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40"/>
  </p:notesMasterIdLst>
  <p:handoutMasterIdLst>
    <p:handoutMasterId r:id="rId41"/>
  </p:handoutMasterIdLst>
  <p:sldIdLst>
    <p:sldId id="542" r:id="rId5"/>
    <p:sldId id="393" r:id="rId6"/>
    <p:sldId id="381" r:id="rId7"/>
    <p:sldId id="557" r:id="rId8"/>
    <p:sldId id="549" r:id="rId9"/>
    <p:sldId id="547" r:id="rId10"/>
    <p:sldId id="551" r:id="rId11"/>
    <p:sldId id="552" r:id="rId12"/>
    <p:sldId id="576" r:id="rId13"/>
    <p:sldId id="558" r:id="rId14"/>
    <p:sldId id="577" r:id="rId15"/>
    <p:sldId id="559" r:id="rId16"/>
    <p:sldId id="560" r:id="rId17"/>
    <p:sldId id="561" r:id="rId18"/>
    <p:sldId id="562" r:id="rId19"/>
    <p:sldId id="578" r:id="rId20"/>
    <p:sldId id="563" r:id="rId21"/>
    <p:sldId id="564" r:id="rId22"/>
    <p:sldId id="565" r:id="rId23"/>
    <p:sldId id="579" r:id="rId24"/>
    <p:sldId id="566" r:id="rId25"/>
    <p:sldId id="567" r:id="rId26"/>
    <p:sldId id="568" r:id="rId27"/>
    <p:sldId id="569" r:id="rId28"/>
    <p:sldId id="570" r:id="rId29"/>
    <p:sldId id="571" r:id="rId30"/>
    <p:sldId id="572" r:id="rId31"/>
    <p:sldId id="573" r:id="rId32"/>
    <p:sldId id="574" r:id="rId33"/>
    <p:sldId id="553" r:id="rId34"/>
    <p:sldId id="575" r:id="rId35"/>
    <p:sldId id="555" r:id="rId36"/>
    <p:sldId id="299" r:id="rId37"/>
    <p:sldId id="298" r:id="rId38"/>
    <p:sldId id="550" r:id="rId39"/>
  </p:sldIdLst>
  <p:sldSz cx="9144000" cy="5143500" type="screen16x9"/>
  <p:notesSz cx="7023100" cy="93091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393"/>
            <p14:sldId id="381"/>
            <p14:sldId id="557"/>
            <p14:sldId id="549"/>
            <p14:sldId id="547"/>
            <p14:sldId id="551"/>
            <p14:sldId id="552"/>
            <p14:sldId id="576"/>
            <p14:sldId id="558"/>
            <p14:sldId id="577"/>
            <p14:sldId id="559"/>
            <p14:sldId id="560"/>
            <p14:sldId id="561"/>
            <p14:sldId id="562"/>
            <p14:sldId id="578"/>
            <p14:sldId id="563"/>
            <p14:sldId id="564"/>
            <p14:sldId id="565"/>
            <p14:sldId id="579"/>
            <p14:sldId id="566"/>
            <p14:sldId id="567"/>
            <p14:sldId id="568"/>
            <p14:sldId id="569"/>
            <p14:sldId id="570"/>
            <p14:sldId id="571"/>
            <p14:sldId id="572"/>
            <p14:sldId id="573"/>
            <p14:sldId id="574"/>
            <p14:sldId id="553"/>
            <p14:sldId id="575"/>
            <p14:sldId id="555"/>
            <p14:sldId id="299"/>
            <p14:sldId id="298"/>
            <p14:sldId id="55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05513321-2468-75CF-F0BB-A89CC999431D}" name="Michelle J Iandiorio" initials="MJI" userId="S::MIandiorio@health.unm.edu::a88d1e84-8054-4dfd-a2f3-64e12be5a89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89"/>
    <a:srgbClr val="CBD1E1"/>
    <a:srgbClr val="CBCD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A4E0B8-7C6E-4696-B70B-51ECFD0863C7}" v="11" dt="2023-11-17T17:19:03.162"/>
    <p1510:client id="{380CE111-FA32-4831-B8BC-3066DAE14A4D}" v="1" dt="2023-05-04T17:44:53.392"/>
    <p1510:client id="{7AA7ABB5-16A6-47CB-9191-91E7B0A6496D}" v="10" dt="2023-05-04T17:28:26.994"/>
    <p1510:client id="{8C4349C1-ABEB-4063-A613-B03085B20D8F}" v="16" dt="2023-07-06T17:39:19.221"/>
    <p1510:client id="{B1F8687E-0977-4108-89AC-145A053CEB0C}" v="120" dt="2023-05-04T17:40:35.967"/>
    <p1510:client id="{B3626A98-D64A-4E85-8FFC-1D3EDADADB0B}" v="2" dt="2023-05-04T17:46:26.627"/>
    <p1510:client id="{BD003026-9C86-4B88-9258-833ABB4989C3}" v="10" dt="2023-11-17T17:16:43.390"/>
    <p1510:client id="{C06DE16C-606B-4466-A83F-BFDFB7D7086A}" v="1" dt="2023-11-17T17:19:53.601"/>
    <p1510:client id="{F6807E06-02AD-463E-875A-5078C5E2EEFC}" v="43" dt="2023-05-04T16:56:30.1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86272" autoAdjust="0"/>
  </p:normalViewPr>
  <p:slideViewPr>
    <p:cSldViewPr snapToGrid="0">
      <p:cViewPr varScale="1">
        <p:scale>
          <a:sx n="74" d="100"/>
          <a:sy n="74" d="100"/>
        </p:scale>
        <p:origin x="592" y="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pPr/>
              <a:t>6/8/2024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pPr/>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pPr/>
              <a:t>6/8/2024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pPr/>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targethiv.org/library/aetc-national-coordinating-resource-center-0"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hptn.org/research/publications/98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date_05 2024</a:t>
            </a:r>
          </a:p>
          <a:p>
            <a:r>
              <a:rPr lang="en-US" dirty="0"/>
              <a:t>Target participants: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Landovitz</a:t>
            </a:r>
            <a:r>
              <a:rPr lang="en-US" dirty="0"/>
              <a:t> RJ, Li S, </a:t>
            </a:r>
            <a:r>
              <a:rPr lang="en-US" dirty="0" err="1"/>
              <a:t>Eron</a:t>
            </a:r>
            <a:r>
              <a:rPr lang="en-US" dirty="0"/>
              <a:t> JJ Jr, </a:t>
            </a:r>
            <a:r>
              <a:rPr lang="en-US" dirty="0" err="1"/>
              <a:t>Grinsztejn</a:t>
            </a:r>
            <a:r>
              <a:rPr lang="en-US" dirty="0"/>
              <a:t> B, Dawood H, Liu AY, Magnus M, </a:t>
            </a:r>
            <a:r>
              <a:rPr lang="en-US" dirty="0" err="1"/>
              <a:t>Hosseinipour</a:t>
            </a:r>
            <a:r>
              <a:rPr lang="en-US" dirty="0"/>
              <a:t> MC, </a:t>
            </a:r>
            <a:r>
              <a:rPr lang="en-US" dirty="0" err="1"/>
              <a:t>Panchia</a:t>
            </a:r>
            <a:r>
              <a:rPr lang="en-US" dirty="0"/>
              <a:t> R, Cottle L, Chau G, Richardson P, </a:t>
            </a:r>
            <a:r>
              <a:rPr lang="en-US" dirty="0" err="1"/>
              <a:t>Marzinke</a:t>
            </a:r>
            <a:r>
              <a:rPr lang="en-US" dirty="0"/>
              <a:t> MA, Eshleman SH, </a:t>
            </a:r>
            <a:r>
              <a:rPr lang="en-US" dirty="0" err="1"/>
              <a:t>Kofron</a:t>
            </a:r>
            <a:r>
              <a:rPr lang="en-US" dirty="0"/>
              <a:t> R, </a:t>
            </a:r>
            <a:r>
              <a:rPr lang="en-US" dirty="0" err="1"/>
              <a:t>Adeyeye</a:t>
            </a:r>
            <a:r>
              <a:rPr lang="en-US" dirty="0"/>
              <a:t> A, Burns D, Rinehart AR, Margolis D, Cohen MS, McCauley M, Hendrix CW. Tail-phase safety, tolerability, and pharmacokinetics of long-acting injectable cabotegravir in HIV-uninfected adults: a secondary analysis of the HPTN 077 trial. Lancet HIV. 2020 Jul;7(7):e472-e481. </a:t>
            </a:r>
            <a:r>
              <a:rPr lang="en-US" dirty="0" err="1"/>
              <a:t>doi</a:t>
            </a:r>
            <a:r>
              <a:rPr lang="en-US" dirty="0"/>
              <a:t>: 10.1016/S2352-3018(20)30106-5. </a:t>
            </a:r>
            <a:r>
              <a:rPr lang="en-US" dirty="0" err="1"/>
              <a:t>Epub</a:t>
            </a:r>
            <a:r>
              <a:rPr lang="en-US" dirty="0"/>
              <a:t> 2020 Jun 1. PMID: 32497491; PMCID: PMC7859863.</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pPr/>
              <a:t>12</a:t>
            </a:fld>
            <a:endParaRPr lang="en-US"/>
          </a:p>
        </p:txBody>
      </p:sp>
    </p:spTree>
    <p:extLst>
      <p:ext uri="{BB962C8B-B14F-4D97-AF65-F5344CB8AC3E}">
        <p14:creationId xmlns:p14="http://schemas.microsoft.com/office/powerpoint/2010/main" val="760837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Eshleman, S. et al (2023). The LEVI syndrome: Characteristics of early HIV infection with cabotegravir for </a:t>
            </a:r>
            <a:r>
              <a:rPr lang="en-US" dirty="0" err="1"/>
              <a:t>PrEP.</a:t>
            </a:r>
            <a:r>
              <a:rPr lang="en-US" dirty="0"/>
              <a:t> CROI 2023 https://www.croiconference.org/abstract/the-levi-syndrome-characteristics-of-early-hiv-infection-with-cabotegravir-for-prep/</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pPr/>
              <a:t>14</a:t>
            </a:fld>
            <a:endParaRPr lang="en-US"/>
          </a:p>
        </p:txBody>
      </p:sp>
    </p:spTree>
    <p:extLst>
      <p:ext uri="{BB962C8B-B14F-4D97-AF65-F5344CB8AC3E}">
        <p14:creationId xmlns:p14="http://schemas.microsoft.com/office/powerpoint/2010/main" val="192670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pPr/>
              <a:t>15</a:t>
            </a:fld>
            <a:endParaRPr lang="en-US"/>
          </a:p>
        </p:txBody>
      </p:sp>
    </p:spTree>
    <p:extLst>
      <p:ext uri="{BB962C8B-B14F-4D97-AF65-F5344CB8AC3E}">
        <p14:creationId xmlns:p14="http://schemas.microsoft.com/office/powerpoint/2010/main" val="1730758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pPr/>
              <a:t>17</a:t>
            </a:fld>
            <a:endParaRPr lang="en-US"/>
          </a:p>
        </p:txBody>
      </p:sp>
    </p:spTree>
    <p:extLst>
      <p:ext uri="{BB962C8B-B14F-4D97-AF65-F5344CB8AC3E}">
        <p14:creationId xmlns:p14="http://schemas.microsoft.com/office/powerpoint/2010/main" val="2315059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pPr/>
              <a:t>30</a:t>
            </a:fld>
            <a:endParaRPr lang="en-US"/>
          </a:p>
        </p:txBody>
      </p:sp>
    </p:spTree>
    <p:extLst>
      <p:ext uri="{BB962C8B-B14F-4D97-AF65-F5344CB8AC3E}">
        <p14:creationId xmlns:p14="http://schemas.microsoft.com/office/powerpoint/2010/main" val="1975919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You may also add your own organization-specific resource slide in addition to the SCAETC Resources slide.</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pPr/>
              <a:t>32</a:t>
            </a:fld>
            <a:endParaRPr lang="en-US"/>
          </a:p>
        </p:txBody>
      </p:sp>
    </p:spTree>
    <p:extLst>
      <p:ext uri="{BB962C8B-B14F-4D97-AF65-F5344CB8AC3E}">
        <p14:creationId xmlns:p14="http://schemas.microsoft.com/office/powerpoint/2010/main" val="9278302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AETC National Coordinating Resource Center </a:t>
            </a:r>
            <a:r>
              <a:rPr lang="en-US" sz="1000" dirty="0">
                <a:hlinkClick r:id="rId3"/>
              </a:rPr>
              <a:t>https://targethiv.org/library/aetc-national-coordinating-resource-center-0</a:t>
            </a:r>
            <a:endParaRPr lang="en-US" sz="1000"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pPr/>
              <a:t>33</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pPr/>
              <a:t>34</a:t>
            </a:fld>
            <a:endParaRPr lang="en-US" dirty="0"/>
          </a:p>
        </p:txBody>
      </p:sp>
    </p:spTree>
    <p:extLst>
      <p:ext uri="{BB962C8B-B14F-4D97-AF65-F5344CB8AC3E}">
        <p14:creationId xmlns:p14="http://schemas.microsoft.com/office/powerpoint/2010/main" val="3484009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F264BA1E-6AC7-4534-AA62-D6AA5C834DC4}" type="slidenum">
              <a:rPr lang="en-US" smtClean="0"/>
              <a:pPr/>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892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F264BA1E-6AC7-4534-AA62-D6AA5C834DC4}" type="slidenum">
              <a:rPr lang="en-US" smtClean="0"/>
              <a:pPr/>
              <a:t>5</a:t>
            </a:fld>
            <a:endParaRPr lang="en-US"/>
          </a:p>
        </p:txBody>
      </p:sp>
    </p:spTree>
    <p:extLst>
      <p:ext uri="{BB962C8B-B14F-4D97-AF65-F5344CB8AC3E}">
        <p14:creationId xmlns:p14="http://schemas.microsoft.com/office/powerpoint/2010/main" val="1180652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pPr/>
              <a:t>6</a:t>
            </a:fld>
            <a:endParaRPr lang="en-US"/>
          </a:p>
        </p:txBody>
      </p:sp>
    </p:spTree>
    <p:extLst>
      <p:ext uri="{BB962C8B-B14F-4D97-AF65-F5344CB8AC3E}">
        <p14:creationId xmlns:p14="http://schemas.microsoft.com/office/powerpoint/2010/main" val="2340799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MSM=men who have sex with men</a:t>
            </a:r>
          </a:p>
          <a:p>
            <a:r>
              <a:rPr lang="en-US" dirty="0"/>
              <a:t>TG=transgender women; DMAB/she, her; designated male at birth, feminine pronouns</a:t>
            </a:r>
          </a:p>
          <a:p>
            <a:r>
              <a:rPr lang="en-US" dirty="0"/>
              <a:t>Cisgender = DFAB/she, her; designated female at birth, feminine pronouns</a:t>
            </a:r>
          </a:p>
        </p:txBody>
      </p:sp>
      <p:sp>
        <p:nvSpPr>
          <p:cNvPr id="4" name="Slide Number Placeholder 3"/>
          <p:cNvSpPr>
            <a:spLocks noGrp="1"/>
          </p:cNvSpPr>
          <p:nvPr>
            <p:ph type="sldNum" sz="quarter" idx="5"/>
          </p:nvPr>
        </p:nvSpPr>
        <p:spPr/>
        <p:txBody>
          <a:bodyPr/>
          <a:lstStyle/>
          <a:p>
            <a:fld id="{F264BA1E-6AC7-4534-AA62-D6AA5C834DC4}" type="slidenum">
              <a:rPr lang="en-US" smtClean="0"/>
              <a:pPr/>
              <a:t>7</a:t>
            </a:fld>
            <a:endParaRPr lang="en-US"/>
          </a:p>
        </p:txBody>
      </p:sp>
    </p:spTree>
    <p:extLst>
      <p:ext uri="{BB962C8B-B14F-4D97-AF65-F5344CB8AC3E}">
        <p14:creationId xmlns:p14="http://schemas.microsoft.com/office/powerpoint/2010/main" val="4190984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Landovitz</a:t>
            </a:r>
            <a:r>
              <a:rPr lang="en-US" dirty="0"/>
              <a:t> R, Donnell D, Clement M, Hanscom B, Cottle L, Coelho L. </a:t>
            </a:r>
            <a:r>
              <a:rPr lang="en-US" dirty="0">
                <a:hlinkClick r:id="rId3">
                  <a:extLst>
                    <a:ext uri="{A12FA001-AC4F-418D-AE19-62706E023703}">
                      <ahyp:hlinkClr xmlns:ahyp="http://schemas.microsoft.com/office/drawing/2018/hyperlinkcolor" val="tx"/>
                    </a:ext>
                  </a:extLst>
                </a:hlinkClick>
              </a:rPr>
              <a:t>Cabotegravir for HIV Prevention in Cisgender Men and Transgender Women</a:t>
            </a:r>
            <a:r>
              <a:rPr lang="en-US" dirty="0"/>
              <a:t>. NEJM. 2021, 385: 595-608</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pPr/>
              <a:t>8</a:t>
            </a:fld>
            <a:endParaRPr lang="en-US"/>
          </a:p>
        </p:txBody>
      </p:sp>
    </p:spTree>
    <p:extLst>
      <p:ext uri="{BB962C8B-B14F-4D97-AF65-F5344CB8AC3E}">
        <p14:creationId xmlns:p14="http://schemas.microsoft.com/office/powerpoint/2010/main" val="1604756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CAB-LA=cabotegravir long-acting injectable pre-exposure prophylaxis</a:t>
            </a:r>
          </a:p>
          <a:p>
            <a:r>
              <a:rPr lang="en-US" dirty="0"/>
              <a:t>TDF/FTC=tenofovir disoproxil fumarate/emtricitabine</a:t>
            </a:r>
          </a:p>
        </p:txBody>
      </p:sp>
      <p:sp>
        <p:nvSpPr>
          <p:cNvPr id="4" name="Slide Number Placeholder 3"/>
          <p:cNvSpPr>
            <a:spLocks noGrp="1"/>
          </p:cNvSpPr>
          <p:nvPr>
            <p:ph type="sldNum" sz="quarter" idx="5"/>
          </p:nvPr>
        </p:nvSpPr>
        <p:spPr/>
        <p:txBody>
          <a:bodyPr/>
          <a:lstStyle/>
          <a:p>
            <a:fld id="{F264BA1E-6AC7-4534-AA62-D6AA5C834DC4}" type="slidenum">
              <a:rPr lang="en-US" smtClean="0"/>
              <a:pPr/>
              <a:t>9</a:t>
            </a:fld>
            <a:endParaRPr lang="en-US"/>
          </a:p>
        </p:txBody>
      </p:sp>
    </p:spTree>
    <p:extLst>
      <p:ext uri="{BB962C8B-B14F-4D97-AF65-F5344CB8AC3E}">
        <p14:creationId xmlns:p14="http://schemas.microsoft.com/office/powerpoint/2010/main" val="2826662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Eshleman SH, Fogel JM, Piwowar-Manning E, et al. Characterization of Human Immunodeficiency Virus (HIV) Infections in Women Who Received Injectable Cabotegravir or Tenofovir Disoproxil Fumarate/Emtricitabine for HIV Prevention: HPTN 084. The Journal of Infectious Diseases. 2022 Mar. DOI: 10.1093/</a:t>
            </a:r>
            <a:r>
              <a:rPr lang="en-US" dirty="0" err="1"/>
              <a:t>infdis</a:t>
            </a:r>
            <a:r>
              <a:rPr lang="en-US" dirty="0"/>
              <a:t>/jiab576. PMID: 35301540.</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pPr/>
              <a:t>10</a:t>
            </a:fld>
            <a:endParaRPr lang="en-US"/>
          </a:p>
        </p:txBody>
      </p:sp>
    </p:spTree>
    <p:extLst>
      <p:ext uri="{BB962C8B-B14F-4D97-AF65-F5344CB8AC3E}">
        <p14:creationId xmlns:p14="http://schemas.microsoft.com/office/powerpoint/2010/main" val="40427377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defRPr sz="4200">
                <a:ln>
                  <a:noFill/>
                </a:ln>
                <a:solidFill>
                  <a:schemeClr val="tx2"/>
                </a:solidFill>
              </a:defRPr>
            </a:lvl1pPr>
          </a:lstStyle>
          <a:p>
            <a:r>
              <a:rPr lang="en-US"/>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a:p>
        </p:txBody>
      </p:sp>
      <p:sp>
        <p:nvSpPr>
          <p:cNvPr id="8" name="Date Placeholder 3"/>
          <p:cNvSpPr>
            <a:spLocks noGrp="1"/>
          </p:cNvSpPr>
          <p:nvPr>
            <p:ph type="dt" sz="half" idx="11"/>
          </p:nvPr>
        </p:nvSpPr>
        <p:spPr>
          <a:xfrm>
            <a:off x="7719762" y="4764530"/>
            <a:ext cx="738443" cy="274320"/>
          </a:xfrm>
        </p:spPr>
        <p:txBody>
          <a:bodyPr/>
          <a:lstStyle/>
          <a:p>
            <a:pPr fontAlgn="base">
              <a:spcBef>
                <a:spcPct val="0"/>
              </a:spcBef>
              <a:spcAft>
                <a:spcPct val="0"/>
              </a:spcAft>
              <a:defRPr/>
            </a:pPr>
            <a:endParaRPr lang="en-US" altLang="en-US">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1"/>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301752" y="4205665"/>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a:solidFill>
                <a:srgbClr val="FFFFFF"/>
              </a:solidFill>
            </a:endParaRPr>
          </a:p>
        </p:txBody>
      </p:sp>
      <p:sp>
        <p:nvSpPr>
          <p:cNvPr id="10" name="Date Placeholder 3"/>
          <p:cNvSpPr>
            <a:spLocks noGrp="1"/>
          </p:cNvSpPr>
          <p:nvPr>
            <p:ph type="dt" sz="half" idx="1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a:solidFill>
                <a:srgbClr val="FFFFFF"/>
              </a:solidFill>
            </a:endParaRP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9614"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33454"/>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43"/>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a:solidFill>
                <a:srgbClr val="FFFFFF"/>
              </a:solidFill>
            </a:endParaRPr>
          </a:p>
        </p:txBody>
      </p:sp>
      <p:sp>
        <p:nvSpPr>
          <p:cNvPr id="11"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a:solidFill>
                <a:srgbClr val="FFFFFF"/>
              </a:solidFill>
            </a:endParaRPr>
          </a:p>
        </p:txBody>
      </p:sp>
      <p:sp>
        <p:nvSpPr>
          <p:cNvPr id="7"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a:solidFill>
                <a:srgbClr val="FFFFFF"/>
              </a:solidFill>
            </a:endParaRPr>
          </a:p>
        </p:txBody>
      </p:sp>
      <p:sp>
        <p:nvSpPr>
          <p:cNvPr id="6"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15" y="4121658"/>
            <a:ext cx="8516815" cy="44577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14"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13"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5"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cdc.gov/hiv/clinicians/prevention/prep.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cdc.gov/hiv/pdf/risk/prep/cdc-hiv-prep-guidelines-2021.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hptn.org/research/publications/980" TargetMode="External"/><Relationship Id="rId2" Type="http://schemas.openxmlformats.org/officeDocument/2006/relationships/hyperlink" Target="https://gskpro.com/content/dam/global/hcpportal/en_US/Prescribing_Information/Apretude/pdf/APRETUDE-PI-PIL-IFU.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cdc.gov/hiv/guidelines/preventing.htm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hepb.org/prevention-and-diagnosis/vaccination/guidelines-2/" TargetMode="External"/><Relationship Id="rId4" Type="http://schemas.openxmlformats.org/officeDocument/2006/relationships/hyperlink" Target="https://www.cdc.gov/vaccines/schedules/hcp/imz/adult-schedule-notes.html#note-hepb"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aidsetc.org/nhc" TargetMode="External"/><Relationship Id="rId5" Type="http://schemas.openxmlformats.org/officeDocument/2006/relationships/hyperlink" Target="https://www.hivprep.uw.edu/"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mailto:dgray@lsuhsc.edu"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sph.lsuhsc.edu/service/south-central-aetc/scaetc-events/" TargetMode="External"/><Relationship Id="rId4" Type="http://schemas.openxmlformats.org/officeDocument/2006/relationships/hyperlink" Target="https://hsc.unm.edu/scaetc/"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686814" y="1152936"/>
            <a:ext cx="7770374" cy="1990017"/>
          </a:xfrm>
        </p:spPr>
        <p:txBody>
          <a:bodyPr>
            <a:normAutofit/>
          </a:bodyPr>
          <a:lstStyle/>
          <a:p>
            <a:pPr algn="ctr"/>
            <a:endParaRPr lang="en-US"/>
          </a:p>
          <a:p>
            <a:pPr algn="ctr"/>
            <a:endParaRPr lang="en-US"/>
          </a:p>
          <a:p>
            <a:pPr algn="ctr"/>
            <a:endParaRPr lang="en-US"/>
          </a:p>
        </p:txBody>
      </p:sp>
      <p:sp>
        <p:nvSpPr>
          <p:cNvPr id="6" name="Slide Number Placeholder 5"/>
          <p:cNvSpPr>
            <a:spLocks noGrp="1"/>
          </p:cNvSpPr>
          <p:nvPr>
            <p:ph type="sldNum" sz="quarter" idx="12"/>
          </p:nvPr>
        </p:nvSpPr>
        <p:spPr/>
        <p:txBody>
          <a:bodyPr/>
          <a:lstStyle/>
          <a:p>
            <a:pPr defTabSz="914150"/>
            <a:fld id="{6E2D2B3B-882E-40F3-A32F-6DD516915044}" type="slidenum">
              <a:rPr lang="en-US">
                <a:solidFill>
                  <a:srgbClr val="FFFFFF"/>
                </a:solidFill>
              </a:rPr>
              <a:pPr defTabSz="914150"/>
              <a:t>1</a:t>
            </a:fld>
            <a:endParaRPr lang="en-US">
              <a:solidFill>
                <a:srgbClr val="FFFFFF"/>
              </a:solidFill>
            </a:endParaRPr>
          </a:p>
        </p:txBody>
      </p:sp>
      <p:sp>
        <p:nvSpPr>
          <p:cNvPr id="4" name="Rectangle 3"/>
          <p:cNvSpPr/>
          <p:nvPr/>
        </p:nvSpPr>
        <p:spPr>
          <a:xfrm>
            <a:off x="1220090" y="3008671"/>
            <a:ext cx="6553104" cy="1200329"/>
          </a:xfrm>
          <a:prstGeom prst="rect">
            <a:avLst/>
          </a:prstGeom>
        </p:spPr>
        <p:txBody>
          <a:bodyPr wrap="square">
            <a:spAutoFit/>
          </a:bodyPr>
          <a:lstStyle/>
          <a:p>
            <a:pPr algn="ctr"/>
            <a:r>
              <a:rPr lang="en-US" sz="2400" dirty="0"/>
              <a:t>Presented by:</a:t>
            </a:r>
          </a:p>
          <a:p>
            <a:pPr algn="ctr"/>
            <a:r>
              <a:rPr lang="en-US" sz="2400" dirty="0" err="1"/>
              <a:t>Tavell</a:t>
            </a:r>
            <a:r>
              <a:rPr lang="en-US" sz="2400" dirty="0"/>
              <a:t> L. </a:t>
            </a:r>
            <a:r>
              <a:rPr lang="en-US" sz="2400" dirty="0" err="1"/>
              <a:t>Kindall</a:t>
            </a:r>
            <a:r>
              <a:rPr lang="en-US" sz="2400" dirty="0"/>
              <a:t>, Ph.D., DNP, APRN, FNP-BC, AACRN, AAHIVS, FAANP</a:t>
            </a:r>
          </a:p>
        </p:txBody>
      </p:sp>
      <p:sp>
        <p:nvSpPr>
          <p:cNvPr id="2" name="Title 1"/>
          <p:cNvSpPr>
            <a:spLocks noGrp="1"/>
          </p:cNvSpPr>
          <p:nvPr>
            <p:ph type="ctrTitle"/>
          </p:nvPr>
        </p:nvSpPr>
        <p:spPr>
          <a:xfrm>
            <a:off x="282819" y="1098755"/>
            <a:ext cx="8580119" cy="1633936"/>
          </a:xfrm>
        </p:spPr>
        <p:txBody>
          <a:bodyPr/>
          <a:lstStyle/>
          <a:p>
            <a:pPr algn="ctr"/>
            <a:r>
              <a:rPr lang="en-US" sz="4000" b="1" dirty="0"/>
              <a:t>Long Acting Injectable Cabotegravir for HIV Prevention</a:t>
            </a:r>
            <a:endParaRPr lang="en-US" sz="4000" dirty="0"/>
          </a:p>
        </p:txBody>
      </p:sp>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C00000"/>
                </a:solidFill>
              </a:rPr>
              <a:t>HPTN 084</a:t>
            </a:r>
          </a:p>
        </p:txBody>
      </p:sp>
      <p:sp>
        <p:nvSpPr>
          <p:cNvPr id="3" name="Content Placeholder 2"/>
          <p:cNvSpPr>
            <a:spLocks noGrp="1"/>
          </p:cNvSpPr>
          <p:nvPr>
            <p:ph idx="1"/>
          </p:nvPr>
        </p:nvSpPr>
        <p:spPr/>
        <p:txBody>
          <a:bodyPr>
            <a:normAutofit/>
          </a:bodyPr>
          <a:lstStyle/>
          <a:p>
            <a:r>
              <a:rPr lang="en-US" dirty="0"/>
              <a:t>A Phase 3 Double Blind Safety and Efficacy Study of Long-Acting Injectable Cabotegravir Compared to Daily Oral TDF/FTC for Pre-Exposure Prophylaxis in HIV-Uninfected Women</a:t>
            </a:r>
          </a:p>
          <a:p>
            <a:pPr marL="114300" indent="0">
              <a:buNone/>
            </a:pPr>
            <a:endParaRPr lang="en-US" dirty="0"/>
          </a:p>
          <a:p>
            <a:r>
              <a:rPr lang="en-US" dirty="0"/>
              <a:t>3,224 women 18 to 45 years old in sub-Saharan Africa who were at risk for acquiring HIV.</a:t>
            </a:r>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10</a:t>
            </a:fld>
            <a:endParaRPr lang="en-US"/>
          </a:p>
        </p:txBody>
      </p:sp>
      <p:sp>
        <p:nvSpPr>
          <p:cNvPr id="5" name="TextBox 4">
            <a:extLst>
              <a:ext uri="{FF2B5EF4-FFF2-40B4-BE49-F238E27FC236}">
                <a16:creationId xmlns:a16="http://schemas.microsoft.com/office/drawing/2014/main" id="{EC82DE3E-BB5C-6DE4-ED76-147934D031A3}"/>
              </a:ext>
            </a:extLst>
          </p:cNvPr>
          <p:cNvSpPr txBox="1"/>
          <p:nvPr/>
        </p:nvSpPr>
        <p:spPr>
          <a:xfrm>
            <a:off x="1630392" y="4666891"/>
            <a:ext cx="6219646" cy="307777"/>
          </a:xfrm>
          <a:prstGeom prst="rect">
            <a:avLst/>
          </a:prstGeom>
          <a:noFill/>
        </p:spPr>
        <p:txBody>
          <a:bodyPr wrap="square" rtlCol="0">
            <a:spAutoFit/>
          </a:bodyPr>
          <a:lstStyle/>
          <a:p>
            <a:pPr algn="ctr"/>
            <a:r>
              <a:rPr lang="en-US" sz="1400" dirty="0">
                <a:solidFill>
                  <a:schemeClr val="bg1"/>
                </a:solidFill>
              </a:rPr>
              <a:t>Eshleman SH, et al. The Journal of Infectious Diseases. 2022 Mar.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994E42-844E-4DF3-EC89-11900A1544AF}"/>
              </a:ext>
            </a:extLst>
          </p:cNvPr>
          <p:cNvSpPr>
            <a:spLocks noGrp="1"/>
          </p:cNvSpPr>
          <p:nvPr>
            <p:ph idx="1"/>
          </p:nvPr>
        </p:nvSpPr>
        <p:spPr/>
        <p:txBody>
          <a:bodyPr/>
          <a:lstStyle/>
          <a:p>
            <a:r>
              <a:rPr lang="en-US" dirty="0"/>
              <a:t>CAB-LA </a:t>
            </a:r>
            <a:r>
              <a:rPr lang="en-US" dirty="0" err="1"/>
              <a:t>PrEP</a:t>
            </a:r>
            <a:r>
              <a:rPr lang="en-US" dirty="0"/>
              <a:t> was found to be </a:t>
            </a:r>
            <a:r>
              <a:rPr lang="en-US" b="1" u="sng" dirty="0"/>
              <a:t>safe and superior </a:t>
            </a:r>
            <a:r>
              <a:rPr lang="en-US" dirty="0"/>
              <a:t>to daily oral tenofovir/emtricitabine (TDF/FTC).</a:t>
            </a:r>
          </a:p>
          <a:p>
            <a:pPr marL="114300" indent="0">
              <a:buNone/>
            </a:pPr>
            <a:endParaRPr lang="en-US" dirty="0"/>
          </a:p>
          <a:p>
            <a:r>
              <a:rPr lang="en-US" dirty="0"/>
              <a:t>38 women acquired HIV (4 were receiving CAB LA and 34 were receiving daily oral FTC/TDF) [HIV incidence rate 0.21% (95% confidence interval [CI] 0.06%-0.54%) in the cabotegravir group and 1.79% (95% CI 1.24%-2.51%) in the FTC/TDF group]. </a:t>
            </a:r>
          </a:p>
          <a:p>
            <a:endParaRPr lang="en-US" dirty="0"/>
          </a:p>
        </p:txBody>
      </p:sp>
      <p:sp>
        <p:nvSpPr>
          <p:cNvPr id="4" name="Slide Number Placeholder 3">
            <a:extLst>
              <a:ext uri="{FF2B5EF4-FFF2-40B4-BE49-F238E27FC236}">
                <a16:creationId xmlns:a16="http://schemas.microsoft.com/office/drawing/2014/main" id="{0BF39367-649C-FF33-C066-B2E5E325A33D}"/>
              </a:ext>
            </a:extLst>
          </p:cNvPr>
          <p:cNvSpPr>
            <a:spLocks noGrp="1"/>
          </p:cNvSpPr>
          <p:nvPr>
            <p:ph type="sldNum" sz="quarter" idx="12"/>
          </p:nvPr>
        </p:nvSpPr>
        <p:spPr/>
        <p:txBody>
          <a:bodyPr/>
          <a:lstStyle/>
          <a:p>
            <a:fld id="{6E2D2B3B-882E-40F3-A32F-6DD516915044}" type="slidenum">
              <a:rPr lang="en-US" smtClean="0"/>
              <a:pPr/>
              <a:t>11</a:t>
            </a:fld>
            <a:endParaRPr lang="en-US"/>
          </a:p>
        </p:txBody>
      </p:sp>
      <p:sp>
        <p:nvSpPr>
          <p:cNvPr id="5" name="Title 1">
            <a:extLst>
              <a:ext uri="{FF2B5EF4-FFF2-40B4-BE49-F238E27FC236}">
                <a16:creationId xmlns:a16="http://schemas.microsoft.com/office/drawing/2014/main" id="{568FFF72-65AF-420B-A559-A908F7FE1564}"/>
              </a:ext>
            </a:extLst>
          </p:cNvPr>
          <p:cNvSpPr>
            <a:spLocks noGrp="1"/>
          </p:cNvSpPr>
          <p:nvPr>
            <p:ph type="title"/>
          </p:nvPr>
        </p:nvSpPr>
        <p:spPr>
          <a:xfrm>
            <a:off x="457200" y="206375"/>
            <a:ext cx="8315325" cy="857250"/>
          </a:xfrm>
        </p:spPr>
        <p:txBody>
          <a:bodyPr/>
          <a:lstStyle/>
          <a:p>
            <a:pPr algn="ctr"/>
            <a:r>
              <a:rPr lang="en-US" dirty="0">
                <a:solidFill>
                  <a:srgbClr val="C00000"/>
                </a:solidFill>
              </a:rPr>
              <a:t>HPTN 084</a:t>
            </a:r>
          </a:p>
        </p:txBody>
      </p:sp>
      <p:sp>
        <p:nvSpPr>
          <p:cNvPr id="2" name="TextBox 1">
            <a:extLst>
              <a:ext uri="{FF2B5EF4-FFF2-40B4-BE49-F238E27FC236}">
                <a16:creationId xmlns:a16="http://schemas.microsoft.com/office/drawing/2014/main" id="{3DD3DAC0-BFEB-A56C-0C29-AF3216E03233}"/>
              </a:ext>
            </a:extLst>
          </p:cNvPr>
          <p:cNvSpPr txBox="1"/>
          <p:nvPr/>
        </p:nvSpPr>
        <p:spPr>
          <a:xfrm>
            <a:off x="1630392" y="4666891"/>
            <a:ext cx="6219646" cy="307777"/>
          </a:xfrm>
          <a:prstGeom prst="rect">
            <a:avLst/>
          </a:prstGeom>
          <a:noFill/>
        </p:spPr>
        <p:txBody>
          <a:bodyPr wrap="square" rtlCol="0">
            <a:spAutoFit/>
          </a:bodyPr>
          <a:lstStyle/>
          <a:p>
            <a:pPr algn="ctr"/>
            <a:r>
              <a:rPr lang="en-US" sz="1400" dirty="0">
                <a:solidFill>
                  <a:schemeClr val="bg1"/>
                </a:solidFill>
              </a:rPr>
              <a:t>Eshleman SH, et al. The Journal of Infectious Diseases. 2022 Mar. </a:t>
            </a:r>
          </a:p>
        </p:txBody>
      </p:sp>
    </p:spTree>
    <p:extLst>
      <p:ext uri="{BB962C8B-B14F-4D97-AF65-F5344CB8AC3E}">
        <p14:creationId xmlns:p14="http://schemas.microsoft.com/office/powerpoint/2010/main" val="662414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Long Pharmacokinetic (PK) Tail</a:t>
            </a:r>
          </a:p>
        </p:txBody>
      </p:sp>
      <p:sp>
        <p:nvSpPr>
          <p:cNvPr id="6" name="Content Placeholder 5"/>
          <p:cNvSpPr>
            <a:spLocks noGrp="1"/>
          </p:cNvSpPr>
          <p:nvPr>
            <p:ph sz="half" idx="1"/>
          </p:nvPr>
        </p:nvSpPr>
        <p:spPr>
          <a:xfrm>
            <a:off x="-1" y="1152143"/>
            <a:ext cx="3153698" cy="3651869"/>
          </a:xfrm>
        </p:spPr>
        <p:txBody>
          <a:bodyPr>
            <a:normAutofit fontScale="62500" lnSpcReduction="20000"/>
          </a:bodyPr>
          <a:lstStyle/>
          <a:p>
            <a:r>
              <a:rPr lang="en-US" dirty="0"/>
              <a:t>The risk for resistance develops with decreasing drug levels. </a:t>
            </a:r>
          </a:p>
          <a:p>
            <a:r>
              <a:rPr lang="en-US" dirty="0"/>
              <a:t>Providers should understand the implications of a long PK tail especially when:</a:t>
            </a:r>
          </a:p>
          <a:p>
            <a:pPr lvl="1"/>
            <a:r>
              <a:rPr lang="en-US" sz="2900" dirty="0"/>
              <a:t>The patient is not adherent to follow up </a:t>
            </a:r>
            <a:r>
              <a:rPr lang="en-US" b="1" dirty="0"/>
              <a:t>AND…</a:t>
            </a:r>
          </a:p>
          <a:p>
            <a:pPr lvl="1"/>
            <a:r>
              <a:rPr lang="en-US" sz="2900" dirty="0"/>
              <a:t>The behavior that makes HIV acquisition more likely has not changed.</a:t>
            </a:r>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12</a:t>
            </a:fld>
            <a:endParaRPr lang="en-US"/>
          </a:p>
        </p:txBody>
      </p:sp>
      <p:pic>
        <p:nvPicPr>
          <p:cNvPr id="8" name="Content Placeholder 7">
            <a:extLst>
              <a:ext uri="{FF2B5EF4-FFF2-40B4-BE49-F238E27FC236}">
                <a16:creationId xmlns:a16="http://schemas.microsoft.com/office/drawing/2014/main" id="{3AB02C4E-BA04-896C-6083-F818239E0520}"/>
              </a:ext>
            </a:extLst>
          </p:cNvPr>
          <p:cNvPicPr>
            <a:picLocks noGrp="1" noChangeAspect="1"/>
          </p:cNvPicPr>
          <p:nvPr>
            <p:ph sz="half" idx="2"/>
          </p:nvPr>
        </p:nvPicPr>
        <p:blipFill rotWithShape="1">
          <a:blip r:embed="rId3" cstate="print"/>
          <a:srcRect t="12033"/>
          <a:stretch/>
        </p:blipFill>
        <p:spPr>
          <a:xfrm>
            <a:off x="3045544" y="1233334"/>
            <a:ext cx="3153698" cy="2676831"/>
          </a:xfrm>
          <a:prstGeom prst="rect">
            <a:avLst/>
          </a:prstGeom>
        </p:spPr>
      </p:pic>
      <p:pic>
        <p:nvPicPr>
          <p:cNvPr id="9" name="Picture 8">
            <a:extLst>
              <a:ext uri="{FF2B5EF4-FFF2-40B4-BE49-F238E27FC236}">
                <a16:creationId xmlns:a16="http://schemas.microsoft.com/office/drawing/2014/main" id="{FE1C0023-5226-4679-A358-B00A0C9B0190}"/>
              </a:ext>
            </a:extLst>
          </p:cNvPr>
          <p:cNvPicPr>
            <a:picLocks noChangeAspect="1"/>
          </p:cNvPicPr>
          <p:nvPr/>
        </p:nvPicPr>
        <p:blipFill>
          <a:blip r:embed="rId4" cstate="print"/>
          <a:stretch>
            <a:fillRect/>
          </a:stretch>
        </p:blipFill>
        <p:spPr>
          <a:xfrm>
            <a:off x="6098457" y="980766"/>
            <a:ext cx="2949678" cy="2676834"/>
          </a:xfrm>
          <a:prstGeom prst="rect">
            <a:avLst/>
          </a:prstGeom>
        </p:spPr>
      </p:pic>
      <p:sp>
        <p:nvSpPr>
          <p:cNvPr id="2" name="TextBox 1">
            <a:extLst>
              <a:ext uri="{FF2B5EF4-FFF2-40B4-BE49-F238E27FC236}">
                <a16:creationId xmlns:a16="http://schemas.microsoft.com/office/drawing/2014/main" id="{BDB680B1-98C2-F8F1-76D7-D21C18DDED54}"/>
              </a:ext>
            </a:extLst>
          </p:cNvPr>
          <p:cNvSpPr txBox="1"/>
          <p:nvPr/>
        </p:nvSpPr>
        <p:spPr>
          <a:xfrm>
            <a:off x="1587260" y="4729412"/>
            <a:ext cx="6185140" cy="307777"/>
          </a:xfrm>
          <a:prstGeom prst="rect">
            <a:avLst/>
          </a:prstGeom>
          <a:noFill/>
        </p:spPr>
        <p:txBody>
          <a:bodyPr wrap="square" rtlCol="0">
            <a:spAutoFit/>
          </a:bodyPr>
          <a:lstStyle/>
          <a:p>
            <a:r>
              <a:rPr lang="en-US" sz="1400" dirty="0" err="1">
                <a:solidFill>
                  <a:schemeClr val="bg1"/>
                </a:solidFill>
              </a:rPr>
              <a:t>Landovitz</a:t>
            </a:r>
            <a:r>
              <a:rPr lang="en-US" sz="1400" dirty="0">
                <a:solidFill>
                  <a:schemeClr val="bg1"/>
                </a:solidFill>
              </a:rPr>
              <a:t> RJ, et al. HPTN 077 trial. Lancet HIV. 2020 Jul;7(7):e472-e481.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Acute HIV Infection (AHI)</a:t>
            </a:r>
          </a:p>
        </p:txBody>
      </p:sp>
      <p:sp>
        <p:nvSpPr>
          <p:cNvPr id="6" name="Content Placeholder 5"/>
          <p:cNvSpPr>
            <a:spLocks noGrp="1"/>
          </p:cNvSpPr>
          <p:nvPr>
            <p:ph idx="1"/>
          </p:nvPr>
        </p:nvSpPr>
        <p:spPr>
          <a:xfrm>
            <a:off x="293427" y="1200150"/>
            <a:ext cx="8563970" cy="3529261"/>
          </a:xfrm>
        </p:spPr>
        <p:txBody>
          <a:bodyPr>
            <a:normAutofit fontScale="85000" lnSpcReduction="10000"/>
          </a:bodyPr>
          <a:lstStyle/>
          <a:p>
            <a:r>
              <a:rPr lang="en-US" dirty="0"/>
              <a:t>Often believed to be “Mono” or “generalized viral illness,” “viral syndrome,” or “influenza.” </a:t>
            </a:r>
            <a:r>
              <a:rPr lang="en-US" b="1" dirty="0"/>
              <a:t>Symptoms usually present 2-4 weeks after initial exposure. </a:t>
            </a:r>
          </a:p>
          <a:p>
            <a:r>
              <a:rPr lang="en-US" dirty="0"/>
              <a:t>Syndromic presentation: fever, myalgias, pharyngitis/sore throat, lymphadenopathy, rash, diarrhea, headache. </a:t>
            </a:r>
          </a:p>
          <a:p>
            <a:r>
              <a:rPr lang="en-US" dirty="0"/>
              <a:t>Highly viremic and highly contagious</a:t>
            </a:r>
          </a:p>
          <a:p>
            <a:r>
              <a:rPr lang="en-US" dirty="0"/>
              <a:t>More serious presentations may be aseptic meningitis; or require hospitalization for hypotension, ulcerative oral, genital, rectal lesions, hemophagocytic syndrome, or {rare} opportunistic infection (OI).</a:t>
            </a:r>
          </a:p>
          <a:p>
            <a:r>
              <a:rPr lang="en-US" b="1" dirty="0"/>
              <a:t>SUSPICIOUS MARKERS</a:t>
            </a:r>
            <a:r>
              <a:rPr lang="en-US" dirty="0"/>
              <a:t>: leukopenia, thrombocytopenia, mild transaminase elevations. </a:t>
            </a:r>
          </a:p>
          <a:p>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Long-acting Early Viral Inhibition (LEVI)</a:t>
            </a:r>
          </a:p>
        </p:txBody>
      </p:sp>
      <p:sp>
        <p:nvSpPr>
          <p:cNvPr id="3" name="Content Placeholder 2"/>
          <p:cNvSpPr>
            <a:spLocks noGrp="1"/>
          </p:cNvSpPr>
          <p:nvPr>
            <p:ph idx="1"/>
          </p:nvPr>
        </p:nvSpPr>
        <p:spPr/>
        <p:txBody>
          <a:bodyPr>
            <a:normAutofit fontScale="92500" lnSpcReduction="20000"/>
          </a:bodyPr>
          <a:lstStyle/>
          <a:p>
            <a:r>
              <a:rPr lang="en-US" b="1" dirty="0"/>
              <a:t>AKA: LEVI</a:t>
            </a:r>
          </a:p>
          <a:p>
            <a:pPr lvl="1"/>
            <a:r>
              <a:rPr lang="en-US" dirty="0"/>
              <a:t>Can occur when initiating CAB-LA for </a:t>
            </a:r>
            <a:r>
              <a:rPr lang="en-US" dirty="0" err="1"/>
              <a:t>PrEP</a:t>
            </a:r>
            <a:r>
              <a:rPr lang="en-US" dirty="0"/>
              <a:t> during acute/early infection</a:t>
            </a:r>
          </a:p>
          <a:p>
            <a:pPr lvl="1"/>
            <a:r>
              <a:rPr lang="en-US" dirty="0"/>
              <a:t>Or while on CAB-LA for </a:t>
            </a:r>
            <a:r>
              <a:rPr lang="en-US" dirty="0" err="1"/>
              <a:t>PrEP</a:t>
            </a:r>
            <a:endParaRPr lang="en-US" dirty="0"/>
          </a:p>
          <a:p>
            <a:pPr lvl="1"/>
            <a:r>
              <a:rPr lang="en-US" dirty="0"/>
              <a:t>Viral replication: smoldering (slowly)</a:t>
            </a:r>
          </a:p>
          <a:p>
            <a:pPr lvl="1"/>
            <a:r>
              <a:rPr lang="en-US" dirty="0"/>
              <a:t>Symptoms: minimal or none</a:t>
            </a:r>
          </a:p>
          <a:p>
            <a:pPr lvl="1"/>
            <a:r>
              <a:rPr lang="en-US" dirty="0"/>
              <a:t>Detection: ultrasensitive RNA assay (RNA may be low or undetectable w delayed or diminished Ab production)</a:t>
            </a:r>
          </a:p>
          <a:p>
            <a:pPr lvl="1"/>
            <a:r>
              <a:rPr lang="en-US" dirty="0"/>
              <a:t>Duration: may be months before an HIV infection is detected</a:t>
            </a:r>
          </a:p>
          <a:p>
            <a:pPr lvl="1"/>
            <a:r>
              <a:rPr lang="en-US" dirty="0"/>
              <a:t>Drug resistance: likely (can emerge early when viral load is low) </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14</a:t>
            </a:fld>
            <a:endParaRPr lang="en-US"/>
          </a:p>
        </p:txBody>
      </p:sp>
      <p:sp>
        <p:nvSpPr>
          <p:cNvPr id="5" name="TextBox 4">
            <a:extLst>
              <a:ext uri="{FF2B5EF4-FFF2-40B4-BE49-F238E27FC236}">
                <a16:creationId xmlns:a16="http://schemas.microsoft.com/office/drawing/2014/main" id="{C62C4FFD-5C6D-0589-CB90-D38C488789A9}"/>
              </a:ext>
            </a:extLst>
          </p:cNvPr>
          <p:cNvSpPr txBox="1"/>
          <p:nvPr/>
        </p:nvSpPr>
        <p:spPr>
          <a:xfrm>
            <a:off x="1802921" y="4666891"/>
            <a:ext cx="5477773" cy="307777"/>
          </a:xfrm>
          <a:prstGeom prst="rect">
            <a:avLst/>
          </a:prstGeom>
          <a:noFill/>
        </p:spPr>
        <p:txBody>
          <a:bodyPr wrap="square" rtlCol="0">
            <a:spAutoFit/>
          </a:bodyPr>
          <a:lstStyle/>
          <a:p>
            <a:pPr algn="ctr"/>
            <a:r>
              <a:rPr lang="en-US" sz="1400" dirty="0">
                <a:solidFill>
                  <a:schemeClr val="bg1"/>
                </a:solidFill>
              </a:rPr>
              <a:t>Eshleman, S. et al. CROI 2023.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13" y="1"/>
            <a:ext cx="8315569" cy="634180"/>
          </a:xfrm>
        </p:spPr>
        <p:txBody>
          <a:bodyPr/>
          <a:lstStyle/>
          <a:p>
            <a:pPr algn="ct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24959387"/>
              </p:ext>
            </p:extLst>
          </p:nvPr>
        </p:nvGraphicFramePr>
        <p:xfrm>
          <a:off x="0" y="0"/>
          <a:ext cx="9144000" cy="4542911"/>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516076">
                <a:tc>
                  <a:txBody>
                    <a:bodyPr/>
                    <a:lstStyle/>
                    <a:p>
                      <a:endParaRPr lang="en-US" dirty="0"/>
                    </a:p>
                  </a:txBody>
                  <a:tcPr/>
                </a:tc>
                <a:tc>
                  <a:txBody>
                    <a:bodyPr/>
                    <a:lstStyle/>
                    <a:p>
                      <a:pPr algn="ctr"/>
                      <a:r>
                        <a:rPr lang="en-US" dirty="0"/>
                        <a:t>AHI</a:t>
                      </a:r>
                    </a:p>
                  </a:txBody>
                  <a:tcPr/>
                </a:tc>
                <a:tc>
                  <a:txBody>
                    <a:bodyPr/>
                    <a:lstStyle/>
                    <a:p>
                      <a:pPr algn="ctr"/>
                      <a:r>
                        <a:rPr lang="en-US" dirty="0"/>
                        <a:t>LEVI</a:t>
                      </a:r>
                    </a:p>
                  </a:txBody>
                  <a:tcPr/>
                </a:tc>
                <a:extLst>
                  <a:ext uri="{0D108BD9-81ED-4DB2-BD59-A6C34878D82A}">
                    <a16:rowId xmlns:a16="http://schemas.microsoft.com/office/drawing/2014/main" val="10000"/>
                  </a:ext>
                </a:extLst>
              </a:tr>
              <a:tr h="460536">
                <a:tc>
                  <a:txBody>
                    <a:bodyPr/>
                    <a:lstStyle/>
                    <a:p>
                      <a:r>
                        <a:rPr lang="en-US" sz="1400" dirty="0"/>
                        <a:t>Cause</a:t>
                      </a:r>
                    </a:p>
                  </a:txBody>
                  <a:tcPr/>
                </a:tc>
                <a:tc>
                  <a:txBody>
                    <a:bodyPr/>
                    <a:lstStyle/>
                    <a:p>
                      <a:r>
                        <a:rPr lang="en-US" sz="1400" dirty="0"/>
                        <a:t>Phase of natural HIV infection</a:t>
                      </a:r>
                    </a:p>
                  </a:txBody>
                  <a:tcPr/>
                </a:tc>
                <a:tc>
                  <a:txBody>
                    <a:bodyPr/>
                    <a:lstStyle/>
                    <a:p>
                      <a:r>
                        <a:rPr lang="en-US" sz="1400" dirty="0"/>
                        <a:t>CAB-LA</a:t>
                      </a:r>
                    </a:p>
                  </a:txBody>
                  <a:tcPr/>
                </a:tc>
                <a:extLst>
                  <a:ext uri="{0D108BD9-81ED-4DB2-BD59-A6C34878D82A}">
                    <a16:rowId xmlns:a16="http://schemas.microsoft.com/office/drawing/2014/main" val="10001"/>
                  </a:ext>
                </a:extLst>
              </a:tr>
              <a:tr h="951778">
                <a:tc>
                  <a:txBody>
                    <a:bodyPr/>
                    <a:lstStyle/>
                    <a:p>
                      <a:r>
                        <a:rPr lang="en-US" sz="1400" dirty="0"/>
                        <a:t>Onset</a:t>
                      </a:r>
                    </a:p>
                  </a:txBody>
                  <a:tcPr/>
                </a:tc>
                <a:tc>
                  <a:txBody>
                    <a:bodyPr/>
                    <a:lstStyle/>
                    <a:p>
                      <a:r>
                        <a:rPr lang="en-US" sz="1400" dirty="0"/>
                        <a:t>New infection</a:t>
                      </a:r>
                    </a:p>
                  </a:txBody>
                  <a:tcPr/>
                </a:tc>
                <a:tc>
                  <a:txBody>
                    <a:bodyPr/>
                    <a:lstStyle/>
                    <a:p>
                      <a:r>
                        <a:rPr lang="en-US" sz="1400" dirty="0"/>
                        <a:t>Infection during </a:t>
                      </a:r>
                      <a:r>
                        <a:rPr lang="en-US" sz="1400" dirty="0" err="1"/>
                        <a:t>PrEP</a:t>
                      </a:r>
                      <a:r>
                        <a:rPr lang="en-US" sz="1400" dirty="0"/>
                        <a:t> or initiation of </a:t>
                      </a:r>
                      <a:r>
                        <a:rPr lang="en-US" sz="1400" dirty="0" err="1"/>
                        <a:t>PrEP</a:t>
                      </a:r>
                      <a:r>
                        <a:rPr lang="en-US" sz="1400" dirty="0"/>
                        <a:t> during acute/early </a:t>
                      </a:r>
                      <a:r>
                        <a:rPr lang="en-US" sz="1400" baseline="0" dirty="0"/>
                        <a:t>phase</a:t>
                      </a:r>
                      <a:endParaRPr lang="en-US" sz="1400" dirty="0"/>
                    </a:p>
                  </a:txBody>
                  <a:tcPr/>
                </a:tc>
                <a:extLst>
                  <a:ext uri="{0D108BD9-81ED-4DB2-BD59-A6C34878D82A}">
                    <a16:rowId xmlns:a16="http://schemas.microsoft.com/office/drawing/2014/main" val="10002"/>
                  </a:ext>
                </a:extLst>
              </a:tr>
              <a:tr h="475887">
                <a:tc>
                  <a:txBody>
                    <a:bodyPr/>
                    <a:lstStyle/>
                    <a:p>
                      <a:r>
                        <a:rPr lang="en-US" sz="1400" dirty="0"/>
                        <a:t>Viral Replication</a:t>
                      </a:r>
                    </a:p>
                  </a:txBody>
                  <a:tcPr/>
                </a:tc>
                <a:tc>
                  <a:txBody>
                    <a:bodyPr/>
                    <a:lstStyle/>
                    <a:p>
                      <a:r>
                        <a:rPr lang="en-US" sz="1400" dirty="0"/>
                        <a:t>Explosive</a:t>
                      </a:r>
                    </a:p>
                  </a:txBody>
                  <a:tcPr/>
                </a:tc>
                <a:tc>
                  <a:txBody>
                    <a:bodyPr/>
                    <a:lstStyle/>
                    <a:p>
                      <a:r>
                        <a:rPr lang="en-US" sz="1400" dirty="0"/>
                        <a:t>Smoldering</a:t>
                      </a:r>
                    </a:p>
                  </a:txBody>
                  <a:tcPr/>
                </a:tc>
                <a:extLst>
                  <a:ext uri="{0D108BD9-81ED-4DB2-BD59-A6C34878D82A}">
                    <a16:rowId xmlns:a16="http://schemas.microsoft.com/office/drawing/2014/main" val="10003"/>
                  </a:ext>
                </a:extLst>
              </a:tr>
              <a:tr h="918953">
                <a:tc>
                  <a:txBody>
                    <a:bodyPr/>
                    <a:lstStyle/>
                    <a:p>
                      <a:r>
                        <a:rPr lang="en-US" sz="1400" dirty="0"/>
                        <a:t>Symptoms</a:t>
                      </a:r>
                    </a:p>
                  </a:txBody>
                  <a:tcPr/>
                </a:tc>
                <a:tc>
                  <a:txBody>
                    <a:bodyPr/>
                    <a:lstStyle/>
                    <a:p>
                      <a:r>
                        <a:rPr lang="en-US" sz="1400" dirty="0"/>
                        <a:t>Fever, chills, rash, night sweats, muscle aches, sore throat,</a:t>
                      </a:r>
                      <a:r>
                        <a:rPr lang="en-US" sz="1400" baseline="0" dirty="0"/>
                        <a:t> fatigue, swollen glands</a:t>
                      </a:r>
                      <a:endParaRPr lang="en-US" sz="1400" dirty="0"/>
                    </a:p>
                  </a:txBody>
                  <a:tcPr/>
                </a:tc>
                <a:tc>
                  <a:txBody>
                    <a:bodyPr/>
                    <a:lstStyle/>
                    <a:p>
                      <a:r>
                        <a:rPr lang="en-US" sz="1400" dirty="0"/>
                        <a:t>Minimal, variable, often no symptoms reported</a:t>
                      </a:r>
                    </a:p>
                  </a:txBody>
                  <a:tcPr/>
                </a:tc>
                <a:extLst>
                  <a:ext uri="{0D108BD9-81ED-4DB2-BD59-A6C34878D82A}">
                    <a16:rowId xmlns:a16="http://schemas.microsoft.com/office/drawing/2014/main" val="10004"/>
                  </a:ext>
                </a:extLst>
              </a:tr>
              <a:tr h="1219681">
                <a:tc>
                  <a:txBody>
                    <a:bodyPr/>
                    <a:lstStyle/>
                    <a:p>
                      <a:r>
                        <a:rPr lang="en-US" sz="1400" dirty="0"/>
                        <a:t>Detection</a:t>
                      </a:r>
                    </a:p>
                  </a:txBody>
                  <a:tcPr/>
                </a:tc>
                <a:tc>
                  <a:txBody>
                    <a:bodyPr/>
                    <a:lstStyle/>
                    <a:p>
                      <a:r>
                        <a:rPr lang="en-US" sz="1400" dirty="0"/>
                        <a:t>Ag/</a:t>
                      </a:r>
                      <a:r>
                        <a:rPr lang="en-US" sz="1400" dirty="0" err="1"/>
                        <a:t>Ab</a:t>
                      </a:r>
                      <a:r>
                        <a:rPr lang="en-US" sz="1400" baseline="0" dirty="0"/>
                        <a:t> assay, RNA assays (including less sensitive POC and pooled tests), DNA assays, total </a:t>
                      </a:r>
                      <a:r>
                        <a:rPr lang="en-US" sz="1400" baseline="0" dirty="0" err="1"/>
                        <a:t>nucleis</a:t>
                      </a:r>
                      <a:r>
                        <a:rPr lang="en-US" sz="1400" baseline="0" dirty="0"/>
                        <a:t> acid assays</a:t>
                      </a:r>
                      <a:endParaRPr lang="en-US" sz="1400" dirty="0"/>
                    </a:p>
                  </a:txBody>
                  <a:tcPr/>
                </a:tc>
                <a:tc>
                  <a:txBody>
                    <a:bodyPr/>
                    <a:lstStyle/>
                    <a:p>
                      <a:r>
                        <a:rPr lang="en-US" sz="1400" dirty="0"/>
                        <a:t>Ultrasensitive RNA assay (often low or undetectable RNA, low/undetectable DNA, diminished/delayed</a:t>
                      </a:r>
                      <a:r>
                        <a:rPr lang="en-US" sz="1400" baseline="0" dirty="0"/>
                        <a:t> </a:t>
                      </a:r>
                      <a:r>
                        <a:rPr lang="en-US" sz="1400" baseline="0" dirty="0" err="1"/>
                        <a:t>Ab</a:t>
                      </a:r>
                      <a:r>
                        <a:rPr lang="en-US" sz="1400" baseline="0" dirty="0"/>
                        <a:t> production</a:t>
                      </a:r>
                      <a:endParaRPr lang="en-US" sz="1400" dirty="0"/>
                    </a:p>
                  </a:txBody>
                  <a:tcP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6E2D2B3B-882E-40F3-A32F-6DD516915044}" type="slidenum">
              <a:rPr lang="en-US" smtClean="0"/>
              <a:pPr/>
              <a:t>15</a:t>
            </a:fld>
            <a:endParaRPr lang="en-US"/>
          </a:p>
        </p:txBody>
      </p:sp>
      <p:sp>
        <p:nvSpPr>
          <p:cNvPr id="3" name="TextBox 2">
            <a:extLst>
              <a:ext uri="{FF2B5EF4-FFF2-40B4-BE49-F238E27FC236}">
                <a16:creationId xmlns:a16="http://schemas.microsoft.com/office/drawing/2014/main" id="{699D77FE-2378-60F1-29EE-8C09C58ED452}"/>
              </a:ext>
            </a:extLst>
          </p:cNvPr>
          <p:cNvSpPr txBox="1"/>
          <p:nvPr/>
        </p:nvSpPr>
        <p:spPr>
          <a:xfrm>
            <a:off x="1795670" y="4729412"/>
            <a:ext cx="5705060" cy="307777"/>
          </a:xfrm>
          <a:prstGeom prst="rect">
            <a:avLst/>
          </a:prstGeom>
          <a:noFill/>
        </p:spPr>
        <p:txBody>
          <a:bodyPr wrap="square" rtlCol="0">
            <a:spAutoFit/>
          </a:bodyPr>
          <a:lstStyle/>
          <a:p>
            <a:pPr algn="ctr"/>
            <a:r>
              <a:rPr lang="en-US" sz="1400" dirty="0">
                <a:solidFill>
                  <a:schemeClr val="bg1"/>
                </a:solidFill>
              </a:rPr>
              <a:t>Ag = Antigen, Ab = Antibody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A72CED-D522-0E39-7B83-E63E011CE1EB}"/>
              </a:ext>
            </a:extLst>
          </p:cNvPr>
          <p:cNvSpPr>
            <a:spLocks noGrp="1"/>
          </p:cNvSpPr>
          <p:nvPr>
            <p:ph type="sldNum" sz="quarter" idx="12"/>
          </p:nvPr>
        </p:nvSpPr>
        <p:spPr/>
        <p:txBody>
          <a:bodyPr/>
          <a:lstStyle/>
          <a:p>
            <a:fld id="{6E2D2B3B-882E-40F3-A32F-6DD516915044}" type="slidenum">
              <a:rPr lang="en-US" smtClean="0"/>
              <a:pPr/>
              <a:t>16</a:t>
            </a:fld>
            <a:endParaRPr lang="en-US"/>
          </a:p>
        </p:txBody>
      </p:sp>
      <p:graphicFrame>
        <p:nvGraphicFramePr>
          <p:cNvPr id="5" name="Content Placeholder 4">
            <a:extLst>
              <a:ext uri="{FF2B5EF4-FFF2-40B4-BE49-F238E27FC236}">
                <a16:creationId xmlns:a16="http://schemas.microsoft.com/office/drawing/2014/main" id="{4D88B7BC-C3C4-1128-64A5-93020FD6F7A4}"/>
              </a:ext>
            </a:extLst>
          </p:cNvPr>
          <p:cNvGraphicFramePr>
            <a:graphicFrameLocks noGrp="1"/>
          </p:cNvGraphicFramePr>
          <p:nvPr>
            <p:ph idx="1"/>
            <p:extLst>
              <p:ext uri="{D42A27DB-BD31-4B8C-83A1-F6EECF244321}">
                <p14:modId xmlns:p14="http://schemas.microsoft.com/office/powerpoint/2010/main" val="1008087817"/>
              </p:ext>
            </p:extLst>
          </p:nvPr>
        </p:nvGraphicFramePr>
        <p:xfrm>
          <a:off x="0" y="116908"/>
          <a:ext cx="9144000" cy="4440243"/>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280102">
                <a:tc>
                  <a:txBody>
                    <a:bodyPr/>
                    <a:lstStyle/>
                    <a:p>
                      <a:endParaRPr lang="en-US" dirty="0"/>
                    </a:p>
                  </a:txBody>
                  <a:tcPr/>
                </a:tc>
                <a:tc>
                  <a:txBody>
                    <a:bodyPr/>
                    <a:lstStyle/>
                    <a:p>
                      <a:pPr algn="ctr"/>
                      <a:r>
                        <a:rPr lang="en-US" dirty="0"/>
                        <a:t>AHI</a:t>
                      </a:r>
                    </a:p>
                  </a:txBody>
                  <a:tcPr/>
                </a:tc>
                <a:tc>
                  <a:txBody>
                    <a:bodyPr/>
                    <a:lstStyle/>
                    <a:p>
                      <a:pPr algn="ctr"/>
                      <a:r>
                        <a:rPr lang="en-US" dirty="0"/>
                        <a:t>LEVI</a:t>
                      </a:r>
                    </a:p>
                  </a:txBody>
                  <a:tcPr/>
                </a:tc>
                <a:extLst>
                  <a:ext uri="{0D108BD9-81ED-4DB2-BD59-A6C34878D82A}">
                    <a16:rowId xmlns:a16="http://schemas.microsoft.com/office/drawing/2014/main" val="10000"/>
                  </a:ext>
                </a:extLst>
              </a:tr>
              <a:tr h="233418">
                <a:tc>
                  <a:txBody>
                    <a:bodyPr/>
                    <a:lstStyle/>
                    <a:p>
                      <a:r>
                        <a:rPr lang="en-US" sz="1400" dirty="0"/>
                        <a:t>Cause</a:t>
                      </a:r>
                    </a:p>
                  </a:txBody>
                  <a:tcPr/>
                </a:tc>
                <a:tc>
                  <a:txBody>
                    <a:bodyPr/>
                    <a:lstStyle/>
                    <a:p>
                      <a:r>
                        <a:rPr lang="en-US" sz="1400" dirty="0"/>
                        <a:t>Phase of natural HIV infection</a:t>
                      </a:r>
                    </a:p>
                  </a:txBody>
                  <a:tcPr/>
                </a:tc>
                <a:tc>
                  <a:txBody>
                    <a:bodyPr/>
                    <a:lstStyle/>
                    <a:p>
                      <a:r>
                        <a:rPr lang="en-US" sz="1400" dirty="0"/>
                        <a:t>CAB-LA</a:t>
                      </a:r>
                    </a:p>
                  </a:txBody>
                  <a:tcPr/>
                </a:tc>
                <a:extLst>
                  <a:ext uri="{0D108BD9-81ED-4DB2-BD59-A6C34878D82A}">
                    <a16:rowId xmlns:a16="http://schemas.microsoft.com/office/drawing/2014/main" val="10001"/>
                  </a:ext>
                </a:extLst>
              </a:tr>
              <a:tr h="233418">
                <a:tc>
                  <a:txBody>
                    <a:bodyPr/>
                    <a:lstStyle/>
                    <a:p>
                      <a:r>
                        <a:rPr lang="en-US" sz="1400" dirty="0"/>
                        <a:t>Assay Reversion</a:t>
                      </a:r>
                    </a:p>
                  </a:txBody>
                  <a:tcPr/>
                </a:tc>
                <a:tc>
                  <a:txBody>
                    <a:bodyPr/>
                    <a:lstStyle/>
                    <a:p>
                      <a:r>
                        <a:rPr lang="en-US" sz="1400" dirty="0"/>
                        <a:t>Rare</a:t>
                      </a:r>
                    </a:p>
                  </a:txBody>
                  <a:tcPr/>
                </a:tc>
                <a:tc>
                  <a:txBody>
                    <a:bodyPr/>
                    <a:lstStyle/>
                    <a:p>
                      <a:r>
                        <a:rPr lang="en-US" sz="1400" dirty="0"/>
                        <a:t>Common</a:t>
                      </a:r>
                      <a:r>
                        <a:rPr lang="en-US" sz="1400" baseline="0" dirty="0"/>
                        <a:t> for many test types</a:t>
                      </a:r>
                      <a:endParaRPr lang="en-US" sz="1400" dirty="0"/>
                    </a:p>
                  </a:txBody>
                  <a:tcPr/>
                </a:tc>
                <a:extLst>
                  <a:ext uri="{0D108BD9-81ED-4DB2-BD59-A6C34878D82A}">
                    <a16:rowId xmlns:a16="http://schemas.microsoft.com/office/drawing/2014/main" val="10006"/>
                  </a:ext>
                </a:extLst>
              </a:tr>
              <a:tr h="1073145">
                <a:tc>
                  <a:txBody>
                    <a:bodyPr/>
                    <a:lstStyle/>
                    <a:p>
                      <a:r>
                        <a:rPr lang="en-US" sz="1400" dirty="0"/>
                        <a:t>Duration</a:t>
                      </a:r>
                    </a:p>
                  </a:txBody>
                  <a:tcPr/>
                </a:tc>
                <a:tc>
                  <a:txBody>
                    <a:bodyPr/>
                    <a:lstStyle/>
                    <a:p>
                      <a:r>
                        <a:rPr lang="en-US" sz="1400" dirty="0"/>
                        <a:t>1-2 weeks (until </a:t>
                      </a:r>
                      <a:r>
                        <a:rPr lang="en-US" sz="1400" dirty="0" err="1"/>
                        <a:t>Ab</a:t>
                      </a:r>
                      <a:r>
                        <a:rPr lang="en-US" sz="1400" dirty="0"/>
                        <a:t> detection)</a:t>
                      </a:r>
                    </a:p>
                  </a:txBody>
                  <a:tcPr/>
                </a:tc>
                <a:tc>
                  <a:txBody>
                    <a:bodyPr/>
                    <a:lstStyle/>
                    <a:p>
                      <a:r>
                        <a:rPr lang="en-US" sz="1400" dirty="0"/>
                        <a:t>Months (until</a:t>
                      </a:r>
                      <a:r>
                        <a:rPr lang="en-US" sz="1400" baseline="0" dirty="0"/>
                        <a:t> viral break through, drug clearance, or ART start); can persist for months after the anti-viral agent is discontinued.</a:t>
                      </a:r>
                      <a:endParaRPr lang="en-US" sz="1400" dirty="0"/>
                    </a:p>
                  </a:txBody>
                  <a:tcPr/>
                </a:tc>
                <a:extLst>
                  <a:ext uri="{0D108BD9-81ED-4DB2-BD59-A6C34878D82A}">
                    <a16:rowId xmlns:a16="http://schemas.microsoft.com/office/drawing/2014/main" val="10007"/>
                  </a:ext>
                </a:extLst>
              </a:tr>
              <a:tr h="937274">
                <a:tc>
                  <a:txBody>
                    <a:bodyPr/>
                    <a:lstStyle/>
                    <a:p>
                      <a:r>
                        <a:rPr lang="en-US" sz="1400" dirty="0"/>
                        <a:t>Transmission</a:t>
                      </a:r>
                    </a:p>
                  </a:txBody>
                  <a:tcPr/>
                </a:tc>
                <a:tc>
                  <a:txBody>
                    <a:bodyPr/>
                    <a:lstStyle/>
                    <a:p>
                      <a:r>
                        <a:rPr lang="en-US" sz="1400" dirty="0"/>
                        <a:t>Very</a:t>
                      </a:r>
                      <a:r>
                        <a:rPr lang="en-US" sz="1400" baseline="0" dirty="0"/>
                        <a:t> likely</a:t>
                      </a:r>
                      <a:endParaRPr lang="en-US" sz="1400" dirty="0"/>
                    </a:p>
                  </a:txBody>
                  <a:tcPr/>
                </a:tc>
                <a:tc>
                  <a:txBody>
                    <a:bodyPr/>
                    <a:lstStyle/>
                    <a:p>
                      <a:r>
                        <a:rPr lang="en-US" sz="1400" dirty="0"/>
                        <a:t>Unlikely (except possibly</a:t>
                      </a:r>
                      <a:r>
                        <a:rPr lang="en-US" sz="1400" baseline="0" dirty="0"/>
                        <a:t> via blood transfusion</a:t>
                      </a:r>
                      <a:endParaRPr lang="en-US" sz="1400" dirty="0"/>
                    </a:p>
                  </a:txBody>
                  <a:tcPr/>
                </a:tc>
                <a:extLst>
                  <a:ext uri="{0D108BD9-81ED-4DB2-BD59-A6C34878D82A}">
                    <a16:rowId xmlns:a16="http://schemas.microsoft.com/office/drawing/2014/main" val="10008"/>
                  </a:ext>
                </a:extLst>
              </a:tr>
              <a:tr h="1454464">
                <a:tc>
                  <a:txBody>
                    <a:bodyPr/>
                    <a:lstStyle/>
                    <a:p>
                      <a:r>
                        <a:rPr lang="en-US" sz="1400" dirty="0"/>
                        <a:t>Drug Resistance</a:t>
                      </a:r>
                    </a:p>
                  </a:txBody>
                  <a:tcPr/>
                </a:tc>
                <a:tc>
                  <a:txBody>
                    <a:bodyPr/>
                    <a:lstStyle/>
                    <a:p>
                      <a:r>
                        <a:rPr lang="en-US" sz="1400" dirty="0"/>
                        <a:t>No (unless transmitted)</a:t>
                      </a:r>
                    </a:p>
                  </a:txBody>
                  <a:tcPr/>
                </a:tc>
                <a:tc>
                  <a:txBody>
                    <a:bodyPr/>
                    <a:lstStyle/>
                    <a:p>
                      <a:r>
                        <a:rPr lang="en-US" sz="1400" dirty="0"/>
                        <a:t>Yes (early</a:t>
                      </a:r>
                      <a:r>
                        <a:rPr lang="en-US" sz="1400" baseline="0" dirty="0"/>
                        <a:t> when Viral Load [VL] is low)</a:t>
                      </a:r>
                      <a:endParaRPr lang="en-US" sz="1400" dirty="0"/>
                    </a:p>
                  </a:txBody>
                  <a:tcPr/>
                </a:tc>
                <a:extLst>
                  <a:ext uri="{0D108BD9-81ED-4DB2-BD59-A6C34878D82A}">
                    <a16:rowId xmlns:a16="http://schemas.microsoft.com/office/drawing/2014/main" val="10009"/>
                  </a:ext>
                </a:extLst>
              </a:tr>
            </a:tbl>
          </a:graphicData>
        </a:graphic>
      </p:graphicFrame>
      <p:sp>
        <p:nvSpPr>
          <p:cNvPr id="6" name="TextBox 5">
            <a:extLst>
              <a:ext uri="{FF2B5EF4-FFF2-40B4-BE49-F238E27FC236}">
                <a16:creationId xmlns:a16="http://schemas.microsoft.com/office/drawing/2014/main" id="{BF39EF04-952C-B334-B1A8-39559980E058}"/>
              </a:ext>
            </a:extLst>
          </p:cNvPr>
          <p:cNvSpPr txBox="1"/>
          <p:nvPr/>
        </p:nvSpPr>
        <p:spPr>
          <a:xfrm>
            <a:off x="2690191" y="4729412"/>
            <a:ext cx="4247322" cy="307777"/>
          </a:xfrm>
          <a:prstGeom prst="rect">
            <a:avLst/>
          </a:prstGeom>
          <a:noFill/>
        </p:spPr>
        <p:txBody>
          <a:bodyPr wrap="square" rtlCol="0">
            <a:spAutoFit/>
          </a:bodyPr>
          <a:lstStyle/>
          <a:p>
            <a:pPr algn="ctr"/>
            <a:r>
              <a:rPr lang="en-US" sz="1400" dirty="0">
                <a:solidFill>
                  <a:schemeClr val="bg1"/>
                </a:solidFill>
              </a:rPr>
              <a:t>ART = Antiretroviral Therapy</a:t>
            </a:r>
          </a:p>
        </p:txBody>
      </p:sp>
    </p:spTree>
    <p:extLst>
      <p:ext uri="{BB962C8B-B14F-4D97-AF65-F5344CB8AC3E}">
        <p14:creationId xmlns:p14="http://schemas.microsoft.com/office/powerpoint/2010/main" val="433628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Advantages and Disadvantages </a:t>
            </a:r>
            <a:br>
              <a:rPr lang="en-US" sz="3200" dirty="0"/>
            </a:br>
            <a:r>
              <a:rPr lang="en-US" sz="3200" dirty="0"/>
              <a:t>CAB-LA versus Oral </a:t>
            </a:r>
            <a:r>
              <a:rPr lang="en-US" sz="3200" dirty="0" err="1"/>
              <a:t>PrEP</a:t>
            </a:r>
            <a:endParaRPr lang="en-US" sz="3200" dirty="0"/>
          </a:p>
        </p:txBody>
      </p:sp>
      <p:sp>
        <p:nvSpPr>
          <p:cNvPr id="3" name="Content Placeholder 2"/>
          <p:cNvSpPr>
            <a:spLocks noGrp="1"/>
          </p:cNvSpPr>
          <p:nvPr>
            <p:ph idx="1"/>
          </p:nvPr>
        </p:nvSpPr>
        <p:spPr>
          <a:xfrm>
            <a:off x="53009" y="1200151"/>
            <a:ext cx="8958469" cy="3464614"/>
          </a:xfrm>
        </p:spPr>
        <p:txBody>
          <a:bodyPr>
            <a:normAutofit fontScale="77500" lnSpcReduction="20000"/>
          </a:bodyPr>
          <a:lstStyle/>
          <a:p>
            <a:r>
              <a:rPr lang="en-US" sz="2300" b="1" dirty="0"/>
              <a:t>Advantages</a:t>
            </a:r>
          </a:p>
          <a:p>
            <a:pPr lvl="1"/>
            <a:r>
              <a:rPr lang="en-US" sz="2300" dirty="0"/>
              <a:t>Demonstrated superiority to F/TDF in clinical trials</a:t>
            </a:r>
          </a:p>
          <a:p>
            <a:pPr lvl="1"/>
            <a:r>
              <a:rPr lang="en-US" sz="2300" dirty="0"/>
              <a:t>Doesn’t require daily dosing </a:t>
            </a:r>
          </a:p>
          <a:p>
            <a:pPr lvl="1"/>
            <a:r>
              <a:rPr lang="en-US" sz="2300" dirty="0"/>
              <a:t>Potentially a more discrete option for HIV prevention </a:t>
            </a:r>
          </a:p>
          <a:p>
            <a:pPr lvl="1"/>
            <a:r>
              <a:rPr lang="en-US" sz="2300" dirty="0"/>
              <a:t>May be beneficial for certain health conditions/behaviors (kidney disease, homelessness, intravenous drug use, challenges with taking oral medication)</a:t>
            </a:r>
          </a:p>
          <a:p>
            <a:r>
              <a:rPr lang="en-US" sz="2300" b="1" dirty="0"/>
              <a:t>Disadvantages</a:t>
            </a:r>
          </a:p>
          <a:p>
            <a:pPr lvl="1"/>
            <a:r>
              <a:rPr lang="en-US" sz="2300" dirty="0"/>
              <a:t>More frequent encounters</a:t>
            </a:r>
          </a:p>
          <a:p>
            <a:pPr lvl="1"/>
            <a:r>
              <a:rPr lang="en-US" sz="2300" dirty="0"/>
              <a:t>Changes in HIV testing requirements</a:t>
            </a:r>
          </a:p>
          <a:p>
            <a:pPr lvl="1"/>
            <a:r>
              <a:rPr lang="en-US" sz="2300" dirty="0"/>
              <a:t>Cost</a:t>
            </a:r>
          </a:p>
          <a:p>
            <a:pPr lvl="1"/>
            <a:r>
              <a:rPr lang="en-US" sz="2300" dirty="0"/>
              <a:t>Breakthrough infection incidence despite on time injections</a:t>
            </a:r>
          </a:p>
          <a:p>
            <a:pPr lvl="1"/>
            <a:r>
              <a:rPr lang="en-US" sz="2300" dirty="0"/>
              <a:t>Resistance to INSTI with breakthrough infections</a:t>
            </a:r>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17</a:t>
            </a:fld>
            <a:endParaRPr lang="en-US"/>
          </a:p>
        </p:txBody>
      </p:sp>
      <p:sp>
        <p:nvSpPr>
          <p:cNvPr id="5" name="TextBox 4">
            <a:extLst>
              <a:ext uri="{FF2B5EF4-FFF2-40B4-BE49-F238E27FC236}">
                <a16:creationId xmlns:a16="http://schemas.microsoft.com/office/drawing/2014/main" id="{8075BE5A-F979-D73A-7612-1613E890C8EF}"/>
              </a:ext>
            </a:extLst>
          </p:cNvPr>
          <p:cNvSpPr txBox="1"/>
          <p:nvPr/>
        </p:nvSpPr>
        <p:spPr>
          <a:xfrm>
            <a:off x="1510748" y="4729412"/>
            <a:ext cx="6725478" cy="307777"/>
          </a:xfrm>
          <a:prstGeom prst="rect">
            <a:avLst/>
          </a:prstGeom>
          <a:noFill/>
        </p:spPr>
        <p:txBody>
          <a:bodyPr wrap="square" rtlCol="0">
            <a:spAutoFit/>
          </a:bodyPr>
          <a:lstStyle/>
          <a:p>
            <a:pPr algn="ctr"/>
            <a:r>
              <a:rPr lang="en-US" sz="1400" dirty="0">
                <a:solidFill>
                  <a:schemeClr val="bg1"/>
                </a:solidFill>
              </a:rPr>
              <a:t>F/TDF = Emtricitabine/tenofovir, </a:t>
            </a:r>
            <a:r>
              <a:rPr lang="en-US" sz="1400" dirty="0" err="1">
                <a:solidFill>
                  <a:schemeClr val="bg1"/>
                </a:solidFill>
              </a:rPr>
              <a:t>PrEP</a:t>
            </a:r>
            <a:r>
              <a:rPr lang="en-US" sz="1400" dirty="0">
                <a:solidFill>
                  <a:schemeClr val="bg1"/>
                </a:solidFill>
              </a:rPr>
              <a:t> = Pre-exposure Prophylaxis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13" y="205979"/>
            <a:ext cx="8315569" cy="686298"/>
          </a:xfrm>
        </p:spPr>
        <p:txBody>
          <a:bodyPr/>
          <a:lstStyle/>
          <a:p>
            <a:pPr algn="ctr"/>
            <a:r>
              <a:rPr lang="en-US" sz="3200" dirty="0"/>
              <a:t>Assessing Indicators for </a:t>
            </a:r>
            <a:r>
              <a:rPr lang="en-US" sz="3200" dirty="0" err="1"/>
              <a:t>PrEP</a:t>
            </a:r>
            <a:r>
              <a:rPr lang="en-US" sz="3200" dirty="0"/>
              <a:t> in Sexually Active People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18</a:t>
            </a:fld>
            <a:endParaRPr lang="en-US"/>
          </a:p>
        </p:txBody>
      </p:sp>
      <p:pic>
        <p:nvPicPr>
          <p:cNvPr id="5" name="Content Placeholder 3">
            <a:extLst>
              <a:ext uri="{FF2B5EF4-FFF2-40B4-BE49-F238E27FC236}">
                <a16:creationId xmlns:a16="http://schemas.microsoft.com/office/drawing/2014/main" id="{976313AD-6933-0A15-47EA-B76BF74FAC03}"/>
              </a:ext>
            </a:extLst>
          </p:cNvPr>
          <p:cNvPicPr>
            <a:picLocks noGrp="1" noChangeAspect="1"/>
          </p:cNvPicPr>
          <p:nvPr>
            <p:ph idx="1"/>
          </p:nvPr>
        </p:nvPicPr>
        <p:blipFill>
          <a:blip r:embed="rId2" cstate="print"/>
          <a:stretch>
            <a:fillRect/>
          </a:stretch>
        </p:blipFill>
        <p:spPr>
          <a:xfrm>
            <a:off x="0" y="1032388"/>
            <a:ext cx="9144000" cy="364285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7FEE1-A241-CE85-EB3E-F09046ACFED8}"/>
              </a:ext>
            </a:extLst>
          </p:cNvPr>
          <p:cNvSpPr>
            <a:spLocks noGrp="1"/>
          </p:cNvSpPr>
          <p:nvPr>
            <p:ph type="title"/>
          </p:nvPr>
        </p:nvSpPr>
        <p:spPr/>
        <p:txBody>
          <a:bodyPr/>
          <a:lstStyle/>
          <a:p>
            <a:pPr algn="ctr"/>
            <a:r>
              <a:rPr lang="en-US" dirty="0"/>
              <a:t>Initiation of CAB-LA for HIV </a:t>
            </a:r>
            <a:r>
              <a:rPr lang="en-US" dirty="0" err="1"/>
              <a:t>PrEP</a:t>
            </a:r>
            <a:endParaRPr lang="en-US" dirty="0"/>
          </a:p>
        </p:txBody>
      </p:sp>
      <p:sp>
        <p:nvSpPr>
          <p:cNvPr id="3" name="Content Placeholder 2">
            <a:extLst>
              <a:ext uri="{FF2B5EF4-FFF2-40B4-BE49-F238E27FC236}">
                <a16:creationId xmlns:a16="http://schemas.microsoft.com/office/drawing/2014/main" id="{7AA0C50E-B52A-EB54-D0ED-540173BA1F2F}"/>
              </a:ext>
            </a:extLst>
          </p:cNvPr>
          <p:cNvSpPr>
            <a:spLocks noGrp="1"/>
          </p:cNvSpPr>
          <p:nvPr>
            <p:ph idx="1"/>
          </p:nvPr>
        </p:nvSpPr>
        <p:spPr/>
        <p:txBody>
          <a:bodyPr>
            <a:normAutofit fontScale="85000" lnSpcReduction="20000"/>
          </a:bodyPr>
          <a:lstStyle/>
          <a:p>
            <a:r>
              <a:rPr lang="en-US" dirty="0"/>
              <a:t>Determine HIV status. The updated guidelines include two testing options: </a:t>
            </a:r>
          </a:p>
          <a:p>
            <a:pPr lvl="1"/>
            <a:r>
              <a:rPr lang="en-US" sz="2400" b="1" dirty="0"/>
              <a:t>4</a:t>
            </a:r>
            <a:r>
              <a:rPr lang="en-US" sz="2400" b="1" baseline="30000" dirty="0"/>
              <a:t>th</a:t>
            </a:r>
            <a:r>
              <a:rPr lang="en-US" sz="2400" b="1" dirty="0"/>
              <a:t> gen HIV Ag/Ab for oral </a:t>
            </a:r>
            <a:r>
              <a:rPr lang="en-US" sz="2400" b="1" dirty="0" err="1"/>
              <a:t>PrEP.</a:t>
            </a:r>
            <a:endParaRPr lang="en-US" sz="2400" b="1" dirty="0"/>
          </a:p>
          <a:p>
            <a:pPr lvl="1"/>
            <a:r>
              <a:rPr lang="en-US" sz="2400" b="1" dirty="0"/>
              <a:t>4</a:t>
            </a:r>
            <a:r>
              <a:rPr lang="en-US" sz="2400" b="1" baseline="30000" dirty="0"/>
              <a:t>th</a:t>
            </a:r>
            <a:r>
              <a:rPr lang="en-US" sz="2400" b="1" dirty="0"/>
              <a:t> gen HIV Ag/Ab PLUS </a:t>
            </a:r>
            <a:r>
              <a:rPr lang="en-US" sz="2400" b="1" u="sng" dirty="0"/>
              <a:t>HIV RNA </a:t>
            </a:r>
            <a:r>
              <a:rPr lang="en-US" sz="2400" b="1" dirty="0"/>
              <a:t>recommended for CAB-LA.  </a:t>
            </a:r>
            <a:r>
              <a:rPr lang="en-US" sz="2400" u="sng" dirty="0"/>
              <a:t> </a:t>
            </a:r>
          </a:p>
          <a:p>
            <a:pPr lvl="1"/>
            <a:r>
              <a:rPr lang="en-US" sz="2400" dirty="0"/>
              <a:t>The HIV RNA has been included to ensure HIV negativity before initiating </a:t>
            </a:r>
            <a:r>
              <a:rPr lang="en-US" sz="2400" dirty="0" err="1"/>
              <a:t>PrEP.</a:t>
            </a:r>
            <a:r>
              <a:rPr lang="en-US" sz="2400" dirty="0"/>
              <a:t> </a:t>
            </a:r>
          </a:p>
          <a:p>
            <a:pPr lvl="1"/>
            <a:r>
              <a:rPr lang="en-US" sz="2400" dirty="0"/>
              <a:t>HIV RNA better detects early HIV infection. </a:t>
            </a:r>
          </a:p>
          <a:p>
            <a:pPr lvl="1"/>
            <a:r>
              <a:rPr lang="en-US" sz="2400" dirty="0"/>
              <a:t>Repeating the HIV test if there is a delay greater than 2 weeks from the test date to starting </a:t>
            </a:r>
            <a:r>
              <a:rPr lang="en-US" sz="2400" dirty="0" err="1"/>
              <a:t>PrEP.</a:t>
            </a:r>
            <a:r>
              <a:rPr lang="en-US" sz="2400" dirty="0"/>
              <a:t> </a:t>
            </a:r>
          </a:p>
          <a:p>
            <a:pPr lvl="1"/>
            <a:r>
              <a:rPr lang="en-US" sz="2400" dirty="0"/>
              <a:t>You want your negative test result to correlate as close as possible to starting. </a:t>
            </a:r>
          </a:p>
          <a:p>
            <a:endParaRPr lang="en-US" dirty="0"/>
          </a:p>
        </p:txBody>
      </p:sp>
      <p:sp>
        <p:nvSpPr>
          <p:cNvPr id="4" name="Slide Number Placeholder 3">
            <a:extLst>
              <a:ext uri="{FF2B5EF4-FFF2-40B4-BE49-F238E27FC236}">
                <a16:creationId xmlns:a16="http://schemas.microsoft.com/office/drawing/2014/main" id="{8C5FC00D-9C58-8647-AA3C-57A8FC7AF0A1}"/>
              </a:ext>
            </a:extLst>
          </p:cNvPr>
          <p:cNvSpPr>
            <a:spLocks noGrp="1"/>
          </p:cNvSpPr>
          <p:nvPr>
            <p:ph type="sldNum" sz="quarter" idx="12"/>
          </p:nvPr>
        </p:nvSpPr>
        <p:spPr/>
        <p:txBody>
          <a:bodyPr/>
          <a:lstStyle/>
          <a:p>
            <a:fld id="{6E2D2B3B-882E-40F3-A32F-6DD516915044}" type="slidenum">
              <a:rPr lang="en-US" smtClean="0"/>
              <a:pPr/>
              <a:t>19</a:t>
            </a:fld>
            <a:endParaRPr lang="en-US"/>
          </a:p>
        </p:txBody>
      </p:sp>
    </p:spTree>
    <p:extLst>
      <p:ext uri="{BB962C8B-B14F-4D97-AF65-F5344CB8AC3E}">
        <p14:creationId xmlns:p14="http://schemas.microsoft.com/office/powerpoint/2010/main" val="1266718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4214" y="1162050"/>
            <a:ext cx="8315569" cy="2274323"/>
          </a:xfrm>
        </p:spPr>
        <p:txBody>
          <a:bodyPr>
            <a:normAutofit/>
          </a:bodyPr>
          <a:lstStyle/>
          <a:p>
            <a:pPr indent="-342900"/>
            <a:r>
              <a:rPr lang="en-US" dirty="0"/>
              <a:t>Disclosures</a:t>
            </a:r>
          </a:p>
          <a:p>
            <a:pPr lvl="1" indent="-342900"/>
            <a:r>
              <a:rPr lang="en-US" dirty="0"/>
              <a:t>Prevention and Treatment Speakers Bureau, Gilead Sciences, Inc. </a:t>
            </a:r>
          </a:p>
          <a:p>
            <a:pPr lvl="1" indent="-342900"/>
            <a:r>
              <a:rPr lang="en-US" dirty="0"/>
              <a:t>Speakers Bureau, </a:t>
            </a:r>
            <a:r>
              <a:rPr lang="en-US" dirty="0" err="1"/>
              <a:t>ViiV</a:t>
            </a:r>
            <a:r>
              <a:rPr lang="en-US" dirty="0"/>
              <a:t> Healthcare</a:t>
            </a:r>
          </a:p>
          <a:p>
            <a:pPr lvl="1" indent="-342900"/>
            <a:endParaRPr lang="en-US" dirty="0"/>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457200" y="3714750"/>
            <a:ext cx="8229600" cy="938719"/>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3EA875-F37F-44B6-3C91-94809A511FA4}"/>
              </a:ext>
            </a:extLst>
          </p:cNvPr>
          <p:cNvSpPr>
            <a:spLocks noGrp="1"/>
          </p:cNvSpPr>
          <p:nvPr>
            <p:ph idx="1"/>
          </p:nvPr>
        </p:nvSpPr>
        <p:spPr/>
        <p:txBody>
          <a:bodyPr>
            <a:normAutofit/>
          </a:bodyPr>
          <a:lstStyle/>
          <a:p>
            <a:r>
              <a:rPr lang="en-US" sz="2200" dirty="0"/>
              <a:t>Past Medical History, Sexual health history. Ask specifically about any history of liver or kidney problems; history of STIs. </a:t>
            </a:r>
          </a:p>
          <a:p>
            <a:r>
              <a:rPr lang="en-US" sz="2200" dirty="0"/>
              <a:t>Physical examination.</a:t>
            </a:r>
          </a:p>
          <a:p>
            <a:r>
              <a:rPr lang="en-US" sz="2200" dirty="0"/>
              <a:t>Labs: CMP (initially) STI screening (syphilis [reverse syphilis screening]; oral, rectal, pharyngeal NG/CT); screen for hepatitis B (HBsAg) and hep B immunity (</a:t>
            </a:r>
            <a:r>
              <a:rPr lang="en-US" sz="2200" dirty="0" err="1"/>
              <a:t>HBsAb</a:t>
            </a:r>
            <a:r>
              <a:rPr lang="en-US" sz="2200" dirty="0"/>
              <a:t> quant). </a:t>
            </a:r>
            <a:endParaRPr lang="en-US" sz="2200" b="1" i="1" dirty="0"/>
          </a:p>
          <a:p>
            <a:r>
              <a:rPr lang="en-US" sz="2200" dirty="0"/>
              <a:t>Get pregnancy test on female of child-bearing age. </a:t>
            </a:r>
          </a:p>
          <a:p>
            <a:pPr marL="114300" indent="0">
              <a:buNone/>
            </a:pPr>
            <a:endParaRPr lang="en-US" dirty="0"/>
          </a:p>
        </p:txBody>
      </p:sp>
      <p:sp>
        <p:nvSpPr>
          <p:cNvPr id="4" name="Slide Number Placeholder 3">
            <a:extLst>
              <a:ext uri="{FF2B5EF4-FFF2-40B4-BE49-F238E27FC236}">
                <a16:creationId xmlns:a16="http://schemas.microsoft.com/office/drawing/2014/main" id="{772DF8DE-1FDB-F129-1AAB-A91B43FC0472}"/>
              </a:ext>
            </a:extLst>
          </p:cNvPr>
          <p:cNvSpPr>
            <a:spLocks noGrp="1"/>
          </p:cNvSpPr>
          <p:nvPr>
            <p:ph type="sldNum" sz="quarter" idx="12"/>
          </p:nvPr>
        </p:nvSpPr>
        <p:spPr/>
        <p:txBody>
          <a:bodyPr/>
          <a:lstStyle/>
          <a:p>
            <a:fld id="{6E2D2B3B-882E-40F3-A32F-6DD516915044}" type="slidenum">
              <a:rPr lang="en-US" smtClean="0"/>
              <a:pPr/>
              <a:t>20</a:t>
            </a:fld>
            <a:endParaRPr lang="en-US"/>
          </a:p>
        </p:txBody>
      </p:sp>
      <p:sp>
        <p:nvSpPr>
          <p:cNvPr id="5" name="Title 1">
            <a:extLst>
              <a:ext uri="{FF2B5EF4-FFF2-40B4-BE49-F238E27FC236}">
                <a16:creationId xmlns:a16="http://schemas.microsoft.com/office/drawing/2014/main" id="{85243921-A5EC-F74E-B39F-E20C5F98CF86}"/>
              </a:ext>
            </a:extLst>
          </p:cNvPr>
          <p:cNvSpPr>
            <a:spLocks noGrp="1"/>
          </p:cNvSpPr>
          <p:nvPr>
            <p:ph type="title"/>
          </p:nvPr>
        </p:nvSpPr>
        <p:spPr>
          <a:xfrm>
            <a:off x="457200" y="206375"/>
            <a:ext cx="8315325" cy="857250"/>
          </a:xfrm>
        </p:spPr>
        <p:txBody>
          <a:bodyPr/>
          <a:lstStyle/>
          <a:p>
            <a:pPr algn="ctr"/>
            <a:r>
              <a:rPr lang="en-US" dirty="0"/>
              <a:t>Initiation of CAB-LA for HIV </a:t>
            </a:r>
            <a:r>
              <a:rPr lang="en-US" dirty="0" err="1"/>
              <a:t>PrEP</a:t>
            </a:r>
            <a:endParaRPr lang="en-US" dirty="0"/>
          </a:p>
        </p:txBody>
      </p:sp>
      <p:sp>
        <p:nvSpPr>
          <p:cNvPr id="6" name="TextBox 5">
            <a:extLst>
              <a:ext uri="{FF2B5EF4-FFF2-40B4-BE49-F238E27FC236}">
                <a16:creationId xmlns:a16="http://schemas.microsoft.com/office/drawing/2014/main" id="{86F98D26-040C-34AC-5303-C0162BB7F6A9}"/>
              </a:ext>
            </a:extLst>
          </p:cNvPr>
          <p:cNvSpPr txBox="1"/>
          <p:nvPr/>
        </p:nvSpPr>
        <p:spPr>
          <a:xfrm>
            <a:off x="31786" y="4310900"/>
            <a:ext cx="9080428" cy="261610"/>
          </a:xfrm>
          <a:prstGeom prst="rect">
            <a:avLst/>
          </a:prstGeom>
          <a:noFill/>
        </p:spPr>
        <p:txBody>
          <a:bodyPr wrap="square" rtlCol="0">
            <a:spAutoFit/>
          </a:bodyPr>
          <a:lstStyle/>
          <a:p>
            <a:r>
              <a:rPr lang="en-US" sz="1100" dirty="0"/>
              <a:t>CMP = Comprehensive Metabolic Panel, STI = Sexually Transmitted Infection, NG/CT = Neisseria Gonorrhoeae/Chlamydia Trachomatis </a:t>
            </a:r>
          </a:p>
        </p:txBody>
      </p:sp>
    </p:spTree>
    <p:extLst>
      <p:ext uri="{BB962C8B-B14F-4D97-AF65-F5344CB8AC3E}">
        <p14:creationId xmlns:p14="http://schemas.microsoft.com/office/powerpoint/2010/main" val="3801727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7AF43-1EF4-2DAF-5B10-EC01E388E571}"/>
              </a:ext>
            </a:extLst>
          </p:cNvPr>
          <p:cNvSpPr>
            <a:spLocks noGrp="1"/>
          </p:cNvSpPr>
          <p:nvPr>
            <p:ph type="title"/>
          </p:nvPr>
        </p:nvSpPr>
        <p:spPr/>
        <p:txBody>
          <a:bodyPr/>
          <a:lstStyle/>
          <a:p>
            <a:pPr algn="ctr"/>
            <a:r>
              <a:rPr lang="en-US" dirty="0"/>
              <a:t>Initiation of CAB-LA for HIV </a:t>
            </a:r>
            <a:r>
              <a:rPr lang="en-US" dirty="0" err="1"/>
              <a:t>PrEP</a:t>
            </a:r>
            <a:endParaRPr lang="en-US" dirty="0"/>
          </a:p>
        </p:txBody>
      </p:sp>
      <p:sp>
        <p:nvSpPr>
          <p:cNvPr id="3" name="Content Placeholder 2">
            <a:extLst>
              <a:ext uri="{FF2B5EF4-FFF2-40B4-BE49-F238E27FC236}">
                <a16:creationId xmlns:a16="http://schemas.microsoft.com/office/drawing/2014/main" id="{95CD9574-4D8A-CD91-DB38-EB03D23FC06C}"/>
              </a:ext>
            </a:extLst>
          </p:cNvPr>
          <p:cNvSpPr>
            <a:spLocks noGrp="1"/>
          </p:cNvSpPr>
          <p:nvPr>
            <p:ph idx="1"/>
          </p:nvPr>
        </p:nvSpPr>
        <p:spPr/>
        <p:txBody>
          <a:bodyPr>
            <a:normAutofit fontScale="92500" lnSpcReduction="20000"/>
          </a:bodyPr>
          <a:lstStyle/>
          <a:p>
            <a:r>
              <a:rPr lang="en-US" dirty="0"/>
              <a:t>Review labs with client.</a:t>
            </a:r>
          </a:p>
          <a:p>
            <a:r>
              <a:rPr lang="en-US" dirty="0"/>
              <a:t>Review risks, benefits, side effects, and importance of adherence with client. Answer any questions; ensure they understand. </a:t>
            </a:r>
          </a:p>
          <a:p>
            <a:r>
              <a:rPr lang="en-US" dirty="0"/>
              <a:t>Address any abnormalities (treat STIs appropriately if indicated). </a:t>
            </a:r>
          </a:p>
          <a:p>
            <a:r>
              <a:rPr lang="en-US" dirty="0"/>
              <a:t>Be sure to vaccinate for hepatitis B indicated.</a:t>
            </a:r>
          </a:p>
          <a:p>
            <a:pPr lvl="1"/>
            <a:r>
              <a:rPr lang="en-US" dirty="0"/>
              <a:t>Hep B Vaccine recombinant (3 doses [0,1,6-month schedule])</a:t>
            </a:r>
          </a:p>
          <a:p>
            <a:pPr lvl="1"/>
            <a:r>
              <a:rPr lang="en-US" dirty="0"/>
              <a:t>Hep B V</a:t>
            </a:r>
            <a:r>
              <a:rPr lang="en-US" b="0" i="0" dirty="0">
                <a:solidFill>
                  <a:srgbClr val="333333"/>
                </a:solidFill>
                <a:effectLst/>
                <a:highlight>
                  <a:srgbClr val="FFFFFF"/>
                </a:highlight>
              </a:rPr>
              <a:t>accine recombinant, </a:t>
            </a:r>
            <a:r>
              <a:rPr lang="en-US" dirty="0">
                <a:solidFill>
                  <a:srgbClr val="333333"/>
                </a:solidFill>
                <a:highlight>
                  <a:srgbClr val="FFFFFF"/>
                </a:highlight>
              </a:rPr>
              <a:t>a</a:t>
            </a:r>
            <a:r>
              <a:rPr lang="en-US" b="0" i="0" dirty="0">
                <a:solidFill>
                  <a:srgbClr val="333333"/>
                </a:solidFill>
                <a:effectLst/>
                <a:highlight>
                  <a:srgbClr val="FFFFFF"/>
                </a:highlight>
              </a:rPr>
              <a:t>djuvanted (2 doses [0 and 1-month schedule])</a:t>
            </a:r>
            <a:endParaRPr lang="en-US" dirty="0"/>
          </a:p>
          <a:p>
            <a:endParaRPr lang="en-US" dirty="0"/>
          </a:p>
        </p:txBody>
      </p:sp>
      <p:sp>
        <p:nvSpPr>
          <p:cNvPr id="4" name="Slide Number Placeholder 3">
            <a:extLst>
              <a:ext uri="{FF2B5EF4-FFF2-40B4-BE49-F238E27FC236}">
                <a16:creationId xmlns:a16="http://schemas.microsoft.com/office/drawing/2014/main" id="{C1202545-E6F8-242B-6839-35655BA11446}"/>
              </a:ext>
            </a:extLst>
          </p:cNvPr>
          <p:cNvSpPr>
            <a:spLocks noGrp="1"/>
          </p:cNvSpPr>
          <p:nvPr>
            <p:ph type="sldNum" sz="quarter" idx="12"/>
          </p:nvPr>
        </p:nvSpPr>
        <p:spPr/>
        <p:txBody>
          <a:bodyPr/>
          <a:lstStyle/>
          <a:p>
            <a:fld id="{6E2D2B3B-882E-40F3-A32F-6DD516915044}" type="slidenum">
              <a:rPr lang="en-US" smtClean="0"/>
              <a:pPr/>
              <a:t>21</a:t>
            </a:fld>
            <a:endParaRPr lang="en-US"/>
          </a:p>
        </p:txBody>
      </p:sp>
    </p:spTree>
    <p:extLst>
      <p:ext uri="{BB962C8B-B14F-4D97-AF65-F5344CB8AC3E}">
        <p14:creationId xmlns:p14="http://schemas.microsoft.com/office/powerpoint/2010/main" val="2674266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9BCA7-9CAB-D7F9-73C7-DADC918275DE}"/>
              </a:ext>
            </a:extLst>
          </p:cNvPr>
          <p:cNvSpPr>
            <a:spLocks noGrp="1"/>
          </p:cNvSpPr>
          <p:nvPr>
            <p:ph type="title"/>
          </p:nvPr>
        </p:nvSpPr>
        <p:spPr/>
        <p:txBody>
          <a:bodyPr/>
          <a:lstStyle/>
          <a:p>
            <a:r>
              <a:rPr lang="en-US" dirty="0"/>
              <a:t>Administering CAB-LA for HIV </a:t>
            </a:r>
            <a:r>
              <a:rPr lang="en-US" dirty="0" err="1"/>
              <a:t>PrEP</a:t>
            </a:r>
            <a:endParaRPr lang="en-US" dirty="0"/>
          </a:p>
        </p:txBody>
      </p:sp>
      <p:sp>
        <p:nvSpPr>
          <p:cNvPr id="3" name="Content Placeholder 2">
            <a:extLst>
              <a:ext uri="{FF2B5EF4-FFF2-40B4-BE49-F238E27FC236}">
                <a16:creationId xmlns:a16="http://schemas.microsoft.com/office/drawing/2014/main" id="{FCF0A724-A5AA-6528-E4BD-070FE4CEED8A}"/>
              </a:ext>
            </a:extLst>
          </p:cNvPr>
          <p:cNvSpPr>
            <a:spLocks noGrp="1"/>
          </p:cNvSpPr>
          <p:nvPr>
            <p:ph idx="1"/>
          </p:nvPr>
        </p:nvSpPr>
        <p:spPr>
          <a:xfrm>
            <a:off x="125896" y="1200151"/>
            <a:ext cx="8954533" cy="3292336"/>
          </a:xfrm>
        </p:spPr>
        <p:txBody>
          <a:bodyPr>
            <a:normAutofit fontScale="92500" lnSpcReduction="20000"/>
          </a:bodyPr>
          <a:lstStyle/>
          <a:p>
            <a:r>
              <a:rPr lang="en-US" dirty="0"/>
              <a:t>A</a:t>
            </a:r>
            <a:r>
              <a:rPr lang="en-US" sz="2400" dirty="0"/>
              <a:t>dministration by Intramuscular (IM) gluteal injection (ventrogluteal site is preferred). </a:t>
            </a:r>
          </a:p>
          <a:p>
            <a:r>
              <a:rPr lang="en-US" sz="2400" dirty="0"/>
              <a:t>There is the option of an oral-lead in of CAB (30 mg) for at least 28 days to evaluate whether one can tolerate the medication. </a:t>
            </a:r>
          </a:p>
          <a:p>
            <a:r>
              <a:rPr lang="en-US" sz="2400" dirty="0"/>
              <a:t>Dose: 600 mg (3 mL)</a:t>
            </a:r>
          </a:p>
          <a:p>
            <a:r>
              <a:rPr lang="en-US" sz="2400" dirty="0"/>
              <a:t>Initiation: 600 mg IM X 2 doses one month a part. </a:t>
            </a:r>
          </a:p>
          <a:p>
            <a:r>
              <a:rPr lang="en-US" dirty="0"/>
              <a:t>Continuation injections: 600 mg IM every 2 months. </a:t>
            </a:r>
          </a:p>
          <a:p>
            <a:r>
              <a:rPr lang="en-US" sz="2400" dirty="0"/>
              <a:t>There is a 7-day window period before or after the injection date.  </a:t>
            </a:r>
          </a:p>
          <a:p>
            <a:r>
              <a:rPr lang="en-US" dirty="0"/>
              <a:t>Follow up: HIV testing 4</a:t>
            </a:r>
            <a:r>
              <a:rPr lang="en-US" baseline="30000" dirty="0"/>
              <a:t>th</a:t>
            </a:r>
            <a:r>
              <a:rPr lang="en-US" dirty="0"/>
              <a:t> gen Ag/Ab testing and HIV RNA testing should be done upon initiation and before every injection.  </a:t>
            </a:r>
          </a:p>
          <a:p>
            <a:endParaRPr lang="en-US" dirty="0"/>
          </a:p>
        </p:txBody>
      </p:sp>
      <p:sp>
        <p:nvSpPr>
          <p:cNvPr id="4" name="Slide Number Placeholder 3">
            <a:extLst>
              <a:ext uri="{FF2B5EF4-FFF2-40B4-BE49-F238E27FC236}">
                <a16:creationId xmlns:a16="http://schemas.microsoft.com/office/drawing/2014/main" id="{AC4150C2-99DB-58D6-EE19-D120CC80AC3E}"/>
              </a:ext>
            </a:extLst>
          </p:cNvPr>
          <p:cNvSpPr>
            <a:spLocks noGrp="1"/>
          </p:cNvSpPr>
          <p:nvPr>
            <p:ph type="sldNum" sz="quarter" idx="12"/>
          </p:nvPr>
        </p:nvSpPr>
        <p:spPr/>
        <p:txBody>
          <a:bodyPr/>
          <a:lstStyle/>
          <a:p>
            <a:fld id="{6E2D2B3B-882E-40F3-A32F-6DD516915044}" type="slidenum">
              <a:rPr lang="en-US" smtClean="0"/>
              <a:pPr/>
              <a:t>22</a:t>
            </a:fld>
            <a:endParaRPr lang="en-US"/>
          </a:p>
        </p:txBody>
      </p:sp>
    </p:spTree>
    <p:extLst>
      <p:ext uri="{BB962C8B-B14F-4D97-AF65-F5344CB8AC3E}">
        <p14:creationId xmlns:p14="http://schemas.microsoft.com/office/powerpoint/2010/main" val="3323644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C303D-3083-0FB1-B149-10A717E06340}"/>
              </a:ext>
            </a:extLst>
          </p:cNvPr>
          <p:cNvSpPr>
            <a:spLocks noGrp="1"/>
          </p:cNvSpPr>
          <p:nvPr>
            <p:ph type="title"/>
          </p:nvPr>
        </p:nvSpPr>
        <p:spPr/>
        <p:txBody>
          <a:bodyPr/>
          <a:lstStyle/>
          <a:p>
            <a:pPr algn="ctr"/>
            <a:r>
              <a:rPr lang="en-US" dirty="0"/>
              <a:t>Follow Up Visits</a:t>
            </a:r>
          </a:p>
        </p:txBody>
      </p:sp>
      <p:sp>
        <p:nvSpPr>
          <p:cNvPr id="3" name="Content Placeholder 2">
            <a:extLst>
              <a:ext uri="{FF2B5EF4-FFF2-40B4-BE49-F238E27FC236}">
                <a16:creationId xmlns:a16="http://schemas.microsoft.com/office/drawing/2014/main" id="{005C05DD-5713-EC56-CEEF-F64A2855BEF0}"/>
              </a:ext>
            </a:extLst>
          </p:cNvPr>
          <p:cNvSpPr>
            <a:spLocks noGrp="1"/>
          </p:cNvSpPr>
          <p:nvPr>
            <p:ph idx="1"/>
          </p:nvPr>
        </p:nvSpPr>
        <p:spPr/>
        <p:txBody>
          <a:bodyPr/>
          <a:lstStyle/>
          <a:p>
            <a:r>
              <a:rPr lang="en-US" b="1" dirty="0"/>
              <a:t>CAB-LA for </a:t>
            </a:r>
            <a:r>
              <a:rPr lang="en-US" b="1" dirty="0" err="1"/>
              <a:t>PrEP</a:t>
            </a:r>
            <a:endParaRPr lang="en-US" b="1" dirty="0"/>
          </a:p>
          <a:p>
            <a:pPr lvl="1"/>
            <a:r>
              <a:rPr lang="en-US" dirty="0"/>
              <a:t>Assess</a:t>
            </a:r>
            <a:r>
              <a:rPr lang="en-US" b="1" dirty="0"/>
              <a:t> </a:t>
            </a:r>
            <a:r>
              <a:rPr lang="en-US" dirty="0"/>
              <a:t>for acute HIV infection. </a:t>
            </a:r>
          </a:p>
          <a:p>
            <a:pPr lvl="1"/>
            <a:r>
              <a:rPr lang="en-US" dirty="0"/>
              <a:t>Ask about injection site reactions. </a:t>
            </a:r>
          </a:p>
          <a:p>
            <a:pPr lvl="1"/>
            <a:r>
              <a:rPr lang="en-US" dirty="0"/>
              <a:t>Vaccinate for hepatitis B if indicated.</a:t>
            </a:r>
          </a:p>
          <a:p>
            <a:pPr lvl="1"/>
            <a:r>
              <a:rPr lang="en-US" dirty="0"/>
              <a:t>HIV testing (4</a:t>
            </a:r>
            <a:r>
              <a:rPr lang="en-US" baseline="30000" dirty="0"/>
              <a:t>th</a:t>
            </a:r>
            <a:r>
              <a:rPr lang="en-US" dirty="0"/>
              <a:t> gen plus HIV RNA): the results must be </a:t>
            </a:r>
            <a:r>
              <a:rPr lang="en-US" b="1" dirty="0"/>
              <a:t>NEGATIVE</a:t>
            </a:r>
            <a:r>
              <a:rPr lang="en-US" dirty="0"/>
              <a:t> to continue CAB-LA for </a:t>
            </a:r>
            <a:r>
              <a:rPr lang="en-US" dirty="0" err="1"/>
              <a:t>PrEP.</a:t>
            </a:r>
            <a:r>
              <a:rPr lang="en-US" dirty="0"/>
              <a:t> </a:t>
            </a:r>
          </a:p>
          <a:p>
            <a:pPr lvl="1"/>
            <a:r>
              <a:rPr lang="en-US" dirty="0"/>
              <a:t>Typical follow up schedule after initiation is every 2 months. </a:t>
            </a:r>
          </a:p>
          <a:p>
            <a:endParaRPr lang="en-US" dirty="0"/>
          </a:p>
        </p:txBody>
      </p:sp>
      <p:sp>
        <p:nvSpPr>
          <p:cNvPr id="4" name="Slide Number Placeholder 3">
            <a:extLst>
              <a:ext uri="{FF2B5EF4-FFF2-40B4-BE49-F238E27FC236}">
                <a16:creationId xmlns:a16="http://schemas.microsoft.com/office/drawing/2014/main" id="{2388F70B-0884-B3D4-0402-8BA6C8E9C797}"/>
              </a:ext>
            </a:extLst>
          </p:cNvPr>
          <p:cNvSpPr>
            <a:spLocks noGrp="1"/>
          </p:cNvSpPr>
          <p:nvPr>
            <p:ph type="sldNum" sz="quarter" idx="12"/>
          </p:nvPr>
        </p:nvSpPr>
        <p:spPr/>
        <p:txBody>
          <a:bodyPr/>
          <a:lstStyle/>
          <a:p>
            <a:fld id="{6E2D2B3B-882E-40F3-A32F-6DD516915044}" type="slidenum">
              <a:rPr lang="en-US" smtClean="0"/>
              <a:pPr/>
              <a:t>23</a:t>
            </a:fld>
            <a:endParaRPr lang="en-US"/>
          </a:p>
        </p:txBody>
      </p:sp>
    </p:spTree>
    <p:extLst>
      <p:ext uri="{BB962C8B-B14F-4D97-AF65-F5344CB8AC3E}">
        <p14:creationId xmlns:p14="http://schemas.microsoft.com/office/powerpoint/2010/main" val="51006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73D1D-9FF3-5BDA-CB60-84CC61E2A777}"/>
              </a:ext>
            </a:extLst>
          </p:cNvPr>
          <p:cNvSpPr>
            <a:spLocks noGrp="1"/>
          </p:cNvSpPr>
          <p:nvPr>
            <p:ph type="title"/>
          </p:nvPr>
        </p:nvSpPr>
        <p:spPr/>
        <p:txBody>
          <a:bodyPr/>
          <a:lstStyle/>
          <a:p>
            <a:pPr algn="ctr"/>
            <a:r>
              <a:rPr lang="en-US" dirty="0"/>
              <a:t>Ongoing Assessments and </a:t>
            </a:r>
            <a:br>
              <a:rPr lang="en-US" dirty="0"/>
            </a:br>
            <a:r>
              <a:rPr lang="en-US" dirty="0"/>
              <a:t>Follow Up Testing</a:t>
            </a:r>
          </a:p>
        </p:txBody>
      </p:sp>
      <p:sp>
        <p:nvSpPr>
          <p:cNvPr id="3" name="Content Placeholder 2">
            <a:extLst>
              <a:ext uri="{FF2B5EF4-FFF2-40B4-BE49-F238E27FC236}">
                <a16:creationId xmlns:a16="http://schemas.microsoft.com/office/drawing/2014/main" id="{96F2A97D-82A7-16D3-ABE5-ADB3282C7AE3}"/>
              </a:ext>
            </a:extLst>
          </p:cNvPr>
          <p:cNvSpPr>
            <a:spLocks noGrp="1"/>
          </p:cNvSpPr>
          <p:nvPr>
            <p:ph idx="1"/>
          </p:nvPr>
        </p:nvSpPr>
        <p:spPr>
          <a:xfrm>
            <a:off x="457213" y="1433060"/>
            <a:ext cx="8554265" cy="3385101"/>
          </a:xfrm>
        </p:spPr>
        <p:txBody>
          <a:bodyPr>
            <a:normAutofit fontScale="85000" lnSpcReduction="20000"/>
          </a:bodyPr>
          <a:lstStyle/>
          <a:p>
            <a:r>
              <a:rPr lang="en-US" dirty="0"/>
              <a:t>Check renal function (serum creatinine and estimated creatinine clearance (</a:t>
            </a:r>
            <a:r>
              <a:rPr lang="en-US" dirty="0" err="1"/>
              <a:t>eCrCL</a:t>
            </a:r>
            <a:r>
              <a:rPr lang="en-US" dirty="0"/>
              <a:t>) upon initiation and monitor every 12 months. </a:t>
            </a:r>
          </a:p>
          <a:p>
            <a:r>
              <a:rPr lang="en-US" dirty="0"/>
              <a:t>For patients on oral </a:t>
            </a:r>
            <a:r>
              <a:rPr lang="en-US" dirty="0" err="1"/>
              <a:t>PrEP</a:t>
            </a:r>
            <a:r>
              <a:rPr lang="en-US" dirty="0"/>
              <a:t> age 50 and older OR who have an </a:t>
            </a:r>
            <a:r>
              <a:rPr lang="en-US" dirty="0" err="1"/>
              <a:t>eCrCL</a:t>
            </a:r>
            <a:r>
              <a:rPr lang="en-US" dirty="0"/>
              <a:t> &lt;90 mL/min upon initiation:  </a:t>
            </a:r>
          </a:p>
          <a:p>
            <a:pPr lvl="1"/>
            <a:r>
              <a:rPr lang="en-US" dirty="0"/>
              <a:t>Check/monitor serum creatinine and </a:t>
            </a:r>
            <a:r>
              <a:rPr lang="en-US" dirty="0" err="1"/>
              <a:t>eCrCL</a:t>
            </a:r>
            <a:r>
              <a:rPr lang="en-US" dirty="0"/>
              <a:t> upon initiation and every 6 months. </a:t>
            </a:r>
          </a:p>
          <a:p>
            <a:r>
              <a:rPr lang="en-US" dirty="0"/>
              <a:t>For patients taking oral F/TAF</a:t>
            </a:r>
          </a:p>
          <a:p>
            <a:pPr lvl="1"/>
            <a:r>
              <a:rPr lang="en-US" dirty="0"/>
              <a:t>Measure triglyceride, cholesterol, and weight every 12 months. </a:t>
            </a:r>
          </a:p>
          <a:p>
            <a:r>
              <a:rPr lang="en-US" b="1" i="1" dirty="0"/>
              <a:t>Regular kidney, triglyceride, and cholesterol monitoring is not indicated for CAB-LA. </a:t>
            </a:r>
          </a:p>
          <a:p>
            <a:r>
              <a:rPr lang="en-US" dirty="0"/>
              <a:t>STI screening: recommended annually and more frequently if indicated. </a:t>
            </a:r>
          </a:p>
          <a:p>
            <a:endParaRPr lang="en-US" dirty="0"/>
          </a:p>
        </p:txBody>
      </p:sp>
      <p:sp>
        <p:nvSpPr>
          <p:cNvPr id="4" name="Slide Number Placeholder 3">
            <a:extLst>
              <a:ext uri="{FF2B5EF4-FFF2-40B4-BE49-F238E27FC236}">
                <a16:creationId xmlns:a16="http://schemas.microsoft.com/office/drawing/2014/main" id="{0DEF046F-FF22-7F47-133A-1AF1055FEF29}"/>
              </a:ext>
            </a:extLst>
          </p:cNvPr>
          <p:cNvSpPr>
            <a:spLocks noGrp="1"/>
          </p:cNvSpPr>
          <p:nvPr>
            <p:ph type="sldNum" sz="quarter" idx="12"/>
          </p:nvPr>
        </p:nvSpPr>
        <p:spPr/>
        <p:txBody>
          <a:bodyPr/>
          <a:lstStyle/>
          <a:p>
            <a:fld id="{6E2D2B3B-882E-40F3-A32F-6DD516915044}" type="slidenum">
              <a:rPr lang="en-US" smtClean="0"/>
              <a:pPr/>
              <a:t>24</a:t>
            </a:fld>
            <a:endParaRPr lang="en-US"/>
          </a:p>
        </p:txBody>
      </p:sp>
    </p:spTree>
    <p:extLst>
      <p:ext uri="{BB962C8B-B14F-4D97-AF65-F5344CB8AC3E}">
        <p14:creationId xmlns:p14="http://schemas.microsoft.com/office/powerpoint/2010/main" val="2725898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C7918-4BD3-CF95-EDB0-01F13687E18B}"/>
              </a:ext>
            </a:extLst>
          </p:cNvPr>
          <p:cNvSpPr>
            <a:spLocks noGrp="1"/>
          </p:cNvSpPr>
          <p:nvPr>
            <p:ph type="title"/>
          </p:nvPr>
        </p:nvSpPr>
        <p:spPr/>
        <p:txBody>
          <a:bodyPr/>
          <a:lstStyle/>
          <a:p>
            <a:pPr algn="ctr"/>
            <a:r>
              <a:rPr lang="en-US" dirty="0"/>
              <a:t>Key Concepts and Considerations</a:t>
            </a:r>
          </a:p>
        </p:txBody>
      </p:sp>
      <p:sp>
        <p:nvSpPr>
          <p:cNvPr id="3" name="Content Placeholder 2">
            <a:extLst>
              <a:ext uri="{FF2B5EF4-FFF2-40B4-BE49-F238E27FC236}">
                <a16:creationId xmlns:a16="http://schemas.microsoft.com/office/drawing/2014/main" id="{2063943D-83AC-65BC-940F-95F4886AAF8F}"/>
              </a:ext>
            </a:extLst>
          </p:cNvPr>
          <p:cNvSpPr>
            <a:spLocks noGrp="1"/>
          </p:cNvSpPr>
          <p:nvPr>
            <p:ph idx="1"/>
          </p:nvPr>
        </p:nvSpPr>
        <p:spPr/>
        <p:txBody>
          <a:bodyPr>
            <a:normAutofit fontScale="85000" lnSpcReduction="20000"/>
          </a:bodyPr>
          <a:lstStyle/>
          <a:p>
            <a:r>
              <a:rPr lang="en-US" dirty="0"/>
              <a:t>For CAB-LA: have a conversation about adherence to follow up and the importance of on-time injections.   </a:t>
            </a:r>
          </a:p>
          <a:p>
            <a:r>
              <a:rPr lang="en-US" dirty="0"/>
              <a:t>CAB-LA requires negative HIV testing upon initiation and every 2 months to safety continue.  </a:t>
            </a:r>
          </a:p>
          <a:p>
            <a:r>
              <a:rPr lang="en-US" dirty="0"/>
              <a:t>Screen for STIs (urine, oral and rectal NG/CT; syphilis screen) as appropriate. </a:t>
            </a:r>
          </a:p>
          <a:p>
            <a:r>
              <a:rPr lang="en-US" dirty="0"/>
              <a:t>Resistance (in the setting of HIV infection can develop if someone is HIV-positive and not on a complete regimen).</a:t>
            </a:r>
          </a:p>
          <a:p>
            <a:r>
              <a:rPr lang="en-US" u="sng" dirty="0"/>
              <a:t>Do not forget about hepatitis B screening and vaccination if indicated. </a:t>
            </a:r>
          </a:p>
          <a:p>
            <a:r>
              <a:rPr lang="en-US" b="1" dirty="0"/>
              <a:t>Discontinuing CAB-LA: can safely start a daily oral </a:t>
            </a:r>
            <a:r>
              <a:rPr lang="en-US" b="1" dirty="0" err="1"/>
              <a:t>PrEP</a:t>
            </a:r>
            <a:r>
              <a:rPr lang="en-US" b="1" dirty="0"/>
              <a:t> medication 8 weeks after the last injection. </a:t>
            </a:r>
          </a:p>
          <a:p>
            <a:endParaRPr lang="en-US" dirty="0"/>
          </a:p>
        </p:txBody>
      </p:sp>
      <p:sp>
        <p:nvSpPr>
          <p:cNvPr id="4" name="Slide Number Placeholder 3">
            <a:extLst>
              <a:ext uri="{FF2B5EF4-FFF2-40B4-BE49-F238E27FC236}">
                <a16:creationId xmlns:a16="http://schemas.microsoft.com/office/drawing/2014/main" id="{1D393341-ADC0-A38D-5664-324F36A18503}"/>
              </a:ext>
            </a:extLst>
          </p:cNvPr>
          <p:cNvSpPr>
            <a:spLocks noGrp="1"/>
          </p:cNvSpPr>
          <p:nvPr>
            <p:ph type="sldNum" sz="quarter" idx="12"/>
          </p:nvPr>
        </p:nvSpPr>
        <p:spPr/>
        <p:txBody>
          <a:bodyPr/>
          <a:lstStyle/>
          <a:p>
            <a:fld id="{6E2D2B3B-882E-40F3-A32F-6DD516915044}" type="slidenum">
              <a:rPr lang="en-US" smtClean="0"/>
              <a:pPr/>
              <a:t>25</a:t>
            </a:fld>
            <a:endParaRPr lang="en-US"/>
          </a:p>
        </p:txBody>
      </p:sp>
    </p:spTree>
    <p:extLst>
      <p:ext uri="{BB962C8B-B14F-4D97-AF65-F5344CB8AC3E}">
        <p14:creationId xmlns:p14="http://schemas.microsoft.com/office/powerpoint/2010/main" val="1587164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9F7EB-DAFF-FC1A-E9EC-0E7D20A83BED}"/>
              </a:ext>
            </a:extLst>
          </p:cNvPr>
          <p:cNvSpPr>
            <a:spLocks noGrp="1"/>
          </p:cNvSpPr>
          <p:nvPr>
            <p:ph type="title"/>
          </p:nvPr>
        </p:nvSpPr>
        <p:spPr/>
        <p:txBody>
          <a:bodyPr/>
          <a:lstStyle/>
          <a:p>
            <a:pPr algn="ctr"/>
            <a:r>
              <a:rPr lang="en-US" dirty="0"/>
              <a:t>Key Concepts and Considerations</a:t>
            </a:r>
          </a:p>
        </p:txBody>
      </p:sp>
      <p:sp>
        <p:nvSpPr>
          <p:cNvPr id="3" name="Content Placeholder 2">
            <a:extLst>
              <a:ext uri="{FF2B5EF4-FFF2-40B4-BE49-F238E27FC236}">
                <a16:creationId xmlns:a16="http://schemas.microsoft.com/office/drawing/2014/main" id="{D632C53C-5462-8A98-82FF-385E81A66FE0}"/>
              </a:ext>
            </a:extLst>
          </p:cNvPr>
          <p:cNvSpPr>
            <a:spLocks noGrp="1"/>
          </p:cNvSpPr>
          <p:nvPr>
            <p:ph idx="1"/>
          </p:nvPr>
        </p:nvSpPr>
        <p:spPr/>
        <p:txBody>
          <a:bodyPr>
            <a:normAutofit lnSpcReduction="10000"/>
          </a:bodyPr>
          <a:lstStyle/>
          <a:p>
            <a:r>
              <a:rPr lang="en-US" sz="2100" dirty="0">
                <a:effectLst/>
                <a:ea typeface="Calibri" panose="020F0502020204030204" pitchFamily="34" charset="0"/>
                <a:cs typeface="Times New Roman" panose="02020603050405020304" pitchFamily="18" charset="0"/>
              </a:rPr>
              <a:t>It is extremely important for the negative HIV test result to be as close as possible to the injection. </a:t>
            </a:r>
          </a:p>
          <a:p>
            <a:r>
              <a:rPr lang="en-US" sz="2100" dirty="0">
                <a:ea typeface="Calibri" panose="020F0502020204030204" pitchFamily="34" charset="0"/>
                <a:cs typeface="Times New Roman" panose="02020603050405020304" pitchFamily="18" charset="0"/>
              </a:rPr>
              <a:t>Testing should be done within one week of initiating CAB-LA. Repeat testing beyond this time frame before initiating CAB-LA. </a:t>
            </a:r>
          </a:p>
          <a:p>
            <a:r>
              <a:rPr lang="en-US" sz="2100" dirty="0">
                <a:ea typeface="Calibri" panose="020F0502020204030204" pitchFamily="34" charset="0"/>
                <a:cs typeface="Times New Roman" panose="02020603050405020304" pitchFamily="18" charset="0"/>
              </a:rPr>
              <a:t>Always be on the look out for AHI and LEVI.</a:t>
            </a:r>
          </a:p>
          <a:p>
            <a:r>
              <a:rPr lang="en-US" sz="2100" dirty="0">
                <a:ea typeface="Calibri" panose="020F0502020204030204" pitchFamily="34" charset="0"/>
                <a:cs typeface="Times New Roman" panose="02020603050405020304" pitchFamily="18" charset="0"/>
              </a:rPr>
              <a:t>For suspicion of acute HIV infection, </a:t>
            </a:r>
            <a:r>
              <a:rPr lang="en-US" sz="2100" b="1" dirty="0">
                <a:solidFill>
                  <a:srgbClr val="C00000"/>
                </a:solidFill>
              </a:rPr>
              <a:t>order a screening test and a nucleic acid amplification test (NAAT). You can also order HIV RNA PCR to check for measurable virus.</a:t>
            </a:r>
          </a:p>
          <a:p>
            <a:pPr lvl="2"/>
            <a:r>
              <a:rPr lang="en-US" b="1" dirty="0"/>
              <a:t>Note: </a:t>
            </a:r>
            <a:r>
              <a:rPr lang="en-US" b="1" i="0" dirty="0">
                <a:effectLst/>
                <a:latin typeface="BlinkMacSystemFont"/>
              </a:rPr>
              <a:t>Nucleic </a:t>
            </a:r>
            <a:r>
              <a:rPr lang="en-US" b="1" i="0" dirty="0">
                <a:solidFill>
                  <a:srgbClr val="212121"/>
                </a:solidFill>
                <a:effectLst/>
                <a:latin typeface="BlinkMacSystemFont"/>
              </a:rPr>
              <a:t>acid amplification testing can detect HIV-1 RNA              10-12 days after exposure.</a:t>
            </a:r>
            <a:endParaRPr lang="en-US" b="1" dirty="0">
              <a:solidFill>
                <a:srgbClr val="FF0000"/>
              </a:solidFill>
            </a:endParaRPr>
          </a:p>
          <a:p>
            <a:endParaRPr lang="en-US" dirty="0"/>
          </a:p>
        </p:txBody>
      </p:sp>
      <p:sp>
        <p:nvSpPr>
          <p:cNvPr id="4" name="Slide Number Placeholder 3">
            <a:extLst>
              <a:ext uri="{FF2B5EF4-FFF2-40B4-BE49-F238E27FC236}">
                <a16:creationId xmlns:a16="http://schemas.microsoft.com/office/drawing/2014/main" id="{CF65F867-C2E8-46A6-E849-11D452278524}"/>
              </a:ext>
            </a:extLst>
          </p:cNvPr>
          <p:cNvSpPr>
            <a:spLocks noGrp="1"/>
          </p:cNvSpPr>
          <p:nvPr>
            <p:ph type="sldNum" sz="quarter" idx="12"/>
          </p:nvPr>
        </p:nvSpPr>
        <p:spPr/>
        <p:txBody>
          <a:bodyPr/>
          <a:lstStyle/>
          <a:p>
            <a:fld id="{6E2D2B3B-882E-40F3-A32F-6DD516915044}" type="slidenum">
              <a:rPr lang="en-US" smtClean="0"/>
              <a:pPr/>
              <a:t>26</a:t>
            </a:fld>
            <a:endParaRPr lang="en-US"/>
          </a:p>
        </p:txBody>
      </p:sp>
    </p:spTree>
    <p:extLst>
      <p:ext uri="{BB962C8B-B14F-4D97-AF65-F5344CB8AC3E}">
        <p14:creationId xmlns:p14="http://schemas.microsoft.com/office/powerpoint/2010/main" val="1908893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78875-B672-69F5-25D8-B1806AEE7B96}"/>
              </a:ext>
            </a:extLst>
          </p:cNvPr>
          <p:cNvSpPr>
            <a:spLocks noGrp="1"/>
          </p:cNvSpPr>
          <p:nvPr>
            <p:ph type="title"/>
          </p:nvPr>
        </p:nvSpPr>
        <p:spPr/>
        <p:txBody>
          <a:bodyPr/>
          <a:lstStyle/>
          <a:p>
            <a:pPr algn="ctr"/>
            <a:r>
              <a:rPr lang="en-US" dirty="0"/>
              <a:t>Guidance on Missed Injections</a:t>
            </a:r>
          </a:p>
        </p:txBody>
      </p:sp>
      <p:sp>
        <p:nvSpPr>
          <p:cNvPr id="3" name="Content Placeholder 2">
            <a:extLst>
              <a:ext uri="{FF2B5EF4-FFF2-40B4-BE49-F238E27FC236}">
                <a16:creationId xmlns:a16="http://schemas.microsoft.com/office/drawing/2014/main" id="{F6EAE439-2F7E-DE34-9971-32EC34A1C325}"/>
              </a:ext>
            </a:extLst>
          </p:cNvPr>
          <p:cNvSpPr>
            <a:spLocks noGrp="1"/>
          </p:cNvSpPr>
          <p:nvPr>
            <p:ph idx="1"/>
          </p:nvPr>
        </p:nvSpPr>
        <p:spPr/>
        <p:txBody>
          <a:bodyPr>
            <a:normAutofit fontScale="92500" lnSpcReduction="20000"/>
          </a:bodyPr>
          <a:lstStyle/>
          <a:p>
            <a:r>
              <a:rPr lang="en-US" dirty="0"/>
              <a:t>Is it appropriate to resume CAB-LA? Clinical reassessment is warranted. </a:t>
            </a:r>
          </a:p>
          <a:p>
            <a:r>
              <a:rPr lang="en-US" dirty="0"/>
              <a:t>How much time has passed since the last injection?</a:t>
            </a:r>
          </a:p>
          <a:p>
            <a:r>
              <a:rPr lang="en-US" dirty="0"/>
              <a:t>Was this a </a:t>
            </a:r>
            <a:r>
              <a:rPr lang="en-US" u="sng" dirty="0"/>
              <a:t>planned</a:t>
            </a:r>
            <a:r>
              <a:rPr lang="en-US" dirty="0"/>
              <a:t> or </a:t>
            </a:r>
            <a:r>
              <a:rPr lang="en-US" u="sng" dirty="0"/>
              <a:t>unplanned</a:t>
            </a:r>
            <a:r>
              <a:rPr lang="en-US" dirty="0"/>
              <a:t> missed injection. </a:t>
            </a:r>
          </a:p>
          <a:p>
            <a:pPr lvl="1"/>
            <a:r>
              <a:rPr lang="en-US" dirty="0"/>
              <a:t>If &lt; 1 month but &gt; 7 days: bridge with oral cabotegravir for up to 2 months. Restart injections on the day oral dosing ends or within 3 days. </a:t>
            </a:r>
          </a:p>
          <a:p>
            <a:pPr lvl="1"/>
            <a:r>
              <a:rPr lang="en-US" dirty="0"/>
              <a:t>&gt; 1 month: repeat the initial injections on the day oral dosing ends or within 3 days. </a:t>
            </a:r>
          </a:p>
          <a:p>
            <a:pPr lvl="1"/>
            <a:r>
              <a:rPr lang="en-US" dirty="0"/>
              <a:t>If &gt; 2 months, an alternative daily oral </a:t>
            </a:r>
            <a:r>
              <a:rPr lang="en-US" dirty="0" err="1"/>
              <a:t>PrEP</a:t>
            </a:r>
            <a:r>
              <a:rPr lang="en-US" dirty="0"/>
              <a:t> medication is recommended. </a:t>
            </a:r>
          </a:p>
          <a:p>
            <a:endParaRPr lang="en-US" dirty="0"/>
          </a:p>
        </p:txBody>
      </p:sp>
      <p:sp>
        <p:nvSpPr>
          <p:cNvPr id="4" name="Slide Number Placeholder 3">
            <a:extLst>
              <a:ext uri="{FF2B5EF4-FFF2-40B4-BE49-F238E27FC236}">
                <a16:creationId xmlns:a16="http://schemas.microsoft.com/office/drawing/2014/main" id="{BBE28956-EF8D-1FFB-7DB1-9847D71F60F8}"/>
              </a:ext>
            </a:extLst>
          </p:cNvPr>
          <p:cNvSpPr>
            <a:spLocks noGrp="1"/>
          </p:cNvSpPr>
          <p:nvPr>
            <p:ph type="sldNum" sz="quarter" idx="12"/>
          </p:nvPr>
        </p:nvSpPr>
        <p:spPr/>
        <p:txBody>
          <a:bodyPr/>
          <a:lstStyle/>
          <a:p>
            <a:fld id="{6E2D2B3B-882E-40F3-A32F-6DD516915044}" type="slidenum">
              <a:rPr lang="en-US" smtClean="0"/>
              <a:pPr/>
              <a:t>27</a:t>
            </a:fld>
            <a:endParaRPr lang="en-US"/>
          </a:p>
        </p:txBody>
      </p:sp>
    </p:spTree>
    <p:extLst>
      <p:ext uri="{BB962C8B-B14F-4D97-AF65-F5344CB8AC3E}">
        <p14:creationId xmlns:p14="http://schemas.microsoft.com/office/powerpoint/2010/main" val="33202280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F9FFE-84C3-49B3-D03C-5A4B88BBCA9C}"/>
              </a:ext>
            </a:extLst>
          </p:cNvPr>
          <p:cNvSpPr>
            <a:spLocks noGrp="1"/>
          </p:cNvSpPr>
          <p:nvPr>
            <p:ph type="title"/>
          </p:nvPr>
        </p:nvSpPr>
        <p:spPr/>
        <p:txBody>
          <a:bodyPr/>
          <a:lstStyle/>
          <a:p>
            <a:pPr algn="ctr"/>
            <a:r>
              <a:rPr lang="en-US" dirty="0"/>
              <a:t>Guidance on Seroconversion </a:t>
            </a:r>
            <a:br>
              <a:rPr lang="en-US" dirty="0"/>
            </a:br>
            <a:r>
              <a:rPr lang="en-US" dirty="0"/>
              <a:t>while on CAB-LA</a:t>
            </a:r>
          </a:p>
        </p:txBody>
      </p:sp>
      <p:sp>
        <p:nvSpPr>
          <p:cNvPr id="3" name="Content Placeholder 2">
            <a:extLst>
              <a:ext uri="{FF2B5EF4-FFF2-40B4-BE49-F238E27FC236}">
                <a16:creationId xmlns:a16="http://schemas.microsoft.com/office/drawing/2014/main" id="{8B55F9F3-069A-37FF-B425-665CD3E74827}"/>
              </a:ext>
            </a:extLst>
          </p:cNvPr>
          <p:cNvSpPr>
            <a:spLocks noGrp="1"/>
          </p:cNvSpPr>
          <p:nvPr>
            <p:ph idx="1"/>
          </p:nvPr>
        </p:nvSpPr>
        <p:spPr>
          <a:xfrm>
            <a:off x="457213" y="1434517"/>
            <a:ext cx="8315569" cy="3041108"/>
          </a:xfrm>
        </p:spPr>
        <p:txBody>
          <a:bodyPr>
            <a:normAutofit fontScale="85000" lnSpcReduction="20000"/>
          </a:bodyPr>
          <a:lstStyle/>
          <a:p>
            <a:r>
              <a:rPr lang="en-US" dirty="0"/>
              <a:t>There were six infections despite on-time injections among 2,282 participants randomized to CAB-LA in the HPTN 083 trial.</a:t>
            </a:r>
          </a:p>
          <a:p>
            <a:r>
              <a:rPr lang="en-US" dirty="0"/>
              <a:t>In HPTN 083, INSTI resistance emerged in 10/18 cases with CAB administration within 6 months of the 1</a:t>
            </a:r>
            <a:r>
              <a:rPr lang="en-US" baseline="30000" dirty="0"/>
              <a:t>st</a:t>
            </a:r>
            <a:r>
              <a:rPr lang="en-US" dirty="0"/>
              <a:t> HIV positive visit.</a:t>
            </a:r>
          </a:p>
          <a:p>
            <a:r>
              <a:rPr lang="en-US" dirty="0"/>
              <a:t> INSTI resistance was not observed when the 1st HIV positive visit was &gt;6 months after CAB administration. </a:t>
            </a:r>
          </a:p>
          <a:p>
            <a:r>
              <a:rPr lang="en-US" dirty="0"/>
              <a:t>Retrospective testing with a sensitive RNA assay detected most infections before INSTI resistance emerged. </a:t>
            </a:r>
          </a:p>
          <a:p>
            <a:r>
              <a:rPr lang="en-US" b="1" dirty="0">
                <a:solidFill>
                  <a:srgbClr val="C00000"/>
                </a:solidFill>
              </a:rPr>
              <a:t>Someone who tests positive for HIV while on CAB-LA will need HIV treatment. The current guidelines recommend initiation of a </a:t>
            </a:r>
            <a:r>
              <a:rPr lang="en-US" b="1" u="sng" dirty="0">
                <a:solidFill>
                  <a:srgbClr val="C00000"/>
                </a:solidFill>
              </a:rPr>
              <a:t>boosted darunavir-based regimen. </a:t>
            </a:r>
          </a:p>
          <a:p>
            <a:endParaRPr lang="en-US" dirty="0"/>
          </a:p>
        </p:txBody>
      </p:sp>
      <p:sp>
        <p:nvSpPr>
          <p:cNvPr id="4" name="Slide Number Placeholder 3">
            <a:extLst>
              <a:ext uri="{FF2B5EF4-FFF2-40B4-BE49-F238E27FC236}">
                <a16:creationId xmlns:a16="http://schemas.microsoft.com/office/drawing/2014/main" id="{F6038455-6BD8-3799-33FA-4A802EEED06E}"/>
              </a:ext>
            </a:extLst>
          </p:cNvPr>
          <p:cNvSpPr>
            <a:spLocks noGrp="1"/>
          </p:cNvSpPr>
          <p:nvPr>
            <p:ph type="sldNum" sz="quarter" idx="12"/>
          </p:nvPr>
        </p:nvSpPr>
        <p:spPr/>
        <p:txBody>
          <a:bodyPr/>
          <a:lstStyle/>
          <a:p>
            <a:fld id="{6E2D2B3B-882E-40F3-A32F-6DD516915044}" type="slidenum">
              <a:rPr lang="en-US" smtClean="0"/>
              <a:pPr/>
              <a:t>28</a:t>
            </a:fld>
            <a:endParaRPr lang="en-US"/>
          </a:p>
        </p:txBody>
      </p:sp>
    </p:spTree>
    <p:extLst>
      <p:ext uri="{BB962C8B-B14F-4D97-AF65-F5344CB8AC3E}">
        <p14:creationId xmlns:p14="http://schemas.microsoft.com/office/powerpoint/2010/main" val="416675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54798-631D-7706-0177-E8AE93D495BC}"/>
              </a:ext>
            </a:extLst>
          </p:cNvPr>
          <p:cNvSpPr>
            <a:spLocks noGrp="1"/>
          </p:cNvSpPr>
          <p:nvPr>
            <p:ph type="title"/>
          </p:nvPr>
        </p:nvSpPr>
        <p:spPr/>
        <p:txBody>
          <a:bodyPr/>
          <a:lstStyle/>
          <a:p>
            <a:pPr algn="ctr"/>
            <a:r>
              <a:rPr lang="en-US" dirty="0"/>
              <a:t>Summary</a:t>
            </a:r>
          </a:p>
        </p:txBody>
      </p:sp>
      <p:sp>
        <p:nvSpPr>
          <p:cNvPr id="3" name="Content Placeholder 2">
            <a:extLst>
              <a:ext uri="{FF2B5EF4-FFF2-40B4-BE49-F238E27FC236}">
                <a16:creationId xmlns:a16="http://schemas.microsoft.com/office/drawing/2014/main" id="{0ABEEDDF-A9BE-08E4-D7BF-F0ECEDD28670}"/>
              </a:ext>
            </a:extLst>
          </p:cNvPr>
          <p:cNvSpPr>
            <a:spLocks noGrp="1"/>
          </p:cNvSpPr>
          <p:nvPr>
            <p:ph idx="1"/>
          </p:nvPr>
        </p:nvSpPr>
        <p:spPr/>
        <p:txBody>
          <a:bodyPr/>
          <a:lstStyle/>
          <a:p>
            <a:r>
              <a:rPr lang="en-US" dirty="0"/>
              <a:t>CAB-LA should be considered as a viable option for HIV prevention. </a:t>
            </a:r>
          </a:p>
          <a:p>
            <a:r>
              <a:rPr lang="en-US" dirty="0"/>
              <a:t>Evidence supports safety and efficacy for CAB-LA for </a:t>
            </a:r>
            <a:r>
              <a:rPr lang="en-US" dirty="0" err="1"/>
              <a:t>PrEP.</a:t>
            </a:r>
            <a:r>
              <a:rPr lang="en-US" dirty="0"/>
              <a:t>  </a:t>
            </a:r>
          </a:p>
          <a:p>
            <a:r>
              <a:rPr lang="en-US" dirty="0" err="1"/>
              <a:t>PrEP</a:t>
            </a:r>
            <a:r>
              <a:rPr lang="en-US" dirty="0"/>
              <a:t> clinical practice guidelines are available to providers.  </a:t>
            </a:r>
          </a:p>
          <a:p>
            <a:r>
              <a:rPr lang="en-US" dirty="0"/>
              <a:t>Patients must understand the indication and the commitment. </a:t>
            </a:r>
          </a:p>
          <a:p>
            <a:endParaRPr lang="en-US" dirty="0"/>
          </a:p>
        </p:txBody>
      </p:sp>
      <p:sp>
        <p:nvSpPr>
          <p:cNvPr id="4" name="Slide Number Placeholder 3">
            <a:extLst>
              <a:ext uri="{FF2B5EF4-FFF2-40B4-BE49-F238E27FC236}">
                <a16:creationId xmlns:a16="http://schemas.microsoft.com/office/drawing/2014/main" id="{F4079C06-C03D-9147-CAD7-CD8E70C226AB}"/>
              </a:ext>
            </a:extLst>
          </p:cNvPr>
          <p:cNvSpPr>
            <a:spLocks noGrp="1"/>
          </p:cNvSpPr>
          <p:nvPr>
            <p:ph type="sldNum" sz="quarter" idx="12"/>
          </p:nvPr>
        </p:nvSpPr>
        <p:spPr/>
        <p:txBody>
          <a:bodyPr/>
          <a:lstStyle/>
          <a:p>
            <a:fld id="{6E2D2B3B-882E-40F3-A32F-6DD516915044}" type="slidenum">
              <a:rPr lang="en-US" smtClean="0"/>
              <a:pPr/>
              <a:t>29</a:t>
            </a:fld>
            <a:endParaRPr lang="en-US"/>
          </a:p>
        </p:txBody>
      </p:sp>
    </p:spTree>
    <p:extLst>
      <p:ext uri="{BB962C8B-B14F-4D97-AF65-F5344CB8AC3E}">
        <p14:creationId xmlns:p14="http://schemas.microsoft.com/office/powerpoint/2010/main" val="671418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297"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3</a:t>
            </a:fld>
            <a:endParaRPr lang="en-US" dirty="0">
              <a:solidFill>
                <a:srgbClr val="FFFFFF"/>
              </a:solidFill>
              <a:latin typeface="Arial"/>
            </a:endParaRPr>
          </a:p>
        </p:txBody>
      </p:sp>
      <p:sp>
        <p:nvSpPr>
          <p:cNvPr id="5" name="TextBox 4">
            <a:extLst>
              <a:ext uri="{FF2B5EF4-FFF2-40B4-BE49-F238E27FC236}">
                <a16:creationId xmlns:a16="http://schemas.microsoft.com/office/drawing/2014/main" id="{F0BEDD42-78D0-43EE-8998-2C3555A31481}"/>
              </a:ext>
            </a:extLst>
          </p:cNvPr>
          <p:cNvSpPr txBox="1"/>
          <p:nvPr/>
        </p:nvSpPr>
        <p:spPr>
          <a:xfrm>
            <a:off x="669192" y="1063230"/>
            <a:ext cx="7891585" cy="3477875"/>
          </a:xfrm>
          <a:prstGeom prst="rect">
            <a:avLst/>
          </a:prstGeom>
          <a:noFill/>
        </p:spPr>
        <p:txBody>
          <a:bodyPr wrap="square" rtlCol="0">
            <a:spAutoFit/>
          </a:bodyPr>
          <a:lstStyle/>
          <a:p>
            <a:pPr defTabSz="914378"/>
            <a:r>
              <a:rPr lang="en-US" sz="2000" dirty="0">
                <a:solidFill>
                  <a:srgbClr val="222222"/>
                </a:solidFill>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000" dirty="0">
                <a:solidFill>
                  <a:srgbClr val="222222"/>
                </a:solidFill>
                <a:ea typeface="Calibri" panose="020F0502020204030204" pitchFamily="34" charset="0"/>
                <a:cs typeface="Times New Roman" panose="02020603050405020304" pitchFamily="18" charset="0"/>
              </a:rPr>
              <a:t>Department of Health and Human Services (HHS) as part of an award totaling $</a:t>
            </a:r>
            <a:r>
              <a:rPr lang="en-US" sz="2000" dirty="0">
                <a:solidFill>
                  <a:srgbClr val="222222"/>
                </a:solidFill>
                <a:ea typeface="Calibri" panose="020F0502020204030204" pitchFamily="34" charset="0"/>
                <a:cs typeface="Times New Roman"/>
              </a:rPr>
              <a:t>4,205,743</a:t>
            </a:r>
            <a:r>
              <a:rPr lang="en-US" sz="2000" dirty="0">
                <a:solidFill>
                  <a:srgbClr val="222222"/>
                </a:solidFill>
                <a:ea typeface="Calibri" panose="020F0502020204030204" pitchFamily="34" charset="0"/>
                <a:cs typeface="Times New Roman" panose="02020603050405020304" pitchFamily="18" charset="0"/>
              </a:rPr>
              <a:t>, with 0% financed with non-governmental sources. </a:t>
            </a:r>
          </a:p>
          <a:p>
            <a:pPr defTabSz="914378"/>
            <a:endParaRPr lang="en-US" sz="2000" dirty="0">
              <a:solidFill>
                <a:srgbClr val="222222"/>
              </a:solidFill>
              <a:latin typeface="Arial"/>
              <a:ea typeface="Calibri" panose="020F0502020204030204" pitchFamily="34" charset="0"/>
              <a:cs typeface="Times New Roman" panose="02020603050405020304" pitchFamily="18" charset="0"/>
            </a:endParaRPr>
          </a:p>
          <a:p>
            <a:pPr defTabSz="914378"/>
            <a:r>
              <a:rPr lang="en-US" sz="2000" dirty="0">
                <a:solidFill>
                  <a:srgbClr val="222222"/>
                </a:solidFill>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solidFill>
                  <a:srgbClr val="222222"/>
                </a:solidFill>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solidFill>
                <a:srgbClr val="222222"/>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88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30B6-5B31-30B1-BB4E-5EB9D5EDEF7C}"/>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59DC2E88-C403-F02B-1630-D2E49A77D433}"/>
              </a:ext>
            </a:extLst>
          </p:cNvPr>
          <p:cNvSpPr>
            <a:spLocks noGrp="1"/>
          </p:cNvSpPr>
          <p:nvPr>
            <p:ph idx="1"/>
          </p:nvPr>
        </p:nvSpPr>
        <p:spPr/>
        <p:txBody>
          <a:bodyPr>
            <a:normAutofit fontScale="62500" lnSpcReduction="20000"/>
          </a:bodyPr>
          <a:lstStyle/>
          <a:p>
            <a:r>
              <a:rPr lang="en-US" dirty="0"/>
              <a:t>American Academy of HIV Medicine (AAHIVM) (2021). AAHIVM fundamentals of HIV medicine. Washington, DC: AAHIVM. </a:t>
            </a:r>
          </a:p>
          <a:p>
            <a:r>
              <a:rPr lang="en-US" dirty="0"/>
              <a:t>Center for Disease Control and Prevention (CDC) (2021). </a:t>
            </a:r>
            <a:r>
              <a:rPr lang="en-US" dirty="0" err="1"/>
              <a:t>PrEP</a:t>
            </a:r>
            <a:r>
              <a:rPr lang="en-US" dirty="0"/>
              <a:t> (Pre-exposure Prophylaxis). </a:t>
            </a:r>
            <a:r>
              <a:rPr lang="en-US" dirty="0">
                <a:hlinkClick r:id="rId3"/>
              </a:rPr>
              <a:t>https://www.cdc.gov/hiv/clinicians/prevention/prep.html#:~:text=%5B4%2D9%5D%20Providers%20should,sexual%20and%20substance%20use%20history</a:t>
            </a:r>
            <a:r>
              <a:rPr lang="en-US" dirty="0"/>
              <a:t>.</a:t>
            </a:r>
          </a:p>
          <a:p>
            <a:r>
              <a:rPr lang="en-US" dirty="0"/>
              <a:t>Centers for Disease Control and Prevention (CDC) (2021). US Public Health Service Pre-exposure prophylaxis for the prevention of HIV infection in the United States- 2021 update. </a:t>
            </a:r>
            <a:r>
              <a:rPr lang="en-US" dirty="0">
                <a:hlinkClick r:id="rId4"/>
              </a:rPr>
              <a:t>https://www.cdc.gov/hiv/pdf/risk/prep/cdc-hiv-prep-guidelines-2021.pdf</a:t>
            </a:r>
            <a:endParaRPr lang="en-US" dirty="0"/>
          </a:p>
          <a:p>
            <a:r>
              <a:rPr lang="en-US" dirty="0"/>
              <a:t>Eshleman SH, Fogel JM, Piwowar-Manning E, et al. Characterization of Human Immunodeficiency Virus (HIV) Infections in Women Who Received Injectable Cabotegravir or Tenofovir Disoproxil Fumarate/Emtricitabine for HIV Prevention: HPTN 084. The Journal of Infectious Diseases. 2022 Mar. DOI: 10.1093/</a:t>
            </a:r>
            <a:r>
              <a:rPr lang="en-US" dirty="0" err="1"/>
              <a:t>infdis</a:t>
            </a:r>
            <a:r>
              <a:rPr lang="en-US" dirty="0"/>
              <a:t>/jiab576. PMID: 35301540.</a:t>
            </a:r>
          </a:p>
          <a:p>
            <a:r>
              <a:rPr lang="en-US" dirty="0"/>
              <a:t>Eshleman, S. et al (2023). The LEVI syndrome: Characteristics of early HIV infection with cabotegravir for </a:t>
            </a:r>
            <a:r>
              <a:rPr lang="en-US" dirty="0" err="1"/>
              <a:t>PrEP.</a:t>
            </a:r>
            <a:r>
              <a:rPr lang="en-US" dirty="0"/>
              <a:t> CROI 2023 https://www.croiconference.org/abstract/the-levi-syndrome-characteristics-of-early-hiv-infection-with-cabotegravir-for-prep/</a:t>
            </a:r>
          </a:p>
          <a:p>
            <a:pPr marL="114300" indent="0">
              <a:buNone/>
            </a:pPr>
            <a:endParaRPr lang="en-US" dirty="0"/>
          </a:p>
        </p:txBody>
      </p:sp>
      <p:sp>
        <p:nvSpPr>
          <p:cNvPr id="4" name="Slide Number Placeholder 3">
            <a:extLst>
              <a:ext uri="{FF2B5EF4-FFF2-40B4-BE49-F238E27FC236}">
                <a16:creationId xmlns:a16="http://schemas.microsoft.com/office/drawing/2014/main" id="{904CFE36-C684-B7B4-14C6-BA3DDF40112B}"/>
              </a:ext>
            </a:extLst>
          </p:cNvPr>
          <p:cNvSpPr>
            <a:spLocks noGrp="1"/>
          </p:cNvSpPr>
          <p:nvPr>
            <p:ph type="sldNum" sz="quarter" idx="12"/>
          </p:nvPr>
        </p:nvSpPr>
        <p:spPr/>
        <p:txBody>
          <a:bodyPr/>
          <a:lstStyle/>
          <a:p>
            <a:fld id="{6E2D2B3B-882E-40F3-A32F-6DD516915044}" type="slidenum">
              <a:rPr lang="en-US" smtClean="0"/>
              <a:pPr/>
              <a:t>30</a:t>
            </a:fld>
            <a:endParaRPr lang="en-US"/>
          </a:p>
        </p:txBody>
      </p:sp>
    </p:spTree>
    <p:extLst>
      <p:ext uri="{BB962C8B-B14F-4D97-AF65-F5344CB8AC3E}">
        <p14:creationId xmlns:p14="http://schemas.microsoft.com/office/powerpoint/2010/main" val="3126867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7FE9E-0A04-E58D-E9AA-232CAAC39641}"/>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6CFF9A77-B43B-F47D-DFD0-C099A5DFDEE1}"/>
              </a:ext>
            </a:extLst>
          </p:cNvPr>
          <p:cNvSpPr>
            <a:spLocks noGrp="1"/>
          </p:cNvSpPr>
          <p:nvPr>
            <p:ph idx="1"/>
          </p:nvPr>
        </p:nvSpPr>
        <p:spPr/>
        <p:txBody>
          <a:bodyPr>
            <a:normAutofit fontScale="62500" lnSpcReduction="20000"/>
          </a:bodyPr>
          <a:lstStyle/>
          <a:p>
            <a:r>
              <a:rPr lang="en-US" dirty="0"/>
              <a:t>GlaxoSmithKline (2021). </a:t>
            </a:r>
            <a:r>
              <a:rPr lang="en-US" dirty="0" err="1"/>
              <a:t>Apretude</a:t>
            </a:r>
            <a:r>
              <a:rPr lang="en-US" dirty="0"/>
              <a:t> ® </a:t>
            </a:r>
            <a:r>
              <a:rPr lang="en-US" dirty="0">
                <a:hlinkClick r:id="rId2"/>
              </a:rPr>
              <a:t>https://gskpro.com/content/dam/global/hcpportal/en_US/Prescribing_Information/Apretude/pdf/APRETUDE-PI-PIL-IFU.PDF</a:t>
            </a:r>
            <a:endParaRPr lang="en-US" dirty="0"/>
          </a:p>
          <a:p>
            <a:r>
              <a:rPr lang="en-US" dirty="0" err="1"/>
              <a:t>Landovitz</a:t>
            </a:r>
            <a:r>
              <a:rPr lang="en-US" dirty="0"/>
              <a:t> R, Donnell D, Clement M, Hanscom B, Cottle L, Coelho L. </a:t>
            </a:r>
            <a:r>
              <a:rPr lang="en-US" dirty="0">
                <a:hlinkClick r:id="rId3">
                  <a:extLst>
                    <a:ext uri="{A12FA001-AC4F-418D-AE19-62706E023703}">
                      <ahyp:hlinkClr xmlns:ahyp="http://schemas.microsoft.com/office/drawing/2018/hyperlinkcolor" val="tx"/>
                    </a:ext>
                  </a:extLst>
                </a:hlinkClick>
              </a:rPr>
              <a:t>Cabotegravir for HIV Prevention in Cisgender Men and Transgender Women</a:t>
            </a:r>
            <a:r>
              <a:rPr lang="en-US" dirty="0"/>
              <a:t>. NEJM. 2021, 385: 595-608</a:t>
            </a:r>
          </a:p>
          <a:p>
            <a:r>
              <a:rPr lang="en-US" dirty="0" err="1"/>
              <a:t>Landovitz</a:t>
            </a:r>
            <a:r>
              <a:rPr lang="en-US" dirty="0"/>
              <a:t> RJ, Li S, </a:t>
            </a:r>
            <a:r>
              <a:rPr lang="en-US" dirty="0" err="1"/>
              <a:t>Eron</a:t>
            </a:r>
            <a:r>
              <a:rPr lang="en-US" dirty="0"/>
              <a:t> JJ Jr, </a:t>
            </a:r>
            <a:r>
              <a:rPr lang="en-US" dirty="0" err="1"/>
              <a:t>Grinsztejn</a:t>
            </a:r>
            <a:r>
              <a:rPr lang="en-US" dirty="0"/>
              <a:t> B, Dawood H, Liu AY, Magnus M, </a:t>
            </a:r>
            <a:r>
              <a:rPr lang="en-US" dirty="0" err="1"/>
              <a:t>Hosseinipour</a:t>
            </a:r>
            <a:r>
              <a:rPr lang="en-US" dirty="0"/>
              <a:t> MC, </a:t>
            </a:r>
            <a:r>
              <a:rPr lang="en-US" dirty="0" err="1"/>
              <a:t>Panchia</a:t>
            </a:r>
            <a:r>
              <a:rPr lang="en-US" dirty="0"/>
              <a:t> R, Cottle L, Chau G, Richardson P, </a:t>
            </a:r>
            <a:r>
              <a:rPr lang="en-US" dirty="0" err="1"/>
              <a:t>Marzinke</a:t>
            </a:r>
            <a:r>
              <a:rPr lang="en-US" dirty="0"/>
              <a:t> MA, Eshleman SH, </a:t>
            </a:r>
            <a:r>
              <a:rPr lang="en-US" dirty="0" err="1"/>
              <a:t>Kofron</a:t>
            </a:r>
            <a:r>
              <a:rPr lang="en-US" dirty="0"/>
              <a:t> R, </a:t>
            </a:r>
            <a:r>
              <a:rPr lang="en-US" dirty="0" err="1"/>
              <a:t>Adeyeye</a:t>
            </a:r>
            <a:r>
              <a:rPr lang="en-US" dirty="0"/>
              <a:t> A, Burns D, Rinehart AR, Margolis D, Cohen MS, McCauley M, Hendrix CW. Tail-phase safety, tolerability, and pharmacokinetics of long-acting injectable cabotegravir in HIV-uninfected adults: a secondary analysis of the HPTN 077 trial. Lancet HIV. 2020 Jul;7(7):e472-e481. </a:t>
            </a:r>
            <a:r>
              <a:rPr lang="en-US" dirty="0" err="1"/>
              <a:t>doi</a:t>
            </a:r>
            <a:r>
              <a:rPr lang="en-US" dirty="0"/>
              <a:t>: 10.1016/S2352-3018(20)30106-5. </a:t>
            </a:r>
            <a:r>
              <a:rPr lang="en-US" dirty="0" err="1"/>
              <a:t>Epub</a:t>
            </a:r>
            <a:r>
              <a:rPr lang="en-US" dirty="0"/>
              <a:t> 2020 Jun 1. PMID: 32497491; PMCID: PMC7859863.</a:t>
            </a:r>
          </a:p>
          <a:p>
            <a:r>
              <a:rPr lang="en-US" dirty="0"/>
              <a:t>Zhao, A.V., </a:t>
            </a:r>
            <a:r>
              <a:rPr lang="en-US" dirty="0" err="1"/>
              <a:t>Crutchley</a:t>
            </a:r>
            <a:r>
              <a:rPr lang="en-US" dirty="0"/>
              <a:t>, R.D., </a:t>
            </a:r>
            <a:r>
              <a:rPr lang="en-US" dirty="0" err="1"/>
              <a:t>Guduru</a:t>
            </a:r>
            <a:r>
              <a:rPr lang="en-US" dirty="0"/>
              <a:t>, R.C. </a:t>
            </a:r>
            <a:r>
              <a:rPr lang="en-US" i="1" dirty="0"/>
              <a:t>et al.</a:t>
            </a:r>
            <a:r>
              <a:rPr lang="en-US" dirty="0"/>
              <a:t> A clinical review of HIV integrase strand transfer inhibitors (INSTIs) for the prevention and treatment of HIV-1 infection. </a:t>
            </a:r>
            <a:r>
              <a:rPr lang="en-US" i="1" dirty="0"/>
              <a:t>Retrovirology</a:t>
            </a:r>
            <a:r>
              <a:rPr lang="en-US" dirty="0"/>
              <a:t> </a:t>
            </a:r>
            <a:r>
              <a:rPr lang="en-US" b="1" dirty="0"/>
              <a:t>19</a:t>
            </a:r>
            <a:r>
              <a:rPr lang="en-US" dirty="0"/>
              <a:t>, 22 (2022). https://doi.org/10.1186/s12977-022-00608-1</a:t>
            </a:r>
          </a:p>
          <a:p>
            <a:endParaRPr lang="en-US" dirty="0"/>
          </a:p>
        </p:txBody>
      </p:sp>
      <p:sp>
        <p:nvSpPr>
          <p:cNvPr id="4" name="Slide Number Placeholder 3">
            <a:extLst>
              <a:ext uri="{FF2B5EF4-FFF2-40B4-BE49-F238E27FC236}">
                <a16:creationId xmlns:a16="http://schemas.microsoft.com/office/drawing/2014/main" id="{59C1A836-59CC-4B9F-FE99-384F46D613DE}"/>
              </a:ext>
            </a:extLst>
          </p:cNvPr>
          <p:cNvSpPr>
            <a:spLocks noGrp="1"/>
          </p:cNvSpPr>
          <p:nvPr>
            <p:ph type="sldNum" sz="quarter" idx="12"/>
          </p:nvPr>
        </p:nvSpPr>
        <p:spPr/>
        <p:txBody>
          <a:bodyPr/>
          <a:lstStyle/>
          <a:p>
            <a:fld id="{6E2D2B3B-882E-40F3-A32F-6DD516915044}" type="slidenum">
              <a:rPr lang="en-US" smtClean="0"/>
              <a:pPr/>
              <a:t>31</a:t>
            </a:fld>
            <a:endParaRPr lang="en-US"/>
          </a:p>
        </p:txBody>
      </p:sp>
    </p:spTree>
    <p:extLst>
      <p:ext uri="{BB962C8B-B14F-4D97-AF65-F5344CB8AC3E}">
        <p14:creationId xmlns:p14="http://schemas.microsoft.com/office/powerpoint/2010/main" val="3799789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30B6-5B31-30B1-BB4E-5EB9D5EDEF7C}"/>
              </a:ext>
            </a:extLst>
          </p:cNvPr>
          <p:cNvSpPr>
            <a:spLocks noGrp="1"/>
          </p:cNvSpPr>
          <p:nvPr>
            <p:ph type="title"/>
          </p:nvPr>
        </p:nvSpPr>
        <p:spPr/>
        <p:txBody>
          <a:bodyPr/>
          <a:lstStyle/>
          <a:p>
            <a:pPr algn="ctr"/>
            <a:r>
              <a:rPr lang="en-US" dirty="0"/>
              <a:t>Resources</a:t>
            </a:r>
          </a:p>
        </p:txBody>
      </p:sp>
      <p:sp>
        <p:nvSpPr>
          <p:cNvPr id="3" name="Content Placeholder 2">
            <a:extLst>
              <a:ext uri="{FF2B5EF4-FFF2-40B4-BE49-F238E27FC236}">
                <a16:creationId xmlns:a16="http://schemas.microsoft.com/office/drawing/2014/main" id="{59DC2E88-C403-F02B-1630-D2E49A77D433}"/>
              </a:ext>
            </a:extLst>
          </p:cNvPr>
          <p:cNvSpPr>
            <a:spLocks noGrp="1"/>
          </p:cNvSpPr>
          <p:nvPr>
            <p:ph idx="1"/>
          </p:nvPr>
        </p:nvSpPr>
        <p:spPr/>
        <p:txBody>
          <a:bodyPr/>
          <a:lstStyle/>
          <a:p>
            <a:r>
              <a:rPr lang="en-US" dirty="0"/>
              <a:t>CDC HIV Prevention Guidelines </a:t>
            </a:r>
            <a:r>
              <a:rPr lang="en-US" dirty="0">
                <a:hlinkClick r:id="rId3"/>
              </a:rPr>
              <a:t>https://www.cdc.gov/hiv/guidelines/preventing.html</a:t>
            </a:r>
            <a:endParaRPr lang="en-US" dirty="0"/>
          </a:p>
          <a:p>
            <a:r>
              <a:rPr lang="en-US" dirty="0"/>
              <a:t>Hepatitis B Vaccination Guidance</a:t>
            </a:r>
          </a:p>
          <a:p>
            <a:pPr lvl="1"/>
            <a:r>
              <a:rPr lang="en-US" dirty="0">
                <a:hlinkClick r:id="rId4"/>
              </a:rPr>
              <a:t>https://www.cdc.gov/vaccines/schedules/hcp/imz/adult-schedule-notes.html#note-hepb</a:t>
            </a:r>
            <a:endParaRPr lang="en-US" dirty="0"/>
          </a:p>
          <a:p>
            <a:pPr lvl="1"/>
            <a:r>
              <a:rPr lang="en-US" dirty="0">
                <a:hlinkClick r:id="rId5"/>
              </a:rPr>
              <a:t>https://www.hepb.org/prevention-and-diagnosis/vaccination/guidelines-2/</a:t>
            </a:r>
            <a:endParaRPr lang="en-US" dirty="0"/>
          </a:p>
          <a:p>
            <a:pPr marL="411480" lvl="1" indent="0">
              <a:buNone/>
            </a:pPr>
            <a:endParaRPr lang="en-US" dirty="0"/>
          </a:p>
          <a:p>
            <a:endParaRPr lang="en-US" dirty="0"/>
          </a:p>
        </p:txBody>
      </p:sp>
      <p:sp>
        <p:nvSpPr>
          <p:cNvPr id="4" name="Slide Number Placeholder 3">
            <a:extLst>
              <a:ext uri="{FF2B5EF4-FFF2-40B4-BE49-F238E27FC236}">
                <a16:creationId xmlns:a16="http://schemas.microsoft.com/office/drawing/2014/main" id="{904CFE36-C684-B7B4-14C6-BA3DDF40112B}"/>
              </a:ext>
            </a:extLst>
          </p:cNvPr>
          <p:cNvSpPr>
            <a:spLocks noGrp="1"/>
          </p:cNvSpPr>
          <p:nvPr>
            <p:ph type="sldNum" sz="quarter" idx="12"/>
          </p:nvPr>
        </p:nvSpPr>
        <p:spPr/>
        <p:txBody>
          <a:bodyPr/>
          <a:lstStyle/>
          <a:p>
            <a:fld id="{6E2D2B3B-882E-40F3-A32F-6DD516915044}" type="slidenum">
              <a:rPr lang="en-US" smtClean="0"/>
              <a:pPr/>
              <a:t>32</a:t>
            </a:fld>
            <a:endParaRPr lang="en-US"/>
          </a:p>
        </p:txBody>
      </p:sp>
    </p:spTree>
    <p:extLst>
      <p:ext uri="{BB962C8B-B14F-4D97-AF65-F5344CB8AC3E}">
        <p14:creationId xmlns:p14="http://schemas.microsoft.com/office/powerpoint/2010/main" val="9621638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National </a:t>
            </a:r>
            <a:r>
              <a:rPr lang="en-US" sz="2000" dirty="0" err="1"/>
              <a:t>PrEP</a:t>
            </a:r>
            <a:r>
              <a:rPr lang="en-US" sz="2000" dirty="0"/>
              <a:t> Curriculum </a:t>
            </a:r>
            <a:r>
              <a:rPr lang="en-US" sz="2000" dirty="0">
                <a:hlinkClick r:id="rId5"/>
              </a:rPr>
              <a:t>https://www.hivprep.uw.edu/</a:t>
            </a:r>
            <a:r>
              <a:rPr lang="en-US" sz="2000" dirty="0"/>
              <a:t> </a:t>
            </a:r>
          </a:p>
          <a:p>
            <a:r>
              <a:rPr lang="en-US" sz="2000" dirty="0"/>
              <a:t>AETC National HIV Curriculum </a:t>
            </a:r>
            <a:r>
              <a:rPr lang="en-US" sz="1600" dirty="0">
                <a:hlinkClick r:id="rId6"/>
              </a:rPr>
              <a:t>https://aidsetc.org/nhc</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33</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42950"/>
            <a:ext cx="8839200" cy="3794521"/>
          </a:xfrm>
        </p:spPr>
        <p:txBody>
          <a:bodyPr>
            <a:normAutofit/>
          </a:bodyPr>
          <a:lstStyle/>
          <a:p>
            <a:pPr marL="114300" indent="0" algn="ctr">
              <a:buNone/>
              <a:defRPr sz="1900" i="1"/>
            </a:pPr>
            <a:r>
              <a:rPr lang="en-US" dirty="0"/>
              <a:t>If you are interested in other training opportunities, contact:</a:t>
            </a:r>
          </a:p>
          <a:p>
            <a:pPr algn="ctr">
              <a:defRPr sz="1700" b="1"/>
            </a:pPr>
            <a:endParaRPr lang="en-US" dirty="0"/>
          </a:p>
          <a:p>
            <a:pPr marL="114300" indent="0" algn="ctr">
              <a:buNone/>
              <a:defRPr sz="1700"/>
            </a:pPr>
            <a:endParaRPr lang="en-US" dirty="0"/>
          </a:p>
          <a:p>
            <a:pPr marL="114300" indent="0" algn="ctr">
              <a:buNone/>
              <a:defRPr sz="1700"/>
            </a:pPr>
            <a:r>
              <a:rPr lang="en-US" dirty="0"/>
              <a:t>Dana Gray, SCAETC Program Director</a:t>
            </a:r>
            <a:br>
              <a:rPr lang="en-US" dirty="0"/>
            </a:br>
            <a:r>
              <a:rPr lang="en-US" dirty="0"/>
              <a:t>LSU Health – New Orleans, School of Public Health</a:t>
            </a:r>
            <a:br>
              <a:rPr lang="en-US" dirty="0"/>
            </a:br>
            <a:r>
              <a:rPr lang="en-US" u="sng" dirty="0">
                <a:solidFill>
                  <a:srgbClr val="478FCC"/>
                </a:solidFill>
                <a:uFill>
                  <a:solidFill>
                    <a:srgbClr val="478FCC"/>
                  </a:solidFill>
                </a:uFill>
                <a:hlinkClick r:id="rId3"/>
              </a:rPr>
              <a:t>dgray@lsuhsc.edu</a:t>
            </a:r>
            <a:r>
              <a:rPr lang="en-US" dirty="0"/>
              <a:t> or (504) 568-5647</a:t>
            </a:r>
          </a:p>
          <a:p>
            <a:pPr marL="114300" indent="0" algn="ctr">
              <a:buNone/>
              <a:defRPr sz="1700"/>
            </a:pPr>
            <a:endParaRPr lang="en-US" dirty="0"/>
          </a:p>
          <a:p>
            <a:pPr marL="114300" indent="0" algn="ctr">
              <a:buNone/>
            </a:pPr>
            <a:br>
              <a:rPr lang="en-US" dirty="0"/>
            </a:br>
            <a:r>
              <a:rPr lang="en-US" sz="1600" i="1" dirty="0"/>
              <a:t>Visit us at: </a:t>
            </a:r>
            <a:r>
              <a:rPr lang="en-US" sz="1600" u="sng" dirty="0">
                <a:hlinkClick r:id="rId4"/>
              </a:rPr>
              <a:t>https://hsc.unm.edu/scaetc/</a:t>
            </a:r>
            <a:r>
              <a:rPr lang="en-US" sz="1600" i="1" dirty="0"/>
              <a:t>    or</a:t>
            </a:r>
          </a:p>
          <a:p>
            <a:pPr marL="114300" indent="0" algn="ctr">
              <a:buNone/>
            </a:pPr>
            <a:r>
              <a:rPr lang="en-US" sz="1600" u="sng" dirty="0">
                <a:hlinkClick r:id="rId5"/>
              </a:rPr>
              <a:t>https://sph.lsuhsc.edu/service/south-central-aetc/scaetc-events/</a:t>
            </a:r>
            <a:endParaRPr lang="en-US" sz="1600" dirty="0"/>
          </a:p>
          <a:p>
            <a:pPr marL="114300" indent="0" algn="ctr">
              <a:buNone/>
              <a:defRPr sz="1700" b="1"/>
            </a:pPr>
            <a:endParaRPr lang="en-US" sz="1600" dirty="0"/>
          </a:p>
          <a:p>
            <a:pPr marL="114300" indent="0" algn="ctr">
              <a:buNone/>
              <a:defRPr sz="1700" b="1"/>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34</a:t>
            </a:fld>
            <a:endParaRPr lang="en-US"/>
          </a:p>
        </p:txBody>
      </p:sp>
    </p:spTree>
    <p:extLst>
      <p:ext uri="{BB962C8B-B14F-4D97-AF65-F5344CB8AC3E}">
        <p14:creationId xmlns:p14="http://schemas.microsoft.com/office/powerpoint/2010/main" val="1265312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35</a:t>
            </a:fld>
            <a:endParaRPr lang="en-US" dirty="0">
              <a:solidFill>
                <a:srgbClr val="FFFFFF"/>
              </a:solidFill>
              <a:latin typeface="Arial"/>
            </a:endParaRPr>
          </a:p>
        </p:txBody>
      </p:sp>
      <p:pic>
        <p:nvPicPr>
          <p:cNvPr id="3" name="Picture 2" descr="A qr code with red white and blue ribbons&#10;&#10;Description automatically generated">
            <a:extLst>
              <a:ext uri="{FF2B5EF4-FFF2-40B4-BE49-F238E27FC236}">
                <a16:creationId xmlns:a16="http://schemas.microsoft.com/office/drawing/2014/main" id="{D12ADA74-B6EE-480A-9D29-BEFD0794283C}"/>
              </a:ext>
            </a:extLst>
          </p:cNvPr>
          <p:cNvPicPr>
            <a:picLocks noChangeAspect="1"/>
          </p:cNvPicPr>
          <p:nvPr/>
        </p:nvPicPr>
        <p:blipFill>
          <a:blip r:embed="rId2" cstate="print"/>
          <a:stretch>
            <a:fillRect/>
          </a:stretch>
        </p:blipFill>
        <p:spPr>
          <a:xfrm>
            <a:off x="539956" y="96252"/>
            <a:ext cx="8067796" cy="4550203"/>
          </a:xfrm>
          <a:prstGeom prst="rect">
            <a:avLst/>
          </a:prstGeom>
        </p:spPr>
      </p:pic>
    </p:spTree>
    <p:extLst>
      <p:ext uri="{BB962C8B-B14F-4D97-AF65-F5344CB8AC3E}">
        <p14:creationId xmlns:p14="http://schemas.microsoft.com/office/powerpoint/2010/main" val="2466460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862975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457213" y="1415441"/>
            <a:ext cx="8315569" cy="3060184"/>
          </a:xfrm>
        </p:spPr>
        <p:txBody>
          <a:bodyPr>
            <a:normAutofit/>
          </a:bodyPr>
          <a:lstStyle/>
          <a:p>
            <a:pPr marL="571500" lvl="0" indent="-457200">
              <a:buFont typeface="+mj-lt"/>
              <a:buAutoNum type="arabicPeriod"/>
            </a:pPr>
            <a:r>
              <a:rPr lang="en-US" dirty="0">
                <a:ea typeface="Calibri" panose="020F0502020204030204" pitchFamily="34" charset="0"/>
                <a:cs typeface="Times New Roman" panose="02020603050405020304" pitchFamily="18" charset="0"/>
              </a:rPr>
              <a:t>Evaluate the current evidence supporting the use of long acting injectable cabotegravir (CAB-LA) for HIV prevention. </a:t>
            </a:r>
          </a:p>
          <a:p>
            <a:pPr marL="571500" lvl="0" indent="-457200">
              <a:buFont typeface="+mj-lt"/>
              <a:buAutoNum type="arabicPeriod"/>
            </a:pPr>
            <a:r>
              <a:rPr lang="en-US" dirty="0">
                <a:ea typeface="Calibri" panose="020F0502020204030204" pitchFamily="34" charset="0"/>
                <a:cs typeface="Times New Roman" panose="02020603050405020304" pitchFamily="18" charset="0"/>
              </a:rPr>
              <a:t>Review the indications, prescribing, safety, efficacy, advantages, and disadvantages of CAB-LA.  </a:t>
            </a:r>
          </a:p>
          <a:p>
            <a:pPr marL="571500" indent="-457200">
              <a:buFont typeface="+mj-lt"/>
              <a:buAutoNum type="arabicPeriod"/>
            </a:pPr>
            <a:r>
              <a:rPr lang="en-US" dirty="0">
                <a:ea typeface="Calibri" panose="020F0502020204030204" pitchFamily="34" charset="0"/>
                <a:cs typeface="Times New Roman" panose="02020603050405020304" pitchFamily="18" charset="0"/>
              </a:rPr>
              <a:t>Summarize the current HIV prevention practice guidelines applicable for implementing CAB-LA.</a:t>
            </a:r>
          </a:p>
          <a:p>
            <a:pPr marL="571500" lvl="0" indent="-457200">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571500" indent="-457200">
              <a:buFont typeface="+mj-lt"/>
              <a:buAutoNum type="arabicPeriod"/>
            </a:pPr>
            <a:endParaRPr lang="en-US" dirty="0"/>
          </a:p>
        </p:txBody>
      </p:sp>
      <p:sp>
        <p:nvSpPr>
          <p:cNvPr id="4" name="Slide Number Placeholder 3">
            <a:extLst>
              <a:ext uri="{FF2B5EF4-FFF2-40B4-BE49-F238E27FC236}">
                <a16:creationId xmlns:a16="http://schemas.microsoft.com/office/drawing/2014/main" id="{7DF322CB-562B-B32A-91F8-BE4DD19E0D94}"/>
              </a:ext>
            </a:extLst>
          </p:cNvPr>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2981208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4B15-0907-32EF-C3D0-BA62C1325522}"/>
              </a:ext>
            </a:extLst>
          </p:cNvPr>
          <p:cNvSpPr>
            <a:spLocks noGrp="1"/>
          </p:cNvSpPr>
          <p:nvPr>
            <p:ph type="title"/>
          </p:nvPr>
        </p:nvSpPr>
        <p:spPr/>
        <p:txBody>
          <a:bodyPr/>
          <a:lstStyle/>
          <a:p>
            <a:pPr algn="ctr"/>
            <a:r>
              <a:rPr lang="en-US" dirty="0"/>
              <a:t>Long Acting </a:t>
            </a:r>
            <a:r>
              <a:rPr lang="en-US" dirty="0" err="1"/>
              <a:t>Injectable</a:t>
            </a:r>
            <a:br>
              <a:rPr lang="en-US" dirty="0"/>
            </a:br>
            <a:r>
              <a:rPr lang="en-US" dirty="0" err="1"/>
              <a:t>Cabotegravir</a:t>
            </a:r>
            <a:r>
              <a:rPr lang="en-US" dirty="0"/>
              <a:t> (CAB-LA)</a:t>
            </a:r>
          </a:p>
        </p:txBody>
      </p:sp>
      <p:sp>
        <p:nvSpPr>
          <p:cNvPr id="3" name="Content Placeholder 2">
            <a:extLst>
              <a:ext uri="{FF2B5EF4-FFF2-40B4-BE49-F238E27FC236}">
                <a16:creationId xmlns:a16="http://schemas.microsoft.com/office/drawing/2014/main" id="{7801920F-4D70-1619-BB17-26825FAAF1DC}"/>
              </a:ext>
            </a:extLst>
          </p:cNvPr>
          <p:cNvSpPr>
            <a:spLocks noGrp="1"/>
          </p:cNvSpPr>
          <p:nvPr>
            <p:ph idx="1"/>
          </p:nvPr>
        </p:nvSpPr>
        <p:spPr>
          <a:xfrm>
            <a:off x="457213" y="1423219"/>
            <a:ext cx="8315569" cy="2809568"/>
          </a:xfrm>
        </p:spPr>
        <p:txBody>
          <a:bodyPr>
            <a:normAutofit fontScale="92500" lnSpcReduction="10000"/>
          </a:bodyPr>
          <a:lstStyle/>
          <a:p>
            <a:r>
              <a:rPr lang="en-US" dirty="0"/>
              <a:t>Approved by the FDA December 2021</a:t>
            </a:r>
          </a:p>
          <a:p>
            <a:r>
              <a:rPr lang="en-US" dirty="0" err="1"/>
              <a:t>Integrase</a:t>
            </a:r>
            <a:r>
              <a:rPr lang="en-US" dirty="0"/>
              <a:t> Strand Transfer Inhibitor (INSTI)</a:t>
            </a:r>
          </a:p>
          <a:p>
            <a:pPr lvl="1"/>
            <a:r>
              <a:rPr lang="en-US" dirty="0"/>
              <a:t>Works early in the HIV life cycle to block integrase which is needed for HIV to make a copy of itself </a:t>
            </a:r>
          </a:p>
          <a:p>
            <a:pPr lvl="1"/>
            <a:r>
              <a:rPr lang="en-US" dirty="0"/>
              <a:t>INSTI in the blood stream stops HIV acquisition</a:t>
            </a:r>
          </a:p>
          <a:p>
            <a:r>
              <a:rPr lang="en-US" dirty="0" err="1"/>
              <a:t>Cabotegravir</a:t>
            </a:r>
            <a:r>
              <a:rPr lang="en-US" dirty="0"/>
              <a:t> (CAB)</a:t>
            </a:r>
          </a:p>
          <a:p>
            <a:r>
              <a:rPr lang="en-US" dirty="0"/>
              <a:t>Indication: at risks adults and adolescents weighing 35 kg or more to reduce the risk of sexually acquired HIV-1 infection </a:t>
            </a:r>
          </a:p>
          <a:p>
            <a:pPr>
              <a:lnSpc>
                <a:spcPct val="150000"/>
              </a:lnSpc>
            </a:pPr>
            <a:endParaRPr lang="en-US" b="0" i="0" u="none" strike="noStrike" baseline="0" dirty="0">
              <a:solidFill>
                <a:srgbClr val="000000"/>
              </a:solidFill>
              <a:latin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9E51F476-FA17-F36D-6EF1-A037678A35D1}"/>
              </a:ext>
            </a:extLst>
          </p:cNvPr>
          <p:cNvSpPr>
            <a:spLocks noGrp="1"/>
          </p:cNvSpPr>
          <p:nvPr>
            <p:ph type="sldNum" sz="quarter" idx="12"/>
          </p:nvPr>
        </p:nvSpPr>
        <p:spPr/>
        <p:txBody>
          <a:bodyPr/>
          <a:lstStyle/>
          <a:p>
            <a:fld id="{6E2D2B3B-882E-40F3-A32F-6DD516915044}" type="slidenum">
              <a:rPr lang="en-US" smtClean="0"/>
              <a:pPr/>
              <a:t>6</a:t>
            </a:fld>
            <a:endParaRPr lang="en-US"/>
          </a:p>
        </p:txBody>
      </p:sp>
    </p:spTree>
    <p:extLst>
      <p:ext uri="{BB962C8B-B14F-4D97-AF65-F5344CB8AC3E}">
        <p14:creationId xmlns:p14="http://schemas.microsoft.com/office/powerpoint/2010/main" val="4222482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ctr"/>
            <a:r>
              <a:rPr lang="en-US" dirty="0">
                <a:solidFill>
                  <a:srgbClr val="C00000"/>
                </a:solidFill>
              </a:rPr>
              <a:t>The Science Behind CAB-LA</a:t>
            </a:r>
          </a:p>
        </p:txBody>
      </p:sp>
      <p:sp>
        <p:nvSpPr>
          <p:cNvPr id="10" name="Content Placeholder 9"/>
          <p:cNvSpPr>
            <a:spLocks noGrp="1"/>
          </p:cNvSpPr>
          <p:nvPr>
            <p:ph idx="1"/>
          </p:nvPr>
        </p:nvSpPr>
        <p:spPr/>
        <p:txBody>
          <a:bodyPr/>
          <a:lstStyle/>
          <a:p>
            <a:r>
              <a:rPr lang="en-US" dirty="0"/>
              <a:t>Clinical Trials</a:t>
            </a:r>
          </a:p>
          <a:p>
            <a:pPr lvl="1"/>
            <a:r>
              <a:rPr lang="en-US" sz="2400" dirty="0"/>
              <a:t>HPTN 083 (MSM/TG women) </a:t>
            </a:r>
          </a:p>
          <a:p>
            <a:pPr lvl="1"/>
            <a:r>
              <a:rPr lang="en-US" sz="2400" dirty="0"/>
              <a:t>HPTN 084 (</a:t>
            </a:r>
            <a:r>
              <a:rPr lang="en-US" sz="2400" dirty="0" err="1"/>
              <a:t>cisgender</a:t>
            </a:r>
            <a:r>
              <a:rPr lang="en-US" sz="2400" dirty="0"/>
              <a:t> women) </a:t>
            </a:r>
          </a:p>
          <a:p>
            <a:pPr>
              <a:buNone/>
            </a:pPr>
            <a:endParaRPr lang="en-US" dirty="0"/>
          </a:p>
        </p:txBody>
      </p:sp>
      <p:sp>
        <p:nvSpPr>
          <p:cNvPr id="4" name="Slide Number Placeholder 3">
            <a:extLst>
              <a:ext uri="{FF2B5EF4-FFF2-40B4-BE49-F238E27FC236}">
                <a16:creationId xmlns:a16="http://schemas.microsoft.com/office/drawing/2014/main" id="{8572E47D-B879-4608-1B2B-C776733F809E}"/>
              </a:ext>
            </a:extLst>
          </p:cNvPr>
          <p:cNvSpPr>
            <a:spLocks noGrp="1"/>
          </p:cNvSpPr>
          <p:nvPr>
            <p:ph type="sldNum" sz="quarter" idx="12"/>
          </p:nvPr>
        </p:nvSpPr>
        <p:spPr/>
        <p:txBody>
          <a:bodyPr/>
          <a:lstStyle/>
          <a:p>
            <a:fld id="{6E2D2B3B-882E-40F3-A32F-6DD516915044}" type="slidenum">
              <a:rPr lang="en-US" smtClean="0"/>
              <a:pPr/>
              <a:t>7</a:t>
            </a:fld>
            <a:endParaRPr lang="en-US"/>
          </a:p>
        </p:txBody>
      </p:sp>
      <p:sp>
        <p:nvSpPr>
          <p:cNvPr id="8" name="TextBox 7">
            <a:extLst>
              <a:ext uri="{FF2B5EF4-FFF2-40B4-BE49-F238E27FC236}">
                <a16:creationId xmlns:a16="http://schemas.microsoft.com/office/drawing/2014/main" id="{527BCC4E-7DF0-2EA0-B941-D124D95368E8}"/>
              </a:ext>
            </a:extLst>
          </p:cNvPr>
          <p:cNvSpPr txBox="1"/>
          <p:nvPr/>
        </p:nvSpPr>
        <p:spPr>
          <a:xfrm>
            <a:off x="2560320" y="4729412"/>
            <a:ext cx="4389120" cy="276999"/>
          </a:xfrm>
          <a:prstGeom prst="rect">
            <a:avLst/>
          </a:prstGeom>
          <a:noFill/>
        </p:spPr>
        <p:txBody>
          <a:bodyPr wrap="square" rtlCol="0">
            <a:spAutoFit/>
          </a:bodyPr>
          <a:lstStyle/>
          <a:p>
            <a:pPr algn="ctr"/>
            <a:r>
              <a:rPr lang="en-US" sz="1200" dirty="0">
                <a:solidFill>
                  <a:schemeClr val="bg1"/>
                </a:solidFill>
              </a:rPr>
              <a:t>HPTN = HIV Prevention Trials Network</a:t>
            </a:r>
            <a:endParaRPr lang="en-US" dirty="0"/>
          </a:p>
        </p:txBody>
      </p:sp>
    </p:spTree>
    <p:extLst>
      <p:ext uri="{BB962C8B-B14F-4D97-AF65-F5344CB8AC3E}">
        <p14:creationId xmlns:p14="http://schemas.microsoft.com/office/powerpoint/2010/main" val="3001580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pPr lvl="1" algn="ctr" rtl="0">
              <a:spcBef>
                <a:spcPct val="0"/>
              </a:spcBef>
            </a:pPr>
            <a:r>
              <a:rPr lang="en-US" sz="4000" dirty="0">
                <a:solidFill>
                  <a:srgbClr val="C00000"/>
                </a:solidFill>
              </a:rPr>
              <a:t>HPTN 083</a:t>
            </a:r>
            <a:br>
              <a:rPr lang="en-US" sz="2800" dirty="0"/>
            </a:br>
            <a:endParaRPr lang="en-US" dirty="0"/>
          </a:p>
        </p:txBody>
      </p:sp>
      <p:sp>
        <p:nvSpPr>
          <p:cNvPr id="13" name="Content Placeholder 12"/>
          <p:cNvSpPr>
            <a:spLocks noGrp="1"/>
          </p:cNvSpPr>
          <p:nvPr>
            <p:ph idx="1"/>
          </p:nvPr>
        </p:nvSpPr>
        <p:spPr>
          <a:xfrm>
            <a:off x="129655" y="1146412"/>
            <a:ext cx="8789158" cy="3446059"/>
          </a:xfrm>
        </p:spPr>
        <p:txBody>
          <a:bodyPr>
            <a:normAutofit fontScale="92500" lnSpcReduction="10000"/>
          </a:bodyPr>
          <a:lstStyle/>
          <a:p>
            <a:r>
              <a:rPr lang="en-US" dirty="0"/>
              <a:t>A Phase 2b/3 Double Blind Safety and Efficacy Study of Injectable Cabotegravir Compared to Daily Oral Tenofovir Disoproxil Fumarate/Emtricitabine (TDF/FTC), for Pre-Exposure Prophylaxis in HIV-Uninfected Cisgender Men and Transgender Women who have Sex with Men</a:t>
            </a:r>
          </a:p>
          <a:p>
            <a:pPr marL="114300" indent="0">
              <a:buNone/>
            </a:pPr>
            <a:endParaRPr lang="en-US" dirty="0"/>
          </a:p>
          <a:p>
            <a:r>
              <a:rPr lang="en-US" dirty="0"/>
              <a:t>4,570 </a:t>
            </a:r>
            <a:r>
              <a:rPr lang="en-US" dirty="0" err="1"/>
              <a:t>cisgender</a:t>
            </a:r>
            <a:r>
              <a:rPr lang="en-US" dirty="0"/>
              <a:t> men who have sex with men (MSM) and transgender women (TGW) who have sex with men at 43 sites in Argentina, Brazil, Peru, United States, South Africa, Thailand and Vietnam</a:t>
            </a:r>
          </a:p>
          <a:p>
            <a:endParaRPr lang="en-US" dirty="0"/>
          </a:p>
        </p:txBody>
      </p:sp>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8</a:t>
            </a:fld>
            <a:endParaRPr lang="en-US"/>
          </a:p>
        </p:txBody>
      </p:sp>
      <p:sp>
        <p:nvSpPr>
          <p:cNvPr id="2" name="TextBox 1">
            <a:extLst>
              <a:ext uri="{FF2B5EF4-FFF2-40B4-BE49-F238E27FC236}">
                <a16:creationId xmlns:a16="http://schemas.microsoft.com/office/drawing/2014/main" id="{7C2DBA33-CB47-A107-5743-E98BEB69A5EB}"/>
              </a:ext>
            </a:extLst>
          </p:cNvPr>
          <p:cNvSpPr txBox="1"/>
          <p:nvPr/>
        </p:nvSpPr>
        <p:spPr>
          <a:xfrm>
            <a:off x="1846054" y="4738038"/>
            <a:ext cx="5451894" cy="307777"/>
          </a:xfrm>
          <a:prstGeom prst="rect">
            <a:avLst/>
          </a:prstGeom>
          <a:noFill/>
        </p:spPr>
        <p:txBody>
          <a:bodyPr wrap="square" rtlCol="0">
            <a:spAutoFit/>
          </a:bodyPr>
          <a:lstStyle/>
          <a:p>
            <a:pPr algn="ctr"/>
            <a:r>
              <a:rPr lang="en-US" sz="1400" dirty="0" err="1">
                <a:solidFill>
                  <a:schemeClr val="bg1"/>
                </a:solidFill>
              </a:rPr>
              <a:t>Landovitz</a:t>
            </a:r>
            <a:r>
              <a:rPr lang="en-US" sz="1400" dirty="0">
                <a:solidFill>
                  <a:schemeClr val="bg1"/>
                </a:solidFill>
              </a:rPr>
              <a:t> R, et al. NEJM. 2021, 385: 595-608</a:t>
            </a:r>
          </a:p>
        </p:txBody>
      </p:sp>
    </p:spTree>
    <p:extLst>
      <p:ext uri="{BB962C8B-B14F-4D97-AF65-F5344CB8AC3E}">
        <p14:creationId xmlns:p14="http://schemas.microsoft.com/office/powerpoint/2010/main" val="1727331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B928E1-6212-5B37-843E-09FCC061ED39}"/>
              </a:ext>
            </a:extLst>
          </p:cNvPr>
          <p:cNvSpPr>
            <a:spLocks noGrp="1"/>
          </p:cNvSpPr>
          <p:nvPr>
            <p:ph idx="1"/>
          </p:nvPr>
        </p:nvSpPr>
        <p:spPr/>
        <p:txBody>
          <a:bodyPr/>
          <a:lstStyle/>
          <a:p>
            <a:r>
              <a:rPr lang="en-US" dirty="0"/>
              <a:t>CAB-LA </a:t>
            </a:r>
            <a:r>
              <a:rPr lang="en-US" dirty="0" err="1"/>
              <a:t>PrEP</a:t>
            </a:r>
            <a:r>
              <a:rPr lang="en-US" dirty="0"/>
              <a:t> provided high efficacy and was found to be </a:t>
            </a:r>
            <a:r>
              <a:rPr lang="en-US" b="1" u="sng" dirty="0"/>
              <a:t>statistically superior </a:t>
            </a:r>
            <a:r>
              <a:rPr lang="en-US" dirty="0"/>
              <a:t>to oral tenofovir DF/emtricitabine (TDF/FTC). </a:t>
            </a:r>
          </a:p>
          <a:p>
            <a:pPr marL="114300" indent="0">
              <a:buNone/>
            </a:pPr>
            <a:endParaRPr lang="en-US" dirty="0"/>
          </a:p>
          <a:p>
            <a:r>
              <a:rPr lang="en-US" dirty="0"/>
              <a:t>50 incident HIV infections (38 in the TDF/FTC arm (incidence rate 1.21%) and 12 incident HIV infections in the CAB arm (incidence rate 0.38%). </a:t>
            </a:r>
          </a:p>
          <a:p>
            <a:endParaRPr lang="en-US" dirty="0"/>
          </a:p>
        </p:txBody>
      </p:sp>
      <p:sp>
        <p:nvSpPr>
          <p:cNvPr id="4" name="Slide Number Placeholder 3">
            <a:extLst>
              <a:ext uri="{FF2B5EF4-FFF2-40B4-BE49-F238E27FC236}">
                <a16:creationId xmlns:a16="http://schemas.microsoft.com/office/drawing/2014/main" id="{5B273548-4F4D-7C6F-08E6-BFBAD2A88B42}"/>
              </a:ext>
            </a:extLst>
          </p:cNvPr>
          <p:cNvSpPr>
            <a:spLocks noGrp="1"/>
          </p:cNvSpPr>
          <p:nvPr>
            <p:ph type="sldNum" sz="quarter" idx="12"/>
          </p:nvPr>
        </p:nvSpPr>
        <p:spPr/>
        <p:txBody>
          <a:bodyPr/>
          <a:lstStyle/>
          <a:p>
            <a:fld id="{6E2D2B3B-882E-40F3-A32F-6DD516915044}" type="slidenum">
              <a:rPr lang="en-US" smtClean="0"/>
              <a:pPr/>
              <a:t>9</a:t>
            </a:fld>
            <a:endParaRPr lang="en-US"/>
          </a:p>
        </p:txBody>
      </p:sp>
      <p:sp>
        <p:nvSpPr>
          <p:cNvPr id="5" name="Title 11">
            <a:extLst>
              <a:ext uri="{FF2B5EF4-FFF2-40B4-BE49-F238E27FC236}">
                <a16:creationId xmlns:a16="http://schemas.microsoft.com/office/drawing/2014/main" id="{86232EB6-BDD0-2561-430C-82E42D3450BD}"/>
              </a:ext>
            </a:extLst>
          </p:cNvPr>
          <p:cNvSpPr>
            <a:spLocks noGrp="1"/>
          </p:cNvSpPr>
          <p:nvPr>
            <p:ph type="title"/>
          </p:nvPr>
        </p:nvSpPr>
        <p:spPr>
          <a:xfrm>
            <a:off x="457200" y="206375"/>
            <a:ext cx="8315325" cy="857250"/>
          </a:xfrm>
        </p:spPr>
        <p:txBody>
          <a:bodyPr/>
          <a:lstStyle/>
          <a:p>
            <a:pPr lvl="1" algn="ctr" rtl="0">
              <a:spcBef>
                <a:spcPct val="0"/>
              </a:spcBef>
            </a:pPr>
            <a:r>
              <a:rPr lang="en-US" sz="4000" dirty="0">
                <a:solidFill>
                  <a:srgbClr val="C00000"/>
                </a:solidFill>
              </a:rPr>
              <a:t>HPTN 083</a:t>
            </a:r>
            <a:br>
              <a:rPr lang="en-US" sz="2800" dirty="0"/>
            </a:br>
            <a:endParaRPr lang="en-US" dirty="0"/>
          </a:p>
        </p:txBody>
      </p:sp>
      <p:sp>
        <p:nvSpPr>
          <p:cNvPr id="2" name="TextBox 1">
            <a:extLst>
              <a:ext uri="{FF2B5EF4-FFF2-40B4-BE49-F238E27FC236}">
                <a16:creationId xmlns:a16="http://schemas.microsoft.com/office/drawing/2014/main" id="{FD15F3AA-D7D5-FDCD-7528-9778C99F9201}"/>
              </a:ext>
            </a:extLst>
          </p:cNvPr>
          <p:cNvSpPr txBox="1"/>
          <p:nvPr/>
        </p:nvSpPr>
        <p:spPr>
          <a:xfrm>
            <a:off x="1846054" y="4738038"/>
            <a:ext cx="5451894" cy="307777"/>
          </a:xfrm>
          <a:prstGeom prst="rect">
            <a:avLst/>
          </a:prstGeom>
          <a:noFill/>
        </p:spPr>
        <p:txBody>
          <a:bodyPr wrap="square" rtlCol="0">
            <a:spAutoFit/>
          </a:bodyPr>
          <a:lstStyle/>
          <a:p>
            <a:pPr algn="ctr"/>
            <a:r>
              <a:rPr lang="en-US" sz="1400" dirty="0" err="1">
                <a:solidFill>
                  <a:schemeClr val="bg1"/>
                </a:solidFill>
              </a:rPr>
              <a:t>Landovitz</a:t>
            </a:r>
            <a:r>
              <a:rPr lang="en-US" sz="1400" dirty="0">
                <a:solidFill>
                  <a:schemeClr val="bg1"/>
                </a:solidFill>
              </a:rPr>
              <a:t> R, et al. NEJM. 2021, 385: 595-608</a:t>
            </a:r>
          </a:p>
        </p:txBody>
      </p:sp>
    </p:spTree>
    <p:extLst>
      <p:ext uri="{BB962C8B-B14F-4D97-AF65-F5344CB8AC3E}">
        <p14:creationId xmlns:p14="http://schemas.microsoft.com/office/powerpoint/2010/main" val="42592122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F736C2-BB8A-40BB-AF6D-102F19FECF53}">
  <ds:schemaRefs>
    <ds:schemaRef ds:uri="56e3e579-c81a-40a6-8caa-ba1793305f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3.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AETC-BLANK-MASTER</Template>
  <TotalTime>992</TotalTime>
  <Words>3720</Words>
  <Application>Microsoft Office PowerPoint</Application>
  <PresentationFormat>On-screen Show (16:9)</PresentationFormat>
  <Paragraphs>315</Paragraphs>
  <Slides>35</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ＭＳ Ｐゴシック</vt:lpstr>
      <vt:lpstr>Arial</vt:lpstr>
      <vt:lpstr>BlinkMacSystemFont</vt:lpstr>
      <vt:lpstr>Calibri</vt:lpstr>
      <vt:lpstr>ITC Avant Garde Std Bk</vt:lpstr>
      <vt:lpstr>Wingdings</vt:lpstr>
      <vt:lpstr>AETC-BLANK-MASTER</vt:lpstr>
      <vt:lpstr>Long Acting Injectable Cabotegravir for HIV Prevention</vt:lpstr>
      <vt:lpstr>Conflict of Interest Disclosure Statement</vt:lpstr>
      <vt:lpstr>Use of Trade/Brand Names</vt:lpstr>
      <vt:lpstr>Unconscious Bias Disclosure</vt:lpstr>
      <vt:lpstr>Learning Objectives</vt:lpstr>
      <vt:lpstr>Long Acting Injectable Cabotegravir (CAB-LA)</vt:lpstr>
      <vt:lpstr>The Science Behind CAB-LA</vt:lpstr>
      <vt:lpstr>HPTN 083 </vt:lpstr>
      <vt:lpstr>HPTN 083 </vt:lpstr>
      <vt:lpstr>HPTN 084</vt:lpstr>
      <vt:lpstr>HPTN 084</vt:lpstr>
      <vt:lpstr>Long Pharmacokinetic (PK) Tail</vt:lpstr>
      <vt:lpstr>Acute HIV Infection (AHI)</vt:lpstr>
      <vt:lpstr>Long-acting Early Viral Inhibition (LEVI)</vt:lpstr>
      <vt:lpstr>PowerPoint Presentation</vt:lpstr>
      <vt:lpstr>PowerPoint Presentation</vt:lpstr>
      <vt:lpstr>Advantages and Disadvantages  CAB-LA versus Oral PrEP</vt:lpstr>
      <vt:lpstr>Assessing Indicators for PrEP in Sexually Active People</vt:lpstr>
      <vt:lpstr>Initiation of CAB-LA for HIV PrEP</vt:lpstr>
      <vt:lpstr>Initiation of CAB-LA for HIV PrEP</vt:lpstr>
      <vt:lpstr>Initiation of CAB-LA for HIV PrEP</vt:lpstr>
      <vt:lpstr>Administering CAB-LA for HIV PrEP</vt:lpstr>
      <vt:lpstr>Follow Up Visits</vt:lpstr>
      <vt:lpstr>Ongoing Assessments and  Follow Up Testing</vt:lpstr>
      <vt:lpstr>Key Concepts and Considerations</vt:lpstr>
      <vt:lpstr>Key Concepts and Considerations</vt:lpstr>
      <vt:lpstr>Guidance on Missed Injections</vt:lpstr>
      <vt:lpstr>Guidance on Seroconversion  while on CAB-LA</vt:lpstr>
      <vt:lpstr>Summary</vt:lpstr>
      <vt:lpstr>References</vt:lpstr>
      <vt:lpstr>References</vt:lpstr>
      <vt:lpstr>Resources</vt:lpstr>
      <vt:lpstr>Resources</vt:lpstr>
      <vt:lpstr>PowerPoint Presentation</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Michelle J Iandiorio</cp:lastModifiedBy>
  <cp:revision>58</cp:revision>
  <cp:lastPrinted>2013-10-17T16:37:33Z</cp:lastPrinted>
  <dcterms:created xsi:type="dcterms:W3CDTF">2016-03-30T16:09:11Z</dcterms:created>
  <dcterms:modified xsi:type="dcterms:W3CDTF">2024-06-08T13:43:29Z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ies>
</file>