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4"/>
  </p:sldMasterIdLst>
  <p:notesMasterIdLst>
    <p:notesMasterId r:id="rId40"/>
  </p:notesMasterIdLst>
  <p:handoutMasterIdLst>
    <p:handoutMasterId r:id="rId41"/>
  </p:handoutMasterIdLst>
  <p:sldIdLst>
    <p:sldId id="542" r:id="rId5"/>
    <p:sldId id="393" r:id="rId6"/>
    <p:sldId id="381" r:id="rId7"/>
    <p:sldId id="557" r:id="rId8"/>
    <p:sldId id="549" r:id="rId9"/>
    <p:sldId id="547" r:id="rId10"/>
    <p:sldId id="551" r:id="rId11"/>
    <p:sldId id="552" r:id="rId12"/>
    <p:sldId id="576" r:id="rId13"/>
    <p:sldId id="558" r:id="rId14"/>
    <p:sldId id="577" r:id="rId15"/>
    <p:sldId id="559" r:id="rId16"/>
    <p:sldId id="560" r:id="rId17"/>
    <p:sldId id="561" r:id="rId18"/>
    <p:sldId id="562" r:id="rId19"/>
    <p:sldId id="578" r:id="rId20"/>
    <p:sldId id="563" r:id="rId21"/>
    <p:sldId id="564" r:id="rId22"/>
    <p:sldId id="565" r:id="rId23"/>
    <p:sldId id="579" r:id="rId24"/>
    <p:sldId id="566" r:id="rId25"/>
    <p:sldId id="567" r:id="rId26"/>
    <p:sldId id="568" r:id="rId27"/>
    <p:sldId id="569" r:id="rId28"/>
    <p:sldId id="570" r:id="rId29"/>
    <p:sldId id="571" r:id="rId30"/>
    <p:sldId id="572" r:id="rId31"/>
    <p:sldId id="573" r:id="rId32"/>
    <p:sldId id="574" r:id="rId33"/>
    <p:sldId id="553" r:id="rId34"/>
    <p:sldId id="575" r:id="rId35"/>
    <p:sldId id="555" r:id="rId36"/>
    <p:sldId id="299" r:id="rId37"/>
    <p:sldId id="298" r:id="rId38"/>
    <p:sldId id="550" r:id="rId39"/>
  </p:sldIdLst>
  <p:sldSz cx="9144000" cy="5143500" type="screen16x9"/>
  <p:notesSz cx="7023100" cy="93091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542"/>
            <p14:sldId id="393"/>
            <p14:sldId id="381"/>
            <p14:sldId id="557"/>
            <p14:sldId id="549"/>
            <p14:sldId id="547"/>
            <p14:sldId id="551"/>
            <p14:sldId id="552"/>
            <p14:sldId id="576"/>
            <p14:sldId id="558"/>
            <p14:sldId id="577"/>
            <p14:sldId id="559"/>
            <p14:sldId id="560"/>
            <p14:sldId id="561"/>
            <p14:sldId id="562"/>
            <p14:sldId id="578"/>
            <p14:sldId id="563"/>
            <p14:sldId id="564"/>
            <p14:sldId id="565"/>
            <p14:sldId id="579"/>
            <p14:sldId id="566"/>
            <p14:sldId id="567"/>
            <p14:sldId id="568"/>
            <p14:sldId id="569"/>
            <p14:sldId id="570"/>
            <p14:sldId id="571"/>
            <p14:sldId id="572"/>
            <p14:sldId id="573"/>
            <p14:sldId id="574"/>
            <p14:sldId id="553"/>
            <p14:sldId id="575"/>
            <p14:sldId id="555"/>
            <p14:sldId id="299"/>
            <p14:sldId id="298"/>
            <p14:sldId id="55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4F5100-F54D-861A-6831-0DBCD4829E40}" name="Tracy Jungwirth" initials="TJ" userId="OZvAFcjQagjkfhDOL6Q9YPFofpUBFCEJmUpVenuuZ+M=" providerId="None"/>
  <p188:author id="{05513321-2468-75CF-F0BB-A89CC999431D}" name="Michelle J Iandiorio" initials="MJI" userId="S::MIandiorio@health.unm.edu::a88d1e84-8054-4dfd-a2f3-64e12be5a899" providerId="AD"/>
  <p188:author id="{102C5FA4-8CE5-1F6D-071C-54D0785B2EBE}" name="Tracy Jungwirth" initials="TJ" userId="Tracy Jungwirth" providerId="None"/>
  <p188:author id="{0E2BB6AE-DFD5-BA38-96A0-839281F44C71}" name="Michelle Iandiorio" initials="MI" userId="gW2cI/ax/hXNF0x6AUCfZLYduZsUi8MQzuM00F5+dSo=" providerId="None"/>
  <p188:author id="{15A31BB9-A651-7186-479C-A9069289293C}" name="Mary E Farias" initials="MEF" userId="S::MeFarias@health.unm.edu::25361758-243d-463c-bb04-2d341f22c03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ay, Dana N." initials="GN" lastIdx="2" clrIdx="1"/>
  <p:cmAuthor id="2" name="Jennifer Lim" initials="JL" lastIdx="12" clrIdx="2">
    <p:extLst>
      <p:ext uri="{19B8F6BF-5375-455C-9EA6-DF929625EA0E}">
        <p15:presenceInfo xmlns:p15="http://schemas.microsoft.com/office/powerpoint/2012/main" userId="S-1-5-21-3639515735-3000443172-754303046-3156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89"/>
    <a:srgbClr val="CBD1E1"/>
    <a:srgbClr val="CBCD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A4E0B8-7C6E-4696-B70B-51ECFD0863C7}" v="11" dt="2023-11-17T17:19:03.162"/>
    <p1510:client id="{380CE111-FA32-4831-B8BC-3066DAE14A4D}" v="1" dt="2023-05-04T17:44:53.392"/>
    <p1510:client id="{7AA7ABB5-16A6-47CB-9191-91E7B0A6496D}" v="10" dt="2023-05-04T17:28:26.994"/>
    <p1510:client id="{8C4349C1-ABEB-4063-A613-B03085B20D8F}" v="16" dt="2023-07-06T17:39:19.221"/>
    <p1510:client id="{B1F8687E-0977-4108-89AC-145A053CEB0C}" v="120" dt="2023-05-04T17:40:35.967"/>
    <p1510:client id="{B3626A98-D64A-4E85-8FFC-1D3EDADADB0B}" v="2" dt="2023-05-04T17:46:26.627"/>
    <p1510:client id="{BD003026-9C86-4B88-9258-833ABB4989C3}" v="10" dt="2023-11-17T17:16:43.390"/>
    <p1510:client id="{C06DE16C-606B-4466-A83F-BFDFB7D7086A}" v="1" dt="2023-11-17T17:19:53.601"/>
    <p1510:client id="{F6807E06-02AD-463E-875A-5078C5E2EEFC}" v="43" dt="2023-05-04T16:56:30.1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6272" autoAdjust="0"/>
  </p:normalViewPr>
  <p:slideViewPr>
    <p:cSldViewPr snapToGrid="0">
      <p:cViewPr varScale="1">
        <p:scale>
          <a:sx n="74" d="100"/>
          <a:sy n="74" d="100"/>
        </p:scale>
        <p:origin x="592"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3EF21F7-98FD-41A7-A4CE-714FDED71D4E}" type="datetimeFigureOut">
              <a:rPr lang="en-US" smtClean="0"/>
              <a:pPr/>
              <a:t>6/8/2024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85959707-24D2-46CE-984F-5B71E66ECA7D}" type="slidenum">
              <a:rPr lang="en-US" smtClean="0"/>
              <a:pPr/>
              <a:t>‹#›</a:t>
            </a:fld>
            <a:endParaRPr lang="en-US"/>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16BC46E-AFF4-4598-8970-9842EB7E8193}" type="datetimeFigureOut">
              <a:rPr lang="en-US" smtClean="0"/>
              <a:pPr/>
              <a:t>6/8/2024</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264BA1E-6AC7-4534-AA62-D6AA5C834DC4}" type="slidenum">
              <a:rPr lang="en-US" smtClean="0"/>
              <a:pPr/>
              <a:t>‹#›</a:t>
            </a:fld>
            <a:endParaRPr lang="en-US"/>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targethiv.org/library/aetc-national-coordinating-resource-center-0"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ptn.org/research/publications/98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Version date_05 2024</a:t>
            </a:r>
          </a:p>
          <a:p>
            <a:r>
              <a:rPr lang="en-US" dirty="0"/>
              <a:t>Target participants: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331D5-CC8E-5542-9972-4FCE376784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6662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Landovitz</a:t>
            </a:r>
            <a:r>
              <a:rPr lang="en-US" dirty="0"/>
              <a:t> RJ, Li S, </a:t>
            </a:r>
            <a:r>
              <a:rPr lang="en-US" dirty="0" err="1"/>
              <a:t>Eron</a:t>
            </a:r>
            <a:r>
              <a:rPr lang="en-US" dirty="0"/>
              <a:t> JJ Jr, </a:t>
            </a:r>
            <a:r>
              <a:rPr lang="en-US" dirty="0" err="1"/>
              <a:t>Grinsztejn</a:t>
            </a:r>
            <a:r>
              <a:rPr lang="en-US" dirty="0"/>
              <a:t> B, Dawood H, Liu AY, Magnus M, </a:t>
            </a:r>
            <a:r>
              <a:rPr lang="en-US" dirty="0" err="1"/>
              <a:t>Hosseinipour</a:t>
            </a:r>
            <a:r>
              <a:rPr lang="en-US" dirty="0"/>
              <a:t> MC, </a:t>
            </a:r>
            <a:r>
              <a:rPr lang="en-US" dirty="0" err="1"/>
              <a:t>Panchia</a:t>
            </a:r>
            <a:r>
              <a:rPr lang="en-US" dirty="0"/>
              <a:t> R, Cottle L, Chau G, Richardson P, </a:t>
            </a:r>
            <a:r>
              <a:rPr lang="en-US" dirty="0" err="1"/>
              <a:t>Marzinke</a:t>
            </a:r>
            <a:r>
              <a:rPr lang="en-US" dirty="0"/>
              <a:t> MA, Eshleman SH, </a:t>
            </a:r>
            <a:r>
              <a:rPr lang="en-US" dirty="0" err="1"/>
              <a:t>Kofron</a:t>
            </a:r>
            <a:r>
              <a:rPr lang="en-US" dirty="0"/>
              <a:t> R, </a:t>
            </a:r>
            <a:r>
              <a:rPr lang="en-US" dirty="0" err="1"/>
              <a:t>Adeyeye</a:t>
            </a:r>
            <a:r>
              <a:rPr lang="en-US" dirty="0"/>
              <a:t> A, Burns D, Rinehart AR, Margolis D, Cohen MS, McCauley M, Hendrix CW. Tail-phase safety, tolerability, and pharmacokinetics of long-acting injectable cabotegravir in HIV-uninfected adults: a secondary analysis of the HPTN 077 trial. Lancet HIV. 2020 Jul;7(7):e472-e481. </a:t>
            </a:r>
            <a:r>
              <a:rPr lang="en-US" dirty="0" err="1"/>
              <a:t>doi</a:t>
            </a:r>
            <a:r>
              <a:rPr lang="en-US" dirty="0"/>
              <a:t>: 10.1016/S2352-3018(20)30106-5. </a:t>
            </a:r>
            <a:r>
              <a:rPr lang="en-US" dirty="0" err="1"/>
              <a:t>Epub</a:t>
            </a:r>
            <a:r>
              <a:rPr lang="en-US" dirty="0"/>
              <a:t> 2020 Jun 1. PMID: 32497491; PMCID: PMC7859863.</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pPr/>
              <a:t>12</a:t>
            </a:fld>
            <a:endParaRPr lang="en-US"/>
          </a:p>
        </p:txBody>
      </p:sp>
    </p:spTree>
    <p:extLst>
      <p:ext uri="{BB962C8B-B14F-4D97-AF65-F5344CB8AC3E}">
        <p14:creationId xmlns:p14="http://schemas.microsoft.com/office/powerpoint/2010/main" val="760837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Eshleman, S. et al (2023). The LEVI syndrome: Characteristics of early HIV infection with cabotegravir for </a:t>
            </a:r>
            <a:r>
              <a:rPr lang="en-US" dirty="0" err="1"/>
              <a:t>PrEP.</a:t>
            </a:r>
            <a:r>
              <a:rPr lang="en-US" dirty="0"/>
              <a:t> CROI 2023 https://www.croiconference.org/abstract/the-levi-syndrome-characteristics-of-early-hiv-infection-with-cabotegravir-for-prep/</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pPr/>
              <a:t>14</a:t>
            </a:fld>
            <a:endParaRPr lang="en-US"/>
          </a:p>
        </p:txBody>
      </p:sp>
    </p:spTree>
    <p:extLst>
      <p:ext uri="{BB962C8B-B14F-4D97-AF65-F5344CB8AC3E}">
        <p14:creationId xmlns:p14="http://schemas.microsoft.com/office/powerpoint/2010/main" val="192670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pPr/>
              <a:t>15</a:t>
            </a:fld>
            <a:endParaRPr lang="en-US"/>
          </a:p>
        </p:txBody>
      </p:sp>
    </p:spTree>
    <p:extLst>
      <p:ext uri="{BB962C8B-B14F-4D97-AF65-F5344CB8AC3E}">
        <p14:creationId xmlns:p14="http://schemas.microsoft.com/office/powerpoint/2010/main" val="1730758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pPr/>
              <a:t>17</a:t>
            </a:fld>
            <a:endParaRPr lang="en-US"/>
          </a:p>
        </p:txBody>
      </p:sp>
    </p:spTree>
    <p:extLst>
      <p:ext uri="{BB962C8B-B14F-4D97-AF65-F5344CB8AC3E}">
        <p14:creationId xmlns:p14="http://schemas.microsoft.com/office/powerpoint/2010/main" val="2315059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pPr/>
              <a:t>30</a:t>
            </a:fld>
            <a:endParaRPr lang="en-US"/>
          </a:p>
        </p:txBody>
      </p:sp>
    </p:spTree>
    <p:extLst>
      <p:ext uri="{BB962C8B-B14F-4D97-AF65-F5344CB8AC3E}">
        <p14:creationId xmlns:p14="http://schemas.microsoft.com/office/powerpoint/2010/main" val="1975919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You may also add your own organization-specific resource slide in addition to the SCAETC Resources slide.</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pPr/>
              <a:t>32</a:t>
            </a:fld>
            <a:endParaRPr lang="en-US"/>
          </a:p>
        </p:txBody>
      </p:sp>
    </p:spTree>
    <p:extLst>
      <p:ext uri="{BB962C8B-B14F-4D97-AF65-F5344CB8AC3E}">
        <p14:creationId xmlns:p14="http://schemas.microsoft.com/office/powerpoint/2010/main" val="927830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AETC National Coordinating Resource Center </a:t>
            </a:r>
            <a:r>
              <a:rPr lang="en-US" sz="1000" dirty="0">
                <a:hlinkClick r:id="rId3"/>
              </a:rPr>
              <a:t>https://targethiv.org/library/aetc-national-coordinating-resource-center-0</a:t>
            </a:r>
            <a:endParaRPr lang="en-US" sz="1000" dirty="0"/>
          </a:p>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pPr/>
              <a:t>33</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pPr/>
              <a:t>34</a:t>
            </a:fld>
            <a:endParaRPr lang="en-US" dirty="0"/>
          </a:p>
        </p:txBody>
      </p:sp>
    </p:spTree>
    <p:extLst>
      <p:ext uri="{BB962C8B-B14F-4D97-AF65-F5344CB8AC3E}">
        <p14:creationId xmlns:p14="http://schemas.microsoft.com/office/powerpoint/2010/main" val="3484009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F264BA1E-6AC7-4534-AA62-D6AA5C834DC4}" type="slidenum">
              <a:rPr lang="en-US" smtClean="0"/>
              <a:pPr/>
              <a:t>2</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rgbClr val="FF0000"/>
                </a:solidFill>
                <a:effectLst/>
                <a:latin typeface="+mn-lt"/>
                <a:ea typeface="+mn-ea"/>
                <a:cs typeface="+mn-cs"/>
              </a:rPr>
              <a:t>NOTE</a:t>
            </a:r>
            <a:r>
              <a:rPr lang="en-US" sz="1200" i="1" kern="1200" dirty="0">
                <a:solidFill>
                  <a:schemeClr val="tx1"/>
                </a:solidFill>
                <a:effectLst/>
                <a:latin typeface="+mn-lt"/>
                <a:ea typeface="+mn-ea"/>
                <a:cs typeface="+mn-cs"/>
              </a:rPr>
              <a:t>: THIS SLIDE </a:t>
            </a:r>
            <a:r>
              <a:rPr lang="en-US" sz="1200" b="1" i="1" kern="1200" dirty="0">
                <a:solidFill>
                  <a:schemeClr val="tx1"/>
                </a:solidFill>
                <a:effectLst/>
                <a:latin typeface="+mn-lt"/>
                <a:ea typeface="+mn-ea"/>
                <a:cs typeface="+mn-cs"/>
              </a:rPr>
              <a:t>MUST BE INCLUDED IF TRADE AND/OR BRAND NAMES FOR MEDICATIONS ARE USED </a:t>
            </a:r>
            <a:r>
              <a:rPr lang="en-US" sz="1200" i="1" kern="1200" dirty="0">
                <a:solidFill>
                  <a:schemeClr val="tx1"/>
                </a:solidFill>
                <a:effectLst/>
                <a:latin typeface="+mn-lt"/>
                <a:ea typeface="+mn-ea"/>
                <a:cs typeface="+mn-cs"/>
              </a:rPr>
              <a:t>IN THE PRESENTATION.</a:t>
            </a:r>
          </a:p>
          <a:p>
            <a:r>
              <a:rPr lang="en-US" sz="1200" b="1" i="1" kern="1200" dirty="0">
                <a:solidFill>
                  <a:schemeClr val="tx1"/>
                </a:solidFill>
                <a:effectLst/>
                <a:latin typeface="+mn-lt"/>
                <a:ea typeface="+mn-ea"/>
                <a:cs typeface="+mn-cs"/>
              </a:rPr>
              <a:t>IT MAY BE DELETED IF THERE IS NO REFERENCE TO TRADE NAMES, </a:t>
            </a:r>
            <a:r>
              <a:rPr lang="en-US" sz="1200" i="1" kern="1200" dirty="0">
                <a:solidFill>
                  <a:schemeClr val="tx1"/>
                </a:solidFill>
                <a:effectLst/>
                <a:latin typeface="+mn-lt"/>
                <a:ea typeface="+mn-ea"/>
                <a:cs typeface="+mn-cs"/>
              </a:rPr>
              <a:t>INCLUDING PRESENTATIONS IN WHICH ONLY GENERIC MEDICATION NAMES ARE MENTIONED. </a:t>
            </a:r>
          </a:p>
          <a:p>
            <a:r>
              <a:rPr lang="en-US" sz="1200" b="1" i="1" kern="1200" dirty="0">
                <a:solidFill>
                  <a:schemeClr val="tx1"/>
                </a:solidFill>
                <a:effectLst/>
                <a:latin typeface="+mn-lt"/>
                <a:ea typeface="+mn-ea"/>
                <a:cs typeface="+mn-cs"/>
              </a:rPr>
              <a:t>TRADE NAMES MUST BE PUT IN PARENTHESES AFTER THE GENERIC NAME THE FIRST TIME IT IS MENTIONED</a:t>
            </a:r>
            <a:r>
              <a:rPr lang="en-US" sz="1200" i="1" kern="1200" dirty="0">
                <a:solidFill>
                  <a:schemeClr val="tx1"/>
                </a:solidFill>
                <a:effectLst/>
                <a:latin typeface="+mn-lt"/>
                <a:ea typeface="+mn-ea"/>
                <a:cs typeface="+mn-cs"/>
              </a:rPr>
              <a:t> - E.G., FLUOXETINE (PROZAC). </a:t>
            </a:r>
            <a:r>
              <a:rPr lang="en-US" sz="1200" b="1" i="1" kern="1200" dirty="0">
                <a:solidFill>
                  <a:schemeClr val="tx1"/>
                </a:solidFill>
                <a:effectLst/>
                <a:latin typeface="+mn-lt"/>
                <a:ea typeface="+mn-ea"/>
                <a:cs typeface="+mn-cs"/>
              </a:rPr>
              <a:t>TRADE NAMES SHOULD ONLY BE MENTIONED FOR THE INITIAL REFERENCE AND THE GENERIC NAME ONLY SHOULD BE USED AFTER THAT. </a:t>
            </a:r>
            <a:r>
              <a:rPr lang="en-US" sz="1200" i="1" kern="1200" dirty="0">
                <a:solidFill>
                  <a:schemeClr val="tx1"/>
                </a:solidFill>
                <a:effectLst/>
                <a:latin typeface="+mn-lt"/>
                <a:ea typeface="+mn-ea"/>
                <a:cs typeface="+mn-cs"/>
              </a:rPr>
              <a:t>THIS APPLIES EQUALLY TO ALL MEDICATIONS OR PRODUCTS MENTIONED IN THIS PRESENTATION.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BA1E-6AC7-4534-AA62-D6AA5C834D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8928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F264BA1E-6AC7-4534-AA62-D6AA5C834DC4}" type="slidenum">
              <a:rPr lang="en-US" smtClean="0"/>
              <a:pPr/>
              <a:t>5</a:t>
            </a:fld>
            <a:endParaRPr lang="en-US"/>
          </a:p>
        </p:txBody>
      </p:sp>
    </p:spTree>
    <p:extLst>
      <p:ext uri="{BB962C8B-B14F-4D97-AF65-F5344CB8AC3E}">
        <p14:creationId xmlns:p14="http://schemas.microsoft.com/office/powerpoint/2010/main" val="1180652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pPr/>
              <a:t>6</a:t>
            </a:fld>
            <a:endParaRPr lang="en-US"/>
          </a:p>
        </p:txBody>
      </p:sp>
    </p:spTree>
    <p:extLst>
      <p:ext uri="{BB962C8B-B14F-4D97-AF65-F5344CB8AC3E}">
        <p14:creationId xmlns:p14="http://schemas.microsoft.com/office/powerpoint/2010/main" val="2340799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MSM=men who have sex with men</a:t>
            </a:r>
          </a:p>
          <a:p>
            <a:r>
              <a:rPr lang="en-US" dirty="0"/>
              <a:t>TG=transgender women; DMAB/she, her; designated male at birth, feminine pronouns</a:t>
            </a:r>
          </a:p>
          <a:p>
            <a:r>
              <a:rPr lang="en-US" dirty="0"/>
              <a:t>Cisgender = DFAB/she, her; designated female at birth, feminine pronouns</a:t>
            </a:r>
          </a:p>
        </p:txBody>
      </p:sp>
      <p:sp>
        <p:nvSpPr>
          <p:cNvPr id="4" name="Slide Number Placeholder 3"/>
          <p:cNvSpPr>
            <a:spLocks noGrp="1"/>
          </p:cNvSpPr>
          <p:nvPr>
            <p:ph type="sldNum" sz="quarter" idx="5"/>
          </p:nvPr>
        </p:nvSpPr>
        <p:spPr/>
        <p:txBody>
          <a:bodyPr/>
          <a:lstStyle/>
          <a:p>
            <a:fld id="{F264BA1E-6AC7-4534-AA62-D6AA5C834DC4}" type="slidenum">
              <a:rPr lang="en-US" smtClean="0"/>
              <a:pPr/>
              <a:t>7</a:t>
            </a:fld>
            <a:endParaRPr lang="en-US"/>
          </a:p>
        </p:txBody>
      </p:sp>
    </p:spTree>
    <p:extLst>
      <p:ext uri="{BB962C8B-B14F-4D97-AF65-F5344CB8AC3E}">
        <p14:creationId xmlns:p14="http://schemas.microsoft.com/office/powerpoint/2010/main" val="4190984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Landovitz</a:t>
            </a:r>
            <a:r>
              <a:rPr lang="en-US" dirty="0"/>
              <a:t> R, Donnell D, Clement M, Hanscom B, Cottle L, Coelho L. </a:t>
            </a:r>
            <a:r>
              <a:rPr lang="en-US" dirty="0">
                <a:hlinkClick r:id="rId3">
                  <a:extLst>
                    <a:ext uri="{A12FA001-AC4F-418D-AE19-62706E023703}">
                      <ahyp:hlinkClr xmlns:ahyp="http://schemas.microsoft.com/office/drawing/2018/hyperlinkcolor" val="tx"/>
                    </a:ext>
                  </a:extLst>
                </a:hlinkClick>
              </a:rPr>
              <a:t>Cabotegravir for HIV Prevention in Cisgender Men and Transgender Women</a:t>
            </a:r>
            <a:r>
              <a:rPr lang="en-US" dirty="0"/>
              <a:t>. NEJM. 2021, 385: 595-608</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pPr/>
              <a:t>8</a:t>
            </a:fld>
            <a:endParaRPr lang="en-US"/>
          </a:p>
        </p:txBody>
      </p:sp>
    </p:spTree>
    <p:extLst>
      <p:ext uri="{BB962C8B-B14F-4D97-AF65-F5344CB8AC3E}">
        <p14:creationId xmlns:p14="http://schemas.microsoft.com/office/powerpoint/2010/main" val="1604756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CAB-LA=cabotegravir long-acting injectable pre-exposure prophylaxis</a:t>
            </a:r>
          </a:p>
          <a:p>
            <a:r>
              <a:rPr lang="en-US" dirty="0"/>
              <a:t>TDF/FTC=tenofovir disoproxil fumarate/emtricitabine</a:t>
            </a:r>
          </a:p>
        </p:txBody>
      </p:sp>
      <p:sp>
        <p:nvSpPr>
          <p:cNvPr id="4" name="Slide Number Placeholder 3"/>
          <p:cNvSpPr>
            <a:spLocks noGrp="1"/>
          </p:cNvSpPr>
          <p:nvPr>
            <p:ph type="sldNum" sz="quarter" idx="5"/>
          </p:nvPr>
        </p:nvSpPr>
        <p:spPr/>
        <p:txBody>
          <a:bodyPr/>
          <a:lstStyle/>
          <a:p>
            <a:fld id="{F264BA1E-6AC7-4534-AA62-D6AA5C834DC4}" type="slidenum">
              <a:rPr lang="en-US" smtClean="0"/>
              <a:pPr/>
              <a:t>9</a:t>
            </a:fld>
            <a:endParaRPr lang="en-US"/>
          </a:p>
        </p:txBody>
      </p:sp>
    </p:spTree>
    <p:extLst>
      <p:ext uri="{BB962C8B-B14F-4D97-AF65-F5344CB8AC3E}">
        <p14:creationId xmlns:p14="http://schemas.microsoft.com/office/powerpoint/2010/main" val="2826662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Eshleman SH, Fogel JM, Piwowar-Manning E, et al. Characterization of Human Immunodeficiency Virus (HIV) Infections in Women Who Received Injectable Cabotegravir or Tenofovir Disoproxil Fumarate/Emtricitabine for HIV Prevention: HPTN 084. The Journal of Infectious Diseases. 2022 Mar. DOI: 10.1093/</a:t>
            </a:r>
            <a:r>
              <a:rPr lang="en-US" dirty="0" err="1"/>
              <a:t>infdis</a:t>
            </a:r>
            <a:r>
              <a:rPr lang="en-US" dirty="0"/>
              <a:t>/jiab576. PMID: 35301540.</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pPr/>
              <a:t>10</a:t>
            </a:fld>
            <a:endParaRPr lang="en-US"/>
          </a:p>
        </p:txBody>
      </p:sp>
    </p:spTree>
    <p:extLst>
      <p:ext uri="{BB962C8B-B14F-4D97-AF65-F5344CB8AC3E}">
        <p14:creationId xmlns:p14="http://schemas.microsoft.com/office/powerpoint/2010/main" val="4042737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13" y="1519148"/>
            <a:ext cx="7772399" cy="1909859"/>
          </a:xfrm>
        </p:spPr>
        <p:txBody>
          <a:bodyPr anchor="t"/>
          <a:lstStyle>
            <a:lvl1pPr>
              <a:defRPr sz="4200">
                <a:ln>
                  <a:noFill/>
                </a:ln>
                <a:solidFill>
                  <a:schemeClr val="tx2"/>
                </a:solidFill>
              </a:defRPr>
            </a:lvl1pPr>
          </a:lstStyle>
          <a:p>
            <a:r>
              <a:rPr lang="en-US"/>
              <a:t>Click to edit Master title style</a:t>
            </a:r>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a:p>
        </p:txBody>
      </p:sp>
      <p:sp>
        <p:nvSpPr>
          <p:cNvPr id="8" name="Date Placeholder 3"/>
          <p:cNvSpPr>
            <a:spLocks noGrp="1"/>
          </p:cNvSpPr>
          <p:nvPr>
            <p:ph type="dt" sz="half" idx="11"/>
          </p:nvPr>
        </p:nvSpPr>
        <p:spPr>
          <a:xfrm>
            <a:off x="7719762" y="4764530"/>
            <a:ext cx="738443" cy="274320"/>
          </a:xfrm>
        </p:spPr>
        <p:txBody>
          <a:bodyPr/>
          <a:lstStyle/>
          <a:p>
            <a:pPr fontAlgn="base">
              <a:spcBef>
                <a:spcPct val="0"/>
              </a:spcBef>
              <a:spcAft>
                <a:spcPct val="0"/>
              </a:spcAft>
              <a:defRPr/>
            </a:pPr>
            <a:endParaRPr lang="en-US" altLang="en-US">
              <a:solidFill>
                <a:srgbClr val="FFFFFF"/>
              </a:solidFill>
            </a:endParaRPr>
          </a:p>
        </p:txBody>
      </p:sp>
      <p:sp>
        <p:nvSpPr>
          <p:cNvPr id="9" name="Footer Placeholder 4"/>
          <p:cNvSpPr>
            <a:spLocks noGrp="1"/>
          </p:cNvSpPr>
          <p:nvPr>
            <p:ph type="ftr" sz="quarter" idx="14"/>
          </p:nvPr>
        </p:nvSpPr>
        <p:spPr>
          <a:xfrm>
            <a:off x="3352459" y="4764530"/>
            <a:ext cx="4367298" cy="274320"/>
          </a:xfrm>
        </p:spPr>
        <p:txBody>
          <a:body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14301"/>
            <a:ext cx="2935230" cy="98145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1"/>
            <a:ext cx="8588248" cy="391918"/>
          </a:xfrm>
        </p:spPr>
        <p:txBody>
          <a:bodyPr anchor="b"/>
          <a:lstStyle>
            <a:lvl1pPr algn="ctr">
              <a:defRPr sz="2200" b="0">
                <a:ln>
                  <a:noFill/>
                </a:ln>
                <a:solidFill>
                  <a:schemeClr val="accent6"/>
                </a:solidFill>
              </a:defRPr>
            </a:lvl1pPr>
          </a:lstStyle>
          <a:p>
            <a:r>
              <a:rPr lang="en-US"/>
              <a:t>Click to edit Master title style</a:t>
            </a:r>
          </a:p>
        </p:txBody>
      </p:sp>
      <p:sp>
        <p:nvSpPr>
          <p:cNvPr id="3" name="Picture Placeholder 2"/>
          <p:cNvSpPr>
            <a:spLocks noGrp="1"/>
          </p:cNvSpPr>
          <p:nvPr>
            <p:ph type="pic" idx="1"/>
          </p:nvPr>
        </p:nvSpPr>
        <p:spPr>
          <a:xfrm>
            <a:off x="0" y="7744"/>
            <a:ext cx="9144000" cy="3685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01752" y="4205665"/>
            <a:ext cx="8588248" cy="40379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a:solidFill>
                <a:srgbClr val="FFFFFF"/>
              </a:solidFill>
            </a:endParaRPr>
          </a:p>
        </p:txBody>
      </p:sp>
      <p:sp>
        <p:nvSpPr>
          <p:cNvPr id="10" name="Date Placeholder 3"/>
          <p:cNvSpPr>
            <a:spLocks noGrp="1"/>
          </p:cNvSpPr>
          <p:nvPr>
            <p:ph type="dt" sz="half" idx="1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1"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8" y="2390378"/>
            <a:ext cx="7659687" cy="876300"/>
          </a:xfrm>
        </p:spPr>
        <p:txBody>
          <a:bodyPr anchor="t"/>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722325" y="1165225"/>
            <a:ext cx="6135687" cy="1225154"/>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a:solidFill>
                <a:srgbClr val="FFFFFF"/>
              </a:solidFill>
            </a:endParaRPr>
          </a:p>
        </p:txBody>
      </p:sp>
      <p:sp>
        <p:nvSpPr>
          <p:cNvPr id="8"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9"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14"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33454"/>
            <a:ext cx="3890108"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6543"/>
            <a:ext cx="3890108"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32211" y="1233454"/>
            <a:ext cx="4038599"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1" y="1806543"/>
            <a:ext cx="4038599"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a:solidFill>
                <a:srgbClr val="FFFFFF"/>
              </a:solidFill>
            </a:endParaRPr>
          </a:p>
        </p:txBody>
      </p:sp>
      <p:sp>
        <p:nvSpPr>
          <p:cNvPr id="11" name="Date Placeholder 3"/>
          <p:cNvSpPr>
            <a:spLocks noGrp="1"/>
          </p:cNvSpPr>
          <p:nvPr>
            <p:ph type="dt" sz="half" idx="13"/>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2" name="Footer Placeholder 4"/>
          <p:cNvSpPr>
            <a:spLocks noGrp="1"/>
          </p:cNvSpPr>
          <p:nvPr>
            <p:ph type="ftr" sz="quarter" idx="14"/>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a:solidFill>
                <a:srgbClr val="FFFFFF"/>
              </a:solidFill>
            </a:endParaRPr>
          </a:p>
        </p:txBody>
      </p:sp>
      <p:sp>
        <p:nvSpPr>
          <p:cNvPr id="7"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8"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457200" y="1143000"/>
            <a:ext cx="8305800" cy="3371850"/>
          </a:xfrm>
        </p:spPr>
        <p:txBody>
          <a:bodyPr/>
          <a:lstStyle/>
          <a:p>
            <a:r>
              <a:rPr lang="en-US"/>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a:solidFill>
                <a:srgbClr val="FFFFFF"/>
              </a:solidFill>
            </a:endParaRPr>
          </a:p>
        </p:txBody>
      </p:sp>
      <p:sp>
        <p:nvSpPr>
          <p:cNvPr id="6"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a:solidFill>
                <a:srgbClr val="FFFFFF"/>
              </a:solidFill>
            </a:endParaRPr>
          </a:p>
        </p:txBody>
      </p:sp>
      <p:sp>
        <p:nvSpPr>
          <p:cNvPr id="5" name="Footer Placeholder 4"/>
          <p:cNvSpPr>
            <a:spLocks noGrp="1"/>
          </p:cNvSpPr>
          <p:nvPr>
            <p:ph type="ftr" sz="quarter" idx="12"/>
          </p:nvPr>
        </p:nvSpPr>
        <p:spPr/>
        <p:txBody>
          <a:bodyPr/>
          <a:lstStyle/>
          <a:p>
            <a:endParaRPr lang="en-US"/>
          </a:p>
        </p:txBody>
      </p:sp>
      <p:sp>
        <p:nvSpPr>
          <p:cNvPr id="15" name="Media Placeholder 14"/>
          <p:cNvSpPr>
            <a:spLocks noGrp="1"/>
          </p:cNvSpPr>
          <p:nvPr>
            <p:ph type="media" sz="quarter" idx="13"/>
          </p:nvPr>
        </p:nvSpPr>
        <p:spPr>
          <a:xfrm>
            <a:off x="457200" y="1085850"/>
            <a:ext cx="8305800" cy="337185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15" y="4121658"/>
            <a:ext cx="8516815" cy="445770"/>
          </a:xfrm>
        </p:spPr>
        <p:txBody>
          <a:bodyPr anchor="b"/>
          <a:lstStyle>
            <a:lvl1pPr algn="ctr">
              <a:defRPr sz="2200" b="0"/>
            </a:lvl1pPr>
          </a:lstStyle>
          <a:p>
            <a:r>
              <a:rPr lang="en-US"/>
              <a:t>Click to edit Master title style</a:t>
            </a:r>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9" name="Content Placeholder 8"/>
          <p:cNvSpPr>
            <a:spLocks noGrp="1"/>
          </p:cNvSpPr>
          <p:nvPr>
            <p:ph sz="quarter" idx="13"/>
          </p:nvPr>
        </p:nvSpPr>
        <p:spPr>
          <a:xfrm>
            <a:off x="304814"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2"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13"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13" y="205979"/>
            <a:ext cx="8315569" cy="85725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13"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15"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a:solidFill>
                <a:srgbClr val="FFFFFF"/>
              </a:solidFill>
            </a:endParaRPr>
          </a:p>
        </p:txBody>
      </p:sp>
      <p:sp>
        <p:nvSpPr>
          <p:cNvPr id="16"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07" r:id="rId9"/>
    <p:sldLayoutId id="2147483808" r:id="rId10"/>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c.gov/hiv/clinicians/prevention/prep.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cdc.gov/hiv/pdf/risk/prep/cdc-hiv-prep-guidelines-2021.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hptn.org/research/publications/980" TargetMode="External"/><Relationship Id="rId2" Type="http://schemas.openxmlformats.org/officeDocument/2006/relationships/hyperlink" Target="https://gskpro.com/content/dam/global/hcpportal/en_US/Prescribing_Information/Apretude/pdf/APRETUDE-PI-PIL-IFU.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c.gov/hiv/guidelines/preventing.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hepb.org/prevention-and-diagnosis/vaccination/guidelines-2/" TargetMode="External"/><Relationship Id="rId4" Type="http://schemas.openxmlformats.org/officeDocument/2006/relationships/hyperlink" Target="https://www.cdc.gov/vaccines/schedules/hcp/imz/adult-schedule-notes.html#note-hepb"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www.hivma.org/globalassets/ektron-import/hivma/hivma-resource-directory.pdf"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aidsetc.org/nhc" TargetMode="External"/><Relationship Id="rId5" Type="http://schemas.openxmlformats.org/officeDocument/2006/relationships/hyperlink" Target="https://www.hivprep.uw.edu/" TargetMode="External"/><Relationship Id="rId4" Type="http://schemas.openxmlformats.org/officeDocument/2006/relationships/hyperlink" Target="https://hsc.unm.edu/scaetc/programs-services/echo.html" TargetMode="External"/><Relationship Id="rId9" Type="http://schemas.openxmlformats.org/officeDocument/2006/relationships/hyperlink" Target="http://www.scaetc.or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dgray@lsuhsc.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sph.lsuhsc.edu/service/south-central-aetc/scaetc-events/" TargetMode="External"/><Relationship Id="rId4" Type="http://schemas.openxmlformats.org/officeDocument/2006/relationships/hyperlink" Target="https://hsc.unm.edu/scaetc/"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686814" y="1152936"/>
            <a:ext cx="7770374" cy="1990017"/>
          </a:xfrm>
        </p:spPr>
        <p:txBody>
          <a:bodyPr>
            <a:normAutofit/>
          </a:bodyPr>
          <a:lstStyle/>
          <a:p>
            <a:pPr algn="ctr"/>
            <a:endParaRPr lang="en-US"/>
          </a:p>
          <a:p>
            <a:pPr algn="ctr"/>
            <a:endParaRPr lang="en-US"/>
          </a:p>
          <a:p>
            <a:pPr algn="ctr"/>
            <a:endParaRPr lang="en-US"/>
          </a:p>
        </p:txBody>
      </p:sp>
      <p:sp>
        <p:nvSpPr>
          <p:cNvPr id="6" name="Slide Number Placeholder 5"/>
          <p:cNvSpPr>
            <a:spLocks noGrp="1"/>
          </p:cNvSpPr>
          <p:nvPr>
            <p:ph type="sldNum" sz="quarter" idx="12"/>
          </p:nvPr>
        </p:nvSpPr>
        <p:spPr/>
        <p:txBody>
          <a:bodyPr/>
          <a:lstStyle/>
          <a:p>
            <a:pPr defTabSz="914150"/>
            <a:fld id="{6E2D2B3B-882E-40F3-A32F-6DD516915044}" type="slidenum">
              <a:rPr lang="en-US">
                <a:solidFill>
                  <a:srgbClr val="FFFFFF"/>
                </a:solidFill>
              </a:rPr>
              <a:pPr defTabSz="914150"/>
              <a:t>1</a:t>
            </a:fld>
            <a:endParaRPr lang="en-US">
              <a:solidFill>
                <a:srgbClr val="FFFFFF"/>
              </a:solidFill>
            </a:endParaRPr>
          </a:p>
        </p:txBody>
      </p:sp>
      <p:sp>
        <p:nvSpPr>
          <p:cNvPr id="4" name="Rectangle 3"/>
          <p:cNvSpPr/>
          <p:nvPr/>
        </p:nvSpPr>
        <p:spPr>
          <a:xfrm>
            <a:off x="1220090" y="3008671"/>
            <a:ext cx="6553104" cy="1200329"/>
          </a:xfrm>
          <a:prstGeom prst="rect">
            <a:avLst/>
          </a:prstGeom>
        </p:spPr>
        <p:txBody>
          <a:bodyPr wrap="square">
            <a:spAutoFit/>
          </a:bodyPr>
          <a:lstStyle/>
          <a:p>
            <a:pPr algn="ctr"/>
            <a:r>
              <a:rPr lang="en-US" sz="2400" dirty="0"/>
              <a:t>Presented by:</a:t>
            </a:r>
          </a:p>
          <a:p>
            <a:pPr algn="ctr"/>
            <a:r>
              <a:rPr lang="en-US" sz="2400" dirty="0" err="1"/>
              <a:t>Tavell</a:t>
            </a:r>
            <a:r>
              <a:rPr lang="en-US" sz="2400" dirty="0"/>
              <a:t> L. </a:t>
            </a:r>
            <a:r>
              <a:rPr lang="en-US" sz="2400" dirty="0" err="1"/>
              <a:t>Kindall</a:t>
            </a:r>
            <a:r>
              <a:rPr lang="en-US" sz="2400" dirty="0"/>
              <a:t>, Ph.D., DNP, APRN, FNP-BC, AACRN, AAHIVS, FAANP</a:t>
            </a:r>
          </a:p>
        </p:txBody>
      </p:sp>
      <p:sp>
        <p:nvSpPr>
          <p:cNvPr id="2" name="Title 1"/>
          <p:cNvSpPr>
            <a:spLocks noGrp="1"/>
          </p:cNvSpPr>
          <p:nvPr>
            <p:ph type="ctrTitle"/>
          </p:nvPr>
        </p:nvSpPr>
        <p:spPr>
          <a:xfrm>
            <a:off x="282819" y="1098755"/>
            <a:ext cx="8580119" cy="1633936"/>
          </a:xfrm>
        </p:spPr>
        <p:txBody>
          <a:bodyPr/>
          <a:lstStyle/>
          <a:p>
            <a:pPr algn="ctr"/>
            <a:r>
              <a:rPr lang="en-US" sz="4000" b="1" dirty="0"/>
              <a:t>Long Acting Injectable Cabotegravir for HIV Prevention</a:t>
            </a:r>
            <a:endParaRPr lang="en-US" sz="4000" dirty="0"/>
          </a:p>
        </p:txBody>
      </p:sp>
    </p:spTree>
    <p:extLst>
      <p:ext uri="{BB962C8B-B14F-4D97-AF65-F5344CB8AC3E}">
        <p14:creationId xmlns:p14="http://schemas.microsoft.com/office/powerpoint/2010/main" val="2669415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HPTN 084</a:t>
            </a:r>
          </a:p>
        </p:txBody>
      </p:sp>
      <p:sp>
        <p:nvSpPr>
          <p:cNvPr id="3" name="Content Placeholder 2"/>
          <p:cNvSpPr>
            <a:spLocks noGrp="1"/>
          </p:cNvSpPr>
          <p:nvPr>
            <p:ph idx="1"/>
          </p:nvPr>
        </p:nvSpPr>
        <p:spPr/>
        <p:txBody>
          <a:bodyPr>
            <a:normAutofit/>
          </a:bodyPr>
          <a:lstStyle/>
          <a:p>
            <a:r>
              <a:rPr lang="en-US" dirty="0"/>
              <a:t>A Phase 3 Double Blind Safety and Efficacy Study of Long-Acting Injectable Cabotegravir Compared to Daily Oral TDF/FTC for Pre-Exposure Prophylaxis in HIV-Uninfected Women</a:t>
            </a:r>
          </a:p>
          <a:p>
            <a:pPr marL="114300" indent="0">
              <a:buNone/>
            </a:pPr>
            <a:endParaRPr lang="en-US" dirty="0"/>
          </a:p>
          <a:p>
            <a:r>
              <a:rPr lang="en-US" dirty="0"/>
              <a:t>3,224 women 18 to 45 years old in sub-Saharan Africa who were at risk for acquiring HIV.</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10</a:t>
            </a:fld>
            <a:endParaRPr lang="en-US"/>
          </a:p>
        </p:txBody>
      </p:sp>
      <p:sp>
        <p:nvSpPr>
          <p:cNvPr id="5" name="TextBox 4">
            <a:extLst>
              <a:ext uri="{FF2B5EF4-FFF2-40B4-BE49-F238E27FC236}">
                <a16:creationId xmlns:a16="http://schemas.microsoft.com/office/drawing/2014/main" id="{EC82DE3E-BB5C-6DE4-ED76-147934D031A3}"/>
              </a:ext>
            </a:extLst>
          </p:cNvPr>
          <p:cNvSpPr txBox="1"/>
          <p:nvPr/>
        </p:nvSpPr>
        <p:spPr>
          <a:xfrm>
            <a:off x="1630392" y="4666891"/>
            <a:ext cx="6219646" cy="307777"/>
          </a:xfrm>
          <a:prstGeom prst="rect">
            <a:avLst/>
          </a:prstGeom>
          <a:noFill/>
        </p:spPr>
        <p:txBody>
          <a:bodyPr wrap="square" rtlCol="0">
            <a:spAutoFit/>
          </a:bodyPr>
          <a:lstStyle/>
          <a:p>
            <a:pPr algn="ctr"/>
            <a:r>
              <a:rPr lang="en-US" sz="1400" dirty="0">
                <a:solidFill>
                  <a:schemeClr val="bg1"/>
                </a:solidFill>
              </a:rPr>
              <a:t>Eshleman SH, et al. The Journal of Infectious Diseases. 2022 Mar.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994E42-844E-4DF3-EC89-11900A1544AF}"/>
              </a:ext>
            </a:extLst>
          </p:cNvPr>
          <p:cNvSpPr>
            <a:spLocks noGrp="1"/>
          </p:cNvSpPr>
          <p:nvPr>
            <p:ph idx="1"/>
          </p:nvPr>
        </p:nvSpPr>
        <p:spPr/>
        <p:txBody>
          <a:bodyPr/>
          <a:lstStyle/>
          <a:p>
            <a:r>
              <a:rPr lang="en-US" dirty="0"/>
              <a:t>CAB-LA </a:t>
            </a:r>
            <a:r>
              <a:rPr lang="en-US" dirty="0" err="1"/>
              <a:t>PrEP</a:t>
            </a:r>
            <a:r>
              <a:rPr lang="en-US" dirty="0"/>
              <a:t> was found to be </a:t>
            </a:r>
            <a:r>
              <a:rPr lang="en-US" b="1" u="sng" dirty="0"/>
              <a:t>safe and superior </a:t>
            </a:r>
            <a:r>
              <a:rPr lang="en-US" dirty="0"/>
              <a:t>to daily oral tenofovir/emtricitabine (TDF/FTC).</a:t>
            </a:r>
          </a:p>
          <a:p>
            <a:pPr marL="114300" indent="0">
              <a:buNone/>
            </a:pPr>
            <a:endParaRPr lang="en-US" dirty="0"/>
          </a:p>
          <a:p>
            <a:r>
              <a:rPr lang="en-US" dirty="0"/>
              <a:t>38 women acquired HIV (4 were receiving CAB LA and 34 were receiving daily oral FTC/TDF) [HIV incidence rate 0.21% (95% confidence interval [CI] 0.06%-0.54%) in the cabotegravir group and 1.79% (95% CI 1.24%-2.51%) in the FTC/TDF group]. </a:t>
            </a:r>
          </a:p>
          <a:p>
            <a:endParaRPr lang="en-US" dirty="0"/>
          </a:p>
        </p:txBody>
      </p:sp>
      <p:sp>
        <p:nvSpPr>
          <p:cNvPr id="4" name="Slide Number Placeholder 3">
            <a:extLst>
              <a:ext uri="{FF2B5EF4-FFF2-40B4-BE49-F238E27FC236}">
                <a16:creationId xmlns:a16="http://schemas.microsoft.com/office/drawing/2014/main" id="{0BF39367-649C-FF33-C066-B2E5E325A33D}"/>
              </a:ext>
            </a:extLst>
          </p:cNvPr>
          <p:cNvSpPr>
            <a:spLocks noGrp="1"/>
          </p:cNvSpPr>
          <p:nvPr>
            <p:ph type="sldNum" sz="quarter" idx="12"/>
          </p:nvPr>
        </p:nvSpPr>
        <p:spPr/>
        <p:txBody>
          <a:bodyPr/>
          <a:lstStyle/>
          <a:p>
            <a:fld id="{6E2D2B3B-882E-40F3-A32F-6DD516915044}" type="slidenum">
              <a:rPr lang="en-US" smtClean="0"/>
              <a:pPr/>
              <a:t>11</a:t>
            </a:fld>
            <a:endParaRPr lang="en-US"/>
          </a:p>
        </p:txBody>
      </p:sp>
      <p:sp>
        <p:nvSpPr>
          <p:cNvPr id="5" name="Title 1">
            <a:extLst>
              <a:ext uri="{FF2B5EF4-FFF2-40B4-BE49-F238E27FC236}">
                <a16:creationId xmlns:a16="http://schemas.microsoft.com/office/drawing/2014/main" id="{568FFF72-65AF-420B-A559-A908F7FE1564}"/>
              </a:ext>
            </a:extLst>
          </p:cNvPr>
          <p:cNvSpPr>
            <a:spLocks noGrp="1"/>
          </p:cNvSpPr>
          <p:nvPr>
            <p:ph type="title"/>
          </p:nvPr>
        </p:nvSpPr>
        <p:spPr>
          <a:xfrm>
            <a:off x="457200" y="206375"/>
            <a:ext cx="8315325" cy="857250"/>
          </a:xfrm>
        </p:spPr>
        <p:txBody>
          <a:bodyPr/>
          <a:lstStyle/>
          <a:p>
            <a:pPr algn="ctr"/>
            <a:r>
              <a:rPr lang="en-US" dirty="0">
                <a:solidFill>
                  <a:srgbClr val="C00000"/>
                </a:solidFill>
              </a:rPr>
              <a:t>HPTN 084</a:t>
            </a:r>
          </a:p>
        </p:txBody>
      </p:sp>
      <p:sp>
        <p:nvSpPr>
          <p:cNvPr id="2" name="TextBox 1">
            <a:extLst>
              <a:ext uri="{FF2B5EF4-FFF2-40B4-BE49-F238E27FC236}">
                <a16:creationId xmlns:a16="http://schemas.microsoft.com/office/drawing/2014/main" id="{3DD3DAC0-BFEB-A56C-0C29-AF3216E03233}"/>
              </a:ext>
            </a:extLst>
          </p:cNvPr>
          <p:cNvSpPr txBox="1"/>
          <p:nvPr/>
        </p:nvSpPr>
        <p:spPr>
          <a:xfrm>
            <a:off x="1630392" y="4666891"/>
            <a:ext cx="6219646" cy="307777"/>
          </a:xfrm>
          <a:prstGeom prst="rect">
            <a:avLst/>
          </a:prstGeom>
          <a:noFill/>
        </p:spPr>
        <p:txBody>
          <a:bodyPr wrap="square" rtlCol="0">
            <a:spAutoFit/>
          </a:bodyPr>
          <a:lstStyle/>
          <a:p>
            <a:pPr algn="ctr"/>
            <a:r>
              <a:rPr lang="en-US" sz="1400" dirty="0">
                <a:solidFill>
                  <a:schemeClr val="bg1"/>
                </a:solidFill>
              </a:rPr>
              <a:t>Eshleman SH, et al. The Journal of Infectious Diseases. 2022 Mar. </a:t>
            </a:r>
          </a:p>
        </p:txBody>
      </p:sp>
    </p:spTree>
    <p:extLst>
      <p:ext uri="{BB962C8B-B14F-4D97-AF65-F5344CB8AC3E}">
        <p14:creationId xmlns:p14="http://schemas.microsoft.com/office/powerpoint/2010/main" val="662414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Long Pharmacokinetic (PK) Tail</a:t>
            </a:r>
          </a:p>
        </p:txBody>
      </p:sp>
      <p:sp>
        <p:nvSpPr>
          <p:cNvPr id="6" name="Content Placeholder 5"/>
          <p:cNvSpPr>
            <a:spLocks noGrp="1"/>
          </p:cNvSpPr>
          <p:nvPr>
            <p:ph sz="half" idx="1"/>
          </p:nvPr>
        </p:nvSpPr>
        <p:spPr>
          <a:xfrm>
            <a:off x="-1" y="1152143"/>
            <a:ext cx="3153698" cy="3651869"/>
          </a:xfrm>
        </p:spPr>
        <p:txBody>
          <a:bodyPr>
            <a:normAutofit fontScale="62500" lnSpcReduction="20000"/>
          </a:bodyPr>
          <a:lstStyle/>
          <a:p>
            <a:r>
              <a:rPr lang="en-US" dirty="0"/>
              <a:t>The risk for resistance develops with decreasing drug levels. </a:t>
            </a:r>
          </a:p>
          <a:p>
            <a:r>
              <a:rPr lang="en-US" dirty="0"/>
              <a:t>Providers should understand the implications of a long PK tail especially when:</a:t>
            </a:r>
          </a:p>
          <a:p>
            <a:pPr lvl="1"/>
            <a:r>
              <a:rPr lang="en-US" sz="2900" dirty="0"/>
              <a:t>The patient is not adherent to follow up </a:t>
            </a:r>
            <a:r>
              <a:rPr lang="en-US" b="1" dirty="0"/>
              <a:t>AND…</a:t>
            </a:r>
          </a:p>
          <a:p>
            <a:pPr lvl="1"/>
            <a:r>
              <a:rPr lang="en-US" sz="2900" dirty="0"/>
              <a:t>The behavior that makes HIV acquisition more likely has not changed.</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12</a:t>
            </a:fld>
            <a:endParaRPr lang="en-US"/>
          </a:p>
        </p:txBody>
      </p:sp>
      <p:pic>
        <p:nvPicPr>
          <p:cNvPr id="8" name="Content Placeholder 7">
            <a:extLst>
              <a:ext uri="{FF2B5EF4-FFF2-40B4-BE49-F238E27FC236}">
                <a16:creationId xmlns:a16="http://schemas.microsoft.com/office/drawing/2014/main" id="{3AB02C4E-BA04-896C-6083-F818239E0520}"/>
              </a:ext>
            </a:extLst>
          </p:cNvPr>
          <p:cNvPicPr>
            <a:picLocks noGrp="1" noChangeAspect="1"/>
          </p:cNvPicPr>
          <p:nvPr>
            <p:ph sz="half" idx="2"/>
          </p:nvPr>
        </p:nvPicPr>
        <p:blipFill rotWithShape="1">
          <a:blip r:embed="rId3" cstate="print"/>
          <a:srcRect t="12033"/>
          <a:stretch/>
        </p:blipFill>
        <p:spPr>
          <a:xfrm>
            <a:off x="3045544" y="1233334"/>
            <a:ext cx="3153698" cy="2676831"/>
          </a:xfrm>
          <a:prstGeom prst="rect">
            <a:avLst/>
          </a:prstGeom>
        </p:spPr>
      </p:pic>
      <p:pic>
        <p:nvPicPr>
          <p:cNvPr id="9" name="Picture 8">
            <a:extLst>
              <a:ext uri="{FF2B5EF4-FFF2-40B4-BE49-F238E27FC236}">
                <a16:creationId xmlns:a16="http://schemas.microsoft.com/office/drawing/2014/main" id="{FE1C0023-5226-4679-A358-B00A0C9B0190}"/>
              </a:ext>
            </a:extLst>
          </p:cNvPr>
          <p:cNvPicPr>
            <a:picLocks noChangeAspect="1"/>
          </p:cNvPicPr>
          <p:nvPr/>
        </p:nvPicPr>
        <p:blipFill>
          <a:blip r:embed="rId4" cstate="print"/>
          <a:stretch>
            <a:fillRect/>
          </a:stretch>
        </p:blipFill>
        <p:spPr>
          <a:xfrm>
            <a:off x="6098457" y="980766"/>
            <a:ext cx="2949678" cy="2676834"/>
          </a:xfrm>
          <a:prstGeom prst="rect">
            <a:avLst/>
          </a:prstGeom>
        </p:spPr>
      </p:pic>
      <p:sp>
        <p:nvSpPr>
          <p:cNvPr id="2" name="TextBox 1">
            <a:extLst>
              <a:ext uri="{FF2B5EF4-FFF2-40B4-BE49-F238E27FC236}">
                <a16:creationId xmlns:a16="http://schemas.microsoft.com/office/drawing/2014/main" id="{BDB680B1-98C2-F8F1-76D7-D21C18DDED54}"/>
              </a:ext>
            </a:extLst>
          </p:cNvPr>
          <p:cNvSpPr txBox="1"/>
          <p:nvPr/>
        </p:nvSpPr>
        <p:spPr>
          <a:xfrm>
            <a:off x="1587260" y="4729412"/>
            <a:ext cx="6185140" cy="307777"/>
          </a:xfrm>
          <a:prstGeom prst="rect">
            <a:avLst/>
          </a:prstGeom>
          <a:noFill/>
        </p:spPr>
        <p:txBody>
          <a:bodyPr wrap="square" rtlCol="0">
            <a:spAutoFit/>
          </a:bodyPr>
          <a:lstStyle/>
          <a:p>
            <a:r>
              <a:rPr lang="en-US" sz="1400" dirty="0" err="1">
                <a:solidFill>
                  <a:schemeClr val="bg1"/>
                </a:solidFill>
              </a:rPr>
              <a:t>Landovitz</a:t>
            </a:r>
            <a:r>
              <a:rPr lang="en-US" sz="1400" dirty="0">
                <a:solidFill>
                  <a:schemeClr val="bg1"/>
                </a:solidFill>
              </a:rPr>
              <a:t> RJ, et al. HPTN 077 trial. Lancet HIV. 2020 Jul;7(7):e472-e481.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Acute HIV Infection (AHI)</a:t>
            </a:r>
          </a:p>
        </p:txBody>
      </p:sp>
      <p:sp>
        <p:nvSpPr>
          <p:cNvPr id="6" name="Content Placeholder 5"/>
          <p:cNvSpPr>
            <a:spLocks noGrp="1"/>
          </p:cNvSpPr>
          <p:nvPr>
            <p:ph idx="1"/>
          </p:nvPr>
        </p:nvSpPr>
        <p:spPr>
          <a:xfrm>
            <a:off x="293427" y="1200150"/>
            <a:ext cx="8563970" cy="3529261"/>
          </a:xfrm>
        </p:spPr>
        <p:txBody>
          <a:bodyPr>
            <a:normAutofit fontScale="85000" lnSpcReduction="10000"/>
          </a:bodyPr>
          <a:lstStyle/>
          <a:p>
            <a:r>
              <a:rPr lang="en-US" dirty="0"/>
              <a:t>Often believed to be “Mono” or “generalized viral illness,” “viral syndrome,” or “influenza.” </a:t>
            </a:r>
            <a:r>
              <a:rPr lang="en-US" b="1" dirty="0"/>
              <a:t>Symptoms usually present 2-4 weeks after initial exposure. </a:t>
            </a:r>
          </a:p>
          <a:p>
            <a:r>
              <a:rPr lang="en-US" dirty="0"/>
              <a:t>Syndromic presentation: fever, myalgias, pharyngitis/sore throat, lymphadenopathy, rash, diarrhea, headache. </a:t>
            </a:r>
          </a:p>
          <a:p>
            <a:r>
              <a:rPr lang="en-US" dirty="0"/>
              <a:t>Highly viremic and highly contagious</a:t>
            </a:r>
          </a:p>
          <a:p>
            <a:r>
              <a:rPr lang="en-US" dirty="0"/>
              <a:t>More serious presentations may be aseptic meningitis; or require hospitalization for hypotension, ulcerative oral, genital, rectal lesions, hemophagocytic syndrome, or {rare} opportunistic infection (OI).</a:t>
            </a:r>
          </a:p>
          <a:p>
            <a:r>
              <a:rPr lang="en-US" b="1" dirty="0"/>
              <a:t>SUSPICIOUS MARKERS</a:t>
            </a:r>
            <a:r>
              <a:rPr lang="en-US" dirty="0"/>
              <a:t>: leukopenia, thrombocytopenia, mild transaminase elevations. </a:t>
            </a:r>
          </a:p>
          <a:p>
            <a:endParaRPr lang="en-US"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Long-acting Early Viral Inhibition (LEVI)</a:t>
            </a:r>
          </a:p>
        </p:txBody>
      </p:sp>
      <p:sp>
        <p:nvSpPr>
          <p:cNvPr id="3" name="Content Placeholder 2"/>
          <p:cNvSpPr>
            <a:spLocks noGrp="1"/>
          </p:cNvSpPr>
          <p:nvPr>
            <p:ph idx="1"/>
          </p:nvPr>
        </p:nvSpPr>
        <p:spPr/>
        <p:txBody>
          <a:bodyPr>
            <a:normAutofit fontScale="92500" lnSpcReduction="20000"/>
          </a:bodyPr>
          <a:lstStyle/>
          <a:p>
            <a:r>
              <a:rPr lang="en-US" b="1" dirty="0"/>
              <a:t>AKA: LEVI</a:t>
            </a:r>
          </a:p>
          <a:p>
            <a:pPr lvl="1"/>
            <a:r>
              <a:rPr lang="en-US" dirty="0"/>
              <a:t>Can occur when initiating CAB-LA for </a:t>
            </a:r>
            <a:r>
              <a:rPr lang="en-US" dirty="0" err="1"/>
              <a:t>PrEP</a:t>
            </a:r>
            <a:r>
              <a:rPr lang="en-US" dirty="0"/>
              <a:t> during acute/early infection</a:t>
            </a:r>
          </a:p>
          <a:p>
            <a:pPr lvl="1"/>
            <a:r>
              <a:rPr lang="en-US" dirty="0"/>
              <a:t>Or while on CAB-LA for </a:t>
            </a:r>
            <a:r>
              <a:rPr lang="en-US" dirty="0" err="1"/>
              <a:t>PrEP</a:t>
            </a:r>
            <a:endParaRPr lang="en-US" dirty="0"/>
          </a:p>
          <a:p>
            <a:pPr lvl="1"/>
            <a:r>
              <a:rPr lang="en-US" dirty="0"/>
              <a:t>Viral replication: smoldering (slowly)</a:t>
            </a:r>
          </a:p>
          <a:p>
            <a:pPr lvl="1"/>
            <a:r>
              <a:rPr lang="en-US" dirty="0"/>
              <a:t>Symptoms: minimal or none</a:t>
            </a:r>
          </a:p>
          <a:p>
            <a:pPr lvl="1"/>
            <a:r>
              <a:rPr lang="en-US" dirty="0"/>
              <a:t>Detection: ultrasensitive RNA assay (RNA may be low or undetectable w delayed or diminished Ab production)</a:t>
            </a:r>
          </a:p>
          <a:p>
            <a:pPr lvl="1"/>
            <a:r>
              <a:rPr lang="en-US" dirty="0"/>
              <a:t>Duration: may be months before an HIV infection is detected</a:t>
            </a:r>
          </a:p>
          <a:p>
            <a:pPr lvl="1"/>
            <a:r>
              <a:rPr lang="en-US" dirty="0"/>
              <a:t>Drug resistance: likely (can emerge early when viral load is low) </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14</a:t>
            </a:fld>
            <a:endParaRPr lang="en-US"/>
          </a:p>
        </p:txBody>
      </p:sp>
      <p:sp>
        <p:nvSpPr>
          <p:cNvPr id="5" name="TextBox 4">
            <a:extLst>
              <a:ext uri="{FF2B5EF4-FFF2-40B4-BE49-F238E27FC236}">
                <a16:creationId xmlns:a16="http://schemas.microsoft.com/office/drawing/2014/main" id="{C62C4FFD-5C6D-0589-CB90-D38C488789A9}"/>
              </a:ext>
            </a:extLst>
          </p:cNvPr>
          <p:cNvSpPr txBox="1"/>
          <p:nvPr/>
        </p:nvSpPr>
        <p:spPr>
          <a:xfrm>
            <a:off x="1802921" y="4666891"/>
            <a:ext cx="5477773" cy="307777"/>
          </a:xfrm>
          <a:prstGeom prst="rect">
            <a:avLst/>
          </a:prstGeom>
          <a:noFill/>
        </p:spPr>
        <p:txBody>
          <a:bodyPr wrap="square" rtlCol="0">
            <a:spAutoFit/>
          </a:bodyPr>
          <a:lstStyle/>
          <a:p>
            <a:pPr algn="ctr"/>
            <a:r>
              <a:rPr lang="en-US" sz="1400" dirty="0">
                <a:solidFill>
                  <a:schemeClr val="bg1"/>
                </a:solidFill>
              </a:rPr>
              <a:t>Eshleman, S. et al. CROI 2023.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13" y="1"/>
            <a:ext cx="8315569" cy="634180"/>
          </a:xfrm>
        </p:spPr>
        <p:txBody>
          <a:bodyPr/>
          <a:lstStyle/>
          <a:p>
            <a:pPr algn="ct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24959387"/>
              </p:ext>
            </p:extLst>
          </p:nvPr>
        </p:nvGraphicFramePr>
        <p:xfrm>
          <a:off x="0" y="0"/>
          <a:ext cx="9144000" cy="4542911"/>
        </p:xfrm>
        <a:graphic>
          <a:graphicData uri="http://schemas.openxmlformats.org/drawingml/2006/table">
            <a:tbl>
              <a:tblPr firstRow="1" bandRow="1">
                <a:tableStyleId>{93296810-A885-4BE3-A3E7-6D5BEEA58F35}</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516076">
                <a:tc>
                  <a:txBody>
                    <a:bodyPr/>
                    <a:lstStyle/>
                    <a:p>
                      <a:endParaRPr lang="en-US" dirty="0"/>
                    </a:p>
                  </a:txBody>
                  <a:tcPr/>
                </a:tc>
                <a:tc>
                  <a:txBody>
                    <a:bodyPr/>
                    <a:lstStyle/>
                    <a:p>
                      <a:pPr algn="ctr"/>
                      <a:r>
                        <a:rPr lang="en-US" dirty="0"/>
                        <a:t>AHI</a:t>
                      </a:r>
                    </a:p>
                  </a:txBody>
                  <a:tcPr/>
                </a:tc>
                <a:tc>
                  <a:txBody>
                    <a:bodyPr/>
                    <a:lstStyle/>
                    <a:p>
                      <a:pPr algn="ctr"/>
                      <a:r>
                        <a:rPr lang="en-US" dirty="0"/>
                        <a:t>LEVI</a:t>
                      </a:r>
                    </a:p>
                  </a:txBody>
                  <a:tcPr/>
                </a:tc>
                <a:extLst>
                  <a:ext uri="{0D108BD9-81ED-4DB2-BD59-A6C34878D82A}">
                    <a16:rowId xmlns:a16="http://schemas.microsoft.com/office/drawing/2014/main" val="10000"/>
                  </a:ext>
                </a:extLst>
              </a:tr>
              <a:tr h="460536">
                <a:tc>
                  <a:txBody>
                    <a:bodyPr/>
                    <a:lstStyle/>
                    <a:p>
                      <a:r>
                        <a:rPr lang="en-US" sz="1400" dirty="0"/>
                        <a:t>Cause</a:t>
                      </a:r>
                    </a:p>
                  </a:txBody>
                  <a:tcPr/>
                </a:tc>
                <a:tc>
                  <a:txBody>
                    <a:bodyPr/>
                    <a:lstStyle/>
                    <a:p>
                      <a:r>
                        <a:rPr lang="en-US" sz="1400" dirty="0"/>
                        <a:t>Phase of natural HIV infection</a:t>
                      </a:r>
                    </a:p>
                  </a:txBody>
                  <a:tcPr/>
                </a:tc>
                <a:tc>
                  <a:txBody>
                    <a:bodyPr/>
                    <a:lstStyle/>
                    <a:p>
                      <a:r>
                        <a:rPr lang="en-US" sz="1400" dirty="0"/>
                        <a:t>CAB-LA</a:t>
                      </a:r>
                    </a:p>
                  </a:txBody>
                  <a:tcPr/>
                </a:tc>
                <a:extLst>
                  <a:ext uri="{0D108BD9-81ED-4DB2-BD59-A6C34878D82A}">
                    <a16:rowId xmlns:a16="http://schemas.microsoft.com/office/drawing/2014/main" val="10001"/>
                  </a:ext>
                </a:extLst>
              </a:tr>
              <a:tr h="951778">
                <a:tc>
                  <a:txBody>
                    <a:bodyPr/>
                    <a:lstStyle/>
                    <a:p>
                      <a:r>
                        <a:rPr lang="en-US" sz="1400" dirty="0"/>
                        <a:t>Onset</a:t>
                      </a:r>
                    </a:p>
                  </a:txBody>
                  <a:tcPr/>
                </a:tc>
                <a:tc>
                  <a:txBody>
                    <a:bodyPr/>
                    <a:lstStyle/>
                    <a:p>
                      <a:r>
                        <a:rPr lang="en-US" sz="1400" dirty="0"/>
                        <a:t>New infection</a:t>
                      </a:r>
                    </a:p>
                  </a:txBody>
                  <a:tcPr/>
                </a:tc>
                <a:tc>
                  <a:txBody>
                    <a:bodyPr/>
                    <a:lstStyle/>
                    <a:p>
                      <a:r>
                        <a:rPr lang="en-US" sz="1400" dirty="0"/>
                        <a:t>Infection during </a:t>
                      </a:r>
                      <a:r>
                        <a:rPr lang="en-US" sz="1400" dirty="0" err="1"/>
                        <a:t>PrEP</a:t>
                      </a:r>
                      <a:r>
                        <a:rPr lang="en-US" sz="1400" dirty="0"/>
                        <a:t> or initiation of </a:t>
                      </a:r>
                      <a:r>
                        <a:rPr lang="en-US" sz="1400" dirty="0" err="1"/>
                        <a:t>PrEP</a:t>
                      </a:r>
                      <a:r>
                        <a:rPr lang="en-US" sz="1400" dirty="0"/>
                        <a:t> during acute/early </a:t>
                      </a:r>
                      <a:r>
                        <a:rPr lang="en-US" sz="1400" baseline="0" dirty="0"/>
                        <a:t>phase</a:t>
                      </a:r>
                      <a:endParaRPr lang="en-US" sz="1400" dirty="0"/>
                    </a:p>
                  </a:txBody>
                  <a:tcPr/>
                </a:tc>
                <a:extLst>
                  <a:ext uri="{0D108BD9-81ED-4DB2-BD59-A6C34878D82A}">
                    <a16:rowId xmlns:a16="http://schemas.microsoft.com/office/drawing/2014/main" val="10002"/>
                  </a:ext>
                </a:extLst>
              </a:tr>
              <a:tr h="475887">
                <a:tc>
                  <a:txBody>
                    <a:bodyPr/>
                    <a:lstStyle/>
                    <a:p>
                      <a:r>
                        <a:rPr lang="en-US" sz="1400" dirty="0"/>
                        <a:t>Viral Replication</a:t>
                      </a:r>
                    </a:p>
                  </a:txBody>
                  <a:tcPr/>
                </a:tc>
                <a:tc>
                  <a:txBody>
                    <a:bodyPr/>
                    <a:lstStyle/>
                    <a:p>
                      <a:r>
                        <a:rPr lang="en-US" sz="1400" dirty="0"/>
                        <a:t>Explosive</a:t>
                      </a:r>
                    </a:p>
                  </a:txBody>
                  <a:tcPr/>
                </a:tc>
                <a:tc>
                  <a:txBody>
                    <a:bodyPr/>
                    <a:lstStyle/>
                    <a:p>
                      <a:r>
                        <a:rPr lang="en-US" sz="1400" dirty="0"/>
                        <a:t>Smoldering</a:t>
                      </a:r>
                    </a:p>
                  </a:txBody>
                  <a:tcPr/>
                </a:tc>
                <a:extLst>
                  <a:ext uri="{0D108BD9-81ED-4DB2-BD59-A6C34878D82A}">
                    <a16:rowId xmlns:a16="http://schemas.microsoft.com/office/drawing/2014/main" val="10003"/>
                  </a:ext>
                </a:extLst>
              </a:tr>
              <a:tr h="918953">
                <a:tc>
                  <a:txBody>
                    <a:bodyPr/>
                    <a:lstStyle/>
                    <a:p>
                      <a:r>
                        <a:rPr lang="en-US" sz="1400" dirty="0"/>
                        <a:t>Symptoms</a:t>
                      </a:r>
                    </a:p>
                  </a:txBody>
                  <a:tcPr/>
                </a:tc>
                <a:tc>
                  <a:txBody>
                    <a:bodyPr/>
                    <a:lstStyle/>
                    <a:p>
                      <a:r>
                        <a:rPr lang="en-US" sz="1400" dirty="0"/>
                        <a:t>Fever, chills, rash, night sweats, muscle aches, sore throat,</a:t>
                      </a:r>
                      <a:r>
                        <a:rPr lang="en-US" sz="1400" baseline="0" dirty="0"/>
                        <a:t> fatigue, swollen glands</a:t>
                      </a:r>
                      <a:endParaRPr lang="en-US" sz="1400" dirty="0"/>
                    </a:p>
                  </a:txBody>
                  <a:tcPr/>
                </a:tc>
                <a:tc>
                  <a:txBody>
                    <a:bodyPr/>
                    <a:lstStyle/>
                    <a:p>
                      <a:r>
                        <a:rPr lang="en-US" sz="1400" dirty="0"/>
                        <a:t>Minimal, variable, often no symptoms reported</a:t>
                      </a:r>
                    </a:p>
                  </a:txBody>
                  <a:tcPr/>
                </a:tc>
                <a:extLst>
                  <a:ext uri="{0D108BD9-81ED-4DB2-BD59-A6C34878D82A}">
                    <a16:rowId xmlns:a16="http://schemas.microsoft.com/office/drawing/2014/main" val="10004"/>
                  </a:ext>
                </a:extLst>
              </a:tr>
              <a:tr h="1219681">
                <a:tc>
                  <a:txBody>
                    <a:bodyPr/>
                    <a:lstStyle/>
                    <a:p>
                      <a:r>
                        <a:rPr lang="en-US" sz="1400" dirty="0"/>
                        <a:t>Detection</a:t>
                      </a:r>
                    </a:p>
                  </a:txBody>
                  <a:tcPr/>
                </a:tc>
                <a:tc>
                  <a:txBody>
                    <a:bodyPr/>
                    <a:lstStyle/>
                    <a:p>
                      <a:r>
                        <a:rPr lang="en-US" sz="1400" dirty="0"/>
                        <a:t>Ag/</a:t>
                      </a:r>
                      <a:r>
                        <a:rPr lang="en-US" sz="1400" dirty="0" err="1"/>
                        <a:t>Ab</a:t>
                      </a:r>
                      <a:r>
                        <a:rPr lang="en-US" sz="1400" baseline="0" dirty="0"/>
                        <a:t> assay, RNA assays (including less sensitive POC and pooled tests), DNA assays, total </a:t>
                      </a:r>
                      <a:r>
                        <a:rPr lang="en-US" sz="1400" baseline="0" dirty="0" err="1"/>
                        <a:t>nucleis</a:t>
                      </a:r>
                      <a:r>
                        <a:rPr lang="en-US" sz="1400" baseline="0" dirty="0"/>
                        <a:t> acid assays</a:t>
                      </a:r>
                      <a:endParaRPr lang="en-US" sz="1400" dirty="0"/>
                    </a:p>
                  </a:txBody>
                  <a:tcPr/>
                </a:tc>
                <a:tc>
                  <a:txBody>
                    <a:bodyPr/>
                    <a:lstStyle/>
                    <a:p>
                      <a:r>
                        <a:rPr lang="en-US" sz="1400" dirty="0"/>
                        <a:t>Ultrasensitive RNA assay (often low or undetectable RNA, low/undetectable DNA, diminished/delayed</a:t>
                      </a:r>
                      <a:r>
                        <a:rPr lang="en-US" sz="1400" baseline="0" dirty="0"/>
                        <a:t> </a:t>
                      </a:r>
                      <a:r>
                        <a:rPr lang="en-US" sz="1400" baseline="0" dirty="0" err="1"/>
                        <a:t>Ab</a:t>
                      </a:r>
                      <a:r>
                        <a:rPr lang="en-US" sz="1400" baseline="0" dirty="0"/>
                        <a:t> production</a:t>
                      </a:r>
                      <a:endParaRPr lang="en-US" sz="1400" dirty="0"/>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6E2D2B3B-882E-40F3-A32F-6DD516915044}" type="slidenum">
              <a:rPr lang="en-US" smtClean="0"/>
              <a:pPr/>
              <a:t>15</a:t>
            </a:fld>
            <a:endParaRPr lang="en-US"/>
          </a:p>
        </p:txBody>
      </p:sp>
      <p:sp>
        <p:nvSpPr>
          <p:cNvPr id="3" name="TextBox 2">
            <a:extLst>
              <a:ext uri="{FF2B5EF4-FFF2-40B4-BE49-F238E27FC236}">
                <a16:creationId xmlns:a16="http://schemas.microsoft.com/office/drawing/2014/main" id="{699D77FE-2378-60F1-29EE-8C09C58ED452}"/>
              </a:ext>
            </a:extLst>
          </p:cNvPr>
          <p:cNvSpPr txBox="1"/>
          <p:nvPr/>
        </p:nvSpPr>
        <p:spPr>
          <a:xfrm>
            <a:off x="1795670" y="4729412"/>
            <a:ext cx="5705060" cy="307777"/>
          </a:xfrm>
          <a:prstGeom prst="rect">
            <a:avLst/>
          </a:prstGeom>
          <a:noFill/>
        </p:spPr>
        <p:txBody>
          <a:bodyPr wrap="square" rtlCol="0">
            <a:spAutoFit/>
          </a:bodyPr>
          <a:lstStyle/>
          <a:p>
            <a:pPr algn="ctr"/>
            <a:r>
              <a:rPr lang="en-US" sz="1400" dirty="0">
                <a:solidFill>
                  <a:schemeClr val="bg1"/>
                </a:solidFill>
              </a:rPr>
              <a:t>Ag = Antigen, Ab = Antibody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A72CED-D522-0E39-7B83-E63E011CE1EB}"/>
              </a:ext>
            </a:extLst>
          </p:cNvPr>
          <p:cNvSpPr>
            <a:spLocks noGrp="1"/>
          </p:cNvSpPr>
          <p:nvPr>
            <p:ph type="sldNum" sz="quarter" idx="12"/>
          </p:nvPr>
        </p:nvSpPr>
        <p:spPr/>
        <p:txBody>
          <a:bodyPr/>
          <a:lstStyle/>
          <a:p>
            <a:fld id="{6E2D2B3B-882E-40F3-A32F-6DD516915044}" type="slidenum">
              <a:rPr lang="en-US" smtClean="0"/>
              <a:pPr/>
              <a:t>16</a:t>
            </a:fld>
            <a:endParaRPr lang="en-US"/>
          </a:p>
        </p:txBody>
      </p:sp>
      <p:graphicFrame>
        <p:nvGraphicFramePr>
          <p:cNvPr id="5" name="Content Placeholder 4">
            <a:extLst>
              <a:ext uri="{FF2B5EF4-FFF2-40B4-BE49-F238E27FC236}">
                <a16:creationId xmlns:a16="http://schemas.microsoft.com/office/drawing/2014/main" id="{4D88B7BC-C3C4-1128-64A5-93020FD6F7A4}"/>
              </a:ext>
            </a:extLst>
          </p:cNvPr>
          <p:cNvGraphicFramePr>
            <a:graphicFrameLocks noGrp="1"/>
          </p:cNvGraphicFramePr>
          <p:nvPr>
            <p:ph idx="1"/>
            <p:extLst>
              <p:ext uri="{D42A27DB-BD31-4B8C-83A1-F6EECF244321}">
                <p14:modId xmlns:p14="http://schemas.microsoft.com/office/powerpoint/2010/main" val="1008087817"/>
              </p:ext>
            </p:extLst>
          </p:nvPr>
        </p:nvGraphicFramePr>
        <p:xfrm>
          <a:off x="0" y="116908"/>
          <a:ext cx="9144000" cy="4440243"/>
        </p:xfrm>
        <a:graphic>
          <a:graphicData uri="http://schemas.openxmlformats.org/drawingml/2006/table">
            <a:tbl>
              <a:tblPr firstRow="1" bandRow="1">
                <a:tableStyleId>{93296810-A885-4BE3-A3E7-6D5BEEA58F35}</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80102">
                <a:tc>
                  <a:txBody>
                    <a:bodyPr/>
                    <a:lstStyle/>
                    <a:p>
                      <a:endParaRPr lang="en-US" dirty="0"/>
                    </a:p>
                  </a:txBody>
                  <a:tcPr/>
                </a:tc>
                <a:tc>
                  <a:txBody>
                    <a:bodyPr/>
                    <a:lstStyle/>
                    <a:p>
                      <a:pPr algn="ctr"/>
                      <a:r>
                        <a:rPr lang="en-US" dirty="0"/>
                        <a:t>AHI</a:t>
                      </a:r>
                    </a:p>
                  </a:txBody>
                  <a:tcPr/>
                </a:tc>
                <a:tc>
                  <a:txBody>
                    <a:bodyPr/>
                    <a:lstStyle/>
                    <a:p>
                      <a:pPr algn="ctr"/>
                      <a:r>
                        <a:rPr lang="en-US" dirty="0"/>
                        <a:t>LEVI</a:t>
                      </a:r>
                    </a:p>
                  </a:txBody>
                  <a:tcPr/>
                </a:tc>
                <a:extLst>
                  <a:ext uri="{0D108BD9-81ED-4DB2-BD59-A6C34878D82A}">
                    <a16:rowId xmlns:a16="http://schemas.microsoft.com/office/drawing/2014/main" val="10000"/>
                  </a:ext>
                </a:extLst>
              </a:tr>
              <a:tr h="233418">
                <a:tc>
                  <a:txBody>
                    <a:bodyPr/>
                    <a:lstStyle/>
                    <a:p>
                      <a:r>
                        <a:rPr lang="en-US" sz="1400" dirty="0"/>
                        <a:t>Cause</a:t>
                      </a:r>
                    </a:p>
                  </a:txBody>
                  <a:tcPr/>
                </a:tc>
                <a:tc>
                  <a:txBody>
                    <a:bodyPr/>
                    <a:lstStyle/>
                    <a:p>
                      <a:r>
                        <a:rPr lang="en-US" sz="1400" dirty="0"/>
                        <a:t>Phase of natural HIV infection</a:t>
                      </a:r>
                    </a:p>
                  </a:txBody>
                  <a:tcPr/>
                </a:tc>
                <a:tc>
                  <a:txBody>
                    <a:bodyPr/>
                    <a:lstStyle/>
                    <a:p>
                      <a:r>
                        <a:rPr lang="en-US" sz="1400" dirty="0"/>
                        <a:t>CAB-LA</a:t>
                      </a:r>
                    </a:p>
                  </a:txBody>
                  <a:tcPr/>
                </a:tc>
                <a:extLst>
                  <a:ext uri="{0D108BD9-81ED-4DB2-BD59-A6C34878D82A}">
                    <a16:rowId xmlns:a16="http://schemas.microsoft.com/office/drawing/2014/main" val="10001"/>
                  </a:ext>
                </a:extLst>
              </a:tr>
              <a:tr h="233418">
                <a:tc>
                  <a:txBody>
                    <a:bodyPr/>
                    <a:lstStyle/>
                    <a:p>
                      <a:r>
                        <a:rPr lang="en-US" sz="1400" dirty="0"/>
                        <a:t>Assay Reversion</a:t>
                      </a:r>
                    </a:p>
                  </a:txBody>
                  <a:tcPr/>
                </a:tc>
                <a:tc>
                  <a:txBody>
                    <a:bodyPr/>
                    <a:lstStyle/>
                    <a:p>
                      <a:r>
                        <a:rPr lang="en-US" sz="1400" dirty="0"/>
                        <a:t>Rare</a:t>
                      </a:r>
                    </a:p>
                  </a:txBody>
                  <a:tcPr/>
                </a:tc>
                <a:tc>
                  <a:txBody>
                    <a:bodyPr/>
                    <a:lstStyle/>
                    <a:p>
                      <a:r>
                        <a:rPr lang="en-US" sz="1400" dirty="0"/>
                        <a:t>Common</a:t>
                      </a:r>
                      <a:r>
                        <a:rPr lang="en-US" sz="1400" baseline="0" dirty="0"/>
                        <a:t> for many test types</a:t>
                      </a:r>
                      <a:endParaRPr lang="en-US" sz="1400" dirty="0"/>
                    </a:p>
                  </a:txBody>
                  <a:tcPr/>
                </a:tc>
                <a:extLst>
                  <a:ext uri="{0D108BD9-81ED-4DB2-BD59-A6C34878D82A}">
                    <a16:rowId xmlns:a16="http://schemas.microsoft.com/office/drawing/2014/main" val="10006"/>
                  </a:ext>
                </a:extLst>
              </a:tr>
              <a:tr h="1073145">
                <a:tc>
                  <a:txBody>
                    <a:bodyPr/>
                    <a:lstStyle/>
                    <a:p>
                      <a:r>
                        <a:rPr lang="en-US" sz="1400" dirty="0"/>
                        <a:t>Duration</a:t>
                      </a:r>
                    </a:p>
                  </a:txBody>
                  <a:tcPr/>
                </a:tc>
                <a:tc>
                  <a:txBody>
                    <a:bodyPr/>
                    <a:lstStyle/>
                    <a:p>
                      <a:r>
                        <a:rPr lang="en-US" sz="1400" dirty="0"/>
                        <a:t>1-2 weeks (until </a:t>
                      </a:r>
                      <a:r>
                        <a:rPr lang="en-US" sz="1400" dirty="0" err="1"/>
                        <a:t>Ab</a:t>
                      </a:r>
                      <a:r>
                        <a:rPr lang="en-US" sz="1400" dirty="0"/>
                        <a:t> detection)</a:t>
                      </a:r>
                    </a:p>
                  </a:txBody>
                  <a:tcPr/>
                </a:tc>
                <a:tc>
                  <a:txBody>
                    <a:bodyPr/>
                    <a:lstStyle/>
                    <a:p>
                      <a:r>
                        <a:rPr lang="en-US" sz="1400" dirty="0"/>
                        <a:t>Months (until</a:t>
                      </a:r>
                      <a:r>
                        <a:rPr lang="en-US" sz="1400" baseline="0" dirty="0"/>
                        <a:t> viral break through, drug clearance, or ART start); can persist for months after the anti-viral agent is discontinued.</a:t>
                      </a:r>
                      <a:endParaRPr lang="en-US" sz="1400" dirty="0"/>
                    </a:p>
                  </a:txBody>
                  <a:tcPr/>
                </a:tc>
                <a:extLst>
                  <a:ext uri="{0D108BD9-81ED-4DB2-BD59-A6C34878D82A}">
                    <a16:rowId xmlns:a16="http://schemas.microsoft.com/office/drawing/2014/main" val="10007"/>
                  </a:ext>
                </a:extLst>
              </a:tr>
              <a:tr h="937274">
                <a:tc>
                  <a:txBody>
                    <a:bodyPr/>
                    <a:lstStyle/>
                    <a:p>
                      <a:r>
                        <a:rPr lang="en-US" sz="1400" dirty="0"/>
                        <a:t>Transmission</a:t>
                      </a:r>
                    </a:p>
                  </a:txBody>
                  <a:tcPr/>
                </a:tc>
                <a:tc>
                  <a:txBody>
                    <a:bodyPr/>
                    <a:lstStyle/>
                    <a:p>
                      <a:r>
                        <a:rPr lang="en-US" sz="1400" dirty="0"/>
                        <a:t>Very</a:t>
                      </a:r>
                      <a:r>
                        <a:rPr lang="en-US" sz="1400" baseline="0" dirty="0"/>
                        <a:t> likely</a:t>
                      </a:r>
                      <a:endParaRPr lang="en-US" sz="1400" dirty="0"/>
                    </a:p>
                  </a:txBody>
                  <a:tcPr/>
                </a:tc>
                <a:tc>
                  <a:txBody>
                    <a:bodyPr/>
                    <a:lstStyle/>
                    <a:p>
                      <a:r>
                        <a:rPr lang="en-US" sz="1400" dirty="0"/>
                        <a:t>Unlikely (except possibly</a:t>
                      </a:r>
                      <a:r>
                        <a:rPr lang="en-US" sz="1400" baseline="0" dirty="0"/>
                        <a:t> via blood transfusion</a:t>
                      </a:r>
                      <a:endParaRPr lang="en-US" sz="1400" dirty="0"/>
                    </a:p>
                  </a:txBody>
                  <a:tcPr/>
                </a:tc>
                <a:extLst>
                  <a:ext uri="{0D108BD9-81ED-4DB2-BD59-A6C34878D82A}">
                    <a16:rowId xmlns:a16="http://schemas.microsoft.com/office/drawing/2014/main" val="10008"/>
                  </a:ext>
                </a:extLst>
              </a:tr>
              <a:tr h="1454464">
                <a:tc>
                  <a:txBody>
                    <a:bodyPr/>
                    <a:lstStyle/>
                    <a:p>
                      <a:r>
                        <a:rPr lang="en-US" sz="1400" dirty="0"/>
                        <a:t>Drug Resistance</a:t>
                      </a:r>
                    </a:p>
                  </a:txBody>
                  <a:tcPr/>
                </a:tc>
                <a:tc>
                  <a:txBody>
                    <a:bodyPr/>
                    <a:lstStyle/>
                    <a:p>
                      <a:r>
                        <a:rPr lang="en-US" sz="1400" dirty="0"/>
                        <a:t>No (unless transmitted)</a:t>
                      </a:r>
                    </a:p>
                  </a:txBody>
                  <a:tcPr/>
                </a:tc>
                <a:tc>
                  <a:txBody>
                    <a:bodyPr/>
                    <a:lstStyle/>
                    <a:p>
                      <a:r>
                        <a:rPr lang="en-US" sz="1400" dirty="0"/>
                        <a:t>Yes (early</a:t>
                      </a:r>
                      <a:r>
                        <a:rPr lang="en-US" sz="1400" baseline="0" dirty="0"/>
                        <a:t> when Viral Load [VL] is low)</a:t>
                      </a:r>
                      <a:endParaRPr lang="en-US" sz="1400" dirty="0"/>
                    </a:p>
                  </a:txBody>
                  <a:tcPr/>
                </a:tc>
                <a:extLst>
                  <a:ext uri="{0D108BD9-81ED-4DB2-BD59-A6C34878D82A}">
                    <a16:rowId xmlns:a16="http://schemas.microsoft.com/office/drawing/2014/main" val="10009"/>
                  </a:ext>
                </a:extLst>
              </a:tr>
            </a:tbl>
          </a:graphicData>
        </a:graphic>
      </p:graphicFrame>
      <p:sp>
        <p:nvSpPr>
          <p:cNvPr id="6" name="TextBox 5">
            <a:extLst>
              <a:ext uri="{FF2B5EF4-FFF2-40B4-BE49-F238E27FC236}">
                <a16:creationId xmlns:a16="http://schemas.microsoft.com/office/drawing/2014/main" id="{BF39EF04-952C-B334-B1A8-39559980E058}"/>
              </a:ext>
            </a:extLst>
          </p:cNvPr>
          <p:cNvSpPr txBox="1"/>
          <p:nvPr/>
        </p:nvSpPr>
        <p:spPr>
          <a:xfrm>
            <a:off x="2690191" y="4729412"/>
            <a:ext cx="4247322" cy="307777"/>
          </a:xfrm>
          <a:prstGeom prst="rect">
            <a:avLst/>
          </a:prstGeom>
          <a:noFill/>
        </p:spPr>
        <p:txBody>
          <a:bodyPr wrap="square" rtlCol="0">
            <a:spAutoFit/>
          </a:bodyPr>
          <a:lstStyle/>
          <a:p>
            <a:pPr algn="ctr"/>
            <a:r>
              <a:rPr lang="en-US" sz="1400" dirty="0">
                <a:solidFill>
                  <a:schemeClr val="bg1"/>
                </a:solidFill>
              </a:rPr>
              <a:t>ART = Antiretroviral Therapy</a:t>
            </a:r>
          </a:p>
        </p:txBody>
      </p:sp>
    </p:spTree>
    <p:extLst>
      <p:ext uri="{BB962C8B-B14F-4D97-AF65-F5344CB8AC3E}">
        <p14:creationId xmlns:p14="http://schemas.microsoft.com/office/powerpoint/2010/main" val="433628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Advantages and Disadvantages </a:t>
            </a:r>
            <a:br>
              <a:rPr lang="en-US" sz="3200" dirty="0"/>
            </a:br>
            <a:r>
              <a:rPr lang="en-US" sz="3200" dirty="0"/>
              <a:t>CAB-LA versus Oral </a:t>
            </a:r>
            <a:r>
              <a:rPr lang="en-US" sz="3200" dirty="0" err="1"/>
              <a:t>PrEP</a:t>
            </a:r>
            <a:endParaRPr lang="en-US" sz="3200" dirty="0"/>
          </a:p>
        </p:txBody>
      </p:sp>
      <p:sp>
        <p:nvSpPr>
          <p:cNvPr id="3" name="Content Placeholder 2"/>
          <p:cNvSpPr>
            <a:spLocks noGrp="1"/>
          </p:cNvSpPr>
          <p:nvPr>
            <p:ph idx="1"/>
          </p:nvPr>
        </p:nvSpPr>
        <p:spPr>
          <a:xfrm>
            <a:off x="53009" y="1200151"/>
            <a:ext cx="8958469" cy="3464614"/>
          </a:xfrm>
        </p:spPr>
        <p:txBody>
          <a:bodyPr>
            <a:normAutofit fontScale="77500" lnSpcReduction="20000"/>
          </a:bodyPr>
          <a:lstStyle/>
          <a:p>
            <a:r>
              <a:rPr lang="en-US" sz="2300" b="1" dirty="0"/>
              <a:t>Advantages</a:t>
            </a:r>
          </a:p>
          <a:p>
            <a:pPr lvl="1"/>
            <a:r>
              <a:rPr lang="en-US" sz="2300" dirty="0"/>
              <a:t>Demonstrated superiority to F/TDF in clinical trials</a:t>
            </a:r>
          </a:p>
          <a:p>
            <a:pPr lvl="1"/>
            <a:r>
              <a:rPr lang="en-US" sz="2300" dirty="0"/>
              <a:t>Doesn’t require daily dosing </a:t>
            </a:r>
          </a:p>
          <a:p>
            <a:pPr lvl="1"/>
            <a:r>
              <a:rPr lang="en-US" sz="2300" dirty="0"/>
              <a:t>Potentially a more discrete option for HIV prevention </a:t>
            </a:r>
          </a:p>
          <a:p>
            <a:pPr lvl="1"/>
            <a:r>
              <a:rPr lang="en-US" sz="2300" dirty="0"/>
              <a:t>May be beneficial for certain health conditions/behaviors (kidney disease, homelessness, intravenous drug use, challenges with taking oral medication)</a:t>
            </a:r>
          </a:p>
          <a:p>
            <a:r>
              <a:rPr lang="en-US" sz="2300" b="1" dirty="0"/>
              <a:t>Disadvantages</a:t>
            </a:r>
          </a:p>
          <a:p>
            <a:pPr lvl="1"/>
            <a:r>
              <a:rPr lang="en-US" sz="2300" dirty="0"/>
              <a:t>More frequent encounters</a:t>
            </a:r>
          </a:p>
          <a:p>
            <a:pPr lvl="1"/>
            <a:r>
              <a:rPr lang="en-US" sz="2300" dirty="0"/>
              <a:t>Changes in HIV testing requirements</a:t>
            </a:r>
          </a:p>
          <a:p>
            <a:pPr lvl="1"/>
            <a:r>
              <a:rPr lang="en-US" sz="2300" dirty="0"/>
              <a:t>Cost</a:t>
            </a:r>
          </a:p>
          <a:p>
            <a:pPr lvl="1"/>
            <a:r>
              <a:rPr lang="en-US" sz="2300" dirty="0"/>
              <a:t>Breakthrough infection incidence despite on time injections</a:t>
            </a:r>
          </a:p>
          <a:p>
            <a:pPr lvl="1"/>
            <a:r>
              <a:rPr lang="en-US" sz="2300" dirty="0"/>
              <a:t>Resistance to INSTI with breakthrough infections</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17</a:t>
            </a:fld>
            <a:endParaRPr lang="en-US"/>
          </a:p>
        </p:txBody>
      </p:sp>
      <p:sp>
        <p:nvSpPr>
          <p:cNvPr id="5" name="TextBox 4">
            <a:extLst>
              <a:ext uri="{FF2B5EF4-FFF2-40B4-BE49-F238E27FC236}">
                <a16:creationId xmlns:a16="http://schemas.microsoft.com/office/drawing/2014/main" id="{8075BE5A-F979-D73A-7612-1613E890C8EF}"/>
              </a:ext>
            </a:extLst>
          </p:cNvPr>
          <p:cNvSpPr txBox="1"/>
          <p:nvPr/>
        </p:nvSpPr>
        <p:spPr>
          <a:xfrm>
            <a:off x="1510748" y="4729412"/>
            <a:ext cx="6725478" cy="307777"/>
          </a:xfrm>
          <a:prstGeom prst="rect">
            <a:avLst/>
          </a:prstGeom>
          <a:noFill/>
        </p:spPr>
        <p:txBody>
          <a:bodyPr wrap="square" rtlCol="0">
            <a:spAutoFit/>
          </a:bodyPr>
          <a:lstStyle/>
          <a:p>
            <a:pPr algn="ctr"/>
            <a:r>
              <a:rPr lang="en-US" sz="1400" dirty="0">
                <a:solidFill>
                  <a:schemeClr val="bg1"/>
                </a:solidFill>
              </a:rPr>
              <a:t>F/TDF = Emtricitabine/tenofovir, </a:t>
            </a:r>
            <a:r>
              <a:rPr lang="en-US" sz="1400" dirty="0" err="1">
                <a:solidFill>
                  <a:schemeClr val="bg1"/>
                </a:solidFill>
              </a:rPr>
              <a:t>PrEP</a:t>
            </a:r>
            <a:r>
              <a:rPr lang="en-US" sz="1400" dirty="0">
                <a:solidFill>
                  <a:schemeClr val="bg1"/>
                </a:solidFill>
              </a:rPr>
              <a:t> = Pre-exposure Prophylaxis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13" y="205979"/>
            <a:ext cx="8315569" cy="686298"/>
          </a:xfrm>
        </p:spPr>
        <p:txBody>
          <a:bodyPr/>
          <a:lstStyle/>
          <a:p>
            <a:pPr algn="ctr"/>
            <a:r>
              <a:rPr lang="en-US" sz="3200" dirty="0"/>
              <a:t>Assessing Indicators for </a:t>
            </a:r>
            <a:r>
              <a:rPr lang="en-US" sz="3200" dirty="0" err="1"/>
              <a:t>PrEP</a:t>
            </a:r>
            <a:r>
              <a:rPr lang="en-US" sz="3200" dirty="0"/>
              <a:t> in Sexually Active People</a:t>
            </a:r>
          </a:p>
        </p:txBody>
      </p:sp>
      <p:sp>
        <p:nvSpPr>
          <p:cNvPr id="4" name="Slide Number Placeholder 3"/>
          <p:cNvSpPr>
            <a:spLocks noGrp="1"/>
          </p:cNvSpPr>
          <p:nvPr>
            <p:ph type="sldNum" sz="quarter" idx="12"/>
          </p:nvPr>
        </p:nvSpPr>
        <p:spPr/>
        <p:txBody>
          <a:bodyPr/>
          <a:lstStyle/>
          <a:p>
            <a:fld id="{6E2D2B3B-882E-40F3-A32F-6DD516915044}" type="slidenum">
              <a:rPr lang="en-US" smtClean="0"/>
              <a:pPr/>
              <a:t>18</a:t>
            </a:fld>
            <a:endParaRPr lang="en-US"/>
          </a:p>
        </p:txBody>
      </p:sp>
      <p:pic>
        <p:nvPicPr>
          <p:cNvPr id="5" name="Content Placeholder 3">
            <a:extLst>
              <a:ext uri="{FF2B5EF4-FFF2-40B4-BE49-F238E27FC236}">
                <a16:creationId xmlns:a16="http://schemas.microsoft.com/office/drawing/2014/main" id="{976313AD-6933-0A15-47EA-B76BF74FAC03}"/>
              </a:ext>
            </a:extLst>
          </p:cNvPr>
          <p:cNvPicPr>
            <a:picLocks noGrp="1" noChangeAspect="1"/>
          </p:cNvPicPr>
          <p:nvPr>
            <p:ph idx="1"/>
          </p:nvPr>
        </p:nvPicPr>
        <p:blipFill>
          <a:blip r:embed="rId2" cstate="print"/>
          <a:stretch>
            <a:fillRect/>
          </a:stretch>
        </p:blipFill>
        <p:spPr>
          <a:xfrm>
            <a:off x="0" y="1032388"/>
            <a:ext cx="9144000" cy="364285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7FEE1-A241-CE85-EB3E-F09046ACFED8}"/>
              </a:ext>
            </a:extLst>
          </p:cNvPr>
          <p:cNvSpPr>
            <a:spLocks noGrp="1"/>
          </p:cNvSpPr>
          <p:nvPr>
            <p:ph type="title"/>
          </p:nvPr>
        </p:nvSpPr>
        <p:spPr/>
        <p:txBody>
          <a:bodyPr/>
          <a:lstStyle/>
          <a:p>
            <a:pPr algn="ctr"/>
            <a:r>
              <a:rPr lang="en-US" dirty="0"/>
              <a:t>Initiation of CAB-LA for HIV </a:t>
            </a:r>
            <a:r>
              <a:rPr lang="en-US" dirty="0" err="1"/>
              <a:t>PrEP</a:t>
            </a:r>
            <a:endParaRPr lang="en-US" dirty="0"/>
          </a:p>
        </p:txBody>
      </p:sp>
      <p:sp>
        <p:nvSpPr>
          <p:cNvPr id="3" name="Content Placeholder 2">
            <a:extLst>
              <a:ext uri="{FF2B5EF4-FFF2-40B4-BE49-F238E27FC236}">
                <a16:creationId xmlns:a16="http://schemas.microsoft.com/office/drawing/2014/main" id="{7AA0C50E-B52A-EB54-D0ED-540173BA1F2F}"/>
              </a:ext>
            </a:extLst>
          </p:cNvPr>
          <p:cNvSpPr>
            <a:spLocks noGrp="1"/>
          </p:cNvSpPr>
          <p:nvPr>
            <p:ph idx="1"/>
          </p:nvPr>
        </p:nvSpPr>
        <p:spPr/>
        <p:txBody>
          <a:bodyPr>
            <a:normAutofit fontScale="85000" lnSpcReduction="20000"/>
          </a:bodyPr>
          <a:lstStyle/>
          <a:p>
            <a:r>
              <a:rPr lang="en-US" dirty="0"/>
              <a:t>Determine HIV status. The updated guidelines include two testing options: </a:t>
            </a:r>
          </a:p>
          <a:p>
            <a:pPr lvl="1"/>
            <a:r>
              <a:rPr lang="en-US" sz="2400" b="1" dirty="0"/>
              <a:t>4</a:t>
            </a:r>
            <a:r>
              <a:rPr lang="en-US" sz="2400" b="1" baseline="30000" dirty="0"/>
              <a:t>th</a:t>
            </a:r>
            <a:r>
              <a:rPr lang="en-US" sz="2400" b="1" dirty="0"/>
              <a:t> gen HIV Ag/Ab for oral </a:t>
            </a:r>
            <a:r>
              <a:rPr lang="en-US" sz="2400" b="1" dirty="0" err="1"/>
              <a:t>PrEP.</a:t>
            </a:r>
            <a:endParaRPr lang="en-US" sz="2400" b="1" dirty="0"/>
          </a:p>
          <a:p>
            <a:pPr lvl="1"/>
            <a:r>
              <a:rPr lang="en-US" sz="2400" b="1" dirty="0"/>
              <a:t>4</a:t>
            </a:r>
            <a:r>
              <a:rPr lang="en-US" sz="2400" b="1" baseline="30000" dirty="0"/>
              <a:t>th</a:t>
            </a:r>
            <a:r>
              <a:rPr lang="en-US" sz="2400" b="1" dirty="0"/>
              <a:t> gen HIV Ag/Ab PLUS </a:t>
            </a:r>
            <a:r>
              <a:rPr lang="en-US" sz="2400" b="1" u="sng" dirty="0"/>
              <a:t>HIV RNA </a:t>
            </a:r>
            <a:r>
              <a:rPr lang="en-US" sz="2400" b="1" dirty="0"/>
              <a:t>recommended for CAB-LA.  </a:t>
            </a:r>
            <a:r>
              <a:rPr lang="en-US" sz="2400" u="sng" dirty="0"/>
              <a:t> </a:t>
            </a:r>
          </a:p>
          <a:p>
            <a:pPr lvl="1"/>
            <a:r>
              <a:rPr lang="en-US" sz="2400" dirty="0"/>
              <a:t>The HIV RNA has been included to ensure HIV negativity before initiating </a:t>
            </a:r>
            <a:r>
              <a:rPr lang="en-US" sz="2400" dirty="0" err="1"/>
              <a:t>PrEP.</a:t>
            </a:r>
            <a:r>
              <a:rPr lang="en-US" sz="2400" dirty="0"/>
              <a:t> </a:t>
            </a:r>
          </a:p>
          <a:p>
            <a:pPr lvl="1"/>
            <a:r>
              <a:rPr lang="en-US" sz="2400" dirty="0"/>
              <a:t>HIV RNA better detects early HIV infection. </a:t>
            </a:r>
          </a:p>
          <a:p>
            <a:pPr lvl="1"/>
            <a:r>
              <a:rPr lang="en-US" sz="2400" dirty="0"/>
              <a:t>Repeating the HIV test if there is a delay greater than 2 weeks from the test date to starting </a:t>
            </a:r>
            <a:r>
              <a:rPr lang="en-US" sz="2400" dirty="0" err="1"/>
              <a:t>PrEP.</a:t>
            </a:r>
            <a:r>
              <a:rPr lang="en-US" sz="2400" dirty="0"/>
              <a:t> </a:t>
            </a:r>
          </a:p>
          <a:p>
            <a:pPr lvl="1"/>
            <a:r>
              <a:rPr lang="en-US" sz="2400" dirty="0"/>
              <a:t>You want your negative test result to correlate as close as possible to starting. </a:t>
            </a:r>
          </a:p>
          <a:p>
            <a:endParaRPr lang="en-US" dirty="0"/>
          </a:p>
        </p:txBody>
      </p:sp>
      <p:sp>
        <p:nvSpPr>
          <p:cNvPr id="4" name="Slide Number Placeholder 3">
            <a:extLst>
              <a:ext uri="{FF2B5EF4-FFF2-40B4-BE49-F238E27FC236}">
                <a16:creationId xmlns:a16="http://schemas.microsoft.com/office/drawing/2014/main" id="{8C5FC00D-9C58-8647-AA3C-57A8FC7AF0A1}"/>
              </a:ext>
            </a:extLst>
          </p:cNvPr>
          <p:cNvSpPr>
            <a:spLocks noGrp="1"/>
          </p:cNvSpPr>
          <p:nvPr>
            <p:ph type="sldNum" sz="quarter" idx="12"/>
          </p:nvPr>
        </p:nvSpPr>
        <p:spPr/>
        <p:txBody>
          <a:bodyPr/>
          <a:lstStyle/>
          <a:p>
            <a:fld id="{6E2D2B3B-882E-40F3-A32F-6DD516915044}" type="slidenum">
              <a:rPr lang="en-US" smtClean="0"/>
              <a:pPr/>
              <a:t>19</a:t>
            </a:fld>
            <a:endParaRPr lang="en-US"/>
          </a:p>
        </p:txBody>
      </p:sp>
    </p:spTree>
    <p:extLst>
      <p:ext uri="{BB962C8B-B14F-4D97-AF65-F5344CB8AC3E}">
        <p14:creationId xmlns:p14="http://schemas.microsoft.com/office/powerpoint/2010/main" val="1266718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15" y="250080"/>
            <a:ext cx="8315569" cy="857250"/>
          </a:xfrm>
        </p:spPr>
        <p:txBody>
          <a:bodyPr/>
          <a:lstStyle/>
          <a:p>
            <a:pPr algn="ctr"/>
            <a:r>
              <a:rPr lang="en-US" sz="3600" dirty="0"/>
              <a:t>Conflict of Interest Disclosure Statement</a:t>
            </a:r>
          </a:p>
        </p:txBody>
      </p:sp>
      <p:sp>
        <p:nvSpPr>
          <p:cNvPr id="3" name="Content Placeholder 2"/>
          <p:cNvSpPr>
            <a:spLocks noGrp="1"/>
          </p:cNvSpPr>
          <p:nvPr>
            <p:ph idx="1"/>
          </p:nvPr>
        </p:nvSpPr>
        <p:spPr>
          <a:xfrm>
            <a:off x="414214" y="1162050"/>
            <a:ext cx="8315569" cy="2274323"/>
          </a:xfrm>
        </p:spPr>
        <p:txBody>
          <a:bodyPr>
            <a:normAutofit/>
          </a:bodyPr>
          <a:lstStyle/>
          <a:p>
            <a:pPr indent="-342900"/>
            <a:r>
              <a:rPr lang="en-US" dirty="0"/>
              <a:t>Disclosures</a:t>
            </a:r>
          </a:p>
          <a:p>
            <a:pPr lvl="1" indent="-342900"/>
            <a:r>
              <a:rPr lang="en-US" dirty="0"/>
              <a:t>Prevention and Treatment Speakers Bureau, Gilead Sciences, Inc. </a:t>
            </a:r>
          </a:p>
          <a:p>
            <a:pPr lvl="1" indent="-342900"/>
            <a:r>
              <a:rPr lang="en-US" dirty="0"/>
              <a:t>Speakers Bureau, </a:t>
            </a:r>
            <a:r>
              <a:rPr lang="en-US" dirty="0" err="1"/>
              <a:t>ViiV</a:t>
            </a:r>
            <a:r>
              <a:rPr lang="en-US" dirty="0"/>
              <a:t> Healthcare</a:t>
            </a:r>
          </a:p>
          <a:p>
            <a:pPr lvl="1" indent="-342900"/>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sp>
        <p:nvSpPr>
          <p:cNvPr id="6" name="TextBox 5"/>
          <p:cNvSpPr txBox="1"/>
          <p:nvPr/>
        </p:nvSpPr>
        <p:spPr>
          <a:xfrm>
            <a:off x="457200" y="3714750"/>
            <a:ext cx="8229600" cy="938719"/>
          </a:xfrm>
          <a:prstGeom prst="rect">
            <a:avLst/>
          </a:prstGeom>
          <a:noFill/>
        </p:spPr>
        <p:txBody>
          <a:bodyPr wrap="square" lIns="91440" tIns="45720" rIns="91440" bIns="45720" rtlCol="0" anchor="t">
            <a:spAutoFit/>
          </a:bodyPr>
          <a:lstStyle/>
          <a:p>
            <a:r>
              <a:rPr lang="en-US" sz="1100" dirty="0">
                <a:solidFill>
                  <a:srgbClr val="222222"/>
                </a:solidFill>
                <a:latin typeface="Calibri"/>
                <a:ea typeface="Calibri" panose="020F0502020204030204" pitchFamily="34" charset="0"/>
                <a:cs typeface="Times New Roman"/>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a:t>
            </a:r>
            <a:r>
              <a:rPr lang="en-US" sz="1100" dirty="0">
                <a:ea typeface="Calibri" panose="020F0502020204030204" pitchFamily="34" charset="0"/>
                <a:cs typeface="Times New Roman"/>
              </a:rPr>
              <a:t> does mention of trade names, commercial practices, or organizations imply </a:t>
            </a:r>
            <a:r>
              <a:rPr lang="en-US" sz="1100" dirty="0">
                <a:solidFill>
                  <a:srgbClr val="222222"/>
                </a:solidFill>
                <a:latin typeface="Calibri"/>
                <a:ea typeface="Calibri" panose="020F0502020204030204" pitchFamily="34" charset="0"/>
                <a:cs typeface="Times New Roman"/>
              </a:rPr>
              <a:t>an endorsement by HRSA, HHS, or the U.S. Government. For more information, please visit HRSA.gov. </a:t>
            </a:r>
            <a:r>
              <a:rPr lang="en-US" sz="1100" i="1" dirty="0">
                <a:latin typeface="Calibri"/>
                <a:ea typeface="Calibri" panose="020F0502020204030204" pitchFamily="34" charset="0"/>
                <a:cs typeface="Calibri"/>
              </a:rPr>
              <a:t>Any trade/brand names for products mentioned during this presentation are for training and identification purposes only.</a:t>
            </a:r>
            <a:endParaRPr lang="en-US" sz="1100" dirty="0">
              <a:latin typeface="Calibri"/>
              <a:ea typeface="Calibri" panose="020F0502020204030204" pitchFamily="34" charset="0"/>
              <a:cs typeface="Calibri"/>
            </a:endParaRPr>
          </a:p>
        </p:txBody>
      </p:sp>
    </p:spTree>
    <p:extLst>
      <p:ext uri="{BB962C8B-B14F-4D97-AF65-F5344CB8AC3E}">
        <p14:creationId xmlns:p14="http://schemas.microsoft.com/office/powerpoint/2010/main" val="3436601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3EA875-F37F-44B6-3C91-94809A511FA4}"/>
              </a:ext>
            </a:extLst>
          </p:cNvPr>
          <p:cNvSpPr>
            <a:spLocks noGrp="1"/>
          </p:cNvSpPr>
          <p:nvPr>
            <p:ph idx="1"/>
          </p:nvPr>
        </p:nvSpPr>
        <p:spPr/>
        <p:txBody>
          <a:bodyPr>
            <a:normAutofit/>
          </a:bodyPr>
          <a:lstStyle/>
          <a:p>
            <a:r>
              <a:rPr lang="en-US" sz="2200" dirty="0"/>
              <a:t>Past Medical History, Sexual health history. Ask specifically about any history of liver or kidney problems; history of STIs. </a:t>
            </a:r>
          </a:p>
          <a:p>
            <a:r>
              <a:rPr lang="en-US" sz="2200" dirty="0"/>
              <a:t>Physical examination.</a:t>
            </a:r>
          </a:p>
          <a:p>
            <a:r>
              <a:rPr lang="en-US" sz="2200" dirty="0"/>
              <a:t>Labs: CMP (initially) STI screening (syphilis [reverse syphilis screening]; oral, rectal, pharyngeal NG/CT); screen for hepatitis B (HBsAg) and hep B immunity (</a:t>
            </a:r>
            <a:r>
              <a:rPr lang="en-US" sz="2200" dirty="0" err="1"/>
              <a:t>HBsAb</a:t>
            </a:r>
            <a:r>
              <a:rPr lang="en-US" sz="2200" dirty="0"/>
              <a:t> quant). </a:t>
            </a:r>
            <a:endParaRPr lang="en-US" sz="2200" b="1" i="1" dirty="0"/>
          </a:p>
          <a:p>
            <a:r>
              <a:rPr lang="en-US" sz="2200" dirty="0"/>
              <a:t>Get pregnancy test on female of child-bearing age. </a:t>
            </a:r>
          </a:p>
          <a:p>
            <a:pPr marL="114300" indent="0">
              <a:buNone/>
            </a:pPr>
            <a:endParaRPr lang="en-US" dirty="0"/>
          </a:p>
        </p:txBody>
      </p:sp>
      <p:sp>
        <p:nvSpPr>
          <p:cNvPr id="4" name="Slide Number Placeholder 3">
            <a:extLst>
              <a:ext uri="{FF2B5EF4-FFF2-40B4-BE49-F238E27FC236}">
                <a16:creationId xmlns:a16="http://schemas.microsoft.com/office/drawing/2014/main" id="{772DF8DE-1FDB-F129-1AAB-A91B43FC0472}"/>
              </a:ext>
            </a:extLst>
          </p:cNvPr>
          <p:cNvSpPr>
            <a:spLocks noGrp="1"/>
          </p:cNvSpPr>
          <p:nvPr>
            <p:ph type="sldNum" sz="quarter" idx="12"/>
          </p:nvPr>
        </p:nvSpPr>
        <p:spPr/>
        <p:txBody>
          <a:bodyPr/>
          <a:lstStyle/>
          <a:p>
            <a:fld id="{6E2D2B3B-882E-40F3-A32F-6DD516915044}" type="slidenum">
              <a:rPr lang="en-US" smtClean="0"/>
              <a:pPr/>
              <a:t>20</a:t>
            </a:fld>
            <a:endParaRPr lang="en-US"/>
          </a:p>
        </p:txBody>
      </p:sp>
      <p:sp>
        <p:nvSpPr>
          <p:cNvPr id="5" name="Title 1">
            <a:extLst>
              <a:ext uri="{FF2B5EF4-FFF2-40B4-BE49-F238E27FC236}">
                <a16:creationId xmlns:a16="http://schemas.microsoft.com/office/drawing/2014/main" id="{85243921-A5EC-F74E-B39F-E20C5F98CF86}"/>
              </a:ext>
            </a:extLst>
          </p:cNvPr>
          <p:cNvSpPr>
            <a:spLocks noGrp="1"/>
          </p:cNvSpPr>
          <p:nvPr>
            <p:ph type="title"/>
          </p:nvPr>
        </p:nvSpPr>
        <p:spPr>
          <a:xfrm>
            <a:off x="457200" y="206375"/>
            <a:ext cx="8315325" cy="857250"/>
          </a:xfrm>
        </p:spPr>
        <p:txBody>
          <a:bodyPr/>
          <a:lstStyle/>
          <a:p>
            <a:pPr algn="ctr"/>
            <a:r>
              <a:rPr lang="en-US" dirty="0"/>
              <a:t>Initiation of CAB-LA for HIV </a:t>
            </a:r>
            <a:r>
              <a:rPr lang="en-US" dirty="0" err="1"/>
              <a:t>PrEP</a:t>
            </a:r>
            <a:endParaRPr lang="en-US" dirty="0"/>
          </a:p>
        </p:txBody>
      </p:sp>
      <p:sp>
        <p:nvSpPr>
          <p:cNvPr id="6" name="TextBox 5">
            <a:extLst>
              <a:ext uri="{FF2B5EF4-FFF2-40B4-BE49-F238E27FC236}">
                <a16:creationId xmlns:a16="http://schemas.microsoft.com/office/drawing/2014/main" id="{86F98D26-040C-34AC-5303-C0162BB7F6A9}"/>
              </a:ext>
            </a:extLst>
          </p:cNvPr>
          <p:cNvSpPr txBox="1"/>
          <p:nvPr/>
        </p:nvSpPr>
        <p:spPr>
          <a:xfrm>
            <a:off x="31786" y="4310900"/>
            <a:ext cx="9080428" cy="261610"/>
          </a:xfrm>
          <a:prstGeom prst="rect">
            <a:avLst/>
          </a:prstGeom>
          <a:noFill/>
        </p:spPr>
        <p:txBody>
          <a:bodyPr wrap="square" rtlCol="0">
            <a:spAutoFit/>
          </a:bodyPr>
          <a:lstStyle/>
          <a:p>
            <a:r>
              <a:rPr lang="en-US" sz="1100" dirty="0"/>
              <a:t>CMP = Comprehensive Metabolic Panel, STI = Sexually Transmitted Infection, NG/CT = Neisseria Gonorrhoeae/Chlamydia Trachomatis </a:t>
            </a:r>
          </a:p>
        </p:txBody>
      </p:sp>
    </p:spTree>
    <p:extLst>
      <p:ext uri="{BB962C8B-B14F-4D97-AF65-F5344CB8AC3E}">
        <p14:creationId xmlns:p14="http://schemas.microsoft.com/office/powerpoint/2010/main" val="3801727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7AF43-1EF4-2DAF-5B10-EC01E388E571}"/>
              </a:ext>
            </a:extLst>
          </p:cNvPr>
          <p:cNvSpPr>
            <a:spLocks noGrp="1"/>
          </p:cNvSpPr>
          <p:nvPr>
            <p:ph type="title"/>
          </p:nvPr>
        </p:nvSpPr>
        <p:spPr/>
        <p:txBody>
          <a:bodyPr/>
          <a:lstStyle/>
          <a:p>
            <a:pPr algn="ctr"/>
            <a:r>
              <a:rPr lang="en-US" dirty="0"/>
              <a:t>Initiation of CAB-LA for HIV </a:t>
            </a:r>
            <a:r>
              <a:rPr lang="en-US" dirty="0" err="1"/>
              <a:t>PrEP</a:t>
            </a:r>
            <a:endParaRPr lang="en-US" dirty="0"/>
          </a:p>
        </p:txBody>
      </p:sp>
      <p:sp>
        <p:nvSpPr>
          <p:cNvPr id="3" name="Content Placeholder 2">
            <a:extLst>
              <a:ext uri="{FF2B5EF4-FFF2-40B4-BE49-F238E27FC236}">
                <a16:creationId xmlns:a16="http://schemas.microsoft.com/office/drawing/2014/main" id="{95CD9574-4D8A-CD91-DB38-EB03D23FC06C}"/>
              </a:ext>
            </a:extLst>
          </p:cNvPr>
          <p:cNvSpPr>
            <a:spLocks noGrp="1"/>
          </p:cNvSpPr>
          <p:nvPr>
            <p:ph idx="1"/>
          </p:nvPr>
        </p:nvSpPr>
        <p:spPr/>
        <p:txBody>
          <a:bodyPr>
            <a:normAutofit fontScale="92500" lnSpcReduction="20000"/>
          </a:bodyPr>
          <a:lstStyle/>
          <a:p>
            <a:r>
              <a:rPr lang="en-US" dirty="0"/>
              <a:t>Review labs with client.</a:t>
            </a:r>
          </a:p>
          <a:p>
            <a:r>
              <a:rPr lang="en-US" dirty="0"/>
              <a:t>Review risks, benefits, side effects, and importance of adherence with client. Answer any questions; ensure they understand. </a:t>
            </a:r>
          </a:p>
          <a:p>
            <a:r>
              <a:rPr lang="en-US" dirty="0"/>
              <a:t>Address any abnormalities (treat STIs appropriately if indicated). </a:t>
            </a:r>
          </a:p>
          <a:p>
            <a:r>
              <a:rPr lang="en-US" dirty="0"/>
              <a:t>Be sure to vaccinate for hepatitis B indicated.</a:t>
            </a:r>
          </a:p>
          <a:p>
            <a:pPr lvl="1"/>
            <a:r>
              <a:rPr lang="en-US" dirty="0"/>
              <a:t>Hep B Vaccine recombinant (3 doses [0,1,6-month schedule])</a:t>
            </a:r>
          </a:p>
          <a:p>
            <a:pPr lvl="1"/>
            <a:r>
              <a:rPr lang="en-US" dirty="0"/>
              <a:t>Hep B V</a:t>
            </a:r>
            <a:r>
              <a:rPr lang="en-US" b="0" i="0" dirty="0">
                <a:solidFill>
                  <a:srgbClr val="333333"/>
                </a:solidFill>
                <a:effectLst/>
                <a:highlight>
                  <a:srgbClr val="FFFFFF"/>
                </a:highlight>
              </a:rPr>
              <a:t>accine recombinant, </a:t>
            </a:r>
            <a:r>
              <a:rPr lang="en-US" dirty="0">
                <a:solidFill>
                  <a:srgbClr val="333333"/>
                </a:solidFill>
                <a:highlight>
                  <a:srgbClr val="FFFFFF"/>
                </a:highlight>
              </a:rPr>
              <a:t>a</a:t>
            </a:r>
            <a:r>
              <a:rPr lang="en-US" b="0" i="0" dirty="0">
                <a:solidFill>
                  <a:srgbClr val="333333"/>
                </a:solidFill>
                <a:effectLst/>
                <a:highlight>
                  <a:srgbClr val="FFFFFF"/>
                </a:highlight>
              </a:rPr>
              <a:t>djuvanted (2 doses [0 and 1-month schedule])</a:t>
            </a:r>
            <a:endParaRPr lang="en-US" dirty="0"/>
          </a:p>
          <a:p>
            <a:endParaRPr lang="en-US" dirty="0"/>
          </a:p>
        </p:txBody>
      </p:sp>
      <p:sp>
        <p:nvSpPr>
          <p:cNvPr id="4" name="Slide Number Placeholder 3">
            <a:extLst>
              <a:ext uri="{FF2B5EF4-FFF2-40B4-BE49-F238E27FC236}">
                <a16:creationId xmlns:a16="http://schemas.microsoft.com/office/drawing/2014/main" id="{C1202545-E6F8-242B-6839-35655BA11446}"/>
              </a:ext>
            </a:extLst>
          </p:cNvPr>
          <p:cNvSpPr>
            <a:spLocks noGrp="1"/>
          </p:cNvSpPr>
          <p:nvPr>
            <p:ph type="sldNum" sz="quarter" idx="12"/>
          </p:nvPr>
        </p:nvSpPr>
        <p:spPr/>
        <p:txBody>
          <a:bodyPr/>
          <a:lstStyle/>
          <a:p>
            <a:fld id="{6E2D2B3B-882E-40F3-A32F-6DD516915044}" type="slidenum">
              <a:rPr lang="en-US" smtClean="0"/>
              <a:pPr/>
              <a:t>21</a:t>
            </a:fld>
            <a:endParaRPr lang="en-US"/>
          </a:p>
        </p:txBody>
      </p:sp>
    </p:spTree>
    <p:extLst>
      <p:ext uri="{BB962C8B-B14F-4D97-AF65-F5344CB8AC3E}">
        <p14:creationId xmlns:p14="http://schemas.microsoft.com/office/powerpoint/2010/main" val="2674266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9BCA7-9CAB-D7F9-73C7-DADC918275DE}"/>
              </a:ext>
            </a:extLst>
          </p:cNvPr>
          <p:cNvSpPr>
            <a:spLocks noGrp="1"/>
          </p:cNvSpPr>
          <p:nvPr>
            <p:ph type="title"/>
          </p:nvPr>
        </p:nvSpPr>
        <p:spPr/>
        <p:txBody>
          <a:bodyPr/>
          <a:lstStyle/>
          <a:p>
            <a:r>
              <a:rPr lang="en-US" dirty="0"/>
              <a:t>Administering CAB-LA for HIV </a:t>
            </a:r>
            <a:r>
              <a:rPr lang="en-US" dirty="0" err="1"/>
              <a:t>PrEP</a:t>
            </a:r>
            <a:endParaRPr lang="en-US" dirty="0"/>
          </a:p>
        </p:txBody>
      </p:sp>
      <p:sp>
        <p:nvSpPr>
          <p:cNvPr id="3" name="Content Placeholder 2">
            <a:extLst>
              <a:ext uri="{FF2B5EF4-FFF2-40B4-BE49-F238E27FC236}">
                <a16:creationId xmlns:a16="http://schemas.microsoft.com/office/drawing/2014/main" id="{FCF0A724-A5AA-6528-E4BD-070FE4CEED8A}"/>
              </a:ext>
            </a:extLst>
          </p:cNvPr>
          <p:cNvSpPr>
            <a:spLocks noGrp="1"/>
          </p:cNvSpPr>
          <p:nvPr>
            <p:ph idx="1"/>
          </p:nvPr>
        </p:nvSpPr>
        <p:spPr>
          <a:xfrm>
            <a:off x="125896" y="1200151"/>
            <a:ext cx="8954533" cy="3292336"/>
          </a:xfrm>
        </p:spPr>
        <p:txBody>
          <a:bodyPr>
            <a:normAutofit fontScale="92500" lnSpcReduction="20000"/>
          </a:bodyPr>
          <a:lstStyle/>
          <a:p>
            <a:r>
              <a:rPr lang="en-US" dirty="0"/>
              <a:t>A</a:t>
            </a:r>
            <a:r>
              <a:rPr lang="en-US" sz="2400" dirty="0"/>
              <a:t>dministration by Intramuscular (IM) gluteal injection (ventrogluteal site is preferred). </a:t>
            </a:r>
          </a:p>
          <a:p>
            <a:r>
              <a:rPr lang="en-US" sz="2400" dirty="0"/>
              <a:t>There is the option of an oral-lead in of CAB (30 mg) for at least 28 days to evaluate whether one can tolerate the medication. </a:t>
            </a:r>
          </a:p>
          <a:p>
            <a:r>
              <a:rPr lang="en-US" sz="2400" dirty="0"/>
              <a:t>Dose: 600 mg (3 mL)</a:t>
            </a:r>
          </a:p>
          <a:p>
            <a:r>
              <a:rPr lang="en-US" sz="2400" dirty="0"/>
              <a:t>Initiation: 600 mg IM X 2 doses one month a part. </a:t>
            </a:r>
          </a:p>
          <a:p>
            <a:r>
              <a:rPr lang="en-US" dirty="0"/>
              <a:t>Continuation injections: 600 mg IM every 2 months. </a:t>
            </a:r>
          </a:p>
          <a:p>
            <a:r>
              <a:rPr lang="en-US" sz="2400" dirty="0"/>
              <a:t>There is a 7-day window period before or after the injection date.  </a:t>
            </a:r>
          </a:p>
          <a:p>
            <a:r>
              <a:rPr lang="en-US" dirty="0"/>
              <a:t>Follow up: HIV testing 4</a:t>
            </a:r>
            <a:r>
              <a:rPr lang="en-US" baseline="30000" dirty="0"/>
              <a:t>th</a:t>
            </a:r>
            <a:r>
              <a:rPr lang="en-US" dirty="0"/>
              <a:t> gen Ag/Ab testing and HIV RNA testing should be done upon initiation and before every injection.  </a:t>
            </a:r>
          </a:p>
          <a:p>
            <a:endParaRPr lang="en-US" dirty="0"/>
          </a:p>
        </p:txBody>
      </p:sp>
      <p:sp>
        <p:nvSpPr>
          <p:cNvPr id="4" name="Slide Number Placeholder 3">
            <a:extLst>
              <a:ext uri="{FF2B5EF4-FFF2-40B4-BE49-F238E27FC236}">
                <a16:creationId xmlns:a16="http://schemas.microsoft.com/office/drawing/2014/main" id="{AC4150C2-99DB-58D6-EE19-D120CC80AC3E}"/>
              </a:ext>
            </a:extLst>
          </p:cNvPr>
          <p:cNvSpPr>
            <a:spLocks noGrp="1"/>
          </p:cNvSpPr>
          <p:nvPr>
            <p:ph type="sldNum" sz="quarter" idx="12"/>
          </p:nvPr>
        </p:nvSpPr>
        <p:spPr/>
        <p:txBody>
          <a:bodyPr/>
          <a:lstStyle/>
          <a:p>
            <a:fld id="{6E2D2B3B-882E-40F3-A32F-6DD516915044}" type="slidenum">
              <a:rPr lang="en-US" smtClean="0"/>
              <a:pPr/>
              <a:t>22</a:t>
            </a:fld>
            <a:endParaRPr lang="en-US"/>
          </a:p>
        </p:txBody>
      </p:sp>
    </p:spTree>
    <p:extLst>
      <p:ext uri="{BB962C8B-B14F-4D97-AF65-F5344CB8AC3E}">
        <p14:creationId xmlns:p14="http://schemas.microsoft.com/office/powerpoint/2010/main" val="3323644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C303D-3083-0FB1-B149-10A717E06340}"/>
              </a:ext>
            </a:extLst>
          </p:cNvPr>
          <p:cNvSpPr>
            <a:spLocks noGrp="1"/>
          </p:cNvSpPr>
          <p:nvPr>
            <p:ph type="title"/>
          </p:nvPr>
        </p:nvSpPr>
        <p:spPr/>
        <p:txBody>
          <a:bodyPr/>
          <a:lstStyle/>
          <a:p>
            <a:pPr algn="ctr"/>
            <a:r>
              <a:rPr lang="en-US" dirty="0"/>
              <a:t>Follow Up Visits</a:t>
            </a:r>
          </a:p>
        </p:txBody>
      </p:sp>
      <p:sp>
        <p:nvSpPr>
          <p:cNvPr id="3" name="Content Placeholder 2">
            <a:extLst>
              <a:ext uri="{FF2B5EF4-FFF2-40B4-BE49-F238E27FC236}">
                <a16:creationId xmlns:a16="http://schemas.microsoft.com/office/drawing/2014/main" id="{005C05DD-5713-EC56-CEEF-F64A2855BEF0}"/>
              </a:ext>
            </a:extLst>
          </p:cNvPr>
          <p:cNvSpPr>
            <a:spLocks noGrp="1"/>
          </p:cNvSpPr>
          <p:nvPr>
            <p:ph idx="1"/>
          </p:nvPr>
        </p:nvSpPr>
        <p:spPr/>
        <p:txBody>
          <a:bodyPr/>
          <a:lstStyle/>
          <a:p>
            <a:r>
              <a:rPr lang="en-US" b="1" dirty="0"/>
              <a:t>CAB-LA for </a:t>
            </a:r>
            <a:r>
              <a:rPr lang="en-US" b="1" dirty="0" err="1"/>
              <a:t>PrEP</a:t>
            </a:r>
            <a:endParaRPr lang="en-US" b="1" dirty="0"/>
          </a:p>
          <a:p>
            <a:pPr lvl="1"/>
            <a:r>
              <a:rPr lang="en-US" dirty="0"/>
              <a:t>Assess</a:t>
            </a:r>
            <a:r>
              <a:rPr lang="en-US" b="1" dirty="0"/>
              <a:t> </a:t>
            </a:r>
            <a:r>
              <a:rPr lang="en-US" dirty="0"/>
              <a:t>for acute HIV infection. </a:t>
            </a:r>
          </a:p>
          <a:p>
            <a:pPr lvl="1"/>
            <a:r>
              <a:rPr lang="en-US" dirty="0"/>
              <a:t>Ask about injection site reactions. </a:t>
            </a:r>
          </a:p>
          <a:p>
            <a:pPr lvl="1"/>
            <a:r>
              <a:rPr lang="en-US" dirty="0"/>
              <a:t>Vaccinate for hepatitis B if indicated.</a:t>
            </a:r>
          </a:p>
          <a:p>
            <a:pPr lvl="1"/>
            <a:r>
              <a:rPr lang="en-US" dirty="0"/>
              <a:t>HIV testing (4</a:t>
            </a:r>
            <a:r>
              <a:rPr lang="en-US" baseline="30000" dirty="0"/>
              <a:t>th</a:t>
            </a:r>
            <a:r>
              <a:rPr lang="en-US" dirty="0"/>
              <a:t> gen plus HIV RNA): the results must be </a:t>
            </a:r>
            <a:r>
              <a:rPr lang="en-US" b="1" dirty="0"/>
              <a:t>NEGATIVE</a:t>
            </a:r>
            <a:r>
              <a:rPr lang="en-US" dirty="0"/>
              <a:t> to continue CAB-LA for </a:t>
            </a:r>
            <a:r>
              <a:rPr lang="en-US" dirty="0" err="1"/>
              <a:t>PrEP.</a:t>
            </a:r>
            <a:r>
              <a:rPr lang="en-US" dirty="0"/>
              <a:t> </a:t>
            </a:r>
          </a:p>
          <a:p>
            <a:pPr lvl="1"/>
            <a:r>
              <a:rPr lang="en-US" dirty="0"/>
              <a:t>Typical follow up schedule after initiation is every 2 months. </a:t>
            </a:r>
          </a:p>
          <a:p>
            <a:endParaRPr lang="en-US" dirty="0"/>
          </a:p>
        </p:txBody>
      </p:sp>
      <p:sp>
        <p:nvSpPr>
          <p:cNvPr id="4" name="Slide Number Placeholder 3">
            <a:extLst>
              <a:ext uri="{FF2B5EF4-FFF2-40B4-BE49-F238E27FC236}">
                <a16:creationId xmlns:a16="http://schemas.microsoft.com/office/drawing/2014/main" id="{2388F70B-0884-B3D4-0402-8BA6C8E9C797}"/>
              </a:ext>
            </a:extLst>
          </p:cNvPr>
          <p:cNvSpPr>
            <a:spLocks noGrp="1"/>
          </p:cNvSpPr>
          <p:nvPr>
            <p:ph type="sldNum" sz="quarter" idx="12"/>
          </p:nvPr>
        </p:nvSpPr>
        <p:spPr/>
        <p:txBody>
          <a:bodyPr/>
          <a:lstStyle/>
          <a:p>
            <a:fld id="{6E2D2B3B-882E-40F3-A32F-6DD516915044}" type="slidenum">
              <a:rPr lang="en-US" smtClean="0"/>
              <a:pPr/>
              <a:t>23</a:t>
            </a:fld>
            <a:endParaRPr lang="en-US"/>
          </a:p>
        </p:txBody>
      </p:sp>
    </p:spTree>
    <p:extLst>
      <p:ext uri="{BB962C8B-B14F-4D97-AF65-F5344CB8AC3E}">
        <p14:creationId xmlns:p14="http://schemas.microsoft.com/office/powerpoint/2010/main" val="51006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73D1D-9FF3-5BDA-CB60-84CC61E2A777}"/>
              </a:ext>
            </a:extLst>
          </p:cNvPr>
          <p:cNvSpPr>
            <a:spLocks noGrp="1"/>
          </p:cNvSpPr>
          <p:nvPr>
            <p:ph type="title"/>
          </p:nvPr>
        </p:nvSpPr>
        <p:spPr/>
        <p:txBody>
          <a:bodyPr/>
          <a:lstStyle/>
          <a:p>
            <a:pPr algn="ctr"/>
            <a:r>
              <a:rPr lang="en-US" dirty="0"/>
              <a:t>Ongoing Assessments and </a:t>
            </a:r>
            <a:br>
              <a:rPr lang="en-US" dirty="0"/>
            </a:br>
            <a:r>
              <a:rPr lang="en-US" dirty="0"/>
              <a:t>Follow Up Testing</a:t>
            </a:r>
          </a:p>
        </p:txBody>
      </p:sp>
      <p:sp>
        <p:nvSpPr>
          <p:cNvPr id="3" name="Content Placeholder 2">
            <a:extLst>
              <a:ext uri="{FF2B5EF4-FFF2-40B4-BE49-F238E27FC236}">
                <a16:creationId xmlns:a16="http://schemas.microsoft.com/office/drawing/2014/main" id="{96F2A97D-82A7-16D3-ABE5-ADB3282C7AE3}"/>
              </a:ext>
            </a:extLst>
          </p:cNvPr>
          <p:cNvSpPr>
            <a:spLocks noGrp="1"/>
          </p:cNvSpPr>
          <p:nvPr>
            <p:ph idx="1"/>
          </p:nvPr>
        </p:nvSpPr>
        <p:spPr>
          <a:xfrm>
            <a:off x="457213" y="1433060"/>
            <a:ext cx="8554265" cy="3385101"/>
          </a:xfrm>
        </p:spPr>
        <p:txBody>
          <a:bodyPr>
            <a:normAutofit fontScale="85000" lnSpcReduction="20000"/>
          </a:bodyPr>
          <a:lstStyle/>
          <a:p>
            <a:r>
              <a:rPr lang="en-US" dirty="0"/>
              <a:t>Check renal function (serum creatinine and estimated creatinine clearance (</a:t>
            </a:r>
            <a:r>
              <a:rPr lang="en-US" dirty="0" err="1"/>
              <a:t>eCrCL</a:t>
            </a:r>
            <a:r>
              <a:rPr lang="en-US" dirty="0"/>
              <a:t>) upon initiation and monitor every 12 months. </a:t>
            </a:r>
          </a:p>
          <a:p>
            <a:r>
              <a:rPr lang="en-US" dirty="0"/>
              <a:t>For patients on oral </a:t>
            </a:r>
            <a:r>
              <a:rPr lang="en-US" dirty="0" err="1"/>
              <a:t>PrEP</a:t>
            </a:r>
            <a:r>
              <a:rPr lang="en-US" dirty="0"/>
              <a:t> age 50 and older OR who have an </a:t>
            </a:r>
            <a:r>
              <a:rPr lang="en-US" dirty="0" err="1"/>
              <a:t>eCrCL</a:t>
            </a:r>
            <a:r>
              <a:rPr lang="en-US" dirty="0"/>
              <a:t> &lt;90 mL/min upon initiation:  </a:t>
            </a:r>
          </a:p>
          <a:p>
            <a:pPr lvl="1"/>
            <a:r>
              <a:rPr lang="en-US" dirty="0"/>
              <a:t>Check/monitor serum creatinine and </a:t>
            </a:r>
            <a:r>
              <a:rPr lang="en-US" dirty="0" err="1"/>
              <a:t>eCrCL</a:t>
            </a:r>
            <a:r>
              <a:rPr lang="en-US" dirty="0"/>
              <a:t> upon initiation and every 6 months. </a:t>
            </a:r>
          </a:p>
          <a:p>
            <a:r>
              <a:rPr lang="en-US" dirty="0"/>
              <a:t>For patients taking oral F/TAF</a:t>
            </a:r>
          </a:p>
          <a:p>
            <a:pPr lvl="1"/>
            <a:r>
              <a:rPr lang="en-US" dirty="0"/>
              <a:t>Measure triglyceride, cholesterol, and weight every 12 months. </a:t>
            </a:r>
          </a:p>
          <a:p>
            <a:r>
              <a:rPr lang="en-US" b="1" i="1" dirty="0"/>
              <a:t>Regular kidney, triglyceride, and cholesterol monitoring is not indicated for CAB-LA. </a:t>
            </a:r>
          </a:p>
          <a:p>
            <a:r>
              <a:rPr lang="en-US" dirty="0"/>
              <a:t>STI screening: recommended annually and more frequently if indicated. </a:t>
            </a:r>
          </a:p>
          <a:p>
            <a:endParaRPr lang="en-US" dirty="0"/>
          </a:p>
        </p:txBody>
      </p:sp>
      <p:sp>
        <p:nvSpPr>
          <p:cNvPr id="4" name="Slide Number Placeholder 3">
            <a:extLst>
              <a:ext uri="{FF2B5EF4-FFF2-40B4-BE49-F238E27FC236}">
                <a16:creationId xmlns:a16="http://schemas.microsoft.com/office/drawing/2014/main" id="{0DEF046F-FF22-7F47-133A-1AF1055FEF29}"/>
              </a:ext>
            </a:extLst>
          </p:cNvPr>
          <p:cNvSpPr>
            <a:spLocks noGrp="1"/>
          </p:cNvSpPr>
          <p:nvPr>
            <p:ph type="sldNum" sz="quarter" idx="12"/>
          </p:nvPr>
        </p:nvSpPr>
        <p:spPr/>
        <p:txBody>
          <a:bodyPr/>
          <a:lstStyle/>
          <a:p>
            <a:fld id="{6E2D2B3B-882E-40F3-A32F-6DD516915044}" type="slidenum">
              <a:rPr lang="en-US" smtClean="0"/>
              <a:pPr/>
              <a:t>24</a:t>
            </a:fld>
            <a:endParaRPr lang="en-US"/>
          </a:p>
        </p:txBody>
      </p:sp>
    </p:spTree>
    <p:extLst>
      <p:ext uri="{BB962C8B-B14F-4D97-AF65-F5344CB8AC3E}">
        <p14:creationId xmlns:p14="http://schemas.microsoft.com/office/powerpoint/2010/main" val="2725898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C7918-4BD3-CF95-EDB0-01F13687E18B}"/>
              </a:ext>
            </a:extLst>
          </p:cNvPr>
          <p:cNvSpPr>
            <a:spLocks noGrp="1"/>
          </p:cNvSpPr>
          <p:nvPr>
            <p:ph type="title"/>
          </p:nvPr>
        </p:nvSpPr>
        <p:spPr/>
        <p:txBody>
          <a:bodyPr/>
          <a:lstStyle/>
          <a:p>
            <a:pPr algn="ctr"/>
            <a:r>
              <a:rPr lang="en-US" dirty="0"/>
              <a:t>Key Concepts and Considerations</a:t>
            </a:r>
          </a:p>
        </p:txBody>
      </p:sp>
      <p:sp>
        <p:nvSpPr>
          <p:cNvPr id="3" name="Content Placeholder 2">
            <a:extLst>
              <a:ext uri="{FF2B5EF4-FFF2-40B4-BE49-F238E27FC236}">
                <a16:creationId xmlns:a16="http://schemas.microsoft.com/office/drawing/2014/main" id="{2063943D-83AC-65BC-940F-95F4886AAF8F}"/>
              </a:ext>
            </a:extLst>
          </p:cNvPr>
          <p:cNvSpPr>
            <a:spLocks noGrp="1"/>
          </p:cNvSpPr>
          <p:nvPr>
            <p:ph idx="1"/>
          </p:nvPr>
        </p:nvSpPr>
        <p:spPr/>
        <p:txBody>
          <a:bodyPr>
            <a:normAutofit fontScale="85000" lnSpcReduction="20000"/>
          </a:bodyPr>
          <a:lstStyle/>
          <a:p>
            <a:r>
              <a:rPr lang="en-US" dirty="0"/>
              <a:t>For CAB-LA: have a conversation about adherence to follow up and the importance of on-time injections.   </a:t>
            </a:r>
          </a:p>
          <a:p>
            <a:r>
              <a:rPr lang="en-US" dirty="0"/>
              <a:t>CAB-LA requires negative HIV testing upon initiation and every 2 months to safety continue.  </a:t>
            </a:r>
          </a:p>
          <a:p>
            <a:r>
              <a:rPr lang="en-US" dirty="0"/>
              <a:t>Screen for STIs (urine, oral and rectal NG/CT; syphilis screen) as appropriate. </a:t>
            </a:r>
          </a:p>
          <a:p>
            <a:r>
              <a:rPr lang="en-US" dirty="0"/>
              <a:t>Resistance (in the setting of HIV infection can develop if someone is HIV-positive and not on a complete regimen).</a:t>
            </a:r>
          </a:p>
          <a:p>
            <a:r>
              <a:rPr lang="en-US" u="sng" dirty="0"/>
              <a:t>Do not forget about hepatitis B screening and vaccination if indicated. </a:t>
            </a:r>
          </a:p>
          <a:p>
            <a:r>
              <a:rPr lang="en-US" b="1" dirty="0"/>
              <a:t>Discontinuing CAB-LA: can safely start a daily oral </a:t>
            </a:r>
            <a:r>
              <a:rPr lang="en-US" b="1" dirty="0" err="1"/>
              <a:t>PrEP</a:t>
            </a:r>
            <a:r>
              <a:rPr lang="en-US" b="1" dirty="0"/>
              <a:t> medication 8 weeks after the last injection. </a:t>
            </a:r>
          </a:p>
          <a:p>
            <a:endParaRPr lang="en-US" dirty="0"/>
          </a:p>
        </p:txBody>
      </p:sp>
      <p:sp>
        <p:nvSpPr>
          <p:cNvPr id="4" name="Slide Number Placeholder 3">
            <a:extLst>
              <a:ext uri="{FF2B5EF4-FFF2-40B4-BE49-F238E27FC236}">
                <a16:creationId xmlns:a16="http://schemas.microsoft.com/office/drawing/2014/main" id="{1D393341-ADC0-A38D-5664-324F36A18503}"/>
              </a:ext>
            </a:extLst>
          </p:cNvPr>
          <p:cNvSpPr>
            <a:spLocks noGrp="1"/>
          </p:cNvSpPr>
          <p:nvPr>
            <p:ph type="sldNum" sz="quarter" idx="12"/>
          </p:nvPr>
        </p:nvSpPr>
        <p:spPr/>
        <p:txBody>
          <a:bodyPr/>
          <a:lstStyle/>
          <a:p>
            <a:fld id="{6E2D2B3B-882E-40F3-A32F-6DD516915044}" type="slidenum">
              <a:rPr lang="en-US" smtClean="0"/>
              <a:pPr/>
              <a:t>25</a:t>
            </a:fld>
            <a:endParaRPr lang="en-US"/>
          </a:p>
        </p:txBody>
      </p:sp>
    </p:spTree>
    <p:extLst>
      <p:ext uri="{BB962C8B-B14F-4D97-AF65-F5344CB8AC3E}">
        <p14:creationId xmlns:p14="http://schemas.microsoft.com/office/powerpoint/2010/main" val="1587164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9F7EB-DAFF-FC1A-E9EC-0E7D20A83BED}"/>
              </a:ext>
            </a:extLst>
          </p:cNvPr>
          <p:cNvSpPr>
            <a:spLocks noGrp="1"/>
          </p:cNvSpPr>
          <p:nvPr>
            <p:ph type="title"/>
          </p:nvPr>
        </p:nvSpPr>
        <p:spPr/>
        <p:txBody>
          <a:bodyPr/>
          <a:lstStyle/>
          <a:p>
            <a:pPr algn="ctr"/>
            <a:r>
              <a:rPr lang="en-US" dirty="0"/>
              <a:t>Key Concepts and Considerations</a:t>
            </a:r>
          </a:p>
        </p:txBody>
      </p:sp>
      <p:sp>
        <p:nvSpPr>
          <p:cNvPr id="3" name="Content Placeholder 2">
            <a:extLst>
              <a:ext uri="{FF2B5EF4-FFF2-40B4-BE49-F238E27FC236}">
                <a16:creationId xmlns:a16="http://schemas.microsoft.com/office/drawing/2014/main" id="{D632C53C-5462-8A98-82FF-385E81A66FE0}"/>
              </a:ext>
            </a:extLst>
          </p:cNvPr>
          <p:cNvSpPr>
            <a:spLocks noGrp="1"/>
          </p:cNvSpPr>
          <p:nvPr>
            <p:ph idx="1"/>
          </p:nvPr>
        </p:nvSpPr>
        <p:spPr/>
        <p:txBody>
          <a:bodyPr>
            <a:normAutofit lnSpcReduction="10000"/>
          </a:bodyPr>
          <a:lstStyle/>
          <a:p>
            <a:r>
              <a:rPr lang="en-US" sz="2100" dirty="0">
                <a:effectLst/>
                <a:ea typeface="Calibri" panose="020F0502020204030204" pitchFamily="34" charset="0"/>
                <a:cs typeface="Times New Roman" panose="02020603050405020304" pitchFamily="18" charset="0"/>
              </a:rPr>
              <a:t>It is extremely important for the negative HIV test result to be as close as possible to the injection. </a:t>
            </a:r>
          </a:p>
          <a:p>
            <a:r>
              <a:rPr lang="en-US" sz="2100" dirty="0">
                <a:ea typeface="Calibri" panose="020F0502020204030204" pitchFamily="34" charset="0"/>
                <a:cs typeface="Times New Roman" panose="02020603050405020304" pitchFamily="18" charset="0"/>
              </a:rPr>
              <a:t>Testing should be done within one week of initiating CAB-LA. Repeat testing beyond this time frame before initiating CAB-LA. </a:t>
            </a:r>
          </a:p>
          <a:p>
            <a:r>
              <a:rPr lang="en-US" sz="2100" dirty="0">
                <a:ea typeface="Calibri" panose="020F0502020204030204" pitchFamily="34" charset="0"/>
                <a:cs typeface="Times New Roman" panose="02020603050405020304" pitchFamily="18" charset="0"/>
              </a:rPr>
              <a:t>Always be on the look out for AHI and LEVI.</a:t>
            </a:r>
          </a:p>
          <a:p>
            <a:r>
              <a:rPr lang="en-US" sz="2100" dirty="0">
                <a:ea typeface="Calibri" panose="020F0502020204030204" pitchFamily="34" charset="0"/>
                <a:cs typeface="Times New Roman" panose="02020603050405020304" pitchFamily="18" charset="0"/>
              </a:rPr>
              <a:t>For suspicion of acute HIV infection, </a:t>
            </a:r>
            <a:r>
              <a:rPr lang="en-US" sz="2100" b="1" dirty="0">
                <a:solidFill>
                  <a:srgbClr val="C00000"/>
                </a:solidFill>
              </a:rPr>
              <a:t>order a screening test and a nucleic acid amplification test (NAAT). You can also order HIV RNA PCR to check for measurable virus.</a:t>
            </a:r>
          </a:p>
          <a:p>
            <a:pPr lvl="2"/>
            <a:r>
              <a:rPr lang="en-US" b="1" dirty="0"/>
              <a:t>Note: </a:t>
            </a:r>
            <a:r>
              <a:rPr lang="en-US" b="1" i="0" dirty="0">
                <a:effectLst/>
                <a:latin typeface="BlinkMacSystemFont"/>
              </a:rPr>
              <a:t>Nucleic </a:t>
            </a:r>
            <a:r>
              <a:rPr lang="en-US" b="1" i="0" dirty="0">
                <a:solidFill>
                  <a:srgbClr val="212121"/>
                </a:solidFill>
                <a:effectLst/>
                <a:latin typeface="BlinkMacSystemFont"/>
              </a:rPr>
              <a:t>acid amplification testing can detect HIV-1 RNA              10-12 days after exposure.</a:t>
            </a:r>
            <a:endParaRPr lang="en-US" b="1" dirty="0">
              <a:solidFill>
                <a:srgbClr val="FF0000"/>
              </a:solidFill>
            </a:endParaRPr>
          </a:p>
          <a:p>
            <a:endParaRPr lang="en-US" dirty="0"/>
          </a:p>
        </p:txBody>
      </p:sp>
      <p:sp>
        <p:nvSpPr>
          <p:cNvPr id="4" name="Slide Number Placeholder 3">
            <a:extLst>
              <a:ext uri="{FF2B5EF4-FFF2-40B4-BE49-F238E27FC236}">
                <a16:creationId xmlns:a16="http://schemas.microsoft.com/office/drawing/2014/main" id="{CF65F867-C2E8-46A6-E849-11D452278524}"/>
              </a:ext>
            </a:extLst>
          </p:cNvPr>
          <p:cNvSpPr>
            <a:spLocks noGrp="1"/>
          </p:cNvSpPr>
          <p:nvPr>
            <p:ph type="sldNum" sz="quarter" idx="12"/>
          </p:nvPr>
        </p:nvSpPr>
        <p:spPr/>
        <p:txBody>
          <a:bodyPr/>
          <a:lstStyle/>
          <a:p>
            <a:fld id="{6E2D2B3B-882E-40F3-A32F-6DD516915044}" type="slidenum">
              <a:rPr lang="en-US" smtClean="0"/>
              <a:pPr/>
              <a:t>26</a:t>
            </a:fld>
            <a:endParaRPr lang="en-US"/>
          </a:p>
        </p:txBody>
      </p:sp>
    </p:spTree>
    <p:extLst>
      <p:ext uri="{BB962C8B-B14F-4D97-AF65-F5344CB8AC3E}">
        <p14:creationId xmlns:p14="http://schemas.microsoft.com/office/powerpoint/2010/main" val="1908893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78875-B672-69F5-25D8-B1806AEE7B96}"/>
              </a:ext>
            </a:extLst>
          </p:cNvPr>
          <p:cNvSpPr>
            <a:spLocks noGrp="1"/>
          </p:cNvSpPr>
          <p:nvPr>
            <p:ph type="title"/>
          </p:nvPr>
        </p:nvSpPr>
        <p:spPr/>
        <p:txBody>
          <a:bodyPr/>
          <a:lstStyle/>
          <a:p>
            <a:pPr algn="ctr"/>
            <a:r>
              <a:rPr lang="en-US" dirty="0"/>
              <a:t>Guidance on Missed Injections</a:t>
            </a:r>
          </a:p>
        </p:txBody>
      </p:sp>
      <p:sp>
        <p:nvSpPr>
          <p:cNvPr id="3" name="Content Placeholder 2">
            <a:extLst>
              <a:ext uri="{FF2B5EF4-FFF2-40B4-BE49-F238E27FC236}">
                <a16:creationId xmlns:a16="http://schemas.microsoft.com/office/drawing/2014/main" id="{F6EAE439-2F7E-DE34-9971-32EC34A1C325}"/>
              </a:ext>
            </a:extLst>
          </p:cNvPr>
          <p:cNvSpPr>
            <a:spLocks noGrp="1"/>
          </p:cNvSpPr>
          <p:nvPr>
            <p:ph idx="1"/>
          </p:nvPr>
        </p:nvSpPr>
        <p:spPr/>
        <p:txBody>
          <a:bodyPr>
            <a:normAutofit fontScale="92500" lnSpcReduction="20000"/>
          </a:bodyPr>
          <a:lstStyle/>
          <a:p>
            <a:r>
              <a:rPr lang="en-US" dirty="0"/>
              <a:t>Is it appropriate to resume CAB-LA? Clinical reassessment is warranted. </a:t>
            </a:r>
          </a:p>
          <a:p>
            <a:r>
              <a:rPr lang="en-US" dirty="0"/>
              <a:t>How much time has passed since the last injection?</a:t>
            </a:r>
          </a:p>
          <a:p>
            <a:r>
              <a:rPr lang="en-US" dirty="0"/>
              <a:t>Was this a </a:t>
            </a:r>
            <a:r>
              <a:rPr lang="en-US" u="sng" dirty="0"/>
              <a:t>planned</a:t>
            </a:r>
            <a:r>
              <a:rPr lang="en-US" dirty="0"/>
              <a:t> or </a:t>
            </a:r>
            <a:r>
              <a:rPr lang="en-US" u="sng" dirty="0"/>
              <a:t>unplanned</a:t>
            </a:r>
            <a:r>
              <a:rPr lang="en-US" dirty="0"/>
              <a:t> missed injection. </a:t>
            </a:r>
          </a:p>
          <a:p>
            <a:pPr lvl="1"/>
            <a:r>
              <a:rPr lang="en-US" dirty="0"/>
              <a:t>If &lt; 1 month but &gt; 7 days: bridge with oral cabotegravir for up to 2 months. Restart injections on the day oral dosing ends or within 3 days. </a:t>
            </a:r>
          </a:p>
          <a:p>
            <a:pPr lvl="1"/>
            <a:r>
              <a:rPr lang="en-US" dirty="0"/>
              <a:t>&gt; 1 month: repeat the initial injections on the day oral dosing ends or within 3 days. </a:t>
            </a:r>
          </a:p>
          <a:p>
            <a:pPr lvl="1"/>
            <a:r>
              <a:rPr lang="en-US" dirty="0"/>
              <a:t>If &gt; 2 months, an alternative daily oral </a:t>
            </a:r>
            <a:r>
              <a:rPr lang="en-US" dirty="0" err="1"/>
              <a:t>PrEP</a:t>
            </a:r>
            <a:r>
              <a:rPr lang="en-US" dirty="0"/>
              <a:t> medication is recommended. </a:t>
            </a:r>
          </a:p>
          <a:p>
            <a:endParaRPr lang="en-US" dirty="0"/>
          </a:p>
        </p:txBody>
      </p:sp>
      <p:sp>
        <p:nvSpPr>
          <p:cNvPr id="4" name="Slide Number Placeholder 3">
            <a:extLst>
              <a:ext uri="{FF2B5EF4-FFF2-40B4-BE49-F238E27FC236}">
                <a16:creationId xmlns:a16="http://schemas.microsoft.com/office/drawing/2014/main" id="{BBE28956-EF8D-1FFB-7DB1-9847D71F60F8}"/>
              </a:ext>
            </a:extLst>
          </p:cNvPr>
          <p:cNvSpPr>
            <a:spLocks noGrp="1"/>
          </p:cNvSpPr>
          <p:nvPr>
            <p:ph type="sldNum" sz="quarter" idx="12"/>
          </p:nvPr>
        </p:nvSpPr>
        <p:spPr/>
        <p:txBody>
          <a:bodyPr/>
          <a:lstStyle/>
          <a:p>
            <a:fld id="{6E2D2B3B-882E-40F3-A32F-6DD516915044}" type="slidenum">
              <a:rPr lang="en-US" smtClean="0"/>
              <a:pPr/>
              <a:t>27</a:t>
            </a:fld>
            <a:endParaRPr lang="en-US"/>
          </a:p>
        </p:txBody>
      </p:sp>
    </p:spTree>
    <p:extLst>
      <p:ext uri="{BB962C8B-B14F-4D97-AF65-F5344CB8AC3E}">
        <p14:creationId xmlns:p14="http://schemas.microsoft.com/office/powerpoint/2010/main" val="3320228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F9FFE-84C3-49B3-D03C-5A4B88BBCA9C}"/>
              </a:ext>
            </a:extLst>
          </p:cNvPr>
          <p:cNvSpPr>
            <a:spLocks noGrp="1"/>
          </p:cNvSpPr>
          <p:nvPr>
            <p:ph type="title"/>
          </p:nvPr>
        </p:nvSpPr>
        <p:spPr/>
        <p:txBody>
          <a:bodyPr/>
          <a:lstStyle/>
          <a:p>
            <a:pPr algn="ctr"/>
            <a:r>
              <a:rPr lang="en-US" dirty="0"/>
              <a:t>Guidance on Seroconversion </a:t>
            </a:r>
            <a:br>
              <a:rPr lang="en-US" dirty="0"/>
            </a:br>
            <a:r>
              <a:rPr lang="en-US" dirty="0"/>
              <a:t>while on CAB-LA</a:t>
            </a:r>
          </a:p>
        </p:txBody>
      </p:sp>
      <p:sp>
        <p:nvSpPr>
          <p:cNvPr id="3" name="Content Placeholder 2">
            <a:extLst>
              <a:ext uri="{FF2B5EF4-FFF2-40B4-BE49-F238E27FC236}">
                <a16:creationId xmlns:a16="http://schemas.microsoft.com/office/drawing/2014/main" id="{8B55F9F3-069A-37FF-B425-665CD3E74827}"/>
              </a:ext>
            </a:extLst>
          </p:cNvPr>
          <p:cNvSpPr>
            <a:spLocks noGrp="1"/>
          </p:cNvSpPr>
          <p:nvPr>
            <p:ph idx="1"/>
          </p:nvPr>
        </p:nvSpPr>
        <p:spPr>
          <a:xfrm>
            <a:off x="457213" y="1434517"/>
            <a:ext cx="8315569" cy="3041108"/>
          </a:xfrm>
        </p:spPr>
        <p:txBody>
          <a:bodyPr>
            <a:normAutofit fontScale="85000" lnSpcReduction="20000"/>
          </a:bodyPr>
          <a:lstStyle/>
          <a:p>
            <a:r>
              <a:rPr lang="en-US" dirty="0"/>
              <a:t>There were six infections despite on-time injections among 2,282 participants randomized to CAB-LA in the HPTN 083 trial.</a:t>
            </a:r>
          </a:p>
          <a:p>
            <a:r>
              <a:rPr lang="en-US" dirty="0"/>
              <a:t>In HPTN 083, INSTI resistance emerged in 10/18 cases with CAB administration within 6 months of the 1</a:t>
            </a:r>
            <a:r>
              <a:rPr lang="en-US" baseline="30000" dirty="0"/>
              <a:t>st</a:t>
            </a:r>
            <a:r>
              <a:rPr lang="en-US" dirty="0"/>
              <a:t> HIV positive visit.</a:t>
            </a:r>
          </a:p>
          <a:p>
            <a:r>
              <a:rPr lang="en-US" dirty="0"/>
              <a:t> INSTI resistance was not observed when the 1st HIV positive visit was &gt;6 months after CAB administration. </a:t>
            </a:r>
          </a:p>
          <a:p>
            <a:r>
              <a:rPr lang="en-US" dirty="0"/>
              <a:t>Retrospective testing with a sensitive RNA assay detected most infections before INSTI resistance emerged. </a:t>
            </a:r>
          </a:p>
          <a:p>
            <a:r>
              <a:rPr lang="en-US" b="1" dirty="0">
                <a:solidFill>
                  <a:srgbClr val="C00000"/>
                </a:solidFill>
              </a:rPr>
              <a:t>Someone who tests positive for HIV while on CAB-LA will need HIV treatment. The current guidelines recommend initiation of a </a:t>
            </a:r>
            <a:r>
              <a:rPr lang="en-US" b="1" u="sng" dirty="0">
                <a:solidFill>
                  <a:srgbClr val="C00000"/>
                </a:solidFill>
              </a:rPr>
              <a:t>boosted darunavir-based regimen. </a:t>
            </a:r>
          </a:p>
          <a:p>
            <a:endParaRPr lang="en-US" dirty="0"/>
          </a:p>
        </p:txBody>
      </p:sp>
      <p:sp>
        <p:nvSpPr>
          <p:cNvPr id="4" name="Slide Number Placeholder 3">
            <a:extLst>
              <a:ext uri="{FF2B5EF4-FFF2-40B4-BE49-F238E27FC236}">
                <a16:creationId xmlns:a16="http://schemas.microsoft.com/office/drawing/2014/main" id="{F6038455-6BD8-3799-33FA-4A802EEED06E}"/>
              </a:ext>
            </a:extLst>
          </p:cNvPr>
          <p:cNvSpPr>
            <a:spLocks noGrp="1"/>
          </p:cNvSpPr>
          <p:nvPr>
            <p:ph type="sldNum" sz="quarter" idx="12"/>
          </p:nvPr>
        </p:nvSpPr>
        <p:spPr/>
        <p:txBody>
          <a:bodyPr/>
          <a:lstStyle/>
          <a:p>
            <a:fld id="{6E2D2B3B-882E-40F3-A32F-6DD516915044}" type="slidenum">
              <a:rPr lang="en-US" smtClean="0"/>
              <a:pPr/>
              <a:t>28</a:t>
            </a:fld>
            <a:endParaRPr lang="en-US"/>
          </a:p>
        </p:txBody>
      </p:sp>
    </p:spTree>
    <p:extLst>
      <p:ext uri="{BB962C8B-B14F-4D97-AF65-F5344CB8AC3E}">
        <p14:creationId xmlns:p14="http://schemas.microsoft.com/office/powerpoint/2010/main" val="416675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54798-631D-7706-0177-E8AE93D495BC}"/>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id="{0ABEEDDF-A9BE-08E4-D7BF-F0ECEDD28670}"/>
              </a:ext>
            </a:extLst>
          </p:cNvPr>
          <p:cNvSpPr>
            <a:spLocks noGrp="1"/>
          </p:cNvSpPr>
          <p:nvPr>
            <p:ph idx="1"/>
          </p:nvPr>
        </p:nvSpPr>
        <p:spPr/>
        <p:txBody>
          <a:bodyPr/>
          <a:lstStyle/>
          <a:p>
            <a:r>
              <a:rPr lang="en-US" dirty="0"/>
              <a:t>CAB-LA should be considered as a viable option for HIV prevention. </a:t>
            </a:r>
          </a:p>
          <a:p>
            <a:r>
              <a:rPr lang="en-US" dirty="0"/>
              <a:t>Evidence supports safety and efficacy for CAB-LA for </a:t>
            </a:r>
            <a:r>
              <a:rPr lang="en-US" dirty="0" err="1"/>
              <a:t>PrEP.</a:t>
            </a:r>
            <a:r>
              <a:rPr lang="en-US" dirty="0"/>
              <a:t>  </a:t>
            </a:r>
          </a:p>
          <a:p>
            <a:r>
              <a:rPr lang="en-US" dirty="0" err="1"/>
              <a:t>PrEP</a:t>
            </a:r>
            <a:r>
              <a:rPr lang="en-US" dirty="0"/>
              <a:t> clinical practice guidelines are available to providers.  </a:t>
            </a:r>
          </a:p>
          <a:p>
            <a:r>
              <a:rPr lang="en-US" dirty="0"/>
              <a:t>Patients must understand the indication and the commitment. </a:t>
            </a:r>
          </a:p>
          <a:p>
            <a:endParaRPr lang="en-US" dirty="0"/>
          </a:p>
        </p:txBody>
      </p:sp>
      <p:sp>
        <p:nvSpPr>
          <p:cNvPr id="4" name="Slide Number Placeholder 3">
            <a:extLst>
              <a:ext uri="{FF2B5EF4-FFF2-40B4-BE49-F238E27FC236}">
                <a16:creationId xmlns:a16="http://schemas.microsoft.com/office/drawing/2014/main" id="{F4079C06-C03D-9147-CAD7-CD8E70C226AB}"/>
              </a:ext>
            </a:extLst>
          </p:cNvPr>
          <p:cNvSpPr>
            <a:spLocks noGrp="1"/>
          </p:cNvSpPr>
          <p:nvPr>
            <p:ph type="sldNum" sz="quarter" idx="12"/>
          </p:nvPr>
        </p:nvSpPr>
        <p:spPr/>
        <p:txBody>
          <a:bodyPr/>
          <a:lstStyle/>
          <a:p>
            <a:fld id="{6E2D2B3B-882E-40F3-A32F-6DD516915044}" type="slidenum">
              <a:rPr lang="en-US" smtClean="0"/>
              <a:pPr/>
              <a:t>29</a:t>
            </a:fld>
            <a:endParaRPr lang="en-US"/>
          </a:p>
        </p:txBody>
      </p:sp>
    </p:spTree>
    <p:extLst>
      <p:ext uri="{BB962C8B-B14F-4D97-AF65-F5344CB8AC3E}">
        <p14:creationId xmlns:p14="http://schemas.microsoft.com/office/powerpoint/2010/main" val="671418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9A5B-B2D3-4EA3-A299-125CFB7E71CC}"/>
              </a:ext>
            </a:extLst>
          </p:cNvPr>
          <p:cNvSpPr>
            <a:spLocks noGrp="1"/>
          </p:cNvSpPr>
          <p:nvPr>
            <p:ph type="title"/>
          </p:nvPr>
        </p:nvSpPr>
        <p:spPr/>
        <p:txBody>
          <a:bodyPr/>
          <a:lstStyle/>
          <a:p>
            <a:pPr algn="ctr"/>
            <a:r>
              <a:rPr lang="en-US" dirty="0"/>
              <a:t>Use of Trade/Brand Names</a:t>
            </a:r>
          </a:p>
        </p:txBody>
      </p:sp>
      <p:sp>
        <p:nvSpPr>
          <p:cNvPr id="3" name="Content Placeholder 2">
            <a:extLst>
              <a:ext uri="{FF2B5EF4-FFF2-40B4-BE49-F238E27FC236}">
                <a16:creationId xmlns:a16="http://schemas.microsoft.com/office/drawing/2014/main" id="{F2CDBED2-F37B-4958-BED9-2C8460F26CD1}"/>
              </a:ext>
            </a:extLst>
          </p:cNvPr>
          <p:cNvSpPr>
            <a:spLocks noGrp="1"/>
          </p:cNvSpPr>
          <p:nvPr>
            <p:ph idx="1"/>
          </p:nvPr>
        </p:nvSpPr>
        <p:spPr/>
        <p:txBody>
          <a:bodyPr/>
          <a:lstStyle/>
          <a:p>
            <a:endParaRPr lang="en-US" dirty="0"/>
          </a:p>
          <a:p>
            <a:pPr marL="114297"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B4EE4A2-2D25-4575-BE19-535D47BF54A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3</a:t>
            </a:fld>
            <a:endParaRPr lang="en-US" dirty="0">
              <a:solidFill>
                <a:srgbClr val="FFFFFF"/>
              </a:solidFill>
              <a:latin typeface="Arial"/>
            </a:endParaRPr>
          </a:p>
        </p:txBody>
      </p:sp>
      <p:sp>
        <p:nvSpPr>
          <p:cNvPr id="5" name="TextBox 4">
            <a:extLst>
              <a:ext uri="{FF2B5EF4-FFF2-40B4-BE49-F238E27FC236}">
                <a16:creationId xmlns:a16="http://schemas.microsoft.com/office/drawing/2014/main" id="{F0BEDD42-78D0-43EE-8998-2C3555A31481}"/>
              </a:ext>
            </a:extLst>
          </p:cNvPr>
          <p:cNvSpPr txBox="1"/>
          <p:nvPr/>
        </p:nvSpPr>
        <p:spPr>
          <a:xfrm>
            <a:off x="669192" y="1063230"/>
            <a:ext cx="7891585" cy="3477875"/>
          </a:xfrm>
          <a:prstGeom prst="rect">
            <a:avLst/>
          </a:prstGeom>
          <a:noFill/>
        </p:spPr>
        <p:txBody>
          <a:bodyPr wrap="square" rtlCol="0">
            <a:spAutoFit/>
          </a:bodyPr>
          <a:lstStyle/>
          <a:p>
            <a:pPr defTabSz="914378"/>
            <a:r>
              <a:rPr lang="en-US" sz="2000" dirty="0">
                <a:solidFill>
                  <a:srgbClr val="222222"/>
                </a:solidFill>
                <a:latin typeface="Arial"/>
                <a:ea typeface="Calibri" panose="020F0502020204030204" pitchFamily="34" charset="0"/>
                <a:cs typeface="Times New Roman" panose="02020603050405020304" pitchFamily="18" charset="0"/>
              </a:rPr>
              <a:t>This program is supported by the Health Resources and Services Administration (HRSA) of the U.S. </a:t>
            </a:r>
            <a:r>
              <a:rPr lang="en-US" sz="2000" dirty="0">
                <a:solidFill>
                  <a:srgbClr val="222222"/>
                </a:solidFill>
                <a:ea typeface="Calibri" panose="020F0502020204030204" pitchFamily="34" charset="0"/>
                <a:cs typeface="Times New Roman" panose="02020603050405020304" pitchFamily="18" charset="0"/>
              </a:rPr>
              <a:t>Department of Health and Human Services (HHS) as part of an award totaling $</a:t>
            </a:r>
            <a:r>
              <a:rPr lang="en-US" sz="2000" dirty="0">
                <a:solidFill>
                  <a:srgbClr val="222222"/>
                </a:solidFill>
                <a:ea typeface="Calibri" panose="020F0502020204030204" pitchFamily="34" charset="0"/>
                <a:cs typeface="Times New Roman"/>
              </a:rPr>
              <a:t>4,205,743</a:t>
            </a:r>
            <a:r>
              <a:rPr lang="en-US" sz="2000" dirty="0">
                <a:solidFill>
                  <a:srgbClr val="222222"/>
                </a:solidFill>
                <a:ea typeface="Calibri" panose="020F0502020204030204" pitchFamily="34" charset="0"/>
                <a:cs typeface="Times New Roman" panose="02020603050405020304" pitchFamily="18" charset="0"/>
              </a:rPr>
              <a:t>, with 0% financed with non-governmental sources. </a:t>
            </a:r>
          </a:p>
          <a:p>
            <a:pPr defTabSz="914378"/>
            <a:endParaRPr lang="en-US" sz="2000" dirty="0">
              <a:solidFill>
                <a:srgbClr val="222222"/>
              </a:solidFill>
              <a:latin typeface="Arial"/>
              <a:ea typeface="Calibri" panose="020F0502020204030204" pitchFamily="34" charset="0"/>
              <a:cs typeface="Times New Roman" panose="02020603050405020304" pitchFamily="18" charset="0"/>
            </a:endParaRPr>
          </a:p>
          <a:p>
            <a:pPr defTabSz="914378"/>
            <a:r>
              <a:rPr lang="en-US" sz="2000" dirty="0">
                <a:solidFill>
                  <a:srgbClr val="222222"/>
                </a:solidFill>
                <a:latin typeface="Arial"/>
                <a:ea typeface="Calibri" panose="020F0502020204030204" pitchFamily="34" charset="0"/>
                <a:cs typeface="Times New Roman" panose="02020603050405020304" pitchFamily="18" charset="0"/>
              </a:rPr>
              <a:t>The views expressed do not necessarily reflect the official policies of the  Department of Health and Human Services, nor does mention of trade names, commercial practices, or organizations imply endorsement by the U.S. Government. </a:t>
            </a:r>
            <a:r>
              <a:rPr lang="en-US" sz="2000" i="1" dirty="0">
                <a:solidFill>
                  <a:srgbClr val="222222"/>
                </a:solidFill>
                <a:latin typeface="Arial"/>
                <a:ea typeface="Calibri" panose="020F0502020204030204" pitchFamily="34" charset="0"/>
                <a:cs typeface="Times New Roman" panose="02020603050405020304" pitchFamily="18" charset="0"/>
              </a:rPr>
              <a:t>Any trade/brand names for products mentioned during this presentation are for training and identification purposes only.</a:t>
            </a:r>
            <a:endParaRPr lang="en-US" sz="2000" dirty="0">
              <a:solidFill>
                <a:srgbClr val="222222"/>
              </a:solidFill>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889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0B6-5B31-30B1-BB4E-5EB9D5EDEF7C}"/>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59DC2E88-C403-F02B-1630-D2E49A77D433}"/>
              </a:ext>
            </a:extLst>
          </p:cNvPr>
          <p:cNvSpPr>
            <a:spLocks noGrp="1"/>
          </p:cNvSpPr>
          <p:nvPr>
            <p:ph idx="1"/>
          </p:nvPr>
        </p:nvSpPr>
        <p:spPr/>
        <p:txBody>
          <a:bodyPr>
            <a:normAutofit fontScale="62500" lnSpcReduction="20000"/>
          </a:bodyPr>
          <a:lstStyle/>
          <a:p>
            <a:r>
              <a:rPr lang="en-US" dirty="0"/>
              <a:t>American Academy of HIV Medicine (AAHIVM) (2021). AAHIVM fundamentals of HIV medicine. Washington, DC: AAHIVM. </a:t>
            </a:r>
          </a:p>
          <a:p>
            <a:r>
              <a:rPr lang="en-US" dirty="0"/>
              <a:t>Center for Disease Control and Prevention (CDC) (2021). </a:t>
            </a:r>
            <a:r>
              <a:rPr lang="en-US" dirty="0" err="1"/>
              <a:t>PrEP</a:t>
            </a:r>
            <a:r>
              <a:rPr lang="en-US" dirty="0"/>
              <a:t> (Pre-exposure Prophylaxis). </a:t>
            </a:r>
            <a:r>
              <a:rPr lang="en-US" dirty="0">
                <a:hlinkClick r:id="rId3"/>
              </a:rPr>
              <a:t>https://www.cdc.gov/hiv/clinicians/prevention/prep.html#:~:text=%5B4%2D9%5D%20Providers%20should,sexual%20and%20substance%20use%20history</a:t>
            </a:r>
            <a:r>
              <a:rPr lang="en-US" dirty="0"/>
              <a:t>.</a:t>
            </a:r>
          </a:p>
          <a:p>
            <a:r>
              <a:rPr lang="en-US" dirty="0"/>
              <a:t>Centers for Disease Control and Prevention (CDC) (2021). US Public Health Service Pre-exposure prophylaxis for the prevention of HIV infection in the United States- 2021 update. </a:t>
            </a:r>
            <a:r>
              <a:rPr lang="en-US" dirty="0">
                <a:hlinkClick r:id="rId4"/>
              </a:rPr>
              <a:t>https://www.cdc.gov/hiv/pdf/risk/prep/cdc-hiv-prep-guidelines-2021.pdf</a:t>
            </a:r>
            <a:endParaRPr lang="en-US" dirty="0"/>
          </a:p>
          <a:p>
            <a:r>
              <a:rPr lang="en-US" dirty="0"/>
              <a:t>Eshleman SH, Fogel JM, Piwowar-Manning E, et al. Characterization of Human Immunodeficiency Virus (HIV) Infections in Women Who Received Injectable Cabotegravir or Tenofovir Disoproxil Fumarate/Emtricitabine for HIV Prevention: HPTN 084. The Journal of Infectious Diseases. 2022 Mar. DOI: 10.1093/</a:t>
            </a:r>
            <a:r>
              <a:rPr lang="en-US" dirty="0" err="1"/>
              <a:t>infdis</a:t>
            </a:r>
            <a:r>
              <a:rPr lang="en-US" dirty="0"/>
              <a:t>/jiab576. PMID: 35301540.</a:t>
            </a:r>
          </a:p>
          <a:p>
            <a:r>
              <a:rPr lang="en-US" dirty="0"/>
              <a:t>Eshleman, S. et al (2023). The LEVI syndrome: Characteristics of early HIV infection with cabotegravir for </a:t>
            </a:r>
            <a:r>
              <a:rPr lang="en-US" dirty="0" err="1"/>
              <a:t>PrEP.</a:t>
            </a:r>
            <a:r>
              <a:rPr lang="en-US" dirty="0"/>
              <a:t> CROI 2023 https://www.croiconference.org/abstract/the-levi-syndrome-characteristics-of-early-hiv-infection-with-cabotegravir-for-prep/</a:t>
            </a:r>
          </a:p>
          <a:p>
            <a:pPr marL="114300" indent="0">
              <a:buNone/>
            </a:pPr>
            <a:endParaRPr lang="en-US" dirty="0"/>
          </a:p>
        </p:txBody>
      </p:sp>
      <p:sp>
        <p:nvSpPr>
          <p:cNvPr id="4" name="Slide Number Placeholder 3">
            <a:extLst>
              <a:ext uri="{FF2B5EF4-FFF2-40B4-BE49-F238E27FC236}">
                <a16:creationId xmlns:a16="http://schemas.microsoft.com/office/drawing/2014/main" id="{904CFE36-C684-B7B4-14C6-BA3DDF40112B}"/>
              </a:ext>
            </a:extLst>
          </p:cNvPr>
          <p:cNvSpPr>
            <a:spLocks noGrp="1"/>
          </p:cNvSpPr>
          <p:nvPr>
            <p:ph type="sldNum" sz="quarter" idx="12"/>
          </p:nvPr>
        </p:nvSpPr>
        <p:spPr/>
        <p:txBody>
          <a:bodyPr/>
          <a:lstStyle/>
          <a:p>
            <a:fld id="{6E2D2B3B-882E-40F3-A32F-6DD516915044}" type="slidenum">
              <a:rPr lang="en-US" smtClean="0"/>
              <a:pPr/>
              <a:t>30</a:t>
            </a:fld>
            <a:endParaRPr lang="en-US"/>
          </a:p>
        </p:txBody>
      </p:sp>
    </p:spTree>
    <p:extLst>
      <p:ext uri="{BB962C8B-B14F-4D97-AF65-F5344CB8AC3E}">
        <p14:creationId xmlns:p14="http://schemas.microsoft.com/office/powerpoint/2010/main" val="3126867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7FE9E-0A04-E58D-E9AA-232CAAC39641}"/>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6CFF9A77-B43B-F47D-DFD0-C099A5DFDEE1}"/>
              </a:ext>
            </a:extLst>
          </p:cNvPr>
          <p:cNvSpPr>
            <a:spLocks noGrp="1"/>
          </p:cNvSpPr>
          <p:nvPr>
            <p:ph idx="1"/>
          </p:nvPr>
        </p:nvSpPr>
        <p:spPr/>
        <p:txBody>
          <a:bodyPr>
            <a:normAutofit fontScale="62500" lnSpcReduction="20000"/>
          </a:bodyPr>
          <a:lstStyle/>
          <a:p>
            <a:r>
              <a:rPr lang="en-US" dirty="0"/>
              <a:t>GlaxoSmithKline (2021). </a:t>
            </a:r>
            <a:r>
              <a:rPr lang="en-US" dirty="0" err="1"/>
              <a:t>Apretude</a:t>
            </a:r>
            <a:r>
              <a:rPr lang="en-US" dirty="0"/>
              <a:t> ® </a:t>
            </a:r>
            <a:r>
              <a:rPr lang="en-US" dirty="0">
                <a:hlinkClick r:id="rId2"/>
              </a:rPr>
              <a:t>https://gskpro.com/content/dam/global/hcpportal/en_US/Prescribing_Information/Apretude/pdf/APRETUDE-PI-PIL-IFU.PDF</a:t>
            </a:r>
            <a:endParaRPr lang="en-US" dirty="0"/>
          </a:p>
          <a:p>
            <a:r>
              <a:rPr lang="en-US" dirty="0" err="1"/>
              <a:t>Landovitz</a:t>
            </a:r>
            <a:r>
              <a:rPr lang="en-US" dirty="0"/>
              <a:t> R, Donnell D, Clement M, Hanscom B, Cottle L, Coelho L. </a:t>
            </a:r>
            <a:r>
              <a:rPr lang="en-US" dirty="0">
                <a:hlinkClick r:id="rId3">
                  <a:extLst>
                    <a:ext uri="{A12FA001-AC4F-418D-AE19-62706E023703}">
                      <ahyp:hlinkClr xmlns:ahyp="http://schemas.microsoft.com/office/drawing/2018/hyperlinkcolor" val="tx"/>
                    </a:ext>
                  </a:extLst>
                </a:hlinkClick>
              </a:rPr>
              <a:t>Cabotegravir for HIV Prevention in Cisgender Men and Transgender Women</a:t>
            </a:r>
            <a:r>
              <a:rPr lang="en-US" dirty="0"/>
              <a:t>. NEJM. 2021, 385: 595-608</a:t>
            </a:r>
          </a:p>
          <a:p>
            <a:r>
              <a:rPr lang="en-US" dirty="0" err="1"/>
              <a:t>Landovitz</a:t>
            </a:r>
            <a:r>
              <a:rPr lang="en-US" dirty="0"/>
              <a:t> RJ, Li S, </a:t>
            </a:r>
            <a:r>
              <a:rPr lang="en-US" dirty="0" err="1"/>
              <a:t>Eron</a:t>
            </a:r>
            <a:r>
              <a:rPr lang="en-US" dirty="0"/>
              <a:t> JJ Jr, </a:t>
            </a:r>
            <a:r>
              <a:rPr lang="en-US" dirty="0" err="1"/>
              <a:t>Grinsztejn</a:t>
            </a:r>
            <a:r>
              <a:rPr lang="en-US" dirty="0"/>
              <a:t> B, Dawood H, Liu AY, Magnus M, </a:t>
            </a:r>
            <a:r>
              <a:rPr lang="en-US" dirty="0" err="1"/>
              <a:t>Hosseinipour</a:t>
            </a:r>
            <a:r>
              <a:rPr lang="en-US" dirty="0"/>
              <a:t> MC, </a:t>
            </a:r>
            <a:r>
              <a:rPr lang="en-US" dirty="0" err="1"/>
              <a:t>Panchia</a:t>
            </a:r>
            <a:r>
              <a:rPr lang="en-US" dirty="0"/>
              <a:t> R, Cottle L, Chau G, Richardson P, </a:t>
            </a:r>
            <a:r>
              <a:rPr lang="en-US" dirty="0" err="1"/>
              <a:t>Marzinke</a:t>
            </a:r>
            <a:r>
              <a:rPr lang="en-US" dirty="0"/>
              <a:t> MA, Eshleman SH, </a:t>
            </a:r>
            <a:r>
              <a:rPr lang="en-US" dirty="0" err="1"/>
              <a:t>Kofron</a:t>
            </a:r>
            <a:r>
              <a:rPr lang="en-US" dirty="0"/>
              <a:t> R, </a:t>
            </a:r>
            <a:r>
              <a:rPr lang="en-US" dirty="0" err="1"/>
              <a:t>Adeyeye</a:t>
            </a:r>
            <a:r>
              <a:rPr lang="en-US" dirty="0"/>
              <a:t> A, Burns D, Rinehart AR, Margolis D, Cohen MS, McCauley M, Hendrix CW. Tail-phase safety, tolerability, and pharmacokinetics of long-acting injectable cabotegravir in HIV-uninfected adults: a secondary analysis of the HPTN 077 trial. Lancet HIV. 2020 Jul;7(7):e472-e481. </a:t>
            </a:r>
            <a:r>
              <a:rPr lang="en-US" dirty="0" err="1"/>
              <a:t>doi</a:t>
            </a:r>
            <a:r>
              <a:rPr lang="en-US" dirty="0"/>
              <a:t>: 10.1016/S2352-3018(20)30106-5. </a:t>
            </a:r>
            <a:r>
              <a:rPr lang="en-US" dirty="0" err="1"/>
              <a:t>Epub</a:t>
            </a:r>
            <a:r>
              <a:rPr lang="en-US" dirty="0"/>
              <a:t> 2020 Jun 1. PMID: 32497491; PMCID: PMC7859863.</a:t>
            </a:r>
          </a:p>
          <a:p>
            <a:r>
              <a:rPr lang="en-US" dirty="0"/>
              <a:t>Zhao, A.V., </a:t>
            </a:r>
            <a:r>
              <a:rPr lang="en-US" dirty="0" err="1"/>
              <a:t>Crutchley</a:t>
            </a:r>
            <a:r>
              <a:rPr lang="en-US" dirty="0"/>
              <a:t>, R.D., </a:t>
            </a:r>
            <a:r>
              <a:rPr lang="en-US" dirty="0" err="1"/>
              <a:t>Guduru</a:t>
            </a:r>
            <a:r>
              <a:rPr lang="en-US" dirty="0"/>
              <a:t>, R.C. </a:t>
            </a:r>
            <a:r>
              <a:rPr lang="en-US" i="1" dirty="0"/>
              <a:t>et al.</a:t>
            </a:r>
            <a:r>
              <a:rPr lang="en-US" dirty="0"/>
              <a:t> A clinical review of HIV integrase strand transfer inhibitors (INSTIs) for the prevention and treatment of HIV-1 infection. </a:t>
            </a:r>
            <a:r>
              <a:rPr lang="en-US" i="1" dirty="0"/>
              <a:t>Retrovirology</a:t>
            </a:r>
            <a:r>
              <a:rPr lang="en-US" dirty="0"/>
              <a:t> </a:t>
            </a:r>
            <a:r>
              <a:rPr lang="en-US" b="1" dirty="0"/>
              <a:t>19</a:t>
            </a:r>
            <a:r>
              <a:rPr lang="en-US" dirty="0"/>
              <a:t>, 22 (2022). https://doi.org/10.1186/s12977-022-00608-1</a:t>
            </a:r>
          </a:p>
          <a:p>
            <a:endParaRPr lang="en-US" dirty="0"/>
          </a:p>
        </p:txBody>
      </p:sp>
      <p:sp>
        <p:nvSpPr>
          <p:cNvPr id="4" name="Slide Number Placeholder 3">
            <a:extLst>
              <a:ext uri="{FF2B5EF4-FFF2-40B4-BE49-F238E27FC236}">
                <a16:creationId xmlns:a16="http://schemas.microsoft.com/office/drawing/2014/main" id="{59C1A836-59CC-4B9F-FE99-384F46D613DE}"/>
              </a:ext>
            </a:extLst>
          </p:cNvPr>
          <p:cNvSpPr>
            <a:spLocks noGrp="1"/>
          </p:cNvSpPr>
          <p:nvPr>
            <p:ph type="sldNum" sz="quarter" idx="12"/>
          </p:nvPr>
        </p:nvSpPr>
        <p:spPr/>
        <p:txBody>
          <a:bodyPr/>
          <a:lstStyle/>
          <a:p>
            <a:fld id="{6E2D2B3B-882E-40F3-A32F-6DD516915044}" type="slidenum">
              <a:rPr lang="en-US" smtClean="0"/>
              <a:pPr/>
              <a:t>31</a:t>
            </a:fld>
            <a:endParaRPr lang="en-US"/>
          </a:p>
        </p:txBody>
      </p:sp>
    </p:spTree>
    <p:extLst>
      <p:ext uri="{BB962C8B-B14F-4D97-AF65-F5344CB8AC3E}">
        <p14:creationId xmlns:p14="http://schemas.microsoft.com/office/powerpoint/2010/main" val="3799789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0B6-5B31-30B1-BB4E-5EB9D5EDEF7C}"/>
              </a:ext>
            </a:extLst>
          </p:cNvPr>
          <p:cNvSpPr>
            <a:spLocks noGrp="1"/>
          </p:cNvSpPr>
          <p:nvPr>
            <p:ph type="title"/>
          </p:nvPr>
        </p:nvSpPr>
        <p:spPr/>
        <p:txBody>
          <a:bodyPr/>
          <a:lstStyle/>
          <a:p>
            <a:pPr algn="ctr"/>
            <a:r>
              <a:rPr lang="en-US" dirty="0"/>
              <a:t>Resources</a:t>
            </a:r>
          </a:p>
        </p:txBody>
      </p:sp>
      <p:sp>
        <p:nvSpPr>
          <p:cNvPr id="3" name="Content Placeholder 2">
            <a:extLst>
              <a:ext uri="{FF2B5EF4-FFF2-40B4-BE49-F238E27FC236}">
                <a16:creationId xmlns:a16="http://schemas.microsoft.com/office/drawing/2014/main" id="{59DC2E88-C403-F02B-1630-D2E49A77D433}"/>
              </a:ext>
            </a:extLst>
          </p:cNvPr>
          <p:cNvSpPr>
            <a:spLocks noGrp="1"/>
          </p:cNvSpPr>
          <p:nvPr>
            <p:ph idx="1"/>
          </p:nvPr>
        </p:nvSpPr>
        <p:spPr/>
        <p:txBody>
          <a:bodyPr/>
          <a:lstStyle/>
          <a:p>
            <a:r>
              <a:rPr lang="en-US" dirty="0"/>
              <a:t>CDC HIV Prevention Guidelines </a:t>
            </a:r>
            <a:r>
              <a:rPr lang="en-US" dirty="0">
                <a:hlinkClick r:id="rId3"/>
              </a:rPr>
              <a:t>https://www.cdc.gov/hiv/guidelines/preventing.html</a:t>
            </a:r>
            <a:endParaRPr lang="en-US" dirty="0"/>
          </a:p>
          <a:p>
            <a:r>
              <a:rPr lang="en-US" dirty="0"/>
              <a:t>Hepatitis B Vaccination Guidance</a:t>
            </a:r>
          </a:p>
          <a:p>
            <a:pPr lvl="1"/>
            <a:r>
              <a:rPr lang="en-US" dirty="0">
                <a:hlinkClick r:id="rId4"/>
              </a:rPr>
              <a:t>https://www.cdc.gov/vaccines/schedules/hcp/imz/adult-schedule-notes.html#note-hepb</a:t>
            </a:r>
            <a:endParaRPr lang="en-US" dirty="0"/>
          </a:p>
          <a:p>
            <a:pPr lvl="1"/>
            <a:r>
              <a:rPr lang="en-US" dirty="0">
                <a:hlinkClick r:id="rId5"/>
              </a:rPr>
              <a:t>https://www.hepb.org/prevention-and-diagnosis/vaccination/guidelines-2/</a:t>
            </a:r>
            <a:endParaRPr lang="en-US" dirty="0"/>
          </a:p>
          <a:p>
            <a:pPr marL="411480" lvl="1" indent="0">
              <a:buNone/>
            </a:pPr>
            <a:endParaRPr lang="en-US" dirty="0"/>
          </a:p>
          <a:p>
            <a:endParaRPr lang="en-US" dirty="0"/>
          </a:p>
        </p:txBody>
      </p:sp>
      <p:sp>
        <p:nvSpPr>
          <p:cNvPr id="4" name="Slide Number Placeholder 3">
            <a:extLst>
              <a:ext uri="{FF2B5EF4-FFF2-40B4-BE49-F238E27FC236}">
                <a16:creationId xmlns:a16="http://schemas.microsoft.com/office/drawing/2014/main" id="{904CFE36-C684-B7B4-14C6-BA3DDF40112B}"/>
              </a:ext>
            </a:extLst>
          </p:cNvPr>
          <p:cNvSpPr>
            <a:spLocks noGrp="1"/>
          </p:cNvSpPr>
          <p:nvPr>
            <p:ph type="sldNum" sz="quarter" idx="12"/>
          </p:nvPr>
        </p:nvSpPr>
        <p:spPr/>
        <p:txBody>
          <a:bodyPr/>
          <a:lstStyle/>
          <a:p>
            <a:fld id="{6E2D2B3B-882E-40F3-A32F-6DD516915044}" type="slidenum">
              <a:rPr lang="en-US" smtClean="0"/>
              <a:pPr/>
              <a:t>32</a:t>
            </a:fld>
            <a:endParaRPr lang="en-US"/>
          </a:p>
        </p:txBody>
      </p:sp>
    </p:spTree>
    <p:extLst>
      <p:ext uri="{BB962C8B-B14F-4D97-AF65-F5344CB8AC3E}">
        <p14:creationId xmlns:p14="http://schemas.microsoft.com/office/powerpoint/2010/main" val="962163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dirty="0"/>
              <a:t>Resources</a:t>
            </a:r>
          </a:p>
        </p:txBody>
      </p:sp>
      <p:sp>
        <p:nvSpPr>
          <p:cNvPr id="6" name="Content Placeholder 5"/>
          <p:cNvSpPr>
            <a:spLocks noGrp="1"/>
          </p:cNvSpPr>
          <p:nvPr>
            <p:ph sz="half" idx="1"/>
          </p:nvPr>
        </p:nvSpPr>
        <p:spPr>
          <a:xfrm>
            <a:off x="0" y="895350"/>
            <a:ext cx="4743450" cy="3771900"/>
          </a:xfrm>
        </p:spPr>
        <p:txBody>
          <a:bodyPr>
            <a:normAutofit fontScale="85000" lnSpcReduction="20000"/>
          </a:bodyPr>
          <a:lstStyle/>
          <a:p>
            <a:r>
              <a:rPr lang="en-US" dirty="0"/>
              <a:t>National Clinician  Consultation Center </a:t>
            </a:r>
            <a:r>
              <a:rPr lang="en-US" sz="1900" dirty="0">
                <a:hlinkClick r:id="rId3"/>
              </a:rPr>
              <a:t>http://nccc.ucsf.edu/</a:t>
            </a:r>
            <a:endParaRPr lang="en-US" sz="1900" dirty="0"/>
          </a:p>
          <a:p>
            <a:pPr lvl="1"/>
            <a:r>
              <a:rPr lang="en-US" dirty="0"/>
              <a:t>HIV Management</a:t>
            </a:r>
          </a:p>
          <a:p>
            <a:pPr lvl="1"/>
            <a:r>
              <a:rPr lang="en-US" dirty="0"/>
              <a:t>Perinatal HIV </a:t>
            </a:r>
          </a:p>
          <a:p>
            <a:pPr lvl="1"/>
            <a:r>
              <a:rPr lang="en-US" dirty="0"/>
              <a:t>HIV PrEP </a:t>
            </a:r>
          </a:p>
          <a:p>
            <a:pPr lvl="1"/>
            <a:r>
              <a:rPr lang="en-US" dirty="0"/>
              <a:t>HIV PEP line</a:t>
            </a:r>
          </a:p>
          <a:p>
            <a:pPr lvl="1"/>
            <a:r>
              <a:rPr lang="en-US" dirty="0"/>
              <a:t>HCV Management</a:t>
            </a:r>
          </a:p>
          <a:p>
            <a:pPr lvl="1"/>
            <a:r>
              <a:rPr lang="en-US" dirty="0"/>
              <a:t>Substance Use Management</a:t>
            </a:r>
          </a:p>
          <a:p>
            <a:pPr lvl="1"/>
            <a:endParaRPr lang="en-US" sz="1000" dirty="0"/>
          </a:p>
          <a:p>
            <a:r>
              <a:rPr lang="en-US" dirty="0"/>
              <a:t>Present on ECHO</a:t>
            </a:r>
            <a:endParaRPr lang="en-US" sz="600" dirty="0"/>
          </a:p>
          <a:p>
            <a:pPr algn="l" rtl="0" fontAlgn="base">
              <a:buFont typeface="Arial" panose="020B0604020202020204" pitchFamily="34" charset="0"/>
              <a:buChar char="•"/>
            </a:pPr>
            <a:r>
              <a:rPr lang="en-US" sz="1900" b="0" i="0" u="sng" strike="noStrike" dirty="0">
                <a:solidFill>
                  <a:srgbClr val="478FCC"/>
                </a:solidFill>
                <a:effectLst/>
                <a:latin typeface="Arial" panose="020B0604020202020204" pitchFamily="34" charset="0"/>
                <a:hlinkClick r:id="rId4"/>
              </a:rPr>
              <a:t>https://hsc.unm.edu/scaetc/programs-services/echo.html</a:t>
            </a:r>
            <a:r>
              <a:rPr lang="en-US" sz="1900" b="0" i="0" dirty="0">
                <a:solidFill>
                  <a:srgbClr val="222222"/>
                </a:solidFill>
                <a:effectLst/>
                <a:latin typeface="Arial" panose="020B0604020202020204" pitchFamily="34" charset="0"/>
              </a:rPr>
              <a:t>​</a:t>
            </a:r>
          </a:p>
          <a:p>
            <a:pPr algn="l" rtl="0" fontAlgn="base">
              <a:buFont typeface="Arial" panose="020B0604020202020204" pitchFamily="34" charset="0"/>
              <a:buChar char="•"/>
            </a:pPr>
            <a:endParaRPr lang="en-US" b="0" i="0" dirty="0">
              <a:solidFill>
                <a:srgbClr val="222222"/>
              </a:solidFill>
              <a:effectLst/>
              <a:latin typeface="Arial" panose="020B0604020202020204" pitchFamily="34" charset="0"/>
            </a:endParaRPr>
          </a:p>
        </p:txBody>
      </p:sp>
      <p:sp>
        <p:nvSpPr>
          <p:cNvPr id="7" name="Content Placeholder 6"/>
          <p:cNvSpPr>
            <a:spLocks noGrp="1"/>
          </p:cNvSpPr>
          <p:nvPr>
            <p:ph sz="half" idx="2"/>
          </p:nvPr>
        </p:nvSpPr>
        <p:spPr>
          <a:xfrm>
            <a:off x="4629150" y="895350"/>
            <a:ext cx="4451278" cy="3771900"/>
          </a:xfrm>
        </p:spPr>
        <p:txBody>
          <a:bodyPr>
            <a:noAutofit/>
          </a:bodyPr>
          <a:lstStyle/>
          <a:p>
            <a:r>
              <a:rPr lang="en-US" sz="2000" dirty="0"/>
              <a:t>National </a:t>
            </a:r>
            <a:r>
              <a:rPr lang="en-US" sz="2000" dirty="0" err="1"/>
              <a:t>PrEP</a:t>
            </a:r>
            <a:r>
              <a:rPr lang="en-US" sz="2000" dirty="0"/>
              <a:t> Curriculum </a:t>
            </a:r>
            <a:r>
              <a:rPr lang="en-US" sz="2000" dirty="0">
                <a:hlinkClick r:id="rId5"/>
              </a:rPr>
              <a:t>https://www.hivprep.uw.edu/</a:t>
            </a:r>
            <a:r>
              <a:rPr lang="en-US" sz="2000" dirty="0"/>
              <a:t> </a:t>
            </a:r>
          </a:p>
          <a:p>
            <a:r>
              <a:rPr lang="en-US" sz="2000" dirty="0"/>
              <a:t>AETC National HIV Curriculum </a:t>
            </a:r>
            <a:r>
              <a:rPr lang="en-US" sz="1600" dirty="0">
                <a:hlinkClick r:id="rId6"/>
              </a:rPr>
              <a:t>https://aidsetc.org/nhc</a:t>
            </a:r>
            <a:endParaRPr lang="en-US" sz="1600" dirty="0"/>
          </a:p>
          <a:p>
            <a:r>
              <a:rPr lang="en-US" sz="2000" dirty="0"/>
              <a:t>HIVMA Resource Directory </a:t>
            </a:r>
            <a:r>
              <a:rPr lang="en-US" sz="1600" b="0" i="0" u="sng" strike="noStrike" dirty="0">
                <a:solidFill>
                  <a:srgbClr val="0563C1"/>
                </a:solidFill>
                <a:effectLst/>
                <a:hlinkClick r:id="rId7"/>
              </a:rPr>
              <a:t>https://www.hivma.org/globalassets/ektron-import/hivma/hivma-resource-directory.pdf</a:t>
            </a:r>
            <a:r>
              <a:rPr lang="en-US" sz="1600" b="0" i="0" u="none" strike="noStrike" dirty="0">
                <a:solidFill>
                  <a:srgbClr val="000000"/>
                </a:solidFill>
                <a:effectLst/>
              </a:rPr>
              <a:t> </a:t>
            </a:r>
          </a:p>
          <a:p>
            <a:r>
              <a:rPr lang="en-US" sz="2000" dirty="0"/>
              <a:t>Additional trainings </a:t>
            </a:r>
            <a:r>
              <a:rPr lang="en-US" sz="2000" dirty="0">
                <a:hlinkClick r:id="rId8"/>
              </a:rPr>
              <a:t>scaetcecho@salud.unm.edu</a:t>
            </a:r>
            <a:endParaRPr lang="en-US" sz="2000" dirty="0"/>
          </a:p>
          <a:p>
            <a:r>
              <a:rPr lang="en-US" sz="2000" dirty="0">
                <a:hlinkClick r:id="rId9"/>
              </a:rPr>
              <a:t>www.scaetc.org</a:t>
            </a:r>
            <a:endParaRPr lang="en-US" sz="20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33</a:t>
            </a:fld>
            <a:endParaRPr lang="en-US" dirty="0"/>
          </a:p>
        </p:txBody>
      </p:sp>
    </p:spTree>
    <p:extLst>
      <p:ext uri="{BB962C8B-B14F-4D97-AF65-F5344CB8AC3E}">
        <p14:creationId xmlns:p14="http://schemas.microsoft.com/office/powerpoint/2010/main" val="1232202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42950"/>
            <a:ext cx="8839200" cy="3794521"/>
          </a:xfrm>
        </p:spPr>
        <p:txBody>
          <a:bodyPr>
            <a:normAutofit/>
          </a:bodyPr>
          <a:lstStyle/>
          <a:p>
            <a:pPr marL="114300" indent="0" algn="ctr">
              <a:buNone/>
              <a:defRPr sz="1900" i="1"/>
            </a:pPr>
            <a:r>
              <a:rPr lang="en-US" dirty="0"/>
              <a:t>If you are interested in other training opportunities, contact:</a:t>
            </a:r>
          </a:p>
          <a:p>
            <a:pPr algn="ctr">
              <a:defRPr sz="1700" b="1"/>
            </a:pPr>
            <a:endParaRPr lang="en-US" dirty="0"/>
          </a:p>
          <a:p>
            <a:pPr marL="114300" indent="0" algn="ctr">
              <a:buNone/>
              <a:defRPr sz="1700"/>
            </a:pPr>
            <a:endParaRPr lang="en-US" dirty="0"/>
          </a:p>
          <a:p>
            <a:pPr marL="114300" indent="0" algn="ctr">
              <a:buNone/>
              <a:defRPr sz="1700"/>
            </a:pPr>
            <a:r>
              <a:rPr lang="en-US" dirty="0"/>
              <a:t>Dana Gray, SCAETC Program Director</a:t>
            </a:r>
            <a:br>
              <a:rPr lang="en-US" dirty="0"/>
            </a:br>
            <a:r>
              <a:rPr lang="en-US" dirty="0"/>
              <a:t>LSU Health – New Orleans, School of Public Health</a:t>
            </a:r>
            <a:br>
              <a:rPr lang="en-US" dirty="0"/>
            </a:br>
            <a:r>
              <a:rPr lang="en-US" u="sng" dirty="0">
                <a:solidFill>
                  <a:srgbClr val="478FCC"/>
                </a:solidFill>
                <a:uFill>
                  <a:solidFill>
                    <a:srgbClr val="478FCC"/>
                  </a:solidFill>
                </a:uFill>
                <a:hlinkClick r:id="rId3"/>
              </a:rPr>
              <a:t>dgray@lsuhsc.edu</a:t>
            </a:r>
            <a:r>
              <a:rPr lang="en-US" dirty="0"/>
              <a:t> or (504) 568-5647</a:t>
            </a:r>
          </a:p>
          <a:p>
            <a:pPr marL="114300" indent="0" algn="ctr">
              <a:buNone/>
              <a:defRPr sz="1700"/>
            </a:pPr>
            <a:endParaRPr lang="en-US" dirty="0"/>
          </a:p>
          <a:p>
            <a:pPr marL="114300" indent="0" algn="ctr">
              <a:buNone/>
            </a:pPr>
            <a:br>
              <a:rPr lang="en-US" dirty="0"/>
            </a:br>
            <a:r>
              <a:rPr lang="en-US" sz="1600" i="1" dirty="0"/>
              <a:t>Visit us at: </a:t>
            </a:r>
            <a:r>
              <a:rPr lang="en-US" sz="1600" u="sng" dirty="0">
                <a:hlinkClick r:id="rId4"/>
              </a:rPr>
              <a:t>https://hsc.unm.edu/scaetc/</a:t>
            </a:r>
            <a:r>
              <a:rPr lang="en-US" sz="1600" i="1" dirty="0"/>
              <a:t>    or</a:t>
            </a:r>
          </a:p>
          <a:p>
            <a:pPr marL="114300" indent="0" algn="ctr">
              <a:buNone/>
            </a:pPr>
            <a:r>
              <a:rPr lang="en-US" sz="1600" u="sng" dirty="0">
                <a:hlinkClick r:id="rId5"/>
              </a:rPr>
              <a:t>https://sph.lsuhsc.edu/service/south-central-aetc/scaetc-events/</a:t>
            </a:r>
            <a:endParaRPr lang="en-US" sz="1600" dirty="0"/>
          </a:p>
          <a:p>
            <a:pPr marL="114300" indent="0" algn="ctr">
              <a:buNone/>
              <a:defRPr sz="1700" b="1"/>
            </a:pPr>
            <a:endParaRPr lang="en-US" sz="1600" dirty="0"/>
          </a:p>
          <a:p>
            <a:pPr marL="114300" indent="0" algn="ctr">
              <a:buNone/>
              <a:defRPr sz="1700" b="1"/>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34</a:t>
            </a:fld>
            <a:endParaRPr lang="en-US"/>
          </a:p>
        </p:txBody>
      </p:sp>
    </p:spTree>
    <p:extLst>
      <p:ext uri="{BB962C8B-B14F-4D97-AF65-F5344CB8AC3E}">
        <p14:creationId xmlns:p14="http://schemas.microsoft.com/office/powerpoint/2010/main" val="1265312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6AFD56-2FB3-A44E-97CB-CC04AB09222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35</a:t>
            </a:fld>
            <a:endParaRPr lang="en-US" dirty="0">
              <a:solidFill>
                <a:srgbClr val="FFFFFF"/>
              </a:solidFill>
              <a:latin typeface="Arial"/>
            </a:endParaRPr>
          </a:p>
        </p:txBody>
      </p:sp>
      <p:pic>
        <p:nvPicPr>
          <p:cNvPr id="3" name="Picture 2" descr="A qr code with red white and blue ribbons&#10;&#10;Description automatically generated">
            <a:extLst>
              <a:ext uri="{FF2B5EF4-FFF2-40B4-BE49-F238E27FC236}">
                <a16:creationId xmlns:a16="http://schemas.microsoft.com/office/drawing/2014/main" id="{D12ADA74-B6EE-480A-9D29-BEFD0794283C}"/>
              </a:ext>
            </a:extLst>
          </p:cNvPr>
          <p:cNvPicPr>
            <a:picLocks noChangeAspect="1"/>
          </p:cNvPicPr>
          <p:nvPr/>
        </p:nvPicPr>
        <p:blipFill>
          <a:blip r:embed="rId2" cstate="print"/>
          <a:stretch>
            <a:fillRect/>
          </a:stretch>
        </p:blipFill>
        <p:spPr>
          <a:xfrm>
            <a:off x="539956" y="96252"/>
            <a:ext cx="8067796" cy="4550203"/>
          </a:xfrm>
          <a:prstGeom prst="rect">
            <a:avLst/>
          </a:prstGeom>
        </p:spPr>
      </p:pic>
    </p:spTree>
    <p:extLst>
      <p:ext uri="{BB962C8B-B14F-4D97-AF65-F5344CB8AC3E}">
        <p14:creationId xmlns:p14="http://schemas.microsoft.com/office/powerpoint/2010/main" val="2466460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8ED0A-DB30-C93F-A9AD-F61F609C7175}"/>
              </a:ext>
            </a:extLst>
          </p:cNvPr>
          <p:cNvSpPr>
            <a:spLocks noGrp="1"/>
          </p:cNvSpPr>
          <p:nvPr>
            <p:ph type="title"/>
          </p:nvPr>
        </p:nvSpPr>
        <p:spPr/>
        <p:txBody>
          <a:bodyPr/>
          <a:lstStyle/>
          <a:p>
            <a:pPr algn="ctr"/>
            <a:r>
              <a:rPr lang="en-US" dirty="0"/>
              <a:t>Unconscious Bias Disclosure</a:t>
            </a:r>
          </a:p>
        </p:txBody>
      </p:sp>
      <p:sp>
        <p:nvSpPr>
          <p:cNvPr id="3" name="Content Placeholder 2">
            <a:extLst>
              <a:ext uri="{FF2B5EF4-FFF2-40B4-BE49-F238E27FC236}">
                <a16:creationId xmlns:a16="http://schemas.microsoft.com/office/drawing/2014/main" id="{3FF913B5-B8AA-4FF0-7E4F-A2DCC2A52012}"/>
              </a:ext>
            </a:extLst>
          </p:cNvPr>
          <p:cNvSpPr>
            <a:spLocks noGrp="1"/>
          </p:cNvSpPr>
          <p:nvPr>
            <p:ph idx="1"/>
          </p:nvPr>
        </p:nvSpPr>
        <p:spPr/>
        <p:txBody>
          <a:bodyPr>
            <a:normAutofit fontScale="92500"/>
          </a:bodyPr>
          <a:lstStyle/>
          <a:p>
            <a:r>
              <a:rPr lang="en-US" dirty="0"/>
              <a:t>SCAETC recognizes that language is constantly evolving, and while we make every effort to avoid bias and stigmatizing terms, we acknowledge that unintentional lapses may occur in our presentations.</a:t>
            </a:r>
          </a:p>
          <a:p>
            <a:r>
              <a:rPr lang="en-US" dirty="0"/>
              <a:t>We value your feedback and encourage you to share any concerns related to language, images, or concepts that may be offensive or stigmatizing. </a:t>
            </a:r>
          </a:p>
          <a:p>
            <a:r>
              <a:rPr lang="en-US" dirty="0"/>
              <a:t>Your input will help us refine and improve our presentations, ensuring they remain inclusive and respectful to participants.</a:t>
            </a:r>
          </a:p>
        </p:txBody>
      </p:sp>
      <p:sp>
        <p:nvSpPr>
          <p:cNvPr id="4" name="Slide Number Placeholder 3">
            <a:extLst>
              <a:ext uri="{FF2B5EF4-FFF2-40B4-BE49-F238E27FC236}">
                <a16:creationId xmlns:a16="http://schemas.microsoft.com/office/drawing/2014/main" id="{782116D6-C495-FFD8-35E8-5FAE826C226A}"/>
              </a:ext>
            </a:extLst>
          </p:cNvPr>
          <p:cNvSpPr>
            <a:spLocks noGrp="1"/>
          </p:cNvSpPr>
          <p:nvPr>
            <p:ph type="sldNum" sz="quarter" idx="12"/>
          </p:nvPr>
        </p:nvSpPr>
        <p:spPr/>
        <p:txBody>
          <a:bodyPr/>
          <a:lstStyle/>
          <a:p>
            <a:fld id="{6E2D2B3B-882E-40F3-A32F-6DD516915044}" type="slidenum">
              <a:rPr lang="en-US" smtClean="0"/>
              <a:pPr/>
              <a:t>4</a:t>
            </a:fld>
            <a:endParaRPr lang="en-US"/>
          </a:p>
        </p:txBody>
      </p:sp>
    </p:spTree>
    <p:extLst>
      <p:ext uri="{BB962C8B-B14F-4D97-AF65-F5344CB8AC3E}">
        <p14:creationId xmlns:p14="http://schemas.microsoft.com/office/powerpoint/2010/main" val="862975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18F78-E064-7357-A503-47FA98595D0C}"/>
              </a:ext>
            </a:extLst>
          </p:cNvPr>
          <p:cNvSpPr>
            <a:spLocks noGrp="1"/>
          </p:cNvSpPr>
          <p:nvPr>
            <p:ph type="title"/>
          </p:nvPr>
        </p:nvSpPr>
        <p:spPr/>
        <p:txBody>
          <a:bodyPr/>
          <a:lstStyle/>
          <a:p>
            <a:pPr algn="ctr"/>
            <a:r>
              <a:rPr lang="en-US" dirty="0"/>
              <a:t>Learning Objectives</a:t>
            </a:r>
          </a:p>
        </p:txBody>
      </p:sp>
      <p:sp>
        <p:nvSpPr>
          <p:cNvPr id="3" name="Content Placeholder 2">
            <a:extLst>
              <a:ext uri="{FF2B5EF4-FFF2-40B4-BE49-F238E27FC236}">
                <a16:creationId xmlns:a16="http://schemas.microsoft.com/office/drawing/2014/main" id="{A29D2BEE-4DDE-2985-6FB4-9B3D8175B16F}"/>
              </a:ext>
            </a:extLst>
          </p:cNvPr>
          <p:cNvSpPr>
            <a:spLocks noGrp="1"/>
          </p:cNvSpPr>
          <p:nvPr>
            <p:ph idx="1"/>
          </p:nvPr>
        </p:nvSpPr>
        <p:spPr>
          <a:xfrm>
            <a:off x="457213" y="1415441"/>
            <a:ext cx="8315569" cy="3060184"/>
          </a:xfrm>
        </p:spPr>
        <p:txBody>
          <a:bodyPr>
            <a:normAutofit/>
          </a:bodyPr>
          <a:lstStyle/>
          <a:p>
            <a:pPr marL="571500" lvl="0" indent="-457200">
              <a:buFont typeface="+mj-lt"/>
              <a:buAutoNum type="arabicPeriod"/>
            </a:pPr>
            <a:r>
              <a:rPr lang="en-US" dirty="0">
                <a:ea typeface="Calibri" panose="020F0502020204030204" pitchFamily="34" charset="0"/>
                <a:cs typeface="Times New Roman" panose="02020603050405020304" pitchFamily="18" charset="0"/>
              </a:rPr>
              <a:t>Evaluate the current evidence supporting the use of long acting injectable cabotegravir (CAB-LA) for HIV prevention. </a:t>
            </a:r>
          </a:p>
          <a:p>
            <a:pPr marL="571500" lvl="0" indent="-457200">
              <a:buFont typeface="+mj-lt"/>
              <a:buAutoNum type="arabicPeriod"/>
            </a:pPr>
            <a:r>
              <a:rPr lang="en-US" dirty="0">
                <a:ea typeface="Calibri" panose="020F0502020204030204" pitchFamily="34" charset="0"/>
                <a:cs typeface="Times New Roman" panose="02020603050405020304" pitchFamily="18" charset="0"/>
              </a:rPr>
              <a:t>Review the indications, prescribing, safety, efficacy, advantages, and disadvantages of CAB-LA.  </a:t>
            </a:r>
          </a:p>
          <a:p>
            <a:pPr marL="571500" indent="-457200">
              <a:buFont typeface="+mj-lt"/>
              <a:buAutoNum type="arabicPeriod"/>
            </a:pPr>
            <a:r>
              <a:rPr lang="en-US" dirty="0">
                <a:ea typeface="Calibri" panose="020F0502020204030204" pitchFamily="34" charset="0"/>
                <a:cs typeface="Times New Roman" panose="02020603050405020304" pitchFamily="18" charset="0"/>
              </a:rPr>
              <a:t>Summarize the current HIV prevention practice guidelines applicable for implementing CAB-LA.</a:t>
            </a:r>
          </a:p>
          <a:p>
            <a:pPr marL="571500" lvl="0" indent="-45720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5715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7DF322CB-562B-B32A-91F8-BE4DD19E0D94}"/>
              </a:ext>
            </a:extLst>
          </p:cNvPr>
          <p:cNvSpPr>
            <a:spLocks noGrp="1"/>
          </p:cNvSpPr>
          <p:nvPr>
            <p:ph type="sldNum" sz="quarter" idx="12"/>
          </p:nvPr>
        </p:nvSpPr>
        <p:spPr/>
        <p:txBody>
          <a:bodyPr/>
          <a:lstStyle/>
          <a:p>
            <a:fld id="{6E2D2B3B-882E-40F3-A32F-6DD516915044}" type="slidenum">
              <a:rPr lang="en-US" smtClean="0"/>
              <a:pPr/>
              <a:t>5</a:t>
            </a:fld>
            <a:endParaRPr lang="en-US"/>
          </a:p>
        </p:txBody>
      </p:sp>
    </p:spTree>
    <p:extLst>
      <p:ext uri="{BB962C8B-B14F-4D97-AF65-F5344CB8AC3E}">
        <p14:creationId xmlns:p14="http://schemas.microsoft.com/office/powerpoint/2010/main" val="2981208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A4B15-0907-32EF-C3D0-BA62C1325522}"/>
              </a:ext>
            </a:extLst>
          </p:cNvPr>
          <p:cNvSpPr>
            <a:spLocks noGrp="1"/>
          </p:cNvSpPr>
          <p:nvPr>
            <p:ph type="title"/>
          </p:nvPr>
        </p:nvSpPr>
        <p:spPr/>
        <p:txBody>
          <a:bodyPr/>
          <a:lstStyle/>
          <a:p>
            <a:pPr algn="ctr"/>
            <a:r>
              <a:rPr lang="en-US" dirty="0"/>
              <a:t>Long Acting </a:t>
            </a:r>
            <a:r>
              <a:rPr lang="en-US" dirty="0" err="1"/>
              <a:t>Injectable</a:t>
            </a:r>
            <a:br>
              <a:rPr lang="en-US" dirty="0"/>
            </a:br>
            <a:r>
              <a:rPr lang="en-US" dirty="0" err="1"/>
              <a:t>Cabotegravir</a:t>
            </a:r>
            <a:r>
              <a:rPr lang="en-US" dirty="0"/>
              <a:t> (CAB-LA)</a:t>
            </a:r>
          </a:p>
        </p:txBody>
      </p:sp>
      <p:sp>
        <p:nvSpPr>
          <p:cNvPr id="3" name="Content Placeholder 2">
            <a:extLst>
              <a:ext uri="{FF2B5EF4-FFF2-40B4-BE49-F238E27FC236}">
                <a16:creationId xmlns:a16="http://schemas.microsoft.com/office/drawing/2014/main" id="{7801920F-4D70-1619-BB17-26825FAAF1DC}"/>
              </a:ext>
            </a:extLst>
          </p:cNvPr>
          <p:cNvSpPr>
            <a:spLocks noGrp="1"/>
          </p:cNvSpPr>
          <p:nvPr>
            <p:ph idx="1"/>
          </p:nvPr>
        </p:nvSpPr>
        <p:spPr>
          <a:xfrm>
            <a:off x="457213" y="1423219"/>
            <a:ext cx="8315569" cy="2809568"/>
          </a:xfrm>
        </p:spPr>
        <p:txBody>
          <a:bodyPr>
            <a:normAutofit fontScale="92500" lnSpcReduction="10000"/>
          </a:bodyPr>
          <a:lstStyle/>
          <a:p>
            <a:r>
              <a:rPr lang="en-US" dirty="0"/>
              <a:t>Approved by the FDA December 2021</a:t>
            </a:r>
          </a:p>
          <a:p>
            <a:r>
              <a:rPr lang="en-US" dirty="0" err="1"/>
              <a:t>Integrase</a:t>
            </a:r>
            <a:r>
              <a:rPr lang="en-US" dirty="0"/>
              <a:t> Strand Transfer Inhibitor (INSTI)</a:t>
            </a:r>
          </a:p>
          <a:p>
            <a:pPr lvl="1"/>
            <a:r>
              <a:rPr lang="en-US" dirty="0"/>
              <a:t>Works early in the HIV life cycle to block integrase which is needed for HIV to make a copy of itself </a:t>
            </a:r>
          </a:p>
          <a:p>
            <a:pPr lvl="1"/>
            <a:r>
              <a:rPr lang="en-US" dirty="0"/>
              <a:t>INSTI in the blood stream stops HIV acquisition</a:t>
            </a:r>
          </a:p>
          <a:p>
            <a:r>
              <a:rPr lang="en-US" dirty="0" err="1"/>
              <a:t>Cabotegravir</a:t>
            </a:r>
            <a:r>
              <a:rPr lang="en-US" dirty="0"/>
              <a:t> (CAB)</a:t>
            </a:r>
          </a:p>
          <a:p>
            <a:r>
              <a:rPr lang="en-US" dirty="0"/>
              <a:t>Indication: at risks adults and adolescents weighing 35 kg or more to reduce the risk of sexually acquired HIV-1 infection </a:t>
            </a:r>
          </a:p>
          <a:p>
            <a:pPr>
              <a:lnSpc>
                <a:spcPct val="150000"/>
              </a:lnSpc>
            </a:pPr>
            <a:endParaRPr lang="en-US" b="0" i="0" u="none" strike="noStrike" baseline="0" dirty="0">
              <a:solidFill>
                <a:srgbClr val="000000"/>
              </a:solidFill>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9E51F476-FA17-F36D-6EF1-A037678A35D1}"/>
              </a:ext>
            </a:extLst>
          </p:cNvPr>
          <p:cNvSpPr>
            <a:spLocks noGrp="1"/>
          </p:cNvSpPr>
          <p:nvPr>
            <p:ph type="sldNum" sz="quarter" idx="12"/>
          </p:nvPr>
        </p:nvSpPr>
        <p:spPr/>
        <p:txBody>
          <a:bodyPr/>
          <a:lstStyle/>
          <a:p>
            <a:fld id="{6E2D2B3B-882E-40F3-A32F-6DD516915044}" type="slidenum">
              <a:rPr lang="en-US" smtClean="0"/>
              <a:pPr/>
              <a:t>6</a:t>
            </a:fld>
            <a:endParaRPr lang="en-US"/>
          </a:p>
        </p:txBody>
      </p:sp>
    </p:spTree>
    <p:extLst>
      <p:ext uri="{BB962C8B-B14F-4D97-AF65-F5344CB8AC3E}">
        <p14:creationId xmlns:p14="http://schemas.microsoft.com/office/powerpoint/2010/main" val="4222482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a:solidFill>
                  <a:srgbClr val="C00000"/>
                </a:solidFill>
              </a:rPr>
              <a:t>The Science Behind CAB-LA</a:t>
            </a:r>
          </a:p>
        </p:txBody>
      </p:sp>
      <p:sp>
        <p:nvSpPr>
          <p:cNvPr id="10" name="Content Placeholder 9"/>
          <p:cNvSpPr>
            <a:spLocks noGrp="1"/>
          </p:cNvSpPr>
          <p:nvPr>
            <p:ph idx="1"/>
          </p:nvPr>
        </p:nvSpPr>
        <p:spPr/>
        <p:txBody>
          <a:bodyPr/>
          <a:lstStyle/>
          <a:p>
            <a:r>
              <a:rPr lang="en-US" dirty="0"/>
              <a:t>Clinical Trials</a:t>
            </a:r>
          </a:p>
          <a:p>
            <a:pPr lvl="1"/>
            <a:r>
              <a:rPr lang="en-US" sz="2400" dirty="0"/>
              <a:t>HPTN 083 (MSM/TG women) </a:t>
            </a:r>
          </a:p>
          <a:p>
            <a:pPr lvl="1"/>
            <a:r>
              <a:rPr lang="en-US" sz="2400" dirty="0"/>
              <a:t>HPTN 084 (</a:t>
            </a:r>
            <a:r>
              <a:rPr lang="en-US" sz="2400" dirty="0" err="1"/>
              <a:t>cisgender</a:t>
            </a:r>
            <a:r>
              <a:rPr lang="en-US" sz="2400" dirty="0"/>
              <a:t> women) </a:t>
            </a:r>
          </a:p>
          <a:p>
            <a:pPr>
              <a:buNone/>
            </a:pPr>
            <a:endParaRPr lang="en-US" dirty="0"/>
          </a:p>
        </p:txBody>
      </p:sp>
      <p:sp>
        <p:nvSpPr>
          <p:cNvPr id="4" name="Slide Number Placeholder 3">
            <a:extLst>
              <a:ext uri="{FF2B5EF4-FFF2-40B4-BE49-F238E27FC236}">
                <a16:creationId xmlns:a16="http://schemas.microsoft.com/office/drawing/2014/main" id="{8572E47D-B879-4608-1B2B-C776733F809E}"/>
              </a:ext>
            </a:extLst>
          </p:cNvPr>
          <p:cNvSpPr>
            <a:spLocks noGrp="1"/>
          </p:cNvSpPr>
          <p:nvPr>
            <p:ph type="sldNum" sz="quarter" idx="12"/>
          </p:nvPr>
        </p:nvSpPr>
        <p:spPr/>
        <p:txBody>
          <a:bodyPr/>
          <a:lstStyle/>
          <a:p>
            <a:fld id="{6E2D2B3B-882E-40F3-A32F-6DD516915044}" type="slidenum">
              <a:rPr lang="en-US" smtClean="0"/>
              <a:pPr/>
              <a:t>7</a:t>
            </a:fld>
            <a:endParaRPr lang="en-US"/>
          </a:p>
        </p:txBody>
      </p:sp>
      <p:sp>
        <p:nvSpPr>
          <p:cNvPr id="8" name="TextBox 7">
            <a:extLst>
              <a:ext uri="{FF2B5EF4-FFF2-40B4-BE49-F238E27FC236}">
                <a16:creationId xmlns:a16="http://schemas.microsoft.com/office/drawing/2014/main" id="{527BCC4E-7DF0-2EA0-B941-D124D95368E8}"/>
              </a:ext>
            </a:extLst>
          </p:cNvPr>
          <p:cNvSpPr txBox="1"/>
          <p:nvPr/>
        </p:nvSpPr>
        <p:spPr>
          <a:xfrm>
            <a:off x="2560320" y="4729412"/>
            <a:ext cx="4389120" cy="276999"/>
          </a:xfrm>
          <a:prstGeom prst="rect">
            <a:avLst/>
          </a:prstGeom>
          <a:noFill/>
        </p:spPr>
        <p:txBody>
          <a:bodyPr wrap="square" rtlCol="0">
            <a:spAutoFit/>
          </a:bodyPr>
          <a:lstStyle/>
          <a:p>
            <a:pPr algn="ctr"/>
            <a:r>
              <a:rPr lang="en-US" sz="1200" dirty="0">
                <a:solidFill>
                  <a:schemeClr val="bg1"/>
                </a:solidFill>
              </a:rPr>
              <a:t>HPTN = HIV Prevention Trials Network</a:t>
            </a:r>
            <a:endParaRPr lang="en-US" dirty="0"/>
          </a:p>
        </p:txBody>
      </p:sp>
    </p:spTree>
    <p:extLst>
      <p:ext uri="{BB962C8B-B14F-4D97-AF65-F5344CB8AC3E}">
        <p14:creationId xmlns:p14="http://schemas.microsoft.com/office/powerpoint/2010/main" val="3001580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lvl="1" algn="ctr" rtl="0">
              <a:spcBef>
                <a:spcPct val="0"/>
              </a:spcBef>
            </a:pPr>
            <a:r>
              <a:rPr lang="en-US" sz="4000" dirty="0">
                <a:solidFill>
                  <a:srgbClr val="C00000"/>
                </a:solidFill>
              </a:rPr>
              <a:t>HPTN 083</a:t>
            </a:r>
            <a:br>
              <a:rPr lang="en-US" sz="2800" dirty="0"/>
            </a:br>
            <a:endParaRPr lang="en-US" dirty="0"/>
          </a:p>
        </p:txBody>
      </p:sp>
      <p:sp>
        <p:nvSpPr>
          <p:cNvPr id="13" name="Content Placeholder 12"/>
          <p:cNvSpPr>
            <a:spLocks noGrp="1"/>
          </p:cNvSpPr>
          <p:nvPr>
            <p:ph idx="1"/>
          </p:nvPr>
        </p:nvSpPr>
        <p:spPr>
          <a:xfrm>
            <a:off x="129655" y="1146412"/>
            <a:ext cx="8789158" cy="3446059"/>
          </a:xfrm>
        </p:spPr>
        <p:txBody>
          <a:bodyPr>
            <a:normAutofit fontScale="92500" lnSpcReduction="10000"/>
          </a:bodyPr>
          <a:lstStyle/>
          <a:p>
            <a:r>
              <a:rPr lang="en-US" dirty="0"/>
              <a:t>A Phase 2b/3 Double Blind Safety and Efficacy Study of Injectable Cabotegravir Compared to Daily Oral Tenofovir Disoproxil Fumarate/Emtricitabine (TDF/FTC), for Pre-Exposure Prophylaxis in HIV-Uninfected Cisgender Men and Transgender Women who have Sex with Men</a:t>
            </a:r>
          </a:p>
          <a:p>
            <a:pPr marL="114300" indent="0">
              <a:buNone/>
            </a:pPr>
            <a:endParaRPr lang="en-US" dirty="0"/>
          </a:p>
          <a:p>
            <a:r>
              <a:rPr lang="en-US" dirty="0"/>
              <a:t>4,570 </a:t>
            </a:r>
            <a:r>
              <a:rPr lang="en-US" dirty="0" err="1"/>
              <a:t>cisgender</a:t>
            </a:r>
            <a:r>
              <a:rPr lang="en-US" dirty="0"/>
              <a:t> men who have sex with men (MSM) and transgender women (TGW) who have sex with men at 43 sites in Argentina, Brazil, Peru, United States, South Africa, Thailand and Vietnam</a:t>
            </a:r>
          </a:p>
          <a:p>
            <a:endParaRPr lang="en-US" dirty="0"/>
          </a:p>
        </p:txBody>
      </p:sp>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8</a:t>
            </a:fld>
            <a:endParaRPr lang="en-US"/>
          </a:p>
        </p:txBody>
      </p:sp>
      <p:sp>
        <p:nvSpPr>
          <p:cNvPr id="2" name="TextBox 1">
            <a:extLst>
              <a:ext uri="{FF2B5EF4-FFF2-40B4-BE49-F238E27FC236}">
                <a16:creationId xmlns:a16="http://schemas.microsoft.com/office/drawing/2014/main" id="{7C2DBA33-CB47-A107-5743-E98BEB69A5EB}"/>
              </a:ext>
            </a:extLst>
          </p:cNvPr>
          <p:cNvSpPr txBox="1"/>
          <p:nvPr/>
        </p:nvSpPr>
        <p:spPr>
          <a:xfrm>
            <a:off x="1846054" y="4738038"/>
            <a:ext cx="5451894" cy="307777"/>
          </a:xfrm>
          <a:prstGeom prst="rect">
            <a:avLst/>
          </a:prstGeom>
          <a:noFill/>
        </p:spPr>
        <p:txBody>
          <a:bodyPr wrap="square" rtlCol="0">
            <a:spAutoFit/>
          </a:bodyPr>
          <a:lstStyle/>
          <a:p>
            <a:pPr algn="ctr"/>
            <a:r>
              <a:rPr lang="en-US" sz="1400" dirty="0" err="1">
                <a:solidFill>
                  <a:schemeClr val="bg1"/>
                </a:solidFill>
              </a:rPr>
              <a:t>Landovitz</a:t>
            </a:r>
            <a:r>
              <a:rPr lang="en-US" sz="1400" dirty="0">
                <a:solidFill>
                  <a:schemeClr val="bg1"/>
                </a:solidFill>
              </a:rPr>
              <a:t> R, et al. NEJM. 2021, 385: 595-608</a:t>
            </a:r>
          </a:p>
        </p:txBody>
      </p:sp>
    </p:spTree>
    <p:extLst>
      <p:ext uri="{BB962C8B-B14F-4D97-AF65-F5344CB8AC3E}">
        <p14:creationId xmlns:p14="http://schemas.microsoft.com/office/powerpoint/2010/main" val="1727331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B928E1-6212-5B37-843E-09FCC061ED39}"/>
              </a:ext>
            </a:extLst>
          </p:cNvPr>
          <p:cNvSpPr>
            <a:spLocks noGrp="1"/>
          </p:cNvSpPr>
          <p:nvPr>
            <p:ph idx="1"/>
          </p:nvPr>
        </p:nvSpPr>
        <p:spPr/>
        <p:txBody>
          <a:bodyPr/>
          <a:lstStyle/>
          <a:p>
            <a:r>
              <a:rPr lang="en-US" dirty="0"/>
              <a:t>CAB-LA </a:t>
            </a:r>
            <a:r>
              <a:rPr lang="en-US" dirty="0" err="1"/>
              <a:t>PrEP</a:t>
            </a:r>
            <a:r>
              <a:rPr lang="en-US" dirty="0"/>
              <a:t> provided high efficacy and was found to be </a:t>
            </a:r>
            <a:r>
              <a:rPr lang="en-US" b="1" u="sng" dirty="0"/>
              <a:t>statistically superior </a:t>
            </a:r>
            <a:r>
              <a:rPr lang="en-US" dirty="0"/>
              <a:t>to oral tenofovir DF/emtricitabine (TDF/FTC). </a:t>
            </a:r>
          </a:p>
          <a:p>
            <a:pPr marL="114300" indent="0">
              <a:buNone/>
            </a:pPr>
            <a:endParaRPr lang="en-US" dirty="0"/>
          </a:p>
          <a:p>
            <a:r>
              <a:rPr lang="en-US" dirty="0"/>
              <a:t>50 incident HIV infections (38 in the TDF/FTC arm (incidence rate 1.21%) and 12 incident HIV infections in the CAB arm (incidence rate 0.38%). </a:t>
            </a:r>
          </a:p>
          <a:p>
            <a:endParaRPr lang="en-US" dirty="0"/>
          </a:p>
        </p:txBody>
      </p:sp>
      <p:sp>
        <p:nvSpPr>
          <p:cNvPr id="4" name="Slide Number Placeholder 3">
            <a:extLst>
              <a:ext uri="{FF2B5EF4-FFF2-40B4-BE49-F238E27FC236}">
                <a16:creationId xmlns:a16="http://schemas.microsoft.com/office/drawing/2014/main" id="{5B273548-4F4D-7C6F-08E6-BFBAD2A88B42}"/>
              </a:ext>
            </a:extLst>
          </p:cNvPr>
          <p:cNvSpPr>
            <a:spLocks noGrp="1"/>
          </p:cNvSpPr>
          <p:nvPr>
            <p:ph type="sldNum" sz="quarter" idx="12"/>
          </p:nvPr>
        </p:nvSpPr>
        <p:spPr/>
        <p:txBody>
          <a:bodyPr/>
          <a:lstStyle/>
          <a:p>
            <a:fld id="{6E2D2B3B-882E-40F3-A32F-6DD516915044}" type="slidenum">
              <a:rPr lang="en-US" smtClean="0"/>
              <a:pPr/>
              <a:t>9</a:t>
            </a:fld>
            <a:endParaRPr lang="en-US"/>
          </a:p>
        </p:txBody>
      </p:sp>
      <p:sp>
        <p:nvSpPr>
          <p:cNvPr id="5" name="Title 11">
            <a:extLst>
              <a:ext uri="{FF2B5EF4-FFF2-40B4-BE49-F238E27FC236}">
                <a16:creationId xmlns:a16="http://schemas.microsoft.com/office/drawing/2014/main" id="{86232EB6-BDD0-2561-430C-82E42D3450BD}"/>
              </a:ext>
            </a:extLst>
          </p:cNvPr>
          <p:cNvSpPr>
            <a:spLocks noGrp="1"/>
          </p:cNvSpPr>
          <p:nvPr>
            <p:ph type="title"/>
          </p:nvPr>
        </p:nvSpPr>
        <p:spPr>
          <a:xfrm>
            <a:off x="457200" y="206375"/>
            <a:ext cx="8315325" cy="857250"/>
          </a:xfrm>
        </p:spPr>
        <p:txBody>
          <a:bodyPr/>
          <a:lstStyle/>
          <a:p>
            <a:pPr lvl="1" algn="ctr" rtl="0">
              <a:spcBef>
                <a:spcPct val="0"/>
              </a:spcBef>
            </a:pPr>
            <a:r>
              <a:rPr lang="en-US" sz="4000" dirty="0">
                <a:solidFill>
                  <a:srgbClr val="C00000"/>
                </a:solidFill>
              </a:rPr>
              <a:t>HPTN 083</a:t>
            </a:r>
            <a:br>
              <a:rPr lang="en-US" sz="2800" dirty="0"/>
            </a:br>
            <a:endParaRPr lang="en-US" dirty="0"/>
          </a:p>
        </p:txBody>
      </p:sp>
      <p:sp>
        <p:nvSpPr>
          <p:cNvPr id="2" name="TextBox 1">
            <a:extLst>
              <a:ext uri="{FF2B5EF4-FFF2-40B4-BE49-F238E27FC236}">
                <a16:creationId xmlns:a16="http://schemas.microsoft.com/office/drawing/2014/main" id="{FD15F3AA-D7D5-FDCD-7528-9778C99F9201}"/>
              </a:ext>
            </a:extLst>
          </p:cNvPr>
          <p:cNvSpPr txBox="1"/>
          <p:nvPr/>
        </p:nvSpPr>
        <p:spPr>
          <a:xfrm>
            <a:off x="1846054" y="4738038"/>
            <a:ext cx="5451894" cy="307777"/>
          </a:xfrm>
          <a:prstGeom prst="rect">
            <a:avLst/>
          </a:prstGeom>
          <a:noFill/>
        </p:spPr>
        <p:txBody>
          <a:bodyPr wrap="square" rtlCol="0">
            <a:spAutoFit/>
          </a:bodyPr>
          <a:lstStyle/>
          <a:p>
            <a:pPr algn="ctr"/>
            <a:r>
              <a:rPr lang="en-US" sz="1400" dirty="0" err="1">
                <a:solidFill>
                  <a:schemeClr val="bg1"/>
                </a:solidFill>
              </a:rPr>
              <a:t>Landovitz</a:t>
            </a:r>
            <a:r>
              <a:rPr lang="en-US" sz="1400" dirty="0">
                <a:solidFill>
                  <a:schemeClr val="bg1"/>
                </a:solidFill>
              </a:rPr>
              <a:t> R, et al. NEJM. 2021, 385: 595-608</a:t>
            </a:r>
          </a:p>
        </p:txBody>
      </p:sp>
    </p:spTree>
    <p:extLst>
      <p:ext uri="{BB962C8B-B14F-4D97-AF65-F5344CB8AC3E}">
        <p14:creationId xmlns:p14="http://schemas.microsoft.com/office/powerpoint/2010/main" val="42592122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3844583CB62841A6E152F314B72CCE" ma:contentTypeVersion="4" ma:contentTypeDescription="Create a new document." ma:contentTypeScope="" ma:versionID="178c5bef98f1f547dc86696c11c23cf9">
  <xsd:schema xmlns:xsd="http://www.w3.org/2001/XMLSchema" xmlns:xs="http://www.w3.org/2001/XMLSchema" xmlns:p="http://schemas.microsoft.com/office/2006/metadata/properties" xmlns:ns3="56e3e579-c81a-40a6-8caa-ba1793305fea" targetNamespace="http://schemas.microsoft.com/office/2006/metadata/properties" ma:root="true" ma:fieldsID="ec42fd4a930a01aaf279f9afa84b37dd" ns3:_="">
    <xsd:import namespace="56e3e579-c81a-40a6-8caa-ba1793305fe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e3e579-c81a-40a6-8caa-ba1793305f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F736C2-BB8A-40BB-AF6D-102F19FECF53}">
  <ds:schemaRefs>
    <ds:schemaRef ds:uri="56e3e579-c81a-40a6-8caa-ba1793305fe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05FA245-53A8-4468-A099-CCAEA7AFB7FB}">
  <ds:schemaRefs>
    <ds:schemaRef ds:uri="http://schemas.microsoft.com/sharepoint/v3/contenttype/forms"/>
  </ds:schemaRefs>
</ds:datastoreItem>
</file>

<file path=customXml/itemProps3.xml><?xml version="1.0" encoding="utf-8"?>
<ds:datastoreItem xmlns:ds="http://schemas.openxmlformats.org/officeDocument/2006/customXml" ds:itemID="{F55903F3-6975-4F7B-97E5-3805A91F98FE}">
  <ds:schemaRefs>
    <ds:schemaRef ds:uri="56e3e579-c81a-40a6-8caa-ba1793305f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AETC-BLANK-MASTER</Template>
  <TotalTime>992</TotalTime>
  <Words>3720</Words>
  <Application>Microsoft Office PowerPoint</Application>
  <PresentationFormat>On-screen Show (16:9)</PresentationFormat>
  <Paragraphs>315</Paragraphs>
  <Slides>35</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ＭＳ Ｐゴシック</vt:lpstr>
      <vt:lpstr>Arial</vt:lpstr>
      <vt:lpstr>BlinkMacSystemFont</vt:lpstr>
      <vt:lpstr>Calibri</vt:lpstr>
      <vt:lpstr>ITC Avant Garde Std Bk</vt:lpstr>
      <vt:lpstr>Wingdings</vt:lpstr>
      <vt:lpstr>AETC-BLANK-MASTER</vt:lpstr>
      <vt:lpstr>Long Acting Injectable Cabotegravir for HIV Prevention</vt:lpstr>
      <vt:lpstr>Conflict of Interest Disclosure Statement</vt:lpstr>
      <vt:lpstr>Use of Trade/Brand Names</vt:lpstr>
      <vt:lpstr>Unconscious Bias Disclosure</vt:lpstr>
      <vt:lpstr>Learning Objectives</vt:lpstr>
      <vt:lpstr>Long Acting Injectable Cabotegravir (CAB-LA)</vt:lpstr>
      <vt:lpstr>The Science Behind CAB-LA</vt:lpstr>
      <vt:lpstr>HPTN 083 </vt:lpstr>
      <vt:lpstr>HPTN 083 </vt:lpstr>
      <vt:lpstr>HPTN 084</vt:lpstr>
      <vt:lpstr>HPTN 084</vt:lpstr>
      <vt:lpstr>Long Pharmacokinetic (PK) Tail</vt:lpstr>
      <vt:lpstr>Acute HIV Infection (AHI)</vt:lpstr>
      <vt:lpstr>Long-acting Early Viral Inhibition (LEVI)</vt:lpstr>
      <vt:lpstr>PowerPoint Presentation</vt:lpstr>
      <vt:lpstr>PowerPoint Presentation</vt:lpstr>
      <vt:lpstr>Advantages and Disadvantages  CAB-LA versus Oral PrEP</vt:lpstr>
      <vt:lpstr>Assessing Indicators for PrEP in Sexually Active People</vt:lpstr>
      <vt:lpstr>Initiation of CAB-LA for HIV PrEP</vt:lpstr>
      <vt:lpstr>Initiation of CAB-LA for HIV PrEP</vt:lpstr>
      <vt:lpstr>Initiation of CAB-LA for HIV PrEP</vt:lpstr>
      <vt:lpstr>Administering CAB-LA for HIV PrEP</vt:lpstr>
      <vt:lpstr>Follow Up Visits</vt:lpstr>
      <vt:lpstr>Ongoing Assessments and  Follow Up Testing</vt:lpstr>
      <vt:lpstr>Key Concepts and Considerations</vt:lpstr>
      <vt:lpstr>Key Concepts and Considerations</vt:lpstr>
      <vt:lpstr>Guidance on Missed Injections</vt:lpstr>
      <vt:lpstr>Guidance on Seroconversion  while on CAB-LA</vt:lpstr>
      <vt:lpstr>Summary</vt:lpstr>
      <vt:lpstr>References</vt:lpstr>
      <vt:lpstr>References</vt:lpstr>
      <vt:lpstr>Resources</vt:lpstr>
      <vt:lpstr>Resources</vt:lpstr>
      <vt:lpstr>PowerPoint Presentation</vt:lpstr>
      <vt:lpstr>PowerPoint Presentation</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Michelle J Iandiorio</cp:lastModifiedBy>
  <cp:revision>58</cp:revision>
  <cp:lastPrinted>2013-10-17T16:37:33Z</cp:lastPrinted>
  <dcterms:created xsi:type="dcterms:W3CDTF">2016-03-30T16:09:11Z</dcterms:created>
  <dcterms:modified xsi:type="dcterms:W3CDTF">2024-06-08T13:43:29Z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D40DFBA8-277C-4D0B-A63D-FA8CB45F9D94</vt:lpwstr>
  </property>
  <property fmtid="{D5CDD505-2E9C-101B-9397-08002B2CF9AE}" pid="3" name="ArticulatePath">
    <vt:lpwstr>SCAETC Orientation_v0520</vt:lpwstr>
  </property>
  <property fmtid="{D5CDD505-2E9C-101B-9397-08002B2CF9AE}" pid="4" name="ContentTypeId">
    <vt:lpwstr>0x010100C13844583CB62841A6E152F314B72CCE</vt:lpwstr>
  </property>
</Properties>
</file>