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4"/>
  </p:notesMasterIdLst>
  <p:handoutMasterIdLst>
    <p:handoutMasterId r:id="rId35"/>
  </p:handoutMasterIdLst>
  <p:sldIdLst>
    <p:sldId id="272" r:id="rId2"/>
    <p:sldId id="261" r:id="rId3"/>
    <p:sldId id="283" r:id="rId4"/>
    <p:sldId id="284" r:id="rId5"/>
    <p:sldId id="266" r:id="rId6"/>
    <p:sldId id="270" r:id="rId7"/>
    <p:sldId id="312" r:id="rId8"/>
    <p:sldId id="288" r:id="rId9"/>
    <p:sldId id="289" r:id="rId10"/>
    <p:sldId id="290" r:id="rId11"/>
    <p:sldId id="291" r:id="rId12"/>
    <p:sldId id="292" r:id="rId13"/>
    <p:sldId id="313" r:id="rId14"/>
    <p:sldId id="294" r:id="rId15"/>
    <p:sldId id="295" r:id="rId16"/>
    <p:sldId id="281" r:id="rId17"/>
    <p:sldId id="296" r:id="rId18"/>
    <p:sldId id="297" r:id="rId19"/>
    <p:sldId id="298" r:id="rId20"/>
    <p:sldId id="299" r:id="rId21"/>
    <p:sldId id="300" r:id="rId22"/>
    <p:sldId id="302" r:id="rId23"/>
    <p:sldId id="301" r:id="rId24"/>
    <p:sldId id="303" r:id="rId25"/>
    <p:sldId id="304" r:id="rId26"/>
    <p:sldId id="305" r:id="rId27"/>
    <p:sldId id="306" r:id="rId28"/>
    <p:sldId id="307" r:id="rId29"/>
    <p:sldId id="286" r:id="rId30"/>
    <p:sldId id="280" r:id="rId31"/>
    <p:sldId id="311" r:id="rId32"/>
    <p:sldId id="31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54589-7514-4CC5-BAE9-D56D4C282CE1}" v="77" dt="2024-06-05T17:38:32.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6" autoAdjust="0"/>
    <p:restoredTop sz="80349" autoAdjust="0"/>
  </p:normalViewPr>
  <p:slideViewPr>
    <p:cSldViewPr snapToGrid="0">
      <p:cViewPr varScale="1">
        <p:scale>
          <a:sx n="100" d="100"/>
          <a:sy n="100" d="100"/>
        </p:scale>
        <p:origin x="678" y="9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Floyd" userId="e0def9d8-02a7-43eb-8da7-e95d587004b5" providerId="ADAL" clId="{F5F54589-7514-4CC5-BAE9-D56D4C282CE1}"/>
    <pc:docChg chg="undo redo custSel addSld delSld modSld sldOrd">
      <pc:chgData name="Carly Floyd" userId="e0def9d8-02a7-43eb-8da7-e95d587004b5" providerId="ADAL" clId="{F5F54589-7514-4CC5-BAE9-D56D4C282CE1}" dt="2024-06-05T17:44:38.019" v="1176" actId="1076"/>
      <pc:docMkLst>
        <pc:docMk/>
      </pc:docMkLst>
      <pc:sldChg chg="modSp mod">
        <pc:chgData name="Carly Floyd" userId="e0def9d8-02a7-43eb-8da7-e95d587004b5" providerId="ADAL" clId="{F5F54589-7514-4CC5-BAE9-D56D4C282CE1}" dt="2024-06-05T16:06:06.240" v="6" actId="1076"/>
        <pc:sldMkLst>
          <pc:docMk/>
          <pc:sldMk cId="745320378" sldId="261"/>
        </pc:sldMkLst>
        <pc:spChg chg="mod">
          <ac:chgData name="Carly Floyd" userId="e0def9d8-02a7-43eb-8da7-e95d587004b5" providerId="ADAL" clId="{F5F54589-7514-4CC5-BAE9-D56D4C282CE1}" dt="2024-06-05T16:06:06.240" v="6" actId="1076"/>
          <ac:spMkLst>
            <pc:docMk/>
            <pc:sldMk cId="745320378" sldId="261"/>
            <ac:spMk id="5" creationId="{00000000-0000-0000-0000-000000000000}"/>
          </ac:spMkLst>
        </pc:spChg>
      </pc:sldChg>
      <pc:sldChg chg="modSp mod">
        <pc:chgData name="Carly Floyd" userId="e0def9d8-02a7-43eb-8da7-e95d587004b5" providerId="ADAL" clId="{F5F54589-7514-4CC5-BAE9-D56D4C282CE1}" dt="2024-06-05T16:06:42.882" v="15" actId="20577"/>
        <pc:sldMkLst>
          <pc:docMk/>
          <pc:sldMk cId="1108529347" sldId="266"/>
        </pc:sldMkLst>
        <pc:spChg chg="mod">
          <ac:chgData name="Carly Floyd" userId="e0def9d8-02a7-43eb-8da7-e95d587004b5" providerId="ADAL" clId="{F5F54589-7514-4CC5-BAE9-D56D4C282CE1}" dt="2024-06-05T16:06:42.882" v="15" actId="20577"/>
          <ac:spMkLst>
            <pc:docMk/>
            <pc:sldMk cId="1108529347" sldId="266"/>
            <ac:spMk id="3" creationId="{00000000-0000-0000-0000-000000000000}"/>
          </ac:spMkLst>
        </pc:spChg>
      </pc:sldChg>
      <pc:sldChg chg="modSp mod">
        <pc:chgData name="Carly Floyd" userId="e0def9d8-02a7-43eb-8da7-e95d587004b5" providerId="ADAL" clId="{F5F54589-7514-4CC5-BAE9-D56D4C282CE1}" dt="2024-06-05T16:11:18.605" v="159" actId="179"/>
        <pc:sldMkLst>
          <pc:docMk/>
          <pc:sldMk cId="1862589344" sldId="270"/>
        </pc:sldMkLst>
        <pc:spChg chg="mod">
          <ac:chgData name="Carly Floyd" userId="e0def9d8-02a7-43eb-8da7-e95d587004b5" providerId="ADAL" clId="{F5F54589-7514-4CC5-BAE9-D56D4C282CE1}" dt="2024-06-05T16:11:18.605" v="159" actId="179"/>
          <ac:spMkLst>
            <pc:docMk/>
            <pc:sldMk cId="1862589344" sldId="270"/>
            <ac:spMk id="5" creationId="{5F4F03FB-5ADF-ABFD-D2E7-AE6DC68A5E5F}"/>
          </ac:spMkLst>
        </pc:spChg>
        <pc:spChg chg="mod">
          <ac:chgData name="Carly Floyd" userId="e0def9d8-02a7-43eb-8da7-e95d587004b5" providerId="ADAL" clId="{F5F54589-7514-4CC5-BAE9-D56D4C282CE1}" dt="2024-06-05T16:08:06.231" v="64" actId="20577"/>
          <ac:spMkLst>
            <pc:docMk/>
            <pc:sldMk cId="1862589344" sldId="270"/>
            <ac:spMk id="6" creationId="{00000000-0000-0000-0000-000000000000}"/>
          </ac:spMkLst>
        </pc:spChg>
      </pc:sldChg>
      <pc:sldChg chg="modSp mod modNotesTx">
        <pc:chgData name="Carly Floyd" userId="e0def9d8-02a7-43eb-8da7-e95d587004b5" providerId="ADAL" clId="{F5F54589-7514-4CC5-BAE9-D56D4C282CE1}" dt="2024-06-05T17:44:38.019" v="1176" actId="1076"/>
        <pc:sldMkLst>
          <pc:docMk/>
          <pc:sldMk cId="601304890" sldId="272"/>
        </pc:sldMkLst>
        <pc:spChg chg="mod">
          <ac:chgData name="Carly Floyd" userId="e0def9d8-02a7-43eb-8da7-e95d587004b5" providerId="ADAL" clId="{F5F54589-7514-4CC5-BAE9-D56D4C282CE1}" dt="2024-06-05T17:43:34.260" v="1167" actId="14100"/>
          <ac:spMkLst>
            <pc:docMk/>
            <pc:sldMk cId="601304890" sldId="272"/>
            <ac:spMk id="2" creationId="{00000000-0000-0000-0000-000000000000}"/>
          </ac:spMkLst>
        </pc:spChg>
        <pc:spChg chg="mod">
          <ac:chgData name="Carly Floyd" userId="e0def9d8-02a7-43eb-8da7-e95d587004b5" providerId="ADAL" clId="{F5F54589-7514-4CC5-BAE9-D56D4C282CE1}" dt="2024-06-05T17:42:20.206" v="1002" actId="14100"/>
          <ac:spMkLst>
            <pc:docMk/>
            <pc:sldMk cId="601304890" sldId="272"/>
            <ac:spMk id="3" creationId="{00000000-0000-0000-0000-000000000000}"/>
          </ac:spMkLst>
        </pc:spChg>
        <pc:spChg chg="mod">
          <ac:chgData name="Carly Floyd" userId="e0def9d8-02a7-43eb-8da7-e95d587004b5" providerId="ADAL" clId="{F5F54589-7514-4CC5-BAE9-D56D4C282CE1}" dt="2024-06-05T17:44:38.019" v="1176" actId="1076"/>
          <ac:spMkLst>
            <pc:docMk/>
            <pc:sldMk cId="601304890" sldId="272"/>
            <ac:spMk id="5" creationId="{00000000-0000-0000-0000-000000000000}"/>
          </ac:spMkLst>
        </pc:spChg>
      </pc:sldChg>
      <pc:sldChg chg="modSp mod">
        <pc:chgData name="Carly Floyd" userId="e0def9d8-02a7-43eb-8da7-e95d587004b5" providerId="ADAL" clId="{F5F54589-7514-4CC5-BAE9-D56D4C282CE1}" dt="2024-06-05T17:20:25.842" v="369" actId="20577"/>
        <pc:sldMkLst>
          <pc:docMk/>
          <pc:sldMk cId="2035755484" sldId="281"/>
        </pc:sldMkLst>
        <pc:spChg chg="mod">
          <ac:chgData name="Carly Floyd" userId="e0def9d8-02a7-43eb-8da7-e95d587004b5" providerId="ADAL" clId="{F5F54589-7514-4CC5-BAE9-D56D4C282CE1}" dt="2024-06-05T17:20:25.842" v="369" actId="20577"/>
          <ac:spMkLst>
            <pc:docMk/>
            <pc:sldMk cId="2035755484" sldId="281"/>
            <ac:spMk id="6" creationId="{00000000-0000-0000-0000-000000000000}"/>
          </ac:spMkLst>
        </pc:spChg>
      </pc:sldChg>
      <pc:sldChg chg="modSp mod">
        <pc:chgData name="Carly Floyd" userId="e0def9d8-02a7-43eb-8da7-e95d587004b5" providerId="ADAL" clId="{F5F54589-7514-4CC5-BAE9-D56D4C282CE1}" dt="2024-06-05T16:06:14.110" v="7" actId="948"/>
        <pc:sldMkLst>
          <pc:docMk/>
          <pc:sldMk cId="1657113096" sldId="283"/>
        </pc:sldMkLst>
        <pc:spChg chg="mod">
          <ac:chgData name="Carly Floyd" userId="e0def9d8-02a7-43eb-8da7-e95d587004b5" providerId="ADAL" clId="{F5F54589-7514-4CC5-BAE9-D56D4C282CE1}" dt="2024-06-05T16:06:14.110" v="7" actId="948"/>
          <ac:spMkLst>
            <pc:docMk/>
            <pc:sldMk cId="1657113096" sldId="283"/>
            <ac:spMk id="3" creationId="{FFF3CEDA-CE1B-B66C-C7F8-34B45EC6E932}"/>
          </ac:spMkLst>
        </pc:spChg>
      </pc:sldChg>
      <pc:sldChg chg="modSp mod">
        <pc:chgData name="Carly Floyd" userId="e0def9d8-02a7-43eb-8da7-e95d587004b5" providerId="ADAL" clId="{F5F54589-7514-4CC5-BAE9-D56D4C282CE1}" dt="2024-06-05T16:06:24.435" v="8" actId="948"/>
        <pc:sldMkLst>
          <pc:docMk/>
          <pc:sldMk cId="3532034817" sldId="284"/>
        </pc:sldMkLst>
        <pc:spChg chg="mod">
          <ac:chgData name="Carly Floyd" userId="e0def9d8-02a7-43eb-8da7-e95d587004b5" providerId="ADAL" clId="{F5F54589-7514-4CC5-BAE9-D56D4C282CE1}" dt="2024-06-05T16:06:24.435" v="8" actId="948"/>
          <ac:spMkLst>
            <pc:docMk/>
            <pc:sldMk cId="3532034817" sldId="284"/>
            <ac:spMk id="3" creationId="{010102F8-C2CB-DD68-8141-DA6C10995D24}"/>
          </ac:spMkLst>
        </pc:spChg>
      </pc:sldChg>
      <pc:sldChg chg="modSp mod">
        <pc:chgData name="Carly Floyd" userId="e0def9d8-02a7-43eb-8da7-e95d587004b5" providerId="ADAL" clId="{F5F54589-7514-4CC5-BAE9-D56D4C282CE1}" dt="2024-06-05T17:41:24.079" v="953" actId="14100"/>
        <pc:sldMkLst>
          <pc:docMk/>
          <pc:sldMk cId="1169887950" sldId="286"/>
        </pc:sldMkLst>
        <pc:spChg chg="mod">
          <ac:chgData name="Carly Floyd" userId="e0def9d8-02a7-43eb-8da7-e95d587004b5" providerId="ADAL" clId="{F5F54589-7514-4CC5-BAE9-D56D4C282CE1}" dt="2024-06-05T17:41:24.079" v="953" actId="14100"/>
          <ac:spMkLst>
            <pc:docMk/>
            <pc:sldMk cId="1169887950" sldId="286"/>
            <ac:spMk id="3" creationId="{264E3F6A-4018-19F7-116A-19127F2FAB91}"/>
          </ac:spMkLst>
        </pc:spChg>
      </pc:sldChg>
      <pc:sldChg chg="delSp modSp del mod">
        <pc:chgData name="Carly Floyd" userId="e0def9d8-02a7-43eb-8da7-e95d587004b5" providerId="ADAL" clId="{F5F54589-7514-4CC5-BAE9-D56D4C282CE1}" dt="2024-06-05T16:09:26.167" v="88" actId="47"/>
        <pc:sldMkLst>
          <pc:docMk/>
          <pc:sldMk cId="1474070355" sldId="287"/>
        </pc:sldMkLst>
        <pc:spChg chg="mod">
          <ac:chgData name="Carly Floyd" userId="e0def9d8-02a7-43eb-8da7-e95d587004b5" providerId="ADAL" clId="{F5F54589-7514-4CC5-BAE9-D56D4C282CE1}" dt="2024-06-05T16:08:47.702" v="73" actId="21"/>
          <ac:spMkLst>
            <pc:docMk/>
            <pc:sldMk cId="1474070355" sldId="287"/>
            <ac:spMk id="2" creationId="{D9E7E4B6-1731-615E-B511-B6F690FECA66}"/>
          </ac:spMkLst>
        </pc:spChg>
        <pc:spChg chg="mod">
          <ac:chgData name="Carly Floyd" userId="e0def9d8-02a7-43eb-8da7-e95d587004b5" providerId="ADAL" clId="{F5F54589-7514-4CC5-BAE9-D56D4C282CE1}" dt="2024-06-05T16:09:05.996" v="79" actId="21"/>
          <ac:spMkLst>
            <pc:docMk/>
            <pc:sldMk cId="1474070355" sldId="287"/>
            <ac:spMk id="3" creationId="{A66FBCD3-9493-65FD-1464-2B4216F00B6D}"/>
          </ac:spMkLst>
        </pc:spChg>
        <pc:spChg chg="del">
          <ac:chgData name="Carly Floyd" userId="e0def9d8-02a7-43eb-8da7-e95d587004b5" providerId="ADAL" clId="{F5F54589-7514-4CC5-BAE9-D56D4C282CE1}" dt="2024-06-05T16:09:23.442" v="86" actId="21"/>
          <ac:spMkLst>
            <pc:docMk/>
            <pc:sldMk cId="1474070355" sldId="287"/>
            <ac:spMk id="5" creationId="{A777AE26-FD46-A58D-F0F4-2ACFEA9F7A3A}"/>
          </ac:spMkLst>
        </pc:spChg>
      </pc:sldChg>
      <pc:sldChg chg="modSp mod">
        <pc:chgData name="Carly Floyd" userId="e0def9d8-02a7-43eb-8da7-e95d587004b5" providerId="ADAL" clId="{F5F54589-7514-4CC5-BAE9-D56D4C282CE1}" dt="2024-06-05T16:10:55.414" v="151" actId="6549"/>
        <pc:sldMkLst>
          <pc:docMk/>
          <pc:sldMk cId="694015716" sldId="288"/>
        </pc:sldMkLst>
        <pc:spChg chg="mod">
          <ac:chgData name="Carly Floyd" userId="e0def9d8-02a7-43eb-8da7-e95d587004b5" providerId="ADAL" clId="{F5F54589-7514-4CC5-BAE9-D56D4C282CE1}" dt="2024-06-05T16:10:24.196" v="144" actId="20577"/>
          <ac:spMkLst>
            <pc:docMk/>
            <pc:sldMk cId="694015716" sldId="288"/>
            <ac:spMk id="3" creationId="{1A5398A9-573D-E972-8671-97795B4D8CAB}"/>
          </ac:spMkLst>
        </pc:spChg>
        <pc:spChg chg="mod">
          <ac:chgData name="Carly Floyd" userId="e0def9d8-02a7-43eb-8da7-e95d587004b5" providerId="ADAL" clId="{F5F54589-7514-4CC5-BAE9-D56D4C282CE1}" dt="2024-06-05T16:10:55.414" v="151" actId="6549"/>
          <ac:spMkLst>
            <pc:docMk/>
            <pc:sldMk cId="694015716" sldId="288"/>
            <ac:spMk id="5" creationId="{45FBBD00-423E-EB51-4AA9-606EC45851F4}"/>
          </ac:spMkLst>
        </pc:spChg>
      </pc:sldChg>
      <pc:sldChg chg="modSp mod">
        <pc:chgData name="Carly Floyd" userId="e0def9d8-02a7-43eb-8da7-e95d587004b5" providerId="ADAL" clId="{F5F54589-7514-4CC5-BAE9-D56D4C282CE1}" dt="2024-06-05T16:14:48.694" v="279" actId="20577"/>
        <pc:sldMkLst>
          <pc:docMk/>
          <pc:sldMk cId="2671065994" sldId="289"/>
        </pc:sldMkLst>
        <pc:spChg chg="mod">
          <ac:chgData name="Carly Floyd" userId="e0def9d8-02a7-43eb-8da7-e95d587004b5" providerId="ADAL" clId="{F5F54589-7514-4CC5-BAE9-D56D4C282CE1}" dt="2024-06-05T16:11:40.670" v="181" actId="20577"/>
          <ac:spMkLst>
            <pc:docMk/>
            <pc:sldMk cId="2671065994" sldId="289"/>
            <ac:spMk id="2" creationId="{9A5DADA4-9ABB-0FF7-95FA-5EB3132C966D}"/>
          </ac:spMkLst>
        </pc:spChg>
        <pc:spChg chg="mod">
          <ac:chgData name="Carly Floyd" userId="e0def9d8-02a7-43eb-8da7-e95d587004b5" providerId="ADAL" clId="{F5F54589-7514-4CC5-BAE9-D56D4C282CE1}" dt="2024-06-05T16:14:48.694" v="279" actId="20577"/>
          <ac:spMkLst>
            <pc:docMk/>
            <pc:sldMk cId="2671065994" sldId="289"/>
            <ac:spMk id="3" creationId="{BFAA5892-78E6-D3EF-F5CE-BAB08380005A}"/>
          </ac:spMkLst>
        </pc:spChg>
      </pc:sldChg>
      <pc:sldChg chg="addSp delSp modSp mod modClrScheme chgLayout">
        <pc:chgData name="Carly Floyd" userId="e0def9d8-02a7-43eb-8da7-e95d587004b5" providerId="ADAL" clId="{F5F54589-7514-4CC5-BAE9-D56D4C282CE1}" dt="2024-06-05T16:17:00.077" v="296" actId="1076"/>
        <pc:sldMkLst>
          <pc:docMk/>
          <pc:sldMk cId="3216076378" sldId="290"/>
        </pc:sldMkLst>
        <pc:spChg chg="del mod ord">
          <ac:chgData name="Carly Floyd" userId="e0def9d8-02a7-43eb-8da7-e95d587004b5" providerId="ADAL" clId="{F5F54589-7514-4CC5-BAE9-D56D4C282CE1}" dt="2024-06-05T16:16:09.954" v="282" actId="478"/>
          <ac:spMkLst>
            <pc:docMk/>
            <pc:sldMk cId="3216076378" sldId="290"/>
            <ac:spMk id="2" creationId="{FC354EB9-A720-F20A-FBEF-56A11A1711D5}"/>
          </ac:spMkLst>
        </pc:spChg>
        <pc:spChg chg="add mod ord">
          <ac:chgData name="Carly Floyd" userId="e0def9d8-02a7-43eb-8da7-e95d587004b5" providerId="ADAL" clId="{F5F54589-7514-4CC5-BAE9-D56D4C282CE1}" dt="2024-06-05T16:17:00.077" v="296" actId="1076"/>
          <ac:spMkLst>
            <pc:docMk/>
            <pc:sldMk cId="3216076378" sldId="290"/>
            <ac:spMk id="5" creationId="{0227FF7A-A562-0666-C85B-775A549A8DD9}"/>
          </ac:spMkLst>
        </pc:spChg>
        <pc:spChg chg="add del mod ord">
          <ac:chgData name="Carly Floyd" userId="e0def9d8-02a7-43eb-8da7-e95d587004b5" providerId="ADAL" clId="{F5F54589-7514-4CC5-BAE9-D56D4C282CE1}" dt="2024-06-05T16:16:13.452" v="284" actId="478"/>
          <ac:spMkLst>
            <pc:docMk/>
            <pc:sldMk cId="3216076378" sldId="290"/>
            <ac:spMk id="6" creationId="{8C78A848-4103-D2EF-D32C-E0F543CA8764}"/>
          </ac:spMkLst>
        </pc:spChg>
        <pc:picChg chg="mod">
          <ac:chgData name="Carly Floyd" userId="e0def9d8-02a7-43eb-8da7-e95d587004b5" providerId="ADAL" clId="{F5F54589-7514-4CC5-BAE9-D56D4C282CE1}" dt="2024-06-05T16:16:56.943" v="295" actId="167"/>
          <ac:picMkLst>
            <pc:docMk/>
            <pc:sldMk cId="3216076378" sldId="290"/>
            <ac:picMk id="3" creationId="{59697D9F-D57B-B7EA-C335-7665A44DE224}"/>
          </ac:picMkLst>
        </pc:picChg>
        <pc:picChg chg="mod">
          <ac:chgData name="Carly Floyd" userId="e0def9d8-02a7-43eb-8da7-e95d587004b5" providerId="ADAL" clId="{F5F54589-7514-4CC5-BAE9-D56D4C282CE1}" dt="2024-06-05T16:16:50.617" v="293" actId="14100"/>
          <ac:picMkLst>
            <pc:docMk/>
            <pc:sldMk cId="3216076378" sldId="290"/>
            <ac:picMk id="4" creationId="{B4800969-E97C-93EE-5B39-C32CC2057D0B}"/>
          </ac:picMkLst>
        </pc:picChg>
      </pc:sldChg>
      <pc:sldChg chg="modSp mod">
        <pc:chgData name="Carly Floyd" userId="e0def9d8-02a7-43eb-8da7-e95d587004b5" providerId="ADAL" clId="{F5F54589-7514-4CC5-BAE9-D56D4C282CE1}" dt="2024-06-05T16:17:40.492" v="319" actId="6549"/>
        <pc:sldMkLst>
          <pc:docMk/>
          <pc:sldMk cId="368071365" sldId="291"/>
        </pc:sldMkLst>
        <pc:spChg chg="mod">
          <ac:chgData name="Carly Floyd" userId="e0def9d8-02a7-43eb-8da7-e95d587004b5" providerId="ADAL" clId="{F5F54589-7514-4CC5-BAE9-D56D4C282CE1}" dt="2024-06-05T16:17:10.381" v="302" actId="20577"/>
          <ac:spMkLst>
            <pc:docMk/>
            <pc:sldMk cId="368071365" sldId="291"/>
            <ac:spMk id="2" creationId="{3784D6DE-8222-0F8B-A62E-DA65C2E90011}"/>
          </ac:spMkLst>
        </pc:spChg>
        <pc:spChg chg="mod">
          <ac:chgData name="Carly Floyd" userId="e0def9d8-02a7-43eb-8da7-e95d587004b5" providerId="ADAL" clId="{F5F54589-7514-4CC5-BAE9-D56D4C282CE1}" dt="2024-06-05T16:17:40.492" v="319" actId="6549"/>
          <ac:spMkLst>
            <pc:docMk/>
            <pc:sldMk cId="368071365" sldId="291"/>
            <ac:spMk id="3" creationId="{6BFC6C1B-259C-0EE9-08CB-1182A8228FCA}"/>
          </ac:spMkLst>
        </pc:spChg>
      </pc:sldChg>
      <pc:sldChg chg="modSp mod">
        <pc:chgData name="Carly Floyd" userId="e0def9d8-02a7-43eb-8da7-e95d587004b5" providerId="ADAL" clId="{F5F54589-7514-4CC5-BAE9-D56D4C282CE1}" dt="2024-06-05T16:18:51.383" v="326" actId="242"/>
        <pc:sldMkLst>
          <pc:docMk/>
          <pc:sldMk cId="3606244308" sldId="292"/>
        </pc:sldMkLst>
        <pc:spChg chg="mod">
          <ac:chgData name="Carly Floyd" userId="e0def9d8-02a7-43eb-8da7-e95d587004b5" providerId="ADAL" clId="{F5F54589-7514-4CC5-BAE9-D56D4C282CE1}" dt="2024-06-05T16:18:21.060" v="320" actId="20577"/>
          <ac:spMkLst>
            <pc:docMk/>
            <pc:sldMk cId="3606244308" sldId="292"/>
            <ac:spMk id="2" creationId="{B2F93290-72A0-6CBD-B85A-086A0EE77A13}"/>
          </ac:spMkLst>
        </pc:spChg>
        <pc:spChg chg="mod">
          <ac:chgData name="Carly Floyd" userId="e0def9d8-02a7-43eb-8da7-e95d587004b5" providerId="ADAL" clId="{F5F54589-7514-4CC5-BAE9-D56D4C282CE1}" dt="2024-06-05T16:18:51.383" v="326" actId="242"/>
          <ac:spMkLst>
            <pc:docMk/>
            <pc:sldMk cId="3606244308" sldId="292"/>
            <ac:spMk id="3" creationId="{DC739937-39B9-BF20-5AB7-1DF5119D43C1}"/>
          </ac:spMkLst>
        </pc:spChg>
      </pc:sldChg>
      <pc:sldChg chg="delSp modSp del mod">
        <pc:chgData name="Carly Floyd" userId="e0def9d8-02a7-43eb-8da7-e95d587004b5" providerId="ADAL" clId="{F5F54589-7514-4CC5-BAE9-D56D4C282CE1}" dt="2024-06-05T16:19:53.973" v="338" actId="47"/>
        <pc:sldMkLst>
          <pc:docMk/>
          <pc:sldMk cId="3081260244" sldId="293"/>
        </pc:sldMkLst>
        <pc:spChg chg="mod">
          <ac:chgData name="Carly Floyd" userId="e0def9d8-02a7-43eb-8da7-e95d587004b5" providerId="ADAL" clId="{F5F54589-7514-4CC5-BAE9-D56D4C282CE1}" dt="2024-06-05T16:19:03.127" v="328" actId="21"/>
          <ac:spMkLst>
            <pc:docMk/>
            <pc:sldMk cId="3081260244" sldId="293"/>
            <ac:spMk id="2" creationId="{BEC8F293-0FE6-FE00-9755-F812932194E1}"/>
          </ac:spMkLst>
        </pc:spChg>
        <pc:spChg chg="mod">
          <ac:chgData name="Carly Floyd" userId="e0def9d8-02a7-43eb-8da7-e95d587004b5" providerId="ADAL" clId="{F5F54589-7514-4CC5-BAE9-D56D4C282CE1}" dt="2024-06-05T16:18:36.976" v="325" actId="20577"/>
          <ac:spMkLst>
            <pc:docMk/>
            <pc:sldMk cId="3081260244" sldId="293"/>
            <ac:spMk id="3" creationId="{CDC31019-37D3-25D9-5A37-D49A5A1F1353}"/>
          </ac:spMkLst>
        </pc:spChg>
        <pc:spChg chg="del">
          <ac:chgData name="Carly Floyd" userId="e0def9d8-02a7-43eb-8da7-e95d587004b5" providerId="ADAL" clId="{F5F54589-7514-4CC5-BAE9-D56D4C282CE1}" dt="2024-06-05T16:19:09.875" v="330" actId="21"/>
          <ac:spMkLst>
            <pc:docMk/>
            <pc:sldMk cId="3081260244" sldId="293"/>
            <ac:spMk id="5" creationId="{97CCE600-F9F2-F6B1-8B1F-DA02B8E4E6E9}"/>
          </ac:spMkLst>
        </pc:spChg>
        <pc:spChg chg="del">
          <ac:chgData name="Carly Floyd" userId="e0def9d8-02a7-43eb-8da7-e95d587004b5" providerId="ADAL" clId="{F5F54589-7514-4CC5-BAE9-D56D4C282CE1}" dt="2024-06-05T16:19:09.875" v="330" actId="21"/>
          <ac:spMkLst>
            <pc:docMk/>
            <pc:sldMk cId="3081260244" sldId="293"/>
            <ac:spMk id="6" creationId="{E7B21EA6-7807-843C-D961-A2FC684C0199}"/>
          </ac:spMkLst>
        </pc:spChg>
      </pc:sldChg>
      <pc:sldChg chg="modSp mod">
        <pc:chgData name="Carly Floyd" userId="e0def9d8-02a7-43eb-8da7-e95d587004b5" providerId="ADAL" clId="{F5F54589-7514-4CC5-BAE9-D56D4C282CE1}" dt="2024-06-05T17:20:04.145" v="368" actId="122"/>
        <pc:sldMkLst>
          <pc:docMk/>
          <pc:sldMk cId="3376591518" sldId="294"/>
        </pc:sldMkLst>
        <pc:spChg chg="mod">
          <ac:chgData name="Carly Floyd" userId="e0def9d8-02a7-43eb-8da7-e95d587004b5" providerId="ADAL" clId="{F5F54589-7514-4CC5-BAE9-D56D4C282CE1}" dt="2024-06-05T17:19:54.949" v="367" actId="20577"/>
          <ac:spMkLst>
            <pc:docMk/>
            <pc:sldMk cId="3376591518" sldId="294"/>
            <ac:spMk id="3" creationId="{2B0E254A-F1B1-EA80-3316-D427A60B8C13}"/>
          </ac:spMkLst>
        </pc:spChg>
        <pc:spChg chg="mod">
          <ac:chgData name="Carly Floyd" userId="e0def9d8-02a7-43eb-8da7-e95d587004b5" providerId="ADAL" clId="{F5F54589-7514-4CC5-BAE9-D56D4C282CE1}" dt="2024-06-05T17:20:04.145" v="368" actId="122"/>
          <ac:spMkLst>
            <pc:docMk/>
            <pc:sldMk cId="3376591518" sldId="294"/>
            <ac:spMk id="5" creationId="{980A42AD-E1F6-EA06-F7D9-45872E5A56F8}"/>
          </ac:spMkLst>
        </pc:spChg>
      </pc:sldChg>
      <pc:sldChg chg="modSp mod">
        <pc:chgData name="Carly Floyd" userId="e0def9d8-02a7-43eb-8da7-e95d587004b5" providerId="ADAL" clId="{F5F54589-7514-4CC5-BAE9-D56D4C282CE1}" dt="2024-06-05T17:24:29.430" v="435" actId="20577"/>
        <pc:sldMkLst>
          <pc:docMk/>
          <pc:sldMk cId="1007861030" sldId="295"/>
        </pc:sldMkLst>
        <pc:spChg chg="mod">
          <ac:chgData name="Carly Floyd" userId="e0def9d8-02a7-43eb-8da7-e95d587004b5" providerId="ADAL" clId="{F5F54589-7514-4CC5-BAE9-D56D4C282CE1}" dt="2024-06-05T17:24:29.430" v="435" actId="20577"/>
          <ac:spMkLst>
            <pc:docMk/>
            <pc:sldMk cId="1007861030" sldId="295"/>
            <ac:spMk id="2" creationId="{779E3A66-EFAB-1436-3915-80A7EE5DD278}"/>
          </ac:spMkLst>
        </pc:spChg>
      </pc:sldChg>
      <pc:sldChg chg="addSp modSp mod">
        <pc:chgData name="Carly Floyd" userId="e0def9d8-02a7-43eb-8da7-e95d587004b5" providerId="ADAL" clId="{F5F54589-7514-4CC5-BAE9-D56D4C282CE1}" dt="2024-06-05T17:25:31.020" v="495" actId="1036"/>
        <pc:sldMkLst>
          <pc:docMk/>
          <pc:sldMk cId="2309746772" sldId="296"/>
        </pc:sldMkLst>
        <pc:spChg chg="add mod">
          <ac:chgData name="Carly Floyd" userId="e0def9d8-02a7-43eb-8da7-e95d587004b5" providerId="ADAL" clId="{F5F54589-7514-4CC5-BAE9-D56D4C282CE1}" dt="2024-06-05T17:25:31.020" v="495" actId="1036"/>
          <ac:spMkLst>
            <pc:docMk/>
            <pc:sldMk cId="2309746772" sldId="296"/>
            <ac:spMk id="7" creationId="{21881D97-3F5B-FC8A-0265-E6E6952D9F33}"/>
          </ac:spMkLst>
        </pc:spChg>
        <pc:picChg chg="mod">
          <ac:chgData name="Carly Floyd" userId="e0def9d8-02a7-43eb-8da7-e95d587004b5" providerId="ADAL" clId="{F5F54589-7514-4CC5-BAE9-D56D4C282CE1}" dt="2024-06-05T17:20:50.250" v="370" actId="1076"/>
          <ac:picMkLst>
            <pc:docMk/>
            <pc:sldMk cId="2309746772" sldId="296"/>
            <ac:picMk id="6" creationId="{B8D344F5-9C3B-15CD-1089-FC0AD33895DE}"/>
          </ac:picMkLst>
        </pc:picChg>
      </pc:sldChg>
      <pc:sldChg chg="modSp mod">
        <pc:chgData name="Carly Floyd" userId="e0def9d8-02a7-43eb-8da7-e95d587004b5" providerId="ADAL" clId="{F5F54589-7514-4CC5-BAE9-D56D4C282CE1}" dt="2024-06-05T17:22:24.095" v="379" actId="20577"/>
        <pc:sldMkLst>
          <pc:docMk/>
          <pc:sldMk cId="2301462540" sldId="297"/>
        </pc:sldMkLst>
        <pc:spChg chg="mod">
          <ac:chgData name="Carly Floyd" userId="e0def9d8-02a7-43eb-8da7-e95d587004b5" providerId="ADAL" clId="{F5F54589-7514-4CC5-BAE9-D56D4C282CE1}" dt="2024-06-05T17:22:24.095" v="379" actId="20577"/>
          <ac:spMkLst>
            <pc:docMk/>
            <pc:sldMk cId="2301462540" sldId="297"/>
            <ac:spMk id="3" creationId="{917B1D77-4751-205C-F8AB-C1B2005B1573}"/>
          </ac:spMkLst>
        </pc:spChg>
      </pc:sldChg>
      <pc:sldChg chg="addSp delSp modSp mod modClrScheme chgLayout">
        <pc:chgData name="Carly Floyd" userId="e0def9d8-02a7-43eb-8da7-e95d587004b5" providerId="ADAL" clId="{F5F54589-7514-4CC5-BAE9-D56D4C282CE1}" dt="2024-06-05T17:26:50.907" v="569" actId="20577"/>
        <pc:sldMkLst>
          <pc:docMk/>
          <pc:sldMk cId="2639147759" sldId="298"/>
        </pc:sldMkLst>
        <pc:spChg chg="del mod ord">
          <ac:chgData name="Carly Floyd" userId="e0def9d8-02a7-43eb-8da7-e95d587004b5" providerId="ADAL" clId="{F5F54589-7514-4CC5-BAE9-D56D4C282CE1}" dt="2024-06-05T17:22:38.764" v="400" actId="478"/>
          <ac:spMkLst>
            <pc:docMk/>
            <pc:sldMk cId="2639147759" sldId="298"/>
            <ac:spMk id="2" creationId="{5A989194-A7A4-A1CE-6E87-212DDBA1AF23}"/>
          </ac:spMkLst>
        </pc:spChg>
        <pc:spChg chg="add del mod ord">
          <ac:chgData name="Carly Floyd" userId="e0def9d8-02a7-43eb-8da7-e95d587004b5" providerId="ADAL" clId="{F5F54589-7514-4CC5-BAE9-D56D4C282CE1}" dt="2024-06-05T17:26:50.907" v="569" actId="20577"/>
          <ac:spMkLst>
            <pc:docMk/>
            <pc:sldMk cId="2639147759" sldId="298"/>
            <ac:spMk id="4" creationId="{1208AC17-62AA-BCF1-1E52-116EB54B9BE8}"/>
          </ac:spMkLst>
        </pc:spChg>
        <pc:spChg chg="add del mod ord">
          <ac:chgData name="Carly Floyd" userId="e0def9d8-02a7-43eb-8da7-e95d587004b5" providerId="ADAL" clId="{F5F54589-7514-4CC5-BAE9-D56D4C282CE1}" dt="2024-06-05T17:22:41.789" v="401" actId="478"/>
          <ac:spMkLst>
            <pc:docMk/>
            <pc:sldMk cId="2639147759" sldId="298"/>
            <ac:spMk id="5" creationId="{707F2244-BC4B-A85F-37BA-9C2D2D471922}"/>
          </ac:spMkLst>
        </pc:spChg>
        <pc:spChg chg="add del mod">
          <ac:chgData name="Carly Floyd" userId="e0def9d8-02a7-43eb-8da7-e95d587004b5" providerId="ADAL" clId="{F5F54589-7514-4CC5-BAE9-D56D4C282CE1}" dt="2024-06-05T17:22:36.783" v="399" actId="478"/>
          <ac:spMkLst>
            <pc:docMk/>
            <pc:sldMk cId="2639147759" sldId="298"/>
            <ac:spMk id="7" creationId="{B7E53E9B-6A1F-87A5-4613-9A48A9ABB499}"/>
          </ac:spMkLst>
        </pc:spChg>
        <pc:spChg chg="add mod">
          <ac:chgData name="Carly Floyd" userId="e0def9d8-02a7-43eb-8da7-e95d587004b5" providerId="ADAL" clId="{F5F54589-7514-4CC5-BAE9-D56D4C282CE1}" dt="2024-06-05T17:23:44.969" v="422" actId="207"/>
          <ac:spMkLst>
            <pc:docMk/>
            <pc:sldMk cId="2639147759" sldId="298"/>
            <ac:spMk id="8" creationId="{FC159D90-CC21-543E-5924-91791702B189}"/>
          </ac:spMkLst>
        </pc:spChg>
        <pc:spChg chg="add mod">
          <ac:chgData name="Carly Floyd" userId="e0def9d8-02a7-43eb-8da7-e95d587004b5" providerId="ADAL" clId="{F5F54589-7514-4CC5-BAE9-D56D4C282CE1}" dt="2024-06-05T17:25:39.039" v="497" actId="6549"/>
          <ac:spMkLst>
            <pc:docMk/>
            <pc:sldMk cId="2639147759" sldId="298"/>
            <ac:spMk id="9" creationId="{5CB6E1F2-C6F7-893F-5F54-22F81DC151F4}"/>
          </ac:spMkLst>
        </pc:spChg>
        <pc:picChg chg="mod">
          <ac:chgData name="Carly Floyd" userId="e0def9d8-02a7-43eb-8da7-e95d587004b5" providerId="ADAL" clId="{F5F54589-7514-4CC5-BAE9-D56D4C282CE1}" dt="2024-06-05T17:23:28.065" v="419" actId="14100"/>
          <ac:picMkLst>
            <pc:docMk/>
            <pc:sldMk cId="2639147759" sldId="298"/>
            <ac:picMk id="3" creationId="{286BC242-360D-0FF2-F9B4-DD22081B3F05}"/>
          </ac:picMkLst>
        </pc:picChg>
      </pc:sldChg>
      <pc:sldChg chg="modSp mod">
        <pc:chgData name="Carly Floyd" userId="e0def9d8-02a7-43eb-8da7-e95d587004b5" providerId="ADAL" clId="{F5F54589-7514-4CC5-BAE9-D56D4C282CE1}" dt="2024-06-05T17:28:01.214" v="616" actId="20577"/>
        <pc:sldMkLst>
          <pc:docMk/>
          <pc:sldMk cId="4218624867" sldId="299"/>
        </pc:sldMkLst>
        <pc:spChg chg="mod">
          <ac:chgData name="Carly Floyd" userId="e0def9d8-02a7-43eb-8da7-e95d587004b5" providerId="ADAL" clId="{F5F54589-7514-4CC5-BAE9-D56D4C282CE1}" dt="2024-06-05T17:28:01.214" v="616" actId="20577"/>
          <ac:spMkLst>
            <pc:docMk/>
            <pc:sldMk cId="4218624867" sldId="299"/>
            <ac:spMk id="2" creationId="{9F120992-F965-4D3D-3D3F-B059362D1889}"/>
          </ac:spMkLst>
        </pc:spChg>
        <pc:spChg chg="mod">
          <ac:chgData name="Carly Floyd" userId="e0def9d8-02a7-43eb-8da7-e95d587004b5" providerId="ADAL" clId="{F5F54589-7514-4CC5-BAE9-D56D4C282CE1}" dt="2024-06-05T17:24:18.082" v="434" actId="948"/>
          <ac:spMkLst>
            <pc:docMk/>
            <pc:sldMk cId="4218624867" sldId="299"/>
            <ac:spMk id="3" creationId="{2EFAEBF6-DC17-DDA1-7F12-AB2FC1A2E753}"/>
          </ac:spMkLst>
        </pc:spChg>
      </pc:sldChg>
      <pc:sldChg chg="modSp mod">
        <pc:chgData name="Carly Floyd" userId="e0def9d8-02a7-43eb-8da7-e95d587004b5" providerId="ADAL" clId="{F5F54589-7514-4CC5-BAE9-D56D4C282CE1}" dt="2024-06-05T17:24:37.186" v="436" actId="20577"/>
        <pc:sldMkLst>
          <pc:docMk/>
          <pc:sldMk cId="3637095742" sldId="300"/>
        </pc:sldMkLst>
        <pc:spChg chg="mod">
          <ac:chgData name="Carly Floyd" userId="e0def9d8-02a7-43eb-8da7-e95d587004b5" providerId="ADAL" clId="{F5F54589-7514-4CC5-BAE9-D56D4C282CE1}" dt="2024-06-05T17:24:37.186" v="436" actId="20577"/>
          <ac:spMkLst>
            <pc:docMk/>
            <pc:sldMk cId="3637095742" sldId="300"/>
            <ac:spMk id="2" creationId="{23974E7C-2788-CC62-383F-895C7FC22E3C}"/>
          </ac:spMkLst>
        </pc:spChg>
      </pc:sldChg>
      <pc:sldChg chg="modSp mod">
        <pc:chgData name="Carly Floyd" userId="e0def9d8-02a7-43eb-8da7-e95d587004b5" providerId="ADAL" clId="{F5F54589-7514-4CC5-BAE9-D56D4C282CE1}" dt="2024-06-05T17:24:53.335" v="454" actId="20577"/>
        <pc:sldMkLst>
          <pc:docMk/>
          <pc:sldMk cId="988022150" sldId="302"/>
        </pc:sldMkLst>
        <pc:spChg chg="mod">
          <ac:chgData name="Carly Floyd" userId="e0def9d8-02a7-43eb-8da7-e95d587004b5" providerId="ADAL" clId="{F5F54589-7514-4CC5-BAE9-D56D4C282CE1}" dt="2024-06-05T17:24:45.023" v="437" actId="20577"/>
          <ac:spMkLst>
            <pc:docMk/>
            <pc:sldMk cId="988022150" sldId="302"/>
            <ac:spMk id="3" creationId="{8B6038E4-D1A5-AE55-9D3B-FF110AA12F40}"/>
          </ac:spMkLst>
        </pc:spChg>
        <pc:spChg chg="mod">
          <ac:chgData name="Carly Floyd" userId="e0def9d8-02a7-43eb-8da7-e95d587004b5" providerId="ADAL" clId="{F5F54589-7514-4CC5-BAE9-D56D4C282CE1}" dt="2024-06-05T17:24:53.335" v="454" actId="20577"/>
          <ac:spMkLst>
            <pc:docMk/>
            <pc:sldMk cId="988022150" sldId="302"/>
            <ac:spMk id="4" creationId="{AC663FBF-65CF-7A26-80CF-4355535F8429}"/>
          </ac:spMkLst>
        </pc:spChg>
      </pc:sldChg>
      <pc:sldChg chg="addSp delSp modSp mod modClrScheme chgLayout">
        <pc:chgData name="Carly Floyd" userId="e0def9d8-02a7-43eb-8da7-e95d587004b5" providerId="ADAL" clId="{F5F54589-7514-4CC5-BAE9-D56D4C282CE1}" dt="2024-06-05T17:27:09.829" v="575" actId="1076"/>
        <pc:sldMkLst>
          <pc:docMk/>
          <pc:sldMk cId="3337048686" sldId="303"/>
        </pc:sldMkLst>
        <pc:spChg chg="del mod ord">
          <ac:chgData name="Carly Floyd" userId="e0def9d8-02a7-43eb-8da7-e95d587004b5" providerId="ADAL" clId="{F5F54589-7514-4CC5-BAE9-D56D4C282CE1}" dt="2024-06-05T17:26:03.291" v="532" actId="478"/>
          <ac:spMkLst>
            <pc:docMk/>
            <pc:sldMk cId="3337048686" sldId="303"/>
            <ac:spMk id="2" creationId="{BF411A57-105B-A7BE-451D-E5182B1A3CF7}"/>
          </ac:spMkLst>
        </pc:spChg>
        <pc:spChg chg="add mod">
          <ac:chgData name="Carly Floyd" userId="e0def9d8-02a7-43eb-8da7-e95d587004b5" providerId="ADAL" clId="{F5F54589-7514-4CC5-BAE9-D56D4C282CE1}" dt="2024-06-05T17:25:46.306" v="499" actId="6549"/>
          <ac:spMkLst>
            <pc:docMk/>
            <pc:sldMk cId="3337048686" sldId="303"/>
            <ac:spMk id="4" creationId="{97686741-C109-76DD-4DC9-A23145419552}"/>
          </ac:spMkLst>
        </pc:spChg>
        <pc:spChg chg="add mod ord">
          <ac:chgData name="Carly Floyd" userId="e0def9d8-02a7-43eb-8da7-e95d587004b5" providerId="ADAL" clId="{F5F54589-7514-4CC5-BAE9-D56D4C282CE1}" dt="2024-06-05T17:26:43.344" v="558" actId="1076"/>
          <ac:spMkLst>
            <pc:docMk/>
            <pc:sldMk cId="3337048686" sldId="303"/>
            <ac:spMk id="5" creationId="{54B2EBF4-0A22-EFD2-1C6C-376C8CC6BB1D}"/>
          </ac:spMkLst>
        </pc:spChg>
        <pc:spChg chg="add del mod ord">
          <ac:chgData name="Carly Floyd" userId="e0def9d8-02a7-43eb-8da7-e95d587004b5" providerId="ADAL" clId="{F5F54589-7514-4CC5-BAE9-D56D4C282CE1}" dt="2024-06-05T17:26:09.600" v="547" actId="478"/>
          <ac:spMkLst>
            <pc:docMk/>
            <pc:sldMk cId="3337048686" sldId="303"/>
            <ac:spMk id="6" creationId="{A0C51274-F1FE-D241-9630-2151F5071847}"/>
          </ac:spMkLst>
        </pc:spChg>
        <pc:spChg chg="add mod ord">
          <ac:chgData name="Carly Floyd" userId="e0def9d8-02a7-43eb-8da7-e95d587004b5" providerId="ADAL" clId="{F5F54589-7514-4CC5-BAE9-D56D4C282CE1}" dt="2024-06-05T17:27:07.792" v="574" actId="167"/>
          <ac:spMkLst>
            <pc:docMk/>
            <pc:sldMk cId="3337048686" sldId="303"/>
            <ac:spMk id="7" creationId="{DA545A87-767B-03C1-5A10-0CE4CA4922C0}"/>
          </ac:spMkLst>
        </pc:spChg>
        <pc:picChg chg="mod">
          <ac:chgData name="Carly Floyd" userId="e0def9d8-02a7-43eb-8da7-e95d587004b5" providerId="ADAL" clId="{F5F54589-7514-4CC5-BAE9-D56D4C282CE1}" dt="2024-06-05T17:27:09.829" v="575" actId="1076"/>
          <ac:picMkLst>
            <pc:docMk/>
            <pc:sldMk cId="3337048686" sldId="303"/>
            <ac:picMk id="3" creationId="{B39AD46F-9420-FD3A-70C4-115A1C21C5B7}"/>
          </ac:picMkLst>
        </pc:picChg>
      </pc:sldChg>
      <pc:sldChg chg="addSp modSp mod">
        <pc:chgData name="Carly Floyd" userId="e0def9d8-02a7-43eb-8da7-e95d587004b5" providerId="ADAL" clId="{F5F54589-7514-4CC5-BAE9-D56D4C282CE1}" dt="2024-06-05T17:27:55.775" v="605" actId="20577"/>
        <pc:sldMkLst>
          <pc:docMk/>
          <pc:sldMk cId="2916034114" sldId="304"/>
        </pc:sldMkLst>
        <pc:spChg chg="mod">
          <ac:chgData name="Carly Floyd" userId="e0def9d8-02a7-43eb-8da7-e95d587004b5" providerId="ADAL" clId="{F5F54589-7514-4CC5-BAE9-D56D4C282CE1}" dt="2024-06-05T17:27:55.775" v="605" actId="20577"/>
          <ac:spMkLst>
            <pc:docMk/>
            <pc:sldMk cId="2916034114" sldId="304"/>
            <ac:spMk id="2" creationId="{C518315B-41A9-A081-F67E-4D98BB76D607}"/>
          </ac:spMkLst>
        </pc:spChg>
        <pc:spChg chg="mod">
          <ac:chgData name="Carly Floyd" userId="e0def9d8-02a7-43eb-8da7-e95d587004b5" providerId="ADAL" clId="{F5F54589-7514-4CC5-BAE9-D56D4C282CE1}" dt="2024-06-05T17:27:36.207" v="584" actId="14100"/>
          <ac:spMkLst>
            <pc:docMk/>
            <pc:sldMk cId="2916034114" sldId="304"/>
            <ac:spMk id="3" creationId="{182CCC19-77DA-FB87-4AAE-CE3903C332A8}"/>
          </ac:spMkLst>
        </pc:spChg>
        <pc:spChg chg="add mod">
          <ac:chgData name="Carly Floyd" userId="e0def9d8-02a7-43eb-8da7-e95d587004b5" providerId="ADAL" clId="{F5F54589-7514-4CC5-BAE9-D56D4C282CE1}" dt="2024-06-05T17:27:27.825" v="583"/>
          <ac:spMkLst>
            <pc:docMk/>
            <pc:sldMk cId="2916034114" sldId="304"/>
            <ac:spMk id="5" creationId="{C55B0CE8-E4D0-690B-C192-C683BDB76106}"/>
          </ac:spMkLst>
        </pc:spChg>
      </pc:sldChg>
      <pc:sldChg chg="addSp delSp modSp mod modClrScheme chgLayout modNotesTx">
        <pc:chgData name="Carly Floyd" userId="e0def9d8-02a7-43eb-8da7-e95d587004b5" providerId="ADAL" clId="{F5F54589-7514-4CC5-BAE9-D56D4C282CE1}" dt="2024-06-05T17:32:52.170" v="676" actId="404"/>
        <pc:sldMkLst>
          <pc:docMk/>
          <pc:sldMk cId="2223822540" sldId="305"/>
        </pc:sldMkLst>
        <pc:spChg chg="del mod ord">
          <ac:chgData name="Carly Floyd" userId="e0def9d8-02a7-43eb-8da7-e95d587004b5" providerId="ADAL" clId="{F5F54589-7514-4CC5-BAE9-D56D4C282CE1}" dt="2024-06-05T17:31:13.027" v="653" actId="478"/>
          <ac:spMkLst>
            <pc:docMk/>
            <pc:sldMk cId="2223822540" sldId="305"/>
            <ac:spMk id="2" creationId="{8DD416C1-47E5-4E41-52EF-57423E7A1AF9}"/>
          </ac:spMkLst>
        </pc:spChg>
        <pc:spChg chg="add del mod ord">
          <ac:chgData name="Carly Floyd" userId="e0def9d8-02a7-43eb-8da7-e95d587004b5" providerId="ADAL" clId="{F5F54589-7514-4CC5-BAE9-D56D4C282CE1}" dt="2024-06-05T17:31:10.906" v="652" actId="478"/>
          <ac:spMkLst>
            <pc:docMk/>
            <pc:sldMk cId="2223822540" sldId="305"/>
            <ac:spMk id="6" creationId="{CFF8597D-4B18-3301-93EE-7363450030FE}"/>
          </ac:spMkLst>
        </pc:spChg>
        <pc:spChg chg="add del mod ord">
          <ac:chgData name="Carly Floyd" userId="e0def9d8-02a7-43eb-8da7-e95d587004b5" providerId="ADAL" clId="{F5F54589-7514-4CC5-BAE9-D56D4C282CE1}" dt="2024-06-05T17:31:15.511" v="654" actId="478"/>
          <ac:spMkLst>
            <pc:docMk/>
            <pc:sldMk cId="2223822540" sldId="305"/>
            <ac:spMk id="7" creationId="{4BB4A4AD-A547-0519-A66E-090E42840580}"/>
          </ac:spMkLst>
        </pc:spChg>
        <pc:spChg chg="add del mod">
          <ac:chgData name="Carly Floyd" userId="e0def9d8-02a7-43eb-8da7-e95d587004b5" providerId="ADAL" clId="{F5F54589-7514-4CC5-BAE9-D56D4C282CE1}" dt="2024-06-05T17:31:10.906" v="652" actId="478"/>
          <ac:spMkLst>
            <pc:docMk/>
            <pc:sldMk cId="2223822540" sldId="305"/>
            <ac:spMk id="9" creationId="{802D4C73-A359-0C8B-8A79-33D261090575}"/>
          </ac:spMkLst>
        </pc:spChg>
        <pc:spChg chg="add mod">
          <ac:chgData name="Carly Floyd" userId="e0def9d8-02a7-43eb-8da7-e95d587004b5" providerId="ADAL" clId="{F5F54589-7514-4CC5-BAE9-D56D4C282CE1}" dt="2024-06-05T17:32:52.170" v="676" actId="404"/>
          <ac:spMkLst>
            <pc:docMk/>
            <pc:sldMk cId="2223822540" sldId="305"/>
            <ac:spMk id="10" creationId="{8716410F-E4AF-6545-F192-A672ECC8854B}"/>
          </ac:spMkLst>
        </pc:spChg>
        <pc:picChg chg="mod">
          <ac:chgData name="Carly Floyd" userId="e0def9d8-02a7-43eb-8da7-e95d587004b5" providerId="ADAL" clId="{F5F54589-7514-4CC5-BAE9-D56D4C282CE1}" dt="2024-06-05T17:31:55.918" v="667" actId="1035"/>
          <ac:picMkLst>
            <pc:docMk/>
            <pc:sldMk cId="2223822540" sldId="305"/>
            <ac:picMk id="3" creationId="{C4A81048-AFAC-C2AF-5999-C40F07915539}"/>
          </ac:picMkLst>
        </pc:picChg>
        <pc:picChg chg="mod">
          <ac:chgData name="Carly Floyd" userId="e0def9d8-02a7-43eb-8da7-e95d587004b5" providerId="ADAL" clId="{F5F54589-7514-4CC5-BAE9-D56D4C282CE1}" dt="2024-06-05T17:32:04.463" v="669" actId="14100"/>
          <ac:picMkLst>
            <pc:docMk/>
            <pc:sldMk cId="2223822540" sldId="305"/>
            <ac:picMk id="4" creationId="{44428CFA-64A3-D082-AF08-9076DC5D8C42}"/>
          </ac:picMkLst>
        </pc:picChg>
        <pc:picChg chg="mod">
          <ac:chgData name="Carly Floyd" userId="e0def9d8-02a7-43eb-8da7-e95d587004b5" providerId="ADAL" clId="{F5F54589-7514-4CC5-BAE9-D56D4C282CE1}" dt="2024-06-05T17:31:55.918" v="667" actId="1035"/>
          <ac:picMkLst>
            <pc:docMk/>
            <pc:sldMk cId="2223822540" sldId="305"/>
            <ac:picMk id="5" creationId="{225425E2-6060-CE87-34E3-5BE407EB039E}"/>
          </ac:picMkLst>
        </pc:picChg>
      </pc:sldChg>
      <pc:sldChg chg="addSp delSp modSp mod modClrScheme chgLayout">
        <pc:chgData name="Carly Floyd" userId="e0def9d8-02a7-43eb-8da7-e95d587004b5" providerId="ADAL" clId="{F5F54589-7514-4CC5-BAE9-D56D4C282CE1}" dt="2024-06-05T17:36:12.734" v="743" actId="1036"/>
        <pc:sldMkLst>
          <pc:docMk/>
          <pc:sldMk cId="2288223572" sldId="306"/>
        </pc:sldMkLst>
        <pc:spChg chg="del mod ord">
          <ac:chgData name="Carly Floyd" userId="e0def9d8-02a7-43eb-8da7-e95d587004b5" providerId="ADAL" clId="{F5F54589-7514-4CC5-BAE9-D56D4C282CE1}" dt="2024-06-05T17:34:59.889" v="721" actId="478"/>
          <ac:spMkLst>
            <pc:docMk/>
            <pc:sldMk cId="2288223572" sldId="306"/>
            <ac:spMk id="2" creationId="{0C372C8D-6DAE-4B75-D305-FF7F7CD18DAE}"/>
          </ac:spMkLst>
        </pc:spChg>
        <pc:spChg chg="add mod ord">
          <ac:chgData name="Carly Floyd" userId="e0def9d8-02a7-43eb-8da7-e95d587004b5" providerId="ADAL" clId="{F5F54589-7514-4CC5-BAE9-D56D4C282CE1}" dt="2024-06-05T17:34:56.951" v="720" actId="20577"/>
          <ac:spMkLst>
            <pc:docMk/>
            <pc:sldMk cId="2288223572" sldId="306"/>
            <ac:spMk id="4" creationId="{9388D1CB-A70F-30F0-2B06-FCB44B749193}"/>
          </ac:spMkLst>
        </pc:spChg>
        <pc:spChg chg="add del mod ord">
          <ac:chgData name="Carly Floyd" userId="e0def9d8-02a7-43eb-8da7-e95d587004b5" providerId="ADAL" clId="{F5F54589-7514-4CC5-BAE9-D56D4C282CE1}" dt="2024-06-05T17:35:04.427" v="722" actId="478"/>
          <ac:spMkLst>
            <pc:docMk/>
            <pc:sldMk cId="2288223572" sldId="306"/>
            <ac:spMk id="5" creationId="{657C4A45-843D-94D2-5181-433CE99DE7B7}"/>
          </ac:spMkLst>
        </pc:spChg>
        <pc:picChg chg="mod">
          <ac:chgData name="Carly Floyd" userId="e0def9d8-02a7-43eb-8da7-e95d587004b5" providerId="ADAL" clId="{F5F54589-7514-4CC5-BAE9-D56D4C282CE1}" dt="2024-06-05T17:36:12.734" v="743" actId="1036"/>
          <ac:picMkLst>
            <pc:docMk/>
            <pc:sldMk cId="2288223572" sldId="306"/>
            <ac:picMk id="3" creationId="{1C26F307-8BEA-E302-834C-C906FEA30B2D}"/>
          </ac:picMkLst>
        </pc:picChg>
      </pc:sldChg>
      <pc:sldChg chg="modSp mod">
        <pc:chgData name="Carly Floyd" userId="e0def9d8-02a7-43eb-8da7-e95d587004b5" providerId="ADAL" clId="{F5F54589-7514-4CC5-BAE9-D56D4C282CE1}" dt="2024-06-05T17:37:18.870" v="744" actId="20577"/>
        <pc:sldMkLst>
          <pc:docMk/>
          <pc:sldMk cId="3245490600" sldId="307"/>
        </pc:sldMkLst>
        <pc:spChg chg="mod">
          <ac:chgData name="Carly Floyd" userId="e0def9d8-02a7-43eb-8da7-e95d587004b5" providerId="ADAL" clId="{F5F54589-7514-4CC5-BAE9-D56D4C282CE1}" dt="2024-06-05T17:37:18.870" v="744" actId="20577"/>
          <ac:spMkLst>
            <pc:docMk/>
            <pc:sldMk cId="3245490600" sldId="307"/>
            <ac:spMk id="3" creationId="{29A2D9C8-2C0F-55B9-2CD8-101F638153F6}"/>
          </ac:spMkLst>
        </pc:spChg>
      </pc:sldChg>
      <pc:sldChg chg="modSp del mod">
        <pc:chgData name="Carly Floyd" userId="e0def9d8-02a7-43eb-8da7-e95d587004b5" providerId="ADAL" clId="{F5F54589-7514-4CC5-BAE9-D56D4C282CE1}" dt="2024-06-05T17:39:51.641" v="925" actId="47"/>
        <pc:sldMkLst>
          <pc:docMk/>
          <pc:sldMk cId="838595634" sldId="308"/>
        </pc:sldMkLst>
        <pc:spChg chg="mod">
          <ac:chgData name="Carly Floyd" userId="e0def9d8-02a7-43eb-8da7-e95d587004b5" providerId="ADAL" clId="{F5F54589-7514-4CC5-BAE9-D56D4C282CE1}" dt="2024-06-05T17:39:41.415" v="919" actId="21"/>
          <ac:spMkLst>
            <pc:docMk/>
            <pc:sldMk cId="838595634" sldId="308"/>
            <ac:spMk id="3" creationId="{06E0B863-D596-14DF-A571-DB59FB276A9A}"/>
          </ac:spMkLst>
        </pc:spChg>
      </pc:sldChg>
      <pc:sldChg chg="modSp del mod">
        <pc:chgData name="Carly Floyd" userId="e0def9d8-02a7-43eb-8da7-e95d587004b5" providerId="ADAL" clId="{F5F54589-7514-4CC5-BAE9-D56D4C282CE1}" dt="2024-06-05T17:41:26.918" v="954" actId="47"/>
        <pc:sldMkLst>
          <pc:docMk/>
          <pc:sldMk cId="1049685620" sldId="309"/>
        </pc:sldMkLst>
        <pc:spChg chg="mod">
          <ac:chgData name="Carly Floyd" userId="e0def9d8-02a7-43eb-8da7-e95d587004b5" providerId="ADAL" clId="{F5F54589-7514-4CC5-BAE9-D56D4C282CE1}" dt="2024-06-05T17:40:04.331" v="929" actId="21"/>
          <ac:spMkLst>
            <pc:docMk/>
            <pc:sldMk cId="1049685620" sldId="309"/>
            <ac:spMk id="3" creationId="{9A30D5B0-9893-4AAC-D13F-9256DF6DF6E6}"/>
          </ac:spMkLst>
        </pc:spChg>
      </pc:sldChg>
      <pc:sldChg chg="ord">
        <pc:chgData name="Carly Floyd" userId="e0def9d8-02a7-43eb-8da7-e95d587004b5" providerId="ADAL" clId="{F5F54589-7514-4CC5-BAE9-D56D4C282CE1}" dt="2024-06-05T17:41:31.311" v="956"/>
        <pc:sldMkLst>
          <pc:docMk/>
          <pc:sldMk cId="1444403650" sldId="310"/>
        </pc:sldMkLst>
      </pc:sldChg>
      <pc:sldChg chg="addSp delSp modSp add mod">
        <pc:chgData name="Carly Floyd" userId="e0def9d8-02a7-43eb-8da7-e95d587004b5" providerId="ADAL" clId="{F5F54589-7514-4CC5-BAE9-D56D4C282CE1}" dt="2024-06-05T16:11:02.600" v="152" actId="179"/>
        <pc:sldMkLst>
          <pc:docMk/>
          <pc:sldMk cId="716193184" sldId="312"/>
        </pc:sldMkLst>
        <pc:spChg chg="mod">
          <ac:chgData name="Carly Floyd" userId="e0def9d8-02a7-43eb-8da7-e95d587004b5" providerId="ADAL" clId="{F5F54589-7514-4CC5-BAE9-D56D4C282CE1}" dt="2024-06-05T16:08:50.731" v="74"/>
          <ac:spMkLst>
            <pc:docMk/>
            <pc:sldMk cId="716193184" sldId="312"/>
            <ac:spMk id="2" creationId="{00000000-0000-0000-0000-000000000000}"/>
          </ac:spMkLst>
        </pc:spChg>
        <pc:spChg chg="add mod">
          <ac:chgData name="Carly Floyd" userId="e0def9d8-02a7-43eb-8da7-e95d587004b5" providerId="ADAL" clId="{F5F54589-7514-4CC5-BAE9-D56D4C282CE1}" dt="2024-06-05T16:11:02.600" v="152" actId="179"/>
          <ac:spMkLst>
            <pc:docMk/>
            <pc:sldMk cId="716193184" sldId="312"/>
            <ac:spMk id="3" creationId="{A777AE26-FD46-A58D-F0F4-2ACFEA9F7A3A}"/>
          </ac:spMkLst>
        </pc:spChg>
        <pc:spChg chg="del">
          <ac:chgData name="Carly Floyd" userId="e0def9d8-02a7-43eb-8da7-e95d587004b5" providerId="ADAL" clId="{F5F54589-7514-4CC5-BAE9-D56D4C282CE1}" dt="2024-06-05T16:09:20.158" v="85" actId="478"/>
          <ac:spMkLst>
            <pc:docMk/>
            <pc:sldMk cId="716193184" sldId="312"/>
            <ac:spMk id="5" creationId="{5F4F03FB-5ADF-ABFD-D2E7-AE6DC68A5E5F}"/>
          </ac:spMkLst>
        </pc:spChg>
        <pc:spChg chg="mod">
          <ac:chgData name="Carly Floyd" userId="e0def9d8-02a7-43eb-8da7-e95d587004b5" providerId="ADAL" clId="{F5F54589-7514-4CC5-BAE9-D56D4C282CE1}" dt="2024-06-05T16:09:47.135" v="101" actId="20577"/>
          <ac:spMkLst>
            <pc:docMk/>
            <pc:sldMk cId="716193184" sldId="312"/>
            <ac:spMk id="6" creationId="{00000000-0000-0000-0000-000000000000}"/>
          </ac:spMkLst>
        </pc:spChg>
      </pc:sldChg>
      <pc:sldChg chg="addSp modSp add mod">
        <pc:chgData name="Carly Floyd" userId="e0def9d8-02a7-43eb-8da7-e95d587004b5" providerId="ADAL" clId="{F5F54589-7514-4CC5-BAE9-D56D4C282CE1}" dt="2024-06-05T16:19:50.910" v="337" actId="20577"/>
        <pc:sldMkLst>
          <pc:docMk/>
          <pc:sldMk cId="1042360487" sldId="313"/>
        </pc:sldMkLst>
        <pc:spChg chg="mod">
          <ac:chgData name="Carly Floyd" userId="e0def9d8-02a7-43eb-8da7-e95d587004b5" providerId="ADAL" clId="{F5F54589-7514-4CC5-BAE9-D56D4C282CE1}" dt="2024-06-05T16:19:05.537" v="329"/>
          <ac:spMkLst>
            <pc:docMk/>
            <pc:sldMk cId="1042360487" sldId="313"/>
            <ac:spMk id="2" creationId="{B2F93290-72A0-6CBD-B85A-086A0EE77A13}"/>
          </ac:spMkLst>
        </pc:spChg>
        <pc:spChg chg="add mod">
          <ac:chgData name="Carly Floyd" userId="e0def9d8-02a7-43eb-8da7-e95d587004b5" providerId="ADAL" clId="{F5F54589-7514-4CC5-BAE9-D56D4C282CE1}" dt="2024-06-05T16:19:50.910" v="337" actId="20577"/>
          <ac:spMkLst>
            <pc:docMk/>
            <pc:sldMk cId="1042360487" sldId="313"/>
            <ac:spMk id="5" creationId="{97CCE600-F9F2-F6B1-8B1F-DA02B8E4E6E9}"/>
          </ac:spMkLst>
        </pc:spChg>
        <pc:spChg chg="add mod">
          <ac:chgData name="Carly Floyd" userId="e0def9d8-02a7-43eb-8da7-e95d587004b5" providerId="ADAL" clId="{F5F54589-7514-4CC5-BAE9-D56D4C282CE1}" dt="2024-06-05T16:19:15.703" v="332" actId="1076"/>
          <ac:spMkLst>
            <pc:docMk/>
            <pc:sldMk cId="1042360487" sldId="313"/>
            <ac:spMk id="6" creationId="{E7B21EA6-7807-843C-D961-A2FC684C01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6/10/2024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a:t>Version_ 06/2024</a:t>
            </a:r>
          </a:p>
          <a:p>
            <a:r>
              <a:rPr lang="en-US" dirty="0"/>
              <a:t>Target audience: clinicians and healthcare team members, pharmacists, pharmacy technicians</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51903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423557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361117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Only med that is used at times is boosted PIs, more cautious with checking hormone levels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26</a:t>
            </a:fld>
            <a:endParaRPr lang="en-US"/>
          </a:p>
        </p:txBody>
      </p:sp>
    </p:spTree>
    <p:extLst>
      <p:ext uri="{BB962C8B-B14F-4D97-AF65-F5344CB8AC3E}">
        <p14:creationId xmlns:p14="http://schemas.microsoft.com/office/powerpoint/2010/main" val="390777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30</a:t>
            </a:fld>
            <a:endParaRPr lang="en-US"/>
          </a:p>
        </p:txBody>
      </p:sp>
    </p:spTree>
    <p:extLst>
      <p:ext uri="{BB962C8B-B14F-4D97-AF65-F5344CB8AC3E}">
        <p14:creationId xmlns:p14="http://schemas.microsoft.com/office/powerpoint/2010/main" val="223271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539532" y="1233378"/>
            <a:ext cx="111129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userDrawn="1"/>
        </p:nvSpPr>
        <p:spPr bwMode="auto">
          <a:xfrm>
            <a:off x="4210051"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9"/>
          <p:cNvSpPr>
            <a:spLocks noChangeArrowheads="1"/>
          </p:cNvSpPr>
          <p:nvPr userDrawn="1"/>
        </p:nvSpPr>
        <p:spPr bwMode="auto">
          <a:xfrm>
            <a:off x="7969251"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Rectangle 11"/>
          <p:cNvSpPr>
            <a:spLocks noChangeArrowheads="1"/>
          </p:cNvSpPr>
          <p:nvPr userDrawn="1"/>
        </p:nvSpPr>
        <p:spPr bwMode="auto">
          <a:xfrm>
            <a:off x="4210051"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Rectangle 12"/>
          <p:cNvSpPr>
            <a:spLocks noChangeArrowheads="1"/>
          </p:cNvSpPr>
          <p:nvPr userDrawn="1"/>
        </p:nvSpPr>
        <p:spPr bwMode="auto">
          <a:xfrm>
            <a:off x="7969251"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7"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7"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7"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7" y="405392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7"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7" y="4066803"/>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7"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7" y="405392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0" y="5312548"/>
            <a:ext cx="3986489"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4" y="5339907"/>
            <a:ext cx="3986489"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6" y="3561705"/>
            <a:ext cx="3986489"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6" y="3055720"/>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58"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58"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1"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3"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6"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4" y="1795464"/>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4" name="Group 273"/>
          <p:cNvGrpSpPr/>
          <p:nvPr userDrawn="1"/>
        </p:nvGrpSpPr>
        <p:grpSpPr>
          <a:xfrm>
            <a:off x="954617" y="1795464"/>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2" name="Group 271"/>
          <p:cNvGrpSpPr/>
          <p:nvPr userDrawn="1"/>
        </p:nvGrpSpPr>
        <p:grpSpPr>
          <a:xfrm>
            <a:off x="8195733" y="1795464"/>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76" name="Text Placeholder 5"/>
          <p:cNvSpPr>
            <a:spLocks noGrp="1"/>
          </p:cNvSpPr>
          <p:nvPr>
            <p:ph type="body" sz="quarter" idx="11"/>
          </p:nvPr>
        </p:nvSpPr>
        <p:spPr>
          <a:xfrm>
            <a:off x="1110207"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0"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5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18" y="1795462"/>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4" y="1795463"/>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1"/>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6" name="Group 35"/>
          <p:cNvGrpSpPr/>
          <p:nvPr userDrawn="1"/>
        </p:nvGrpSpPr>
        <p:grpSpPr>
          <a:xfrm>
            <a:off x="4744466" y="1624841"/>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4" name="Group 63"/>
          <p:cNvGrpSpPr/>
          <p:nvPr userDrawn="1"/>
        </p:nvGrpSpPr>
        <p:grpSpPr>
          <a:xfrm>
            <a:off x="8361553" y="1624841"/>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4" name="Text Placeholder 5"/>
          <p:cNvSpPr>
            <a:spLocks noGrp="1"/>
          </p:cNvSpPr>
          <p:nvPr>
            <p:ph type="body" sz="quarter" idx="11"/>
          </p:nvPr>
        </p:nvSpPr>
        <p:spPr>
          <a:xfrm>
            <a:off x="1127379"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0" y="4279843"/>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6"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77"/>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7" y="4240843"/>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17"/>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6"/>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
            <a:ext cx="12191999" cy="6857463"/>
          </a:xfrm>
          <a:prstGeom prst="rect">
            <a:avLst/>
          </a:prstGeom>
        </p:spPr>
      </p:pic>
      <p:pic>
        <p:nvPicPr>
          <p:cNvPr id="5" name="Picture 4" descr="A logo with a red square and black text&#10;&#10;Description automatically generated">
            <a:extLst>
              <a:ext uri="{FF2B5EF4-FFF2-40B4-BE49-F238E27FC236}">
                <a16:creationId xmlns:a16="http://schemas.microsoft.com/office/drawing/2014/main" id="{C3A6491B-A6E4-28CE-269E-F3DD461BC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88080"/>
            <a:ext cx="4071486" cy="1066979"/>
          </a:xfrm>
          <a:prstGeom prst="rect">
            <a:avLst/>
          </a:prstGeom>
        </p:spPr>
      </p:pic>
      <p:pic>
        <p:nvPicPr>
          <p:cNvPr id="7" name="Picture 6" descr="A red and blue logo&#10;&#10;Description automatically generated">
            <a:extLst>
              <a:ext uri="{FF2B5EF4-FFF2-40B4-BE49-F238E27FC236}">
                <a16:creationId xmlns:a16="http://schemas.microsoft.com/office/drawing/2014/main" id="{11D4BDC1-85AE-3B90-1E6F-9FA9E19F2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6954" y="88080"/>
            <a:ext cx="3374201" cy="1399438"/>
          </a:xfrm>
          <a:prstGeom prst="rect">
            <a:avLst/>
          </a:prstGeom>
        </p:spPr>
      </p:pic>
    </p:spTree>
    <p:extLst>
      <p:ext uri="{BB962C8B-B14F-4D97-AF65-F5344CB8AC3E}">
        <p14:creationId xmlns:p14="http://schemas.microsoft.com/office/powerpoint/2010/main" val="39095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a:xfrm>
            <a:off x="756520" y="5952658"/>
            <a:ext cx="10515600" cy="365126"/>
          </a:xfrm>
          <a:prstGeom prst="rect">
            <a:avLst/>
          </a:prstGeom>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6207328" y="1233377"/>
            <a:ext cx="5711611"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1"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5" y="3232499"/>
            <a:ext cx="9583849"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5"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3"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2"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8"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1"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2" y="1378040"/>
            <a:ext cx="10154148"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68"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7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7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0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0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38"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38"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67"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67"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1"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7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7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0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0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38"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38"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67"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67"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9" name="Freeform 8"/>
          <p:cNvSpPr>
            <a:spLocks/>
          </p:cNvSpPr>
          <p:nvPr userDrawn="1"/>
        </p:nvSpPr>
        <p:spPr bwMode="auto">
          <a:xfrm>
            <a:off x="5427134"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9"/>
          <p:cNvSpPr>
            <a:spLocks/>
          </p:cNvSpPr>
          <p:nvPr userDrawn="1"/>
        </p:nvSpPr>
        <p:spPr bwMode="auto">
          <a:xfrm>
            <a:off x="1885951"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1" name="Freeform 10"/>
          <p:cNvSpPr>
            <a:spLocks/>
          </p:cNvSpPr>
          <p:nvPr userDrawn="1"/>
        </p:nvSpPr>
        <p:spPr bwMode="auto">
          <a:xfrm>
            <a:off x="2415118"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1"/>
          <p:cNvSpPr>
            <a:spLocks/>
          </p:cNvSpPr>
          <p:nvPr userDrawn="1"/>
        </p:nvSpPr>
        <p:spPr bwMode="auto">
          <a:xfrm>
            <a:off x="7909985"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pic>
        <p:nvPicPr>
          <p:cNvPr id="2" name="Pictur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0"/>
            <a:ext cx="12192000" cy="6445612"/>
          </a:xfrm>
          <a:prstGeom prst="rect">
            <a:avLst/>
          </a:prstGeom>
        </p:spPr>
      </p:pic>
      <p:sp>
        <p:nvSpPr>
          <p:cNvPr id="12" name="Footer Placeholder 4"/>
          <p:cNvSpPr>
            <a:spLocks noGrp="1"/>
          </p:cNvSpPr>
          <p:nvPr>
            <p:ph type="ftr" sz="quarter" idx="3"/>
          </p:nvPr>
        </p:nvSpPr>
        <p:spPr>
          <a:xfrm>
            <a:off x="756520" y="5952658"/>
            <a:ext cx="10515600" cy="365126"/>
          </a:xfrm>
          <a:prstGeom prst="rect">
            <a:avLst/>
          </a:prstGeom>
        </p:spPr>
        <p:txBody>
          <a:bodyPr/>
          <a:lstStyle>
            <a:lvl1pPr>
              <a:defRPr sz="900"/>
            </a:lvl1pPr>
          </a:lstStyle>
          <a:p>
            <a:r>
              <a:rPr lang="en-US" dirty="0"/>
              <a:t>This project is supported by the Health Resources and Services Administration (HRSA) of the U.S. Department of Heath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857297" y="6493411"/>
            <a:ext cx="1289547" cy="355896"/>
          </a:xfrm>
          <a:prstGeom prst="rect">
            <a:avLst/>
          </a:prstGeom>
        </p:spPr>
      </p:pic>
      <p:pic>
        <p:nvPicPr>
          <p:cNvPr id="15" name="Picture 14">
            <a:extLst>
              <a:ext uri="{FF2B5EF4-FFF2-40B4-BE49-F238E27FC236}">
                <a16:creationId xmlns:a16="http://schemas.microsoft.com/office/drawing/2014/main" id="{8ED06A95-55AE-A441-9321-297D6716A702}"/>
              </a:ext>
            </a:extLst>
          </p:cNvPr>
          <p:cNvPicPr>
            <a:picLocks noChangeAspect="1"/>
          </p:cNvPicPr>
          <p:nvPr userDrawn="1"/>
        </p:nvPicPr>
        <p:blipFill>
          <a:blip r:embed="rId20"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70461" y="6470008"/>
            <a:ext cx="486059" cy="363597"/>
          </a:xfrm>
          <a:prstGeom prst="rect">
            <a:avLst/>
          </a:prstGeom>
        </p:spPr>
      </p:pic>
      <p:pic>
        <p:nvPicPr>
          <p:cNvPr id="4" name="Picture 3">
            <a:extLst>
              <a:ext uri="{FF2B5EF4-FFF2-40B4-BE49-F238E27FC236}">
                <a16:creationId xmlns:a16="http://schemas.microsoft.com/office/drawing/2014/main" id="{FBDF22E5-2488-B144-8DDD-98135F43008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05062" y="6469243"/>
            <a:ext cx="1453127" cy="365127"/>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 id="214748374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tgrcnm.org/" TargetMode="External"/><Relationship Id="rId2" Type="http://schemas.openxmlformats.org/officeDocument/2006/relationships/hyperlink" Target="mailto:jennie.wei@ihs.gov" TargetMode="External"/><Relationship Id="rId1" Type="http://schemas.openxmlformats.org/officeDocument/2006/relationships/slideLayout" Target="../slideLayouts/slideLayout1.xml"/><Relationship Id="rId4" Type="http://schemas.openxmlformats.org/officeDocument/2006/relationships/hyperlink" Target="https://www.indiancountryecho.org/program/trans-and-gender-affirming-ca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linicalinfo.hiv.gov/en/guidelines/hiv-clinical-guidelines-adult-and-adolescent-arv/special-populations-transgender-people" TargetMode="External"/><Relationship Id="rId2" Type="http://schemas.openxmlformats.org/officeDocument/2006/relationships/hyperlink" Target="https://doi.org/10.1093/cid/ciz32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93/cid/ciz32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1260088" y="1260956"/>
            <a:ext cx="888752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a:lnSpc>
                <a:spcPct val="100000"/>
              </a:lnSpc>
              <a:spcBef>
                <a:spcPts val="0"/>
              </a:spcBef>
              <a:defRPr/>
            </a:pPr>
            <a:r>
              <a:rPr lang="en-US" dirty="0">
                <a:solidFill>
                  <a:srgbClr val="008C99"/>
                </a:solidFill>
              </a:rPr>
              <a:t>Indian Country HIV ECHO Clinic</a:t>
            </a:r>
          </a:p>
        </p:txBody>
      </p:sp>
      <p:sp>
        <p:nvSpPr>
          <p:cNvPr id="3" name="Text Placeholder 2"/>
          <p:cNvSpPr txBox="1">
            <a:spLocks/>
          </p:cNvSpPr>
          <p:nvPr/>
        </p:nvSpPr>
        <p:spPr>
          <a:xfrm>
            <a:off x="371537" y="2809365"/>
            <a:ext cx="10712775"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4000" dirty="0">
                <a:solidFill>
                  <a:schemeClr val="tx1"/>
                </a:solidFill>
              </a:rPr>
              <a:t>Gender-Affirming Care in Persons with HIV</a:t>
            </a:r>
          </a:p>
        </p:txBody>
      </p:sp>
      <p:sp>
        <p:nvSpPr>
          <p:cNvPr id="4" name="Text Placeholder 2"/>
          <p:cNvSpPr txBox="1">
            <a:spLocks/>
          </p:cNvSpPr>
          <p:nvPr/>
        </p:nvSpPr>
        <p:spPr>
          <a:xfrm>
            <a:off x="3841316" y="3895128"/>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8C99"/>
                </a:solidFill>
              </a:rPr>
              <a:t>12 June 2024</a:t>
            </a:r>
          </a:p>
        </p:txBody>
      </p:sp>
      <p:sp>
        <p:nvSpPr>
          <p:cNvPr id="5" name="Text Placeholder 2"/>
          <p:cNvSpPr txBox="1">
            <a:spLocks/>
          </p:cNvSpPr>
          <p:nvPr/>
        </p:nvSpPr>
        <p:spPr>
          <a:xfrm>
            <a:off x="1055563" y="5529911"/>
            <a:ext cx="934472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200" dirty="0">
                <a:solidFill>
                  <a:srgbClr val="008C99"/>
                </a:solidFill>
              </a:rPr>
              <a:t>Gallup Indian Medical Center, Gallup, NM</a:t>
            </a:r>
          </a:p>
          <a:p>
            <a:pPr>
              <a:spcBef>
                <a:spcPts val="0"/>
              </a:spcBef>
              <a:defRPr/>
            </a:pPr>
            <a:r>
              <a:rPr lang="en-US" sz="2200" dirty="0">
                <a:solidFill>
                  <a:srgbClr val="008C99"/>
                </a:solidFill>
              </a:rPr>
              <a:t>Chief Clinical Consultant, Indian Health Service</a:t>
            </a:r>
          </a:p>
          <a:p>
            <a:pPr>
              <a:spcBef>
                <a:spcPts val="0"/>
              </a:spcBef>
              <a:defRPr/>
            </a:pPr>
            <a:r>
              <a:rPr lang="en-US" sz="2200" dirty="0">
                <a:solidFill>
                  <a:srgbClr val="008C99"/>
                </a:solidFill>
              </a:rPr>
              <a:t>Asst. Clinical Professor of Medicine | University of California, San Francisco</a:t>
            </a:r>
          </a:p>
          <a:p>
            <a:pPr>
              <a:spcBef>
                <a:spcPts val="0"/>
              </a:spcBef>
              <a:defRPr/>
            </a:pPr>
            <a:endParaRPr lang="en-US" sz="2200" dirty="0">
              <a:solidFill>
                <a:srgbClr val="008C99"/>
              </a:solidFill>
            </a:endParaRPr>
          </a:p>
        </p:txBody>
      </p:sp>
      <p:sp>
        <p:nvSpPr>
          <p:cNvPr id="6" name="Text Placeholder 2"/>
          <p:cNvSpPr txBox="1">
            <a:spLocks/>
          </p:cNvSpPr>
          <p:nvPr/>
        </p:nvSpPr>
        <p:spPr>
          <a:xfrm>
            <a:off x="1962252" y="4503088"/>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8C99"/>
                </a:solidFill>
              </a:rPr>
              <a:t>Jennie Wei, MD, MPH</a:t>
            </a:r>
          </a:p>
        </p:txBody>
      </p:sp>
      <p:pic>
        <p:nvPicPr>
          <p:cNvPr id="7" name="Picture 6">
            <a:extLst>
              <a:ext uri="{FF2B5EF4-FFF2-40B4-BE49-F238E27FC236}">
                <a16:creationId xmlns:a16="http://schemas.microsoft.com/office/drawing/2014/main" id="{0CED03F1-6590-A542-9BF1-CB8C80AE7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537" y="5529911"/>
            <a:ext cx="1041797" cy="1039091"/>
          </a:xfrm>
          <a:prstGeom prst="rect">
            <a:avLst/>
          </a:prstGeom>
        </p:spPr>
      </p:pic>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97D9F-D57B-B7EA-C335-7665A44DE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073889"/>
            <a:ext cx="12192000" cy="47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0227FF7A-A562-0666-C85B-775A549A8DD9}"/>
              </a:ext>
            </a:extLst>
          </p:cNvPr>
          <p:cNvSpPr>
            <a:spLocks noGrp="1"/>
          </p:cNvSpPr>
          <p:nvPr>
            <p:ph type="body" sz="quarter" idx="10"/>
          </p:nvPr>
        </p:nvSpPr>
        <p:spPr>
          <a:xfrm>
            <a:off x="0" y="2929070"/>
            <a:ext cx="5887844" cy="1073887"/>
          </a:xfrm>
        </p:spPr>
        <p:txBody>
          <a:bodyPr/>
          <a:lstStyle/>
          <a:p>
            <a:r>
              <a:rPr lang="en-US" dirty="0"/>
              <a:t>Transgender Flag in EHR</a:t>
            </a:r>
          </a:p>
        </p:txBody>
      </p:sp>
      <p:pic>
        <p:nvPicPr>
          <p:cNvPr id="4" name="Picture 3">
            <a:extLst>
              <a:ext uri="{FF2B5EF4-FFF2-40B4-BE49-F238E27FC236}">
                <a16:creationId xmlns:a16="http://schemas.microsoft.com/office/drawing/2014/main" id="{B4800969-E97C-93EE-5B39-C32CC2057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0"/>
            <a:ext cx="5657385" cy="64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0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4D6DE-8222-0F8B-A62E-DA65C2E90011}"/>
              </a:ext>
            </a:extLst>
          </p:cNvPr>
          <p:cNvSpPr>
            <a:spLocks noGrp="1"/>
          </p:cNvSpPr>
          <p:nvPr>
            <p:ph type="body" sz="quarter" idx="10"/>
          </p:nvPr>
        </p:nvSpPr>
        <p:spPr/>
        <p:txBody>
          <a:bodyPr/>
          <a:lstStyle/>
          <a:p>
            <a:r>
              <a:rPr lang="en-US" dirty="0"/>
              <a:t>How to Improve Therapeutic Alliance with Trans People</a:t>
            </a:r>
          </a:p>
        </p:txBody>
      </p:sp>
      <p:sp>
        <p:nvSpPr>
          <p:cNvPr id="3" name="Text Placeholder 2">
            <a:extLst>
              <a:ext uri="{FF2B5EF4-FFF2-40B4-BE49-F238E27FC236}">
                <a16:creationId xmlns:a16="http://schemas.microsoft.com/office/drawing/2014/main" id="{6BFC6C1B-259C-0EE9-08CB-1182A8228FCA}"/>
              </a:ext>
            </a:extLst>
          </p:cNvPr>
          <p:cNvSpPr>
            <a:spLocks noGrp="1"/>
          </p:cNvSpPr>
          <p:nvPr>
            <p:ph type="body" sz="quarter" idx="20"/>
          </p:nvPr>
        </p:nvSpPr>
        <p:spPr/>
        <p:txBody>
          <a:bodyPr/>
          <a:lstStyle/>
          <a:p>
            <a:pPr>
              <a:spcBef>
                <a:spcPts val="1800"/>
              </a:spcBef>
              <a:defRPr/>
            </a:pPr>
            <a:r>
              <a:rPr lang="en-US" dirty="0">
                <a:solidFill>
                  <a:schemeClr val="tx1"/>
                </a:solidFill>
              </a:rPr>
              <a:t>If patients introduce themselves with a name different than their given (dead) name, use that name they used </a:t>
            </a:r>
          </a:p>
          <a:p>
            <a:pPr>
              <a:spcBef>
                <a:spcPts val="1800"/>
              </a:spcBef>
              <a:defRPr/>
            </a:pPr>
            <a:r>
              <a:rPr lang="en-US" dirty="0">
                <a:solidFill>
                  <a:schemeClr val="tx1"/>
                </a:solidFill>
              </a:rPr>
              <a:t>“I’m Jennie Wei, I use she/her pronouns, what is your name?  What pronouns do you use?”</a:t>
            </a:r>
          </a:p>
          <a:p>
            <a:pPr>
              <a:spcBef>
                <a:spcPts val="1800"/>
              </a:spcBef>
              <a:defRPr/>
            </a:pPr>
            <a:r>
              <a:rPr lang="en-US" dirty="0">
                <a:solidFill>
                  <a:schemeClr val="tx1"/>
                </a:solidFill>
              </a:rPr>
              <a:t>If you use the wrong pronoun or name, an apology can be healing</a:t>
            </a:r>
          </a:p>
          <a:p>
            <a:endParaRPr lang="en-US" dirty="0"/>
          </a:p>
        </p:txBody>
      </p:sp>
    </p:spTree>
    <p:extLst>
      <p:ext uri="{BB962C8B-B14F-4D97-AF65-F5344CB8AC3E}">
        <p14:creationId xmlns:p14="http://schemas.microsoft.com/office/powerpoint/2010/main" val="36807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93290-72A0-6CBD-B85A-086A0EE77A13}"/>
              </a:ext>
            </a:extLst>
          </p:cNvPr>
          <p:cNvSpPr>
            <a:spLocks noGrp="1"/>
          </p:cNvSpPr>
          <p:nvPr>
            <p:ph type="body" sz="quarter" idx="10"/>
          </p:nvPr>
        </p:nvSpPr>
        <p:spPr/>
        <p:txBody>
          <a:bodyPr/>
          <a:lstStyle/>
          <a:p>
            <a:r>
              <a:rPr lang="en-US" dirty="0"/>
              <a:t>Gender-Affirming Care</a:t>
            </a:r>
          </a:p>
        </p:txBody>
      </p:sp>
      <p:sp>
        <p:nvSpPr>
          <p:cNvPr id="3" name="Text Placeholder 2">
            <a:extLst>
              <a:ext uri="{FF2B5EF4-FFF2-40B4-BE49-F238E27FC236}">
                <a16:creationId xmlns:a16="http://schemas.microsoft.com/office/drawing/2014/main" id="{DC739937-39B9-BF20-5AB7-1DF5119D43C1}"/>
              </a:ext>
            </a:extLst>
          </p:cNvPr>
          <p:cNvSpPr>
            <a:spLocks noGrp="1"/>
          </p:cNvSpPr>
          <p:nvPr>
            <p:ph type="body" sz="quarter" idx="20"/>
          </p:nvPr>
        </p:nvSpPr>
        <p:spPr/>
        <p:txBody>
          <a:bodyPr anchor="ctr"/>
          <a:lstStyle/>
          <a:p>
            <a:pPr>
              <a:spcBef>
                <a:spcPts val="2400"/>
              </a:spcBef>
              <a:defRPr/>
            </a:pPr>
            <a:r>
              <a:rPr lang="en-US" kern="0" dirty="0">
                <a:solidFill>
                  <a:schemeClr val="tx1"/>
                </a:solidFill>
              </a:rPr>
              <a:t>Mental health counselling</a:t>
            </a:r>
          </a:p>
          <a:p>
            <a:pPr>
              <a:spcBef>
                <a:spcPts val="2400"/>
              </a:spcBef>
              <a:defRPr/>
            </a:pPr>
            <a:r>
              <a:rPr lang="en-US" kern="0" dirty="0">
                <a:solidFill>
                  <a:schemeClr val="tx1"/>
                </a:solidFill>
              </a:rPr>
              <a:t>Phenotypic interventions</a:t>
            </a:r>
          </a:p>
          <a:p>
            <a:pPr>
              <a:spcBef>
                <a:spcPts val="2400"/>
              </a:spcBef>
              <a:defRPr/>
            </a:pPr>
            <a:r>
              <a:rPr lang="en-US" kern="0" dirty="0">
                <a:solidFill>
                  <a:schemeClr val="tx1"/>
                </a:solidFill>
              </a:rPr>
              <a:t>Legal transition</a:t>
            </a:r>
            <a:endParaRPr lang="en-US" dirty="0">
              <a:solidFill>
                <a:schemeClr val="tx1"/>
              </a:solidFill>
            </a:endParaRPr>
          </a:p>
        </p:txBody>
      </p:sp>
    </p:spTree>
    <p:extLst>
      <p:ext uri="{BB962C8B-B14F-4D97-AF65-F5344CB8AC3E}">
        <p14:creationId xmlns:p14="http://schemas.microsoft.com/office/powerpoint/2010/main" val="360624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93290-72A0-6CBD-B85A-086A0EE77A13}"/>
              </a:ext>
            </a:extLst>
          </p:cNvPr>
          <p:cNvSpPr>
            <a:spLocks noGrp="1"/>
          </p:cNvSpPr>
          <p:nvPr>
            <p:ph type="body" sz="quarter" idx="10"/>
          </p:nvPr>
        </p:nvSpPr>
        <p:spPr/>
        <p:txBody>
          <a:bodyPr/>
          <a:lstStyle/>
          <a:p>
            <a:r>
              <a:rPr lang="en-US" dirty="0"/>
              <a:t>Treatment Options for Gender Dysphoria</a:t>
            </a:r>
          </a:p>
        </p:txBody>
      </p:sp>
      <p:sp>
        <p:nvSpPr>
          <p:cNvPr id="3" name="Text Placeholder 2">
            <a:extLst>
              <a:ext uri="{FF2B5EF4-FFF2-40B4-BE49-F238E27FC236}">
                <a16:creationId xmlns:a16="http://schemas.microsoft.com/office/drawing/2014/main" id="{DC739937-39B9-BF20-5AB7-1DF5119D43C1}"/>
              </a:ext>
            </a:extLst>
          </p:cNvPr>
          <p:cNvSpPr>
            <a:spLocks noGrp="1"/>
          </p:cNvSpPr>
          <p:nvPr>
            <p:ph type="body" sz="quarter" idx="20"/>
          </p:nvPr>
        </p:nvSpPr>
        <p:spPr/>
        <p:txBody>
          <a:bodyPr anchor="ctr"/>
          <a:lstStyle/>
          <a:p>
            <a:pPr>
              <a:spcBef>
                <a:spcPts val="2400"/>
              </a:spcBef>
              <a:defRPr/>
            </a:pPr>
            <a:r>
              <a:rPr lang="en-US" kern="0" dirty="0">
                <a:solidFill>
                  <a:schemeClr val="tx1"/>
                </a:solidFill>
              </a:rPr>
              <a:t>Mental health counselling</a:t>
            </a:r>
          </a:p>
          <a:p>
            <a:pPr>
              <a:spcBef>
                <a:spcPts val="2400"/>
              </a:spcBef>
              <a:defRPr/>
            </a:pPr>
            <a:r>
              <a:rPr lang="en-US" kern="0" dirty="0">
                <a:solidFill>
                  <a:schemeClr val="tx1"/>
                </a:solidFill>
              </a:rPr>
              <a:t>Phenotypic interventions</a:t>
            </a:r>
          </a:p>
          <a:p>
            <a:pPr>
              <a:spcBef>
                <a:spcPts val="2400"/>
              </a:spcBef>
              <a:defRPr/>
            </a:pPr>
            <a:r>
              <a:rPr lang="en-US" kern="0" dirty="0">
                <a:solidFill>
                  <a:schemeClr val="tx1"/>
                </a:solidFill>
              </a:rPr>
              <a:t>Legal transition</a:t>
            </a:r>
            <a:endParaRPr lang="en-US" dirty="0">
              <a:solidFill>
                <a:schemeClr val="tx1"/>
              </a:solidFill>
            </a:endParaRPr>
          </a:p>
        </p:txBody>
      </p:sp>
      <p:sp>
        <p:nvSpPr>
          <p:cNvPr id="5" name="TextBox 4">
            <a:extLst>
              <a:ext uri="{FF2B5EF4-FFF2-40B4-BE49-F238E27FC236}">
                <a16:creationId xmlns:a16="http://schemas.microsoft.com/office/drawing/2014/main" id="{97CCE600-F9F2-F6B1-8B1F-DA02B8E4E6E9}"/>
              </a:ext>
            </a:extLst>
          </p:cNvPr>
          <p:cNvSpPr txBox="1"/>
          <p:nvPr/>
        </p:nvSpPr>
        <p:spPr>
          <a:xfrm>
            <a:off x="5739161" y="2374556"/>
            <a:ext cx="6110514" cy="2046714"/>
          </a:xfrm>
          <a:prstGeom prst="rect">
            <a:avLst/>
          </a:prstGeom>
          <a:noFill/>
        </p:spPr>
        <p:txBody>
          <a:bodyPr wrap="square">
            <a:spAutoFit/>
          </a:bodyPr>
          <a:lstStyle/>
          <a:p>
            <a:pPr marL="285750" indent="-285750">
              <a:buClr>
                <a:srgbClr val="008C99"/>
              </a:buClr>
              <a:buFont typeface="Arial" panose="020B0604020202020204" pitchFamily="34" charset="0"/>
              <a:buChar char="•"/>
              <a:defRPr/>
            </a:pPr>
            <a:r>
              <a:rPr lang="en-US" sz="2800" kern="0" dirty="0"/>
              <a:t>Partially reversible:</a:t>
            </a:r>
          </a:p>
          <a:p>
            <a:pPr marL="742950" lvl="1" indent="-285750">
              <a:buClr>
                <a:srgbClr val="008C99"/>
              </a:buClr>
              <a:buFont typeface="Arial" panose="020B0604020202020204" pitchFamily="34" charset="0"/>
              <a:buChar char="•"/>
              <a:defRPr/>
            </a:pPr>
            <a:r>
              <a:rPr lang="en-US" sz="2800" kern="0" dirty="0">
                <a:cs typeface="Arial" charset="0"/>
              </a:rPr>
              <a:t>Hormone therapy</a:t>
            </a:r>
          </a:p>
          <a:p>
            <a:pPr marL="285750" indent="-285750">
              <a:spcBef>
                <a:spcPts val="1800"/>
              </a:spcBef>
              <a:buClr>
                <a:srgbClr val="008C99"/>
              </a:buClr>
              <a:buFont typeface="Arial" panose="020B0604020202020204" pitchFamily="34" charset="0"/>
              <a:buChar char="•"/>
              <a:defRPr/>
            </a:pPr>
            <a:r>
              <a:rPr lang="en-US" sz="2800" kern="0" dirty="0"/>
              <a:t>Irreversible:</a:t>
            </a:r>
          </a:p>
          <a:p>
            <a:pPr marL="742950" lvl="1" indent="-285750">
              <a:buClr>
                <a:srgbClr val="008C99"/>
              </a:buClr>
              <a:buFont typeface="Arial" panose="020B0604020202020204" pitchFamily="34" charset="0"/>
              <a:buChar char="•"/>
              <a:defRPr/>
            </a:pPr>
            <a:r>
              <a:rPr lang="en-US" sz="2800" kern="0" dirty="0">
                <a:cs typeface="Arial" charset="0"/>
              </a:rPr>
              <a:t>Surgical interventions</a:t>
            </a:r>
          </a:p>
        </p:txBody>
      </p:sp>
      <p:sp>
        <p:nvSpPr>
          <p:cNvPr id="6" name="Left Brace 4">
            <a:extLst>
              <a:ext uri="{FF2B5EF4-FFF2-40B4-BE49-F238E27FC236}">
                <a16:creationId xmlns:a16="http://schemas.microsoft.com/office/drawing/2014/main" id="{E7B21EA6-7807-843C-D961-A2FC684C0199}"/>
              </a:ext>
            </a:extLst>
          </p:cNvPr>
          <p:cNvSpPr>
            <a:spLocks/>
          </p:cNvSpPr>
          <p:nvPr/>
        </p:nvSpPr>
        <p:spPr bwMode="auto">
          <a:xfrm>
            <a:off x="4768277" y="2113156"/>
            <a:ext cx="1295400" cy="2743200"/>
          </a:xfrm>
          <a:prstGeom prst="leftBrace">
            <a:avLst>
              <a:gd name="adj1" fmla="val 8333"/>
              <a:gd name="adj2" fmla="val 50000"/>
            </a:avLst>
          </a:prstGeom>
          <a:noFill/>
          <a:ln w="38100" algn="ctr">
            <a:solidFill>
              <a:srgbClr val="008C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dirty="0"/>
          </a:p>
        </p:txBody>
      </p:sp>
    </p:spTree>
    <p:extLst>
      <p:ext uri="{BB962C8B-B14F-4D97-AF65-F5344CB8AC3E}">
        <p14:creationId xmlns:p14="http://schemas.microsoft.com/office/powerpoint/2010/main" val="104236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79982-AA96-0E5F-77BD-E26C090DC1EB}"/>
              </a:ext>
            </a:extLst>
          </p:cNvPr>
          <p:cNvSpPr>
            <a:spLocks noGrp="1"/>
          </p:cNvSpPr>
          <p:nvPr>
            <p:ph type="body" sz="quarter" idx="10"/>
          </p:nvPr>
        </p:nvSpPr>
        <p:spPr/>
        <p:txBody>
          <a:bodyPr/>
          <a:lstStyle/>
          <a:p>
            <a:r>
              <a:rPr lang="en-US" dirty="0"/>
              <a:t>Efficacy of Hormone Therapy</a:t>
            </a:r>
          </a:p>
        </p:txBody>
      </p:sp>
      <p:sp>
        <p:nvSpPr>
          <p:cNvPr id="3" name="Text Placeholder 2">
            <a:extLst>
              <a:ext uri="{FF2B5EF4-FFF2-40B4-BE49-F238E27FC236}">
                <a16:creationId xmlns:a16="http://schemas.microsoft.com/office/drawing/2014/main" id="{2B0E254A-F1B1-EA80-3316-D427A60B8C13}"/>
              </a:ext>
            </a:extLst>
          </p:cNvPr>
          <p:cNvSpPr>
            <a:spLocks noGrp="1"/>
          </p:cNvSpPr>
          <p:nvPr>
            <p:ph type="body" sz="quarter" idx="20"/>
          </p:nvPr>
        </p:nvSpPr>
        <p:spPr/>
        <p:txBody>
          <a:bodyPr/>
          <a:lstStyle/>
          <a:p>
            <a:pPr>
              <a:defRPr/>
            </a:pPr>
            <a:r>
              <a:rPr lang="en-US" dirty="0">
                <a:solidFill>
                  <a:schemeClr val="tx1"/>
                </a:solidFill>
              </a:rPr>
              <a:t>Systematic review and meta-analysis of 28 eligible studies, 1833 participants with gender identity disorder (GID)</a:t>
            </a:r>
          </a:p>
          <a:p>
            <a:pPr lvl="1">
              <a:defRPr/>
            </a:pPr>
            <a:r>
              <a:rPr lang="en-US" dirty="0">
                <a:solidFill>
                  <a:schemeClr val="tx1"/>
                </a:solidFill>
              </a:rPr>
              <a:t>80% of individuals reported significant improvement in gender dysphoria</a:t>
            </a:r>
          </a:p>
          <a:p>
            <a:pPr lvl="1">
              <a:defRPr/>
            </a:pPr>
            <a:r>
              <a:rPr lang="en-US" dirty="0">
                <a:solidFill>
                  <a:schemeClr val="tx1"/>
                </a:solidFill>
              </a:rPr>
              <a:t>78% reported significant improvement in psychological symptoms</a:t>
            </a:r>
          </a:p>
          <a:p>
            <a:pPr lvl="1">
              <a:defRPr/>
            </a:pPr>
            <a:r>
              <a:rPr lang="en-US" dirty="0">
                <a:solidFill>
                  <a:schemeClr val="tx1"/>
                </a:solidFill>
              </a:rPr>
              <a:t>80% reported significant improvement in quality of life</a:t>
            </a:r>
          </a:p>
          <a:p>
            <a:pPr lvl="1">
              <a:defRPr/>
            </a:pPr>
            <a:r>
              <a:rPr lang="en-US" dirty="0">
                <a:solidFill>
                  <a:schemeClr val="tx1"/>
                </a:solidFill>
              </a:rPr>
              <a:t>72% reported significant improvement in sexual function</a:t>
            </a:r>
          </a:p>
          <a:p>
            <a:endParaRPr lang="en-US" dirty="0"/>
          </a:p>
        </p:txBody>
      </p:sp>
      <p:sp>
        <p:nvSpPr>
          <p:cNvPr id="5" name="TextBox 4">
            <a:extLst>
              <a:ext uri="{FF2B5EF4-FFF2-40B4-BE49-F238E27FC236}">
                <a16:creationId xmlns:a16="http://schemas.microsoft.com/office/drawing/2014/main" id="{980A42AD-E1F6-EA06-F7D9-45872E5A56F8}"/>
              </a:ext>
            </a:extLst>
          </p:cNvPr>
          <p:cNvSpPr txBox="1"/>
          <p:nvPr/>
        </p:nvSpPr>
        <p:spPr>
          <a:xfrm>
            <a:off x="2336800" y="6387068"/>
            <a:ext cx="8519885" cy="523220"/>
          </a:xfrm>
          <a:prstGeom prst="rect">
            <a:avLst/>
          </a:prstGeom>
          <a:noFill/>
        </p:spPr>
        <p:txBody>
          <a:bodyPr wrap="square">
            <a:spAutoFit/>
          </a:bodyPr>
          <a:lstStyle/>
          <a:p>
            <a:pPr algn="ctr">
              <a:spcBef>
                <a:spcPct val="0"/>
              </a:spcBef>
              <a:buClrTx/>
              <a:buSzTx/>
              <a:buFontTx/>
              <a:buNone/>
            </a:pPr>
            <a:r>
              <a:rPr lang="en-US" altLang="en-US" sz="1400" dirty="0">
                <a:solidFill>
                  <a:schemeClr val="bg1"/>
                </a:solidFill>
              </a:rPr>
              <a:t>Murad, MH. </a:t>
            </a:r>
            <a:r>
              <a:rPr lang="en-US" altLang="en-US" sz="1400" dirty="0" err="1">
                <a:solidFill>
                  <a:schemeClr val="bg1"/>
                </a:solidFill>
              </a:rPr>
              <a:t>Elamin</a:t>
            </a:r>
            <a:r>
              <a:rPr lang="en-US" altLang="en-US" sz="1400" dirty="0">
                <a:solidFill>
                  <a:schemeClr val="bg1"/>
                </a:solidFill>
              </a:rPr>
              <a:t> MB. Et al. Hormonal therapy and sex reassignment: a </a:t>
            </a:r>
            <a:r>
              <a:rPr lang="en-US" altLang="en-US" sz="1400" dirty="0" err="1">
                <a:solidFill>
                  <a:schemeClr val="bg1"/>
                </a:solidFill>
              </a:rPr>
              <a:t>systemetic</a:t>
            </a:r>
            <a:r>
              <a:rPr lang="en-US" altLang="en-US" sz="1400" dirty="0">
                <a:solidFill>
                  <a:schemeClr val="bg1"/>
                </a:solidFill>
              </a:rPr>
              <a:t> review and meta-analysis of quality of life and psychosocial outcomes. Clin Endocrinol. 2010; 72(2): 214.</a:t>
            </a:r>
          </a:p>
        </p:txBody>
      </p:sp>
    </p:spTree>
    <p:extLst>
      <p:ext uri="{BB962C8B-B14F-4D97-AF65-F5344CB8AC3E}">
        <p14:creationId xmlns:p14="http://schemas.microsoft.com/office/powerpoint/2010/main" val="337659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3A66-EFAB-1436-3915-80A7EE5DD278}"/>
              </a:ext>
            </a:extLst>
          </p:cNvPr>
          <p:cNvSpPr>
            <a:spLocks noGrp="1"/>
          </p:cNvSpPr>
          <p:nvPr>
            <p:ph type="title"/>
          </p:nvPr>
        </p:nvSpPr>
        <p:spPr>
          <a:xfrm>
            <a:off x="968828" y="2766218"/>
            <a:ext cx="10515600" cy="1325563"/>
          </a:xfrm>
        </p:spPr>
        <p:txBody>
          <a:bodyPr/>
          <a:lstStyle/>
          <a:p>
            <a:pPr algn="ctr"/>
            <a:r>
              <a:rPr lang="en-US" b="1" dirty="0"/>
              <a:t>Gender-Affirming Feminizing Hormones and Surgical Options</a:t>
            </a:r>
          </a:p>
        </p:txBody>
      </p:sp>
    </p:spTree>
    <p:extLst>
      <p:ext uri="{BB962C8B-B14F-4D97-AF65-F5344CB8AC3E}">
        <p14:creationId xmlns:p14="http://schemas.microsoft.com/office/powerpoint/2010/main" val="100786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Effects of Hormone Therapy – Estrogen Transfeminine</a:t>
            </a:r>
          </a:p>
        </p:txBody>
      </p:sp>
      <p:sp>
        <p:nvSpPr>
          <p:cNvPr id="6" name="Text Placeholder 5"/>
          <p:cNvSpPr>
            <a:spLocks noGrp="1"/>
          </p:cNvSpPr>
          <p:nvPr>
            <p:ph type="body" sz="quarter" idx="20"/>
          </p:nvPr>
        </p:nvSpPr>
        <p:spPr>
          <a:xfrm>
            <a:off x="489098" y="1233377"/>
            <a:ext cx="5447414" cy="5071730"/>
          </a:xfrm>
        </p:spPr>
        <p:txBody>
          <a:bodyPr/>
          <a:lstStyle/>
          <a:p>
            <a:pPr>
              <a:defRPr/>
            </a:pPr>
            <a:r>
              <a:rPr lang="en-US" sz="2800" dirty="0">
                <a:solidFill>
                  <a:schemeClr val="tx1"/>
                </a:solidFill>
              </a:rPr>
              <a:t>Effects of estrogen</a:t>
            </a:r>
          </a:p>
          <a:p>
            <a:pPr lvl="1">
              <a:defRPr/>
            </a:pPr>
            <a:r>
              <a:rPr lang="en-US" sz="2400" dirty="0">
                <a:solidFill>
                  <a:schemeClr val="tx1"/>
                </a:solidFill>
              </a:rPr>
              <a:t>breast growth</a:t>
            </a:r>
          </a:p>
          <a:p>
            <a:pPr lvl="1">
              <a:defRPr/>
            </a:pPr>
            <a:r>
              <a:rPr lang="en-US" sz="2400" dirty="0">
                <a:solidFill>
                  <a:schemeClr val="tx1"/>
                </a:solidFill>
              </a:rPr>
              <a:t>redistribution of body fat</a:t>
            </a:r>
          </a:p>
          <a:p>
            <a:pPr lvl="1">
              <a:defRPr/>
            </a:pPr>
            <a:r>
              <a:rPr lang="en-US" sz="2400" dirty="0">
                <a:solidFill>
                  <a:schemeClr val="tx1"/>
                </a:solidFill>
              </a:rPr>
              <a:t>decreased upper body strength</a:t>
            </a:r>
          </a:p>
          <a:p>
            <a:pPr lvl="1">
              <a:defRPr/>
            </a:pPr>
            <a:r>
              <a:rPr lang="en-US" sz="2400" dirty="0">
                <a:solidFill>
                  <a:schemeClr val="tx1"/>
                </a:solidFill>
              </a:rPr>
              <a:t>softening of skin</a:t>
            </a:r>
          </a:p>
          <a:p>
            <a:pPr lvl="1">
              <a:defRPr/>
            </a:pPr>
            <a:r>
              <a:rPr lang="en-US" sz="2400" dirty="0">
                <a:solidFill>
                  <a:schemeClr val="tx1"/>
                </a:solidFill>
              </a:rPr>
              <a:t>decrease in body hair</a:t>
            </a:r>
          </a:p>
          <a:p>
            <a:pPr lvl="1">
              <a:defRPr/>
            </a:pPr>
            <a:r>
              <a:rPr lang="en-US" sz="2400" dirty="0">
                <a:solidFill>
                  <a:schemeClr val="tx1"/>
                </a:solidFill>
              </a:rPr>
              <a:t>decreased fertility and testicular size</a:t>
            </a:r>
          </a:p>
          <a:p>
            <a:pPr lvl="1">
              <a:defRPr/>
            </a:pPr>
            <a:r>
              <a:rPr lang="en-US" sz="2400" dirty="0">
                <a:solidFill>
                  <a:schemeClr val="tx1"/>
                </a:solidFill>
              </a:rPr>
              <a:t>less frequent, less firm erections </a:t>
            </a:r>
          </a:p>
          <a:p>
            <a:pPr lvl="1"/>
            <a:endParaRPr lang="en-US" dirty="0">
              <a:solidFill>
                <a:schemeClr val="tx1"/>
              </a:solidFill>
            </a:endParaRPr>
          </a:p>
        </p:txBody>
      </p:sp>
      <p:sp>
        <p:nvSpPr>
          <p:cNvPr id="4" name="Text Placeholder 3">
            <a:extLst>
              <a:ext uri="{FF2B5EF4-FFF2-40B4-BE49-F238E27FC236}">
                <a16:creationId xmlns:a16="http://schemas.microsoft.com/office/drawing/2014/main" id="{B48424C3-0832-4D3D-B43B-DEF4DB7226D1}"/>
              </a:ext>
            </a:extLst>
          </p:cNvPr>
          <p:cNvSpPr>
            <a:spLocks noGrp="1"/>
          </p:cNvSpPr>
          <p:nvPr>
            <p:ph type="body" sz="quarter" idx="21"/>
          </p:nvPr>
        </p:nvSpPr>
        <p:spPr>
          <a:xfrm>
            <a:off x="6267178" y="1233377"/>
            <a:ext cx="5435724" cy="5071730"/>
          </a:xfrm>
        </p:spPr>
        <p:txBody>
          <a:bodyPr/>
          <a:lstStyle/>
          <a:p>
            <a:pPr>
              <a:defRPr/>
            </a:pPr>
            <a:r>
              <a:rPr lang="en-US" sz="2800" kern="0" dirty="0">
                <a:solidFill>
                  <a:schemeClr val="tx1"/>
                </a:solidFill>
              </a:rPr>
              <a:t>May have increased risk of:</a:t>
            </a:r>
          </a:p>
          <a:p>
            <a:pPr lvl="1">
              <a:defRPr/>
            </a:pPr>
            <a:r>
              <a:rPr lang="en-US" sz="2400" kern="0" dirty="0">
                <a:solidFill>
                  <a:schemeClr val="tx1"/>
                </a:solidFill>
                <a:cs typeface="Arial" charset="0"/>
              </a:rPr>
              <a:t>Venous thrombosis, pulmonary embolism </a:t>
            </a:r>
          </a:p>
          <a:p>
            <a:pPr lvl="1">
              <a:defRPr/>
            </a:pPr>
            <a:r>
              <a:rPr lang="en-US" sz="2400" kern="0" dirty="0">
                <a:solidFill>
                  <a:schemeClr val="tx1"/>
                </a:solidFill>
                <a:cs typeface="Arial" charset="0"/>
              </a:rPr>
              <a:t>Hypertriglyceridemia</a:t>
            </a:r>
          </a:p>
          <a:p>
            <a:pPr lvl="1">
              <a:defRPr/>
            </a:pPr>
            <a:r>
              <a:rPr lang="en-US" sz="2400" kern="0" dirty="0">
                <a:solidFill>
                  <a:schemeClr val="tx1"/>
                </a:solidFill>
                <a:cs typeface="Arial" charset="0"/>
              </a:rPr>
              <a:t>Benign pituitary prolactinomas</a:t>
            </a:r>
          </a:p>
          <a:p>
            <a:pPr lvl="1">
              <a:defRPr/>
            </a:pPr>
            <a:r>
              <a:rPr lang="en-US" sz="2400" kern="0" dirty="0">
                <a:solidFill>
                  <a:schemeClr val="tx1"/>
                </a:solidFill>
                <a:cs typeface="Arial" charset="0"/>
              </a:rPr>
              <a:t>Emotional lability</a:t>
            </a:r>
          </a:p>
          <a:p>
            <a:pPr lvl="1">
              <a:defRPr/>
            </a:pPr>
            <a:r>
              <a:rPr lang="en-US" sz="2400" kern="0" dirty="0">
                <a:solidFill>
                  <a:schemeClr val="tx1"/>
                </a:solidFill>
                <a:cs typeface="Arial" charset="0"/>
              </a:rPr>
              <a:t>Hypertension</a:t>
            </a:r>
          </a:p>
          <a:p>
            <a:pPr lvl="1">
              <a:defRPr/>
            </a:pPr>
            <a:r>
              <a:rPr lang="en-US" sz="2400" kern="0" dirty="0">
                <a:solidFill>
                  <a:schemeClr val="tx1"/>
                </a:solidFill>
                <a:cs typeface="Arial" charset="0"/>
              </a:rPr>
              <a:t>Liver disease</a:t>
            </a:r>
            <a:endParaRPr lang="en-US" dirty="0">
              <a:solidFill>
                <a:schemeClr val="tx1"/>
              </a:solidFill>
            </a:endParaRPr>
          </a:p>
        </p:txBody>
      </p:sp>
      <p:sp>
        <p:nvSpPr>
          <p:cNvPr id="7" name="TextBox 6">
            <a:extLst>
              <a:ext uri="{FF2B5EF4-FFF2-40B4-BE49-F238E27FC236}">
                <a16:creationId xmlns:a16="http://schemas.microsoft.com/office/drawing/2014/main" id="{F99883EE-491D-B881-222E-D170AC69F685}"/>
              </a:ext>
            </a:extLst>
          </p:cNvPr>
          <p:cNvSpPr txBox="1"/>
          <p:nvPr/>
        </p:nvSpPr>
        <p:spPr>
          <a:xfrm>
            <a:off x="6691085" y="4978292"/>
            <a:ext cx="4800599" cy="646331"/>
          </a:xfrm>
          <a:prstGeom prst="rect">
            <a:avLst/>
          </a:prstGeom>
          <a:noFill/>
        </p:spPr>
        <p:txBody>
          <a:bodyPr wrap="square">
            <a:spAutoFit/>
          </a:bodyPr>
          <a:lstStyle/>
          <a:p>
            <a:pPr algn="ctr">
              <a:spcBef>
                <a:spcPct val="0"/>
              </a:spcBef>
              <a:buClrTx/>
              <a:buSzTx/>
              <a:buFontTx/>
              <a:buNone/>
            </a:pPr>
            <a:r>
              <a:rPr lang="en-US" altLang="en-US" sz="1800" dirty="0"/>
              <a:t>** Data does NOT suggest increased risk of breast cancer compared to biological females</a:t>
            </a:r>
          </a:p>
        </p:txBody>
      </p:sp>
    </p:spTree>
    <p:extLst>
      <p:ext uri="{BB962C8B-B14F-4D97-AF65-F5344CB8AC3E}">
        <p14:creationId xmlns:p14="http://schemas.microsoft.com/office/powerpoint/2010/main" val="203575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3D3DC-791F-D63C-9331-CE1D11A7A186}"/>
              </a:ext>
            </a:extLst>
          </p:cNvPr>
          <p:cNvSpPr>
            <a:spLocks noGrp="1"/>
          </p:cNvSpPr>
          <p:nvPr>
            <p:ph type="body" sz="quarter" idx="10"/>
          </p:nvPr>
        </p:nvSpPr>
        <p:spPr/>
        <p:txBody>
          <a:bodyPr/>
          <a:lstStyle/>
          <a:p>
            <a:r>
              <a:rPr lang="en-US" dirty="0"/>
              <a:t>Forms of Estrogen</a:t>
            </a:r>
          </a:p>
        </p:txBody>
      </p:sp>
      <p:sp>
        <p:nvSpPr>
          <p:cNvPr id="3" name="Text Placeholder 2">
            <a:extLst>
              <a:ext uri="{FF2B5EF4-FFF2-40B4-BE49-F238E27FC236}">
                <a16:creationId xmlns:a16="http://schemas.microsoft.com/office/drawing/2014/main" id="{686FB5A4-5965-D0AF-2EB7-87FBD6653662}"/>
              </a:ext>
            </a:extLst>
          </p:cNvPr>
          <p:cNvSpPr>
            <a:spLocks noGrp="1"/>
          </p:cNvSpPr>
          <p:nvPr>
            <p:ph type="body" sz="quarter" idx="20"/>
          </p:nvPr>
        </p:nvSpPr>
        <p:spPr/>
        <p:txBody>
          <a:bodyPr/>
          <a:lstStyle/>
          <a:p>
            <a:pPr>
              <a:defRPr/>
            </a:pPr>
            <a:r>
              <a:rPr lang="en-US" dirty="0">
                <a:solidFill>
                  <a:schemeClr val="tx1"/>
                </a:solidFill>
              </a:rPr>
              <a:t>Oral pill </a:t>
            </a:r>
          </a:p>
          <a:p>
            <a:pPr>
              <a:defRPr/>
            </a:pPr>
            <a:endParaRPr lang="en-US" dirty="0">
              <a:solidFill>
                <a:schemeClr val="tx1"/>
              </a:solidFill>
            </a:endParaRPr>
          </a:p>
          <a:p>
            <a:pPr>
              <a:defRPr/>
            </a:pPr>
            <a:r>
              <a:rPr lang="en-US" dirty="0">
                <a:solidFill>
                  <a:schemeClr val="tx1"/>
                </a:solidFill>
              </a:rPr>
              <a:t>Transdermal patch</a:t>
            </a:r>
          </a:p>
          <a:p>
            <a:pPr marL="0" indent="0">
              <a:buFont typeface="Wingdings" pitchFamily="2" charset="2"/>
              <a:buNone/>
              <a:defRPr/>
            </a:pPr>
            <a:endParaRPr lang="en-US" dirty="0">
              <a:solidFill>
                <a:schemeClr val="tx1"/>
              </a:solidFill>
            </a:endParaRPr>
          </a:p>
          <a:p>
            <a:pPr>
              <a:defRPr/>
            </a:pPr>
            <a:r>
              <a:rPr lang="en-US" dirty="0">
                <a:solidFill>
                  <a:schemeClr val="tx1"/>
                </a:solidFill>
              </a:rPr>
              <a:t>Estrogen injection</a:t>
            </a:r>
          </a:p>
          <a:p>
            <a:endParaRPr lang="en-US" dirty="0"/>
          </a:p>
        </p:txBody>
      </p:sp>
      <p:pic>
        <p:nvPicPr>
          <p:cNvPr id="4" name="Picture 4">
            <a:extLst>
              <a:ext uri="{FF2B5EF4-FFF2-40B4-BE49-F238E27FC236}">
                <a16:creationId xmlns:a16="http://schemas.microsoft.com/office/drawing/2014/main" id="{5A11293D-2171-8D0A-501C-A8A62566C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833" y="1883542"/>
            <a:ext cx="3954596" cy="283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6E9E29EE-DDA0-C6CF-4E68-6BBBD99B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273" y="1799631"/>
            <a:ext cx="2356091" cy="292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a:extLst>
              <a:ext uri="{FF2B5EF4-FFF2-40B4-BE49-F238E27FC236}">
                <a16:creationId xmlns:a16="http://schemas.microsoft.com/office/drawing/2014/main" id="{B8D344F5-9C3B-15CD-1089-FC0AD338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187" y="1806751"/>
            <a:ext cx="2971887" cy="299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21881D97-3F5B-FC8A-0265-E6E6952D9F33}"/>
              </a:ext>
            </a:extLst>
          </p:cNvPr>
          <p:cNvSpPr txBox="1"/>
          <p:nvPr/>
        </p:nvSpPr>
        <p:spPr>
          <a:xfrm>
            <a:off x="2336800" y="6509729"/>
            <a:ext cx="8519885" cy="307777"/>
          </a:xfrm>
          <a:prstGeom prst="rect">
            <a:avLst/>
          </a:prstGeom>
          <a:noFill/>
        </p:spPr>
        <p:txBody>
          <a:bodyPr wrap="square">
            <a:spAutoFit/>
          </a:bodyPr>
          <a:lstStyle/>
          <a:p>
            <a:pPr algn="ctr">
              <a:spcBef>
                <a:spcPct val="0"/>
              </a:spcBef>
              <a:buClrTx/>
              <a:buSzTx/>
              <a:buFontTx/>
              <a:buNone/>
            </a:pPr>
            <a:r>
              <a:rPr lang="en-US" altLang="en-US" sz="1400" dirty="0">
                <a:solidFill>
                  <a:schemeClr val="bg1"/>
                </a:solidFill>
              </a:rPr>
              <a:t>Images source: Stock Image</a:t>
            </a:r>
          </a:p>
        </p:txBody>
      </p:sp>
    </p:spTree>
    <p:extLst>
      <p:ext uri="{BB962C8B-B14F-4D97-AF65-F5344CB8AC3E}">
        <p14:creationId xmlns:p14="http://schemas.microsoft.com/office/powerpoint/2010/main" val="23097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B5DAA-5650-EEDC-CD1A-CB9227E7B359}"/>
              </a:ext>
            </a:extLst>
          </p:cNvPr>
          <p:cNvSpPr>
            <a:spLocks noGrp="1"/>
          </p:cNvSpPr>
          <p:nvPr>
            <p:ph type="body" sz="quarter" idx="10"/>
          </p:nvPr>
        </p:nvSpPr>
        <p:spPr/>
        <p:txBody>
          <a:bodyPr/>
          <a:lstStyle/>
          <a:p>
            <a:r>
              <a:rPr lang="en-US" dirty="0"/>
              <a:t>Use of Anti-Androgen (Anti-Testosterone) Therapy</a:t>
            </a:r>
          </a:p>
        </p:txBody>
      </p:sp>
      <p:sp>
        <p:nvSpPr>
          <p:cNvPr id="3" name="Text Placeholder 2">
            <a:extLst>
              <a:ext uri="{FF2B5EF4-FFF2-40B4-BE49-F238E27FC236}">
                <a16:creationId xmlns:a16="http://schemas.microsoft.com/office/drawing/2014/main" id="{917B1D77-4751-205C-F8AB-C1B2005B1573}"/>
              </a:ext>
            </a:extLst>
          </p:cNvPr>
          <p:cNvSpPr>
            <a:spLocks noGrp="1"/>
          </p:cNvSpPr>
          <p:nvPr>
            <p:ph type="body" sz="quarter" idx="20"/>
          </p:nvPr>
        </p:nvSpPr>
        <p:spPr/>
        <p:txBody>
          <a:bodyPr/>
          <a:lstStyle/>
          <a:p>
            <a:pPr>
              <a:defRPr/>
            </a:pPr>
            <a:r>
              <a:rPr lang="en-US" dirty="0">
                <a:solidFill>
                  <a:schemeClr val="tx1"/>
                </a:solidFill>
              </a:rPr>
              <a:t>Suppress testosterone production and aid in feminization</a:t>
            </a:r>
          </a:p>
          <a:p>
            <a:pPr lvl="1">
              <a:defRPr/>
            </a:pPr>
            <a:r>
              <a:rPr lang="en-US" dirty="0">
                <a:solidFill>
                  <a:schemeClr val="tx1"/>
                </a:solidFill>
              </a:rPr>
              <a:t>Decreased facial hair and body hair, mild breast growth</a:t>
            </a:r>
          </a:p>
          <a:p>
            <a:pPr>
              <a:spcBef>
                <a:spcPts val="2400"/>
              </a:spcBef>
              <a:defRPr/>
            </a:pPr>
            <a:r>
              <a:rPr lang="en-US" dirty="0">
                <a:solidFill>
                  <a:schemeClr val="tx1"/>
                </a:solidFill>
              </a:rPr>
              <a:t>Spironolactone first-line</a:t>
            </a:r>
          </a:p>
          <a:p>
            <a:pPr lvl="1">
              <a:defRPr/>
            </a:pPr>
            <a:r>
              <a:rPr lang="en-US" dirty="0">
                <a:solidFill>
                  <a:schemeClr val="tx1"/>
                </a:solidFill>
              </a:rPr>
              <a:t>GnRH agonists (goserelin) </a:t>
            </a:r>
          </a:p>
          <a:p>
            <a:pPr lvl="1">
              <a:defRPr/>
            </a:pPr>
            <a:r>
              <a:rPr lang="en-US" dirty="0">
                <a:solidFill>
                  <a:schemeClr val="tx1"/>
                </a:solidFill>
              </a:rPr>
              <a:t>finasteride</a:t>
            </a:r>
          </a:p>
        </p:txBody>
      </p:sp>
    </p:spTree>
    <p:extLst>
      <p:ext uri="{BB962C8B-B14F-4D97-AF65-F5344CB8AC3E}">
        <p14:creationId xmlns:p14="http://schemas.microsoft.com/office/powerpoint/2010/main" val="230146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08AC17-62AA-BCF1-1E52-116EB54B9BE8}"/>
              </a:ext>
            </a:extLst>
          </p:cNvPr>
          <p:cNvSpPr>
            <a:spLocks noGrp="1"/>
          </p:cNvSpPr>
          <p:nvPr>
            <p:ph type="body" sz="quarter" idx="10"/>
          </p:nvPr>
        </p:nvSpPr>
        <p:spPr>
          <a:xfrm>
            <a:off x="0" y="2355113"/>
            <a:ext cx="4032881" cy="1073887"/>
          </a:xfrm>
        </p:spPr>
        <p:txBody>
          <a:bodyPr/>
          <a:lstStyle/>
          <a:p>
            <a:r>
              <a:rPr lang="en-US" dirty="0"/>
              <a:t>Feminizing Hormone Protocols</a:t>
            </a:r>
          </a:p>
        </p:txBody>
      </p:sp>
      <p:pic>
        <p:nvPicPr>
          <p:cNvPr id="3" name="Picture 3">
            <a:extLst>
              <a:ext uri="{FF2B5EF4-FFF2-40B4-BE49-F238E27FC236}">
                <a16:creationId xmlns:a16="http://schemas.microsoft.com/office/drawing/2014/main" id="{286BC242-360D-0FF2-F9B4-DD22081B3F05}"/>
              </a:ext>
            </a:extLst>
          </p:cNvPr>
          <p:cNvPicPr>
            <a:picLocks noChangeAspect="1"/>
          </p:cNvPicPr>
          <p:nvPr/>
        </p:nvPicPr>
        <p:blipFill rotWithShape="1">
          <a:blip r:embed="rId2">
            <a:extLst>
              <a:ext uri="{28A0092B-C50C-407E-A947-70E740481C1C}">
                <a14:useLocalDpi xmlns:a14="http://schemas.microsoft.com/office/drawing/2010/main" val="0"/>
              </a:ext>
            </a:extLst>
          </a:blip>
          <a:srcRect l="1648" t="1434" r="1096" b="2799"/>
          <a:stretch/>
        </p:blipFill>
        <p:spPr bwMode="auto">
          <a:xfrm>
            <a:off x="4032881" y="0"/>
            <a:ext cx="8159119" cy="64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C159D90-CC21-543E-5924-91791702B189}"/>
              </a:ext>
            </a:extLst>
          </p:cNvPr>
          <p:cNvSpPr txBox="1"/>
          <p:nvPr/>
        </p:nvSpPr>
        <p:spPr>
          <a:xfrm>
            <a:off x="0" y="769434"/>
            <a:ext cx="4032881" cy="903249"/>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5CB6E1F2-C6F7-893F-5F54-22F81DC151F4}"/>
              </a:ext>
            </a:extLst>
          </p:cNvPr>
          <p:cNvSpPr txBox="1"/>
          <p:nvPr/>
        </p:nvSpPr>
        <p:spPr>
          <a:xfrm>
            <a:off x="2336800" y="6509729"/>
            <a:ext cx="8519885" cy="307777"/>
          </a:xfrm>
          <a:prstGeom prst="rect">
            <a:avLst/>
          </a:prstGeom>
          <a:noFill/>
        </p:spPr>
        <p:txBody>
          <a:bodyPr wrap="square">
            <a:spAutoFit/>
          </a:bodyPr>
          <a:lstStyle/>
          <a:p>
            <a:pPr algn="ctr">
              <a:spcBef>
                <a:spcPct val="0"/>
              </a:spcBef>
              <a:buClrTx/>
              <a:buSzTx/>
              <a:buFontTx/>
              <a:buNone/>
            </a:pPr>
            <a:r>
              <a:rPr lang="en-US" altLang="en-US" sz="1400" dirty="0">
                <a:solidFill>
                  <a:schemeClr val="bg1"/>
                </a:solidFill>
              </a:rPr>
              <a:t>Image source: Project Health </a:t>
            </a:r>
          </a:p>
        </p:txBody>
      </p:sp>
    </p:spTree>
    <p:extLst>
      <p:ext uri="{BB962C8B-B14F-4D97-AF65-F5344CB8AC3E}">
        <p14:creationId xmlns:p14="http://schemas.microsoft.com/office/powerpoint/2010/main" val="263914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539530" y="5167576"/>
            <a:ext cx="11112938" cy="1384995"/>
          </a:xfrm>
          <a:prstGeom prst="rect">
            <a:avLst/>
          </a:prstGeom>
          <a:noFill/>
        </p:spPr>
        <p:txBody>
          <a:bodyPr wrap="square" rtlCol="0">
            <a:spAutoFit/>
          </a:bodyPr>
          <a:lstStyle/>
          <a:p>
            <a:r>
              <a:rPr lang="en-US" sz="14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400" dirty="0" err="1">
                <a:solidFill>
                  <a:srgbClr val="222222"/>
                </a:solidFill>
                <a:ea typeface="Calibri" panose="020F0502020204030204" pitchFamily="34" charset="0"/>
                <a:cs typeface="Times New Roman" panose="02020603050405020304" pitchFamily="18" charset="0"/>
              </a:rPr>
              <a:t>HRSA.gov</a:t>
            </a:r>
            <a:r>
              <a:rPr lang="en-US" sz="14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400" dirty="0">
              <a:solidFill>
                <a:srgbClr val="22222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32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20992-F965-4D3D-3D3F-B059362D1889}"/>
              </a:ext>
            </a:extLst>
          </p:cNvPr>
          <p:cNvSpPr>
            <a:spLocks noGrp="1"/>
          </p:cNvSpPr>
          <p:nvPr>
            <p:ph type="body" sz="quarter" idx="10"/>
          </p:nvPr>
        </p:nvSpPr>
        <p:spPr/>
        <p:txBody>
          <a:bodyPr/>
          <a:lstStyle/>
          <a:p>
            <a:r>
              <a:rPr lang="en-US" dirty="0"/>
              <a:t>Gender Affirming Feminizing Surgical Options</a:t>
            </a:r>
          </a:p>
        </p:txBody>
      </p:sp>
      <p:sp>
        <p:nvSpPr>
          <p:cNvPr id="3" name="Text Placeholder 2">
            <a:extLst>
              <a:ext uri="{FF2B5EF4-FFF2-40B4-BE49-F238E27FC236}">
                <a16:creationId xmlns:a16="http://schemas.microsoft.com/office/drawing/2014/main" id="{2EFAEBF6-DC17-DDA1-7F12-AB2FC1A2E753}"/>
              </a:ext>
            </a:extLst>
          </p:cNvPr>
          <p:cNvSpPr>
            <a:spLocks noGrp="1"/>
          </p:cNvSpPr>
          <p:nvPr>
            <p:ph type="body" sz="quarter" idx="20"/>
          </p:nvPr>
        </p:nvSpPr>
        <p:spPr/>
        <p:txBody>
          <a:bodyPr/>
          <a:lstStyle/>
          <a:p>
            <a:pPr>
              <a:defRPr/>
            </a:pPr>
            <a:r>
              <a:rPr lang="en-US" kern="0" dirty="0">
                <a:solidFill>
                  <a:schemeClr val="tx1"/>
                </a:solidFill>
              </a:rPr>
              <a:t>Male to female (MTF)</a:t>
            </a:r>
          </a:p>
          <a:p>
            <a:pPr lvl="1">
              <a:defRPr/>
            </a:pPr>
            <a:r>
              <a:rPr lang="en-US" kern="0" dirty="0">
                <a:solidFill>
                  <a:schemeClr val="tx1"/>
                </a:solidFill>
                <a:cs typeface="Arial" charset="0"/>
              </a:rPr>
              <a:t>Breast implants</a:t>
            </a:r>
          </a:p>
          <a:p>
            <a:pPr lvl="1">
              <a:spcBef>
                <a:spcPts val="1200"/>
              </a:spcBef>
              <a:defRPr/>
            </a:pPr>
            <a:r>
              <a:rPr lang="en-US" kern="0" dirty="0">
                <a:solidFill>
                  <a:schemeClr val="tx1"/>
                </a:solidFill>
                <a:cs typeface="Arial" charset="0"/>
              </a:rPr>
              <a:t>Vaginoplasty </a:t>
            </a:r>
          </a:p>
          <a:p>
            <a:pPr lvl="2">
              <a:defRPr/>
            </a:pPr>
            <a:r>
              <a:rPr lang="en-US" kern="0" dirty="0">
                <a:solidFill>
                  <a:schemeClr val="tx1"/>
                </a:solidFill>
                <a:cs typeface="Arial" charset="0"/>
              </a:rPr>
              <a:t>Plastic surgery to create a vagina</a:t>
            </a:r>
          </a:p>
          <a:p>
            <a:pPr lvl="1">
              <a:spcBef>
                <a:spcPts val="1200"/>
              </a:spcBef>
              <a:defRPr/>
            </a:pPr>
            <a:r>
              <a:rPr lang="en-US" kern="0" dirty="0">
                <a:solidFill>
                  <a:schemeClr val="tx1"/>
                </a:solidFill>
                <a:cs typeface="Arial" charset="0"/>
              </a:rPr>
              <a:t>Orchiectomy</a:t>
            </a:r>
          </a:p>
          <a:p>
            <a:pPr lvl="2">
              <a:defRPr/>
            </a:pPr>
            <a:r>
              <a:rPr lang="en-US" kern="0" dirty="0">
                <a:solidFill>
                  <a:schemeClr val="tx1"/>
                </a:solidFill>
                <a:cs typeface="Arial" charset="0"/>
              </a:rPr>
              <a:t>Surgery to remove the testicles</a:t>
            </a:r>
          </a:p>
          <a:p>
            <a:pPr lvl="1">
              <a:spcBef>
                <a:spcPts val="1200"/>
              </a:spcBef>
              <a:defRPr/>
            </a:pPr>
            <a:r>
              <a:rPr lang="en-US" kern="0" dirty="0">
                <a:solidFill>
                  <a:schemeClr val="tx1"/>
                </a:solidFill>
                <a:cs typeface="Arial" charset="0"/>
              </a:rPr>
              <a:t>Vocal cord surgery</a:t>
            </a:r>
          </a:p>
          <a:p>
            <a:pPr lvl="1">
              <a:spcBef>
                <a:spcPts val="1200"/>
              </a:spcBef>
              <a:defRPr/>
            </a:pPr>
            <a:r>
              <a:rPr lang="en-US" kern="0" dirty="0">
                <a:solidFill>
                  <a:schemeClr val="tx1"/>
                </a:solidFill>
                <a:cs typeface="Arial" charset="0"/>
              </a:rPr>
              <a:t>Facial feminization</a:t>
            </a:r>
          </a:p>
          <a:p>
            <a:pPr lvl="1">
              <a:spcBef>
                <a:spcPts val="1200"/>
              </a:spcBef>
              <a:defRPr/>
            </a:pPr>
            <a:r>
              <a:rPr lang="en-US" kern="0" dirty="0">
                <a:solidFill>
                  <a:schemeClr val="tx1"/>
                </a:solidFill>
                <a:cs typeface="Arial" charset="0"/>
              </a:rPr>
              <a:t>Tracheal shave</a:t>
            </a:r>
          </a:p>
          <a:p>
            <a:endParaRPr lang="en-US" dirty="0"/>
          </a:p>
        </p:txBody>
      </p:sp>
    </p:spTree>
    <p:extLst>
      <p:ext uri="{BB962C8B-B14F-4D97-AF65-F5344CB8AC3E}">
        <p14:creationId xmlns:p14="http://schemas.microsoft.com/office/powerpoint/2010/main" val="421862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4E7C-2788-CC62-383F-895C7FC22E3C}"/>
              </a:ext>
            </a:extLst>
          </p:cNvPr>
          <p:cNvSpPr>
            <a:spLocks noGrp="1"/>
          </p:cNvSpPr>
          <p:nvPr>
            <p:ph type="title"/>
          </p:nvPr>
        </p:nvSpPr>
        <p:spPr>
          <a:xfrm>
            <a:off x="838200" y="2766218"/>
            <a:ext cx="10515600" cy="1325563"/>
          </a:xfrm>
        </p:spPr>
        <p:txBody>
          <a:bodyPr/>
          <a:lstStyle/>
          <a:p>
            <a:pPr algn="ctr"/>
            <a:r>
              <a:rPr lang="en-US" b="1" dirty="0"/>
              <a:t>Gender-Affirming Masculinizing Hormones and Surgical Options</a:t>
            </a:r>
          </a:p>
        </p:txBody>
      </p:sp>
    </p:spTree>
    <p:extLst>
      <p:ext uri="{BB962C8B-B14F-4D97-AF65-F5344CB8AC3E}">
        <p14:creationId xmlns:p14="http://schemas.microsoft.com/office/powerpoint/2010/main" val="363709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49D675-5723-3833-1821-D3EA61E8290E}"/>
              </a:ext>
            </a:extLst>
          </p:cNvPr>
          <p:cNvSpPr>
            <a:spLocks noGrp="1"/>
          </p:cNvSpPr>
          <p:nvPr>
            <p:ph type="body" sz="quarter" idx="10"/>
          </p:nvPr>
        </p:nvSpPr>
        <p:spPr/>
        <p:txBody>
          <a:bodyPr/>
          <a:lstStyle/>
          <a:p>
            <a:r>
              <a:rPr lang="en-US" dirty="0"/>
              <a:t>Effects of Hormone Therapy – Testosterone Transmasculine</a:t>
            </a:r>
          </a:p>
        </p:txBody>
      </p:sp>
      <p:sp>
        <p:nvSpPr>
          <p:cNvPr id="3" name="Text Placeholder 2">
            <a:extLst>
              <a:ext uri="{FF2B5EF4-FFF2-40B4-BE49-F238E27FC236}">
                <a16:creationId xmlns:a16="http://schemas.microsoft.com/office/drawing/2014/main" id="{8B6038E4-D1A5-AE55-9D3B-FF110AA12F40}"/>
              </a:ext>
            </a:extLst>
          </p:cNvPr>
          <p:cNvSpPr>
            <a:spLocks noGrp="1"/>
          </p:cNvSpPr>
          <p:nvPr>
            <p:ph type="body" sz="quarter" idx="20"/>
          </p:nvPr>
        </p:nvSpPr>
        <p:spPr/>
        <p:txBody>
          <a:bodyPr/>
          <a:lstStyle/>
          <a:p>
            <a:pPr>
              <a:defRPr/>
            </a:pPr>
            <a:r>
              <a:rPr lang="en-US" sz="2800" dirty="0">
                <a:solidFill>
                  <a:schemeClr val="tx1"/>
                </a:solidFill>
              </a:rPr>
              <a:t>Effects of testosterone </a:t>
            </a:r>
          </a:p>
          <a:p>
            <a:pPr lvl="1">
              <a:defRPr/>
            </a:pPr>
            <a:r>
              <a:rPr lang="en-US" sz="2400" dirty="0">
                <a:solidFill>
                  <a:schemeClr val="tx1"/>
                </a:solidFill>
              </a:rPr>
              <a:t>Deepening of the voice</a:t>
            </a:r>
          </a:p>
          <a:p>
            <a:pPr lvl="1">
              <a:defRPr/>
            </a:pPr>
            <a:r>
              <a:rPr lang="en-US" sz="2400" dirty="0">
                <a:solidFill>
                  <a:schemeClr val="tx1"/>
                </a:solidFill>
              </a:rPr>
              <a:t>Decrease in breast size</a:t>
            </a:r>
          </a:p>
          <a:p>
            <a:pPr lvl="1">
              <a:defRPr/>
            </a:pPr>
            <a:r>
              <a:rPr lang="en-US" sz="2400" dirty="0">
                <a:solidFill>
                  <a:schemeClr val="tx1"/>
                </a:solidFill>
              </a:rPr>
              <a:t>Increased facial and body hair</a:t>
            </a:r>
          </a:p>
          <a:p>
            <a:pPr lvl="1">
              <a:defRPr/>
            </a:pPr>
            <a:r>
              <a:rPr lang="en-US" sz="2400" dirty="0">
                <a:solidFill>
                  <a:schemeClr val="tx1"/>
                </a:solidFill>
              </a:rPr>
              <a:t>Increased upper body strength</a:t>
            </a:r>
          </a:p>
          <a:p>
            <a:pPr lvl="1">
              <a:defRPr/>
            </a:pPr>
            <a:r>
              <a:rPr lang="en-US" sz="2400" dirty="0">
                <a:solidFill>
                  <a:schemeClr val="tx1"/>
                </a:solidFill>
              </a:rPr>
              <a:t>Weight gain</a:t>
            </a:r>
          </a:p>
          <a:p>
            <a:pPr lvl="1">
              <a:defRPr/>
            </a:pPr>
            <a:r>
              <a:rPr lang="en-US" sz="2400" dirty="0">
                <a:solidFill>
                  <a:schemeClr val="tx1"/>
                </a:solidFill>
              </a:rPr>
              <a:t>Decreased hip fat</a:t>
            </a:r>
          </a:p>
          <a:p>
            <a:pPr lvl="1">
              <a:defRPr/>
            </a:pPr>
            <a:r>
              <a:rPr lang="en-US" sz="2400" dirty="0">
                <a:solidFill>
                  <a:schemeClr val="tx1"/>
                </a:solidFill>
              </a:rPr>
              <a:t>Increased sex drive</a:t>
            </a:r>
          </a:p>
          <a:p>
            <a:endParaRPr lang="en-US" dirty="0"/>
          </a:p>
        </p:txBody>
      </p:sp>
      <p:sp>
        <p:nvSpPr>
          <p:cNvPr id="4" name="Text Placeholder 3">
            <a:extLst>
              <a:ext uri="{FF2B5EF4-FFF2-40B4-BE49-F238E27FC236}">
                <a16:creationId xmlns:a16="http://schemas.microsoft.com/office/drawing/2014/main" id="{AC663FBF-65CF-7A26-80CF-4355535F8429}"/>
              </a:ext>
            </a:extLst>
          </p:cNvPr>
          <p:cNvSpPr>
            <a:spLocks noGrp="1"/>
          </p:cNvSpPr>
          <p:nvPr>
            <p:ph type="body" sz="quarter" idx="21"/>
          </p:nvPr>
        </p:nvSpPr>
        <p:spPr/>
        <p:txBody>
          <a:bodyPr/>
          <a:lstStyle/>
          <a:p>
            <a:pPr>
              <a:defRPr/>
            </a:pPr>
            <a:r>
              <a:rPr lang="en-US" sz="2800" kern="0" dirty="0">
                <a:solidFill>
                  <a:schemeClr val="tx1"/>
                </a:solidFill>
              </a:rPr>
              <a:t>May have increased risk of:</a:t>
            </a:r>
          </a:p>
          <a:p>
            <a:pPr lvl="1">
              <a:defRPr/>
            </a:pPr>
            <a:r>
              <a:rPr lang="en-US" sz="2400" kern="0" dirty="0">
                <a:solidFill>
                  <a:schemeClr val="tx1"/>
                </a:solidFill>
                <a:cs typeface="Arial" charset="0"/>
              </a:rPr>
              <a:t>Infertility</a:t>
            </a:r>
          </a:p>
          <a:p>
            <a:pPr lvl="1">
              <a:defRPr/>
            </a:pPr>
            <a:r>
              <a:rPr lang="en-US" sz="2400" kern="0" dirty="0">
                <a:solidFill>
                  <a:schemeClr val="tx1"/>
                </a:solidFill>
                <a:cs typeface="Arial" charset="0"/>
              </a:rPr>
              <a:t>Acne</a:t>
            </a:r>
          </a:p>
          <a:p>
            <a:pPr lvl="1">
              <a:defRPr/>
            </a:pPr>
            <a:r>
              <a:rPr lang="en-US" sz="2400" kern="0" dirty="0">
                <a:solidFill>
                  <a:schemeClr val="tx1"/>
                </a:solidFill>
                <a:cs typeface="Arial" charset="0"/>
              </a:rPr>
              <a:t>Shift of lipid profiles which may increase risk of cardiovascular (CV) disease</a:t>
            </a:r>
          </a:p>
          <a:p>
            <a:pPr lvl="1">
              <a:defRPr/>
            </a:pPr>
            <a:r>
              <a:rPr lang="en-US" sz="2400" kern="0" dirty="0">
                <a:solidFill>
                  <a:schemeClr val="tx1"/>
                </a:solidFill>
                <a:cs typeface="Arial" charset="0"/>
              </a:rPr>
              <a:t>Hepatic dysfunction</a:t>
            </a:r>
          </a:p>
          <a:p>
            <a:pPr marL="0" indent="0">
              <a:buFont typeface="Wingdings" pitchFamily="2" charset="2"/>
              <a:buNone/>
              <a:defRPr/>
            </a:pPr>
            <a:endParaRPr lang="en-US" sz="2400" kern="0" dirty="0">
              <a:solidFill>
                <a:schemeClr val="tx1"/>
              </a:solidFill>
            </a:endParaRPr>
          </a:p>
          <a:p>
            <a:endParaRPr lang="en-US" dirty="0"/>
          </a:p>
        </p:txBody>
      </p:sp>
    </p:spTree>
    <p:extLst>
      <p:ext uri="{BB962C8B-B14F-4D97-AF65-F5344CB8AC3E}">
        <p14:creationId xmlns:p14="http://schemas.microsoft.com/office/powerpoint/2010/main" val="98802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D3757-04CD-B924-CDF3-5EA36E61975E}"/>
              </a:ext>
            </a:extLst>
          </p:cNvPr>
          <p:cNvSpPr>
            <a:spLocks noGrp="1"/>
          </p:cNvSpPr>
          <p:nvPr>
            <p:ph type="body" sz="quarter" idx="10"/>
          </p:nvPr>
        </p:nvSpPr>
        <p:spPr/>
        <p:txBody>
          <a:bodyPr/>
          <a:lstStyle/>
          <a:p>
            <a:r>
              <a:rPr lang="en-US" dirty="0"/>
              <a:t>Forms of  Testosterone</a:t>
            </a:r>
          </a:p>
        </p:txBody>
      </p:sp>
      <p:sp>
        <p:nvSpPr>
          <p:cNvPr id="3" name="Text Placeholder 2">
            <a:extLst>
              <a:ext uri="{FF2B5EF4-FFF2-40B4-BE49-F238E27FC236}">
                <a16:creationId xmlns:a16="http://schemas.microsoft.com/office/drawing/2014/main" id="{2B62C12C-7C14-E00D-A17C-265A52EA1D56}"/>
              </a:ext>
            </a:extLst>
          </p:cNvPr>
          <p:cNvSpPr>
            <a:spLocks noGrp="1"/>
          </p:cNvSpPr>
          <p:nvPr>
            <p:ph type="body" sz="quarter" idx="20"/>
          </p:nvPr>
        </p:nvSpPr>
        <p:spPr/>
        <p:txBody>
          <a:bodyPr/>
          <a:lstStyle/>
          <a:p>
            <a:pPr>
              <a:defRPr/>
            </a:pPr>
            <a:r>
              <a:rPr lang="en-US" dirty="0">
                <a:solidFill>
                  <a:schemeClr val="tx1"/>
                </a:solidFill>
              </a:rPr>
              <a:t>Intramuscular injection</a:t>
            </a:r>
          </a:p>
          <a:p>
            <a:pPr>
              <a:defRPr/>
            </a:pPr>
            <a:endParaRPr lang="en-US" dirty="0">
              <a:solidFill>
                <a:schemeClr val="tx1"/>
              </a:solidFill>
            </a:endParaRPr>
          </a:p>
          <a:p>
            <a:pPr>
              <a:defRPr/>
            </a:pPr>
            <a:r>
              <a:rPr lang="en-US" dirty="0">
                <a:solidFill>
                  <a:schemeClr val="tx1"/>
                </a:solidFill>
              </a:rPr>
              <a:t>Transdermal patch</a:t>
            </a:r>
          </a:p>
          <a:p>
            <a:pPr>
              <a:defRPr/>
            </a:pPr>
            <a:endParaRPr lang="en-US" dirty="0">
              <a:solidFill>
                <a:schemeClr val="tx1"/>
              </a:solidFill>
            </a:endParaRPr>
          </a:p>
          <a:p>
            <a:pPr>
              <a:defRPr/>
            </a:pPr>
            <a:r>
              <a:rPr lang="en-US" dirty="0">
                <a:solidFill>
                  <a:schemeClr val="tx1"/>
                </a:solidFill>
              </a:rPr>
              <a:t>Transdermal gel/ointment</a:t>
            </a:r>
          </a:p>
          <a:p>
            <a:endParaRPr lang="en-US" dirty="0"/>
          </a:p>
        </p:txBody>
      </p:sp>
    </p:spTree>
    <p:extLst>
      <p:ext uri="{BB962C8B-B14F-4D97-AF65-F5344CB8AC3E}">
        <p14:creationId xmlns:p14="http://schemas.microsoft.com/office/powerpoint/2010/main" val="388844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B2EBF4-0A22-EFD2-1C6C-376C8CC6BB1D}"/>
              </a:ext>
            </a:extLst>
          </p:cNvPr>
          <p:cNvSpPr>
            <a:spLocks noGrp="1"/>
          </p:cNvSpPr>
          <p:nvPr>
            <p:ph type="body" sz="quarter" idx="10"/>
          </p:nvPr>
        </p:nvSpPr>
        <p:spPr>
          <a:xfrm>
            <a:off x="0" y="2594864"/>
            <a:ext cx="4293219" cy="1073887"/>
          </a:xfrm>
        </p:spPr>
        <p:txBody>
          <a:bodyPr/>
          <a:lstStyle/>
          <a:p>
            <a:r>
              <a:rPr lang="en-US" dirty="0"/>
              <a:t>Masculinizing Hormone Protocols</a:t>
            </a:r>
          </a:p>
        </p:txBody>
      </p:sp>
      <p:pic>
        <p:nvPicPr>
          <p:cNvPr id="3" name="Picture 2">
            <a:extLst>
              <a:ext uri="{FF2B5EF4-FFF2-40B4-BE49-F238E27FC236}">
                <a16:creationId xmlns:a16="http://schemas.microsoft.com/office/drawing/2014/main" id="{B39AD46F-9420-FD3A-70C4-115A1C21C5B7}"/>
              </a:ext>
            </a:extLst>
          </p:cNvPr>
          <p:cNvPicPr>
            <a:picLocks noChangeAspect="1"/>
          </p:cNvPicPr>
          <p:nvPr/>
        </p:nvPicPr>
        <p:blipFill rotWithShape="1">
          <a:blip r:embed="rId2">
            <a:extLst>
              <a:ext uri="{28A0092B-C50C-407E-A947-70E740481C1C}">
                <a14:useLocalDpi xmlns:a14="http://schemas.microsoft.com/office/drawing/2010/main" val="0"/>
              </a:ext>
            </a:extLst>
          </a:blip>
          <a:srcRect l="1728" t="5330" r="19373" b="3223"/>
          <a:stretch/>
        </p:blipFill>
        <p:spPr bwMode="auto">
          <a:xfrm>
            <a:off x="4549699" y="-1"/>
            <a:ext cx="7642302" cy="64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7686741-C109-76DD-4DC9-A23145419552}"/>
              </a:ext>
            </a:extLst>
          </p:cNvPr>
          <p:cNvSpPr txBox="1"/>
          <p:nvPr/>
        </p:nvSpPr>
        <p:spPr>
          <a:xfrm>
            <a:off x="2336800" y="6509729"/>
            <a:ext cx="8519885" cy="307777"/>
          </a:xfrm>
          <a:prstGeom prst="rect">
            <a:avLst/>
          </a:prstGeom>
          <a:noFill/>
        </p:spPr>
        <p:txBody>
          <a:bodyPr wrap="square">
            <a:spAutoFit/>
          </a:bodyPr>
          <a:lstStyle/>
          <a:p>
            <a:pPr algn="ctr">
              <a:spcBef>
                <a:spcPct val="0"/>
              </a:spcBef>
              <a:buClrTx/>
              <a:buSzTx/>
              <a:buFontTx/>
              <a:buNone/>
            </a:pPr>
            <a:r>
              <a:rPr lang="en-US" altLang="en-US" sz="1400" dirty="0">
                <a:solidFill>
                  <a:schemeClr val="bg1"/>
                </a:solidFill>
              </a:rPr>
              <a:t>Image source: Project Health</a:t>
            </a:r>
          </a:p>
        </p:txBody>
      </p:sp>
      <p:sp>
        <p:nvSpPr>
          <p:cNvPr id="7" name="TextBox 6">
            <a:extLst>
              <a:ext uri="{FF2B5EF4-FFF2-40B4-BE49-F238E27FC236}">
                <a16:creationId xmlns:a16="http://schemas.microsoft.com/office/drawing/2014/main" id="{DA545A87-767B-03C1-5A10-0CE4CA4922C0}"/>
              </a:ext>
            </a:extLst>
          </p:cNvPr>
          <p:cNvSpPr txBox="1"/>
          <p:nvPr/>
        </p:nvSpPr>
        <p:spPr>
          <a:xfrm>
            <a:off x="0" y="769434"/>
            <a:ext cx="4549699" cy="90324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704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18315B-41A9-A081-F67E-4D98BB76D607}"/>
              </a:ext>
            </a:extLst>
          </p:cNvPr>
          <p:cNvSpPr>
            <a:spLocks noGrp="1"/>
          </p:cNvSpPr>
          <p:nvPr>
            <p:ph type="body" sz="quarter" idx="10"/>
          </p:nvPr>
        </p:nvSpPr>
        <p:spPr/>
        <p:txBody>
          <a:bodyPr/>
          <a:lstStyle/>
          <a:p>
            <a:r>
              <a:rPr lang="en-US" dirty="0"/>
              <a:t>Gender Affirming Masculinizing Surgical Options</a:t>
            </a:r>
          </a:p>
        </p:txBody>
      </p:sp>
      <p:sp>
        <p:nvSpPr>
          <p:cNvPr id="3" name="Text Placeholder 2">
            <a:extLst>
              <a:ext uri="{FF2B5EF4-FFF2-40B4-BE49-F238E27FC236}">
                <a16:creationId xmlns:a16="http://schemas.microsoft.com/office/drawing/2014/main" id="{182CCC19-77DA-FB87-4AAE-CE3903C332A8}"/>
              </a:ext>
            </a:extLst>
          </p:cNvPr>
          <p:cNvSpPr>
            <a:spLocks noGrp="1"/>
          </p:cNvSpPr>
          <p:nvPr>
            <p:ph type="body" sz="quarter" idx="20"/>
          </p:nvPr>
        </p:nvSpPr>
        <p:spPr>
          <a:xfrm>
            <a:off x="539532" y="1233378"/>
            <a:ext cx="11112939" cy="5167422"/>
          </a:xfrm>
        </p:spPr>
        <p:txBody>
          <a:bodyPr/>
          <a:lstStyle/>
          <a:p>
            <a:pPr>
              <a:defRPr/>
            </a:pPr>
            <a:r>
              <a:rPr lang="en-US" sz="2400" kern="0" dirty="0">
                <a:solidFill>
                  <a:schemeClr val="tx1"/>
                </a:solidFill>
              </a:rPr>
              <a:t>Female to male (FTM)</a:t>
            </a:r>
          </a:p>
          <a:p>
            <a:pPr lvl="1">
              <a:defRPr/>
            </a:pPr>
            <a:r>
              <a:rPr lang="en-US" kern="0" dirty="0">
                <a:solidFill>
                  <a:schemeClr val="tx1"/>
                </a:solidFill>
                <a:cs typeface="Arial" charset="0"/>
              </a:rPr>
              <a:t>Mastectomy</a:t>
            </a:r>
          </a:p>
          <a:p>
            <a:pPr lvl="2">
              <a:defRPr/>
            </a:pPr>
            <a:r>
              <a:rPr lang="en-US" sz="2400" kern="0" dirty="0">
                <a:solidFill>
                  <a:schemeClr val="tx1"/>
                </a:solidFill>
                <a:cs typeface="Arial" charset="0"/>
              </a:rPr>
              <a:t>Removal of the breasts</a:t>
            </a:r>
          </a:p>
          <a:p>
            <a:pPr lvl="1">
              <a:defRPr/>
            </a:pPr>
            <a:r>
              <a:rPr lang="en-US" kern="0" dirty="0">
                <a:solidFill>
                  <a:schemeClr val="tx1"/>
                </a:solidFill>
                <a:cs typeface="Arial" charset="0"/>
              </a:rPr>
              <a:t>Hysterectomy</a:t>
            </a:r>
          </a:p>
          <a:p>
            <a:pPr lvl="2">
              <a:defRPr/>
            </a:pPr>
            <a:r>
              <a:rPr lang="en-US" sz="2400" kern="0" dirty="0">
                <a:solidFill>
                  <a:schemeClr val="tx1"/>
                </a:solidFill>
                <a:cs typeface="Arial" charset="0"/>
              </a:rPr>
              <a:t>Removal of the uterus</a:t>
            </a:r>
          </a:p>
          <a:p>
            <a:pPr lvl="1">
              <a:defRPr/>
            </a:pPr>
            <a:r>
              <a:rPr lang="en-US" kern="0" dirty="0">
                <a:solidFill>
                  <a:schemeClr val="tx1"/>
                </a:solidFill>
                <a:cs typeface="Arial" charset="0"/>
              </a:rPr>
              <a:t>Salpingectomy</a:t>
            </a:r>
          </a:p>
          <a:p>
            <a:pPr lvl="2">
              <a:defRPr/>
            </a:pPr>
            <a:r>
              <a:rPr lang="en-US" sz="2400" kern="0" dirty="0">
                <a:solidFill>
                  <a:schemeClr val="tx1"/>
                </a:solidFill>
                <a:cs typeface="Arial" charset="0"/>
              </a:rPr>
              <a:t>Removal of fallopian tubes</a:t>
            </a:r>
          </a:p>
          <a:p>
            <a:pPr lvl="1">
              <a:defRPr/>
            </a:pPr>
            <a:r>
              <a:rPr lang="en-US" kern="0" dirty="0">
                <a:solidFill>
                  <a:schemeClr val="tx1"/>
                </a:solidFill>
                <a:cs typeface="Arial" charset="0"/>
              </a:rPr>
              <a:t>Oophorectomy</a:t>
            </a:r>
          </a:p>
          <a:p>
            <a:pPr lvl="2">
              <a:defRPr/>
            </a:pPr>
            <a:r>
              <a:rPr lang="en-US" sz="2400" kern="0" dirty="0">
                <a:solidFill>
                  <a:schemeClr val="tx1"/>
                </a:solidFill>
                <a:cs typeface="Arial" charset="0"/>
              </a:rPr>
              <a:t>Removal of the ovaries</a:t>
            </a:r>
          </a:p>
          <a:p>
            <a:pPr lvl="1">
              <a:defRPr/>
            </a:pPr>
            <a:r>
              <a:rPr lang="en-US" kern="0" dirty="0">
                <a:solidFill>
                  <a:schemeClr val="tx1"/>
                </a:solidFill>
                <a:cs typeface="Arial" charset="0"/>
              </a:rPr>
              <a:t>Metoidioplasty</a:t>
            </a:r>
          </a:p>
          <a:p>
            <a:pPr lvl="2">
              <a:defRPr/>
            </a:pPr>
            <a:r>
              <a:rPr lang="en-US" sz="2400" kern="0" dirty="0">
                <a:solidFill>
                  <a:schemeClr val="tx1"/>
                </a:solidFill>
                <a:cs typeface="Arial" charset="0"/>
              </a:rPr>
              <a:t>Creation of a penis using existing genital tissue</a:t>
            </a:r>
          </a:p>
          <a:p>
            <a:pPr lvl="1">
              <a:defRPr/>
            </a:pPr>
            <a:r>
              <a:rPr lang="en-US" kern="0" dirty="0">
                <a:solidFill>
                  <a:schemeClr val="tx1"/>
                </a:solidFill>
                <a:cs typeface="Arial" charset="0"/>
              </a:rPr>
              <a:t>Phalloplasty</a:t>
            </a:r>
          </a:p>
          <a:p>
            <a:pPr lvl="2">
              <a:defRPr/>
            </a:pPr>
            <a:r>
              <a:rPr lang="en-US" sz="2400" kern="0" dirty="0">
                <a:solidFill>
                  <a:schemeClr val="tx1"/>
                </a:solidFill>
                <a:cs typeface="Arial" charset="0"/>
              </a:rPr>
              <a:t>Construction of a penis from tissue from remote sites</a:t>
            </a:r>
          </a:p>
          <a:p>
            <a:endParaRPr lang="en-US" dirty="0"/>
          </a:p>
        </p:txBody>
      </p:sp>
      <p:pic>
        <p:nvPicPr>
          <p:cNvPr id="4" name="Picture 4">
            <a:extLst>
              <a:ext uri="{FF2B5EF4-FFF2-40B4-BE49-F238E27FC236}">
                <a16:creationId xmlns:a16="http://schemas.microsoft.com/office/drawing/2014/main" id="{C8B78DC3-9461-A995-AEA5-D88697CEC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011" y="1583872"/>
            <a:ext cx="44608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55B0CE8-E4D0-690B-C192-C683BDB76106}"/>
              </a:ext>
            </a:extLst>
          </p:cNvPr>
          <p:cNvSpPr txBox="1"/>
          <p:nvPr/>
        </p:nvSpPr>
        <p:spPr>
          <a:xfrm>
            <a:off x="2336800" y="6509729"/>
            <a:ext cx="8519885" cy="307777"/>
          </a:xfrm>
          <a:prstGeom prst="rect">
            <a:avLst/>
          </a:prstGeom>
          <a:noFill/>
        </p:spPr>
        <p:txBody>
          <a:bodyPr wrap="square">
            <a:spAutoFit/>
          </a:bodyPr>
          <a:lstStyle/>
          <a:p>
            <a:pPr algn="ctr">
              <a:spcBef>
                <a:spcPct val="0"/>
              </a:spcBef>
              <a:buClrTx/>
              <a:buSzTx/>
              <a:buFontTx/>
              <a:buNone/>
            </a:pPr>
            <a:r>
              <a:rPr lang="en-US" altLang="en-US" sz="1400" dirty="0">
                <a:solidFill>
                  <a:schemeClr val="bg1"/>
                </a:solidFill>
              </a:rPr>
              <a:t>Image source: Stock Image</a:t>
            </a:r>
          </a:p>
        </p:txBody>
      </p:sp>
    </p:spTree>
    <p:extLst>
      <p:ext uri="{BB962C8B-B14F-4D97-AF65-F5344CB8AC3E}">
        <p14:creationId xmlns:p14="http://schemas.microsoft.com/office/powerpoint/2010/main" val="291603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F8597D-4B18-3301-93EE-7363450030FE}"/>
              </a:ext>
            </a:extLst>
          </p:cNvPr>
          <p:cNvSpPr>
            <a:spLocks noGrp="1"/>
          </p:cNvSpPr>
          <p:nvPr>
            <p:ph type="body" sz="quarter" idx="10"/>
          </p:nvPr>
        </p:nvSpPr>
        <p:spPr/>
        <p:txBody>
          <a:bodyPr/>
          <a:lstStyle/>
          <a:p>
            <a:r>
              <a:rPr lang="en-US" dirty="0"/>
              <a:t>Hormones and ART Interactions</a:t>
            </a:r>
          </a:p>
        </p:txBody>
      </p:sp>
      <p:pic>
        <p:nvPicPr>
          <p:cNvPr id="3" name="Picture 3">
            <a:extLst>
              <a:ext uri="{FF2B5EF4-FFF2-40B4-BE49-F238E27FC236}">
                <a16:creationId xmlns:a16="http://schemas.microsoft.com/office/drawing/2014/main" id="{C4A81048-AFAC-C2AF-5999-C40F07915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780103"/>
            <a:ext cx="6096001" cy="56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44428CFA-64A3-D082-AF08-9076DC5D8C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4728212"/>
            <a:ext cx="6096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225425E2-6060-CE87-34E3-5BE407EB03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780103"/>
            <a:ext cx="6096001" cy="379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716410F-E4AF-6545-F192-A672ECC8854B}"/>
              </a:ext>
            </a:extLst>
          </p:cNvPr>
          <p:cNvSpPr txBox="1"/>
          <p:nvPr/>
        </p:nvSpPr>
        <p:spPr>
          <a:xfrm>
            <a:off x="2336800" y="6509729"/>
            <a:ext cx="8519885" cy="276999"/>
          </a:xfrm>
          <a:prstGeom prst="rect">
            <a:avLst/>
          </a:prstGeom>
          <a:noFill/>
        </p:spPr>
        <p:txBody>
          <a:bodyPr wrap="square">
            <a:spAutoFit/>
          </a:bodyPr>
          <a:lstStyle/>
          <a:p>
            <a:pPr algn="ctr">
              <a:spcBef>
                <a:spcPct val="0"/>
              </a:spcBef>
              <a:buClrTx/>
              <a:buSzTx/>
              <a:buFontTx/>
              <a:buNone/>
            </a:pPr>
            <a:r>
              <a:rPr lang="en-US" altLang="en-US" sz="1200" dirty="0">
                <a:solidFill>
                  <a:schemeClr val="bg1"/>
                </a:solidFill>
              </a:rPr>
              <a:t>https://clinicalinfo.hiv.gov/en/guidelines/hiv-clinical-guidelines-adult-and-adolescent-arv/special-populations-transgender-people</a:t>
            </a:r>
          </a:p>
        </p:txBody>
      </p:sp>
    </p:spTree>
    <p:extLst>
      <p:ext uri="{BB962C8B-B14F-4D97-AF65-F5344CB8AC3E}">
        <p14:creationId xmlns:p14="http://schemas.microsoft.com/office/powerpoint/2010/main" val="222382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88D1CB-A70F-30F0-2B06-FCB44B749193}"/>
              </a:ext>
            </a:extLst>
          </p:cNvPr>
          <p:cNvSpPr>
            <a:spLocks noGrp="1"/>
          </p:cNvSpPr>
          <p:nvPr>
            <p:ph type="body" sz="quarter" idx="10"/>
          </p:nvPr>
        </p:nvSpPr>
        <p:spPr/>
        <p:txBody>
          <a:bodyPr/>
          <a:lstStyle/>
          <a:p>
            <a:r>
              <a:rPr lang="en-US" dirty="0"/>
              <a:t>Gallup Indian Medical Center Consent Form</a:t>
            </a:r>
          </a:p>
        </p:txBody>
      </p:sp>
      <p:pic>
        <p:nvPicPr>
          <p:cNvPr id="3" name="Picture 2">
            <a:extLst>
              <a:ext uri="{FF2B5EF4-FFF2-40B4-BE49-F238E27FC236}">
                <a16:creationId xmlns:a16="http://schemas.microsoft.com/office/drawing/2014/main" id="{1C26F307-8BEA-E302-834C-C906FEA30B2D}"/>
              </a:ext>
            </a:extLst>
          </p:cNvPr>
          <p:cNvPicPr>
            <a:picLocks noChangeAspect="1"/>
          </p:cNvPicPr>
          <p:nvPr/>
        </p:nvPicPr>
        <p:blipFill rotWithShape="1">
          <a:blip r:embed="rId2">
            <a:extLst>
              <a:ext uri="{28A0092B-C50C-407E-A947-70E740481C1C}">
                <a14:useLocalDpi xmlns:a14="http://schemas.microsoft.com/office/drawing/2010/main" val="0"/>
              </a:ext>
            </a:extLst>
          </a:blip>
          <a:srcRect l="1516" t="8947" r="2414"/>
          <a:stretch/>
        </p:blipFill>
        <p:spPr bwMode="auto">
          <a:xfrm>
            <a:off x="1572228" y="1097039"/>
            <a:ext cx="9047544" cy="531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2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E8C23C-FA1F-E07E-449B-C250DA1CCDD5}"/>
              </a:ext>
            </a:extLst>
          </p:cNvPr>
          <p:cNvSpPr>
            <a:spLocks noGrp="1"/>
          </p:cNvSpPr>
          <p:nvPr>
            <p:ph type="body" sz="quarter" idx="10"/>
          </p:nvPr>
        </p:nvSpPr>
        <p:spPr/>
        <p:txBody>
          <a:bodyPr/>
          <a:lstStyle/>
          <a:p>
            <a:r>
              <a:rPr lang="en-US" dirty="0"/>
              <a:t>Referral For Transgender Care</a:t>
            </a:r>
          </a:p>
        </p:txBody>
      </p:sp>
      <p:sp>
        <p:nvSpPr>
          <p:cNvPr id="3" name="Text Placeholder 2">
            <a:extLst>
              <a:ext uri="{FF2B5EF4-FFF2-40B4-BE49-F238E27FC236}">
                <a16:creationId xmlns:a16="http://schemas.microsoft.com/office/drawing/2014/main" id="{29A2D9C8-2C0F-55B9-2CD8-101F638153F6}"/>
              </a:ext>
            </a:extLst>
          </p:cNvPr>
          <p:cNvSpPr>
            <a:spLocks noGrp="1"/>
          </p:cNvSpPr>
          <p:nvPr>
            <p:ph type="body" sz="quarter" idx="20"/>
          </p:nvPr>
        </p:nvSpPr>
        <p:spPr/>
        <p:txBody>
          <a:bodyPr/>
          <a:lstStyle/>
          <a:p>
            <a:pPr>
              <a:defRPr/>
            </a:pPr>
            <a:r>
              <a:rPr lang="en-US" sz="2800" dirty="0">
                <a:solidFill>
                  <a:schemeClr val="tx1"/>
                </a:solidFill>
              </a:rPr>
              <a:t>Transgender Clinic at Gallup Indian Medical Center</a:t>
            </a:r>
          </a:p>
          <a:p>
            <a:pPr lvl="1">
              <a:defRPr/>
            </a:pPr>
            <a:r>
              <a:rPr lang="en-US" dirty="0">
                <a:solidFill>
                  <a:schemeClr val="tx1"/>
                </a:solidFill>
              </a:rPr>
              <a:t>Fax referral to 505 726 8557</a:t>
            </a:r>
          </a:p>
          <a:p>
            <a:pPr lvl="1">
              <a:defRPr/>
            </a:pPr>
            <a:r>
              <a:rPr lang="en-US" dirty="0">
                <a:solidFill>
                  <a:schemeClr val="tx1"/>
                </a:solidFill>
              </a:rPr>
              <a:t>Email </a:t>
            </a:r>
            <a:r>
              <a:rPr lang="en-US" dirty="0">
                <a:solidFill>
                  <a:schemeClr val="tx1"/>
                </a:solidFill>
                <a:hlinkClick r:id="rId2">
                  <a:extLst>
                    <a:ext uri="{A12FA001-AC4F-418D-AE19-62706E023703}">
                      <ahyp:hlinkClr xmlns:ahyp="http://schemas.microsoft.com/office/drawing/2018/hyperlinkcolor" val="tx"/>
                    </a:ext>
                  </a:extLst>
                </a:hlinkClick>
              </a:rPr>
              <a:t>jennie.wei@ihs.gov</a:t>
            </a:r>
            <a:endParaRPr lang="en-US" dirty="0">
              <a:solidFill>
                <a:schemeClr val="tx1"/>
              </a:solidFill>
            </a:endParaRPr>
          </a:p>
          <a:p>
            <a:pPr>
              <a:defRPr/>
            </a:pPr>
            <a:r>
              <a:rPr lang="en-US" sz="2800" dirty="0">
                <a:solidFill>
                  <a:schemeClr val="tx1"/>
                </a:solidFill>
              </a:rPr>
              <a:t>Trans-friendly plastic surgeons:</a:t>
            </a:r>
          </a:p>
          <a:p>
            <a:pPr lvl="1">
              <a:defRPr/>
            </a:pPr>
            <a:r>
              <a:rPr lang="en-US" dirty="0">
                <a:solidFill>
                  <a:schemeClr val="tx1"/>
                </a:solidFill>
              </a:rPr>
              <a:t>Albuquerque: Dr. Jeff Morehouse, (505) 262-7777</a:t>
            </a:r>
          </a:p>
          <a:p>
            <a:pPr lvl="1">
              <a:defRPr/>
            </a:pPr>
            <a:r>
              <a:rPr lang="en-US" dirty="0">
                <a:solidFill>
                  <a:schemeClr val="tx1"/>
                </a:solidFill>
              </a:rPr>
              <a:t>Scottsdale: Dr. Toby Meltzer, (480) 657-7006</a:t>
            </a:r>
          </a:p>
          <a:p>
            <a:pPr>
              <a:defRPr/>
            </a:pPr>
            <a:r>
              <a:rPr lang="en-US" sz="2800" dirty="0">
                <a:solidFill>
                  <a:schemeClr val="tx1"/>
                </a:solidFill>
              </a:rPr>
              <a:t>Transgender Resource Center of New Mexico: </a:t>
            </a:r>
            <a:r>
              <a:rPr lang="en-US" sz="2800" dirty="0">
                <a:solidFill>
                  <a:schemeClr val="tx1"/>
                </a:solidFill>
                <a:hlinkClick r:id="rId3">
                  <a:extLst>
                    <a:ext uri="{A12FA001-AC4F-418D-AE19-62706E023703}">
                      <ahyp:hlinkClr xmlns:ahyp="http://schemas.microsoft.com/office/drawing/2018/hyperlinkcolor" val="tx"/>
                    </a:ext>
                  </a:extLst>
                </a:hlinkClick>
              </a:rPr>
              <a:t>http://www.tgrcnm.org/</a:t>
            </a:r>
            <a:endParaRPr lang="en-US" sz="2800" dirty="0">
              <a:solidFill>
                <a:schemeClr val="tx1"/>
              </a:solidFill>
            </a:endParaRPr>
          </a:p>
          <a:p>
            <a:pPr>
              <a:defRPr/>
            </a:pPr>
            <a:r>
              <a:rPr lang="en-US" sz="2800" dirty="0">
                <a:solidFill>
                  <a:schemeClr val="tx1"/>
                </a:solidFill>
                <a:hlinkClick r:id="rId4">
                  <a:extLst>
                    <a:ext uri="{A12FA001-AC4F-418D-AE19-62706E023703}">
                      <ahyp:hlinkClr xmlns:ahyp="http://schemas.microsoft.com/office/drawing/2018/hyperlinkcolor" val="tx"/>
                    </a:ext>
                  </a:extLst>
                </a:hlinkClick>
              </a:rPr>
              <a:t>https://www.indiancountryecho.org/program/trans-and-gender-affirming-care/</a:t>
            </a:r>
            <a:endParaRPr lang="en-US" sz="2800" dirty="0">
              <a:solidFill>
                <a:schemeClr val="tx1"/>
              </a:solidFill>
            </a:endParaRPr>
          </a:p>
          <a:p>
            <a:endParaRPr lang="en-US" dirty="0"/>
          </a:p>
        </p:txBody>
      </p:sp>
    </p:spTree>
    <p:extLst>
      <p:ext uri="{BB962C8B-B14F-4D97-AF65-F5344CB8AC3E}">
        <p14:creationId xmlns:p14="http://schemas.microsoft.com/office/powerpoint/2010/main" val="3245490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AE844-D62F-FF1D-C0E5-EA21AF53426A}"/>
              </a:ext>
            </a:extLst>
          </p:cNvPr>
          <p:cNvSpPr>
            <a:spLocks noGrp="1"/>
          </p:cNvSpPr>
          <p:nvPr>
            <p:ph type="body" sz="quarter" idx="10"/>
          </p:nvPr>
        </p:nvSpPr>
        <p:spPr/>
        <p:txBody>
          <a:bodyPr/>
          <a:lstStyle/>
          <a:p>
            <a:r>
              <a:rPr lang="en-US" dirty="0"/>
              <a:t>References</a:t>
            </a:r>
          </a:p>
        </p:txBody>
      </p:sp>
      <p:sp>
        <p:nvSpPr>
          <p:cNvPr id="3" name="Text Placeholder 2">
            <a:extLst>
              <a:ext uri="{FF2B5EF4-FFF2-40B4-BE49-F238E27FC236}">
                <a16:creationId xmlns:a16="http://schemas.microsoft.com/office/drawing/2014/main" id="{264E3F6A-4018-19F7-116A-19127F2FAB91}"/>
              </a:ext>
            </a:extLst>
          </p:cNvPr>
          <p:cNvSpPr>
            <a:spLocks noGrp="1"/>
          </p:cNvSpPr>
          <p:nvPr>
            <p:ph type="body" sz="quarter" idx="20"/>
          </p:nvPr>
        </p:nvSpPr>
        <p:spPr>
          <a:xfrm>
            <a:off x="539532" y="1170878"/>
            <a:ext cx="11112939" cy="5276221"/>
          </a:xfrm>
        </p:spPr>
        <p:txBody>
          <a:bodyPr>
            <a:normAutofit fontScale="92500"/>
          </a:bodyPr>
          <a:lstStyle/>
          <a:p>
            <a:pPr>
              <a:lnSpc>
                <a:spcPct val="110000"/>
              </a:lnSpc>
              <a:spcBef>
                <a:spcPts val="300"/>
              </a:spcBef>
              <a:buClr>
                <a:srgbClr val="008C99"/>
              </a:buClr>
              <a:buSzTx/>
              <a:buFont typeface="Arial" panose="020B0604020202020204" pitchFamily="34" charset="0"/>
              <a:buChar char="•"/>
              <a:defRPr/>
            </a:pPr>
            <a:r>
              <a:rPr lang="en-US" altLang="en-US" sz="1600" dirty="0" err="1">
                <a:solidFill>
                  <a:schemeClr val="tx1"/>
                </a:solidFill>
              </a:rPr>
              <a:t>Becasen</a:t>
            </a:r>
            <a:r>
              <a:rPr lang="en-US" altLang="en-US" sz="1600" dirty="0">
                <a:solidFill>
                  <a:schemeClr val="tx1"/>
                </a:solidFill>
              </a:rPr>
              <a:t> JS, </a:t>
            </a:r>
            <a:r>
              <a:rPr lang="en-US" altLang="en-US" sz="1600" dirty="0" err="1">
                <a:solidFill>
                  <a:schemeClr val="tx1"/>
                </a:solidFill>
              </a:rPr>
              <a:t>Denard</a:t>
            </a:r>
            <a:r>
              <a:rPr lang="en-US" altLang="en-US" sz="1600" dirty="0">
                <a:solidFill>
                  <a:schemeClr val="tx1"/>
                </a:solidFill>
              </a:rPr>
              <a:t> CL, Mullins MM, </a:t>
            </a:r>
            <a:r>
              <a:rPr lang="en-US" altLang="en-US" sz="1600" dirty="0" err="1">
                <a:solidFill>
                  <a:schemeClr val="tx1"/>
                </a:solidFill>
              </a:rPr>
              <a:t>Higa</a:t>
            </a:r>
            <a:r>
              <a:rPr lang="en-US" altLang="en-US" sz="1600" dirty="0">
                <a:solidFill>
                  <a:schemeClr val="tx1"/>
                </a:solidFill>
              </a:rPr>
              <a:t> DH, Sipe TA. Estimating the prevalence of HIV and sexual behaviors among the US transgender population: a systematic review and meta-analysis, 2006–2017. </a:t>
            </a:r>
            <a:r>
              <a:rPr lang="en-US" altLang="en-US" sz="1600" i="1" dirty="0">
                <a:solidFill>
                  <a:schemeClr val="tx1"/>
                </a:solidFill>
              </a:rPr>
              <a:t>Am J Public Health</a:t>
            </a:r>
            <a:r>
              <a:rPr lang="en-US" altLang="en-US" sz="1600" dirty="0">
                <a:solidFill>
                  <a:schemeClr val="tx1"/>
                </a:solidFill>
              </a:rPr>
              <a:t>. 2018:e1-e8. </a:t>
            </a:r>
          </a:p>
          <a:p>
            <a:pPr>
              <a:lnSpc>
                <a:spcPct val="110000"/>
              </a:lnSpc>
              <a:spcBef>
                <a:spcPts val="300"/>
              </a:spcBef>
              <a:buClr>
                <a:srgbClr val="008C99"/>
              </a:buClr>
              <a:buSzTx/>
              <a:buFont typeface="Arial" panose="020B0604020202020204" pitchFamily="34" charset="0"/>
              <a:buChar char="•"/>
              <a:defRPr/>
            </a:pPr>
            <a:r>
              <a:rPr lang="en-US" altLang="en-US" sz="1600" dirty="0" err="1">
                <a:solidFill>
                  <a:schemeClr val="tx1"/>
                </a:solidFill>
              </a:rPr>
              <a:t>Poteat</a:t>
            </a:r>
            <a:r>
              <a:rPr lang="en-US" altLang="en-US" sz="1600" dirty="0">
                <a:solidFill>
                  <a:schemeClr val="tx1"/>
                </a:solidFill>
              </a:rPr>
              <a:t> T, Hanna DB, </a:t>
            </a:r>
            <a:r>
              <a:rPr lang="en-US" altLang="en-US" sz="1600" dirty="0" err="1">
                <a:solidFill>
                  <a:schemeClr val="tx1"/>
                </a:solidFill>
              </a:rPr>
              <a:t>Rebeiro</a:t>
            </a:r>
            <a:r>
              <a:rPr lang="en-US" altLang="en-US" sz="1600" dirty="0">
                <a:solidFill>
                  <a:schemeClr val="tx1"/>
                </a:solidFill>
              </a:rPr>
              <a:t> PF, et al. Characterizing the HIV care continuum among transgender women and cisgender women and men in clinical care: a retrospective time-series analysis. </a:t>
            </a:r>
            <a:r>
              <a:rPr lang="en-US" altLang="en-US" sz="1600" i="1" dirty="0">
                <a:solidFill>
                  <a:schemeClr val="tx1"/>
                </a:solidFill>
              </a:rPr>
              <a:t>Clinical Infectious Diseases</a:t>
            </a:r>
            <a:r>
              <a:rPr lang="en-US" altLang="en-US" sz="1600" dirty="0">
                <a:solidFill>
                  <a:schemeClr val="tx1"/>
                </a:solidFill>
              </a:rPr>
              <a:t>. 2019. Available at: </a:t>
            </a:r>
            <a:r>
              <a:rPr lang="en-US" altLang="en-US" sz="1600" dirty="0">
                <a:solidFill>
                  <a:schemeClr val="tx1"/>
                </a:solidFill>
                <a:hlinkClick r:id="rId2">
                  <a:extLst>
                    <a:ext uri="{A12FA001-AC4F-418D-AE19-62706E023703}">
                      <ahyp:hlinkClr xmlns:ahyp="http://schemas.microsoft.com/office/drawing/2018/hyperlinkcolor" val="tx"/>
                    </a:ext>
                  </a:extLst>
                </a:hlinkClick>
              </a:rPr>
              <a:t>https://doi.org/10.1093/cid/ciz322</a:t>
            </a:r>
            <a:r>
              <a:rPr lang="en-US" altLang="en-US" sz="1600" dirty="0">
                <a:solidFill>
                  <a:schemeClr val="tx1"/>
                </a:solidFill>
              </a:rPr>
              <a:t>.</a:t>
            </a:r>
          </a:p>
          <a:p>
            <a:pPr>
              <a:lnSpc>
                <a:spcPct val="110000"/>
              </a:lnSpc>
              <a:spcBef>
                <a:spcPts val="300"/>
              </a:spcBef>
              <a:buClr>
                <a:srgbClr val="008C99"/>
              </a:buClr>
              <a:buFont typeface="Arial" panose="020B0604020202020204" pitchFamily="34" charset="0"/>
              <a:buChar char="•"/>
              <a:defRPr/>
            </a:pPr>
            <a:r>
              <a:rPr lang="en-US" altLang="en-US" sz="1600" dirty="0">
                <a:solidFill>
                  <a:schemeClr val="tx1"/>
                </a:solidFill>
              </a:rPr>
              <a:t>James SE, Herman JL, Rankin S, et al. The report of the 2015 U.S. transgender survey. 2016</a:t>
            </a:r>
          </a:p>
          <a:p>
            <a:pPr>
              <a:lnSpc>
                <a:spcPct val="110000"/>
              </a:lnSpc>
              <a:spcBef>
                <a:spcPts val="300"/>
              </a:spcBef>
              <a:buClr>
                <a:srgbClr val="008C99"/>
              </a:buClr>
              <a:buFont typeface="Arial" panose="020B0604020202020204" pitchFamily="34" charset="0"/>
              <a:buChar char="•"/>
              <a:defRPr/>
            </a:pPr>
            <a:r>
              <a:rPr lang="en-US" altLang="en-US" sz="1600" dirty="0" err="1">
                <a:solidFill>
                  <a:schemeClr val="tx1"/>
                </a:solidFill>
              </a:rPr>
              <a:t>Sevelius</a:t>
            </a:r>
            <a:r>
              <a:rPr lang="en-US" altLang="en-US" sz="1600" dirty="0">
                <a:solidFill>
                  <a:schemeClr val="tx1"/>
                </a:solidFill>
              </a:rPr>
              <a:t> JM, </a:t>
            </a:r>
            <a:r>
              <a:rPr lang="en-US" altLang="en-US" sz="1600" dirty="0" err="1">
                <a:solidFill>
                  <a:schemeClr val="tx1"/>
                </a:solidFill>
              </a:rPr>
              <a:t>Patouhas</a:t>
            </a:r>
            <a:r>
              <a:rPr lang="en-US" altLang="en-US" sz="1600" dirty="0">
                <a:solidFill>
                  <a:schemeClr val="tx1"/>
                </a:solidFill>
              </a:rPr>
              <a:t> E, </a:t>
            </a:r>
            <a:r>
              <a:rPr lang="en-US" altLang="en-US" sz="1600" dirty="0" err="1">
                <a:solidFill>
                  <a:schemeClr val="tx1"/>
                </a:solidFill>
              </a:rPr>
              <a:t>Keatley</a:t>
            </a:r>
            <a:r>
              <a:rPr lang="en-US" altLang="en-US" sz="1600" dirty="0">
                <a:solidFill>
                  <a:schemeClr val="tx1"/>
                </a:solidFill>
              </a:rPr>
              <a:t> JG, Johnson MO. Barriers and facilitators to engagement and retention in care among transgender women living with human immunodeficiency virus. </a:t>
            </a:r>
            <a:r>
              <a:rPr lang="en-US" altLang="en-US" sz="1600" i="1" dirty="0">
                <a:solidFill>
                  <a:schemeClr val="tx1"/>
                </a:solidFill>
              </a:rPr>
              <a:t>Ann </a:t>
            </a:r>
            <a:r>
              <a:rPr lang="en-US" altLang="en-US" sz="1600" i="1" dirty="0" err="1">
                <a:solidFill>
                  <a:schemeClr val="tx1"/>
                </a:solidFill>
              </a:rPr>
              <a:t>Behav</a:t>
            </a:r>
            <a:r>
              <a:rPr lang="en-US" altLang="en-US" sz="1600" i="1" dirty="0">
                <a:solidFill>
                  <a:schemeClr val="tx1"/>
                </a:solidFill>
              </a:rPr>
              <a:t> Med</a:t>
            </a:r>
            <a:r>
              <a:rPr lang="en-US" altLang="en-US" sz="1600" dirty="0">
                <a:solidFill>
                  <a:schemeClr val="tx1"/>
                </a:solidFill>
              </a:rPr>
              <a:t>. 2014;47(1):5-16. </a:t>
            </a:r>
          </a:p>
          <a:p>
            <a:pPr>
              <a:lnSpc>
                <a:spcPct val="110000"/>
              </a:lnSpc>
              <a:spcBef>
                <a:spcPts val="300"/>
              </a:spcBef>
              <a:buClr>
                <a:srgbClr val="008C99"/>
              </a:buClr>
              <a:buFont typeface="Arial" panose="020B0604020202020204" pitchFamily="34" charset="0"/>
              <a:buChar char="•"/>
              <a:defRPr/>
            </a:pPr>
            <a:r>
              <a:rPr lang="en-US" altLang="en-US" sz="1600" dirty="0">
                <a:solidFill>
                  <a:schemeClr val="tx1"/>
                </a:solidFill>
              </a:rPr>
              <a:t>Braun HM, </a:t>
            </a:r>
            <a:r>
              <a:rPr lang="en-US" altLang="en-US" sz="1600" dirty="0" err="1">
                <a:solidFill>
                  <a:schemeClr val="tx1"/>
                </a:solidFill>
              </a:rPr>
              <a:t>Candelario</a:t>
            </a:r>
            <a:r>
              <a:rPr lang="en-US" altLang="en-US" sz="1600" dirty="0">
                <a:solidFill>
                  <a:schemeClr val="tx1"/>
                </a:solidFill>
              </a:rPr>
              <a:t> J, Hanlon CL, et al. Transgender women living with HIV frequently take antiretroviral therapy and/or feminizing hormone therapy differently than prescribed due to drug-drug interaction concerns. </a:t>
            </a:r>
            <a:r>
              <a:rPr lang="en-US" altLang="en-US" sz="1600" i="1" dirty="0">
                <a:solidFill>
                  <a:schemeClr val="tx1"/>
                </a:solidFill>
              </a:rPr>
              <a:t>LGBT Health</a:t>
            </a:r>
            <a:r>
              <a:rPr lang="en-US" altLang="en-US" sz="1600" dirty="0">
                <a:solidFill>
                  <a:schemeClr val="tx1"/>
                </a:solidFill>
              </a:rPr>
              <a:t>. 2017;4(5):371-375. </a:t>
            </a:r>
          </a:p>
          <a:p>
            <a:pPr>
              <a:lnSpc>
                <a:spcPct val="110000"/>
              </a:lnSpc>
              <a:spcBef>
                <a:spcPts val="300"/>
              </a:spcBef>
              <a:buClr>
                <a:srgbClr val="008C99"/>
              </a:buClr>
              <a:buSzTx/>
              <a:buFont typeface="Arial" panose="020B0604020202020204" pitchFamily="34" charset="0"/>
              <a:buChar char="•"/>
              <a:defRPr/>
            </a:pPr>
            <a:r>
              <a:rPr lang="en-US" altLang="en-US" sz="1600" dirty="0" err="1">
                <a:solidFill>
                  <a:schemeClr val="tx1"/>
                </a:solidFill>
              </a:rPr>
              <a:t>Dowshen</a:t>
            </a:r>
            <a:r>
              <a:rPr lang="en-US" altLang="en-US" sz="1600" dirty="0">
                <a:solidFill>
                  <a:schemeClr val="tx1"/>
                </a:solidFill>
              </a:rPr>
              <a:t> N, Lee S, Franklin J, Castillo M, </a:t>
            </a:r>
            <a:r>
              <a:rPr lang="en-US" altLang="en-US" sz="1600" dirty="0" err="1">
                <a:solidFill>
                  <a:schemeClr val="tx1"/>
                </a:solidFill>
              </a:rPr>
              <a:t>Barg</a:t>
            </a:r>
            <a:r>
              <a:rPr lang="en-US" altLang="en-US" sz="1600" dirty="0">
                <a:solidFill>
                  <a:schemeClr val="tx1"/>
                </a:solidFill>
              </a:rPr>
              <a:t> F. Access to medical and mental health services across the HIV care continuum among young transgender women: a qualitative study. </a:t>
            </a:r>
            <a:r>
              <a:rPr lang="en-US" altLang="en-US" sz="1600" i="1" dirty="0" err="1">
                <a:solidFill>
                  <a:schemeClr val="tx1"/>
                </a:solidFill>
              </a:rPr>
              <a:t>Transgend</a:t>
            </a:r>
            <a:r>
              <a:rPr lang="en-US" altLang="en-US" sz="1600" i="1" dirty="0">
                <a:solidFill>
                  <a:schemeClr val="tx1"/>
                </a:solidFill>
              </a:rPr>
              <a:t> Health</a:t>
            </a:r>
            <a:r>
              <a:rPr lang="en-US" altLang="en-US" sz="1600" dirty="0">
                <a:solidFill>
                  <a:schemeClr val="tx1"/>
                </a:solidFill>
              </a:rPr>
              <a:t>. 2017;2(1):81-90. </a:t>
            </a:r>
          </a:p>
          <a:p>
            <a:pPr>
              <a:lnSpc>
                <a:spcPct val="110000"/>
              </a:lnSpc>
              <a:spcBef>
                <a:spcPts val="300"/>
              </a:spcBef>
              <a:buClr>
                <a:srgbClr val="008C99"/>
              </a:buClr>
              <a:buSzTx/>
              <a:buFont typeface="Arial" panose="020B0604020202020204" pitchFamily="34" charset="0"/>
              <a:buChar char="•"/>
              <a:defRPr/>
            </a:pPr>
            <a:r>
              <a:rPr lang="en-US" altLang="en-US" sz="1600" dirty="0">
                <a:solidFill>
                  <a:schemeClr val="tx1"/>
                </a:solidFill>
              </a:rPr>
              <a:t>Chung C, Kalra A, McBride B, et al. Some kind of strength: findings on health care and economic wellbeing from a national needs assessment of transgender and gender non-conforming people living with HIV. 2016.</a:t>
            </a:r>
          </a:p>
          <a:p>
            <a:pPr>
              <a:lnSpc>
                <a:spcPct val="110000"/>
              </a:lnSpc>
              <a:spcBef>
                <a:spcPts val="300"/>
              </a:spcBef>
              <a:buClr>
                <a:srgbClr val="008C99"/>
              </a:buClr>
              <a:buSzTx/>
              <a:buFont typeface="Arial" panose="020B0604020202020204" pitchFamily="34" charset="0"/>
              <a:buChar char="•"/>
              <a:defRPr/>
            </a:pPr>
            <a:r>
              <a:rPr lang="en-US" altLang="en-US" sz="1600" dirty="0">
                <a:solidFill>
                  <a:schemeClr val="tx1"/>
                </a:solidFill>
              </a:rPr>
              <a:t>Summers et al. Effects of Gender-affirming Hormone Therapy on Progression Along with HIV Care Continuum in Transgender Women.  Open Forum </a:t>
            </a:r>
            <a:r>
              <a:rPr lang="en-US" altLang="en-US" sz="1600" dirty="0" err="1">
                <a:solidFill>
                  <a:schemeClr val="tx1"/>
                </a:solidFill>
              </a:rPr>
              <a:t>Infec</a:t>
            </a:r>
            <a:r>
              <a:rPr lang="en-US" altLang="en-US" sz="1600" dirty="0">
                <a:solidFill>
                  <a:schemeClr val="tx1"/>
                </a:solidFill>
              </a:rPr>
              <a:t> Dis July 2021.</a:t>
            </a:r>
          </a:p>
          <a:p>
            <a:pPr>
              <a:lnSpc>
                <a:spcPct val="110000"/>
              </a:lnSpc>
              <a:spcBef>
                <a:spcPts val="300"/>
              </a:spcBef>
              <a:buClr>
                <a:srgbClr val="008C99"/>
              </a:buClr>
              <a:buSzTx/>
              <a:buFont typeface="Arial" panose="020B0604020202020204" pitchFamily="34" charset="0"/>
              <a:buChar char="•"/>
              <a:defRPr/>
            </a:pPr>
            <a:r>
              <a:rPr lang="en-US" altLang="en-US" sz="1600" dirty="0">
                <a:solidFill>
                  <a:schemeClr val="tx1"/>
                </a:solidFill>
              </a:rPr>
              <a:t>Murad, MH. </a:t>
            </a:r>
            <a:r>
              <a:rPr lang="en-US" altLang="en-US" sz="1600" dirty="0" err="1">
                <a:solidFill>
                  <a:schemeClr val="tx1"/>
                </a:solidFill>
              </a:rPr>
              <a:t>Elamin</a:t>
            </a:r>
            <a:r>
              <a:rPr lang="en-US" altLang="en-US" sz="1600" dirty="0">
                <a:solidFill>
                  <a:schemeClr val="tx1"/>
                </a:solidFill>
              </a:rPr>
              <a:t> MB. Et al. Hormonal therapy and sex reassignment: a </a:t>
            </a:r>
            <a:r>
              <a:rPr lang="en-US" altLang="en-US" sz="1600" dirty="0" err="1">
                <a:solidFill>
                  <a:schemeClr val="tx1"/>
                </a:solidFill>
              </a:rPr>
              <a:t>systemetic</a:t>
            </a:r>
            <a:r>
              <a:rPr lang="en-US" altLang="en-US" sz="1600" dirty="0">
                <a:solidFill>
                  <a:schemeClr val="tx1"/>
                </a:solidFill>
              </a:rPr>
              <a:t> review and meta-analysis of quality of life and psychosocial outcomes. Clin Endocrinol. 2010; 72(2): 214.</a:t>
            </a:r>
          </a:p>
          <a:p>
            <a:pPr>
              <a:lnSpc>
                <a:spcPct val="110000"/>
              </a:lnSpc>
              <a:spcBef>
                <a:spcPts val="300"/>
              </a:spcBef>
              <a:buClr>
                <a:srgbClr val="008C99"/>
              </a:buClr>
              <a:buFont typeface="Arial" panose="020B0604020202020204" pitchFamily="34" charset="0"/>
              <a:buChar char="•"/>
              <a:defRPr/>
            </a:pPr>
            <a:r>
              <a:rPr lang="en-US" altLang="en-US" sz="1600" dirty="0">
                <a:solidFill>
                  <a:schemeClr val="tx1"/>
                </a:solidFill>
              </a:rPr>
              <a:t>HIV Guidelines: Considerations for Antiretroviral Use in Special Patient Populations- Transgender People with HIV </a:t>
            </a:r>
            <a:r>
              <a:rPr lang="en-US" altLang="en-US" sz="1600" dirty="0">
                <a:solidFill>
                  <a:schemeClr val="bg1"/>
                </a:solidFill>
                <a:hlinkClick r:id="rId3"/>
              </a:rPr>
              <a:t>https://clinicalinfo.hiv.gov/en/guidelines/hiv-clinical-guidelines-adult-and-adolescent-arv/special-populations-transgender-people</a:t>
            </a:r>
            <a:r>
              <a:rPr lang="en-US" altLang="en-US" sz="1600" dirty="0">
                <a:solidFill>
                  <a:schemeClr val="bg1"/>
                </a:solidFill>
              </a:rPr>
              <a:t> </a:t>
            </a:r>
            <a:endParaRPr lang="en-US" altLang="en-US" sz="1600" dirty="0">
              <a:solidFill>
                <a:schemeClr val="tx1"/>
              </a:solidFill>
            </a:endParaRPr>
          </a:p>
        </p:txBody>
      </p:sp>
    </p:spTree>
    <p:extLst>
      <p:ext uri="{BB962C8B-B14F-4D97-AF65-F5344CB8AC3E}">
        <p14:creationId xmlns:p14="http://schemas.microsoft.com/office/powerpoint/2010/main" val="116988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F74D0-070D-002B-90B3-FA65450A9606}"/>
              </a:ext>
            </a:extLst>
          </p:cNvPr>
          <p:cNvSpPr>
            <a:spLocks noGrp="1"/>
          </p:cNvSpPr>
          <p:nvPr>
            <p:ph type="body" sz="quarter" idx="10"/>
          </p:nvPr>
        </p:nvSpPr>
        <p:spPr/>
        <p:txBody>
          <a:bodyPr/>
          <a:lstStyle/>
          <a:p>
            <a:r>
              <a:rPr lang="en-US" dirty="0"/>
              <a:t>Use of Trade/Brand Names</a:t>
            </a:r>
          </a:p>
        </p:txBody>
      </p:sp>
      <p:sp>
        <p:nvSpPr>
          <p:cNvPr id="3" name="Text Placeholder 2">
            <a:extLst>
              <a:ext uri="{FF2B5EF4-FFF2-40B4-BE49-F238E27FC236}">
                <a16:creationId xmlns:a16="http://schemas.microsoft.com/office/drawing/2014/main" id="{FFF3CEDA-CE1B-B66C-C7F8-34B45EC6E932}"/>
              </a:ext>
            </a:extLst>
          </p:cNvPr>
          <p:cNvSpPr>
            <a:spLocks noGrp="1"/>
          </p:cNvSpPr>
          <p:nvPr>
            <p:ph type="body" sz="quarter" idx="20"/>
          </p:nvPr>
        </p:nvSpPr>
        <p:spPr/>
        <p:txBody>
          <a:bodyPr/>
          <a:lstStyle/>
          <a:p>
            <a:r>
              <a:rPr lang="en-US"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a:spcBef>
                <a:spcPts val="1800"/>
              </a:spcBef>
            </a:pPr>
            <a:r>
              <a:rPr lang="en-US"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65711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5739740" y="1233377"/>
            <a:ext cx="4723464" cy="5071730"/>
          </a:xfrm>
        </p:spPr>
        <p:txBody>
          <a:bodyPr>
            <a:normAutofit lnSpcReduction="10000"/>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with red white and blue ribbons&#10;&#10;Description automatically generated">
            <a:extLst>
              <a:ext uri="{FF2B5EF4-FFF2-40B4-BE49-F238E27FC236}">
                <a16:creationId xmlns:a16="http://schemas.microsoft.com/office/drawing/2014/main" id="{0E8A8C31-58D8-138F-5439-E708FC40D42A}"/>
              </a:ext>
            </a:extLst>
          </p:cNvPr>
          <p:cNvPicPr>
            <a:picLocks noChangeAspect="1"/>
          </p:cNvPicPr>
          <p:nvPr/>
        </p:nvPicPr>
        <p:blipFill>
          <a:blip r:embed="rId2"/>
          <a:stretch>
            <a:fillRect/>
          </a:stretch>
        </p:blipFill>
        <p:spPr>
          <a:xfrm>
            <a:off x="0" y="-1"/>
            <a:ext cx="12192000" cy="6876236"/>
          </a:xfrm>
          <a:prstGeom prst="rect">
            <a:avLst/>
          </a:prstGeom>
        </p:spPr>
      </p:pic>
    </p:spTree>
    <p:extLst>
      <p:ext uri="{BB962C8B-B14F-4D97-AF65-F5344CB8AC3E}">
        <p14:creationId xmlns:p14="http://schemas.microsoft.com/office/powerpoint/2010/main" val="1236692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26A6-1328-A73E-4075-BFCE4A8305DD}"/>
              </a:ext>
            </a:extLst>
          </p:cNvPr>
          <p:cNvSpPr>
            <a:spLocks noGrp="1"/>
          </p:cNvSpPr>
          <p:nvPr>
            <p:ph type="title"/>
          </p:nvPr>
        </p:nvSpPr>
        <p:spPr>
          <a:xfrm>
            <a:off x="983343" y="2103437"/>
            <a:ext cx="10515600" cy="1325563"/>
          </a:xfrm>
        </p:spPr>
        <p:txBody>
          <a:bodyPr/>
          <a:lstStyle/>
          <a:p>
            <a:pPr algn="ctr"/>
            <a:r>
              <a:rPr lang="en-US" dirty="0"/>
              <a:t>Thank you!</a:t>
            </a:r>
            <a:br>
              <a:rPr lang="en-US" dirty="0"/>
            </a:br>
            <a:br>
              <a:rPr lang="en-US" dirty="0"/>
            </a:br>
            <a:r>
              <a:rPr lang="en-US" dirty="0"/>
              <a:t>Questions?</a:t>
            </a:r>
            <a:br>
              <a:rPr lang="en-US" dirty="0"/>
            </a:br>
            <a:br>
              <a:rPr lang="en-US" dirty="0"/>
            </a:br>
            <a:r>
              <a:rPr lang="en-US" dirty="0" err="1"/>
              <a:t>Jennie.wei@ihs.gov</a:t>
            </a:r>
            <a:endParaRPr lang="en-US" dirty="0"/>
          </a:p>
        </p:txBody>
      </p:sp>
    </p:spTree>
    <p:extLst>
      <p:ext uri="{BB962C8B-B14F-4D97-AF65-F5344CB8AC3E}">
        <p14:creationId xmlns:p14="http://schemas.microsoft.com/office/powerpoint/2010/main" val="144440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53B04-BACE-FBC2-A566-47B827B4001A}"/>
              </a:ext>
            </a:extLst>
          </p:cNvPr>
          <p:cNvSpPr>
            <a:spLocks noGrp="1"/>
          </p:cNvSpPr>
          <p:nvPr>
            <p:ph type="body" sz="quarter" idx="10"/>
          </p:nvPr>
        </p:nvSpPr>
        <p:spPr/>
        <p:txBody>
          <a:bodyPr/>
          <a:lstStyle/>
          <a:p>
            <a:r>
              <a:rPr lang="en-US" dirty="0"/>
              <a:t>Unconscious Bias Disclosure</a:t>
            </a:r>
          </a:p>
        </p:txBody>
      </p:sp>
      <p:sp>
        <p:nvSpPr>
          <p:cNvPr id="3" name="Text Placeholder 2">
            <a:extLst>
              <a:ext uri="{FF2B5EF4-FFF2-40B4-BE49-F238E27FC236}">
                <a16:creationId xmlns:a16="http://schemas.microsoft.com/office/drawing/2014/main" id="{010102F8-C2CB-DD68-8141-DA6C10995D24}"/>
              </a:ext>
            </a:extLst>
          </p:cNvPr>
          <p:cNvSpPr>
            <a:spLocks noGrp="1"/>
          </p:cNvSpPr>
          <p:nvPr>
            <p:ph type="body" sz="quarter" idx="20"/>
          </p:nvPr>
        </p:nvSpPr>
        <p:spPr/>
        <p:txBody>
          <a:bodyPr/>
          <a:lstStyle/>
          <a:p>
            <a:r>
              <a:rPr lang="en-US" dirty="0">
                <a:solidFill>
                  <a:schemeClr val="tx1"/>
                </a:solidFill>
              </a:rPr>
              <a:t>SCAETC recognizes that language is constantly evolving, and while we make every effort to avoid bias and stigmatizing terms, we acknowledge that unintentional lapses may occur in our presentations.</a:t>
            </a:r>
          </a:p>
          <a:p>
            <a:pPr>
              <a:spcBef>
                <a:spcPts val="1800"/>
              </a:spcBef>
            </a:pPr>
            <a:r>
              <a:rPr lang="en-US" dirty="0">
                <a:solidFill>
                  <a:schemeClr val="tx1"/>
                </a:solidFill>
              </a:rPr>
              <a:t>We value your feedback and encourage you to share any concerns related to language, images, or concepts that may be offensive or stigmatizing. </a:t>
            </a:r>
          </a:p>
          <a:p>
            <a:pPr>
              <a:spcBef>
                <a:spcPts val="1800"/>
              </a:spcBef>
            </a:pPr>
            <a:r>
              <a:rPr lang="en-US" dirty="0">
                <a:solidFill>
                  <a:schemeClr val="tx1"/>
                </a:solidFill>
              </a:rPr>
              <a:t>Your input will help us refine and improve our presentations, ensuring they remain inclusive and respectful to participants.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3203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265814" y="1578280"/>
            <a:ext cx="11536326" cy="4122305"/>
          </a:xfrm>
        </p:spPr>
        <p:txBody>
          <a:bodyPr/>
          <a:lstStyle/>
          <a:p>
            <a:pPr marL="514350" indent="-514350">
              <a:buFont typeface="+mj-lt"/>
              <a:buAutoNum type="arabicPeriod"/>
              <a:defRPr/>
            </a:pPr>
            <a:r>
              <a:rPr lang="en-US" dirty="0">
                <a:solidFill>
                  <a:schemeClr val="tx1"/>
                </a:solidFill>
              </a:rPr>
              <a:t>Recognize health disparities in HIV infection and treatment among transgender/gender diverse individuals</a:t>
            </a:r>
          </a:p>
          <a:p>
            <a:pPr marL="514350" indent="-514350">
              <a:spcBef>
                <a:spcPts val="2400"/>
              </a:spcBef>
              <a:buFont typeface="+mj-lt"/>
              <a:buAutoNum type="arabicPeriod"/>
              <a:defRPr/>
            </a:pPr>
            <a:r>
              <a:rPr lang="en-US" dirty="0">
                <a:solidFill>
                  <a:schemeClr val="tx1"/>
                </a:solidFill>
              </a:rPr>
              <a:t>Understand barriers to care for transgender people</a:t>
            </a:r>
          </a:p>
          <a:p>
            <a:pPr marL="514350" indent="-514350">
              <a:spcBef>
                <a:spcPts val="2400"/>
              </a:spcBef>
              <a:buFont typeface="+mj-lt"/>
              <a:buAutoNum type="arabicPeriod"/>
              <a:defRPr/>
            </a:pPr>
            <a:r>
              <a:rPr lang="en-US" dirty="0">
                <a:solidFill>
                  <a:schemeClr val="tx1"/>
                </a:solidFill>
              </a:rPr>
              <a:t>Discuss ways to provide gender affirming care in our clinic settings including offering hormone therapy</a:t>
            </a: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10852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Health Disparities</a:t>
            </a:r>
          </a:p>
        </p:txBody>
      </p:sp>
      <p:sp>
        <p:nvSpPr>
          <p:cNvPr id="6" name="Text Placeholder 5"/>
          <p:cNvSpPr>
            <a:spLocks noGrp="1"/>
          </p:cNvSpPr>
          <p:nvPr>
            <p:ph type="body" sz="quarter" idx="20"/>
          </p:nvPr>
        </p:nvSpPr>
        <p:spPr>
          <a:xfrm>
            <a:off x="478465" y="1478072"/>
            <a:ext cx="11227982" cy="4222513"/>
          </a:xfrm>
        </p:spPr>
        <p:txBody>
          <a:bodyPr/>
          <a:lstStyle/>
          <a:p>
            <a:pPr>
              <a:defRPr/>
            </a:pPr>
            <a:r>
              <a:rPr lang="en-US" dirty="0">
                <a:solidFill>
                  <a:schemeClr val="tx1"/>
                </a:solidFill>
              </a:rPr>
              <a:t>HIV prevalence: 14% among transgender women and 2% among transgender men</a:t>
            </a:r>
            <a:endParaRPr lang="en-US" baseline="30000" dirty="0">
              <a:solidFill>
                <a:schemeClr val="tx1"/>
              </a:solidFill>
            </a:endParaRPr>
          </a:p>
          <a:p>
            <a:pPr>
              <a:spcBef>
                <a:spcPts val="1800"/>
              </a:spcBef>
              <a:defRPr/>
            </a:pPr>
            <a:r>
              <a:rPr lang="en-US" dirty="0">
                <a:solidFill>
                  <a:schemeClr val="tx1"/>
                </a:solidFill>
              </a:rPr>
              <a:t>Transgender women (TGW) with HIV are less likely than cisgender men to receive antiretroviral therapy (ART), be adherent, and achieve viral suppression</a:t>
            </a:r>
            <a:endParaRPr lang="en-US" baseline="30000" dirty="0">
              <a:solidFill>
                <a:schemeClr val="tx1"/>
              </a:solidFill>
            </a:endParaRPr>
          </a:p>
          <a:p>
            <a:pPr lvl="1"/>
            <a:endParaRPr lang="en-US" dirty="0">
              <a:solidFill>
                <a:schemeClr val="tx1"/>
              </a:solidFill>
            </a:endParaRPr>
          </a:p>
        </p:txBody>
      </p:sp>
      <p:sp>
        <p:nvSpPr>
          <p:cNvPr id="5" name="TextBox 4">
            <a:extLst>
              <a:ext uri="{FF2B5EF4-FFF2-40B4-BE49-F238E27FC236}">
                <a16:creationId xmlns:a16="http://schemas.microsoft.com/office/drawing/2014/main" id="{5F4F03FB-5ADF-ABFD-D2E7-AE6DC68A5E5F}"/>
              </a:ext>
            </a:extLst>
          </p:cNvPr>
          <p:cNvSpPr txBox="1"/>
          <p:nvPr/>
        </p:nvSpPr>
        <p:spPr>
          <a:xfrm>
            <a:off x="485553" y="5379928"/>
            <a:ext cx="11227982" cy="1231106"/>
          </a:xfrm>
          <a:prstGeom prst="rect">
            <a:avLst/>
          </a:prstGeom>
          <a:noFill/>
        </p:spPr>
        <p:txBody>
          <a:bodyPr wrap="square">
            <a:spAutoFit/>
          </a:bodyPr>
          <a:lstStyle/>
          <a:p>
            <a:pPr marL="234950" indent="-234950">
              <a:spcBef>
                <a:spcPct val="0"/>
              </a:spcBef>
              <a:buClrTx/>
              <a:buSzTx/>
              <a:buFontTx/>
              <a:buAutoNum type="arabicPeriod"/>
            </a:pPr>
            <a:r>
              <a:rPr lang="en-US" altLang="en-US" sz="1400" dirty="0" err="1"/>
              <a:t>Becasen</a:t>
            </a:r>
            <a:r>
              <a:rPr lang="en-US" altLang="en-US" sz="1400" dirty="0"/>
              <a:t> JS, </a:t>
            </a:r>
            <a:r>
              <a:rPr lang="en-US" altLang="en-US" sz="1400" dirty="0" err="1"/>
              <a:t>Denard</a:t>
            </a:r>
            <a:r>
              <a:rPr lang="en-US" altLang="en-US" sz="1400" dirty="0"/>
              <a:t> CL, Mullins MM, </a:t>
            </a:r>
            <a:r>
              <a:rPr lang="en-US" altLang="en-US" sz="1400" dirty="0" err="1"/>
              <a:t>Higa</a:t>
            </a:r>
            <a:r>
              <a:rPr lang="en-US" altLang="en-US" sz="1400" dirty="0"/>
              <a:t> DH, Sipe TA. Estimating the prevalence of HIV and sexual behaviors among the US transgender population: a systematic review and meta-analysis, 2006–2017. </a:t>
            </a:r>
            <a:r>
              <a:rPr lang="en-US" altLang="en-US" sz="1400" i="1" dirty="0"/>
              <a:t>Am J Public Health</a:t>
            </a:r>
            <a:r>
              <a:rPr lang="en-US" altLang="en-US" sz="1400" dirty="0"/>
              <a:t>. 2018:e1-e8. </a:t>
            </a:r>
          </a:p>
          <a:p>
            <a:pPr marL="234950" indent="-234950">
              <a:spcBef>
                <a:spcPct val="0"/>
              </a:spcBef>
              <a:buClrTx/>
              <a:buSzTx/>
              <a:buFontTx/>
              <a:buAutoNum type="arabicPeriod"/>
            </a:pPr>
            <a:r>
              <a:rPr lang="en-US" altLang="en-US" sz="1400" dirty="0" err="1"/>
              <a:t>Poteat</a:t>
            </a:r>
            <a:r>
              <a:rPr lang="en-US" altLang="en-US" sz="1400" dirty="0"/>
              <a:t> T, Hanna DB, </a:t>
            </a:r>
            <a:r>
              <a:rPr lang="en-US" altLang="en-US" sz="1400" dirty="0" err="1"/>
              <a:t>Rebeiro</a:t>
            </a:r>
            <a:r>
              <a:rPr lang="en-US" altLang="en-US" sz="1400" dirty="0"/>
              <a:t> PF, et al. Characterizing the HIV care continuum among transgender women and cisgender women and men in clinical care: a retrospective time-series analysis. </a:t>
            </a:r>
            <a:r>
              <a:rPr lang="en-US" altLang="en-US" sz="1400" i="1" dirty="0"/>
              <a:t>Clinical Infectious Diseases</a:t>
            </a:r>
            <a:r>
              <a:rPr lang="en-US" altLang="en-US" sz="1400" dirty="0"/>
              <a:t>. 2019. Available at: </a:t>
            </a:r>
            <a:r>
              <a:rPr lang="en-US" altLang="en-US" sz="1400" dirty="0">
                <a:hlinkClick r:id="rId3"/>
              </a:rPr>
              <a:t>https://doi.org/10.1093/cid/ciz322</a:t>
            </a:r>
            <a:r>
              <a:rPr lang="en-US" altLang="en-US" sz="1400" dirty="0"/>
              <a:t>.</a:t>
            </a:r>
          </a:p>
          <a:p>
            <a:pPr>
              <a:spcBef>
                <a:spcPct val="0"/>
              </a:spcBef>
              <a:buClrTx/>
              <a:buSzTx/>
              <a:buFontTx/>
              <a:buAutoNum type="arabicPeriod"/>
            </a:pPr>
            <a:endParaRPr lang="en-US" altLang="en-US" sz="1800" dirty="0"/>
          </a:p>
        </p:txBody>
      </p:sp>
    </p:spTree>
    <p:extLst>
      <p:ext uri="{BB962C8B-B14F-4D97-AF65-F5344CB8AC3E}">
        <p14:creationId xmlns:p14="http://schemas.microsoft.com/office/powerpoint/2010/main" val="186258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Barriers to Care and Treatment</a:t>
            </a:r>
          </a:p>
        </p:txBody>
      </p:sp>
      <p:sp>
        <p:nvSpPr>
          <p:cNvPr id="6" name="Text Placeholder 5"/>
          <p:cNvSpPr>
            <a:spLocks noGrp="1"/>
          </p:cNvSpPr>
          <p:nvPr>
            <p:ph type="body" sz="quarter" idx="20"/>
          </p:nvPr>
        </p:nvSpPr>
        <p:spPr>
          <a:xfrm>
            <a:off x="478465" y="1478072"/>
            <a:ext cx="11227982" cy="4222513"/>
          </a:xfrm>
        </p:spPr>
        <p:txBody>
          <a:bodyPr/>
          <a:lstStyle/>
          <a:p>
            <a:pPr>
              <a:defRPr/>
            </a:pPr>
            <a:r>
              <a:rPr lang="en-US" dirty="0">
                <a:solidFill>
                  <a:schemeClr val="tx1"/>
                </a:solidFill>
              </a:rPr>
              <a:t>Transgender people may avoid the healthcare system due to stigma, past negative experiences</a:t>
            </a:r>
          </a:p>
          <a:p>
            <a:pPr>
              <a:spcBef>
                <a:spcPts val="1800"/>
              </a:spcBef>
              <a:defRPr/>
            </a:pPr>
            <a:r>
              <a:rPr lang="en-US" dirty="0">
                <a:solidFill>
                  <a:schemeClr val="tx1"/>
                </a:solidFill>
              </a:rPr>
              <a:t>For many people who are transgender, gender-affirming therapy is a greater priority than HIV treatment</a:t>
            </a:r>
          </a:p>
          <a:p>
            <a:pPr>
              <a:spcBef>
                <a:spcPts val="1800"/>
              </a:spcBef>
              <a:defRPr/>
            </a:pPr>
            <a:r>
              <a:rPr lang="en-US" dirty="0">
                <a:solidFill>
                  <a:schemeClr val="tx1"/>
                </a:solidFill>
              </a:rPr>
              <a:t>Concerns about interactions with hormone therapy and ART is common</a:t>
            </a:r>
          </a:p>
          <a:p>
            <a:pPr lvl="1">
              <a:spcBef>
                <a:spcPts val="1800"/>
              </a:spcBef>
              <a:defRPr/>
            </a:pPr>
            <a:r>
              <a:rPr lang="en-US" dirty="0">
                <a:solidFill>
                  <a:schemeClr val="tx1"/>
                </a:solidFill>
              </a:rPr>
              <a:t>One study found that 40% of transgender women with HIV (TGWWH) do not take their ART due to concerns about interactions, but less than half discussed with their providers</a:t>
            </a:r>
          </a:p>
          <a:p>
            <a:pPr>
              <a:spcBef>
                <a:spcPts val="1800"/>
              </a:spcBef>
              <a:defRPr/>
            </a:pPr>
            <a:endParaRPr lang="en-US" dirty="0">
              <a:solidFill>
                <a:schemeClr val="tx1"/>
              </a:solidFill>
            </a:endParaRPr>
          </a:p>
          <a:p>
            <a:pPr lvl="1"/>
            <a:endParaRPr lang="en-US" dirty="0">
              <a:solidFill>
                <a:schemeClr val="tx1"/>
              </a:solidFill>
            </a:endParaRPr>
          </a:p>
        </p:txBody>
      </p:sp>
      <p:sp>
        <p:nvSpPr>
          <p:cNvPr id="3" name="TextBox 2">
            <a:extLst>
              <a:ext uri="{FF2B5EF4-FFF2-40B4-BE49-F238E27FC236}">
                <a16:creationId xmlns:a16="http://schemas.microsoft.com/office/drawing/2014/main" id="{A777AE26-FD46-A58D-F0F4-2ACFEA9F7A3A}"/>
              </a:ext>
            </a:extLst>
          </p:cNvPr>
          <p:cNvSpPr txBox="1"/>
          <p:nvPr/>
        </p:nvSpPr>
        <p:spPr>
          <a:xfrm>
            <a:off x="539529" y="5261306"/>
            <a:ext cx="11112939" cy="1446550"/>
          </a:xfrm>
          <a:prstGeom prst="rect">
            <a:avLst/>
          </a:prstGeom>
          <a:noFill/>
        </p:spPr>
        <p:txBody>
          <a:bodyPr wrap="square">
            <a:spAutoFit/>
          </a:bodyPr>
          <a:lstStyle/>
          <a:p>
            <a:pPr marL="234950" indent="-234950">
              <a:buFont typeface="+mj-lt"/>
              <a:buAutoNum type="arabicPeriod"/>
            </a:pPr>
            <a:r>
              <a:rPr lang="en-US" sz="1400" dirty="0"/>
              <a:t>James SE, Herman JL, Rankin S, et al. The report of the 2015 U.S. transgender survey. 2016</a:t>
            </a:r>
          </a:p>
          <a:p>
            <a:pPr marL="234950" indent="-234950">
              <a:buFont typeface="+mj-lt"/>
              <a:buAutoNum type="arabicPeriod"/>
            </a:pPr>
            <a:r>
              <a:rPr lang="en-US" sz="1400" dirty="0" err="1"/>
              <a:t>Sevelius</a:t>
            </a:r>
            <a:r>
              <a:rPr lang="en-US" sz="1400" dirty="0"/>
              <a:t> JM, </a:t>
            </a:r>
            <a:r>
              <a:rPr lang="en-US" sz="1400" dirty="0" err="1"/>
              <a:t>Patouhas</a:t>
            </a:r>
            <a:r>
              <a:rPr lang="en-US" sz="1400" dirty="0"/>
              <a:t> E, </a:t>
            </a:r>
            <a:r>
              <a:rPr lang="en-US" sz="1400" dirty="0" err="1"/>
              <a:t>Keatley</a:t>
            </a:r>
            <a:r>
              <a:rPr lang="en-US" sz="1400" dirty="0"/>
              <a:t> JG, Johnson MO. Barriers and facilitators to engagement and retention in care among transgender women living with human immunodeficiency virus. Ann </a:t>
            </a:r>
            <a:r>
              <a:rPr lang="en-US" sz="1400" dirty="0" err="1"/>
              <a:t>Behav</a:t>
            </a:r>
            <a:r>
              <a:rPr lang="en-US" sz="1400" dirty="0"/>
              <a:t> Med. 2014;47(1):5-16. </a:t>
            </a:r>
          </a:p>
          <a:p>
            <a:pPr marL="234950" indent="-234950">
              <a:buFont typeface="+mj-lt"/>
              <a:buAutoNum type="arabicPeriod"/>
            </a:pPr>
            <a:r>
              <a:rPr lang="en-US" sz="1400" dirty="0"/>
              <a:t>Braun HM, </a:t>
            </a:r>
            <a:r>
              <a:rPr lang="en-US" sz="1400" dirty="0" err="1"/>
              <a:t>Candelario</a:t>
            </a:r>
            <a:r>
              <a:rPr lang="en-US" sz="1400" dirty="0"/>
              <a:t> J, Hanlon CL, et al. Transgender women living with HIV frequently take antiretroviral therapy and/or feminizing hormone therapy differently than prescribed due to drug-drug interaction concerns. LGBT Health. 2017;4(5):371-375. </a:t>
            </a:r>
          </a:p>
          <a:p>
            <a:endParaRPr lang="en-US" dirty="0"/>
          </a:p>
        </p:txBody>
      </p:sp>
    </p:spTree>
    <p:extLst>
      <p:ext uri="{BB962C8B-B14F-4D97-AF65-F5344CB8AC3E}">
        <p14:creationId xmlns:p14="http://schemas.microsoft.com/office/powerpoint/2010/main" val="71619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61FB5-DCA4-992E-9003-A2BAF1714004}"/>
              </a:ext>
            </a:extLst>
          </p:cNvPr>
          <p:cNvSpPr>
            <a:spLocks noGrp="1"/>
          </p:cNvSpPr>
          <p:nvPr>
            <p:ph type="body" sz="quarter" idx="10"/>
          </p:nvPr>
        </p:nvSpPr>
        <p:spPr/>
        <p:txBody>
          <a:bodyPr/>
          <a:lstStyle/>
          <a:p>
            <a:r>
              <a:rPr lang="en-US" dirty="0"/>
              <a:t>Gender Affirmation Improves HIV Outcomes</a:t>
            </a:r>
          </a:p>
        </p:txBody>
      </p:sp>
      <p:sp>
        <p:nvSpPr>
          <p:cNvPr id="3" name="Text Placeholder 2">
            <a:extLst>
              <a:ext uri="{FF2B5EF4-FFF2-40B4-BE49-F238E27FC236}">
                <a16:creationId xmlns:a16="http://schemas.microsoft.com/office/drawing/2014/main" id="{1A5398A9-573D-E972-8671-97795B4D8CAB}"/>
              </a:ext>
            </a:extLst>
          </p:cNvPr>
          <p:cNvSpPr>
            <a:spLocks noGrp="1"/>
          </p:cNvSpPr>
          <p:nvPr>
            <p:ph type="body" sz="quarter" idx="20"/>
          </p:nvPr>
        </p:nvSpPr>
        <p:spPr/>
        <p:txBody>
          <a:bodyPr/>
          <a:lstStyle/>
          <a:p>
            <a:pPr>
              <a:defRPr/>
            </a:pPr>
            <a:r>
              <a:rPr lang="en-US" dirty="0">
                <a:solidFill>
                  <a:schemeClr val="tx1"/>
                </a:solidFill>
              </a:rPr>
              <a:t>Individuals are more likely to engage in HIV care when their gender is affirmed</a:t>
            </a:r>
            <a:endParaRPr lang="en-US" baseline="30000" dirty="0">
              <a:solidFill>
                <a:schemeClr val="tx1"/>
              </a:solidFill>
            </a:endParaRPr>
          </a:p>
          <a:p>
            <a:pPr>
              <a:spcBef>
                <a:spcPts val="1800"/>
              </a:spcBef>
              <a:defRPr/>
            </a:pPr>
            <a:r>
              <a:rPr lang="en-US" dirty="0">
                <a:solidFill>
                  <a:schemeClr val="tx1"/>
                </a:solidFill>
              </a:rPr>
              <a:t>Transgender people with HIV who work with providers who affirm their gender more likely to be virally suppressed</a:t>
            </a:r>
          </a:p>
          <a:p>
            <a:pPr>
              <a:spcBef>
                <a:spcPts val="1800"/>
              </a:spcBef>
              <a:defRPr/>
            </a:pPr>
            <a:r>
              <a:rPr lang="en-US" dirty="0">
                <a:solidFill>
                  <a:schemeClr val="tx1"/>
                </a:solidFill>
              </a:rPr>
              <a:t>Rates of viral suppression are significantly greater among TGWWH receiving gender-affirming hormone therapy (GAHT) compared to TGWWH who were not</a:t>
            </a:r>
            <a:endParaRPr lang="en-US" baseline="30000" dirty="0">
              <a:solidFill>
                <a:schemeClr val="tx1"/>
              </a:solidFill>
            </a:endParaRPr>
          </a:p>
          <a:p>
            <a:endParaRPr lang="en-US" dirty="0"/>
          </a:p>
        </p:txBody>
      </p:sp>
      <p:sp>
        <p:nvSpPr>
          <p:cNvPr id="5" name="TextBox 4">
            <a:extLst>
              <a:ext uri="{FF2B5EF4-FFF2-40B4-BE49-F238E27FC236}">
                <a16:creationId xmlns:a16="http://schemas.microsoft.com/office/drawing/2014/main" id="{45FBBD00-423E-EB51-4AA9-606EC45851F4}"/>
              </a:ext>
            </a:extLst>
          </p:cNvPr>
          <p:cNvSpPr txBox="1"/>
          <p:nvPr/>
        </p:nvSpPr>
        <p:spPr>
          <a:xfrm>
            <a:off x="539529" y="4990977"/>
            <a:ext cx="11112939" cy="1384995"/>
          </a:xfrm>
          <a:prstGeom prst="rect">
            <a:avLst/>
          </a:prstGeom>
          <a:noFill/>
        </p:spPr>
        <p:txBody>
          <a:bodyPr wrap="square">
            <a:spAutoFit/>
          </a:bodyPr>
          <a:lstStyle/>
          <a:p>
            <a:pPr marL="234950" indent="-234950">
              <a:spcBef>
                <a:spcPct val="0"/>
              </a:spcBef>
              <a:buClrTx/>
              <a:buSzTx/>
              <a:buFontTx/>
              <a:buAutoNum type="arabicPeriod"/>
            </a:pPr>
            <a:r>
              <a:rPr lang="en-US" altLang="en-US" sz="1400" dirty="0" err="1"/>
              <a:t>Dowshen</a:t>
            </a:r>
            <a:r>
              <a:rPr lang="en-US" altLang="en-US" sz="1400" dirty="0"/>
              <a:t> N, Lee S, Franklin J, Castillo M, </a:t>
            </a:r>
            <a:r>
              <a:rPr lang="en-US" altLang="en-US" sz="1400" dirty="0" err="1"/>
              <a:t>Barg</a:t>
            </a:r>
            <a:r>
              <a:rPr lang="en-US" altLang="en-US" sz="1400" dirty="0"/>
              <a:t> F. Access to medical and mental health services across the HIV care continuum among young transgender women: a qualitative study. </a:t>
            </a:r>
            <a:r>
              <a:rPr lang="en-US" altLang="en-US" sz="1400" i="1" dirty="0" err="1"/>
              <a:t>Transgend</a:t>
            </a:r>
            <a:r>
              <a:rPr lang="en-US" altLang="en-US" sz="1400" i="1" dirty="0"/>
              <a:t> Health</a:t>
            </a:r>
            <a:r>
              <a:rPr lang="en-US" altLang="en-US" sz="1400" dirty="0"/>
              <a:t>. 2017;2(1):81-90. </a:t>
            </a:r>
          </a:p>
          <a:p>
            <a:pPr marL="234950" indent="-234950">
              <a:spcBef>
                <a:spcPct val="0"/>
              </a:spcBef>
              <a:buClrTx/>
              <a:buSzTx/>
              <a:buFontTx/>
              <a:buAutoNum type="arabicPeriod"/>
            </a:pPr>
            <a:r>
              <a:rPr lang="en-US" altLang="en-US" sz="1400" dirty="0"/>
              <a:t>Chung C, Kalra A, McBride B, Roebuck C, Sprague L, Center TL. Some kind of strength: findings on health care and economic wellbeing from a national needs assessment of transgender and gender non-conforming people living with HIV. 2016.</a:t>
            </a:r>
          </a:p>
          <a:p>
            <a:pPr marL="234950" indent="-234950">
              <a:spcBef>
                <a:spcPct val="0"/>
              </a:spcBef>
              <a:buClrTx/>
              <a:buSzTx/>
              <a:buFontTx/>
              <a:buAutoNum type="arabicPeriod"/>
            </a:pPr>
            <a:r>
              <a:rPr lang="en-US" altLang="en-US" sz="1400" dirty="0"/>
              <a:t>Summers et al. Effects of Gender-affirming Hormone Therapy on Progression Along with HIV Care Continuum in Transgender Women.  Open Forum </a:t>
            </a:r>
            <a:r>
              <a:rPr lang="en-US" altLang="en-US" sz="1400" dirty="0" err="1"/>
              <a:t>Infec</a:t>
            </a:r>
            <a:r>
              <a:rPr lang="en-US" altLang="en-US" sz="1400" dirty="0"/>
              <a:t> Dis July 2021.</a:t>
            </a:r>
          </a:p>
        </p:txBody>
      </p:sp>
    </p:spTree>
    <p:extLst>
      <p:ext uri="{BB962C8B-B14F-4D97-AF65-F5344CB8AC3E}">
        <p14:creationId xmlns:p14="http://schemas.microsoft.com/office/powerpoint/2010/main" val="69401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DADA4-9ABB-0FF7-95FA-5EB3132C966D}"/>
              </a:ext>
            </a:extLst>
          </p:cNvPr>
          <p:cNvSpPr>
            <a:spLocks noGrp="1"/>
          </p:cNvSpPr>
          <p:nvPr>
            <p:ph type="body" sz="quarter" idx="10"/>
          </p:nvPr>
        </p:nvSpPr>
        <p:spPr/>
        <p:txBody>
          <a:bodyPr/>
          <a:lstStyle/>
          <a:p>
            <a:r>
              <a:rPr lang="en-US" dirty="0"/>
              <a:t>Welcoming Environment</a:t>
            </a:r>
          </a:p>
        </p:txBody>
      </p:sp>
      <p:sp>
        <p:nvSpPr>
          <p:cNvPr id="3" name="Text Placeholder 2">
            <a:extLst>
              <a:ext uri="{FF2B5EF4-FFF2-40B4-BE49-F238E27FC236}">
                <a16:creationId xmlns:a16="http://schemas.microsoft.com/office/drawing/2014/main" id="{BFAA5892-78E6-D3EF-F5CE-BAB08380005A}"/>
              </a:ext>
            </a:extLst>
          </p:cNvPr>
          <p:cNvSpPr>
            <a:spLocks noGrp="1"/>
          </p:cNvSpPr>
          <p:nvPr>
            <p:ph type="body" sz="quarter" idx="20"/>
          </p:nvPr>
        </p:nvSpPr>
        <p:spPr/>
        <p:txBody>
          <a:bodyPr/>
          <a:lstStyle/>
          <a:p>
            <a:pPr eaLnBrk="1" hangingPunct="1">
              <a:lnSpc>
                <a:spcPct val="90000"/>
              </a:lnSpc>
              <a:spcBef>
                <a:spcPts val="1800"/>
              </a:spcBef>
              <a:buClr>
                <a:srgbClr val="008C99"/>
              </a:buClr>
              <a:buFont typeface="Wingdings" pitchFamily="2" charset="2"/>
              <a:buChar char="§"/>
            </a:pPr>
            <a:r>
              <a:rPr lang="en-US" altLang="en-US" sz="2800" dirty="0">
                <a:solidFill>
                  <a:schemeClr val="tx1"/>
                </a:solidFill>
                <a:effectLst/>
              </a:rPr>
              <a:t>Gender neutral bathrooms</a:t>
            </a:r>
          </a:p>
          <a:p>
            <a:pPr eaLnBrk="1" hangingPunct="1">
              <a:lnSpc>
                <a:spcPct val="90000"/>
              </a:lnSpc>
              <a:spcBef>
                <a:spcPts val="1800"/>
              </a:spcBef>
              <a:buClr>
                <a:srgbClr val="008C99"/>
              </a:buClr>
              <a:buFont typeface="Wingdings" pitchFamily="2" charset="2"/>
              <a:buChar char="§"/>
            </a:pPr>
            <a:r>
              <a:rPr lang="en-US" altLang="en-US" sz="2800" dirty="0">
                <a:solidFill>
                  <a:schemeClr val="tx1"/>
                </a:solidFill>
                <a:effectLst/>
              </a:rPr>
              <a:t>Prominently display office policies that prohibit discrimination based on sexual orientation or gender identity</a:t>
            </a:r>
          </a:p>
          <a:p>
            <a:pPr lvl="1" eaLnBrk="1" hangingPunct="1">
              <a:lnSpc>
                <a:spcPct val="90000"/>
              </a:lnSpc>
              <a:spcBef>
                <a:spcPts val="1800"/>
              </a:spcBef>
              <a:buClr>
                <a:srgbClr val="008C99"/>
              </a:buClr>
              <a:buFont typeface="Wingdings" pitchFamily="2" charset="2"/>
              <a:buChar char="§"/>
            </a:pPr>
            <a:r>
              <a:rPr lang="en-US" altLang="en-US" sz="2400" dirty="0">
                <a:solidFill>
                  <a:schemeClr val="tx1"/>
                </a:solidFill>
                <a:effectLst/>
              </a:rPr>
              <a:t>Train all staff (receptionists, medical assistants, emergency room (ER), urgent care center (UCC), lab, radiology) to honor presenting gender identity, names, and pronouns</a:t>
            </a:r>
          </a:p>
          <a:p>
            <a:pPr eaLnBrk="1" hangingPunct="1">
              <a:lnSpc>
                <a:spcPct val="90000"/>
              </a:lnSpc>
              <a:spcBef>
                <a:spcPts val="1800"/>
              </a:spcBef>
              <a:buClr>
                <a:srgbClr val="008C99"/>
              </a:buClr>
              <a:buFont typeface="Wingdings" pitchFamily="2" charset="2"/>
              <a:buChar char="§"/>
            </a:pPr>
            <a:r>
              <a:rPr lang="en-US" altLang="en-US" sz="2800" dirty="0">
                <a:solidFill>
                  <a:schemeClr val="tx1"/>
                </a:solidFill>
                <a:effectLst/>
              </a:rPr>
              <a:t>Make in-take forms and electronic health record (EHR) trans-friendly, i.e., include “name used” not just legal name; include more than male or female (M/F)</a:t>
            </a:r>
          </a:p>
          <a:p>
            <a:endParaRPr lang="en-US" dirty="0"/>
          </a:p>
        </p:txBody>
      </p:sp>
    </p:spTree>
    <p:extLst>
      <p:ext uri="{BB962C8B-B14F-4D97-AF65-F5344CB8AC3E}">
        <p14:creationId xmlns:p14="http://schemas.microsoft.com/office/powerpoint/2010/main" val="2671065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2235</TotalTime>
  <Words>2380</Words>
  <Application>Microsoft Office PowerPoint</Application>
  <PresentationFormat>Widescreen</PresentationFormat>
  <Paragraphs>219</Paragraphs>
  <Slides>32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Gill Sans MT</vt:lpstr>
      <vt:lpstr>Wingdings</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Gender-Affirming Feminizing Hormones and Surgical Options</vt:lpstr>
      <vt:lpstr>PowerPoint Presentation</vt:lpstr>
      <vt:lpstr>PowerPoint Presentation</vt:lpstr>
      <vt:lpstr>PowerPoint Presentation</vt:lpstr>
      <vt:lpstr>PowerPoint Presentation</vt:lpstr>
      <vt:lpstr>PowerPoint Presentation</vt:lpstr>
      <vt:lpstr>Gender-Affirming Masculinizing Hormones and Surgical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Jennie.wei@ihs.gov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Michael J Dominguez</cp:lastModifiedBy>
  <cp:revision>210</cp:revision>
  <dcterms:created xsi:type="dcterms:W3CDTF">2016-02-17T19:33:40Z</dcterms:created>
  <dcterms:modified xsi:type="dcterms:W3CDTF">2024-06-10T18:18:17Z</dcterms:modified>
</cp:coreProperties>
</file>