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8"/>
  </p:notesMasterIdLst>
  <p:handoutMasterIdLst>
    <p:handoutMasterId r:id="rId29"/>
  </p:handoutMasterIdLst>
  <p:sldIdLst>
    <p:sldId id="258" r:id="rId2"/>
    <p:sldId id="257" r:id="rId3"/>
    <p:sldId id="260" r:id="rId4"/>
    <p:sldId id="261" r:id="rId5"/>
    <p:sldId id="262" r:id="rId6"/>
    <p:sldId id="1415" r:id="rId7"/>
    <p:sldId id="2146846915" r:id="rId8"/>
    <p:sldId id="764" r:id="rId9"/>
    <p:sldId id="2146846919" r:id="rId10"/>
    <p:sldId id="362" r:id="rId11"/>
    <p:sldId id="2146846917" r:id="rId12"/>
    <p:sldId id="353" r:id="rId13"/>
    <p:sldId id="2146846916" r:id="rId14"/>
    <p:sldId id="356" r:id="rId15"/>
    <p:sldId id="363" r:id="rId16"/>
    <p:sldId id="2146846918" r:id="rId17"/>
    <p:sldId id="778" r:id="rId18"/>
    <p:sldId id="399" r:id="rId19"/>
    <p:sldId id="766" r:id="rId20"/>
    <p:sldId id="838" r:id="rId21"/>
    <p:sldId id="1235" r:id="rId22"/>
    <p:sldId id="1265" r:id="rId23"/>
    <p:sldId id="1297" r:id="rId24"/>
    <p:sldId id="1263" r:id="rId25"/>
    <p:sldId id="271" r:id="rId26"/>
    <p:sldId id="214684692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21" autoAdjust="0"/>
    <p:restoredTop sz="83549" autoAdjust="0"/>
  </p:normalViewPr>
  <p:slideViewPr>
    <p:cSldViewPr snapToGrid="0" snapToObjects="1">
      <p:cViewPr varScale="1">
        <p:scale>
          <a:sx n="103" d="100"/>
          <a:sy n="103" d="100"/>
        </p:scale>
        <p:origin x="114" y="1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6/10/2024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08 2023</a:t>
            </a:r>
          </a:p>
          <a:p>
            <a:r>
              <a:rPr lang="en-US" i="1" dirty="0"/>
              <a:t>UNMRP clinical director reviewed MM/DD/YY</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t>
            </a:r>
            <a:r>
              <a:rPr lang="en-US" sz="1200" b="1" i="1" u="sng" kern="1200" dirty="0">
                <a:solidFill>
                  <a:schemeClr val="tx1"/>
                </a:solidFill>
                <a:effectLst/>
                <a:latin typeface="+mn-lt"/>
                <a:ea typeface="+mn-ea"/>
                <a:cs typeface="+mn-cs"/>
              </a:rPr>
              <a:t>after</a:t>
            </a:r>
            <a:r>
              <a:rPr lang="en-US" sz="1200" b="1" i="1" kern="1200" dirty="0">
                <a:solidFill>
                  <a:schemeClr val="tx1"/>
                </a:solidFill>
                <a:effectLst/>
                <a:latin typeface="+mn-lt"/>
                <a:ea typeface="+mn-ea"/>
                <a:cs typeface="+mn-cs"/>
              </a:rPr>
              <a:t>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7794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a:t>One organizing principle separates etiology into primary psychiatric and secondary causes (“organic”), the latter including delirium, dementia, medical illnesses and substances (see FIGURE YY)..  Psychosis could be attributable to a combination of factors (like a delirium which is often multifactorial) and all of them must be systematically examined.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lvl="1"/>
            <a:r>
              <a:rPr lang="en-US"/>
              <a:t>Examples: drug use, cytogenetic abnormality, many MRI finding</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88678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5B5C7-35A3-408B-99BD-9C66880BEB6C}" type="slidenum">
              <a:rPr lang="en-US"/>
              <a:pPr/>
              <a:t>20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33027" y="4403725"/>
            <a:ext cx="5131647" cy="4171950"/>
          </a:xfrm>
        </p:spPr>
        <p:txBody>
          <a:bodyPr/>
          <a:lstStyle/>
          <a:p>
            <a:r>
              <a:rPr lang="en-US"/>
              <a:t>However, there has been one interesting finding about a possible pathophysiology of HIV-associated psychosis, suggesting that an entity like psychosis due to HIV exists.</a:t>
            </a:r>
          </a:p>
          <a:p>
            <a:r>
              <a:rPr lang="en-US"/>
              <a:t>One theory of schizophrenia posits an NMDA receptor hypofunction as contributor to the symptoms of schizophrenia {Goff, 2001 #428}.  PCP or ketamine which can cause psychosis are exogenous NMDA antagonists.  Kynurenic acid is an endogenous NMDA antagonist that is increased in the brain {Schwarcz, 2001 #973} and CSF of patients with schizophrenia {Nilsson, 2005 #1252}.  Some HIV strains can increase the activity of a key enzyme of tryptophan metabolism, indolamine 2,3-dioxygenase {Grant, 2000 #1859} which leads to an increase in catabolic products that include kynurenic acid and the neurotoxic quinolinic acid.  Atlas and colleagues {Atlas, 2007 #1015} found increased CSF levels of kynurenic acid in patients with HIV compared to normal controls.  In addition, patients with HIV and psychosis had higher levels compared to patients with HIV alone.  Quinolinic acid levels in CSF have been found to correlate with brain atrophy in HIV patients {Heyes, 2001 #1862}.  Such a model is consistent with a recent case report of psychosis emerging in an HIV patient following HAART discontinuation and resulting rise in viral load and decline in CD4 cells {Alvarez-Segura, 2008 #1864}.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25</a:t>
            </a:fld>
            <a:endParaRPr lang="en-US"/>
          </a:p>
        </p:txBody>
      </p:sp>
    </p:spTree>
    <p:extLst>
      <p:ext uri="{BB962C8B-B14F-4D97-AF65-F5344CB8AC3E}">
        <p14:creationId xmlns:p14="http://schemas.microsoft.com/office/powerpoint/2010/main" val="3497135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539908-41F8-4033-85C2-E322BD02F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361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72F5-2DF5-4B67-80FA-1C73DDF14F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B974A-A0AA-4502-9D08-4728FD3CB671}"/>
              </a:ext>
            </a:extLst>
          </p:cNvPr>
          <p:cNvSpPr>
            <a:spLocks noGrp="1"/>
          </p:cNvSpPr>
          <p:nvPr>
            <p:ph type="dt" sz="half" idx="10"/>
          </p:nvPr>
        </p:nvSpPr>
        <p:spPr/>
        <p:txBody>
          <a:bodyPr/>
          <a:lstStyle/>
          <a:p>
            <a:pPr>
              <a:defRPr/>
            </a:pPr>
            <a:endParaRPr lang="en-US">
              <a:solidFill>
                <a:srgbClr val="000000"/>
              </a:solidFill>
            </a:endParaRPr>
          </a:p>
        </p:txBody>
      </p:sp>
      <p:sp>
        <p:nvSpPr>
          <p:cNvPr id="4" name="Footer Placeholder 3">
            <a:extLst>
              <a:ext uri="{FF2B5EF4-FFF2-40B4-BE49-F238E27FC236}">
                <a16:creationId xmlns:a16="http://schemas.microsoft.com/office/drawing/2014/main" id="{BA8BA587-FE96-4B37-B291-8BB4AA758A3E}"/>
              </a:ext>
            </a:extLst>
          </p:cNvPr>
          <p:cNvSpPr>
            <a:spLocks noGrp="1"/>
          </p:cNvSpPr>
          <p:nvPr>
            <p:ph type="ftr" sz="quarter" idx="11"/>
          </p:nvPr>
        </p:nvSpPr>
        <p:spPr/>
        <p:txBody>
          <a:bodyPr/>
          <a:lstStyle/>
          <a:p>
            <a:pPr>
              <a:defRPr/>
            </a:pPr>
            <a:endParaRPr lang="en-US">
              <a:solidFill>
                <a:srgbClr val="000000"/>
              </a:solidFill>
            </a:endParaRPr>
          </a:p>
        </p:txBody>
      </p:sp>
      <p:sp>
        <p:nvSpPr>
          <p:cNvPr id="5" name="Slide Number Placeholder 4">
            <a:extLst>
              <a:ext uri="{FF2B5EF4-FFF2-40B4-BE49-F238E27FC236}">
                <a16:creationId xmlns:a16="http://schemas.microsoft.com/office/drawing/2014/main" id="{E8A989F1-165C-4EC5-A4D8-215EEC2E320B}"/>
              </a:ext>
            </a:extLst>
          </p:cNvPr>
          <p:cNvSpPr>
            <a:spLocks noGrp="1"/>
          </p:cNvSpPr>
          <p:nvPr>
            <p:ph type="sldNum" sz="quarter" idx="12"/>
          </p:nvPr>
        </p:nvSpPr>
        <p:spPr/>
        <p:txBody>
          <a:bodyPr/>
          <a:lstStyle/>
          <a:p>
            <a:pPr>
              <a:defRPr/>
            </a:pPr>
            <a:fld id="{EC4594EA-8C47-4B88-B0E7-EA97B51DDC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06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2"/>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hyperlink" Target="https://www.exberliner.com/politics/bonnies-ranch/"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psychiatrictimes.com/view/differential-diagnosis-psychotic-symptoms-medical-mimics"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nimh.nih.gov/health/publications/understanding-psychosi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lstStyle/>
          <a:p>
            <a:r>
              <a:rPr lang="en-US" b="1" dirty="0">
                <a:solidFill>
                  <a:schemeClr val="tx1">
                    <a:lumMod val="65000"/>
                    <a:lumOff val="35000"/>
                  </a:schemeClr>
                </a:solidFill>
                <a:cs typeface="Arial" panose="020B0604020202020204" pitchFamily="34" charset="0"/>
              </a:rPr>
              <a:t>HIV and Psychosis</a:t>
            </a:r>
          </a:p>
        </p:txBody>
      </p:sp>
      <p:sp>
        <p:nvSpPr>
          <p:cNvPr id="3" name="Subtitle 2"/>
          <p:cNvSpPr>
            <a:spLocks noGrp="1"/>
          </p:cNvSpPr>
          <p:nvPr>
            <p:ph type="subTitle" idx="4294967295"/>
          </p:nvPr>
        </p:nvSpPr>
        <p:spPr>
          <a:xfrm>
            <a:off x="622570" y="4455620"/>
            <a:ext cx="11021439" cy="1743792"/>
          </a:xfrm>
        </p:spPr>
        <p:txBody>
          <a:bodyPr/>
          <a:lstStyle/>
          <a:p>
            <a:pPr algn="ctr"/>
            <a:r>
              <a:rPr lang="en-US" dirty="0"/>
              <a:t>Oliver Freudenreich, MD</a:t>
            </a:r>
            <a:endParaRPr lang="en-US" dirty="0">
              <a:latin typeface="+mn-lt"/>
            </a:endParaRPr>
          </a:p>
          <a:p>
            <a:pPr algn="ctr"/>
            <a:r>
              <a:rPr lang="en-US" sz="2400" dirty="0"/>
              <a:t>Co-Director, MGH Psychosis Program | Massachusetts General Hospital</a:t>
            </a:r>
            <a:endParaRPr lang="en-US" sz="2400" dirty="0">
              <a:latin typeface="+mn-lt"/>
            </a:endParaRP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May 28, 2024</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3930869" y="286603"/>
            <a:ext cx="7632481" cy="1450757"/>
          </a:xfrm>
        </p:spPr>
        <p:txBody>
          <a:bodyPr/>
          <a:lstStyle/>
          <a:p>
            <a:r>
              <a:rPr lang="en-US" sz="4000" b="1" dirty="0">
                <a:solidFill>
                  <a:srgbClr val="002060"/>
                </a:solidFill>
              </a:rPr>
              <a:t>Karl </a:t>
            </a:r>
            <a:r>
              <a:rPr lang="en-US" sz="4000" b="1" dirty="0" err="1">
                <a:solidFill>
                  <a:srgbClr val="002060"/>
                </a:solidFill>
              </a:rPr>
              <a:t>Bonhoeffer</a:t>
            </a:r>
            <a:r>
              <a:rPr lang="en-US" sz="4000" b="1" dirty="0">
                <a:solidFill>
                  <a:srgbClr val="002060"/>
                </a:solidFill>
              </a:rPr>
              <a:t> (1868–1948)</a:t>
            </a:r>
          </a:p>
        </p:txBody>
      </p:sp>
      <p:pic>
        <p:nvPicPr>
          <p:cNvPr id="39940" name="Picture 4"/>
          <p:cNvPicPr>
            <a:picLocks noGrp="1" noChangeAspect="1" noChangeArrowheads="1"/>
          </p:cNvPicPr>
          <p:nvPr>
            <p:ph idx="1"/>
          </p:nvPr>
        </p:nvPicPr>
        <p:blipFill>
          <a:blip r:embed="rId2" cstate="print"/>
          <a:srcRect/>
          <a:stretch>
            <a:fillRect/>
          </a:stretch>
        </p:blipFill>
        <p:spPr>
          <a:xfrm>
            <a:off x="304800" y="204953"/>
            <a:ext cx="3909930" cy="5954109"/>
          </a:xfrm>
          <a:noFill/>
          <a:ln w="28575">
            <a:solidFill>
              <a:schemeClr val="tx1"/>
            </a:solidFill>
          </a:ln>
        </p:spPr>
      </p:pic>
      <p:sp>
        <p:nvSpPr>
          <p:cNvPr id="39939" name="Rectangle 3"/>
          <p:cNvSpPr>
            <a:spLocks noGrp="1"/>
          </p:cNvSpPr>
          <p:nvPr>
            <p:ph type="body" sz="half" idx="4294967295"/>
          </p:nvPr>
        </p:nvSpPr>
        <p:spPr>
          <a:xfrm>
            <a:off x="5644055" y="1841742"/>
            <a:ext cx="4642945" cy="501408"/>
          </a:xfrm>
        </p:spPr>
        <p:txBody>
          <a:bodyPr>
            <a:normAutofit/>
          </a:bodyPr>
          <a:lstStyle/>
          <a:p>
            <a:pPr>
              <a:lnSpc>
                <a:spcPct val="90000"/>
              </a:lnSpc>
              <a:buNone/>
            </a:pPr>
            <a:r>
              <a:rPr lang="en-US" sz="2400" dirty="0"/>
              <a:t>Father of “organic psychiatry”</a:t>
            </a:r>
          </a:p>
        </p:txBody>
      </p:sp>
      <p:sp>
        <p:nvSpPr>
          <p:cNvPr id="39941" name="Text Box 5"/>
          <p:cNvSpPr txBox="1">
            <a:spLocks noChangeArrowheads="1"/>
          </p:cNvSpPr>
          <p:nvPr/>
        </p:nvSpPr>
        <p:spPr bwMode="auto">
          <a:xfrm>
            <a:off x="2057400" y="6445250"/>
            <a:ext cx="4646978" cy="338554"/>
          </a:xfrm>
          <a:prstGeom prst="rect">
            <a:avLst/>
          </a:prstGeom>
          <a:noFill/>
          <a:ln w="9525">
            <a:noFill/>
            <a:miter lim="800000"/>
            <a:headEnd/>
            <a:tailEnd/>
          </a:ln>
          <a:effectLst/>
        </p:spPr>
        <p:txBody>
          <a:bodyPr wrap="none">
            <a:spAutoFit/>
          </a:bodyPr>
          <a:lstStyle/>
          <a:p>
            <a:r>
              <a:rPr lang="en-US" sz="1600" b="1" dirty="0" err="1">
                <a:solidFill>
                  <a:schemeClr val="bg1"/>
                </a:solidFill>
                <a:cs typeface="Arial" pitchFamily="34" charset="0"/>
              </a:rPr>
              <a:t>Strohle</a:t>
            </a:r>
            <a:r>
              <a:rPr lang="en-US" sz="1600" b="1" dirty="0">
                <a:solidFill>
                  <a:schemeClr val="bg1"/>
                </a:solidFill>
                <a:cs typeface="Arial" pitchFamily="34" charset="0"/>
              </a:rPr>
              <a:t> A et al. Am J Psychiatry 2008;165:575.</a:t>
            </a:r>
          </a:p>
        </p:txBody>
      </p:sp>
      <p:sp>
        <p:nvSpPr>
          <p:cNvPr id="6" name="Rectangle 4">
            <a:extLst>
              <a:ext uri="{FF2B5EF4-FFF2-40B4-BE49-F238E27FC236}">
                <a16:creationId xmlns:a16="http://schemas.microsoft.com/office/drawing/2014/main" id="{B7183A86-B21F-4DB8-818B-8E69F1374E8D}"/>
              </a:ext>
            </a:extLst>
          </p:cNvPr>
          <p:cNvSpPr txBox="1">
            <a:spLocks/>
          </p:cNvSpPr>
          <p:nvPr/>
        </p:nvSpPr>
        <p:spPr>
          <a:xfrm>
            <a:off x="4939861" y="2430387"/>
            <a:ext cx="6064469" cy="230061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buFont typeface="Arial" pitchFamily="34" charset="0"/>
              <a:buNone/>
            </a:pPr>
            <a:endParaRPr lang="en-US" sz="2400" dirty="0"/>
          </a:p>
          <a:p>
            <a:pPr marL="115888" lvl="1" indent="-4763" algn="ctr">
              <a:lnSpc>
                <a:spcPct val="90000"/>
              </a:lnSpc>
              <a:buFont typeface="Arial" pitchFamily="34" charset="0"/>
              <a:buNone/>
            </a:pPr>
            <a:r>
              <a:rPr lang="en-US" sz="2400" dirty="0"/>
              <a:t>“Crude exogenous organic damage of the most varying kind can produce acute psychotic clinical pictures of a basically uniform kind.”</a:t>
            </a:r>
          </a:p>
          <a:p>
            <a:pPr lvl="1">
              <a:lnSpc>
                <a:spcPct val="90000"/>
              </a:lnSpc>
              <a:buFont typeface="Arial" pitchFamily="34" charset="0"/>
              <a:buNone/>
            </a:pPr>
            <a:endParaRPr lang="en-US" sz="2400" dirty="0"/>
          </a:p>
          <a:p>
            <a:pPr lvl="1" algn="ctr">
              <a:lnSpc>
                <a:spcPct val="90000"/>
              </a:lnSpc>
              <a:buFont typeface="Arial" pitchFamily="34" charset="0"/>
              <a:buNone/>
            </a:pPr>
            <a:r>
              <a:rPr lang="en-US" sz="2400" dirty="0"/>
              <a:t>	-Bonhoeffer, 1909</a:t>
            </a:r>
          </a:p>
        </p:txBody>
      </p:sp>
      <p:sp>
        <p:nvSpPr>
          <p:cNvPr id="8" name="Rectangle 3">
            <a:extLst>
              <a:ext uri="{FF2B5EF4-FFF2-40B4-BE49-F238E27FC236}">
                <a16:creationId xmlns:a16="http://schemas.microsoft.com/office/drawing/2014/main" id="{47E26FE2-2CD8-4286-9E14-5318D2E16799}"/>
              </a:ext>
            </a:extLst>
          </p:cNvPr>
          <p:cNvSpPr txBox="1">
            <a:spLocks/>
          </p:cNvSpPr>
          <p:nvPr/>
        </p:nvSpPr>
        <p:spPr>
          <a:xfrm>
            <a:off x="5644054" y="4947121"/>
            <a:ext cx="4424855" cy="129602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2400" b="1" dirty="0"/>
              <a:t>No help from phenomenology!</a:t>
            </a:r>
          </a:p>
          <a:p>
            <a:pPr marL="457200" lvl="1" indent="0">
              <a:lnSpc>
                <a:spcPct val="90000"/>
              </a:lnSpc>
              <a:buNone/>
            </a:pPr>
            <a:r>
              <a:rPr lang="en-US" sz="2400" dirty="0"/>
              <a:t>	No pathognomonic signs</a:t>
            </a:r>
          </a:p>
          <a:p>
            <a:pPr marL="457200" lvl="1" indent="0">
              <a:lnSpc>
                <a:spcPct val="90000"/>
              </a:lnSpc>
              <a:buNone/>
            </a:pPr>
            <a:r>
              <a:rPr lang="en-US" sz="2400" dirty="0"/>
              <a:t>	No etiologic specificity</a:t>
            </a:r>
          </a:p>
        </p:txBody>
      </p:sp>
    </p:spTree>
    <p:extLst>
      <p:ext uri="{BB962C8B-B14F-4D97-AF65-F5344CB8AC3E}">
        <p14:creationId xmlns:p14="http://schemas.microsoft.com/office/powerpoint/2010/main" val="226357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50A9-14E4-4EAB-8BE0-BCB64E9FD807}"/>
              </a:ext>
            </a:extLst>
          </p:cNvPr>
          <p:cNvSpPr>
            <a:spLocks noGrp="1"/>
          </p:cNvSpPr>
          <p:nvPr>
            <p:ph type="title"/>
          </p:nvPr>
        </p:nvSpPr>
        <p:spPr/>
        <p:txBody>
          <a:bodyPr/>
          <a:lstStyle/>
          <a:p>
            <a:r>
              <a:rPr lang="en-US" b="1" dirty="0">
                <a:solidFill>
                  <a:srgbClr val="002060"/>
                </a:solidFill>
              </a:rPr>
              <a:t>Bonnie’s Ranch in Berlin</a:t>
            </a:r>
          </a:p>
        </p:txBody>
      </p:sp>
      <p:pic>
        <p:nvPicPr>
          <p:cNvPr id="7" name="Content Placeholder 6" descr="A building with trees and grass&#10;&#10;Description automatically generated">
            <a:extLst>
              <a:ext uri="{FF2B5EF4-FFF2-40B4-BE49-F238E27FC236}">
                <a16:creationId xmlns:a16="http://schemas.microsoft.com/office/drawing/2014/main" id="{E57751DE-1BAF-4318-B0A7-BD53B026576D}"/>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8723"/>
          <a:stretch/>
        </p:blipFill>
        <p:spPr>
          <a:xfrm>
            <a:off x="4335613" y="3297356"/>
            <a:ext cx="4966041" cy="3028949"/>
          </a:xfrm>
        </p:spPr>
      </p:pic>
      <p:pic>
        <p:nvPicPr>
          <p:cNvPr id="5" name="Content Placeholder 4">
            <a:extLst>
              <a:ext uri="{FF2B5EF4-FFF2-40B4-BE49-F238E27FC236}">
                <a16:creationId xmlns:a16="http://schemas.microsoft.com/office/drawing/2014/main" id="{A5A06026-CC18-4F11-9B14-1E7D42560782}"/>
              </a:ext>
            </a:extLst>
          </p:cNvPr>
          <p:cNvPicPr>
            <a:picLocks noGrp="1" noChangeAspect="1"/>
          </p:cNvPicPr>
          <p:nvPr>
            <p:ph sz="half" idx="1"/>
          </p:nvPr>
        </p:nvPicPr>
        <p:blipFill>
          <a:blip r:embed="rId3"/>
          <a:stretch>
            <a:fillRect/>
          </a:stretch>
        </p:blipFill>
        <p:spPr>
          <a:xfrm>
            <a:off x="260833" y="1513600"/>
            <a:ext cx="4705402" cy="3394678"/>
          </a:xfrm>
          <a:prstGeom prst="rect">
            <a:avLst/>
          </a:prstGeom>
        </p:spPr>
      </p:pic>
      <p:sp>
        <p:nvSpPr>
          <p:cNvPr id="8" name="TextBox 7">
            <a:extLst>
              <a:ext uri="{FF2B5EF4-FFF2-40B4-BE49-F238E27FC236}">
                <a16:creationId xmlns:a16="http://schemas.microsoft.com/office/drawing/2014/main" id="{5B4DB92F-9DE7-4677-9787-1B5F86301D54}"/>
              </a:ext>
            </a:extLst>
          </p:cNvPr>
          <p:cNvSpPr txBox="1"/>
          <p:nvPr/>
        </p:nvSpPr>
        <p:spPr>
          <a:xfrm>
            <a:off x="3244699" y="6405562"/>
            <a:ext cx="5855001" cy="400110"/>
          </a:xfrm>
          <a:prstGeom prst="rect">
            <a:avLst/>
          </a:prstGeom>
          <a:noFill/>
        </p:spPr>
        <p:txBody>
          <a:bodyPr wrap="none" rtlCol="0">
            <a:spAutoFit/>
          </a:bodyPr>
          <a:lstStyle/>
          <a:p>
            <a:r>
              <a:rPr lang="en-US" sz="2000" dirty="0">
                <a:solidFill>
                  <a:schemeClr val="bg1"/>
                </a:solidFill>
                <a:hlinkClick r:id="rId4">
                  <a:extLst>
                    <a:ext uri="{A12FA001-AC4F-418D-AE19-62706E023703}">
                      <ahyp:hlinkClr xmlns:ahyp="http://schemas.microsoft.com/office/drawing/2018/hyperlinkcolor" val="tx"/>
                    </a:ext>
                  </a:extLst>
                </a:hlinkClick>
              </a:rPr>
              <a:t>https://www.exberliner.com/politics/bonnies-ranch/</a:t>
            </a:r>
            <a:endParaRPr lang="en-US" sz="2000" dirty="0">
              <a:solidFill>
                <a:schemeClr val="bg1"/>
              </a:solidFill>
            </a:endParaRPr>
          </a:p>
        </p:txBody>
      </p:sp>
      <p:pic>
        <p:nvPicPr>
          <p:cNvPr id="10" name="Picture 9" descr="A sign on a wall&#10;&#10;Description automatically generated">
            <a:extLst>
              <a:ext uri="{FF2B5EF4-FFF2-40B4-BE49-F238E27FC236}">
                <a16:creationId xmlns:a16="http://schemas.microsoft.com/office/drawing/2014/main" id="{008F722F-3050-4E6C-AB8E-9073A568D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751" y="1462027"/>
            <a:ext cx="4038599" cy="3028949"/>
          </a:xfrm>
          <a:prstGeom prst="rect">
            <a:avLst/>
          </a:prstGeom>
        </p:spPr>
      </p:pic>
    </p:spTree>
    <p:extLst>
      <p:ext uri="{BB962C8B-B14F-4D97-AF65-F5344CB8AC3E}">
        <p14:creationId xmlns:p14="http://schemas.microsoft.com/office/powerpoint/2010/main" val="253878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004939" y="280245"/>
            <a:ext cx="3583032" cy="523220"/>
          </a:xfrm>
          <a:prstGeom prst="rect">
            <a:avLst/>
          </a:prstGeom>
          <a:solidFill>
            <a:schemeClr val="bg2"/>
          </a:solidFill>
          <a:ln w="28575">
            <a:solidFill>
              <a:schemeClr val="tx1"/>
            </a:solidFill>
            <a:miter lim="800000"/>
            <a:headEnd/>
            <a:tailEnd/>
          </a:ln>
          <a:effectLst/>
        </p:spPr>
        <p:txBody>
          <a:bodyPr wrap="none">
            <a:spAutoFit/>
          </a:bodyPr>
          <a:lstStyle/>
          <a:p>
            <a:r>
              <a:rPr lang="en-US" sz="2800" dirty="0">
                <a:latin typeface="Arial" pitchFamily="34" charset="0"/>
                <a:cs typeface="Arial" pitchFamily="34" charset="0"/>
              </a:rPr>
              <a:t>New-onset psychosis</a:t>
            </a:r>
          </a:p>
        </p:txBody>
      </p:sp>
      <p:sp>
        <p:nvSpPr>
          <p:cNvPr id="41989" name="Text Box 5"/>
          <p:cNvSpPr txBox="1">
            <a:spLocks noChangeArrowheads="1"/>
          </p:cNvSpPr>
          <p:nvPr/>
        </p:nvSpPr>
        <p:spPr bwMode="auto">
          <a:xfrm>
            <a:off x="340736" y="3673159"/>
            <a:ext cx="2515779" cy="1384995"/>
          </a:xfrm>
          <a:prstGeom prst="rect">
            <a:avLst/>
          </a:prstGeom>
          <a:solidFill>
            <a:srgbClr val="0070C0"/>
          </a:solidFill>
          <a:ln w="28575">
            <a:solidFill>
              <a:srgbClr val="008000"/>
            </a:solidFill>
            <a:miter lim="800000"/>
            <a:headEnd/>
            <a:tailEnd/>
          </a:ln>
          <a:effectLst/>
        </p:spPr>
        <p:txBody>
          <a:bodyPr wrap="square" anchor="ctr">
            <a:spAutoFit/>
          </a:bodyPr>
          <a:lstStyle/>
          <a:p>
            <a:pPr algn="ctr"/>
            <a:endParaRPr lang="en-US" sz="1400" dirty="0">
              <a:latin typeface="Arial" pitchFamily="34" charset="0"/>
              <a:cs typeface="Arial" pitchFamily="34" charset="0"/>
            </a:endParaRPr>
          </a:p>
          <a:p>
            <a:pPr algn="ctr"/>
            <a:r>
              <a:rPr lang="en-US" sz="2800" dirty="0">
                <a:latin typeface="Arial" pitchFamily="34" charset="0"/>
                <a:cs typeface="Arial" pitchFamily="34" charset="0"/>
              </a:rPr>
              <a:t>Schizophrenia spectrum</a:t>
            </a:r>
          </a:p>
          <a:p>
            <a:pPr algn="ctr"/>
            <a:endParaRPr lang="en-US" sz="1400" dirty="0">
              <a:latin typeface="Arial" pitchFamily="34" charset="0"/>
              <a:cs typeface="Arial" pitchFamily="34" charset="0"/>
            </a:endParaRPr>
          </a:p>
        </p:txBody>
      </p:sp>
      <p:sp>
        <p:nvSpPr>
          <p:cNvPr id="41990" name="Text Box 6"/>
          <p:cNvSpPr txBox="1">
            <a:spLocks noChangeArrowheads="1"/>
          </p:cNvSpPr>
          <p:nvPr/>
        </p:nvSpPr>
        <p:spPr bwMode="auto">
          <a:xfrm>
            <a:off x="2948424" y="3678622"/>
            <a:ext cx="1891532" cy="1384995"/>
          </a:xfrm>
          <a:prstGeom prst="rect">
            <a:avLst/>
          </a:prstGeom>
          <a:solidFill>
            <a:srgbClr val="0070C0"/>
          </a:solidFill>
          <a:ln w="28575">
            <a:solidFill>
              <a:srgbClr val="008000"/>
            </a:solidFill>
            <a:miter lim="800000"/>
            <a:headEnd/>
            <a:tailEnd/>
          </a:ln>
          <a:effectLst/>
        </p:spPr>
        <p:txBody>
          <a:bodyPr wrap="square" anchor="ctr" anchorCtr="1">
            <a:spAutoFit/>
          </a:bodyPr>
          <a:lstStyle/>
          <a:p>
            <a:pPr algn="ctr"/>
            <a:r>
              <a:rPr lang="en-US" sz="2800" dirty="0">
                <a:latin typeface="Arial" pitchFamily="34" charset="0"/>
                <a:cs typeface="Arial" pitchFamily="34" charset="0"/>
              </a:rPr>
              <a:t>Other</a:t>
            </a:r>
          </a:p>
          <a:p>
            <a:pPr algn="ctr"/>
            <a:r>
              <a:rPr lang="en-US" sz="2800" dirty="0">
                <a:latin typeface="Arial" pitchFamily="34" charset="0"/>
                <a:cs typeface="Arial" pitchFamily="34" charset="0"/>
              </a:rPr>
              <a:t>psychiatric</a:t>
            </a:r>
          </a:p>
          <a:p>
            <a:pPr algn="ctr"/>
            <a:r>
              <a:rPr lang="en-US" sz="2800" dirty="0">
                <a:latin typeface="Arial" pitchFamily="34" charset="0"/>
                <a:cs typeface="Arial" pitchFamily="34" charset="0"/>
              </a:rPr>
              <a:t>Illnesses</a:t>
            </a:r>
          </a:p>
        </p:txBody>
      </p:sp>
      <p:sp>
        <p:nvSpPr>
          <p:cNvPr id="41991" name="Text Box 7"/>
          <p:cNvSpPr txBox="1">
            <a:spLocks noChangeArrowheads="1"/>
          </p:cNvSpPr>
          <p:nvPr/>
        </p:nvSpPr>
        <p:spPr bwMode="auto">
          <a:xfrm>
            <a:off x="8587366" y="3657601"/>
            <a:ext cx="1488267" cy="954107"/>
          </a:xfrm>
          <a:prstGeom prst="rect">
            <a:avLst/>
          </a:prstGeom>
          <a:solidFill>
            <a:srgbClr val="0070C0"/>
          </a:solidFill>
          <a:ln w="28575">
            <a:solidFill>
              <a:schemeClr val="accent2"/>
            </a:solidFill>
            <a:miter lim="800000"/>
            <a:headEnd/>
            <a:tailEnd/>
          </a:ln>
          <a:effectLst/>
        </p:spPr>
        <p:txBody>
          <a:bodyPr wrap="square">
            <a:spAutoFit/>
          </a:bodyPr>
          <a:lstStyle/>
          <a:p>
            <a:pPr algn="ctr"/>
            <a:r>
              <a:rPr lang="en-US" sz="2800" dirty="0">
                <a:latin typeface="Arial" pitchFamily="34" charset="0"/>
                <a:cs typeface="Arial" pitchFamily="34" charset="0"/>
              </a:rPr>
              <a:t>2</a:t>
            </a:r>
            <a:r>
              <a:rPr lang="en-US" sz="2800" baseline="30000" dirty="0">
                <a:latin typeface="Arial" pitchFamily="34" charset="0"/>
                <a:cs typeface="Arial" pitchFamily="34" charset="0"/>
              </a:rPr>
              <a:t>nd</a:t>
            </a:r>
            <a:r>
              <a:rPr lang="en-US" sz="2800" dirty="0">
                <a:latin typeface="Arial" pitchFamily="34" charset="0"/>
                <a:cs typeface="Arial" pitchFamily="34" charset="0"/>
              </a:rPr>
              <a:t> GMC</a:t>
            </a:r>
          </a:p>
        </p:txBody>
      </p:sp>
      <p:sp>
        <p:nvSpPr>
          <p:cNvPr id="41992" name="Text Box 8"/>
          <p:cNvSpPr txBox="1">
            <a:spLocks noChangeArrowheads="1"/>
          </p:cNvSpPr>
          <p:nvPr/>
        </p:nvSpPr>
        <p:spPr bwMode="auto">
          <a:xfrm>
            <a:off x="6703341" y="3647089"/>
            <a:ext cx="1754001" cy="984885"/>
          </a:xfrm>
          <a:prstGeom prst="rect">
            <a:avLst/>
          </a:prstGeom>
          <a:solidFill>
            <a:srgbClr val="0070C0"/>
          </a:solidFill>
          <a:ln w="28575">
            <a:solidFill>
              <a:schemeClr val="accent2"/>
            </a:solidFill>
            <a:miter lim="800000"/>
            <a:headEnd/>
            <a:tailEnd/>
          </a:ln>
          <a:effectLst/>
        </p:spPr>
        <p:txBody>
          <a:bodyPr wrap="square">
            <a:spAutoFit/>
          </a:bodyPr>
          <a:lstStyle/>
          <a:p>
            <a:pPr algn="ctr"/>
            <a:endParaRPr lang="en-US" sz="1600" dirty="0">
              <a:latin typeface="Arial" pitchFamily="34" charset="0"/>
              <a:cs typeface="Arial" pitchFamily="34" charset="0"/>
            </a:endParaRPr>
          </a:p>
          <a:p>
            <a:pPr algn="ctr"/>
            <a:r>
              <a:rPr lang="en-US" sz="2800" dirty="0">
                <a:latin typeface="Arial" pitchFamily="34" charset="0"/>
                <a:cs typeface="Arial" pitchFamily="34" charset="0"/>
              </a:rPr>
              <a:t>Dementia</a:t>
            </a:r>
          </a:p>
          <a:p>
            <a:pPr algn="ctr"/>
            <a:endParaRPr lang="en-US" sz="1400" dirty="0">
              <a:latin typeface="Arial" pitchFamily="34" charset="0"/>
              <a:cs typeface="Arial" pitchFamily="34" charset="0"/>
            </a:endParaRPr>
          </a:p>
        </p:txBody>
      </p:sp>
      <p:sp>
        <p:nvSpPr>
          <p:cNvPr id="41993" name="Text Box 9"/>
          <p:cNvSpPr txBox="1">
            <a:spLocks noChangeArrowheads="1"/>
          </p:cNvSpPr>
          <p:nvPr/>
        </p:nvSpPr>
        <p:spPr bwMode="auto">
          <a:xfrm>
            <a:off x="4952999" y="3657601"/>
            <a:ext cx="1586425" cy="984885"/>
          </a:xfrm>
          <a:prstGeom prst="rect">
            <a:avLst/>
          </a:prstGeom>
          <a:solidFill>
            <a:srgbClr val="0070C0"/>
          </a:solidFill>
          <a:ln w="28575">
            <a:solidFill>
              <a:schemeClr val="accent2"/>
            </a:solidFill>
            <a:miter lim="800000"/>
            <a:headEnd/>
            <a:tailEnd/>
          </a:ln>
          <a:effectLst/>
        </p:spPr>
        <p:txBody>
          <a:bodyPr wrap="square">
            <a:spAutoFit/>
          </a:bodyPr>
          <a:lstStyle/>
          <a:p>
            <a:pPr algn="ctr"/>
            <a:endParaRPr lang="en-US" sz="1400" dirty="0">
              <a:latin typeface="Arial" pitchFamily="34" charset="0"/>
              <a:cs typeface="Arial" pitchFamily="34" charset="0"/>
            </a:endParaRPr>
          </a:p>
          <a:p>
            <a:pPr algn="ctr"/>
            <a:r>
              <a:rPr lang="en-US" sz="2800" dirty="0">
                <a:latin typeface="Arial" pitchFamily="34" charset="0"/>
                <a:cs typeface="Arial" pitchFamily="34" charset="0"/>
              </a:rPr>
              <a:t>Delirium</a:t>
            </a:r>
          </a:p>
          <a:p>
            <a:pPr algn="ctr"/>
            <a:endParaRPr lang="en-US" sz="1600" dirty="0">
              <a:latin typeface="Arial" pitchFamily="34" charset="0"/>
              <a:cs typeface="Arial" pitchFamily="34" charset="0"/>
            </a:endParaRPr>
          </a:p>
        </p:txBody>
      </p:sp>
      <p:sp>
        <p:nvSpPr>
          <p:cNvPr id="41994" name="Text Box 10"/>
          <p:cNvSpPr txBox="1">
            <a:spLocks noChangeArrowheads="1"/>
          </p:cNvSpPr>
          <p:nvPr/>
        </p:nvSpPr>
        <p:spPr bwMode="auto">
          <a:xfrm>
            <a:off x="10156813" y="3650631"/>
            <a:ext cx="1883977" cy="954107"/>
          </a:xfrm>
          <a:prstGeom prst="rect">
            <a:avLst/>
          </a:prstGeom>
          <a:solidFill>
            <a:srgbClr val="0070C0"/>
          </a:solidFill>
          <a:ln w="28575">
            <a:solidFill>
              <a:schemeClr val="accent2"/>
            </a:solidFill>
            <a:miter lim="800000"/>
            <a:headEnd/>
            <a:tailEnd/>
          </a:ln>
          <a:effectLst/>
        </p:spPr>
        <p:txBody>
          <a:bodyPr wrap="square">
            <a:spAutoFit/>
          </a:bodyPr>
          <a:lstStyle/>
          <a:p>
            <a:pPr algn="ctr"/>
            <a:r>
              <a:rPr lang="en-US" sz="2800" dirty="0">
                <a:latin typeface="Arial" pitchFamily="34" charset="0"/>
                <a:cs typeface="Arial" pitchFamily="34" charset="0"/>
              </a:rPr>
              <a:t>Substance</a:t>
            </a:r>
          </a:p>
          <a:p>
            <a:pPr algn="ctr"/>
            <a:r>
              <a:rPr lang="en-US" sz="2800" dirty="0">
                <a:latin typeface="Arial" pitchFamily="34" charset="0"/>
                <a:cs typeface="Arial" pitchFamily="34" charset="0"/>
              </a:rPr>
              <a:t>Induced</a:t>
            </a:r>
          </a:p>
        </p:txBody>
      </p:sp>
      <p:sp>
        <p:nvSpPr>
          <p:cNvPr id="41995" name="Line 11"/>
          <p:cNvSpPr>
            <a:spLocks noChangeShapeType="1"/>
          </p:cNvSpPr>
          <p:nvPr/>
        </p:nvSpPr>
        <p:spPr bwMode="auto">
          <a:xfrm>
            <a:off x="2441028" y="1509948"/>
            <a:ext cx="7081339" cy="14052"/>
          </a:xfrm>
          <a:prstGeom prst="line">
            <a:avLst/>
          </a:prstGeom>
          <a:noFill/>
          <a:ln w="9525">
            <a:solidFill>
              <a:schemeClr val="tx1"/>
            </a:solidFill>
            <a:round/>
            <a:headEnd/>
            <a:tailEnd/>
          </a:ln>
          <a:effectLst/>
        </p:spPr>
        <p:txBody>
          <a:bodyPr/>
          <a:lstStyle/>
          <a:p>
            <a:endParaRPr lang="en-US"/>
          </a:p>
        </p:txBody>
      </p:sp>
      <p:sp>
        <p:nvSpPr>
          <p:cNvPr id="41996" name="Line 12"/>
          <p:cNvSpPr>
            <a:spLocks noChangeShapeType="1"/>
          </p:cNvSpPr>
          <p:nvPr/>
        </p:nvSpPr>
        <p:spPr bwMode="auto">
          <a:xfrm>
            <a:off x="2441029" y="1534149"/>
            <a:ext cx="0" cy="685800"/>
          </a:xfrm>
          <a:prstGeom prst="line">
            <a:avLst/>
          </a:prstGeom>
          <a:noFill/>
          <a:ln w="9525">
            <a:solidFill>
              <a:schemeClr val="tx1"/>
            </a:solidFill>
            <a:round/>
            <a:headEnd/>
            <a:tailEnd type="triangle" w="med" len="med"/>
          </a:ln>
          <a:effectLst/>
        </p:spPr>
        <p:txBody>
          <a:bodyPr/>
          <a:lstStyle/>
          <a:p>
            <a:endParaRPr lang="en-US"/>
          </a:p>
        </p:txBody>
      </p:sp>
      <p:sp>
        <p:nvSpPr>
          <p:cNvPr id="41997" name="Line 13"/>
          <p:cNvSpPr>
            <a:spLocks noChangeShapeType="1"/>
          </p:cNvSpPr>
          <p:nvPr/>
        </p:nvSpPr>
        <p:spPr bwMode="auto">
          <a:xfrm>
            <a:off x="9530048" y="1520458"/>
            <a:ext cx="0" cy="685800"/>
          </a:xfrm>
          <a:prstGeom prst="line">
            <a:avLst/>
          </a:prstGeom>
          <a:noFill/>
          <a:ln w="9525">
            <a:solidFill>
              <a:schemeClr val="tx1"/>
            </a:solidFill>
            <a:round/>
            <a:headEnd/>
            <a:tailEnd type="triangle" w="med" len="med"/>
          </a:ln>
          <a:effectLst/>
        </p:spPr>
        <p:txBody>
          <a:bodyPr/>
          <a:lstStyle/>
          <a:p>
            <a:endParaRPr lang="en-US"/>
          </a:p>
        </p:txBody>
      </p:sp>
      <p:sp>
        <p:nvSpPr>
          <p:cNvPr id="41999" name="Line 15"/>
          <p:cNvSpPr>
            <a:spLocks noChangeShapeType="1"/>
          </p:cNvSpPr>
          <p:nvPr/>
        </p:nvSpPr>
        <p:spPr bwMode="auto">
          <a:xfrm>
            <a:off x="2441029" y="2711670"/>
            <a:ext cx="0" cy="457200"/>
          </a:xfrm>
          <a:prstGeom prst="line">
            <a:avLst/>
          </a:prstGeom>
          <a:noFill/>
          <a:ln w="9525">
            <a:solidFill>
              <a:schemeClr val="tx1"/>
            </a:solidFill>
            <a:round/>
            <a:headEnd/>
            <a:tailEnd/>
          </a:ln>
          <a:effectLst/>
        </p:spPr>
        <p:txBody>
          <a:bodyPr/>
          <a:lstStyle/>
          <a:p>
            <a:endParaRPr lang="en-US"/>
          </a:p>
        </p:txBody>
      </p:sp>
      <p:sp>
        <p:nvSpPr>
          <p:cNvPr id="42000" name="Line 16"/>
          <p:cNvSpPr>
            <a:spLocks noChangeShapeType="1"/>
          </p:cNvSpPr>
          <p:nvPr/>
        </p:nvSpPr>
        <p:spPr bwMode="auto">
          <a:xfrm>
            <a:off x="1559420" y="3189887"/>
            <a:ext cx="1874838" cy="2"/>
          </a:xfrm>
          <a:prstGeom prst="line">
            <a:avLst/>
          </a:prstGeom>
          <a:noFill/>
          <a:ln w="9525">
            <a:solidFill>
              <a:schemeClr val="tx1"/>
            </a:solidFill>
            <a:round/>
            <a:headEnd/>
            <a:tailEnd/>
          </a:ln>
          <a:effectLst/>
        </p:spPr>
        <p:txBody>
          <a:bodyPr/>
          <a:lstStyle/>
          <a:p>
            <a:endParaRPr lang="en-US"/>
          </a:p>
        </p:txBody>
      </p:sp>
      <p:sp>
        <p:nvSpPr>
          <p:cNvPr id="42001" name="Line 17"/>
          <p:cNvSpPr>
            <a:spLocks noChangeShapeType="1"/>
          </p:cNvSpPr>
          <p:nvPr/>
        </p:nvSpPr>
        <p:spPr bwMode="auto">
          <a:xfrm>
            <a:off x="1559420" y="3193431"/>
            <a:ext cx="0" cy="457200"/>
          </a:xfrm>
          <a:prstGeom prst="line">
            <a:avLst/>
          </a:prstGeom>
          <a:noFill/>
          <a:ln w="9525">
            <a:solidFill>
              <a:schemeClr val="tx1"/>
            </a:solidFill>
            <a:round/>
            <a:headEnd/>
            <a:tailEnd type="triangle" w="med" len="med"/>
          </a:ln>
          <a:effectLst/>
        </p:spPr>
        <p:txBody>
          <a:bodyPr/>
          <a:lstStyle/>
          <a:p>
            <a:endParaRPr lang="en-US"/>
          </a:p>
        </p:txBody>
      </p:sp>
      <p:sp>
        <p:nvSpPr>
          <p:cNvPr id="42002" name="Line 18"/>
          <p:cNvSpPr>
            <a:spLocks noChangeShapeType="1"/>
          </p:cNvSpPr>
          <p:nvPr/>
        </p:nvSpPr>
        <p:spPr bwMode="auto">
          <a:xfrm>
            <a:off x="3434260" y="3200400"/>
            <a:ext cx="0" cy="457200"/>
          </a:xfrm>
          <a:prstGeom prst="line">
            <a:avLst/>
          </a:prstGeom>
          <a:noFill/>
          <a:ln w="9525">
            <a:solidFill>
              <a:schemeClr val="tx1"/>
            </a:solidFill>
            <a:round/>
            <a:headEnd/>
            <a:tailEnd type="triangle" w="med" len="med"/>
          </a:ln>
          <a:effectLst/>
        </p:spPr>
        <p:txBody>
          <a:bodyPr/>
          <a:lstStyle/>
          <a:p>
            <a:endParaRPr lang="en-US"/>
          </a:p>
        </p:txBody>
      </p:sp>
      <p:sp>
        <p:nvSpPr>
          <p:cNvPr id="42003" name="Line 19"/>
          <p:cNvSpPr>
            <a:spLocks noChangeShapeType="1"/>
          </p:cNvSpPr>
          <p:nvPr/>
        </p:nvSpPr>
        <p:spPr bwMode="auto">
          <a:xfrm>
            <a:off x="7580341" y="3165328"/>
            <a:ext cx="3633977" cy="14052"/>
          </a:xfrm>
          <a:prstGeom prst="line">
            <a:avLst/>
          </a:prstGeom>
          <a:noFill/>
          <a:ln w="9525">
            <a:solidFill>
              <a:schemeClr val="tx1"/>
            </a:solidFill>
            <a:round/>
            <a:headEnd/>
            <a:tailEnd/>
          </a:ln>
          <a:effectLst/>
        </p:spPr>
        <p:txBody>
          <a:bodyPr/>
          <a:lstStyle/>
          <a:p>
            <a:endParaRPr lang="en-US"/>
          </a:p>
        </p:txBody>
      </p:sp>
      <p:sp>
        <p:nvSpPr>
          <p:cNvPr id="42005" name="Line 21"/>
          <p:cNvSpPr>
            <a:spLocks noChangeShapeType="1"/>
          </p:cNvSpPr>
          <p:nvPr/>
        </p:nvSpPr>
        <p:spPr bwMode="auto">
          <a:xfrm>
            <a:off x="9530048" y="2713144"/>
            <a:ext cx="0" cy="457200"/>
          </a:xfrm>
          <a:prstGeom prst="line">
            <a:avLst/>
          </a:prstGeom>
          <a:noFill/>
          <a:ln w="9525">
            <a:solidFill>
              <a:schemeClr val="tx1"/>
            </a:solidFill>
            <a:round/>
            <a:headEnd/>
            <a:tailEnd/>
          </a:ln>
          <a:effectLst/>
        </p:spPr>
        <p:txBody>
          <a:bodyPr/>
          <a:lstStyle/>
          <a:p>
            <a:endParaRPr lang="en-US"/>
          </a:p>
        </p:txBody>
      </p:sp>
      <p:sp>
        <p:nvSpPr>
          <p:cNvPr id="42006" name="Line 22"/>
          <p:cNvSpPr>
            <a:spLocks noChangeShapeType="1"/>
          </p:cNvSpPr>
          <p:nvPr/>
        </p:nvSpPr>
        <p:spPr bwMode="auto">
          <a:xfrm>
            <a:off x="7580341" y="3165328"/>
            <a:ext cx="0" cy="492273"/>
          </a:xfrm>
          <a:prstGeom prst="line">
            <a:avLst/>
          </a:prstGeom>
          <a:noFill/>
          <a:ln w="9525">
            <a:solidFill>
              <a:schemeClr val="tx1"/>
            </a:solidFill>
            <a:round/>
            <a:headEnd/>
            <a:tailEnd type="triangle" w="med" len="med"/>
          </a:ln>
          <a:effectLst/>
        </p:spPr>
        <p:txBody>
          <a:bodyPr/>
          <a:lstStyle/>
          <a:p>
            <a:endParaRPr lang="en-US"/>
          </a:p>
        </p:txBody>
      </p:sp>
      <p:sp>
        <p:nvSpPr>
          <p:cNvPr id="42007" name="Line 23"/>
          <p:cNvSpPr>
            <a:spLocks noChangeShapeType="1"/>
          </p:cNvSpPr>
          <p:nvPr/>
        </p:nvSpPr>
        <p:spPr bwMode="auto">
          <a:xfrm>
            <a:off x="11214318" y="3179380"/>
            <a:ext cx="0" cy="457200"/>
          </a:xfrm>
          <a:prstGeom prst="line">
            <a:avLst/>
          </a:prstGeom>
          <a:noFill/>
          <a:ln w="9525">
            <a:solidFill>
              <a:schemeClr val="tx1"/>
            </a:solidFill>
            <a:round/>
            <a:headEnd/>
            <a:tailEnd type="triangle" w="med" len="med"/>
          </a:ln>
          <a:effectLst/>
        </p:spPr>
        <p:txBody>
          <a:bodyPr/>
          <a:lstStyle/>
          <a:p>
            <a:endParaRPr lang="en-US"/>
          </a:p>
        </p:txBody>
      </p:sp>
      <p:sp>
        <p:nvSpPr>
          <p:cNvPr id="42008" name="Line 24"/>
          <p:cNvSpPr>
            <a:spLocks noChangeShapeType="1"/>
          </p:cNvSpPr>
          <p:nvPr/>
        </p:nvSpPr>
        <p:spPr bwMode="auto">
          <a:xfrm>
            <a:off x="9537918" y="3200399"/>
            <a:ext cx="0" cy="457200"/>
          </a:xfrm>
          <a:prstGeom prst="line">
            <a:avLst/>
          </a:prstGeom>
          <a:noFill/>
          <a:ln w="9525">
            <a:solidFill>
              <a:schemeClr val="tx1"/>
            </a:solidFill>
            <a:round/>
            <a:headEnd/>
            <a:tailEnd type="triangle" w="med" len="med"/>
          </a:ln>
          <a:effectLst/>
        </p:spPr>
        <p:txBody>
          <a:bodyPr/>
          <a:lstStyle/>
          <a:p>
            <a:endParaRPr lang="en-US"/>
          </a:p>
        </p:txBody>
      </p:sp>
      <p:sp>
        <p:nvSpPr>
          <p:cNvPr id="42009" name="Text Box 25"/>
          <p:cNvSpPr txBox="1">
            <a:spLocks noChangeArrowheads="1"/>
          </p:cNvSpPr>
          <p:nvPr/>
        </p:nvSpPr>
        <p:spPr bwMode="auto">
          <a:xfrm>
            <a:off x="5857829" y="5354703"/>
            <a:ext cx="5410200" cy="523220"/>
          </a:xfrm>
          <a:prstGeom prst="rect">
            <a:avLst/>
          </a:prstGeom>
          <a:noFill/>
          <a:ln w="9525">
            <a:solidFill>
              <a:schemeClr val="tx1"/>
            </a:solidFill>
            <a:miter lim="800000"/>
            <a:headEnd/>
            <a:tailEnd/>
          </a:ln>
          <a:effectLst/>
        </p:spPr>
        <p:txBody>
          <a:bodyPr>
            <a:spAutoFit/>
          </a:bodyPr>
          <a:lstStyle/>
          <a:p>
            <a:pPr algn="ctr"/>
            <a:r>
              <a:rPr lang="en-US" sz="2800">
                <a:latin typeface="Arial" pitchFamily="34" charset="0"/>
                <a:cs typeface="Arial" pitchFamily="34" charset="0"/>
              </a:rPr>
              <a:t>“ORGANIC”</a:t>
            </a:r>
          </a:p>
        </p:txBody>
      </p:sp>
      <p:sp>
        <p:nvSpPr>
          <p:cNvPr id="42010" name="Line 26"/>
          <p:cNvSpPr>
            <a:spLocks noChangeShapeType="1"/>
          </p:cNvSpPr>
          <p:nvPr/>
        </p:nvSpPr>
        <p:spPr bwMode="auto">
          <a:xfrm>
            <a:off x="5796454" y="803465"/>
            <a:ext cx="1" cy="2843624"/>
          </a:xfrm>
          <a:prstGeom prst="line">
            <a:avLst/>
          </a:prstGeom>
          <a:noFill/>
          <a:ln w="9525">
            <a:solidFill>
              <a:schemeClr val="tx1"/>
            </a:solidFill>
            <a:round/>
            <a:headEnd/>
            <a:tailEnd type="triangle" w="med" len="med"/>
          </a:ln>
          <a:effectLst/>
        </p:spPr>
        <p:txBody>
          <a:bodyPr/>
          <a:lstStyle/>
          <a:p>
            <a:endParaRPr lang="en-US"/>
          </a:p>
        </p:txBody>
      </p:sp>
      <p:sp>
        <p:nvSpPr>
          <p:cNvPr id="42011" name="Text Box 27"/>
          <p:cNvSpPr txBox="1">
            <a:spLocks noChangeArrowheads="1"/>
          </p:cNvSpPr>
          <p:nvPr/>
        </p:nvSpPr>
        <p:spPr bwMode="auto">
          <a:xfrm>
            <a:off x="1309666" y="5359112"/>
            <a:ext cx="2743200" cy="523220"/>
          </a:xfrm>
          <a:prstGeom prst="rect">
            <a:avLst/>
          </a:prstGeom>
          <a:noFill/>
          <a:ln w="9525">
            <a:solidFill>
              <a:schemeClr val="tx1"/>
            </a:solidFill>
            <a:miter lim="800000"/>
            <a:headEnd/>
            <a:tailEnd/>
          </a:ln>
          <a:effectLst/>
        </p:spPr>
        <p:txBody>
          <a:bodyPr>
            <a:spAutoFit/>
          </a:bodyPr>
          <a:lstStyle/>
          <a:p>
            <a:pPr algn="ctr"/>
            <a:r>
              <a:rPr lang="en-US" sz="2800">
                <a:latin typeface="Arial" pitchFamily="34" charset="0"/>
                <a:cs typeface="Arial" pitchFamily="34" charset="0"/>
              </a:rPr>
              <a:t>“Psychiatric”</a:t>
            </a:r>
          </a:p>
        </p:txBody>
      </p:sp>
      <p:sp>
        <p:nvSpPr>
          <p:cNvPr id="42012" name="Text Box 28"/>
          <p:cNvSpPr txBox="1">
            <a:spLocks noChangeArrowheads="1"/>
          </p:cNvSpPr>
          <p:nvPr/>
        </p:nvSpPr>
        <p:spPr bwMode="auto">
          <a:xfrm>
            <a:off x="3327329" y="6351569"/>
            <a:ext cx="5235600" cy="584775"/>
          </a:xfrm>
          <a:prstGeom prst="rect">
            <a:avLst/>
          </a:prstGeom>
          <a:noFill/>
          <a:ln w="9525">
            <a:noFill/>
            <a:miter lim="800000"/>
            <a:headEnd/>
            <a:tailEnd/>
          </a:ln>
          <a:effectLst/>
        </p:spPr>
        <p:txBody>
          <a:bodyPr wrap="none">
            <a:spAutoFit/>
          </a:bodyPr>
          <a:lstStyle/>
          <a:p>
            <a:pPr algn="ctr"/>
            <a:r>
              <a:rPr lang="en-US" sz="1600" dirty="0">
                <a:solidFill>
                  <a:schemeClr val="bg1"/>
                </a:solidFill>
              </a:rPr>
              <a:t>GMC =  General Medical Condition</a:t>
            </a:r>
          </a:p>
          <a:p>
            <a:pPr algn="ctr"/>
            <a:r>
              <a:rPr lang="en-US" sz="1600" dirty="0">
                <a:solidFill>
                  <a:schemeClr val="bg1"/>
                </a:solidFill>
              </a:rPr>
              <a:t>Based on: Freudenreich O. Psychiatric Times Dec 2010</a:t>
            </a:r>
          </a:p>
        </p:txBody>
      </p:sp>
      <p:sp>
        <p:nvSpPr>
          <p:cNvPr id="2" name="TextBox 1">
            <a:extLst>
              <a:ext uri="{FF2B5EF4-FFF2-40B4-BE49-F238E27FC236}">
                <a16:creationId xmlns:a16="http://schemas.microsoft.com/office/drawing/2014/main" id="{626B10B4-B8DD-42FE-84B1-D0154BC603C8}"/>
              </a:ext>
            </a:extLst>
          </p:cNvPr>
          <p:cNvSpPr txBox="1"/>
          <p:nvPr/>
        </p:nvSpPr>
        <p:spPr>
          <a:xfrm>
            <a:off x="3324746" y="1283407"/>
            <a:ext cx="4954177" cy="523220"/>
          </a:xfrm>
          <a:prstGeom prst="rect">
            <a:avLst/>
          </a:prstGeom>
          <a:solidFill>
            <a:srgbClr val="00B0F0"/>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a:t>ICD-11 Primary vs. secondary</a:t>
            </a:r>
          </a:p>
        </p:txBody>
      </p:sp>
      <p:sp>
        <p:nvSpPr>
          <p:cNvPr id="41987" name="Text Box 3"/>
          <p:cNvSpPr txBox="1">
            <a:spLocks noChangeArrowheads="1"/>
          </p:cNvSpPr>
          <p:nvPr/>
        </p:nvSpPr>
        <p:spPr bwMode="auto">
          <a:xfrm>
            <a:off x="8587366" y="2230459"/>
            <a:ext cx="1904689" cy="523220"/>
          </a:xfrm>
          <a:prstGeom prst="rect">
            <a:avLst/>
          </a:prstGeom>
          <a:solidFill>
            <a:srgbClr val="00B0F0"/>
          </a:solidFill>
          <a:ln w="28575">
            <a:solidFill>
              <a:schemeClr val="accent2"/>
            </a:solidFill>
            <a:miter lim="800000"/>
            <a:headEnd/>
            <a:tailEnd/>
          </a:ln>
          <a:effectLst/>
        </p:spPr>
        <p:txBody>
          <a:bodyPr wrap="none">
            <a:spAutoFit/>
          </a:bodyPr>
          <a:lstStyle/>
          <a:p>
            <a:r>
              <a:rPr lang="en-US" sz="2800" dirty="0">
                <a:latin typeface="Arial" pitchFamily="34" charset="0"/>
                <a:cs typeface="Arial" pitchFamily="34" charset="0"/>
              </a:rPr>
              <a:t>Secondary</a:t>
            </a:r>
            <a:endParaRPr lang="en-US" sz="2400" dirty="0">
              <a:latin typeface="Arial" pitchFamily="34" charset="0"/>
              <a:cs typeface="Arial" pitchFamily="34" charset="0"/>
            </a:endParaRPr>
          </a:p>
        </p:txBody>
      </p:sp>
      <p:sp>
        <p:nvSpPr>
          <p:cNvPr id="41988" name="Text Box 4"/>
          <p:cNvSpPr txBox="1">
            <a:spLocks noChangeArrowheads="1"/>
          </p:cNvSpPr>
          <p:nvPr/>
        </p:nvSpPr>
        <p:spPr bwMode="auto">
          <a:xfrm>
            <a:off x="1663695" y="2226742"/>
            <a:ext cx="1676400" cy="523220"/>
          </a:xfrm>
          <a:prstGeom prst="rect">
            <a:avLst/>
          </a:prstGeom>
          <a:solidFill>
            <a:srgbClr val="00B0F0"/>
          </a:solidFill>
          <a:ln w="28575">
            <a:solidFill>
              <a:srgbClr val="008000"/>
            </a:solidFill>
            <a:miter lim="800000"/>
            <a:headEnd/>
            <a:tailEnd/>
          </a:ln>
          <a:effectLst/>
        </p:spPr>
        <p:txBody>
          <a:bodyPr>
            <a:spAutoFit/>
          </a:bodyPr>
          <a:lstStyle/>
          <a:p>
            <a:pPr algn="ctr"/>
            <a:r>
              <a:rPr lang="en-US" sz="2800" dirty="0">
                <a:latin typeface="Arial" pitchFamily="34" charset="0"/>
                <a:cs typeface="Arial" pitchFamily="34" charset="0"/>
              </a:rPr>
              <a:t>Primary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B577F9-268F-4D7A-AFBD-6C7D48877CD5}"/>
              </a:ext>
            </a:extLst>
          </p:cNvPr>
          <p:cNvSpPr>
            <a:spLocks noGrp="1"/>
          </p:cNvSpPr>
          <p:nvPr>
            <p:ph type="title"/>
          </p:nvPr>
        </p:nvSpPr>
        <p:spPr/>
        <p:txBody>
          <a:bodyPr/>
          <a:lstStyle/>
          <a:p>
            <a:r>
              <a:rPr lang="en-US" b="1" dirty="0">
                <a:solidFill>
                  <a:srgbClr val="002060"/>
                </a:solidFill>
              </a:rPr>
              <a:t>Goals of First-Episode Psychosis (FEP) Medical Work-Up</a:t>
            </a:r>
          </a:p>
        </p:txBody>
      </p:sp>
      <p:sp>
        <p:nvSpPr>
          <p:cNvPr id="6" name="Content Placeholder 5">
            <a:extLst>
              <a:ext uri="{FF2B5EF4-FFF2-40B4-BE49-F238E27FC236}">
                <a16:creationId xmlns:a16="http://schemas.microsoft.com/office/drawing/2014/main" id="{69A9E524-AF96-46EE-8F64-565F8CD7A377}"/>
              </a:ext>
            </a:extLst>
          </p:cNvPr>
          <p:cNvSpPr>
            <a:spLocks noGrp="1"/>
          </p:cNvSpPr>
          <p:nvPr>
            <p:ph idx="1"/>
          </p:nvPr>
        </p:nvSpPr>
        <p:spPr>
          <a:xfrm>
            <a:off x="523875" y="1845734"/>
            <a:ext cx="11039475" cy="4365880"/>
          </a:xfrm>
        </p:spPr>
        <p:txBody>
          <a:bodyPr>
            <a:normAutofit/>
          </a:bodyPr>
          <a:lstStyle/>
          <a:p>
            <a:pPr>
              <a:buNone/>
            </a:pPr>
            <a:r>
              <a:rPr lang="en-US" dirty="0"/>
              <a:t>Make a positive (working) diagnosis of schizophrenia</a:t>
            </a:r>
          </a:p>
          <a:p>
            <a:pPr marL="682625" lvl="1"/>
            <a:r>
              <a:rPr lang="en-US" dirty="0"/>
              <a:t>Diagnosis of exclusion</a:t>
            </a:r>
          </a:p>
          <a:p>
            <a:pPr>
              <a:spcBef>
                <a:spcPts val="1800"/>
              </a:spcBef>
              <a:buNone/>
            </a:pPr>
            <a:r>
              <a:rPr lang="en-US" dirty="0"/>
              <a:t>Avoid missing easily treatable medical conditions</a:t>
            </a:r>
          </a:p>
          <a:p>
            <a:pPr>
              <a:spcBef>
                <a:spcPts val="1800"/>
              </a:spcBef>
              <a:buNone/>
            </a:pPr>
            <a:r>
              <a:rPr lang="en-US" dirty="0"/>
              <a:t>Establish medical baseline for planned treatment with antipsychotic</a:t>
            </a:r>
          </a:p>
          <a:p>
            <a:pPr>
              <a:spcBef>
                <a:spcPts val="1800"/>
              </a:spcBef>
              <a:buNone/>
            </a:pPr>
            <a:r>
              <a:rPr lang="en-US" dirty="0"/>
              <a:t>Assure patients and families (and yourself) that the etiology is not medical/neurological</a:t>
            </a:r>
          </a:p>
        </p:txBody>
      </p:sp>
    </p:spTree>
    <p:extLst>
      <p:ext uri="{BB962C8B-B14F-4D97-AF65-F5344CB8AC3E}">
        <p14:creationId xmlns:p14="http://schemas.microsoft.com/office/powerpoint/2010/main" val="285793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a:xfrm>
            <a:off x="8968920" y="2216184"/>
            <a:ext cx="2839763" cy="2183328"/>
          </a:xfrm>
        </p:spPr>
        <p:txBody>
          <a:bodyPr>
            <a:normAutofit/>
          </a:bodyPr>
          <a:lstStyle/>
          <a:p>
            <a:r>
              <a:rPr lang="en-US" sz="4000" b="1" dirty="0">
                <a:solidFill>
                  <a:srgbClr val="002060"/>
                </a:solidFill>
              </a:rPr>
              <a:t>New-onset Psychosis Work-up</a:t>
            </a:r>
          </a:p>
        </p:txBody>
      </p:sp>
      <p:sp>
        <p:nvSpPr>
          <p:cNvPr id="109571" name="Rectangle 3"/>
          <p:cNvSpPr>
            <a:spLocks noGrp="1"/>
          </p:cNvSpPr>
          <p:nvPr>
            <p:ph sz="half" idx="1"/>
          </p:nvPr>
        </p:nvSpPr>
        <p:spPr>
          <a:xfrm>
            <a:off x="523874" y="286603"/>
            <a:ext cx="6936907" cy="6009094"/>
          </a:xfrm>
          <a:solidFill>
            <a:schemeClr val="bg1"/>
          </a:solidFill>
        </p:spPr>
        <p:txBody>
          <a:bodyPr>
            <a:noAutofit/>
          </a:bodyPr>
          <a:lstStyle/>
          <a:p>
            <a:pPr>
              <a:lnSpc>
                <a:spcPct val="80000"/>
              </a:lnSpc>
              <a:buNone/>
            </a:pPr>
            <a:r>
              <a:rPr lang="en-US" sz="2000" dirty="0"/>
              <a:t>Screen broadly</a:t>
            </a:r>
          </a:p>
          <a:p>
            <a:pPr lvl="1" indent="-295275">
              <a:lnSpc>
                <a:spcPct val="80000"/>
              </a:lnSpc>
              <a:spcAft>
                <a:spcPts val="0"/>
              </a:spcAft>
            </a:pPr>
            <a:r>
              <a:rPr lang="en-US" sz="2000" dirty="0"/>
              <a:t>CBC, glucose, full chemistry, liver function tests (LFTs), ESR, ANA, urinalysis, urine drug screen</a:t>
            </a:r>
          </a:p>
          <a:p>
            <a:pPr lvl="1" indent="-295275">
              <a:lnSpc>
                <a:spcPct val="80000"/>
              </a:lnSpc>
              <a:spcAft>
                <a:spcPts val="0"/>
              </a:spcAft>
            </a:pPr>
            <a:r>
              <a:rPr lang="en-US" sz="2000" b="1" dirty="0"/>
              <a:t>Imaging (low yield in “healthy”)*</a:t>
            </a:r>
          </a:p>
          <a:p>
            <a:pPr>
              <a:lnSpc>
                <a:spcPct val="80000"/>
              </a:lnSpc>
              <a:buNone/>
            </a:pPr>
            <a:r>
              <a:rPr lang="en-US" sz="2000" dirty="0"/>
              <a:t>Test specifically</a:t>
            </a:r>
          </a:p>
          <a:p>
            <a:pPr lvl="1" indent="-295275">
              <a:lnSpc>
                <a:spcPct val="80000"/>
              </a:lnSpc>
            </a:pPr>
            <a:r>
              <a:rPr lang="en-US" sz="2000" dirty="0"/>
              <a:t>TSH, B12 &amp; folate, ceruloplasmin (?), </a:t>
            </a:r>
            <a:r>
              <a:rPr lang="en-US" sz="2000" b="1" dirty="0">
                <a:solidFill>
                  <a:srgbClr val="C00000"/>
                </a:solidFill>
              </a:rPr>
              <a:t>HIV</a:t>
            </a:r>
            <a:r>
              <a:rPr lang="en-US" sz="2000" dirty="0"/>
              <a:t>, FTA-Abs</a:t>
            </a:r>
          </a:p>
          <a:p>
            <a:pPr>
              <a:lnSpc>
                <a:spcPct val="80000"/>
              </a:lnSpc>
              <a:buNone/>
            </a:pPr>
            <a:r>
              <a:rPr lang="en-US" sz="2000" dirty="0"/>
              <a:t>Test more as clinically indicated</a:t>
            </a:r>
            <a:endParaRPr lang="en-US" sz="2000" b="1" dirty="0"/>
          </a:p>
          <a:p>
            <a:pPr lvl="1" indent="-295275">
              <a:lnSpc>
                <a:spcPct val="80000"/>
              </a:lnSpc>
              <a:spcAft>
                <a:spcPts val="0"/>
              </a:spcAft>
            </a:pPr>
            <a:r>
              <a:rPr lang="en-US" sz="2000" dirty="0"/>
              <a:t>Electroencephalogram (EEG)</a:t>
            </a:r>
          </a:p>
          <a:p>
            <a:pPr lvl="1" indent="-295275">
              <a:lnSpc>
                <a:spcPct val="80000"/>
              </a:lnSpc>
              <a:spcAft>
                <a:spcPts val="0"/>
              </a:spcAft>
            </a:pPr>
            <a:r>
              <a:rPr lang="en-US" sz="2000" dirty="0"/>
              <a:t>Karyotype (early onset schizophrenia!)</a:t>
            </a:r>
          </a:p>
          <a:p>
            <a:pPr lvl="1" indent="-295275">
              <a:lnSpc>
                <a:spcPct val="80000"/>
              </a:lnSpc>
              <a:spcAft>
                <a:spcPts val="0"/>
              </a:spcAft>
            </a:pPr>
            <a:r>
              <a:rPr lang="en-US" sz="2000" dirty="0"/>
              <a:t>Chest x-ray (CXR), lumbar puncture, blood cultures, arterial blood gas</a:t>
            </a:r>
          </a:p>
          <a:p>
            <a:pPr lvl="1" indent="-295275">
              <a:lnSpc>
                <a:spcPct val="80000"/>
              </a:lnSpc>
              <a:spcAft>
                <a:spcPts val="0"/>
              </a:spcAft>
            </a:pPr>
            <a:r>
              <a:rPr lang="en-US" sz="2000" dirty="0"/>
              <a:t>Serum cortisol</a:t>
            </a:r>
          </a:p>
          <a:p>
            <a:pPr lvl="1" indent="-295275">
              <a:lnSpc>
                <a:spcPct val="80000"/>
              </a:lnSpc>
              <a:spcAft>
                <a:spcPts val="0"/>
              </a:spcAft>
            </a:pPr>
            <a:r>
              <a:rPr lang="en-US" sz="2000" dirty="0"/>
              <a:t>Toxin search</a:t>
            </a:r>
          </a:p>
          <a:p>
            <a:pPr lvl="1" indent="-295275">
              <a:lnSpc>
                <a:spcPct val="80000"/>
              </a:lnSpc>
              <a:spcAft>
                <a:spcPts val="0"/>
              </a:spcAft>
            </a:pPr>
            <a:r>
              <a:rPr lang="en-US" sz="2000" dirty="0"/>
              <a:t>Autoantibodies (cerebrospinal fluid [CSF]!)</a:t>
            </a:r>
          </a:p>
          <a:p>
            <a:pPr lvl="1" indent="-295275">
              <a:lnSpc>
                <a:spcPct val="80000"/>
              </a:lnSpc>
              <a:spcAft>
                <a:spcPts val="0"/>
              </a:spcAft>
            </a:pPr>
            <a:r>
              <a:rPr lang="en-US" sz="2000" dirty="0"/>
              <a:t>Drug levels</a:t>
            </a:r>
          </a:p>
          <a:p>
            <a:pPr lvl="1" indent="-295275">
              <a:lnSpc>
                <a:spcPct val="80000"/>
              </a:lnSpc>
              <a:spcAft>
                <a:spcPts val="0"/>
              </a:spcAft>
            </a:pPr>
            <a:r>
              <a:rPr lang="en-US" sz="2000" dirty="0"/>
              <a:t>Neurocognitive testing (?)</a:t>
            </a:r>
          </a:p>
          <a:p>
            <a:pPr>
              <a:lnSpc>
                <a:spcPct val="80000"/>
              </a:lnSpc>
              <a:buNone/>
            </a:pPr>
            <a:r>
              <a:rPr lang="en-US" sz="2000" u="sng" dirty="0"/>
              <a:t>Epidemiology counts!</a:t>
            </a:r>
          </a:p>
          <a:p>
            <a:pPr>
              <a:lnSpc>
                <a:spcPct val="80000"/>
              </a:lnSpc>
              <a:buNone/>
            </a:pPr>
            <a:r>
              <a:rPr lang="en-US" sz="2000" u="sng" dirty="0"/>
              <a:t>Consider immune status</a:t>
            </a:r>
            <a:r>
              <a:rPr lang="en-US" sz="2000" dirty="0"/>
              <a:t> – CD4 count, HIV viral load</a:t>
            </a:r>
          </a:p>
        </p:txBody>
      </p:sp>
      <p:sp>
        <p:nvSpPr>
          <p:cNvPr id="109572" name="Text Box 4"/>
          <p:cNvSpPr txBox="1">
            <a:spLocks noChangeArrowheads="1"/>
          </p:cNvSpPr>
          <p:nvPr/>
        </p:nvSpPr>
        <p:spPr bwMode="auto">
          <a:xfrm>
            <a:off x="1798698" y="6370783"/>
            <a:ext cx="8858416" cy="523220"/>
          </a:xfrm>
          <a:prstGeom prst="rect">
            <a:avLst/>
          </a:prstGeom>
          <a:noFill/>
          <a:ln w="9525">
            <a:noFill/>
            <a:miter lim="800000"/>
            <a:headEnd/>
            <a:tailEnd/>
          </a:ln>
          <a:effectLst/>
        </p:spPr>
        <p:txBody>
          <a:bodyPr wrap="square">
            <a:spAutoFit/>
          </a:bodyPr>
          <a:lstStyle/>
          <a:p>
            <a:pPr algn="ctr"/>
            <a:r>
              <a:rPr lang="en-US" sz="1400" dirty="0">
                <a:solidFill>
                  <a:schemeClr val="bg1"/>
                </a:solidFill>
                <a:cs typeface="Arial" pitchFamily="34" charset="0"/>
              </a:rPr>
              <a:t>CBC = complete blood count, ESR = erythrocyte sedimentation rate, ANA = antinuclear antibody, TSH = thyroid stimulating hormone. Adapted from </a:t>
            </a:r>
            <a:r>
              <a:rPr lang="en-US" sz="1400" dirty="0" err="1">
                <a:solidFill>
                  <a:schemeClr val="bg1"/>
                </a:solidFill>
                <a:cs typeface="Arial" pitchFamily="34" charset="0"/>
              </a:rPr>
              <a:t>Freudenreich</a:t>
            </a:r>
            <a:r>
              <a:rPr lang="en-US" sz="1400" dirty="0">
                <a:solidFill>
                  <a:schemeClr val="bg1"/>
                </a:solidFill>
                <a:cs typeface="Arial" pitchFamily="34" charset="0"/>
              </a:rPr>
              <a:t> et al. </a:t>
            </a:r>
            <a:r>
              <a:rPr lang="en-US" sz="1400" dirty="0" err="1">
                <a:solidFill>
                  <a:schemeClr val="bg1"/>
                </a:solidFill>
                <a:cs typeface="Arial" pitchFamily="34" charset="0"/>
              </a:rPr>
              <a:t>Harv</a:t>
            </a:r>
            <a:r>
              <a:rPr lang="en-US" sz="1400" dirty="0">
                <a:solidFill>
                  <a:schemeClr val="bg1"/>
                </a:solidFill>
                <a:cs typeface="Arial" pitchFamily="34" charset="0"/>
              </a:rPr>
              <a:t> Rev Psychiatry 2007;15:189.</a:t>
            </a:r>
          </a:p>
        </p:txBody>
      </p:sp>
      <p:sp>
        <p:nvSpPr>
          <p:cNvPr id="109573" name="Rectangle 5"/>
          <p:cNvSpPr>
            <a:spLocks noChangeArrowheads="1"/>
          </p:cNvSpPr>
          <p:nvPr/>
        </p:nvSpPr>
        <p:spPr bwMode="auto">
          <a:xfrm>
            <a:off x="8416680" y="291967"/>
            <a:ext cx="396874" cy="5757698"/>
          </a:xfrm>
          <a:prstGeom prst="rect">
            <a:avLst/>
          </a:prstGeom>
          <a:solidFill>
            <a:schemeClr val="bg2"/>
          </a:solidFill>
          <a:ln w="9525">
            <a:solidFill>
              <a:schemeClr val="tx1"/>
            </a:solidFill>
            <a:miter lim="800000"/>
            <a:headEnd/>
            <a:tailEnd/>
          </a:ln>
          <a:effectLst/>
        </p:spPr>
        <p:txBody>
          <a:bodyPr wrap="none" anchor="ctr"/>
          <a:lstStyle/>
          <a:p>
            <a:pPr algn="ctr"/>
            <a:endParaRPr lang="en-US">
              <a:latin typeface="Arial" pitchFamily="34" charset="0"/>
              <a:cs typeface="Arial" pitchFamily="34" charset="0"/>
            </a:endParaRPr>
          </a:p>
        </p:txBody>
      </p:sp>
      <p:sp>
        <p:nvSpPr>
          <p:cNvPr id="109574" name="Rectangle 6"/>
          <p:cNvSpPr>
            <a:spLocks noChangeArrowheads="1"/>
          </p:cNvSpPr>
          <p:nvPr/>
        </p:nvSpPr>
        <p:spPr bwMode="auto">
          <a:xfrm>
            <a:off x="7537866" y="286603"/>
            <a:ext cx="396875" cy="2775684"/>
          </a:xfrm>
          <a:prstGeom prst="rect">
            <a:avLst/>
          </a:prstGeom>
          <a:solidFill>
            <a:schemeClr val="bg2"/>
          </a:solidFill>
          <a:ln w="9525">
            <a:solidFill>
              <a:schemeClr val="tx1"/>
            </a:solidFill>
            <a:miter lim="800000"/>
            <a:headEnd/>
            <a:tailEnd/>
          </a:ln>
          <a:effectLst/>
        </p:spPr>
        <p:txBody>
          <a:bodyPr wrap="none" anchor="ctr"/>
          <a:lstStyle/>
          <a:p>
            <a:pPr algn="ctr"/>
            <a:endParaRPr lang="en-US">
              <a:latin typeface="Arial" pitchFamily="34" charset="0"/>
              <a:cs typeface="Arial" pitchFamily="34" charset="0"/>
            </a:endParaRPr>
          </a:p>
        </p:txBody>
      </p:sp>
      <p:sp>
        <p:nvSpPr>
          <p:cNvPr id="109575" name="Text Box 7"/>
          <p:cNvSpPr txBox="1">
            <a:spLocks noChangeArrowheads="1"/>
          </p:cNvSpPr>
          <p:nvPr/>
        </p:nvSpPr>
        <p:spPr bwMode="auto">
          <a:xfrm>
            <a:off x="7460781" y="3107793"/>
            <a:ext cx="684803" cy="400110"/>
          </a:xfrm>
          <a:prstGeom prst="rect">
            <a:avLst/>
          </a:prstGeom>
          <a:noFill/>
          <a:ln w="9525">
            <a:noFill/>
            <a:miter lim="800000"/>
            <a:headEnd/>
            <a:tailEnd/>
          </a:ln>
          <a:effectLst/>
        </p:spPr>
        <p:txBody>
          <a:bodyPr wrap="none">
            <a:spAutoFit/>
          </a:bodyPr>
          <a:lstStyle/>
          <a:p>
            <a:r>
              <a:rPr lang="en-US" sz="2000" dirty="0">
                <a:latin typeface="Arial" pitchFamily="34" charset="0"/>
                <a:cs typeface="Arial" pitchFamily="34" charset="0"/>
              </a:rPr>
              <a:t>FES</a:t>
            </a:r>
          </a:p>
        </p:txBody>
      </p:sp>
      <p:sp>
        <p:nvSpPr>
          <p:cNvPr id="109576" name="Text Box 8"/>
          <p:cNvSpPr txBox="1">
            <a:spLocks noChangeArrowheads="1"/>
          </p:cNvSpPr>
          <p:nvPr/>
        </p:nvSpPr>
        <p:spPr bwMode="auto">
          <a:xfrm>
            <a:off x="8091154" y="6027893"/>
            <a:ext cx="1127232" cy="400110"/>
          </a:xfrm>
          <a:prstGeom prst="rect">
            <a:avLst/>
          </a:prstGeom>
          <a:noFill/>
          <a:ln w="9525">
            <a:noFill/>
            <a:miter lim="800000"/>
            <a:headEnd/>
            <a:tailEnd/>
          </a:ln>
          <a:effectLst/>
        </p:spPr>
        <p:txBody>
          <a:bodyPr wrap="none">
            <a:spAutoFit/>
          </a:bodyPr>
          <a:lstStyle/>
          <a:p>
            <a:r>
              <a:rPr lang="en-US" sz="2000" dirty="0">
                <a:latin typeface="Arial" pitchFamily="34" charset="0"/>
                <a:cs typeface="Arial" pitchFamily="34" charset="0"/>
              </a:rPr>
              <a:t>Delirium</a:t>
            </a:r>
          </a:p>
        </p:txBody>
      </p:sp>
    </p:spTree>
    <p:extLst>
      <p:ext uri="{BB962C8B-B14F-4D97-AF65-F5344CB8AC3E}">
        <p14:creationId xmlns:p14="http://schemas.microsoft.com/office/powerpoint/2010/main" val="409216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en-US" sz="4000" b="1" dirty="0">
                <a:solidFill>
                  <a:srgbClr val="002060"/>
                </a:solidFill>
              </a:rPr>
              <a:t>Comorbidity and Causality Problem</a:t>
            </a:r>
          </a:p>
        </p:txBody>
      </p:sp>
      <p:sp>
        <p:nvSpPr>
          <p:cNvPr id="105475" name="Rectangle 3"/>
          <p:cNvSpPr>
            <a:spLocks noGrp="1"/>
          </p:cNvSpPr>
          <p:nvPr>
            <p:ph idx="1"/>
          </p:nvPr>
        </p:nvSpPr>
        <p:spPr>
          <a:xfrm>
            <a:off x="523875" y="1845734"/>
            <a:ext cx="11039475" cy="4376390"/>
          </a:xfrm>
        </p:spPr>
        <p:txBody>
          <a:bodyPr>
            <a:normAutofit/>
          </a:bodyPr>
          <a:lstStyle/>
          <a:p>
            <a:pPr lvl="1"/>
            <a:r>
              <a:rPr lang="en-US" dirty="0"/>
              <a:t>We lack knowledge about etiology and </a:t>
            </a:r>
            <a:r>
              <a:rPr lang="en-US" dirty="0" err="1"/>
              <a:t>pathophysiology</a:t>
            </a:r>
            <a:r>
              <a:rPr lang="en-US" dirty="0"/>
              <a:t> of schizophrenia</a:t>
            </a:r>
          </a:p>
          <a:p>
            <a:pPr lvl="1"/>
            <a:r>
              <a:rPr lang="en-US" dirty="0"/>
              <a:t>Is the identified problem</a:t>
            </a:r>
          </a:p>
          <a:p>
            <a:pPr lvl="2"/>
            <a:r>
              <a:rPr lang="en-US" dirty="0"/>
              <a:t>An incidental finding? (Slater: “fortuitous”)</a:t>
            </a:r>
          </a:p>
          <a:p>
            <a:pPr lvl="2"/>
            <a:r>
              <a:rPr lang="en-US" dirty="0"/>
              <a:t>Relevant at some level? (Slater: precipitate “true” schizophrenia)</a:t>
            </a:r>
          </a:p>
          <a:p>
            <a:pPr lvl="2"/>
            <a:r>
              <a:rPr lang="en-US" dirty="0"/>
              <a:t>Solely responsible for the psychopathology?  (If you removed it, psychosis would resolve)</a:t>
            </a:r>
          </a:p>
          <a:p>
            <a:pPr lvl="1"/>
            <a:r>
              <a:rPr lang="en-US" dirty="0"/>
              <a:t>Use </a:t>
            </a:r>
            <a:r>
              <a:rPr lang="en-US" b="1" dirty="0"/>
              <a:t>ATYPICALITY</a:t>
            </a:r>
            <a:r>
              <a:rPr lang="en-US" dirty="0"/>
              <a:t> and </a:t>
            </a:r>
            <a:r>
              <a:rPr lang="en-US" b="1" dirty="0"/>
              <a:t>TEMPORALITY</a:t>
            </a:r>
            <a:r>
              <a:rPr lang="en-US" dirty="0"/>
              <a:t> and </a:t>
            </a:r>
            <a:r>
              <a:rPr lang="en-US" b="1" dirty="0"/>
              <a:t>BIOLOGICAL PLAUSABILITY</a:t>
            </a:r>
            <a:r>
              <a:rPr lang="en-US" dirty="0"/>
              <a:t> as criteria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024CB-2309-4975-ADC6-956DD0866B3E}"/>
              </a:ext>
            </a:extLst>
          </p:cNvPr>
          <p:cNvSpPr>
            <a:spLocks noGrp="1"/>
          </p:cNvSpPr>
          <p:nvPr>
            <p:ph type="title"/>
          </p:nvPr>
        </p:nvSpPr>
        <p:spPr/>
        <p:txBody>
          <a:bodyPr/>
          <a:lstStyle/>
          <a:p>
            <a:r>
              <a:rPr lang="en-US" b="1" dirty="0">
                <a:solidFill>
                  <a:srgbClr val="002060"/>
                </a:solidFill>
              </a:rPr>
              <a:t>Comorbidities</a:t>
            </a:r>
          </a:p>
        </p:txBody>
      </p:sp>
      <p:sp>
        <p:nvSpPr>
          <p:cNvPr id="4" name="Text Placeholder 3">
            <a:extLst>
              <a:ext uri="{FF2B5EF4-FFF2-40B4-BE49-F238E27FC236}">
                <a16:creationId xmlns:a16="http://schemas.microsoft.com/office/drawing/2014/main" id="{D4377745-4CDF-4C73-95C6-CD849125549C}"/>
              </a:ext>
            </a:extLst>
          </p:cNvPr>
          <p:cNvSpPr>
            <a:spLocks noGrp="1"/>
          </p:cNvSpPr>
          <p:nvPr>
            <p:ph type="body" idx="1"/>
          </p:nvPr>
        </p:nvSpPr>
        <p:spPr/>
        <p:txBody>
          <a:bodyPr/>
          <a:lstStyle/>
          <a:p>
            <a:r>
              <a:rPr lang="en-US" b="1" dirty="0"/>
              <a:t>Schizophrenia + HIV</a:t>
            </a:r>
          </a:p>
        </p:txBody>
      </p:sp>
      <p:sp>
        <p:nvSpPr>
          <p:cNvPr id="2" name="Content Placeholder 1">
            <a:extLst>
              <a:ext uri="{FF2B5EF4-FFF2-40B4-BE49-F238E27FC236}">
                <a16:creationId xmlns:a16="http://schemas.microsoft.com/office/drawing/2014/main" id="{4FA2D7C2-8BD1-4DB6-B027-6E02DE9EBF94}"/>
              </a:ext>
            </a:extLst>
          </p:cNvPr>
          <p:cNvSpPr>
            <a:spLocks noGrp="1"/>
          </p:cNvSpPr>
          <p:nvPr>
            <p:ph sz="half" idx="2"/>
          </p:nvPr>
        </p:nvSpPr>
        <p:spPr>
          <a:xfrm>
            <a:off x="612179" y="2582334"/>
            <a:ext cx="5422861" cy="3734382"/>
          </a:xfrm>
        </p:spPr>
        <p:txBody>
          <a:bodyPr>
            <a:normAutofit lnSpcReduction="10000"/>
          </a:bodyPr>
          <a:lstStyle/>
          <a:p>
            <a:pPr>
              <a:buNone/>
            </a:pPr>
            <a:r>
              <a:rPr lang="en-US" dirty="0"/>
              <a:t>People with schizophrenia who have co-occurring HIV</a:t>
            </a:r>
          </a:p>
          <a:p>
            <a:pPr lvl="2"/>
            <a:r>
              <a:rPr lang="en-US" dirty="0"/>
              <a:t>Patients with schizophrenia have higher risk of contracting HIV</a:t>
            </a:r>
            <a:endParaRPr lang="en-US" baseline="30000" dirty="0"/>
          </a:p>
          <a:p>
            <a:pPr lvl="2"/>
            <a:r>
              <a:rPr lang="en-US" dirty="0"/>
              <a:t>May have better viral suppression outcome (!)</a:t>
            </a:r>
            <a:endParaRPr lang="en-US" baseline="30000" dirty="0"/>
          </a:p>
        </p:txBody>
      </p:sp>
      <p:sp>
        <p:nvSpPr>
          <p:cNvPr id="5" name="Text Placeholder 4">
            <a:extLst>
              <a:ext uri="{FF2B5EF4-FFF2-40B4-BE49-F238E27FC236}">
                <a16:creationId xmlns:a16="http://schemas.microsoft.com/office/drawing/2014/main" id="{BE146ADD-AA40-4172-B491-E53046AD2052}"/>
              </a:ext>
            </a:extLst>
          </p:cNvPr>
          <p:cNvSpPr>
            <a:spLocks noGrp="1"/>
          </p:cNvSpPr>
          <p:nvPr>
            <p:ph type="body" sz="quarter" idx="3"/>
          </p:nvPr>
        </p:nvSpPr>
        <p:spPr/>
        <p:txBody>
          <a:bodyPr/>
          <a:lstStyle/>
          <a:p>
            <a:r>
              <a:rPr lang="en-US" b="1" dirty="0"/>
              <a:t>HIV + psychosis</a:t>
            </a:r>
          </a:p>
        </p:txBody>
      </p:sp>
      <p:sp>
        <p:nvSpPr>
          <p:cNvPr id="6" name="Content Placeholder 5">
            <a:extLst>
              <a:ext uri="{FF2B5EF4-FFF2-40B4-BE49-F238E27FC236}">
                <a16:creationId xmlns:a16="http://schemas.microsoft.com/office/drawing/2014/main" id="{207E6044-873A-4E16-AC18-E02D5EDE1C2E}"/>
              </a:ext>
            </a:extLst>
          </p:cNvPr>
          <p:cNvSpPr>
            <a:spLocks noGrp="1"/>
          </p:cNvSpPr>
          <p:nvPr>
            <p:ph sz="quarter" idx="4"/>
          </p:nvPr>
        </p:nvSpPr>
        <p:spPr>
          <a:xfrm>
            <a:off x="6123344" y="2582333"/>
            <a:ext cx="5440005" cy="3734383"/>
          </a:xfrm>
        </p:spPr>
        <p:txBody>
          <a:bodyPr>
            <a:normAutofit lnSpcReduction="10000"/>
          </a:bodyPr>
          <a:lstStyle/>
          <a:p>
            <a:pPr>
              <a:buNone/>
            </a:pPr>
            <a:r>
              <a:rPr lang="en-US" dirty="0"/>
              <a:t>PWH who have psychotic symptoms </a:t>
            </a:r>
          </a:p>
          <a:p>
            <a:pPr lvl="1"/>
            <a:r>
              <a:rPr lang="en-US" dirty="0"/>
              <a:t>Substance use is most common cause of substance-related psychosis</a:t>
            </a:r>
          </a:p>
          <a:p>
            <a:pPr lvl="1"/>
            <a:r>
              <a:rPr lang="en-US" dirty="0"/>
              <a:t>Vulnerable brain as risk factor for psychosis</a:t>
            </a:r>
          </a:p>
          <a:p>
            <a:pPr lvl="1"/>
            <a:r>
              <a:rPr lang="en-US" dirty="0"/>
              <a:t>HIV treatment (efavirenz)</a:t>
            </a:r>
            <a:endParaRPr lang="en-US" baseline="30000" dirty="0"/>
          </a:p>
        </p:txBody>
      </p:sp>
      <p:sp>
        <p:nvSpPr>
          <p:cNvPr id="7" name="TextBox 6">
            <a:extLst>
              <a:ext uri="{FF2B5EF4-FFF2-40B4-BE49-F238E27FC236}">
                <a16:creationId xmlns:a16="http://schemas.microsoft.com/office/drawing/2014/main" id="{2AE8FB66-B6BF-41CB-8D11-A6DAD8299E36}"/>
              </a:ext>
            </a:extLst>
          </p:cNvPr>
          <p:cNvSpPr txBox="1"/>
          <p:nvPr/>
        </p:nvSpPr>
        <p:spPr>
          <a:xfrm>
            <a:off x="1734206" y="6392624"/>
            <a:ext cx="8975835" cy="477951"/>
          </a:xfrm>
          <a:prstGeom prst="rect">
            <a:avLst/>
          </a:prstGeom>
          <a:noFill/>
        </p:spPr>
        <p:txBody>
          <a:bodyPr wrap="square" rtlCol="0">
            <a:spAutoFit/>
          </a:bodyPr>
          <a:lstStyle/>
          <a:p>
            <a:pPr algn="ctr"/>
            <a:r>
              <a:rPr lang="en-US" sz="1253" dirty="0" err="1">
                <a:solidFill>
                  <a:schemeClr val="bg1"/>
                </a:solidFill>
              </a:rPr>
              <a:t>Cournos</a:t>
            </a:r>
            <a:r>
              <a:rPr lang="en-US" sz="1253" dirty="0">
                <a:solidFill>
                  <a:schemeClr val="bg1"/>
                </a:solidFill>
              </a:rPr>
              <a:t> F, et al. </a:t>
            </a:r>
            <a:r>
              <a:rPr lang="pl-PL" sz="1253" dirty="0">
                <a:solidFill>
                  <a:schemeClr val="bg1"/>
                </a:solidFill>
              </a:rPr>
              <a:t>J Clin Psychiatry. 2005:66 Suppl 6:27-33.</a:t>
            </a:r>
            <a:r>
              <a:rPr lang="en-US" sz="1253" dirty="0">
                <a:solidFill>
                  <a:schemeClr val="bg1"/>
                </a:solidFill>
              </a:rPr>
              <a:t> </a:t>
            </a:r>
            <a:r>
              <a:rPr lang="en-US" sz="1253" dirty="0" err="1">
                <a:solidFill>
                  <a:schemeClr val="bg1"/>
                </a:solidFill>
              </a:rPr>
              <a:t>Riano</a:t>
            </a:r>
            <a:r>
              <a:rPr lang="en-US" sz="1253" dirty="0">
                <a:solidFill>
                  <a:schemeClr val="bg1"/>
                </a:solidFill>
              </a:rPr>
              <a:t> NS, et al. J Health Care Poor Underserved. 2024;35:1-7. </a:t>
            </a:r>
            <a:r>
              <a:rPr lang="da-DK" sz="1253" dirty="0">
                <a:solidFill>
                  <a:schemeClr val="bg1"/>
                </a:solidFill>
              </a:rPr>
              <a:t>Ebuenyi I, et al. AIDS Care. 2018;30(12):1586-1594. </a:t>
            </a:r>
            <a:r>
              <a:rPr lang="en-US" sz="1253" dirty="0" err="1">
                <a:solidFill>
                  <a:schemeClr val="bg1"/>
                </a:solidFill>
              </a:rPr>
              <a:t>Eur</a:t>
            </a:r>
            <a:r>
              <a:rPr lang="en-US" sz="1253" dirty="0">
                <a:solidFill>
                  <a:schemeClr val="bg1"/>
                </a:solidFill>
              </a:rPr>
              <a:t> Rev Med </a:t>
            </a:r>
            <a:r>
              <a:rPr lang="en-US" sz="1253" dirty="0" err="1">
                <a:solidFill>
                  <a:schemeClr val="bg1"/>
                </a:solidFill>
              </a:rPr>
              <a:t>Pharmacol</a:t>
            </a:r>
            <a:r>
              <a:rPr lang="en-US" sz="1253" dirty="0">
                <a:solidFill>
                  <a:schemeClr val="bg1"/>
                </a:solidFill>
              </a:rPr>
              <a:t> Sci. 2020 Oct;24(20):10729-10735.</a:t>
            </a:r>
            <a:endParaRPr lang="da-DK" sz="1253" dirty="0">
              <a:solidFill>
                <a:schemeClr val="bg1"/>
              </a:solidFill>
            </a:endParaRPr>
          </a:p>
        </p:txBody>
      </p:sp>
    </p:spTree>
    <p:extLst>
      <p:ext uri="{BB962C8B-B14F-4D97-AF65-F5344CB8AC3E}">
        <p14:creationId xmlns:p14="http://schemas.microsoft.com/office/powerpoint/2010/main" val="412957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2060"/>
                </a:solidFill>
              </a:rPr>
              <a:t>Methamphetamine and Psychosis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15939441"/>
              </p:ext>
            </p:extLst>
          </p:nvPr>
        </p:nvGraphicFramePr>
        <p:xfrm>
          <a:off x="55048" y="1996438"/>
          <a:ext cx="5326249" cy="3583096"/>
        </p:xfrm>
        <a:graphic>
          <a:graphicData uri="http://schemas.openxmlformats.org/drawingml/2006/table">
            <a:tbl>
              <a:tblPr firstRow="1" bandRow="1">
                <a:tableStyleId>{5C22544A-7EE6-4342-B048-85BDC9FD1C3A}</a:tableStyleId>
              </a:tblPr>
              <a:tblGrid>
                <a:gridCol w="1269255">
                  <a:extLst>
                    <a:ext uri="{9D8B030D-6E8A-4147-A177-3AD203B41FA5}">
                      <a16:colId xmlns:a16="http://schemas.microsoft.com/office/drawing/2014/main" val="20000"/>
                    </a:ext>
                  </a:extLst>
                </a:gridCol>
                <a:gridCol w="1211186">
                  <a:extLst>
                    <a:ext uri="{9D8B030D-6E8A-4147-A177-3AD203B41FA5}">
                      <a16:colId xmlns:a16="http://schemas.microsoft.com/office/drawing/2014/main" val="20001"/>
                    </a:ext>
                  </a:extLst>
                </a:gridCol>
                <a:gridCol w="1124607">
                  <a:extLst>
                    <a:ext uri="{9D8B030D-6E8A-4147-A177-3AD203B41FA5}">
                      <a16:colId xmlns:a16="http://schemas.microsoft.com/office/drawing/2014/main" val="20002"/>
                    </a:ext>
                  </a:extLst>
                </a:gridCol>
                <a:gridCol w="1721201">
                  <a:extLst>
                    <a:ext uri="{9D8B030D-6E8A-4147-A177-3AD203B41FA5}">
                      <a16:colId xmlns:a16="http://schemas.microsoft.com/office/drawing/2014/main" val="20003"/>
                    </a:ext>
                  </a:extLst>
                </a:gridCol>
              </a:tblGrid>
              <a:tr h="731718">
                <a:tc>
                  <a:txBody>
                    <a:bodyPr/>
                    <a:lstStyle/>
                    <a:p>
                      <a:endParaRPr lang="en-US" sz="2000" dirty="0"/>
                    </a:p>
                  </a:txBody>
                  <a:tcPr/>
                </a:tc>
                <a:tc>
                  <a:txBody>
                    <a:bodyPr/>
                    <a:lstStyle/>
                    <a:p>
                      <a:r>
                        <a:rPr lang="en-US" sz="2000" dirty="0"/>
                        <a:t>Use</a:t>
                      </a:r>
                    </a:p>
                  </a:txBody>
                  <a:tcPr/>
                </a:tc>
                <a:tc>
                  <a:txBody>
                    <a:bodyPr/>
                    <a:lstStyle/>
                    <a:p>
                      <a:pPr algn="ctr"/>
                      <a:r>
                        <a:rPr lang="en-US" sz="2000" dirty="0"/>
                        <a:t>Odds Ratio</a:t>
                      </a:r>
                    </a:p>
                  </a:txBody>
                  <a:tcPr/>
                </a:tc>
                <a:tc>
                  <a:txBody>
                    <a:bodyPr/>
                    <a:lstStyle/>
                    <a:p>
                      <a:pPr algn="ctr"/>
                      <a:r>
                        <a:rPr lang="en-US" sz="2000" dirty="0"/>
                        <a:t>Psychosis</a:t>
                      </a:r>
                    </a:p>
                  </a:txBody>
                  <a:tcPr/>
                </a:tc>
                <a:extLst>
                  <a:ext uri="{0D108BD9-81ED-4DB2-BD59-A6C34878D82A}">
                    <a16:rowId xmlns:a16="http://schemas.microsoft.com/office/drawing/2014/main" val="10000"/>
                  </a:ext>
                </a:extLst>
              </a:tr>
              <a:tr h="423932">
                <a:tc>
                  <a:txBody>
                    <a:bodyPr/>
                    <a:lstStyle/>
                    <a:p>
                      <a:r>
                        <a:rPr lang="en-US" sz="2000" dirty="0"/>
                        <a:t>No use</a:t>
                      </a:r>
                    </a:p>
                  </a:txBody>
                  <a:tcPr/>
                </a:tc>
                <a:tc>
                  <a:txBody>
                    <a:bodyPr/>
                    <a:lstStyle/>
                    <a:p>
                      <a:endParaRPr lang="en-US" sz="2000" dirty="0"/>
                    </a:p>
                  </a:txBody>
                  <a:tcPr/>
                </a:tc>
                <a:tc>
                  <a:txBody>
                    <a:bodyPr/>
                    <a:lstStyle/>
                    <a:p>
                      <a:pPr algn="ctr"/>
                      <a:endParaRPr lang="en-US" sz="2000" dirty="0"/>
                    </a:p>
                  </a:txBody>
                  <a:tcPr/>
                </a:tc>
                <a:tc>
                  <a:txBody>
                    <a:bodyPr/>
                    <a:lstStyle/>
                    <a:p>
                      <a:pPr algn="ctr"/>
                      <a:r>
                        <a:rPr lang="en-US" sz="2000" dirty="0"/>
                        <a:t>7%</a:t>
                      </a:r>
                    </a:p>
                  </a:txBody>
                  <a:tcPr/>
                </a:tc>
                <a:extLst>
                  <a:ext uri="{0D108BD9-81ED-4DB2-BD59-A6C34878D82A}">
                    <a16:rowId xmlns:a16="http://schemas.microsoft.com/office/drawing/2014/main" val="10001"/>
                  </a:ext>
                </a:extLst>
              </a:tr>
              <a:tr h="423932">
                <a:tc>
                  <a:txBody>
                    <a:bodyPr/>
                    <a:lstStyle/>
                    <a:p>
                      <a:r>
                        <a:rPr lang="en-US" sz="2000" dirty="0"/>
                        <a:t>Meth</a:t>
                      </a:r>
                    </a:p>
                  </a:txBody>
                  <a:tcPr/>
                </a:tc>
                <a:tc>
                  <a:txBody>
                    <a:bodyPr/>
                    <a:lstStyle/>
                    <a:p>
                      <a:r>
                        <a:rPr lang="en-US" sz="2000" dirty="0"/>
                        <a:t>1-15 d</a:t>
                      </a:r>
                    </a:p>
                  </a:txBody>
                  <a:tcPr/>
                </a:tc>
                <a:tc>
                  <a:txBody>
                    <a:bodyPr/>
                    <a:lstStyle/>
                    <a:p>
                      <a:pPr algn="ctr"/>
                      <a:r>
                        <a:rPr lang="en-US" sz="2000" dirty="0"/>
                        <a:t>4.0</a:t>
                      </a:r>
                    </a:p>
                  </a:txBody>
                  <a:tcPr/>
                </a:tc>
                <a:tc>
                  <a:txBody>
                    <a:bodyPr/>
                    <a:lstStyle/>
                    <a:p>
                      <a:pPr algn="ctr"/>
                      <a:r>
                        <a:rPr lang="en-US" sz="2000" dirty="0"/>
                        <a:t>27%</a:t>
                      </a:r>
                    </a:p>
                  </a:txBody>
                  <a:tcPr/>
                </a:tc>
                <a:extLst>
                  <a:ext uri="{0D108BD9-81ED-4DB2-BD59-A6C34878D82A}">
                    <a16:rowId xmlns:a16="http://schemas.microsoft.com/office/drawing/2014/main" val="10002"/>
                  </a:ext>
                </a:extLst>
              </a:tr>
              <a:tr h="423932">
                <a:tc>
                  <a:txBody>
                    <a:bodyPr/>
                    <a:lstStyle/>
                    <a:p>
                      <a:endParaRPr lang="en-US" sz="2000" dirty="0"/>
                    </a:p>
                  </a:txBody>
                  <a:tcPr/>
                </a:tc>
                <a:tc>
                  <a:txBody>
                    <a:bodyPr/>
                    <a:lstStyle/>
                    <a:p>
                      <a:r>
                        <a:rPr lang="en-US" sz="2000" dirty="0"/>
                        <a:t>16-28 d</a:t>
                      </a:r>
                    </a:p>
                  </a:txBody>
                  <a:tcPr/>
                </a:tc>
                <a:tc>
                  <a:txBody>
                    <a:bodyPr/>
                    <a:lstStyle/>
                    <a:p>
                      <a:pPr algn="ctr"/>
                      <a:r>
                        <a:rPr lang="en-US" sz="2000" dirty="0"/>
                        <a:t>11.2</a:t>
                      </a:r>
                    </a:p>
                  </a:txBody>
                  <a:tcPr/>
                </a:tc>
                <a:tc>
                  <a:txBody>
                    <a:bodyPr/>
                    <a:lstStyle/>
                    <a:p>
                      <a:pPr algn="ctr"/>
                      <a:r>
                        <a:rPr lang="en-US" sz="2000" dirty="0"/>
                        <a:t>48%</a:t>
                      </a:r>
                    </a:p>
                  </a:txBody>
                  <a:tcPr/>
                </a:tc>
                <a:extLst>
                  <a:ext uri="{0D108BD9-81ED-4DB2-BD59-A6C34878D82A}">
                    <a16:rowId xmlns:a16="http://schemas.microsoft.com/office/drawing/2014/main" val="10003"/>
                  </a:ext>
                </a:extLst>
              </a:tr>
              <a:tr h="731718">
                <a:tc>
                  <a:txBody>
                    <a:bodyPr/>
                    <a:lstStyle/>
                    <a:p>
                      <a:r>
                        <a:rPr lang="en-US" sz="2000" dirty="0"/>
                        <a:t>Cannabis</a:t>
                      </a:r>
                    </a:p>
                  </a:txBody>
                  <a:tcPr/>
                </a:tc>
                <a:tc>
                  <a:txBody>
                    <a:bodyPr/>
                    <a:lstStyle/>
                    <a:p>
                      <a:r>
                        <a:rPr lang="en-US" sz="2000" dirty="0"/>
                        <a:t>16-28 d</a:t>
                      </a:r>
                    </a:p>
                  </a:txBody>
                  <a:tcPr/>
                </a:tc>
                <a:tc>
                  <a:txBody>
                    <a:bodyPr/>
                    <a:lstStyle/>
                    <a:p>
                      <a:pPr algn="ctr"/>
                      <a:r>
                        <a:rPr lang="en-US" sz="2000" dirty="0"/>
                        <a:t>2.0</a:t>
                      </a:r>
                    </a:p>
                  </a:txBody>
                  <a:tcPr/>
                </a:tc>
                <a:tc>
                  <a:txBody>
                    <a:bodyPr/>
                    <a:lstStyle/>
                    <a:p>
                      <a:pPr algn="ctr"/>
                      <a:r>
                        <a:rPr lang="en-US" sz="2000" dirty="0"/>
                        <a:t>61%</a:t>
                      </a:r>
                    </a:p>
                  </a:txBody>
                  <a:tcPr/>
                </a:tc>
                <a:extLst>
                  <a:ext uri="{0D108BD9-81ED-4DB2-BD59-A6C34878D82A}">
                    <a16:rowId xmlns:a16="http://schemas.microsoft.com/office/drawing/2014/main" val="10004"/>
                  </a:ext>
                </a:extLst>
              </a:tr>
              <a:tr h="423932">
                <a:tc>
                  <a:txBody>
                    <a:bodyPr/>
                    <a:lstStyle/>
                    <a:p>
                      <a:r>
                        <a:rPr lang="en-US" sz="2000" dirty="0"/>
                        <a:t>Alcohol</a:t>
                      </a:r>
                    </a:p>
                  </a:txBody>
                  <a:tcPr/>
                </a:tc>
                <a:tc>
                  <a:txBody>
                    <a:bodyPr/>
                    <a:lstStyle/>
                    <a:p>
                      <a:r>
                        <a:rPr lang="en-US" sz="2000" dirty="0"/>
                        <a:t>16-28 d</a:t>
                      </a:r>
                    </a:p>
                  </a:txBody>
                  <a:tcPr/>
                </a:tc>
                <a:tc>
                  <a:txBody>
                    <a:bodyPr/>
                    <a:lstStyle/>
                    <a:p>
                      <a:pPr algn="ctr"/>
                      <a:r>
                        <a:rPr lang="en-US" sz="2000" dirty="0"/>
                        <a:t>2.1</a:t>
                      </a:r>
                    </a:p>
                  </a:txBody>
                  <a:tcPr/>
                </a:tc>
                <a:tc>
                  <a:txBody>
                    <a:bodyPr/>
                    <a:lstStyle/>
                    <a:p>
                      <a:pPr algn="ctr"/>
                      <a:r>
                        <a:rPr lang="en-US" sz="2000" dirty="0"/>
                        <a:t>63%</a:t>
                      </a:r>
                    </a:p>
                  </a:txBody>
                  <a:tcPr/>
                </a:tc>
                <a:extLst>
                  <a:ext uri="{0D108BD9-81ED-4DB2-BD59-A6C34878D82A}">
                    <a16:rowId xmlns:a16="http://schemas.microsoft.com/office/drawing/2014/main" val="10005"/>
                  </a:ext>
                </a:extLst>
              </a:tr>
              <a:tr h="423932">
                <a:tc>
                  <a:txBody>
                    <a:bodyPr/>
                    <a:lstStyle/>
                    <a:p>
                      <a:r>
                        <a:rPr lang="en-US" sz="2000" dirty="0"/>
                        <a:t>Both</a:t>
                      </a:r>
                    </a:p>
                  </a:txBody>
                  <a:tcPr/>
                </a:tc>
                <a:tc>
                  <a:txBody>
                    <a:bodyPr/>
                    <a:lstStyle/>
                    <a:p>
                      <a:endParaRPr lang="en-US" sz="2000" dirty="0"/>
                    </a:p>
                  </a:txBody>
                  <a:tcPr/>
                </a:tc>
                <a:tc>
                  <a:txBody>
                    <a:bodyPr/>
                    <a:lstStyle/>
                    <a:p>
                      <a:pPr algn="ctr"/>
                      <a:endParaRPr lang="en-US" sz="2000" dirty="0"/>
                    </a:p>
                  </a:txBody>
                  <a:tcPr/>
                </a:tc>
                <a:tc>
                  <a:txBody>
                    <a:bodyPr/>
                    <a:lstStyle/>
                    <a:p>
                      <a:pPr algn="ctr"/>
                      <a:r>
                        <a:rPr lang="en-US" sz="2000" dirty="0"/>
                        <a:t>69%</a:t>
                      </a:r>
                    </a:p>
                  </a:txBody>
                  <a:tcPr/>
                </a:tc>
                <a:extLst>
                  <a:ext uri="{0D108BD9-81ED-4DB2-BD59-A6C34878D82A}">
                    <a16:rowId xmlns:a16="http://schemas.microsoft.com/office/drawing/2014/main" val="10006"/>
                  </a:ext>
                </a:extLst>
              </a:tr>
            </a:tbl>
          </a:graphicData>
        </a:graphic>
      </p:graphicFrame>
      <p:sp>
        <p:nvSpPr>
          <p:cNvPr id="6" name="Content Placeholder 5"/>
          <p:cNvSpPr>
            <a:spLocks noGrp="1"/>
          </p:cNvSpPr>
          <p:nvPr>
            <p:ph sz="half" idx="2"/>
          </p:nvPr>
        </p:nvSpPr>
        <p:spPr>
          <a:xfrm>
            <a:off x="5486400" y="1839310"/>
            <a:ext cx="6411310" cy="4645573"/>
          </a:xfrm>
        </p:spPr>
        <p:txBody>
          <a:bodyPr>
            <a:normAutofit fontScale="92500"/>
          </a:bodyPr>
          <a:lstStyle/>
          <a:p>
            <a:pPr>
              <a:buNone/>
            </a:pPr>
            <a:r>
              <a:rPr lang="en-US" sz="2000" dirty="0"/>
              <a:t>MATES cohort subsample N=278</a:t>
            </a:r>
          </a:p>
          <a:p>
            <a:pPr lvl="1" indent="-231775">
              <a:spcBef>
                <a:spcPts val="300"/>
              </a:spcBef>
              <a:spcAft>
                <a:spcPts val="0"/>
              </a:spcAft>
            </a:pPr>
            <a:r>
              <a:rPr lang="en-US" sz="2000" dirty="0"/>
              <a:t>Methamphetamine dependence</a:t>
            </a:r>
          </a:p>
          <a:p>
            <a:pPr lvl="1" indent="-231775">
              <a:spcBef>
                <a:spcPts val="300"/>
              </a:spcBef>
              <a:spcAft>
                <a:spcPts val="0"/>
              </a:spcAft>
            </a:pPr>
            <a:r>
              <a:rPr lang="en-US" sz="2000" dirty="0"/>
              <a:t>Prospective: BL, 3 % 12 </a:t>
            </a:r>
            <a:r>
              <a:rPr lang="en-US" sz="2000" dirty="0" err="1"/>
              <a:t>mos</a:t>
            </a:r>
            <a:r>
              <a:rPr lang="en-US" sz="2000" dirty="0"/>
              <a:t>, 3 yrs</a:t>
            </a:r>
          </a:p>
          <a:p>
            <a:pPr lvl="1" indent="-231775" defTabSz="2055813">
              <a:spcBef>
                <a:spcPts val="300"/>
              </a:spcBef>
              <a:spcAft>
                <a:spcPts val="0"/>
              </a:spcAft>
            </a:pPr>
            <a:r>
              <a:rPr lang="en-US" sz="2000" dirty="0"/>
              <a:t>BPRS &gt;= 4 on any of 3 items in </a:t>
            </a:r>
            <a:r>
              <a:rPr lang="en-US" sz="2000" i="1" u="sng" dirty="0"/>
              <a:t>past month</a:t>
            </a:r>
            <a:r>
              <a:rPr lang="en-US" sz="2000" dirty="0"/>
              <a:t>: suspiciousness, unusual thought content, hallucinations</a:t>
            </a:r>
          </a:p>
          <a:p>
            <a:pPr>
              <a:spcBef>
                <a:spcPts val="600"/>
              </a:spcBef>
              <a:buNone/>
            </a:pPr>
            <a:r>
              <a:rPr lang="en-US" sz="2000" dirty="0"/>
              <a:t>Fixed-effects analysis</a:t>
            </a:r>
          </a:p>
          <a:p>
            <a:pPr lvl="1" indent="-231775">
              <a:spcBef>
                <a:spcPts val="300"/>
              </a:spcBef>
              <a:spcAft>
                <a:spcPts val="0"/>
              </a:spcAft>
            </a:pPr>
            <a:r>
              <a:rPr lang="en-US" sz="2000" dirty="0"/>
              <a:t>Meth use compared to not</a:t>
            </a:r>
          </a:p>
          <a:p>
            <a:pPr>
              <a:spcBef>
                <a:spcPts val="600"/>
              </a:spcBef>
              <a:spcAft>
                <a:spcPts val="0"/>
              </a:spcAft>
              <a:buNone/>
            </a:pPr>
            <a:r>
              <a:rPr lang="en-US" sz="2000" dirty="0"/>
              <a:t>Age 32; 72% male</a:t>
            </a:r>
          </a:p>
          <a:p>
            <a:pPr>
              <a:spcBef>
                <a:spcPts val="600"/>
              </a:spcBef>
              <a:spcAft>
                <a:spcPts val="0"/>
              </a:spcAft>
              <a:buNone/>
            </a:pPr>
            <a:r>
              <a:rPr lang="en-US" sz="2000" dirty="0"/>
              <a:t>58% use in observed month</a:t>
            </a:r>
          </a:p>
          <a:p>
            <a:pPr lvl="1" indent="-231775">
              <a:spcBef>
                <a:spcPts val="300"/>
              </a:spcBef>
              <a:spcAft>
                <a:spcPts val="0"/>
              </a:spcAft>
            </a:pPr>
            <a:r>
              <a:rPr lang="en-US" sz="2000" dirty="0"/>
              <a:t>Median use 8 days</a:t>
            </a:r>
          </a:p>
          <a:p>
            <a:pPr lvl="1" indent="-231775">
              <a:spcBef>
                <a:spcPts val="300"/>
              </a:spcBef>
              <a:spcAft>
                <a:spcPts val="0"/>
              </a:spcAft>
            </a:pPr>
            <a:r>
              <a:rPr lang="en-US" sz="2000" dirty="0"/>
              <a:t>79% injection</a:t>
            </a:r>
          </a:p>
          <a:p>
            <a:pPr>
              <a:spcBef>
                <a:spcPts val="600"/>
              </a:spcBef>
              <a:buNone/>
            </a:pPr>
            <a:r>
              <a:rPr lang="en-US" sz="2000" dirty="0"/>
              <a:t>25% psychosis in observed month</a:t>
            </a:r>
          </a:p>
          <a:p>
            <a:pPr lvl="1" indent="-231775">
              <a:spcAft>
                <a:spcPts val="0"/>
              </a:spcAft>
            </a:pPr>
            <a:r>
              <a:rPr lang="en-US" sz="2000" dirty="0"/>
              <a:t>71% SUSP; 35% D; 51% H</a:t>
            </a:r>
          </a:p>
          <a:p>
            <a:pPr>
              <a:spcBef>
                <a:spcPts val="600"/>
              </a:spcBef>
              <a:buNone/>
            </a:pPr>
            <a:r>
              <a:rPr lang="en-US" sz="2000" dirty="0"/>
              <a:t>5-fold </a:t>
            </a:r>
            <a:r>
              <a:rPr lang="en-US" sz="2000" dirty="0">
                <a:latin typeface="Arial" panose="020B0604020202020204" pitchFamily="34" charset="0"/>
                <a:cs typeface="Arial" panose="020B0604020202020204" pitchFamily="34" charset="0"/>
              </a:rPr>
              <a:t>↑</a:t>
            </a:r>
            <a:r>
              <a:rPr lang="en-US" sz="2000" dirty="0"/>
              <a:t> in likelihood of psychosis when using; dose effect</a:t>
            </a:r>
          </a:p>
        </p:txBody>
      </p:sp>
      <p:sp>
        <p:nvSpPr>
          <p:cNvPr id="7" name="TextBox 6"/>
          <p:cNvSpPr txBox="1"/>
          <p:nvPr/>
        </p:nvSpPr>
        <p:spPr>
          <a:xfrm>
            <a:off x="3830700" y="6316717"/>
            <a:ext cx="4530599" cy="646331"/>
          </a:xfrm>
          <a:prstGeom prst="rect">
            <a:avLst/>
          </a:prstGeom>
          <a:noFill/>
        </p:spPr>
        <p:txBody>
          <a:bodyPr wrap="none" rtlCol="0">
            <a:spAutoFit/>
          </a:bodyPr>
          <a:lstStyle/>
          <a:p>
            <a:pPr algn="ctr"/>
            <a:r>
              <a:rPr lang="en-US" dirty="0">
                <a:solidFill>
                  <a:schemeClr val="bg1"/>
                </a:solidFill>
                <a:latin typeface="Calibri"/>
              </a:rPr>
              <a:t>BPRS = Brief Psychiatric Rating Scale</a:t>
            </a:r>
          </a:p>
          <a:p>
            <a:pPr algn="ctr"/>
            <a:r>
              <a:rPr lang="en-US" dirty="0" err="1">
                <a:solidFill>
                  <a:schemeClr val="bg1"/>
                </a:solidFill>
                <a:latin typeface="Calibri"/>
              </a:rPr>
              <a:t>McKetin</a:t>
            </a:r>
            <a:r>
              <a:rPr lang="en-US" dirty="0">
                <a:solidFill>
                  <a:schemeClr val="bg1"/>
                </a:solidFill>
                <a:latin typeface="Calibri"/>
              </a:rPr>
              <a:t> R et al. JAMA Psychiatry 2013;70:319.</a:t>
            </a:r>
          </a:p>
        </p:txBody>
      </p:sp>
      <p:sp>
        <p:nvSpPr>
          <p:cNvPr id="11" name="TextBox 10"/>
          <p:cNvSpPr txBox="1"/>
          <p:nvPr/>
        </p:nvSpPr>
        <p:spPr>
          <a:xfrm>
            <a:off x="3432485" y="1311205"/>
            <a:ext cx="5614294" cy="369332"/>
          </a:xfrm>
          <a:prstGeom prst="rect">
            <a:avLst/>
          </a:prstGeom>
          <a:noFill/>
        </p:spPr>
        <p:txBody>
          <a:bodyPr wrap="none" rtlCol="0">
            <a:spAutoFit/>
          </a:bodyPr>
          <a:lstStyle/>
          <a:p>
            <a:r>
              <a:rPr lang="en-US" b="1" dirty="0">
                <a:latin typeface="Calibri"/>
              </a:rPr>
              <a:t>MATES = Methamphetamine Treatment Evaluation Study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Substance-induced Psychosis</a:t>
            </a:r>
          </a:p>
        </p:txBody>
      </p:sp>
      <p:sp>
        <p:nvSpPr>
          <p:cNvPr id="3" name="Content Placeholder 2"/>
          <p:cNvSpPr>
            <a:spLocks noGrp="1"/>
          </p:cNvSpPr>
          <p:nvPr>
            <p:ph sz="half" idx="1"/>
          </p:nvPr>
        </p:nvSpPr>
        <p:spPr>
          <a:xfrm>
            <a:off x="523875" y="1845733"/>
            <a:ext cx="5511164" cy="4725664"/>
          </a:xfrm>
        </p:spPr>
        <p:txBody>
          <a:bodyPr>
            <a:normAutofit fontScale="77500" lnSpcReduction="20000"/>
          </a:bodyPr>
          <a:lstStyle/>
          <a:p>
            <a:pPr>
              <a:buNone/>
            </a:pPr>
            <a:r>
              <a:rPr lang="en-US" sz="3800" dirty="0"/>
              <a:t>Danish population-based registry study</a:t>
            </a:r>
            <a:endParaRPr lang="en-US" sz="3800" baseline="30000" dirty="0"/>
          </a:p>
          <a:p>
            <a:pPr lvl="1"/>
            <a:r>
              <a:rPr lang="en-US" dirty="0"/>
              <a:t>20-year follow-up</a:t>
            </a:r>
          </a:p>
          <a:p>
            <a:pPr lvl="1"/>
            <a:r>
              <a:rPr lang="en-US" dirty="0"/>
              <a:t>N=6,778</a:t>
            </a:r>
          </a:p>
          <a:p>
            <a:pPr lvl="1"/>
            <a:r>
              <a:rPr lang="en-US" dirty="0"/>
              <a:t>Majority alcohol, cannabis, amphetamines</a:t>
            </a:r>
          </a:p>
          <a:p>
            <a:pPr lvl="1"/>
            <a:r>
              <a:rPr lang="en-US" dirty="0"/>
              <a:t>32.2% of patients converted to schizophrenia or bipolar disorder</a:t>
            </a:r>
          </a:p>
          <a:p>
            <a:pPr lvl="2" indent="-228600">
              <a:spcBef>
                <a:spcPts val="0"/>
              </a:spcBef>
            </a:pPr>
            <a:r>
              <a:rPr lang="en-US" dirty="0"/>
              <a:t>Substantial differences in conversion rates between substances</a:t>
            </a:r>
          </a:p>
          <a:p>
            <a:pPr lvl="3" indent="-225425">
              <a:spcBef>
                <a:spcPts val="0"/>
              </a:spcBef>
            </a:pPr>
            <a:r>
              <a:rPr lang="en-US" sz="2300" dirty="0"/>
              <a:t>Almost 50% if cannabis-induced psychosis</a:t>
            </a:r>
          </a:p>
          <a:p>
            <a:pPr lvl="2" indent="-228600">
              <a:spcBef>
                <a:spcPts val="0"/>
              </a:spcBef>
            </a:pPr>
            <a:r>
              <a:rPr lang="en-US" dirty="0"/>
              <a:t>Half converted within 3 years to schizophrenia</a:t>
            </a:r>
          </a:p>
          <a:p>
            <a:pPr lvl="2" indent="-228600">
              <a:spcBef>
                <a:spcPts val="0"/>
              </a:spcBef>
            </a:pPr>
            <a:r>
              <a:rPr lang="en-US" dirty="0"/>
              <a:t>The younger the patient, the higher the conversion risk</a:t>
            </a:r>
          </a:p>
        </p:txBody>
      </p:sp>
      <p:sp>
        <p:nvSpPr>
          <p:cNvPr id="5" name="Content Placeholder 4">
            <a:extLst>
              <a:ext uri="{FF2B5EF4-FFF2-40B4-BE49-F238E27FC236}">
                <a16:creationId xmlns:a16="http://schemas.microsoft.com/office/drawing/2014/main" id="{B914E9BC-C2FC-8704-BAB3-C7BA97CD4AFB}"/>
              </a:ext>
            </a:extLst>
          </p:cNvPr>
          <p:cNvSpPr>
            <a:spLocks noGrp="1"/>
          </p:cNvSpPr>
          <p:nvPr>
            <p:ph sz="half" idx="2"/>
          </p:nvPr>
        </p:nvSpPr>
        <p:spPr>
          <a:xfrm>
            <a:off x="6156962" y="1845734"/>
            <a:ext cx="5406387" cy="4511524"/>
          </a:xfrm>
        </p:spPr>
        <p:txBody>
          <a:bodyPr>
            <a:normAutofit fontScale="77500" lnSpcReduction="20000"/>
          </a:bodyPr>
          <a:lstStyle/>
          <a:p>
            <a:pPr>
              <a:buNone/>
            </a:pPr>
            <a:r>
              <a:rPr lang="en-US" sz="3800" dirty="0"/>
              <a:t>Implications</a:t>
            </a:r>
          </a:p>
          <a:p>
            <a:pPr lvl="1" indent="-228600"/>
            <a:r>
              <a:rPr lang="en-US" dirty="0"/>
              <a:t>50% of cannabis induced psychosis will become schizophrenia</a:t>
            </a:r>
          </a:p>
          <a:p>
            <a:pPr lvl="1" indent="-228600"/>
            <a:r>
              <a:rPr lang="en-US" dirty="0"/>
              <a:t>Longer-term follow-up and treatment needed to prevent schizophrenia?</a:t>
            </a:r>
          </a:p>
          <a:p>
            <a:pPr lvl="1" indent="-228600"/>
            <a:r>
              <a:rPr lang="en-US" dirty="0"/>
              <a:t>Will legalization of cannabis increase psychosis incidence?</a:t>
            </a:r>
            <a:endParaRPr lang="en-US" baseline="30000" dirty="0"/>
          </a:p>
          <a:p>
            <a:pPr>
              <a:buNone/>
            </a:pPr>
            <a:r>
              <a:rPr lang="en-US" b="1" dirty="0"/>
              <a:t>“…drug-precipitated disorder in highly vulnerable individuals”</a:t>
            </a:r>
            <a:endParaRPr lang="en-US" dirty="0"/>
          </a:p>
        </p:txBody>
      </p:sp>
      <p:sp>
        <p:nvSpPr>
          <p:cNvPr id="4" name="TextBox 3"/>
          <p:cNvSpPr txBox="1"/>
          <p:nvPr/>
        </p:nvSpPr>
        <p:spPr>
          <a:xfrm>
            <a:off x="1698171" y="6357258"/>
            <a:ext cx="8948057" cy="600164"/>
          </a:xfrm>
          <a:prstGeom prst="rect">
            <a:avLst/>
          </a:prstGeom>
          <a:noFill/>
        </p:spPr>
        <p:txBody>
          <a:bodyPr wrap="square" rtlCol="0">
            <a:spAutoFit/>
          </a:bodyPr>
          <a:lstStyle/>
          <a:p>
            <a:pPr algn="ctr"/>
            <a:r>
              <a:rPr lang="en-US" sz="1100" dirty="0" err="1">
                <a:solidFill>
                  <a:schemeClr val="bg1"/>
                </a:solidFill>
              </a:rPr>
              <a:t>Starzer</a:t>
            </a:r>
            <a:r>
              <a:rPr lang="en-US" sz="1100" dirty="0">
                <a:solidFill>
                  <a:schemeClr val="bg1"/>
                </a:solidFill>
              </a:rPr>
              <a:t> MSK et al. Am J Psychiatry. 2018;175(4):343-50. Ghose S.  Am J Psychiatry. 2018;175(4):303-4. Murray RM and Hall W. JAMA Psychiatry. 2020;77(8):777-8. Kendler KS et al. Am J Psychiatry. 2019;176(9):711-9. Tandon R and Shariff SM. Am J Psychiatry. 2019;176(9);683-4. </a:t>
            </a:r>
          </a:p>
        </p:txBody>
      </p:sp>
    </p:spTree>
    <p:extLst>
      <p:ext uri="{BB962C8B-B14F-4D97-AF65-F5344CB8AC3E}">
        <p14:creationId xmlns:p14="http://schemas.microsoft.com/office/powerpoint/2010/main" val="149879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a:solidFill>
                  <a:srgbClr val="002060"/>
                </a:solidFill>
              </a:rPr>
              <a:t>HIV and the Brain</a:t>
            </a:r>
          </a:p>
        </p:txBody>
      </p:sp>
      <p:sp>
        <p:nvSpPr>
          <p:cNvPr id="24579" name="Rectangle 3"/>
          <p:cNvSpPr>
            <a:spLocks noGrp="1" noChangeArrowheads="1"/>
          </p:cNvSpPr>
          <p:nvPr>
            <p:ph type="body" idx="1"/>
          </p:nvPr>
        </p:nvSpPr>
        <p:spPr>
          <a:xfrm>
            <a:off x="523875" y="1845733"/>
            <a:ext cx="11039475" cy="4407921"/>
          </a:xfrm>
        </p:spPr>
        <p:txBody>
          <a:bodyPr>
            <a:normAutofit fontScale="92500" lnSpcReduction="10000"/>
          </a:bodyPr>
          <a:lstStyle/>
          <a:p>
            <a:pPr eaLnBrk="1" hangingPunct="1">
              <a:buNone/>
            </a:pPr>
            <a:r>
              <a:rPr lang="en-US" sz="2800" dirty="0"/>
              <a:t>Growing number of aging PWH</a:t>
            </a:r>
            <a:endParaRPr lang="en-US" sz="2800" baseline="30000" dirty="0"/>
          </a:p>
          <a:p>
            <a:pPr lvl="1" indent="-231775" eaLnBrk="1" hangingPunct="1"/>
            <a:r>
              <a:rPr lang="en-US" sz="2400" dirty="0"/>
              <a:t>Early CNS infection; </a:t>
            </a:r>
            <a:r>
              <a:rPr lang="en-US" sz="2400" dirty="0" err="1"/>
              <a:t>subcortical</a:t>
            </a:r>
            <a:endParaRPr lang="en-US" sz="2400" dirty="0"/>
          </a:p>
          <a:p>
            <a:pPr lvl="1" indent="-231775" eaLnBrk="1" hangingPunct="1"/>
            <a:r>
              <a:rPr lang="en-US" sz="2400" dirty="0"/>
              <a:t>More HIV-associated </a:t>
            </a:r>
            <a:r>
              <a:rPr lang="en-US" sz="2400" dirty="0" err="1"/>
              <a:t>neurocognitive</a:t>
            </a:r>
            <a:r>
              <a:rPr lang="en-US" sz="2400" dirty="0"/>
              <a:t> disorders (HAND)</a:t>
            </a:r>
          </a:p>
          <a:p>
            <a:pPr eaLnBrk="1" hangingPunct="1">
              <a:buNone/>
            </a:pPr>
            <a:r>
              <a:rPr lang="en-US" sz="2800" dirty="0"/>
              <a:t>Prevention</a:t>
            </a:r>
          </a:p>
          <a:p>
            <a:pPr lvl="1" indent="-231775" eaLnBrk="1" hangingPunct="1"/>
            <a:r>
              <a:rPr lang="en-US" sz="2400" u="sng" dirty="0"/>
              <a:t>HIV screening</a:t>
            </a:r>
            <a:r>
              <a:rPr lang="en-US" sz="2400" dirty="0"/>
              <a:t> (early diagnosis and early treatment)</a:t>
            </a:r>
          </a:p>
          <a:p>
            <a:pPr lvl="1" eaLnBrk="1" hangingPunct="1"/>
            <a:r>
              <a:rPr lang="en-US" sz="2400"/>
              <a:t>Appropriate neurocognitive </a:t>
            </a:r>
            <a:r>
              <a:rPr lang="en-US" sz="2400" dirty="0"/>
              <a:t>screening?</a:t>
            </a:r>
            <a:endParaRPr lang="en-US" sz="2400" baseline="30000" dirty="0"/>
          </a:p>
          <a:p>
            <a:pPr eaLnBrk="1" hangingPunct="1">
              <a:buNone/>
            </a:pPr>
            <a:r>
              <a:rPr lang="en-US" sz="2800" dirty="0"/>
              <a:t>Treatment</a:t>
            </a:r>
          </a:p>
          <a:p>
            <a:pPr lvl="1" indent="-231775" eaLnBrk="1" hangingPunct="1"/>
            <a:r>
              <a:rPr lang="en-US" sz="2400" dirty="0"/>
              <a:t>Early (i.e., screening!)</a:t>
            </a:r>
          </a:p>
          <a:p>
            <a:pPr lvl="1" indent="-231775" eaLnBrk="1" hangingPunct="1"/>
            <a:r>
              <a:rPr lang="en-US" sz="2400" dirty="0"/>
              <a:t>Use CNS Penetration-Effectiveness (CPE) rank?</a:t>
            </a:r>
            <a:endParaRPr lang="en-US" sz="2400" baseline="30000" dirty="0"/>
          </a:p>
          <a:p>
            <a:pPr lvl="1" indent="-231775" eaLnBrk="1" hangingPunct="1"/>
            <a:r>
              <a:rPr lang="en-US" sz="2400" dirty="0"/>
              <a:t>Routine lumbar puncture for CNS viral load?</a:t>
            </a:r>
          </a:p>
        </p:txBody>
      </p:sp>
      <p:sp>
        <p:nvSpPr>
          <p:cNvPr id="2" name="TextBox 1">
            <a:extLst>
              <a:ext uri="{FF2B5EF4-FFF2-40B4-BE49-F238E27FC236}">
                <a16:creationId xmlns:a16="http://schemas.microsoft.com/office/drawing/2014/main" id="{0D74723A-1E87-4E3C-AF13-9973974956AA}"/>
              </a:ext>
            </a:extLst>
          </p:cNvPr>
          <p:cNvSpPr txBox="1"/>
          <p:nvPr/>
        </p:nvSpPr>
        <p:spPr>
          <a:xfrm>
            <a:off x="8265974" y="2845030"/>
            <a:ext cx="3115151" cy="1569660"/>
          </a:xfrm>
          <a:prstGeom prst="rect">
            <a:avLst/>
          </a:prstGeom>
          <a:solidFill>
            <a:schemeClr val="bg2">
              <a:lumMod val="40000"/>
              <a:lumOff val="60000"/>
            </a:schemeClr>
          </a:solidFill>
        </p:spPr>
        <p:txBody>
          <a:bodyPr wrap="square" rtlCol="0">
            <a:spAutoFit/>
          </a:bodyPr>
          <a:lstStyle/>
          <a:p>
            <a:r>
              <a:rPr lang="en-US" sz="3200" b="1" dirty="0"/>
              <a:t>Psychosis as first sign of HIV dementia.</a:t>
            </a:r>
            <a:endParaRPr lang="en-US" sz="3200" b="1" baseline="30000" dirty="0"/>
          </a:p>
        </p:txBody>
      </p:sp>
      <p:sp>
        <p:nvSpPr>
          <p:cNvPr id="3" name="TextBox 2">
            <a:extLst>
              <a:ext uri="{FF2B5EF4-FFF2-40B4-BE49-F238E27FC236}">
                <a16:creationId xmlns:a16="http://schemas.microsoft.com/office/drawing/2014/main" id="{675FB93D-EFDB-BBF6-FE22-F29708611190}"/>
              </a:ext>
            </a:extLst>
          </p:cNvPr>
          <p:cNvSpPr txBox="1"/>
          <p:nvPr/>
        </p:nvSpPr>
        <p:spPr>
          <a:xfrm>
            <a:off x="1698171" y="6367768"/>
            <a:ext cx="8948057" cy="461665"/>
          </a:xfrm>
          <a:prstGeom prst="rect">
            <a:avLst/>
          </a:prstGeom>
          <a:noFill/>
        </p:spPr>
        <p:txBody>
          <a:bodyPr wrap="square" rtlCol="0">
            <a:spAutoFit/>
          </a:bodyPr>
          <a:lstStyle/>
          <a:p>
            <a:pPr algn="ctr"/>
            <a:r>
              <a:rPr lang="en-US" sz="1200" dirty="0" err="1">
                <a:solidFill>
                  <a:schemeClr val="bg1"/>
                </a:solidFill>
              </a:rPr>
              <a:t>Valcour</a:t>
            </a:r>
            <a:r>
              <a:rPr lang="en-US" sz="1200" dirty="0">
                <a:solidFill>
                  <a:schemeClr val="bg1"/>
                </a:solidFill>
              </a:rPr>
              <a:t> V et al. Curr HIV/AIDS Rep 2011;8:54. </a:t>
            </a:r>
            <a:r>
              <a:rPr lang="en-US" sz="1200" dirty="0" err="1">
                <a:solidFill>
                  <a:schemeClr val="bg1"/>
                </a:solidFill>
              </a:rPr>
              <a:t>Valcour</a:t>
            </a:r>
            <a:r>
              <a:rPr lang="en-US" sz="1200" dirty="0">
                <a:solidFill>
                  <a:schemeClr val="bg1"/>
                </a:solidFill>
              </a:rPr>
              <a:t> V et al. CID 2011;53:836. </a:t>
            </a:r>
            <a:r>
              <a:rPr lang="en-US" sz="1200" dirty="0" err="1">
                <a:solidFill>
                  <a:schemeClr val="bg1"/>
                </a:solidFill>
              </a:rPr>
              <a:t>Letendre</a:t>
            </a:r>
            <a:r>
              <a:rPr lang="en-US" sz="1200" dirty="0">
                <a:solidFill>
                  <a:schemeClr val="bg1"/>
                </a:solidFill>
              </a:rPr>
              <a:t> S et al. Arch Neurol 2008;65:65. Lin SP et al. Curr Top </a:t>
            </a:r>
            <a:r>
              <a:rPr lang="en-US" sz="1200" dirty="0" err="1">
                <a:solidFill>
                  <a:schemeClr val="bg1"/>
                </a:solidFill>
              </a:rPr>
              <a:t>Behav</a:t>
            </a:r>
            <a:r>
              <a:rPr lang="en-US" sz="1200" dirty="0">
                <a:solidFill>
                  <a:schemeClr val="bg1"/>
                </a:solidFill>
              </a:rPr>
              <a:t> </a:t>
            </a:r>
            <a:r>
              <a:rPr lang="en-US" sz="1200" dirty="0" err="1">
                <a:solidFill>
                  <a:schemeClr val="bg1"/>
                </a:solidFill>
              </a:rPr>
              <a:t>Neurosci</a:t>
            </a:r>
            <a:r>
              <a:rPr lang="en-US" sz="1200" dirty="0">
                <a:solidFill>
                  <a:schemeClr val="bg1"/>
                </a:solidFill>
              </a:rPr>
              <a:t>. 2021:50:517. Owe-Larsson B et al. </a:t>
            </a:r>
            <a:r>
              <a:rPr lang="en-US" sz="1200" dirty="0" err="1">
                <a:solidFill>
                  <a:schemeClr val="bg1"/>
                </a:solidFill>
              </a:rPr>
              <a:t>Afr</a:t>
            </a:r>
            <a:r>
              <a:rPr lang="en-US" sz="1200" dirty="0">
                <a:solidFill>
                  <a:schemeClr val="bg1"/>
                </a:solidFill>
              </a:rPr>
              <a:t> J Psychiatry 2009;12:115.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 y="286603"/>
            <a:ext cx="11875770" cy="1450757"/>
          </a:xfrm>
        </p:spPr>
        <p:txBody>
          <a:bodyPr/>
          <a:lstStyle/>
          <a:p>
            <a:r>
              <a:rPr lang="en-US" b="1" dirty="0">
                <a:solidFill>
                  <a:srgbClr val="002060"/>
                </a:solidFill>
              </a:rPr>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normAutofit fontScale="92500" lnSpcReduction="10000"/>
          </a:bodyPr>
          <a:lstStyle/>
          <a:p>
            <a:pPr marL="228600" indent="-228600">
              <a:buSzPct val="90000"/>
              <a:buFont typeface="Arial" panose="020B0604020202020204" pitchFamily="34" charset="0"/>
              <a:buChar char="•"/>
            </a:pPr>
            <a:r>
              <a:rPr lang="en-US" sz="2400" dirty="0">
                <a:solidFill>
                  <a:schemeClr val="tx1"/>
                </a:solidFill>
              </a:rPr>
              <a:t>Speaker reports the following financial relationships with ineligible companies:</a:t>
            </a:r>
          </a:p>
          <a:p>
            <a:pPr marL="576263" lvl="1" indent="-228600">
              <a:buSzPct val="90000"/>
            </a:pPr>
            <a:r>
              <a:rPr lang="en-US" sz="2100" dirty="0">
                <a:solidFill>
                  <a:schemeClr val="tx1"/>
                </a:solidFill>
              </a:rPr>
              <a:t>American Psychiatric Association (Consultant)</a:t>
            </a:r>
          </a:p>
          <a:p>
            <a:pPr marL="576263" lvl="1" indent="-228600">
              <a:buSzPct val="90000"/>
            </a:pPr>
            <a:r>
              <a:rPr lang="en-US" sz="2100" dirty="0">
                <a:solidFill>
                  <a:schemeClr val="tx1"/>
                </a:solidFill>
              </a:rPr>
              <a:t>UpToDate (Royalties)</a:t>
            </a:r>
          </a:p>
          <a:p>
            <a:pPr marL="576263" lvl="1" indent="-228600">
              <a:buSzPct val="90000"/>
            </a:pPr>
            <a:r>
              <a:rPr lang="en-US" sz="2100" dirty="0">
                <a:solidFill>
                  <a:schemeClr val="tx1"/>
                </a:solidFill>
              </a:rPr>
              <a:t>Otsuka (Researcher)</a:t>
            </a:r>
          </a:p>
          <a:p>
            <a:pPr marL="576263" lvl="1" indent="-228600">
              <a:buSzPct val="90000"/>
            </a:pPr>
            <a:r>
              <a:rPr lang="en-US" sz="2100" dirty="0">
                <a:solidFill>
                  <a:schemeClr val="tx1"/>
                </a:solidFill>
              </a:rPr>
              <a:t>Karuna (Researcher, Consultant)</a:t>
            </a:r>
          </a:p>
          <a:p>
            <a:pPr marL="576263" lvl="1" indent="-228600">
              <a:buSzPct val="90000"/>
            </a:pPr>
            <a:r>
              <a:rPr lang="en-US" sz="2100" dirty="0">
                <a:solidFill>
                  <a:schemeClr val="tx1"/>
                </a:solidFill>
              </a:rPr>
              <a:t>Vida (Consultant)</a:t>
            </a:r>
          </a:p>
          <a:p>
            <a:pPr marL="576263" lvl="1" indent="-228600">
              <a:buSzPct val="90000"/>
            </a:pPr>
            <a:r>
              <a:rPr lang="en-US" sz="2100" dirty="0">
                <a:solidFill>
                  <a:schemeClr val="tx1"/>
                </a:solidFill>
              </a:rPr>
              <a:t>Wolters-Kluwer (Royalties)</a:t>
            </a: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lstStyle/>
          <a:p>
            <a:r>
              <a:rPr lang="en-US" b="1" dirty="0">
                <a:solidFill>
                  <a:srgbClr val="002060"/>
                </a:solidFill>
              </a:rPr>
              <a:t>Kynurenic Acid in CSF</a:t>
            </a:r>
          </a:p>
        </p:txBody>
      </p:sp>
      <p:graphicFrame>
        <p:nvGraphicFramePr>
          <p:cNvPr id="43011" name="Object 3"/>
          <p:cNvGraphicFramePr>
            <a:graphicFrameLocks noGrp="1" noChangeAspect="1"/>
          </p:cNvGraphicFramePr>
          <p:nvPr>
            <p:ph idx="1"/>
            <p:extLst>
              <p:ext uri="{D42A27DB-BD31-4B8C-83A1-F6EECF244321}">
                <p14:modId xmlns:p14="http://schemas.microsoft.com/office/powerpoint/2010/main" val="2011811929"/>
              </p:ext>
            </p:extLst>
          </p:nvPr>
        </p:nvGraphicFramePr>
        <p:xfrm>
          <a:off x="0" y="1772044"/>
          <a:ext cx="10776694" cy="6562659"/>
        </p:xfrm>
        <a:graphic>
          <a:graphicData uri="http://schemas.openxmlformats.org/presentationml/2006/ole">
            <mc:AlternateContent xmlns:mc="http://schemas.openxmlformats.org/markup-compatibility/2006">
              <mc:Choice xmlns:v="urn:schemas-microsoft-com:vml" Requires="v">
                <p:oleObj name="Chart" r:id="rId3" imgW="12344696" imgH="6786464" progId="MSGraph.Chart.8">
                  <p:embed followColorScheme="full"/>
                </p:oleObj>
              </mc:Choice>
              <mc:Fallback>
                <p:oleObj name="Chart" r:id="rId3" imgW="12344696" imgH="6786464" progId="MSGraph.Chart.8">
                  <p:embed followColorScheme="full"/>
                  <p:pic>
                    <p:nvPicPr>
                      <p:cNvPr id="43011" name="Object 3"/>
                      <p:cNvPicPr>
                        <a:picLocks noChangeAspect="1" noChangeArrowheads="1"/>
                      </p:cNvPicPr>
                      <p:nvPr/>
                    </p:nvPicPr>
                    <p:blipFill>
                      <a:blip r:embed="rId4"/>
                      <a:srcRect/>
                      <a:stretch>
                        <a:fillRect/>
                      </a:stretch>
                    </p:blipFill>
                    <p:spPr bwMode="auto">
                      <a:xfrm>
                        <a:off x="0" y="1772044"/>
                        <a:ext cx="10776694" cy="6562659"/>
                      </a:xfrm>
                      <a:prstGeom prst="rect">
                        <a:avLst/>
                      </a:prstGeom>
                      <a:noFill/>
                    </p:spPr>
                  </p:pic>
                </p:oleObj>
              </mc:Fallback>
            </mc:AlternateContent>
          </a:graphicData>
        </a:graphic>
      </p:graphicFrame>
      <p:sp>
        <p:nvSpPr>
          <p:cNvPr id="43012" name="Text Box 4"/>
          <p:cNvSpPr txBox="1">
            <a:spLocks noChangeArrowheads="1"/>
          </p:cNvSpPr>
          <p:nvPr/>
        </p:nvSpPr>
        <p:spPr bwMode="auto">
          <a:xfrm>
            <a:off x="2819400" y="6491288"/>
            <a:ext cx="184150" cy="366712"/>
          </a:xfrm>
          <a:prstGeom prst="rect">
            <a:avLst/>
          </a:prstGeom>
          <a:noFill/>
          <a:ln w="9525">
            <a:noFill/>
            <a:miter lim="800000"/>
            <a:headEnd/>
            <a:tailEnd/>
          </a:ln>
          <a:effectLst/>
        </p:spPr>
        <p:txBody>
          <a:bodyPr wrap="none">
            <a:spAutoFit/>
          </a:bodyPr>
          <a:lstStyle/>
          <a:p>
            <a:endParaRPr lang="en-US"/>
          </a:p>
        </p:txBody>
      </p:sp>
      <p:sp>
        <p:nvSpPr>
          <p:cNvPr id="43013" name="Text Box 5"/>
          <p:cNvSpPr txBox="1">
            <a:spLocks noChangeArrowheads="1"/>
          </p:cNvSpPr>
          <p:nvPr/>
        </p:nvSpPr>
        <p:spPr bwMode="auto">
          <a:xfrm>
            <a:off x="3476515" y="6328376"/>
            <a:ext cx="5569153" cy="584775"/>
          </a:xfrm>
          <a:prstGeom prst="rect">
            <a:avLst/>
          </a:prstGeom>
          <a:noFill/>
          <a:ln w="9525">
            <a:noFill/>
            <a:miter lim="800000"/>
            <a:headEnd/>
            <a:tailEnd/>
          </a:ln>
          <a:effectLst/>
        </p:spPr>
        <p:txBody>
          <a:bodyPr wrap="none">
            <a:spAutoFit/>
          </a:bodyPr>
          <a:lstStyle/>
          <a:p>
            <a:pPr algn="ctr"/>
            <a:r>
              <a:rPr lang="en-US" sz="1600" dirty="0">
                <a:solidFill>
                  <a:schemeClr val="bg1"/>
                </a:solidFill>
              </a:rPr>
              <a:t>Nilsson 2005; Atlas 2007.</a:t>
            </a:r>
          </a:p>
          <a:p>
            <a:pPr algn="ctr"/>
            <a:r>
              <a:rPr lang="en-US" sz="1600" dirty="0">
                <a:solidFill>
                  <a:schemeClr val="bg1"/>
                </a:solidFill>
              </a:rPr>
              <a:t>Review:  </a:t>
            </a:r>
            <a:r>
              <a:rPr lang="en-US" sz="1600" dirty="0" err="1">
                <a:solidFill>
                  <a:schemeClr val="bg1"/>
                </a:solidFill>
              </a:rPr>
              <a:t>Schwarcz</a:t>
            </a:r>
            <a:r>
              <a:rPr lang="en-US" sz="1600" dirty="0">
                <a:solidFill>
                  <a:schemeClr val="bg1"/>
                </a:solidFill>
              </a:rPr>
              <a:t> et al. Nat Rev </a:t>
            </a:r>
            <a:r>
              <a:rPr lang="en-US" sz="1600" dirty="0" err="1">
                <a:solidFill>
                  <a:schemeClr val="bg1"/>
                </a:solidFill>
              </a:rPr>
              <a:t>Neurosci</a:t>
            </a:r>
            <a:r>
              <a:rPr lang="en-US" sz="1600" dirty="0">
                <a:solidFill>
                  <a:schemeClr val="bg1"/>
                </a:solidFill>
              </a:rPr>
              <a:t> 2012;13:465.    </a:t>
            </a:r>
          </a:p>
        </p:txBody>
      </p:sp>
      <p:sp>
        <p:nvSpPr>
          <p:cNvPr id="8" name="Rectangle 6"/>
          <p:cNvSpPr>
            <a:spLocks noChangeArrowheads="1"/>
          </p:cNvSpPr>
          <p:nvPr/>
        </p:nvSpPr>
        <p:spPr bwMode="auto">
          <a:xfrm>
            <a:off x="9296400" y="5029200"/>
            <a:ext cx="914400" cy="1066800"/>
          </a:xfrm>
          <a:prstGeom prst="rect">
            <a:avLst/>
          </a:prstGeom>
          <a:solidFill>
            <a:schemeClr val="bg1"/>
          </a:solidFill>
          <a:ln w="9525">
            <a:noFill/>
            <a:miter lim="800000"/>
            <a:headEnd/>
            <a:tailEnd/>
          </a:ln>
          <a:effectLst/>
        </p:spPr>
        <p:txBody>
          <a:bodyPr wrap="none" anchor="ctr"/>
          <a:lstStyle/>
          <a:p>
            <a:endParaRPr lang="en-US"/>
          </a:p>
        </p:txBody>
      </p:sp>
      <p:pic>
        <p:nvPicPr>
          <p:cNvPr id="11" name="Picture 2"/>
          <p:cNvPicPr>
            <a:picLocks noChangeAspect="1" noChangeArrowheads="1"/>
          </p:cNvPicPr>
          <p:nvPr/>
        </p:nvPicPr>
        <p:blipFill>
          <a:blip r:embed="rId5" cstate="print"/>
          <a:srcRect/>
          <a:stretch>
            <a:fillRect/>
          </a:stretch>
        </p:blipFill>
        <p:spPr bwMode="auto">
          <a:xfrm>
            <a:off x="7175658" y="1737360"/>
            <a:ext cx="5016342" cy="455633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rPr>
              <a:t>Secondary Psychosis Due to COVID-19</a:t>
            </a:r>
          </a:p>
        </p:txBody>
      </p:sp>
      <p:sp>
        <p:nvSpPr>
          <p:cNvPr id="3" name="Content Placeholder 2"/>
          <p:cNvSpPr>
            <a:spLocks noGrp="1"/>
          </p:cNvSpPr>
          <p:nvPr>
            <p:ph sz="half" idx="1"/>
          </p:nvPr>
        </p:nvSpPr>
        <p:spPr>
          <a:xfrm>
            <a:off x="523875" y="1845734"/>
            <a:ext cx="5511164" cy="4492004"/>
          </a:xfrm>
        </p:spPr>
        <p:txBody>
          <a:bodyPr>
            <a:normAutofit fontScale="85000" lnSpcReduction="20000"/>
          </a:bodyPr>
          <a:lstStyle/>
          <a:p>
            <a:pPr>
              <a:buNone/>
            </a:pPr>
            <a:r>
              <a:rPr lang="en-US" dirty="0"/>
              <a:t>Neuropsychiatric syndromes often seen in pandemics</a:t>
            </a:r>
            <a:endParaRPr lang="en-US" baseline="30000" dirty="0"/>
          </a:p>
          <a:p>
            <a:pPr>
              <a:buNone/>
            </a:pPr>
            <a:r>
              <a:rPr lang="en-US" dirty="0"/>
              <a:t>Direct COVID-19 effects on the brain</a:t>
            </a:r>
          </a:p>
          <a:p>
            <a:pPr lvl="1" indent="-231775"/>
            <a:r>
              <a:rPr lang="en-US" dirty="0" err="1"/>
              <a:t>Anosmia</a:t>
            </a:r>
            <a:r>
              <a:rPr lang="en-US" dirty="0"/>
              <a:t> and </a:t>
            </a:r>
            <a:r>
              <a:rPr lang="en-US" dirty="0" err="1"/>
              <a:t>ageusia</a:t>
            </a:r>
            <a:endParaRPr lang="en-US" dirty="0"/>
          </a:p>
          <a:p>
            <a:pPr lvl="1" indent="-231775"/>
            <a:r>
              <a:rPr lang="en-US" dirty="0"/>
              <a:t>Neurologic manifestations in 214 Wuhan patients</a:t>
            </a:r>
            <a:endParaRPr lang="en-US" baseline="30000" dirty="0"/>
          </a:p>
          <a:p>
            <a:pPr lvl="2" indent="-230188"/>
            <a:r>
              <a:rPr lang="en-US" dirty="0"/>
              <a:t>36.4% with CNS, PNS, and skeletal muscle involvement</a:t>
            </a:r>
          </a:p>
          <a:p>
            <a:pPr lvl="2" indent="-230188"/>
            <a:r>
              <a:rPr lang="en-US" dirty="0"/>
              <a:t>Acute </a:t>
            </a:r>
            <a:r>
              <a:rPr lang="en-US" dirty="0" err="1"/>
              <a:t>cerebrovascular</a:t>
            </a:r>
            <a:r>
              <a:rPr lang="en-US" dirty="0"/>
              <a:t> disease, impaired consciousness</a:t>
            </a:r>
          </a:p>
          <a:p>
            <a:pPr lvl="1" indent="-231775"/>
            <a:r>
              <a:rPr lang="en-US" dirty="0"/>
              <a:t>Psychosis due to COVID-19? Autoimmune trigger?</a:t>
            </a:r>
          </a:p>
        </p:txBody>
      </p:sp>
      <p:sp>
        <p:nvSpPr>
          <p:cNvPr id="5" name="Content Placeholder 4">
            <a:extLst>
              <a:ext uri="{FF2B5EF4-FFF2-40B4-BE49-F238E27FC236}">
                <a16:creationId xmlns:a16="http://schemas.microsoft.com/office/drawing/2014/main" id="{E688D4B5-28F7-3061-19C6-E322C16CBF48}"/>
              </a:ext>
            </a:extLst>
          </p:cNvPr>
          <p:cNvSpPr>
            <a:spLocks noGrp="1"/>
          </p:cNvSpPr>
          <p:nvPr>
            <p:ph sz="half" idx="2"/>
          </p:nvPr>
        </p:nvSpPr>
        <p:spPr/>
        <p:txBody>
          <a:bodyPr>
            <a:normAutofit fontScale="85000" lnSpcReduction="20000"/>
          </a:bodyPr>
          <a:lstStyle/>
          <a:p>
            <a:pPr>
              <a:buNone/>
            </a:pPr>
            <a:r>
              <a:rPr lang="en-US" dirty="0"/>
              <a:t>Differential diagnosis</a:t>
            </a:r>
          </a:p>
          <a:p>
            <a:pPr lvl="1" indent="-231775"/>
            <a:r>
              <a:rPr lang="en-US" b="1" dirty="0"/>
              <a:t>Delirium</a:t>
            </a:r>
          </a:p>
          <a:p>
            <a:pPr lvl="1" indent="-231775"/>
            <a:r>
              <a:rPr lang="en-US" dirty="0"/>
              <a:t>Triggered psychiatric illnesses due to stress: brief psychotic disorder</a:t>
            </a:r>
          </a:p>
          <a:p>
            <a:pPr>
              <a:buNone/>
            </a:pPr>
            <a:r>
              <a:rPr lang="en-US" dirty="0"/>
              <a:t>Management</a:t>
            </a:r>
          </a:p>
          <a:p>
            <a:pPr lvl="1" indent="-231775"/>
            <a:r>
              <a:rPr lang="en-US" dirty="0"/>
              <a:t>Evolving</a:t>
            </a:r>
          </a:p>
          <a:p>
            <a:pPr lvl="1" indent="-231775"/>
            <a:r>
              <a:rPr lang="en-US" dirty="0"/>
              <a:t>Antipsychotics safe (cardiology) and/or effective?</a:t>
            </a:r>
          </a:p>
        </p:txBody>
      </p:sp>
      <p:sp>
        <p:nvSpPr>
          <p:cNvPr id="6" name="TextBox 5">
            <a:extLst>
              <a:ext uri="{FF2B5EF4-FFF2-40B4-BE49-F238E27FC236}">
                <a16:creationId xmlns:a16="http://schemas.microsoft.com/office/drawing/2014/main" id="{E130C4D8-1242-436A-4DCE-B57F33A80C42}"/>
              </a:ext>
            </a:extLst>
          </p:cNvPr>
          <p:cNvSpPr txBox="1"/>
          <p:nvPr/>
        </p:nvSpPr>
        <p:spPr>
          <a:xfrm>
            <a:off x="1698171" y="6150048"/>
            <a:ext cx="8948057" cy="738664"/>
          </a:xfrm>
          <a:prstGeom prst="rect">
            <a:avLst/>
          </a:prstGeom>
          <a:noFill/>
        </p:spPr>
        <p:txBody>
          <a:bodyPr wrap="square" rtlCol="0">
            <a:spAutoFit/>
          </a:bodyPr>
          <a:lstStyle/>
          <a:p>
            <a:pPr algn="ctr"/>
            <a:r>
              <a:rPr lang="en-US" sz="1050" dirty="0"/>
              <a:t>https://www.vice.com/en_us/article/g5x3gq/link-between-pandemics-and-psychosis-spanish-influenza-and-psychotic-disorders Troyer EA et al. </a:t>
            </a:r>
            <a:r>
              <a:rPr lang="en-US" sz="1050" dirty="0">
                <a:solidFill>
                  <a:schemeClr val="bg1"/>
                </a:solidFill>
              </a:rPr>
              <a:t>Brain </a:t>
            </a:r>
            <a:r>
              <a:rPr lang="en-US" sz="1050" dirty="0" err="1">
                <a:solidFill>
                  <a:schemeClr val="bg1"/>
                </a:solidFill>
              </a:rPr>
              <a:t>Behav</a:t>
            </a:r>
            <a:r>
              <a:rPr lang="en-US" sz="1050" dirty="0">
                <a:solidFill>
                  <a:schemeClr val="bg1"/>
                </a:solidFill>
              </a:rPr>
              <a:t> </a:t>
            </a:r>
            <a:r>
              <a:rPr lang="en-US" sz="1050" dirty="0" err="1">
                <a:solidFill>
                  <a:schemeClr val="bg1"/>
                </a:solidFill>
              </a:rPr>
              <a:t>Immu</a:t>
            </a:r>
            <a:r>
              <a:rPr lang="en-US" sz="1050" dirty="0">
                <a:solidFill>
                  <a:schemeClr val="bg1"/>
                </a:solidFill>
              </a:rPr>
              <a:t>. April 13, 2020. Mao L et al. JAMA Neurol. April 10, 2020.  </a:t>
            </a:r>
            <a:r>
              <a:rPr lang="en-US" sz="1050" dirty="0" err="1">
                <a:solidFill>
                  <a:schemeClr val="bg1"/>
                </a:solidFill>
              </a:rPr>
              <a:t>Ferrando</a:t>
            </a:r>
            <a:r>
              <a:rPr lang="en-US" sz="1050" dirty="0">
                <a:solidFill>
                  <a:schemeClr val="bg1"/>
                </a:solidFill>
              </a:rPr>
              <a:t> SJ et al. Psychosomatics. 2020;61(5):551-5. Smith CM et al. Gen Hosp Psychiatry 2021;73:84-100. https://www.psychiatrictimes.com/coronavirus/brief-psychotic-disorder-triggered-fear-coronavirus-small-case-series Kochi AN et al. J Cardiovasc </a:t>
            </a:r>
            <a:r>
              <a:rPr lang="en-US" sz="1050" dirty="0" err="1">
                <a:solidFill>
                  <a:schemeClr val="bg1"/>
                </a:solidFill>
              </a:rPr>
              <a:t>Electrophysiol</a:t>
            </a:r>
            <a:r>
              <a:rPr lang="en-US" sz="1050" dirty="0">
                <a:solidFill>
                  <a:schemeClr val="bg1"/>
                </a:solidFill>
              </a:rPr>
              <a:t>. 2020 Apr 9. </a:t>
            </a:r>
            <a:r>
              <a:rPr lang="en-US" sz="1050" dirty="0" err="1">
                <a:solidFill>
                  <a:schemeClr val="bg1"/>
                </a:solidFill>
              </a:rPr>
              <a:t>doi</a:t>
            </a:r>
            <a:r>
              <a:rPr lang="en-US" sz="1050" dirty="0">
                <a:solidFill>
                  <a:schemeClr val="bg1"/>
                </a:solidFill>
              </a:rPr>
              <a:t>: 10.1111/jce.14479.</a:t>
            </a:r>
          </a:p>
        </p:txBody>
      </p:sp>
    </p:spTree>
    <p:extLst>
      <p:ext uri="{BB962C8B-B14F-4D97-AF65-F5344CB8AC3E}">
        <p14:creationId xmlns:p14="http://schemas.microsoft.com/office/powerpoint/2010/main" val="2311357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807AD87-12EB-4EAE-8B6E-05B8C37FD302}"/>
              </a:ext>
            </a:extLst>
          </p:cNvPr>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3173558" y="1064550"/>
            <a:ext cx="5844887" cy="4386003"/>
          </a:xfrm>
        </p:spPr>
      </p:pic>
    </p:spTree>
    <p:extLst>
      <p:ext uri="{BB962C8B-B14F-4D97-AF65-F5344CB8AC3E}">
        <p14:creationId xmlns:p14="http://schemas.microsoft.com/office/powerpoint/2010/main" val="70262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3D0C-8955-44D0-853C-624B7CC65C45}"/>
              </a:ext>
            </a:extLst>
          </p:cNvPr>
          <p:cNvSpPr>
            <a:spLocks noGrp="1"/>
          </p:cNvSpPr>
          <p:nvPr>
            <p:ph type="title"/>
          </p:nvPr>
        </p:nvSpPr>
        <p:spPr>
          <a:xfrm>
            <a:off x="273269" y="286603"/>
            <a:ext cx="11655972" cy="1450757"/>
          </a:xfrm>
        </p:spPr>
        <p:txBody>
          <a:bodyPr>
            <a:normAutofit/>
          </a:bodyPr>
          <a:lstStyle/>
          <a:p>
            <a:r>
              <a:rPr lang="en-US" b="1" dirty="0">
                <a:solidFill>
                  <a:srgbClr val="002060"/>
                </a:solidFill>
              </a:rPr>
              <a:t>Clinical Pearls – Secondary Psychosis</a:t>
            </a:r>
          </a:p>
        </p:txBody>
      </p:sp>
      <p:sp>
        <p:nvSpPr>
          <p:cNvPr id="3" name="Content Placeholder 2">
            <a:extLst>
              <a:ext uri="{FF2B5EF4-FFF2-40B4-BE49-F238E27FC236}">
                <a16:creationId xmlns:a16="http://schemas.microsoft.com/office/drawing/2014/main" id="{A65B1990-DA1A-4F10-8408-FDF1BA97920F}"/>
              </a:ext>
            </a:extLst>
          </p:cNvPr>
          <p:cNvSpPr>
            <a:spLocks noGrp="1"/>
          </p:cNvSpPr>
          <p:nvPr>
            <p:ph idx="1"/>
          </p:nvPr>
        </p:nvSpPr>
        <p:spPr>
          <a:xfrm>
            <a:off x="523875" y="1845733"/>
            <a:ext cx="11039475" cy="4397411"/>
          </a:xfrm>
        </p:spPr>
        <p:txBody>
          <a:bodyPr>
            <a:normAutofit fontScale="85000" lnSpcReduction="20000"/>
          </a:bodyPr>
          <a:lstStyle/>
          <a:p>
            <a:pPr>
              <a:buNone/>
            </a:pPr>
            <a:r>
              <a:rPr lang="en-US" dirty="0"/>
              <a:t>Psychosis = delirium until proven otherwise</a:t>
            </a:r>
          </a:p>
          <a:p>
            <a:pPr lvl="1"/>
            <a:r>
              <a:rPr lang="en-US" dirty="0"/>
              <a:t>Can usually be quickly disproven</a:t>
            </a:r>
          </a:p>
          <a:p>
            <a:pPr lvl="1"/>
            <a:r>
              <a:rPr lang="en-US" dirty="0"/>
              <a:t>BUT: acute and transient psychotic disorders may appear “organic”</a:t>
            </a:r>
            <a:endParaRPr lang="en-US" baseline="30000" dirty="0"/>
          </a:p>
          <a:p>
            <a:pPr>
              <a:buNone/>
            </a:pPr>
            <a:r>
              <a:rPr lang="en-US" dirty="0"/>
              <a:t>Avoid unnecessary hierarchical/etiological thinking</a:t>
            </a:r>
          </a:p>
          <a:p>
            <a:pPr lvl="1"/>
            <a:r>
              <a:rPr lang="en-US" dirty="0"/>
              <a:t>List all possible contributions agnostically</a:t>
            </a:r>
          </a:p>
          <a:p>
            <a:pPr lvl="1"/>
            <a:r>
              <a:rPr lang="en-US" dirty="0"/>
              <a:t>Unfortunately, we lost “multi-axial” system</a:t>
            </a:r>
          </a:p>
          <a:p>
            <a:pPr>
              <a:buNone/>
            </a:pPr>
            <a:r>
              <a:rPr lang="en-US" dirty="0"/>
              <a:t>Keep high index of suspicion for new or uncommon etiologies</a:t>
            </a:r>
          </a:p>
          <a:p>
            <a:pPr lvl="1"/>
            <a:r>
              <a:rPr lang="en-US" dirty="0"/>
              <a:t>Designer drugs, autoantibodies, COVID-19</a:t>
            </a:r>
          </a:p>
          <a:p>
            <a:pPr lvl="1"/>
            <a:r>
              <a:rPr lang="en-US" dirty="0"/>
              <a:t>In HIV, viral an immune status matters!</a:t>
            </a:r>
          </a:p>
          <a:p>
            <a:pPr>
              <a:buNone/>
            </a:pPr>
            <a:r>
              <a:rPr lang="en-US" dirty="0"/>
              <a:t>Expand search for etiologies if poor response</a:t>
            </a:r>
          </a:p>
        </p:txBody>
      </p:sp>
      <p:sp>
        <p:nvSpPr>
          <p:cNvPr id="4" name="TextBox 3">
            <a:extLst>
              <a:ext uri="{FF2B5EF4-FFF2-40B4-BE49-F238E27FC236}">
                <a16:creationId xmlns:a16="http://schemas.microsoft.com/office/drawing/2014/main" id="{D8575F09-4DE4-4BD8-8893-677AAAA94661}"/>
              </a:ext>
            </a:extLst>
          </p:cNvPr>
          <p:cNvSpPr txBox="1"/>
          <p:nvPr/>
        </p:nvSpPr>
        <p:spPr>
          <a:xfrm>
            <a:off x="3540281" y="6466896"/>
            <a:ext cx="4920706" cy="338554"/>
          </a:xfrm>
          <a:prstGeom prst="rect">
            <a:avLst/>
          </a:prstGeom>
          <a:noFill/>
        </p:spPr>
        <p:txBody>
          <a:bodyPr wrap="none" rtlCol="0">
            <a:spAutoFit/>
          </a:bodyPr>
          <a:lstStyle/>
          <a:p>
            <a:pPr lvl="0"/>
            <a:r>
              <a:rPr lang="en-US" sz="1600" dirty="0" err="1">
                <a:solidFill>
                  <a:schemeClr val="bg1"/>
                </a:solidFill>
              </a:rPr>
              <a:t>Legesse</a:t>
            </a:r>
            <a:r>
              <a:rPr lang="en-US" sz="1600" dirty="0">
                <a:solidFill>
                  <a:schemeClr val="bg1"/>
                </a:solidFill>
              </a:rPr>
              <a:t> B et al. Psychosomatics 2011;52:468-471.</a:t>
            </a:r>
          </a:p>
        </p:txBody>
      </p:sp>
    </p:spTree>
    <p:extLst>
      <p:ext uri="{BB962C8B-B14F-4D97-AF65-F5344CB8AC3E}">
        <p14:creationId xmlns:p14="http://schemas.microsoft.com/office/powerpoint/2010/main" val="167778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762" y="152400"/>
            <a:ext cx="3840086" cy="1269596"/>
          </a:xfrm>
        </p:spPr>
        <p:txBody>
          <a:bodyPr>
            <a:normAutofit/>
          </a:bodyPr>
          <a:lstStyle/>
          <a:p>
            <a:r>
              <a:rPr lang="en-US" b="1" dirty="0">
                <a:solidFill>
                  <a:srgbClr val="002060"/>
                </a:solidFill>
              </a:rPr>
              <a:t>Thank you!</a:t>
            </a:r>
          </a:p>
        </p:txBody>
      </p:sp>
      <p:sp>
        <p:nvSpPr>
          <p:cNvPr id="3" name="Content Placeholder 2"/>
          <p:cNvSpPr>
            <a:spLocks noGrp="1"/>
          </p:cNvSpPr>
          <p:nvPr>
            <p:ph idx="1"/>
          </p:nvPr>
        </p:nvSpPr>
        <p:spPr>
          <a:xfrm>
            <a:off x="759179" y="1828800"/>
            <a:ext cx="6577042" cy="3200400"/>
          </a:xfrm>
        </p:spPr>
        <p:txBody>
          <a:bodyPr>
            <a:normAutofit fontScale="85000" lnSpcReduction="20000"/>
          </a:bodyPr>
          <a:lstStyle/>
          <a:p>
            <a:pPr>
              <a:buNone/>
            </a:pPr>
            <a:r>
              <a:rPr lang="en-US" sz="2300" b="1" u="sng" dirty="0"/>
              <a:t>Articles</a:t>
            </a:r>
          </a:p>
          <a:p>
            <a:pPr>
              <a:buNone/>
            </a:pPr>
            <a:r>
              <a:rPr lang="en-US" sz="2100" dirty="0"/>
              <a:t>Freudenreich O. Differential diagnosis of psychotic symptoms: medical “mimics.”  Psychiatric Times. 2010;27(12):56-61. </a:t>
            </a:r>
            <a:r>
              <a:rPr lang="en-US" sz="2100" dirty="0">
                <a:solidFill>
                  <a:srgbClr val="0070C0"/>
                </a:solidFill>
                <a:hlinkClick r:id="rId2"/>
              </a:rPr>
              <a:t>https://www.psychiatrictimes.com/view/differential-diagnosis-psychotic-symptoms-medical-mimics</a:t>
            </a:r>
            <a:endParaRPr lang="en-US" sz="2100" dirty="0">
              <a:solidFill>
                <a:srgbClr val="0070C0"/>
              </a:solidFill>
            </a:endParaRPr>
          </a:p>
          <a:p>
            <a:pPr>
              <a:buNone/>
            </a:pPr>
            <a:r>
              <a:rPr lang="en-US" sz="2100" dirty="0"/>
              <a:t>Freudenreich O et al. Initial medical work-up of first-episode psychosis: a conceptual review.  Early </a:t>
            </a:r>
            <a:r>
              <a:rPr lang="en-US" sz="2100" dirty="0" err="1"/>
              <a:t>Interv</a:t>
            </a:r>
            <a:r>
              <a:rPr lang="en-US" sz="2100" dirty="0"/>
              <a:t> Psychiatry. 2009;3(1):10-8.</a:t>
            </a:r>
          </a:p>
          <a:p>
            <a:pPr>
              <a:buNone/>
            </a:pPr>
            <a:r>
              <a:rPr lang="en-US" sz="2300" b="1" u="sng" dirty="0"/>
              <a:t>Book</a:t>
            </a:r>
          </a:p>
          <a:p>
            <a:pPr>
              <a:buNone/>
            </a:pPr>
            <a:r>
              <a:rPr lang="en-US" sz="2100" dirty="0"/>
              <a:t>Freudenreich, O. (2020). Psychotic disorders. A practical guide (2nd edition). Humana Press/Springer Verlag.</a:t>
            </a:r>
          </a:p>
          <a:p>
            <a:endParaRPr lang="en-US" sz="2125" dirty="0">
              <a:solidFill>
                <a:schemeClr val="accent2"/>
              </a:solidFill>
              <a:cs typeface="Calibri" panose="020F0502020204030204" pitchFamily="34" charset="0"/>
            </a:endParaRPr>
          </a:p>
          <a:p>
            <a:pPr lvl="1"/>
            <a:endParaRPr lang="en-US" sz="1350" dirty="0"/>
          </a:p>
        </p:txBody>
      </p:sp>
      <p:pic>
        <p:nvPicPr>
          <p:cNvPr id="4" name="Picture 4" descr="Butner">
            <a:extLst>
              <a:ext uri="{FF2B5EF4-FFF2-40B4-BE49-F238E27FC236}">
                <a16:creationId xmlns:a16="http://schemas.microsoft.com/office/drawing/2014/main" id="{752C3E86-E5E2-46A0-9369-EBD4AB2C7E54}"/>
              </a:ext>
            </a:extLst>
          </p:cNvPr>
          <p:cNvPicPr preferRelativeResize="0">
            <a:picLocks noChangeAspect="1" noChangeArrowheads="1"/>
          </p:cNvPicPr>
          <p:nvPr/>
        </p:nvPicPr>
        <p:blipFill rotWithShape="1">
          <a:blip r:embed="rId3" cstate="print"/>
          <a:srcRect r="2069"/>
          <a:stretch/>
        </p:blipFill>
        <p:spPr bwMode="auto">
          <a:xfrm>
            <a:off x="7246932" y="258169"/>
            <a:ext cx="4734863" cy="514349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6" name="Text Box 2">
            <a:extLst>
              <a:ext uri="{FF2B5EF4-FFF2-40B4-BE49-F238E27FC236}">
                <a16:creationId xmlns:a16="http://schemas.microsoft.com/office/drawing/2014/main" id="{00FA7FE2-96E4-4A38-9D33-BA1E8FA25541}"/>
              </a:ext>
            </a:extLst>
          </p:cNvPr>
          <p:cNvSpPr txBox="1">
            <a:spLocks noChangeArrowheads="1"/>
          </p:cNvSpPr>
          <p:nvPr/>
        </p:nvSpPr>
        <p:spPr bwMode="auto">
          <a:xfrm>
            <a:off x="7537233" y="5416769"/>
            <a:ext cx="4444562" cy="707886"/>
          </a:xfrm>
          <a:prstGeom prst="rect">
            <a:avLst/>
          </a:prstGeom>
          <a:solidFill>
            <a:schemeClr val="bg1"/>
          </a:solidFill>
          <a:ln w="9525">
            <a:solidFill>
              <a:srgbClr val="993300"/>
            </a:solidFill>
            <a:miter lim="800000"/>
            <a:headEnd/>
            <a:tailEnd/>
          </a:ln>
          <a:effectLst/>
        </p:spPr>
        <p:txBody>
          <a:bodyPr wrap="square">
            <a:spAutoFit/>
          </a:bodyPr>
          <a:lstStyle/>
          <a:p>
            <a:r>
              <a:rPr lang="en-US" sz="2000">
                <a:cs typeface="Arial" pitchFamily="34" charset="0"/>
              </a:rPr>
              <a:t>John Umstead Hospital, Butner, NC, ca. 1995</a:t>
            </a:r>
            <a:endParaRPr lang="en-US" sz="2000" dirty="0">
              <a:cs typeface="Arial" pitchFamily="34" charset="0"/>
            </a:endParaRPr>
          </a:p>
        </p:txBody>
      </p:sp>
      <p:sp>
        <p:nvSpPr>
          <p:cNvPr id="7" name="TextBox 6">
            <a:extLst>
              <a:ext uri="{FF2B5EF4-FFF2-40B4-BE49-F238E27FC236}">
                <a16:creationId xmlns:a16="http://schemas.microsoft.com/office/drawing/2014/main" id="{71B9FB2C-68EE-4742-8275-466D5EB0155A}"/>
              </a:ext>
            </a:extLst>
          </p:cNvPr>
          <p:cNvSpPr txBox="1"/>
          <p:nvPr/>
        </p:nvSpPr>
        <p:spPr>
          <a:xfrm>
            <a:off x="3021716" y="6001436"/>
            <a:ext cx="4297971"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freudenreich.oliver@mgh.harvard.edu</a:t>
            </a:r>
          </a:p>
        </p:txBody>
      </p:sp>
      <p:pic>
        <p:nvPicPr>
          <p:cNvPr id="8" name="Content Placeholder 7">
            <a:extLst>
              <a:ext uri="{FF2B5EF4-FFF2-40B4-BE49-F238E27FC236}">
                <a16:creationId xmlns:a16="http://schemas.microsoft.com/office/drawing/2014/main" id="{B6B31FD4-B742-47DA-A220-1EF8056B7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51611" y="4826306"/>
            <a:ext cx="1137285" cy="1714500"/>
          </a:xfrm>
          <a:prstGeom prst="rect">
            <a:avLst/>
          </a:prstGeom>
          <a:noFill/>
          <a:ln w="9525">
            <a:noFill/>
            <a:miter lim="800000"/>
            <a:headEnd/>
            <a:tailEnd/>
          </a:ln>
        </p:spPr>
      </p:pic>
      <p:pic>
        <p:nvPicPr>
          <p:cNvPr id="9" name="Picture 8" descr="Graphical user interface, website&#10;&#10;Description automatically generated">
            <a:extLst>
              <a:ext uri="{FF2B5EF4-FFF2-40B4-BE49-F238E27FC236}">
                <a16:creationId xmlns:a16="http://schemas.microsoft.com/office/drawing/2014/main" id="{DFC0A2B8-560D-45EB-AF09-E047974EF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187" y="4826306"/>
            <a:ext cx="1137285" cy="1685950"/>
          </a:xfrm>
          <a:prstGeom prst="rect">
            <a:avLst/>
          </a:prstGeom>
        </p:spPr>
      </p:pic>
    </p:spTree>
    <p:extLst>
      <p:ext uri="{BB962C8B-B14F-4D97-AF65-F5344CB8AC3E}">
        <p14:creationId xmlns:p14="http://schemas.microsoft.com/office/powerpoint/2010/main" val="2621384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b="1" dirty="0">
                <a:solidFill>
                  <a:srgbClr val="002060"/>
                </a:solidFill>
              </a:rPr>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877214"/>
            <a:ext cx="5130275"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8"/>
              </a:rPr>
              <a:t>scaetcecho@salud.unm.edu</a:t>
            </a:r>
            <a:endParaRPr lang="en-US" sz="2400" dirty="0"/>
          </a:p>
          <a:p>
            <a:pPr marL="171450" indent="-171450">
              <a:buFont typeface="Arial" panose="020B0604020202020204" pitchFamily="34" charset="0"/>
              <a:buChar char="•"/>
            </a:pPr>
            <a:r>
              <a:rPr lang="en-US" sz="2400" dirty="0">
                <a:hlinkClick r:id="rId9"/>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25</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with red white and blue ribbons&#10;&#10;Description automatically generated">
            <a:extLst>
              <a:ext uri="{FF2B5EF4-FFF2-40B4-BE49-F238E27FC236}">
                <a16:creationId xmlns:a16="http://schemas.microsoft.com/office/drawing/2014/main" id="{EEA049B0-CC69-42BF-4677-3A2C3A67E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7282"/>
            <a:ext cx="12192000" cy="6129485"/>
          </a:xfrm>
          <a:prstGeom prst="rect">
            <a:avLst/>
          </a:prstGeom>
        </p:spPr>
      </p:pic>
    </p:spTree>
    <p:extLst>
      <p:ext uri="{BB962C8B-B14F-4D97-AF65-F5344CB8AC3E}">
        <p14:creationId xmlns:p14="http://schemas.microsoft.com/office/powerpoint/2010/main" val="274480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3"/>
            <a:ext cx="11039475" cy="1450757"/>
          </a:xfrm>
        </p:spPr>
        <p:txBody>
          <a:bodyPr/>
          <a:lstStyle/>
          <a:p>
            <a:r>
              <a:rPr lang="en-US" b="1" dirty="0">
                <a:solidFill>
                  <a:srgbClr val="002060"/>
                </a:solidFill>
              </a:rPr>
              <a:t>Use of Trade/Brand Names</a:t>
            </a:r>
          </a:p>
        </p:txBody>
      </p:sp>
      <p:sp>
        <p:nvSpPr>
          <p:cNvPr id="13" name="Content Placeholder 1">
            <a:extLst>
              <a:ext uri="{FF2B5EF4-FFF2-40B4-BE49-F238E27FC236}">
                <a16:creationId xmlns:a16="http://schemas.microsoft.com/office/drawing/2014/main" id="{EE4B2DDC-6E74-68B6-D5F2-E367702B166E}"/>
              </a:ext>
            </a:extLst>
          </p:cNvPr>
          <p:cNvSpPr>
            <a:spLocks noGrp="1"/>
          </p:cNvSpPr>
          <p:nvPr>
            <p:ph idx="1"/>
          </p:nvPr>
        </p:nvSpPr>
        <p:spPr>
          <a:xfrm>
            <a:off x="523875" y="1845734"/>
            <a:ext cx="11039475" cy="4023360"/>
          </a:xfrm>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51192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b="1" dirty="0">
                <a:solidFill>
                  <a:srgbClr val="002060"/>
                </a:solidFill>
              </a:rPr>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lstStyle/>
          <a:p>
            <a:pPr marL="514350" indent="-514350">
              <a:buFont typeface="+mj-lt"/>
              <a:buAutoNum type="arabicPeriod"/>
            </a:pPr>
            <a:r>
              <a:rPr lang="en-US" sz="2800" dirty="0">
                <a:solidFill>
                  <a:schemeClr val="tx1"/>
                </a:solidFill>
              </a:rPr>
              <a:t>Recognize signs and symptoms of psychosis</a:t>
            </a:r>
          </a:p>
          <a:p>
            <a:pPr marL="514350" indent="-514350">
              <a:buFont typeface="+mj-lt"/>
              <a:buAutoNum type="arabicPeriod"/>
            </a:pPr>
            <a:endParaRPr lang="en-US" sz="2800" dirty="0"/>
          </a:p>
          <a:p>
            <a:pPr marL="514350" indent="-514350">
              <a:buFont typeface="+mj-lt"/>
              <a:buAutoNum type="arabicPeriod"/>
            </a:pPr>
            <a:r>
              <a:rPr lang="en-US" sz="2800" dirty="0">
                <a:solidFill>
                  <a:schemeClr val="tx1"/>
                </a:solidFill>
              </a:rPr>
              <a:t>Draw a diagnostic decision tree for people with HIV (PWH) presenting with psychosis </a:t>
            </a:r>
          </a:p>
          <a:p>
            <a:pPr marL="514350" indent="-514350">
              <a:buFont typeface="+mj-lt"/>
              <a:buAutoNum type="arabicPeriod"/>
            </a:pPr>
            <a:endParaRPr lang="en-US" sz="2800" dirty="0"/>
          </a:p>
          <a:p>
            <a:pPr marL="514350" indent="-514350">
              <a:buFont typeface="+mj-lt"/>
              <a:buAutoNum type="arabicPeriod"/>
            </a:pPr>
            <a:r>
              <a:rPr lang="en-US" sz="2800" dirty="0">
                <a:solidFill>
                  <a:schemeClr val="tx1"/>
                </a:solidFill>
              </a:rPr>
              <a:t>Describe a work-up for psychosis in PWH</a:t>
            </a: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b="1" dirty="0">
                <a:solidFill>
                  <a:srgbClr val="002060"/>
                </a:solidFill>
              </a:rPr>
              <a:t>Learning Objectives</a:t>
            </a:r>
          </a:p>
        </p:txBody>
      </p:sp>
    </p:spTree>
    <p:extLst>
      <p:ext uri="{BB962C8B-B14F-4D97-AF65-F5344CB8AC3E}">
        <p14:creationId xmlns:p14="http://schemas.microsoft.com/office/powerpoint/2010/main" val="216934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5B868-6CBC-42D1-A8FF-FE44A18C6047}"/>
              </a:ext>
            </a:extLst>
          </p:cNvPr>
          <p:cNvSpPr>
            <a:spLocks noGrp="1"/>
          </p:cNvSpPr>
          <p:nvPr>
            <p:ph type="title"/>
          </p:nvPr>
        </p:nvSpPr>
        <p:spPr/>
        <p:txBody>
          <a:bodyPr>
            <a:normAutofit/>
          </a:bodyPr>
          <a:lstStyle/>
          <a:p>
            <a:pPr algn="l"/>
            <a:r>
              <a:rPr lang="en-US" b="1" dirty="0">
                <a:solidFill>
                  <a:srgbClr val="002060"/>
                </a:solidFill>
              </a:rPr>
              <a:t>Heroic Boston</a:t>
            </a:r>
          </a:p>
        </p:txBody>
      </p:sp>
      <p:pic>
        <p:nvPicPr>
          <p:cNvPr id="15" name="Picture 14" descr="A picture containing arch, gear&#10;&#10;Description automatically generated">
            <a:extLst>
              <a:ext uri="{FF2B5EF4-FFF2-40B4-BE49-F238E27FC236}">
                <a16:creationId xmlns:a16="http://schemas.microsoft.com/office/drawing/2014/main" id="{FF04FBEB-E0D2-4DB6-BEBA-4BA7E18DBD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02305" y="3016360"/>
            <a:ext cx="1490711" cy="1117808"/>
          </a:xfrm>
          <a:prstGeom prst="rect">
            <a:avLst/>
          </a:prstGeom>
        </p:spPr>
      </p:pic>
      <p:pic>
        <p:nvPicPr>
          <p:cNvPr id="13" name="Picture 12" descr="A picture containing building, outdoor, city, apartment building&#10;&#10;Description automatically generated">
            <a:extLst>
              <a:ext uri="{FF2B5EF4-FFF2-40B4-BE49-F238E27FC236}">
                <a16:creationId xmlns:a16="http://schemas.microsoft.com/office/drawing/2014/main" id="{187EF638-3B4B-45B8-9973-028CA6C63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187" y="846139"/>
            <a:ext cx="2161580" cy="1620857"/>
          </a:xfrm>
          <a:prstGeom prst="rect">
            <a:avLst/>
          </a:prstGeom>
        </p:spPr>
      </p:pic>
      <p:pic>
        <p:nvPicPr>
          <p:cNvPr id="18" name="Picture 17" descr="A building with flags on the roof&#10;&#10;Description automatically generated with low confidence">
            <a:extLst>
              <a:ext uri="{FF2B5EF4-FFF2-40B4-BE49-F238E27FC236}">
                <a16:creationId xmlns:a16="http://schemas.microsoft.com/office/drawing/2014/main" id="{05619319-24ED-4809-B216-980998807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311" y="1537864"/>
            <a:ext cx="3185967" cy="2398846"/>
          </a:xfrm>
          <a:prstGeom prst="rect">
            <a:avLst/>
          </a:prstGeom>
        </p:spPr>
      </p:pic>
      <p:pic>
        <p:nvPicPr>
          <p:cNvPr id="19" name="Picture 18" descr="A picture containing building, outdoor, sky, old&#10;&#10;Description automatically generated">
            <a:extLst>
              <a:ext uri="{FF2B5EF4-FFF2-40B4-BE49-F238E27FC236}">
                <a16:creationId xmlns:a16="http://schemas.microsoft.com/office/drawing/2014/main" id="{308A8585-72FD-4F22-89F6-1F6EF26C63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974" y="3617602"/>
            <a:ext cx="2956589" cy="2226138"/>
          </a:xfrm>
          <a:prstGeom prst="rect">
            <a:avLst/>
          </a:prstGeom>
        </p:spPr>
      </p:pic>
      <p:pic>
        <p:nvPicPr>
          <p:cNvPr id="12" name="Picture 11">
            <a:extLst>
              <a:ext uri="{FF2B5EF4-FFF2-40B4-BE49-F238E27FC236}">
                <a16:creationId xmlns:a16="http://schemas.microsoft.com/office/drawing/2014/main" id="{57968288-483A-4107-9A28-F892CBBE59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171055" y="2186524"/>
            <a:ext cx="3311979" cy="2483482"/>
          </a:xfrm>
          <a:prstGeom prst="rect">
            <a:avLst/>
          </a:prstGeom>
        </p:spPr>
      </p:pic>
      <p:pic>
        <p:nvPicPr>
          <p:cNvPr id="11" name="Picture 10" descr="A picture containing building, step, stone, colonnade&#10;&#10;Description automatically generated">
            <a:extLst>
              <a:ext uri="{FF2B5EF4-FFF2-40B4-BE49-F238E27FC236}">
                <a16:creationId xmlns:a16="http://schemas.microsoft.com/office/drawing/2014/main" id="{157FF474-E62F-487D-892A-06DD6A5E4B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804368" y="2730439"/>
            <a:ext cx="1747730" cy="1310533"/>
          </a:xfrm>
          <a:prstGeom prst="rect">
            <a:avLst/>
          </a:prstGeom>
        </p:spPr>
      </p:pic>
      <p:sp>
        <p:nvSpPr>
          <p:cNvPr id="6" name="TextBox 5">
            <a:extLst>
              <a:ext uri="{FF2B5EF4-FFF2-40B4-BE49-F238E27FC236}">
                <a16:creationId xmlns:a16="http://schemas.microsoft.com/office/drawing/2014/main" id="{5D8B4357-A240-405B-8EC0-D75499124354}"/>
              </a:ext>
            </a:extLst>
          </p:cNvPr>
          <p:cNvSpPr txBox="1"/>
          <p:nvPr/>
        </p:nvSpPr>
        <p:spPr>
          <a:xfrm>
            <a:off x="4575953" y="5954193"/>
            <a:ext cx="5891356" cy="415498"/>
          </a:xfrm>
          <a:prstGeom prst="rect">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100" dirty="0"/>
              <a:t>MGH Psychosis Clinical and Research Program</a:t>
            </a:r>
          </a:p>
        </p:txBody>
      </p:sp>
      <p:pic>
        <p:nvPicPr>
          <p:cNvPr id="17" name="Picture 16" descr="A picture containing text, sign&#10;&#10;Description automatically generated">
            <a:extLst>
              <a:ext uri="{FF2B5EF4-FFF2-40B4-BE49-F238E27FC236}">
                <a16:creationId xmlns:a16="http://schemas.microsoft.com/office/drawing/2014/main" id="{22EDA2FE-028B-421F-BD73-EFD3A4395D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9679" y="320587"/>
            <a:ext cx="1498468" cy="1990152"/>
          </a:xfrm>
          <a:prstGeom prst="rect">
            <a:avLst/>
          </a:prstGeom>
        </p:spPr>
      </p:pic>
      <p:sp>
        <p:nvSpPr>
          <p:cNvPr id="5" name="TextBox 4">
            <a:extLst>
              <a:ext uri="{FF2B5EF4-FFF2-40B4-BE49-F238E27FC236}">
                <a16:creationId xmlns:a16="http://schemas.microsoft.com/office/drawing/2014/main" id="{918DE4BC-CA92-4E77-9E4C-42DF5032AA99}"/>
              </a:ext>
            </a:extLst>
          </p:cNvPr>
          <p:cNvSpPr txBox="1"/>
          <p:nvPr/>
        </p:nvSpPr>
        <p:spPr>
          <a:xfrm>
            <a:off x="7292175" y="6451933"/>
            <a:ext cx="3185487" cy="300082"/>
          </a:xfrm>
          <a:prstGeom prst="rect">
            <a:avLst/>
          </a:prstGeom>
          <a:noFill/>
        </p:spPr>
        <p:txBody>
          <a:bodyPr wrap="none" rtlCol="0">
            <a:spAutoFit/>
          </a:bodyPr>
          <a:lstStyle/>
          <a:p>
            <a:r>
              <a:rPr lang="en-US" sz="1350" dirty="0"/>
              <a:t>Photos courtesy of Oliver Freudenreich</a:t>
            </a:r>
          </a:p>
        </p:txBody>
      </p:sp>
      <p:sp>
        <p:nvSpPr>
          <p:cNvPr id="16" name="TextBox 15">
            <a:extLst>
              <a:ext uri="{FF2B5EF4-FFF2-40B4-BE49-F238E27FC236}">
                <a16:creationId xmlns:a16="http://schemas.microsoft.com/office/drawing/2014/main" id="{1DBADCA1-061A-4C55-92C4-27C77D09F9A5}"/>
              </a:ext>
            </a:extLst>
          </p:cNvPr>
          <p:cNvSpPr txBox="1"/>
          <p:nvPr/>
        </p:nvSpPr>
        <p:spPr>
          <a:xfrm>
            <a:off x="5904355" y="5166497"/>
            <a:ext cx="1685077" cy="369332"/>
          </a:xfrm>
          <a:prstGeom prst="rect">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900" dirty="0">
                <a:solidFill>
                  <a:schemeClr val="tx1"/>
                </a:solidFill>
              </a:rPr>
              <a:t>Massachusetts General Hospital</a:t>
            </a:r>
          </a:p>
          <a:p>
            <a:r>
              <a:rPr lang="en-US" sz="900" dirty="0">
                <a:solidFill>
                  <a:schemeClr val="tx1"/>
                </a:solidFill>
              </a:rPr>
              <a:t>Boston, Massachusetts</a:t>
            </a:r>
          </a:p>
        </p:txBody>
      </p:sp>
      <p:pic>
        <p:nvPicPr>
          <p:cNvPr id="10" name="Picture 4" descr="MassGeneralHospital">
            <a:extLst>
              <a:ext uri="{FF2B5EF4-FFF2-40B4-BE49-F238E27FC236}">
                <a16:creationId xmlns:a16="http://schemas.microsoft.com/office/drawing/2014/main" id="{0FDF1128-B6E7-45F1-8043-06F84F8DBB2E}"/>
              </a:ext>
            </a:extLst>
          </p:cNvPr>
          <p:cNvPicPr>
            <a:picLocks noChangeAspect="1" noChangeArrowheads="1"/>
          </p:cNvPicPr>
          <p:nvPr/>
        </p:nvPicPr>
        <p:blipFill>
          <a:blip r:embed="rId9" cstate="print"/>
          <a:srcRect/>
          <a:stretch>
            <a:fillRect/>
          </a:stretch>
        </p:blipFill>
        <p:spPr bwMode="auto">
          <a:xfrm>
            <a:off x="3657600" y="5954193"/>
            <a:ext cx="678656" cy="757238"/>
          </a:xfrm>
          <a:prstGeom prst="rect">
            <a:avLst/>
          </a:prstGeom>
          <a:noFill/>
          <a:ln w="9525">
            <a:noFill/>
            <a:miter lim="800000"/>
            <a:headEnd/>
            <a:tailEnd/>
          </a:ln>
        </p:spPr>
      </p:pic>
      <p:sp>
        <p:nvSpPr>
          <p:cNvPr id="2" name="TextBox 1">
            <a:extLst>
              <a:ext uri="{FF2B5EF4-FFF2-40B4-BE49-F238E27FC236}">
                <a16:creationId xmlns:a16="http://schemas.microsoft.com/office/drawing/2014/main" id="{AB74C2AB-331F-4D64-B883-CCAA12D9026F}"/>
              </a:ext>
            </a:extLst>
          </p:cNvPr>
          <p:cNvSpPr txBox="1"/>
          <p:nvPr/>
        </p:nvSpPr>
        <p:spPr>
          <a:xfrm>
            <a:off x="8358718" y="4441083"/>
            <a:ext cx="2172390" cy="369332"/>
          </a:xfrm>
          <a:prstGeom prst="rect">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900" dirty="0"/>
              <a:t>Erich Lindemann Mental Health Center</a:t>
            </a:r>
          </a:p>
          <a:p>
            <a:r>
              <a:rPr lang="en-US" sz="900" dirty="0"/>
              <a:t>Boston, Massachusetts</a:t>
            </a:r>
          </a:p>
        </p:txBody>
      </p:sp>
    </p:spTree>
    <p:extLst>
      <p:ext uri="{BB962C8B-B14F-4D97-AF65-F5344CB8AC3E}">
        <p14:creationId xmlns:p14="http://schemas.microsoft.com/office/powerpoint/2010/main" val="157632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409D-A7A7-4ABA-ADA2-C933CA392A60}"/>
              </a:ext>
            </a:extLst>
          </p:cNvPr>
          <p:cNvSpPr>
            <a:spLocks noGrp="1"/>
          </p:cNvSpPr>
          <p:nvPr>
            <p:ph type="title"/>
          </p:nvPr>
        </p:nvSpPr>
        <p:spPr/>
        <p:txBody>
          <a:bodyPr>
            <a:normAutofit/>
          </a:bodyPr>
          <a:lstStyle/>
          <a:p>
            <a:r>
              <a:rPr lang="en-US" b="1" dirty="0">
                <a:solidFill>
                  <a:srgbClr val="002060"/>
                </a:solidFill>
              </a:rPr>
              <a:t>You cannot diagnose just by looking</a:t>
            </a:r>
          </a:p>
        </p:txBody>
      </p:sp>
      <p:pic>
        <p:nvPicPr>
          <p:cNvPr id="10" name="Picture 9" descr="A picture containing building, outdoor, street&#10;&#10;Description automatically generated">
            <a:extLst>
              <a:ext uri="{FF2B5EF4-FFF2-40B4-BE49-F238E27FC236}">
                <a16:creationId xmlns:a16="http://schemas.microsoft.com/office/drawing/2014/main" id="{6CA803FD-C3A6-46DC-B91C-E882E932528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23875" y="1746202"/>
            <a:ext cx="3308379" cy="2491015"/>
          </a:xfrm>
          <a:prstGeom prst="rect">
            <a:avLst/>
          </a:prstGeom>
        </p:spPr>
      </p:pic>
      <p:pic>
        <p:nvPicPr>
          <p:cNvPr id="14" name="Picture 13" descr="A group of teddy bears sit on a bench&#10;&#10;Description automatically generated with low confidence">
            <a:extLst>
              <a:ext uri="{FF2B5EF4-FFF2-40B4-BE49-F238E27FC236}">
                <a16:creationId xmlns:a16="http://schemas.microsoft.com/office/drawing/2014/main" id="{F87E3335-8B9C-40A2-A0E9-10675EA67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20" y="1500982"/>
            <a:ext cx="4680360" cy="3524036"/>
          </a:xfrm>
          <a:prstGeom prst="rect">
            <a:avLst/>
          </a:prstGeom>
        </p:spPr>
      </p:pic>
      <p:pic>
        <p:nvPicPr>
          <p:cNvPr id="12" name="Picture 11" descr="A picture containing grass, outdoor&#10;&#10;Description automatically generated">
            <a:extLst>
              <a:ext uri="{FF2B5EF4-FFF2-40B4-BE49-F238E27FC236}">
                <a16:creationId xmlns:a16="http://schemas.microsoft.com/office/drawing/2014/main" id="{9B5FBF84-0A4F-4200-AAED-071A0A7343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6028" y="1678928"/>
            <a:ext cx="3308379" cy="2491015"/>
          </a:xfrm>
          <a:prstGeom prst="rect">
            <a:avLst/>
          </a:prstGeom>
        </p:spPr>
      </p:pic>
      <p:pic>
        <p:nvPicPr>
          <p:cNvPr id="4" name="Picture 3" descr="A wall with graffiti&#10;&#10;Description automatically generated with low confidence">
            <a:extLst>
              <a:ext uri="{FF2B5EF4-FFF2-40B4-BE49-F238E27FC236}">
                <a16:creationId xmlns:a16="http://schemas.microsoft.com/office/drawing/2014/main" id="{B6D91DC2-CF90-4A00-BF95-C3DF8BFFD8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9488"/>
          <a:stretch/>
        </p:blipFill>
        <p:spPr>
          <a:xfrm>
            <a:off x="7140499" y="4169943"/>
            <a:ext cx="3594790" cy="2179199"/>
          </a:xfrm>
          <a:prstGeom prst="rect">
            <a:avLst/>
          </a:prstGeom>
        </p:spPr>
      </p:pic>
      <p:pic>
        <p:nvPicPr>
          <p:cNvPr id="16" name="Picture 15" descr="A picture containing red, clothes, curb&#10;&#10;Description automatically generated">
            <a:extLst>
              <a:ext uri="{FF2B5EF4-FFF2-40B4-BE49-F238E27FC236}">
                <a16:creationId xmlns:a16="http://schemas.microsoft.com/office/drawing/2014/main" id="{F351C8B2-F480-4999-ACFB-6CF317A589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8064" y="3658468"/>
            <a:ext cx="1952446" cy="2593091"/>
          </a:xfrm>
          <a:prstGeom prst="rect">
            <a:avLst/>
          </a:prstGeom>
        </p:spPr>
      </p:pic>
      <p:sp>
        <p:nvSpPr>
          <p:cNvPr id="3" name="TextBox 2">
            <a:extLst>
              <a:ext uri="{FF2B5EF4-FFF2-40B4-BE49-F238E27FC236}">
                <a16:creationId xmlns:a16="http://schemas.microsoft.com/office/drawing/2014/main" id="{771A7CA7-58F6-4A4F-8E17-D018A8B28ACB}"/>
              </a:ext>
            </a:extLst>
          </p:cNvPr>
          <p:cNvSpPr txBox="1"/>
          <p:nvPr/>
        </p:nvSpPr>
        <p:spPr>
          <a:xfrm>
            <a:off x="1905000" y="6349142"/>
            <a:ext cx="4525598" cy="523220"/>
          </a:xfrm>
          <a:prstGeom prst="rect">
            <a:avLst/>
          </a:prstGeom>
          <a:noFill/>
        </p:spPr>
        <p:txBody>
          <a:bodyPr wrap="none" rtlCol="0">
            <a:spAutoFit/>
          </a:bodyPr>
          <a:lstStyle/>
          <a:p>
            <a:r>
              <a:rPr lang="en-US" sz="1400" b="1" baseline="30000" dirty="0">
                <a:solidFill>
                  <a:schemeClr val="bg1"/>
                </a:solidFill>
              </a:rPr>
              <a:t>1</a:t>
            </a:r>
            <a:r>
              <a:rPr lang="en-US" sz="1400" b="1" dirty="0">
                <a:solidFill>
                  <a:schemeClr val="bg1"/>
                </a:solidFill>
              </a:rPr>
              <a:t>Gutwinski S et al. </a:t>
            </a:r>
            <a:r>
              <a:rPr lang="en-US" sz="1400" b="1" dirty="0" err="1">
                <a:solidFill>
                  <a:schemeClr val="bg1"/>
                </a:solidFill>
              </a:rPr>
              <a:t>PLoS</a:t>
            </a:r>
            <a:r>
              <a:rPr lang="en-US" sz="1400" b="1" dirty="0">
                <a:solidFill>
                  <a:schemeClr val="bg1"/>
                </a:solidFill>
              </a:rPr>
              <a:t> Med. 2021;18(8):e1003750.</a:t>
            </a:r>
          </a:p>
          <a:p>
            <a:r>
              <a:rPr lang="en-US" sz="1400" b="1" baseline="30000" dirty="0">
                <a:solidFill>
                  <a:schemeClr val="bg1"/>
                </a:solidFill>
              </a:rPr>
              <a:t>2</a:t>
            </a:r>
            <a:r>
              <a:rPr lang="en-US" sz="1400" b="1" dirty="0">
                <a:solidFill>
                  <a:schemeClr val="bg1"/>
                </a:solidFill>
              </a:rPr>
              <a:t>Ayano G et al. </a:t>
            </a:r>
            <a:r>
              <a:rPr lang="pl-PL" sz="1400" b="1" dirty="0">
                <a:solidFill>
                  <a:schemeClr val="bg1"/>
                </a:solidFill>
              </a:rPr>
              <a:t>BMC Psychiatry. 2019;19:370.</a:t>
            </a:r>
            <a:endParaRPr lang="en-US" sz="1400" b="1" dirty="0">
              <a:solidFill>
                <a:schemeClr val="bg1"/>
              </a:solidFill>
            </a:endParaRPr>
          </a:p>
        </p:txBody>
      </p:sp>
      <p:sp>
        <p:nvSpPr>
          <p:cNvPr id="5" name="TextBox 4">
            <a:extLst>
              <a:ext uri="{FF2B5EF4-FFF2-40B4-BE49-F238E27FC236}">
                <a16:creationId xmlns:a16="http://schemas.microsoft.com/office/drawing/2014/main" id="{A7C39F61-B7C8-4ACF-B168-07E96893FB3C}"/>
              </a:ext>
            </a:extLst>
          </p:cNvPr>
          <p:cNvSpPr txBox="1"/>
          <p:nvPr/>
        </p:nvSpPr>
        <p:spPr>
          <a:xfrm>
            <a:off x="4246179" y="4769152"/>
            <a:ext cx="3491897"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t>12.4%</a:t>
            </a:r>
          </a:p>
          <a:p>
            <a:pPr algn="ctr"/>
            <a:r>
              <a:rPr lang="en-US" sz="2400" b="1" dirty="0"/>
              <a:t>Schizophrenia</a:t>
            </a:r>
            <a:r>
              <a:rPr lang="en-US" sz="2400" b="1" baseline="30000" dirty="0"/>
              <a:t>1</a:t>
            </a:r>
          </a:p>
          <a:p>
            <a:pPr algn="ctr"/>
            <a:r>
              <a:rPr lang="en-US" sz="2400" b="1" dirty="0"/>
              <a:t>30%</a:t>
            </a:r>
          </a:p>
          <a:p>
            <a:pPr algn="ctr"/>
            <a:r>
              <a:rPr lang="en-US" sz="2400" b="1" dirty="0"/>
              <a:t>Psychosis</a:t>
            </a:r>
            <a:r>
              <a:rPr lang="en-US" sz="2400" b="1" baseline="30000" dirty="0"/>
              <a:t>2</a:t>
            </a:r>
          </a:p>
        </p:txBody>
      </p:sp>
    </p:spTree>
    <p:extLst>
      <p:ext uri="{BB962C8B-B14F-4D97-AF65-F5344CB8AC3E}">
        <p14:creationId xmlns:p14="http://schemas.microsoft.com/office/powerpoint/2010/main" val="8346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6" y="286603"/>
            <a:ext cx="5749768" cy="1450757"/>
          </a:xfrm>
        </p:spPr>
        <p:txBody>
          <a:bodyPr/>
          <a:lstStyle/>
          <a:p>
            <a:r>
              <a:rPr lang="en-US" b="1" dirty="0">
                <a:solidFill>
                  <a:srgbClr val="002060"/>
                </a:solidFill>
              </a:rPr>
              <a:t>(SRO) Hotel study</a:t>
            </a:r>
          </a:p>
        </p:txBody>
      </p:sp>
      <p:pic>
        <p:nvPicPr>
          <p:cNvPr id="1027" name="Picture 3"/>
          <p:cNvPicPr>
            <a:picLocks noChangeAspect="1" noChangeArrowheads="1"/>
          </p:cNvPicPr>
          <p:nvPr/>
        </p:nvPicPr>
        <p:blipFill>
          <a:blip r:embed="rId2" cstate="print"/>
          <a:srcRect/>
          <a:stretch>
            <a:fillRect/>
          </a:stretch>
        </p:blipFill>
        <p:spPr bwMode="auto">
          <a:xfrm>
            <a:off x="136634" y="1624163"/>
            <a:ext cx="6750620" cy="469686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7003603" y="20441"/>
            <a:ext cx="5051763" cy="4271711"/>
          </a:xfrm>
          <a:prstGeom prst="rect">
            <a:avLst/>
          </a:prstGeom>
          <a:noFill/>
          <a:ln w="9525">
            <a:noFill/>
            <a:miter lim="800000"/>
            <a:headEnd/>
            <a:tailEnd/>
          </a:ln>
        </p:spPr>
      </p:pic>
      <p:sp>
        <p:nvSpPr>
          <p:cNvPr id="8" name="Oval 7"/>
          <p:cNvSpPr/>
          <p:nvPr/>
        </p:nvSpPr>
        <p:spPr>
          <a:xfrm>
            <a:off x="3840086" y="4957498"/>
            <a:ext cx="2014176" cy="656581"/>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9" name="Oval 8"/>
          <p:cNvSpPr/>
          <p:nvPr/>
        </p:nvSpPr>
        <p:spPr>
          <a:xfrm>
            <a:off x="0" y="4720144"/>
            <a:ext cx="1928868" cy="1027386"/>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10" name="TextBox 9"/>
          <p:cNvSpPr txBox="1"/>
          <p:nvPr/>
        </p:nvSpPr>
        <p:spPr>
          <a:xfrm>
            <a:off x="2274831" y="6431518"/>
            <a:ext cx="6170022" cy="369332"/>
          </a:xfrm>
          <a:prstGeom prst="rect">
            <a:avLst/>
          </a:prstGeom>
          <a:noFill/>
        </p:spPr>
        <p:txBody>
          <a:bodyPr wrap="none" rtlCol="0">
            <a:spAutoFit/>
          </a:bodyPr>
          <a:lstStyle/>
          <a:p>
            <a:r>
              <a:rPr lang="en-US" b="1" dirty="0">
                <a:solidFill>
                  <a:schemeClr val="bg1"/>
                </a:solidFill>
                <a:latin typeface="Calibri" pitchFamily="34" charset="0"/>
              </a:rPr>
              <a:t>Vila-Rodriguez F et al.  Am J Psychiatry 2013;170(12):1413-22.</a:t>
            </a:r>
          </a:p>
        </p:txBody>
      </p:sp>
      <p:sp>
        <p:nvSpPr>
          <p:cNvPr id="11" name="TextBox 10"/>
          <p:cNvSpPr txBox="1"/>
          <p:nvPr/>
        </p:nvSpPr>
        <p:spPr>
          <a:xfrm>
            <a:off x="7245342" y="4140923"/>
            <a:ext cx="4664520" cy="1323439"/>
          </a:xfrm>
          <a:prstGeom prst="rect">
            <a:avLst/>
          </a:prstGeom>
          <a:noFill/>
        </p:spPr>
        <p:txBody>
          <a:bodyPr wrap="square" rtlCol="0">
            <a:spAutoFit/>
          </a:bodyPr>
          <a:lstStyle/>
          <a:p>
            <a:pPr algn="ctr"/>
            <a:r>
              <a:rPr lang="en-US" sz="2000" dirty="0"/>
              <a:t>High rate of psychosis:</a:t>
            </a:r>
          </a:p>
          <a:p>
            <a:pPr algn="ctr"/>
            <a:r>
              <a:rPr lang="en-US" sz="2000" dirty="0"/>
              <a:t>47.4%</a:t>
            </a:r>
          </a:p>
          <a:p>
            <a:pPr algn="ctr"/>
            <a:r>
              <a:rPr lang="en-US" sz="2000" dirty="0"/>
              <a:t>High rate of HAART use in HIV:</a:t>
            </a:r>
          </a:p>
          <a:p>
            <a:pPr algn="ctr"/>
            <a:r>
              <a:rPr lang="en-US" sz="2000" dirty="0"/>
              <a:t>89%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D289-376C-45B2-AEC6-F6AAFF95A13F}"/>
              </a:ext>
            </a:extLst>
          </p:cNvPr>
          <p:cNvSpPr>
            <a:spLocks noGrp="1"/>
          </p:cNvSpPr>
          <p:nvPr>
            <p:ph type="title"/>
          </p:nvPr>
        </p:nvSpPr>
        <p:spPr/>
        <p:txBody>
          <a:bodyPr/>
          <a:lstStyle/>
          <a:p>
            <a:r>
              <a:rPr lang="en-US" b="1" dirty="0">
                <a:solidFill>
                  <a:srgbClr val="002060"/>
                </a:solidFill>
              </a:rPr>
              <a:t>Psychosis</a:t>
            </a:r>
          </a:p>
        </p:txBody>
      </p:sp>
      <p:sp>
        <p:nvSpPr>
          <p:cNvPr id="5" name="Text Placeholder 4">
            <a:extLst>
              <a:ext uri="{FF2B5EF4-FFF2-40B4-BE49-F238E27FC236}">
                <a16:creationId xmlns:a16="http://schemas.microsoft.com/office/drawing/2014/main" id="{BB648439-B755-4397-920F-6322AD8B17EA}"/>
              </a:ext>
            </a:extLst>
          </p:cNvPr>
          <p:cNvSpPr>
            <a:spLocks noGrp="1"/>
          </p:cNvSpPr>
          <p:nvPr>
            <p:ph type="body" idx="1"/>
          </p:nvPr>
        </p:nvSpPr>
        <p:spPr/>
        <p:txBody>
          <a:bodyPr/>
          <a:lstStyle/>
          <a:p>
            <a:r>
              <a:rPr lang="en-US" dirty="0"/>
              <a:t>conceptual</a:t>
            </a:r>
            <a:endParaRPr lang="en-US" baseline="30000" dirty="0"/>
          </a:p>
        </p:txBody>
      </p:sp>
      <p:sp>
        <p:nvSpPr>
          <p:cNvPr id="6" name="Content Placeholder 5">
            <a:extLst>
              <a:ext uri="{FF2B5EF4-FFF2-40B4-BE49-F238E27FC236}">
                <a16:creationId xmlns:a16="http://schemas.microsoft.com/office/drawing/2014/main" id="{691D2A67-5C9E-4FC3-8796-8524E3911370}"/>
              </a:ext>
            </a:extLst>
          </p:cNvPr>
          <p:cNvSpPr>
            <a:spLocks noGrp="1"/>
          </p:cNvSpPr>
          <p:nvPr>
            <p:ph sz="half" idx="2"/>
          </p:nvPr>
        </p:nvSpPr>
        <p:spPr>
          <a:xfrm>
            <a:off x="584834" y="2579123"/>
            <a:ext cx="5511165" cy="3751370"/>
          </a:xfrm>
        </p:spPr>
        <p:txBody>
          <a:bodyPr>
            <a:normAutofit/>
          </a:bodyPr>
          <a:lstStyle/>
          <a:p>
            <a:pPr marL="284163" indent="-284163">
              <a:buFont typeface="Arial" panose="020B0604020202020204" pitchFamily="34" charset="0"/>
              <a:buChar char="•"/>
            </a:pPr>
            <a:r>
              <a:rPr lang="en-US" sz="2600" dirty="0"/>
              <a:t>Psychosis refers to a collection of symptoms that affect the mind, where there has been some </a:t>
            </a:r>
            <a:r>
              <a:rPr lang="en-US" sz="2600" b="1" dirty="0"/>
              <a:t>loss of contact with reality</a:t>
            </a:r>
          </a:p>
          <a:p>
            <a:pPr marL="284163" indent="-284163">
              <a:buFont typeface="Arial" panose="020B0604020202020204" pitchFamily="34" charset="0"/>
              <a:buChar char="•"/>
            </a:pPr>
            <a:r>
              <a:rPr lang="en-US" sz="2600" dirty="0"/>
              <a:t>During an episode of psychosis, a person’s thoughts and perceptions are disrupted and they may have difficulty recognizing what is real and what is not</a:t>
            </a:r>
          </a:p>
        </p:txBody>
      </p:sp>
      <p:sp>
        <p:nvSpPr>
          <p:cNvPr id="7" name="Text Placeholder 6">
            <a:extLst>
              <a:ext uri="{FF2B5EF4-FFF2-40B4-BE49-F238E27FC236}">
                <a16:creationId xmlns:a16="http://schemas.microsoft.com/office/drawing/2014/main" id="{23496AFE-8D56-4AA9-A7FA-79DBC72EB7DF}"/>
              </a:ext>
            </a:extLst>
          </p:cNvPr>
          <p:cNvSpPr>
            <a:spLocks noGrp="1"/>
          </p:cNvSpPr>
          <p:nvPr>
            <p:ph type="body" sz="quarter" idx="3"/>
          </p:nvPr>
        </p:nvSpPr>
        <p:spPr/>
        <p:txBody>
          <a:bodyPr/>
          <a:lstStyle/>
          <a:p>
            <a:r>
              <a:rPr lang="en-US" dirty="0"/>
              <a:t>Signs and symptoms</a:t>
            </a:r>
            <a:endParaRPr lang="en-US" baseline="30000" dirty="0"/>
          </a:p>
        </p:txBody>
      </p:sp>
      <p:sp>
        <p:nvSpPr>
          <p:cNvPr id="8" name="Content Placeholder 7">
            <a:extLst>
              <a:ext uri="{FF2B5EF4-FFF2-40B4-BE49-F238E27FC236}">
                <a16:creationId xmlns:a16="http://schemas.microsoft.com/office/drawing/2014/main" id="{6358CC51-0487-48C9-A9DD-E3D302EE8A39}"/>
              </a:ext>
            </a:extLst>
          </p:cNvPr>
          <p:cNvSpPr>
            <a:spLocks noGrp="1"/>
          </p:cNvSpPr>
          <p:nvPr>
            <p:ph sz="quarter" idx="4"/>
          </p:nvPr>
        </p:nvSpPr>
        <p:spPr>
          <a:xfrm>
            <a:off x="6230860" y="2579123"/>
            <a:ext cx="5511165" cy="3378200"/>
          </a:xfrm>
        </p:spPr>
        <p:txBody>
          <a:bodyPr>
            <a:normAutofit/>
          </a:bodyPr>
          <a:lstStyle/>
          <a:p>
            <a:pPr lvl="1"/>
            <a:r>
              <a:rPr lang="en-US" b="1" dirty="0"/>
              <a:t>Delusions</a:t>
            </a:r>
          </a:p>
          <a:p>
            <a:pPr lvl="1"/>
            <a:r>
              <a:rPr lang="en-US" b="1" dirty="0"/>
              <a:t>Hallucinations</a:t>
            </a:r>
          </a:p>
          <a:p>
            <a:pPr lvl="1"/>
            <a:r>
              <a:rPr lang="en-US" dirty="0"/>
              <a:t>Disorganized speech</a:t>
            </a:r>
          </a:p>
          <a:p>
            <a:pPr lvl="1"/>
            <a:r>
              <a:rPr lang="en-US" dirty="0"/>
              <a:t>Grossly disorganized or catatonic behavior</a:t>
            </a:r>
          </a:p>
        </p:txBody>
      </p:sp>
      <p:sp>
        <p:nvSpPr>
          <p:cNvPr id="10" name="TextBox 9">
            <a:extLst>
              <a:ext uri="{FF2B5EF4-FFF2-40B4-BE49-F238E27FC236}">
                <a16:creationId xmlns:a16="http://schemas.microsoft.com/office/drawing/2014/main" id="{A861DA90-E581-4BEF-8B19-ED73D5C2B5B4}"/>
              </a:ext>
            </a:extLst>
          </p:cNvPr>
          <p:cNvSpPr txBox="1"/>
          <p:nvPr/>
        </p:nvSpPr>
        <p:spPr>
          <a:xfrm>
            <a:off x="2792114" y="6330493"/>
            <a:ext cx="6607771" cy="584775"/>
          </a:xfrm>
          <a:prstGeom prst="rect">
            <a:avLst/>
          </a:prstGeom>
          <a:noFill/>
        </p:spPr>
        <p:txBody>
          <a:bodyPr wrap="none" rtlCol="0">
            <a:spAutoFit/>
          </a:bodyPr>
          <a:lstStyle/>
          <a:p>
            <a:pPr algn="ctr"/>
            <a:r>
              <a:rPr lang="en-US" sz="1600" dirty="0">
                <a:solidFill>
                  <a:schemeClr val="bg1"/>
                </a:solidFill>
                <a:hlinkClick r:id="rId2">
                  <a:extLst>
                    <a:ext uri="{A12FA001-AC4F-418D-AE19-62706E023703}">
                      <ahyp:hlinkClr xmlns:ahyp="http://schemas.microsoft.com/office/drawing/2018/hyperlinkcolor" val="tx"/>
                    </a:ext>
                  </a:extLst>
                </a:hlinkClick>
              </a:rPr>
              <a:t>https://www.nimh.nih.gov/health/publications/understanding-psychosis</a:t>
            </a:r>
            <a:endParaRPr lang="en-US" sz="1600" dirty="0">
              <a:solidFill>
                <a:schemeClr val="bg1"/>
              </a:solidFill>
            </a:endParaRPr>
          </a:p>
          <a:p>
            <a:pPr algn="ctr"/>
            <a:r>
              <a:rPr lang="en-US" sz="1600" dirty="0">
                <a:solidFill>
                  <a:schemeClr val="bg1"/>
                </a:solidFill>
              </a:rPr>
              <a:t>Based on DSM-5-TR</a:t>
            </a:r>
          </a:p>
        </p:txBody>
      </p:sp>
    </p:spTree>
    <p:extLst>
      <p:ext uri="{BB962C8B-B14F-4D97-AF65-F5344CB8AC3E}">
        <p14:creationId xmlns:p14="http://schemas.microsoft.com/office/powerpoint/2010/main" val="3922343089"/>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TotalTime>
  <Words>2534</Words>
  <Application>Microsoft Office PowerPoint</Application>
  <PresentationFormat>Widescreen</PresentationFormat>
  <Paragraphs>281</Paragraphs>
  <Slides>26</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0" baseType="lpstr">
      <vt:lpstr>Arial</vt:lpstr>
      <vt:lpstr>Calibri</vt:lpstr>
      <vt:lpstr>1_Retrospect</vt:lpstr>
      <vt:lpstr>Chart</vt:lpstr>
      <vt:lpstr>HIV and Psychosis</vt:lpstr>
      <vt:lpstr>Conflict of Interest Disclosure Statement</vt:lpstr>
      <vt:lpstr>Use of Trade/Brand Names</vt:lpstr>
      <vt:lpstr>Unconscious Bias Disclosure</vt:lpstr>
      <vt:lpstr>Learning Objectives</vt:lpstr>
      <vt:lpstr>Heroic Boston</vt:lpstr>
      <vt:lpstr>You cannot diagnose just by looking</vt:lpstr>
      <vt:lpstr>(SRO) Hotel study</vt:lpstr>
      <vt:lpstr>Psychosis</vt:lpstr>
      <vt:lpstr>Karl Bonhoeffer (1868–1948)</vt:lpstr>
      <vt:lpstr>Bonnie’s Ranch in Berlin</vt:lpstr>
      <vt:lpstr>PowerPoint Presentation</vt:lpstr>
      <vt:lpstr>Goals of First-Episode Psychosis (FEP) Medical Work-Up</vt:lpstr>
      <vt:lpstr>New-onset Psychosis Work-up</vt:lpstr>
      <vt:lpstr>Comorbidity and Causality Problem</vt:lpstr>
      <vt:lpstr>Comorbidities</vt:lpstr>
      <vt:lpstr>Methamphetamine and Psychosis</vt:lpstr>
      <vt:lpstr>Substance-induced Psychosis</vt:lpstr>
      <vt:lpstr>HIV and the Brain</vt:lpstr>
      <vt:lpstr>Kynurenic Acid in CSF</vt:lpstr>
      <vt:lpstr>Secondary Psychosis Due to COVID-19</vt:lpstr>
      <vt:lpstr>PowerPoint Presentation</vt:lpstr>
      <vt:lpstr>Clinical Pearls – Secondary Psychosis</vt:lpstr>
      <vt:lpstr>Thank you!</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Michael J Dominguez</cp:lastModifiedBy>
  <cp:revision>71</cp:revision>
  <dcterms:created xsi:type="dcterms:W3CDTF">2017-06-25T02:05:31Z</dcterms:created>
  <dcterms:modified xsi:type="dcterms:W3CDTF">2024-06-10T19:22:42Z</dcterms:modified>
</cp:coreProperties>
</file>