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handoutMasterIdLst>
    <p:handoutMasterId r:id="rId64"/>
  </p:handoutMasterIdLst>
  <p:sldIdLst>
    <p:sldId id="285" r:id="rId2"/>
    <p:sldId id="495" r:id="rId3"/>
    <p:sldId id="261" r:id="rId4"/>
    <p:sldId id="1100" r:id="rId5"/>
    <p:sldId id="497" r:id="rId6"/>
    <p:sldId id="491" r:id="rId7"/>
    <p:sldId id="501" r:id="rId8"/>
    <p:sldId id="392" r:id="rId9"/>
    <p:sldId id="1101" r:id="rId10"/>
    <p:sldId id="262" r:id="rId11"/>
    <p:sldId id="551" r:id="rId12"/>
    <p:sldId id="552" r:id="rId13"/>
    <p:sldId id="550" r:id="rId14"/>
    <p:sldId id="264" r:id="rId15"/>
    <p:sldId id="265" r:id="rId16"/>
    <p:sldId id="553" r:id="rId17"/>
    <p:sldId id="1120" r:id="rId18"/>
    <p:sldId id="1107" r:id="rId19"/>
    <p:sldId id="483" r:id="rId20"/>
    <p:sldId id="327" r:id="rId21"/>
    <p:sldId id="337" r:id="rId22"/>
    <p:sldId id="1121" r:id="rId23"/>
    <p:sldId id="1102" r:id="rId24"/>
    <p:sldId id="1104" r:id="rId25"/>
    <p:sldId id="547" r:id="rId26"/>
    <p:sldId id="1106" r:id="rId27"/>
    <p:sldId id="268" r:id="rId28"/>
    <p:sldId id="1105" r:id="rId29"/>
    <p:sldId id="269" r:id="rId30"/>
    <p:sldId id="307" r:id="rId31"/>
    <p:sldId id="320" r:id="rId32"/>
    <p:sldId id="554" r:id="rId33"/>
    <p:sldId id="562" r:id="rId34"/>
    <p:sldId id="473" r:id="rId35"/>
    <p:sldId id="474" r:id="rId36"/>
    <p:sldId id="475" r:id="rId37"/>
    <p:sldId id="476" r:id="rId38"/>
    <p:sldId id="477" r:id="rId39"/>
    <p:sldId id="488" r:id="rId40"/>
    <p:sldId id="489" r:id="rId41"/>
    <p:sldId id="545" r:id="rId42"/>
    <p:sldId id="565" r:id="rId43"/>
    <p:sldId id="534" r:id="rId44"/>
    <p:sldId id="1117" r:id="rId45"/>
    <p:sldId id="1118" r:id="rId46"/>
    <p:sldId id="540" r:id="rId47"/>
    <p:sldId id="541" r:id="rId48"/>
    <p:sldId id="1110" r:id="rId49"/>
    <p:sldId id="535" r:id="rId50"/>
    <p:sldId id="548" r:id="rId51"/>
    <p:sldId id="270" r:id="rId52"/>
    <p:sldId id="561" r:id="rId53"/>
    <p:sldId id="484" r:id="rId54"/>
    <p:sldId id="537" r:id="rId55"/>
    <p:sldId id="507" r:id="rId56"/>
    <p:sldId id="493" r:id="rId57"/>
    <p:sldId id="509" r:id="rId58"/>
    <p:sldId id="1108" r:id="rId59"/>
    <p:sldId id="1119" r:id="rId60"/>
    <p:sldId id="284" r:id="rId61"/>
    <p:sldId id="281" r:id="rId62"/>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ril Goshima" initials="CG" lastIdx="13" clrIdx="0">
    <p:extLst>
      <p:ext uri="{19B8F6BF-5375-455C-9EA6-DF929625EA0E}">
        <p15:presenceInfo xmlns:p15="http://schemas.microsoft.com/office/powerpoint/2012/main" userId="0dc7fc753904713f" providerId="Windows Live"/>
      </p:ext>
    </p:extLst>
  </p:cmAuthor>
  <p:cmAuthor id="2" name="Louie Mar" initials="User" lastIdx="1" clrIdx="1">
    <p:extLst>
      <p:ext uri="{19B8F6BF-5375-455C-9EA6-DF929625EA0E}">
        <p15:presenceInfo xmlns:p15="http://schemas.microsoft.com/office/powerpoint/2012/main" userId="Louie M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25" autoAdjust="0"/>
    <p:restoredTop sz="95000" autoAdjust="0"/>
  </p:normalViewPr>
  <p:slideViewPr>
    <p:cSldViewPr snapToGrid="0" snapToObjects="1">
      <p:cViewPr varScale="1">
        <p:scale>
          <a:sx n="62" d="100"/>
          <a:sy n="62" d="100"/>
        </p:scale>
        <p:origin x="1740" y="56"/>
      </p:cViewPr>
      <p:guideLst>
        <p:guide orient="horz" pos="2160"/>
        <p:guide pos="2880"/>
      </p:guideLst>
    </p:cSldViewPr>
  </p:slideViewPr>
  <p:outlineViewPr>
    <p:cViewPr>
      <p:scale>
        <a:sx n="33" d="100"/>
        <a:sy n="33" d="100"/>
      </p:scale>
      <p:origin x="0" y="-56357"/>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pPr/>
              <a:t>6/17/2024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pPr/>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pPr/>
              <a:t>6/17/2024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pPr/>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1</a:t>
            </a:fld>
            <a:endParaRPr lang="en-US"/>
          </a:p>
        </p:txBody>
      </p:sp>
    </p:spTree>
    <p:extLst>
      <p:ext uri="{BB962C8B-B14F-4D97-AF65-F5344CB8AC3E}">
        <p14:creationId xmlns:p14="http://schemas.microsoft.com/office/powerpoint/2010/main" val="136640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Source Sans Pro" panose="020B0503030403020204" pitchFamily="34" charset="0"/>
              </a:rPr>
              <a:t>Nucleic Acid Test (NAT)</a:t>
            </a:r>
            <a:r>
              <a:rPr lang="en-US" b="0" i="0" dirty="0">
                <a:solidFill>
                  <a:srgbClr val="000000"/>
                </a:solidFill>
                <a:effectLst/>
                <a:latin typeface="Source Sans Pro" panose="020B0503030403020204" pitchFamily="34" charset="0"/>
              </a:rPr>
              <a:t>—A NAT can usually tell if you have HIV infection 10 to 33 days after exposure. It is performed by a lab on blood from your vein.</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Antigen/Antibody Test</a:t>
            </a:r>
            <a:r>
              <a:rPr lang="en-US" b="0" i="0" dirty="0">
                <a:solidFill>
                  <a:srgbClr val="000000"/>
                </a:solidFill>
                <a:effectLst/>
                <a:latin typeface="Source Sans Pro" panose="020B0503030403020204" pitchFamily="34" charset="0"/>
              </a:rPr>
              <a:t>—An antigen/antibody test performed by a laboratory on blood from your vein can usually detect HIV infection 18 to 45 days after exposure. An antigen/antibody test done with blood from a finger prick takes longer to detect HIV (18 to 90 days after an exposure).</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Antibody Test</a:t>
            </a:r>
            <a:r>
              <a:rPr lang="en-US" b="0" i="0" dirty="0">
                <a:solidFill>
                  <a:srgbClr val="000000"/>
                </a:solidFill>
                <a:effectLst/>
                <a:latin typeface="Source Sans Pro" panose="020B0503030403020204" pitchFamily="34" charset="0"/>
              </a:rPr>
              <a:t>—An antibody test can usually detect HIV infection 23 to 90 days after an exposure. Most rapid tests and self-tests are antibody tests. In general, antibody tests that use blood from a vein detect HIV sooner after infection than tests done with blood from a finger prick or with oral fluid.</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26</a:t>
            </a:fld>
            <a:endParaRPr lang="en-US"/>
          </a:p>
        </p:txBody>
      </p:sp>
    </p:spTree>
    <p:extLst>
      <p:ext uri="{BB962C8B-B14F-4D97-AF65-F5344CB8AC3E}">
        <p14:creationId xmlns:p14="http://schemas.microsoft.com/office/powerpoint/2010/main" val="314267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HIV </a:t>
            </a:r>
            <a:r>
              <a:rPr lang="en-US" sz="1200" kern="1200" dirty="0" err="1">
                <a:solidFill>
                  <a:schemeClr val="tx1"/>
                </a:solidFill>
                <a:effectLst/>
                <a:latin typeface="+mn-lt"/>
                <a:ea typeface="+mn-ea"/>
                <a:cs typeface="+mn-cs"/>
              </a:rPr>
              <a:t>Seroconversiton</a:t>
            </a:r>
            <a:r>
              <a:rPr lang="en-US" sz="1200" kern="1200" dirty="0">
                <a:solidFill>
                  <a:schemeClr val="tx1"/>
                </a:solidFill>
                <a:effectLst/>
                <a:latin typeface="+mn-lt"/>
                <a:ea typeface="+mn-ea"/>
                <a:cs typeface="+mn-cs"/>
              </a:rPr>
              <a:t> Window Period is the time between when an HIV infection occurs and when that infection shows up on a test.</a:t>
            </a:r>
          </a:p>
          <a:p>
            <a:pPr lvl="0"/>
            <a:r>
              <a:rPr lang="en-US" sz="1200" kern="1200" dirty="0">
                <a:solidFill>
                  <a:schemeClr val="tx1"/>
                </a:solidFill>
                <a:effectLst/>
                <a:latin typeface="+mn-lt"/>
                <a:ea typeface="+mn-ea"/>
                <a:cs typeface="+mn-cs"/>
              </a:rPr>
              <a:t>Different types of tests diagnose HIV at different intervals after an infection occurs. </a:t>
            </a:r>
          </a:p>
          <a:p>
            <a:pPr lvl="0"/>
            <a:r>
              <a:rPr lang="en-US" sz="1200" kern="1200" dirty="0">
                <a:solidFill>
                  <a:schemeClr val="tx1"/>
                </a:solidFill>
                <a:effectLst/>
                <a:latin typeface="+mn-lt"/>
                <a:ea typeface="+mn-ea"/>
                <a:cs typeface="+mn-cs"/>
              </a:rPr>
              <a:t>Additionally, everyone’s bodies produce the markers some of these tests are looking for at different times so we cannot say with 100% precision when each test is going to diagnose HIV</a:t>
            </a:r>
          </a:p>
          <a:p>
            <a:pPr lvl="0"/>
            <a:r>
              <a:rPr lang="en-US" sz="1200" kern="1200" dirty="0">
                <a:solidFill>
                  <a:schemeClr val="tx1"/>
                </a:solidFill>
                <a:effectLst/>
                <a:latin typeface="+mn-lt"/>
                <a:ea typeface="+mn-ea"/>
                <a:cs typeface="+mn-cs"/>
              </a:rPr>
              <a:t>Antibody tests via saliva or blood, may pick up an HIV+ result as early as three (3) weeks after infection</a:t>
            </a:r>
          </a:p>
          <a:p>
            <a:pPr lvl="0"/>
            <a:r>
              <a:rPr lang="en-US" sz="1200" kern="1200" dirty="0">
                <a:solidFill>
                  <a:schemeClr val="tx1"/>
                </a:solidFill>
                <a:effectLst/>
                <a:latin typeface="+mn-lt"/>
                <a:ea typeface="+mn-ea"/>
                <a:cs typeface="+mn-cs"/>
              </a:rPr>
              <a:t>Antigen blood tests can give results as early as two (2) weeks after infection</a:t>
            </a:r>
          </a:p>
          <a:p>
            <a:pPr lvl="0"/>
            <a:r>
              <a:rPr lang="en-US" sz="1200" kern="1200" dirty="0">
                <a:solidFill>
                  <a:schemeClr val="tx1"/>
                </a:solidFill>
                <a:effectLst/>
                <a:latin typeface="+mn-lt"/>
                <a:ea typeface="+mn-ea"/>
                <a:cs typeface="+mn-cs"/>
              </a:rPr>
              <a:t>Viral Detection—done through a Nucleic Acid Amplification Test which examines the actual virus in the blood—can diagnose HIV as early as seven (7) days after an infection</a:t>
            </a:r>
          </a:p>
          <a:p>
            <a:pPr lvl="0"/>
            <a:r>
              <a:rPr lang="en-US" sz="1200" kern="1200" dirty="0">
                <a:solidFill>
                  <a:schemeClr val="tx1"/>
                </a:solidFill>
                <a:effectLst/>
                <a:latin typeface="+mn-lt"/>
                <a:ea typeface="+mn-ea"/>
                <a:cs typeface="+mn-cs"/>
              </a:rPr>
              <a:t>Of course, these are the earliest times that a certain test can detect HIV infection and in many instances, they require longer to pick up a positive result if there is one.</a:t>
            </a:r>
          </a:p>
          <a:p>
            <a:r>
              <a:rPr lang="en-US" sz="1200" kern="1200" dirty="0">
                <a:solidFill>
                  <a:schemeClr val="tx1"/>
                </a:solidFill>
                <a:effectLst/>
                <a:latin typeface="+mn-lt"/>
                <a:ea typeface="+mn-ea"/>
                <a:cs typeface="+mn-cs"/>
              </a:rPr>
              <a:t>So, because the virus can be present in someone’s body but not register on a test—that is, they are in the Window Period—we ask them to get another HIV test after a prescribed duration of time</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27</a:t>
            </a:fld>
            <a:endParaRPr lang="en-US"/>
          </a:p>
        </p:txBody>
      </p:sp>
    </p:spTree>
    <p:extLst>
      <p:ext uri="{BB962C8B-B14F-4D97-AF65-F5344CB8AC3E}">
        <p14:creationId xmlns:p14="http://schemas.microsoft.com/office/powerpoint/2010/main" val="278584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Some people, during seroconversion, experience something called Acute HIV Syndrome</a:t>
            </a:r>
          </a:p>
          <a:p>
            <a:pPr lvl="0"/>
            <a:r>
              <a:rPr lang="en-US" sz="1200" kern="1200" dirty="0">
                <a:solidFill>
                  <a:schemeClr val="tx1"/>
                </a:solidFill>
                <a:effectLst/>
                <a:latin typeface="+mn-lt"/>
                <a:ea typeface="+mn-ea"/>
                <a:cs typeface="+mn-cs"/>
              </a:rPr>
              <a:t>You’ll see the common and less common symptoms listed here on the screen</a:t>
            </a:r>
          </a:p>
          <a:p>
            <a:pPr lvl="0"/>
            <a:r>
              <a:rPr lang="en-US" sz="1200" kern="1200" dirty="0">
                <a:solidFill>
                  <a:schemeClr val="tx1"/>
                </a:solidFill>
                <a:effectLst/>
                <a:latin typeface="+mn-lt"/>
                <a:ea typeface="+mn-ea"/>
                <a:cs typeface="+mn-cs"/>
              </a:rPr>
              <a:t>Only about half of the people newly infected with HIV have this experience and it mimics other illnesses</a:t>
            </a:r>
          </a:p>
          <a:p>
            <a:pPr lvl="0"/>
            <a:r>
              <a:rPr lang="en-US" sz="1200" kern="1200" dirty="0">
                <a:solidFill>
                  <a:schemeClr val="tx1"/>
                </a:solidFill>
                <a:effectLst/>
                <a:latin typeface="+mn-lt"/>
                <a:ea typeface="+mn-ea"/>
                <a:cs typeface="+mn-cs"/>
              </a:rPr>
              <a:t>Of course, you can’t tell someone has HIV just by looking at them or by an anecdotal symptom review. The only way to know is to get a test</a:t>
            </a:r>
          </a:p>
          <a:p>
            <a:pPr lvl="0"/>
            <a:r>
              <a:rPr lang="en-US" sz="1200" kern="1200" dirty="0">
                <a:solidFill>
                  <a:schemeClr val="tx1"/>
                </a:solidFill>
                <a:effectLst/>
                <a:latin typeface="+mn-lt"/>
                <a:ea typeface="+mn-ea"/>
                <a:cs typeface="+mn-cs"/>
              </a:rPr>
              <a:t>As a side note: There are many people infected with HIV who are not aware of it—1 out of 7 nationally* (155,000 per 2016 estimates)</a:t>
            </a:r>
          </a:p>
          <a:p>
            <a:pPr lvl="0"/>
            <a:r>
              <a:rPr lang="en-US" sz="1200" kern="1200" dirty="0">
                <a:solidFill>
                  <a:schemeClr val="tx1"/>
                </a:solidFill>
                <a:effectLst/>
                <a:latin typeface="+mn-lt"/>
                <a:ea typeface="+mn-ea"/>
                <a:cs typeface="+mn-cs"/>
              </a:rPr>
              <a:t>Research has shown that PLWH who are not diagnosed and in care are linked to 9/10 new HIV transmissions so knowing your status matters not only to the individual but also to the community</a:t>
            </a:r>
          </a:p>
        </p:txBody>
      </p:sp>
      <p:sp>
        <p:nvSpPr>
          <p:cNvPr id="4" name="Slide Number Placeholder 3"/>
          <p:cNvSpPr>
            <a:spLocks noGrp="1"/>
          </p:cNvSpPr>
          <p:nvPr>
            <p:ph type="sldNum" sz="quarter" idx="5"/>
          </p:nvPr>
        </p:nvSpPr>
        <p:spPr/>
        <p:txBody>
          <a:bodyPr/>
          <a:lstStyle/>
          <a:p>
            <a:fld id="{2EAF3D7C-E79C-464D-870B-78CB3C2428AA}" type="slidenum">
              <a:rPr lang="en-US" smtClean="0"/>
              <a:pPr/>
              <a:t>29</a:t>
            </a:fld>
            <a:endParaRPr lang="en-US"/>
          </a:p>
        </p:txBody>
      </p:sp>
    </p:spTree>
    <p:extLst>
      <p:ext uri="{BB962C8B-B14F-4D97-AF65-F5344CB8AC3E}">
        <p14:creationId xmlns:p14="http://schemas.microsoft.com/office/powerpoint/2010/main" val="172389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Once linked to care, medical clinicians will do a full panel of baseline labs and then start patients on Antiretroviral Treatment or ART with the clinical goals of:</a:t>
            </a:r>
          </a:p>
          <a:p>
            <a:pPr lvl="0"/>
            <a:r>
              <a:rPr lang="en-US" sz="1200" kern="1200">
                <a:solidFill>
                  <a:schemeClr val="tx1"/>
                </a:solidFill>
                <a:effectLst/>
                <a:latin typeface="+mn-lt"/>
                <a:ea typeface="+mn-ea"/>
                <a:cs typeface="+mn-cs"/>
              </a:rPr>
              <a:t>Reducing HIV viral load to undetectable and keeping it that way</a:t>
            </a:r>
          </a:p>
          <a:p>
            <a:pPr lvl="0"/>
            <a:r>
              <a:rPr lang="en-US" sz="1200" kern="1200">
                <a:solidFill>
                  <a:schemeClr val="tx1"/>
                </a:solidFill>
                <a:effectLst/>
                <a:latin typeface="+mn-lt"/>
                <a:ea typeface="+mn-ea"/>
                <a:cs typeface="+mn-cs"/>
              </a:rPr>
              <a:t>Increasing CD4 cell count and maintaining it in the normal range between 500 and 1600</a:t>
            </a:r>
          </a:p>
          <a:p>
            <a:pPr lvl="0"/>
            <a:r>
              <a:rPr lang="en-US" sz="1200" kern="1200">
                <a:solidFill>
                  <a:schemeClr val="tx1"/>
                </a:solidFill>
                <a:effectLst/>
                <a:latin typeface="+mn-lt"/>
                <a:ea typeface="+mn-ea"/>
                <a:cs typeface="+mn-cs"/>
              </a:rPr>
              <a:t>Ensuring ART adherence on simple first line regimens such as one-pill-once-a-day meds</a:t>
            </a:r>
          </a:p>
          <a:p>
            <a:pPr lvl="0"/>
            <a:r>
              <a:rPr lang="en-US" sz="1200" kern="1200">
                <a:solidFill>
                  <a:schemeClr val="tx1"/>
                </a:solidFill>
                <a:effectLst/>
                <a:latin typeface="+mn-lt"/>
                <a:ea typeface="+mn-ea"/>
                <a:cs typeface="+mn-cs"/>
              </a:rPr>
              <a:t>Preserving a patient’s quality of life</a:t>
            </a:r>
          </a:p>
          <a:p>
            <a:pPr lvl="0"/>
            <a:r>
              <a:rPr lang="en-US" sz="1200" kern="1200">
                <a:solidFill>
                  <a:schemeClr val="tx1"/>
                </a:solidFill>
                <a:effectLst/>
                <a:latin typeface="+mn-lt"/>
                <a:ea typeface="+mn-ea"/>
                <a:cs typeface="+mn-cs"/>
              </a:rPr>
              <a:t>And reducing HIV transmission</a:t>
            </a:r>
          </a:p>
          <a:p>
            <a:r>
              <a:rPr lang="en-US" sz="1200" kern="1200">
                <a:solidFill>
                  <a:schemeClr val="tx1"/>
                </a:solidFill>
                <a:effectLst/>
                <a:latin typeface="+mn-lt"/>
                <a:ea typeface="+mn-ea"/>
                <a:cs typeface="+mn-cs"/>
              </a:rPr>
              <a:t>Just to re-emphasize, a really empowering point for PWH is that when someone achieves an undetectable viral load and sustains it for longer than six months, research has shown that they cannot transmit HIV to their sexual partners.</a:t>
            </a:r>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pPr/>
              <a:t>33</a:t>
            </a:fld>
            <a:endParaRPr lang="en-US"/>
          </a:p>
        </p:txBody>
      </p:sp>
    </p:spTree>
    <p:extLst>
      <p:ext uri="{BB962C8B-B14F-4D97-AF65-F5344CB8AC3E}">
        <p14:creationId xmlns:p14="http://schemas.microsoft.com/office/powerpoint/2010/main" val="3240072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part of the viral lifecycle focuses on the phase from attachment of the virus to the CD4 cell, which is the target of infection and fusion of the virus with the cell. The slide shows various areas on the surface of the CD4 cell and the virus that are targets for antiviral treatment.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34</a:t>
            </a:fld>
            <a:endParaRPr lang="en-US"/>
          </a:p>
        </p:txBody>
      </p:sp>
    </p:spTree>
    <p:extLst>
      <p:ext uri="{BB962C8B-B14F-4D97-AF65-F5344CB8AC3E}">
        <p14:creationId xmlns:p14="http://schemas.microsoft.com/office/powerpoint/2010/main" val="102434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slide goes into further details of where entry occurs and fusion begins.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35</a:t>
            </a:fld>
            <a:endParaRPr lang="en-US"/>
          </a:p>
        </p:txBody>
      </p:sp>
    </p:spTree>
    <p:extLst>
      <p:ext uri="{BB962C8B-B14F-4D97-AF65-F5344CB8AC3E}">
        <p14:creationId xmlns:p14="http://schemas.microsoft.com/office/powerpoint/2010/main" val="9190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slide depicts the reverse transcription phase of the viral life cycle where viral RNA in yellow is made into viral DNA in red by a viral enzyme called reverse transcriptase. The right panel shows where antiviral reverse </a:t>
            </a:r>
            <a:r>
              <a:rPr lang="en-US" sz="1800" dirty="0" err="1">
                <a:effectLst/>
                <a:latin typeface="Segoe UI" panose="020B0502040204020203" pitchFamily="34" charset="0"/>
              </a:rPr>
              <a:t>transpriptase</a:t>
            </a:r>
            <a:r>
              <a:rPr lang="en-US" sz="1800" dirty="0">
                <a:effectLst/>
                <a:latin typeface="Segoe UI" panose="020B0502040204020203" pitchFamily="34" charset="0"/>
              </a:rPr>
              <a:t> inhibitors (NNRTI = non-nucleoside reverse transcriptase inhibitor or NRTI = Nucleoside reverse transcriptase inhibitors) work.</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36</a:t>
            </a:fld>
            <a:endParaRPr lang="en-US"/>
          </a:p>
        </p:txBody>
      </p:sp>
    </p:spTree>
    <p:extLst>
      <p:ext uri="{BB962C8B-B14F-4D97-AF65-F5344CB8AC3E}">
        <p14:creationId xmlns:p14="http://schemas.microsoft.com/office/powerpoint/2010/main" val="210828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part of the lifecycle call integration is where the virus uses it's own enzyme, integrase, to incorporate the viral DNA in red into the CD4 cells DNA in blue so that it causes the CD4 cell to make more viruses. The panel on the right depicts a medication called an integrase inhibitor to block this process.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37</a:t>
            </a:fld>
            <a:endParaRPr lang="en-US"/>
          </a:p>
        </p:txBody>
      </p:sp>
    </p:spTree>
    <p:extLst>
      <p:ext uri="{BB962C8B-B14F-4D97-AF65-F5344CB8AC3E}">
        <p14:creationId xmlns:p14="http://schemas.microsoft.com/office/powerpoint/2010/main" val="1568172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slide of the life cycle depicts another step that medications can prevent new virus. It is with the use of medications call protest inhibitors that blocks where viral protein is made and modified.</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38</a:t>
            </a:fld>
            <a:endParaRPr lang="en-US"/>
          </a:p>
        </p:txBody>
      </p:sp>
    </p:spTree>
    <p:extLst>
      <p:ext uri="{BB962C8B-B14F-4D97-AF65-F5344CB8AC3E}">
        <p14:creationId xmlns:p14="http://schemas.microsoft.com/office/powerpoint/2010/main" val="189065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examples of one pill once a day regimens for HIV</a:t>
            </a:r>
          </a:p>
        </p:txBody>
      </p:sp>
      <p:sp>
        <p:nvSpPr>
          <p:cNvPr id="4" name="Slide Number Placeholder 3"/>
          <p:cNvSpPr>
            <a:spLocks noGrp="1"/>
          </p:cNvSpPr>
          <p:nvPr>
            <p:ph type="sldNum" sz="quarter" idx="5"/>
          </p:nvPr>
        </p:nvSpPr>
        <p:spPr/>
        <p:txBody>
          <a:bodyPr/>
          <a:lstStyle/>
          <a:p>
            <a:fld id="{2EAF3D7C-E79C-464D-870B-78CB3C2428AA}" type="slidenum">
              <a:rPr lang="en-US" smtClean="0"/>
              <a:pPr/>
              <a:t>39</a:t>
            </a:fld>
            <a:endParaRPr lang="en-US"/>
          </a:p>
        </p:txBody>
      </p:sp>
    </p:spTree>
    <p:extLst>
      <p:ext uri="{BB962C8B-B14F-4D97-AF65-F5344CB8AC3E}">
        <p14:creationId xmlns:p14="http://schemas.microsoft.com/office/powerpoint/2010/main" val="299822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the end of this training, participants should be able to…</a:t>
            </a:r>
          </a:p>
          <a:p>
            <a:pPr lvl="0"/>
            <a:r>
              <a:rPr lang="en-US" sz="1200" kern="1200" dirty="0">
                <a:solidFill>
                  <a:schemeClr val="tx1"/>
                </a:solidFill>
                <a:effectLst/>
                <a:latin typeface="+mn-lt"/>
                <a:ea typeface="+mn-ea"/>
                <a:cs typeface="+mn-cs"/>
              </a:rPr>
              <a:t>Explain why someone should get tested for HIV</a:t>
            </a:r>
          </a:p>
          <a:p>
            <a:pPr lvl="0"/>
            <a:r>
              <a:rPr lang="en-US" sz="1200" kern="1200" dirty="0">
                <a:solidFill>
                  <a:schemeClr val="tx1"/>
                </a:solidFill>
                <a:effectLst/>
                <a:latin typeface="+mn-lt"/>
                <a:ea typeface="+mn-ea"/>
                <a:cs typeface="+mn-cs"/>
              </a:rPr>
              <a:t>Describe the importance of linkage to care when someone is tested HIV+</a:t>
            </a:r>
          </a:p>
          <a:p>
            <a:pPr lvl="0"/>
            <a:r>
              <a:rPr lang="en-US" sz="1200" kern="1200" dirty="0">
                <a:solidFill>
                  <a:schemeClr val="tx1"/>
                </a:solidFill>
                <a:effectLst/>
                <a:latin typeface="+mn-lt"/>
                <a:ea typeface="+mn-ea"/>
                <a:cs typeface="+mn-cs"/>
              </a:rPr>
              <a:t>Identify the benefits case management provides to People with HIV</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questions during the training, you can either put them in the chat or you can also use the “raise hand” feature on Zoom. I will do my best to address questions as the training goes along and Judy is helping me field questions as they come in. </a:t>
            </a:r>
          </a:p>
          <a:p>
            <a:r>
              <a:rPr lang="en-US" sz="1200" kern="1200" dirty="0">
                <a:solidFill>
                  <a:schemeClr val="tx1"/>
                </a:solidFill>
                <a:effectLst/>
                <a:latin typeface="+mn-lt"/>
                <a:ea typeface="+mn-ea"/>
                <a:cs typeface="+mn-cs"/>
              </a:rPr>
              <a:t>If I don’t have an answer right away, I’ll do my best to get you one after the training is over.</a:t>
            </a:r>
          </a:p>
        </p:txBody>
      </p:sp>
      <p:sp>
        <p:nvSpPr>
          <p:cNvPr id="4" name="Slide Number Placeholder 3"/>
          <p:cNvSpPr>
            <a:spLocks noGrp="1"/>
          </p:cNvSpPr>
          <p:nvPr>
            <p:ph type="sldNum" sz="quarter" idx="5"/>
          </p:nvPr>
        </p:nvSpPr>
        <p:spPr/>
        <p:txBody>
          <a:bodyPr/>
          <a:lstStyle/>
          <a:p>
            <a:fld id="{2EAF3D7C-E79C-464D-870B-78CB3C2428AA}" type="slidenum">
              <a:rPr lang="en-US" smtClean="0"/>
              <a:pPr/>
              <a:t>3</a:t>
            </a:fld>
            <a:endParaRPr lang="en-US"/>
          </a:p>
        </p:txBody>
      </p:sp>
    </p:spTree>
    <p:extLst>
      <p:ext uri="{BB962C8B-B14F-4D97-AF65-F5344CB8AC3E}">
        <p14:creationId xmlns:p14="http://schemas.microsoft.com/office/powerpoint/2010/main" val="2802699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examples of one pill once a day regimens for HIV. Also shown is the long-acting injectable cabotegravir-rilpivirine combination</a:t>
            </a:r>
          </a:p>
        </p:txBody>
      </p:sp>
      <p:sp>
        <p:nvSpPr>
          <p:cNvPr id="4" name="Slide Number Placeholder 3"/>
          <p:cNvSpPr>
            <a:spLocks noGrp="1"/>
          </p:cNvSpPr>
          <p:nvPr>
            <p:ph type="sldNum" sz="quarter" idx="5"/>
          </p:nvPr>
        </p:nvSpPr>
        <p:spPr/>
        <p:txBody>
          <a:bodyPr/>
          <a:lstStyle/>
          <a:p>
            <a:fld id="{2EAF3D7C-E79C-464D-870B-78CB3C2428AA}" type="slidenum">
              <a:rPr lang="en-US" smtClean="0"/>
              <a:pPr/>
              <a:t>40</a:t>
            </a:fld>
            <a:endParaRPr lang="en-US"/>
          </a:p>
        </p:txBody>
      </p:sp>
    </p:spTree>
    <p:extLst>
      <p:ext uri="{BB962C8B-B14F-4D97-AF65-F5344CB8AC3E}">
        <p14:creationId xmlns:p14="http://schemas.microsoft.com/office/powerpoint/2010/main" val="1415233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2512">
              <a:defRPr/>
            </a:pPr>
            <a:r>
              <a:rPr lang="en-US" dirty="0"/>
              <a:t>Note: For people with a history of using cabotegravir as PrEP: INSTI genotypic resistance testing should be done before the start of ART. If treatment is begun prior to results of genotypic testing, the following regimen is recommended: Boosted darunavir plus (TAF or TDF) plus (FTC or 3TC) — pending the results of the genotype test (AIII)</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41</a:t>
            </a:fld>
            <a:endParaRPr lang="en-US"/>
          </a:p>
        </p:txBody>
      </p:sp>
    </p:spTree>
    <p:extLst>
      <p:ext uri="{BB962C8B-B14F-4D97-AF65-F5344CB8AC3E}">
        <p14:creationId xmlns:p14="http://schemas.microsoft.com/office/powerpoint/2010/main" val="226420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linked to care, medical clinicians will do a full panel of baseline labs and then start patients on Antiretroviral Treatment or ART with the clinical goals of:</a:t>
            </a:r>
          </a:p>
          <a:p>
            <a:pPr lvl="0"/>
            <a:r>
              <a:rPr lang="en-US" sz="1200" kern="1200" dirty="0">
                <a:solidFill>
                  <a:schemeClr val="tx1"/>
                </a:solidFill>
                <a:effectLst/>
                <a:latin typeface="+mn-lt"/>
                <a:ea typeface="+mn-ea"/>
                <a:cs typeface="+mn-cs"/>
              </a:rPr>
              <a:t>Reducing HIV viral load to undetectable and keeping it that way</a:t>
            </a:r>
          </a:p>
          <a:p>
            <a:pPr lvl="0"/>
            <a:r>
              <a:rPr lang="en-US" sz="1200" kern="1200" dirty="0">
                <a:solidFill>
                  <a:schemeClr val="tx1"/>
                </a:solidFill>
                <a:effectLst/>
                <a:latin typeface="+mn-lt"/>
                <a:ea typeface="+mn-ea"/>
                <a:cs typeface="+mn-cs"/>
              </a:rPr>
              <a:t>Increasing CD4 cell count and maintaining it in the normal range between 500 and 1600</a:t>
            </a:r>
          </a:p>
          <a:p>
            <a:pPr lvl="0"/>
            <a:r>
              <a:rPr lang="en-US" sz="1200" kern="1200" dirty="0">
                <a:solidFill>
                  <a:schemeClr val="tx1"/>
                </a:solidFill>
                <a:effectLst/>
                <a:latin typeface="+mn-lt"/>
                <a:ea typeface="+mn-ea"/>
                <a:cs typeface="+mn-cs"/>
              </a:rPr>
              <a:t>Ensuring ART adherence on simple first line regimens such as one-pill-once-a-day meds</a:t>
            </a:r>
          </a:p>
          <a:p>
            <a:pPr lvl="0"/>
            <a:r>
              <a:rPr lang="en-US" sz="1200" kern="1200" dirty="0">
                <a:solidFill>
                  <a:schemeClr val="tx1"/>
                </a:solidFill>
                <a:effectLst/>
                <a:latin typeface="+mn-lt"/>
                <a:ea typeface="+mn-ea"/>
                <a:cs typeface="+mn-cs"/>
              </a:rPr>
              <a:t>Preserving a patient’s quality of life</a:t>
            </a:r>
          </a:p>
          <a:p>
            <a:pPr lvl="0"/>
            <a:r>
              <a:rPr lang="en-US" sz="1200" kern="1200" dirty="0">
                <a:solidFill>
                  <a:schemeClr val="tx1"/>
                </a:solidFill>
                <a:effectLst/>
                <a:latin typeface="+mn-lt"/>
                <a:ea typeface="+mn-ea"/>
                <a:cs typeface="+mn-cs"/>
              </a:rPr>
              <a:t>And reducing HIV transmission</a:t>
            </a:r>
          </a:p>
          <a:p>
            <a:r>
              <a:rPr lang="en-US" sz="1200" kern="1200" dirty="0">
                <a:solidFill>
                  <a:schemeClr val="tx1"/>
                </a:solidFill>
                <a:effectLst/>
                <a:latin typeface="+mn-lt"/>
                <a:ea typeface="+mn-ea"/>
                <a:cs typeface="+mn-cs"/>
              </a:rPr>
              <a:t>Just to re-emphasize, a really empowering point for PWH is that when someone achieves an undetectable viral load and sustains it for longer than six months, research has shown that they cannot transmit HIV to their sexual partners.</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42</a:t>
            </a:fld>
            <a:endParaRPr lang="en-US"/>
          </a:p>
        </p:txBody>
      </p:sp>
    </p:spTree>
    <p:extLst>
      <p:ext uri="{BB962C8B-B14F-4D97-AF65-F5344CB8AC3E}">
        <p14:creationId xmlns:p14="http://schemas.microsoft.com/office/powerpoint/2010/main" val="1126621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U=U and "Treatment as Prevention" has revolutionized </a:t>
            </a:r>
            <a:br>
              <a:rPr lang="en-US" dirty="0"/>
            </a:br>
            <a:r>
              <a:rPr lang="en-US" dirty="0"/>
              <a:t>HIV prevention and care</a:t>
            </a:r>
          </a:p>
        </p:txBody>
      </p:sp>
      <p:sp>
        <p:nvSpPr>
          <p:cNvPr id="4" name="Slide Number Placeholder 3"/>
          <p:cNvSpPr>
            <a:spLocks noGrp="1"/>
          </p:cNvSpPr>
          <p:nvPr>
            <p:ph type="sldNum" sz="quarter" idx="5"/>
          </p:nvPr>
        </p:nvSpPr>
        <p:spPr/>
        <p:txBody>
          <a:bodyPr/>
          <a:lstStyle/>
          <a:p>
            <a:fld id="{2EAF3D7C-E79C-464D-870B-78CB3C2428AA}" type="slidenum">
              <a:rPr lang="en-US" smtClean="0"/>
              <a:pPr/>
              <a:t>43</a:t>
            </a:fld>
            <a:endParaRPr lang="en-US"/>
          </a:p>
        </p:txBody>
      </p:sp>
    </p:spTree>
    <p:extLst>
      <p:ext uri="{BB962C8B-B14F-4D97-AF65-F5344CB8AC3E}">
        <p14:creationId xmlns:p14="http://schemas.microsoft.com/office/powerpoint/2010/main" val="943215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This graphic is from HIV.gov and you can find in depth information about the HIV Care Continuum, also known as the Treatment Cascade, on that website</a:t>
            </a:r>
          </a:p>
          <a:p>
            <a:pPr lvl="0"/>
            <a:r>
              <a:rPr lang="en-US" sz="1300" dirty="0"/>
              <a:t>Basically, this is an overview of the engagement in testing, care and treatment by PLWH in the US</a:t>
            </a:r>
          </a:p>
          <a:p>
            <a:pPr lvl="0"/>
            <a:r>
              <a:rPr lang="en-US" sz="1300" dirty="0"/>
              <a:t>We start with 86% knowing that they are HIV+</a:t>
            </a:r>
          </a:p>
          <a:p>
            <a:pPr lvl="0"/>
            <a:r>
              <a:rPr lang="en-US" sz="1300" dirty="0"/>
              <a:t>After diagnosis, 78% are then linked to care</a:t>
            </a:r>
          </a:p>
          <a:p>
            <a:pPr lvl="0"/>
            <a:r>
              <a:rPr lang="en-US" sz="1300" dirty="0"/>
              <a:t>64% actually receive care</a:t>
            </a:r>
          </a:p>
          <a:p>
            <a:pPr lvl="0"/>
            <a:r>
              <a:rPr lang="en-US" sz="1300" dirty="0"/>
              <a:t>49% meet the clinical definition of being retained in care </a:t>
            </a:r>
            <a:br>
              <a:rPr lang="en-US" sz="1300" dirty="0"/>
            </a:br>
            <a:r>
              <a:rPr lang="en-US" sz="1300" dirty="0"/>
              <a:t>(CDC says: two or more CD4 or viral load tests, performed at least three months apart) </a:t>
            </a:r>
          </a:p>
          <a:p>
            <a:pPr lvl="0"/>
            <a:r>
              <a:rPr lang="en-US" sz="1300" dirty="0"/>
              <a:t>and 53% are virally suppressed, or undetectable</a:t>
            </a:r>
          </a:p>
          <a:p>
            <a:r>
              <a:rPr lang="en-US" sz="1300" dirty="0"/>
              <a:t>Frontline workers play a vital role in helping to improve this treatment cascade and as you can see, there is a lot of work to be done to ensure that PLWH in the US get tested, engaged in care and stay healthy. It all starts with the very important step of linking someone to care after they are diagnosed</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51</a:t>
            </a:fld>
            <a:endParaRPr lang="en-US"/>
          </a:p>
        </p:txBody>
      </p:sp>
    </p:spTree>
    <p:extLst>
      <p:ext uri="{BB962C8B-B14F-4D97-AF65-F5344CB8AC3E}">
        <p14:creationId xmlns:p14="http://schemas.microsoft.com/office/powerpoint/2010/main" val="2384796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In December 2020, UNAIDS released a new set of ambitious targets calling for 95% of all people with HIV to know their HIV status, </a:t>
            </a:r>
            <a:r>
              <a:rPr lang="en-US" b="1" i="0" dirty="0">
                <a:solidFill>
                  <a:srgbClr val="202124"/>
                </a:solidFill>
                <a:effectLst/>
                <a:latin typeface="Roboto" panose="02000000000000000000" pitchFamily="2" charset="0"/>
              </a:rPr>
              <a:t>95% of all people with diagnosed HIV infection to receive sustained antiretroviral therapy, and 95% of all people receiving antiretroviral therapy to have viral suppression by 2025</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53</a:t>
            </a:fld>
            <a:endParaRPr lang="en-US"/>
          </a:p>
        </p:txBody>
      </p:sp>
    </p:spTree>
    <p:extLst>
      <p:ext uri="{BB962C8B-B14F-4D97-AF65-F5344CB8AC3E}">
        <p14:creationId xmlns:p14="http://schemas.microsoft.com/office/powerpoint/2010/main" val="1378805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Aging is associated with Low grade Inflammation and Immune Activation which then contributes to chronic co-morbidities.</a:t>
            </a:r>
          </a:p>
          <a:p>
            <a:endParaRPr lang="en-US" dirty="0"/>
          </a:p>
          <a:p>
            <a:r>
              <a:rPr lang="en-US" dirty="0"/>
              <a:t>Co-factors surrounding HIV makes this that much worse – HIV replication despite suppressive ART, microbial translocation with seepage of bacterial components thru a disrupted gut mucosa, and some ART toxicity such as increase in obesity due to integrase inhibitor contribute to immune activation; </a:t>
            </a:r>
          </a:p>
          <a:p>
            <a:endParaRPr lang="en-US" dirty="0"/>
          </a:p>
          <a:p>
            <a:r>
              <a:rPr lang="en-US" dirty="0"/>
              <a:t>As well as lifestyle choice such as alcohol, smoking and substance abuse and high rates among PWH of HCV, HBV and CMV co-infection</a:t>
            </a:r>
          </a:p>
          <a:p>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57</a:t>
            </a:fld>
            <a:endParaRPr lang="en-US"/>
          </a:p>
        </p:txBody>
      </p:sp>
    </p:spTree>
    <p:extLst>
      <p:ext uri="{BB962C8B-B14F-4D97-AF65-F5344CB8AC3E}">
        <p14:creationId xmlns:p14="http://schemas.microsoft.com/office/powerpoint/2010/main" val="23015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not only resources for you as frontline workers, but also ones that you can share with your clients. </a:t>
            </a:r>
          </a:p>
        </p:txBody>
      </p:sp>
      <p:sp>
        <p:nvSpPr>
          <p:cNvPr id="4" name="Slide Number Placeholder 3"/>
          <p:cNvSpPr>
            <a:spLocks noGrp="1"/>
          </p:cNvSpPr>
          <p:nvPr>
            <p:ph type="sldNum" sz="quarter" idx="5"/>
          </p:nvPr>
        </p:nvSpPr>
        <p:spPr/>
        <p:txBody>
          <a:bodyPr/>
          <a:lstStyle/>
          <a:p>
            <a:fld id="{2EAF3D7C-E79C-464D-870B-78CB3C2428AA}" type="slidenum">
              <a:rPr lang="en-US" smtClean="0"/>
              <a:pPr/>
              <a:t>60</a:t>
            </a:fld>
            <a:endParaRPr lang="en-US"/>
          </a:p>
        </p:txBody>
      </p:sp>
    </p:spTree>
    <p:extLst>
      <p:ext uri="{BB962C8B-B14F-4D97-AF65-F5344CB8AC3E}">
        <p14:creationId xmlns:p14="http://schemas.microsoft.com/office/powerpoint/2010/main" val="2457631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61</a:t>
            </a:fld>
            <a:endParaRPr lang="en-US"/>
          </a:p>
        </p:txBody>
      </p:sp>
    </p:spTree>
    <p:extLst>
      <p:ext uri="{BB962C8B-B14F-4D97-AF65-F5344CB8AC3E}">
        <p14:creationId xmlns:p14="http://schemas.microsoft.com/office/powerpoint/2010/main" val="98323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curve on the line graph represents the number of stage 3 (AIDS) classifications among adults and adolescents with diagnosed HIV infection in the United States and dependent areas, by year of classification from 1985 through 2017; the lower curve represents the number of deaths of adults and adolescents with diagnosed HIV infection ever classified with stage 3 (AIDS), by year of death from 1985 through 2017. </a:t>
            </a:r>
            <a:br>
              <a:rPr lang="en-US" dirty="0"/>
            </a:br>
            <a:br>
              <a:rPr lang="en-US" dirty="0"/>
            </a:br>
            <a:r>
              <a:rPr lang="en-US" dirty="0"/>
              <a:t>The peak in stage 3 (AIDS) in 1993 can be associated with the expansion of the HIV surveillance case definition implemented in January 1993. The overall declines in stage 3 (AIDS) and deaths of persons with stage 3 (AIDS) are due in part to the success of highly active antiretroviral therapies, introduced in 1996.</a:t>
            </a:r>
          </a:p>
          <a:p>
            <a:r>
              <a:rPr lang="en-US" dirty="0"/>
              <a:t> </a:t>
            </a:r>
          </a:p>
          <a:p>
            <a:r>
              <a:rPr lang="en-US" dirty="0"/>
              <a:t>In recent years, stage 3 (AIDS) classifications and deaths of persons with stage 3 (AIDS) have continued to decline.</a:t>
            </a:r>
          </a:p>
          <a:p>
            <a:r>
              <a:rPr lang="en-US" dirty="0"/>
              <a:t> </a:t>
            </a:r>
          </a:p>
          <a:p>
            <a:pPr defTabSz="881390">
              <a:defRPr/>
            </a:pPr>
            <a:r>
              <a:rPr lang="en-US" dirty="0"/>
              <a:t>Deaths of persons with stage 3 (AIDS) may be due to any cause (may not be HIV-related). Deaths of persons with stage 3 (AIDS) are classified as adult or adolescent based on age at death.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dirty="0"/>
          </a:p>
        </p:txBody>
      </p:sp>
    </p:spTree>
    <p:extLst>
      <p:ext uri="{BB962C8B-B14F-4D97-AF65-F5344CB8AC3E}">
        <p14:creationId xmlns:p14="http://schemas.microsoft.com/office/powerpoint/2010/main" val="3092523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Starting with the basics</a:t>
            </a:r>
          </a:p>
          <a:p>
            <a:pPr lvl="0"/>
            <a:r>
              <a:rPr lang="en-US" sz="1200" kern="1200" dirty="0">
                <a:solidFill>
                  <a:schemeClr val="tx1"/>
                </a:solidFill>
                <a:effectLst/>
                <a:latin typeface="+mn-lt"/>
                <a:ea typeface="+mn-ea"/>
                <a:cs typeface="+mn-cs"/>
              </a:rPr>
              <a:t>Here, you see an illustration of the Human Immunodeficiency Virus, HIV.</a:t>
            </a:r>
          </a:p>
          <a:p>
            <a:pPr lvl="0"/>
            <a:r>
              <a:rPr lang="en-US" sz="1200" kern="1200" dirty="0">
                <a:solidFill>
                  <a:schemeClr val="tx1"/>
                </a:solidFill>
                <a:effectLst/>
                <a:latin typeface="+mn-lt"/>
                <a:ea typeface="+mn-ea"/>
                <a:cs typeface="+mn-cs"/>
              </a:rPr>
              <a:t>This is the virus that causes AIDS, the Acquired Immune Deficiency Syndrome. You might hear people use the term “Advanced HIV” because the term AIDS is being used less and less these days in medical settings.</a:t>
            </a:r>
          </a:p>
          <a:p>
            <a:pPr lvl="0"/>
            <a:r>
              <a:rPr lang="en-US" sz="1200" kern="1200" dirty="0">
                <a:solidFill>
                  <a:schemeClr val="tx1"/>
                </a:solidFill>
                <a:effectLst/>
                <a:latin typeface="+mn-lt"/>
                <a:ea typeface="+mn-ea"/>
                <a:cs typeface="+mn-cs"/>
              </a:rPr>
              <a:t>Without treatment, HIV breaks down the immune systems and leaves it unable to fight infections.</a:t>
            </a:r>
          </a:p>
          <a:p>
            <a:pPr lvl="0"/>
            <a:r>
              <a:rPr lang="en-US" sz="1200" kern="1200" dirty="0">
                <a:solidFill>
                  <a:schemeClr val="tx1"/>
                </a:solidFill>
                <a:effectLst/>
                <a:latin typeface="+mn-lt"/>
                <a:ea typeface="+mn-ea"/>
                <a:cs typeface="+mn-cs"/>
              </a:rPr>
              <a:t>With consistent treatment, however, someone newly diagnosed with HIV should expect to never be given an AIDS diagnosis nor even to transmit the virus to their sexual partners. </a:t>
            </a:r>
          </a:p>
          <a:p>
            <a:pPr lvl="0"/>
            <a:r>
              <a:rPr lang="en-US" sz="1200" kern="1200" dirty="0">
                <a:solidFill>
                  <a:schemeClr val="tx1"/>
                </a:solidFill>
                <a:effectLst/>
                <a:latin typeface="+mn-lt"/>
                <a:ea typeface="+mn-ea"/>
                <a:cs typeface="+mn-cs"/>
              </a:rPr>
              <a:t>A really important teaching point to keep in mind when working with clients is that HIV and AIDS are not the same thing. HIV is the virus. AIDS is the disease state that happens over a number of years if HIV is left untreated. AIDS or Advanced HIV, is the a clinical definition of what happens when HIV goes untreated.</a:t>
            </a:r>
          </a:p>
          <a:p>
            <a:pPr lvl="0"/>
            <a:r>
              <a:rPr lang="en-US" sz="1200" kern="1200" dirty="0">
                <a:solidFill>
                  <a:schemeClr val="tx1"/>
                </a:solidFill>
                <a:effectLst/>
                <a:latin typeface="+mn-lt"/>
                <a:ea typeface="+mn-ea"/>
                <a:cs typeface="+mn-cs"/>
              </a:rPr>
              <a:t>In my work, I find that it can give people a sense of control over their diagnosis as HIV+ to know that by taking medications to treat HIV, they are proactively keeping themselves healthy, keeping Advanced HIV at bay, and they are protecting their sex partners. My taking medications, they are taking action to keep themselves healthy…taking control and exerting their power over the diagnosis.</a:t>
            </a:r>
          </a:p>
          <a:p>
            <a:pPr lvl="0"/>
            <a:r>
              <a:rPr lang="en-US" sz="1200" kern="1200" dirty="0">
                <a:solidFill>
                  <a:schemeClr val="tx1"/>
                </a:solidFill>
                <a:effectLst/>
                <a:latin typeface="+mn-lt"/>
                <a:ea typeface="+mn-ea"/>
                <a:cs typeface="+mn-cs"/>
              </a:rPr>
              <a:t>So, in respect to the question of why should someone get tested? Well, to know their status and if HIV-, take the proper steps to protect themselves from getting HIV such as taking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using condoms, or other prevention methods. And if HIV+, to engage in medical care and get on treatment to maintain their long-term health and protect their partners. </a:t>
            </a:r>
          </a:p>
        </p:txBody>
      </p:sp>
      <p:sp>
        <p:nvSpPr>
          <p:cNvPr id="4" name="Slide Number Placeholder 3"/>
          <p:cNvSpPr>
            <a:spLocks noGrp="1"/>
          </p:cNvSpPr>
          <p:nvPr>
            <p:ph type="sldNum" sz="quarter" idx="5"/>
          </p:nvPr>
        </p:nvSpPr>
        <p:spPr/>
        <p:txBody>
          <a:bodyPr/>
          <a:lstStyle/>
          <a:p>
            <a:fld id="{2EAF3D7C-E79C-464D-870B-78CB3C2428AA}" type="slidenum">
              <a:rPr lang="en-US" smtClean="0"/>
              <a:pPr/>
              <a:t>10</a:t>
            </a:fld>
            <a:endParaRPr lang="en-US"/>
          </a:p>
        </p:txBody>
      </p:sp>
    </p:spTree>
    <p:extLst>
      <p:ext uri="{BB962C8B-B14F-4D97-AF65-F5344CB8AC3E}">
        <p14:creationId xmlns:p14="http://schemas.microsoft.com/office/powerpoint/2010/main" val="204329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HIV is spread most commonly through unprotected sex with an infected partner.  The virus can enter the body through the lining of the vagina, vulva, penis, or the rectum, during high-risk sex.</a:t>
            </a:r>
          </a:p>
          <a:p>
            <a:pPr lvl="0"/>
            <a:r>
              <a:rPr lang="en-US" sz="1200" kern="1200" dirty="0">
                <a:solidFill>
                  <a:schemeClr val="tx1"/>
                </a:solidFill>
                <a:effectLst/>
                <a:latin typeface="+mn-lt"/>
                <a:ea typeface="+mn-ea"/>
                <a:cs typeface="+mn-cs"/>
              </a:rPr>
              <a:t>When I say “high risk” I want you to not only consider sex without a barrier (e.g. condom) but also without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or without the PWH having an undetectable viral load. </a:t>
            </a:r>
          </a:p>
          <a:p>
            <a:pPr lvl="0"/>
            <a:r>
              <a:rPr lang="en-US" sz="1200" kern="1200" dirty="0">
                <a:solidFill>
                  <a:schemeClr val="tx1"/>
                </a:solidFill>
                <a:effectLst/>
                <a:latin typeface="+mn-lt"/>
                <a:ea typeface="+mn-ea"/>
                <a:cs typeface="+mn-cs"/>
              </a:rPr>
              <a:t>HIV is also spread through contact with infected blood, especially among injecting drug users who share contaminated needles and other drug paraphernalia.</a:t>
            </a:r>
          </a:p>
          <a:p>
            <a:r>
              <a:rPr lang="en-US" sz="1200" kern="1200" dirty="0">
                <a:solidFill>
                  <a:schemeClr val="tx1"/>
                </a:solidFill>
                <a:effectLst/>
                <a:latin typeface="+mn-lt"/>
                <a:ea typeface="+mn-ea"/>
                <a:cs typeface="+mn-cs"/>
              </a:rPr>
              <a:t>Women can transmit HIV to their babies during pregnancy, birth and via breastfeeding</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14</a:t>
            </a:fld>
            <a:endParaRPr lang="en-US"/>
          </a:p>
        </p:txBody>
      </p:sp>
    </p:spTree>
    <p:extLst>
      <p:ext uri="{BB962C8B-B14F-4D97-AF65-F5344CB8AC3E}">
        <p14:creationId xmlns:p14="http://schemas.microsoft.com/office/powerpoint/2010/main" val="165053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body fluids you see on the screen do not transmit HIV.</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HIV does not survive well outside the body. Therefore, HIV cannot be spread through casual contact such as: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Sharing drinking glasses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Casual kissing</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Contact with saliva, sweat, tears, urine or feces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Insect bites</a:t>
            </a:r>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AF3D7C-E79C-464D-870B-78CB3C2428AA}" type="slidenum">
              <a:rPr lang="en-US" smtClean="0"/>
              <a:pPr/>
              <a:t>15</a:t>
            </a:fld>
            <a:endParaRPr lang="en-US"/>
          </a:p>
        </p:txBody>
      </p:sp>
    </p:spTree>
    <p:extLst>
      <p:ext uri="{BB962C8B-B14F-4D97-AF65-F5344CB8AC3E}">
        <p14:creationId xmlns:p14="http://schemas.microsoft.com/office/powerpoint/2010/main" val="379468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is a depiction of the HIV Life cycle from infection to the production of new virus. The cycle will be broken down into sections to describe the targets of HIV treatment.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16</a:t>
            </a:fld>
            <a:endParaRPr lang="en-US"/>
          </a:p>
        </p:txBody>
      </p:sp>
    </p:spTree>
    <p:extLst>
      <p:ext uri="{BB962C8B-B14F-4D97-AF65-F5344CB8AC3E}">
        <p14:creationId xmlns:p14="http://schemas.microsoft.com/office/powerpoint/2010/main" val="3629315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presenting the natural history of untreated HIV infection. The blue line shows the level of CD4 T lymphocytes while the red line shows the HIV viral load. HIV is a virus that destroys the immune system, primarily infecting CD4 lymphocytes. During the first few years of HIV infection, the body is able to control the virus but after several years, the CD4 lymphocytes get depleted and viral load increases significantly. At this point, the patient would be susceptible to various bacterial, viral, and fungal infections.</a:t>
            </a:r>
          </a:p>
        </p:txBody>
      </p:sp>
      <p:sp>
        <p:nvSpPr>
          <p:cNvPr id="4" name="Slide Number Placeholder 3"/>
          <p:cNvSpPr>
            <a:spLocks noGrp="1"/>
          </p:cNvSpPr>
          <p:nvPr>
            <p:ph type="sldNum" sz="quarter" idx="5"/>
          </p:nvPr>
        </p:nvSpPr>
        <p:spPr/>
        <p:txBody>
          <a:bodyPr/>
          <a:lstStyle/>
          <a:p>
            <a:fld id="{2EAF3D7C-E79C-464D-870B-78CB3C2428AA}" type="slidenum">
              <a:rPr lang="en-US" smtClean="0"/>
              <a:pPr/>
              <a:t>19</a:t>
            </a:fld>
            <a:endParaRPr lang="en-US"/>
          </a:p>
        </p:txBody>
      </p:sp>
    </p:spTree>
    <p:extLst>
      <p:ext uri="{BB962C8B-B14F-4D97-AF65-F5344CB8AC3E}">
        <p14:creationId xmlns:p14="http://schemas.microsoft.com/office/powerpoint/2010/main" val="383126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presenting the natural history of untreated HIV infection. The blue line shows the level of CD4 T lymphocytes while the red line shows the HIV viral load. HIV is a virus that destroys the immune system, primarily infecting CD4 lymphocytes. During the first few years of HIV infection, the body is able to control the virus but after several years, the CD4 lymphocytes get depleted and viral load increases significantly. At this point, the patient would be susceptible to various bacterial, viral, and fungal infections.</a:t>
            </a:r>
          </a:p>
        </p:txBody>
      </p:sp>
      <p:sp>
        <p:nvSpPr>
          <p:cNvPr id="4" name="Slide Number Placeholder 3"/>
          <p:cNvSpPr>
            <a:spLocks noGrp="1"/>
          </p:cNvSpPr>
          <p:nvPr>
            <p:ph type="sldNum" sz="quarter" idx="5"/>
          </p:nvPr>
        </p:nvSpPr>
        <p:spPr/>
        <p:txBody>
          <a:bodyPr/>
          <a:lstStyle/>
          <a:p>
            <a:fld id="{2EAF3D7C-E79C-464D-870B-78CB3C2428AA}" type="slidenum">
              <a:rPr lang="en-US" smtClean="0"/>
              <a:pPr/>
              <a:t>24</a:t>
            </a:fld>
            <a:endParaRPr lang="en-US"/>
          </a:p>
        </p:txBody>
      </p:sp>
    </p:spTree>
    <p:extLst>
      <p:ext uri="{BB962C8B-B14F-4D97-AF65-F5344CB8AC3E}">
        <p14:creationId xmlns:p14="http://schemas.microsoft.com/office/powerpoint/2010/main" val="1592438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pPr/>
              <a:t>‹#›</a:t>
            </a:fld>
            <a:endParaRPr lang="en-US"/>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pPr/>
              <a:t>6/17/2024</a:t>
            </a:fld>
            <a:endParaRPr lang="en-US"/>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pPr/>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1261E5BC-08B7-4BD8-9508-A1F94543A3C3}" type="datetime1">
              <a:rPr lang="en-US" smtClean="0"/>
              <a:pPr/>
              <a:t>6/17/2024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pPr/>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9E31B356-F8F2-4D1C-AA30-66C6EA6FC45C}" type="datetime1">
              <a:rPr lang="en-US" smtClean="0"/>
              <a:pPr/>
              <a:t>6/17/2024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pPr/>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04E1AD41-7450-4C20-98AC-BA3A2CE86848}" type="datetime1">
              <a:rPr lang="en-US" smtClean="0"/>
              <a:pPr/>
              <a:t>6/17/2024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pPr/>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C9532FA-937A-4545-A066-536A6CAA06F8}" type="datetime1">
              <a:rPr lang="en-US" smtClean="0"/>
              <a:pPr/>
              <a:t>6/17/2024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5"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pPr/>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EAC9CF96-5E95-418A-9B75-8299A6BE2C91}" type="datetime1">
              <a:rPr lang="en-US" smtClean="0"/>
              <a:pPr/>
              <a:t>6/17/2024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pPr/>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0D11340E-A6FC-4254-B857-73CD0F2C069E}" type="datetime1">
              <a:rPr lang="en-US" smtClean="0"/>
              <a:pPr/>
              <a:t>6/17/2024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0"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pPr/>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4CAC5020-38B4-4487-9E75-DC25FB77E42C}" type="datetime1">
              <a:rPr lang="en-US" smtClean="0"/>
              <a:pPr/>
              <a:t>6/17/2024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pPr/>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1323594A-D5B9-4FAC-9799-5AEC4780B6BF}" type="datetime1">
              <a:rPr lang="en-US" smtClean="0"/>
              <a:pPr/>
              <a:t>6/17/2024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4" name="Footer Placeholder 4"/>
          <p:cNvSpPr>
            <a:spLocks noGrp="1"/>
          </p:cNvSpPr>
          <p:nvPr>
            <p:ph type="ftr" sz="quarter" idx="1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pPr/>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pPr/>
              <a:t>6/17/2024</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idsinfo.nih.gov/understanding-hiv-aids/glossary/784/aids-defining-condition"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uspreventiveservicestaskforce.org/uspstf/recommendation/human-immunodeficiency-virus-hiv-infection-screen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hiv.gov/hiv-basics/hiv-testing/learn-about-hiv-testing/hiv-testing-overview%20Accessed%20May%2031" TargetMode="Externa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hiv.uw.edu/go/antiretroviral-therapy/general-information/core-concept/al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www.poz.com/pdfs/POZ_2022_HIV_Drug_Chart_high.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poz.com/pdfs/POZ_2022_HIV_Drug_Chart_high.pdf" TargetMode="Externa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hiv.uw.edu/go/screening-diagnosis/linkage-care/core-concept/all#:~:text=The%20federal%20benchmark%20for%20successful,persons%20newly%20diagnosed%20with%20HIV."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hiv.gov/federal-response/policies-issues/hiv-aids-care-continuum/"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s://www.hiv.gov/federal-response/policies-issues/hiv-aids-care-continuum/" TargetMode="Externa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health.hawaii.gov/harmreduction/files/2022/12/HIV-surveillance-annual-report-year-ending-2021.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togetheractnow.org/about.html"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hiv.uw.edu/go/screening-diagnosis/linkage-care/core-concept/all#:~:text=The%20federal%20benchmark%20for%20successful,persons%20newly%20diagnosed%20with%20HIV."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publichealth.org/public-awareness/hiv-aid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hiveonline.org/" TargetMode="External"/><Relationship Id="rId3" Type="http://schemas.openxmlformats.org/officeDocument/2006/relationships/hyperlink" Target="https://hivinfo.nih.gov/home-page" TargetMode="External"/><Relationship Id="rId7" Type="http://schemas.openxmlformats.org/officeDocument/2006/relationships/hyperlink" Target="https://www.hiv.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positivelyaware.com/2022-hiv-drug-guide" TargetMode="External"/><Relationship Id="rId5" Type="http://schemas.openxmlformats.org/officeDocument/2006/relationships/hyperlink" Target="https://www.poz.com/" TargetMode="External"/><Relationship Id="rId4" Type="http://schemas.openxmlformats.org/officeDocument/2006/relationships/hyperlink" Target="https://www.thebody.com/about" TargetMode="External"/><Relationship Id="rId9" Type="http://schemas.openxmlformats.org/officeDocument/2006/relationships/hyperlink" Target="https://pleaseprepme.o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health.hawaii.gov/harmreduction/files/2022/12/HIV-surveillance-annual-report-year-ending-2021.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AB44E9-EE5E-B06B-6ECF-7B018F5FAA2D}"/>
              </a:ext>
            </a:extLst>
          </p:cNvPr>
          <p:cNvSpPr>
            <a:spLocks noGrp="1"/>
          </p:cNvSpPr>
          <p:nvPr>
            <p:ph type="ctrTitle"/>
          </p:nvPr>
        </p:nvSpPr>
        <p:spPr>
          <a:xfrm>
            <a:off x="546101" y="1460500"/>
            <a:ext cx="8140700" cy="3039435"/>
          </a:xfrm>
        </p:spPr>
        <p:txBody>
          <a:bodyPr/>
          <a:lstStyle/>
          <a:p>
            <a:pPr algn="ctr"/>
            <a:r>
              <a:rPr lang="en-US" sz="4500" dirty="0"/>
              <a:t>Human Immunodeficiency Virus</a:t>
            </a:r>
            <a:br>
              <a:rPr lang="en-US" sz="4500" dirty="0"/>
            </a:br>
            <a:r>
              <a:rPr lang="en-US" sz="4500" dirty="0"/>
              <a:t>(HIV 101)</a:t>
            </a:r>
            <a:br>
              <a:rPr lang="en-US" sz="4500" dirty="0"/>
            </a:br>
            <a:endParaRPr lang="en-US" sz="4500" dirty="0"/>
          </a:p>
        </p:txBody>
      </p:sp>
      <p:sp>
        <p:nvSpPr>
          <p:cNvPr id="7" name="Subtitle 6">
            <a:extLst>
              <a:ext uri="{FF2B5EF4-FFF2-40B4-BE49-F238E27FC236}">
                <a16:creationId xmlns:a16="http://schemas.microsoft.com/office/drawing/2014/main" id="{8822EBB6-DD9C-FEE4-5274-DC20EA8C9EC9}"/>
              </a:ext>
            </a:extLst>
          </p:cNvPr>
          <p:cNvSpPr>
            <a:spLocks noGrp="1"/>
          </p:cNvSpPr>
          <p:nvPr>
            <p:ph type="subTitle" idx="1"/>
          </p:nvPr>
        </p:nvSpPr>
        <p:spPr>
          <a:xfrm>
            <a:off x="685801" y="3727938"/>
            <a:ext cx="7772398" cy="2222695"/>
          </a:xfrm>
        </p:spPr>
        <p:txBody>
          <a:bodyPr>
            <a:normAutofit/>
          </a:bodyPr>
          <a:lstStyle/>
          <a:p>
            <a:pPr algn="ctr"/>
            <a:r>
              <a:rPr lang="en-US" sz="2000" b="1" dirty="0"/>
              <a:t>Louie Mar Gangcuangco, MD, MSc, AAHIVS</a:t>
            </a:r>
          </a:p>
          <a:p>
            <a:pPr algn="ctr"/>
            <a:r>
              <a:rPr lang="en-US" sz="2000" dirty="0"/>
              <a:t>Assistant Professor of Medicine, JABSOM</a:t>
            </a:r>
          </a:p>
          <a:p>
            <a:pPr algn="ctr"/>
            <a:r>
              <a:rPr lang="en-US" sz="2000" dirty="0"/>
              <a:t>Principal Investigator, Pacific AIDS Education &amp; Training Center – Hawaii and US-affiliated Pacific Islands</a:t>
            </a:r>
          </a:p>
          <a:p>
            <a:pPr algn="ctr"/>
            <a:endParaRPr lang="en-US" sz="2000" dirty="0"/>
          </a:p>
          <a:p>
            <a:pPr algn="ctr"/>
            <a:r>
              <a:rPr lang="en-US" sz="2000"/>
              <a:t>July 17, 2024</a:t>
            </a:r>
            <a:endParaRPr lang="en-US" sz="2000" dirty="0"/>
          </a:p>
        </p:txBody>
      </p:sp>
      <p:sp>
        <p:nvSpPr>
          <p:cNvPr id="5" name="Footer Placeholder 4">
            <a:extLst>
              <a:ext uri="{FF2B5EF4-FFF2-40B4-BE49-F238E27FC236}">
                <a16:creationId xmlns:a16="http://schemas.microsoft.com/office/drawing/2014/main" id="{6A7AFC39-2F50-0B0A-DF36-FD8F72F6481D}"/>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6EFCE798-D2EA-3ACF-A9BC-56FEC9659DF2}"/>
              </a:ext>
            </a:extLst>
          </p:cNvPr>
          <p:cNvSpPr>
            <a:spLocks noGrp="1"/>
          </p:cNvSpPr>
          <p:nvPr>
            <p:ph type="sldNum" sz="quarter" idx="12"/>
          </p:nvPr>
        </p:nvSpPr>
        <p:spPr/>
        <p:txBody>
          <a:bodyPr/>
          <a:lstStyle/>
          <a:p>
            <a:fld id="{1D2EA5EF-C699-AF4C-BA42-C0A1CAAB713C}" type="slidenum">
              <a:rPr lang="en-US" smtClean="0"/>
              <a:pPr/>
              <a:t>1</a:t>
            </a:fld>
            <a:endParaRPr lang="en-US"/>
          </a:p>
        </p:txBody>
      </p:sp>
    </p:spTree>
    <p:extLst>
      <p:ext uri="{BB962C8B-B14F-4D97-AF65-F5344CB8AC3E}">
        <p14:creationId xmlns:p14="http://schemas.microsoft.com/office/powerpoint/2010/main" val="2423805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7906" y="274639"/>
            <a:ext cx="8731623" cy="1143000"/>
          </a:xfrm>
        </p:spPr>
        <p:txBody>
          <a:bodyPr/>
          <a:lstStyle/>
          <a:p>
            <a:r>
              <a:rPr lang="es-ES_tradnl" sz="3800" u="sng" dirty="0"/>
              <a:t>H</a:t>
            </a:r>
            <a:r>
              <a:rPr lang="es-ES_tradnl" sz="3800" dirty="0"/>
              <a:t>uman </a:t>
            </a:r>
            <a:r>
              <a:rPr lang="es-ES_tradnl" sz="3800" u="sng" dirty="0" err="1"/>
              <a:t>I</a:t>
            </a:r>
            <a:r>
              <a:rPr lang="es-ES_tradnl" sz="3800" dirty="0" err="1"/>
              <a:t>mmunodeficiency</a:t>
            </a:r>
            <a:r>
              <a:rPr lang="es-ES_tradnl" sz="3800" dirty="0"/>
              <a:t> </a:t>
            </a:r>
            <a:r>
              <a:rPr lang="es-ES_tradnl" sz="3800" u="sng" dirty="0"/>
              <a:t>V</a:t>
            </a:r>
            <a:r>
              <a:rPr lang="es-ES_tradnl" sz="3800" dirty="0"/>
              <a:t>irus (HIV) (1)</a:t>
            </a:r>
          </a:p>
        </p:txBody>
      </p:sp>
      <p:pic>
        <p:nvPicPr>
          <p:cNvPr id="1026" name="Picture 2" descr="The HIV Life Cycle | NIH">
            <a:extLst>
              <a:ext uri="{FF2B5EF4-FFF2-40B4-BE49-F238E27FC236}">
                <a16:creationId xmlns:a16="http://schemas.microsoft.com/office/drawing/2014/main" id="{2C4280B2-3256-4300-BDA0-AA0066B6B0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476"/>
          <a:stretch/>
        </p:blipFill>
        <p:spPr bwMode="auto">
          <a:xfrm>
            <a:off x="277906" y="1531627"/>
            <a:ext cx="3968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7"/>
          <p:cNvSpPr>
            <a:spLocks noGrp="1"/>
          </p:cNvSpPr>
          <p:nvPr>
            <p:ph sz="half" idx="2"/>
          </p:nvPr>
        </p:nvSpPr>
        <p:spPr>
          <a:xfrm>
            <a:off x="4171762" y="1491343"/>
            <a:ext cx="4634346" cy="4769691"/>
          </a:xfrm>
        </p:spPr>
        <p:txBody>
          <a:bodyPr>
            <a:normAutofit fontScale="85000" lnSpcReduction="20000"/>
          </a:bodyPr>
          <a:lstStyle/>
          <a:p>
            <a:r>
              <a:rPr lang="es-ES_tradnl" dirty="0"/>
              <a:t>HIV causes </a:t>
            </a:r>
            <a:r>
              <a:rPr lang="es-ES_tradnl" dirty="0" err="1"/>
              <a:t>Acquired</a:t>
            </a:r>
            <a:r>
              <a:rPr lang="es-ES_tradnl" dirty="0"/>
              <a:t> </a:t>
            </a:r>
            <a:r>
              <a:rPr lang="es-ES_tradnl" dirty="0" err="1"/>
              <a:t>Immune</a:t>
            </a:r>
            <a:r>
              <a:rPr lang="es-ES_tradnl" dirty="0"/>
              <a:t> </a:t>
            </a:r>
            <a:r>
              <a:rPr lang="es-ES_tradnl" dirty="0" err="1"/>
              <a:t>Deficiency</a:t>
            </a:r>
            <a:r>
              <a:rPr lang="es-ES_tradnl" dirty="0"/>
              <a:t> </a:t>
            </a:r>
            <a:r>
              <a:rPr lang="es-ES_tradnl" dirty="0" err="1"/>
              <a:t>Syndrome</a:t>
            </a:r>
            <a:r>
              <a:rPr lang="es-ES_tradnl" dirty="0"/>
              <a:t> (AIDS)</a:t>
            </a:r>
            <a:br>
              <a:rPr lang="es-ES_tradnl" dirty="0"/>
            </a:br>
            <a:endParaRPr lang="es-ES_tradnl" dirty="0"/>
          </a:p>
          <a:p>
            <a:r>
              <a:rPr lang="es-ES_tradnl" dirty="0"/>
              <a:t>HIV </a:t>
            </a:r>
            <a:r>
              <a:rPr lang="es-ES_tradnl" dirty="0" err="1"/>
              <a:t>attacks</a:t>
            </a:r>
            <a:r>
              <a:rPr lang="es-ES_tradnl" dirty="0"/>
              <a:t> </a:t>
            </a:r>
            <a:r>
              <a:rPr lang="es-ES_tradnl" dirty="0" err="1"/>
              <a:t>the</a:t>
            </a:r>
            <a:r>
              <a:rPr lang="es-ES_tradnl" dirty="0"/>
              <a:t> </a:t>
            </a:r>
            <a:r>
              <a:rPr lang="es-ES_tradnl" dirty="0" err="1"/>
              <a:t>immune</a:t>
            </a:r>
            <a:r>
              <a:rPr lang="es-ES_tradnl" dirty="0"/>
              <a:t> </a:t>
            </a:r>
            <a:r>
              <a:rPr lang="es-ES_tradnl" dirty="0" err="1"/>
              <a:t>system</a:t>
            </a:r>
            <a:r>
              <a:rPr lang="es-ES_tradnl" dirty="0"/>
              <a:t>, </a:t>
            </a:r>
            <a:r>
              <a:rPr lang="es-ES_tradnl" dirty="0" err="1"/>
              <a:t>making</a:t>
            </a:r>
            <a:r>
              <a:rPr lang="es-ES_tradnl" dirty="0"/>
              <a:t> </a:t>
            </a:r>
            <a:r>
              <a:rPr lang="es-ES_tradnl" dirty="0" err="1"/>
              <a:t>it</a:t>
            </a:r>
            <a:r>
              <a:rPr lang="es-ES_tradnl" dirty="0"/>
              <a:t> </a:t>
            </a:r>
            <a:r>
              <a:rPr lang="es-ES_tradnl" dirty="0" err="1"/>
              <a:t>difficult</a:t>
            </a:r>
            <a:r>
              <a:rPr lang="es-ES_tradnl" dirty="0"/>
              <a:t> </a:t>
            </a:r>
            <a:r>
              <a:rPr lang="es-ES_tradnl" dirty="0" err="1"/>
              <a:t>for</a:t>
            </a:r>
            <a:r>
              <a:rPr lang="es-ES_tradnl" dirty="0"/>
              <a:t> </a:t>
            </a:r>
            <a:r>
              <a:rPr lang="es-ES_tradnl" dirty="0" err="1"/>
              <a:t>the</a:t>
            </a:r>
            <a:r>
              <a:rPr lang="es-ES_tradnl" dirty="0"/>
              <a:t> </a:t>
            </a:r>
            <a:r>
              <a:rPr lang="es-ES_tradnl" dirty="0" err="1"/>
              <a:t>body</a:t>
            </a:r>
            <a:r>
              <a:rPr lang="es-ES_tradnl" dirty="0"/>
              <a:t> to </a:t>
            </a:r>
            <a:r>
              <a:rPr lang="es-ES_tradnl" dirty="0" err="1"/>
              <a:t>fight</a:t>
            </a:r>
            <a:r>
              <a:rPr lang="es-ES_tradnl" dirty="0"/>
              <a:t> </a:t>
            </a:r>
            <a:r>
              <a:rPr lang="es-ES_tradnl" dirty="0" err="1"/>
              <a:t>infections</a:t>
            </a:r>
            <a:br>
              <a:rPr lang="es-ES_tradnl" dirty="0"/>
            </a:br>
            <a:endParaRPr lang="es-ES_tradnl" dirty="0"/>
          </a:p>
          <a:p>
            <a:r>
              <a:rPr lang="es-ES_tradnl" dirty="0" err="1"/>
              <a:t>Without</a:t>
            </a:r>
            <a:r>
              <a:rPr lang="es-ES_tradnl" dirty="0"/>
              <a:t> </a:t>
            </a:r>
            <a:r>
              <a:rPr lang="es-ES_tradnl" dirty="0" err="1"/>
              <a:t>treatment</a:t>
            </a:r>
            <a:r>
              <a:rPr lang="es-ES_tradnl" dirty="0"/>
              <a:t>, </a:t>
            </a:r>
            <a:r>
              <a:rPr lang="es-ES_tradnl" dirty="0" err="1"/>
              <a:t>people</a:t>
            </a:r>
            <a:r>
              <a:rPr lang="es-ES_tradnl" dirty="0"/>
              <a:t> </a:t>
            </a:r>
            <a:r>
              <a:rPr lang="es-ES_tradnl" dirty="0" err="1"/>
              <a:t>with</a:t>
            </a:r>
            <a:r>
              <a:rPr lang="es-ES_tradnl" dirty="0"/>
              <a:t> HIV (PWH) </a:t>
            </a:r>
            <a:r>
              <a:rPr lang="es-ES_tradnl" dirty="0" err="1"/>
              <a:t>will</a:t>
            </a:r>
            <a:r>
              <a:rPr lang="es-ES_tradnl" dirty="0"/>
              <a:t> </a:t>
            </a:r>
            <a:r>
              <a:rPr lang="es-ES_tradnl" dirty="0" err="1"/>
              <a:t>develop</a:t>
            </a:r>
            <a:r>
              <a:rPr lang="es-ES_tradnl" dirty="0"/>
              <a:t> AIDS </a:t>
            </a:r>
            <a:br>
              <a:rPr lang="es-ES_tradnl" dirty="0"/>
            </a:br>
            <a:endParaRPr lang="es-ES_tradnl" dirty="0"/>
          </a:p>
          <a:p>
            <a:r>
              <a:rPr lang="es-ES_tradnl" dirty="0" err="1"/>
              <a:t>Treatment</a:t>
            </a:r>
            <a:r>
              <a:rPr lang="es-ES_tradnl" dirty="0"/>
              <a:t> </a:t>
            </a:r>
            <a:r>
              <a:rPr lang="es-ES_tradnl" b="1" dirty="0" err="1"/>
              <a:t>greatly</a:t>
            </a:r>
            <a:r>
              <a:rPr lang="es-ES_tradnl" dirty="0"/>
              <a:t> </a:t>
            </a:r>
            <a:r>
              <a:rPr lang="es-ES_tradnl" dirty="0" err="1"/>
              <a:t>delays</a:t>
            </a:r>
            <a:r>
              <a:rPr lang="es-ES_tradnl" dirty="0"/>
              <a:t> </a:t>
            </a:r>
            <a:r>
              <a:rPr lang="es-ES_tradnl" dirty="0" err="1"/>
              <a:t>disease</a:t>
            </a:r>
            <a:r>
              <a:rPr lang="es-ES_tradnl" dirty="0"/>
              <a:t> </a:t>
            </a:r>
            <a:r>
              <a:rPr lang="es-ES_tradnl" dirty="0" err="1"/>
              <a:t>progression</a:t>
            </a:r>
            <a:r>
              <a:rPr lang="es-ES_tradnl" dirty="0"/>
              <a:t> and </a:t>
            </a:r>
            <a:r>
              <a:rPr lang="es-ES_tradnl" b="1" dirty="0" err="1"/>
              <a:t>prevents</a:t>
            </a:r>
            <a:r>
              <a:rPr lang="es-ES_tradnl" b="1" dirty="0"/>
              <a:t> HIV </a:t>
            </a:r>
            <a:r>
              <a:rPr lang="es-ES_tradnl" b="1" dirty="0" err="1"/>
              <a:t>transmission</a:t>
            </a:r>
            <a:endParaRPr lang="es-ES_tradnl" b="1" dirty="0"/>
          </a:p>
        </p:txBody>
      </p:sp>
      <p:sp>
        <p:nvSpPr>
          <p:cNvPr id="5" name="Footer Placeholder 4"/>
          <p:cNvSpPr>
            <a:spLocks noGrp="1"/>
          </p:cNvSpPr>
          <p:nvPr>
            <p:ph type="ftr" sz="quarter" idx="11"/>
          </p:nvPr>
        </p:nvSpPr>
        <p:spPr/>
        <p:txBody>
          <a:bodyPr/>
          <a:lstStyle/>
          <a:p>
            <a:r>
              <a:rPr lang="en-US" sz="1200" dirty="0">
                <a:solidFill>
                  <a:schemeClr val="bg1"/>
                </a:solidFill>
              </a:rPr>
              <a:t>Image source: HIVinfo.NIH.gov </a:t>
            </a:r>
          </a:p>
        </p:txBody>
      </p:sp>
      <p:sp>
        <p:nvSpPr>
          <p:cNvPr id="4" name="Slide Number Placeholder 3"/>
          <p:cNvSpPr>
            <a:spLocks noGrp="1"/>
          </p:cNvSpPr>
          <p:nvPr>
            <p:ph type="sldNum" sz="quarter" idx="12"/>
          </p:nvPr>
        </p:nvSpPr>
        <p:spPr/>
        <p:txBody>
          <a:bodyPr/>
          <a:lstStyle/>
          <a:p>
            <a:fld id="{1D2EA5EF-C699-AF4C-BA42-C0A1CAAB713C}" type="slidenum">
              <a:rPr lang="en-US" smtClean="0"/>
              <a:pPr/>
              <a:t>10</a:t>
            </a:fld>
            <a:endParaRPr lang="en-US"/>
          </a:p>
        </p:txBody>
      </p:sp>
    </p:spTree>
    <p:extLst>
      <p:ext uri="{BB962C8B-B14F-4D97-AF65-F5344CB8AC3E}">
        <p14:creationId xmlns:p14="http://schemas.microsoft.com/office/powerpoint/2010/main" val="655195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8DED-7A09-45B0-B324-A71AA591050F}"/>
              </a:ext>
            </a:extLst>
          </p:cNvPr>
          <p:cNvSpPr>
            <a:spLocks noGrp="1"/>
          </p:cNvSpPr>
          <p:nvPr>
            <p:ph type="title"/>
          </p:nvPr>
        </p:nvSpPr>
        <p:spPr>
          <a:xfrm>
            <a:off x="457202" y="-113302"/>
            <a:ext cx="8315569" cy="1143000"/>
          </a:xfrm>
        </p:spPr>
        <p:txBody>
          <a:bodyPr/>
          <a:lstStyle/>
          <a:p>
            <a:r>
              <a:rPr lang="en-US" sz="2800" dirty="0"/>
              <a:t>The immune system: body’s defense against infections</a:t>
            </a:r>
          </a:p>
        </p:txBody>
      </p:sp>
      <p:pic>
        <p:nvPicPr>
          <p:cNvPr id="2050" name="Picture 2" descr="The immune system, consists of mucosal barriers and other organs">
            <a:extLst>
              <a:ext uri="{FF2B5EF4-FFF2-40B4-BE49-F238E27FC236}">
                <a16:creationId xmlns:a16="http://schemas.microsoft.com/office/drawing/2014/main" id="{AB4EFA15-B085-431F-A00D-57B778BDF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14" y="826228"/>
            <a:ext cx="4805486" cy="4949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77C2AB-A722-4173-B2C4-8C486FD454B4}"/>
              </a:ext>
            </a:extLst>
          </p:cNvPr>
          <p:cNvSpPr txBox="1"/>
          <p:nvPr/>
        </p:nvSpPr>
        <p:spPr>
          <a:xfrm>
            <a:off x="5989392" y="5847276"/>
            <a:ext cx="3833870" cy="307777"/>
          </a:xfrm>
          <a:prstGeom prst="rect">
            <a:avLst/>
          </a:prstGeom>
          <a:noFill/>
        </p:spPr>
        <p:txBody>
          <a:bodyPr wrap="square" rtlCol="0">
            <a:spAutoFit/>
          </a:bodyPr>
          <a:lstStyle/>
          <a:p>
            <a:r>
              <a:rPr lang="en-US" sz="1400" dirty="0"/>
              <a:t>Image source: HIVinfo.NIH.gov </a:t>
            </a:r>
          </a:p>
        </p:txBody>
      </p:sp>
      <p:sp>
        <p:nvSpPr>
          <p:cNvPr id="6" name="Footer Placeholder 5">
            <a:extLst>
              <a:ext uri="{FF2B5EF4-FFF2-40B4-BE49-F238E27FC236}">
                <a16:creationId xmlns:a16="http://schemas.microsoft.com/office/drawing/2014/main" id="{AA41DC76-17C5-4515-A183-C1D7EBE8252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42D8FFFB-5ACF-4F45-ADE7-003296DDC057}"/>
              </a:ext>
            </a:extLst>
          </p:cNvPr>
          <p:cNvSpPr>
            <a:spLocks noGrp="1"/>
          </p:cNvSpPr>
          <p:nvPr>
            <p:ph type="sldNum" sz="quarter" idx="12"/>
          </p:nvPr>
        </p:nvSpPr>
        <p:spPr/>
        <p:txBody>
          <a:bodyPr/>
          <a:lstStyle/>
          <a:p>
            <a:fld id="{1D2EA5EF-C699-AF4C-BA42-C0A1CAAB713C}" type="slidenum">
              <a:rPr lang="en-US" smtClean="0"/>
              <a:pPr/>
              <a:t>11</a:t>
            </a:fld>
            <a:endParaRPr lang="en-US"/>
          </a:p>
        </p:txBody>
      </p:sp>
    </p:spTree>
    <p:extLst>
      <p:ext uri="{BB962C8B-B14F-4D97-AF65-F5344CB8AC3E}">
        <p14:creationId xmlns:p14="http://schemas.microsoft.com/office/powerpoint/2010/main" val="69941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DFC9-C6B9-4F64-9812-0D0D3C5EA0BB}"/>
              </a:ext>
            </a:extLst>
          </p:cNvPr>
          <p:cNvSpPr>
            <a:spLocks noGrp="1"/>
          </p:cNvSpPr>
          <p:nvPr>
            <p:ph type="title"/>
          </p:nvPr>
        </p:nvSpPr>
        <p:spPr/>
        <p:txBody>
          <a:bodyPr/>
          <a:lstStyle/>
          <a:p>
            <a:r>
              <a:rPr lang="en-US" dirty="0"/>
              <a:t>Cells of the immune system</a:t>
            </a:r>
          </a:p>
        </p:txBody>
      </p:sp>
      <p:sp>
        <p:nvSpPr>
          <p:cNvPr id="6" name="Footer Placeholder 5">
            <a:extLst>
              <a:ext uri="{FF2B5EF4-FFF2-40B4-BE49-F238E27FC236}">
                <a16:creationId xmlns:a16="http://schemas.microsoft.com/office/drawing/2014/main" id="{9418ABBB-2BD4-41FD-BCE5-E3BC4BDAA799}"/>
              </a:ext>
            </a:extLst>
          </p:cNvPr>
          <p:cNvSpPr>
            <a:spLocks noGrp="1"/>
          </p:cNvSpPr>
          <p:nvPr>
            <p:ph type="ftr" sz="quarter" idx="11"/>
          </p:nvPr>
        </p:nvSpPr>
        <p:spPr>
          <a:xfrm>
            <a:off x="2954215" y="6352708"/>
            <a:ext cx="4765542" cy="365760"/>
          </a:xfrm>
        </p:spPr>
        <p:txBody>
          <a:bodyPr/>
          <a:lstStyle/>
          <a:p>
            <a:r>
              <a:rPr lang="en-US" sz="1200" dirty="0">
                <a:solidFill>
                  <a:schemeClr val="bg1"/>
                </a:solidFill>
              </a:rPr>
              <a:t>Image source: Ernst LM, et al. Nanomaterials 2021, 11(11), 2991</a:t>
            </a:r>
          </a:p>
        </p:txBody>
      </p:sp>
      <p:pic>
        <p:nvPicPr>
          <p:cNvPr id="3074" name="Picture 2" descr="Nanomaterials | Free Full-Text | The Interactions between Nanoparticles and  the Innate Immune System from a Nanotechnologist Perspective">
            <a:extLst>
              <a:ext uri="{FF2B5EF4-FFF2-40B4-BE49-F238E27FC236}">
                <a16:creationId xmlns:a16="http://schemas.microsoft.com/office/drawing/2014/main" id="{C30FFE36-9874-491F-BC88-624ADB180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99" y="1323987"/>
            <a:ext cx="8006802" cy="4381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619CC9-6786-4DDA-A044-09A41B7C4A55}"/>
              </a:ext>
            </a:extLst>
          </p:cNvPr>
          <p:cNvSpPr txBox="1"/>
          <p:nvPr/>
        </p:nvSpPr>
        <p:spPr>
          <a:xfrm>
            <a:off x="7544303" y="2466987"/>
            <a:ext cx="943872" cy="646331"/>
          </a:xfrm>
          <a:prstGeom prst="rect">
            <a:avLst/>
          </a:prstGeom>
          <a:noFill/>
        </p:spPr>
        <p:txBody>
          <a:bodyPr wrap="square" rtlCol="0">
            <a:spAutoFit/>
          </a:bodyPr>
          <a:lstStyle/>
          <a:p>
            <a:r>
              <a:rPr lang="en-US" b="1" dirty="0">
                <a:solidFill>
                  <a:schemeClr val="accent6"/>
                </a:solidFill>
              </a:rPr>
              <a:t>CD4 </a:t>
            </a:r>
          </a:p>
          <a:p>
            <a:r>
              <a:rPr lang="en-US" b="1" dirty="0">
                <a:solidFill>
                  <a:schemeClr val="accent6"/>
                </a:solidFill>
              </a:rPr>
              <a:t>T cells</a:t>
            </a:r>
          </a:p>
        </p:txBody>
      </p:sp>
      <p:sp>
        <p:nvSpPr>
          <p:cNvPr id="5" name="Slide Number Placeholder 4">
            <a:extLst>
              <a:ext uri="{FF2B5EF4-FFF2-40B4-BE49-F238E27FC236}">
                <a16:creationId xmlns:a16="http://schemas.microsoft.com/office/drawing/2014/main" id="{B5F46FB2-E1EA-42EC-A763-604CE2E0865C}"/>
              </a:ext>
            </a:extLst>
          </p:cNvPr>
          <p:cNvSpPr>
            <a:spLocks noGrp="1"/>
          </p:cNvSpPr>
          <p:nvPr>
            <p:ph type="sldNum" sz="quarter" idx="12"/>
          </p:nvPr>
        </p:nvSpPr>
        <p:spPr/>
        <p:txBody>
          <a:bodyPr/>
          <a:lstStyle/>
          <a:p>
            <a:fld id="{1D2EA5EF-C699-AF4C-BA42-C0A1CAAB713C}" type="slidenum">
              <a:rPr lang="en-US" smtClean="0"/>
              <a:pPr/>
              <a:t>12</a:t>
            </a:fld>
            <a:endParaRPr lang="en-US"/>
          </a:p>
        </p:txBody>
      </p:sp>
    </p:spTree>
    <p:extLst>
      <p:ext uri="{BB962C8B-B14F-4D97-AF65-F5344CB8AC3E}">
        <p14:creationId xmlns:p14="http://schemas.microsoft.com/office/powerpoint/2010/main" val="3599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5C26-1DB7-4536-9854-FED49EB77D69}"/>
              </a:ext>
            </a:extLst>
          </p:cNvPr>
          <p:cNvSpPr>
            <a:spLocks noGrp="1"/>
          </p:cNvSpPr>
          <p:nvPr>
            <p:ph type="title"/>
          </p:nvPr>
        </p:nvSpPr>
        <p:spPr/>
        <p:txBody>
          <a:bodyPr/>
          <a:lstStyle/>
          <a:p>
            <a:r>
              <a:rPr lang="en-US" dirty="0"/>
              <a:t>HIV and AIDS: what is the difference?</a:t>
            </a:r>
          </a:p>
        </p:txBody>
      </p:sp>
      <p:sp>
        <p:nvSpPr>
          <p:cNvPr id="6" name="Footer Placeholder 5">
            <a:extLst>
              <a:ext uri="{FF2B5EF4-FFF2-40B4-BE49-F238E27FC236}">
                <a16:creationId xmlns:a16="http://schemas.microsoft.com/office/drawing/2014/main" id="{9AF9B1B6-FA5C-4A4A-ABE4-67D4973D1EC6}"/>
              </a:ext>
            </a:extLst>
          </p:cNvPr>
          <p:cNvSpPr>
            <a:spLocks noGrp="1"/>
          </p:cNvSpPr>
          <p:nvPr>
            <p:ph type="ftr" sz="quarter" idx="11"/>
          </p:nvPr>
        </p:nvSpPr>
        <p:spPr>
          <a:xfrm>
            <a:off x="2183086" y="6400481"/>
            <a:ext cx="5874296" cy="365760"/>
          </a:xfrm>
        </p:spPr>
        <p:txBody>
          <a:bodyPr/>
          <a:lstStyle/>
          <a:p>
            <a:r>
              <a:rPr lang="en-US" dirty="0">
                <a:solidFill>
                  <a:schemeClr val="bg1"/>
                </a:solidFill>
              </a:rPr>
              <a:t>Image from https://www.prevention.nyc/what-is-the-difference-between-hiv-and-aids/</a:t>
            </a:r>
          </a:p>
        </p:txBody>
      </p:sp>
      <p:pic>
        <p:nvPicPr>
          <p:cNvPr id="8" name="Picture 7" descr="Photo showing the balance between HIV viral load and CD4 count in untreated HIV">
            <a:extLst>
              <a:ext uri="{FF2B5EF4-FFF2-40B4-BE49-F238E27FC236}">
                <a16:creationId xmlns:a16="http://schemas.microsoft.com/office/drawing/2014/main" id="{8CE7F487-398B-4DC8-B7AE-A761389EA9C2}"/>
              </a:ext>
            </a:extLst>
          </p:cNvPr>
          <p:cNvPicPr>
            <a:picLocks noChangeAspect="1"/>
          </p:cNvPicPr>
          <p:nvPr/>
        </p:nvPicPr>
        <p:blipFill rotWithShape="1">
          <a:blip r:embed="rId2"/>
          <a:srcRect l="3016" t="18932" r="2762"/>
          <a:stretch/>
        </p:blipFill>
        <p:spPr>
          <a:xfrm>
            <a:off x="1504404" y="1193662"/>
            <a:ext cx="5874296" cy="4957921"/>
          </a:xfrm>
          <a:prstGeom prst="rect">
            <a:avLst/>
          </a:prstGeom>
        </p:spPr>
      </p:pic>
      <p:sp>
        <p:nvSpPr>
          <p:cNvPr id="5" name="Slide Number Placeholder 4">
            <a:extLst>
              <a:ext uri="{FF2B5EF4-FFF2-40B4-BE49-F238E27FC236}">
                <a16:creationId xmlns:a16="http://schemas.microsoft.com/office/drawing/2014/main" id="{E89B5D1C-D9CF-47E7-B4E5-CB49ED6FD0E9}"/>
              </a:ext>
            </a:extLst>
          </p:cNvPr>
          <p:cNvSpPr>
            <a:spLocks noGrp="1"/>
          </p:cNvSpPr>
          <p:nvPr>
            <p:ph type="sldNum" sz="quarter" idx="12"/>
          </p:nvPr>
        </p:nvSpPr>
        <p:spPr/>
        <p:txBody>
          <a:bodyPr/>
          <a:lstStyle/>
          <a:p>
            <a:fld id="{1D2EA5EF-C699-AF4C-BA42-C0A1CAAB713C}" type="slidenum">
              <a:rPr lang="en-US" smtClean="0"/>
              <a:pPr/>
              <a:t>13</a:t>
            </a:fld>
            <a:endParaRPr lang="en-US"/>
          </a:p>
        </p:txBody>
      </p:sp>
    </p:spTree>
    <p:extLst>
      <p:ext uri="{BB962C8B-B14F-4D97-AF65-F5344CB8AC3E}">
        <p14:creationId xmlns:p14="http://schemas.microsoft.com/office/powerpoint/2010/main" val="101058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HIV transmitted?</a:t>
            </a:r>
          </a:p>
        </p:txBody>
      </p:sp>
      <p:sp>
        <p:nvSpPr>
          <p:cNvPr id="3" name="Content Placeholder 2"/>
          <p:cNvSpPr>
            <a:spLocks noGrp="1"/>
          </p:cNvSpPr>
          <p:nvPr>
            <p:ph idx="1"/>
          </p:nvPr>
        </p:nvSpPr>
        <p:spPr>
          <a:xfrm>
            <a:off x="457202" y="1487909"/>
            <a:ext cx="8315569" cy="4634342"/>
          </a:xfrm>
        </p:spPr>
        <p:txBody>
          <a:bodyPr>
            <a:normAutofit/>
          </a:bodyPr>
          <a:lstStyle/>
          <a:p>
            <a:pPr marL="114112" indent="0">
              <a:buNone/>
            </a:pPr>
            <a:r>
              <a:rPr lang="en-US" b="1" dirty="0"/>
              <a:t>Transmitted via certain body fluid(s)</a:t>
            </a:r>
          </a:p>
          <a:p>
            <a:r>
              <a:rPr lang="en-US" dirty="0"/>
              <a:t>Blood</a:t>
            </a:r>
          </a:p>
          <a:p>
            <a:r>
              <a:rPr lang="en-US" dirty="0"/>
              <a:t>Semen</a:t>
            </a:r>
          </a:p>
          <a:p>
            <a:r>
              <a:rPr lang="en-US" dirty="0"/>
              <a:t>Vaginal Secretions</a:t>
            </a:r>
          </a:p>
          <a:p>
            <a:r>
              <a:rPr lang="en-US" dirty="0"/>
              <a:t>Breast Milk</a:t>
            </a:r>
          </a:p>
          <a:p>
            <a:pPr marL="114112" indent="0">
              <a:buNone/>
            </a:pPr>
            <a:endParaRPr lang="en-US" dirty="0"/>
          </a:p>
          <a:p>
            <a:pPr marL="114112" indent="0">
              <a:buNone/>
            </a:pPr>
            <a:r>
              <a:rPr lang="en-US" b="1" dirty="0"/>
              <a:t>These body fluids enter into the body via…</a:t>
            </a:r>
          </a:p>
          <a:p>
            <a:r>
              <a:rPr lang="en-US" dirty="0"/>
              <a:t>Mucous Membrane in anus or vagina</a:t>
            </a:r>
          </a:p>
          <a:p>
            <a:r>
              <a:rPr lang="en-US" dirty="0"/>
              <a:t>Blood-to-blood (Intravenous drug use; needlestick injury)</a:t>
            </a:r>
          </a:p>
          <a:p>
            <a:r>
              <a:rPr lang="en-US" dirty="0"/>
              <a:t>Perinatal (In utero, during birth, breastfeeding)</a:t>
            </a:r>
          </a:p>
          <a:p>
            <a:endParaRPr lang="en-US" dirty="0"/>
          </a:p>
        </p:txBody>
      </p:sp>
      <p:sp>
        <p:nvSpPr>
          <p:cNvPr id="5" name="Footer Placeholder 4"/>
          <p:cNvSpPr>
            <a:spLocks noGrp="1"/>
          </p:cNvSpPr>
          <p:nvPr>
            <p:ph type="ftr" sz="quarter" idx="11"/>
          </p:nvPr>
        </p:nvSpPr>
        <p:spPr/>
        <p:txBody>
          <a:bodyPr/>
          <a:lstStyle/>
          <a:p>
            <a:r>
              <a:rPr lang="en-US" dirty="0"/>
              <a:t>paetc.org</a:t>
            </a:r>
          </a:p>
        </p:txBody>
      </p:sp>
      <p:sp>
        <p:nvSpPr>
          <p:cNvPr id="4" name="Slide Number Placeholder 3"/>
          <p:cNvSpPr>
            <a:spLocks noGrp="1"/>
          </p:cNvSpPr>
          <p:nvPr>
            <p:ph type="sldNum" sz="quarter" idx="12"/>
          </p:nvPr>
        </p:nvSpPr>
        <p:spPr>
          <a:xfrm>
            <a:off x="8772770" y="6471138"/>
            <a:ext cx="307657" cy="230983"/>
          </a:xfrm>
        </p:spPr>
        <p:txBody>
          <a:bodyPr/>
          <a:lstStyle/>
          <a:p>
            <a:fld id="{1D2EA5EF-C699-AF4C-BA42-C0A1CAAB713C}" type="slidenum">
              <a:rPr lang="en-US" smtClean="0"/>
              <a:pPr/>
              <a:t>14</a:t>
            </a:fld>
            <a:endParaRPr lang="en-US"/>
          </a:p>
        </p:txBody>
      </p:sp>
    </p:spTree>
    <p:extLst>
      <p:ext uri="{BB962C8B-B14F-4D97-AF65-F5344CB8AC3E}">
        <p14:creationId xmlns:p14="http://schemas.microsoft.com/office/powerpoint/2010/main" val="289853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HIV </a:t>
            </a:r>
            <a:r>
              <a:rPr lang="en-US" b="1" dirty="0"/>
              <a:t>not</a:t>
            </a:r>
            <a:r>
              <a:rPr lang="en-US" dirty="0"/>
              <a:t> transmitted?</a:t>
            </a:r>
          </a:p>
        </p:txBody>
      </p:sp>
      <p:sp>
        <p:nvSpPr>
          <p:cNvPr id="3" name="Content Placeholder 2"/>
          <p:cNvSpPr>
            <a:spLocks noGrp="1"/>
          </p:cNvSpPr>
          <p:nvPr>
            <p:ph idx="1"/>
          </p:nvPr>
        </p:nvSpPr>
        <p:spPr/>
        <p:txBody>
          <a:bodyPr/>
          <a:lstStyle/>
          <a:p>
            <a:pPr marL="114112" indent="0">
              <a:buNone/>
            </a:pPr>
            <a:r>
              <a:rPr lang="en-US" b="1" dirty="0"/>
              <a:t>HIV+ people do </a:t>
            </a:r>
            <a:r>
              <a:rPr lang="en-US" b="1" i="1" u="sng" dirty="0"/>
              <a:t>NOT</a:t>
            </a:r>
            <a:r>
              <a:rPr lang="en-US" b="1" dirty="0"/>
              <a:t> transmit the virus via…</a:t>
            </a:r>
          </a:p>
          <a:p>
            <a:r>
              <a:rPr lang="en-US" dirty="0"/>
              <a:t>Saliva</a:t>
            </a:r>
          </a:p>
          <a:p>
            <a:r>
              <a:rPr lang="en-US" dirty="0"/>
              <a:t>Sweat</a:t>
            </a:r>
          </a:p>
          <a:p>
            <a:r>
              <a:rPr lang="en-US" dirty="0"/>
              <a:t>Tears</a:t>
            </a:r>
          </a:p>
          <a:p>
            <a:r>
              <a:rPr lang="en-US" dirty="0"/>
              <a:t>Urine</a:t>
            </a:r>
          </a:p>
          <a:p>
            <a:r>
              <a:rPr lang="en-US" dirty="0"/>
              <a:t>Feces</a:t>
            </a:r>
          </a:p>
          <a:p>
            <a:r>
              <a:rPr lang="en-US" dirty="0"/>
              <a:t>Vomit</a:t>
            </a:r>
          </a:p>
          <a:p>
            <a:endParaRPr lang="en-US" dirty="0"/>
          </a:p>
        </p:txBody>
      </p:sp>
      <p:sp>
        <p:nvSpPr>
          <p:cNvPr id="5" name="Footer Placeholder 4"/>
          <p:cNvSpPr>
            <a:spLocks noGrp="1"/>
          </p:cNvSpPr>
          <p:nvPr>
            <p:ph type="ftr" sz="quarter" idx="11"/>
          </p:nvPr>
        </p:nvSpPr>
        <p:spPr/>
        <p:txBody>
          <a:bodyPr/>
          <a:lstStyle/>
          <a:p>
            <a:r>
              <a:rPr lang="en-US" dirty="0"/>
              <a:t>paetc.org</a:t>
            </a:r>
          </a:p>
        </p:txBody>
      </p:sp>
      <p:sp>
        <p:nvSpPr>
          <p:cNvPr id="4" name="Slide Number Placeholder 3"/>
          <p:cNvSpPr>
            <a:spLocks noGrp="1"/>
          </p:cNvSpPr>
          <p:nvPr>
            <p:ph type="sldNum" sz="quarter" idx="12"/>
          </p:nvPr>
        </p:nvSpPr>
        <p:spPr>
          <a:xfrm>
            <a:off x="8772770" y="6471138"/>
            <a:ext cx="307657" cy="230983"/>
          </a:xfrm>
        </p:spPr>
        <p:txBody>
          <a:bodyPr/>
          <a:lstStyle/>
          <a:p>
            <a:fld id="{1D2EA5EF-C699-AF4C-BA42-C0A1CAAB713C}" type="slidenum">
              <a:rPr lang="en-US" smtClean="0"/>
              <a:pPr/>
              <a:t>15</a:t>
            </a:fld>
            <a:endParaRPr lang="en-US"/>
          </a:p>
        </p:txBody>
      </p:sp>
    </p:spTree>
    <p:extLst>
      <p:ext uri="{BB962C8B-B14F-4D97-AF65-F5344CB8AC3E}">
        <p14:creationId xmlns:p14="http://schemas.microsoft.com/office/powerpoint/2010/main" val="233511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047" y="2531603"/>
            <a:ext cx="1644314" cy="1794793"/>
          </a:xfrm>
        </p:spPr>
        <p:txBody>
          <a:bodyPr/>
          <a:lstStyle/>
          <a:p>
            <a:r>
              <a:rPr lang="en-US" dirty="0"/>
              <a:t>HIV Life Cycle</a:t>
            </a:r>
          </a:p>
        </p:txBody>
      </p:sp>
      <p:pic>
        <p:nvPicPr>
          <p:cNvPr id="4" name="Content Placeholder 3" descr="The HIV Life cycle from infection to the production of new virus. The cycle will be broken down into sections to describe the targets of HIV treatment."/>
          <p:cNvPicPr>
            <a:picLocks noGrp="1" noChangeAspect="1"/>
          </p:cNvPicPr>
          <p:nvPr>
            <p:ph idx="4294967295"/>
          </p:nvPr>
        </p:nvPicPr>
        <p:blipFill rotWithShape="1">
          <a:blip r:embed="rId3"/>
          <a:srcRect l="-267" r="634"/>
          <a:stretch/>
        </p:blipFill>
        <p:spPr>
          <a:xfrm>
            <a:off x="2215352" y="497306"/>
            <a:ext cx="6594601" cy="5604024"/>
          </a:xfrm>
        </p:spPr>
      </p:pic>
      <p:sp>
        <p:nvSpPr>
          <p:cNvPr id="2" name="Marcador de pie de página 4">
            <a:extLst>
              <a:ext uri="{FF2B5EF4-FFF2-40B4-BE49-F238E27FC236}">
                <a16:creationId xmlns:a16="http://schemas.microsoft.com/office/drawing/2014/main" id="{A0FD42CB-4A83-5612-FBEA-D36C0DCB5CCC}"/>
              </a:ext>
            </a:extLst>
          </p:cNvPr>
          <p:cNvSpPr>
            <a:spLocks noGrp="1"/>
          </p:cNvSpPr>
          <p:nvPr>
            <p:ph type="ftr" sz="quarter" idx="11"/>
          </p:nvPr>
        </p:nvSpPr>
        <p:spPr>
          <a:xfrm>
            <a:off x="3352459" y="6352708"/>
            <a:ext cx="4367298" cy="365760"/>
          </a:xfrm>
        </p:spPr>
        <p:txBody>
          <a:bodyPr/>
          <a:lstStyle/>
          <a:p>
            <a:r>
              <a:rPr lang="en-US" dirty="0"/>
              <a:t>Source: Clinical Info </a:t>
            </a:r>
            <a:r>
              <a:rPr lang="en-US" dirty="0" err="1"/>
              <a:t>HIV.gov</a:t>
            </a:r>
            <a:endParaRPr lang="en-US" dirty="0"/>
          </a:p>
        </p:txBody>
      </p:sp>
      <p:sp>
        <p:nvSpPr>
          <p:cNvPr id="3" name="Marcador de número de diapositiva 3">
            <a:extLst>
              <a:ext uri="{FF2B5EF4-FFF2-40B4-BE49-F238E27FC236}">
                <a16:creationId xmlns:a16="http://schemas.microsoft.com/office/drawing/2014/main" id="{1D3725D6-A48F-1D01-B62F-46B45A0B5C99}"/>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16</a:t>
            </a:fld>
            <a:endParaRPr lang="en-US"/>
          </a:p>
        </p:txBody>
      </p:sp>
      <p:sp>
        <p:nvSpPr>
          <p:cNvPr id="6" name="Rectangle: Rounded Corners 5">
            <a:extLst>
              <a:ext uri="{FF2B5EF4-FFF2-40B4-BE49-F238E27FC236}">
                <a16:creationId xmlns:a16="http://schemas.microsoft.com/office/drawing/2014/main" id="{10524F3B-3598-48CE-871F-8C2AF55B5311}"/>
              </a:ext>
              <a:ext uri="{C183D7F6-B498-43B3-948B-1728B52AA6E4}">
                <adec:decorative xmlns:adec="http://schemas.microsoft.com/office/drawing/2017/decorative" val="1"/>
              </a:ext>
            </a:extLst>
          </p:cNvPr>
          <p:cNvSpPr/>
          <p:nvPr/>
        </p:nvSpPr>
        <p:spPr>
          <a:xfrm>
            <a:off x="2486526" y="4652211"/>
            <a:ext cx="3352800" cy="1187115"/>
          </a:xfrm>
          <a:prstGeom prst="round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60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27C6-9142-4BDF-B05B-1DE6B77E136C}"/>
              </a:ext>
            </a:extLst>
          </p:cNvPr>
          <p:cNvSpPr>
            <a:spLocks noGrp="1"/>
          </p:cNvSpPr>
          <p:nvPr>
            <p:ph type="title"/>
          </p:nvPr>
        </p:nvSpPr>
        <p:spPr>
          <a:xfrm>
            <a:off x="457202" y="274639"/>
            <a:ext cx="8315569" cy="736014"/>
          </a:xfrm>
        </p:spPr>
        <p:txBody>
          <a:bodyPr/>
          <a:lstStyle/>
          <a:p>
            <a:r>
              <a:rPr lang="en-US" dirty="0"/>
              <a:t>Cell to cell transmission of HIV</a:t>
            </a:r>
          </a:p>
        </p:txBody>
      </p:sp>
      <p:sp>
        <p:nvSpPr>
          <p:cNvPr id="4" name="Footer Placeholder 3">
            <a:extLst>
              <a:ext uri="{FF2B5EF4-FFF2-40B4-BE49-F238E27FC236}">
                <a16:creationId xmlns:a16="http://schemas.microsoft.com/office/drawing/2014/main" id="{9AD17DA4-578F-4A41-BAFB-82D3D3A7F3C1}"/>
              </a:ext>
            </a:extLst>
          </p:cNvPr>
          <p:cNvSpPr>
            <a:spLocks noGrp="1"/>
          </p:cNvSpPr>
          <p:nvPr>
            <p:ph type="ftr" sz="quarter" idx="11"/>
          </p:nvPr>
        </p:nvSpPr>
        <p:spPr>
          <a:xfrm>
            <a:off x="2871537" y="6352708"/>
            <a:ext cx="4848220" cy="505292"/>
          </a:xfrm>
        </p:spPr>
        <p:txBody>
          <a:bodyPr/>
          <a:lstStyle/>
          <a:p>
            <a:r>
              <a:rPr lang="en-US" dirty="0">
                <a:solidFill>
                  <a:schemeClr val="bg1"/>
                </a:solidFill>
                <a:latin typeface="+mj-lt"/>
              </a:rPr>
              <a:t>Image from: </a:t>
            </a:r>
            <a:r>
              <a:rPr lang="en-US" sz="1200" dirty="0" err="1">
                <a:solidFill>
                  <a:schemeClr val="bg1"/>
                </a:solidFill>
                <a:latin typeface="+mj-lt"/>
              </a:rPr>
              <a:t>Bracq</a:t>
            </a:r>
            <a:r>
              <a:rPr lang="en-US" sz="1200" dirty="0">
                <a:solidFill>
                  <a:schemeClr val="bg1"/>
                </a:solidFill>
                <a:latin typeface="+mj-lt"/>
              </a:rPr>
              <a:t> L, ET AL. Front. Immunol., 19 February 2018</a:t>
            </a:r>
            <a:endParaRPr lang="en-SG" sz="1200" dirty="0">
              <a:solidFill>
                <a:schemeClr val="bg1"/>
              </a:solidFill>
              <a:latin typeface="+mj-lt"/>
            </a:endParaRPr>
          </a:p>
        </p:txBody>
      </p:sp>
      <p:pic>
        <p:nvPicPr>
          <p:cNvPr id="5" name="Picture 2" descr="Cell to cell transmission of HIV via fusion, nanotubule, and virological synaps">
            <a:extLst>
              <a:ext uri="{FF2B5EF4-FFF2-40B4-BE49-F238E27FC236}">
                <a16:creationId xmlns:a16="http://schemas.microsoft.com/office/drawing/2014/main" id="{15ED5971-B8E6-4ABD-A759-C453EC167E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3129" y="1010653"/>
            <a:ext cx="6637742" cy="50003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EF8A5ED-3621-4166-ADC6-29D1F02CDD0B}"/>
              </a:ext>
            </a:extLst>
          </p:cNvPr>
          <p:cNvSpPr>
            <a:spLocks noGrp="1"/>
          </p:cNvSpPr>
          <p:nvPr>
            <p:ph type="sldNum" sz="quarter" idx="12"/>
          </p:nvPr>
        </p:nvSpPr>
        <p:spPr/>
        <p:txBody>
          <a:bodyPr/>
          <a:lstStyle/>
          <a:p>
            <a:fld id="{1D2EA5EF-C699-AF4C-BA42-C0A1CAAB713C}" type="slidenum">
              <a:rPr lang="en-US" smtClean="0"/>
              <a:pPr/>
              <a:t>17</a:t>
            </a:fld>
            <a:endParaRPr lang="en-US"/>
          </a:p>
        </p:txBody>
      </p:sp>
    </p:spTree>
    <p:extLst>
      <p:ext uri="{BB962C8B-B14F-4D97-AF65-F5344CB8AC3E}">
        <p14:creationId xmlns:p14="http://schemas.microsoft.com/office/powerpoint/2010/main" val="632201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0602-5561-4628-A6DE-A6190B200C51}"/>
              </a:ext>
            </a:extLst>
          </p:cNvPr>
          <p:cNvSpPr>
            <a:spLocks noGrp="1"/>
          </p:cNvSpPr>
          <p:nvPr>
            <p:ph type="title"/>
          </p:nvPr>
        </p:nvSpPr>
        <p:spPr/>
        <p:txBody>
          <a:bodyPr/>
          <a:lstStyle/>
          <a:p>
            <a:r>
              <a:rPr lang="en-US" dirty="0"/>
              <a:t>There is no cure for HIV due to anatomical and cellular reservoirs</a:t>
            </a:r>
          </a:p>
        </p:txBody>
      </p:sp>
      <p:sp>
        <p:nvSpPr>
          <p:cNvPr id="4" name="Footer Placeholder 3">
            <a:extLst>
              <a:ext uri="{FF2B5EF4-FFF2-40B4-BE49-F238E27FC236}">
                <a16:creationId xmlns:a16="http://schemas.microsoft.com/office/drawing/2014/main" id="{AE1AC923-3A77-4347-9947-60BC6937AABC}"/>
              </a:ext>
            </a:extLst>
          </p:cNvPr>
          <p:cNvSpPr>
            <a:spLocks noGrp="1"/>
          </p:cNvSpPr>
          <p:nvPr>
            <p:ph type="ftr" sz="quarter" idx="11"/>
          </p:nvPr>
        </p:nvSpPr>
        <p:spPr/>
        <p:txBody>
          <a:bodyPr/>
          <a:lstStyle/>
          <a:p>
            <a:r>
              <a:rPr lang="en-US"/>
              <a:t>paetc.org</a:t>
            </a:r>
            <a:endParaRPr lang="en-US" dirty="0"/>
          </a:p>
        </p:txBody>
      </p:sp>
      <p:pic>
        <p:nvPicPr>
          <p:cNvPr id="5" name="Picture 2" descr="Image result for mario stevenson scientific american hiv reservoir">
            <a:extLst>
              <a:ext uri="{FF2B5EF4-FFF2-40B4-BE49-F238E27FC236}">
                <a16:creationId xmlns:a16="http://schemas.microsoft.com/office/drawing/2014/main" id="{B29310AA-012F-4368-A715-9D1C1AC92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96"/>
          <a:stretch/>
        </p:blipFill>
        <p:spPr bwMode="auto">
          <a:xfrm>
            <a:off x="1143000" y="1511091"/>
            <a:ext cx="6858000" cy="47013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BC4AB11-AB93-4B1D-9775-665103BCE5A4}"/>
              </a:ext>
            </a:extLst>
          </p:cNvPr>
          <p:cNvSpPr>
            <a:spLocks noGrp="1"/>
          </p:cNvSpPr>
          <p:nvPr>
            <p:ph type="sldNum" sz="quarter" idx="12"/>
          </p:nvPr>
        </p:nvSpPr>
        <p:spPr/>
        <p:txBody>
          <a:bodyPr/>
          <a:lstStyle/>
          <a:p>
            <a:fld id="{1D2EA5EF-C699-AF4C-BA42-C0A1CAAB713C}" type="slidenum">
              <a:rPr lang="en-US" smtClean="0"/>
              <a:pPr/>
              <a:t>18</a:t>
            </a:fld>
            <a:endParaRPr lang="en-US"/>
          </a:p>
        </p:txBody>
      </p:sp>
    </p:spTree>
    <p:extLst>
      <p:ext uri="{BB962C8B-B14F-4D97-AF65-F5344CB8AC3E}">
        <p14:creationId xmlns:p14="http://schemas.microsoft.com/office/powerpoint/2010/main" val="11466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C813-78CC-460B-A94F-EE536268C311}"/>
              </a:ext>
            </a:extLst>
          </p:cNvPr>
          <p:cNvSpPr>
            <a:spLocks noGrp="1"/>
          </p:cNvSpPr>
          <p:nvPr>
            <p:ph type="title"/>
          </p:nvPr>
        </p:nvSpPr>
        <p:spPr/>
        <p:txBody>
          <a:bodyPr/>
          <a:lstStyle/>
          <a:p>
            <a:r>
              <a:rPr lang="en-US" sz="3600" dirty="0"/>
              <a:t>Natural History of untreated HIV infection</a:t>
            </a:r>
          </a:p>
        </p:txBody>
      </p:sp>
      <p:pic>
        <p:nvPicPr>
          <p:cNvPr id="2050" name="Picture 2" descr="Stages of an untreated HIV infection over weeks/years: primary infection, acute HIV syndrome, clinical latency, constitutional symptoms, opportunistic diseases, and death.">
            <a:extLst>
              <a:ext uri="{FF2B5EF4-FFF2-40B4-BE49-F238E27FC236}">
                <a16:creationId xmlns:a16="http://schemas.microsoft.com/office/drawing/2014/main" id="{CB281FEF-B914-4B38-8D8B-0E5C30F33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1298146"/>
            <a:ext cx="7634514" cy="42824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1B727AD-84F4-40C6-8312-2CABD49D0924}"/>
              </a:ext>
            </a:extLst>
          </p:cNvPr>
          <p:cNvSpPr txBox="1">
            <a:spLocks/>
          </p:cNvSpPr>
          <p:nvPr/>
        </p:nvSpPr>
        <p:spPr>
          <a:xfrm>
            <a:off x="-1314279" y="5837990"/>
            <a:ext cx="10394707" cy="514718"/>
          </a:xfrm>
          <a:prstGeom prst="rect">
            <a:avLst/>
          </a:prstGeom>
        </p:spPr>
        <p:txBody>
          <a:bodyPr>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r">
              <a:buFont typeface="Wingdings" charset="2"/>
              <a:buNone/>
            </a:pPr>
            <a:r>
              <a:rPr lang="en-SG" sz="1000" dirty="0"/>
              <a:t>Popoola and </a:t>
            </a:r>
            <a:r>
              <a:rPr lang="en-SG" sz="1000" dirty="0" err="1"/>
              <a:t>Awodele</a:t>
            </a:r>
            <a:r>
              <a:rPr lang="en-SG" sz="1000" dirty="0"/>
              <a:t>. </a:t>
            </a:r>
            <a:r>
              <a:rPr lang="en-US" sz="1000" b="0" dirty="0">
                <a:effectLst/>
                <a:latin typeface="Times" panose="02020603050405020304" pitchFamily="18" charset="0"/>
              </a:rPr>
              <a:t>Afr. J. Med. med. Sci. (2016) 45, 5 - 21 </a:t>
            </a:r>
            <a:endParaRPr lang="en-SG" sz="1000" dirty="0"/>
          </a:p>
        </p:txBody>
      </p:sp>
      <p:sp>
        <p:nvSpPr>
          <p:cNvPr id="5" name="Footer Placeholder 4">
            <a:extLst>
              <a:ext uri="{FF2B5EF4-FFF2-40B4-BE49-F238E27FC236}">
                <a16:creationId xmlns:a16="http://schemas.microsoft.com/office/drawing/2014/main" id="{195D5B54-BDED-4716-8B14-3C03431F0B22}"/>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8EBAF124-84C6-4932-A373-C8882A034EEC}"/>
              </a:ext>
            </a:extLst>
          </p:cNvPr>
          <p:cNvSpPr>
            <a:spLocks noGrp="1"/>
          </p:cNvSpPr>
          <p:nvPr>
            <p:ph type="sldNum" sz="quarter" idx="12"/>
          </p:nvPr>
        </p:nvSpPr>
        <p:spPr/>
        <p:txBody>
          <a:bodyPr/>
          <a:lstStyle/>
          <a:p>
            <a:fld id="{1D2EA5EF-C699-AF4C-BA42-C0A1CAAB713C}" type="slidenum">
              <a:rPr lang="en-US" smtClean="0"/>
              <a:pPr/>
              <a:t>19</a:t>
            </a:fld>
            <a:endParaRPr lang="en-US"/>
          </a:p>
        </p:txBody>
      </p:sp>
    </p:spTree>
    <p:extLst>
      <p:ext uri="{BB962C8B-B14F-4D97-AF65-F5344CB8AC3E}">
        <p14:creationId xmlns:p14="http://schemas.microsoft.com/office/powerpoint/2010/main" val="1562792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457202" y="1196622"/>
            <a:ext cx="8315569" cy="4899377"/>
          </a:xfrm>
        </p:spPr>
        <p:txBody>
          <a:bodyPr vert="horz" lIns="91290" tIns="45645" rIns="91290" bIns="45645" rtlCol="0" anchor="t">
            <a:normAutofit fontScale="62500" lnSpcReduction="20000"/>
          </a:bodyPr>
          <a:lstStyle/>
          <a:p>
            <a:pPr marL="113665" indent="0">
              <a:buNone/>
            </a:pPr>
            <a:r>
              <a:rPr lang="en-US"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endParaRPr lang="en-US" dirty="0"/>
          </a:p>
          <a:p>
            <a:pPr marL="113665" indent="0">
              <a:buNone/>
            </a:pPr>
            <a:r>
              <a:rPr lang="en-US" dirty="0">
                <a:ea typeface="+mn-lt"/>
                <a:cs typeface="+mn-lt"/>
              </a:rPr>
              <a:t>​</a:t>
            </a:r>
          </a:p>
          <a:p>
            <a:pPr marL="113665" indent="0">
              <a:buNone/>
            </a:pPr>
            <a:r>
              <a:rPr lang="en-US" b="1" dirty="0">
                <a:ea typeface="+mn-lt"/>
                <a:cs typeface="+mn-lt"/>
              </a:rPr>
              <a:t>HRSA Acknowledgement Statement​</a:t>
            </a:r>
            <a:br>
              <a:rPr lang="en-US" dirty="0">
                <a:ea typeface="+mn-lt"/>
                <a:cs typeface="+mn-lt"/>
              </a:rPr>
            </a:br>
            <a:r>
              <a:rPr lang="en-US" dirty="0">
                <a:ea typeface="+mn-lt"/>
                <a:cs typeface="+mn-lt"/>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HRSA.gov. </a:t>
            </a:r>
          </a:p>
          <a:p>
            <a:pPr marL="113665" indent="0">
              <a:buNone/>
            </a:pPr>
            <a:r>
              <a:rPr lang="en-US" dirty="0">
                <a:ea typeface="+mn-lt"/>
                <a:cs typeface="+mn-lt"/>
              </a:rPr>
              <a:t>​</a:t>
            </a:r>
          </a:p>
          <a:p>
            <a:pPr marL="113665" indent="0">
              <a:buNone/>
            </a:pPr>
            <a:r>
              <a:rPr lang="en-US" b="1" dirty="0">
                <a:ea typeface="+mn-lt"/>
                <a:cs typeface="+mn-lt"/>
              </a:rPr>
              <a:t>Trade Name Disclosure Statement​</a:t>
            </a:r>
            <a:br>
              <a:rPr lang="en-US" dirty="0">
                <a:ea typeface="+mn-lt"/>
                <a:cs typeface="+mn-lt"/>
              </a:rPr>
            </a:br>
            <a:r>
              <a:rPr lang="en-US" dirty="0">
                <a:ea typeface="+mn-lt"/>
                <a:cs typeface="+mn-lt"/>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58574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Examples of AIDS-Defining Conditions</a:t>
            </a:r>
          </a:p>
        </p:txBody>
      </p:sp>
      <p:pic>
        <p:nvPicPr>
          <p:cNvPr id="6" name="Picture 5" descr="Examples of AIDS-defining conditions with arrows pointing to what organs they show up in on humans."/>
          <p:cNvPicPr>
            <a:picLocks noChangeAspect="1"/>
          </p:cNvPicPr>
          <p:nvPr/>
        </p:nvPicPr>
        <p:blipFill>
          <a:blip r:embed="rId2"/>
          <a:stretch>
            <a:fillRect/>
          </a:stretch>
        </p:blipFill>
        <p:spPr>
          <a:xfrm>
            <a:off x="217122" y="1917558"/>
            <a:ext cx="8601075" cy="3609975"/>
          </a:xfrm>
          <a:prstGeom prst="rect">
            <a:avLst/>
          </a:prstGeom>
        </p:spPr>
      </p:pic>
      <p:sp>
        <p:nvSpPr>
          <p:cNvPr id="5" name="TextBox 4"/>
          <p:cNvSpPr txBox="1"/>
          <p:nvPr/>
        </p:nvSpPr>
        <p:spPr>
          <a:xfrm>
            <a:off x="217122" y="5639708"/>
            <a:ext cx="6104965" cy="276999"/>
          </a:xfrm>
          <a:prstGeom prst="rect">
            <a:avLst/>
          </a:prstGeom>
          <a:noFill/>
        </p:spPr>
        <p:txBody>
          <a:bodyPr wrap="square" rtlCol="0">
            <a:spAutoFit/>
          </a:bodyPr>
          <a:lstStyle/>
          <a:p>
            <a:r>
              <a:rPr lang="en-US" sz="1200" dirty="0">
                <a:solidFill>
                  <a:srgbClr val="000000"/>
                </a:solidFill>
              </a:rPr>
              <a:t>Source: </a:t>
            </a:r>
            <a:r>
              <a:rPr lang="en-US" sz="1200" dirty="0">
                <a:solidFill>
                  <a:srgbClr val="000000"/>
                </a:solidFill>
                <a:hlinkClick r:id="rId3"/>
              </a:rPr>
              <a:t>AIDS Defining Conditions | NIH</a:t>
            </a:r>
            <a:endParaRPr lang="en-US" sz="1200" dirty="0">
              <a:solidFill>
                <a:srgbClr val="000000"/>
              </a:solidFill>
            </a:endParaRPr>
          </a:p>
        </p:txBody>
      </p:sp>
      <p:sp>
        <p:nvSpPr>
          <p:cNvPr id="2" name="Slide Number Placeholder 1"/>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127088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Manifestations of HIV</a:t>
            </a:r>
          </a:p>
        </p:txBody>
      </p:sp>
      <p:sp>
        <p:nvSpPr>
          <p:cNvPr id="6" name="Text Placeholder 5"/>
          <p:cNvSpPr>
            <a:spLocks noGrp="1"/>
          </p:cNvSpPr>
          <p:nvPr>
            <p:ph type="body" idx="1"/>
          </p:nvPr>
        </p:nvSpPr>
        <p:spPr>
          <a:xfrm>
            <a:off x="226338" y="1386901"/>
            <a:ext cx="4269462" cy="515410"/>
          </a:xfrm>
        </p:spPr>
        <p:txBody>
          <a:bodyPr/>
          <a:lstStyle/>
          <a:p>
            <a:pPr algn="ctr">
              <a:spcBef>
                <a:spcPct val="0"/>
              </a:spcBef>
              <a:buClrTx/>
            </a:pPr>
            <a:r>
              <a:rPr lang="en-US" altLang="en-US" i="1" dirty="0"/>
              <a:t>Pneumocystis </a:t>
            </a:r>
            <a:r>
              <a:rPr lang="en-US" altLang="en-US" dirty="0"/>
              <a:t>pneumonia</a:t>
            </a:r>
          </a:p>
        </p:txBody>
      </p:sp>
      <p:pic>
        <p:nvPicPr>
          <p:cNvPr id="5" name="Picture 4" descr="Xray showing what pneumocystis pneumonia looks like."/>
          <p:cNvPicPr>
            <a:picLocks noChangeAspect="1"/>
          </p:cNvPicPr>
          <p:nvPr/>
        </p:nvPicPr>
        <p:blipFill>
          <a:blip r:embed="rId2"/>
          <a:stretch>
            <a:fillRect/>
          </a:stretch>
        </p:blipFill>
        <p:spPr>
          <a:xfrm>
            <a:off x="265253" y="1902311"/>
            <a:ext cx="4191631" cy="3800975"/>
          </a:xfrm>
          <a:prstGeom prst="rect">
            <a:avLst/>
          </a:prstGeom>
        </p:spPr>
      </p:pic>
      <p:sp>
        <p:nvSpPr>
          <p:cNvPr id="8" name="Text Placeholder 7"/>
          <p:cNvSpPr>
            <a:spLocks noGrp="1"/>
          </p:cNvSpPr>
          <p:nvPr>
            <p:ph type="body" sz="quarter" idx="3"/>
          </p:nvPr>
        </p:nvSpPr>
        <p:spPr>
          <a:xfrm>
            <a:off x="4734172" y="1391432"/>
            <a:ext cx="4038599" cy="515411"/>
          </a:xfrm>
        </p:spPr>
        <p:txBody>
          <a:bodyPr/>
          <a:lstStyle/>
          <a:p>
            <a:pPr algn="ctr"/>
            <a:r>
              <a:rPr lang="en-US" altLang="en-US" dirty="0"/>
              <a:t>Candidiasis</a:t>
            </a:r>
          </a:p>
        </p:txBody>
      </p:sp>
      <p:sp>
        <p:nvSpPr>
          <p:cNvPr id="10" name="TextBox 9"/>
          <p:cNvSpPr txBox="1"/>
          <p:nvPr/>
        </p:nvSpPr>
        <p:spPr>
          <a:xfrm>
            <a:off x="373191" y="5879085"/>
            <a:ext cx="2809875" cy="276999"/>
          </a:xfrm>
          <a:prstGeom prst="rect">
            <a:avLst/>
          </a:prstGeom>
          <a:noFill/>
        </p:spPr>
        <p:txBody>
          <a:bodyPr wrap="square" rtlCol="0">
            <a:spAutoFit/>
          </a:bodyPr>
          <a:lstStyle/>
          <a:p>
            <a:r>
              <a:rPr lang="en-US" sz="1200" i="1" dirty="0" err="1">
                <a:solidFill>
                  <a:srgbClr val="000000"/>
                </a:solidFill>
              </a:rPr>
              <a:t>Clin</a:t>
            </a:r>
            <a:r>
              <a:rPr lang="en-US" sz="1200" i="1" dirty="0">
                <a:solidFill>
                  <a:srgbClr val="000000"/>
                </a:solidFill>
              </a:rPr>
              <a:t> Med </a:t>
            </a:r>
            <a:r>
              <a:rPr lang="en-US" sz="1200" dirty="0">
                <a:solidFill>
                  <a:srgbClr val="000000"/>
                </a:solidFill>
              </a:rPr>
              <a:t>2008;8:539–43</a:t>
            </a:r>
          </a:p>
        </p:txBody>
      </p:sp>
      <p:pic>
        <p:nvPicPr>
          <p:cNvPr id="5122" name="Picture 2" descr="oral candidiasis picture">
            <a:extLst>
              <a:ext uri="{FF2B5EF4-FFF2-40B4-BE49-F238E27FC236}">
                <a16:creationId xmlns:a16="http://schemas.microsoft.com/office/drawing/2014/main" id="{8DF16636-01D7-4D3F-A1CA-BA7550D1A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96" r="4263" b="12202"/>
          <a:stretch/>
        </p:blipFill>
        <p:spPr bwMode="auto">
          <a:xfrm>
            <a:off x="5052512" y="1901957"/>
            <a:ext cx="3708599" cy="377021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3352459" y="6352708"/>
            <a:ext cx="994849" cy="365760"/>
          </a:xfrm>
        </p:spPr>
        <p:txBody>
          <a:bodyPr/>
          <a:lstStyle/>
          <a:p>
            <a:r>
              <a:rPr lang="en-US" dirty="0"/>
              <a:t>paetc.org</a:t>
            </a:r>
          </a:p>
        </p:txBody>
      </p:sp>
      <p:sp>
        <p:nvSpPr>
          <p:cNvPr id="14" name="TextBox 13">
            <a:extLst>
              <a:ext uri="{FF2B5EF4-FFF2-40B4-BE49-F238E27FC236}">
                <a16:creationId xmlns:a16="http://schemas.microsoft.com/office/drawing/2014/main" id="{3D235B04-60D6-4D54-983A-3F4E2DF8D281}"/>
              </a:ext>
            </a:extLst>
          </p:cNvPr>
          <p:cNvSpPr txBox="1"/>
          <p:nvPr/>
        </p:nvSpPr>
        <p:spPr>
          <a:xfrm>
            <a:off x="5052512" y="5729518"/>
            <a:ext cx="3497928" cy="461665"/>
          </a:xfrm>
          <a:prstGeom prst="rect">
            <a:avLst/>
          </a:prstGeom>
          <a:noFill/>
        </p:spPr>
        <p:txBody>
          <a:bodyPr wrap="square">
            <a:spAutoFit/>
          </a:bodyPr>
          <a:lstStyle/>
          <a:p>
            <a:r>
              <a:rPr lang="en-US" sz="1200" dirty="0" err="1"/>
              <a:t>Tomar</a:t>
            </a:r>
            <a:r>
              <a:rPr lang="en-US" sz="1200" dirty="0"/>
              <a:t> et al. Int J of Oral Care and Research, January-March (Suppl) 2018;6(1):31-35</a:t>
            </a:r>
          </a:p>
        </p:txBody>
      </p:sp>
      <p:sp>
        <p:nvSpPr>
          <p:cNvPr id="3" name="Slide Number Placeholder 2"/>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12823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9263-377D-442C-89E7-EE43901414B3}"/>
              </a:ext>
            </a:extLst>
          </p:cNvPr>
          <p:cNvSpPr>
            <a:spLocks noGrp="1"/>
          </p:cNvSpPr>
          <p:nvPr>
            <p:ph type="title"/>
          </p:nvPr>
        </p:nvSpPr>
        <p:spPr>
          <a:xfrm>
            <a:off x="457202" y="274639"/>
            <a:ext cx="8315569" cy="896435"/>
          </a:xfrm>
        </p:spPr>
        <p:txBody>
          <a:bodyPr/>
          <a:lstStyle/>
          <a:p>
            <a:r>
              <a:rPr lang="en-US" dirty="0"/>
              <a:t>Clinical manifestations of tuberculosis</a:t>
            </a:r>
          </a:p>
        </p:txBody>
      </p:sp>
      <p:sp>
        <p:nvSpPr>
          <p:cNvPr id="8" name="Footer Placeholder 7">
            <a:extLst>
              <a:ext uri="{FF2B5EF4-FFF2-40B4-BE49-F238E27FC236}">
                <a16:creationId xmlns:a16="http://schemas.microsoft.com/office/drawing/2014/main" id="{9C401BAD-4C4F-46A8-8295-4366581698AB}"/>
              </a:ext>
            </a:extLst>
          </p:cNvPr>
          <p:cNvSpPr>
            <a:spLocks noGrp="1"/>
          </p:cNvSpPr>
          <p:nvPr>
            <p:ph type="ftr" sz="quarter" idx="11"/>
          </p:nvPr>
        </p:nvSpPr>
        <p:spPr>
          <a:xfrm>
            <a:off x="2967448" y="6400480"/>
            <a:ext cx="4367298" cy="365760"/>
          </a:xfrm>
        </p:spPr>
        <p:txBody>
          <a:bodyPr/>
          <a:lstStyle/>
          <a:p>
            <a:r>
              <a:rPr lang="en-US" dirty="0" err="1">
                <a:solidFill>
                  <a:schemeClr val="bg1"/>
                </a:solidFill>
              </a:rPr>
              <a:t>Alsayed</a:t>
            </a:r>
            <a:r>
              <a:rPr lang="en-US" dirty="0">
                <a:solidFill>
                  <a:schemeClr val="bg1"/>
                </a:solidFill>
              </a:rPr>
              <a:t> &amp; </a:t>
            </a:r>
            <a:r>
              <a:rPr lang="en-US" dirty="0" err="1">
                <a:solidFill>
                  <a:schemeClr val="bg1"/>
                </a:solidFill>
              </a:rPr>
              <a:t>Gunosewoyo</a:t>
            </a:r>
            <a:r>
              <a:rPr lang="en-US" dirty="0">
                <a:solidFill>
                  <a:schemeClr val="bg1"/>
                </a:solidFill>
              </a:rPr>
              <a:t>. Int. J. Mol. Sci. 2023, 24(6), 5202</a:t>
            </a:r>
          </a:p>
        </p:txBody>
      </p:sp>
      <p:pic>
        <p:nvPicPr>
          <p:cNvPr id="10" name="Picture 9" descr="signs and symptoms of tuberculosis">
            <a:extLst>
              <a:ext uri="{FF2B5EF4-FFF2-40B4-BE49-F238E27FC236}">
                <a16:creationId xmlns:a16="http://schemas.microsoft.com/office/drawing/2014/main" id="{13B99877-AA53-4875-B7BF-76CF07B5319A}"/>
              </a:ext>
            </a:extLst>
          </p:cNvPr>
          <p:cNvPicPr>
            <a:picLocks noChangeAspect="1"/>
          </p:cNvPicPr>
          <p:nvPr/>
        </p:nvPicPr>
        <p:blipFill rotWithShape="1">
          <a:blip r:embed="rId2"/>
          <a:srcRect t="6657"/>
          <a:stretch/>
        </p:blipFill>
        <p:spPr>
          <a:xfrm>
            <a:off x="1098884" y="1153161"/>
            <a:ext cx="6946232" cy="4551677"/>
          </a:xfrm>
          <a:prstGeom prst="rect">
            <a:avLst/>
          </a:prstGeom>
        </p:spPr>
      </p:pic>
      <p:sp>
        <p:nvSpPr>
          <p:cNvPr id="7" name="Slide Number Placeholder 6">
            <a:extLst>
              <a:ext uri="{FF2B5EF4-FFF2-40B4-BE49-F238E27FC236}">
                <a16:creationId xmlns:a16="http://schemas.microsoft.com/office/drawing/2014/main" id="{DB986FE8-1977-4199-9533-AF562EEDC244}"/>
              </a:ext>
            </a:extLst>
          </p:cNvPr>
          <p:cNvSpPr>
            <a:spLocks noGrp="1"/>
          </p:cNvSpPr>
          <p:nvPr>
            <p:ph type="sldNum" sz="quarter" idx="12"/>
          </p:nvPr>
        </p:nvSpPr>
        <p:spPr/>
        <p:txBody>
          <a:bodyPr/>
          <a:lstStyle/>
          <a:p>
            <a:fld id="{1D2EA5EF-C699-AF4C-BA42-C0A1CAAB713C}" type="slidenum">
              <a:rPr lang="en-US" smtClean="0"/>
              <a:pPr/>
              <a:t>22</a:t>
            </a:fld>
            <a:endParaRPr lang="en-US"/>
          </a:p>
        </p:txBody>
      </p:sp>
    </p:spTree>
    <p:extLst>
      <p:ext uri="{BB962C8B-B14F-4D97-AF65-F5344CB8AC3E}">
        <p14:creationId xmlns:p14="http://schemas.microsoft.com/office/powerpoint/2010/main" val="152733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a:t>HIV Testing</a:t>
            </a:r>
          </a:p>
        </p:txBody>
      </p:sp>
      <p:sp>
        <p:nvSpPr>
          <p:cNvPr id="4" name="Footer Placeholder 3">
            <a:extLst>
              <a:ext uri="{FF2B5EF4-FFF2-40B4-BE49-F238E27FC236}">
                <a16:creationId xmlns:a16="http://schemas.microsoft.com/office/drawing/2014/main" id="{9727A417-97B4-4B22-9157-30CC3BE131E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8EDA099B-6AF6-4093-A899-011C8B406B12}"/>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1397771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C813-78CC-460B-A94F-EE536268C311}"/>
              </a:ext>
            </a:extLst>
          </p:cNvPr>
          <p:cNvSpPr>
            <a:spLocks noGrp="1"/>
          </p:cNvSpPr>
          <p:nvPr>
            <p:ph type="title"/>
          </p:nvPr>
        </p:nvSpPr>
        <p:spPr/>
        <p:txBody>
          <a:bodyPr/>
          <a:lstStyle/>
          <a:p>
            <a:r>
              <a:rPr lang="en-US" sz="3200" dirty="0"/>
              <a:t>Natural progression of untreated HIV infection</a:t>
            </a:r>
          </a:p>
        </p:txBody>
      </p:sp>
      <p:pic>
        <p:nvPicPr>
          <p:cNvPr id="2050" name="Picture 2" descr="Stages of an untreated HIV infection over weeks/years: primary infection, acute HIV syndrome, clinical latency, constitutional symptoms, opportunistic diseases, and death.">
            <a:extLst>
              <a:ext uri="{FF2B5EF4-FFF2-40B4-BE49-F238E27FC236}">
                <a16:creationId xmlns:a16="http://schemas.microsoft.com/office/drawing/2014/main" id="{CB281FEF-B914-4B38-8D8B-0E5C30F33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 y="1206091"/>
            <a:ext cx="8229596" cy="46162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1B727AD-84F4-40C6-8312-2CABD49D0924}"/>
              </a:ext>
            </a:extLst>
          </p:cNvPr>
          <p:cNvSpPr txBox="1">
            <a:spLocks/>
          </p:cNvSpPr>
          <p:nvPr/>
        </p:nvSpPr>
        <p:spPr>
          <a:xfrm>
            <a:off x="-1314279" y="5837990"/>
            <a:ext cx="10394707" cy="514718"/>
          </a:xfrm>
          <a:prstGeom prst="rect">
            <a:avLst/>
          </a:prstGeom>
        </p:spPr>
        <p:txBody>
          <a:bodyPr>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r">
              <a:buFont typeface="Wingdings" charset="2"/>
              <a:buNone/>
            </a:pPr>
            <a:r>
              <a:rPr lang="en-SG" sz="1000" dirty="0"/>
              <a:t>Popoola and </a:t>
            </a:r>
            <a:r>
              <a:rPr lang="en-SG" sz="1000" dirty="0" err="1"/>
              <a:t>Awodele</a:t>
            </a:r>
            <a:r>
              <a:rPr lang="en-SG" sz="1000" dirty="0"/>
              <a:t>. </a:t>
            </a:r>
            <a:r>
              <a:rPr lang="en-US" sz="1000" b="0" dirty="0">
                <a:effectLst/>
                <a:latin typeface="Times" panose="02020603050405020304" pitchFamily="18" charset="0"/>
              </a:rPr>
              <a:t>Afr. J. Med. med. Sci. (2016) 45, 5 - 21 </a:t>
            </a:r>
            <a:endParaRPr lang="en-SG" sz="1000" dirty="0"/>
          </a:p>
        </p:txBody>
      </p:sp>
      <p:sp>
        <p:nvSpPr>
          <p:cNvPr id="5" name="Footer Placeholder 4">
            <a:extLst>
              <a:ext uri="{FF2B5EF4-FFF2-40B4-BE49-F238E27FC236}">
                <a16:creationId xmlns:a16="http://schemas.microsoft.com/office/drawing/2014/main" id="{195D5B54-BDED-4716-8B14-3C03431F0B22}"/>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8EBAF124-84C6-4932-A373-C8882A034EEC}"/>
              </a:ext>
            </a:extLst>
          </p:cNvPr>
          <p:cNvSpPr>
            <a:spLocks noGrp="1"/>
          </p:cNvSpPr>
          <p:nvPr>
            <p:ph type="sldNum" sz="quarter" idx="12"/>
          </p:nvPr>
        </p:nvSpPr>
        <p:spPr/>
        <p:txBody>
          <a:bodyPr/>
          <a:lstStyle/>
          <a:p>
            <a:fld id="{1D2EA5EF-C699-AF4C-BA42-C0A1CAAB713C}" type="slidenum">
              <a:rPr lang="en-US" smtClean="0"/>
              <a:pPr/>
              <a:t>24</a:t>
            </a:fld>
            <a:endParaRPr lang="en-US"/>
          </a:p>
        </p:txBody>
      </p:sp>
      <p:sp>
        <p:nvSpPr>
          <p:cNvPr id="3" name="Rectangle: Rounded Corners 2">
            <a:extLst>
              <a:ext uri="{FF2B5EF4-FFF2-40B4-BE49-F238E27FC236}">
                <a16:creationId xmlns:a16="http://schemas.microsoft.com/office/drawing/2014/main" id="{962D514D-8B0D-4A5B-9FD8-C41C542C8042}"/>
              </a:ext>
              <a:ext uri="{C183D7F6-B498-43B3-948B-1728B52AA6E4}">
                <adec:decorative xmlns:adec="http://schemas.microsoft.com/office/drawing/2017/decorative" val="1"/>
              </a:ext>
            </a:extLst>
          </p:cNvPr>
          <p:cNvSpPr/>
          <p:nvPr/>
        </p:nvSpPr>
        <p:spPr>
          <a:xfrm>
            <a:off x="2807369" y="2277979"/>
            <a:ext cx="3416968" cy="625642"/>
          </a:xfrm>
          <a:prstGeom prst="round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57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4DDB-5B90-43AE-B98E-CE8074898F23}"/>
              </a:ext>
            </a:extLst>
          </p:cNvPr>
          <p:cNvSpPr>
            <a:spLocks noGrp="1"/>
          </p:cNvSpPr>
          <p:nvPr>
            <p:ph type="title"/>
          </p:nvPr>
        </p:nvSpPr>
        <p:spPr/>
        <p:txBody>
          <a:bodyPr/>
          <a:lstStyle/>
          <a:p>
            <a:r>
              <a:rPr lang="en-US" dirty="0"/>
              <a:t>USPSTF HIV Screening Recommendations*</a:t>
            </a:r>
          </a:p>
        </p:txBody>
      </p:sp>
      <p:graphicFrame>
        <p:nvGraphicFramePr>
          <p:cNvPr id="5" name="Content Placeholder 4">
            <a:extLst>
              <a:ext uri="{FF2B5EF4-FFF2-40B4-BE49-F238E27FC236}">
                <a16:creationId xmlns:a16="http://schemas.microsoft.com/office/drawing/2014/main" id="{126DC177-BC68-440B-A2A3-C8D37F422B57}"/>
              </a:ext>
            </a:extLst>
          </p:cNvPr>
          <p:cNvGraphicFramePr>
            <a:graphicFrameLocks noGrp="1"/>
          </p:cNvGraphicFramePr>
          <p:nvPr>
            <p:ph idx="1"/>
          </p:nvPr>
        </p:nvGraphicFramePr>
        <p:xfrm>
          <a:off x="591544" y="1526317"/>
          <a:ext cx="7940244" cy="4235352"/>
        </p:xfrm>
        <a:graphic>
          <a:graphicData uri="http://schemas.openxmlformats.org/drawingml/2006/table">
            <a:tbl>
              <a:tblPr firstRow="1">
                <a:tableStyleId>{616DA210-FB5B-4158-B5E0-FEB733F419BA}</a:tableStyleId>
              </a:tblPr>
              <a:tblGrid>
                <a:gridCol w="1549785">
                  <a:extLst>
                    <a:ext uri="{9D8B030D-6E8A-4147-A177-3AD203B41FA5}">
                      <a16:colId xmlns:a16="http://schemas.microsoft.com/office/drawing/2014/main" val="586098537"/>
                    </a:ext>
                  </a:extLst>
                </a:gridCol>
                <a:gridCol w="5085469">
                  <a:extLst>
                    <a:ext uri="{9D8B030D-6E8A-4147-A177-3AD203B41FA5}">
                      <a16:colId xmlns:a16="http://schemas.microsoft.com/office/drawing/2014/main" val="586222411"/>
                    </a:ext>
                  </a:extLst>
                </a:gridCol>
                <a:gridCol w="1304990">
                  <a:extLst>
                    <a:ext uri="{9D8B030D-6E8A-4147-A177-3AD203B41FA5}">
                      <a16:colId xmlns:a16="http://schemas.microsoft.com/office/drawing/2014/main" val="4057283752"/>
                    </a:ext>
                  </a:extLst>
                </a:gridCol>
              </a:tblGrid>
              <a:tr h="286383">
                <a:tc>
                  <a:txBody>
                    <a:bodyPr/>
                    <a:lstStyle/>
                    <a:p>
                      <a:pPr algn="ctr" fontAlgn="b" latinLnBrk="0"/>
                      <a:r>
                        <a:rPr lang="en-US" sz="2000" b="1" dirty="0">
                          <a:solidFill>
                            <a:schemeClr val="tx1"/>
                          </a:solidFill>
                          <a:effectLst/>
                        </a:rPr>
                        <a:t>Population</a:t>
                      </a:r>
                    </a:p>
                  </a:txBody>
                  <a:tcPr marL="45492" marR="45492" marT="45492" marB="45492" anchor="b"/>
                </a:tc>
                <a:tc>
                  <a:txBody>
                    <a:bodyPr/>
                    <a:lstStyle/>
                    <a:p>
                      <a:pPr algn="ctr" fontAlgn="b" latinLnBrk="0"/>
                      <a:r>
                        <a:rPr lang="en-US" sz="2000" b="1">
                          <a:solidFill>
                            <a:schemeClr val="tx1"/>
                          </a:solidFill>
                          <a:effectLst/>
                        </a:rPr>
                        <a:t>Recommendation</a:t>
                      </a:r>
                    </a:p>
                  </a:txBody>
                  <a:tcPr marL="45492" marR="45492" marT="45492" marB="45492" anchor="b"/>
                </a:tc>
                <a:tc>
                  <a:txBody>
                    <a:bodyPr/>
                    <a:lstStyle/>
                    <a:p>
                      <a:pPr algn="ctr" fontAlgn="b" latinLnBrk="0"/>
                      <a:r>
                        <a:rPr lang="en-US" sz="2000" b="1" u="none" strike="noStrike" dirty="0">
                          <a:solidFill>
                            <a:schemeClr val="tx1"/>
                          </a:solidFill>
                          <a:effectLst/>
                        </a:rPr>
                        <a:t>Grade </a:t>
                      </a:r>
                      <a:endParaRPr lang="en-US" sz="2000" b="1" dirty="0">
                        <a:solidFill>
                          <a:schemeClr val="tx1"/>
                        </a:solidFill>
                        <a:effectLst/>
                      </a:endParaRPr>
                    </a:p>
                  </a:txBody>
                  <a:tcPr marL="45492" marR="45492" marT="45492" marB="45492" anchor="b"/>
                </a:tc>
                <a:extLst>
                  <a:ext uri="{0D108BD9-81ED-4DB2-BD59-A6C34878D82A}">
                    <a16:rowId xmlns:a16="http://schemas.microsoft.com/office/drawing/2014/main" val="2198962270"/>
                  </a:ext>
                </a:extLst>
              </a:tr>
              <a:tr h="1571107">
                <a:tc>
                  <a:txBody>
                    <a:bodyPr/>
                    <a:lstStyle/>
                    <a:p>
                      <a:pPr fontAlgn="t" latinLnBrk="0"/>
                      <a:r>
                        <a:rPr lang="en-US" sz="2000" dirty="0">
                          <a:solidFill>
                            <a:schemeClr val="tx1"/>
                          </a:solidFill>
                          <a:effectLst/>
                        </a:rPr>
                        <a:t>Pregnant persons</a:t>
                      </a:r>
                    </a:p>
                  </a:txBody>
                  <a:tcPr marL="45492" marR="45492" marT="45492" marB="45492"/>
                </a:tc>
                <a:tc>
                  <a:txBody>
                    <a:bodyPr/>
                    <a:lstStyle/>
                    <a:p>
                      <a:pPr fontAlgn="t" latinLnBrk="0"/>
                      <a:r>
                        <a:rPr lang="en-US" sz="2000" dirty="0">
                          <a:solidFill>
                            <a:schemeClr val="tx1"/>
                          </a:solidFill>
                          <a:effectLst/>
                        </a:rPr>
                        <a:t>The USPSTF recommends that clinicians screen for HIV infection </a:t>
                      </a:r>
                      <a:r>
                        <a:rPr lang="en-US" sz="2000" b="1" dirty="0">
                          <a:solidFill>
                            <a:schemeClr val="tx1"/>
                          </a:solidFill>
                          <a:effectLst/>
                        </a:rPr>
                        <a:t>in all pregnant persons</a:t>
                      </a:r>
                      <a:r>
                        <a:rPr lang="en-US" sz="2000" dirty="0">
                          <a:solidFill>
                            <a:schemeClr val="tx1"/>
                          </a:solidFill>
                          <a:effectLst/>
                        </a:rPr>
                        <a:t>, including those who present in labor or at delivery whose HIV status is unknown.</a:t>
                      </a:r>
                    </a:p>
                  </a:txBody>
                  <a:tcPr marL="45492" marR="45492" marT="45492" marB="45492"/>
                </a:tc>
                <a:tc>
                  <a:txBody>
                    <a:bodyPr/>
                    <a:lstStyle/>
                    <a:p>
                      <a:pPr algn="ctr" fontAlgn="t" latinLnBrk="0"/>
                      <a:r>
                        <a:rPr lang="en-US" sz="2000" b="1">
                          <a:solidFill>
                            <a:schemeClr val="tx1"/>
                          </a:solidFill>
                          <a:effectLst/>
                        </a:rPr>
                        <a:t>A</a:t>
                      </a:r>
                    </a:p>
                  </a:txBody>
                  <a:tcPr marL="45492" marR="45492" marT="45492" marB="45492"/>
                </a:tc>
                <a:extLst>
                  <a:ext uri="{0D108BD9-81ED-4DB2-BD59-A6C34878D82A}">
                    <a16:rowId xmlns:a16="http://schemas.microsoft.com/office/drawing/2014/main" val="2644970151"/>
                  </a:ext>
                </a:extLst>
              </a:tr>
              <a:tr h="2125554">
                <a:tc>
                  <a:txBody>
                    <a:bodyPr/>
                    <a:lstStyle/>
                    <a:p>
                      <a:pPr fontAlgn="t" latinLnBrk="0"/>
                      <a:r>
                        <a:rPr lang="en-US" sz="2000" dirty="0">
                          <a:solidFill>
                            <a:schemeClr val="tx1"/>
                          </a:solidFill>
                          <a:effectLst/>
                        </a:rPr>
                        <a:t>Adolescents and adults aged </a:t>
                      </a:r>
                      <a:r>
                        <a:rPr lang="en-US" sz="2000" b="1" dirty="0">
                          <a:solidFill>
                            <a:schemeClr val="tx1"/>
                          </a:solidFill>
                          <a:effectLst/>
                        </a:rPr>
                        <a:t>15 to 65 years</a:t>
                      </a:r>
                    </a:p>
                  </a:txBody>
                  <a:tcPr marL="45492" marR="45492" marT="45492" marB="45492"/>
                </a:tc>
                <a:tc>
                  <a:txBody>
                    <a:bodyPr/>
                    <a:lstStyle/>
                    <a:p>
                      <a:pPr fontAlgn="t" latinLnBrk="0"/>
                      <a:r>
                        <a:rPr lang="en-US" sz="2000" dirty="0">
                          <a:solidFill>
                            <a:schemeClr val="tx1"/>
                          </a:solidFill>
                          <a:effectLst/>
                        </a:rPr>
                        <a:t>The USPSTF recommends that clinicians screen for HIV infection in adolescents and </a:t>
                      </a:r>
                      <a:r>
                        <a:rPr lang="en-US" sz="2000" b="1" dirty="0">
                          <a:solidFill>
                            <a:schemeClr val="tx1"/>
                          </a:solidFill>
                          <a:effectLst/>
                        </a:rPr>
                        <a:t>adults aged 15 to 65 years</a:t>
                      </a:r>
                      <a:r>
                        <a:rPr lang="en-US" sz="2000" dirty="0">
                          <a:solidFill>
                            <a:schemeClr val="tx1"/>
                          </a:solidFill>
                          <a:effectLst/>
                        </a:rPr>
                        <a:t>. </a:t>
                      </a:r>
                    </a:p>
                    <a:p>
                      <a:pPr fontAlgn="t" latinLnBrk="0"/>
                      <a:endParaRPr lang="en-US" sz="2000" dirty="0">
                        <a:solidFill>
                          <a:schemeClr val="tx1"/>
                        </a:solidFill>
                        <a:effectLst/>
                      </a:endParaRPr>
                    </a:p>
                    <a:p>
                      <a:pPr fontAlgn="t" latinLnBrk="0"/>
                      <a:r>
                        <a:rPr lang="en-US" sz="2000" dirty="0">
                          <a:solidFill>
                            <a:schemeClr val="tx1"/>
                          </a:solidFill>
                          <a:effectLst/>
                        </a:rPr>
                        <a:t>Younger adolescents and older adults who are at increased risk of infection should also be screened. </a:t>
                      </a:r>
                    </a:p>
                  </a:txBody>
                  <a:tcPr marL="45492" marR="45492" marT="45492" marB="45492"/>
                </a:tc>
                <a:tc>
                  <a:txBody>
                    <a:bodyPr/>
                    <a:lstStyle/>
                    <a:p>
                      <a:pPr algn="ctr" fontAlgn="t" latinLnBrk="0"/>
                      <a:r>
                        <a:rPr lang="en-US" sz="2000" b="1" dirty="0">
                          <a:solidFill>
                            <a:schemeClr val="tx1"/>
                          </a:solidFill>
                          <a:effectLst/>
                        </a:rPr>
                        <a:t>A</a:t>
                      </a:r>
                    </a:p>
                  </a:txBody>
                  <a:tcPr marL="45492" marR="45492" marT="45492" marB="45492"/>
                </a:tc>
                <a:extLst>
                  <a:ext uri="{0D108BD9-81ED-4DB2-BD59-A6C34878D82A}">
                    <a16:rowId xmlns:a16="http://schemas.microsoft.com/office/drawing/2014/main" val="2038544105"/>
                  </a:ext>
                </a:extLst>
              </a:tr>
            </a:tbl>
          </a:graphicData>
        </a:graphic>
      </p:graphicFrame>
      <p:sp>
        <p:nvSpPr>
          <p:cNvPr id="6" name="TextBox 5">
            <a:extLst>
              <a:ext uri="{FF2B5EF4-FFF2-40B4-BE49-F238E27FC236}">
                <a16:creationId xmlns:a16="http://schemas.microsoft.com/office/drawing/2014/main" id="{B81B70E3-A432-4AE5-93DD-C381C18ADE74}"/>
              </a:ext>
            </a:extLst>
          </p:cNvPr>
          <p:cNvSpPr txBox="1"/>
          <p:nvPr/>
        </p:nvSpPr>
        <p:spPr>
          <a:xfrm>
            <a:off x="3897442" y="5864498"/>
            <a:ext cx="5849689" cy="338554"/>
          </a:xfrm>
          <a:prstGeom prst="rect">
            <a:avLst/>
          </a:prstGeom>
          <a:noFill/>
        </p:spPr>
        <p:txBody>
          <a:bodyPr wrap="square" rtlCol="0">
            <a:spAutoFit/>
          </a:bodyPr>
          <a:lstStyle/>
          <a:p>
            <a:r>
              <a:rPr lang="en-US" sz="1600" i="1" dirty="0"/>
              <a:t>*current as of May 2024; Topic is being updated.</a:t>
            </a:r>
          </a:p>
        </p:txBody>
      </p:sp>
      <p:sp>
        <p:nvSpPr>
          <p:cNvPr id="8" name="TextBox 7">
            <a:extLst>
              <a:ext uri="{FF2B5EF4-FFF2-40B4-BE49-F238E27FC236}">
                <a16:creationId xmlns:a16="http://schemas.microsoft.com/office/drawing/2014/main" id="{30ABBBD7-D8E5-411B-B8D0-9354F6EBBA91}"/>
              </a:ext>
            </a:extLst>
          </p:cNvPr>
          <p:cNvSpPr txBox="1"/>
          <p:nvPr/>
        </p:nvSpPr>
        <p:spPr>
          <a:xfrm>
            <a:off x="2375941" y="6244030"/>
            <a:ext cx="5688767" cy="553998"/>
          </a:xfrm>
          <a:prstGeom prst="rect">
            <a:avLst/>
          </a:prstGeom>
          <a:noFill/>
        </p:spPr>
        <p:txBody>
          <a:bodyPr wrap="square">
            <a:spAutoFit/>
          </a:bodyPr>
          <a:lstStyle/>
          <a:p>
            <a:r>
              <a:rPr lang="en-US" sz="1000" dirty="0">
                <a:solidFill>
                  <a:schemeClr val="bg1"/>
                </a:solidFill>
              </a:rPr>
              <a:t>USPSTF. Final recommendation statement on HIV Screening. Available at: </a:t>
            </a:r>
            <a:r>
              <a:rPr lang="en-US" sz="1000" dirty="0">
                <a:solidFill>
                  <a:schemeClr val="bg1"/>
                </a:solidFill>
                <a:hlinkClick r:id="rId2">
                  <a:extLst>
                    <a:ext uri="{A12FA001-AC4F-418D-AE19-62706E023703}">
                      <ahyp:hlinkClr xmlns:ahyp="http://schemas.microsoft.com/office/drawing/2018/hyperlinkcolor" val="tx"/>
                    </a:ext>
                  </a:extLst>
                </a:hlinkClick>
              </a:rPr>
              <a:t>https://www.uspreventiveservicestaskforce.org/uspstf/recommendation/human-immunodeficiency-virus-hiv-infection-screening</a:t>
            </a:r>
            <a:r>
              <a:rPr lang="en-US" sz="1000" dirty="0">
                <a:solidFill>
                  <a:schemeClr val="bg1"/>
                </a:solidFill>
              </a:rPr>
              <a:t> Accessed December 17, 2023.</a:t>
            </a:r>
          </a:p>
        </p:txBody>
      </p:sp>
      <p:sp>
        <p:nvSpPr>
          <p:cNvPr id="4" name="Slide Number Placeholder 3">
            <a:extLst>
              <a:ext uri="{FF2B5EF4-FFF2-40B4-BE49-F238E27FC236}">
                <a16:creationId xmlns:a16="http://schemas.microsoft.com/office/drawing/2014/main" id="{50EBAF50-708E-4BB4-9CB0-A089CB13728C}"/>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132487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724F-320D-4451-831B-D2EA03A7318E}"/>
              </a:ext>
            </a:extLst>
          </p:cNvPr>
          <p:cNvSpPr>
            <a:spLocks noGrp="1"/>
          </p:cNvSpPr>
          <p:nvPr>
            <p:ph type="title"/>
          </p:nvPr>
        </p:nvSpPr>
        <p:spPr/>
        <p:txBody>
          <a:bodyPr/>
          <a:lstStyle/>
          <a:p>
            <a:r>
              <a:rPr lang="en-US" dirty="0"/>
              <a:t>Window period of various HIV tests</a:t>
            </a:r>
          </a:p>
        </p:txBody>
      </p:sp>
      <p:pic>
        <p:nvPicPr>
          <p:cNvPr id="4098" name="Picture 2" descr="Nucleic Acid Test (NAT)—A NAT can usually tell if you have HIV infection 10 to 33 days after exposure. It is performed by a lab on blood from your vein.&#10;Antigen/Antibody Test—An antigen/antibody test performed by a laboratory on blood from your vein can usually detect HIV infection 18 to 45 days after exposure. An antigen/antibody test done with blood from a finger prick takes longer to detect HIV (18 to 90 days after an exposure).&#10;Antibody Test—An antibody test can usually detect HIV infection 23 to 90 days after an exposure. Most rapid tests and self-tests are antibody tests. In general, antibody tests that use blood from a vein detect HIV sooner after infection than tests done with blood from a finger prick or with oral fluid.&#10;&#10;">
            <a:extLst>
              <a:ext uri="{FF2B5EF4-FFF2-40B4-BE49-F238E27FC236}">
                <a16:creationId xmlns:a16="http://schemas.microsoft.com/office/drawing/2014/main" id="{3AB3A19E-3AB7-4F1E-8FB8-B3B557C0B4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4445"/>
          <a:stretch/>
        </p:blipFill>
        <p:spPr bwMode="auto">
          <a:xfrm>
            <a:off x="139700" y="1417639"/>
            <a:ext cx="8864600" cy="4400547"/>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5438536-D675-4600-B986-CCA049ED89EA}"/>
              </a:ext>
            </a:extLst>
          </p:cNvPr>
          <p:cNvSpPr>
            <a:spLocks noGrp="1"/>
          </p:cNvSpPr>
          <p:nvPr>
            <p:ph type="ftr" sz="quarter" idx="11"/>
          </p:nvPr>
        </p:nvSpPr>
        <p:spPr>
          <a:xfrm>
            <a:off x="2907959" y="6325264"/>
            <a:ext cx="4367298" cy="365760"/>
          </a:xfrm>
        </p:spPr>
        <p:txBody>
          <a:bodyPr/>
          <a:lstStyle/>
          <a:p>
            <a:r>
              <a:rPr lang="en-US" dirty="0"/>
              <a:t>Image source: </a:t>
            </a:r>
            <a:r>
              <a:rPr lang="en-US" dirty="0">
                <a:hlinkClick r:id="rId5"/>
              </a:rPr>
              <a:t>https://www.hiv.gov/hiv-basics/hiv-testing/learn-about-hiv-testing/hiv-testing-overview Accessed May 31</a:t>
            </a:r>
            <a:r>
              <a:rPr lang="en-US" dirty="0"/>
              <a:t>, 2024</a:t>
            </a:r>
          </a:p>
        </p:txBody>
      </p:sp>
      <p:sp>
        <p:nvSpPr>
          <p:cNvPr id="4" name="Slide Number Placeholder 3">
            <a:extLst>
              <a:ext uri="{FF2B5EF4-FFF2-40B4-BE49-F238E27FC236}">
                <a16:creationId xmlns:a16="http://schemas.microsoft.com/office/drawing/2014/main" id="{7A6F2961-826E-43CF-92DC-3A1363CCDA45}"/>
              </a:ext>
            </a:extLst>
          </p:cNvPr>
          <p:cNvSpPr>
            <a:spLocks noGrp="1"/>
          </p:cNvSpPr>
          <p:nvPr>
            <p:ph type="sldNum" sz="quarter" idx="12"/>
          </p:nvPr>
        </p:nvSpPr>
        <p:spPr/>
        <p:txBody>
          <a:bodyPr/>
          <a:lstStyle/>
          <a:p>
            <a:fld id="{1D2EA5EF-C699-AF4C-BA42-C0A1CAAB713C}" type="slidenum">
              <a:rPr lang="en-US" smtClean="0"/>
              <a:pPr/>
              <a:t>26</a:t>
            </a:fld>
            <a:endParaRPr lang="en-US"/>
          </a:p>
        </p:txBody>
      </p:sp>
    </p:spTree>
    <p:extLst>
      <p:ext uri="{BB962C8B-B14F-4D97-AF65-F5344CB8AC3E}">
        <p14:creationId xmlns:p14="http://schemas.microsoft.com/office/powerpoint/2010/main" val="2447472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HIV </a:t>
            </a:r>
            <a:r>
              <a:rPr lang="es-ES_tradnl" dirty="0" err="1"/>
              <a:t>Seroconversion</a:t>
            </a:r>
            <a:r>
              <a:rPr lang="es-ES_tradnl" dirty="0"/>
              <a:t> </a:t>
            </a:r>
            <a:r>
              <a:rPr lang="es-ES_tradnl" dirty="0" err="1"/>
              <a:t>Window</a:t>
            </a:r>
            <a:r>
              <a:rPr lang="es-ES_tradnl" dirty="0"/>
              <a:t> </a:t>
            </a:r>
            <a:r>
              <a:rPr lang="es-ES_tradnl" dirty="0" err="1"/>
              <a:t>Period</a:t>
            </a:r>
            <a:endParaRPr lang="es-ES_tradnl" dirty="0"/>
          </a:p>
        </p:txBody>
      </p:sp>
      <p:sp>
        <p:nvSpPr>
          <p:cNvPr id="3" name="Marcador de contenido 2"/>
          <p:cNvSpPr>
            <a:spLocks noGrp="1"/>
          </p:cNvSpPr>
          <p:nvPr>
            <p:ph idx="1"/>
          </p:nvPr>
        </p:nvSpPr>
        <p:spPr/>
        <p:txBody>
          <a:bodyPr>
            <a:normAutofit/>
          </a:bodyPr>
          <a:lstStyle/>
          <a:p>
            <a:pPr marL="114112" indent="0">
              <a:buNone/>
            </a:pPr>
            <a:r>
              <a:rPr lang="es-ES_tradnl" b="1" dirty="0" err="1"/>
              <a:t>Different</a:t>
            </a:r>
            <a:r>
              <a:rPr lang="es-ES_tradnl" b="1" dirty="0"/>
              <a:t> </a:t>
            </a:r>
            <a:r>
              <a:rPr lang="es-ES_tradnl" b="1" dirty="0" err="1"/>
              <a:t>types</a:t>
            </a:r>
            <a:r>
              <a:rPr lang="es-ES_tradnl" b="1" dirty="0"/>
              <a:t> of </a:t>
            </a:r>
            <a:r>
              <a:rPr lang="es-ES_tradnl" b="1" dirty="0" err="1"/>
              <a:t>tests</a:t>
            </a:r>
            <a:r>
              <a:rPr lang="es-ES_tradnl" b="1" dirty="0"/>
              <a:t> </a:t>
            </a:r>
            <a:r>
              <a:rPr lang="es-ES_tradnl" b="1" dirty="0" err="1"/>
              <a:t>diagnose</a:t>
            </a:r>
            <a:r>
              <a:rPr lang="es-ES_tradnl" b="1" dirty="0"/>
              <a:t> HIV at </a:t>
            </a:r>
            <a:r>
              <a:rPr lang="es-ES_tradnl" b="1" dirty="0" err="1"/>
              <a:t>different</a:t>
            </a:r>
            <a:r>
              <a:rPr lang="es-ES_tradnl" b="1" dirty="0"/>
              <a:t> </a:t>
            </a:r>
            <a:r>
              <a:rPr lang="es-ES_tradnl" b="1" dirty="0" err="1"/>
              <a:t>intervals</a:t>
            </a:r>
            <a:r>
              <a:rPr lang="es-ES_tradnl" b="1" dirty="0"/>
              <a:t> </a:t>
            </a:r>
            <a:r>
              <a:rPr lang="es-ES_tradnl" b="1" dirty="0" err="1"/>
              <a:t>post-infection</a:t>
            </a:r>
            <a:endParaRPr lang="es-ES_tradnl" b="1" dirty="0"/>
          </a:p>
          <a:p>
            <a:r>
              <a:rPr lang="es-ES_tradnl" b="1" dirty="0" err="1"/>
              <a:t>Antibody</a:t>
            </a:r>
            <a:r>
              <a:rPr lang="es-ES_tradnl" b="1" dirty="0"/>
              <a:t> </a:t>
            </a:r>
            <a:r>
              <a:rPr lang="es-ES_tradnl" b="1" dirty="0" err="1"/>
              <a:t>tests</a:t>
            </a:r>
            <a:r>
              <a:rPr lang="es-ES_tradnl" dirty="0"/>
              <a:t> – as </a:t>
            </a:r>
            <a:r>
              <a:rPr lang="es-ES_tradnl" dirty="0" err="1"/>
              <a:t>early</a:t>
            </a:r>
            <a:r>
              <a:rPr lang="es-ES_tradnl" dirty="0"/>
              <a:t> as 3 </a:t>
            </a:r>
            <a:r>
              <a:rPr lang="es-ES_tradnl" dirty="0" err="1"/>
              <a:t>weeks</a:t>
            </a:r>
            <a:r>
              <a:rPr lang="es-ES_tradnl" dirty="0"/>
              <a:t>; </a:t>
            </a:r>
            <a:r>
              <a:rPr lang="es-ES_tradnl" dirty="0" err="1"/>
              <a:t>most</a:t>
            </a:r>
            <a:r>
              <a:rPr lang="es-ES_tradnl" dirty="0"/>
              <a:t> </a:t>
            </a:r>
            <a:r>
              <a:rPr lang="es-ES_tradnl" dirty="0" err="1"/>
              <a:t>by</a:t>
            </a:r>
            <a:r>
              <a:rPr lang="es-ES_tradnl" dirty="0"/>
              <a:t> 12 </a:t>
            </a:r>
            <a:r>
              <a:rPr lang="es-ES_tradnl" dirty="0" err="1"/>
              <a:t>weeks</a:t>
            </a:r>
            <a:br>
              <a:rPr lang="es-ES_tradnl" dirty="0"/>
            </a:br>
            <a:r>
              <a:rPr lang="es-ES_tradnl" i="1" dirty="0" err="1"/>
              <a:t>via</a:t>
            </a:r>
            <a:r>
              <a:rPr lang="es-ES_tradnl" i="1" dirty="0"/>
              <a:t> oral fluid </a:t>
            </a:r>
            <a:r>
              <a:rPr lang="es-ES_tradnl" i="1" dirty="0" err="1"/>
              <a:t>or</a:t>
            </a:r>
            <a:r>
              <a:rPr lang="es-ES_tradnl" i="1" dirty="0"/>
              <a:t>  </a:t>
            </a:r>
            <a:r>
              <a:rPr lang="es-ES_tradnl" i="1" dirty="0" err="1"/>
              <a:t>blood</a:t>
            </a:r>
            <a:endParaRPr lang="es-ES_tradnl" i="1" dirty="0"/>
          </a:p>
          <a:p>
            <a:endParaRPr lang="es-ES_tradnl" dirty="0"/>
          </a:p>
          <a:p>
            <a:r>
              <a:rPr lang="es-ES_tradnl" b="1" dirty="0" err="1"/>
              <a:t>Antigen</a:t>
            </a:r>
            <a:r>
              <a:rPr lang="es-ES_tradnl" b="1" dirty="0"/>
              <a:t> test </a:t>
            </a:r>
            <a:r>
              <a:rPr lang="es-ES_tradnl" dirty="0"/>
              <a:t>– as </a:t>
            </a:r>
            <a:r>
              <a:rPr lang="es-ES_tradnl" dirty="0" err="1"/>
              <a:t>early</a:t>
            </a:r>
            <a:r>
              <a:rPr lang="es-ES_tradnl" dirty="0"/>
              <a:t> as 2 </a:t>
            </a:r>
            <a:r>
              <a:rPr lang="es-ES_tradnl" dirty="0" err="1"/>
              <a:t>weeks</a:t>
            </a:r>
            <a:r>
              <a:rPr lang="es-ES_tradnl" dirty="0"/>
              <a:t>; </a:t>
            </a:r>
            <a:r>
              <a:rPr lang="es-ES_tradnl" dirty="0" err="1"/>
              <a:t>most</a:t>
            </a:r>
            <a:r>
              <a:rPr lang="es-ES_tradnl" dirty="0"/>
              <a:t> </a:t>
            </a:r>
            <a:r>
              <a:rPr lang="es-ES_tradnl" dirty="0" err="1"/>
              <a:t>by</a:t>
            </a:r>
            <a:r>
              <a:rPr lang="es-ES_tradnl" dirty="0"/>
              <a:t> 6 </a:t>
            </a:r>
            <a:r>
              <a:rPr lang="es-ES_tradnl" dirty="0" err="1"/>
              <a:t>weeks</a:t>
            </a:r>
            <a:br>
              <a:rPr lang="es-ES_tradnl" dirty="0"/>
            </a:br>
            <a:r>
              <a:rPr lang="es-ES_tradnl" i="1" dirty="0" err="1"/>
              <a:t>via</a:t>
            </a:r>
            <a:r>
              <a:rPr lang="es-ES_tradnl" i="1" dirty="0"/>
              <a:t> </a:t>
            </a:r>
            <a:r>
              <a:rPr lang="es-ES_tradnl" i="1" dirty="0" err="1"/>
              <a:t>blood</a:t>
            </a:r>
            <a:endParaRPr lang="es-ES_tradnl" i="1" dirty="0"/>
          </a:p>
          <a:p>
            <a:endParaRPr lang="es-ES_tradnl" dirty="0"/>
          </a:p>
          <a:p>
            <a:r>
              <a:rPr lang="es-ES_tradnl" b="1" dirty="0"/>
              <a:t>Viral </a:t>
            </a:r>
            <a:r>
              <a:rPr lang="es-ES_tradnl" b="1" dirty="0" err="1"/>
              <a:t>Detection</a:t>
            </a:r>
            <a:r>
              <a:rPr lang="es-ES_tradnl" b="1" dirty="0"/>
              <a:t> (HIV RNA) </a:t>
            </a:r>
            <a:r>
              <a:rPr lang="es-ES_tradnl" dirty="0"/>
              <a:t>– as </a:t>
            </a:r>
            <a:r>
              <a:rPr lang="es-ES_tradnl" dirty="0" err="1"/>
              <a:t>early</a:t>
            </a:r>
            <a:r>
              <a:rPr lang="es-ES_tradnl" dirty="0"/>
              <a:t> as 7 </a:t>
            </a:r>
            <a:r>
              <a:rPr lang="es-ES_tradnl" dirty="0" err="1"/>
              <a:t>days</a:t>
            </a:r>
            <a:r>
              <a:rPr lang="es-ES_tradnl" dirty="0"/>
              <a:t>; up </a:t>
            </a:r>
            <a:r>
              <a:rPr lang="es-ES_tradnl" dirty="0" err="1"/>
              <a:t>to</a:t>
            </a:r>
            <a:r>
              <a:rPr lang="es-ES_tradnl" dirty="0"/>
              <a:t> 28 </a:t>
            </a:r>
            <a:r>
              <a:rPr lang="es-ES_tradnl" dirty="0" err="1"/>
              <a:t>days</a:t>
            </a:r>
            <a:r>
              <a:rPr lang="es-ES_tradnl" dirty="0"/>
              <a:t> </a:t>
            </a:r>
            <a:r>
              <a:rPr lang="es-ES_tradnl" i="1" dirty="0" err="1"/>
              <a:t>via</a:t>
            </a:r>
            <a:r>
              <a:rPr lang="es-ES_tradnl" i="1" dirty="0"/>
              <a:t> </a:t>
            </a:r>
            <a:r>
              <a:rPr lang="es-ES_tradnl" i="1" dirty="0" err="1"/>
              <a:t>blood</a:t>
            </a:r>
            <a:endParaRPr lang="es-ES_tradnl" i="1" dirty="0"/>
          </a:p>
        </p:txBody>
      </p:sp>
      <p:sp>
        <p:nvSpPr>
          <p:cNvPr id="5" name="Marcador de pie de página 4"/>
          <p:cNvSpPr>
            <a:spLocks noGrp="1"/>
          </p:cNvSpPr>
          <p:nvPr>
            <p:ph type="ftr" sz="quarter" idx="11"/>
          </p:nvPr>
        </p:nvSpPr>
        <p:spPr/>
        <p:txBody>
          <a:bodyPr/>
          <a:lstStyle/>
          <a:p>
            <a:r>
              <a:rPr lang="en-US" dirty="0"/>
              <a:t>paetc.org</a:t>
            </a:r>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27</a:t>
            </a:fld>
            <a:endParaRPr lang="en-US"/>
          </a:p>
        </p:txBody>
      </p:sp>
    </p:spTree>
    <p:extLst>
      <p:ext uri="{BB962C8B-B14F-4D97-AF65-F5344CB8AC3E}">
        <p14:creationId xmlns:p14="http://schemas.microsoft.com/office/powerpoint/2010/main" val="126066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68DA-6AED-4D59-9BAC-4362DCB7F1E1}"/>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AB6153EA-48C8-4E51-AFDB-3EEC443E8240}"/>
              </a:ext>
            </a:extLst>
          </p:cNvPr>
          <p:cNvSpPr>
            <a:spLocks noGrp="1"/>
          </p:cNvSpPr>
          <p:nvPr>
            <p:ph idx="1"/>
          </p:nvPr>
        </p:nvSpPr>
        <p:spPr/>
        <p:txBody>
          <a:bodyPr>
            <a:normAutofit fontScale="92500" lnSpcReduction="20000"/>
          </a:bodyPr>
          <a:lstStyle/>
          <a:p>
            <a:pPr marL="114112" indent="0">
              <a:buNone/>
            </a:pPr>
            <a:r>
              <a:rPr lang="en-US" dirty="0"/>
              <a:t>A 25-year-old cisgender male comes in the clinic for routine HIV testing. His last unprotected (condomless) sexual encounter was 1 week ago. The HIV status of the partner is unknown. His HIV screening test comes back negative. The patient does not have any symptoms and is feeling well. Aside from counseling the patient on safe sex practices, what is the best advice?</a:t>
            </a:r>
          </a:p>
          <a:p>
            <a:pPr marL="114112" indent="0">
              <a:buNone/>
            </a:pPr>
            <a:endParaRPr lang="en-US" dirty="0"/>
          </a:p>
          <a:p>
            <a:pPr marL="571312" indent="-457200">
              <a:buAutoNum type="alphaLcPeriod"/>
            </a:pPr>
            <a:r>
              <a:rPr lang="en-US" dirty="0"/>
              <a:t>Your HIV test is non-reactive (negative) and there is no further follow-up needed</a:t>
            </a:r>
          </a:p>
          <a:p>
            <a:pPr marL="571312" indent="-457200">
              <a:buAutoNum type="alphaLcPeriod"/>
            </a:pPr>
            <a:r>
              <a:rPr lang="en-US" dirty="0"/>
              <a:t>Your HIV test is negative and you need a repeat HIV test tomorrow</a:t>
            </a:r>
          </a:p>
          <a:p>
            <a:pPr marL="571312" indent="-457200">
              <a:buAutoNum type="alphaLcPeriod"/>
            </a:pPr>
            <a:r>
              <a:rPr lang="en-US" dirty="0"/>
              <a:t>Your HIV test is negative and you need a repeat HIV test in a few weeks</a:t>
            </a:r>
          </a:p>
          <a:p>
            <a:pPr marL="571312" indent="-457200">
              <a:buAutoNum type="alphaLcPeriod"/>
            </a:pPr>
            <a:r>
              <a:rPr lang="en-US" dirty="0"/>
              <a:t>Any of the above</a:t>
            </a:r>
          </a:p>
        </p:txBody>
      </p:sp>
      <p:sp>
        <p:nvSpPr>
          <p:cNvPr id="5" name="Footer Placeholder 4">
            <a:extLst>
              <a:ext uri="{FF2B5EF4-FFF2-40B4-BE49-F238E27FC236}">
                <a16:creationId xmlns:a16="http://schemas.microsoft.com/office/drawing/2014/main" id="{134693D7-8F85-4FC4-A11C-4A7A8C919389}"/>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EE238DA9-248E-4F3D-AEFB-104FDECB4C16}"/>
              </a:ext>
            </a:extLst>
          </p:cNvPr>
          <p:cNvSpPr>
            <a:spLocks noGrp="1"/>
          </p:cNvSpPr>
          <p:nvPr>
            <p:ph type="sldNum" sz="quarter" idx="12"/>
          </p:nvPr>
        </p:nvSpPr>
        <p:spPr/>
        <p:txBody>
          <a:bodyPr/>
          <a:lstStyle/>
          <a:p>
            <a:fld id="{1D2EA5EF-C699-AF4C-BA42-C0A1CAAB713C}" type="slidenum">
              <a:rPr lang="en-US" smtClean="0"/>
              <a:pPr/>
              <a:t>28</a:t>
            </a:fld>
            <a:endParaRPr lang="en-US"/>
          </a:p>
        </p:txBody>
      </p:sp>
    </p:spTree>
    <p:extLst>
      <p:ext uri="{BB962C8B-B14F-4D97-AF65-F5344CB8AC3E}">
        <p14:creationId xmlns:p14="http://schemas.microsoft.com/office/powerpoint/2010/main" val="2759223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err="1"/>
              <a:t>Acute</a:t>
            </a:r>
            <a:r>
              <a:rPr lang="es-ES_tradnl"/>
              <a:t> HIV </a:t>
            </a:r>
            <a:r>
              <a:rPr lang="es-ES_tradnl" err="1"/>
              <a:t>Syndrome</a:t>
            </a:r>
            <a:endParaRPr lang="es-ES_tradnl"/>
          </a:p>
        </p:txBody>
      </p:sp>
      <p:sp>
        <p:nvSpPr>
          <p:cNvPr id="3" name="Marcador de contenido 2"/>
          <p:cNvSpPr>
            <a:spLocks noGrp="1"/>
          </p:cNvSpPr>
          <p:nvPr>
            <p:ph idx="1"/>
          </p:nvPr>
        </p:nvSpPr>
        <p:spPr>
          <a:xfrm>
            <a:off x="457201" y="1359583"/>
            <a:ext cx="8315569" cy="4705679"/>
          </a:xfrm>
        </p:spPr>
        <p:txBody>
          <a:bodyPr>
            <a:normAutofit/>
          </a:bodyPr>
          <a:lstStyle/>
          <a:p>
            <a:r>
              <a:rPr lang="es-ES_tradnl" b="1" dirty="0" err="1"/>
              <a:t>Common</a:t>
            </a:r>
            <a:r>
              <a:rPr lang="es-ES_tradnl" b="1" dirty="0"/>
              <a:t> </a:t>
            </a:r>
            <a:r>
              <a:rPr lang="es-ES_tradnl" b="1" dirty="0" err="1"/>
              <a:t>Symptoms</a:t>
            </a:r>
            <a:br>
              <a:rPr lang="es-ES_tradnl" dirty="0"/>
            </a:br>
            <a:r>
              <a:rPr lang="es-ES_tradnl" dirty="0" err="1"/>
              <a:t>fever</a:t>
            </a:r>
            <a:r>
              <a:rPr lang="es-ES_tradnl" dirty="0"/>
              <a:t>, fatigue, and </a:t>
            </a:r>
            <a:r>
              <a:rPr lang="es-ES_tradnl" dirty="0" err="1"/>
              <a:t>rash</a:t>
            </a:r>
            <a:endParaRPr lang="es-ES_tradnl" dirty="0"/>
          </a:p>
          <a:p>
            <a:r>
              <a:rPr lang="es-ES_tradnl" b="1" dirty="0" err="1"/>
              <a:t>Less</a:t>
            </a:r>
            <a:r>
              <a:rPr lang="es-ES_tradnl" b="1" dirty="0"/>
              <a:t> </a:t>
            </a:r>
            <a:r>
              <a:rPr lang="es-ES_tradnl" b="1" dirty="0" err="1"/>
              <a:t>Common</a:t>
            </a:r>
            <a:r>
              <a:rPr lang="es-ES_tradnl" b="1" dirty="0"/>
              <a:t> </a:t>
            </a:r>
            <a:r>
              <a:rPr lang="es-ES_tradnl" b="1" dirty="0" err="1"/>
              <a:t>Symptoms</a:t>
            </a:r>
            <a:br>
              <a:rPr lang="es-ES_tradnl" dirty="0"/>
            </a:br>
            <a:r>
              <a:rPr lang="es-ES_tradnl" dirty="0" err="1"/>
              <a:t>headache</a:t>
            </a:r>
            <a:r>
              <a:rPr lang="es-ES_tradnl" dirty="0"/>
              <a:t>, </a:t>
            </a:r>
            <a:r>
              <a:rPr lang="es-ES_tradnl" dirty="0" err="1"/>
              <a:t>swollen</a:t>
            </a:r>
            <a:r>
              <a:rPr lang="es-ES_tradnl" dirty="0"/>
              <a:t> </a:t>
            </a:r>
            <a:r>
              <a:rPr lang="es-ES_tradnl" dirty="0" err="1"/>
              <a:t>lymph</a:t>
            </a:r>
            <a:r>
              <a:rPr lang="es-ES_tradnl" dirty="0"/>
              <a:t> </a:t>
            </a:r>
            <a:r>
              <a:rPr lang="es-ES_tradnl" dirty="0" err="1"/>
              <a:t>glands</a:t>
            </a:r>
            <a:r>
              <a:rPr lang="es-ES_tradnl" dirty="0"/>
              <a:t>, </a:t>
            </a:r>
            <a:r>
              <a:rPr lang="es-ES_tradnl" dirty="0" err="1"/>
              <a:t>sore</a:t>
            </a:r>
            <a:r>
              <a:rPr lang="es-ES_tradnl" dirty="0"/>
              <a:t> </a:t>
            </a:r>
            <a:r>
              <a:rPr lang="es-ES_tradnl" dirty="0" err="1"/>
              <a:t>throat</a:t>
            </a:r>
            <a:r>
              <a:rPr lang="es-ES_tradnl" dirty="0"/>
              <a:t>, </a:t>
            </a:r>
            <a:r>
              <a:rPr lang="es-ES_tradnl" dirty="0" err="1"/>
              <a:t>feeling</a:t>
            </a:r>
            <a:r>
              <a:rPr lang="es-ES_tradnl" dirty="0"/>
              <a:t> </a:t>
            </a:r>
            <a:r>
              <a:rPr lang="es-ES_tradnl" dirty="0" err="1"/>
              <a:t>achy</a:t>
            </a:r>
            <a:r>
              <a:rPr lang="es-ES_tradnl" dirty="0"/>
              <a:t>, nausea, </a:t>
            </a:r>
            <a:r>
              <a:rPr lang="es-ES_tradnl" dirty="0" err="1"/>
              <a:t>vomiting</a:t>
            </a:r>
            <a:r>
              <a:rPr lang="es-ES_tradnl" dirty="0"/>
              <a:t>, </a:t>
            </a:r>
            <a:r>
              <a:rPr lang="es-ES_tradnl" dirty="0" err="1"/>
              <a:t>diarrhea</a:t>
            </a:r>
            <a:r>
              <a:rPr lang="es-ES_tradnl" dirty="0"/>
              <a:t>, and </a:t>
            </a:r>
            <a:r>
              <a:rPr lang="es-ES_tradnl" dirty="0" err="1"/>
              <a:t>night</a:t>
            </a:r>
            <a:r>
              <a:rPr lang="es-ES_tradnl" dirty="0"/>
              <a:t> </a:t>
            </a:r>
            <a:r>
              <a:rPr lang="es-ES_tradnl" dirty="0" err="1"/>
              <a:t>sweats</a:t>
            </a:r>
            <a:endParaRPr lang="es-ES_tradnl" dirty="0"/>
          </a:p>
          <a:p>
            <a:pPr marL="114112" indent="0">
              <a:buNone/>
            </a:pPr>
            <a:endParaRPr lang="es-ES_tradnl" dirty="0"/>
          </a:p>
          <a:p>
            <a:pPr marL="114112" indent="0">
              <a:buNone/>
            </a:pPr>
            <a:r>
              <a:rPr lang="es-ES_tradnl" dirty="0"/>
              <a:t>Similar to </a:t>
            </a:r>
            <a:r>
              <a:rPr lang="es-ES_tradnl" dirty="0" err="1"/>
              <a:t>other</a:t>
            </a:r>
            <a:r>
              <a:rPr lang="es-ES_tradnl" dirty="0"/>
              <a:t> </a:t>
            </a:r>
            <a:r>
              <a:rPr lang="es-ES_tradnl" dirty="0" err="1"/>
              <a:t>illnesses</a:t>
            </a:r>
            <a:r>
              <a:rPr lang="es-ES_tradnl" dirty="0"/>
              <a:t> (</a:t>
            </a:r>
            <a:r>
              <a:rPr lang="es-ES_tradnl" dirty="0" err="1"/>
              <a:t>e.g</a:t>
            </a:r>
            <a:r>
              <a:rPr lang="es-ES_tradnl" dirty="0"/>
              <a:t>. </a:t>
            </a:r>
            <a:r>
              <a:rPr lang="es-ES_tradnl" dirty="0" err="1"/>
              <a:t>flu</a:t>
            </a:r>
            <a:r>
              <a:rPr lang="es-ES_tradnl" dirty="0"/>
              <a:t>, COVID-19)</a:t>
            </a:r>
          </a:p>
          <a:p>
            <a:pPr marL="114112" indent="0">
              <a:buNone/>
            </a:pPr>
            <a:endParaRPr lang="es-ES_tradnl" dirty="0"/>
          </a:p>
          <a:p>
            <a:pPr marL="114112" indent="0">
              <a:buNone/>
            </a:pPr>
            <a:r>
              <a:rPr lang="es-ES_tradnl" dirty="0" err="1"/>
              <a:t>Only</a:t>
            </a:r>
            <a:r>
              <a:rPr lang="es-ES_tradnl" dirty="0"/>
              <a:t> </a:t>
            </a:r>
            <a:r>
              <a:rPr lang="es-ES_tradnl" dirty="0" err="1"/>
              <a:t>experienced</a:t>
            </a:r>
            <a:r>
              <a:rPr lang="es-ES_tradnl" dirty="0"/>
              <a:t> </a:t>
            </a:r>
            <a:r>
              <a:rPr lang="es-ES_tradnl" dirty="0" err="1"/>
              <a:t>by</a:t>
            </a:r>
            <a:r>
              <a:rPr lang="es-ES_tradnl" dirty="0"/>
              <a:t> </a:t>
            </a:r>
            <a:r>
              <a:rPr lang="es-ES_tradnl" dirty="0" err="1"/>
              <a:t>about</a:t>
            </a:r>
            <a:r>
              <a:rPr lang="es-ES_tradnl" dirty="0"/>
              <a:t> ½ of </a:t>
            </a:r>
            <a:r>
              <a:rPr lang="es-ES_tradnl" dirty="0" err="1"/>
              <a:t>the</a:t>
            </a:r>
            <a:r>
              <a:rPr lang="es-ES_tradnl" dirty="0"/>
              <a:t> </a:t>
            </a:r>
            <a:r>
              <a:rPr lang="es-ES_tradnl" dirty="0" err="1"/>
              <a:t>people</a:t>
            </a:r>
            <a:r>
              <a:rPr lang="es-ES_tradnl" dirty="0"/>
              <a:t> </a:t>
            </a:r>
            <a:r>
              <a:rPr lang="es-ES_tradnl" dirty="0" err="1"/>
              <a:t>newly</a:t>
            </a:r>
            <a:r>
              <a:rPr lang="es-ES_tradnl" dirty="0"/>
              <a:t> </a:t>
            </a:r>
            <a:r>
              <a:rPr lang="es-ES_tradnl" dirty="0" err="1"/>
              <a:t>infected</a:t>
            </a:r>
            <a:endParaRPr lang="es-ES_tradnl" dirty="0"/>
          </a:p>
          <a:p>
            <a:pPr marL="114112" indent="0">
              <a:buNone/>
            </a:pPr>
            <a:endParaRPr lang="es-ES_tradnl" dirty="0"/>
          </a:p>
          <a:p>
            <a:pPr marL="114112" indent="0">
              <a:buNone/>
            </a:pPr>
            <a:r>
              <a:rPr lang="es-ES_tradnl" dirty="0" err="1"/>
              <a:t>Only</a:t>
            </a:r>
            <a:r>
              <a:rPr lang="es-ES_tradnl" dirty="0"/>
              <a:t> </a:t>
            </a:r>
            <a:r>
              <a:rPr lang="es-ES_tradnl" dirty="0" err="1"/>
              <a:t>an</a:t>
            </a:r>
            <a:r>
              <a:rPr lang="es-ES_tradnl" dirty="0"/>
              <a:t> HIV test can </a:t>
            </a:r>
            <a:r>
              <a:rPr lang="es-ES_tradnl" dirty="0" err="1"/>
              <a:t>diagnose</a:t>
            </a:r>
            <a:r>
              <a:rPr lang="es-ES_tradnl" dirty="0"/>
              <a:t> HIV</a:t>
            </a:r>
          </a:p>
        </p:txBody>
      </p:sp>
      <p:sp>
        <p:nvSpPr>
          <p:cNvPr id="5" name="Marcador de pie de página 4"/>
          <p:cNvSpPr>
            <a:spLocks noGrp="1"/>
          </p:cNvSpPr>
          <p:nvPr>
            <p:ph type="ftr" sz="quarter" idx="11"/>
          </p:nvPr>
        </p:nvSpPr>
        <p:spPr/>
        <p:txBody>
          <a:bodyPr/>
          <a:lstStyle/>
          <a:p>
            <a:r>
              <a:rPr lang="en-US" dirty="0"/>
              <a:t>paetc.org</a:t>
            </a:r>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29</a:t>
            </a:fld>
            <a:endParaRPr lang="en-US"/>
          </a:p>
        </p:txBody>
      </p:sp>
    </p:spTree>
    <p:extLst>
      <p:ext uri="{BB962C8B-B14F-4D97-AF65-F5344CB8AC3E}">
        <p14:creationId xmlns:p14="http://schemas.microsoft.com/office/powerpoint/2010/main" val="157317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57202" y="1600203"/>
            <a:ext cx="8522675" cy="4367299"/>
          </a:xfrm>
        </p:spPr>
        <p:txBody>
          <a:bodyPr/>
          <a:lstStyle/>
          <a:p>
            <a:pPr marL="114112" indent="0">
              <a:buNone/>
            </a:pPr>
            <a:r>
              <a:rPr lang="en-US" b="1" dirty="0"/>
              <a:t>By the end of this training participants will be able to…</a:t>
            </a:r>
          </a:p>
          <a:p>
            <a:r>
              <a:rPr lang="en-US" dirty="0"/>
              <a:t>Explain why someone should get tested for HIV</a:t>
            </a:r>
            <a:br>
              <a:rPr lang="en-US" dirty="0"/>
            </a:br>
            <a:endParaRPr lang="en-US" dirty="0"/>
          </a:p>
          <a:p>
            <a:r>
              <a:rPr lang="en-US" dirty="0"/>
              <a:t>Discuss the HIV life cycle in relation to how the available therapies work.</a:t>
            </a:r>
          </a:p>
          <a:p>
            <a:endParaRPr lang="en-US" dirty="0"/>
          </a:p>
          <a:p>
            <a:r>
              <a:rPr lang="en-US" dirty="0"/>
              <a:t>Describe the importance of linkage to care when someone tests positive for HIV</a:t>
            </a:r>
            <a:br>
              <a:rPr lang="en-US" dirty="0"/>
            </a:br>
            <a:endParaRPr lang="en-US" dirty="0"/>
          </a:p>
        </p:txBody>
      </p:sp>
      <p:sp>
        <p:nvSpPr>
          <p:cNvPr id="5" name="Footer Placeholder 4"/>
          <p:cNvSpPr>
            <a:spLocks noGrp="1"/>
          </p:cNvSpPr>
          <p:nvPr>
            <p:ph type="ftr" sz="quarter" idx="11"/>
          </p:nvPr>
        </p:nvSpPr>
        <p:spPr/>
        <p:txBody>
          <a:bodyPr/>
          <a:lstStyle/>
          <a:p>
            <a:r>
              <a:rPr lang="en-US" dirty="0"/>
              <a:t>paetc.org</a:t>
            </a:r>
          </a:p>
        </p:txBody>
      </p:sp>
      <p:sp>
        <p:nvSpPr>
          <p:cNvPr id="4" name="Slide Number Placeholder 3"/>
          <p:cNvSpPr>
            <a:spLocks noGrp="1"/>
          </p:cNvSpPr>
          <p:nvPr>
            <p:ph type="sldNum" sz="quarter" idx="12"/>
          </p:nvPr>
        </p:nvSpPr>
        <p:spPr>
          <a:xfrm>
            <a:off x="8772770" y="6471138"/>
            <a:ext cx="307657" cy="230983"/>
          </a:xfrm>
        </p:spPr>
        <p:txBody>
          <a:bodyPr/>
          <a:lstStyle/>
          <a:p>
            <a:fld id="{1D2EA5EF-C699-AF4C-BA42-C0A1CAAB713C}" type="slidenum">
              <a:rPr lang="en-US" smtClean="0"/>
              <a:pPr/>
              <a:t>3</a:t>
            </a:fld>
            <a:endParaRPr lang="en-US" dirty="0"/>
          </a:p>
        </p:txBody>
      </p:sp>
    </p:spTree>
    <p:extLst>
      <p:ext uri="{BB962C8B-B14F-4D97-AF65-F5344CB8AC3E}">
        <p14:creationId xmlns:p14="http://schemas.microsoft.com/office/powerpoint/2010/main" val="1445794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a:t>Antiretroviral Therapy</a:t>
            </a:r>
          </a:p>
        </p:txBody>
      </p:sp>
      <p:sp>
        <p:nvSpPr>
          <p:cNvPr id="4" name="Footer Placeholder 3">
            <a:extLst>
              <a:ext uri="{FF2B5EF4-FFF2-40B4-BE49-F238E27FC236}">
                <a16:creationId xmlns:a16="http://schemas.microsoft.com/office/drawing/2014/main" id="{9727A417-97B4-4B22-9157-30CC3BE131E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8EDA099B-6AF6-4093-A899-011C8B406B12}"/>
              </a:ext>
            </a:extLst>
          </p:cNvPr>
          <p:cNvSpPr>
            <a:spLocks noGrp="1"/>
          </p:cNvSpPr>
          <p:nvPr>
            <p:ph type="sldNum" sz="quarter" idx="12"/>
          </p:nvPr>
        </p:nvSpPr>
        <p:spPr/>
        <p:txBody>
          <a:bodyPr/>
          <a:lstStyle/>
          <a:p>
            <a:fld id="{1D2EA5EF-C699-AF4C-BA42-C0A1CAAB713C}" type="slidenum">
              <a:rPr lang="en-US" smtClean="0"/>
              <a:t>30</a:t>
            </a:fld>
            <a:endParaRPr lang="en-US"/>
          </a:p>
        </p:txBody>
      </p:sp>
    </p:spTree>
    <p:extLst>
      <p:ext uri="{BB962C8B-B14F-4D97-AF65-F5344CB8AC3E}">
        <p14:creationId xmlns:p14="http://schemas.microsoft.com/office/powerpoint/2010/main" val="2722563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43463"/>
            <a:ext cx="8315569" cy="472800"/>
          </a:xfrm>
        </p:spPr>
        <p:txBody>
          <a:bodyPr/>
          <a:lstStyle/>
          <a:p>
            <a:pPr algn="ctr"/>
            <a:r>
              <a:rPr lang="en-US" sz="3600" dirty="0"/>
              <a:t>Effective Treatment Saves Lives</a:t>
            </a:r>
          </a:p>
        </p:txBody>
      </p:sp>
      <p:sp>
        <p:nvSpPr>
          <p:cNvPr id="4" name="Slide Number Placeholder 3"/>
          <p:cNvSpPr>
            <a:spLocks noGrp="1"/>
          </p:cNvSpPr>
          <p:nvPr>
            <p:ph type="sldNum" sz="quarter" idx="12"/>
          </p:nvPr>
        </p:nvSpPr>
        <p:spPr/>
        <p:txBody>
          <a:bodyPr/>
          <a:lstStyle/>
          <a:p>
            <a:fld id="{1D2EA5EF-C699-AF4C-BA42-C0A1CAAB713C}" type="slidenum">
              <a:rPr lang="en-US" smtClean="0">
                <a:solidFill>
                  <a:srgbClr val="FFFFFF"/>
                </a:solidFill>
              </a:rPr>
              <a:pPr/>
              <a:t>31</a:t>
            </a:fld>
            <a:endParaRPr lang="en-US">
              <a:solidFill>
                <a:srgbClr val="FFFFFF"/>
              </a:solidFill>
            </a:endParaRPr>
          </a:p>
        </p:txBody>
      </p:sp>
      <p:pic>
        <p:nvPicPr>
          <p:cNvPr id="5" name="Picture 4" descr="HIV Medicines help people with HIV live longer. U.S. average years of life for someone without HIV is 79 years. A person with HIV diagnosed at age 20 taking the current HIV medicines lives an average of 71 years. A person with HIV diagnosed at age 21 not using medications lives an average of 32 years."/>
          <p:cNvPicPr>
            <a:picLocks noChangeAspect="1"/>
          </p:cNvPicPr>
          <p:nvPr/>
        </p:nvPicPr>
        <p:blipFill>
          <a:blip r:embed="rId2"/>
          <a:stretch>
            <a:fillRect/>
          </a:stretch>
        </p:blipFill>
        <p:spPr>
          <a:xfrm>
            <a:off x="0" y="1130300"/>
            <a:ext cx="9144000" cy="4387255"/>
          </a:xfrm>
          <a:prstGeom prst="rect">
            <a:avLst/>
          </a:prstGeom>
        </p:spPr>
      </p:pic>
    </p:spTree>
    <p:extLst>
      <p:ext uri="{BB962C8B-B14F-4D97-AF65-F5344CB8AC3E}">
        <p14:creationId xmlns:p14="http://schemas.microsoft.com/office/powerpoint/2010/main" val="2890707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E1C5-409D-40FA-B22D-084278CEC507}"/>
              </a:ext>
            </a:extLst>
          </p:cNvPr>
          <p:cNvSpPr>
            <a:spLocks noGrp="1"/>
          </p:cNvSpPr>
          <p:nvPr>
            <p:ph type="title"/>
          </p:nvPr>
        </p:nvSpPr>
        <p:spPr>
          <a:xfrm>
            <a:off x="457202" y="4819"/>
            <a:ext cx="8315569" cy="759682"/>
          </a:xfrm>
        </p:spPr>
        <p:txBody>
          <a:bodyPr/>
          <a:lstStyle/>
          <a:p>
            <a:pPr algn="ctr"/>
            <a:r>
              <a:rPr lang="en-US" sz="3000" dirty="0"/>
              <a:t>HIV life cycle and targets of antiretroviral therapy</a:t>
            </a:r>
          </a:p>
        </p:txBody>
      </p:sp>
      <p:pic>
        <p:nvPicPr>
          <p:cNvPr id="1026" name="Picture 2" descr="This figure shows the HIV replication cycle and the different sites of action of antiretroviral agents.">
            <a:extLst>
              <a:ext uri="{FF2B5EF4-FFF2-40B4-BE49-F238E27FC236}">
                <a16:creationId xmlns:a16="http://schemas.microsoft.com/office/drawing/2014/main" id="{F801CD09-C21A-4394-B18B-EFC2C892A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501"/>
            <a:ext cx="9144000" cy="5321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EE887B-D91A-46F9-A99E-9B2A17EBBC7F}"/>
              </a:ext>
            </a:extLst>
          </p:cNvPr>
          <p:cNvSpPr txBox="1"/>
          <p:nvPr/>
        </p:nvSpPr>
        <p:spPr>
          <a:xfrm>
            <a:off x="2285999" y="6230055"/>
            <a:ext cx="5703757" cy="646331"/>
          </a:xfrm>
          <a:prstGeom prst="rect">
            <a:avLst/>
          </a:prstGeom>
          <a:noFill/>
        </p:spPr>
        <p:txBody>
          <a:bodyPr wrap="square">
            <a:spAutoFit/>
          </a:bodyPr>
          <a:lstStyle/>
          <a:p>
            <a:r>
              <a:rPr lang="en-US" sz="1200" b="0" i="0" dirty="0">
                <a:solidFill>
                  <a:schemeClr val="bg1"/>
                </a:solidFill>
                <a:effectLst/>
                <a:latin typeface="Open Sans" panose="020B0606030504020204" pitchFamily="34" charset="0"/>
              </a:rPr>
              <a:t>Illustration: Cognition Studio, Inc. and David H. </a:t>
            </a:r>
            <a:r>
              <a:rPr lang="en-US" sz="1200" b="0" i="0" dirty="0" err="1">
                <a:solidFill>
                  <a:schemeClr val="bg1"/>
                </a:solidFill>
                <a:effectLst/>
                <a:latin typeface="Open Sans" panose="020B0606030504020204" pitchFamily="34" charset="0"/>
              </a:rPr>
              <a:t>Spach</a:t>
            </a:r>
            <a:r>
              <a:rPr lang="en-US" sz="1200" b="0" i="0" dirty="0">
                <a:solidFill>
                  <a:schemeClr val="bg1"/>
                </a:solidFill>
                <a:effectLst/>
                <a:latin typeface="Open Sans" panose="020B0606030504020204" pitchFamily="34" charset="0"/>
              </a:rPr>
              <a:t>, MD. Available at: </a:t>
            </a:r>
            <a:r>
              <a:rPr lang="en-US" sz="1200" b="0" i="0"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https://www.hiv.uw.edu/go/antiretroviral-therapy/general-information/core-concept/all</a:t>
            </a:r>
            <a:r>
              <a:rPr lang="en-US" sz="1200" b="0" i="0" dirty="0">
                <a:solidFill>
                  <a:schemeClr val="bg1"/>
                </a:solidFill>
                <a:effectLst/>
                <a:latin typeface="Open Sans" panose="020B0606030504020204" pitchFamily="34" charset="0"/>
              </a:rPr>
              <a:t> Accessed March 5, 2024.</a:t>
            </a:r>
            <a:endParaRPr lang="en-US" sz="1200" dirty="0">
              <a:solidFill>
                <a:schemeClr val="bg1"/>
              </a:solidFill>
            </a:endParaRPr>
          </a:p>
        </p:txBody>
      </p:sp>
      <p:sp>
        <p:nvSpPr>
          <p:cNvPr id="4" name="Slide Number Placeholder 3">
            <a:extLst>
              <a:ext uri="{FF2B5EF4-FFF2-40B4-BE49-F238E27FC236}">
                <a16:creationId xmlns:a16="http://schemas.microsoft.com/office/drawing/2014/main" id="{46FC762B-EEE9-4100-BC30-393F1A513D5A}"/>
              </a:ext>
            </a:extLst>
          </p:cNvPr>
          <p:cNvSpPr>
            <a:spLocks noGrp="1"/>
          </p:cNvSpPr>
          <p:nvPr>
            <p:ph type="sldNum" sz="quarter" idx="12"/>
          </p:nvPr>
        </p:nvSpPr>
        <p:spPr/>
        <p:txBody>
          <a:bodyPr/>
          <a:lstStyle/>
          <a:p>
            <a:fld id="{1D2EA5EF-C699-AF4C-BA42-C0A1CAAB713C}" type="slidenum">
              <a:rPr lang="en-US" smtClean="0"/>
              <a:t>32</a:t>
            </a:fld>
            <a:endParaRPr lang="en-US"/>
          </a:p>
        </p:txBody>
      </p:sp>
      <p:sp>
        <p:nvSpPr>
          <p:cNvPr id="3" name="Rectangle: Rounded Corners 2">
            <a:extLst>
              <a:ext uri="{FF2B5EF4-FFF2-40B4-BE49-F238E27FC236}">
                <a16:creationId xmlns:a16="http://schemas.microsoft.com/office/drawing/2014/main" id="{1F0726FF-3341-41C2-AF56-876A1D6484AF}"/>
              </a:ext>
              <a:ext uri="{C183D7F6-B498-43B3-948B-1728B52AA6E4}">
                <adec:decorative xmlns:adec="http://schemas.microsoft.com/office/drawing/2017/decorative" val="1"/>
              </a:ext>
            </a:extLst>
          </p:cNvPr>
          <p:cNvSpPr/>
          <p:nvPr/>
        </p:nvSpPr>
        <p:spPr>
          <a:xfrm>
            <a:off x="1058779" y="5133474"/>
            <a:ext cx="1892968" cy="577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3933806-CD2C-4A1D-A0E0-590F02831D1E}"/>
              </a:ext>
              <a:ext uri="{C183D7F6-B498-43B3-948B-1728B52AA6E4}">
                <adec:decorative xmlns:adec="http://schemas.microsoft.com/office/drawing/2017/decorative" val="1"/>
              </a:ext>
            </a:extLst>
          </p:cNvPr>
          <p:cNvSpPr/>
          <p:nvPr/>
        </p:nvSpPr>
        <p:spPr>
          <a:xfrm>
            <a:off x="3673641" y="3777916"/>
            <a:ext cx="1179095" cy="577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7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4639"/>
            <a:ext cx="8343791" cy="682038"/>
          </a:xfrm>
        </p:spPr>
        <p:txBody>
          <a:bodyPr anchor="ctr">
            <a:normAutofit fontScale="90000"/>
          </a:bodyPr>
          <a:lstStyle/>
          <a:p>
            <a:pPr algn="ctr"/>
            <a:r>
              <a:rPr lang="es-ES_tradnl" dirty="0" err="1"/>
              <a:t>Antiretroviral</a:t>
            </a:r>
            <a:r>
              <a:rPr lang="es-ES_tradnl" dirty="0"/>
              <a:t> </a:t>
            </a:r>
            <a:r>
              <a:rPr lang="es-ES_tradnl" dirty="0" err="1"/>
              <a:t>Therapy</a:t>
            </a:r>
            <a:r>
              <a:rPr lang="es-ES_tradnl" dirty="0"/>
              <a:t> (ART)</a:t>
            </a:r>
            <a:endParaRPr lang="en-US" dirty="0"/>
          </a:p>
        </p:txBody>
      </p:sp>
      <p:pic>
        <p:nvPicPr>
          <p:cNvPr id="11" name="Picture 11" descr="Infographic - Antiretroviral Therapy (ART) is daily use of a combination of HIV medicines to treat HIV, ART saves lives, but does not cure HIV.  It reduces the amount of HIV in the body, reduces the risk of HIV transmission, preventions HIV from advancing to AIDS, and protects the immune system.">
            <a:extLst>
              <a:ext uri="{FF2B5EF4-FFF2-40B4-BE49-F238E27FC236}">
                <a16:creationId xmlns:a16="http://schemas.microsoft.com/office/drawing/2014/main" id="{709ADAB2-0316-2C89-D5A4-194AA064802C}"/>
              </a:ext>
            </a:extLst>
          </p:cNvPr>
          <p:cNvPicPr>
            <a:picLocks noChangeAspect="1"/>
          </p:cNvPicPr>
          <p:nvPr/>
        </p:nvPicPr>
        <p:blipFill>
          <a:blip r:embed="rId3"/>
          <a:stretch>
            <a:fillRect/>
          </a:stretch>
        </p:blipFill>
        <p:spPr>
          <a:xfrm>
            <a:off x="229402" y="995970"/>
            <a:ext cx="8690082" cy="4978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B617242-D820-F887-FC39-579A1A589F42}"/>
              </a:ext>
            </a:extLst>
          </p:cNvPr>
          <p:cNvSpPr txBox="1"/>
          <p:nvPr/>
        </p:nvSpPr>
        <p:spPr>
          <a:xfrm>
            <a:off x="693795" y="5632685"/>
            <a:ext cx="49529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lumMod val="50000"/>
                  </a:schemeClr>
                </a:solidFill>
                <a:cs typeface="Arial"/>
              </a:rPr>
              <a:t>*Long-acting injectable ART is now available</a:t>
            </a:r>
          </a:p>
        </p:txBody>
      </p:sp>
      <p:pic>
        <p:nvPicPr>
          <p:cNvPr id="9" name="Picture 9" descr="HIVinfo.NIH.gov logo">
            <a:extLst>
              <a:ext uri="{FF2B5EF4-FFF2-40B4-BE49-F238E27FC236}">
                <a16:creationId xmlns:a16="http://schemas.microsoft.com/office/drawing/2014/main" id="{B8B58574-ED55-C190-8246-1CEB4C2CA390}"/>
              </a:ext>
            </a:extLst>
          </p:cNvPr>
          <p:cNvPicPr>
            <a:picLocks noChangeAspect="1"/>
          </p:cNvPicPr>
          <p:nvPr/>
        </p:nvPicPr>
        <p:blipFill>
          <a:blip r:embed="rId4"/>
          <a:stretch>
            <a:fillRect/>
          </a:stretch>
        </p:blipFill>
        <p:spPr>
          <a:xfrm>
            <a:off x="7894108" y="5319595"/>
            <a:ext cx="975784" cy="612070"/>
          </a:xfrm>
          <a:prstGeom prst="rect">
            <a:avLst/>
          </a:prstGeom>
        </p:spPr>
      </p:pic>
      <p:sp>
        <p:nvSpPr>
          <p:cNvPr id="5" name="Marcador de pie de página 4"/>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4" name="Marcador de número de diapositiva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33</a:t>
            </a:fld>
            <a:endParaRPr lang="en-US"/>
          </a:p>
        </p:txBody>
      </p:sp>
    </p:spTree>
    <p:extLst>
      <p:ext uri="{BB962C8B-B14F-4D97-AF65-F5344CB8AC3E}">
        <p14:creationId xmlns:p14="http://schemas.microsoft.com/office/powerpoint/2010/main" val="214954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4215" y="367593"/>
            <a:ext cx="8315569" cy="1143000"/>
          </a:xfrm>
        </p:spPr>
        <p:txBody>
          <a:bodyPr/>
          <a:lstStyle/>
          <a:p>
            <a:r>
              <a:rPr lang="en-US" dirty="0"/>
              <a:t>HIV Attachment to CD4 Cells</a:t>
            </a:r>
          </a:p>
        </p:txBody>
      </p:sp>
      <p:pic>
        <p:nvPicPr>
          <p:cNvPr id="5" name="Content Placeholder 4" descr="This part of the viral lifecycle focuses on the phase from attachment of the virus to the CD4 cell, which is the target of infection. This illustration shows various areas on the surface of the CD4 cell and virus that are targets for antiviral treatment."/>
          <p:cNvPicPr>
            <a:picLocks noGrp="1" noChangeAspect="1"/>
          </p:cNvPicPr>
          <p:nvPr>
            <p:ph sz="half" idx="1"/>
          </p:nvPr>
        </p:nvPicPr>
        <p:blipFill>
          <a:blip r:embed="rId3"/>
          <a:srcRect l="-20595" r="-20595"/>
          <a:stretch>
            <a:fillRect/>
          </a:stretch>
        </p:blipFill>
        <p:spPr>
          <a:xfrm>
            <a:off x="208470" y="1190010"/>
            <a:ext cx="4038599" cy="4892901"/>
          </a:xfrm>
        </p:spPr>
      </p:pic>
      <p:sp>
        <p:nvSpPr>
          <p:cNvPr id="20" name="TextBox 19">
            <a:extLst>
              <a:ext uri="{FF2B5EF4-FFF2-40B4-BE49-F238E27FC236}">
                <a16:creationId xmlns:a16="http://schemas.microsoft.com/office/drawing/2014/main" id="{7DFA7799-103C-5A37-A92D-924DE661640F}"/>
              </a:ext>
            </a:extLst>
          </p:cNvPr>
          <p:cNvSpPr txBox="1"/>
          <p:nvPr/>
        </p:nvSpPr>
        <p:spPr>
          <a:xfrm>
            <a:off x="255232" y="2692561"/>
            <a:ext cx="861133" cy="307777"/>
          </a:xfrm>
          <a:prstGeom prst="rect">
            <a:avLst/>
          </a:prstGeom>
          <a:noFill/>
        </p:spPr>
        <p:txBody>
          <a:bodyPr wrap="none" rtlCol="0">
            <a:spAutoFit/>
          </a:bodyPr>
          <a:lstStyle/>
          <a:p>
            <a:r>
              <a:rPr lang="en-US" sz="1400" dirty="0"/>
              <a:t>(Capsid)</a:t>
            </a:r>
          </a:p>
        </p:txBody>
      </p:sp>
      <p:cxnSp>
        <p:nvCxnSpPr>
          <p:cNvPr id="19" name="Straight Arrow Connector 18" descr="Arrow pointing to Capsid.">
            <a:extLst>
              <a:ext uri="{FF2B5EF4-FFF2-40B4-BE49-F238E27FC236}">
                <a16:creationId xmlns:a16="http://schemas.microsoft.com/office/drawing/2014/main" id="{2B21CC0D-9E1F-C1B6-2D35-F70DB263BA6C}"/>
              </a:ext>
            </a:extLst>
          </p:cNvPr>
          <p:cNvCxnSpPr/>
          <p:nvPr/>
        </p:nvCxnSpPr>
        <p:spPr>
          <a:xfrm flipV="1">
            <a:off x="1020035" y="2692561"/>
            <a:ext cx="761626" cy="15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B27B55-002F-50B1-27DB-ACDFCAEC5BD7}"/>
              </a:ext>
            </a:extLst>
          </p:cNvPr>
          <p:cNvSpPr txBox="1"/>
          <p:nvPr/>
        </p:nvSpPr>
        <p:spPr>
          <a:xfrm>
            <a:off x="3133836" y="1943861"/>
            <a:ext cx="856773" cy="276999"/>
          </a:xfrm>
          <a:prstGeom prst="rect">
            <a:avLst/>
          </a:prstGeom>
          <a:noFill/>
        </p:spPr>
        <p:txBody>
          <a:bodyPr wrap="none" rtlCol="0">
            <a:spAutoFit/>
          </a:bodyPr>
          <a:lstStyle/>
          <a:p>
            <a:r>
              <a:rPr lang="en-US" sz="1200" dirty="0"/>
              <a:t>(GP -120)</a:t>
            </a:r>
          </a:p>
        </p:txBody>
      </p:sp>
      <p:sp>
        <p:nvSpPr>
          <p:cNvPr id="10" name="TextBox 9">
            <a:extLst>
              <a:ext uri="{FF2B5EF4-FFF2-40B4-BE49-F238E27FC236}">
                <a16:creationId xmlns:a16="http://schemas.microsoft.com/office/drawing/2014/main" id="{3C8B563B-EFCA-922D-747E-CBD28CF7B531}"/>
              </a:ext>
            </a:extLst>
          </p:cNvPr>
          <p:cNvSpPr txBox="1"/>
          <p:nvPr/>
        </p:nvSpPr>
        <p:spPr>
          <a:xfrm>
            <a:off x="3173373" y="2450650"/>
            <a:ext cx="1246229" cy="646331"/>
          </a:xfrm>
          <a:prstGeom prst="rect">
            <a:avLst/>
          </a:prstGeom>
          <a:noFill/>
        </p:spPr>
        <p:txBody>
          <a:bodyPr wrap="square" rtlCol="0">
            <a:spAutoFit/>
          </a:bodyPr>
          <a:lstStyle/>
          <a:p>
            <a:r>
              <a:rPr lang="en-US" sz="1200" b="1" dirty="0">
                <a:solidFill>
                  <a:srgbClr val="FF0000"/>
                </a:solidFill>
              </a:rPr>
              <a:t>(GP-120 Direct</a:t>
            </a:r>
          </a:p>
          <a:p>
            <a:r>
              <a:rPr lang="en-US" sz="1200" b="1" dirty="0">
                <a:solidFill>
                  <a:srgbClr val="FF0000"/>
                </a:solidFill>
              </a:rPr>
              <a:t>Attachment </a:t>
            </a:r>
            <a:r>
              <a:rPr lang="en-US" sz="1200" b="1" dirty="0" err="1">
                <a:solidFill>
                  <a:srgbClr val="FF0000"/>
                </a:solidFill>
              </a:rPr>
              <a:t>Inhib</a:t>
            </a:r>
            <a:r>
              <a:rPr lang="en-US" sz="1200" b="1" dirty="0">
                <a:solidFill>
                  <a:srgbClr val="FF0000"/>
                </a:solidFill>
              </a:rPr>
              <a:t>.)</a:t>
            </a:r>
          </a:p>
        </p:txBody>
      </p:sp>
      <p:sp>
        <p:nvSpPr>
          <p:cNvPr id="21" name="TextBox 20">
            <a:extLst>
              <a:ext uri="{FF2B5EF4-FFF2-40B4-BE49-F238E27FC236}">
                <a16:creationId xmlns:a16="http://schemas.microsoft.com/office/drawing/2014/main" id="{EBF0EE50-BC4F-BCF7-550F-C02A8ECD497B}"/>
              </a:ext>
            </a:extLst>
          </p:cNvPr>
          <p:cNvSpPr txBox="1"/>
          <p:nvPr/>
        </p:nvSpPr>
        <p:spPr>
          <a:xfrm>
            <a:off x="3258373" y="3500336"/>
            <a:ext cx="1366571" cy="954107"/>
          </a:xfrm>
          <a:prstGeom prst="rect">
            <a:avLst/>
          </a:prstGeom>
          <a:noFill/>
        </p:spPr>
        <p:txBody>
          <a:bodyPr wrap="square" rtlCol="0">
            <a:spAutoFit/>
          </a:bodyPr>
          <a:lstStyle/>
          <a:p>
            <a:r>
              <a:rPr lang="en-US" sz="1400" b="1" dirty="0">
                <a:solidFill>
                  <a:srgbClr val="FF0000"/>
                </a:solidFill>
              </a:rPr>
              <a:t>(CD4 Directed Post-</a:t>
            </a:r>
          </a:p>
          <a:p>
            <a:r>
              <a:rPr lang="en-US" sz="1400" b="1" dirty="0">
                <a:solidFill>
                  <a:srgbClr val="FF0000"/>
                </a:solidFill>
              </a:rPr>
              <a:t>Attachment </a:t>
            </a:r>
            <a:r>
              <a:rPr lang="en-US" sz="1400" b="1" dirty="0" err="1">
                <a:solidFill>
                  <a:srgbClr val="FF0000"/>
                </a:solidFill>
              </a:rPr>
              <a:t>Inhib</a:t>
            </a:r>
            <a:r>
              <a:rPr lang="en-US" sz="1400" b="1" dirty="0">
                <a:solidFill>
                  <a:srgbClr val="FF0000"/>
                </a:solidFill>
              </a:rPr>
              <a:t>.)</a:t>
            </a:r>
          </a:p>
        </p:txBody>
      </p:sp>
      <p:pic>
        <p:nvPicPr>
          <p:cNvPr id="6" name="Content Placeholder 5" descr="The process of fusion of the virus with the CD4 cell, showing various areas on the surface of the CD4 cell and virus that are targets for antiviral treatment."/>
          <p:cNvPicPr>
            <a:picLocks noGrp="1" noChangeAspect="1"/>
          </p:cNvPicPr>
          <p:nvPr>
            <p:ph sz="half" idx="2"/>
          </p:nvPr>
        </p:nvPicPr>
        <p:blipFill rotWithShape="1">
          <a:blip r:embed="rId4"/>
          <a:srcRect l="-1667" r="-1475"/>
          <a:stretch/>
        </p:blipFill>
        <p:spPr>
          <a:xfrm>
            <a:off x="5595997" y="1190010"/>
            <a:ext cx="3143067" cy="4889109"/>
          </a:xfrm>
        </p:spPr>
      </p:pic>
      <p:sp>
        <p:nvSpPr>
          <p:cNvPr id="8" name="Marcador de pie de página 4">
            <a:extLst>
              <a:ext uri="{FF2B5EF4-FFF2-40B4-BE49-F238E27FC236}">
                <a16:creationId xmlns:a16="http://schemas.microsoft.com/office/drawing/2014/main" id="{E9924D67-EB54-2165-A892-653D38A6CE6B}"/>
              </a:ext>
            </a:extLst>
          </p:cNvPr>
          <p:cNvSpPr txBox="1">
            <a:spLocks/>
          </p:cNvSpPr>
          <p:nvPr/>
        </p:nvSpPr>
        <p:spPr>
          <a:xfrm>
            <a:off x="3504859" y="65051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Source: Clinical Info HIV.gov</a:t>
            </a:r>
            <a:endParaRPr lang="en-US" dirty="0"/>
          </a:p>
        </p:txBody>
      </p:sp>
      <p:sp>
        <p:nvSpPr>
          <p:cNvPr id="7" name="Marcador de número de diapositiva 3">
            <a:extLst>
              <a:ext uri="{FF2B5EF4-FFF2-40B4-BE49-F238E27FC236}">
                <a16:creationId xmlns:a16="http://schemas.microsoft.com/office/drawing/2014/main" id="{ADB06EDB-18B7-2545-AA3E-5B026D913107}"/>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34</a:t>
            </a:fld>
            <a:endParaRPr lang="en-US"/>
          </a:p>
        </p:txBody>
      </p:sp>
    </p:spTree>
    <p:extLst>
      <p:ext uri="{BB962C8B-B14F-4D97-AF65-F5344CB8AC3E}">
        <p14:creationId xmlns:p14="http://schemas.microsoft.com/office/powerpoint/2010/main" val="1447922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Entry Inhibitors</a:t>
            </a:r>
          </a:p>
        </p:txBody>
      </p:sp>
      <p:pic>
        <p:nvPicPr>
          <p:cNvPr id="4" name="Content Placeholder 3" descr="Where the CCR5 Antagonist blocks HIV from entering CD4 cells, so the virus is unable to attach."/>
          <p:cNvPicPr>
            <a:picLocks noGrp="1" noChangeAspect="1"/>
          </p:cNvPicPr>
          <p:nvPr>
            <p:ph sz="half" idx="1"/>
          </p:nvPr>
        </p:nvPicPr>
        <p:blipFill>
          <a:blip r:embed="rId3"/>
          <a:srcRect l="-20379" r="-20379"/>
          <a:stretch>
            <a:fillRect/>
          </a:stretch>
        </p:blipFill>
        <p:spPr>
          <a:xfrm>
            <a:off x="457200" y="1547767"/>
            <a:ext cx="3657600" cy="4431308"/>
          </a:xfrm>
        </p:spPr>
      </p:pic>
      <p:pic>
        <p:nvPicPr>
          <p:cNvPr id="6" name="Content Placeholder 5" descr="How a fusion inhibitor block the HIV envelope from fusing with the CD4 cell membrane."/>
          <p:cNvPicPr>
            <a:picLocks noGrp="1" noChangeAspect="1"/>
          </p:cNvPicPr>
          <p:nvPr>
            <p:ph sz="half" idx="2"/>
          </p:nvPr>
        </p:nvPicPr>
        <p:blipFill>
          <a:blip r:embed="rId4"/>
          <a:srcRect l="-3323" r="-3323"/>
          <a:stretch>
            <a:fillRect/>
          </a:stretch>
        </p:blipFill>
        <p:spPr/>
      </p:pic>
      <p:sp>
        <p:nvSpPr>
          <p:cNvPr id="7" name="Marcador de pie de página 4">
            <a:extLst>
              <a:ext uri="{FF2B5EF4-FFF2-40B4-BE49-F238E27FC236}">
                <a16:creationId xmlns:a16="http://schemas.microsoft.com/office/drawing/2014/main" id="{45EB5609-81E6-DFEE-2D50-B3404A9BFF77}"/>
              </a:ext>
            </a:extLst>
          </p:cNvPr>
          <p:cNvSpPr txBox="1">
            <a:spLocks/>
          </p:cNvSpPr>
          <p:nvPr/>
        </p:nvSpPr>
        <p:spPr>
          <a:xfrm>
            <a:off x="3504859" y="65051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Source: Clinical Info HIV.gov</a:t>
            </a:r>
            <a:endParaRPr lang="en-US" dirty="0"/>
          </a:p>
        </p:txBody>
      </p:sp>
      <p:sp>
        <p:nvSpPr>
          <p:cNvPr id="5" name="Marcador de número de diapositiva 3">
            <a:extLst>
              <a:ext uri="{FF2B5EF4-FFF2-40B4-BE49-F238E27FC236}">
                <a16:creationId xmlns:a16="http://schemas.microsoft.com/office/drawing/2014/main" id="{F7D7D373-F7EE-D863-C09A-6D66FA8F350B}"/>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35</a:t>
            </a:fld>
            <a:endParaRPr lang="en-US"/>
          </a:p>
        </p:txBody>
      </p:sp>
    </p:spTree>
    <p:extLst>
      <p:ext uri="{BB962C8B-B14F-4D97-AF65-F5344CB8AC3E}">
        <p14:creationId xmlns:p14="http://schemas.microsoft.com/office/powerpoint/2010/main" val="836294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6348" y="109371"/>
            <a:ext cx="5831303" cy="1143000"/>
          </a:xfrm>
        </p:spPr>
        <p:txBody>
          <a:bodyPr/>
          <a:lstStyle/>
          <a:p>
            <a:pPr algn="ctr"/>
            <a:r>
              <a:rPr lang="en-US" sz="3200" dirty="0"/>
              <a:t>HIV Reverse Transcription</a:t>
            </a:r>
          </a:p>
        </p:txBody>
      </p:sp>
      <p:pic>
        <p:nvPicPr>
          <p:cNvPr id="5" name="Content Placeholder 4" descr="The reverse transcription phase of the viral life cycle where viral RNA is made into viral DNA by a viral enzyme called reverse transcriptase."/>
          <p:cNvPicPr>
            <a:picLocks noGrp="1" noChangeAspect="1"/>
          </p:cNvPicPr>
          <p:nvPr>
            <p:ph sz="half" idx="1"/>
          </p:nvPr>
        </p:nvPicPr>
        <p:blipFill rotWithShape="1">
          <a:blip r:embed="rId3"/>
          <a:srcRect l="747" r="745"/>
          <a:stretch/>
        </p:blipFill>
        <p:spPr>
          <a:xfrm>
            <a:off x="491874" y="829596"/>
            <a:ext cx="3292335" cy="5271231"/>
          </a:xfrm>
        </p:spPr>
      </p:pic>
      <p:pic>
        <p:nvPicPr>
          <p:cNvPr id="6" name="Content Placeholder 5" descr="How antiviral reverse transcriptase inhibitors work to block the conversion of HIV RNA to HIV DNA."/>
          <p:cNvPicPr>
            <a:picLocks noGrp="1" noChangeAspect="1"/>
          </p:cNvPicPr>
          <p:nvPr>
            <p:ph sz="half" idx="2"/>
          </p:nvPr>
        </p:nvPicPr>
        <p:blipFill rotWithShape="1">
          <a:blip r:embed="rId4"/>
          <a:srcRect l="2720" r="-473"/>
          <a:stretch/>
        </p:blipFill>
        <p:spPr>
          <a:xfrm>
            <a:off x="4716379" y="1053545"/>
            <a:ext cx="4056392" cy="5047282"/>
          </a:xfrm>
        </p:spPr>
      </p:pic>
      <p:sp>
        <p:nvSpPr>
          <p:cNvPr id="4" name="Marcador de pie de página 4">
            <a:extLst>
              <a:ext uri="{FF2B5EF4-FFF2-40B4-BE49-F238E27FC236}">
                <a16:creationId xmlns:a16="http://schemas.microsoft.com/office/drawing/2014/main" id="{C7EC6E83-3ADA-B405-71C4-74593E58B273}"/>
              </a:ext>
            </a:extLst>
          </p:cNvPr>
          <p:cNvSpPr txBox="1">
            <a:spLocks/>
          </p:cNvSpPr>
          <p:nvPr/>
        </p:nvSpPr>
        <p:spPr>
          <a:xfrm>
            <a:off x="3504859" y="65051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Source: Clinical Info HIV.gov</a:t>
            </a:r>
            <a:endParaRPr lang="en-US" dirty="0"/>
          </a:p>
        </p:txBody>
      </p:sp>
      <p:sp>
        <p:nvSpPr>
          <p:cNvPr id="3" name="Marcador de número de diapositiva 3">
            <a:extLst>
              <a:ext uri="{FF2B5EF4-FFF2-40B4-BE49-F238E27FC236}">
                <a16:creationId xmlns:a16="http://schemas.microsoft.com/office/drawing/2014/main" id="{E4C6C46E-8E09-7EF4-6F53-F7593A6D9DDC}"/>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36</a:t>
            </a:fld>
            <a:endParaRPr lang="en-US"/>
          </a:p>
        </p:txBody>
      </p:sp>
    </p:spTree>
    <p:extLst>
      <p:ext uri="{BB962C8B-B14F-4D97-AF65-F5344CB8AC3E}">
        <p14:creationId xmlns:p14="http://schemas.microsoft.com/office/powerpoint/2010/main" val="1478779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0322" y="-33943"/>
            <a:ext cx="2803356" cy="673526"/>
          </a:xfrm>
        </p:spPr>
        <p:txBody>
          <a:bodyPr/>
          <a:lstStyle/>
          <a:p>
            <a:r>
              <a:rPr lang="en-US" sz="3200" dirty="0"/>
              <a:t>HIV Integration</a:t>
            </a:r>
          </a:p>
        </p:txBody>
      </p:sp>
      <p:pic>
        <p:nvPicPr>
          <p:cNvPr id="4" name="Content Placeholder 3" descr="The part of the lifecycle called integration, where the virus uses it's own enzyme, integrase, to incorporate the viral DNA into the CD4 cells DNA so that it causes the CD4 cell to make more viruses. "/>
          <p:cNvPicPr>
            <a:picLocks noGrp="1" noChangeAspect="1"/>
          </p:cNvPicPr>
          <p:nvPr>
            <p:ph sz="half" idx="1"/>
          </p:nvPr>
        </p:nvPicPr>
        <p:blipFill rotWithShape="1">
          <a:blip r:embed="rId3"/>
          <a:srcRect l="-145" r="-145"/>
          <a:stretch/>
        </p:blipFill>
        <p:spPr>
          <a:xfrm>
            <a:off x="288759" y="493052"/>
            <a:ext cx="3684110" cy="5669424"/>
          </a:xfrm>
        </p:spPr>
      </p:pic>
      <p:pic>
        <p:nvPicPr>
          <p:cNvPr id="6" name="Content Placeholder 5" descr="A medication called an integrase inhibitor blocks the integration process.&#10;"/>
          <p:cNvPicPr>
            <a:picLocks noGrp="1" noChangeAspect="1"/>
          </p:cNvPicPr>
          <p:nvPr>
            <p:ph sz="half" idx="2"/>
          </p:nvPr>
        </p:nvPicPr>
        <p:blipFill rotWithShape="1">
          <a:blip r:embed="rId4"/>
          <a:srcRect l="416" r="-1701"/>
          <a:stretch/>
        </p:blipFill>
        <p:spPr>
          <a:xfrm>
            <a:off x="5171131" y="493052"/>
            <a:ext cx="3684110" cy="5669424"/>
          </a:xfrm>
        </p:spPr>
      </p:pic>
      <p:sp>
        <p:nvSpPr>
          <p:cNvPr id="7" name="Marcador de pie de página 4">
            <a:extLst>
              <a:ext uri="{FF2B5EF4-FFF2-40B4-BE49-F238E27FC236}">
                <a16:creationId xmlns:a16="http://schemas.microsoft.com/office/drawing/2014/main" id="{7492090A-B4B0-4035-49A2-097DEE4E6563}"/>
              </a:ext>
            </a:extLst>
          </p:cNvPr>
          <p:cNvSpPr>
            <a:spLocks noGrp="1"/>
          </p:cNvSpPr>
          <p:nvPr>
            <p:ph type="ftr" sz="quarter" idx="11"/>
          </p:nvPr>
        </p:nvSpPr>
        <p:spPr>
          <a:xfrm>
            <a:off x="3352459" y="6352708"/>
            <a:ext cx="4367298" cy="365760"/>
          </a:xfrm>
        </p:spPr>
        <p:txBody>
          <a:bodyPr/>
          <a:lstStyle/>
          <a:p>
            <a:r>
              <a:rPr lang="en-US" dirty="0"/>
              <a:t>Source: Clinical Info </a:t>
            </a:r>
            <a:r>
              <a:rPr lang="en-US" dirty="0" err="1"/>
              <a:t>HIV.gov</a:t>
            </a:r>
            <a:endParaRPr lang="en-US" dirty="0"/>
          </a:p>
        </p:txBody>
      </p:sp>
      <p:sp>
        <p:nvSpPr>
          <p:cNvPr id="5" name="Marcador de número de diapositiva 3">
            <a:extLst>
              <a:ext uri="{FF2B5EF4-FFF2-40B4-BE49-F238E27FC236}">
                <a16:creationId xmlns:a16="http://schemas.microsoft.com/office/drawing/2014/main" id="{DE6EECFC-9891-2F2E-72A3-AD3E7A9113E1}"/>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1942960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30C4EF-BFAD-04C5-8D54-1B8474F2A8D4}"/>
              </a:ext>
            </a:extLst>
          </p:cNvPr>
          <p:cNvSpPr>
            <a:spLocks noGrp="1"/>
          </p:cNvSpPr>
          <p:nvPr>
            <p:ph type="title"/>
          </p:nvPr>
        </p:nvSpPr>
        <p:spPr>
          <a:xfrm>
            <a:off x="612212" y="2857500"/>
            <a:ext cx="2542672" cy="1143000"/>
          </a:xfrm>
        </p:spPr>
        <p:txBody>
          <a:bodyPr/>
          <a:lstStyle/>
          <a:p>
            <a:r>
              <a:rPr lang="en-US" dirty="0"/>
              <a:t>Protease Inhibition</a:t>
            </a:r>
          </a:p>
        </p:txBody>
      </p:sp>
      <p:pic>
        <p:nvPicPr>
          <p:cNvPr id="10" name="Content Placeholder 9" descr="Another step in which medications can prevent new virus from maturing. It is with the use of medications called protease inhibitors that blocks where viral protein is made and modified.">
            <a:extLst>
              <a:ext uri="{FF2B5EF4-FFF2-40B4-BE49-F238E27FC236}">
                <a16:creationId xmlns:a16="http://schemas.microsoft.com/office/drawing/2014/main" id="{4BD0343C-A083-8B11-CC3D-793BC0CD1B5B}"/>
              </a:ext>
            </a:extLst>
          </p:cNvPr>
          <p:cNvPicPr>
            <a:picLocks noGrp="1" noChangeAspect="1"/>
          </p:cNvPicPr>
          <p:nvPr>
            <p:ph idx="1"/>
          </p:nvPr>
        </p:nvPicPr>
        <p:blipFill>
          <a:blip r:embed="rId3"/>
          <a:stretch>
            <a:fillRect/>
          </a:stretch>
        </p:blipFill>
        <p:spPr>
          <a:xfrm>
            <a:off x="4268861" y="174893"/>
            <a:ext cx="4262927" cy="6001318"/>
          </a:xfrm>
        </p:spPr>
      </p:pic>
      <p:sp>
        <p:nvSpPr>
          <p:cNvPr id="2" name="Marcador de pie de página 4">
            <a:extLst>
              <a:ext uri="{FF2B5EF4-FFF2-40B4-BE49-F238E27FC236}">
                <a16:creationId xmlns:a16="http://schemas.microsoft.com/office/drawing/2014/main" id="{C4D7CD39-0D14-1529-EA3F-ECA0549E3FC2}"/>
              </a:ext>
            </a:extLst>
          </p:cNvPr>
          <p:cNvSpPr>
            <a:spLocks noGrp="1"/>
          </p:cNvSpPr>
          <p:nvPr>
            <p:ph type="ftr" sz="quarter" idx="11"/>
          </p:nvPr>
        </p:nvSpPr>
        <p:spPr>
          <a:xfrm>
            <a:off x="3352459" y="6352708"/>
            <a:ext cx="4367298" cy="365760"/>
          </a:xfrm>
        </p:spPr>
        <p:txBody>
          <a:bodyPr/>
          <a:lstStyle/>
          <a:p>
            <a:r>
              <a:rPr lang="en-US" dirty="0"/>
              <a:t>Source: Clinical Info </a:t>
            </a:r>
            <a:r>
              <a:rPr lang="en-US" dirty="0" err="1"/>
              <a:t>HIV.gov</a:t>
            </a:r>
            <a:endParaRPr lang="en-US" dirty="0"/>
          </a:p>
        </p:txBody>
      </p:sp>
      <p:sp>
        <p:nvSpPr>
          <p:cNvPr id="5" name="Slide Number Placeholder 4">
            <a:extLst>
              <a:ext uri="{FF2B5EF4-FFF2-40B4-BE49-F238E27FC236}">
                <a16:creationId xmlns:a16="http://schemas.microsoft.com/office/drawing/2014/main" id="{B67D6ADE-6F55-30B7-EBF4-A8D0942B7EB6}"/>
              </a:ext>
            </a:extLst>
          </p:cNvPr>
          <p:cNvSpPr>
            <a:spLocks noGrp="1"/>
          </p:cNvSpPr>
          <p:nvPr>
            <p:ph type="sldNum" sz="quarter" idx="12"/>
          </p:nvPr>
        </p:nvSpPr>
        <p:spPr/>
        <p:txBody>
          <a:bodyPr/>
          <a:lstStyle/>
          <a:p>
            <a:fld id="{1D2EA5EF-C699-AF4C-BA42-C0A1CAAB713C}" type="slidenum">
              <a:rPr lang="en-US" smtClean="0"/>
              <a:t>38</a:t>
            </a:fld>
            <a:endParaRPr lang="en-US"/>
          </a:p>
        </p:txBody>
      </p:sp>
    </p:spTree>
    <p:extLst>
      <p:ext uri="{BB962C8B-B14F-4D97-AF65-F5344CB8AC3E}">
        <p14:creationId xmlns:p14="http://schemas.microsoft.com/office/powerpoint/2010/main" val="1312955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59F6-ECAD-4993-AA33-106D634B3475}"/>
              </a:ext>
            </a:extLst>
          </p:cNvPr>
          <p:cNvSpPr>
            <a:spLocks noGrp="1"/>
          </p:cNvSpPr>
          <p:nvPr>
            <p:ph type="title"/>
          </p:nvPr>
        </p:nvSpPr>
        <p:spPr/>
        <p:txBody>
          <a:bodyPr/>
          <a:lstStyle/>
          <a:p>
            <a:pPr algn="ctr"/>
            <a:r>
              <a:rPr lang="en-US" dirty="0"/>
              <a:t>Examples of one pill once a day antiretroviral regimen for HIV (1)</a:t>
            </a:r>
          </a:p>
        </p:txBody>
      </p:sp>
      <p:pic>
        <p:nvPicPr>
          <p:cNvPr id="7" name="Picture 6" descr="Once a day tablet antiretroviral regimen efavirenz+tenofovir disoproxil fumarate+emtricitabine.">
            <a:extLst>
              <a:ext uri="{FF2B5EF4-FFF2-40B4-BE49-F238E27FC236}">
                <a16:creationId xmlns:a16="http://schemas.microsoft.com/office/drawing/2014/main" id="{6F1A95B4-48E3-42C0-8690-F520C30DF492}"/>
              </a:ext>
            </a:extLst>
          </p:cNvPr>
          <p:cNvPicPr>
            <a:picLocks noChangeAspect="1"/>
          </p:cNvPicPr>
          <p:nvPr/>
        </p:nvPicPr>
        <p:blipFill>
          <a:blip r:embed="rId3"/>
          <a:stretch>
            <a:fillRect/>
          </a:stretch>
        </p:blipFill>
        <p:spPr>
          <a:xfrm>
            <a:off x="268289" y="1466850"/>
            <a:ext cx="4238625" cy="1962150"/>
          </a:xfrm>
          <a:prstGeom prst="rect">
            <a:avLst/>
          </a:prstGeom>
        </p:spPr>
      </p:pic>
      <p:pic>
        <p:nvPicPr>
          <p:cNvPr id="13" name="Picture 12" descr="Once a day tablet antiretroviral regimen rilpivirine+tenofovir disoproxil fumarate+emtricitabine.">
            <a:extLst>
              <a:ext uri="{FF2B5EF4-FFF2-40B4-BE49-F238E27FC236}">
                <a16:creationId xmlns:a16="http://schemas.microsoft.com/office/drawing/2014/main" id="{80945B2A-9D3D-415E-8FCC-06E26033A64C}"/>
              </a:ext>
            </a:extLst>
          </p:cNvPr>
          <p:cNvPicPr>
            <a:picLocks noChangeAspect="1"/>
          </p:cNvPicPr>
          <p:nvPr/>
        </p:nvPicPr>
        <p:blipFill>
          <a:blip r:embed="rId4"/>
          <a:stretch>
            <a:fillRect/>
          </a:stretch>
        </p:blipFill>
        <p:spPr>
          <a:xfrm>
            <a:off x="4770436" y="1648627"/>
            <a:ext cx="4105275" cy="1743075"/>
          </a:xfrm>
          <a:prstGeom prst="rect">
            <a:avLst/>
          </a:prstGeom>
        </p:spPr>
      </p:pic>
      <p:pic>
        <p:nvPicPr>
          <p:cNvPr id="9" name="Picture 8" descr="Once a day tablet antiretroviral regimen bictegravir+tenofovir alafenamide+emtricitabine.">
            <a:extLst>
              <a:ext uri="{FF2B5EF4-FFF2-40B4-BE49-F238E27FC236}">
                <a16:creationId xmlns:a16="http://schemas.microsoft.com/office/drawing/2014/main" id="{E06351D7-CBD0-4E8A-9A6D-03C547E5B224}"/>
              </a:ext>
            </a:extLst>
          </p:cNvPr>
          <p:cNvPicPr>
            <a:picLocks noChangeAspect="1"/>
          </p:cNvPicPr>
          <p:nvPr/>
        </p:nvPicPr>
        <p:blipFill>
          <a:blip r:embed="rId5"/>
          <a:stretch>
            <a:fillRect/>
          </a:stretch>
        </p:blipFill>
        <p:spPr>
          <a:xfrm>
            <a:off x="268289" y="3587523"/>
            <a:ext cx="4105275" cy="1685925"/>
          </a:xfrm>
          <a:prstGeom prst="rect">
            <a:avLst/>
          </a:prstGeom>
        </p:spPr>
      </p:pic>
      <p:pic>
        <p:nvPicPr>
          <p:cNvPr id="15" name="Picture 14" descr="Once a day tablet antiretroviral regimen doravirine+tenofovir disoproxil fumarate+lamivudine.">
            <a:extLst>
              <a:ext uri="{FF2B5EF4-FFF2-40B4-BE49-F238E27FC236}">
                <a16:creationId xmlns:a16="http://schemas.microsoft.com/office/drawing/2014/main" id="{CDB7F623-BE1E-4487-8D8A-062F035305EF}"/>
              </a:ext>
            </a:extLst>
          </p:cNvPr>
          <p:cNvPicPr>
            <a:picLocks noChangeAspect="1"/>
          </p:cNvPicPr>
          <p:nvPr/>
        </p:nvPicPr>
        <p:blipFill>
          <a:blip r:embed="rId6"/>
          <a:stretch>
            <a:fillRect/>
          </a:stretch>
        </p:blipFill>
        <p:spPr>
          <a:xfrm>
            <a:off x="4850714" y="3622690"/>
            <a:ext cx="3914775" cy="1666875"/>
          </a:xfrm>
          <a:prstGeom prst="rect">
            <a:avLst/>
          </a:prstGeom>
        </p:spPr>
      </p:pic>
      <p:sp>
        <p:nvSpPr>
          <p:cNvPr id="3" name="Content Placeholder 2">
            <a:extLst>
              <a:ext uri="{FF2B5EF4-FFF2-40B4-BE49-F238E27FC236}">
                <a16:creationId xmlns:a16="http://schemas.microsoft.com/office/drawing/2014/main" id="{7F53D712-3A37-434E-A4E0-C9A5DD6DE8C0}"/>
              </a:ext>
            </a:extLst>
          </p:cNvPr>
          <p:cNvSpPr>
            <a:spLocks noGrp="1"/>
          </p:cNvSpPr>
          <p:nvPr>
            <p:ph idx="1"/>
          </p:nvPr>
        </p:nvSpPr>
        <p:spPr>
          <a:xfrm>
            <a:off x="2387603" y="5940122"/>
            <a:ext cx="6756398" cy="365760"/>
          </a:xfrm>
        </p:spPr>
        <p:txBody>
          <a:bodyPr>
            <a:normAutofit/>
          </a:bodyPr>
          <a:lstStyle/>
          <a:p>
            <a:pPr marL="114112" indent="0">
              <a:buNone/>
            </a:pPr>
            <a:r>
              <a:rPr lang="en-US" sz="1200" dirty="0"/>
              <a:t>Source:2022 HIV Drug Chart. </a:t>
            </a:r>
            <a:r>
              <a:rPr lang="en-US" sz="1200" dirty="0">
                <a:hlinkClick r:id="rId7"/>
              </a:rPr>
              <a:t>https://www.poz.com/pdfs/POZ_2022_HIV_Drug_Chart_high.pdf</a:t>
            </a:r>
            <a:r>
              <a:rPr lang="en-US" sz="1200" dirty="0"/>
              <a:t> </a:t>
            </a:r>
          </a:p>
        </p:txBody>
      </p:sp>
      <p:sp>
        <p:nvSpPr>
          <p:cNvPr id="5" name="Footer Placeholder 4">
            <a:extLst>
              <a:ext uri="{FF2B5EF4-FFF2-40B4-BE49-F238E27FC236}">
                <a16:creationId xmlns:a16="http://schemas.microsoft.com/office/drawing/2014/main" id="{B0FF3912-6F54-414C-92B8-21BA3CD3A3D6}"/>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C520178-C54A-4D62-8F64-5420032BF5BC}"/>
              </a:ext>
            </a:extLst>
          </p:cNvPr>
          <p:cNvSpPr>
            <a:spLocks noGrp="1"/>
          </p:cNvSpPr>
          <p:nvPr>
            <p:ph type="sldNum" sz="quarter" idx="12"/>
          </p:nvPr>
        </p:nvSpPr>
        <p:spPr/>
        <p:txBody>
          <a:bodyPr/>
          <a:lstStyle/>
          <a:p>
            <a:fld id="{1D2EA5EF-C699-AF4C-BA42-C0A1CAAB713C}" type="slidenum">
              <a:rPr lang="en-US" smtClean="0"/>
              <a:pPr/>
              <a:t>39</a:t>
            </a:fld>
            <a:endParaRPr lang="en-US"/>
          </a:p>
        </p:txBody>
      </p:sp>
    </p:spTree>
    <p:extLst>
      <p:ext uri="{BB962C8B-B14F-4D97-AF65-F5344CB8AC3E}">
        <p14:creationId xmlns:p14="http://schemas.microsoft.com/office/powerpoint/2010/main" val="340509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a:t>HIV and AIDS Statistics</a:t>
            </a:r>
          </a:p>
        </p:txBody>
      </p:sp>
      <p:sp>
        <p:nvSpPr>
          <p:cNvPr id="4" name="Footer Placeholder 3">
            <a:extLst>
              <a:ext uri="{FF2B5EF4-FFF2-40B4-BE49-F238E27FC236}">
                <a16:creationId xmlns:a16="http://schemas.microsoft.com/office/drawing/2014/main" id="{9727A417-97B4-4B22-9157-30CC3BE131E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8EDA099B-6AF6-4093-A899-011C8B406B12}"/>
              </a:ext>
            </a:extLst>
          </p:cNvPr>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581541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59F6-ECAD-4993-AA33-106D634B3475}"/>
              </a:ext>
            </a:extLst>
          </p:cNvPr>
          <p:cNvSpPr>
            <a:spLocks noGrp="1"/>
          </p:cNvSpPr>
          <p:nvPr>
            <p:ph type="title"/>
          </p:nvPr>
        </p:nvSpPr>
        <p:spPr/>
        <p:txBody>
          <a:bodyPr/>
          <a:lstStyle/>
          <a:p>
            <a:pPr algn="ctr"/>
            <a:r>
              <a:rPr lang="en-US" dirty="0"/>
              <a:t>Examples of antiretroviral therapy options for HIV</a:t>
            </a:r>
          </a:p>
        </p:txBody>
      </p:sp>
      <p:pic>
        <p:nvPicPr>
          <p:cNvPr id="8" name="Picture 7" descr="Once a day tablet antiretroviral regimen dolutegravir+lamivudine, and elvitegravir+cobicistat+tenofovir alafenamide+emtricitabine.">
            <a:extLst>
              <a:ext uri="{FF2B5EF4-FFF2-40B4-BE49-F238E27FC236}">
                <a16:creationId xmlns:a16="http://schemas.microsoft.com/office/drawing/2014/main" id="{313C0257-2EEC-413F-B598-CDB9B9E17B03}"/>
              </a:ext>
            </a:extLst>
          </p:cNvPr>
          <p:cNvPicPr>
            <a:picLocks noChangeAspect="1"/>
          </p:cNvPicPr>
          <p:nvPr/>
        </p:nvPicPr>
        <p:blipFill>
          <a:blip r:embed="rId3"/>
          <a:stretch>
            <a:fillRect/>
          </a:stretch>
        </p:blipFill>
        <p:spPr>
          <a:xfrm>
            <a:off x="301627" y="1719262"/>
            <a:ext cx="4171950" cy="3419475"/>
          </a:xfrm>
          <a:prstGeom prst="rect">
            <a:avLst/>
          </a:prstGeom>
        </p:spPr>
      </p:pic>
      <p:sp>
        <p:nvSpPr>
          <p:cNvPr id="12" name="TextBox 11">
            <a:extLst>
              <a:ext uri="{FF2B5EF4-FFF2-40B4-BE49-F238E27FC236}">
                <a16:creationId xmlns:a16="http://schemas.microsoft.com/office/drawing/2014/main" id="{3A2E8B6E-C1F6-4B55-88D7-6F51184FA78D}"/>
              </a:ext>
            </a:extLst>
          </p:cNvPr>
          <p:cNvSpPr txBox="1"/>
          <p:nvPr/>
        </p:nvSpPr>
        <p:spPr>
          <a:xfrm>
            <a:off x="5431200" y="1875342"/>
            <a:ext cx="3649228" cy="369332"/>
          </a:xfrm>
          <a:prstGeom prst="rect">
            <a:avLst/>
          </a:prstGeom>
          <a:noFill/>
        </p:spPr>
        <p:txBody>
          <a:bodyPr wrap="square" rtlCol="0">
            <a:spAutoFit/>
          </a:bodyPr>
          <a:lstStyle/>
          <a:p>
            <a:r>
              <a:rPr lang="en-US" b="1" dirty="0"/>
              <a:t>Long-acting injectable</a:t>
            </a:r>
          </a:p>
        </p:txBody>
      </p:sp>
      <p:pic>
        <p:nvPicPr>
          <p:cNvPr id="11" name="Picture 10" descr="Long-acting injectable regimen of two intramuscular injections every four or eight weeks cabotegravir+rilpivirine.">
            <a:extLst>
              <a:ext uri="{FF2B5EF4-FFF2-40B4-BE49-F238E27FC236}">
                <a16:creationId xmlns:a16="http://schemas.microsoft.com/office/drawing/2014/main" id="{44E0FF70-0DF8-4972-A10E-2E6CFD5DFB0D}"/>
              </a:ext>
            </a:extLst>
          </p:cNvPr>
          <p:cNvPicPr>
            <a:picLocks noChangeAspect="1"/>
          </p:cNvPicPr>
          <p:nvPr/>
        </p:nvPicPr>
        <p:blipFill>
          <a:blip r:embed="rId4"/>
          <a:stretch>
            <a:fillRect/>
          </a:stretch>
        </p:blipFill>
        <p:spPr>
          <a:xfrm>
            <a:off x="4898789" y="2362923"/>
            <a:ext cx="3927227" cy="2523519"/>
          </a:xfrm>
          <a:prstGeom prst="rect">
            <a:avLst/>
          </a:prstGeom>
        </p:spPr>
      </p:pic>
      <p:sp>
        <p:nvSpPr>
          <p:cNvPr id="3" name="Content Placeholder 2">
            <a:extLst>
              <a:ext uri="{FF2B5EF4-FFF2-40B4-BE49-F238E27FC236}">
                <a16:creationId xmlns:a16="http://schemas.microsoft.com/office/drawing/2014/main" id="{7F53D712-3A37-434E-A4E0-C9A5DD6DE8C0}"/>
              </a:ext>
            </a:extLst>
          </p:cNvPr>
          <p:cNvSpPr>
            <a:spLocks noGrp="1"/>
          </p:cNvSpPr>
          <p:nvPr>
            <p:ph idx="1"/>
          </p:nvPr>
        </p:nvSpPr>
        <p:spPr>
          <a:xfrm>
            <a:off x="2387602" y="5940122"/>
            <a:ext cx="8315569" cy="365760"/>
          </a:xfrm>
        </p:spPr>
        <p:txBody>
          <a:bodyPr>
            <a:normAutofit/>
          </a:bodyPr>
          <a:lstStyle/>
          <a:p>
            <a:pPr marL="114112" indent="0">
              <a:buNone/>
            </a:pPr>
            <a:r>
              <a:rPr lang="en-US" sz="1200" dirty="0"/>
              <a:t>Source:2022 HIV Drug Chart. </a:t>
            </a:r>
            <a:r>
              <a:rPr lang="en-US" sz="1200" dirty="0">
                <a:hlinkClick r:id="rId5"/>
              </a:rPr>
              <a:t>https://www.poz.com/pdfs/POZ_2022_HIV_Drug_Chart_high.pdf</a:t>
            </a:r>
            <a:r>
              <a:rPr lang="en-US" sz="1200" dirty="0"/>
              <a:t> </a:t>
            </a:r>
          </a:p>
        </p:txBody>
      </p:sp>
      <p:sp>
        <p:nvSpPr>
          <p:cNvPr id="5" name="Footer Placeholder 4">
            <a:extLst>
              <a:ext uri="{FF2B5EF4-FFF2-40B4-BE49-F238E27FC236}">
                <a16:creationId xmlns:a16="http://schemas.microsoft.com/office/drawing/2014/main" id="{B0FF3912-6F54-414C-92B8-21BA3CD3A3D6}"/>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C520178-C54A-4D62-8F64-5420032BF5BC}"/>
              </a:ext>
            </a:extLst>
          </p:cNvPr>
          <p:cNvSpPr>
            <a:spLocks noGrp="1"/>
          </p:cNvSpPr>
          <p:nvPr>
            <p:ph type="sldNum" sz="quarter" idx="12"/>
          </p:nvPr>
        </p:nvSpPr>
        <p:spPr/>
        <p:txBody>
          <a:bodyPr/>
          <a:lstStyle/>
          <a:p>
            <a:fld id="{1D2EA5EF-C699-AF4C-BA42-C0A1CAAB713C}" type="slidenum">
              <a:rPr lang="en-US" smtClean="0"/>
              <a:pPr/>
              <a:t>40</a:t>
            </a:fld>
            <a:endParaRPr lang="en-US"/>
          </a:p>
        </p:txBody>
      </p:sp>
    </p:spTree>
    <p:extLst>
      <p:ext uri="{BB962C8B-B14F-4D97-AF65-F5344CB8AC3E}">
        <p14:creationId xmlns:p14="http://schemas.microsoft.com/office/powerpoint/2010/main" val="340424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D129-3072-4373-B78E-9A8928616014}"/>
              </a:ext>
            </a:extLst>
          </p:cNvPr>
          <p:cNvSpPr>
            <a:spLocks noGrp="1"/>
          </p:cNvSpPr>
          <p:nvPr>
            <p:ph type="title"/>
          </p:nvPr>
        </p:nvSpPr>
        <p:spPr/>
        <p:txBody>
          <a:bodyPr/>
          <a:lstStyle/>
          <a:p>
            <a:r>
              <a:rPr lang="en-US" sz="3600" dirty="0"/>
              <a:t>Recommended Initial Regimens for Most People with HIV (in alphabetical order)</a:t>
            </a:r>
          </a:p>
        </p:txBody>
      </p:sp>
      <p:sp>
        <p:nvSpPr>
          <p:cNvPr id="3" name="Content Placeholder 2">
            <a:extLst>
              <a:ext uri="{FF2B5EF4-FFF2-40B4-BE49-F238E27FC236}">
                <a16:creationId xmlns:a16="http://schemas.microsoft.com/office/drawing/2014/main" id="{767D546A-9D76-4DC4-B2AE-830D0E592B3C}"/>
              </a:ext>
            </a:extLst>
          </p:cNvPr>
          <p:cNvSpPr>
            <a:spLocks noGrp="1"/>
          </p:cNvSpPr>
          <p:nvPr>
            <p:ph idx="1"/>
          </p:nvPr>
        </p:nvSpPr>
        <p:spPr>
          <a:xfrm>
            <a:off x="490539" y="1508921"/>
            <a:ext cx="8315569" cy="4705679"/>
          </a:xfrm>
        </p:spPr>
        <p:txBody>
          <a:bodyPr vert="horz" lIns="91290" tIns="45645" rIns="91290" bIns="45645" rtlCol="0" anchor="t">
            <a:normAutofit fontScale="92500" lnSpcReduction="20000"/>
          </a:bodyPr>
          <a:lstStyle/>
          <a:p>
            <a:r>
              <a:rPr lang="en-US" b="1" dirty="0" err="1"/>
              <a:t>bictegravir</a:t>
            </a:r>
            <a:r>
              <a:rPr lang="en-US" b="1" dirty="0"/>
              <a:t>/tenofovir alafenamide/emtricitabine </a:t>
            </a:r>
            <a:r>
              <a:rPr lang="en-US" dirty="0"/>
              <a:t>(fixed-dose combination)</a:t>
            </a:r>
          </a:p>
          <a:p>
            <a:pPr marL="114112" indent="0">
              <a:buNone/>
            </a:pPr>
            <a:endParaRPr lang="en-US" dirty="0"/>
          </a:p>
          <a:p>
            <a:r>
              <a:rPr lang="en-US" b="1" dirty="0"/>
              <a:t>dolutegravir/abacavir/lamivudine </a:t>
            </a:r>
            <a:r>
              <a:rPr lang="en-US" dirty="0"/>
              <a:t>(fixed-dose combination)</a:t>
            </a:r>
            <a:endParaRPr lang="en-US" b="1" dirty="0"/>
          </a:p>
          <a:p>
            <a:pPr lvl="1"/>
            <a:r>
              <a:rPr lang="en-US" dirty="0"/>
              <a:t>only for individuals who are HLA-B*5701 negative and without chronic hepatitis B virus (HBV) coinfection </a:t>
            </a:r>
          </a:p>
          <a:p>
            <a:endParaRPr lang="en-US" dirty="0"/>
          </a:p>
          <a:p>
            <a:r>
              <a:rPr lang="en-US" b="1" dirty="0"/>
              <a:t>dolutegravir + (tenofovir alafenamide or tenofovir disoproxil fumarate) + (emtricitabine or lamivudine)</a:t>
            </a:r>
          </a:p>
          <a:p>
            <a:endParaRPr lang="en-US" b="1" dirty="0"/>
          </a:p>
          <a:p>
            <a:r>
              <a:rPr lang="en-US" b="1" dirty="0"/>
              <a:t>dolutegravir/lamivudine </a:t>
            </a:r>
            <a:r>
              <a:rPr lang="en-US" dirty="0"/>
              <a:t>(fixed-dose combination)</a:t>
            </a:r>
          </a:p>
          <a:p>
            <a:pPr lvl="1"/>
            <a:r>
              <a:rPr lang="en-US" dirty="0"/>
              <a:t>except for individuals with HIV RNA &gt;500,000 copies/mL, HBV coinfection, or when ART is to be started before the results of HIV genotypic resistance testing for reverse transcriptase or HBV testing are available. </a:t>
            </a:r>
          </a:p>
        </p:txBody>
      </p:sp>
      <p:sp>
        <p:nvSpPr>
          <p:cNvPr id="12" name="TextBox 11">
            <a:extLst>
              <a:ext uri="{FF2B5EF4-FFF2-40B4-BE49-F238E27FC236}">
                <a16:creationId xmlns:a16="http://schemas.microsoft.com/office/drawing/2014/main" id="{422A770F-F27B-7F53-0A07-4C2594B81E41}"/>
              </a:ext>
            </a:extLst>
          </p:cNvPr>
          <p:cNvSpPr txBox="1"/>
          <p:nvPr/>
        </p:nvSpPr>
        <p:spPr>
          <a:xfrm>
            <a:off x="2527224" y="6175625"/>
            <a:ext cx="5584370" cy="769441"/>
          </a:xfrm>
          <a:prstGeom prst="rect">
            <a:avLst/>
          </a:prstGeom>
          <a:noFill/>
        </p:spPr>
        <p:txBody>
          <a:bodyPr wrap="square" lIns="91440" tIns="45720" rIns="91440" bIns="45720" anchor="t">
            <a:spAutoFit/>
          </a:bodyPr>
          <a:lstStyle/>
          <a:p>
            <a:r>
              <a:rPr lang="en-US" sz="1100" dirty="0">
                <a:solidFill>
                  <a:schemeClr val="bg1"/>
                </a:solidFill>
              </a:rPr>
              <a:t>AIDS Panel on Antiretroviral Guidelines for Adults and Adolescents. Guidelines for the Use of Antiretroviral Agents in Adults and Adolescents with HIV. Department of Health and Human Services. Available at https://clinicalinfo.hiv.gov/en/guidelines/adult-and-adolescent-arv. Accessed December 2023</a:t>
            </a:r>
            <a:endParaRPr lang="en-US" sz="1100" dirty="0">
              <a:solidFill>
                <a:schemeClr val="bg1"/>
              </a:solidFill>
              <a:cs typeface="Arial"/>
            </a:endParaRPr>
          </a:p>
        </p:txBody>
      </p:sp>
      <p:sp>
        <p:nvSpPr>
          <p:cNvPr id="4" name="Slide Number Placeholder 3">
            <a:extLst>
              <a:ext uri="{FF2B5EF4-FFF2-40B4-BE49-F238E27FC236}">
                <a16:creationId xmlns:a16="http://schemas.microsoft.com/office/drawing/2014/main" id="{A82D807A-E316-4B3A-8028-38E06DC8C128}"/>
              </a:ext>
            </a:extLst>
          </p:cNvPr>
          <p:cNvSpPr>
            <a:spLocks noGrp="1"/>
          </p:cNvSpPr>
          <p:nvPr>
            <p:ph type="sldNum" sz="quarter" idx="12"/>
          </p:nvPr>
        </p:nvSpPr>
        <p:spPr/>
        <p:txBody>
          <a:bodyPr/>
          <a:lstStyle/>
          <a:p>
            <a:fld id="{1D2EA5EF-C699-AF4C-BA42-C0A1CAAB713C}" type="slidenum">
              <a:rPr lang="en-US" smtClean="0"/>
              <a:pPr/>
              <a:t>41</a:t>
            </a:fld>
            <a:endParaRPr lang="en-US"/>
          </a:p>
        </p:txBody>
      </p:sp>
    </p:spTree>
    <p:extLst>
      <p:ext uri="{BB962C8B-B14F-4D97-AF65-F5344CB8AC3E}">
        <p14:creationId xmlns:p14="http://schemas.microsoft.com/office/powerpoint/2010/main" val="1199697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4639"/>
            <a:ext cx="8315569" cy="1143000"/>
          </a:xfrm>
        </p:spPr>
        <p:txBody>
          <a:bodyPr anchor="ctr">
            <a:normAutofit/>
          </a:bodyPr>
          <a:lstStyle/>
          <a:p>
            <a:r>
              <a:rPr lang="es-ES_tradnl" dirty="0" err="1"/>
              <a:t>Antiretroviral</a:t>
            </a:r>
            <a:r>
              <a:rPr lang="es-ES_tradnl" dirty="0"/>
              <a:t> </a:t>
            </a:r>
            <a:r>
              <a:rPr lang="es-ES_tradnl" dirty="0" err="1"/>
              <a:t>Treatment</a:t>
            </a:r>
            <a:r>
              <a:rPr lang="es-ES_tradnl" dirty="0"/>
              <a:t> (ART)</a:t>
            </a:r>
          </a:p>
        </p:txBody>
      </p:sp>
      <p:sp>
        <p:nvSpPr>
          <p:cNvPr id="3" name="Marcador de contenido 2"/>
          <p:cNvSpPr>
            <a:spLocks noGrp="1"/>
          </p:cNvSpPr>
          <p:nvPr>
            <p:ph sz="half" idx="1"/>
          </p:nvPr>
        </p:nvSpPr>
        <p:spPr>
          <a:xfrm>
            <a:off x="457199" y="1536192"/>
            <a:ext cx="3952629" cy="3937634"/>
          </a:xfrm>
        </p:spPr>
        <p:txBody>
          <a:bodyPr>
            <a:normAutofit/>
          </a:bodyPr>
          <a:lstStyle/>
          <a:p>
            <a:pPr marL="114112" indent="0">
              <a:lnSpc>
                <a:spcPct val="90000"/>
              </a:lnSpc>
              <a:buNone/>
            </a:pPr>
            <a:r>
              <a:rPr lang="es-ES_tradnl" sz="2000" b="1" dirty="0" err="1"/>
              <a:t>Clinical</a:t>
            </a:r>
            <a:r>
              <a:rPr lang="es-ES_tradnl" sz="2000" b="1" dirty="0"/>
              <a:t> </a:t>
            </a:r>
            <a:r>
              <a:rPr lang="es-ES_tradnl" sz="2000" b="1" dirty="0" err="1"/>
              <a:t>Goals</a:t>
            </a:r>
            <a:endParaRPr lang="es-ES_tradnl" sz="2000" b="1" dirty="0"/>
          </a:p>
          <a:p>
            <a:pPr>
              <a:lnSpc>
                <a:spcPct val="90000"/>
              </a:lnSpc>
            </a:pPr>
            <a:r>
              <a:rPr lang="es-ES_tradnl" sz="2000" dirty="0"/>
              <a:t>Reduce viral load as </a:t>
            </a:r>
            <a:r>
              <a:rPr lang="es-ES_tradnl" sz="2000" dirty="0" err="1"/>
              <a:t>much</a:t>
            </a:r>
            <a:r>
              <a:rPr lang="es-ES_tradnl" sz="2000" dirty="0"/>
              <a:t> as </a:t>
            </a:r>
            <a:r>
              <a:rPr lang="es-ES_tradnl" sz="2000" dirty="0" err="1"/>
              <a:t>possible</a:t>
            </a:r>
            <a:r>
              <a:rPr lang="es-ES_tradnl" sz="2000" dirty="0"/>
              <a:t> </a:t>
            </a:r>
            <a:r>
              <a:rPr lang="es-ES_tradnl" sz="2000" dirty="0" err="1"/>
              <a:t>for</a:t>
            </a:r>
            <a:r>
              <a:rPr lang="es-ES_tradnl" sz="2000" dirty="0"/>
              <a:t> as </a:t>
            </a:r>
            <a:r>
              <a:rPr lang="es-ES_tradnl" sz="2000" dirty="0" err="1"/>
              <a:t>long</a:t>
            </a:r>
            <a:r>
              <a:rPr lang="es-ES_tradnl" sz="2000" dirty="0"/>
              <a:t> as </a:t>
            </a:r>
            <a:r>
              <a:rPr lang="es-ES_tradnl" sz="2000" dirty="0" err="1"/>
              <a:t>possible</a:t>
            </a:r>
            <a:endParaRPr lang="es-ES_tradnl" sz="2000" dirty="0"/>
          </a:p>
          <a:p>
            <a:pPr>
              <a:lnSpc>
                <a:spcPct val="90000"/>
              </a:lnSpc>
            </a:pPr>
            <a:r>
              <a:rPr lang="es-ES_tradnl" sz="2000" dirty="0" err="1"/>
              <a:t>Increase</a:t>
            </a:r>
            <a:r>
              <a:rPr lang="es-ES_tradnl" sz="2000" dirty="0"/>
              <a:t> CD4 </a:t>
            </a:r>
            <a:r>
              <a:rPr lang="es-ES_tradnl" sz="2000" dirty="0" err="1"/>
              <a:t>cell</a:t>
            </a:r>
            <a:r>
              <a:rPr lang="es-ES_tradnl" sz="2000" dirty="0"/>
              <a:t> </a:t>
            </a:r>
            <a:r>
              <a:rPr lang="es-ES_tradnl" sz="2000" dirty="0" err="1"/>
              <a:t>count</a:t>
            </a:r>
            <a:endParaRPr lang="es-ES_tradnl" sz="2000" dirty="0"/>
          </a:p>
          <a:p>
            <a:pPr>
              <a:lnSpc>
                <a:spcPct val="90000"/>
              </a:lnSpc>
            </a:pPr>
            <a:r>
              <a:rPr lang="es-ES_tradnl" sz="2000" dirty="0" err="1"/>
              <a:t>Ensure</a:t>
            </a:r>
            <a:r>
              <a:rPr lang="es-ES_tradnl" sz="2000" dirty="0"/>
              <a:t> </a:t>
            </a:r>
            <a:r>
              <a:rPr lang="es-ES_tradnl" sz="2000" dirty="0" err="1"/>
              <a:t>medication</a:t>
            </a:r>
            <a:r>
              <a:rPr lang="es-ES_tradnl" sz="2000" dirty="0"/>
              <a:t> </a:t>
            </a:r>
            <a:r>
              <a:rPr lang="es-ES_tradnl" sz="2000" dirty="0" err="1"/>
              <a:t>adherence</a:t>
            </a:r>
            <a:r>
              <a:rPr lang="es-ES_tradnl" sz="2000" dirty="0"/>
              <a:t> </a:t>
            </a:r>
            <a:r>
              <a:rPr lang="es-ES_tradnl" sz="2000" dirty="0" err="1"/>
              <a:t>to</a:t>
            </a:r>
            <a:r>
              <a:rPr lang="es-ES_tradnl" sz="2000" dirty="0"/>
              <a:t> preserve ART </a:t>
            </a:r>
            <a:r>
              <a:rPr lang="es-ES_tradnl" sz="2000" dirty="0" err="1"/>
              <a:t>options</a:t>
            </a:r>
            <a:endParaRPr lang="es-ES_tradnl" sz="2000" dirty="0"/>
          </a:p>
          <a:p>
            <a:pPr>
              <a:lnSpc>
                <a:spcPct val="90000"/>
              </a:lnSpc>
            </a:pPr>
            <a:r>
              <a:rPr lang="es-ES_tradnl" sz="2000" dirty="0"/>
              <a:t>Preserve </a:t>
            </a:r>
            <a:r>
              <a:rPr lang="es-ES_tradnl" sz="2000" dirty="0" err="1"/>
              <a:t>quality</a:t>
            </a:r>
            <a:r>
              <a:rPr lang="es-ES_tradnl" sz="2000" dirty="0"/>
              <a:t> </a:t>
            </a:r>
            <a:r>
              <a:rPr lang="es-ES_tradnl" sz="2000" dirty="0" err="1"/>
              <a:t>of</a:t>
            </a:r>
            <a:r>
              <a:rPr lang="es-ES_tradnl" sz="2000" dirty="0"/>
              <a:t> </a:t>
            </a:r>
            <a:r>
              <a:rPr lang="es-ES_tradnl" sz="2000" dirty="0" err="1"/>
              <a:t>life</a:t>
            </a:r>
            <a:endParaRPr lang="es-ES_tradnl" sz="2000" dirty="0"/>
          </a:p>
          <a:p>
            <a:pPr>
              <a:lnSpc>
                <a:spcPct val="90000"/>
              </a:lnSpc>
            </a:pPr>
            <a:r>
              <a:rPr lang="es-ES_tradnl" sz="2000" dirty="0"/>
              <a:t>Reduce HIV </a:t>
            </a:r>
            <a:r>
              <a:rPr lang="es-ES_tradnl" sz="2000" dirty="0" err="1"/>
              <a:t>transmission</a:t>
            </a:r>
            <a:r>
              <a:rPr lang="es-ES_tradnl" sz="2000" dirty="0"/>
              <a:t> </a:t>
            </a:r>
          </a:p>
        </p:txBody>
      </p:sp>
      <p:pic>
        <p:nvPicPr>
          <p:cNvPr id="8" name="Picture 7" descr="Viral suppression is when the amount of HIV in the blood is too low to be detected with a viral load (HIV RNA) test, in other words, undetectable.">
            <a:extLst>
              <a:ext uri="{FF2B5EF4-FFF2-40B4-BE49-F238E27FC236}">
                <a16:creationId xmlns:a16="http://schemas.microsoft.com/office/drawing/2014/main" id="{FA8463F4-F00E-C3F8-8230-74F58FFC4BA9}"/>
              </a:ext>
            </a:extLst>
          </p:cNvPr>
          <p:cNvPicPr>
            <a:picLocks noChangeAspect="1"/>
          </p:cNvPicPr>
          <p:nvPr/>
        </p:nvPicPr>
        <p:blipFill>
          <a:blip r:embed="rId3"/>
          <a:stretch>
            <a:fillRect/>
          </a:stretch>
        </p:blipFill>
        <p:spPr>
          <a:xfrm>
            <a:off x="4572000" y="1428967"/>
            <a:ext cx="3959788" cy="3588558"/>
          </a:xfrm>
          <a:prstGeom prst="rect">
            <a:avLst/>
          </a:prstGeom>
          <a:ln>
            <a:solidFill>
              <a:schemeClr val="tx1"/>
            </a:solidFill>
          </a:ln>
        </p:spPr>
      </p:pic>
      <p:sp>
        <p:nvSpPr>
          <p:cNvPr id="9" name="TextBox 8">
            <a:extLst>
              <a:ext uri="{FF2B5EF4-FFF2-40B4-BE49-F238E27FC236}">
                <a16:creationId xmlns:a16="http://schemas.microsoft.com/office/drawing/2014/main" id="{EDFE32F7-DE64-14FE-0502-CBDD9CB67587}"/>
              </a:ext>
            </a:extLst>
          </p:cNvPr>
          <p:cNvSpPr txBox="1"/>
          <p:nvPr/>
        </p:nvSpPr>
        <p:spPr>
          <a:xfrm>
            <a:off x="4494493" y="5060662"/>
            <a:ext cx="4114801" cy="276999"/>
          </a:xfrm>
          <a:prstGeom prst="rect">
            <a:avLst/>
          </a:prstGeom>
          <a:noFill/>
        </p:spPr>
        <p:txBody>
          <a:bodyPr wrap="square" rtlCol="0">
            <a:spAutoFit/>
          </a:bodyPr>
          <a:lstStyle/>
          <a:p>
            <a:r>
              <a:rPr lang="en-US" sz="1200" dirty="0"/>
              <a:t>https://clinicalinfo.hiv.gov/en/glossary/viral-suppression</a:t>
            </a:r>
          </a:p>
        </p:txBody>
      </p:sp>
      <p:sp>
        <p:nvSpPr>
          <p:cNvPr id="5" name="Marcador de pie de página 4"/>
          <p:cNvSpPr>
            <a:spLocks noGrp="1"/>
          </p:cNvSpPr>
          <p:nvPr>
            <p:ph type="ftr" sz="quarter" idx="11"/>
          </p:nvPr>
        </p:nvSpPr>
        <p:spPr>
          <a:xfrm>
            <a:off x="3352459" y="6352708"/>
            <a:ext cx="4367298" cy="365760"/>
          </a:xfrm>
          <a:prstGeom prst="rect">
            <a:avLst/>
          </a:prstGeom>
        </p:spPr>
        <p:txBody>
          <a:bodyPr anchor="ctr">
            <a:normAutofit/>
          </a:bodyP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pPr>
              <a:spcAft>
                <a:spcPts val="600"/>
              </a:spcAft>
            </a:pPr>
            <a:r>
              <a:rPr lang="en-US"/>
              <a:t>paetc.org</a:t>
            </a:r>
          </a:p>
        </p:txBody>
      </p:sp>
      <p:sp>
        <p:nvSpPr>
          <p:cNvPr id="4" name="Marcador de número de diapositiva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42</a:t>
            </a:fld>
            <a:endParaRPr lang="en-US"/>
          </a:p>
        </p:txBody>
      </p:sp>
    </p:spTree>
    <p:extLst>
      <p:ext uri="{BB962C8B-B14F-4D97-AF65-F5344CB8AC3E}">
        <p14:creationId xmlns:p14="http://schemas.microsoft.com/office/powerpoint/2010/main" val="1036514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C416-7292-34DA-7C91-4476EC3310D0}"/>
              </a:ext>
            </a:extLst>
          </p:cNvPr>
          <p:cNvSpPr>
            <a:spLocks noGrp="1"/>
          </p:cNvSpPr>
          <p:nvPr>
            <p:ph type="title"/>
          </p:nvPr>
        </p:nvSpPr>
        <p:spPr>
          <a:xfrm>
            <a:off x="88134" y="81456"/>
            <a:ext cx="9051608" cy="1143000"/>
          </a:xfrm>
        </p:spPr>
        <p:txBody>
          <a:bodyPr/>
          <a:lstStyle/>
          <a:p>
            <a:pPr algn="ctr"/>
            <a:r>
              <a:rPr lang="en-US" sz="2800" dirty="0"/>
              <a:t>U=U and "Treatment as Prevention" </a:t>
            </a:r>
            <a:br>
              <a:rPr lang="en-US" sz="2800" dirty="0"/>
            </a:br>
            <a:r>
              <a:rPr lang="en-US" sz="2800" dirty="0"/>
              <a:t>has revolutionized HIV prevention and care</a:t>
            </a:r>
          </a:p>
        </p:txBody>
      </p:sp>
      <p:pic>
        <p:nvPicPr>
          <p:cNvPr id="9" name="Picture 9" descr="U=U means undetectable=untransmittable. A person living with HIV who has an undetectable viral load does not transmit the virus to their partners.">
            <a:extLst>
              <a:ext uri="{FF2B5EF4-FFF2-40B4-BE49-F238E27FC236}">
                <a16:creationId xmlns:a16="http://schemas.microsoft.com/office/drawing/2014/main" id="{7159491D-1C43-42AD-D2D9-31D079894741}"/>
              </a:ext>
            </a:extLst>
          </p:cNvPr>
          <p:cNvPicPr>
            <a:picLocks noChangeAspect="1"/>
          </p:cNvPicPr>
          <p:nvPr/>
        </p:nvPicPr>
        <p:blipFill>
          <a:blip r:embed="rId3"/>
          <a:stretch>
            <a:fillRect/>
          </a:stretch>
        </p:blipFill>
        <p:spPr>
          <a:xfrm>
            <a:off x="1318828" y="1224456"/>
            <a:ext cx="4837968" cy="4858030"/>
          </a:xfrm>
          <a:prstGeom prst="rect">
            <a:avLst/>
          </a:prstGeom>
        </p:spPr>
      </p:pic>
      <p:sp>
        <p:nvSpPr>
          <p:cNvPr id="5" name="Footer Placeholder 4">
            <a:extLst>
              <a:ext uri="{FF2B5EF4-FFF2-40B4-BE49-F238E27FC236}">
                <a16:creationId xmlns:a16="http://schemas.microsoft.com/office/drawing/2014/main" id="{EE1AB43D-D40F-C31D-5D07-9F62010ED56D}"/>
              </a:ext>
            </a:extLst>
          </p:cNvPr>
          <p:cNvSpPr>
            <a:spLocks noGrp="1"/>
          </p:cNvSpPr>
          <p:nvPr>
            <p:ph type="ftr" sz="quarter" idx="11"/>
          </p:nvPr>
        </p:nvSpPr>
        <p:spPr/>
        <p:txBody>
          <a:bodyPr/>
          <a:lstStyle/>
          <a:p>
            <a:r>
              <a:rPr lang="en-US"/>
              <a:t>paetc.org</a:t>
            </a:r>
          </a:p>
        </p:txBody>
      </p:sp>
      <p:sp>
        <p:nvSpPr>
          <p:cNvPr id="4" name="Slide Number Placeholder 3">
            <a:extLst>
              <a:ext uri="{FF2B5EF4-FFF2-40B4-BE49-F238E27FC236}">
                <a16:creationId xmlns:a16="http://schemas.microsoft.com/office/drawing/2014/main" id="{605F162C-CBF2-0DB1-6D7F-8AF8CA85FA0E}"/>
              </a:ext>
            </a:extLst>
          </p:cNvPr>
          <p:cNvSpPr>
            <a:spLocks noGrp="1"/>
          </p:cNvSpPr>
          <p:nvPr>
            <p:ph type="sldNum" sz="quarter" idx="12"/>
          </p:nvPr>
        </p:nvSpPr>
        <p:spPr/>
        <p:txBody>
          <a:bodyPr/>
          <a:lstStyle/>
          <a:p>
            <a:fld id="{1D2EA5EF-C699-AF4C-BA42-C0A1CAAB713C}" type="slidenum">
              <a:rPr lang="en-US" smtClean="0"/>
              <a:pPr/>
              <a:t>43</a:t>
            </a:fld>
            <a:endParaRPr lang="en-US"/>
          </a:p>
        </p:txBody>
      </p:sp>
      <p:sp>
        <p:nvSpPr>
          <p:cNvPr id="7" name="Arrow: Left 6">
            <a:extLst>
              <a:ext uri="{FF2B5EF4-FFF2-40B4-BE49-F238E27FC236}">
                <a16:creationId xmlns:a16="http://schemas.microsoft.com/office/drawing/2014/main" id="{BC52C3B2-B3F6-4995-A1BA-0C85D12C476F}"/>
              </a:ext>
              <a:ext uri="{C183D7F6-B498-43B3-948B-1728B52AA6E4}">
                <adec:decorative xmlns:adec="http://schemas.microsoft.com/office/drawing/2017/decorative" val="1"/>
              </a:ext>
            </a:extLst>
          </p:cNvPr>
          <p:cNvSpPr/>
          <p:nvPr/>
        </p:nvSpPr>
        <p:spPr>
          <a:xfrm>
            <a:off x="5775159" y="4966296"/>
            <a:ext cx="1126452" cy="641684"/>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AD8BDF-F511-4ADD-81DF-0EB66F051A8F}"/>
              </a:ext>
            </a:extLst>
          </p:cNvPr>
          <p:cNvSpPr txBox="1"/>
          <p:nvPr/>
        </p:nvSpPr>
        <p:spPr>
          <a:xfrm>
            <a:off x="7053856" y="4605158"/>
            <a:ext cx="1752252" cy="1477328"/>
          </a:xfrm>
          <a:prstGeom prst="rect">
            <a:avLst/>
          </a:prstGeom>
          <a:noFill/>
        </p:spPr>
        <p:txBody>
          <a:bodyPr wrap="square" rtlCol="0">
            <a:spAutoFit/>
          </a:bodyPr>
          <a:lstStyle/>
          <a:p>
            <a:r>
              <a:rPr lang="en-US" b="1" dirty="0"/>
              <a:t>Sexual partners </a:t>
            </a:r>
          </a:p>
          <a:p>
            <a:r>
              <a:rPr lang="en-US" dirty="0"/>
              <a:t>(does </a:t>
            </a:r>
            <a:r>
              <a:rPr lang="en-US" i="1" u="sng" dirty="0"/>
              <a:t>not</a:t>
            </a:r>
            <a:r>
              <a:rPr lang="en-US" i="1" dirty="0"/>
              <a:t> </a:t>
            </a:r>
            <a:r>
              <a:rPr lang="en-US" dirty="0"/>
              <a:t>apply to injecting drug use)</a:t>
            </a:r>
          </a:p>
        </p:txBody>
      </p:sp>
    </p:spTree>
    <p:extLst>
      <p:ext uri="{BB962C8B-B14F-4D97-AF65-F5344CB8AC3E}">
        <p14:creationId xmlns:p14="http://schemas.microsoft.com/office/powerpoint/2010/main" val="32451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D511-E15F-46AD-8AF4-3F0C0BA87269}"/>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919FDA2F-AF03-44A6-AC96-FFA622FFC76B}"/>
              </a:ext>
            </a:extLst>
          </p:cNvPr>
          <p:cNvSpPr>
            <a:spLocks noGrp="1"/>
          </p:cNvSpPr>
          <p:nvPr>
            <p:ph idx="1"/>
          </p:nvPr>
        </p:nvSpPr>
        <p:spPr/>
        <p:txBody>
          <a:bodyPr>
            <a:normAutofit fontScale="92500" lnSpcReduction="20000"/>
          </a:bodyPr>
          <a:lstStyle/>
          <a:p>
            <a:pPr marL="114112" indent="0">
              <a:buNone/>
            </a:pPr>
            <a:r>
              <a:rPr lang="en-US" dirty="0"/>
              <a:t>A 40-year-old cisgender female comes to the clinic to establish primary care. She feels well and does not have any symptoms.</a:t>
            </a:r>
          </a:p>
          <a:p>
            <a:pPr marL="114112" indent="0">
              <a:buNone/>
            </a:pPr>
            <a:r>
              <a:rPr lang="en-US" dirty="0"/>
              <a:t>During the social history-taking, you learned that she has had multiple sex partners in the past. She has never been tested for HIV. Physical exam is unremarkable.</a:t>
            </a:r>
          </a:p>
          <a:p>
            <a:pPr marL="114112" indent="0">
              <a:buNone/>
            </a:pPr>
            <a:r>
              <a:rPr lang="en-US" dirty="0"/>
              <a:t>What is the most appropriate advice for the patient?</a:t>
            </a:r>
          </a:p>
          <a:p>
            <a:pPr marL="114112" indent="0">
              <a:buNone/>
            </a:pPr>
            <a:endParaRPr lang="en-US" dirty="0"/>
          </a:p>
          <a:p>
            <a:pPr marL="571312" indent="-457200">
              <a:buAutoNum type="alphaLcPeriod"/>
            </a:pPr>
            <a:r>
              <a:rPr lang="en-US" dirty="0"/>
              <a:t>It is appropriate to screen you for HIV</a:t>
            </a:r>
          </a:p>
          <a:p>
            <a:pPr marL="571312" indent="-457200">
              <a:buAutoNum type="alphaLcPeriod"/>
            </a:pPr>
            <a:r>
              <a:rPr lang="en-US" dirty="0"/>
              <a:t>You should not worry about HIV because you only had a few sexual partners in the past</a:t>
            </a:r>
          </a:p>
          <a:p>
            <a:pPr marL="571312" indent="-457200">
              <a:buAutoNum type="alphaLcPeriod"/>
            </a:pPr>
            <a:r>
              <a:rPr lang="en-US" dirty="0"/>
              <a:t>You should not worry about HIV because you are a cisgender female</a:t>
            </a:r>
          </a:p>
          <a:p>
            <a:pPr marL="571312" indent="-457200">
              <a:buAutoNum type="alphaLcPeriod"/>
            </a:pPr>
            <a:r>
              <a:rPr lang="en-US" dirty="0"/>
              <a:t>You should not worry about HIV because your physical exam is normal</a:t>
            </a:r>
          </a:p>
        </p:txBody>
      </p:sp>
      <p:sp>
        <p:nvSpPr>
          <p:cNvPr id="5" name="Footer Placeholder 4">
            <a:extLst>
              <a:ext uri="{FF2B5EF4-FFF2-40B4-BE49-F238E27FC236}">
                <a16:creationId xmlns:a16="http://schemas.microsoft.com/office/drawing/2014/main" id="{70D5A4A7-6483-43CE-ABD5-1E5A9C50D9EE}"/>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FCB2CFA4-2FBF-4A0A-96C3-E13A4D85DF9B}"/>
              </a:ext>
            </a:extLst>
          </p:cNvPr>
          <p:cNvSpPr>
            <a:spLocks noGrp="1"/>
          </p:cNvSpPr>
          <p:nvPr>
            <p:ph type="sldNum" sz="quarter" idx="12"/>
          </p:nvPr>
        </p:nvSpPr>
        <p:spPr/>
        <p:txBody>
          <a:bodyPr/>
          <a:lstStyle/>
          <a:p>
            <a:fld id="{1D2EA5EF-C699-AF4C-BA42-C0A1CAAB713C}" type="slidenum">
              <a:rPr lang="en-US" smtClean="0"/>
              <a:pPr/>
              <a:t>44</a:t>
            </a:fld>
            <a:endParaRPr lang="en-US"/>
          </a:p>
        </p:txBody>
      </p:sp>
    </p:spTree>
    <p:extLst>
      <p:ext uri="{BB962C8B-B14F-4D97-AF65-F5344CB8AC3E}">
        <p14:creationId xmlns:p14="http://schemas.microsoft.com/office/powerpoint/2010/main" val="4025590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A91B-4276-4FEB-8BA9-CB6A0749E619}"/>
              </a:ext>
            </a:extLst>
          </p:cNvPr>
          <p:cNvSpPr>
            <a:spLocks noGrp="1"/>
          </p:cNvSpPr>
          <p:nvPr>
            <p:ph type="title"/>
          </p:nvPr>
        </p:nvSpPr>
        <p:spPr/>
        <p:txBody>
          <a:bodyPr/>
          <a:lstStyle/>
          <a:p>
            <a:r>
              <a:rPr lang="en-US" dirty="0"/>
              <a:t>Case 2 (continued)</a:t>
            </a:r>
          </a:p>
        </p:txBody>
      </p:sp>
      <p:sp>
        <p:nvSpPr>
          <p:cNvPr id="3" name="Content Placeholder 2">
            <a:extLst>
              <a:ext uri="{FF2B5EF4-FFF2-40B4-BE49-F238E27FC236}">
                <a16:creationId xmlns:a16="http://schemas.microsoft.com/office/drawing/2014/main" id="{8C29D459-2319-4B73-B719-3EF4E8A6ABD7}"/>
              </a:ext>
            </a:extLst>
          </p:cNvPr>
          <p:cNvSpPr>
            <a:spLocks noGrp="1"/>
          </p:cNvSpPr>
          <p:nvPr>
            <p:ph idx="1"/>
          </p:nvPr>
        </p:nvSpPr>
        <p:spPr>
          <a:xfrm>
            <a:off x="457202" y="1411705"/>
            <a:ext cx="8315569" cy="4367299"/>
          </a:xfrm>
        </p:spPr>
        <p:txBody>
          <a:bodyPr>
            <a:normAutofit lnSpcReduction="10000"/>
          </a:bodyPr>
          <a:lstStyle/>
          <a:p>
            <a:r>
              <a:rPr lang="en-US" dirty="0"/>
              <a:t>HIV antibody test is reactive (positive)</a:t>
            </a:r>
          </a:p>
          <a:p>
            <a:r>
              <a:rPr lang="en-US" dirty="0"/>
              <a:t>HIV RNA is 200,000 copies/ml</a:t>
            </a:r>
          </a:p>
          <a:p>
            <a:r>
              <a:rPr lang="en-US" dirty="0"/>
              <a:t>CD4 T cell count is 450 cells/</a:t>
            </a:r>
            <a:r>
              <a:rPr lang="en-US" dirty="0" err="1"/>
              <a:t>uL</a:t>
            </a:r>
            <a:endParaRPr lang="en-US" dirty="0"/>
          </a:p>
          <a:p>
            <a:endParaRPr lang="en-US" dirty="0"/>
          </a:p>
          <a:p>
            <a:pPr marL="114112" indent="0">
              <a:buNone/>
            </a:pPr>
            <a:r>
              <a:rPr lang="en-US" dirty="0"/>
              <a:t>What is the appropriate next step?</a:t>
            </a:r>
          </a:p>
          <a:p>
            <a:pPr marL="571312" indent="-457200">
              <a:buAutoNum type="alphaLcPeriod"/>
            </a:pPr>
            <a:r>
              <a:rPr lang="en-US" dirty="0"/>
              <a:t>HIV treatment (antiretroviral therapy) is not necessary because her CD4 is above 200 cells/</a:t>
            </a:r>
            <a:r>
              <a:rPr lang="en-US" dirty="0" err="1"/>
              <a:t>uL</a:t>
            </a:r>
            <a:endParaRPr lang="en-US" dirty="0"/>
          </a:p>
          <a:p>
            <a:pPr marL="571312" indent="-457200">
              <a:buAutoNum type="alphaLcPeriod"/>
            </a:pPr>
            <a:r>
              <a:rPr lang="en-US" dirty="0"/>
              <a:t>HIV treatment is appropriate and antiretroviral therapy options should be discussed</a:t>
            </a:r>
          </a:p>
          <a:p>
            <a:pPr marL="571312" indent="-457200">
              <a:buAutoNum type="alphaLcPeriod"/>
            </a:pPr>
            <a:r>
              <a:rPr lang="en-US" dirty="0"/>
              <a:t>It is a false positive result. Repeat HIV testing in 3 months.</a:t>
            </a:r>
          </a:p>
        </p:txBody>
      </p:sp>
      <p:sp>
        <p:nvSpPr>
          <p:cNvPr id="5" name="Footer Placeholder 4">
            <a:extLst>
              <a:ext uri="{FF2B5EF4-FFF2-40B4-BE49-F238E27FC236}">
                <a16:creationId xmlns:a16="http://schemas.microsoft.com/office/drawing/2014/main" id="{9DDC4C7D-81BE-41A5-B64D-2309FBFF8399}"/>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920DF8C1-3593-41E6-B2D5-84164E9DF35A}"/>
              </a:ext>
            </a:extLst>
          </p:cNvPr>
          <p:cNvSpPr>
            <a:spLocks noGrp="1"/>
          </p:cNvSpPr>
          <p:nvPr>
            <p:ph type="sldNum" sz="quarter" idx="12"/>
          </p:nvPr>
        </p:nvSpPr>
        <p:spPr/>
        <p:txBody>
          <a:bodyPr/>
          <a:lstStyle/>
          <a:p>
            <a:fld id="{1D2EA5EF-C699-AF4C-BA42-C0A1CAAB713C}" type="slidenum">
              <a:rPr lang="en-US" smtClean="0"/>
              <a:pPr/>
              <a:t>45</a:t>
            </a:fld>
            <a:endParaRPr lang="en-US"/>
          </a:p>
        </p:txBody>
      </p:sp>
    </p:spTree>
    <p:extLst>
      <p:ext uri="{BB962C8B-B14F-4D97-AF65-F5344CB8AC3E}">
        <p14:creationId xmlns:p14="http://schemas.microsoft.com/office/powerpoint/2010/main" val="275738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E362-405D-48BB-A362-28F12A3D7220}"/>
              </a:ext>
            </a:extLst>
          </p:cNvPr>
          <p:cNvSpPr>
            <a:spLocks noGrp="1"/>
          </p:cNvSpPr>
          <p:nvPr>
            <p:ph type="title"/>
          </p:nvPr>
        </p:nvSpPr>
        <p:spPr/>
        <p:txBody>
          <a:bodyPr/>
          <a:lstStyle/>
          <a:p>
            <a:pPr algn="ctr"/>
            <a:r>
              <a:rPr lang="en-US" sz="3200" dirty="0"/>
              <a:t>Key Concepts in HIV Antiretroviral Therapy [1]</a:t>
            </a:r>
          </a:p>
        </p:txBody>
      </p:sp>
      <p:sp>
        <p:nvSpPr>
          <p:cNvPr id="3" name="Content Placeholder 2">
            <a:extLst>
              <a:ext uri="{FF2B5EF4-FFF2-40B4-BE49-F238E27FC236}">
                <a16:creationId xmlns:a16="http://schemas.microsoft.com/office/drawing/2014/main" id="{5B3FBD2C-A202-4613-8C99-C7816576B576}"/>
              </a:ext>
            </a:extLst>
          </p:cNvPr>
          <p:cNvSpPr>
            <a:spLocks noGrp="1"/>
          </p:cNvSpPr>
          <p:nvPr>
            <p:ph idx="1"/>
          </p:nvPr>
        </p:nvSpPr>
        <p:spPr/>
        <p:txBody>
          <a:bodyPr/>
          <a:lstStyle/>
          <a:p>
            <a:r>
              <a:rPr lang="en-US" dirty="0"/>
              <a:t>Antiretroviral therapy (ART) is recommended for </a:t>
            </a:r>
            <a:r>
              <a:rPr lang="en-US" b="1" dirty="0"/>
              <a:t>all persons with HIV </a:t>
            </a:r>
            <a:r>
              <a:rPr lang="en-US" dirty="0"/>
              <a:t>to reduce morbidity and mortality  and to prevent transmission to others</a:t>
            </a:r>
          </a:p>
          <a:p>
            <a:r>
              <a:rPr lang="en-US" b="1" dirty="0"/>
              <a:t>Initiate ART immediately (or as soon as possible) </a:t>
            </a:r>
            <a:r>
              <a:rPr lang="en-US" dirty="0"/>
              <a:t>after HIV diagnosis to increase the uptake of ART and linkage to care, decrease the time to viral suppression, and to improve the rate of virologic suppression</a:t>
            </a:r>
          </a:p>
          <a:p>
            <a:r>
              <a:rPr lang="en-US" dirty="0"/>
              <a:t>When initiating ART, it is important to educate patients regarding the benefits of ART </a:t>
            </a:r>
          </a:p>
        </p:txBody>
      </p:sp>
      <p:sp>
        <p:nvSpPr>
          <p:cNvPr id="6" name="TextBox 5">
            <a:extLst>
              <a:ext uri="{FF2B5EF4-FFF2-40B4-BE49-F238E27FC236}">
                <a16:creationId xmlns:a16="http://schemas.microsoft.com/office/drawing/2014/main" id="{F157AA9E-0003-4072-BEC3-5B0D81A0BB07}"/>
              </a:ext>
            </a:extLst>
          </p:cNvPr>
          <p:cNvSpPr txBox="1"/>
          <p:nvPr/>
        </p:nvSpPr>
        <p:spPr>
          <a:xfrm>
            <a:off x="2527224" y="6175625"/>
            <a:ext cx="5584370" cy="769441"/>
          </a:xfrm>
          <a:prstGeom prst="rect">
            <a:avLst/>
          </a:prstGeom>
          <a:noFill/>
        </p:spPr>
        <p:txBody>
          <a:bodyPr wrap="square" lIns="91440" tIns="45720" rIns="91440" bIns="45720" anchor="t">
            <a:spAutoFit/>
          </a:bodyPr>
          <a:lstStyle/>
          <a:p>
            <a:r>
              <a:rPr lang="en-US" sz="1100" dirty="0">
                <a:solidFill>
                  <a:schemeClr val="bg1"/>
                </a:solidFill>
              </a:rPr>
              <a:t>AIDS Panel on Antiretroviral Guidelines for Adults and Adolescents. Guidelines for the Use of Antiretroviral Agents in Adults and Adolescents with HIV. Department of Health and Human Services. Available at https://clinicalinfo.hiv.gov/en/guidelines/adult-and-adolescent-arv. Accessed December 2023</a:t>
            </a:r>
            <a:endParaRPr lang="en-US" sz="1100" dirty="0">
              <a:solidFill>
                <a:schemeClr val="bg1"/>
              </a:solidFill>
              <a:cs typeface="Arial"/>
            </a:endParaRPr>
          </a:p>
        </p:txBody>
      </p:sp>
      <p:sp>
        <p:nvSpPr>
          <p:cNvPr id="4" name="Slide Number Placeholder 3">
            <a:extLst>
              <a:ext uri="{FF2B5EF4-FFF2-40B4-BE49-F238E27FC236}">
                <a16:creationId xmlns:a16="http://schemas.microsoft.com/office/drawing/2014/main" id="{12C64126-8C25-4640-85A5-40AFDAD79F17}"/>
              </a:ext>
            </a:extLst>
          </p:cNvPr>
          <p:cNvSpPr>
            <a:spLocks noGrp="1"/>
          </p:cNvSpPr>
          <p:nvPr>
            <p:ph type="sldNum" sz="quarter" idx="12"/>
          </p:nvPr>
        </p:nvSpPr>
        <p:spPr/>
        <p:txBody>
          <a:bodyPr/>
          <a:lstStyle/>
          <a:p>
            <a:fld id="{1D2EA5EF-C699-AF4C-BA42-C0A1CAAB713C}" type="slidenum">
              <a:rPr lang="en-US" smtClean="0"/>
              <a:t>46</a:t>
            </a:fld>
            <a:endParaRPr lang="en-US"/>
          </a:p>
        </p:txBody>
      </p:sp>
    </p:spTree>
    <p:extLst>
      <p:ext uri="{BB962C8B-B14F-4D97-AF65-F5344CB8AC3E}">
        <p14:creationId xmlns:p14="http://schemas.microsoft.com/office/powerpoint/2010/main" val="2012689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E362-405D-48BB-A362-28F12A3D7220}"/>
              </a:ext>
            </a:extLst>
          </p:cNvPr>
          <p:cNvSpPr>
            <a:spLocks noGrp="1"/>
          </p:cNvSpPr>
          <p:nvPr>
            <p:ph type="title"/>
          </p:nvPr>
        </p:nvSpPr>
        <p:spPr/>
        <p:txBody>
          <a:bodyPr/>
          <a:lstStyle/>
          <a:p>
            <a:pPr algn="ctr"/>
            <a:r>
              <a:rPr lang="en-US" sz="3200" dirty="0"/>
              <a:t>Key Concepts in HIV Antiretroviral Therapy [2]</a:t>
            </a:r>
          </a:p>
        </p:txBody>
      </p:sp>
      <p:sp>
        <p:nvSpPr>
          <p:cNvPr id="3" name="Content Placeholder 2">
            <a:extLst>
              <a:ext uri="{FF2B5EF4-FFF2-40B4-BE49-F238E27FC236}">
                <a16:creationId xmlns:a16="http://schemas.microsoft.com/office/drawing/2014/main" id="{5B3FBD2C-A202-4613-8C99-C7816576B576}"/>
              </a:ext>
            </a:extLst>
          </p:cNvPr>
          <p:cNvSpPr>
            <a:spLocks noGrp="1"/>
          </p:cNvSpPr>
          <p:nvPr>
            <p:ph idx="1"/>
          </p:nvPr>
        </p:nvSpPr>
        <p:spPr>
          <a:xfrm>
            <a:off x="457202" y="1283369"/>
            <a:ext cx="8315569" cy="4684134"/>
          </a:xfrm>
        </p:spPr>
        <p:txBody>
          <a:bodyPr>
            <a:normAutofit fontScale="92500"/>
          </a:bodyPr>
          <a:lstStyle/>
          <a:p>
            <a:r>
              <a:rPr lang="en-US" dirty="0"/>
              <a:t>Medications from </a:t>
            </a:r>
            <a:r>
              <a:rPr lang="en-US" b="1" i="1" dirty="0"/>
              <a:t>at least 2 different classes </a:t>
            </a:r>
            <a:r>
              <a:rPr lang="en-US" dirty="0"/>
              <a:t>are combined to construct an antiretroviral regimen. </a:t>
            </a:r>
          </a:p>
          <a:p>
            <a:r>
              <a:rPr lang="en-US" b="1" dirty="0"/>
              <a:t>Never </a:t>
            </a:r>
            <a:r>
              <a:rPr lang="en-US" dirty="0"/>
              <a:t>give only one medication as it promotes HIV resistance.</a:t>
            </a:r>
          </a:p>
          <a:p>
            <a:r>
              <a:rPr lang="en-US" dirty="0"/>
              <a:t>HIV </a:t>
            </a:r>
            <a:r>
              <a:rPr lang="en-US" b="1" dirty="0"/>
              <a:t>drug resistance testing </a:t>
            </a:r>
            <a:r>
              <a:rPr lang="en-US" dirty="0"/>
              <a:t>is recommended at entry into care for people with HIV to guide selection of antiretroviral regimen.</a:t>
            </a:r>
          </a:p>
          <a:p>
            <a:r>
              <a:rPr lang="en-US" dirty="0"/>
              <a:t>Treat </a:t>
            </a:r>
            <a:r>
              <a:rPr lang="en-US" b="1" dirty="0"/>
              <a:t>all</a:t>
            </a:r>
            <a:r>
              <a:rPr lang="en-US" dirty="0"/>
              <a:t> </a:t>
            </a:r>
            <a:r>
              <a:rPr lang="en-US" b="1" dirty="0"/>
              <a:t>patients with hepatitis B.</a:t>
            </a:r>
          </a:p>
          <a:p>
            <a:r>
              <a:rPr lang="en-US" dirty="0"/>
              <a:t>Selection of a regimen should be </a:t>
            </a:r>
            <a:r>
              <a:rPr lang="en-US" b="1" dirty="0"/>
              <a:t>individualized: </a:t>
            </a:r>
          </a:p>
          <a:p>
            <a:pPr lvl="1"/>
            <a:r>
              <a:rPr lang="en-US" dirty="0"/>
              <a:t>based on virologic efficacy, potential adverse effects, childbearing potential and use of effective contraception, pill burden, dosing frequency, drug–drug interaction potential, comorbid conditions, cost, access, and resistance-test results</a:t>
            </a:r>
          </a:p>
        </p:txBody>
      </p:sp>
      <p:sp>
        <p:nvSpPr>
          <p:cNvPr id="6" name="TextBox 5">
            <a:extLst>
              <a:ext uri="{FF2B5EF4-FFF2-40B4-BE49-F238E27FC236}">
                <a16:creationId xmlns:a16="http://schemas.microsoft.com/office/drawing/2014/main" id="{F157AA9E-0003-4072-BEC3-5B0D81A0BB07}"/>
              </a:ext>
            </a:extLst>
          </p:cNvPr>
          <p:cNvSpPr txBox="1"/>
          <p:nvPr/>
        </p:nvSpPr>
        <p:spPr>
          <a:xfrm>
            <a:off x="2527224" y="6175625"/>
            <a:ext cx="5584370" cy="769441"/>
          </a:xfrm>
          <a:prstGeom prst="rect">
            <a:avLst/>
          </a:prstGeom>
          <a:noFill/>
        </p:spPr>
        <p:txBody>
          <a:bodyPr wrap="square" lIns="91440" tIns="45720" rIns="91440" bIns="45720" anchor="t">
            <a:spAutoFit/>
          </a:bodyPr>
          <a:lstStyle/>
          <a:p>
            <a:r>
              <a:rPr lang="en-US" sz="1100" dirty="0">
                <a:solidFill>
                  <a:schemeClr val="bg1"/>
                </a:solidFill>
              </a:rPr>
              <a:t>AIDS Panel on Antiretroviral Guidelines for Adults and Adolescents. Guidelines for the Use of Antiretroviral Agents in Adults and Adolescents with HIV. Department of Health and Human Services. Available at https://clinicalinfo.hiv.gov/en/guidelines/adult-and-adolescent-arv. Accessed December 2023</a:t>
            </a:r>
            <a:endParaRPr lang="en-US" sz="1100" dirty="0">
              <a:solidFill>
                <a:schemeClr val="bg1"/>
              </a:solidFill>
              <a:cs typeface="Arial"/>
            </a:endParaRPr>
          </a:p>
        </p:txBody>
      </p:sp>
      <p:sp>
        <p:nvSpPr>
          <p:cNvPr id="4" name="Slide Number Placeholder 3">
            <a:extLst>
              <a:ext uri="{FF2B5EF4-FFF2-40B4-BE49-F238E27FC236}">
                <a16:creationId xmlns:a16="http://schemas.microsoft.com/office/drawing/2014/main" id="{12C64126-8C25-4640-85A5-40AFDAD79F17}"/>
              </a:ext>
            </a:extLst>
          </p:cNvPr>
          <p:cNvSpPr>
            <a:spLocks noGrp="1"/>
          </p:cNvSpPr>
          <p:nvPr>
            <p:ph type="sldNum" sz="quarter" idx="12"/>
          </p:nvPr>
        </p:nvSpPr>
        <p:spPr/>
        <p:txBody>
          <a:bodyPr/>
          <a:lstStyle/>
          <a:p>
            <a:fld id="{1D2EA5EF-C699-AF4C-BA42-C0A1CAAB713C}" type="slidenum">
              <a:rPr lang="en-US" smtClean="0"/>
              <a:t>47</a:t>
            </a:fld>
            <a:endParaRPr lang="en-US"/>
          </a:p>
        </p:txBody>
      </p:sp>
    </p:spTree>
    <p:extLst>
      <p:ext uri="{BB962C8B-B14F-4D97-AF65-F5344CB8AC3E}">
        <p14:creationId xmlns:p14="http://schemas.microsoft.com/office/powerpoint/2010/main" val="1900497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a:t>HIV Care Continuum</a:t>
            </a:r>
          </a:p>
        </p:txBody>
      </p:sp>
      <p:sp>
        <p:nvSpPr>
          <p:cNvPr id="4" name="Footer Placeholder 3">
            <a:extLst>
              <a:ext uri="{FF2B5EF4-FFF2-40B4-BE49-F238E27FC236}">
                <a16:creationId xmlns:a16="http://schemas.microsoft.com/office/drawing/2014/main" id="{9727A417-97B4-4B22-9157-30CC3BE131E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8EDA099B-6AF6-4093-A899-011C8B406B12}"/>
              </a:ext>
            </a:extLst>
          </p:cNvPr>
          <p:cNvSpPr>
            <a:spLocks noGrp="1"/>
          </p:cNvSpPr>
          <p:nvPr>
            <p:ph type="sldNum" sz="quarter" idx="12"/>
          </p:nvPr>
        </p:nvSpPr>
        <p:spPr/>
        <p:txBody>
          <a:bodyPr/>
          <a:lstStyle/>
          <a:p>
            <a:fld id="{1D2EA5EF-C699-AF4C-BA42-C0A1CAAB713C}" type="slidenum">
              <a:rPr lang="en-US" smtClean="0"/>
              <a:t>48</a:t>
            </a:fld>
            <a:endParaRPr lang="en-US"/>
          </a:p>
        </p:txBody>
      </p:sp>
    </p:spTree>
    <p:extLst>
      <p:ext uri="{BB962C8B-B14F-4D97-AF65-F5344CB8AC3E}">
        <p14:creationId xmlns:p14="http://schemas.microsoft.com/office/powerpoint/2010/main" val="620052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6CE2-A9CB-408B-A680-131BDB47E9CA}"/>
              </a:ext>
            </a:extLst>
          </p:cNvPr>
          <p:cNvSpPr>
            <a:spLocks noGrp="1"/>
          </p:cNvSpPr>
          <p:nvPr>
            <p:ph type="title"/>
          </p:nvPr>
        </p:nvSpPr>
        <p:spPr/>
        <p:txBody>
          <a:bodyPr/>
          <a:lstStyle/>
          <a:p>
            <a:r>
              <a:rPr lang="en-US" dirty="0"/>
              <a:t>Linkage to HIV Care: Main Goals</a:t>
            </a:r>
          </a:p>
        </p:txBody>
      </p:sp>
      <p:pic>
        <p:nvPicPr>
          <p:cNvPr id="1026" name="Picture 2" descr="Main goals of linkage to care: prolong survival and improve quality of life; and to prevent new HIV infections">
            <a:extLst>
              <a:ext uri="{FF2B5EF4-FFF2-40B4-BE49-F238E27FC236}">
                <a16:creationId xmlns:a16="http://schemas.microsoft.com/office/drawing/2014/main" id="{D9E4B009-4188-4EFF-83C0-2359439A8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9"/>
            <a:ext cx="9144000" cy="4261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2E04FF-3307-4810-8533-318DF52EAA81}"/>
              </a:ext>
            </a:extLst>
          </p:cNvPr>
          <p:cNvSpPr txBox="1"/>
          <p:nvPr/>
        </p:nvSpPr>
        <p:spPr>
          <a:xfrm>
            <a:off x="2248525" y="6240457"/>
            <a:ext cx="5411449" cy="461665"/>
          </a:xfrm>
          <a:prstGeom prst="rect">
            <a:avLst/>
          </a:prstGeom>
          <a:noFill/>
        </p:spPr>
        <p:txBody>
          <a:bodyPr wrap="square" rtlCol="0">
            <a:spAutoFit/>
          </a:bodyPr>
          <a:lstStyle/>
          <a:p>
            <a:r>
              <a:rPr lang="en-US" sz="1200" dirty="0">
                <a:solidFill>
                  <a:schemeClr val="bg1"/>
                </a:solidFill>
              </a:rPr>
              <a:t>Budak JZ. Linkage to HIV Care. Available from the </a:t>
            </a:r>
            <a:r>
              <a:rPr lang="en-US" sz="1200" dirty="0">
                <a:solidFill>
                  <a:schemeClr val="bg1"/>
                </a:solidFill>
                <a:hlinkClick r:id="rId3">
                  <a:extLst>
                    <a:ext uri="{A12FA001-AC4F-418D-AE19-62706E023703}">
                      <ahyp:hlinkClr xmlns:ahyp="http://schemas.microsoft.com/office/drawing/2018/hyperlinkcolor" val="tx"/>
                    </a:ext>
                  </a:extLst>
                </a:hlinkClick>
              </a:rPr>
              <a:t>National HIV Curriculum (online)</a:t>
            </a:r>
            <a:r>
              <a:rPr lang="en-US" sz="1200" dirty="0">
                <a:solidFill>
                  <a:schemeClr val="bg1"/>
                </a:solidFill>
              </a:rPr>
              <a:t>. Accessed Feb 19, 2024</a:t>
            </a:r>
          </a:p>
        </p:txBody>
      </p:sp>
      <p:sp>
        <p:nvSpPr>
          <p:cNvPr id="4" name="Slide Number Placeholder 3">
            <a:extLst>
              <a:ext uri="{FF2B5EF4-FFF2-40B4-BE49-F238E27FC236}">
                <a16:creationId xmlns:a16="http://schemas.microsoft.com/office/drawing/2014/main" id="{8BB48288-7123-4E96-AC3F-3D8D58B9745E}"/>
              </a:ext>
            </a:extLst>
          </p:cNvPr>
          <p:cNvSpPr>
            <a:spLocks noGrp="1"/>
          </p:cNvSpPr>
          <p:nvPr>
            <p:ph type="sldNum" sz="quarter" idx="12"/>
          </p:nvPr>
        </p:nvSpPr>
        <p:spPr/>
        <p:txBody>
          <a:bodyPr/>
          <a:lstStyle/>
          <a:p>
            <a:fld id="{1D2EA5EF-C699-AF4C-BA42-C0A1CAAB713C}" type="slidenum">
              <a:rPr lang="en-US" smtClean="0"/>
              <a:t>49</a:t>
            </a:fld>
            <a:endParaRPr lang="en-US"/>
          </a:p>
        </p:txBody>
      </p:sp>
    </p:spTree>
    <p:extLst>
      <p:ext uri="{BB962C8B-B14F-4D97-AF65-F5344CB8AC3E}">
        <p14:creationId xmlns:p14="http://schemas.microsoft.com/office/powerpoint/2010/main" val="5528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4E5A-CF6F-2130-4A9A-CEA355B55990}"/>
              </a:ext>
            </a:extLst>
          </p:cNvPr>
          <p:cNvSpPr>
            <a:spLocks noGrp="1"/>
          </p:cNvSpPr>
          <p:nvPr>
            <p:ph type="title"/>
          </p:nvPr>
        </p:nvSpPr>
        <p:spPr/>
        <p:txBody>
          <a:bodyPr/>
          <a:lstStyle/>
          <a:p>
            <a:r>
              <a:rPr lang="en-US" dirty="0"/>
              <a:t>WHO HIV Epidemic 2023 estimates</a:t>
            </a:r>
          </a:p>
        </p:txBody>
      </p:sp>
      <p:sp>
        <p:nvSpPr>
          <p:cNvPr id="8" name="TextBox 7">
            <a:extLst>
              <a:ext uri="{FF2B5EF4-FFF2-40B4-BE49-F238E27FC236}">
                <a16:creationId xmlns:a16="http://schemas.microsoft.com/office/drawing/2014/main" id="{B5080D7A-EC9C-44DE-96C3-74B7E6C8148D}"/>
              </a:ext>
            </a:extLst>
          </p:cNvPr>
          <p:cNvSpPr txBox="1"/>
          <p:nvPr/>
        </p:nvSpPr>
        <p:spPr>
          <a:xfrm>
            <a:off x="2203554" y="6430780"/>
            <a:ext cx="5291528" cy="276999"/>
          </a:xfrm>
          <a:prstGeom prst="rect">
            <a:avLst/>
          </a:prstGeom>
          <a:noFill/>
        </p:spPr>
        <p:txBody>
          <a:bodyPr wrap="square" rtlCol="0">
            <a:spAutoFit/>
          </a:bodyPr>
          <a:lstStyle/>
          <a:p>
            <a:r>
              <a:rPr lang="en-US" sz="1200" dirty="0">
                <a:solidFill>
                  <a:schemeClr val="bg1"/>
                </a:solidFill>
              </a:rPr>
              <a:t>World Health Organization. HIV data and statistics. Accessed Feb 19, 2024.</a:t>
            </a:r>
          </a:p>
        </p:txBody>
      </p:sp>
      <p:sp>
        <p:nvSpPr>
          <p:cNvPr id="4" name="Slide Number Placeholder 3">
            <a:extLst>
              <a:ext uri="{FF2B5EF4-FFF2-40B4-BE49-F238E27FC236}">
                <a16:creationId xmlns:a16="http://schemas.microsoft.com/office/drawing/2014/main" id="{00CD4CA5-A14B-0745-AB2C-1DF81C1D2950}"/>
              </a:ext>
            </a:extLst>
          </p:cNvPr>
          <p:cNvSpPr>
            <a:spLocks noGrp="1"/>
          </p:cNvSpPr>
          <p:nvPr>
            <p:ph type="sldNum" sz="quarter" idx="12"/>
          </p:nvPr>
        </p:nvSpPr>
        <p:spPr/>
        <p:txBody>
          <a:bodyPr/>
          <a:lstStyle/>
          <a:p>
            <a:fld id="{1D2EA5EF-C699-AF4C-BA42-C0A1CAAB713C}" type="slidenum">
              <a:rPr lang="en-US" smtClean="0"/>
              <a:pPr/>
              <a:t>5</a:t>
            </a:fld>
            <a:endParaRPr lang="en-US"/>
          </a:p>
        </p:txBody>
      </p:sp>
      <p:pic>
        <p:nvPicPr>
          <p:cNvPr id="5" name="Picture 4" descr="Summary of the global HIV epidemic in 2022">
            <a:extLst>
              <a:ext uri="{FF2B5EF4-FFF2-40B4-BE49-F238E27FC236}">
                <a16:creationId xmlns:a16="http://schemas.microsoft.com/office/drawing/2014/main" id="{7BFC39A8-4721-4FE1-AC2E-583FE036D1C9}"/>
              </a:ext>
            </a:extLst>
          </p:cNvPr>
          <p:cNvPicPr>
            <a:picLocks noChangeAspect="1"/>
          </p:cNvPicPr>
          <p:nvPr/>
        </p:nvPicPr>
        <p:blipFill>
          <a:blip r:embed="rId2"/>
          <a:stretch>
            <a:fillRect/>
          </a:stretch>
        </p:blipFill>
        <p:spPr>
          <a:xfrm>
            <a:off x="0" y="1205896"/>
            <a:ext cx="9144000" cy="4808157"/>
          </a:xfrm>
          <a:prstGeom prst="rect">
            <a:avLst/>
          </a:prstGeom>
        </p:spPr>
      </p:pic>
    </p:spTree>
    <p:extLst>
      <p:ext uri="{BB962C8B-B14F-4D97-AF65-F5344CB8AC3E}">
        <p14:creationId xmlns:p14="http://schemas.microsoft.com/office/powerpoint/2010/main" val="2153751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24A0-0341-442C-B300-CD19762605A9}"/>
              </a:ext>
            </a:extLst>
          </p:cNvPr>
          <p:cNvSpPr>
            <a:spLocks noGrp="1"/>
          </p:cNvSpPr>
          <p:nvPr>
            <p:ph type="title"/>
          </p:nvPr>
        </p:nvSpPr>
        <p:spPr/>
        <p:txBody>
          <a:bodyPr/>
          <a:lstStyle/>
          <a:p>
            <a:r>
              <a:rPr lang="en-US"/>
              <a:t>The HIV Care Continuum</a:t>
            </a:r>
          </a:p>
        </p:txBody>
      </p:sp>
      <p:pic>
        <p:nvPicPr>
          <p:cNvPr id="1026" name="Picture 2" descr="HIV Care Continuum. The steps a that people with HIV take from diagnosis to achieving and maintaining viral suppression.">
            <a:extLst>
              <a:ext uri="{FF2B5EF4-FFF2-40B4-BE49-F238E27FC236}">
                <a16:creationId xmlns:a16="http://schemas.microsoft.com/office/drawing/2014/main" id="{057D65A7-0FD4-4F59-BF0C-777DDF7CC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87" t="19200"/>
          <a:stretch/>
        </p:blipFill>
        <p:spPr bwMode="auto">
          <a:xfrm>
            <a:off x="457202" y="1274021"/>
            <a:ext cx="7935440" cy="29035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29C8BD5-1F47-4776-A22C-3972F069AEE5}"/>
              </a:ext>
            </a:extLst>
          </p:cNvPr>
          <p:cNvSpPr>
            <a:spLocks noGrp="1"/>
          </p:cNvSpPr>
          <p:nvPr>
            <p:ph idx="1"/>
          </p:nvPr>
        </p:nvSpPr>
        <p:spPr>
          <a:xfrm>
            <a:off x="412024" y="4446104"/>
            <a:ext cx="8315569" cy="1620789"/>
          </a:xfrm>
        </p:spPr>
        <p:txBody>
          <a:bodyPr/>
          <a:lstStyle/>
          <a:p>
            <a:r>
              <a:rPr lang="en-US" b="0" i="0" dirty="0">
                <a:solidFill>
                  <a:srgbClr val="000000"/>
                </a:solidFill>
                <a:effectLst/>
                <a:latin typeface="+mj-lt"/>
              </a:rPr>
              <a:t>The HIV care continuum is a public health model that outlines the steps or stages that people with HIV go through from diagnosis to achieving and maintaining viral suppression</a:t>
            </a:r>
            <a:endParaRPr lang="en-US" dirty="0">
              <a:latin typeface="+mj-lt"/>
            </a:endParaRPr>
          </a:p>
        </p:txBody>
      </p:sp>
      <p:sp>
        <p:nvSpPr>
          <p:cNvPr id="8" name="TextBox 7">
            <a:extLst>
              <a:ext uri="{FF2B5EF4-FFF2-40B4-BE49-F238E27FC236}">
                <a16:creationId xmlns:a16="http://schemas.microsoft.com/office/drawing/2014/main" id="{E816A0B1-8AA0-4EB1-9A33-9FAADEE4E294}"/>
              </a:ext>
            </a:extLst>
          </p:cNvPr>
          <p:cNvSpPr txBox="1"/>
          <p:nvPr/>
        </p:nvSpPr>
        <p:spPr>
          <a:xfrm>
            <a:off x="2514600" y="6273169"/>
            <a:ext cx="5674673" cy="461665"/>
          </a:xfrm>
          <a:prstGeom prst="rect">
            <a:avLst/>
          </a:prstGeom>
          <a:noFill/>
        </p:spPr>
        <p:txBody>
          <a:bodyPr wrap="square">
            <a:spAutoFit/>
          </a:bodyPr>
          <a:lstStyle/>
          <a:p>
            <a:r>
              <a:rPr lang="en-US" sz="1200" b="0" i="0" dirty="0">
                <a:solidFill>
                  <a:schemeClr val="bg1"/>
                </a:solidFill>
                <a:effectLst/>
                <a:latin typeface="Source Sans Pro" panose="020B0503030403020204" pitchFamily="34" charset="0"/>
              </a:rPr>
              <a:t>U.S. DHHS </a:t>
            </a:r>
            <a:r>
              <a:rPr lang="en-US" sz="1200" dirty="0">
                <a:hlinkClick r:id="rId3"/>
              </a:rPr>
              <a:t>https://www.hiv.gov/federal-response/policies-issues/hiv-aids-care-continuum/</a:t>
            </a:r>
            <a:r>
              <a:rPr lang="en-US" sz="1200" dirty="0"/>
              <a:t> </a:t>
            </a:r>
            <a:r>
              <a:rPr lang="en-US" sz="1200" b="0" i="0" dirty="0">
                <a:solidFill>
                  <a:schemeClr val="bg1"/>
                </a:solidFill>
                <a:effectLst/>
                <a:latin typeface="Source Sans Pro" panose="020B0503030403020204" pitchFamily="34" charset="0"/>
              </a:rPr>
              <a:t>Accessed May 2023</a:t>
            </a:r>
            <a:endParaRPr lang="en-US" sz="1200" dirty="0"/>
          </a:p>
        </p:txBody>
      </p:sp>
      <p:sp>
        <p:nvSpPr>
          <p:cNvPr id="4" name="Slide Number Placeholder 3">
            <a:extLst>
              <a:ext uri="{FF2B5EF4-FFF2-40B4-BE49-F238E27FC236}">
                <a16:creationId xmlns:a16="http://schemas.microsoft.com/office/drawing/2014/main" id="{3348BA4D-2267-4A49-886E-55F68D7091A9}"/>
              </a:ext>
            </a:extLst>
          </p:cNvPr>
          <p:cNvSpPr>
            <a:spLocks noGrp="1"/>
          </p:cNvSpPr>
          <p:nvPr>
            <p:ph type="sldNum" sz="quarter" idx="12"/>
          </p:nvPr>
        </p:nvSpPr>
        <p:spPr/>
        <p:txBody>
          <a:bodyPr/>
          <a:lstStyle/>
          <a:p>
            <a:fld id="{1D2EA5EF-C699-AF4C-BA42-C0A1CAAB713C}" type="slidenum">
              <a:rPr lang="en-US" smtClean="0"/>
              <a:pPr/>
              <a:t>50</a:t>
            </a:fld>
            <a:endParaRPr lang="en-US"/>
          </a:p>
        </p:txBody>
      </p:sp>
    </p:spTree>
    <p:extLst>
      <p:ext uri="{BB962C8B-B14F-4D97-AF65-F5344CB8AC3E}">
        <p14:creationId xmlns:p14="http://schemas.microsoft.com/office/powerpoint/2010/main" val="830840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descr="US HIV Care Continuum, 2016"/>
          <p:cNvSpPr>
            <a:spLocks noGrp="1"/>
          </p:cNvSpPr>
          <p:nvPr>
            <p:ph type="title" idx="4294967295"/>
          </p:nvPr>
        </p:nvSpPr>
        <p:spPr>
          <a:xfrm>
            <a:off x="217488" y="176213"/>
            <a:ext cx="8588375" cy="538162"/>
          </a:xfrm>
          <a:prstGeom prst="rect">
            <a:avLst/>
          </a:prstGeom>
          <a:noFill/>
          <a:ln>
            <a:noFill/>
            <a:prstDash/>
          </a:ln>
          <a:effectLst/>
        </p:spPr>
        <p:txBody>
          <a:bodyPr rot="0" spcFirstLastPara="0" vertOverflow="overflow" horzOverflow="overflow" vert="horz" wrap="square" lIns="91290" tIns="45645" rIns="91290" bIns="45645" numCol="1" spcCol="0" rtlCol="0" fromWordArt="0" anchor="t" anchorCtr="0" forceAA="0" compatLnSpc="1">
            <a:prstTxWarp prst="textNoShape">
              <a:avLst/>
            </a:prstTxWarp>
            <a:noAutofit/>
          </a:bodyPr>
          <a:lstStyle/>
          <a:p>
            <a:pPr marL="0" marR="0" lvl="0" indent="0" algn="ctr" defTabSz="912899" rtl="0" eaLnBrk="1" fontAlgn="auto" latinLnBrk="0" hangingPunct="1">
              <a:lnSpc>
                <a:spcPct val="100000"/>
              </a:lnSpc>
              <a:spcBef>
                <a:spcPct val="20000"/>
              </a:spcBef>
              <a:spcAft>
                <a:spcPts val="0"/>
              </a:spcAft>
              <a:buClr>
                <a:schemeClr val="accent6"/>
              </a:buClr>
              <a:buSzTx/>
              <a:buFont typeface="Wingdings" charset="2"/>
              <a:buNone/>
              <a:tabLst/>
              <a:defRPr/>
            </a:pPr>
            <a:r>
              <a:rPr kumimoji="0" lang="es-ES_tradnl" sz="4000" b="0" i="0" u="none" strike="noStrike" kern="1200" cap="none" spc="0" normalizeH="0" baseline="0" noProof="0">
                <a:ln>
                  <a:noFill/>
                </a:ln>
                <a:solidFill>
                  <a:schemeClr val="accent6"/>
                </a:solidFill>
                <a:effectLst/>
                <a:uLnTx/>
                <a:uFillTx/>
                <a:latin typeface="+mn-lt"/>
                <a:ea typeface="+mn-ea"/>
                <a:cs typeface="ITC Avant Garde Std Md"/>
              </a:rPr>
              <a:t>US HIV Care Continuum, 2019</a:t>
            </a:r>
          </a:p>
        </p:txBody>
      </p:sp>
      <p:pic>
        <p:nvPicPr>
          <p:cNvPr id="2050" name="Picture 2" descr="HIV Care Continuum Shows Where Improvements are Needed?">
            <a:extLst>
              <a:ext uri="{FF2B5EF4-FFF2-40B4-BE49-F238E27FC236}">
                <a16:creationId xmlns:a16="http://schemas.microsoft.com/office/drawing/2014/main" id="{793AF6DB-78B3-4953-83B5-BC3B657C17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111"/>
          <a:stretch/>
        </p:blipFill>
        <p:spPr bwMode="auto">
          <a:xfrm>
            <a:off x="1499791" y="957422"/>
            <a:ext cx="6144418" cy="51564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71EA52-1327-496E-83A1-6F8DBC2AA0A8}"/>
              </a:ext>
            </a:extLst>
          </p:cNvPr>
          <p:cNvSpPr txBox="1"/>
          <p:nvPr/>
        </p:nvSpPr>
        <p:spPr>
          <a:xfrm>
            <a:off x="2514600" y="6273169"/>
            <a:ext cx="5674673" cy="461665"/>
          </a:xfrm>
          <a:prstGeom prst="rect">
            <a:avLst/>
          </a:prstGeom>
          <a:noFill/>
        </p:spPr>
        <p:txBody>
          <a:bodyPr wrap="square">
            <a:spAutoFit/>
          </a:bodyPr>
          <a:lstStyle/>
          <a:p>
            <a:r>
              <a:rPr lang="en-US" sz="1200" b="0" i="0">
                <a:solidFill>
                  <a:schemeClr val="bg1"/>
                </a:solidFill>
                <a:effectLst/>
                <a:latin typeface="Source Sans Pro" panose="020B0503030403020204" pitchFamily="34" charset="0"/>
              </a:rPr>
              <a:t>U.S. DHHS </a:t>
            </a:r>
            <a:r>
              <a:rPr lang="en-US" sz="1200">
                <a:hlinkClick r:id="rId4"/>
              </a:rPr>
              <a:t>https://www.hiv.gov/federal-response/policies-issues/hiv-aids-care-continuum/</a:t>
            </a:r>
            <a:r>
              <a:rPr lang="en-US" sz="1200"/>
              <a:t> </a:t>
            </a:r>
            <a:r>
              <a:rPr lang="en-US" sz="1200" b="0" i="0">
                <a:solidFill>
                  <a:schemeClr val="bg1"/>
                </a:solidFill>
                <a:effectLst/>
                <a:latin typeface="Source Sans Pro" panose="020B0503030403020204" pitchFamily="34" charset="0"/>
              </a:rPr>
              <a:t>Accessed May 2023</a:t>
            </a:r>
            <a:endParaRPr lang="en-US" sz="1200"/>
          </a:p>
        </p:txBody>
      </p:sp>
      <p:sp>
        <p:nvSpPr>
          <p:cNvPr id="5" name="Marcador de número de diapositiva 4"/>
          <p:cNvSpPr>
            <a:spLocks noGrp="1"/>
          </p:cNvSpPr>
          <p:nvPr>
            <p:ph type="sldNum" sz="quarter" idx="11"/>
          </p:nvPr>
        </p:nvSpPr>
        <p:spPr/>
        <p:txBody>
          <a:bodyPr/>
          <a:lstStyle/>
          <a:p>
            <a:fld id="{1D2EA5EF-C699-AF4C-BA42-C0A1CAAB713C}" type="slidenum">
              <a:rPr lang="en-US" smtClean="0"/>
              <a:pPr/>
              <a:t>51</a:t>
            </a:fld>
            <a:endParaRPr lang="en-US"/>
          </a:p>
        </p:txBody>
      </p:sp>
    </p:spTree>
    <p:extLst>
      <p:ext uri="{BB962C8B-B14F-4D97-AF65-F5344CB8AC3E}">
        <p14:creationId xmlns:p14="http://schemas.microsoft.com/office/powerpoint/2010/main" val="3470936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8F94-7687-41F2-9708-A508BB19ED7C}"/>
              </a:ext>
            </a:extLst>
          </p:cNvPr>
          <p:cNvSpPr>
            <a:spLocks noGrp="1"/>
          </p:cNvSpPr>
          <p:nvPr>
            <p:ph type="title"/>
          </p:nvPr>
        </p:nvSpPr>
        <p:spPr>
          <a:xfrm>
            <a:off x="63572" y="185571"/>
            <a:ext cx="9080428" cy="652461"/>
          </a:xfrm>
        </p:spPr>
        <p:txBody>
          <a:bodyPr/>
          <a:lstStyle/>
          <a:p>
            <a:pPr algn="ctr"/>
            <a:r>
              <a:rPr lang="en-US" sz="3800" dirty="0"/>
              <a:t>HIV Care Continuum in Hawaii (Year 2020)</a:t>
            </a:r>
          </a:p>
        </p:txBody>
      </p:sp>
      <p:pic>
        <p:nvPicPr>
          <p:cNvPr id="7" name="Picture 6" descr="HIV Care Continuum in Hawaii shows that 100% of people living with HIV have been diagnosed. 80.8 percent of them are linked to HIV medical care is less than or equal to 1 month. 88.3% receive any HIV medical care. 63.4% are retained in HIV medical care, and 81.6% achieve viral suppression.">
            <a:extLst>
              <a:ext uri="{FF2B5EF4-FFF2-40B4-BE49-F238E27FC236}">
                <a16:creationId xmlns:a16="http://schemas.microsoft.com/office/drawing/2014/main" id="{E4C9F05D-1537-44F4-9C93-E28FAD594B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9240" y="838031"/>
            <a:ext cx="7905520" cy="4637131"/>
          </a:xfrm>
          <a:prstGeom prst="rect">
            <a:avLst/>
          </a:prstGeom>
        </p:spPr>
      </p:pic>
      <p:sp>
        <p:nvSpPr>
          <p:cNvPr id="9" name="TextBox 8">
            <a:extLst>
              <a:ext uri="{FF2B5EF4-FFF2-40B4-BE49-F238E27FC236}">
                <a16:creationId xmlns:a16="http://schemas.microsoft.com/office/drawing/2014/main" id="{5FEEC3C4-28F5-45C5-A9D2-A0E4BF267570}"/>
              </a:ext>
            </a:extLst>
          </p:cNvPr>
          <p:cNvSpPr txBox="1"/>
          <p:nvPr/>
        </p:nvSpPr>
        <p:spPr>
          <a:xfrm>
            <a:off x="2895671" y="5750198"/>
            <a:ext cx="6184757" cy="461665"/>
          </a:xfrm>
          <a:prstGeom prst="rect">
            <a:avLst/>
          </a:prstGeom>
          <a:noFill/>
        </p:spPr>
        <p:txBody>
          <a:bodyPr wrap="square">
            <a:spAutoFit/>
          </a:bodyPr>
          <a:lstStyle/>
          <a:p>
            <a:r>
              <a:rPr lang="en-US" sz="1200"/>
              <a:t>Hawaii State Dept of Health </a:t>
            </a:r>
            <a:r>
              <a:rPr lang="en-US" sz="1200">
                <a:hlinkClick r:id="rId4"/>
              </a:rPr>
              <a:t>https://health.hawaii.gov/harmreduction/files/2022/12/HIV-surveillance-annual-report-year-ending-2021.pdf</a:t>
            </a:r>
            <a:r>
              <a:rPr lang="en-US" sz="1200"/>
              <a:t> Accessed May 2023</a:t>
            </a:r>
          </a:p>
        </p:txBody>
      </p:sp>
      <p:sp>
        <p:nvSpPr>
          <p:cNvPr id="5" name="Footer Placeholder 4">
            <a:extLst>
              <a:ext uri="{FF2B5EF4-FFF2-40B4-BE49-F238E27FC236}">
                <a16:creationId xmlns:a16="http://schemas.microsoft.com/office/drawing/2014/main" id="{AEDF92DF-5686-4B0E-96FE-982623FCE1F7}"/>
              </a:ext>
            </a:extLst>
          </p:cNvPr>
          <p:cNvSpPr>
            <a:spLocks noGrp="1"/>
          </p:cNvSpPr>
          <p:nvPr>
            <p:ph type="ftr" sz="quarter" idx="11"/>
          </p:nvPr>
        </p:nvSpPr>
        <p:spPr/>
        <p:txBody>
          <a:bodyPr/>
          <a:lstStyle/>
          <a:p>
            <a:r>
              <a:rPr lang="en-US"/>
              <a:t>paetc.org</a:t>
            </a:r>
          </a:p>
        </p:txBody>
      </p:sp>
      <p:sp>
        <p:nvSpPr>
          <p:cNvPr id="4" name="Slide Number Placeholder 3">
            <a:extLst>
              <a:ext uri="{FF2B5EF4-FFF2-40B4-BE49-F238E27FC236}">
                <a16:creationId xmlns:a16="http://schemas.microsoft.com/office/drawing/2014/main" id="{4B7043C9-6A0C-4535-AC7C-64BD9E8A2BC5}"/>
              </a:ext>
            </a:extLst>
          </p:cNvPr>
          <p:cNvSpPr>
            <a:spLocks noGrp="1"/>
          </p:cNvSpPr>
          <p:nvPr>
            <p:ph type="sldNum" sz="quarter" idx="12"/>
          </p:nvPr>
        </p:nvSpPr>
        <p:spPr/>
        <p:txBody>
          <a:bodyPr/>
          <a:lstStyle/>
          <a:p>
            <a:fld id="{1D2EA5EF-C699-AF4C-BA42-C0A1CAAB713C}" type="slidenum">
              <a:rPr lang="en-US" smtClean="0"/>
              <a:pPr/>
              <a:t>52</a:t>
            </a:fld>
            <a:endParaRPr lang="en-US"/>
          </a:p>
        </p:txBody>
      </p:sp>
    </p:spTree>
    <p:extLst>
      <p:ext uri="{BB962C8B-B14F-4D97-AF65-F5344CB8AC3E}">
        <p14:creationId xmlns:p14="http://schemas.microsoft.com/office/powerpoint/2010/main" val="334085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930C-6AAA-4CA1-BA4C-F789FBF58264}"/>
              </a:ext>
            </a:extLst>
          </p:cNvPr>
          <p:cNvSpPr>
            <a:spLocks noGrp="1"/>
          </p:cNvSpPr>
          <p:nvPr>
            <p:ph type="title"/>
          </p:nvPr>
        </p:nvSpPr>
        <p:spPr/>
        <p:txBody>
          <a:bodyPr/>
          <a:lstStyle/>
          <a:p>
            <a:pPr algn="ctr"/>
            <a:r>
              <a:rPr lang="en-US" sz="3000" dirty="0"/>
              <a:t>The 95-95-95 Targets to end the HIV Epidemic</a:t>
            </a:r>
          </a:p>
        </p:txBody>
      </p:sp>
      <p:pic>
        <p:nvPicPr>
          <p:cNvPr id="1026" name="Picture 2" descr="95-95-95 targets, not just a number! 2030 UNAIDS targets: 95% aware of their HIV status, of which 95% are on HIV treatment, of which 95% are virally suppressed.">
            <a:extLst>
              <a:ext uri="{FF2B5EF4-FFF2-40B4-BE49-F238E27FC236}">
                <a16:creationId xmlns:a16="http://schemas.microsoft.com/office/drawing/2014/main" id="{10530329-1905-4E62-BE45-4EB279B9F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4" y="1294039"/>
            <a:ext cx="7590971" cy="4269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98E668-E55F-4C79-BE16-EE2C9876577C}"/>
              </a:ext>
            </a:extLst>
          </p:cNvPr>
          <p:cNvSpPr txBox="1"/>
          <p:nvPr/>
        </p:nvSpPr>
        <p:spPr>
          <a:xfrm>
            <a:off x="5813886" y="5834743"/>
            <a:ext cx="3811742" cy="276999"/>
          </a:xfrm>
          <a:prstGeom prst="rect">
            <a:avLst/>
          </a:prstGeom>
          <a:noFill/>
        </p:spPr>
        <p:txBody>
          <a:bodyPr wrap="square" rtlCol="0">
            <a:spAutoFit/>
          </a:bodyPr>
          <a:lstStyle/>
          <a:p>
            <a:r>
              <a:rPr lang="en-US" sz="1200" dirty="0"/>
              <a:t>Image from: </a:t>
            </a:r>
            <a:r>
              <a:rPr lang="en-US" sz="1200" dirty="0">
                <a:hlinkClick r:id="rId4"/>
              </a:rPr>
              <a:t>Together! Act Now | UNAIDS</a:t>
            </a:r>
            <a:endParaRPr lang="en-US" sz="1200" dirty="0"/>
          </a:p>
        </p:txBody>
      </p:sp>
      <p:sp>
        <p:nvSpPr>
          <p:cNvPr id="5" name="Footer Placeholder 4">
            <a:extLst>
              <a:ext uri="{FF2B5EF4-FFF2-40B4-BE49-F238E27FC236}">
                <a16:creationId xmlns:a16="http://schemas.microsoft.com/office/drawing/2014/main" id="{B3AF8809-5E88-4B13-AE7E-13B520858E33}"/>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D5CF853C-0CAA-46D1-8B90-95ADEF832F64}"/>
              </a:ext>
            </a:extLst>
          </p:cNvPr>
          <p:cNvSpPr>
            <a:spLocks noGrp="1"/>
          </p:cNvSpPr>
          <p:nvPr>
            <p:ph type="sldNum" sz="quarter" idx="12"/>
          </p:nvPr>
        </p:nvSpPr>
        <p:spPr/>
        <p:txBody>
          <a:bodyPr/>
          <a:lstStyle/>
          <a:p>
            <a:fld id="{1D2EA5EF-C699-AF4C-BA42-C0A1CAAB713C}" type="slidenum">
              <a:rPr lang="en-US" smtClean="0"/>
              <a:pPr/>
              <a:t>53</a:t>
            </a:fld>
            <a:endParaRPr lang="en-US"/>
          </a:p>
        </p:txBody>
      </p:sp>
    </p:spTree>
    <p:extLst>
      <p:ext uri="{BB962C8B-B14F-4D97-AF65-F5344CB8AC3E}">
        <p14:creationId xmlns:p14="http://schemas.microsoft.com/office/powerpoint/2010/main" val="3695040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B7E9-7823-4DA9-A71F-FE9C8EA2D7BD}"/>
              </a:ext>
            </a:extLst>
          </p:cNvPr>
          <p:cNvSpPr>
            <a:spLocks noGrp="1"/>
          </p:cNvSpPr>
          <p:nvPr>
            <p:ph type="title"/>
          </p:nvPr>
        </p:nvSpPr>
        <p:spPr/>
        <p:txBody>
          <a:bodyPr/>
          <a:lstStyle/>
          <a:p>
            <a:r>
              <a:rPr lang="en-US" dirty="0"/>
              <a:t>Delayed Linkage to Care: Key Factors</a:t>
            </a:r>
          </a:p>
        </p:txBody>
      </p:sp>
      <p:sp>
        <p:nvSpPr>
          <p:cNvPr id="3" name="Content Placeholder 2">
            <a:extLst>
              <a:ext uri="{FF2B5EF4-FFF2-40B4-BE49-F238E27FC236}">
                <a16:creationId xmlns:a16="http://schemas.microsoft.com/office/drawing/2014/main" id="{EC164F7E-B3B2-4B43-ADFF-4D3621A97869}"/>
              </a:ext>
            </a:extLst>
          </p:cNvPr>
          <p:cNvSpPr>
            <a:spLocks noGrp="1"/>
          </p:cNvSpPr>
          <p:nvPr>
            <p:ph idx="1"/>
          </p:nvPr>
        </p:nvSpPr>
        <p:spPr/>
        <p:txBody>
          <a:bodyPr/>
          <a:lstStyle/>
          <a:p>
            <a:r>
              <a:rPr lang="en-US" b="0" i="0" dirty="0">
                <a:solidFill>
                  <a:srgbClr val="333333"/>
                </a:solidFill>
                <a:effectLst/>
                <a:latin typeface="+mj-lt"/>
              </a:rPr>
              <a:t>substance use</a:t>
            </a:r>
          </a:p>
          <a:p>
            <a:r>
              <a:rPr lang="en-US" b="0" i="0" dirty="0">
                <a:solidFill>
                  <a:srgbClr val="333333"/>
                </a:solidFill>
                <a:effectLst/>
                <a:latin typeface="+mj-lt"/>
              </a:rPr>
              <a:t>lack of medical insurance</a:t>
            </a:r>
          </a:p>
          <a:p>
            <a:r>
              <a:rPr lang="en-US" b="0" i="0" dirty="0">
                <a:solidFill>
                  <a:srgbClr val="333333"/>
                </a:solidFill>
                <a:effectLst/>
                <a:latin typeface="+mj-lt"/>
              </a:rPr>
              <a:t>lack of access to primary care prior to HIV diagnosis</a:t>
            </a:r>
          </a:p>
          <a:p>
            <a:r>
              <a:rPr lang="en-US" b="0" i="0" dirty="0">
                <a:solidFill>
                  <a:srgbClr val="333333"/>
                </a:solidFill>
                <a:effectLst/>
                <a:latin typeface="+mj-lt"/>
              </a:rPr>
              <a:t>residence in a high-poverty area</a:t>
            </a:r>
            <a:endParaRPr lang="en-US" dirty="0">
              <a:latin typeface="+mj-lt"/>
            </a:endParaRPr>
          </a:p>
        </p:txBody>
      </p:sp>
      <p:sp>
        <p:nvSpPr>
          <p:cNvPr id="5" name="TextBox 4">
            <a:extLst>
              <a:ext uri="{FF2B5EF4-FFF2-40B4-BE49-F238E27FC236}">
                <a16:creationId xmlns:a16="http://schemas.microsoft.com/office/drawing/2014/main" id="{4A678C00-824A-4B02-9476-10B5AE824835}"/>
              </a:ext>
            </a:extLst>
          </p:cNvPr>
          <p:cNvSpPr txBox="1"/>
          <p:nvPr/>
        </p:nvSpPr>
        <p:spPr>
          <a:xfrm>
            <a:off x="2248525" y="6240457"/>
            <a:ext cx="5411449" cy="461665"/>
          </a:xfrm>
          <a:prstGeom prst="rect">
            <a:avLst/>
          </a:prstGeom>
          <a:noFill/>
        </p:spPr>
        <p:txBody>
          <a:bodyPr wrap="square" rtlCol="0">
            <a:spAutoFit/>
          </a:bodyPr>
          <a:lstStyle/>
          <a:p>
            <a:r>
              <a:rPr lang="en-US" sz="1200" dirty="0">
                <a:solidFill>
                  <a:schemeClr val="bg1"/>
                </a:solidFill>
              </a:rPr>
              <a:t>Budak JZ. Linkage to HIV Care. Available from the </a:t>
            </a:r>
            <a:r>
              <a:rPr lang="en-US" sz="1200" dirty="0">
                <a:solidFill>
                  <a:schemeClr val="bg1"/>
                </a:solidFill>
                <a:hlinkClick r:id="rId2">
                  <a:extLst>
                    <a:ext uri="{A12FA001-AC4F-418D-AE19-62706E023703}">
                      <ahyp:hlinkClr xmlns:ahyp="http://schemas.microsoft.com/office/drawing/2018/hyperlinkcolor" val="tx"/>
                    </a:ext>
                  </a:extLst>
                </a:hlinkClick>
              </a:rPr>
              <a:t>National HIV Curriculum (online)</a:t>
            </a:r>
            <a:r>
              <a:rPr lang="en-US" sz="1200" dirty="0">
                <a:solidFill>
                  <a:schemeClr val="bg1"/>
                </a:solidFill>
              </a:rPr>
              <a:t>. Accessed Feb 19, 2024</a:t>
            </a:r>
          </a:p>
        </p:txBody>
      </p:sp>
      <p:sp>
        <p:nvSpPr>
          <p:cNvPr id="4" name="Slide Number Placeholder 3">
            <a:extLst>
              <a:ext uri="{FF2B5EF4-FFF2-40B4-BE49-F238E27FC236}">
                <a16:creationId xmlns:a16="http://schemas.microsoft.com/office/drawing/2014/main" id="{BD4F1677-5962-4044-854C-14830E20C09D}"/>
              </a:ext>
            </a:extLst>
          </p:cNvPr>
          <p:cNvSpPr>
            <a:spLocks noGrp="1"/>
          </p:cNvSpPr>
          <p:nvPr>
            <p:ph type="sldNum" sz="quarter" idx="12"/>
          </p:nvPr>
        </p:nvSpPr>
        <p:spPr/>
        <p:txBody>
          <a:bodyPr/>
          <a:lstStyle/>
          <a:p>
            <a:fld id="{1D2EA5EF-C699-AF4C-BA42-C0A1CAAB713C}" type="slidenum">
              <a:rPr lang="en-US" smtClean="0"/>
              <a:t>54</a:t>
            </a:fld>
            <a:endParaRPr lang="en-US"/>
          </a:p>
        </p:txBody>
      </p:sp>
    </p:spTree>
    <p:extLst>
      <p:ext uri="{BB962C8B-B14F-4D97-AF65-F5344CB8AC3E}">
        <p14:creationId xmlns:p14="http://schemas.microsoft.com/office/powerpoint/2010/main" val="2295574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97D7-2CE0-4B30-9AD1-392A75F9347F}"/>
              </a:ext>
            </a:extLst>
          </p:cNvPr>
          <p:cNvSpPr>
            <a:spLocks noGrp="1"/>
          </p:cNvSpPr>
          <p:nvPr>
            <p:ph type="title"/>
          </p:nvPr>
        </p:nvSpPr>
        <p:spPr/>
        <p:txBody>
          <a:bodyPr/>
          <a:lstStyle/>
          <a:p>
            <a:r>
              <a:rPr lang="en-US" dirty="0"/>
              <a:t>Aging with HIV (2021 Data)</a:t>
            </a:r>
          </a:p>
        </p:txBody>
      </p:sp>
      <p:sp>
        <p:nvSpPr>
          <p:cNvPr id="4" name="Content Placeholder 5">
            <a:extLst>
              <a:ext uri="{FF2B5EF4-FFF2-40B4-BE49-F238E27FC236}">
                <a16:creationId xmlns:a16="http://schemas.microsoft.com/office/drawing/2014/main" id="{FA6301D1-384E-4206-A751-092B3C4DA496}"/>
              </a:ext>
            </a:extLst>
          </p:cNvPr>
          <p:cNvSpPr txBox="1">
            <a:spLocks/>
          </p:cNvSpPr>
          <p:nvPr/>
        </p:nvSpPr>
        <p:spPr>
          <a:xfrm>
            <a:off x="367475" y="1591902"/>
            <a:ext cx="4354427" cy="3849528"/>
          </a:xfrm>
          <a:prstGeom prst="rect">
            <a:avLst/>
          </a:prstGeom>
        </p:spPr>
        <p:txBody>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000" b="0" i="0" dirty="0">
                <a:solidFill>
                  <a:srgbClr val="000000"/>
                </a:solidFill>
                <a:effectLst/>
                <a:latin typeface="+mj-lt"/>
              </a:rPr>
              <a:t>According to the Centers for Disease Control and Prevention, in 2021, of the nearly 1.1 million people with diagnosed HIV in the United States and dependent areas, </a:t>
            </a:r>
            <a:r>
              <a:rPr lang="en-US" sz="2000" b="1" i="0" dirty="0">
                <a:solidFill>
                  <a:srgbClr val="000000"/>
                </a:solidFill>
                <a:effectLst/>
                <a:latin typeface="+mj-lt"/>
              </a:rPr>
              <a:t>over 53% were aged 50 and up</a:t>
            </a:r>
            <a:r>
              <a:rPr lang="en-US" sz="2000" b="0" i="0" dirty="0">
                <a:solidFill>
                  <a:srgbClr val="000000"/>
                </a:solidFill>
                <a:effectLst/>
                <a:latin typeface="+mj-lt"/>
              </a:rPr>
              <a:t>.</a:t>
            </a:r>
          </a:p>
          <a:p>
            <a:r>
              <a:rPr lang="en-US" sz="2000" b="0" i="0" dirty="0">
                <a:solidFill>
                  <a:srgbClr val="000000"/>
                </a:solidFill>
                <a:effectLst/>
                <a:latin typeface="+mj-lt"/>
              </a:rPr>
              <a:t>People </a:t>
            </a:r>
            <a:r>
              <a:rPr lang="en-US" sz="2000" b="1" i="0" dirty="0">
                <a:solidFill>
                  <a:srgbClr val="000000"/>
                </a:solidFill>
                <a:effectLst/>
                <a:latin typeface="+mj-lt"/>
              </a:rPr>
              <a:t>aged 50 and older accounted for 16% of the 36,136 new HIV diagnoses in 2021 </a:t>
            </a:r>
            <a:r>
              <a:rPr lang="en-US" sz="2000" b="0" i="0" dirty="0">
                <a:solidFill>
                  <a:srgbClr val="000000"/>
                </a:solidFill>
                <a:effectLst/>
                <a:latin typeface="+mj-lt"/>
              </a:rPr>
              <a:t>among people ages 13 and older in the United States and dependent areas.</a:t>
            </a:r>
            <a:endParaRPr lang="en-US" sz="2000" dirty="0">
              <a:latin typeface="+mj-lt"/>
            </a:endParaRPr>
          </a:p>
        </p:txBody>
      </p:sp>
      <p:pic>
        <p:nvPicPr>
          <p:cNvPr id="7" name="Picture 6" descr="Number of older adults with HIV is increasing. Photo showing two older adults on a bicycle.">
            <a:extLst>
              <a:ext uri="{FF2B5EF4-FFF2-40B4-BE49-F238E27FC236}">
                <a16:creationId xmlns:a16="http://schemas.microsoft.com/office/drawing/2014/main" id="{CDB8D408-7DB6-47AF-918E-C54D809E09B7}"/>
              </a:ext>
            </a:extLst>
          </p:cNvPr>
          <p:cNvPicPr>
            <a:picLocks noChangeAspect="1"/>
          </p:cNvPicPr>
          <p:nvPr/>
        </p:nvPicPr>
        <p:blipFill>
          <a:blip r:embed="rId2"/>
          <a:stretch>
            <a:fillRect/>
          </a:stretch>
        </p:blipFill>
        <p:spPr>
          <a:xfrm>
            <a:off x="4571999" y="1273528"/>
            <a:ext cx="4429125" cy="4486275"/>
          </a:xfrm>
          <a:prstGeom prst="rect">
            <a:avLst/>
          </a:prstGeom>
        </p:spPr>
      </p:pic>
      <p:sp>
        <p:nvSpPr>
          <p:cNvPr id="5" name="TextBox 4">
            <a:extLst>
              <a:ext uri="{FF2B5EF4-FFF2-40B4-BE49-F238E27FC236}">
                <a16:creationId xmlns:a16="http://schemas.microsoft.com/office/drawing/2014/main" id="{1CDC788F-3564-4311-BC65-AAACCE9309BD}"/>
              </a:ext>
            </a:extLst>
          </p:cNvPr>
          <p:cNvSpPr txBox="1"/>
          <p:nvPr/>
        </p:nvSpPr>
        <p:spPr>
          <a:xfrm>
            <a:off x="3807502" y="6248400"/>
            <a:ext cx="4559210" cy="307777"/>
          </a:xfrm>
          <a:prstGeom prst="rect">
            <a:avLst/>
          </a:prstGeom>
          <a:noFill/>
        </p:spPr>
        <p:txBody>
          <a:bodyPr wrap="square" rtlCol="0">
            <a:spAutoFit/>
          </a:bodyPr>
          <a:lstStyle/>
          <a:p>
            <a:r>
              <a:rPr lang="en-US" sz="1400" dirty="0">
                <a:solidFill>
                  <a:schemeClr val="bg1"/>
                </a:solidFill>
              </a:rPr>
              <a:t>HIV.gov ‘Aging with HIV’ website Accessed April 2024</a:t>
            </a:r>
          </a:p>
        </p:txBody>
      </p:sp>
      <p:sp>
        <p:nvSpPr>
          <p:cNvPr id="3" name="Slide Number Placeholder 2">
            <a:extLst>
              <a:ext uri="{FF2B5EF4-FFF2-40B4-BE49-F238E27FC236}">
                <a16:creationId xmlns:a16="http://schemas.microsoft.com/office/drawing/2014/main" id="{8DB907B5-B0CE-4F8D-94CE-A4D91C549BB3}"/>
              </a:ext>
            </a:extLst>
          </p:cNvPr>
          <p:cNvSpPr>
            <a:spLocks noGrp="1"/>
          </p:cNvSpPr>
          <p:nvPr>
            <p:ph type="sldNum" sz="quarter" idx="12"/>
          </p:nvPr>
        </p:nvSpPr>
        <p:spPr/>
        <p:txBody>
          <a:bodyPr/>
          <a:lstStyle/>
          <a:p>
            <a:fld id="{1D2EA5EF-C699-AF4C-BA42-C0A1CAAB713C}" type="slidenum">
              <a:rPr lang="en-US" smtClean="0"/>
              <a:t>55</a:t>
            </a:fld>
            <a:endParaRPr lang="en-US"/>
          </a:p>
        </p:txBody>
      </p:sp>
    </p:spTree>
    <p:extLst>
      <p:ext uri="{BB962C8B-B14F-4D97-AF65-F5344CB8AC3E}">
        <p14:creationId xmlns:p14="http://schemas.microsoft.com/office/powerpoint/2010/main" val="461539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2787-121B-51D5-1737-296AD6DD3D13}"/>
              </a:ext>
            </a:extLst>
          </p:cNvPr>
          <p:cNvSpPr>
            <a:spLocks noGrp="1"/>
          </p:cNvSpPr>
          <p:nvPr>
            <p:ph type="title"/>
          </p:nvPr>
        </p:nvSpPr>
        <p:spPr>
          <a:xfrm>
            <a:off x="457204" y="2713039"/>
            <a:ext cx="2433982" cy="1143000"/>
          </a:xfrm>
        </p:spPr>
        <p:txBody>
          <a:bodyPr anchor="ctr">
            <a:normAutofit fontScale="90000"/>
          </a:bodyPr>
          <a:lstStyle/>
          <a:p>
            <a:r>
              <a:rPr lang="en-US" dirty="0"/>
              <a:t>Aging &amp; HIV</a:t>
            </a:r>
          </a:p>
        </p:txBody>
      </p:sp>
      <p:pic>
        <p:nvPicPr>
          <p:cNvPr id="6" name="Content Placeholder 5" descr="Expected ages at death for men and women living with HIV starting antiretroviral therapy (ART) at 20 years of age, by time period of ART initiation.">
            <a:extLst>
              <a:ext uri="{FF2B5EF4-FFF2-40B4-BE49-F238E27FC236}">
                <a16:creationId xmlns:a16="http://schemas.microsoft.com/office/drawing/2014/main" id="{B894E051-EBB5-5980-252E-9DBD38CCB93E}"/>
              </a:ext>
            </a:extLst>
          </p:cNvPr>
          <p:cNvPicPr>
            <a:picLocks noGrp="1" noChangeAspect="1"/>
          </p:cNvPicPr>
          <p:nvPr>
            <p:ph idx="1"/>
          </p:nvPr>
        </p:nvPicPr>
        <p:blipFill>
          <a:blip r:embed="rId2"/>
          <a:stretch>
            <a:fillRect/>
          </a:stretch>
        </p:blipFill>
        <p:spPr>
          <a:xfrm>
            <a:off x="3129279" y="386081"/>
            <a:ext cx="5557519" cy="5501944"/>
          </a:xfrm>
          <a:prstGeom prst="rect">
            <a:avLst/>
          </a:prstGeom>
          <a:noFill/>
        </p:spPr>
      </p:pic>
      <p:sp>
        <p:nvSpPr>
          <p:cNvPr id="9" name="TextBox 8">
            <a:extLst>
              <a:ext uri="{FF2B5EF4-FFF2-40B4-BE49-F238E27FC236}">
                <a16:creationId xmlns:a16="http://schemas.microsoft.com/office/drawing/2014/main" id="{A0E94705-BA0D-9C6C-901E-CBE97C7EBB9B}"/>
              </a:ext>
            </a:extLst>
          </p:cNvPr>
          <p:cNvSpPr txBox="1"/>
          <p:nvPr/>
        </p:nvSpPr>
        <p:spPr>
          <a:xfrm>
            <a:off x="3129278" y="5888025"/>
            <a:ext cx="5557519" cy="276999"/>
          </a:xfrm>
          <a:prstGeom prst="rect">
            <a:avLst/>
          </a:prstGeom>
          <a:noFill/>
        </p:spPr>
        <p:txBody>
          <a:bodyPr wrap="square" rtlCol="0">
            <a:spAutoFit/>
          </a:bodyPr>
          <a:lstStyle/>
          <a:p>
            <a:r>
              <a:rPr lang="en-US" sz="1200" dirty="0"/>
              <a:t>ART Cohort Collaboration. Lancet HIV 2017:4 e354.</a:t>
            </a:r>
          </a:p>
        </p:txBody>
      </p:sp>
      <p:sp>
        <p:nvSpPr>
          <p:cNvPr id="5" name="Footer Placeholder 4">
            <a:extLst>
              <a:ext uri="{FF2B5EF4-FFF2-40B4-BE49-F238E27FC236}">
                <a16:creationId xmlns:a16="http://schemas.microsoft.com/office/drawing/2014/main" id="{9D3CB453-1819-D721-3F54-08A509931B32}"/>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4" name="Slide Number Placeholder 3">
            <a:extLst>
              <a:ext uri="{FF2B5EF4-FFF2-40B4-BE49-F238E27FC236}">
                <a16:creationId xmlns:a16="http://schemas.microsoft.com/office/drawing/2014/main" id="{4A735784-573D-8DAA-3476-F31CEC4AC438}"/>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56</a:t>
            </a:fld>
            <a:endParaRPr lang="en-US"/>
          </a:p>
        </p:txBody>
      </p:sp>
    </p:spTree>
    <p:extLst>
      <p:ext uri="{BB962C8B-B14F-4D97-AF65-F5344CB8AC3E}">
        <p14:creationId xmlns:p14="http://schemas.microsoft.com/office/powerpoint/2010/main" val="2051071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FBA3-50E4-40A0-BD74-6C6DB990E20F}"/>
              </a:ext>
            </a:extLst>
          </p:cNvPr>
          <p:cNvSpPr>
            <a:spLocks noGrp="1"/>
          </p:cNvSpPr>
          <p:nvPr>
            <p:ph type="title"/>
          </p:nvPr>
        </p:nvSpPr>
        <p:spPr>
          <a:xfrm>
            <a:off x="442212" y="-25164"/>
            <a:ext cx="8623226" cy="1143000"/>
          </a:xfrm>
        </p:spPr>
        <p:txBody>
          <a:bodyPr anchor="ctr">
            <a:normAutofit/>
          </a:bodyPr>
          <a:lstStyle/>
          <a:p>
            <a:pPr>
              <a:lnSpc>
                <a:spcPct val="90000"/>
              </a:lnSpc>
            </a:pPr>
            <a:r>
              <a:rPr lang="en-US" sz="2800" dirty="0"/>
              <a:t>Factors Contributing to Immune Activation &amp; Inflammation</a:t>
            </a:r>
          </a:p>
        </p:txBody>
      </p:sp>
      <p:pic>
        <p:nvPicPr>
          <p:cNvPr id="5" name="Picture 4" descr="various factors contributing to aging, immune activation, and chronic comorbidities in HIV">
            <a:extLst>
              <a:ext uri="{FF2B5EF4-FFF2-40B4-BE49-F238E27FC236}">
                <a16:creationId xmlns:a16="http://schemas.microsoft.com/office/drawing/2014/main" id="{A820A94D-3D87-4E8F-98A9-255E949F594C}"/>
              </a:ext>
            </a:extLst>
          </p:cNvPr>
          <p:cNvPicPr>
            <a:picLocks noChangeAspect="1"/>
          </p:cNvPicPr>
          <p:nvPr/>
        </p:nvPicPr>
        <p:blipFill>
          <a:blip r:embed="rId3"/>
          <a:stretch>
            <a:fillRect/>
          </a:stretch>
        </p:blipFill>
        <p:spPr>
          <a:xfrm>
            <a:off x="985969" y="764692"/>
            <a:ext cx="7172062" cy="4572190"/>
          </a:xfrm>
          <a:prstGeom prst="rect">
            <a:avLst/>
          </a:prstGeom>
          <a:noFill/>
        </p:spPr>
      </p:pic>
      <p:sp>
        <p:nvSpPr>
          <p:cNvPr id="3" name="Slide Number Placeholder 2">
            <a:extLst>
              <a:ext uri="{FF2B5EF4-FFF2-40B4-BE49-F238E27FC236}">
                <a16:creationId xmlns:a16="http://schemas.microsoft.com/office/drawing/2014/main" id="{86981E9C-07ED-4748-BA0B-D6403492E868}"/>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57</a:t>
            </a:fld>
            <a:endParaRPr lang="en-US"/>
          </a:p>
        </p:txBody>
      </p:sp>
      <p:sp>
        <p:nvSpPr>
          <p:cNvPr id="6" name="TextBox 5">
            <a:extLst>
              <a:ext uri="{FF2B5EF4-FFF2-40B4-BE49-F238E27FC236}">
                <a16:creationId xmlns:a16="http://schemas.microsoft.com/office/drawing/2014/main" id="{F5F78533-E23F-4670-97BA-ABC238ABF086}"/>
              </a:ext>
            </a:extLst>
          </p:cNvPr>
          <p:cNvSpPr txBox="1"/>
          <p:nvPr/>
        </p:nvSpPr>
        <p:spPr>
          <a:xfrm>
            <a:off x="4047344" y="6459770"/>
            <a:ext cx="5671873" cy="307777"/>
          </a:xfrm>
          <a:prstGeom prst="rect">
            <a:avLst/>
          </a:prstGeom>
          <a:noFill/>
        </p:spPr>
        <p:txBody>
          <a:bodyPr wrap="square" rtlCol="0">
            <a:spAutoFit/>
          </a:bodyPr>
          <a:lstStyle/>
          <a:p>
            <a:r>
              <a:rPr lang="en-US" sz="1400" dirty="0">
                <a:solidFill>
                  <a:schemeClr val="bg1"/>
                </a:solidFill>
                <a:latin typeface="+mj-lt"/>
              </a:rPr>
              <a:t>Babu H, et al.</a:t>
            </a:r>
            <a:r>
              <a:rPr lang="en-US" sz="1400" b="0" i="0" dirty="0">
                <a:solidFill>
                  <a:schemeClr val="bg1"/>
                </a:solidFill>
                <a:effectLst/>
                <a:latin typeface="+mj-lt"/>
              </a:rPr>
              <a:t> Front. Immunol., 26 August 2019</a:t>
            </a:r>
            <a:endParaRPr lang="en-US" sz="1400" dirty="0">
              <a:solidFill>
                <a:schemeClr val="bg1"/>
              </a:solidFill>
              <a:latin typeface="+mj-lt"/>
            </a:endParaRPr>
          </a:p>
        </p:txBody>
      </p:sp>
      <p:sp>
        <p:nvSpPr>
          <p:cNvPr id="7" name="TextBox 6">
            <a:extLst>
              <a:ext uri="{FF2B5EF4-FFF2-40B4-BE49-F238E27FC236}">
                <a16:creationId xmlns:a16="http://schemas.microsoft.com/office/drawing/2014/main" id="{AC2D6E1F-8F4A-4631-90DB-C3E5135F027A}"/>
              </a:ext>
            </a:extLst>
          </p:cNvPr>
          <p:cNvSpPr txBox="1"/>
          <p:nvPr/>
        </p:nvSpPr>
        <p:spPr>
          <a:xfrm>
            <a:off x="843197" y="5436660"/>
            <a:ext cx="7457605" cy="461665"/>
          </a:xfrm>
          <a:prstGeom prst="rect">
            <a:avLst/>
          </a:prstGeom>
          <a:noFill/>
        </p:spPr>
        <p:txBody>
          <a:bodyPr wrap="square" rtlCol="0">
            <a:spAutoFit/>
          </a:bodyPr>
          <a:lstStyle/>
          <a:p>
            <a:r>
              <a:rPr lang="en-US" sz="1200" dirty="0"/>
              <a:t>Abbreviations: ART, antiretroviral therapy; CMV: cytomegalovirus; ETOH, ethanol/alcohol; HBV, hepatitis B virus; HCV, hepatitis C virus; </a:t>
            </a:r>
          </a:p>
        </p:txBody>
      </p:sp>
    </p:spTree>
    <p:extLst>
      <p:ext uri="{BB962C8B-B14F-4D97-AF65-F5344CB8AC3E}">
        <p14:creationId xmlns:p14="http://schemas.microsoft.com/office/powerpoint/2010/main" val="752829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25DC-D44E-44F2-B23B-1A99191CF7B4}"/>
              </a:ext>
            </a:extLst>
          </p:cNvPr>
          <p:cNvSpPr>
            <a:spLocks noGrp="1"/>
          </p:cNvSpPr>
          <p:nvPr>
            <p:ph type="title"/>
          </p:nvPr>
        </p:nvSpPr>
        <p:spPr>
          <a:xfrm>
            <a:off x="457202" y="149537"/>
            <a:ext cx="8315569" cy="671845"/>
          </a:xfrm>
        </p:spPr>
        <p:txBody>
          <a:bodyPr/>
          <a:lstStyle/>
          <a:p>
            <a:pPr algn="ctr"/>
            <a:r>
              <a:rPr lang="en-US" dirty="0"/>
              <a:t>Spectrum of HIV Complications</a:t>
            </a:r>
          </a:p>
        </p:txBody>
      </p:sp>
      <p:pic>
        <p:nvPicPr>
          <p:cNvPr id="6" name="Picture 2" descr="HIV Image I. Complications">
            <a:extLst>
              <a:ext uri="{FF2B5EF4-FFF2-40B4-BE49-F238E27FC236}">
                <a16:creationId xmlns:a16="http://schemas.microsoft.com/office/drawing/2014/main" id="{76240255-3EDB-45AB-A10E-E9B1C26030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02"/>
          <a:stretch/>
        </p:blipFill>
        <p:spPr bwMode="auto">
          <a:xfrm>
            <a:off x="193462" y="820246"/>
            <a:ext cx="8838840" cy="521750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D96638E4-EABD-4E47-9A54-163BB5049B35}"/>
              </a:ext>
            </a:extLst>
          </p:cNvPr>
          <p:cNvSpPr>
            <a:spLocks noGrp="1"/>
          </p:cNvSpPr>
          <p:nvPr>
            <p:ph type="ftr" sz="quarter" idx="11"/>
          </p:nvPr>
        </p:nvSpPr>
        <p:spPr/>
        <p:txBody>
          <a:bodyPr/>
          <a:lstStyle/>
          <a:p>
            <a:r>
              <a:rPr lang="en-US" dirty="0"/>
              <a:t>Image from: </a:t>
            </a:r>
            <a:r>
              <a:rPr lang="en-US" dirty="0">
                <a:hlinkClick r:id="rId3"/>
              </a:rPr>
              <a:t>https://www.publichealth.org/public-awareness/hiv-aids/</a:t>
            </a:r>
            <a:r>
              <a:rPr lang="en-US" dirty="0"/>
              <a:t> </a:t>
            </a:r>
          </a:p>
          <a:p>
            <a:endParaRPr lang="en-US" dirty="0"/>
          </a:p>
        </p:txBody>
      </p:sp>
      <p:sp>
        <p:nvSpPr>
          <p:cNvPr id="4" name="Slide Number Placeholder 3">
            <a:extLst>
              <a:ext uri="{FF2B5EF4-FFF2-40B4-BE49-F238E27FC236}">
                <a16:creationId xmlns:a16="http://schemas.microsoft.com/office/drawing/2014/main" id="{987D8A58-956E-4482-A32F-D6C8CAB8BB71}"/>
              </a:ext>
            </a:extLst>
          </p:cNvPr>
          <p:cNvSpPr>
            <a:spLocks noGrp="1"/>
          </p:cNvSpPr>
          <p:nvPr>
            <p:ph type="sldNum" sz="quarter" idx="12"/>
          </p:nvPr>
        </p:nvSpPr>
        <p:spPr/>
        <p:txBody>
          <a:bodyPr/>
          <a:lstStyle/>
          <a:p>
            <a:fld id="{1D2EA5EF-C699-AF4C-BA42-C0A1CAAB713C}" type="slidenum">
              <a:rPr lang="en-US" smtClean="0"/>
              <a:pPr/>
              <a:t>58</a:t>
            </a:fld>
            <a:endParaRPr lang="en-US"/>
          </a:p>
        </p:txBody>
      </p:sp>
    </p:spTree>
    <p:extLst>
      <p:ext uri="{BB962C8B-B14F-4D97-AF65-F5344CB8AC3E}">
        <p14:creationId xmlns:p14="http://schemas.microsoft.com/office/powerpoint/2010/main" val="3839639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9FF2-8CCD-4D54-B222-D364EDD1C9F3}"/>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99EC0A44-0E8A-4064-AD65-93201D54640E}"/>
              </a:ext>
            </a:extLst>
          </p:cNvPr>
          <p:cNvSpPr>
            <a:spLocks noGrp="1"/>
          </p:cNvSpPr>
          <p:nvPr>
            <p:ph idx="1"/>
          </p:nvPr>
        </p:nvSpPr>
        <p:spPr>
          <a:xfrm>
            <a:off x="457202" y="1417639"/>
            <a:ext cx="8315569" cy="4549863"/>
          </a:xfrm>
        </p:spPr>
        <p:txBody>
          <a:bodyPr>
            <a:normAutofit/>
          </a:bodyPr>
          <a:lstStyle/>
          <a:p>
            <a:r>
              <a:rPr lang="en-US" dirty="0">
                <a:latin typeface="+mj-lt"/>
              </a:rPr>
              <a:t>HIV is a virus that attacks the immune system, causing a decrease in CD4 T helper cells.</a:t>
            </a:r>
          </a:p>
          <a:p>
            <a:r>
              <a:rPr lang="en-US" dirty="0">
                <a:latin typeface="+mj-lt"/>
              </a:rPr>
              <a:t>There is currently no cure for HIV but effective treatment with combination antiretroviral therapy saves lives</a:t>
            </a:r>
          </a:p>
          <a:p>
            <a:r>
              <a:rPr lang="en-US" b="0" i="0" dirty="0">
                <a:effectLst/>
                <a:latin typeface="+mj-lt"/>
              </a:rPr>
              <a:t>U=U means that people with HIV who achieve and maintain an undetectable viral load—the amount of HIV in the blood—by taking antiretroviral therapy (ART) daily as prescribed cannot sexually transmit the virus to others.</a:t>
            </a:r>
          </a:p>
          <a:p>
            <a:r>
              <a:rPr lang="en-US" dirty="0">
                <a:latin typeface="+mj-lt"/>
              </a:rPr>
              <a:t>Multidisciplinary approach is needed to strengthen the HIV care continuum</a:t>
            </a:r>
          </a:p>
        </p:txBody>
      </p:sp>
      <p:sp>
        <p:nvSpPr>
          <p:cNvPr id="5" name="Footer Placeholder 4">
            <a:extLst>
              <a:ext uri="{FF2B5EF4-FFF2-40B4-BE49-F238E27FC236}">
                <a16:creationId xmlns:a16="http://schemas.microsoft.com/office/drawing/2014/main" id="{7E767A1D-749D-4C86-A7E0-59060FCCBB48}"/>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C7DD4CD7-31FF-4D2E-B412-19E3455F1AFC}"/>
              </a:ext>
            </a:extLst>
          </p:cNvPr>
          <p:cNvSpPr>
            <a:spLocks noGrp="1"/>
          </p:cNvSpPr>
          <p:nvPr>
            <p:ph type="sldNum" sz="quarter" idx="12"/>
          </p:nvPr>
        </p:nvSpPr>
        <p:spPr/>
        <p:txBody>
          <a:bodyPr/>
          <a:lstStyle/>
          <a:p>
            <a:fld id="{1D2EA5EF-C699-AF4C-BA42-C0A1CAAB713C}" type="slidenum">
              <a:rPr lang="en-US" smtClean="0"/>
              <a:pPr/>
              <a:t>59</a:t>
            </a:fld>
            <a:endParaRPr lang="en-US"/>
          </a:p>
        </p:txBody>
      </p:sp>
    </p:spTree>
    <p:extLst>
      <p:ext uri="{BB962C8B-B14F-4D97-AF65-F5344CB8AC3E}">
        <p14:creationId xmlns:p14="http://schemas.microsoft.com/office/powerpoint/2010/main" val="46821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94A4-C542-411B-8F73-FB63DF2C0B91}"/>
              </a:ext>
            </a:extLst>
          </p:cNvPr>
          <p:cNvSpPr>
            <a:spLocks noGrp="1"/>
          </p:cNvSpPr>
          <p:nvPr>
            <p:ph type="title"/>
          </p:nvPr>
        </p:nvSpPr>
        <p:spPr/>
        <p:txBody>
          <a:bodyPr/>
          <a:lstStyle/>
          <a:p>
            <a:r>
              <a:rPr lang="en-US" dirty="0"/>
              <a:t>HIV Statistics</a:t>
            </a:r>
          </a:p>
        </p:txBody>
      </p:sp>
      <p:pic>
        <p:nvPicPr>
          <p:cNvPr id="5" name="Picture 4" descr="Total  number of people with HIV worldwide">
            <a:extLst>
              <a:ext uri="{FF2B5EF4-FFF2-40B4-BE49-F238E27FC236}">
                <a16:creationId xmlns:a16="http://schemas.microsoft.com/office/drawing/2014/main" id="{5B0666EA-31BF-4ECD-A2E3-061BD0C08F0C}"/>
              </a:ext>
            </a:extLst>
          </p:cNvPr>
          <p:cNvPicPr>
            <a:picLocks noChangeAspect="1"/>
          </p:cNvPicPr>
          <p:nvPr/>
        </p:nvPicPr>
        <p:blipFill>
          <a:blip r:embed="rId2"/>
          <a:stretch>
            <a:fillRect/>
          </a:stretch>
        </p:blipFill>
        <p:spPr>
          <a:xfrm>
            <a:off x="575196" y="1376629"/>
            <a:ext cx="8383742" cy="1726336"/>
          </a:xfrm>
          <a:prstGeom prst="rect">
            <a:avLst/>
          </a:prstGeom>
        </p:spPr>
      </p:pic>
      <p:sp>
        <p:nvSpPr>
          <p:cNvPr id="7" name="TextBox 6">
            <a:extLst>
              <a:ext uri="{FF2B5EF4-FFF2-40B4-BE49-F238E27FC236}">
                <a16:creationId xmlns:a16="http://schemas.microsoft.com/office/drawing/2014/main" id="{5E5453AC-F728-4A0A-8259-2B1CCF5D851C}"/>
              </a:ext>
            </a:extLst>
          </p:cNvPr>
          <p:cNvSpPr txBox="1"/>
          <p:nvPr/>
        </p:nvSpPr>
        <p:spPr>
          <a:xfrm>
            <a:off x="951874" y="3429000"/>
            <a:ext cx="7579914" cy="2118529"/>
          </a:xfrm>
          <a:prstGeom prst="rect">
            <a:avLst/>
          </a:prstGeom>
          <a:noFill/>
        </p:spPr>
        <p:txBody>
          <a:bodyPr wrap="square">
            <a:spAutoFit/>
          </a:bodyPr>
          <a:lstStyle/>
          <a:p>
            <a:pPr>
              <a:spcAft>
                <a:spcPts val="2500"/>
              </a:spcAft>
            </a:pPr>
            <a:r>
              <a:rPr lang="en-US" sz="1800" b="0" i="0" dirty="0">
                <a:effectLst/>
                <a:latin typeface="Arial" panose="020B0604020202020204" pitchFamily="34" charset="0"/>
                <a:cs typeface="Arial" panose="020B0604020202020204" pitchFamily="34" charset="0"/>
              </a:rPr>
              <a:t>At year-end 2021, an estimated </a:t>
            </a:r>
            <a:r>
              <a:rPr lang="en-US" sz="1800" b="1" i="0" dirty="0">
                <a:effectLst/>
                <a:latin typeface="Arial" panose="020B0604020202020204" pitchFamily="34" charset="0"/>
                <a:cs typeface="Arial" panose="020B0604020202020204" pitchFamily="34" charset="0"/>
              </a:rPr>
              <a:t>1.2 million people in the United States aged 13 and older had HIV in the U.S.</a:t>
            </a:r>
          </a:p>
          <a:p>
            <a:pPr>
              <a:spcAft>
                <a:spcPts val="2500"/>
              </a:spcAft>
            </a:pPr>
            <a:r>
              <a:rPr lang="en-US" sz="1800" b="0" i="0" dirty="0">
                <a:effectLst/>
                <a:latin typeface="Arial" panose="020B0604020202020204" pitchFamily="34" charset="0"/>
                <a:cs typeface="Arial" panose="020B0604020202020204" pitchFamily="34" charset="0"/>
              </a:rPr>
              <a:t>Estimated new HIV infections in the U.S.: </a:t>
            </a:r>
            <a:r>
              <a:rPr lang="en-US" sz="1800" b="1" i="0" dirty="0">
                <a:effectLst/>
                <a:latin typeface="Arial" panose="020B0604020202020204" pitchFamily="34" charset="0"/>
                <a:cs typeface="Arial" panose="020B0604020202020204" pitchFamily="34" charset="0"/>
              </a:rPr>
              <a:t>32,100</a:t>
            </a:r>
          </a:p>
          <a:p>
            <a:pPr>
              <a:spcAft>
                <a:spcPts val="2500"/>
              </a:spcAft>
            </a:pPr>
            <a:r>
              <a:rPr lang="en-US" sz="1800" b="1" dirty="0">
                <a:effectLst/>
                <a:latin typeface="Arial" panose="020B0604020202020204" pitchFamily="34" charset="0"/>
                <a:ea typeface="Calibri" panose="020F0502020204030204" pitchFamily="34" charset="0"/>
                <a:cs typeface="Arial" panose="020B0604020202020204" pitchFamily="34" charset="0"/>
              </a:rPr>
              <a:t>Lifetime treatment cost </a:t>
            </a:r>
            <a:r>
              <a:rPr lang="en-US" sz="1800" dirty="0">
                <a:effectLst/>
                <a:latin typeface="Arial" panose="020B0604020202020204" pitchFamily="34" charset="0"/>
                <a:ea typeface="Calibri" panose="020F0502020204030204" pitchFamily="34" charset="0"/>
                <a:cs typeface="Arial" panose="020B0604020202020204" pitchFamily="34" charset="0"/>
              </a:rPr>
              <a:t>of an HIV infection is currently estimated at </a:t>
            </a:r>
            <a:r>
              <a:rPr lang="en-US" sz="1800" b="1" dirty="0">
                <a:effectLst/>
                <a:latin typeface="Arial" panose="020B0604020202020204" pitchFamily="34" charset="0"/>
                <a:ea typeface="Calibri" panose="020F0502020204030204" pitchFamily="34" charset="0"/>
                <a:cs typeface="Arial" panose="020B0604020202020204" pitchFamily="34" charset="0"/>
              </a:rPr>
              <a:t>$379,668 </a:t>
            </a:r>
            <a:r>
              <a:rPr lang="en-US" sz="1800" dirty="0">
                <a:effectLst/>
                <a:latin typeface="Arial" panose="020B0604020202020204" pitchFamily="34" charset="0"/>
                <a:ea typeface="Calibri" panose="020F0502020204030204" pitchFamily="34" charset="0"/>
                <a:cs typeface="Arial" panose="020B0604020202020204" pitchFamily="34" charset="0"/>
              </a:rPr>
              <a:t>in 2010 dollars.</a:t>
            </a:r>
            <a:endParaRPr lang="en-US" sz="1800"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DD4D81-7F9C-4008-8DB6-07DAD0467633}"/>
              </a:ext>
            </a:extLst>
          </p:cNvPr>
          <p:cNvSpPr txBox="1"/>
          <p:nvPr/>
        </p:nvSpPr>
        <p:spPr>
          <a:xfrm>
            <a:off x="3665096" y="6457302"/>
            <a:ext cx="4572000" cy="276999"/>
          </a:xfrm>
          <a:prstGeom prst="rect">
            <a:avLst/>
          </a:prstGeom>
          <a:noFill/>
        </p:spPr>
        <p:txBody>
          <a:bodyPr wrap="square">
            <a:spAutoFit/>
          </a:bodyPr>
          <a:lstStyle/>
          <a:p>
            <a:r>
              <a:rPr lang="en-US" sz="1200" dirty="0">
                <a:solidFill>
                  <a:schemeClr val="bg1"/>
                </a:solidFill>
              </a:rPr>
              <a:t>World Health Organization &amp; CDC data</a:t>
            </a:r>
          </a:p>
        </p:txBody>
      </p:sp>
      <p:sp>
        <p:nvSpPr>
          <p:cNvPr id="4" name="Slide Number Placeholder 3">
            <a:extLst>
              <a:ext uri="{FF2B5EF4-FFF2-40B4-BE49-F238E27FC236}">
                <a16:creationId xmlns:a16="http://schemas.microsoft.com/office/drawing/2014/main" id="{F6C627C9-84DD-4E4D-8234-3EAF11B77F6C}"/>
              </a:ext>
            </a:extLst>
          </p:cNvPr>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2091623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Resources for Further Learning</a:t>
            </a:r>
          </a:p>
        </p:txBody>
      </p:sp>
      <p:sp>
        <p:nvSpPr>
          <p:cNvPr id="8" name="Marcador de contenido 2">
            <a:extLst>
              <a:ext uri="{FF2B5EF4-FFF2-40B4-BE49-F238E27FC236}">
                <a16:creationId xmlns:a16="http://schemas.microsoft.com/office/drawing/2014/main" id="{634F143A-A14D-9AB6-6BB9-AB630405A5A8}"/>
              </a:ext>
            </a:extLst>
          </p:cNvPr>
          <p:cNvSpPr txBox="1">
            <a:spLocks/>
          </p:cNvSpPr>
          <p:nvPr/>
        </p:nvSpPr>
        <p:spPr>
          <a:xfrm>
            <a:off x="457202" y="1556177"/>
            <a:ext cx="8315569" cy="4606045"/>
          </a:xfrm>
          <a:prstGeom prst="rect">
            <a:avLst/>
          </a:prstGeom>
        </p:spPr>
        <p:txBody>
          <a:bodyPr vert="horz" lIns="91290" tIns="45645" rIns="91290" bIns="45645" rtlCol="0">
            <a:normAutofit fontScale="85000" lnSpcReduction="1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Aft>
                <a:spcPts val="1200"/>
              </a:spcAft>
            </a:pPr>
            <a:r>
              <a:rPr lang="en-US" dirty="0" err="1">
                <a:hlinkClick r:id="rId3"/>
              </a:rPr>
              <a:t>HIVInfo</a:t>
            </a:r>
            <a:r>
              <a:rPr lang="en-US" dirty="0"/>
              <a:t> - an online resource offering up-to-date HIV/AIDS information to the general consumer, people with HIV/AIDS, people recently diagnosed and those who care for them. </a:t>
            </a:r>
            <a:endParaRPr lang="es-ES_tradnl" dirty="0"/>
          </a:p>
          <a:p>
            <a:pPr>
              <a:spcAft>
                <a:spcPts val="1200"/>
              </a:spcAft>
            </a:pPr>
            <a:r>
              <a:rPr lang="en-US" dirty="0">
                <a:hlinkClick r:id="rId4"/>
              </a:rPr>
              <a:t>The Body </a:t>
            </a:r>
            <a:r>
              <a:rPr lang="en-US" dirty="0"/>
              <a:t>– basics on HIV, especially helpful for newly diagnoses</a:t>
            </a:r>
            <a:endParaRPr lang="es-ES_tradnl" dirty="0"/>
          </a:p>
          <a:p>
            <a:pPr>
              <a:spcAft>
                <a:spcPts val="1200"/>
              </a:spcAft>
            </a:pPr>
            <a:r>
              <a:rPr lang="en-US" dirty="0">
                <a:hlinkClick r:id="rId5"/>
              </a:rPr>
              <a:t>POZ</a:t>
            </a:r>
            <a:r>
              <a:rPr lang="en-US" dirty="0"/>
              <a:t> – breaking down stigma and empowering HIV+ people</a:t>
            </a:r>
            <a:endParaRPr lang="es-ES_tradnl" dirty="0"/>
          </a:p>
          <a:p>
            <a:pPr>
              <a:spcAft>
                <a:spcPts val="1200"/>
              </a:spcAft>
            </a:pPr>
            <a:r>
              <a:rPr lang="en-US" dirty="0">
                <a:hlinkClick r:id="rId6"/>
              </a:rPr>
              <a:t>Positively Aware drug guide</a:t>
            </a:r>
            <a:r>
              <a:rPr lang="en-US" dirty="0"/>
              <a:t>  - HIV Medication Guide, updated yearly</a:t>
            </a:r>
          </a:p>
          <a:p>
            <a:pPr>
              <a:spcAft>
                <a:spcPts val="1200"/>
              </a:spcAft>
            </a:pPr>
            <a:r>
              <a:rPr lang="en-US" dirty="0">
                <a:hlinkClick r:id="rId7"/>
              </a:rPr>
              <a:t>HIV.gov </a:t>
            </a:r>
            <a:r>
              <a:rPr lang="en-US" dirty="0"/>
              <a:t>– general info about HIV from the US federal government including national strategies and initiatives</a:t>
            </a:r>
            <a:endParaRPr lang="es-ES_tradnl" dirty="0"/>
          </a:p>
          <a:p>
            <a:pPr>
              <a:spcAft>
                <a:spcPts val="1200"/>
              </a:spcAft>
            </a:pPr>
            <a:r>
              <a:rPr lang="en-US" dirty="0">
                <a:hlinkClick r:id="rId8"/>
              </a:rPr>
              <a:t>HIVE</a:t>
            </a:r>
            <a:r>
              <a:rPr lang="en-US" dirty="0"/>
              <a:t> – safe conception and </a:t>
            </a:r>
            <a:r>
              <a:rPr lang="en-US" dirty="0" err="1"/>
              <a:t>sero</a:t>
            </a:r>
            <a:r>
              <a:rPr lang="en-US" dirty="0"/>
              <a:t>-discordant relationship information</a:t>
            </a:r>
            <a:endParaRPr lang="es-ES_tradnl" dirty="0"/>
          </a:p>
          <a:p>
            <a:pPr>
              <a:spcAft>
                <a:spcPts val="1200"/>
              </a:spcAft>
            </a:pPr>
            <a:r>
              <a:rPr lang="en-US" dirty="0">
                <a:hlinkClick r:id="rId9"/>
              </a:rPr>
              <a:t>Please </a:t>
            </a:r>
            <a:r>
              <a:rPr lang="en-US" dirty="0" err="1">
                <a:hlinkClick r:id="rId9"/>
              </a:rPr>
              <a:t>PrEP</a:t>
            </a:r>
            <a:r>
              <a:rPr lang="en-US" dirty="0">
                <a:hlinkClick r:id="rId9"/>
              </a:rPr>
              <a:t> Me </a:t>
            </a:r>
            <a:r>
              <a:rPr lang="en-US" dirty="0"/>
              <a:t> –  information on staying HIV negative </a:t>
            </a:r>
            <a:br>
              <a:rPr lang="en-US" dirty="0"/>
            </a:br>
            <a:endParaRPr lang="es-ES_tradnl" dirty="0"/>
          </a:p>
        </p:txBody>
      </p:sp>
      <p:sp>
        <p:nvSpPr>
          <p:cNvPr id="5" name="Marcador de pie de página 4"/>
          <p:cNvSpPr>
            <a:spLocks noGrp="1"/>
          </p:cNvSpPr>
          <p:nvPr>
            <p:ph type="ftr" sz="quarter" idx="11"/>
          </p:nvPr>
        </p:nvSpPr>
        <p:spPr/>
        <p:txBody>
          <a:body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60</a:t>
            </a:fld>
            <a:endParaRPr lang="en-US"/>
          </a:p>
        </p:txBody>
      </p:sp>
    </p:spTree>
    <p:extLst>
      <p:ext uri="{BB962C8B-B14F-4D97-AF65-F5344CB8AC3E}">
        <p14:creationId xmlns:p14="http://schemas.microsoft.com/office/powerpoint/2010/main" val="151585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Questions?</a:t>
            </a:r>
          </a:p>
        </p:txBody>
      </p:sp>
      <p:sp>
        <p:nvSpPr>
          <p:cNvPr id="3" name="Subtítulo 2"/>
          <p:cNvSpPr>
            <a:spLocks noGrp="1"/>
          </p:cNvSpPr>
          <p:nvPr>
            <p:ph type="subTitle" idx="1"/>
          </p:nvPr>
        </p:nvSpPr>
        <p:spPr>
          <a:xfrm>
            <a:off x="685801" y="4681684"/>
            <a:ext cx="7772398" cy="1553745"/>
          </a:xfrm>
        </p:spPr>
        <p:txBody>
          <a:bodyPr>
            <a:normAutofit/>
          </a:bodyPr>
          <a:lstStyle/>
          <a:p>
            <a:r>
              <a:rPr lang="en-US" dirty="0"/>
              <a:t>Presenter: Louie Mar Gangcuangco, MD</a:t>
            </a:r>
          </a:p>
          <a:p>
            <a:r>
              <a:rPr lang="en-US" dirty="0"/>
              <a:t>louiemag@hawaii.edu</a:t>
            </a:r>
          </a:p>
        </p:txBody>
      </p:sp>
      <p:sp>
        <p:nvSpPr>
          <p:cNvPr id="5" name="Marcador de pie de página 4"/>
          <p:cNvSpPr>
            <a:spLocks noGrp="1"/>
          </p:cNvSpPr>
          <p:nvPr>
            <p:ph type="ftr" sz="quarter" idx="11"/>
          </p:nvPr>
        </p:nvSpPr>
        <p:spPr/>
        <p:txBody>
          <a:body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61</a:t>
            </a:fld>
            <a:endParaRPr lang="en-US"/>
          </a:p>
        </p:txBody>
      </p:sp>
    </p:spTree>
    <p:extLst>
      <p:ext uri="{BB962C8B-B14F-4D97-AF65-F5344CB8AC3E}">
        <p14:creationId xmlns:p14="http://schemas.microsoft.com/office/powerpoint/2010/main" val="136739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C9CE-AFB8-4E49-B53F-8BCE9ACF93FC}"/>
              </a:ext>
            </a:extLst>
          </p:cNvPr>
          <p:cNvSpPr>
            <a:spLocks noGrp="1"/>
          </p:cNvSpPr>
          <p:nvPr>
            <p:ph type="title"/>
          </p:nvPr>
        </p:nvSpPr>
        <p:spPr>
          <a:xfrm>
            <a:off x="206895" y="274639"/>
            <a:ext cx="8730209" cy="837573"/>
          </a:xfrm>
        </p:spPr>
        <p:txBody>
          <a:bodyPr/>
          <a:lstStyle/>
          <a:p>
            <a:pPr algn="ctr"/>
            <a:r>
              <a:rPr lang="en-US" sz="2800"/>
              <a:t>Diagnosed HIV cases (all stages) by county, 1983-2021</a:t>
            </a:r>
          </a:p>
        </p:txBody>
      </p:sp>
      <p:pic>
        <p:nvPicPr>
          <p:cNvPr id="7" name="Picture 6" descr="Map of Hawaiian Counties and the number of HIV and AIDS cases in each of them 1983-2021.  Kauai County has 2019 people with HIV and 159 people with AIDS. Honolulu County has 3,609 people with HIV and 2,629 people with AIDS. Maui County has 476 people with HIV and 356 people with AIDS. Hawaii County has 614 people with HIV and 435 people with AIDS.  The 5-year HIV infection average diagnosed rate per 100,000 population by counter from 1/2017 to 12/2021 is: Honolulu (5.2), Hawaii (4.5), Maui (3.2), Kauai (2.5), and overall 4.7.">
            <a:extLst>
              <a:ext uri="{FF2B5EF4-FFF2-40B4-BE49-F238E27FC236}">
                <a16:creationId xmlns:a16="http://schemas.microsoft.com/office/drawing/2014/main" id="{5D28E3AC-20A2-40D0-806B-D8645EE306DD}"/>
              </a:ext>
            </a:extLst>
          </p:cNvPr>
          <p:cNvPicPr>
            <a:picLocks noChangeAspect="1"/>
          </p:cNvPicPr>
          <p:nvPr/>
        </p:nvPicPr>
        <p:blipFill rotWithShape="1">
          <a:blip r:embed="rId2"/>
          <a:srcRect t="11057"/>
          <a:stretch/>
        </p:blipFill>
        <p:spPr>
          <a:xfrm>
            <a:off x="277618" y="1257989"/>
            <a:ext cx="8588762" cy="4247848"/>
          </a:xfrm>
          <a:prstGeom prst="rect">
            <a:avLst/>
          </a:prstGeom>
        </p:spPr>
      </p:pic>
      <p:sp>
        <p:nvSpPr>
          <p:cNvPr id="6" name="TextBox 5">
            <a:extLst>
              <a:ext uri="{FF2B5EF4-FFF2-40B4-BE49-F238E27FC236}">
                <a16:creationId xmlns:a16="http://schemas.microsoft.com/office/drawing/2014/main" id="{B15F210C-8B5D-423A-8157-34DCDB82901A}"/>
              </a:ext>
            </a:extLst>
          </p:cNvPr>
          <p:cNvSpPr txBox="1"/>
          <p:nvPr/>
        </p:nvSpPr>
        <p:spPr>
          <a:xfrm>
            <a:off x="2943153" y="5698440"/>
            <a:ext cx="6184757" cy="461665"/>
          </a:xfrm>
          <a:prstGeom prst="rect">
            <a:avLst/>
          </a:prstGeom>
          <a:noFill/>
        </p:spPr>
        <p:txBody>
          <a:bodyPr wrap="square">
            <a:spAutoFit/>
          </a:bodyPr>
          <a:lstStyle/>
          <a:p>
            <a:r>
              <a:rPr lang="en-US" sz="1200"/>
              <a:t>Hawaii State Dept of Health </a:t>
            </a:r>
            <a:r>
              <a:rPr lang="en-US" sz="1200">
                <a:hlinkClick r:id="rId3"/>
              </a:rPr>
              <a:t>https://health.hawaii.gov/harmreduction/files/2022/12/HIV-surveillance-annual-report-year-ending-2021.pdf</a:t>
            </a:r>
            <a:r>
              <a:rPr lang="en-US" sz="1200"/>
              <a:t> Accessed May 2023</a:t>
            </a:r>
          </a:p>
        </p:txBody>
      </p:sp>
      <p:sp>
        <p:nvSpPr>
          <p:cNvPr id="5" name="Footer Placeholder 4">
            <a:extLst>
              <a:ext uri="{FF2B5EF4-FFF2-40B4-BE49-F238E27FC236}">
                <a16:creationId xmlns:a16="http://schemas.microsoft.com/office/drawing/2014/main" id="{F0F471AE-0560-4578-B8C1-614343C840CA}"/>
              </a:ext>
            </a:extLst>
          </p:cNvPr>
          <p:cNvSpPr>
            <a:spLocks noGrp="1"/>
          </p:cNvSpPr>
          <p:nvPr>
            <p:ph type="ftr" sz="quarter" idx="11"/>
          </p:nvPr>
        </p:nvSpPr>
        <p:spPr/>
        <p:txBody>
          <a:bodyPr/>
          <a:lstStyle/>
          <a:p>
            <a:r>
              <a:rPr lang="en-US"/>
              <a:t>paetc.org</a:t>
            </a:r>
          </a:p>
        </p:txBody>
      </p:sp>
      <p:sp>
        <p:nvSpPr>
          <p:cNvPr id="4" name="Slide Number Placeholder 3">
            <a:extLst>
              <a:ext uri="{FF2B5EF4-FFF2-40B4-BE49-F238E27FC236}">
                <a16:creationId xmlns:a16="http://schemas.microsoft.com/office/drawing/2014/main" id="{56369498-6F2C-4832-99E9-78B711DDD4F3}"/>
              </a:ext>
            </a:extLst>
          </p:cNvPr>
          <p:cNvSpPr>
            <a:spLocks noGrp="1"/>
          </p:cNvSpPr>
          <p:nvPr>
            <p:ph type="sldNum" sz="quarter" idx="12"/>
          </p:nvPr>
        </p:nvSpPr>
        <p:spPr/>
        <p:txBody>
          <a:bodyPr/>
          <a:lstStyle/>
          <a:p>
            <a:fld id="{1D2EA5EF-C699-AF4C-BA42-C0A1CAAB713C}" type="slidenum">
              <a:rPr lang="en-US" smtClean="0"/>
              <a:pPr/>
              <a:t>7</a:t>
            </a:fld>
            <a:endParaRPr lang="en-US"/>
          </a:p>
        </p:txBody>
      </p:sp>
    </p:spTree>
    <p:extLst>
      <p:ext uri="{BB962C8B-B14F-4D97-AF65-F5344CB8AC3E}">
        <p14:creationId xmlns:p14="http://schemas.microsoft.com/office/powerpoint/2010/main" val="213258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82385"/>
            <a:ext cx="9144000" cy="1077218"/>
          </a:xfrm>
        </p:spPr>
        <p:txBody>
          <a:bodyPr/>
          <a:lstStyle/>
          <a:p>
            <a:pPr algn="ctr">
              <a:lnSpc>
                <a:spcPts val="2600"/>
              </a:lnSpc>
            </a:pPr>
            <a:br>
              <a:rPr lang="en-US" sz="2000" dirty="0"/>
            </a:br>
            <a:r>
              <a:rPr lang="en-US" sz="2000" dirty="0"/>
              <a:t>Stage 3 (AIDS) Classifications and Deaths of Persons with Diagnosed HIV Infection Ever Classified as Stage 3 (AIDS), among Adults and Adolescents, 1985–2017</a:t>
            </a:r>
            <a:br>
              <a:rPr lang="en-US" sz="2000" dirty="0"/>
            </a:br>
            <a:r>
              <a:rPr lang="en-US" sz="2000" dirty="0"/>
              <a:t>United States and 6 Dependent Areas</a:t>
            </a:r>
          </a:p>
        </p:txBody>
      </p:sp>
      <p:pic>
        <p:nvPicPr>
          <p:cNvPr id="4" name="Picture 3" descr="The upper curve on the line graph represents the number of stage 3 (AIDS) classifications among adults and adolescents with diagnosed HIV infection in the United States and dependent areas, by year of classification from 1985 through 2017; the lower curve represents the number of deaths of adults and adolescents with diagnosed HIV infection ever classified with stage 3 (AIDS), by year of death from 1985 through 2017. &#10;&#10;The peak in stage 3 (AIDS) in 1993 can be associated with the expansion of the HIV surveillance case definition implemented in January 1993. The overall declines in stage 3 (AIDS) and deaths of persons with stage 3 (AIDS) are due in part to the success of highly active antiretroviral therapies, introduced in 1996.&#10; &#10;In recent years, stage 3 (AIDS) classifications and deaths of persons with stage 3 (AIDS) have continued to decline.&#10; &#10;Deaths of persons with stage 3 (AIDS) may be due to any cause (may not be HIV-related). Deaths of persons with stage 3 (AIDS) are classified as adult or adolescent based on age at death. &#10;"/>
          <p:cNvPicPr>
            <a:picLocks noChangeAspect="1"/>
          </p:cNvPicPr>
          <p:nvPr/>
        </p:nvPicPr>
        <p:blipFill>
          <a:blip r:embed="rId3"/>
          <a:stretch>
            <a:fillRect/>
          </a:stretch>
        </p:blipFill>
        <p:spPr>
          <a:xfrm>
            <a:off x="236255" y="1337310"/>
            <a:ext cx="8671489" cy="4097331"/>
          </a:xfrm>
          <a:prstGeom prst="rect">
            <a:avLst/>
          </a:prstGeom>
        </p:spPr>
      </p:pic>
      <p:sp>
        <p:nvSpPr>
          <p:cNvPr id="5" name="TextBox 4">
            <a:extLst>
              <a:ext uri="{FF2B5EF4-FFF2-40B4-BE49-F238E27FC236}">
                <a16:creationId xmlns:a16="http://schemas.microsoft.com/office/drawing/2014/main" id="{8948AB16-E32E-F441-B766-04A3C4C15936}"/>
              </a:ext>
            </a:extLst>
          </p:cNvPr>
          <p:cNvSpPr txBox="1"/>
          <p:nvPr/>
        </p:nvSpPr>
        <p:spPr>
          <a:xfrm>
            <a:off x="6057900" y="1703070"/>
            <a:ext cx="3034805" cy="1077218"/>
          </a:xfrm>
          <a:prstGeom prst="rect">
            <a:avLst/>
          </a:prstGeom>
          <a:noFill/>
        </p:spPr>
        <p:txBody>
          <a:bodyPr wrap="none" rtlCol="0">
            <a:spAutoFit/>
          </a:bodyPr>
          <a:lstStyle/>
          <a:p>
            <a:r>
              <a:rPr lang="en-US" sz="1600" dirty="0"/>
              <a:t>HIV Cases Peaked 1992-1993</a:t>
            </a:r>
          </a:p>
          <a:p>
            <a:r>
              <a:rPr lang="en-US" sz="1600" dirty="0"/>
              <a:t>Decline in Cases due in part to </a:t>
            </a:r>
          </a:p>
          <a:p>
            <a:r>
              <a:rPr lang="en-US" sz="1600" dirty="0"/>
              <a:t>Highly Active Anti-Retroviral </a:t>
            </a:r>
          </a:p>
          <a:p>
            <a:r>
              <a:rPr lang="en-US" sz="1600" dirty="0"/>
              <a:t>Therapy Available since 1996</a:t>
            </a:r>
          </a:p>
        </p:txBody>
      </p:sp>
      <p:sp>
        <p:nvSpPr>
          <p:cNvPr id="8" name="Text Placeholder 3"/>
          <p:cNvSpPr txBox="1">
            <a:spLocks/>
          </p:cNvSpPr>
          <p:nvPr/>
        </p:nvSpPr>
        <p:spPr>
          <a:xfrm>
            <a:off x="978239" y="5177791"/>
            <a:ext cx="6781800" cy="715094"/>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3464">
              <a:lnSpc>
                <a:spcPts val="900"/>
              </a:lnSpc>
              <a:spcBef>
                <a:spcPts val="0"/>
              </a:spcBef>
              <a:defRPr/>
            </a:pPr>
            <a:r>
              <a:rPr lang="en-US" sz="900" b="1" i="1" dirty="0">
                <a:solidFill>
                  <a:srgbClr val="5F5F5F"/>
                </a:solidFill>
                <a:latin typeface="Calibri" panose="020F0502020204030204" pitchFamily="34" charset="0"/>
              </a:rPr>
              <a:t>CDC HIV Surveillance 2018</a:t>
            </a:r>
          </a:p>
          <a:p>
            <a:pPr marL="283464">
              <a:lnSpc>
                <a:spcPts val="900"/>
              </a:lnSpc>
              <a:spcBef>
                <a:spcPts val="0"/>
              </a:spcBef>
              <a:defRPr/>
            </a:pPr>
            <a:r>
              <a:rPr lang="en-US" sz="900" b="1" i="1" dirty="0">
                <a:solidFill>
                  <a:srgbClr val="5F5F5F"/>
                </a:solidFill>
                <a:latin typeface="Calibri" panose="020F0502020204030204" pitchFamily="34" charset="0"/>
              </a:rPr>
              <a:t>National Center for HIV/AIDS, Viral Hepatitis, STD, and TB Prevention</a:t>
            </a:r>
          </a:p>
          <a:p>
            <a:pPr marL="283464">
              <a:lnSpc>
                <a:spcPts val="900"/>
              </a:lnSpc>
              <a:spcBef>
                <a:spcPts val="0"/>
              </a:spcBef>
              <a:defRPr/>
            </a:pPr>
            <a:r>
              <a:rPr lang="en-US" sz="900" b="1" i="1" dirty="0">
                <a:solidFill>
                  <a:srgbClr val="5F5F5F"/>
                </a:solidFill>
                <a:latin typeface="Calibri" panose="020F0502020204030204" pitchFamily="34" charset="0"/>
              </a:rPr>
              <a:t>Division of HIV/AIDS Prevention</a:t>
            </a:r>
            <a:endParaRPr lang="en-US" sz="900" i="1" dirty="0">
              <a:solidFill>
                <a:srgbClr val="5F5F5F"/>
              </a:solidFill>
              <a:latin typeface="Calibri" panose="020F0502020204030204" pitchFamily="34" charset="0"/>
            </a:endParaRPr>
          </a:p>
          <a:p>
            <a:pPr marL="283464">
              <a:lnSpc>
                <a:spcPts val="900"/>
              </a:lnSpc>
              <a:spcBef>
                <a:spcPts val="0"/>
              </a:spcBef>
              <a:defRPr/>
            </a:pPr>
            <a:r>
              <a:rPr lang="en-US" sz="900" i="1" dirty="0" err="1">
                <a:solidFill>
                  <a:srgbClr val="5F5F5F"/>
                </a:solidFill>
                <a:latin typeface="Calibri" panose="020F0502020204030204" pitchFamily="34" charset="0"/>
              </a:rPr>
              <a:t>Note:</a:t>
            </a:r>
            <a:r>
              <a:rPr lang="en-US" sz="900" dirty="0" err="1">
                <a:solidFill>
                  <a:srgbClr val="5F5F5F"/>
                </a:solidFill>
                <a:latin typeface="Calibri" panose="020F0502020204030204" pitchFamily="34" charset="0"/>
              </a:rPr>
              <a:t>Deaths</a:t>
            </a:r>
            <a:r>
              <a:rPr lang="en-US" sz="900" dirty="0">
                <a:solidFill>
                  <a:srgbClr val="5F5F5F"/>
                </a:solidFill>
                <a:latin typeface="Calibri" panose="020F0502020204030204" pitchFamily="34" charset="0"/>
              </a:rPr>
              <a:t> of persons with HIV infection, stage 3 (AIDS) may be due to any cause. </a:t>
            </a:r>
          </a:p>
        </p:txBody>
      </p:sp>
      <p:sp>
        <p:nvSpPr>
          <p:cNvPr id="2" name="Footer Placeholder 1">
            <a:extLst>
              <a:ext uri="{FF2B5EF4-FFF2-40B4-BE49-F238E27FC236}">
                <a16:creationId xmlns:a16="http://schemas.microsoft.com/office/drawing/2014/main" id="{C7370018-3360-46DA-9B2E-ECA621D56AC5}"/>
              </a:ext>
            </a:extLst>
          </p:cNvPr>
          <p:cNvSpPr>
            <a:spLocks noGrp="1"/>
          </p:cNvSpPr>
          <p:nvPr>
            <p:ph type="ftr" sz="quarter" idx="11"/>
          </p:nvPr>
        </p:nvSpPr>
        <p:spPr/>
        <p:txBody>
          <a:bodyPr/>
          <a:lstStyle/>
          <a:p>
            <a:r>
              <a:rPr lang="en-US"/>
              <a:t>paetc.org</a:t>
            </a:r>
            <a:endParaRPr lang="en-US" dirty="0"/>
          </a:p>
        </p:txBody>
      </p:sp>
      <p:sp>
        <p:nvSpPr>
          <p:cNvPr id="6" name="Slide Number Placeholder 5">
            <a:extLst>
              <a:ext uri="{FF2B5EF4-FFF2-40B4-BE49-F238E27FC236}">
                <a16:creationId xmlns:a16="http://schemas.microsoft.com/office/drawing/2014/main" id="{E16D0C3A-D1A0-403F-A0A5-E205656BEE44}"/>
              </a:ext>
            </a:extLst>
          </p:cNvPr>
          <p:cNvSpPr>
            <a:spLocks noGrp="1"/>
          </p:cNvSpPr>
          <p:nvPr>
            <p:ph type="sldNum" sz="quarter" idx="12"/>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292660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a:t>HIV and AIDS: </a:t>
            </a:r>
            <a:br>
              <a:rPr lang="en-US" dirty="0"/>
            </a:br>
            <a:r>
              <a:rPr lang="en-US" dirty="0"/>
              <a:t>Overview of the Immune System</a:t>
            </a:r>
          </a:p>
        </p:txBody>
      </p:sp>
      <p:sp>
        <p:nvSpPr>
          <p:cNvPr id="4" name="Footer Placeholder 3">
            <a:extLst>
              <a:ext uri="{FF2B5EF4-FFF2-40B4-BE49-F238E27FC236}">
                <a16:creationId xmlns:a16="http://schemas.microsoft.com/office/drawing/2014/main" id="{9727A417-97B4-4B22-9157-30CC3BE131E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8EDA099B-6AF6-4093-A899-011C8B406B12}"/>
              </a:ext>
            </a:extLst>
          </p:cNvPr>
          <p:cNvSpPr>
            <a:spLocks noGrp="1"/>
          </p:cNvSpPr>
          <p:nvPr>
            <p:ph type="sldNum" sz="quarter" idx="12"/>
          </p:nvPr>
        </p:nvSpPr>
        <p:spPr/>
        <p:txBody>
          <a:bodyPr/>
          <a:lstStyle/>
          <a:p>
            <a:fld id="{1D2EA5EF-C699-AF4C-BA42-C0A1CAAB713C}" type="slidenum">
              <a:rPr lang="en-US" smtClean="0"/>
              <a:t>9</a:t>
            </a:fld>
            <a:endParaRPr lang="en-US"/>
          </a:p>
        </p:txBody>
      </p:sp>
    </p:spTree>
    <p:extLst>
      <p:ext uri="{BB962C8B-B14F-4D97-AF65-F5344CB8AC3E}">
        <p14:creationId xmlns:p14="http://schemas.microsoft.com/office/powerpoint/2010/main" val="300578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 Program master slide template 4x3.potx</Template>
  <TotalTime>12281</TotalTime>
  <Words>5648</Words>
  <Application>Microsoft Office PowerPoint</Application>
  <PresentationFormat>On-screen Show (4:3)</PresentationFormat>
  <Paragraphs>463</Paragraphs>
  <Slides>61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ITC Avant Garde Std Bk</vt:lpstr>
      <vt:lpstr>Open Sans</vt:lpstr>
      <vt:lpstr>Roboto</vt:lpstr>
      <vt:lpstr>Segoe UI</vt:lpstr>
      <vt:lpstr>Source Sans Pro</vt:lpstr>
      <vt:lpstr>Times</vt:lpstr>
      <vt:lpstr>Wingdings</vt:lpstr>
      <vt:lpstr>AETC Program master slide template 4x3</vt:lpstr>
      <vt:lpstr>Human Immunodeficiency Virus (HIV 101) </vt:lpstr>
      <vt:lpstr>Disclaimer</vt:lpstr>
      <vt:lpstr>Learning Objectives</vt:lpstr>
      <vt:lpstr>HIV and AIDS Statistics</vt:lpstr>
      <vt:lpstr>WHO HIV Epidemic 2023 estimates</vt:lpstr>
      <vt:lpstr>HIV Statistics</vt:lpstr>
      <vt:lpstr>Diagnosed HIV cases (all stages) by county, 1983-2021</vt:lpstr>
      <vt:lpstr> Stage 3 (AIDS) Classifications and Deaths of Persons with Diagnosed HIV Infection Ever Classified as Stage 3 (AIDS), among Adults and Adolescents, 1985–2017 United States and 6 Dependent Areas</vt:lpstr>
      <vt:lpstr>HIV and AIDS:  Overview of the Immune System</vt:lpstr>
      <vt:lpstr>Human Immunodeficiency Virus (HIV) (1)</vt:lpstr>
      <vt:lpstr>The immune system: body’s defense against infections</vt:lpstr>
      <vt:lpstr>Cells of the immune system</vt:lpstr>
      <vt:lpstr>HIV and AIDS: what is the difference?</vt:lpstr>
      <vt:lpstr>How is HIV transmitted?</vt:lpstr>
      <vt:lpstr>How is HIV not transmitted?</vt:lpstr>
      <vt:lpstr>HIV Life Cycle</vt:lpstr>
      <vt:lpstr>Cell to cell transmission of HIV</vt:lpstr>
      <vt:lpstr>There is no cure for HIV due to anatomical and cellular reservoirs</vt:lpstr>
      <vt:lpstr>Natural History of untreated HIV infection</vt:lpstr>
      <vt:lpstr>Examples of AIDS-Defining Conditions</vt:lpstr>
      <vt:lpstr>Clinical Manifestations of HIV</vt:lpstr>
      <vt:lpstr>Clinical manifestations of tuberculosis</vt:lpstr>
      <vt:lpstr>HIV Testing</vt:lpstr>
      <vt:lpstr>Natural progression of untreated HIV infection</vt:lpstr>
      <vt:lpstr>USPSTF HIV Screening Recommendations*</vt:lpstr>
      <vt:lpstr>Window period of various HIV tests</vt:lpstr>
      <vt:lpstr>HIV Seroconversion Window Period</vt:lpstr>
      <vt:lpstr>Case 1</vt:lpstr>
      <vt:lpstr>Acute HIV Syndrome</vt:lpstr>
      <vt:lpstr>Antiretroviral Therapy</vt:lpstr>
      <vt:lpstr>Effective Treatment Saves Lives</vt:lpstr>
      <vt:lpstr>HIV life cycle and targets of antiretroviral therapy</vt:lpstr>
      <vt:lpstr>Antiretroviral Therapy (ART)</vt:lpstr>
      <vt:lpstr>HIV Attachment to CD4 Cells</vt:lpstr>
      <vt:lpstr>Entry Inhibitors</vt:lpstr>
      <vt:lpstr>HIV Reverse Transcription</vt:lpstr>
      <vt:lpstr>HIV Integration</vt:lpstr>
      <vt:lpstr>Protease Inhibition</vt:lpstr>
      <vt:lpstr>Examples of one pill once a day antiretroviral regimen for HIV (1)</vt:lpstr>
      <vt:lpstr>Examples of antiretroviral therapy options for HIV</vt:lpstr>
      <vt:lpstr>Recommended Initial Regimens for Most People with HIV (in alphabetical order)</vt:lpstr>
      <vt:lpstr>Antiretroviral Treatment (ART)</vt:lpstr>
      <vt:lpstr>U=U and "Treatment as Prevention"  has revolutionized HIV prevention and care</vt:lpstr>
      <vt:lpstr>Case 2</vt:lpstr>
      <vt:lpstr>Case 2 (continued)</vt:lpstr>
      <vt:lpstr>Key Concepts in HIV Antiretroviral Therapy [1]</vt:lpstr>
      <vt:lpstr>Key Concepts in HIV Antiretroviral Therapy [2]</vt:lpstr>
      <vt:lpstr>HIV Care Continuum</vt:lpstr>
      <vt:lpstr>Linkage to HIV Care: Main Goals</vt:lpstr>
      <vt:lpstr>The HIV Care Continuum</vt:lpstr>
      <vt:lpstr>US HIV Care Continuum, 2019</vt:lpstr>
      <vt:lpstr>HIV Care Continuum in Hawaii (Year 2020)</vt:lpstr>
      <vt:lpstr>The 95-95-95 Targets to end the HIV Epidemic</vt:lpstr>
      <vt:lpstr>Delayed Linkage to Care: Key Factors</vt:lpstr>
      <vt:lpstr>Aging with HIV (2021 Data)</vt:lpstr>
      <vt:lpstr>Aging &amp; HIV</vt:lpstr>
      <vt:lpstr>Factors Contributing to Immune Activation &amp; Inflammation</vt:lpstr>
      <vt:lpstr>Spectrum of HIV Complications</vt:lpstr>
      <vt:lpstr>Summary </vt:lpstr>
      <vt:lpstr>Resources for Further Learning</vt:lpstr>
      <vt:lpstr>Questions?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246</cp:revision>
  <dcterms:created xsi:type="dcterms:W3CDTF">2016-05-10T21:03:54Z</dcterms:created>
  <dcterms:modified xsi:type="dcterms:W3CDTF">2024-06-17T19:02:27Z</dcterms:modified>
</cp:coreProperties>
</file>