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259" r:id="rId2"/>
    <p:sldId id="464" r:id="rId3"/>
    <p:sldId id="465" r:id="rId4"/>
    <p:sldId id="469" r:id="rId5"/>
    <p:sldId id="515" r:id="rId6"/>
    <p:sldId id="262" r:id="rId7"/>
    <p:sldId id="467" r:id="rId8"/>
    <p:sldId id="472" r:id="rId9"/>
    <p:sldId id="468" r:id="rId10"/>
    <p:sldId id="504" r:id="rId11"/>
    <p:sldId id="505" r:id="rId12"/>
    <p:sldId id="470" r:id="rId13"/>
    <p:sldId id="507" r:id="rId14"/>
    <p:sldId id="466" r:id="rId15"/>
    <p:sldId id="475" r:id="rId16"/>
    <p:sldId id="473" r:id="rId17"/>
    <p:sldId id="478" r:id="rId18"/>
    <p:sldId id="474" r:id="rId19"/>
    <p:sldId id="479" r:id="rId20"/>
    <p:sldId id="506" r:id="rId21"/>
    <p:sldId id="482" r:id="rId22"/>
    <p:sldId id="483" r:id="rId23"/>
    <p:sldId id="484" r:id="rId24"/>
    <p:sldId id="485" r:id="rId25"/>
    <p:sldId id="486" r:id="rId26"/>
    <p:sldId id="487" r:id="rId27"/>
    <p:sldId id="508" r:id="rId28"/>
    <p:sldId id="509" r:id="rId29"/>
    <p:sldId id="514" r:id="rId30"/>
    <p:sldId id="510" r:id="rId31"/>
    <p:sldId id="513" r:id="rId32"/>
    <p:sldId id="511" r:id="rId33"/>
    <p:sldId id="522" r:id="rId34"/>
    <p:sldId id="488" r:id="rId35"/>
    <p:sldId id="489" r:id="rId36"/>
    <p:sldId id="491" r:id="rId37"/>
    <p:sldId id="521" r:id="rId38"/>
    <p:sldId id="492" r:id="rId39"/>
    <p:sldId id="493" r:id="rId40"/>
    <p:sldId id="494" r:id="rId41"/>
    <p:sldId id="517" r:id="rId42"/>
    <p:sldId id="495" r:id="rId43"/>
    <p:sldId id="518" r:id="rId44"/>
    <p:sldId id="496" r:id="rId45"/>
    <p:sldId id="498" r:id="rId46"/>
    <p:sldId id="499" r:id="rId47"/>
    <p:sldId id="519" r:id="rId48"/>
    <p:sldId id="501" r:id="rId49"/>
    <p:sldId id="500" r:id="rId50"/>
    <p:sldId id="520" r:id="rId51"/>
    <p:sldId id="502" r:id="rId52"/>
    <p:sldId id="512" r:id="rId53"/>
    <p:sldId id="503" r:id="rId54"/>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C4E9D-2BEC-34F9-2425-EE1766639A42}" name="Kylie Jansing" initials="KJ" userId="QNReZ2cqOHKsvjSQfS5MRvnsU4Hy0MVp97prrDGh3Eg="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E4ECA6"/>
    <a:srgbClr val="CADA54"/>
    <a:srgbClr val="F9FAF4"/>
    <a:srgbClr val="E6EA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F527C-DD0C-43A5-BA06-26F31DC8F6B5}" v="2" dt="2024-06-12T20:33:46.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86531" autoAdjust="0"/>
  </p:normalViewPr>
  <p:slideViewPr>
    <p:cSldViewPr snapToGrid="0" snapToObjects="1">
      <p:cViewPr varScale="1">
        <p:scale>
          <a:sx n="110" d="100"/>
          <a:sy n="110" d="100"/>
        </p:scale>
        <p:origin x="1800" y="176"/>
      </p:cViewPr>
      <p:guideLst>
        <p:guide orient="horz" pos="2160"/>
        <p:guide pos="2880"/>
      </p:guideLst>
    </p:cSldViewPr>
  </p:slideViewPr>
  <p:outlineViewPr>
    <p:cViewPr>
      <p:scale>
        <a:sx n="33" d="100"/>
        <a:sy n="33" d="100"/>
      </p:scale>
      <p:origin x="0" y="-7374"/>
    </p:cViewPr>
    <p:sldLst>
      <p:sld r:id="rId1" collapse="1"/>
    </p:sldLst>
  </p:outlineViewPr>
  <p:notesTextViewPr>
    <p:cViewPr>
      <p:scale>
        <a:sx n="200" d="100"/>
        <a:sy n="200" d="100"/>
      </p:scale>
      <p:origin x="0" y="0"/>
    </p:cViewPr>
  </p:notesTextViewPr>
  <p:sorterViewPr>
    <p:cViewPr>
      <p:scale>
        <a:sx n="80" d="100"/>
        <a:sy n="80" d="100"/>
      </p:scale>
      <p:origin x="0" y="0"/>
    </p:cViewPr>
  </p:sorter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Ignalino" clId="Web-{1C5F527C-DD0C-43A5-BA06-26F31DC8F6B5}"/>
    <pc:docChg chg="modSld">
      <pc:chgData name="Benjamin Ignalino" userId="" providerId="" clId="Web-{1C5F527C-DD0C-43A5-BA06-26F31DC8F6B5}" dt="2024-06-12T20:33:45.733" v="0" actId="20577"/>
      <pc:docMkLst>
        <pc:docMk/>
      </pc:docMkLst>
      <pc:sldChg chg="modSp">
        <pc:chgData name="Benjamin Ignalino" userId="" providerId="" clId="Web-{1C5F527C-DD0C-43A5-BA06-26F31DC8F6B5}" dt="2024-06-12T20:33:45.733" v="0" actId="20577"/>
        <pc:sldMkLst>
          <pc:docMk/>
          <pc:sldMk cId="3276644975" sldId="515"/>
        </pc:sldMkLst>
        <pc:spChg chg="mod">
          <ac:chgData name="Benjamin Ignalino" userId="" providerId="" clId="Web-{1C5F527C-DD0C-43A5-BA06-26F31DC8F6B5}" dt="2024-06-12T20:33:45.733" v="0" actId="20577"/>
          <ac:spMkLst>
            <pc:docMk/>
            <pc:sldMk cId="3276644975" sldId="515"/>
            <ac:spMk id="3" creationId="{201F2BA8-8AAD-0AE9-3FEF-4122CAFCA6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6/12/2024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6/12/2024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39139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90081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in with conversation about contraception </a:t>
            </a:r>
          </a:p>
        </p:txBody>
      </p:sp>
      <p:sp>
        <p:nvSpPr>
          <p:cNvPr id="4" name="Slide Number Placeholder 3"/>
          <p:cNvSpPr>
            <a:spLocks noGrp="1"/>
          </p:cNvSpPr>
          <p:nvPr>
            <p:ph type="sldNum" sz="quarter" idx="5"/>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249570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272934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as prevention: U=U</a:t>
            </a:r>
          </a:p>
        </p:txBody>
      </p:sp>
      <p:sp>
        <p:nvSpPr>
          <p:cNvPr id="4" name="Slide Number Placeholder 3"/>
          <p:cNvSpPr>
            <a:spLocks noGrp="1"/>
          </p:cNvSpPr>
          <p:nvPr>
            <p:ph type="sldNum" sz="quarter" idx="5"/>
          </p:nvPr>
        </p:nvSpPr>
        <p:spPr/>
        <p:txBody>
          <a:bodyPr/>
          <a:lstStyle/>
          <a:p>
            <a:fld id="{2EAF3D7C-E79C-464D-870B-78CB3C2428AA}" type="slidenum">
              <a:rPr lang="en-US" smtClean="0"/>
              <a:t>21</a:t>
            </a:fld>
            <a:endParaRPr lang="en-US"/>
          </a:p>
        </p:txBody>
      </p:sp>
    </p:spTree>
    <p:extLst>
      <p:ext uri="{BB962C8B-B14F-4D97-AF65-F5344CB8AC3E}">
        <p14:creationId xmlns:p14="http://schemas.microsoft.com/office/powerpoint/2010/main" val="274919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This combined with additional surveillance data from South Africa showing similar rates of NTD </a:t>
            </a:r>
            <a:r>
              <a:rPr lang="en-US" dirty="0">
                <a:sym typeface="Wingdings" panose="05000000000000000000" pitchFamily="2" charset="2"/>
              </a:rPr>
              <a:t> </a:t>
            </a:r>
            <a:r>
              <a:rPr lang="en-US" dirty="0"/>
              <a:t>Dolutegravir is now recommended as a preferred antiretroviral for pregnant people by the Perinatal HIV Guidelines</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24</a:t>
            </a:fld>
            <a:endParaRPr lang="en-US"/>
          </a:p>
        </p:txBody>
      </p:sp>
    </p:spTree>
    <p:extLst>
      <p:ext uri="{BB962C8B-B14F-4D97-AF65-F5344CB8AC3E}">
        <p14:creationId xmlns:p14="http://schemas.microsoft.com/office/powerpoint/2010/main" val="132294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Reporting is voluntary </a:t>
            </a:r>
          </a:p>
          <a:p>
            <a:r>
              <a:rPr lang="en-US" dirty="0"/>
              <a:t>Ideally, all exposures in pregnancy are reported! </a:t>
            </a:r>
          </a:p>
        </p:txBody>
      </p:sp>
      <p:sp>
        <p:nvSpPr>
          <p:cNvPr id="4" name="Slide Number Placeholder 3"/>
          <p:cNvSpPr>
            <a:spLocks noGrp="1"/>
          </p:cNvSpPr>
          <p:nvPr>
            <p:ph type="sldNum" sz="quarter" idx="5"/>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342975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shared twice per year </a:t>
            </a:r>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279740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PK data now available for two clinical studies and a case series with good results </a:t>
            </a:r>
          </a:p>
          <a:p>
            <a:r>
              <a:rPr lang="en-US" dirty="0"/>
              <a:t>No significant safety signals </a:t>
            </a:r>
          </a:p>
        </p:txBody>
      </p:sp>
      <p:sp>
        <p:nvSpPr>
          <p:cNvPr id="4" name="Slide Number Placeholder 3"/>
          <p:cNvSpPr>
            <a:spLocks noGrp="1"/>
          </p:cNvSpPr>
          <p:nvPr>
            <p:ph type="sldNum" sz="quarter" idx="5"/>
          </p:nvPr>
        </p:nvSpPr>
        <p:spPr/>
        <p:txBody>
          <a:bodyPr/>
          <a:lstStyle/>
          <a:p>
            <a:fld id="{2EAF3D7C-E79C-464D-870B-78CB3C2428AA}" type="slidenum">
              <a:rPr lang="en-US" smtClean="0"/>
              <a:t>30</a:t>
            </a:fld>
            <a:endParaRPr lang="en-US"/>
          </a:p>
        </p:txBody>
      </p:sp>
    </p:spTree>
    <p:extLst>
      <p:ext uri="{BB962C8B-B14F-4D97-AF65-F5344CB8AC3E}">
        <p14:creationId xmlns:p14="http://schemas.microsoft.com/office/powerpoint/2010/main" val="300673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tables in DHHS Guidelines </a:t>
            </a:r>
          </a:p>
        </p:txBody>
      </p:sp>
      <p:sp>
        <p:nvSpPr>
          <p:cNvPr id="4" name="Slide Number Placeholder 3"/>
          <p:cNvSpPr>
            <a:spLocks noGrp="1"/>
          </p:cNvSpPr>
          <p:nvPr>
            <p:ph type="sldNum" sz="quarter" idx="5"/>
          </p:nvPr>
        </p:nvSpPr>
        <p:spPr/>
        <p:txBody>
          <a:bodyPr/>
          <a:lstStyle/>
          <a:p>
            <a:fld id="{2EAF3D7C-E79C-464D-870B-78CB3C2428AA}" type="slidenum">
              <a:rPr lang="en-US" smtClean="0"/>
              <a:t>34</a:t>
            </a:fld>
            <a:endParaRPr lang="en-US"/>
          </a:p>
        </p:txBody>
      </p:sp>
    </p:spTree>
    <p:extLst>
      <p:ext uri="{BB962C8B-B14F-4D97-AF65-F5344CB8AC3E}">
        <p14:creationId xmlns:p14="http://schemas.microsoft.com/office/powerpoint/2010/main" val="436253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infants with HIV+ pregnant parent receive SOME duration of prophylaxis – stratified by risk of acquisition.</a:t>
            </a:r>
          </a:p>
          <a:p>
            <a:r>
              <a:rPr lang="en-US" dirty="0"/>
              <a:t>Full table in DHHS guideline </a:t>
            </a:r>
          </a:p>
          <a:p>
            <a:r>
              <a:rPr lang="en-US" dirty="0"/>
              <a:t>Note shortened </a:t>
            </a:r>
            <a:r>
              <a:rPr lang="en-US" dirty="0" err="1"/>
              <a:t>ppx</a:t>
            </a:r>
            <a:r>
              <a:rPr lang="en-US" dirty="0"/>
              <a:t> to 2 weeks ZDV for low risk </a:t>
            </a:r>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a:p>
        </p:txBody>
      </p:sp>
    </p:spTree>
    <p:extLst>
      <p:ext uri="{BB962C8B-B14F-4D97-AF65-F5344CB8AC3E}">
        <p14:creationId xmlns:p14="http://schemas.microsoft.com/office/powerpoint/2010/main" val="190731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403090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happened to U=U?  </a:t>
            </a:r>
          </a:p>
        </p:txBody>
      </p:sp>
      <p:sp>
        <p:nvSpPr>
          <p:cNvPr id="4" name="Slide Number Placeholder 3"/>
          <p:cNvSpPr>
            <a:spLocks noGrp="1"/>
          </p:cNvSpPr>
          <p:nvPr>
            <p:ph type="sldNum" sz="quarter" idx="5"/>
          </p:nvPr>
        </p:nvSpPr>
        <p:spPr/>
        <p:txBody>
          <a:bodyPr/>
          <a:lstStyle/>
          <a:p>
            <a:fld id="{2EAF3D7C-E79C-464D-870B-78CB3C2428AA}" type="slidenum">
              <a:rPr lang="en-US" smtClean="0"/>
              <a:t>36</a:t>
            </a:fld>
            <a:endParaRPr lang="en-US"/>
          </a:p>
        </p:txBody>
      </p:sp>
    </p:spTree>
    <p:extLst>
      <p:ext uri="{BB962C8B-B14F-4D97-AF65-F5344CB8AC3E}">
        <p14:creationId xmlns:p14="http://schemas.microsoft.com/office/powerpoint/2010/main" val="321084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cell free RNA and cell-associated DNA virus in breast milk are associated with HIV transmission </a:t>
            </a:r>
          </a:p>
          <a:p>
            <a:r>
              <a:rPr lang="en-US" dirty="0"/>
              <a:t>Unknown if this mechanism occurs with newer ART </a:t>
            </a:r>
          </a:p>
        </p:txBody>
      </p:sp>
      <p:sp>
        <p:nvSpPr>
          <p:cNvPr id="4" name="Slide Number Placeholder 3"/>
          <p:cNvSpPr>
            <a:spLocks noGrp="1"/>
          </p:cNvSpPr>
          <p:nvPr>
            <p:ph type="sldNum" sz="quarter" idx="5"/>
          </p:nvPr>
        </p:nvSpPr>
        <p:spPr/>
        <p:txBody>
          <a:bodyPr/>
          <a:lstStyle/>
          <a:p>
            <a:fld id="{2EAF3D7C-E79C-464D-870B-78CB3C2428AA}" type="slidenum">
              <a:rPr lang="en-US" smtClean="0"/>
              <a:t>37</a:t>
            </a:fld>
            <a:endParaRPr lang="en-US"/>
          </a:p>
        </p:txBody>
      </p:sp>
    </p:spTree>
    <p:extLst>
      <p:ext uri="{BB962C8B-B14F-4D97-AF65-F5344CB8AC3E}">
        <p14:creationId xmlns:p14="http://schemas.microsoft.com/office/powerpoint/2010/main" val="63417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39</a:t>
            </a:fld>
            <a:endParaRPr lang="en-US"/>
          </a:p>
        </p:txBody>
      </p:sp>
    </p:spTree>
    <p:extLst>
      <p:ext uri="{BB962C8B-B14F-4D97-AF65-F5344CB8AC3E}">
        <p14:creationId xmlns:p14="http://schemas.microsoft.com/office/powerpoint/2010/main" val="3198769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PWH may PARTICULARLY benefit from these </a:t>
            </a:r>
          </a:p>
          <a:p>
            <a:r>
              <a:rPr lang="en-US" dirty="0"/>
              <a:t>MANY women breastfeeding despite provider recommendations not to do so according to survey data </a:t>
            </a:r>
          </a:p>
          <a:p>
            <a:r>
              <a:rPr lang="en-US" dirty="0"/>
              <a:t>Guidelines also change likely d/t conflict with WHO recommendation &amp; formula shortage/contamination </a:t>
            </a:r>
          </a:p>
        </p:txBody>
      </p:sp>
      <p:sp>
        <p:nvSpPr>
          <p:cNvPr id="4" name="Slide Number Placeholder 3"/>
          <p:cNvSpPr>
            <a:spLocks noGrp="1"/>
          </p:cNvSpPr>
          <p:nvPr>
            <p:ph type="sldNum" sz="quarter" idx="5"/>
          </p:nvPr>
        </p:nvSpPr>
        <p:spPr/>
        <p:txBody>
          <a:bodyPr/>
          <a:lstStyle/>
          <a:p>
            <a:fld id="{2EAF3D7C-E79C-464D-870B-78CB3C2428AA}" type="slidenum">
              <a:rPr lang="en-US" smtClean="0"/>
              <a:t>40</a:t>
            </a:fld>
            <a:endParaRPr lang="en-US"/>
          </a:p>
        </p:txBody>
      </p:sp>
    </p:spTree>
    <p:extLst>
      <p:ext uri="{BB962C8B-B14F-4D97-AF65-F5344CB8AC3E}">
        <p14:creationId xmlns:p14="http://schemas.microsoft.com/office/powerpoint/2010/main" val="279035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data comes from low and middle-income countries </a:t>
            </a:r>
          </a:p>
        </p:txBody>
      </p:sp>
      <p:sp>
        <p:nvSpPr>
          <p:cNvPr id="4" name="Slide Number Placeholder 3"/>
          <p:cNvSpPr>
            <a:spLocks noGrp="1"/>
          </p:cNvSpPr>
          <p:nvPr>
            <p:ph type="sldNum" sz="quarter" idx="5"/>
          </p:nvPr>
        </p:nvSpPr>
        <p:spPr/>
        <p:txBody>
          <a:bodyPr/>
          <a:lstStyle/>
          <a:p>
            <a:fld id="{2EAF3D7C-E79C-464D-870B-78CB3C2428AA}" type="slidenum">
              <a:rPr lang="en-US" smtClean="0"/>
              <a:t>41</a:t>
            </a:fld>
            <a:endParaRPr lang="en-US"/>
          </a:p>
        </p:txBody>
      </p:sp>
    </p:spTree>
    <p:extLst>
      <p:ext uri="{BB962C8B-B14F-4D97-AF65-F5344CB8AC3E}">
        <p14:creationId xmlns:p14="http://schemas.microsoft.com/office/powerpoint/2010/main" val="2643555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sites in sub-Saharan Africa &amp; India </a:t>
            </a:r>
          </a:p>
          <a:p>
            <a:r>
              <a:rPr lang="en-US" dirty="0"/>
              <a:t>Preferred maternal regimen TDF/FTC + LPV/r</a:t>
            </a:r>
          </a:p>
          <a:p>
            <a:r>
              <a:rPr lang="en-US" dirty="0"/>
              <a:t>No toxicities requiring regimen cessation/change in infant NVP arm </a:t>
            </a:r>
          </a:p>
        </p:txBody>
      </p:sp>
      <p:sp>
        <p:nvSpPr>
          <p:cNvPr id="4" name="Slide Number Placeholder 3"/>
          <p:cNvSpPr>
            <a:spLocks noGrp="1"/>
          </p:cNvSpPr>
          <p:nvPr>
            <p:ph type="sldNum" sz="quarter" idx="5"/>
          </p:nvPr>
        </p:nvSpPr>
        <p:spPr/>
        <p:txBody>
          <a:bodyPr/>
          <a:lstStyle/>
          <a:p>
            <a:fld id="{2EAF3D7C-E79C-464D-870B-78CB3C2428AA}" type="slidenum">
              <a:rPr lang="en-US" smtClean="0"/>
              <a:t>42</a:t>
            </a:fld>
            <a:endParaRPr lang="en-US"/>
          </a:p>
        </p:txBody>
      </p:sp>
    </p:spTree>
    <p:extLst>
      <p:ext uri="{BB962C8B-B14F-4D97-AF65-F5344CB8AC3E}">
        <p14:creationId xmlns:p14="http://schemas.microsoft.com/office/powerpoint/2010/main" val="1290480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infant prophylaxis regimens were used</a:t>
            </a:r>
          </a:p>
          <a:p>
            <a:r>
              <a:rPr lang="en-US" dirty="0"/>
              <a:t>No transmissions via BF </a:t>
            </a:r>
          </a:p>
          <a:p>
            <a:r>
              <a:rPr lang="en-US" dirty="0"/>
              <a:t>Germany: some women were not optimally suppressed VL, still no transmission </a:t>
            </a:r>
          </a:p>
        </p:txBody>
      </p:sp>
      <p:sp>
        <p:nvSpPr>
          <p:cNvPr id="4" name="Slide Number Placeholder 3"/>
          <p:cNvSpPr>
            <a:spLocks noGrp="1"/>
          </p:cNvSpPr>
          <p:nvPr>
            <p:ph type="sldNum" sz="quarter" idx="5"/>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334186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frequent testing than if infant otherwise at low risk (would be just 14-21d, 1-2mo, 4-6mo) including after cessation of BF </a:t>
            </a:r>
          </a:p>
          <a:p>
            <a:r>
              <a:rPr lang="en-US" dirty="0"/>
              <a:t>Prompt testing of infant if maternal VL becomes detectable (&gt;50 copies) during breastfeeding – consult perinatal hotline guidance (stop BF, or pump) </a:t>
            </a:r>
          </a:p>
          <a:p>
            <a:r>
              <a:rPr lang="en-US" dirty="0"/>
              <a:t>If mom has detectable VL and continues to BF, some panel members rec monthly testing of infant to detect infection as early as possible  </a:t>
            </a:r>
          </a:p>
        </p:txBody>
      </p:sp>
      <p:sp>
        <p:nvSpPr>
          <p:cNvPr id="4" name="Slide Number Placeholder 3"/>
          <p:cNvSpPr>
            <a:spLocks noGrp="1"/>
          </p:cNvSpPr>
          <p:nvPr>
            <p:ph type="sldNum" sz="quarter" idx="5"/>
          </p:nvPr>
        </p:nvSpPr>
        <p:spPr/>
        <p:txBody>
          <a:bodyPr/>
          <a:lstStyle/>
          <a:p>
            <a:fld id="{2EAF3D7C-E79C-464D-870B-78CB3C2428AA}" type="slidenum">
              <a:rPr lang="en-US" smtClean="0"/>
              <a:t>46</a:t>
            </a:fld>
            <a:endParaRPr lang="en-US"/>
          </a:p>
        </p:txBody>
      </p:sp>
    </p:spTree>
    <p:extLst>
      <p:ext uri="{BB962C8B-B14F-4D97-AF65-F5344CB8AC3E}">
        <p14:creationId xmlns:p14="http://schemas.microsoft.com/office/powerpoint/2010/main" val="257115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416843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considers perinatal HIV effectively eliminated in the US &lt;1 baby for every 100,000 live births since 2019 </a:t>
            </a:r>
          </a:p>
          <a:p>
            <a:r>
              <a:rPr lang="en-US" dirty="0"/>
              <a:t>Not that perinatal transmission doesn’t occur – just considered a very rare event </a:t>
            </a:r>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422637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Unpublished data and no detail on specifics of cases </a:t>
            </a:r>
          </a:p>
          <a:p>
            <a:r>
              <a:rPr lang="en-US" dirty="0"/>
              <a:t>Suspect 2021 increased cases is due to effects of lack of perinatal care during COVID-19 pandemic </a:t>
            </a:r>
          </a:p>
        </p:txBody>
      </p:sp>
      <p:sp>
        <p:nvSpPr>
          <p:cNvPr id="4" name="Slide Number Placeholder 3"/>
          <p:cNvSpPr>
            <a:spLocks noGrp="1"/>
          </p:cNvSpPr>
          <p:nvPr>
            <p:ph type="sldNum" sz="quarter" idx="5"/>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372002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253641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Mirrors new diagnoses of HIV in women: occurring in the South and affecting Black &amp; Brown populations</a:t>
            </a:r>
          </a:p>
          <a:p>
            <a:r>
              <a:rPr lang="en-US" dirty="0"/>
              <a:t>Associated with states where Medicaid expansion NOT occurring </a:t>
            </a:r>
          </a:p>
        </p:txBody>
      </p:sp>
      <p:sp>
        <p:nvSpPr>
          <p:cNvPr id="4" name="Slide Number Placeholder 3"/>
          <p:cNvSpPr>
            <a:spLocks noGrp="1"/>
          </p:cNvSpPr>
          <p:nvPr>
            <p:ph type="sldNum" sz="quarter" idx="5"/>
          </p:nvPr>
        </p:nvSpPr>
        <p:spPr/>
        <p:txBody>
          <a:bodyPr/>
          <a:lstStyle/>
          <a:p>
            <a:fld id="{2EAF3D7C-E79C-464D-870B-78CB3C2428AA}" type="slidenum">
              <a:rPr lang="en-US" smtClean="0"/>
              <a:t>12</a:t>
            </a:fld>
            <a:endParaRPr lang="en-US"/>
          </a:p>
        </p:txBody>
      </p:sp>
    </p:spTree>
    <p:extLst>
      <p:ext uri="{BB962C8B-B14F-4D97-AF65-F5344CB8AC3E}">
        <p14:creationId xmlns:p14="http://schemas.microsoft.com/office/powerpoint/2010/main" val="373733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148880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538528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6/12/2024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6/12/2024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6/12/2024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6/12/2024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6/12/2024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6/12/2024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6/12/2024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6/12/2024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urx.com/hiv-prevention/truvad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r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clinicalinfo.hiv.gov/en/guidelines/perinatal/prepregnancy-counseling-childbearing-age-over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apregistry.com/forms/interim_report.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linicalinfo.hiv.gov/en/guidelines/perinatal/infant-feeding-individuals-hiv-united-states?view=ful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mailto:danielledavila@arizona.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414924"/>
            <a:ext cx="8296834" cy="2474409"/>
          </a:xfrm>
        </p:spPr>
        <p:txBody>
          <a:bodyPr/>
          <a:lstStyle/>
          <a:p>
            <a:r>
              <a:rPr lang="en-US" dirty="0">
                <a:ea typeface="+mj-lt"/>
                <a:cs typeface="+mj-lt"/>
              </a:rPr>
              <a:t>PERINATAL HIV UPDATE </a:t>
            </a:r>
          </a:p>
        </p:txBody>
      </p:sp>
      <p:sp>
        <p:nvSpPr>
          <p:cNvPr id="3" name="Subtitle 2"/>
          <p:cNvSpPr>
            <a:spLocks noGrp="1"/>
          </p:cNvSpPr>
          <p:nvPr>
            <p:ph type="subTitle" idx="1"/>
          </p:nvPr>
        </p:nvSpPr>
        <p:spPr>
          <a:xfrm>
            <a:off x="685801" y="3530219"/>
            <a:ext cx="7772398" cy="2463799"/>
          </a:xfrm>
        </p:spPr>
        <p:txBody>
          <a:bodyPr>
            <a:normAutofit/>
          </a:bodyPr>
          <a:lstStyle/>
          <a:p>
            <a:r>
              <a:rPr lang="en-US" sz="2400" dirty="0">
                <a:solidFill>
                  <a:schemeClr val="tx1"/>
                </a:solidFill>
              </a:rPr>
              <a:t>Danielle Avila, MD, MS​</a:t>
            </a:r>
          </a:p>
          <a:p>
            <a:r>
              <a:rPr lang="en-US" sz="2400" dirty="0">
                <a:solidFill>
                  <a:schemeClr val="tx1"/>
                </a:solidFill>
              </a:rPr>
              <a:t>University of Arizona Division of Infectious Diseases ​</a:t>
            </a:r>
          </a:p>
          <a:p>
            <a:endParaRPr lang="en-US" sz="1600" dirty="0">
              <a:solidFill>
                <a:schemeClr val="tx1"/>
              </a:solidFill>
            </a:endParaRPr>
          </a:p>
          <a:p>
            <a:endParaRPr lang="en-US" sz="1600" dirty="0">
              <a:solidFill>
                <a:schemeClr val="tx1"/>
              </a:solidFill>
            </a:endParaRP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dirty="0"/>
              <a:t>paetc.org</a:t>
            </a:r>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4A09-BC88-1015-CB41-BD69AAEC5BDE}"/>
              </a:ext>
            </a:extLst>
          </p:cNvPr>
          <p:cNvSpPr>
            <a:spLocks noGrp="1"/>
          </p:cNvSpPr>
          <p:nvPr>
            <p:ph type="title"/>
          </p:nvPr>
        </p:nvSpPr>
        <p:spPr/>
        <p:txBody>
          <a:bodyPr/>
          <a:lstStyle/>
          <a:p>
            <a:r>
              <a:rPr lang="en-US" dirty="0"/>
              <a:t>Identified risk factors for perinatal HIV transmission</a:t>
            </a:r>
          </a:p>
        </p:txBody>
      </p:sp>
      <p:sp>
        <p:nvSpPr>
          <p:cNvPr id="3" name="Content Placeholder 2">
            <a:extLst>
              <a:ext uri="{FF2B5EF4-FFF2-40B4-BE49-F238E27FC236}">
                <a16:creationId xmlns:a16="http://schemas.microsoft.com/office/drawing/2014/main" id="{1E8D03C8-7DAA-4D55-DAB1-697008198B2E}"/>
              </a:ext>
            </a:extLst>
          </p:cNvPr>
          <p:cNvSpPr>
            <a:spLocks noGrp="1"/>
          </p:cNvSpPr>
          <p:nvPr>
            <p:ph idx="1"/>
          </p:nvPr>
        </p:nvSpPr>
        <p:spPr>
          <a:xfrm>
            <a:off x="457202" y="1600202"/>
            <a:ext cx="8410573" cy="3486147"/>
          </a:xfrm>
        </p:spPr>
        <p:txBody>
          <a:bodyPr>
            <a:normAutofit/>
          </a:bodyPr>
          <a:lstStyle/>
          <a:p>
            <a:pPr marL="114112" indent="0">
              <a:buNone/>
            </a:pPr>
            <a:endParaRPr lang="en-US" dirty="0"/>
          </a:p>
          <a:p>
            <a:pPr marL="114112" indent="0">
              <a:buNone/>
            </a:pPr>
            <a:r>
              <a:rPr lang="en-US" dirty="0"/>
              <a:t>179 infants with perinatally acquired HIV</a:t>
            </a:r>
          </a:p>
          <a:p>
            <a:pPr marL="114112" indent="0">
              <a:buNone/>
            </a:pPr>
            <a:endParaRPr lang="en-US" dirty="0"/>
          </a:p>
          <a:p>
            <a:r>
              <a:rPr lang="en-US" u="sng" dirty="0"/>
              <a:t>Odds of transmission increase with:</a:t>
            </a:r>
          </a:p>
          <a:p>
            <a:pPr lvl="1"/>
            <a:r>
              <a:rPr lang="en-US" dirty="0"/>
              <a:t>Late HIV testing</a:t>
            </a:r>
          </a:p>
          <a:p>
            <a:pPr lvl="1"/>
            <a:r>
              <a:rPr lang="en-US" dirty="0"/>
              <a:t>Did not receive ART </a:t>
            </a:r>
          </a:p>
          <a:p>
            <a:pPr lvl="1"/>
            <a:r>
              <a:rPr lang="en-US" dirty="0"/>
              <a:t>Low CD4 count </a:t>
            </a:r>
          </a:p>
          <a:p>
            <a:pPr lvl="1"/>
            <a:r>
              <a:rPr lang="en-US" dirty="0"/>
              <a:t>Substance use disorder </a:t>
            </a:r>
          </a:p>
        </p:txBody>
      </p:sp>
      <p:sp>
        <p:nvSpPr>
          <p:cNvPr id="5" name="TextBox 4">
            <a:extLst>
              <a:ext uri="{FF2B5EF4-FFF2-40B4-BE49-F238E27FC236}">
                <a16:creationId xmlns:a16="http://schemas.microsoft.com/office/drawing/2014/main" id="{151CF400-3305-9CF8-19F1-ED332875201E}"/>
              </a:ext>
            </a:extLst>
          </p:cNvPr>
          <p:cNvSpPr txBox="1"/>
          <p:nvPr/>
        </p:nvSpPr>
        <p:spPr>
          <a:xfrm>
            <a:off x="4060415" y="5394009"/>
            <a:ext cx="4950870" cy="738664"/>
          </a:xfrm>
          <a:prstGeom prst="rect">
            <a:avLst/>
          </a:prstGeom>
          <a:noFill/>
        </p:spPr>
        <p:txBody>
          <a:bodyPr wrap="square" rtlCol="0">
            <a:spAutoFit/>
          </a:bodyPr>
          <a:lstStyle/>
          <a:p>
            <a:r>
              <a:rPr lang="en-US" sz="1050" dirty="0"/>
              <a:t>Whitmore SK, Taylor AW, Espinoza L, </a:t>
            </a:r>
            <a:r>
              <a:rPr lang="en-US" sz="1050" dirty="0" err="1"/>
              <a:t>Shouse</a:t>
            </a:r>
            <a:r>
              <a:rPr lang="en-US" sz="1050" dirty="0"/>
              <a:t> RL, Lampe MA, </a:t>
            </a:r>
            <a:r>
              <a:rPr lang="en-US" sz="1050" dirty="0" err="1"/>
              <a:t>Nesheim</a:t>
            </a:r>
            <a:r>
              <a:rPr lang="en-US" sz="1050" dirty="0"/>
              <a:t> S. Correlates of mother-to-child transmission of HIV in the United States and Puerto Rico. Pediatrics. 2012 Jan;129(1):e74-81. </a:t>
            </a:r>
            <a:r>
              <a:rPr lang="en-US" sz="1050" dirty="0" err="1"/>
              <a:t>doi</a:t>
            </a:r>
            <a:r>
              <a:rPr lang="en-US" sz="1050" dirty="0"/>
              <a:t>: 10.1542/peds.2010-3691. </a:t>
            </a:r>
            <a:r>
              <a:rPr lang="en-US" sz="1050" dirty="0" err="1"/>
              <a:t>Epub</a:t>
            </a:r>
            <a:r>
              <a:rPr lang="en-US" sz="1050" dirty="0"/>
              <a:t> 2011 Dec 5. PMID: 22144694.</a:t>
            </a:r>
          </a:p>
        </p:txBody>
      </p:sp>
      <p:sp>
        <p:nvSpPr>
          <p:cNvPr id="4" name="Slide Number Placeholder 3">
            <a:extLst>
              <a:ext uri="{FF2B5EF4-FFF2-40B4-BE49-F238E27FC236}">
                <a16:creationId xmlns:a16="http://schemas.microsoft.com/office/drawing/2014/main" id="{C361EBF0-2D04-CBF6-828B-FAEF44568DCD}"/>
              </a:ext>
            </a:extLst>
          </p:cNvPr>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27221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0DDC-A06C-E042-2974-7961C05876DE}"/>
              </a:ext>
            </a:extLst>
          </p:cNvPr>
          <p:cNvSpPr>
            <a:spLocks noGrp="1"/>
          </p:cNvSpPr>
          <p:nvPr>
            <p:ph type="title"/>
          </p:nvPr>
        </p:nvSpPr>
        <p:spPr/>
        <p:txBody>
          <a:bodyPr/>
          <a:lstStyle/>
          <a:p>
            <a:r>
              <a:rPr lang="en-US" dirty="0"/>
              <a:t>Barriers to preventing perinatal HIV transmission </a:t>
            </a:r>
          </a:p>
        </p:txBody>
      </p:sp>
      <p:sp>
        <p:nvSpPr>
          <p:cNvPr id="3" name="Content Placeholder 2">
            <a:extLst>
              <a:ext uri="{FF2B5EF4-FFF2-40B4-BE49-F238E27FC236}">
                <a16:creationId xmlns:a16="http://schemas.microsoft.com/office/drawing/2014/main" id="{483A85D5-2181-2276-8E9B-3A89E5DA3C97}"/>
              </a:ext>
            </a:extLst>
          </p:cNvPr>
          <p:cNvSpPr>
            <a:spLocks noGrp="1"/>
          </p:cNvSpPr>
          <p:nvPr>
            <p:ph idx="1"/>
          </p:nvPr>
        </p:nvSpPr>
        <p:spPr>
          <a:xfrm>
            <a:off x="457202" y="2000250"/>
            <a:ext cx="8315569" cy="3967252"/>
          </a:xfrm>
        </p:spPr>
        <p:txBody>
          <a:bodyPr/>
          <a:lstStyle/>
          <a:p>
            <a:r>
              <a:rPr lang="en-US" dirty="0"/>
              <a:t>HIV risk for women often underestimated </a:t>
            </a:r>
          </a:p>
          <a:p>
            <a:endParaRPr lang="en-US" dirty="0"/>
          </a:p>
          <a:p>
            <a:r>
              <a:rPr lang="en-US" dirty="0"/>
              <a:t>Lack of HIV testing of partners </a:t>
            </a:r>
          </a:p>
          <a:p>
            <a:endParaRPr lang="en-US" dirty="0"/>
          </a:p>
          <a:p>
            <a:r>
              <a:rPr lang="en-US" dirty="0"/>
              <a:t>Underutilization of </a:t>
            </a:r>
            <a:r>
              <a:rPr lang="en-US" dirty="0" err="1"/>
              <a:t>PrEP</a:t>
            </a:r>
            <a:r>
              <a:rPr lang="en-US" dirty="0"/>
              <a:t> among women </a:t>
            </a:r>
          </a:p>
          <a:p>
            <a:pPr lvl="1"/>
            <a:r>
              <a:rPr lang="en-US" dirty="0"/>
              <a:t>Especially during pregnancy and breastfeeding </a:t>
            </a:r>
          </a:p>
        </p:txBody>
      </p:sp>
      <p:sp>
        <p:nvSpPr>
          <p:cNvPr id="4" name="Slide Number Placeholder 3">
            <a:extLst>
              <a:ext uri="{FF2B5EF4-FFF2-40B4-BE49-F238E27FC236}">
                <a16:creationId xmlns:a16="http://schemas.microsoft.com/office/drawing/2014/main" id="{70C125A2-4A25-DF79-A4EE-08C6F3AE8301}"/>
              </a:ext>
            </a:extLst>
          </p:cNvPr>
          <p:cNvSpPr>
            <a:spLocks noGrp="1"/>
          </p:cNvSpPr>
          <p:nvPr>
            <p:ph type="sldNum" sz="quarter" idx="12"/>
          </p:nvPr>
        </p:nvSpPr>
        <p:spPr/>
        <p:txBody>
          <a:bodyPr/>
          <a:lstStyle/>
          <a:p>
            <a:fld id="{1D2EA5EF-C699-AF4C-BA42-C0A1CAAB713C}" type="slidenum">
              <a:rPr lang="en-US" smtClean="0"/>
              <a:t>11</a:t>
            </a:fld>
            <a:endParaRPr lang="en-US"/>
          </a:p>
        </p:txBody>
      </p:sp>
      <p:sp>
        <p:nvSpPr>
          <p:cNvPr id="5" name="TextBox 4">
            <a:extLst>
              <a:ext uri="{FF2B5EF4-FFF2-40B4-BE49-F238E27FC236}">
                <a16:creationId xmlns:a16="http://schemas.microsoft.com/office/drawing/2014/main" id="{6EA705B5-9B42-7DD8-BE90-FA0B1F35119D}"/>
              </a:ext>
            </a:extLst>
          </p:cNvPr>
          <p:cNvSpPr txBox="1"/>
          <p:nvPr/>
        </p:nvSpPr>
        <p:spPr>
          <a:xfrm>
            <a:off x="2800350" y="5251962"/>
            <a:ext cx="6479458" cy="954107"/>
          </a:xfrm>
          <a:prstGeom prst="rect">
            <a:avLst/>
          </a:prstGeom>
          <a:noFill/>
        </p:spPr>
        <p:txBody>
          <a:bodyPr wrap="square" rtlCol="0">
            <a:spAutoFit/>
          </a:bodyPr>
          <a:lstStyle/>
          <a:p>
            <a:r>
              <a:rPr lang="en-US" sz="1400" b="0" i="0" dirty="0">
                <a:solidFill>
                  <a:srgbClr val="212121"/>
                </a:solidFill>
                <a:effectLst/>
                <a:latin typeface="Roboto" panose="02000000000000000000" pitchFamily="2" charset="0"/>
              </a:rPr>
              <a:t>Pollock L, Warren M, Levison J. Missed Opportunities for HIV Prevention in Perinatal Care Settings in the United States. Front </a:t>
            </a:r>
            <a:r>
              <a:rPr lang="en-US" sz="1400" b="0" i="0" dirty="0" err="1">
                <a:solidFill>
                  <a:srgbClr val="212121"/>
                </a:solidFill>
                <a:effectLst/>
                <a:latin typeface="Roboto" panose="02000000000000000000" pitchFamily="2" charset="0"/>
              </a:rPr>
              <a:t>Reprod</a:t>
            </a:r>
            <a:r>
              <a:rPr lang="en-US" sz="1400" b="0" i="0" dirty="0">
                <a:solidFill>
                  <a:srgbClr val="212121"/>
                </a:solidFill>
                <a:effectLst/>
                <a:latin typeface="Roboto" panose="02000000000000000000" pitchFamily="2" charset="0"/>
              </a:rPr>
              <a:t> Health. 2021 Jun 14;3:680046. </a:t>
            </a:r>
            <a:r>
              <a:rPr lang="en-US" sz="1400" b="0" i="0" dirty="0" err="1">
                <a:solidFill>
                  <a:srgbClr val="212121"/>
                </a:solidFill>
                <a:effectLst/>
                <a:latin typeface="Roboto" panose="02000000000000000000" pitchFamily="2" charset="0"/>
              </a:rPr>
              <a:t>doi</a:t>
            </a:r>
            <a:r>
              <a:rPr lang="en-US" sz="1400" b="0" i="0" dirty="0">
                <a:solidFill>
                  <a:srgbClr val="212121"/>
                </a:solidFill>
                <a:effectLst/>
                <a:latin typeface="Roboto" panose="02000000000000000000" pitchFamily="2" charset="0"/>
              </a:rPr>
              <a:t>: 10.3389/frph.2021.680046. PMID: 36304042; PMCID: PMC9580717.</a:t>
            </a:r>
            <a:endParaRPr lang="en-US" sz="1400" dirty="0"/>
          </a:p>
        </p:txBody>
      </p:sp>
    </p:spTree>
    <p:extLst>
      <p:ext uri="{BB962C8B-B14F-4D97-AF65-F5344CB8AC3E}">
        <p14:creationId xmlns:p14="http://schemas.microsoft.com/office/powerpoint/2010/main" val="372727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14215" y="632447"/>
            <a:ext cx="8315569" cy="1143000"/>
          </a:xfrm>
        </p:spPr>
        <p:txBody>
          <a:bodyPr/>
          <a:lstStyle/>
          <a:p>
            <a:r>
              <a:rPr lang="en-US" b="1" dirty="0"/>
              <a:t>Work to do: </a:t>
            </a:r>
            <a:r>
              <a:rPr lang="en-US" dirty="0"/>
              <a:t>New Perinatal HIV Diagnoses disproportionately affect certain racial &amp; ethnic groups </a:t>
            </a:r>
          </a:p>
        </p:txBody>
      </p:sp>
      <p:pic>
        <p:nvPicPr>
          <p:cNvPr id="7170" name="Picture 2" descr="A graph of percentages of Perinatal HIV Diagnoses. Black/African American 61%, Hispanic/Latino 17%, White 12%, Asian 5%, Multiracial 4%, American Indian/Alaska Native 1%&#10;&#10;">
            <a:extLst>
              <a:ext uri="{FF2B5EF4-FFF2-40B4-BE49-F238E27FC236}">
                <a16:creationId xmlns:a16="http://schemas.microsoft.com/office/drawing/2014/main" id="{98DA534A-0B1D-801E-93F4-B7F0AED492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1331" y="2195461"/>
            <a:ext cx="5801335" cy="36885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B1854270-A58D-D21C-F664-575DDB34233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752" y="5434935"/>
            <a:ext cx="1067676" cy="73484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1391272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DCDF-F716-231F-6D61-9DB22FD4B5AF}"/>
              </a:ext>
            </a:extLst>
          </p:cNvPr>
          <p:cNvSpPr>
            <a:spLocks noGrp="1"/>
          </p:cNvSpPr>
          <p:nvPr>
            <p:ph type="title"/>
          </p:nvPr>
        </p:nvSpPr>
        <p:spPr/>
        <p:txBody>
          <a:bodyPr/>
          <a:lstStyle/>
          <a:p>
            <a:r>
              <a:rPr lang="en-US" dirty="0">
                <a:solidFill>
                  <a:srgbClr val="FDFDFD"/>
                </a:solidFill>
              </a:rPr>
              <a:t>Absence of Prevention Intervention</a:t>
            </a:r>
          </a:p>
        </p:txBody>
      </p:sp>
      <p:sp>
        <p:nvSpPr>
          <p:cNvPr id="3" name="Content Placeholder 2">
            <a:extLst>
              <a:ext uri="{FF2B5EF4-FFF2-40B4-BE49-F238E27FC236}">
                <a16:creationId xmlns:a16="http://schemas.microsoft.com/office/drawing/2014/main" id="{11320D61-C7E7-A591-009D-9B4C0487C076}"/>
              </a:ext>
            </a:extLst>
          </p:cNvPr>
          <p:cNvSpPr>
            <a:spLocks noGrp="1"/>
          </p:cNvSpPr>
          <p:nvPr>
            <p:ph idx="1"/>
          </p:nvPr>
        </p:nvSpPr>
        <p:spPr/>
        <p:txBody>
          <a:bodyPr/>
          <a:lstStyle/>
          <a:p>
            <a:r>
              <a:rPr lang="en-US" dirty="0"/>
              <a:t>In the absence of any prevention intervention, the rate of perinatal HIV transmission is approx. 25%  </a:t>
            </a:r>
          </a:p>
        </p:txBody>
      </p:sp>
      <p:sp>
        <p:nvSpPr>
          <p:cNvPr id="4" name="Slide Number Placeholder 3">
            <a:extLst>
              <a:ext uri="{FF2B5EF4-FFF2-40B4-BE49-F238E27FC236}">
                <a16:creationId xmlns:a16="http://schemas.microsoft.com/office/drawing/2014/main" id="{D4C7DFC9-3360-F862-E474-A0F61BF2E989}"/>
              </a:ext>
            </a:extLst>
          </p:cNvPr>
          <p:cNvSpPr>
            <a:spLocks noGrp="1"/>
          </p:cNvSpPr>
          <p:nvPr>
            <p:ph type="sldNum" sz="quarter" idx="12"/>
          </p:nvPr>
        </p:nvSpPr>
        <p:spPr/>
        <p:txBody>
          <a:bodyPr/>
          <a:lstStyle/>
          <a:p>
            <a:fld id="{1D2EA5EF-C699-AF4C-BA42-C0A1CAAB713C}" type="slidenum">
              <a:rPr lang="en-US" smtClean="0"/>
              <a:t>13</a:t>
            </a:fld>
            <a:endParaRPr lang="en-US"/>
          </a:p>
        </p:txBody>
      </p:sp>
      <p:sp>
        <p:nvSpPr>
          <p:cNvPr id="5" name="TextBox 4">
            <a:extLst>
              <a:ext uri="{FF2B5EF4-FFF2-40B4-BE49-F238E27FC236}">
                <a16:creationId xmlns:a16="http://schemas.microsoft.com/office/drawing/2014/main" id="{2DC6A2E4-A257-5241-1180-A2FA39CB78B1}"/>
              </a:ext>
            </a:extLst>
          </p:cNvPr>
          <p:cNvSpPr txBox="1"/>
          <p:nvPr/>
        </p:nvSpPr>
        <p:spPr>
          <a:xfrm>
            <a:off x="2628901" y="4777136"/>
            <a:ext cx="6267450" cy="1384995"/>
          </a:xfrm>
          <a:prstGeom prst="rect">
            <a:avLst/>
          </a:prstGeom>
          <a:noFill/>
        </p:spPr>
        <p:txBody>
          <a:bodyPr wrap="square" rtlCol="0">
            <a:spAutoFit/>
          </a:bodyPr>
          <a:lstStyle/>
          <a:p>
            <a:r>
              <a:rPr lang="en-US" sz="1400" dirty="0"/>
              <a:t>Connor EM, Sperling RS, </a:t>
            </a:r>
            <a:r>
              <a:rPr lang="en-US" sz="1400" dirty="0" err="1"/>
              <a:t>Gelber</a:t>
            </a:r>
            <a:r>
              <a:rPr lang="en-US" sz="1400" dirty="0"/>
              <a:t> R, Kiselev P, Scott G, O'Sullivan MJ, VanDyke R, Bey M, Shearer W, Jacobson RL, et al. Reduction of maternal-infant transmission of human immunodeficiency virus type 1 with zidovudine treatment. Pediatric AIDS Clinical Trials Group Protocol 076 Study Group. N Engl J Med. 1994 Nov 3;331(18):1173-80. </a:t>
            </a:r>
            <a:r>
              <a:rPr lang="en-US" sz="1400" dirty="0" err="1"/>
              <a:t>doi</a:t>
            </a:r>
            <a:r>
              <a:rPr lang="en-US" sz="1400" dirty="0"/>
              <a:t>: 10.1056/NEJM199411033311801. PMID: 7935654.</a:t>
            </a:r>
          </a:p>
        </p:txBody>
      </p:sp>
    </p:spTree>
    <p:extLst>
      <p:ext uri="{BB962C8B-B14F-4D97-AF65-F5344CB8AC3E}">
        <p14:creationId xmlns:p14="http://schemas.microsoft.com/office/powerpoint/2010/main" val="245161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57202" y="559119"/>
            <a:ext cx="8315569" cy="1143000"/>
          </a:xfrm>
        </p:spPr>
        <p:txBody>
          <a:bodyPr/>
          <a:lstStyle/>
          <a:p>
            <a:r>
              <a:rPr lang="en-US" dirty="0"/>
              <a:t>Timing of HIV Transmission to Infant</a:t>
            </a:r>
          </a:p>
        </p:txBody>
      </p:sp>
      <p:sp>
        <p:nvSpPr>
          <p:cNvPr id="6" name="Content Placeholder 5">
            <a:extLst>
              <a:ext uri="{FF2B5EF4-FFF2-40B4-BE49-F238E27FC236}">
                <a16:creationId xmlns:a16="http://schemas.microsoft.com/office/drawing/2014/main" id="{ED0BCEE5-12FC-736E-5799-AE0DDEF818C9}"/>
              </a:ext>
            </a:extLst>
          </p:cNvPr>
          <p:cNvSpPr>
            <a:spLocks noGrp="1"/>
          </p:cNvSpPr>
          <p:nvPr>
            <p:ph idx="1"/>
          </p:nvPr>
        </p:nvSpPr>
        <p:spPr/>
        <p:txBody>
          <a:bodyPr/>
          <a:lstStyle/>
          <a:p>
            <a:endParaRPr lang="en-US" dirty="0"/>
          </a:p>
          <a:p>
            <a:pPr marL="114112" indent="0">
              <a:buNone/>
            </a:pPr>
            <a:r>
              <a:rPr lang="en-US" dirty="0"/>
              <a:t>~20% before 36 weeks gestation</a:t>
            </a:r>
          </a:p>
          <a:p>
            <a:pPr marL="114112" indent="0">
              <a:buNone/>
            </a:pPr>
            <a:endParaRPr lang="en-US" dirty="0"/>
          </a:p>
          <a:p>
            <a:pPr marL="114112" indent="0">
              <a:buNone/>
            </a:pPr>
            <a:r>
              <a:rPr lang="en-US" dirty="0"/>
              <a:t>~50% between 36 weeks and delivery </a:t>
            </a:r>
          </a:p>
          <a:p>
            <a:pPr marL="114112" indent="0">
              <a:buNone/>
            </a:pPr>
            <a:endParaRPr lang="en-US" dirty="0"/>
          </a:p>
          <a:p>
            <a:pPr marL="114112" indent="0">
              <a:buNone/>
            </a:pPr>
            <a:r>
              <a:rPr lang="en-US" dirty="0"/>
              <a:t>~30% during active labor and delivery </a:t>
            </a:r>
          </a:p>
        </p:txBody>
      </p:sp>
      <p:sp>
        <p:nvSpPr>
          <p:cNvPr id="7" name="TextBox 6">
            <a:extLst>
              <a:ext uri="{FF2B5EF4-FFF2-40B4-BE49-F238E27FC236}">
                <a16:creationId xmlns:a16="http://schemas.microsoft.com/office/drawing/2014/main" id="{DA842A36-9D15-752B-3E4A-B3CBAD38005B}"/>
              </a:ext>
            </a:extLst>
          </p:cNvPr>
          <p:cNvSpPr txBox="1"/>
          <p:nvPr/>
        </p:nvSpPr>
        <p:spPr>
          <a:xfrm>
            <a:off x="4225229" y="4992022"/>
            <a:ext cx="4918771" cy="1077218"/>
          </a:xfrm>
          <a:prstGeom prst="rect">
            <a:avLst/>
          </a:prstGeom>
          <a:noFill/>
        </p:spPr>
        <p:txBody>
          <a:bodyPr wrap="square" rtlCol="0">
            <a:spAutoFit/>
          </a:bodyPr>
          <a:lstStyle/>
          <a:p>
            <a:r>
              <a:rPr lang="en-US" sz="1600" dirty="0" err="1"/>
              <a:t>Kourtis</a:t>
            </a:r>
            <a:r>
              <a:rPr lang="en-US" sz="1600" dirty="0"/>
              <a:t> AP, </a:t>
            </a:r>
            <a:r>
              <a:rPr lang="en-US" sz="1600" dirty="0" err="1"/>
              <a:t>Bulterys</a:t>
            </a:r>
            <a:r>
              <a:rPr lang="en-US" sz="1600" dirty="0"/>
              <a:t> M, </a:t>
            </a:r>
            <a:r>
              <a:rPr lang="en-US" sz="1600" dirty="0" err="1"/>
              <a:t>Nesheim</a:t>
            </a:r>
            <a:r>
              <a:rPr lang="en-US" sz="1600" dirty="0"/>
              <a:t> SR, Lee FK. Understanding the timing of HIV transmission from mother to infant. JAMA. 2001 Feb 14;285(6):709-12. </a:t>
            </a:r>
            <a:r>
              <a:rPr lang="en-US" sz="1600" dirty="0" err="1"/>
              <a:t>doi</a:t>
            </a:r>
            <a:r>
              <a:rPr lang="en-US" sz="1600" dirty="0"/>
              <a:t>: 10.1001/jama.285.6.709. PMID: 11176886.</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287402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14215" y="640399"/>
            <a:ext cx="8315569" cy="1143000"/>
          </a:xfrm>
        </p:spPr>
        <p:txBody>
          <a:bodyPr/>
          <a:lstStyle/>
          <a:p>
            <a:r>
              <a:rPr lang="en-US" dirty="0"/>
              <a:t>How to prevent Perinatal HIV?​</a:t>
            </a:r>
            <a:br>
              <a:rPr lang="en-US" dirty="0"/>
            </a:br>
            <a:r>
              <a:rPr lang="en-US" dirty="0"/>
              <a:t>​</a:t>
            </a:r>
            <a:br>
              <a:rPr lang="en-US" dirty="0"/>
            </a:br>
            <a:endParaRPr lang="en-US" dirty="0"/>
          </a:p>
        </p:txBody>
      </p:sp>
      <p:sp>
        <p:nvSpPr>
          <p:cNvPr id="3" name="TextBox 2">
            <a:extLst>
              <a:ext uri="{FF2B5EF4-FFF2-40B4-BE49-F238E27FC236}">
                <a16:creationId xmlns:a16="http://schemas.microsoft.com/office/drawing/2014/main" id="{428B2D32-B89B-EFCD-1017-EC28D5A7C833}"/>
              </a:ext>
            </a:extLst>
          </p:cNvPr>
          <p:cNvSpPr txBox="1"/>
          <p:nvPr/>
        </p:nvSpPr>
        <p:spPr>
          <a:xfrm>
            <a:off x="570271" y="2458065"/>
            <a:ext cx="4355690" cy="2246769"/>
          </a:xfrm>
          <a:prstGeom prst="rect">
            <a:avLst/>
          </a:prstGeom>
          <a:noFill/>
        </p:spPr>
        <p:txBody>
          <a:bodyPr wrap="square" rtlCol="0">
            <a:spAutoFit/>
          </a:bodyPr>
          <a:lstStyle/>
          <a:p>
            <a:r>
              <a:rPr lang="en-US" sz="2800" b="1" dirty="0">
                <a:solidFill>
                  <a:schemeClr val="accent6">
                    <a:lumMod val="75000"/>
                  </a:schemeClr>
                </a:solidFill>
              </a:rPr>
              <a:t>1. Prevent HIV acquisition (use </a:t>
            </a:r>
            <a:r>
              <a:rPr lang="en-US" sz="2800" b="1" dirty="0" err="1">
                <a:solidFill>
                  <a:schemeClr val="accent6">
                    <a:lumMod val="75000"/>
                  </a:schemeClr>
                </a:solidFill>
              </a:rPr>
              <a:t>PrEP</a:t>
            </a:r>
            <a:r>
              <a:rPr lang="en-US" sz="2800" b="1" dirty="0">
                <a:solidFill>
                  <a:schemeClr val="accent6">
                    <a:lumMod val="75000"/>
                  </a:schemeClr>
                </a:solidFill>
              </a:rPr>
              <a:t>) </a:t>
            </a:r>
          </a:p>
          <a:p>
            <a:endParaRPr lang="en-US" sz="2800" b="1" dirty="0">
              <a:solidFill>
                <a:schemeClr val="accent6">
                  <a:lumMod val="75000"/>
                </a:schemeClr>
              </a:solidFill>
            </a:endParaRPr>
          </a:p>
          <a:p>
            <a:r>
              <a:rPr lang="en-US" sz="2800" b="1" dirty="0">
                <a:solidFill>
                  <a:schemeClr val="accent6">
                    <a:lumMod val="75000"/>
                  </a:schemeClr>
                </a:solidFill>
              </a:rPr>
              <a:t>2. TEST for HIV during pregnancy </a:t>
            </a:r>
          </a:p>
        </p:txBody>
      </p:sp>
      <p:pic>
        <p:nvPicPr>
          <p:cNvPr id="6" name="Picture 5" descr="A close-up of several orange rectangular signs reading: Suppressive combination antiretrovirals perinatal period, Cesarean section (when indicated), IV zidovudine during labor (when indicated), Postnatal infant antiretroviral prophylaxis, and Infant feeding plan. ">
            <a:extLst>
              <a:ext uri="{FF2B5EF4-FFF2-40B4-BE49-F238E27FC236}">
                <a16:creationId xmlns:a16="http://schemas.microsoft.com/office/drawing/2014/main" id="{DEFF0ECB-A22E-E42D-B1A9-71790E878DD9}"/>
              </a:ext>
            </a:extLst>
          </p:cNvPr>
          <p:cNvPicPr>
            <a:picLocks noChangeAspect="1"/>
          </p:cNvPicPr>
          <p:nvPr/>
        </p:nvPicPr>
        <p:blipFill>
          <a:blip r:embed="rId3"/>
          <a:stretch>
            <a:fillRect/>
          </a:stretch>
        </p:blipFill>
        <p:spPr>
          <a:xfrm>
            <a:off x="6014720" y="1211899"/>
            <a:ext cx="2517068" cy="4939408"/>
          </a:xfrm>
          <a:prstGeom prst="rect">
            <a:avLst/>
          </a:prstGeom>
        </p:spPr>
      </p:pic>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131153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HIV Testing in Pregnancy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lstStyle/>
          <a:p>
            <a:pPr algn="l" rtl="0" fontAlgn="base">
              <a:buFont typeface="Arial" panose="020B0604020202020204" pitchFamily="34" charset="0"/>
              <a:buChar char="•"/>
            </a:pPr>
            <a:r>
              <a:rPr lang="en-US" dirty="0"/>
              <a:t>Test </a:t>
            </a:r>
            <a:r>
              <a:rPr lang="en-US" u="sng" dirty="0"/>
              <a:t>as early in pregnancy as possible</a:t>
            </a:r>
            <a:r>
              <a:rPr lang="en-US" dirty="0"/>
              <a:t> and repeat if: ​</a:t>
            </a:r>
            <a:br>
              <a:rPr lang="en-US" dirty="0"/>
            </a:br>
            <a:endParaRPr lang="en-US" dirty="0"/>
          </a:p>
          <a:p>
            <a:pPr lvl="1" fontAlgn="base">
              <a:buFont typeface="Arial" panose="020B0604020202020204" pitchFamily="34" charset="0"/>
              <a:buChar char="•"/>
            </a:pPr>
            <a:r>
              <a:rPr lang="en-US" dirty="0"/>
              <a:t>STI ​</a:t>
            </a:r>
          </a:p>
          <a:p>
            <a:pPr lvl="1" fontAlgn="base">
              <a:buFont typeface="Arial" panose="020B0604020202020204" pitchFamily="34" charset="0"/>
              <a:buChar char="•"/>
            </a:pPr>
            <a:r>
              <a:rPr lang="en-US" dirty="0"/>
              <a:t>Symptoms of acute HIV infection (check HIV RNA quant)</a:t>
            </a:r>
          </a:p>
          <a:p>
            <a:pPr lvl="1" fontAlgn="base">
              <a:buFont typeface="Arial" panose="020B0604020202020204" pitchFamily="34" charset="0"/>
              <a:buChar char="•"/>
            </a:pPr>
            <a:r>
              <a:rPr lang="en-US" dirty="0"/>
              <a:t>High incidence facility or jurisdiction</a:t>
            </a:r>
          </a:p>
          <a:p>
            <a:pPr lvl="1" fontAlgn="base">
              <a:buFont typeface="Arial" panose="020B0604020202020204" pitchFamily="34" charset="0"/>
              <a:buChar char="•"/>
            </a:pPr>
            <a:r>
              <a:rPr lang="en-US" dirty="0"/>
              <a:t>Some states mandate 3</a:t>
            </a:r>
            <a:r>
              <a:rPr lang="en-US" baseline="30000" dirty="0"/>
              <a:t>rd</a:t>
            </a:r>
            <a:r>
              <a:rPr lang="en-US" dirty="0"/>
              <a:t> trimester testing ​</a:t>
            </a:r>
          </a:p>
          <a:p>
            <a:pPr marL="114112" indent="0" algn="l" rtl="0" fontAlgn="base">
              <a:buNone/>
            </a:pPr>
            <a:endParaRPr lang="en-US" dirty="0"/>
          </a:p>
          <a:p>
            <a:pPr marL="114112" indent="0" algn="l" rtl="0" fontAlgn="base">
              <a:buNone/>
            </a:pPr>
            <a:endParaRPr lang="en-US" dirty="0"/>
          </a:p>
          <a:p>
            <a:pPr marL="114112" indent="0" algn="l" rtl="0" fontAlgn="base">
              <a:buNone/>
            </a:pPr>
            <a:r>
              <a:rPr lang="en-US" dirty="0"/>
              <a:t>- Expediated testing in labor if HIV status unknown or high risk</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16</a:t>
            </a:fld>
            <a:endParaRPr lang="en-US"/>
          </a:p>
        </p:txBody>
      </p:sp>
      <p:pic>
        <p:nvPicPr>
          <p:cNvPr id="9224" name="Picture 8">
            <a:extLst>
              <a:ext uri="{FF2B5EF4-FFF2-40B4-BE49-F238E27FC236}">
                <a16:creationId xmlns:a16="http://schemas.microsoft.com/office/drawing/2014/main" id="{418F126C-1C87-8567-9530-A754F04E9D4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1852" y="5730502"/>
            <a:ext cx="579871" cy="39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t>18 </a:t>
            </a:r>
            <a:r>
              <a:rPr lang="en-US" dirty="0" err="1"/>
              <a:t>yo</a:t>
            </a:r>
            <a:r>
              <a:rPr lang="en-US" dirty="0"/>
              <a:t> F from rural AZ ​</a:t>
            </a:r>
          </a:p>
          <a:p>
            <a:r>
              <a:rPr lang="en-US" dirty="0" err="1"/>
              <a:t>Hx</a:t>
            </a:r>
            <a:r>
              <a:rPr lang="en-US" dirty="0"/>
              <a:t> latent syphilis, treated 1 year ago​</a:t>
            </a:r>
          </a:p>
          <a:p>
            <a:r>
              <a:rPr lang="en-US" dirty="0"/>
              <a:t>Methamphetamine &amp; fentanyl use disorder  ​</a:t>
            </a:r>
          </a:p>
          <a:p>
            <a:r>
              <a:rPr lang="en-US" dirty="0"/>
              <a:t>Multiple male partners, at least one with HIV diagnosed approx. 5 months ago​</a:t>
            </a:r>
          </a:p>
          <a:p>
            <a:r>
              <a:rPr lang="en-US" dirty="0"/>
              <a:t>Tests</a:t>
            </a:r>
            <a:r>
              <a:rPr lang="en-US" b="1" dirty="0"/>
              <a:t> positive for HIV and pregnancy​</a:t>
            </a:r>
          </a:p>
          <a:p>
            <a:endParaRPr lang="en-US" b="1" dirty="0"/>
          </a:p>
          <a:p>
            <a:r>
              <a:rPr lang="en-US" b="1" dirty="0"/>
              <a:t>Never informed about </a:t>
            </a:r>
            <a:r>
              <a:rPr lang="en-US" b="1" dirty="0" err="1"/>
              <a:t>PrEP</a:t>
            </a:r>
            <a:r>
              <a:rPr lang="en-US" b="1" dirty="0"/>
              <a:t> or PEP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1777997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Intro to Pre-Exposure Prophylaxis (</a:t>
            </a:r>
            <a:r>
              <a:rPr lang="en-US" dirty="0" err="1"/>
              <a:t>PrEP</a:t>
            </a:r>
            <a:r>
              <a:rPr lang="en-US" dirty="0"/>
              <a:t>) in the perinatal period</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1600203"/>
            <a:ext cx="8315569" cy="4812027"/>
          </a:xfrm>
        </p:spPr>
        <p:txBody>
          <a:bodyPr>
            <a:normAutofit/>
          </a:bodyPr>
          <a:lstStyle/>
          <a:p>
            <a:r>
              <a:rPr lang="en-US" dirty="0"/>
              <a:t>CDC guidance recommends discussion about </a:t>
            </a:r>
            <a:r>
              <a:rPr lang="en-US" dirty="0" err="1"/>
              <a:t>PrEP</a:t>
            </a:r>
            <a:r>
              <a:rPr lang="en-US" dirty="0"/>
              <a:t> with all sexually active people without HIV​</a:t>
            </a:r>
          </a:p>
          <a:p>
            <a:pPr marL="114112" indent="0">
              <a:buNone/>
            </a:pPr>
            <a:endParaRPr lang="en-US" dirty="0"/>
          </a:p>
          <a:p>
            <a:r>
              <a:rPr lang="en-US" dirty="0"/>
              <a:t>Special focus on: ​</a:t>
            </a:r>
          </a:p>
          <a:p>
            <a:pPr lvl="1"/>
            <a:r>
              <a:rPr lang="en-US" dirty="0" err="1"/>
              <a:t>Hx</a:t>
            </a:r>
            <a:r>
              <a:rPr lang="en-US" dirty="0"/>
              <a:t> of bacterial STI ​</a:t>
            </a:r>
          </a:p>
          <a:p>
            <a:pPr lvl="1"/>
            <a:r>
              <a:rPr lang="en-US" dirty="0"/>
              <a:t>Transactional sex​</a:t>
            </a:r>
          </a:p>
          <a:p>
            <a:pPr lvl="1"/>
            <a:r>
              <a:rPr lang="en-US" dirty="0"/>
              <a:t>Substance use disorder ​</a:t>
            </a:r>
          </a:p>
          <a:p>
            <a:pPr lvl="1"/>
            <a:r>
              <a:rPr lang="en-US" dirty="0"/>
              <a:t>Intimate partner violence </a:t>
            </a:r>
          </a:p>
          <a:p>
            <a:pPr lvl="1"/>
            <a:endParaRPr lang="en-US" sz="1200" dirty="0"/>
          </a:p>
          <a:p>
            <a:pPr marL="410805" lvl="1" indent="0">
              <a:buNone/>
            </a:pPr>
            <a:endParaRPr lang="en-US" sz="1200" dirty="0"/>
          </a:p>
          <a:p>
            <a:pPr marL="410805" lvl="1" indent="0">
              <a:buNone/>
            </a:pPr>
            <a:endParaRPr lang="en-US" sz="1200" dirty="0"/>
          </a:p>
          <a:p>
            <a:pPr marL="410805" lvl="1" indent="0">
              <a:buNone/>
            </a:pPr>
            <a:endParaRPr lang="en-US" sz="1200" dirty="0"/>
          </a:p>
          <a:p>
            <a:pPr marL="410805" lvl="1" indent="0">
              <a:buNone/>
            </a:pPr>
            <a:endParaRPr lang="en-US" sz="1200" dirty="0"/>
          </a:p>
          <a:p>
            <a:pPr marL="410805" lvl="1" indent="0">
              <a:buNone/>
            </a:pPr>
            <a:r>
              <a:rPr lang="en-US" sz="1200" dirty="0"/>
              <a:t>https://</a:t>
            </a:r>
            <a:r>
              <a:rPr lang="en-US" sz="1200" dirty="0" err="1"/>
              <a:t>www.beintheknow.org</a:t>
            </a:r>
            <a:r>
              <a:rPr lang="en-US" sz="1200" dirty="0"/>
              <a:t>/</a:t>
            </a:r>
            <a:r>
              <a:rPr lang="en-US" sz="1200" dirty="0" err="1"/>
              <a:t>hiv</a:t>
            </a:r>
            <a:r>
              <a:rPr lang="en-US" sz="1200" dirty="0"/>
              <a:t>-and-</a:t>
            </a:r>
            <a:r>
              <a:rPr lang="en-US" sz="1200" dirty="0" err="1"/>
              <a:t>stis</a:t>
            </a:r>
            <a:r>
              <a:rPr lang="en-US" sz="1200" dirty="0"/>
              <a:t>/</a:t>
            </a:r>
            <a:r>
              <a:rPr lang="en-US" sz="1200" dirty="0" err="1"/>
              <a:t>hiv</a:t>
            </a:r>
            <a:r>
              <a:rPr lang="en-US" sz="1200" dirty="0"/>
              <a:t>-prevention/pre-exposure-prophylaxis-prep</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18</a:t>
            </a:fld>
            <a:endParaRPr lang="en-US"/>
          </a:p>
        </p:txBody>
      </p:sp>
      <p:pic>
        <p:nvPicPr>
          <p:cNvPr id="12292" name="Picture 4" descr="A blue poster overlayed by a yellow banner showing how PrEP works in the human body. ">
            <a:extLst>
              <a:ext uri="{FF2B5EF4-FFF2-40B4-BE49-F238E27FC236}">
                <a16:creationId xmlns:a16="http://schemas.microsoft.com/office/drawing/2014/main" id="{18C44598-08A7-EFE5-0304-280141C68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593412"/>
            <a:ext cx="3422578" cy="342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7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err="1"/>
              <a:t>PrEP</a:t>
            </a:r>
            <a:r>
              <a:rPr lang="en-US" dirty="0"/>
              <a:t> options during perinatal period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1600203"/>
            <a:ext cx="6126181" cy="4705679"/>
          </a:xfrm>
        </p:spPr>
        <p:txBody>
          <a:bodyPr>
            <a:normAutofit/>
          </a:bodyPr>
          <a:lstStyle/>
          <a:p>
            <a:r>
              <a:rPr lang="en-US" sz="2200" b="1" dirty="0"/>
              <a:t>Truvada (fixed dose TDF/FTC)​</a:t>
            </a:r>
          </a:p>
          <a:p>
            <a:endParaRPr lang="en-US" sz="2200" b="1" dirty="0"/>
          </a:p>
          <a:p>
            <a:endParaRPr lang="en-US" sz="2200" b="1" dirty="0"/>
          </a:p>
          <a:p>
            <a:pPr marL="114112" indent="0">
              <a:buNone/>
            </a:pPr>
            <a:r>
              <a:rPr lang="en-US" sz="2200" u="sng" dirty="0"/>
              <a:t>Not Currently Recommended:</a:t>
            </a:r>
          </a:p>
          <a:p>
            <a:r>
              <a:rPr lang="en-US" sz="2200" b="1" dirty="0" err="1"/>
              <a:t>Descovy</a:t>
            </a:r>
            <a:r>
              <a:rPr lang="en-US" sz="2200" dirty="0"/>
              <a:t> (fixed dose TAF/FTC)</a:t>
            </a:r>
          </a:p>
          <a:p>
            <a:pPr lvl="1"/>
            <a:endParaRPr lang="en-US" dirty="0"/>
          </a:p>
          <a:p>
            <a:r>
              <a:rPr lang="en-US" sz="2200" b="1" dirty="0"/>
              <a:t> </a:t>
            </a:r>
            <a:r>
              <a:rPr lang="en-US" sz="2200" b="1" dirty="0" err="1"/>
              <a:t>Apretude</a:t>
            </a:r>
            <a:r>
              <a:rPr lang="en-US" sz="2200" b="1" dirty="0"/>
              <a:t> </a:t>
            </a:r>
            <a:r>
              <a:rPr lang="en-US" sz="2200" dirty="0"/>
              <a:t>(IM cabotegravir) </a:t>
            </a:r>
          </a:p>
          <a:p>
            <a:endParaRPr lang="en-US" dirty="0"/>
          </a:p>
          <a:p>
            <a:pPr marL="114112" indent="0">
              <a:buNone/>
            </a:pPr>
            <a:endParaRPr lang="en-US" dirty="0"/>
          </a:p>
          <a:p>
            <a:pPr marL="114112" indent="0">
              <a:buNone/>
            </a:pPr>
            <a:endParaRPr lang="en-US" dirty="0"/>
          </a:p>
          <a:p>
            <a:pPr marL="114112" indent="0">
              <a:buNone/>
            </a:pPr>
            <a:r>
              <a:rPr lang="en-US" sz="1600" dirty="0">
                <a:hlinkClick r:id="rId2"/>
              </a:rPr>
              <a:t>https://www.nurx.com/hiv-prevention/truvada/</a:t>
            </a:r>
            <a:endParaRPr lang="en-US" sz="1600" dirty="0"/>
          </a:p>
          <a:p>
            <a:pPr marL="114112" indent="0">
              <a:buNone/>
            </a:pPr>
            <a:endParaRPr lang="en-US" sz="1600" dirty="0"/>
          </a:p>
        </p:txBody>
      </p:sp>
      <p:pic>
        <p:nvPicPr>
          <p:cNvPr id="13316" name="Picture 4" descr="A picture of a Truvada bottle">
            <a:extLst>
              <a:ext uri="{FF2B5EF4-FFF2-40B4-BE49-F238E27FC236}">
                <a16:creationId xmlns:a16="http://schemas.microsoft.com/office/drawing/2014/main" id="{D34B20DA-1F54-0078-0776-DBAA91690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83" y="1266825"/>
            <a:ext cx="2379637" cy="39939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164401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457202" y="1262271"/>
            <a:ext cx="8315569" cy="4705232"/>
          </a:xfrm>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dirty="0">
              <a:ea typeface="+mn-lt"/>
              <a:cs typeface="+mn-lt"/>
            </a:endParaRPr>
          </a:p>
          <a:p>
            <a:pPr marL="113665" indent="0">
              <a:buNone/>
            </a:pPr>
            <a:r>
              <a:rPr lang="en-US" sz="2300" b="1" dirty="0">
                <a:ea typeface="+mn-lt"/>
                <a:cs typeface="+mn-lt"/>
              </a:rPr>
              <a:t>HRSA Acknowledgement Statement </a:t>
            </a:r>
            <a:br>
              <a:rPr lang="en-US" sz="2300" b="1" dirty="0">
                <a:ea typeface="+mn-lt"/>
                <a:cs typeface="+mn-lt"/>
              </a:rPr>
            </a:br>
            <a:r>
              <a:rPr lang="en-US" sz="2300" dirty="0">
                <a:ea typeface="+mn-lt"/>
                <a:cs typeface="+mn-lt"/>
              </a:rPr>
              <a:t>The Pacific AETC is supported by the Health Resources and Services Administration (HRSA) of the U.S. Department of Health and Human Services (HHS) as part of an award totaling $4,377,449. The contents are those of the author(s) and do not necessarily represent the official views of, nor an endorsement, by HRSA, HHS, or the U.S. Government. For more information, please visit </a:t>
            </a:r>
            <a:r>
              <a:rPr lang="en-US" sz="2300" dirty="0" err="1">
                <a:ea typeface="+mn-lt"/>
                <a:cs typeface="+mn-lt"/>
                <a:hlinkClick r:id="rId3"/>
              </a:rPr>
              <a:t>HRSA.gov</a:t>
            </a:r>
            <a:r>
              <a:rPr lang="en-US" sz="2300" dirty="0">
                <a:ea typeface="+mn-lt"/>
                <a:cs typeface="+mn-lt"/>
              </a:rPr>
              <a:t>.</a:t>
            </a: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ea typeface="+mn-lt"/>
              <a:cs typeface="+mn-lt"/>
            </a:endParaRPr>
          </a:p>
          <a:p>
            <a:pPr marL="114112" indent="0">
              <a:buNone/>
            </a:pPr>
            <a:endParaRPr lang="en-US"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82388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7500-4F4D-8709-D49C-DBAEC94B81C5}"/>
              </a:ext>
            </a:extLst>
          </p:cNvPr>
          <p:cNvSpPr>
            <a:spLocks noGrp="1"/>
          </p:cNvSpPr>
          <p:nvPr>
            <p:ph type="title"/>
          </p:nvPr>
        </p:nvSpPr>
        <p:spPr>
          <a:xfrm>
            <a:off x="457202" y="274639"/>
            <a:ext cx="8315569" cy="1143000"/>
          </a:xfrm>
        </p:spPr>
        <p:txBody>
          <a:bodyPr anchor="ctr">
            <a:normAutofit/>
          </a:bodyPr>
          <a:lstStyle/>
          <a:p>
            <a:r>
              <a:rPr lang="en-US" dirty="0" err="1"/>
              <a:t>PrEP</a:t>
            </a:r>
            <a:r>
              <a:rPr lang="en-US" dirty="0"/>
              <a:t> Care </a:t>
            </a:r>
          </a:p>
        </p:txBody>
      </p:sp>
      <p:pic>
        <p:nvPicPr>
          <p:cNvPr id="6" name="Picture 5" descr="Screenshot of a title for guidelines, Preexposure Prophylaxis for the Prevention of HIV Infection in the United States - 2021 Update">
            <a:extLst>
              <a:ext uri="{FF2B5EF4-FFF2-40B4-BE49-F238E27FC236}">
                <a16:creationId xmlns:a16="http://schemas.microsoft.com/office/drawing/2014/main" id="{85C570E1-ACBC-DC79-92FF-803A1D85A487}"/>
              </a:ext>
            </a:extLst>
          </p:cNvPr>
          <p:cNvPicPr>
            <a:picLocks noChangeAspect="1"/>
          </p:cNvPicPr>
          <p:nvPr/>
        </p:nvPicPr>
        <p:blipFill>
          <a:blip r:embed="rId3"/>
          <a:stretch>
            <a:fillRect/>
          </a:stretch>
        </p:blipFill>
        <p:spPr>
          <a:xfrm>
            <a:off x="238125" y="1776742"/>
            <a:ext cx="3657600" cy="1975103"/>
          </a:xfrm>
          <a:prstGeom prst="rect">
            <a:avLst/>
          </a:prstGeom>
          <a:noFill/>
        </p:spPr>
      </p:pic>
      <p:pic>
        <p:nvPicPr>
          <p:cNvPr id="8" name="Picture 7" descr="CDC Logo">
            <a:extLst>
              <a:ext uri="{FF2B5EF4-FFF2-40B4-BE49-F238E27FC236}">
                <a16:creationId xmlns:a16="http://schemas.microsoft.com/office/drawing/2014/main" id="{3640543C-1F78-7157-FD1E-ABC46DBBD21B}"/>
              </a:ext>
            </a:extLst>
          </p:cNvPr>
          <p:cNvPicPr>
            <a:picLocks noChangeAspect="1"/>
          </p:cNvPicPr>
          <p:nvPr/>
        </p:nvPicPr>
        <p:blipFill>
          <a:blip r:embed="rId4"/>
          <a:stretch>
            <a:fillRect/>
          </a:stretch>
        </p:blipFill>
        <p:spPr>
          <a:xfrm>
            <a:off x="771344" y="4110948"/>
            <a:ext cx="2591162" cy="1352739"/>
          </a:xfrm>
          <a:prstGeom prst="rect">
            <a:avLst/>
          </a:prstGeom>
        </p:spPr>
      </p:pic>
      <p:sp>
        <p:nvSpPr>
          <p:cNvPr id="3" name="Content Placeholder 2">
            <a:extLst>
              <a:ext uri="{FF2B5EF4-FFF2-40B4-BE49-F238E27FC236}">
                <a16:creationId xmlns:a16="http://schemas.microsoft.com/office/drawing/2014/main" id="{0E0DCAB3-9AF6-130E-E504-98CEFCAB0A8D}"/>
              </a:ext>
            </a:extLst>
          </p:cNvPr>
          <p:cNvSpPr>
            <a:spLocks noGrp="1"/>
          </p:cNvSpPr>
          <p:nvPr>
            <p:ph sz="half" idx="2"/>
          </p:nvPr>
        </p:nvSpPr>
        <p:spPr>
          <a:xfrm>
            <a:off x="4493189" y="2164842"/>
            <a:ext cx="4038599" cy="3035808"/>
          </a:xfrm>
        </p:spPr>
        <p:txBody>
          <a:bodyPr>
            <a:normAutofit/>
          </a:bodyPr>
          <a:lstStyle/>
          <a:p>
            <a:r>
              <a:rPr lang="en-US" dirty="0"/>
              <a:t>Q3 month follow-up with labs ​</a:t>
            </a:r>
          </a:p>
          <a:p>
            <a:endParaRPr lang="en-US" dirty="0"/>
          </a:p>
          <a:p>
            <a:r>
              <a:rPr lang="en-US" dirty="0"/>
              <a:t>Counseling for symptoms of acute retroviral syndrome ​</a:t>
            </a:r>
          </a:p>
          <a:p>
            <a:endParaRPr lang="en-US" dirty="0"/>
          </a:p>
        </p:txBody>
      </p:sp>
      <p:sp>
        <p:nvSpPr>
          <p:cNvPr id="4" name="Slide Number Placeholder 3">
            <a:extLst>
              <a:ext uri="{FF2B5EF4-FFF2-40B4-BE49-F238E27FC236}">
                <a16:creationId xmlns:a16="http://schemas.microsoft.com/office/drawing/2014/main" id="{85CA1A52-B496-2D82-37BE-BA755C4C4C4B}"/>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20</a:t>
            </a:fld>
            <a:endParaRPr lang="en-US"/>
          </a:p>
        </p:txBody>
      </p:sp>
    </p:spTree>
    <p:extLst>
      <p:ext uri="{BB962C8B-B14F-4D97-AF65-F5344CB8AC3E}">
        <p14:creationId xmlns:p14="http://schemas.microsoft.com/office/powerpoint/2010/main" val="37303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Pre-pregnancy counseling for PWH​</a:t>
            </a:r>
          </a:p>
        </p:txBody>
      </p:sp>
      <p:sp>
        <p:nvSpPr>
          <p:cNvPr id="3" name="Content Placeholder 2" descr="A screenshot of the Clinical HIV.gov website reading: Recognize that the primary treatment goal for people with HIV who are planning a pregnancy should include sustained suppression of plasma viral load below the limit of detection before conception for their own health, to minimize the risk of perinatal HIV transmission, and to prevent sexual HIV transmission to a partner without HIV (see Reproductive Options for Couples When One or Both Partners Have HIV). Inform individuals who are considering or planning pregnancy that with ART started before pregnancy and an undetectable viral load maintained throughout pregnancy and delivery, their risk of HIV transmission to the infant is extremely low (&lt;1%)">
            <a:extLst>
              <a:ext uri="{FF2B5EF4-FFF2-40B4-BE49-F238E27FC236}">
                <a16:creationId xmlns:a16="http://schemas.microsoft.com/office/drawing/2014/main" id="{AB0D6659-3113-DF3B-EB80-D31CF971683B}"/>
              </a:ext>
            </a:extLst>
          </p:cNvPr>
          <p:cNvSpPr>
            <a:spLocks noGrp="1"/>
          </p:cNvSpPr>
          <p:nvPr>
            <p:ph idx="1"/>
          </p:nvPr>
        </p:nvSpPr>
        <p:spPr>
          <a:xfrm>
            <a:off x="457202" y="5571262"/>
            <a:ext cx="8315569" cy="396240"/>
          </a:xfrm>
        </p:spPr>
        <p:txBody>
          <a:bodyPr>
            <a:normAutofit/>
          </a:bodyPr>
          <a:lstStyle/>
          <a:p>
            <a:pPr marL="114112" indent="0">
              <a:buNone/>
            </a:pPr>
            <a:r>
              <a:rPr lang="en-US" sz="1400" dirty="0">
                <a:hlinkClick r:id="rId3"/>
              </a:rPr>
              <a:t>https://clinicalinfo.hiv.gov/en/guidelines/perinatal/prepregnancy-counseling-childbearing-age-overview</a:t>
            </a:r>
            <a:r>
              <a:rPr lang="en-US" sz="1400" dirty="0"/>
              <a:t>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21</a:t>
            </a:fld>
            <a:endParaRPr lang="en-US"/>
          </a:p>
        </p:txBody>
      </p:sp>
      <p:pic>
        <p:nvPicPr>
          <p:cNvPr id="15362" name="Picture 2" descr="A screenshot of the Clinical Info website reading: Recognize that the primary treatment goal for people with HIV who are planning a pregnancy should include sustained suppression of plasma viral load below the limit of detection before conception for their own health, to minimize the risk of perinatal HIV transmission, and to prevent sexual HIV transmission to a partner without HIV (see Reproductive Options for Couples When One or Both Partners Have HIV). Inform individuals who are considering or planning pregnancy that with ART started before pregnancy and an undetectable viral load maintained throughout pregnancy and delivery, their risk of HIV transmission to the infant is extremely low (&lt;1%).&#10;">
            <a:extLst>
              <a:ext uri="{FF2B5EF4-FFF2-40B4-BE49-F238E27FC236}">
                <a16:creationId xmlns:a16="http://schemas.microsoft.com/office/drawing/2014/main" id="{31D0FA85-3545-9007-CC4C-719E310E2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51698"/>
            <a:ext cx="9144000" cy="17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81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Antiretroviral Drugs in Pregnancy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t>All pregnant people should start ART as soon as possible (regardless of viral load or CD4 count) and those already on ART should continue same regimen if suppressed*​</a:t>
            </a:r>
          </a:p>
          <a:p>
            <a:endParaRPr lang="en-US" dirty="0"/>
          </a:p>
          <a:p>
            <a:pPr lvl="1"/>
            <a:r>
              <a:rPr lang="en-US" dirty="0"/>
              <a:t>Maximizes maternal health​</a:t>
            </a:r>
          </a:p>
          <a:p>
            <a:pPr lvl="1"/>
            <a:r>
              <a:rPr lang="en-US" dirty="0"/>
              <a:t>Prevents perinatal and secondary sexual transmission ​</a:t>
            </a:r>
          </a:p>
          <a:p>
            <a:pPr lvl="1"/>
            <a:r>
              <a:rPr lang="en-US" dirty="0"/>
              <a:t>Decreases need to consider elective cesarean ​</a:t>
            </a:r>
          </a:p>
          <a:p>
            <a:pPr marL="114112" indent="0">
              <a:buNone/>
            </a:pPr>
            <a:endParaRPr lang="en-US" dirty="0"/>
          </a:p>
          <a:p>
            <a:endParaRPr lang="en-US" dirty="0"/>
          </a:p>
          <a:p>
            <a:pPr marL="114112" indent="0">
              <a:buNone/>
            </a:pPr>
            <a:r>
              <a:rPr lang="en-US" dirty="0"/>
              <a:t>*Many newer drugs have limited data in pregnancy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13491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Safety of Antiretrovirals in Pregnancy?​</a:t>
            </a:r>
          </a:p>
        </p:txBody>
      </p:sp>
      <p:pic>
        <p:nvPicPr>
          <p:cNvPr id="16386" name="Picture 2" descr="A screenshot of a news article from nam aidsmap with the headline &quot;Dolutegravir may cause birth defects, European Medicines Agency warns&quot;">
            <a:extLst>
              <a:ext uri="{FF2B5EF4-FFF2-40B4-BE49-F238E27FC236}">
                <a16:creationId xmlns:a16="http://schemas.microsoft.com/office/drawing/2014/main" id="{402D21B0-888F-7558-DE05-A3FAC17F1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22" y="2151985"/>
            <a:ext cx="4297618" cy="196054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A screenshot of a news article from nam aidsmap with the headline &quot;Rate of neural tubes is no higher on dolutegravir&quot;">
            <a:extLst>
              <a:ext uri="{FF2B5EF4-FFF2-40B4-BE49-F238E27FC236}">
                <a16:creationId xmlns:a16="http://schemas.microsoft.com/office/drawing/2014/main" id="{C13DACC0-2409-F6D7-9EDF-1D847014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063" y="2151985"/>
            <a:ext cx="4369215" cy="19605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1" y="5776214"/>
            <a:ext cx="8315569" cy="396240"/>
          </a:xfrm>
        </p:spPr>
        <p:txBody>
          <a:bodyPr>
            <a:normAutofit/>
          </a:bodyPr>
          <a:lstStyle/>
          <a:p>
            <a:pPr marL="114112" indent="0" algn="ctr">
              <a:buNone/>
            </a:pPr>
            <a:r>
              <a:rPr lang="en-US" sz="1800" dirty="0"/>
              <a:t>Source: https://</a:t>
            </a:r>
            <a:r>
              <a:rPr lang="en-US" sz="1800" dirty="0" err="1"/>
              <a:t>www.aidsmap.com</a:t>
            </a:r>
            <a:r>
              <a:rPr lang="en-US" sz="1800" dirty="0"/>
              <a:t>/​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984976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table showing the neural tube defects of dolutegravir at conception and other antiretrovirals at conception. ">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History of Dolutegravir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3" y="1600203"/>
            <a:ext cx="3537202" cy="4367299"/>
          </a:xfrm>
        </p:spPr>
        <p:txBody>
          <a:bodyPr>
            <a:normAutofit fontScale="92500" lnSpcReduction="10000"/>
          </a:bodyPr>
          <a:lstStyle/>
          <a:p>
            <a:r>
              <a:rPr lang="en-US" dirty="0"/>
              <a:t>Early safety signal from preliminary analysis of </a:t>
            </a:r>
            <a:r>
              <a:rPr lang="en-US" dirty="0" err="1"/>
              <a:t>Tsepamo</a:t>
            </a:r>
            <a:r>
              <a:rPr lang="en-US" dirty="0"/>
              <a:t> study​ in Botswana Suggested increased risk of neural tube defects (NTDs) with dolutegravir use​</a:t>
            </a:r>
          </a:p>
          <a:p>
            <a:endParaRPr lang="en-US" dirty="0"/>
          </a:p>
          <a:p>
            <a:r>
              <a:rPr lang="en-US" dirty="0"/>
              <a:t>More recent data from this study group did not find a statistically significant increase in NTDs​</a:t>
            </a:r>
          </a:p>
          <a:p>
            <a:endParaRPr lang="en-US" dirty="0"/>
          </a:p>
        </p:txBody>
      </p:sp>
      <p:graphicFrame>
        <p:nvGraphicFramePr>
          <p:cNvPr id="8" name="Table 7" descr="Graph showing NTDs among women without HIV in the study&#10;&#10;">
            <a:extLst>
              <a:ext uri="{FF2B5EF4-FFF2-40B4-BE49-F238E27FC236}">
                <a16:creationId xmlns:a16="http://schemas.microsoft.com/office/drawing/2014/main" id="{DDBA0F1D-F09E-B55B-06D2-06DD3DCDF87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83770348"/>
              </p:ext>
            </p:extLst>
          </p:nvPr>
        </p:nvGraphicFramePr>
        <p:xfrm>
          <a:off x="3994404" y="1464083"/>
          <a:ext cx="4997196" cy="2724152"/>
        </p:xfrm>
        <a:graphic>
          <a:graphicData uri="http://schemas.openxmlformats.org/drawingml/2006/table">
            <a:tbl>
              <a:tblPr firstRow="1"/>
              <a:tblGrid>
                <a:gridCol w="938292">
                  <a:extLst>
                    <a:ext uri="{9D8B030D-6E8A-4147-A177-3AD203B41FA5}">
                      <a16:colId xmlns:a16="http://schemas.microsoft.com/office/drawing/2014/main" val="2245090162"/>
                    </a:ext>
                  </a:extLst>
                </a:gridCol>
                <a:gridCol w="1887127">
                  <a:extLst>
                    <a:ext uri="{9D8B030D-6E8A-4147-A177-3AD203B41FA5}">
                      <a16:colId xmlns:a16="http://schemas.microsoft.com/office/drawing/2014/main" val="850051936"/>
                    </a:ext>
                  </a:extLst>
                </a:gridCol>
                <a:gridCol w="2171777">
                  <a:extLst>
                    <a:ext uri="{9D8B030D-6E8A-4147-A177-3AD203B41FA5}">
                      <a16:colId xmlns:a16="http://schemas.microsoft.com/office/drawing/2014/main" val="2776419357"/>
                    </a:ext>
                  </a:extLst>
                </a:gridCol>
              </a:tblGrid>
              <a:tr h="1104106">
                <a:tc>
                  <a:txBody>
                    <a:bodyPr/>
                    <a:lstStyle/>
                    <a:p>
                      <a:pPr algn="l" fontAlgn="base"/>
                      <a:r>
                        <a:rPr lang="en-US" sz="1800" b="1" i="0" dirty="0">
                          <a:solidFill>
                            <a:schemeClr val="tx1"/>
                          </a:solidFill>
                          <a:effectLst/>
                          <a:latin typeface="Corbel" panose="020B0503020204020204" pitchFamily="34" charset="0"/>
                        </a:rPr>
                        <a:t>Date​</a:t>
                      </a:r>
                      <a:endParaRPr lang="en-US" b="1" i="0" dirty="0">
                        <a:solidFill>
                          <a:schemeClr val="tx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A54"/>
                    </a:solidFill>
                  </a:tcPr>
                </a:tc>
                <a:tc>
                  <a:txBody>
                    <a:bodyPr/>
                    <a:lstStyle/>
                    <a:p>
                      <a:pPr algn="l" fontAlgn="base"/>
                      <a:r>
                        <a:rPr lang="en-US" sz="1800" b="1" i="0" dirty="0">
                          <a:solidFill>
                            <a:schemeClr val="tx1"/>
                          </a:solidFill>
                          <a:effectLst/>
                          <a:latin typeface="Corbel" panose="020B0503020204020204" pitchFamily="34" charset="0"/>
                        </a:rPr>
                        <a:t>NTD n, (%) dolutegravir at conception​</a:t>
                      </a:r>
                      <a:endParaRPr lang="en-US" b="1" i="0" dirty="0">
                        <a:solidFill>
                          <a:schemeClr val="tx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A54"/>
                    </a:solidFill>
                  </a:tcPr>
                </a:tc>
                <a:tc>
                  <a:txBody>
                    <a:bodyPr/>
                    <a:lstStyle/>
                    <a:p>
                      <a:pPr algn="l" fontAlgn="base"/>
                      <a:r>
                        <a:rPr lang="en-US" sz="1800" b="1" i="0" dirty="0">
                          <a:solidFill>
                            <a:schemeClr val="tx1"/>
                          </a:solidFill>
                          <a:effectLst/>
                          <a:latin typeface="Corbel" panose="020B0503020204020204" pitchFamily="34" charset="0"/>
                        </a:rPr>
                        <a:t>NTD n, (%) other antiretrovirals at conception​</a:t>
                      </a:r>
                      <a:endParaRPr lang="en-US" b="1" i="0" dirty="0">
                        <a:solidFill>
                          <a:schemeClr val="tx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A54"/>
                    </a:solidFill>
                  </a:tcPr>
                </a:tc>
                <a:extLst>
                  <a:ext uri="{0D108BD9-81ED-4DB2-BD59-A6C34878D82A}">
                    <a16:rowId xmlns:a16="http://schemas.microsoft.com/office/drawing/2014/main" val="1842770922"/>
                  </a:ext>
                </a:extLst>
              </a:tr>
              <a:tr h="567532">
                <a:tc>
                  <a:txBody>
                    <a:bodyPr/>
                    <a:lstStyle/>
                    <a:p>
                      <a:pPr algn="l" fontAlgn="base"/>
                      <a:r>
                        <a:rPr lang="en-US" sz="1800" b="1" i="0" dirty="0">
                          <a:solidFill>
                            <a:schemeClr val="tx1"/>
                          </a:solidFill>
                          <a:effectLst/>
                          <a:latin typeface="Corbel" panose="020B0503020204020204" pitchFamily="34" charset="0"/>
                        </a:rPr>
                        <a:t>5/2018​</a:t>
                      </a:r>
                      <a:endParaRPr lang="en-US" b="1" i="0" dirty="0">
                        <a:solidFill>
                          <a:schemeClr val="tx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A54"/>
                    </a:solidFill>
                  </a:tcPr>
                </a:tc>
                <a:tc>
                  <a:txBody>
                    <a:bodyPr/>
                    <a:lstStyle/>
                    <a:p>
                      <a:pPr algn="l" fontAlgn="base"/>
                      <a:r>
                        <a:rPr lang="en-US" sz="1800" b="0" i="0">
                          <a:solidFill>
                            <a:srgbClr val="000000"/>
                          </a:solidFill>
                          <a:effectLst/>
                          <a:latin typeface="Corbel" panose="020B0503020204020204" pitchFamily="34" charset="0"/>
                        </a:rPr>
                        <a:t>4/426 (0.9%)​</a:t>
                      </a:r>
                      <a:endParaRPr lang="en-US" b="0" i="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CA6"/>
                    </a:solidFill>
                  </a:tcPr>
                </a:tc>
                <a:tc>
                  <a:txBody>
                    <a:bodyPr/>
                    <a:lstStyle/>
                    <a:p>
                      <a:pPr algn="l" fontAlgn="base"/>
                      <a:r>
                        <a:rPr lang="en-US" sz="1800" b="0" i="0" dirty="0">
                          <a:solidFill>
                            <a:srgbClr val="000000"/>
                          </a:solidFill>
                          <a:effectLst/>
                          <a:latin typeface="Corbel" panose="020B0503020204020204" pitchFamily="34" charset="0"/>
                        </a:rPr>
                        <a:t>14/11173 (0.1%)​</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CA6"/>
                    </a:solidFill>
                  </a:tcPr>
                </a:tc>
                <a:extLst>
                  <a:ext uri="{0D108BD9-81ED-4DB2-BD59-A6C34878D82A}">
                    <a16:rowId xmlns:a16="http://schemas.microsoft.com/office/drawing/2014/main" val="4292161131"/>
                  </a:ext>
                </a:extLst>
              </a:tr>
              <a:tr h="526257">
                <a:tc>
                  <a:txBody>
                    <a:bodyPr/>
                    <a:lstStyle/>
                    <a:p>
                      <a:pPr algn="l" fontAlgn="base"/>
                      <a:r>
                        <a:rPr lang="en-US" sz="1800" b="1" i="0" dirty="0">
                          <a:solidFill>
                            <a:schemeClr val="tx1"/>
                          </a:solidFill>
                          <a:effectLst/>
                          <a:latin typeface="Corbel" panose="020B0503020204020204" pitchFamily="34" charset="0"/>
                        </a:rPr>
                        <a:t>3/2019​</a:t>
                      </a:r>
                      <a:endParaRPr lang="en-US" b="1" i="0" dirty="0">
                        <a:solidFill>
                          <a:schemeClr val="tx1"/>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ADA54"/>
                    </a:solidFill>
                  </a:tcPr>
                </a:tc>
                <a:tc>
                  <a:txBody>
                    <a:bodyPr/>
                    <a:lstStyle/>
                    <a:p>
                      <a:pPr algn="l" fontAlgn="base"/>
                      <a:r>
                        <a:rPr lang="en-US" sz="1800" b="0" i="0" dirty="0">
                          <a:solidFill>
                            <a:srgbClr val="000000"/>
                          </a:solidFill>
                          <a:effectLst/>
                          <a:latin typeface="Corbel" panose="020B0503020204020204" pitchFamily="34" charset="0"/>
                        </a:rPr>
                        <a:t>5/1683 (0.3%)​</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FAF4"/>
                    </a:solidFill>
                  </a:tcPr>
                </a:tc>
                <a:tc>
                  <a:txBody>
                    <a:bodyPr/>
                    <a:lstStyle/>
                    <a:p>
                      <a:pPr algn="l" fontAlgn="base"/>
                      <a:r>
                        <a:rPr lang="en-US" sz="1800" b="0" i="0" dirty="0">
                          <a:solidFill>
                            <a:srgbClr val="000000"/>
                          </a:solidFill>
                          <a:effectLst/>
                          <a:latin typeface="Corbel" panose="020B0503020204020204" pitchFamily="34" charset="0"/>
                        </a:rPr>
                        <a:t>15/14792 (0.1%)​</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9FAF4"/>
                    </a:solidFill>
                  </a:tcPr>
                </a:tc>
                <a:extLst>
                  <a:ext uri="{0D108BD9-81ED-4DB2-BD59-A6C34878D82A}">
                    <a16:rowId xmlns:a16="http://schemas.microsoft.com/office/drawing/2014/main" val="950285563"/>
                  </a:ext>
                </a:extLst>
              </a:tr>
              <a:tr h="526257">
                <a:tc>
                  <a:txBody>
                    <a:bodyPr/>
                    <a:lstStyle/>
                    <a:p>
                      <a:pPr algn="l" fontAlgn="base"/>
                      <a:r>
                        <a:rPr lang="en-US" sz="1800" b="1" i="0" dirty="0">
                          <a:solidFill>
                            <a:srgbClr val="FF0000"/>
                          </a:solidFill>
                          <a:effectLst/>
                          <a:latin typeface="Corbel" panose="020B0503020204020204" pitchFamily="34" charset="0"/>
                        </a:rPr>
                        <a:t>3/2022​</a:t>
                      </a:r>
                      <a:endParaRPr lang="en-US" b="1" i="0" dirty="0">
                        <a:solidFill>
                          <a:srgbClr val="FF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CA6"/>
                    </a:solidFill>
                  </a:tcPr>
                </a:tc>
                <a:tc>
                  <a:txBody>
                    <a:bodyPr/>
                    <a:lstStyle/>
                    <a:p>
                      <a:pPr algn="l" fontAlgn="base"/>
                      <a:r>
                        <a:rPr lang="en-US" sz="1800" b="0" i="0" dirty="0">
                          <a:solidFill>
                            <a:srgbClr val="000000"/>
                          </a:solidFill>
                          <a:effectLst/>
                          <a:latin typeface="Corbel" panose="020B0503020204020204" pitchFamily="34" charset="0"/>
                        </a:rPr>
                        <a:t>10/9460 (0.11%)​</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CA6"/>
                    </a:solidFill>
                  </a:tcPr>
                </a:tc>
                <a:tc>
                  <a:txBody>
                    <a:bodyPr/>
                    <a:lstStyle/>
                    <a:p>
                      <a:pPr algn="l" fontAlgn="base"/>
                      <a:r>
                        <a:rPr lang="en-US" sz="1800" b="0" i="0" dirty="0">
                          <a:solidFill>
                            <a:srgbClr val="000000"/>
                          </a:solidFill>
                          <a:effectLst/>
                          <a:latin typeface="Corbel" panose="020B0503020204020204" pitchFamily="34" charset="0"/>
                        </a:rPr>
                        <a:t>25/23664 (0.11%)​</a:t>
                      </a:r>
                      <a:endParaRPr lang="en-US" b="0" i="0" dirty="0">
                        <a:solidFill>
                          <a:srgbClr val="000000"/>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CA6"/>
                    </a:solidFill>
                  </a:tcPr>
                </a:tc>
                <a:extLst>
                  <a:ext uri="{0D108BD9-81ED-4DB2-BD59-A6C34878D82A}">
                    <a16:rowId xmlns:a16="http://schemas.microsoft.com/office/drawing/2014/main" val="3005215317"/>
                  </a:ext>
                </a:extLst>
              </a:tr>
            </a:tbl>
          </a:graphicData>
        </a:graphic>
      </p:graphicFrame>
      <p:sp>
        <p:nvSpPr>
          <p:cNvPr id="11" name="TextBox 10" descr="Graph showing NTDs among women without HIV in the study:​&#10;">
            <a:extLst>
              <a:ext uri="{FF2B5EF4-FFF2-40B4-BE49-F238E27FC236}">
                <a16:creationId xmlns:a16="http://schemas.microsoft.com/office/drawing/2014/main" id="{380317AD-00C5-17C1-FE22-1E5DA6EA61C2}"/>
              </a:ext>
            </a:extLst>
          </p:cNvPr>
          <p:cNvSpPr txBox="1"/>
          <p:nvPr/>
        </p:nvSpPr>
        <p:spPr>
          <a:xfrm>
            <a:off x="4375404" y="4295782"/>
            <a:ext cx="4514850" cy="584775"/>
          </a:xfrm>
          <a:prstGeom prst="rect">
            <a:avLst/>
          </a:prstGeom>
          <a:noFill/>
        </p:spPr>
        <p:txBody>
          <a:bodyPr wrap="square">
            <a:spAutoFit/>
          </a:bodyPr>
          <a:lstStyle/>
          <a:p>
            <a:pPr algn="l" rtl="0" fontAlgn="base"/>
            <a:r>
              <a:rPr lang="en-US" sz="1600" b="0" i="0" u="none" strike="noStrike" dirty="0">
                <a:solidFill>
                  <a:srgbClr val="000000"/>
                </a:solidFill>
                <a:effectLst/>
              </a:rPr>
              <a:t>NTDs among women without HIV in the study:</a:t>
            </a:r>
            <a:r>
              <a:rPr lang="en-US" sz="1600" b="0" i="0" dirty="0">
                <a:solidFill>
                  <a:srgbClr val="000000"/>
                </a:solidFill>
                <a:effectLst/>
              </a:rPr>
              <a:t>​</a:t>
            </a:r>
          </a:p>
          <a:p>
            <a:pPr algn="l" rtl="0" fontAlgn="base"/>
            <a:r>
              <a:rPr lang="en-US" sz="1600" b="0" i="0" u="none" strike="noStrike" dirty="0">
                <a:solidFill>
                  <a:srgbClr val="000000"/>
                </a:solidFill>
                <a:effectLst/>
              </a:rPr>
              <a:t>108/170,723 (0.07%)</a:t>
            </a:r>
            <a:endParaRPr lang="en-US" sz="1600" b="0" i="0" dirty="0">
              <a:solidFill>
                <a:srgbClr val="000000"/>
              </a:solidFill>
              <a:effectLst/>
            </a:endParaRPr>
          </a:p>
        </p:txBody>
      </p:sp>
      <p:sp>
        <p:nvSpPr>
          <p:cNvPr id="13" name="TextBox 12">
            <a:extLst>
              <a:ext uri="{FF2B5EF4-FFF2-40B4-BE49-F238E27FC236}">
                <a16:creationId xmlns:a16="http://schemas.microsoft.com/office/drawing/2014/main" id="{3972CB01-BC56-52EE-1B79-98A96EAABC3B}"/>
              </a:ext>
            </a:extLst>
          </p:cNvPr>
          <p:cNvSpPr txBox="1"/>
          <p:nvPr/>
        </p:nvSpPr>
        <p:spPr>
          <a:xfrm>
            <a:off x="6156437" y="5736669"/>
            <a:ext cx="2987564" cy="461665"/>
          </a:xfrm>
          <a:prstGeom prst="rect">
            <a:avLst/>
          </a:prstGeom>
          <a:noFill/>
        </p:spPr>
        <p:txBody>
          <a:bodyPr wrap="square">
            <a:spAutoFit/>
          </a:bodyPr>
          <a:lstStyle/>
          <a:p>
            <a:pPr algn="l" rtl="0" fontAlgn="base"/>
            <a:r>
              <a:rPr lang="en-US" sz="1200" b="0" i="0" u="none" strike="noStrike" dirty="0">
                <a:solidFill>
                  <a:srgbClr val="666666"/>
                </a:solidFill>
                <a:effectLst/>
              </a:rPr>
              <a:t>Sources: </a:t>
            </a:r>
            <a:r>
              <a:rPr lang="en-US" sz="1200" b="0" i="0" u="none" strike="noStrike" dirty="0" err="1">
                <a:solidFill>
                  <a:srgbClr val="666666"/>
                </a:solidFill>
                <a:effectLst/>
              </a:rPr>
              <a:t>Zash</a:t>
            </a:r>
            <a:r>
              <a:rPr lang="en-US" sz="1200" b="0" i="0" u="none" strike="noStrike" dirty="0">
                <a:solidFill>
                  <a:srgbClr val="666666"/>
                </a:solidFill>
                <a:effectLst/>
              </a:rPr>
              <a:t>, et al. NEJM 2019. </a:t>
            </a:r>
            <a:r>
              <a:rPr lang="en-US" sz="1200" b="0" i="0" dirty="0">
                <a:solidFill>
                  <a:srgbClr val="666666"/>
                </a:solidFill>
                <a:effectLst/>
              </a:rPr>
              <a:t>​</a:t>
            </a:r>
            <a:endParaRPr lang="en-US" sz="1200" b="0" i="0" dirty="0">
              <a:solidFill>
                <a:srgbClr val="000000"/>
              </a:solidFill>
              <a:effectLst/>
            </a:endParaRPr>
          </a:p>
          <a:p>
            <a:pPr algn="l" rtl="0" fontAlgn="base"/>
            <a:r>
              <a:rPr lang="en-US" sz="1200" b="0" i="0" u="none" strike="noStrike" dirty="0" err="1">
                <a:solidFill>
                  <a:srgbClr val="666666"/>
                </a:solidFill>
                <a:effectLst/>
              </a:rPr>
              <a:t>Zash</a:t>
            </a:r>
            <a:r>
              <a:rPr lang="en-US" sz="1200" b="0" i="0" u="none" strike="noStrike" dirty="0">
                <a:solidFill>
                  <a:srgbClr val="666666"/>
                </a:solidFill>
                <a:effectLst/>
              </a:rPr>
              <a:t>, et al. AIDS 2022 abstract 12759. </a:t>
            </a:r>
            <a:r>
              <a:rPr lang="en-US" sz="1200" b="0" i="0" dirty="0">
                <a:solidFill>
                  <a:srgbClr val="666666"/>
                </a:solidFill>
                <a:effectLst/>
              </a:rPr>
              <a:t>​</a:t>
            </a:r>
            <a:endParaRPr lang="en-US" sz="1200" b="0" i="0" dirty="0">
              <a:solidFill>
                <a:srgbClr val="000000"/>
              </a:solidFill>
              <a:effectLst/>
            </a:endParaRP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8681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2C3A-443D-FB62-E31B-5FC4B70E857C}"/>
              </a:ext>
            </a:extLst>
          </p:cNvPr>
          <p:cNvSpPr>
            <a:spLocks noGrp="1"/>
          </p:cNvSpPr>
          <p:nvPr>
            <p:ph type="title"/>
          </p:nvPr>
        </p:nvSpPr>
        <p:spPr/>
        <p:txBody>
          <a:bodyPr/>
          <a:lstStyle/>
          <a:p>
            <a:r>
              <a:rPr lang="en-US" dirty="0">
                <a:solidFill>
                  <a:schemeClr val="bg1"/>
                </a:solidFill>
              </a:rPr>
              <a:t>The</a:t>
            </a:r>
            <a:r>
              <a:rPr lang="en-US" baseline="0" dirty="0">
                <a:solidFill>
                  <a:schemeClr val="bg1"/>
                </a:solidFill>
              </a:rPr>
              <a:t> Antiretroviral Pregnancy Registry</a:t>
            </a:r>
            <a:endParaRPr lang="en-US" dirty="0">
              <a:solidFill>
                <a:schemeClr val="bg1"/>
              </a:solidFill>
            </a:endParaRPr>
          </a:p>
        </p:txBody>
      </p:sp>
      <p:pic>
        <p:nvPicPr>
          <p:cNvPr id="18434" name="Picture 2" descr="A screenshot of the Antiretroviral Pregnancy Registry showing a large blue banner and a gray rectangle showing 2 buttons: Patients and Health Care Providers">
            <a:extLst>
              <a:ext uri="{FF2B5EF4-FFF2-40B4-BE49-F238E27FC236}">
                <a16:creationId xmlns:a16="http://schemas.microsoft.com/office/drawing/2014/main" id="{349BA04B-E957-2399-F7A3-75B08D58C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68" y="324069"/>
            <a:ext cx="8835863" cy="49088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5571262"/>
            <a:ext cx="8315569" cy="396240"/>
          </a:xfrm>
        </p:spPr>
        <p:txBody>
          <a:bodyPr>
            <a:normAutofit fontScale="92500" lnSpcReduction="10000"/>
          </a:bodyPr>
          <a:lstStyle/>
          <a:p>
            <a:pPr marL="114112" indent="0" algn="ctr">
              <a:buNone/>
            </a:pPr>
            <a:r>
              <a:rPr lang="en-US" dirty="0" err="1"/>
              <a:t>www.apregistry.com</a:t>
            </a:r>
            <a:endParaRPr lang="en-US"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255893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57202" y="290405"/>
            <a:ext cx="8315569" cy="1143000"/>
          </a:xfrm>
        </p:spPr>
        <p:txBody>
          <a:bodyPr/>
          <a:lstStyle/>
          <a:p>
            <a:r>
              <a:rPr lang="en-US" dirty="0"/>
              <a:t>Antiretroviral ​Pregnancy ​Registry (APR) </a:t>
            </a:r>
          </a:p>
        </p:txBody>
      </p:sp>
      <p:pic>
        <p:nvPicPr>
          <p:cNvPr id="8" name="Picture 7" descr="Summary of Birth Defects among first trimester exposures, The y axis includes different HIV medications, first column is detects/live births, second column prevalence, third lower 95% Cl, and fourth column Upper 95% Cl">
            <a:extLst>
              <a:ext uri="{FF2B5EF4-FFF2-40B4-BE49-F238E27FC236}">
                <a16:creationId xmlns:a16="http://schemas.microsoft.com/office/drawing/2014/main" id="{F3C286BC-C915-4056-4B4F-E84A9E67F672}"/>
              </a:ext>
            </a:extLst>
          </p:cNvPr>
          <p:cNvPicPr>
            <a:picLocks noChangeAspect="1"/>
          </p:cNvPicPr>
          <p:nvPr/>
        </p:nvPicPr>
        <p:blipFill>
          <a:blip r:embed="rId3"/>
          <a:stretch>
            <a:fillRect/>
          </a:stretch>
        </p:blipFill>
        <p:spPr>
          <a:xfrm>
            <a:off x="2085975" y="1144749"/>
            <a:ext cx="5943304" cy="4624633"/>
          </a:xfrm>
          <a:prstGeom prst="rect">
            <a:avLst/>
          </a:prstGeom>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5769382"/>
            <a:ext cx="8315569" cy="396240"/>
          </a:xfrm>
        </p:spPr>
        <p:txBody>
          <a:bodyPr>
            <a:normAutofit/>
          </a:bodyPr>
          <a:lstStyle/>
          <a:p>
            <a:pPr marL="114112" indent="0">
              <a:buNone/>
            </a:pPr>
            <a:r>
              <a:rPr lang="en-US" sz="2000" dirty="0"/>
              <a:t>Source: </a:t>
            </a:r>
            <a:r>
              <a:rPr lang="en-US" sz="2000" dirty="0">
                <a:hlinkClick r:id="rId4"/>
              </a:rPr>
              <a:t>https://www.apregistry.com/forms/interim_report.pdf</a:t>
            </a:r>
            <a:r>
              <a:rPr lang="en-US" sz="2000" dirty="0"/>
              <a:t>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144748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51D6-DF9E-C4D3-94F4-535515B801A5}"/>
              </a:ext>
            </a:extLst>
          </p:cNvPr>
          <p:cNvSpPr>
            <a:spLocks noGrp="1"/>
          </p:cNvSpPr>
          <p:nvPr>
            <p:ph type="title"/>
          </p:nvPr>
        </p:nvSpPr>
        <p:spPr/>
        <p:txBody>
          <a:bodyPr/>
          <a:lstStyle/>
          <a:p>
            <a:r>
              <a:rPr lang="en-US" dirty="0"/>
              <a:t>DHHS Recommendations: Pregnant PWH who are ARV naïve</a:t>
            </a:r>
            <a:br>
              <a:rPr lang="en-US" dirty="0"/>
            </a:br>
            <a:r>
              <a:rPr lang="en-US" dirty="0"/>
              <a:t>Option 1</a:t>
            </a:r>
          </a:p>
        </p:txBody>
      </p:sp>
      <p:sp>
        <p:nvSpPr>
          <p:cNvPr id="3" name="Content Placeholder 2">
            <a:extLst>
              <a:ext uri="{FF2B5EF4-FFF2-40B4-BE49-F238E27FC236}">
                <a16:creationId xmlns:a16="http://schemas.microsoft.com/office/drawing/2014/main" id="{077161EF-BFB0-1BF1-2209-60BA3A2E9887}"/>
              </a:ext>
            </a:extLst>
          </p:cNvPr>
          <p:cNvSpPr>
            <a:spLocks noGrp="1"/>
          </p:cNvSpPr>
          <p:nvPr>
            <p:ph idx="1"/>
          </p:nvPr>
        </p:nvSpPr>
        <p:spPr>
          <a:xfrm>
            <a:off x="457202" y="2066925"/>
            <a:ext cx="8315569" cy="3900577"/>
          </a:xfrm>
        </p:spPr>
        <p:txBody>
          <a:bodyPr>
            <a:normAutofit fontScale="92500" lnSpcReduction="10000"/>
          </a:bodyPr>
          <a:lstStyle/>
          <a:p>
            <a:r>
              <a:rPr lang="en-US" dirty="0"/>
              <a:t>Dolutegravir (DTG)  + </a:t>
            </a:r>
          </a:p>
          <a:p>
            <a:endParaRPr lang="en-US" dirty="0"/>
          </a:p>
          <a:p>
            <a:endParaRPr lang="en-US" dirty="0"/>
          </a:p>
          <a:p>
            <a:r>
              <a:rPr lang="en-US" dirty="0"/>
              <a:t>Tenofovir (either TAF or TDF)  +</a:t>
            </a:r>
          </a:p>
          <a:p>
            <a:endParaRPr lang="en-US" dirty="0"/>
          </a:p>
          <a:p>
            <a:endParaRPr lang="en-US" dirty="0"/>
          </a:p>
          <a:p>
            <a:r>
              <a:rPr lang="en-US" dirty="0"/>
              <a:t>Emtricitabine (FTC)     OR     Lamivudine (3TC) </a:t>
            </a:r>
          </a:p>
          <a:p>
            <a:endParaRPr lang="en-US" dirty="0"/>
          </a:p>
          <a:p>
            <a:endParaRPr lang="en-US" dirty="0"/>
          </a:p>
          <a:p>
            <a:pPr marL="114112" indent="0">
              <a:buNone/>
            </a:pPr>
            <a:r>
              <a:rPr lang="en-US" dirty="0"/>
              <a:t>Example: DTG + TXF/FTC</a:t>
            </a:r>
          </a:p>
        </p:txBody>
      </p:sp>
      <p:sp>
        <p:nvSpPr>
          <p:cNvPr id="4" name="Slide Number Placeholder 3">
            <a:extLst>
              <a:ext uri="{FF2B5EF4-FFF2-40B4-BE49-F238E27FC236}">
                <a16:creationId xmlns:a16="http://schemas.microsoft.com/office/drawing/2014/main" id="{B55C4572-85C3-FF8A-576F-1DDB06639203}"/>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117999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1BD2-3970-CB24-BBDE-B7DE0B6E66D4}"/>
              </a:ext>
            </a:extLst>
          </p:cNvPr>
          <p:cNvSpPr>
            <a:spLocks noGrp="1"/>
          </p:cNvSpPr>
          <p:nvPr>
            <p:ph type="title"/>
          </p:nvPr>
        </p:nvSpPr>
        <p:spPr/>
        <p:txBody>
          <a:bodyPr/>
          <a:lstStyle/>
          <a:p>
            <a:r>
              <a:rPr lang="en-US" dirty="0"/>
              <a:t>DHHS Recommendations: Pregnant PWH who are ARV naïve</a:t>
            </a:r>
            <a:br>
              <a:rPr lang="en-US" dirty="0"/>
            </a:br>
            <a:r>
              <a:rPr lang="en-US" dirty="0"/>
              <a:t>Option 2*</a:t>
            </a:r>
          </a:p>
        </p:txBody>
      </p:sp>
      <p:sp>
        <p:nvSpPr>
          <p:cNvPr id="3" name="Content Placeholder 2">
            <a:extLst>
              <a:ext uri="{FF2B5EF4-FFF2-40B4-BE49-F238E27FC236}">
                <a16:creationId xmlns:a16="http://schemas.microsoft.com/office/drawing/2014/main" id="{174CEB45-09B1-B126-50DD-0D90D72DEB21}"/>
              </a:ext>
            </a:extLst>
          </p:cNvPr>
          <p:cNvSpPr>
            <a:spLocks noGrp="1"/>
          </p:cNvSpPr>
          <p:nvPr>
            <p:ph idx="1"/>
          </p:nvPr>
        </p:nvSpPr>
        <p:spPr/>
        <p:txBody>
          <a:bodyPr/>
          <a:lstStyle/>
          <a:p>
            <a:endParaRPr lang="en-US" dirty="0"/>
          </a:p>
          <a:p>
            <a:endParaRPr lang="en-US" dirty="0"/>
          </a:p>
          <a:p>
            <a:r>
              <a:rPr lang="en-US" dirty="0"/>
              <a:t>Dolutegravir (DTG) + Abacavir (ABC) + Lamivudine (3TC)</a:t>
            </a:r>
          </a:p>
          <a:p>
            <a:endParaRPr lang="en-US" dirty="0"/>
          </a:p>
          <a:p>
            <a:endParaRPr lang="en-US" dirty="0"/>
          </a:p>
          <a:p>
            <a:pPr marL="114112" indent="0">
              <a:buNone/>
            </a:pPr>
            <a:r>
              <a:rPr lang="en-US" dirty="0"/>
              <a:t>	* Only if HLA-B5701 negative AND no chronic HBV</a:t>
            </a:r>
          </a:p>
          <a:p>
            <a:pPr marL="114112" indent="0">
              <a:buNone/>
            </a:pPr>
            <a:endParaRPr lang="en-US" dirty="0"/>
          </a:p>
          <a:p>
            <a:pPr marL="114112" indent="0">
              <a:buNone/>
            </a:pPr>
            <a:endParaRPr lang="en-US" dirty="0"/>
          </a:p>
        </p:txBody>
      </p:sp>
      <p:sp>
        <p:nvSpPr>
          <p:cNvPr id="4" name="Slide Number Placeholder 3">
            <a:extLst>
              <a:ext uri="{FF2B5EF4-FFF2-40B4-BE49-F238E27FC236}">
                <a16:creationId xmlns:a16="http://schemas.microsoft.com/office/drawing/2014/main" id="{F4E142A6-38B9-A515-6880-0EFD5B5561D8}"/>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19170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96D8-8392-B097-04AA-0326E386F49A}"/>
              </a:ext>
            </a:extLst>
          </p:cNvPr>
          <p:cNvSpPr>
            <a:spLocks noGrp="1"/>
          </p:cNvSpPr>
          <p:nvPr>
            <p:ph type="title"/>
          </p:nvPr>
        </p:nvSpPr>
        <p:spPr/>
        <p:txBody>
          <a:bodyPr/>
          <a:lstStyle/>
          <a:p>
            <a:r>
              <a:rPr lang="en-US" dirty="0"/>
              <a:t>Back to Case </a:t>
            </a:r>
          </a:p>
        </p:txBody>
      </p:sp>
      <p:sp>
        <p:nvSpPr>
          <p:cNvPr id="3" name="Content Placeholder 2">
            <a:extLst>
              <a:ext uri="{FF2B5EF4-FFF2-40B4-BE49-F238E27FC236}">
                <a16:creationId xmlns:a16="http://schemas.microsoft.com/office/drawing/2014/main" id="{54D4F20B-21AB-160B-0572-DF1868B0C3D4}"/>
              </a:ext>
            </a:extLst>
          </p:cNvPr>
          <p:cNvSpPr>
            <a:spLocks noGrp="1"/>
          </p:cNvSpPr>
          <p:nvPr>
            <p:ph idx="1"/>
          </p:nvPr>
        </p:nvSpPr>
        <p:spPr/>
        <p:txBody>
          <a:bodyPr/>
          <a:lstStyle/>
          <a:p>
            <a:r>
              <a:rPr lang="en-US" dirty="0"/>
              <a:t>Started on DTG + TAF/FTC </a:t>
            </a:r>
          </a:p>
          <a:p>
            <a:r>
              <a:rPr lang="en-US" dirty="0"/>
              <a:t>Started perinatal vitamin </a:t>
            </a:r>
          </a:p>
          <a:p>
            <a:r>
              <a:rPr lang="en-US" dirty="0"/>
              <a:t>Referral to High-risk OB </a:t>
            </a:r>
          </a:p>
          <a:p>
            <a:r>
              <a:rPr lang="en-US" dirty="0"/>
              <a:t>VL &lt;20 copies at 1 month f/u, maintained  </a:t>
            </a:r>
          </a:p>
          <a:p>
            <a:r>
              <a:rPr lang="en-US" dirty="0"/>
              <a:t>Vaginal delivery of healthy HIV negative infant at 39w</a:t>
            </a:r>
          </a:p>
          <a:p>
            <a:pPr lvl="1"/>
            <a:r>
              <a:rPr lang="en-US" dirty="0"/>
              <a:t>Infant prophylaxis </a:t>
            </a:r>
          </a:p>
          <a:p>
            <a:pPr lvl="1"/>
            <a:r>
              <a:rPr lang="en-US" dirty="0"/>
              <a:t>Formula feeding</a:t>
            </a:r>
          </a:p>
        </p:txBody>
      </p:sp>
      <p:sp>
        <p:nvSpPr>
          <p:cNvPr id="4" name="Slide Number Placeholder 3">
            <a:extLst>
              <a:ext uri="{FF2B5EF4-FFF2-40B4-BE49-F238E27FC236}">
                <a16:creationId xmlns:a16="http://schemas.microsoft.com/office/drawing/2014/main" id="{D59B6671-DE77-4FC2-A9B1-05A5CDDE6BF0}"/>
              </a:ext>
            </a:extLst>
          </p:cNvPr>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211454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604912" y="274639"/>
            <a:ext cx="7146386" cy="1143000"/>
          </a:xfrm>
        </p:spPr>
        <p:txBody>
          <a:bodyPr/>
          <a:lstStyle/>
          <a:p>
            <a:r>
              <a:rPr lang="en-US" dirty="0"/>
              <a:t>Pacific AIDS Education and Training Center - Arizona</a:t>
            </a:r>
          </a:p>
        </p:txBody>
      </p:sp>
      <p:pic>
        <p:nvPicPr>
          <p:cNvPr id="1032" name="Picture 8" descr="Screenshot of PAETC Arizona Website. Description says: located">
            <a:extLst>
              <a:ext uri="{FF2B5EF4-FFF2-40B4-BE49-F238E27FC236}">
                <a16:creationId xmlns:a16="http://schemas.microsoft.com/office/drawing/2014/main" id="{167DD8EB-1D72-663C-8AB5-0DE731AC2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28" y="274639"/>
            <a:ext cx="7253065" cy="5049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of a logo of the University of Arizona and Petersen HIV Clinics.&#10;">
            <a:extLst>
              <a:ext uri="{FF2B5EF4-FFF2-40B4-BE49-F238E27FC236}">
                <a16:creationId xmlns:a16="http://schemas.microsoft.com/office/drawing/2014/main" id="{12F583FF-83AE-F4EF-F89E-DEF5EAE7D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271" y="992551"/>
            <a:ext cx="4508500" cy="1346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5571262"/>
            <a:ext cx="8315569" cy="396240"/>
          </a:xfrm>
        </p:spPr>
        <p:txBody>
          <a:bodyPr>
            <a:normAutofit fontScale="92500" lnSpcReduction="10000"/>
          </a:bodyPr>
          <a:lstStyle/>
          <a:p>
            <a:r>
              <a:rPr lang="en-US" b="0" i="0" u="none" strike="noStrike" dirty="0">
                <a:solidFill>
                  <a:srgbClr val="000000"/>
                </a:solidFill>
                <a:effectLst/>
                <a:latin typeface="Corbel" panose="020B0503020204020204" pitchFamily="34" charset="0"/>
              </a:rPr>
              <a:t>https://</a:t>
            </a:r>
            <a:r>
              <a:rPr lang="en-US" b="0" i="0" u="none" strike="noStrike" dirty="0" err="1">
                <a:solidFill>
                  <a:srgbClr val="000000"/>
                </a:solidFill>
                <a:effectLst/>
                <a:latin typeface="Corbel" panose="020B0503020204020204" pitchFamily="34" charset="0"/>
              </a:rPr>
              <a:t>paetc.org</a:t>
            </a:r>
            <a:r>
              <a:rPr lang="en-US" b="0" i="0" u="none" strike="noStrike" dirty="0">
                <a:solidFill>
                  <a:srgbClr val="000000"/>
                </a:solidFill>
                <a:effectLst/>
                <a:latin typeface="Corbel" panose="020B0503020204020204" pitchFamily="34" charset="0"/>
              </a:rPr>
              <a:t>/about/local-partners/</a:t>
            </a:r>
            <a:r>
              <a:rPr lang="en-US" b="0" i="0" u="none" strike="noStrike" dirty="0" err="1">
                <a:solidFill>
                  <a:srgbClr val="000000"/>
                </a:solidFill>
                <a:effectLst/>
                <a:latin typeface="Corbel" panose="020B0503020204020204" pitchFamily="34" charset="0"/>
              </a:rPr>
              <a:t>arizona</a:t>
            </a:r>
            <a:r>
              <a:rPr lang="en-US" b="0" i="0" u="none" strike="noStrike" dirty="0">
                <a:solidFill>
                  <a:srgbClr val="000000"/>
                </a:solidFill>
                <a:effectLst/>
                <a:latin typeface="Corbel" panose="020B0503020204020204" pitchFamily="34" charset="0"/>
              </a:rPr>
              <a:t>/</a:t>
            </a:r>
            <a:r>
              <a:rPr lang="en-US" b="0" i="0" dirty="0">
                <a:solidFill>
                  <a:srgbClr val="000000"/>
                </a:solidFill>
                <a:effectLst/>
                <a:latin typeface="Corbel" panose="020B0503020204020204" pitchFamily="34" charset="0"/>
              </a:rPr>
              <a:t>​</a:t>
            </a:r>
            <a:endParaRPr lang="en-US"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563538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A86F-2081-94F0-C992-708B335A4C4D}"/>
              </a:ext>
            </a:extLst>
          </p:cNvPr>
          <p:cNvSpPr>
            <a:spLocks noGrp="1"/>
          </p:cNvSpPr>
          <p:nvPr>
            <p:ph type="title"/>
          </p:nvPr>
        </p:nvSpPr>
        <p:spPr/>
        <p:txBody>
          <a:bodyPr/>
          <a:lstStyle/>
          <a:p>
            <a:r>
              <a:rPr lang="en-US" dirty="0"/>
              <a:t>What about </a:t>
            </a:r>
            <a:r>
              <a:rPr lang="en-US" dirty="0" err="1"/>
              <a:t>Biktarvy</a:t>
            </a:r>
            <a:r>
              <a:rPr lang="en-US" dirty="0"/>
              <a:t> (BIC/TAF/FTC) in Pregnancy? </a:t>
            </a:r>
          </a:p>
        </p:txBody>
      </p:sp>
      <p:sp>
        <p:nvSpPr>
          <p:cNvPr id="3" name="Content Placeholder 2">
            <a:extLst>
              <a:ext uri="{FF2B5EF4-FFF2-40B4-BE49-F238E27FC236}">
                <a16:creationId xmlns:a16="http://schemas.microsoft.com/office/drawing/2014/main" id="{5C0001B0-E1F0-D364-3438-E1B31DD5C609}"/>
              </a:ext>
            </a:extLst>
          </p:cNvPr>
          <p:cNvSpPr>
            <a:spLocks noGrp="1"/>
          </p:cNvSpPr>
          <p:nvPr>
            <p:ph idx="1"/>
          </p:nvPr>
        </p:nvSpPr>
        <p:spPr/>
        <p:txBody>
          <a:bodyPr/>
          <a:lstStyle/>
          <a:p>
            <a:r>
              <a:rPr lang="en-US" dirty="0"/>
              <a:t>Now listed as </a:t>
            </a:r>
            <a:r>
              <a:rPr lang="en-US" i="1" dirty="0"/>
              <a:t>Alternative</a:t>
            </a:r>
            <a:r>
              <a:rPr lang="en-US" dirty="0"/>
              <a:t> regimen</a:t>
            </a:r>
          </a:p>
          <a:p>
            <a:pPr lvl="1"/>
            <a:r>
              <a:rPr lang="en-US" dirty="0"/>
              <a:t>BIC Drug levels lower in 2</a:t>
            </a:r>
            <a:r>
              <a:rPr lang="en-US" baseline="30000" dirty="0"/>
              <a:t>nd</a:t>
            </a:r>
            <a:r>
              <a:rPr lang="en-US" dirty="0"/>
              <a:t> and 3</a:t>
            </a:r>
            <a:r>
              <a:rPr lang="en-US" baseline="30000" dirty="0"/>
              <a:t>rd</a:t>
            </a:r>
            <a:r>
              <a:rPr lang="en-US" dirty="0"/>
              <a:t> trimesters </a:t>
            </a:r>
          </a:p>
          <a:p>
            <a:pPr lvl="1"/>
            <a:r>
              <a:rPr lang="en-US" dirty="0"/>
              <a:t>Remained above 95% maximal effective concentration </a:t>
            </a:r>
          </a:p>
          <a:p>
            <a:pPr lvl="1"/>
            <a:r>
              <a:rPr lang="en-US" dirty="0"/>
              <a:t>Viral suppression generally maintained </a:t>
            </a:r>
          </a:p>
        </p:txBody>
      </p:sp>
      <p:pic>
        <p:nvPicPr>
          <p:cNvPr id="14" name="Picture 13" descr="Linear graph, for BIC Plasma Concentration comparing second trimester, third trimester, week 6 postpartum, and week 12 postpartum ">
            <a:extLst>
              <a:ext uri="{FF2B5EF4-FFF2-40B4-BE49-F238E27FC236}">
                <a16:creationId xmlns:a16="http://schemas.microsoft.com/office/drawing/2014/main" id="{3F11D009-9D2A-BFCA-E3C4-AA0A7B42746D}"/>
              </a:ext>
            </a:extLst>
          </p:cNvPr>
          <p:cNvPicPr>
            <a:picLocks noChangeAspect="1"/>
          </p:cNvPicPr>
          <p:nvPr/>
        </p:nvPicPr>
        <p:blipFill>
          <a:blip r:embed="rId3"/>
          <a:stretch>
            <a:fillRect/>
          </a:stretch>
        </p:blipFill>
        <p:spPr>
          <a:xfrm>
            <a:off x="904537" y="3557434"/>
            <a:ext cx="4839375" cy="2200582"/>
          </a:xfrm>
          <a:prstGeom prst="rect">
            <a:avLst/>
          </a:prstGeom>
        </p:spPr>
      </p:pic>
      <p:sp>
        <p:nvSpPr>
          <p:cNvPr id="15" name="TextBox 14">
            <a:extLst>
              <a:ext uri="{FF2B5EF4-FFF2-40B4-BE49-F238E27FC236}">
                <a16:creationId xmlns:a16="http://schemas.microsoft.com/office/drawing/2014/main" id="{F19C994B-9F87-9C9F-A466-4F03FCDA26AE}"/>
              </a:ext>
            </a:extLst>
          </p:cNvPr>
          <p:cNvSpPr txBox="1"/>
          <p:nvPr/>
        </p:nvSpPr>
        <p:spPr>
          <a:xfrm>
            <a:off x="5956228" y="4657725"/>
            <a:ext cx="3124200" cy="1477328"/>
          </a:xfrm>
          <a:prstGeom prst="rect">
            <a:avLst/>
          </a:prstGeom>
          <a:noFill/>
        </p:spPr>
        <p:txBody>
          <a:bodyPr wrap="square" rtlCol="0">
            <a:spAutoFit/>
          </a:bodyPr>
          <a:lstStyle/>
          <a:p>
            <a:r>
              <a:rPr lang="en-US" sz="1000" dirty="0"/>
              <a:t>Zhang H, Hindman JT, Lin L, Davis M, Shang J, Xiao D, </a:t>
            </a:r>
            <a:r>
              <a:rPr lang="en-US" sz="1000" dirty="0" err="1"/>
              <a:t>Avihingsanon</a:t>
            </a:r>
            <a:r>
              <a:rPr lang="en-US" sz="1000" dirty="0"/>
              <a:t> A, Arora P, </a:t>
            </a:r>
            <a:r>
              <a:rPr lang="en-US" sz="1000" dirty="0" err="1"/>
              <a:t>Palaparthy</a:t>
            </a:r>
            <a:r>
              <a:rPr lang="en-US" sz="1000" dirty="0"/>
              <a:t> R, Girish S, Marathe DD. A study of the pharmacokinetics, safety, and efficacy of </a:t>
            </a:r>
            <a:r>
              <a:rPr lang="en-US" sz="1000" dirty="0" err="1"/>
              <a:t>bictegravir</a:t>
            </a:r>
            <a:r>
              <a:rPr lang="en-US" sz="1000" dirty="0"/>
              <a:t>/emtricitabine/tenofovir alafenamide in virologically suppressed pregnant women with HIV. AIDS. 2024 Jan 1;38(1):F1-F9. </a:t>
            </a:r>
            <a:r>
              <a:rPr lang="en-US" sz="1000" dirty="0" err="1"/>
              <a:t>doi</a:t>
            </a:r>
            <a:r>
              <a:rPr lang="en-US" sz="1000" dirty="0"/>
              <a:t>: 10.1097/QAD.0000000000003783. </a:t>
            </a:r>
            <a:r>
              <a:rPr lang="en-US" sz="1000" dirty="0" err="1"/>
              <a:t>Epub</a:t>
            </a:r>
            <a:r>
              <a:rPr lang="en-US" sz="1000" dirty="0"/>
              <a:t> 2023 Nov 22. PMID: 37939141; PMCID: PMC10715703.</a:t>
            </a:r>
          </a:p>
        </p:txBody>
      </p:sp>
      <p:sp>
        <p:nvSpPr>
          <p:cNvPr id="4" name="Slide Number Placeholder 3">
            <a:extLst>
              <a:ext uri="{FF2B5EF4-FFF2-40B4-BE49-F238E27FC236}">
                <a16:creationId xmlns:a16="http://schemas.microsoft.com/office/drawing/2014/main" id="{D4F4C35B-C3EA-2DF0-44B5-781DC8F458BC}"/>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451544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8D76-98DA-CFF6-D83B-B03D25EC94B3}"/>
              </a:ext>
            </a:extLst>
          </p:cNvPr>
          <p:cNvSpPr>
            <a:spLocks noGrp="1"/>
          </p:cNvSpPr>
          <p:nvPr>
            <p:ph type="title"/>
          </p:nvPr>
        </p:nvSpPr>
        <p:spPr/>
        <p:txBody>
          <a:bodyPr/>
          <a:lstStyle/>
          <a:p>
            <a:r>
              <a:rPr lang="en-US" dirty="0"/>
              <a:t>And </a:t>
            </a:r>
            <a:r>
              <a:rPr lang="en-US" dirty="0" err="1"/>
              <a:t>Cabenuva</a:t>
            </a:r>
            <a:r>
              <a:rPr lang="en-US" dirty="0"/>
              <a:t> (LA-CAB/RPV) in Pregnancy? 	</a:t>
            </a:r>
          </a:p>
        </p:txBody>
      </p:sp>
      <p:sp>
        <p:nvSpPr>
          <p:cNvPr id="3" name="Content Placeholder 2">
            <a:extLst>
              <a:ext uri="{FF2B5EF4-FFF2-40B4-BE49-F238E27FC236}">
                <a16:creationId xmlns:a16="http://schemas.microsoft.com/office/drawing/2014/main" id="{C6C8D09B-7A9A-D294-34BC-C57F50C05745}"/>
              </a:ext>
            </a:extLst>
          </p:cNvPr>
          <p:cNvSpPr>
            <a:spLocks noGrp="1"/>
          </p:cNvSpPr>
          <p:nvPr>
            <p:ph idx="1"/>
          </p:nvPr>
        </p:nvSpPr>
        <p:spPr>
          <a:xfrm>
            <a:off x="457202" y="2428875"/>
            <a:ext cx="8315569" cy="3124199"/>
          </a:xfrm>
        </p:spPr>
        <p:txBody>
          <a:bodyPr>
            <a:normAutofit/>
          </a:bodyPr>
          <a:lstStyle/>
          <a:p>
            <a:r>
              <a:rPr lang="en-US" dirty="0"/>
              <a:t>Data collection actively occurring </a:t>
            </a:r>
          </a:p>
          <a:p>
            <a:endParaRPr lang="en-US" dirty="0"/>
          </a:p>
          <a:p>
            <a:r>
              <a:rPr lang="en-US" dirty="0"/>
              <a:t>Little known at this time about PK in pregnancy </a:t>
            </a:r>
          </a:p>
          <a:p>
            <a:endParaRPr lang="en-US" dirty="0"/>
          </a:p>
          <a:p>
            <a:r>
              <a:rPr lang="en-US" dirty="0"/>
              <a:t>Long “tail” </a:t>
            </a:r>
          </a:p>
          <a:p>
            <a:endParaRPr lang="en-US" dirty="0"/>
          </a:p>
        </p:txBody>
      </p:sp>
      <p:sp>
        <p:nvSpPr>
          <p:cNvPr id="4" name="Slide Number Placeholder 3">
            <a:extLst>
              <a:ext uri="{FF2B5EF4-FFF2-40B4-BE49-F238E27FC236}">
                <a16:creationId xmlns:a16="http://schemas.microsoft.com/office/drawing/2014/main" id="{67D5DE39-F449-1CED-F48C-88021E09279A}"/>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122318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8C82-0526-A030-EE85-725F64D50D12}"/>
              </a:ext>
            </a:extLst>
          </p:cNvPr>
          <p:cNvSpPr>
            <a:spLocks noGrp="1"/>
          </p:cNvSpPr>
          <p:nvPr>
            <p:ph type="title"/>
          </p:nvPr>
        </p:nvSpPr>
        <p:spPr/>
        <p:txBody>
          <a:bodyPr/>
          <a:lstStyle/>
          <a:p>
            <a:r>
              <a:rPr lang="en-US" dirty="0"/>
              <a:t>DHHS Guidelines for Pregnant PWH who are taking ART when they become pregnant </a:t>
            </a:r>
          </a:p>
        </p:txBody>
      </p:sp>
      <p:sp>
        <p:nvSpPr>
          <p:cNvPr id="3" name="Content Placeholder 2">
            <a:extLst>
              <a:ext uri="{FF2B5EF4-FFF2-40B4-BE49-F238E27FC236}">
                <a16:creationId xmlns:a16="http://schemas.microsoft.com/office/drawing/2014/main" id="{CF6AC4FA-940A-4958-9AE0-B972E6DCB7F9}"/>
              </a:ext>
            </a:extLst>
          </p:cNvPr>
          <p:cNvSpPr>
            <a:spLocks noGrp="1"/>
          </p:cNvSpPr>
          <p:nvPr>
            <p:ph idx="1"/>
          </p:nvPr>
        </p:nvSpPr>
        <p:spPr/>
        <p:txBody>
          <a:bodyPr/>
          <a:lstStyle/>
          <a:p>
            <a:endParaRPr lang="en-US" dirty="0"/>
          </a:p>
          <a:p>
            <a:r>
              <a:rPr lang="en-US" dirty="0"/>
              <a:t>Continue current regimen if viral load suppressed and no significant toxicity concerns</a:t>
            </a:r>
          </a:p>
          <a:p>
            <a:endParaRPr lang="en-US" dirty="0"/>
          </a:p>
          <a:p>
            <a:r>
              <a:rPr lang="en-US" dirty="0"/>
              <a:t>Two-drug regimens (DTG/3TC, DTG/RPV) can be continued with VL monitoring every 1-2 months </a:t>
            </a:r>
          </a:p>
          <a:p>
            <a:endParaRPr lang="en-US" dirty="0"/>
          </a:p>
          <a:p>
            <a:r>
              <a:rPr lang="en-US" dirty="0"/>
              <a:t>LA CAB/RPV: Shared decision-making</a:t>
            </a:r>
          </a:p>
          <a:p>
            <a:endParaRPr lang="en-US" dirty="0"/>
          </a:p>
          <a:p>
            <a:r>
              <a:rPr lang="en-US" dirty="0"/>
              <a:t>Cobicistat-containing regimens: Shared decision-making </a:t>
            </a:r>
          </a:p>
        </p:txBody>
      </p:sp>
      <p:sp>
        <p:nvSpPr>
          <p:cNvPr id="4" name="Slide Number Placeholder 3">
            <a:extLst>
              <a:ext uri="{FF2B5EF4-FFF2-40B4-BE49-F238E27FC236}">
                <a16:creationId xmlns:a16="http://schemas.microsoft.com/office/drawing/2014/main" id="{343C86E9-65F9-17D5-0B2A-C82977CE901A}"/>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20916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C41BCD-A732-5228-525C-5B52F8174650}"/>
              </a:ext>
            </a:extLst>
          </p:cNvPr>
          <p:cNvSpPr>
            <a:spLocks noGrp="1"/>
          </p:cNvSpPr>
          <p:nvPr>
            <p:ph type="title"/>
          </p:nvPr>
        </p:nvSpPr>
        <p:spPr>
          <a:xfrm>
            <a:off x="457202" y="274639"/>
            <a:ext cx="8315569" cy="1143000"/>
          </a:xfrm>
        </p:spPr>
        <p:txBody>
          <a:bodyPr/>
          <a:lstStyle/>
          <a:p>
            <a:r>
              <a:rPr lang="en-US"/>
              <a:t>Situation-Specific Recommendations</a:t>
            </a:r>
            <a:endParaRPr lang="en-US" dirty="0"/>
          </a:p>
        </p:txBody>
      </p:sp>
      <p:pic>
        <p:nvPicPr>
          <p:cNvPr id="4" name="Picture 3" descr="Table of Situation-Specific Recommendations for Use of Antiretroviral Drugs in Pregnant People and Nonpregnant People Who are Trying to Conceive">
            <a:extLst>
              <a:ext uri="{FF2B5EF4-FFF2-40B4-BE49-F238E27FC236}">
                <a16:creationId xmlns:a16="http://schemas.microsoft.com/office/drawing/2014/main" id="{213A049B-4942-D227-7B16-D1EB6064C429}"/>
              </a:ext>
            </a:extLst>
          </p:cNvPr>
          <p:cNvPicPr>
            <a:picLocks noChangeAspect="1"/>
          </p:cNvPicPr>
          <p:nvPr/>
        </p:nvPicPr>
        <p:blipFill>
          <a:blip r:embed="rId2"/>
          <a:stretch>
            <a:fillRect/>
          </a:stretch>
        </p:blipFill>
        <p:spPr>
          <a:xfrm>
            <a:off x="147461" y="1417639"/>
            <a:ext cx="8996539" cy="4688193"/>
          </a:xfrm>
          <a:prstGeom prst="rect">
            <a:avLst/>
          </a:prstGeom>
          <a:noFill/>
        </p:spPr>
      </p:pic>
      <p:sp>
        <p:nvSpPr>
          <p:cNvPr id="5" name="TextBox 4">
            <a:extLst>
              <a:ext uri="{FF2B5EF4-FFF2-40B4-BE49-F238E27FC236}">
                <a16:creationId xmlns:a16="http://schemas.microsoft.com/office/drawing/2014/main" id="{4E06C7A6-F6F6-790C-977E-AFFB6DCC6431}"/>
              </a:ext>
            </a:extLst>
          </p:cNvPr>
          <p:cNvSpPr txBox="1"/>
          <p:nvPr/>
        </p:nvSpPr>
        <p:spPr>
          <a:xfrm>
            <a:off x="2310581" y="6305882"/>
            <a:ext cx="5456903" cy="461665"/>
          </a:xfrm>
          <a:prstGeom prst="rect">
            <a:avLst/>
          </a:prstGeom>
          <a:noFill/>
        </p:spPr>
        <p:txBody>
          <a:bodyPr wrap="square" rtlCol="0">
            <a:spAutoFit/>
          </a:bodyPr>
          <a:lstStyle/>
          <a:p>
            <a:r>
              <a:rPr lang="en-US" sz="1200" dirty="0">
                <a:solidFill>
                  <a:schemeClr val="bg1"/>
                </a:solidFill>
              </a:rPr>
              <a:t>Source: https://clinicalinfo.hiv.gov/en/guidelines/perinatal/recommendations-arv-drugs-pregnancy-situation-specific-conceive-full</a:t>
            </a:r>
          </a:p>
        </p:txBody>
      </p:sp>
      <p:sp>
        <p:nvSpPr>
          <p:cNvPr id="2" name="Slide Number Placeholder 1">
            <a:extLst>
              <a:ext uri="{FF2B5EF4-FFF2-40B4-BE49-F238E27FC236}">
                <a16:creationId xmlns:a16="http://schemas.microsoft.com/office/drawing/2014/main" id="{FE849191-F2CE-87ED-12A4-2EE74F43EF27}"/>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33</a:t>
            </a:fld>
            <a:endParaRPr lang="en-US"/>
          </a:p>
        </p:txBody>
      </p:sp>
    </p:spTree>
    <p:extLst>
      <p:ext uri="{BB962C8B-B14F-4D97-AF65-F5344CB8AC3E}">
        <p14:creationId xmlns:p14="http://schemas.microsoft.com/office/powerpoint/2010/main" val="3199190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Labor and Delivery</a:t>
            </a:r>
          </a:p>
        </p:txBody>
      </p:sp>
      <p:pic>
        <p:nvPicPr>
          <p:cNvPr id="20482" name="Picture 2" descr="A screenshot of a table showing Intrapartum ART, Intrapartum IV ZDV, and Mode of Delivery on the left most vertical column and &lt;50 copies/mL and on ART with No Concerns About Adherence, &gt;50 to &lt;1000 copies/mL, &gt;1000 copies/mL, and Unknown HIV RNA ART Adherence Concerns Not Receiving ART HIV Diagnosis in Labor  overlayed a dark green banner. ">
            <a:extLst>
              <a:ext uri="{FF2B5EF4-FFF2-40B4-BE49-F238E27FC236}">
                <a16:creationId xmlns:a16="http://schemas.microsoft.com/office/drawing/2014/main" id="{C280F740-7859-508A-2A82-A524A5F5F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31900"/>
            <a:ext cx="7200900" cy="46372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2399070" y="6305882"/>
            <a:ext cx="5515127" cy="396240"/>
          </a:xfrm>
        </p:spPr>
        <p:txBody>
          <a:bodyPr vert="horz" lIns="91290" tIns="45645" rIns="91290" bIns="45645" rtlCol="0" anchor="t">
            <a:normAutofit lnSpcReduction="10000"/>
          </a:bodyPr>
          <a:lstStyle/>
          <a:p>
            <a:pPr marL="113665" indent="0" algn="ctr">
              <a:buNone/>
            </a:pPr>
            <a:endParaRPr lang="en-US" sz="1000" dirty="0"/>
          </a:p>
          <a:p>
            <a:pPr marL="113665" indent="0" algn="ctr">
              <a:buNone/>
            </a:pPr>
            <a:r>
              <a:rPr lang="en-US" sz="1000" dirty="0">
                <a:solidFill>
                  <a:schemeClr val="bg1"/>
                </a:solidFill>
              </a:rPr>
              <a:t>Source: https://clinicalinfo.hiv.gov/en/guidelines/perinatal/intrapartum-care?view=full</a:t>
            </a:r>
            <a:endParaRPr lang="en-US" dirty="0">
              <a:solidFill>
                <a:schemeClr val="bg1"/>
              </a:solidFill>
            </a:endParaRP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17769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57202" y="274639"/>
            <a:ext cx="8315569" cy="629110"/>
          </a:xfrm>
        </p:spPr>
        <p:txBody>
          <a:bodyPr/>
          <a:lstStyle/>
          <a:p>
            <a:r>
              <a:rPr lang="en-US" sz="3200" dirty="0"/>
              <a:t>Infant prophylaxis Neonatal ARV management ​</a:t>
            </a:r>
          </a:p>
        </p:txBody>
      </p:sp>
      <p:pic>
        <p:nvPicPr>
          <p:cNvPr id="11" name="Picture 10" descr="Table showing Level of Perinatal HIV Transmission Risk, Description, and Neonatal ARV Management. ">
            <a:extLst>
              <a:ext uri="{FF2B5EF4-FFF2-40B4-BE49-F238E27FC236}">
                <a16:creationId xmlns:a16="http://schemas.microsoft.com/office/drawing/2014/main" id="{92C295A0-D3A7-ACFE-BBD4-2B46D7132DC7}"/>
              </a:ext>
            </a:extLst>
          </p:cNvPr>
          <p:cNvPicPr>
            <a:picLocks noChangeAspect="1"/>
          </p:cNvPicPr>
          <p:nvPr/>
        </p:nvPicPr>
        <p:blipFill>
          <a:blip r:embed="rId3"/>
          <a:stretch>
            <a:fillRect/>
          </a:stretch>
        </p:blipFill>
        <p:spPr>
          <a:xfrm>
            <a:off x="156059" y="901670"/>
            <a:ext cx="4572000" cy="5270247"/>
          </a:xfrm>
          <a:prstGeom prst="rect">
            <a:avLst/>
          </a:prstGeom>
        </p:spPr>
      </p:pic>
      <p:sp>
        <p:nvSpPr>
          <p:cNvPr id="14" name="Arrow: Left 13" descr="Arrow pointing to ZDV for 2 Weeks">
            <a:extLst>
              <a:ext uri="{FF2B5EF4-FFF2-40B4-BE49-F238E27FC236}">
                <a16:creationId xmlns:a16="http://schemas.microsoft.com/office/drawing/2014/main" id="{387DF6BC-A253-B68A-C081-945D0A05664E}"/>
              </a:ext>
            </a:extLst>
          </p:cNvPr>
          <p:cNvSpPr/>
          <p:nvPr/>
        </p:nvSpPr>
        <p:spPr>
          <a:xfrm>
            <a:off x="3559277" y="1543665"/>
            <a:ext cx="511278" cy="18681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table showing, High Risk of Perinatal HIV Transmission, Presumed Newborn HIV Exposure, and Newborn with HIV ">
            <a:extLst>
              <a:ext uri="{FF2B5EF4-FFF2-40B4-BE49-F238E27FC236}">
                <a16:creationId xmlns:a16="http://schemas.microsoft.com/office/drawing/2014/main" id="{B44DF660-C5CE-7A84-EB45-D2730B5074A5}"/>
              </a:ext>
            </a:extLst>
          </p:cNvPr>
          <p:cNvPicPr>
            <a:picLocks noChangeAspect="1"/>
          </p:cNvPicPr>
          <p:nvPr/>
        </p:nvPicPr>
        <p:blipFill>
          <a:blip r:embed="rId4"/>
          <a:stretch>
            <a:fillRect/>
          </a:stretch>
        </p:blipFill>
        <p:spPr>
          <a:xfrm>
            <a:off x="4855120" y="1799303"/>
            <a:ext cx="4132821" cy="4105632"/>
          </a:xfrm>
          <a:prstGeom prst="rect">
            <a:avLst/>
          </a:prstGeom>
        </p:spPr>
      </p:pic>
      <p:sp>
        <p:nvSpPr>
          <p:cNvPr id="9" name="TextBox 8">
            <a:extLst>
              <a:ext uri="{FF2B5EF4-FFF2-40B4-BE49-F238E27FC236}">
                <a16:creationId xmlns:a16="http://schemas.microsoft.com/office/drawing/2014/main" id="{E08CF601-8EFF-5EBB-8A2E-0845810CE396}"/>
              </a:ext>
            </a:extLst>
          </p:cNvPr>
          <p:cNvSpPr txBox="1"/>
          <p:nvPr/>
        </p:nvSpPr>
        <p:spPr>
          <a:xfrm>
            <a:off x="2113935" y="6438899"/>
            <a:ext cx="6145161" cy="246221"/>
          </a:xfrm>
          <a:prstGeom prst="rect">
            <a:avLst/>
          </a:prstGeom>
          <a:noFill/>
        </p:spPr>
        <p:txBody>
          <a:bodyPr wrap="square">
            <a:spAutoFit/>
          </a:bodyPr>
          <a:lstStyle/>
          <a:p>
            <a:r>
              <a:rPr lang="fr-FR" sz="1000" dirty="0">
                <a:solidFill>
                  <a:schemeClr val="bg1"/>
                </a:solidFill>
              </a:rPr>
              <a:t>Source: https://clinicalinfo.hiv.gov/en/guidelines/perinatal/management-infants-arv-hiv-exposure-infection?</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190407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Why give infant prophylaxis if undetectable status is maintained?​</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lstStyle/>
          <a:p>
            <a:r>
              <a:rPr lang="en-US" dirty="0"/>
              <a:t>Transmission occurs: ​</a:t>
            </a:r>
          </a:p>
          <a:p>
            <a:pPr lvl="1"/>
            <a:r>
              <a:rPr lang="en-US" dirty="0"/>
              <a:t>Via placenta​</a:t>
            </a:r>
          </a:p>
          <a:p>
            <a:pPr lvl="1"/>
            <a:r>
              <a:rPr lang="en-US" b="1" dirty="0">
                <a:solidFill>
                  <a:schemeClr val="accent6">
                    <a:lumMod val="75000"/>
                  </a:schemeClr>
                </a:solidFill>
              </a:rPr>
              <a:t>Vaginal mucosa/secretions during L&amp;D​</a:t>
            </a:r>
          </a:p>
          <a:p>
            <a:pPr lvl="1"/>
            <a:r>
              <a:rPr lang="en-US" b="1" dirty="0">
                <a:solidFill>
                  <a:schemeClr val="accent6">
                    <a:lumMod val="75000"/>
                  </a:schemeClr>
                </a:solidFill>
              </a:rPr>
              <a:t>Breast milk  </a:t>
            </a:r>
          </a:p>
          <a:p>
            <a:pPr lvl="1"/>
            <a:endParaRPr lang="en-US" b="1" dirty="0">
              <a:solidFill>
                <a:schemeClr val="accent6">
                  <a:lumMod val="75000"/>
                </a:schemeClr>
              </a:solidFill>
            </a:endParaRPr>
          </a:p>
          <a:p>
            <a:pPr lvl="1"/>
            <a:r>
              <a:rPr lang="en-US" b="1" dirty="0">
                <a:solidFill>
                  <a:schemeClr val="accent6">
                    <a:lumMod val="75000"/>
                  </a:schemeClr>
                </a:solidFill>
              </a:rPr>
              <a:t>Cell-associated HIV: latent reservoir in CD4+ cells of the vaginal mucosa and breast milk </a:t>
            </a:r>
          </a:p>
          <a:p>
            <a:pPr lvl="1"/>
            <a:endParaRPr lang="en-US" b="1" dirty="0"/>
          </a:p>
          <a:p>
            <a:pPr marL="410805" lvl="1" indent="0">
              <a:buNone/>
            </a:pPr>
            <a:r>
              <a:rPr lang="en-US" b="1" dirty="0"/>
              <a:t>Antiretrovirals act as post-exposure prophylaxis ​</a:t>
            </a:r>
          </a:p>
          <a:p>
            <a:pPr lvl="1"/>
            <a:endParaRPr lang="en-US" b="1"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163685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E6DD-2845-CB16-96AC-DF06DE84E6B3}"/>
              </a:ext>
            </a:extLst>
          </p:cNvPr>
          <p:cNvSpPr>
            <a:spLocks noGrp="1"/>
          </p:cNvSpPr>
          <p:nvPr>
            <p:ph type="title"/>
          </p:nvPr>
        </p:nvSpPr>
        <p:spPr/>
        <p:txBody>
          <a:bodyPr/>
          <a:lstStyle/>
          <a:p>
            <a:r>
              <a:rPr lang="en-US" dirty="0"/>
              <a:t>HIV transmission in Breast Milk</a:t>
            </a:r>
          </a:p>
        </p:txBody>
      </p:sp>
      <p:sp>
        <p:nvSpPr>
          <p:cNvPr id="6" name="TextBox 5">
            <a:extLst>
              <a:ext uri="{FF2B5EF4-FFF2-40B4-BE49-F238E27FC236}">
                <a16:creationId xmlns:a16="http://schemas.microsoft.com/office/drawing/2014/main" id="{FEE448F5-76C8-67CB-E998-C8FE0870CA4D}"/>
              </a:ext>
            </a:extLst>
          </p:cNvPr>
          <p:cNvSpPr txBox="1"/>
          <p:nvPr/>
        </p:nvSpPr>
        <p:spPr>
          <a:xfrm>
            <a:off x="457202" y="1120676"/>
            <a:ext cx="7419973" cy="2308324"/>
          </a:xfrm>
          <a:prstGeom prst="rect">
            <a:avLst/>
          </a:prstGeom>
          <a:noFill/>
        </p:spPr>
        <p:txBody>
          <a:bodyPr wrap="square" rtlCol="0">
            <a:spAutoFit/>
          </a:bodyPr>
          <a:lstStyle/>
          <a:p>
            <a:r>
              <a:rPr lang="en-US" sz="2400" b="1" dirty="0"/>
              <a:t>Cell-associated HIV: latent reservoir in </a:t>
            </a:r>
          </a:p>
          <a:p>
            <a:r>
              <a:rPr lang="en-US" sz="2400" b="1" dirty="0"/>
              <a:t>T-lymphocytes, </a:t>
            </a:r>
            <a:r>
              <a:rPr lang="en-US" sz="2400" dirty="0"/>
              <a:t>measured by HIV DNA.  </a:t>
            </a:r>
          </a:p>
          <a:p>
            <a:endParaRPr lang="en-US" sz="2400" dirty="0"/>
          </a:p>
          <a:p>
            <a:r>
              <a:rPr lang="en-US" sz="2400" dirty="0"/>
              <a:t>Cells become activated during extravasation or transepithelial migration into breast milk </a:t>
            </a:r>
            <a:r>
              <a:rPr lang="en-US" sz="2400" dirty="0">
                <a:sym typeface="Wingdings" panose="05000000000000000000" pitchFamily="2" charset="2"/>
              </a:rPr>
              <a:t> viral replication and transmission to infant </a:t>
            </a:r>
            <a:endParaRPr lang="en-US" sz="2400" dirty="0"/>
          </a:p>
        </p:txBody>
      </p:sp>
      <p:pic>
        <p:nvPicPr>
          <p:cNvPr id="5" name="Content Placeholder 4" descr="A picture showing a clipart of blood and breast milk. A transition of an unactivated T lymphocyte in blood, transition to an activated state, to an activated T lymphocyte in the breast milk. &#10;&#10;A cell-associated HIV in blood, transition to a viral reproductive state, and showing an ongoing cycle of replication in breast milk. ">
            <a:extLst>
              <a:ext uri="{FF2B5EF4-FFF2-40B4-BE49-F238E27FC236}">
                <a16:creationId xmlns:a16="http://schemas.microsoft.com/office/drawing/2014/main" id="{FC36F9CF-3B96-FC85-5527-89F372FB787E}"/>
              </a:ext>
            </a:extLst>
          </p:cNvPr>
          <p:cNvPicPr>
            <a:picLocks noGrp="1" noChangeAspect="1"/>
          </p:cNvPicPr>
          <p:nvPr>
            <p:ph idx="1"/>
          </p:nvPr>
        </p:nvPicPr>
        <p:blipFill>
          <a:blip r:embed="rId3"/>
          <a:stretch>
            <a:fillRect/>
          </a:stretch>
        </p:blipFill>
        <p:spPr>
          <a:xfrm>
            <a:off x="3870723" y="3429000"/>
            <a:ext cx="5093922" cy="2733675"/>
          </a:xfrm>
          <a:prstGeom prst="rect">
            <a:avLst/>
          </a:prstGeom>
        </p:spPr>
      </p:pic>
      <p:sp>
        <p:nvSpPr>
          <p:cNvPr id="7" name="TextBox 6">
            <a:extLst>
              <a:ext uri="{FF2B5EF4-FFF2-40B4-BE49-F238E27FC236}">
                <a16:creationId xmlns:a16="http://schemas.microsoft.com/office/drawing/2014/main" id="{74B73071-5D65-2A58-F247-30AEB970B98E}"/>
              </a:ext>
            </a:extLst>
          </p:cNvPr>
          <p:cNvSpPr txBox="1"/>
          <p:nvPr/>
        </p:nvSpPr>
        <p:spPr>
          <a:xfrm>
            <a:off x="2609850" y="6384204"/>
            <a:ext cx="5093922" cy="338554"/>
          </a:xfrm>
          <a:prstGeom prst="rect">
            <a:avLst/>
          </a:prstGeom>
          <a:noFill/>
        </p:spPr>
        <p:txBody>
          <a:bodyPr wrap="square" rtlCol="0">
            <a:spAutoFit/>
          </a:bodyPr>
          <a:lstStyle/>
          <a:p>
            <a:r>
              <a:rPr lang="en-US" sz="1600" dirty="0">
                <a:solidFill>
                  <a:schemeClr val="bg1"/>
                </a:solidFill>
              </a:rPr>
              <a:t>Source: </a:t>
            </a:r>
            <a:r>
              <a:rPr lang="en-US" sz="1600" dirty="0" err="1">
                <a:solidFill>
                  <a:schemeClr val="bg1"/>
                </a:solidFill>
              </a:rPr>
              <a:t>Moseholm</a:t>
            </a:r>
            <a:r>
              <a:rPr lang="en-US" sz="1600" dirty="0">
                <a:solidFill>
                  <a:schemeClr val="bg1"/>
                </a:solidFill>
              </a:rPr>
              <a:t> E. </a:t>
            </a:r>
            <a:r>
              <a:rPr lang="en-US" sz="1600" i="1" dirty="0">
                <a:solidFill>
                  <a:schemeClr val="bg1"/>
                </a:solidFill>
              </a:rPr>
              <a:t>J Intern Med. </a:t>
            </a:r>
            <a:r>
              <a:rPr lang="en-US" sz="1600" dirty="0">
                <a:solidFill>
                  <a:schemeClr val="bg1"/>
                </a:solidFill>
              </a:rPr>
              <a:t>2020; 287:19-31</a:t>
            </a:r>
            <a:endParaRPr lang="en-US" sz="1600" dirty="0"/>
          </a:p>
        </p:txBody>
      </p:sp>
      <p:sp>
        <p:nvSpPr>
          <p:cNvPr id="4" name="Slide Number Placeholder 3">
            <a:extLst>
              <a:ext uri="{FF2B5EF4-FFF2-40B4-BE49-F238E27FC236}">
                <a16:creationId xmlns:a16="http://schemas.microsoft.com/office/drawing/2014/main" id="{D1F96229-17C1-9FD5-CF77-68C9006C642B}"/>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1199558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Infant feeding guideline update​</a:t>
            </a:r>
            <a:br>
              <a:rPr lang="en-US" dirty="0"/>
            </a:br>
            <a:r>
              <a:rPr lang="en-US" dirty="0"/>
              <a:t>Example Case:​</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fontScale="85000" lnSpcReduction="20000"/>
          </a:bodyPr>
          <a:lstStyle/>
          <a:p>
            <a:r>
              <a:rPr lang="en-US" dirty="0"/>
              <a:t>26-year-old female, depression/anxiety/PTSD, obesity ​</a:t>
            </a:r>
          </a:p>
          <a:p>
            <a:endParaRPr lang="en-US" dirty="0"/>
          </a:p>
          <a:p>
            <a:r>
              <a:rPr lang="en-US" dirty="0"/>
              <a:t>HIV diagnosed May 2020. Started ART at time of diagnosis​</a:t>
            </a:r>
          </a:p>
          <a:p>
            <a:endParaRPr lang="en-US" dirty="0"/>
          </a:p>
          <a:p>
            <a:r>
              <a:rPr lang="en-US" dirty="0"/>
              <a:t>Has had undetectable viral load (&lt;20 copies/mL) since 1 month after diagnosis, denies ever missing a dose ​</a:t>
            </a:r>
          </a:p>
          <a:p>
            <a:endParaRPr lang="en-US" dirty="0"/>
          </a:p>
          <a:p>
            <a:r>
              <a:rPr lang="en-US" dirty="0"/>
              <a:t>Planned pregnancy.  G1PO.  Maintained viremic suppression on dolutegravir + TAF/FTC throughout pregnancy and at 36 weeks gestation ​</a:t>
            </a:r>
          </a:p>
          <a:p>
            <a:endParaRPr lang="en-US" dirty="0"/>
          </a:p>
          <a:p>
            <a:r>
              <a:rPr lang="en-US" dirty="0"/>
              <a:t>Infant delivered via cesarean (failure to progress) at 40 weeks ​</a:t>
            </a:r>
          </a:p>
          <a:p>
            <a:endParaRPr lang="en-US" b="1" dirty="0"/>
          </a:p>
          <a:p>
            <a:pPr marL="114112" indent="0">
              <a:buNone/>
            </a:pPr>
            <a:r>
              <a:rPr lang="en-US" b="1" dirty="0"/>
              <a:t>She wants to breastfeed –what do we advise?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1880976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CACCD-E43B-A312-22CD-1A3BE12A267F}"/>
              </a:ext>
            </a:extLst>
          </p:cNvPr>
          <p:cNvSpPr>
            <a:spLocks noGrp="1"/>
          </p:cNvSpPr>
          <p:nvPr>
            <p:ph type="title"/>
          </p:nvPr>
        </p:nvSpPr>
        <p:spPr/>
        <p:txBody>
          <a:bodyPr/>
          <a:lstStyle/>
          <a:p>
            <a:r>
              <a:rPr lang="en-US" dirty="0">
                <a:solidFill>
                  <a:schemeClr val="bg1"/>
                </a:solidFill>
              </a:rPr>
              <a:t>Update</a:t>
            </a:r>
            <a:r>
              <a:rPr lang="en-US" baseline="0" dirty="0">
                <a:solidFill>
                  <a:schemeClr val="bg1"/>
                </a:solidFill>
              </a:rPr>
              <a:t> to Clinical Guidelines</a:t>
            </a:r>
            <a:endParaRPr lang="en-US" dirty="0">
              <a:solidFill>
                <a:schemeClr val="bg1"/>
              </a:solidFill>
            </a:endParaRPr>
          </a:p>
        </p:txBody>
      </p:sp>
      <p:pic>
        <p:nvPicPr>
          <p:cNvPr id="23554" name="Picture 2" descr="A screenshot from the NIH website showing an article titled Update to Clinical Guidelines for Infant Feeding Supports Shared Decision Making: Clarifying Breastfeeding Guidance for People with HIV. ">
            <a:extLst>
              <a:ext uri="{FF2B5EF4-FFF2-40B4-BE49-F238E27FC236}">
                <a16:creationId xmlns:a16="http://schemas.microsoft.com/office/drawing/2014/main" id="{600A27CC-92BE-7737-0910-05424A06E16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726503"/>
            <a:ext cx="9080428" cy="4190239"/>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descr="A blue arrow pointing towards the third bullet point reading &quot;Clinicians should support the choices of people with HIV to breastfeed (if they are virally suppressed) or to formula/replacement feed. ">
            <a:extLst>
              <a:ext uri="{FF2B5EF4-FFF2-40B4-BE49-F238E27FC236}">
                <a16:creationId xmlns:a16="http://schemas.microsoft.com/office/drawing/2014/main" id="{5AA05A33-6CE3-497B-AC87-B0390AFBBD31}"/>
              </a:ext>
            </a:extLst>
          </p:cNvPr>
          <p:cNvSpPr>
            <a:spLocks noGrp="1" noRot="1" noMove="1" noResize="1" noEditPoints="1" noAdjustHandles="1" noChangeArrowheads="1" noChangeShapeType="1"/>
          </p:cNvSpPr>
          <p:nvPr/>
        </p:nvSpPr>
        <p:spPr>
          <a:xfrm>
            <a:off x="0" y="4397952"/>
            <a:ext cx="264968" cy="228023"/>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6" name="Picture 4" descr="A close up of a logo from the National Institute of Health. ">
            <a:extLst>
              <a:ext uri="{FF2B5EF4-FFF2-40B4-BE49-F238E27FC236}">
                <a16:creationId xmlns:a16="http://schemas.microsoft.com/office/drawing/2014/main" id="{E9F67D7C-D17C-1D06-216F-B60213AC0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228" y="5432997"/>
            <a:ext cx="3632200" cy="698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163112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Disclosure Statement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lstStyle/>
          <a:p>
            <a:r>
              <a:rPr lang="en-US" dirty="0"/>
              <a:t>No relevant financial disclosures today ​</a:t>
            </a:r>
          </a:p>
        </p:txBody>
      </p:sp>
      <p:pic>
        <p:nvPicPr>
          <p:cNvPr id="2050" name="Picture 2" descr="A cactus in a desert with Saguaro National Park in the background. ">
            <a:extLst>
              <a:ext uri="{FF2B5EF4-FFF2-40B4-BE49-F238E27FC236}">
                <a16:creationId xmlns:a16="http://schemas.microsoft.com/office/drawing/2014/main" id="{A2CA64EC-1E40-6A61-9688-EE13EB03AEBF}"/>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186" y="2627402"/>
            <a:ext cx="5943600" cy="3340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2B84B1-3515-761C-D1EC-E90CAADF2DB5}"/>
              </a:ext>
            </a:extLst>
          </p:cNvPr>
          <p:cNvSpPr txBox="1"/>
          <p:nvPr/>
        </p:nvSpPr>
        <p:spPr>
          <a:xfrm>
            <a:off x="2904797" y="5959366"/>
            <a:ext cx="3413234"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https://www.nps.gov/orpi/learn/nature/cacti.htm</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1959021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Potential benefits of Breastfeeding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solidFill>
                  <a:srgbClr val="0070C0"/>
                </a:solidFill>
              </a:rPr>
              <a:t>​Decreases risk of obesity, diabetes, reproductive cancers​</a:t>
            </a:r>
          </a:p>
          <a:p>
            <a:endParaRPr lang="en-US" dirty="0">
              <a:solidFill>
                <a:srgbClr val="0070C0"/>
              </a:solidFill>
            </a:endParaRPr>
          </a:p>
          <a:p>
            <a:r>
              <a:rPr lang="en-US" dirty="0">
                <a:solidFill>
                  <a:srgbClr val="0070C0"/>
                </a:solidFill>
              </a:rPr>
              <a:t>Bonding, immunologic support and nutritional value​</a:t>
            </a:r>
          </a:p>
          <a:p>
            <a:endParaRPr lang="en-US" dirty="0">
              <a:solidFill>
                <a:srgbClr val="0070C0"/>
              </a:solidFill>
            </a:endParaRPr>
          </a:p>
          <a:p>
            <a:r>
              <a:rPr lang="en-US" dirty="0">
                <a:solidFill>
                  <a:srgbClr val="0070C0"/>
                </a:solidFill>
              </a:rPr>
              <a:t>Access to formula ($$$) and clean water not required ​</a:t>
            </a:r>
          </a:p>
          <a:p>
            <a:endParaRPr lang="en-US" dirty="0">
              <a:solidFill>
                <a:srgbClr val="0070C0"/>
              </a:solidFill>
            </a:endParaRPr>
          </a:p>
          <a:p>
            <a:r>
              <a:rPr lang="en-US" dirty="0">
                <a:solidFill>
                  <a:srgbClr val="0070C0"/>
                </a:solidFill>
              </a:rPr>
              <a:t>Cultural, community norms and traditions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385466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66DC-419E-1AA9-AF7F-7D5608FE196D}"/>
              </a:ext>
            </a:extLst>
          </p:cNvPr>
          <p:cNvSpPr>
            <a:spLocks noGrp="1"/>
          </p:cNvSpPr>
          <p:nvPr>
            <p:ph type="title"/>
          </p:nvPr>
        </p:nvSpPr>
        <p:spPr>
          <a:xfrm>
            <a:off x="872101" y="1796522"/>
            <a:ext cx="7659687" cy="1168401"/>
          </a:xfrm>
        </p:spPr>
        <p:txBody>
          <a:bodyPr/>
          <a:lstStyle/>
          <a:p>
            <a:r>
              <a:rPr lang="en-US" dirty="0"/>
              <a:t>Data to support breast/chest feeding in WLH with viremic control ? </a:t>
            </a:r>
            <a:br>
              <a:rPr lang="en-US" dirty="0"/>
            </a:br>
            <a:endParaRPr lang="en-US" dirty="0"/>
          </a:p>
        </p:txBody>
      </p:sp>
      <p:sp>
        <p:nvSpPr>
          <p:cNvPr id="4" name="Slide Number Placeholder 3">
            <a:extLst>
              <a:ext uri="{FF2B5EF4-FFF2-40B4-BE49-F238E27FC236}">
                <a16:creationId xmlns:a16="http://schemas.microsoft.com/office/drawing/2014/main" id="{C81DCED4-E3EF-C964-E012-EE5DB7480693}"/>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4290648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542927" y="1093789"/>
            <a:ext cx="8315569" cy="1143000"/>
          </a:xfrm>
        </p:spPr>
        <p:txBody>
          <a:bodyPr/>
          <a:lstStyle/>
          <a:p>
            <a:r>
              <a:rPr lang="en-US" dirty="0"/>
              <a:t>Promoting Maternal Infant Survival Everywhere (PROMISE) trial data </a:t>
            </a:r>
            <a:br>
              <a:rPr lang="en-US" dirty="0"/>
            </a:br>
            <a:r>
              <a:rPr lang="en-US" dirty="0"/>
              <a:t>(n =2431)​</a:t>
            </a:r>
            <a:br>
              <a:rPr lang="en-US" dirty="0"/>
            </a:br>
            <a:endParaRPr lang="en-US" dirty="0"/>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2381250"/>
            <a:ext cx="8315569" cy="3924632"/>
          </a:xfrm>
        </p:spPr>
        <p:txBody>
          <a:bodyPr>
            <a:normAutofit/>
          </a:bodyPr>
          <a:lstStyle/>
          <a:p>
            <a:pPr marL="775964" lvl="2" indent="0">
              <a:buNone/>
            </a:pPr>
            <a:r>
              <a:rPr lang="en-US" dirty="0"/>
              <a:t>Compared maternal ART to infant prophylaxis with nevirapine during breastfeeding​</a:t>
            </a:r>
          </a:p>
          <a:p>
            <a:pPr lvl="3"/>
            <a:r>
              <a:rPr lang="en-US" dirty="0">
                <a:solidFill>
                  <a:schemeClr val="tx1"/>
                </a:solidFill>
              </a:rPr>
              <a:t>Median maternal viral load (MVL): </a:t>
            </a:r>
            <a:r>
              <a:rPr lang="en-US" dirty="0" err="1">
                <a:solidFill>
                  <a:schemeClr val="tx1"/>
                </a:solidFill>
              </a:rPr>
              <a:t>mART</a:t>
            </a:r>
            <a:r>
              <a:rPr lang="en-US" dirty="0">
                <a:solidFill>
                  <a:schemeClr val="tx1"/>
                </a:solidFill>
              </a:rPr>
              <a:t> 6,627 copies/mL vs. </a:t>
            </a:r>
            <a:r>
              <a:rPr lang="en-US" dirty="0" err="1">
                <a:solidFill>
                  <a:schemeClr val="tx1"/>
                </a:solidFill>
              </a:rPr>
              <a:t>iNVP</a:t>
            </a:r>
            <a:r>
              <a:rPr lang="en-US" dirty="0">
                <a:solidFill>
                  <a:schemeClr val="tx1"/>
                </a:solidFill>
              </a:rPr>
              <a:t> 59,816 copies/mL</a:t>
            </a:r>
          </a:p>
          <a:p>
            <a:pPr lvl="3"/>
            <a:endParaRPr lang="en-US" dirty="0"/>
          </a:p>
          <a:p>
            <a:pPr lvl="3"/>
            <a:r>
              <a:rPr lang="en-US" dirty="0"/>
              <a:t>Transmission rates 0.6% at 12 months in both arms​ (7 infant infections in each) </a:t>
            </a:r>
          </a:p>
          <a:p>
            <a:pPr lvl="3"/>
            <a:endParaRPr lang="en-US" dirty="0"/>
          </a:p>
          <a:p>
            <a:pPr lvl="3"/>
            <a:r>
              <a:rPr lang="en-US" dirty="0"/>
              <a:t>Two infants in maternal ART arm acquired HIV despite maternal HIV RNA &lt; 40 on day of positive infant screening​</a:t>
            </a:r>
          </a:p>
        </p:txBody>
      </p:sp>
      <p:sp>
        <p:nvSpPr>
          <p:cNvPr id="9" name="TextBox 8">
            <a:extLst>
              <a:ext uri="{FF2B5EF4-FFF2-40B4-BE49-F238E27FC236}">
                <a16:creationId xmlns:a16="http://schemas.microsoft.com/office/drawing/2014/main" id="{BD5CFE75-0569-088B-81E6-4A0A45F3DF6F}"/>
              </a:ext>
            </a:extLst>
          </p:cNvPr>
          <p:cNvSpPr txBox="1"/>
          <p:nvPr/>
        </p:nvSpPr>
        <p:spPr>
          <a:xfrm>
            <a:off x="2390775" y="6305882"/>
            <a:ext cx="5267325" cy="369332"/>
          </a:xfrm>
          <a:prstGeom prst="rect">
            <a:avLst/>
          </a:prstGeom>
          <a:noFill/>
        </p:spPr>
        <p:txBody>
          <a:bodyPr wrap="square" rtlCol="0">
            <a:spAutoFit/>
          </a:bodyPr>
          <a:lstStyle/>
          <a:p>
            <a:pPr marL="410805" lvl="1" indent="0">
              <a:buNone/>
            </a:pPr>
            <a:r>
              <a:rPr lang="en-US" sz="1800" dirty="0">
                <a:solidFill>
                  <a:schemeClr val="bg1"/>
                </a:solidFill>
              </a:rPr>
              <a:t>Source: JAIDS. 2018 Apr 1;77(4):383-392.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3650580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9899-ED2B-A869-D2C7-4541FECBF625}"/>
              </a:ext>
            </a:extLst>
          </p:cNvPr>
          <p:cNvSpPr>
            <a:spLocks noGrp="1"/>
          </p:cNvSpPr>
          <p:nvPr>
            <p:ph type="title"/>
          </p:nvPr>
        </p:nvSpPr>
        <p:spPr>
          <a:xfrm>
            <a:off x="457202" y="890497"/>
            <a:ext cx="8315569" cy="527141"/>
          </a:xfrm>
        </p:spPr>
        <p:txBody>
          <a:bodyPr/>
          <a:lstStyle/>
          <a:p>
            <a:r>
              <a:rPr lang="en-US" b="1" dirty="0"/>
              <a:t>Case series </a:t>
            </a:r>
            <a:r>
              <a:rPr lang="en-US" dirty="0"/>
              <a:t>from higher-resource countries (All mothers on ART and almost all virally suppressed) </a:t>
            </a:r>
          </a:p>
        </p:txBody>
      </p:sp>
      <p:sp>
        <p:nvSpPr>
          <p:cNvPr id="3" name="Content Placeholder 2">
            <a:extLst>
              <a:ext uri="{FF2B5EF4-FFF2-40B4-BE49-F238E27FC236}">
                <a16:creationId xmlns:a16="http://schemas.microsoft.com/office/drawing/2014/main" id="{25733B2B-AE43-52A8-0671-6C077BDD9D02}"/>
              </a:ext>
            </a:extLst>
          </p:cNvPr>
          <p:cNvSpPr>
            <a:spLocks noGrp="1"/>
          </p:cNvSpPr>
          <p:nvPr>
            <p:ph idx="1"/>
          </p:nvPr>
        </p:nvSpPr>
        <p:spPr>
          <a:xfrm>
            <a:off x="457202" y="2381251"/>
            <a:ext cx="8315569" cy="3586252"/>
          </a:xfrm>
        </p:spPr>
        <p:txBody>
          <a:bodyPr>
            <a:normAutofit lnSpcReduction="10000"/>
          </a:bodyPr>
          <a:lstStyle/>
          <a:p>
            <a:r>
              <a:rPr lang="en-US" dirty="0"/>
              <a:t>Toronto, Canada: 3 breast fed infants with no transmission via breastfeeding </a:t>
            </a:r>
          </a:p>
          <a:p>
            <a:r>
              <a:rPr lang="en-US" dirty="0"/>
              <a:t>9 women with 10 pregnancies successfully breastfed at one site in the US </a:t>
            </a:r>
          </a:p>
          <a:p>
            <a:r>
              <a:rPr lang="en-US" dirty="0"/>
              <a:t>8 women breastfed at a U.S. second site </a:t>
            </a:r>
          </a:p>
          <a:p>
            <a:r>
              <a:rPr lang="en-US" dirty="0"/>
              <a:t>Italy: 13 women </a:t>
            </a:r>
          </a:p>
          <a:p>
            <a:r>
              <a:rPr lang="en-US" dirty="0"/>
              <a:t>Germany: 30 women </a:t>
            </a:r>
          </a:p>
          <a:p>
            <a:pPr marL="114112" indent="0">
              <a:buNone/>
            </a:pPr>
            <a:endParaRPr lang="en-US" dirty="0"/>
          </a:p>
          <a:p>
            <a:pPr marL="114112" indent="0">
              <a:buNone/>
            </a:pPr>
            <a:r>
              <a:rPr lang="en-US" sz="1200" dirty="0"/>
              <a:t>Source: </a:t>
            </a:r>
            <a:r>
              <a:rPr lang="en-US" sz="1200" dirty="0">
                <a:hlinkClick r:id="rId3"/>
              </a:rPr>
              <a:t>https://clinicalinfo.hiv.gov/en/guidelines/perinatal/infant-feeding-individuals-hiv-united-states?view=full</a:t>
            </a:r>
            <a:r>
              <a:rPr lang="en-US" sz="1200" dirty="0"/>
              <a:t> </a:t>
            </a:r>
          </a:p>
          <a:p>
            <a:endParaRPr lang="en-US" dirty="0"/>
          </a:p>
        </p:txBody>
      </p:sp>
      <p:sp>
        <p:nvSpPr>
          <p:cNvPr id="4" name="Slide Number Placeholder 3">
            <a:extLst>
              <a:ext uri="{FF2B5EF4-FFF2-40B4-BE49-F238E27FC236}">
                <a16:creationId xmlns:a16="http://schemas.microsoft.com/office/drawing/2014/main" id="{29CA3565-B0CA-5468-FB18-97E903EDDA45}"/>
              </a:ext>
            </a:extLst>
          </p:cNvPr>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2893437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Data to support breast/chest feeding in WLH with viremic control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2" y="1600203"/>
            <a:ext cx="8315569" cy="4705679"/>
          </a:xfrm>
        </p:spPr>
        <p:txBody>
          <a:bodyPr>
            <a:normAutofit/>
          </a:bodyPr>
          <a:lstStyle/>
          <a:p>
            <a:r>
              <a:rPr lang="en-US" dirty="0"/>
              <a:t>No studies have systematically evaluated HIV transmission through breastfeeding when maternal ART is started before pregnancy and continued throughout breastfeeding, especially in higher-resource settings​</a:t>
            </a:r>
          </a:p>
          <a:p>
            <a:endParaRPr lang="en-US" dirty="0"/>
          </a:p>
          <a:p>
            <a:pPr marL="114112" indent="0">
              <a:buNone/>
            </a:pPr>
            <a:r>
              <a:rPr lang="en-US" dirty="0"/>
              <a:t>With guideline update, expect more data in higher-resource settings soon</a:t>
            </a:r>
          </a:p>
          <a:p>
            <a:pPr marL="114112" indent="0">
              <a:buNone/>
            </a:pPr>
            <a:endParaRPr lang="en-US"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44</a:t>
            </a:fld>
            <a:endParaRPr lang="en-US"/>
          </a:p>
        </p:txBody>
      </p:sp>
    </p:spTree>
    <p:extLst>
      <p:ext uri="{BB962C8B-B14F-4D97-AF65-F5344CB8AC3E}">
        <p14:creationId xmlns:p14="http://schemas.microsoft.com/office/powerpoint/2010/main" val="4143835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Infant Prophylaxis while Breastfeeding?​</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t>DHHS Panel could not reach a consensus ​</a:t>
            </a:r>
          </a:p>
          <a:p>
            <a:r>
              <a:rPr lang="en-US" dirty="0"/>
              <a:t>Majority vote: ZDV x 2 weeks (British HIV Association endorses) ​</a:t>
            </a:r>
          </a:p>
          <a:p>
            <a:endParaRPr lang="en-US" dirty="0"/>
          </a:p>
          <a:p>
            <a:r>
              <a:rPr lang="en-US" dirty="0"/>
              <a:t>Alternatives: ​</a:t>
            </a:r>
          </a:p>
          <a:p>
            <a:pPr lvl="1"/>
            <a:r>
              <a:rPr lang="en-US" dirty="0"/>
              <a:t>ZDV x 4-6 weeks ​</a:t>
            </a:r>
          </a:p>
          <a:p>
            <a:pPr lvl="1"/>
            <a:r>
              <a:rPr lang="en-US" dirty="0"/>
              <a:t>NVP x 6 weeks (Endorsed by WHO for low-risk infants) ​</a:t>
            </a:r>
          </a:p>
          <a:p>
            <a:pPr lvl="1"/>
            <a:r>
              <a:rPr lang="en-US" dirty="0"/>
              <a:t>NVP throughout breastfeeding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45</a:t>
            </a:fld>
            <a:endParaRPr lang="en-US"/>
          </a:p>
        </p:txBody>
      </p:sp>
    </p:spTree>
    <p:extLst>
      <p:ext uri="{BB962C8B-B14F-4D97-AF65-F5344CB8AC3E}">
        <p14:creationId xmlns:p14="http://schemas.microsoft.com/office/powerpoint/2010/main" val="140955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Lab monitoring: Table 13  ​</a:t>
            </a:r>
          </a:p>
        </p:txBody>
      </p:sp>
      <p:pic>
        <p:nvPicPr>
          <p:cNvPr id="25602" name="Picture 2" descr="A screenshot showing the title Infants with Perinatal HIV Exposure Who Are Being Breastfed overlayed a dark green banner. ">
            <a:extLst>
              <a:ext uri="{FF2B5EF4-FFF2-40B4-BE49-F238E27FC236}">
                <a16:creationId xmlns:a16="http://schemas.microsoft.com/office/drawing/2014/main" id="{470C1751-C51A-DC80-4BEF-7F8BF168D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32" y="1186326"/>
            <a:ext cx="7560367" cy="39422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961977" y="5168008"/>
            <a:ext cx="7298872" cy="752752"/>
          </a:xfrm>
        </p:spPr>
        <p:txBody>
          <a:bodyPr vert="horz" lIns="91290" tIns="45645" rIns="91290" bIns="45645" rtlCol="0" anchor="t">
            <a:normAutofit fontScale="70000" lnSpcReduction="20000"/>
          </a:bodyPr>
          <a:lstStyle/>
          <a:p>
            <a:pPr marL="113665" indent="0" algn="ctr">
              <a:buNone/>
            </a:pPr>
            <a:r>
              <a:rPr lang="en-US" sz="3400" b="1" dirty="0"/>
              <a:t>BF parent: No formal recommendation. ​</a:t>
            </a:r>
          </a:p>
          <a:p>
            <a:pPr marL="113665" indent="0" algn="ctr">
              <a:buNone/>
            </a:pPr>
            <a:r>
              <a:rPr lang="en-US" sz="3400" b="1" dirty="0"/>
              <a:t>“One approach is viral load every 1-2 months” ​</a:t>
            </a:r>
          </a:p>
          <a:p>
            <a:pPr marL="113665" indent="0" algn="ctr">
              <a:buNone/>
            </a:pPr>
            <a:endParaRPr lang="en-US" sz="1300">
              <a:ea typeface="+mn-lt"/>
              <a:cs typeface="+mn-lt"/>
            </a:endParaRPr>
          </a:p>
        </p:txBody>
      </p:sp>
      <p:sp>
        <p:nvSpPr>
          <p:cNvPr id="6" name="Content Placeholder 2">
            <a:extLst>
              <a:ext uri="{FF2B5EF4-FFF2-40B4-BE49-F238E27FC236}">
                <a16:creationId xmlns:a16="http://schemas.microsoft.com/office/drawing/2014/main" id="{2F3D36BF-D840-CA75-CDB8-F7556DBA144B}"/>
              </a:ext>
            </a:extLst>
          </p:cNvPr>
          <p:cNvSpPr txBox="1">
            <a:spLocks/>
          </p:cNvSpPr>
          <p:nvPr/>
        </p:nvSpPr>
        <p:spPr>
          <a:xfrm>
            <a:off x="1022412" y="5845925"/>
            <a:ext cx="7298872" cy="378321"/>
          </a:xfrm>
          <a:prstGeom prst="rect">
            <a:avLst/>
          </a:prstGeom>
        </p:spPr>
        <p:txBody>
          <a:bodyPr vert="horz" lIns="91290" tIns="45645" rIns="91290" bIns="45645" rtlCol="0" anchor="t">
            <a:normAutofit fontScale="62500" lnSpcReduction="2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3665" indent="0" algn="ctr">
              <a:buFont typeface="Wingdings" charset="2"/>
              <a:buNone/>
            </a:pPr>
            <a:endParaRPr lang="en-US" sz="1800" b="1" dirty="0">
              <a:ea typeface="+mn-lt"/>
              <a:cs typeface="+mn-lt"/>
            </a:endParaRPr>
          </a:p>
          <a:p>
            <a:pPr marL="113665" indent="0" algn="ctr">
              <a:buFont typeface="Wingdings" charset="2"/>
              <a:buNone/>
            </a:pPr>
            <a:r>
              <a:rPr lang="en-US" sz="1500" dirty="0">
                <a:ea typeface="+mn-lt"/>
                <a:cs typeface="+mn-lt"/>
              </a:rPr>
              <a:t>Source: https://clinicalinfo.hiv.gov/en/guidelines/perinatal/intrapartum-care?view=full </a:t>
            </a:r>
            <a:endParaRPr lang="en-US" sz="1300"/>
          </a:p>
          <a:p>
            <a:pPr marL="113665" indent="0" algn="ctr">
              <a:buFont typeface="Wingdings" charset="2"/>
              <a:buNone/>
            </a:pPr>
            <a:endParaRPr lang="en-US" sz="1800" b="1"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46</a:t>
            </a:fld>
            <a:endParaRPr lang="en-US"/>
          </a:p>
        </p:txBody>
      </p:sp>
    </p:spTree>
    <p:extLst>
      <p:ext uri="{BB962C8B-B14F-4D97-AF65-F5344CB8AC3E}">
        <p14:creationId xmlns:p14="http://schemas.microsoft.com/office/powerpoint/2010/main" val="1134670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4D1-24D1-FDA3-BE95-1E0F386DCAAB}"/>
              </a:ext>
            </a:extLst>
          </p:cNvPr>
          <p:cNvSpPr>
            <a:spLocks noGrp="1"/>
          </p:cNvSpPr>
          <p:nvPr>
            <p:ph type="title"/>
          </p:nvPr>
        </p:nvSpPr>
        <p:spPr/>
        <p:txBody>
          <a:bodyPr/>
          <a:lstStyle/>
          <a:p>
            <a:r>
              <a:rPr lang="en-US" dirty="0"/>
              <a:t>Counseling WLH about Breast/Chest feeding</a:t>
            </a:r>
          </a:p>
        </p:txBody>
      </p:sp>
      <p:sp>
        <p:nvSpPr>
          <p:cNvPr id="3" name="Content Placeholder 2">
            <a:extLst>
              <a:ext uri="{FF2B5EF4-FFF2-40B4-BE49-F238E27FC236}">
                <a16:creationId xmlns:a16="http://schemas.microsoft.com/office/drawing/2014/main" id="{22504784-505F-8E8F-C730-ADE5ED9CFB0F}"/>
              </a:ext>
            </a:extLst>
          </p:cNvPr>
          <p:cNvSpPr>
            <a:spLocks noGrp="1"/>
          </p:cNvSpPr>
          <p:nvPr>
            <p:ph idx="1"/>
          </p:nvPr>
        </p:nvSpPr>
        <p:spPr/>
        <p:txBody>
          <a:bodyPr/>
          <a:lstStyle/>
          <a:p>
            <a:r>
              <a:rPr lang="en-US" dirty="0"/>
              <a:t>Start early</a:t>
            </a:r>
          </a:p>
          <a:p>
            <a:pPr lvl="1"/>
            <a:r>
              <a:rPr lang="en-US" dirty="0"/>
              <a:t>“Have you thought about how you’d like to feed your baby?”</a:t>
            </a:r>
          </a:p>
          <a:p>
            <a:pPr lvl="1"/>
            <a:endParaRPr lang="en-US" dirty="0"/>
          </a:p>
          <a:p>
            <a:r>
              <a:rPr lang="en-US" dirty="0"/>
              <a:t>Risk of HIV transmission is low, &lt;1%, </a:t>
            </a:r>
            <a:r>
              <a:rPr lang="en-US" u="sng" dirty="0"/>
              <a:t>but not zero</a:t>
            </a:r>
            <a:r>
              <a:rPr lang="en-US" dirty="0"/>
              <a:t>. </a:t>
            </a:r>
          </a:p>
          <a:p>
            <a:endParaRPr lang="en-US" dirty="0"/>
          </a:p>
          <a:p>
            <a:r>
              <a:rPr lang="en-US" dirty="0"/>
              <a:t>Shared decision-making </a:t>
            </a:r>
          </a:p>
        </p:txBody>
      </p:sp>
      <p:sp>
        <p:nvSpPr>
          <p:cNvPr id="4" name="Slide Number Placeholder 3">
            <a:extLst>
              <a:ext uri="{FF2B5EF4-FFF2-40B4-BE49-F238E27FC236}">
                <a16:creationId xmlns:a16="http://schemas.microsoft.com/office/drawing/2014/main" id="{69F5B87A-6F92-DE78-2F95-9E249A40AEF6}"/>
              </a:ext>
            </a:extLst>
          </p:cNvPr>
          <p:cNvSpPr>
            <a:spLocks noGrp="1"/>
          </p:cNvSpPr>
          <p:nvPr>
            <p:ph type="sldNum" sz="quarter" idx="12"/>
          </p:nvPr>
        </p:nvSpPr>
        <p:spPr/>
        <p:txBody>
          <a:bodyPr/>
          <a:lstStyle/>
          <a:p>
            <a:fld id="{1D2EA5EF-C699-AF4C-BA42-C0A1CAAB713C}" type="slidenum">
              <a:rPr lang="en-US" smtClean="0"/>
              <a:t>47</a:t>
            </a:fld>
            <a:endParaRPr lang="en-US"/>
          </a:p>
        </p:txBody>
      </p:sp>
    </p:spTree>
    <p:extLst>
      <p:ext uri="{BB962C8B-B14F-4D97-AF65-F5344CB8AC3E}">
        <p14:creationId xmlns:p14="http://schemas.microsoft.com/office/powerpoint/2010/main" val="2230389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Back to our patient</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t>Chose to breastfeed after discussion with pediatric ID team ​</a:t>
            </a:r>
          </a:p>
          <a:p>
            <a:r>
              <a:rPr lang="en-US" dirty="0"/>
              <a:t>Mother remains undetectable ​</a:t>
            </a:r>
          </a:p>
          <a:p>
            <a:pPr lvl="1"/>
            <a:r>
              <a:rPr lang="en-US" dirty="0"/>
              <a:t>Checking VL every 1-2 months ​</a:t>
            </a:r>
          </a:p>
          <a:p>
            <a:r>
              <a:rPr lang="en-US" dirty="0"/>
              <a:t>Infant prophylaxis: ZDV x 6 weeks​</a:t>
            </a:r>
          </a:p>
          <a:p>
            <a:r>
              <a:rPr lang="en-US" dirty="0"/>
              <a:t>Infant lab monitoring: standard low-risk protocol, remains negative for HIV at 5 months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48</a:t>
            </a:fld>
            <a:endParaRPr lang="en-US"/>
          </a:p>
        </p:txBody>
      </p:sp>
    </p:spTree>
    <p:extLst>
      <p:ext uri="{BB962C8B-B14F-4D97-AF65-F5344CB8AC3E}">
        <p14:creationId xmlns:p14="http://schemas.microsoft.com/office/powerpoint/2010/main" val="2942252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Additional counseling points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normAutofit/>
          </a:bodyPr>
          <a:lstStyle/>
          <a:p>
            <a:r>
              <a:rPr lang="en-US" dirty="0"/>
              <a:t>Lactation consultants -- may need education ​</a:t>
            </a:r>
          </a:p>
          <a:p>
            <a:r>
              <a:rPr lang="en-US" dirty="0"/>
              <a:t>Guidance on breast care: mastitis, thrush, cracked nipples can increase risk of HIV transmission​</a:t>
            </a:r>
          </a:p>
          <a:p>
            <a:r>
              <a:rPr lang="en-US" dirty="0"/>
              <a:t>Exclusive BF safer than mixed feeding.  Start solids at 6 mo.   ​</a:t>
            </a:r>
          </a:p>
          <a:p>
            <a:r>
              <a:rPr lang="en-US" dirty="0"/>
              <a:t>Rapid weaning associated with increased HIV transmission ​</a:t>
            </a:r>
          </a:p>
          <a:p>
            <a:r>
              <a:rPr lang="en-US" dirty="0"/>
              <a:t>Postpartum life is hard!  Parents need support taking their ART, coming to appointments, getting labs, taking care of mental health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49</a:t>
            </a:fld>
            <a:endParaRPr lang="en-US"/>
          </a:p>
        </p:txBody>
      </p:sp>
    </p:spTree>
    <p:extLst>
      <p:ext uri="{BB962C8B-B14F-4D97-AF65-F5344CB8AC3E}">
        <p14:creationId xmlns:p14="http://schemas.microsoft.com/office/powerpoint/2010/main" val="118034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0BC7-5464-AC43-D94D-605780A2EEB7}"/>
              </a:ext>
            </a:extLst>
          </p:cNvPr>
          <p:cNvSpPr>
            <a:spLocks noGrp="1"/>
          </p:cNvSpPr>
          <p:nvPr>
            <p:ph type="title"/>
          </p:nvPr>
        </p:nvSpPr>
        <p:spPr/>
        <p:txBody>
          <a:bodyPr/>
          <a:lstStyle/>
          <a:p>
            <a:r>
              <a:rPr lang="en-US" dirty="0"/>
              <a:t>Outline of today’s talk </a:t>
            </a:r>
          </a:p>
        </p:txBody>
      </p:sp>
      <p:sp>
        <p:nvSpPr>
          <p:cNvPr id="3" name="Content Placeholder 2">
            <a:extLst>
              <a:ext uri="{FF2B5EF4-FFF2-40B4-BE49-F238E27FC236}">
                <a16:creationId xmlns:a16="http://schemas.microsoft.com/office/drawing/2014/main" id="{201F2BA8-8AAD-0AE9-3FEF-4122CAFCA6CC}"/>
              </a:ext>
            </a:extLst>
          </p:cNvPr>
          <p:cNvSpPr>
            <a:spLocks noGrp="1"/>
          </p:cNvSpPr>
          <p:nvPr>
            <p:ph idx="1"/>
          </p:nvPr>
        </p:nvSpPr>
        <p:spPr/>
        <p:txBody>
          <a:bodyPr vert="horz" lIns="91290" tIns="45645" rIns="91290" bIns="45645" rtlCol="0" anchor="t">
            <a:normAutofit/>
          </a:bodyPr>
          <a:lstStyle/>
          <a:p>
            <a:pPr marL="114112" indent="0">
              <a:buNone/>
            </a:pPr>
            <a:r>
              <a:rPr lang="en-US" dirty="0"/>
              <a:t>1. Epidemiology of perinatal HIV in US</a:t>
            </a:r>
          </a:p>
          <a:p>
            <a:pPr marL="114112" indent="0">
              <a:buNone/>
            </a:pPr>
            <a:r>
              <a:rPr lang="en-US" b="1" dirty="0"/>
              <a:t>2. Pre-Exposure Prophylaxis (</a:t>
            </a:r>
            <a:r>
              <a:rPr lang="en-US" b="1" dirty="0" err="1"/>
              <a:t>PrEP</a:t>
            </a:r>
            <a:r>
              <a:rPr lang="en-US" b="1" dirty="0"/>
              <a:t>) in the perinatal period</a:t>
            </a:r>
          </a:p>
          <a:p>
            <a:pPr marL="113665" indent="0">
              <a:buNone/>
            </a:pPr>
            <a:r>
              <a:rPr lang="en-US" dirty="0"/>
              <a:t>3. HIV management &amp; transmission prevention through the pregnancy timeline: </a:t>
            </a:r>
          </a:p>
          <a:p>
            <a:pPr lvl="1"/>
            <a:r>
              <a:rPr lang="en-US" dirty="0"/>
              <a:t>Pre-conception</a:t>
            </a:r>
          </a:p>
          <a:p>
            <a:pPr lvl="1"/>
            <a:r>
              <a:rPr lang="en-US" dirty="0"/>
              <a:t>Pregnancy </a:t>
            </a:r>
            <a:r>
              <a:rPr lang="en-US" b="1" dirty="0"/>
              <a:t>(ART Update) </a:t>
            </a:r>
          </a:p>
          <a:p>
            <a:pPr lvl="1"/>
            <a:r>
              <a:rPr lang="en-US" dirty="0"/>
              <a:t>Labor &amp; Delivery </a:t>
            </a:r>
          </a:p>
          <a:p>
            <a:pPr lvl="1"/>
            <a:r>
              <a:rPr lang="en-US" dirty="0"/>
              <a:t>Infant prophylaxis</a:t>
            </a:r>
          </a:p>
          <a:p>
            <a:pPr lvl="1"/>
            <a:r>
              <a:rPr lang="en-US" b="1" dirty="0"/>
              <a:t>Infant feeding </a:t>
            </a:r>
          </a:p>
        </p:txBody>
      </p:sp>
      <p:sp>
        <p:nvSpPr>
          <p:cNvPr id="4" name="Slide Number Placeholder 3">
            <a:extLst>
              <a:ext uri="{FF2B5EF4-FFF2-40B4-BE49-F238E27FC236}">
                <a16:creationId xmlns:a16="http://schemas.microsoft.com/office/drawing/2014/main" id="{4A3A73A5-9B86-A60F-B579-D8302F84B63A}"/>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276644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F2BC-C018-4C2B-85DC-43144E2B1CA3}"/>
              </a:ext>
            </a:extLst>
          </p:cNvPr>
          <p:cNvSpPr>
            <a:spLocks noGrp="1"/>
          </p:cNvSpPr>
          <p:nvPr>
            <p:ph type="title"/>
          </p:nvPr>
        </p:nvSpPr>
        <p:spPr/>
        <p:txBody>
          <a:bodyPr/>
          <a:lstStyle/>
          <a:p>
            <a:r>
              <a:rPr lang="en-US" dirty="0"/>
              <a:t>Perinatal HIV resources</a:t>
            </a:r>
          </a:p>
        </p:txBody>
      </p:sp>
      <p:pic>
        <p:nvPicPr>
          <p:cNvPr id="11" name="Picture 10" descr="Logo for Clinical Info HIV.gov">
            <a:extLst>
              <a:ext uri="{FF2B5EF4-FFF2-40B4-BE49-F238E27FC236}">
                <a16:creationId xmlns:a16="http://schemas.microsoft.com/office/drawing/2014/main" id="{5338DF8A-D6D6-78A6-10CF-CD057262E614}"/>
              </a:ext>
            </a:extLst>
          </p:cNvPr>
          <p:cNvPicPr>
            <a:picLocks noChangeAspect="1"/>
          </p:cNvPicPr>
          <p:nvPr/>
        </p:nvPicPr>
        <p:blipFill>
          <a:blip r:embed="rId2"/>
          <a:stretch>
            <a:fillRect/>
          </a:stretch>
        </p:blipFill>
        <p:spPr>
          <a:xfrm>
            <a:off x="6381750" y="1227139"/>
            <a:ext cx="1905000" cy="1495425"/>
          </a:xfrm>
          <a:prstGeom prst="rect">
            <a:avLst/>
          </a:prstGeom>
        </p:spPr>
      </p:pic>
      <p:pic>
        <p:nvPicPr>
          <p:cNvPr id="9" name="Content Placeholder 8" descr="Rectangle with the title, &quot;Recommendations for the Use of Antiretroviral Drugs During Pregnancy and Interventions to Reduce Perinatal HIV Transmission in the United States.&quot; ">
            <a:extLst>
              <a:ext uri="{FF2B5EF4-FFF2-40B4-BE49-F238E27FC236}">
                <a16:creationId xmlns:a16="http://schemas.microsoft.com/office/drawing/2014/main" id="{930F3705-2107-6BE5-24BC-C7E04EB7C2F8}"/>
              </a:ext>
            </a:extLst>
          </p:cNvPr>
          <p:cNvPicPr>
            <a:picLocks noGrp="1" noChangeAspect="1"/>
          </p:cNvPicPr>
          <p:nvPr>
            <p:ph idx="1"/>
          </p:nvPr>
        </p:nvPicPr>
        <p:blipFill>
          <a:blip r:embed="rId3"/>
          <a:stretch>
            <a:fillRect/>
          </a:stretch>
        </p:blipFill>
        <p:spPr>
          <a:xfrm>
            <a:off x="414337" y="3242118"/>
            <a:ext cx="8315325" cy="1385887"/>
          </a:xfrm>
        </p:spPr>
      </p:pic>
      <p:sp>
        <p:nvSpPr>
          <p:cNvPr id="10" name="TextBox 9">
            <a:extLst>
              <a:ext uri="{FF2B5EF4-FFF2-40B4-BE49-F238E27FC236}">
                <a16:creationId xmlns:a16="http://schemas.microsoft.com/office/drawing/2014/main" id="{4BFACC32-AB7B-4387-70D3-6D160D3E74C2}"/>
              </a:ext>
            </a:extLst>
          </p:cNvPr>
          <p:cNvSpPr txBox="1"/>
          <p:nvPr/>
        </p:nvSpPr>
        <p:spPr>
          <a:xfrm>
            <a:off x="1995486" y="4858987"/>
            <a:ext cx="6536302" cy="923330"/>
          </a:xfrm>
          <a:prstGeom prst="rect">
            <a:avLst/>
          </a:prstGeom>
          <a:noFill/>
        </p:spPr>
        <p:txBody>
          <a:bodyPr wrap="square" rtlCol="0">
            <a:spAutoFit/>
          </a:bodyPr>
          <a:lstStyle/>
          <a:p>
            <a:r>
              <a:rPr lang="en-US" dirty="0"/>
              <a:t>Most recent update: January 31, 2024</a:t>
            </a:r>
          </a:p>
          <a:p>
            <a:endParaRPr lang="en-US" dirty="0"/>
          </a:p>
          <a:p>
            <a:r>
              <a:rPr lang="en-US" dirty="0"/>
              <a:t>https://clinicalinfo.hiv.gov/en/guidelines/perinatal/whats-new </a:t>
            </a:r>
          </a:p>
        </p:txBody>
      </p:sp>
      <p:sp>
        <p:nvSpPr>
          <p:cNvPr id="4" name="Slide Number Placeholder 3">
            <a:extLst>
              <a:ext uri="{FF2B5EF4-FFF2-40B4-BE49-F238E27FC236}">
                <a16:creationId xmlns:a16="http://schemas.microsoft.com/office/drawing/2014/main" id="{991A0690-68B4-B40A-46E5-878B00AEFEB1}"/>
              </a:ext>
            </a:extLst>
          </p:cNvPr>
          <p:cNvSpPr>
            <a:spLocks noGrp="1"/>
          </p:cNvSpPr>
          <p:nvPr>
            <p:ph type="sldNum" sz="quarter" idx="12"/>
          </p:nvPr>
        </p:nvSpPr>
        <p:spPr/>
        <p:txBody>
          <a:bodyPr/>
          <a:lstStyle/>
          <a:p>
            <a:fld id="{1D2EA5EF-C699-AF4C-BA42-C0A1CAAB713C}" type="slidenum">
              <a:rPr lang="en-US" smtClean="0"/>
              <a:t>50</a:t>
            </a:fld>
            <a:endParaRPr lang="en-US"/>
          </a:p>
        </p:txBody>
      </p:sp>
    </p:spTree>
    <p:extLst>
      <p:ext uri="{BB962C8B-B14F-4D97-AF65-F5344CB8AC3E}">
        <p14:creationId xmlns:p14="http://schemas.microsoft.com/office/powerpoint/2010/main" val="4214522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Perinatal HIV resources ​</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3" y="1600203"/>
            <a:ext cx="2505072" cy="4367299"/>
          </a:xfrm>
        </p:spPr>
        <p:txBody>
          <a:bodyPr>
            <a:normAutofit/>
          </a:bodyPr>
          <a:lstStyle/>
          <a:p>
            <a:r>
              <a:rPr lang="en-US" sz="2000" dirty="0"/>
              <a:t>National (UCSF) Hotline: (888)-448-8765​</a:t>
            </a:r>
          </a:p>
          <a:p>
            <a:endParaRPr lang="en-US" sz="2000" dirty="0"/>
          </a:p>
        </p:txBody>
      </p:sp>
      <p:pic>
        <p:nvPicPr>
          <p:cNvPr id="26628" name="Picture 4" descr="A screenshot of the National Clinician Consultation Center website which shows the Perinatal HIV/AIDS and the picture of a woman. ">
            <a:extLst>
              <a:ext uri="{FF2B5EF4-FFF2-40B4-BE49-F238E27FC236}">
                <a16:creationId xmlns:a16="http://schemas.microsoft.com/office/drawing/2014/main" id="{312AC4AF-108E-A8CF-D35D-3D9368C5B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718" y="1398118"/>
            <a:ext cx="5400711" cy="3737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E046AEB-A5C8-1CF1-4379-979608489905}"/>
              </a:ext>
            </a:extLst>
          </p:cNvPr>
          <p:cNvSpPr txBox="1"/>
          <p:nvPr/>
        </p:nvSpPr>
        <p:spPr>
          <a:xfrm>
            <a:off x="454572" y="5834555"/>
            <a:ext cx="82348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t>Source: https://nccc.ucsf.edu/clinician-consultation/perinatal-hiv-aids/</a:t>
            </a:r>
            <a:endParaRPr lang="en-US" sz="1000">
              <a:cs typeface="Arial"/>
            </a:endParaRP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51</a:t>
            </a:fld>
            <a:endParaRPr lang="en-US"/>
          </a:p>
        </p:txBody>
      </p:sp>
    </p:spTree>
    <p:extLst>
      <p:ext uri="{BB962C8B-B14F-4D97-AF65-F5344CB8AC3E}">
        <p14:creationId xmlns:p14="http://schemas.microsoft.com/office/powerpoint/2010/main" val="4067232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C255-0A81-323E-A0C0-728775D8EA75}"/>
              </a:ext>
            </a:extLst>
          </p:cNvPr>
          <p:cNvSpPr>
            <a:spLocks noGrp="1"/>
          </p:cNvSpPr>
          <p:nvPr>
            <p:ph type="title"/>
          </p:nvPr>
        </p:nvSpPr>
        <p:spPr/>
        <p:txBody>
          <a:bodyPr/>
          <a:lstStyle/>
          <a:p>
            <a:r>
              <a:rPr lang="en-US" dirty="0"/>
              <a:t>In Memory: </a:t>
            </a:r>
            <a:r>
              <a:rPr lang="en-US" dirty="0" err="1"/>
              <a:t>Hydeia</a:t>
            </a:r>
            <a:r>
              <a:rPr lang="en-US" dirty="0"/>
              <a:t> Broadbent </a:t>
            </a:r>
          </a:p>
        </p:txBody>
      </p:sp>
      <p:pic>
        <p:nvPicPr>
          <p:cNvPr id="8" name="Picture 7" descr="Screenshot of an article Hydeia Broadbent, HIV and AIDS Activist, Dies at 39. With the subtext, Born with HIV in 1984, she began raising awareness on television when she was 6 years old. ">
            <a:extLst>
              <a:ext uri="{FF2B5EF4-FFF2-40B4-BE49-F238E27FC236}">
                <a16:creationId xmlns:a16="http://schemas.microsoft.com/office/drawing/2014/main" id="{7F8F721C-51D6-629C-A8E9-A7E9A67DB5E8}"/>
              </a:ext>
            </a:extLst>
          </p:cNvPr>
          <p:cNvPicPr>
            <a:picLocks noChangeAspect="1"/>
          </p:cNvPicPr>
          <p:nvPr/>
        </p:nvPicPr>
        <p:blipFill>
          <a:blip r:embed="rId2"/>
          <a:stretch>
            <a:fillRect/>
          </a:stretch>
        </p:blipFill>
        <p:spPr>
          <a:xfrm>
            <a:off x="3066264" y="274639"/>
            <a:ext cx="5620534" cy="1686160"/>
          </a:xfrm>
          <a:prstGeom prst="rect">
            <a:avLst/>
          </a:prstGeom>
        </p:spPr>
      </p:pic>
      <p:pic>
        <p:nvPicPr>
          <p:cNvPr id="6" name="Content Placeholder 5" descr="Screenshot of Hydeia Broadbent with words underneath stating, &quot;Hydeia Broadbent in 2014. Born with HIV, she shared her struggle on many television programs, aiming to educate the public amid an epidemic that produced panic and stigma. Marie D. Jesus/Houston Chronicle, via Getty Images.&quot;">
            <a:extLst>
              <a:ext uri="{FF2B5EF4-FFF2-40B4-BE49-F238E27FC236}">
                <a16:creationId xmlns:a16="http://schemas.microsoft.com/office/drawing/2014/main" id="{37C128EB-ECE2-54A7-C7B1-4E05C024E8F2}"/>
              </a:ext>
            </a:extLst>
          </p:cNvPr>
          <p:cNvPicPr>
            <a:picLocks noGrp="1" noChangeAspect="1"/>
          </p:cNvPicPr>
          <p:nvPr>
            <p:ph idx="1"/>
          </p:nvPr>
        </p:nvPicPr>
        <p:blipFill>
          <a:blip r:embed="rId3"/>
          <a:stretch>
            <a:fillRect/>
          </a:stretch>
        </p:blipFill>
        <p:spPr>
          <a:xfrm>
            <a:off x="1808657" y="1600200"/>
            <a:ext cx="5612410" cy="4367213"/>
          </a:xfrm>
        </p:spPr>
      </p:pic>
      <p:sp>
        <p:nvSpPr>
          <p:cNvPr id="4" name="Slide Number Placeholder 3">
            <a:extLst>
              <a:ext uri="{FF2B5EF4-FFF2-40B4-BE49-F238E27FC236}">
                <a16:creationId xmlns:a16="http://schemas.microsoft.com/office/drawing/2014/main" id="{1604D549-003B-B377-639A-508EC58A3CEA}"/>
              </a:ext>
            </a:extLst>
          </p:cNvPr>
          <p:cNvSpPr>
            <a:spLocks noGrp="1"/>
          </p:cNvSpPr>
          <p:nvPr>
            <p:ph type="sldNum" sz="quarter" idx="12"/>
          </p:nvPr>
        </p:nvSpPr>
        <p:spPr/>
        <p:txBody>
          <a:bodyPr/>
          <a:lstStyle/>
          <a:p>
            <a:fld id="{1D2EA5EF-C699-AF4C-BA42-C0A1CAAB713C}" type="slidenum">
              <a:rPr lang="en-US" smtClean="0"/>
              <a:t>52</a:t>
            </a:fld>
            <a:endParaRPr lang="en-US"/>
          </a:p>
        </p:txBody>
      </p:sp>
    </p:spTree>
    <p:extLst>
      <p:ext uri="{BB962C8B-B14F-4D97-AF65-F5344CB8AC3E}">
        <p14:creationId xmlns:p14="http://schemas.microsoft.com/office/powerpoint/2010/main" val="1762640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a:xfrm>
            <a:off x="4253593" y="318998"/>
            <a:ext cx="4070142" cy="1143000"/>
          </a:xfrm>
        </p:spPr>
        <p:txBody>
          <a:bodyPr/>
          <a:lstStyle/>
          <a:p>
            <a:pPr algn="ctr"/>
            <a:r>
              <a:rPr lang="en-US" dirty="0"/>
              <a:t>Thank you!</a:t>
            </a:r>
          </a:p>
        </p:txBody>
      </p:sp>
      <p:pic>
        <p:nvPicPr>
          <p:cNvPr id="27654" name="Picture 6" descr="A cactus and other plants in the Saguaro National Park Desert.&#10;">
            <a:extLst>
              <a:ext uri="{FF2B5EF4-FFF2-40B4-BE49-F238E27FC236}">
                <a16:creationId xmlns:a16="http://schemas.microsoft.com/office/drawing/2014/main" id="{832D3994-0482-34ED-9F88-2E16AC15EE2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6935"/>
            <a:ext cx="3403600" cy="59563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A screenshot of a text reading Saguaro National Park in Arizona Photo Credit: Eric Foltz from iStockphoto.">
            <a:extLst>
              <a:ext uri="{FF2B5EF4-FFF2-40B4-BE49-F238E27FC236}">
                <a16:creationId xmlns:a16="http://schemas.microsoft.com/office/drawing/2014/main" id="{9C22C1DA-5461-9924-87E4-3A18D4C4B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85" y="5899182"/>
            <a:ext cx="4284258" cy="2831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3804557" y="1600203"/>
            <a:ext cx="4968214" cy="4367299"/>
          </a:xfrm>
        </p:spPr>
        <p:txBody>
          <a:bodyPr/>
          <a:lstStyle/>
          <a:p>
            <a:r>
              <a:rPr lang="en-US" sz="2000" dirty="0">
                <a:highlight>
                  <a:srgbClr val="FFFF00"/>
                </a:highlight>
              </a:rPr>
              <a:t>Kristen Ellis, PharmD, BCPS, AAHIVP</a:t>
            </a:r>
          </a:p>
          <a:p>
            <a:r>
              <a:rPr lang="en-US" sz="2000" dirty="0">
                <a:hlinkClick r:id="rId4"/>
              </a:rPr>
              <a:t>danielledavila@arizona.edu</a:t>
            </a:r>
            <a:r>
              <a:rPr lang="en-US" sz="2000" dirty="0"/>
              <a:t>  </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53</a:t>
            </a:fld>
            <a:endParaRPr lang="en-US"/>
          </a:p>
        </p:txBody>
      </p:sp>
    </p:spTree>
    <p:extLst>
      <p:ext uri="{BB962C8B-B14F-4D97-AF65-F5344CB8AC3E}">
        <p14:creationId xmlns:p14="http://schemas.microsoft.com/office/powerpoint/2010/main" val="290309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9"/>
            <a:ext cx="8315569" cy="1143000"/>
          </a:xfrm>
        </p:spPr>
        <p:txBody>
          <a:bodyPr anchor="ctr">
            <a:normAutofit/>
          </a:bodyPr>
          <a:lstStyle/>
          <a:p>
            <a:r>
              <a:rPr lang="en-US" dirty="0"/>
              <a:t>Learning Objectives</a:t>
            </a:r>
          </a:p>
        </p:txBody>
      </p:sp>
      <p:pic>
        <p:nvPicPr>
          <p:cNvPr id="4" name="Picture 3" descr="A campaign for HIV prenatal screening from HIV.gov with a pregnant person with long hair, with the title Planning A Pregnancy, followed by 'Be sure that an HIV test is part of your prenatal care.'">
            <a:extLst>
              <a:ext uri="{FF2B5EF4-FFF2-40B4-BE49-F238E27FC236}">
                <a16:creationId xmlns:a16="http://schemas.microsoft.com/office/drawing/2014/main" id="{72951AD4-DDB1-A394-1B40-26FDB7B83A48}"/>
              </a:ext>
            </a:extLst>
          </p:cNvPr>
          <p:cNvPicPr>
            <a:picLocks noChangeAspect="1"/>
          </p:cNvPicPr>
          <p:nvPr/>
        </p:nvPicPr>
        <p:blipFill>
          <a:blip r:embed="rId2"/>
          <a:stretch>
            <a:fillRect/>
          </a:stretch>
        </p:blipFill>
        <p:spPr>
          <a:xfrm>
            <a:off x="457200" y="1923046"/>
            <a:ext cx="3657600" cy="3657600"/>
          </a:xfrm>
          <a:prstGeom prst="rect">
            <a:avLst/>
          </a:prstGeom>
          <a:noFill/>
        </p:spPr>
      </p:pic>
      <p:sp>
        <p:nvSpPr>
          <p:cNvPr id="3" name="Content Placeholder 2"/>
          <p:cNvSpPr>
            <a:spLocks noGrp="1"/>
          </p:cNvSpPr>
          <p:nvPr>
            <p:ph sz="half" idx="2"/>
          </p:nvPr>
        </p:nvSpPr>
        <p:spPr>
          <a:xfrm>
            <a:off x="4419602" y="1536192"/>
            <a:ext cx="4038599" cy="4431308"/>
          </a:xfrm>
        </p:spPr>
        <p:txBody>
          <a:bodyPr vert="horz" lIns="91290" tIns="45645" rIns="91290" bIns="45645" rtlCol="0">
            <a:normAutofit fontScale="92500" lnSpcReduction="10000"/>
          </a:bodyPr>
          <a:lstStyle/>
          <a:p>
            <a:pPr marL="114300" indent="0">
              <a:lnSpc>
                <a:spcPct val="90000"/>
              </a:lnSpc>
              <a:buNone/>
            </a:pPr>
            <a:r>
              <a:rPr lang="en-US" sz="2000" dirty="0"/>
              <a:t>By the end of this presentation, participants will be able to:</a:t>
            </a:r>
          </a:p>
          <a:p>
            <a:pPr marL="457200" indent="-342900">
              <a:lnSpc>
                <a:spcPct val="90000"/>
              </a:lnSpc>
            </a:pPr>
            <a:r>
              <a:rPr lang="en-US" sz="2000" dirty="0"/>
              <a:t>Explain the concept and significance of Pre-exposure Prophylaxis (</a:t>
            </a:r>
            <a:r>
              <a:rPr lang="en-US" sz="2000" dirty="0" err="1"/>
              <a:t>PrEP</a:t>
            </a:r>
            <a:r>
              <a:rPr lang="en-US" sz="2000" dirty="0"/>
              <a:t>) in perinatal HIV prevention.</a:t>
            </a:r>
          </a:p>
          <a:p>
            <a:pPr marL="457200" indent="-342900">
              <a:lnSpc>
                <a:spcPct val="90000"/>
              </a:lnSpc>
            </a:pPr>
            <a:r>
              <a:rPr lang="en-US" sz="2000" dirty="0"/>
              <a:t>Determine appropriate antiretroviral therapies to be used during pregnancy, as outlined in the 2024 Perinatal HIV Guidelines </a:t>
            </a:r>
          </a:p>
          <a:p>
            <a:pPr marL="457200" indent="-342900">
              <a:lnSpc>
                <a:spcPct val="90000"/>
              </a:lnSpc>
            </a:pPr>
            <a:r>
              <a:rPr lang="en-US" sz="2000" dirty="0"/>
              <a:t>Counsel pregnant patients in accordance with the updated infant feeding recommendations in the 2024 perinatal HIV guidelines.</a:t>
            </a:r>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6</a:t>
            </a:fld>
            <a:endParaRPr lang="en-US"/>
          </a:p>
        </p:txBody>
      </p:sp>
    </p:spTree>
    <p:extLst>
      <p:ext uri="{BB962C8B-B14F-4D97-AF65-F5344CB8AC3E}">
        <p14:creationId xmlns:p14="http://schemas.microsoft.com/office/powerpoint/2010/main" val="418389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Epidemiology of Perinatal HIV transmission​ in US</a:t>
            </a:r>
          </a:p>
        </p:txBody>
      </p:sp>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p:txBody>
          <a:bodyPr/>
          <a:lstStyle/>
          <a:p>
            <a:r>
              <a:rPr lang="en-US" dirty="0"/>
              <a:t>~5,000 people with HIV give birth each year ​</a:t>
            </a:r>
          </a:p>
          <a:p>
            <a:pPr marL="114112" indent="0">
              <a:buNone/>
            </a:pPr>
            <a:endParaRPr lang="en-US" dirty="0"/>
          </a:p>
          <a:p>
            <a:r>
              <a:rPr lang="en-US" dirty="0"/>
              <a:t>2019: 1% of </a:t>
            </a:r>
            <a:r>
              <a:rPr lang="en-US"/>
              <a:t>people with </a:t>
            </a:r>
            <a:r>
              <a:rPr lang="en-US" dirty="0"/>
              <a:t>HIV were identified as cases of perinatal transmission</a:t>
            </a:r>
          </a:p>
        </p:txBody>
      </p:sp>
      <p:pic>
        <p:nvPicPr>
          <p:cNvPr id="5124" name="Picture 4" descr="A close-up of an HIV virus infection&#10;&#10;">
            <a:extLst>
              <a:ext uri="{FF2B5EF4-FFF2-40B4-BE49-F238E27FC236}">
                <a16:creationId xmlns:a16="http://schemas.microsoft.com/office/drawing/2014/main" id="{AE09811B-EB54-4709-2275-919002ACA268}"/>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633" y="3166173"/>
            <a:ext cx="2949983" cy="28010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blue and white CDC logo&#10;">
            <a:extLst>
              <a:ext uri="{FF2B5EF4-FFF2-40B4-BE49-F238E27FC236}">
                <a16:creationId xmlns:a16="http://schemas.microsoft.com/office/drawing/2014/main" id="{48CB072A-7D1D-A66A-F339-511044205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718" y="6239893"/>
            <a:ext cx="740687" cy="502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B31A58-3FE7-EAC2-E5F4-5AD309D7C6E1}"/>
              </a:ext>
            </a:extLst>
          </p:cNvPr>
          <p:cNvSpPr txBox="1"/>
          <p:nvPr/>
        </p:nvSpPr>
        <p:spPr>
          <a:xfrm>
            <a:off x="5854263" y="5965934"/>
            <a:ext cx="340009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https://www.aidsmap.com/about-hiv/hiv-lifecycle</a:t>
            </a:r>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323671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604B-5E4B-8F6B-E6E4-6F980A421DCF}"/>
              </a:ext>
            </a:extLst>
          </p:cNvPr>
          <p:cNvSpPr>
            <a:spLocks noGrp="1"/>
          </p:cNvSpPr>
          <p:nvPr>
            <p:ph type="title"/>
          </p:nvPr>
        </p:nvSpPr>
        <p:spPr/>
        <p:txBody>
          <a:bodyPr/>
          <a:lstStyle/>
          <a:p>
            <a:r>
              <a:rPr lang="en-US" dirty="0"/>
              <a:t>Success! Decreasing perinatal HIV transmission in the U.S. </a:t>
            </a:r>
          </a:p>
        </p:txBody>
      </p:sp>
      <p:pic>
        <p:nvPicPr>
          <p:cNvPr id="6146" name="Picture 2" descr="A histogram showing the Perinatal HIV Infection Rate in the U.S ranging from 0 to 1,800 on the Y-Axis and Year, ranging  from 1975 to 2020. The highest peak of Perinatal HIV Infections in the US was in 1991 and reached nearly 1,800 perinatal infections, with 1992 following after, there is a significant decrease from 1994 to 1993 and since 1996 cases have been under 400. Since 2005 cases have been under 200. ">
            <a:extLst>
              <a:ext uri="{FF2B5EF4-FFF2-40B4-BE49-F238E27FC236}">
                <a16:creationId xmlns:a16="http://schemas.microsoft.com/office/drawing/2014/main" id="{D5864387-DFEC-E9A7-68E7-F7AE38CDB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1925"/>
            <a:ext cx="9144000" cy="39925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E1F43260-DB31-0E31-5517-48D5B3D8D503}"/>
              </a:ex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470828" y="5655635"/>
            <a:ext cx="609600" cy="4191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267094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737D-0661-DDD8-4DB9-ED6D663C7299}"/>
              </a:ext>
            </a:extLst>
          </p:cNvPr>
          <p:cNvSpPr>
            <a:spLocks noGrp="1"/>
          </p:cNvSpPr>
          <p:nvPr>
            <p:ph type="title"/>
          </p:nvPr>
        </p:nvSpPr>
        <p:spPr/>
        <p:txBody>
          <a:bodyPr/>
          <a:lstStyle/>
          <a:p>
            <a:r>
              <a:rPr lang="en-US" sz="2400" dirty="0">
                <a:solidFill>
                  <a:schemeClr val="bg1"/>
                </a:solidFill>
              </a:rPr>
              <a:t>Number of New HIV Cases Attributed to Perinatal Transmission </a:t>
            </a:r>
          </a:p>
        </p:txBody>
      </p:sp>
      <p:pic>
        <p:nvPicPr>
          <p:cNvPr id="16" name="Picture 15" descr="A graph with green line reading the title: Number of New HIV Cases Attributed to Perinatal Transmission per Year: Arizona.&#10;On the Y-Axis, the number of new cases HIV cases attributed to Perinatal Transmission per Year (ranging from 1 to 9), on the Y-Axis the Year is outlined from 2010 to 2022. The highest transmission rate occurred in 2012, with peaks in 2015, 2018, and 2021. ">
            <a:extLst>
              <a:ext uri="{FF2B5EF4-FFF2-40B4-BE49-F238E27FC236}">
                <a16:creationId xmlns:a16="http://schemas.microsoft.com/office/drawing/2014/main" id="{C42F915E-8430-B8F4-7AD6-E24D1A0C078F}"/>
              </a:ext>
            </a:extLst>
          </p:cNvPr>
          <p:cNvPicPr>
            <a:picLocks noChangeAspect="1"/>
          </p:cNvPicPr>
          <p:nvPr/>
        </p:nvPicPr>
        <p:blipFill>
          <a:blip r:embed="rId3"/>
          <a:stretch>
            <a:fillRect/>
          </a:stretch>
        </p:blipFill>
        <p:spPr>
          <a:xfrm>
            <a:off x="1662843" y="221566"/>
            <a:ext cx="7023954" cy="4867270"/>
          </a:xfrm>
          <a:prstGeom prst="rect">
            <a:avLst/>
          </a:prstGeom>
        </p:spPr>
      </p:pic>
      <p:sp>
        <p:nvSpPr>
          <p:cNvPr id="3" name="Content Placeholder 2">
            <a:extLst>
              <a:ext uri="{FF2B5EF4-FFF2-40B4-BE49-F238E27FC236}">
                <a16:creationId xmlns:a16="http://schemas.microsoft.com/office/drawing/2014/main" id="{AB0D6659-3113-DF3B-EB80-D31CF971683B}"/>
              </a:ext>
            </a:extLst>
          </p:cNvPr>
          <p:cNvSpPr>
            <a:spLocks noGrp="1"/>
          </p:cNvSpPr>
          <p:nvPr>
            <p:ph idx="1"/>
          </p:nvPr>
        </p:nvSpPr>
        <p:spPr>
          <a:xfrm>
            <a:off x="457203" y="5088835"/>
            <a:ext cx="4432850" cy="878667"/>
          </a:xfrm>
        </p:spPr>
        <p:txBody>
          <a:bodyPr>
            <a:normAutofit fontScale="77500" lnSpcReduction="20000"/>
          </a:bodyPr>
          <a:lstStyle/>
          <a:p>
            <a:pPr marL="114112" indent="0">
              <a:buNone/>
            </a:pPr>
            <a:r>
              <a:rPr lang="en-US" b="0" i="0" dirty="0">
                <a:solidFill>
                  <a:srgbClr val="000000"/>
                </a:solidFill>
                <a:effectLst/>
                <a:latin typeface="Times"/>
              </a:rPr>
              <a:t>Data from​</a:t>
            </a:r>
            <a:endParaRPr lang="en-US" dirty="0">
              <a:solidFill>
                <a:srgbClr val="000000"/>
              </a:solidFill>
              <a:latin typeface="Times"/>
            </a:endParaRPr>
          </a:p>
          <a:p>
            <a:pPr marL="114112" indent="0">
              <a:buNone/>
            </a:pPr>
            <a:r>
              <a:rPr lang="en-US" b="0" i="0" dirty="0">
                <a:solidFill>
                  <a:srgbClr val="000000"/>
                </a:solidFill>
                <a:effectLst/>
                <a:latin typeface="Times"/>
              </a:rPr>
              <a:t>Arizona Dept of Health Services Epidemiology team </a:t>
            </a:r>
            <a:endParaRPr lang="en-US" dirty="0"/>
          </a:p>
        </p:txBody>
      </p:sp>
      <p:sp>
        <p:nvSpPr>
          <p:cNvPr id="4" name="Slide Number Placeholder 3">
            <a:extLst>
              <a:ext uri="{FF2B5EF4-FFF2-40B4-BE49-F238E27FC236}">
                <a16:creationId xmlns:a16="http://schemas.microsoft.com/office/drawing/2014/main" id="{E7DE8124-937D-ADD0-89EE-B3A3CCF5CFEC}"/>
              </a:ext>
            </a:extLst>
          </p:cNvPr>
          <p:cNvSpPr>
            <a:spLocks noGrp="1"/>
          </p:cNvSpPr>
          <p:nvPr>
            <p:ph type="sldNum" sz="quarter" idx="12"/>
          </p:nvPr>
        </p:nvSpPr>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1103390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otalTime>10198</TotalTime>
  <Words>3070</Words>
  <Application>Microsoft Office PowerPoint</Application>
  <PresentationFormat>On-screen Show (4:3)</PresentationFormat>
  <Paragraphs>428</Paragraphs>
  <Slides>53</Slides>
  <Notes>27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AETC Program master slide template 4x3</vt:lpstr>
      <vt:lpstr>PERINATAL HIV UPDATE </vt:lpstr>
      <vt:lpstr>Disclaimer</vt:lpstr>
      <vt:lpstr>Pacific AIDS Education and Training Center - Arizona</vt:lpstr>
      <vt:lpstr>Disclosure Statement ​</vt:lpstr>
      <vt:lpstr>Outline of today’s talk </vt:lpstr>
      <vt:lpstr>Learning Objectives</vt:lpstr>
      <vt:lpstr>Epidemiology of Perinatal HIV transmission​ in US</vt:lpstr>
      <vt:lpstr>Success! Decreasing perinatal HIV transmission in the U.S. </vt:lpstr>
      <vt:lpstr>Number of New HIV Cases Attributed to Perinatal Transmission </vt:lpstr>
      <vt:lpstr>Identified risk factors for perinatal HIV transmission</vt:lpstr>
      <vt:lpstr>Barriers to preventing perinatal HIV transmission </vt:lpstr>
      <vt:lpstr>Work to do: New Perinatal HIV Diagnoses disproportionately affect certain racial &amp; ethnic groups </vt:lpstr>
      <vt:lpstr>Absence of Prevention Intervention</vt:lpstr>
      <vt:lpstr>Timing of HIV Transmission to Infant</vt:lpstr>
      <vt:lpstr>How to prevent Perinatal HIV?​ ​ </vt:lpstr>
      <vt:lpstr>HIV Testing in Pregnancy ​</vt:lpstr>
      <vt:lpstr>Case</vt:lpstr>
      <vt:lpstr>Intro to Pre-Exposure Prophylaxis (PrEP) in the perinatal period</vt:lpstr>
      <vt:lpstr>PrEP options during perinatal period </vt:lpstr>
      <vt:lpstr>PrEP Care </vt:lpstr>
      <vt:lpstr>Pre-pregnancy counseling for PWH​</vt:lpstr>
      <vt:lpstr>Antiretroviral Drugs in Pregnancy ​</vt:lpstr>
      <vt:lpstr>Safety of Antiretrovirals in Pregnancy?​</vt:lpstr>
      <vt:lpstr>History of Dolutegravir ​</vt:lpstr>
      <vt:lpstr>The Antiretroviral Pregnancy Registry</vt:lpstr>
      <vt:lpstr>Antiretroviral ​Pregnancy ​Registry (APR) </vt:lpstr>
      <vt:lpstr>DHHS Recommendations: Pregnant PWH who are ARV naïve Option 1</vt:lpstr>
      <vt:lpstr>DHHS Recommendations: Pregnant PWH who are ARV naïve Option 2*</vt:lpstr>
      <vt:lpstr>Back to Case </vt:lpstr>
      <vt:lpstr>What about Biktarvy (BIC/TAF/FTC) in Pregnancy? </vt:lpstr>
      <vt:lpstr>And Cabenuva (LA-CAB/RPV) in Pregnancy?  </vt:lpstr>
      <vt:lpstr>DHHS Guidelines for Pregnant PWH who are taking ART when they become pregnant </vt:lpstr>
      <vt:lpstr>Situation-Specific Recommendations</vt:lpstr>
      <vt:lpstr>Labor and Delivery</vt:lpstr>
      <vt:lpstr>Infant prophylaxis Neonatal ARV management ​</vt:lpstr>
      <vt:lpstr>Why give infant prophylaxis if undetectable status is maintained?​</vt:lpstr>
      <vt:lpstr>HIV transmission in Breast Milk</vt:lpstr>
      <vt:lpstr>Infant feeding guideline update​ Example Case:​</vt:lpstr>
      <vt:lpstr>Update to Clinical Guidelines</vt:lpstr>
      <vt:lpstr>Potential benefits of Breastfeeding ​</vt:lpstr>
      <vt:lpstr>Data to support breast/chest feeding in WLH with viremic control ?  </vt:lpstr>
      <vt:lpstr>Promoting Maternal Infant Survival Everywhere (PROMISE) trial data  (n =2431)​ </vt:lpstr>
      <vt:lpstr>Case series from higher-resource countries (All mothers on ART and almost all virally suppressed) </vt:lpstr>
      <vt:lpstr>Data to support breast/chest feeding in WLH with viremic control ​</vt:lpstr>
      <vt:lpstr>Infant Prophylaxis while Breastfeeding?​</vt:lpstr>
      <vt:lpstr>Lab monitoring: Table 13  ​</vt:lpstr>
      <vt:lpstr>Counseling WLH about Breast/Chest feeding</vt:lpstr>
      <vt:lpstr>Back to our patient</vt:lpstr>
      <vt:lpstr>Additional counseling points ​</vt:lpstr>
      <vt:lpstr>Perinatal HIV resources</vt:lpstr>
      <vt:lpstr>Perinatal HIV resources ​</vt:lpstr>
      <vt:lpstr>In Memory: Hydeia Broadbent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Abascal, Brian</cp:lastModifiedBy>
  <cp:revision>380</cp:revision>
  <dcterms:created xsi:type="dcterms:W3CDTF">2020-11-12T22:58:33Z</dcterms:created>
  <dcterms:modified xsi:type="dcterms:W3CDTF">2024-06-12T20:33:56Z</dcterms:modified>
</cp:coreProperties>
</file>