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0"/>
  </p:notesMasterIdLst>
  <p:handoutMasterIdLst>
    <p:handoutMasterId r:id="rId61"/>
  </p:handoutMasterIdLst>
  <p:sldIdLst>
    <p:sldId id="259" r:id="rId2"/>
    <p:sldId id="430" r:id="rId3"/>
    <p:sldId id="261" r:id="rId4"/>
    <p:sldId id="262" r:id="rId5"/>
    <p:sldId id="469" r:id="rId6"/>
    <p:sldId id="468" r:id="rId7"/>
    <p:sldId id="436" r:id="rId8"/>
    <p:sldId id="485" r:id="rId9"/>
    <p:sldId id="486" r:id="rId10"/>
    <p:sldId id="470" r:id="rId11"/>
    <p:sldId id="437" r:id="rId12"/>
    <p:sldId id="493" r:id="rId13"/>
    <p:sldId id="459" r:id="rId14"/>
    <p:sldId id="460" r:id="rId15"/>
    <p:sldId id="487" r:id="rId16"/>
    <p:sldId id="473" r:id="rId17"/>
    <p:sldId id="488" r:id="rId18"/>
    <p:sldId id="474" r:id="rId19"/>
    <p:sldId id="471" r:id="rId20"/>
    <p:sldId id="461" r:id="rId21"/>
    <p:sldId id="462" r:id="rId22"/>
    <p:sldId id="463" r:id="rId23"/>
    <p:sldId id="489" r:id="rId24"/>
    <p:sldId id="475" r:id="rId25"/>
    <p:sldId id="442" r:id="rId26"/>
    <p:sldId id="482" r:id="rId27"/>
    <p:sldId id="441" r:id="rId28"/>
    <p:sldId id="490" r:id="rId29"/>
    <p:sldId id="476" r:id="rId30"/>
    <p:sldId id="431" r:id="rId31"/>
    <p:sldId id="477" r:id="rId32"/>
    <p:sldId id="443" r:id="rId33"/>
    <p:sldId id="445" r:id="rId34"/>
    <p:sldId id="491" r:id="rId35"/>
    <p:sldId id="472" r:id="rId36"/>
    <p:sldId id="446" r:id="rId37"/>
    <p:sldId id="447" r:id="rId38"/>
    <p:sldId id="448" r:id="rId39"/>
    <p:sldId id="483" r:id="rId40"/>
    <p:sldId id="484" r:id="rId41"/>
    <p:sldId id="495" r:id="rId42"/>
    <p:sldId id="496" r:id="rId43"/>
    <p:sldId id="492" r:id="rId44"/>
    <p:sldId id="449" r:id="rId45"/>
    <p:sldId id="451" r:id="rId46"/>
    <p:sldId id="450" r:id="rId47"/>
    <p:sldId id="452" r:id="rId48"/>
    <p:sldId id="455" r:id="rId49"/>
    <p:sldId id="456" r:id="rId50"/>
    <p:sldId id="457" r:id="rId51"/>
    <p:sldId id="481" r:id="rId52"/>
    <p:sldId id="453" r:id="rId53"/>
    <p:sldId id="454" r:id="rId54"/>
    <p:sldId id="464" r:id="rId55"/>
    <p:sldId id="465" r:id="rId56"/>
    <p:sldId id="466" r:id="rId57"/>
    <p:sldId id="467" r:id="rId58"/>
    <p:sldId id="269" r:id="rId59"/>
  </p:sldIdLst>
  <p:sldSz cx="9144000" cy="6858000" type="screen4x3"/>
  <p:notesSz cx="6858000" cy="9144000"/>
  <p:defaultTextStyle>
    <a:defPPr>
      <a:defRPr lang="en-US"/>
    </a:defPPr>
    <a:lvl1pPr marL="0" algn="l" defTabSz="456449" rtl="0" eaLnBrk="1" latinLnBrk="0" hangingPunct="1">
      <a:defRPr sz="1800" kern="1200">
        <a:solidFill>
          <a:schemeClr val="tx1"/>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88707" autoAdjust="0"/>
  </p:normalViewPr>
  <p:slideViewPr>
    <p:cSldViewPr snapToGrid="0" snapToObjects="1">
      <p:cViewPr varScale="1">
        <p:scale>
          <a:sx n="76" d="100"/>
          <a:sy n="76" d="100"/>
        </p:scale>
        <p:origin x="174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5" d="100"/>
          <a:sy n="95" d="100"/>
        </p:scale>
        <p:origin x="-39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effectLst/>
              </a:rPr>
              <a:t>Transmission Category (Figure 3)</a:t>
            </a:r>
            <a:endParaRPr lang="en-US" sz="16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Adult MSM &amp; IDU </c:v>
                </c:pt>
                <c:pt idx="1">
                  <c:v>Adult heterosexual contact</c:v>
                </c:pt>
                <c:pt idx="2">
                  <c:v>Adult IDU </c:v>
                </c:pt>
                <c:pt idx="3">
                  <c:v>Adult with no reported risk (NRR)</c:v>
                </c:pt>
                <c:pt idx="4">
                  <c:v>Adult MSM</c:v>
                </c:pt>
                <c:pt idx="5">
                  <c:v>Adult with no identified risk (NIR)</c:v>
                </c:pt>
              </c:strCache>
            </c:strRef>
          </c:cat>
          <c:val>
            <c:numRef>
              <c:f>Sheet1!$B$2:$B$7</c:f>
              <c:numCache>
                <c:formatCode>0%</c:formatCode>
                <c:ptCount val="6"/>
                <c:pt idx="0">
                  <c:v>1.35E-2</c:v>
                </c:pt>
                <c:pt idx="1">
                  <c:v>0.09</c:v>
                </c:pt>
                <c:pt idx="2">
                  <c:v>0.12</c:v>
                </c:pt>
                <c:pt idx="3">
                  <c:v>0.28000000000000003</c:v>
                </c:pt>
                <c:pt idx="4">
                  <c:v>0.47</c:v>
                </c:pt>
                <c:pt idx="5" formatCode="0.00%">
                  <c:v>1.35E-2</c:v>
                </c:pt>
              </c:numCache>
            </c:numRef>
          </c:val>
          <c:extLst>
            <c:ext xmlns:c16="http://schemas.microsoft.com/office/drawing/2014/chart" uri="{C3380CC4-5D6E-409C-BE32-E72D297353CC}">
              <c16:uniqueId val="{00000000-8456-49DA-BB21-246172053917}"/>
            </c:ext>
          </c:extLst>
        </c:ser>
        <c:dLbls>
          <c:dLblPos val="outEnd"/>
          <c:showLegendKey val="0"/>
          <c:showVal val="1"/>
          <c:showCatName val="0"/>
          <c:showSerName val="0"/>
          <c:showPercent val="0"/>
          <c:showBubbleSize val="0"/>
        </c:dLbls>
        <c:gapWidth val="50"/>
        <c:axId val="698705280"/>
        <c:axId val="1489853727"/>
      </c:barChart>
      <c:catAx>
        <c:axId val="698705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89853727"/>
        <c:crosses val="autoZero"/>
        <c:auto val="1"/>
        <c:lblAlgn val="ctr"/>
        <c:lblOffset val="100"/>
        <c:noMultiLvlLbl val="0"/>
      </c:catAx>
      <c:valAx>
        <c:axId val="1489853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98705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b="0" i="0" u="none" strike="noStrike" baseline="0" dirty="0"/>
              <a:t>Percent of Persons Living with HIV Whose Infection is Attributed to Injection Drug Use (IDU)</a:t>
            </a:r>
            <a:endParaRPr lang="en-US" dirty="0">
              <a:solidFill>
                <a:schemeClr val="tx1"/>
              </a:solidFill>
            </a:endParaRPr>
          </a:p>
        </c:rich>
      </c:tx>
      <c:layout>
        <c:manualLayout>
          <c:xMode val="edge"/>
          <c:yMode val="edge"/>
          <c:x val="0.148515799247609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IDU attributed</c:v>
                </c:pt>
              </c:strCache>
            </c:strRef>
          </c:tx>
          <c:spPr>
            <a:solidFill>
              <a:schemeClr val="accent1"/>
            </a:solidFill>
            <a:ln>
              <a:noFill/>
            </a:ln>
            <a:effectLst>
              <a:outerShdw blurRad="50800" dist="50800" dir="5400000" algn="ctr" rotWithShape="0">
                <a:schemeClr val="bg1"/>
              </a:outerShdw>
            </a:effectLst>
          </c:spPr>
          <c:invertIfNegative val="0"/>
          <c:dLbls>
            <c:dLbl>
              <c:idx val="1"/>
              <c:layout>
                <c:manualLayout>
                  <c:x val="-3.8555460667820796E-17"/>
                  <c:y val="-9.012264887800552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F2-4725-8F93-4AFDB6FE9DEA}"/>
                </c:ext>
              </c:extLst>
            </c:dLbl>
            <c:dLbl>
              <c:idx val="3"/>
              <c:layout>
                <c:manualLayout>
                  <c:x val="2.2371364653243847E-3"/>
                  <c:y val="-1.616161616161631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F2-4725-8F93-4AFDB6FE9DEA}"/>
                </c:ext>
              </c:extLst>
            </c:dLbl>
            <c:dLbl>
              <c:idx val="4"/>
              <c:layout>
                <c:manualLayout>
                  <c:x val="0"/>
                  <c:y val="-9.478091377988070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F2-4725-8F93-4AFDB6FE9DEA}"/>
                </c:ext>
              </c:extLst>
            </c:dLbl>
            <c:dLbl>
              <c:idx val="5"/>
              <c:layout>
                <c:manualLayout>
                  <c:x val="0"/>
                  <c:y val="-8.080808080808080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F2-4725-8F93-4AFDB6FE9DE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2018</c:v>
                </c:pt>
                <c:pt idx="2">
                  <c:v>2019</c:v>
                </c:pt>
                <c:pt idx="3">
                  <c:v>2020</c:v>
                </c:pt>
                <c:pt idx="4">
                  <c:v>2021</c:v>
                </c:pt>
                <c:pt idx="5">
                  <c:v>2022</c:v>
                </c:pt>
              </c:numCache>
            </c:numRef>
          </c:cat>
          <c:val>
            <c:numRef>
              <c:f>Sheet1!$B$2:$B$7</c:f>
              <c:numCache>
                <c:formatCode>0%</c:formatCode>
                <c:ptCount val="6"/>
                <c:pt idx="0">
                  <c:v>0.14000000000000001</c:v>
                </c:pt>
                <c:pt idx="1">
                  <c:v>0.05</c:v>
                </c:pt>
                <c:pt idx="2">
                  <c:v>0.125</c:v>
                </c:pt>
                <c:pt idx="3">
                  <c:v>3.5999999999999997E-2</c:v>
                </c:pt>
                <c:pt idx="4">
                  <c:v>6.7000000000000004E-2</c:v>
                </c:pt>
                <c:pt idx="5">
                  <c:v>9.5000000000000001E-2</c:v>
                </c:pt>
              </c:numCache>
            </c:numRef>
          </c:val>
          <c:extLst>
            <c:ext xmlns:c16="http://schemas.microsoft.com/office/drawing/2014/chart" uri="{C3380CC4-5D6E-409C-BE32-E72D297353CC}">
              <c16:uniqueId val="{00000004-47F2-4725-8F93-4AFDB6FE9DEA}"/>
            </c:ext>
          </c:extLst>
        </c:ser>
        <c:ser>
          <c:idx val="1"/>
          <c:order val="1"/>
          <c:tx>
            <c:strRef>
              <c:f>Sheet1!$C$1</c:f>
              <c:strCache>
                <c:ptCount val="1"/>
                <c:pt idx="0">
                  <c:v>MSM and IDU</c:v>
                </c:pt>
              </c:strCache>
            </c:strRef>
          </c:tx>
          <c:spPr>
            <a:solidFill>
              <a:schemeClr val="accent6">
                <a:lumMod val="60000"/>
                <a:lumOff val="40000"/>
              </a:schemeClr>
            </a:solidFill>
            <a:ln>
              <a:noFill/>
            </a:ln>
            <a:effectLst/>
          </c:spPr>
          <c:invertIfNegative val="0"/>
          <c:dLbls>
            <c:dLbl>
              <c:idx val="1"/>
              <c:layout>
                <c:manualLayout>
                  <c:x val="2.1030494216613704E-3"/>
                  <c:y val="-1.072386058981233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F2-4725-8F93-4AFDB6FE9DEA}"/>
                </c:ext>
              </c:extLst>
            </c:dLbl>
            <c:dLbl>
              <c:idx val="3"/>
              <c:layout>
                <c:manualLayout>
                  <c:x val="-7.7110921335641591E-17"/>
                  <c:y val="-3.574620196604123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7F2-4725-8F93-4AFDB6FE9DEA}"/>
                </c:ext>
              </c:extLst>
            </c:dLbl>
            <c:dLbl>
              <c:idx val="4"/>
              <c:layout>
                <c:manualLayout>
                  <c:x val="0"/>
                  <c:y val="-2.14477211796246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7F2-4725-8F93-4AFDB6FE9DE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2018</c:v>
                </c:pt>
                <c:pt idx="2">
                  <c:v>2019</c:v>
                </c:pt>
                <c:pt idx="3">
                  <c:v>2020</c:v>
                </c:pt>
                <c:pt idx="4">
                  <c:v>2021</c:v>
                </c:pt>
                <c:pt idx="5">
                  <c:v>2022</c:v>
                </c:pt>
              </c:numCache>
            </c:numRef>
          </c:cat>
          <c:val>
            <c:numRef>
              <c:f>Sheet1!$C$2:$C$7</c:f>
              <c:numCache>
                <c:formatCode>0%</c:formatCode>
                <c:ptCount val="6"/>
                <c:pt idx="0">
                  <c:v>0.04</c:v>
                </c:pt>
                <c:pt idx="1">
                  <c:v>0.1</c:v>
                </c:pt>
                <c:pt idx="2">
                  <c:v>0.04</c:v>
                </c:pt>
                <c:pt idx="3">
                  <c:v>7.0000000000000007E-2</c:v>
                </c:pt>
                <c:pt idx="4">
                  <c:v>0.04</c:v>
                </c:pt>
                <c:pt idx="5">
                  <c:v>0.05</c:v>
                </c:pt>
              </c:numCache>
            </c:numRef>
          </c:val>
          <c:extLst>
            <c:ext xmlns:c16="http://schemas.microsoft.com/office/drawing/2014/chart" uri="{C3380CC4-5D6E-409C-BE32-E72D297353CC}">
              <c16:uniqueId val="{00000008-47F2-4725-8F93-4AFDB6FE9DEA}"/>
            </c:ext>
          </c:extLst>
        </c:ser>
        <c:ser>
          <c:idx val="2"/>
          <c:order val="2"/>
          <c:tx>
            <c:strRef>
              <c:f>Sheet1!$D$1</c:f>
              <c:strCache>
                <c:ptCount val="1"/>
                <c:pt idx="0">
                  <c:v>Not IDU attributed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2018</c:v>
                </c:pt>
                <c:pt idx="2">
                  <c:v>2019</c:v>
                </c:pt>
                <c:pt idx="3">
                  <c:v>2020</c:v>
                </c:pt>
                <c:pt idx="4">
                  <c:v>2021</c:v>
                </c:pt>
                <c:pt idx="5">
                  <c:v>2022</c:v>
                </c:pt>
              </c:numCache>
            </c:numRef>
          </c:cat>
          <c:val>
            <c:numRef>
              <c:f>Sheet1!$D$2:$D$7</c:f>
              <c:numCache>
                <c:formatCode>0%</c:formatCode>
                <c:ptCount val="6"/>
                <c:pt idx="0">
                  <c:v>0.82</c:v>
                </c:pt>
                <c:pt idx="1">
                  <c:v>0.85</c:v>
                </c:pt>
                <c:pt idx="2">
                  <c:v>0.83</c:v>
                </c:pt>
                <c:pt idx="3">
                  <c:v>0.89</c:v>
                </c:pt>
                <c:pt idx="4">
                  <c:v>0.89</c:v>
                </c:pt>
                <c:pt idx="5">
                  <c:v>0.85</c:v>
                </c:pt>
              </c:numCache>
            </c:numRef>
          </c:val>
          <c:extLst>
            <c:ext xmlns:c16="http://schemas.microsoft.com/office/drawing/2014/chart" uri="{C3380CC4-5D6E-409C-BE32-E72D297353CC}">
              <c16:uniqueId val="{00000009-47F2-4725-8F93-4AFDB6FE9DEA}"/>
            </c:ext>
          </c:extLst>
        </c:ser>
        <c:dLbls>
          <c:dLblPos val="ctr"/>
          <c:showLegendKey val="0"/>
          <c:showVal val="1"/>
          <c:showCatName val="0"/>
          <c:showSerName val="0"/>
          <c:showPercent val="0"/>
          <c:showBubbleSize val="0"/>
        </c:dLbls>
        <c:gapWidth val="150"/>
        <c:overlap val="100"/>
        <c:axId val="1770140608"/>
        <c:axId val="1807483920"/>
      </c:barChart>
      <c:catAx>
        <c:axId val="177014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807483920"/>
        <c:crosses val="autoZero"/>
        <c:auto val="1"/>
        <c:lblAlgn val="ctr"/>
        <c:lblOffset val="100"/>
        <c:noMultiLvlLbl val="0"/>
      </c:catAx>
      <c:valAx>
        <c:axId val="1807483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7014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38342036154172"/>
          <c:y val="6.5493926284457021E-2"/>
          <c:w val="0.88712198209266391"/>
          <c:h val="0.71599311990763059"/>
        </c:manualLayout>
      </c:layout>
      <c:barChart>
        <c:barDir val="col"/>
        <c:grouping val="clustered"/>
        <c:varyColors val="0"/>
        <c:ser>
          <c:idx val="0"/>
          <c:order val="0"/>
          <c:spPr>
            <a:solidFill>
              <a:schemeClr val="tx2">
                <a:lumMod val="75000"/>
              </a:schemeClr>
            </a:solidFill>
            <a:ln>
              <a:solidFill>
                <a:schemeClr val="tx1"/>
              </a:solidFill>
            </a:ln>
          </c:spPr>
          <c:invertIfNegative val="0"/>
          <c:dPt>
            <c:idx val="1"/>
            <c:invertIfNegative val="0"/>
            <c:bubble3D val="0"/>
            <c:spPr>
              <a:solidFill>
                <a:srgbClr val="1F497D">
                  <a:lumMod val="40000"/>
                  <a:lumOff val="60000"/>
                </a:srgbClr>
              </a:solidFill>
              <a:ln>
                <a:solidFill>
                  <a:schemeClr val="tx1"/>
                </a:solidFill>
              </a:ln>
            </c:spPr>
            <c:extLst>
              <c:ext xmlns:c16="http://schemas.microsoft.com/office/drawing/2014/chart" uri="{C3380CC4-5D6E-409C-BE32-E72D297353CC}">
                <c16:uniqueId val="{00000001-8104-4A85-9402-FF954A66EA10}"/>
              </c:ext>
            </c:extLst>
          </c:dPt>
          <c:dPt>
            <c:idx val="2"/>
            <c:invertIfNegative val="0"/>
            <c:bubble3D val="0"/>
            <c:spPr>
              <a:solidFill>
                <a:srgbClr val="4F81BD">
                  <a:lumMod val="60000"/>
                  <a:lumOff val="40000"/>
                </a:srgbClr>
              </a:solidFill>
              <a:ln>
                <a:solidFill>
                  <a:schemeClr val="tx1"/>
                </a:solidFill>
              </a:ln>
            </c:spPr>
            <c:extLst>
              <c:ext xmlns:c16="http://schemas.microsoft.com/office/drawing/2014/chart" uri="{C3380CC4-5D6E-409C-BE32-E72D297353CC}">
                <c16:uniqueId val="{00000003-8104-4A85-9402-FF954A66EA10}"/>
              </c:ext>
            </c:extLst>
          </c:dPt>
          <c:dPt>
            <c:idx val="3"/>
            <c:invertIfNegative val="0"/>
            <c:bubble3D val="0"/>
            <c:spPr>
              <a:solidFill>
                <a:srgbClr val="4F81BD">
                  <a:lumMod val="20000"/>
                  <a:lumOff val="80000"/>
                </a:srgbClr>
              </a:solidFill>
              <a:ln>
                <a:solidFill>
                  <a:schemeClr val="tx1"/>
                </a:solidFill>
              </a:ln>
            </c:spPr>
            <c:extLst>
              <c:ext xmlns:c16="http://schemas.microsoft.com/office/drawing/2014/chart" uri="{C3380CC4-5D6E-409C-BE32-E72D297353CC}">
                <c16:uniqueId val="{00000005-8104-4A85-9402-FF954A66EA10}"/>
              </c:ext>
            </c:extLst>
          </c:dPt>
          <c:dPt>
            <c:idx val="4"/>
            <c:invertIfNegative val="0"/>
            <c:bubble3D val="0"/>
            <c:spPr>
              <a:solidFill>
                <a:srgbClr val="4F81BD">
                  <a:lumMod val="20000"/>
                  <a:lumOff val="80000"/>
                </a:srgbClr>
              </a:solidFill>
              <a:ln>
                <a:solidFill>
                  <a:sysClr val="windowText" lastClr="000000">
                    <a:lumMod val="95000"/>
                    <a:lumOff val="5000"/>
                  </a:sysClr>
                </a:solidFill>
              </a:ln>
            </c:spPr>
            <c:extLst>
              <c:ext xmlns:c16="http://schemas.microsoft.com/office/drawing/2014/chart" uri="{C3380CC4-5D6E-409C-BE32-E72D297353CC}">
                <c16:uniqueId val="{00000007-8104-4A85-9402-FF954A66EA10}"/>
              </c:ext>
            </c:extLst>
          </c:dPt>
          <c:dLbls>
            <c:spPr>
              <a:noFill/>
              <a:ln w="25400">
                <a:noFill/>
              </a:ln>
            </c:spPr>
            <c:txPr>
              <a:bodyPr wrap="square" lIns="38100" tIns="19050" rIns="38100" bIns="19050" anchor="ctr">
                <a:spAutoFit/>
              </a:bodyPr>
              <a:lstStyle/>
              <a:p>
                <a:pPr>
                  <a:defRPr sz="12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New_Care!$T$1355:$X$1355</c:f>
              <c:strCache>
                <c:ptCount val="5"/>
                <c:pt idx="0">
                  <c:v>DIAGNOSED
(N=57)</c:v>
                </c:pt>
                <c:pt idx="1">
                  <c:v>IN HIV
CARE
(N=51)</c:v>
                </c:pt>
                <c:pt idx="2">
                  <c:v>RETAINED IN
HIV CARE 
(N=44)</c:v>
                </c:pt>
                <c:pt idx="3">
                  <c:v>ACHIEVED VIRAL 
SUPPRESSION IN 
6 MONTHS
(N=38)</c:v>
                </c:pt>
                <c:pt idx="4">
                  <c:v>ACHIEVED VIRAL 
SUPPRESSION IN 
12 MONTHS
(N=44)</c:v>
                </c:pt>
              </c:strCache>
            </c:strRef>
          </c:cat>
          <c:val>
            <c:numRef>
              <c:f>New_Care!$T$1356:$X$1356</c:f>
              <c:numCache>
                <c:formatCode>0%</c:formatCode>
                <c:ptCount val="5"/>
                <c:pt idx="0">
                  <c:v>1</c:v>
                </c:pt>
                <c:pt idx="1">
                  <c:v>0.89473684210526316</c:v>
                </c:pt>
                <c:pt idx="2">
                  <c:v>0.77192982456140347</c:v>
                </c:pt>
                <c:pt idx="3">
                  <c:v>0.66666666666666663</c:v>
                </c:pt>
                <c:pt idx="4">
                  <c:v>0.77192982456140347</c:v>
                </c:pt>
              </c:numCache>
            </c:numRef>
          </c:val>
          <c:extLst>
            <c:ext xmlns:c16="http://schemas.microsoft.com/office/drawing/2014/chart" uri="{C3380CC4-5D6E-409C-BE32-E72D297353CC}">
              <c16:uniqueId val="{00000008-8104-4A85-9402-FF954A66EA10}"/>
            </c:ext>
          </c:extLst>
        </c:ser>
        <c:dLbls>
          <c:showLegendKey val="0"/>
          <c:showVal val="0"/>
          <c:showCatName val="0"/>
          <c:showSerName val="0"/>
          <c:showPercent val="0"/>
          <c:showBubbleSize val="0"/>
        </c:dLbls>
        <c:gapWidth val="150"/>
        <c:axId val="166903328"/>
        <c:axId val="1"/>
      </c:barChart>
      <c:catAx>
        <c:axId val="166903328"/>
        <c:scaling>
          <c:orientation val="minMax"/>
        </c:scaling>
        <c:delete val="0"/>
        <c:axPos val="b"/>
        <c:title>
          <c:tx>
            <c:rich>
              <a:bodyPr/>
              <a:lstStyle/>
              <a:p>
                <a:pPr>
                  <a:defRPr sz="1400" b="1" i="0" u="none" strike="noStrike" baseline="0">
                    <a:solidFill>
                      <a:srgbClr val="000000"/>
                    </a:solidFill>
                    <a:latin typeface="Calibri"/>
                    <a:ea typeface="Calibri"/>
                    <a:cs typeface="Calibri"/>
                  </a:defRPr>
                </a:pPr>
                <a:r>
                  <a:rPr lang="en-US"/>
                  <a:t>Stage of HIV Care</a:t>
                </a:r>
              </a:p>
            </c:rich>
          </c:tx>
          <c:layout>
            <c:manualLayout>
              <c:xMode val="edge"/>
              <c:yMode val="edge"/>
              <c:x val="0.44414304172243374"/>
              <c:y val="0.9334327546406096"/>
            </c:manualLayout>
          </c:layout>
          <c:overlay val="0"/>
        </c:title>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max val="1"/>
        </c:scaling>
        <c:delete val="0"/>
        <c:axPos val="l"/>
        <c:title>
          <c:tx>
            <c:rich>
              <a:bodyPr/>
              <a:lstStyle/>
              <a:p>
                <a:pPr>
                  <a:defRPr sz="1400" b="1" i="0" u="none" strike="noStrike" baseline="0">
                    <a:solidFill>
                      <a:srgbClr val="000000"/>
                    </a:solidFill>
                    <a:latin typeface="Calibri"/>
                    <a:ea typeface="Calibri"/>
                    <a:cs typeface="Calibri"/>
                  </a:defRPr>
                </a:pPr>
                <a:r>
                  <a:rPr lang="en-US"/>
                  <a:t>Newly Diagnosed with HIV (%)</a:t>
                </a:r>
              </a:p>
            </c:rich>
          </c:tx>
          <c:layout>
            <c:manualLayout>
              <c:xMode val="edge"/>
              <c:yMode val="edge"/>
              <c:x val="4.2351659684923488E-3"/>
              <c:y val="0.13026872845713564"/>
            </c:manualLayout>
          </c:layout>
          <c:overlay val="0"/>
        </c:title>
        <c:numFmt formatCode="0%"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66903328"/>
        <c:crosses val="autoZero"/>
        <c:crossBetween val="between"/>
      </c:valAx>
    </c:plotArea>
    <c:plotVisOnly val="1"/>
    <c:dispBlanksAs val="gap"/>
    <c:showDLblsOverMax val="0"/>
  </c:chart>
  <c:spPr>
    <a:ln>
      <a:noFill/>
    </a:ln>
  </c:spPr>
  <c:txPr>
    <a:bodyPr/>
    <a:lstStyle/>
    <a:p>
      <a:pPr>
        <a:defRPr sz="1000" b="1" i="0" u="none" strike="noStrike" baseline="0">
          <a:solidFill>
            <a:srgbClr val="000000"/>
          </a:solidFill>
          <a:latin typeface="Calibri"/>
          <a:ea typeface="Calibri"/>
          <a:cs typeface="Calibri"/>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699092300962379"/>
          <c:y val="0.11131346128715626"/>
          <c:w val="0.86573764101207862"/>
          <c:h val="0.6579863517060367"/>
        </c:manualLayout>
      </c:layout>
      <c:barChart>
        <c:barDir val="col"/>
        <c:grouping val="clustered"/>
        <c:varyColors val="0"/>
        <c:ser>
          <c:idx val="0"/>
          <c:order val="0"/>
          <c:spPr>
            <a:solidFill>
              <a:schemeClr val="tx2">
                <a:lumMod val="75000"/>
              </a:schemeClr>
            </a:solidFill>
            <a:ln>
              <a:solidFill>
                <a:schemeClr val="tx1"/>
              </a:solidFill>
            </a:ln>
          </c:spPr>
          <c:invertIfNegative val="0"/>
          <c:dPt>
            <c:idx val="0"/>
            <c:invertIfNegative val="0"/>
            <c:bubble3D val="0"/>
            <c:spPr>
              <a:solidFill>
                <a:srgbClr val="1F497D">
                  <a:lumMod val="75000"/>
                </a:srgbClr>
              </a:solidFill>
              <a:ln>
                <a:solidFill>
                  <a:schemeClr val="tx1"/>
                </a:solidFill>
              </a:ln>
            </c:spPr>
            <c:extLst>
              <c:ext xmlns:c16="http://schemas.microsoft.com/office/drawing/2014/chart" uri="{C3380CC4-5D6E-409C-BE32-E72D297353CC}">
                <c16:uniqueId val="{00000001-2FAC-42FD-A61E-8324769B2390}"/>
              </c:ext>
            </c:extLst>
          </c:dPt>
          <c:dPt>
            <c:idx val="1"/>
            <c:invertIfNegative val="0"/>
            <c:bubble3D val="0"/>
            <c:spPr>
              <a:solidFill>
                <a:srgbClr val="1F497D">
                  <a:lumMod val="40000"/>
                  <a:lumOff val="60000"/>
                </a:srgbClr>
              </a:solidFill>
              <a:ln>
                <a:solidFill>
                  <a:schemeClr val="tx1"/>
                </a:solidFill>
              </a:ln>
            </c:spPr>
            <c:extLst>
              <c:ext xmlns:c16="http://schemas.microsoft.com/office/drawing/2014/chart" uri="{C3380CC4-5D6E-409C-BE32-E72D297353CC}">
                <c16:uniqueId val="{00000003-2FAC-42FD-A61E-8324769B2390}"/>
              </c:ext>
            </c:extLst>
          </c:dPt>
          <c:dPt>
            <c:idx val="2"/>
            <c:invertIfNegative val="0"/>
            <c:bubble3D val="0"/>
            <c:spPr>
              <a:solidFill>
                <a:srgbClr val="4F81BD">
                  <a:lumMod val="60000"/>
                  <a:lumOff val="40000"/>
                </a:srgbClr>
              </a:solidFill>
              <a:ln>
                <a:solidFill>
                  <a:schemeClr val="tx1"/>
                </a:solidFill>
              </a:ln>
            </c:spPr>
            <c:extLst>
              <c:ext xmlns:c16="http://schemas.microsoft.com/office/drawing/2014/chart" uri="{C3380CC4-5D6E-409C-BE32-E72D297353CC}">
                <c16:uniqueId val="{00000005-2FAC-42FD-A61E-8324769B2390}"/>
              </c:ext>
            </c:extLst>
          </c:dPt>
          <c:dPt>
            <c:idx val="3"/>
            <c:invertIfNegative val="0"/>
            <c:bubble3D val="0"/>
            <c:spPr>
              <a:solidFill>
                <a:srgbClr val="4F81BD">
                  <a:lumMod val="20000"/>
                  <a:lumOff val="80000"/>
                </a:srgbClr>
              </a:solidFill>
              <a:ln>
                <a:solidFill>
                  <a:schemeClr val="tx1"/>
                </a:solidFill>
              </a:ln>
            </c:spPr>
            <c:extLst>
              <c:ext xmlns:c16="http://schemas.microsoft.com/office/drawing/2014/chart" uri="{C3380CC4-5D6E-409C-BE32-E72D297353CC}">
                <c16:uniqueId val="{00000007-2FAC-42FD-A61E-8324769B2390}"/>
              </c:ext>
            </c:extLst>
          </c:dPt>
          <c:dLbls>
            <c:spPr>
              <a:noFill/>
              <a:ln w="25400">
                <a:noFill/>
              </a:ln>
            </c:spPr>
            <c:txPr>
              <a:bodyPr wrap="square" lIns="38100" tIns="19050" rIns="38100" bIns="19050" anchor="ctr">
                <a:spAutoFit/>
              </a:bodyPr>
              <a:lstStyle/>
              <a:p>
                <a:pPr>
                  <a:defRPr sz="12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Living_Care!$Q$1091:$T$1091</c:f>
              <c:strCache>
                <c:ptCount val="4"/>
                <c:pt idx="0">
                  <c:v>DIAGNOSED
(N=924)</c:v>
                </c:pt>
                <c:pt idx="1">
                  <c:v>IN HIV
CARE
(N=723)</c:v>
                </c:pt>
                <c:pt idx="2">
                  <c:v>RETAINED IN
HIV CARE 
(N=468)</c:v>
                </c:pt>
                <c:pt idx="3">
                  <c:v>ACHIEVED VIRAL
SUPPRESSION
(N=648)</c:v>
                </c:pt>
              </c:strCache>
            </c:strRef>
          </c:cat>
          <c:val>
            <c:numRef>
              <c:f>Living_Care!$Q$1092:$T$1092</c:f>
              <c:numCache>
                <c:formatCode>0%</c:formatCode>
                <c:ptCount val="4"/>
                <c:pt idx="0">
                  <c:v>1</c:v>
                </c:pt>
                <c:pt idx="1">
                  <c:v>0.78246753246753242</c:v>
                </c:pt>
                <c:pt idx="2">
                  <c:v>0.50649350649350644</c:v>
                </c:pt>
                <c:pt idx="3">
                  <c:v>0.70129870129870131</c:v>
                </c:pt>
              </c:numCache>
            </c:numRef>
          </c:val>
          <c:extLst>
            <c:ext xmlns:c16="http://schemas.microsoft.com/office/drawing/2014/chart" uri="{C3380CC4-5D6E-409C-BE32-E72D297353CC}">
              <c16:uniqueId val="{00000008-2FAC-42FD-A61E-8324769B2390}"/>
            </c:ext>
          </c:extLst>
        </c:ser>
        <c:dLbls>
          <c:showLegendKey val="0"/>
          <c:showVal val="0"/>
          <c:showCatName val="0"/>
          <c:showSerName val="0"/>
          <c:showPercent val="0"/>
          <c:showBubbleSize val="0"/>
        </c:dLbls>
        <c:gapWidth val="150"/>
        <c:axId val="1812551648"/>
        <c:axId val="1"/>
      </c:barChart>
      <c:catAx>
        <c:axId val="1812551648"/>
        <c:scaling>
          <c:orientation val="minMax"/>
        </c:scaling>
        <c:delete val="0"/>
        <c:axPos val="b"/>
        <c:title>
          <c:tx>
            <c:rich>
              <a:bodyPr/>
              <a:lstStyle/>
              <a:p>
                <a:pPr>
                  <a:defRPr sz="1400" b="1" i="0" u="none" strike="noStrike" baseline="0">
                    <a:solidFill>
                      <a:srgbClr val="000000"/>
                    </a:solidFill>
                    <a:latin typeface="Calibri"/>
                    <a:ea typeface="Calibri"/>
                    <a:cs typeface="Calibri"/>
                  </a:defRPr>
                </a:pPr>
                <a:r>
                  <a:rPr lang="en-US"/>
                  <a:t>Stage of HIV Care</a:t>
                </a:r>
              </a:p>
            </c:rich>
          </c:tx>
          <c:layout>
            <c:manualLayout>
              <c:xMode val="edge"/>
              <c:yMode val="edge"/>
              <c:x val="0.40799291255785458"/>
              <c:y val="0.89568909149514198"/>
            </c:manualLayout>
          </c:layout>
          <c:overlay val="0"/>
        </c:title>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max val="1"/>
        </c:scaling>
        <c:delete val="0"/>
        <c:axPos val="l"/>
        <c:title>
          <c:tx>
            <c:rich>
              <a:bodyPr/>
              <a:lstStyle/>
              <a:p>
                <a:pPr>
                  <a:defRPr sz="1400" b="1" i="0" u="none" strike="noStrike" baseline="0">
                    <a:solidFill>
                      <a:srgbClr val="000000"/>
                    </a:solidFill>
                    <a:latin typeface="Calibri"/>
                    <a:ea typeface="Calibri"/>
                    <a:cs typeface="Calibri"/>
                  </a:defRPr>
                </a:pPr>
                <a:r>
                  <a:rPr lang="en-US" dirty="0"/>
                  <a:t>Diagnosed &amp; Living with HIV (%)</a:t>
                </a:r>
              </a:p>
            </c:rich>
          </c:tx>
          <c:layout>
            <c:manualLayout>
              <c:xMode val="edge"/>
              <c:yMode val="edge"/>
              <c:x val="3.0764908329676453E-2"/>
              <c:y val="0.11399042224985034"/>
            </c:manualLayout>
          </c:layout>
          <c:overlay val="0"/>
        </c:title>
        <c:numFmt formatCode="0%"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812551648"/>
        <c:crosses val="autoZero"/>
        <c:crossBetween val="between"/>
      </c:valAx>
    </c:plotArea>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dirty="0">
                <a:effectLst/>
              </a:rPr>
              <a:t>Figure 6. Syphilis in Females of Childbearing Age (10-49 Years) and Congenital Syphilis Cases, Stanislaus County, 2017- 2023</a:t>
            </a:r>
            <a:endParaRPr lang="en-US" sz="1400" dirty="0">
              <a:effectLst/>
            </a:endParaRPr>
          </a:p>
        </c:rich>
      </c:tx>
      <c:layout>
        <c:manualLayout>
          <c:xMode val="edge"/>
          <c:yMode val="edge"/>
          <c:x val="0.12228402666204501"/>
          <c:y val="3.961703532518982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948440933806027"/>
          <c:y val="0.23251168940721056"/>
          <c:w val="0.74437498442456751"/>
          <c:h val="0.51710540812028127"/>
        </c:manualLayout>
      </c:layout>
      <c:barChart>
        <c:barDir val="col"/>
        <c:grouping val="stacked"/>
        <c:varyColors val="0"/>
        <c:ser>
          <c:idx val="0"/>
          <c:order val="0"/>
          <c:tx>
            <c:strRef>
              <c:f>'[Chart in Microsoft Word]Sheet1'!$A$12</c:f>
              <c:strCache>
                <c:ptCount val="1"/>
                <c:pt idx="0">
                  <c:v>Unknown</c:v>
                </c:pt>
              </c:strCache>
            </c:strRef>
          </c:tx>
          <c:spPr>
            <a:solidFill>
              <a:schemeClr val="tx2">
                <a:lumMod val="75000"/>
              </a:schemeClr>
            </a:solidFill>
            <a:ln>
              <a:noFill/>
            </a:ln>
            <a:effectLst/>
          </c:spPr>
          <c:invertIfNegative val="0"/>
          <c:dLbls>
            <c:delete val="1"/>
          </c:dLbls>
          <c:cat>
            <c:numRef>
              <c:f>'[Chart in Microsoft Word]Sheet1'!$B$11:$H$11</c:f>
              <c:numCache>
                <c:formatCode>General</c:formatCode>
                <c:ptCount val="7"/>
                <c:pt idx="0">
                  <c:v>2017</c:v>
                </c:pt>
                <c:pt idx="1">
                  <c:v>2018</c:v>
                </c:pt>
                <c:pt idx="2">
                  <c:v>2019</c:v>
                </c:pt>
                <c:pt idx="3">
                  <c:v>2020</c:v>
                </c:pt>
                <c:pt idx="4">
                  <c:v>2021</c:v>
                </c:pt>
                <c:pt idx="5">
                  <c:v>2022</c:v>
                </c:pt>
                <c:pt idx="6">
                  <c:v>2023</c:v>
                </c:pt>
              </c:numCache>
            </c:numRef>
          </c:cat>
          <c:val>
            <c:numRef>
              <c:f>'[Chart in Microsoft Word]Sheet1'!$B$12:$H$12</c:f>
              <c:numCache>
                <c:formatCode>General</c:formatCode>
                <c:ptCount val="7"/>
                <c:pt idx="0">
                  <c:v>0</c:v>
                </c:pt>
                <c:pt idx="1">
                  <c:v>2</c:v>
                </c:pt>
                <c:pt idx="2">
                  <c:v>3</c:v>
                </c:pt>
                <c:pt idx="3">
                  <c:v>3</c:v>
                </c:pt>
                <c:pt idx="4">
                  <c:v>3</c:v>
                </c:pt>
                <c:pt idx="5">
                  <c:v>2</c:v>
                </c:pt>
                <c:pt idx="6">
                  <c:v>0</c:v>
                </c:pt>
              </c:numCache>
            </c:numRef>
          </c:val>
          <c:extLst>
            <c:ext xmlns:c16="http://schemas.microsoft.com/office/drawing/2014/chart" uri="{C3380CC4-5D6E-409C-BE32-E72D297353CC}">
              <c16:uniqueId val="{00000000-8447-4F1D-ABED-DB7035219BA9}"/>
            </c:ext>
          </c:extLst>
        </c:ser>
        <c:ser>
          <c:idx val="1"/>
          <c:order val="1"/>
          <c:tx>
            <c:strRef>
              <c:f>'[Chart in Microsoft Word]Sheet1'!$A$13</c:f>
              <c:strCache>
                <c:ptCount val="1"/>
                <c:pt idx="0">
                  <c:v>Not Pregnant</c:v>
                </c:pt>
              </c:strCache>
            </c:strRef>
          </c:tx>
          <c:spPr>
            <a:solidFill>
              <a:schemeClr val="accent1">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 in Microsoft Word]Sheet1'!$B$11:$H$11</c:f>
              <c:numCache>
                <c:formatCode>General</c:formatCode>
                <c:ptCount val="7"/>
                <c:pt idx="0">
                  <c:v>2017</c:v>
                </c:pt>
                <c:pt idx="1">
                  <c:v>2018</c:v>
                </c:pt>
                <c:pt idx="2">
                  <c:v>2019</c:v>
                </c:pt>
                <c:pt idx="3">
                  <c:v>2020</c:v>
                </c:pt>
                <c:pt idx="4">
                  <c:v>2021</c:v>
                </c:pt>
                <c:pt idx="5">
                  <c:v>2022</c:v>
                </c:pt>
                <c:pt idx="6">
                  <c:v>2023</c:v>
                </c:pt>
              </c:numCache>
            </c:numRef>
          </c:cat>
          <c:val>
            <c:numRef>
              <c:f>'[Chart in Microsoft Word]Sheet1'!$B$13:$H$13</c:f>
              <c:numCache>
                <c:formatCode>General</c:formatCode>
                <c:ptCount val="7"/>
                <c:pt idx="0">
                  <c:v>78</c:v>
                </c:pt>
                <c:pt idx="1">
                  <c:v>126</c:v>
                </c:pt>
                <c:pt idx="2">
                  <c:v>118</c:v>
                </c:pt>
                <c:pt idx="3">
                  <c:v>121</c:v>
                </c:pt>
                <c:pt idx="4">
                  <c:v>198</c:v>
                </c:pt>
                <c:pt idx="5">
                  <c:v>157</c:v>
                </c:pt>
                <c:pt idx="6">
                  <c:v>128</c:v>
                </c:pt>
              </c:numCache>
            </c:numRef>
          </c:val>
          <c:extLst>
            <c:ext xmlns:c16="http://schemas.microsoft.com/office/drawing/2014/chart" uri="{C3380CC4-5D6E-409C-BE32-E72D297353CC}">
              <c16:uniqueId val="{00000001-8447-4F1D-ABED-DB7035219BA9}"/>
            </c:ext>
          </c:extLst>
        </c:ser>
        <c:ser>
          <c:idx val="2"/>
          <c:order val="2"/>
          <c:tx>
            <c:strRef>
              <c:f>'[Chart in Microsoft Word]Sheet1'!$A$14</c:f>
              <c:strCache>
                <c:ptCount val="1"/>
                <c:pt idx="0">
                  <c:v>Pregnant</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 in Microsoft Word]Sheet1'!$B$11:$H$11</c:f>
              <c:numCache>
                <c:formatCode>General</c:formatCode>
                <c:ptCount val="7"/>
                <c:pt idx="0">
                  <c:v>2017</c:v>
                </c:pt>
                <c:pt idx="1">
                  <c:v>2018</c:v>
                </c:pt>
                <c:pt idx="2">
                  <c:v>2019</c:v>
                </c:pt>
                <c:pt idx="3">
                  <c:v>2020</c:v>
                </c:pt>
                <c:pt idx="4">
                  <c:v>2021</c:v>
                </c:pt>
                <c:pt idx="5">
                  <c:v>2022</c:v>
                </c:pt>
                <c:pt idx="6">
                  <c:v>2023</c:v>
                </c:pt>
              </c:numCache>
            </c:numRef>
          </c:cat>
          <c:val>
            <c:numRef>
              <c:f>'[Chart in Microsoft Word]Sheet1'!$B$14:$H$14</c:f>
              <c:numCache>
                <c:formatCode>General</c:formatCode>
                <c:ptCount val="7"/>
                <c:pt idx="0">
                  <c:v>24</c:v>
                </c:pt>
                <c:pt idx="1">
                  <c:v>40</c:v>
                </c:pt>
                <c:pt idx="2">
                  <c:v>27</c:v>
                </c:pt>
                <c:pt idx="3">
                  <c:v>38</c:v>
                </c:pt>
                <c:pt idx="4">
                  <c:v>23</c:v>
                </c:pt>
                <c:pt idx="5">
                  <c:v>38</c:v>
                </c:pt>
                <c:pt idx="6">
                  <c:v>28</c:v>
                </c:pt>
              </c:numCache>
            </c:numRef>
          </c:val>
          <c:extLst>
            <c:ext xmlns:c16="http://schemas.microsoft.com/office/drawing/2014/chart" uri="{C3380CC4-5D6E-409C-BE32-E72D297353CC}">
              <c16:uniqueId val="{00000002-8447-4F1D-ABED-DB7035219BA9}"/>
            </c:ext>
          </c:extLst>
        </c:ser>
        <c:dLbls>
          <c:showLegendKey val="0"/>
          <c:showVal val="1"/>
          <c:showCatName val="0"/>
          <c:showSerName val="0"/>
          <c:showPercent val="0"/>
          <c:showBubbleSize val="0"/>
        </c:dLbls>
        <c:gapWidth val="150"/>
        <c:overlap val="100"/>
        <c:axId val="1899684480"/>
        <c:axId val="1792350544"/>
      </c:barChart>
      <c:lineChart>
        <c:grouping val="stacked"/>
        <c:varyColors val="0"/>
        <c:ser>
          <c:idx val="3"/>
          <c:order val="3"/>
          <c:tx>
            <c:strRef>
              <c:f>'[Chart in Microsoft Word]Sheet1'!$A$15</c:f>
              <c:strCache>
                <c:ptCount val="1"/>
                <c:pt idx="0">
                  <c:v>Congenital syphilis</c:v>
                </c:pt>
              </c:strCache>
            </c:strRef>
          </c:tx>
          <c:spPr>
            <a:ln w="28575" cap="rnd">
              <a:solidFill>
                <a:schemeClr val="accent6"/>
              </a:solidFill>
              <a:round/>
            </a:ln>
            <a:effectLst/>
          </c:spPr>
          <c:marker>
            <c:symbol val="none"/>
          </c:marker>
          <c:dLbls>
            <c:delete val="1"/>
          </c:dLbls>
          <c:cat>
            <c:numRef>
              <c:f>'[Chart in Microsoft Word]Sheet1'!$B$11:$H$11</c:f>
              <c:numCache>
                <c:formatCode>General</c:formatCode>
                <c:ptCount val="7"/>
                <c:pt idx="0">
                  <c:v>2017</c:v>
                </c:pt>
                <c:pt idx="1">
                  <c:v>2018</c:v>
                </c:pt>
                <c:pt idx="2">
                  <c:v>2019</c:v>
                </c:pt>
                <c:pt idx="3">
                  <c:v>2020</c:v>
                </c:pt>
                <c:pt idx="4">
                  <c:v>2021</c:v>
                </c:pt>
                <c:pt idx="5">
                  <c:v>2022</c:v>
                </c:pt>
                <c:pt idx="6">
                  <c:v>2023</c:v>
                </c:pt>
              </c:numCache>
            </c:numRef>
          </c:cat>
          <c:val>
            <c:numRef>
              <c:f>'[Chart in Microsoft Word]Sheet1'!$B$15:$H$15</c:f>
              <c:numCache>
                <c:formatCode>General</c:formatCode>
                <c:ptCount val="7"/>
                <c:pt idx="0">
                  <c:v>16</c:v>
                </c:pt>
                <c:pt idx="1">
                  <c:v>13</c:v>
                </c:pt>
                <c:pt idx="2">
                  <c:v>11</c:v>
                </c:pt>
                <c:pt idx="3">
                  <c:v>18</c:v>
                </c:pt>
                <c:pt idx="4">
                  <c:v>21</c:v>
                </c:pt>
                <c:pt idx="5">
                  <c:v>21</c:v>
                </c:pt>
                <c:pt idx="6">
                  <c:v>17</c:v>
                </c:pt>
              </c:numCache>
            </c:numRef>
          </c:val>
          <c:smooth val="0"/>
          <c:extLst>
            <c:ext xmlns:c16="http://schemas.microsoft.com/office/drawing/2014/chart" uri="{C3380CC4-5D6E-409C-BE32-E72D297353CC}">
              <c16:uniqueId val="{00000003-8447-4F1D-ABED-DB7035219BA9}"/>
            </c:ext>
          </c:extLst>
        </c:ser>
        <c:dLbls>
          <c:showLegendKey val="0"/>
          <c:showVal val="1"/>
          <c:showCatName val="0"/>
          <c:showSerName val="0"/>
          <c:showPercent val="0"/>
          <c:showBubbleSize val="0"/>
        </c:dLbls>
        <c:marker val="1"/>
        <c:smooth val="0"/>
        <c:axId val="2080574928"/>
        <c:axId val="1792352944"/>
      </c:lineChart>
      <c:catAx>
        <c:axId val="189968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792350544"/>
        <c:crosses val="autoZero"/>
        <c:auto val="1"/>
        <c:lblAlgn val="ctr"/>
        <c:lblOffset val="100"/>
        <c:noMultiLvlLbl val="0"/>
      </c:catAx>
      <c:valAx>
        <c:axId val="1792350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Syphilis in Females</a:t>
                </a:r>
                <a:r>
                  <a:rPr lang="en-US" sz="1100" baseline="0"/>
                  <a:t> Childbearing age (N)</a:t>
                </a:r>
                <a:endParaRPr lang="en-US" sz="110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899684480"/>
        <c:crosses val="autoZero"/>
        <c:crossBetween val="between"/>
      </c:valAx>
      <c:valAx>
        <c:axId val="1792352944"/>
        <c:scaling>
          <c:orientation val="minMax"/>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effectLst/>
                  </a:rPr>
                  <a:t>Congenital Syphilis (N)</a:t>
                </a:r>
              </a:p>
            </c:rich>
          </c:tx>
          <c:layout>
            <c:manualLayout>
              <c:xMode val="edge"/>
              <c:yMode val="edge"/>
              <c:x val="0.93005241652260351"/>
              <c:y val="0.290742934506684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080574928"/>
        <c:crosses val="max"/>
        <c:crossBetween val="between"/>
      </c:valAx>
      <c:catAx>
        <c:axId val="2080574928"/>
        <c:scaling>
          <c:orientation val="minMax"/>
        </c:scaling>
        <c:delete val="1"/>
        <c:axPos val="b"/>
        <c:numFmt formatCode="General" sourceLinked="1"/>
        <c:majorTickMark val="out"/>
        <c:minorTickMark val="none"/>
        <c:tickLblPos val="nextTo"/>
        <c:crossAx val="1792352944"/>
        <c:crosses val="autoZero"/>
        <c:auto val="1"/>
        <c:lblAlgn val="ctr"/>
        <c:lblOffset val="100"/>
        <c:noMultiLvlLbl val="0"/>
      </c:catAx>
      <c:spPr>
        <a:noFill/>
        <a:ln>
          <a:noFill/>
        </a:ln>
        <a:effectLst/>
      </c:spPr>
    </c:plotArea>
    <c:legend>
      <c:legendPos val="b"/>
      <c:layout>
        <c:manualLayout>
          <c:xMode val="edge"/>
          <c:yMode val="edge"/>
          <c:x val="0.19818185650648515"/>
          <c:y val="0.83232037609785159"/>
          <c:w val="0.70466445263646016"/>
          <c:h val="0.1445775362019500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55C59-C1FD-6442-AEB5-D92696AF80D8}" type="datetimeFigureOut">
              <a:rPr lang="en-US" smtClean="0"/>
              <a:t>6/12/2024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9A58B-C66D-0E4D-9CF4-D0A97D2815BD}" type="datetimeFigureOut">
              <a:rPr lang="en-US" smtClean="0"/>
              <a:t>6/12/2024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456449" rtl="0" eaLnBrk="1" latinLnBrk="0" hangingPunct="1">
      <a:defRPr sz="1200" kern="1200">
        <a:solidFill>
          <a:schemeClr val="tx1"/>
        </a:solidFill>
        <a:latin typeface="+mn-lt"/>
        <a:ea typeface="+mn-ea"/>
        <a:cs typeface="+mn-cs"/>
      </a:defRPr>
    </a:lvl1pPr>
    <a:lvl2pPr marL="456449" algn="l" defTabSz="456449" rtl="0" eaLnBrk="1" latinLnBrk="0" hangingPunct="1">
      <a:defRPr sz="1200" kern="1200">
        <a:solidFill>
          <a:schemeClr val="tx1"/>
        </a:solidFill>
        <a:latin typeface="+mn-lt"/>
        <a:ea typeface="+mn-ea"/>
        <a:cs typeface="+mn-cs"/>
      </a:defRPr>
    </a:lvl2pPr>
    <a:lvl3pPr marL="912899" algn="l" defTabSz="456449" rtl="0" eaLnBrk="1" latinLnBrk="0" hangingPunct="1">
      <a:defRPr sz="1200" kern="1200">
        <a:solidFill>
          <a:schemeClr val="tx1"/>
        </a:solidFill>
        <a:latin typeface="+mn-lt"/>
        <a:ea typeface="+mn-ea"/>
        <a:cs typeface="+mn-cs"/>
      </a:defRPr>
    </a:lvl3pPr>
    <a:lvl4pPr marL="1369349" algn="l" defTabSz="456449" rtl="0" eaLnBrk="1" latinLnBrk="0" hangingPunct="1">
      <a:defRPr sz="1200" kern="1200">
        <a:solidFill>
          <a:schemeClr val="tx1"/>
        </a:solidFill>
        <a:latin typeface="+mn-lt"/>
        <a:ea typeface="+mn-ea"/>
        <a:cs typeface="+mn-cs"/>
      </a:defRPr>
    </a:lvl4pPr>
    <a:lvl5pPr marL="1825798" algn="l" defTabSz="456449" rtl="0" eaLnBrk="1" latinLnBrk="0" hangingPunct="1">
      <a:defRPr sz="1200" kern="1200">
        <a:solidFill>
          <a:schemeClr val="tx1"/>
        </a:solidFill>
        <a:latin typeface="+mn-lt"/>
        <a:ea typeface="+mn-ea"/>
        <a:cs typeface="+mn-cs"/>
      </a:defRPr>
    </a:lvl5pPr>
    <a:lvl6pPr marL="2282248" algn="l" defTabSz="456449" rtl="0" eaLnBrk="1" latinLnBrk="0" hangingPunct="1">
      <a:defRPr sz="1200" kern="1200">
        <a:solidFill>
          <a:schemeClr val="tx1"/>
        </a:solidFill>
        <a:latin typeface="+mn-lt"/>
        <a:ea typeface="+mn-ea"/>
        <a:cs typeface="+mn-cs"/>
      </a:defRPr>
    </a:lvl6pPr>
    <a:lvl7pPr marL="2738697" algn="l" defTabSz="456449" rtl="0" eaLnBrk="1" latinLnBrk="0" hangingPunct="1">
      <a:defRPr sz="1200" kern="1200">
        <a:solidFill>
          <a:schemeClr val="tx1"/>
        </a:solidFill>
        <a:latin typeface="+mn-lt"/>
        <a:ea typeface="+mn-ea"/>
        <a:cs typeface="+mn-cs"/>
      </a:defRPr>
    </a:lvl7pPr>
    <a:lvl8pPr marL="3195147" algn="l" defTabSz="456449" rtl="0" eaLnBrk="1" latinLnBrk="0" hangingPunct="1">
      <a:defRPr sz="1200" kern="1200">
        <a:solidFill>
          <a:schemeClr val="tx1"/>
        </a:solidFill>
        <a:latin typeface="+mn-lt"/>
        <a:ea typeface="+mn-ea"/>
        <a:cs typeface="+mn-cs"/>
      </a:defRPr>
    </a:lvl8pPr>
    <a:lvl9pPr marL="3651597" algn="l" defTabSz="4564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dx.doi.org/10.15585/mmwr.mm7132e1"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clinicalinfo.hiv.gov/en/glossary/opportunistic-infection-oi" TargetMode="External"/><Relationship Id="rId3" Type="http://schemas.openxmlformats.org/officeDocument/2006/relationships/hyperlink" Target="https://clinicalinfo.hiv.gov/en/glossary/acute-hiv-infection" TargetMode="External"/><Relationship Id="rId7" Type="http://schemas.openxmlformats.org/officeDocument/2006/relationships/hyperlink" Target="https://clinicalinfo.hiv.gov/en/glossary/acquired-immunodeficiency-syndrome-aids"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clinicalinfo.hiv.gov/en/glossary/chronic-hiv-infection" TargetMode="External"/><Relationship Id="rId5" Type="http://schemas.openxmlformats.org/officeDocument/2006/relationships/hyperlink" Target="https://clinicalinfo.hiv.gov/en/glossary/transmission" TargetMode="External"/><Relationship Id="rId4" Type="http://schemas.openxmlformats.org/officeDocument/2006/relationships/hyperlink" Target="https://clinicalinfo.hiv.gov/en/glossary/cd4-t-lymphocyte" TargetMode="External"/><Relationship Id="rId9" Type="http://schemas.openxmlformats.org/officeDocument/2006/relationships/hyperlink" Target="https://clinicalinfo.hiv.gov/en/glossary/cd4-coun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Harding"/>
              </a:rPr>
              <a:t>Image: https://www.nature.com/articles/s41572-023-00437-2</a:t>
            </a:r>
          </a:p>
          <a:p>
            <a:endParaRPr lang="en-US" b="1" i="0" dirty="0">
              <a:solidFill>
                <a:srgbClr val="222222"/>
              </a:solidFill>
              <a:effectLst/>
              <a:latin typeface="Harding"/>
            </a:endParaRPr>
          </a:p>
          <a:p>
            <a:endParaRPr lang="en-US" b="1" i="0" dirty="0">
              <a:solidFill>
                <a:srgbClr val="222222"/>
              </a:solidFill>
              <a:effectLst/>
              <a:latin typeface="Harding"/>
            </a:endParaRPr>
          </a:p>
          <a:p>
            <a:r>
              <a:rPr lang="en-US" b="1" i="0" dirty="0">
                <a:solidFill>
                  <a:srgbClr val="222222"/>
                </a:solidFill>
                <a:effectLst/>
                <a:latin typeface="Harding"/>
              </a:rPr>
              <a:t>The concept of </a:t>
            </a:r>
            <a:r>
              <a:rPr lang="en-US" b="1" i="0" dirty="0" err="1">
                <a:solidFill>
                  <a:srgbClr val="222222"/>
                </a:solidFill>
                <a:effectLst/>
                <a:latin typeface="Harding"/>
              </a:rPr>
              <a:t>syndemics</a:t>
            </a:r>
            <a:r>
              <a:rPr lang="en-US" b="1" i="0" dirty="0">
                <a:solidFill>
                  <a:srgbClr val="222222"/>
                </a:solidFill>
                <a:effectLst/>
                <a:latin typeface="Harding"/>
              </a:rPr>
              <a:t> specifies which, where and how disease concentrations and interactions emerge and persist. Recognizing multimorbidity within a population or region is fundamental to </a:t>
            </a:r>
            <a:r>
              <a:rPr lang="en-US" b="1" i="0" dirty="0" err="1">
                <a:solidFill>
                  <a:srgbClr val="222222"/>
                </a:solidFill>
                <a:effectLst/>
                <a:latin typeface="Harding"/>
              </a:rPr>
              <a:t>syndemics</a:t>
            </a:r>
            <a:r>
              <a:rPr lang="en-US" b="1" i="0" dirty="0">
                <a:solidFill>
                  <a:srgbClr val="222222"/>
                </a:solidFill>
                <a:effectLst/>
                <a:latin typeface="Harding"/>
              </a:rPr>
              <a:t> because multimorbid conditions often share upstream drivers, including social inequalities. Applying </a:t>
            </a:r>
            <a:r>
              <a:rPr lang="en-US" b="1" i="0" dirty="0" err="1">
                <a:solidFill>
                  <a:srgbClr val="222222"/>
                </a:solidFill>
                <a:effectLst/>
                <a:latin typeface="Harding"/>
              </a:rPr>
              <a:t>syndemics</a:t>
            </a:r>
            <a:r>
              <a:rPr lang="en-US" b="1" i="0" dirty="0">
                <a:solidFill>
                  <a:srgbClr val="222222"/>
                </a:solidFill>
                <a:effectLst/>
                <a:latin typeface="Harding"/>
              </a:rPr>
              <a:t> to health care can inform clinical and policy interventions.</a:t>
            </a:r>
          </a:p>
          <a:p>
            <a:endParaRPr lang="en-US" b="1" i="0" dirty="0">
              <a:solidFill>
                <a:srgbClr val="222222"/>
              </a:solidFill>
              <a:effectLst/>
              <a:latin typeface="Harding"/>
            </a:endParaRPr>
          </a:p>
          <a:p>
            <a:r>
              <a:rPr lang="en-US" b="0" i="0" dirty="0">
                <a:solidFill>
                  <a:srgbClr val="3E4543"/>
                </a:solidFill>
                <a:effectLst/>
                <a:latin typeface="proxima-nova"/>
              </a:rPr>
              <a:t>Overdoses, STIs, viral hepatitis, and HIV are closely intertwined in the U.S. Some of this overlap is due to shared risk factors. Sexual activity spreads STIs, including HIV and hepatitis B and C. Substance use, in particular injection drug use, spreads HIV and hepatitis B and C, and is the cause of overdose. These activities may also contribute to one another—use of certain substances can increase libido and reduce sexual inhibitions. However, another leading reason for the emergence of a </a:t>
            </a:r>
            <a:r>
              <a:rPr lang="en-US" b="0" i="0" dirty="0" err="1">
                <a:solidFill>
                  <a:srgbClr val="3E4543"/>
                </a:solidFill>
                <a:effectLst/>
                <a:latin typeface="proxima-nova"/>
              </a:rPr>
              <a:t>syndemic</a:t>
            </a:r>
            <a:r>
              <a:rPr lang="en-US" b="0" i="0" dirty="0">
                <a:solidFill>
                  <a:srgbClr val="3E4543"/>
                </a:solidFill>
                <a:effectLst/>
                <a:latin typeface="proxima-nova"/>
              </a:rPr>
              <a:t> has to do with the broader social context: HIV, STIs, hepatitis, and overdose inequitably impact many of the same populations and have shared root causes and risk factors. Poverty, unemployment, unstable housing, and poor access to healthcare are key risk factors for each of these diseases and conditions. Additionally, stigma and discrimination related to these diseases, conditions, and associated behaviors (e.g., substance use and sexual activity) can deter people from seeking and accessing health services. In addition to, and because of these shared risk factors, HIV, STIs, viral hepatitis, and overdose disproportionately impact many of the</a:t>
            </a:r>
            <a:br>
              <a:rPr lang="en-US" dirty="0"/>
            </a:br>
            <a:r>
              <a:rPr lang="en-US" b="0" i="0" dirty="0">
                <a:solidFill>
                  <a:srgbClr val="3E4543"/>
                </a:solidFill>
                <a:effectLst/>
                <a:latin typeface="proxima-nova"/>
              </a:rPr>
              <a:t>same populations. As demonstrated above, PWUD face heightened risk for HIV, STIs, and viral hepatitis, but so do Black, Indigenous, and People of Color, LGBTQ+ populations, young people, and people who have been involved with the criminal justice system.</a:t>
            </a:r>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5</a:t>
            </a:fld>
            <a:endParaRPr lang="en-US"/>
          </a:p>
        </p:txBody>
      </p:sp>
    </p:spTree>
    <p:extLst>
      <p:ext uri="{BB962C8B-B14F-4D97-AF65-F5344CB8AC3E}">
        <p14:creationId xmlns:p14="http://schemas.microsoft.com/office/powerpoint/2010/main" val="3130951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27</a:t>
            </a:fld>
            <a:endParaRPr lang="en-US"/>
          </a:p>
        </p:txBody>
      </p:sp>
    </p:spTree>
    <p:extLst>
      <p:ext uri="{BB962C8B-B14F-4D97-AF65-F5344CB8AC3E}">
        <p14:creationId xmlns:p14="http://schemas.microsoft.com/office/powerpoint/2010/main" val="365882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30</a:t>
            </a:fld>
            <a:endParaRPr lang="en-US"/>
          </a:p>
        </p:txBody>
      </p:sp>
    </p:spTree>
    <p:extLst>
      <p:ext uri="{BB962C8B-B14F-4D97-AF65-F5344CB8AC3E}">
        <p14:creationId xmlns:p14="http://schemas.microsoft.com/office/powerpoint/2010/main" val="583642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32</a:t>
            </a:fld>
            <a:endParaRPr lang="en-US"/>
          </a:p>
        </p:txBody>
      </p:sp>
    </p:spTree>
    <p:extLst>
      <p:ext uri="{BB962C8B-B14F-4D97-AF65-F5344CB8AC3E}">
        <p14:creationId xmlns:p14="http://schemas.microsoft.com/office/powerpoint/2010/main" val="953806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33</a:t>
            </a:fld>
            <a:endParaRPr lang="en-US"/>
          </a:p>
        </p:txBody>
      </p:sp>
    </p:spTree>
    <p:extLst>
      <p:ext uri="{BB962C8B-B14F-4D97-AF65-F5344CB8AC3E}">
        <p14:creationId xmlns:p14="http://schemas.microsoft.com/office/powerpoint/2010/main" val="2497104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35</a:t>
            </a:fld>
            <a:endParaRPr lang="en-US"/>
          </a:p>
        </p:txBody>
      </p:sp>
    </p:spTree>
    <p:extLst>
      <p:ext uri="{BB962C8B-B14F-4D97-AF65-F5344CB8AC3E}">
        <p14:creationId xmlns:p14="http://schemas.microsoft.com/office/powerpoint/2010/main" val="1928920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36</a:t>
            </a:fld>
            <a:endParaRPr lang="en-US"/>
          </a:p>
        </p:txBody>
      </p:sp>
    </p:spTree>
    <p:extLst>
      <p:ext uri="{BB962C8B-B14F-4D97-AF65-F5344CB8AC3E}">
        <p14:creationId xmlns:p14="http://schemas.microsoft.com/office/powerpoint/2010/main" val="4275246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37</a:t>
            </a:fld>
            <a:endParaRPr lang="en-US"/>
          </a:p>
        </p:txBody>
      </p:sp>
    </p:spTree>
    <p:extLst>
      <p:ext uri="{BB962C8B-B14F-4D97-AF65-F5344CB8AC3E}">
        <p14:creationId xmlns:p14="http://schemas.microsoft.com/office/powerpoint/2010/main" val="1853783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CS case in 2023</a:t>
            </a:r>
          </a:p>
        </p:txBody>
      </p:sp>
      <p:sp>
        <p:nvSpPr>
          <p:cNvPr id="4" name="Slide Number Placeholder 3"/>
          <p:cNvSpPr>
            <a:spLocks noGrp="1"/>
          </p:cNvSpPr>
          <p:nvPr>
            <p:ph type="sldNum" sz="quarter" idx="10"/>
          </p:nvPr>
        </p:nvSpPr>
        <p:spPr/>
        <p:txBody>
          <a:bodyPr/>
          <a:lstStyle/>
          <a:p>
            <a:fld id="{2EAF3D7C-E79C-464D-870B-78CB3C2428AA}" type="slidenum">
              <a:rPr lang="en-US" smtClean="0"/>
              <a:t>38</a:t>
            </a:fld>
            <a:endParaRPr lang="en-US"/>
          </a:p>
        </p:txBody>
      </p:sp>
    </p:spTree>
    <p:extLst>
      <p:ext uri="{BB962C8B-B14F-4D97-AF65-F5344CB8AC3E}">
        <p14:creationId xmlns:p14="http://schemas.microsoft.com/office/powerpoint/2010/main" val="1569225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6449" rtl="0" eaLnBrk="1" fontAlgn="auto" latinLnBrk="0" hangingPunct="1">
              <a:lnSpc>
                <a:spcPct val="100000"/>
              </a:lnSpc>
              <a:spcBef>
                <a:spcPts val="0"/>
              </a:spcBef>
              <a:spcAft>
                <a:spcPts val="0"/>
              </a:spcAft>
              <a:buClrTx/>
              <a:buSzTx/>
              <a:buFontTx/>
              <a:buNone/>
              <a:tabLst/>
              <a:defRPr/>
            </a:pPr>
            <a:r>
              <a:rPr lang="en-US" dirty="0"/>
              <a:t>CDPH 2021 Sexually Transmitted Infection Data. 8 Jan 2024. https://www.cdph.ca.gov/Programs/CID/DCDC/Pages/STD-Data.aspx</a:t>
            </a:r>
          </a:p>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43</a:t>
            </a:fld>
            <a:endParaRPr lang="en-US"/>
          </a:p>
        </p:txBody>
      </p:sp>
    </p:spTree>
    <p:extLst>
      <p:ext uri="{BB962C8B-B14F-4D97-AF65-F5344CB8AC3E}">
        <p14:creationId xmlns:p14="http://schemas.microsoft.com/office/powerpoint/2010/main" val="2262898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44</a:t>
            </a:fld>
            <a:endParaRPr lang="en-US"/>
          </a:p>
        </p:txBody>
      </p:sp>
    </p:spTree>
    <p:extLst>
      <p:ext uri="{BB962C8B-B14F-4D97-AF65-F5344CB8AC3E}">
        <p14:creationId xmlns:p14="http://schemas.microsoft.com/office/powerpoint/2010/main" val="150549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https://www.naccho.org/blog/articles/the-syndemic-approach-to-hiv-sti-hepatitis-and-harm-reduction</a:t>
            </a:r>
          </a:p>
        </p:txBody>
      </p:sp>
      <p:sp>
        <p:nvSpPr>
          <p:cNvPr id="4" name="Slide Number Placeholder 3"/>
          <p:cNvSpPr>
            <a:spLocks noGrp="1"/>
          </p:cNvSpPr>
          <p:nvPr>
            <p:ph type="sldNum" sz="quarter" idx="5"/>
          </p:nvPr>
        </p:nvSpPr>
        <p:spPr/>
        <p:txBody>
          <a:bodyPr/>
          <a:lstStyle/>
          <a:p>
            <a:fld id="{2EAF3D7C-E79C-464D-870B-78CB3C2428AA}" type="slidenum">
              <a:rPr lang="en-US" smtClean="0"/>
              <a:t>6</a:t>
            </a:fld>
            <a:endParaRPr lang="en-US"/>
          </a:p>
        </p:txBody>
      </p:sp>
    </p:spTree>
    <p:extLst>
      <p:ext uri="{BB962C8B-B14F-4D97-AF65-F5344CB8AC3E}">
        <p14:creationId xmlns:p14="http://schemas.microsoft.com/office/powerpoint/2010/main" val="3455709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Thompson WW, </a:t>
            </a:r>
            <a:r>
              <a:rPr lang="en-US" b="0" i="0" dirty="0" err="1">
                <a:solidFill>
                  <a:srgbClr val="000000"/>
                </a:solidFill>
                <a:effectLst/>
                <a:latin typeface="Open Sans" panose="020B0606030504020204" pitchFamily="34" charset="0"/>
              </a:rPr>
              <a:t>Symum</a:t>
            </a:r>
            <a:r>
              <a:rPr lang="en-US" b="0" i="0" dirty="0">
                <a:solidFill>
                  <a:srgbClr val="000000"/>
                </a:solidFill>
                <a:effectLst/>
                <a:latin typeface="Open Sans" panose="020B0606030504020204" pitchFamily="34" charset="0"/>
              </a:rPr>
              <a:t> H, </a:t>
            </a:r>
            <a:r>
              <a:rPr lang="en-US" b="0" i="0" dirty="0" err="1">
                <a:solidFill>
                  <a:srgbClr val="000000"/>
                </a:solidFill>
                <a:effectLst/>
                <a:latin typeface="Open Sans" panose="020B0606030504020204" pitchFamily="34" charset="0"/>
              </a:rPr>
              <a:t>Sandul</a:t>
            </a:r>
            <a:r>
              <a:rPr lang="en-US" b="0" i="0" dirty="0">
                <a:solidFill>
                  <a:srgbClr val="000000"/>
                </a:solidFill>
                <a:effectLst/>
                <a:latin typeface="Open Sans" panose="020B0606030504020204" pitchFamily="34" charset="0"/>
              </a:rPr>
              <a:t> A, et al. </a:t>
            </a:r>
            <a:r>
              <a:rPr lang="en-US" b="0" i="1" dirty="0">
                <a:solidFill>
                  <a:srgbClr val="000000"/>
                </a:solidFill>
                <a:effectLst/>
                <a:latin typeface="Open Sans" panose="020B0606030504020204" pitchFamily="34" charset="0"/>
              </a:rPr>
              <a:t>Vital Signs:</a:t>
            </a:r>
            <a:r>
              <a:rPr lang="en-US" b="0" i="0" dirty="0">
                <a:solidFill>
                  <a:srgbClr val="000000"/>
                </a:solidFill>
                <a:effectLst/>
                <a:latin typeface="Open Sans" panose="020B0606030504020204" pitchFamily="34" charset="0"/>
              </a:rPr>
              <a:t> Hepatitis C Treatment Among Insured Adults — United States, 2019–2020. MMWR </a:t>
            </a:r>
            <a:r>
              <a:rPr lang="en-US" b="0" i="0" dirty="0" err="1">
                <a:solidFill>
                  <a:srgbClr val="000000"/>
                </a:solidFill>
                <a:effectLst/>
                <a:latin typeface="Open Sans" panose="020B0606030504020204" pitchFamily="34" charset="0"/>
              </a:rPr>
              <a:t>Morb</a:t>
            </a:r>
            <a:r>
              <a:rPr lang="en-US" b="0" i="0" dirty="0">
                <a:solidFill>
                  <a:srgbClr val="000000"/>
                </a:solidFill>
                <a:effectLst/>
                <a:latin typeface="Open Sans" panose="020B0606030504020204" pitchFamily="34" charset="0"/>
              </a:rPr>
              <a:t> Mortal </a:t>
            </a:r>
            <a:r>
              <a:rPr lang="en-US" b="0" i="0" dirty="0" err="1">
                <a:solidFill>
                  <a:srgbClr val="000000"/>
                </a:solidFill>
                <a:effectLst/>
                <a:latin typeface="Open Sans" panose="020B0606030504020204" pitchFamily="34" charset="0"/>
              </a:rPr>
              <a:t>Wkly</a:t>
            </a:r>
            <a:r>
              <a:rPr lang="en-US" b="0" i="0" dirty="0">
                <a:solidFill>
                  <a:srgbClr val="000000"/>
                </a:solidFill>
                <a:effectLst/>
                <a:latin typeface="Open Sans" panose="020B0606030504020204" pitchFamily="34" charset="0"/>
              </a:rPr>
              <a:t> Rep 2022;71:1011-1017. DOI: </a:t>
            </a:r>
            <a:r>
              <a:rPr lang="en-US" b="0" i="0" u="sng" dirty="0">
                <a:solidFill>
                  <a:srgbClr val="075290"/>
                </a:solidFill>
                <a:effectLst/>
                <a:latin typeface="Open Sans" panose="020B0606030504020204" pitchFamily="34" charset="0"/>
                <a:hlinkClick r:id="rId3"/>
              </a:rPr>
              <a:t>http://dx.doi.org/10.15585/mmwr.mm7132e1</a:t>
            </a:r>
            <a:endParaRPr lang="en-US" b="0" i="0" u="sng" dirty="0">
              <a:solidFill>
                <a:srgbClr val="075290"/>
              </a:solidFill>
              <a:effectLst/>
              <a:latin typeface="Open Sans" panose="020B0606030504020204" pitchFamily="34" charset="0"/>
            </a:endParaRPr>
          </a:p>
        </p:txBody>
      </p:sp>
      <p:sp>
        <p:nvSpPr>
          <p:cNvPr id="4" name="Slide Number Placeholder 3"/>
          <p:cNvSpPr>
            <a:spLocks noGrp="1"/>
          </p:cNvSpPr>
          <p:nvPr>
            <p:ph type="sldNum" sz="quarter" idx="10"/>
          </p:nvPr>
        </p:nvSpPr>
        <p:spPr/>
        <p:txBody>
          <a:bodyPr/>
          <a:lstStyle/>
          <a:p>
            <a:fld id="{2EAF3D7C-E79C-464D-870B-78CB3C2428AA}" type="slidenum">
              <a:rPr lang="en-US" smtClean="0"/>
              <a:t>45</a:t>
            </a:fld>
            <a:endParaRPr lang="en-US"/>
          </a:p>
        </p:txBody>
      </p:sp>
    </p:spTree>
    <p:extLst>
      <p:ext uri="{BB962C8B-B14F-4D97-AF65-F5344CB8AC3E}">
        <p14:creationId xmlns:p14="http://schemas.microsoft.com/office/powerpoint/2010/main" val="1281506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Hepatitis B cases plateaued after 2 decades of progress.</a:t>
            </a:r>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46</a:t>
            </a:fld>
            <a:endParaRPr lang="en-US"/>
          </a:p>
        </p:txBody>
      </p:sp>
    </p:spTree>
    <p:extLst>
      <p:ext uri="{BB962C8B-B14F-4D97-AF65-F5344CB8AC3E}">
        <p14:creationId xmlns:p14="http://schemas.microsoft.com/office/powerpoint/2010/main" val="1833588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hepatitis report 2024: action for access in low- and middle-income countries. Geneva: World Health Organization; 2024. </a:t>
            </a:r>
            <a:r>
              <a:rPr lang="en-US" dirty="0" err="1"/>
              <a:t>Licence</a:t>
            </a:r>
            <a:r>
              <a:rPr lang="en-US" dirty="0"/>
              <a:t>: CC BY-NC-SA 3.0 IGO.</a:t>
            </a:r>
          </a:p>
        </p:txBody>
      </p:sp>
      <p:sp>
        <p:nvSpPr>
          <p:cNvPr id="4" name="Slide Number Placeholder 3"/>
          <p:cNvSpPr>
            <a:spLocks noGrp="1"/>
          </p:cNvSpPr>
          <p:nvPr>
            <p:ph type="sldNum" sz="quarter" idx="10"/>
          </p:nvPr>
        </p:nvSpPr>
        <p:spPr/>
        <p:txBody>
          <a:bodyPr/>
          <a:lstStyle/>
          <a:p>
            <a:fld id="{2EAF3D7C-E79C-464D-870B-78CB3C2428AA}" type="slidenum">
              <a:rPr lang="en-US" smtClean="0"/>
              <a:t>47</a:t>
            </a:fld>
            <a:endParaRPr lang="en-US"/>
          </a:p>
        </p:txBody>
      </p:sp>
    </p:spTree>
    <p:extLst>
      <p:ext uri="{BB962C8B-B14F-4D97-AF65-F5344CB8AC3E}">
        <p14:creationId xmlns:p14="http://schemas.microsoft.com/office/powerpoint/2010/main" val="2970756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48</a:t>
            </a:fld>
            <a:endParaRPr lang="en-US"/>
          </a:p>
        </p:txBody>
      </p:sp>
    </p:spTree>
    <p:extLst>
      <p:ext uri="{BB962C8B-B14F-4D97-AF65-F5344CB8AC3E}">
        <p14:creationId xmlns:p14="http://schemas.microsoft.com/office/powerpoint/2010/main" val="4101349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49</a:t>
            </a:fld>
            <a:endParaRPr lang="en-US"/>
          </a:p>
        </p:txBody>
      </p:sp>
    </p:spTree>
    <p:extLst>
      <p:ext uri="{BB962C8B-B14F-4D97-AF65-F5344CB8AC3E}">
        <p14:creationId xmlns:p14="http://schemas.microsoft.com/office/powerpoint/2010/main" val="1428394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50</a:t>
            </a:fld>
            <a:endParaRPr lang="en-US"/>
          </a:p>
        </p:txBody>
      </p:sp>
    </p:spTree>
    <p:extLst>
      <p:ext uri="{BB962C8B-B14F-4D97-AF65-F5344CB8AC3E}">
        <p14:creationId xmlns:p14="http://schemas.microsoft.com/office/powerpoint/2010/main" val="316793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dirty="0">
                <a:solidFill>
                  <a:srgbClr val="075290"/>
                </a:solidFill>
                <a:effectLst/>
                <a:latin typeface="Open Sans" panose="020B0606030504020204" pitchFamily="34" charset="0"/>
              </a:rPr>
              <a:t>Image: https://www.ncbi.nlm.nih.gov/pmc/articles/PMC3955982/#:~:text=Barriers%20to%20hepatitis%20C%20treatment%20may%20arise%20at%20the%20provider,of%20referral%2C%20and%20communication%20issues.</a:t>
            </a:r>
          </a:p>
          <a:p>
            <a:endParaRPr lang="en-US" b="0" i="0" u="none" dirty="0">
              <a:solidFill>
                <a:srgbClr val="075290"/>
              </a:solidFill>
              <a:effectLst/>
              <a:latin typeface="Open Sans" panose="020B0606030504020204" pitchFamily="34" charset="0"/>
            </a:endParaRPr>
          </a:p>
          <a:p>
            <a:pPr algn="l"/>
            <a:r>
              <a:rPr lang="en-US" b="0" i="0" dirty="0">
                <a:solidFill>
                  <a:srgbClr val="212121"/>
                </a:solidFill>
                <a:effectLst/>
                <a:latin typeface="Roboto" panose="02000000000000000000" pitchFamily="2" charset="0"/>
              </a:rPr>
              <a:t>McGowan CE, Fried MW. Barriers to hepatitis C treatment. Liver Int. 2012 Feb;32 Suppl 1(0 1):151-6. </a:t>
            </a:r>
            <a:r>
              <a:rPr lang="en-US" b="0" i="0" dirty="0" err="1">
                <a:solidFill>
                  <a:srgbClr val="212121"/>
                </a:solidFill>
                <a:effectLst/>
                <a:latin typeface="Roboto" panose="02000000000000000000" pitchFamily="2" charset="0"/>
              </a:rPr>
              <a:t>doi</a:t>
            </a:r>
            <a:r>
              <a:rPr lang="en-US" b="0" i="0" dirty="0">
                <a:solidFill>
                  <a:srgbClr val="212121"/>
                </a:solidFill>
                <a:effectLst/>
                <a:latin typeface="Roboto" panose="02000000000000000000" pitchFamily="2" charset="0"/>
              </a:rPr>
              <a:t>: 10.1111/j.1478-3231.2011.02706.x. PMID: 22212587; PMCID: PMC3955982.</a:t>
            </a:r>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52</a:t>
            </a:fld>
            <a:endParaRPr lang="en-US"/>
          </a:p>
        </p:txBody>
      </p:sp>
    </p:spTree>
    <p:extLst>
      <p:ext uri="{BB962C8B-B14F-4D97-AF65-F5344CB8AC3E}">
        <p14:creationId xmlns:p14="http://schemas.microsoft.com/office/powerpoint/2010/main" val="2770692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6449" rtl="0" eaLnBrk="1" fontAlgn="auto" latinLnBrk="0" hangingPunct="1">
              <a:lnSpc>
                <a:spcPct val="100000"/>
              </a:lnSpc>
              <a:spcBef>
                <a:spcPts val="0"/>
              </a:spcBef>
              <a:spcAft>
                <a:spcPts val="0"/>
              </a:spcAft>
              <a:buClrTx/>
              <a:buSzTx/>
              <a:buFontTx/>
              <a:buNone/>
              <a:tabLst/>
              <a:defRPr/>
            </a:pPr>
            <a:r>
              <a:rPr lang="en-US" dirty="0"/>
              <a:t>Regardless of which data is examined, the HCV prevalence in prisons is markedly higher than in the overall United States population, which has an estimated prevalence of current HCV infection of 0.9%.</a:t>
            </a:r>
          </a:p>
          <a:p>
            <a:r>
              <a:rPr lang="en-US" dirty="0"/>
              <a:t>More recently, with the availability of DAAs, many of the clinical and time-based barriers to treatment have been eliminated, but some significant barriers to care remain, including the cost of therapy, limited clinician capacity, and lack of perceived expertise among clinicians.</a:t>
            </a:r>
          </a:p>
          <a:p>
            <a:endParaRPr lang="en-US" dirty="0"/>
          </a:p>
          <a:p>
            <a:r>
              <a:rPr lang="en-US" dirty="0"/>
              <a:t>Treatment of HCV in a Correctional Setting. https://www.hepatitisc.uw.edu/go/key-populations-situations/treatment-corrections/core-concept/all</a:t>
            </a:r>
          </a:p>
          <a:p>
            <a:endParaRPr lang="en-US" dirty="0"/>
          </a:p>
          <a:p>
            <a:r>
              <a:rPr lang="en-US" dirty="0"/>
              <a:t>AASLD: American Association for the study of liver diseases</a:t>
            </a:r>
          </a:p>
          <a:p>
            <a:pPr algn="l"/>
            <a:r>
              <a:rPr lang="pt-BR" b="0" i="0" dirty="0">
                <a:solidFill>
                  <a:srgbClr val="333333"/>
                </a:solidFill>
                <a:effectLst/>
                <a:latin typeface="Open Sans" panose="020B0606030504020204" pitchFamily="34" charset="0"/>
              </a:rPr>
              <a:t> </a:t>
            </a:r>
            <a:r>
              <a:rPr lang="pt-BR" b="0" i="0" u="none" strike="noStrike" dirty="0">
                <a:solidFill>
                  <a:srgbClr val="4B75C7"/>
                </a:solidFill>
                <a:effectLst/>
                <a:latin typeface="Open Sans" panose="020B0606030504020204" pitchFamily="34" charset="0"/>
              </a:rPr>
              <a:t>Lara B. Strick, MD, MS</a:t>
            </a:r>
            <a:endParaRPr lang="pt-BR" b="0" i="0" dirty="0">
              <a:solidFill>
                <a:srgbClr val="333333"/>
              </a:solidFill>
              <a:effectLst/>
              <a:latin typeface="Open Sans" panose="020B0606030504020204" pitchFamily="34" charset="0"/>
            </a:endParaRPr>
          </a:p>
          <a:p>
            <a:pPr algn="l"/>
            <a:r>
              <a:rPr lang="pt-BR" b="0" i="0" dirty="0">
                <a:solidFill>
                  <a:srgbClr val="333333"/>
                </a:solidFill>
                <a:effectLst/>
                <a:latin typeface="Open Sans" panose="020B0606030504020204" pitchFamily="34" charset="0"/>
              </a:rPr>
              <a:t>, </a:t>
            </a:r>
            <a:r>
              <a:rPr lang="pt-BR" b="0" i="0" u="sng" dirty="0">
                <a:solidFill>
                  <a:srgbClr val="2F5297"/>
                </a:solidFill>
                <a:effectLst/>
                <a:latin typeface="Open Sans" panose="020B0606030504020204" pitchFamily="34" charset="0"/>
              </a:rPr>
              <a:t>Maria A. Corcorran, MD, MPH</a:t>
            </a:r>
            <a:endParaRPr lang="pt-BR" b="0" i="0" dirty="0">
              <a:solidFill>
                <a:srgbClr val="333333"/>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53</a:t>
            </a:fld>
            <a:endParaRPr lang="en-US"/>
          </a:p>
        </p:txBody>
      </p:sp>
    </p:spTree>
    <p:extLst>
      <p:ext uri="{BB962C8B-B14F-4D97-AF65-F5344CB8AC3E}">
        <p14:creationId xmlns:p14="http://schemas.microsoft.com/office/powerpoint/2010/main" val="917015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Roboto" panose="02000000000000000000" pitchFamily="2" charset="0"/>
              </a:rPr>
              <a:t>Image: https://pubmed.ncbi.nlm.nih.gov/37109562/</a:t>
            </a:r>
          </a:p>
          <a:p>
            <a:endParaRPr lang="en-US" b="0" i="0" dirty="0">
              <a:solidFill>
                <a:srgbClr val="212121"/>
              </a:solidFill>
              <a:effectLst/>
              <a:latin typeface="Roboto" panose="02000000000000000000" pitchFamily="2" charset="0"/>
            </a:endParaRPr>
          </a:p>
          <a:p>
            <a:r>
              <a:rPr lang="en-US" b="0" i="0" dirty="0" err="1">
                <a:solidFill>
                  <a:srgbClr val="212121"/>
                </a:solidFill>
                <a:effectLst/>
                <a:latin typeface="Roboto" panose="02000000000000000000" pitchFamily="2" charset="0"/>
              </a:rPr>
              <a:t>Kamat</a:t>
            </a:r>
            <a:r>
              <a:rPr lang="en-US" b="0" i="0" dirty="0">
                <a:solidFill>
                  <a:srgbClr val="212121"/>
                </a:solidFill>
                <a:effectLst/>
                <a:latin typeface="Roboto" panose="02000000000000000000" pitchFamily="2" charset="0"/>
              </a:rPr>
              <a:t> S, </a:t>
            </a:r>
            <a:r>
              <a:rPr lang="en-US" b="0" i="0" dirty="0" err="1">
                <a:solidFill>
                  <a:srgbClr val="212121"/>
                </a:solidFill>
                <a:effectLst/>
                <a:latin typeface="Roboto" panose="02000000000000000000" pitchFamily="2" charset="0"/>
              </a:rPr>
              <a:t>Kondapalli</a:t>
            </a:r>
            <a:r>
              <a:rPr lang="en-US" b="0" i="0" dirty="0">
                <a:solidFill>
                  <a:srgbClr val="212121"/>
                </a:solidFill>
                <a:effectLst/>
                <a:latin typeface="Roboto" panose="02000000000000000000" pitchFamily="2" charset="0"/>
              </a:rPr>
              <a:t> S, Syed S, Price G, </a:t>
            </a:r>
            <a:r>
              <a:rPr lang="en-US" b="0" i="0" dirty="0" err="1">
                <a:solidFill>
                  <a:srgbClr val="212121"/>
                </a:solidFill>
                <a:effectLst/>
                <a:latin typeface="Roboto" panose="02000000000000000000" pitchFamily="2" charset="0"/>
              </a:rPr>
              <a:t>Danias</a:t>
            </a:r>
            <a:r>
              <a:rPr lang="en-US" b="0" i="0" dirty="0">
                <a:solidFill>
                  <a:srgbClr val="212121"/>
                </a:solidFill>
                <a:effectLst/>
                <a:latin typeface="Roboto" panose="02000000000000000000" pitchFamily="2" charset="0"/>
              </a:rPr>
              <a:t> G, </a:t>
            </a:r>
            <a:r>
              <a:rPr lang="en-US" b="0" i="0" dirty="0" err="1">
                <a:solidFill>
                  <a:srgbClr val="212121"/>
                </a:solidFill>
                <a:effectLst/>
                <a:latin typeface="Roboto" panose="02000000000000000000" pitchFamily="2" charset="0"/>
              </a:rPr>
              <a:t>Gorbenko</a:t>
            </a:r>
            <a:r>
              <a:rPr lang="en-US" b="0" i="0" dirty="0">
                <a:solidFill>
                  <a:srgbClr val="212121"/>
                </a:solidFill>
                <a:effectLst/>
                <a:latin typeface="Roboto" panose="02000000000000000000" pitchFamily="2" charset="0"/>
              </a:rPr>
              <a:t> K, Cantor J, Valera P, Shah AK, Akiyama MJ. Access to Hepatitis C Treatment during and after Incarceration in New Jersey, United States: A Qualitative Study. Life (Basel). 2023 Apr 17;13(4):1033. </a:t>
            </a:r>
            <a:r>
              <a:rPr lang="en-US" b="0" i="0" dirty="0" err="1">
                <a:solidFill>
                  <a:srgbClr val="212121"/>
                </a:solidFill>
                <a:effectLst/>
                <a:latin typeface="Roboto" panose="02000000000000000000" pitchFamily="2" charset="0"/>
              </a:rPr>
              <a:t>doi</a:t>
            </a:r>
            <a:r>
              <a:rPr lang="en-US" b="0" i="0" dirty="0">
                <a:solidFill>
                  <a:srgbClr val="212121"/>
                </a:solidFill>
                <a:effectLst/>
                <a:latin typeface="Roboto" panose="02000000000000000000" pitchFamily="2" charset="0"/>
              </a:rPr>
              <a:t>: 10.3390/life13041033. PMID: 37109562; PMCID: PMC10146294.</a:t>
            </a:r>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54</a:t>
            </a:fld>
            <a:endParaRPr lang="en-US"/>
          </a:p>
        </p:txBody>
      </p:sp>
    </p:spTree>
    <p:extLst>
      <p:ext uri="{BB962C8B-B14F-4D97-AF65-F5344CB8AC3E}">
        <p14:creationId xmlns:p14="http://schemas.microsoft.com/office/powerpoint/2010/main" val="4167962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6449" rtl="0" eaLnBrk="1" fontAlgn="auto" latinLnBrk="0" hangingPunct="1">
              <a:lnSpc>
                <a:spcPct val="100000"/>
              </a:lnSpc>
              <a:spcBef>
                <a:spcPts val="0"/>
              </a:spcBef>
              <a:spcAft>
                <a:spcPts val="0"/>
              </a:spcAft>
              <a:buClrTx/>
              <a:buSzTx/>
              <a:buFontTx/>
              <a:buNone/>
              <a:tabLst/>
              <a:defRPr/>
            </a:pPr>
            <a:r>
              <a:rPr lang="en-US" dirty="0"/>
              <a:t>Regardless of which data is examined, the HCV prevalence in prisons is markedly higher than in the overall United States population, which has an estimated prevalence of current HCV infection of 0.9%.</a:t>
            </a:r>
          </a:p>
          <a:p>
            <a:r>
              <a:rPr lang="en-US" dirty="0"/>
              <a:t>More recently, with the availability of DAAs, many of the clinical and time-based barriers to treatment have been eliminated, but some significant barriers to care remain, including the cost of therapy, limited clinician capacity, and lack of perceived expertise among clinicians.</a:t>
            </a:r>
          </a:p>
          <a:p>
            <a:endParaRPr lang="en-US" dirty="0"/>
          </a:p>
          <a:p>
            <a:r>
              <a:rPr lang="en-US" dirty="0"/>
              <a:t>Treatment of HCV in a Correctional Setting. https://www.hepatitisc.uw.edu/go/key-populations-situations/treatment-corrections/core-concept/all</a:t>
            </a:r>
          </a:p>
          <a:p>
            <a:pPr algn="l"/>
            <a:r>
              <a:rPr lang="pt-BR" b="0" i="0" dirty="0">
                <a:solidFill>
                  <a:srgbClr val="333333"/>
                </a:solidFill>
                <a:effectLst/>
                <a:latin typeface="Open Sans" panose="020B0606030504020204" pitchFamily="34" charset="0"/>
              </a:rPr>
              <a:t> </a:t>
            </a:r>
            <a:r>
              <a:rPr lang="pt-BR" b="0" i="0" u="none" strike="noStrike" dirty="0">
                <a:solidFill>
                  <a:srgbClr val="4B75C7"/>
                </a:solidFill>
                <a:effectLst/>
                <a:latin typeface="Open Sans" panose="020B0606030504020204" pitchFamily="34" charset="0"/>
              </a:rPr>
              <a:t>Lara B. Strick, MD, MS</a:t>
            </a:r>
            <a:endParaRPr lang="pt-BR" b="0" i="0" dirty="0">
              <a:solidFill>
                <a:srgbClr val="333333"/>
              </a:solidFill>
              <a:effectLst/>
              <a:latin typeface="Open Sans" panose="020B0606030504020204" pitchFamily="34" charset="0"/>
            </a:endParaRPr>
          </a:p>
          <a:p>
            <a:pPr algn="l"/>
            <a:r>
              <a:rPr lang="pt-BR" b="0" i="0" dirty="0">
                <a:solidFill>
                  <a:srgbClr val="333333"/>
                </a:solidFill>
                <a:effectLst/>
                <a:latin typeface="Open Sans" panose="020B0606030504020204" pitchFamily="34" charset="0"/>
              </a:rPr>
              <a:t>, </a:t>
            </a:r>
            <a:r>
              <a:rPr lang="pt-BR" b="0" i="0" u="sng" dirty="0">
                <a:solidFill>
                  <a:srgbClr val="2F5297"/>
                </a:solidFill>
                <a:effectLst/>
                <a:latin typeface="Open Sans" panose="020B0606030504020204" pitchFamily="34" charset="0"/>
              </a:rPr>
              <a:t>Maria A. Corcorran, MD, MPH</a:t>
            </a:r>
            <a:endParaRPr lang="pt-BR" b="0" i="0" dirty="0">
              <a:solidFill>
                <a:srgbClr val="333333"/>
              </a:solidFill>
              <a:effectLst/>
              <a:latin typeface="Open Sans" panose="020B0606030504020204" pitchFamily="34" charset="0"/>
            </a:endParaRPr>
          </a:p>
          <a:p>
            <a:endParaRPr lang="en-US" dirty="0"/>
          </a:p>
          <a:p>
            <a:endParaRPr lang="en-US" dirty="0"/>
          </a:p>
          <a:p>
            <a:endParaRPr lang="en-US" dirty="0"/>
          </a:p>
          <a:p>
            <a:pPr algn="l">
              <a:buFont typeface="Arial" panose="020B0604020202020204" pitchFamily="34" charset="0"/>
              <a:buChar char="•"/>
            </a:pPr>
            <a:r>
              <a:rPr lang="en-US" b="0" i="0" dirty="0">
                <a:solidFill>
                  <a:srgbClr val="333333"/>
                </a:solidFill>
                <a:effectLst/>
                <a:latin typeface="Open Sans" panose="020B0606030504020204" pitchFamily="34" charset="0"/>
              </a:rPr>
              <a:t>Screening for HCV in jails plays an important role in identifying individuals with HCV infection.</a:t>
            </a:r>
          </a:p>
          <a:p>
            <a:pPr algn="l">
              <a:buFont typeface="Arial" panose="020B0604020202020204" pitchFamily="34" charset="0"/>
              <a:buChar char="•"/>
            </a:pPr>
            <a:r>
              <a:rPr lang="en-US" b="0" i="0" dirty="0">
                <a:solidFill>
                  <a:srgbClr val="333333"/>
                </a:solidFill>
                <a:effectLst/>
                <a:latin typeface="Open Sans" panose="020B0606030504020204" pitchFamily="34" charset="0"/>
              </a:rPr>
              <a:t>Incarceration can be an ideal time to treat HCV infection, given the high level of structure and oversight that enhances high treatment completion and SVR rates.</a:t>
            </a:r>
          </a:p>
          <a:p>
            <a:pPr algn="l">
              <a:buFont typeface="Arial" panose="020B0604020202020204" pitchFamily="34" charset="0"/>
              <a:buChar char="•"/>
            </a:pPr>
            <a:r>
              <a:rPr lang="en-US" b="0" i="0" dirty="0">
                <a:solidFill>
                  <a:srgbClr val="333333"/>
                </a:solidFill>
                <a:effectLst/>
                <a:latin typeface="Open Sans" panose="020B0606030504020204" pitchFamily="34" charset="0"/>
              </a:rPr>
              <a:t>The high cost of HCV therapy and limited workforce capacity has forced most correctional facilities to prioritize treatment based on disease severity, but many facilities are expanding the population receiving treatment based on changing standards and external pressures.</a:t>
            </a:r>
          </a:p>
          <a:p>
            <a:pPr algn="l">
              <a:buFont typeface="Arial" panose="020B0604020202020204" pitchFamily="34" charset="0"/>
              <a:buChar char="•"/>
            </a:pPr>
            <a:r>
              <a:rPr lang="en-US" b="0" i="0" dirty="0">
                <a:solidFill>
                  <a:srgbClr val="333333"/>
                </a:solidFill>
                <a:effectLst/>
                <a:latin typeface="Open Sans" panose="020B0606030504020204" pitchFamily="34" charset="0"/>
              </a:rPr>
              <a:t>Because the risk for reinfection exists, education and prevention services should be part of any HCV treatment program and should continue long after a sustained virologic response has been achieved. Services should include effective harm reduction strategies, such as mechanisms for safe tattooing, needle exchange programs, medications for substance use disorder, and access to condoms.</a:t>
            </a:r>
          </a:p>
          <a:p>
            <a:pPr algn="l">
              <a:buFont typeface="Arial" panose="020B0604020202020204" pitchFamily="34" charset="0"/>
              <a:buChar char="•"/>
            </a:pPr>
            <a:r>
              <a:rPr lang="en-US" b="0" i="0" dirty="0">
                <a:solidFill>
                  <a:srgbClr val="333333"/>
                </a:solidFill>
                <a:effectLst/>
                <a:latin typeface="Open Sans" panose="020B0606030504020204" pitchFamily="34" charset="0"/>
              </a:rPr>
              <a:t>All persons with HCV-related cirrhosis, even those successfully treated for HCV, need ongoing medical surveillance and care.</a:t>
            </a:r>
          </a:p>
          <a:p>
            <a:pPr algn="l">
              <a:buFont typeface="Arial" panose="020B0604020202020204" pitchFamily="34" charset="0"/>
              <a:buChar char="•"/>
            </a:pPr>
            <a:r>
              <a:rPr lang="en-US" b="0" i="0" dirty="0">
                <a:solidFill>
                  <a:srgbClr val="333333"/>
                </a:solidFill>
                <a:effectLst/>
                <a:latin typeface="Open Sans" panose="020B0606030504020204" pitchFamily="34" charset="0"/>
              </a:rPr>
              <a:t>To achieve the goal of HCV eradication in the United States, jail and prison populations will need to be included as a high-priority group for treatment; as such, it will become increasingly important for correctional systems to partner with public health systems.</a:t>
            </a:r>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55</a:t>
            </a:fld>
            <a:endParaRPr lang="en-US"/>
          </a:p>
        </p:txBody>
      </p:sp>
    </p:spTree>
    <p:extLst>
      <p:ext uri="{BB962C8B-B14F-4D97-AF65-F5344CB8AC3E}">
        <p14:creationId xmlns:p14="http://schemas.microsoft.com/office/powerpoint/2010/main" val="3579006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7</a:t>
            </a:fld>
            <a:endParaRPr lang="en-US"/>
          </a:p>
        </p:txBody>
      </p:sp>
    </p:spTree>
    <p:extLst>
      <p:ext uri="{BB962C8B-B14F-4D97-AF65-F5344CB8AC3E}">
        <p14:creationId xmlns:p14="http://schemas.microsoft.com/office/powerpoint/2010/main" val="3983193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E4543"/>
                </a:solidFill>
                <a:effectLst/>
                <a:latin typeface="proxima-nova"/>
              </a:rPr>
              <a:t>HIV, STIs, hepatitis, and overdose inequitably impact many of the same populations and have shared root causes and risk factors. Poverty, unemployment, unstable housing, and poor access to healthcare are key risk factors for each of these diseases and conditions. Additionally, stigma and discrimination related to these diseases, conditions, and associated behaviors (e.g., substance use and sexual activity) can deter people from seeking and accessing health services. In addition to, and because of these shared risk factors, HIV, STIs, viral hepatitis, and overdose disproportionately impact many of the</a:t>
            </a:r>
            <a:br>
              <a:rPr lang="en-US" dirty="0"/>
            </a:br>
            <a:r>
              <a:rPr lang="en-US" b="0" i="0" dirty="0">
                <a:solidFill>
                  <a:srgbClr val="3E4543"/>
                </a:solidFill>
                <a:effectLst/>
                <a:latin typeface="proxima-nova"/>
              </a:rPr>
              <a:t>same populations. As demonstrated above, PWUD face heightened risk for HIV, STIs, and viral hepatitis, but so do Black, Indigenous, and People of Color, LGBTQ+ populations, young people, and people who have been involved with the criminal justice system.</a:t>
            </a:r>
          </a:p>
          <a:p>
            <a:endParaRPr lang="en-US" b="0" i="0" dirty="0">
              <a:solidFill>
                <a:srgbClr val="3E4543"/>
              </a:solidFill>
              <a:effectLst/>
              <a:latin typeface="proxima-nova"/>
            </a:endParaRPr>
          </a:p>
          <a:p>
            <a:r>
              <a:rPr lang="en-US" dirty="0"/>
              <a:t>https://www.naccho.org/blog/articles/centering-people-who-use-drugs-to-address-the-syndemic-of-hiv-stis-hepatitis-and-overdose</a:t>
            </a:r>
          </a:p>
        </p:txBody>
      </p:sp>
      <p:sp>
        <p:nvSpPr>
          <p:cNvPr id="4" name="Slide Number Placeholder 3"/>
          <p:cNvSpPr>
            <a:spLocks noGrp="1"/>
          </p:cNvSpPr>
          <p:nvPr>
            <p:ph type="sldNum" sz="quarter" idx="5"/>
          </p:nvPr>
        </p:nvSpPr>
        <p:spPr/>
        <p:txBody>
          <a:bodyPr/>
          <a:lstStyle/>
          <a:p>
            <a:fld id="{2EAF3D7C-E79C-464D-870B-78CB3C2428AA}" type="slidenum">
              <a:rPr lang="en-US" smtClean="0"/>
              <a:t>56</a:t>
            </a:fld>
            <a:endParaRPr lang="en-US"/>
          </a:p>
        </p:txBody>
      </p:sp>
    </p:spTree>
    <p:extLst>
      <p:ext uri="{BB962C8B-B14F-4D97-AF65-F5344CB8AC3E}">
        <p14:creationId xmlns:p14="http://schemas.microsoft.com/office/powerpoint/2010/main" val="38724912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https://www.naccho.org/blog/articles/the-syndemic-approach-to-hiv-sti-hepatitis-and-harm-reduction</a:t>
            </a:r>
          </a:p>
          <a:p>
            <a:endParaRPr lang="en-US" dirty="0"/>
          </a:p>
          <a:p>
            <a:pPr algn="l"/>
            <a:r>
              <a:rPr lang="en-US" b="0" i="0" dirty="0">
                <a:solidFill>
                  <a:srgbClr val="3E4543"/>
                </a:solidFill>
                <a:effectLst/>
                <a:latin typeface="proxima-nova"/>
              </a:rPr>
              <a:t>The epidemics of HIV, STIs, viral hepatitis, and overdoses have merged into a </a:t>
            </a:r>
            <a:r>
              <a:rPr lang="en-US" b="0" i="0" dirty="0" err="1">
                <a:solidFill>
                  <a:srgbClr val="3E4543"/>
                </a:solidFill>
                <a:effectLst/>
                <a:latin typeface="proxima-nova"/>
              </a:rPr>
              <a:t>syndemic</a:t>
            </a:r>
            <a:r>
              <a:rPr lang="en-US" b="0" i="0" dirty="0">
                <a:solidFill>
                  <a:srgbClr val="3E4543"/>
                </a:solidFill>
                <a:effectLst/>
                <a:latin typeface="proxima-nova"/>
              </a:rPr>
              <a:t> in the U.S., inequitably impacting people who use drugs. A harm reduction approach that centers PWUD is critical to combating the </a:t>
            </a:r>
            <a:r>
              <a:rPr lang="en-US" b="0" i="0" dirty="0" err="1">
                <a:solidFill>
                  <a:srgbClr val="3E4543"/>
                </a:solidFill>
                <a:effectLst/>
                <a:latin typeface="proxima-nova"/>
              </a:rPr>
              <a:t>syndemic</a:t>
            </a:r>
            <a:r>
              <a:rPr lang="en-US" b="0" i="0" dirty="0">
                <a:solidFill>
                  <a:srgbClr val="3E4543"/>
                </a:solidFill>
                <a:effectLst/>
                <a:latin typeface="proxima-nova"/>
              </a:rPr>
              <a:t>, as harm reduction strategies directly prevent HIV and hepatitis and treat overdose, and as harm reduction programs are uniquely positioned to reach PWUD, offering a range of integrated health services. LHDs face myriad barriers in implementing harm reduction strategies and integrating HIV, STI, hepatitis, and harm reduction programs. These services are often underfunded and supported by different funding mechanisms; key harm reduction services are legally restricted in many jurisdictions; and building relationships and trust with PWUD and harm reduction providers requires intentional, dedicated efforts. However, harm reduction strategies and integration approaches are effective—overall and at addressing gaps and inequities in the public health and healthcare systems—allowing LHDs to maximize limited resources.</a:t>
            </a:r>
          </a:p>
          <a:p>
            <a:br>
              <a:rPr lang="en-US" dirty="0"/>
            </a:br>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57</a:t>
            </a:fld>
            <a:endParaRPr lang="en-US"/>
          </a:p>
        </p:txBody>
      </p:sp>
    </p:spTree>
    <p:extLst>
      <p:ext uri="{BB962C8B-B14F-4D97-AF65-F5344CB8AC3E}">
        <p14:creationId xmlns:p14="http://schemas.microsoft.com/office/powerpoint/2010/main" val="38542363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58</a:t>
            </a:fld>
            <a:endParaRPr lang="en-US"/>
          </a:p>
        </p:txBody>
      </p:sp>
    </p:spTree>
    <p:extLst>
      <p:ext uri="{BB962C8B-B14F-4D97-AF65-F5344CB8AC3E}">
        <p14:creationId xmlns:p14="http://schemas.microsoft.com/office/powerpoint/2010/main" val="1150498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11</a:t>
            </a:fld>
            <a:endParaRPr lang="en-US"/>
          </a:p>
        </p:txBody>
      </p:sp>
    </p:spTree>
    <p:extLst>
      <p:ext uri="{BB962C8B-B14F-4D97-AF65-F5344CB8AC3E}">
        <p14:creationId xmlns:p14="http://schemas.microsoft.com/office/powerpoint/2010/main" val="2646355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13</a:t>
            </a:fld>
            <a:endParaRPr lang="en-US"/>
          </a:p>
        </p:txBody>
      </p:sp>
    </p:spTree>
    <p:extLst>
      <p:ext uri="{BB962C8B-B14F-4D97-AF65-F5344CB8AC3E}">
        <p14:creationId xmlns:p14="http://schemas.microsoft.com/office/powerpoint/2010/main" val="3415319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14</a:t>
            </a:fld>
            <a:endParaRPr lang="en-US"/>
          </a:p>
        </p:txBody>
      </p:sp>
    </p:spTree>
    <p:extLst>
      <p:ext uri="{BB962C8B-B14F-4D97-AF65-F5344CB8AC3E}">
        <p14:creationId xmlns:p14="http://schemas.microsoft.com/office/powerpoint/2010/main" val="429369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Lato" panose="020F0502020204030203" pitchFamily="34" charset="0"/>
              </a:rPr>
              <a:t>*48% of the 2022 total Stanislaus County population was Hispanic</a:t>
            </a:r>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17</a:t>
            </a:fld>
            <a:endParaRPr lang="en-US"/>
          </a:p>
        </p:txBody>
      </p:sp>
    </p:spTree>
    <p:extLst>
      <p:ext uri="{BB962C8B-B14F-4D97-AF65-F5344CB8AC3E}">
        <p14:creationId xmlns:p14="http://schemas.microsoft.com/office/powerpoint/2010/main" val="1178228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6449"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Century Gothic" panose="020B0502020202020204" pitchFamily="34" charset="0"/>
              </a:rPr>
              <a:t>In 2022, Stanislaus County had 53 newly diagnosed HIV infections. Stage at diagnosis for new infections: 44 were Stage 1-2 and 9 were AIDS (Stage 3)</a:t>
            </a:r>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25</a:t>
            </a:fld>
            <a:endParaRPr lang="en-US"/>
          </a:p>
        </p:txBody>
      </p:sp>
    </p:spTree>
    <p:extLst>
      <p:ext uri="{BB962C8B-B14F-4D97-AF65-F5344CB8AC3E}">
        <p14:creationId xmlns:p14="http://schemas.microsoft.com/office/powerpoint/2010/main" val="501994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r>
              <a:rPr lang="en-US" b="0" i="0" dirty="0">
                <a:solidFill>
                  <a:srgbClr val="1B1B1B"/>
                </a:solidFill>
                <a:effectLst/>
                <a:latin typeface="Open Sans" panose="020B0606030504020204" pitchFamily="34" charset="0"/>
              </a:rPr>
              <a:t>Image: https://hivinfo.nih.gov/understanding-hiv/fact-sheets/stages-hiv-infection</a:t>
            </a:r>
          </a:p>
          <a:p>
            <a:pPr algn="l">
              <a:buFont typeface="+mj-lt"/>
              <a:buNone/>
            </a:pPr>
            <a:endParaRPr lang="en-US" b="0" i="0" dirty="0">
              <a:solidFill>
                <a:srgbClr val="1B1B1B"/>
              </a:solidFill>
              <a:effectLst/>
              <a:latin typeface="Open Sans" panose="020B0606030504020204" pitchFamily="34" charset="0"/>
            </a:endParaRPr>
          </a:p>
          <a:p>
            <a:pPr algn="l">
              <a:buFont typeface="+mj-lt"/>
              <a:buNone/>
            </a:pPr>
            <a:endParaRPr lang="en-US" b="0" i="0" dirty="0">
              <a:solidFill>
                <a:srgbClr val="1B1B1B"/>
              </a:solidFill>
              <a:effectLst/>
              <a:latin typeface="Open Sans" panose="020B0606030504020204" pitchFamily="34" charset="0"/>
            </a:endParaRPr>
          </a:p>
          <a:p>
            <a:pPr algn="l">
              <a:buFont typeface="+mj-lt"/>
              <a:buAutoNum type="arabicPeriod"/>
            </a:pPr>
            <a:r>
              <a:rPr lang="en-US" b="0" i="0" u="none" strike="noStrike" dirty="0">
                <a:solidFill>
                  <a:srgbClr val="406FA0"/>
                </a:solidFill>
                <a:effectLst/>
                <a:latin typeface="Open Sans" panose="020B0606030504020204" pitchFamily="34" charset="0"/>
                <a:hlinkClick r:id="rId3"/>
              </a:rPr>
              <a:t>Acute HIV infection</a:t>
            </a:r>
            <a:r>
              <a:rPr lang="en-US" b="0" i="0" dirty="0">
                <a:solidFill>
                  <a:srgbClr val="1B1B1B"/>
                </a:solidFill>
                <a:effectLst/>
                <a:latin typeface="Open Sans" panose="020B0606030504020204" pitchFamily="34" charset="0"/>
              </a:rPr>
              <a:t> is the earliest stage of HIV infection, and it generally develops within 2 to 4 weeks after infection with HIV. During this time, some people have flu-like symptoms, such as fever, headache, and rash. In the acute stage of infection, HIV multiplies rapidly and spreads throughout the body. The virus attacks and destroys the infection-fighting CD4 cells (</a:t>
            </a:r>
            <a:r>
              <a:rPr lang="en-US" b="0" i="0" u="none" strike="noStrike" dirty="0">
                <a:solidFill>
                  <a:srgbClr val="406FA0"/>
                </a:solidFill>
                <a:effectLst/>
                <a:latin typeface="Open Sans" panose="020B0606030504020204" pitchFamily="34" charset="0"/>
                <a:hlinkClick r:id="rId4"/>
              </a:rPr>
              <a:t>CD4 T lymphocyte</a:t>
            </a:r>
            <a:r>
              <a:rPr lang="en-US" b="0" i="0" dirty="0">
                <a:solidFill>
                  <a:srgbClr val="1B1B1B"/>
                </a:solidFill>
                <a:effectLst/>
                <a:latin typeface="Open Sans" panose="020B0606030504020204" pitchFamily="34" charset="0"/>
              </a:rPr>
              <a:t>) of the immune system. During the acute HIV infection stage, the level of HIV in the blood is very high, which greatly increases the risk of HIV </a:t>
            </a:r>
            <a:r>
              <a:rPr lang="en-US" b="0" i="0" u="none" strike="noStrike" dirty="0">
                <a:solidFill>
                  <a:srgbClr val="406FA0"/>
                </a:solidFill>
                <a:effectLst/>
                <a:latin typeface="Open Sans" panose="020B0606030504020204" pitchFamily="34" charset="0"/>
                <a:hlinkClick r:id="rId5"/>
              </a:rPr>
              <a:t>transmission</a:t>
            </a:r>
            <a:r>
              <a:rPr lang="en-US" b="0" i="0" dirty="0">
                <a:solidFill>
                  <a:srgbClr val="1B1B1B"/>
                </a:solidFill>
                <a:effectLst/>
                <a:latin typeface="Open Sans" panose="020B0606030504020204" pitchFamily="34" charset="0"/>
              </a:rPr>
              <a:t>. A person may experience significant health benefits if they start ART during this stage.</a:t>
            </a:r>
          </a:p>
          <a:p>
            <a:pPr algn="l">
              <a:buFont typeface="+mj-lt"/>
              <a:buAutoNum type="arabicPeriod"/>
            </a:pPr>
            <a:r>
              <a:rPr lang="en-US" b="0" i="0" dirty="0">
                <a:solidFill>
                  <a:srgbClr val="1B1B1B"/>
                </a:solidFill>
                <a:effectLst/>
                <a:latin typeface="Open Sans" panose="020B0606030504020204" pitchFamily="34" charset="0"/>
              </a:rPr>
              <a:t> The second stage of HIV infection is </a:t>
            </a:r>
            <a:r>
              <a:rPr lang="en-US" b="0" i="0" u="none" strike="noStrike" dirty="0">
                <a:solidFill>
                  <a:srgbClr val="406FA0"/>
                </a:solidFill>
                <a:effectLst/>
                <a:latin typeface="Open Sans" panose="020B0606030504020204" pitchFamily="34" charset="0"/>
                <a:hlinkClick r:id="rId6"/>
              </a:rPr>
              <a:t>chronic HIV infection</a:t>
            </a:r>
            <a:r>
              <a:rPr lang="en-US" b="0" i="0" dirty="0">
                <a:solidFill>
                  <a:srgbClr val="1B1B1B"/>
                </a:solidFill>
                <a:effectLst/>
                <a:latin typeface="Open Sans" panose="020B0606030504020204" pitchFamily="34" charset="0"/>
              </a:rPr>
              <a:t> (also called asymptomatic HIV infection or clinical latency). During this stage, HIV continues to multiply in the body but at very low levels. People with chronic HIV infection may not have any HIV-related symptoms. Without ART, chronic HIV infection usually advances to AIDS in 10 years or longer, though in some people it may advance faster. People who are taking ART may be in this stage for several decades. While it is still possible to transmit HIV to others during this stage, people who take ART exactly as prescribed and maintain an undetectable viral load have effectively no risk of transmitting HIV to an HIV-negative partner through sex.</a:t>
            </a:r>
          </a:p>
          <a:p>
            <a:pPr algn="l">
              <a:buFont typeface="+mj-lt"/>
              <a:buAutoNum type="arabicPeriod"/>
            </a:pPr>
            <a:r>
              <a:rPr lang="en-US" b="0" i="0" u="none" strike="noStrike" dirty="0">
                <a:solidFill>
                  <a:srgbClr val="406FA0"/>
                </a:solidFill>
                <a:effectLst/>
                <a:latin typeface="Open Sans" panose="020B0606030504020204" pitchFamily="34" charset="0"/>
                <a:hlinkClick r:id="rId7"/>
              </a:rPr>
              <a:t> AIDS</a:t>
            </a:r>
            <a:r>
              <a:rPr lang="en-US" b="0" i="0" dirty="0">
                <a:solidFill>
                  <a:srgbClr val="1B1B1B"/>
                </a:solidFill>
                <a:effectLst/>
                <a:latin typeface="Open Sans" panose="020B0606030504020204" pitchFamily="34" charset="0"/>
              </a:rPr>
              <a:t> is the final, most severe stage of HIV infection. Because HIV has severely damaged the immune system, the body cannot fight off </a:t>
            </a:r>
            <a:r>
              <a:rPr lang="en-US" b="0" i="0" u="none" strike="noStrike" dirty="0">
                <a:solidFill>
                  <a:srgbClr val="406FA0"/>
                </a:solidFill>
                <a:effectLst/>
                <a:latin typeface="Open Sans" panose="020B0606030504020204" pitchFamily="34" charset="0"/>
                <a:hlinkClick r:id="rId8"/>
              </a:rPr>
              <a:t>opportunistic infections</a:t>
            </a:r>
            <a:r>
              <a:rPr lang="en-US" b="0" i="0" dirty="0">
                <a:solidFill>
                  <a:srgbClr val="1B1B1B"/>
                </a:solidFill>
                <a:effectLst/>
                <a:latin typeface="Open Sans" panose="020B0606030504020204" pitchFamily="34" charset="0"/>
              </a:rPr>
              <a:t>. (Opportunistic infections are infections and infection-related cancers that occur more frequently or are more severe in people with weakened immune systems than in people with healthy immune systems.) People with HIV are diagnosed with AIDS if they have a </a:t>
            </a:r>
            <a:r>
              <a:rPr lang="en-US" b="0" i="0" u="none" strike="noStrike" dirty="0">
                <a:solidFill>
                  <a:srgbClr val="406FA0"/>
                </a:solidFill>
                <a:effectLst/>
                <a:latin typeface="Open Sans" panose="020B0606030504020204" pitchFamily="34" charset="0"/>
                <a:hlinkClick r:id="rId9"/>
              </a:rPr>
              <a:t>CD4 count</a:t>
            </a:r>
            <a:r>
              <a:rPr lang="en-US" b="0" i="0" dirty="0">
                <a:solidFill>
                  <a:srgbClr val="1B1B1B"/>
                </a:solidFill>
                <a:effectLst/>
                <a:latin typeface="Open Sans" panose="020B0606030504020204" pitchFamily="34" charset="0"/>
              </a:rPr>
              <a:t> of less than 200 cells/mm3 or if they have certain opportunistic infections. Once a person is diagnosed with AIDS, they can have a high viral load and are able to transmit HIV to others very easily. Without treatment, people with AIDS typically survive about 3 years.</a:t>
            </a:r>
          </a:p>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26</a:t>
            </a:fld>
            <a:endParaRPr lang="en-US"/>
          </a:p>
        </p:txBody>
      </p:sp>
    </p:spTree>
    <p:extLst>
      <p:ext uri="{BB962C8B-B14F-4D97-AF65-F5344CB8AC3E}">
        <p14:creationId xmlns:p14="http://schemas.microsoft.com/office/powerpoint/2010/main" val="1473540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025526"/>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1" y="4681685"/>
            <a:ext cx="7772398" cy="1066800"/>
          </a:xfrm>
        </p:spPr>
        <p:txBody>
          <a:bodyPr anchor="t">
            <a:normAutofit/>
          </a:bodyPr>
          <a:lstStyle>
            <a:lvl1pPr marL="0" indent="0" algn="l">
              <a:buNone/>
              <a:defRPr sz="2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sp>
        <p:nvSpPr>
          <p:cNvPr id="11" name="Date Placeholder 3"/>
          <p:cNvSpPr>
            <a:spLocks noGrp="1"/>
          </p:cNvSpPr>
          <p:nvPr>
            <p:ph type="dt" sz="half" idx="10"/>
          </p:nvPr>
        </p:nvSpPr>
        <p:spPr>
          <a:xfrm>
            <a:off x="7719760" y="6352708"/>
            <a:ext cx="738443" cy="365760"/>
          </a:xfrm>
          <a:prstGeom prst="rect">
            <a:avLst/>
          </a:prstGeom>
        </p:spPr>
        <p:txBody>
          <a:bodyPr anchor="ctr"/>
          <a:lstStyle>
            <a:lvl1pPr>
              <a:defRPr sz="1200" b="0" i="0">
                <a:solidFill>
                  <a:srgbClr val="88A7DF"/>
                </a:solidFill>
                <a:latin typeface="+mn-lt"/>
                <a:cs typeface="ITC Avant Garde Std Bk Cn"/>
              </a:defRPr>
            </a:lvl1pPr>
          </a:lstStyle>
          <a:p>
            <a:fld id="{20B397DD-A1F4-BD42-8C23-B4EC6E2FB771}" type="datetime1">
              <a:rPr lang="en-US" smtClean="0"/>
              <a:t>6/12/2024</a:t>
            </a:fld>
            <a:endParaRPr lang="en-US" dirty="0"/>
          </a:p>
        </p:txBody>
      </p:sp>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4" name="Picture 3" descr="image0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248" y="349494"/>
            <a:ext cx="2956560" cy="100584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CA979852-C97B-B14C-9B2A-62C7CA124200}" type="datetime1">
              <a:rPr lang="en-US" smtClean="0"/>
              <a:t>6/12/2024</a:t>
            </a:fld>
            <a:endParaRPr lang="en-US"/>
          </a:p>
        </p:txBody>
      </p:sp>
      <p:pic>
        <p:nvPicPr>
          <p:cNvPr id="7" name="Picture 6"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3187172"/>
            <a:ext cx="7659687"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7" y="1553633"/>
            <a:ext cx="6135687"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D37B11F5-7D46-2840-9E1A-95A154789C1D}" type="datetime1">
              <a:rPr lang="en-US" smtClean="0"/>
              <a:t>6/12/2024</a:t>
            </a:fld>
            <a:endParaRPr lang="en-US"/>
          </a:p>
        </p:txBody>
      </p:sp>
      <p:pic>
        <p:nvPicPr>
          <p:cNvPr id="10" name="Picture 9"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2" y="1536192"/>
            <a:ext cx="40385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AD7814A4-20F2-9A4C-873E-2AC2AA7D0C4C}" type="datetime1">
              <a:rPr lang="en-US" smtClean="0"/>
              <a:t>6/12/2024</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5"/>
            <a:ext cx="3890108"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8721"/>
            <a:ext cx="3890108"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10" y="1644605"/>
            <a:ext cx="40385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0" y="2408721"/>
            <a:ext cx="40385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
        <p:nvSpPr>
          <p:cNvPr id="11"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F0400BDD-C64E-A646-BB04-4897CB59B8FE}" type="datetime1">
              <a:rPr lang="en-US" smtClean="0"/>
              <a:t>6/12/2024</a:t>
            </a:fld>
            <a:endParaRPr lang="en-US"/>
          </a:p>
        </p:txBody>
      </p:sp>
      <p:pic>
        <p:nvPicPr>
          <p:cNvPr id="13" name="Picture 12"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sp>
        <p:nvSpPr>
          <p:cNvPr id="7"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AC92D7CF-0488-4941-A8F0-D24EE9D7CD5E}" type="datetime1">
              <a:rPr lang="en-US" smtClean="0"/>
              <a:t>6/12/2024</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sp>
        <p:nvSpPr>
          <p:cNvPr id="6"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8AEC8834-0501-BB49-990B-CAD068FB829A}" type="datetime1">
              <a:rPr lang="en-US" smtClean="0"/>
              <a:t>6/12/2024</a:t>
            </a:fld>
            <a:endParaRPr lang="en-US"/>
          </a:p>
        </p:txBody>
      </p:sp>
      <p:pic>
        <p:nvPicPr>
          <p:cNvPr id="8" name="Picture 7"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3"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304803" y="381001"/>
            <a:ext cx="8516815"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3DF25ED4-1B54-B240-AA6E-2A9FD224D82B}" type="datetime1">
              <a:rPr lang="en-US" smtClean="0"/>
              <a:t>6/12/2024</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31"/>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9144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5607552"/>
            <a:ext cx="8588248"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sp>
        <p:nvSpPr>
          <p:cNvPr id="10" name="Date Placeholder 3"/>
          <p:cNvSpPr>
            <a:spLocks noGrp="1"/>
          </p:cNvSpPr>
          <p:nvPr>
            <p:ph type="dt" sz="half" idx="12"/>
          </p:nvPr>
        </p:nvSpPr>
        <p:spPr>
          <a:xfrm>
            <a:off x="7719760" y="6352708"/>
            <a:ext cx="738443" cy="365760"/>
          </a:xfrm>
          <a:prstGeom prst="rect">
            <a:avLst/>
          </a:prstGeom>
        </p:spPr>
        <p:txBody>
          <a:bodyPr anchor="ctr"/>
          <a:lstStyle>
            <a:lvl1pPr>
              <a:defRPr sz="1200">
                <a:solidFill>
                  <a:srgbClr val="88A7DF"/>
                </a:solidFill>
              </a:defRPr>
            </a:lvl1pPr>
          </a:lstStyle>
          <a:p>
            <a:fld id="{DB92A167-D0BA-D142-B00A-6148A0612FF1}" type="datetime1">
              <a:rPr lang="en-US" smtClean="0"/>
              <a:t>6/12/2024</a:t>
            </a:fld>
            <a:endParaRPr lang="en-US"/>
          </a:p>
        </p:txBody>
      </p:sp>
      <p:pic>
        <p:nvPicPr>
          <p:cNvPr id="12" name="Picture 11"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4" y="4"/>
            <a:ext cx="9143999" cy="6197487"/>
          </a:xfrm>
          <a:prstGeom prst="rect">
            <a:avLst/>
          </a:prstGeom>
        </p:spPr>
      </p:pic>
      <p:sp>
        <p:nvSpPr>
          <p:cNvPr id="7" name="Rectangle 6"/>
          <p:cNvSpPr/>
          <p:nvPr/>
        </p:nvSpPr>
        <p:spPr>
          <a:xfrm>
            <a:off x="4"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p>
        </p:txBody>
      </p:sp>
      <p:sp>
        <p:nvSpPr>
          <p:cNvPr id="2" name="Title Placeholder 1"/>
          <p:cNvSpPr>
            <a:spLocks noGrp="1"/>
          </p:cNvSpPr>
          <p:nvPr>
            <p:ph type="title"/>
          </p:nvPr>
        </p:nvSpPr>
        <p:spPr>
          <a:xfrm>
            <a:off x="457202" y="274639"/>
            <a:ext cx="8315569"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2" y="1600203"/>
            <a:ext cx="8315569"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6305882"/>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7719760" y="6352708"/>
            <a:ext cx="738443" cy="365760"/>
          </a:xfrm>
          <a:prstGeom prst="rect">
            <a:avLst/>
          </a:prstGeom>
        </p:spPr>
        <p:txBody>
          <a:bodyPr lIns="91290" tIns="45645" rIns="91290" bIns="45645" anchor="ctr"/>
          <a:lstStyle>
            <a:lvl1pPr>
              <a:defRPr sz="1200">
                <a:solidFill>
                  <a:srgbClr val="88A7DF"/>
                </a:solidFill>
              </a:defRPr>
            </a:lvl1pPr>
          </a:lstStyle>
          <a:p>
            <a:fld id="{A80AFE23-E95D-354B-B4BC-DF054F2C9ECF}" type="datetime1">
              <a:rPr lang="en-US" smtClean="0"/>
              <a:t>6/12/2024</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ph.ca.gov/Programs/CID/DCDC/Pages/STD-Data.aspx"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cdph.ca.gov/Programs/CID/DCDC/Pages/STD-Data.aspx"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ph.ca.gov/Programs/CID/DCDC/Pages/STD-Data.aspx"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ph.ca.gov/Programs/CID/DCDC/Pages/STD-Data.aspx"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hivinfo.nih.gov/understanding-hiv/fact-sheets/stages-hiv-infectio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ph.ca.gov/Programs/CID/DCDC/Pages/STD-Data.aspx"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cdph.ca.gov/Programs/CID/DCDC/Pages/STD-Data.aspx"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www.cdph.ca.gov/Programs/CID/DCDC/Pages/STD-Data.aspx"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www.cdc.gov/mmwr/volumes/71/wr/mm7132e1.htm?s_cid=mm7132e1_w"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www.cdc.gov/mmwr/volumes/71/wr/mm7132e1.htm?s_cid=mm7132e1_w"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nature.com/articles/s41572-023-00437-2"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s://www.ncbi.nlm.nih.gov/pmc/articles/PMC3955982/"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53.xml.rels><?xml version="1.0" encoding="UTF-8" standalone="yes"?>
<Relationships xmlns="http://schemas.openxmlformats.org/package/2006/relationships"><Relationship Id="rId3" Type="http://schemas.openxmlformats.org/officeDocument/2006/relationships/hyperlink" Target="https://www.hepatitisc.uw.edu/go/key-populations-situations/treatment-corrections/core-concept/all"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s://pubmed.ncbi.nlm.nih.gov/37109562/"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hepatitisc.uw.edu/go/key-populations-situations/treatment-corrections/core-concept/all"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s://www.naccho.org/blog/articles/centering-people-who-use-drugs-to-address-the-syndemic-of-hiv-stis-hepatitis-and-overdose"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s://www.naccho.org/blog/articles/the-syndemic-approach-to-hiv-sti-hepatitis-and-harm-reduction"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8" Type="http://schemas.openxmlformats.org/officeDocument/2006/relationships/hyperlink" Target="https://hivinfo.nih.gov/understanding-hiv/fact-sheets/stages-hiv-infection" TargetMode="External"/><Relationship Id="rId3" Type="http://schemas.openxmlformats.org/officeDocument/2006/relationships/hyperlink" Target="https://www.nature.com/articles/s41572-023-00437-2" TargetMode="External"/><Relationship Id="rId7" Type="http://schemas.openxmlformats.org/officeDocument/2006/relationships/hyperlink" Target="https://www.naccho.org/blog/articles/the-syndemic-approach-to-hiv-sti-hepatitis-and-harm-reduction" TargetMode="External"/><Relationship Id="rId12" Type="http://schemas.openxmlformats.org/officeDocument/2006/relationships/hyperlink" Target="https://www.who.int/publications/i/item/9789240091672"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ncbi.nlm.nih.gov/pmc/articles/PMC3955982/" TargetMode="External"/><Relationship Id="rId11" Type="http://schemas.openxmlformats.org/officeDocument/2006/relationships/hyperlink" Target="https://www.cdc.gov/mmwr/volumes/71/wr/mm7132e1.htm?s_cid=mm7132e1_w" TargetMode="External"/><Relationship Id="rId5" Type="http://schemas.openxmlformats.org/officeDocument/2006/relationships/hyperlink" Target="https://www.naccho.org/blog/articles/centering-people-who-use-drugs-to-address-the-syndemic-of-hiv-stis-hepatitis-and-overdose" TargetMode="External"/><Relationship Id="rId10" Type="http://schemas.openxmlformats.org/officeDocument/2006/relationships/hyperlink" Target="https://www.hepatitisc.uw.edu/go/key-populations-situations/treatment-corrections/core-concept/all" TargetMode="External"/><Relationship Id="rId4" Type="http://schemas.openxmlformats.org/officeDocument/2006/relationships/hyperlink" Target="https://pubmed.ncbi.nlm.nih.gov/37109562/" TargetMode="External"/><Relationship Id="rId9" Type="http://schemas.openxmlformats.org/officeDocument/2006/relationships/hyperlink" Target="https://www.cdph.ca.gov/Programs/CID/DCDC/Pages/STD-Data.aspx"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accho.org/blog/articles/the-syndemic-approach-to-hiv-sti-hepatitis-and-harm-reduc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STI, HIV and Hepatitis C Epidemiology in Stanislaus County</a:t>
            </a:r>
          </a:p>
        </p:txBody>
      </p:sp>
      <p:sp>
        <p:nvSpPr>
          <p:cNvPr id="3" name="Subtitle 2"/>
          <p:cNvSpPr>
            <a:spLocks noGrp="1"/>
          </p:cNvSpPr>
          <p:nvPr>
            <p:ph type="subTitle" idx="1"/>
          </p:nvPr>
        </p:nvSpPr>
        <p:spPr/>
        <p:txBody>
          <a:bodyPr>
            <a:normAutofit fontScale="62500" lnSpcReduction="20000"/>
          </a:bodyPr>
          <a:lstStyle/>
          <a:p>
            <a:r>
              <a:rPr lang="en-US" dirty="0"/>
              <a:t>Erin Gustafson, MD, MPH</a:t>
            </a:r>
          </a:p>
          <a:p>
            <a:r>
              <a:rPr lang="en-US" dirty="0"/>
              <a:t>Assistant Public Health Officer/Stanislaus County Health Services Agency</a:t>
            </a:r>
          </a:p>
          <a:p>
            <a:r>
              <a:rPr lang="en-US" dirty="0"/>
              <a:t>June 18, 2024</a:t>
            </a:r>
          </a:p>
        </p:txBody>
      </p:sp>
      <p:sp>
        <p:nvSpPr>
          <p:cNvPr id="6" name="Footer Placeholder 5">
            <a:extLst>
              <a:ext uri="{FF2B5EF4-FFF2-40B4-BE49-F238E27FC236}">
                <a16:creationId xmlns:a16="http://schemas.microsoft.com/office/drawing/2014/main" id="{0FA991CC-2E07-544A-B9E6-2A6EE21EF0D9}"/>
              </a:ext>
            </a:extLst>
          </p:cNvPr>
          <p:cNvSpPr>
            <a:spLocks noGrp="1"/>
          </p:cNvSpPr>
          <p:nvPr>
            <p:ph type="ftr" sz="quarter" idx="11"/>
          </p:nvPr>
        </p:nvSpPr>
        <p:spPr/>
        <p:txBody>
          <a:bodyPr/>
          <a:lstStyle/>
          <a:p>
            <a:r>
              <a:rPr lang="en-US"/>
              <a:t>paetc.org</a:t>
            </a:r>
            <a:endParaRPr lang="en-US" dirty="0"/>
          </a:p>
        </p:txBody>
      </p:sp>
      <p:sp>
        <p:nvSpPr>
          <p:cNvPr id="7" name="Slide Number Placeholder 6">
            <a:extLst>
              <a:ext uri="{FF2B5EF4-FFF2-40B4-BE49-F238E27FC236}">
                <a16:creationId xmlns:a16="http://schemas.microsoft.com/office/drawing/2014/main" id="{3774EE2A-C187-1A40-847B-1861A2B09B9D}"/>
              </a:ext>
            </a:extLst>
          </p:cNvPr>
          <p:cNvSpPr>
            <a:spLocks noGrp="1"/>
          </p:cNvSpPr>
          <p:nvPr>
            <p:ph type="sldNum" sz="quarter" idx="12"/>
          </p:nvPr>
        </p:nvSpPr>
        <p:spPr/>
        <p:txBody>
          <a:bodyPr/>
          <a:lstStyle/>
          <a:p>
            <a:fld id="{1D2EA5EF-C699-AF4C-BA42-C0A1CAAB713C}" type="slidenum">
              <a:rPr lang="en-US" smtClean="0"/>
              <a:t>1</a:t>
            </a:fld>
            <a:endParaRPr lang="en-US"/>
          </a:p>
        </p:txBody>
      </p:sp>
    </p:spTree>
    <p:extLst>
      <p:ext uri="{BB962C8B-B14F-4D97-AF65-F5344CB8AC3E}">
        <p14:creationId xmlns:p14="http://schemas.microsoft.com/office/powerpoint/2010/main" val="3351003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1C52-506C-9D24-5EAA-BE930A386454}"/>
              </a:ext>
            </a:extLst>
          </p:cNvPr>
          <p:cNvSpPr>
            <a:spLocks noGrp="1"/>
          </p:cNvSpPr>
          <p:nvPr>
            <p:ph type="title"/>
          </p:nvPr>
        </p:nvSpPr>
        <p:spPr/>
        <p:txBody>
          <a:bodyPr/>
          <a:lstStyle/>
          <a:p>
            <a:r>
              <a:rPr lang="en-US" dirty="0"/>
              <a:t>Chlamydia Case Rates per 100,000 Population, Stanislaus County and California, 2021</a:t>
            </a:r>
          </a:p>
        </p:txBody>
      </p:sp>
      <p:pic>
        <p:nvPicPr>
          <p:cNvPr id="6" name="Content Placeholder 5" descr="Chlamydia case rates per 100,000 population, Stanislaus, 2021&#10;&#10;Stanislaus:&#10;Female: 598.3&#10;Male: 266.9&#10;Overall: 436.2&#10;&#10;California:&#10;Female: 582.7&#10;Male: 382.5&#10;Overall: 484.7">
            <a:extLst>
              <a:ext uri="{FF2B5EF4-FFF2-40B4-BE49-F238E27FC236}">
                <a16:creationId xmlns:a16="http://schemas.microsoft.com/office/drawing/2014/main" id="{AE6450E3-421A-5CE2-ED02-AAAF0DA83109}"/>
              </a:ext>
            </a:extLst>
          </p:cNvPr>
          <p:cNvPicPr>
            <a:picLocks noGrp="1" noChangeAspect="1"/>
          </p:cNvPicPr>
          <p:nvPr>
            <p:ph sz="half" idx="1"/>
          </p:nvPr>
        </p:nvPicPr>
        <p:blipFill>
          <a:blip r:embed="rId2"/>
          <a:stretch>
            <a:fillRect/>
          </a:stretch>
        </p:blipFill>
        <p:spPr>
          <a:xfrm>
            <a:off x="2438401" y="2066925"/>
            <a:ext cx="3743324" cy="2628900"/>
          </a:xfrm>
          <a:prstGeom prst="rect">
            <a:avLst/>
          </a:prstGeom>
        </p:spPr>
      </p:pic>
      <p:sp>
        <p:nvSpPr>
          <p:cNvPr id="5" name="Slide Number Placeholder 4">
            <a:extLst>
              <a:ext uri="{FF2B5EF4-FFF2-40B4-BE49-F238E27FC236}">
                <a16:creationId xmlns:a16="http://schemas.microsoft.com/office/drawing/2014/main" id="{68120C7D-DE22-38DC-3207-02A9E2690B41}"/>
              </a:ext>
            </a:extLst>
          </p:cNvPr>
          <p:cNvSpPr>
            <a:spLocks noGrp="1"/>
          </p:cNvSpPr>
          <p:nvPr>
            <p:ph type="sldNum" sz="quarter" idx="12"/>
          </p:nvPr>
        </p:nvSpPr>
        <p:spPr/>
        <p:txBody>
          <a:bodyPr/>
          <a:lstStyle/>
          <a:p>
            <a:fld id="{1D2EA5EF-C699-AF4C-BA42-C0A1CAAB713C}" type="slidenum">
              <a:rPr lang="en-US" smtClean="0"/>
              <a:t>10</a:t>
            </a:fld>
            <a:endParaRPr lang="en-US"/>
          </a:p>
        </p:txBody>
      </p:sp>
      <p:sp>
        <p:nvSpPr>
          <p:cNvPr id="4" name="TextBox 3">
            <a:extLst>
              <a:ext uri="{FF2B5EF4-FFF2-40B4-BE49-F238E27FC236}">
                <a16:creationId xmlns:a16="http://schemas.microsoft.com/office/drawing/2014/main" id="{A476DE01-0252-537B-37DE-02DC5A10643C}"/>
              </a:ext>
            </a:extLst>
          </p:cNvPr>
          <p:cNvSpPr txBox="1"/>
          <p:nvPr/>
        </p:nvSpPr>
        <p:spPr>
          <a:xfrm>
            <a:off x="5214425" y="5321053"/>
            <a:ext cx="3866003" cy="523220"/>
          </a:xfrm>
          <a:prstGeom prst="rect">
            <a:avLst/>
          </a:prstGeom>
          <a:noFill/>
        </p:spPr>
        <p:txBody>
          <a:bodyPr wrap="square">
            <a:spAutoFit/>
          </a:bodyPr>
          <a:lstStyle/>
          <a:p>
            <a:r>
              <a:rPr lang="en-US" sz="1400" dirty="0"/>
              <a:t>Source: </a:t>
            </a:r>
            <a:r>
              <a:rPr lang="en-US" sz="1400" dirty="0">
                <a:hlinkClick r:id="rId3"/>
              </a:rPr>
              <a:t>CDPH 2021 Sexually Transmitted Infection Data (2024)</a:t>
            </a:r>
            <a:endParaRPr lang="en-US" sz="1400" dirty="0"/>
          </a:p>
        </p:txBody>
      </p:sp>
    </p:spTree>
    <p:extLst>
      <p:ext uri="{BB962C8B-B14F-4D97-AF65-F5344CB8AC3E}">
        <p14:creationId xmlns:p14="http://schemas.microsoft.com/office/powerpoint/2010/main" val="3319020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Chlamydia Ranking of California County Rates-2021</a:t>
            </a:r>
          </a:p>
        </p:txBody>
      </p:sp>
      <p:pic>
        <p:nvPicPr>
          <p:cNvPr id="11" name="Picture 10" descr="Bar graph showing the California county case rates for chlamydia in 2021. Stanislaus County is in the upper half, but is slightly lower than the state rate of 484.7 cases.">
            <a:extLst>
              <a:ext uri="{FF2B5EF4-FFF2-40B4-BE49-F238E27FC236}">
                <a16:creationId xmlns:a16="http://schemas.microsoft.com/office/drawing/2014/main" id="{7058B343-98E7-876B-BC90-77E407B050CC}"/>
              </a:ext>
            </a:extLst>
          </p:cNvPr>
          <p:cNvPicPr>
            <a:picLocks noChangeAspect="1"/>
          </p:cNvPicPr>
          <p:nvPr/>
        </p:nvPicPr>
        <p:blipFill>
          <a:blip r:embed="rId3"/>
          <a:stretch>
            <a:fillRect/>
          </a:stretch>
        </p:blipFill>
        <p:spPr>
          <a:xfrm>
            <a:off x="714375" y="2473859"/>
            <a:ext cx="7972425" cy="2250541"/>
          </a:xfrm>
          <a:prstGeom prst="rect">
            <a:avLst/>
          </a:prstGeom>
        </p:spPr>
      </p:pic>
      <p:cxnSp>
        <p:nvCxnSpPr>
          <p:cNvPr id="13" name="Straight Arrow Connector 12" descr="Arrow pointing to the data for Stanislaus County">
            <a:extLst>
              <a:ext uri="{FF2B5EF4-FFF2-40B4-BE49-F238E27FC236}">
                <a16:creationId xmlns:a16="http://schemas.microsoft.com/office/drawing/2014/main" id="{0CE96C81-EF38-D833-2FA3-E0DB9C923F78}"/>
              </a:ext>
            </a:extLst>
          </p:cNvPr>
          <p:cNvCxnSpPr>
            <a:cxnSpLocks/>
          </p:cNvCxnSpPr>
          <p:nvPr/>
        </p:nvCxnSpPr>
        <p:spPr>
          <a:xfrm flipV="1">
            <a:off x="3381375" y="4523866"/>
            <a:ext cx="0" cy="59105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 name="TextBox 2">
            <a:extLst>
              <a:ext uri="{FF2B5EF4-FFF2-40B4-BE49-F238E27FC236}">
                <a16:creationId xmlns:a16="http://schemas.microsoft.com/office/drawing/2014/main" id="{09AE4372-3ACB-561E-D93D-ED8AB80E10F8}"/>
              </a:ext>
            </a:extLst>
          </p:cNvPr>
          <p:cNvSpPr txBox="1"/>
          <p:nvPr/>
        </p:nvSpPr>
        <p:spPr>
          <a:xfrm>
            <a:off x="5214425" y="5321053"/>
            <a:ext cx="3866003" cy="523220"/>
          </a:xfrm>
          <a:prstGeom prst="rect">
            <a:avLst/>
          </a:prstGeom>
          <a:noFill/>
        </p:spPr>
        <p:txBody>
          <a:bodyPr wrap="square">
            <a:spAutoFit/>
          </a:bodyPr>
          <a:lstStyle/>
          <a:p>
            <a:r>
              <a:rPr lang="en-US" sz="1400" dirty="0"/>
              <a:t>Source: </a:t>
            </a:r>
            <a:r>
              <a:rPr lang="en-US" sz="1400" dirty="0">
                <a:hlinkClick r:id="rId4"/>
              </a:rPr>
              <a:t>CDPH 2021 Sexually Transmitted Infection Data (2024)</a:t>
            </a:r>
            <a:endParaRPr lang="en-US" sz="1400" dirty="0"/>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11</a:t>
            </a:fld>
            <a:endParaRPr lang="en-US"/>
          </a:p>
        </p:txBody>
      </p:sp>
    </p:spTree>
    <p:extLst>
      <p:ext uri="{BB962C8B-B14F-4D97-AF65-F5344CB8AC3E}">
        <p14:creationId xmlns:p14="http://schemas.microsoft.com/office/powerpoint/2010/main" val="512454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C9035-8EAF-BC97-E57C-6AD718C7BFF0}"/>
              </a:ext>
            </a:extLst>
          </p:cNvPr>
          <p:cNvSpPr>
            <a:spLocks noGrp="1"/>
          </p:cNvSpPr>
          <p:nvPr>
            <p:ph type="title"/>
          </p:nvPr>
        </p:nvSpPr>
        <p:spPr/>
        <p:txBody>
          <a:bodyPr/>
          <a:lstStyle/>
          <a:p>
            <a:r>
              <a:rPr lang="en-US" dirty="0"/>
              <a:t>Chlamydia Case Numbers by Year, Stanislaus County, 2015-2024</a:t>
            </a:r>
          </a:p>
        </p:txBody>
      </p:sp>
      <p:pic>
        <p:nvPicPr>
          <p:cNvPr id="9" name="Picture 8" descr="Cases by year, bar graph&#10;&#10;2015: 2311&#10;2016: 2382&#10;2017: 2535&#10;2018: 2907&#10;2019: 3228&#10;2020: 2558&#10;2021: 2407&#10;2022: 2254&#10;2023: 2178&#10;2024: 842 (includes cases up till May)">
            <a:extLst>
              <a:ext uri="{FF2B5EF4-FFF2-40B4-BE49-F238E27FC236}">
                <a16:creationId xmlns:a16="http://schemas.microsoft.com/office/drawing/2014/main" id="{B21FF3FC-991B-4EAD-9498-4FDD1EFCEA57}"/>
              </a:ext>
            </a:extLst>
          </p:cNvPr>
          <p:cNvPicPr>
            <a:picLocks noChangeAspect="1"/>
          </p:cNvPicPr>
          <p:nvPr/>
        </p:nvPicPr>
        <p:blipFill>
          <a:blip r:embed="rId2"/>
          <a:stretch>
            <a:fillRect/>
          </a:stretch>
        </p:blipFill>
        <p:spPr>
          <a:xfrm>
            <a:off x="1533525" y="1611934"/>
            <a:ext cx="4672012" cy="4530436"/>
          </a:xfrm>
          <a:prstGeom prst="rect">
            <a:avLst/>
          </a:prstGeom>
        </p:spPr>
      </p:pic>
      <p:sp>
        <p:nvSpPr>
          <p:cNvPr id="11" name="TextBox 10">
            <a:extLst>
              <a:ext uri="{FF2B5EF4-FFF2-40B4-BE49-F238E27FC236}">
                <a16:creationId xmlns:a16="http://schemas.microsoft.com/office/drawing/2014/main" id="{C0485D83-1E93-B442-3F97-C559D7159986}"/>
              </a:ext>
            </a:extLst>
          </p:cNvPr>
          <p:cNvSpPr txBox="1"/>
          <p:nvPr/>
        </p:nvSpPr>
        <p:spPr>
          <a:xfrm>
            <a:off x="4914900" y="5638527"/>
            <a:ext cx="4572000" cy="523220"/>
          </a:xfrm>
          <a:prstGeom prst="rect">
            <a:avLst/>
          </a:prstGeom>
          <a:noFill/>
        </p:spPr>
        <p:txBody>
          <a:bodyPr wrap="square">
            <a:spAutoFit/>
          </a:bodyPr>
          <a:lstStyle/>
          <a:p>
            <a:pPr marL="0" marR="0" lvl="0" indent="0" algn="l" defTabSz="456449"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222"/>
                </a:solidFill>
                <a:effectLst/>
                <a:uLnTx/>
                <a:uFillTx/>
                <a:latin typeface="Arial"/>
                <a:ea typeface="+mn-ea"/>
                <a:cs typeface="+mn-cs"/>
              </a:rPr>
              <a:t>Source: Stanislaus County Health Services Agency Data, </a:t>
            </a:r>
            <a:r>
              <a:rPr kumimoji="0" lang="en-US" sz="1400" b="0" i="0" u="none" strike="noStrike" kern="1200" cap="none" spc="0" normalizeH="0" baseline="0" noProof="0" dirty="0" err="1">
                <a:ln>
                  <a:noFill/>
                </a:ln>
                <a:solidFill>
                  <a:srgbClr val="222222"/>
                </a:solidFill>
                <a:effectLst/>
                <a:uLnTx/>
                <a:uFillTx/>
                <a:latin typeface="Arial"/>
                <a:ea typeface="+mn-ea"/>
                <a:cs typeface="+mn-cs"/>
              </a:rPr>
              <a:t>CalREDIE</a:t>
            </a:r>
            <a:endParaRPr kumimoji="0" lang="en-US" sz="1400" b="0" i="0" u="none" strike="noStrike" kern="1200" cap="none" spc="0" normalizeH="0" baseline="0" noProof="0" dirty="0">
              <a:ln>
                <a:noFill/>
              </a:ln>
              <a:solidFill>
                <a:srgbClr val="222222"/>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663E99A8-C6B0-D351-674A-AE692DFA51F4}"/>
              </a:ext>
            </a:extLst>
          </p:cNvPr>
          <p:cNvSpPr>
            <a:spLocks noGrp="1"/>
          </p:cNvSpPr>
          <p:nvPr>
            <p:ph type="sldNum" sz="quarter" idx="12"/>
          </p:nvPr>
        </p:nvSpPr>
        <p:spPr/>
        <p:txBody>
          <a:bodyPr/>
          <a:lstStyle/>
          <a:p>
            <a:fld id="{1D2EA5EF-C699-AF4C-BA42-C0A1CAAB713C}" type="slidenum">
              <a:rPr lang="en-US" smtClean="0"/>
              <a:t>12</a:t>
            </a:fld>
            <a:endParaRPr lang="en-US"/>
          </a:p>
        </p:txBody>
      </p:sp>
    </p:spTree>
    <p:extLst>
      <p:ext uri="{BB962C8B-B14F-4D97-AF65-F5344CB8AC3E}">
        <p14:creationId xmlns:p14="http://schemas.microsoft.com/office/powerpoint/2010/main" val="137152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Chlamydia Cases by Gender in Stanislaus County, 2022-2023</a:t>
            </a:r>
          </a:p>
        </p:txBody>
      </p:sp>
      <p:pic>
        <p:nvPicPr>
          <p:cNvPr id="6" name="Picture 5" descr="Cases by gender, bar graph&#10;&#10;Among those who contracted chlamydia 66% were female&#10;&#10;Female: 65.7%&#10;Male: 32%&#10;Unknown: 2.3%&#10;Transgender Female: 0.04%">
            <a:extLst>
              <a:ext uri="{FF2B5EF4-FFF2-40B4-BE49-F238E27FC236}">
                <a16:creationId xmlns:a16="http://schemas.microsoft.com/office/drawing/2014/main" id="{2889CFFB-E498-FD68-AD3C-101DB8DC189F}"/>
              </a:ext>
            </a:extLst>
          </p:cNvPr>
          <p:cNvPicPr>
            <a:picLocks noChangeAspect="1"/>
          </p:cNvPicPr>
          <p:nvPr/>
        </p:nvPicPr>
        <p:blipFill>
          <a:blip r:embed="rId3"/>
          <a:stretch>
            <a:fillRect/>
          </a:stretch>
        </p:blipFill>
        <p:spPr>
          <a:xfrm>
            <a:off x="2533650" y="1488884"/>
            <a:ext cx="4524375" cy="4306333"/>
          </a:xfrm>
          <a:prstGeom prst="rect">
            <a:avLst/>
          </a:prstGeom>
        </p:spPr>
      </p:pic>
      <p:sp>
        <p:nvSpPr>
          <p:cNvPr id="3" name="TextBox 2">
            <a:extLst>
              <a:ext uri="{FF2B5EF4-FFF2-40B4-BE49-F238E27FC236}">
                <a16:creationId xmlns:a16="http://schemas.microsoft.com/office/drawing/2014/main" id="{93DA00BE-1326-26C1-DC30-0BFD22C970A6}"/>
              </a:ext>
            </a:extLst>
          </p:cNvPr>
          <p:cNvSpPr txBox="1"/>
          <p:nvPr/>
        </p:nvSpPr>
        <p:spPr>
          <a:xfrm>
            <a:off x="1556238" y="5775610"/>
            <a:ext cx="5650524" cy="307777"/>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13</a:t>
            </a:fld>
            <a:endParaRPr lang="en-US"/>
          </a:p>
        </p:txBody>
      </p:sp>
    </p:spTree>
    <p:extLst>
      <p:ext uri="{BB962C8B-B14F-4D97-AF65-F5344CB8AC3E}">
        <p14:creationId xmlns:p14="http://schemas.microsoft.com/office/powerpoint/2010/main" val="4228858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Chlamydia Cases by Age Group, Stanislaus County, 2022-2023</a:t>
            </a:r>
          </a:p>
        </p:txBody>
      </p:sp>
      <p:pic>
        <p:nvPicPr>
          <p:cNvPr id="6" name="Picture 5" descr="Cases by age group, bar graph&#10;&#10;Among those who contracted chlamydia 52% were between the age 15 to 24 years old&#10;&#10;0-14: 0.7%&#10;15-24: 52.2%&#10;25-34: 32.3%&#10;35-44: 10.8%&#10;45-54: 2.4%&#10;55-64: 1.3%&#10;65+: 0.3%">
            <a:extLst>
              <a:ext uri="{FF2B5EF4-FFF2-40B4-BE49-F238E27FC236}">
                <a16:creationId xmlns:a16="http://schemas.microsoft.com/office/drawing/2014/main" id="{61EBE7D7-F839-CE11-3DBA-8A52CF241504}"/>
              </a:ext>
            </a:extLst>
          </p:cNvPr>
          <p:cNvPicPr>
            <a:picLocks noChangeAspect="1"/>
          </p:cNvPicPr>
          <p:nvPr/>
        </p:nvPicPr>
        <p:blipFill>
          <a:blip r:embed="rId3"/>
          <a:stretch>
            <a:fillRect/>
          </a:stretch>
        </p:blipFill>
        <p:spPr>
          <a:xfrm>
            <a:off x="1162050" y="1630100"/>
            <a:ext cx="4476750" cy="3886836"/>
          </a:xfrm>
          <a:prstGeom prst="rect">
            <a:avLst/>
          </a:prstGeom>
        </p:spPr>
      </p:pic>
      <p:sp>
        <p:nvSpPr>
          <p:cNvPr id="4" name="TextBox 3">
            <a:extLst>
              <a:ext uri="{FF2B5EF4-FFF2-40B4-BE49-F238E27FC236}">
                <a16:creationId xmlns:a16="http://schemas.microsoft.com/office/drawing/2014/main" id="{B30AD0DC-E2B8-C406-4FAD-B18AF0BDC492}"/>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14</a:t>
            </a:fld>
            <a:endParaRPr lang="en-US"/>
          </a:p>
        </p:txBody>
      </p:sp>
    </p:spTree>
    <p:extLst>
      <p:ext uri="{BB962C8B-B14F-4D97-AF65-F5344CB8AC3E}">
        <p14:creationId xmlns:p14="http://schemas.microsoft.com/office/powerpoint/2010/main" val="75303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D2E60-EEEE-50D2-0244-F5E8A585693D}"/>
              </a:ext>
            </a:extLst>
          </p:cNvPr>
          <p:cNvSpPr>
            <a:spLocks noGrp="1"/>
          </p:cNvSpPr>
          <p:nvPr>
            <p:ph type="title"/>
          </p:nvPr>
        </p:nvSpPr>
        <p:spPr/>
        <p:txBody>
          <a:bodyPr/>
          <a:lstStyle/>
          <a:p>
            <a:r>
              <a:rPr lang="en-US" dirty="0"/>
              <a:t>Chlamydia Cases by Race/Ethnicity, Stanislaus County, 2022-2023</a:t>
            </a:r>
          </a:p>
        </p:txBody>
      </p:sp>
      <p:pic>
        <p:nvPicPr>
          <p:cNvPr id="4" name="Picture 3" descr="Cases by race/ethnicity, bar graph&#10;&#10;Among those who contracted chlamydia 37% were Latino/a&#10;&#10;Latino/a: 36.6%&#10;White: 19%&#10;Asian: 1.1%&#10;Black/African American: 3%&#10;American Indian/Alaska Native: 0.1%&#10;Unknown: 38%">
            <a:extLst>
              <a:ext uri="{FF2B5EF4-FFF2-40B4-BE49-F238E27FC236}">
                <a16:creationId xmlns:a16="http://schemas.microsoft.com/office/drawing/2014/main" id="{054EB38B-7E8A-D313-0AC0-C7D53C374FD8}"/>
              </a:ext>
            </a:extLst>
          </p:cNvPr>
          <p:cNvPicPr>
            <a:picLocks noChangeAspect="1"/>
          </p:cNvPicPr>
          <p:nvPr/>
        </p:nvPicPr>
        <p:blipFill>
          <a:blip r:embed="rId2"/>
          <a:stretch>
            <a:fillRect/>
          </a:stretch>
        </p:blipFill>
        <p:spPr>
          <a:xfrm>
            <a:off x="1038225" y="1531304"/>
            <a:ext cx="4552010" cy="4621846"/>
          </a:xfrm>
          <a:prstGeom prst="rect">
            <a:avLst/>
          </a:prstGeom>
        </p:spPr>
      </p:pic>
      <p:sp>
        <p:nvSpPr>
          <p:cNvPr id="7" name="TextBox 6">
            <a:extLst>
              <a:ext uri="{FF2B5EF4-FFF2-40B4-BE49-F238E27FC236}">
                <a16:creationId xmlns:a16="http://schemas.microsoft.com/office/drawing/2014/main" id="{43C099BB-AE90-06A9-D918-1BD3432C1C03}"/>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
        <p:nvSpPr>
          <p:cNvPr id="5" name="Slide Number Placeholder 4">
            <a:extLst>
              <a:ext uri="{FF2B5EF4-FFF2-40B4-BE49-F238E27FC236}">
                <a16:creationId xmlns:a16="http://schemas.microsoft.com/office/drawing/2014/main" id="{7D290A66-AD63-11CD-B58E-2E138C69F6F9}"/>
              </a:ext>
            </a:extLst>
          </p:cNvPr>
          <p:cNvSpPr>
            <a:spLocks noGrp="1"/>
          </p:cNvSpPr>
          <p:nvPr>
            <p:ph type="sldNum" sz="quarter" idx="12"/>
          </p:nvPr>
        </p:nvSpPr>
        <p:spPr/>
        <p:txBody>
          <a:bodyPr/>
          <a:lstStyle/>
          <a:p>
            <a:fld id="{1D2EA5EF-C699-AF4C-BA42-C0A1CAAB713C}" type="slidenum">
              <a:rPr lang="en-US" smtClean="0"/>
              <a:t>15</a:t>
            </a:fld>
            <a:endParaRPr lang="en-US"/>
          </a:p>
        </p:txBody>
      </p:sp>
    </p:spTree>
    <p:extLst>
      <p:ext uri="{BB962C8B-B14F-4D97-AF65-F5344CB8AC3E}">
        <p14:creationId xmlns:p14="http://schemas.microsoft.com/office/powerpoint/2010/main" val="2893420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4F1BA-3B6B-FC10-5225-09936F491998}"/>
              </a:ext>
            </a:extLst>
          </p:cNvPr>
          <p:cNvSpPr>
            <a:spLocks noGrp="1"/>
          </p:cNvSpPr>
          <p:nvPr>
            <p:ph type="title"/>
          </p:nvPr>
        </p:nvSpPr>
        <p:spPr>
          <a:xfrm>
            <a:off x="490539" y="560389"/>
            <a:ext cx="8315569" cy="1143000"/>
          </a:xfrm>
        </p:spPr>
        <p:txBody>
          <a:bodyPr/>
          <a:lstStyle/>
          <a:p>
            <a:r>
              <a:rPr lang="en-US" dirty="0"/>
              <a:t>Chlamydia Cases by City Stanislaus County, 2022-2023</a:t>
            </a:r>
          </a:p>
        </p:txBody>
      </p:sp>
      <p:pic>
        <p:nvPicPr>
          <p:cNvPr id="6" name="Picture 5" descr="Cases by city, bar graph&#10;&#10;Among those who contracted chlamydia 57% were residents of Modesto&#10;&#10;Ceres: 7.6%&#10;Hughson: 1%&#10;Modesto: 57.4%&#10;Newman: 1.8%&#10;Oakdale: 3.4%&#10;Patterson: 6.2%&#10;Riverbank: 2.7%&#10;Salida: 3%&#10;Turlock: 12.9%&#10;Waterford: 1.4%">
            <a:extLst>
              <a:ext uri="{FF2B5EF4-FFF2-40B4-BE49-F238E27FC236}">
                <a16:creationId xmlns:a16="http://schemas.microsoft.com/office/drawing/2014/main" id="{573E2CCB-F668-A828-A9E3-E1EFF8974414}"/>
              </a:ext>
            </a:extLst>
          </p:cNvPr>
          <p:cNvPicPr>
            <a:picLocks noChangeAspect="1"/>
          </p:cNvPicPr>
          <p:nvPr/>
        </p:nvPicPr>
        <p:blipFill>
          <a:blip r:embed="rId2"/>
          <a:stretch>
            <a:fillRect/>
          </a:stretch>
        </p:blipFill>
        <p:spPr>
          <a:xfrm>
            <a:off x="2571750" y="1694555"/>
            <a:ext cx="4433888" cy="3844686"/>
          </a:xfrm>
          <a:prstGeom prst="rect">
            <a:avLst/>
          </a:prstGeom>
        </p:spPr>
      </p:pic>
      <p:sp>
        <p:nvSpPr>
          <p:cNvPr id="11" name="TextBox 10">
            <a:extLst>
              <a:ext uri="{FF2B5EF4-FFF2-40B4-BE49-F238E27FC236}">
                <a16:creationId xmlns:a16="http://schemas.microsoft.com/office/drawing/2014/main" id="{64DA64CE-F886-862B-940B-7BF1D5D19843}"/>
              </a:ext>
            </a:extLst>
          </p:cNvPr>
          <p:cNvSpPr txBox="1"/>
          <p:nvPr/>
        </p:nvSpPr>
        <p:spPr>
          <a:xfrm>
            <a:off x="2138362" y="4600575"/>
            <a:ext cx="4867275" cy="1615827"/>
          </a:xfrm>
          <a:prstGeom prst="rect">
            <a:avLst/>
          </a:prstGeom>
          <a:noFill/>
        </p:spPr>
        <p:txBody>
          <a:bodyPr wrap="square">
            <a:spAutoFit/>
          </a:bodyPr>
          <a:lstStyle/>
          <a:p>
            <a:endParaRPr lang="en-US" sz="900" b="0" i="0" u="none" strike="noStrike" baseline="0" dirty="0">
              <a:solidFill>
                <a:srgbClr val="000000"/>
              </a:solidFill>
              <a:latin typeface="Lato" panose="020F0502020204030203" pitchFamily="34" charset="0"/>
            </a:endParaRPr>
          </a:p>
          <a:p>
            <a:endParaRPr lang="en-US" sz="900" b="0" i="0" u="none" strike="noStrike" baseline="0" dirty="0">
              <a:solidFill>
                <a:srgbClr val="000000"/>
              </a:solidFill>
              <a:latin typeface="Lato" panose="020F0502020204030203" pitchFamily="34" charset="0"/>
            </a:endParaRPr>
          </a:p>
          <a:p>
            <a:endParaRPr lang="en-US" sz="900" b="0" i="0" u="none" strike="noStrike" baseline="0" dirty="0">
              <a:solidFill>
                <a:srgbClr val="000000"/>
              </a:solidFill>
              <a:latin typeface="Lato" panose="020F0502020204030203" pitchFamily="34" charset="0"/>
            </a:endParaRPr>
          </a:p>
          <a:p>
            <a:endParaRPr lang="en-US" sz="900" b="0" i="0" u="none" strike="noStrike" baseline="0" dirty="0">
              <a:solidFill>
                <a:srgbClr val="000000"/>
              </a:solidFill>
              <a:latin typeface="Lato" panose="020F0502020204030203" pitchFamily="34" charset="0"/>
            </a:endParaRPr>
          </a:p>
          <a:p>
            <a:endParaRPr lang="en-US" sz="900" b="0" i="0" u="none" strike="noStrike" baseline="0" dirty="0">
              <a:solidFill>
                <a:srgbClr val="000000"/>
              </a:solidFill>
              <a:latin typeface="Lato" panose="020F0502020204030203" pitchFamily="34" charset="0"/>
            </a:endParaRPr>
          </a:p>
          <a:p>
            <a:endParaRPr lang="en-US" sz="900" b="0" i="0" u="none" strike="noStrike" baseline="0" dirty="0">
              <a:solidFill>
                <a:srgbClr val="000000"/>
              </a:solidFill>
              <a:latin typeface="Lato" panose="020F0502020204030203" pitchFamily="34" charset="0"/>
            </a:endParaRPr>
          </a:p>
          <a:p>
            <a:endParaRPr lang="en-US" sz="900" b="0" i="0" u="none" strike="noStrike" baseline="0" dirty="0">
              <a:solidFill>
                <a:srgbClr val="000000"/>
              </a:solidFill>
              <a:latin typeface="Lato" panose="020F0502020204030203" pitchFamily="34" charset="0"/>
            </a:endParaRPr>
          </a:p>
          <a:p>
            <a:r>
              <a:rPr lang="en-US" sz="1800" b="0" i="0" u="none" strike="noStrike" baseline="0" dirty="0">
                <a:solidFill>
                  <a:srgbClr val="000000"/>
                </a:solidFill>
                <a:latin typeface="Lato" panose="020F0502020204030203" pitchFamily="34" charset="0"/>
              </a:rPr>
              <a:t>*48% of the 2022 total Stanislaus County population was Hispanic</a:t>
            </a:r>
            <a:endParaRPr lang="en-US" dirty="0"/>
          </a:p>
        </p:txBody>
      </p:sp>
      <p:sp>
        <p:nvSpPr>
          <p:cNvPr id="3" name="TextBox 2">
            <a:extLst>
              <a:ext uri="{FF2B5EF4-FFF2-40B4-BE49-F238E27FC236}">
                <a16:creationId xmlns:a16="http://schemas.microsoft.com/office/drawing/2014/main" id="{91A07481-26C1-A3C1-D430-B25B6B4299CD}"/>
              </a:ext>
            </a:extLst>
          </p:cNvPr>
          <p:cNvSpPr txBox="1"/>
          <p:nvPr/>
        </p:nvSpPr>
        <p:spPr>
          <a:xfrm>
            <a:off x="1937237" y="6237276"/>
            <a:ext cx="5650524" cy="307777"/>
          </a:xfrm>
          <a:prstGeom prst="rect">
            <a:avLst/>
          </a:prstGeom>
          <a:noFill/>
        </p:spPr>
        <p:txBody>
          <a:bodyPr wrap="square" rtlCol="0">
            <a:spAutoFit/>
          </a:bodyPr>
          <a:lstStyle/>
          <a:p>
            <a:r>
              <a:rPr lang="en-US" sz="1400" dirty="0">
                <a:solidFill>
                  <a:schemeClr val="bg1"/>
                </a:solidFill>
              </a:rPr>
              <a:t>Source: Stanislaus County Health Services Agency Data, </a:t>
            </a:r>
            <a:r>
              <a:rPr lang="en-US" sz="1400" dirty="0" err="1">
                <a:solidFill>
                  <a:schemeClr val="bg1"/>
                </a:solidFill>
              </a:rPr>
              <a:t>CalREDIE</a:t>
            </a:r>
            <a:endParaRPr lang="en-US" sz="1400" dirty="0">
              <a:solidFill>
                <a:schemeClr val="bg1"/>
              </a:solidFill>
            </a:endParaRPr>
          </a:p>
        </p:txBody>
      </p:sp>
      <p:sp>
        <p:nvSpPr>
          <p:cNvPr id="5" name="Slide Number Placeholder 4">
            <a:extLst>
              <a:ext uri="{FF2B5EF4-FFF2-40B4-BE49-F238E27FC236}">
                <a16:creationId xmlns:a16="http://schemas.microsoft.com/office/drawing/2014/main" id="{C8BE2212-E948-2E01-72B9-64A60110F68B}"/>
              </a:ext>
            </a:extLst>
          </p:cNvPr>
          <p:cNvSpPr>
            <a:spLocks noGrp="1"/>
          </p:cNvSpPr>
          <p:nvPr>
            <p:ph type="sldNum" sz="quarter" idx="12"/>
          </p:nvPr>
        </p:nvSpPr>
        <p:spPr/>
        <p:txBody>
          <a:bodyPr/>
          <a:lstStyle/>
          <a:p>
            <a:fld id="{1D2EA5EF-C699-AF4C-BA42-C0A1CAAB713C}" type="slidenum">
              <a:rPr lang="en-US" smtClean="0"/>
              <a:t>16</a:t>
            </a:fld>
            <a:endParaRPr lang="en-US"/>
          </a:p>
        </p:txBody>
      </p:sp>
    </p:spTree>
    <p:extLst>
      <p:ext uri="{BB962C8B-B14F-4D97-AF65-F5344CB8AC3E}">
        <p14:creationId xmlns:p14="http://schemas.microsoft.com/office/powerpoint/2010/main" val="4275886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462F-47B2-C4F0-2F39-EB6DE8E28270}"/>
              </a:ext>
            </a:extLst>
          </p:cNvPr>
          <p:cNvSpPr>
            <a:spLocks noGrp="1"/>
          </p:cNvSpPr>
          <p:nvPr>
            <p:ph type="title"/>
          </p:nvPr>
        </p:nvSpPr>
        <p:spPr/>
        <p:txBody>
          <a:bodyPr/>
          <a:lstStyle/>
          <a:p>
            <a:r>
              <a:rPr lang="en-US" dirty="0"/>
              <a:t>Gonorrhea in Stanislaus County, 2023</a:t>
            </a:r>
          </a:p>
        </p:txBody>
      </p:sp>
      <p:sp>
        <p:nvSpPr>
          <p:cNvPr id="3" name="Content Placeholder 2">
            <a:extLst>
              <a:ext uri="{FF2B5EF4-FFF2-40B4-BE49-F238E27FC236}">
                <a16:creationId xmlns:a16="http://schemas.microsoft.com/office/drawing/2014/main" id="{7B6C5B44-9897-9A0F-BE1F-51888386EB12}"/>
              </a:ext>
            </a:extLst>
          </p:cNvPr>
          <p:cNvSpPr>
            <a:spLocks noGrp="1"/>
          </p:cNvSpPr>
          <p:nvPr>
            <p:ph sz="half" idx="1"/>
          </p:nvPr>
        </p:nvSpPr>
        <p:spPr>
          <a:xfrm>
            <a:off x="457200" y="1536192"/>
            <a:ext cx="7353300" cy="4431308"/>
          </a:xfrm>
        </p:spPr>
        <p:txBody>
          <a:bodyPr>
            <a:normAutofit lnSpcReduction="10000"/>
          </a:bodyPr>
          <a:lstStyle/>
          <a:p>
            <a:r>
              <a:rPr lang="en-US" dirty="0"/>
              <a:t>Gonorrhea infection rates are highest among males and females aged 25-34 years.</a:t>
            </a:r>
          </a:p>
          <a:p>
            <a:r>
              <a:rPr lang="en-US" dirty="0"/>
              <a:t>Males have higher gonococcal infection rates compared to females.</a:t>
            </a:r>
          </a:p>
          <a:p>
            <a:r>
              <a:rPr lang="en-US" dirty="0"/>
              <a:t>Gonorrhea rates in 2021 for males in Stanislaus County are less than California, while females in Stanislaus County have rates similar to California female rates.</a:t>
            </a:r>
          </a:p>
          <a:p>
            <a:pPr marL="114112" indent="0">
              <a:buNone/>
            </a:pPr>
            <a:r>
              <a:rPr lang="en-US" dirty="0"/>
              <a:t> </a:t>
            </a:r>
          </a:p>
        </p:txBody>
      </p:sp>
      <p:sp>
        <p:nvSpPr>
          <p:cNvPr id="5" name="Slide Number Placeholder 4">
            <a:extLst>
              <a:ext uri="{FF2B5EF4-FFF2-40B4-BE49-F238E27FC236}">
                <a16:creationId xmlns:a16="http://schemas.microsoft.com/office/drawing/2014/main" id="{813653E6-13B1-8293-7A73-1367C972D999}"/>
              </a:ext>
            </a:extLst>
          </p:cNvPr>
          <p:cNvSpPr>
            <a:spLocks noGrp="1"/>
          </p:cNvSpPr>
          <p:nvPr>
            <p:ph type="sldNum" sz="quarter" idx="12"/>
          </p:nvPr>
        </p:nvSpPr>
        <p:spPr/>
        <p:txBody>
          <a:bodyPr/>
          <a:lstStyle/>
          <a:p>
            <a:fld id="{1D2EA5EF-C699-AF4C-BA42-C0A1CAAB713C}" type="slidenum">
              <a:rPr lang="en-US" smtClean="0"/>
              <a:t>17</a:t>
            </a:fld>
            <a:endParaRPr lang="en-US"/>
          </a:p>
        </p:txBody>
      </p:sp>
      <p:sp>
        <p:nvSpPr>
          <p:cNvPr id="4" name="TextBox 3">
            <a:extLst>
              <a:ext uri="{FF2B5EF4-FFF2-40B4-BE49-F238E27FC236}">
                <a16:creationId xmlns:a16="http://schemas.microsoft.com/office/drawing/2014/main" id="{F8830DED-AAD4-FBBA-0234-D14646DCF20E}"/>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Tree>
    <p:extLst>
      <p:ext uri="{BB962C8B-B14F-4D97-AF65-F5344CB8AC3E}">
        <p14:creationId xmlns:p14="http://schemas.microsoft.com/office/powerpoint/2010/main" val="1409383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5D35D-CFB0-9805-7CD0-D0E687FCEFA0}"/>
              </a:ext>
            </a:extLst>
          </p:cNvPr>
          <p:cNvSpPr>
            <a:spLocks noGrp="1"/>
          </p:cNvSpPr>
          <p:nvPr>
            <p:ph type="title"/>
          </p:nvPr>
        </p:nvSpPr>
        <p:spPr/>
        <p:txBody>
          <a:bodyPr/>
          <a:lstStyle/>
          <a:p>
            <a:r>
              <a:rPr lang="en-US" dirty="0"/>
              <a:t>Gonorrhea Case Rates in Stanislaus County, 2021 </a:t>
            </a:r>
          </a:p>
        </p:txBody>
      </p:sp>
      <p:pic>
        <p:nvPicPr>
          <p:cNvPr id="8" name="Picture 7" descr="Gonorrhea case rate per 100,000 population, Stanislaus, 2021&#10;&#10;Stanislaus County:&#10;Female: 152.8&#10;Male: 191.3&#10;Overall: 172.5&#10;&#10;California:&#10;Female: 158.4&#10;Male: 301.9&#10;Overall: 230.9">
            <a:extLst>
              <a:ext uri="{FF2B5EF4-FFF2-40B4-BE49-F238E27FC236}">
                <a16:creationId xmlns:a16="http://schemas.microsoft.com/office/drawing/2014/main" id="{45E9A081-171A-0D11-EB09-66CAEDC865C9}"/>
              </a:ext>
            </a:extLst>
          </p:cNvPr>
          <p:cNvPicPr>
            <a:picLocks noChangeAspect="1"/>
          </p:cNvPicPr>
          <p:nvPr/>
        </p:nvPicPr>
        <p:blipFill>
          <a:blip r:embed="rId2"/>
          <a:stretch>
            <a:fillRect/>
          </a:stretch>
        </p:blipFill>
        <p:spPr>
          <a:xfrm>
            <a:off x="2662237" y="2476500"/>
            <a:ext cx="3819525" cy="1905000"/>
          </a:xfrm>
          <a:prstGeom prst="rect">
            <a:avLst/>
          </a:prstGeom>
        </p:spPr>
      </p:pic>
      <p:sp>
        <p:nvSpPr>
          <p:cNvPr id="5" name="Slide Number Placeholder 4">
            <a:extLst>
              <a:ext uri="{FF2B5EF4-FFF2-40B4-BE49-F238E27FC236}">
                <a16:creationId xmlns:a16="http://schemas.microsoft.com/office/drawing/2014/main" id="{12F035AB-12E0-89C8-DC31-6D996489019D}"/>
              </a:ext>
            </a:extLst>
          </p:cNvPr>
          <p:cNvSpPr>
            <a:spLocks noGrp="1"/>
          </p:cNvSpPr>
          <p:nvPr>
            <p:ph type="sldNum" sz="quarter" idx="12"/>
          </p:nvPr>
        </p:nvSpPr>
        <p:spPr/>
        <p:txBody>
          <a:bodyPr/>
          <a:lstStyle/>
          <a:p>
            <a:fld id="{1D2EA5EF-C699-AF4C-BA42-C0A1CAAB713C}" type="slidenum">
              <a:rPr lang="en-US" smtClean="0"/>
              <a:t>18</a:t>
            </a:fld>
            <a:endParaRPr lang="en-US"/>
          </a:p>
        </p:txBody>
      </p:sp>
      <p:sp>
        <p:nvSpPr>
          <p:cNvPr id="3" name="TextBox 2">
            <a:extLst>
              <a:ext uri="{FF2B5EF4-FFF2-40B4-BE49-F238E27FC236}">
                <a16:creationId xmlns:a16="http://schemas.microsoft.com/office/drawing/2014/main" id="{88440DF9-5A63-0550-2C84-E8FF3D4C59C9}"/>
              </a:ext>
            </a:extLst>
          </p:cNvPr>
          <p:cNvSpPr txBox="1"/>
          <p:nvPr/>
        </p:nvSpPr>
        <p:spPr>
          <a:xfrm>
            <a:off x="5214425" y="5321053"/>
            <a:ext cx="3866003" cy="523220"/>
          </a:xfrm>
          <a:prstGeom prst="rect">
            <a:avLst/>
          </a:prstGeom>
          <a:noFill/>
        </p:spPr>
        <p:txBody>
          <a:bodyPr wrap="square">
            <a:spAutoFit/>
          </a:bodyPr>
          <a:lstStyle/>
          <a:p>
            <a:r>
              <a:rPr lang="en-US" sz="1400" dirty="0"/>
              <a:t>Source: </a:t>
            </a:r>
            <a:r>
              <a:rPr lang="en-US" sz="1400" dirty="0">
                <a:hlinkClick r:id="rId3"/>
              </a:rPr>
              <a:t>CDPH 2021 Sexually Transmitted Infection Data (2024)</a:t>
            </a:r>
            <a:endParaRPr lang="en-US" sz="1400" dirty="0"/>
          </a:p>
        </p:txBody>
      </p:sp>
    </p:spTree>
    <p:extLst>
      <p:ext uri="{BB962C8B-B14F-4D97-AF65-F5344CB8AC3E}">
        <p14:creationId xmlns:p14="http://schemas.microsoft.com/office/powerpoint/2010/main" val="604809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FB12B-999D-1196-25DF-7927573C451C}"/>
              </a:ext>
            </a:extLst>
          </p:cNvPr>
          <p:cNvSpPr>
            <a:spLocks noGrp="1"/>
          </p:cNvSpPr>
          <p:nvPr>
            <p:ph type="title"/>
          </p:nvPr>
        </p:nvSpPr>
        <p:spPr/>
        <p:txBody>
          <a:bodyPr/>
          <a:lstStyle/>
          <a:p>
            <a:r>
              <a:rPr lang="en-US" dirty="0"/>
              <a:t>Gonorrhea Ranking of California County Rates for 2021</a:t>
            </a:r>
          </a:p>
        </p:txBody>
      </p:sp>
      <p:pic>
        <p:nvPicPr>
          <p:cNvPr id="7" name="Content Placeholder 6" descr="Bar graph showing the California county case rates for gonorrhea in 2021. Stanislaus County is in the upper half, but is lower than the state rate of 230.9 cases.">
            <a:extLst>
              <a:ext uri="{FF2B5EF4-FFF2-40B4-BE49-F238E27FC236}">
                <a16:creationId xmlns:a16="http://schemas.microsoft.com/office/drawing/2014/main" id="{0EB3DB19-9C48-1078-60CC-3A5D49C56D38}"/>
              </a:ext>
            </a:extLst>
          </p:cNvPr>
          <p:cNvPicPr>
            <a:picLocks noGrp="1" noChangeAspect="1"/>
          </p:cNvPicPr>
          <p:nvPr>
            <p:ph sz="half" idx="1"/>
          </p:nvPr>
        </p:nvPicPr>
        <p:blipFill>
          <a:blip r:embed="rId2"/>
          <a:stretch>
            <a:fillRect/>
          </a:stretch>
        </p:blipFill>
        <p:spPr>
          <a:xfrm>
            <a:off x="1457325" y="2250904"/>
            <a:ext cx="6038973" cy="2673521"/>
          </a:xfrm>
        </p:spPr>
      </p:pic>
      <p:cxnSp>
        <p:nvCxnSpPr>
          <p:cNvPr id="9" name="Straight Arrow Connector 8" descr="Arrow pointing to the data for Stanislaus County">
            <a:extLst>
              <a:ext uri="{FF2B5EF4-FFF2-40B4-BE49-F238E27FC236}">
                <a16:creationId xmlns:a16="http://schemas.microsoft.com/office/drawing/2014/main" id="{84580BB8-D532-F9AC-D802-715233B21FD2}"/>
              </a:ext>
            </a:extLst>
          </p:cNvPr>
          <p:cNvCxnSpPr>
            <a:cxnSpLocks/>
          </p:cNvCxnSpPr>
          <p:nvPr/>
        </p:nvCxnSpPr>
        <p:spPr>
          <a:xfrm flipV="1">
            <a:off x="3733800" y="4724400"/>
            <a:ext cx="0" cy="110949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3" name="TextBox 2">
            <a:extLst>
              <a:ext uri="{FF2B5EF4-FFF2-40B4-BE49-F238E27FC236}">
                <a16:creationId xmlns:a16="http://schemas.microsoft.com/office/drawing/2014/main" id="{B602C113-0369-82A9-F628-620B7AA61C08}"/>
              </a:ext>
            </a:extLst>
          </p:cNvPr>
          <p:cNvSpPr txBox="1"/>
          <p:nvPr/>
        </p:nvSpPr>
        <p:spPr>
          <a:xfrm>
            <a:off x="5214425" y="5321053"/>
            <a:ext cx="3866003" cy="523220"/>
          </a:xfrm>
          <a:prstGeom prst="rect">
            <a:avLst/>
          </a:prstGeom>
          <a:noFill/>
        </p:spPr>
        <p:txBody>
          <a:bodyPr wrap="square">
            <a:spAutoFit/>
          </a:bodyPr>
          <a:lstStyle/>
          <a:p>
            <a:r>
              <a:rPr lang="en-US" sz="1400" dirty="0"/>
              <a:t>Source: </a:t>
            </a:r>
            <a:r>
              <a:rPr lang="en-US" sz="1400" dirty="0">
                <a:hlinkClick r:id="rId3"/>
              </a:rPr>
              <a:t>CDPH 2021 Sexually Transmitted Infection Data (2024)</a:t>
            </a:r>
            <a:endParaRPr lang="en-US" sz="1400" dirty="0"/>
          </a:p>
        </p:txBody>
      </p:sp>
      <p:sp>
        <p:nvSpPr>
          <p:cNvPr id="5" name="Slide Number Placeholder 4">
            <a:extLst>
              <a:ext uri="{FF2B5EF4-FFF2-40B4-BE49-F238E27FC236}">
                <a16:creationId xmlns:a16="http://schemas.microsoft.com/office/drawing/2014/main" id="{8E864614-A1B2-FF24-5E00-4487385AEB60}"/>
              </a:ext>
            </a:extLst>
          </p:cNvPr>
          <p:cNvSpPr>
            <a:spLocks noGrp="1"/>
          </p:cNvSpPr>
          <p:nvPr>
            <p:ph type="sldNum" sz="quarter" idx="12"/>
          </p:nvPr>
        </p:nvSpPr>
        <p:spPr/>
        <p:txBody>
          <a:bodyPr/>
          <a:lstStyle/>
          <a:p>
            <a:fld id="{1D2EA5EF-C699-AF4C-BA42-C0A1CAAB713C}" type="slidenum">
              <a:rPr lang="en-US" smtClean="0"/>
              <a:t>19</a:t>
            </a:fld>
            <a:endParaRPr lang="en-US"/>
          </a:p>
        </p:txBody>
      </p:sp>
    </p:spTree>
    <p:extLst>
      <p:ext uri="{BB962C8B-B14F-4D97-AF65-F5344CB8AC3E}">
        <p14:creationId xmlns:p14="http://schemas.microsoft.com/office/powerpoint/2010/main" val="3759569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Disclaimer</a:t>
            </a:r>
          </a:p>
        </p:txBody>
      </p:sp>
      <p:sp>
        <p:nvSpPr>
          <p:cNvPr id="3" name="Content Placeholder 2"/>
          <p:cNvSpPr>
            <a:spLocks noGrp="1"/>
          </p:cNvSpPr>
          <p:nvPr>
            <p:ph idx="1"/>
          </p:nvPr>
        </p:nvSpPr>
        <p:spPr>
          <a:xfrm>
            <a:off x="457202" y="1262271"/>
            <a:ext cx="8315569" cy="4705232"/>
          </a:xfrm>
        </p:spPr>
        <p:txBody>
          <a:bodyPr vert="horz" lIns="91290" tIns="45645" rIns="91290" bIns="45645" rtlCol="0" anchor="t">
            <a:normAutofit fontScale="62500" lnSpcReduction="20000"/>
          </a:bodyPr>
          <a:lstStyle/>
          <a:p>
            <a:pPr marL="113665" indent="0">
              <a:buNone/>
            </a:pPr>
            <a:r>
              <a:rPr lang="en-US" sz="2300" dirty="0">
                <a:ea typeface="+mn-lt"/>
                <a:cs typeface="+mn-lt"/>
              </a:rPr>
              <a:t>The views and opinions expressed in this presentation are not necessarily those of the Pacific AIDS Education &amp; Training Center (Pacific AETC) or its eight local partner sites in HRSA Region 9, the Regents of the University of California or its San Francisco campus (UCSF or collectively, University) nor of our funder the Health Resources and Services Administration (HRSA). Neither Pacific 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product or process assessed or described; nor represent that its use would not infringe privately owned rights. </a:t>
            </a:r>
          </a:p>
          <a:p>
            <a:pPr marL="113665" indent="0">
              <a:buNone/>
            </a:pPr>
            <a:endParaRPr lang="en-US" sz="2300" dirty="0">
              <a:ea typeface="+mn-lt"/>
              <a:cs typeface="+mn-lt"/>
            </a:endParaRPr>
          </a:p>
          <a:p>
            <a:pPr marL="113665" indent="0">
              <a:buNone/>
            </a:pPr>
            <a:r>
              <a:rPr lang="en-US" sz="2300" b="1" dirty="0">
                <a:ea typeface="+mn-lt"/>
                <a:cs typeface="+mn-lt"/>
              </a:rPr>
              <a:t>HRSA Acknowledgement Statement </a:t>
            </a:r>
            <a:br>
              <a:rPr lang="en-US" sz="2300" b="1" dirty="0">
                <a:ea typeface="+mn-lt"/>
                <a:cs typeface="+mn-lt"/>
              </a:rPr>
            </a:br>
            <a:r>
              <a:rPr lang="en-US" sz="2300" dirty="0">
                <a:ea typeface="+mn-lt"/>
                <a:cs typeface="+mn-lt"/>
              </a:rPr>
              <a:t>The Pacific AETC is supported by the Health Resources and Services Administration (HRSA)</a:t>
            </a:r>
            <a:r>
              <a:rPr lang="en-US" sz="2300" b="1" dirty="0">
                <a:ea typeface="+mn-lt"/>
                <a:cs typeface="+mn-lt"/>
              </a:rPr>
              <a:t> </a:t>
            </a:r>
            <a:r>
              <a:rPr lang="en-US" sz="2300" dirty="0">
                <a:ea typeface="+mn-lt"/>
                <a:cs typeface="+mn-lt"/>
              </a:rPr>
              <a:t>of the U.S. </a:t>
            </a:r>
            <a:r>
              <a:rPr lang="en-US" sz="2300">
                <a:ea typeface="+mn-lt"/>
                <a:cs typeface="+mn-lt"/>
              </a:rPr>
              <a:t>Department of Health and Human Services (HHS) as part of an award totaling $4,377,449. </a:t>
            </a:r>
            <a:r>
              <a:rPr lang="en-US" sz="2300" dirty="0">
                <a:ea typeface="+mn-lt"/>
                <a:cs typeface="+mn-lt"/>
              </a:rPr>
              <a:t>The contents are those of the author(s) and do not necessarily represent the official views of, nor an endorsement, by HRSA, HHS, or the U.S. Government. For more information, please visit HRSA.gov. </a:t>
            </a:r>
          </a:p>
          <a:p>
            <a:pPr marL="113665" indent="0">
              <a:buNone/>
            </a:pPr>
            <a:endParaRPr lang="en-US" sz="2300" dirty="0">
              <a:ea typeface="+mn-lt"/>
              <a:cs typeface="+mn-lt"/>
            </a:endParaRPr>
          </a:p>
          <a:p>
            <a:pPr marL="113665" indent="0">
              <a:buNone/>
            </a:pPr>
            <a:r>
              <a:rPr lang="en-US" sz="2300" b="1" dirty="0">
                <a:ea typeface="+mn-lt"/>
                <a:cs typeface="+mn-lt"/>
              </a:rPr>
              <a:t>Trade Name Disclosure Statement </a:t>
            </a:r>
            <a:br>
              <a:rPr lang="en-US" sz="2300" b="1" dirty="0">
                <a:ea typeface="+mn-lt"/>
                <a:cs typeface="+mn-lt"/>
              </a:rPr>
            </a:br>
            <a:r>
              <a:rPr lang="en-US" sz="2300" dirty="0">
                <a:ea typeface="+mn-lt"/>
                <a:cs typeface="+mn-lt"/>
              </a:rPr>
              <a:t>Funding for this presentation was made possible by 5 U1OHA29292‐08‐00 from</a:t>
            </a:r>
            <a:r>
              <a:rPr lang="en-US" sz="2300" b="1" dirty="0">
                <a:ea typeface="+mn-lt"/>
                <a:cs typeface="+mn-lt"/>
              </a:rPr>
              <a:t> </a:t>
            </a:r>
            <a:r>
              <a:rPr lang="en-US" sz="2300" dirty="0">
                <a:ea typeface="+mn-lt"/>
                <a:cs typeface="+mn-lt"/>
              </a:rPr>
              <a:t>the Human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marL="113665" indent="0">
              <a:buNone/>
            </a:pPr>
            <a:endParaRPr lang="en-US" sz="2300" dirty="0">
              <a:ea typeface="+mn-lt"/>
              <a:cs typeface="+mn-lt"/>
            </a:endParaRPr>
          </a:p>
          <a:p>
            <a:pPr marL="114112" indent="0">
              <a:buNone/>
            </a:pPr>
            <a:endParaRPr lang="en-US" dirty="0"/>
          </a:p>
        </p:txBody>
      </p:sp>
      <p:sp>
        <p:nvSpPr>
          <p:cNvPr id="5" name="Footer Placeholder 4"/>
          <p:cNvSpPr>
            <a:spLocks noGrp="1"/>
          </p:cNvSpPr>
          <p:nvPr>
            <p:ph type="ftr" sz="quarter" idx="11"/>
          </p:nvPr>
        </p:nvSpPr>
        <p:spPr>
          <a:xfrm>
            <a:off x="3352459" y="6352708"/>
            <a:ext cx="4367298" cy="365760"/>
          </a:xfrm>
          <a:prstGeom prst="rect">
            <a:avLst/>
          </a:prstGeom>
        </p:spPr>
        <p:txBody>
          <a:bodyPr anchor="ctr"/>
          <a:lstStyle>
            <a:defPPr>
              <a:defRPr lang="en-US"/>
            </a:defPPr>
            <a:lvl1pPr marL="0" algn="l" defTabSz="456449" rtl="0" eaLnBrk="1" latinLnBrk="0" hangingPunct="1">
              <a:defRPr sz="1200" b="0" i="0" kern="1200">
                <a:solidFill>
                  <a:schemeClr val="tx2">
                    <a:lumMod val="40000"/>
                    <a:lumOff val="60000"/>
                  </a:schemeClr>
                </a:solidFill>
                <a:latin typeface="+mn-lt"/>
                <a:ea typeface="+mn-ea"/>
                <a:cs typeface="ITC Avant Garde Std Bk Cn"/>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a:lstStyle>
          <a:p>
            <a:r>
              <a:rPr lang="en-US"/>
              <a:t>paetc.org</a:t>
            </a:r>
          </a:p>
        </p:txBody>
      </p:sp>
      <p:sp>
        <p:nvSpPr>
          <p:cNvPr id="4" name="Slide Number Placeholder 3"/>
          <p:cNvSpPr>
            <a:spLocks noGrp="1"/>
          </p:cNvSpPr>
          <p:nvPr>
            <p:ph type="sldNum" sz="quarter" idx="12"/>
          </p:nvPr>
        </p:nvSpPr>
        <p:spPr/>
        <p:txBody>
          <a:bodyPr/>
          <a:lstStyle/>
          <a:p>
            <a:fld id="{1D2EA5EF-C699-AF4C-BA42-C0A1CAAB713C}" type="slidenum">
              <a:rPr lang="en-US" smtClean="0"/>
              <a:t>2</a:t>
            </a:fld>
            <a:endParaRPr lang="en-US"/>
          </a:p>
        </p:txBody>
      </p:sp>
    </p:spTree>
    <p:extLst>
      <p:ext uri="{BB962C8B-B14F-4D97-AF65-F5344CB8AC3E}">
        <p14:creationId xmlns:p14="http://schemas.microsoft.com/office/powerpoint/2010/main" val="3569707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2776A-84CE-9405-A4A6-1753F7057519}"/>
              </a:ext>
            </a:extLst>
          </p:cNvPr>
          <p:cNvSpPr>
            <a:spLocks noGrp="1"/>
          </p:cNvSpPr>
          <p:nvPr>
            <p:ph type="title"/>
          </p:nvPr>
        </p:nvSpPr>
        <p:spPr/>
        <p:txBody>
          <a:bodyPr/>
          <a:lstStyle/>
          <a:p>
            <a:r>
              <a:rPr lang="en-US" dirty="0"/>
              <a:t>Gonorrhea Cases by Year, Stanislaus County, 2015-2024</a:t>
            </a:r>
          </a:p>
        </p:txBody>
      </p:sp>
      <p:pic>
        <p:nvPicPr>
          <p:cNvPr id="16" name="Picture 15" descr="Cases by year, bar graph&#10;&#10;2015: 741&#10;2016: 758&#10;2017: 770&#10;2018: 817&#10;2019: 977&#10;2020: 1270&#10;2021: 946&#10;2022: 826&#10;2023: 572&#10;2024: 176 (includes cases up till May)">
            <a:extLst>
              <a:ext uri="{FF2B5EF4-FFF2-40B4-BE49-F238E27FC236}">
                <a16:creationId xmlns:a16="http://schemas.microsoft.com/office/drawing/2014/main" id="{D5227F38-1660-065A-5BF5-B59DA643AD4C}"/>
              </a:ext>
            </a:extLst>
          </p:cNvPr>
          <p:cNvPicPr>
            <a:picLocks noChangeAspect="1"/>
          </p:cNvPicPr>
          <p:nvPr/>
        </p:nvPicPr>
        <p:blipFill>
          <a:blip r:embed="rId2"/>
          <a:stretch>
            <a:fillRect/>
          </a:stretch>
        </p:blipFill>
        <p:spPr>
          <a:xfrm>
            <a:off x="2343150" y="1499147"/>
            <a:ext cx="4457700" cy="4430352"/>
          </a:xfrm>
          <a:prstGeom prst="rect">
            <a:avLst/>
          </a:prstGeom>
        </p:spPr>
      </p:pic>
      <p:sp>
        <p:nvSpPr>
          <p:cNvPr id="3" name="TextBox 2">
            <a:extLst>
              <a:ext uri="{FF2B5EF4-FFF2-40B4-BE49-F238E27FC236}">
                <a16:creationId xmlns:a16="http://schemas.microsoft.com/office/drawing/2014/main" id="{45F6A7D2-0926-556E-43FF-B4A51E788F77}"/>
              </a:ext>
            </a:extLst>
          </p:cNvPr>
          <p:cNvSpPr txBox="1"/>
          <p:nvPr/>
        </p:nvSpPr>
        <p:spPr>
          <a:xfrm>
            <a:off x="2051538" y="5929499"/>
            <a:ext cx="5650524" cy="307777"/>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
        <p:nvSpPr>
          <p:cNvPr id="5" name="Slide Number Placeholder 4">
            <a:extLst>
              <a:ext uri="{FF2B5EF4-FFF2-40B4-BE49-F238E27FC236}">
                <a16:creationId xmlns:a16="http://schemas.microsoft.com/office/drawing/2014/main" id="{D9419193-8AAF-4241-21C1-D7E017C3361D}"/>
              </a:ext>
            </a:extLst>
          </p:cNvPr>
          <p:cNvSpPr>
            <a:spLocks noGrp="1"/>
          </p:cNvSpPr>
          <p:nvPr>
            <p:ph type="sldNum" sz="quarter" idx="12"/>
          </p:nvPr>
        </p:nvSpPr>
        <p:spPr/>
        <p:txBody>
          <a:bodyPr/>
          <a:lstStyle/>
          <a:p>
            <a:fld id="{1D2EA5EF-C699-AF4C-BA42-C0A1CAAB713C}" type="slidenum">
              <a:rPr lang="en-US" smtClean="0"/>
              <a:t>20</a:t>
            </a:fld>
            <a:endParaRPr lang="en-US"/>
          </a:p>
        </p:txBody>
      </p:sp>
    </p:spTree>
    <p:extLst>
      <p:ext uri="{BB962C8B-B14F-4D97-AF65-F5344CB8AC3E}">
        <p14:creationId xmlns:p14="http://schemas.microsoft.com/office/powerpoint/2010/main" val="28634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2776A-84CE-9405-A4A6-1753F7057519}"/>
              </a:ext>
            </a:extLst>
          </p:cNvPr>
          <p:cNvSpPr>
            <a:spLocks noGrp="1"/>
          </p:cNvSpPr>
          <p:nvPr>
            <p:ph type="title"/>
          </p:nvPr>
        </p:nvSpPr>
        <p:spPr/>
        <p:txBody>
          <a:bodyPr/>
          <a:lstStyle/>
          <a:p>
            <a:r>
              <a:rPr lang="en-US" dirty="0"/>
              <a:t>Gonorrhea Cases by Gender, Stanislaus County, 2022-2023</a:t>
            </a:r>
          </a:p>
        </p:txBody>
      </p:sp>
      <p:pic>
        <p:nvPicPr>
          <p:cNvPr id="10" name="Picture 9" descr="Cases by gender, bar graph&#10;&#10;Of the people that got Gonorrhea 54% were female&#10;&#10;Female: 54.4%&#10;Male: 44.1%&#10;Unknown: 1.1%&#10;Transgender female: 0.3%">
            <a:extLst>
              <a:ext uri="{FF2B5EF4-FFF2-40B4-BE49-F238E27FC236}">
                <a16:creationId xmlns:a16="http://schemas.microsoft.com/office/drawing/2014/main" id="{6250B0AF-D2C5-4C48-A1F1-A9D94783D6E6}"/>
              </a:ext>
            </a:extLst>
          </p:cNvPr>
          <p:cNvPicPr>
            <a:picLocks noChangeAspect="1"/>
          </p:cNvPicPr>
          <p:nvPr/>
        </p:nvPicPr>
        <p:blipFill>
          <a:blip r:embed="rId2"/>
          <a:stretch>
            <a:fillRect/>
          </a:stretch>
        </p:blipFill>
        <p:spPr>
          <a:xfrm>
            <a:off x="2832478" y="1668698"/>
            <a:ext cx="4301748" cy="4259276"/>
          </a:xfrm>
          <a:prstGeom prst="rect">
            <a:avLst/>
          </a:prstGeom>
        </p:spPr>
      </p:pic>
      <p:sp>
        <p:nvSpPr>
          <p:cNvPr id="3" name="TextBox 2">
            <a:extLst>
              <a:ext uri="{FF2B5EF4-FFF2-40B4-BE49-F238E27FC236}">
                <a16:creationId xmlns:a16="http://schemas.microsoft.com/office/drawing/2014/main" id="{1AE733F2-2776-CE12-9C0B-F6FC91C1739E}"/>
              </a:ext>
            </a:extLst>
          </p:cNvPr>
          <p:cNvSpPr txBox="1"/>
          <p:nvPr/>
        </p:nvSpPr>
        <p:spPr>
          <a:xfrm>
            <a:off x="2051538" y="5929499"/>
            <a:ext cx="5650524" cy="307777"/>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
        <p:nvSpPr>
          <p:cNvPr id="5" name="Slide Number Placeholder 4">
            <a:extLst>
              <a:ext uri="{FF2B5EF4-FFF2-40B4-BE49-F238E27FC236}">
                <a16:creationId xmlns:a16="http://schemas.microsoft.com/office/drawing/2014/main" id="{D9419193-8AAF-4241-21C1-D7E017C3361D}"/>
              </a:ext>
            </a:extLst>
          </p:cNvPr>
          <p:cNvSpPr>
            <a:spLocks noGrp="1"/>
          </p:cNvSpPr>
          <p:nvPr>
            <p:ph type="sldNum" sz="quarter" idx="12"/>
          </p:nvPr>
        </p:nvSpPr>
        <p:spPr/>
        <p:txBody>
          <a:bodyPr/>
          <a:lstStyle/>
          <a:p>
            <a:fld id="{1D2EA5EF-C699-AF4C-BA42-C0A1CAAB713C}" type="slidenum">
              <a:rPr lang="en-US" smtClean="0"/>
              <a:t>21</a:t>
            </a:fld>
            <a:endParaRPr lang="en-US"/>
          </a:p>
        </p:txBody>
      </p:sp>
    </p:spTree>
    <p:extLst>
      <p:ext uri="{BB962C8B-B14F-4D97-AF65-F5344CB8AC3E}">
        <p14:creationId xmlns:p14="http://schemas.microsoft.com/office/powerpoint/2010/main" val="717734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2776A-84CE-9405-A4A6-1753F7057519}"/>
              </a:ext>
            </a:extLst>
          </p:cNvPr>
          <p:cNvSpPr>
            <a:spLocks noGrp="1"/>
          </p:cNvSpPr>
          <p:nvPr>
            <p:ph type="title"/>
          </p:nvPr>
        </p:nvSpPr>
        <p:spPr/>
        <p:txBody>
          <a:bodyPr/>
          <a:lstStyle/>
          <a:p>
            <a:r>
              <a:rPr lang="en-US" dirty="0"/>
              <a:t>Gonorrhea Cases by Age, Stanislaus County, 2022-2023</a:t>
            </a:r>
          </a:p>
        </p:txBody>
      </p:sp>
      <p:pic>
        <p:nvPicPr>
          <p:cNvPr id="6" name="Picture 5" descr="Cases by age group, bar graph&#10;&#10;Among those who contracted Gonorrhea 40% were between the age 25 to 34 years old&#10;&#10;0-14: 1.3%&#10;15-24: 29.3%&#10;25-34: 40.4%&#10;35-44: 18.9%&#10;45-54: 7.8%&#10;55-64: 1.6%&#10;65+: 0.6%">
            <a:extLst>
              <a:ext uri="{FF2B5EF4-FFF2-40B4-BE49-F238E27FC236}">
                <a16:creationId xmlns:a16="http://schemas.microsoft.com/office/drawing/2014/main" id="{F548CB8C-4851-442B-58CE-99BD2A7E19CD}"/>
              </a:ext>
            </a:extLst>
          </p:cNvPr>
          <p:cNvPicPr>
            <a:picLocks noChangeAspect="1"/>
          </p:cNvPicPr>
          <p:nvPr/>
        </p:nvPicPr>
        <p:blipFill>
          <a:blip r:embed="rId2"/>
          <a:stretch>
            <a:fillRect/>
          </a:stretch>
        </p:blipFill>
        <p:spPr>
          <a:xfrm>
            <a:off x="2099163" y="1540886"/>
            <a:ext cx="4854087" cy="4391474"/>
          </a:xfrm>
          <a:prstGeom prst="rect">
            <a:avLst/>
          </a:prstGeom>
        </p:spPr>
      </p:pic>
      <p:sp>
        <p:nvSpPr>
          <p:cNvPr id="3" name="TextBox 2">
            <a:extLst>
              <a:ext uri="{FF2B5EF4-FFF2-40B4-BE49-F238E27FC236}">
                <a16:creationId xmlns:a16="http://schemas.microsoft.com/office/drawing/2014/main" id="{DBB9D81A-D277-6F7E-7DFC-1F447D4175D8}"/>
              </a:ext>
            </a:extLst>
          </p:cNvPr>
          <p:cNvSpPr txBox="1"/>
          <p:nvPr/>
        </p:nvSpPr>
        <p:spPr>
          <a:xfrm>
            <a:off x="2051538" y="5929499"/>
            <a:ext cx="5650524" cy="307777"/>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
        <p:nvSpPr>
          <p:cNvPr id="5" name="Slide Number Placeholder 4">
            <a:extLst>
              <a:ext uri="{FF2B5EF4-FFF2-40B4-BE49-F238E27FC236}">
                <a16:creationId xmlns:a16="http://schemas.microsoft.com/office/drawing/2014/main" id="{D9419193-8AAF-4241-21C1-D7E017C3361D}"/>
              </a:ext>
            </a:extLst>
          </p:cNvPr>
          <p:cNvSpPr>
            <a:spLocks noGrp="1"/>
          </p:cNvSpPr>
          <p:nvPr>
            <p:ph type="sldNum" sz="quarter" idx="12"/>
          </p:nvPr>
        </p:nvSpPr>
        <p:spPr/>
        <p:txBody>
          <a:bodyPr/>
          <a:lstStyle/>
          <a:p>
            <a:fld id="{1D2EA5EF-C699-AF4C-BA42-C0A1CAAB713C}" type="slidenum">
              <a:rPr lang="en-US" smtClean="0"/>
              <a:t>22</a:t>
            </a:fld>
            <a:endParaRPr lang="en-US"/>
          </a:p>
        </p:txBody>
      </p:sp>
    </p:spTree>
    <p:extLst>
      <p:ext uri="{BB962C8B-B14F-4D97-AF65-F5344CB8AC3E}">
        <p14:creationId xmlns:p14="http://schemas.microsoft.com/office/powerpoint/2010/main" val="1002860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3AD2-669E-4702-262B-DDAB6D3F99C7}"/>
              </a:ext>
            </a:extLst>
          </p:cNvPr>
          <p:cNvSpPr>
            <a:spLocks noGrp="1"/>
          </p:cNvSpPr>
          <p:nvPr>
            <p:ph type="title"/>
          </p:nvPr>
        </p:nvSpPr>
        <p:spPr/>
        <p:txBody>
          <a:bodyPr/>
          <a:lstStyle/>
          <a:p>
            <a:r>
              <a:rPr lang="en-US" dirty="0"/>
              <a:t>Gonorrhea Cases by Race/Ethnicity, Stanislaus County, 2022-2023</a:t>
            </a:r>
          </a:p>
        </p:txBody>
      </p:sp>
      <p:pic>
        <p:nvPicPr>
          <p:cNvPr id="9" name="Picture 8" descr="Cases by race/ethnicity, bar graph&#10;&#10;Among those who contracted Gonorrhea 49% were Latino/a&#10;&#10;Latino/a: 48.5%&#10;White: 36.8%&#10;Asian: 2.5%&#10;Black/African American: 8.9%&#10;American Indian/Alaska Native: 0%&#10;Unknown: 1.2%">
            <a:extLst>
              <a:ext uri="{FF2B5EF4-FFF2-40B4-BE49-F238E27FC236}">
                <a16:creationId xmlns:a16="http://schemas.microsoft.com/office/drawing/2014/main" id="{1EE91BAD-34B4-E192-7CBC-55CE88341B45}"/>
              </a:ext>
            </a:extLst>
          </p:cNvPr>
          <p:cNvPicPr>
            <a:picLocks noChangeAspect="1"/>
          </p:cNvPicPr>
          <p:nvPr/>
        </p:nvPicPr>
        <p:blipFill rotWithShape="1">
          <a:blip r:embed="rId2"/>
          <a:srcRect l="1961" r="2041" b="2719"/>
          <a:stretch/>
        </p:blipFill>
        <p:spPr>
          <a:xfrm>
            <a:off x="633045" y="1417639"/>
            <a:ext cx="5004079" cy="4701807"/>
          </a:xfrm>
          <a:prstGeom prst="rect">
            <a:avLst/>
          </a:prstGeom>
        </p:spPr>
      </p:pic>
      <p:sp>
        <p:nvSpPr>
          <p:cNvPr id="4" name="TextBox 3">
            <a:extLst>
              <a:ext uri="{FF2B5EF4-FFF2-40B4-BE49-F238E27FC236}">
                <a16:creationId xmlns:a16="http://schemas.microsoft.com/office/drawing/2014/main" id="{334D7848-C592-9A24-8E70-A8DCCECC1E15}"/>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
        <p:nvSpPr>
          <p:cNvPr id="5" name="Slide Number Placeholder 4">
            <a:extLst>
              <a:ext uri="{FF2B5EF4-FFF2-40B4-BE49-F238E27FC236}">
                <a16:creationId xmlns:a16="http://schemas.microsoft.com/office/drawing/2014/main" id="{24E474B1-E712-B5D5-2A3C-E76A7D22E8FA}"/>
              </a:ext>
            </a:extLst>
          </p:cNvPr>
          <p:cNvSpPr>
            <a:spLocks noGrp="1"/>
          </p:cNvSpPr>
          <p:nvPr>
            <p:ph type="sldNum" sz="quarter" idx="12"/>
          </p:nvPr>
        </p:nvSpPr>
        <p:spPr/>
        <p:txBody>
          <a:bodyPr/>
          <a:lstStyle/>
          <a:p>
            <a:fld id="{1D2EA5EF-C699-AF4C-BA42-C0A1CAAB713C}" type="slidenum">
              <a:rPr lang="en-US" smtClean="0"/>
              <a:t>23</a:t>
            </a:fld>
            <a:endParaRPr lang="en-US"/>
          </a:p>
        </p:txBody>
      </p:sp>
    </p:spTree>
    <p:extLst>
      <p:ext uri="{BB962C8B-B14F-4D97-AF65-F5344CB8AC3E}">
        <p14:creationId xmlns:p14="http://schemas.microsoft.com/office/powerpoint/2010/main" val="484771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C13B-A7B4-F85E-9FA5-E27672C22AFC}"/>
              </a:ext>
            </a:extLst>
          </p:cNvPr>
          <p:cNvSpPr>
            <a:spLocks noGrp="1"/>
          </p:cNvSpPr>
          <p:nvPr>
            <p:ph type="title"/>
          </p:nvPr>
        </p:nvSpPr>
        <p:spPr/>
        <p:txBody>
          <a:bodyPr/>
          <a:lstStyle/>
          <a:p>
            <a:r>
              <a:rPr lang="en-US" dirty="0"/>
              <a:t>Gonorrhea Rates by City, 2022-2023</a:t>
            </a:r>
          </a:p>
        </p:txBody>
      </p:sp>
      <p:pic>
        <p:nvPicPr>
          <p:cNvPr id="6" name="Picture 5" descr="Cases by city, bar graph&#10;&#10;Among those who contracted Gonorrhea 60% were residents of Modesto&#10;&#10;Ceres: 7.4%&#10;Hughson: 1%&#10;Modesto: 60%&#10;Newman: 1.5%&#10;Oakdale: 4.5%&#10;Patterson: 3.6%&#10;Riverbank: 3.3%&#10;Salida: 2.3%&#10;Turlock: 12.2%&#10;Waterford: 0.9%">
            <a:extLst>
              <a:ext uri="{FF2B5EF4-FFF2-40B4-BE49-F238E27FC236}">
                <a16:creationId xmlns:a16="http://schemas.microsoft.com/office/drawing/2014/main" id="{1CF024D2-E972-DD17-163C-22BC11AAFF21}"/>
              </a:ext>
            </a:extLst>
          </p:cNvPr>
          <p:cNvPicPr>
            <a:picLocks noChangeAspect="1"/>
          </p:cNvPicPr>
          <p:nvPr/>
        </p:nvPicPr>
        <p:blipFill rotWithShape="1">
          <a:blip r:embed="rId2"/>
          <a:srcRect t="1945"/>
          <a:stretch/>
        </p:blipFill>
        <p:spPr>
          <a:xfrm>
            <a:off x="1937237" y="1185705"/>
            <a:ext cx="5187463" cy="4503286"/>
          </a:xfrm>
          <a:prstGeom prst="rect">
            <a:avLst/>
          </a:prstGeom>
        </p:spPr>
      </p:pic>
      <p:sp>
        <p:nvSpPr>
          <p:cNvPr id="3" name="TextBox 2">
            <a:extLst>
              <a:ext uri="{FF2B5EF4-FFF2-40B4-BE49-F238E27FC236}">
                <a16:creationId xmlns:a16="http://schemas.microsoft.com/office/drawing/2014/main" id="{8148EC8E-BCD1-5527-E534-8BABF79B2DB8}"/>
              </a:ext>
            </a:extLst>
          </p:cNvPr>
          <p:cNvSpPr txBox="1"/>
          <p:nvPr/>
        </p:nvSpPr>
        <p:spPr>
          <a:xfrm>
            <a:off x="1937237" y="6350113"/>
            <a:ext cx="5650524" cy="307777"/>
          </a:xfrm>
          <a:prstGeom prst="rect">
            <a:avLst/>
          </a:prstGeom>
          <a:noFill/>
        </p:spPr>
        <p:txBody>
          <a:bodyPr wrap="square" rtlCol="0">
            <a:spAutoFit/>
          </a:bodyPr>
          <a:lstStyle/>
          <a:p>
            <a:r>
              <a:rPr lang="en-US" sz="1400" dirty="0">
                <a:solidFill>
                  <a:schemeClr val="bg1"/>
                </a:solidFill>
              </a:rPr>
              <a:t>Source: Stanislaus County Health Services Agency Data, </a:t>
            </a:r>
            <a:r>
              <a:rPr lang="en-US" sz="1400" dirty="0" err="1">
                <a:solidFill>
                  <a:schemeClr val="bg1"/>
                </a:solidFill>
              </a:rPr>
              <a:t>CalREDIE</a:t>
            </a:r>
            <a:endParaRPr lang="en-US" sz="1400" dirty="0">
              <a:solidFill>
                <a:schemeClr val="bg1"/>
              </a:solidFill>
            </a:endParaRPr>
          </a:p>
        </p:txBody>
      </p:sp>
      <p:sp>
        <p:nvSpPr>
          <p:cNvPr id="5" name="Slide Number Placeholder 4">
            <a:extLst>
              <a:ext uri="{FF2B5EF4-FFF2-40B4-BE49-F238E27FC236}">
                <a16:creationId xmlns:a16="http://schemas.microsoft.com/office/drawing/2014/main" id="{8B2980DE-2FDE-DE2C-4979-5A6B04B1D380}"/>
              </a:ext>
            </a:extLst>
          </p:cNvPr>
          <p:cNvSpPr>
            <a:spLocks noGrp="1"/>
          </p:cNvSpPr>
          <p:nvPr>
            <p:ph type="sldNum" sz="quarter" idx="12"/>
          </p:nvPr>
        </p:nvSpPr>
        <p:spPr/>
        <p:txBody>
          <a:bodyPr/>
          <a:lstStyle/>
          <a:p>
            <a:fld id="{1D2EA5EF-C699-AF4C-BA42-C0A1CAAB713C}" type="slidenum">
              <a:rPr lang="en-US" smtClean="0"/>
              <a:t>24</a:t>
            </a:fld>
            <a:endParaRPr lang="en-US"/>
          </a:p>
        </p:txBody>
      </p:sp>
    </p:spTree>
    <p:extLst>
      <p:ext uri="{BB962C8B-B14F-4D97-AF65-F5344CB8AC3E}">
        <p14:creationId xmlns:p14="http://schemas.microsoft.com/office/powerpoint/2010/main" val="2393309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HIV/AIDS in Stanislaus County, 2023</a:t>
            </a:r>
          </a:p>
        </p:txBody>
      </p:sp>
      <p:sp>
        <p:nvSpPr>
          <p:cNvPr id="3" name="Content Placeholder 2"/>
          <p:cNvSpPr>
            <a:spLocks noGrp="1"/>
          </p:cNvSpPr>
          <p:nvPr>
            <p:ph sz="half" idx="1"/>
          </p:nvPr>
        </p:nvSpPr>
        <p:spPr>
          <a:xfrm>
            <a:off x="457199" y="1536192"/>
            <a:ext cx="6315075" cy="4431308"/>
          </a:xfrm>
        </p:spPr>
        <p:txBody>
          <a:bodyPr>
            <a:normAutofit/>
          </a:bodyPr>
          <a:lstStyle/>
          <a:p>
            <a:pPr marL="114112" indent="0">
              <a:buNone/>
            </a:pPr>
            <a:r>
              <a:rPr lang="en-US" sz="1800" b="0" i="0" u="none" strike="noStrike" baseline="0" dirty="0">
                <a:solidFill>
                  <a:srgbClr val="000000"/>
                </a:solidFill>
                <a:latin typeface="Arial" panose="020B0604020202020204" pitchFamily="34" charset="0"/>
              </a:rPr>
              <a:t> </a:t>
            </a:r>
          </a:p>
          <a:p>
            <a:pPr marL="114112" indent="0">
              <a:buNone/>
            </a:pPr>
            <a:endParaRPr lang="en-US" sz="1800" b="0" i="0" u="none" strike="noStrike" baseline="0" dirty="0">
              <a:solidFill>
                <a:srgbClr val="000000"/>
              </a:solidFill>
              <a:latin typeface="Century Gothic" panose="020B0502020202020204" pitchFamily="34" charset="0"/>
            </a:endParaRPr>
          </a:p>
        </p:txBody>
      </p:sp>
      <p:sp>
        <p:nvSpPr>
          <p:cNvPr id="8" name="TextBox 7">
            <a:extLst>
              <a:ext uri="{FF2B5EF4-FFF2-40B4-BE49-F238E27FC236}">
                <a16:creationId xmlns:a16="http://schemas.microsoft.com/office/drawing/2014/main" id="{65DB4254-6F4A-2908-0E07-28CC6A93BD5C}"/>
              </a:ext>
            </a:extLst>
          </p:cNvPr>
          <p:cNvSpPr txBox="1"/>
          <p:nvPr/>
        </p:nvSpPr>
        <p:spPr>
          <a:xfrm>
            <a:off x="609600" y="1753491"/>
            <a:ext cx="5514975" cy="3524042"/>
          </a:xfrm>
          <a:prstGeom prst="rect">
            <a:avLst/>
          </a:prstGeom>
          <a:noFill/>
        </p:spPr>
        <p:txBody>
          <a:bodyPr wrap="square">
            <a:spAutoFit/>
          </a:bodyPr>
          <a:lstStyle/>
          <a:p>
            <a:pPr marL="342900" marR="0" lvl="0" indent="-342900">
              <a:spcBef>
                <a:spcPts val="955"/>
              </a:spcBef>
              <a:spcAft>
                <a:spcPts val="0"/>
              </a:spcAft>
              <a:buClr>
                <a:schemeClr val="accent6"/>
              </a:buClr>
              <a:buFont typeface="Wingdings" panose="05000000000000000000" pitchFamily="2" charset="2"/>
              <a:buChar char="§"/>
            </a:pPr>
            <a:r>
              <a:rPr lang="en-US" b="0" kern="0" dirty="0">
                <a:effectLst/>
                <a:ea typeface="Century Gothic" panose="020B0502020202020204" pitchFamily="34" charset="0"/>
                <a:cs typeface="Century Gothic" panose="020B0502020202020204" pitchFamily="34" charset="0"/>
              </a:rPr>
              <a:t>In 2023, Stanislaus County had 74 newly diagnosed HIV infections. The stage at diagnosis for new infections: 62 were Stage 1-2 and 12 were AIDS (Stage 3)</a:t>
            </a:r>
            <a:endParaRPr lang="en-US" b="1" kern="0" dirty="0">
              <a:effectLst/>
              <a:ea typeface="Century Gothic" panose="020B0502020202020204" pitchFamily="34" charset="0"/>
              <a:cs typeface="Century Gothic" panose="020B0502020202020204" pitchFamily="34" charset="0"/>
            </a:endParaRPr>
          </a:p>
          <a:p>
            <a:pPr marL="342900" marR="0" lvl="0" indent="-342900">
              <a:spcBef>
                <a:spcPts val="955"/>
              </a:spcBef>
              <a:spcAft>
                <a:spcPts val="0"/>
              </a:spcAft>
              <a:buClr>
                <a:schemeClr val="accent6"/>
              </a:buClr>
              <a:buFont typeface="Wingdings" panose="05000000000000000000" pitchFamily="2" charset="2"/>
              <a:buChar char="§"/>
            </a:pPr>
            <a:r>
              <a:rPr lang="en-US" b="0" kern="0" dirty="0">
                <a:effectLst/>
                <a:ea typeface="Century Gothic" panose="020B0502020202020204" pitchFamily="34" charset="0"/>
                <a:cs typeface="Century Gothic" panose="020B0502020202020204" pitchFamily="34" charset="0"/>
              </a:rPr>
              <a:t>Females saw a bigger percent increase in new diagnoses compared to 2022 diagnoses.</a:t>
            </a:r>
            <a:endParaRPr lang="en-US" b="1" kern="0" dirty="0">
              <a:effectLst/>
              <a:ea typeface="Century Gothic" panose="020B0502020202020204" pitchFamily="34" charset="0"/>
              <a:cs typeface="Century Gothic" panose="020B0502020202020204" pitchFamily="34" charset="0"/>
            </a:endParaRPr>
          </a:p>
          <a:p>
            <a:pPr marL="342900" marR="0" lvl="0" indent="-342900">
              <a:spcBef>
                <a:spcPts val="955"/>
              </a:spcBef>
              <a:spcAft>
                <a:spcPts val="0"/>
              </a:spcAft>
              <a:buClr>
                <a:schemeClr val="accent6"/>
              </a:buClr>
              <a:buFont typeface="Wingdings" panose="05000000000000000000" pitchFamily="2" charset="2"/>
              <a:buChar char="§"/>
            </a:pPr>
            <a:r>
              <a:rPr lang="en-US" b="0" kern="0" dirty="0">
                <a:effectLst/>
                <a:ea typeface="Century Gothic" panose="020B0502020202020204" pitchFamily="34" charset="0"/>
                <a:cs typeface="Century Gothic" panose="020B0502020202020204" pitchFamily="34" charset="0"/>
              </a:rPr>
              <a:t>Hispanics saw the biggest percent increase in new diagnoses of HIV. </a:t>
            </a:r>
          </a:p>
          <a:p>
            <a:pPr marL="342900" marR="0" lvl="0" indent="-342900">
              <a:spcBef>
                <a:spcPts val="955"/>
              </a:spcBef>
              <a:spcAft>
                <a:spcPts val="0"/>
              </a:spcAft>
              <a:buClr>
                <a:schemeClr val="accent6"/>
              </a:buClr>
              <a:buFont typeface="Wingdings" panose="05000000000000000000" pitchFamily="2" charset="2"/>
              <a:buChar char="§"/>
            </a:pPr>
            <a:r>
              <a:rPr lang="en-US" dirty="0">
                <a:effectLst/>
                <a:ea typeface="Century Gothic" panose="020B0502020202020204" pitchFamily="34" charset="0"/>
                <a:cs typeface="Century Gothic" panose="020B0502020202020204" pitchFamily="34" charset="0"/>
              </a:rPr>
              <a:t>MSM (Men Who Have Sex with Men) were the population most affected by HIV in Stanislaus in 2023. </a:t>
            </a:r>
            <a:endParaRPr lang="en-US" dirty="0"/>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25</a:t>
            </a:fld>
            <a:endParaRPr lang="en-US"/>
          </a:p>
        </p:txBody>
      </p:sp>
      <p:sp>
        <p:nvSpPr>
          <p:cNvPr id="4" name="TextBox 3">
            <a:extLst>
              <a:ext uri="{FF2B5EF4-FFF2-40B4-BE49-F238E27FC236}">
                <a16:creationId xmlns:a16="http://schemas.microsoft.com/office/drawing/2014/main" id="{3FCB666F-039D-7A55-9181-FED344B8DF1A}"/>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a:t>
            </a:r>
            <a:r>
              <a:rPr lang="en-US" sz="1400" dirty="0" err="1"/>
              <a:t>CalREDIE</a:t>
            </a:r>
            <a:endParaRPr lang="en-US" sz="1400" dirty="0"/>
          </a:p>
        </p:txBody>
      </p:sp>
    </p:spTree>
    <p:extLst>
      <p:ext uri="{BB962C8B-B14F-4D97-AF65-F5344CB8AC3E}">
        <p14:creationId xmlns:p14="http://schemas.microsoft.com/office/powerpoint/2010/main" val="3296969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4271-9D82-8C4E-CEB6-C46EBBF67927}"/>
              </a:ext>
            </a:extLst>
          </p:cNvPr>
          <p:cNvSpPr>
            <a:spLocks noGrp="1"/>
          </p:cNvSpPr>
          <p:nvPr>
            <p:ph type="title"/>
          </p:nvPr>
        </p:nvSpPr>
        <p:spPr/>
        <p:txBody>
          <a:bodyPr/>
          <a:lstStyle/>
          <a:p>
            <a:r>
              <a:rPr lang="en-US" dirty="0"/>
              <a:t>Stages of HIV Infection</a:t>
            </a:r>
            <a:br>
              <a:rPr lang="en-US" dirty="0"/>
            </a:br>
            <a:r>
              <a:rPr lang="en-US" dirty="0"/>
              <a:t>NIH, 2021</a:t>
            </a:r>
          </a:p>
        </p:txBody>
      </p:sp>
      <p:pic>
        <p:nvPicPr>
          <p:cNvPr id="4098" name="Picture 2" descr="Series of test tubes containing varying amounts of HIV particles and CD4 cells to depict the course of HIV infection.">
            <a:extLst>
              <a:ext uri="{FF2B5EF4-FFF2-40B4-BE49-F238E27FC236}">
                <a16:creationId xmlns:a16="http://schemas.microsoft.com/office/drawing/2014/main" id="{6DC5F214-88B2-B843-4C88-EA9C7D16D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348" y="1551563"/>
            <a:ext cx="6391275" cy="37548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302B3DC-6505-DB6A-6254-91E4D925E75D}"/>
              </a:ext>
            </a:extLst>
          </p:cNvPr>
          <p:cNvSpPr txBox="1"/>
          <p:nvPr/>
        </p:nvSpPr>
        <p:spPr>
          <a:xfrm>
            <a:off x="1419347" y="5456255"/>
            <a:ext cx="3233039" cy="276999"/>
          </a:xfrm>
          <a:prstGeom prst="rect">
            <a:avLst/>
          </a:prstGeom>
          <a:noFill/>
        </p:spPr>
        <p:txBody>
          <a:bodyPr wrap="square" rtlCol="0">
            <a:spAutoFit/>
          </a:bodyPr>
          <a:lstStyle/>
          <a:p>
            <a:r>
              <a:rPr lang="en-US" sz="1200" dirty="0"/>
              <a:t>Source: </a:t>
            </a:r>
            <a:r>
              <a:rPr lang="en-US" sz="1200" dirty="0">
                <a:hlinkClick r:id="rId4"/>
              </a:rPr>
              <a:t>National Institutes of Health (2021)</a:t>
            </a:r>
            <a:endParaRPr lang="en-US" sz="1200" dirty="0"/>
          </a:p>
        </p:txBody>
      </p:sp>
      <p:sp>
        <p:nvSpPr>
          <p:cNvPr id="5" name="Slide Number Placeholder 4">
            <a:extLst>
              <a:ext uri="{FF2B5EF4-FFF2-40B4-BE49-F238E27FC236}">
                <a16:creationId xmlns:a16="http://schemas.microsoft.com/office/drawing/2014/main" id="{80993208-C9C9-846A-4468-E5FDA54AA707}"/>
              </a:ext>
            </a:extLst>
          </p:cNvPr>
          <p:cNvSpPr>
            <a:spLocks noGrp="1"/>
          </p:cNvSpPr>
          <p:nvPr>
            <p:ph type="sldNum" sz="quarter" idx="12"/>
          </p:nvPr>
        </p:nvSpPr>
        <p:spPr/>
        <p:txBody>
          <a:bodyPr/>
          <a:lstStyle/>
          <a:p>
            <a:fld id="{1D2EA5EF-C699-AF4C-BA42-C0A1CAAB713C}" type="slidenum">
              <a:rPr lang="en-US" smtClean="0"/>
              <a:t>26</a:t>
            </a:fld>
            <a:endParaRPr lang="en-US"/>
          </a:p>
        </p:txBody>
      </p:sp>
    </p:spTree>
    <p:extLst>
      <p:ext uri="{BB962C8B-B14F-4D97-AF65-F5344CB8AC3E}">
        <p14:creationId xmlns:p14="http://schemas.microsoft.com/office/powerpoint/2010/main" val="1870452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3" y="640010"/>
            <a:ext cx="8210548" cy="1036390"/>
          </a:xfrm>
        </p:spPr>
        <p:txBody>
          <a:bodyPr/>
          <a:lstStyle/>
          <a:p>
            <a:r>
              <a:rPr lang="en-US" dirty="0"/>
              <a:t>HIV/AIDS Percent Change by Sex and Race/Ethnicity, Stanislaus County, 2022-2023</a:t>
            </a:r>
          </a:p>
        </p:txBody>
      </p:sp>
      <p:sp>
        <p:nvSpPr>
          <p:cNvPr id="3" name="Content Placeholder 2"/>
          <p:cNvSpPr>
            <a:spLocks noGrp="1"/>
          </p:cNvSpPr>
          <p:nvPr>
            <p:ph sz="half" idx="1"/>
          </p:nvPr>
        </p:nvSpPr>
        <p:spPr>
          <a:xfrm>
            <a:off x="904875" y="2381250"/>
            <a:ext cx="5867399" cy="3586250"/>
          </a:xfrm>
        </p:spPr>
        <p:txBody>
          <a:bodyPr>
            <a:normAutofit/>
          </a:bodyPr>
          <a:lstStyle/>
          <a:p>
            <a:pPr marL="114112" indent="0">
              <a:buNone/>
            </a:pPr>
            <a:r>
              <a:rPr lang="en-US" sz="1800" b="0" i="0" u="none" strike="noStrike" baseline="0" dirty="0">
                <a:solidFill>
                  <a:srgbClr val="000000"/>
                </a:solidFill>
                <a:latin typeface="Arial" panose="020B0604020202020204" pitchFamily="34" charset="0"/>
              </a:rPr>
              <a:t> </a:t>
            </a:r>
          </a:p>
          <a:p>
            <a:pPr marL="114112" indent="0">
              <a:buNone/>
            </a:pPr>
            <a:endParaRPr lang="en-US" sz="1800" b="0" i="0" u="none" strike="noStrike" baseline="0" dirty="0">
              <a:solidFill>
                <a:srgbClr val="000000"/>
              </a:solidFill>
              <a:latin typeface="Century Gothic" panose="020B0502020202020204" pitchFamily="34" charset="0"/>
            </a:endParaRPr>
          </a:p>
        </p:txBody>
      </p:sp>
      <p:pic>
        <p:nvPicPr>
          <p:cNvPr id="7" name="Picture 6" descr="HIV percent change by sex and race/ethnicity, Stanislaus County, 2022-2023&#10;&#10;Female: +7%&#10;Male: -13%&#10;&#10;Hispanic: +18%&#10;White: -26%&#10;Black: -50%">
            <a:extLst>
              <a:ext uri="{FF2B5EF4-FFF2-40B4-BE49-F238E27FC236}">
                <a16:creationId xmlns:a16="http://schemas.microsoft.com/office/drawing/2014/main" id="{4514F3D7-0077-E502-27BB-25E6C91C9F0F}"/>
              </a:ext>
            </a:extLst>
          </p:cNvPr>
          <p:cNvPicPr>
            <a:picLocks noChangeAspect="1"/>
          </p:cNvPicPr>
          <p:nvPr/>
        </p:nvPicPr>
        <p:blipFill>
          <a:blip r:embed="rId3"/>
          <a:stretch>
            <a:fillRect/>
          </a:stretch>
        </p:blipFill>
        <p:spPr>
          <a:xfrm>
            <a:off x="2879968" y="2853833"/>
            <a:ext cx="3524742" cy="2295845"/>
          </a:xfrm>
          <a:prstGeom prst="rect">
            <a:avLst/>
          </a:prstGeom>
        </p:spPr>
      </p:pic>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27</a:t>
            </a:fld>
            <a:endParaRPr lang="en-US"/>
          </a:p>
        </p:txBody>
      </p:sp>
      <p:sp>
        <p:nvSpPr>
          <p:cNvPr id="4" name="TextBox 3">
            <a:extLst>
              <a:ext uri="{FF2B5EF4-FFF2-40B4-BE49-F238E27FC236}">
                <a16:creationId xmlns:a16="http://schemas.microsoft.com/office/drawing/2014/main" id="{65B9ED87-3FAA-18C3-0777-95ADCD6B3D2B}"/>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Tree>
    <p:extLst>
      <p:ext uri="{BB962C8B-B14F-4D97-AF65-F5344CB8AC3E}">
        <p14:creationId xmlns:p14="http://schemas.microsoft.com/office/powerpoint/2010/main" val="2340846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F5FBF-0B8C-5F2A-16DF-3D3870E9FB27}"/>
              </a:ext>
            </a:extLst>
          </p:cNvPr>
          <p:cNvSpPr>
            <a:spLocks noGrp="1"/>
          </p:cNvSpPr>
          <p:nvPr>
            <p:ph type="title"/>
          </p:nvPr>
        </p:nvSpPr>
        <p:spPr/>
        <p:txBody>
          <a:bodyPr/>
          <a:lstStyle/>
          <a:p>
            <a:r>
              <a:rPr lang="en-US" dirty="0"/>
              <a:t>Transmission Category, New HIV Infections, Stanislaus County, 2023</a:t>
            </a:r>
          </a:p>
        </p:txBody>
      </p:sp>
      <p:graphicFrame>
        <p:nvGraphicFramePr>
          <p:cNvPr id="6" name="Chart 5" descr="Transmission category, bar graph&#10;&#10;Adult with no identified risk (NIR): 1.35%&#10;Adult MSM: 47%&#10;Adult with no reported risk (NRR): 28%&#10;Adult IDU: 12%&#10;Adult heterosexual contact: 9%&#10;Adult MSM &amp; IDU: 1%">
            <a:extLst>
              <a:ext uri="{FF2B5EF4-FFF2-40B4-BE49-F238E27FC236}">
                <a16:creationId xmlns:a16="http://schemas.microsoft.com/office/drawing/2014/main" id="{A81200EB-1768-C88D-4248-992413F030A0}"/>
              </a:ext>
            </a:extLst>
          </p:cNvPr>
          <p:cNvGraphicFramePr/>
          <p:nvPr>
            <p:extLst>
              <p:ext uri="{D42A27DB-BD31-4B8C-83A1-F6EECF244321}">
                <p14:modId xmlns:p14="http://schemas.microsoft.com/office/powerpoint/2010/main" val="1741074218"/>
              </p:ext>
            </p:extLst>
          </p:nvPr>
        </p:nvGraphicFramePr>
        <p:xfrm>
          <a:off x="1125855" y="2441575"/>
          <a:ext cx="6892290" cy="197485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66E7872E-1C9B-D56F-EF73-7CE4CF3804B6}"/>
              </a:ext>
            </a:extLst>
          </p:cNvPr>
          <p:cNvSpPr>
            <a:spLocks noGrp="1"/>
          </p:cNvSpPr>
          <p:nvPr>
            <p:ph type="sldNum" sz="quarter" idx="12"/>
          </p:nvPr>
        </p:nvSpPr>
        <p:spPr/>
        <p:txBody>
          <a:bodyPr/>
          <a:lstStyle/>
          <a:p>
            <a:fld id="{1D2EA5EF-C699-AF4C-BA42-C0A1CAAB713C}" type="slidenum">
              <a:rPr lang="en-US" smtClean="0"/>
              <a:t>28</a:t>
            </a:fld>
            <a:endParaRPr lang="en-US"/>
          </a:p>
        </p:txBody>
      </p:sp>
      <p:sp>
        <p:nvSpPr>
          <p:cNvPr id="3" name="TextBox 2">
            <a:extLst>
              <a:ext uri="{FF2B5EF4-FFF2-40B4-BE49-F238E27FC236}">
                <a16:creationId xmlns:a16="http://schemas.microsoft.com/office/drawing/2014/main" id="{B91DA4F0-16EC-6D0F-ABC7-06A7ED4E63E8}"/>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Tree>
    <p:extLst>
      <p:ext uri="{BB962C8B-B14F-4D97-AF65-F5344CB8AC3E}">
        <p14:creationId xmlns:p14="http://schemas.microsoft.com/office/powerpoint/2010/main" val="260209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D9B07-B54B-9373-C6D7-3ABEC1DC153E}"/>
              </a:ext>
            </a:extLst>
          </p:cNvPr>
          <p:cNvSpPr>
            <a:spLocks noGrp="1"/>
          </p:cNvSpPr>
          <p:nvPr>
            <p:ph type="title"/>
          </p:nvPr>
        </p:nvSpPr>
        <p:spPr>
          <a:xfrm>
            <a:off x="457202" y="404814"/>
            <a:ext cx="8315569" cy="1143000"/>
          </a:xfrm>
        </p:spPr>
        <p:txBody>
          <a:bodyPr/>
          <a:lstStyle/>
          <a:p>
            <a:r>
              <a:rPr lang="en-US" sz="3600" dirty="0"/>
              <a:t>Percent of Persons with HIV Whose Infection is Attributed to Injection Drug Use (IDU)</a:t>
            </a:r>
          </a:p>
        </p:txBody>
      </p:sp>
      <p:graphicFrame>
        <p:nvGraphicFramePr>
          <p:cNvPr id="8" name="Chart 7" descr="Percent of persons living with HIV whose infection is attributed to injection drug use (IDU), bar graph&#10;&#10;2017:&#10;IDU attributed: 14%&#10;MSM and IDU: 4%&#10;Not IDU attributed: 82%&#10;&#10;2018:&#10;IDU attributed: 5%&#10;MSM and IDU: 10%&#10;Not IDU attributed: 85%&#10;&#10;2019:&#10;IDU attributed: 13%&#10;MSM and IDU: 4%&#10;Not IDU attributed: 83%&#10;&#10;2020:&#10;IDU attributed: 4%&#10;MSM and IDU: 7%&#10;Not IDU attributed: 89%&#10;&#10;2021:&#10;IDU attributed: 7%&#10;MSM and IDU: 4%&#10;Not IDU attributed: 89%&#10;&#10;2022:&#10;IDU attributed: 10%&#10;MSM and IDU: 5%&#10;Not IDU attributed: 85%">
            <a:extLst>
              <a:ext uri="{FF2B5EF4-FFF2-40B4-BE49-F238E27FC236}">
                <a16:creationId xmlns:a16="http://schemas.microsoft.com/office/drawing/2014/main" id="{3FC97EE9-315E-E7AD-FA29-1FCA80774C2D}"/>
              </a:ext>
            </a:extLst>
          </p:cNvPr>
          <p:cNvGraphicFramePr/>
          <p:nvPr>
            <p:extLst>
              <p:ext uri="{D42A27DB-BD31-4B8C-83A1-F6EECF244321}">
                <p14:modId xmlns:p14="http://schemas.microsoft.com/office/powerpoint/2010/main" val="642798407"/>
              </p:ext>
            </p:extLst>
          </p:nvPr>
        </p:nvGraphicFramePr>
        <p:xfrm>
          <a:off x="603178" y="1757361"/>
          <a:ext cx="4283147" cy="3552825"/>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9C08E433-6328-23B3-0BB7-396D9D9F0960}"/>
              </a:ext>
            </a:extLst>
          </p:cNvPr>
          <p:cNvSpPr>
            <a:spLocks noGrp="1"/>
          </p:cNvSpPr>
          <p:nvPr>
            <p:ph type="sldNum" sz="quarter" idx="12"/>
          </p:nvPr>
        </p:nvSpPr>
        <p:spPr/>
        <p:txBody>
          <a:bodyPr/>
          <a:lstStyle/>
          <a:p>
            <a:fld id="{1D2EA5EF-C699-AF4C-BA42-C0A1CAAB713C}" type="slidenum">
              <a:rPr lang="en-US" smtClean="0"/>
              <a:t>29</a:t>
            </a:fld>
            <a:endParaRPr lang="en-US"/>
          </a:p>
        </p:txBody>
      </p:sp>
      <p:sp>
        <p:nvSpPr>
          <p:cNvPr id="3" name="TextBox 2">
            <a:extLst>
              <a:ext uri="{FF2B5EF4-FFF2-40B4-BE49-F238E27FC236}">
                <a16:creationId xmlns:a16="http://schemas.microsoft.com/office/drawing/2014/main" id="{6F427DC8-D653-09B1-1836-A048F5C923C1}"/>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Tree>
    <p:extLst>
      <p:ext uri="{BB962C8B-B14F-4D97-AF65-F5344CB8AC3E}">
        <p14:creationId xmlns:p14="http://schemas.microsoft.com/office/powerpoint/2010/main" val="4212791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Disclosures</a:t>
            </a:r>
          </a:p>
        </p:txBody>
      </p:sp>
      <p:sp>
        <p:nvSpPr>
          <p:cNvPr id="7" name="Content Placeholder 6"/>
          <p:cNvSpPr>
            <a:spLocks noGrp="1"/>
          </p:cNvSpPr>
          <p:nvPr>
            <p:ph idx="1"/>
          </p:nvPr>
        </p:nvSpPr>
        <p:spPr/>
        <p:txBody>
          <a:bodyPr>
            <a:normAutofit/>
          </a:bodyPr>
          <a:lstStyle/>
          <a:p>
            <a:pPr marL="0" indent="0">
              <a:buNone/>
            </a:pPr>
            <a:r>
              <a:rPr lang="en-US" sz="3400" dirty="0"/>
              <a:t>All presenters of this continuing medical education activity have indicated that neither they nor their spouse/legally recognized domestic partner has any financial relationships with commercial interests related to the content of this activity. </a:t>
            </a:r>
          </a:p>
          <a:p>
            <a:pPr marL="0" indent="0">
              <a:buNone/>
            </a:pPr>
            <a:endParaRPr lang="en-US" b="1" i="1" dirty="0">
              <a:solidFill>
                <a:srgbClr val="FF0000"/>
              </a:solidFill>
            </a:endParaRPr>
          </a:p>
        </p:txBody>
      </p:sp>
      <p:sp>
        <p:nvSpPr>
          <p:cNvPr id="2" name="Slide Number Placeholder 1">
            <a:extLst>
              <a:ext uri="{FF2B5EF4-FFF2-40B4-BE49-F238E27FC236}">
                <a16:creationId xmlns:a16="http://schemas.microsoft.com/office/drawing/2014/main" id="{5141AC4F-C40E-CF4F-9B8A-B863157BAAFE}"/>
              </a:ext>
            </a:extLst>
          </p:cNvPr>
          <p:cNvSpPr>
            <a:spLocks noGrp="1"/>
          </p:cNvSpPr>
          <p:nvPr>
            <p:ph type="sldNum" sz="quarter" idx="12"/>
          </p:nvPr>
        </p:nvSpPr>
        <p:spPr/>
        <p:txBody>
          <a:bodyPr/>
          <a:lstStyle/>
          <a:p>
            <a:fld id="{1D2EA5EF-C699-AF4C-BA42-C0A1CAAB713C}" type="slidenum">
              <a:rPr lang="en-US" smtClean="0"/>
              <a:t>3</a:t>
            </a:fld>
            <a:endParaRPr lang="en-US"/>
          </a:p>
        </p:txBody>
      </p:sp>
    </p:spTree>
    <p:extLst>
      <p:ext uri="{BB962C8B-B14F-4D97-AF65-F5344CB8AC3E}">
        <p14:creationId xmlns:p14="http://schemas.microsoft.com/office/powerpoint/2010/main" val="301593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Newly Diagnosed with HIV in Stanislaus County, Continuum of Care, 2022</a:t>
            </a:r>
          </a:p>
        </p:txBody>
      </p:sp>
      <p:graphicFrame>
        <p:nvGraphicFramePr>
          <p:cNvPr id="4" name="Chart 3" descr="Diagnosed (n=57): 100%&#10;In HIV care (n=51): 89%&#10;Retained in HIV care (n=44): 77%&#10;Achieved viral suppression in 6 months (n=38): 67%&#10;Achieved viral suppression in 12 months (n=44): 77%">
            <a:extLst>
              <a:ext uri="{FF2B5EF4-FFF2-40B4-BE49-F238E27FC236}">
                <a16:creationId xmlns:a16="http://schemas.microsoft.com/office/drawing/2014/main" id="{290BDE5C-1E75-6B11-9896-ADF546881A01}"/>
              </a:ext>
            </a:extLst>
          </p:cNvPr>
          <p:cNvGraphicFramePr>
            <a:graphicFrameLocks/>
          </p:cNvGraphicFramePr>
          <p:nvPr>
            <p:extLst>
              <p:ext uri="{D42A27DB-BD31-4B8C-83A1-F6EECF244321}">
                <p14:modId xmlns:p14="http://schemas.microsoft.com/office/powerpoint/2010/main" val="3107926052"/>
              </p:ext>
            </p:extLst>
          </p:nvPr>
        </p:nvGraphicFramePr>
        <p:xfrm>
          <a:off x="299910" y="1773403"/>
          <a:ext cx="8630152" cy="395688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8BBF517-75A1-B1FF-1871-3E429F6DE8EE}"/>
              </a:ext>
            </a:extLst>
          </p:cNvPr>
          <p:cNvSpPr txBox="1"/>
          <p:nvPr/>
        </p:nvSpPr>
        <p:spPr>
          <a:xfrm>
            <a:off x="2051538" y="5929499"/>
            <a:ext cx="5650524" cy="307777"/>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30</a:t>
            </a:fld>
            <a:endParaRPr lang="en-US"/>
          </a:p>
        </p:txBody>
      </p:sp>
    </p:spTree>
    <p:extLst>
      <p:ext uri="{BB962C8B-B14F-4D97-AF65-F5344CB8AC3E}">
        <p14:creationId xmlns:p14="http://schemas.microsoft.com/office/powerpoint/2010/main" val="2714604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DB183-D5AB-71CC-9E12-F8046299A32C}"/>
              </a:ext>
            </a:extLst>
          </p:cNvPr>
          <p:cNvSpPr>
            <a:spLocks noGrp="1"/>
          </p:cNvSpPr>
          <p:nvPr>
            <p:ph type="title"/>
          </p:nvPr>
        </p:nvSpPr>
        <p:spPr/>
        <p:txBody>
          <a:bodyPr/>
          <a:lstStyle/>
          <a:p>
            <a:r>
              <a:rPr lang="en-US" dirty="0"/>
              <a:t>Stanislaus County Continuum of Care, 2022 (all living cases) </a:t>
            </a:r>
          </a:p>
        </p:txBody>
      </p:sp>
      <p:graphicFrame>
        <p:nvGraphicFramePr>
          <p:cNvPr id="6" name="Content Placeholder 5" descr="Diagnosed (n=924): 100%&#10;In HIV care (n=723): 78%&#10;Retained in HIV care (n=468): 51%&#10;Achieved viral suppression (n=648): 70%">
            <a:extLst>
              <a:ext uri="{FF2B5EF4-FFF2-40B4-BE49-F238E27FC236}">
                <a16:creationId xmlns:a16="http://schemas.microsoft.com/office/drawing/2014/main" id="{E003F17A-58A3-9B4C-7A08-B8592AECA0EA}"/>
              </a:ext>
            </a:extLst>
          </p:cNvPr>
          <p:cNvGraphicFramePr>
            <a:graphicFrameLocks noGrp="1"/>
          </p:cNvGraphicFramePr>
          <p:nvPr>
            <p:ph sz="half" idx="1"/>
            <p:extLst>
              <p:ext uri="{D42A27DB-BD31-4B8C-83A1-F6EECF244321}">
                <p14:modId xmlns:p14="http://schemas.microsoft.com/office/powerpoint/2010/main" val="7845929"/>
              </p:ext>
            </p:extLst>
          </p:nvPr>
        </p:nvGraphicFramePr>
        <p:xfrm>
          <a:off x="457200" y="1536700"/>
          <a:ext cx="6915150" cy="443071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D56C5432-B2CA-97CE-B151-C779084D2897}"/>
              </a:ext>
            </a:extLst>
          </p:cNvPr>
          <p:cNvSpPr txBox="1"/>
          <p:nvPr/>
        </p:nvSpPr>
        <p:spPr>
          <a:xfrm>
            <a:off x="2051538" y="5929499"/>
            <a:ext cx="5650524" cy="307777"/>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
        <p:nvSpPr>
          <p:cNvPr id="5" name="Slide Number Placeholder 4">
            <a:extLst>
              <a:ext uri="{FF2B5EF4-FFF2-40B4-BE49-F238E27FC236}">
                <a16:creationId xmlns:a16="http://schemas.microsoft.com/office/drawing/2014/main" id="{10B2710E-26FF-51C9-2AE2-EC81BB0209FF}"/>
              </a:ext>
            </a:extLst>
          </p:cNvPr>
          <p:cNvSpPr>
            <a:spLocks noGrp="1"/>
          </p:cNvSpPr>
          <p:nvPr>
            <p:ph type="sldNum" sz="quarter" idx="12"/>
          </p:nvPr>
        </p:nvSpPr>
        <p:spPr/>
        <p:txBody>
          <a:bodyPr/>
          <a:lstStyle/>
          <a:p>
            <a:fld id="{1D2EA5EF-C699-AF4C-BA42-C0A1CAAB713C}" type="slidenum">
              <a:rPr lang="en-US" smtClean="0"/>
              <a:t>31</a:t>
            </a:fld>
            <a:endParaRPr lang="en-US"/>
          </a:p>
        </p:txBody>
      </p:sp>
    </p:spTree>
    <p:extLst>
      <p:ext uri="{BB962C8B-B14F-4D97-AF65-F5344CB8AC3E}">
        <p14:creationId xmlns:p14="http://schemas.microsoft.com/office/powerpoint/2010/main" val="3264732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Syphilis: Background</a:t>
            </a:r>
          </a:p>
        </p:txBody>
      </p:sp>
      <p:sp>
        <p:nvSpPr>
          <p:cNvPr id="6" name="TextBox 5">
            <a:extLst>
              <a:ext uri="{FF2B5EF4-FFF2-40B4-BE49-F238E27FC236}">
                <a16:creationId xmlns:a16="http://schemas.microsoft.com/office/drawing/2014/main" id="{78B1E74E-9062-9692-9200-A1BE82CB9BCB}"/>
              </a:ext>
            </a:extLst>
          </p:cNvPr>
          <p:cNvSpPr txBox="1"/>
          <p:nvPr/>
        </p:nvSpPr>
        <p:spPr>
          <a:xfrm>
            <a:off x="914400" y="1427253"/>
            <a:ext cx="6400800" cy="2893100"/>
          </a:xfrm>
          <a:prstGeom prst="rect">
            <a:avLst/>
          </a:prstGeom>
          <a:noFill/>
        </p:spPr>
        <p:txBody>
          <a:bodyPr wrap="square">
            <a:spAutoFit/>
          </a:bodyPr>
          <a:lstStyle/>
          <a:p>
            <a:pPr algn="l"/>
            <a:endParaRPr lang="en-US" sz="2000" b="0" i="0" u="none" strike="noStrike" baseline="0" dirty="0">
              <a:solidFill>
                <a:srgbClr val="000000"/>
              </a:solidFill>
              <a:latin typeface="Century Gothic" panose="020B0502020202020204" pitchFamily="34" charset="0"/>
            </a:endParaRPr>
          </a:p>
          <a:p>
            <a:pPr marL="285750" indent="-285750">
              <a:buClr>
                <a:schemeClr val="accent6"/>
              </a:buClr>
              <a:buFont typeface="Wingdings" panose="05000000000000000000" pitchFamily="2" charset="2"/>
              <a:buChar char="§"/>
            </a:pPr>
            <a:r>
              <a:rPr lang="en-US" sz="1800" b="0" i="0" u="none" strike="noStrike" baseline="0" dirty="0">
                <a:solidFill>
                  <a:srgbClr val="000000"/>
                </a:solidFill>
              </a:rPr>
              <a:t>Syphilis is divided into stages (primary, secondary, latent, and tertiary).  Early syphilis is syphilis acquired within the past year, and includes primary, secondary, early non-primary, non-secondary and early latent stages. </a:t>
            </a:r>
          </a:p>
          <a:p>
            <a:pPr marL="285750" indent="-285750">
              <a:buClr>
                <a:schemeClr val="accent6"/>
              </a:buClr>
              <a:buFont typeface="Wingdings" panose="05000000000000000000" pitchFamily="2" charset="2"/>
              <a:buChar char="§"/>
            </a:pPr>
            <a:r>
              <a:rPr lang="en-US" sz="1800" b="0" i="0" u="none" strike="noStrike" baseline="0" dirty="0">
                <a:solidFill>
                  <a:srgbClr val="000000"/>
                </a:solidFill>
              </a:rPr>
              <a:t>Syphilis is transmissible during its primary and secondary (P&amp;S) stages.</a:t>
            </a:r>
          </a:p>
          <a:p>
            <a:pPr marL="285750" indent="-285750">
              <a:buClr>
                <a:schemeClr val="accent6"/>
              </a:buClr>
              <a:buFont typeface="Wingdings" panose="05000000000000000000" pitchFamily="2" charset="2"/>
              <a:buChar char="§"/>
            </a:pPr>
            <a:r>
              <a:rPr lang="en-US" sz="1800" b="0" i="0" u="none" strike="noStrike" baseline="0" dirty="0">
                <a:solidFill>
                  <a:srgbClr val="000000"/>
                </a:solidFill>
              </a:rPr>
              <a:t>Pregnant women with any stage of untreated syphilis can transmit the infection to their baby, leading to congenital syphilis. </a:t>
            </a:r>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32</a:t>
            </a:fld>
            <a:endParaRPr lang="en-US"/>
          </a:p>
        </p:txBody>
      </p:sp>
      <p:sp>
        <p:nvSpPr>
          <p:cNvPr id="3" name="TextBox 2">
            <a:extLst>
              <a:ext uri="{FF2B5EF4-FFF2-40B4-BE49-F238E27FC236}">
                <a16:creationId xmlns:a16="http://schemas.microsoft.com/office/drawing/2014/main" id="{DABA3265-FA96-1BFD-5610-F6AA64F14FE5}"/>
              </a:ext>
            </a:extLst>
          </p:cNvPr>
          <p:cNvSpPr txBox="1"/>
          <p:nvPr/>
        </p:nvSpPr>
        <p:spPr>
          <a:xfrm>
            <a:off x="5214425" y="5321053"/>
            <a:ext cx="3866003" cy="523220"/>
          </a:xfrm>
          <a:prstGeom prst="rect">
            <a:avLst/>
          </a:prstGeom>
          <a:noFill/>
        </p:spPr>
        <p:txBody>
          <a:bodyPr wrap="square">
            <a:spAutoFit/>
          </a:bodyPr>
          <a:lstStyle/>
          <a:p>
            <a:r>
              <a:rPr lang="en-US" sz="1400" dirty="0"/>
              <a:t>Source: </a:t>
            </a:r>
            <a:r>
              <a:rPr lang="en-US" sz="1400" dirty="0">
                <a:hlinkClick r:id="rId3"/>
              </a:rPr>
              <a:t>CDPH 2021 Sexually Transmitted Infection Data (2024)</a:t>
            </a:r>
            <a:endParaRPr lang="en-US" sz="1400" dirty="0"/>
          </a:p>
        </p:txBody>
      </p:sp>
    </p:spTree>
    <p:extLst>
      <p:ext uri="{BB962C8B-B14F-4D97-AF65-F5344CB8AC3E}">
        <p14:creationId xmlns:p14="http://schemas.microsoft.com/office/powerpoint/2010/main" val="1443342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Syphilis (Primary, Secondary, Non-Primary and Non-Secondary)</a:t>
            </a:r>
          </a:p>
        </p:txBody>
      </p:sp>
      <p:sp>
        <p:nvSpPr>
          <p:cNvPr id="3" name="Content Placeholder 2"/>
          <p:cNvSpPr>
            <a:spLocks noGrp="1"/>
          </p:cNvSpPr>
          <p:nvPr>
            <p:ph sz="half" idx="1"/>
          </p:nvPr>
        </p:nvSpPr>
        <p:spPr>
          <a:xfrm>
            <a:off x="457200" y="1536192"/>
            <a:ext cx="7315200" cy="4431308"/>
          </a:xfrm>
        </p:spPr>
        <p:txBody>
          <a:bodyPr>
            <a:normAutofit fontScale="92500"/>
          </a:bodyPr>
          <a:lstStyle/>
          <a:p>
            <a:pPr marL="114112" indent="0">
              <a:buNone/>
            </a:pPr>
            <a:endParaRPr lang="en-US" dirty="0"/>
          </a:p>
          <a:p>
            <a:pPr>
              <a:buFont typeface="Wingdings" panose="05000000000000000000" pitchFamily="2" charset="2"/>
              <a:buChar char="§"/>
            </a:pPr>
            <a:r>
              <a:rPr lang="en-US" dirty="0"/>
              <a:t>Early syphilis (syphilis infection in 2023) cases made up 206 (63%) out of 481 of all syphilis cases in 2023.</a:t>
            </a:r>
          </a:p>
          <a:p>
            <a:pPr>
              <a:buFont typeface="Wingdings" panose="05000000000000000000" pitchFamily="2" charset="2"/>
              <a:buChar char="§"/>
            </a:pPr>
            <a:r>
              <a:rPr lang="en-US" dirty="0"/>
              <a:t>Early syphilis was more commonly reported among males (67%) than females.</a:t>
            </a:r>
          </a:p>
          <a:p>
            <a:pPr>
              <a:buFont typeface="Wingdings" panose="05000000000000000000" pitchFamily="2" charset="2"/>
              <a:buChar char="§"/>
            </a:pPr>
            <a:r>
              <a:rPr lang="en-US" dirty="0"/>
              <a:t>People aged 35-44 years have the highest case rate of 97.7 per 100,000 population.</a:t>
            </a:r>
          </a:p>
          <a:p>
            <a:pPr>
              <a:buFont typeface="Wingdings" panose="05000000000000000000" pitchFamily="2" charset="2"/>
              <a:buChar char="§"/>
            </a:pPr>
            <a:r>
              <a:rPr lang="en-US" dirty="0"/>
              <a:t>Blacks/African Americans had the highest case rate of 120.3 per 100,000.</a:t>
            </a:r>
          </a:p>
          <a:p>
            <a:pPr marL="114112" indent="0">
              <a:buNone/>
            </a:pPr>
            <a:endParaRPr lang="en-US" dirty="0"/>
          </a:p>
        </p:txBody>
      </p:sp>
      <p:sp>
        <p:nvSpPr>
          <p:cNvPr id="4" name="TextBox 3">
            <a:extLst>
              <a:ext uri="{FF2B5EF4-FFF2-40B4-BE49-F238E27FC236}">
                <a16:creationId xmlns:a16="http://schemas.microsoft.com/office/drawing/2014/main" id="{3648D06B-C427-80B1-D4AE-5017FE3EF7FE}"/>
              </a:ext>
            </a:extLst>
          </p:cNvPr>
          <p:cNvSpPr txBox="1"/>
          <p:nvPr/>
        </p:nvSpPr>
        <p:spPr>
          <a:xfrm>
            <a:off x="2051538" y="5929499"/>
            <a:ext cx="5650524" cy="307777"/>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33</a:t>
            </a:fld>
            <a:endParaRPr lang="en-US"/>
          </a:p>
        </p:txBody>
      </p:sp>
    </p:spTree>
    <p:extLst>
      <p:ext uri="{BB962C8B-B14F-4D97-AF65-F5344CB8AC3E}">
        <p14:creationId xmlns:p14="http://schemas.microsoft.com/office/powerpoint/2010/main" val="2391176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7487-1E14-C439-8626-55F2B23D273A}"/>
              </a:ext>
            </a:extLst>
          </p:cNvPr>
          <p:cNvSpPr>
            <a:spLocks noGrp="1"/>
          </p:cNvSpPr>
          <p:nvPr>
            <p:ph type="title"/>
          </p:nvPr>
        </p:nvSpPr>
        <p:spPr>
          <a:xfrm>
            <a:off x="490539" y="410656"/>
            <a:ext cx="8315569" cy="1143000"/>
          </a:xfrm>
        </p:spPr>
        <p:txBody>
          <a:bodyPr/>
          <a:lstStyle/>
          <a:p>
            <a:r>
              <a:rPr lang="en-US" dirty="0"/>
              <a:t>Early Syphilis Cases and Case Rates by Sex, Age Group and Race/Ethnicity, Stanislaus, 2023</a:t>
            </a:r>
          </a:p>
        </p:txBody>
      </p:sp>
      <p:pic>
        <p:nvPicPr>
          <p:cNvPr id="6" name="Picture 5" descr="Early syphilis: P&amp;S, non P&amp;S cases (n=206) and case rates by sex, age group and race/ethnicity, Stanislaus, 2023&#10;&#10;Sex:&#10;&#10;Female:&#10;Case count: 66&#10;Case rate per 100,000: 23.8&#10;&#10;Male:&#10;Case count: 139&#10;Case rate per 100,000: 51.2&#10;&#10;&#10;Age Group:&#10;&#10;&lt;15 years old:&#10;Case count: 0&#10;Case rate per 100,000: 0&#10;&#10;15-19:&#10;Case count: 6&#10;Case rate per 100,000: 23.3&#10;&#10;20-24:&#10;Case count: 20&#10;Case rate per 100,000: 44.8&#10;&#10;25-34:&#10;Case count: 70&#10;Case rate per 100,000: 89.4&#10;&#10;35-44:&#10;Case count: 65&#10;Case rate per 100,000: 97.7&#10;&#10;45-54:&#10;Case count: 34&#10;Case rate per 100,000: 52.8&#10;&#10;&gt;55:&#10;Case count: 12&#10;Case rate per 100,000: 8.9&#10;&#10;&#10;Racial/Ethnic Groups:&#10;&#10;AI/AN:&#10;Case count: 2&#10;Case rate per 100,000: 73.6&#10;&#10;Asian:&#10;Case count: 4&#10;Case rate per 100,000: 12.9&#10;&#10;Black or African American:&#10;Case count: 18&#10;Case rate per 100,000: 120.3&#10;&#10;Hispanic or Latino:&#10;Case count: 85&#10;Case rate per 100,000: 31.4&#10;&#10;White:&#10;Case count: 62&#10;Case rate per 100,000: 29.7&#10;&#10;Other races &amp; unknown:&#10;Case count: 36&#10;Case rate per 100,000: -">
            <a:extLst>
              <a:ext uri="{FF2B5EF4-FFF2-40B4-BE49-F238E27FC236}">
                <a16:creationId xmlns:a16="http://schemas.microsoft.com/office/drawing/2014/main" id="{1286ADBD-83CA-DE4C-A329-E7FF3ADEC47D}"/>
              </a:ext>
            </a:extLst>
          </p:cNvPr>
          <p:cNvPicPr>
            <a:picLocks noChangeAspect="1"/>
          </p:cNvPicPr>
          <p:nvPr/>
        </p:nvPicPr>
        <p:blipFill>
          <a:blip r:embed="rId2"/>
          <a:stretch>
            <a:fillRect/>
          </a:stretch>
        </p:blipFill>
        <p:spPr>
          <a:xfrm>
            <a:off x="3438525" y="1927104"/>
            <a:ext cx="2829161" cy="4005329"/>
          </a:xfrm>
          <a:prstGeom prst="rect">
            <a:avLst/>
          </a:prstGeom>
        </p:spPr>
      </p:pic>
      <p:sp>
        <p:nvSpPr>
          <p:cNvPr id="3" name="TextBox 2">
            <a:extLst>
              <a:ext uri="{FF2B5EF4-FFF2-40B4-BE49-F238E27FC236}">
                <a16:creationId xmlns:a16="http://schemas.microsoft.com/office/drawing/2014/main" id="{4E93DC71-37BD-F7E6-3DBA-E4CD0EFA389A}"/>
              </a:ext>
            </a:extLst>
          </p:cNvPr>
          <p:cNvSpPr txBox="1"/>
          <p:nvPr/>
        </p:nvSpPr>
        <p:spPr>
          <a:xfrm>
            <a:off x="2051538" y="5929499"/>
            <a:ext cx="5650524" cy="307777"/>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
        <p:nvSpPr>
          <p:cNvPr id="5" name="Slide Number Placeholder 4">
            <a:extLst>
              <a:ext uri="{FF2B5EF4-FFF2-40B4-BE49-F238E27FC236}">
                <a16:creationId xmlns:a16="http://schemas.microsoft.com/office/drawing/2014/main" id="{77555415-FB46-2504-2CC6-0EF7892883B4}"/>
              </a:ext>
            </a:extLst>
          </p:cNvPr>
          <p:cNvSpPr>
            <a:spLocks noGrp="1"/>
          </p:cNvSpPr>
          <p:nvPr>
            <p:ph type="sldNum" sz="quarter" idx="12"/>
          </p:nvPr>
        </p:nvSpPr>
        <p:spPr/>
        <p:txBody>
          <a:bodyPr/>
          <a:lstStyle/>
          <a:p>
            <a:fld id="{1D2EA5EF-C699-AF4C-BA42-C0A1CAAB713C}" type="slidenum">
              <a:rPr lang="en-US" smtClean="0"/>
              <a:t>34</a:t>
            </a:fld>
            <a:endParaRPr lang="en-US"/>
          </a:p>
        </p:txBody>
      </p:sp>
    </p:spTree>
    <p:extLst>
      <p:ext uri="{BB962C8B-B14F-4D97-AF65-F5344CB8AC3E}">
        <p14:creationId xmlns:p14="http://schemas.microsoft.com/office/powerpoint/2010/main" val="3766521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2CD3-9FCE-C66D-6F13-C0C67B6D7FEF}"/>
              </a:ext>
            </a:extLst>
          </p:cNvPr>
          <p:cNvSpPr>
            <a:spLocks noGrp="1"/>
          </p:cNvSpPr>
          <p:nvPr>
            <p:ph type="title"/>
          </p:nvPr>
        </p:nvSpPr>
        <p:spPr/>
        <p:txBody>
          <a:bodyPr/>
          <a:lstStyle/>
          <a:p>
            <a:r>
              <a:rPr lang="en-US" dirty="0"/>
              <a:t>Early Syphilis Ranking of County Rates for 2021</a:t>
            </a:r>
          </a:p>
        </p:txBody>
      </p:sp>
      <p:pic>
        <p:nvPicPr>
          <p:cNvPr id="8" name="Picture 7" descr="Bar graph showing the California county case rates for early syphilis (P&amp;S plus early non-primary non-secondary) in 2021. Stanislaus County is the fourth highest, and is higher than the state rate of 43.9 cases.">
            <a:extLst>
              <a:ext uri="{FF2B5EF4-FFF2-40B4-BE49-F238E27FC236}">
                <a16:creationId xmlns:a16="http://schemas.microsoft.com/office/drawing/2014/main" id="{DEA1F68C-1B2E-BACE-D143-7DD4CD9C07E7}"/>
              </a:ext>
            </a:extLst>
          </p:cNvPr>
          <p:cNvPicPr>
            <a:picLocks noChangeAspect="1"/>
          </p:cNvPicPr>
          <p:nvPr/>
        </p:nvPicPr>
        <p:blipFill>
          <a:blip r:embed="rId3"/>
          <a:stretch>
            <a:fillRect/>
          </a:stretch>
        </p:blipFill>
        <p:spPr>
          <a:xfrm>
            <a:off x="457202" y="2423526"/>
            <a:ext cx="8239125" cy="2010947"/>
          </a:xfrm>
          <a:prstGeom prst="rect">
            <a:avLst/>
          </a:prstGeom>
        </p:spPr>
      </p:pic>
      <p:cxnSp>
        <p:nvCxnSpPr>
          <p:cNvPr id="10" name="Straight Arrow Connector 9" descr="Arrow pointing to the data for Stanislaus County">
            <a:extLst>
              <a:ext uri="{FF2B5EF4-FFF2-40B4-BE49-F238E27FC236}">
                <a16:creationId xmlns:a16="http://schemas.microsoft.com/office/drawing/2014/main" id="{727DCF85-2F69-5511-FEF3-59AD173AD6EF}"/>
              </a:ext>
            </a:extLst>
          </p:cNvPr>
          <p:cNvCxnSpPr>
            <a:cxnSpLocks/>
          </p:cNvCxnSpPr>
          <p:nvPr/>
        </p:nvCxnSpPr>
        <p:spPr>
          <a:xfrm flipV="1">
            <a:off x="1304925" y="4263023"/>
            <a:ext cx="0" cy="70485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3" name="TextBox 2">
            <a:extLst>
              <a:ext uri="{FF2B5EF4-FFF2-40B4-BE49-F238E27FC236}">
                <a16:creationId xmlns:a16="http://schemas.microsoft.com/office/drawing/2014/main" id="{574A1D6F-8F97-07E3-05A2-504A23BFB382}"/>
              </a:ext>
            </a:extLst>
          </p:cNvPr>
          <p:cNvSpPr txBox="1"/>
          <p:nvPr/>
        </p:nvSpPr>
        <p:spPr>
          <a:xfrm>
            <a:off x="5214425" y="5321053"/>
            <a:ext cx="3866003" cy="523220"/>
          </a:xfrm>
          <a:prstGeom prst="rect">
            <a:avLst/>
          </a:prstGeom>
          <a:noFill/>
        </p:spPr>
        <p:txBody>
          <a:bodyPr wrap="square">
            <a:spAutoFit/>
          </a:bodyPr>
          <a:lstStyle/>
          <a:p>
            <a:r>
              <a:rPr lang="en-US" sz="1400" dirty="0"/>
              <a:t>Source: </a:t>
            </a:r>
            <a:r>
              <a:rPr lang="en-US" sz="1400" dirty="0">
                <a:hlinkClick r:id="rId4"/>
              </a:rPr>
              <a:t>CDPH 2021 Sexually Transmitted Infection Data (2024)</a:t>
            </a:r>
            <a:endParaRPr lang="en-US" sz="1400" dirty="0"/>
          </a:p>
        </p:txBody>
      </p:sp>
      <p:sp>
        <p:nvSpPr>
          <p:cNvPr id="5" name="Slide Number Placeholder 4">
            <a:extLst>
              <a:ext uri="{FF2B5EF4-FFF2-40B4-BE49-F238E27FC236}">
                <a16:creationId xmlns:a16="http://schemas.microsoft.com/office/drawing/2014/main" id="{80354972-2B02-2AA7-EF52-04FC4DED1519}"/>
              </a:ext>
            </a:extLst>
          </p:cNvPr>
          <p:cNvSpPr>
            <a:spLocks noGrp="1"/>
          </p:cNvSpPr>
          <p:nvPr>
            <p:ph type="sldNum" sz="quarter" idx="12"/>
          </p:nvPr>
        </p:nvSpPr>
        <p:spPr/>
        <p:txBody>
          <a:bodyPr/>
          <a:lstStyle/>
          <a:p>
            <a:fld id="{1D2EA5EF-C699-AF4C-BA42-C0A1CAAB713C}" type="slidenum">
              <a:rPr lang="en-US" smtClean="0"/>
              <a:t>35</a:t>
            </a:fld>
            <a:endParaRPr lang="en-US"/>
          </a:p>
        </p:txBody>
      </p:sp>
    </p:spTree>
    <p:extLst>
      <p:ext uri="{BB962C8B-B14F-4D97-AF65-F5344CB8AC3E}">
        <p14:creationId xmlns:p14="http://schemas.microsoft.com/office/powerpoint/2010/main" val="4097207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Syphilis infection rates have been increasing</a:t>
            </a:r>
          </a:p>
        </p:txBody>
      </p:sp>
      <p:sp>
        <p:nvSpPr>
          <p:cNvPr id="6" name="TextBox 5">
            <a:extLst>
              <a:ext uri="{FF2B5EF4-FFF2-40B4-BE49-F238E27FC236}">
                <a16:creationId xmlns:a16="http://schemas.microsoft.com/office/drawing/2014/main" id="{78B1E74E-9062-9692-9200-A1BE82CB9BCB}"/>
              </a:ext>
            </a:extLst>
          </p:cNvPr>
          <p:cNvSpPr txBox="1"/>
          <p:nvPr/>
        </p:nvSpPr>
        <p:spPr>
          <a:xfrm>
            <a:off x="543130" y="1647965"/>
            <a:ext cx="3848100" cy="2308324"/>
          </a:xfrm>
          <a:prstGeom prst="rect">
            <a:avLst/>
          </a:prstGeom>
          <a:noFill/>
        </p:spPr>
        <p:txBody>
          <a:bodyPr wrap="square">
            <a:spAutoFit/>
          </a:bodyPr>
          <a:lstStyle/>
          <a:p>
            <a:pPr marL="285750" indent="-285750" algn="l">
              <a:buFont typeface="Wingdings" panose="05000000000000000000" pitchFamily="2" charset="2"/>
              <a:buChar char="§"/>
            </a:pPr>
            <a:endParaRPr lang="en-US" sz="1800" b="0" i="0" u="none" strike="noStrike" baseline="0" dirty="0">
              <a:solidFill>
                <a:srgbClr val="000000"/>
              </a:solidFill>
            </a:endParaRPr>
          </a:p>
          <a:p>
            <a:pPr marL="285750" indent="-285750">
              <a:buClr>
                <a:schemeClr val="accent6"/>
              </a:buClr>
              <a:buFont typeface="Wingdings" panose="05000000000000000000" pitchFamily="2" charset="2"/>
              <a:buChar char="§"/>
            </a:pPr>
            <a:r>
              <a:rPr lang="en-US" sz="1800" b="0" i="0" u="none" strike="noStrike" baseline="0" dirty="0">
                <a:solidFill>
                  <a:srgbClr val="000000"/>
                </a:solidFill>
              </a:rPr>
              <a:t>Early syphilis rates for Stanislaus County are increasing, indicating active spread of syphilis (Figure 4). </a:t>
            </a:r>
          </a:p>
          <a:p>
            <a:pPr marL="285750" indent="-285750">
              <a:buClr>
                <a:schemeClr val="accent6"/>
              </a:buClr>
              <a:buFont typeface="Wingdings" panose="05000000000000000000" pitchFamily="2" charset="2"/>
              <a:buChar char="§"/>
            </a:pPr>
            <a:r>
              <a:rPr lang="en-US" sz="1800" b="0" i="0" u="none" strike="noStrike" baseline="0" dirty="0">
                <a:solidFill>
                  <a:srgbClr val="000000"/>
                </a:solidFill>
              </a:rPr>
              <a:t>Stanislaus County ranked 4th out of all CA counties for Early syphilis rates in 2021. </a:t>
            </a:r>
          </a:p>
        </p:txBody>
      </p:sp>
      <p:pic>
        <p:nvPicPr>
          <p:cNvPr id="7" name="Picture 6" descr="Early syphilis cases (P&amp;S, non P&amp;S) and rates by year, Stanislaus County, 2017-2021, combined bar and line graph&#10;&#10;Syphilis cases:&#10;2017: 188&#10;2018: 252&#10;2019: 236&#10;2020: 227&#10;2021: 378&#10;&#10;Stanislaus County P&amp;S rate:&#10;2017: ~35&#10;2018: ~50&#10;2019: ~40&#10;2020: ~40&#10;2021: ~70&#10;&#10;California P&amp;S rate:&#10;2017: ~35&#10;2018: ~40&#10;2019: ~45&#10;2020: ~40&#10;2021: ~45">
            <a:extLst>
              <a:ext uri="{FF2B5EF4-FFF2-40B4-BE49-F238E27FC236}">
                <a16:creationId xmlns:a16="http://schemas.microsoft.com/office/drawing/2014/main" id="{F1F3F179-849E-066E-0A8F-3EC855710DEA}"/>
              </a:ext>
            </a:extLst>
          </p:cNvPr>
          <p:cNvPicPr>
            <a:picLocks noChangeAspect="1"/>
          </p:cNvPicPr>
          <p:nvPr/>
        </p:nvPicPr>
        <p:blipFill>
          <a:blip r:embed="rId3"/>
          <a:stretch>
            <a:fillRect/>
          </a:stretch>
        </p:blipFill>
        <p:spPr>
          <a:xfrm>
            <a:off x="4277132" y="1228724"/>
            <a:ext cx="4666843" cy="3757613"/>
          </a:xfrm>
          <a:prstGeom prst="rect">
            <a:avLst/>
          </a:prstGeom>
        </p:spPr>
      </p:pic>
      <p:sp>
        <p:nvSpPr>
          <p:cNvPr id="3" name="TextBox 2">
            <a:extLst>
              <a:ext uri="{FF2B5EF4-FFF2-40B4-BE49-F238E27FC236}">
                <a16:creationId xmlns:a16="http://schemas.microsoft.com/office/drawing/2014/main" id="{AB562C58-1234-4737-BC14-6A751CE9E42B}"/>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36</a:t>
            </a:fld>
            <a:endParaRPr lang="en-US"/>
          </a:p>
        </p:txBody>
      </p:sp>
    </p:spTree>
    <p:extLst>
      <p:ext uri="{BB962C8B-B14F-4D97-AF65-F5344CB8AC3E}">
        <p14:creationId xmlns:p14="http://schemas.microsoft.com/office/powerpoint/2010/main" val="2637154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57" y="393192"/>
            <a:ext cx="8315569" cy="1143000"/>
          </a:xfrm>
        </p:spPr>
        <p:txBody>
          <a:bodyPr/>
          <a:lstStyle/>
          <a:p>
            <a:r>
              <a:rPr lang="en-US" dirty="0"/>
              <a:t>Females in Stanislaus County have a higher burden of syphilis compared with California</a:t>
            </a:r>
          </a:p>
        </p:txBody>
      </p:sp>
      <p:sp>
        <p:nvSpPr>
          <p:cNvPr id="6" name="TextBox 5">
            <a:extLst>
              <a:ext uri="{FF2B5EF4-FFF2-40B4-BE49-F238E27FC236}">
                <a16:creationId xmlns:a16="http://schemas.microsoft.com/office/drawing/2014/main" id="{78B1E74E-9062-9692-9200-A1BE82CB9BCB}"/>
              </a:ext>
            </a:extLst>
          </p:cNvPr>
          <p:cNvSpPr txBox="1"/>
          <p:nvPr/>
        </p:nvSpPr>
        <p:spPr>
          <a:xfrm>
            <a:off x="543130" y="1720183"/>
            <a:ext cx="3848100" cy="4247317"/>
          </a:xfrm>
          <a:prstGeom prst="rect">
            <a:avLst/>
          </a:prstGeom>
          <a:noFill/>
        </p:spPr>
        <p:txBody>
          <a:bodyPr wrap="square">
            <a:spAutoFit/>
          </a:bodyPr>
          <a:lstStyle/>
          <a:p>
            <a:endParaRPr lang="en-US" sz="1800" b="0" i="0" u="none" strike="noStrike" baseline="0" dirty="0">
              <a:latin typeface="Century Gothic" panose="020B0502020202020204" pitchFamily="34" charset="0"/>
            </a:endParaRPr>
          </a:p>
          <a:p>
            <a:pPr marL="285750" indent="-285750">
              <a:buClr>
                <a:schemeClr val="accent6"/>
              </a:buClr>
              <a:buFont typeface="Wingdings" panose="05000000000000000000" pitchFamily="2" charset="2"/>
              <a:buChar char="§"/>
            </a:pPr>
            <a:r>
              <a:rPr lang="en-US" sz="1800" b="0" i="0" u="none" strike="noStrike" baseline="0" dirty="0">
                <a:solidFill>
                  <a:srgbClr val="000000"/>
                </a:solidFill>
              </a:rPr>
              <a:t>Early syphilis rates among females in Stanislaus County have increased in the past year (Figure 5).</a:t>
            </a:r>
          </a:p>
          <a:p>
            <a:pPr marL="285750" indent="-285750">
              <a:buClr>
                <a:schemeClr val="accent6"/>
              </a:buClr>
              <a:buFont typeface="Wingdings" panose="05000000000000000000" pitchFamily="2" charset="2"/>
              <a:buChar char="§"/>
            </a:pPr>
            <a:r>
              <a:rPr lang="en-US" sz="1800" b="0" i="0" u="none" strike="noStrike" baseline="0" dirty="0">
                <a:solidFill>
                  <a:srgbClr val="000000"/>
                </a:solidFill>
              </a:rPr>
              <a:t>Early syphilis rates among females in Stanislaus County (47.8 per 100,000) are higher than California rates (19.3/ 100,000) (Figure 5).</a:t>
            </a:r>
          </a:p>
          <a:p>
            <a:pPr marL="285750" indent="-285750">
              <a:buClr>
                <a:schemeClr val="accent6"/>
              </a:buClr>
              <a:buFont typeface="Wingdings" panose="05000000000000000000" pitchFamily="2" charset="2"/>
              <a:buChar char="§"/>
            </a:pPr>
            <a:r>
              <a:rPr lang="en-US" sz="1800" b="0" i="0" u="none" strike="noStrike" baseline="0" dirty="0">
                <a:solidFill>
                  <a:srgbClr val="000000"/>
                </a:solidFill>
              </a:rPr>
              <a:t>Early syphilis rates in males have also increased in the past year (Figure 5).</a:t>
            </a:r>
          </a:p>
          <a:p>
            <a:r>
              <a:rPr lang="en-US" sz="1800" b="0" i="0" u="none" strike="noStrike" baseline="0" dirty="0">
                <a:solidFill>
                  <a:srgbClr val="000000"/>
                </a:solidFill>
                <a:latin typeface="Century Gothic" panose="020B0502020202020204" pitchFamily="34" charset="0"/>
              </a:rPr>
              <a:t>	</a:t>
            </a:r>
          </a:p>
          <a:p>
            <a:pPr algn="l"/>
            <a:endParaRPr lang="en-US" sz="1800" b="0" i="0" u="none" strike="noStrike" baseline="0" dirty="0">
              <a:solidFill>
                <a:srgbClr val="000000"/>
              </a:solidFill>
              <a:latin typeface="Century Gothic" panose="020B0502020202020204" pitchFamily="34" charset="0"/>
            </a:endParaRPr>
          </a:p>
        </p:txBody>
      </p:sp>
      <p:pic>
        <p:nvPicPr>
          <p:cNvPr id="8" name="Picture 7" descr="Early syphilis case rate by sex, Stanislaus County and California, 2017-2021, line graph&#10;&#10;Female, Stanislaus:  an upward trend from 20 cases per 100,000 in 2017 to 50 cases per 100,000 in 2021.&#10;&#10;Male, Stanislaus: an approximately constant trend around 50 cases per 100,000 from 2017 to 2020, then an increase to 90 cases per 100,000 in 2021.&#10;&#10;Female, California: an upward trend from 10 cases per 100,000 in 2017 to 10 cases per 100,000 in 2021.&#10;&#10;Male, California: an upward trend from 60 cases per 100,000 in 2017 to 70 cases per 100,000 in 2021.">
            <a:extLst>
              <a:ext uri="{FF2B5EF4-FFF2-40B4-BE49-F238E27FC236}">
                <a16:creationId xmlns:a16="http://schemas.microsoft.com/office/drawing/2014/main" id="{9DAE3E69-3535-A966-79C7-EF6AA416F1B1}"/>
              </a:ext>
            </a:extLst>
          </p:cNvPr>
          <p:cNvPicPr>
            <a:picLocks noChangeAspect="1"/>
          </p:cNvPicPr>
          <p:nvPr/>
        </p:nvPicPr>
        <p:blipFill>
          <a:blip r:embed="rId3"/>
          <a:stretch>
            <a:fillRect/>
          </a:stretch>
        </p:blipFill>
        <p:spPr>
          <a:xfrm>
            <a:off x="4391230" y="1309775"/>
            <a:ext cx="4562475" cy="4657725"/>
          </a:xfrm>
          <a:prstGeom prst="rect">
            <a:avLst/>
          </a:prstGeom>
        </p:spPr>
      </p:pic>
      <p:sp>
        <p:nvSpPr>
          <p:cNvPr id="4" name="TextBox 3">
            <a:extLst>
              <a:ext uri="{FF2B5EF4-FFF2-40B4-BE49-F238E27FC236}">
                <a16:creationId xmlns:a16="http://schemas.microsoft.com/office/drawing/2014/main" id="{D7D67593-C6CF-BB81-1984-1E50E47AED55}"/>
              </a:ext>
            </a:extLst>
          </p:cNvPr>
          <p:cNvSpPr txBox="1"/>
          <p:nvPr/>
        </p:nvSpPr>
        <p:spPr>
          <a:xfrm>
            <a:off x="2051538" y="5929499"/>
            <a:ext cx="5650524" cy="307777"/>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37</a:t>
            </a:fld>
            <a:endParaRPr lang="en-US"/>
          </a:p>
        </p:txBody>
      </p:sp>
    </p:spTree>
    <p:extLst>
      <p:ext uri="{BB962C8B-B14F-4D97-AF65-F5344CB8AC3E}">
        <p14:creationId xmlns:p14="http://schemas.microsoft.com/office/powerpoint/2010/main" val="3393620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0"/>
            <a:ext cx="8315569" cy="1143000"/>
          </a:xfrm>
        </p:spPr>
        <p:txBody>
          <a:bodyPr/>
          <a:lstStyle/>
          <a:p>
            <a:r>
              <a:rPr lang="en-US" dirty="0"/>
              <a:t>Congenital Syphilis </a:t>
            </a:r>
          </a:p>
        </p:txBody>
      </p:sp>
      <p:sp>
        <p:nvSpPr>
          <p:cNvPr id="6" name="TextBox 5">
            <a:extLst>
              <a:ext uri="{FF2B5EF4-FFF2-40B4-BE49-F238E27FC236}">
                <a16:creationId xmlns:a16="http://schemas.microsoft.com/office/drawing/2014/main" id="{78B1E74E-9062-9692-9200-A1BE82CB9BCB}"/>
              </a:ext>
            </a:extLst>
          </p:cNvPr>
          <p:cNvSpPr txBox="1"/>
          <p:nvPr/>
        </p:nvSpPr>
        <p:spPr>
          <a:xfrm>
            <a:off x="543130" y="681090"/>
            <a:ext cx="3848100" cy="5909310"/>
          </a:xfrm>
          <a:prstGeom prst="rect">
            <a:avLst/>
          </a:prstGeom>
          <a:noFill/>
        </p:spPr>
        <p:txBody>
          <a:bodyPr wrap="square">
            <a:spAutoFit/>
          </a:bodyPr>
          <a:lstStyle/>
          <a:p>
            <a:pPr marL="285750" indent="-285750" algn="l">
              <a:buFont typeface="Wingdings" panose="05000000000000000000" pitchFamily="2" charset="2"/>
              <a:buChar char="§"/>
            </a:pPr>
            <a:endParaRPr lang="en-US" sz="1800" b="0" i="0" u="none" strike="noStrike" baseline="0" dirty="0">
              <a:solidFill>
                <a:srgbClr val="000000"/>
              </a:solidFill>
              <a:latin typeface="Arial" panose="020B0604020202020204" pitchFamily="34" charset="0"/>
            </a:endParaRPr>
          </a:p>
          <a:p>
            <a:pPr marL="285750" indent="-285750">
              <a:buClr>
                <a:schemeClr val="accent6"/>
              </a:buClr>
              <a:buFont typeface="Wingdings" panose="05000000000000000000" pitchFamily="2" charset="2"/>
              <a:buChar char="§"/>
            </a:pPr>
            <a:r>
              <a:rPr lang="en-US" sz="1800" b="0" i="0" u="none" strike="noStrike" baseline="0" dirty="0">
                <a:solidFill>
                  <a:srgbClr val="000000"/>
                </a:solidFill>
              </a:rPr>
              <a:t>Congenital syphilis can have devastating effects on babies. Syphilis treatment before and during pregnancy can prevent syphilis infection in babies. </a:t>
            </a:r>
          </a:p>
          <a:p>
            <a:pPr marL="285750" indent="-285750">
              <a:buClr>
                <a:schemeClr val="accent6"/>
              </a:buClr>
              <a:buFont typeface="Wingdings" panose="05000000000000000000" pitchFamily="2" charset="2"/>
              <a:buChar char="§"/>
            </a:pPr>
            <a:r>
              <a:rPr lang="en-US" sz="1800" b="0" i="0" u="none" strike="noStrike" baseline="0" dirty="0">
                <a:solidFill>
                  <a:srgbClr val="000000"/>
                </a:solidFill>
              </a:rPr>
              <a:t>The increase in syphilis in females is associated with an increase in congenital syphilis (Figure 6).</a:t>
            </a:r>
          </a:p>
          <a:p>
            <a:pPr marL="285750" indent="-285750">
              <a:buClr>
                <a:schemeClr val="accent6"/>
              </a:buClr>
              <a:buFont typeface="Wingdings" panose="05000000000000000000" pitchFamily="2" charset="2"/>
              <a:buChar char="§"/>
            </a:pPr>
            <a:r>
              <a:rPr lang="en-US" sz="1800" b="0" i="0" u="none" strike="noStrike" baseline="0" dirty="0">
                <a:solidFill>
                  <a:srgbClr val="000000"/>
                </a:solidFill>
              </a:rPr>
              <a:t>The congenital syphilis rate for Stanislaus County was 288.9 per 100,000 live births in 2021, ranking 3</a:t>
            </a:r>
            <a:r>
              <a:rPr lang="en-US" sz="1800" b="0" i="0" u="none" strike="noStrike" baseline="30000" dirty="0">
                <a:solidFill>
                  <a:srgbClr val="000000"/>
                </a:solidFill>
              </a:rPr>
              <a:t>rd</a:t>
            </a:r>
            <a:r>
              <a:rPr lang="en-US" sz="1800" b="0" i="0" u="none" strike="noStrike" baseline="0" dirty="0">
                <a:solidFill>
                  <a:srgbClr val="000000"/>
                </a:solidFill>
              </a:rPr>
              <a:t> highest out of all California counties.</a:t>
            </a:r>
          </a:p>
          <a:p>
            <a:pPr marL="285750" indent="-285750">
              <a:buClr>
                <a:schemeClr val="accent6"/>
              </a:buClr>
              <a:buFont typeface="Wingdings" panose="05000000000000000000" pitchFamily="2" charset="2"/>
              <a:buChar char="§"/>
            </a:pPr>
            <a:r>
              <a:rPr lang="en-US" sz="1800" b="0" i="0" u="none" strike="noStrike" baseline="0" dirty="0">
                <a:solidFill>
                  <a:srgbClr val="000000"/>
                </a:solidFill>
              </a:rPr>
              <a:t>21 cases of congenital syphilis were reported in 2021, 20 cases in 2022, and 17 cases in 2023.</a:t>
            </a:r>
          </a:p>
          <a:p>
            <a:endParaRPr lang="en-US" sz="1800" b="0" i="0" u="none" strike="noStrike" baseline="0" dirty="0">
              <a:latin typeface="Century Gothic" panose="020B0502020202020204" pitchFamily="34" charset="0"/>
            </a:endParaRPr>
          </a:p>
          <a:p>
            <a:r>
              <a:rPr lang="en-US" sz="1800" b="0" i="0" u="none" strike="noStrike" baseline="0" dirty="0">
                <a:solidFill>
                  <a:srgbClr val="000000"/>
                </a:solidFill>
                <a:latin typeface="Century Gothic" panose="020B0502020202020204" pitchFamily="34" charset="0"/>
              </a:rPr>
              <a:t>	</a:t>
            </a:r>
          </a:p>
          <a:p>
            <a:pPr algn="l"/>
            <a:endParaRPr lang="en-US" sz="1800" b="0" i="0" u="none" strike="noStrike" baseline="0" dirty="0">
              <a:solidFill>
                <a:srgbClr val="000000"/>
              </a:solidFill>
              <a:latin typeface="Century Gothic" panose="020B0502020202020204" pitchFamily="34" charset="0"/>
            </a:endParaRPr>
          </a:p>
        </p:txBody>
      </p:sp>
      <p:graphicFrame>
        <p:nvGraphicFramePr>
          <p:cNvPr id="4" name="Chart 3" descr="Syphilis in females of childbearing age (10-49 years) and congenital syphilis cases, Stanislaus County, 2017-2023, combined bar and line graph&#10;&#10;Not pregnant (bar graph):&#10;2017: 78&#10;2018: 126&#10;2019: 118&#10;2020: 121&#10;2021: 198&#10;2022: 157&#10;2023: 128&#10;&#10;Pregnant (bar graph):&#10;2017: 24&#10;2018: 40&#10;2019: 27&#10;2020: 38&#10;2021: 23&#10;2022: 38&#10;2023: 28&#10;&#10;Congenital syphilis (line graph): decrease from approximately 16 in 2017 to 12 in 2019, then an increase to approximately 22 in 2021 and 2022, then decrease to approximately 17 in 2023.">
            <a:extLst>
              <a:ext uri="{FF2B5EF4-FFF2-40B4-BE49-F238E27FC236}">
                <a16:creationId xmlns:a16="http://schemas.microsoft.com/office/drawing/2014/main" id="{782702C4-D530-7F69-8C79-65B1181589A5}"/>
              </a:ext>
            </a:extLst>
          </p:cNvPr>
          <p:cNvGraphicFramePr/>
          <p:nvPr>
            <p:extLst>
              <p:ext uri="{D42A27DB-BD31-4B8C-83A1-F6EECF244321}">
                <p14:modId xmlns:p14="http://schemas.microsoft.com/office/powerpoint/2010/main" val="1627050091"/>
              </p:ext>
            </p:extLst>
          </p:nvPr>
        </p:nvGraphicFramePr>
        <p:xfrm>
          <a:off x="4536368" y="1143000"/>
          <a:ext cx="4269740" cy="384683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EE52406-5975-4168-6B82-20754FE0A445}"/>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38</a:t>
            </a:fld>
            <a:endParaRPr lang="en-US"/>
          </a:p>
        </p:txBody>
      </p:sp>
    </p:spTree>
    <p:extLst>
      <p:ext uri="{BB962C8B-B14F-4D97-AF65-F5344CB8AC3E}">
        <p14:creationId xmlns:p14="http://schemas.microsoft.com/office/powerpoint/2010/main" val="601802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1C770-2A5E-013F-086B-A61B2359F63B}"/>
              </a:ext>
            </a:extLst>
          </p:cNvPr>
          <p:cNvSpPr>
            <a:spLocks noGrp="1"/>
          </p:cNvSpPr>
          <p:nvPr>
            <p:ph type="title"/>
          </p:nvPr>
        </p:nvSpPr>
        <p:spPr/>
        <p:txBody>
          <a:bodyPr/>
          <a:lstStyle/>
          <a:p>
            <a:r>
              <a:rPr lang="en-US" dirty="0"/>
              <a:t>Congenital Syphilis Case Counts by Year, Stanislaus County</a:t>
            </a:r>
          </a:p>
        </p:txBody>
      </p:sp>
      <p:pic>
        <p:nvPicPr>
          <p:cNvPr id="7" name="Picture 6" descr="Number of cases 2017-2024, bar graph&#10;&#10;2017: 16&#10;2018: 13&#10;2019: 12&#10;2020: 17&#10;2021: 21&#10;2022: 20&#10;2023: 17&#10;2024: 5">
            <a:extLst>
              <a:ext uri="{FF2B5EF4-FFF2-40B4-BE49-F238E27FC236}">
                <a16:creationId xmlns:a16="http://schemas.microsoft.com/office/drawing/2014/main" id="{FE3EC6DB-ADEF-FF5B-04BA-606570A20A2A}"/>
              </a:ext>
            </a:extLst>
          </p:cNvPr>
          <p:cNvPicPr>
            <a:picLocks noChangeAspect="1"/>
          </p:cNvPicPr>
          <p:nvPr/>
        </p:nvPicPr>
        <p:blipFill>
          <a:blip r:embed="rId2"/>
          <a:stretch>
            <a:fillRect/>
          </a:stretch>
        </p:blipFill>
        <p:spPr>
          <a:xfrm>
            <a:off x="1663600" y="1879042"/>
            <a:ext cx="6748474" cy="3241312"/>
          </a:xfrm>
          <a:prstGeom prst="rect">
            <a:avLst/>
          </a:prstGeom>
        </p:spPr>
      </p:pic>
      <p:sp>
        <p:nvSpPr>
          <p:cNvPr id="4" name="TextBox 3">
            <a:extLst>
              <a:ext uri="{FF2B5EF4-FFF2-40B4-BE49-F238E27FC236}">
                <a16:creationId xmlns:a16="http://schemas.microsoft.com/office/drawing/2014/main" id="{9FC937C4-C107-2655-C269-34A5FBB7AF5C}"/>
              </a:ext>
            </a:extLst>
          </p:cNvPr>
          <p:cNvSpPr txBox="1"/>
          <p:nvPr/>
        </p:nvSpPr>
        <p:spPr>
          <a:xfrm>
            <a:off x="890711" y="5128342"/>
            <a:ext cx="3724275" cy="646331"/>
          </a:xfrm>
          <a:prstGeom prst="rect">
            <a:avLst/>
          </a:prstGeom>
          <a:noFill/>
        </p:spPr>
        <p:txBody>
          <a:bodyPr wrap="square" rtlCol="0">
            <a:spAutoFit/>
          </a:bodyPr>
          <a:lstStyle/>
          <a:p>
            <a:r>
              <a:rPr lang="en-US" dirty="0"/>
              <a:t>*2024 case count to date as of 6/7/24 </a:t>
            </a:r>
          </a:p>
        </p:txBody>
      </p:sp>
      <p:sp>
        <p:nvSpPr>
          <p:cNvPr id="3" name="TextBox 2">
            <a:extLst>
              <a:ext uri="{FF2B5EF4-FFF2-40B4-BE49-F238E27FC236}">
                <a16:creationId xmlns:a16="http://schemas.microsoft.com/office/drawing/2014/main" id="{8348A7FF-22DC-5B11-82DF-0A80E96BC9B4}"/>
              </a:ext>
            </a:extLst>
          </p:cNvPr>
          <p:cNvSpPr txBox="1"/>
          <p:nvPr/>
        </p:nvSpPr>
        <p:spPr>
          <a:xfrm>
            <a:off x="5743575" y="5451508"/>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
        <p:nvSpPr>
          <p:cNvPr id="5" name="Slide Number Placeholder 4">
            <a:extLst>
              <a:ext uri="{FF2B5EF4-FFF2-40B4-BE49-F238E27FC236}">
                <a16:creationId xmlns:a16="http://schemas.microsoft.com/office/drawing/2014/main" id="{E0167FBA-ABD7-6620-BF1F-C232860C73B1}"/>
              </a:ext>
            </a:extLst>
          </p:cNvPr>
          <p:cNvSpPr>
            <a:spLocks noGrp="1"/>
          </p:cNvSpPr>
          <p:nvPr>
            <p:ph type="sldNum" sz="quarter" idx="12"/>
          </p:nvPr>
        </p:nvSpPr>
        <p:spPr/>
        <p:txBody>
          <a:bodyPr/>
          <a:lstStyle/>
          <a:p>
            <a:fld id="{1D2EA5EF-C699-AF4C-BA42-C0A1CAAB713C}" type="slidenum">
              <a:rPr lang="en-US" smtClean="0"/>
              <a:t>39</a:t>
            </a:fld>
            <a:endParaRPr lang="en-US"/>
          </a:p>
        </p:txBody>
      </p:sp>
    </p:spTree>
    <p:extLst>
      <p:ext uri="{BB962C8B-B14F-4D97-AF65-F5344CB8AC3E}">
        <p14:creationId xmlns:p14="http://schemas.microsoft.com/office/powerpoint/2010/main" val="4231635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pPr marL="114112" indent="0">
              <a:buNone/>
            </a:pPr>
            <a:r>
              <a:rPr lang="en-US" dirty="0"/>
              <a:t>At the completion of this presentation, participants will be able to:</a:t>
            </a:r>
          </a:p>
          <a:p>
            <a:pPr>
              <a:buFont typeface="Wingdings" panose="05000000000000000000" pitchFamily="2" charset="2"/>
              <a:buChar char="§"/>
            </a:pPr>
            <a:r>
              <a:rPr lang="en-US" dirty="0"/>
              <a:t>Describe the epidemiology of STIs, Hepatitis C and HIV</a:t>
            </a:r>
          </a:p>
          <a:p>
            <a:pPr>
              <a:buFont typeface="Wingdings" panose="05000000000000000000" pitchFamily="2" charset="2"/>
              <a:buChar char="§"/>
            </a:pPr>
            <a:r>
              <a:rPr lang="en-US" dirty="0"/>
              <a:t>Discuss challenges in addressing the syndemic</a:t>
            </a:r>
          </a:p>
          <a:p>
            <a:pPr>
              <a:buFont typeface="Wingdings" panose="05000000000000000000" pitchFamily="2" charset="2"/>
              <a:buChar char="§"/>
            </a:pPr>
            <a:r>
              <a:rPr lang="en-US" dirty="0"/>
              <a:t>Identify next steps</a:t>
            </a:r>
          </a:p>
          <a:p>
            <a:pPr marL="571312" indent="-457200">
              <a:buFont typeface="+mj-lt"/>
              <a:buAutoNum type="arabicPeriod"/>
            </a:pPr>
            <a:endParaRPr lang="en-US" dirty="0"/>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4</a:t>
            </a:fld>
            <a:endParaRPr lang="en-US"/>
          </a:p>
        </p:txBody>
      </p:sp>
    </p:spTree>
    <p:extLst>
      <p:ext uri="{BB962C8B-B14F-4D97-AF65-F5344CB8AC3E}">
        <p14:creationId xmlns:p14="http://schemas.microsoft.com/office/powerpoint/2010/main" val="4183897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51A04-7831-8F6A-9A7A-C2A636A8A761}"/>
              </a:ext>
            </a:extLst>
          </p:cNvPr>
          <p:cNvSpPr>
            <a:spLocks noGrp="1"/>
          </p:cNvSpPr>
          <p:nvPr>
            <p:ph type="title"/>
          </p:nvPr>
        </p:nvSpPr>
        <p:spPr/>
        <p:txBody>
          <a:bodyPr/>
          <a:lstStyle/>
          <a:p>
            <a:r>
              <a:rPr lang="en-US" dirty="0"/>
              <a:t>Congenital Syphilis Case Rates by Year, Stanislaus County</a:t>
            </a:r>
          </a:p>
        </p:txBody>
      </p:sp>
      <p:pic>
        <p:nvPicPr>
          <p:cNvPr id="6" name="Picture 5" descr="Case rates per 100,000 live births 2017-2023, bar graph&#10;&#10;Live births per 100,000&#10;&#10;2017: 215&#10;2018: 177.1&#10;2019: 164.5&#10;2020: 241.1&#10;2021: 288.9&#10;2022: 274.2&#10;2023: 245.3">
            <a:extLst>
              <a:ext uri="{FF2B5EF4-FFF2-40B4-BE49-F238E27FC236}">
                <a16:creationId xmlns:a16="http://schemas.microsoft.com/office/drawing/2014/main" id="{F3CC97A8-6C9B-ABA7-C548-50EE1A429046}"/>
              </a:ext>
            </a:extLst>
          </p:cNvPr>
          <p:cNvPicPr>
            <a:picLocks noChangeAspect="1"/>
          </p:cNvPicPr>
          <p:nvPr/>
        </p:nvPicPr>
        <p:blipFill>
          <a:blip r:embed="rId2"/>
          <a:stretch>
            <a:fillRect/>
          </a:stretch>
        </p:blipFill>
        <p:spPr>
          <a:xfrm>
            <a:off x="1602873" y="1708220"/>
            <a:ext cx="6851146" cy="3271181"/>
          </a:xfrm>
          <a:prstGeom prst="rect">
            <a:avLst/>
          </a:prstGeom>
        </p:spPr>
      </p:pic>
      <p:sp>
        <p:nvSpPr>
          <p:cNvPr id="12" name="TextBox 11">
            <a:extLst>
              <a:ext uri="{FF2B5EF4-FFF2-40B4-BE49-F238E27FC236}">
                <a16:creationId xmlns:a16="http://schemas.microsoft.com/office/drawing/2014/main" id="{C4F3A745-AC15-3ECF-A5CA-B1662590E672}"/>
              </a:ext>
            </a:extLst>
          </p:cNvPr>
          <p:cNvSpPr txBox="1"/>
          <p:nvPr/>
        </p:nvSpPr>
        <p:spPr>
          <a:xfrm>
            <a:off x="1009650" y="5095744"/>
            <a:ext cx="4572000" cy="1004186"/>
          </a:xfrm>
          <a:prstGeom prst="rect">
            <a:avLst/>
          </a:prstGeom>
          <a:noFill/>
        </p:spPr>
        <p:txBody>
          <a:bodyPr wrap="square">
            <a:spAutoFit/>
          </a:bodyPr>
          <a:lstStyle/>
          <a:p>
            <a:pPr marL="0" marR="0">
              <a:lnSpc>
                <a:spcPct val="107000"/>
              </a:lnSpc>
              <a:spcBef>
                <a:spcPts val="0"/>
              </a:spcBef>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*2023 live birth data is extracted from the State of California Department of Finance Birth Projections. The number of births is calculated based on Historical trends from 1990 through 2022</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TextBox 2">
            <a:extLst>
              <a:ext uri="{FF2B5EF4-FFF2-40B4-BE49-F238E27FC236}">
                <a16:creationId xmlns:a16="http://schemas.microsoft.com/office/drawing/2014/main" id="{CBC528A0-4EBD-56A3-A014-637FFB341B85}"/>
              </a:ext>
            </a:extLst>
          </p:cNvPr>
          <p:cNvSpPr txBox="1"/>
          <p:nvPr/>
        </p:nvSpPr>
        <p:spPr>
          <a:xfrm>
            <a:off x="5743575" y="5123636"/>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
        <p:nvSpPr>
          <p:cNvPr id="5" name="Slide Number Placeholder 4">
            <a:extLst>
              <a:ext uri="{FF2B5EF4-FFF2-40B4-BE49-F238E27FC236}">
                <a16:creationId xmlns:a16="http://schemas.microsoft.com/office/drawing/2014/main" id="{3838706F-211A-0F1C-CDBD-DD543021F6E9}"/>
              </a:ext>
            </a:extLst>
          </p:cNvPr>
          <p:cNvSpPr>
            <a:spLocks noGrp="1"/>
          </p:cNvSpPr>
          <p:nvPr>
            <p:ph type="sldNum" sz="quarter" idx="12"/>
          </p:nvPr>
        </p:nvSpPr>
        <p:spPr/>
        <p:txBody>
          <a:bodyPr/>
          <a:lstStyle/>
          <a:p>
            <a:fld id="{1D2EA5EF-C699-AF4C-BA42-C0A1CAAB713C}" type="slidenum">
              <a:rPr lang="en-US" smtClean="0"/>
              <a:t>40</a:t>
            </a:fld>
            <a:endParaRPr lang="en-US"/>
          </a:p>
        </p:txBody>
      </p:sp>
    </p:spTree>
    <p:extLst>
      <p:ext uri="{BB962C8B-B14F-4D97-AF65-F5344CB8AC3E}">
        <p14:creationId xmlns:p14="http://schemas.microsoft.com/office/powerpoint/2010/main" val="419995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7146C-EDDE-8224-79C2-FB02DBE53918}"/>
              </a:ext>
            </a:extLst>
          </p:cNvPr>
          <p:cNvSpPr>
            <a:spLocks noGrp="1"/>
          </p:cNvSpPr>
          <p:nvPr>
            <p:ph type="title"/>
          </p:nvPr>
        </p:nvSpPr>
        <p:spPr>
          <a:xfrm>
            <a:off x="457202" y="429706"/>
            <a:ext cx="8315569" cy="1143000"/>
          </a:xfrm>
        </p:spPr>
        <p:txBody>
          <a:bodyPr/>
          <a:lstStyle/>
          <a:p>
            <a:r>
              <a:rPr lang="en-US" sz="3600" dirty="0"/>
              <a:t>Congenital Syphilis Case Rates by Year, Stanislaus County compared with CA and the US, 2018-2022</a:t>
            </a:r>
          </a:p>
        </p:txBody>
      </p:sp>
      <p:graphicFrame>
        <p:nvGraphicFramePr>
          <p:cNvPr id="8" name="Table 7">
            <a:extLst>
              <a:ext uri="{FF2B5EF4-FFF2-40B4-BE49-F238E27FC236}">
                <a16:creationId xmlns:a16="http://schemas.microsoft.com/office/drawing/2014/main" id="{3FE5D458-A7F6-3ED1-2BC1-81E0EF8C3209}"/>
              </a:ext>
            </a:extLst>
          </p:cNvPr>
          <p:cNvGraphicFramePr>
            <a:graphicFrameLocks noGrp="1"/>
          </p:cNvGraphicFramePr>
          <p:nvPr/>
        </p:nvGraphicFramePr>
        <p:xfrm>
          <a:off x="1646237" y="2662587"/>
          <a:ext cx="5937250" cy="2242439"/>
        </p:xfrm>
        <a:graphic>
          <a:graphicData uri="http://schemas.openxmlformats.org/drawingml/2006/table">
            <a:tbl>
              <a:tblPr firstRow="1" firstCol="1" bandRow="1"/>
              <a:tblGrid>
                <a:gridCol w="989330">
                  <a:extLst>
                    <a:ext uri="{9D8B030D-6E8A-4147-A177-3AD203B41FA5}">
                      <a16:colId xmlns:a16="http://schemas.microsoft.com/office/drawing/2014/main" val="3785572937"/>
                    </a:ext>
                  </a:extLst>
                </a:gridCol>
                <a:gridCol w="989330">
                  <a:extLst>
                    <a:ext uri="{9D8B030D-6E8A-4147-A177-3AD203B41FA5}">
                      <a16:colId xmlns:a16="http://schemas.microsoft.com/office/drawing/2014/main" val="514151115"/>
                    </a:ext>
                  </a:extLst>
                </a:gridCol>
                <a:gridCol w="989330">
                  <a:extLst>
                    <a:ext uri="{9D8B030D-6E8A-4147-A177-3AD203B41FA5}">
                      <a16:colId xmlns:a16="http://schemas.microsoft.com/office/drawing/2014/main" val="1276799383"/>
                    </a:ext>
                  </a:extLst>
                </a:gridCol>
                <a:gridCol w="989330">
                  <a:extLst>
                    <a:ext uri="{9D8B030D-6E8A-4147-A177-3AD203B41FA5}">
                      <a16:colId xmlns:a16="http://schemas.microsoft.com/office/drawing/2014/main" val="427686479"/>
                    </a:ext>
                  </a:extLst>
                </a:gridCol>
                <a:gridCol w="989965">
                  <a:extLst>
                    <a:ext uri="{9D8B030D-6E8A-4147-A177-3AD203B41FA5}">
                      <a16:colId xmlns:a16="http://schemas.microsoft.com/office/drawing/2014/main" val="878372176"/>
                    </a:ext>
                  </a:extLst>
                </a:gridCol>
                <a:gridCol w="989965">
                  <a:extLst>
                    <a:ext uri="{9D8B030D-6E8A-4147-A177-3AD203B41FA5}">
                      <a16:colId xmlns:a16="http://schemas.microsoft.com/office/drawing/2014/main" val="3508066595"/>
                    </a:ext>
                  </a:extLst>
                </a:gridCol>
              </a:tblGrid>
              <a:tr h="0">
                <a:tc>
                  <a:txBody>
                    <a:bodyPr/>
                    <a:lstStyle/>
                    <a:p>
                      <a:pPr marL="0" marR="0" algn="ctr">
                        <a:lnSpc>
                          <a:spcPct val="107000"/>
                        </a:lnSpc>
                        <a:spcBef>
                          <a:spcPts val="0"/>
                        </a:spcBef>
                        <a:spcAft>
                          <a:spcPts val="0"/>
                        </a:spcAft>
                      </a:pPr>
                      <a:r>
                        <a:rPr lang="en-US" sz="1100"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62B2"/>
                    </a:solidFill>
                  </a:tcPr>
                </a:tc>
                <a:tc>
                  <a:txBody>
                    <a:bodyPr/>
                    <a:lstStyle/>
                    <a:p>
                      <a:pPr marL="0" marR="0" algn="ctr">
                        <a:lnSpc>
                          <a:spcPct val="107000"/>
                        </a:lnSpc>
                        <a:spcBef>
                          <a:spcPts val="0"/>
                        </a:spcBef>
                        <a:spcAft>
                          <a:spcPts val="0"/>
                        </a:spcAft>
                      </a:pPr>
                      <a:r>
                        <a:rPr lang="en-US" sz="14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62B2"/>
                    </a:solidFill>
                  </a:tcPr>
                </a:tc>
                <a:tc>
                  <a:txBody>
                    <a:bodyPr/>
                    <a:lstStyle/>
                    <a:p>
                      <a:pPr marL="0" marR="0" algn="ctr">
                        <a:lnSpc>
                          <a:spcPct val="107000"/>
                        </a:lnSpc>
                        <a:spcBef>
                          <a:spcPts val="0"/>
                        </a:spcBef>
                        <a:spcAft>
                          <a:spcPts val="0"/>
                        </a:spcAft>
                      </a:pPr>
                      <a:r>
                        <a:rPr lang="en-US" sz="14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62B2"/>
                    </a:solidFill>
                  </a:tcPr>
                </a:tc>
                <a:tc>
                  <a:txBody>
                    <a:bodyPr/>
                    <a:lstStyle/>
                    <a:p>
                      <a:pPr marL="0" marR="0" algn="ctr">
                        <a:lnSpc>
                          <a:spcPct val="107000"/>
                        </a:lnSpc>
                        <a:spcBef>
                          <a:spcPts val="0"/>
                        </a:spcBef>
                        <a:spcAft>
                          <a:spcPts val="0"/>
                        </a:spcAft>
                      </a:pPr>
                      <a:r>
                        <a:rPr lang="en-US" sz="14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2020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62B2"/>
                    </a:solidFill>
                  </a:tcPr>
                </a:tc>
                <a:tc>
                  <a:txBody>
                    <a:bodyPr/>
                    <a:lstStyle/>
                    <a:p>
                      <a:pPr marL="0" marR="0" algn="ctr">
                        <a:lnSpc>
                          <a:spcPct val="107000"/>
                        </a:lnSpc>
                        <a:spcBef>
                          <a:spcPts val="0"/>
                        </a:spcBef>
                        <a:spcAft>
                          <a:spcPts val="0"/>
                        </a:spcAft>
                      </a:pPr>
                      <a:r>
                        <a:rPr lang="en-US" sz="14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2021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62B2"/>
                    </a:solidFill>
                  </a:tcPr>
                </a:tc>
                <a:tc>
                  <a:txBody>
                    <a:bodyPr/>
                    <a:lstStyle/>
                    <a:p>
                      <a:pPr marL="0" marR="0" algn="ctr">
                        <a:lnSpc>
                          <a:spcPct val="107000"/>
                        </a:lnSpc>
                        <a:spcBef>
                          <a:spcPts val="0"/>
                        </a:spcBef>
                        <a:spcAft>
                          <a:spcPts val="0"/>
                        </a:spcAft>
                      </a:pPr>
                      <a:r>
                        <a:rPr lang="en-US" sz="14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2022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62B2"/>
                    </a:solidFill>
                  </a:tcPr>
                </a:tc>
                <a:extLst>
                  <a:ext uri="{0D108BD9-81ED-4DB2-BD59-A6C34878D82A}">
                    <a16:rowId xmlns:a16="http://schemas.microsoft.com/office/drawing/2014/main" val="3879466522"/>
                  </a:ext>
                </a:extLst>
              </a:tr>
              <a:tr h="0">
                <a:tc>
                  <a:txBody>
                    <a:bodyPr/>
                    <a:lstStyle/>
                    <a:p>
                      <a:pPr marL="0" marR="0">
                        <a:lnSpc>
                          <a:spcPct val="107000"/>
                        </a:lnSpc>
                        <a:spcBef>
                          <a:spcPts val="0"/>
                        </a:spcBef>
                        <a:spcAft>
                          <a:spcPts val="0"/>
                        </a:spcAft>
                      </a:pPr>
                      <a:r>
                        <a:rPr lang="en-US" sz="1400" b="1" kern="100">
                          <a:effectLst/>
                          <a:latin typeface="Calibri" panose="020F0502020204030204" pitchFamily="34" charset="0"/>
                          <a:ea typeface="Calibri" panose="020F0502020204030204" pitchFamily="34" charset="0"/>
                          <a:cs typeface="Times New Roman" panose="02020603050405020304" pitchFamily="18" charset="0"/>
                        </a:rPr>
                        <a:t>Stanislaus CS Case Rate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kern="100">
                          <a:effectLst/>
                          <a:latin typeface="Calibri" panose="020F0502020204030204" pitchFamily="34" charset="0"/>
                          <a:ea typeface="Calibri" panose="020F0502020204030204" pitchFamily="34" charset="0"/>
                          <a:cs typeface="Times New Roman" panose="02020603050405020304" pitchFamily="18" charset="0"/>
                        </a:rPr>
                        <a:t>177.1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kern="100">
                          <a:effectLst/>
                          <a:latin typeface="Calibri" panose="020F0502020204030204" pitchFamily="34" charset="0"/>
                          <a:ea typeface="Calibri" panose="020F0502020204030204" pitchFamily="34" charset="0"/>
                          <a:cs typeface="Times New Roman" panose="02020603050405020304" pitchFamily="18" charset="0"/>
                        </a:rPr>
                        <a:t>164.5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kern="100">
                          <a:effectLst/>
                          <a:latin typeface="Calibri" panose="020F0502020204030204" pitchFamily="34" charset="0"/>
                          <a:ea typeface="Calibri" panose="020F0502020204030204" pitchFamily="34" charset="0"/>
                          <a:cs typeface="Times New Roman" panose="02020603050405020304" pitchFamily="18" charset="0"/>
                        </a:rPr>
                        <a:t>241.1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kern="100">
                          <a:effectLst/>
                          <a:latin typeface="Calibri" panose="020F0502020204030204" pitchFamily="34" charset="0"/>
                          <a:ea typeface="Calibri" panose="020F0502020204030204" pitchFamily="34" charset="0"/>
                          <a:cs typeface="Times New Roman" panose="02020603050405020304" pitchFamily="18" charset="0"/>
                        </a:rPr>
                        <a:t>288.9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kern="100">
                          <a:effectLst/>
                          <a:latin typeface="Calibri" panose="020F0502020204030204" pitchFamily="34" charset="0"/>
                          <a:ea typeface="Calibri" panose="020F0502020204030204" pitchFamily="34" charset="0"/>
                          <a:cs typeface="Times New Roman" panose="02020603050405020304" pitchFamily="18" charset="0"/>
                        </a:rPr>
                        <a:t>274.2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8709710"/>
                  </a:ext>
                </a:extLst>
              </a:tr>
              <a:tr h="0">
                <a:tc>
                  <a:txBody>
                    <a:bodyPr/>
                    <a:lstStyle/>
                    <a:p>
                      <a:pPr marL="0" marR="0">
                        <a:lnSpc>
                          <a:spcPct val="107000"/>
                        </a:lnSpc>
                        <a:spcBef>
                          <a:spcPts val="0"/>
                        </a:spcBef>
                        <a:spcAft>
                          <a:spcPts val="0"/>
                        </a:spcAft>
                      </a:pPr>
                      <a:r>
                        <a:rPr lang="en-US" sz="1400" b="1" kern="100">
                          <a:effectLst/>
                          <a:latin typeface="Calibri" panose="020F0502020204030204" pitchFamily="34" charset="0"/>
                          <a:ea typeface="Calibri" panose="020F0502020204030204" pitchFamily="34" charset="0"/>
                          <a:cs typeface="Times New Roman" panose="02020603050405020304" pitchFamily="18" charset="0"/>
                        </a:rPr>
                        <a:t>California CS Case Rate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kern="100">
                          <a:effectLst/>
                          <a:latin typeface="Calibri" panose="020F0502020204030204" pitchFamily="34" charset="0"/>
                          <a:ea typeface="Calibri" panose="020F0502020204030204" pitchFamily="34" charset="0"/>
                          <a:cs typeface="Times New Roman" panose="02020603050405020304" pitchFamily="18" charset="0"/>
                        </a:rPr>
                        <a:t>72.3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kern="100">
                          <a:effectLst/>
                          <a:latin typeface="Calibri" panose="020F0502020204030204" pitchFamily="34" charset="0"/>
                          <a:ea typeface="Calibri" panose="020F0502020204030204" pitchFamily="34" charset="0"/>
                          <a:cs typeface="Times New Roman" panose="02020603050405020304" pitchFamily="18" charset="0"/>
                        </a:rPr>
                        <a:t>99.4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kern="100">
                          <a:effectLst/>
                          <a:latin typeface="Calibri" panose="020F0502020204030204" pitchFamily="34" charset="0"/>
                          <a:ea typeface="Calibri" panose="020F0502020204030204" pitchFamily="34" charset="0"/>
                          <a:cs typeface="Times New Roman" panose="02020603050405020304" pitchFamily="18" charset="0"/>
                        </a:rPr>
                        <a:t>114.5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kern="100">
                          <a:effectLst/>
                          <a:latin typeface="Calibri" panose="020F0502020204030204" pitchFamily="34" charset="0"/>
                          <a:ea typeface="Calibri" panose="020F0502020204030204" pitchFamily="34" charset="0"/>
                          <a:cs typeface="Times New Roman" panose="02020603050405020304" pitchFamily="18" charset="0"/>
                        </a:rPr>
                        <a:t>124.1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kern="100">
                          <a:effectLst/>
                          <a:latin typeface="Calibri" panose="020F0502020204030204" pitchFamily="34" charset="0"/>
                          <a:ea typeface="Calibri" panose="020F0502020204030204" pitchFamily="34" charset="0"/>
                          <a:cs typeface="Times New Roman" panose="02020603050405020304" pitchFamily="18" charset="0"/>
                        </a:rPr>
                        <a:t>146.5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5248286"/>
                  </a:ext>
                </a:extLst>
              </a:tr>
              <a:tr h="0">
                <a:tc>
                  <a:txBody>
                    <a:bodyPr/>
                    <a:lstStyle/>
                    <a:p>
                      <a:pPr marL="0" marR="0">
                        <a:lnSpc>
                          <a:spcPct val="107000"/>
                        </a:lnSpc>
                        <a:spcBef>
                          <a:spcPts val="0"/>
                        </a:spcBef>
                        <a:spcAft>
                          <a:spcPts val="0"/>
                        </a:spcAft>
                      </a:pPr>
                      <a:r>
                        <a:rPr lang="en-US" sz="1400" b="1" kern="100">
                          <a:effectLst/>
                          <a:latin typeface="Calibri" panose="020F0502020204030204" pitchFamily="34" charset="0"/>
                          <a:ea typeface="Calibri" panose="020F0502020204030204" pitchFamily="34" charset="0"/>
                          <a:cs typeface="Times New Roman" panose="02020603050405020304" pitchFamily="18" charset="0"/>
                        </a:rPr>
                        <a:t>United States CS Case Rate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kern="100">
                          <a:effectLst/>
                          <a:latin typeface="Calibri" panose="020F0502020204030204" pitchFamily="34" charset="0"/>
                          <a:ea typeface="Calibri" panose="020F0502020204030204" pitchFamily="34" charset="0"/>
                          <a:cs typeface="Times New Roman" panose="02020603050405020304" pitchFamily="18" charset="0"/>
                        </a:rPr>
                        <a:t>34.9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kern="100">
                          <a:effectLst/>
                          <a:latin typeface="Calibri" panose="020F0502020204030204" pitchFamily="34" charset="0"/>
                          <a:ea typeface="Calibri" panose="020F0502020204030204" pitchFamily="34" charset="0"/>
                          <a:cs typeface="Times New Roman" panose="02020603050405020304" pitchFamily="18" charset="0"/>
                        </a:rPr>
                        <a:t>50.2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kern="100">
                          <a:effectLst/>
                          <a:latin typeface="Calibri" panose="020F0502020204030204" pitchFamily="34" charset="0"/>
                          <a:ea typeface="Calibri" panose="020F0502020204030204" pitchFamily="34" charset="0"/>
                          <a:cs typeface="Times New Roman" panose="02020603050405020304" pitchFamily="18" charset="0"/>
                        </a:rPr>
                        <a:t>59.8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kern="100">
                          <a:effectLst/>
                          <a:latin typeface="Calibri" panose="020F0502020204030204" pitchFamily="34" charset="0"/>
                          <a:ea typeface="Calibri" panose="020F0502020204030204" pitchFamily="34" charset="0"/>
                          <a:cs typeface="Times New Roman" panose="02020603050405020304" pitchFamily="18" charset="0"/>
                        </a:rPr>
                        <a:t>78.5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102.5</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811607"/>
                  </a:ext>
                </a:extLst>
              </a:tr>
            </a:tbl>
          </a:graphicData>
        </a:graphic>
      </p:graphicFrame>
      <p:sp>
        <p:nvSpPr>
          <p:cNvPr id="10" name="TextBox 9">
            <a:extLst>
              <a:ext uri="{FF2B5EF4-FFF2-40B4-BE49-F238E27FC236}">
                <a16:creationId xmlns:a16="http://schemas.microsoft.com/office/drawing/2014/main" id="{5CC55A61-7350-E430-A481-FF915301AE42}"/>
              </a:ext>
            </a:extLst>
          </p:cNvPr>
          <p:cNvSpPr txBox="1"/>
          <p:nvPr/>
        </p:nvSpPr>
        <p:spPr>
          <a:xfrm>
            <a:off x="4105275" y="5239077"/>
            <a:ext cx="4572000" cy="523220"/>
          </a:xfrm>
          <a:prstGeom prst="rect">
            <a:avLst/>
          </a:prstGeom>
          <a:noFill/>
        </p:spPr>
        <p:txBody>
          <a:bodyPr wrap="square">
            <a:spAutoFit/>
          </a:bodyPr>
          <a:lstStyle/>
          <a:p>
            <a:pPr marL="0" marR="0" lvl="0" indent="0" algn="l" defTabSz="456449"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222"/>
                </a:solidFill>
                <a:effectLst/>
                <a:uLnTx/>
                <a:uFillTx/>
                <a:latin typeface="Arial"/>
                <a:ea typeface="+mn-ea"/>
                <a:cs typeface="+mn-cs"/>
              </a:rPr>
              <a:t>Source: Stanislaus County Health Services Agency Data, </a:t>
            </a:r>
            <a:r>
              <a:rPr kumimoji="0" lang="en-US" sz="1400" b="0" i="0" u="none" strike="noStrike" kern="1200" cap="none" spc="0" normalizeH="0" baseline="0" noProof="0" dirty="0" err="1">
                <a:ln>
                  <a:noFill/>
                </a:ln>
                <a:solidFill>
                  <a:srgbClr val="222222"/>
                </a:solidFill>
                <a:effectLst/>
                <a:uLnTx/>
                <a:uFillTx/>
                <a:latin typeface="Arial"/>
                <a:ea typeface="+mn-ea"/>
                <a:cs typeface="+mn-cs"/>
              </a:rPr>
              <a:t>CalREDIE</a:t>
            </a:r>
            <a:endParaRPr kumimoji="0" lang="en-US" sz="1400" b="0" i="0" u="none" strike="noStrike" kern="1200" cap="none" spc="0" normalizeH="0" baseline="0" noProof="0" dirty="0">
              <a:ln>
                <a:noFill/>
              </a:ln>
              <a:solidFill>
                <a:srgbClr val="222222"/>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49077855-4328-2B60-782D-627A88DD4332}"/>
              </a:ext>
            </a:extLst>
          </p:cNvPr>
          <p:cNvSpPr>
            <a:spLocks noGrp="1"/>
          </p:cNvSpPr>
          <p:nvPr>
            <p:ph type="sldNum" sz="quarter" idx="12"/>
          </p:nvPr>
        </p:nvSpPr>
        <p:spPr/>
        <p:txBody>
          <a:bodyPr/>
          <a:lstStyle/>
          <a:p>
            <a:fld id="{1D2EA5EF-C699-AF4C-BA42-C0A1CAAB713C}" type="slidenum">
              <a:rPr lang="en-US" smtClean="0"/>
              <a:t>41</a:t>
            </a:fld>
            <a:endParaRPr lang="en-US"/>
          </a:p>
        </p:txBody>
      </p:sp>
    </p:spTree>
    <p:extLst>
      <p:ext uri="{BB962C8B-B14F-4D97-AF65-F5344CB8AC3E}">
        <p14:creationId xmlns:p14="http://schemas.microsoft.com/office/powerpoint/2010/main" val="3468182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BE71-4D59-15E0-8831-4F5DF3B4EE2B}"/>
              </a:ext>
            </a:extLst>
          </p:cNvPr>
          <p:cNvSpPr>
            <a:spLocks noGrp="1"/>
          </p:cNvSpPr>
          <p:nvPr>
            <p:ph type="title"/>
          </p:nvPr>
        </p:nvSpPr>
        <p:spPr>
          <a:xfrm>
            <a:off x="600077" y="300152"/>
            <a:ext cx="8315569" cy="1143000"/>
          </a:xfrm>
        </p:spPr>
        <p:txBody>
          <a:bodyPr/>
          <a:lstStyle/>
          <a:p>
            <a:r>
              <a:rPr lang="en-US" dirty="0"/>
              <a:t>Congenital Syphilis, Ranked Incidence Rates by County, California, 2021</a:t>
            </a:r>
          </a:p>
        </p:txBody>
      </p:sp>
      <p:pic>
        <p:nvPicPr>
          <p:cNvPr id="6" name="Content 1" descr="Ranking bar chart of 2020 congenital syphilis incidence rates (per 100,000 live births) with the highest rate in Yuba at 412.54 and the lowest non-zero in Contra Costa at 33.62. The 23 counties with no cases include Alpine, Amador, Calaveras, Colusa, Del Norte, El Dorado, Glenn, Inyo, Lassen, Marin, Mariposa, Mendocino, Modoc, Mono, Napa, Nevada, Plumas, San Benito, San Luis Obispo, Sierra, Siskiyou, Trinity, Tuolumne. There were 20 counties above the overall state rate of 120.9. In descending rate order, those counties were Yuba, Shasta, Stanislaus, Kern, Lake Imperial, Sutter, Fresno, Santa Cruz, San Bernardino, Kings, San Joaquin, Merced, Tulare, Riverside, Butte, Humboldt, Sacramento, Tehama, Los Angeles.">
            <a:extLst>
              <a:ext uri="{FF2B5EF4-FFF2-40B4-BE49-F238E27FC236}">
                <a16:creationId xmlns:a16="http://schemas.microsoft.com/office/drawing/2014/main" id="{4B2B4F4B-35F5-8372-F83E-5F5759513704}"/>
              </a:ext>
            </a:extLst>
          </p:cNvPr>
          <p:cNvPicPr>
            <a:picLocks noGrp="1"/>
          </p:cNvPicPr>
          <p:nvPr>
            <p:ph idx="1"/>
          </p:nvPr>
        </p:nvPicPr>
        <p:blipFill>
          <a:blip r:embed="rId2" cstate="print"/>
          <a:stretch>
            <a:fillRect/>
          </a:stretch>
        </p:blipFill>
        <p:spPr>
          <a:xfrm>
            <a:off x="347995" y="1800505"/>
            <a:ext cx="8117118" cy="3447770"/>
          </a:xfrm>
          <a:prstGeom prst="rect">
            <a:avLst/>
          </a:prstGeom>
        </p:spPr>
      </p:pic>
      <p:cxnSp>
        <p:nvCxnSpPr>
          <p:cNvPr id="11" name="Straight Arrow Connector 10" descr="Arrow pointing to Stanislaus County on the graph">
            <a:extLst>
              <a:ext uri="{FF2B5EF4-FFF2-40B4-BE49-F238E27FC236}">
                <a16:creationId xmlns:a16="http://schemas.microsoft.com/office/drawing/2014/main" id="{1183E706-59DD-1DD6-738F-D8CB70A751DF}"/>
              </a:ext>
            </a:extLst>
          </p:cNvPr>
          <p:cNvCxnSpPr>
            <a:cxnSpLocks/>
          </p:cNvCxnSpPr>
          <p:nvPr/>
        </p:nvCxnSpPr>
        <p:spPr>
          <a:xfrm flipV="1">
            <a:off x="1438275" y="4810125"/>
            <a:ext cx="0" cy="57153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8" name="TextBox 7">
            <a:extLst>
              <a:ext uri="{FF2B5EF4-FFF2-40B4-BE49-F238E27FC236}">
                <a16:creationId xmlns:a16="http://schemas.microsoft.com/office/drawing/2014/main" id="{34BDDCA2-D94B-00E7-354B-7BEE4219E358}"/>
              </a:ext>
            </a:extLst>
          </p:cNvPr>
          <p:cNvSpPr txBox="1"/>
          <p:nvPr/>
        </p:nvSpPr>
        <p:spPr>
          <a:xfrm>
            <a:off x="2683669" y="5195963"/>
            <a:ext cx="4624386" cy="400110"/>
          </a:xfrm>
          <a:prstGeom prst="rect">
            <a:avLst/>
          </a:prstGeom>
          <a:noFill/>
        </p:spPr>
        <p:txBody>
          <a:bodyPr wrap="square">
            <a:spAutoFit/>
          </a:bodyPr>
          <a:lstStyle/>
          <a:p>
            <a:r>
              <a:rPr lang="en-US" sz="1000" dirty="0"/>
              <a:t>This figure excludes counties with zero cases (24 counties had zero cases in 2021)</a:t>
            </a:r>
          </a:p>
        </p:txBody>
      </p:sp>
      <p:sp>
        <p:nvSpPr>
          <p:cNvPr id="9" name="TextBox 8">
            <a:extLst>
              <a:ext uri="{FF2B5EF4-FFF2-40B4-BE49-F238E27FC236}">
                <a16:creationId xmlns:a16="http://schemas.microsoft.com/office/drawing/2014/main" id="{44250D29-D1D7-1775-885D-024818AA934E}"/>
              </a:ext>
            </a:extLst>
          </p:cNvPr>
          <p:cNvSpPr txBox="1"/>
          <p:nvPr/>
        </p:nvSpPr>
        <p:spPr>
          <a:xfrm>
            <a:off x="463621" y="5634203"/>
            <a:ext cx="3241603" cy="276999"/>
          </a:xfrm>
          <a:prstGeom prst="rect">
            <a:avLst/>
          </a:prstGeom>
          <a:noFill/>
        </p:spPr>
        <p:txBody>
          <a:bodyPr wrap="square" rtlCol="0">
            <a:spAutoFit/>
          </a:bodyPr>
          <a:lstStyle/>
          <a:p>
            <a:r>
              <a:rPr lang="en-US" sz="1200" dirty="0">
                <a:solidFill>
                  <a:schemeClr val="tx2">
                    <a:lumMod val="60000"/>
                    <a:lumOff val="40000"/>
                  </a:schemeClr>
                </a:solidFill>
              </a:rPr>
              <a:t>Prepared by CDPH-STD Control Branch</a:t>
            </a:r>
          </a:p>
        </p:txBody>
      </p:sp>
      <p:sp>
        <p:nvSpPr>
          <p:cNvPr id="5" name="Slide Number Placeholder 4">
            <a:extLst>
              <a:ext uri="{FF2B5EF4-FFF2-40B4-BE49-F238E27FC236}">
                <a16:creationId xmlns:a16="http://schemas.microsoft.com/office/drawing/2014/main" id="{0361DDA7-6B16-6A20-8C04-B6AE49B130A0}"/>
              </a:ext>
            </a:extLst>
          </p:cNvPr>
          <p:cNvSpPr>
            <a:spLocks noGrp="1"/>
          </p:cNvSpPr>
          <p:nvPr>
            <p:ph type="sldNum" sz="quarter" idx="12"/>
          </p:nvPr>
        </p:nvSpPr>
        <p:spPr/>
        <p:txBody>
          <a:bodyPr/>
          <a:lstStyle/>
          <a:p>
            <a:fld id="{1D2EA5EF-C699-AF4C-BA42-C0A1CAAB713C}" type="slidenum">
              <a:rPr lang="en-US" smtClean="0"/>
              <a:t>42</a:t>
            </a:fld>
            <a:endParaRPr lang="en-US"/>
          </a:p>
        </p:txBody>
      </p:sp>
    </p:spTree>
    <p:extLst>
      <p:ext uri="{BB962C8B-B14F-4D97-AF65-F5344CB8AC3E}">
        <p14:creationId xmlns:p14="http://schemas.microsoft.com/office/powerpoint/2010/main" val="1129056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101E5-7B17-0822-5146-20458DA1F6DF}"/>
              </a:ext>
            </a:extLst>
          </p:cNvPr>
          <p:cNvSpPr>
            <a:spLocks noGrp="1"/>
          </p:cNvSpPr>
          <p:nvPr>
            <p:ph type="title"/>
          </p:nvPr>
        </p:nvSpPr>
        <p:spPr/>
        <p:txBody>
          <a:bodyPr/>
          <a:lstStyle/>
          <a:p>
            <a:r>
              <a:rPr lang="en-US" sz="3200" dirty="0"/>
              <a:t>Risk Factors Reported by Mothers of CS Infants, California Project Area (CPA), 2021</a:t>
            </a:r>
          </a:p>
        </p:txBody>
      </p:sp>
      <p:pic>
        <p:nvPicPr>
          <p:cNvPr id="6" name="Content 1" descr="Graph of 2021 risk factors reported by Mothers of infants with congenital syphilis&#10;&#10;•  59 percent reported delayed/no prenatal care&#10;•  50 percent reported meth use&#10;•  22 percent reported homelessness&#10;•  17 percent reported history of syphilis &#10;•  12 percent reported incarceration&#10;•  3 percent reported injection drug use&#10;">
            <a:extLst>
              <a:ext uri="{FF2B5EF4-FFF2-40B4-BE49-F238E27FC236}">
                <a16:creationId xmlns:a16="http://schemas.microsoft.com/office/drawing/2014/main" id="{E27C9AA0-7F2E-2257-0C96-C88A5F43BDE5}"/>
              </a:ext>
            </a:extLst>
          </p:cNvPr>
          <p:cNvPicPr>
            <a:picLocks/>
          </p:cNvPicPr>
          <p:nvPr/>
        </p:nvPicPr>
        <p:blipFill>
          <a:blip r:embed="rId3" cstate="print"/>
          <a:stretch>
            <a:fillRect/>
          </a:stretch>
        </p:blipFill>
        <p:spPr>
          <a:xfrm>
            <a:off x="833770" y="1533805"/>
            <a:ext cx="6986255" cy="3181070"/>
          </a:xfrm>
          <a:prstGeom prst="rect">
            <a:avLst/>
          </a:prstGeom>
        </p:spPr>
      </p:pic>
      <p:sp>
        <p:nvSpPr>
          <p:cNvPr id="8" name="TextBox 7">
            <a:extLst>
              <a:ext uri="{FF2B5EF4-FFF2-40B4-BE49-F238E27FC236}">
                <a16:creationId xmlns:a16="http://schemas.microsoft.com/office/drawing/2014/main" id="{DD0657EC-FA89-0E23-FF8E-6EB9B5BA04ED}"/>
              </a:ext>
            </a:extLst>
          </p:cNvPr>
          <p:cNvSpPr txBox="1"/>
          <p:nvPr/>
        </p:nvSpPr>
        <p:spPr>
          <a:xfrm>
            <a:off x="2040896" y="4879820"/>
            <a:ext cx="4711595"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00" b="0" i="0" u="none" strike="noStrike" kern="1200" cap="none" spc="0" normalizeH="0" baseline="0" noProof="0" dirty="0">
                <a:ln>
                  <a:noFill/>
                </a:ln>
                <a:solidFill>
                  <a:srgbClr val="000000">
                    <a:alpha val="100000"/>
                  </a:srgbClr>
                </a:solidFill>
                <a:effectLst/>
                <a:uLnTx/>
                <a:uFillTx/>
                <a:ea typeface="+mn-ea"/>
                <a:cs typeface="Tw Cen MT (Body)"/>
                <a:sym typeface="Tw Cen MT (Body)"/>
              </a:rPr>
              <a:t>These data do not include Los Angeles or San Francisco local health jurisdictions.
*Prenatal care information was collected from CS cases in the CPA (N=405).
Additional risk information were collected through CS quality assurance review of case interview records (N=175 interviewed/405 (43.2) total CS cases in CPA).</a:t>
            </a:r>
          </a:p>
        </p:txBody>
      </p:sp>
      <p:sp>
        <p:nvSpPr>
          <p:cNvPr id="4" name="TextBox 3">
            <a:extLst>
              <a:ext uri="{FF2B5EF4-FFF2-40B4-BE49-F238E27FC236}">
                <a16:creationId xmlns:a16="http://schemas.microsoft.com/office/drawing/2014/main" id="{C201B470-8F76-5C61-2055-AC92DE313B6C}"/>
              </a:ext>
            </a:extLst>
          </p:cNvPr>
          <p:cNvSpPr txBox="1"/>
          <p:nvPr/>
        </p:nvSpPr>
        <p:spPr>
          <a:xfrm>
            <a:off x="5577840" y="5668333"/>
            <a:ext cx="3866003" cy="523220"/>
          </a:xfrm>
          <a:prstGeom prst="rect">
            <a:avLst/>
          </a:prstGeom>
          <a:noFill/>
        </p:spPr>
        <p:txBody>
          <a:bodyPr wrap="square">
            <a:spAutoFit/>
          </a:bodyPr>
          <a:lstStyle/>
          <a:p>
            <a:r>
              <a:rPr lang="en-US" sz="1400" dirty="0"/>
              <a:t>Source: </a:t>
            </a:r>
            <a:r>
              <a:rPr lang="en-US" sz="1400" dirty="0">
                <a:hlinkClick r:id="rId4"/>
              </a:rPr>
              <a:t>CDPH 2021 Sexually Transmitted Infection Data (2024)</a:t>
            </a:r>
            <a:endParaRPr lang="en-US" sz="1400" dirty="0"/>
          </a:p>
        </p:txBody>
      </p:sp>
      <p:sp>
        <p:nvSpPr>
          <p:cNvPr id="5" name="Slide Number Placeholder 4">
            <a:extLst>
              <a:ext uri="{FF2B5EF4-FFF2-40B4-BE49-F238E27FC236}">
                <a16:creationId xmlns:a16="http://schemas.microsoft.com/office/drawing/2014/main" id="{5A0C1388-90D7-1CCB-D800-6374E90E6848}"/>
              </a:ext>
            </a:extLst>
          </p:cNvPr>
          <p:cNvSpPr>
            <a:spLocks noGrp="1"/>
          </p:cNvSpPr>
          <p:nvPr>
            <p:ph type="sldNum" sz="quarter" idx="12"/>
          </p:nvPr>
        </p:nvSpPr>
        <p:spPr/>
        <p:txBody>
          <a:bodyPr/>
          <a:lstStyle/>
          <a:p>
            <a:fld id="{1D2EA5EF-C699-AF4C-BA42-C0A1CAAB713C}" type="slidenum">
              <a:rPr lang="en-US" smtClean="0"/>
              <a:t>43</a:t>
            </a:fld>
            <a:endParaRPr lang="en-US"/>
          </a:p>
        </p:txBody>
      </p:sp>
    </p:spTree>
    <p:extLst>
      <p:ext uri="{BB962C8B-B14F-4D97-AF65-F5344CB8AC3E}">
        <p14:creationId xmlns:p14="http://schemas.microsoft.com/office/powerpoint/2010/main" val="3865658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0"/>
            <a:ext cx="8315569" cy="1143000"/>
          </a:xfrm>
        </p:spPr>
        <p:txBody>
          <a:bodyPr/>
          <a:lstStyle/>
          <a:p>
            <a:r>
              <a:rPr lang="en-US" dirty="0" err="1"/>
              <a:t>Mpox</a:t>
            </a:r>
            <a:endParaRPr lang="en-US" dirty="0"/>
          </a:p>
        </p:txBody>
      </p:sp>
      <p:sp>
        <p:nvSpPr>
          <p:cNvPr id="6" name="TextBox 5">
            <a:extLst>
              <a:ext uri="{FF2B5EF4-FFF2-40B4-BE49-F238E27FC236}">
                <a16:creationId xmlns:a16="http://schemas.microsoft.com/office/drawing/2014/main" id="{78B1E74E-9062-9692-9200-A1BE82CB9BCB}"/>
              </a:ext>
            </a:extLst>
          </p:cNvPr>
          <p:cNvSpPr txBox="1"/>
          <p:nvPr/>
        </p:nvSpPr>
        <p:spPr>
          <a:xfrm>
            <a:off x="543130" y="681090"/>
            <a:ext cx="6333920" cy="2862322"/>
          </a:xfrm>
          <a:prstGeom prst="rect">
            <a:avLst/>
          </a:prstGeom>
          <a:noFill/>
        </p:spPr>
        <p:txBody>
          <a:bodyPr wrap="square">
            <a:spAutoFit/>
          </a:bodyPr>
          <a:lstStyle/>
          <a:p>
            <a:pPr marL="285750" indent="-285750" algn="l">
              <a:buFont typeface="Wingdings" panose="05000000000000000000" pitchFamily="2" charset="2"/>
              <a:buChar char="§"/>
            </a:pPr>
            <a:endParaRPr lang="en-US" sz="1800" b="0" i="0" u="none" strike="noStrike" baseline="0" dirty="0">
              <a:solidFill>
                <a:srgbClr val="000000"/>
              </a:solidFill>
              <a:latin typeface="Arial" panose="020B0604020202020204" pitchFamily="34" charset="0"/>
            </a:endParaRPr>
          </a:p>
          <a:p>
            <a:pPr marL="285750" indent="-285750">
              <a:buFont typeface="Wingdings" panose="05000000000000000000" pitchFamily="2" charset="2"/>
              <a:buChar char="§"/>
            </a:pPr>
            <a:r>
              <a:rPr lang="en-US" sz="1800" b="0" i="0" u="none" strike="noStrike" baseline="0" dirty="0">
                <a:solidFill>
                  <a:srgbClr val="000000"/>
                </a:solidFill>
                <a:latin typeface="Arial" panose="020B0604020202020204" pitchFamily="34" charset="0"/>
              </a:rPr>
              <a:t>Stanislaus County reported its first </a:t>
            </a:r>
            <a:r>
              <a:rPr lang="en-US" sz="1800" b="0" i="0" u="none" strike="noStrike" baseline="0" dirty="0" err="1">
                <a:solidFill>
                  <a:srgbClr val="000000"/>
                </a:solidFill>
                <a:latin typeface="Arial" panose="020B0604020202020204" pitchFamily="34" charset="0"/>
              </a:rPr>
              <a:t>Mpox</a:t>
            </a:r>
            <a:r>
              <a:rPr lang="en-US" sz="1800" b="0" i="0" u="none" strike="noStrike" baseline="0" dirty="0">
                <a:solidFill>
                  <a:srgbClr val="000000"/>
                </a:solidFill>
                <a:latin typeface="Arial" panose="020B0604020202020204" pitchFamily="34" charset="0"/>
              </a:rPr>
              <a:t> case </a:t>
            </a:r>
            <a:r>
              <a:rPr lang="en-US" dirty="0">
                <a:solidFill>
                  <a:srgbClr val="000000"/>
                </a:solidFill>
                <a:latin typeface="Arial" panose="020B0604020202020204" pitchFamily="34" charset="0"/>
              </a:rPr>
              <a:t>on July 6, 2022</a:t>
            </a:r>
          </a:p>
          <a:p>
            <a:pPr marL="285750" indent="-285750">
              <a:buFont typeface="Wingdings" panose="05000000000000000000" pitchFamily="2" charset="2"/>
              <a:buChar char="§"/>
            </a:pPr>
            <a:r>
              <a:rPr lang="en-US" sz="1800" b="0" i="0" u="none" strike="noStrike" baseline="0" dirty="0">
                <a:solidFill>
                  <a:srgbClr val="000000"/>
                </a:solidFill>
                <a:latin typeface="Arial" panose="020B0604020202020204" pitchFamily="34" charset="0"/>
              </a:rPr>
              <a:t>Among cases with available sex related data, 87% are MSM between 18 and 44 years.</a:t>
            </a:r>
          </a:p>
          <a:p>
            <a:pPr marL="285750" indent="-285750">
              <a:buFont typeface="Wingdings" panose="05000000000000000000" pitchFamily="2" charset="2"/>
              <a:buChar char="§"/>
            </a:pPr>
            <a:r>
              <a:rPr lang="en-US" dirty="0">
                <a:solidFill>
                  <a:srgbClr val="000000"/>
                </a:solidFill>
                <a:latin typeface="Arial" panose="020B0604020202020204" pitchFamily="34" charset="0"/>
              </a:rPr>
              <a:t>Stanislaus County administered 563 doses of vaccine (JYNNEOS) to protect against </a:t>
            </a:r>
            <a:r>
              <a:rPr lang="en-US" dirty="0" err="1">
                <a:solidFill>
                  <a:srgbClr val="000000"/>
                </a:solidFill>
                <a:latin typeface="Arial" panose="020B0604020202020204" pitchFamily="34" charset="0"/>
              </a:rPr>
              <a:t>Mpox</a:t>
            </a:r>
            <a:r>
              <a:rPr lang="en-US" dirty="0">
                <a:solidFill>
                  <a:srgbClr val="000000"/>
                </a:solidFill>
                <a:latin typeface="Arial" panose="020B0604020202020204" pitchFamily="34" charset="0"/>
              </a:rPr>
              <a:t>.</a:t>
            </a:r>
            <a:endParaRPr lang="en-US" sz="1800" b="0" i="0" u="none" strike="noStrike" baseline="0" dirty="0">
              <a:solidFill>
                <a:srgbClr val="000000"/>
              </a:solidFill>
              <a:latin typeface="Century Gothic" panose="020B0502020202020204" pitchFamily="34" charset="0"/>
            </a:endParaRPr>
          </a:p>
          <a:p>
            <a:endParaRPr lang="en-US" sz="1800" b="0" i="0" u="none" strike="noStrike" baseline="0" dirty="0">
              <a:latin typeface="Century Gothic" panose="020B0502020202020204" pitchFamily="34" charset="0"/>
            </a:endParaRPr>
          </a:p>
          <a:p>
            <a:r>
              <a:rPr lang="en-US" sz="1800" b="0" i="0" u="none" strike="noStrike" baseline="0" dirty="0">
                <a:solidFill>
                  <a:srgbClr val="000000"/>
                </a:solidFill>
                <a:latin typeface="Century Gothic" panose="020B0502020202020204" pitchFamily="34" charset="0"/>
              </a:rPr>
              <a:t>	</a:t>
            </a:r>
          </a:p>
          <a:p>
            <a:pPr algn="l"/>
            <a:endParaRPr lang="en-US" sz="1800" b="0" i="0" u="none" strike="noStrike" baseline="0" dirty="0">
              <a:solidFill>
                <a:srgbClr val="000000"/>
              </a:solidFill>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44</a:t>
            </a:fld>
            <a:endParaRPr lang="en-US"/>
          </a:p>
        </p:txBody>
      </p:sp>
      <p:sp>
        <p:nvSpPr>
          <p:cNvPr id="3" name="TextBox 2">
            <a:extLst>
              <a:ext uri="{FF2B5EF4-FFF2-40B4-BE49-F238E27FC236}">
                <a16:creationId xmlns:a16="http://schemas.microsoft.com/office/drawing/2014/main" id="{1417F9AF-F20B-170A-C0FA-22428B32EF04}"/>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Tree>
    <p:extLst>
      <p:ext uri="{BB962C8B-B14F-4D97-AF65-F5344CB8AC3E}">
        <p14:creationId xmlns:p14="http://schemas.microsoft.com/office/powerpoint/2010/main" val="26783117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9000"/>
            <a:ext cx="8315569" cy="1143000"/>
          </a:xfrm>
        </p:spPr>
        <p:txBody>
          <a:bodyPr/>
          <a:lstStyle/>
          <a:p>
            <a:br>
              <a:rPr lang="en-US" dirty="0"/>
            </a:br>
            <a:r>
              <a:rPr lang="en-US" dirty="0"/>
              <a:t>World Health Organization 2024 Global Hepatitis Report</a:t>
            </a:r>
          </a:p>
        </p:txBody>
      </p:sp>
      <p:sp>
        <p:nvSpPr>
          <p:cNvPr id="6" name="TextBox 5">
            <a:extLst>
              <a:ext uri="{FF2B5EF4-FFF2-40B4-BE49-F238E27FC236}">
                <a16:creationId xmlns:a16="http://schemas.microsoft.com/office/drawing/2014/main" id="{78B1E74E-9062-9692-9200-A1BE82CB9BCB}"/>
              </a:ext>
            </a:extLst>
          </p:cNvPr>
          <p:cNvSpPr txBox="1"/>
          <p:nvPr/>
        </p:nvSpPr>
        <p:spPr>
          <a:xfrm>
            <a:off x="142875" y="2014539"/>
            <a:ext cx="7600950" cy="2031325"/>
          </a:xfrm>
          <a:prstGeom prst="rect">
            <a:avLst/>
          </a:prstGeom>
          <a:noFill/>
        </p:spPr>
        <p:txBody>
          <a:bodyPr wrap="square">
            <a:spAutoFit/>
          </a:bodyPr>
          <a:lstStyle/>
          <a:p>
            <a:pPr marL="285750" indent="-285750">
              <a:buFont typeface="Wingdings" panose="05000000000000000000" pitchFamily="2" charset="2"/>
              <a:buChar char="§"/>
            </a:pPr>
            <a:r>
              <a:rPr lang="en-US" dirty="0">
                <a:solidFill>
                  <a:srgbClr val="000000"/>
                </a:solidFill>
              </a:rPr>
              <a:t>According to the WHO 2024 Global Hepatitis Report, the number of lives lost due to viral hepatitis is increasing.</a:t>
            </a:r>
          </a:p>
          <a:p>
            <a:pPr marL="285750" indent="-285750">
              <a:buFont typeface="Wingdings" panose="05000000000000000000" pitchFamily="2" charset="2"/>
              <a:buChar char="§"/>
            </a:pPr>
            <a:r>
              <a:rPr lang="en-US" dirty="0">
                <a:solidFill>
                  <a:srgbClr val="000000"/>
                </a:solidFill>
              </a:rPr>
              <a:t>The disease is the second leading infectious cause of death globally-with 1.3 million deaths per year, the same as tuberculosis, a top infectious killer.</a:t>
            </a:r>
          </a:p>
          <a:p>
            <a:r>
              <a:rPr lang="en-US" dirty="0">
                <a:solidFill>
                  <a:srgbClr val="000000"/>
                </a:solidFill>
                <a:latin typeface="Century Gothic" panose="020B0502020202020204" pitchFamily="34" charset="0"/>
              </a:rPr>
              <a:t> </a:t>
            </a:r>
            <a:r>
              <a:rPr lang="en-US" sz="1800" b="0" i="0" u="none" strike="noStrike" baseline="0" dirty="0">
                <a:solidFill>
                  <a:srgbClr val="000000"/>
                </a:solidFill>
                <a:latin typeface="Century Gothic" panose="020B0502020202020204" pitchFamily="34" charset="0"/>
              </a:rPr>
              <a:t>	</a:t>
            </a:r>
          </a:p>
          <a:p>
            <a:pPr marL="285750" indent="-285750" algn="l">
              <a:buFont typeface="Wingdings" panose="05000000000000000000" pitchFamily="2" charset="2"/>
              <a:buChar char="§"/>
            </a:pPr>
            <a:endParaRPr lang="en-US" sz="1800" b="0" i="0" u="none" strike="noStrike" baseline="0" dirty="0">
              <a:solidFill>
                <a:srgbClr val="000000"/>
              </a:solidFill>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45</a:t>
            </a:fld>
            <a:endParaRPr lang="en-US"/>
          </a:p>
        </p:txBody>
      </p:sp>
      <p:sp>
        <p:nvSpPr>
          <p:cNvPr id="8" name="TextBox 7">
            <a:extLst>
              <a:ext uri="{FF2B5EF4-FFF2-40B4-BE49-F238E27FC236}">
                <a16:creationId xmlns:a16="http://schemas.microsoft.com/office/drawing/2014/main" id="{74931AEE-7A8B-CF50-78B4-F76F7A97DBA1}"/>
              </a:ext>
            </a:extLst>
          </p:cNvPr>
          <p:cNvSpPr txBox="1"/>
          <p:nvPr/>
        </p:nvSpPr>
        <p:spPr>
          <a:xfrm>
            <a:off x="5550442" y="5365820"/>
            <a:ext cx="3255666" cy="738664"/>
          </a:xfrm>
          <a:prstGeom prst="rect">
            <a:avLst/>
          </a:prstGeom>
          <a:noFill/>
        </p:spPr>
        <p:txBody>
          <a:bodyPr wrap="square" rtlCol="0">
            <a:spAutoFit/>
          </a:bodyPr>
          <a:lstStyle/>
          <a:p>
            <a:r>
              <a:rPr lang="en-US" sz="1400" dirty="0"/>
              <a:t>Source: </a:t>
            </a:r>
            <a:r>
              <a:rPr lang="en-US" sz="1400" i="1" dirty="0">
                <a:hlinkClick r:id="rId3"/>
              </a:rPr>
              <a:t>Vital Signs</a:t>
            </a:r>
            <a:r>
              <a:rPr lang="en-US" sz="1400" dirty="0">
                <a:hlinkClick r:id="rId3"/>
              </a:rPr>
              <a:t>: Hepatitis C Treatment Among Insured Adults – United States, 2019-2020 (2022)</a:t>
            </a:r>
            <a:endParaRPr lang="en-US" sz="1400" dirty="0"/>
          </a:p>
        </p:txBody>
      </p:sp>
    </p:spTree>
    <p:extLst>
      <p:ext uri="{BB962C8B-B14F-4D97-AF65-F5344CB8AC3E}">
        <p14:creationId xmlns:p14="http://schemas.microsoft.com/office/powerpoint/2010/main" val="1964819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0"/>
            <a:ext cx="8315569" cy="1143000"/>
          </a:xfrm>
        </p:spPr>
        <p:txBody>
          <a:bodyPr/>
          <a:lstStyle/>
          <a:p>
            <a:r>
              <a:rPr lang="en-US" dirty="0"/>
              <a:t>HCV </a:t>
            </a:r>
          </a:p>
        </p:txBody>
      </p:sp>
      <p:sp>
        <p:nvSpPr>
          <p:cNvPr id="6" name="TextBox 5">
            <a:extLst>
              <a:ext uri="{FF2B5EF4-FFF2-40B4-BE49-F238E27FC236}">
                <a16:creationId xmlns:a16="http://schemas.microsoft.com/office/drawing/2014/main" id="{78B1E74E-9062-9692-9200-A1BE82CB9BCB}"/>
              </a:ext>
            </a:extLst>
          </p:cNvPr>
          <p:cNvSpPr txBox="1"/>
          <p:nvPr/>
        </p:nvSpPr>
        <p:spPr>
          <a:xfrm>
            <a:off x="314325" y="585700"/>
            <a:ext cx="7600950" cy="2862322"/>
          </a:xfrm>
          <a:prstGeom prst="rect">
            <a:avLst/>
          </a:prstGeom>
          <a:noFill/>
        </p:spPr>
        <p:txBody>
          <a:bodyPr wrap="square">
            <a:spAutoFit/>
          </a:bodyPr>
          <a:lstStyle/>
          <a:p>
            <a:pPr marL="285750" indent="-285750" algn="l">
              <a:buFont typeface="Wingdings" panose="05000000000000000000" pitchFamily="2" charset="2"/>
              <a:buChar char="§"/>
            </a:pPr>
            <a:endParaRPr lang="en-US" sz="1800" b="0" i="0" u="none" strike="noStrike" baseline="0" dirty="0">
              <a:solidFill>
                <a:srgbClr val="000000"/>
              </a:solidFill>
              <a:latin typeface="Century Gothic" panose="020B0502020202020204" pitchFamily="34" charset="0"/>
            </a:endParaRPr>
          </a:p>
          <a:p>
            <a:pPr marL="285750" indent="-285750">
              <a:buClr>
                <a:schemeClr val="accent6"/>
              </a:buClr>
              <a:buFont typeface="Wingdings" panose="05000000000000000000" pitchFamily="2" charset="2"/>
              <a:buChar char="§"/>
            </a:pPr>
            <a:r>
              <a:rPr lang="en-US" sz="1800" b="0" i="0" u="none" strike="noStrike" baseline="0" dirty="0"/>
              <a:t>Chronic hepatitis is one of the most frequently reported communicable diseases in California.</a:t>
            </a:r>
          </a:p>
          <a:p>
            <a:pPr marL="285750" indent="-285750">
              <a:buClr>
                <a:schemeClr val="accent6"/>
              </a:buClr>
              <a:buFont typeface="Wingdings" panose="05000000000000000000" pitchFamily="2" charset="2"/>
              <a:buChar char="§"/>
            </a:pPr>
            <a:r>
              <a:rPr lang="en-US" sz="1800" b="0" i="0" u="none" strike="noStrike" baseline="0" dirty="0"/>
              <a:t>Ages 45+ had the highest rates of newly reported chronic hepatitis C infection in 2022 and made-up 70% of newly reported cases.</a:t>
            </a:r>
          </a:p>
          <a:p>
            <a:pPr marL="285750" indent="-285750">
              <a:buClr>
                <a:schemeClr val="accent6"/>
              </a:buClr>
              <a:buFont typeface="Wingdings" panose="05000000000000000000" pitchFamily="2" charset="2"/>
              <a:buChar char="§"/>
            </a:pPr>
            <a:r>
              <a:rPr lang="en-US" sz="1800" b="0" i="0" u="none" strike="noStrike" baseline="0" dirty="0"/>
              <a:t>50% of HIV/HCV cases in Stanislaus County were associated with injection drug use.</a:t>
            </a:r>
          </a:p>
          <a:p>
            <a:endParaRPr lang="en-US" sz="1800" b="0" i="0" u="none" strike="noStrike" baseline="0" dirty="0">
              <a:latin typeface="Century Gothic" panose="020B0502020202020204" pitchFamily="34" charset="0"/>
            </a:endParaRPr>
          </a:p>
          <a:p>
            <a:r>
              <a:rPr lang="en-US" sz="1800" b="0" i="0" u="none" strike="noStrike" baseline="0" dirty="0">
                <a:solidFill>
                  <a:srgbClr val="000000"/>
                </a:solidFill>
                <a:latin typeface="Century Gothic" panose="020B0502020202020204" pitchFamily="34" charset="0"/>
              </a:rPr>
              <a:t>	</a:t>
            </a:r>
          </a:p>
          <a:p>
            <a:pPr algn="l"/>
            <a:endParaRPr lang="en-US" sz="1800" b="0" i="0" u="none" strike="noStrike" baseline="0" dirty="0">
              <a:solidFill>
                <a:srgbClr val="000000"/>
              </a:solidFill>
              <a:latin typeface="Century Gothic" panose="020B0502020202020204" pitchFamily="34" charset="0"/>
            </a:endParaRPr>
          </a:p>
        </p:txBody>
      </p:sp>
      <p:pic>
        <p:nvPicPr>
          <p:cNvPr id="7" name="Picture 6" descr="Case rate of chronic HCV among young adults (15-29) 2017-2022, line graph comparing Stanislaus to California&#10;&#10;California:&#10;2017: 74.27&#10;2018: 77.9&#10;&#10;Stanislaus:&#10;2017: 65.7&#10;2018: 64.9&#10;2019: 51.2&#10;2020: 37.5&#10;2021: 28.1&#10;2022: 35.8">
            <a:extLst>
              <a:ext uri="{FF2B5EF4-FFF2-40B4-BE49-F238E27FC236}">
                <a16:creationId xmlns:a16="http://schemas.microsoft.com/office/drawing/2014/main" id="{69E9FE00-AA18-4BE9-BC8C-BCA2C5875B29}"/>
              </a:ext>
            </a:extLst>
          </p:cNvPr>
          <p:cNvPicPr>
            <a:picLocks noChangeAspect="1"/>
          </p:cNvPicPr>
          <p:nvPr/>
        </p:nvPicPr>
        <p:blipFill>
          <a:blip r:embed="rId3"/>
          <a:stretch>
            <a:fillRect/>
          </a:stretch>
        </p:blipFill>
        <p:spPr>
          <a:xfrm>
            <a:off x="1879651" y="2989277"/>
            <a:ext cx="6464372" cy="3171825"/>
          </a:xfrm>
          <a:prstGeom prst="rect">
            <a:avLst/>
          </a:prstGeom>
        </p:spPr>
      </p:pic>
      <p:sp>
        <p:nvSpPr>
          <p:cNvPr id="3" name="TextBox 2">
            <a:extLst>
              <a:ext uri="{FF2B5EF4-FFF2-40B4-BE49-F238E27FC236}">
                <a16:creationId xmlns:a16="http://schemas.microsoft.com/office/drawing/2014/main" id="{AE7F25CE-8636-BB01-ACE3-6E5CFBBEDA21}"/>
              </a:ext>
            </a:extLst>
          </p:cNvPr>
          <p:cNvSpPr txBox="1"/>
          <p:nvPr/>
        </p:nvSpPr>
        <p:spPr>
          <a:xfrm>
            <a:off x="6215062" y="5637882"/>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46</a:t>
            </a:fld>
            <a:endParaRPr lang="en-US"/>
          </a:p>
        </p:txBody>
      </p:sp>
    </p:spTree>
    <p:extLst>
      <p:ext uri="{BB962C8B-B14F-4D97-AF65-F5344CB8AC3E}">
        <p14:creationId xmlns:p14="http://schemas.microsoft.com/office/powerpoint/2010/main" val="26629697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39" y="421767"/>
            <a:ext cx="8315569" cy="1143000"/>
          </a:xfrm>
        </p:spPr>
        <p:txBody>
          <a:bodyPr/>
          <a:lstStyle/>
          <a:p>
            <a:r>
              <a:rPr lang="en-US" dirty="0"/>
              <a:t>Hepatitis C </a:t>
            </a:r>
            <a:br>
              <a:rPr lang="en-US" dirty="0"/>
            </a:br>
            <a:r>
              <a:rPr lang="en-US" dirty="0"/>
              <a:t>Thompson et al, 2022</a:t>
            </a:r>
          </a:p>
        </p:txBody>
      </p:sp>
      <p:sp>
        <p:nvSpPr>
          <p:cNvPr id="6" name="TextBox 5">
            <a:extLst>
              <a:ext uri="{FF2B5EF4-FFF2-40B4-BE49-F238E27FC236}">
                <a16:creationId xmlns:a16="http://schemas.microsoft.com/office/drawing/2014/main" id="{78B1E74E-9062-9692-9200-A1BE82CB9BCB}"/>
              </a:ext>
            </a:extLst>
          </p:cNvPr>
          <p:cNvSpPr txBox="1"/>
          <p:nvPr/>
        </p:nvSpPr>
        <p:spPr>
          <a:xfrm>
            <a:off x="457202" y="2138364"/>
            <a:ext cx="7600950" cy="2031325"/>
          </a:xfrm>
          <a:prstGeom prst="rect">
            <a:avLst/>
          </a:prstGeom>
          <a:noFill/>
        </p:spPr>
        <p:txBody>
          <a:bodyPr wrap="square">
            <a:spAutoFit/>
          </a:bodyPr>
          <a:lstStyle/>
          <a:p>
            <a:pPr marL="285750" indent="-285750">
              <a:buClr>
                <a:schemeClr val="accent6"/>
              </a:buClr>
              <a:buFont typeface="Wingdings" panose="05000000000000000000" pitchFamily="2" charset="2"/>
              <a:buChar char="§"/>
            </a:pPr>
            <a:r>
              <a:rPr lang="en-US" dirty="0">
                <a:solidFill>
                  <a:srgbClr val="000000"/>
                </a:solidFill>
              </a:rPr>
              <a:t>Only about 1 in 3 people with insurance receive timely treatment for Hepatitis C</a:t>
            </a:r>
          </a:p>
          <a:p>
            <a:pPr marL="285750" indent="-285750">
              <a:buClr>
                <a:schemeClr val="accent6"/>
              </a:buClr>
              <a:buFont typeface="Wingdings" panose="05000000000000000000" pitchFamily="2" charset="2"/>
              <a:buChar char="§"/>
            </a:pPr>
            <a:r>
              <a:rPr lang="en-US" dirty="0">
                <a:solidFill>
                  <a:srgbClr val="000000"/>
                </a:solidFill>
              </a:rPr>
              <a:t>People with Medicaid were 46% less likely to receive treatment than those with private insurance.</a:t>
            </a:r>
          </a:p>
          <a:p>
            <a:pPr marL="285750" indent="-285750">
              <a:buClr>
                <a:schemeClr val="accent6"/>
              </a:buClr>
              <a:buFont typeface="Wingdings" panose="05000000000000000000" pitchFamily="2" charset="2"/>
              <a:buChar char="§"/>
            </a:pPr>
            <a:r>
              <a:rPr lang="en-US" dirty="0">
                <a:solidFill>
                  <a:srgbClr val="000000"/>
                </a:solidFill>
              </a:rPr>
              <a:t>Medicaid recipients of other races were up to 2% less likely to get timely treatment than White Medicaid recipients.</a:t>
            </a:r>
          </a:p>
          <a:p>
            <a:pPr marL="285750" indent="-285750">
              <a:buClr>
                <a:schemeClr val="accent6"/>
              </a:buClr>
              <a:buFont typeface="Wingdings" panose="05000000000000000000" pitchFamily="2" charset="2"/>
              <a:buChar char="§"/>
            </a:pPr>
            <a:endParaRPr lang="en-US" sz="1800" b="0" i="0" u="none" strike="noStrike" baseline="0" dirty="0">
              <a:solidFill>
                <a:srgbClr val="000000"/>
              </a:solidFill>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47</a:t>
            </a:fld>
            <a:endParaRPr lang="en-US"/>
          </a:p>
        </p:txBody>
      </p:sp>
      <p:sp>
        <p:nvSpPr>
          <p:cNvPr id="8" name="TextBox 7">
            <a:extLst>
              <a:ext uri="{FF2B5EF4-FFF2-40B4-BE49-F238E27FC236}">
                <a16:creationId xmlns:a16="http://schemas.microsoft.com/office/drawing/2014/main" id="{458D4606-667A-CFE3-E1A7-B7E0C0A6998E}"/>
              </a:ext>
            </a:extLst>
          </p:cNvPr>
          <p:cNvSpPr txBox="1"/>
          <p:nvPr/>
        </p:nvSpPr>
        <p:spPr>
          <a:xfrm>
            <a:off x="5550442" y="5365820"/>
            <a:ext cx="3255666" cy="738664"/>
          </a:xfrm>
          <a:prstGeom prst="rect">
            <a:avLst/>
          </a:prstGeom>
          <a:noFill/>
        </p:spPr>
        <p:txBody>
          <a:bodyPr wrap="square" rtlCol="0">
            <a:spAutoFit/>
          </a:bodyPr>
          <a:lstStyle/>
          <a:p>
            <a:r>
              <a:rPr lang="en-US" sz="1400" dirty="0"/>
              <a:t>Source: </a:t>
            </a:r>
            <a:r>
              <a:rPr lang="en-US" sz="1400" i="1" dirty="0">
                <a:hlinkClick r:id="rId3"/>
              </a:rPr>
              <a:t>Vital Signs</a:t>
            </a:r>
            <a:r>
              <a:rPr lang="en-US" sz="1400" dirty="0">
                <a:hlinkClick r:id="rId3"/>
              </a:rPr>
              <a:t>: Hepatitis C Treatment Among Insured Adults – United States, 2019-2020 (2022)</a:t>
            </a:r>
            <a:endParaRPr lang="en-US" sz="1400" dirty="0"/>
          </a:p>
        </p:txBody>
      </p:sp>
    </p:spTree>
    <p:extLst>
      <p:ext uri="{BB962C8B-B14F-4D97-AF65-F5344CB8AC3E}">
        <p14:creationId xmlns:p14="http://schemas.microsoft.com/office/powerpoint/2010/main" val="21086125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393192"/>
            <a:ext cx="8315569" cy="1143000"/>
          </a:xfrm>
        </p:spPr>
        <p:txBody>
          <a:bodyPr/>
          <a:lstStyle/>
          <a:p>
            <a:r>
              <a:rPr lang="en-US" dirty="0"/>
              <a:t>HIV/HCV Co-Infection Number of Cases and Case Rate per 100,000 by Race/Ethnicity, Stan. Co., 2022 </a:t>
            </a:r>
          </a:p>
        </p:txBody>
      </p:sp>
      <p:pic>
        <p:nvPicPr>
          <p:cNvPr id="7" name="Picture 6" descr="Bar graphs of cases by race/ethnicity and case rate per 100,000&#10;&#10;Of the people that got HIV/HCV 50% were white but case rate was much higher in the black population&#10;&#10;Cases by race/ethnicity:&#10;Asian NH: 1&#10;Black NH: 4&#10;Hispanic: 5&#10;MR NH: 1&#10;White NH: 11&#10;&#10;Case rate per 100,000&#10;Asian NH: 3.57&#10;Black NH: 26.38&#10;Hispanic: 1.94&#10;MR NH: 6.47&#10;White NH: 4.51">
            <a:extLst>
              <a:ext uri="{FF2B5EF4-FFF2-40B4-BE49-F238E27FC236}">
                <a16:creationId xmlns:a16="http://schemas.microsoft.com/office/drawing/2014/main" id="{A3C5AA1D-34A0-E8EA-3D5C-D10C267E0D36}"/>
              </a:ext>
            </a:extLst>
          </p:cNvPr>
          <p:cNvPicPr>
            <a:picLocks noChangeAspect="1"/>
          </p:cNvPicPr>
          <p:nvPr/>
        </p:nvPicPr>
        <p:blipFill>
          <a:blip r:embed="rId3"/>
          <a:stretch>
            <a:fillRect/>
          </a:stretch>
        </p:blipFill>
        <p:spPr>
          <a:xfrm>
            <a:off x="535790" y="2005178"/>
            <a:ext cx="8158392" cy="3495675"/>
          </a:xfrm>
          <a:prstGeom prst="rect">
            <a:avLst/>
          </a:prstGeom>
        </p:spPr>
      </p:pic>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48</a:t>
            </a:fld>
            <a:endParaRPr lang="en-US"/>
          </a:p>
        </p:txBody>
      </p:sp>
      <p:sp>
        <p:nvSpPr>
          <p:cNvPr id="3" name="TextBox 2">
            <a:extLst>
              <a:ext uri="{FF2B5EF4-FFF2-40B4-BE49-F238E27FC236}">
                <a16:creationId xmlns:a16="http://schemas.microsoft.com/office/drawing/2014/main" id="{EB2ADD65-45E3-47E9-36BF-E211D13BA880}"/>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Tree>
    <p:extLst>
      <p:ext uri="{BB962C8B-B14F-4D97-AF65-F5344CB8AC3E}">
        <p14:creationId xmlns:p14="http://schemas.microsoft.com/office/powerpoint/2010/main" val="26736221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0"/>
            <a:ext cx="8315569" cy="1143000"/>
          </a:xfrm>
        </p:spPr>
        <p:txBody>
          <a:bodyPr/>
          <a:lstStyle/>
          <a:p>
            <a:r>
              <a:rPr lang="en-US" dirty="0"/>
              <a:t>HIV/HCV Co-Infection Cases by Gender, Stan. Co., 2022 </a:t>
            </a:r>
          </a:p>
        </p:txBody>
      </p:sp>
      <p:pic>
        <p:nvPicPr>
          <p:cNvPr id="9" name="Picture 8" descr="Cases by gender, pie chart&#10;&#10;Of the people that got HIV/HCV 64% were male&#10;&#10;Female: 36.36%&#10;Male: 63.64%">
            <a:extLst>
              <a:ext uri="{FF2B5EF4-FFF2-40B4-BE49-F238E27FC236}">
                <a16:creationId xmlns:a16="http://schemas.microsoft.com/office/drawing/2014/main" id="{58F4EB8B-71D9-117F-BA0E-1261102C25A8}"/>
              </a:ext>
            </a:extLst>
          </p:cNvPr>
          <p:cNvPicPr>
            <a:picLocks noChangeAspect="1"/>
          </p:cNvPicPr>
          <p:nvPr/>
        </p:nvPicPr>
        <p:blipFill>
          <a:blip r:embed="rId3"/>
          <a:stretch>
            <a:fillRect/>
          </a:stretch>
        </p:blipFill>
        <p:spPr>
          <a:xfrm>
            <a:off x="2286000" y="1303352"/>
            <a:ext cx="5991225" cy="5200650"/>
          </a:xfrm>
          <a:prstGeom prst="rect">
            <a:avLst/>
          </a:prstGeom>
        </p:spPr>
      </p:pic>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49</a:t>
            </a:fld>
            <a:endParaRPr lang="en-US"/>
          </a:p>
        </p:txBody>
      </p:sp>
      <p:sp>
        <p:nvSpPr>
          <p:cNvPr id="3" name="TextBox 2">
            <a:extLst>
              <a:ext uri="{FF2B5EF4-FFF2-40B4-BE49-F238E27FC236}">
                <a16:creationId xmlns:a16="http://schemas.microsoft.com/office/drawing/2014/main" id="{F75B6DA1-1EBB-BD01-98F1-DA52E0F00B41}"/>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Tree>
    <p:extLst>
      <p:ext uri="{BB962C8B-B14F-4D97-AF65-F5344CB8AC3E}">
        <p14:creationId xmlns:p14="http://schemas.microsoft.com/office/powerpoint/2010/main" val="1795310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A8FB8-8260-6B26-EE65-E7E9DCC29EBB}"/>
              </a:ext>
            </a:extLst>
          </p:cNvPr>
          <p:cNvSpPr>
            <a:spLocks noGrp="1"/>
          </p:cNvSpPr>
          <p:nvPr>
            <p:ph type="title"/>
          </p:nvPr>
        </p:nvSpPr>
        <p:spPr/>
        <p:txBody>
          <a:bodyPr/>
          <a:lstStyle/>
          <a:p>
            <a:r>
              <a:rPr lang="en-US" dirty="0"/>
              <a:t>The </a:t>
            </a:r>
            <a:r>
              <a:rPr lang="en-US" dirty="0" err="1"/>
              <a:t>Syndemic</a:t>
            </a:r>
            <a:r>
              <a:rPr lang="en-US" dirty="0"/>
              <a:t> Model</a:t>
            </a:r>
            <a:br>
              <a:rPr lang="en-US" dirty="0"/>
            </a:br>
            <a:r>
              <a:rPr lang="en-US" dirty="0"/>
              <a:t>Dixon and Mendenhall, 2023</a:t>
            </a:r>
          </a:p>
        </p:txBody>
      </p:sp>
      <p:pic>
        <p:nvPicPr>
          <p:cNvPr id="3074" name="Picture 2" descr="Circle labeled &quot;social and structural conditions that promote disease clustering&quot; with three intersecting circles inside it  labeled &quot;disease 1&quot;, &quot;disease 2&quot;, and &quot;disease 3&quot;. At the intersection of the three circles is a label stating &quot;adverse interactions of diseases and societal conditions&quot;, with an arrow drawn outside of the circles pointing toward &quot;stress-mediating intervention&quot;. That label separates into &quot;yes&quot; and &quot;no&quot; arrows. If &quot;stress-mediating intervention&quot; is &quot;yes&quot;, then the arrow leads to &quot;improved disease progression and health outcomes&quot;. If &quot;stress-mediating intervention&quot; is &quot;no&quot;, then the arrow leads to &quot;worsened disease progression and health outcomes&quot;.">
            <a:extLst>
              <a:ext uri="{FF2B5EF4-FFF2-40B4-BE49-F238E27FC236}">
                <a16:creationId xmlns:a16="http://schemas.microsoft.com/office/drawing/2014/main" id="{7F3A33AD-9A0E-73E6-EDB4-34CD8039D43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57450" y="1709110"/>
            <a:ext cx="4086225" cy="4305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0CF1CFB-BE6E-F66D-686B-98AE9AD2E0CB}"/>
              </a:ext>
            </a:extLst>
          </p:cNvPr>
          <p:cNvSpPr txBox="1"/>
          <p:nvPr/>
        </p:nvSpPr>
        <p:spPr>
          <a:xfrm>
            <a:off x="6543675" y="5866059"/>
            <a:ext cx="1999622" cy="276999"/>
          </a:xfrm>
          <a:prstGeom prst="rect">
            <a:avLst/>
          </a:prstGeom>
          <a:noFill/>
        </p:spPr>
        <p:txBody>
          <a:bodyPr wrap="square" rtlCol="0">
            <a:spAutoFit/>
          </a:bodyPr>
          <a:lstStyle/>
          <a:p>
            <a:r>
              <a:rPr lang="en-US" sz="1200" dirty="0"/>
              <a:t>Source: </a:t>
            </a:r>
            <a:r>
              <a:rPr lang="en-US" sz="1200" dirty="0">
                <a:hlinkClick r:id="rId4"/>
              </a:rPr>
              <a:t>Nature (2023)</a:t>
            </a:r>
            <a:endParaRPr lang="en-US" sz="1200" dirty="0"/>
          </a:p>
        </p:txBody>
      </p:sp>
      <p:sp>
        <p:nvSpPr>
          <p:cNvPr id="4" name="Slide Number Placeholder 3">
            <a:extLst>
              <a:ext uri="{FF2B5EF4-FFF2-40B4-BE49-F238E27FC236}">
                <a16:creationId xmlns:a16="http://schemas.microsoft.com/office/drawing/2014/main" id="{F4220284-1704-BD88-310D-71C492EF981C}"/>
              </a:ext>
            </a:extLst>
          </p:cNvPr>
          <p:cNvSpPr>
            <a:spLocks noGrp="1"/>
          </p:cNvSpPr>
          <p:nvPr>
            <p:ph type="sldNum" sz="quarter" idx="12"/>
          </p:nvPr>
        </p:nvSpPr>
        <p:spPr/>
        <p:txBody>
          <a:bodyPr/>
          <a:lstStyle/>
          <a:p>
            <a:fld id="{1D2EA5EF-C699-AF4C-BA42-C0A1CAAB713C}" type="slidenum">
              <a:rPr lang="en-US" smtClean="0"/>
              <a:t>5</a:t>
            </a:fld>
            <a:endParaRPr lang="en-US"/>
          </a:p>
        </p:txBody>
      </p:sp>
    </p:spTree>
    <p:extLst>
      <p:ext uri="{BB962C8B-B14F-4D97-AF65-F5344CB8AC3E}">
        <p14:creationId xmlns:p14="http://schemas.microsoft.com/office/powerpoint/2010/main" val="32852712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0"/>
            <a:ext cx="8315569" cy="1143000"/>
          </a:xfrm>
        </p:spPr>
        <p:txBody>
          <a:bodyPr/>
          <a:lstStyle/>
          <a:p>
            <a:r>
              <a:rPr lang="en-US" dirty="0"/>
              <a:t>HIV/HCV Co-Infection, Cases by Age Group, Stan. Co., 2022 </a:t>
            </a:r>
          </a:p>
        </p:txBody>
      </p:sp>
      <p:pic>
        <p:nvPicPr>
          <p:cNvPr id="9" name="Picture 8" descr="Cases by age group, pie chart&#10;&#10;Of the people that got HIV/HCV 82% were between the age 45 to 64 years old.&#10;&#10;25-34: 9.09%&#10;35-44: 4.55%&#10;45-54: 40.91%&#10;55-64: 40..91%&#10;65+: 4.55%">
            <a:extLst>
              <a:ext uri="{FF2B5EF4-FFF2-40B4-BE49-F238E27FC236}">
                <a16:creationId xmlns:a16="http://schemas.microsoft.com/office/drawing/2014/main" id="{ACCB0E4E-67B7-5B01-18E4-06EFC756D3DA}"/>
              </a:ext>
            </a:extLst>
          </p:cNvPr>
          <p:cNvPicPr>
            <a:picLocks noChangeAspect="1"/>
          </p:cNvPicPr>
          <p:nvPr/>
        </p:nvPicPr>
        <p:blipFill>
          <a:blip r:embed="rId3"/>
          <a:stretch>
            <a:fillRect/>
          </a:stretch>
        </p:blipFill>
        <p:spPr>
          <a:xfrm>
            <a:off x="2424113" y="1357990"/>
            <a:ext cx="5291138" cy="4609510"/>
          </a:xfrm>
          <a:prstGeom prst="rect">
            <a:avLst/>
          </a:prstGeom>
        </p:spPr>
      </p:pic>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50</a:t>
            </a:fld>
            <a:endParaRPr lang="en-US"/>
          </a:p>
        </p:txBody>
      </p:sp>
      <p:sp>
        <p:nvSpPr>
          <p:cNvPr id="3" name="TextBox 2">
            <a:extLst>
              <a:ext uri="{FF2B5EF4-FFF2-40B4-BE49-F238E27FC236}">
                <a16:creationId xmlns:a16="http://schemas.microsoft.com/office/drawing/2014/main" id="{65A734D6-5B46-4B76-2AD9-B360553430E9}"/>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Tree>
    <p:extLst>
      <p:ext uri="{BB962C8B-B14F-4D97-AF65-F5344CB8AC3E}">
        <p14:creationId xmlns:p14="http://schemas.microsoft.com/office/powerpoint/2010/main" val="26186984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AB680-4AC8-BB64-811F-AD5D9893DE6A}"/>
              </a:ext>
            </a:extLst>
          </p:cNvPr>
          <p:cNvSpPr>
            <a:spLocks noGrp="1"/>
          </p:cNvSpPr>
          <p:nvPr>
            <p:ph type="title"/>
          </p:nvPr>
        </p:nvSpPr>
        <p:spPr/>
        <p:txBody>
          <a:bodyPr/>
          <a:lstStyle/>
          <a:p>
            <a:r>
              <a:rPr lang="en-US" dirty="0"/>
              <a:t>HIV/HCV Co-Infections, Cases by Risk Category, Stan. Co., 2022 </a:t>
            </a:r>
          </a:p>
        </p:txBody>
      </p:sp>
      <p:pic>
        <p:nvPicPr>
          <p:cNvPr id="7" name="Picture 6" descr="Heterosexual contact (non-HRH): 2&#10;High-risk heterosexual contact (HRH): 1&#10;Injection drug use (IDU): 10&#10;Male-to-male sexual contact (MMSC): 3&#10;MMSC &amp; IDU (without transgender): 1&#10;Other: 1&#10;Unknown risk: 4">
            <a:extLst>
              <a:ext uri="{FF2B5EF4-FFF2-40B4-BE49-F238E27FC236}">
                <a16:creationId xmlns:a16="http://schemas.microsoft.com/office/drawing/2014/main" id="{8938BB3F-0B97-F1E4-D819-9C324FC3DEFD}"/>
              </a:ext>
            </a:extLst>
          </p:cNvPr>
          <p:cNvPicPr>
            <a:picLocks noChangeAspect="1"/>
          </p:cNvPicPr>
          <p:nvPr/>
        </p:nvPicPr>
        <p:blipFill>
          <a:blip r:embed="rId2"/>
          <a:stretch>
            <a:fillRect/>
          </a:stretch>
        </p:blipFill>
        <p:spPr>
          <a:xfrm>
            <a:off x="457202" y="1575760"/>
            <a:ext cx="8239125" cy="4581525"/>
          </a:xfrm>
          <a:prstGeom prst="rect">
            <a:avLst/>
          </a:prstGeom>
        </p:spPr>
      </p:pic>
      <p:sp>
        <p:nvSpPr>
          <p:cNvPr id="3" name="TextBox 2">
            <a:extLst>
              <a:ext uri="{FF2B5EF4-FFF2-40B4-BE49-F238E27FC236}">
                <a16:creationId xmlns:a16="http://schemas.microsoft.com/office/drawing/2014/main" id="{CA5795C2-B3F9-86A5-AD8D-5BB1F7AE99D2}"/>
              </a:ext>
            </a:extLst>
          </p:cNvPr>
          <p:cNvSpPr txBox="1"/>
          <p:nvPr/>
        </p:nvSpPr>
        <p:spPr>
          <a:xfrm>
            <a:off x="2051538" y="5952945"/>
            <a:ext cx="5650524" cy="307777"/>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
        <p:nvSpPr>
          <p:cNvPr id="5" name="Slide Number Placeholder 4">
            <a:extLst>
              <a:ext uri="{FF2B5EF4-FFF2-40B4-BE49-F238E27FC236}">
                <a16:creationId xmlns:a16="http://schemas.microsoft.com/office/drawing/2014/main" id="{6F1B01AD-6753-9E60-6C44-535F6ABFC06C}"/>
              </a:ext>
            </a:extLst>
          </p:cNvPr>
          <p:cNvSpPr>
            <a:spLocks noGrp="1"/>
          </p:cNvSpPr>
          <p:nvPr>
            <p:ph type="sldNum" sz="quarter" idx="12"/>
          </p:nvPr>
        </p:nvSpPr>
        <p:spPr/>
        <p:txBody>
          <a:bodyPr/>
          <a:lstStyle/>
          <a:p>
            <a:fld id="{1D2EA5EF-C699-AF4C-BA42-C0A1CAAB713C}" type="slidenum">
              <a:rPr lang="en-US" smtClean="0"/>
              <a:t>51</a:t>
            </a:fld>
            <a:endParaRPr lang="en-US"/>
          </a:p>
        </p:txBody>
      </p:sp>
    </p:spTree>
    <p:extLst>
      <p:ext uri="{BB962C8B-B14F-4D97-AF65-F5344CB8AC3E}">
        <p14:creationId xmlns:p14="http://schemas.microsoft.com/office/powerpoint/2010/main" val="32013425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0"/>
            <a:ext cx="8315569" cy="1143000"/>
          </a:xfrm>
        </p:spPr>
        <p:txBody>
          <a:bodyPr/>
          <a:lstStyle/>
          <a:p>
            <a:r>
              <a:rPr lang="en-US" dirty="0"/>
              <a:t>HCV Barriers to Treatment </a:t>
            </a:r>
            <a:br>
              <a:rPr lang="en-US" dirty="0"/>
            </a:br>
            <a:r>
              <a:rPr lang="en-US" dirty="0"/>
              <a:t>McGowan and Fried, 2012</a:t>
            </a:r>
          </a:p>
        </p:txBody>
      </p:sp>
      <p:sp>
        <p:nvSpPr>
          <p:cNvPr id="7" name="TextBox 6">
            <a:extLst>
              <a:ext uri="{FF2B5EF4-FFF2-40B4-BE49-F238E27FC236}">
                <a16:creationId xmlns:a16="http://schemas.microsoft.com/office/drawing/2014/main" id="{8AE969E2-FEA3-6C29-DD6A-79D2E193DABC}"/>
              </a:ext>
            </a:extLst>
          </p:cNvPr>
          <p:cNvSpPr txBox="1"/>
          <p:nvPr/>
        </p:nvSpPr>
        <p:spPr>
          <a:xfrm>
            <a:off x="457202" y="5606981"/>
            <a:ext cx="2250831" cy="523220"/>
          </a:xfrm>
          <a:prstGeom prst="rect">
            <a:avLst/>
          </a:prstGeom>
          <a:noFill/>
        </p:spPr>
        <p:txBody>
          <a:bodyPr wrap="square" rtlCol="0">
            <a:spAutoFit/>
          </a:bodyPr>
          <a:lstStyle/>
          <a:p>
            <a:r>
              <a:rPr lang="en-US" sz="1400" dirty="0"/>
              <a:t>Source: </a:t>
            </a:r>
            <a:r>
              <a:rPr lang="en-US" sz="1400" dirty="0">
                <a:hlinkClick r:id="rId3"/>
              </a:rPr>
              <a:t>National Institutes of Health (2012)</a:t>
            </a:r>
            <a:endParaRPr lang="en-US" sz="1400" dirty="0"/>
          </a:p>
        </p:txBody>
      </p:sp>
      <p:pic>
        <p:nvPicPr>
          <p:cNvPr id="1026" name="Picture 2" descr="Stepwise barriers to HCV treatment&#10;&#10;HCV infection to diagnosis (~25%): asymptomatic disease, poor awareness/education, lack of medical coverage, MD failure to screen or test&#10;&#10;Diagnosis to referral to specialist (~50%): patient non-adherence, MD failure to identify need for referral, logistical concerns, limited specialist availability&#10;&#10;Referral to specialist to treatment initiation (&lt;30%): patient fears and misunderstandings, stigmatization, substance abuse, psychiatric comorbidity, financial concerns, transportation/logistical concerns, communication difficulties">
            <a:extLst>
              <a:ext uri="{FF2B5EF4-FFF2-40B4-BE49-F238E27FC236}">
                <a16:creationId xmlns:a16="http://schemas.microsoft.com/office/drawing/2014/main" id="{A26C7F5B-BEEA-19FF-14FD-205C23015D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2450" y="1143000"/>
            <a:ext cx="4010173" cy="557577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52</a:t>
            </a:fld>
            <a:endParaRPr lang="en-US"/>
          </a:p>
        </p:txBody>
      </p:sp>
    </p:spTree>
    <p:extLst>
      <p:ext uri="{BB962C8B-B14F-4D97-AF65-F5344CB8AC3E}">
        <p14:creationId xmlns:p14="http://schemas.microsoft.com/office/powerpoint/2010/main" val="2272686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143868"/>
            <a:ext cx="8315569" cy="1143000"/>
          </a:xfrm>
        </p:spPr>
        <p:txBody>
          <a:bodyPr/>
          <a:lstStyle/>
          <a:p>
            <a:r>
              <a:rPr lang="en-US" dirty="0"/>
              <a:t>HCV in Corrections</a:t>
            </a:r>
            <a:br>
              <a:rPr lang="en-US" dirty="0"/>
            </a:br>
            <a:r>
              <a:rPr lang="en-US" dirty="0"/>
              <a:t>Strick and </a:t>
            </a:r>
            <a:r>
              <a:rPr lang="en-US" dirty="0" err="1"/>
              <a:t>Corcorran</a:t>
            </a:r>
            <a:r>
              <a:rPr lang="en-US" dirty="0"/>
              <a:t>, 2024</a:t>
            </a:r>
          </a:p>
        </p:txBody>
      </p:sp>
      <p:sp>
        <p:nvSpPr>
          <p:cNvPr id="6" name="TextBox 5">
            <a:extLst>
              <a:ext uri="{FF2B5EF4-FFF2-40B4-BE49-F238E27FC236}">
                <a16:creationId xmlns:a16="http://schemas.microsoft.com/office/drawing/2014/main" id="{7C074DA8-C3BF-1767-4E00-412395F75E38}"/>
              </a:ext>
            </a:extLst>
          </p:cNvPr>
          <p:cNvSpPr txBox="1"/>
          <p:nvPr/>
        </p:nvSpPr>
        <p:spPr>
          <a:xfrm>
            <a:off x="942975" y="1559917"/>
            <a:ext cx="7743825" cy="4247317"/>
          </a:xfrm>
          <a:prstGeom prst="rect">
            <a:avLst/>
          </a:prstGeom>
          <a:noFill/>
        </p:spPr>
        <p:txBody>
          <a:bodyPr wrap="square">
            <a:spAutoFit/>
          </a:bodyPr>
          <a:lstStyle/>
          <a:p>
            <a:pPr marL="285750" indent="-285750">
              <a:buClr>
                <a:schemeClr val="accent6"/>
              </a:buClr>
              <a:buFont typeface="Wingdings" panose="05000000000000000000" pitchFamily="2" charset="2"/>
              <a:buChar char="§"/>
            </a:pPr>
            <a:r>
              <a:rPr lang="en-US" dirty="0"/>
              <a:t>In the United States, the prevalence of hepatitis C virus (HCV) infection is much higher in correctional settings as compared to the general community. Between 2011 and 2012, estimates based on 12 state prisons in the United States showed an HCV seroprevalence of 9.6% to 41.1% </a:t>
            </a:r>
          </a:p>
          <a:p>
            <a:pPr marL="285750" indent="-285750">
              <a:buClr>
                <a:schemeClr val="accent6"/>
              </a:buClr>
              <a:buFont typeface="Wingdings" panose="05000000000000000000" pitchFamily="2" charset="2"/>
              <a:buChar char="§"/>
            </a:pPr>
            <a:r>
              <a:rPr lang="en-US" dirty="0"/>
              <a:t>It is estimated that approximately 30% of all individuals with HCV infection in the United States pass through a correctional system in a given year.</a:t>
            </a:r>
          </a:p>
          <a:p>
            <a:pPr marL="285750" indent="-285750">
              <a:buClr>
                <a:schemeClr val="accent6"/>
              </a:buClr>
              <a:buFont typeface="Wingdings" panose="05000000000000000000" pitchFamily="2" charset="2"/>
              <a:buChar char="§"/>
            </a:pPr>
            <a:r>
              <a:rPr lang="en-US" dirty="0"/>
              <a:t>The AASLD-IDSA HCV Guidance recommends performing one-time opt-out testing for all individuals ages 18 year or older, including those with risk exposures such as incarceration.</a:t>
            </a:r>
          </a:p>
          <a:p>
            <a:pPr marL="285750" indent="-285750">
              <a:buClr>
                <a:schemeClr val="accent6"/>
              </a:buClr>
              <a:buFont typeface="Wingdings" panose="05000000000000000000" pitchFamily="2" charset="2"/>
              <a:buChar char="§"/>
            </a:pPr>
            <a:r>
              <a:rPr lang="en-US" dirty="0"/>
              <a:t>Most prisons offer HCV treatment, but historically only a small fraction of patients with HCV infection have received HCV treatment, often due to time constraints (e.g., inability to complete treatment before release) and individual clinical factors. </a:t>
            </a:r>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53</a:t>
            </a:fld>
            <a:endParaRPr lang="en-US"/>
          </a:p>
        </p:txBody>
      </p:sp>
      <p:sp>
        <p:nvSpPr>
          <p:cNvPr id="8" name="TextBox 7">
            <a:extLst>
              <a:ext uri="{FF2B5EF4-FFF2-40B4-BE49-F238E27FC236}">
                <a16:creationId xmlns:a16="http://schemas.microsoft.com/office/drawing/2014/main" id="{8DA34EE4-0AD0-C4A3-A9BC-96D7CFF1103F}"/>
              </a:ext>
            </a:extLst>
          </p:cNvPr>
          <p:cNvSpPr txBox="1"/>
          <p:nvPr/>
        </p:nvSpPr>
        <p:spPr>
          <a:xfrm>
            <a:off x="5898751" y="5685392"/>
            <a:ext cx="3547068" cy="523220"/>
          </a:xfrm>
          <a:prstGeom prst="rect">
            <a:avLst/>
          </a:prstGeom>
          <a:noFill/>
        </p:spPr>
        <p:txBody>
          <a:bodyPr wrap="square" rtlCol="0">
            <a:spAutoFit/>
          </a:bodyPr>
          <a:lstStyle/>
          <a:p>
            <a:r>
              <a:rPr lang="en-US" sz="1400" dirty="0"/>
              <a:t>Source: </a:t>
            </a:r>
            <a:r>
              <a:rPr lang="en-US" sz="1400" dirty="0">
                <a:hlinkClick r:id="rId3"/>
              </a:rPr>
              <a:t>Treatment of HCV in a Correctional Setting (2024)</a:t>
            </a:r>
            <a:endParaRPr lang="en-US" sz="1400" dirty="0"/>
          </a:p>
        </p:txBody>
      </p:sp>
    </p:spTree>
    <p:extLst>
      <p:ext uri="{BB962C8B-B14F-4D97-AF65-F5344CB8AC3E}">
        <p14:creationId xmlns:p14="http://schemas.microsoft.com/office/powerpoint/2010/main" val="17882923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14BEF-D85C-5577-12C4-E2BFACA84ECF}"/>
              </a:ext>
            </a:extLst>
          </p:cNvPr>
          <p:cNvSpPr>
            <a:spLocks noGrp="1"/>
          </p:cNvSpPr>
          <p:nvPr>
            <p:ph type="title"/>
          </p:nvPr>
        </p:nvSpPr>
        <p:spPr>
          <a:xfrm>
            <a:off x="442914" y="333375"/>
            <a:ext cx="8315569" cy="1143000"/>
          </a:xfrm>
        </p:spPr>
        <p:txBody>
          <a:bodyPr/>
          <a:lstStyle/>
          <a:p>
            <a:r>
              <a:rPr lang="en-US" sz="3600" dirty="0"/>
              <a:t>Facilitators and Barriers to Accessing HCV Care During and Following Incarceration</a:t>
            </a:r>
            <a:br>
              <a:rPr lang="en-US" sz="3600" dirty="0"/>
            </a:br>
            <a:r>
              <a:rPr lang="en-US" sz="3600" dirty="0" err="1"/>
              <a:t>Kamat</a:t>
            </a:r>
            <a:r>
              <a:rPr lang="en-US" sz="3600" dirty="0"/>
              <a:t> et al, 2023</a:t>
            </a:r>
          </a:p>
        </p:txBody>
      </p:sp>
      <p:pic>
        <p:nvPicPr>
          <p:cNvPr id="2050" name="Picture 2" descr="Flow chart showing facilitators and barriers to accessing HCV care during and following incarceration&#10;&#10;Facilitators during incarceration: having sufficient time to complete treatment&#10;Facilitators after release: linkage with reentry/rehabilitation program&#10;&#10;Barriers during incarceration: delays in initiating treatment&#10;Barriers after release: low perceived risk of harm, lack of insurance coverage, higher-ranking priorities (e.g. managing more immediate reentry challenges such as employment, housing, legal issues), active substance use">
            <a:extLst>
              <a:ext uri="{FF2B5EF4-FFF2-40B4-BE49-F238E27FC236}">
                <a16:creationId xmlns:a16="http://schemas.microsoft.com/office/drawing/2014/main" id="{5F223DCA-96CE-561F-8B4D-1128C16A1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13" y="1857375"/>
            <a:ext cx="7496175" cy="4095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D298C66-2A88-2A14-D13A-41B42F148E41}"/>
              </a:ext>
            </a:extLst>
          </p:cNvPr>
          <p:cNvSpPr txBox="1"/>
          <p:nvPr/>
        </p:nvSpPr>
        <p:spPr>
          <a:xfrm>
            <a:off x="704172" y="5705007"/>
            <a:ext cx="2641930" cy="307777"/>
          </a:xfrm>
          <a:prstGeom prst="rect">
            <a:avLst/>
          </a:prstGeom>
          <a:noFill/>
        </p:spPr>
        <p:txBody>
          <a:bodyPr wrap="square" rtlCol="0">
            <a:spAutoFit/>
          </a:bodyPr>
          <a:lstStyle/>
          <a:p>
            <a:r>
              <a:rPr lang="en-US" sz="1400" dirty="0"/>
              <a:t>Source: </a:t>
            </a:r>
            <a:r>
              <a:rPr lang="en-US" sz="1400" dirty="0">
                <a:hlinkClick r:id="rId4"/>
              </a:rPr>
              <a:t>PubMed (2023)</a:t>
            </a:r>
            <a:endParaRPr lang="en-US" sz="1400" dirty="0"/>
          </a:p>
        </p:txBody>
      </p:sp>
      <p:sp>
        <p:nvSpPr>
          <p:cNvPr id="5" name="Slide Number Placeholder 4">
            <a:extLst>
              <a:ext uri="{FF2B5EF4-FFF2-40B4-BE49-F238E27FC236}">
                <a16:creationId xmlns:a16="http://schemas.microsoft.com/office/drawing/2014/main" id="{DFFF5D8E-06A8-9704-8AF9-881B568D58A1}"/>
              </a:ext>
            </a:extLst>
          </p:cNvPr>
          <p:cNvSpPr>
            <a:spLocks noGrp="1"/>
          </p:cNvSpPr>
          <p:nvPr>
            <p:ph type="sldNum" sz="quarter" idx="12"/>
          </p:nvPr>
        </p:nvSpPr>
        <p:spPr/>
        <p:txBody>
          <a:bodyPr/>
          <a:lstStyle/>
          <a:p>
            <a:fld id="{1D2EA5EF-C699-AF4C-BA42-C0A1CAAB713C}" type="slidenum">
              <a:rPr lang="en-US" smtClean="0"/>
              <a:t>54</a:t>
            </a:fld>
            <a:endParaRPr lang="en-US"/>
          </a:p>
        </p:txBody>
      </p:sp>
    </p:spTree>
    <p:extLst>
      <p:ext uri="{BB962C8B-B14F-4D97-AF65-F5344CB8AC3E}">
        <p14:creationId xmlns:p14="http://schemas.microsoft.com/office/powerpoint/2010/main" val="28919059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64334"/>
            <a:ext cx="8315569" cy="1143000"/>
          </a:xfrm>
        </p:spPr>
        <p:txBody>
          <a:bodyPr/>
          <a:lstStyle/>
          <a:p>
            <a:r>
              <a:rPr lang="en-US" dirty="0"/>
              <a:t>Key Points HCV in Corrections</a:t>
            </a:r>
            <a:br>
              <a:rPr lang="en-US" dirty="0"/>
            </a:br>
            <a:r>
              <a:rPr lang="en-US" dirty="0"/>
              <a:t>Strick and </a:t>
            </a:r>
            <a:r>
              <a:rPr lang="en-US" dirty="0" err="1"/>
              <a:t>Corcorran</a:t>
            </a:r>
            <a:r>
              <a:rPr lang="en-US" dirty="0"/>
              <a:t>, 2024</a:t>
            </a:r>
          </a:p>
        </p:txBody>
      </p:sp>
      <p:sp>
        <p:nvSpPr>
          <p:cNvPr id="6" name="TextBox 5">
            <a:extLst>
              <a:ext uri="{FF2B5EF4-FFF2-40B4-BE49-F238E27FC236}">
                <a16:creationId xmlns:a16="http://schemas.microsoft.com/office/drawing/2014/main" id="{7C074DA8-C3BF-1767-4E00-412395F75E38}"/>
              </a:ext>
            </a:extLst>
          </p:cNvPr>
          <p:cNvSpPr txBox="1"/>
          <p:nvPr/>
        </p:nvSpPr>
        <p:spPr>
          <a:xfrm>
            <a:off x="571623" y="1489688"/>
            <a:ext cx="8029576" cy="4524315"/>
          </a:xfrm>
          <a:prstGeom prst="rect">
            <a:avLst/>
          </a:prstGeom>
          <a:noFill/>
        </p:spPr>
        <p:txBody>
          <a:bodyPr wrap="square">
            <a:spAutoFit/>
          </a:bodyPr>
          <a:lstStyle/>
          <a:p>
            <a:pPr algn="l">
              <a:buClr>
                <a:schemeClr val="accent6"/>
              </a:buClr>
              <a:buFont typeface="Arial" panose="020B0604020202020204" pitchFamily="34" charset="0"/>
              <a:buChar char="•"/>
            </a:pPr>
            <a:r>
              <a:rPr lang="en-US" b="0" i="0" dirty="0">
                <a:solidFill>
                  <a:srgbClr val="333333"/>
                </a:solidFill>
                <a:effectLst/>
              </a:rPr>
              <a:t>Screening for HCV in jails plays an important role in identifying individuals with HCV infection.</a:t>
            </a:r>
          </a:p>
          <a:p>
            <a:pPr algn="l">
              <a:buClr>
                <a:schemeClr val="accent6"/>
              </a:buClr>
              <a:buFont typeface="Arial" panose="020B0604020202020204" pitchFamily="34" charset="0"/>
              <a:buChar char="•"/>
            </a:pPr>
            <a:r>
              <a:rPr lang="en-US" b="0" i="0" dirty="0">
                <a:solidFill>
                  <a:srgbClr val="333333"/>
                </a:solidFill>
                <a:effectLst/>
              </a:rPr>
              <a:t>Incarceration can be an ideal time to treat HCV infection, given the high level of structure and oversight that enhances high treatment completion and SVR rates.</a:t>
            </a:r>
          </a:p>
          <a:p>
            <a:pPr algn="l">
              <a:buClr>
                <a:schemeClr val="accent6"/>
              </a:buClr>
              <a:buFont typeface="Arial" panose="020B0604020202020204" pitchFamily="34" charset="0"/>
              <a:buChar char="•"/>
            </a:pPr>
            <a:r>
              <a:rPr lang="en-US" b="0" i="0" dirty="0">
                <a:solidFill>
                  <a:srgbClr val="333333"/>
                </a:solidFill>
                <a:effectLst/>
              </a:rPr>
              <a:t>The high cost of HCV therapy and limited workforce capacity has forced most correctional facilities to prioritize treatment based on disease severity, but many facilities are expanding the population receiving treatment based on changing standards and external pressures.</a:t>
            </a:r>
          </a:p>
          <a:p>
            <a:pPr algn="l">
              <a:buClr>
                <a:schemeClr val="accent6"/>
              </a:buClr>
              <a:buFont typeface="Arial" panose="020B0604020202020204" pitchFamily="34" charset="0"/>
              <a:buChar char="•"/>
            </a:pPr>
            <a:r>
              <a:rPr lang="en-US" b="0" i="0" dirty="0">
                <a:solidFill>
                  <a:srgbClr val="333333"/>
                </a:solidFill>
                <a:effectLst/>
              </a:rPr>
              <a:t>Because the risk for reinfection exists, education and prevention services should be part of any HCV treatment program and should continue long after a sustained virologic response has been achieved. </a:t>
            </a:r>
          </a:p>
          <a:p>
            <a:pPr algn="l">
              <a:buClr>
                <a:schemeClr val="accent6"/>
              </a:buClr>
              <a:buFont typeface="Arial" panose="020B0604020202020204" pitchFamily="34" charset="0"/>
              <a:buChar char="•"/>
            </a:pPr>
            <a:r>
              <a:rPr lang="en-US" b="0" i="0" dirty="0">
                <a:solidFill>
                  <a:srgbClr val="333333"/>
                </a:solidFill>
                <a:effectLst/>
              </a:rPr>
              <a:t>To achieve the goal of HCV eradication in the United States, jail and prison populations will need to be included as a high-priority group for treatment; as such, it will become increasingly important for correctional systems to partner with public health systems.</a:t>
            </a:r>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55</a:t>
            </a:fld>
            <a:endParaRPr lang="en-US"/>
          </a:p>
        </p:txBody>
      </p:sp>
      <p:sp>
        <p:nvSpPr>
          <p:cNvPr id="8" name="TextBox 7">
            <a:extLst>
              <a:ext uri="{FF2B5EF4-FFF2-40B4-BE49-F238E27FC236}">
                <a16:creationId xmlns:a16="http://schemas.microsoft.com/office/drawing/2014/main" id="{77F89BB6-9395-2C6E-74EA-154B4D86AF88}"/>
              </a:ext>
            </a:extLst>
          </p:cNvPr>
          <p:cNvSpPr txBox="1"/>
          <p:nvPr/>
        </p:nvSpPr>
        <p:spPr>
          <a:xfrm>
            <a:off x="6300495" y="5679510"/>
            <a:ext cx="2612572" cy="523220"/>
          </a:xfrm>
          <a:prstGeom prst="rect">
            <a:avLst/>
          </a:prstGeom>
          <a:noFill/>
        </p:spPr>
        <p:txBody>
          <a:bodyPr wrap="square" rtlCol="0">
            <a:spAutoFit/>
          </a:bodyPr>
          <a:lstStyle/>
          <a:p>
            <a:r>
              <a:rPr lang="en-US" sz="1400" dirty="0"/>
              <a:t>Source: </a:t>
            </a:r>
            <a:r>
              <a:rPr lang="en-US" sz="1400" dirty="0">
                <a:hlinkClick r:id="rId3"/>
              </a:rPr>
              <a:t>Treatment of HCV in a Correctional Setting (2024)</a:t>
            </a:r>
            <a:endParaRPr lang="en-US" sz="1400" dirty="0"/>
          </a:p>
        </p:txBody>
      </p:sp>
    </p:spTree>
    <p:extLst>
      <p:ext uri="{BB962C8B-B14F-4D97-AF65-F5344CB8AC3E}">
        <p14:creationId xmlns:p14="http://schemas.microsoft.com/office/powerpoint/2010/main" val="32153226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90D2-13B6-9D2A-00C3-CEDF5F7AF8ED}"/>
              </a:ext>
            </a:extLst>
          </p:cNvPr>
          <p:cNvSpPr>
            <a:spLocks noGrp="1"/>
          </p:cNvSpPr>
          <p:nvPr>
            <p:ph type="title"/>
          </p:nvPr>
        </p:nvSpPr>
        <p:spPr/>
        <p:txBody>
          <a:bodyPr/>
          <a:lstStyle/>
          <a:p>
            <a:r>
              <a:rPr lang="en-US" dirty="0"/>
              <a:t>Challenges</a:t>
            </a:r>
            <a:br>
              <a:rPr lang="en-US" dirty="0"/>
            </a:br>
            <a:r>
              <a:rPr lang="en-US" dirty="0"/>
              <a:t>NACCHO, 2023</a:t>
            </a:r>
          </a:p>
        </p:txBody>
      </p:sp>
      <p:sp>
        <p:nvSpPr>
          <p:cNvPr id="3" name="Content Placeholder 2">
            <a:extLst>
              <a:ext uri="{FF2B5EF4-FFF2-40B4-BE49-F238E27FC236}">
                <a16:creationId xmlns:a16="http://schemas.microsoft.com/office/drawing/2014/main" id="{751A989B-71B0-1124-D979-FA169808A51E}"/>
              </a:ext>
            </a:extLst>
          </p:cNvPr>
          <p:cNvSpPr>
            <a:spLocks noGrp="1"/>
          </p:cNvSpPr>
          <p:nvPr>
            <p:ph sz="half" idx="1"/>
          </p:nvPr>
        </p:nvSpPr>
        <p:spPr>
          <a:xfrm>
            <a:off x="457199" y="1536192"/>
            <a:ext cx="8315569" cy="4431308"/>
          </a:xfrm>
        </p:spPr>
        <p:txBody>
          <a:bodyPr/>
          <a:lstStyle/>
          <a:p>
            <a:r>
              <a:rPr lang="en-US" dirty="0"/>
              <a:t>Stigma and discrimination deter people from seeking and accessing health services</a:t>
            </a:r>
          </a:p>
          <a:p>
            <a:r>
              <a:rPr lang="en-US" dirty="0"/>
              <a:t>Poverty, unemployment, unstable housing</a:t>
            </a:r>
          </a:p>
          <a:p>
            <a:r>
              <a:rPr lang="en-US" dirty="0"/>
              <a:t>Poor access to healthcare</a:t>
            </a:r>
          </a:p>
          <a:p>
            <a:endParaRPr lang="en-US" dirty="0"/>
          </a:p>
        </p:txBody>
      </p:sp>
      <p:sp>
        <p:nvSpPr>
          <p:cNvPr id="4" name="TextBox 3">
            <a:extLst>
              <a:ext uri="{FF2B5EF4-FFF2-40B4-BE49-F238E27FC236}">
                <a16:creationId xmlns:a16="http://schemas.microsoft.com/office/drawing/2014/main" id="{646169D5-50C1-DB45-5E10-BE610BDA795C}"/>
              </a:ext>
            </a:extLst>
          </p:cNvPr>
          <p:cNvSpPr txBox="1"/>
          <p:nvPr/>
        </p:nvSpPr>
        <p:spPr>
          <a:xfrm>
            <a:off x="5427784" y="5556738"/>
            <a:ext cx="3104003" cy="523220"/>
          </a:xfrm>
          <a:prstGeom prst="rect">
            <a:avLst/>
          </a:prstGeom>
          <a:noFill/>
        </p:spPr>
        <p:txBody>
          <a:bodyPr wrap="square" rtlCol="0">
            <a:spAutoFit/>
          </a:bodyPr>
          <a:lstStyle/>
          <a:p>
            <a:r>
              <a:rPr lang="en-US" sz="1400" dirty="0"/>
              <a:t>Source: </a:t>
            </a:r>
            <a:r>
              <a:rPr lang="en-US" sz="1400" dirty="0">
                <a:hlinkClick r:id="rId3"/>
              </a:rPr>
              <a:t>National Association of County &amp; City Health Officials (2023)</a:t>
            </a:r>
            <a:endParaRPr lang="en-US" sz="1400" dirty="0"/>
          </a:p>
        </p:txBody>
      </p:sp>
      <p:sp>
        <p:nvSpPr>
          <p:cNvPr id="5" name="Slide Number Placeholder 4">
            <a:extLst>
              <a:ext uri="{FF2B5EF4-FFF2-40B4-BE49-F238E27FC236}">
                <a16:creationId xmlns:a16="http://schemas.microsoft.com/office/drawing/2014/main" id="{A05E60A2-E404-A761-BFE5-3B144ED43007}"/>
              </a:ext>
            </a:extLst>
          </p:cNvPr>
          <p:cNvSpPr>
            <a:spLocks noGrp="1"/>
          </p:cNvSpPr>
          <p:nvPr>
            <p:ph type="sldNum" sz="quarter" idx="12"/>
          </p:nvPr>
        </p:nvSpPr>
        <p:spPr/>
        <p:txBody>
          <a:bodyPr/>
          <a:lstStyle/>
          <a:p>
            <a:fld id="{1D2EA5EF-C699-AF4C-BA42-C0A1CAAB713C}" type="slidenum">
              <a:rPr lang="en-US" smtClean="0"/>
              <a:t>56</a:t>
            </a:fld>
            <a:endParaRPr lang="en-US"/>
          </a:p>
        </p:txBody>
      </p:sp>
    </p:spTree>
    <p:extLst>
      <p:ext uri="{BB962C8B-B14F-4D97-AF65-F5344CB8AC3E}">
        <p14:creationId xmlns:p14="http://schemas.microsoft.com/office/powerpoint/2010/main" val="24746127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90D2-13B6-9D2A-00C3-CEDF5F7AF8ED}"/>
              </a:ext>
            </a:extLst>
          </p:cNvPr>
          <p:cNvSpPr>
            <a:spLocks noGrp="1"/>
          </p:cNvSpPr>
          <p:nvPr>
            <p:ph type="title"/>
          </p:nvPr>
        </p:nvSpPr>
        <p:spPr/>
        <p:txBody>
          <a:bodyPr/>
          <a:lstStyle/>
          <a:p>
            <a:r>
              <a:rPr lang="en-US" dirty="0"/>
              <a:t>Next Steps</a:t>
            </a:r>
            <a:br>
              <a:rPr lang="en-US" dirty="0"/>
            </a:br>
            <a:r>
              <a:rPr lang="en-US" dirty="0"/>
              <a:t>Kelley, NACCHO 2023</a:t>
            </a:r>
          </a:p>
        </p:txBody>
      </p:sp>
      <p:sp>
        <p:nvSpPr>
          <p:cNvPr id="3" name="Content Placeholder 2">
            <a:extLst>
              <a:ext uri="{FF2B5EF4-FFF2-40B4-BE49-F238E27FC236}">
                <a16:creationId xmlns:a16="http://schemas.microsoft.com/office/drawing/2014/main" id="{751A989B-71B0-1124-D979-FA169808A51E}"/>
              </a:ext>
            </a:extLst>
          </p:cNvPr>
          <p:cNvSpPr>
            <a:spLocks noGrp="1"/>
          </p:cNvSpPr>
          <p:nvPr>
            <p:ph sz="half" idx="1"/>
          </p:nvPr>
        </p:nvSpPr>
        <p:spPr>
          <a:xfrm>
            <a:off x="457199" y="1536192"/>
            <a:ext cx="7458075" cy="4431308"/>
          </a:xfrm>
        </p:spPr>
        <p:txBody>
          <a:bodyPr>
            <a:normAutofit fontScale="92500" lnSpcReduction="10000"/>
          </a:bodyPr>
          <a:lstStyle/>
          <a:p>
            <a:r>
              <a:rPr lang="en-US" dirty="0"/>
              <a:t>Prioritize populations that are inequitably impacted by the </a:t>
            </a:r>
            <a:r>
              <a:rPr lang="en-US" dirty="0" err="1"/>
              <a:t>syndemic</a:t>
            </a:r>
            <a:r>
              <a:rPr lang="en-US" dirty="0"/>
              <a:t> when designing public health services and interventions</a:t>
            </a:r>
          </a:p>
          <a:p>
            <a:r>
              <a:rPr lang="en-US" dirty="0"/>
              <a:t>Address the shared social determinants of health (poverty, housing, employment, involvement with the criminal justice system) and shared barriers to accessing health services (affordability, transportation, stigma and discrimination)</a:t>
            </a:r>
          </a:p>
          <a:p>
            <a:r>
              <a:rPr lang="en-US" dirty="0"/>
              <a:t>Collaborate with emergency departments and correctional institutions to increase screening</a:t>
            </a:r>
          </a:p>
        </p:txBody>
      </p:sp>
      <p:sp>
        <p:nvSpPr>
          <p:cNvPr id="4" name="TextBox 3">
            <a:extLst>
              <a:ext uri="{FF2B5EF4-FFF2-40B4-BE49-F238E27FC236}">
                <a16:creationId xmlns:a16="http://schemas.microsoft.com/office/drawing/2014/main" id="{4284DEA7-D92C-DAEC-00DC-DF81C2C3AE16}"/>
              </a:ext>
            </a:extLst>
          </p:cNvPr>
          <p:cNvSpPr txBox="1"/>
          <p:nvPr/>
        </p:nvSpPr>
        <p:spPr>
          <a:xfrm>
            <a:off x="5427784" y="5705890"/>
            <a:ext cx="3104003" cy="523220"/>
          </a:xfrm>
          <a:prstGeom prst="rect">
            <a:avLst/>
          </a:prstGeom>
          <a:noFill/>
        </p:spPr>
        <p:txBody>
          <a:bodyPr wrap="square" rtlCol="0">
            <a:spAutoFit/>
          </a:bodyPr>
          <a:lstStyle/>
          <a:p>
            <a:r>
              <a:rPr lang="en-US" sz="1400" dirty="0"/>
              <a:t>Source: </a:t>
            </a:r>
            <a:r>
              <a:rPr lang="en-US" sz="1400" dirty="0">
                <a:hlinkClick r:id="rId3"/>
              </a:rPr>
              <a:t>National Association of County &amp; City Health Officials (2023)</a:t>
            </a:r>
            <a:endParaRPr lang="en-US" sz="1400" dirty="0"/>
          </a:p>
        </p:txBody>
      </p:sp>
      <p:sp>
        <p:nvSpPr>
          <p:cNvPr id="5" name="Slide Number Placeholder 4">
            <a:extLst>
              <a:ext uri="{FF2B5EF4-FFF2-40B4-BE49-F238E27FC236}">
                <a16:creationId xmlns:a16="http://schemas.microsoft.com/office/drawing/2014/main" id="{A05E60A2-E404-A761-BFE5-3B144ED43007}"/>
              </a:ext>
            </a:extLst>
          </p:cNvPr>
          <p:cNvSpPr>
            <a:spLocks noGrp="1"/>
          </p:cNvSpPr>
          <p:nvPr>
            <p:ph type="sldNum" sz="quarter" idx="12"/>
          </p:nvPr>
        </p:nvSpPr>
        <p:spPr/>
        <p:txBody>
          <a:bodyPr/>
          <a:lstStyle/>
          <a:p>
            <a:fld id="{1D2EA5EF-C699-AF4C-BA42-C0A1CAAB713C}" type="slidenum">
              <a:rPr lang="en-US" smtClean="0"/>
              <a:t>57</a:t>
            </a:fld>
            <a:endParaRPr lang="en-US"/>
          </a:p>
        </p:txBody>
      </p:sp>
    </p:spTree>
    <p:extLst>
      <p:ext uri="{BB962C8B-B14F-4D97-AF65-F5344CB8AC3E}">
        <p14:creationId xmlns:p14="http://schemas.microsoft.com/office/powerpoint/2010/main" val="19033370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pPr marL="342712" indent="-228600">
              <a:buFont typeface="Wingdings" charset="2"/>
              <a:buAutoNum type="arabicPeriod"/>
            </a:pPr>
            <a:r>
              <a:rPr lang="en-US" sz="1200" dirty="0">
                <a:solidFill>
                  <a:srgbClr val="222222"/>
                </a:solidFill>
                <a:hlinkClick r:id="rId3"/>
              </a:rPr>
              <a:t>Dixon, J., &amp;  Mendenhall, E. (2023). Syndemic thinking to address multimorbidity and its structural determinants. </a:t>
            </a:r>
            <a:r>
              <a:rPr lang="en-US" sz="1200" i="1" dirty="0">
                <a:solidFill>
                  <a:srgbClr val="222222"/>
                </a:solidFill>
                <a:hlinkClick r:id="rId3"/>
              </a:rPr>
              <a:t>Nature Reviews Disease Primers,</a:t>
            </a:r>
            <a:r>
              <a:rPr lang="en-US" sz="1200" dirty="0">
                <a:solidFill>
                  <a:srgbClr val="222222"/>
                </a:solidFill>
                <a:hlinkClick r:id="rId3"/>
              </a:rPr>
              <a:t> 9, 23. </a:t>
            </a:r>
            <a:r>
              <a:rPr lang="en-US" sz="1200" dirty="0" err="1">
                <a:solidFill>
                  <a:srgbClr val="222222"/>
                </a:solidFill>
                <a:hlinkClick r:id="rId3"/>
              </a:rPr>
              <a:t>doi:https</a:t>
            </a:r>
            <a:r>
              <a:rPr lang="en-US" sz="1200" dirty="0">
                <a:solidFill>
                  <a:srgbClr val="222222"/>
                </a:solidFill>
                <a:hlinkClick r:id="rId3"/>
              </a:rPr>
              <a:t>://doi.org/10.1038/s41572-023-00437-2.</a:t>
            </a:r>
            <a:endParaRPr lang="en-US" sz="1200" dirty="0">
              <a:solidFill>
                <a:srgbClr val="222222"/>
              </a:solidFill>
            </a:endParaRPr>
          </a:p>
          <a:p>
            <a:pPr marL="342712" indent="-228600">
              <a:buAutoNum type="arabicPeriod"/>
            </a:pPr>
            <a:r>
              <a:rPr lang="en-US" sz="1200" b="0" i="0" dirty="0" err="1">
                <a:solidFill>
                  <a:srgbClr val="212121"/>
                </a:solidFill>
                <a:effectLst/>
                <a:hlinkClick r:id="rId4"/>
              </a:rPr>
              <a:t>Kamat</a:t>
            </a:r>
            <a:r>
              <a:rPr lang="en-US" sz="1200" b="0" i="0" dirty="0">
                <a:solidFill>
                  <a:srgbClr val="212121"/>
                </a:solidFill>
                <a:effectLst/>
                <a:hlinkClick r:id="rId4"/>
              </a:rPr>
              <a:t>, S., </a:t>
            </a:r>
            <a:r>
              <a:rPr lang="en-US" sz="1200" b="0" i="0" dirty="0" err="1">
                <a:solidFill>
                  <a:srgbClr val="212121"/>
                </a:solidFill>
                <a:effectLst/>
                <a:hlinkClick r:id="rId4"/>
              </a:rPr>
              <a:t>Kondapalli</a:t>
            </a:r>
            <a:r>
              <a:rPr lang="en-US" sz="1200" b="0" i="0" dirty="0">
                <a:solidFill>
                  <a:srgbClr val="212121"/>
                </a:solidFill>
                <a:effectLst/>
                <a:hlinkClick r:id="rId4"/>
              </a:rPr>
              <a:t>, S., Syed, S., Price, G., </a:t>
            </a:r>
            <a:r>
              <a:rPr lang="en-US" sz="1200" b="0" i="0" dirty="0" err="1">
                <a:solidFill>
                  <a:srgbClr val="212121"/>
                </a:solidFill>
                <a:effectLst/>
                <a:hlinkClick r:id="rId4"/>
              </a:rPr>
              <a:t>Danias</a:t>
            </a:r>
            <a:r>
              <a:rPr lang="en-US" sz="1200" b="0" i="0" dirty="0">
                <a:solidFill>
                  <a:srgbClr val="212121"/>
                </a:solidFill>
                <a:effectLst/>
                <a:hlinkClick r:id="rId4"/>
              </a:rPr>
              <a:t>, G., </a:t>
            </a:r>
            <a:r>
              <a:rPr lang="en-US" sz="1200" b="0" i="0" dirty="0" err="1">
                <a:solidFill>
                  <a:srgbClr val="212121"/>
                </a:solidFill>
                <a:effectLst/>
                <a:hlinkClick r:id="rId4"/>
              </a:rPr>
              <a:t>Gorbenko</a:t>
            </a:r>
            <a:r>
              <a:rPr lang="en-US" sz="1200" b="0" i="0" dirty="0">
                <a:solidFill>
                  <a:srgbClr val="212121"/>
                </a:solidFill>
                <a:effectLst/>
                <a:hlinkClick r:id="rId4"/>
              </a:rPr>
              <a:t>, K., Cantor, J., Valera, P., Shah, A.K., &amp; Akiyama, M.J. (2023). Access to Hepatitis C Treatment during and after Incarceration in New Jersey, United States: A Qualitative Study. </a:t>
            </a:r>
            <a:r>
              <a:rPr lang="en-US" sz="1200" b="0" i="1" dirty="0">
                <a:solidFill>
                  <a:srgbClr val="212121"/>
                </a:solidFill>
                <a:effectLst/>
                <a:hlinkClick r:id="rId4"/>
              </a:rPr>
              <a:t>Life (Basel)</a:t>
            </a:r>
            <a:r>
              <a:rPr lang="en-US" sz="1200" b="0" i="0" dirty="0">
                <a:solidFill>
                  <a:srgbClr val="212121"/>
                </a:solidFill>
                <a:effectLst/>
                <a:hlinkClick r:id="rId4"/>
              </a:rPr>
              <a:t>, 13(4), 1033. doi:10.3390/life13041033</a:t>
            </a:r>
            <a:endParaRPr lang="en-US" sz="1200" b="0" i="0" dirty="0">
              <a:solidFill>
                <a:srgbClr val="212121"/>
              </a:solidFill>
              <a:effectLst/>
            </a:endParaRPr>
          </a:p>
          <a:p>
            <a:pPr marL="342712" indent="-228600">
              <a:buFont typeface="Wingdings" charset="2"/>
              <a:buAutoNum type="arabicPeriod"/>
            </a:pPr>
            <a:r>
              <a:rPr lang="en-US" sz="1200" dirty="0">
                <a:hlinkClick r:id="rId5"/>
              </a:rPr>
              <a:t>Kelley, K. (2023, January 31). </a:t>
            </a:r>
            <a:r>
              <a:rPr lang="en-US" sz="1200" i="1" dirty="0">
                <a:hlinkClick r:id="rId5"/>
              </a:rPr>
              <a:t>Centering People Who Use Drugs to Address the Syndemic of HIV, STIs, Hepatitis, and Overdose: Winter Exchange Article</a:t>
            </a:r>
            <a:r>
              <a:rPr lang="en-US" sz="1200" dirty="0">
                <a:hlinkClick r:id="rId5"/>
              </a:rPr>
              <a:t>. NAACHO Voice.</a:t>
            </a:r>
            <a:endParaRPr lang="en-US" sz="1200" dirty="0"/>
          </a:p>
          <a:p>
            <a:pPr marL="342712" indent="-228600">
              <a:buAutoNum type="arabicPeriod"/>
            </a:pPr>
            <a:r>
              <a:rPr lang="en-US" sz="1200" dirty="0">
                <a:solidFill>
                  <a:srgbClr val="212121"/>
                </a:solidFill>
                <a:hlinkClick r:id="rId6"/>
              </a:rPr>
              <a:t>McGowan, C.E., &amp; Fried, M.W. (2012). Barriers to hepatitis C treatment. </a:t>
            </a:r>
            <a:r>
              <a:rPr lang="en-US" sz="1200" i="1" dirty="0">
                <a:solidFill>
                  <a:srgbClr val="212121"/>
                </a:solidFill>
                <a:hlinkClick r:id="rId6"/>
              </a:rPr>
              <a:t>Liver International</a:t>
            </a:r>
            <a:r>
              <a:rPr lang="en-US" sz="1200" dirty="0">
                <a:solidFill>
                  <a:srgbClr val="212121"/>
                </a:solidFill>
                <a:hlinkClick r:id="rId6"/>
              </a:rPr>
              <a:t>, 32(S1),151-156. doi:10.1111/j.1478-3231.2011.02706.x</a:t>
            </a:r>
            <a:endParaRPr lang="en-US" sz="1200" dirty="0">
              <a:solidFill>
                <a:srgbClr val="212121"/>
              </a:solidFill>
            </a:endParaRPr>
          </a:p>
          <a:p>
            <a:pPr marL="342712" indent="-228600">
              <a:buFont typeface="Wingdings" charset="2"/>
              <a:buAutoNum type="arabicPeriod"/>
            </a:pPr>
            <a:r>
              <a:rPr lang="en-US" sz="1200" dirty="0">
                <a:hlinkClick r:id="rId7"/>
              </a:rPr>
              <a:t>National Association of County &amp; City Health Officials. (2023, April 19). </a:t>
            </a:r>
            <a:r>
              <a:rPr lang="en-US" sz="1200" i="1" dirty="0">
                <a:hlinkClick r:id="rId7"/>
              </a:rPr>
              <a:t>The Syndemic Approach to HIV, STI, Hepatitis, and Harm Reduction</a:t>
            </a:r>
            <a:r>
              <a:rPr lang="en-US" sz="1200" dirty="0">
                <a:hlinkClick r:id="rId7"/>
              </a:rPr>
              <a:t>. NAACHO Voice.</a:t>
            </a:r>
            <a:endParaRPr lang="en-US" sz="1200" dirty="0"/>
          </a:p>
          <a:p>
            <a:pPr marL="342712" indent="-228600">
              <a:buFont typeface="Wingdings" charset="2"/>
              <a:buAutoNum type="arabicPeriod"/>
            </a:pPr>
            <a:r>
              <a:rPr lang="en-US" sz="1200" dirty="0">
                <a:solidFill>
                  <a:srgbClr val="222222"/>
                </a:solidFill>
                <a:hlinkClick r:id="rId8"/>
              </a:rPr>
              <a:t>National Institutes of Health. (2021, August 20). </a:t>
            </a:r>
            <a:r>
              <a:rPr lang="en-US" sz="1200" i="1" dirty="0">
                <a:solidFill>
                  <a:srgbClr val="222222"/>
                </a:solidFill>
                <a:hlinkClick r:id="rId8"/>
              </a:rPr>
              <a:t>The Stages of HIV Infection</a:t>
            </a:r>
            <a:r>
              <a:rPr lang="en-US" sz="1200" dirty="0">
                <a:solidFill>
                  <a:srgbClr val="222222"/>
                </a:solidFill>
                <a:hlinkClick r:id="rId8"/>
              </a:rPr>
              <a:t>. HIVinfo.NIH.gov</a:t>
            </a:r>
            <a:endParaRPr lang="en-US" sz="1200" dirty="0"/>
          </a:p>
          <a:p>
            <a:pPr marL="342712" indent="-228600">
              <a:buFont typeface="Wingdings" charset="2"/>
              <a:buAutoNum type="arabicPeriod"/>
            </a:pPr>
            <a:r>
              <a:rPr lang="en-US" sz="1200" dirty="0">
                <a:solidFill>
                  <a:srgbClr val="222222"/>
                </a:solidFill>
                <a:hlinkClick r:id="rId9"/>
              </a:rPr>
              <a:t>Sexually Transmitted Diseases Control Branch. (2024, January 8). </a:t>
            </a:r>
            <a:r>
              <a:rPr lang="en-US" sz="1200" i="1" dirty="0">
                <a:solidFill>
                  <a:srgbClr val="222222"/>
                </a:solidFill>
                <a:hlinkClick r:id="rId9"/>
              </a:rPr>
              <a:t>Sexually Transmitted Infection Data</a:t>
            </a:r>
            <a:r>
              <a:rPr lang="en-US" sz="1200" dirty="0">
                <a:solidFill>
                  <a:srgbClr val="222222"/>
                </a:solidFill>
                <a:hlinkClick r:id="rId9"/>
              </a:rPr>
              <a:t>. California Department of Public Health.</a:t>
            </a:r>
            <a:endParaRPr lang="en-US" sz="1200" dirty="0">
              <a:solidFill>
                <a:srgbClr val="222222"/>
              </a:solidFill>
              <a:hlinkClick r:id="rId3"/>
            </a:endParaRPr>
          </a:p>
          <a:p>
            <a:pPr marL="342712" indent="-228600">
              <a:buFont typeface="Wingdings" charset="2"/>
              <a:buAutoNum type="arabicPeriod"/>
            </a:pPr>
            <a:r>
              <a:rPr lang="en-US" sz="1200" dirty="0">
                <a:hlinkClick r:id="rId10"/>
              </a:rPr>
              <a:t>Strick, L.B., &amp; </a:t>
            </a:r>
            <a:r>
              <a:rPr lang="en-US" sz="1200" dirty="0" err="1">
                <a:hlinkClick r:id="rId10"/>
              </a:rPr>
              <a:t>Corcorran</a:t>
            </a:r>
            <a:r>
              <a:rPr lang="en-US" sz="1200" dirty="0">
                <a:hlinkClick r:id="rId10"/>
              </a:rPr>
              <a:t>, M.A. (2024, January 25). </a:t>
            </a:r>
            <a:r>
              <a:rPr lang="en-US" sz="1200" i="1" dirty="0">
                <a:hlinkClick r:id="rId10"/>
              </a:rPr>
              <a:t>Treatment of HCV in a Correctional Setting</a:t>
            </a:r>
            <a:r>
              <a:rPr lang="en-US" sz="1200" dirty="0">
                <a:hlinkClick r:id="rId10"/>
              </a:rPr>
              <a:t>. Hepatitis C Online.</a:t>
            </a:r>
            <a:endParaRPr lang="en-US" sz="1200" dirty="0"/>
          </a:p>
          <a:p>
            <a:pPr marL="342712" indent="-228600">
              <a:buFont typeface="Wingdings" charset="2"/>
              <a:buAutoNum type="arabicPeriod"/>
            </a:pPr>
            <a:r>
              <a:rPr lang="en-US" sz="1200" dirty="0">
                <a:solidFill>
                  <a:srgbClr val="000000"/>
                </a:solidFill>
                <a:hlinkClick r:id="rId11"/>
              </a:rPr>
              <a:t>Thompson, W.W., </a:t>
            </a:r>
            <a:r>
              <a:rPr lang="en-US" sz="1200" dirty="0" err="1">
                <a:solidFill>
                  <a:srgbClr val="000000"/>
                </a:solidFill>
                <a:hlinkClick r:id="rId11"/>
              </a:rPr>
              <a:t>Symum</a:t>
            </a:r>
            <a:r>
              <a:rPr lang="en-US" sz="1200" dirty="0">
                <a:solidFill>
                  <a:srgbClr val="000000"/>
                </a:solidFill>
                <a:hlinkClick r:id="rId11"/>
              </a:rPr>
              <a:t>, H., </a:t>
            </a:r>
            <a:r>
              <a:rPr lang="en-US" sz="1200" dirty="0" err="1">
                <a:solidFill>
                  <a:srgbClr val="000000"/>
                </a:solidFill>
                <a:hlinkClick r:id="rId11"/>
              </a:rPr>
              <a:t>Sandul</a:t>
            </a:r>
            <a:r>
              <a:rPr lang="en-US" sz="1200" dirty="0">
                <a:solidFill>
                  <a:srgbClr val="000000"/>
                </a:solidFill>
                <a:hlinkClick r:id="rId11"/>
              </a:rPr>
              <a:t>, A., Gupta, N., Patel, P., Nelson, N., Mermin, J., &amp; Wester, C. (2022). Vital Signs: Hepatitis C Treatment Among Insured Adults — United States, 2019–2020. </a:t>
            </a:r>
            <a:r>
              <a:rPr lang="en-US" sz="1200" i="1" dirty="0">
                <a:solidFill>
                  <a:srgbClr val="000000"/>
                </a:solidFill>
                <a:hlinkClick r:id="rId11"/>
              </a:rPr>
              <a:t>MMWR Morbidity and Mortality Weekly Report</a:t>
            </a:r>
            <a:r>
              <a:rPr lang="en-US" sz="1200" dirty="0">
                <a:solidFill>
                  <a:srgbClr val="000000"/>
                </a:solidFill>
                <a:hlinkClick r:id="rId11"/>
              </a:rPr>
              <a:t>, 71(32), 1011-1017. </a:t>
            </a:r>
            <a:r>
              <a:rPr lang="en-US" sz="1200" dirty="0" err="1">
                <a:solidFill>
                  <a:srgbClr val="000000"/>
                </a:solidFill>
                <a:hlinkClick r:id="rId11"/>
              </a:rPr>
              <a:t>doi:http</a:t>
            </a:r>
            <a:r>
              <a:rPr lang="en-US" sz="1200" dirty="0">
                <a:solidFill>
                  <a:srgbClr val="000000"/>
                </a:solidFill>
                <a:hlinkClick r:id="rId11"/>
              </a:rPr>
              <a:t>://dx.doi.org/10.15585/mmwr.mm7132e1</a:t>
            </a:r>
            <a:endParaRPr lang="en-US" sz="1200" u="sng" dirty="0">
              <a:solidFill>
                <a:srgbClr val="075290"/>
              </a:solidFill>
            </a:endParaRPr>
          </a:p>
          <a:p>
            <a:pPr marL="342712" indent="-228600">
              <a:buAutoNum type="arabicPeriod"/>
            </a:pPr>
            <a:r>
              <a:rPr lang="en-US" sz="1200" dirty="0">
                <a:hlinkClick r:id="rId12"/>
              </a:rPr>
              <a:t>World Health Organization. (2024, April 9). </a:t>
            </a:r>
            <a:r>
              <a:rPr lang="en-US" sz="1200" i="1" dirty="0">
                <a:hlinkClick r:id="rId12"/>
              </a:rPr>
              <a:t>Global hepatitis report 2024: action for access in low- and middle-income countries. </a:t>
            </a:r>
            <a:r>
              <a:rPr lang="en-US" sz="1200" dirty="0">
                <a:hlinkClick r:id="rId12"/>
              </a:rPr>
              <a:t>World Health Organization</a:t>
            </a:r>
            <a:r>
              <a:rPr lang="en-US" sz="1200" i="1" dirty="0">
                <a:hlinkClick r:id="rId12"/>
              </a:rPr>
              <a:t>.</a:t>
            </a:r>
            <a:endParaRPr lang="en-US" sz="1200" dirty="0"/>
          </a:p>
          <a:p>
            <a:pPr marL="114112" indent="0">
              <a:buNone/>
            </a:pPr>
            <a:endParaRPr lang="en-US" sz="1200" dirty="0"/>
          </a:p>
          <a:p>
            <a:endParaRPr lang="en-US" sz="1200" dirty="0"/>
          </a:p>
          <a:p>
            <a:endParaRPr lang="en-US" sz="1200" dirty="0"/>
          </a:p>
          <a:p>
            <a:pPr algn="l"/>
            <a:endParaRPr lang="pt-BR" sz="1200" b="0" i="0" dirty="0">
              <a:solidFill>
                <a:srgbClr val="333333"/>
              </a:solidFill>
              <a:effectLst/>
              <a:latin typeface="Open Sans" panose="020B0606030504020204" pitchFamily="34" charset="0"/>
            </a:endParaRPr>
          </a:p>
          <a:p>
            <a:pPr marL="114112" indent="0">
              <a:buNone/>
            </a:pPr>
            <a:endParaRPr lang="en-US" sz="1600" b="0" i="0" u="sng" dirty="0">
              <a:solidFill>
                <a:srgbClr val="075290"/>
              </a:solidFill>
              <a:effectLst/>
              <a:latin typeface="Open Sans" panose="020B0606030504020204" pitchFamily="34" charset="0"/>
            </a:endParaRPr>
          </a:p>
          <a:p>
            <a:pPr marL="114112" indent="0">
              <a:buNone/>
            </a:pPr>
            <a:endParaRPr lang="en-US" sz="1600" dirty="0"/>
          </a:p>
          <a:p>
            <a:pPr marL="114112" indent="0" algn="l">
              <a:buNone/>
            </a:pPr>
            <a:endParaRPr lang="en-US" sz="800" dirty="0"/>
          </a:p>
          <a:p>
            <a:endParaRPr lang="en-US" sz="1050" dirty="0"/>
          </a:p>
        </p:txBody>
      </p:sp>
      <p:sp>
        <p:nvSpPr>
          <p:cNvPr id="5" name="Slide Number Placeholder 4">
            <a:extLst>
              <a:ext uri="{FF2B5EF4-FFF2-40B4-BE49-F238E27FC236}">
                <a16:creationId xmlns:a16="http://schemas.microsoft.com/office/drawing/2014/main" id="{4F53E65D-D4D7-554D-B001-C7EFA79E2210}"/>
              </a:ext>
            </a:extLst>
          </p:cNvPr>
          <p:cNvSpPr>
            <a:spLocks noGrp="1"/>
          </p:cNvSpPr>
          <p:nvPr>
            <p:ph type="sldNum" sz="quarter" idx="12"/>
          </p:nvPr>
        </p:nvSpPr>
        <p:spPr/>
        <p:txBody>
          <a:bodyPr/>
          <a:lstStyle/>
          <a:p>
            <a:fld id="{1D2EA5EF-C699-AF4C-BA42-C0A1CAAB713C}" type="slidenum">
              <a:rPr lang="en-US" smtClean="0"/>
              <a:t>58</a:t>
            </a:fld>
            <a:endParaRPr lang="en-US"/>
          </a:p>
        </p:txBody>
      </p:sp>
    </p:spTree>
    <p:extLst>
      <p:ext uri="{BB962C8B-B14F-4D97-AF65-F5344CB8AC3E}">
        <p14:creationId xmlns:p14="http://schemas.microsoft.com/office/powerpoint/2010/main" val="1595479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EF60C-8E49-D4A3-263D-EB69B5B4D087}"/>
              </a:ext>
            </a:extLst>
          </p:cNvPr>
          <p:cNvSpPr>
            <a:spLocks noGrp="1"/>
          </p:cNvSpPr>
          <p:nvPr>
            <p:ph type="title"/>
          </p:nvPr>
        </p:nvSpPr>
        <p:spPr>
          <a:xfrm>
            <a:off x="457202" y="311153"/>
            <a:ext cx="8315569" cy="1143000"/>
          </a:xfrm>
        </p:spPr>
        <p:txBody>
          <a:bodyPr/>
          <a:lstStyle/>
          <a:p>
            <a:r>
              <a:rPr lang="en-US" dirty="0"/>
              <a:t>The </a:t>
            </a:r>
            <a:r>
              <a:rPr lang="en-US" dirty="0" err="1"/>
              <a:t>Syndemic</a:t>
            </a:r>
            <a:r>
              <a:rPr lang="en-US" dirty="0"/>
              <a:t> of HIV, STIs, Viral Hepatitis and Overdose</a:t>
            </a:r>
            <a:br>
              <a:rPr lang="en-US" dirty="0"/>
            </a:br>
            <a:r>
              <a:rPr lang="en-US" dirty="0"/>
              <a:t>NACCHO 2023</a:t>
            </a:r>
          </a:p>
        </p:txBody>
      </p:sp>
      <p:sp>
        <p:nvSpPr>
          <p:cNvPr id="3" name="Content Placeholder 2">
            <a:extLst>
              <a:ext uri="{FF2B5EF4-FFF2-40B4-BE49-F238E27FC236}">
                <a16:creationId xmlns:a16="http://schemas.microsoft.com/office/drawing/2014/main" id="{17F33F94-2898-30C9-1E2C-F42D03754E2B}"/>
              </a:ext>
            </a:extLst>
          </p:cNvPr>
          <p:cNvSpPr>
            <a:spLocks noGrp="1"/>
          </p:cNvSpPr>
          <p:nvPr>
            <p:ph idx="1"/>
          </p:nvPr>
        </p:nvSpPr>
        <p:spPr>
          <a:xfrm>
            <a:off x="414215" y="2179548"/>
            <a:ext cx="8315569" cy="4367299"/>
          </a:xfrm>
        </p:spPr>
        <p:txBody>
          <a:bodyPr/>
          <a:lstStyle/>
          <a:p>
            <a:pPr algn="l">
              <a:buFont typeface="Arial" panose="020B0604020202020204" pitchFamily="34" charset="0"/>
              <a:buChar char="•"/>
            </a:pPr>
            <a:r>
              <a:rPr lang="en-US" b="0" i="0" dirty="0">
                <a:solidFill>
                  <a:srgbClr val="3E4543"/>
                </a:solidFill>
                <a:effectLst/>
                <a:latin typeface="proxima-nova"/>
              </a:rPr>
              <a:t>HIV outbreaks among people who use drugs have been reported in at least 10 jurisdictions in the United States since 2015</a:t>
            </a:r>
          </a:p>
          <a:p>
            <a:pPr algn="l">
              <a:buFont typeface="Arial" panose="020B0604020202020204" pitchFamily="34" charset="0"/>
              <a:buChar char="•"/>
            </a:pPr>
            <a:r>
              <a:rPr lang="en-US" b="0" i="0" dirty="0">
                <a:solidFill>
                  <a:srgbClr val="3E4543"/>
                </a:solidFill>
                <a:effectLst/>
                <a:latin typeface="proxima-nova"/>
              </a:rPr>
              <a:t>STI case rates are at record high levels, as are negative outcomes of untreated STIs, such as congenital syphilis</a:t>
            </a:r>
          </a:p>
          <a:p>
            <a:pPr algn="l">
              <a:buFont typeface="Arial" panose="020B0604020202020204" pitchFamily="34" charset="0"/>
              <a:buChar char="•"/>
            </a:pPr>
            <a:r>
              <a:rPr lang="en-US" b="0" i="0" dirty="0">
                <a:solidFill>
                  <a:srgbClr val="3E4543"/>
                </a:solidFill>
                <a:effectLst/>
                <a:latin typeface="proxima-nova"/>
              </a:rPr>
              <a:t>Hepatitis C cases increased 5-fold since 2010 </a:t>
            </a:r>
          </a:p>
          <a:p>
            <a:pPr algn="l">
              <a:buFont typeface="Arial" panose="020B0604020202020204" pitchFamily="34" charset="0"/>
              <a:buChar char="•"/>
            </a:pPr>
            <a:r>
              <a:rPr lang="en-US" b="0" i="0" dirty="0">
                <a:solidFill>
                  <a:srgbClr val="3E4543"/>
                </a:solidFill>
                <a:effectLst/>
                <a:latin typeface="proxima-nova"/>
              </a:rPr>
              <a:t>More than 100,000 fatal overdoses occurred over the course of the year ending in April 2021</a:t>
            </a:r>
          </a:p>
          <a:p>
            <a:endParaRPr lang="en-US" dirty="0"/>
          </a:p>
        </p:txBody>
      </p:sp>
      <p:sp>
        <p:nvSpPr>
          <p:cNvPr id="5" name="TextBox 4">
            <a:extLst>
              <a:ext uri="{FF2B5EF4-FFF2-40B4-BE49-F238E27FC236}">
                <a16:creationId xmlns:a16="http://schemas.microsoft.com/office/drawing/2014/main" id="{94C00DE8-BB5B-F8DE-BEC3-60BEC0F1B9E9}"/>
              </a:ext>
            </a:extLst>
          </p:cNvPr>
          <p:cNvSpPr txBox="1"/>
          <p:nvPr/>
        </p:nvSpPr>
        <p:spPr>
          <a:xfrm>
            <a:off x="5427784" y="5556738"/>
            <a:ext cx="3104003" cy="523220"/>
          </a:xfrm>
          <a:prstGeom prst="rect">
            <a:avLst/>
          </a:prstGeom>
          <a:noFill/>
        </p:spPr>
        <p:txBody>
          <a:bodyPr wrap="square" rtlCol="0">
            <a:spAutoFit/>
          </a:bodyPr>
          <a:lstStyle/>
          <a:p>
            <a:r>
              <a:rPr lang="en-US" sz="1400" dirty="0"/>
              <a:t>Source: </a:t>
            </a:r>
            <a:r>
              <a:rPr lang="en-US" sz="1400" dirty="0">
                <a:hlinkClick r:id="rId3"/>
              </a:rPr>
              <a:t>National Association of County &amp; City Health Officials (2023)</a:t>
            </a:r>
            <a:endParaRPr lang="en-US" sz="1400" dirty="0"/>
          </a:p>
        </p:txBody>
      </p:sp>
      <p:sp>
        <p:nvSpPr>
          <p:cNvPr id="4" name="Slide Number Placeholder 3">
            <a:extLst>
              <a:ext uri="{FF2B5EF4-FFF2-40B4-BE49-F238E27FC236}">
                <a16:creationId xmlns:a16="http://schemas.microsoft.com/office/drawing/2014/main" id="{290E489C-46E0-0D28-898D-DC576BF6845B}"/>
              </a:ext>
            </a:extLst>
          </p:cNvPr>
          <p:cNvSpPr>
            <a:spLocks noGrp="1"/>
          </p:cNvSpPr>
          <p:nvPr>
            <p:ph type="sldNum" sz="quarter" idx="12"/>
          </p:nvPr>
        </p:nvSpPr>
        <p:spPr/>
        <p:txBody>
          <a:bodyPr/>
          <a:lstStyle/>
          <a:p>
            <a:fld id="{1D2EA5EF-C699-AF4C-BA42-C0A1CAAB713C}" type="slidenum">
              <a:rPr lang="en-US" smtClean="0"/>
              <a:t>6</a:t>
            </a:fld>
            <a:endParaRPr lang="en-US"/>
          </a:p>
        </p:txBody>
      </p:sp>
    </p:spTree>
    <p:extLst>
      <p:ext uri="{BB962C8B-B14F-4D97-AF65-F5344CB8AC3E}">
        <p14:creationId xmlns:p14="http://schemas.microsoft.com/office/powerpoint/2010/main" val="467970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2022-2023 Stanislaus County Sexually Transmitted Infections Snapshot</a:t>
            </a:r>
          </a:p>
        </p:txBody>
      </p:sp>
      <p:pic>
        <p:nvPicPr>
          <p:cNvPr id="6" name="Picture 5" descr="Number of STI cases, Stanislaus County, 2022-2023&#10;&#10;Chlamydia:&#10;2022: 2254&#10;2023: 2178&#10;% change: -3.4&#10;&#10;Gonorrhea:&#10;2022: 826&#10;2023: 572&#10;% change: -30.8&#10;&#10;Hepatitis C:&#10;2022: 483&#10;2023: 286&#10;% change: -40.8&#10;&#10;HIV/AIDS (total cases):&#10;2022: 90&#10;2023: 74&#10;% change: -17.8&#10;&#10;Monkeypox:&#10;2022: 28&#10;2023: 0&#10;% change: -100&#10;&#10;Syphilis, primary and secondary:&#10;2022: 203&#10;2023: 130&#10;% change: -36&#10;&#10;Syphilis, early non-primary and non-secondary:&#10;2022: 170&#10;2023: 77&#10;% change: -54&#10;&#10;Syphilis, unknown duration or late:&#10;2022: 207&#10;2023: 241&#10;% change: +16.4&#10;&#10;Syphilis, congenital syphilis:&#10;2022: 20&#10;2023: 17&#10;% change: -15">
            <a:extLst>
              <a:ext uri="{FF2B5EF4-FFF2-40B4-BE49-F238E27FC236}">
                <a16:creationId xmlns:a16="http://schemas.microsoft.com/office/drawing/2014/main" id="{379D8B98-21EF-8872-90C3-888320C064C5}"/>
              </a:ext>
            </a:extLst>
          </p:cNvPr>
          <p:cNvPicPr>
            <a:picLocks noChangeAspect="1"/>
          </p:cNvPicPr>
          <p:nvPr/>
        </p:nvPicPr>
        <p:blipFill>
          <a:blip r:embed="rId3"/>
          <a:stretch>
            <a:fillRect/>
          </a:stretch>
        </p:blipFill>
        <p:spPr>
          <a:xfrm>
            <a:off x="2914773" y="1532345"/>
            <a:ext cx="3400425" cy="3900247"/>
          </a:xfrm>
          <a:prstGeom prst="rect">
            <a:avLst/>
          </a:prstGeom>
        </p:spPr>
      </p:pic>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7</a:t>
            </a:fld>
            <a:endParaRPr lang="en-US"/>
          </a:p>
        </p:txBody>
      </p:sp>
      <p:sp>
        <p:nvSpPr>
          <p:cNvPr id="3" name="TextBox 2">
            <a:extLst>
              <a:ext uri="{FF2B5EF4-FFF2-40B4-BE49-F238E27FC236}">
                <a16:creationId xmlns:a16="http://schemas.microsoft.com/office/drawing/2014/main" id="{A7F5B761-BBD5-4A60-690D-153916598D68}"/>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Tree>
    <p:extLst>
      <p:ext uri="{BB962C8B-B14F-4D97-AF65-F5344CB8AC3E}">
        <p14:creationId xmlns:p14="http://schemas.microsoft.com/office/powerpoint/2010/main" val="720944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AD530-250B-6DEE-8DDA-2A396E70EDB8}"/>
              </a:ext>
            </a:extLst>
          </p:cNvPr>
          <p:cNvSpPr>
            <a:spLocks noGrp="1"/>
          </p:cNvSpPr>
          <p:nvPr>
            <p:ph type="title"/>
          </p:nvPr>
        </p:nvSpPr>
        <p:spPr/>
        <p:txBody>
          <a:bodyPr/>
          <a:lstStyle/>
          <a:p>
            <a:r>
              <a:rPr lang="en-US" dirty="0"/>
              <a:t>Overview of Trends in STIs in Stanislaus County, 2022-2023</a:t>
            </a:r>
          </a:p>
        </p:txBody>
      </p:sp>
      <p:sp>
        <p:nvSpPr>
          <p:cNvPr id="3" name="Content Placeholder 2">
            <a:extLst>
              <a:ext uri="{FF2B5EF4-FFF2-40B4-BE49-F238E27FC236}">
                <a16:creationId xmlns:a16="http://schemas.microsoft.com/office/drawing/2014/main" id="{927402C5-854F-9020-AD03-E9D9822CC635}"/>
              </a:ext>
            </a:extLst>
          </p:cNvPr>
          <p:cNvSpPr>
            <a:spLocks noGrp="1"/>
          </p:cNvSpPr>
          <p:nvPr>
            <p:ph sz="half" idx="1"/>
          </p:nvPr>
        </p:nvSpPr>
        <p:spPr>
          <a:xfrm>
            <a:off x="457200" y="1536192"/>
            <a:ext cx="7277100" cy="4431308"/>
          </a:xfrm>
        </p:spPr>
        <p:txBody>
          <a:bodyPr/>
          <a:lstStyle/>
          <a:p>
            <a:r>
              <a:rPr lang="en-US" dirty="0"/>
              <a:t>Sexually transmitted infections (STIs) accounted for about 2/3 of all notifiable disease cases reported to Stanislaus County Health Services Agency in 2023</a:t>
            </a:r>
          </a:p>
          <a:p>
            <a:r>
              <a:rPr lang="en-US" dirty="0"/>
              <a:t>In 2023, there has been a decline in cases of STDs except Syphilis of Unknown Duration or Late compared to 2022.</a:t>
            </a:r>
          </a:p>
        </p:txBody>
      </p:sp>
      <p:sp>
        <p:nvSpPr>
          <p:cNvPr id="5" name="Slide Number Placeholder 4">
            <a:extLst>
              <a:ext uri="{FF2B5EF4-FFF2-40B4-BE49-F238E27FC236}">
                <a16:creationId xmlns:a16="http://schemas.microsoft.com/office/drawing/2014/main" id="{A7D129E5-B48B-C772-91E7-5C5E80C229E3}"/>
              </a:ext>
            </a:extLst>
          </p:cNvPr>
          <p:cNvSpPr>
            <a:spLocks noGrp="1"/>
          </p:cNvSpPr>
          <p:nvPr>
            <p:ph type="sldNum" sz="quarter" idx="12"/>
          </p:nvPr>
        </p:nvSpPr>
        <p:spPr/>
        <p:txBody>
          <a:bodyPr/>
          <a:lstStyle/>
          <a:p>
            <a:fld id="{1D2EA5EF-C699-AF4C-BA42-C0A1CAAB713C}" type="slidenum">
              <a:rPr lang="en-US" smtClean="0"/>
              <a:t>8</a:t>
            </a:fld>
            <a:endParaRPr lang="en-US"/>
          </a:p>
        </p:txBody>
      </p:sp>
      <p:sp>
        <p:nvSpPr>
          <p:cNvPr id="4" name="TextBox 3">
            <a:extLst>
              <a:ext uri="{FF2B5EF4-FFF2-40B4-BE49-F238E27FC236}">
                <a16:creationId xmlns:a16="http://schemas.microsoft.com/office/drawing/2014/main" id="{829C6B04-376A-E1BC-2174-0CF82C8F0289}"/>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a:t>
            </a:r>
            <a:r>
              <a:rPr lang="en-US" sz="1400" dirty="0" err="1"/>
              <a:t>CalREDIE</a:t>
            </a:r>
            <a:endParaRPr lang="en-US" sz="1400" dirty="0"/>
          </a:p>
        </p:txBody>
      </p:sp>
    </p:spTree>
    <p:extLst>
      <p:ext uri="{BB962C8B-B14F-4D97-AF65-F5344CB8AC3E}">
        <p14:creationId xmlns:p14="http://schemas.microsoft.com/office/powerpoint/2010/main" val="1868076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14D63-7D8F-AFDB-9C12-3EB9D64B037E}"/>
              </a:ext>
            </a:extLst>
          </p:cNvPr>
          <p:cNvSpPr>
            <a:spLocks noGrp="1"/>
          </p:cNvSpPr>
          <p:nvPr>
            <p:ph type="title"/>
          </p:nvPr>
        </p:nvSpPr>
        <p:spPr/>
        <p:txBody>
          <a:bodyPr/>
          <a:lstStyle/>
          <a:p>
            <a:r>
              <a:rPr lang="en-US" dirty="0"/>
              <a:t>Chlamydia in Stanislaus County, 2023</a:t>
            </a:r>
          </a:p>
        </p:txBody>
      </p:sp>
      <p:sp>
        <p:nvSpPr>
          <p:cNvPr id="3" name="Content Placeholder 2">
            <a:extLst>
              <a:ext uri="{FF2B5EF4-FFF2-40B4-BE49-F238E27FC236}">
                <a16:creationId xmlns:a16="http://schemas.microsoft.com/office/drawing/2014/main" id="{23B0DDC8-0841-FA50-9E6A-5E4DC10B8A07}"/>
              </a:ext>
            </a:extLst>
          </p:cNvPr>
          <p:cNvSpPr>
            <a:spLocks noGrp="1"/>
          </p:cNvSpPr>
          <p:nvPr>
            <p:ph sz="half" idx="1"/>
          </p:nvPr>
        </p:nvSpPr>
        <p:spPr>
          <a:xfrm>
            <a:off x="457200" y="1536192"/>
            <a:ext cx="7429500" cy="4431308"/>
          </a:xfrm>
        </p:spPr>
        <p:txBody>
          <a:bodyPr/>
          <a:lstStyle/>
          <a:p>
            <a:r>
              <a:rPr lang="en-US" dirty="0"/>
              <a:t>Chlamydia is the most frequently reported notifiable disease in Stanislaus County, with 2,178 cases reported in 2023.</a:t>
            </a:r>
          </a:p>
          <a:p>
            <a:r>
              <a:rPr lang="en-US" dirty="0"/>
              <a:t>Infection is highest among women aged 20-24 years.  </a:t>
            </a:r>
          </a:p>
        </p:txBody>
      </p:sp>
      <p:sp>
        <p:nvSpPr>
          <p:cNvPr id="5" name="Slide Number Placeholder 4">
            <a:extLst>
              <a:ext uri="{FF2B5EF4-FFF2-40B4-BE49-F238E27FC236}">
                <a16:creationId xmlns:a16="http://schemas.microsoft.com/office/drawing/2014/main" id="{8E47EA08-C660-448A-594D-3C8860C18019}"/>
              </a:ext>
            </a:extLst>
          </p:cNvPr>
          <p:cNvSpPr>
            <a:spLocks noGrp="1"/>
          </p:cNvSpPr>
          <p:nvPr>
            <p:ph type="sldNum" sz="quarter" idx="12"/>
          </p:nvPr>
        </p:nvSpPr>
        <p:spPr/>
        <p:txBody>
          <a:bodyPr/>
          <a:lstStyle/>
          <a:p>
            <a:fld id="{1D2EA5EF-C699-AF4C-BA42-C0A1CAAB713C}" type="slidenum">
              <a:rPr lang="en-US" smtClean="0"/>
              <a:t>9</a:t>
            </a:fld>
            <a:endParaRPr lang="en-US"/>
          </a:p>
        </p:txBody>
      </p:sp>
      <p:sp>
        <p:nvSpPr>
          <p:cNvPr id="4" name="TextBox 3">
            <a:extLst>
              <a:ext uri="{FF2B5EF4-FFF2-40B4-BE49-F238E27FC236}">
                <a16:creationId xmlns:a16="http://schemas.microsoft.com/office/drawing/2014/main" id="{C9C97FAC-E810-2FA7-CA51-775708C05342}"/>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a:t>
            </a:r>
            <a:r>
              <a:rPr lang="en-US" sz="1400" dirty="0" err="1"/>
              <a:t>CalREDIE</a:t>
            </a:r>
            <a:endParaRPr lang="en-US" sz="1400" dirty="0"/>
          </a:p>
        </p:txBody>
      </p:sp>
    </p:spTree>
    <p:extLst>
      <p:ext uri="{BB962C8B-B14F-4D97-AF65-F5344CB8AC3E}">
        <p14:creationId xmlns:p14="http://schemas.microsoft.com/office/powerpoint/2010/main" val="1482869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 Program master slide template 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32001</TotalTime>
  <Words>5398</Words>
  <Application>Microsoft Office PowerPoint</Application>
  <PresentationFormat>On-screen Show (4:3)</PresentationFormat>
  <Paragraphs>408</Paragraphs>
  <Slides>58</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Calibri</vt:lpstr>
      <vt:lpstr>Century Gothic</vt:lpstr>
      <vt:lpstr>Harding</vt:lpstr>
      <vt:lpstr>ITC Avant Garde Std Bk</vt:lpstr>
      <vt:lpstr>Lato</vt:lpstr>
      <vt:lpstr>Open Sans</vt:lpstr>
      <vt:lpstr>proxima-nova</vt:lpstr>
      <vt:lpstr>Roboto</vt:lpstr>
      <vt:lpstr>Wingdings</vt:lpstr>
      <vt:lpstr>AETC Program master slide template 4x3</vt:lpstr>
      <vt:lpstr>STI, HIV and Hepatitis C Epidemiology in Stanislaus County</vt:lpstr>
      <vt:lpstr>Disclaimer</vt:lpstr>
      <vt:lpstr>Disclosures</vt:lpstr>
      <vt:lpstr>Learning Objectives</vt:lpstr>
      <vt:lpstr>The Syndemic Model Dixon and Mendenhall, 2023</vt:lpstr>
      <vt:lpstr>The Syndemic of HIV, STIs, Viral Hepatitis and Overdose NACCHO 2023</vt:lpstr>
      <vt:lpstr>2022-2023 Stanislaus County Sexually Transmitted Infections Snapshot</vt:lpstr>
      <vt:lpstr>Overview of Trends in STIs in Stanislaus County, 2022-2023</vt:lpstr>
      <vt:lpstr>Chlamydia in Stanislaus County, 2023</vt:lpstr>
      <vt:lpstr>Chlamydia Case Rates per 100,000 Population, Stanislaus County and California, 2021</vt:lpstr>
      <vt:lpstr>Chlamydia Ranking of California County Rates-2021</vt:lpstr>
      <vt:lpstr>Chlamydia Case Numbers by Year, Stanislaus County, 2015-2024</vt:lpstr>
      <vt:lpstr>Chlamydia Cases by Gender in Stanislaus County, 2022-2023</vt:lpstr>
      <vt:lpstr>Chlamydia Cases by Age Group, Stanislaus County, 2022-2023</vt:lpstr>
      <vt:lpstr>Chlamydia Cases by Race/Ethnicity, Stanislaus County, 2022-2023</vt:lpstr>
      <vt:lpstr>Chlamydia Cases by City Stanislaus County, 2022-2023</vt:lpstr>
      <vt:lpstr>Gonorrhea in Stanislaus County, 2023</vt:lpstr>
      <vt:lpstr>Gonorrhea Case Rates in Stanislaus County, 2021 </vt:lpstr>
      <vt:lpstr>Gonorrhea Ranking of California County Rates for 2021</vt:lpstr>
      <vt:lpstr>Gonorrhea Cases by Year, Stanislaus County, 2015-2024</vt:lpstr>
      <vt:lpstr>Gonorrhea Cases by Gender, Stanislaus County, 2022-2023</vt:lpstr>
      <vt:lpstr>Gonorrhea Cases by Age, Stanislaus County, 2022-2023</vt:lpstr>
      <vt:lpstr>Gonorrhea Cases by Race/Ethnicity, Stanislaus County, 2022-2023</vt:lpstr>
      <vt:lpstr>Gonorrhea Rates by City, 2022-2023</vt:lpstr>
      <vt:lpstr>HIV/AIDS in Stanislaus County, 2023</vt:lpstr>
      <vt:lpstr>Stages of HIV Infection NIH, 2021</vt:lpstr>
      <vt:lpstr>HIV/AIDS Percent Change by Sex and Race/Ethnicity, Stanislaus County, 2022-2023</vt:lpstr>
      <vt:lpstr>Transmission Category, New HIV Infections, Stanislaus County, 2023</vt:lpstr>
      <vt:lpstr>Percent of Persons with HIV Whose Infection is Attributed to Injection Drug Use (IDU)</vt:lpstr>
      <vt:lpstr>Newly Diagnosed with HIV in Stanislaus County, Continuum of Care, 2022</vt:lpstr>
      <vt:lpstr>Stanislaus County Continuum of Care, 2022 (all living cases) </vt:lpstr>
      <vt:lpstr>Syphilis: Background</vt:lpstr>
      <vt:lpstr>Early Syphilis (Primary, Secondary, Non-Primary and Non-Secondary)</vt:lpstr>
      <vt:lpstr>Early Syphilis Cases and Case Rates by Sex, Age Group and Race/Ethnicity, Stanislaus, 2023</vt:lpstr>
      <vt:lpstr>Early Syphilis Ranking of County Rates for 2021</vt:lpstr>
      <vt:lpstr>Early Syphilis infection rates have been increasing</vt:lpstr>
      <vt:lpstr>Females in Stanislaus County have a higher burden of syphilis compared with California</vt:lpstr>
      <vt:lpstr>Congenital Syphilis </vt:lpstr>
      <vt:lpstr>Congenital Syphilis Case Counts by Year, Stanislaus County</vt:lpstr>
      <vt:lpstr>Congenital Syphilis Case Rates by Year, Stanislaus County</vt:lpstr>
      <vt:lpstr>Congenital Syphilis Case Rates by Year, Stanislaus County compared with CA and the US, 2018-2022</vt:lpstr>
      <vt:lpstr>Congenital Syphilis, Ranked Incidence Rates by County, California, 2021</vt:lpstr>
      <vt:lpstr>Risk Factors Reported by Mothers of CS Infants, California Project Area (CPA), 2021</vt:lpstr>
      <vt:lpstr>Mpox</vt:lpstr>
      <vt:lpstr> World Health Organization 2024 Global Hepatitis Report</vt:lpstr>
      <vt:lpstr>HCV </vt:lpstr>
      <vt:lpstr>Hepatitis C  Thompson et al, 2022</vt:lpstr>
      <vt:lpstr>HIV/HCV Co-Infection Number of Cases and Case Rate per 100,000 by Race/Ethnicity, Stan. Co., 2022 </vt:lpstr>
      <vt:lpstr>HIV/HCV Co-Infection Cases by Gender, Stan. Co., 2022 </vt:lpstr>
      <vt:lpstr>HIV/HCV Co-Infection, Cases by Age Group, Stan. Co., 2022 </vt:lpstr>
      <vt:lpstr>HIV/HCV Co-Infections, Cases by Risk Category, Stan. Co., 2022 </vt:lpstr>
      <vt:lpstr>HCV Barriers to Treatment  McGowan and Fried, 2012</vt:lpstr>
      <vt:lpstr>HCV in Corrections Strick and Corcorran, 2024</vt:lpstr>
      <vt:lpstr>Facilitators and Barriers to Accessing HCV Care During and Following Incarceration Kamat et al, 2023</vt:lpstr>
      <vt:lpstr>Key Points HCV in Corrections Strick and Corcorran, 2024</vt:lpstr>
      <vt:lpstr>Challenges NACCHO, 2023</vt:lpstr>
      <vt:lpstr>Next Steps Kelley, NACCHO 2023</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Maya Gil-Cantu</dc:creator>
  <cp:lastModifiedBy>Shaila Lynnrae Faulkner Ohashi</cp:lastModifiedBy>
  <cp:revision>259</cp:revision>
  <dcterms:created xsi:type="dcterms:W3CDTF">2020-11-12T22:58:33Z</dcterms:created>
  <dcterms:modified xsi:type="dcterms:W3CDTF">2024-06-12T20:24:40Z</dcterms:modified>
</cp:coreProperties>
</file>