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454" r:id="rId5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C37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C37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0643" y="2304899"/>
            <a:ext cx="3746500" cy="346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1212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84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22491"/>
            <a:ext cx="8458200" cy="635635"/>
          </a:xfrm>
          <a:custGeom>
            <a:avLst/>
            <a:gdLst/>
            <a:ahLst/>
            <a:cxnLst/>
            <a:rect l="l" t="t" r="r" b="b"/>
            <a:pathLst>
              <a:path w="8458200" h="635634">
                <a:moveTo>
                  <a:pt x="0" y="635508"/>
                </a:moveTo>
                <a:lnTo>
                  <a:pt x="8458200" y="635508"/>
                </a:lnTo>
                <a:lnTo>
                  <a:pt x="8458200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solidFill>
            <a:srgbClr val="1C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6222491"/>
            <a:ext cx="685800" cy="635635"/>
          </a:xfrm>
          <a:custGeom>
            <a:avLst/>
            <a:gdLst/>
            <a:ahLst/>
            <a:cxnLst/>
            <a:rect l="l" t="t" r="r" b="b"/>
            <a:pathLst>
              <a:path w="685800" h="635634">
                <a:moveTo>
                  <a:pt x="685800" y="0"/>
                </a:moveTo>
                <a:lnTo>
                  <a:pt x="0" y="0"/>
                </a:lnTo>
                <a:lnTo>
                  <a:pt x="0" y="635508"/>
                </a:lnTo>
                <a:lnTo>
                  <a:pt x="685800" y="635508"/>
                </a:lnTo>
                <a:lnTo>
                  <a:pt x="685800" y="0"/>
                </a:lnTo>
                <a:close/>
              </a:path>
            </a:pathLst>
          </a:custGeom>
          <a:solidFill>
            <a:srgbClr val="D51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C37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_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6" y="1026395"/>
            <a:ext cx="7886372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Col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95" y="1933634"/>
            <a:ext cx="3879590" cy="1576714"/>
          </a:xfrm>
          <a:prstGeom prst="rect">
            <a:avLst/>
          </a:prstGeom>
        </p:spPr>
        <p:txBody>
          <a:bodyPr/>
          <a:lstStyle>
            <a:lvl1pPr marL="342900" indent="-257175">
              <a:spcBef>
                <a:spcPts val="0"/>
              </a:spcBef>
              <a:spcAft>
                <a:spcPts val="900"/>
              </a:spcAft>
              <a:buClr>
                <a:schemeClr val="accent6"/>
              </a:buClr>
              <a:buFont typeface="Wingdings" pitchFamily="2" charset="2"/>
              <a:buChar char="§"/>
              <a:defRPr sz="1649">
                <a:solidFill>
                  <a:schemeClr val="tx1"/>
                </a:solidFill>
                <a:latin typeface="+mn-lt"/>
              </a:defRPr>
            </a:lvl1pPr>
            <a:lvl2pPr marL="342900" indent="-257175">
              <a:spcBef>
                <a:spcPts val="0"/>
              </a:spcBef>
              <a:spcAft>
                <a:spcPts val="450"/>
              </a:spcAft>
              <a:defRPr sz="1649">
                <a:latin typeface="+mn-lt"/>
              </a:defRPr>
            </a:lvl2pPr>
            <a:lvl3pPr marL="514350" indent="-259556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649">
                <a:latin typeface="+mn-lt"/>
              </a:defRPr>
            </a:lvl3pPr>
            <a:lvl4pPr marL="772716" indent="-259556">
              <a:spcBef>
                <a:spcPts val="0"/>
              </a:spcBef>
              <a:spcAft>
                <a:spcPts val="450"/>
              </a:spcAft>
              <a:buClr>
                <a:schemeClr val="accent6"/>
              </a:buClr>
              <a:buFont typeface="System Font Regular"/>
              <a:buChar char="–"/>
              <a:defRPr sz="1649">
                <a:latin typeface="+mn-lt"/>
              </a:defRPr>
            </a:lvl4pPr>
            <a:lvl5pPr marL="944166" indent="-259556">
              <a:spcBef>
                <a:spcPts val="0"/>
              </a:spcBef>
              <a:spcAft>
                <a:spcPts val="45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1649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Col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4378" y="1933633"/>
            <a:ext cx="3879590" cy="1576714"/>
          </a:xfrm>
          <a:prstGeom prst="rect">
            <a:avLst/>
          </a:prstGeom>
        </p:spPr>
        <p:txBody>
          <a:bodyPr/>
          <a:lstStyle>
            <a:lvl1pPr marL="342900" indent="-257175">
              <a:spcBef>
                <a:spcPts val="0"/>
              </a:spcBef>
              <a:spcAft>
                <a:spcPts val="900"/>
              </a:spcAft>
              <a:buClr>
                <a:schemeClr val="accent6"/>
              </a:buClr>
              <a:buFont typeface="Wingdings" pitchFamily="2" charset="2"/>
              <a:buChar char="§"/>
              <a:defRPr sz="1649">
                <a:solidFill>
                  <a:schemeClr val="tx1"/>
                </a:solidFill>
                <a:latin typeface="+mn-lt"/>
              </a:defRPr>
            </a:lvl1pPr>
            <a:lvl2pPr marL="342900" indent="-257175">
              <a:spcBef>
                <a:spcPts val="0"/>
              </a:spcBef>
              <a:spcAft>
                <a:spcPts val="450"/>
              </a:spcAft>
              <a:defRPr sz="1649">
                <a:latin typeface="+mn-lt"/>
              </a:defRPr>
            </a:lvl2pPr>
            <a:lvl3pPr marL="514350" indent="-259556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649">
                <a:latin typeface="+mn-lt"/>
              </a:defRPr>
            </a:lvl3pPr>
            <a:lvl4pPr marL="772716" indent="-259556">
              <a:spcBef>
                <a:spcPts val="0"/>
              </a:spcBef>
              <a:spcAft>
                <a:spcPts val="450"/>
              </a:spcAft>
              <a:buClr>
                <a:schemeClr val="accent6"/>
              </a:buClr>
              <a:buFont typeface="System Font Regular"/>
              <a:buChar char="–"/>
              <a:defRPr sz="1649">
                <a:latin typeface="+mn-lt"/>
              </a:defRPr>
            </a:lvl4pPr>
            <a:lvl5pPr marL="944166" indent="-259556">
              <a:spcBef>
                <a:spcPts val="0"/>
              </a:spcBef>
              <a:spcAft>
                <a:spcPts val="45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1649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79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684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22491"/>
            <a:ext cx="8458200" cy="635635"/>
          </a:xfrm>
          <a:custGeom>
            <a:avLst/>
            <a:gdLst/>
            <a:ahLst/>
            <a:cxnLst/>
            <a:rect l="l" t="t" r="r" b="b"/>
            <a:pathLst>
              <a:path w="8458200" h="635634">
                <a:moveTo>
                  <a:pt x="0" y="635508"/>
                </a:moveTo>
                <a:lnTo>
                  <a:pt x="8458200" y="635508"/>
                </a:lnTo>
                <a:lnTo>
                  <a:pt x="8458200" y="0"/>
                </a:lnTo>
                <a:lnTo>
                  <a:pt x="0" y="0"/>
                </a:lnTo>
                <a:lnTo>
                  <a:pt x="0" y="635508"/>
                </a:lnTo>
                <a:close/>
              </a:path>
            </a:pathLst>
          </a:custGeom>
          <a:solidFill>
            <a:srgbClr val="1C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6222491"/>
            <a:ext cx="685800" cy="635635"/>
          </a:xfrm>
          <a:custGeom>
            <a:avLst/>
            <a:gdLst/>
            <a:ahLst/>
            <a:cxnLst/>
            <a:rect l="l" t="t" r="r" b="b"/>
            <a:pathLst>
              <a:path w="685800" h="635634">
                <a:moveTo>
                  <a:pt x="685800" y="0"/>
                </a:moveTo>
                <a:lnTo>
                  <a:pt x="0" y="0"/>
                </a:lnTo>
                <a:lnTo>
                  <a:pt x="0" y="635508"/>
                </a:lnTo>
                <a:lnTo>
                  <a:pt x="685800" y="635508"/>
                </a:lnTo>
                <a:lnTo>
                  <a:pt x="685800" y="0"/>
                </a:lnTo>
                <a:close/>
              </a:path>
            </a:pathLst>
          </a:custGeom>
          <a:solidFill>
            <a:srgbClr val="D51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791" y="276546"/>
            <a:ext cx="8904417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C37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147" y="1484449"/>
            <a:ext cx="8138795" cy="422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s.cdc.gov/view/cdc/14907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s.cdc.gov/view/cdc/14907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0634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2411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2069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206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s.cdc.gov/view/cdc/120697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psychology.org/maslow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hiv-clinical-guidelines-adult-and-adolescent-arv/what-start-initial-antiretroviral?view=fu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info.hiv.gov/en/guidelines/hiv-clinical-guidelines-adult-and-adolescent-arv/what-start-initial-antiretroviral?view=ful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pediatric-arv/adherence-antiretroviral-therapy-children-and-adolescents-living-hi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hiv/research/interventionresearch/compendium/ma/complete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s.cdc.gov/view/cdc/149077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2411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vcenternyc.org/casa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4.jp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5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64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43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aidsetc.org/" TargetMode="External"/><Relationship Id="rId3" Type="http://schemas.openxmlformats.org/officeDocument/2006/relationships/hyperlink" Target="https://aidsetc.org/nhc" TargetMode="External"/><Relationship Id="rId7" Type="http://schemas.openxmlformats.org/officeDocument/2006/relationships/hyperlink" Target="https://www.hepatitisc.uw.edu/" TargetMode="External"/><Relationship Id="rId2" Type="http://schemas.openxmlformats.org/officeDocument/2006/relationships/hyperlink" Target="http://nccc.ucsf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epatitisb.uw.edu/" TargetMode="External"/><Relationship Id="rId5" Type="http://schemas.openxmlformats.org/officeDocument/2006/relationships/hyperlink" Target="https://www.hivprep.uw.edu/" TargetMode="External"/><Relationship Id="rId4" Type="http://schemas.openxmlformats.org/officeDocument/2006/relationships/hyperlink" Target="https://aidsetc.org/hivhcv" TargetMode="External"/><Relationship Id="rId9" Type="http://schemas.openxmlformats.org/officeDocument/2006/relationships/hyperlink" Target="https://matec.inf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490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s.cdc.gov/view/cdc/1490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922" y="4724987"/>
            <a:ext cx="83864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This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conference</a:t>
            </a:r>
            <a:r>
              <a:rPr sz="135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supported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by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Health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Resources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Services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Administration</a:t>
            </a:r>
            <a:r>
              <a:rPr sz="135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(HRSA)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U.S.</a:t>
            </a:r>
            <a:r>
              <a:rPr sz="135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Department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Health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Human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Services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(HHS)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as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part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 of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an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award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totaling</a:t>
            </a:r>
            <a:r>
              <a:rPr sz="135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$4,036,482</a:t>
            </a:r>
            <a:r>
              <a:rPr sz="135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135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0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percentage</a:t>
            </a:r>
            <a:r>
              <a:rPr sz="135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financed</a:t>
            </a:r>
            <a:r>
              <a:rPr sz="135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with 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nongovernmental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sources.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contents are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those</a:t>
            </a:r>
            <a:r>
              <a:rPr sz="135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author(s)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do not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necessarily</a:t>
            </a:r>
            <a:r>
              <a:rPr sz="135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represent</a:t>
            </a:r>
            <a:r>
              <a:rPr sz="135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official</a:t>
            </a:r>
            <a:r>
              <a:rPr sz="135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views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12121"/>
                </a:solidFill>
                <a:latin typeface="Calibri"/>
                <a:cs typeface="Calibri"/>
              </a:rPr>
              <a:t>of, </a:t>
            </a:r>
            <a:r>
              <a:rPr sz="1350" spc="-2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nor</a:t>
            </a:r>
            <a:r>
              <a:rPr sz="135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an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endorsement,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by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HRSA,</a:t>
            </a:r>
            <a:r>
              <a:rPr sz="135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HHS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135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35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U.S.</a:t>
            </a:r>
            <a:r>
              <a:rPr sz="135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12121"/>
                </a:solidFill>
                <a:latin typeface="Calibri"/>
                <a:cs typeface="Calibri"/>
              </a:rPr>
              <a:t>Government.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848" y="1969007"/>
            <a:ext cx="7976870" cy="1339850"/>
            <a:chOff x="307848" y="1969007"/>
            <a:chExt cx="7976870" cy="1339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8" y="1969007"/>
              <a:ext cx="3249167" cy="1339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59" y="2118359"/>
              <a:ext cx="3956303" cy="1135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" y="1394460"/>
              <a:ext cx="9130284" cy="39151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6192" y="5723498"/>
            <a:ext cx="805434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Centers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for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Disease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Control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Prevention.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Diagnoses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of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infection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the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United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States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dependent</a:t>
            </a:r>
            <a:r>
              <a:rPr sz="110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areas,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2021.</a:t>
            </a:r>
            <a:endParaRPr sz="1100">
              <a:latin typeface="Microsoft Sans Serif"/>
              <a:cs typeface="Microsoft Sans Serif"/>
            </a:endParaRPr>
          </a:p>
          <a:p>
            <a:pPr marL="38100" algn="ctr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Surveillance</a:t>
            </a:r>
            <a:r>
              <a:rPr sz="11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Report,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2021;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vol.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34.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Published</a:t>
            </a:r>
            <a:r>
              <a:rPr sz="11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May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Microsoft Sans Serif"/>
                <a:cs typeface="Microsoft Sans Serif"/>
              </a:rPr>
              <a:t>2023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7947" y="387256"/>
            <a:ext cx="8183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agnoses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b="0" spc="-2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ependen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b="0" spc="-37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1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rea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b="0" spc="-35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1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899" y="68389"/>
            <a:ext cx="71888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3200" b="0" spc="-400" dirty="0">
                <a:solidFill>
                  <a:srgbClr val="C00000"/>
                </a:solidFill>
                <a:latin typeface="Lucida Sans Unicode"/>
                <a:cs typeface="Lucida Sans Unicode"/>
              </a:rPr>
              <a:t>T</a:t>
            </a:r>
            <a:r>
              <a:rPr sz="3200" b="0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re</a:t>
            </a:r>
            <a:r>
              <a:rPr sz="3200" b="0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45" dirty="0">
                <a:solidFill>
                  <a:srgbClr val="C00000"/>
                </a:solidFill>
                <a:latin typeface="Lucida Sans Unicode"/>
                <a:cs typeface="Lucida Sans Unicode"/>
              </a:rPr>
              <a:t>d</a:t>
            </a:r>
            <a:r>
              <a:rPr sz="3200" b="0" spc="40" dirty="0">
                <a:solidFill>
                  <a:srgbClr val="C00000"/>
                </a:solidFill>
                <a:latin typeface="Lucida Sans Unicode"/>
                <a:cs typeface="Lucida Sans Unicode"/>
              </a:rPr>
              <a:t>s</a:t>
            </a:r>
            <a:r>
              <a:rPr sz="3200" b="0" spc="-40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20" dirty="0">
                <a:solidFill>
                  <a:srgbClr val="C00000"/>
                </a:solidFill>
                <a:latin typeface="Lucida Sans Unicode"/>
                <a:cs typeface="Lucida Sans Unicode"/>
              </a:rPr>
              <a:t>i</a:t>
            </a:r>
            <a:r>
              <a:rPr sz="3200" b="0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-36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55" dirty="0">
                <a:solidFill>
                  <a:srgbClr val="C00000"/>
                </a:solidFill>
                <a:latin typeface="Lucida Sans Unicode"/>
                <a:cs typeface="Lucida Sans Unicode"/>
              </a:rPr>
              <a:t>HI</a:t>
            </a:r>
            <a:r>
              <a:rPr sz="3200" b="0" spc="-80" dirty="0">
                <a:solidFill>
                  <a:srgbClr val="C00000"/>
                </a:solidFill>
                <a:latin typeface="Lucida Sans Unicode"/>
                <a:cs typeface="Lucida Sans Unicode"/>
              </a:rPr>
              <a:t>V</a:t>
            </a:r>
            <a:r>
              <a:rPr sz="3200" b="0" spc="-39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Di</a:t>
            </a:r>
            <a:r>
              <a:rPr sz="3200" b="0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3200" b="0" spc="65" dirty="0">
                <a:solidFill>
                  <a:srgbClr val="C00000"/>
                </a:solidFill>
                <a:latin typeface="Lucida Sans Unicode"/>
                <a:cs typeface="Lucida Sans Unicode"/>
              </a:rPr>
              <a:t>g</a:t>
            </a:r>
            <a:r>
              <a:rPr sz="3200" b="0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-15" dirty="0">
                <a:solidFill>
                  <a:srgbClr val="C00000"/>
                </a:solidFill>
                <a:latin typeface="Lucida Sans Unicode"/>
                <a:cs typeface="Lucida Sans Unicode"/>
              </a:rPr>
              <a:t>o</a:t>
            </a:r>
            <a:r>
              <a:rPr sz="3200" b="0" spc="-65" dirty="0">
                <a:solidFill>
                  <a:srgbClr val="C00000"/>
                </a:solidFill>
                <a:latin typeface="Lucida Sans Unicode"/>
                <a:cs typeface="Lucida Sans Unicode"/>
              </a:rPr>
              <a:t>s</a:t>
            </a:r>
            <a:r>
              <a:rPr sz="3200" b="0" spc="105" dirty="0">
                <a:solidFill>
                  <a:srgbClr val="C00000"/>
                </a:solidFill>
                <a:latin typeface="Lucida Sans Unicode"/>
                <a:cs typeface="Lucida Sans Unicode"/>
              </a:rPr>
              <a:t>e</a:t>
            </a:r>
            <a:r>
              <a:rPr sz="3200" b="0" spc="40" dirty="0">
                <a:solidFill>
                  <a:srgbClr val="C00000"/>
                </a:solidFill>
                <a:latin typeface="Lucida Sans Unicode"/>
                <a:cs typeface="Lucida Sans Unicode"/>
              </a:rPr>
              <a:t>s</a:t>
            </a:r>
            <a:r>
              <a:rPr sz="3200" b="0" spc="-39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20" dirty="0">
                <a:solidFill>
                  <a:srgbClr val="C00000"/>
                </a:solidFill>
                <a:latin typeface="Lucida Sans Unicode"/>
                <a:cs typeface="Lucida Sans Unicode"/>
              </a:rPr>
              <a:t>i</a:t>
            </a:r>
            <a:r>
              <a:rPr sz="3200" b="0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-3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35" dirty="0">
                <a:solidFill>
                  <a:srgbClr val="C00000"/>
                </a:solidFill>
                <a:latin typeface="Lucida Sans Unicode"/>
                <a:cs typeface="Lucida Sans Unicode"/>
              </a:rPr>
              <a:t>t</a:t>
            </a:r>
            <a:r>
              <a:rPr sz="3200" b="0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h</a:t>
            </a:r>
            <a:r>
              <a:rPr sz="3200" b="0" spc="200" dirty="0">
                <a:solidFill>
                  <a:srgbClr val="C00000"/>
                </a:solidFill>
                <a:latin typeface="Lucida Sans Unicode"/>
                <a:cs typeface="Lucida Sans Unicode"/>
              </a:rPr>
              <a:t>e</a:t>
            </a:r>
            <a:r>
              <a:rPr sz="3200" b="0" spc="-3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55" dirty="0">
                <a:solidFill>
                  <a:srgbClr val="C00000"/>
                </a:solidFill>
                <a:latin typeface="Lucida Sans Unicode"/>
                <a:cs typeface="Lucida Sans Unicode"/>
              </a:rPr>
              <a:t>U</a:t>
            </a:r>
            <a:r>
              <a:rPr sz="3200" b="0" spc="155" dirty="0">
                <a:solidFill>
                  <a:srgbClr val="C00000"/>
                </a:solidFill>
                <a:latin typeface="Lucida Sans Unicode"/>
                <a:cs typeface="Lucida Sans Unicode"/>
              </a:rPr>
              <a:t>S</a:t>
            </a:r>
            <a:r>
              <a:rPr sz="3200" b="0" spc="-3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290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3200" b="0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100" dirty="0">
                <a:solidFill>
                  <a:srgbClr val="C00000"/>
                </a:solidFill>
                <a:latin typeface="Lucida Sans Unicode"/>
                <a:cs typeface="Lucida Sans Unicode"/>
              </a:rPr>
              <a:t>d  </a:t>
            </a:r>
            <a:r>
              <a:rPr sz="3200" b="0" spc="-229" dirty="0">
                <a:solidFill>
                  <a:srgbClr val="C00000"/>
                </a:solidFill>
                <a:latin typeface="Lucida Sans Unicode"/>
                <a:cs typeface="Lucida Sans Unicode"/>
              </a:rPr>
              <a:t>D</a:t>
            </a:r>
            <a:r>
              <a:rPr sz="3200" b="0" spc="105" dirty="0">
                <a:solidFill>
                  <a:srgbClr val="C00000"/>
                </a:solidFill>
                <a:latin typeface="Lucida Sans Unicode"/>
                <a:cs typeface="Lucida Sans Unicode"/>
              </a:rPr>
              <a:t>e</a:t>
            </a:r>
            <a:r>
              <a:rPr sz="3200" b="0" spc="80" dirty="0">
                <a:solidFill>
                  <a:srgbClr val="C00000"/>
                </a:solidFill>
                <a:latin typeface="Lucida Sans Unicode"/>
                <a:cs typeface="Lucida Sans Unicode"/>
              </a:rPr>
              <a:t>p</a:t>
            </a:r>
            <a:r>
              <a:rPr sz="3200" b="0" spc="70" dirty="0">
                <a:solidFill>
                  <a:srgbClr val="C00000"/>
                </a:solidFill>
                <a:latin typeface="Lucida Sans Unicode"/>
                <a:cs typeface="Lucida Sans Unicode"/>
              </a:rPr>
              <a:t>e</a:t>
            </a:r>
            <a:r>
              <a:rPr sz="3200" b="0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30" dirty="0">
                <a:solidFill>
                  <a:srgbClr val="C00000"/>
                </a:solidFill>
                <a:latin typeface="Lucida Sans Unicode"/>
                <a:cs typeface="Lucida Sans Unicode"/>
              </a:rPr>
              <a:t>de</a:t>
            </a:r>
            <a:r>
              <a:rPr sz="3200" b="0" spc="45" dirty="0">
                <a:solidFill>
                  <a:srgbClr val="C00000"/>
                </a:solidFill>
                <a:latin typeface="Lucida Sans Unicode"/>
                <a:cs typeface="Lucida Sans Unicode"/>
              </a:rPr>
              <a:t>n</a:t>
            </a:r>
            <a:r>
              <a:rPr sz="3200" b="0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t</a:t>
            </a:r>
            <a:r>
              <a:rPr sz="3200" b="0" spc="-40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50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3200" b="0" spc="-210" dirty="0">
                <a:solidFill>
                  <a:srgbClr val="C00000"/>
                </a:solidFill>
                <a:latin typeface="Lucida Sans Unicode"/>
                <a:cs typeface="Lucida Sans Unicode"/>
              </a:rPr>
              <a:t>r</a:t>
            </a:r>
            <a:r>
              <a:rPr sz="3200" b="0" spc="105" dirty="0">
                <a:solidFill>
                  <a:srgbClr val="C00000"/>
                </a:solidFill>
                <a:latin typeface="Lucida Sans Unicode"/>
                <a:cs typeface="Lucida Sans Unicode"/>
              </a:rPr>
              <a:t>e</a:t>
            </a:r>
            <a:r>
              <a:rPr sz="3200" b="0" spc="120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3200" b="0" spc="210" dirty="0">
                <a:solidFill>
                  <a:srgbClr val="C00000"/>
                </a:solidFill>
                <a:latin typeface="Lucida Sans Unicode"/>
                <a:cs typeface="Lucida Sans Unicode"/>
              </a:rPr>
              <a:t>s</a:t>
            </a:r>
            <a:r>
              <a:rPr sz="3200" b="0" spc="-39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50" dirty="0">
                <a:solidFill>
                  <a:srgbClr val="C00000"/>
                </a:solidFill>
                <a:latin typeface="Lucida Sans Unicode"/>
                <a:cs typeface="Lucida Sans Unicode"/>
              </a:rPr>
              <a:t>b</a:t>
            </a:r>
            <a:r>
              <a:rPr sz="3200" b="0" spc="125" dirty="0">
                <a:solidFill>
                  <a:srgbClr val="C00000"/>
                </a:solidFill>
                <a:latin typeface="Lucida Sans Unicode"/>
                <a:cs typeface="Lucida Sans Unicode"/>
              </a:rPr>
              <a:t>y</a:t>
            </a:r>
            <a:r>
              <a:rPr sz="3200" b="0" spc="-37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50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3200" b="0" spc="90" dirty="0">
                <a:solidFill>
                  <a:srgbClr val="C00000"/>
                </a:solidFill>
                <a:latin typeface="Lucida Sans Unicode"/>
                <a:cs typeface="Lucida Sans Unicode"/>
              </a:rPr>
              <a:t>g</a:t>
            </a:r>
            <a:r>
              <a:rPr sz="3200" b="0" spc="80" dirty="0">
                <a:solidFill>
                  <a:srgbClr val="C00000"/>
                </a:solidFill>
                <a:latin typeface="Lucida Sans Unicode"/>
                <a:cs typeface="Lucida Sans Unicode"/>
              </a:rPr>
              <a:t>e</a:t>
            </a:r>
            <a:r>
              <a:rPr sz="3200" b="0" spc="-380" dirty="0">
                <a:solidFill>
                  <a:srgbClr val="C00000"/>
                </a:solidFill>
                <a:latin typeface="Lucida Sans Unicode"/>
                <a:cs typeface="Lucida Sans Unicode"/>
              </a:rPr>
              <a:t>,</a:t>
            </a:r>
            <a:r>
              <a:rPr sz="3200" b="0" spc="-36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275" dirty="0">
                <a:solidFill>
                  <a:srgbClr val="C00000"/>
                </a:solidFill>
                <a:latin typeface="Lucida Sans Unicode"/>
                <a:cs typeface="Lucida Sans Unicode"/>
              </a:rPr>
              <a:t>2</a:t>
            </a:r>
            <a:r>
              <a:rPr sz="3200" b="0" spc="-110" dirty="0">
                <a:solidFill>
                  <a:srgbClr val="C00000"/>
                </a:solidFill>
                <a:latin typeface="Lucida Sans Unicode"/>
                <a:cs typeface="Lucida Sans Unicode"/>
              </a:rPr>
              <a:t>0</a:t>
            </a:r>
            <a:r>
              <a:rPr sz="3200" b="0" spc="-745" dirty="0">
                <a:solidFill>
                  <a:srgbClr val="C00000"/>
                </a:solidFill>
                <a:latin typeface="Lucida Sans Unicode"/>
                <a:cs typeface="Lucida Sans Unicode"/>
              </a:rPr>
              <a:t>1</a:t>
            </a:r>
            <a:r>
              <a:rPr sz="3200" b="0" spc="-730" dirty="0">
                <a:solidFill>
                  <a:srgbClr val="C00000"/>
                </a:solidFill>
                <a:latin typeface="Lucida Sans Unicode"/>
                <a:cs typeface="Lucida Sans Unicode"/>
              </a:rPr>
              <a:t>7</a:t>
            </a:r>
            <a:r>
              <a:rPr sz="3200" b="0" spc="-190" dirty="0">
                <a:solidFill>
                  <a:srgbClr val="C00000"/>
                </a:solidFill>
                <a:latin typeface="Lucida Sans Unicode"/>
                <a:cs typeface="Lucida Sans Unicode"/>
              </a:rPr>
              <a:t>-</a:t>
            </a:r>
            <a:r>
              <a:rPr sz="3200" b="0" spc="-204" dirty="0">
                <a:solidFill>
                  <a:srgbClr val="C00000"/>
                </a:solidFill>
                <a:latin typeface="Lucida Sans Unicode"/>
                <a:cs typeface="Lucida Sans Unicode"/>
              </a:rPr>
              <a:t>20</a:t>
            </a:r>
            <a:r>
              <a:rPr sz="3200" b="0" spc="-695" dirty="0">
                <a:solidFill>
                  <a:srgbClr val="C00000"/>
                </a:solidFill>
                <a:latin typeface="Lucida Sans Unicode"/>
                <a:cs typeface="Lucida Sans Unicode"/>
              </a:rPr>
              <a:t>21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85088"/>
            <a:ext cx="8331707" cy="4686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4503" y="5972722"/>
            <a:ext cx="77203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80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Diagnoses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of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infection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in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the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United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States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and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dependent</a:t>
            </a:r>
            <a:r>
              <a:rPr sz="1100" u="sng" spc="-4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areas,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2021.</a:t>
            </a:r>
            <a:r>
              <a:rPr sz="1100" i="1" spc="2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9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2023;34.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0891"/>
            <a:ext cx="9131806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1740" y="5775069"/>
            <a:ext cx="76885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Diagnoses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of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infection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in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the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United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States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and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dependent</a:t>
            </a:r>
            <a:r>
              <a:rPr sz="1100" u="sng" spc="-3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areas,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2021.</a:t>
            </a:r>
            <a:r>
              <a:rPr sz="1100" i="1" spc="2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3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9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1C1D1F"/>
                </a:solidFill>
                <a:latin typeface="Microsoft Sans Serif"/>
                <a:cs typeface="Microsoft Sans Serif"/>
              </a:rPr>
              <a:t>2023;34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2618" y="366267"/>
            <a:ext cx="7724775" cy="11049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593215" marR="5080" indent="-1581150">
              <a:lnSpc>
                <a:spcPts val="4180"/>
              </a:lnSpc>
              <a:spcBef>
                <a:spcPts val="335"/>
              </a:spcBef>
            </a:pP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Diagn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x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4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600" b="0" spc="-229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and  Depen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de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4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rea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2021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762" y="2515361"/>
            <a:ext cx="8315325" cy="323215"/>
          </a:xfrm>
          <a:custGeom>
            <a:avLst/>
            <a:gdLst/>
            <a:ahLst/>
            <a:cxnLst/>
            <a:rect l="l" t="t" r="r" b="b"/>
            <a:pathLst>
              <a:path w="8315325" h="323214">
                <a:moveTo>
                  <a:pt x="0" y="0"/>
                </a:moveTo>
                <a:lnTo>
                  <a:pt x="3733800" y="0"/>
                </a:lnTo>
                <a:lnTo>
                  <a:pt x="3733800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  <a:path w="8315325" h="323214">
                <a:moveTo>
                  <a:pt x="4715256" y="0"/>
                </a:moveTo>
                <a:lnTo>
                  <a:pt x="8314944" y="0"/>
                </a:lnTo>
                <a:lnTo>
                  <a:pt x="8314944" y="323088"/>
                </a:lnTo>
                <a:lnTo>
                  <a:pt x="4715256" y="323088"/>
                </a:lnTo>
                <a:lnTo>
                  <a:pt x="4715256" y="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600200"/>
              <a:ext cx="5239511" cy="23058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203448"/>
              <a:ext cx="4363211" cy="24094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6153" y="5818840"/>
            <a:ext cx="805434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Centers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for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Disease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Control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Prevention.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Diagnoses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of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infection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the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United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States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dependent</a:t>
            </a:r>
            <a:r>
              <a:rPr sz="110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areas,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2021.</a:t>
            </a:r>
            <a:endParaRPr sz="1100">
              <a:latin typeface="Microsoft Sans Serif"/>
              <a:cs typeface="Microsoft Sans Serif"/>
            </a:endParaRPr>
          </a:p>
          <a:p>
            <a:pPr marL="36195" algn="ctr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Surveillance</a:t>
            </a:r>
            <a:r>
              <a:rPr sz="11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Report,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2021;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vol.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34.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Published</a:t>
            </a:r>
            <a:r>
              <a:rPr sz="11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May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2023.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7580" marR="5080" indent="-562610">
              <a:lnSpc>
                <a:spcPct val="100000"/>
              </a:lnSpc>
              <a:spcBef>
                <a:spcPts val="95"/>
              </a:spcBef>
            </a:pPr>
            <a:r>
              <a:rPr b="0" spc="-130" dirty="0">
                <a:solidFill>
                  <a:srgbClr val="D51F1A"/>
                </a:solidFill>
                <a:latin typeface="Arial MT"/>
                <a:cs typeface="Arial MT"/>
              </a:rPr>
              <a:t>Youth</a:t>
            </a:r>
            <a:r>
              <a:rPr b="0" spc="-36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0" dirty="0">
                <a:solidFill>
                  <a:srgbClr val="D51F1A"/>
                </a:solidFill>
                <a:latin typeface="Arial MT"/>
                <a:cs typeface="Arial MT"/>
              </a:rPr>
              <a:t>Aged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0" dirty="0">
                <a:solidFill>
                  <a:srgbClr val="D51F1A"/>
                </a:solidFill>
                <a:latin typeface="Arial MT"/>
                <a:cs typeface="Arial MT"/>
              </a:rPr>
              <a:t>13-24</a:t>
            </a:r>
            <a:r>
              <a:rPr b="0" spc="-2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0" dirty="0">
                <a:solidFill>
                  <a:srgbClr val="D51F1A"/>
                </a:solidFill>
                <a:latin typeface="Arial MT"/>
                <a:cs typeface="Arial MT"/>
              </a:rPr>
              <a:t>years</a:t>
            </a:r>
            <a:r>
              <a:rPr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0" dirty="0">
                <a:solidFill>
                  <a:srgbClr val="D51F1A"/>
                </a:solidFill>
                <a:latin typeface="Arial MT"/>
                <a:cs typeface="Arial MT"/>
              </a:rPr>
              <a:t>Newly</a:t>
            </a:r>
            <a:r>
              <a:rPr b="0" spc="-18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90" dirty="0">
                <a:solidFill>
                  <a:srgbClr val="D51F1A"/>
                </a:solidFill>
                <a:latin typeface="Arial MT"/>
                <a:cs typeface="Arial MT"/>
              </a:rPr>
              <a:t>Diagnosed</a:t>
            </a:r>
            <a:r>
              <a:rPr b="0" spc="-204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75" dirty="0">
                <a:solidFill>
                  <a:srgbClr val="D51F1A"/>
                </a:solidFill>
                <a:latin typeface="Arial MT"/>
                <a:cs typeface="Arial MT"/>
              </a:rPr>
              <a:t>with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70" dirty="0">
                <a:solidFill>
                  <a:srgbClr val="D51F1A"/>
                </a:solidFill>
                <a:latin typeface="Arial MT"/>
                <a:cs typeface="Arial MT"/>
              </a:rPr>
              <a:t>HIV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by </a:t>
            </a:r>
            <a:r>
              <a:rPr b="0" spc="-76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Transmission,</a:t>
            </a:r>
            <a:r>
              <a:rPr b="0" spc="-24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55" dirty="0">
                <a:solidFill>
                  <a:srgbClr val="D51F1A"/>
                </a:solidFill>
                <a:latin typeface="Arial MT"/>
                <a:cs typeface="Arial MT"/>
              </a:rPr>
              <a:t>US</a:t>
            </a:r>
            <a:r>
              <a:rPr b="0" spc="-19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70" dirty="0">
                <a:solidFill>
                  <a:srgbClr val="D51F1A"/>
                </a:solidFill>
                <a:latin typeface="Arial MT"/>
                <a:cs typeface="Arial MT"/>
              </a:rPr>
              <a:t>and</a:t>
            </a:r>
            <a:r>
              <a:rPr b="0" spc="-19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Dependent</a:t>
            </a:r>
            <a:r>
              <a:rPr b="0" spc="-37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Areas,</a:t>
            </a:r>
            <a:r>
              <a:rPr b="0" spc="-22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D51F1A"/>
                </a:solidFill>
                <a:latin typeface="Arial MT"/>
                <a:cs typeface="Arial MT"/>
              </a:rPr>
              <a:t>2021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40939" y="1816997"/>
            <a:ext cx="6442075" cy="1122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92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99920" algn="l"/>
              </a:tabLst>
            </a:pP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93%</a:t>
            </a:r>
            <a:r>
              <a:rPr sz="2000" spc="-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acquired</a:t>
            </a:r>
            <a:r>
              <a:rPr sz="2000" spc="-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2000" spc="-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through</a:t>
            </a:r>
            <a:r>
              <a:rPr sz="2000" spc="-4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C3768"/>
                </a:solidFill>
                <a:latin typeface="Arial MT"/>
                <a:cs typeface="Arial MT"/>
              </a:rPr>
              <a:t>MSM</a:t>
            </a:r>
            <a:r>
              <a:rPr sz="2000" spc="-3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contact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Males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241" y="4189106"/>
            <a:ext cx="7226934" cy="138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Females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8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86%</a:t>
            </a:r>
            <a:r>
              <a:rPr sz="2000" spc="-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acquired</a:t>
            </a:r>
            <a:r>
              <a:rPr sz="2000" spc="-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2000" spc="-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through</a:t>
            </a:r>
            <a:r>
              <a:rPr sz="2000" spc="-4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heterosexual</a:t>
            </a:r>
            <a:r>
              <a:rPr sz="2000" spc="-5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C3768"/>
                </a:solidFill>
                <a:latin typeface="Arial MT"/>
                <a:cs typeface="Arial MT"/>
              </a:rPr>
              <a:t>contact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254" y="10363"/>
            <a:ext cx="75907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j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eha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amon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eop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j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t 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ug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(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PWI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)</a:t>
            </a:r>
            <a:r>
              <a:rPr sz="3200" b="0" spc="-229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3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spc="-3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2018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7" y="1042415"/>
            <a:ext cx="8485631" cy="47731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5606" y="5809753"/>
            <a:ext cx="7502525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30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infection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risk,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prevention,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and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testing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behaviors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among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persons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who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inject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8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drugs—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National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Behavioral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Surveillance: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injection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drug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use,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23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4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U.S.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Cities,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2018</a:t>
            </a:r>
            <a:r>
              <a:rPr sz="1100" spc="2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1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2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Special</a:t>
            </a:r>
            <a:r>
              <a:rPr sz="1100" i="1" spc="-3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2020;24.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229" y="3250945"/>
            <a:ext cx="8538845" cy="492125"/>
            <a:chOff x="189229" y="3250945"/>
            <a:chExt cx="8538845" cy="492125"/>
          </a:xfrm>
        </p:grpSpPr>
        <p:sp>
          <p:nvSpPr>
            <p:cNvPr id="7" name="object 7"/>
            <p:cNvSpPr/>
            <p:nvPr/>
          </p:nvSpPr>
          <p:spPr>
            <a:xfrm>
              <a:off x="201929" y="3263645"/>
              <a:ext cx="4142740" cy="431800"/>
            </a:xfrm>
            <a:custGeom>
              <a:avLst/>
              <a:gdLst/>
              <a:ahLst/>
              <a:cxnLst/>
              <a:rect l="l" t="t" r="r" b="b"/>
              <a:pathLst>
                <a:path w="4142740" h="431800">
                  <a:moveTo>
                    <a:pt x="0" y="215646"/>
                  </a:moveTo>
                  <a:lnTo>
                    <a:pt x="23499" y="183053"/>
                  </a:lnTo>
                  <a:lnTo>
                    <a:pt x="70653" y="159592"/>
                  </a:lnTo>
                  <a:lnTo>
                    <a:pt x="115347" y="144504"/>
                  </a:lnTo>
                  <a:lnTo>
                    <a:pt x="170145" y="129909"/>
                  </a:lnTo>
                  <a:lnTo>
                    <a:pt x="234620" y="115853"/>
                  </a:lnTo>
                  <a:lnTo>
                    <a:pt x="308341" y="102380"/>
                  </a:lnTo>
                  <a:lnTo>
                    <a:pt x="348536" y="95876"/>
                  </a:lnTo>
                  <a:lnTo>
                    <a:pt x="390881" y="89535"/>
                  </a:lnTo>
                  <a:lnTo>
                    <a:pt x="435323" y="83362"/>
                  </a:lnTo>
                  <a:lnTo>
                    <a:pt x="481809" y="77362"/>
                  </a:lnTo>
                  <a:lnTo>
                    <a:pt x="530285" y="71542"/>
                  </a:lnTo>
                  <a:lnTo>
                    <a:pt x="580698" y="65906"/>
                  </a:lnTo>
                  <a:lnTo>
                    <a:pt x="632993" y="60461"/>
                  </a:lnTo>
                  <a:lnTo>
                    <a:pt x="687117" y="55213"/>
                  </a:lnTo>
                  <a:lnTo>
                    <a:pt x="743017" y="50165"/>
                  </a:lnTo>
                  <a:lnTo>
                    <a:pt x="800638" y="45325"/>
                  </a:lnTo>
                  <a:lnTo>
                    <a:pt x="859928" y="40698"/>
                  </a:lnTo>
                  <a:lnTo>
                    <a:pt x="920832" y="36289"/>
                  </a:lnTo>
                  <a:lnTo>
                    <a:pt x="983297" y="32104"/>
                  </a:lnTo>
                  <a:lnTo>
                    <a:pt x="1047270" y="28148"/>
                  </a:lnTo>
                  <a:lnTo>
                    <a:pt x="1112696" y="24428"/>
                  </a:lnTo>
                  <a:lnTo>
                    <a:pt x="1179522" y="20948"/>
                  </a:lnTo>
                  <a:lnTo>
                    <a:pt x="1247694" y="17715"/>
                  </a:lnTo>
                  <a:lnTo>
                    <a:pt x="1317160" y="14733"/>
                  </a:lnTo>
                  <a:lnTo>
                    <a:pt x="1387864" y="12009"/>
                  </a:lnTo>
                  <a:lnTo>
                    <a:pt x="1459754" y="9548"/>
                  </a:lnTo>
                  <a:lnTo>
                    <a:pt x="1532776" y="7356"/>
                  </a:lnTo>
                  <a:lnTo>
                    <a:pt x="1606876" y="5438"/>
                  </a:lnTo>
                  <a:lnTo>
                    <a:pt x="1682000" y="3799"/>
                  </a:lnTo>
                  <a:lnTo>
                    <a:pt x="1758096" y="2446"/>
                  </a:lnTo>
                  <a:lnTo>
                    <a:pt x="1835109" y="1384"/>
                  </a:lnTo>
                  <a:lnTo>
                    <a:pt x="1912986" y="619"/>
                  </a:lnTo>
                  <a:lnTo>
                    <a:pt x="1991672" y="155"/>
                  </a:lnTo>
                  <a:lnTo>
                    <a:pt x="2071116" y="0"/>
                  </a:lnTo>
                  <a:lnTo>
                    <a:pt x="2150559" y="155"/>
                  </a:lnTo>
                  <a:lnTo>
                    <a:pt x="2229245" y="619"/>
                  </a:lnTo>
                  <a:lnTo>
                    <a:pt x="2307122" y="1384"/>
                  </a:lnTo>
                  <a:lnTo>
                    <a:pt x="2384135" y="2446"/>
                  </a:lnTo>
                  <a:lnTo>
                    <a:pt x="2460231" y="3799"/>
                  </a:lnTo>
                  <a:lnTo>
                    <a:pt x="2535355" y="5438"/>
                  </a:lnTo>
                  <a:lnTo>
                    <a:pt x="2609455" y="7356"/>
                  </a:lnTo>
                  <a:lnTo>
                    <a:pt x="2682477" y="9548"/>
                  </a:lnTo>
                  <a:lnTo>
                    <a:pt x="2754367" y="12009"/>
                  </a:lnTo>
                  <a:lnTo>
                    <a:pt x="2825071" y="14733"/>
                  </a:lnTo>
                  <a:lnTo>
                    <a:pt x="2894537" y="17715"/>
                  </a:lnTo>
                  <a:lnTo>
                    <a:pt x="2962709" y="20948"/>
                  </a:lnTo>
                  <a:lnTo>
                    <a:pt x="3029535" y="24428"/>
                  </a:lnTo>
                  <a:lnTo>
                    <a:pt x="3094961" y="28148"/>
                  </a:lnTo>
                  <a:lnTo>
                    <a:pt x="3158934" y="32104"/>
                  </a:lnTo>
                  <a:lnTo>
                    <a:pt x="3221399" y="36289"/>
                  </a:lnTo>
                  <a:lnTo>
                    <a:pt x="3282303" y="40698"/>
                  </a:lnTo>
                  <a:lnTo>
                    <a:pt x="3341593" y="45325"/>
                  </a:lnTo>
                  <a:lnTo>
                    <a:pt x="3399214" y="50165"/>
                  </a:lnTo>
                  <a:lnTo>
                    <a:pt x="3455114" y="55213"/>
                  </a:lnTo>
                  <a:lnTo>
                    <a:pt x="3509238" y="60461"/>
                  </a:lnTo>
                  <a:lnTo>
                    <a:pt x="3561533" y="65906"/>
                  </a:lnTo>
                  <a:lnTo>
                    <a:pt x="3611946" y="71542"/>
                  </a:lnTo>
                  <a:lnTo>
                    <a:pt x="3660422" y="77362"/>
                  </a:lnTo>
                  <a:lnTo>
                    <a:pt x="3706908" y="83362"/>
                  </a:lnTo>
                  <a:lnTo>
                    <a:pt x="3751350" y="89535"/>
                  </a:lnTo>
                  <a:lnTo>
                    <a:pt x="3793695" y="95876"/>
                  </a:lnTo>
                  <a:lnTo>
                    <a:pt x="3833890" y="102380"/>
                  </a:lnTo>
                  <a:lnTo>
                    <a:pt x="3871880" y="109041"/>
                  </a:lnTo>
                  <a:lnTo>
                    <a:pt x="3941031" y="122811"/>
                  </a:lnTo>
                  <a:lnTo>
                    <a:pt x="4000721" y="137142"/>
                  </a:lnTo>
                  <a:lnTo>
                    <a:pt x="4050521" y="151989"/>
                  </a:lnTo>
                  <a:lnTo>
                    <a:pt x="4090001" y="167308"/>
                  </a:lnTo>
                  <a:lnTo>
                    <a:pt x="4128932" y="191072"/>
                  </a:lnTo>
                  <a:lnTo>
                    <a:pt x="4142232" y="215646"/>
                  </a:lnTo>
                  <a:lnTo>
                    <a:pt x="4140736" y="223917"/>
                  </a:lnTo>
                  <a:lnTo>
                    <a:pt x="4105737" y="256161"/>
                  </a:lnTo>
                  <a:lnTo>
                    <a:pt x="4050521" y="279302"/>
                  </a:lnTo>
                  <a:lnTo>
                    <a:pt x="4000721" y="294149"/>
                  </a:lnTo>
                  <a:lnTo>
                    <a:pt x="3941031" y="308480"/>
                  </a:lnTo>
                  <a:lnTo>
                    <a:pt x="3871880" y="322250"/>
                  </a:lnTo>
                  <a:lnTo>
                    <a:pt x="3833890" y="328911"/>
                  </a:lnTo>
                  <a:lnTo>
                    <a:pt x="3793695" y="335415"/>
                  </a:lnTo>
                  <a:lnTo>
                    <a:pt x="3751350" y="341756"/>
                  </a:lnTo>
                  <a:lnTo>
                    <a:pt x="3706908" y="347929"/>
                  </a:lnTo>
                  <a:lnTo>
                    <a:pt x="3660422" y="353929"/>
                  </a:lnTo>
                  <a:lnTo>
                    <a:pt x="3611946" y="359749"/>
                  </a:lnTo>
                  <a:lnTo>
                    <a:pt x="3561533" y="365385"/>
                  </a:lnTo>
                  <a:lnTo>
                    <a:pt x="3509238" y="370830"/>
                  </a:lnTo>
                  <a:lnTo>
                    <a:pt x="3455114" y="376078"/>
                  </a:lnTo>
                  <a:lnTo>
                    <a:pt x="3399214" y="381126"/>
                  </a:lnTo>
                  <a:lnTo>
                    <a:pt x="3341593" y="385966"/>
                  </a:lnTo>
                  <a:lnTo>
                    <a:pt x="3282303" y="390593"/>
                  </a:lnTo>
                  <a:lnTo>
                    <a:pt x="3221399" y="395002"/>
                  </a:lnTo>
                  <a:lnTo>
                    <a:pt x="3158934" y="399187"/>
                  </a:lnTo>
                  <a:lnTo>
                    <a:pt x="3094961" y="403143"/>
                  </a:lnTo>
                  <a:lnTo>
                    <a:pt x="3029535" y="406863"/>
                  </a:lnTo>
                  <a:lnTo>
                    <a:pt x="2962709" y="410343"/>
                  </a:lnTo>
                  <a:lnTo>
                    <a:pt x="2894537" y="413576"/>
                  </a:lnTo>
                  <a:lnTo>
                    <a:pt x="2825071" y="416558"/>
                  </a:lnTo>
                  <a:lnTo>
                    <a:pt x="2754367" y="419282"/>
                  </a:lnTo>
                  <a:lnTo>
                    <a:pt x="2682477" y="421743"/>
                  </a:lnTo>
                  <a:lnTo>
                    <a:pt x="2609455" y="423935"/>
                  </a:lnTo>
                  <a:lnTo>
                    <a:pt x="2535355" y="425853"/>
                  </a:lnTo>
                  <a:lnTo>
                    <a:pt x="2460231" y="427492"/>
                  </a:lnTo>
                  <a:lnTo>
                    <a:pt x="2384135" y="428845"/>
                  </a:lnTo>
                  <a:lnTo>
                    <a:pt x="2307122" y="429907"/>
                  </a:lnTo>
                  <a:lnTo>
                    <a:pt x="2229245" y="430672"/>
                  </a:lnTo>
                  <a:lnTo>
                    <a:pt x="2150559" y="431136"/>
                  </a:lnTo>
                  <a:lnTo>
                    <a:pt x="2071116" y="431292"/>
                  </a:lnTo>
                  <a:lnTo>
                    <a:pt x="1991672" y="431136"/>
                  </a:lnTo>
                  <a:lnTo>
                    <a:pt x="1912986" y="430672"/>
                  </a:lnTo>
                  <a:lnTo>
                    <a:pt x="1835109" y="429907"/>
                  </a:lnTo>
                  <a:lnTo>
                    <a:pt x="1758096" y="428845"/>
                  </a:lnTo>
                  <a:lnTo>
                    <a:pt x="1682000" y="427492"/>
                  </a:lnTo>
                  <a:lnTo>
                    <a:pt x="1606876" y="425853"/>
                  </a:lnTo>
                  <a:lnTo>
                    <a:pt x="1532776" y="423935"/>
                  </a:lnTo>
                  <a:lnTo>
                    <a:pt x="1459754" y="421743"/>
                  </a:lnTo>
                  <a:lnTo>
                    <a:pt x="1387864" y="419282"/>
                  </a:lnTo>
                  <a:lnTo>
                    <a:pt x="1317160" y="416558"/>
                  </a:lnTo>
                  <a:lnTo>
                    <a:pt x="1247694" y="413576"/>
                  </a:lnTo>
                  <a:lnTo>
                    <a:pt x="1179522" y="410343"/>
                  </a:lnTo>
                  <a:lnTo>
                    <a:pt x="1112696" y="406863"/>
                  </a:lnTo>
                  <a:lnTo>
                    <a:pt x="1047270" y="403143"/>
                  </a:lnTo>
                  <a:lnTo>
                    <a:pt x="983297" y="399187"/>
                  </a:lnTo>
                  <a:lnTo>
                    <a:pt x="920832" y="395002"/>
                  </a:lnTo>
                  <a:lnTo>
                    <a:pt x="859928" y="390593"/>
                  </a:lnTo>
                  <a:lnTo>
                    <a:pt x="800638" y="385966"/>
                  </a:lnTo>
                  <a:lnTo>
                    <a:pt x="743017" y="381126"/>
                  </a:lnTo>
                  <a:lnTo>
                    <a:pt x="687117" y="376078"/>
                  </a:lnTo>
                  <a:lnTo>
                    <a:pt x="632993" y="370830"/>
                  </a:lnTo>
                  <a:lnTo>
                    <a:pt x="580698" y="365385"/>
                  </a:lnTo>
                  <a:lnTo>
                    <a:pt x="530285" y="359749"/>
                  </a:lnTo>
                  <a:lnTo>
                    <a:pt x="481809" y="353929"/>
                  </a:lnTo>
                  <a:lnTo>
                    <a:pt x="435323" y="347929"/>
                  </a:lnTo>
                  <a:lnTo>
                    <a:pt x="390881" y="341756"/>
                  </a:lnTo>
                  <a:lnTo>
                    <a:pt x="348536" y="335415"/>
                  </a:lnTo>
                  <a:lnTo>
                    <a:pt x="308341" y="328911"/>
                  </a:lnTo>
                  <a:lnTo>
                    <a:pt x="270351" y="322250"/>
                  </a:lnTo>
                  <a:lnTo>
                    <a:pt x="201200" y="308480"/>
                  </a:lnTo>
                  <a:lnTo>
                    <a:pt x="141510" y="294149"/>
                  </a:lnTo>
                  <a:lnTo>
                    <a:pt x="91710" y="279302"/>
                  </a:lnTo>
                  <a:lnTo>
                    <a:pt x="52230" y="263983"/>
                  </a:lnTo>
                  <a:lnTo>
                    <a:pt x="13299" y="240219"/>
                  </a:lnTo>
                  <a:lnTo>
                    <a:pt x="0" y="21564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762" y="3300221"/>
              <a:ext cx="4142740" cy="429895"/>
            </a:xfrm>
            <a:custGeom>
              <a:avLst/>
              <a:gdLst/>
              <a:ahLst/>
              <a:cxnLst/>
              <a:rect l="l" t="t" r="r" b="b"/>
              <a:pathLst>
                <a:path w="4142740" h="429895">
                  <a:moveTo>
                    <a:pt x="0" y="214884"/>
                  </a:moveTo>
                  <a:lnTo>
                    <a:pt x="23499" y="182406"/>
                  </a:lnTo>
                  <a:lnTo>
                    <a:pt x="70653" y="159028"/>
                  </a:lnTo>
                  <a:lnTo>
                    <a:pt x="115347" y="143993"/>
                  </a:lnTo>
                  <a:lnTo>
                    <a:pt x="170145" y="129450"/>
                  </a:lnTo>
                  <a:lnTo>
                    <a:pt x="234620" y="115443"/>
                  </a:lnTo>
                  <a:lnTo>
                    <a:pt x="308341" y="102018"/>
                  </a:lnTo>
                  <a:lnTo>
                    <a:pt x="348536" y="95537"/>
                  </a:lnTo>
                  <a:lnTo>
                    <a:pt x="390881" y="89218"/>
                  </a:lnTo>
                  <a:lnTo>
                    <a:pt x="435323" y="83066"/>
                  </a:lnTo>
                  <a:lnTo>
                    <a:pt x="481809" y="77088"/>
                  </a:lnTo>
                  <a:lnTo>
                    <a:pt x="530285" y="71288"/>
                  </a:lnTo>
                  <a:lnTo>
                    <a:pt x="580698" y="65673"/>
                  </a:lnTo>
                  <a:lnTo>
                    <a:pt x="632993" y="60247"/>
                  </a:lnTo>
                  <a:lnTo>
                    <a:pt x="687117" y="55017"/>
                  </a:lnTo>
                  <a:lnTo>
                    <a:pt x="743017" y="49987"/>
                  </a:lnTo>
                  <a:lnTo>
                    <a:pt x="800638" y="45164"/>
                  </a:lnTo>
                  <a:lnTo>
                    <a:pt x="859928" y="40553"/>
                  </a:lnTo>
                  <a:lnTo>
                    <a:pt x="920832" y="36160"/>
                  </a:lnTo>
                  <a:lnTo>
                    <a:pt x="983297" y="31990"/>
                  </a:lnTo>
                  <a:lnTo>
                    <a:pt x="1047270" y="28048"/>
                  </a:lnTo>
                  <a:lnTo>
                    <a:pt x="1112696" y="24341"/>
                  </a:lnTo>
                  <a:lnTo>
                    <a:pt x="1179522" y="20874"/>
                  </a:lnTo>
                  <a:lnTo>
                    <a:pt x="1247694" y="17652"/>
                  </a:lnTo>
                  <a:lnTo>
                    <a:pt x="1317160" y="14681"/>
                  </a:lnTo>
                  <a:lnTo>
                    <a:pt x="1387864" y="11967"/>
                  </a:lnTo>
                  <a:lnTo>
                    <a:pt x="1459754" y="9514"/>
                  </a:lnTo>
                  <a:lnTo>
                    <a:pt x="1532776" y="7330"/>
                  </a:lnTo>
                  <a:lnTo>
                    <a:pt x="1606876" y="5418"/>
                  </a:lnTo>
                  <a:lnTo>
                    <a:pt x="1682000" y="3786"/>
                  </a:lnTo>
                  <a:lnTo>
                    <a:pt x="1758096" y="2438"/>
                  </a:lnTo>
                  <a:lnTo>
                    <a:pt x="1835109" y="1379"/>
                  </a:lnTo>
                  <a:lnTo>
                    <a:pt x="1912986" y="616"/>
                  </a:lnTo>
                  <a:lnTo>
                    <a:pt x="1991672" y="155"/>
                  </a:lnTo>
                  <a:lnTo>
                    <a:pt x="2071116" y="0"/>
                  </a:lnTo>
                  <a:lnTo>
                    <a:pt x="2150559" y="155"/>
                  </a:lnTo>
                  <a:lnTo>
                    <a:pt x="2229245" y="616"/>
                  </a:lnTo>
                  <a:lnTo>
                    <a:pt x="2307122" y="1379"/>
                  </a:lnTo>
                  <a:lnTo>
                    <a:pt x="2384135" y="2438"/>
                  </a:lnTo>
                  <a:lnTo>
                    <a:pt x="2460231" y="3786"/>
                  </a:lnTo>
                  <a:lnTo>
                    <a:pt x="2535355" y="5418"/>
                  </a:lnTo>
                  <a:lnTo>
                    <a:pt x="2609455" y="7330"/>
                  </a:lnTo>
                  <a:lnTo>
                    <a:pt x="2682477" y="9514"/>
                  </a:lnTo>
                  <a:lnTo>
                    <a:pt x="2754367" y="11967"/>
                  </a:lnTo>
                  <a:lnTo>
                    <a:pt x="2825071" y="14681"/>
                  </a:lnTo>
                  <a:lnTo>
                    <a:pt x="2894537" y="17652"/>
                  </a:lnTo>
                  <a:lnTo>
                    <a:pt x="2962709" y="20874"/>
                  </a:lnTo>
                  <a:lnTo>
                    <a:pt x="3029535" y="24341"/>
                  </a:lnTo>
                  <a:lnTo>
                    <a:pt x="3094961" y="28048"/>
                  </a:lnTo>
                  <a:lnTo>
                    <a:pt x="3158934" y="31990"/>
                  </a:lnTo>
                  <a:lnTo>
                    <a:pt x="3221399" y="36160"/>
                  </a:lnTo>
                  <a:lnTo>
                    <a:pt x="3282303" y="40553"/>
                  </a:lnTo>
                  <a:lnTo>
                    <a:pt x="3341593" y="45164"/>
                  </a:lnTo>
                  <a:lnTo>
                    <a:pt x="3399214" y="49987"/>
                  </a:lnTo>
                  <a:lnTo>
                    <a:pt x="3455114" y="55017"/>
                  </a:lnTo>
                  <a:lnTo>
                    <a:pt x="3509238" y="60247"/>
                  </a:lnTo>
                  <a:lnTo>
                    <a:pt x="3561533" y="65673"/>
                  </a:lnTo>
                  <a:lnTo>
                    <a:pt x="3611946" y="71288"/>
                  </a:lnTo>
                  <a:lnTo>
                    <a:pt x="3660422" y="77088"/>
                  </a:lnTo>
                  <a:lnTo>
                    <a:pt x="3706908" y="83066"/>
                  </a:lnTo>
                  <a:lnTo>
                    <a:pt x="3751350" y="89218"/>
                  </a:lnTo>
                  <a:lnTo>
                    <a:pt x="3793695" y="95537"/>
                  </a:lnTo>
                  <a:lnTo>
                    <a:pt x="3833890" y="102018"/>
                  </a:lnTo>
                  <a:lnTo>
                    <a:pt x="3871880" y="108655"/>
                  </a:lnTo>
                  <a:lnTo>
                    <a:pt x="3941031" y="122377"/>
                  </a:lnTo>
                  <a:lnTo>
                    <a:pt x="4000721" y="136657"/>
                  </a:lnTo>
                  <a:lnTo>
                    <a:pt x="4050521" y="151452"/>
                  </a:lnTo>
                  <a:lnTo>
                    <a:pt x="4090001" y="166716"/>
                  </a:lnTo>
                  <a:lnTo>
                    <a:pt x="4128932" y="190396"/>
                  </a:lnTo>
                  <a:lnTo>
                    <a:pt x="4142232" y="214884"/>
                  </a:lnTo>
                  <a:lnTo>
                    <a:pt x="4140736" y="223126"/>
                  </a:lnTo>
                  <a:lnTo>
                    <a:pt x="4105737" y="255256"/>
                  </a:lnTo>
                  <a:lnTo>
                    <a:pt x="4050521" y="278315"/>
                  </a:lnTo>
                  <a:lnTo>
                    <a:pt x="4000721" y="293110"/>
                  </a:lnTo>
                  <a:lnTo>
                    <a:pt x="3941031" y="307390"/>
                  </a:lnTo>
                  <a:lnTo>
                    <a:pt x="3871880" y="321112"/>
                  </a:lnTo>
                  <a:lnTo>
                    <a:pt x="3833890" y="327749"/>
                  </a:lnTo>
                  <a:lnTo>
                    <a:pt x="3793695" y="334230"/>
                  </a:lnTo>
                  <a:lnTo>
                    <a:pt x="3751350" y="340549"/>
                  </a:lnTo>
                  <a:lnTo>
                    <a:pt x="3706908" y="346701"/>
                  </a:lnTo>
                  <a:lnTo>
                    <a:pt x="3660422" y="352679"/>
                  </a:lnTo>
                  <a:lnTo>
                    <a:pt x="3611946" y="358479"/>
                  </a:lnTo>
                  <a:lnTo>
                    <a:pt x="3561533" y="364094"/>
                  </a:lnTo>
                  <a:lnTo>
                    <a:pt x="3509238" y="369520"/>
                  </a:lnTo>
                  <a:lnTo>
                    <a:pt x="3455114" y="374750"/>
                  </a:lnTo>
                  <a:lnTo>
                    <a:pt x="3399214" y="379780"/>
                  </a:lnTo>
                  <a:lnTo>
                    <a:pt x="3341593" y="384603"/>
                  </a:lnTo>
                  <a:lnTo>
                    <a:pt x="3282303" y="389214"/>
                  </a:lnTo>
                  <a:lnTo>
                    <a:pt x="3221399" y="393607"/>
                  </a:lnTo>
                  <a:lnTo>
                    <a:pt x="3158934" y="397777"/>
                  </a:lnTo>
                  <a:lnTo>
                    <a:pt x="3094961" y="401719"/>
                  </a:lnTo>
                  <a:lnTo>
                    <a:pt x="3029535" y="405426"/>
                  </a:lnTo>
                  <a:lnTo>
                    <a:pt x="2962709" y="408893"/>
                  </a:lnTo>
                  <a:lnTo>
                    <a:pt x="2894537" y="412115"/>
                  </a:lnTo>
                  <a:lnTo>
                    <a:pt x="2825071" y="415086"/>
                  </a:lnTo>
                  <a:lnTo>
                    <a:pt x="2754367" y="417800"/>
                  </a:lnTo>
                  <a:lnTo>
                    <a:pt x="2682477" y="420253"/>
                  </a:lnTo>
                  <a:lnTo>
                    <a:pt x="2609455" y="422437"/>
                  </a:lnTo>
                  <a:lnTo>
                    <a:pt x="2535355" y="424349"/>
                  </a:lnTo>
                  <a:lnTo>
                    <a:pt x="2460231" y="425981"/>
                  </a:lnTo>
                  <a:lnTo>
                    <a:pt x="2384135" y="427329"/>
                  </a:lnTo>
                  <a:lnTo>
                    <a:pt x="2307122" y="428388"/>
                  </a:lnTo>
                  <a:lnTo>
                    <a:pt x="2229245" y="429151"/>
                  </a:lnTo>
                  <a:lnTo>
                    <a:pt x="2150559" y="429612"/>
                  </a:lnTo>
                  <a:lnTo>
                    <a:pt x="2071116" y="429768"/>
                  </a:lnTo>
                  <a:lnTo>
                    <a:pt x="1991672" y="429612"/>
                  </a:lnTo>
                  <a:lnTo>
                    <a:pt x="1912986" y="429151"/>
                  </a:lnTo>
                  <a:lnTo>
                    <a:pt x="1835109" y="428388"/>
                  </a:lnTo>
                  <a:lnTo>
                    <a:pt x="1758096" y="427329"/>
                  </a:lnTo>
                  <a:lnTo>
                    <a:pt x="1682000" y="425981"/>
                  </a:lnTo>
                  <a:lnTo>
                    <a:pt x="1606876" y="424349"/>
                  </a:lnTo>
                  <a:lnTo>
                    <a:pt x="1532776" y="422437"/>
                  </a:lnTo>
                  <a:lnTo>
                    <a:pt x="1459754" y="420253"/>
                  </a:lnTo>
                  <a:lnTo>
                    <a:pt x="1387864" y="417800"/>
                  </a:lnTo>
                  <a:lnTo>
                    <a:pt x="1317160" y="415086"/>
                  </a:lnTo>
                  <a:lnTo>
                    <a:pt x="1247694" y="412115"/>
                  </a:lnTo>
                  <a:lnTo>
                    <a:pt x="1179522" y="408893"/>
                  </a:lnTo>
                  <a:lnTo>
                    <a:pt x="1112696" y="405426"/>
                  </a:lnTo>
                  <a:lnTo>
                    <a:pt x="1047270" y="401719"/>
                  </a:lnTo>
                  <a:lnTo>
                    <a:pt x="983297" y="397777"/>
                  </a:lnTo>
                  <a:lnTo>
                    <a:pt x="920832" y="393607"/>
                  </a:lnTo>
                  <a:lnTo>
                    <a:pt x="859928" y="389214"/>
                  </a:lnTo>
                  <a:lnTo>
                    <a:pt x="800638" y="384603"/>
                  </a:lnTo>
                  <a:lnTo>
                    <a:pt x="743017" y="379780"/>
                  </a:lnTo>
                  <a:lnTo>
                    <a:pt x="687117" y="374750"/>
                  </a:lnTo>
                  <a:lnTo>
                    <a:pt x="632993" y="369520"/>
                  </a:lnTo>
                  <a:lnTo>
                    <a:pt x="580698" y="364094"/>
                  </a:lnTo>
                  <a:lnTo>
                    <a:pt x="530285" y="358479"/>
                  </a:lnTo>
                  <a:lnTo>
                    <a:pt x="481809" y="352679"/>
                  </a:lnTo>
                  <a:lnTo>
                    <a:pt x="435323" y="346701"/>
                  </a:lnTo>
                  <a:lnTo>
                    <a:pt x="390881" y="340549"/>
                  </a:lnTo>
                  <a:lnTo>
                    <a:pt x="348536" y="334230"/>
                  </a:lnTo>
                  <a:lnTo>
                    <a:pt x="308341" y="327749"/>
                  </a:lnTo>
                  <a:lnTo>
                    <a:pt x="270351" y="321112"/>
                  </a:lnTo>
                  <a:lnTo>
                    <a:pt x="201200" y="307390"/>
                  </a:lnTo>
                  <a:lnTo>
                    <a:pt x="141510" y="293110"/>
                  </a:lnTo>
                  <a:lnTo>
                    <a:pt x="91710" y="278315"/>
                  </a:lnTo>
                  <a:lnTo>
                    <a:pt x="52230" y="263051"/>
                  </a:lnTo>
                  <a:lnTo>
                    <a:pt x="13299" y="239371"/>
                  </a:lnTo>
                  <a:lnTo>
                    <a:pt x="0" y="21488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52600"/>
              <a:ext cx="9143999" cy="38572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5769834"/>
            <a:ext cx="805434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Centers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for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Disease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Control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Prevention.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Diagnoses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of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infection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the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United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States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dependent</a:t>
            </a:r>
            <a:r>
              <a:rPr sz="110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areas,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2021.</a:t>
            </a:r>
            <a:endParaRPr sz="1100">
              <a:latin typeface="Microsoft Sans Serif"/>
              <a:cs typeface="Microsoft Sans Serif"/>
            </a:endParaRPr>
          </a:p>
          <a:p>
            <a:pPr marL="115570" algn="ctr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Surveillance</a:t>
            </a:r>
            <a:r>
              <a:rPr sz="11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Report,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2021;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vol.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34.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Published</a:t>
            </a:r>
            <a:r>
              <a:rPr sz="11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May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2023.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6727" y="138462"/>
            <a:ext cx="81667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8745" marR="5080" indent="-137668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P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er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on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wi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36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b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sz="3600" b="0" spc="-4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roup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,</a:t>
            </a:r>
            <a:r>
              <a:rPr sz="3600" b="0" spc="-24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S 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an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36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Depen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de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4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rea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,</a:t>
            </a:r>
            <a:r>
              <a:rPr sz="3600" b="0" spc="-22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2021</a:t>
            </a: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971" y="293824"/>
            <a:ext cx="8496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He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ero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no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opula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27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ou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wi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444" y="1395984"/>
            <a:ext cx="7172325" cy="4672965"/>
            <a:chOff x="123444" y="1395984"/>
            <a:chExt cx="7172325" cy="467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99" y="1395984"/>
              <a:ext cx="5695187" cy="46725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" y="5439155"/>
              <a:ext cx="707135" cy="4785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89642" y="959491"/>
            <a:ext cx="871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02C63"/>
                </a:solidFill>
                <a:latin typeface="Arial"/>
                <a:cs typeface="Arial"/>
              </a:rPr>
              <a:t>Persons</a:t>
            </a:r>
            <a:r>
              <a:rPr sz="2400" b="1" spc="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02C63"/>
                </a:solidFill>
                <a:latin typeface="Arial"/>
                <a:cs typeface="Arial"/>
              </a:rPr>
              <a:t>Living</a:t>
            </a:r>
            <a:r>
              <a:rPr sz="2400" b="1" spc="-2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02C63"/>
                </a:solidFill>
                <a:latin typeface="Arial"/>
                <a:cs typeface="Arial"/>
              </a:rPr>
              <a:t>with</a:t>
            </a:r>
            <a:r>
              <a:rPr sz="2400" b="1" spc="-4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02C63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02C63"/>
                </a:solidFill>
                <a:latin typeface="Arial"/>
                <a:cs typeface="Arial"/>
              </a:rPr>
              <a:t>HIV</a:t>
            </a:r>
            <a:r>
              <a:rPr sz="2400" b="1" spc="-2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02C63"/>
                </a:solidFill>
                <a:latin typeface="Arial"/>
                <a:cs typeface="Arial"/>
              </a:rPr>
              <a:t>Diagnosed</a:t>
            </a:r>
            <a:r>
              <a:rPr sz="2400" b="1" spc="1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02C63"/>
                </a:solidFill>
                <a:latin typeface="Arial"/>
                <a:cs typeface="Arial"/>
              </a:rPr>
              <a:t>Perinatally,</a:t>
            </a:r>
            <a:r>
              <a:rPr sz="2400" b="1" spc="1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02C63"/>
                </a:solidFill>
                <a:latin typeface="Arial"/>
                <a:cs typeface="Arial"/>
              </a:rPr>
              <a:t>2021,</a:t>
            </a:r>
            <a:r>
              <a:rPr sz="2400" b="1" spc="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02C63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733" y="5056123"/>
            <a:ext cx="1811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02C63"/>
                </a:solidFill>
                <a:latin typeface="Arial"/>
                <a:cs typeface="Arial"/>
              </a:rPr>
              <a:t>~50%</a:t>
            </a:r>
            <a:r>
              <a:rPr sz="1400" b="1" spc="-4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02C63"/>
                </a:solidFill>
                <a:latin typeface="Arial"/>
                <a:cs typeface="Arial"/>
              </a:rPr>
              <a:t>are</a:t>
            </a:r>
            <a:r>
              <a:rPr sz="1400" b="1" spc="-2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02C63"/>
                </a:solidFill>
                <a:latin typeface="Arial"/>
                <a:cs typeface="Arial"/>
              </a:rPr>
              <a:t>13-24</a:t>
            </a:r>
            <a:r>
              <a:rPr sz="1400" b="1" spc="-4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02C63"/>
                </a:solidFill>
                <a:latin typeface="Arial"/>
                <a:cs typeface="Arial"/>
              </a:rPr>
              <a:t>years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791" y="276546"/>
            <a:ext cx="890441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marR="5080" indent="-31115">
              <a:lnSpc>
                <a:spcPct val="100000"/>
              </a:lnSpc>
              <a:spcBef>
                <a:spcPts val="95"/>
              </a:spcBef>
            </a:pPr>
            <a:r>
              <a:rPr b="0" spc="-360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b="0" spc="-95" dirty="0">
                <a:solidFill>
                  <a:srgbClr val="D51F1A"/>
                </a:solidFill>
                <a:latin typeface="Arial MT"/>
                <a:cs typeface="Arial MT"/>
              </a:rPr>
              <a:t>ou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b="0" spc="-36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1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ge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D51F1A"/>
                </a:solidFill>
                <a:latin typeface="Arial MT"/>
                <a:cs typeface="Arial MT"/>
              </a:rPr>
              <a:t>13</a:t>
            </a:r>
            <a:r>
              <a:rPr b="0" spc="-105" dirty="0">
                <a:solidFill>
                  <a:srgbClr val="D51F1A"/>
                </a:solidFill>
                <a:latin typeface="Arial MT"/>
                <a:cs typeface="Arial MT"/>
              </a:rPr>
              <a:t>-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2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4</a:t>
            </a:r>
            <a:r>
              <a:rPr b="0" spc="-2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D51F1A"/>
                </a:solidFill>
                <a:latin typeface="Arial MT"/>
                <a:cs typeface="Arial MT"/>
              </a:rPr>
              <a:t>ye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ar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D51F1A"/>
                </a:solidFill>
                <a:latin typeface="Arial MT"/>
                <a:cs typeface="Arial MT"/>
              </a:rPr>
              <a:t>w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it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b="0" spc="-2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b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b="0" spc="-95" dirty="0">
                <a:solidFill>
                  <a:srgbClr val="D51F1A"/>
                </a:solidFill>
                <a:latin typeface="Arial MT"/>
                <a:cs typeface="Arial MT"/>
              </a:rPr>
              <a:t>ende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and</a:t>
            </a:r>
            <a:r>
              <a:rPr lang="en-US" b="0" spc="-1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D51F1A"/>
                </a:solidFill>
                <a:latin typeface="Arial MT"/>
                <a:cs typeface="Arial MT"/>
              </a:rPr>
              <a:t>Transmission</a:t>
            </a:r>
            <a:r>
              <a:rPr b="0" spc="-2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Groups,</a:t>
            </a:r>
            <a:r>
              <a:rPr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55" dirty="0">
                <a:solidFill>
                  <a:srgbClr val="D51F1A"/>
                </a:solidFill>
                <a:latin typeface="Arial MT"/>
                <a:cs typeface="Arial MT"/>
              </a:rPr>
              <a:t>US</a:t>
            </a:r>
            <a:r>
              <a:rPr b="0" spc="-19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70" dirty="0">
                <a:solidFill>
                  <a:srgbClr val="D51F1A"/>
                </a:solidFill>
                <a:latin typeface="Arial MT"/>
                <a:cs typeface="Arial MT"/>
              </a:rPr>
              <a:t>and</a:t>
            </a:r>
            <a:r>
              <a:rPr b="0" spc="-19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Dependent</a:t>
            </a:r>
            <a:r>
              <a:rPr b="0" spc="-36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Areas,</a:t>
            </a:r>
            <a:r>
              <a:rPr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D51F1A"/>
                </a:solidFill>
                <a:latin typeface="Arial MT"/>
                <a:cs typeface="Arial MT"/>
              </a:rPr>
              <a:t>2021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8600" y="1752600"/>
            <a:ext cx="8686800" cy="3825240"/>
            <a:chOff x="228600" y="1752600"/>
            <a:chExt cx="8686800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3984" y="3200400"/>
              <a:ext cx="4471415" cy="2377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752600"/>
              <a:ext cx="4850891" cy="21671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74604" y="4042615"/>
            <a:ext cx="124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Fe</a:t>
            </a:r>
            <a:r>
              <a:rPr sz="2400" b="1" dirty="0">
                <a:solidFill>
                  <a:srgbClr val="1C3768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1C3768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8721" y="1504736"/>
            <a:ext cx="6149340" cy="146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121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061845" algn="l"/>
              </a:tabLst>
            </a:pP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85%</a:t>
            </a:r>
            <a:r>
              <a:rPr sz="18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acquired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HIV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through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MSM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contact</a:t>
            </a:r>
            <a:endParaRPr sz="1800" dirty="0">
              <a:latin typeface="Arial MT"/>
              <a:cs typeface="Arial MT"/>
            </a:endParaRPr>
          </a:p>
          <a:p>
            <a:pPr marL="2061210" indent="-287020">
              <a:lnSpc>
                <a:spcPct val="100000"/>
              </a:lnSpc>
              <a:buFont typeface="Wingdings"/>
              <a:buChar char=""/>
              <a:tabLst>
                <a:tab pos="2061845" algn="l"/>
              </a:tabLst>
            </a:pP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8%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with</a:t>
            </a:r>
            <a:r>
              <a:rPr sz="1800" spc="4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perinatally</a:t>
            </a:r>
            <a:r>
              <a:rPr sz="18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acquired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Males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931332"/>
            <a:ext cx="821055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48 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%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acquired</a:t>
            </a:r>
            <a:r>
              <a:rPr sz="18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through</a:t>
            </a:r>
            <a:r>
              <a:rPr sz="18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heterosexual</a:t>
            </a:r>
            <a:r>
              <a:rPr sz="18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contact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40%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with</a:t>
            </a:r>
            <a:r>
              <a:rPr sz="1800" spc="3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perinatally</a:t>
            </a:r>
            <a:r>
              <a:rPr sz="1800" spc="3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acquired</a:t>
            </a:r>
            <a:r>
              <a:rPr sz="18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endParaRPr sz="1800">
              <a:latin typeface="Arial MT"/>
              <a:cs typeface="Arial MT"/>
            </a:endParaRPr>
          </a:p>
          <a:p>
            <a:pPr marL="155575" algn="ctr">
              <a:lnSpc>
                <a:spcPct val="100000"/>
              </a:lnSpc>
              <a:spcBef>
                <a:spcPts val="1660"/>
              </a:spcBef>
            </a:pP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Centers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for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Disease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Control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Prevention.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Diagnoses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of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infection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the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United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States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dependent</a:t>
            </a:r>
            <a:r>
              <a:rPr sz="11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areas,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2021.</a:t>
            </a:r>
            <a:endParaRPr sz="1100">
              <a:latin typeface="Microsoft Sans Serif"/>
              <a:cs typeface="Microsoft Sans Serif"/>
            </a:endParaRPr>
          </a:p>
          <a:p>
            <a:pPr marL="192405" algn="ctr">
              <a:lnSpc>
                <a:spcPct val="100000"/>
              </a:lnSpc>
            </a:pP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Surveillance</a:t>
            </a:r>
            <a:r>
              <a:rPr sz="11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Report,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2021;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vol.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34.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Published</a:t>
            </a:r>
            <a:r>
              <a:rPr sz="11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May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2023.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054" y="1773428"/>
            <a:ext cx="75088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9525" algn="ctr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IQ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CH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LL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6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HE  D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2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TIO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4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 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KA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6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R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4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2115" y="6307073"/>
            <a:ext cx="548640" cy="396240"/>
          </a:xfrm>
          <a:custGeom>
            <a:avLst/>
            <a:gdLst/>
            <a:ahLst/>
            <a:cxnLst/>
            <a:rect l="l" t="t" r="r" b="b"/>
            <a:pathLst>
              <a:path w="548640" h="396240">
                <a:moveTo>
                  <a:pt x="71120" y="396239"/>
                </a:moveTo>
                <a:lnTo>
                  <a:pt x="43435" y="390651"/>
                </a:lnTo>
                <a:lnTo>
                  <a:pt x="20829" y="375410"/>
                </a:lnTo>
                <a:lnTo>
                  <a:pt x="5588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88" y="43435"/>
                </a:lnTo>
                <a:lnTo>
                  <a:pt x="20829" y="20829"/>
                </a:lnTo>
                <a:lnTo>
                  <a:pt x="43435" y="5588"/>
                </a:lnTo>
                <a:lnTo>
                  <a:pt x="71120" y="0"/>
                </a:lnTo>
              </a:path>
              <a:path w="548640" h="396240">
                <a:moveTo>
                  <a:pt x="477520" y="0"/>
                </a:moveTo>
                <a:lnTo>
                  <a:pt x="505204" y="5588"/>
                </a:lnTo>
                <a:lnTo>
                  <a:pt x="527810" y="20829"/>
                </a:lnTo>
                <a:lnTo>
                  <a:pt x="543051" y="43435"/>
                </a:lnTo>
                <a:lnTo>
                  <a:pt x="548640" y="71119"/>
                </a:lnTo>
                <a:lnTo>
                  <a:pt x="548640" y="325119"/>
                </a:lnTo>
                <a:lnTo>
                  <a:pt x="543051" y="352804"/>
                </a:lnTo>
                <a:lnTo>
                  <a:pt x="527810" y="375410"/>
                </a:lnTo>
                <a:lnTo>
                  <a:pt x="505204" y="390651"/>
                </a:lnTo>
                <a:lnTo>
                  <a:pt x="47752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66725" y="634804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18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616" y="164084"/>
            <a:ext cx="436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L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4000" b="0" spc="-100" dirty="0">
                <a:solidFill>
                  <a:srgbClr val="D51F1A"/>
                </a:solidFill>
                <a:latin typeface="Arial MT"/>
                <a:cs typeface="Arial MT"/>
              </a:rPr>
              <a:t>k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40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9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40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4000" b="0" spc="-100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sz="4000" b="0" spc="-2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Ca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855" y="1018539"/>
            <a:ext cx="8194040" cy="47809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246379" indent="-228600">
              <a:lnSpc>
                <a:spcPct val="80000"/>
              </a:lnSpc>
              <a:spcBef>
                <a:spcPts val="58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For persons diagnosed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with </a:t>
            </a:r>
            <a:r>
              <a:rPr sz="2000" spc="-50" dirty="0">
                <a:solidFill>
                  <a:srgbClr val="212121"/>
                </a:solidFill>
                <a:latin typeface="Arial MT"/>
                <a:cs typeface="Arial MT"/>
              </a:rPr>
              <a:t>HIV, </a:t>
            </a:r>
            <a:r>
              <a:rPr sz="2000" b="1" i="1" spc="-5" dirty="0">
                <a:solidFill>
                  <a:srgbClr val="212121"/>
                </a:solidFill>
                <a:latin typeface="Arial"/>
                <a:cs typeface="Arial"/>
              </a:rPr>
              <a:t>linkage </a:t>
            </a:r>
            <a:r>
              <a:rPr sz="2000" b="1" i="1" dirty="0">
                <a:solidFill>
                  <a:srgbClr val="212121"/>
                </a:solidFill>
                <a:latin typeface="Arial"/>
                <a:cs typeface="Arial"/>
              </a:rPr>
              <a:t>to care </a:t>
            </a:r>
            <a:r>
              <a:rPr sz="2000" b="1" i="1" spc="-5" dirty="0">
                <a:solidFill>
                  <a:srgbClr val="212121"/>
                </a:solidFill>
                <a:latin typeface="Arial"/>
                <a:cs typeface="Arial"/>
              </a:rPr>
              <a:t>within </a:t>
            </a:r>
            <a:r>
              <a:rPr sz="2000" b="1" i="1" dirty="0">
                <a:solidFill>
                  <a:srgbClr val="212121"/>
                </a:solidFill>
                <a:latin typeface="Arial"/>
                <a:cs typeface="Arial"/>
              </a:rPr>
              <a:t>30 days </a:t>
            </a:r>
            <a:r>
              <a:rPr sz="2000" b="1" i="1" spc="-5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000" b="1" i="1" dirty="0">
                <a:solidFill>
                  <a:srgbClr val="212121"/>
                </a:solidFill>
                <a:latin typeface="Arial"/>
                <a:cs typeface="Arial"/>
              </a:rPr>
              <a:t> diagnosis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retention in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 clinical care are associated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with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improved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clinical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outcomes,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decreased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Arial MT"/>
                <a:cs typeface="Arial MT"/>
              </a:rPr>
              <a:t>mortality,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decreased</a:t>
            </a:r>
            <a:r>
              <a:rPr sz="20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 </a:t>
            </a:r>
            <a:r>
              <a:rPr sz="2000" spc="-5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transmission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to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sex and injecting drug partners (few adolescents </a:t>
            </a:r>
            <a:r>
              <a:rPr sz="20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included)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ct val="80000"/>
              </a:lnSpc>
              <a:spcBef>
                <a:spcPts val="48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Individual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structural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barriers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linkage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 care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engagement</a:t>
            </a:r>
            <a:r>
              <a:rPr sz="20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in </a:t>
            </a:r>
            <a:r>
              <a:rPr sz="2000" spc="-5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 care that are unique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to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adolescents and young adults remain </a:t>
            </a:r>
            <a:r>
              <a:rPr sz="20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poorly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defined</a:t>
            </a:r>
            <a:endParaRPr sz="2000">
              <a:latin typeface="Arial MT"/>
              <a:cs typeface="Arial MT"/>
            </a:endParaRPr>
          </a:p>
          <a:p>
            <a:pPr marL="241300" marR="238125" indent="-228600">
              <a:lnSpc>
                <a:spcPct val="80000"/>
              </a:lnSpc>
              <a:spcBef>
                <a:spcPts val="48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Adolescents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young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adults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struggle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navigate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complex </a:t>
            </a:r>
            <a:r>
              <a:rPr sz="2000" spc="-5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medical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systems</a:t>
            </a:r>
            <a:endParaRPr sz="2000">
              <a:latin typeface="Arial MT"/>
              <a:cs typeface="Arial MT"/>
            </a:endParaRPr>
          </a:p>
          <a:p>
            <a:pPr marL="241300" marR="831215" indent="-228600">
              <a:lnSpc>
                <a:spcPct val="80000"/>
              </a:lnSpc>
              <a:spcBef>
                <a:spcPts val="48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Adolescents and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youth frequently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lack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full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autonomy and are </a:t>
            </a:r>
            <a:r>
              <a:rPr sz="20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dependent on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their families for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health insurance,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transportation, </a:t>
            </a:r>
            <a:r>
              <a:rPr sz="2000" spc="-5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housing,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other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needs</a:t>
            </a:r>
            <a:endParaRPr sz="2000">
              <a:latin typeface="Arial MT"/>
              <a:cs typeface="Arial MT"/>
            </a:endParaRPr>
          </a:p>
          <a:p>
            <a:pPr marL="240665" marR="569595" indent="-228600">
              <a:lnSpc>
                <a:spcPct val="80000"/>
              </a:lnSpc>
              <a:spcBef>
                <a:spcPts val="48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Adolescents and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youth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diagnosed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with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while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on a parental </a:t>
            </a:r>
            <a:r>
              <a:rPr sz="20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insurance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plan</a:t>
            </a:r>
            <a:r>
              <a:rPr sz="20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face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risks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inadvertent</a:t>
            </a:r>
            <a:r>
              <a:rPr sz="20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disclosure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their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 </a:t>
            </a:r>
            <a:r>
              <a:rPr sz="2000" spc="-5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status</a:t>
            </a:r>
            <a:endParaRPr sz="2000">
              <a:latin typeface="Arial MT"/>
              <a:cs typeface="Arial MT"/>
            </a:endParaRPr>
          </a:p>
          <a:p>
            <a:pPr marL="241300" marR="181610" indent="-228600">
              <a:lnSpc>
                <a:spcPct val="80000"/>
              </a:lnSpc>
              <a:spcBef>
                <a:spcPts val="48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  <a:tab pos="3787140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LGBTQ+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face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additional	barriers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linkage</a:t>
            </a:r>
            <a:r>
              <a:rPr sz="20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care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20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HIV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2000" spc="-5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their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reproductive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health/sexual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needs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469" y="958132"/>
            <a:ext cx="5986780" cy="18580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8745" marR="5080" indent="-106680" algn="just">
              <a:lnSpc>
                <a:spcPct val="100400"/>
              </a:lnSpc>
              <a:spcBef>
                <a:spcPts val="75"/>
              </a:spcBef>
            </a:pP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17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000" b="0" spc="-9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000" b="0" spc="-2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000" b="0" spc="-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7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0" spc="-1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0" spc="-14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0" spc="-9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12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4000" b="0" spc="-2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000" b="0" spc="-9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5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e  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000" b="0" spc="-1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sc</a:t>
            </a:r>
            <a:r>
              <a:rPr sz="4000" b="0" spc="-11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0" spc="-14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1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000" b="0" spc="-2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000" b="0" spc="-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40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4000" b="0" spc="-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1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wl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y  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000" b="0" spc="-1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9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gn</a:t>
            </a:r>
            <a:r>
              <a:rPr sz="4000" b="0" spc="-9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000" b="0" spc="-2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wi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4000" b="0" spc="-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1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4000" b="0" spc="-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1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b="0" spc="-19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ec</a:t>
            </a:r>
            <a:r>
              <a:rPr sz="4000" b="0" spc="-9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0" spc="-12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b="0" spc="-1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4000" b="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2688" y="3907027"/>
            <a:ext cx="4712970" cy="181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1C3768"/>
                </a:solidFill>
                <a:latin typeface="Arial"/>
                <a:cs typeface="Arial"/>
              </a:rPr>
              <a:t>Natella</a:t>
            </a:r>
            <a:r>
              <a:rPr sz="2600" b="1" spc="-1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1C3768"/>
                </a:solidFill>
                <a:latin typeface="Arial"/>
                <a:cs typeface="Arial"/>
              </a:rPr>
              <a:t>Rakhmanina,</a:t>
            </a:r>
            <a:r>
              <a:rPr sz="2600" b="1" spc="-4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1C3768"/>
                </a:solidFill>
                <a:latin typeface="Arial"/>
                <a:cs typeface="Arial"/>
              </a:rPr>
              <a:t>MD,</a:t>
            </a:r>
            <a:r>
              <a:rPr sz="2600" b="1" spc="-2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1C3768"/>
                </a:solidFill>
                <a:latin typeface="Arial"/>
                <a:cs typeface="Arial"/>
              </a:rPr>
              <a:t>PhD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1830"/>
              </a:lnSpc>
            </a:pP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Professor</a:t>
            </a:r>
            <a:r>
              <a:rPr sz="19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900" spc="-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Pediatrics</a:t>
            </a:r>
            <a:endParaRPr sz="1900">
              <a:latin typeface="Arial MT"/>
              <a:cs typeface="Arial MT"/>
            </a:endParaRPr>
          </a:p>
          <a:p>
            <a:pPr marL="478790" marR="473709" algn="ctr">
              <a:lnSpc>
                <a:spcPct val="80000"/>
              </a:lnSpc>
              <a:spcBef>
                <a:spcPts val="229"/>
              </a:spcBef>
            </a:pP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The</a:t>
            </a:r>
            <a:r>
              <a:rPr sz="19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George</a:t>
            </a:r>
            <a:r>
              <a:rPr sz="19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15" dirty="0">
                <a:solidFill>
                  <a:srgbClr val="1C3768"/>
                </a:solidFill>
                <a:latin typeface="Arial MT"/>
                <a:cs typeface="Arial MT"/>
              </a:rPr>
              <a:t>Washington</a:t>
            </a:r>
            <a:r>
              <a:rPr sz="19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University </a:t>
            </a:r>
            <a:r>
              <a:rPr sz="1900" spc="-5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Director</a:t>
            </a:r>
            <a:r>
              <a:rPr sz="19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1900" spc="-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Program</a:t>
            </a:r>
            <a:endParaRPr sz="1900">
              <a:latin typeface="Arial MT"/>
              <a:cs typeface="Arial MT"/>
            </a:endParaRPr>
          </a:p>
          <a:p>
            <a:pPr marL="838200" marR="833119" algn="ctr">
              <a:lnSpc>
                <a:spcPct val="80000"/>
              </a:lnSpc>
            </a:pPr>
            <a:r>
              <a:rPr sz="1900" spc="-10" dirty="0">
                <a:solidFill>
                  <a:srgbClr val="1C3768"/>
                </a:solidFill>
                <a:latin typeface="Arial MT"/>
                <a:cs typeface="Arial MT"/>
              </a:rPr>
              <a:t>Children’s</a:t>
            </a:r>
            <a:r>
              <a:rPr sz="19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National</a:t>
            </a:r>
            <a:r>
              <a:rPr sz="19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Hospital, </a:t>
            </a:r>
            <a:r>
              <a:rPr sz="1900" spc="-5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Senior</a:t>
            </a:r>
            <a:r>
              <a:rPr sz="1900" spc="-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30" dirty="0">
                <a:solidFill>
                  <a:srgbClr val="1C3768"/>
                </a:solidFill>
                <a:latin typeface="Arial MT"/>
                <a:cs typeface="Arial MT"/>
              </a:rPr>
              <a:t>Technical</a:t>
            </a:r>
            <a:r>
              <a:rPr sz="1900" spc="-7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Advisor</a:t>
            </a:r>
            <a:endParaRPr sz="1900">
              <a:latin typeface="Arial MT"/>
              <a:cs typeface="Arial MT"/>
            </a:endParaRPr>
          </a:p>
          <a:p>
            <a:pPr algn="ctr">
              <a:lnSpc>
                <a:spcPts val="1825"/>
              </a:lnSpc>
            </a:pP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Elizabeth</a:t>
            </a:r>
            <a:r>
              <a:rPr sz="19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Glaser</a:t>
            </a:r>
            <a:r>
              <a:rPr sz="19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Pediatric</a:t>
            </a:r>
            <a:r>
              <a:rPr sz="1900" spc="-8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AIDS</a:t>
            </a:r>
            <a:r>
              <a:rPr sz="19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1C3768"/>
                </a:solidFill>
                <a:latin typeface="Arial MT"/>
                <a:cs typeface="Arial MT"/>
              </a:rPr>
              <a:t>Foundation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5389" y="6039484"/>
            <a:ext cx="3403600" cy="192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11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Denison</a:t>
            </a:r>
            <a:r>
              <a:rPr sz="11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JA</a:t>
            </a:r>
            <a:r>
              <a:rPr sz="11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,</a:t>
            </a:r>
            <a:r>
              <a:rPr sz="1100" spc="2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et</a:t>
            </a:r>
            <a:r>
              <a:rPr sz="11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al.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AIDS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212121"/>
                </a:solidFill>
                <a:latin typeface="Arial"/>
                <a:cs typeface="Arial"/>
              </a:rPr>
              <a:t>Behav.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212121"/>
                </a:solidFill>
                <a:latin typeface="Arial"/>
                <a:cs typeface="Arial"/>
              </a:rPr>
              <a:t>2024.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212121"/>
                </a:solidFill>
                <a:latin typeface="Cambria"/>
                <a:cs typeface="Cambria"/>
              </a:rPr>
              <a:t>28</a:t>
            </a:r>
            <a:r>
              <a:rPr sz="11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,</a:t>
            </a:r>
            <a:r>
              <a:rPr sz="11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1694–1707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41247"/>
            <a:ext cx="9143998" cy="51755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0365" y="4839499"/>
            <a:ext cx="2356485" cy="105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solidFill>
                  <a:srgbClr val="1C3768"/>
                </a:solidFill>
                <a:latin typeface="Calibri"/>
                <a:cs typeface="Calibri"/>
              </a:rPr>
              <a:t>Pre-adolescent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- 9-11 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years </a:t>
            </a:r>
            <a:r>
              <a:rPr sz="1350" spc="-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Early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adolescence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-</a:t>
            </a:r>
            <a:r>
              <a:rPr sz="1350" spc="-3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12-14</a:t>
            </a:r>
            <a:r>
              <a:rPr sz="1350" spc="-1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years</a:t>
            </a:r>
            <a:endParaRPr sz="135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Middle</a:t>
            </a:r>
            <a:r>
              <a:rPr sz="1350" spc="-3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adolescence</a:t>
            </a:r>
            <a:r>
              <a:rPr sz="1350" spc="-2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-</a:t>
            </a:r>
            <a:r>
              <a:rPr sz="1350" spc="-3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15-17</a:t>
            </a:r>
            <a:r>
              <a:rPr sz="1350" spc="-1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years </a:t>
            </a:r>
            <a:r>
              <a:rPr sz="1350" spc="-29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1C3768"/>
                </a:solidFill>
                <a:latin typeface="Calibri"/>
                <a:cs typeface="Calibri"/>
              </a:rPr>
              <a:t>Late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adolescence - 18-20 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years </a:t>
            </a:r>
            <a:r>
              <a:rPr sz="1350" spc="-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1C3768"/>
                </a:solidFill>
                <a:latin typeface="Calibri"/>
                <a:cs typeface="Calibri"/>
              </a:rPr>
              <a:t>Young</a:t>
            </a:r>
            <a:r>
              <a:rPr sz="1350" spc="-1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1C3768"/>
                </a:solidFill>
                <a:latin typeface="Calibri"/>
                <a:cs typeface="Calibri"/>
              </a:rPr>
              <a:t>adult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C3768"/>
                </a:solidFill>
                <a:latin typeface="Calibri"/>
                <a:cs typeface="Calibri"/>
              </a:rPr>
              <a:t>- 21-24</a:t>
            </a:r>
            <a:r>
              <a:rPr sz="1350" spc="-1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1C3768"/>
                </a:solidFill>
                <a:latin typeface="Calibri"/>
                <a:cs typeface="Calibri"/>
              </a:rPr>
              <a:t>years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" y="961644"/>
            <a:ext cx="1053083" cy="6080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7317" y="214076"/>
            <a:ext cx="7793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solidFill>
                  <a:srgbClr val="D51F1A"/>
                </a:solidFill>
                <a:latin typeface="Arial MT"/>
                <a:cs typeface="Arial MT"/>
              </a:rPr>
              <a:t>Development</a:t>
            </a:r>
            <a:r>
              <a:rPr b="0" spc="-2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Changes</a:t>
            </a:r>
            <a:r>
              <a:rPr b="0" spc="-204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5" dirty="0">
                <a:solidFill>
                  <a:srgbClr val="D51F1A"/>
                </a:solidFill>
                <a:latin typeface="Arial MT"/>
                <a:cs typeface="Arial MT"/>
              </a:rPr>
              <a:t>–</a:t>
            </a:r>
            <a:r>
              <a:rPr b="0" spc="-204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75" dirty="0">
                <a:solidFill>
                  <a:srgbClr val="D51F1A"/>
                </a:solidFill>
                <a:latin typeface="Arial MT"/>
                <a:cs typeface="Arial MT"/>
              </a:rPr>
              <a:t>Risk</a:t>
            </a:r>
            <a:r>
              <a:rPr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70" dirty="0">
                <a:solidFill>
                  <a:srgbClr val="D51F1A"/>
                </a:solidFill>
                <a:latin typeface="Arial MT"/>
                <a:cs typeface="Arial MT"/>
              </a:rPr>
              <a:t>and</a:t>
            </a:r>
            <a:r>
              <a:rPr b="0" spc="-19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90" dirty="0">
                <a:solidFill>
                  <a:srgbClr val="D51F1A"/>
                </a:solidFill>
                <a:latin typeface="Arial MT"/>
                <a:cs typeface="Arial MT"/>
              </a:rPr>
              <a:t>Protective</a:t>
            </a:r>
            <a:r>
              <a:rPr b="0" spc="-229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b="0" spc="-85" dirty="0">
                <a:solidFill>
                  <a:srgbClr val="D51F1A"/>
                </a:solidFill>
                <a:latin typeface="Arial MT"/>
                <a:cs typeface="Arial MT"/>
              </a:rPr>
              <a:t>Factors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507" y="195643"/>
            <a:ext cx="777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Caring</a:t>
            </a:r>
            <a:r>
              <a:rPr sz="3600" b="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for</a:t>
            </a:r>
            <a:r>
              <a:rPr sz="36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Adolescents</a:t>
            </a:r>
            <a:r>
              <a:rPr sz="3600" b="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with</a:t>
            </a:r>
            <a:r>
              <a:rPr sz="3600" b="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HIV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58" y="846546"/>
            <a:ext cx="2985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5" dirty="0">
                <a:solidFill>
                  <a:srgbClr val="202C63"/>
                </a:solidFill>
                <a:latin typeface="Arial"/>
                <a:cs typeface="Arial"/>
              </a:rPr>
              <a:t>Crosscutting</a:t>
            </a:r>
            <a:r>
              <a:rPr sz="2100" i="1" spc="-5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100" i="1" spc="-5" dirty="0">
                <a:solidFill>
                  <a:srgbClr val="202C63"/>
                </a:solidFill>
                <a:latin typeface="Arial"/>
                <a:cs typeface="Arial"/>
              </a:rPr>
              <a:t>Challenges: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58" y="1168110"/>
            <a:ext cx="31337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Limited </a:t>
            </a:r>
            <a:r>
              <a:rPr sz="1800" spc="-10" dirty="0">
                <a:latin typeface="Arial MT"/>
                <a:cs typeface="Arial MT"/>
              </a:rPr>
              <a:t>legal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economic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independence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Multiple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adherence </a:t>
            </a:r>
            <a:r>
              <a:rPr sz="1800" spc="-5" dirty="0">
                <a:latin typeface="Arial MT"/>
                <a:cs typeface="Arial MT"/>
              </a:rPr>
              <a:t>barriers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Stigma</a:t>
            </a:r>
            <a:endParaRPr sz="1800">
              <a:latin typeface="Arial MT"/>
              <a:cs typeface="Arial MT"/>
            </a:endParaRPr>
          </a:p>
          <a:p>
            <a:pPr marL="355600" marR="7683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Disclosure of HIV status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friends/peers/partners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Peer</a:t>
            </a:r>
            <a:r>
              <a:rPr sz="18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pressure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Risk-taking</a:t>
            </a:r>
            <a:r>
              <a:rPr sz="18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behavior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4803" y="914400"/>
            <a:ext cx="1354836" cy="36286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85890" y="1003222"/>
            <a:ext cx="4058285" cy="231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2895">
              <a:lnSpc>
                <a:spcPct val="100000"/>
              </a:lnSpc>
              <a:spcBef>
                <a:spcPts val="100"/>
              </a:spcBef>
              <a:tabLst>
                <a:tab pos="2694940" algn="l"/>
              </a:tabLst>
            </a:pPr>
            <a:r>
              <a:rPr sz="2100" i="1" spc="-120" dirty="0">
                <a:solidFill>
                  <a:srgbClr val="1C3768"/>
                </a:solidFill>
                <a:latin typeface="Arial"/>
                <a:cs typeface="Arial"/>
              </a:rPr>
              <a:t>Y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ou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th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 w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ith</a:t>
            </a:r>
            <a:r>
              <a:rPr sz="2100" i="1" spc="-1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P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er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i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na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t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a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lly	A</a:t>
            </a:r>
            <a:r>
              <a:rPr sz="2100" i="1" spc="5" dirty="0">
                <a:solidFill>
                  <a:srgbClr val="1C3768"/>
                </a:solidFill>
                <a:latin typeface="Arial"/>
                <a:cs typeface="Arial"/>
              </a:rPr>
              <a:t>c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qu</a:t>
            </a:r>
            <a:r>
              <a:rPr sz="2100" i="1" dirty="0">
                <a:solidFill>
                  <a:srgbClr val="1C3768"/>
                </a:solidFill>
                <a:latin typeface="Arial"/>
                <a:cs typeface="Arial"/>
              </a:rPr>
              <a:t>i</a:t>
            </a:r>
            <a:r>
              <a:rPr sz="2100" i="1" spc="-5" dirty="0">
                <a:solidFill>
                  <a:srgbClr val="1C3768"/>
                </a:solidFill>
                <a:latin typeface="Arial"/>
                <a:cs typeface="Arial"/>
              </a:rPr>
              <a:t>red  </a:t>
            </a:r>
            <a:r>
              <a:rPr sz="2100" i="1" spc="-20" dirty="0">
                <a:solidFill>
                  <a:srgbClr val="1C3768"/>
                </a:solidFill>
                <a:latin typeface="Arial"/>
                <a:cs typeface="Arial"/>
              </a:rPr>
              <a:t>HIV:</a:t>
            </a:r>
            <a:endParaRPr sz="210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  <a:tab pos="227965" algn="l"/>
              </a:tabLst>
            </a:pP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Growth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maturation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delay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–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more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prominent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800" spc="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delayed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HIV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diagnosis</a:t>
            </a:r>
            <a:endParaRPr sz="180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Fatigue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from</a:t>
            </a:r>
            <a:r>
              <a:rPr sz="18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long-term use of</a:t>
            </a:r>
            <a:r>
              <a:rPr sz="1800" spc="-11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ART</a:t>
            </a:r>
            <a:endParaRPr sz="1800">
              <a:latin typeface="Arial MT"/>
              <a:cs typeface="Arial MT"/>
            </a:endParaRPr>
          </a:p>
          <a:p>
            <a:pPr marL="227329" marR="87249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Limited</a:t>
            </a:r>
            <a:r>
              <a:rPr sz="1800" spc="-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ART</a:t>
            </a:r>
            <a:r>
              <a:rPr sz="18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options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HIV </a:t>
            </a:r>
            <a:r>
              <a:rPr sz="1800" spc="-48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resistance</a:t>
            </a:r>
            <a:endParaRPr sz="180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Attachment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pediatric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medical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758" y="3325100"/>
            <a:ext cx="8850630" cy="1424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ts val="1875"/>
              </a:lnSpc>
              <a:spcBef>
                <a:spcPts val="395"/>
              </a:spcBef>
              <a:tabLst>
                <a:tab pos="342265" algn="l"/>
                <a:tab pos="4978400" algn="l"/>
              </a:tabLst>
            </a:pP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Substance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abuse	</a:t>
            </a:r>
            <a:r>
              <a:rPr sz="2700" spc="-7" baseline="16975" dirty="0">
                <a:solidFill>
                  <a:srgbClr val="212121"/>
                </a:solidFill>
                <a:latin typeface="Arial MT"/>
                <a:cs typeface="Arial MT"/>
              </a:rPr>
              <a:t>home</a:t>
            </a:r>
            <a:endParaRPr sz="2700" baseline="16975">
              <a:latin typeface="Arial MT"/>
              <a:cs typeface="Arial MT"/>
            </a:endParaRPr>
          </a:p>
          <a:p>
            <a:pPr>
              <a:lnSpc>
                <a:spcPts val="1875"/>
              </a:lnSpc>
              <a:tabLst>
                <a:tab pos="342265" algn="l"/>
                <a:tab pos="4763770" algn="l"/>
                <a:tab pos="4978400" algn="l"/>
              </a:tabLst>
            </a:pPr>
            <a:r>
              <a:rPr sz="2700" baseline="-16975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2700" spc="-7" baseline="-16975" dirty="0">
                <a:solidFill>
                  <a:srgbClr val="212121"/>
                </a:solidFill>
                <a:latin typeface="Arial MT"/>
                <a:cs typeface="Arial MT"/>
              </a:rPr>
              <a:t>Mental</a:t>
            </a:r>
            <a:r>
              <a:rPr sz="2700" spc="22" baseline="-169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00" spc="-15" baseline="-1697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700" spc="22" baseline="-169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00" spc="-7" baseline="-16975" dirty="0">
                <a:solidFill>
                  <a:srgbClr val="212121"/>
                </a:solidFill>
                <a:latin typeface="Arial MT"/>
                <a:cs typeface="Arial MT"/>
              </a:rPr>
              <a:t>issues	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Frequent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lack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of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one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or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both</a:t>
            </a:r>
            <a:endParaRPr sz="1800">
              <a:latin typeface="Arial MT"/>
              <a:cs typeface="Arial MT"/>
            </a:endParaRPr>
          </a:p>
          <a:p>
            <a:pPr>
              <a:lnSpc>
                <a:spcPts val="1875"/>
              </a:lnSpc>
              <a:spcBef>
                <a:spcPts val="565"/>
              </a:spcBef>
              <a:tabLst>
                <a:tab pos="342265" algn="l"/>
                <a:tab pos="4978400" algn="l"/>
              </a:tabLst>
            </a:pP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Multiple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life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priorities	</a:t>
            </a:r>
            <a:r>
              <a:rPr sz="2700" spc="-7" baseline="16975" dirty="0">
                <a:solidFill>
                  <a:srgbClr val="212121"/>
                </a:solidFill>
                <a:latin typeface="Arial MT"/>
                <a:cs typeface="Arial MT"/>
              </a:rPr>
              <a:t>parent(s)/caregiver(s)</a:t>
            </a:r>
            <a:endParaRPr sz="2700" baseline="16975">
              <a:latin typeface="Arial MT"/>
              <a:cs typeface="Arial MT"/>
            </a:endParaRPr>
          </a:p>
          <a:p>
            <a:pPr>
              <a:lnSpc>
                <a:spcPts val="1875"/>
              </a:lnSpc>
              <a:tabLst>
                <a:tab pos="342265" algn="l"/>
                <a:tab pos="4763770" algn="l"/>
                <a:tab pos="4978400" algn="l"/>
              </a:tabLst>
            </a:pPr>
            <a:r>
              <a:rPr sz="2700" baseline="-16975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2700" spc="-7" baseline="-16975" dirty="0">
                <a:solidFill>
                  <a:srgbClr val="212121"/>
                </a:solidFill>
                <a:latin typeface="Arial MT"/>
                <a:cs typeface="Arial MT"/>
              </a:rPr>
              <a:t>Irrelevance</a:t>
            </a:r>
            <a:r>
              <a:rPr sz="2700" spc="15" baseline="-169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00" spc="-7" baseline="-1697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00" spc="7" baseline="-169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00" spc="-7" baseline="-16975" dirty="0">
                <a:solidFill>
                  <a:srgbClr val="212121"/>
                </a:solidFill>
                <a:latin typeface="Arial MT"/>
                <a:cs typeface="Arial MT"/>
              </a:rPr>
              <a:t>long-term	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Less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functional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autonomy</a:t>
            </a:r>
            <a:endParaRPr sz="1800">
              <a:latin typeface="Arial MT"/>
              <a:cs typeface="Arial MT"/>
            </a:endParaRPr>
          </a:p>
          <a:p>
            <a:pPr marL="342900">
              <a:lnSpc>
                <a:spcPct val="100000"/>
              </a:lnSpc>
              <a:tabLst>
                <a:tab pos="4763770" algn="l"/>
                <a:tab pos="4978400" algn="l"/>
              </a:tabLst>
            </a:pPr>
            <a:r>
              <a:rPr sz="2700" spc="-15" baseline="-16975" dirty="0">
                <a:solidFill>
                  <a:srgbClr val="212121"/>
                </a:solidFill>
                <a:latin typeface="Arial MT"/>
                <a:cs typeface="Arial MT"/>
              </a:rPr>
              <a:t>consequences	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•	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Higher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comorbidities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mortality risk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5890" y="4662346"/>
            <a:ext cx="4173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Char char="•"/>
              <a:tabLst>
                <a:tab pos="227329" algn="l"/>
                <a:tab pos="227965" algn="l"/>
              </a:tabLst>
            </a:pP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Frequent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decline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medical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adherence </a:t>
            </a:r>
            <a:r>
              <a:rPr sz="1800" spc="-48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even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those </a:t>
            </a:r>
            <a:r>
              <a:rPr sz="1800" spc="-20" dirty="0">
                <a:solidFill>
                  <a:srgbClr val="212121"/>
                </a:solidFill>
                <a:latin typeface="Arial MT"/>
                <a:cs typeface="Arial MT"/>
              </a:rPr>
              <a:t>who</a:t>
            </a:r>
            <a:r>
              <a:rPr sz="1800" spc="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were</a:t>
            </a:r>
            <a:r>
              <a:rPr sz="180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virally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suppressed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years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" y="3354323"/>
            <a:ext cx="9057640" cy="1385570"/>
          </a:xfrm>
          <a:custGeom>
            <a:avLst/>
            <a:gdLst/>
            <a:ahLst/>
            <a:cxnLst/>
            <a:rect l="l" t="t" r="r" b="b"/>
            <a:pathLst>
              <a:path w="9057640" h="1385570">
                <a:moveTo>
                  <a:pt x="9057132" y="0"/>
                </a:moveTo>
                <a:lnTo>
                  <a:pt x="0" y="0"/>
                </a:lnTo>
                <a:lnTo>
                  <a:pt x="0" y="1385315"/>
                </a:lnTo>
                <a:lnTo>
                  <a:pt x="9057132" y="1385315"/>
                </a:lnTo>
                <a:lnTo>
                  <a:pt x="9057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4008" y="3378451"/>
            <a:ext cx="87306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5013960" algn="l"/>
              </a:tabLst>
            </a:pP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Racial</a:t>
            </a:r>
            <a:r>
              <a:rPr sz="2800" i="1" spc="1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Health</a:t>
            </a:r>
            <a:r>
              <a:rPr sz="2800" i="1" spc="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02C63"/>
                </a:solidFill>
                <a:latin typeface="Arial"/>
                <a:cs typeface="Arial"/>
              </a:rPr>
              <a:t>Disparities,</a:t>
            </a: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202C63"/>
                </a:solidFill>
                <a:latin typeface="Arial"/>
                <a:cs typeface="Arial"/>
              </a:rPr>
              <a:t>Transportation</a:t>
            </a:r>
            <a:r>
              <a:rPr sz="2800" i="1" spc="1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02C63"/>
                </a:solidFill>
                <a:latin typeface="Arial"/>
                <a:cs typeface="Arial"/>
              </a:rPr>
              <a:t>Barriers,</a:t>
            </a: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 Food </a:t>
            </a:r>
            <a:r>
              <a:rPr sz="2800" i="1" spc="-765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202C63"/>
                </a:solidFill>
                <a:latin typeface="Arial"/>
                <a:cs typeface="Arial"/>
              </a:rPr>
              <a:t>Insecurity,</a:t>
            </a: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 Limited</a:t>
            </a:r>
            <a:r>
              <a:rPr sz="2800" i="1" spc="3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02C63"/>
                </a:solidFill>
                <a:latin typeface="Arial"/>
                <a:cs typeface="Arial"/>
              </a:rPr>
              <a:t>Educational	</a:t>
            </a: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&amp; Employment </a:t>
            </a:r>
            <a:r>
              <a:rPr sz="2800" i="1" dirty="0">
                <a:solidFill>
                  <a:srgbClr val="202C63"/>
                </a:solidFill>
                <a:latin typeface="Arial"/>
                <a:cs typeface="Arial"/>
              </a:rPr>
              <a:t> Opportunities,</a:t>
            </a:r>
            <a:r>
              <a:rPr sz="2800" i="1" spc="-5" dirty="0">
                <a:solidFill>
                  <a:srgbClr val="202C63"/>
                </a:solidFill>
                <a:latin typeface="Arial"/>
                <a:cs typeface="Arial"/>
              </a:rPr>
              <a:t> History</a:t>
            </a:r>
            <a:r>
              <a:rPr sz="2800" i="1" spc="-10" dirty="0">
                <a:solidFill>
                  <a:srgbClr val="202C6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02C63"/>
                </a:solidFill>
                <a:latin typeface="Arial"/>
                <a:cs typeface="Arial"/>
              </a:rPr>
              <a:t>of </a:t>
            </a:r>
            <a:r>
              <a:rPr sz="2800" i="1" spc="-40" dirty="0">
                <a:solidFill>
                  <a:srgbClr val="202C63"/>
                </a:solidFill>
                <a:latin typeface="Arial"/>
                <a:cs typeface="Arial"/>
              </a:rPr>
              <a:t>Trauma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252" y="4739640"/>
            <a:ext cx="4495800" cy="1477010"/>
          </a:xfrm>
          <a:prstGeom prst="rect">
            <a:avLst/>
          </a:prstGeom>
          <a:ln w="9525">
            <a:solidFill>
              <a:srgbClr val="1C376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5885" marR="90170" algn="ctr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statistically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higher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percentage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newly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acquired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experiencing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extensive</a:t>
            </a:r>
            <a:r>
              <a:rPr sz="1800" dirty="0">
                <a:latin typeface="Calibri"/>
                <a:cs typeface="Calibri"/>
              </a:rPr>
              <a:t> number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negative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life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experiences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compared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those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acquired </a:t>
            </a:r>
            <a:r>
              <a:rPr sz="1800" spc="-5" dirty="0">
                <a:latin typeface="Calibri"/>
                <a:cs typeface="Calibri"/>
              </a:rPr>
              <a:t> HIV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early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life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(38.8%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versus </a:t>
            </a:r>
            <a:r>
              <a:rPr sz="1800" spc="-5" dirty="0">
                <a:latin typeface="Calibri"/>
                <a:cs typeface="Calibri"/>
              </a:rPr>
              <a:t>16.3%)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006" y="0"/>
            <a:ext cx="77514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100"/>
              </a:spcBef>
            </a:pP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Med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Sti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gm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9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amon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eop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it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h 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agno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spc="-3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2020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831" y="996696"/>
            <a:ext cx="8022323" cy="45125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0663" y="5527678"/>
            <a:ext cx="76155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 marR="5080" indent="-9271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Behavioral and clinical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characteristics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of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persons </a:t>
            </a:r>
            <a:r>
              <a:rPr sz="1100" u="sng" spc="5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with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diagnosed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 </a:t>
            </a:r>
            <a:r>
              <a:rPr sz="1100" u="sng" spc="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infection—Medical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Monitoring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Project, </a:t>
            </a:r>
            <a:r>
              <a:rPr sz="1100" spc="-280" dirty="0">
                <a:solidFill>
                  <a:srgbClr val="468FCC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United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States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2020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cycle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(June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2020–May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2021)</a:t>
            </a:r>
            <a:r>
              <a:rPr sz="1100" spc="1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Special</a:t>
            </a:r>
            <a:r>
              <a:rPr sz="1100" i="1" spc="-4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2022;29.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952" y="5868034"/>
            <a:ext cx="8059420" cy="190500"/>
          </a:xfrm>
          <a:prstGeom prst="rect">
            <a:avLst/>
          </a:prstGeom>
          <a:solidFill>
            <a:srgbClr val="ECEBEB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00" spc="35" dirty="0">
                <a:solidFill>
                  <a:srgbClr val="333333"/>
                </a:solidFill>
                <a:latin typeface="Tahoma"/>
                <a:cs typeface="Tahoma"/>
              </a:rPr>
              <a:t>Centers</a:t>
            </a:r>
            <a:r>
              <a:rPr sz="1100" spc="-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Tahoma"/>
                <a:cs typeface="Tahoma"/>
              </a:rPr>
              <a:t>for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333333"/>
                </a:solidFill>
                <a:latin typeface="Tahoma"/>
                <a:cs typeface="Tahoma"/>
              </a:rPr>
              <a:t>Disease</a:t>
            </a:r>
            <a:r>
              <a:rPr sz="1100" spc="-8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Tahoma"/>
                <a:cs typeface="Tahoma"/>
              </a:rPr>
              <a:t>Control</a:t>
            </a:r>
            <a:r>
              <a:rPr sz="1100" spc="-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333333"/>
                </a:solidFill>
                <a:latin typeface="Tahoma"/>
                <a:cs typeface="Tahoma"/>
              </a:rPr>
              <a:t>Prevention.</a:t>
            </a:r>
            <a:r>
              <a:rPr sz="1100" spc="-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333333"/>
                </a:solidFill>
                <a:latin typeface="Tahoma"/>
                <a:cs typeface="Tahoma"/>
              </a:rPr>
              <a:t>Diagnoses</a:t>
            </a:r>
            <a:r>
              <a:rPr sz="11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sz="1100" spc="-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Tahoma"/>
                <a:cs typeface="Tahoma"/>
              </a:rPr>
              <a:t>HIV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333333"/>
                </a:solidFill>
                <a:latin typeface="Tahoma"/>
                <a:cs typeface="Tahoma"/>
              </a:rPr>
              <a:t>infection</a:t>
            </a:r>
            <a:r>
              <a:rPr sz="1100" spc="-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333333"/>
                </a:solidFill>
                <a:latin typeface="Tahoma"/>
                <a:cs typeface="Tahoma"/>
              </a:rPr>
              <a:t>in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333333"/>
                </a:solidFill>
                <a:latin typeface="Tahoma"/>
                <a:cs typeface="Tahoma"/>
              </a:rPr>
              <a:t>the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Tahoma"/>
                <a:cs typeface="Tahoma"/>
              </a:rPr>
              <a:t>United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Tahoma"/>
                <a:cs typeface="Tahoma"/>
              </a:rPr>
              <a:t>States</a:t>
            </a:r>
            <a:r>
              <a:rPr sz="1100" spc="-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1100" spc="-4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Tahoma"/>
                <a:cs typeface="Tahoma"/>
              </a:rPr>
              <a:t>dependent</a:t>
            </a:r>
            <a:r>
              <a:rPr sz="1100" spc="-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Tahoma"/>
                <a:cs typeface="Tahoma"/>
              </a:rPr>
              <a:t>areas,</a:t>
            </a:r>
            <a:r>
              <a:rPr sz="1100" spc="-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Tahoma"/>
                <a:cs typeface="Tahoma"/>
              </a:rPr>
              <a:t>2021.</a:t>
            </a:r>
            <a:r>
              <a:rPr sz="110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Tahoma"/>
                <a:cs typeface="Tahoma"/>
              </a:rPr>
              <a:t>HIV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9613" y="6058534"/>
            <a:ext cx="3569970" cy="164465"/>
          </a:xfrm>
          <a:prstGeom prst="rect">
            <a:avLst/>
          </a:prstGeom>
          <a:solidFill>
            <a:srgbClr val="ECEB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sz="1100" spc="25" dirty="0">
                <a:solidFill>
                  <a:srgbClr val="333333"/>
                </a:solidFill>
                <a:latin typeface="Tahoma"/>
                <a:cs typeface="Tahoma"/>
              </a:rPr>
              <a:t>Surveillance</a:t>
            </a:r>
            <a:r>
              <a:rPr sz="1100" spc="-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Tahoma"/>
                <a:cs typeface="Tahoma"/>
              </a:rPr>
              <a:t>Report,</a:t>
            </a:r>
            <a:r>
              <a:rPr sz="1100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333333"/>
                </a:solidFill>
                <a:latin typeface="Tahoma"/>
                <a:cs typeface="Tahoma"/>
              </a:rPr>
              <a:t>2021;</a:t>
            </a:r>
            <a:r>
              <a:rPr sz="110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Tahoma"/>
                <a:cs typeface="Tahoma"/>
              </a:rPr>
              <a:t>vol.</a:t>
            </a:r>
            <a:r>
              <a:rPr sz="1100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Tahoma"/>
                <a:cs typeface="Tahoma"/>
              </a:rPr>
              <a:t>34.</a:t>
            </a:r>
            <a:r>
              <a:rPr sz="1100" spc="-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Tahoma"/>
                <a:cs typeface="Tahoma"/>
              </a:rPr>
              <a:t>Published</a:t>
            </a:r>
            <a:r>
              <a:rPr sz="1100" spc="-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333333"/>
                </a:solidFill>
                <a:latin typeface="Tahoma"/>
                <a:cs typeface="Tahoma"/>
              </a:rPr>
              <a:t>May</a:t>
            </a:r>
            <a:r>
              <a:rPr sz="1100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Tahoma"/>
                <a:cs typeface="Tahoma"/>
              </a:rPr>
              <a:t>2023.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761" y="2864357"/>
            <a:ext cx="1524000" cy="527685"/>
          </a:xfrm>
          <a:custGeom>
            <a:avLst/>
            <a:gdLst/>
            <a:ahLst/>
            <a:cxnLst/>
            <a:rect l="l" t="t" r="r" b="b"/>
            <a:pathLst>
              <a:path w="1524000" h="527685">
                <a:moveTo>
                  <a:pt x="0" y="263651"/>
                </a:moveTo>
                <a:lnTo>
                  <a:pt x="12276" y="216261"/>
                </a:lnTo>
                <a:lnTo>
                  <a:pt x="47672" y="171657"/>
                </a:lnTo>
                <a:lnTo>
                  <a:pt x="104035" y="130584"/>
                </a:lnTo>
                <a:lnTo>
                  <a:pt x="139407" y="111604"/>
                </a:lnTo>
                <a:lnTo>
                  <a:pt x="179213" y="93786"/>
                </a:lnTo>
                <a:lnTo>
                  <a:pt x="223185" y="77223"/>
                </a:lnTo>
                <a:lnTo>
                  <a:pt x="271053" y="62009"/>
                </a:lnTo>
                <a:lnTo>
                  <a:pt x="322549" y="48236"/>
                </a:lnTo>
                <a:lnTo>
                  <a:pt x="377404" y="35997"/>
                </a:lnTo>
                <a:lnTo>
                  <a:pt x="435348" y="25386"/>
                </a:lnTo>
                <a:lnTo>
                  <a:pt x="496113" y="16495"/>
                </a:lnTo>
                <a:lnTo>
                  <a:pt x="559430" y="9418"/>
                </a:lnTo>
                <a:lnTo>
                  <a:pt x="625029" y="4247"/>
                </a:lnTo>
                <a:lnTo>
                  <a:pt x="692642" y="1077"/>
                </a:lnTo>
                <a:lnTo>
                  <a:pt x="762000" y="0"/>
                </a:lnTo>
                <a:lnTo>
                  <a:pt x="831357" y="1077"/>
                </a:lnTo>
                <a:lnTo>
                  <a:pt x="898970" y="4247"/>
                </a:lnTo>
                <a:lnTo>
                  <a:pt x="964569" y="9418"/>
                </a:lnTo>
                <a:lnTo>
                  <a:pt x="1027886" y="16495"/>
                </a:lnTo>
                <a:lnTo>
                  <a:pt x="1088651" y="25386"/>
                </a:lnTo>
                <a:lnTo>
                  <a:pt x="1146595" y="35997"/>
                </a:lnTo>
                <a:lnTo>
                  <a:pt x="1201450" y="48236"/>
                </a:lnTo>
                <a:lnTo>
                  <a:pt x="1252946" y="62009"/>
                </a:lnTo>
                <a:lnTo>
                  <a:pt x="1300814" y="77223"/>
                </a:lnTo>
                <a:lnTo>
                  <a:pt x="1344786" y="93786"/>
                </a:lnTo>
                <a:lnTo>
                  <a:pt x="1384592" y="111604"/>
                </a:lnTo>
                <a:lnTo>
                  <a:pt x="1419964" y="130584"/>
                </a:lnTo>
                <a:lnTo>
                  <a:pt x="1476327" y="171657"/>
                </a:lnTo>
                <a:lnTo>
                  <a:pt x="1511723" y="216261"/>
                </a:lnTo>
                <a:lnTo>
                  <a:pt x="1524000" y="263651"/>
                </a:lnTo>
                <a:lnTo>
                  <a:pt x="1520885" y="287648"/>
                </a:lnTo>
                <a:lnTo>
                  <a:pt x="1496780" y="333739"/>
                </a:lnTo>
                <a:lnTo>
                  <a:pt x="1450632" y="376671"/>
                </a:lnTo>
                <a:lnTo>
                  <a:pt x="1384592" y="415699"/>
                </a:lnTo>
                <a:lnTo>
                  <a:pt x="1344786" y="433517"/>
                </a:lnTo>
                <a:lnTo>
                  <a:pt x="1300814" y="450080"/>
                </a:lnTo>
                <a:lnTo>
                  <a:pt x="1252946" y="465294"/>
                </a:lnTo>
                <a:lnTo>
                  <a:pt x="1201450" y="479067"/>
                </a:lnTo>
                <a:lnTo>
                  <a:pt x="1146595" y="491306"/>
                </a:lnTo>
                <a:lnTo>
                  <a:pt x="1088651" y="501917"/>
                </a:lnTo>
                <a:lnTo>
                  <a:pt x="1027886" y="510808"/>
                </a:lnTo>
                <a:lnTo>
                  <a:pt x="964569" y="517885"/>
                </a:lnTo>
                <a:lnTo>
                  <a:pt x="898970" y="523056"/>
                </a:lnTo>
                <a:lnTo>
                  <a:pt x="831357" y="526226"/>
                </a:lnTo>
                <a:lnTo>
                  <a:pt x="762000" y="527304"/>
                </a:lnTo>
                <a:lnTo>
                  <a:pt x="692642" y="526226"/>
                </a:lnTo>
                <a:lnTo>
                  <a:pt x="625029" y="523056"/>
                </a:lnTo>
                <a:lnTo>
                  <a:pt x="559430" y="517885"/>
                </a:lnTo>
                <a:lnTo>
                  <a:pt x="496113" y="510808"/>
                </a:lnTo>
                <a:lnTo>
                  <a:pt x="435348" y="501917"/>
                </a:lnTo>
                <a:lnTo>
                  <a:pt x="377404" y="491306"/>
                </a:lnTo>
                <a:lnTo>
                  <a:pt x="322549" y="479067"/>
                </a:lnTo>
                <a:lnTo>
                  <a:pt x="271053" y="465294"/>
                </a:lnTo>
                <a:lnTo>
                  <a:pt x="223185" y="450080"/>
                </a:lnTo>
                <a:lnTo>
                  <a:pt x="179213" y="433517"/>
                </a:lnTo>
                <a:lnTo>
                  <a:pt x="139407" y="415699"/>
                </a:lnTo>
                <a:lnTo>
                  <a:pt x="104035" y="396719"/>
                </a:lnTo>
                <a:lnTo>
                  <a:pt x="47672" y="355646"/>
                </a:lnTo>
                <a:lnTo>
                  <a:pt x="12276" y="311042"/>
                </a:lnTo>
                <a:lnTo>
                  <a:pt x="0" y="263651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4238" y="2363360"/>
            <a:ext cx="25400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1496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40" dirty="0">
                <a:solidFill>
                  <a:srgbClr val="C00000"/>
                </a:solidFill>
                <a:latin typeface="Arial MT"/>
                <a:cs typeface="Arial MT"/>
              </a:rPr>
              <a:t>Youth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 experience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highest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HIV stigma </a:t>
            </a:r>
            <a:r>
              <a:rPr sz="1800" spc="-49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compared </a:t>
            </a:r>
            <a:r>
              <a:rPr sz="1800" dirty="0">
                <a:solidFill>
                  <a:srgbClr val="C00000"/>
                </a:solidFill>
                <a:latin typeface="Arial MT"/>
                <a:cs typeface="Arial MT"/>
              </a:rPr>
              <a:t>to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older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people</a:t>
            </a:r>
            <a:endParaRPr sz="18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HIV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disproportionally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affects people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of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color </a:t>
            </a:r>
            <a:r>
              <a:rPr sz="1800" spc="-49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adding</a:t>
            </a:r>
            <a:r>
              <a:rPr sz="1800" spc="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racial stigma </a:t>
            </a:r>
            <a:r>
              <a:rPr sz="18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burden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00000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HIV</a:t>
            </a:r>
            <a:r>
              <a:rPr sz="18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MT"/>
                <a:cs typeface="Arial MT"/>
              </a:rPr>
              <a:t>stigma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5246" y="1479136"/>
            <a:ext cx="347916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6,927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adolescents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young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adults </a:t>
            </a:r>
            <a:r>
              <a:rPr sz="1800" b="1" spc="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with a new HIV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diagnosis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, US,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2021: 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3,697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(53%)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Black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youth,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1,854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(27%)</a:t>
            </a:r>
            <a:endParaRPr sz="1800">
              <a:latin typeface="Calibri"/>
              <a:cs typeface="Calibri"/>
            </a:endParaRPr>
          </a:p>
          <a:p>
            <a:pPr marL="12700" marR="174625" algn="just">
              <a:lnSpc>
                <a:spcPct val="100000"/>
              </a:lnSpc>
            </a:pP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Hispanic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youth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971 (14%)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were </a:t>
            </a:r>
            <a:r>
              <a:rPr sz="1800" spc="-3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White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youth</a:t>
            </a:r>
            <a:endParaRPr sz="1800">
              <a:latin typeface="Calibri"/>
              <a:cs typeface="Calibri"/>
            </a:endParaRPr>
          </a:p>
          <a:p>
            <a:pPr marL="12700" marR="74295" algn="just">
              <a:lnSpc>
                <a:spcPct val="100000"/>
              </a:lnSpc>
            </a:pP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28,051</a:t>
            </a:r>
            <a:r>
              <a:rPr sz="1800" b="1" spc="-2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adolescents</a:t>
            </a:r>
            <a:r>
              <a:rPr sz="1800" b="1" spc="-3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and</a:t>
            </a:r>
            <a:r>
              <a:rPr sz="1800" b="1" spc="-6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youth</a:t>
            </a:r>
            <a:r>
              <a:rPr sz="1800" b="1" spc="-2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living </a:t>
            </a:r>
            <a:r>
              <a:rPr sz="1800" b="1" spc="-39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with</a:t>
            </a:r>
            <a:r>
              <a:rPr sz="1800" b="1" spc="-1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C3768"/>
                </a:solidFill>
                <a:latin typeface="Calibri"/>
                <a:cs typeface="Calibri"/>
              </a:rPr>
              <a:t>HIV,</a:t>
            </a:r>
            <a:r>
              <a:rPr sz="1800" b="1" spc="-1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US,</a:t>
            </a:r>
            <a:r>
              <a:rPr sz="1800" b="1" spc="-1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2021: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5140" y="3399289"/>
            <a:ext cx="28467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15,733 (56%)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Black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youth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6,756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(24%)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Hispanic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youth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3,623 (13%)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White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youth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5" y="1418844"/>
              <a:ext cx="7714487" cy="43403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84153" y="5790459"/>
            <a:ext cx="65576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Quality</a:t>
            </a:r>
            <a:r>
              <a:rPr sz="1100" u="sng" spc="-3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of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life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and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stigma—Indicators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for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the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National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HIV/AIDS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Strategy, </a:t>
            </a:r>
            <a:r>
              <a:rPr sz="1100" u="sng" spc="5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2022–2025,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CDC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Medical</a:t>
            </a:r>
            <a:r>
              <a:rPr sz="1100" u="sng" spc="-3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Monitoring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Project,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6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2017–2020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cycles</a:t>
            </a:r>
            <a:r>
              <a:rPr sz="1100" spc="-1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1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3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Special</a:t>
            </a:r>
            <a:r>
              <a:rPr sz="1100" i="1" spc="-3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2022;30.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9761" y="855162"/>
            <a:ext cx="6972300" cy="2279650"/>
            <a:chOff x="2159761" y="855162"/>
            <a:chExt cx="6972300" cy="2279650"/>
          </a:xfrm>
        </p:grpSpPr>
        <p:sp>
          <p:nvSpPr>
            <p:cNvPr id="7" name="object 7"/>
            <p:cNvSpPr/>
            <p:nvPr/>
          </p:nvSpPr>
          <p:spPr>
            <a:xfrm>
              <a:off x="2172461" y="2588513"/>
              <a:ext cx="4800600" cy="533400"/>
            </a:xfrm>
            <a:custGeom>
              <a:avLst/>
              <a:gdLst/>
              <a:ahLst/>
              <a:cxnLst/>
              <a:rect l="l" t="t" r="r" b="b"/>
              <a:pathLst>
                <a:path w="4800600" h="533400">
                  <a:moveTo>
                    <a:pt x="0" y="266700"/>
                  </a:moveTo>
                  <a:lnTo>
                    <a:pt x="20211" y="231931"/>
                  </a:lnTo>
                  <a:lnTo>
                    <a:pt x="60929" y="206727"/>
                  </a:lnTo>
                  <a:lnTo>
                    <a:pt x="99652" y="190405"/>
                  </a:lnTo>
                  <a:lnTo>
                    <a:pt x="147268" y="174509"/>
                  </a:lnTo>
                  <a:lnTo>
                    <a:pt x="203462" y="159074"/>
                  </a:lnTo>
                  <a:lnTo>
                    <a:pt x="267916" y="144135"/>
                  </a:lnTo>
                  <a:lnTo>
                    <a:pt x="340315" y="129728"/>
                  </a:lnTo>
                  <a:lnTo>
                    <a:pt x="379395" y="122734"/>
                  </a:lnTo>
                  <a:lnTo>
                    <a:pt x="420342" y="115887"/>
                  </a:lnTo>
                  <a:lnTo>
                    <a:pt x="463117" y="109190"/>
                  </a:lnTo>
                  <a:lnTo>
                    <a:pt x="507681" y="102648"/>
                  </a:lnTo>
                  <a:lnTo>
                    <a:pt x="553994" y="96264"/>
                  </a:lnTo>
                  <a:lnTo>
                    <a:pt x="602016" y="90045"/>
                  </a:lnTo>
                  <a:lnTo>
                    <a:pt x="651708" y="83993"/>
                  </a:lnTo>
                  <a:lnTo>
                    <a:pt x="703030" y="78114"/>
                  </a:lnTo>
                  <a:lnTo>
                    <a:pt x="755943" y="72412"/>
                  </a:lnTo>
                  <a:lnTo>
                    <a:pt x="810408" y="66890"/>
                  </a:lnTo>
                  <a:lnTo>
                    <a:pt x="866384" y="61554"/>
                  </a:lnTo>
                  <a:lnTo>
                    <a:pt x="923832" y="56409"/>
                  </a:lnTo>
                  <a:lnTo>
                    <a:pt x="982712" y="51457"/>
                  </a:lnTo>
                  <a:lnTo>
                    <a:pt x="1042986" y="46704"/>
                  </a:lnTo>
                  <a:lnTo>
                    <a:pt x="1104614" y="42155"/>
                  </a:lnTo>
                  <a:lnTo>
                    <a:pt x="1167555" y="37812"/>
                  </a:lnTo>
                  <a:lnTo>
                    <a:pt x="1231771" y="33682"/>
                  </a:lnTo>
                  <a:lnTo>
                    <a:pt x="1297222" y="29768"/>
                  </a:lnTo>
                  <a:lnTo>
                    <a:pt x="1363869" y="26075"/>
                  </a:lnTo>
                  <a:lnTo>
                    <a:pt x="1431671" y="22606"/>
                  </a:lnTo>
                  <a:lnTo>
                    <a:pt x="1500590" y="19368"/>
                  </a:lnTo>
                  <a:lnTo>
                    <a:pt x="1570585" y="16363"/>
                  </a:lnTo>
                  <a:lnTo>
                    <a:pt x="1641618" y="13596"/>
                  </a:lnTo>
                  <a:lnTo>
                    <a:pt x="1713649" y="11072"/>
                  </a:lnTo>
                  <a:lnTo>
                    <a:pt x="1786637" y="8795"/>
                  </a:lnTo>
                  <a:lnTo>
                    <a:pt x="1860545" y="6769"/>
                  </a:lnTo>
                  <a:lnTo>
                    <a:pt x="1935332" y="5000"/>
                  </a:lnTo>
                  <a:lnTo>
                    <a:pt x="2010958" y="3490"/>
                  </a:lnTo>
                  <a:lnTo>
                    <a:pt x="2087384" y="2245"/>
                  </a:lnTo>
                  <a:lnTo>
                    <a:pt x="2164571" y="1269"/>
                  </a:lnTo>
                  <a:lnTo>
                    <a:pt x="2242479" y="567"/>
                  </a:lnTo>
                  <a:lnTo>
                    <a:pt x="2321068" y="142"/>
                  </a:lnTo>
                  <a:lnTo>
                    <a:pt x="2400300" y="0"/>
                  </a:lnTo>
                  <a:lnTo>
                    <a:pt x="2479531" y="142"/>
                  </a:lnTo>
                  <a:lnTo>
                    <a:pt x="2558120" y="567"/>
                  </a:lnTo>
                  <a:lnTo>
                    <a:pt x="2636028" y="1269"/>
                  </a:lnTo>
                  <a:lnTo>
                    <a:pt x="2713215" y="2245"/>
                  </a:lnTo>
                  <a:lnTo>
                    <a:pt x="2789641" y="3490"/>
                  </a:lnTo>
                  <a:lnTo>
                    <a:pt x="2865267" y="5000"/>
                  </a:lnTo>
                  <a:lnTo>
                    <a:pt x="2940054" y="6769"/>
                  </a:lnTo>
                  <a:lnTo>
                    <a:pt x="3013962" y="8795"/>
                  </a:lnTo>
                  <a:lnTo>
                    <a:pt x="3086950" y="11072"/>
                  </a:lnTo>
                  <a:lnTo>
                    <a:pt x="3158981" y="13596"/>
                  </a:lnTo>
                  <a:lnTo>
                    <a:pt x="3230014" y="16363"/>
                  </a:lnTo>
                  <a:lnTo>
                    <a:pt x="3300009" y="19368"/>
                  </a:lnTo>
                  <a:lnTo>
                    <a:pt x="3368928" y="22606"/>
                  </a:lnTo>
                  <a:lnTo>
                    <a:pt x="3436730" y="26075"/>
                  </a:lnTo>
                  <a:lnTo>
                    <a:pt x="3503377" y="29768"/>
                  </a:lnTo>
                  <a:lnTo>
                    <a:pt x="3568828" y="33682"/>
                  </a:lnTo>
                  <a:lnTo>
                    <a:pt x="3633044" y="37812"/>
                  </a:lnTo>
                  <a:lnTo>
                    <a:pt x="3695985" y="42155"/>
                  </a:lnTo>
                  <a:lnTo>
                    <a:pt x="3757613" y="46704"/>
                  </a:lnTo>
                  <a:lnTo>
                    <a:pt x="3817887" y="51457"/>
                  </a:lnTo>
                  <a:lnTo>
                    <a:pt x="3876767" y="56409"/>
                  </a:lnTo>
                  <a:lnTo>
                    <a:pt x="3934215" y="61554"/>
                  </a:lnTo>
                  <a:lnTo>
                    <a:pt x="3990191" y="66890"/>
                  </a:lnTo>
                  <a:lnTo>
                    <a:pt x="4044656" y="72412"/>
                  </a:lnTo>
                  <a:lnTo>
                    <a:pt x="4097569" y="78114"/>
                  </a:lnTo>
                  <a:lnTo>
                    <a:pt x="4148891" y="83993"/>
                  </a:lnTo>
                  <a:lnTo>
                    <a:pt x="4198583" y="90045"/>
                  </a:lnTo>
                  <a:lnTo>
                    <a:pt x="4246605" y="96264"/>
                  </a:lnTo>
                  <a:lnTo>
                    <a:pt x="4292918" y="102648"/>
                  </a:lnTo>
                  <a:lnTo>
                    <a:pt x="4337482" y="109190"/>
                  </a:lnTo>
                  <a:lnTo>
                    <a:pt x="4380257" y="115887"/>
                  </a:lnTo>
                  <a:lnTo>
                    <a:pt x="4421204" y="122734"/>
                  </a:lnTo>
                  <a:lnTo>
                    <a:pt x="4460284" y="129728"/>
                  </a:lnTo>
                  <a:lnTo>
                    <a:pt x="4532683" y="144135"/>
                  </a:lnTo>
                  <a:lnTo>
                    <a:pt x="4597137" y="159074"/>
                  </a:lnTo>
                  <a:lnTo>
                    <a:pt x="4653331" y="174509"/>
                  </a:lnTo>
                  <a:lnTo>
                    <a:pt x="4700947" y="190405"/>
                  </a:lnTo>
                  <a:lnTo>
                    <a:pt x="4739670" y="206727"/>
                  </a:lnTo>
                  <a:lnTo>
                    <a:pt x="4780388" y="231931"/>
                  </a:lnTo>
                  <a:lnTo>
                    <a:pt x="4800600" y="266700"/>
                  </a:lnTo>
                  <a:lnTo>
                    <a:pt x="4799317" y="275503"/>
                  </a:lnTo>
                  <a:lnTo>
                    <a:pt x="4769184" y="309960"/>
                  </a:lnTo>
                  <a:lnTo>
                    <a:pt x="4721440" y="334884"/>
                  </a:lnTo>
                  <a:lnTo>
                    <a:pt x="4678231" y="350997"/>
                  </a:lnTo>
                  <a:lnTo>
                    <a:pt x="4626286" y="366667"/>
                  </a:lnTo>
                  <a:lnTo>
                    <a:pt x="4565923" y="381858"/>
                  </a:lnTo>
                  <a:lnTo>
                    <a:pt x="4497457" y="396536"/>
                  </a:lnTo>
                  <a:lnTo>
                    <a:pt x="4421204" y="410665"/>
                  </a:lnTo>
                  <a:lnTo>
                    <a:pt x="4380257" y="417512"/>
                  </a:lnTo>
                  <a:lnTo>
                    <a:pt x="4337482" y="424209"/>
                  </a:lnTo>
                  <a:lnTo>
                    <a:pt x="4292918" y="430751"/>
                  </a:lnTo>
                  <a:lnTo>
                    <a:pt x="4246605" y="437135"/>
                  </a:lnTo>
                  <a:lnTo>
                    <a:pt x="4198583" y="443354"/>
                  </a:lnTo>
                  <a:lnTo>
                    <a:pt x="4148891" y="449406"/>
                  </a:lnTo>
                  <a:lnTo>
                    <a:pt x="4097569" y="455285"/>
                  </a:lnTo>
                  <a:lnTo>
                    <a:pt x="4044656" y="460987"/>
                  </a:lnTo>
                  <a:lnTo>
                    <a:pt x="3990191" y="466509"/>
                  </a:lnTo>
                  <a:lnTo>
                    <a:pt x="3934215" y="471845"/>
                  </a:lnTo>
                  <a:lnTo>
                    <a:pt x="3876767" y="476990"/>
                  </a:lnTo>
                  <a:lnTo>
                    <a:pt x="3817887" y="481942"/>
                  </a:lnTo>
                  <a:lnTo>
                    <a:pt x="3757613" y="486695"/>
                  </a:lnTo>
                  <a:lnTo>
                    <a:pt x="3695985" y="491244"/>
                  </a:lnTo>
                  <a:lnTo>
                    <a:pt x="3633044" y="495587"/>
                  </a:lnTo>
                  <a:lnTo>
                    <a:pt x="3568828" y="499717"/>
                  </a:lnTo>
                  <a:lnTo>
                    <a:pt x="3503377" y="503631"/>
                  </a:lnTo>
                  <a:lnTo>
                    <a:pt x="3436730" y="507324"/>
                  </a:lnTo>
                  <a:lnTo>
                    <a:pt x="3368928" y="510793"/>
                  </a:lnTo>
                  <a:lnTo>
                    <a:pt x="3300009" y="514031"/>
                  </a:lnTo>
                  <a:lnTo>
                    <a:pt x="3230014" y="517036"/>
                  </a:lnTo>
                  <a:lnTo>
                    <a:pt x="3158981" y="519803"/>
                  </a:lnTo>
                  <a:lnTo>
                    <a:pt x="3086950" y="522327"/>
                  </a:lnTo>
                  <a:lnTo>
                    <a:pt x="3013962" y="524604"/>
                  </a:lnTo>
                  <a:lnTo>
                    <a:pt x="2940054" y="526630"/>
                  </a:lnTo>
                  <a:lnTo>
                    <a:pt x="2865267" y="528399"/>
                  </a:lnTo>
                  <a:lnTo>
                    <a:pt x="2789641" y="529909"/>
                  </a:lnTo>
                  <a:lnTo>
                    <a:pt x="2713215" y="531154"/>
                  </a:lnTo>
                  <a:lnTo>
                    <a:pt x="2636028" y="532130"/>
                  </a:lnTo>
                  <a:lnTo>
                    <a:pt x="2558120" y="532832"/>
                  </a:lnTo>
                  <a:lnTo>
                    <a:pt x="2479531" y="533257"/>
                  </a:lnTo>
                  <a:lnTo>
                    <a:pt x="2400300" y="533400"/>
                  </a:lnTo>
                  <a:lnTo>
                    <a:pt x="2321068" y="533257"/>
                  </a:lnTo>
                  <a:lnTo>
                    <a:pt x="2242479" y="532832"/>
                  </a:lnTo>
                  <a:lnTo>
                    <a:pt x="2164571" y="532130"/>
                  </a:lnTo>
                  <a:lnTo>
                    <a:pt x="2087384" y="531154"/>
                  </a:lnTo>
                  <a:lnTo>
                    <a:pt x="2010958" y="529909"/>
                  </a:lnTo>
                  <a:lnTo>
                    <a:pt x="1935332" y="528399"/>
                  </a:lnTo>
                  <a:lnTo>
                    <a:pt x="1860545" y="526630"/>
                  </a:lnTo>
                  <a:lnTo>
                    <a:pt x="1786637" y="524604"/>
                  </a:lnTo>
                  <a:lnTo>
                    <a:pt x="1713649" y="522327"/>
                  </a:lnTo>
                  <a:lnTo>
                    <a:pt x="1641618" y="519803"/>
                  </a:lnTo>
                  <a:lnTo>
                    <a:pt x="1570585" y="517036"/>
                  </a:lnTo>
                  <a:lnTo>
                    <a:pt x="1500590" y="514031"/>
                  </a:lnTo>
                  <a:lnTo>
                    <a:pt x="1431671" y="510793"/>
                  </a:lnTo>
                  <a:lnTo>
                    <a:pt x="1363869" y="507324"/>
                  </a:lnTo>
                  <a:lnTo>
                    <a:pt x="1297222" y="503631"/>
                  </a:lnTo>
                  <a:lnTo>
                    <a:pt x="1231771" y="499717"/>
                  </a:lnTo>
                  <a:lnTo>
                    <a:pt x="1167555" y="495587"/>
                  </a:lnTo>
                  <a:lnTo>
                    <a:pt x="1104614" y="491244"/>
                  </a:lnTo>
                  <a:lnTo>
                    <a:pt x="1042986" y="486695"/>
                  </a:lnTo>
                  <a:lnTo>
                    <a:pt x="982712" y="481942"/>
                  </a:lnTo>
                  <a:lnTo>
                    <a:pt x="923832" y="476990"/>
                  </a:lnTo>
                  <a:lnTo>
                    <a:pt x="866384" y="471845"/>
                  </a:lnTo>
                  <a:lnTo>
                    <a:pt x="810408" y="466509"/>
                  </a:lnTo>
                  <a:lnTo>
                    <a:pt x="755943" y="460987"/>
                  </a:lnTo>
                  <a:lnTo>
                    <a:pt x="703030" y="455285"/>
                  </a:lnTo>
                  <a:lnTo>
                    <a:pt x="651708" y="449406"/>
                  </a:lnTo>
                  <a:lnTo>
                    <a:pt x="602016" y="443354"/>
                  </a:lnTo>
                  <a:lnTo>
                    <a:pt x="553994" y="437135"/>
                  </a:lnTo>
                  <a:lnTo>
                    <a:pt x="507681" y="430751"/>
                  </a:lnTo>
                  <a:lnTo>
                    <a:pt x="463117" y="424209"/>
                  </a:lnTo>
                  <a:lnTo>
                    <a:pt x="420342" y="417512"/>
                  </a:lnTo>
                  <a:lnTo>
                    <a:pt x="379395" y="410665"/>
                  </a:lnTo>
                  <a:lnTo>
                    <a:pt x="340315" y="403671"/>
                  </a:lnTo>
                  <a:lnTo>
                    <a:pt x="267916" y="389264"/>
                  </a:lnTo>
                  <a:lnTo>
                    <a:pt x="203462" y="374325"/>
                  </a:lnTo>
                  <a:lnTo>
                    <a:pt x="147268" y="358890"/>
                  </a:lnTo>
                  <a:lnTo>
                    <a:pt x="99652" y="342994"/>
                  </a:lnTo>
                  <a:lnTo>
                    <a:pt x="60929" y="326672"/>
                  </a:lnTo>
                  <a:lnTo>
                    <a:pt x="20211" y="301468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1405" y="867862"/>
              <a:ext cx="2058035" cy="689610"/>
            </a:xfrm>
            <a:custGeom>
              <a:avLst/>
              <a:gdLst/>
              <a:ahLst/>
              <a:cxnLst/>
              <a:rect l="l" t="t" r="r" b="b"/>
              <a:pathLst>
                <a:path w="2058034" h="689610">
                  <a:moveTo>
                    <a:pt x="1032008" y="0"/>
                  </a:moveTo>
                  <a:lnTo>
                    <a:pt x="975287" y="428"/>
                  </a:lnTo>
                  <a:lnTo>
                    <a:pt x="918864" y="1782"/>
                  </a:lnTo>
                  <a:lnTo>
                    <a:pt x="862873" y="4051"/>
                  </a:lnTo>
                  <a:lnTo>
                    <a:pt x="807443" y="7223"/>
                  </a:lnTo>
                  <a:lnTo>
                    <a:pt x="752707" y="11288"/>
                  </a:lnTo>
                  <a:lnTo>
                    <a:pt x="698796" y="16236"/>
                  </a:lnTo>
                  <a:lnTo>
                    <a:pt x="645841" y="22054"/>
                  </a:lnTo>
                  <a:lnTo>
                    <a:pt x="593974" y="28732"/>
                  </a:lnTo>
                  <a:lnTo>
                    <a:pt x="543327" y="36260"/>
                  </a:lnTo>
                  <a:lnTo>
                    <a:pt x="494030" y="44626"/>
                  </a:lnTo>
                  <a:lnTo>
                    <a:pt x="446215" y="53819"/>
                  </a:lnTo>
                  <a:lnTo>
                    <a:pt x="400014" y="63829"/>
                  </a:lnTo>
                  <a:lnTo>
                    <a:pt x="355559" y="74645"/>
                  </a:lnTo>
                  <a:lnTo>
                    <a:pt x="312979" y="86255"/>
                  </a:lnTo>
                  <a:lnTo>
                    <a:pt x="272408" y="98649"/>
                  </a:lnTo>
                  <a:lnTo>
                    <a:pt x="233977" y="111816"/>
                  </a:lnTo>
                  <a:lnTo>
                    <a:pt x="197816" y="125745"/>
                  </a:lnTo>
                  <a:lnTo>
                    <a:pt x="132833" y="155846"/>
                  </a:lnTo>
                  <a:lnTo>
                    <a:pt x="96021" y="177147"/>
                  </a:lnTo>
                  <a:lnTo>
                    <a:pt x="40581" y="220990"/>
                  </a:lnTo>
                  <a:lnTo>
                    <a:pt x="8805" y="265870"/>
                  </a:lnTo>
                  <a:lnTo>
                    <a:pt x="0" y="311045"/>
                  </a:lnTo>
                  <a:lnTo>
                    <a:pt x="3994" y="333511"/>
                  </a:lnTo>
                  <a:lnTo>
                    <a:pt x="28342" y="377736"/>
                  </a:lnTo>
                  <a:lnTo>
                    <a:pt x="73926" y="420399"/>
                  </a:lnTo>
                  <a:lnTo>
                    <a:pt x="140050" y="460760"/>
                  </a:lnTo>
                  <a:lnTo>
                    <a:pt x="180598" y="479845"/>
                  </a:lnTo>
                  <a:lnTo>
                    <a:pt x="226020" y="498075"/>
                  </a:lnTo>
                  <a:lnTo>
                    <a:pt x="276231" y="515359"/>
                  </a:lnTo>
                  <a:lnTo>
                    <a:pt x="331143" y="531603"/>
                  </a:lnTo>
                  <a:lnTo>
                    <a:pt x="390669" y="546714"/>
                  </a:lnTo>
                  <a:lnTo>
                    <a:pt x="454723" y="560600"/>
                  </a:lnTo>
                  <a:lnTo>
                    <a:pt x="523218" y="573168"/>
                  </a:lnTo>
                  <a:lnTo>
                    <a:pt x="600129" y="689284"/>
                  </a:lnTo>
                  <a:lnTo>
                    <a:pt x="895633" y="610125"/>
                  </a:lnTo>
                  <a:lnTo>
                    <a:pt x="954956" y="611914"/>
                  </a:lnTo>
                  <a:lnTo>
                    <a:pt x="1014036" y="612676"/>
                  </a:lnTo>
                  <a:lnTo>
                    <a:pt x="1072749" y="612432"/>
                  </a:lnTo>
                  <a:lnTo>
                    <a:pt x="1130970" y="611198"/>
                  </a:lnTo>
                  <a:lnTo>
                    <a:pt x="1188574" y="608994"/>
                  </a:lnTo>
                  <a:lnTo>
                    <a:pt x="1245436" y="605839"/>
                  </a:lnTo>
                  <a:lnTo>
                    <a:pt x="1301432" y="601750"/>
                  </a:lnTo>
                  <a:lnTo>
                    <a:pt x="1356438" y="596746"/>
                  </a:lnTo>
                  <a:lnTo>
                    <a:pt x="1410329" y="590847"/>
                  </a:lnTo>
                  <a:lnTo>
                    <a:pt x="1462979" y="584070"/>
                  </a:lnTo>
                  <a:lnTo>
                    <a:pt x="1514265" y="576434"/>
                  </a:lnTo>
                  <a:lnTo>
                    <a:pt x="1564062" y="567957"/>
                  </a:lnTo>
                  <a:lnTo>
                    <a:pt x="1612245" y="558659"/>
                  </a:lnTo>
                  <a:lnTo>
                    <a:pt x="1658690" y="548557"/>
                  </a:lnTo>
                  <a:lnTo>
                    <a:pt x="1703272" y="537671"/>
                  </a:lnTo>
                  <a:lnTo>
                    <a:pt x="1745866" y="526019"/>
                  </a:lnTo>
                  <a:lnTo>
                    <a:pt x="1786348" y="513618"/>
                  </a:lnTo>
                  <a:lnTo>
                    <a:pt x="1824594" y="500489"/>
                  </a:lnTo>
                  <a:lnTo>
                    <a:pt x="1860478" y="486649"/>
                  </a:lnTo>
                  <a:lnTo>
                    <a:pt x="1924663" y="456912"/>
                  </a:lnTo>
                  <a:lnTo>
                    <a:pt x="1961474" y="435612"/>
                  </a:lnTo>
                  <a:lnTo>
                    <a:pt x="2016915" y="391768"/>
                  </a:lnTo>
                  <a:lnTo>
                    <a:pt x="2048691" y="346888"/>
                  </a:lnTo>
                  <a:lnTo>
                    <a:pt x="2057496" y="301714"/>
                  </a:lnTo>
                  <a:lnTo>
                    <a:pt x="2053502" y="279248"/>
                  </a:lnTo>
                  <a:lnTo>
                    <a:pt x="2029153" y="235023"/>
                  </a:lnTo>
                  <a:lnTo>
                    <a:pt x="1983570" y="192359"/>
                  </a:lnTo>
                  <a:lnTo>
                    <a:pt x="1917445" y="151999"/>
                  </a:lnTo>
                  <a:lnTo>
                    <a:pt x="1876898" y="132914"/>
                  </a:lnTo>
                  <a:lnTo>
                    <a:pt x="1831475" y="114683"/>
                  </a:lnTo>
                  <a:lnTo>
                    <a:pt x="1781265" y="97400"/>
                  </a:lnTo>
                  <a:lnTo>
                    <a:pt x="1726353" y="81156"/>
                  </a:lnTo>
                  <a:lnTo>
                    <a:pt x="1666826" y="66045"/>
                  </a:lnTo>
                  <a:lnTo>
                    <a:pt x="1602772" y="52158"/>
                  </a:lnTo>
                  <a:lnTo>
                    <a:pt x="1534278" y="39590"/>
                  </a:lnTo>
                  <a:lnTo>
                    <a:pt x="1480778" y="31199"/>
                  </a:lnTo>
                  <a:lnTo>
                    <a:pt x="1426395" y="23830"/>
                  </a:lnTo>
                  <a:lnTo>
                    <a:pt x="1371260" y="17475"/>
                  </a:lnTo>
                  <a:lnTo>
                    <a:pt x="1315504" y="12121"/>
                  </a:lnTo>
                  <a:lnTo>
                    <a:pt x="1259258" y="7759"/>
                  </a:lnTo>
                  <a:lnTo>
                    <a:pt x="1202654" y="4376"/>
                  </a:lnTo>
                  <a:lnTo>
                    <a:pt x="1145823" y="1963"/>
                  </a:lnTo>
                  <a:lnTo>
                    <a:pt x="1088898" y="507"/>
                  </a:lnTo>
                  <a:lnTo>
                    <a:pt x="1032008" y="0"/>
                  </a:lnTo>
                  <a:close/>
                </a:path>
              </a:pathLst>
            </a:custGeom>
            <a:solidFill>
              <a:srgbClr val="F0A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1405" y="867862"/>
              <a:ext cx="2058035" cy="689610"/>
            </a:xfrm>
            <a:custGeom>
              <a:avLst/>
              <a:gdLst/>
              <a:ahLst/>
              <a:cxnLst/>
              <a:rect l="l" t="t" r="r" b="b"/>
              <a:pathLst>
                <a:path w="2058034" h="689610">
                  <a:moveTo>
                    <a:pt x="600129" y="689284"/>
                  </a:moveTo>
                  <a:lnTo>
                    <a:pt x="523218" y="573168"/>
                  </a:lnTo>
                  <a:lnTo>
                    <a:pt x="454723" y="560600"/>
                  </a:lnTo>
                  <a:lnTo>
                    <a:pt x="390669" y="546714"/>
                  </a:lnTo>
                  <a:lnTo>
                    <a:pt x="331143" y="531603"/>
                  </a:lnTo>
                  <a:lnTo>
                    <a:pt x="276231" y="515359"/>
                  </a:lnTo>
                  <a:lnTo>
                    <a:pt x="226020" y="498075"/>
                  </a:lnTo>
                  <a:lnTo>
                    <a:pt x="180598" y="479845"/>
                  </a:lnTo>
                  <a:lnTo>
                    <a:pt x="140050" y="460760"/>
                  </a:lnTo>
                  <a:lnTo>
                    <a:pt x="104464" y="440914"/>
                  </a:lnTo>
                  <a:lnTo>
                    <a:pt x="48523" y="399309"/>
                  </a:lnTo>
                  <a:lnTo>
                    <a:pt x="13470" y="355772"/>
                  </a:lnTo>
                  <a:lnTo>
                    <a:pt x="0" y="311045"/>
                  </a:lnTo>
                  <a:lnTo>
                    <a:pt x="1574" y="288467"/>
                  </a:lnTo>
                  <a:lnTo>
                    <a:pt x="21778" y="243347"/>
                  </a:lnTo>
                  <a:lnTo>
                    <a:pt x="65299" y="198893"/>
                  </a:lnTo>
                  <a:lnTo>
                    <a:pt x="132833" y="155846"/>
                  </a:lnTo>
                  <a:lnTo>
                    <a:pt x="197816" y="125745"/>
                  </a:lnTo>
                  <a:lnTo>
                    <a:pt x="233977" y="111816"/>
                  </a:lnTo>
                  <a:lnTo>
                    <a:pt x="272408" y="98649"/>
                  </a:lnTo>
                  <a:lnTo>
                    <a:pt x="312979" y="86255"/>
                  </a:lnTo>
                  <a:lnTo>
                    <a:pt x="355559" y="74645"/>
                  </a:lnTo>
                  <a:lnTo>
                    <a:pt x="400014" y="63829"/>
                  </a:lnTo>
                  <a:lnTo>
                    <a:pt x="446215" y="53819"/>
                  </a:lnTo>
                  <a:lnTo>
                    <a:pt x="494030" y="44626"/>
                  </a:lnTo>
                  <a:lnTo>
                    <a:pt x="543327" y="36260"/>
                  </a:lnTo>
                  <a:lnTo>
                    <a:pt x="593974" y="28732"/>
                  </a:lnTo>
                  <a:lnTo>
                    <a:pt x="645841" y="22054"/>
                  </a:lnTo>
                  <a:lnTo>
                    <a:pt x="698796" y="16236"/>
                  </a:lnTo>
                  <a:lnTo>
                    <a:pt x="752707" y="11288"/>
                  </a:lnTo>
                  <a:lnTo>
                    <a:pt x="807443" y="7223"/>
                  </a:lnTo>
                  <a:lnTo>
                    <a:pt x="862873" y="4051"/>
                  </a:lnTo>
                  <a:lnTo>
                    <a:pt x="918864" y="1782"/>
                  </a:lnTo>
                  <a:lnTo>
                    <a:pt x="975287" y="428"/>
                  </a:lnTo>
                  <a:lnTo>
                    <a:pt x="1032008" y="0"/>
                  </a:lnTo>
                  <a:lnTo>
                    <a:pt x="1088898" y="507"/>
                  </a:lnTo>
                  <a:lnTo>
                    <a:pt x="1145823" y="1963"/>
                  </a:lnTo>
                  <a:lnTo>
                    <a:pt x="1202654" y="4376"/>
                  </a:lnTo>
                  <a:lnTo>
                    <a:pt x="1259258" y="7759"/>
                  </a:lnTo>
                  <a:lnTo>
                    <a:pt x="1315504" y="12121"/>
                  </a:lnTo>
                  <a:lnTo>
                    <a:pt x="1371260" y="17475"/>
                  </a:lnTo>
                  <a:lnTo>
                    <a:pt x="1426395" y="23830"/>
                  </a:lnTo>
                  <a:lnTo>
                    <a:pt x="1480778" y="31199"/>
                  </a:lnTo>
                  <a:lnTo>
                    <a:pt x="1534278" y="39590"/>
                  </a:lnTo>
                  <a:lnTo>
                    <a:pt x="1602772" y="52158"/>
                  </a:lnTo>
                  <a:lnTo>
                    <a:pt x="1666826" y="66045"/>
                  </a:lnTo>
                  <a:lnTo>
                    <a:pt x="1726353" y="81156"/>
                  </a:lnTo>
                  <a:lnTo>
                    <a:pt x="1781265" y="97400"/>
                  </a:lnTo>
                  <a:lnTo>
                    <a:pt x="1831475" y="114683"/>
                  </a:lnTo>
                  <a:lnTo>
                    <a:pt x="1876898" y="132914"/>
                  </a:lnTo>
                  <a:lnTo>
                    <a:pt x="1917445" y="151999"/>
                  </a:lnTo>
                  <a:lnTo>
                    <a:pt x="1953032" y="171845"/>
                  </a:lnTo>
                  <a:lnTo>
                    <a:pt x="2008972" y="213450"/>
                  </a:lnTo>
                  <a:lnTo>
                    <a:pt x="2044025" y="256987"/>
                  </a:lnTo>
                  <a:lnTo>
                    <a:pt x="2057496" y="301714"/>
                  </a:lnTo>
                  <a:lnTo>
                    <a:pt x="2055921" y="324291"/>
                  </a:lnTo>
                  <a:lnTo>
                    <a:pt x="2035717" y="369412"/>
                  </a:lnTo>
                  <a:lnTo>
                    <a:pt x="1992196" y="413866"/>
                  </a:lnTo>
                  <a:lnTo>
                    <a:pt x="1924663" y="456912"/>
                  </a:lnTo>
                  <a:lnTo>
                    <a:pt x="1860478" y="486649"/>
                  </a:lnTo>
                  <a:lnTo>
                    <a:pt x="1824594" y="500489"/>
                  </a:lnTo>
                  <a:lnTo>
                    <a:pt x="1786348" y="513618"/>
                  </a:lnTo>
                  <a:lnTo>
                    <a:pt x="1745866" y="526019"/>
                  </a:lnTo>
                  <a:lnTo>
                    <a:pt x="1703272" y="537671"/>
                  </a:lnTo>
                  <a:lnTo>
                    <a:pt x="1658690" y="548557"/>
                  </a:lnTo>
                  <a:lnTo>
                    <a:pt x="1612245" y="558659"/>
                  </a:lnTo>
                  <a:lnTo>
                    <a:pt x="1564062" y="567957"/>
                  </a:lnTo>
                  <a:lnTo>
                    <a:pt x="1514265" y="576434"/>
                  </a:lnTo>
                  <a:lnTo>
                    <a:pt x="1462979" y="584070"/>
                  </a:lnTo>
                  <a:lnTo>
                    <a:pt x="1410329" y="590847"/>
                  </a:lnTo>
                  <a:lnTo>
                    <a:pt x="1356438" y="596746"/>
                  </a:lnTo>
                  <a:lnTo>
                    <a:pt x="1301432" y="601750"/>
                  </a:lnTo>
                  <a:lnTo>
                    <a:pt x="1245436" y="605839"/>
                  </a:lnTo>
                  <a:lnTo>
                    <a:pt x="1188574" y="608994"/>
                  </a:lnTo>
                  <a:lnTo>
                    <a:pt x="1130970" y="611198"/>
                  </a:lnTo>
                  <a:lnTo>
                    <a:pt x="1072749" y="612432"/>
                  </a:lnTo>
                  <a:lnTo>
                    <a:pt x="1014036" y="612676"/>
                  </a:lnTo>
                  <a:lnTo>
                    <a:pt x="954956" y="611914"/>
                  </a:lnTo>
                  <a:lnTo>
                    <a:pt x="895633" y="610125"/>
                  </a:lnTo>
                  <a:lnTo>
                    <a:pt x="600129" y="689284"/>
                  </a:lnTo>
                  <a:close/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9805" y="91256"/>
            <a:ext cx="840803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3395" marR="258445" indent="-1751330">
              <a:lnSpc>
                <a:spcPct val="100000"/>
              </a:lnSpc>
              <a:spcBef>
                <a:spcPts val="100"/>
              </a:spcBef>
            </a:pP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Self-rated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C00000"/>
                </a:solidFill>
                <a:latin typeface="Arial MT"/>
                <a:cs typeface="Arial MT"/>
              </a:rPr>
              <a:t>Health</a:t>
            </a:r>
            <a:r>
              <a:rPr sz="3200" b="0" spc="-40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C00000"/>
                </a:solidFill>
                <a:latin typeface="Arial MT"/>
                <a:cs typeface="Arial MT"/>
              </a:rPr>
              <a:t>Among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C00000"/>
                </a:solidFill>
                <a:latin typeface="Arial MT"/>
                <a:cs typeface="Arial MT"/>
              </a:rPr>
              <a:t>People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75" dirty="0">
                <a:solidFill>
                  <a:srgbClr val="C00000"/>
                </a:solidFill>
                <a:latin typeface="Arial MT"/>
                <a:cs typeface="Arial MT"/>
              </a:rPr>
              <a:t>with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0" dirty="0">
                <a:solidFill>
                  <a:srgbClr val="C00000"/>
                </a:solidFill>
                <a:latin typeface="Arial MT"/>
                <a:cs typeface="Arial MT"/>
              </a:rPr>
              <a:t>Diagnosed </a:t>
            </a:r>
            <a:r>
              <a:rPr sz="3200" b="0" spc="-87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spc="-3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2020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ts val="1505"/>
              </a:lnSpc>
            </a:pPr>
            <a:r>
              <a:rPr sz="1600" b="0" spc="-5" dirty="0">
                <a:latin typeface="Arial MT"/>
                <a:cs typeface="Arial MT"/>
              </a:rPr>
              <a:t>Feeling</a:t>
            </a:r>
            <a:r>
              <a:rPr sz="1600" b="0" spc="-4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Invincible!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1438656"/>
              <a:ext cx="8023859" cy="451408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25608" y="5810503"/>
            <a:ext cx="65957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marR="5080" indent="-33528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Quality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of life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and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 </a:t>
            </a:r>
            <a:r>
              <a:rPr sz="1100" u="sng" spc="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stigma—Indicators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for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the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National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HIV/AIDS Strategy, </a:t>
            </a:r>
            <a:r>
              <a:rPr sz="1100" u="sng" spc="5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2022–2025, </a:t>
            </a:r>
            <a:r>
              <a:rPr sz="1100" spc="-280" dirty="0">
                <a:solidFill>
                  <a:srgbClr val="468FCC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-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CDC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Medical</a:t>
            </a:r>
            <a:r>
              <a:rPr sz="1100" u="sng" spc="-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Monitoring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Project,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6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2017–2020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cycles</a:t>
            </a:r>
            <a:r>
              <a:rPr sz="1100" spc="-1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-80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2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Special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2022;30.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463" y="61975"/>
            <a:ext cx="7118350" cy="12903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0160" algn="ctr">
              <a:lnSpc>
                <a:spcPct val="98200"/>
              </a:lnSpc>
              <a:spcBef>
                <a:spcPts val="155"/>
              </a:spcBef>
            </a:pPr>
            <a:r>
              <a:rPr b="0" spc="-85" dirty="0">
                <a:solidFill>
                  <a:srgbClr val="C00000"/>
                </a:solidFill>
                <a:latin typeface="Arial MT"/>
                <a:cs typeface="Arial MT"/>
              </a:rPr>
              <a:t>Unmet </a:t>
            </a:r>
            <a:r>
              <a:rPr b="0" spc="-75" dirty="0">
                <a:solidFill>
                  <a:srgbClr val="C00000"/>
                </a:solidFill>
                <a:latin typeface="Arial MT"/>
                <a:cs typeface="Arial MT"/>
              </a:rPr>
              <a:t>Need </a:t>
            </a:r>
            <a:r>
              <a:rPr b="0" spc="-65" dirty="0">
                <a:solidFill>
                  <a:srgbClr val="C00000"/>
                </a:solidFill>
                <a:latin typeface="Arial MT"/>
                <a:cs typeface="Arial MT"/>
              </a:rPr>
              <a:t>for </a:t>
            </a:r>
            <a:r>
              <a:rPr b="0" spc="-90" dirty="0">
                <a:solidFill>
                  <a:srgbClr val="C00000"/>
                </a:solidFill>
                <a:latin typeface="Arial MT"/>
                <a:cs typeface="Arial MT"/>
              </a:rPr>
              <a:t>Services </a:t>
            </a:r>
            <a:r>
              <a:rPr b="0" spc="-75" dirty="0">
                <a:solidFill>
                  <a:srgbClr val="C00000"/>
                </a:solidFill>
                <a:latin typeface="Arial MT"/>
                <a:cs typeface="Arial MT"/>
              </a:rPr>
              <a:t>from 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a </a:t>
            </a:r>
            <a:r>
              <a:rPr b="0" spc="-85" dirty="0">
                <a:solidFill>
                  <a:srgbClr val="C00000"/>
                </a:solidFill>
                <a:latin typeface="Arial MT"/>
                <a:cs typeface="Arial MT"/>
              </a:rPr>
              <a:t>Mental 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Health 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1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rofe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ss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iona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m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on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b="0" spc="-2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1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eopl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it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b="0" spc="-2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iagno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b="0" spc="-36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,  </a:t>
            </a:r>
            <a:r>
              <a:rPr b="0" spc="-10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b="0" spc="-1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100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age</a:t>
            </a:r>
            <a:r>
              <a:rPr b="0" spc="-5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b="0" spc="-95" dirty="0">
                <a:solidFill>
                  <a:srgbClr val="C00000"/>
                </a:solidFill>
                <a:latin typeface="Arial MT"/>
                <a:cs typeface="Arial MT"/>
              </a:rPr>
              <a:t>2020</a:t>
            </a:r>
          </a:p>
        </p:txBody>
      </p:sp>
      <p:sp>
        <p:nvSpPr>
          <p:cNvPr id="7" name="object 7"/>
          <p:cNvSpPr/>
          <p:nvPr/>
        </p:nvSpPr>
        <p:spPr>
          <a:xfrm>
            <a:off x="1829561" y="2977133"/>
            <a:ext cx="4800600" cy="533400"/>
          </a:xfrm>
          <a:custGeom>
            <a:avLst/>
            <a:gdLst/>
            <a:ahLst/>
            <a:cxnLst/>
            <a:rect l="l" t="t" r="r" b="b"/>
            <a:pathLst>
              <a:path w="4800600" h="533400">
                <a:moveTo>
                  <a:pt x="0" y="266700"/>
                </a:moveTo>
                <a:lnTo>
                  <a:pt x="20211" y="231931"/>
                </a:lnTo>
                <a:lnTo>
                  <a:pt x="60929" y="206727"/>
                </a:lnTo>
                <a:lnTo>
                  <a:pt x="99652" y="190405"/>
                </a:lnTo>
                <a:lnTo>
                  <a:pt x="147268" y="174509"/>
                </a:lnTo>
                <a:lnTo>
                  <a:pt x="203462" y="159074"/>
                </a:lnTo>
                <a:lnTo>
                  <a:pt x="267916" y="144135"/>
                </a:lnTo>
                <a:lnTo>
                  <a:pt x="340315" y="129728"/>
                </a:lnTo>
                <a:lnTo>
                  <a:pt x="379395" y="122734"/>
                </a:lnTo>
                <a:lnTo>
                  <a:pt x="420342" y="115887"/>
                </a:lnTo>
                <a:lnTo>
                  <a:pt x="463117" y="109190"/>
                </a:lnTo>
                <a:lnTo>
                  <a:pt x="507681" y="102648"/>
                </a:lnTo>
                <a:lnTo>
                  <a:pt x="553994" y="96264"/>
                </a:lnTo>
                <a:lnTo>
                  <a:pt x="602016" y="90045"/>
                </a:lnTo>
                <a:lnTo>
                  <a:pt x="651708" y="83993"/>
                </a:lnTo>
                <a:lnTo>
                  <a:pt x="703030" y="78114"/>
                </a:lnTo>
                <a:lnTo>
                  <a:pt x="755943" y="72412"/>
                </a:lnTo>
                <a:lnTo>
                  <a:pt x="810408" y="66890"/>
                </a:lnTo>
                <a:lnTo>
                  <a:pt x="866384" y="61554"/>
                </a:lnTo>
                <a:lnTo>
                  <a:pt x="923832" y="56409"/>
                </a:lnTo>
                <a:lnTo>
                  <a:pt x="982712" y="51457"/>
                </a:lnTo>
                <a:lnTo>
                  <a:pt x="1042986" y="46704"/>
                </a:lnTo>
                <a:lnTo>
                  <a:pt x="1104614" y="42155"/>
                </a:lnTo>
                <a:lnTo>
                  <a:pt x="1167555" y="37812"/>
                </a:lnTo>
                <a:lnTo>
                  <a:pt x="1231771" y="33682"/>
                </a:lnTo>
                <a:lnTo>
                  <a:pt x="1297222" y="29768"/>
                </a:lnTo>
                <a:lnTo>
                  <a:pt x="1363869" y="26075"/>
                </a:lnTo>
                <a:lnTo>
                  <a:pt x="1431671" y="22606"/>
                </a:lnTo>
                <a:lnTo>
                  <a:pt x="1500590" y="19368"/>
                </a:lnTo>
                <a:lnTo>
                  <a:pt x="1570585" y="16363"/>
                </a:lnTo>
                <a:lnTo>
                  <a:pt x="1641618" y="13596"/>
                </a:lnTo>
                <a:lnTo>
                  <a:pt x="1713649" y="11072"/>
                </a:lnTo>
                <a:lnTo>
                  <a:pt x="1786637" y="8795"/>
                </a:lnTo>
                <a:lnTo>
                  <a:pt x="1860545" y="6769"/>
                </a:lnTo>
                <a:lnTo>
                  <a:pt x="1935332" y="5000"/>
                </a:lnTo>
                <a:lnTo>
                  <a:pt x="2010958" y="3490"/>
                </a:lnTo>
                <a:lnTo>
                  <a:pt x="2087384" y="2245"/>
                </a:lnTo>
                <a:lnTo>
                  <a:pt x="2164571" y="1269"/>
                </a:lnTo>
                <a:lnTo>
                  <a:pt x="2242479" y="567"/>
                </a:lnTo>
                <a:lnTo>
                  <a:pt x="2321068" y="142"/>
                </a:lnTo>
                <a:lnTo>
                  <a:pt x="2400300" y="0"/>
                </a:lnTo>
                <a:lnTo>
                  <a:pt x="2479531" y="142"/>
                </a:lnTo>
                <a:lnTo>
                  <a:pt x="2558120" y="567"/>
                </a:lnTo>
                <a:lnTo>
                  <a:pt x="2636028" y="1269"/>
                </a:lnTo>
                <a:lnTo>
                  <a:pt x="2713215" y="2245"/>
                </a:lnTo>
                <a:lnTo>
                  <a:pt x="2789641" y="3490"/>
                </a:lnTo>
                <a:lnTo>
                  <a:pt x="2865267" y="5000"/>
                </a:lnTo>
                <a:lnTo>
                  <a:pt x="2940054" y="6769"/>
                </a:lnTo>
                <a:lnTo>
                  <a:pt x="3013962" y="8795"/>
                </a:lnTo>
                <a:lnTo>
                  <a:pt x="3086950" y="11072"/>
                </a:lnTo>
                <a:lnTo>
                  <a:pt x="3158981" y="13596"/>
                </a:lnTo>
                <a:lnTo>
                  <a:pt x="3230014" y="16363"/>
                </a:lnTo>
                <a:lnTo>
                  <a:pt x="3300009" y="19368"/>
                </a:lnTo>
                <a:lnTo>
                  <a:pt x="3368928" y="22606"/>
                </a:lnTo>
                <a:lnTo>
                  <a:pt x="3436730" y="26075"/>
                </a:lnTo>
                <a:lnTo>
                  <a:pt x="3503377" y="29768"/>
                </a:lnTo>
                <a:lnTo>
                  <a:pt x="3568828" y="33682"/>
                </a:lnTo>
                <a:lnTo>
                  <a:pt x="3633044" y="37812"/>
                </a:lnTo>
                <a:lnTo>
                  <a:pt x="3695985" y="42155"/>
                </a:lnTo>
                <a:lnTo>
                  <a:pt x="3757613" y="46704"/>
                </a:lnTo>
                <a:lnTo>
                  <a:pt x="3817887" y="51457"/>
                </a:lnTo>
                <a:lnTo>
                  <a:pt x="3876767" y="56409"/>
                </a:lnTo>
                <a:lnTo>
                  <a:pt x="3934215" y="61554"/>
                </a:lnTo>
                <a:lnTo>
                  <a:pt x="3990191" y="66890"/>
                </a:lnTo>
                <a:lnTo>
                  <a:pt x="4044656" y="72412"/>
                </a:lnTo>
                <a:lnTo>
                  <a:pt x="4097569" y="78114"/>
                </a:lnTo>
                <a:lnTo>
                  <a:pt x="4148891" y="83993"/>
                </a:lnTo>
                <a:lnTo>
                  <a:pt x="4198583" y="90045"/>
                </a:lnTo>
                <a:lnTo>
                  <a:pt x="4246605" y="96264"/>
                </a:lnTo>
                <a:lnTo>
                  <a:pt x="4292918" y="102648"/>
                </a:lnTo>
                <a:lnTo>
                  <a:pt x="4337482" y="109190"/>
                </a:lnTo>
                <a:lnTo>
                  <a:pt x="4380257" y="115887"/>
                </a:lnTo>
                <a:lnTo>
                  <a:pt x="4421204" y="122734"/>
                </a:lnTo>
                <a:lnTo>
                  <a:pt x="4460284" y="129728"/>
                </a:lnTo>
                <a:lnTo>
                  <a:pt x="4532683" y="144135"/>
                </a:lnTo>
                <a:lnTo>
                  <a:pt x="4597137" y="159074"/>
                </a:lnTo>
                <a:lnTo>
                  <a:pt x="4653331" y="174509"/>
                </a:lnTo>
                <a:lnTo>
                  <a:pt x="4700947" y="190405"/>
                </a:lnTo>
                <a:lnTo>
                  <a:pt x="4739670" y="206727"/>
                </a:lnTo>
                <a:lnTo>
                  <a:pt x="4780388" y="231931"/>
                </a:lnTo>
                <a:lnTo>
                  <a:pt x="4800600" y="266700"/>
                </a:lnTo>
                <a:lnTo>
                  <a:pt x="4799317" y="275503"/>
                </a:lnTo>
                <a:lnTo>
                  <a:pt x="4769184" y="309960"/>
                </a:lnTo>
                <a:lnTo>
                  <a:pt x="4721440" y="334884"/>
                </a:lnTo>
                <a:lnTo>
                  <a:pt x="4678231" y="350997"/>
                </a:lnTo>
                <a:lnTo>
                  <a:pt x="4626286" y="366667"/>
                </a:lnTo>
                <a:lnTo>
                  <a:pt x="4565923" y="381858"/>
                </a:lnTo>
                <a:lnTo>
                  <a:pt x="4497457" y="396536"/>
                </a:lnTo>
                <a:lnTo>
                  <a:pt x="4421204" y="410665"/>
                </a:lnTo>
                <a:lnTo>
                  <a:pt x="4380257" y="417512"/>
                </a:lnTo>
                <a:lnTo>
                  <a:pt x="4337482" y="424209"/>
                </a:lnTo>
                <a:lnTo>
                  <a:pt x="4292918" y="430751"/>
                </a:lnTo>
                <a:lnTo>
                  <a:pt x="4246605" y="437135"/>
                </a:lnTo>
                <a:lnTo>
                  <a:pt x="4198583" y="443354"/>
                </a:lnTo>
                <a:lnTo>
                  <a:pt x="4148891" y="449406"/>
                </a:lnTo>
                <a:lnTo>
                  <a:pt x="4097569" y="455285"/>
                </a:lnTo>
                <a:lnTo>
                  <a:pt x="4044656" y="460987"/>
                </a:lnTo>
                <a:lnTo>
                  <a:pt x="3990191" y="466509"/>
                </a:lnTo>
                <a:lnTo>
                  <a:pt x="3934215" y="471845"/>
                </a:lnTo>
                <a:lnTo>
                  <a:pt x="3876767" y="476990"/>
                </a:lnTo>
                <a:lnTo>
                  <a:pt x="3817887" y="481942"/>
                </a:lnTo>
                <a:lnTo>
                  <a:pt x="3757613" y="486695"/>
                </a:lnTo>
                <a:lnTo>
                  <a:pt x="3695985" y="491244"/>
                </a:lnTo>
                <a:lnTo>
                  <a:pt x="3633044" y="495587"/>
                </a:lnTo>
                <a:lnTo>
                  <a:pt x="3568828" y="499717"/>
                </a:lnTo>
                <a:lnTo>
                  <a:pt x="3503377" y="503631"/>
                </a:lnTo>
                <a:lnTo>
                  <a:pt x="3436730" y="507324"/>
                </a:lnTo>
                <a:lnTo>
                  <a:pt x="3368928" y="510793"/>
                </a:lnTo>
                <a:lnTo>
                  <a:pt x="3300009" y="514031"/>
                </a:lnTo>
                <a:lnTo>
                  <a:pt x="3230014" y="517036"/>
                </a:lnTo>
                <a:lnTo>
                  <a:pt x="3158981" y="519803"/>
                </a:lnTo>
                <a:lnTo>
                  <a:pt x="3086950" y="522327"/>
                </a:lnTo>
                <a:lnTo>
                  <a:pt x="3013962" y="524604"/>
                </a:lnTo>
                <a:lnTo>
                  <a:pt x="2940054" y="526630"/>
                </a:lnTo>
                <a:lnTo>
                  <a:pt x="2865267" y="528399"/>
                </a:lnTo>
                <a:lnTo>
                  <a:pt x="2789641" y="529909"/>
                </a:lnTo>
                <a:lnTo>
                  <a:pt x="2713215" y="531154"/>
                </a:lnTo>
                <a:lnTo>
                  <a:pt x="2636028" y="532130"/>
                </a:lnTo>
                <a:lnTo>
                  <a:pt x="2558120" y="532832"/>
                </a:lnTo>
                <a:lnTo>
                  <a:pt x="2479531" y="533257"/>
                </a:lnTo>
                <a:lnTo>
                  <a:pt x="2400300" y="533400"/>
                </a:lnTo>
                <a:lnTo>
                  <a:pt x="2321068" y="533257"/>
                </a:lnTo>
                <a:lnTo>
                  <a:pt x="2242479" y="532832"/>
                </a:lnTo>
                <a:lnTo>
                  <a:pt x="2164571" y="532130"/>
                </a:lnTo>
                <a:lnTo>
                  <a:pt x="2087384" y="531154"/>
                </a:lnTo>
                <a:lnTo>
                  <a:pt x="2010958" y="529909"/>
                </a:lnTo>
                <a:lnTo>
                  <a:pt x="1935332" y="528399"/>
                </a:lnTo>
                <a:lnTo>
                  <a:pt x="1860545" y="526630"/>
                </a:lnTo>
                <a:lnTo>
                  <a:pt x="1786637" y="524604"/>
                </a:lnTo>
                <a:lnTo>
                  <a:pt x="1713649" y="522327"/>
                </a:lnTo>
                <a:lnTo>
                  <a:pt x="1641618" y="519803"/>
                </a:lnTo>
                <a:lnTo>
                  <a:pt x="1570585" y="517036"/>
                </a:lnTo>
                <a:lnTo>
                  <a:pt x="1500590" y="514031"/>
                </a:lnTo>
                <a:lnTo>
                  <a:pt x="1431671" y="510793"/>
                </a:lnTo>
                <a:lnTo>
                  <a:pt x="1363869" y="507324"/>
                </a:lnTo>
                <a:lnTo>
                  <a:pt x="1297222" y="503631"/>
                </a:lnTo>
                <a:lnTo>
                  <a:pt x="1231771" y="499717"/>
                </a:lnTo>
                <a:lnTo>
                  <a:pt x="1167555" y="495587"/>
                </a:lnTo>
                <a:lnTo>
                  <a:pt x="1104614" y="491244"/>
                </a:lnTo>
                <a:lnTo>
                  <a:pt x="1042986" y="486695"/>
                </a:lnTo>
                <a:lnTo>
                  <a:pt x="982712" y="481942"/>
                </a:lnTo>
                <a:lnTo>
                  <a:pt x="923832" y="476990"/>
                </a:lnTo>
                <a:lnTo>
                  <a:pt x="866384" y="471845"/>
                </a:lnTo>
                <a:lnTo>
                  <a:pt x="810408" y="466509"/>
                </a:lnTo>
                <a:lnTo>
                  <a:pt x="755943" y="460987"/>
                </a:lnTo>
                <a:lnTo>
                  <a:pt x="703030" y="455285"/>
                </a:lnTo>
                <a:lnTo>
                  <a:pt x="651708" y="449406"/>
                </a:lnTo>
                <a:lnTo>
                  <a:pt x="602016" y="443354"/>
                </a:lnTo>
                <a:lnTo>
                  <a:pt x="553994" y="437135"/>
                </a:lnTo>
                <a:lnTo>
                  <a:pt x="507681" y="430751"/>
                </a:lnTo>
                <a:lnTo>
                  <a:pt x="463117" y="424209"/>
                </a:lnTo>
                <a:lnTo>
                  <a:pt x="420342" y="417512"/>
                </a:lnTo>
                <a:lnTo>
                  <a:pt x="379395" y="410665"/>
                </a:lnTo>
                <a:lnTo>
                  <a:pt x="340315" y="403671"/>
                </a:lnTo>
                <a:lnTo>
                  <a:pt x="267916" y="389264"/>
                </a:lnTo>
                <a:lnTo>
                  <a:pt x="203462" y="374325"/>
                </a:lnTo>
                <a:lnTo>
                  <a:pt x="147268" y="358890"/>
                </a:lnTo>
                <a:lnTo>
                  <a:pt x="99652" y="342994"/>
                </a:lnTo>
                <a:lnTo>
                  <a:pt x="60929" y="326672"/>
                </a:lnTo>
                <a:lnTo>
                  <a:pt x="20211" y="301468"/>
                </a:lnTo>
                <a:lnTo>
                  <a:pt x="0" y="2667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440180"/>
            <a:ext cx="7714487" cy="4338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36553" y="5821235"/>
            <a:ext cx="65576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Quality</a:t>
            </a:r>
            <a:r>
              <a:rPr sz="1100" u="sng" spc="-4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of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life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and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HIV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stigma—Indicators</a:t>
            </a:r>
            <a:r>
              <a:rPr sz="1100" u="sng" spc="-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for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the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National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HIV/AIDS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Strategy, </a:t>
            </a:r>
            <a:r>
              <a:rPr sz="1100" u="sng" spc="5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2022–2025, </a:t>
            </a:r>
            <a:r>
              <a:rPr sz="1100" spc="-280" dirty="0">
                <a:solidFill>
                  <a:srgbClr val="468FCC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-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CDC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Medical</a:t>
            </a:r>
            <a:r>
              <a:rPr sz="1100" u="sng" spc="-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Monitoring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Project,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6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2017–2020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cycles</a:t>
            </a:r>
            <a:r>
              <a:rPr sz="1100" spc="-1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2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Special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2022;30.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298" y="17359"/>
            <a:ext cx="76485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oo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ri</a:t>
            </a:r>
            <a:r>
              <a:rPr sz="3200" b="0" spc="-11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345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unemp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oym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un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ab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  </a:t>
            </a:r>
            <a:r>
              <a:rPr sz="3200" b="0" spc="-90" dirty="0">
                <a:solidFill>
                  <a:srgbClr val="C00000"/>
                </a:solidFill>
                <a:latin typeface="Arial MT"/>
                <a:cs typeface="Arial MT"/>
              </a:rPr>
              <a:t>housing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C00000"/>
                </a:solidFill>
                <a:latin typeface="Arial MT"/>
                <a:cs typeface="Arial MT"/>
              </a:rPr>
              <a:t>among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C00000"/>
                </a:solidFill>
                <a:latin typeface="Arial MT"/>
                <a:cs typeface="Arial MT"/>
              </a:rPr>
              <a:t>people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75" dirty="0">
                <a:solidFill>
                  <a:srgbClr val="C00000"/>
                </a:solidFill>
                <a:latin typeface="Arial MT"/>
                <a:cs typeface="Arial MT"/>
              </a:rPr>
              <a:t>with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diagnosed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65" dirty="0">
                <a:solidFill>
                  <a:srgbClr val="C00000"/>
                </a:solidFill>
                <a:latin typeface="Arial MT"/>
                <a:cs typeface="Arial MT"/>
              </a:rPr>
              <a:t>HIV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50" dirty="0">
                <a:solidFill>
                  <a:srgbClr val="C00000"/>
                </a:solidFill>
                <a:latin typeface="Arial MT"/>
                <a:cs typeface="Arial MT"/>
              </a:rPr>
              <a:t>in </a:t>
            </a:r>
            <a:r>
              <a:rPr sz="3200" b="0" spc="-87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age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2020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961" y="3089910"/>
            <a:ext cx="4800600" cy="533400"/>
          </a:xfrm>
          <a:custGeom>
            <a:avLst/>
            <a:gdLst/>
            <a:ahLst/>
            <a:cxnLst/>
            <a:rect l="l" t="t" r="r" b="b"/>
            <a:pathLst>
              <a:path w="4800600" h="533400">
                <a:moveTo>
                  <a:pt x="0" y="266700"/>
                </a:moveTo>
                <a:lnTo>
                  <a:pt x="20211" y="231931"/>
                </a:lnTo>
                <a:lnTo>
                  <a:pt x="60929" y="206727"/>
                </a:lnTo>
                <a:lnTo>
                  <a:pt x="99652" y="190405"/>
                </a:lnTo>
                <a:lnTo>
                  <a:pt x="147268" y="174509"/>
                </a:lnTo>
                <a:lnTo>
                  <a:pt x="203462" y="159074"/>
                </a:lnTo>
                <a:lnTo>
                  <a:pt x="267916" y="144135"/>
                </a:lnTo>
                <a:lnTo>
                  <a:pt x="340315" y="129728"/>
                </a:lnTo>
                <a:lnTo>
                  <a:pt x="379395" y="122734"/>
                </a:lnTo>
                <a:lnTo>
                  <a:pt x="420342" y="115887"/>
                </a:lnTo>
                <a:lnTo>
                  <a:pt x="463117" y="109190"/>
                </a:lnTo>
                <a:lnTo>
                  <a:pt x="507681" y="102648"/>
                </a:lnTo>
                <a:lnTo>
                  <a:pt x="553994" y="96264"/>
                </a:lnTo>
                <a:lnTo>
                  <a:pt x="602016" y="90045"/>
                </a:lnTo>
                <a:lnTo>
                  <a:pt x="651708" y="83993"/>
                </a:lnTo>
                <a:lnTo>
                  <a:pt x="703030" y="78114"/>
                </a:lnTo>
                <a:lnTo>
                  <a:pt x="755943" y="72412"/>
                </a:lnTo>
                <a:lnTo>
                  <a:pt x="810408" y="66890"/>
                </a:lnTo>
                <a:lnTo>
                  <a:pt x="866384" y="61554"/>
                </a:lnTo>
                <a:lnTo>
                  <a:pt x="923832" y="56409"/>
                </a:lnTo>
                <a:lnTo>
                  <a:pt x="982712" y="51457"/>
                </a:lnTo>
                <a:lnTo>
                  <a:pt x="1042986" y="46704"/>
                </a:lnTo>
                <a:lnTo>
                  <a:pt x="1104614" y="42155"/>
                </a:lnTo>
                <a:lnTo>
                  <a:pt x="1167555" y="37812"/>
                </a:lnTo>
                <a:lnTo>
                  <a:pt x="1231771" y="33682"/>
                </a:lnTo>
                <a:lnTo>
                  <a:pt x="1297222" y="29768"/>
                </a:lnTo>
                <a:lnTo>
                  <a:pt x="1363869" y="26075"/>
                </a:lnTo>
                <a:lnTo>
                  <a:pt x="1431671" y="22606"/>
                </a:lnTo>
                <a:lnTo>
                  <a:pt x="1500590" y="19368"/>
                </a:lnTo>
                <a:lnTo>
                  <a:pt x="1570585" y="16363"/>
                </a:lnTo>
                <a:lnTo>
                  <a:pt x="1641618" y="13596"/>
                </a:lnTo>
                <a:lnTo>
                  <a:pt x="1713649" y="11072"/>
                </a:lnTo>
                <a:lnTo>
                  <a:pt x="1786637" y="8795"/>
                </a:lnTo>
                <a:lnTo>
                  <a:pt x="1860545" y="6769"/>
                </a:lnTo>
                <a:lnTo>
                  <a:pt x="1935332" y="5000"/>
                </a:lnTo>
                <a:lnTo>
                  <a:pt x="2010958" y="3490"/>
                </a:lnTo>
                <a:lnTo>
                  <a:pt x="2087384" y="2245"/>
                </a:lnTo>
                <a:lnTo>
                  <a:pt x="2164571" y="1269"/>
                </a:lnTo>
                <a:lnTo>
                  <a:pt x="2242479" y="567"/>
                </a:lnTo>
                <a:lnTo>
                  <a:pt x="2321068" y="142"/>
                </a:lnTo>
                <a:lnTo>
                  <a:pt x="2400300" y="0"/>
                </a:lnTo>
                <a:lnTo>
                  <a:pt x="2479531" y="142"/>
                </a:lnTo>
                <a:lnTo>
                  <a:pt x="2558120" y="567"/>
                </a:lnTo>
                <a:lnTo>
                  <a:pt x="2636028" y="1269"/>
                </a:lnTo>
                <a:lnTo>
                  <a:pt x="2713215" y="2245"/>
                </a:lnTo>
                <a:lnTo>
                  <a:pt x="2789641" y="3490"/>
                </a:lnTo>
                <a:lnTo>
                  <a:pt x="2865267" y="5000"/>
                </a:lnTo>
                <a:lnTo>
                  <a:pt x="2940054" y="6769"/>
                </a:lnTo>
                <a:lnTo>
                  <a:pt x="3013962" y="8795"/>
                </a:lnTo>
                <a:lnTo>
                  <a:pt x="3086950" y="11072"/>
                </a:lnTo>
                <a:lnTo>
                  <a:pt x="3158981" y="13596"/>
                </a:lnTo>
                <a:lnTo>
                  <a:pt x="3230014" y="16363"/>
                </a:lnTo>
                <a:lnTo>
                  <a:pt x="3300009" y="19368"/>
                </a:lnTo>
                <a:lnTo>
                  <a:pt x="3368928" y="22606"/>
                </a:lnTo>
                <a:lnTo>
                  <a:pt x="3436730" y="26075"/>
                </a:lnTo>
                <a:lnTo>
                  <a:pt x="3503377" y="29768"/>
                </a:lnTo>
                <a:lnTo>
                  <a:pt x="3568828" y="33682"/>
                </a:lnTo>
                <a:lnTo>
                  <a:pt x="3633044" y="37812"/>
                </a:lnTo>
                <a:lnTo>
                  <a:pt x="3695985" y="42155"/>
                </a:lnTo>
                <a:lnTo>
                  <a:pt x="3757613" y="46704"/>
                </a:lnTo>
                <a:lnTo>
                  <a:pt x="3817887" y="51457"/>
                </a:lnTo>
                <a:lnTo>
                  <a:pt x="3876767" y="56409"/>
                </a:lnTo>
                <a:lnTo>
                  <a:pt x="3934215" y="61554"/>
                </a:lnTo>
                <a:lnTo>
                  <a:pt x="3990191" y="66890"/>
                </a:lnTo>
                <a:lnTo>
                  <a:pt x="4044656" y="72412"/>
                </a:lnTo>
                <a:lnTo>
                  <a:pt x="4097569" y="78114"/>
                </a:lnTo>
                <a:lnTo>
                  <a:pt x="4148891" y="83993"/>
                </a:lnTo>
                <a:lnTo>
                  <a:pt x="4198583" y="90045"/>
                </a:lnTo>
                <a:lnTo>
                  <a:pt x="4246605" y="96264"/>
                </a:lnTo>
                <a:lnTo>
                  <a:pt x="4292918" y="102648"/>
                </a:lnTo>
                <a:lnTo>
                  <a:pt x="4337482" y="109190"/>
                </a:lnTo>
                <a:lnTo>
                  <a:pt x="4380257" y="115887"/>
                </a:lnTo>
                <a:lnTo>
                  <a:pt x="4421204" y="122734"/>
                </a:lnTo>
                <a:lnTo>
                  <a:pt x="4460284" y="129728"/>
                </a:lnTo>
                <a:lnTo>
                  <a:pt x="4532683" y="144135"/>
                </a:lnTo>
                <a:lnTo>
                  <a:pt x="4597137" y="159074"/>
                </a:lnTo>
                <a:lnTo>
                  <a:pt x="4653331" y="174509"/>
                </a:lnTo>
                <a:lnTo>
                  <a:pt x="4700947" y="190405"/>
                </a:lnTo>
                <a:lnTo>
                  <a:pt x="4739670" y="206727"/>
                </a:lnTo>
                <a:lnTo>
                  <a:pt x="4780388" y="231931"/>
                </a:lnTo>
                <a:lnTo>
                  <a:pt x="4800600" y="266700"/>
                </a:lnTo>
                <a:lnTo>
                  <a:pt x="4799317" y="275503"/>
                </a:lnTo>
                <a:lnTo>
                  <a:pt x="4769184" y="309960"/>
                </a:lnTo>
                <a:lnTo>
                  <a:pt x="4721440" y="334884"/>
                </a:lnTo>
                <a:lnTo>
                  <a:pt x="4678231" y="350997"/>
                </a:lnTo>
                <a:lnTo>
                  <a:pt x="4626286" y="366667"/>
                </a:lnTo>
                <a:lnTo>
                  <a:pt x="4565923" y="381858"/>
                </a:lnTo>
                <a:lnTo>
                  <a:pt x="4497457" y="396536"/>
                </a:lnTo>
                <a:lnTo>
                  <a:pt x="4421204" y="410665"/>
                </a:lnTo>
                <a:lnTo>
                  <a:pt x="4380257" y="417512"/>
                </a:lnTo>
                <a:lnTo>
                  <a:pt x="4337482" y="424209"/>
                </a:lnTo>
                <a:lnTo>
                  <a:pt x="4292918" y="430751"/>
                </a:lnTo>
                <a:lnTo>
                  <a:pt x="4246605" y="437135"/>
                </a:lnTo>
                <a:lnTo>
                  <a:pt x="4198583" y="443354"/>
                </a:lnTo>
                <a:lnTo>
                  <a:pt x="4148891" y="449406"/>
                </a:lnTo>
                <a:lnTo>
                  <a:pt x="4097569" y="455285"/>
                </a:lnTo>
                <a:lnTo>
                  <a:pt x="4044656" y="460987"/>
                </a:lnTo>
                <a:lnTo>
                  <a:pt x="3990191" y="466509"/>
                </a:lnTo>
                <a:lnTo>
                  <a:pt x="3934215" y="471845"/>
                </a:lnTo>
                <a:lnTo>
                  <a:pt x="3876767" y="476990"/>
                </a:lnTo>
                <a:lnTo>
                  <a:pt x="3817887" y="481942"/>
                </a:lnTo>
                <a:lnTo>
                  <a:pt x="3757613" y="486695"/>
                </a:lnTo>
                <a:lnTo>
                  <a:pt x="3695985" y="491244"/>
                </a:lnTo>
                <a:lnTo>
                  <a:pt x="3633044" y="495587"/>
                </a:lnTo>
                <a:lnTo>
                  <a:pt x="3568828" y="499717"/>
                </a:lnTo>
                <a:lnTo>
                  <a:pt x="3503377" y="503631"/>
                </a:lnTo>
                <a:lnTo>
                  <a:pt x="3436730" y="507324"/>
                </a:lnTo>
                <a:lnTo>
                  <a:pt x="3368928" y="510793"/>
                </a:lnTo>
                <a:lnTo>
                  <a:pt x="3300009" y="514031"/>
                </a:lnTo>
                <a:lnTo>
                  <a:pt x="3230014" y="517036"/>
                </a:lnTo>
                <a:lnTo>
                  <a:pt x="3158981" y="519803"/>
                </a:lnTo>
                <a:lnTo>
                  <a:pt x="3086950" y="522327"/>
                </a:lnTo>
                <a:lnTo>
                  <a:pt x="3013962" y="524604"/>
                </a:lnTo>
                <a:lnTo>
                  <a:pt x="2940054" y="526630"/>
                </a:lnTo>
                <a:lnTo>
                  <a:pt x="2865267" y="528399"/>
                </a:lnTo>
                <a:lnTo>
                  <a:pt x="2789641" y="529909"/>
                </a:lnTo>
                <a:lnTo>
                  <a:pt x="2713215" y="531154"/>
                </a:lnTo>
                <a:lnTo>
                  <a:pt x="2636028" y="532130"/>
                </a:lnTo>
                <a:lnTo>
                  <a:pt x="2558120" y="532832"/>
                </a:lnTo>
                <a:lnTo>
                  <a:pt x="2479531" y="533257"/>
                </a:lnTo>
                <a:lnTo>
                  <a:pt x="2400300" y="533400"/>
                </a:lnTo>
                <a:lnTo>
                  <a:pt x="2321068" y="533257"/>
                </a:lnTo>
                <a:lnTo>
                  <a:pt x="2242479" y="532832"/>
                </a:lnTo>
                <a:lnTo>
                  <a:pt x="2164571" y="532130"/>
                </a:lnTo>
                <a:lnTo>
                  <a:pt x="2087384" y="531154"/>
                </a:lnTo>
                <a:lnTo>
                  <a:pt x="2010958" y="529909"/>
                </a:lnTo>
                <a:lnTo>
                  <a:pt x="1935332" y="528399"/>
                </a:lnTo>
                <a:lnTo>
                  <a:pt x="1860545" y="526630"/>
                </a:lnTo>
                <a:lnTo>
                  <a:pt x="1786637" y="524604"/>
                </a:lnTo>
                <a:lnTo>
                  <a:pt x="1713649" y="522327"/>
                </a:lnTo>
                <a:lnTo>
                  <a:pt x="1641618" y="519803"/>
                </a:lnTo>
                <a:lnTo>
                  <a:pt x="1570585" y="517036"/>
                </a:lnTo>
                <a:lnTo>
                  <a:pt x="1500590" y="514031"/>
                </a:lnTo>
                <a:lnTo>
                  <a:pt x="1431671" y="510793"/>
                </a:lnTo>
                <a:lnTo>
                  <a:pt x="1363869" y="507324"/>
                </a:lnTo>
                <a:lnTo>
                  <a:pt x="1297222" y="503631"/>
                </a:lnTo>
                <a:lnTo>
                  <a:pt x="1231771" y="499717"/>
                </a:lnTo>
                <a:lnTo>
                  <a:pt x="1167555" y="495587"/>
                </a:lnTo>
                <a:lnTo>
                  <a:pt x="1104614" y="491244"/>
                </a:lnTo>
                <a:lnTo>
                  <a:pt x="1042986" y="486695"/>
                </a:lnTo>
                <a:lnTo>
                  <a:pt x="982712" y="481942"/>
                </a:lnTo>
                <a:lnTo>
                  <a:pt x="923832" y="476990"/>
                </a:lnTo>
                <a:lnTo>
                  <a:pt x="866384" y="471845"/>
                </a:lnTo>
                <a:lnTo>
                  <a:pt x="810408" y="466509"/>
                </a:lnTo>
                <a:lnTo>
                  <a:pt x="755943" y="460987"/>
                </a:lnTo>
                <a:lnTo>
                  <a:pt x="703030" y="455285"/>
                </a:lnTo>
                <a:lnTo>
                  <a:pt x="651708" y="449406"/>
                </a:lnTo>
                <a:lnTo>
                  <a:pt x="602016" y="443354"/>
                </a:lnTo>
                <a:lnTo>
                  <a:pt x="553994" y="437135"/>
                </a:lnTo>
                <a:lnTo>
                  <a:pt x="507681" y="430751"/>
                </a:lnTo>
                <a:lnTo>
                  <a:pt x="463117" y="424209"/>
                </a:lnTo>
                <a:lnTo>
                  <a:pt x="420342" y="417512"/>
                </a:lnTo>
                <a:lnTo>
                  <a:pt x="379395" y="410665"/>
                </a:lnTo>
                <a:lnTo>
                  <a:pt x="340315" y="403671"/>
                </a:lnTo>
                <a:lnTo>
                  <a:pt x="267916" y="389264"/>
                </a:lnTo>
                <a:lnTo>
                  <a:pt x="203462" y="374325"/>
                </a:lnTo>
                <a:lnTo>
                  <a:pt x="147268" y="358890"/>
                </a:lnTo>
                <a:lnTo>
                  <a:pt x="99652" y="342994"/>
                </a:lnTo>
                <a:lnTo>
                  <a:pt x="60929" y="326672"/>
                </a:lnTo>
                <a:lnTo>
                  <a:pt x="20211" y="301468"/>
                </a:lnTo>
                <a:lnTo>
                  <a:pt x="0" y="2667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1052" y="20828"/>
            <a:ext cx="4980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5079" algn="l"/>
              </a:tabLst>
            </a:pP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us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on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1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5" dirty="0">
                <a:solidFill>
                  <a:srgbClr val="C00000"/>
                </a:solidFill>
                <a:latin typeface="Arial MT"/>
                <a:cs typeface="Arial MT"/>
              </a:rPr>
              <a:t>BT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Q	</a:t>
            </a:r>
            <a:r>
              <a:rPr sz="3600" b="0" spc="-34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ou</a:t>
            </a:r>
            <a:r>
              <a:rPr sz="3600" b="0" spc="-1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3076" y="745236"/>
            <a:ext cx="2671571" cy="2429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7482" y="882530"/>
            <a:ext cx="8676640" cy="509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2978785" indent="-215265">
              <a:lnSpc>
                <a:spcPct val="100000"/>
              </a:lnSpc>
              <a:spcBef>
                <a:spcPts val="95"/>
              </a:spcBef>
              <a:buChar char="•"/>
              <a:tabLst>
                <a:tab pos="227965" algn="l"/>
              </a:tabLst>
            </a:pPr>
            <a:r>
              <a:rPr sz="2200" spc="-5" dirty="0">
                <a:latin typeface="Arial MT"/>
                <a:cs typeface="Arial MT"/>
              </a:rPr>
              <a:t>~1/3new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HIV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diagnoses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among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transgender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individuals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among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those aged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13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24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years</a:t>
            </a:r>
            <a:endParaRPr sz="2200" dirty="0">
              <a:latin typeface="Arial MT"/>
              <a:cs typeface="Arial MT"/>
            </a:endParaRPr>
          </a:p>
          <a:p>
            <a:pPr marL="227329" marR="2681605" indent="-215265">
              <a:lnSpc>
                <a:spcPct val="100000"/>
              </a:lnSpc>
              <a:buChar char="•"/>
              <a:tabLst>
                <a:tab pos="227965" algn="l"/>
                <a:tab pos="1450975" algn="l"/>
                <a:tab pos="2720975" algn="l"/>
              </a:tabLst>
            </a:pPr>
            <a:r>
              <a:rPr sz="2200" spc="-10" dirty="0">
                <a:latin typeface="Arial MT"/>
                <a:cs typeface="Arial MT"/>
              </a:rPr>
              <a:t>Transgender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youth</a:t>
            </a:r>
            <a:r>
              <a:rPr lang="en-US" sz="2200" spc="-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with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HIV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report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high</a:t>
            </a:r>
            <a:r>
              <a:rPr sz="2200" b="1" i="1" spc="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rates </a:t>
            </a:r>
            <a:r>
              <a:rPr sz="2200" b="1" i="1" spc="-59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of</a:t>
            </a:r>
            <a:r>
              <a:rPr sz="2200" b="1" i="1" spc="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stigma</a:t>
            </a:r>
            <a:r>
              <a:rPr sz="2200" b="1" i="1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structural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dirty="0">
                <a:latin typeface="Arial MT"/>
                <a:cs typeface="Arial MT"/>
              </a:rPr>
              <a:t> logistical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barriers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affect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their</a:t>
            </a:r>
            <a:r>
              <a:rPr sz="2200" dirty="0">
                <a:latin typeface="Arial MT"/>
                <a:cs typeface="Arial MT"/>
              </a:rPr>
              <a:t> access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gender-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affirming	</a:t>
            </a:r>
            <a:r>
              <a:rPr sz="2200" spc="-5" dirty="0">
                <a:latin typeface="Arial MT"/>
                <a:cs typeface="Arial MT"/>
              </a:rPr>
              <a:t>and HIV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prevention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treatment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services</a:t>
            </a:r>
            <a:endParaRPr sz="2200" dirty="0">
              <a:latin typeface="Arial MT"/>
              <a:cs typeface="Arial MT"/>
            </a:endParaRPr>
          </a:p>
          <a:p>
            <a:pPr marL="240029" marR="158750" indent="-215265" algn="just">
              <a:lnSpc>
                <a:spcPct val="100000"/>
              </a:lnSpc>
              <a:spcBef>
                <a:spcPts val="330"/>
              </a:spcBef>
              <a:buChar char="•"/>
              <a:tabLst>
                <a:tab pos="240665" algn="l"/>
              </a:tabLst>
            </a:pPr>
            <a:r>
              <a:rPr sz="2200" spc="-5" dirty="0">
                <a:latin typeface="Arial MT"/>
                <a:cs typeface="Arial MT"/>
              </a:rPr>
              <a:t>Substance abuse is frequent with </a:t>
            </a:r>
            <a:r>
              <a:rPr sz="2200" b="1" i="1" spc="-5" dirty="0">
                <a:latin typeface="Arial"/>
                <a:cs typeface="Arial"/>
              </a:rPr>
              <a:t>young </a:t>
            </a:r>
            <a:r>
              <a:rPr sz="2200" b="1" i="1" spc="-10" dirty="0">
                <a:latin typeface="Arial"/>
                <a:cs typeface="Arial"/>
              </a:rPr>
              <a:t>MSM </a:t>
            </a:r>
            <a:r>
              <a:rPr sz="2200" spc="-5" dirty="0">
                <a:latin typeface="Arial MT"/>
                <a:cs typeface="Arial MT"/>
              </a:rPr>
              <a:t>having higher odds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each substance use </a:t>
            </a:r>
            <a:r>
              <a:rPr sz="2200" spc="-20" dirty="0">
                <a:latin typeface="Arial MT"/>
                <a:cs typeface="Arial MT"/>
              </a:rPr>
              <a:t>behavior,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b="1" i="1" spc="-5" dirty="0">
                <a:latin typeface="Arial"/>
                <a:cs typeface="Arial"/>
              </a:rPr>
              <a:t>transgender women </a:t>
            </a:r>
            <a:r>
              <a:rPr sz="2200" spc="-5" dirty="0">
                <a:latin typeface="Arial MT"/>
                <a:cs typeface="Arial MT"/>
              </a:rPr>
              <a:t>having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increased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odds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marijuana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illicit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drugs</a:t>
            </a:r>
            <a:endParaRPr sz="2200" dirty="0">
              <a:latin typeface="Arial MT"/>
              <a:cs typeface="Arial MT"/>
            </a:endParaRPr>
          </a:p>
          <a:p>
            <a:pPr marL="240029" indent="-215265" algn="just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200" spc="-5" dirty="0">
                <a:latin typeface="Arial MT"/>
                <a:cs typeface="Arial MT"/>
              </a:rPr>
              <a:t>LGBTQ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disproportionately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represented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among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homeless</a:t>
            </a:r>
            <a:r>
              <a:rPr sz="2200" b="1" i="1" spc="1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youth</a:t>
            </a:r>
            <a:endParaRPr sz="2200" dirty="0">
              <a:latin typeface="Arial"/>
              <a:cs typeface="Arial"/>
            </a:endParaRPr>
          </a:p>
          <a:p>
            <a:pPr marL="240029" marR="273685" indent="-2152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200" spc="-5" dirty="0">
                <a:latin typeface="Arial MT"/>
                <a:cs typeface="Arial MT"/>
              </a:rPr>
              <a:t>Homeless and unstably housed </a:t>
            </a:r>
            <a:r>
              <a:rPr sz="2200" spc="-120" dirty="0">
                <a:latin typeface="Arial MT"/>
                <a:cs typeface="Arial MT"/>
              </a:rPr>
              <a:t>AYA </a:t>
            </a:r>
            <a:r>
              <a:rPr sz="2200" spc="-5" dirty="0">
                <a:latin typeface="Arial MT"/>
                <a:cs typeface="Arial MT"/>
              </a:rPr>
              <a:t>with HIV have greater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difficulties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securing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sustaining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resources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engaging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being retained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treatment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1239" y="6019152"/>
            <a:ext cx="3275329" cy="198120"/>
          </a:xfrm>
          <a:prstGeom prst="rect">
            <a:avLst/>
          </a:prstGeom>
          <a:solidFill>
            <a:srgbClr val="ECEBEB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00" spc="50" dirty="0">
                <a:solidFill>
                  <a:srgbClr val="333333"/>
                </a:solidFill>
                <a:latin typeface="Tahoma"/>
                <a:cs typeface="Tahoma"/>
              </a:rPr>
              <a:t>D</a:t>
            </a:r>
            <a:r>
              <a:rPr sz="1100" spc="40" dirty="0">
                <a:solidFill>
                  <a:srgbClr val="333333"/>
                </a:solidFill>
                <a:latin typeface="Tahoma"/>
                <a:cs typeface="Tahoma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ahoma"/>
                <a:cs typeface="Tahoma"/>
              </a:rPr>
              <a:t>l</a:t>
            </a:r>
            <a:r>
              <a:rPr sz="1100" spc="30" dirty="0">
                <a:solidFill>
                  <a:srgbClr val="333333"/>
                </a:solidFill>
                <a:latin typeface="Tahoma"/>
                <a:cs typeface="Tahoma"/>
              </a:rPr>
              <a:t>a</a:t>
            </a:r>
            <a:r>
              <a:rPr sz="1100" spc="25" dirty="0">
                <a:solidFill>
                  <a:srgbClr val="333333"/>
                </a:solidFill>
                <a:latin typeface="Tahoma"/>
                <a:cs typeface="Tahoma"/>
              </a:rPr>
              <a:t>ny</a:t>
            </a:r>
            <a:r>
              <a:rPr sz="1100" spc="-45" dirty="0">
                <a:solidFill>
                  <a:srgbClr val="333333"/>
                </a:solidFill>
                <a:latin typeface="Tahoma"/>
                <a:cs typeface="Tahoma"/>
              </a:rPr>
              <a:t>-</a:t>
            </a:r>
            <a:r>
              <a:rPr sz="1100" spc="140" dirty="0">
                <a:solidFill>
                  <a:srgbClr val="333333"/>
                </a:solidFill>
                <a:latin typeface="Tahoma"/>
                <a:cs typeface="Tahoma"/>
              </a:rPr>
              <a:t>M</a:t>
            </a:r>
            <a:r>
              <a:rPr sz="1100" spc="60" dirty="0">
                <a:solidFill>
                  <a:srgbClr val="333333"/>
                </a:solidFill>
                <a:latin typeface="Tahoma"/>
                <a:cs typeface="Tahoma"/>
              </a:rPr>
              <a:t>o</a:t>
            </a:r>
            <a:r>
              <a:rPr sz="1100" spc="50" dirty="0">
                <a:solidFill>
                  <a:srgbClr val="333333"/>
                </a:solidFill>
                <a:latin typeface="Tahoma"/>
                <a:cs typeface="Tahoma"/>
              </a:rPr>
              <a:t>r</a:t>
            </a:r>
            <a:r>
              <a:rPr sz="1100" spc="30" dirty="0">
                <a:solidFill>
                  <a:srgbClr val="333333"/>
                </a:solidFill>
                <a:latin typeface="Tahoma"/>
                <a:cs typeface="Tahoma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ahoma"/>
                <a:cs typeface="Tahoma"/>
              </a:rPr>
              <a:t>t</a:t>
            </a:r>
            <a:r>
              <a:rPr sz="1100" spc="20" dirty="0">
                <a:solidFill>
                  <a:srgbClr val="333333"/>
                </a:solidFill>
                <a:latin typeface="Tahoma"/>
                <a:cs typeface="Tahoma"/>
              </a:rPr>
              <a:t>l</a:t>
            </a:r>
            <a:r>
              <a:rPr sz="1100" spc="35" dirty="0">
                <a:solidFill>
                  <a:srgbClr val="333333"/>
                </a:solidFill>
                <a:latin typeface="Tahoma"/>
                <a:cs typeface="Tahoma"/>
              </a:rPr>
              <a:t>w</a:t>
            </a:r>
            <a:r>
              <a:rPr sz="1100" spc="30" dirty="0">
                <a:solidFill>
                  <a:srgbClr val="333333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Tahoma"/>
                <a:cs typeface="Tahoma"/>
              </a:rPr>
              <a:t>S</a:t>
            </a:r>
            <a:r>
              <a:rPr sz="1100" spc="-65" dirty="0">
                <a:solidFill>
                  <a:srgbClr val="333333"/>
                </a:solidFill>
                <a:latin typeface="Tahoma"/>
                <a:cs typeface="Tahoma"/>
              </a:rPr>
              <a:t>,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-165" dirty="0">
                <a:solidFill>
                  <a:srgbClr val="333333"/>
                </a:solidFill>
                <a:latin typeface="Tahoma"/>
                <a:cs typeface="Tahoma"/>
              </a:rPr>
              <a:t>J</a:t>
            </a:r>
            <a:r>
              <a:rPr sz="1100" spc="-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333333"/>
                </a:solidFill>
                <a:latin typeface="Tahoma"/>
                <a:cs typeface="Tahoma"/>
              </a:rPr>
              <a:t>I</a:t>
            </a:r>
            <a:r>
              <a:rPr sz="1100" spc="50" dirty="0">
                <a:solidFill>
                  <a:srgbClr val="333333"/>
                </a:solidFill>
                <a:latin typeface="Tahoma"/>
                <a:cs typeface="Tahoma"/>
              </a:rPr>
              <a:t>n</a:t>
            </a:r>
            <a:r>
              <a:rPr sz="1100" spc="20" dirty="0">
                <a:solidFill>
                  <a:srgbClr val="333333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333333"/>
                </a:solidFill>
                <a:latin typeface="Tahoma"/>
                <a:cs typeface="Tahoma"/>
              </a:rPr>
              <a:t>A</a:t>
            </a:r>
            <a:r>
              <a:rPr sz="1100" spc="-105" dirty="0">
                <a:solidFill>
                  <a:srgbClr val="333333"/>
                </a:solidFill>
                <a:latin typeface="Tahoma"/>
                <a:cs typeface="Tahoma"/>
              </a:rPr>
              <a:t>I</a:t>
            </a:r>
            <a:r>
              <a:rPr sz="1100" spc="50" dirty="0">
                <a:solidFill>
                  <a:srgbClr val="333333"/>
                </a:solidFill>
                <a:latin typeface="Tahoma"/>
                <a:cs typeface="Tahoma"/>
              </a:rPr>
              <a:t>D</a:t>
            </a:r>
            <a:r>
              <a:rPr sz="1100" spc="-10" dirty="0">
                <a:solidFill>
                  <a:srgbClr val="333333"/>
                </a:solidFill>
                <a:latin typeface="Tahoma"/>
                <a:cs typeface="Tahoma"/>
              </a:rPr>
              <a:t>S</a:t>
            </a:r>
            <a:r>
              <a:rPr sz="1100" spc="-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Tahoma"/>
                <a:cs typeface="Tahoma"/>
              </a:rPr>
              <a:t>S</a:t>
            </a:r>
            <a:r>
              <a:rPr sz="1100" spc="70" dirty="0">
                <a:solidFill>
                  <a:srgbClr val="333333"/>
                </a:solidFill>
                <a:latin typeface="Tahoma"/>
                <a:cs typeface="Tahoma"/>
              </a:rPr>
              <a:t>o</a:t>
            </a:r>
            <a:r>
              <a:rPr sz="1100" spc="15" dirty="0">
                <a:solidFill>
                  <a:srgbClr val="333333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333333"/>
                </a:solidFill>
                <a:latin typeface="Tahoma"/>
                <a:cs typeface="Tahoma"/>
              </a:rPr>
              <a:t>.</a:t>
            </a:r>
            <a:r>
              <a:rPr sz="1100" spc="-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333333"/>
                </a:solidFill>
                <a:latin typeface="Tahoma"/>
                <a:cs typeface="Tahoma"/>
              </a:rPr>
              <a:t>2015</a:t>
            </a:r>
            <a:r>
              <a:rPr sz="1100" spc="-110" dirty="0">
                <a:solidFill>
                  <a:srgbClr val="333333"/>
                </a:solidFill>
                <a:latin typeface="Tahoma"/>
                <a:cs typeface="Tahoma"/>
              </a:rPr>
              <a:t>;</a:t>
            </a:r>
            <a:r>
              <a:rPr sz="1100" spc="-25" dirty="0">
                <a:solidFill>
                  <a:srgbClr val="333333"/>
                </a:solidFill>
                <a:latin typeface="Tahoma"/>
                <a:cs typeface="Tahoma"/>
              </a:rPr>
              <a:t>18:</a:t>
            </a:r>
            <a:r>
              <a:rPr sz="1100" spc="5" dirty="0">
                <a:solidFill>
                  <a:srgbClr val="333333"/>
                </a:solidFill>
                <a:latin typeface="Tahoma"/>
                <a:cs typeface="Tahoma"/>
              </a:rPr>
              <a:t>19833.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6315" y="6019152"/>
            <a:ext cx="3545204" cy="198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00" spc="-15" dirty="0">
                <a:solidFill>
                  <a:srgbClr val="1C1D1E"/>
                </a:solidFill>
                <a:latin typeface="Microsoft Sans Serif"/>
                <a:cs typeface="Microsoft Sans Serif"/>
              </a:rPr>
              <a:t>McCann</a:t>
            </a:r>
            <a:r>
              <a:rPr sz="1100" spc="-35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spc="-75" dirty="0">
                <a:solidFill>
                  <a:srgbClr val="1C1D1E"/>
                </a:solidFill>
                <a:latin typeface="Microsoft Sans Serif"/>
                <a:cs typeface="Microsoft Sans Serif"/>
              </a:rPr>
              <a:t>E,</a:t>
            </a:r>
            <a:r>
              <a:rPr sz="1100" spc="-20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1C1D1E"/>
                </a:solidFill>
                <a:latin typeface="Microsoft Sans Serif"/>
                <a:cs typeface="Microsoft Sans Serif"/>
              </a:rPr>
              <a:t>Brown</a:t>
            </a:r>
            <a:r>
              <a:rPr sz="1100" spc="-10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1C1D1E"/>
                </a:solidFill>
                <a:latin typeface="Microsoft Sans Serif"/>
                <a:cs typeface="Microsoft Sans Serif"/>
              </a:rPr>
              <a:t>M.</a:t>
            </a:r>
            <a:r>
              <a:rPr sz="1100" spc="265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i="1" spc="-195" dirty="0">
                <a:solidFill>
                  <a:srgbClr val="1C1D1E"/>
                </a:solidFill>
                <a:latin typeface="Arial"/>
                <a:cs typeface="Arial"/>
              </a:rPr>
              <a:t>J</a:t>
            </a:r>
            <a:r>
              <a:rPr sz="1100" i="1" spc="-20" dirty="0">
                <a:solidFill>
                  <a:srgbClr val="1C1D1E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E"/>
                </a:solidFill>
                <a:latin typeface="Arial"/>
                <a:cs typeface="Arial"/>
              </a:rPr>
              <a:t>Clin</a:t>
            </a:r>
            <a:r>
              <a:rPr sz="1100" i="1" spc="-25" dirty="0">
                <a:solidFill>
                  <a:srgbClr val="1C1D1E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E"/>
                </a:solidFill>
                <a:latin typeface="Arial"/>
                <a:cs typeface="Arial"/>
              </a:rPr>
              <a:t>Nurs</a:t>
            </a:r>
            <a:r>
              <a:rPr sz="1100" spc="-5" dirty="0">
                <a:solidFill>
                  <a:srgbClr val="1C1D1E"/>
                </a:solidFill>
                <a:latin typeface="Microsoft Sans Serif"/>
                <a:cs typeface="Microsoft Sans Serif"/>
              </a:rPr>
              <a:t>.</a:t>
            </a:r>
            <a:r>
              <a:rPr sz="1100" spc="-30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1C1D1E"/>
                </a:solidFill>
                <a:latin typeface="Microsoft Sans Serif"/>
                <a:cs typeface="Microsoft Sans Serif"/>
              </a:rPr>
              <a:t>2019;</a:t>
            </a:r>
            <a:r>
              <a:rPr sz="1100" spc="5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1C1D1E"/>
                </a:solidFill>
                <a:latin typeface="Microsoft Sans Serif"/>
                <a:cs typeface="Microsoft Sans Serif"/>
              </a:rPr>
              <a:t>28:</a:t>
            </a:r>
            <a:r>
              <a:rPr sz="1100" spc="-5" dirty="0">
                <a:solidFill>
                  <a:srgbClr val="1C1D1E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1C1D1E"/>
                </a:solidFill>
                <a:latin typeface="Microsoft Sans Serif"/>
                <a:cs typeface="Microsoft Sans Serif"/>
              </a:rPr>
              <a:t>2061–2072.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5063" y="272605"/>
            <a:ext cx="6849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7455" marR="5080" indent="-121539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ngag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Car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Newl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Diagn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dole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ou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38" y="1524406"/>
            <a:ext cx="7470140" cy="4122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Establishing</a:t>
            </a:r>
            <a:r>
              <a:rPr sz="28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rapport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trust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Addressing</a:t>
            </a:r>
            <a:r>
              <a:rPr sz="28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confidentiality</a:t>
            </a:r>
            <a:r>
              <a:rPr sz="280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concerns</a:t>
            </a:r>
            <a:r>
              <a:rPr sz="28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stigma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Addressing</a:t>
            </a:r>
            <a:r>
              <a:rPr sz="2800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insurance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Calibri"/>
                <a:cs typeface="Calibri"/>
              </a:rPr>
              <a:t>coverage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Addressing</a:t>
            </a:r>
            <a:r>
              <a:rPr sz="280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transportation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needs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Coordinating</a:t>
            </a:r>
            <a:r>
              <a:rPr sz="2800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access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supporting</a:t>
            </a:r>
            <a:r>
              <a:rPr sz="28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Avoiding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overwhelming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amount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Inviting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care/treatment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supporters</a:t>
            </a:r>
            <a:r>
              <a:rPr sz="2800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when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desired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Informing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patient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rights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responsibilities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209" y="1468628"/>
            <a:ext cx="70485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KE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27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STEP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6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36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F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36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TME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5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MA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M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T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F	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TIO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FOR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4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383" y="812291"/>
            <a:ext cx="51434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372" y="0"/>
            <a:ext cx="6808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C00000"/>
                </a:solidFill>
              </a:rPr>
              <a:t>Maslow’s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Hierarchy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of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Needs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Affected 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by</a:t>
            </a:r>
            <a:r>
              <a:rPr lang="en-US" spc="-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HIV</a:t>
            </a:r>
            <a:r>
              <a:rPr spc="-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through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Adolescence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0188" y="5733908"/>
            <a:ext cx="34086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i="1" spc="-10" dirty="0">
                <a:solidFill>
                  <a:srgbClr val="282828"/>
                </a:solidFill>
                <a:latin typeface="Calibri"/>
                <a:cs typeface="Calibri"/>
              </a:rPr>
              <a:t>https:</a:t>
            </a:r>
            <a:r>
              <a:rPr sz="1350" i="1" spc="-10" dirty="0">
                <a:solidFill>
                  <a:srgbClr val="282828"/>
                </a:solidFill>
                <a:latin typeface="Calibri"/>
                <a:cs typeface="Calibri"/>
                <a:hlinkClick r:id="rId3"/>
              </a:rPr>
              <a:t>//w</a:t>
            </a:r>
            <a:r>
              <a:rPr sz="1350" i="1" spc="-10" dirty="0">
                <a:solidFill>
                  <a:srgbClr val="282828"/>
                </a:solidFill>
                <a:latin typeface="Calibri"/>
                <a:cs typeface="Calibri"/>
              </a:rPr>
              <a:t>ww</a:t>
            </a:r>
            <a:r>
              <a:rPr sz="1350" i="1" spc="-10" dirty="0">
                <a:solidFill>
                  <a:srgbClr val="282828"/>
                </a:solidFill>
                <a:latin typeface="Calibri"/>
                <a:cs typeface="Calibri"/>
                <a:hlinkClick r:id="rId3"/>
              </a:rPr>
              <a:t>.simplypsychology.org/maslow.html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368" y="1151409"/>
            <a:ext cx="2588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02C63"/>
                </a:solidFill>
                <a:latin typeface="Calibri"/>
                <a:cs typeface="Calibri"/>
              </a:rPr>
              <a:t>Cognitive</a:t>
            </a:r>
            <a:r>
              <a:rPr sz="2100" b="1" spc="-8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02C63"/>
                </a:solidFill>
                <a:latin typeface="Calibri"/>
                <a:cs typeface="Calibri"/>
              </a:rPr>
              <a:t>development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368" y="1472974"/>
            <a:ext cx="310642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concrete</a:t>
            </a:r>
            <a:r>
              <a:rPr sz="1800" spc="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thinking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preoccupation</a:t>
            </a:r>
            <a:r>
              <a:rPr sz="1800" spc="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with</a:t>
            </a:r>
            <a:r>
              <a:rPr sz="1800" spc="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self-image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need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 fit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with</a:t>
            </a:r>
            <a:r>
              <a:rPr sz="1800" spc="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their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peers</a:t>
            </a:r>
            <a:endParaRPr sz="1800">
              <a:latin typeface="Calibri"/>
              <a:cs typeface="Calibri"/>
            </a:endParaRPr>
          </a:p>
          <a:p>
            <a:pPr marL="269875" marR="289560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high</a:t>
            </a:r>
            <a:r>
              <a:rPr sz="1800" spc="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risk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 for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 neurocognitive </a:t>
            </a:r>
            <a:r>
              <a:rPr sz="1800" spc="-39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impairment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mental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 health</a:t>
            </a:r>
            <a:r>
              <a:rPr sz="1800" spc="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comorbidities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substance 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use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disorders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6701" y="1196914"/>
            <a:ext cx="24377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202C63"/>
                </a:solidFill>
                <a:latin typeface="Calibri"/>
                <a:cs typeface="Calibri"/>
              </a:rPr>
              <a:t>Physical</a:t>
            </a:r>
            <a:r>
              <a:rPr sz="2100" b="1" spc="-6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02C63"/>
                </a:solidFill>
                <a:latin typeface="Calibri"/>
                <a:cs typeface="Calibri"/>
              </a:rPr>
              <a:t>development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6701" y="1518477"/>
            <a:ext cx="308864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200660" indent="-2578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rapid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physiologic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 changes 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 (e.g.,</a:t>
            </a:r>
            <a:r>
              <a:rPr sz="1800" spc="-2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C63"/>
                </a:solidFill>
                <a:latin typeface="Calibri"/>
                <a:cs typeface="Calibri"/>
              </a:rPr>
              <a:t>puberty,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rapid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growth)</a:t>
            </a:r>
            <a:endParaRPr sz="1800">
              <a:latin typeface="Calibri"/>
              <a:cs typeface="Calibri"/>
            </a:endParaRPr>
          </a:p>
          <a:p>
            <a:pPr marL="269875" marR="141605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high</a:t>
            </a:r>
            <a:r>
              <a:rPr sz="1800" spc="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risk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for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risk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for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 impaired </a:t>
            </a:r>
            <a:r>
              <a:rPr sz="1800" spc="-39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physical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development</a:t>
            </a:r>
            <a:endParaRPr sz="1800">
              <a:latin typeface="Calibri"/>
              <a:cs typeface="Calibri"/>
            </a:endParaRPr>
          </a:p>
          <a:p>
            <a:pPr marL="269875" marR="5080" indent="-257810">
              <a:lnSpc>
                <a:spcPct val="10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increased stigma with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delayed </a:t>
            </a:r>
            <a:r>
              <a:rPr sz="1800" spc="-39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C63"/>
                </a:solidFill>
                <a:latin typeface="Calibri"/>
                <a:cs typeface="Calibri"/>
              </a:rPr>
              <a:t>maturation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C63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C63"/>
                </a:solidFill>
                <a:latin typeface="Calibri"/>
                <a:cs typeface="Calibri"/>
              </a:rPr>
              <a:t>short</a:t>
            </a:r>
            <a:r>
              <a:rPr sz="1800" spc="-20" dirty="0">
                <a:solidFill>
                  <a:srgbClr val="202C6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02C63"/>
                </a:solidFill>
                <a:latin typeface="Calibri"/>
                <a:cs typeface="Calibri"/>
              </a:rPr>
              <a:t>stature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26578" y="3557887"/>
            <a:ext cx="5584190" cy="1031240"/>
            <a:chOff x="1726578" y="3557887"/>
            <a:chExt cx="5584190" cy="1031240"/>
          </a:xfrm>
        </p:grpSpPr>
        <p:sp>
          <p:nvSpPr>
            <p:cNvPr id="10" name="object 10"/>
            <p:cNvSpPr/>
            <p:nvPr/>
          </p:nvSpPr>
          <p:spPr>
            <a:xfrm>
              <a:off x="1749428" y="4155337"/>
              <a:ext cx="991235" cy="421005"/>
            </a:xfrm>
            <a:custGeom>
              <a:avLst/>
              <a:gdLst/>
              <a:ahLst/>
              <a:cxnLst/>
              <a:rect l="l" t="t" r="r" b="b"/>
              <a:pathLst>
                <a:path w="991235" h="421004">
                  <a:moveTo>
                    <a:pt x="685965" y="0"/>
                  </a:moveTo>
                  <a:lnTo>
                    <a:pt x="734631" y="101752"/>
                  </a:lnTo>
                  <a:lnTo>
                    <a:pt x="665387" y="126749"/>
                  </a:lnTo>
                  <a:lnTo>
                    <a:pt x="598079" y="148735"/>
                  </a:lnTo>
                  <a:lnTo>
                    <a:pt x="532959" y="167700"/>
                  </a:lnTo>
                  <a:lnTo>
                    <a:pt x="470278" y="183632"/>
                  </a:lnTo>
                  <a:lnTo>
                    <a:pt x="410288" y="196519"/>
                  </a:lnTo>
                  <a:lnTo>
                    <a:pt x="353241" y="206352"/>
                  </a:lnTo>
                  <a:lnTo>
                    <a:pt x="299388" y="213118"/>
                  </a:lnTo>
                  <a:lnTo>
                    <a:pt x="248981" y="216808"/>
                  </a:lnTo>
                  <a:lnTo>
                    <a:pt x="202273" y="217408"/>
                  </a:lnTo>
                  <a:lnTo>
                    <a:pt x="159514" y="214909"/>
                  </a:lnTo>
                  <a:lnTo>
                    <a:pt x="120956" y="209299"/>
                  </a:lnTo>
                  <a:lnTo>
                    <a:pt x="57452" y="188703"/>
                  </a:lnTo>
                  <a:lnTo>
                    <a:pt x="13774" y="155531"/>
                  </a:lnTo>
                  <a:lnTo>
                    <a:pt x="0" y="134200"/>
                  </a:lnTo>
                  <a:lnTo>
                    <a:pt x="97320" y="337705"/>
                  </a:lnTo>
                  <a:lnTo>
                    <a:pt x="130329" y="377199"/>
                  </a:lnTo>
                  <a:lnTo>
                    <a:pt x="184172" y="404073"/>
                  </a:lnTo>
                  <a:lnTo>
                    <a:pt x="256834" y="418414"/>
                  </a:lnTo>
                  <a:lnTo>
                    <a:pt x="299593" y="420913"/>
                  </a:lnTo>
                  <a:lnTo>
                    <a:pt x="346302" y="420312"/>
                  </a:lnTo>
                  <a:lnTo>
                    <a:pt x="396708" y="416623"/>
                  </a:lnTo>
                  <a:lnTo>
                    <a:pt x="450561" y="409857"/>
                  </a:lnTo>
                  <a:lnTo>
                    <a:pt x="507608" y="400024"/>
                  </a:lnTo>
                  <a:lnTo>
                    <a:pt x="567598" y="387136"/>
                  </a:lnTo>
                  <a:lnTo>
                    <a:pt x="630279" y="371205"/>
                  </a:lnTo>
                  <a:lnTo>
                    <a:pt x="695399" y="352240"/>
                  </a:lnTo>
                  <a:lnTo>
                    <a:pt x="762707" y="330254"/>
                  </a:lnTo>
                  <a:lnTo>
                    <a:pt x="831951" y="305257"/>
                  </a:lnTo>
                  <a:lnTo>
                    <a:pt x="880618" y="407009"/>
                  </a:lnTo>
                  <a:lnTo>
                    <a:pt x="990866" y="114693"/>
                  </a:lnTo>
                  <a:lnTo>
                    <a:pt x="685965" y="0"/>
                  </a:lnTo>
                  <a:close/>
                </a:path>
              </a:pathLst>
            </a:custGeom>
            <a:solidFill>
              <a:srgbClr val="F0A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9885" y="3632196"/>
              <a:ext cx="793115" cy="730250"/>
            </a:xfrm>
            <a:custGeom>
              <a:avLst/>
              <a:gdLst/>
              <a:ahLst/>
              <a:cxnLst/>
              <a:rect l="l" t="t" r="r" b="b"/>
              <a:pathLst>
                <a:path w="793114" h="730250">
                  <a:moveTo>
                    <a:pt x="695374" y="0"/>
                  </a:moveTo>
                  <a:lnTo>
                    <a:pt x="650227" y="22101"/>
                  </a:lnTo>
                  <a:lnTo>
                    <a:pt x="605704" y="44921"/>
                  </a:lnTo>
                  <a:lnTo>
                    <a:pt x="561904" y="68406"/>
                  </a:lnTo>
                  <a:lnTo>
                    <a:pt x="518929" y="92498"/>
                  </a:lnTo>
                  <a:lnTo>
                    <a:pt x="476877" y="117141"/>
                  </a:lnTo>
                  <a:lnTo>
                    <a:pt x="435850" y="142279"/>
                  </a:lnTo>
                  <a:lnTo>
                    <a:pt x="395946" y="167855"/>
                  </a:lnTo>
                  <a:lnTo>
                    <a:pt x="336736" y="208078"/>
                  </a:lnTo>
                  <a:lnTo>
                    <a:pt x="282015" y="248075"/>
                  </a:lnTo>
                  <a:lnTo>
                    <a:pt x="231867" y="287678"/>
                  </a:lnTo>
                  <a:lnTo>
                    <a:pt x="186374" y="326717"/>
                  </a:lnTo>
                  <a:lnTo>
                    <a:pt x="145620" y="365024"/>
                  </a:lnTo>
                  <a:lnTo>
                    <a:pt x="109687" y="402430"/>
                  </a:lnTo>
                  <a:lnTo>
                    <a:pt x="78659" y="438766"/>
                  </a:lnTo>
                  <a:lnTo>
                    <a:pt x="52619" y="473864"/>
                  </a:lnTo>
                  <a:lnTo>
                    <a:pt x="31650" y="507555"/>
                  </a:lnTo>
                  <a:lnTo>
                    <a:pt x="5257" y="570041"/>
                  </a:lnTo>
                  <a:lnTo>
                    <a:pt x="0" y="598499"/>
                  </a:lnTo>
                  <a:lnTo>
                    <a:pt x="145" y="624874"/>
                  </a:lnTo>
                  <a:lnTo>
                    <a:pt x="16978" y="670705"/>
                  </a:lnTo>
                  <a:lnTo>
                    <a:pt x="56420" y="706182"/>
                  </a:lnTo>
                  <a:lnTo>
                    <a:pt x="119137" y="729957"/>
                  </a:lnTo>
                  <a:lnTo>
                    <a:pt x="134705" y="701152"/>
                  </a:lnTo>
                  <a:lnTo>
                    <a:pt x="154041" y="671481"/>
                  </a:lnTo>
                  <a:lnTo>
                    <a:pt x="176992" y="641064"/>
                  </a:lnTo>
                  <a:lnTo>
                    <a:pt x="203407" y="610019"/>
                  </a:lnTo>
                  <a:lnTo>
                    <a:pt x="233133" y="578466"/>
                  </a:lnTo>
                  <a:lnTo>
                    <a:pt x="266018" y="546523"/>
                  </a:lnTo>
                  <a:lnTo>
                    <a:pt x="301910" y="514311"/>
                  </a:lnTo>
                  <a:lnTo>
                    <a:pt x="340656" y="481947"/>
                  </a:lnTo>
                  <a:lnTo>
                    <a:pt x="382104" y="449550"/>
                  </a:lnTo>
                  <a:lnTo>
                    <a:pt x="426102" y="417241"/>
                  </a:lnTo>
                  <a:lnTo>
                    <a:pt x="472497" y="385137"/>
                  </a:lnTo>
                  <a:lnTo>
                    <a:pt x="521138" y="353358"/>
                  </a:lnTo>
                  <a:lnTo>
                    <a:pt x="571872" y="322024"/>
                  </a:lnTo>
                  <a:lnTo>
                    <a:pt x="624547" y="291252"/>
                  </a:lnTo>
                  <a:lnTo>
                    <a:pt x="679011" y="261162"/>
                  </a:lnTo>
                  <a:lnTo>
                    <a:pt x="735111" y="231873"/>
                  </a:lnTo>
                  <a:lnTo>
                    <a:pt x="792694" y="203504"/>
                  </a:lnTo>
                  <a:lnTo>
                    <a:pt x="695374" y="0"/>
                  </a:lnTo>
                  <a:close/>
                </a:path>
              </a:pathLst>
            </a:custGeom>
            <a:solidFill>
              <a:srgbClr val="C282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9278" y="3632198"/>
              <a:ext cx="1001394" cy="944244"/>
            </a:xfrm>
            <a:custGeom>
              <a:avLst/>
              <a:gdLst/>
              <a:ahLst/>
              <a:cxnLst/>
              <a:rect l="l" t="t" r="r" b="b"/>
              <a:pathLst>
                <a:path w="1001394" h="944245">
                  <a:moveTo>
                    <a:pt x="10150" y="657339"/>
                  </a:moveTo>
                  <a:lnTo>
                    <a:pt x="43160" y="696833"/>
                  </a:lnTo>
                  <a:lnTo>
                    <a:pt x="97002" y="723706"/>
                  </a:lnTo>
                  <a:lnTo>
                    <a:pt x="169664" y="738048"/>
                  </a:lnTo>
                  <a:lnTo>
                    <a:pt x="212423" y="740547"/>
                  </a:lnTo>
                  <a:lnTo>
                    <a:pt x="259132" y="739946"/>
                  </a:lnTo>
                  <a:lnTo>
                    <a:pt x="309539" y="736257"/>
                  </a:lnTo>
                  <a:lnTo>
                    <a:pt x="363391" y="729490"/>
                  </a:lnTo>
                  <a:lnTo>
                    <a:pt x="420439" y="719658"/>
                  </a:lnTo>
                  <a:lnTo>
                    <a:pt x="480429" y="706770"/>
                  </a:lnTo>
                  <a:lnTo>
                    <a:pt x="543110" y="690838"/>
                  </a:lnTo>
                  <a:lnTo>
                    <a:pt x="608230" y="671874"/>
                  </a:lnTo>
                  <a:lnTo>
                    <a:pt x="675538" y="649887"/>
                  </a:lnTo>
                  <a:lnTo>
                    <a:pt x="744782" y="624890"/>
                  </a:lnTo>
                  <a:lnTo>
                    <a:pt x="696115" y="523138"/>
                  </a:lnTo>
                  <a:lnTo>
                    <a:pt x="1001017" y="637832"/>
                  </a:lnTo>
                  <a:lnTo>
                    <a:pt x="890768" y="930147"/>
                  </a:lnTo>
                  <a:lnTo>
                    <a:pt x="842102" y="828395"/>
                  </a:lnTo>
                  <a:lnTo>
                    <a:pt x="772858" y="853392"/>
                  </a:lnTo>
                  <a:lnTo>
                    <a:pt x="705550" y="875378"/>
                  </a:lnTo>
                  <a:lnTo>
                    <a:pt x="640430" y="894343"/>
                  </a:lnTo>
                  <a:lnTo>
                    <a:pt x="577749" y="910275"/>
                  </a:lnTo>
                  <a:lnTo>
                    <a:pt x="517759" y="923163"/>
                  </a:lnTo>
                  <a:lnTo>
                    <a:pt x="460711" y="932995"/>
                  </a:lnTo>
                  <a:lnTo>
                    <a:pt x="406859" y="939762"/>
                  </a:lnTo>
                  <a:lnTo>
                    <a:pt x="356452" y="943451"/>
                  </a:lnTo>
                  <a:lnTo>
                    <a:pt x="309744" y="944051"/>
                  </a:lnTo>
                  <a:lnTo>
                    <a:pt x="266985" y="941552"/>
                  </a:lnTo>
                  <a:lnTo>
                    <a:pt x="228427" y="935943"/>
                  </a:lnTo>
                  <a:lnTo>
                    <a:pt x="164923" y="915346"/>
                  </a:lnTo>
                  <a:lnTo>
                    <a:pt x="121245" y="882174"/>
                  </a:lnTo>
                  <a:lnTo>
                    <a:pt x="10150" y="657339"/>
                  </a:lnTo>
                  <a:lnTo>
                    <a:pt x="0" y="611259"/>
                  </a:lnTo>
                  <a:lnTo>
                    <a:pt x="2254" y="585599"/>
                  </a:lnTo>
                  <a:lnTo>
                    <a:pt x="20663" y="529770"/>
                  </a:lnTo>
                  <a:lnTo>
                    <a:pt x="56585" y="468903"/>
                  </a:lnTo>
                  <a:lnTo>
                    <a:pt x="80733" y="436946"/>
                  </a:lnTo>
                  <a:lnTo>
                    <a:pt x="108802" y="404168"/>
                  </a:lnTo>
                  <a:lnTo>
                    <a:pt x="140640" y="370716"/>
                  </a:lnTo>
                  <a:lnTo>
                    <a:pt x="176094" y="336734"/>
                  </a:lnTo>
                  <a:lnTo>
                    <a:pt x="215011" y="302370"/>
                  </a:lnTo>
                  <a:lnTo>
                    <a:pt x="257240" y="267770"/>
                  </a:lnTo>
                  <a:lnTo>
                    <a:pt x="302627" y="233080"/>
                  </a:lnTo>
                  <a:lnTo>
                    <a:pt x="351021" y="198445"/>
                  </a:lnTo>
                  <a:lnTo>
                    <a:pt x="402269" y="164013"/>
                  </a:lnTo>
                  <a:lnTo>
                    <a:pt x="456217" y="129929"/>
                  </a:lnTo>
                  <a:lnTo>
                    <a:pt x="512715" y="96340"/>
                  </a:lnTo>
                  <a:lnTo>
                    <a:pt x="571609" y="63391"/>
                  </a:lnTo>
                  <a:lnTo>
                    <a:pt x="632746" y="31229"/>
                  </a:lnTo>
                  <a:lnTo>
                    <a:pt x="695976" y="0"/>
                  </a:lnTo>
                  <a:lnTo>
                    <a:pt x="793308" y="203504"/>
                  </a:lnTo>
                  <a:lnTo>
                    <a:pt x="735724" y="231873"/>
                  </a:lnTo>
                  <a:lnTo>
                    <a:pt x="679624" y="261162"/>
                  </a:lnTo>
                  <a:lnTo>
                    <a:pt x="625160" y="291252"/>
                  </a:lnTo>
                  <a:lnTo>
                    <a:pt x="572485" y="322023"/>
                  </a:lnTo>
                  <a:lnTo>
                    <a:pt x="521750" y="353358"/>
                  </a:lnTo>
                  <a:lnTo>
                    <a:pt x="473108" y="385137"/>
                  </a:lnTo>
                  <a:lnTo>
                    <a:pt x="426712" y="417240"/>
                  </a:lnTo>
                  <a:lnTo>
                    <a:pt x="382713" y="449549"/>
                  </a:lnTo>
                  <a:lnTo>
                    <a:pt x="341265" y="481945"/>
                  </a:lnTo>
                  <a:lnTo>
                    <a:pt x="302518" y="514308"/>
                  </a:lnTo>
                  <a:lnTo>
                    <a:pt x="266626" y="546520"/>
                  </a:lnTo>
                  <a:lnTo>
                    <a:pt x="233741" y="578461"/>
                  </a:lnTo>
                  <a:lnTo>
                    <a:pt x="204016" y="610013"/>
                  </a:lnTo>
                  <a:lnTo>
                    <a:pt x="177602" y="641057"/>
                  </a:lnTo>
                  <a:lnTo>
                    <a:pt x="154651" y="671472"/>
                  </a:lnTo>
                  <a:lnTo>
                    <a:pt x="135317" y="701141"/>
                  </a:lnTo>
                  <a:lnTo>
                    <a:pt x="119751" y="729945"/>
                  </a:lnTo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06770" y="4072548"/>
              <a:ext cx="1003300" cy="441959"/>
            </a:xfrm>
            <a:custGeom>
              <a:avLst/>
              <a:gdLst/>
              <a:ahLst/>
              <a:cxnLst/>
              <a:rect l="l" t="t" r="r" b="b"/>
              <a:pathLst>
                <a:path w="1003300" h="441960">
                  <a:moveTo>
                    <a:pt x="301332" y="0"/>
                  </a:moveTo>
                  <a:lnTo>
                    <a:pt x="0" y="128879"/>
                  </a:lnTo>
                  <a:lnTo>
                    <a:pt x="124929" y="420560"/>
                  </a:lnTo>
                  <a:lnTo>
                    <a:pt x="169037" y="315417"/>
                  </a:lnTo>
                  <a:lnTo>
                    <a:pt x="211624" y="329758"/>
                  </a:lnTo>
                  <a:lnTo>
                    <a:pt x="253882" y="343338"/>
                  </a:lnTo>
                  <a:lnTo>
                    <a:pt x="295745" y="356136"/>
                  </a:lnTo>
                  <a:lnTo>
                    <a:pt x="337146" y="368134"/>
                  </a:lnTo>
                  <a:lnTo>
                    <a:pt x="406399" y="386667"/>
                  </a:lnTo>
                  <a:lnTo>
                    <a:pt x="472586" y="402454"/>
                  </a:lnTo>
                  <a:lnTo>
                    <a:pt x="535568" y="415528"/>
                  </a:lnTo>
                  <a:lnTo>
                    <a:pt x="595207" y="425922"/>
                  </a:lnTo>
                  <a:lnTo>
                    <a:pt x="651363" y="433667"/>
                  </a:lnTo>
                  <a:lnTo>
                    <a:pt x="703897" y="438796"/>
                  </a:lnTo>
                  <a:lnTo>
                    <a:pt x="752670" y="441340"/>
                  </a:lnTo>
                  <a:lnTo>
                    <a:pt x="797543" y="441333"/>
                  </a:lnTo>
                  <a:lnTo>
                    <a:pt x="838377" y="438805"/>
                  </a:lnTo>
                  <a:lnTo>
                    <a:pt x="907372" y="426317"/>
                  </a:lnTo>
                  <a:lnTo>
                    <a:pt x="958542" y="404135"/>
                  </a:lnTo>
                  <a:lnTo>
                    <a:pt x="990774" y="372514"/>
                  </a:lnTo>
                  <a:lnTo>
                    <a:pt x="1002957" y="331713"/>
                  </a:lnTo>
                  <a:lnTo>
                    <a:pt x="1001182" y="307950"/>
                  </a:lnTo>
                  <a:lnTo>
                    <a:pt x="993977" y="281988"/>
                  </a:lnTo>
                  <a:lnTo>
                    <a:pt x="981204" y="253859"/>
                  </a:lnTo>
                  <a:lnTo>
                    <a:pt x="962723" y="223596"/>
                  </a:lnTo>
                  <a:lnTo>
                    <a:pt x="928987" y="228265"/>
                  </a:lnTo>
                  <a:lnTo>
                    <a:pt x="891994" y="230799"/>
                  </a:lnTo>
                  <a:lnTo>
                    <a:pt x="851919" y="231225"/>
                  </a:lnTo>
                  <a:lnTo>
                    <a:pt x="808934" y="229572"/>
                  </a:lnTo>
                  <a:lnTo>
                    <a:pt x="763214" y="225871"/>
                  </a:lnTo>
                  <a:lnTo>
                    <a:pt x="714931" y="220149"/>
                  </a:lnTo>
                  <a:lnTo>
                    <a:pt x="664259" y="212436"/>
                  </a:lnTo>
                  <a:lnTo>
                    <a:pt x="611371" y="202760"/>
                  </a:lnTo>
                  <a:lnTo>
                    <a:pt x="556442" y="191152"/>
                  </a:lnTo>
                  <a:lnTo>
                    <a:pt x="499644" y="177639"/>
                  </a:lnTo>
                  <a:lnTo>
                    <a:pt x="441152" y="162252"/>
                  </a:lnTo>
                  <a:lnTo>
                    <a:pt x="381137" y="145019"/>
                  </a:lnTo>
                  <a:lnTo>
                    <a:pt x="319775" y="125968"/>
                  </a:lnTo>
                  <a:lnTo>
                    <a:pt x="257238" y="105130"/>
                  </a:lnTo>
                  <a:lnTo>
                    <a:pt x="301332" y="0"/>
                  </a:lnTo>
                  <a:close/>
                </a:path>
              </a:pathLst>
            </a:custGeom>
            <a:solidFill>
              <a:srgbClr val="F0A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3171" y="3570587"/>
              <a:ext cx="915035" cy="863600"/>
            </a:xfrm>
            <a:custGeom>
              <a:avLst/>
              <a:gdLst/>
              <a:ahLst/>
              <a:cxnLst/>
              <a:rect l="l" t="t" r="r" b="b"/>
              <a:pathLst>
                <a:path w="915034" h="863600">
                  <a:moveTo>
                    <a:pt x="88201" y="0"/>
                  </a:moveTo>
                  <a:lnTo>
                    <a:pt x="0" y="210286"/>
                  </a:lnTo>
                  <a:lnTo>
                    <a:pt x="66148" y="238808"/>
                  </a:lnTo>
                  <a:lnTo>
                    <a:pt x="130494" y="268092"/>
                  </a:lnTo>
                  <a:lnTo>
                    <a:pt x="192901" y="298026"/>
                  </a:lnTo>
                  <a:lnTo>
                    <a:pt x="253228" y="328501"/>
                  </a:lnTo>
                  <a:lnTo>
                    <a:pt x="311337" y="359406"/>
                  </a:lnTo>
                  <a:lnTo>
                    <a:pt x="367089" y="390630"/>
                  </a:lnTo>
                  <a:lnTo>
                    <a:pt x="420346" y="422064"/>
                  </a:lnTo>
                  <a:lnTo>
                    <a:pt x="470969" y="453596"/>
                  </a:lnTo>
                  <a:lnTo>
                    <a:pt x="518819" y="485116"/>
                  </a:lnTo>
                  <a:lnTo>
                    <a:pt x="563757" y="516513"/>
                  </a:lnTo>
                  <a:lnTo>
                    <a:pt x="605645" y="547678"/>
                  </a:lnTo>
                  <a:lnTo>
                    <a:pt x="644344" y="578499"/>
                  </a:lnTo>
                  <a:lnTo>
                    <a:pt x="679715" y="608866"/>
                  </a:lnTo>
                  <a:lnTo>
                    <a:pt x="711619" y="638669"/>
                  </a:lnTo>
                  <a:lnTo>
                    <a:pt x="739918" y="667797"/>
                  </a:lnTo>
                  <a:lnTo>
                    <a:pt x="785146" y="723587"/>
                  </a:lnTo>
                  <a:lnTo>
                    <a:pt x="814288" y="775351"/>
                  </a:lnTo>
                  <a:lnTo>
                    <a:pt x="826233" y="822207"/>
                  </a:lnTo>
                  <a:lnTo>
                    <a:pt x="825411" y="843517"/>
                  </a:lnTo>
                  <a:lnTo>
                    <a:pt x="819873" y="863269"/>
                  </a:lnTo>
                  <a:lnTo>
                    <a:pt x="908075" y="652995"/>
                  </a:lnTo>
                  <a:lnTo>
                    <a:pt x="913614" y="633243"/>
                  </a:lnTo>
                  <a:lnTo>
                    <a:pt x="914438" y="611933"/>
                  </a:lnTo>
                  <a:lnTo>
                    <a:pt x="910685" y="589173"/>
                  </a:lnTo>
                  <a:lnTo>
                    <a:pt x="890003" y="539752"/>
                  </a:lnTo>
                  <a:lnTo>
                    <a:pt x="852681" y="485863"/>
                  </a:lnTo>
                  <a:lnTo>
                    <a:pt x="799826" y="428391"/>
                  </a:lnTo>
                  <a:lnTo>
                    <a:pt x="767921" y="398587"/>
                  </a:lnTo>
                  <a:lnTo>
                    <a:pt x="732550" y="368219"/>
                  </a:lnTo>
                  <a:lnTo>
                    <a:pt x="693851" y="337397"/>
                  </a:lnTo>
                  <a:lnTo>
                    <a:pt x="651962" y="306232"/>
                  </a:lnTo>
                  <a:lnTo>
                    <a:pt x="607024" y="274833"/>
                  </a:lnTo>
                  <a:lnTo>
                    <a:pt x="559173" y="243313"/>
                  </a:lnTo>
                  <a:lnTo>
                    <a:pt x="508550" y="211780"/>
                  </a:lnTo>
                  <a:lnTo>
                    <a:pt x="455292" y="180346"/>
                  </a:lnTo>
                  <a:lnTo>
                    <a:pt x="399540" y="149121"/>
                  </a:lnTo>
                  <a:lnTo>
                    <a:pt x="341430" y="118215"/>
                  </a:lnTo>
                  <a:lnTo>
                    <a:pt x="281103" y="87740"/>
                  </a:lnTo>
                  <a:lnTo>
                    <a:pt x="218696" y="57805"/>
                  </a:lnTo>
                  <a:lnTo>
                    <a:pt x="154349" y="28522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C282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6768" y="3570587"/>
              <a:ext cx="1090930" cy="943610"/>
            </a:xfrm>
            <a:custGeom>
              <a:avLst/>
              <a:gdLst/>
              <a:ahLst/>
              <a:cxnLst/>
              <a:rect l="l" t="t" r="r" b="b"/>
              <a:pathLst>
                <a:path w="1090929" h="943610">
                  <a:moveTo>
                    <a:pt x="996276" y="863269"/>
                  </a:moveTo>
                  <a:lnTo>
                    <a:pt x="1001814" y="843517"/>
                  </a:lnTo>
                  <a:lnTo>
                    <a:pt x="1002636" y="822207"/>
                  </a:lnTo>
                  <a:lnTo>
                    <a:pt x="998882" y="799448"/>
                  </a:lnTo>
                  <a:lnTo>
                    <a:pt x="978200" y="750028"/>
                  </a:lnTo>
                  <a:lnTo>
                    <a:pt x="940876" y="696140"/>
                  </a:lnTo>
                  <a:lnTo>
                    <a:pt x="888022" y="638669"/>
                  </a:lnTo>
                  <a:lnTo>
                    <a:pt x="856118" y="608866"/>
                  </a:lnTo>
                  <a:lnTo>
                    <a:pt x="820747" y="578499"/>
                  </a:lnTo>
                  <a:lnTo>
                    <a:pt x="782048" y="547678"/>
                  </a:lnTo>
                  <a:lnTo>
                    <a:pt x="740160" y="516513"/>
                  </a:lnTo>
                  <a:lnTo>
                    <a:pt x="695222" y="485116"/>
                  </a:lnTo>
                  <a:lnTo>
                    <a:pt x="647372" y="453596"/>
                  </a:lnTo>
                  <a:lnTo>
                    <a:pt x="596749" y="422064"/>
                  </a:lnTo>
                  <a:lnTo>
                    <a:pt x="543492" y="390630"/>
                  </a:lnTo>
                  <a:lnTo>
                    <a:pt x="487740" y="359406"/>
                  </a:lnTo>
                  <a:lnTo>
                    <a:pt x="429631" y="328501"/>
                  </a:lnTo>
                  <a:lnTo>
                    <a:pt x="369304" y="298026"/>
                  </a:lnTo>
                  <a:lnTo>
                    <a:pt x="306897" y="268092"/>
                  </a:lnTo>
                  <a:lnTo>
                    <a:pt x="242551" y="238808"/>
                  </a:lnTo>
                  <a:lnTo>
                    <a:pt x="176403" y="210286"/>
                  </a:lnTo>
                  <a:lnTo>
                    <a:pt x="264604" y="0"/>
                  </a:lnTo>
                  <a:lnTo>
                    <a:pt x="330752" y="28522"/>
                  </a:lnTo>
                  <a:lnTo>
                    <a:pt x="395099" y="57805"/>
                  </a:lnTo>
                  <a:lnTo>
                    <a:pt x="457506" y="87740"/>
                  </a:lnTo>
                  <a:lnTo>
                    <a:pt x="517833" y="118215"/>
                  </a:lnTo>
                  <a:lnTo>
                    <a:pt x="575943" y="149121"/>
                  </a:lnTo>
                  <a:lnTo>
                    <a:pt x="631695" y="180346"/>
                  </a:lnTo>
                  <a:lnTo>
                    <a:pt x="684953" y="211780"/>
                  </a:lnTo>
                  <a:lnTo>
                    <a:pt x="735576" y="243313"/>
                  </a:lnTo>
                  <a:lnTo>
                    <a:pt x="783427" y="274833"/>
                  </a:lnTo>
                  <a:lnTo>
                    <a:pt x="828365" y="306232"/>
                  </a:lnTo>
                  <a:lnTo>
                    <a:pt x="870254" y="337397"/>
                  </a:lnTo>
                  <a:lnTo>
                    <a:pt x="908953" y="368219"/>
                  </a:lnTo>
                  <a:lnTo>
                    <a:pt x="944324" y="398587"/>
                  </a:lnTo>
                  <a:lnTo>
                    <a:pt x="976229" y="428391"/>
                  </a:lnTo>
                  <a:lnTo>
                    <a:pt x="1004528" y="457520"/>
                  </a:lnTo>
                  <a:lnTo>
                    <a:pt x="1049756" y="513311"/>
                  </a:lnTo>
                  <a:lnTo>
                    <a:pt x="1078897" y="565076"/>
                  </a:lnTo>
                  <a:lnTo>
                    <a:pt x="1090841" y="611933"/>
                  </a:lnTo>
                  <a:lnTo>
                    <a:pt x="1090017" y="633243"/>
                  </a:lnTo>
                  <a:lnTo>
                    <a:pt x="996276" y="863269"/>
                  </a:lnTo>
                  <a:lnTo>
                    <a:pt x="968658" y="898810"/>
                  </a:lnTo>
                  <a:lnTo>
                    <a:pt x="921098" y="923976"/>
                  </a:lnTo>
                  <a:lnTo>
                    <a:pt x="855252" y="938859"/>
                  </a:lnTo>
                  <a:lnTo>
                    <a:pt x="815991" y="942473"/>
                  </a:lnTo>
                  <a:lnTo>
                    <a:pt x="772780" y="943551"/>
                  </a:lnTo>
                  <a:lnTo>
                    <a:pt x="725827" y="942105"/>
                  </a:lnTo>
                  <a:lnTo>
                    <a:pt x="675338" y="938145"/>
                  </a:lnTo>
                  <a:lnTo>
                    <a:pt x="621522" y="931683"/>
                  </a:lnTo>
                  <a:lnTo>
                    <a:pt x="564586" y="922732"/>
                  </a:lnTo>
                  <a:lnTo>
                    <a:pt x="504735" y="911301"/>
                  </a:lnTo>
                  <a:lnTo>
                    <a:pt x="442179" y="897404"/>
                  </a:lnTo>
                  <a:lnTo>
                    <a:pt x="377124" y="881050"/>
                  </a:lnTo>
                  <a:lnTo>
                    <a:pt x="309777" y="862253"/>
                  </a:lnTo>
                  <a:lnTo>
                    <a:pt x="240345" y="841023"/>
                  </a:lnTo>
                  <a:lnTo>
                    <a:pt x="169037" y="817372"/>
                  </a:lnTo>
                  <a:lnTo>
                    <a:pt x="124929" y="922515"/>
                  </a:lnTo>
                  <a:lnTo>
                    <a:pt x="0" y="630834"/>
                  </a:lnTo>
                  <a:lnTo>
                    <a:pt x="301332" y="501954"/>
                  </a:lnTo>
                  <a:lnTo>
                    <a:pt x="257238" y="607098"/>
                  </a:lnTo>
                  <a:lnTo>
                    <a:pt x="319777" y="627933"/>
                  </a:lnTo>
                  <a:lnTo>
                    <a:pt x="381141" y="646982"/>
                  </a:lnTo>
                  <a:lnTo>
                    <a:pt x="441157" y="664214"/>
                  </a:lnTo>
                  <a:lnTo>
                    <a:pt x="499650" y="679601"/>
                  </a:lnTo>
                  <a:lnTo>
                    <a:pt x="556448" y="693114"/>
                  </a:lnTo>
                  <a:lnTo>
                    <a:pt x="611377" y="704722"/>
                  </a:lnTo>
                  <a:lnTo>
                    <a:pt x="664263" y="714398"/>
                  </a:lnTo>
                  <a:lnTo>
                    <a:pt x="714935" y="722112"/>
                  </a:lnTo>
                  <a:lnTo>
                    <a:pt x="763217" y="727835"/>
                  </a:lnTo>
                  <a:lnTo>
                    <a:pt x="808936" y="731538"/>
                  </a:lnTo>
                  <a:lnTo>
                    <a:pt x="851920" y="733191"/>
                  </a:lnTo>
                  <a:lnTo>
                    <a:pt x="891995" y="732766"/>
                  </a:lnTo>
                  <a:lnTo>
                    <a:pt x="928987" y="730233"/>
                  </a:lnTo>
                  <a:lnTo>
                    <a:pt x="962723" y="725563"/>
                  </a:lnTo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38" y="514921"/>
            <a:ext cx="2526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95" dirty="0">
                <a:solidFill>
                  <a:srgbClr val="D51F1A"/>
                </a:solidFill>
                <a:latin typeface="Arial MT"/>
                <a:cs typeface="Arial MT"/>
              </a:rPr>
              <a:t>Disclosures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8" y="1592072"/>
            <a:ext cx="7648575" cy="383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5080" indent="-230504">
              <a:lnSpc>
                <a:spcPct val="111000"/>
              </a:lnSpc>
              <a:spcBef>
                <a:spcPts val="105"/>
              </a:spcBef>
              <a:buClr>
                <a:srgbClr val="D51F1A"/>
              </a:buClr>
              <a:buSzPct val="68750"/>
              <a:buFont typeface="Wingdings"/>
              <a:buChar char=""/>
              <a:tabLst>
                <a:tab pos="242570" algn="l"/>
                <a:tab pos="243204" algn="l"/>
              </a:tabLst>
            </a:pP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Site Investigator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clinical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trials by Gilead,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ViiV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GSK 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under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clinical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research contract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managed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through </a:t>
            </a:r>
            <a:r>
              <a:rPr sz="2400" i="1" spc="-6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Children's</a:t>
            </a:r>
            <a:r>
              <a:rPr sz="2400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Research</a:t>
            </a:r>
            <a:r>
              <a:rPr sz="2400" i="1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Institute,</a:t>
            </a:r>
            <a:r>
              <a:rPr sz="2400" i="1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Washington,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DC</a:t>
            </a:r>
            <a:endParaRPr sz="2400">
              <a:latin typeface="Arial"/>
              <a:cs typeface="Arial"/>
            </a:endParaRPr>
          </a:p>
          <a:p>
            <a:pPr marL="242570" marR="182245" indent="-230504">
              <a:lnSpc>
                <a:spcPct val="111000"/>
              </a:lnSpc>
              <a:spcBef>
                <a:spcPts val="610"/>
              </a:spcBef>
              <a:buClr>
                <a:srgbClr val="D51F1A"/>
              </a:buClr>
              <a:buSzPct val="68750"/>
              <a:buFont typeface="Wingdings"/>
              <a:buChar char=""/>
              <a:tabLst>
                <a:tab pos="242570" algn="l"/>
                <a:tab pos="243204" algn="l"/>
              </a:tabLst>
            </a:pP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Project</a:t>
            </a:r>
            <a:r>
              <a:rPr sz="2400" i="1" spc="-10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Technical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Lead,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New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Horizons</a:t>
            </a:r>
            <a:r>
              <a:rPr sz="2400" i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Collaborative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sz="2400" i="1" spc="-6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Johnson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&amp;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Johnson 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under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contract 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managed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through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Eli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z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abe</a:t>
            </a:r>
            <a:r>
              <a:rPr sz="2400" i="1" spc="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5" dirty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ase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ed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tr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i="1" spc="-2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 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Founda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42570" marR="446405" indent="-230504">
              <a:lnSpc>
                <a:spcPct val="111000"/>
              </a:lnSpc>
              <a:spcBef>
                <a:spcPts val="605"/>
              </a:spcBef>
              <a:buClr>
                <a:srgbClr val="D51F1A"/>
              </a:buClr>
              <a:buSzPct val="68750"/>
              <a:buFont typeface="Wingdings"/>
              <a:buChar char=""/>
              <a:tabLst>
                <a:tab pos="242570" algn="l"/>
                <a:tab pos="243204" algn="l"/>
              </a:tabLst>
            </a:pP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Invited expert/participant of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advisory panels and </a:t>
            </a:r>
            <a:r>
              <a:rPr sz="2400" i="1" spc="-6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consultations 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ViiV,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Johnson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&amp; 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Johnson, Merck,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 Academic</a:t>
            </a:r>
            <a:r>
              <a:rPr sz="24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Medical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Education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7098" y="245117"/>
            <a:ext cx="8391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K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0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nc</a:t>
            </a:r>
            <a:r>
              <a:rPr sz="30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000" b="0" spc="-11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000" b="0" spc="-10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0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0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0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0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0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ar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0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105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000" b="0" spc="-37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do</a:t>
            </a:r>
            <a:r>
              <a:rPr sz="3000" b="0" spc="-9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0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sc</a:t>
            </a:r>
            <a:r>
              <a:rPr sz="3000" b="0" spc="-110" dirty="0">
                <a:solidFill>
                  <a:srgbClr val="C00000"/>
                </a:solidFill>
                <a:latin typeface="Arial MT"/>
                <a:cs typeface="Arial MT"/>
              </a:rPr>
              <a:t>en</a:t>
            </a:r>
            <a:r>
              <a:rPr sz="30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0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000" b="0" spc="-28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000" b="0" spc="-37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000" b="0" spc="-100" dirty="0">
                <a:solidFill>
                  <a:srgbClr val="C00000"/>
                </a:solidFill>
                <a:latin typeface="Arial MT"/>
                <a:cs typeface="Arial MT"/>
              </a:rPr>
              <a:t>ou</a:t>
            </a:r>
            <a:r>
              <a:rPr sz="30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0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546" y="961659"/>
            <a:ext cx="8596630" cy="46761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69545" marR="1242695" indent="-15748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70180" algn="l"/>
                <a:tab pos="7236459" algn="l"/>
              </a:tabLst>
            </a:pP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12121"/>
                </a:solidFill>
                <a:latin typeface="Calibri"/>
                <a:cs typeface="Calibri"/>
              </a:rPr>
              <a:t>n</a:t>
            </a:r>
            <a:r>
              <a:rPr sz="2800" spc="-30" dirty="0">
                <a:solidFill>
                  <a:srgbClr val="212121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eg</a:t>
            </a:r>
            <a:r>
              <a:rPr sz="2800" spc="-70" dirty="0">
                <a:solidFill>
                  <a:srgbClr val="212121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212121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ed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212121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e</a:t>
            </a:r>
            <a:r>
              <a:rPr sz="2800" spc="-25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m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212121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212121"/>
                </a:solidFill>
                <a:latin typeface="Calibri"/>
                <a:cs typeface="Calibri"/>
              </a:rPr>
              <a:t>pat</a:t>
            </a:r>
            <a:r>
              <a:rPr sz="2800" b="1" i="1" spc="-10" dirty="0">
                <a:solidFill>
                  <a:srgbClr val="212121"/>
                </a:solidFill>
                <a:latin typeface="Calibri"/>
                <a:cs typeface="Calibri"/>
              </a:rPr>
              <a:t>i</a:t>
            </a:r>
            <a:r>
              <a:rPr sz="2800" b="1" i="1" spc="-15" dirty="0">
                <a:solidFill>
                  <a:srgbClr val="212121"/>
                </a:solidFill>
                <a:latin typeface="Calibri"/>
                <a:cs typeface="Calibri"/>
              </a:rPr>
              <a:t>e</a:t>
            </a:r>
            <a:r>
              <a:rPr sz="2800" b="1" i="1" spc="-30" dirty="0">
                <a:solidFill>
                  <a:srgbClr val="212121"/>
                </a:solidFill>
                <a:latin typeface="Calibri"/>
                <a:cs typeface="Calibri"/>
              </a:rPr>
              <a:t>n</a:t>
            </a:r>
            <a:r>
              <a:rPr sz="2800" b="1" i="1" spc="-5" dirty="0">
                <a:solidFill>
                  <a:srgbClr val="212121"/>
                </a:solidFill>
                <a:latin typeface="Calibri"/>
                <a:cs typeface="Calibri"/>
              </a:rPr>
              <a:t>t</a:t>
            </a:r>
            <a:r>
              <a:rPr sz="2800" b="1" i="1" spc="-10" dirty="0">
                <a:solidFill>
                  <a:srgbClr val="212121"/>
                </a:solidFill>
                <a:latin typeface="Calibri"/>
                <a:cs typeface="Calibri"/>
              </a:rPr>
              <a:t>-</a:t>
            </a:r>
            <a:r>
              <a:rPr sz="2800" b="1" i="1" spc="-30" dirty="0">
                <a:solidFill>
                  <a:srgbClr val="212121"/>
                </a:solidFill>
                <a:latin typeface="Calibri"/>
                <a:cs typeface="Calibri"/>
              </a:rPr>
              <a:t>f</a:t>
            </a:r>
            <a:r>
              <a:rPr sz="2800" b="1" i="1" spc="-5" dirty="0">
                <a:solidFill>
                  <a:srgbClr val="212121"/>
                </a:solidFill>
                <a:latin typeface="Calibri"/>
                <a:cs typeface="Calibri"/>
              </a:rPr>
              <a:t>ocus</a:t>
            </a:r>
            <a:r>
              <a:rPr sz="2800" b="1" i="1" spc="-15" dirty="0">
                <a:solidFill>
                  <a:srgbClr val="212121"/>
                </a:solidFill>
                <a:latin typeface="Calibri"/>
                <a:cs typeface="Calibri"/>
              </a:rPr>
              <a:t>e</a:t>
            </a:r>
            <a:r>
              <a:rPr sz="2800" b="1" i="1" spc="-5" dirty="0">
                <a:solidFill>
                  <a:srgbClr val="212121"/>
                </a:solidFill>
                <a:latin typeface="Calibri"/>
                <a:cs typeface="Calibri"/>
              </a:rPr>
              <a:t>d</a:t>
            </a:r>
            <a:r>
              <a:rPr sz="2800" b="1" i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212121"/>
                </a:solidFill>
                <a:latin typeface="Calibri"/>
                <a:cs typeface="Calibri"/>
              </a:rPr>
              <a:t>approach</a:t>
            </a:r>
            <a:r>
              <a:rPr sz="2800" b="1" i="1" dirty="0">
                <a:solidFill>
                  <a:srgbClr val="21212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- 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psychological,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medical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ancillary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services</a:t>
            </a:r>
            <a:endParaRPr sz="2800" dirty="0">
              <a:latin typeface="Calibri"/>
              <a:cs typeface="Calibri"/>
            </a:endParaRPr>
          </a:p>
          <a:p>
            <a:pPr marL="169545" indent="-157480">
              <a:lnSpc>
                <a:spcPts val="2805"/>
              </a:lnSpc>
              <a:buFont typeface="Arial MT"/>
              <a:buChar char="•"/>
              <a:tabLst>
                <a:tab pos="170180" algn="l"/>
              </a:tabLst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Addressing</a:t>
            </a:r>
            <a:r>
              <a:rPr sz="28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need</a:t>
            </a:r>
            <a:r>
              <a:rPr sz="28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independent</a:t>
            </a:r>
            <a:r>
              <a:rPr sz="28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care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 -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transportation,</a:t>
            </a:r>
            <a:endParaRPr sz="2800" dirty="0">
              <a:latin typeface="Calibri"/>
              <a:cs typeface="Calibri"/>
            </a:endParaRPr>
          </a:p>
          <a:p>
            <a:pPr marL="169545">
              <a:lnSpc>
                <a:spcPts val="3025"/>
              </a:lnSpc>
            </a:pP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housing,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employment,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food</a:t>
            </a:r>
            <a:r>
              <a:rPr sz="28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security</a:t>
            </a:r>
            <a:endParaRPr sz="2800" dirty="0">
              <a:latin typeface="Calibri"/>
              <a:cs typeface="Calibri"/>
            </a:endParaRPr>
          </a:p>
          <a:p>
            <a:pPr marL="169545" marR="480695" indent="-157480">
              <a:lnSpc>
                <a:spcPts val="3030"/>
              </a:lnSpc>
              <a:spcBef>
                <a:spcPts val="209"/>
              </a:spcBef>
              <a:buFont typeface="Arial MT"/>
              <a:buChar char="•"/>
              <a:tabLst>
                <a:tab pos="170180" algn="l"/>
              </a:tabLst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Meaningful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peer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engagement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into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design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clinical </a:t>
            </a:r>
            <a:r>
              <a:rPr sz="2800" spc="-6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services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research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 among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adolescents</a:t>
            </a:r>
            <a:r>
              <a:rPr sz="280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critically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important</a:t>
            </a:r>
            <a:endParaRPr sz="2800" dirty="0">
              <a:latin typeface="Calibri"/>
              <a:cs typeface="Calibri"/>
            </a:endParaRPr>
          </a:p>
          <a:p>
            <a:pPr marL="169545" indent="-157480">
              <a:lnSpc>
                <a:spcPts val="2800"/>
              </a:lnSpc>
              <a:buFont typeface="Arial MT"/>
              <a:buChar char="•"/>
              <a:tabLst>
                <a:tab pos="170180" algn="l"/>
                <a:tab pos="4128135" algn="l"/>
              </a:tabLst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Optimizing</a:t>
            </a:r>
            <a:r>
              <a:rPr sz="28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modalities	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 simplified</a:t>
            </a:r>
            <a:r>
              <a:rPr sz="28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convenient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endParaRPr sz="2800" dirty="0">
              <a:latin typeface="Calibri"/>
              <a:cs typeface="Calibri"/>
            </a:endParaRPr>
          </a:p>
          <a:p>
            <a:pPr marL="169545">
              <a:lnSpc>
                <a:spcPts val="3025"/>
              </a:lnSpc>
            </a:pP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regimens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long-acting </a:t>
            </a:r>
            <a:r>
              <a:rPr sz="2800" spc="-45" dirty="0">
                <a:solidFill>
                  <a:srgbClr val="212121"/>
                </a:solidFill>
                <a:latin typeface="Calibri"/>
                <a:cs typeface="Calibri"/>
              </a:rPr>
              <a:t>ARVs</a:t>
            </a:r>
            <a:endParaRPr sz="2800" dirty="0">
              <a:latin typeface="Calibri"/>
              <a:cs typeface="Calibri"/>
            </a:endParaRPr>
          </a:p>
          <a:p>
            <a:pPr marL="169545" marR="528955" indent="-157480">
              <a:lnSpc>
                <a:spcPts val="3030"/>
              </a:lnSpc>
              <a:spcBef>
                <a:spcPts val="204"/>
              </a:spcBef>
              <a:buFont typeface="Arial MT"/>
              <a:buChar char="•"/>
              <a:tabLst>
                <a:tab pos="170180" algn="l"/>
                <a:tab pos="3926840" algn="l"/>
              </a:tabLst>
            </a:pP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Behavioral</a:t>
            </a:r>
            <a:r>
              <a:rPr sz="2800" spc="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interventions</a:t>
            </a:r>
            <a:r>
              <a:rPr lang="en-US" sz="28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to optimize engagement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800" spc="-6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retention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Calibri"/>
                <a:cs typeface="Calibri"/>
              </a:rPr>
              <a:t>care</a:t>
            </a:r>
            <a:endParaRPr sz="2800" dirty="0">
              <a:latin typeface="Calibri"/>
              <a:cs typeface="Calibri"/>
            </a:endParaRPr>
          </a:p>
          <a:p>
            <a:pPr marL="169545" indent="-157480">
              <a:lnSpc>
                <a:spcPts val="2970"/>
              </a:lnSpc>
              <a:buFont typeface="Arial MT"/>
              <a:buChar char="•"/>
              <a:tabLst>
                <a:tab pos="170180" algn="l"/>
              </a:tabLst>
            </a:pP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Education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engagement </a:t>
            </a:r>
            <a:r>
              <a:rPr sz="2800" spc="-10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8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121"/>
                </a:solidFill>
                <a:latin typeface="Calibri"/>
                <a:cs typeface="Calibri"/>
              </a:rPr>
              <a:t>research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175" y="5588"/>
            <a:ext cx="380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B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eli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2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Ev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alua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ti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on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039" y="621283"/>
            <a:ext cx="857440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5875" indent="-228600">
              <a:lnSpc>
                <a:spcPct val="100000"/>
              </a:lnSpc>
              <a:spcBef>
                <a:spcPts val="10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Confirming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diagnosis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212121"/>
                </a:solidFill>
                <a:latin typeface="Calibri"/>
                <a:cs typeface="Calibri"/>
              </a:rPr>
              <a:t>HIV,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obtaining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a</a:t>
            </a:r>
            <a:r>
              <a:rPr sz="26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complete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medical </a:t>
            </a:r>
            <a:r>
              <a:rPr sz="2600" spc="-5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history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performing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 physical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examination</a:t>
            </a:r>
            <a:endParaRPr sz="2600" dirty="0">
              <a:latin typeface="Calibri"/>
              <a:cs typeface="Calibri"/>
            </a:endParaRPr>
          </a:p>
          <a:p>
            <a:pPr marL="241300" marR="125730" indent="-228600">
              <a:lnSpc>
                <a:spcPct val="100000"/>
              </a:lnSpc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Obtaining 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relevant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laboratory tests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screening </a:t>
            </a: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sexually </a:t>
            </a:r>
            <a:r>
              <a:rPr sz="2600" spc="-5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transmitted infections (at genital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extragenital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sites of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exposure)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Screening</a:t>
            </a:r>
            <a:r>
              <a:rPr sz="26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6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mental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 health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 substance</a:t>
            </a:r>
            <a:r>
              <a:rPr sz="26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use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disorders</a:t>
            </a:r>
            <a:endParaRPr sz="2600" dirty="0">
              <a:latin typeface="Calibri"/>
              <a:cs typeface="Calibri"/>
            </a:endParaRPr>
          </a:p>
          <a:p>
            <a:pPr marL="240665" marR="348615" indent="-228600">
              <a:lnSpc>
                <a:spcPct val="100000"/>
              </a:lnSpc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Providing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education about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HIV and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addressing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reproductive </a:t>
            </a:r>
            <a:r>
              <a:rPr sz="2600" spc="-5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health</a:t>
            </a:r>
            <a:r>
              <a:rPr sz="26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concerns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Linking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appropriate</a:t>
            </a: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primary 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care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 resources</a:t>
            </a:r>
            <a:r>
              <a:rPr sz="26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if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necessary</a:t>
            </a:r>
            <a:endParaRPr sz="2600" dirty="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2600" b="1" i="1" spc="-5" dirty="0">
                <a:solidFill>
                  <a:srgbClr val="212121"/>
                </a:solidFill>
                <a:latin typeface="Calibri"/>
                <a:cs typeface="Calibri"/>
              </a:rPr>
              <a:t>younger adolescents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,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additional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psychosocial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intervention </a:t>
            </a:r>
            <a:r>
              <a:rPr sz="2600" spc="-5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additional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education</a:t>
            </a:r>
            <a:r>
              <a:rPr sz="26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may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 be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necessary</a:t>
            </a:r>
            <a:endParaRPr sz="2600" dirty="0">
              <a:latin typeface="Calibri"/>
              <a:cs typeface="Calibri"/>
            </a:endParaRPr>
          </a:p>
          <a:p>
            <a:pPr marL="240665" marR="89535" indent="-228600">
              <a:lnSpc>
                <a:spcPct val="100000"/>
              </a:lnSpc>
              <a:buClr>
                <a:srgbClr val="D51F1A"/>
              </a:buClr>
              <a:buFont typeface="Wingdings"/>
              <a:buChar char=""/>
              <a:tabLst>
                <a:tab pos="241300" algn="l"/>
                <a:tab pos="838200" algn="l"/>
              </a:tabLst>
            </a:pP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Involving parents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or guardians when 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necessary,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depending on </a:t>
            </a:r>
            <a:r>
              <a:rPr sz="2600" spc="-5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lang="en-US"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state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212121"/>
                </a:solidFill>
                <a:latin typeface="Calibri"/>
                <a:cs typeface="Calibri"/>
              </a:rPr>
              <a:t>law,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institutional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212121"/>
                </a:solidFill>
                <a:latin typeface="Calibri"/>
                <a:cs typeface="Calibri"/>
              </a:rPr>
              <a:t>policy,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maturity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6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adolescent,</a:t>
            </a:r>
            <a:endParaRPr sz="2600" dirty="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0"/>
              </a:spcBef>
            </a:pP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6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social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situation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702" y="119888"/>
            <a:ext cx="5010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Di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sc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ss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sz="3600" b="0" spc="-28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rea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ment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55" y="1006855"/>
            <a:ext cx="8340725" cy="4785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70180" indent="-228600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  <a:tab pos="6679565" algn="l"/>
              </a:tabLst>
            </a:pP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All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adolescents</a:t>
            </a:r>
            <a:r>
              <a:rPr sz="2200" b="1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youth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200" b="1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should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receive</a:t>
            </a:r>
            <a:r>
              <a:rPr sz="22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r>
              <a:rPr lang="en-US" sz="22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regardless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2200" b="1" spc="-4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their</a:t>
            </a:r>
            <a:r>
              <a:rPr sz="2200" b="1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CD4</a:t>
            </a:r>
            <a:r>
              <a:rPr sz="22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cell</a:t>
            </a:r>
            <a:r>
              <a:rPr sz="22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count</a:t>
            </a:r>
            <a:r>
              <a:rPr sz="22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RNA</a:t>
            </a:r>
            <a:r>
              <a:rPr sz="22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level</a:t>
            </a:r>
            <a:endParaRPr sz="2200" dirty="0">
              <a:latin typeface="Calibri"/>
              <a:cs typeface="Calibri"/>
            </a:endParaRPr>
          </a:p>
          <a:p>
            <a:pPr marL="241300" marR="774065" indent="-228600">
              <a:lnSpc>
                <a:spcPct val="100000"/>
              </a:lnSpc>
              <a:spcBef>
                <a:spcPts val="5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Rapid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initiation</a:t>
            </a:r>
            <a:r>
              <a:rPr sz="22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r>
              <a:rPr sz="2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is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recommended</a:t>
            </a:r>
            <a:r>
              <a:rPr sz="22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2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US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2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has</a:t>
            </a:r>
            <a:r>
              <a:rPr sz="22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been </a:t>
            </a:r>
            <a:r>
              <a:rPr sz="2200" b="1" spc="-4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proven</a:t>
            </a:r>
            <a:r>
              <a:rPr sz="22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12121"/>
                </a:solidFill>
                <a:latin typeface="Calibri"/>
                <a:cs typeface="Calibri"/>
              </a:rPr>
              <a:t>effective</a:t>
            </a:r>
            <a:r>
              <a:rPr sz="22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adolescents</a:t>
            </a:r>
            <a:endParaRPr sz="2200" dirty="0">
              <a:latin typeface="Calibri"/>
              <a:cs typeface="Calibri"/>
            </a:endParaRPr>
          </a:p>
          <a:p>
            <a:pPr marL="240665" marR="535305" indent="-228600">
              <a:lnSpc>
                <a:spcPct val="100000"/>
              </a:lnSpc>
              <a:spcBef>
                <a:spcPts val="52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Prior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initiating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antiretroviral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therapy</a:t>
            </a:r>
            <a:r>
              <a:rPr sz="220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assess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adherence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issues </a:t>
            </a:r>
            <a:r>
              <a:rPr sz="2200" spc="-48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including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pill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swallowing experience</a:t>
            </a:r>
            <a:endParaRPr sz="2200" dirty="0">
              <a:latin typeface="Calibri"/>
              <a:cs typeface="Calibri"/>
            </a:endParaRPr>
          </a:p>
          <a:p>
            <a:pPr marL="241300" marR="481965" indent="-228600">
              <a:lnSpc>
                <a:spcPct val="100000"/>
              </a:lnSpc>
              <a:spcBef>
                <a:spcPts val="5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Review</a:t>
            </a:r>
            <a:r>
              <a:rPr sz="22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any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other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medications</a:t>
            </a:r>
            <a:r>
              <a:rPr sz="22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used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potential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drug-drug </a:t>
            </a:r>
            <a:r>
              <a:rPr sz="2200" spc="-4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interactions</a:t>
            </a:r>
            <a:r>
              <a:rPr sz="22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with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eligible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youth,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discuss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pregnancy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intention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 planning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Discuss</a:t>
            </a:r>
            <a:r>
              <a:rPr sz="22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preexposure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prophylaxis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 for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seronegative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safe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sex </a:t>
            </a:r>
            <a:r>
              <a:rPr sz="2200" spc="-48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techniques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prevent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transmission 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HIV/STIs</a:t>
            </a:r>
            <a:endParaRPr sz="2200" dirty="0">
              <a:latin typeface="Calibri"/>
              <a:cs typeface="Calibri"/>
            </a:endParaRPr>
          </a:p>
          <a:p>
            <a:pPr marL="241300" marR="235585" indent="-228600">
              <a:lnSpc>
                <a:spcPct val="100000"/>
              </a:lnSpc>
              <a:spcBef>
                <a:spcPts val="5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Standard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baseline</a:t>
            </a:r>
            <a:r>
              <a:rPr sz="22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laboratory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testing,</a:t>
            </a:r>
            <a:r>
              <a:rPr sz="2200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including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an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2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drug</a:t>
            </a:r>
            <a:r>
              <a:rPr sz="22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resistance </a:t>
            </a:r>
            <a:r>
              <a:rPr sz="2200" spc="-48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genotype,</a:t>
            </a:r>
            <a:r>
              <a:rPr sz="2200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should be</a:t>
            </a:r>
            <a:r>
              <a:rPr sz="22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ordered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 prior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Calibri"/>
                <a:cs typeface="Calibri"/>
              </a:rPr>
              <a:t>starting</a:t>
            </a:r>
            <a:r>
              <a:rPr sz="22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antiretroviral</a:t>
            </a:r>
            <a:r>
              <a:rPr sz="22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Calibri"/>
                <a:cs typeface="Calibri"/>
              </a:rPr>
              <a:t>therapy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093" y="5822136"/>
            <a:ext cx="81927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https://clinicalinfo.hiv.gov/en/guidelines/hiv-clinical-guidelines-adult-and-adolescent-arv/what-start-initial-antiretroviral?view=full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794" y="5996381"/>
            <a:ext cx="3509010" cy="192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Patel</a:t>
            </a:r>
            <a:r>
              <a:rPr sz="11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ND, et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al.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Pediatr</a:t>
            </a:r>
            <a:r>
              <a:rPr sz="11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Infect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Dis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J.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 2021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Feb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1;40(2):147-150.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0840" y="1143698"/>
            <a:ext cx="851408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212121"/>
              </a:buClr>
              <a:buFont typeface="Arial MT"/>
              <a:buChar char="•"/>
              <a:tabLst>
                <a:tab pos="299085" algn="l"/>
                <a:tab pos="299720" algn="l"/>
                <a:tab pos="4399915" algn="l"/>
              </a:tabLst>
            </a:pP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Rapid</a:t>
            </a:r>
            <a:r>
              <a:rPr sz="28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initiation</a:t>
            </a:r>
            <a:r>
              <a:rPr sz="2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800" spc="-1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 MT"/>
                <a:cs typeface="Arial MT"/>
              </a:rPr>
              <a:t>ART	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simplest</a:t>
            </a:r>
            <a:r>
              <a:rPr sz="28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regimen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 possible</a:t>
            </a:r>
            <a:endParaRPr sz="2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Fixed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dose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combination</a:t>
            </a:r>
            <a:r>
              <a:rPr sz="2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once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day</a:t>
            </a:r>
            <a:r>
              <a:rPr sz="2800" spc="-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 MT"/>
                <a:cs typeface="Arial MT"/>
              </a:rPr>
              <a:t>ART</a:t>
            </a:r>
            <a:r>
              <a:rPr sz="28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–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one</a:t>
            </a:r>
            <a:r>
              <a:rPr sz="2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pill!</a:t>
            </a:r>
            <a:endParaRPr sz="2800">
              <a:latin typeface="Arial MT"/>
              <a:cs typeface="Arial MT"/>
            </a:endParaRPr>
          </a:p>
          <a:p>
            <a:pPr marL="299085" marR="16573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Simplification</a:t>
            </a:r>
            <a:r>
              <a:rPr sz="2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strategies including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eliminating</a:t>
            </a:r>
            <a:r>
              <a:rPr sz="28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food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 requirements</a:t>
            </a:r>
            <a:r>
              <a:rPr sz="2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switching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 promptly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long-acting </a:t>
            </a:r>
            <a:r>
              <a:rPr sz="2800" spc="-7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injectable</a:t>
            </a:r>
            <a:r>
              <a:rPr sz="2800" spc="-1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Arial MT"/>
                <a:cs typeface="Arial MT"/>
              </a:rPr>
              <a:t>ARVs</a:t>
            </a:r>
            <a:endParaRPr sz="2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Looking</a:t>
            </a:r>
            <a:r>
              <a:rPr sz="2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into</a:t>
            </a:r>
            <a:r>
              <a:rPr sz="2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drug-drug interactions</a:t>
            </a:r>
            <a:endParaRPr sz="2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Choosing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regiment</a:t>
            </a:r>
            <a:r>
              <a:rPr sz="2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2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12121"/>
                </a:solidFill>
                <a:latin typeface="Arial MT"/>
                <a:cs typeface="Arial MT"/>
              </a:rPr>
              <a:t>high</a:t>
            </a:r>
            <a:r>
              <a:rPr sz="2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resistance barrier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9536" y="1240789"/>
            <a:ext cx="7292340" cy="4797425"/>
            <a:chOff x="859536" y="1240789"/>
            <a:chExt cx="7292340" cy="47974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12" y="4719827"/>
              <a:ext cx="1903463" cy="13182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536" y="4907280"/>
              <a:ext cx="2011679" cy="1130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0" y="4844795"/>
              <a:ext cx="1645919" cy="11932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78045" y="1253489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406908" y="0"/>
                  </a:moveTo>
                  <a:lnTo>
                    <a:pt x="406908" y="57150"/>
                  </a:lnTo>
                  <a:lnTo>
                    <a:pt x="0" y="57150"/>
                  </a:lnTo>
                  <a:lnTo>
                    <a:pt x="57150" y="114300"/>
                  </a:lnTo>
                  <a:lnTo>
                    <a:pt x="0" y="171450"/>
                  </a:lnTo>
                  <a:lnTo>
                    <a:pt x="406908" y="171450"/>
                  </a:lnTo>
                  <a:lnTo>
                    <a:pt x="406908" y="228600"/>
                  </a:lnTo>
                  <a:lnTo>
                    <a:pt x="521208" y="11430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F0A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8045" y="1253489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0" y="57150"/>
                  </a:moveTo>
                  <a:lnTo>
                    <a:pt x="406908" y="57150"/>
                  </a:lnTo>
                  <a:lnTo>
                    <a:pt x="406908" y="0"/>
                  </a:lnTo>
                  <a:lnTo>
                    <a:pt x="521208" y="114300"/>
                  </a:lnTo>
                  <a:lnTo>
                    <a:pt x="406908" y="228600"/>
                  </a:lnTo>
                  <a:lnTo>
                    <a:pt x="406908" y="171450"/>
                  </a:lnTo>
                  <a:lnTo>
                    <a:pt x="0" y="171450"/>
                  </a:lnTo>
                  <a:lnTo>
                    <a:pt x="57150" y="11430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86611" y="272288"/>
            <a:ext cx="5980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15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28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f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600" b="0" spc="-4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dole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2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an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3600" b="0" spc="-28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434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ou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6894" y="124816"/>
            <a:ext cx="5721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abou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Long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-Ac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5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?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432" y="4543044"/>
            <a:ext cx="1321435" cy="1217930"/>
            <a:chOff x="27432" y="4543044"/>
            <a:chExt cx="1321435" cy="12179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" y="4946904"/>
              <a:ext cx="1321307" cy="813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7" y="4543044"/>
              <a:ext cx="1065275" cy="4892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8770" y="1056835"/>
            <a:ext cx="8728075" cy="497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  <a:buChar char="•"/>
              <a:tabLst>
                <a:tab pos="269875" algn="l"/>
                <a:tab pos="270510" algn="l"/>
              </a:tabLst>
            </a:pP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January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2021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–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long-acting</a:t>
            </a:r>
            <a:r>
              <a:rPr sz="18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injectable</a:t>
            </a:r>
            <a:r>
              <a:rPr sz="18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(LAI)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formulations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cabotegravir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(CAB)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rilpivirine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(RPV)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approved</a:t>
            </a:r>
            <a:r>
              <a:rPr sz="18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virologically</a:t>
            </a:r>
            <a:r>
              <a:rPr sz="1800" b="1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Arial"/>
                <a:cs typeface="Arial"/>
              </a:rPr>
              <a:t>suppressed</a:t>
            </a:r>
            <a:r>
              <a:rPr sz="1800" b="1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Arial"/>
                <a:cs typeface="Arial"/>
              </a:rPr>
              <a:t>HIV-infected</a:t>
            </a:r>
            <a:r>
              <a:rPr sz="1800" b="1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patients </a:t>
            </a:r>
            <a:r>
              <a:rPr sz="1800" b="1" i="1" spc="-10" dirty="0">
                <a:solidFill>
                  <a:srgbClr val="212121"/>
                </a:solidFill>
                <a:latin typeface="Arial"/>
                <a:cs typeface="Arial"/>
              </a:rPr>
              <a:t>≥18 </a:t>
            </a:r>
            <a:r>
              <a:rPr sz="1800" b="1" i="1" spc="-48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Arial"/>
                <a:cs typeface="Arial"/>
              </a:rPr>
              <a:t>years</a:t>
            </a:r>
            <a:r>
              <a:rPr sz="18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1800" b="1" i="1" spc="-5" dirty="0">
                <a:solidFill>
                  <a:srgbClr val="212121"/>
                </a:solidFill>
                <a:latin typeface="Arial"/>
                <a:cs typeface="Arial"/>
              </a:rPr>
              <a:t>age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8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oral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lead-in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monthly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injections</a:t>
            </a:r>
            <a:endParaRPr sz="1800">
              <a:latin typeface="Arial MT"/>
              <a:cs typeface="Arial MT"/>
            </a:endParaRPr>
          </a:p>
          <a:p>
            <a:pPr marL="269875" indent="-257810">
              <a:lnSpc>
                <a:spcPct val="100000"/>
              </a:lnSpc>
              <a:spcBef>
                <a:spcPts val="500"/>
              </a:spcBef>
              <a:buChar char="•"/>
              <a:tabLst>
                <a:tab pos="269875" algn="l"/>
                <a:tab pos="27051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February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2022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–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LAI CAB/RPV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approved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ages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≥12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years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80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weight</a:t>
            </a:r>
            <a:r>
              <a:rPr sz="1800" spc="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&gt;35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kg</a:t>
            </a:r>
            <a:endParaRPr sz="1800">
              <a:latin typeface="Arial MT"/>
              <a:cs typeface="Arial MT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8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optional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oral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lead-in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option</a:t>
            </a:r>
            <a:r>
              <a:rPr sz="18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bi-monthly</a:t>
            </a:r>
            <a:r>
              <a:rPr sz="18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injections</a:t>
            </a:r>
            <a:endParaRPr sz="1800">
              <a:latin typeface="Arial MT"/>
              <a:cs typeface="Arial MT"/>
            </a:endParaRPr>
          </a:p>
          <a:p>
            <a:pPr marL="269875" indent="-25781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500" b="1" dirty="0">
                <a:solidFill>
                  <a:srgbClr val="212121"/>
                </a:solidFill>
                <a:latin typeface="Arial"/>
                <a:cs typeface="Arial"/>
              </a:rPr>
              <a:t>Main</a:t>
            </a:r>
            <a:r>
              <a:rPr sz="15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12121"/>
                </a:solidFill>
                <a:latin typeface="Arial"/>
                <a:cs typeface="Arial"/>
              </a:rPr>
              <a:t>eligibility</a:t>
            </a:r>
            <a:r>
              <a:rPr sz="15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12121"/>
                </a:solidFill>
                <a:latin typeface="Arial"/>
                <a:cs typeface="Arial"/>
              </a:rPr>
              <a:t>criteria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:</a:t>
            </a:r>
            <a:endParaRPr sz="1500">
              <a:latin typeface="Arial MT"/>
              <a:cs typeface="Arial MT"/>
            </a:endParaRPr>
          </a:p>
          <a:p>
            <a:pPr marL="612775" lvl="1" indent="-343535">
              <a:lnSpc>
                <a:spcPct val="100000"/>
              </a:lnSpc>
              <a:buFont typeface="Wingdings"/>
              <a:buChar char=""/>
              <a:tabLst>
                <a:tab pos="612775" algn="l"/>
                <a:tab pos="613410" algn="l"/>
              </a:tabLst>
            </a:pP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5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history</a:t>
            </a:r>
            <a:r>
              <a:rPr sz="15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treatment</a:t>
            </a:r>
            <a:r>
              <a:rPr sz="15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failure</a:t>
            </a:r>
            <a:r>
              <a:rPr sz="1500" i="1" spc="4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viral</a:t>
            </a:r>
            <a:r>
              <a:rPr sz="15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load &lt;200 copies/mL</a:t>
            </a:r>
            <a:r>
              <a:rPr sz="15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sustained</a:t>
            </a:r>
            <a:r>
              <a:rPr sz="15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period</a:t>
            </a:r>
            <a:r>
              <a:rPr sz="1500" i="1" spc="409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(≥6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months)</a:t>
            </a:r>
            <a:endParaRPr sz="1500">
              <a:latin typeface="Arial"/>
              <a:cs typeface="Arial"/>
            </a:endParaRPr>
          </a:p>
          <a:p>
            <a:pPr marL="612775" lvl="1" indent="-343535">
              <a:lnSpc>
                <a:spcPct val="100000"/>
              </a:lnSpc>
              <a:buFont typeface="Wingdings"/>
              <a:buChar char=""/>
              <a:tabLst>
                <a:tab pos="612775" algn="l"/>
                <a:tab pos="613410" algn="l"/>
              </a:tabLst>
            </a:pP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5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known</a:t>
            </a: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5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suspected</a:t>
            </a:r>
            <a:r>
              <a:rPr sz="15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resistance</a:t>
            </a:r>
            <a:r>
              <a:rPr sz="15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5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either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CAB</a:t>
            </a:r>
            <a:r>
              <a:rPr sz="15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 RPV</a:t>
            </a:r>
            <a:endParaRPr sz="1500">
              <a:latin typeface="Arial"/>
              <a:cs typeface="Arial"/>
            </a:endParaRPr>
          </a:p>
          <a:p>
            <a:pPr marL="612775" lvl="1" indent="-343535">
              <a:lnSpc>
                <a:spcPct val="100000"/>
              </a:lnSpc>
              <a:buFont typeface="Wingdings"/>
              <a:buChar char=""/>
              <a:tabLst>
                <a:tab pos="612775" algn="l"/>
                <a:tab pos="613410" algn="l"/>
              </a:tabLst>
            </a:pP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HBV</a:t>
            </a:r>
            <a:r>
              <a:rPr sz="15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co-infection</a:t>
            </a:r>
            <a:endParaRPr sz="1500">
              <a:latin typeface="Arial"/>
              <a:cs typeface="Arial"/>
            </a:endParaRPr>
          </a:p>
          <a:p>
            <a:pPr marL="612775" lvl="1" indent="-343535">
              <a:lnSpc>
                <a:spcPct val="100000"/>
              </a:lnSpc>
              <a:buFont typeface="Wingdings"/>
              <a:buChar char=""/>
              <a:tabLst>
                <a:tab pos="612775" algn="l"/>
                <a:tab pos="613410" algn="l"/>
              </a:tabLst>
            </a:pP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Accepting</a:t>
            </a:r>
            <a:r>
              <a:rPr sz="15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intramuscular</a:t>
            </a:r>
            <a:r>
              <a:rPr sz="15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injections</a:t>
            </a:r>
            <a:endParaRPr sz="1500">
              <a:latin typeface="Arial"/>
              <a:cs typeface="Arial"/>
            </a:endParaRPr>
          </a:p>
          <a:p>
            <a:pPr marL="612775" lvl="1" indent="-343535">
              <a:lnSpc>
                <a:spcPct val="100000"/>
              </a:lnSpc>
              <a:buFont typeface="Wingdings"/>
              <a:buChar char=""/>
              <a:tabLst>
                <a:tab pos="612775" algn="l"/>
                <a:tab pos="613410" algn="l"/>
              </a:tabLst>
            </a:pP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Agreeing</a:t>
            </a:r>
            <a:r>
              <a:rPr sz="15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to schedule</a:t>
            </a:r>
            <a:r>
              <a:rPr sz="15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for injection</a:t>
            </a:r>
            <a:r>
              <a:rPr sz="15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visits</a:t>
            </a:r>
            <a:r>
              <a:rPr sz="15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every</a:t>
            </a:r>
            <a:r>
              <a:rPr sz="15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1-2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months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within</a:t>
            </a:r>
            <a:r>
              <a:rPr sz="1500" i="1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2 weeks window</a:t>
            </a:r>
            <a:r>
              <a:rPr sz="15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5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12121"/>
                </a:solidFill>
                <a:latin typeface="Arial"/>
                <a:cs typeface="Arial"/>
              </a:rPr>
              <a:t>each visit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December</a:t>
            </a:r>
            <a:r>
              <a:rPr sz="1600" spc="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Arial MT"/>
                <a:cs typeface="Arial MT"/>
              </a:rPr>
              <a:t>2022</a:t>
            </a:r>
            <a:r>
              <a:rPr sz="1600" spc="1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–LAI</a:t>
            </a:r>
            <a:r>
              <a:rPr sz="1600" spc="1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lenacapavir </a:t>
            </a:r>
            <a:r>
              <a:rPr sz="1600" spc="-10" dirty="0">
                <a:solidFill>
                  <a:srgbClr val="202429"/>
                </a:solidFill>
                <a:latin typeface="Arial MT"/>
                <a:cs typeface="Arial MT"/>
              </a:rPr>
              <a:t>(LEN)</a:t>
            </a:r>
            <a:r>
              <a:rPr sz="1600" spc="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Arial MT"/>
                <a:cs typeface="Arial MT"/>
              </a:rPr>
              <a:t>approved</a:t>
            </a:r>
            <a:r>
              <a:rPr sz="1600" spc="2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for</a:t>
            </a:r>
            <a:r>
              <a:rPr sz="1600" spc="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adults</a:t>
            </a:r>
            <a:r>
              <a:rPr sz="1600" spc="1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with</a:t>
            </a:r>
            <a:r>
              <a:rPr sz="1600" spc="1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multi-drug</a:t>
            </a:r>
            <a:r>
              <a:rPr sz="1600" spc="2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Arial MT"/>
                <a:cs typeface="Arial MT"/>
              </a:rPr>
              <a:t>resistant</a:t>
            </a:r>
            <a:r>
              <a:rPr sz="1600" spc="2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Arial MT"/>
                <a:cs typeface="Arial MT"/>
              </a:rPr>
              <a:t>HIV</a:t>
            </a:r>
            <a:endParaRPr sz="1600">
              <a:latin typeface="Arial MT"/>
              <a:cs typeface="Arial MT"/>
            </a:endParaRPr>
          </a:p>
          <a:p>
            <a:pPr marL="1369695">
              <a:lnSpc>
                <a:spcPct val="100000"/>
              </a:lnSpc>
              <a:spcBef>
                <a:spcPts val="875"/>
              </a:spcBef>
            </a:pP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Ongoing</a:t>
            </a:r>
            <a:r>
              <a:rPr sz="1800" b="1" spc="-3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lini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ca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C3768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ils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LA</a:t>
            </a:r>
            <a:r>
              <a:rPr sz="1800" b="1" spc="-13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C3768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T</a:t>
            </a:r>
            <a:r>
              <a:rPr sz="1800" b="1" spc="5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in</a:t>
            </a:r>
            <a:r>
              <a:rPr sz="1800" b="1" spc="-8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C3768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dol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esce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nts</a:t>
            </a:r>
            <a:r>
              <a:rPr sz="1800" b="1" spc="4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&lt;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8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C3768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ea</a:t>
            </a:r>
            <a:r>
              <a:rPr sz="1800" b="1" spc="-5" dirty="0">
                <a:solidFill>
                  <a:srgbClr val="1C3768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s</a:t>
            </a:r>
            <a:r>
              <a:rPr sz="1800" b="1" spc="2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1C3768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1C3768"/>
                </a:solidFill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  <a:p>
            <a:pPr marL="1427480" marR="111125" indent="-257810">
              <a:lnSpc>
                <a:spcPct val="100000"/>
              </a:lnSpc>
              <a:spcBef>
                <a:spcPts val="120"/>
              </a:spcBef>
              <a:buChar char="•"/>
              <a:tabLst>
                <a:tab pos="1427480" algn="l"/>
                <a:tab pos="1428115" algn="l"/>
              </a:tabLst>
            </a:pP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Open</a:t>
            </a:r>
            <a:r>
              <a:rPr sz="15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label,</a:t>
            </a:r>
            <a:r>
              <a:rPr sz="15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Arial MT"/>
                <a:cs typeface="Arial MT"/>
              </a:rPr>
              <a:t>non-inferiority</a:t>
            </a:r>
            <a:r>
              <a:rPr sz="15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study</a:t>
            </a:r>
            <a:r>
              <a:rPr sz="15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5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virologically</a:t>
            </a:r>
            <a:r>
              <a:rPr sz="15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suppressed</a:t>
            </a:r>
            <a:r>
              <a:rPr sz="1500" spc="-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r>
              <a:rPr sz="15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Arial MT"/>
                <a:cs typeface="Arial MT"/>
              </a:rPr>
              <a:t>12-19</a:t>
            </a:r>
            <a:r>
              <a:rPr sz="15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212121"/>
                </a:solidFill>
                <a:latin typeface="Arial MT"/>
                <a:cs typeface="Arial MT"/>
              </a:rPr>
              <a:t>years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 on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first- </a:t>
            </a:r>
            <a:r>
              <a:rPr sz="1500" spc="-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lin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e</a:t>
            </a:r>
            <a:r>
              <a:rPr sz="1500" spc="-2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500" spc="-40" dirty="0">
                <a:solidFill>
                  <a:srgbClr val="212121"/>
                </a:solidFill>
                <a:latin typeface="Arial MT"/>
                <a:cs typeface="Arial MT"/>
              </a:rPr>
              <a:t>R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T </a:t>
            </a:r>
            <a:r>
              <a:rPr sz="15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f</a:t>
            </a:r>
            <a:r>
              <a:rPr sz="15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L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500" spc="-18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Arial MT"/>
                <a:cs typeface="Arial MT"/>
              </a:rPr>
              <a:t>CAB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/</a:t>
            </a:r>
            <a:r>
              <a:rPr sz="1500" spc="-5" dirty="0">
                <a:solidFill>
                  <a:srgbClr val="212121"/>
                </a:solidFill>
                <a:latin typeface="Arial MT"/>
                <a:cs typeface="Arial MT"/>
              </a:rPr>
              <a:t>RP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V</a:t>
            </a:r>
            <a:r>
              <a:rPr sz="15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v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s</a:t>
            </a:r>
            <a:r>
              <a:rPr sz="15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ora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l</a:t>
            </a:r>
            <a:r>
              <a:rPr sz="15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DT</a:t>
            </a:r>
            <a:r>
              <a:rPr sz="1500" spc="-15" dirty="0">
                <a:solidFill>
                  <a:srgbClr val="212121"/>
                </a:solidFill>
                <a:latin typeface="Arial MT"/>
                <a:cs typeface="Arial MT"/>
              </a:rPr>
              <a:t>G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/3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TC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/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TD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F</a:t>
            </a:r>
            <a:r>
              <a:rPr sz="15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(23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0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participants/ar</a:t>
            </a:r>
            <a:r>
              <a:rPr sz="1500" spc="-15" dirty="0">
                <a:solidFill>
                  <a:srgbClr val="212121"/>
                </a:solidFill>
                <a:latin typeface="Arial MT"/>
                <a:cs typeface="Arial MT"/>
              </a:rPr>
              <a:t>m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)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5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r</a:t>
            </a:r>
            <a:r>
              <a:rPr sz="1500" spc="5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l</a:t>
            </a:r>
            <a:r>
              <a:rPr sz="1500" spc="5" dirty="0">
                <a:solidFill>
                  <a:srgbClr val="212121"/>
                </a:solidFill>
                <a:latin typeface="Arial MT"/>
                <a:cs typeface="Arial MT"/>
              </a:rPr>
              <a:t>l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i</a:t>
            </a:r>
            <a:r>
              <a:rPr sz="1500" spc="5" dirty="0">
                <a:solidFill>
                  <a:srgbClr val="212121"/>
                </a:solidFill>
                <a:latin typeface="Arial MT"/>
                <a:cs typeface="Arial MT"/>
              </a:rPr>
              <a:t>n</a:t>
            </a:r>
            <a:r>
              <a:rPr sz="1500" dirty="0">
                <a:solidFill>
                  <a:srgbClr val="212121"/>
                </a:solidFill>
                <a:latin typeface="Arial MT"/>
                <a:cs typeface="Arial MT"/>
              </a:rPr>
              <a:t>g</a:t>
            </a:r>
            <a:r>
              <a:rPr sz="15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Arial MT"/>
                <a:cs typeface="Arial MT"/>
              </a:rPr>
              <a:t>2022</a:t>
            </a:r>
            <a:endParaRPr sz="1500">
              <a:latin typeface="Arial MT"/>
              <a:cs typeface="Arial MT"/>
            </a:endParaRPr>
          </a:p>
          <a:p>
            <a:pPr marL="1427480" marR="196850" indent="-257810">
              <a:lnSpc>
                <a:spcPct val="100000"/>
              </a:lnSpc>
              <a:buChar char="•"/>
              <a:tabLst>
                <a:tab pos="1427480" algn="l"/>
                <a:tab pos="1428115" algn="l"/>
              </a:tabLst>
            </a:pPr>
            <a:r>
              <a:rPr sz="1500" dirty="0">
                <a:latin typeface="Arial MT"/>
                <a:cs typeface="Arial MT"/>
              </a:rPr>
              <a:t>Phase I/II, </a:t>
            </a:r>
            <a:r>
              <a:rPr sz="1500" spc="-5" dirty="0">
                <a:latin typeface="Arial MT"/>
                <a:cs typeface="Arial MT"/>
              </a:rPr>
              <a:t>multi</a:t>
            </a:r>
            <a:r>
              <a:rPr sz="1500" spc="-5" dirty="0">
                <a:latin typeface="Cambria Math"/>
                <a:cs typeface="Cambria Math"/>
              </a:rPr>
              <a:t>‐</a:t>
            </a:r>
            <a:r>
              <a:rPr sz="1500" spc="-5" dirty="0">
                <a:latin typeface="Arial MT"/>
                <a:cs typeface="Arial MT"/>
              </a:rPr>
              <a:t>center, </a:t>
            </a:r>
            <a:r>
              <a:rPr sz="1500" dirty="0">
                <a:latin typeface="Arial MT"/>
                <a:cs typeface="Arial MT"/>
              </a:rPr>
              <a:t>open</a:t>
            </a:r>
            <a:r>
              <a:rPr sz="1500" dirty="0">
                <a:latin typeface="Cambria Math"/>
                <a:cs typeface="Cambria Math"/>
              </a:rPr>
              <a:t>‐</a:t>
            </a:r>
            <a:r>
              <a:rPr sz="1500" dirty="0">
                <a:latin typeface="Arial MT"/>
                <a:cs typeface="Arial MT"/>
              </a:rPr>
              <a:t>label, non</a:t>
            </a:r>
            <a:r>
              <a:rPr sz="1500" dirty="0">
                <a:latin typeface="Cambria Math"/>
                <a:cs typeface="Cambria Math"/>
              </a:rPr>
              <a:t>‐</a:t>
            </a:r>
            <a:r>
              <a:rPr sz="1500" dirty="0">
                <a:latin typeface="Arial MT"/>
                <a:cs typeface="Arial MT"/>
              </a:rPr>
              <a:t>comparative study to evaluate the </a:t>
            </a:r>
            <a:r>
              <a:rPr sz="1500" spc="-20" dirty="0">
                <a:latin typeface="Arial MT"/>
                <a:cs typeface="Arial MT"/>
              </a:rPr>
              <a:t>safety, 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tolerability, acceptability, </a:t>
            </a:r>
            <a:r>
              <a:rPr sz="1500" dirty="0">
                <a:latin typeface="Arial MT"/>
                <a:cs typeface="Arial MT"/>
              </a:rPr>
              <a:t>and </a:t>
            </a:r>
            <a:r>
              <a:rPr sz="1500" spc="-5" dirty="0">
                <a:latin typeface="Arial MT"/>
                <a:cs typeface="Arial MT"/>
              </a:rPr>
              <a:t>PK </a:t>
            </a:r>
            <a:r>
              <a:rPr sz="1500" dirty="0">
                <a:latin typeface="Arial MT"/>
                <a:cs typeface="Arial MT"/>
              </a:rPr>
              <a:t>of oral </a:t>
            </a:r>
            <a:r>
              <a:rPr sz="1500" spc="-5" dirty="0">
                <a:latin typeface="Arial MT"/>
                <a:cs typeface="Arial MT"/>
              </a:rPr>
              <a:t>CAB, </a:t>
            </a:r>
            <a:r>
              <a:rPr sz="1500" dirty="0">
                <a:latin typeface="Arial MT"/>
                <a:cs typeface="Arial MT"/>
              </a:rPr>
              <a:t>LA injectable </a:t>
            </a:r>
            <a:r>
              <a:rPr sz="1500" spc="-5" dirty="0">
                <a:latin typeface="Arial MT"/>
                <a:cs typeface="Arial MT"/>
              </a:rPr>
              <a:t>CAB </a:t>
            </a:r>
            <a:r>
              <a:rPr sz="1500" dirty="0">
                <a:latin typeface="Arial MT"/>
                <a:cs typeface="Arial MT"/>
              </a:rPr>
              <a:t>and </a:t>
            </a:r>
            <a:r>
              <a:rPr sz="1500" spc="-5" dirty="0">
                <a:latin typeface="Arial MT"/>
                <a:cs typeface="Arial MT"/>
              </a:rPr>
              <a:t>RPV </a:t>
            </a:r>
            <a:r>
              <a:rPr sz="1500" dirty="0">
                <a:latin typeface="Arial MT"/>
                <a:cs typeface="Arial MT"/>
              </a:rPr>
              <a:t>among </a:t>
            </a:r>
            <a:r>
              <a:rPr sz="1500" spc="5" dirty="0">
                <a:latin typeface="Arial MT"/>
                <a:cs typeface="Arial MT"/>
              </a:rPr>
              <a:t>up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virologically suppressed </a:t>
            </a:r>
            <a:r>
              <a:rPr sz="1500" spc="-5" dirty="0">
                <a:latin typeface="Arial MT"/>
                <a:cs typeface="Arial MT"/>
              </a:rPr>
              <a:t>HIV</a:t>
            </a:r>
            <a:r>
              <a:rPr sz="1500" spc="-5" dirty="0">
                <a:latin typeface="Cambria Math"/>
                <a:cs typeface="Cambria Math"/>
              </a:rPr>
              <a:t>‐</a:t>
            </a:r>
            <a:r>
              <a:rPr sz="1500" spc="-5" dirty="0">
                <a:latin typeface="Arial MT"/>
                <a:cs typeface="Arial MT"/>
              </a:rPr>
              <a:t>1 </a:t>
            </a:r>
            <a:r>
              <a:rPr sz="1500" dirty="0">
                <a:latin typeface="Arial MT"/>
                <a:cs typeface="Arial MT"/>
              </a:rPr>
              <a:t>infected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children and </a:t>
            </a:r>
            <a:r>
              <a:rPr sz="1500" spc="-5" dirty="0">
                <a:latin typeface="Arial MT"/>
                <a:cs typeface="Arial MT"/>
              </a:rPr>
              <a:t>youth </a:t>
            </a:r>
            <a:r>
              <a:rPr sz="1500" dirty="0">
                <a:latin typeface="Arial MT"/>
                <a:cs typeface="Arial MT"/>
              </a:rPr>
              <a:t>12 to &lt;18 </a:t>
            </a:r>
            <a:r>
              <a:rPr sz="1500" spc="-5" dirty="0">
                <a:latin typeface="Arial MT"/>
                <a:cs typeface="Arial MT"/>
              </a:rPr>
              <a:t>years </a:t>
            </a:r>
            <a:r>
              <a:rPr sz="1500" dirty="0">
                <a:latin typeface="Arial MT"/>
                <a:cs typeface="Arial MT"/>
              </a:rPr>
              <a:t>– fully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recruited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(155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participants),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24</a:t>
            </a:r>
            <a:r>
              <a:rPr sz="1500" spc="-5" dirty="0">
                <a:latin typeface="Arial MT"/>
                <a:cs typeface="Arial MT"/>
              </a:rPr>
              <a:t> weeks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results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encouraging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8379" y="190882"/>
            <a:ext cx="3217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iti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200" b="0" dirty="0">
                <a:solidFill>
                  <a:srgbClr val="D51F1A"/>
                </a:solidFill>
                <a:latin typeface="Arial MT"/>
                <a:cs typeface="Arial MT"/>
              </a:rPr>
              <a:t>l</a:t>
            </a:r>
            <a:r>
              <a:rPr sz="3200" b="0" spc="-4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200" b="0" spc="-15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200" b="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200" b="0" spc="-27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ho</a:t>
            </a: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200" b="0" spc="-95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0173" y="1019938"/>
            <a:ext cx="3253104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Baseline</a:t>
            </a:r>
            <a:r>
              <a:rPr sz="24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CD4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count,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viral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load,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prior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exposure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long-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acting PrEP and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HBV </a:t>
            </a:r>
            <a:r>
              <a:rPr sz="2400" i="1" spc="-5" dirty="0">
                <a:solidFill>
                  <a:srgbClr val="212121"/>
                </a:solidFill>
                <a:latin typeface="Arial"/>
                <a:cs typeface="Arial"/>
              </a:rPr>
              <a:t> status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are important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for</a:t>
            </a:r>
            <a:r>
              <a:rPr sz="24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4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selection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the </a:t>
            </a:r>
            <a:r>
              <a:rPr sz="2400" spc="-6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dual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regimen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0173" y="3799714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D51F1A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1479" y="3845940"/>
            <a:ext cx="2854960" cy="341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15"/>
              </a:lnSpc>
            </a:pPr>
            <a:r>
              <a:rPr sz="2400" spc="-20" dirty="0">
                <a:latin typeface="Arial MT"/>
                <a:cs typeface="Arial MT"/>
              </a:rPr>
              <a:t>ART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regimen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should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1479" y="4187316"/>
            <a:ext cx="2981325" cy="3295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started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before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HIV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1479" y="4516501"/>
            <a:ext cx="3153410" cy="3295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resistance results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1479" y="4845684"/>
            <a:ext cx="1737995" cy="3295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available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4" y="0"/>
            <a:ext cx="5333986" cy="59679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7400" y="5985278"/>
            <a:ext cx="81927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https://clinicalinfo.hiv.gov/en/guidelines/hiv-clinical-guidelines-adult-and-adolescent-arv/what-start-initial-antiretroviral?view=full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035" y="188150"/>
            <a:ext cx="7293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6330" algn="l"/>
              </a:tabLst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in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p</a:t>
            </a:r>
            <a:r>
              <a:rPr sz="36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Car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an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3600" b="0" spc="-28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rea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me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t	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P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lans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955" y="854456"/>
            <a:ext cx="8179434" cy="51492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Identify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mutually</a:t>
            </a:r>
            <a:r>
              <a:rPr sz="24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acceptable</a:t>
            </a:r>
            <a:r>
              <a:rPr sz="24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goals</a:t>
            </a:r>
            <a:r>
              <a:rPr sz="24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615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Identify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support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 network</a:t>
            </a:r>
            <a:r>
              <a:rPr sz="2400" b="1" i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-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12121"/>
                </a:solidFill>
                <a:latin typeface="Calibri"/>
                <a:cs typeface="Calibri"/>
              </a:rPr>
              <a:t>family,</a:t>
            </a:r>
            <a:r>
              <a:rPr sz="2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friends,</a:t>
            </a:r>
            <a:r>
              <a:rPr sz="2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partners,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health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team </a:t>
            </a:r>
            <a:r>
              <a:rPr sz="2400" spc="-5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members</a:t>
            </a:r>
            <a:r>
              <a:rPr sz="24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others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4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b="1" i="1" spc="-15" dirty="0">
                <a:solidFill>
                  <a:srgbClr val="212121"/>
                </a:solidFill>
                <a:latin typeface="Calibri"/>
                <a:cs typeface="Calibri"/>
              </a:rPr>
              <a:t>Educate</a:t>
            </a:r>
            <a:r>
              <a:rPr sz="24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patient </a:t>
            </a:r>
            <a:r>
              <a:rPr sz="2400" b="1" i="1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4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family</a:t>
            </a:r>
            <a:r>
              <a:rPr sz="24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about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importance</a:t>
            </a:r>
            <a:r>
              <a:rPr sz="2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adherence</a:t>
            </a:r>
            <a:endParaRPr sz="2400">
              <a:latin typeface="Calibri"/>
              <a:cs typeface="Calibri"/>
            </a:endParaRPr>
          </a:p>
          <a:p>
            <a:pPr marL="240665" marR="924560" indent="-228600">
              <a:lnSpc>
                <a:spcPts val="2590"/>
              </a:lnSpc>
              <a:spcBef>
                <a:spcPts val="615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Develop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treatment </a:t>
            </a:r>
            <a:r>
              <a:rPr sz="2400" b="1" i="1" dirty="0">
                <a:solidFill>
                  <a:srgbClr val="212121"/>
                </a:solidFill>
                <a:latin typeface="Calibri"/>
                <a:cs typeface="Calibri"/>
              </a:rPr>
              <a:t>plan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adolescent and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youth </a:t>
            </a:r>
            <a:r>
              <a:rPr sz="2400" spc="-5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understand</a:t>
            </a:r>
            <a:r>
              <a:rPr sz="2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which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they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can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be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committed</a:t>
            </a:r>
            <a:endParaRPr sz="2400">
              <a:latin typeface="Calibri"/>
              <a:cs typeface="Calibri"/>
            </a:endParaRPr>
          </a:p>
          <a:p>
            <a:pPr marL="240665" marR="451484" indent="-228600">
              <a:lnSpc>
                <a:spcPts val="2590"/>
              </a:lnSpc>
              <a:spcBef>
                <a:spcPts val="580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Identify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barriers</a:t>
            </a:r>
            <a:r>
              <a:rPr sz="2400" b="1" i="1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accessing</a:t>
            </a:r>
            <a:r>
              <a:rPr sz="2400" b="1" i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care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 and 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treatment</a:t>
            </a:r>
            <a:r>
              <a:rPr sz="2400" b="1" i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– </a:t>
            </a:r>
            <a:r>
              <a:rPr sz="2400" spc="-35" dirty="0">
                <a:solidFill>
                  <a:srgbClr val="212121"/>
                </a:solidFill>
                <a:latin typeface="Calibri"/>
                <a:cs typeface="Calibri"/>
              </a:rPr>
              <a:t>any </a:t>
            </a:r>
            <a:r>
              <a:rPr sz="2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insurance,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co-pay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challenges,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accessing</a:t>
            </a:r>
            <a:r>
              <a:rPr sz="2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pharmacy,</a:t>
            </a:r>
            <a:r>
              <a:rPr sz="2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delivering </a:t>
            </a:r>
            <a:r>
              <a:rPr sz="2400" spc="-5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meds</a:t>
            </a:r>
            <a:r>
              <a:rPr sz="2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home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address</a:t>
            </a:r>
            <a:endParaRPr sz="2400">
              <a:latin typeface="Calibri"/>
              <a:cs typeface="Calibri"/>
            </a:endParaRPr>
          </a:p>
          <a:p>
            <a:pPr marL="241300" marR="181610" indent="-228600">
              <a:lnSpc>
                <a:spcPts val="2590"/>
              </a:lnSpc>
              <a:spcBef>
                <a:spcPts val="580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Establish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capacity </a:t>
            </a:r>
            <a:r>
              <a:rPr sz="2400" b="1" i="1" spc="-15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2400" b="1" i="1" spc="-25" dirty="0">
                <a:solidFill>
                  <a:srgbClr val="212121"/>
                </a:solidFill>
                <a:latin typeface="Calibri"/>
                <a:cs typeface="Calibri"/>
              </a:rPr>
              <a:t>take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medication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through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in clinic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practice </a:t>
            </a:r>
            <a:r>
              <a:rPr sz="2400" spc="-5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sessions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when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indicated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–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offer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pill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swallowing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241300" marR="400685" indent="-228600">
              <a:lnSpc>
                <a:spcPct val="90400"/>
              </a:lnSpc>
              <a:spcBef>
                <a:spcPts val="530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Schedule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home</a:t>
            </a:r>
            <a:r>
              <a:rPr sz="2400" b="1" i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2400" b="1" i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212121"/>
                </a:solidFill>
                <a:latin typeface="Calibri"/>
                <a:cs typeface="Calibri"/>
              </a:rPr>
              <a:t>telemedicine</a:t>
            </a:r>
            <a:r>
              <a:rPr sz="2400" b="1" i="1" spc="-5" dirty="0">
                <a:solidFill>
                  <a:srgbClr val="212121"/>
                </a:solidFill>
                <a:latin typeface="Calibri"/>
                <a:cs typeface="Calibri"/>
              </a:rPr>
              <a:t> visit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review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medications </a:t>
            </a:r>
            <a:r>
              <a:rPr sz="2400" spc="-5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and determine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how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they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administered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home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setting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192" y="119888"/>
            <a:ext cx="525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uppor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5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4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dher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451" y="718387"/>
            <a:ext cx="7760334" cy="403860"/>
          </a:xfrm>
          <a:custGeom>
            <a:avLst/>
            <a:gdLst/>
            <a:ahLst/>
            <a:cxnLst/>
            <a:rect l="l" t="t" r="r" b="b"/>
            <a:pathLst>
              <a:path w="7760334" h="403859">
                <a:moveTo>
                  <a:pt x="7760208" y="0"/>
                </a:moveTo>
                <a:lnTo>
                  <a:pt x="3064764" y="0"/>
                </a:lnTo>
                <a:lnTo>
                  <a:pt x="172212" y="0"/>
                </a:lnTo>
                <a:lnTo>
                  <a:pt x="0" y="0"/>
                </a:lnTo>
                <a:lnTo>
                  <a:pt x="0" y="403860"/>
                </a:lnTo>
                <a:lnTo>
                  <a:pt x="172212" y="403860"/>
                </a:lnTo>
                <a:lnTo>
                  <a:pt x="3064764" y="403860"/>
                </a:lnTo>
                <a:lnTo>
                  <a:pt x="7760208" y="403860"/>
                </a:lnTo>
                <a:lnTo>
                  <a:pt x="776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147" y="691969"/>
            <a:ext cx="1771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D51F1A"/>
                </a:solidFill>
                <a:latin typeface="Wingdings"/>
                <a:cs typeface="Wingdings"/>
              </a:rPr>
              <a:t>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451" y="718388"/>
            <a:ext cx="7760334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5"/>
              </a:lnSpc>
            </a:pPr>
            <a:r>
              <a:rPr sz="2600" b="1" i="1" spc="-10" dirty="0">
                <a:solidFill>
                  <a:srgbClr val="212121"/>
                </a:solidFill>
                <a:latin typeface="Calibri"/>
                <a:cs typeface="Calibri"/>
              </a:rPr>
              <a:t>Patient </a:t>
            </a:r>
            <a:r>
              <a:rPr sz="2600" b="1" i="1" spc="-5" dirty="0">
                <a:solidFill>
                  <a:srgbClr val="212121"/>
                </a:solidFill>
                <a:latin typeface="Calibri"/>
                <a:cs typeface="Calibri"/>
              </a:rPr>
              <a:t>education</a:t>
            </a:r>
            <a:r>
              <a:rPr sz="2600" b="1" i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212121"/>
                </a:solidFill>
                <a:latin typeface="Calibri"/>
                <a:cs typeface="Calibri"/>
              </a:rPr>
              <a:t>aids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,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including</a:t>
            </a: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12121"/>
                </a:solidFill>
                <a:latin typeface="Calibri"/>
                <a:cs typeface="Calibri"/>
              </a:rPr>
              <a:t>pictures,</a:t>
            </a:r>
            <a:r>
              <a:rPr sz="26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12121"/>
                </a:solidFill>
                <a:latin typeface="Calibri"/>
                <a:cs typeface="Calibri"/>
              </a:rPr>
              <a:t>calendars,</a:t>
            </a:r>
            <a:r>
              <a:rPr sz="26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451" y="1122248"/>
            <a:ext cx="998219" cy="356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sz="2600" spc="-25" dirty="0">
                <a:solidFill>
                  <a:srgbClr val="212121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tic</a:t>
            </a:r>
            <a:r>
              <a:rPr sz="2600" spc="-85" dirty="0">
                <a:solidFill>
                  <a:srgbClr val="212121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e</a:t>
            </a:r>
            <a:r>
              <a:rPr sz="2600" spc="-45" dirty="0">
                <a:solidFill>
                  <a:srgbClr val="212121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212121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8600" algn="just">
              <a:lnSpc>
                <a:spcPts val="2810"/>
              </a:lnSpc>
              <a:spcBef>
                <a:spcPts val="45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b="1" i="1" spc="-5" dirty="0">
                <a:latin typeface="Calibri"/>
                <a:cs typeface="Calibri"/>
              </a:rPr>
              <a:t>Reminder </a:t>
            </a:r>
            <a:r>
              <a:rPr b="1" i="1" spc="-15" dirty="0">
                <a:latin typeface="Calibri"/>
                <a:cs typeface="Calibri"/>
              </a:rPr>
              <a:t>systems</a:t>
            </a:r>
            <a:r>
              <a:rPr spc="-15" dirty="0"/>
              <a:t>, </a:t>
            </a:r>
            <a:r>
              <a:rPr dirty="0"/>
              <a:t>such as cell </a:t>
            </a:r>
            <a:r>
              <a:rPr spc="-5" dirty="0"/>
              <a:t>phone calls, </a:t>
            </a:r>
            <a:r>
              <a:rPr dirty="0"/>
              <a:t>alerts, and </a:t>
            </a:r>
            <a:r>
              <a:rPr spc="-15" dirty="0"/>
              <a:t>text </a:t>
            </a:r>
            <a:r>
              <a:rPr spc="-580" dirty="0"/>
              <a:t> </a:t>
            </a:r>
            <a:r>
              <a:rPr dirty="0"/>
              <a:t>messaging, </a:t>
            </a:r>
            <a:r>
              <a:rPr spc="-20" dirty="0"/>
              <a:t>have </a:t>
            </a:r>
            <a:r>
              <a:rPr spc="-5" dirty="0"/>
              <a:t>been </a:t>
            </a:r>
            <a:r>
              <a:rPr spc="-20" dirty="0"/>
              <a:t>found </a:t>
            </a:r>
            <a:r>
              <a:rPr spc="-15" dirty="0"/>
              <a:t>to </a:t>
            </a:r>
            <a:r>
              <a:rPr spc="-5" dirty="0"/>
              <a:t>be </a:t>
            </a:r>
            <a:r>
              <a:rPr dirty="0"/>
              <a:t>particularly </a:t>
            </a:r>
            <a:r>
              <a:rPr spc="-20" dirty="0"/>
              <a:t>effective </a:t>
            </a:r>
            <a:r>
              <a:rPr spc="-25" dirty="0"/>
              <a:t>for </a:t>
            </a:r>
            <a:r>
              <a:rPr spc="-575" dirty="0"/>
              <a:t> </a:t>
            </a:r>
            <a:r>
              <a:rPr spc="-5" dirty="0"/>
              <a:t>adolescents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youth</a:t>
            </a:r>
          </a:p>
          <a:p>
            <a:pPr marL="241300" marR="106045" indent="-228600" algn="just">
              <a:lnSpc>
                <a:spcPts val="2810"/>
              </a:lnSpc>
              <a:spcBef>
                <a:spcPts val="61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pc="-15" dirty="0"/>
              <a:t>Mixed </a:t>
            </a:r>
            <a:r>
              <a:rPr spc="-5" dirty="0"/>
              <a:t>results </a:t>
            </a:r>
            <a:r>
              <a:rPr spc="-15" dirty="0"/>
              <a:t>from </a:t>
            </a:r>
            <a:r>
              <a:rPr dirty="0"/>
              <a:t>the </a:t>
            </a:r>
            <a:r>
              <a:rPr spc="-5" dirty="0"/>
              <a:t>studies </a:t>
            </a:r>
            <a:r>
              <a:rPr spc="-10" dirty="0"/>
              <a:t>evaluating </a:t>
            </a:r>
            <a:r>
              <a:rPr dirty="0"/>
              <a:t>the </a:t>
            </a:r>
            <a:r>
              <a:rPr spc="-10" dirty="0"/>
              <a:t>usage </a:t>
            </a:r>
            <a:r>
              <a:rPr spc="-5" dirty="0"/>
              <a:t>of </a:t>
            </a:r>
            <a:r>
              <a:rPr dirty="0"/>
              <a:t>cell </a:t>
            </a:r>
            <a:r>
              <a:rPr spc="-575" dirty="0"/>
              <a:t> </a:t>
            </a:r>
            <a:r>
              <a:rPr spc="-5" dirty="0"/>
              <a:t>phone</a:t>
            </a:r>
            <a:r>
              <a:rPr spc="-30" dirty="0"/>
              <a:t> </a:t>
            </a:r>
            <a:r>
              <a:rPr dirty="0"/>
              <a:t>and </a:t>
            </a:r>
            <a:r>
              <a:rPr spc="-15" dirty="0"/>
              <a:t>text </a:t>
            </a:r>
            <a:r>
              <a:rPr dirty="0"/>
              <a:t>messaging</a:t>
            </a:r>
            <a:r>
              <a:rPr spc="-40" dirty="0"/>
              <a:t> </a:t>
            </a:r>
            <a:r>
              <a:rPr spc="-10" dirty="0"/>
              <a:t>interventions</a:t>
            </a:r>
            <a:r>
              <a:rPr spc="555" dirty="0"/>
              <a:t> </a:t>
            </a:r>
            <a:r>
              <a:rPr spc="-25" dirty="0"/>
              <a:t>for</a:t>
            </a:r>
            <a:r>
              <a:rPr spc="5" dirty="0"/>
              <a:t> </a:t>
            </a:r>
            <a:r>
              <a:rPr spc="-5" dirty="0"/>
              <a:t>adherence</a:t>
            </a:r>
          </a:p>
          <a:p>
            <a:pPr marL="241300" marR="594995" indent="-228600">
              <a:lnSpc>
                <a:spcPts val="2810"/>
              </a:lnSpc>
              <a:spcBef>
                <a:spcPts val="62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b="1" i="1" spc="-15" dirty="0">
                <a:latin typeface="Calibri"/>
                <a:cs typeface="Calibri"/>
              </a:rPr>
              <a:t>Two-way</a:t>
            </a:r>
            <a:r>
              <a:rPr b="1" i="1" spc="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communication</a:t>
            </a:r>
            <a:r>
              <a:rPr b="1" i="1" spc="50" dirty="0">
                <a:latin typeface="Calibri"/>
                <a:cs typeface="Calibri"/>
              </a:rPr>
              <a:t> </a:t>
            </a:r>
            <a:r>
              <a:rPr spc="-5" dirty="0"/>
              <a:t>yields</a:t>
            </a:r>
            <a:r>
              <a:rPr spc="-20" dirty="0"/>
              <a:t> </a:t>
            </a:r>
            <a:r>
              <a:rPr spc="-15" dirty="0"/>
              <a:t>better </a:t>
            </a:r>
            <a:r>
              <a:rPr spc="-5" dirty="0"/>
              <a:t>ART</a:t>
            </a:r>
            <a:r>
              <a:rPr spc="-30" dirty="0"/>
              <a:t> </a:t>
            </a:r>
            <a:r>
              <a:rPr spc="-5" dirty="0"/>
              <a:t>adherence </a:t>
            </a:r>
            <a:r>
              <a:rPr spc="-570" dirty="0"/>
              <a:t> </a:t>
            </a:r>
            <a:r>
              <a:rPr spc="-10" dirty="0"/>
              <a:t>outcomes</a:t>
            </a:r>
            <a:r>
              <a:rPr spc="-15" dirty="0"/>
              <a:t> </a:t>
            </a:r>
            <a:r>
              <a:rPr spc="-10" dirty="0"/>
              <a:t>compared </a:t>
            </a:r>
            <a:r>
              <a:rPr spc="-15" dirty="0"/>
              <a:t>to</a:t>
            </a:r>
            <a:r>
              <a:rPr spc="5" dirty="0"/>
              <a:t> </a:t>
            </a:r>
            <a:r>
              <a:rPr spc="-10" dirty="0"/>
              <a:t>stand-alone</a:t>
            </a:r>
            <a:r>
              <a:rPr spc="-15" dirty="0"/>
              <a:t> </a:t>
            </a:r>
            <a:r>
              <a:rPr spc="-10" dirty="0"/>
              <a:t>reminders</a:t>
            </a:r>
          </a:p>
          <a:p>
            <a:pPr marL="241300" marR="314960" indent="-228600">
              <a:lnSpc>
                <a:spcPts val="2810"/>
              </a:lnSpc>
              <a:spcBef>
                <a:spcPts val="62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  <a:tab pos="6588759" algn="l"/>
              </a:tabLst>
            </a:pPr>
            <a:r>
              <a:rPr dirty="0"/>
              <a:t>A </a:t>
            </a:r>
            <a:r>
              <a:rPr b="1" i="1" spc="-5" dirty="0">
                <a:latin typeface="Calibri"/>
                <a:cs typeface="Calibri"/>
              </a:rPr>
              <a:t>multidisciplinary </a:t>
            </a:r>
            <a:r>
              <a:rPr b="1" i="1" dirty="0">
                <a:latin typeface="Calibri"/>
                <a:cs typeface="Calibri"/>
              </a:rPr>
              <a:t>approach </a:t>
            </a:r>
            <a:r>
              <a:rPr dirty="0"/>
              <a:t>with </a:t>
            </a:r>
            <a:r>
              <a:rPr spc="-5" dirty="0"/>
              <a:t>individualized case </a:t>
            </a:r>
            <a:r>
              <a:rPr dirty="0"/>
              <a:t> </a:t>
            </a:r>
            <a:r>
              <a:rPr spc="-5" dirty="0"/>
              <a:t>management</a:t>
            </a:r>
            <a:r>
              <a:rPr spc="-10" dirty="0"/>
              <a:t> that</a:t>
            </a:r>
            <a:r>
              <a:rPr spc="10" dirty="0"/>
              <a:t> </a:t>
            </a:r>
            <a:r>
              <a:rPr spc="-5" dirty="0"/>
              <a:t>combines</a:t>
            </a:r>
            <a:r>
              <a:rPr spc="-15" dirty="0"/>
              <a:t> </a:t>
            </a:r>
            <a:r>
              <a:rPr spc="-5" dirty="0"/>
              <a:t>adherence</a:t>
            </a:r>
            <a:r>
              <a:rPr spc="-40" dirty="0"/>
              <a:t> </a:t>
            </a:r>
            <a:r>
              <a:rPr spc="-5" dirty="0"/>
              <a:t>tactics	</a:t>
            </a:r>
            <a:r>
              <a:rPr dirty="0"/>
              <a:t>with </a:t>
            </a:r>
            <a:r>
              <a:rPr spc="5" dirty="0"/>
              <a:t> </a:t>
            </a:r>
            <a:r>
              <a:rPr spc="-5" dirty="0"/>
              <a:t>supportive,</a:t>
            </a:r>
            <a:r>
              <a:rPr spc="-25" dirty="0"/>
              <a:t> </a:t>
            </a:r>
            <a:r>
              <a:rPr spc="-5" dirty="0"/>
              <a:t>emotional,</a:t>
            </a:r>
            <a:r>
              <a:rPr spc="5" dirty="0"/>
              <a:t> </a:t>
            </a:r>
            <a:r>
              <a:rPr spc="-5" dirty="0"/>
              <a:t>or</a:t>
            </a:r>
            <a:r>
              <a:rPr spc="15" dirty="0"/>
              <a:t> </a:t>
            </a:r>
            <a:r>
              <a:rPr spc="-15" dirty="0"/>
              <a:t>behavioral</a:t>
            </a:r>
            <a:r>
              <a:rPr spc="10" dirty="0"/>
              <a:t> </a:t>
            </a:r>
            <a:r>
              <a:rPr spc="-15" dirty="0"/>
              <a:t>strategies</a:t>
            </a:r>
            <a:r>
              <a:rPr spc="-40" dirty="0"/>
              <a:t> </a:t>
            </a:r>
            <a:r>
              <a:rPr spc="-25" dirty="0"/>
              <a:t>for</a:t>
            </a:r>
            <a:r>
              <a:rPr spc="25" dirty="0"/>
              <a:t> </a:t>
            </a:r>
            <a:r>
              <a:rPr spc="-10" dirty="0"/>
              <a:t>youth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HIV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16640" y="5656579"/>
            <a:ext cx="12509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Amankwaa</a:t>
            </a:r>
            <a:r>
              <a:rPr sz="11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A,</a:t>
            </a:r>
            <a:r>
              <a:rPr sz="11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al.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1210" y="5661659"/>
            <a:ext cx="1966595" cy="192405"/>
          </a:xfrm>
          <a:prstGeom prst="rect">
            <a:avLst/>
          </a:prstGeom>
          <a:solidFill>
            <a:srgbClr val="ECEBEB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1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PLoS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One.</a:t>
            </a:r>
            <a:r>
              <a:rPr sz="11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2018;13:e0204091.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558" y="5824220"/>
            <a:ext cx="772477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3140" marR="5080" indent="-2251075">
              <a:lnSpc>
                <a:spcPct val="100000"/>
              </a:lnSpc>
              <a:spcBef>
                <a:spcPts val="100"/>
              </a:spcBef>
            </a:pP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https://clinicalinfo.hiv.gov/en/guidelines/pediatric-arv/adherence-antiretroviral-therapy-children-and-adolescents-living-hiv </a:t>
            </a:r>
            <a:r>
              <a:rPr sz="1100" spc="15" dirty="0">
                <a:solidFill>
                  <a:srgbClr val="468FCC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https://www.cdc.gov/hiv/research/interventionresearch/compendium/ma/complete.html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814" y="2078228"/>
            <a:ext cx="74961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BA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RR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4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305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365" dirty="0">
                <a:solidFill>
                  <a:srgbClr val="C00000"/>
                </a:solidFill>
                <a:latin typeface="Arial MT"/>
                <a:cs typeface="Arial MT"/>
              </a:rPr>
              <a:t>TA</a:t>
            </a:r>
            <a:r>
              <a:rPr sz="3600" b="0" spc="-16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6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O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CH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EV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4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36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NG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OGI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PP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ES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AM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 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IV</a:t>
            </a: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6" y="1872996"/>
              <a:ext cx="9104363" cy="38145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3120" y="5714245"/>
            <a:ext cx="897572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Source: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Centers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for 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Disease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Control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 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Prevention.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Monitoring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Selected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National HIV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Prevention and 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Care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Objectives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by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Using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HIV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Surveillance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333333"/>
                </a:solidFill>
                <a:latin typeface="Microsoft Sans Serif"/>
                <a:cs typeface="Microsoft Sans Serif"/>
              </a:rPr>
              <a:t>Data—United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States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333333"/>
                </a:solidFill>
                <a:latin typeface="Microsoft Sans Serif"/>
                <a:cs typeface="Microsoft Sans Serif"/>
              </a:rPr>
              <a:t>6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Dependent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Areas,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2021.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HIV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Surveillance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Supplemental</a:t>
            </a:r>
            <a:r>
              <a:rPr sz="110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Report.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2023;28(No.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4).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Published</a:t>
            </a:r>
            <a:r>
              <a:rPr sz="11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May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2023.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425" y="301745"/>
            <a:ext cx="79184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2540" marR="5080" indent="-1260475">
              <a:lnSpc>
                <a:spcPct val="100000"/>
              </a:lnSpc>
              <a:spcBef>
                <a:spcPts val="100"/>
              </a:spcBef>
              <a:tabLst>
                <a:tab pos="1781175" algn="l"/>
              </a:tabLst>
            </a:pP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	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cad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/</a:t>
            </a:r>
            <a:r>
              <a:rPr sz="3200" b="0" spc="-11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m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amon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eop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e, 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ependen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4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ea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2021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637791"/>
            <a:ext cx="8249920" cy="353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48665" indent="-342900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Review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current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epidemiological</a:t>
            </a:r>
            <a:r>
              <a:rPr sz="240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data on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HIV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infection </a:t>
            </a:r>
            <a:r>
              <a:rPr sz="2400" spc="-6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among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adolescents</a:t>
            </a:r>
            <a:r>
              <a:rPr sz="24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 youth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US</a:t>
            </a:r>
            <a:endParaRPr sz="24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Identify</a:t>
            </a:r>
            <a:r>
              <a:rPr sz="2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unique</a:t>
            </a:r>
            <a:r>
              <a:rPr sz="24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challenges</a:t>
            </a:r>
            <a:r>
              <a:rPr sz="240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diagnosis</a:t>
            </a:r>
            <a:r>
              <a:rPr sz="24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HIV</a:t>
            </a:r>
            <a:r>
              <a:rPr sz="2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infection </a:t>
            </a:r>
            <a:r>
              <a:rPr sz="2400" spc="-6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linkage</a:t>
            </a:r>
            <a:r>
              <a:rPr sz="24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care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for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adolescents</a:t>
            </a:r>
            <a:r>
              <a:rPr sz="24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endParaRPr sz="2400" dirty="0">
              <a:latin typeface="Arial MT"/>
              <a:cs typeface="Arial MT"/>
            </a:endParaRPr>
          </a:p>
          <a:p>
            <a:pPr marL="355600" marR="541020" indent="-3429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Char char="•"/>
              <a:tabLst>
                <a:tab pos="354965" algn="l"/>
                <a:tab pos="355600" algn="l"/>
                <a:tab pos="2644140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Differentiate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key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steps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the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initiation</a:t>
            </a:r>
            <a:r>
              <a:rPr sz="24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of treatment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2400" spc="-6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management</a:t>
            </a:r>
            <a:r>
              <a:rPr sz="24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of	HIV</a:t>
            </a:r>
            <a:r>
              <a:rPr sz="2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infection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with focus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on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endParaRPr sz="2400" dirty="0">
              <a:latin typeface="Arial MT"/>
              <a:cs typeface="Arial MT"/>
            </a:endParaRPr>
          </a:p>
          <a:p>
            <a:pPr marL="355600" marR="661035" indent="-3429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Describe</a:t>
            </a:r>
            <a:r>
              <a:rPr sz="24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barriers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facilitators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achieving</a:t>
            </a:r>
            <a:r>
              <a:rPr sz="24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sustaining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virologic</a:t>
            </a:r>
            <a:r>
              <a:rPr sz="24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suppression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improving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health </a:t>
            </a:r>
            <a:r>
              <a:rPr sz="2400" spc="-6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outcomes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among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HIV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476" y="462336"/>
            <a:ext cx="2273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5" dirty="0">
                <a:solidFill>
                  <a:srgbClr val="C00000"/>
                </a:solidFill>
                <a:latin typeface="Arial MT"/>
                <a:cs typeface="Arial MT"/>
              </a:rPr>
              <a:t>Objectives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042415"/>
            <a:ext cx="8485631" cy="47731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7939" y="5761494"/>
            <a:ext cx="696468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5080" indent="-503555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30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Monitoring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selected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national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prevention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and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care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objectives</a:t>
            </a:r>
            <a:r>
              <a:rPr sz="1100" u="sng" spc="-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by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using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surveillance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10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data— </a:t>
            </a:r>
            <a:r>
              <a:rPr sz="1100" spc="-280" dirty="0">
                <a:solidFill>
                  <a:srgbClr val="468FCC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United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States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and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5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6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dependent</a:t>
            </a:r>
            <a:r>
              <a:rPr sz="1100" u="sng" spc="-4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-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areas,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2021</a:t>
            </a:r>
            <a:r>
              <a:rPr sz="1100" spc="2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5" dirty="0">
                <a:solidFill>
                  <a:srgbClr val="1C1D1F"/>
                </a:solidFill>
                <a:latin typeface="Arial"/>
                <a:cs typeface="Arial"/>
              </a:rPr>
              <a:t>Supplemental</a:t>
            </a:r>
            <a:r>
              <a:rPr sz="1100" i="1" spc="-5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1C1D1F"/>
                </a:solidFill>
                <a:latin typeface="Microsoft Sans Serif"/>
                <a:cs typeface="Microsoft Sans Serif"/>
              </a:rPr>
              <a:t>2023;28(4).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918" y="134089"/>
            <a:ext cx="83972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0095">
              <a:lnSpc>
                <a:spcPct val="100000"/>
              </a:lnSpc>
              <a:spcBef>
                <a:spcPts val="100"/>
              </a:spcBef>
            </a:pP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on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nuu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m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amon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eop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it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h 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agno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114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4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7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St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spc="-3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2021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9487" y="192910"/>
            <a:ext cx="5644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Re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en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2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Car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Chal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l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ng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es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25055"/>
            <a:ext cx="9144000" cy="5017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5474" y="5469470"/>
            <a:ext cx="764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Compared</a:t>
            </a:r>
            <a:r>
              <a:rPr sz="18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 24%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overall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adults</a:t>
            </a:r>
            <a:r>
              <a:rPr sz="18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with</a:t>
            </a:r>
            <a:r>
              <a:rPr sz="18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38%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young</a:t>
            </a:r>
            <a:r>
              <a:rPr sz="1800" spc="4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people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18-24 </a:t>
            </a:r>
            <a:r>
              <a:rPr sz="1800" spc="-49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years</a:t>
            </a:r>
            <a:r>
              <a:rPr sz="18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old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missed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at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least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1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 medical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appointment</a:t>
            </a:r>
            <a:r>
              <a:rPr sz="18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in the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past</a:t>
            </a:r>
            <a:r>
              <a:rPr sz="18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12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months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0634" y="2362961"/>
            <a:ext cx="4419600" cy="381000"/>
          </a:xfrm>
          <a:custGeom>
            <a:avLst/>
            <a:gdLst/>
            <a:ahLst/>
            <a:cxnLst/>
            <a:rect l="l" t="t" r="r" b="b"/>
            <a:pathLst>
              <a:path w="4419600" h="381000">
                <a:moveTo>
                  <a:pt x="0" y="190500"/>
                </a:moveTo>
                <a:lnTo>
                  <a:pt x="34093" y="156983"/>
                </a:lnTo>
                <a:lnTo>
                  <a:pt x="85782" y="137760"/>
                </a:lnTo>
                <a:lnTo>
                  <a:pt x="132477" y="125381"/>
                </a:lnTo>
                <a:lnTo>
                  <a:pt x="188524" y="113390"/>
                </a:lnTo>
                <a:lnTo>
                  <a:pt x="253548" y="101818"/>
                </a:lnTo>
                <a:lnTo>
                  <a:pt x="327176" y="90697"/>
                </a:lnTo>
                <a:lnTo>
                  <a:pt x="367100" y="85316"/>
                </a:lnTo>
                <a:lnTo>
                  <a:pt x="409035" y="80061"/>
                </a:lnTo>
                <a:lnTo>
                  <a:pt x="452933" y="74934"/>
                </a:lnTo>
                <a:lnTo>
                  <a:pt x="498749" y="69940"/>
                </a:lnTo>
                <a:lnTo>
                  <a:pt x="546435" y="65083"/>
                </a:lnTo>
                <a:lnTo>
                  <a:pt x="595946" y="60367"/>
                </a:lnTo>
                <a:lnTo>
                  <a:pt x="647233" y="55797"/>
                </a:lnTo>
                <a:lnTo>
                  <a:pt x="700250" y="51376"/>
                </a:lnTo>
                <a:lnTo>
                  <a:pt x="754951" y="47107"/>
                </a:lnTo>
                <a:lnTo>
                  <a:pt x="811289" y="42996"/>
                </a:lnTo>
                <a:lnTo>
                  <a:pt x="869217" y="39047"/>
                </a:lnTo>
                <a:lnTo>
                  <a:pt x="928689" y="35262"/>
                </a:lnTo>
                <a:lnTo>
                  <a:pt x="989657" y="31647"/>
                </a:lnTo>
                <a:lnTo>
                  <a:pt x="1052074" y="28205"/>
                </a:lnTo>
                <a:lnTo>
                  <a:pt x="1115895" y="24941"/>
                </a:lnTo>
                <a:lnTo>
                  <a:pt x="1181073" y="21858"/>
                </a:lnTo>
                <a:lnTo>
                  <a:pt x="1247559" y="18960"/>
                </a:lnTo>
                <a:lnTo>
                  <a:pt x="1315309" y="16252"/>
                </a:lnTo>
                <a:lnTo>
                  <a:pt x="1384275" y="13738"/>
                </a:lnTo>
                <a:lnTo>
                  <a:pt x="1454411" y="11420"/>
                </a:lnTo>
                <a:lnTo>
                  <a:pt x="1525669" y="9305"/>
                </a:lnTo>
                <a:lnTo>
                  <a:pt x="1598003" y="7395"/>
                </a:lnTo>
                <a:lnTo>
                  <a:pt x="1671366" y="5694"/>
                </a:lnTo>
                <a:lnTo>
                  <a:pt x="1745712" y="4208"/>
                </a:lnTo>
                <a:lnTo>
                  <a:pt x="1820993" y="2939"/>
                </a:lnTo>
                <a:lnTo>
                  <a:pt x="1897163" y="1891"/>
                </a:lnTo>
                <a:lnTo>
                  <a:pt x="1974176" y="1070"/>
                </a:lnTo>
                <a:lnTo>
                  <a:pt x="2051984" y="478"/>
                </a:lnTo>
                <a:lnTo>
                  <a:pt x="2130541" y="120"/>
                </a:lnTo>
                <a:lnTo>
                  <a:pt x="2209800" y="0"/>
                </a:lnTo>
                <a:lnTo>
                  <a:pt x="2289058" y="120"/>
                </a:lnTo>
                <a:lnTo>
                  <a:pt x="2367615" y="478"/>
                </a:lnTo>
                <a:lnTo>
                  <a:pt x="2445423" y="1070"/>
                </a:lnTo>
                <a:lnTo>
                  <a:pt x="2522436" y="1891"/>
                </a:lnTo>
                <a:lnTo>
                  <a:pt x="2598606" y="2939"/>
                </a:lnTo>
                <a:lnTo>
                  <a:pt x="2673887" y="4208"/>
                </a:lnTo>
                <a:lnTo>
                  <a:pt x="2748233" y="5694"/>
                </a:lnTo>
                <a:lnTo>
                  <a:pt x="2821596" y="7395"/>
                </a:lnTo>
                <a:lnTo>
                  <a:pt x="2893930" y="9305"/>
                </a:lnTo>
                <a:lnTo>
                  <a:pt x="2965188" y="11420"/>
                </a:lnTo>
                <a:lnTo>
                  <a:pt x="3035324" y="13738"/>
                </a:lnTo>
                <a:lnTo>
                  <a:pt x="3104290" y="16252"/>
                </a:lnTo>
                <a:lnTo>
                  <a:pt x="3172040" y="18960"/>
                </a:lnTo>
                <a:lnTo>
                  <a:pt x="3238526" y="21858"/>
                </a:lnTo>
                <a:lnTo>
                  <a:pt x="3303704" y="24941"/>
                </a:lnTo>
                <a:lnTo>
                  <a:pt x="3367525" y="28205"/>
                </a:lnTo>
                <a:lnTo>
                  <a:pt x="3429942" y="31647"/>
                </a:lnTo>
                <a:lnTo>
                  <a:pt x="3490910" y="35262"/>
                </a:lnTo>
                <a:lnTo>
                  <a:pt x="3550382" y="39047"/>
                </a:lnTo>
                <a:lnTo>
                  <a:pt x="3608310" y="42996"/>
                </a:lnTo>
                <a:lnTo>
                  <a:pt x="3664648" y="47107"/>
                </a:lnTo>
                <a:lnTo>
                  <a:pt x="3719349" y="51376"/>
                </a:lnTo>
                <a:lnTo>
                  <a:pt x="3772366" y="55797"/>
                </a:lnTo>
                <a:lnTo>
                  <a:pt x="3823653" y="60367"/>
                </a:lnTo>
                <a:lnTo>
                  <a:pt x="3873164" y="65083"/>
                </a:lnTo>
                <a:lnTo>
                  <a:pt x="3920850" y="69940"/>
                </a:lnTo>
                <a:lnTo>
                  <a:pt x="3966666" y="74934"/>
                </a:lnTo>
                <a:lnTo>
                  <a:pt x="4010564" y="80061"/>
                </a:lnTo>
                <a:lnTo>
                  <a:pt x="4052499" y="85316"/>
                </a:lnTo>
                <a:lnTo>
                  <a:pt x="4092423" y="90697"/>
                </a:lnTo>
                <a:lnTo>
                  <a:pt x="4130289" y="96199"/>
                </a:lnTo>
                <a:lnTo>
                  <a:pt x="4199662" y="107549"/>
                </a:lnTo>
                <a:lnTo>
                  <a:pt x="4260244" y="119335"/>
                </a:lnTo>
                <a:lnTo>
                  <a:pt x="4311662" y="131524"/>
                </a:lnTo>
                <a:lnTo>
                  <a:pt x="4353540" y="144084"/>
                </a:lnTo>
                <a:lnTo>
                  <a:pt x="4397655" y="163549"/>
                </a:lnTo>
                <a:lnTo>
                  <a:pt x="4419600" y="190500"/>
                </a:lnTo>
                <a:lnTo>
                  <a:pt x="4418205" y="197332"/>
                </a:lnTo>
                <a:lnTo>
                  <a:pt x="4385506" y="224016"/>
                </a:lnTo>
                <a:lnTo>
                  <a:pt x="4333817" y="243239"/>
                </a:lnTo>
                <a:lnTo>
                  <a:pt x="4287122" y="255618"/>
                </a:lnTo>
                <a:lnTo>
                  <a:pt x="4231075" y="267609"/>
                </a:lnTo>
                <a:lnTo>
                  <a:pt x="4166051" y="279181"/>
                </a:lnTo>
                <a:lnTo>
                  <a:pt x="4092423" y="290302"/>
                </a:lnTo>
                <a:lnTo>
                  <a:pt x="4052499" y="295683"/>
                </a:lnTo>
                <a:lnTo>
                  <a:pt x="4010564" y="300938"/>
                </a:lnTo>
                <a:lnTo>
                  <a:pt x="3966666" y="306065"/>
                </a:lnTo>
                <a:lnTo>
                  <a:pt x="3920850" y="311059"/>
                </a:lnTo>
                <a:lnTo>
                  <a:pt x="3873164" y="315916"/>
                </a:lnTo>
                <a:lnTo>
                  <a:pt x="3823653" y="320632"/>
                </a:lnTo>
                <a:lnTo>
                  <a:pt x="3772366" y="325202"/>
                </a:lnTo>
                <a:lnTo>
                  <a:pt x="3719349" y="329623"/>
                </a:lnTo>
                <a:lnTo>
                  <a:pt x="3664648" y="333892"/>
                </a:lnTo>
                <a:lnTo>
                  <a:pt x="3608310" y="338003"/>
                </a:lnTo>
                <a:lnTo>
                  <a:pt x="3550382" y="341952"/>
                </a:lnTo>
                <a:lnTo>
                  <a:pt x="3490910" y="345737"/>
                </a:lnTo>
                <a:lnTo>
                  <a:pt x="3429942" y="349352"/>
                </a:lnTo>
                <a:lnTo>
                  <a:pt x="3367525" y="352794"/>
                </a:lnTo>
                <a:lnTo>
                  <a:pt x="3303704" y="356058"/>
                </a:lnTo>
                <a:lnTo>
                  <a:pt x="3238526" y="359141"/>
                </a:lnTo>
                <a:lnTo>
                  <a:pt x="3172040" y="362039"/>
                </a:lnTo>
                <a:lnTo>
                  <a:pt x="3104290" y="364747"/>
                </a:lnTo>
                <a:lnTo>
                  <a:pt x="3035324" y="367261"/>
                </a:lnTo>
                <a:lnTo>
                  <a:pt x="2965188" y="369579"/>
                </a:lnTo>
                <a:lnTo>
                  <a:pt x="2893930" y="371694"/>
                </a:lnTo>
                <a:lnTo>
                  <a:pt x="2821596" y="373604"/>
                </a:lnTo>
                <a:lnTo>
                  <a:pt x="2748233" y="375305"/>
                </a:lnTo>
                <a:lnTo>
                  <a:pt x="2673887" y="376791"/>
                </a:lnTo>
                <a:lnTo>
                  <a:pt x="2598606" y="378060"/>
                </a:lnTo>
                <a:lnTo>
                  <a:pt x="2522436" y="379108"/>
                </a:lnTo>
                <a:lnTo>
                  <a:pt x="2445423" y="379929"/>
                </a:lnTo>
                <a:lnTo>
                  <a:pt x="2367615" y="380521"/>
                </a:lnTo>
                <a:lnTo>
                  <a:pt x="2289058" y="380879"/>
                </a:lnTo>
                <a:lnTo>
                  <a:pt x="2209800" y="381000"/>
                </a:lnTo>
                <a:lnTo>
                  <a:pt x="2130541" y="380879"/>
                </a:lnTo>
                <a:lnTo>
                  <a:pt x="2051984" y="380521"/>
                </a:lnTo>
                <a:lnTo>
                  <a:pt x="1974176" y="379929"/>
                </a:lnTo>
                <a:lnTo>
                  <a:pt x="1897163" y="379108"/>
                </a:lnTo>
                <a:lnTo>
                  <a:pt x="1820993" y="378060"/>
                </a:lnTo>
                <a:lnTo>
                  <a:pt x="1745712" y="376791"/>
                </a:lnTo>
                <a:lnTo>
                  <a:pt x="1671366" y="375305"/>
                </a:lnTo>
                <a:lnTo>
                  <a:pt x="1598003" y="373604"/>
                </a:lnTo>
                <a:lnTo>
                  <a:pt x="1525669" y="371694"/>
                </a:lnTo>
                <a:lnTo>
                  <a:pt x="1454411" y="369579"/>
                </a:lnTo>
                <a:lnTo>
                  <a:pt x="1384275" y="367261"/>
                </a:lnTo>
                <a:lnTo>
                  <a:pt x="1315309" y="364747"/>
                </a:lnTo>
                <a:lnTo>
                  <a:pt x="1247559" y="362039"/>
                </a:lnTo>
                <a:lnTo>
                  <a:pt x="1181073" y="359141"/>
                </a:lnTo>
                <a:lnTo>
                  <a:pt x="1115895" y="356058"/>
                </a:lnTo>
                <a:lnTo>
                  <a:pt x="1052074" y="352794"/>
                </a:lnTo>
                <a:lnTo>
                  <a:pt x="989657" y="349352"/>
                </a:lnTo>
                <a:lnTo>
                  <a:pt x="928689" y="345737"/>
                </a:lnTo>
                <a:lnTo>
                  <a:pt x="869217" y="341952"/>
                </a:lnTo>
                <a:lnTo>
                  <a:pt x="811289" y="338003"/>
                </a:lnTo>
                <a:lnTo>
                  <a:pt x="754951" y="333892"/>
                </a:lnTo>
                <a:lnTo>
                  <a:pt x="700250" y="329623"/>
                </a:lnTo>
                <a:lnTo>
                  <a:pt x="647233" y="325202"/>
                </a:lnTo>
                <a:lnTo>
                  <a:pt x="595946" y="320632"/>
                </a:lnTo>
                <a:lnTo>
                  <a:pt x="546435" y="315916"/>
                </a:lnTo>
                <a:lnTo>
                  <a:pt x="498749" y="311059"/>
                </a:lnTo>
                <a:lnTo>
                  <a:pt x="452933" y="306065"/>
                </a:lnTo>
                <a:lnTo>
                  <a:pt x="409035" y="300938"/>
                </a:lnTo>
                <a:lnTo>
                  <a:pt x="367100" y="295683"/>
                </a:lnTo>
                <a:lnTo>
                  <a:pt x="327176" y="290302"/>
                </a:lnTo>
                <a:lnTo>
                  <a:pt x="289310" y="284800"/>
                </a:lnTo>
                <a:lnTo>
                  <a:pt x="219937" y="273450"/>
                </a:lnTo>
                <a:lnTo>
                  <a:pt x="159355" y="261664"/>
                </a:lnTo>
                <a:lnTo>
                  <a:pt x="107937" y="249475"/>
                </a:lnTo>
                <a:lnTo>
                  <a:pt x="66059" y="236915"/>
                </a:lnTo>
                <a:lnTo>
                  <a:pt x="21944" y="21745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819" y="0"/>
            <a:ext cx="7446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x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ua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229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eha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amon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P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eopl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wi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 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Diagn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4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600" b="0" spc="-229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2020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1564" y="1310640"/>
            <a:ext cx="8768715" cy="5402580"/>
            <a:chOff x="321564" y="1310640"/>
            <a:chExt cx="8768715" cy="5402580"/>
          </a:xfrm>
        </p:grpSpPr>
        <p:sp>
          <p:nvSpPr>
            <p:cNvPr id="5" name="object 5"/>
            <p:cNvSpPr/>
            <p:nvPr/>
          </p:nvSpPr>
          <p:spPr>
            <a:xfrm>
              <a:off x="8532115" y="6307073"/>
              <a:ext cx="548640" cy="396240"/>
            </a:xfrm>
            <a:custGeom>
              <a:avLst/>
              <a:gdLst/>
              <a:ahLst/>
              <a:cxnLst/>
              <a:rect l="l" t="t" r="r" b="b"/>
              <a:pathLst>
                <a:path w="548640" h="396240">
                  <a:moveTo>
                    <a:pt x="71120" y="396239"/>
                  </a:moveTo>
                  <a:lnTo>
                    <a:pt x="43435" y="390651"/>
                  </a:lnTo>
                  <a:lnTo>
                    <a:pt x="20829" y="375410"/>
                  </a:lnTo>
                  <a:lnTo>
                    <a:pt x="5588" y="352804"/>
                  </a:lnTo>
                  <a:lnTo>
                    <a:pt x="0" y="325119"/>
                  </a:lnTo>
                  <a:lnTo>
                    <a:pt x="0" y="71119"/>
                  </a:lnTo>
                  <a:lnTo>
                    <a:pt x="5588" y="43435"/>
                  </a:lnTo>
                  <a:lnTo>
                    <a:pt x="20829" y="20829"/>
                  </a:lnTo>
                  <a:lnTo>
                    <a:pt x="43435" y="5588"/>
                  </a:lnTo>
                  <a:lnTo>
                    <a:pt x="71120" y="0"/>
                  </a:lnTo>
                </a:path>
                <a:path w="548640" h="396240">
                  <a:moveTo>
                    <a:pt x="477520" y="0"/>
                  </a:moveTo>
                  <a:lnTo>
                    <a:pt x="505204" y="5588"/>
                  </a:lnTo>
                  <a:lnTo>
                    <a:pt x="527810" y="20829"/>
                  </a:lnTo>
                  <a:lnTo>
                    <a:pt x="543051" y="43435"/>
                  </a:lnTo>
                  <a:lnTo>
                    <a:pt x="548640" y="71119"/>
                  </a:lnTo>
                  <a:lnTo>
                    <a:pt x="548640" y="325119"/>
                  </a:lnTo>
                  <a:lnTo>
                    <a:pt x="543051" y="352804"/>
                  </a:lnTo>
                  <a:lnTo>
                    <a:pt x="527810" y="375410"/>
                  </a:lnTo>
                  <a:lnTo>
                    <a:pt x="505204" y="390651"/>
                  </a:lnTo>
                  <a:lnTo>
                    <a:pt x="477520" y="39623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4" y="1310640"/>
              <a:ext cx="8177782" cy="45994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66725" y="634804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42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570" y="5819711"/>
            <a:ext cx="7653655" cy="36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6944" marR="5080" indent="-944880">
              <a:lnSpc>
                <a:spcPct val="100899"/>
              </a:lnSpc>
              <a:spcBef>
                <a:spcPts val="9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Behavioral and clinical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characteristics </a:t>
            </a:r>
            <a:r>
              <a:rPr sz="1100" u="sng" spc="2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of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persons </a:t>
            </a:r>
            <a:r>
              <a:rPr sz="1100" u="sng" spc="5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with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diagnosed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 </a:t>
            </a:r>
            <a:r>
              <a:rPr sz="1100" u="sng" spc="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infection—Medical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Monitoring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Project, </a:t>
            </a:r>
            <a:r>
              <a:rPr sz="1100" spc="-5" dirty="0">
                <a:solidFill>
                  <a:srgbClr val="468FCC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United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States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2020</a:t>
            </a:r>
            <a:r>
              <a:rPr sz="11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cycle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4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(June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2020–May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2021)</a:t>
            </a:r>
            <a:r>
              <a:rPr sz="1100" spc="15" dirty="0">
                <a:solidFill>
                  <a:srgbClr val="1C1D1F"/>
                </a:solidFill>
                <a:latin typeface="Microsoft Sans Serif"/>
                <a:cs typeface="Microsoft Sans Serif"/>
              </a:rPr>
              <a:t>.</a:t>
            </a:r>
            <a:r>
              <a:rPr sz="1100" spc="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Surveillance</a:t>
            </a:r>
            <a:r>
              <a:rPr sz="1100" i="1" spc="-4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1C1D1F"/>
                </a:solidFill>
                <a:latin typeface="Arial"/>
                <a:cs typeface="Arial"/>
              </a:rPr>
              <a:t>Special</a:t>
            </a:r>
            <a:r>
              <a:rPr sz="1100" i="1" spc="-4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i="1" spc="-3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1C1D1F"/>
                </a:solidFill>
                <a:latin typeface="Microsoft Sans Serif"/>
                <a:cs typeface="Microsoft Sans Serif"/>
              </a:rPr>
              <a:t>2022;29.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961" y="3295650"/>
            <a:ext cx="4419600" cy="609600"/>
          </a:xfrm>
          <a:custGeom>
            <a:avLst/>
            <a:gdLst/>
            <a:ahLst/>
            <a:cxnLst/>
            <a:rect l="l" t="t" r="r" b="b"/>
            <a:pathLst>
              <a:path w="4419600" h="609600">
                <a:moveTo>
                  <a:pt x="0" y="304800"/>
                </a:moveTo>
                <a:lnTo>
                  <a:pt x="21030" y="262577"/>
                </a:lnTo>
                <a:lnTo>
                  <a:pt x="63332" y="232051"/>
                </a:lnTo>
                <a:lnTo>
                  <a:pt x="103509" y="212335"/>
                </a:lnTo>
                <a:lnTo>
                  <a:pt x="152857" y="193183"/>
                </a:lnTo>
                <a:lnTo>
                  <a:pt x="211026" y="174644"/>
                </a:lnTo>
                <a:lnTo>
                  <a:pt x="277666" y="156765"/>
                </a:lnTo>
                <a:lnTo>
                  <a:pt x="352425" y="139595"/>
                </a:lnTo>
                <a:lnTo>
                  <a:pt x="392740" y="131291"/>
                </a:lnTo>
                <a:lnTo>
                  <a:pt x="434954" y="123182"/>
                </a:lnTo>
                <a:lnTo>
                  <a:pt x="479022" y="115275"/>
                </a:lnTo>
                <a:lnTo>
                  <a:pt x="524901" y="107575"/>
                </a:lnTo>
                <a:lnTo>
                  <a:pt x="572547" y="100088"/>
                </a:lnTo>
                <a:lnTo>
                  <a:pt x="621916" y="92822"/>
                </a:lnTo>
                <a:lnTo>
                  <a:pt x="672964" y="85781"/>
                </a:lnTo>
                <a:lnTo>
                  <a:pt x="725648" y="78971"/>
                </a:lnTo>
                <a:lnTo>
                  <a:pt x="779924" y="72399"/>
                </a:lnTo>
                <a:lnTo>
                  <a:pt x="835748" y="66071"/>
                </a:lnTo>
                <a:lnTo>
                  <a:pt x="893076" y="59993"/>
                </a:lnTo>
                <a:lnTo>
                  <a:pt x="951864" y="54170"/>
                </a:lnTo>
                <a:lnTo>
                  <a:pt x="1012068" y="48610"/>
                </a:lnTo>
                <a:lnTo>
                  <a:pt x="1073645" y="43317"/>
                </a:lnTo>
                <a:lnTo>
                  <a:pt x="1136551" y="38298"/>
                </a:lnTo>
                <a:lnTo>
                  <a:pt x="1200742" y="33559"/>
                </a:lnTo>
                <a:lnTo>
                  <a:pt x="1266174" y="29106"/>
                </a:lnTo>
                <a:lnTo>
                  <a:pt x="1332804" y="24946"/>
                </a:lnTo>
                <a:lnTo>
                  <a:pt x="1400587" y="21083"/>
                </a:lnTo>
                <a:lnTo>
                  <a:pt x="1469480" y="17525"/>
                </a:lnTo>
                <a:lnTo>
                  <a:pt x="1539438" y="14277"/>
                </a:lnTo>
                <a:lnTo>
                  <a:pt x="1610419" y="11345"/>
                </a:lnTo>
                <a:lnTo>
                  <a:pt x="1682378" y="8735"/>
                </a:lnTo>
                <a:lnTo>
                  <a:pt x="1755271" y="6454"/>
                </a:lnTo>
                <a:lnTo>
                  <a:pt x="1829055" y="4507"/>
                </a:lnTo>
                <a:lnTo>
                  <a:pt x="1903685" y="2900"/>
                </a:lnTo>
                <a:lnTo>
                  <a:pt x="1979119" y="1640"/>
                </a:lnTo>
                <a:lnTo>
                  <a:pt x="2055312" y="733"/>
                </a:lnTo>
                <a:lnTo>
                  <a:pt x="2132220" y="184"/>
                </a:lnTo>
                <a:lnTo>
                  <a:pt x="2209800" y="0"/>
                </a:lnTo>
                <a:lnTo>
                  <a:pt x="2287379" y="184"/>
                </a:lnTo>
                <a:lnTo>
                  <a:pt x="2364287" y="733"/>
                </a:lnTo>
                <a:lnTo>
                  <a:pt x="2440480" y="1640"/>
                </a:lnTo>
                <a:lnTo>
                  <a:pt x="2515914" y="2900"/>
                </a:lnTo>
                <a:lnTo>
                  <a:pt x="2590544" y="4507"/>
                </a:lnTo>
                <a:lnTo>
                  <a:pt x="2664328" y="6454"/>
                </a:lnTo>
                <a:lnTo>
                  <a:pt x="2737221" y="8735"/>
                </a:lnTo>
                <a:lnTo>
                  <a:pt x="2809180" y="11345"/>
                </a:lnTo>
                <a:lnTo>
                  <a:pt x="2880161" y="14277"/>
                </a:lnTo>
                <a:lnTo>
                  <a:pt x="2950119" y="17525"/>
                </a:lnTo>
                <a:lnTo>
                  <a:pt x="3019012" y="21083"/>
                </a:lnTo>
                <a:lnTo>
                  <a:pt x="3086795" y="24946"/>
                </a:lnTo>
                <a:lnTo>
                  <a:pt x="3153425" y="29106"/>
                </a:lnTo>
                <a:lnTo>
                  <a:pt x="3218857" y="33559"/>
                </a:lnTo>
                <a:lnTo>
                  <a:pt x="3283048" y="38298"/>
                </a:lnTo>
                <a:lnTo>
                  <a:pt x="3345954" y="43317"/>
                </a:lnTo>
                <a:lnTo>
                  <a:pt x="3407531" y="48610"/>
                </a:lnTo>
                <a:lnTo>
                  <a:pt x="3467735" y="54170"/>
                </a:lnTo>
                <a:lnTo>
                  <a:pt x="3526523" y="59993"/>
                </a:lnTo>
                <a:lnTo>
                  <a:pt x="3583851" y="66071"/>
                </a:lnTo>
                <a:lnTo>
                  <a:pt x="3639675" y="72399"/>
                </a:lnTo>
                <a:lnTo>
                  <a:pt x="3693951" y="78971"/>
                </a:lnTo>
                <a:lnTo>
                  <a:pt x="3746635" y="85781"/>
                </a:lnTo>
                <a:lnTo>
                  <a:pt x="3797683" y="92822"/>
                </a:lnTo>
                <a:lnTo>
                  <a:pt x="3847052" y="100088"/>
                </a:lnTo>
                <a:lnTo>
                  <a:pt x="3894698" y="107575"/>
                </a:lnTo>
                <a:lnTo>
                  <a:pt x="3940577" y="115275"/>
                </a:lnTo>
                <a:lnTo>
                  <a:pt x="3984645" y="123182"/>
                </a:lnTo>
                <a:lnTo>
                  <a:pt x="4026859" y="131291"/>
                </a:lnTo>
                <a:lnTo>
                  <a:pt x="4067174" y="139595"/>
                </a:lnTo>
                <a:lnTo>
                  <a:pt x="4105547" y="148088"/>
                </a:lnTo>
                <a:lnTo>
                  <a:pt x="4176290" y="165619"/>
                </a:lnTo>
                <a:lnTo>
                  <a:pt x="4238738" y="183834"/>
                </a:lnTo>
                <a:lnTo>
                  <a:pt x="4292541" y="202686"/>
                </a:lnTo>
                <a:lnTo>
                  <a:pt x="4337347" y="222126"/>
                </a:lnTo>
                <a:lnTo>
                  <a:pt x="4372807" y="242106"/>
                </a:lnTo>
                <a:lnTo>
                  <a:pt x="4407704" y="272981"/>
                </a:lnTo>
                <a:lnTo>
                  <a:pt x="4419600" y="304800"/>
                </a:lnTo>
                <a:lnTo>
                  <a:pt x="4418263" y="315500"/>
                </a:lnTo>
                <a:lnTo>
                  <a:pt x="4386922" y="357316"/>
                </a:lnTo>
                <a:lnTo>
                  <a:pt x="4337347" y="387473"/>
                </a:lnTo>
                <a:lnTo>
                  <a:pt x="4292541" y="406913"/>
                </a:lnTo>
                <a:lnTo>
                  <a:pt x="4238738" y="425765"/>
                </a:lnTo>
                <a:lnTo>
                  <a:pt x="4176290" y="443980"/>
                </a:lnTo>
                <a:lnTo>
                  <a:pt x="4105547" y="461511"/>
                </a:lnTo>
                <a:lnTo>
                  <a:pt x="4067174" y="470004"/>
                </a:lnTo>
                <a:lnTo>
                  <a:pt x="4026859" y="478308"/>
                </a:lnTo>
                <a:lnTo>
                  <a:pt x="3984645" y="486417"/>
                </a:lnTo>
                <a:lnTo>
                  <a:pt x="3940577" y="494324"/>
                </a:lnTo>
                <a:lnTo>
                  <a:pt x="3894698" y="502024"/>
                </a:lnTo>
                <a:lnTo>
                  <a:pt x="3847052" y="509511"/>
                </a:lnTo>
                <a:lnTo>
                  <a:pt x="3797683" y="516777"/>
                </a:lnTo>
                <a:lnTo>
                  <a:pt x="3746635" y="523818"/>
                </a:lnTo>
                <a:lnTo>
                  <a:pt x="3693951" y="530628"/>
                </a:lnTo>
                <a:lnTo>
                  <a:pt x="3639675" y="537200"/>
                </a:lnTo>
                <a:lnTo>
                  <a:pt x="3583851" y="543528"/>
                </a:lnTo>
                <a:lnTo>
                  <a:pt x="3526523" y="549606"/>
                </a:lnTo>
                <a:lnTo>
                  <a:pt x="3467735" y="555429"/>
                </a:lnTo>
                <a:lnTo>
                  <a:pt x="3407531" y="560989"/>
                </a:lnTo>
                <a:lnTo>
                  <a:pt x="3345954" y="566282"/>
                </a:lnTo>
                <a:lnTo>
                  <a:pt x="3283048" y="571301"/>
                </a:lnTo>
                <a:lnTo>
                  <a:pt x="3218857" y="576040"/>
                </a:lnTo>
                <a:lnTo>
                  <a:pt x="3153425" y="580493"/>
                </a:lnTo>
                <a:lnTo>
                  <a:pt x="3086795" y="584653"/>
                </a:lnTo>
                <a:lnTo>
                  <a:pt x="3019012" y="588516"/>
                </a:lnTo>
                <a:lnTo>
                  <a:pt x="2950119" y="592074"/>
                </a:lnTo>
                <a:lnTo>
                  <a:pt x="2880161" y="595322"/>
                </a:lnTo>
                <a:lnTo>
                  <a:pt x="2809180" y="598254"/>
                </a:lnTo>
                <a:lnTo>
                  <a:pt x="2737221" y="600864"/>
                </a:lnTo>
                <a:lnTo>
                  <a:pt x="2664328" y="603145"/>
                </a:lnTo>
                <a:lnTo>
                  <a:pt x="2590544" y="605092"/>
                </a:lnTo>
                <a:lnTo>
                  <a:pt x="2515914" y="606699"/>
                </a:lnTo>
                <a:lnTo>
                  <a:pt x="2440480" y="607959"/>
                </a:lnTo>
                <a:lnTo>
                  <a:pt x="2364287" y="608866"/>
                </a:lnTo>
                <a:lnTo>
                  <a:pt x="2287379" y="609415"/>
                </a:lnTo>
                <a:lnTo>
                  <a:pt x="2209800" y="609600"/>
                </a:lnTo>
                <a:lnTo>
                  <a:pt x="2132220" y="609415"/>
                </a:lnTo>
                <a:lnTo>
                  <a:pt x="2055312" y="608866"/>
                </a:lnTo>
                <a:lnTo>
                  <a:pt x="1979119" y="607959"/>
                </a:lnTo>
                <a:lnTo>
                  <a:pt x="1903685" y="606699"/>
                </a:lnTo>
                <a:lnTo>
                  <a:pt x="1829055" y="605092"/>
                </a:lnTo>
                <a:lnTo>
                  <a:pt x="1755271" y="603145"/>
                </a:lnTo>
                <a:lnTo>
                  <a:pt x="1682378" y="600864"/>
                </a:lnTo>
                <a:lnTo>
                  <a:pt x="1610419" y="598254"/>
                </a:lnTo>
                <a:lnTo>
                  <a:pt x="1539438" y="595322"/>
                </a:lnTo>
                <a:lnTo>
                  <a:pt x="1469480" y="592074"/>
                </a:lnTo>
                <a:lnTo>
                  <a:pt x="1400587" y="588516"/>
                </a:lnTo>
                <a:lnTo>
                  <a:pt x="1332804" y="584653"/>
                </a:lnTo>
                <a:lnTo>
                  <a:pt x="1266174" y="580493"/>
                </a:lnTo>
                <a:lnTo>
                  <a:pt x="1200742" y="576040"/>
                </a:lnTo>
                <a:lnTo>
                  <a:pt x="1136551" y="571301"/>
                </a:lnTo>
                <a:lnTo>
                  <a:pt x="1073645" y="566282"/>
                </a:lnTo>
                <a:lnTo>
                  <a:pt x="1012068" y="560989"/>
                </a:lnTo>
                <a:lnTo>
                  <a:pt x="951864" y="555429"/>
                </a:lnTo>
                <a:lnTo>
                  <a:pt x="893076" y="549606"/>
                </a:lnTo>
                <a:lnTo>
                  <a:pt x="835748" y="543528"/>
                </a:lnTo>
                <a:lnTo>
                  <a:pt x="779924" y="537200"/>
                </a:lnTo>
                <a:lnTo>
                  <a:pt x="725648" y="530628"/>
                </a:lnTo>
                <a:lnTo>
                  <a:pt x="672964" y="523818"/>
                </a:lnTo>
                <a:lnTo>
                  <a:pt x="621916" y="516777"/>
                </a:lnTo>
                <a:lnTo>
                  <a:pt x="572547" y="509511"/>
                </a:lnTo>
                <a:lnTo>
                  <a:pt x="524901" y="502024"/>
                </a:lnTo>
                <a:lnTo>
                  <a:pt x="479022" y="494324"/>
                </a:lnTo>
                <a:lnTo>
                  <a:pt x="434954" y="486417"/>
                </a:lnTo>
                <a:lnTo>
                  <a:pt x="392740" y="478308"/>
                </a:lnTo>
                <a:lnTo>
                  <a:pt x="352425" y="470004"/>
                </a:lnTo>
                <a:lnTo>
                  <a:pt x="314052" y="461511"/>
                </a:lnTo>
                <a:lnTo>
                  <a:pt x="243309" y="443980"/>
                </a:lnTo>
                <a:lnTo>
                  <a:pt x="180861" y="425765"/>
                </a:lnTo>
                <a:lnTo>
                  <a:pt x="127058" y="406913"/>
                </a:lnTo>
                <a:lnTo>
                  <a:pt x="82252" y="387473"/>
                </a:lnTo>
                <a:lnTo>
                  <a:pt x="46792" y="367493"/>
                </a:lnTo>
                <a:lnTo>
                  <a:pt x="11895" y="336618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0515" marR="5080" indent="-2407920">
              <a:lnSpc>
                <a:spcPct val="100000"/>
              </a:lnSpc>
              <a:spcBef>
                <a:spcPts val="95"/>
              </a:spcBef>
              <a:tabLst>
                <a:tab pos="2868930" algn="l"/>
                <a:tab pos="4105275" algn="l"/>
                <a:tab pos="5060950" algn="l"/>
                <a:tab pos="5121275" algn="l"/>
                <a:tab pos="5629275" algn="l"/>
                <a:tab pos="5962650" algn="l"/>
                <a:tab pos="8202295" algn="l"/>
              </a:tabLst>
            </a:pPr>
            <a:r>
              <a:rPr spc="265" dirty="0"/>
              <a:t>P</a:t>
            </a:r>
            <a:r>
              <a:rPr spc="275" dirty="0"/>
              <a:t>s</a:t>
            </a:r>
            <a:r>
              <a:rPr spc="240" dirty="0"/>
              <a:t>y</a:t>
            </a:r>
            <a:r>
              <a:rPr spc="285" dirty="0"/>
              <a:t>c</a:t>
            </a:r>
            <a:r>
              <a:rPr spc="275" dirty="0"/>
              <a:t>hi</a:t>
            </a:r>
            <a:r>
              <a:rPr spc="285" dirty="0"/>
              <a:t>a</a:t>
            </a:r>
            <a:r>
              <a:rPr spc="270" dirty="0"/>
              <a:t>tri</a:t>
            </a:r>
            <a:r>
              <a:rPr spc="-5" dirty="0"/>
              <a:t>c</a:t>
            </a:r>
            <a:r>
              <a:rPr dirty="0"/>
              <a:t>		</a:t>
            </a:r>
            <a:r>
              <a:rPr spc="265" dirty="0"/>
              <a:t>D</a:t>
            </a:r>
            <a:r>
              <a:rPr spc="275" dirty="0"/>
              <a:t>is</a:t>
            </a:r>
            <a:r>
              <a:rPr spc="265" dirty="0"/>
              <a:t>o</a:t>
            </a:r>
            <a:r>
              <a:rPr spc="270" dirty="0"/>
              <a:t>r</a:t>
            </a:r>
            <a:r>
              <a:rPr spc="265" dirty="0"/>
              <a:t>d</a:t>
            </a:r>
            <a:r>
              <a:rPr spc="275" dirty="0"/>
              <a:t>e</a:t>
            </a:r>
            <a:r>
              <a:rPr spc="285" dirty="0"/>
              <a:t>r</a:t>
            </a:r>
            <a:r>
              <a:rPr spc="-5" dirty="0"/>
              <a:t>s</a:t>
            </a:r>
            <a:r>
              <a:rPr lang="en-US" spc="-5" dirty="0"/>
              <a:t> </a:t>
            </a:r>
            <a:r>
              <a:rPr spc="275" dirty="0"/>
              <a:t>i</a:t>
            </a:r>
            <a:r>
              <a:rPr spc="-5" dirty="0"/>
              <a:t>n</a:t>
            </a:r>
            <a:r>
              <a:rPr lang="en-US" spc="-5" dirty="0"/>
              <a:t> </a:t>
            </a:r>
            <a:r>
              <a:rPr spc="265" dirty="0"/>
              <a:t>A</a:t>
            </a:r>
            <a:r>
              <a:rPr spc="215" dirty="0"/>
              <a:t>do</a:t>
            </a:r>
            <a:r>
              <a:rPr spc="225" dirty="0"/>
              <a:t>lesce</a:t>
            </a:r>
            <a:r>
              <a:rPr spc="215" dirty="0"/>
              <a:t>n</a:t>
            </a:r>
            <a:r>
              <a:rPr spc="225" dirty="0"/>
              <a:t>t</a:t>
            </a:r>
            <a:r>
              <a:rPr spc="-5" dirty="0"/>
              <a:t>s</a:t>
            </a:r>
            <a:r>
              <a:rPr lang="en-US" spc="-5" dirty="0"/>
              <a:t> </a:t>
            </a:r>
            <a:r>
              <a:rPr spc="225" dirty="0"/>
              <a:t>a</a:t>
            </a:r>
            <a:r>
              <a:rPr spc="215" dirty="0"/>
              <a:t>n</a:t>
            </a:r>
            <a:r>
              <a:rPr spc="-5" dirty="0"/>
              <a:t>d  </a:t>
            </a:r>
            <a:r>
              <a:rPr spc="130" dirty="0"/>
              <a:t>Youth</a:t>
            </a:r>
            <a:r>
              <a:rPr lang="en-US" spc="130" dirty="0"/>
              <a:t> </a:t>
            </a:r>
            <a:r>
              <a:rPr spc="165" dirty="0"/>
              <a:t>with</a:t>
            </a:r>
            <a:r>
              <a:rPr lang="en-US" spc="165" dirty="0"/>
              <a:t> </a:t>
            </a:r>
            <a:r>
              <a:rPr spc="100" dirty="0"/>
              <a:t>HIV,</a:t>
            </a:r>
            <a:r>
              <a:rPr spc="105" dirty="0"/>
              <a:t>US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05911" y="1744979"/>
            <a:ext cx="5662930" cy="1772920"/>
            <a:chOff x="3105911" y="1744979"/>
            <a:chExt cx="5662930" cy="1772920"/>
          </a:xfrm>
        </p:grpSpPr>
        <p:sp>
          <p:nvSpPr>
            <p:cNvPr id="5" name="object 5"/>
            <p:cNvSpPr/>
            <p:nvPr/>
          </p:nvSpPr>
          <p:spPr>
            <a:xfrm>
              <a:off x="7013445" y="1763267"/>
              <a:ext cx="1755775" cy="1754505"/>
            </a:xfrm>
            <a:custGeom>
              <a:avLst/>
              <a:gdLst/>
              <a:ahLst/>
              <a:cxnLst/>
              <a:rect l="l" t="t" r="r" b="b"/>
              <a:pathLst>
                <a:path w="1755775" h="1754504">
                  <a:moveTo>
                    <a:pt x="877684" y="0"/>
                  </a:moveTo>
                  <a:lnTo>
                    <a:pt x="805700" y="2908"/>
                  </a:lnTo>
                  <a:lnTo>
                    <a:pt x="735317" y="11480"/>
                  </a:lnTo>
                  <a:lnTo>
                    <a:pt x="666762" y="25488"/>
                  </a:lnTo>
                  <a:lnTo>
                    <a:pt x="600265" y="44716"/>
                  </a:lnTo>
                  <a:lnTo>
                    <a:pt x="536054" y="68922"/>
                  </a:lnTo>
                  <a:lnTo>
                    <a:pt x="474332" y="97891"/>
                  </a:lnTo>
                  <a:lnTo>
                    <a:pt x="415353" y="131406"/>
                  </a:lnTo>
                  <a:lnTo>
                    <a:pt x="359333" y="169227"/>
                  </a:lnTo>
                  <a:lnTo>
                    <a:pt x="306501" y="211124"/>
                  </a:lnTo>
                  <a:lnTo>
                    <a:pt x="257073" y="256882"/>
                  </a:lnTo>
                  <a:lnTo>
                    <a:pt x="211277" y="306285"/>
                  </a:lnTo>
                  <a:lnTo>
                    <a:pt x="169341" y="359079"/>
                  </a:lnTo>
                  <a:lnTo>
                    <a:pt x="131495" y="415061"/>
                  </a:lnTo>
                  <a:lnTo>
                    <a:pt x="97967" y="474002"/>
                  </a:lnTo>
                  <a:lnTo>
                    <a:pt x="68973" y="535673"/>
                  </a:lnTo>
                  <a:lnTo>
                    <a:pt x="44742" y="599846"/>
                  </a:lnTo>
                  <a:lnTo>
                    <a:pt x="25514" y="666292"/>
                  </a:lnTo>
                  <a:lnTo>
                    <a:pt x="11493" y="734796"/>
                  </a:lnTo>
                  <a:lnTo>
                    <a:pt x="2908" y="805129"/>
                  </a:lnTo>
                  <a:lnTo>
                    <a:pt x="0" y="877062"/>
                  </a:lnTo>
                  <a:lnTo>
                    <a:pt x="736" y="913218"/>
                  </a:lnTo>
                  <a:lnTo>
                    <a:pt x="6502" y="984377"/>
                  </a:lnTo>
                  <a:lnTo>
                    <a:pt x="17830" y="1053820"/>
                  </a:lnTo>
                  <a:lnTo>
                    <a:pt x="34493" y="1121321"/>
                  </a:lnTo>
                  <a:lnTo>
                    <a:pt x="56248" y="1186662"/>
                  </a:lnTo>
                  <a:lnTo>
                    <a:pt x="82892" y="1249616"/>
                  </a:lnTo>
                  <a:lnTo>
                    <a:pt x="114185" y="1309941"/>
                  </a:lnTo>
                  <a:lnTo>
                    <a:pt x="149898" y="1367434"/>
                  </a:lnTo>
                  <a:lnTo>
                    <a:pt x="189814" y="1421853"/>
                  </a:lnTo>
                  <a:lnTo>
                    <a:pt x="233705" y="1472984"/>
                  </a:lnTo>
                  <a:lnTo>
                    <a:pt x="281343" y="1520583"/>
                  </a:lnTo>
                  <a:lnTo>
                    <a:pt x="332498" y="1564449"/>
                  </a:lnTo>
                  <a:lnTo>
                    <a:pt x="386956" y="1604340"/>
                  </a:lnTo>
                  <a:lnTo>
                    <a:pt x="444487" y="1640027"/>
                  </a:lnTo>
                  <a:lnTo>
                    <a:pt x="504863" y="1671294"/>
                  </a:lnTo>
                  <a:lnTo>
                    <a:pt x="567855" y="1697913"/>
                  </a:lnTo>
                  <a:lnTo>
                    <a:pt x="633247" y="1719656"/>
                  </a:lnTo>
                  <a:lnTo>
                    <a:pt x="700798" y="1736305"/>
                  </a:lnTo>
                  <a:lnTo>
                    <a:pt x="770293" y="1747621"/>
                  </a:lnTo>
                  <a:lnTo>
                    <a:pt x="841502" y="1753387"/>
                  </a:lnTo>
                  <a:lnTo>
                    <a:pt x="877684" y="1754124"/>
                  </a:lnTo>
                  <a:lnTo>
                    <a:pt x="913866" y="1753387"/>
                  </a:lnTo>
                  <a:lnTo>
                    <a:pt x="985075" y="1747621"/>
                  </a:lnTo>
                  <a:lnTo>
                    <a:pt x="1054569" y="1736305"/>
                  </a:lnTo>
                  <a:lnTo>
                    <a:pt x="1122121" y="1719656"/>
                  </a:lnTo>
                  <a:lnTo>
                    <a:pt x="1187513" y="1697913"/>
                  </a:lnTo>
                  <a:lnTo>
                    <a:pt x="1250505" y="1671294"/>
                  </a:lnTo>
                  <a:lnTo>
                    <a:pt x="1310881" y="1640027"/>
                  </a:lnTo>
                  <a:lnTo>
                    <a:pt x="1368399" y="1604340"/>
                  </a:lnTo>
                  <a:lnTo>
                    <a:pt x="1422869" y="1564449"/>
                  </a:lnTo>
                  <a:lnTo>
                    <a:pt x="1474025" y="1520583"/>
                  </a:lnTo>
                  <a:lnTo>
                    <a:pt x="1521663" y="1472984"/>
                  </a:lnTo>
                  <a:lnTo>
                    <a:pt x="1565554" y="1421853"/>
                  </a:lnTo>
                  <a:lnTo>
                    <a:pt x="1605470" y="1367434"/>
                  </a:lnTo>
                  <a:lnTo>
                    <a:pt x="1641182" y="1309941"/>
                  </a:lnTo>
                  <a:lnTo>
                    <a:pt x="1672475" y="1249616"/>
                  </a:lnTo>
                  <a:lnTo>
                    <a:pt x="1699120" y="1186662"/>
                  </a:lnTo>
                  <a:lnTo>
                    <a:pt x="1720875" y="1121321"/>
                  </a:lnTo>
                  <a:lnTo>
                    <a:pt x="1737537" y="1053820"/>
                  </a:lnTo>
                  <a:lnTo>
                    <a:pt x="1748866" y="984377"/>
                  </a:lnTo>
                  <a:lnTo>
                    <a:pt x="1754632" y="913218"/>
                  </a:lnTo>
                  <a:lnTo>
                    <a:pt x="1755368" y="877062"/>
                  </a:lnTo>
                  <a:lnTo>
                    <a:pt x="1754632" y="840905"/>
                  </a:lnTo>
                  <a:lnTo>
                    <a:pt x="1748866" y="769747"/>
                  </a:lnTo>
                  <a:lnTo>
                    <a:pt x="1737537" y="700303"/>
                  </a:lnTo>
                  <a:lnTo>
                    <a:pt x="1720875" y="632802"/>
                  </a:lnTo>
                  <a:lnTo>
                    <a:pt x="1699120" y="567461"/>
                  </a:lnTo>
                  <a:lnTo>
                    <a:pt x="1672475" y="504507"/>
                  </a:lnTo>
                  <a:lnTo>
                    <a:pt x="1641182" y="444182"/>
                  </a:lnTo>
                  <a:lnTo>
                    <a:pt x="1605470" y="386689"/>
                  </a:lnTo>
                  <a:lnTo>
                    <a:pt x="1565554" y="332270"/>
                  </a:lnTo>
                  <a:lnTo>
                    <a:pt x="1521663" y="281139"/>
                  </a:lnTo>
                  <a:lnTo>
                    <a:pt x="1474025" y="233540"/>
                  </a:lnTo>
                  <a:lnTo>
                    <a:pt x="1422869" y="189674"/>
                  </a:lnTo>
                  <a:lnTo>
                    <a:pt x="1368399" y="149783"/>
                  </a:lnTo>
                  <a:lnTo>
                    <a:pt x="1310881" y="114096"/>
                  </a:lnTo>
                  <a:lnTo>
                    <a:pt x="1250505" y="82829"/>
                  </a:lnTo>
                  <a:lnTo>
                    <a:pt x="1187513" y="56210"/>
                  </a:lnTo>
                  <a:lnTo>
                    <a:pt x="1122121" y="34467"/>
                  </a:lnTo>
                  <a:lnTo>
                    <a:pt x="1054569" y="17818"/>
                  </a:lnTo>
                  <a:lnTo>
                    <a:pt x="985075" y="6502"/>
                  </a:lnTo>
                  <a:lnTo>
                    <a:pt x="913866" y="736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86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5911" y="1744979"/>
              <a:ext cx="1754505" cy="1754505"/>
            </a:xfrm>
            <a:custGeom>
              <a:avLst/>
              <a:gdLst/>
              <a:ahLst/>
              <a:cxnLst/>
              <a:rect l="l" t="t" r="r" b="b"/>
              <a:pathLst>
                <a:path w="1754504" h="1754504">
                  <a:moveTo>
                    <a:pt x="877062" y="0"/>
                  </a:moveTo>
                  <a:lnTo>
                    <a:pt x="805129" y="2908"/>
                  </a:lnTo>
                  <a:lnTo>
                    <a:pt x="734796" y="11480"/>
                  </a:lnTo>
                  <a:lnTo>
                    <a:pt x="666292" y="25488"/>
                  </a:lnTo>
                  <a:lnTo>
                    <a:pt x="599846" y="44716"/>
                  </a:lnTo>
                  <a:lnTo>
                    <a:pt x="535673" y="68922"/>
                  </a:lnTo>
                  <a:lnTo>
                    <a:pt x="474002" y="97891"/>
                  </a:lnTo>
                  <a:lnTo>
                    <a:pt x="415061" y="131406"/>
                  </a:lnTo>
                  <a:lnTo>
                    <a:pt x="359079" y="169227"/>
                  </a:lnTo>
                  <a:lnTo>
                    <a:pt x="306285" y="211124"/>
                  </a:lnTo>
                  <a:lnTo>
                    <a:pt x="256882" y="256882"/>
                  </a:lnTo>
                  <a:lnTo>
                    <a:pt x="211124" y="306285"/>
                  </a:lnTo>
                  <a:lnTo>
                    <a:pt x="169227" y="359079"/>
                  </a:lnTo>
                  <a:lnTo>
                    <a:pt x="131406" y="415061"/>
                  </a:lnTo>
                  <a:lnTo>
                    <a:pt x="97891" y="474002"/>
                  </a:lnTo>
                  <a:lnTo>
                    <a:pt x="68922" y="535673"/>
                  </a:lnTo>
                  <a:lnTo>
                    <a:pt x="44716" y="599846"/>
                  </a:lnTo>
                  <a:lnTo>
                    <a:pt x="25488" y="666292"/>
                  </a:lnTo>
                  <a:lnTo>
                    <a:pt x="11480" y="734796"/>
                  </a:lnTo>
                  <a:lnTo>
                    <a:pt x="2908" y="805129"/>
                  </a:lnTo>
                  <a:lnTo>
                    <a:pt x="0" y="877062"/>
                  </a:lnTo>
                  <a:lnTo>
                    <a:pt x="736" y="913218"/>
                  </a:lnTo>
                  <a:lnTo>
                    <a:pt x="6502" y="984377"/>
                  </a:lnTo>
                  <a:lnTo>
                    <a:pt x="17818" y="1053820"/>
                  </a:lnTo>
                  <a:lnTo>
                    <a:pt x="34467" y="1121321"/>
                  </a:lnTo>
                  <a:lnTo>
                    <a:pt x="56210" y="1186662"/>
                  </a:lnTo>
                  <a:lnTo>
                    <a:pt x="82829" y="1249616"/>
                  </a:lnTo>
                  <a:lnTo>
                    <a:pt x="114096" y="1309941"/>
                  </a:lnTo>
                  <a:lnTo>
                    <a:pt x="149783" y="1367434"/>
                  </a:lnTo>
                  <a:lnTo>
                    <a:pt x="189674" y="1421853"/>
                  </a:lnTo>
                  <a:lnTo>
                    <a:pt x="233540" y="1472984"/>
                  </a:lnTo>
                  <a:lnTo>
                    <a:pt x="281139" y="1520583"/>
                  </a:lnTo>
                  <a:lnTo>
                    <a:pt x="332270" y="1564449"/>
                  </a:lnTo>
                  <a:lnTo>
                    <a:pt x="386689" y="1604340"/>
                  </a:lnTo>
                  <a:lnTo>
                    <a:pt x="444182" y="1640027"/>
                  </a:lnTo>
                  <a:lnTo>
                    <a:pt x="504507" y="1671294"/>
                  </a:lnTo>
                  <a:lnTo>
                    <a:pt x="567461" y="1697913"/>
                  </a:lnTo>
                  <a:lnTo>
                    <a:pt x="632802" y="1719656"/>
                  </a:lnTo>
                  <a:lnTo>
                    <a:pt x="700303" y="1736305"/>
                  </a:lnTo>
                  <a:lnTo>
                    <a:pt x="769747" y="1747621"/>
                  </a:lnTo>
                  <a:lnTo>
                    <a:pt x="840905" y="1753387"/>
                  </a:lnTo>
                  <a:lnTo>
                    <a:pt x="877062" y="1754124"/>
                  </a:lnTo>
                  <a:lnTo>
                    <a:pt x="913218" y="1753387"/>
                  </a:lnTo>
                  <a:lnTo>
                    <a:pt x="984377" y="1747621"/>
                  </a:lnTo>
                  <a:lnTo>
                    <a:pt x="1053820" y="1736305"/>
                  </a:lnTo>
                  <a:lnTo>
                    <a:pt x="1121321" y="1719656"/>
                  </a:lnTo>
                  <a:lnTo>
                    <a:pt x="1186662" y="1697913"/>
                  </a:lnTo>
                  <a:lnTo>
                    <a:pt x="1249616" y="1671294"/>
                  </a:lnTo>
                  <a:lnTo>
                    <a:pt x="1309941" y="1640027"/>
                  </a:lnTo>
                  <a:lnTo>
                    <a:pt x="1367434" y="1604340"/>
                  </a:lnTo>
                  <a:lnTo>
                    <a:pt x="1421853" y="1564449"/>
                  </a:lnTo>
                  <a:lnTo>
                    <a:pt x="1472984" y="1520583"/>
                  </a:lnTo>
                  <a:lnTo>
                    <a:pt x="1520583" y="1472984"/>
                  </a:lnTo>
                  <a:lnTo>
                    <a:pt x="1564449" y="1421853"/>
                  </a:lnTo>
                  <a:lnTo>
                    <a:pt x="1604340" y="1367434"/>
                  </a:lnTo>
                  <a:lnTo>
                    <a:pt x="1640027" y="1309941"/>
                  </a:lnTo>
                  <a:lnTo>
                    <a:pt x="1671294" y="1249616"/>
                  </a:lnTo>
                  <a:lnTo>
                    <a:pt x="1697913" y="1186662"/>
                  </a:lnTo>
                  <a:lnTo>
                    <a:pt x="1719656" y="1121321"/>
                  </a:lnTo>
                  <a:lnTo>
                    <a:pt x="1736305" y="1053820"/>
                  </a:lnTo>
                  <a:lnTo>
                    <a:pt x="1747621" y="984377"/>
                  </a:lnTo>
                  <a:lnTo>
                    <a:pt x="1753387" y="913218"/>
                  </a:lnTo>
                  <a:lnTo>
                    <a:pt x="1754124" y="877062"/>
                  </a:lnTo>
                  <a:lnTo>
                    <a:pt x="1753387" y="840905"/>
                  </a:lnTo>
                  <a:lnTo>
                    <a:pt x="1747621" y="769747"/>
                  </a:lnTo>
                  <a:lnTo>
                    <a:pt x="1736305" y="700303"/>
                  </a:lnTo>
                  <a:lnTo>
                    <a:pt x="1719656" y="632802"/>
                  </a:lnTo>
                  <a:lnTo>
                    <a:pt x="1697913" y="567461"/>
                  </a:lnTo>
                  <a:lnTo>
                    <a:pt x="1671294" y="504507"/>
                  </a:lnTo>
                  <a:lnTo>
                    <a:pt x="1640027" y="444182"/>
                  </a:lnTo>
                  <a:lnTo>
                    <a:pt x="1604340" y="386689"/>
                  </a:lnTo>
                  <a:lnTo>
                    <a:pt x="1564449" y="332270"/>
                  </a:lnTo>
                  <a:lnTo>
                    <a:pt x="1520583" y="281139"/>
                  </a:lnTo>
                  <a:lnTo>
                    <a:pt x="1472984" y="233540"/>
                  </a:lnTo>
                  <a:lnTo>
                    <a:pt x="1421853" y="189674"/>
                  </a:lnTo>
                  <a:lnTo>
                    <a:pt x="1367434" y="149783"/>
                  </a:lnTo>
                  <a:lnTo>
                    <a:pt x="1309941" y="114096"/>
                  </a:lnTo>
                  <a:lnTo>
                    <a:pt x="1249616" y="82829"/>
                  </a:lnTo>
                  <a:lnTo>
                    <a:pt x="1186662" y="56210"/>
                  </a:lnTo>
                  <a:lnTo>
                    <a:pt x="1121321" y="34467"/>
                  </a:lnTo>
                  <a:lnTo>
                    <a:pt x="1053820" y="17818"/>
                  </a:lnTo>
                  <a:lnTo>
                    <a:pt x="984377" y="6502"/>
                  </a:lnTo>
                  <a:lnTo>
                    <a:pt x="913218" y="736"/>
                  </a:lnTo>
                  <a:lnTo>
                    <a:pt x="877062" y="0"/>
                  </a:lnTo>
                  <a:close/>
                </a:path>
              </a:pathLst>
            </a:custGeom>
            <a:solidFill>
              <a:srgbClr val="13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9324" y="2067487"/>
            <a:ext cx="99123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83%</a:t>
            </a:r>
            <a:r>
              <a:rPr sz="12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4604" algn="ctr">
              <a:lnSpc>
                <a:spcPts val="1070"/>
              </a:lnSpc>
            </a:pPr>
            <a:r>
              <a:rPr sz="900" spc="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900" spc="-4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60"/>
              </a:spcBef>
            </a:pP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900" spc="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1x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6515" y="2927604"/>
            <a:ext cx="1203960" cy="457200"/>
          </a:xfrm>
          <a:custGeom>
            <a:avLst/>
            <a:gdLst/>
            <a:ahLst/>
            <a:cxnLst/>
            <a:rect l="l" t="t" r="r" b="b"/>
            <a:pathLst>
              <a:path w="1203960" h="457200">
                <a:moveTo>
                  <a:pt x="601789" y="0"/>
                </a:moveTo>
                <a:lnTo>
                  <a:pt x="552437" y="762"/>
                </a:lnTo>
                <a:lnTo>
                  <a:pt x="504177" y="2997"/>
                </a:lnTo>
                <a:lnTo>
                  <a:pt x="457174" y="6642"/>
                </a:lnTo>
                <a:lnTo>
                  <a:pt x="411581" y="11658"/>
                </a:lnTo>
                <a:lnTo>
                  <a:pt x="367550" y="17957"/>
                </a:lnTo>
                <a:lnTo>
                  <a:pt x="325234" y="25514"/>
                </a:lnTo>
                <a:lnTo>
                  <a:pt x="284797" y="34251"/>
                </a:lnTo>
                <a:lnTo>
                  <a:pt x="246379" y="44107"/>
                </a:lnTo>
                <a:lnTo>
                  <a:pt x="176263" y="66954"/>
                </a:lnTo>
                <a:lnTo>
                  <a:pt x="116116" y="93586"/>
                </a:lnTo>
                <a:lnTo>
                  <a:pt x="47294" y="139623"/>
                </a:lnTo>
                <a:lnTo>
                  <a:pt x="17487" y="173659"/>
                </a:lnTo>
                <a:lnTo>
                  <a:pt x="1993" y="209854"/>
                </a:lnTo>
                <a:lnTo>
                  <a:pt x="0" y="228600"/>
                </a:lnTo>
                <a:lnTo>
                  <a:pt x="1993" y="247345"/>
                </a:lnTo>
                <a:lnTo>
                  <a:pt x="17487" y="283540"/>
                </a:lnTo>
                <a:lnTo>
                  <a:pt x="47294" y="317576"/>
                </a:lnTo>
                <a:lnTo>
                  <a:pt x="90157" y="349021"/>
                </a:lnTo>
                <a:lnTo>
                  <a:pt x="144856" y="377367"/>
                </a:lnTo>
                <a:lnTo>
                  <a:pt x="210146" y="402170"/>
                </a:lnTo>
                <a:lnTo>
                  <a:pt x="284797" y="422948"/>
                </a:lnTo>
                <a:lnTo>
                  <a:pt x="325234" y="431685"/>
                </a:lnTo>
                <a:lnTo>
                  <a:pt x="367550" y="439229"/>
                </a:lnTo>
                <a:lnTo>
                  <a:pt x="411581" y="445541"/>
                </a:lnTo>
                <a:lnTo>
                  <a:pt x="457174" y="450557"/>
                </a:lnTo>
                <a:lnTo>
                  <a:pt x="504177" y="454202"/>
                </a:lnTo>
                <a:lnTo>
                  <a:pt x="552437" y="456438"/>
                </a:lnTo>
                <a:lnTo>
                  <a:pt x="601789" y="457200"/>
                </a:lnTo>
                <a:lnTo>
                  <a:pt x="651141" y="456438"/>
                </a:lnTo>
                <a:lnTo>
                  <a:pt x="699401" y="454202"/>
                </a:lnTo>
                <a:lnTo>
                  <a:pt x="746404" y="450557"/>
                </a:lnTo>
                <a:lnTo>
                  <a:pt x="791997" y="445541"/>
                </a:lnTo>
                <a:lnTo>
                  <a:pt x="836028" y="439229"/>
                </a:lnTo>
                <a:lnTo>
                  <a:pt x="878344" y="431685"/>
                </a:lnTo>
                <a:lnTo>
                  <a:pt x="918781" y="422948"/>
                </a:lnTo>
                <a:lnTo>
                  <a:pt x="957198" y="413092"/>
                </a:lnTo>
                <a:lnTo>
                  <a:pt x="1027315" y="390245"/>
                </a:lnTo>
                <a:lnTo>
                  <a:pt x="1087462" y="363613"/>
                </a:lnTo>
                <a:lnTo>
                  <a:pt x="1156284" y="317576"/>
                </a:lnTo>
                <a:lnTo>
                  <a:pt x="1186091" y="283540"/>
                </a:lnTo>
                <a:lnTo>
                  <a:pt x="1201585" y="247345"/>
                </a:lnTo>
                <a:lnTo>
                  <a:pt x="1203578" y="228600"/>
                </a:lnTo>
                <a:lnTo>
                  <a:pt x="1201585" y="209854"/>
                </a:lnTo>
                <a:lnTo>
                  <a:pt x="1186091" y="173659"/>
                </a:lnTo>
                <a:lnTo>
                  <a:pt x="1156284" y="139623"/>
                </a:lnTo>
                <a:lnTo>
                  <a:pt x="1113421" y="108178"/>
                </a:lnTo>
                <a:lnTo>
                  <a:pt x="1058710" y="79832"/>
                </a:lnTo>
                <a:lnTo>
                  <a:pt x="993432" y="55029"/>
                </a:lnTo>
                <a:lnTo>
                  <a:pt x="918781" y="34251"/>
                </a:lnTo>
                <a:lnTo>
                  <a:pt x="878344" y="25514"/>
                </a:lnTo>
                <a:lnTo>
                  <a:pt x="836028" y="17957"/>
                </a:lnTo>
                <a:lnTo>
                  <a:pt x="791997" y="11658"/>
                </a:lnTo>
                <a:lnTo>
                  <a:pt x="746404" y="6642"/>
                </a:lnTo>
                <a:lnTo>
                  <a:pt x="699401" y="2997"/>
                </a:lnTo>
                <a:lnTo>
                  <a:pt x="651141" y="762"/>
                </a:lnTo>
                <a:lnTo>
                  <a:pt x="601789" y="0"/>
                </a:lnTo>
                <a:close/>
              </a:path>
            </a:pathLst>
          </a:custGeom>
          <a:solidFill>
            <a:srgbClr val="EA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2205" y="2928626"/>
            <a:ext cx="611505" cy="432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60" dirty="0">
                <a:solidFill>
                  <a:srgbClr val="0A0A0A"/>
                </a:solidFill>
                <a:latin typeface="Verdana"/>
                <a:cs typeface="Verdana"/>
              </a:rPr>
              <a:t>53%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60"/>
              </a:lnSpc>
            </a:pPr>
            <a:r>
              <a:rPr sz="900" dirty="0">
                <a:solidFill>
                  <a:srgbClr val="0A0A0A"/>
                </a:solidFill>
                <a:latin typeface="Verdana"/>
                <a:cs typeface="Verdana"/>
              </a:rPr>
              <a:t>diagnosed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60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≥</a:t>
            </a:r>
            <a:r>
              <a:rPr sz="9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Calibri"/>
                <a:cs typeface="Calibri"/>
              </a:rPr>
              <a:t>2x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9679" y="1763267"/>
            <a:ext cx="1754505" cy="1754505"/>
          </a:xfrm>
          <a:custGeom>
            <a:avLst/>
            <a:gdLst/>
            <a:ahLst/>
            <a:cxnLst/>
            <a:rect l="l" t="t" r="r" b="b"/>
            <a:pathLst>
              <a:path w="1754504" h="1754504">
                <a:moveTo>
                  <a:pt x="877062" y="0"/>
                </a:moveTo>
                <a:lnTo>
                  <a:pt x="805129" y="2908"/>
                </a:lnTo>
                <a:lnTo>
                  <a:pt x="734796" y="11480"/>
                </a:lnTo>
                <a:lnTo>
                  <a:pt x="666292" y="25488"/>
                </a:lnTo>
                <a:lnTo>
                  <a:pt x="599846" y="44716"/>
                </a:lnTo>
                <a:lnTo>
                  <a:pt x="535673" y="68922"/>
                </a:lnTo>
                <a:lnTo>
                  <a:pt x="474002" y="97891"/>
                </a:lnTo>
                <a:lnTo>
                  <a:pt x="415061" y="131406"/>
                </a:lnTo>
                <a:lnTo>
                  <a:pt x="359079" y="169227"/>
                </a:lnTo>
                <a:lnTo>
                  <a:pt x="306285" y="211124"/>
                </a:lnTo>
                <a:lnTo>
                  <a:pt x="256882" y="256882"/>
                </a:lnTo>
                <a:lnTo>
                  <a:pt x="211124" y="306285"/>
                </a:lnTo>
                <a:lnTo>
                  <a:pt x="169227" y="359079"/>
                </a:lnTo>
                <a:lnTo>
                  <a:pt x="131406" y="415061"/>
                </a:lnTo>
                <a:lnTo>
                  <a:pt x="97891" y="474002"/>
                </a:lnTo>
                <a:lnTo>
                  <a:pt x="68922" y="535673"/>
                </a:lnTo>
                <a:lnTo>
                  <a:pt x="44716" y="599846"/>
                </a:lnTo>
                <a:lnTo>
                  <a:pt x="25488" y="666292"/>
                </a:lnTo>
                <a:lnTo>
                  <a:pt x="11480" y="734796"/>
                </a:lnTo>
                <a:lnTo>
                  <a:pt x="2908" y="805129"/>
                </a:lnTo>
                <a:lnTo>
                  <a:pt x="0" y="877062"/>
                </a:lnTo>
                <a:lnTo>
                  <a:pt x="736" y="913218"/>
                </a:lnTo>
                <a:lnTo>
                  <a:pt x="6502" y="984377"/>
                </a:lnTo>
                <a:lnTo>
                  <a:pt x="17818" y="1053820"/>
                </a:lnTo>
                <a:lnTo>
                  <a:pt x="34467" y="1121321"/>
                </a:lnTo>
                <a:lnTo>
                  <a:pt x="56210" y="1186662"/>
                </a:lnTo>
                <a:lnTo>
                  <a:pt x="82829" y="1249616"/>
                </a:lnTo>
                <a:lnTo>
                  <a:pt x="114096" y="1309941"/>
                </a:lnTo>
                <a:lnTo>
                  <a:pt x="149783" y="1367434"/>
                </a:lnTo>
                <a:lnTo>
                  <a:pt x="189674" y="1421853"/>
                </a:lnTo>
                <a:lnTo>
                  <a:pt x="233540" y="1472984"/>
                </a:lnTo>
                <a:lnTo>
                  <a:pt x="281139" y="1520583"/>
                </a:lnTo>
                <a:lnTo>
                  <a:pt x="332270" y="1564449"/>
                </a:lnTo>
                <a:lnTo>
                  <a:pt x="386689" y="1604340"/>
                </a:lnTo>
                <a:lnTo>
                  <a:pt x="444182" y="1640027"/>
                </a:lnTo>
                <a:lnTo>
                  <a:pt x="504507" y="1671294"/>
                </a:lnTo>
                <a:lnTo>
                  <a:pt x="567461" y="1697913"/>
                </a:lnTo>
                <a:lnTo>
                  <a:pt x="632802" y="1719656"/>
                </a:lnTo>
                <a:lnTo>
                  <a:pt x="700303" y="1736305"/>
                </a:lnTo>
                <a:lnTo>
                  <a:pt x="769747" y="1747621"/>
                </a:lnTo>
                <a:lnTo>
                  <a:pt x="840905" y="1753387"/>
                </a:lnTo>
                <a:lnTo>
                  <a:pt x="877062" y="1754124"/>
                </a:lnTo>
                <a:lnTo>
                  <a:pt x="913218" y="1753387"/>
                </a:lnTo>
                <a:lnTo>
                  <a:pt x="984377" y="1747621"/>
                </a:lnTo>
                <a:lnTo>
                  <a:pt x="1053820" y="1736305"/>
                </a:lnTo>
                <a:lnTo>
                  <a:pt x="1121321" y="1719656"/>
                </a:lnTo>
                <a:lnTo>
                  <a:pt x="1186662" y="1697913"/>
                </a:lnTo>
                <a:lnTo>
                  <a:pt x="1249616" y="1671294"/>
                </a:lnTo>
                <a:lnTo>
                  <a:pt x="1309941" y="1640027"/>
                </a:lnTo>
                <a:lnTo>
                  <a:pt x="1367434" y="1604340"/>
                </a:lnTo>
                <a:lnTo>
                  <a:pt x="1421853" y="1564449"/>
                </a:lnTo>
                <a:lnTo>
                  <a:pt x="1472984" y="1520583"/>
                </a:lnTo>
                <a:lnTo>
                  <a:pt x="1520583" y="1472984"/>
                </a:lnTo>
                <a:lnTo>
                  <a:pt x="1564449" y="1421853"/>
                </a:lnTo>
                <a:lnTo>
                  <a:pt x="1604340" y="1367434"/>
                </a:lnTo>
                <a:lnTo>
                  <a:pt x="1640027" y="1309941"/>
                </a:lnTo>
                <a:lnTo>
                  <a:pt x="1671294" y="1249616"/>
                </a:lnTo>
                <a:lnTo>
                  <a:pt x="1697913" y="1186662"/>
                </a:lnTo>
                <a:lnTo>
                  <a:pt x="1719656" y="1121321"/>
                </a:lnTo>
                <a:lnTo>
                  <a:pt x="1736305" y="1053820"/>
                </a:lnTo>
                <a:lnTo>
                  <a:pt x="1747621" y="984377"/>
                </a:lnTo>
                <a:lnTo>
                  <a:pt x="1753387" y="913218"/>
                </a:lnTo>
                <a:lnTo>
                  <a:pt x="1754124" y="877062"/>
                </a:lnTo>
                <a:lnTo>
                  <a:pt x="1753387" y="840905"/>
                </a:lnTo>
                <a:lnTo>
                  <a:pt x="1747621" y="769747"/>
                </a:lnTo>
                <a:lnTo>
                  <a:pt x="1736305" y="700303"/>
                </a:lnTo>
                <a:lnTo>
                  <a:pt x="1719656" y="632802"/>
                </a:lnTo>
                <a:lnTo>
                  <a:pt x="1697913" y="567461"/>
                </a:lnTo>
                <a:lnTo>
                  <a:pt x="1671294" y="504507"/>
                </a:lnTo>
                <a:lnTo>
                  <a:pt x="1640027" y="444182"/>
                </a:lnTo>
                <a:lnTo>
                  <a:pt x="1604340" y="386689"/>
                </a:lnTo>
                <a:lnTo>
                  <a:pt x="1564449" y="332270"/>
                </a:lnTo>
                <a:lnTo>
                  <a:pt x="1520583" y="281139"/>
                </a:lnTo>
                <a:lnTo>
                  <a:pt x="1472984" y="233540"/>
                </a:lnTo>
                <a:lnTo>
                  <a:pt x="1421853" y="189674"/>
                </a:lnTo>
                <a:lnTo>
                  <a:pt x="1367434" y="149783"/>
                </a:lnTo>
                <a:lnTo>
                  <a:pt x="1309941" y="114096"/>
                </a:lnTo>
                <a:lnTo>
                  <a:pt x="1249616" y="82829"/>
                </a:lnTo>
                <a:lnTo>
                  <a:pt x="1186662" y="56210"/>
                </a:lnTo>
                <a:lnTo>
                  <a:pt x="1121321" y="34467"/>
                </a:lnTo>
                <a:lnTo>
                  <a:pt x="1053820" y="17818"/>
                </a:lnTo>
                <a:lnTo>
                  <a:pt x="984377" y="6502"/>
                </a:lnTo>
                <a:lnTo>
                  <a:pt x="913218" y="736"/>
                </a:lnTo>
                <a:lnTo>
                  <a:pt x="877062" y="0"/>
                </a:lnTo>
                <a:close/>
              </a:path>
            </a:pathLst>
          </a:custGeom>
          <a:solidFill>
            <a:srgbClr val="009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2488" y="1885260"/>
            <a:ext cx="862330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9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9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  <a:p>
            <a:pPr marL="12065" algn="ctr">
              <a:lnSpc>
                <a:spcPts val="940"/>
              </a:lnSpc>
              <a:spcBef>
                <a:spcPts val="25"/>
              </a:spcBef>
            </a:pP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00" spc="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00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00" spc="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ith</a:t>
            </a:r>
            <a:endParaRPr sz="800">
              <a:latin typeface="Verdana"/>
              <a:cs typeface="Verdana"/>
            </a:endParaRPr>
          </a:p>
          <a:p>
            <a:pPr marL="1270" algn="ctr">
              <a:lnSpc>
                <a:spcPts val="1060"/>
              </a:lnSpc>
            </a:pP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9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endParaRPr sz="9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b="1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900" b="1" spc="85" dirty="0">
                <a:solidFill>
                  <a:srgbClr val="FFFFFF"/>
                </a:solidFill>
                <a:latin typeface="Calibri"/>
                <a:cs typeface="Calibri"/>
              </a:rPr>
              <a:t>psychiatric</a:t>
            </a:r>
            <a:r>
              <a:rPr sz="9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endParaRPr sz="9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30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1x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3325" y="2936748"/>
            <a:ext cx="1203960" cy="457200"/>
          </a:xfrm>
          <a:custGeom>
            <a:avLst/>
            <a:gdLst/>
            <a:ahLst/>
            <a:cxnLst/>
            <a:rect l="l" t="t" r="r" b="b"/>
            <a:pathLst>
              <a:path w="1203959" h="457200">
                <a:moveTo>
                  <a:pt x="601891" y="0"/>
                </a:moveTo>
                <a:lnTo>
                  <a:pt x="552526" y="762"/>
                </a:lnTo>
                <a:lnTo>
                  <a:pt x="504266" y="2997"/>
                </a:lnTo>
                <a:lnTo>
                  <a:pt x="457250" y="6642"/>
                </a:lnTo>
                <a:lnTo>
                  <a:pt x="411645" y="11658"/>
                </a:lnTo>
                <a:lnTo>
                  <a:pt x="367614" y="17957"/>
                </a:lnTo>
                <a:lnTo>
                  <a:pt x="325297" y="25514"/>
                </a:lnTo>
                <a:lnTo>
                  <a:pt x="284848" y="34251"/>
                </a:lnTo>
                <a:lnTo>
                  <a:pt x="246430" y="44107"/>
                </a:lnTo>
                <a:lnTo>
                  <a:pt x="176288" y="66954"/>
                </a:lnTo>
                <a:lnTo>
                  <a:pt x="116141" y="93586"/>
                </a:lnTo>
                <a:lnTo>
                  <a:pt x="47307" y="139623"/>
                </a:lnTo>
                <a:lnTo>
                  <a:pt x="17500" y="173659"/>
                </a:lnTo>
                <a:lnTo>
                  <a:pt x="2006" y="209854"/>
                </a:lnTo>
                <a:lnTo>
                  <a:pt x="0" y="228600"/>
                </a:lnTo>
                <a:lnTo>
                  <a:pt x="2006" y="247345"/>
                </a:lnTo>
                <a:lnTo>
                  <a:pt x="17500" y="283540"/>
                </a:lnTo>
                <a:lnTo>
                  <a:pt x="47307" y="317576"/>
                </a:lnTo>
                <a:lnTo>
                  <a:pt x="90182" y="349021"/>
                </a:lnTo>
                <a:lnTo>
                  <a:pt x="144894" y="377367"/>
                </a:lnTo>
                <a:lnTo>
                  <a:pt x="210197" y="402170"/>
                </a:lnTo>
                <a:lnTo>
                  <a:pt x="284848" y="422948"/>
                </a:lnTo>
                <a:lnTo>
                  <a:pt x="325297" y="431685"/>
                </a:lnTo>
                <a:lnTo>
                  <a:pt x="367614" y="439229"/>
                </a:lnTo>
                <a:lnTo>
                  <a:pt x="411645" y="445541"/>
                </a:lnTo>
                <a:lnTo>
                  <a:pt x="457250" y="450557"/>
                </a:lnTo>
                <a:lnTo>
                  <a:pt x="504266" y="454202"/>
                </a:lnTo>
                <a:lnTo>
                  <a:pt x="552526" y="456438"/>
                </a:lnTo>
                <a:lnTo>
                  <a:pt x="601891" y="457200"/>
                </a:lnTo>
                <a:lnTo>
                  <a:pt x="651256" y="456438"/>
                </a:lnTo>
                <a:lnTo>
                  <a:pt x="699516" y="454202"/>
                </a:lnTo>
                <a:lnTo>
                  <a:pt x="746531" y="450557"/>
                </a:lnTo>
                <a:lnTo>
                  <a:pt x="792137" y="445541"/>
                </a:lnTo>
                <a:lnTo>
                  <a:pt x="836168" y="439229"/>
                </a:lnTo>
                <a:lnTo>
                  <a:pt x="878497" y="431685"/>
                </a:lnTo>
                <a:lnTo>
                  <a:pt x="918933" y="422948"/>
                </a:lnTo>
                <a:lnTo>
                  <a:pt x="957364" y="413092"/>
                </a:lnTo>
                <a:lnTo>
                  <a:pt x="1027493" y="390245"/>
                </a:lnTo>
                <a:lnTo>
                  <a:pt x="1087653" y="363613"/>
                </a:lnTo>
                <a:lnTo>
                  <a:pt x="1156474" y="317576"/>
                </a:lnTo>
                <a:lnTo>
                  <a:pt x="1186281" y="283540"/>
                </a:lnTo>
                <a:lnTo>
                  <a:pt x="1201775" y="247345"/>
                </a:lnTo>
                <a:lnTo>
                  <a:pt x="1203769" y="228600"/>
                </a:lnTo>
                <a:lnTo>
                  <a:pt x="1201775" y="209854"/>
                </a:lnTo>
                <a:lnTo>
                  <a:pt x="1186281" y="173659"/>
                </a:lnTo>
                <a:lnTo>
                  <a:pt x="1156474" y="139623"/>
                </a:lnTo>
                <a:lnTo>
                  <a:pt x="1113599" y="108178"/>
                </a:lnTo>
                <a:lnTo>
                  <a:pt x="1058887" y="79832"/>
                </a:lnTo>
                <a:lnTo>
                  <a:pt x="993597" y="55029"/>
                </a:lnTo>
                <a:lnTo>
                  <a:pt x="918933" y="34251"/>
                </a:lnTo>
                <a:lnTo>
                  <a:pt x="878497" y="25514"/>
                </a:lnTo>
                <a:lnTo>
                  <a:pt x="836168" y="17957"/>
                </a:lnTo>
                <a:lnTo>
                  <a:pt x="792137" y="11658"/>
                </a:lnTo>
                <a:lnTo>
                  <a:pt x="746531" y="6642"/>
                </a:lnTo>
                <a:lnTo>
                  <a:pt x="699516" y="2997"/>
                </a:lnTo>
                <a:lnTo>
                  <a:pt x="651256" y="762"/>
                </a:lnTo>
                <a:lnTo>
                  <a:pt x="601891" y="0"/>
                </a:lnTo>
                <a:close/>
              </a:path>
            </a:pathLst>
          </a:custGeom>
          <a:solidFill>
            <a:srgbClr val="EA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19901" y="2938443"/>
            <a:ext cx="611505" cy="432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60" dirty="0">
                <a:solidFill>
                  <a:srgbClr val="0A0A0A"/>
                </a:solidFill>
                <a:latin typeface="Verdana"/>
                <a:cs typeface="Verdana"/>
              </a:rPr>
              <a:t>39%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60"/>
              </a:lnSpc>
            </a:pPr>
            <a:r>
              <a:rPr sz="900" dirty="0">
                <a:solidFill>
                  <a:srgbClr val="0A0A0A"/>
                </a:solidFill>
                <a:latin typeface="Verdana"/>
                <a:cs typeface="Verdana"/>
              </a:rPr>
              <a:t>diagnosed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60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≥</a:t>
            </a:r>
            <a:r>
              <a:rPr sz="9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Calibri"/>
                <a:cs typeface="Calibri"/>
              </a:rPr>
              <a:t>2x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6990" y="2027153"/>
            <a:ext cx="860425" cy="7042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5"/>
              </a:spcBef>
            </a:pPr>
            <a:r>
              <a:rPr sz="900" b="1" spc="35" dirty="0">
                <a:solidFill>
                  <a:srgbClr val="0A0A0A"/>
                </a:solidFill>
                <a:latin typeface="Calibri"/>
                <a:cs typeface="Calibri"/>
              </a:rPr>
              <a:t>41%</a:t>
            </a:r>
            <a:endParaRPr sz="900">
              <a:latin typeface="Calibri"/>
              <a:cs typeface="Calibri"/>
            </a:endParaRPr>
          </a:p>
          <a:p>
            <a:pPr marL="12700" marR="5080" indent="13970" algn="ctr">
              <a:lnSpc>
                <a:spcPct val="100400"/>
              </a:lnSpc>
              <a:spcBef>
                <a:spcPts val="70"/>
              </a:spcBef>
            </a:pPr>
            <a:r>
              <a:rPr sz="800" spc="-20" dirty="0">
                <a:solidFill>
                  <a:srgbClr val="0A0A0A"/>
                </a:solidFill>
                <a:latin typeface="Verdana"/>
                <a:cs typeface="Verdana"/>
              </a:rPr>
              <a:t>d</a:t>
            </a:r>
            <a:r>
              <a:rPr sz="800" spc="10" dirty="0">
                <a:solidFill>
                  <a:srgbClr val="0A0A0A"/>
                </a:solidFill>
                <a:latin typeface="Verdana"/>
                <a:cs typeface="Verdana"/>
              </a:rPr>
              <a:t>i</a:t>
            </a:r>
            <a:r>
              <a:rPr sz="800" spc="55" dirty="0">
                <a:solidFill>
                  <a:srgbClr val="0A0A0A"/>
                </a:solidFill>
                <a:latin typeface="Verdana"/>
                <a:cs typeface="Verdana"/>
              </a:rPr>
              <a:t>a</a:t>
            </a:r>
            <a:r>
              <a:rPr sz="800" spc="25" dirty="0">
                <a:solidFill>
                  <a:srgbClr val="0A0A0A"/>
                </a:solidFill>
                <a:latin typeface="Verdana"/>
                <a:cs typeface="Verdana"/>
              </a:rPr>
              <a:t>g</a:t>
            </a:r>
            <a:r>
              <a:rPr sz="800" spc="-30" dirty="0">
                <a:solidFill>
                  <a:srgbClr val="0A0A0A"/>
                </a:solidFill>
                <a:latin typeface="Verdana"/>
                <a:cs typeface="Verdana"/>
              </a:rPr>
              <a:t>n</a:t>
            </a:r>
            <a:r>
              <a:rPr sz="800" spc="25" dirty="0">
                <a:solidFill>
                  <a:srgbClr val="0A0A0A"/>
                </a:solidFill>
                <a:latin typeface="Verdana"/>
                <a:cs typeface="Verdana"/>
              </a:rPr>
              <a:t>o</a:t>
            </a:r>
            <a:r>
              <a:rPr sz="800" spc="-120" dirty="0">
                <a:solidFill>
                  <a:srgbClr val="0A0A0A"/>
                </a:solidFill>
                <a:latin typeface="Verdana"/>
                <a:cs typeface="Verdana"/>
              </a:rPr>
              <a:t>s</a:t>
            </a:r>
            <a:r>
              <a:rPr sz="800" spc="35" dirty="0">
                <a:solidFill>
                  <a:srgbClr val="0A0A0A"/>
                </a:solidFill>
                <a:latin typeface="Verdana"/>
                <a:cs typeface="Verdana"/>
              </a:rPr>
              <a:t>e</a:t>
            </a:r>
            <a:r>
              <a:rPr sz="800" spc="40" dirty="0">
                <a:solidFill>
                  <a:srgbClr val="0A0A0A"/>
                </a:solidFill>
                <a:latin typeface="Verdana"/>
                <a:cs typeface="Verdana"/>
              </a:rPr>
              <a:t>d</a:t>
            </a:r>
            <a:r>
              <a:rPr sz="800" spc="-130" dirty="0">
                <a:solidFill>
                  <a:srgbClr val="0A0A0A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0A0A0A"/>
                </a:solidFill>
                <a:latin typeface="Verdana"/>
                <a:cs typeface="Verdana"/>
              </a:rPr>
              <a:t>w</a:t>
            </a:r>
            <a:r>
              <a:rPr sz="800" spc="-20" dirty="0">
                <a:solidFill>
                  <a:srgbClr val="0A0A0A"/>
                </a:solidFill>
                <a:latin typeface="Verdana"/>
                <a:cs typeface="Verdana"/>
              </a:rPr>
              <a:t>i</a:t>
            </a:r>
            <a:r>
              <a:rPr sz="800" spc="-15" dirty="0">
                <a:solidFill>
                  <a:srgbClr val="0A0A0A"/>
                </a:solidFill>
                <a:latin typeface="Verdana"/>
                <a:cs typeface="Verdana"/>
              </a:rPr>
              <a:t>th  </a:t>
            </a:r>
            <a:r>
              <a:rPr sz="900" b="1" spc="105" dirty="0">
                <a:solidFill>
                  <a:srgbClr val="0A0A0A"/>
                </a:solidFill>
                <a:latin typeface="Calibri"/>
                <a:cs typeface="Calibri"/>
              </a:rPr>
              <a:t>an</a:t>
            </a:r>
            <a:r>
              <a:rPr sz="900" b="1" dirty="0">
                <a:solidFill>
                  <a:srgbClr val="0A0A0A"/>
                </a:solidFill>
                <a:latin typeface="Calibri"/>
                <a:cs typeface="Calibri"/>
              </a:rPr>
              <a:t>y </a:t>
            </a:r>
            <a:r>
              <a:rPr sz="900" b="1" spc="-20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900" b="1" spc="105" dirty="0">
                <a:solidFill>
                  <a:srgbClr val="0A0A0A"/>
                </a:solidFill>
                <a:latin typeface="Calibri"/>
                <a:cs typeface="Calibri"/>
              </a:rPr>
              <a:t>substa</a:t>
            </a:r>
            <a:r>
              <a:rPr sz="900" b="1" dirty="0">
                <a:solidFill>
                  <a:srgbClr val="0A0A0A"/>
                </a:solidFill>
                <a:latin typeface="Calibri"/>
                <a:cs typeface="Calibri"/>
              </a:rPr>
              <a:t>n</a:t>
            </a:r>
            <a:r>
              <a:rPr sz="900" b="1" spc="-90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0A0A0A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0A0A0A"/>
                </a:solidFill>
                <a:latin typeface="Calibri"/>
                <a:cs typeface="Calibri"/>
              </a:rPr>
              <a:t>e  </a:t>
            </a:r>
            <a:r>
              <a:rPr sz="900" b="1" spc="114" dirty="0">
                <a:solidFill>
                  <a:srgbClr val="0A0A0A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0A0A0A"/>
                </a:solidFill>
                <a:latin typeface="Calibri"/>
                <a:cs typeface="Calibri"/>
              </a:rPr>
              <a:t>s</a:t>
            </a:r>
            <a:r>
              <a:rPr sz="900" b="1" spc="-85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A0A0A"/>
                </a:solidFill>
                <a:latin typeface="Calibri"/>
                <a:cs typeface="Calibri"/>
              </a:rPr>
              <a:t>e </a:t>
            </a:r>
            <a:r>
              <a:rPr sz="900" b="1" spc="-35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900" b="1" spc="80" dirty="0">
                <a:solidFill>
                  <a:srgbClr val="0A0A0A"/>
                </a:solidFill>
                <a:latin typeface="Calibri"/>
                <a:cs typeface="Calibri"/>
              </a:rPr>
              <a:t>d</a:t>
            </a:r>
            <a:r>
              <a:rPr sz="900" b="1" spc="75" dirty="0">
                <a:solidFill>
                  <a:srgbClr val="0A0A0A"/>
                </a:solidFill>
                <a:latin typeface="Calibri"/>
                <a:cs typeface="Calibri"/>
              </a:rPr>
              <a:t>i</a:t>
            </a:r>
            <a:r>
              <a:rPr sz="900" b="1" spc="80" dirty="0">
                <a:solidFill>
                  <a:srgbClr val="0A0A0A"/>
                </a:solidFill>
                <a:latin typeface="Calibri"/>
                <a:cs typeface="Calibri"/>
              </a:rPr>
              <a:t>so</a:t>
            </a:r>
            <a:r>
              <a:rPr sz="900" b="1" spc="85" dirty="0">
                <a:solidFill>
                  <a:srgbClr val="0A0A0A"/>
                </a:solidFill>
                <a:latin typeface="Calibri"/>
                <a:cs typeface="Calibri"/>
              </a:rPr>
              <a:t>r</a:t>
            </a:r>
            <a:r>
              <a:rPr sz="900" b="1" spc="80" dirty="0">
                <a:solidFill>
                  <a:srgbClr val="0A0A0A"/>
                </a:solidFill>
                <a:latin typeface="Calibri"/>
                <a:cs typeface="Calibri"/>
              </a:rPr>
              <a:t>d</a:t>
            </a:r>
            <a:r>
              <a:rPr sz="900" b="1" spc="85" dirty="0">
                <a:solidFill>
                  <a:srgbClr val="0A0A0A"/>
                </a:solidFill>
                <a:latin typeface="Calibri"/>
                <a:cs typeface="Calibri"/>
              </a:rPr>
              <a:t>e</a:t>
            </a:r>
            <a:r>
              <a:rPr sz="900" b="1" dirty="0">
                <a:solidFill>
                  <a:srgbClr val="0A0A0A"/>
                </a:solidFill>
                <a:latin typeface="Calibri"/>
                <a:cs typeface="Calibri"/>
              </a:rPr>
              <a:t>r  </a:t>
            </a:r>
            <a:r>
              <a:rPr sz="800" spc="-10" dirty="0">
                <a:solidFill>
                  <a:srgbClr val="0A0A0A"/>
                </a:solidFill>
                <a:latin typeface="Verdana"/>
                <a:cs typeface="Verdana"/>
              </a:rPr>
              <a:t>a</a:t>
            </a:r>
            <a:r>
              <a:rPr sz="800" spc="5" dirty="0">
                <a:solidFill>
                  <a:srgbClr val="0A0A0A"/>
                </a:solidFill>
                <a:latin typeface="Verdana"/>
                <a:cs typeface="Verdana"/>
              </a:rPr>
              <a:t>t</a:t>
            </a:r>
            <a:r>
              <a:rPr sz="800" spc="-95" dirty="0">
                <a:solidFill>
                  <a:srgbClr val="0A0A0A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0A0A0A"/>
                </a:solidFill>
                <a:latin typeface="Verdana"/>
                <a:cs typeface="Verdana"/>
              </a:rPr>
              <a:t>l</a:t>
            </a:r>
            <a:r>
              <a:rPr sz="800" spc="35" dirty="0">
                <a:solidFill>
                  <a:srgbClr val="0A0A0A"/>
                </a:solidFill>
                <a:latin typeface="Verdana"/>
                <a:cs typeface="Verdana"/>
              </a:rPr>
              <a:t>e</a:t>
            </a:r>
            <a:r>
              <a:rPr sz="800" spc="-35" dirty="0">
                <a:solidFill>
                  <a:srgbClr val="0A0A0A"/>
                </a:solidFill>
                <a:latin typeface="Verdana"/>
                <a:cs typeface="Verdana"/>
              </a:rPr>
              <a:t>a</a:t>
            </a:r>
            <a:r>
              <a:rPr sz="800" spc="-25" dirty="0">
                <a:solidFill>
                  <a:srgbClr val="0A0A0A"/>
                </a:solidFill>
                <a:latin typeface="Verdana"/>
                <a:cs typeface="Verdana"/>
              </a:rPr>
              <a:t>s</a:t>
            </a:r>
            <a:r>
              <a:rPr sz="800" spc="-50" dirty="0">
                <a:solidFill>
                  <a:srgbClr val="0A0A0A"/>
                </a:solidFill>
                <a:latin typeface="Verdana"/>
                <a:cs typeface="Verdana"/>
              </a:rPr>
              <a:t>t</a:t>
            </a:r>
            <a:r>
              <a:rPr sz="800" spc="-130" dirty="0">
                <a:solidFill>
                  <a:srgbClr val="0A0A0A"/>
                </a:solidFill>
                <a:latin typeface="Verdana"/>
                <a:cs typeface="Verdana"/>
              </a:rPr>
              <a:t> </a:t>
            </a:r>
            <a:r>
              <a:rPr sz="800" spc="-105" dirty="0">
                <a:solidFill>
                  <a:srgbClr val="0A0A0A"/>
                </a:solidFill>
                <a:latin typeface="Verdana"/>
                <a:cs typeface="Verdana"/>
              </a:rPr>
              <a:t>1x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77093" y="2936748"/>
            <a:ext cx="1205865" cy="457200"/>
          </a:xfrm>
          <a:custGeom>
            <a:avLst/>
            <a:gdLst/>
            <a:ahLst/>
            <a:cxnLst/>
            <a:rect l="l" t="t" r="r" b="b"/>
            <a:pathLst>
              <a:path w="1205865" h="457200">
                <a:moveTo>
                  <a:pt x="602653" y="0"/>
                </a:moveTo>
                <a:lnTo>
                  <a:pt x="553224" y="762"/>
                </a:lnTo>
                <a:lnTo>
                  <a:pt x="504901" y="2997"/>
                </a:lnTo>
                <a:lnTo>
                  <a:pt x="457834" y="6642"/>
                </a:lnTo>
                <a:lnTo>
                  <a:pt x="412165" y="11658"/>
                </a:lnTo>
                <a:lnTo>
                  <a:pt x="368071" y="17957"/>
                </a:lnTo>
                <a:lnTo>
                  <a:pt x="325704" y="25514"/>
                </a:lnTo>
                <a:lnTo>
                  <a:pt x="285203" y="34251"/>
                </a:lnTo>
                <a:lnTo>
                  <a:pt x="246735" y="44107"/>
                </a:lnTo>
                <a:lnTo>
                  <a:pt x="176517" y="66954"/>
                </a:lnTo>
                <a:lnTo>
                  <a:pt x="116281" y="93586"/>
                </a:lnTo>
                <a:lnTo>
                  <a:pt x="47370" y="139623"/>
                </a:lnTo>
                <a:lnTo>
                  <a:pt x="17525" y="173659"/>
                </a:lnTo>
                <a:lnTo>
                  <a:pt x="2006" y="209854"/>
                </a:lnTo>
                <a:lnTo>
                  <a:pt x="0" y="228600"/>
                </a:lnTo>
                <a:lnTo>
                  <a:pt x="2006" y="247345"/>
                </a:lnTo>
                <a:lnTo>
                  <a:pt x="17525" y="283540"/>
                </a:lnTo>
                <a:lnTo>
                  <a:pt x="47370" y="317576"/>
                </a:lnTo>
                <a:lnTo>
                  <a:pt x="90296" y="349021"/>
                </a:lnTo>
                <a:lnTo>
                  <a:pt x="145072" y="377367"/>
                </a:lnTo>
                <a:lnTo>
                  <a:pt x="210464" y="402170"/>
                </a:lnTo>
                <a:lnTo>
                  <a:pt x="285203" y="422948"/>
                </a:lnTo>
                <a:lnTo>
                  <a:pt x="325704" y="431685"/>
                </a:lnTo>
                <a:lnTo>
                  <a:pt x="368071" y="439229"/>
                </a:lnTo>
                <a:lnTo>
                  <a:pt x="412165" y="445541"/>
                </a:lnTo>
                <a:lnTo>
                  <a:pt x="457834" y="450557"/>
                </a:lnTo>
                <a:lnTo>
                  <a:pt x="504901" y="454202"/>
                </a:lnTo>
                <a:lnTo>
                  <a:pt x="553224" y="456438"/>
                </a:lnTo>
                <a:lnTo>
                  <a:pt x="602653" y="457200"/>
                </a:lnTo>
                <a:lnTo>
                  <a:pt x="652081" y="456438"/>
                </a:lnTo>
                <a:lnTo>
                  <a:pt x="700404" y="454202"/>
                </a:lnTo>
                <a:lnTo>
                  <a:pt x="747471" y="450557"/>
                </a:lnTo>
                <a:lnTo>
                  <a:pt x="793140" y="445541"/>
                </a:lnTo>
                <a:lnTo>
                  <a:pt x="837234" y="439229"/>
                </a:lnTo>
                <a:lnTo>
                  <a:pt x="879601" y="431685"/>
                </a:lnTo>
                <a:lnTo>
                  <a:pt x="920102" y="422948"/>
                </a:lnTo>
                <a:lnTo>
                  <a:pt x="958570" y="413092"/>
                </a:lnTo>
                <a:lnTo>
                  <a:pt x="1028788" y="390245"/>
                </a:lnTo>
                <a:lnTo>
                  <a:pt x="1089024" y="363613"/>
                </a:lnTo>
                <a:lnTo>
                  <a:pt x="1157935" y="317576"/>
                </a:lnTo>
                <a:lnTo>
                  <a:pt x="1187780" y="283540"/>
                </a:lnTo>
                <a:lnTo>
                  <a:pt x="1203299" y="247345"/>
                </a:lnTo>
                <a:lnTo>
                  <a:pt x="1205293" y="228600"/>
                </a:lnTo>
                <a:lnTo>
                  <a:pt x="1203299" y="209854"/>
                </a:lnTo>
                <a:lnTo>
                  <a:pt x="1187780" y="173659"/>
                </a:lnTo>
                <a:lnTo>
                  <a:pt x="1157935" y="139623"/>
                </a:lnTo>
                <a:lnTo>
                  <a:pt x="1115009" y="108178"/>
                </a:lnTo>
                <a:lnTo>
                  <a:pt x="1060234" y="79832"/>
                </a:lnTo>
                <a:lnTo>
                  <a:pt x="994854" y="55029"/>
                </a:lnTo>
                <a:lnTo>
                  <a:pt x="920102" y="34251"/>
                </a:lnTo>
                <a:lnTo>
                  <a:pt x="879601" y="25514"/>
                </a:lnTo>
                <a:lnTo>
                  <a:pt x="837234" y="17957"/>
                </a:lnTo>
                <a:lnTo>
                  <a:pt x="793140" y="11658"/>
                </a:lnTo>
                <a:lnTo>
                  <a:pt x="747471" y="6642"/>
                </a:lnTo>
                <a:lnTo>
                  <a:pt x="700404" y="2997"/>
                </a:lnTo>
                <a:lnTo>
                  <a:pt x="652081" y="762"/>
                </a:lnTo>
                <a:lnTo>
                  <a:pt x="602653" y="0"/>
                </a:lnTo>
                <a:close/>
              </a:path>
            </a:pathLst>
          </a:custGeom>
          <a:solidFill>
            <a:srgbClr val="EAF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74230" y="2933871"/>
            <a:ext cx="611505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12121"/>
                </a:solidFill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70"/>
              </a:lnSpc>
              <a:spcBef>
                <a:spcPts val="35"/>
              </a:spcBef>
            </a:pPr>
            <a:r>
              <a:rPr sz="900" dirty="0">
                <a:solidFill>
                  <a:srgbClr val="212121"/>
                </a:solidFill>
                <a:latin typeface="Verdana"/>
                <a:cs typeface="Verdana"/>
              </a:rPr>
              <a:t>diagnosed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70"/>
              </a:lnSpc>
            </a:pPr>
            <a:r>
              <a:rPr sz="900" u="sng" spc="-195" dirty="0">
                <a:solidFill>
                  <a:srgbClr val="212121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&gt;</a:t>
            </a:r>
            <a:r>
              <a:rPr sz="900" spc="-1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Calibri"/>
                <a:cs typeface="Calibri"/>
              </a:rPr>
              <a:t>2x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13445" y="3613403"/>
            <a:ext cx="1755775" cy="1755775"/>
            <a:chOff x="7013445" y="3613403"/>
            <a:chExt cx="1755775" cy="1755775"/>
          </a:xfrm>
        </p:grpSpPr>
        <p:sp>
          <p:nvSpPr>
            <p:cNvPr id="18" name="object 18"/>
            <p:cNvSpPr/>
            <p:nvPr/>
          </p:nvSpPr>
          <p:spPr>
            <a:xfrm>
              <a:off x="7013445" y="3613403"/>
              <a:ext cx="1755775" cy="1755775"/>
            </a:xfrm>
            <a:custGeom>
              <a:avLst/>
              <a:gdLst/>
              <a:ahLst/>
              <a:cxnLst/>
              <a:rect l="l" t="t" r="r" b="b"/>
              <a:pathLst>
                <a:path w="1755775" h="1755775">
                  <a:moveTo>
                    <a:pt x="877684" y="0"/>
                  </a:moveTo>
                  <a:lnTo>
                    <a:pt x="805700" y="2908"/>
                  </a:lnTo>
                  <a:lnTo>
                    <a:pt x="735317" y="11480"/>
                  </a:lnTo>
                  <a:lnTo>
                    <a:pt x="666762" y="25501"/>
                  </a:lnTo>
                  <a:lnTo>
                    <a:pt x="600265" y="44742"/>
                  </a:lnTo>
                  <a:lnTo>
                    <a:pt x="536054" y="68973"/>
                  </a:lnTo>
                  <a:lnTo>
                    <a:pt x="474332" y="97967"/>
                  </a:lnTo>
                  <a:lnTo>
                    <a:pt x="415353" y="131495"/>
                  </a:lnTo>
                  <a:lnTo>
                    <a:pt x="359333" y="169341"/>
                  </a:lnTo>
                  <a:lnTo>
                    <a:pt x="306501" y="211277"/>
                  </a:lnTo>
                  <a:lnTo>
                    <a:pt x="257073" y="257060"/>
                  </a:lnTo>
                  <a:lnTo>
                    <a:pt x="211277" y="306489"/>
                  </a:lnTo>
                  <a:lnTo>
                    <a:pt x="169341" y="359333"/>
                  </a:lnTo>
                  <a:lnTo>
                    <a:pt x="131495" y="415353"/>
                  </a:lnTo>
                  <a:lnTo>
                    <a:pt x="97967" y="474332"/>
                  </a:lnTo>
                  <a:lnTo>
                    <a:pt x="68973" y="536041"/>
                  </a:lnTo>
                  <a:lnTo>
                    <a:pt x="44742" y="600265"/>
                  </a:lnTo>
                  <a:lnTo>
                    <a:pt x="25514" y="666762"/>
                  </a:lnTo>
                  <a:lnTo>
                    <a:pt x="11493" y="735317"/>
                  </a:lnTo>
                  <a:lnTo>
                    <a:pt x="2908" y="805700"/>
                  </a:lnTo>
                  <a:lnTo>
                    <a:pt x="0" y="877684"/>
                  </a:lnTo>
                  <a:lnTo>
                    <a:pt x="736" y="913853"/>
                  </a:lnTo>
                  <a:lnTo>
                    <a:pt x="6502" y="985075"/>
                  </a:lnTo>
                  <a:lnTo>
                    <a:pt x="17830" y="1054569"/>
                  </a:lnTo>
                  <a:lnTo>
                    <a:pt x="34493" y="1122121"/>
                  </a:lnTo>
                  <a:lnTo>
                    <a:pt x="56248" y="1187500"/>
                  </a:lnTo>
                  <a:lnTo>
                    <a:pt x="82892" y="1250492"/>
                  </a:lnTo>
                  <a:lnTo>
                    <a:pt x="114185" y="1310868"/>
                  </a:lnTo>
                  <a:lnTo>
                    <a:pt x="149898" y="1368399"/>
                  </a:lnTo>
                  <a:lnTo>
                    <a:pt x="189814" y="1422857"/>
                  </a:lnTo>
                  <a:lnTo>
                    <a:pt x="233705" y="1474025"/>
                  </a:lnTo>
                  <a:lnTo>
                    <a:pt x="281343" y="1521663"/>
                  </a:lnTo>
                  <a:lnTo>
                    <a:pt x="332498" y="1565554"/>
                  </a:lnTo>
                  <a:lnTo>
                    <a:pt x="386956" y="1605470"/>
                  </a:lnTo>
                  <a:lnTo>
                    <a:pt x="444487" y="1641182"/>
                  </a:lnTo>
                  <a:lnTo>
                    <a:pt x="504863" y="1672475"/>
                  </a:lnTo>
                  <a:lnTo>
                    <a:pt x="567855" y="1699107"/>
                  </a:lnTo>
                  <a:lnTo>
                    <a:pt x="633247" y="1720875"/>
                  </a:lnTo>
                  <a:lnTo>
                    <a:pt x="700798" y="1737525"/>
                  </a:lnTo>
                  <a:lnTo>
                    <a:pt x="770293" y="1748853"/>
                  </a:lnTo>
                  <a:lnTo>
                    <a:pt x="841502" y="1754632"/>
                  </a:lnTo>
                  <a:lnTo>
                    <a:pt x="877684" y="1755355"/>
                  </a:lnTo>
                  <a:lnTo>
                    <a:pt x="913866" y="1754632"/>
                  </a:lnTo>
                  <a:lnTo>
                    <a:pt x="985075" y="1748853"/>
                  </a:lnTo>
                  <a:lnTo>
                    <a:pt x="1054569" y="1737525"/>
                  </a:lnTo>
                  <a:lnTo>
                    <a:pt x="1122121" y="1720875"/>
                  </a:lnTo>
                  <a:lnTo>
                    <a:pt x="1187513" y="1699107"/>
                  </a:lnTo>
                  <a:lnTo>
                    <a:pt x="1250505" y="1672475"/>
                  </a:lnTo>
                  <a:lnTo>
                    <a:pt x="1310881" y="1641182"/>
                  </a:lnTo>
                  <a:lnTo>
                    <a:pt x="1368399" y="1605470"/>
                  </a:lnTo>
                  <a:lnTo>
                    <a:pt x="1422869" y="1565554"/>
                  </a:lnTo>
                  <a:lnTo>
                    <a:pt x="1474025" y="1521663"/>
                  </a:lnTo>
                  <a:lnTo>
                    <a:pt x="1521663" y="1474025"/>
                  </a:lnTo>
                  <a:lnTo>
                    <a:pt x="1565554" y="1422857"/>
                  </a:lnTo>
                  <a:lnTo>
                    <a:pt x="1605470" y="1368399"/>
                  </a:lnTo>
                  <a:lnTo>
                    <a:pt x="1641182" y="1310868"/>
                  </a:lnTo>
                  <a:lnTo>
                    <a:pt x="1672475" y="1250492"/>
                  </a:lnTo>
                  <a:lnTo>
                    <a:pt x="1699120" y="1187500"/>
                  </a:lnTo>
                  <a:lnTo>
                    <a:pt x="1720875" y="1122121"/>
                  </a:lnTo>
                  <a:lnTo>
                    <a:pt x="1737537" y="1054569"/>
                  </a:lnTo>
                  <a:lnTo>
                    <a:pt x="1748866" y="985075"/>
                  </a:lnTo>
                  <a:lnTo>
                    <a:pt x="1754632" y="913853"/>
                  </a:lnTo>
                  <a:lnTo>
                    <a:pt x="1755368" y="877684"/>
                  </a:lnTo>
                  <a:lnTo>
                    <a:pt x="1754632" y="841502"/>
                  </a:lnTo>
                  <a:lnTo>
                    <a:pt x="1748866" y="770293"/>
                  </a:lnTo>
                  <a:lnTo>
                    <a:pt x="1737537" y="700798"/>
                  </a:lnTo>
                  <a:lnTo>
                    <a:pt x="1720875" y="633247"/>
                  </a:lnTo>
                  <a:lnTo>
                    <a:pt x="1699120" y="567855"/>
                  </a:lnTo>
                  <a:lnTo>
                    <a:pt x="1672475" y="504863"/>
                  </a:lnTo>
                  <a:lnTo>
                    <a:pt x="1641182" y="444487"/>
                  </a:lnTo>
                  <a:lnTo>
                    <a:pt x="1605470" y="386956"/>
                  </a:lnTo>
                  <a:lnTo>
                    <a:pt x="1565554" y="332498"/>
                  </a:lnTo>
                  <a:lnTo>
                    <a:pt x="1521663" y="281343"/>
                  </a:lnTo>
                  <a:lnTo>
                    <a:pt x="1474025" y="233705"/>
                  </a:lnTo>
                  <a:lnTo>
                    <a:pt x="1422869" y="189814"/>
                  </a:lnTo>
                  <a:lnTo>
                    <a:pt x="1368399" y="149898"/>
                  </a:lnTo>
                  <a:lnTo>
                    <a:pt x="1310881" y="114173"/>
                  </a:lnTo>
                  <a:lnTo>
                    <a:pt x="1250505" y="82880"/>
                  </a:lnTo>
                  <a:lnTo>
                    <a:pt x="1187513" y="56248"/>
                  </a:lnTo>
                  <a:lnTo>
                    <a:pt x="1122121" y="34493"/>
                  </a:lnTo>
                  <a:lnTo>
                    <a:pt x="1054569" y="17830"/>
                  </a:lnTo>
                  <a:lnTo>
                    <a:pt x="985075" y="6502"/>
                  </a:lnTo>
                  <a:lnTo>
                    <a:pt x="913866" y="736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74045" y="4794503"/>
              <a:ext cx="1205865" cy="458470"/>
            </a:xfrm>
            <a:custGeom>
              <a:avLst/>
              <a:gdLst/>
              <a:ahLst/>
              <a:cxnLst/>
              <a:rect l="l" t="t" r="r" b="b"/>
              <a:pathLst>
                <a:path w="1205865" h="458470">
                  <a:moveTo>
                    <a:pt x="602653" y="0"/>
                  </a:moveTo>
                  <a:lnTo>
                    <a:pt x="553224" y="762"/>
                  </a:lnTo>
                  <a:lnTo>
                    <a:pt x="504901" y="2997"/>
                  </a:lnTo>
                  <a:lnTo>
                    <a:pt x="457834" y="6667"/>
                  </a:lnTo>
                  <a:lnTo>
                    <a:pt x="412165" y="11684"/>
                  </a:lnTo>
                  <a:lnTo>
                    <a:pt x="368071" y="18008"/>
                  </a:lnTo>
                  <a:lnTo>
                    <a:pt x="325704" y="25590"/>
                  </a:lnTo>
                  <a:lnTo>
                    <a:pt x="285203" y="34340"/>
                  </a:lnTo>
                  <a:lnTo>
                    <a:pt x="246735" y="44221"/>
                  </a:lnTo>
                  <a:lnTo>
                    <a:pt x="176517" y="67132"/>
                  </a:lnTo>
                  <a:lnTo>
                    <a:pt x="116281" y="93840"/>
                  </a:lnTo>
                  <a:lnTo>
                    <a:pt x="47370" y="139992"/>
                  </a:lnTo>
                  <a:lnTo>
                    <a:pt x="17525" y="174129"/>
                  </a:lnTo>
                  <a:lnTo>
                    <a:pt x="2006" y="210413"/>
                  </a:lnTo>
                  <a:lnTo>
                    <a:pt x="0" y="229222"/>
                  </a:lnTo>
                  <a:lnTo>
                    <a:pt x="2006" y="248018"/>
                  </a:lnTo>
                  <a:lnTo>
                    <a:pt x="17525" y="284302"/>
                  </a:lnTo>
                  <a:lnTo>
                    <a:pt x="47370" y="318439"/>
                  </a:lnTo>
                  <a:lnTo>
                    <a:pt x="90296" y="349961"/>
                  </a:lnTo>
                  <a:lnTo>
                    <a:pt x="145072" y="378396"/>
                  </a:lnTo>
                  <a:lnTo>
                    <a:pt x="210464" y="403263"/>
                  </a:lnTo>
                  <a:lnTo>
                    <a:pt x="285203" y="424091"/>
                  </a:lnTo>
                  <a:lnTo>
                    <a:pt x="325704" y="432854"/>
                  </a:lnTo>
                  <a:lnTo>
                    <a:pt x="368071" y="440423"/>
                  </a:lnTo>
                  <a:lnTo>
                    <a:pt x="412165" y="446747"/>
                  </a:lnTo>
                  <a:lnTo>
                    <a:pt x="457834" y="451777"/>
                  </a:lnTo>
                  <a:lnTo>
                    <a:pt x="504901" y="455434"/>
                  </a:lnTo>
                  <a:lnTo>
                    <a:pt x="553224" y="457682"/>
                  </a:lnTo>
                  <a:lnTo>
                    <a:pt x="602653" y="458444"/>
                  </a:lnTo>
                  <a:lnTo>
                    <a:pt x="652081" y="457682"/>
                  </a:lnTo>
                  <a:lnTo>
                    <a:pt x="700404" y="455434"/>
                  </a:lnTo>
                  <a:lnTo>
                    <a:pt x="747471" y="451777"/>
                  </a:lnTo>
                  <a:lnTo>
                    <a:pt x="793140" y="446747"/>
                  </a:lnTo>
                  <a:lnTo>
                    <a:pt x="837234" y="440423"/>
                  </a:lnTo>
                  <a:lnTo>
                    <a:pt x="879601" y="432854"/>
                  </a:lnTo>
                  <a:lnTo>
                    <a:pt x="920102" y="424091"/>
                  </a:lnTo>
                  <a:lnTo>
                    <a:pt x="958570" y="414210"/>
                  </a:lnTo>
                  <a:lnTo>
                    <a:pt x="1028788" y="391299"/>
                  </a:lnTo>
                  <a:lnTo>
                    <a:pt x="1089024" y="364591"/>
                  </a:lnTo>
                  <a:lnTo>
                    <a:pt x="1157935" y="318439"/>
                  </a:lnTo>
                  <a:lnTo>
                    <a:pt x="1187780" y="284302"/>
                  </a:lnTo>
                  <a:lnTo>
                    <a:pt x="1203299" y="248018"/>
                  </a:lnTo>
                  <a:lnTo>
                    <a:pt x="1205293" y="229222"/>
                  </a:lnTo>
                  <a:lnTo>
                    <a:pt x="1203299" y="210413"/>
                  </a:lnTo>
                  <a:lnTo>
                    <a:pt x="1187780" y="174129"/>
                  </a:lnTo>
                  <a:lnTo>
                    <a:pt x="1157935" y="139992"/>
                  </a:lnTo>
                  <a:lnTo>
                    <a:pt x="1115009" y="108470"/>
                  </a:lnTo>
                  <a:lnTo>
                    <a:pt x="1060234" y="80048"/>
                  </a:lnTo>
                  <a:lnTo>
                    <a:pt x="994854" y="55181"/>
                  </a:lnTo>
                  <a:lnTo>
                    <a:pt x="920102" y="34340"/>
                  </a:lnTo>
                  <a:lnTo>
                    <a:pt x="879601" y="25590"/>
                  </a:lnTo>
                  <a:lnTo>
                    <a:pt x="837234" y="18008"/>
                  </a:lnTo>
                  <a:lnTo>
                    <a:pt x="793140" y="11684"/>
                  </a:lnTo>
                  <a:lnTo>
                    <a:pt x="747471" y="6667"/>
                  </a:lnTo>
                  <a:lnTo>
                    <a:pt x="700404" y="2997"/>
                  </a:lnTo>
                  <a:lnTo>
                    <a:pt x="652081" y="762"/>
                  </a:lnTo>
                  <a:lnTo>
                    <a:pt x="602653" y="0"/>
                  </a:lnTo>
                  <a:close/>
                </a:path>
              </a:pathLst>
            </a:custGeom>
            <a:solidFill>
              <a:srgbClr val="EA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48305" y="3762716"/>
            <a:ext cx="887094" cy="14732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200" b="1" spc="80" dirty="0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r>
              <a:rPr sz="12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900" spc="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900" spc="-4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endParaRPr sz="900">
              <a:latin typeface="Verdana"/>
              <a:cs typeface="Verdana"/>
            </a:endParaRPr>
          </a:p>
          <a:p>
            <a:pPr marL="56515" marR="43180" algn="ctr">
              <a:lnSpc>
                <a:spcPct val="100000"/>
              </a:lnSpc>
              <a:spcBef>
                <a:spcPts val="5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2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900" spc="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1x</a:t>
            </a:r>
            <a:endParaRPr sz="900">
              <a:latin typeface="Verdana"/>
              <a:cs typeface="Verdana"/>
            </a:endParaRPr>
          </a:p>
          <a:p>
            <a:pPr marR="17780" algn="ctr">
              <a:lnSpc>
                <a:spcPct val="100000"/>
              </a:lnSpc>
              <a:spcBef>
                <a:spcPts val="790"/>
              </a:spcBef>
            </a:pPr>
            <a:r>
              <a:rPr sz="900" spc="-135" dirty="0">
                <a:solidFill>
                  <a:srgbClr val="0A0A0A"/>
                </a:solidFill>
                <a:latin typeface="Verdana"/>
                <a:cs typeface="Verdana"/>
              </a:rPr>
              <a:t>8%</a:t>
            </a:r>
            <a:endParaRPr sz="900">
              <a:latin typeface="Verdana"/>
              <a:cs typeface="Verdana"/>
            </a:endParaRPr>
          </a:p>
          <a:p>
            <a:pPr marR="17780" algn="ctr">
              <a:lnSpc>
                <a:spcPts val="1060"/>
              </a:lnSpc>
            </a:pPr>
            <a:r>
              <a:rPr sz="900" dirty="0">
                <a:solidFill>
                  <a:srgbClr val="0A0A0A"/>
                </a:solidFill>
                <a:latin typeface="Verdana"/>
                <a:cs typeface="Verdana"/>
              </a:rPr>
              <a:t>diagnosed</a:t>
            </a:r>
            <a:endParaRPr sz="900">
              <a:latin typeface="Verdana"/>
              <a:cs typeface="Verdana"/>
            </a:endParaRPr>
          </a:p>
          <a:p>
            <a:pPr marR="17145" algn="ctr">
              <a:lnSpc>
                <a:spcPts val="1060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≥</a:t>
            </a:r>
            <a:r>
              <a:rPr sz="9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Calibri"/>
                <a:cs typeface="Calibri"/>
              </a:rPr>
              <a:t>2x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63239" y="3613403"/>
            <a:ext cx="1754505" cy="1755775"/>
            <a:chOff x="3063239" y="3613403"/>
            <a:chExt cx="1754505" cy="1755775"/>
          </a:xfrm>
        </p:grpSpPr>
        <p:sp>
          <p:nvSpPr>
            <p:cNvPr id="22" name="object 22"/>
            <p:cNvSpPr/>
            <p:nvPr/>
          </p:nvSpPr>
          <p:spPr>
            <a:xfrm>
              <a:off x="3063239" y="3613403"/>
              <a:ext cx="1754505" cy="1755775"/>
            </a:xfrm>
            <a:custGeom>
              <a:avLst/>
              <a:gdLst/>
              <a:ahLst/>
              <a:cxnLst/>
              <a:rect l="l" t="t" r="r" b="b"/>
              <a:pathLst>
                <a:path w="1754504" h="1755775">
                  <a:moveTo>
                    <a:pt x="877062" y="0"/>
                  </a:moveTo>
                  <a:lnTo>
                    <a:pt x="805129" y="2908"/>
                  </a:lnTo>
                  <a:lnTo>
                    <a:pt x="734796" y="11480"/>
                  </a:lnTo>
                  <a:lnTo>
                    <a:pt x="666292" y="25501"/>
                  </a:lnTo>
                  <a:lnTo>
                    <a:pt x="599846" y="44742"/>
                  </a:lnTo>
                  <a:lnTo>
                    <a:pt x="535673" y="68973"/>
                  </a:lnTo>
                  <a:lnTo>
                    <a:pt x="474002" y="97967"/>
                  </a:lnTo>
                  <a:lnTo>
                    <a:pt x="415061" y="131495"/>
                  </a:lnTo>
                  <a:lnTo>
                    <a:pt x="359079" y="169341"/>
                  </a:lnTo>
                  <a:lnTo>
                    <a:pt x="306285" y="211277"/>
                  </a:lnTo>
                  <a:lnTo>
                    <a:pt x="256882" y="257060"/>
                  </a:lnTo>
                  <a:lnTo>
                    <a:pt x="211124" y="306489"/>
                  </a:lnTo>
                  <a:lnTo>
                    <a:pt x="169227" y="359333"/>
                  </a:lnTo>
                  <a:lnTo>
                    <a:pt x="131406" y="415353"/>
                  </a:lnTo>
                  <a:lnTo>
                    <a:pt x="97891" y="474332"/>
                  </a:lnTo>
                  <a:lnTo>
                    <a:pt x="68922" y="536041"/>
                  </a:lnTo>
                  <a:lnTo>
                    <a:pt x="44716" y="600265"/>
                  </a:lnTo>
                  <a:lnTo>
                    <a:pt x="25488" y="666762"/>
                  </a:lnTo>
                  <a:lnTo>
                    <a:pt x="11480" y="735317"/>
                  </a:lnTo>
                  <a:lnTo>
                    <a:pt x="2908" y="805700"/>
                  </a:lnTo>
                  <a:lnTo>
                    <a:pt x="0" y="877684"/>
                  </a:lnTo>
                  <a:lnTo>
                    <a:pt x="736" y="913853"/>
                  </a:lnTo>
                  <a:lnTo>
                    <a:pt x="6502" y="985075"/>
                  </a:lnTo>
                  <a:lnTo>
                    <a:pt x="17818" y="1054569"/>
                  </a:lnTo>
                  <a:lnTo>
                    <a:pt x="34467" y="1122121"/>
                  </a:lnTo>
                  <a:lnTo>
                    <a:pt x="56210" y="1187500"/>
                  </a:lnTo>
                  <a:lnTo>
                    <a:pt x="82829" y="1250492"/>
                  </a:lnTo>
                  <a:lnTo>
                    <a:pt x="114096" y="1310868"/>
                  </a:lnTo>
                  <a:lnTo>
                    <a:pt x="149783" y="1368399"/>
                  </a:lnTo>
                  <a:lnTo>
                    <a:pt x="189674" y="1422857"/>
                  </a:lnTo>
                  <a:lnTo>
                    <a:pt x="233540" y="1474025"/>
                  </a:lnTo>
                  <a:lnTo>
                    <a:pt x="281139" y="1521663"/>
                  </a:lnTo>
                  <a:lnTo>
                    <a:pt x="332270" y="1565554"/>
                  </a:lnTo>
                  <a:lnTo>
                    <a:pt x="386689" y="1605470"/>
                  </a:lnTo>
                  <a:lnTo>
                    <a:pt x="444182" y="1641182"/>
                  </a:lnTo>
                  <a:lnTo>
                    <a:pt x="504507" y="1672475"/>
                  </a:lnTo>
                  <a:lnTo>
                    <a:pt x="567461" y="1699107"/>
                  </a:lnTo>
                  <a:lnTo>
                    <a:pt x="632802" y="1720875"/>
                  </a:lnTo>
                  <a:lnTo>
                    <a:pt x="700303" y="1737525"/>
                  </a:lnTo>
                  <a:lnTo>
                    <a:pt x="769747" y="1748853"/>
                  </a:lnTo>
                  <a:lnTo>
                    <a:pt x="840905" y="1754632"/>
                  </a:lnTo>
                  <a:lnTo>
                    <a:pt x="877062" y="1755355"/>
                  </a:lnTo>
                  <a:lnTo>
                    <a:pt x="913218" y="1754632"/>
                  </a:lnTo>
                  <a:lnTo>
                    <a:pt x="984377" y="1748853"/>
                  </a:lnTo>
                  <a:lnTo>
                    <a:pt x="1053820" y="1737525"/>
                  </a:lnTo>
                  <a:lnTo>
                    <a:pt x="1121321" y="1720875"/>
                  </a:lnTo>
                  <a:lnTo>
                    <a:pt x="1186662" y="1699107"/>
                  </a:lnTo>
                  <a:lnTo>
                    <a:pt x="1249616" y="1672475"/>
                  </a:lnTo>
                  <a:lnTo>
                    <a:pt x="1309941" y="1641182"/>
                  </a:lnTo>
                  <a:lnTo>
                    <a:pt x="1367434" y="1605470"/>
                  </a:lnTo>
                  <a:lnTo>
                    <a:pt x="1421853" y="1565554"/>
                  </a:lnTo>
                  <a:lnTo>
                    <a:pt x="1472984" y="1521663"/>
                  </a:lnTo>
                  <a:lnTo>
                    <a:pt x="1520583" y="1474025"/>
                  </a:lnTo>
                  <a:lnTo>
                    <a:pt x="1564449" y="1422857"/>
                  </a:lnTo>
                  <a:lnTo>
                    <a:pt x="1604340" y="1368399"/>
                  </a:lnTo>
                  <a:lnTo>
                    <a:pt x="1640027" y="1310868"/>
                  </a:lnTo>
                  <a:lnTo>
                    <a:pt x="1671294" y="1250492"/>
                  </a:lnTo>
                  <a:lnTo>
                    <a:pt x="1697913" y="1187500"/>
                  </a:lnTo>
                  <a:lnTo>
                    <a:pt x="1719656" y="1122121"/>
                  </a:lnTo>
                  <a:lnTo>
                    <a:pt x="1736305" y="1054569"/>
                  </a:lnTo>
                  <a:lnTo>
                    <a:pt x="1747621" y="985075"/>
                  </a:lnTo>
                  <a:lnTo>
                    <a:pt x="1753387" y="913853"/>
                  </a:lnTo>
                  <a:lnTo>
                    <a:pt x="1754124" y="877684"/>
                  </a:lnTo>
                  <a:lnTo>
                    <a:pt x="1753387" y="841502"/>
                  </a:lnTo>
                  <a:lnTo>
                    <a:pt x="1747621" y="770293"/>
                  </a:lnTo>
                  <a:lnTo>
                    <a:pt x="1736305" y="700798"/>
                  </a:lnTo>
                  <a:lnTo>
                    <a:pt x="1719656" y="633247"/>
                  </a:lnTo>
                  <a:lnTo>
                    <a:pt x="1697913" y="567855"/>
                  </a:lnTo>
                  <a:lnTo>
                    <a:pt x="1671294" y="504863"/>
                  </a:lnTo>
                  <a:lnTo>
                    <a:pt x="1640027" y="444487"/>
                  </a:lnTo>
                  <a:lnTo>
                    <a:pt x="1604340" y="386956"/>
                  </a:lnTo>
                  <a:lnTo>
                    <a:pt x="1564449" y="332498"/>
                  </a:lnTo>
                  <a:lnTo>
                    <a:pt x="1520583" y="281343"/>
                  </a:lnTo>
                  <a:lnTo>
                    <a:pt x="1472984" y="233705"/>
                  </a:lnTo>
                  <a:lnTo>
                    <a:pt x="1421853" y="189814"/>
                  </a:lnTo>
                  <a:lnTo>
                    <a:pt x="1367434" y="149898"/>
                  </a:lnTo>
                  <a:lnTo>
                    <a:pt x="1309941" y="114173"/>
                  </a:lnTo>
                  <a:lnTo>
                    <a:pt x="1249616" y="82880"/>
                  </a:lnTo>
                  <a:lnTo>
                    <a:pt x="1186662" y="56248"/>
                  </a:lnTo>
                  <a:lnTo>
                    <a:pt x="1121321" y="34493"/>
                  </a:lnTo>
                  <a:lnTo>
                    <a:pt x="1053820" y="17830"/>
                  </a:lnTo>
                  <a:lnTo>
                    <a:pt x="984377" y="6502"/>
                  </a:lnTo>
                  <a:lnTo>
                    <a:pt x="913218" y="736"/>
                  </a:lnTo>
                  <a:lnTo>
                    <a:pt x="877062" y="0"/>
                  </a:lnTo>
                  <a:close/>
                </a:path>
              </a:pathLst>
            </a:custGeom>
            <a:solidFill>
              <a:srgbClr val="7C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23843" y="4794503"/>
              <a:ext cx="1203960" cy="458470"/>
            </a:xfrm>
            <a:custGeom>
              <a:avLst/>
              <a:gdLst/>
              <a:ahLst/>
              <a:cxnLst/>
              <a:rect l="l" t="t" r="r" b="b"/>
              <a:pathLst>
                <a:path w="1203960" h="458470">
                  <a:moveTo>
                    <a:pt x="601789" y="0"/>
                  </a:moveTo>
                  <a:lnTo>
                    <a:pt x="552437" y="762"/>
                  </a:lnTo>
                  <a:lnTo>
                    <a:pt x="504177" y="2997"/>
                  </a:lnTo>
                  <a:lnTo>
                    <a:pt x="457174" y="6667"/>
                  </a:lnTo>
                  <a:lnTo>
                    <a:pt x="411581" y="11684"/>
                  </a:lnTo>
                  <a:lnTo>
                    <a:pt x="367550" y="18008"/>
                  </a:lnTo>
                  <a:lnTo>
                    <a:pt x="325234" y="25590"/>
                  </a:lnTo>
                  <a:lnTo>
                    <a:pt x="284797" y="34340"/>
                  </a:lnTo>
                  <a:lnTo>
                    <a:pt x="246379" y="44221"/>
                  </a:lnTo>
                  <a:lnTo>
                    <a:pt x="176263" y="67132"/>
                  </a:lnTo>
                  <a:lnTo>
                    <a:pt x="116116" y="93840"/>
                  </a:lnTo>
                  <a:lnTo>
                    <a:pt x="47294" y="139992"/>
                  </a:lnTo>
                  <a:lnTo>
                    <a:pt x="17487" y="174129"/>
                  </a:lnTo>
                  <a:lnTo>
                    <a:pt x="1993" y="210413"/>
                  </a:lnTo>
                  <a:lnTo>
                    <a:pt x="0" y="229222"/>
                  </a:lnTo>
                  <a:lnTo>
                    <a:pt x="1993" y="248018"/>
                  </a:lnTo>
                  <a:lnTo>
                    <a:pt x="17487" y="284302"/>
                  </a:lnTo>
                  <a:lnTo>
                    <a:pt x="47294" y="318439"/>
                  </a:lnTo>
                  <a:lnTo>
                    <a:pt x="90157" y="349961"/>
                  </a:lnTo>
                  <a:lnTo>
                    <a:pt x="144856" y="378396"/>
                  </a:lnTo>
                  <a:lnTo>
                    <a:pt x="210146" y="403263"/>
                  </a:lnTo>
                  <a:lnTo>
                    <a:pt x="284797" y="424091"/>
                  </a:lnTo>
                  <a:lnTo>
                    <a:pt x="325234" y="432854"/>
                  </a:lnTo>
                  <a:lnTo>
                    <a:pt x="367550" y="440423"/>
                  </a:lnTo>
                  <a:lnTo>
                    <a:pt x="411581" y="446747"/>
                  </a:lnTo>
                  <a:lnTo>
                    <a:pt x="457174" y="451777"/>
                  </a:lnTo>
                  <a:lnTo>
                    <a:pt x="504177" y="455434"/>
                  </a:lnTo>
                  <a:lnTo>
                    <a:pt x="552437" y="457682"/>
                  </a:lnTo>
                  <a:lnTo>
                    <a:pt x="601789" y="458444"/>
                  </a:lnTo>
                  <a:lnTo>
                    <a:pt x="651141" y="457682"/>
                  </a:lnTo>
                  <a:lnTo>
                    <a:pt x="699401" y="455434"/>
                  </a:lnTo>
                  <a:lnTo>
                    <a:pt x="746404" y="451777"/>
                  </a:lnTo>
                  <a:lnTo>
                    <a:pt x="791997" y="446747"/>
                  </a:lnTo>
                  <a:lnTo>
                    <a:pt x="836028" y="440423"/>
                  </a:lnTo>
                  <a:lnTo>
                    <a:pt x="878344" y="432854"/>
                  </a:lnTo>
                  <a:lnTo>
                    <a:pt x="918781" y="424091"/>
                  </a:lnTo>
                  <a:lnTo>
                    <a:pt x="957198" y="414210"/>
                  </a:lnTo>
                  <a:lnTo>
                    <a:pt x="1027315" y="391299"/>
                  </a:lnTo>
                  <a:lnTo>
                    <a:pt x="1087462" y="364591"/>
                  </a:lnTo>
                  <a:lnTo>
                    <a:pt x="1156284" y="318439"/>
                  </a:lnTo>
                  <a:lnTo>
                    <a:pt x="1186091" y="284302"/>
                  </a:lnTo>
                  <a:lnTo>
                    <a:pt x="1201585" y="248018"/>
                  </a:lnTo>
                  <a:lnTo>
                    <a:pt x="1203578" y="229222"/>
                  </a:lnTo>
                  <a:lnTo>
                    <a:pt x="1201585" y="210413"/>
                  </a:lnTo>
                  <a:lnTo>
                    <a:pt x="1186091" y="174129"/>
                  </a:lnTo>
                  <a:lnTo>
                    <a:pt x="1156284" y="139992"/>
                  </a:lnTo>
                  <a:lnTo>
                    <a:pt x="1113421" y="108470"/>
                  </a:lnTo>
                  <a:lnTo>
                    <a:pt x="1058710" y="80048"/>
                  </a:lnTo>
                  <a:lnTo>
                    <a:pt x="993432" y="55181"/>
                  </a:lnTo>
                  <a:lnTo>
                    <a:pt x="918781" y="34340"/>
                  </a:lnTo>
                  <a:lnTo>
                    <a:pt x="878344" y="25590"/>
                  </a:lnTo>
                  <a:lnTo>
                    <a:pt x="836028" y="18008"/>
                  </a:lnTo>
                  <a:lnTo>
                    <a:pt x="791997" y="11684"/>
                  </a:lnTo>
                  <a:lnTo>
                    <a:pt x="746404" y="6667"/>
                  </a:lnTo>
                  <a:lnTo>
                    <a:pt x="699401" y="2997"/>
                  </a:lnTo>
                  <a:lnTo>
                    <a:pt x="651141" y="762"/>
                  </a:lnTo>
                  <a:lnTo>
                    <a:pt x="601789" y="0"/>
                  </a:lnTo>
                  <a:close/>
                </a:path>
              </a:pathLst>
            </a:custGeom>
            <a:solidFill>
              <a:srgbClr val="EA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79810" y="3762716"/>
            <a:ext cx="909955" cy="14732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565"/>
              </a:spcBef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sz="12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  <a:spcBef>
                <a:spcPts val="345"/>
              </a:spcBef>
            </a:pPr>
            <a:r>
              <a:rPr sz="900" spc="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900" spc="-4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endParaRPr sz="9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200" b="1" spc="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endParaRPr sz="12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  <a:spcBef>
                <a:spcPts val="60"/>
              </a:spcBef>
            </a:pP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900" spc="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1x</a:t>
            </a:r>
            <a:endParaRPr sz="900">
              <a:latin typeface="Verdana"/>
              <a:cs typeface="Verdana"/>
            </a:endParaRPr>
          </a:p>
          <a:p>
            <a:pPr marR="6985" algn="ctr">
              <a:lnSpc>
                <a:spcPct val="100000"/>
              </a:lnSpc>
              <a:spcBef>
                <a:spcPts val="790"/>
              </a:spcBef>
            </a:pPr>
            <a:r>
              <a:rPr sz="900" spc="-160" dirty="0">
                <a:solidFill>
                  <a:srgbClr val="0A0A0A"/>
                </a:solidFill>
                <a:latin typeface="Verdana"/>
                <a:cs typeface="Verdana"/>
              </a:rPr>
              <a:t>31%</a:t>
            </a:r>
            <a:endParaRPr sz="900">
              <a:latin typeface="Verdana"/>
              <a:cs typeface="Verdana"/>
            </a:endParaRPr>
          </a:p>
          <a:p>
            <a:pPr marR="5080" algn="ctr">
              <a:lnSpc>
                <a:spcPts val="1060"/>
              </a:lnSpc>
            </a:pPr>
            <a:r>
              <a:rPr sz="900" dirty="0">
                <a:solidFill>
                  <a:srgbClr val="0A0A0A"/>
                </a:solidFill>
                <a:latin typeface="Verdana"/>
                <a:cs typeface="Verdana"/>
              </a:rPr>
              <a:t>diagnosed</a:t>
            </a:r>
            <a:endParaRPr sz="900">
              <a:latin typeface="Verdana"/>
              <a:cs typeface="Verdana"/>
            </a:endParaRPr>
          </a:p>
          <a:p>
            <a:pPr marR="6985" algn="ctr">
              <a:lnSpc>
                <a:spcPts val="1060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≥</a:t>
            </a:r>
            <a:r>
              <a:rPr sz="9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Calibri"/>
                <a:cs typeface="Calibri"/>
              </a:rPr>
              <a:t>2x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38340" y="3613403"/>
            <a:ext cx="1755775" cy="1755775"/>
            <a:chOff x="5038340" y="3613403"/>
            <a:chExt cx="1755775" cy="1755775"/>
          </a:xfrm>
        </p:grpSpPr>
        <p:sp>
          <p:nvSpPr>
            <p:cNvPr id="26" name="object 26"/>
            <p:cNvSpPr/>
            <p:nvPr/>
          </p:nvSpPr>
          <p:spPr>
            <a:xfrm>
              <a:off x="5038340" y="3613403"/>
              <a:ext cx="1755775" cy="1755775"/>
            </a:xfrm>
            <a:custGeom>
              <a:avLst/>
              <a:gdLst/>
              <a:ahLst/>
              <a:cxnLst/>
              <a:rect l="l" t="t" r="r" b="b"/>
              <a:pathLst>
                <a:path w="1755775" h="1755775">
                  <a:moveTo>
                    <a:pt x="877684" y="0"/>
                  </a:moveTo>
                  <a:lnTo>
                    <a:pt x="805700" y="2908"/>
                  </a:lnTo>
                  <a:lnTo>
                    <a:pt x="735317" y="11480"/>
                  </a:lnTo>
                  <a:lnTo>
                    <a:pt x="666762" y="25501"/>
                  </a:lnTo>
                  <a:lnTo>
                    <a:pt x="600265" y="44742"/>
                  </a:lnTo>
                  <a:lnTo>
                    <a:pt x="536054" y="68973"/>
                  </a:lnTo>
                  <a:lnTo>
                    <a:pt x="474332" y="97967"/>
                  </a:lnTo>
                  <a:lnTo>
                    <a:pt x="415353" y="131495"/>
                  </a:lnTo>
                  <a:lnTo>
                    <a:pt x="359333" y="169341"/>
                  </a:lnTo>
                  <a:lnTo>
                    <a:pt x="306501" y="211277"/>
                  </a:lnTo>
                  <a:lnTo>
                    <a:pt x="257073" y="257060"/>
                  </a:lnTo>
                  <a:lnTo>
                    <a:pt x="211277" y="306489"/>
                  </a:lnTo>
                  <a:lnTo>
                    <a:pt x="169341" y="359333"/>
                  </a:lnTo>
                  <a:lnTo>
                    <a:pt x="131495" y="415353"/>
                  </a:lnTo>
                  <a:lnTo>
                    <a:pt x="97967" y="474332"/>
                  </a:lnTo>
                  <a:lnTo>
                    <a:pt x="68973" y="536041"/>
                  </a:lnTo>
                  <a:lnTo>
                    <a:pt x="44742" y="600265"/>
                  </a:lnTo>
                  <a:lnTo>
                    <a:pt x="25514" y="666762"/>
                  </a:lnTo>
                  <a:lnTo>
                    <a:pt x="11493" y="735317"/>
                  </a:lnTo>
                  <a:lnTo>
                    <a:pt x="2908" y="805700"/>
                  </a:lnTo>
                  <a:lnTo>
                    <a:pt x="0" y="877684"/>
                  </a:lnTo>
                  <a:lnTo>
                    <a:pt x="736" y="913853"/>
                  </a:lnTo>
                  <a:lnTo>
                    <a:pt x="6502" y="985075"/>
                  </a:lnTo>
                  <a:lnTo>
                    <a:pt x="17830" y="1054569"/>
                  </a:lnTo>
                  <a:lnTo>
                    <a:pt x="34493" y="1122121"/>
                  </a:lnTo>
                  <a:lnTo>
                    <a:pt x="56248" y="1187500"/>
                  </a:lnTo>
                  <a:lnTo>
                    <a:pt x="82892" y="1250492"/>
                  </a:lnTo>
                  <a:lnTo>
                    <a:pt x="114185" y="1310868"/>
                  </a:lnTo>
                  <a:lnTo>
                    <a:pt x="149898" y="1368399"/>
                  </a:lnTo>
                  <a:lnTo>
                    <a:pt x="189814" y="1422857"/>
                  </a:lnTo>
                  <a:lnTo>
                    <a:pt x="233705" y="1474025"/>
                  </a:lnTo>
                  <a:lnTo>
                    <a:pt x="281343" y="1521663"/>
                  </a:lnTo>
                  <a:lnTo>
                    <a:pt x="332498" y="1565554"/>
                  </a:lnTo>
                  <a:lnTo>
                    <a:pt x="386956" y="1605470"/>
                  </a:lnTo>
                  <a:lnTo>
                    <a:pt x="444487" y="1641182"/>
                  </a:lnTo>
                  <a:lnTo>
                    <a:pt x="504863" y="1672475"/>
                  </a:lnTo>
                  <a:lnTo>
                    <a:pt x="567855" y="1699107"/>
                  </a:lnTo>
                  <a:lnTo>
                    <a:pt x="633247" y="1720875"/>
                  </a:lnTo>
                  <a:lnTo>
                    <a:pt x="700798" y="1737525"/>
                  </a:lnTo>
                  <a:lnTo>
                    <a:pt x="770293" y="1748853"/>
                  </a:lnTo>
                  <a:lnTo>
                    <a:pt x="841501" y="1754632"/>
                  </a:lnTo>
                  <a:lnTo>
                    <a:pt x="877684" y="1755355"/>
                  </a:lnTo>
                  <a:lnTo>
                    <a:pt x="913866" y="1754632"/>
                  </a:lnTo>
                  <a:lnTo>
                    <a:pt x="985075" y="1748853"/>
                  </a:lnTo>
                  <a:lnTo>
                    <a:pt x="1054569" y="1737525"/>
                  </a:lnTo>
                  <a:lnTo>
                    <a:pt x="1122121" y="1720875"/>
                  </a:lnTo>
                  <a:lnTo>
                    <a:pt x="1187513" y="1699107"/>
                  </a:lnTo>
                  <a:lnTo>
                    <a:pt x="1250505" y="1672475"/>
                  </a:lnTo>
                  <a:lnTo>
                    <a:pt x="1310881" y="1641182"/>
                  </a:lnTo>
                  <a:lnTo>
                    <a:pt x="1368412" y="1605470"/>
                  </a:lnTo>
                  <a:lnTo>
                    <a:pt x="1422869" y="1565554"/>
                  </a:lnTo>
                  <a:lnTo>
                    <a:pt x="1474025" y="1521663"/>
                  </a:lnTo>
                  <a:lnTo>
                    <a:pt x="1521663" y="1474025"/>
                  </a:lnTo>
                  <a:lnTo>
                    <a:pt x="1565554" y="1422857"/>
                  </a:lnTo>
                  <a:lnTo>
                    <a:pt x="1605470" y="1368399"/>
                  </a:lnTo>
                  <a:lnTo>
                    <a:pt x="1641182" y="1310868"/>
                  </a:lnTo>
                  <a:lnTo>
                    <a:pt x="1672475" y="1250492"/>
                  </a:lnTo>
                  <a:lnTo>
                    <a:pt x="1699120" y="1187500"/>
                  </a:lnTo>
                  <a:lnTo>
                    <a:pt x="1720875" y="1122121"/>
                  </a:lnTo>
                  <a:lnTo>
                    <a:pt x="1737537" y="1054569"/>
                  </a:lnTo>
                  <a:lnTo>
                    <a:pt x="1748866" y="985075"/>
                  </a:lnTo>
                  <a:lnTo>
                    <a:pt x="1754631" y="913853"/>
                  </a:lnTo>
                  <a:lnTo>
                    <a:pt x="1755368" y="877684"/>
                  </a:lnTo>
                  <a:lnTo>
                    <a:pt x="1754631" y="841502"/>
                  </a:lnTo>
                  <a:lnTo>
                    <a:pt x="1748866" y="770293"/>
                  </a:lnTo>
                  <a:lnTo>
                    <a:pt x="1737537" y="700798"/>
                  </a:lnTo>
                  <a:lnTo>
                    <a:pt x="1720875" y="633247"/>
                  </a:lnTo>
                  <a:lnTo>
                    <a:pt x="1699120" y="567855"/>
                  </a:lnTo>
                  <a:lnTo>
                    <a:pt x="1672475" y="504863"/>
                  </a:lnTo>
                  <a:lnTo>
                    <a:pt x="1641182" y="444487"/>
                  </a:lnTo>
                  <a:lnTo>
                    <a:pt x="1605470" y="386956"/>
                  </a:lnTo>
                  <a:lnTo>
                    <a:pt x="1565554" y="332498"/>
                  </a:lnTo>
                  <a:lnTo>
                    <a:pt x="1521663" y="281343"/>
                  </a:lnTo>
                  <a:lnTo>
                    <a:pt x="1474025" y="233705"/>
                  </a:lnTo>
                  <a:lnTo>
                    <a:pt x="1422869" y="189814"/>
                  </a:lnTo>
                  <a:lnTo>
                    <a:pt x="1368412" y="149898"/>
                  </a:lnTo>
                  <a:lnTo>
                    <a:pt x="1310881" y="114173"/>
                  </a:lnTo>
                  <a:lnTo>
                    <a:pt x="1250505" y="82880"/>
                  </a:lnTo>
                  <a:lnTo>
                    <a:pt x="1187513" y="56248"/>
                  </a:lnTo>
                  <a:lnTo>
                    <a:pt x="1122121" y="34493"/>
                  </a:lnTo>
                  <a:lnTo>
                    <a:pt x="1054569" y="17830"/>
                  </a:lnTo>
                  <a:lnTo>
                    <a:pt x="985075" y="6502"/>
                  </a:lnTo>
                  <a:lnTo>
                    <a:pt x="913866" y="736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13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8947" y="4794503"/>
              <a:ext cx="1203960" cy="458470"/>
            </a:xfrm>
            <a:custGeom>
              <a:avLst/>
              <a:gdLst/>
              <a:ahLst/>
              <a:cxnLst/>
              <a:rect l="l" t="t" r="r" b="b"/>
              <a:pathLst>
                <a:path w="1203959" h="458470">
                  <a:moveTo>
                    <a:pt x="601789" y="0"/>
                  </a:moveTo>
                  <a:lnTo>
                    <a:pt x="552437" y="762"/>
                  </a:lnTo>
                  <a:lnTo>
                    <a:pt x="504177" y="2997"/>
                  </a:lnTo>
                  <a:lnTo>
                    <a:pt x="457174" y="6667"/>
                  </a:lnTo>
                  <a:lnTo>
                    <a:pt x="411581" y="11684"/>
                  </a:lnTo>
                  <a:lnTo>
                    <a:pt x="367550" y="18008"/>
                  </a:lnTo>
                  <a:lnTo>
                    <a:pt x="325234" y="25590"/>
                  </a:lnTo>
                  <a:lnTo>
                    <a:pt x="284797" y="34340"/>
                  </a:lnTo>
                  <a:lnTo>
                    <a:pt x="246379" y="44221"/>
                  </a:lnTo>
                  <a:lnTo>
                    <a:pt x="176263" y="67132"/>
                  </a:lnTo>
                  <a:lnTo>
                    <a:pt x="116116" y="93840"/>
                  </a:lnTo>
                  <a:lnTo>
                    <a:pt x="47294" y="139992"/>
                  </a:lnTo>
                  <a:lnTo>
                    <a:pt x="17487" y="174129"/>
                  </a:lnTo>
                  <a:lnTo>
                    <a:pt x="1993" y="210413"/>
                  </a:lnTo>
                  <a:lnTo>
                    <a:pt x="0" y="229222"/>
                  </a:lnTo>
                  <a:lnTo>
                    <a:pt x="1993" y="248018"/>
                  </a:lnTo>
                  <a:lnTo>
                    <a:pt x="17487" y="284302"/>
                  </a:lnTo>
                  <a:lnTo>
                    <a:pt x="47294" y="318439"/>
                  </a:lnTo>
                  <a:lnTo>
                    <a:pt x="90157" y="349961"/>
                  </a:lnTo>
                  <a:lnTo>
                    <a:pt x="144856" y="378396"/>
                  </a:lnTo>
                  <a:lnTo>
                    <a:pt x="210146" y="403263"/>
                  </a:lnTo>
                  <a:lnTo>
                    <a:pt x="284797" y="424091"/>
                  </a:lnTo>
                  <a:lnTo>
                    <a:pt x="325234" y="432854"/>
                  </a:lnTo>
                  <a:lnTo>
                    <a:pt x="367550" y="440423"/>
                  </a:lnTo>
                  <a:lnTo>
                    <a:pt x="411581" y="446747"/>
                  </a:lnTo>
                  <a:lnTo>
                    <a:pt x="457174" y="451777"/>
                  </a:lnTo>
                  <a:lnTo>
                    <a:pt x="504177" y="455434"/>
                  </a:lnTo>
                  <a:lnTo>
                    <a:pt x="552437" y="457682"/>
                  </a:lnTo>
                  <a:lnTo>
                    <a:pt x="601789" y="458444"/>
                  </a:lnTo>
                  <a:lnTo>
                    <a:pt x="651141" y="457682"/>
                  </a:lnTo>
                  <a:lnTo>
                    <a:pt x="699401" y="455434"/>
                  </a:lnTo>
                  <a:lnTo>
                    <a:pt x="746404" y="451777"/>
                  </a:lnTo>
                  <a:lnTo>
                    <a:pt x="791997" y="446747"/>
                  </a:lnTo>
                  <a:lnTo>
                    <a:pt x="836028" y="440423"/>
                  </a:lnTo>
                  <a:lnTo>
                    <a:pt x="878344" y="432854"/>
                  </a:lnTo>
                  <a:lnTo>
                    <a:pt x="918781" y="424091"/>
                  </a:lnTo>
                  <a:lnTo>
                    <a:pt x="957198" y="414210"/>
                  </a:lnTo>
                  <a:lnTo>
                    <a:pt x="1027315" y="391299"/>
                  </a:lnTo>
                  <a:lnTo>
                    <a:pt x="1087462" y="364591"/>
                  </a:lnTo>
                  <a:lnTo>
                    <a:pt x="1156284" y="318439"/>
                  </a:lnTo>
                  <a:lnTo>
                    <a:pt x="1186091" y="284302"/>
                  </a:lnTo>
                  <a:lnTo>
                    <a:pt x="1201585" y="248018"/>
                  </a:lnTo>
                  <a:lnTo>
                    <a:pt x="1203578" y="229222"/>
                  </a:lnTo>
                  <a:lnTo>
                    <a:pt x="1201585" y="210413"/>
                  </a:lnTo>
                  <a:lnTo>
                    <a:pt x="1186091" y="174129"/>
                  </a:lnTo>
                  <a:lnTo>
                    <a:pt x="1156284" y="139992"/>
                  </a:lnTo>
                  <a:lnTo>
                    <a:pt x="1113421" y="108470"/>
                  </a:lnTo>
                  <a:lnTo>
                    <a:pt x="1058710" y="80048"/>
                  </a:lnTo>
                  <a:lnTo>
                    <a:pt x="993432" y="55181"/>
                  </a:lnTo>
                  <a:lnTo>
                    <a:pt x="918781" y="34340"/>
                  </a:lnTo>
                  <a:lnTo>
                    <a:pt x="878344" y="25590"/>
                  </a:lnTo>
                  <a:lnTo>
                    <a:pt x="836028" y="18008"/>
                  </a:lnTo>
                  <a:lnTo>
                    <a:pt x="791997" y="11684"/>
                  </a:lnTo>
                  <a:lnTo>
                    <a:pt x="746404" y="6667"/>
                  </a:lnTo>
                  <a:lnTo>
                    <a:pt x="699401" y="2997"/>
                  </a:lnTo>
                  <a:lnTo>
                    <a:pt x="651141" y="762"/>
                  </a:lnTo>
                  <a:lnTo>
                    <a:pt x="601789" y="0"/>
                  </a:lnTo>
                  <a:close/>
                </a:path>
              </a:pathLst>
            </a:custGeom>
            <a:solidFill>
              <a:srgbClr val="EA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07247" y="3810505"/>
            <a:ext cx="814705" cy="1437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3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800" spc="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00" spc="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" spc="4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00" spc="-1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0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00" spc="6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endParaRPr sz="800">
              <a:latin typeface="Verdana"/>
              <a:cs typeface="Verdana"/>
            </a:endParaRPr>
          </a:p>
          <a:p>
            <a:pPr marR="13335" algn="ctr">
              <a:lnSpc>
                <a:spcPct val="100000"/>
              </a:lnSpc>
              <a:spcBef>
                <a:spcPts val="15"/>
              </a:spcBef>
            </a:pP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endParaRPr sz="1050">
              <a:latin typeface="Calibri"/>
              <a:cs typeface="Calibri"/>
            </a:endParaRPr>
          </a:p>
          <a:p>
            <a:pPr marL="117475" marR="99695" algn="ctr">
              <a:lnSpc>
                <a:spcPct val="102800"/>
              </a:lnSpc>
            </a:pPr>
            <a:r>
              <a:rPr sz="1050" b="1" spc="100" dirty="0">
                <a:solidFill>
                  <a:srgbClr val="FFFFFF"/>
                </a:solidFill>
                <a:latin typeface="Calibri"/>
                <a:cs typeface="Calibri"/>
              </a:rPr>
              <a:t>beha</a:t>
            </a:r>
            <a:r>
              <a:rPr sz="1050" b="1" spc="11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050" b="1" spc="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050" b="1" spc="90" dirty="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r>
              <a:rPr sz="105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050">
              <a:latin typeface="Calibri"/>
              <a:cs typeface="Calibri"/>
            </a:endParaRPr>
          </a:p>
          <a:p>
            <a:pPr marL="30480" algn="ctr">
              <a:lnSpc>
                <a:spcPct val="100000"/>
              </a:lnSpc>
              <a:spcBef>
                <a:spcPts val="70"/>
              </a:spcBef>
            </a:pPr>
            <a:r>
              <a:rPr sz="8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00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95" dirty="0">
                <a:solidFill>
                  <a:srgbClr val="FFFFFF"/>
                </a:solidFill>
                <a:latin typeface="Verdana"/>
                <a:cs typeface="Verdana"/>
              </a:rPr>
              <a:t>1x</a:t>
            </a:r>
            <a:endParaRPr sz="800">
              <a:latin typeface="Verdana"/>
              <a:cs typeface="Verdana"/>
            </a:endParaRPr>
          </a:p>
          <a:p>
            <a:pPr marR="15240" algn="ctr">
              <a:lnSpc>
                <a:spcPct val="100000"/>
              </a:lnSpc>
              <a:spcBef>
                <a:spcPts val="765"/>
              </a:spcBef>
            </a:pPr>
            <a:r>
              <a:rPr sz="900" spc="-195" dirty="0">
                <a:solidFill>
                  <a:srgbClr val="0A0A0A"/>
                </a:solidFill>
                <a:latin typeface="Verdana"/>
                <a:cs typeface="Verdana"/>
              </a:rPr>
              <a:t>7%</a:t>
            </a:r>
            <a:endParaRPr sz="900">
              <a:latin typeface="Verdana"/>
              <a:cs typeface="Verdana"/>
            </a:endParaRPr>
          </a:p>
          <a:p>
            <a:pPr marR="12700" algn="ctr">
              <a:lnSpc>
                <a:spcPts val="1060"/>
              </a:lnSpc>
            </a:pPr>
            <a:r>
              <a:rPr sz="900" dirty="0">
                <a:solidFill>
                  <a:srgbClr val="0A0A0A"/>
                </a:solidFill>
                <a:latin typeface="Verdana"/>
                <a:cs typeface="Verdana"/>
              </a:rPr>
              <a:t>diagnosed</a:t>
            </a:r>
            <a:endParaRPr sz="900">
              <a:latin typeface="Verdana"/>
              <a:cs typeface="Verdana"/>
            </a:endParaRPr>
          </a:p>
          <a:p>
            <a:pPr marR="15240" algn="ctr">
              <a:lnSpc>
                <a:spcPts val="1060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≥</a:t>
            </a:r>
            <a:r>
              <a:rPr sz="900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Calibri"/>
                <a:cs typeface="Calibri"/>
              </a:rPr>
              <a:t>2x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12904" y="5543243"/>
            <a:ext cx="4361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Child </a:t>
            </a:r>
            <a:r>
              <a:rPr sz="12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&amp;Adolescent Self-Awareness </a:t>
            </a:r>
            <a:r>
              <a:rPr sz="12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and </a:t>
            </a:r>
            <a:r>
              <a:rPr sz="12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Health </a:t>
            </a:r>
            <a:r>
              <a:rPr sz="12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Study 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(CASAH) </a:t>
            </a:r>
            <a:r>
              <a:rPr sz="1200" spc="-3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N</a:t>
            </a:r>
            <a:r>
              <a:rPr sz="12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I</a:t>
            </a:r>
            <a:r>
              <a:rPr sz="120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M</a:t>
            </a:r>
            <a:r>
              <a:rPr sz="12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H</a:t>
            </a:r>
            <a:r>
              <a:rPr sz="12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R</a:t>
            </a:r>
            <a:r>
              <a:rPr sz="12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01</a:t>
            </a:r>
            <a:r>
              <a:rPr sz="1200" spc="100" dirty="0">
                <a:solidFill>
                  <a:srgbClr val="212121"/>
                </a:solidFill>
                <a:latin typeface="Microsoft Sans Serif"/>
                <a:cs typeface="Microsoft Sans Serif"/>
              </a:rPr>
              <a:t>-</a:t>
            </a:r>
            <a:r>
              <a:rPr sz="12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M</a:t>
            </a:r>
            <a:r>
              <a:rPr sz="12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H</a:t>
            </a:r>
            <a:r>
              <a:rPr sz="12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069133,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P</a:t>
            </a:r>
            <a:r>
              <a:rPr sz="12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I</a:t>
            </a:r>
            <a:r>
              <a:rPr sz="120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:</a:t>
            </a:r>
            <a:r>
              <a:rPr sz="1200" spc="1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Cl</a:t>
            </a:r>
            <a:r>
              <a:rPr sz="1200" spc="-85" dirty="0">
                <a:solidFill>
                  <a:srgbClr val="212121"/>
                </a:solidFill>
                <a:latin typeface="Microsoft Sans Serif"/>
                <a:cs typeface="Microsoft Sans Serif"/>
              </a:rPr>
              <a:t>a</a:t>
            </a:r>
            <a:r>
              <a:rPr sz="1200" spc="-45" dirty="0">
                <a:solidFill>
                  <a:srgbClr val="212121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d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e</a:t>
            </a:r>
            <a:r>
              <a:rPr sz="120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A</a:t>
            </a:r>
            <a:r>
              <a:rPr sz="120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.</a:t>
            </a:r>
            <a:r>
              <a:rPr sz="12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Me</a:t>
            </a:r>
            <a:r>
              <a:rPr sz="12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l</a:t>
            </a:r>
            <a:r>
              <a:rPr sz="12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l</a:t>
            </a:r>
            <a:r>
              <a:rPr sz="12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i</a:t>
            </a:r>
            <a:r>
              <a:rPr sz="12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n</a:t>
            </a:r>
            <a:r>
              <a:rPr sz="12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s  </a:t>
            </a:r>
            <a:r>
              <a:rPr sz="1200" u="sng" spc="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3"/>
              </a:rPr>
              <a:t>https://www.hivcenternyc.org/casah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2473" y="1266072"/>
            <a:ext cx="2832100" cy="411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362585" indent="-215265">
              <a:lnSpc>
                <a:spcPct val="100000"/>
              </a:lnSpc>
              <a:spcBef>
                <a:spcPts val="105"/>
              </a:spcBef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25% of </a:t>
            </a:r>
            <a:r>
              <a:rPr sz="1400" spc="55" dirty="0">
                <a:solidFill>
                  <a:srgbClr val="1C3768"/>
                </a:solidFill>
                <a:latin typeface="Arial MT"/>
                <a:cs typeface="Arial MT"/>
              </a:rPr>
              <a:t>ALHIV </a:t>
            </a:r>
            <a:r>
              <a:rPr sz="1400" spc="-15" dirty="0">
                <a:solidFill>
                  <a:srgbClr val="1C3768"/>
                </a:solidFill>
                <a:latin typeface="Arial MT"/>
                <a:cs typeface="Arial MT"/>
              </a:rPr>
              <a:t>have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clinical- </a:t>
            </a:r>
            <a:r>
              <a:rPr sz="1400" spc="-37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level</a:t>
            </a:r>
            <a:r>
              <a:rPr sz="1400" spc="114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1C3768"/>
                </a:solidFill>
                <a:latin typeface="Arial MT"/>
                <a:cs typeface="Arial MT"/>
              </a:rPr>
              <a:t>mental</a:t>
            </a:r>
            <a:r>
              <a:rPr sz="1400" spc="9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health</a:t>
            </a:r>
            <a:endParaRPr sz="1400">
              <a:latin typeface="Arial MT"/>
              <a:cs typeface="Arial MT"/>
            </a:endParaRPr>
          </a:p>
          <a:p>
            <a:pPr marL="227329" marR="706120">
              <a:lnSpc>
                <a:spcPct val="100000"/>
              </a:lnSpc>
            </a:pPr>
            <a:r>
              <a:rPr sz="1400" spc="60" dirty="0">
                <a:solidFill>
                  <a:srgbClr val="1C3768"/>
                </a:solidFill>
                <a:latin typeface="Arial MT"/>
                <a:cs typeface="Arial MT"/>
              </a:rPr>
              <a:t>distress</a:t>
            </a:r>
            <a:r>
              <a:rPr sz="1400" spc="5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1C3768"/>
                </a:solidFill>
                <a:latin typeface="Arial MT"/>
                <a:cs typeface="Arial MT"/>
              </a:rPr>
              <a:t>(4</a:t>
            </a:r>
            <a:r>
              <a:rPr sz="1400" spc="8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1C3768"/>
                </a:solidFill>
                <a:latin typeface="Arial MT"/>
                <a:cs typeface="Arial MT"/>
              </a:rPr>
              <a:t>systematic </a:t>
            </a:r>
            <a:r>
              <a:rPr sz="1400" spc="-37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1C3768"/>
                </a:solidFill>
                <a:latin typeface="Arial MT"/>
                <a:cs typeface="Arial MT"/>
              </a:rPr>
              <a:t>reviews)</a:t>
            </a:r>
            <a:endParaRPr sz="1400">
              <a:latin typeface="Arial MT"/>
              <a:cs typeface="Arial MT"/>
            </a:endParaRPr>
          </a:p>
          <a:p>
            <a:pPr marL="227329" marR="716280" indent="-215265">
              <a:lnSpc>
                <a:spcPct val="100000"/>
              </a:lnSpc>
              <a:spcBef>
                <a:spcPts val="105"/>
              </a:spcBef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10%</a:t>
            </a:r>
            <a:r>
              <a:rPr sz="14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1C3768"/>
                </a:solidFill>
                <a:latin typeface="Arial MT"/>
                <a:cs typeface="Arial MT"/>
              </a:rPr>
              <a:t>current</a:t>
            </a:r>
            <a:r>
              <a:rPr sz="1400" spc="5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suicidal </a:t>
            </a:r>
            <a:r>
              <a:rPr sz="14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ideation</a:t>
            </a:r>
            <a:r>
              <a:rPr sz="1400" spc="-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(meta-analysis)</a:t>
            </a:r>
            <a:endParaRPr sz="1400">
              <a:latin typeface="Arial MT"/>
              <a:cs typeface="Arial MT"/>
            </a:endParaRPr>
          </a:p>
          <a:p>
            <a:pPr marL="227329" marR="197485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Neurocognitive</a:t>
            </a:r>
            <a:r>
              <a:rPr sz="1400" spc="9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impacts</a:t>
            </a:r>
            <a:r>
              <a:rPr sz="1400" spc="8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1C3768"/>
                </a:solidFill>
                <a:latin typeface="Arial MT"/>
                <a:cs typeface="Arial MT"/>
              </a:rPr>
              <a:t>2022 </a:t>
            </a:r>
            <a:r>
              <a:rPr sz="14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15" dirty="0">
                <a:solidFill>
                  <a:srgbClr val="1C3768"/>
                </a:solidFill>
                <a:latin typeface="Arial MT"/>
                <a:cs typeface="Arial MT"/>
              </a:rPr>
              <a:t>systematic</a:t>
            </a:r>
            <a:r>
              <a:rPr sz="14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review:</a:t>
            </a:r>
            <a:r>
              <a:rPr sz="1400" spc="1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impacted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cognitive</a:t>
            </a:r>
            <a:r>
              <a:rPr sz="1400" spc="4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function,</a:t>
            </a:r>
            <a:r>
              <a:rPr sz="14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1C3768"/>
                </a:solidFill>
                <a:latin typeface="Arial MT"/>
                <a:cs typeface="Arial MT"/>
              </a:rPr>
              <a:t>learning,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processing,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45" dirty="0">
                <a:solidFill>
                  <a:srgbClr val="1C3768"/>
                </a:solidFill>
                <a:latin typeface="Arial MT"/>
                <a:cs typeface="Arial MT"/>
              </a:rPr>
              <a:t>memory</a:t>
            </a:r>
            <a:r>
              <a:rPr sz="1400" spc="6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–</a:t>
            </a:r>
            <a:r>
              <a:rPr sz="14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closely </a:t>
            </a:r>
            <a:r>
              <a:rPr sz="1400" spc="-37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40" dirty="0">
                <a:solidFill>
                  <a:srgbClr val="1C3768"/>
                </a:solidFill>
                <a:latin typeface="Arial MT"/>
                <a:cs typeface="Arial MT"/>
              </a:rPr>
              <a:t>linked</a:t>
            </a:r>
            <a:r>
              <a:rPr sz="1400" spc="9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to</a:t>
            </a:r>
            <a:r>
              <a:rPr sz="1400" spc="-5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socioeconomic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1C3768"/>
                </a:solidFill>
                <a:latin typeface="Arial MT"/>
                <a:cs typeface="Arial MT"/>
              </a:rPr>
              <a:t>challenges</a:t>
            </a:r>
            <a:endParaRPr sz="1400">
              <a:latin typeface="Arial MT"/>
              <a:cs typeface="Arial MT"/>
            </a:endParaRPr>
          </a:p>
          <a:p>
            <a:pPr marL="227329" marR="508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Higher percentage of youth with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newly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acquired HIV reported </a:t>
            </a:r>
            <a:r>
              <a:rPr sz="14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experiencing an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even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more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extensive</a:t>
            </a:r>
            <a:r>
              <a:rPr sz="1400" spc="-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number</a:t>
            </a:r>
            <a:r>
              <a:rPr sz="1400" spc="-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400" spc="-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negative</a:t>
            </a:r>
            <a:r>
              <a:rPr sz="1400" spc="-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life </a:t>
            </a:r>
            <a:r>
              <a:rPr sz="1400" spc="-37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experiences compared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to those </a:t>
            </a:r>
            <a:r>
              <a:rPr sz="14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who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 acquired</a:t>
            </a:r>
            <a:r>
              <a:rPr sz="1400" spc="-5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1400" spc="-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early</a:t>
            </a:r>
            <a:r>
              <a:rPr sz="1400" spc="-3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life</a:t>
            </a:r>
            <a:endParaRPr sz="1400">
              <a:latin typeface="Arial MT"/>
              <a:cs typeface="Arial MT"/>
            </a:endParaRPr>
          </a:p>
          <a:p>
            <a:pPr marL="227329">
              <a:lnSpc>
                <a:spcPct val="100000"/>
              </a:lnSpc>
              <a:spcBef>
                <a:spcPts val="195"/>
              </a:spcBef>
            </a:pPr>
            <a:r>
              <a:rPr sz="1400" dirty="0">
                <a:solidFill>
                  <a:srgbClr val="1C3768"/>
                </a:solidFill>
                <a:latin typeface="Arial MT"/>
                <a:cs typeface="Arial MT"/>
              </a:rPr>
              <a:t>(38.8%</a:t>
            </a:r>
            <a:r>
              <a:rPr sz="1400" spc="-5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1C3768"/>
                </a:solidFill>
                <a:latin typeface="Arial MT"/>
                <a:cs typeface="Arial MT"/>
              </a:rPr>
              <a:t>vs</a:t>
            </a:r>
            <a:r>
              <a:rPr sz="1400" spc="-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3768"/>
                </a:solidFill>
                <a:latin typeface="Arial MT"/>
                <a:cs typeface="Arial MT"/>
              </a:rPr>
              <a:t>16.3%)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8615" y="5413257"/>
            <a:ext cx="4240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Cluver,</a:t>
            </a:r>
            <a:r>
              <a:rPr sz="12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Sherr</a:t>
            </a:r>
            <a:r>
              <a:rPr sz="1200" spc="2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et</a:t>
            </a:r>
            <a:r>
              <a:rPr sz="12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al</a:t>
            </a:r>
            <a:r>
              <a:rPr sz="12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(2022).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Lancet</a:t>
            </a:r>
            <a:r>
              <a:rPr sz="12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Child</a:t>
            </a:r>
            <a:r>
              <a:rPr sz="12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&amp;</a:t>
            </a:r>
            <a:r>
              <a:rPr sz="120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Adolescent</a:t>
            </a:r>
            <a:r>
              <a:rPr sz="12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Health; </a:t>
            </a:r>
            <a:r>
              <a:rPr sz="1200" spc="-3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Anabwani-Richter</a:t>
            </a:r>
            <a:r>
              <a:rPr sz="12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et</a:t>
            </a:r>
            <a:r>
              <a:rPr sz="12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al</a:t>
            </a:r>
            <a:r>
              <a:rPr sz="12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(2022)</a:t>
            </a:r>
            <a:r>
              <a:rPr sz="12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Curr </a:t>
            </a:r>
            <a:r>
              <a:rPr sz="12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Trop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Med</a:t>
            </a:r>
            <a:r>
              <a:rPr sz="12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Rep;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Tsegay</a:t>
            </a:r>
            <a:r>
              <a:rPr sz="12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&amp;</a:t>
            </a:r>
            <a:r>
              <a:rPr sz="1200" spc="-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Agano, </a:t>
            </a:r>
            <a:r>
              <a:rPr sz="12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2020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Slide: </a:t>
            </a:r>
            <a:r>
              <a:rPr sz="12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courtesy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Dr.</a:t>
            </a:r>
            <a:r>
              <a:rPr sz="12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Lucy</a:t>
            </a:r>
            <a:r>
              <a:rPr sz="12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Cluver,</a:t>
            </a:r>
            <a:r>
              <a:rPr sz="1200" dirty="0">
                <a:solidFill>
                  <a:srgbClr val="212121"/>
                </a:solidFill>
                <a:latin typeface="Microsoft Sans Serif"/>
                <a:cs typeface="Microsoft Sans Serif"/>
              </a:rPr>
              <a:t> modified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508" y="844296"/>
              <a:ext cx="8634971" cy="485698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9448" y="5508858"/>
            <a:ext cx="824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1C3768"/>
              </a:buClr>
              <a:buFont typeface="Wingdings"/>
              <a:buChar char=""/>
              <a:tabLst>
                <a:tab pos="299720" algn="l"/>
                <a:tab pos="730250" algn="l"/>
              </a:tabLst>
            </a:pP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Compared</a:t>
            </a:r>
            <a:r>
              <a:rPr sz="18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 61%</a:t>
            </a:r>
            <a:r>
              <a:rPr sz="18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overall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adults</a:t>
            </a:r>
            <a:r>
              <a:rPr sz="1800" spc="2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with</a:t>
            </a:r>
            <a:r>
              <a:rPr sz="18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45" dirty="0">
                <a:solidFill>
                  <a:srgbClr val="1C3768"/>
                </a:solidFill>
                <a:latin typeface="Arial MT"/>
                <a:cs typeface="Arial MT"/>
              </a:rPr>
              <a:t>HIV,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38%</a:t>
            </a:r>
            <a:r>
              <a:rPr sz="1800" spc="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young</a:t>
            </a:r>
            <a:r>
              <a:rPr sz="1800" spc="3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people</a:t>
            </a:r>
            <a:r>
              <a:rPr sz="1800" spc="3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18-24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years </a:t>
            </a:r>
            <a:r>
              <a:rPr sz="1800" spc="-484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old	took all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their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doses</a:t>
            </a:r>
            <a:r>
              <a:rPr sz="1800" spc="15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of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HIV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medicine</a:t>
            </a:r>
            <a:r>
              <a:rPr sz="1800" spc="2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C3768"/>
                </a:solidFill>
                <a:latin typeface="Arial MT"/>
                <a:cs typeface="Arial MT"/>
              </a:rPr>
              <a:t>over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the last</a:t>
            </a:r>
            <a:r>
              <a:rPr sz="180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C3768"/>
                </a:solidFill>
                <a:latin typeface="Arial MT"/>
                <a:cs typeface="Arial MT"/>
              </a:rPr>
              <a:t>30</a:t>
            </a:r>
            <a:r>
              <a:rPr sz="1800" spc="10" dirty="0">
                <a:solidFill>
                  <a:srgbClr val="1C376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C3768"/>
                </a:solidFill>
                <a:latin typeface="Arial MT"/>
                <a:cs typeface="Arial MT"/>
              </a:rPr>
              <a:t>days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2651" y="192910"/>
            <a:ext cx="5817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dhere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2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spc="-4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15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28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Chall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en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es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0653" y="2439161"/>
            <a:ext cx="4419600" cy="342900"/>
          </a:xfrm>
          <a:custGeom>
            <a:avLst/>
            <a:gdLst/>
            <a:ahLst/>
            <a:cxnLst/>
            <a:rect l="l" t="t" r="r" b="b"/>
            <a:pathLst>
              <a:path w="4419600" h="342900">
                <a:moveTo>
                  <a:pt x="0" y="171450"/>
                </a:moveTo>
                <a:lnTo>
                  <a:pt x="35602" y="140631"/>
                </a:lnTo>
                <a:lnTo>
                  <a:pt x="89545" y="122978"/>
                </a:lnTo>
                <a:lnTo>
                  <a:pt x="138250" y="111624"/>
                </a:lnTo>
                <a:lnTo>
                  <a:pt x="196683" y="100638"/>
                </a:lnTo>
                <a:lnTo>
                  <a:pt x="264446" y="90049"/>
                </a:lnTo>
                <a:lnTo>
                  <a:pt x="341138" y="79891"/>
                </a:lnTo>
                <a:lnTo>
                  <a:pt x="382708" y="74982"/>
                </a:lnTo>
                <a:lnTo>
                  <a:pt x="426361" y="70193"/>
                </a:lnTo>
                <a:lnTo>
                  <a:pt x="472047" y="65526"/>
                </a:lnTo>
                <a:lnTo>
                  <a:pt x="519715" y="60986"/>
                </a:lnTo>
                <a:lnTo>
                  <a:pt x="569316" y="56576"/>
                </a:lnTo>
                <a:lnTo>
                  <a:pt x="620800" y="52301"/>
                </a:lnTo>
                <a:lnTo>
                  <a:pt x="674117" y="48165"/>
                </a:lnTo>
                <a:lnTo>
                  <a:pt x="729218" y="44170"/>
                </a:lnTo>
                <a:lnTo>
                  <a:pt x="786051" y="40322"/>
                </a:lnTo>
                <a:lnTo>
                  <a:pt x="844568" y="36623"/>
                </a:lnTo>
                <a:lnTo>
                  <a:pt x="904718" y="33079"/>
                </a:lnTo>
                <a:lnTo>
                  <a:pt x="966451" y="29692"/>
                </a:lnTo>
                <a:lnTo>
                  <a:pt x="1029718" y="26467"/>
                </a:lnTo>
                <a:lnTo>
                  <a:pt x="1094469" y="23407"/>
                </a:lnTo>
                <a:lnTo>
                  <a:pt x="1160653" y="20517"/>
                </a:lnTo>
                <a:lnTo>
                  <a:pt x="1228220" y="17799"/>
                </a:lnTo>
                <a:lnTo>
                  <a:pt x="1297122" y="15259"/>
                </a:lnTo>
                <a:lnTo>
                  <a:pt x="1367307" y="12900"/>
                </a:lnTo>
                <a:lnTo>
                  <a:pt x="1438726" y="10726"/>
                </a:lnTo>
                <a:lnTo>
                  <a:pt x="1511330" y="8740"/>
                </a:lnTo>
                <a:lnTo>
                  <a:pt x="1585067" y="6947"/>
                </a:lnTo>
                <a:lnTo>
                  <a:pt x="1659888" y="5350"/>
                </a:lnTo>
                <a:lnTo>
                  <a:pt x="1735744" y="3954"/>
                </a:lnTo>
                <a:lnTo>
                  <a:pt x="1812584" y="2762"/>
                </a:lnTo>
                <a:lnTo>
                  <a:pt x="1890358" y="1778"/>
                </a:lnTo>
                <a:lnTo>
                  <a:pt x="1969016" y="1006"/>
                </a:lnTo>
                <a:lnTo>
                  <a:pt x="2048510" y="449"/>
                </a:lnTo>
                <a:lnTo>
                  <a:pt x="2128787" y="113"/>
                </a:lnTo>
                <a:lnTo>
                  <a:pt x="2209800" y="0"/>
                </a:lnTo>
                <a:lnTo>
                  <a:pt x="2290812" y="113"/>
                </a:lnTo>
                <a:lnTo>
                  <a:pt x="2371089" y="449"/>
                </a:lnTo>
                <a:lnTo>
                  <a:pt x="2450583" y="1006"/>
                </a:lnTo>
                <a:lnTo>
                  <a:pt x="2529241" y="1778"/>
                </a:lnTo>
                <a:lnTo>
                  <a:pt x="2607015" y="2762"/>
                </a:lnTo>
                <a:lnTo>
                  <a:pt x="2683855" y="3954"/>
                </a:lnTo>
                <a:lnTo>
                  <a:pt x="2759711" y="5350"/>
                </a:lnTo>
                <a:lnTo>
                  <a:pt x="2834532" y="6947"/>
                </a:lnTo>
                <a:lnTo>
                  <a:pt x="2908269" y="8740"/>
                </a:lnTo>
                <a:lnTo>
                  <a:pt x="2980873" y="10726"/>
                </a:lnTo>
                <a:lnTo>
                  <a:pt x="3052292" y="12900"/>
                </a:lnTo>
                <a:lnTo>
                  <a:pt x="3122477" y="15259"/>
                </a:lnTo>
                <a:lnTo>
                  <a:pt x="3191379" y="17799"/>
                </a:lnTo>
                <a:lnTo>
                  <a:pt x="3258946" y="20517"/>
                </a:lnTo>
                <a:lnTo>
                  <a:pt x="3325130" y="23407"/>
                </a:lnTo>
                <a:lnTo>
                  <a:pt x="3389881" y="26467"/>
                </a:lnTo>
                <a:lnTo>
                  <a:pt x="3453148" y="29692"/>
                </a:lnTo>
                <a:lnTo>
                  <a:pt x="3514881" y="33079"/>
                </a:lnTo>
                <a:lnTo>
                  <a:pt x="3575031" y="36623"/>
                </a:lnTo>
                <a:lnTo>
                  <a:pt x="3633548" y="40322"/>
                </a:lnTo>
                <a:lnTo>
                  <a:pt x="3690381" y="44170"/>
                </a:lnTo>
                <a:lnTo>
                  <a:pt x="3745482" y="48165"/>
                </a:lnTo>
                <a:lnTo>
                  <a:pt x="3798799" y="52301"/>
                </a:lnTo>
                <a:lnTo>
                  <a:pt x="3850283" y="56576"/>
                </a:lnTo>
                <a:lnTo>
                  <a:pt x="3899884" y="60986"/>
                </a:lnTo>
                <a:lnTo>
                  <a:pt x="3947552" y="65526"/>
                </a:lnTo>
                <a:lnTo>
                  <a:pt x="3993238" y="70193"/>
                </a:lnTo>
                <a:lnTo>
                  <a:pt x="4036891" y="74982"/>
                </a:lnTo>
                <a:lnTo>
                  <a:pt x="4078461" y="79891"/>
                </a:lnTo>
                <a:lnTo>
                  <a:pt x="4117898" y="84915"/>
                </a:lnTo>
                <a:lnTo>
                  <a:pt x="4190176" y="95292"/>
                </a:lnTo>
                <a:lnTo>
                  <a:pt x="4253324" y="106083"/>
                </a:lnTo>
                <a:lnTo>
                  <a:pt x="4306943" y="117257"/>
                </a:lnTo>
                <a:lnTo>
                  <a:pt x="4350634" y="128783"/>
                </a:lnTo>
                <a:lnTo>
                  <a:pt x="4396681" y="146665"/>
                </a:lnTo>
                <a:lnTo>
                  <a:pt x="4419600" y="171450"/>
                </a:lnTo>
                <a:lnTo>
                  <a:pt x="4418142" y="177735"/>
                </a:lnTo>
                <a:lnTo>
                  <a:pt x="4383997" y="202268"/>
                </a:lnTo>
                <a:lnTo>
                  <a:pt x="4330054" y="219921"/>
                </a:lnTo>
                <a:lnTo>
                  <a:pt x="4281349" y="231275"/>
                </a:lnTo>
                <a:lnTo>
                  <a:pt x="4222916" y="242261"/>
                </a:lnTo>
                <a:lnTo>
                  <a:pt x="4155153" y="252850"/>
                </a:lnTo>
                <a:lnTo>
                  <a:pt x="4078461" y="263008"/>
                </a:lnTo>
                <a:lnTo>
                  <a:pt x="4036891" y="267917"/>
                </a:lnTo>
                <a:lnTo>
                  <a:pt x="3993238" y="272706"/>
                </a:lnTo>
                <a:lnTo>
                  <a:pt x="3947552" y="277373"/>
                </a:lnTo>
                <a:lnTo>
                  <a:pt x="3899884" y="281913"/>
                </a:lnTo>
                <a:lnTo>
                  <a:pt x="3850283" y="286323"/>
                </a:lnTo>
                <a:lnTo>
                  <a:pt x="3798799" y="290598"/>
                </a:lnTo>
                <a:lnTo>
                  <a:pt x="3745482" y="294734"/>
                </a:lnTo>
                <a:lnTo>
                  <a:pt x="3690381" y="298729"/>
                </a:lnTo>
                <a:lnTo>
                  <a:pt x="3633548" y="302577"/>
                </a:lnTo>
                <a:lnTo>
                  <a:pt x="3575031" y="306276"/>
                </a:lnTo>
                <a:lnTo>
                  <a:pt x="3514881" y="309820"/>
                </a:lnTo>
                <a:lnTo>
                  <a:pt x="3453148" y="313207"/>
                </a:lnTo>
                <a:lnTo>
                  <a:pt x="3389881" y="316432"/>
                </a:lnTo>
                <a:lnTo>
                  <a:pt x="3325130" y="319492"/>
                </a:lnTo>
                <a:lnTo>
                  <a:pt x="3258946" y="322382"/>
                </a:lnTo>
                <a:lnTo>
                  <a:pt x="3191379" y="325100"/>
                </a:lnTo>
                <a:lnTo>
                  <a:pt x="3122477" y="327640"/>
                </a:lnTo>
                <a:lnTo>
                  <a:pt x="3052292" y="329999"/>
                </a:lnTo>
                <a:lnTo>
                  <a:pt x="2980873" y="332173"/>
                </a:lnTo>
                <a:lnTo>
                  <a:pt x="2908269" y="334159"/>
                </a:lnTo>
                <a:lnTo>
                  <a:pt x="2834532" y="335952"/>
                </a:lnTo>
                <a:lnTo>
                  <a:pt x="2759711" y="337549"/>
                </a:lnTo>
                <a:lnTo>
                  <a:pt x="2683855" y="338945"/>
                </a:lnTo>
                <a:lnTo>
                  <a:pt x="2607015" y="340137"/>
                </a:lnTo>
                <a:lnTo>
                  <a:pt x="2529241" y="341121"/>
                </a:lnTo>
                <a:lnTo>
                  <a:pt x="2450583" y="341893"/>
                </a:lnTo>
                <a:lnTo>
                  <a:pt x="2371089" y="342450"/>
                </a:lnTo>
                <a:lnTo>
                  <a:pt x="2290812" y="342786"/>
                </a:lnTo>
                <a:lnTo>
                  <a:pt x="2209800" y="342900"/>
                </a:lnTo>
                <a:lnTo>
                  <a:pt x="2128787" y="342786"/>
                </a:lnTo>
                <a:lnTo>
                  <a:pt x="2048510" y="342450"/>
                </a:lnTo>
                <a:lnTo>
                  <a:pt x="1969016" y="341893"/>
                </a:lnTo>
                <a:lnTo>
                  <a:pt x="1890358" y="341121"/>
                </a:lnTo>
                <a:lnTo>
                  <a:pt x="1812584" y="340137"/>
                </a:lnTo>
                <a:lnTo>
                  <a:pt x="1735744" y="338945"/>
                </a:lnTo>
                <a:lnTo>
                  <a:pt x="1659888" y="337549"/>
                </a:lnTo>
                <a:lnTo>
                  <a:pt x="1585067" y="335952"/>
                </a:lnTo>
                <a:lnTo>
                  <a:pt x="1511330" y="334159"/>
                </a:lnTo>
                <a:lnTo>
                  <a:pt x="1438726" y="332173"/>
                </a:lnTo>
                <a:lnTo>
                  <a:pt x="1367307" y="329999"/>
                </a:lnTo>
                <a:lnTo>
                  <a:pt x="1297122" y="327640"/>
                </a:lnTo>
                <a:lnTo>
                  <a:pt x="1228220" y="325100"/>
                </a:lnTo>
                <a:lnTo>
                  <a:pt x="1160653" y="322382"/>
                </a:lnTo>
                <a:lnTo>
                  <a:pt x="1094469" y="319492"/>
                </a:lnTo>
                <a:lnTo>
                  <a:pt x="1029718" y="316432"/>
                </a:lnTo>
                <a:lnTo>
                  <a:pt x="966451" y="313207"/>
                </a:lnTo>
                <a:lnTo>
                  <a:pt x="904718" y="309820"/>
                </a:lnTo>
                <a:lnTo>
                  <a:pt x="844568" y="306276"/>
                </a:lnTo>
                <a:lnTo>
                  <a:pt x="786051" y="302577"/>
                </a:lnTo>
                <a:lnTo>
                  <a:pt x="729218" y="298729"/>
                </a:lnTo>
                <a:lnTo>
                  <a:pt x="674117" y="294734"/>
                </a:lnTo>
                <a:lnTo>
                  <a:pt x="620800" y="290598"/>
                </a:lnTo>
                <a:lnTo>
                  <a:pt x="569316" y="286323"/>
                </a:lnTo>
                <a:lnTo>
                  <a:pt x="519715" y="281913"/>
                </a:lnTo>
                <a:lnTo>
                  <a:pt x="472047" y="277373"/>
                </a:lnTo>
                <a:lnTo>
                  <a:pt x="426361" y="272706"/>
                </a:lnTo>
                <a:lnTo>
                  <a:pt x="382708" y="267917"/>
                </a:lnTo>
                <a:lnTo>
                  <a:pt x="341138" y="263008"/>
                </a:lnTo>
                <a:lnTo>
                  <a:pt x="301701" y="257984"/>
                </a:lnTo>
                <a:lnTo>
                  <a:pt x="229423" y="247607"/>
                </a:lnTo>
                <a:lnTo>
                  <a:pt x="166275" y="236816"/>
                </a:lnTo>
                <a:lnTo>
                  <a:pt x="112656" y="225642"/>
                </a:lnTo>
                <a:lnTo>
                  <a:pt x="68965" y="214116"/>
                </a:lnTo>
                <a:lnTo>
                  <a:pt x="22918" y="196234"/>
                </a:lnTo>
                <a:lnTo>
                  <a:pt x="0" y="1714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68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22491"/>
              <a:ext cx="8458200" cy="635635"/>
            </a:xfrm>
            <a:custGeom>
              <a:avLst/>
              <a:gdLst/>
              <a:ahLst/>
              <a:cxnLst/>
              <a:rect l="l" t="t" r="r" b="b"/>
              <a:pathLst>
                <a:path w="8458200" h="635634">
                  <a:moveTo>
                    <a:pt x="0" y="635508"/>
                  </a:moveTo>
                  <a:lnTo>
                    <a:pt x="8458200" y="635508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635508"/>
                  </a:lnTo>
                  <a:close/>
                </a:path>
              </a:pathLst>
            </a:custGeom>
            <a:solidFill>
              <a:srgbClr val="1C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58200" y="6222491"/>
              <a:ext cx="685800" cy="635635"/>
            </a:xfrm>
            <a:custGeom>
              <a:avLst/>
              <a:gdLst/>
              <a:ahLst/>
              <a:cxnLst/>
              <a:rect l="l" t="t" r="r" b="b"/>
              <a:pathLst>
                <a:path w="685800" h="635634">
                  <a:moveTo>
                    <a:pt x="685800" y="0"/>
                  </a:moveTo>
                  <a:lnTo>
                    <a:pt x="0" y="0"/>
                  </a:lnTo>
                  <a:lnTo>
                    <a:pt x="0" y="635508"/>
                  </a:lnTo>
                  <a:lnTo>
                    <a:pt x="685800" y="635508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51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8325" y="126518"/>
            <a:ext cx="7654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C00000"/>
                </a:solidFill>
                <a:latin typeface="Arial MT"/>
                <a:cs typeface="Arial MT"/>
              </a:rPr>
              <a:t>Outcomes in</a:t>
            </a:r>
            <a:r>
              <a:rPr sz="2400" b="0" spc="-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Arial MT"/>
                <a:cs typeface="Arial MT"/>
              </a:rPr>
              <a:t>Treatment-Experienced</a:t>
            </a:r>
            <a:r>
              <a:rPr sz="2400" b="0" spc="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Arial MT"/>
                <a:cs typeface="Arial MT"/>
              </a:rPr>
              <a:t>Children</a:t>
            </a:r>
            <a:r>
              <a:rPr sz="2400" b="0" spc="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Arial MT"/>
                <a:cs typeface="Arial MT"/>
              </a:rPr>
              <a:t>and</a:t>
            </a:r>
            <a:r>
              <a:rPr sz="2400" b="0" spc="-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b="0" spc="-50" dirty="0">
                <a:solidFill>
                  <a:srgbClr val="C00000"/>
                </a:solidFill>
                <a:latin typeface="Arial MT"/>
                <a:cs typeface="Arial MT"/>
              </a:rPr>
              <a:t>Youth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845" y="4430236"/>
            <a:ext cx="3325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Among</a:t>
            </a:r>
            <a:r>
              <a:rPr sz="1800" b="1" spc="-5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non-suppressed</a:t>
            </a:r>
            <a:r>
              <a:rPr sz="1800" b="1" spc="-65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patients</a:t>
            </a:r>
            <a:r>
              <a:rPr sz="1800" b="1" spc="-7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C3768"/>
                </a:solidFill>
                <a:latin typeface="Calibri"/>
                <a:cs typeface="Calibri"/>
              </a:rPr>
              <a:t>at </a:t>
            </a:r>
            <a:r>
              <a:rPr sz="1800" b="1" spc="-39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baseline, </a:t>
            </a:r>
            <a:r>
              <a:rPr sz="1800" b="1" spc="-10" dirty="0">
                <a:solidFill>
                  <a:srgbClr val="1C3768"/>
                </a:solidFill>
                <a:latin typeface="Calibri"/>
                <a:cs typeface="Calibri"/>
              </a:rPr>
              <a:t>patients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&lt;13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(vs. 13-24)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C3768"/>
                </a:solidFill>
                <a:latin typeface="Calibri"/>
                <a:cs typeface="Calibri"/>
              </a:rPr>
              <a:t>years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old </a:t>
            </a:r>
            <a:r>
              <a:rPr sz="1800" b="1" spc="-10" dirty="0">
                <a:solidFill>
                  <a:srgbClr val="1C3768"/>
                </a:solidFill>
                <a:latin typeface="Calibri"/>
                <a:cs typeface="Calibri"/>
              </a:rPr>
              <a:t>were more likely to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 achieve</a:t>
            </a:r>
            <a:r>
              <a:rPr sz="1800" b="1" spc="-50" dirty="0">
                <a:solidFill>
                  <a:srgbClr val="1C37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C3768"/>
                </a:solidFill>
                <a:latin typeface="Calibri"/>
                <a:cs typeface="Calibri"/>
              </a:rPr>
              <a:t>VS </a:t>
            </a:r>
            <a:r>
              <a:rPr sz="1800" b="1" dirty="0">
                <a:solidFill>
                  <a:srgbClr val="1C3768"/>
                </a:solidFill>
                <a:latin typeface="Calibri"/>
                <a:cs typeface="Calibri"/>
              </a:rPr>
              <a:t>(p=0.0062)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1715" y="5929377"/>
            <a:ext cx="25311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5" dirty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100" i="1" spc="15" dirty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100" i="1" spc="-9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100" i="1" spc="-55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1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100" i="1" spc="75" dirty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100" i="1" spc="-5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40" dirty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100" i="1" spc="30" dirty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100" i="1" spc="-1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100" i="1" spc="7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100" i="1" spc="2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100" i="1" spc="45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100" i="1" spc="25" dirty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100" i="1" spc="-40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100" i="1" spc="8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212121"/>
                </a:solidFill>
                <a:latin typeface="Arial"/>
                <a:cs typeface="Arial"/>
              </a:rPr>
              <a:t>Di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195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1100" i="1" spc="-5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45" dirty="0">
                <a:solidFill>
                  <a:srgbClr val="212121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538" y="729509"/>
            <a:ext cx="5138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141</a:t>
            </a:r>
            <a:r>
              <a:rPr sz="20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highly</a:t>
            </a:r>
            <a:r>
              <a:rPr sz="20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12121"/>
                </a:solidFill>
                <a:latin typeface="Calibri"/>
                <a:cs typeface="Calibri"/>
              </a:rPr>
              <a:t>treatment-experienced</a:t>
            </a:r>
            <a:r>
              <a:rPr sz="2000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12121"/>
                </a:solidFill>
                <a:latin typeface="Calibri"/>
                <a:cs typeface="Calibri"/>
              </a:rPr>
              <a:t>pediatric</a:t>
            </a:r>
            <a:r>
              <a:rPr sz="2000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538" y="971112"/>
            <a:ext cx="5412740" cy="33921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sz="2000" i="1" dirty="0">
                <a:solidFill>
                  <a:srgbClr val="212121"/>
                </a:solidFill>
                <a:latin typeface="Calibri"/>
                <a:cs typeface="Calibri"/>
              </a:rPr>
              <a:t>youth</a:t>
            </a:r>
            <a:r>
              <a:rPr sz="2000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12121"/>
                </a:solidFill>
                <a:latin typeface="Calibri"/>
                <a:cs typeface="Calibri"/>
              </a:rPr>
              <a:t>patients</a:t>
            </a:r>
            <a:r>
              <a:rPr sz="2000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newly prescribed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INSTI-based</a:t>
            </a:r>
            <a:r>
              <a:rPr sz="20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Median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 age=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19.9</a:t>
            </a:r>
            <a:r>
              <a:rPr sz="20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12121"/>
                </a:solidFill>
                <a:latin typeface="Calibri"/>
                <a:cs typeface="Calibri"/>
              </a:rPr>
              <a:t>years</a:t>
            </a:r>
            <a:r>
              <a:rPr sz="20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(IQR 16.3-22.4):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14.9%≤12</a:t>
            </a:r>
            <a:r>
              <a:rPr sz="20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yrs,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21.3%</a:t>
            </a:r>
            <a:r>
              <a:rPr sz="2000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13-17</a:t>
            </a:r>
            <a:r>
              <a:rPr sz="20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yrs,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63.8%</a:t>
            </a:r>
            <a:r>
              <a:rPr sz="20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18-24</a:t>
            </a:r>
            <a:r>
              <a:rPr sz="20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yrs</a:t>
            </a:r>
            <a:endParaRPr sz="2000">
              <a:latin typeface="Calibri"/>
              <a:cs typeface="Calibri"/>
            </a:endParaRPr>
          </a:p>
          <a:p>
            <a:pPr marL="241300" marR="501015" indent="-22860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40.4%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female;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89.1% Black; 62.4%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perinatally </a:t>
            </a:r>
            <a:r>
              <a:rPr sz="2000" spc="-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infected</a:t>
            </a:r>
            <a:endParaRPr sz="2000">
              <a:latin typeface="Calibri"/>
              <a:cs typeface="Calibri"/>
            </a:endParaRPr>
          </a:p>
          <a:p>
            <a:pPr marL="241300" marR="388620" indent="-22923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Median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time since HIV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diagnosis = 7.6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yrs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(IQR </a:t>
            </a:r>
            <a:r>
              <a:rPr sz="2000" spc="-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3.4-16.3)</a:t>
            </a:r>
            <a:endParaRPr sz="20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65.2% had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non-suppressed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VL (&gt;20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copies/mL HIV </a:t>
            </a:r>
            <a:r>
              <a:rPr sz="2000" spc="-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RNA)</a:t>
            </a:r>
            <a:r>
              <a:rPr sz="20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at</a:t>
            </a:r>
            <a:r>
              <a:rPr sz="2000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start</a:t>
            </a:r>
            <a:r>
              <a:rPr sz="2000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INSTIs</a:t>
            </a:r>
            <a:r>
              <a:rPr sz="20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were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 on PI-based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538" y="4399300"/>
            <a:ext cx="500507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30" dirty="0">
                <a:solidFill>
                  <a:srgbClr val="212121"/>
                </a:solidFill>
                <a:latin typeface="Calibri"/>
                <a:cs typeface="Calibri"/>
              </a:rPr>
              <a:t>DTG</a:t>
            </a:r>
            <a:r>
              <a:rPr sz="20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was</a:t>
            </a:r>
            <a:r>
              <a:rPr sz="20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most</a:t>
            </a:r>
            <a:r>
              <a:rPr sz="20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commonly</a:t>
            </a:r>
            <a:r>
              <a:rPr sz="20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prescribed</a:t>
            </a:r>
            <a:r>
              <a:rPr sz="20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INSTI </a:t>
            </a:r>
            <a:r>
              <a:rPr sz="2000" spc="-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(55.3%),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followed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by EVG/C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(36.9%) and</a:t>
            </a:r>
            <a:r>
              <a:rPr sz="20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RAL </a:t>
            </a:r>
            <a:r>
              <a:rPr sz="20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(7.8%)</a:t>
            </a:r>
            <a:endParaRPr sz="2000" dirty="0">
              <a:latin typeface="Calibri"/>
              <a:cs typeface="Calibri"/>
            </a:endParaRPr>
          </a:p>
          <a:p>
            <a:pPr marL="241300" marR="273685" indent="-228600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More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than half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patients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with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detectable </a:t>
            </a:r>
            <a:r>
              <a:rPr sz="2000" b="1" spc="-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viremia</a:t>
            </a:r>
            <a:r>
              <a:rPr sz="20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12121"/>
                </a:solidFill>
                <a:latin typeface="Calibri"/>
                <a:cs typeface="Calibri"/>
              </a:rPr>
              <a:t>at</a:t>
            </a:r>
            <a:r>
              <a:rPr sz="20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baseline</a:t>
            </a:r>
            <a:r>
              <a:rPr sz="20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did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not</a:t>
            </a:r>
            <a:r>
              <a:rPr lang="en-US" sz="2000" b="1" spc="43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achieve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VS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9320" y="562356"/>
            <a:ext cx="2976880" cy="3610610"/>
            <a:chOff x="5989320" y="562356"/>
            <a:chExt cx="2976880" cy="36106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20" y="2048255"/>
              <a:ext cx="2976371" cy="212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4327" y="562356"/>
              <a:ext cx="2057399" cy="4998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044610" y="1145573"/>
            <a:ext cx="286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12121"/>
                </a:solidFill>
                <a:latin typeface="Calibri"/>
                <a:cs typeface="Calibri"/>
              </a:rPr>
              <a:t>Kaplan-Meier curves for achieving Viral </a:t>
            </a:r>
            <a:r>
              <a:rPr sz="1200" b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Calibri"/>
                <a:cs typeface="Calibri"/>
              </a:rPr>
              <a:t>Suppression among</a:t>
            </a:r>
            <a:r>
              <a:rPr sz="1200" b="1" spc="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Calibri"/>
                <a:cs typeface="Calibri"/>
              </a:rPr>
              <a:t>non-suppressed</a:t>
            </a:r>
            <a:r>
              <a:rPr sz="1200" b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Calibri"/>
                <a:cs typeface="Calibri"/>
              </a:rPr>
              <a:t>patients </a:t>
            </a:r>
            <a:r>
              <a:rPr sz="1200" b="1" spc="-25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12121"/>
                </a:solidFill>
                <a:latin typeface="Calibri"/>
                <a:cs typeface="Calibri"/>
              </a:rPr>
              <a:t>at </a:t>
            </a:r>
            <a:r>
              <a:rPr sz="1200" b="1" dirty="0">
                <a:solidFill>
                  <a:srgbClr val="212121"/>
                </a:solidFill>
                <a:latin typeface="Calibri"/>
                <a:cs typeface="Calibri"/>
              </a:rPr>
              <a:t>baseline </a:t>
            </a:r>
            <a:r>
              <a:rPr sz="1200" b="1" spc="-5" dirty="0">
                <a:solidFill>
                  <a:srgbClr val="212121"/>
                </a:solidFill>
                <a:latin typeface="Calibri"/>
                <a:cs typeface="Calibri"/>
              </a:rPr>
              <a:t>(n=70)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321" y="392684"/>
            <a:ext cx="8419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0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4000" b="0" spc="-28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55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4000" b="0" spc="-100" dirty="0">
                <a:solidFill>
                  <a:srgbClr val="D51F1A"/>
                </a:solidFill>
                <a:latin typeface="Arial MT"/>
                <a:cs typeface="Arial MT"/>
              </a:rPr>
              <a:t>k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4000" b="0" spc="-204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4000" b="0" spc="-19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175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ill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ag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4000" b="0" spc="-2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9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40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Su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ppo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4000" b="0" spc="-4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4000" b="0" spc="-105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4000" b="0" spc="-110" dirty="0">
                <a:solidFill>
                  <a:srgbClr val="D51F1A"/>
                </a:solidFill>
                <a:latin typeface="Arial MT"/>
                <a:cs typeface="Arial MT"/>
              </a:rPr>
              <a:t>en</a:t>
            </a:r>
            <a:r>
              <a:rPr sz="4000" b="0" spc="-100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4000" b="0" spc="-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38" y="1613408"/>
            <a:ext cx="7980045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3335" indent="-228600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i="1" spc="-5" dirty="0">
                <a:solidFill>
                  <a:srgbClr val="333333"/>
                </a:solidFill>
                <a:latin typeface="Calibri"/>
                <a:cs typeface="Calibri"/>
              </a:rPr>
              <a:t>Barriers</a:t>
            </a:r>
            <a:r>
              <a:rPr sz="2400" b="1" i="1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400" b="1" i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333333"/>
                </a:solidFill>
                <a:latin typeface="Calibri"/>
                <a:cs typeface="Calibri"/>
              </a:rPr>
              <a:t>ART</a:t>
            </a:r>
            <a:r>
              <a:rPr sz="2400" b="1" i="1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333333"/>
                </a:solidFill>
                <a:latin typeface="Calibri"/>
                <a:cs typeface="Calibri"/>
              </a:rPr>
              <a:t>adherence</a:t>
            </a:r>
            <a:r>
              <a:rPr sz="2400" b="1" i="1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include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disruption of daily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routine,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poor understanding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importance of adherence, denial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and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333333"/>
                </a:solidFill>
                <a:latin typeface="Calibri"/>
                <a:cs typeface="Calibri"/>
              </a:rPr>
              <a:t>fear,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forgetfulness,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comorbid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mental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health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diagnoses,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substance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use,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lack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family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social support,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structural </a:t>
            </a:r>
            <a:r>
              <a:rPr sz="2400" spc="-5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barriers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i="1" spc="-10" dirty="0">
                <a:solidFill>
                  <a:srgbClr val="333333"/>
                </a:solidFill>
                <a:latin typeface="Calibri"/>
                <a:cs typeface="Calibri"/>
              </a:rPr>
              <a:t>Solutions</a:t>
            </a:r>
            <a:r>
              <a:rPr sz="2400" b="1" i="1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400" b="1" i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333333"/>
                </a:solidFill>
                <a:latin typeface="Calibri"/>
                <a:cs typeface="Calibri"/>
              </a:rPr>
              <a:t>improve</a:t>
            </a:r>
            <a:r>
              <a:rPr sz="2400" b="1" i="1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333333"/>
                </a:solidFill>
                <a:latin typeface="Calibri"/>
                <a:cs typeface="Calibri"/>
              </a:rPr>
              <a:t>adherence</a:t>
            </a:r>
            <a:r>
              <a:rPr sz="2400" b="1" i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include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encouragement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understanding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barriers,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peer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support,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treatment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buddy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(mentorship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model), pharmacy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innovations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(auto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refills, blister </a:t>
            </a:r>
            <a:r>
              <a:rPr sz="2400" spc="-5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packs, home/clinic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drug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delivery), directly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observed</a:t>
            </a:r>
            <a:r>
              <a:rPr sz="24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therapy,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potentially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brief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hospitalization,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109" y="0"/>
            <a:ext cx="7697470" cy="92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535"/>
              </a:lnSpc>
              <a:spcBef>
                <a:spcPts val="95"/>
              </a:spcBef>
            </a:pPr>
            <a:r>
              <a:rPr sz="3100" b="0" spc="-10" dirty="0">
                <a:solidFill>
                  <a:srgbClr val="C00000"/>
                </a:solidFill>
                <a:latin typeface="Arial MT"/>
                <a:cs typeface="Arial MT"/>
              </a:rPr>
              <a:t>Comprehensive</a:t>
            </a:r>
            <a:r>
              <a:rPr sz="3100" b="0" spc="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5" dirty="0">
                <a:solidFill>
                  <a:srgbClr val="C00000"/>
                </a:solidFill>
                <a:latin typeface="Arial MT"/>
                <a:cs typeface="Arial MT"/>
              </a:rPr>
              <a:t>Multidisciplinary</a:t>
            </a:r>
            <a:r>
              <a:rPr sz="3100" b="0" spc="5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10" dirty="0">
                <a:solidFill>
                  <a:srgbClr val="C00000"/>
                </a:solidFill>
                <a:latin typeface="Arial MT"/>
                <a:cs typeface="Arial MT"/>
              </a:rPr>
              <a:t>Care</a:t>
            </a:r>
            <a:r>
              <a:rPr sz="3100" b="0" spc="-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100" dirty="0">
                <a:solidFill>
                  <a:srgbClr val="C00000"/>
                </a:solidFill>
                <a:latin typeface="Arial MT"/>
                <a:cs typeface="Arial MT"/>
              </a:rPr>
              <a:t>Team</a:t>
            </a:r>
            <a:endParaRPr sz="3100">
              <a:latin typeface="Arial MT"/>
              <a:cs typeface="Arial MT"/>
            </a:endParaRPr>
          </a:p>
          <a:p>
            <a:pPr marL="1270" algn="ctr">
              <a:lnSpc>
                <a:spcPts val="3535"/>
              </a:lnSpc>
              <a:tabLst>
                <a:tab pos="351790" algn="l"/>
              </a:tabLst>
            </a:pPr>
            <a:r>
              <a:rPr sz="3100" b="0" spc="-5" dirty="0">
                <a:solidFill>
                  <a:srgbClr val="C00000"/>
                </a:solidFill>
                <a:latin typeface="Arial MT"/>
                <a:cs typeface="Arial MT"/>
              </a:rPr>
              <a:t>-	</a:t>
            </a:r>
            <a:r>
              <a:rPr sz="3100" b="0" spc="-10" dirty="0">
                <a:solidFill>
                  <a:srgbClr val="C00000"/>
                </a:solidFill>
                <a:latin typeface="Arial MT"/>
                <a:cs typeface="Arial MT"/>
              </a:rPr>
              <a:t>Summary</a:t>
            </a:r>
            <a:r>
              <a:rPr sz="3100" b="0" spc="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10" dirty="0">
                <a:solidFill>
                  <a:srgbClr val="C00000"/>
                </a:solidFill>
                <a:latin typeface="Arial MT"/>
                <a:cs typeface="Arial MT"/>
              </a:rPr>
              <a:t>of</a:t>
            </a:r>
            <a:r>
              <a:rPr sz="3100" b="0" spc="-1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10" dirty="0">
                <a:solidFill>
                  <a:srgbClr val="C00000"/>
                </a:solidFill>
                <a:latin typeface="Arial MT"/>
                <a:cs typeface="Arial MT"/>
              </a:rPr>
              <a:t>Ambulatory</a:t>
            </a:r>
            <a:r>
              <a:rPr sz="3100" b="0" spc="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5" dirty="0">
                <a:solidFill>
                  <a:srgbClr val="C00000"/>
                </a:solidFill>
                <a:latin typeface="Arial MT"/>
                <a:cs typeface="Arial MT"/>
              </a:rPr>
              <a:t>Services,</a:t>
            </a:r>
            <a:r>
              <a:rPr sz="3100" b="0" spc="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100" b="0" spc="-10" dirty="0">
                <a:solidFill>
                  <a:srgbClr val="C00000"/>
                </a:solidFill>
                <a:latin typeface="Arial MT"/>
                <a:cs typeface="Arial MT"/>
              </a:rPr>
              <a:t>CNH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266" y="877360"/>
            <a:ext cx="8128000" cy="518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Flexible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in-person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telehealth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appointments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Char char="•"/>
              <a:tabLst>
                <a:tab pos="240665" algn="l"/>
                <a:tab pos="241300" algn="l"/>
                <a:tab pos="4109085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Rapid</a:t>
            </a:r>
            <a:r>
              <a:rPr sz="2200" spc="-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 MT"/>
                <a:cs typeface="Arial MT"/>
              </a:rPr>
              <a:t>ART</a:t>
            </a:r>
            <a:r>
              <a:rPr sz="22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PrEP</a:t>
            </a:r>
            <a:r>
              <a:rPr sz="22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initiation	- within</a:t>
            </a:r>
            <a:r>
              <a:rPr sz="22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7</a:t>
            </a:r>
            <a:r>
              <a:rPr sz="22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days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Injectional</a:t>
            </a:r>
            <a:r>
              <a:rPr sz="2200" spc="-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ART/PrEP</a:t>
            </a:r>
            <a:r>
              <a:rPr sz="22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program</a:t>
            </a:r>
            <a:endParaRPr sz="2200">
              <a:latin typeface="Arial MT"/>
              <a:cs typeface="Arial MT"/>
            </a:endParaRPr>
          </a:p>
          <a:p>
            <a:pPr marL="241300" marR="741045" indent="-228600">
              <a:lnSpc>
                <a:spcPts val="2110"/>
              </a:lnSpc>
              <a:spcBef>
                <a:spcPts val="509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Sexual</a:t>
            </a:r>
            <a:r>
              <a:rPr sz="22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Clinic: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STI</a:t>
            </a:r>
            <a:r>
              <a:rPr sz="22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prevention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diagnosis,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treatment,</a:t>
            </a:r>
            <a:r>
              <a:rPr sz="22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contraception,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Pap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smears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Enhanced</a:t>
            </a:r>
            <a:r>
              <a:rPr sz="22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Treatment</a:t>
            </a:r>
            <a:r>
              <a:rPr sz="2200" spc="-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Adherence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Counseling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212121"/>
                </a:solidFill>
                <a:latin typeface="Arial MT"/>
                <a:cs typeface="Arial MT"/>
              </a:rPr>
              <a:t>Youth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focused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sexual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risk reduction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education</a:t>
            </a:r>
            <a:endParaRPr sz="2200">
              <a:latin typeface="Arial MT"/>
              <a:cs typeface="Arial MT"/>
            </a:endParaRPr>
          </a:p>
          <a:p>
            <a:pPr marL="241300" marR="5080" indent="-228600">
              <a:lnSpc>
                <a:spcPts val="2110"/>
              </a:lnSpc>
              <a:spcBef>
                <a:spcPts val="515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solidFill>
                  <a:srgbClr val="212121"/>
                </a:solidFill>
                <a:latin typeface="Arial MT"/>
                <a:cs typeface="Arial MT"/>
              </a:rPr>
              <a:t>Vaccines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(including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yearly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flu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vaccination)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coordination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with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PCP</a:t>
            </a:r>
            <a:r>
              <a:rPr sz="22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vaccines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TB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screening and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treatment</a:t>
            </a:r>
            <a:endParaRPr sz="2200">
              <a:latin typeface="Arial MT"/>
              <a:cs typeface="Arial MT"/>
            </a:endParaRPr>
          </a:p>
          <a:p>
            <a:pPr marL="241300" marR="153035" indent="-228600">
              <a:lnSpc>
                <a:spcPts val="2110"/>
              </a:lnSpc>
              <a:spcBef>
                <a:spcPts val="509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Mental</a:t>
            </a:r>
            <a:r>
              <a:rPr sz="22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assessment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support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(including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disclosure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HIV status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support)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Substance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abuse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program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Peer</a:t>
            </a:r>
            <a:r>
              <a:rPr sz="22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support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Extensive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subspecialty</a:t>
            </a:r>
            <a:r>
              <a:rPr sz="22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referrals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on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campus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lr>
                <a:srgbClr val="D51F1A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Housing,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food needs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support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7644" y="5105400"/>
            <a:ext cx="2060434" cy="108356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8191" y="62448"/>
            <a:ext cx="36214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P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ee</a:t>
            </a:r>
            <a:r>
              <a:rPr sz="3200" b="0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2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uppo</a:t>
            </a: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200" b="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200" b="0" spc="-2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oups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435" y="558663"/>
            <a:ext cx="892429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8879" marR="5080" indent="-3726179">
              <a:lnSpc>
                <a:spcPct val="114999"/>
              </a:lnSpc>
              <a:spcBef>
                <a:spcPts val="100"/>
              </a:spcBef>
            </a:pPr>
            <a:r>
              <a:rPr sz="2800" i="1" spc="-80" dirty="0">
                <a:latin typeface="Corbel"/>
                <a:cs typeface="Corbel"/>
              </a:rPr>
              <a:t>What</a:t>
            </a:r>
            <a:r>
              <a:rPr sz="2800" i="1" spc="-220" dirty="0">
                <a:latin typeface="Corbel"/>
                <a:cs typeface="Corbel"/>
              </a:rPr>
              <a:t> </a:t>
            </a:r>
            <a:r>
              <a:rPr sz="2800" i="1" spc="-95" dirty="0">
                <a:latin typeface="Corbel"/>
                <a:cs typeface="Corbel"/>
              </a:rPr>
              <a:t>improvements</a:t>
            </a:r>
            <a:r>
              <a:rPr sz="2800" i="1" spc="-229" dirty="0">
                <a:latin typeface="Corbel"/>
                <a:cs typeface="Corbel"/>
              </a:rPr>
              <a:t> </a:t>
            </a:r>
            <a:r>
              <a:rPr sz="2800" i="1" spc="-75" dirty="0">
                <a:latin typeface="Corbel"/>
                <a:cs typeface="Corbel"/>
              </a:rPr>
              <a:t>you</a:t>
            </a:r>
            <a:r>
              <a:rPr sz="2800" i="1" spc="-180" dirty="0">
                <a:latin typeface="Corbel"/>
                <a:cs typeface="Corbel"/>
              </a:rPr>
              <a:t> </a:t>
            </a:r>
            <a:r>
              <a:rPr sz="2800" i="1" spc="-80" dirty="0">
                <a:latin typeface="Corbel"/>
                <a:cs typeface="Corbel"/>
              </a:rPr>
              <a:t>think</a:t>
            </a:r>
            <a:r>
              <a:rPr sz="2800" i="1" spc="-220" dirty="0">
                <a:latin typeface="Corbel"/>
                <a:cs typeface="Corbel"/>
              </a:rPr>
              <a:t> </a:t>
            </a:r>
            <a:r>
              <a:rPr sz="2800" i="1" spc="-80" dirty="0">
                <a:latin typeface="Corbel"/>
                <a:cs typeface="Corbel"/>
              </a:rPr>
              <a:t>need</a:t>
            </a:r>
            <a:r>
              <a:rPr sz="2800" i="1" spc="-210" dirty="0">
                <a:latin typeface="Corbel"/>
                <a:cs typeface="Corbel"/>
              </a:rPr>
              <a:t> </a:t>
            </a:r>
            <a:r>
              <a:rPr sz="2800" i="1" spc="-50" dirty="0">
                <a:latin typeface="Corbel"/>
                <a:cs typeface="Corbel"/>
              </a:rPr>
              <a:t>to</a:t>
            </a:r>
            <a:r>
              <a:rPr sz="2800" i="1" spc="-204" dirty="0">
                <a:latin typeface="Corbel"/>
                <a:cs typeface="Corbel"/>
              </a:rPr>
              <a:t> </a:t>
            </a:r>
            <a:r>
              <a:rPr sz="2800" i="1" spc="-50" dirty="0">
                <a:latin typeface="Corbel"/>
                <a:cs typeface="Corbel"/>
              </a:rPr>
              <a:t>be</a:t>
            </a:r>
            <a:r>
              <a:rPr sz="2800" i="1" spc="-210" dirty="0">
                <a:latin typeface="Corbel"/>
                <a:cs typeface="Corbel"/>
              </a:rPr>
              <a:t> </a:t>
            </a:r>
            <a:r>
              <a:rPr sz="2800" i="1" spc="-80" dirty="0">
                <a:latin typeface="Corbel"/>
                <a:cs typeface="Corbel"/>
              </a:rPr>
              <a:t>made</a:t>
            </a:r>
            <a:r>
              <a:rPr sz="2800" i="1" spc="-195" dirty="0">
                <a:latin typeface="Corbel"/>
                <a:cs typeface="Corbel"/>
              </a:rPr>
              <a:t> </a:t>
            </a:r>
            <a:r>
              <a:rPr sz="2800" i="1" spc="-50" dirty="0">
                <a:latin typeface="Corbel"/>
                <a:cs typeface="Corbel"/>
              </a:rPr>
              <a:t>to</a:t>
            </a:r>
            <a:r>
              <a:rPr sz="2800" i="1" spc="-215" dirty="0">
                <a:latin typeface="Corbel"/>
                <a:cs typeface="Corbel"/>
              </a:rPr>
              <a:t> </a:t>
            </a:r>
            <a:r>
              <a:rPr sz="2800" i="1" spc="-90" dirty="0">
                <a:latin typeface="Corbel"/>
                <a:cs typeface="Corbel"/>
              </a:rPr>
              <a:t>improve</a:t>
            </a:r>
            <a:r>
              <a:rPr sz="2800" i="1" spc="-200" dirty="0">
                <a:latin typeface="Corbel"/>
                <a:cs typeface="Corbel"/>
              </a:rPr>
              <a:t> </a:t>
            </a:r>
            <a:r>
              <a:rPr sz="2800" i="1" spc="-70" dirty="0">
                <a:latin typeface="Corbel"/>
                <a:cs typeface="Corbel"/>
              </a:rPr>
              <a:t>the</a:t>
            </a:r>
            <a:r>
              <a:rPr sz="2800" i="1" spc="-215" dirty="0">
                <a:latin typeface="Corbel"/>
                <a:cs typeface="Corbel"/>
              </a:rPr>
              <a:t> </a:t>
            </a:r>
            <a:r>
              <a:rPr sz="2800" i="1" spc="-105" dirty="0">
                <a:latin typeface="Corbel"/>
                <a:cs typeface="Corbel"/>
              </a:rPr>
              <a:t>group </a:t>
            </a:r>
            <a:r>
              <a:rPr sz="2800" i="1" spc="-545" dirty="0">
                <a:latin typeface="Corbel"/>
                <a:cs typeface="Corbel"/>
              </a:rPr>
              <a:t> </a:t>
            </a:r>
            <a:r>
              <a:rPr sz="2800" i="1" spc="-95" dirty="0">
                <a:latin typeface="Corbel"/>
                <a:cs typeface="Corbel"/>
              </a:rPr>
              <a:t>experience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719" y="1540763"/>
            <a:ext cx="6423660" cy="3926204"/>
            <a:chOff x="426719" y="1540763"/>
            <a:chExt cx="6423660" cy="392620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487" y="1720595"/>
              <a:ext cx="4469879" cy="3745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9" y="1540763"/>
              <a:ext cx="2810255" cy="10576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0548" y="1606295"/>
              <a:ext cx="1893379" cy="902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720" y="1606295"/>
              <a:ext cx="723201" cy="9022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0247" y="1600202"/>
              <a:ext cx="2691765" cy="937894"/>
            </a:xfrm>
            <a:custGeom>
              <a:avLst/>
              <a:gdLst/>
              <a:ahLst/>
              <a:cxnLst/>
              <a:rect l="l" t="t" r="r" b="b"/>
              <a:pathLst>
                <a:path w="2691765" h="937894">
                  <a:moveTo>
                    <a:pt x="1121410" y="833628"/>
                  </a:moveTo>
                  <a:lnTo>
                    <a:pt x="448564" y="833628"/>
                  </a:lnTo>
                  <a:lnTo>
                    <a:pt x="784999" y="937831"/>
                  </a:lnTo>
                  <a:lnTo>
                    <a:pt x="1121410" y="833628"/>
                  </a:lnTo>
                  <a:close/>
                </a:path>
                <a:path w="2691765" h="937894">
                  <a:moveTo>
                    <a:pt x="2552446" y="0"/>
                  </a:moveTo>
                  <a:lnTo>
                    <a:pt x="138938" y="0"/>
                  </a:lnTo>
                  <a:lnTo>
                    <a:pt x="95022" y="7083"/>
                  </a:lnTo>
                  <a:lnTo>
                    <a:pt x="56882" y="26806"/>
                  </a:lnTo>
                  <a:lnTo>
                    <a:pt x="26806" y="56882"/>
                  </a:lnTo>
                  <a:lnTo>
                    <a:pt x="7083" y="95022"/>
                  </a:lnTo>
                  <a:lnTo>
                    <a:pt x="0" y="138937"/>
                  </a:lnTo>
                  <a:lnTo>
                    <a:pt x="0" y="694690"/>
                  </a:lnTo>
                  <a:lnTo>
                    <a:pt x="7083" y="738605"/>
                  </a:lnTo>
                  <a:lnTo>
                    <a:pt x="26806" y="776745"/>
                  </a:lnTo>
                  <a:lnTo>
                    <a:pt x="56882" y="806821"/>
                  </a:lnTo>
                  <a:lnTo>
                    <a:pt x="95022" y="826544"/>
                  </a:lnTo>
                  <a:lnTo>
                    <a:pt x="138938" y="833628"/>
                  </a:lnTo>
                  <a:lnTo>
                    <a:pt x="2552446" y="833628"/>
                  </a:lnTo>
                  <a:lnTo>
                    <a:pt x="2596361" y="826544"/>
                  </a:lnTo>
                  <a:lnTo>
                    <a:pt x="2634501" y="806821"/>
                  </a:lnTo>
                  <a:lnTo>
                    <a:pt x="2664577" y="776745"/>
                  </a:lnTo>
                  <a:lnTo>
                    <a:pt x="2684300" y="738605"/>
                  </a:lnTo>
                  <a:lnTo>
                    <a:pt x="2691384" y="694690"/>
                  </a:lnTo>
                  <a:lnTo>
                    <a:pt x="2691384" y="138937"/>
                  </a:lnTo>
                  <a:lnTo>
                    <a:pt x="2684300" y="95022"/>
                  </a:lnTo>
                  <a:lnTo>
                    <a:pt x="2664577" y="56882"/>
                  </a:lnTo>
                  <a:lnTo>
                    <a:pt x="2634501" y="26806"/>
                  </a:lnTo>
                  <a:lnTo>
                    <a:pt x="2596361" y="7083"/>
                  </a:lnTo>
                  <a:lnTo>
                    <a:pt x="2552446" y="0"/>
                  </a:lnTo>
                  <a:close/>
                </a:path>
              </a:pathLst>
            </a:custGeom>
            <a:solidFill>
              <a:srgbClr val="F37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0247" y="1600202"/>
              <a:ext cx="2691765" cy="937894"/>
            </a:xfrm>
            <a:custGeom>
              <a:avLst/>
              <a:gdLst/>
              <a:ahLst/>
              <a:cxnLst/>
              <a:rect l="l" t="t" r="r" b="b"/>
              <a:pathLst>
                <a:path w="2691765" h="937894">
                  <a:moveTo>
                    <a:pt x="0" y="138937"/>
                  </a:moveTo>
                  <a:lnTo>
                    <a:pt x="7083" y="95022"/>
                  </a:lnTo>
                  <a:lnTo>
                    <a:pt x="26806" y="56882"/>
                  </a:lnTo>
                  <a:lnTo>
                    <a:pt x="56882" y="26806"/>
                  </a:lnTo>
                  <a:lnTo>
                    <a:pt x="95022" y="7083"/>
                  </a:lnTo>
                  <a:lnTo>
                    <a:pt x="138938" y="0"/>
                  </a:lnTo>
                  <a:lnTo>
                    <a:pt x="448564" y="0"/>
                  </a:lnTo>
                  <a:lnTo>
                    <a:pt x="1121410" y="0"/>
                  </a:lnTo>
                  <a:lnTo>
                    <a:pt x="2552446" y="0"/>
                  </a:lnTo>
                  <a:lnTo>
                    <a:pt x="2596361" y="7083"/>
                  </a:lnTo>
                  <a:lnTo>
                    <a:pt x="2634501" y="26806"/>
                  </a:lnTo>
                  <a:lnTo>
                    <a:pt x="2664577" y="56882"/>
                  </a:lnTo>
                  <a:lnTo>
                    <a:pt x="2684300" y="95022"/>
                  </a:lnTo>
                  <a:lnTo>
                    <a:pt x="2691384" y="138937"/>
                  </a:lnTo>
                  <a:lnTo>
                    <a:pt x="2691384" y="486283"/>
                  </a:lnTo>
                  <a:lnTo>
                    <a:pt x="2691384" y="694690"/>
                  </a:lnTo>
                  <a:lnTo>
                    <a:pt x="2684300" y="738605"/>
                  </a:lnTo>
                  <a:lnTo>
                    <a:pt x="2664577" y="776745"/>
                  </a:lnTo>
                  <a:lnTo>
                    <a:pt x="2634501" y="806821"/>
                  </a:lnTo>
                  <a:lnTo>
                    <a:pt x="2596361" y="826544"/>
                  </a:lnTo>
                  <a:lnTo>
                    <a:pt x="2552446" y="833628"/>
                  </a:lnTo>
                  <a:lnTo>
                    <a:pt x="1121410" y="833628"/>
                  </a:lnTo>
                  <a:lnTo>
                    <a:pt x="784999" y="937831"/>
                  </a:lnTo>
                  <a:lnTo>
                    <a:pt x="448564" y="833628"/>
                  </a:lnTo>
                  <a:lnTo>
                    <a:pt x="138938" y="833628"/>
                  </a:lnTo>
                  <a:lnTo>
                    <a:pt x="95022" y="826544"/>
                  </a:lnTo>
                  <a:lnTo>
                    <a:pt x="56882" y="806821"/>
                  </a:lnTo>
                  <a:lnTo>
                    <a:pt x="26806" y="776745"/>
                  </a:lnTo>
                  <a:lnTo>
                    <a:pt x="7083" y="738605"/>
                  </a:lnTo>
                  <a:lnTo>
                    <a:pt x="0" y="694690"/>
                  </a:lnTo>
                  <a:lnTo>
                    <a:pt x="0" y="486283"/>
                  </a:lnTo>
                  <a:lnTo>
                    <a:pt x="0" y="138937"/>
                  </a:lnTo>
                  <a:close/>
                </a:path>
              </a:pathLst>
            </a:custGeom>
            <a:ln w="12700">
              <a:solidFill>
                <a:srgbClr val="F37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8921" y="1668505"/>
            <a:ext cx="238569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“Longer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time 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discuss </a:t>
            </a:r>
            <a:r>
              <a:rPr sz="1800" spc="-49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more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topics.”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55692" y="1562112"/>
            <a:ext cx="3988435" cy="1091565"/>
            <a:chOff x="5155692" y="1562112"/>
            <a:chExt cx="3988435" cy="109156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9407" y="1562112"/>
              <a:ext cx="3974591" cy="10911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5692" y="1604771"/>
              <a:ext cx="3988307" cy="9905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02936" y="1621538"/>
              <a:ext cx="3877310" cy="972185"/>
            </a:xfrm>
            <a:custGeom>
              <a:avLst/>
              <a:gdLst/>
              <a:ahLst/>
              <a:cxnLst/>
              <a:rect l="l" t="t" r="r" b="b"/>
              <a:pathLst>
                <a:path w="3877309" h="972185">
                  <a:moveTo>
                    <a:pt x="1615440" y="864107"/>
                  </a:moveTo>
                  <a:lnTo>
                    <a:pt x="646176" y="864107"/>
                  </a:lnTo>
                  <a:lnTo>
                    <a:pt x="1130820" y="972121"/>
                  </a:lnTo>
                  <a:lnTo>
                    <a:pt x="1615440" y="864107"/>
                  </a:lnTo>
                  <a:close/>
                </a:path>
                <a:path w="3877309" h="972185">
                  <a:moveTo>
                    <a:pt x="3733038" y="0"/>
                  </a:moveTo>
                  <a:lnTo>
                    <a:pt x="144018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42" y="765611"/>
                  </a:lnTo>
                  <a:lnTo>
                    <a:pt x="27786" y="805145"/>
                  </a:lnTo>
                  <a:lnTo>
                    <a:pt x="58962" y="836321"/>
                  </a:lnTo>
                  <a:lnTo>
                    <a:pt x="98496" y="856765"/>
                  </a:lnTo>
                  <a:lnTo>
                    <a:pt x="144018" y="864107"/>
                  </a:lnTo>
                  <a:lnTo>
                    <a:pt x="3733038" y="864107"/>
                  </a:lnTo>
                  <a:lnTo>
                    <a:pt x="3778559" y="856765"/>
                  </a:lnTo>
                  <a:lnTo>
                    <a:pt x="3818093" y="836321"/>
                  </a:lnTo>
                  <a:lnTo>
                    <a:pt x="3849269" y="805145"/>
                  </a:lnTo>
                  <a:lnTo>
                    <a:pt x="3869713" y="765611"/>
                  </a:lnTo>
                  <a:lnTo>
                    <a:pt x="3877055" y="720089"/>
                  </a:lnTo>
                  <a:lnTo>
                    <a:pt x="3877055" y="144017"/>
                  </a:lnTo>
                  <a:lnTo>
                    <a:pt x="3869713" y="98496"/>
                  </a:lnTo>
                  <a:lnTo>
                    <a:pt x="3849269" y="58962"/>
                  </a:lnTo>
                  <a:lnTo>
                    <a:pt x="3818093" y="27786"/>
                  </a:lnTo>
                  <a:lnTo>
                    <a:pt x="3778559" y="7342"/>
                  </a:lnTo>
                  <a:lnTo>
                    <a:pt x="3733038" y="0"/>
                  </a:lnTo>
                  <a:close/>
                </a:path>
              </a:pathLst>
            </a:custGeom>
            <a:solidFill>
              <a:srgbClr val="F37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02936" y="1621538"/>
              <a:ext cx="3877310" cy="972185"/>
            </a:xfrm>
            <a:custGeom>
              <a:avLst/>
              <a:gdLst/>
              <a:ahLst/>
              <a:cxnLst/>
              <a:rect l="l" t="t" r="r" b="b"/>
              <a:pathLst>
                <a:path w="3877309" h="972185">
                  <a:moveTo>
                    <a:pt x="0" y="144017"/>
                  </a:moveTo>
                  <a:lnTo>
                    <a:pt x="7342" y="98496"/>
                  </a:lnTo>
                  <a:lnTo>
                    <a:pt x="27786" y="58962"/>
                  </a:lnTo>
                  <a:lnTo>
                    <a:pt x="58962" y="27786"/>
                  </a:lnTo>
                  <a:lnTo>
                    <a:pt x="98496" y="7342"/>
                  </a:lnTo>
                  <a:lnTo>
                    <a:pt x="144018" y="0"/>
                  </a:lnTo>
                  <a:lnTo>
                    <a:pt x="646176" y="0"/>
                  </a:lnTo>
                  <a:lnTo>
                    <a:pt x="1615440" y="0"/>
                  </a:lnTo>
                  <a:lnTo>
                    <a:pt x="3733038" y="0"/>
                  </a:lnTo>
                  <a:lnTo>
                    <a:pt x="3778559" y="7342"/>
                  </a:lnTo>
                  <a:lnTo>
                    <a:pt x="3818093" y="27786"/>
                  </a:lnTo>
                  <a:lnTo>
                    <a:pt x="3849269" y="58962"/>
                  </a:lnTo>
                  <a:lnTo>
                    <a:pt x="3869713" y="98496"/>
                  </a:lnTo>
                  <a:lnTo>
                    <a:pt x="3877055" y="144017"/>
                  </a:lnTo>
                  <a:lnTo>
                    <a:pt x="3877055" y="504062"/>
                  </a:lnTo>
                  <a:lnTo>
                    <a:pt x="3877055" y="720089"/>
                  </a:lnTo>
                  <a:lnTo>
                    <a:pt x="3869713" y="765611"/>
                  </a:lnTo>
                  <a:lnTo>
                    <a:pt x="3849269" y="805145"/>
                  </a:lnTo>
                  <a:lnTo>
                    <a:pt x="3818093" y="836321"/>
                  </a:lnTo>
                  <a:lnTo>
                    <a:pt x="3778559" y="856765"/>
                  </a:lnTo>
                  <a:lnTo>
                    <a:pt x="3733038" y="864107"/>
                  </a:lnTo>
                  <a:lnTo>
                    <a:pt x="1615440" y="864107"/>
                  </a:lnTo>
                  <a:lnTo>
                    <a:pt x="1130820" y="972121"/>
                  </a:lnTo>
                  <a:lnTo>
                    <a:pt x="646176" y="864107"/>
                  </a:lnTo>
                  <a:lnTo>
                    <a:pt x="144018" y="864107"/>
                  </a:lnTo>
                  <a:lnTo>
                    <a:pt x="98496" y="856765"/>
                  </a:lnTo>
                  <a:lnTo>
                    <a:pt x="58962" y="836321"/>
                  </a:lnTo>
                  <a:lnTo>
                    <a:pt x="27786" y="805145"/>
                  </a:lnTo>
                  <a:lnTo>
                    <a:pt x="7342" y="765611"/>
                  </a:lnTo>
                  <a:lnTo>
                    <a:pt x="0" y="720089"/>
                  </a:lnTo>
                  <a:lnTo>
                    <a:pt x="0" y="504062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37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3770" y="1669512"/>
            <a:ext cx="355155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“More</a:t>
            </a:r>
            <a:r>
              <a:rPr sz="20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games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–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More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gift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cards, </a:t>
            </a:r>
            <a:r>
              <a:rPr sz="2000" spc="-5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more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prizes.</a:t>
            </a:r>
            <a:r>
              <a:rPr sz="20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Chipotle!!”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34228" y="5285232"/>
            <a:ext cx="3383279" cy="769620"/>
            <a:chOff x="5634228" y="5285232"/>
            <a:chExt cx="3383279" cy="76962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0136" y="5285232"/>
              <a:ext cx="3357371" cy="7696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4228" y="5359908"/>
              <a:ext cx="3272026" cy="6400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93664" y="5344668"/>
              <a:ext cx="3238500" cy="650240"/>
            </a:xfrm>
            <a:custGeom>
              <a:avLst/>
              <a:gdLst/>
              <a:ahLst/>
              <a:cxnLst/>
              <a:rect l="l" t="t" r="r" b="b"/>
              <a:pathLst>
                <a:path w="3238500" h="650239">
                  <a:moveTo>
                    <a:pt x="3142234" y="0"/>
                  </a:moveTo>
                  <a:lnTo>
                    <a:pt x="96266" y="0"/>
                  </a:lnTo>
                  <a:lnTo>
                    <a:pt x="58796" y="7565"/>
                  </a:lnTo>
                  <a:lnTo>
                    <a:pt x="28197" y="28197"/>
                  </a:lnTo>
                  <a:lnTo>
                    <a:pt x="7565" y="58796"/>
                  </a:lnTo>
                  <a:lnTo>
                    <a:pt x="0" y="96265"/>
                  </a:lnTo>
                  <a:lnTo>
                    <a:pt x="0" y="481329"/>
                  </a:lnTo>
                  <a:lnTo>
                    <a:pt x="7565" y="518799"/>
                  </a:lnTo>
                  <a:lnTo>
                    <a:pt x="28197" y="549398"/>
                  </a:lnTo>
                  <a:lnTo>
                    <a:pt x="58796" y="570030"/>
                  </a:lnTo>
                  <a:lnTo>
                    <a:pt x="96266" y="577595"/>
                  </a:lnTo>
                  <a:lnTo>
                    <a:pt x="539750" y="577595"/>
                  </a:lnTo>
                  <a:lnTo>
                    <a:pt x="944575" y="649795"/>
                  </a:lnTo>
                  <a:lnTo>
                    <a:pt x="1349375" y="577595"/>
                  </a:lnTo>
                  <a:lnTo>
                    <a:pt x="3142234" y="577595"/>
                  </a:lnTo>
                  <a:lnTo>
                    <a:pt x="3179703" y="570030"/>
                  </a:lnTo>
                  <a:lnTo>
                    <a:pt x="3210302" y="549398"/>
                  </a:lnTo>
                  <a:lnTo>
                    <a:pt x="3230934" y="518799"/>
                  </a:lnTo>
                  <a:lnTo>
                    <a:pt x="3238500" y="481329"/>
                  </a:lnTo>
                  <a:lnTo>
                    <a:pt x="3238500" y="96265"/>
                  </a:lnTo>
                  <a:lnTo>
                    <a:pt x="3230934" y="58796"/>
                  </a:lnTo>
                  <a:lnTo>
                    <a:pt x="3210302" y="28197"/>
                  </a:lnTo>
                  <a:lnTo>
                    <a:pt x="3179703" y="7565"/>
                  </a:lnTo>
                  <a:lnTo>
                    <a:pt x="3142234" y="0"/>
                  </a:lnTo>
                  <a:close/>
                </a:path>
              </a:pathLst>
            </a:custGeom>
            <a:solidFill>
              <a:srgbClr val="F8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93664" y="5344668"/>
              <a:ext cx="3238500" cy="650240"/>
            </a:xfrm>
            <a:custGeom>
              <a:avLst/>
              <a:gdLst/>
              <a:ahLst/>
              <a:cxnLst/>
              <a:rect l="l" t="t" r="r" b="b"/>
              <a:pathLst>
                <a:path w="3238500" h="650239">
                  <a:moveTo>
                    <a:pt x="0" y="96265"/>
                  </a:moveTo>
                  <a:lnTo>
                    <a:pt x="7565" y="58796"/>
                  </a:lnTo>
                  <a:lnTo>
                    <a:pt x="28197" y="28197"/>
                  </a:lnTo>
                  <a:lnTo>
                    <a:pt x="58796" y="7565"/>
                  </a:lnTo>
                  <a:lnTo>
                    <a:pt x="96266" y="0"/>
                  </a:lnTo>
                  <a:lnTo>
                    <a:pt x="539750" y="0"/>
                  </a:lnTo>
                  <a:lnTo>
                    <a:pt x="1349375" y="0"/>
                  </a:lnTo>
                  <a:lnTo>
                    <a:pt x="3142234" y="0"/>
                  </a:lnTo>
                  <a:lnTo>
                    <a:pt x="3179703" y="7565"/>
                  </a:lnTo>
                  <a:lnTo>
                    <a:pt x="3210302" y="28197"/>
                  </a:lnTo>
                  <a:lnTo>
                    <a:pt x="3230934" y="58796"/>
                  </a:lnTo>
                  <a:lnTo>
                    <a:pt x="3238500" y="96265"/>
                  </a:lnTo>
                  <a:lnTo>
                    <a:pt x="3238500" y="336930"/>
                  </a:lnTo>
                  <a:lnTo>
                    <a:pt x="3238500" y="481329"/>
                  </a:lnTo>
                  <a:lnTo>
                    <a:pt x="3230934" y="518799"/>
                  </a:lnTo>
                  <a:lnTo>
                    <a:pt x="3210302" y="549398"/>
                  </a:lnTo>
                  <a:lnTo>
                    <a:pt x="3179703" y="570030"/>
                  </a:lnTo>
                  <a:lnTo>
                    <a:pt x="3142234" y="577595"/>
                  </a:lnTo>
                  <a:lnTo>
                    <a:pt x="1349375" y="577595"/>
                  </a:lnTo>
                  <a:lnTo>
                    <a:pt x="944575" y="649795"/>
                  </a:lnTo>
                  <a:lnTo>
                    <a:pt x="539750" y="577595"/>
                  </a:lnTo>
                  <a:lnTo>
                    <a:pt x="96266" y="577595"/>
                  </a:lnTo>
                  <a:lnTo>
                    <a:pt x="58796" y="570030"/>
                  </a:lnTo>
                  <a:lnTo>
                    <a:pt x="28197" y="549398"/>
                  </a:lnTo>
                  <a:lnTo>
                    <a:pt x="7565" y="518799"/>
                  </a:lnTo>
                  <a:lnTo>
                    <a:pt x="0" y="481329"/>
                  </a:lnTo>
                  <a:lnTo>
                    <a:pt x="0" y="336930"/>
                  </a:lnTo>
                  <a:lnTo>
                    <a:pt x="0" y="96265"/>
                  </a:lnTo>
                  <a:close/>
                </a:path>
              </a:pathLst>
            </a:custGeom>
            <a:ln w="12700">
              <a:solidFill>
                <a:srgbClr val="F09F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01140" y="5469477"/>
            <a:ext cx="2820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“Nothing</a:t>
            </a:r>
            <a:r>
              <a:rPr sz="20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I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luv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group.”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3736" y="4767071"/>
            <a:ext cx="2955290" cy="1347470"/>
            <a:chOff x="173736" y="4767071"/>
            <a:chExt cx="2955290" cy="134747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308" y="4802123"/>
              <a:ext cx="2950463" cy="13121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736" y="4767071"/>
              <a:ext cx="2641091" cy="13411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11836" y="4861562"/>
              <a:ext cx="2832100" cy="1193800"/>
            </a:xfrm>
            <a:custGeom>
              <a:avLst/>
              <a:gdLst/>
              <a:ahLst/>
              <a:cxnLst/>
              <a:rect l="l" t="t" r="r" b="b"/>
              <a:pathLst>
                <a:path w="2832100" h="1193800">
                  <a:moveTo>
                    <a:pt x="1179830" y="1060703"/>
                  </a:moveTo>
                  <a:lnTo>
                    <a:pt x="471931" y="1060703"/>
                  </a:lnTo>
                  <a:lnTo>
                    <a:pt x="825893" y="1193292"/>
                  </a:lnTo>
                  <a:lnTo>
                    <a:pt x="1179830" y="1060703"/>
                  </a:lnTo>
                  <a:close/>
                </a:path>
                <a:path w="2832100" h="1193800">
                  <a:moveTo>
                    <a:pt x="2654808" y="0"/>
                  </a:moveTo>
                  <a:lnTo>
                    <a:pt x="176784" y="0"/>
                  </a:lnTo>
                  <a:lnTo>
                    <a:pt x="129786" y="6314"/>
                  </a:lnTo>
                  <a:lnTo>
                    <a:pt x="87556" y="24135"/>
                  </a:lnTo>
                  <a:lnTo>
                    <a:pt x="51777" y="51777"/>
                  </a:lnTo>
                  <a:lnTo>
                    <a:pt x="24135" y="87556"/>
                  </a:lnTo>
                  <a:lnTo>
                    <a:pt x="6314" y="129786"/>
                  </a:lnTo>
                  <a:lnTo>
                    <a:pt x="0" y="176783"/>
                  </a:lnTo>
                  <a:lnTo>
                    <a:pt x="0" y="883919"/>
                  </a:lnTo>
                  <a:lnTo>
                    <a:pt x="6314" y="930917"/>
                  </a:lnTo>
                  <a:lnTo>
                    <a:pt x="24135" y="973147"/>
                  </a:lnTo>
                  <a:lnTo>
                    <a:pt x="51777" y="1008926"/>
                  </a:lnTo>
                  <a:lnTo>
                    <a:pt x="87556" y="1036568"/>
                  </a:lnTo>
                  <a:lnTo>
                    <a:pt x="129786" y="1054389"/>
                  </a:lnTo>
                  <a:lnTo>
                    <a:pt x="176784" y="1060703"/>
                  </a:lnTo>
                  <a:lnTo>
                    <a:pt x="2654808" y="1060703"/>
                  </a:lnTo>
                  <a:lnTo>
                    <a:pt x="2701805" y="1054389"/>
                  </a:lnTo>
                  <a:lnTo>
                    <a:pt x="2744035" y="1036568"/>
                  </a:lnTo>
                  <a:lnTo>
                    <a:pt x="2779814" y="1008926"/>
                  </a:lnTo>
                  <a:lnTo>
                    <a:pt x="2807456" y="973147"/>
                  </a:lnTo>
                  <a:lnTo>
                    <a:pt x="2825277" y="930917"/>
                  </a:lnTo>
                  <a:lnTo>
                    <a:pt x="2831592" y="883919"/>
                  </a:lnTo>
                  <a:lnTo>
                    <a:pt x="2831592" y="176783"/>
                  </a:lnTo>
                  <a:lnTo>
                    <a:pt x="2825277" y="129786"/>
                  </a:lnTo>
                  <a:lnTo>
                    <a:pt x="2807456" y="87556"/>
                  </a:lnTo>
                  <a:lnTo>
                    <a:pt x="2779814" y="51777"/>
                  </a:lnTo>
                  <a:lnTo>
                    <a:pt x="2744035" y="24135"/>
                  </a:lnTo>
                  <a:lnTo>
                    <a:pt x="2701805" y="6314"/>
                  </a:lnTo>
                  <a:lnTo>
                    <a:pt x="2654808" y="0"/>
                  </a:lnTo>
                  <a:close/>
                </a:path>
              </a:pathLst>
            </a:custGeom>
            <a:solidFill>
              <a:srgbClr val="F8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1836" y="4861562"/>
              <a:ext cx="2832100" cy="1193800"/>
            </a:xfrm>
            <a:custGeom>
              <a:avLst/>
              <a:gdLst/>
              <a:ahLst/>
              <a:cxnLst/>
              <a:rect l="l" t="t" r="r" b="b"/>
              <a:pathLst>
                <a:path w="2832100" h="1193800">
                  <a:moveTo>
                    <a:pt x="0" y="176783"/>
                  </a:moveTo>
                  <a:lnTo>
                    <a:pt x="6314" y="129786"/>
                  </a:lnTo>
                  <a:lnTo>
                    <a:pt x="24135" y="87556"/>
                  </a:lnTo>
                  <a:lnTo>
                    <a:pt x="51777" y="51777"/>
                  </a:lnTo>
                  <a:lnTo>
                    <a:pt x="87556" y="24135"/>
                  </a:lnTo>
                  <a:lnTo>
                    <a:pt x="129786" y="6314"/>
                  </a:lnTo>
                  <a:lnTo>
                    <a:pt x="176784" y="0"/>
                  </a:lnTo>
                  <a:lnTo>
                    <a:pt x="471931" y="0"/>
                  </a:lnTo>
                  <a:lnTo>
                    <a:pt x="1179830" y="0"/>
                  </a:lnTo>
                  <a:lnTo>
                    <a:pt x="2654808" y="0"/>
                  </a:lnTo>
                  <a:lnTo>
                    <a:pt x="2701805" y="6314"/>
                  </a:lnTo>
                  <a:lnTo>
                    <a:pt x="2744035" y="24135"/>
                  </a:lnTo>
                  <a:lnTo>
                    <a:pt x="2779814" y="51777"/>
                  </a:lnTo>
                  <a:lnTo>
                    <a:pt x="2807456" y="87556"/>
                  </a:lnTo>
                  <a:lnTo>
                    <a:pt x="2825277" y="129786"/>
                  </a:lnTo>
                  <a:lnTo>
                    <a:pt x="2831592" y="176783"/>
                  </a:lnTo>
                  <a:lnTo>
                    <a:pt x="2831592" y="618743"/>
                  </a:lnTo>
                  <a:lnTo>
                    <a:pt x="2831592" y="883919"/>
                  </a:lnTo>
                  <a:lnTo>
                    <a:pt x="2825277" y="930917"/>
                  </a:lnTo>
                  <a:lnTo>
                    <a:pt x="2807456" y="973147"/>
                  </a:lnTo>
                  <a:lnTo>
                    <a:pt x="2779814" y="1008926"/>
                  </a:lnTo>
                  <a:lnTo>
                    <a:pt x="2744035" y="1036568"/>
                  </a:lnTo>
                  <a:lnTo>
                    <a:pt x="2701805" y="1054389"/>
                  </a:lnTo>
                  <a:lnTo>
                    <a:pt x="2654808" y="1060703"/>
                  </a:lnTo>
                  <a:lnTo>
                    <a:pt x="1179830" y="1060703"/>
                  </a:lnTo>
                  <a:lnTo>
                    <a:pt x="825893" y="1193292"/>
                  </a:lnTo>
                  <a:lnTo>
                    <a:pt x="471931" y="1060703"/>
                  </a:lnTo>
                  <a:lnTo>
                    <a:pt x="176784" y="1060703"/>
                  </a:lnTo>
                  <a:lnTo>
                    <a:pt x="129786" y="1054389"/>
                  </a:lnTo>
                  <a:lnTo>
                    <a:pt x="87556" y="1036568"/>
                  </a:lnTo>
                  <a:lnTo>
                    <a:pt x="51777" y="1008926"/>
                  </a:lnTo>
                  <a:lnTo>
                    <a:pt x="24135" y="973147"/>
                  </a:lnTo>
                  <a:lnTo>
                    <a:pt x="6314" y="930917"/>
                  </a:lnTo>
                  <a:lnTo>
                    <a:pt x="0" y="883919"/>
                  </a:lnTo>
                  <a:lnTo>
                    <a:pt x="0" y="618743"/>
                  </a:lnTo>
                  <a:lnTo>
                    <a:pt x="0" y="176783"/>
                  </a:lnTo>
                  <a:close/>
                </a:path>
              </a:pathLst>
            </a:custGeom>
            <a:ln w="12700">
              <a:solidFill>
                <a:srgbClr val="F09F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41829" y="4831998"/>
            <a:ext cx="21863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“Bring</a:t>
            </a:r>
            <a:r>
              <a:rPr sz="20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more</a:t>
            </a:r>
            <a:r>
              <a:rPr sz="20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people </a:t>
            </a:r>
            <a:r>
              <a:rPr sz="2000" spc="-5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into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group.”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590800" y="2927604"/>
            <a:ext cx="3670300" cy="3282950"/>
            <a:chOff x="2590800" y="2927604"/>
            <a:chExt cx="3670300" cy="3282950"/>
          </a:xfrm>
        </p:grpSpPr>
        <p:sp>
          <p:nvSpPr>
            <p:cNvPr id="32" name="object 32"/>
            <p:cNvSpPr/>
            <p:nvPr/>
          </p:nvSpPr>
          <p:spPr>
            <a:xfrm>
              <a:off x="2590800" y="2927603"/>
              <a:ext cx="3670300" cy="379730"/>
            </a:xfrm>
            <a:custGeom>
              <a:avLst/>
              <a:gdLst/>
              <a:ahLst/>
              <a:cxnLst/>
              <a:rect l="l" t="t" r="r" b="b"/>
              <a:pathLst>
                <a:path w="3670300" h="379729">
                  <a:moveTo>
                    <a:pt x="309372" y="188976"/>
                  </a:moveTo>
                  <a:lnTo>
                    <a:pt x="0" y="188976"/>
                  </a:lnTo>
                  <a:lnTo>
                    <a:pt x="0" y="332232"/>
                  </a:lnTo>
                  <a:lnTo>
                    <a:pt x="309372" y="332232"/>
                  </a:lnTo>
                  <a:lnTo>
                    <a:pt x="309372" y="188976"/>
                  </a:lnTo>
                  <a:close/>
                </a:path>
                <a:path w="3670300" h="379729">
                  <a:moveTo>
                    <a:pt x="874776" y="0"/>
                  </a:moveTo>
                  <a:lnTo>
                    <a:pt x="565404" y="0"/>
                  </a:lnTo>
                  <a:lnTo>
                    <a:pt x="565404" y="144780"/>
                  </a:lnTo>
                  <a:lnTo>
                    <a:pt x="874776" y="144780"/>
                  </a:lnTo>
                  <a:lnTo>
                    <a:pt x="874776" y="0"/>
                  </a:lnTo>
                  <a:close/>
                </a:path>
                <a:path w="3670300" h="379729">
                  <a:moveTo>
                    <a:pt x="1528572" y="152400"/>
                  </a:moveTo>
                  <a:lnTo>
                    <a:pt x="1219200" y="152400"/>
                  </a:lnTo>
                  <a:lnTo>
                    <a:pt x="1219200" y="295656"/>
                  </a:lnTo>
                  <a:lnTo>
                    <a:pt x="1528572" y="295656"/>
                  </a:lnTo>
                  <a:lnTo>
                    <a:pt x="1528572" y="152400"/>
                  </a:lnTo>
                  <a:close/>
                </a:path>
                <a:path w="3670300" h="379729">
                  <a:moveTo>
                    <a:pt x="2084832" y="71628"/>
                  </a:moveTo>
                  <a:lnTo>
                    <a:pt x="1775460" y="71628"/>
                  </a:lnTo>
                  <a:lnTo>
                    <a:pt x="1775460" y="216408"/>
                  </a:lnTo>
                  <a:lnTo>
                    <a:pt x="2084832" y="216408"/>
                  </a:lnTo>
                  <a:lnTo>
                    <a:pt x="2084832" y="71628"/>
                  </a:lnTo>
                  <a:close/>
                </a:path>
                <a:path w="3670300" h="379729">
                  <a:moveTo>
                    <a:pt x="2459736" y="236220"/>
                  </a:moveTo>
                  <a:lnTo>
                    <a:pt x="2150364" y="236220"/>
                  </a:lnTo>
                  <a:lnTo>
                    <a:pt x="2150364" y="379476"/>
                  </a:lnTo>
                  <a:lnTo>
                    <a:pt x="2459736" y="379476"/>
                  </a:lnTo>
                  <a:lnTo>
                    <a:pt x="2459736" y="236220"/>
                  </a:lnTo>
                  <a:close/>
                </a:path>
                <a:path w="3670300" h="379729">
                  <a:moveTo>
                    <a:pt x="2878836" y="185928"/>
                  </a:moveTo>
                  <a:lnTo>
                    <a:pt x="2569464" y="185928"/>
                  </a:lnTo>
                  <a:lnTo>
                    <a:pt x="2569464" y="330708"/>
                  </a:lnTo>
                  <a:lnTo>
                    <a:pt x="2878836" y="330708"/>
                  </a:lnTo>
                  <a:lnTo>
                    <a:pt x="2878836" y="185928"/>
                  </a:lnTo>
                  <a:close/>
                </a:path>
                <a:path w="3670300" h="379729">
                  <a:moveTo>
                    <a:pt x="3212592" y="36576"/>
                  </a:moveTo>
                  <a:lnTo>
                    <a:pt x="2903220" y="36576"/>
                  </a:lnTo>
                  <a:lnTo>
                    <a:pt x="2903220" y="179832"/>
                  </a:lnTo>
                  <a:lnTo>
                    <a:pt x="3212592" y="179832"/>
                  </a:lnTo>
                  <a:lnTo>
                    <a:pt x="3212592" y="36576"/>
                  </a:lnTo>
                  <a:close/>
                </a:path>
                <a:path w="3670300" h="379729">
                  <a:moveTo>
                    <a:pt x="3669792" y="45720"/>
                  </a:moveTo>
                  <a:lnTo>
                    <a:pt x="3360420" y="45720"/>
                  </a:lnTo>
                  <a:lnTo>
                    <a:pt x="3360420" y="188976"/>
                  </a:lnTo>
                  <a:lnTo>
                    <a:pt x="3669792" y="188976"/>
                  </a:lnTo>
                  <a:lnTo>
                    <a:pt x="3669792" y="4572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0000" y="5492496"/>
              <a:ext cx="1365503" cy="717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1985" y="318325"/>
            <a:ext cx="489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Di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er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if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24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P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ee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r</a:t>
            </a:r>
            <a:r>
              <a:rPr sz="36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upport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1326663"/>
            <a:ext cx="5392420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D51F1A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RD and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PSS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staff</a:t>
            </a:r>
            <a:r>
              <a:rPr sz="24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co-facilitate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groups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D51F1A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Peer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discussion</a:t>
            </a:r>
            <a:r>
              <a:rPr sz="24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cooking</a:t>
            </a:r>
            <a:r>
              <a:rPr sz="24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session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4380" y="911352"/>
            <a:ext cx="8191500" cy="5057140"/>
            <a:chOff x="754380" y="911352"/>
            <a:chExt cx="8191500" cy="50571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" y="2622804"/>
              <a:ext cx="4459223" cy="3345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5791" y="2133600"/>
              <a:ext cx="2772155" cy="369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8000" y="2988563"/>
              <a:ext cx="1211580" cy="304800"/>
            </a:xfrm>
            <a:custGeom>
              <a:avLst/>
              <a:gdLst/>
              <a:ahLst/>
              <a:cxnLst/>
              <a:rect l="l" t="t" r="r" b="b"/>
              <a:pathLst>
                <a:path w="1211579" h="304800">
                  <a:moveTo>
                    <a:pt x="309372" y="135636"/>
                  </a:moveTo>
                  <a:lnTo>
                    <a:pt x="0" y="135636"/>
                  </a:lnTo>
                  <a:lnTo>
                    <a:pt x="0" y="278892"/>
                  </a:lnTo>
                  <a:lnTo>
                    <a:pt x="309372" y="278892"/>
                  </a:lnTo>
                  <a:lnTo>
                    <a:pt x="309372" y="135636"/>
                  </a:lnTo>
                  <a:close/>
                </a:path>
                <a:path w="1211579" h="304800">
                  <a:moveTo>
                    <a:pt x="821436" y="0"/>
                  </a:moveTo>
                  <a:lnTo>
                    <a:pt x="512064" y="0"/>
                  </a:lnTo>
                  <a:lnTo>
                    <a:pt x="512064" y="144780"/>
                  </a:lnTo>
                  <a:lnTo>
                    <a:pt x="821436" y="144780"/>
                  </a:lnTo>
                  <a:lnTo>
                    <a:pt x="821436" y="0"/>
                  </a:lnTo>
                  <a:close/>
                </a:path>
                <a:path w="1211579" h="304800">
                  <a:moveTo>
                    <a:pt x="1211580" y="161544"/>
                  </a:moveTo>
                  <a:lnTo>
                    <a:pt x="902208" y="161544"/>
                  </a:lnTo>
                  <a:lnTo>
                    <a:pt x="902208" y="304800"/>
                  </a:lnTo>
                  <a:lnTo>
                    <a:pt x="1211580" y="304800"/>
                  </a:lnTo>
                  <a:lnTo>
                    <a:pt x="1211580" y="161544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3907" y="911352"/>
              <a:ext cx="2061970" cy="1083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527" y="3121682"/>
            <a:ext cx="8336280" cy="8724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4565650" algn="l"/>
              </a:tabLst>
            </a:pPr>
            <a:r>
              <a:rPr sz="2400" b="1" i="1" spc="-5" dirty="0">
                <a:solidFill>
                  <a:srgbClr val="212121"/>
                </a:solidFill>
                <a:latin typeface="Arial"/>
                <a:cs typeface="Arial"/>
              </a:rPr>
              <a:t>Adolescents</a:t>
            </a:r>
            <a:r>
              <a:rPr sz="2400" b="1" i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Arial"/>
                <a:cs typeface="Arial"/>
              </a:rPr>
              <a:t>13-19</a:t>
            </a:r>
            <a:r>
              <a:rPr sz="2400" b="1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Arial"/>
                <a:cs typeface="Arial"/>
              </a:rPr>
              <a:t>years	</a:t>
            </a:r>
            <a:r>
              <a:rPr sz="2400" b="1" i="1" spc="-25" dirty="0">
                <a:solidFill>
                  <a:srgbClr val="212121"/>
                </a:solidFill>
                <a:latin typeface="Arial"/>
                <a:cs typeface="Arial"/>
              </a:rPr>
              <a:t>Young</a:t>
            </a:r>
            <a:r>
              <a:rPr sz="2400" b="1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Arial"/>
                <a:cs typeface="Arial"/>
              </a:rPr>
              <a:t>people</a:t>
            </a:r>
            <a:r>
              <a:rPr sz="2400" b="1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Arial"/>
                <a:cs typeface="Arial"/>
              </a:rPr>
              <a:t>20-24</a:t>
            </a:r>
            <a:r>
              <a:rPr sz="2400" b="1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12121"/>
                </a:solidFill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  <a:p>
            <a:pPr marR="107314" algn="ctr">
              <a:lnSpc>
                <a:spcPct val="100000"/>
              </a:lnSpc>
              <a:spcBef>
                <a:spcPts val="225"/>
              </a:spcBef>
            </a:pPr>
            <a:r>
              <a:rPr sz="2800" b="1" i="1" spc="-5" dirty="0">
                <a:solidFill>
                  <a:srgbClr val="212121"/>
                </a:solidFill>
                <a:latin typeface="Arial"/>
                <a:cs typeface="Arial"/>
              </a:rPr>
              <a:t>Period</a:t>
            </a:r>
            <a:r>
              <a:rPr sz="2800" b="1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800" b="1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12121"/>
                </a:solidFill>
                <a:latin typeface="Arial"/>
                <a:cs typeface="Arial"/>
              </a:rPr>
              <a:t>major</a:t>
            </a:r>
            <a:r>
              <a:rPr sz="2800" b="1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12121"/>
                </a:solidFill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679" y="3970559"/>
            <a:ext cx="2056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har char="•"/>
              <a:tabLst>
                <a:tab pos="300355" algn="l"/>
                <a:tab pos="30099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physical</a:t>
            </a:r>
            <a:endParaRPr sz="2400">
              <a:latin typeface="Arial MT"/>
              <a:cs typeface="Arial MT"/>
            </a:endParaRPr>
          </a:p>
          <a:p>
            <a:pPr marL="300355" indent="-288290">
              <a:lnSpc>
                <a:spcPct val="100000"/>
              </a:lnSpc>
              <a:buChar char="•"/>
              <a:tabLst>
                <a:tab pos="300355" algn="l"/>
                <a:tab pos="30099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physiological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679" y="4702079"/>
            <a:ext cx="1772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social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emotional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behav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i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r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7540" y="4036104"/>
            <a:ext cx="23088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educational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ps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yc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ho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l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og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i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c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al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financial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sexual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cultural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4527" y="704088"/>
            <a:ext cx="8415655" cy="2344420"/>
            <a:chOff x="414527" y="704088"/>
            <a:chExt cx="8415655" cy="23444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27" y="789432"/>
              <a:ext cx="3863339" cy="21732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5712" y="704088"/>
              <a:ext cx="3514331" cy="23439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4443" y="1807463"/>
              <a:ext cx="1100327" cy="621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47972" y="187604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8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0A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7972" y="187604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699">
              <a:solidFill>
                <a:srgbClr val="F09F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12339" y="84709"/>
            <a:ext cx="442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dole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2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ou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459" y="99105"/>
            <a:ext cx="8409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85" dirty="0">
                <a:solidFill>
                  <a:srgbClr val="D51F1A"/>
                </a:solidFill>
                <a:latin typeface="Arial MT"/>
                <a:cs typeface="Arial MT"/>
              </a:rPr>
              <a:t>Cooking</a:t>
            </a:r>
            <a:r>
              <a:rPr sz="3200" b="0" spc="-25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D51F1A"/>
                </a:solidFill>
                <a:latin typeface="Arial MT"/>
                <a:cs typeface="Arial MT"/>
              </a:rPr>
              <a:t>Classes</a:t>
            </a:r>
            <a:r>
              <a:rPr sz="3200" b="0" spc="-24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70" dirty="0">
                <a:solidFill>
                  <a:srgbClr val="D51F1A"/>
                </a:solidFill>
                <a:latin typeface="Arial MT"/>
                <a:cs typeface="Arial MT"/>
              </a:rPr>
              <a:t>for</a:t>
            </a:r>
            <a:r>
              <a:rPr sz="3200" b="0" spc="-4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D51F1A"/>
                </a:solidFill>
                <a:latin typeface="Arial MT"/>
                <a:cs typeface="Arial MT"/>
              </a:rPr>
              <a:t>Adolescents</a:t>
            </a:r>
            <a:r>
              <a:rPr sz="3200" b="0" spc="-24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70" dirty="0">
                <a:solidFill>
                  <a:srgbClr val="D51F1A"/>
                </a:solidFill>
                <a:latin typeface="Arial MT"/>
                <a:cs typeface="Arial MT"/>
              </a:rPr>
              <a:t>and</a:t>
            </a:r>
            <a:r>
              <a:rPr sz="3200" b="0" spc="-28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135" dirty="0">
                <a:solidFill>
                  <a:srgbClr val="D51F1A"/>
                </a:solidFill>
                <a:latin typeface="Arial MT"/>
                <a:cs typeface="Arial MT"/>
              </a:rPr>
              <a:t>Youth,</a:t>
            </a:r>
            <a:r>
              <a:rPr sz="32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65" dirty="0">
                <a:solidFill>
                  <a:srgbClr val="D51F1A"/>
                </a:solidFill>
                <a:latin typeface="Arial MT"/>
                <a:cs typeface="Arial MT"/>
              </a:rPr>
              <a:t>CNH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474" y="564499"/>
            <a:ext cx="6031230" cy="51619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Goals</a:t>
            </a:r>
            <a:r>
              <a:rPr sz="22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200" b="1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cooking</a:t>
            </a:r>
            <a:r>
              <a:rPr sz="2200" b="1" i="1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classes</a:t>
            </a:r>
            <a:r>
              <a:rPr sz="2200" b="1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2200" b="1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0" dirty="0">
                <a:solidFill>
                  <a:srgbClr val="212121"/>
                </a:solidFill>
                <a:latin typeface="Arial"/>
                <a:cs typeface="Arial"/>
              </a:rPr>
              <a:t>AYHIV:</a:t>
            </a:r>
            <a:endParaRPr sz="2200">
              <a:latin typeface="Arial"/>
              <a:cs typeface="Arial"/>
            </a:endParaRPr>
          </a:p>
          <a:p>
            <a:pPr marL="416559" lvl="1" indent="-343535">
              <a:lnSpc>
                <a:spcPct val="100000"/>
              </a:lnSpc>
              <a:spcBef>
                <a:spcPts val="260"/>
              </a:spcBef>
              <a:buClr>
                <a:srgbClr val="D51F1A"/>
              </a:buClr>
              <a:buFont typeface="Wingdings"/>
              <a:buChar char=""/>
              <a:tabLst>
                <a:tab pos="416559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Exposure to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new foods</a:t>
            </a:r>
            <a:endParaRPr sz="2200">
              <a:latin typeface="Arial MT"/>
              <a:cs typeface="Arial MT"/>
            </a:endParaRPr>
          </a:p>
          <a:p>
            <a:pPr marL="416559" lvl="1" indent="-343535">
              <a:lnSpc>
                <a:spcPct val="100000"/>
              </a:lnSpc>
              <a:spcBef>
                <a:spcPts val="265"/>
              </a:spcBef>
              <a:buClr>
                <a:srgbClr val="D51F1A"/>
              </a:buClr>
              <a:buFont typeface="Wingdings"/>
              <a:buChar char=""/>
              <a:tabLst>
                <a:tab pos="416559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Learning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cooking</a:t>
            </a:r>
            <a:r>
              <a:rPr sz="22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techniques</a:t>
            </a:r>
            <a:endParaRPr sz="2200">
              <a:latin typeface="Arial MT"/>
              <a:cs typeface="Arial MT"/>
            </a:endParaRPr>
          </a:p>
          <a:p>
            <a:pPr marL="416559" lvl="1" indent="-343535">
              <a:lnSpc>
                <a:spcPct val="100000"/>
              </a:lnSpc>
              <a:spcBef>
                <a:spcPts val="265"/>
              </a:spcBef>
              <a:buClr>
                <a:srgbClr val="D51F1A"/>
              </a:buClr>
              <a:buFont typeface="Wingdings"/>
              <a:buChar char=""/>
              <a:tabLst>
                <a:tab pos="416559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Building</a:t>
            </a:r>
            <a:r>
              <a:rPr sz="22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sense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community</a:t>
            </a:r>
            <a:endParaRPr sz="2200">
              <a:latin typeface="Arial MT"/>
              <a:cs typeface="Arial MT"/>
            </a:endParaRPr>
          </a:p>
          <a:p>
            <a:pPr marL="416559" lvl="1" indent="-343535">
              <a:lnSpc>
                <a:spcPct val="100000"/>
              </a:lnSpc>
              <a:spcBef>
                <a:spcPts val="265"/>
              </a:spcBef>
              <a:buClr>
                <a:srgbClr val="D51F1A"/>
              </a:buClr>
              <a:buFont typeface="Wingdings"/>
              <a:buChar char=""/>
              <a:tabLst>
                <a:tab pos="416559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Increased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self-confidence</a:t>
            </a:r>
            <a:endParaRPr sz="2200">
              <a:latin typeface="Arial MT"/>
              <a:cs typeface="Arial MT"/>
            </a:endParaRPr>
          </a:p>
          <a:p>
            <a:pPr marL="241300" marR="15240" indent="-228600">
              <a:lnSpc>
                <a:spcPts val="2380"/>
              </a:lnSpc>
              <a:spcBef>
                <a:spcPts val="56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Launched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2018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&amp;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holding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one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cooking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class </a:t>
            </a:r>
            <a:r>
              <a:rPr sz="2200" spc="-6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per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month</a:t>
            </a:r>
            <a:endParaRPr sz="2200">
              <a:latin typeface="Arial MT"/>
              <a:cs typeface="Arial MT"/>
            </a:endParaRPr>
          </a:p>
          <a:p>
            <a:pPr marL="241300" marR="170180" indent="-228600">
              <a:lnSpc>
                <a:spcPts val="2380"/>
              </a:lnSpc>
              <a:spcBef>
                <a:spcPts val="52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Partnered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mental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collaborative </a:t>
            </a:r>
            <a:r>
              <a:rPr sz="2200" spc="-6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approach</a:t>
            </a:r>
            <a:endParaRPr sz="2200">
              <a:latin typeface="Arial MT"/>
              <a:cs typeface="Arial MT"/>
            </a:endParaRPr>
          </a:p>
          <a:p>
            <a:pPr marL="537845" marR="5080" indent="-228600">
              <a:lnSpc>
                <a:spcPts val="2160"/>
              </a:lnSpc>
              <a:spcBef>
                <a:spcPts val="480"/>
              </a:spcBef>
              <a:buClr>
                <a:srgbClr val="D51F1A"/>
              </a:buClr>
              <a:buFont typeface="Calibri"/>
              <a:buChar char="-"/>
              <a:tabLst>
                <a:tab pos="537845" algn="l"/>
                <a:tab pos="538480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Biannual</a:t>
            </a:r>
            <a:r>
              <a:rPr sz="20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special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cooking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lessons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young</a:t>
            </a:r>
            <a:r>
              <a:rPr sz="20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adult </a:t>
            </a:r>
            <a:r>
              <a:rPr sz="2000" spc="-5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peer</a:t>
            </a:r>
            <a:r>
              <a:rPr sz="20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support</a:t>
            </a:r>
            <a:r>
              <a:rPr sz="20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group</a:t>
            </a:r>
            <a:endParaRPr sz="2000">
              <a:latin typeface="Arial MT"/>
              <a:cs typeface="Arial MT"/>
            </a:endParaRPr>
          </a:p>
          <a:p>
            <a:pPr marL="538480" indent="-228600">
              <a:lnSpc>
                <a:spcPct val="100000"/>
              </a:lnSpc>
              <a:spcBef>
                <a:spcPts val="204"/>
              </a:spcBef>
              <a:buClr>
                <a:srgbClr val="D51F1A"/>
              </a:buClr>
              <a:buFont typeface="Calibri"/>
              <a:buChar char="-"/>
              <a:tabLst>
                <a:tab pos="537845" algn="l"/>
                <a:tab pos="538480" algn="l"/>
              </a:tabLst>
            </a:pP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Monthly</a:t>
            </a:r>
            <a:r>
              <a:rPr sz="20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teen</a:t>
            </a:r>
            <a:r>
              <a:rPr sz="20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group:</a:t>
            </a:r>
            <a:endParaRPr sz="200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240"/>
              </a:spcBef>
              <a:tabLst>
                <a:tab pos="3723004" algn="l"/>
              </a:tabLst>
            </a:pP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“HerStory”</a:t>
            </a:r>
            <a:r>
              <a:rPr sz="20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Summer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Series</a:t>
            </a:r>
            <a:r>
              <a:rPr sz="20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12121"/>
                </a:solidFill>
                <a:latin typeface="Arial MT"/>
                <a:cs typeface="Arial MT"/>
              </a:rPr>
              <a:t>&amp;	“Super</a:t>
            </a:r>
            <a:r>
              <a:rPr sz="20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 MT"/>
                <a:cs typeface="Arial MT"/>
              </a:rPr>
              <a:t>Saturdays”</a:t>
            </a:r>
            <a:endParaRPr sz="2000">
              <a:latin typeface="Arial MT"/>
              <a:cs typeface="Arial MT"/>
            </a:endParaRPr>
          </a:p>
          <a:p>
            <a:pPr marL="241300" marR="1444625" indent="-228600">
              <a:lnSpc>
                <a:spcPts val="2380"/>
              </a:lnSpc>
              <a:spcBef>
                <a:spcPts val="55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65" dirty="0">
                <a:solidFill>
                  <a:srgbClr val="212121"/>
                </a:solidFill>
                <a:latin typeface="Arial MT"/>
                <a:cs typeface="Arial MT"/>
              </a:rPr>
              <a:t>Take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 home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groceries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assembled to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use/recreate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recipes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91528" y="752868"/>
            <a:ext cx="2205355" cy="5352415"/>
            <a:chOff x="6891528" y="752868"/>
            <a:chExt cx="2205355" cy="53524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1528" y="2895599"/>
              <a:ext cx="2127504" cy="18729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8584" y="752868"/>
              <a:ext cx="1994914" cy="1968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4784" y="5020055"/>
              <a:ext cx="2061971" cy="1085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4205" y="74052"/>
            <a:ext cx="5249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ddre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ss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11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F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oo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36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ur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endParaRPr sz="36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0073" y="976335"/>
          <a:ext cx="4641214" cy="23397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A1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3/2020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2/2021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A1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3/2021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2/2022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A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484505" marR="117475" indent="-3613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cr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eene 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200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196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Positive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(24.5%)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38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(19.4%)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Negative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146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(73.0%)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100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(78.6%)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N/A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(2.5%)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(2.0%)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9107" y="1129893"/>
            <a:ext cx="41751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201168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Connecting	youth with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resources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 county/zip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code</a:t>
            </a:r>
            <a:endParaRPr sz="2400">
              <a:latin typeface="Arial MT"/>
              <a:cs typeface="Arial MT"/>
            </a:endParaRPr>
          </a:p>
          <a:p>
            <a:pPr marL="299085" marR="5461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Signing</a:t>
            </a:r>
            <a:r>
              <a:rPr sz="24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patients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up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Food </a:t>
            </a:r>
            <a:r>
              <a:rPr sz="2400" spc="-6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&amp;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 Friends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In-clinic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produce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distribution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723" y="138684"/>
            <a:ext cx="9054465" cy="5910580"/>
            <a:chOff x="77723" y="138684"/>
            <a:chExt cx="9054465" cy="59105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5416" y="3520439"/>
              <a:ext cx="3136391" cy="23682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3" y="3681984"/>
              <a:ext cx="3058667" cy="2045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7519" y="3360420"/>
              <a:ext cx="3584447" cy="26883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0" y="138684"/>
              <a:ext cx="1533143" cy="8061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878" y="80495"/>
            <a:ext cx="5459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0" dirty="0">
                <a:solidFill>
                  <a:srgbClr val="D51F1A"/>
                </a:solidFill>
                <a:latin typeface="Arial MT"/>
                <a:cs typeface="Arial MT"/>
              </a:rPr>
              <a:t>Wellbeing</a:t>
            </a:r>
            <a:r>
              <a:rPr sz="3200" b="0" spc="-22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70" dirty="0">
                <a:solidFill>
                  <a:srgbClr val="D51F1A"/>
                </a:solidFill>
                <a:latin typeface="Arial MT"/>
                <a:cs typeface="Arial MT"/>
              </a:rPr>
              <a:t>and</a:t>
            </a:r>
            <a:r>
              <a:rPr sz="3200" b="0" spc="-22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85" dirty="0">
                <a:solidFill>
                  <a:srgbClr val="D51F1A"/>
                </a:solidFill>
                <a:latin typeface="Arial MT"/>
                <a:cs typeface="Arial MT"/>
              </a:rPr>
              <a:t>Health</a:t>
            </a:r>
            <a:r>
              <a:rPr sz="3200" b="0" spc="-23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D51F1A"/>
                </a:solidFill>
                <a:latin typeface="Arial MT"/>
                <a:cs typeface="Arial MT"/>
              </a:rPr>
              <a:t>Promotion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46747" y="760476"/>
            <a:ext cx="1938655" cy="2854960"/>
            <a:chOff x="6746747" y="760476"/>
            <a:chExt cx="1938655" cy="2854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799" y="760476"/>
              <a:ext cx="1869947" cy="1400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6747" y="2161032"/>
              <a:ext cx="1938527" cy="14538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5899" y="872975"/>
            <a:ext cx="8049895" cy="52216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38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Personal</a:t>
            </a:r>
            <a:r>
              <a:rPr sz="2400" b="1" spc="-10" dirty="0">
                <a:solidFill>
                  <a:srgbClr val="1C3768"/>
                </a:solidFill>
                <a:latin typeface="Arial"/>
                <a:cs typeface="Arial"/>
              </a:rPr>
              <a:t> Hygiene</a:t>
            </a:r>
            <a:r>
              <a:rPr sz="2400" b="1" spc="1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Kits:</a:t>
            </a:r>
            <a:endParaRPr sz="2400">
              <a:latin typeface="Arial"/>
              <a:cs typeface="Arial"/>
            </a:endParaRPr>
          </a:p>
          <a:p>
            <a:pPr marL="240665" marR="2553335" indent="-228600">
              <a:lnSpc>
                <a:spcPts val="2590"/>
              </a:lnSpc>
              <a:spcBef>
                <a:spcPts val="615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Promotes</a:t>
            </a:r>
            <a:r>
              <a:rPr sz="24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sexual</a:t>
            </a:r>
            <a:r>
              <a:rPr sz="24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&amp;</a:t>
            </a:r>
            <a:r>
              <a:rPr sz="24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reproductive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health </a:t>
            </a:r>
            <a:r>
              <a:rPr sz="2400" spc="-6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education</a:t>
            </a:r>
            <a:endParaRPr sz="2400">
              <a:latin typeface="Arial MT"/>
              <a:cs typeface="Arial MT"/>
            </a:endParaRPr>
          </a:p>
          <a:p>
            <a:pPr marL="252729" indent="-240665">
              <a:lnSpc>
                <a:spcPct val="100000"/>
              </a:lnSpc>
              <a:spcBef>
                <a:spcPts val="254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Part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condom distribution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program</a:t>
            </a:r>
            <a:endParaRPr sz="2400">
              <a:latin typeface="Arial MT"/>
              <a:cs typeface="Arial MT"/>
            </a:endParaRPr>
          </a:p>
          <a:p>
            <a:pPr marL="252729" indent="-240665">
              <a:lnSpc>
                <a:spcPct val="100000"/>
              </a:lnSpc>
              <a:spcBef>
                <a:spcPts val="285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Budding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healthy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body</a:t>
            </a:r>
            <a:r>
              <a:rPr sz="2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habits</a:t>
            </a:r>
            <a:endParaRPr sz="2400">
              <a:latin typeface="Arial MT"/>
              <a:cs typeface="Arial MT"/>
            </a:endParaRPr>
          </a:p>
          <a:p>
            <a:pPr marL="335280" indent="-323215">
              <a:lnSpc>
                <a:spcPct val="100000"/>
              </a:lnSpc>
              <a:spcBef>
                <a:spcPts val="290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335915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Raising</a:t>
            </a:r>
            <a:r>
              <a:rPr sz="24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self-management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skills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51F1A"/>
              </a:buClr>
              <a:buFont typeface="Wingdings"/>
              <a:buChar char=""/>
            </a:pPr>
            <a:endParaRPr sz="3750">
              <a:latin typeface="Arial MT"/>
              <a:cs typeface="Arial MT"/>
            </a:endParaRPr>
          </a:p>
          <a:p>
            <a:pPr marL="3159760" lvl="1" indent="-24384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3160395" algn="l"/>
              </a:tabLst>
            </a:pPr>
            <a:r>
              <a:rPr sz="2400" b="1" spc="-10" dirty="0">
                <a:solidFill>
                  <a:srgbClr val="1C3768"/>
                </a:solidFill>
                <a:latin typeface="Arial"/>
                <a:cs typeface="Arial"/>
              </a:rPr>
              <a:t>Wellness</a:t>
            </a:r>
            <a:r>
              <a:rPr sz="2400" b="1" spc="-1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C3768"/>
                </a:solidFill>
                <a:latin typeface="Arial"/>
                <a:cs typeface="Arial"/>
              </a:rPr>
              <a:t>&amp;</a:t>
            </a: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C3768"/>
                </a:solidFill>
                <a:latin typeface="Arial"/>
                <a:cs typeface="Arial"/>
              </a:rPr>
              <a:t>Physical</a:t>
            </a:r>
            <a:r>
              <a:rPr sz="2400" b="1" spc="-6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Activity</a:t>
            </a:r>
            <a:r>
              <a:rPr sz="2400" b="1" spc="-1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C3768"/>
                </a:solidFill>
                <a:latin typeface="Arial"/>
                <a:cs typeface="Arial"/>
              </a:rPr>
              <a:t>Kits:</a:t>
            </a:r>
            <a:endParaRPr sz="2400">
              <a:latin typeface="Arial"/>
              <a:cs typeface="Arial"/>
            </a:endParaRPr>
          </a:p>
          <a:p>
            <a:pPr marL="3145155" marR="801370" indent="-228600">
              <a:lnSpc>
                <a:spcPts val="2590"/>
              </a:lnSpc>
              <a:spcBef>
                <a:spcPts val="615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3157855" algn="l"/>
                <a:tab pos="4629785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Promotes	physical health and </a:t>
            </a:r>
            <a:r>
              <a:rPr sz="2400" spc="-6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conditioning</a:t>
            </a:r>
            <a:endParaRPr sz="2400">
              <a:latin typeface="Arial MT"/>
              <a:cs typeface="Arial MT"/>
            </a:endParaRPr>
          </a:p>
          <a:p>
            <a:pPr marL="3157220" indent="-241300">
              <a:lnSpc>
                <a:spcPct val="100000"/>
              </a:lnSpc>
              <a:spcBef>
                <a:spcPts val="250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3157855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Part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4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mental</a:t>
            </a: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program</a:t>
            </a:r>
            <a:endParaRPr sz="2400">
              <a:latin typeface="Arial MT"/>
              <a:cs typeface="Arial MT"/>
            </a:endParaRPr>
          </a:p>
          <a:p>
            <a:pPr marL="3157220" indent="-241300">
              <a:lnSpc>
                <a:spcPct val="100000"/>
              </a:lnSpc>
              <a:spcBef>
                <a:spcPts val="290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3157855" algn="l"/>
              </a:tabLst>
            </a:pP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Budding</a:t>
            </a:r>
            <a:r>
              <a:rPr sz="24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healthy</a:t>
            </a:r>
            <a:r>
              <a:rPr sz="24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body</a:t>
            </a:r>
            <a:r>
              <a:rPr sz="2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habits</a:t>
            </a:r>
            <a:endParaRPr sz="2400">
              <a:latin typeface="Arial MT"/>
              <a:cs typeface="Arial MT"/>
            </a:endParaRPr>
          </a:p>
          <a:p>
            <a:pPr marL="3239770" indent="-323850">
              <a:lnSpc>
                <a:spcPct val="100000"/>
              </a:lnSpc>
              <a:spcBef>
                <a:spcPts val="285"/>
              </a:spcBef>
              <a:buClr>
                <a:srgbClr val="D51F1A"/>
              </a:buClr>
              <a:buSzPct val="95833"/>
              <a:buFont typeface="Wingdings"/>
              <a:buChar char=""/>
              <a:tabLst>
                <a:tab pos="3240405" algn="l"/>
              </a:tabLst>
            </a:pPr>
            <a:r>
              <a:rPr sz="2400" spc="-10" dirty="0">
                <a:solidFill>
                  <a:srgbClr val="212121"/>
                </a:solidFill>
                <a:latin typeface="Arial MT"/>
                <a:cs typeface="Arial MT"/>
              </a:rPr>
              <a:t>Raising</a:t>
            </a:r>
            <a:r>
              <a:rPr sz="24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self-management</a:t>
            </a:r>
            <a:r>
              <a:rPr sz="24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 MT"/>
                <a:cs typeface="Arial MT"/>
              </a:rPr>
              <a:t>skills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6800" y="2887979"/>
            <a:ext cx="5529580" cy="3175000"/>
            <a:chOff x="1066800" y="2887979"/>
            <a:chExt cx="5529580" cy="3175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3428999"/>
              <a:ext cx="1975103" cy="26334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0620" y="2887979"/>
              <a:ext cx="1635251" cy="861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1691" y="43688"/>
            <a:ext cx="2379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Con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l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ns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864482"/>
            <a:ext cx="8089265" cy="470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82245" indent="-228600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  <a:tab pos="6205855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testing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rates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low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among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adolescents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young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adults </a:t>
            </a:r>
            <a:r>
              <a:rPr sz="2400" spc="-5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only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out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212121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5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youth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with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HIV know</a:t>
            </a:r>
            <a:r>
              <a:rPr lang="en-US"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their</a:t>
            </a:r>
            <a:r>
              <a:rPr sz="2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status</a:t>
            </a:r>
            <a:endParaRPr sz="2400" dirty="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Adolescents and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youth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comprise 19% of adolescents and adults </a:t>
            </a:r>
            <a:r>
              <a:rPr sz="2400" spc="-5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newly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diagnosed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HIV</a:t>
            </a:r>
            <a:endParaRPr sz="2400" dirty="0">
              <a:latin typeface="Calibri"/>
              <a:cs typeface="Calibri"/>
            </a:endParaRPr>
          </a:p>
          <a:p>
            <a:pPr marL="241300" marR="38100" indent="-2286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Male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youth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predominantly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acquire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4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via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male-to-male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sexual </a:t>
            </a:r>
            <a:r>
              <a:rPr sz="2400" spc="-5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contact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female youth acquire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HIV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mostly through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heterosexual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contact</a:t>
            </a:r>
            <a:endParaRPr sz="2400" dirty="0">
              <a:latin typeface="Calibri"/>
              <a:cs typeface="Calibri"/>
            </a:endParaRPr>
          </a:p>
          <a:p>
            <a:pPr marL="241300" marR="276225" indent="-228600">
              <a:lnSpc>
                <a:spcPct val="100000"/>
              </a:lnSpc>
              <a:spcBef>
                <a:spcPts val="575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Adolescents and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youth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HIV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have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worse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health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outcomes </a:t>
            </a:r>
            <a:r>
              <a:rPr sz="2400" spc="-5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compared</a:t>
            </a:r>
            <a:r>
              <a:rPr sz="2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other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populations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HIV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US</a:t>
            </a:r>
            <a:endParaRPr sz="2400" dirty="0">
              <a:latin typeface="Calibri"/>
              <a:cs typeface="Calibri"/>
            </a:endParaRPr>
          </a:p>
          <a:p>
            <a:pPr marL="240665" marR="413384" indent="-228600">
              <a:lnSpc>
                <a:spcPct val="100000"/>
              </a:lnSpc>
              <a:spcBef>
                <a:spcPts val="580"/>
              </a:spcBef>
              <a:buClr>
                <a:srgbClr val="D51F1A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Multidisciplinary team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approach 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extensive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support and </a:t>
            </a:r>
            <a:r>
              <a:rPr sz="2400" spc="-5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two-way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communication</a:t>
            </a:r>
            <a:r>
              <a:rPr sz="24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based</a:t>
            </a:r>
            <a:r>
              <a:rPr sz="24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trust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are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212121"/>
                </a:solidFill>
                <a:latin typeface="Calibri"/>
                <a:cs typeface="Calibri"/>
              </a:rPr>
              <a:t>key</a:t>
            </a:r>
            <a:r>
              <a:rPr sz="24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steps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engaging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newly</a:t>
            </a:r>
            <a:r>
              <a:rPr sz="24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diagnosed adolescents</a:t>
            </a:r>
            <a:r>
              <a:rPr sz="24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youth</a:t>
            </a:r>
            <a:r>
              <a:rPr sz="24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into</a:t>
            </a:r>
            <a:r>
              <a:rPr sz="2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Calibri"/>
                <a:cs typeface="Calibri"/>
              </a:rPr>
              <a:t>care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86016"/>
            <a:ext cx="3802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Ack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now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l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dg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m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03" y="2348979"/>
            <a:ext cx="3101975" cy="30981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Patients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their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 families</a:t>
            </a:r>
            <a:endParaRPr sz="1800">
              <a:latin typeface="Arial MT"/>
              <a:cs typeface="Arial MT"/>
            </a:endParaRPr>
          </a:p>
          <a:p>
            <a:pPr marL="241300" marR="71755" indent="-228600">
              <a:lnSpc>
                <a:spcPct val="100000"/>
              </a:lnSpc>
              <a:spcBef>
                <a:spcPts val="434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HIV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Prevention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Treatment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Services/Special </a:t>
            </a:r>
            <a:r>
              <a:rPr sz="1800" spc="-48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Immunology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5" dirty="0">
                <a:solidFill>
                  <a:srgbClr val="212121"/>
                </a:solidFill>
                <a:latin typeface="Arial MT"/>
                <a:cs typeface="Arial MT"/>
              </a:rPr>
              <a:t>Team</a:t>
            </a: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at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Children’s</a:t>
            </a:r>
            <a:r>
              <a:rPr sz="18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National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Regional</a:t>
            </a:r>
            <a:r>
              <a:rPr sz="18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DOH</a:t>
            </a:r>
            <a:r>
              <a:rPr sz="18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partners</a:t>
            </a:r>
            <a:endParaRPr sz="1800">
              <a:latin typeface="Arial MT"/>
              <a:cs typeface="Arial MT"/>
            </a:endParaRPr>
          </a:p>
          <a:p>
            <a:pPr marL="241300" marR="175260" indent="-228600">
              <a:lnSpc>
                <a:spcPct val="100000"/>
              </a:lnSpc>
              <a:spcBef>
                <a:spcPts val="4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HRSA</a:t>
            </a:r>
            <a:r>
              <a:rPr sz="1800" spc="-11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Ryan</a:t>
            </a:r>
            <a:r>
              <a:rPr sz="18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White</a:t>
            </a:r>
            <a:r>
              <a:rPr sz="18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funding </a:t>
            </a:r>
            <a:r>
              <a:rPr sz="1800" spc="-48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support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DC</a:t>
            </a:r>
            <a:r>
              <a:rPr sz="18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212121"/>
                </a:solidFill>
                <a:latin typeface="Arial MT"/>
                <a:cs typeface="Arial MT"/>
              </a:rPr>
              <a:t>CFAR</a:t>
            </a:r>
            <a:r>
              <a:rPr sz="18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Partners</a:t>
            </a:r>
            <a:endParaRPr sz="18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15" dirty="0">
                <a:solidFill>
                  <a:srgbClr val="212121"/>
                </a:solidFill>
                <a:latin typeface="Arial MT"/>
                <a:cs typeface="Arial MT"/>
              </a:rPr>
              <a:t>Trainees</a:t>
            </a:r>
            <a:r>
              <a:rPr sz="18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1800" spc="-5" dirty="0">
                <a:solidFill>
                  <a:srgbClr val="212121"/>
                </a:solidFill>
                <a:latin typeface="Arial MT"/>
                <a:cs typeface="Arial MT"/>
              </a:rPr>
              <a:t>diverse faculty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4463" y="1156716"/>
            <a:ext cx="8440420" cy="4224655"/>
            <a:chOff x="664463" y="1156716"/>
            <a:chExt cx="8440420" cy="42246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59" y="2634996"/>
              <a:ext cx="3660635" cy="27462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3323" y="1914144"/>
              <a:ext cx="2057398" cy="4998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7287" y="2607564"/>
              <a:ext cx="1453883" cy="1485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499" y="1156716"/>
              <a:ext cx="4722863" cy="11826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463" y="1156716"/>
              <a:ext cx="2061971" cy="1083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5FFD-1F04-5C48-AC56-F0265E3B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34" y="604214"/>
            <a:ext cx="7886372" cy="648915"/>
          </a:xfrm>
        </p:spPr>
        <p:txBody>
          <a:bodyPr>
            <a:normAutofit/>
          </a:bodyPr>
          <a:lstStyle/>
          <a:p>
            <a:r>
              <a:rPr lang="en-US" sz="3200" dirty="0"/>
              <a:t>MATEC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42CFA-E0C0-4008-98DD-798C7FAC4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78" y="1600200"/>
            <a:ext cx="4104406" cy="3549113"/>
          </a:xfrm>
        </p:spPr>
        <p:txBody>
          <a:bodyPr wrap="square" lIns="68580" tIns="34290" rIns="68580" bIns="3429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National Clinician Consultation Center </a:t>
            </a:r>
            <a:br>
              <a:rPr lang="en-US" sz="1500" dirty="0">
                <a:ea typeface="+mn-lt"/>
                <a:cs typeface="+mn-lt"/>
              </a:rPr>
            </a:br>
            <a:r>
              <a:rPr lang="en-US" sz="1500" dirty="0">
                <a:ea typeface="+mn-lt"/>
                <a:cs typeface="+mn-lt"/>
                <a:hlinkClick r:id="rId2"/>
              </a:rPr>
              <a:t>http://nccc.ucsf.edu/</a:t>
            </a:r>
            <a:r>
              <a:rPr lang="en-US" sz="1500" dirty="0">
                <a:ea typeface="+mn-lt"/>
                <a:cs typeface="+mn-lt"/>
              </a:rPr>
              <a:t> </a:t>
            </a:r>
          </a:p>
          <a:p>
            <a:pPr marL="685800" lvl="2" indent="-228124">
              <a:spcAft>
                <a:spcPts val="0"/>
              </a:spcAft>
              <a:buFont typeface="Arial" pitchFamily="2" charset="2"/>
              <a:buChar char="•"/>
            </a:pPr>
            <a:r>
              <a:rPr lang="en-US" sz="1500" dirty="0">
                <a:ea typeface="+mn-lt"/>
                <a:cs typeface="+mn-lt"/>
              </a:rPr>
              <a:t>HIV Management</a:t>
            </a:r>
          </a:p>
          <a:p>
            <a:pPr marL="685800" lvl="2" indent="-228124">
              <a:spcAft>
                <a:spcPts val="0"/>
              </a:spcAft>
              <a:buFont typeface="Arial" pitchFamily="2" charset="2"/>
              <a:buChar char="•"/>
            </a:pPr>
            <a:r>
              <a:rPr lang="en-US" sz="1500" dirty="0">
                <a:ea typeface="+mn-lt"/>
                <a:cs typeface="+mn-lt"/>
              </a:rPr>
              <a:t>Perinatal HIV</a:t>
            </a:r>
          </a:p>
          <a:p>
            <a:pPr marL="685800" lvl="2" indent="-228124">
              <a:spcAft>
                <a:spcPts val="0"/>
              </a:spcAft>
              <a:buFont typeface="Arial" pitchFamily="2" charset="2"/>
              <a:buChar char="•"/>
            </a:pPr>
            <a:r>
              <a:rPr lang="en-US" sz="1500" dirty="0">
                <a:ea typeface="+mn-lt"/>
                <a:cs typeface="+mn-lt"/>
              </a:rPr>
              <a:t>HIV </a:t>
            </a:r>
            <a:r>
              <a:rPr lang="en-US" sz="1500" dirty="0" err="1">
                <a:ea typeface="+mn-lt"/>
                <a:cs typeface="+mn-lt"/>
              </a:rPr>
              <a:t>PrEP</a:t>
            </a:r>
            <a:endParaRPr lang="en-US" sz="1500" dirty="0">
              <a:ea typeface="+mn-lt"/>
              <a:cs typeface="+mn-lt"/>
            </a:endParaRPr>
          </a:p>
          <a:p>
            <a:pPr marL="685800" lvl="2" indent="-228124">
              <a:spcAft>
                <a:spcPts val="0"/>
              </a:spcAft>
              <a:buFont typeface="Arial" pitchFamily="2" charset="2"/>
              <a:buChar char="•"/>
            </a:pPr>
            <a:r>
              <a:rPr lang="en-US" sz="1500" dirty="0">
                <a:ea typeface="+mn-lt"/>
                <a:cs typeface="+mn-lt"/>
              </a:rPr>
              <a:t>HIV PEP line</a:t>
            </a:r>
          </a:p>
          <a:p>
            <a:pPr marL="685800" lvl="2" indent="-228124">
              <a:spcAft>
                <a:spcPts val="0"/>
              </a:spcAft>
              <a:buFont typeface="Arial" pitchFamily="2" charset="2"/>
              <a:buChar char="•"/>
            </a:pPr>
            <a:r>
              <a:rPr lang="en-US" sz="1500" dirty="0">
                <a:ea typeface="+mn-lt"/>
                <a:cs typeface="+mn-lt"/>
              </a:rPr>
              <a:t>HCV Management</a:t>
            </a:r>
          </a:p>
          <a:p>
            <a:pPr marL="685800" lvl="2" indent="-228124">
              <a:spcAft>
                <a:spcPts val="0"/>
              </a:spcAft>
              <a:buFont typeface="Arial" pitchFamily="2" charset="2"/>
              <a:buChar char="•"/>
            </a:pPr>
            <a:r>
              <a:rPr lang="en-US" sz="1500" dirty="0">
                <a:ea typeface="+mn-lt"/>
                <a:cs typeface="+mn-lt"/>
              </a:rPr>
              <a:t>Substance Use Management</a:t>
            </a:r>
            <a:br>
              <a:rPr lang="en-US" sz="1500" dirty="0">
                <a:ea typeface="+mn-lt"/>
                <a:cs typeface="+mn-lt"/>
              </a:rPr>
            </a:b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AETC National HIV Curriculum</a:t>
            </a:r>
            <a:br>
              <a:rPr lang="en-US" sz="1500" dirty="0">
                <a:ea typeface="+mn-lt"/>
                <a:cs typeface="+mn-lt"/>
              </a:rPr>
            </a:br>
            <a:r>
              <a:rPr lang="en-US" sz="1500" dirty="0">
                <a:ea typeface="+mn-lt"/>
                <a:cs typeface="+mn-lt"/>
                <a:hlinkClick r:id="rId3"/>
              </a:rPr>
              <a:t>https://</a:t>
            </a:r>
            <a:r>
              <a:rPr lang="en-US" sz="1500" dirty="0" err="1">
                <a:ea typeface="+mn-lt"/>
                <a:cs typeface="+mn-lt"/>
                <a:hlinkClick r:id="rId3"/>
              </a:rPr>
              <a:t>aidsetc.org</a:t>
            </a:r>
            <a:r>
              <a:rPr lang="en-US" sz="1500" dirty="0">
                <a:ea typeface="+mn-lt"/>
                <a:cs typeface="+mn-lt"/>
                <a:hlinkClick r:id="rId3"/>
              </a:rPr>
              <a:t>/</a:t>
            </a:r>
            <a:r>
              <a:rPr lang="en-US" sz="1500" dirty="0" err="1">
                <a:ea typeface="+mn-lt"/>
                <a:cs typeface="+mn-lt"/>
                <a:hlinkClick r:id="rId3"/>
              </a:rPr>
              <a:t>nhc</a:t>
            </a:r>
            <a:r>
              <a:rPr lang="en-US" sz="1500" dirty="0">
                <a:ea typeface="+mn-lt"/>
                <a:cs typeface="+mn-lt"/>
              </a:rPr>
              <a:t> </a:t>
            </a:r>
          </a:p>
          <a:p>
            <a:pPr>
              <a:spcAft>
                <a:spcPts val="0"/>
              </a:spcAft>
            </a:pPr>
            <a:endParaRPr lang="fr-FR" sz="1500" dirty="0"/>
          </a:p>
          <a:p>
            <a:pPr>
              <a:spcAft>
                <a:spcPts val="0"/>
              </a:spcAft>
            </a:pPr>
            <a:r>
              <a:rPr lang="fr-FR" sz="1500" dirty="0" err="1"/>
              <a:t>AETC</a:t>
            </a:r>
            <a:r>
              <a:rPr lang="fr-FR" sz="1500" dirty="0"/>
              <a:t> National HIV-</a:t>
            </a:r>
            <a:r>
              <a:rPr lang="fr-FR" sz="1500" dirty="0" err="1"/>
              <a:t>HCV</a:t>
            </a:r>
            <a:r>
              <a:rPr lang="fr-FR" sz="1500" dirty="0"/>
              <a:t> Curriculum </a:t>
            </a:r>
            <a:br>
              <a:rPr lang="fr-FR" sz="1500" dirty="0"/>
            </a:br>
            <a:r>
              <a:rPr lang="fr-FR" sz="1500" dirty="0">
                <a:hlinkClick r:id="rId4"/>
              </a:rPr>
              <a:t>https://</a:t>
            </a:r>
            <a:r>
              <a:rPr lang="fr-FR" sz="1500" dirty="0" err="1">
                <a:hlinkClick r:id="rId4"/>
              </a:rPr>
              <a:t>aidsetc.org</a:t>
            </a:r>
            <a:r>
              <a:rPr lang="fr-FR" sz="1500" dirty="0">
                <a:hlinkClick r:id="rId4"/>
              </a:rPr>
              <a:t>/</a:t>
            </a:r>
            <a:r>
              <a:rPr lang="fr-FR" sz="1500" dirty="0" err="1">
                <a:hlinkClick r:id="rId4"/>
              </a:rPr>
              <a:t>hivhcv</a:t>
            </a:r>
            <a:endParaRPr lang="fr-FR" sz="1500" dirty="0"/>
          </a:p>
          <a:p>
            <a:pPr>
              <a:spcAft>
                <a:spcPts val="0"/>
              </a:spcAft>
            </a:pPr>
            <a:endParaRPr lang="en-US" sz="1613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A06E8-7541-4A47-8D44-8492FF6DE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6020" y="1597572"/>
            <a:ext cx="4759398" cy="2608406"/>
          </a:xfrm>
        </p:spPr>
        <p:txBody>
          <a:bodyPr wrap="square" lIns="68580" tIns="34290" rIns="68580" bIns="3429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National </a:t>
            </a:r>
            <a:r>
              <a:rPr lang="en-US" sz="1500" dirty="0" err="1">
                <a:ea typeface="+mn-lt"/>
                <a:cs typeface="+mn-lt"/>
              </a:rPr>
              <a:t>PrEP</a:t>
            </a:r>
            <a:r>
              <a:rPr lang="en-US" sz="1500" dirty="0">
                <a:ea typeface="+mn-lt"/>
                <a:cs typeface="+mn-lt"/>
              </a:rPr>
              <a:t> Curriculum </a:t>
            </a:r>
            <a:r>
              <a:rPr lang="en-US" sz="1500" dirty="0">
                <a:ea typeface="+mn-lt"/>
                <a:cs typeface="+mn-lt"/>
                <a:hlinkClick r:id="rId5"/>
              </a:rPr>
              <a:t>https://</a:t>
            </a:r>
            <a:r>
              <a:rPr lang="en-US" sz="1500" dirty="0" err="1">
                <a:ea typeface="+mn-lt"/>
                <a:cs typeface="+mn-lt"/>
                <a:hlinkClick r:id="rId5"/>
              </a:rPr>
              <a:t>www.hivprep.uw.edu</a:t>
            </a:r>
            <a:endParaRPr lang="en-US" sz="1500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en-US" sz="1500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Hepatitis B Online </a:t>
            </a:r>
            <a:r>
              <a:rPr lang="en-US" sz="1500" dirty="0">
                <a:ea typeface="+mn-lt"/>
                <a:cs typeface="+mn-lt"/>
                <a:hlinkClick r:id="rId6"/>
              </a:rPr>
              <a:t>https://</a:t>
            </a:r>
            <a:r>
              <a:rPr lang="en-US" sz="1500" dirty="0" err="1">
                <a:ea typeface="+mn-lt"/>
                <a:cs typeface="+mn-lt"/>
                <a:hlinkClick r:id="rId6"/>
              </a:rPr>
              <a:t>www.hepatitisb.uw.edu</a:t>
            </a:r>
            <a:endParaRPr lang="en-US" sz="1500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en-US" sz="1500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Hepatitis C Online</a:t>
            </a:r>
            <a:br>
              <a:rPr lang="en-US" sz="1500" dirty="0">
                <a:ea typeface="+mn-lt"/>
                <a:cs typeface="+mn-lt"/>
              </a:rPr>
            </a:br>
            <a:r>
              <a:rPr lang="en-US" sz="1500" dirty="0">
                <a:ea typeface="+mn-lt"/>
                <a:cs typeface="+mn-lt"/>
                <a:hlinkClick r:id="rId7"/>
              </a:rPr>
              <a:t>https://www.hepatitisc.uw.edu</a:t>
            </a:r>
            <a:br>
              <a:rPr lang="en-US" sz="1500" dirty="0">
                <a:ea typeface="+mn-lt"/>
                <a:cs typeface="+mn-lt"/>
              </a:rPr>
            </a:br>
            <a:endParaRPr lang="en-US" sz="1500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AETC National Coordinating Resource Center </a:t>
            </a:r>
            <a:br>
              <a:rPr lang="en-US" sz="1500" dirty="0">
                <a:ea typeface="+mn-lt"/>
                <a:cs typeface="+mn-lt"/>
              </a:rPr>
            </a:br>
            <a:r>
              <a:rPr lang="en-US" sz="1500" dirty="0">
                <a:ea typeface="+mn-lt"/>
                <a:cs typeface="+mn-lt"/>
                <a:hlinkClick r:id="rId8"/>
              </a:rPr>
              <a:t>https://aidsetc.org/</a:t>
            </a:r>
            <a:r>
              <a:rPr lang="en-US" sz="1500" dirty="0">
                <a:ea typeface="+mn-lt"/>
                <a:cs typeface="+mn-lt"/>
              </a:rPr>
              <a:t> </a:t>
            </a:r>
            <a:br>
              <a:rPr lang="en-US" sz="1500" dirty="0">
                <a:ea typeface="+mn-lt"/>
                <a:cs typeface="+mn-lt"/>
              </a:rPr>
            </a:br>
            <a:endParaRPr lang="en-US" sz="1500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</a:rPr>
              <a:t>Additional Trainings </a:t>
            </a:r>
            <a:r>
              <a:rPr lang="en-US" sz="1500" dirty="0">
                <a:ea typeface="+mn-lt"/>
                <a:cs typeface="+mn-lt"/>
                <a:hlinkClick r:id="rId9"/>
              </a:rPr>
              <a:t>https://matec.info</a:t>
            </a:r>
            <a:r>
              <a:rPr lang="en-US" sz="1500" dirty="0">
                <a:ea typeface="+mn-lt"/>
                <a:cs typeface="+mn-lt"/>
              </a:rPr>
              <a:t>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7BE74F-DE12-4237-B581-121F3E3ACE21}"/>
              </a:ext>
            </a:extLst>
          </p:cNvPr>
          <p:cNvSpPr txBox="1">
            <a:spLocks/>
          </p:cNvSpPr>
          <p:nvPr/>
        </p:nvSpPr>
        <p:spPr>
          <a:xfrm>
            <a:off x="9934943" y="1438803"/>
            <a:ext cx="8315569" cy="2824290"/>
          </a:xfrm>
          <a:prstGeom prst="rect">
            <a:avLst/>
          </a:prstGeom>
        </p:spPr>
        <p:txBody>
          <a:bodyPr lIns="68580" tIns="34290" rIns="68580" bIns="34290" numCol="2" anchor="t">
            <a:normAutofit/>
          </a:bodyPr>
          <a:lstStyle>
            <a:lvl1pPr marL="0" indent="0" algn="l" defTabSz="1218915" rtl="0" eaLnBrk="1" latinLnBrk="0" hangingPunct="1">
              <a:spcBef>
                <a:spcPct val="20000"/>
              </a:spcBef>
              <a:buFont typeface="Arial" pitchFamily="34" charset="0"/>
              <a:buNone/>
              <a:defRPr sz="3732" b="0" kern="1200">
                <a:solidFill>
                  <a:schemeClr val="accent6"/>
                </a:solidFill>
                <a:latin typeface="+mj-lt"/>
                <a:ea typeface="+mn-ea"/>
                <a:cs typeface="Arial" pitchFamily="34" charset="0"/>
              </a:defRPr>
            </a:lvl1pPr>
            <a:lvl2pPr marL="1066665" indent="-457207" algn="l" defTabSz="1218915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60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523644" indent="-304729" algn="l" defTabSz="1218915" rtl="0" eaLnBrk="1" latinLnBrk="0" hangingPunct="1">
              <a:spcBef>
                <a:spcPct val="20000"/>
              </a:spcBef>
              <a:buClr>
                <a:schemeClr val="accent6"/>
              </a:buClr>
              <a:buFont typeface="STIXGeneral-Regular" pitchFamily="2" charset="2"/>
              <a:buChar char="⎯"/>
              <a:defRPr sz="260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103" indent="-304729" algn="l" defTabSz="12189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560" indent="-304729" algn="l" defTabSz="12189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018" indent="-304729" algn="l" defTabSz="1218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1218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1218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12189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86">
              <a:spcBef>
                <a:spcPts val="0"/>
              </a:spcBef>
              <a:defRPr/>
            </a:pPr>
            <a:endParaRPr lang="en-US" sz="2799">
              <a:solidFill>
                <a:srgbClr val="D6201A"/>
              </a:solidFill>
              <a:latin typeface="Arial" panose="020B060402020202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4268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297" y="1773428"/>
            <a:ext cx="73996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EP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EM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IO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L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OG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sz="3600" b="0" spc="-29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F</a:t>
            </a:r>
            <a:r>
              <a:rPr sz="3600" b="0" spc="-20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F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TION 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M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G</a:t>
            </a:r>
            <a:r>
              <a:rPr sz="3600" b="0" spc="-4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D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L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ES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C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S</a:t>
            </a:r>
            <a:r>
              <a:rPr sz="3600" b="0" spc="-44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D 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Y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O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3600" b="0" spc="-220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D51F1A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N</a:t>
            </a:r>
            <a:r>
              <a:rPr sz="3600" b="0" spc="-26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D51F1A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H</a:t>
            </a:r>
            <a:r>
              <a:rPr sz="3600" b="0" dirty="0">
                <a:solidFill>
                  <a:srgbClr val="D51F1A"/>
                </a:solidFill>
                <a:latin typeface="Arial MT"/>
                <a:cs typeface="Arial MT"/>
              </a:rPr>
              <a:t>E</a:t>
            </a:r>
            <a:r>
              <a:rPr sz="3600" b="0" spc="-215" dirty="0">
                <a:solidFill>
                  <a:srgbClr val="D51F1A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D51F1A"/>
                </a:solidFill>
                <a:latin typeface="Arial MT"/>
                <a:cs typeface="Arial MT"/>
              </a:rPr>
              <a:t>US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6292596"/>
              <a:ext cx="1440179" cy="489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27" y="1284732"/>
              <a:ext cx="8639555" cy="486003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9846" y="5953800"/>
            <a:ext cx="8776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70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Estimated</a:t>
            </a:r>
            <a:r>
              <a:rPr sz="1100" u="sng" spc="-3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incidence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and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prevalence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the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United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States,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4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2017–2021.</a:t>
            </a:r>
            <a:r>
              <a:rPr sz="1100" i="1" spc="4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 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5" dirty="0">
                <a:solidFill>
                  <a:srgbClr val="1C1D1F"/>
                </a:solidFill>
                <a:latin typeface="Arial"/>
                <a:cs typeface="Arial"/>
              </a:rPr>
              <a:t>Supplemental</a:t>
            </a:r>
            <a:r>
              <a:rPr sz="1100" i="1" spc="-3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dirty="0">
                <a:solidFill>
                  <a:srgbClr val="1C1D1F"/>
                </a:solidFill>
                <a:latin typeface="Microsoft Sans Serif"/>
                <a:cs typeface="Microsoft Sans Serif"/>
              </a:rPr>
              <a:t>,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1C1D1F"/>
                </a:solidFill>
                <a:latin typeface="Microsoft Sans Serif"/>
                <a:cs typeface="Microsoft Sans Serif"/>
              </a:rPr>
              <a:t>2023;</a:t>
            </a:r>
            <a:r>
              <a:rPr sz="1100" spc="5" dirty="0">
                <a:solidFill>
                  <a:srgbClr val="1C1D1F"/>
                </a:solidFill>
                <a:latin typeface="Microsoft Sans Serif"/>
                <a:cs typeface="Microsoft Sans Serif"/>
              </a:rPr>
              <a:t> 28(3).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2900" y="957072"/>
            <a:ext cx="5867400" cy="2381885"/>
            <a:chOff x="342900" y="957072"/>
            <a:chExt cx="5867400" cy="2381885"/>
          </a:xfrm>
        </p:grpSpPr>
        <p:sp>
          <p:nvSpPr>
            <p:cNvPr id="7" name="object 7"/>
            <p:cNvSpPr/>
            <p:nvPr/>
          </p:nvSpPr>
          <p:spPr>
            <a:xfrm>
              <a:off x="342900" y="957072"/>
              <a:ext cx="5867400" cy="370840"/>
            </a:xfrm>
            <a:custGeom>
              <a:avLst/>
              <a:gdLst/>
              <a:ahLst/>
              <a:cxnLst/>
              <a:rect l="l" t="t" r="r" b="b"/>
              <a:pathLst>
                <a:path w="5867400" h="370840">
                  <a:moveTo>
                    <a:pt x="586740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5867400" y="370332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8577" y="2876551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5">
                  <a:moveTo>
                    <a:pt x="263321" y="0"/>
                  </a:moveTo>
                  <a:lnTo>
                    <a:pt x="195833" y="105168"/>
                  </a:lnTo>
                  <a:lnTo>
                    <a:pt x="151447" y="41617"/>
                  </a:lnTo>
                  <a:lnTo>
                    <a:pt x="132587" y="114592"/>
                  </a:lnTo>
                  <a:lnTo>
                    <a:pt x="6705" y="41617"/>
                  </a:lnTo>
                  <a:lnTo>
                    <a:pt x="83896" y="138112"/>
                  </a:lnTo>
                  <a:lnTo>
                    <a:pt x="0" y="156210"/>
                  </a:lnTo>
                  <a:lnTo>
                    <a:pt x="67487" y="213512"/>
                  </a:lnTo>
                  <a:lnTo>
                    <a:pt x="2451" y="264502"/>
                  </a:lnTo>
                  <a:lnTo>
                    <a:pt x="102755" y="252717"/>
                  </a:lnTo>
                  <a:lnTo>
                    <a:pt x="86347" y="319443"/>
                  </a:lnTo>
                  <a:lnTo>
                    <a:pt x="139890" y="283362"/>
                  </a:lnTo>
                  <a:lnTo>
                    <a:pt x="153860" y="391668"/>
                  </a:lnTo>
                  <a:lnTo>
                    <a:pt x="190969" y="270814"/>
                  </a:lnTo>
                  <a:lnTo>
                    <a:pt x="240207" y="357886"/>
                  </a:lnTo>
                  <a:lnTo>
                    <a:pt x="254215" y="262140"/>
                  </a:lnTo>
                  <a:lnTo>
                    <a:pt x="329018" y="328117"/>
                  </a:lnTo>
                  <a:lnTo>
                    <a:pt x="305295" y="234670"/>
                  </a:lnTo>
                  <a:lnTo>
                    <a:pt x="391667" y="240982"/>
                  </a:lnTo>
                  <a:lnTo>
                    <a:pt x="319265" y="189941"/>
                  </a:lnTo>
                  <a:lnTo>
                    <a:pt x="382549" y="147548"/>
                  </a:lnTo>
                  <a:lnTo>
                    <a:pt x="302856" y="132638"/>
                  </a:lnTo>
                  <a:lnTo>
                    <a:pt x="333286" y="80822"/>
                  </a:lnTo>
                  <a:lnTo>
                    <a:pt x="256666" y="96558"/>
                  </a:lnTo>
                  <a:lnTo>
                    <a:pt x="263321" y="0"/>
                  </a:lnTo>
                  <a:close/>
                </a:path>
              </a:pathLst>
            </a:custGeom>
            <a:solidFill>
              <a:srgbClr val="F0A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8577" y="2876551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5">
                  <a:moveTo>
                    <a:pt x="195833" y="105168"/>
                  </a:moveTo>
                  <a:lnTo>
                    <a:pt x="263321" y="0"/>
                  </a:lnTo>
                  <a:lnTo>
                    <a:pt x="256666" y="96558"/>
                  </a:lnTo>
                  <a:lnTo>
                    <a:pt x="333286" y="80822"/>
                  </a:lnTo>
                  <a:lnTo>
                    <a:pt x="302856" y="132638"/>
                  </a:lnTo>
                  <a:lnTo>
                    <a:pt x="382549" y="147548"/>
                  </a:lnTo>
                  <a:lnTo>
                    <a:pt x="319265" y="189941"/>
                  </a:lnTo>
                  <a:lnTo>
                    <a:pt x="391667" y="240982"/>
                  </a:lnTo>
                  <a:lnTo>
                    <a:pt x="305295" y="234670"/>
                  </a:lnTo>
                  <a:lnTo>
                    <a:pt x="329018" y="328117"/>
                  </a:lnTo>
                  <a:lnTo>
                    <a:pt x="254215" y="262140"/>
                  </a:lnTo>
                  <a:lnTo>
                    <a:pt x="240207" y="357886"/>
                  </a:lnTo>
                  <a:lnTo>
                    <a:pt x="190969" y="270814"/>
                  </a:lnTo>
                  <a:lnTo>
                    <a:pt x="153860" y="391668"/>
                  </a:lnTo>
                  <a:lnTo>
                    <a:pt x="139890" y="283362"/>
                  </a:lnTo>
                  <a:lnTo>
                    <a:pt x="86347" y="319443"/>
                  </a:lnTo>
                  <a:lnTo>
                    <a:pt x="102755" y="252717"/>
                  </a:lnTo>
                  <a:lnTo>
                    <a:pt x="2451" y="264502"/>
                  </a:lnTo>
                  <a:lnTo>
                    <a:pt x="67487" y="213512"/>
                  </a:lnTo>
                  <a:lnTo>
                    <a:pt x="0" y="156210"/>
                  </a:lnTo>
                  <a:lnTo>
                    <a:pt x="83896" y="138112"/>
                  </a:lnTo>
                  <a:lnTo>
                    <a:pt x="6705" y="41617"/>
                  </a:lnTo>
                  <a:lnTo>
                    <a:pt x="132587" y="114592"/>
                  </a:lnTo>
                  <a:lnTo>
                    <a:pt x="151447" y="41617"/>
                  </a:lnTo>
                  <a:lnTo>
                    <a:pt x="195833" y="105168"/>
                  </a:lnTo>
                  <a:close/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0921" y="2876544"/>
              <a:ext cx="451484" cy="449580"/>
            </a:xfrm>
            <a:custGeom>
              <a:avLst/>
              <a:gdLst/>
              <a:ahLst/>
              <a:cxnLst/>
              <a:rect l="l" t="t" r="r" b="b"/>
              <a:pathLst>
                <a:path w="451485" h="449579">
                  <a:moveTo>
                    <a:pt x="303288" y="0"/>
                  </a:moveTo>
                  <a:lnTo>
                    <a:pt x="225551" y="120726"/>
                  </a:lnTo>
                  <a:lnTo>
                    <a:pt x="174421" y="47777"/>
                  </a:lnTo>
                  <a:lnTo>
                    <a:pt x="152704" y="131546"/>
                  </a:lnTo>
                  <a:lnTo>
                    <a:pt x="7721" y="47777"/>
                  </a:lnTo>
                  <a:lnTo>
                    <a:pt x="96634" y="158546"/>
                  </a:lnTo>
                  <a:lnTo>
                    <a:pt x="0" y="179311"/>
                  </a:lnTo>
                  <a:lnTo>
                    <a:pt x="77736" y="245084"/>
                  </a:lnTo>
                  <a:lnTo>
                    <a:pt x="2819" y="303618"/>
                  </a:lnTo>
                  <a:lnTo>
                    <a:pt x="118351" y="290093"/>
                  </a:lnTo>
                  <a:lnTo>
                    <a:pt x="99453" y="366687"/>
                  </a:lnTo>
                  <a:lnTo>
                    <a:pt x="161124" y="325259"/>
                  </a:lnTo>
                  <a:lnTo>
                    <a:pt x="177203" y="449580"/>
                  </a:lnTo>
                  <a:lnTo>
                    <a:pt x="219951" y="310857"/>
                  </a:lnTo>
                  <a:lnTo>
                    <a:pt x="276656" y="410806"/>
                  </a:lnTo>
                  <a:lnTo>
                    <a:pt x="292798" y="300913"/>
                  </a:lnTo>
                  <a:lnTo>
                    <a:pt x="378942" y="376631"/>
                  </a:lnTo>
                  <a:lnTo>
                    <a:pt x="351624" y="269379"/>
                  </a:lnTo>
                  <a:lnTo>
                    <a:pt x="451103" y="276618"/>
                  </a:lnTo>
                  <a:lnTo>
                    <a:pt x="367715" y="218033"/>
                  </a:lnTo>
                  <a:lnTo>
                    <a:pt x="440601" y="169367"/>
                  </a:lnTo>
                  <a:lnTo>
                    <a:pt x="348818" y="152260"/>
                  </a:lnTo>
                  <a:lnTo>
                    <a:pt x="383857" y="92773"/>
                  </a:lnTo>
                  <a:lnTo>
                    <a:pt x="295617" y="110845"/>
                  </a:lnTo>
                  <a:lnTo>
                    <a:pt x="303288" y="0"/>
                  </a:lnTo>
                  <a:close/>
                </a:path>
              </a:pathLst>
            </a:custGeom>
            <a:solidFill>
              <a:srgbClr val="75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0921" y="2876544"/>
              <a:ext cx="451484" cy="449580"/>
            </a:xfrm>
            <a:custGeom>
              <a:avLst/>
              <a:gdLst/>
              <a:ahLst/>
              <a:cxnLst/>
              <a:rect l="l" t="t" r="r" b="b"/>
              <a:pathLst>
                <a:path w="451485" h="449579">
                  <a:moveTo>
                    <a:pt x="225551" y="120726"/>
                  </a:moveTo>
                  <a:lnTo>
                    <a:pt x="303288" y="0"/>
                  </a:lnTo>
                  <a:lnTo>
                    <a:pt x="295617" y="110845"/>
                  </a:lnTo>
                  <a:lnTo>
                    <a:pt x="383857" y="92773"/>
                  </a:lnTo>
                  <a:lnTo>
                    <a:pt x="348818" y="152260"/>
                  </a:lnTo>
                  <a:lnTo>
                    <a:pt x="440601" y="169367"/>
                  </a:lnTo>
                  <a:lnTo>
                    <a:pt x="367715" y="218033"/>
                  </a:lnTo>
                  <a:lnTo>
                    <a:pt x="451103" y="276618"/>
                  </a:lnTo>
                  <a:lnTo>
                    <a:pt x="351624" y="269379"/>
                  </a:lnTo>
                  <a:lnTo>
                    <a:pt x="378942" y="376631"/>
                  </a:lnTo>
                  <a:lnTo>
                    <a:pt x="292798" y="300913"/>
                  </a:lnTo>
                  <a:lnTo>
                    <a:pt x="276656" y="410806"/>
                  </a:lnTo>
                  <a:lnTo>
                    <a:pt x="219951" y="310857"/>
                  </a:lnTo>
                  <a:lnTo>
                    <a:pt x="177203" y="449580"/>
                  </a:lnTo>
                  <a:lnTo>
                    <a:pt x="161124" y="325259"/>
                  </a:lnTo>
                  <a:lnTo>
                    <a:pt x="99453" y="366687"/>
                  </a:lnTo>
                  <a:lnTo>
                    <a:pt x="118351" y="290093"/>
                  </a:lnTo>
                  <a:lnTo>
                    <a:pt x="2819" y="303618"/>
                  </a:lnTo>
                  <a:lnTo>
                    <a:pt x="77736" y="245084"/>
                  </a:lnTo>
                  <a:lnTo>
                    <a:pt x="0" y="179311"/>
                  </a:lnTo>
                  <a:lnTo>
                    <a:pt x="96634" y="158546"/>
                  </a:lnTo>
                  <a:lnTo>
                    <a:pt x="7721" y="47777"/>
                  </a:lnTo>
                  <a:lnTo>
                    <a:pt x="152704" y="131546"/>
                  </a:lnTo>
                  <a:lnTo>
                    <a:pt x="174421" y="47777"/>
                  </a:lnTo>
                  <a:lnTo>
                    <a:pt x="225551" y="120726"/>
                  </a:lnTo>
                  <a:close/>
                </a:path>
              </a:pathLst>
            </a:custGeom>
            <a:ln w="25399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3166" y="242605"/>
            <a:ext cx="8245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K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nowl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4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ge,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7390" y="772957"/>
            <a:ext cx="9950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>
                <a:solidFill>
                  <a:srgbClr val="C00000"/>
                </a:solidFill>
                <a:latin typeface="Arial MT"/>
                <a:cs typeface="Arial MT"/>
              </a:rPr>
              <a:t>2021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84" y="0"/>
            <a:ext cx="79800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245" marR="5080" indent="-258318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Lo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6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Ra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6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600" b="0" spc="-2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b="0" spc="-2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100" dirty="0">
                <a:solidFill>
                  <a:srgbClr val="C00000"/>
                </a:solidFill>
                <a:latin typeface="Arial MT"/>
                <a:cs typeface="Arial MT"/>
              </a:rPr>
              <a:t>K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nowl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600" b="0" spc="-11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e  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amon</a:t>
            </a:r>
            <a:r>
              <a:rPr sz="3600" b="0" dirty="0">
                <a:solidFill>
                  <a:srgbClr val="C00000"/>
                </a:solidFill>
                <a:latin typeface="Arial MT"/>
                <a:cs typeface="Arial MT"/>
              </a:rPr>
              <a:t>g</a:t>
            </a:r>
            <a:r>
              <a:rPr sz="3600" b="0" spc="-29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b="0" spc="-434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ou</a:t>
            </a:r>
            <a:r>
              <a:rPr sz="3600" b="0" spc="-10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600" b="0" spc="-95" dirty="0">
                <a:solidFill>
                  <a:srgbClr val="C00000"/>
                </a:solidFill>
                <a:latin typeface="Arial MT"/>
                <a:cs typeface="Arial MT"/>
              </a:rPr>
              <a:t>h?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540" y="1365490"/>
            <a:ext cx="4853305" cy="237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Patient</a:t>
            </a:r>
            <a:r>
              <a:rPr sz="2200" b="1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factors:</a:t>
            </a:r>
            <a:r>
              <a:rPr sz="2200" b="1" i="1" spc="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lack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knowledge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about HIV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risk,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lack of perceived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risk, </a:t>
            </a:r>
            <a:r>
              <a:rPr sz="2200" spc="-6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sense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invulnerability to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disease,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lack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2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awareness</a:t>
            </a:r>
            <a:r>
              <a:rPr sz="2200" spc="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2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and/or</a:t>
            </a:r>
            <a:r>
              <a:rPr sz="22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access 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free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confidential</a:t>
            </a:r>
            <a:r>
              <a:rPr sz="22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HIV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testing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sites,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stigma,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misconception that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parental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consent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requirements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40" y="4181842"/>
            <a:ext cx="4418330" cy="170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Provider</a:t>
            </a:r>
            <a:r>
              <a:rPr sz="2200" b="1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212121"/>
                </a:solidFill>
                <a:latin typeface="Arial"/>
                <a:cs typeface="Arial"/>
              </a:rPr>
              <a:t>factors:</a:t>
            </a:r>
            <a:r>
              <a:rPr sz="2200" b="1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lack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 medical </a:t>
            </a:r>
            <a:r>
              <a:rPr sz="2200" spc="-6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provider</a:t>
            </a:r>
            <a:r>
              <a:rPr sz="22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awareness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testing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guidelines,</a:t>
            </a:r>
            <a:r>
              <a:rPr sz="22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limited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assessment</a:t>
            </a:r>
            <a:r>
              <a:rPr sz="22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of </a:t>
            </a:r>
            <a:r>
              <a:rPr sz="2200" spc="-5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sexual and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reproductive</a:t>
            </a:r>
            <a:r>
              <a:rPr sz="22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health 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212121"/>
                </a:solidFill>
                <a:latin typeface="Arial MT"/>
                <a:cs typeface="Arial MT"/>
              </a:rPr>
              <a:t>history,</a:t>
            </a:r>
            <a:r>
              <a:rPr sz="22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health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insurance</a:t>
            </a:r>
            <a:r>
              <a:rPr sz="2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 MT"/>
                <a:cs typeface="Arial MT"/>
              </a:rPr>
              <a:t>barriers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955" y="5961379"/>
            <a:ext cx="15360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H</a:t>
            </a:r>
            <a:r>
              <a:rPr sz="11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su</a:t>
            </a:r>
            <a:r>
              <a:rPr sz="11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KK</a:t>
            </a:r>
            <a:r>
              <a:rPr sz="11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,</a:t>
            </a:r>
            <a:r>
              <a:rPr sz="11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R</a:t>
            </a:r>
            <a:r>
              <a:rPr sz="11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a</a:t>
            </a:r>
            <a:r>
              <a:rPr sz="11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k</a:t>
            </a:r>
            <a:r>
              <a:rPr sz="1100" dirty="0">
                <a:solidFill>
                  <a:srgbClr val="212121"/>
                </a:solidFill>
                <a:latin typeface="Microsoft Sans Serif"/>
                <a:cs typeface="Microsoft Sans Serif"/>
              </a:rPr>
              <a:t>h</a:t>
            </a:r>
            <a:r>
              <a:rPr sz="11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m</a:t>
            </a:r>
            <a:r>
              <a:rPr sz="11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a</a:t>
            </a:r>
            <a:r>
              <a:rPr sz="11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n</a:t>
            </a:r>
            <a:r>
              <a:rPr sz="1100" dirty="0">
                <a:solidFill>
                  <a:srgbClr val="212121"/>
                </a:solidFill>
                <a:latin typeface="Microsoft Sans Serif"/>
                <a:cs typeface="Microsoft Sans Serif"/>
              </a:rPr>
              <a:t>i</a:t>
            </a:r>
            <a:r>
              <a:rPr sz="11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n</a:t>
            </a:r>
            <a:r>
              <a:rPr sz="11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a</a:t>
            </a:r>
            <a:r>
              <a:rPr sz="11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,</a:t>
            </a:r>
            <a:r>
              <a:rPr sz="11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N</a:t>
            </a:r>
            <a:r>
              <a:rPr sz="11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0516" y="5966459"/>
            <a:ext cx="2848610" cy="192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1100" spc="-40" dirty="0">
                <a:solidFill>
                  <a:srgbClr val="202020"/>
                </a:solidFill>
                <a:latin typeface="Microsoft Sans Serif"/>
                <a:cs typeface="Microsoft Sans Serif"/>
              </a:rPr>
              <a:t>P</a:t>
            </a:r>
            <a:r>
              <a:rPr sz="1100" spc="-25" dirty="0">
                <a:solidFill>
                  <a:srgbClr val="202020"/>
                </a:solidFill>
                <a:latin typeface="Microsoft Sans Serif"/>
                <a:cs typeface="Microsoft Sans Serif"/>
              </a:rPr>
              <a:t>e</a:t>
            </a:r>
            <a:r>
              <a:rPr sz="1100" spc="30" dirty="0">
                <a:solidFill>
                  <a:srgbClr val="202020"/>
                </a:solidFill>
                <a:latin typeface="Microsoft Sans Serif"/>
                <a:cs typeface="Microsoft Sans Serif"/>
              </a:rPr>
              <a:t>d</a:t>
            </a:r>
            <a:r>
              <a:rPr sz="1100" dirty="0">
                <a:solidFill>
                  <a:srgbClr val="202020"/>
                </a:solidFill>
                <a:latin typeface="Microsoft Sans Serif"/>
                <a:cs typeface="Microsoft Sans Serif"/>
              </a:rPr>
              <a:t>i</a:t>
            </a:r>
            <a:r>
              <a:rPr sz="1100" spc="-30" dirty="0">
                <a:solidFill>
                  <a:srgbClr val="202020"/>
                </a:solidFill>
                <a:latin typeface="Microsoft Sans Serif"/>
                <a:cs typeface="Microsoft Sans Serif"/>
              </a:rPr>
              <a:t>a</a:t>
            </a:r>
            <a:r>
              <a:rPr sz="1100" spc="40" dirty="0">
                <a:solidFill>
                  <a:srgbClr val="202020"/>
                </a:solidFill>
                <a:latin typeface="Microsoft Sans Serif"/>
                <a:cs typeface="Microsoft Sans Serif"/>
              </a:rPr>
              <a:t>t</a:t>
            </a:r>
            <a:r>
              <a:rPr sz="1100" spc="55" dirty="0">
                <a:solidFill>
                  <a:srgbClr val="202020"/>
                </a:solidFill>
                <a:latin typeface="Microsoft Sans Serif"/>
                <a:cs typeface="Microsoft Sans Serif"/>
              </a:rPr>
              <a:t>r</a:t>
            </a:r>
            <a:r>
              <a:rPr sz="1100" dirty="0">
                <a:solidFill>
                  <a:srgbClr val="202020"/>
                </a:solidFill>
                <a:latin typeface="Microsoft Sans Serif"/>
                <a:cs typeface="Microsoft Sans Serif"/>
              </a:rPr>
              <a:t>i</a:t>
            </a:r>
            <a:r>
              <a:rPr sz="1100" spc="-40" dirty="0">
                <a:solidFill>
                  <a:srgbClr val="202020"/>
                </a:solidFill>
                <a:latin typeface="Microsoft Sans Serif"/>
                <a:cs typeface="Microsoft Sans Serif"/>
              </a:rPr>
              <a:t>c</a:t>
            </a:r>
            <a:r>
              <a:rPr sz="1100" spc="-25" dirty="0">
                <a:solidFill>
                  <a:srgbClr val="202020"/>
                </a:solidFill>
                <a:latin typeface="Microsoft Sans Serif"/>
                <a:cs typeface="Microsoft Sans Serif"/>
              </a:rPr>
              <a:t>s</a:t>
            </a:r>
            <a:r>
              <a:rPr sz="1100" spc="-55" dirty="0">
                <a:solidFill>
                  <a:srgbClr val="202020"/>
                </a:solidFill>
                <a:latin typeface="Microsoft Sans Serif"/>
                <a:cs typeface="Microsoft Sans Serif"/>
              </a:rPr>
              <a:t>.</a:t>
            </a:r>
            <a:r>
              <a:rPr sz="1100" spc="-20" dirty="0">
                <a:solidFill>
                  <a:srgbClr val="202020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202020"/>
                </a:solidFill>
                <a:latin typeface="Microsoft Sans Serif"/>
                <a:cs typeface="Microsoft Sans Serif"/>
              </a:rPr>
              <a:t>202</a:t>
            </a:r>
            <a:r>
              <a:rPr sz="1100" spc="50" dirty="0">
                <a:solidFill>
                  <a:srgbClr val="202020"/>
                </a:solidFill>
                <a:latin typeface="Microsoft Sans Serif"/>
                <a:cs typeface="Microsoft Sans Serif"/>
              </a:rPr>
              <a:t>2</a:t>
            </a:r>
            <a:r>
              <a:rPr sz="1100" spc="-10" dirty="0">
                <a:solidFill>
                  <a:srgbClr val="202020"/>
                </a:solidFill>
                <a:latin typeface="Microsoft Sans Serif"/>
                <a:cs typeface="Microsoft Sans Serif"/>
              </a:rPr>
              <a:t> </a:t>
            </a:r>
            <a:r>
              <a:rPr sz="1100" spc="-195" dirty="0">
                <a:solidFill>
                  <a:srgbClr val="202020"/>
                </a:solidFill>
                <a:latin typeface="Microsoft Sans Serif"/>
                <a:cs typeface="Microsoft Sans Serif"/>
              </a:rPr>
              <a:t>J</a:t>
            </a:r>
            <a:r>
              <a:rPr sz="1100" spc="-30" dirty="0">
                <a:solidFill>
                  <a:srgbClr val="202020"/>
                </a:solidFill>
                <a:latin typeface="Microsoft Sans Serif"/>
                <a:cs typeface="Microsoft Sans Serif"/>
              </a:rPr>
              <a:t>a</a:t>
            </a:r>
            <a:r>
              <a:rPr sz="1100" spc="15" dirty="0">
                <a:solidFill>
                  <a:srgbClr val="202020"/>
                </a:solidFill>
                <a:latin typeface="Microsoft Sans Serif"/>
                <a:cs typeface="Microsoft Sans Serif"/>
              </a:rPr>
              <a:t>n</a:t>
            </a:r>
            <a:r>
              <a:rPr sz="1100" dirty="0">
                <a:solidFill>
                  <a:srgbClr val="2020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Microsoft Sans Serif"/>
                <a:cs typeface="Microsoft Sans Serif"/>
              </a:rPr>
              <a:t>1</a:t>
            </a:r>
            <a:r>
              <a:rPr sz="1100" spc="-5" dirty="0">
                <a:solidFill>
                  <a:srgbClr val="202020"/>
                </a:solidFill>
                <a:latin typeface="Microsoft Sans Serif"/>
                <a:cs typeface="Microsoft Sans Serif"/>
              </a:rPr>
              <a:t>;</a:t>
            </a:r>
            <a:r>
              <a:rPr sz="1100" spc="10" dirty="0">
                <a:solidFill>
                  <a:srgbClr val="202020"/>
                </a:solidFill>
                <a:latin typeface="Microsoft Sans Serif"/>
                <a:cs typeface="Microsoft Sans Serif"/>
              </a:rPr>
              <a:t>149(1):</a:t>
            </a:r>
            <a:r>
              <a:rPr sz="1100" spc="-25" dirty="0">
                <a:solidFill>
                  <a:srgbClr val="202020"/>
                </a:solidFill>
                <a:latin typeface="Microsoft Sans Serif"/>
                <a:cs typeface="Microsoft Sans Serif"/>
              </a:rPr>
              <a:t>e</a:t>
            </a:r>
            <a:r>
              <a:rPr sz="1100" spc="35" dirty="0">
                <a:solidFill>
                  <a:srgbClr val="202020"/>
                </a:solidFill>
                <a:latin typeface="Microsoft Sans Serif"/>
                <a:cs typeface="Microsoft Sans Serif"/>
              </a:rPr>
              <a:t>2021055207;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6195" y="5961379"/>
            <a:ext cx="34728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Van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Handel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M,</a:t>
            </a:r>
            <a:r>
              <a:rPr sz="11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et</a:t>
            </a:r>
            <a:r>
              <a:rPr sz="11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al.,</a:t>
            </a:r>
            <a:r>
              <a:rPr sz="11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pediatrics.</a:t>
            </a:r>
            <a:r>
              <a:rPr sz="1100" spc="-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2016;137:e20152700.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6944" y="2051304"/>
            <a:ext cx="3781043" cy="20482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77532" y="4336884"/>
            <a:ext cx="2934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</a:pPr>
            <a:r>
              <a:rPr sz="1800" i="1" spc="110" dirty="0">
                <a:solidFill>
                  <a:srgbClr val="1C3768"/>
                </a:solidFill>
                <a:latin typeface="Trebuchet MS"/>
                <a:cs typeface="Trebuchet MS"/>
              </a:rPr>
              <a:t>N</a:t>
            </a:r>
            <a:r>
              <a:rPr sz="1800" i="1" spc="70" dirty="0">
                <a:solidFill>
                  <a:srgbClr val="1C3768"/>
                </a:solidFill>
                <a:latin typeface="Trebuchet MS"/>
                <a:cs typeface="Trebuchet MS"/>
              </a:rPr>
              <a:t>a</a:t>
            </a:r>
            <a:r>
              <a:rPr sz="1800" i="1" spc="-175" dirty="0">
                <a:solidFill>
                  <a:srgbClr val="1C3768"/>
                </a:solidFill>
                <a:latin typeface="Trebuchet MS"/>
                <a:cs typeface="Trebuchet MS"/>
              </a:rPr>
              <a:t>t</a:t>
            </a:r>
            <a:r>
              <a:rPr sz="1800" i="1" spc="-5" dirty="0">
                <a:solidFill>
                  <a:srgbClr val="1C3768"/>
                </a:solidFill>
                <a:latin typeface="Trebuchet MS"/>
                <a:cs typeface="Trebuchet MS"/>
              </a:rPr>
              <a:t>io</a:t>
            </a:r>
            <a:r>
              <a:rPr sz="1800" i="1" spc="5" dirty="0">
                <a:solidFill>
                  <a:srgbClr val="1C3768"/>
                </a:solidFill>
                <a:latin typeface="Trebuchet MS"/>
                <a:cs typeface="Trebuchet MS"/>
              </a:rPr>
              <a:t>n</a:t>
            </a:r>
            <a:r>
              <a:rPr sz="1800" i="1" spc="70" dirty="0">
                <a:solidFill>
                  <a:srgbClr val="1C3768"/>
                </a:solidFill>
                <a:latin typeface="Trebuchet MS"/>
                <a:cs typeface="Trebuchet MS"/>
              </a:rPr>
              <a:t>a</a:t>
            </a:r>
            <a:r>
              <a:rPr sz="1800" i="1" spc="-120" dirty="0">
                <a:solidFill>
                  <a:srgbClr val="1C3768"/>
                </a:solidFill>
                <a:latin typeface="Trebuchet MS"/>
                <a:cs typeface="Trebuchet MS"/>
              </a:rPr>
              <a:t>l</a:t>
            </a:r>
            <a:r>
              <a:rPr sz="1800" i="1" spc="-90" dirty="0">
                <a:solidFill>
                  <a:srgbClr val="1C3768"/>
                </a:solidFill>
                <a:latin typeface="Trebuchet MS"/>
                <a:cs typeface="Trebuchet MS"/>
              </a:rPr>
              <a:t> </a:t>
            </a:r>
            <a:r>
              <a:rPr sz="1800" i="1" spc="-215" dirty="0">
                <a:solidFill>
                  <a:srgbClr val="1C3768"/>
                </a:solidFill>
                <a:latin typeface="Trebuchet MS"/>
                <a:cs typeface="Trebuchet MS"/>
              </a:rPr>
              <a:t>Y</a:t>
            </a:r>
            <a:r>
              <a:rPr sz="1800" i="1" spc="30" dirty="0">
                <a:solidFill>
                  <a:srgbClr val="1C3768"/>
                </a:solidFill>
                <a:latin typeface="Trebuchet MS"/>
                <a:cs typeface="Trebuchet MS"/>
              </a:rPr>
              <a:t>o</a:t>
            </a:r>
            <a:r>
              <a:rPr sz="1800" i="1" spc="45" dirty="0">
                <a:solidFill>
                  <a:srgbClr val="1C3768"/>
                </a:solidFill>
                <a:latin typeface="Trebuchet MS"/>
                <a:cs typeface="Trebuchet MS"/>
              </a:rPr>
              <a:t>u</a:t>
            </a:r>
            <a:r>
              <a:rPr sz="1800" i="1" spc="-175" dirty="0">
                <a:solidFill>
                  <a:srgbClr val="1C3768"/>
                </a:solidFill>
                <a:latin typeface="Trebuchet MS"/>
                <a:cs typeface="Trebuchet MS"/>
              </a:rPr>
              <a:t>t</a:t>
            </a:r>
            <a:r>
              <a:rPr sz="1800" i="1" spc="35" dirty="0">
                <a:solidFill>
                  <a:srgbClr val="1C3768"/>
                </a:solidFill>
                <a:latin typeface="Trebuchet MS"/>
                <a:cs typeface="Trebuchet MS"/>
              </a:rPr>
              <a:t>h</a:t>
            </a:r>
            <a:r>
              <a:rPr sz="1800" i="1" spc="-85" dirty="0">
                <a:solidFill>
                  <a:srgbClr val="1C3768"/>
                </a:solidFill>
                <a:latin typeface="Trebuchet MS"/>
                <a:cs typeface="Trebuchet MS"/>
              </a:rPr>
              <a:t> </a:t>
            </a:r>
            <a:r>
              <a:rPr sz="1800" i="1" spc="-30" dirty="0">
                <a:solidFill>
                  <a:srgbClr val="1C3768"/>
                </a:solidFill>
                <a:latin typeface="Trebuchet MS"/>
                <a:cs typeface="Trebuchet MS"/>
              </a:rPr>
              <a:t>Ris</a:t>
            </a:r>
            <a:r>
              <a:rPr sz="1800" i="1" spc="-35" dirty="0">
                <a:solidFill>
                  <a:srgbClr val="1C3768"/>
                </a:solidFill>
                <a:latin typeface="Trebuchet MS"/>
                <a:cs typeface="Trebuchet MS"/>
              </a:rPr>
              <a:t>k</a:t>
            </a:r>
            <a:r>
              <a:rPr sz="1800" i="1" spc="-65" dirty="0">
                <a:solidFill>
                  <a:srgbClr val="1C3768"/>
                </a:solidFill>
                <a:latin typeface="Trebuchet MS"/>
                <a:cs typeface="Trebuchet MS"/>
              </a:rPr>
              <a:t> </a:t>
            </a:r>
            <a:r>
              <a:rPr sz="1800" i="1" spc="55" dirty="0">
                <a:solidFill>
                  <a:srgbClr val="1C3768"/>
                </a:solidFill>
                <a:latin typeface="Trebuchet MS"/>
                <a:cs typeface="Trebuchet MS"/>
              </a:rPr>
              <a:t>B</a:t>
            </a:r>
            <a:r>
              <a:rPr sz="1800" i="1" spc="-80" dirty="0">
                <a:solidFill>
                  <a:srgbClr val="1C3768"/>
                </a:solidFill>
                <a:latin typeface="Trebuchet MS"/>
                <a:cs typeface="Trebuchet MS"/>
              </a:rPr>
              <a:t>e</a:t>
            </a:r>
            <a:r>
              <a:rPr sz="1800" i="1" spc="40" dirty="0">
                <a:solidFill>
                  <a:srgbClr val="1C3768"/>
                </a:solidFill>
                <a:latin typeface="Trebuchet MS"/>
                <a:cs typeface="Trebuchet MS"/>
              </a:rPr>
              <a:t>h</a:t>
            </a:r>
            <a:r>
              <a:rPr sz="1800" i="1" spc="70" dirty="0">
                <a:solidFill>
                  <a:srgbClr val="1C3768"/>
                </a:solidFill>
                <a:latin typeface="Trebuchet MS"/>
                <a:cs typeface="Trebuchet MS"/>
              </a:rPr>
              <a:t>a</a:t>
            </a:r>
            <a:r>
              <a:rPr sz="1800" i="1" spc="-60" dirty="0">
                <a:solidFill>
                  <a:srgbClr val="1C3768"/>
                </a:solidFill>
                <a:latin typeface="Trebuchet MS"/>
                <a:cs typeface="Trebuchet MS"/>
              </a:rPr>
              <a:t>v</a:t>
            </a:r>
            <a:r>
              <a:rPr sz="1800" i="1" spc="-35" dirty="0">
                <a:solidFill>
                  <a:srgbClr val="1C3768"/>
                </a:solidFill>
                <a:latin typeface="Trebuchet MS"/>
                <a:cs typeface="Trebuchet MS"/>
              </a:rPr>
              <a:t>ior  Survey </a:t>
            </a:r>
            <a:r>
              <a:rPr sz="1800" i="1" spc="55" dirty="0">
                <a:solidFill>
                  <a:srgbClr val="1C3768"/>
                </a:solidFill>
                <a:latin typeface="Trebuchet MS"/>
                <a:cs typeface="Trebuchet MS"/>
              </a:rPr>
              <a:t>and </a:t>
            </a:r>
            <a:r>
              <a:rPr sz="1800" i="1" spc="-20" dirty="0">
                <a:solidFill>
                  <a:srgbClr val="1C3768"/>
                </a:solidFill>
                <a:latin typeface="Trebuchet MS"/>
                <a:cs typeface="Trebuchet MS"/>
              </a:rPr>
              <a:t>Behavioral </a:t>
            </a:r>
            <a:r>
              <a:rPr sz="1800" i="1" spc="-35" dirty="0">
                <a:solidFill>
                  <a:srgbClr val="1C3768"/>
                </a:solidFill>
                <a:latin typeface="Trebuchet MS"/>
                <a:cs typeface="Trebuchet MS"/>
              </a:rPr>
              <a:t>Risk </a:t>
            </a:r>
            <a:r>
              <a:rPr sz="1800" i="1" spc="-30" dirty="0">
                <a:solidFill>
                  <a:srgbClr val="1C3768"/>
                </a:solidFill>
                <a:latin typeface="Trebuchet MS"/>
                <a:cs typeface="Trebuchet MS"/>
              </a:rPr>
              <a:t> </a:t>
            </a:r>
            <a:r>
              <a:rPr sz="1800" i="1" spc="-95" dirty="0">
                <a:solidFill>
                  <a:srgbClr val="1C3768"/>
                </a:solidFill>
                <a:latin typeface="Trebuchet MS"/>
                <a:cs typeface="Trebuchet MS"/>
              </a:rPr>
              <a:t>F</a:t>
            </a:r>
            <a:r>
              <a:rPr sz="1800" i="1" spc="70" dirty="0">
                <a:solidFill>
                  <a:srgbClr val="1C3768"/>
                </a:solidFill>
                <a:latin typeface="Trebuchet MS"/>
                <a:cs typeface="Trebuchet MS"/>
              </a:rPr>
              <a:t>a</a:t>
            </a:r>
            <a:r>
              <a:rPr sz="1800" i="1" spc="-15" dirty="0">
                <a:solidFill>
                  <a:srgbClr val="1C3768"/>
                </a:solidFill>
                <a:latin typeface="Trebuchet MS"/>
                <a:cs typeface="Trebuchet MS"/>
              </a:rPr>
              <a:t>c</a:t>
            </a:r>
            <a:r>
              <a:rPr sz="1800" i="1" spc="-175" dirty="0">
                <a:solidFill>
                  <a:srgbClr val="1C3768"/>
                </a:solidFill>
                <a:latin typeface="Trebuchet MS"/>
                <a:cs typeface="Trebuchet MS"/>
              </a:rPr>
              <a:t>t</a:t>
            </a:r>
            <a:r>
              <a:rPr sz="1800" i="1" spc="-5" dirty="0">
                <a:solidFill>
                  <a:srgbClr val="1C3768"/>
                </a:solidFill>
                <a:latin typeface="Trebuchet MS"/>
                <a:cs typeface="Trebuchet MS"/>
              </a:rPr>
              <a:t>o</a:t>
            </a:r>
            <a:r>
              <a:rPr sz="1800" i="1" dirty="0">
                <a:solidFill>
                  <a:srgbClr val="1C3768"/>
                </a:solidFill>
                <a:latin typeface="Trebuchet MS"/>
                <a:cs typeface="Trebuchet MS"/>
              </a:rPr>
              <a:t>r</a:t>
            </a:r>
            <a:r>
              <a:rPr sz="1800" i="1" spc="-95" dirty="0">
                <a:solidFill>
                  <a:srgbClr val="1C3768"/>
                </a:solidFill>
                <a:latin typeface="Trebuchet MS"/>
                <a:cs typeface="Trebuchet MS"/>
              </a:rPr>
              <a:t> </a:t>
            </a:r>
            <a:r>
              <a:rPr sz="1800" i="1" spc="30" dirty="0">
                <a:solidFill>
                  <a:srgbClr val="1C3768"/>
                </a:solidFill>
                <a:latin typeface="Trebuchet MS"/>
                <a:cs typeface="Trebuchet MS"/>
              </a:rPr>
              <a:t>S</a:t>
            </a:r>
            <a:r>
              <a:rPr sz="1800" i="1" spc="40" dirty="0">
                <a:solidFill>
                  <a:srgbClr val="1C3768"/>
                </a:solidFill>
                <a:latin typeface="Trebuchet MS"/>
                <a:cs typeface="Trebuchet MS"/>
              </a:rPr>
              <a:t>u</a:t>
            </a:r>
            <a:r>
              <a:rPr sz="1800" i="1" spc="-45" dirty="0">
                <a:solidFill>
                  <a:srgbClr val="1C3768"/>
                </a:solidFill>
                <a:latin typeface="Trebuchet MS"/>
                <a:cs typeface="Trebuchet MS"/>
              </a:rPr>
              <a:t>r</a:t>
            </a:r>
            <a:r>
              <a:rPr sz="1800" i="1" spc="-60" dirty="0">
                <a:solidFill>
                  <a:srgbClr val="1C3768"/>
                </a:solidFill>
                <a:latin typeface="Trebuchet MS"/>
                <a:cs typeface="Trebuchet MS"/>
              </a:rPr>
              <a:t>v</a:t>
            </a:r>
            <a:r>
              <a:rPr sz="1800" i="1" spc="-80" dirty="0">
                <a:solidFill>
                  <a:srgbClr val="1C3768"/>
                </a:solidFill>
                <a:latin typeface="Trebuchet MS"/>
                <a:cs typeface="Trebuchet MS"/>
              </a:rPr>
              <a:t>e</a:t>
            </a:r>
            <a:r>
              <a:rPr sz="1800" i="1" spc="-65" dirty="0">
                <a:solidFill>
                  <a:srgbClr val="1C3768"/>
                </a:solidFill>
                <a:latin typeface="Trebuchet MS"/>
                <a:cs typeface="Trebuchet MS"/>
              </a:rPr>
              <a:t>ill</a:t>
            </a:r>
            <a:r>
              <a:rPr sz="1800" i="1" spc="-95" dirty="0">
                <a:solidFill>
                  <a:srgbClr val="1C3768"/>
                </a:solidFill>
                <a:latin typeface="Trebuchet MS"/>
                <a:cs typeface="Trebuchet MS"/>
              </a:rPr>
              <a:t>a</a:t>
            </a:r>
            <a:r>
              <a:rPr sz="1800" i="1" spc="60" dirty="0">
                <a:solidFill>
                  <a:srgbClr val="1C3768"/>
                </a:solidFill>
                <a:latin typeface="Trebuchet MS"/>
                <a:cs typeface="Trebuchet MS"/>
              </a:rPr>
              <a:t>n</a:t>
            </a:r>
            <a:r>
              <a:rPr sz="1800" i="1" spc="-15" dirty="0">
                <a:solidFill>
                  <a:srgbClr val="1C3768"/>
                </a:solidFill>
                <a:latin typeface="Trebuchet MS"/>
                <a:cs typeface="Trebuchet MS"/>
              </a:rPr>
              <a:t>c</a:t>
            </a:r>
            <a:r>
              <a:rPr sz="1800" i="1" spc="-80" dirty="0">
                <a:solidFill>
                  <a:srgbClr val="1C3768"/>
                </a:solidFill>
                <a:latin typeface="Trebuchet MS"/>
                <a:cs typeface="Trebuchet MS"/>
              </a:rPr>
              <a:t>e</a:t>
            </a:r>
            <a:r>
              <a:rPr sz="1800" i="1" spc="-75" dirty="0">
                <a:solidFill>
                  <a:srgbClr val="1C3768"/>
                </a:solidFill>
                <a:latin typeface="Trebuchet MS"/>
                <a:cs typeface="Trebuchet MS"/>
              </a:rPr>
              <a:t> </a:t>
            </a:r>
            <a:r>
              <a:rPr sz="1800" i="1" spc="30" dirty="0">
                <a:solidFill>
                  <a:srgbClr val="1C3768"/>
                </a:solidFill>
                <a:latin typeface="Trebuchet MS"/>
                <a:cs typeface="Trebuchet MS"/>
              </a:rPr>
              <a:t>S</a:t>
            </a:r>
            <a:r>
              <a:rPr sz="1800" i="1" spc="-65" dirty="0">
                <a:solidFill>
                  <a:srgbClr val="1C3768"/>
                </a:solidFill>
                <a:latin typeface="Trebuchet MS"/>
                <a:cs typeface="Trebuchet MS"/>
              </a:rPr>
              <a:t>y</a:t>
            </a:r>
            <a:r>
              <a:rPr sz="1800" i="1" spc="-70" dirty="0">
                <a:solidFill>
                  <a:srgbClr val="1C3768"/>
                </a:solidFill>
                <a:latin typeface="Trebuchet MS"/>
                <a:cs typeface="Trebuchet MS"/>
              </a:rPr>
              <a:t>st</a:t>
            </a:r>
            <a:r>
              <a:rPr sz="1800" i="1" spc="-80" dirty="0">
                <a:solidFill>
                  <a:srgbClr val="1C3768"/>
                </a:solidFill>
                <a:latin typeface="Trebuchet MS"/>
                <a:cs typeface="Trebuchet MS"/>
              </a:rPr>
              <a:t>e</a:t>
            </a:r>
            <a:r>
              <a:rPr sz="1800" i="1" spc="75" dirty="0">
                <a:solidFill>
                  <a:srgbClr val="1C3768"/>
                </a:solidFill>
                <a:latin typeface="Trebuchet MS"/>
                <a:cs typeface="Trebuchet MS"/>
              </a:rPr>
              <a:t>m</a:t>
            </a:r>
            <a:r>
              <a:rPr sz="1800" i="1" spc="-210" dirty="0">
                <a:solidFill>
                  <a:srgbClr val="1C3768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2671" y="1357869"/>
            <a:ext cx="3329940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0480">
              <a:lnSpc>
                <a:spcPct val="100499"/>
              </a:lnSpc>
              <a:spcBef>
                <a:spcPts val="90"/>
              </a:spcBef>
            </a:pPr>
            <a:r>
              <a:rPr sz="2000" b="1" spc="50" dirty="0">
                <a:solidFill>
                  <a:srgbClr val="1C3768"/>
                </a:solidFill>
                <a:latin typeface="Arial"/>
                <a:cs typeface="Arial"/>
              </a:rPr>
              <a:t>HIV</a:t>
            </a:r>
            <a:r>
              <a:rPr sz="2000" b="1" spc="-6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1C3768"/>
                </a:solidFill>
                <a:latin typeface="Arial"/>
                <a:cs typeface="Arial"/>
              </a:rPr>
              <a:t>test</a:t>
            </a:r>
            <a:r>
              <a:rPr sz="2000" b="1" spc="-4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1C3768"/>
                </a:solidFill>
                <a:latin typeface="Arial"/>
                <a:cs typeface="Arial"/>
              </a:rPr>
              <a:t>setting</a:t>
            </a:r>
            <a:r>
              <a:rPr sz="2000" b="1" spc="-5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1C3768"/>
                </a:solidFill>
                <a:latin typeface="Arial"/>
                <a:cs typeface="Arial"/>
              </a:rPr>
              <a:t>for</a:t>
            </a:r>
            <a:r>
              <a:rPr sz="2000" b="1" spc="-4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1C3768"/>
                </a:solidFill>
                <a:latin typeface="Arial"/>
                <a:cs typeface="Arial"/>
              </a:rPr>
              <a:t>young </a:t>
            </a:r>
            <a:r>
              <a:rPr sz="2000" b="1" spc="-54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1C3768"/>
                </a:solidFill>
                <a:latin typeface="Arial"/>
                <a:cs typeface="Arial"/>
              </a:rPr>
              <a:t>adults</a:t>
            </a:r>
            <a:r>
              <a:rPr sz="2000" b="1" spc="-6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1C3768"/>
                </a:solidFill>
                <a:latin typeface="Arial"/>
                <a:cs typeface="Arial"/>
              </a:rPr>
              <a:t>ever</a:t>
            </a:r>
            <a:r>
              <a:rPr sz="2000" b="1" spc="-5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1C3768"/>
                </a:solidFill>
                <a:latin typeface="Arial"/>
                <a:cs typeface="Arial"/>
              </a:rPr>
              <a:t>tested</a:t>
            </a:r>
            <a:r>
              <a:rPr sz="2000" b="1" spc="-5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1C3768"/>
                </a:solidFill>
                <a:latin typeface="Arial"/>
                <a:cs typeface="Arial"/>
              </a:rPr>
              <a:t>for</a:t>
            </a:r>
            <a:r>
              <a:rPr sz="2000" b="1" spc="-5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1C3768"/>
                </a:solidFill>
                <a:latin typeface="Arial"/>
                <a:cs typeface="Arial"/>
              </a:rPr>
              <a:t>HIV.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2596"/>
            <a:ext cx="1440179" cy="4892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515" y="114387"/>
            <a:ext cx="8096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9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ma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d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w</a:t>
            </a:r>
            <a:r>
              <a:rPr sz="3200" b="0" spc="-2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H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f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e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c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ti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on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spc="-2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b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y</a:t>
            </a:r>
            <a:r>
              <a:rPr sz="3200" b="0" spc="-38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ge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95" dirty="0">
                <a:solidFill>
                  <a:srgbClr val="C00000"/>
                </a:solidFill>
                <a:latin typeface="Arial MT"/>
                <a:cs typeface="Arial MT"/>
              </a:rPr>
              <a:t>U</a:t>
            </a:r>
            <a:r>
              <a:rPr sz="3200" b="0" spc="-100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200" b="0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3200" b="0" spc="-2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b="0" spc="-105" dirty="0">
                <a:solidFill>
                  <a:srgbClr val="C00000"/>
                </a:solidFill>
                <a:latin typeface="Arial MT"/>
                <a:cs typeface="Arial MT"/>
              </a:rPr>
              <a:t>2021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4088"/>
            <a:ext cx="9118090" cy="5143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5318" y="6017293"/>
            <a:ext cx="8776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C1D1F"/>
                </a:solidFill>
                <a:latin typeface="Microsoft Sans Serif"/>
                <a:cs typeface="Microsoft Sans Serif"/>
              </a:rPr>
              <a:t>Source:</a:t>
            </a:r>
            <a:r>
              <a:rPr sz="1100" spc="-2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1C1D1F"/>
                </a:solidFill>
                <a:latin typeface="Microsoft Sans Serif"/>
                <a:cs typeface="Microsoft Sans Serif"/>
              </a:rPr>
              <a:t>CDC.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Estimated</a:t>
            </a:r>
            <a:r>
              <a:rPr sz="1100" u="sng" spc="-3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HIV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incidence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and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prevalence</a:t>
            </a:r>
            <a:r>
              <a:rPr sz="1100" u="sng" spc="-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in</a:t>
            </a:r>
            <a:r>
              <a:rPr sz="1100" u="sng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the</a:t>
            </a:r>
            <a:r>
              <a:rPr sz="1100" u="sng" spc="1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United</a:t>
            </a:r>
            <a:r>
              <a:rPr sz="1100" u="sng" spc="-2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-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States,</a:t>
            </a:r>
            <a:r>
              <a:rPr sz="1100" u="sng" spc="5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100" u="sng" spc="4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Microsoft Sans Serif"/>
                <a:cs typeface="Microsoft Sans Serif"/>
                <a:hlinkClick r:id="rId4"/>
              </a:rPr>
              <a:t>2017–2021.</a:t>
            </a:r>
            <a:r>
              <a:rPr sz="1100" i="1" spc="40" dirty="0">
                <a:solidFill>
                  <a:srgbClr val="1C1D1F"/>
                </a:solidFill>
                <a:latin typeface="Arial"/>
                <a:cs typeface="Arial"/>
              </a:rPr>
              <a:t>HIV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 Surveillance</a:t>
            </a:r>
            <a:r>
              <a:rPr sz="1100" i="1" spc="-40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spc="15" dirty="0">
                <a:solidFill>
                  <a:srgbClr val="1C1D1F"/>
                </a:solidFill>
                <a:latin typeface="Arial"/>
                <a:cs typeface="Arial"/>
              </a:rPr>
              <a:t>Supplemental</a:t>
            </a:r>
            <a:r>
              <a:rPr sz="1100" i="1" spc="-35" dirty="0">
                <a:solidFill>
                  <a:srgbClr val="1C1D1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C1D1F"/>
                </a:solidFill>
                <a:latin typeface="Arial"/>
                <a:cs typeface="Arial"/>
              </a:rPr>
              <a:t>Report</a:t>
            </a:r>
            <a:r>
              <a:rPr sz="1100" dirty="0">
                <a:solidFill>
                  <a:srgbClr val="1C1D1F"/>
                </a:solidFill>
                <a:latin typeface="Microsoft Sans Serif"/>
                <a:cs typeface="Microsoft Sans Serif"/>
              </a:rPr>
              <a:t>,</a:t>
            </a:r>
            <a:r>
              <a:rPr sz="1100" spc="-75" dirty="0">
                <a:solidFill>
                  <a:srgbClr val="1C1D1F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1C1D1F"/>
                </a:solidFill>
                <a:latin typeface="Microsoft Sans Serif"/>
                <a:cs typeface="Microsoft Sans Serif"/>
              </a:rPr>
              <a:t>2023;</a:t>
            </a:r>
            <a:r>
              <a:rPr sz="1100" spc="5" dirty="0">
                <a:solidFill>
                  <a:srgbClr val="1C1D1F"/>
                </a:solidFill>
                <a:latin typeface="Microsoft Sans Serif"/>
                <a:cs typeface="Microsoft Sans Serif"/>
              </a:rPr>
              <a:t> 28(3).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4240</Words>
  <Application>Microsoft Office PowerPoint</Application>
  <PresentationFormat>On-screen Show (4:3)</PresentationFormat>
  <Paragraphs>418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 MT</vt:lpstr>
      <vt:lpstr>Calibri</vt:lpstr>
      <vt:lpstr>Cambria</vt:lpstr>
      <vt:lpstr>Cambria Math</vt:lpstr>
      <vt:lpstr>Corbel</vt:lpstr>
      <vt:lpstr>Lucida Sans Unicode</vt:lpstr>
      <vt:lpstr>Microsoft Sans Serif</vt:lpstr>
      <vt:lpstr>System Font Regular</vt:lpstr>
      <vt:lpstr>Tahoma</vt:lpstr>
      <vt:lpstr>Times New Roman</vt:lpstr>
      <vt:lpstr>Trebuchet MS</vt:lpstr>
      <vt:lpstr>Verdana</vt:lpstr>
      <vt:lpstr>Wingdings</vt:lpstr>
      <vt:lpstr>Office Theme</vt:lpstr>
      <vt:lpstr>PowerPoint Presentation</vt:lpstr>
      <vt:lpstr>Engaging and Retaining in Care  Adolescents and Youth Newly  Diagnosed with HIV Infection</vt:lpstr>
      <vt:lpstr>Disclosures</vt:lpstr>
      <vt:lpstr>Objectives</vt:lpstr>
      <vt:lpstr>Adolescents and Youth</vt:lpstr>
      <vt:lpstr>EPIDEMIOLOGY OF HIV INFECTION  AMONG ADOLESCENTS AND  YOUTH IN THE US</vt:lpstr>
      <vt:lpstr>Knowledge of HIV Status in the US by Age,</vt:lpstr>
      <vt:lpstr>Why Low Rates of HIV Status Knowledge  among Youth?</vt:lpstr>
      <vt:lpstr>Estimated New HIV Infections by Age, US, 2021</vt:lpstr>
      <vt:lpstr>HIV Diagnoses, US and Dependent Areas by Age, 2021</vt:lpstr>
      <vt:lpstr>Trends in HIV Diagnoses in the US and  Dependent Areas by Age, 2017-2021</vt:lpstr>
      <vt:lpstr>HIV Diagnoses by Sex and Age, US and  Dependent Areas, 2021</vt:lpstr>
      <vt:lpstr>Youth Aged 13-24 years Newly Diagnosed with HIV by  Transmission, US and Dependent Areas, 2021</vt:lpstr>
      <vt:lpstr>Injection Behaviors among People who Inject  Drugs (PWID) in 23 US Cities by Age, 2018</vt:lpstr>
      <vt:lpstr>Persons with HIV by Age Group, US  and Dependent Areas, 2021</vt:lpstr>
      <vt:lpstr>Heterogenous Populations of Youth with HIV</vt:lpstr>
      <vt:lpstr>Youth Aged 13-24 years with HIV by Gender and Transmission Groups, US and Dependent Areas, 2021</vt:lpstr>
      <vt:lpstr>UNIQUE CHALLENGES IN THE  DIAGNOSIS OF HIV INFECTION AND  LINKAGE TO CARE FOR  ADOLESCENTS AND YOUTH</vt:lpstr>
      <vt:lpstr>Linkage to HIV Care</vt:lpstr>
      <vt:lpstr>Development Changes – Risk and Protective Factors</vt:lpstr>
      <vt:lpstr>Caring for Adolescents with HIV</vt:lpstr>
      <vt:lpstr>Median HIV Stigma Score among People with  Diagnosed HIV in the US by Age, 2020</vt:lpstr>
      <vt:lpstr>Self-rated Health Among People with Diagnosed  HIV in the US by Age, 2020 Feeling Invincible!</vt:lpstr>
      <vt:lpstr>Unmet Need for Services from a Mental Health  Professional among People with Diagnosed HIV,  US by age, 2020</vt:lpstr>
      <vt:lpstr>Food insecurity, unemployment, and unstable  housing among people with diagnosed HIV in  the US by age, 2020</vt:lpstr>
      <vt:lpstr>Focus on LGBTQ Youth</vt:lpstr>
      <vt:lpstr>Engaging in Care Newly Diagnosed  Adolescents and Youth</vt:lpstr>
      <vt:lpstr>KEY STEPS IN THE INITIATION OF  TREATMENT AND MANAGEMENT  OF HIV INFECTION FOR  ADOLESCENTS AND YOUTH</vt:lpstr>
      <vt:lpstr>Maslow’s Hierarchy of Needs Affected  by HIV through Adolescence</vt:lpstr>
      <vt:lpstr>Key Principles of HIV Care for Adolescents and Youth</vt:lpstr>
      <vt:lpstr>Baseline Evaluation</vt:lpstr>
      <vt:lpstr>Discussing HIV Treatment</vt:lpstr>
      <vt:lpstr>ART for Adolescents and Youth</vt:lpstr>
      <vt:lpstr>How about Long-Acting ART?</vt:lpstr>
      <vt:lpstr>Initial ART Choices</vt:lpstr>
      <vt:lpstr>Setting Up Care and Treatment Plans</vt:lpstr>
      <vt:lpstr>Supporting ART Adherence</vt:lpstr>
      <vt:lpstr>BARRIERS AND FACILITATORS TO  ACHIEVING AND SUSTAINING  VIROLOGIC SUPPRESSION AMONG  YOUTH WITH HIV</vt:lpstr>
      <vt:lpstr>HIV Care Cascade/Continuum among People,  US and Dependent Areas, 2021</vt:lpstr>
      <vt:lpstr>HIV Care Continuum among People with  Diagnosed HIV in 47 States and DC by Age, 2021</vt:lpstr>
      <vt:lpstr>Retention in Care Challenges</vt:lpstr>
      <vt:lpstr>Sexual Behaviors among People with  Diagnosed HIV in the US by Age, 2020</vt:lpstr>
      <vt:lpstr>Psychiatric  Disorders in Adolescents and  Youth with HIV,US</vt:lpstr>
      <vt:lpstr>Adherence to ART Challenges</vt:lpstr>
      <vt:lpstr>Outcomes in Treatment-Experienced Children and Youth</vt:lpstr>
      <vt:lpstr>It Takes a Village to Support Adherence</vt:lpstr>
      <vt:lpstr>Comprehensive Multidisciplinary Care Team - Summary of Ambulatory Services, CNH</vt:lpstr>
      <vt:lpstr>Peer Support Groups</vt:lpstr>
      <vt:lpstr>Diversifying Peer Support</vt:lpstr>
      <vt:lpstr>Cooking Classes for Adolescents and Youth, CNH</vt:lpstr>
      <vt:lpstr>Addressing Food Insecurity</vt:lpstr>
      <vt:lpstr>Wellbeing and Health Promotion</vt:lpstr>
      <vt:lpstr>Conclusions</vt:lpstr>
      <vt:lpstr>Acknowledgements</vt:lpstr>
      <vt:lpstr>MATEC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UMDNJ</dc:creator>
  <cp:lastModifiedBy>Abdul-Kabir, Najwa</cp:lastModifiedBy>
  <cp:revision>1</cp:revision>
  <dcterms:created xsi:type="dcterms:W3CDTF">2024-06-12T15:43:55Z</dcterms:created>
  <dcterms:modified xsi:type="dcterms:W3CDTF">2024-06-12T16:18:45Z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2024-06-12T00:00:00Z</vt:filetime>
  </property>
</Properties>
</file>