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92" r:id="rId1"/>
  </p:sldMasterIdLst>
  <p:notesMasterIdLst>
    <p:notesMasterId r:id="rId16"/>
  </p:notesMasterIdLst>
  <p:handoutMasterIdLst>
    <p:handoutMasterId r:id="rId17"/>
  </p:handoutMasterIdLst>
  <p:sldIdLst>
    <p:sldId id="1114" r:id="rId2"/>
    <p:sldId id="259" r:id="rId3"/>
    <p:sldId id="4776" r:id="rId4"/>
    <p:sldId id="1011" r:id="rId5"/>
    <p:sldId id="1013" r:id="rId6"/>
    <p:sldId id="262" r:id="rId7"/>
    <p:sldId id="1005" r:id="rId8"/>
    <p:sldId id="4784" r:id="rId9"/>
    <p:sldId id="4779" r:id="rId10"/>
    <p:sldId id="4780" r:id="rId11"/>
    <p:sldId id="4783" r:id="rId12"/>
    <p:sldId id="4781" r:id="rId13"/>
    <p:sldId id="4782" r:id="rId14"/>
    <p:sldId id="867" r:id="rId15"/>
  </p:sldIdLst>
  <p:sldSz cx="9144000" cy="5143500" type="screen16x9"/>
  <p:notesSz cx="6858000" cy="10287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644" userDrawn="1">
          <p15:clr>
            <a:srgbClr val="A4A3A4"/>
          </p15:clr>
        </p15:guide>
      </p15:sldGuideLst>
    </p:ext>
    <p:ext uri="{2D200454-40CA-4A62-9FC3-DE9A4176ACB9}">
      <p15:notesGuideLst xmlns:p15="http://schemas.microsoft.com/office/powerpoint/2012/main">
        <p15:guide id="1" orient="horz" pos="324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367"/>
    <a:srgbClr val="005CA0"/>
    <a:srgbClr val="83B84D"/>
    <a:srgbClr val="866401"/>
    <a:srgbClr val="005695"/>
    <a:srgbClr val="547532"/>
    <a:srgbClr val="866500"/>
    <a:srgbClr val="00508A"/>
    <a:srgbClr val="005C9E"/>
    <a:srgbClr val="8A59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autoAdjust="0"/>
    <p:restoredTop sz="87883" autoAdjust="0"/>
  </p:normalViewPr>
  <p:slideViewPr>
    <p:cSldViewPr snapToGrid="0" showGuides="1">
      <p:cViewPr varScale="1">
        <p:scale>
          <a:sx n="147" d="100"/>
          <a:sy n="147" d="100"/>
        </p:scale>
        <p:origin x="800" y="184"/>
      </p:cViewPr>
      <p:guideLst>
        <p:guide pos="2880"/>
        <p:guide orient="horz" pos="16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5952"/>
    </p:cViewPr>
  </p:sorterViewPr>
  <p:notesViewPr>
    <p:cSldViewPr snapToGrid="0" showGuides="1">
      <p:cViewPr varScale="1">
        <p:scale>
          <a:sx n="136" d="100"/>
          <a:sy n="136" d="100"/>
        </p:scale>
        <p:origin x="2496" y="232"/>
      </p:cViewPr>
      <p:guideLst>
        <p:guide orient="horz" pos="324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8C7414-0FE8-2542-928C-BC1A73072A53}" type="doc">
      <dgm:prSet loTypeId="urn:microsoft.com/office/officeart/2005/8/layout/vProcess5" loCatId="" qsTypeId="urn:microsoft.com/office/officeart/2005/8/quickstyle/simple1" qsCatId="simple" csTypeId="urn:microsoft.com/office/officeart/2005/8/colors/colorful1" csCatId="colorful" phldr="1"/>
      <dgm:spPr/>
      <dgm:t>
        <a:bodyPr/>
        <a:lstStyle/>
        <a:p>
          <a:endParaRPr lang="en-US"/>
        </a:p>
      </dgm:t>
    </dgm:pt>
    <dgm:pt modelId="{F974A238-948B-274D-88B5-BBD570480DEC}">
      <dgm:prSet phldrT="[Text]" custT="1"/>
      <dgm:spPr/>
      <dgm:t>
        <a:bodyPr/>
        <a:lstStyle/>
        <a:p>
          <a:r>
            <a:rPr lang="en-US" sz="1600" dirty="0"/>
            <a:t>H</a:t>
          </a:r>
          <a:r>
            <a:rPr lang="en-US" sz="1600" b="0" i="0" dirty="0">
              <a:effectLst/>
            </a:rPr>
            <a:t>igh (and rising) incidence of anal cancer in PWH</a:t>
          </a:r>
          <a:endParaRPr lang="en-US" sz="1600" dirty="0"/>
        </a:p>
      </dgm:t>
    </dgm:pt>
    <dgm:pt modelId="{F4C3560E-D3B5-1240-B816-A58EA3942C73}" type="parTrans" cxnId="{5CD740E1-20E7-7A45-A216-4BABB4990364}">
      <dgm:prSet/>
      <dgm:spPr/>
      <dgm:t>
        <a:bodyPr/>
        <a:lstStyle/>
        <a:p>
          <a:endParaRPr lang="en-US" sz="1600"/>
        </a:p>
      </dgm:t>
    </dgm:pt>
    <dgm:pt modelId="{8564F883-82FC-5B41-B7B7-FDDCC9B077AD}" type="sibTrans" cxnId="{5CD740E1-20E7-7A45-A216-4BABB4990364}">
      <dgm:prSet custT="1"/>
      <dgm:spPr/>
      <dgm:t>
        <a:bodyPr/>
        <a:lstStyle/>
        <a:p>
          <a:endParaRPr lang="en-US" sz="1600"/>
        </a:p>
      </dgm:t>
    </dgm:pt>
    <dgm:pt modelId="{CE1CDAE5-A9E3-5343-869D-9ACD1BFEE6D6}">
      <dgm:prSet phldrT="[Text]" phldr="1"/>
      <dgm:spPr/>
      <dgm:t>
        <a:bodyPr/>
        <a:lstStyle/>
        <a:p>
          <a:endParaRPr lang="en-US" sz="1600"/>
        </a:p>
      </dgm:t>
    </dgm:pt>
    <dgm:pt modelId="{216F88B3-4A44-C544-AC85-8CC5035A4180}" type="parTrans" cxnId="{85A57883-47FC-884E-A5F6-17F94C385B07}">
      <dgm:prSet/>
      <dgm:spPr/>
      <dgm:t>
        <a:bodyPr/>
        <a:lstStyle/>
        <a:p>
          <a:endParaRPr lang="en-US" sz="1600"/>
        </a:p>
      </dgm:t>
    </dgm:pt>
    <dgm:pt modelId="{8BA30550-7361-374F-A03D-1A3459B1DD5D}" type="sibTrans" cxnId="{85A57883-47FC-884E-A5F6-17F94C385B07}">
      <dgm:prSet/>
      <dgm:spPr/>
      <dgm:t>
        <a:bodyPr/>
        <a:lstStyle/>
        <a:p>
          <a:endParaRPr lang="en-US" sz="1600"/>
        </a:p>
      </dgm:t>
    </dgm:pt>
    <dgm:pt modelId="{7D93BB9A-F39A-B643-8C03-7F1B8372B08E}">
      <dgm:prSet phldrT="[Text]" phldr="1"/>
      <dgm:spPr/>
      <dgm:t>
        <a:bodyPr/>
        <a:lstStyle/>
        <a:p>
          <a:endParaRPr lang="en-US" sz="1600"/>
        </a:p>
      </dgm:t>
    </dgm:pt>
    <dgm:pt modelId="{BA33E898-B3D0-B24B-832B-C15554692036}" type="parTrans" cxnId="{A9D5034C-F745-444B-9762-69819716A9BB}">
      <dgm:prSet/>
      <dgm:spPr/>
      <dgm:t>
        <a:bodyPr/>
        <a:lstStyle/>
        <a:p>
          <a:endParaRPr lang="en-US" sz="1600"/>
        </a:p>
      </dgm:t>
    </dgm:pt>
    <dgm:pt modelId="{66401EAF-B807-7844-9A53-77A75F4A29E3}" type="sibTrans" cxnId="{A9D5034C-F745-444B-9762-69819716A9BB}">
      <dgm:prSet/>
      <dgm:spPr/>
      <dgm:t>
        <a:bodyPr/>
        <a:lstStyle/>
        <a:p>
          <a:endParaRPr lang="en-US" sz="1600"/>
        </a:p>
      </dgm:t>
    </dgm:pt>
    <dgm:pt modelId="{118976BF-4146-644D-98B8-86DA36D730BE}">
      <dgm:prSet custT="1"/>
      <dgm:spPr>
        <a:solidFill>
          <a:schemeClr val="bg1">
            <a:lumMod val="50000"/>
          </a:schemeClr>
        </a:solidFill>
      </dgm:spPr>
      <dgm:t>
        <a:bodyPr/>
        <a:lstStyle/>
        <a:p>
          <a:r>
            <a:rPr lang="en-US" sz="1600" b="0" i="0" dirty="0">
              <a:effectLst/>
            </a:rPr>
            <a:t>High prevalence of anal HSIL in PWH</a:t>
          </a:r>
        </a:p>
      </dgm:t>
    </dgm:pt>
    <dgm:pt modelId="{9B0D6782-3C5D-1642-9468-2DC523B42800}" type="parTrans" cxnId="{037D5FE9-9672-AA4C-9FAE-26134012D2CD}">
      <dgm:prSet/>
      <dgm:spPr/>
      <dgm:t>
        <a:bodyPr/>
        <a:lstStyle/>
        <a:p>
          <a:endParaRPr lang="en-US" sz="1600"/>
        </a:p>
      </dgm:t>
    </dgm:pt>
    <dgm:pt modelId="{7F248FBC-15E7-9B4F-927F-E97BF9F2B805}" type="sibTrans" cxnId="{037D5FE9-9672-AA4C-9FAE-26134012D2CD}">
      <dgm:prSet custT="1"/>
      <dgm:spPr/>
      <dgm:t>
        <a:bodyPr/>
        <a:lstStyle/>
        <a:p>
          <a:endParaRPr lang="en-US" sz="1600"/>
        </a:p>
      </dgm:t>
    </dgm:pt>
    <dgm:pt modelId="{4724009E-127C-9B46-A0F0-8A6542350B1C}">
      <dgm:prSet custT="1"/>
      <dgm:spPr/>
      <dgm:t>
        <a:bodyPr/>
        <a:lstStyle/>
        <a:p>
          <a:r>
            <a:rPr lang="en-US" sz="1600"/>
            <a:t>H</a:t>
          </a:r>
          <a:r>
            <a:rPr lang="en-US" sz="1600" b="0" i="0">
              <a:effectLst/>
            </a:rPr>
            <a:t>igh progression rate of anal HSIL to cancer in the absence of treatment</a:t>
          </a:r>
          <a:endParaRPr lang="en-US" sz="1600" b="0" i="0" dirty="0">
            <a:effectLst/>
          </a:endParaRPr>
        </a:p>
      </dgm:t>
    </dgm:pt>
    <dgm:pt modelId="{398E4015-647D-C54B-9338-5E3FD9D6AE68}" type="parTrans" cxnId="{349D39E1-391A-9A47-B60C-751A9593F965}">
      <dgm:prSet/>
      <dgm:spPr/>
      <dgm:t>
        <a:bodyPr/>
        <a:lstStyle/>
        <a:p>
          <a:endParaRPr lang="en-US" sz="1600"/>
        </a:p>
      </dgm:t>
    </dgm:pt>
    <dgm:pt modelId="{0AD578EE-0BDF-8640-9107-DDA1E7AD7E44}" type="sibTrans" cxnId="{349D39E1-391A-9A47-B60C-751A9593F965}">
      <dgm:prSet custT="1"/>
      <dgm:spPr/>
      <dgm:t>
        <a:bodyPr/>
        <a:lstStyle/>
        <a:p>
          <a:endParaRPr lang="en-US" sz="1600"/>
        </a:p>
      </dgm:t>
    </dgm:pt>
    <dgm:pt modelId="{5E81352B-0D8F-3A45-8F34-236DA2EEF9D6}">
      <dgm:prSet custT="1"/>
      <dgm:spPr/>
      <dgm:t>
        <a:bodyPr/>
        <a:lstStyle/>
        <a:p>
          <a:r>
            <a:rPr lang="en-US" sz="1600"/>
            <a:t>E</a:t>
          </a:r>
          <a:r>
            <a:rPr lang="en-US" sz="1600" b="0" i="0">
              <a:effectLst/>
            </a:rPr>
            <a:t>fficacy of treating anal HSIL to reduce progression to anal cancer</a:t>
          </a:r>
          <a:endParaRPr lang="en-US" sz="1600" b="0" i="0" dirty="0">
            <a:effectLst/>
          </a:endParaRPr>
        </a:p>
      </dgm:t>
    </dgm:pt>
    <dgm:pt modelId="{52F1A4B2-A0A3-4D45-93CD-C024DD21BDAA}" type="parTrans" cxnId="{E1EA1C05-BB58-DA4B-9B58-602EC58F889E}">
      <dgm:prSet/>
      <dgm:spPr/>
      <dgm:t>
        <a:bodyPr/>
        <a:lstStyle/>
        <a:p>
          <a:endParaRPr lang="en-US" sz="1600"/>
        </a:p>
      </dgm:t>
    </dgm:pt>
    <dgm:pt modelId="{990B3C92-2637-CB4F-9F01-9F27AAF10899}" type="sibTrans" cxnId="{E1EA1C05-BB58-DA4B-9B58-602EC58F889E}">
      <dgm:prSet custT="1"/>
      <dgm:spPr/>
      <dgm:t>
        <a:bodyPr/>
        <a:lstStyle/>
        <a:p>
          <a:endParaRPr lang="en-US" sz="1600"/>
        </a:p>
      </dgm:t>
    </dgm:pt>
    <dgm:pt modelId="{DF7E3C85-FE9A-0547-B437-4FFD66BA8AB5}">
      <dgm:prSet custT="1"/>
      <dgm:spPr/>
      <dgm:t>
        <a:bodyPr/>
        <a:lstStyle/>
        <a:p>
          <a:r>
            <a:rPr lang="en-US" sz="1600" dirty="0"/>
            <a:t>S</a:t>
          </a:r>
          <a:r>
            <a:rPr lang="en-US" sz="1600" b="0" i="0" dirty="0">
              <a:effectLst/>
            </a:rPr>
            <a:t>creening for anal HSIL </a:t>
          </a:r>
          <a:r>
            <a:rPr lang="en-US" sz="1600" b="1" i="0" dirty="0">
              <a:effectLst/>
            </a:rPr>
            <a:t>(AII)</a:t>
          </a:r>
          <a:r>
            <a:rPr lang="en-US" sz="1600" baseline="30000" dirty="0"/>
            <a:t> </a:t>
          </a:r>
          <a:r>
            <a:rPr lang="en-US" sz="1600" b="0" i="0" dirty="0">
              <a:effectLst/>
            </a:rPr>
            <a:t>and treatment of anal HSIL </a:t>
          </a:r>
          <a:r>
            <a:rPr lang="en-US" sz="1600" b="1" i="0" dirty="0">
              <a:effectLst/>
            </a:rPr>
            <a:t>(AI)</a:t>
          </a:r>
          <a:r>
            <a:rPr lang="en-US" sz="1600" b="0" i="0" dirty="0">
              <a:effectLst/>
            </a:rPr>
            <a:t> are recommended for PWH based on age, sex at birth, and risk/exposure group</a:t>
          </a:r>
          <a:endParaRPr lang="en-US" sz="1600" dirty="0"/>
        </a:p>
      </dgm:t>
    </dgm:pt>
    <dgm:pt modelId="{E6FD513B-E7F8-2E4B-B7FD-76C26B0B7712}" type="parTrans" cxnId="{A228AEC5-BACF-AF43-B5A5-3AEB50549661}">
      <dgm:prSet/>
      <dgm:spPr/>
      <dgm:t>
        <a:bodyPr/>
        <a:lstStyle/>
        <a:p>
          <a:endParaRPr lang="en-US" sz="1600"/>
        </a:p>
      </dgm:t>
    </dgm:pt>
    <dgm:pt modelId="{393F4807-8805-CF49-8CCE-E50A5043DB03}" type="sibTrans" cxnId="{A228AEC5-BACF-AF43-B5A5-3AEB50549661}">
      <dgm:prSet/>
      <dgm:spPr/>
      <dgm:t>
        <a:bodyPr/>
        <a:lstStyle/>
        <a:p>
          <a:endParaRPr lang="en-US" sz="1600"/>
        </a:p>
      </dgm:t>
    </dgm:pt>
    <dgm:pt modelId="{8CC40886-2C5F-E044-B4B2-2A27D6F20ABA}" type="pres">
      <dgm:prSet presAssocID="{848C7414-0FE8-2542-928C-BC1A73072A53}" presName="outerComposite" presStyleCnt="0">
        <dgm:presLayoutVars>
          <dgm:chMax val="5"/>
          <dgm:dir/>
          <dgm:resizeHandles val="exact"/>
        </dgm:presLayoutVars>
      </dgm:prSet>
      <dgm:spPr/>
    </dgm:pt>
    <dgm:pt modelId="{AE7C5505-51B3-4849-A86A-701D85413280}" type="pres">
      <dgm:prSet presAssocID="{848C7414-0FE8-2542-928C-BC1A73072A53}" presName="dummyMaxCanvas" presStyleCnt="0">
        <dgm:presLayoutVars/>
      </dgm:prSet>
      <dgm:spPr/>
    </dgm:pt>
    <dgm:pt modelId="{033C0BFD-C7BC-194B-9BAE-FD8BEF243196}" type="pres">
      <dgm:prSet presAssocID="{848C7414-0FE8-2542-928C-BC1A73072A53}" presName="FiveNodes_1" presStyleLbl="node1" presStyleIdx="0" presStyleCnt="5">
        <dgm:presLayoutVars>
          <dgm:bulletEnabled val="1"/>
        </dgm:presLayoutVars>
      </dgm:prSet>
      <dgm:spPr/>
    </dgm:pt>
    <dgm:pt modelId="{53F00729-5E81-6145-8ADE-80D610B74FB2}" type="pres">
      <dgm:prSet presAssocID="{848C7414-0FE8-2542-928C-BC1A73072A53}" presName="FiveNodes_2" presStyleLbl="node1" presStyleIdx="1" presStyleCnt="5">
        <dgm:presLayoutVars>
          <dgm:bulletEnabled val="1"/>
        </dgm:presLayoutVars>
      </dgm:prSet>
      <dgm:spPr/>
    </dgm:pt>
    <dgm:pt modelId="{3BCE800C-19A3-2C46-A10E-8D9620C0CA36}" type="pres">
      <dgm:prSet presAssocID="{848C7414-0FE8-2542-928C-BC1A73072A53}" presName="FiveNodes_3" presStyleLbl="node1" presStyleIdx="2" presStyleCnt="5">
        <dgm:presLayoutVars>
          <dgm:bulletEnabled val="1"/>
        </dgm:presLayoutVars>
      </dgm:prSet>
      <dgm:spPr/>
    </dgm:pt>
    <dgm:pt modelId="{669DF464-AA7F-2D4E-819F-555B23A62CDB}" type="pres">
      <dgm:prSet presAssocID="{848C7414-0FE8-2542-928C-BC1A73072A53}" presName="FiveNodes_4" presStyleLbl="node1" presStyleIdx="3" presStyleCnt="5">
        <dgm:presLayoutVars>
          <dgm:bulletEnabled val="1"/>
        </dgm:presLayoutVars>
      </dgm:prSet>
      <dgm:spPr/>
    </dgm:pt>
    <dgm:pt modelId="{9F5E538B-F6CF-4F46-9D6C-28F06807050F}" type="pres">
      <dgm:prSet presAssocID="{848C7414-0FE8-2542-928C-BC1A73072A53}" presName="FiveNodes_5" presStyleLbl="node1" presStyleIdx="4" presStyleCnt="5">
        <dgm:presLayoutVars>
          <dgm:bulletEnabled val="1"/>
        </dgm:presLayoutVars>
      </dgm:prSet>
      <dgm:spPr/>
    </dgm:pt>
    <dgm:pt modelId="{C465CC71-1AFC-4945-A9DF-0723EDBCCA3C}" type="pres">
      <dgm:prSet presAssocID="{848C7414-0FE8-2542-928C-BC1A73072A53}" presName="FiveConn_1-2" presStyleLbl="fgAccFollowNode1" presStyleIdx="0" presStyleCnt="4">
        <dgm:presLayoutVars>
          <dgm:bulletEnabled val="1"/>
        </dgm:presLayoutVars>
      </dgm:prSet>
      <dgm:spPr/>
    </dgm:pt>
    <dgm:pt modelId="{DFCD3028-088C-3548-835A-9F59AABE01C9}" type="pres">
      <dgm:prSet presAssocID="{848C7414-0FE8-2542-928C-BC1A73072A53}" presName="FiveConn_2-3" presStyleLbl="fgAccFollowNode1" presStyleIdx="1" presStyleCnt="4">
        <dgm:presLayoutVars>
          <dgm:bulletEnabled val="1"/>
        </dgm:presLayoutVars>
      </dgm:prSet>
      <dgm:spPr/>
    </dgm:pt>
    <dgm:pt modelId="{847A1CD8-1797-1445-8A98-E33FE03AD6D2}" type="pres">
      <dgm:prSet presAssocID="{848C7414-0FE8-2542-928C-BC1A73072A53}" presName="FiveConn_3-4" presStyleLbl="fgAccFollowNode1" presStyleIdx="2" presStyleCnt="4">
        <dgm:presLayoutVars>
          <dgm:bulletEnabled val="1"/>
        </dgm:presLayoutVars>
      </dgm:prSet>
      <dgm:spPr/>
    </dgm:pt>
    <dgm:pt modelId="{421A0666-920C-9448-A9AB-7741B9FF2968}" type="pres">
      <dgm:prSet presAssocID="{848C7414-0FE8-2542-928C-BC1A73072A53}" presName="FiveConn_4-5" presStyleLbl="fgAccFollowNode1" presStyleIdx="3" presStyleCnt="4">
        <dgm:presLayoutVars>
          <dgm:bulletEnabled val="1"/>
        </dgm:presLayoutVars>
      </dgm:prSet>
      <dgm:spPr/>
    </dgm:pt>
    <dgm:pt modelId="{C4A5B621-D8D8-1640-9875-B08B99F8CC1B}" type="pres">
      <dgm:prSet presAssocID="{848C7414-0FE8-2542-928C-BC1A73072A53}" presName="FiveNodes_1_text" presStyleLbl="node1" presStyleIdx="4" presStyleCnt="5">
        <dgm:presLayoutVars>
          <dgm:bulletEnabled val="1"/>
        </dgm:presLayoutVars>
      </dgm:prSet>
      <dgm:spPr/>
    </dgm:pt>
    <dgm:pt modelId="{0679913C-EB84-5645-A0E8-C64714F3FB90}" type="pres">
      <dgm:prSet presAssocID="{848C7414-0FE8-2542-928C-BC1A73072A53}" presName="FiveNodes_2_text" presStyleLbl="node1" presStyleIdx="4" presStyleCnt="5">
        <dgm:presLayoutVars>
          <dgm:bulletEnabled val="1"/>
        </dgm:presLayoutVars>
      </dgm:prSet>
      <dgm:spPr/>
    </dgm:pt>
    <dgm:pt modelId="{81E06AE4-D404-8F4B-A0E8-A65EDB93BE93}" type="pres">
      <dgm:prSet presAssocID="{848C7414-0FE8-2542-928C-BC1A73072A53}" presName="FiveNodes_3_text" presStyleLbl="node1" presStyleIdx="4" presStyleCnt="5">
        <dgm:presLayoutVars>
          <dgm:bulletEnabled val="1"/>
        </dgm:presLayoutVars>
      </dgm:prSet>
      <dgm:spPr/>
    </dgm:pt>
    <dgm:pt modelId="{A7343703-0A43-7546-A871-2DBBA6C0A93E}" type="pres">
      <dgm:prSet presAssocID="{848C7414-0FE8-2542-928C-BC1A73072A53}" presName="FiveNodes_4_text" presStyleLbl="node1" presStyleIdx="4" presStyleCnt="5">
        <dgm:presLayoutVars>
          <dgm:bulletEnabled val="1"/>
        </dgm:presLayoutVars>
      </dgm:prSet>
      <dgm:spPr/>
    </dgm:pt>
    <dgm:pt modelId="{16D6DE72-5E24-8844-803E-C3E97B077E12}" type="pres">
      <dgm:prSet presAssocID="{848C7414-0FE8-2542-928C-BC1A73072A53}" presName="FiveNodes_5_text" presStyleLbl="node1" presStyleIdx="4" presStyleCnt="5">
        <dgm:presLayoutVars>
          <dgm:bulletEnabled val="1"/>
        </dgm:presLayoutVars>
      </dgm:prSet>
      <dgm:spPr/>
    </dgm:pt>
  </dgm:ptLst>
  <dgm:cxnLst>
    <dgm:cxn modelId="{163C8B03-281A-0742-8F74-F53BC703E0DC}" type="presOf" srcId="{5E81352B-0D8F-3A45-8F34-236DA2EEF9D6}" destId="{669DF464-AA7F-2D4E-819F-555B23A62CDB}" srcOrd="0" destOrd="0" presId="urn:microsoft.com/office/officeart/2005/8/layout/vProcess5"/>
    <dgm:cxn modelId="{E1EA1C05-BB58-DA4B-9B58-602EC58F889E}" srcId="{848C7414-0FE8-2542-928C-BC1A73072A53}" destId="{5E81352B-0D8F-3A45-8F34-236DA2EEF9D6}" srcOrd="3" destOrd="0" parTransId="{52F1A4B2-A0A3-4D45-93CD-C024DD21BDAA}" sibTransId="{990B3C92-2637-CB4F-9F01-9F27AAF10899}"/>
    <dgm:cxn modelId="{51AA160E-4038-6D45-89DD-EC34D090B307}" type="presOf" srcId="{8564F883-82FC-5B41-B7B7-FDDCC9B077AD}" destId="{C465CC71-1AFC-4945-A9DF-0723EDBCCA3C}" srcOrd="0" destOrd="0" presId="urn:microsoft.com/office/officeart/2005/8/layout/vProcess5"/>
    <dgm:cxn modelId="{49AC5919-EB45-1041-AF18-C139E5554DC5}" type="presOf" srcId="{848C7414-0FE8-2542-928C-BC1A73072A53}" destId="{8CC40886-2C5F-E044-B4B2-2A27D6F20ABA}" srcOrd="0" destOrd="0" presId="urn:microsoft.com/office/officeart/2005/8/layout/vProcess5"/>
    <dgm:cxn modelId="{598A6C2A-EAAE-A245-B022-CB7AB882AFF3}" type="presOf" srcId="{118976BF-4146-644D-98B8-86DA36D730BE}" destId="{53F00729-5E81-6145-8ADE-80D610B74FB2}" srcOrd="0" destOrd="0" presId="urn:microsoft.com/office/officeart/2005/8/layout/vProcess5"/>
    <dgm:cxn modelId="{8BE84E2D-1603-A247-A570-D3129D8918B5}" type="presOf" srcId="{4724009E-127C-9B46-A0F0-8A6542350B1C}" destId="{3BCE800C-19A3-2C46-A10E-8D9620C0CA36}" srcOrd="0" destOrd="0" presId="urn:microsoft.com/office/officeart/2005/8/layout/vProcess5"/>
    <dgm:cxn modelId="{A9D5034C-F745-444B-9762-69819716A9BB}" srcId="{848C7414-0FE8-2542-928C-BC1A73072A53}" destId="{7D93BB9A-F39A-B643-8C03-7F1B8372B08E}" srcOrd="6" destOrd="0" parTransId="{BA33E898-B3D0-B24B-832B-C15554692036}" sibTransId="{66401EAF-B807-7844-9A53-77A75F4A29E3}"/>
    <dgm:cxn modelId="{A8100350-4F4D-C745-A535-017D6D88527F}" type="presOf" srcId="{F974A238-948B-274D-88B5-BBD570480DEC}" destId="{033C0BFD-C7BC-194B-9BAE-FD8BEF243196}" srcOrd="0" destOrd="0" presId="urn:microsoft.com/office/officeart/2005/8/layout/vProcess5"/>
    <dgm:cxn modelId="{98D88D56-D6B3-0341-A0C0-5A99591010E4}" type="presOf" srcId="{118976BF-4146-644D-98B8-86DA36D730BE}" destId="{0679913C-EB84-5645-A0E8-C64714F3FB90}" srcOrd="1" destOrd="0" presId="urn:microsoft.com/office/officeart/2005/8/layout/vProcess5"/>
    <dgm:cxn modelId="{9EF7E47D-3DD7-4740-A07D-204319A69B9F}" type="presOf" srcId="{4724009E-127C-9B46-A0F0-8A6542350B1C}" destId="{81E06AE4-D404-8F4B-A0E8-A65EDB93BE93}" srcOrd="1" destOrd="0" presId="urn:microsoft.com/office/officeart/2005/8/layout/vProcess5"/>
    <dgm:cxn modelId="{85A57883-47FC-884E-A5F6-17F94C385B07}" srcId="{848C7414-0FE8-2542-928C-BC1A73072A53}" destId="{CE1CDAE5-A9E3-5343-869D-9ACD1BFEE6D6}" srcOrd="5" destOrd="0" parTransId="{216F88B3-4A44-C544-AC85-8CC5035A4180}" sibTransId="{8BA30550-7361-374F-A03D-1A3459B1DD5D}"/>
    <dgm:cxn modelId="{E245CD8E-01C7-6C48-86B2-4DDA0A4B553A}" type="presOf" srcId="{DF7E3C85-FE9A-0547-B437-4FFD66BA8AB5}" destId="{16D6DE72-5E24-8844-803E-C3E97B077E12}" srcOrd="1" destOrd="0" presId="urn:microsoft.com/office/officeart/2005/8/layout/vProcess5"/>
    <dgm:cxn modelId="{82594394-C867-C94B-BDA3-CF2276B5A378}" type="presOf" srcId="{990B3C92-2637-CB4F-9F01-9F27AAF10899}" destId="{421A0666-920C-9448-A9AB-7741B9FF2968}" srcOrd="0" destOrd="0" presId="urn:microsoft.com/office/officeart/2005/8/layout/vProcess5"/>
    <dgm:cxn modelId="{7600DAA9-ABF2-8746-96B9-BDFF82A56806}" type="presOf" srcId="{5E81352B-0D8F-3A45-8F34-236DA2EEF9D6}" destId="{A7343703-0A43-7546-A871-2DBBA6C0A93E}" srcOrd="1" destOrd="0" presId="urn:microsoft.com/office/officeart/2005/8/layout/vProcess5"/>
    <dgm:cxn modelId="{73B8BEAB-521D-9A42-B370-DC3E3EA82637}" type="presOf" srcId="{0AD578EE-0BDF-8640-9107-DDA1E7AD7E44}" destId="{847A1CD8-1797-1445-8A98-E33FE03AD6D2}" srcOrd="0" destOrd="0" presId="urn:microsoft.com/office/officeart/2005/8/layout/vProcess5"/>
    <dgm:cxn modelId="{A228AEC5-BACF-AF43-B5A5-3AEB50549661}" srcId="{848C7414-0FE8-2542-928C-BC1A73072A53}" destId="{DF7E3C85-FE9A-0547-B437-4FFD66BA8AB5}" srcOrd="4" destOrd="0" parTransId="{E6FD513B-E7F8-2E4B-B7FD-76C26B0B7712}" sibTransId="{393F4807-8805-CF49-8CCE-E50A5043DB03}"/>
    <dgm:cxn modelId="{349D39E1-391A-9A47-B60C-751A9593F965}" srcId="{848C7414-0FE8-2542-928C-BC1A73072A53}" destId="{4724009E-127C-9B46-A0F0-8A6542350B1C}" srcOrd="2" destOrd="0" parTransId="{398E4015-647D-C54B-9338-5E3FD9D6AE68}" sibTransId="{0AD578EE-0BDF-8640-9107-DDA1E7AD7E44}"/>
    <dgm:cxn modelId="{5CD740E1-20E7-7A45-A216-4BABB4990364}" srcId="{848C7414-0FE8-2542-928C-BC1A73072A53}" destId="{F974A238-948B-274D-88B5-BBD570480DEC}" srcOrd="0" destOrd="0" parTransId="{F4C3560E-D3B5-1240-B816-A58EA3942C73}" sibTransId="{8564F883-82FC-5B41-B7B7-FDDCC9B077AD}"/>
    <dgm:cxn modelId="{1FEA2AE4-3CD8-7944-9DA5-279A7CDFC04F}" type="presOf" srcId="{7F248FBC-15E7-9B4F-927F-E97BF9F2B805}" destId="{DFCD3028-088C-3548-835A-9F59AABE01C9}" srcOrd="0" destOrd="0" presId="urn:microsoft.com/office/officeart/2005/8/layout/vProcess5"/>
    <dgm:cxn modelId="{90410AE5-FAE0-5443-A709-78D4D729BEB0}" type="presOf" srcId="{DF7E3C85-FE9A-0547-B437-4FFD66BA8AB5}" destId="{9F5E538B-F6CF-4F46-9D6C-28F06807050F}" srcOrd="0" destOrd="0" presId="urn:microsoft.com/office/officeart/2005/8/layout/vProcess5"/>
    <dgm:cxn modelId="{037D5FE9-9672-AA4C-9FAE-26134012D2CD}" srcId="{848C7414-0FE8-2542-928C-BC1A73072A53}" destId="{118976BF-4146-644D-98B8-86DA36D730BE}" srcOrd="1" destOrd="0" parTransId="{9B0D6782-3C5D-1642-9468-2DC523B42800}" sibTransId="{7F248FBC-15E7-9B4F-927F-E97BF9F2B805}"/>
    <dgm:cxn modelId="{6487A1F0-A265-5643-84FB-30838ABE4407}" type="presOf" srcId="{F974A238-948B-274D-88B5-BBD570480DEC}" destId="{C4A5B621-D8D8-1640-9875-B08B99F8CC1B}" srcOrd="1" destOrd="0" presId="urn:microsoft.com/office/officeart/2005/8/layout/vProcess5"/>
    <dgm:cxn modelId="{7AEE7ABC-D803-CA46-A01F-3270B269A38D}" type="presParOf" srcId="{8CC40886-2C5F-E044-B4B2-2A27D6F20ABA}" destId="{AE7C5505-51B3-4849-A86A-701D85413280}" srcOrd="0" destOrd="0" presId="urn:microsoft.com/office/officeart/2005/8/layout/vProcess5"/>
    <dgm:cxn modelId="{F54DA54E-4811-9845-A3BA-E411F11A3EC7}" type="presParOf" srcId="{8CC40886-2C5F-E044-B4B2-2A27D6F20ABA}" destId="{033C0BFD-C7BC-194B-9BAE-FD8BEF243196}" srcOrd="1" destOrd="0" presId="urn:microsoft.com/office/officeart/2005/8/layout/vProcess5"/>
    <dgm:cxn modelId="{869675FB-24E8-A449-A27C-9975562AA398}" type="presParOf" srcId="{8CC40886-2C5F-E044-B4B2-2A27D6F20ABA}" destId="{53F00729-5E81-6145-8ADE-80D610B74FB2}" srcOrd="2" destOrd="0" presId="urn:microsoft.com/office/officeart/2005/8/layout/vProcess5"/>
    <dgm:cxn modelId="{B5CBC835-7207-1040-BA6E-4DB91C6DDEB3}" type="presParOf" srcId="{8CC40886-2C5F-E044-B4B2-2A27D6F20ABA}" destId="{3BCE800C-19A3-2C46-A10E-8D9620C0CA36}" srcOrd="3" destOrd="0" presId="urn:microsoft.com/office/officeart/2005/8/layout/vProcess5"/>
    <dgm:cxn modelId="{74CFF2B5-B75D-7348-B4B6-576036E77A90}" type="presParOf" srcId="{8CC40886-2C5F-E044-B4B2-2A27D6F20ABA}" destId="{669DF464-AA7F-2D4E-819F-555B23A62CDB}" srcOrd="4" destOrd="0" presId="urn:microsoft.com/office/officeart/2005/8/layout/vProcess5"/>
    <dgm:cxn modelId="{AC7E6AB6-3F16-1C44-89B9-AFE55A1F699C}" type="presParOf" srcId="{8CC40886-2C5F-E044-B4B2-2A27D6F20ABA}" destId="{9F5E538B-F6CF-4F46-9D6C-28F06807050F}" srcOrd="5" destOrd="0" presId="urn:microsoft.com/office/officeart/2005/8/layout/vProcess5"/>
    <dgm:cxn modelId="{F6509B1C-7457-554E-B296-1E91E76AE405}" type="presParOf" srcId="{8CC40886-2C5F-E044-B4B2-2A27D6F20ABA}" destId="{C465CC71-1AFC-4945-A9DF-0723EDBCCA3C}" srcOrd="6" destOrd="0" presId="urn:microsoft.com/office/officeart/2005/8/layout/vProcess5"/>
    <dgm:cxn modelId="{8F6E9A0D-95EA-B34C-A299-5C4B68F41E75}" type="presParOf" srcId="{8CC40886-2C5F-E044-B4B2-2A27D6F20ABA}" destId="{DFCD3028-088C-3548-835A-9F59AABE01C9}" srcOrd="7" destOrd="0" presId="urn:microsoft.com/office/officeart/2005/8/layout/vProcess5"/>
    <dgm:cxn modelId="{2DFE55B1-53D2-DB48-BBA9-7A80839DD1FF}" type="presParOf" srcId="{8CC40886-2C5F-E044-B4B2-2A27D6F20ABA}" destId="{847A1CD8-1797-1445-8A98-E33FE03AD6D2}" srcOrd="8" destOrd="0" presId="urn:microsoft.com/office/officeart/2005/8/layout/vProcess5"/>
    <dgm:cxn modelId="{4D013484-9CFA-9949-BB5D-39EE3821DB08}" type="presParOf" srcId="{8CC40886-2C5F-E044-B4B2-2A27D6F20ABA}" destId="{421A0666-920C-9448-A9AB-7741B9FF2968}" srcOrd="9" destOrd="0" presId="urn:microsoft.com/office/officeart/2005/8/layout/vProcess5"/>
    <dgm:cxn modelId="{32253B57-54F8-6442-A779-668717419ADD}" type="presParOf" srcId="{8CC40886-2C5F-E044-B4B2-2A27D6F20ABA}" destId="{C4A5B621-D8D8-1640-9875-B08B99F8CC1B}" srcOrd="10" destOrd="0" presId="urn:microsoft.com/office/officeart/2005/8/layout/vProcess5"/>
    <dgm:cxn modelId="{A93DB994-A0F5-DE49-B4D7-64754780E503}" type="presParOf" srcId="{8CC40886-2C5F-E044-B4B2-2A27D6F20ABA}" destId="{0679913C-EB84-5645-A0E8-C64714F3FB90}" srcOrd="11" destOrd="0" presId="urn:microsoft.com/office/officeart/2005/8/layout/vProcess5"/>
    <dgm:cxn modelId="{3665C817-F101-3F49-AD72-21109A844781}" type="presParOf" srcId="{8CC40886-2C5F-E044-B4B2-2A27D6F20ABA}" destId="{81E06AE4-D404-8F4B-A0E8-A65EDB93BE93}" srcOrd="12" destOrd="0" presId="urn:microsoft.com/office/officeart/2005/8/layout/vProcess5"/>
    <dgm:cxn modelId="{48E7B774-CAB2-FE46-858B-46CEA9951361}" type="presParOf" srcId="{8CC40886-2C5F-E044-B4B2-2A27D6F20ABA}" destId="{A7343703-0A43-7546-A871-2DBBA6C0A93E}" srcOrd="13" destOrd="0" presId="urn:microsoft.com/office/officeart/2005/8/layout/vProcess5"/>
    <dgm:cxn modelId="{EE9251EE-F39B-A946-A7D2-51E54DF0E628}" type="presParOf" srcId="{8CC40886-2C5F-E044-B4B2-2A27D6F20ABA}" destId="{16D6DE72-5E24-8844-803E-C3E97B077E12}"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C0BFD-C7BC-194B-9BAE-FD8BEF243196}">
      <dsp:nvSpPr>
        <dsp:cNvPr id="0" name=""/>
        <dsp:cNvSpPr/>
      </dsp:nvSpPr>
      <dsp:spPr>
        <a:xfrm>
          <a:off x="0" y="0"/>
          <a:ext cx="5665535" cy="66527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H</a:t>
          </a:r>
          <a:r>
            <a:rPr lang="en-US" sz="1600" b="0" i="0" kern="1200" dirty="0">
              <a:effectLst/>
            </a:rPr>
            <a:t>igh (and rising) incidence of anal cancer in PWH</a:t>
          </a:r>
          <a:endParaRPr lang="en-US" sz="1600" kern="1200" dirty="0"/>
        </a:p>
      </dsp:txBody>
      <dsp:txXfrm>
        <a:off x="19485" y="19485"/>
        <a:ext cx="4869812" cy="626306"/>
      </dsp:txXfrm>
    </dsp:sp>
    <dsp:sp modelId="{53F00729-5E81-6145-8ADE-80D610B74FB2}">
      <dsp:nvSpPr>
        <dsp:cNvPr id="0" name=""/>
        <dsp:cNvSpPr/>
      </dsp:nvSpPr>
      <dsp:spPr>
        <a:xfrm>
          <a:off x="423075" y="757676"/>
          <a:ext cx="5665535" cy="665276"/>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effectLst/>
            </a:rPr>
            <a:t>High prevalence of anal HSIL in PWH</a:t>
          </a:r>
        </a:p>
      </dsp:txBody>
      <dsp:txXfrm>
        <a:off x="442560" y="777161"/>
        <a:ext cx="4771059" cy="626306"/>
      </dsp:txXfrm>
    </dsp:sp>
    <dsp:sp modelId="{3BCE800C-19A3-2C46-A10E-8D9620C0CA36}">
      <dsp:nvSpPr>
        <dsp:cNvPr id="0" name=""/>
        <dsp:cNvSpPr/>
      </dsp:nvSpPr>
      <dsp:spPr>
        <a:xfrm>
          <a:off x="846151" y="1515353"/>
          <a:ext cx="5665535" cy="66527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t>
          </a:r>
          <a:r>
            <a:rPr lang="en-US" sz="1600" b="0" i="0" kern="1200">
              <a:effectLst/>
            </a:rPr>
            <a:t>igh progression rate of anal HSIL to cancer in the absence of treatment</a:t>
          </a:r>
          <a:endParaRPr lang="en-US" sz="1600" b="0" i="0" kern="1200" dirty="0">
            <a:effectLst/>
          </a:endParaRPr>
        </a:p>
      </dsp:txBody>
      <dsp:txXfrm>
        <a:off x="865636" y="1534838"/>
        <a:ext cx="4771059" cy="626306"/>
      </dsp:txXfrm>
    </dsp:sp>
    <dsp:sp modelId="{669DF464-AA7F-2D4E-819F-555B23A62CDB}">
      <dsp:nvSpPr>
        <dsp:cNvPr id="0" name=""/>
        <dsp:cNvSpPr/>
      </dsp:nvSpPr>
      <dsp:spPr>
        <a:xfrm>
          <a:off x="1269227" y="2273029"/>
          <a:ext cx="5665535" cy="66527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E</a:t>
          </a:r>
          <a:r>
            <a:rPr lang="en-US" sz="1600" b="0" i="0" kern="1200">
              <a:effectLst/>
            </a:rPr>
            <a:t>fficacy of treating anal HSIL to reduce progression to anal cancer</a:t>
          </a:r>
          <a:endParaRPr lang="en-US" sz="1600" b="0" i="0" kern="1200" dirty="0">
            <a:effectLst/>
          </a:endParaRPr>
        </a:p>
      </dsp:txBody>
      <dsp:txXfrm>
        <a:off x="1288712" y="2292514"/>
        <a:ext cx="4771059" cy="626306"/>
      </dsp:txXfrm>
    </dsp:sp>
    <dsp:sp modelId="{9F5E538B-F6CF-4F46-9D6C-28F06807050F}">
      <dsp:nvSpPr>
        <dsp:cNvPr id="0" name=""/>
        <dsp:cNvSpPr/>
      </dsp:nvSpPr>
      <dsp:spPr>
        <a:xfrm>
          <a:off x="1692302" y="3030706"/>
          <a:ext cx="5665535" cy="66527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S</a:t>
          </a:r>
          <a:r>
            <a:rPr lang="en-US" sz="1600" b="0" i="0" kern="1200" dirty="0">
              <a:effectLst/>
            </a:rPr>
            <a:t>creening for anal HSIL </a:t>
          </a:r>
          <a:r>
            <a:rPr lang="en-US" sz="1600" b="1" i="0" kern="1200" dirty="0">
              <a:effectLst/>
            </a:rPr>
            <a:t>(AII)</a:t>
          </a:r>
          <a:r>
            <a:rPr lang="en-US" sz="1600" kern="1200" baseline="30000" dirty="0"/>
            <a:t> </a:t>
          </a:r>
          <a:r>
            <a:rPr lang="en-US" sz="1600" b="0" i="0" kern="1200" dirty="0">
              <a:effectLst/>
            </a:rPr>
            <a:t>and treatment of anal HSIL </a:t>
          </a:r>
          <a:r>
            <a:rPr lang="en-US" sz="1600" b="1" i="0" kern="1200" dirty="0">
              <a:effectLst/>
            </a:rPr>
            <a:t>(AI)</a:t>
          </a:r>
          <a:r>
            <a:rPr lang="en-US" sz="1600" b="0" i="0" kern="1200" dirty="0">
              <a:effectLst/>
            </a:rPr>
            <a:t> are recommended for PWH based on age, sex at birth, and risk/exposure group</a:t>
          </a:r>
          <a:endParaRPr lang="en-US" sz="1600" kern="1200" dirty="0"/>
        </a:p>
      </dsp:txBody>
      <dsp:txXfrm>
        <a:off x="1711787" y="3050191"/>
        <a:ext cx="4771059" cy="626306"/>
      </dsp:txXfrm>
    </dsp:sp>
    <dsp:sp modelId="{C465CC71-1AFC-4945-A9DF-0723EDBCCA3C}">
      <dsp:nvSpPr>
        <dsp:cNvPr id="0" name=""/>
        <dsp:cNvSpPr/>
      </dsp:nvSpPr>
      <dsp:spPr>
        <a:xfrm>
          <a:off x="5233105" y="486021"/>
          <a:ext cx="432430" cy="432430"/>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330402" y="486021"/>
        <a:ext cx="237836" cy="325404"/>
      </dsp:txXfrm>
    </dsp:sp>
    <dsp:sp modelId="{DFCD3028-088C-3548-835A-9F59AABE01C9}">
      <dsp:nvSpPr>
        <dsp:cNvPr id="0" name=""/>
        <dsp:cNvSpPr/>
      </dsp:nvSpPr>
      <dsp:spPr>
        <a:xfrm>
          <a:off x="5656180" y="1243698"/>
          <a:ext cx="432430" cy="432430"/>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753477" y="1243698"/>
        <a:ext cx="237836" cy="325404"/>
      </dsp:txXfrm>
    </dsp:sp>
    <dsp:sp modelId="{847A1CD8-1797-1445-8A98-E33FE03AD6D2}">
      <dsp:nvSpPr>
        <dsp:cNvPr id="0" name=""/>
        <dsp:cNvSpPr/>
      </dsp:nvSpPr>
      <dsp:spPr>
        <a:xfrm>
          <a:off x="6079256" y="1990286"/>
          <a:ext cx="432430" cy="432430"/>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176553" y="1990286"/>
        <a:ext cx="237836" cy="325404"/>
      </dsp:txXfrm>
    </dsp:sp>
    <dsp:sp modelId="{421A0666-920C-9448-A9AB-7741B9FF2968}">
      <dsp:nvSpPr>
        <dsp:cNvPr id="0" name=""/>
        <dsp:cNvSpPr/>
      </dsp:nvSpPr>
      <dsp:spPr>
        <a:xfrm>
          <a:off x="6502332" y="2755355"/>
          <a:ext cx="432430" cy="432430"/>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599629" y="2755355"/>
        <a:ext cx="237836" cy="3254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533400"/>
            <a:ext cx="375104"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82575"/>
            <a:ext cx="915988" cy="307975"/>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80963" y="857250"/>
            <a:ext cx="6697662" cy="37687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8" y="4897438"/>
            <a:ext cx="5013325" cy="4645025"/>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523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6643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defTabSz="394008">
              <a:spcBef>
                <a:spcPts val="1800"/>
              </a:spcBef>
              <a:buSzPct val="75000"/>
              <a:defRPr sz="1800"/>
            </a:pPr>
            <a:endParaRPr lang="en-US" dirty="0"/>
          </a:p>
        </p:txBody>
      </p:sp>
    </p:spTree>
    <p:extLst>
      <p:ext uri="{BB962C8B-B14F-4D97-AF65-F5344CB8AC3E}">
        <p14:creationId xmlns:p14="http://schemas.microsoft.com/office/powerpoint/2010/main" val="3320866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77095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6379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3497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855732"/>
            <a:ext cx="9154751" cy="3474720"/>
          </a:xfrm>
          <a:prstGeom prst="rect">
            <a:avLst/>
          </a:prstGeom>
          <a:noFill/>
          <a:ln>
            <a:noFill/>
          </a:ln>
          <a:effectLst/>
        </p:spPr>
      </p:pic>
      <p:sp>
        <p:nvSpPr>
          <p:cNvPr id="282" name="Title 1"/>
          <p:cNvSpPr>
            <a:spLocks noGrp="1"/>
          </p:cNvSpPr>
          <p:nvPr>
            <p:ph type="ctrTitle" hasCustomPrompt="1"/>
          </p:nvPr>
        </p:nvSpPr>
        <p:spPr>
          <a:xfrm>
            <a:off x="438219" y="931641"/>
            <a:ext cx="8229600"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7" y="3967450"/>
            <a:ext cx="8229600"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96219"/>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8229600" cy="1463040"/>
          </a:xfrm>
          <a:prstGeom prst="rect">
            <a:avLst/>
          </a:prstGeom>
        </p:spPr>
        <p:txBody>
          <a:bodyPr lIns="91440" tIns="91440" rIns="91440" bIns="91440" anchor="ctr" anchorCtr="0">
            <a:noAutofit/>
          </a:bodyPr>
          <a:lstStyle>
            <a:lvl1pPr marL="0" indent="0" algn="l">
              <a:lnSpc>
                <a:spcPct val="100000"/>
              </a:lnSpc>
              <a:spcBef>
                <a:spcPts val="0"/>
              </a:spcBef>
              <a:spcAft>
                <a:spcPts val="0"/>
              </a:spcAft>
              <a:buNone/>
              <a:defRPr sz="17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pic>
        <p:nvPicPr>
          <p:cNvPr id="36" name="Picture 35" descr="AETC_Program-color-outline-01.png">
            <a:extLst>
              <a:ext uri="{FF2B5EF4-FFF2-40B4-BE49-F238E27FC236}">
                <a16:creationId xmlns:a16="http://schemas.microsoft.com/office/drawing/2014/main" id="{A03B4C79-6BA2-1844-BA38-7B00F609DFE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98547" y="4535473"/>
            <a:ext cx="1092764" cy="419187"/>
          </a:xfrm>
          <a:prstGeom prst="rect">
            <a:avLst/>
          </a:prstGeom>
        </p:spPr>
      </p:pic>
      <p:sp>
        <p:nvSpPr>
          <p:cNvPr id="37" name="TextBox 36">
            <a:extLst>
              <a:ext uri="{FF2B5EF4-FFF2-40B4-BE49-F238E27FC236}">
                <a16:creationId xmlns:a16="http://schemas.microsoft.com/office/drawing/2014/main" id="{477ED0BA-CD2E-4D48-9675-BF88D51DAD74}"/>
              </a:ext>
            </a:extLst>
          </p:cNvPr>
          <p:cNvSpPr txBox="1"/>
          <p:nvPr userDrawn="1"/>
        </p:nvSpPr>
        <p:spPr>
          <a:xfrm>
            <a:off x="453927" y="4493910"/>
            <a:ext cx="2280879" cy="446276"/>
          </a:xfrm>
          <a:prstGeom prst="rect">
            <a:avLst/>
          </a:prstGeom>
          <a:noFill/>
        </p:spPr>
        <p:txBody>
          <a:bodyPr wrap="square" rtlCol="0">
            <a:spAutoFit/>
          </a:bodyPr>
          <a:lstStyle/>
          <a:p>
            <a:r>
              <a:rPr lang="en-US" sz="1200" dirty="0">
                <a:solidFill>
                  <a:srgbClr val="002060"/>
                </a:solidFill>
                <a:latin typeface="Corbel" panose="020B0503020204020204" pitchFamily="34" charset="0"/>
              </a:rPr>
              <a:t>National </a:t>
            </a:r>
            <a:r>
              <a:rPr lang="en-US" sz="1200" dirty="0">
                <a:solidFill>
                  <a:srgbClr val="C00000"/>
                </a:solidFill>
                <a:latin typeface="Corbel" panose="020B0503020204020204" pitchFamily="34" charset="0"/>
              </a:rPr>
              <a:t>HIV</a:t>
            </a:r>
            <a:r>
              <a:rPr lang="en-US" sz="1200" dirty="0">
                <a:solidFill>
                  <a:srgbClr val="002060"/>
                </a:solidFill>
                <a:latin typeface="Corbel" panose="020B0503020204020204" pitchFamily="34" charset="0"/>
              </a:rPr>
              <a:t> Curriculum</a:t>
            </a:r>
            <a:br>
              <a:rPr lang="en-US" sz="1400" dirty="0">
                <a:solidFill>
                  <a:srgbClr val="002060"/>
                </a:solidFill>
                <a:latin typeface="Arial"/>
              </a:rPr>
            </a:br>
            <a:r>
              <a:rPr lang="en-US" sz="1100" dirty="0" err="1">
                <a:solidFill>
                  <a:srgbClr val="002060"/>
                </a:solidFill>
                <a:latin typeface="Arial"/>
              </a:rPr>
              <a:t>www.hiv.uw.edu</a:t>
            </a:r>
            <a:endParaRPr lang="en-US" sz="1100" dirty="0">
              <a:solidFill>
                <a:srgbClr val="002060"/>
              </a:solidFill>
              <a:latin typeface="Arial"/>
            </a:endParaRPr>
          </a:p>
        </p:txBody>
      </p:sp>
      <p:cxnSp>
        <p:nvCxnSpPr>
          <p:cNvPr id="30" name="Straight Connector 29"/>
          <p:cNvCxnSpPr>
            <a:cxnSpLocks/>
          </p:cNvCxnSpPr>
          <p:nvPr userDrawn="1"/>
        </p:nvCxnSpPr>
        <p:spPr>
          <a:xfrm>
            <a:off x="-14989" y="858320"/>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a:cxnSpLocks/>
          </p:cNvCxnSpPr>
          <p:nvPr userDrawn="1"/>
        </p:nvCxnSpPr>
        <p:spPr>
          <a:xfrm>
            <a:off x="-14989" y="4330452"/>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3ADE2D6-1B69-A94D-B8B0-AF0AFEBE20E8}"/>
              </a:ext>
            </a:extLst>
          </p:cNvPr>
          <p:cNvCxnSpPr/>
          <p:nvPr userDrawn="1"/>
        </p:nvCxnSpPr>
        <p:spPr>
          <a:xfrm>
            <a:off x="531020" y="4724855"/>
            <a:ext cx="1536192" cy="0"/>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869889"/>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Medium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0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endParaRPr lang="en-US" dirty="0"/>
          </a:p>
          <a:p>
            <a:pPr lvl="1"/>
            <a:endParaRPr lang="en-US" dirty="0"/>
          </a:p>
        </p:txBody>
      </p:sp>
      <p:cxnSp>
        <p:nvCxnSpPr>
          <p:cNvPr id="32" name="Straight Connector 31"/>
          <p:cNvCxnSpPr/>
          <p:nvPr/>
        </p:nvCxnSpPr>
        <p:spPr>
          <a:xfrm>
            <a:off x="-5643"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355211904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Small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7" name="Straight Connector 56">
            <a:extLst>
              <a:ext uri="{FF2B5EF4-FFF2-40B4-BE49-F238E27FC236}">
                <a16:creationId xmlns:a16="http://schemas.microsoft.com/office/drawing/2014/main" id="{917F5B24-4D4A-E542-ABEE-FD2D7AA9F5FC}"/>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77194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 Fig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50"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4BB7240E-DE5E-3849-BEB9-99D67EADE565}"/>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622040"/>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udy-Slide-Fulll">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5C846B29-A238-BF4D-880A-E5BB982C3DC0}"/>
              </a:ext>
            </a:extLst>
          </p:cNvPr>
          <p:cNvSpPr>
            <a:spLocks noGrp="1"/>
          </p:cNvSpPr>
          <p:nvPr>
            <p:ph sz="half" idx="2" hasCustomPrompt="1"/>
          </p:nvPr>
        </p:nvSpPr>
        <p:spPr>
          <a:xfrm>
            <a:off x="323850" y="1184224"/>
            <a:ext cx="8515350" cy="3504315"/>
          </a:xfrm>
          <a:prstGeom prst="rect">
            <a:avLst/>
          </a:prstGeom>
          <a:solidFill>
            <a:schemeClr val="bg1">
              <a:lumMod val="95000"/>
            </a:schemeClr>
          </a:solidFill>
          <a:ln>
            <a:solidFill>
              <a:schemeClr val="tx1"/>
            </a:solidFill>
          </a:ln>
        </p:spPr>
        <p:txBody>
          <a:bodyPr tIns="91440" rIns="18288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776353640"/>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udy-Slide-Half">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1" name="Content Placeholder 3">
            <a:extLst>
              <a:ext uri="{FF2B5EF4-FFF2-40B4-BE49-F238E27FC236}">
                <a16:creationId xmlns:a16="http://schemas.microsoft.com/office/drawing/2014/main" id="{E20ACA9C-07B0-5E4B-BB50-DA2C0E065772}"/>
              </a:ext>
            </a:extLst>
          </p:cNvPr>
          <p:cNvSpPr>
            <a:spLocks noGrp="1"/>
          </p:cNvSpPr>
          <p:nvPr>
            <p:ph sz="half" idx="2" hasCustomPrompt="1"/>
          </p:nvPr>
        </p:nvSpPr>
        <p:spPr>
          <a:xfrm>
            <a:off x="323851" y="1184224"/>
            <a:ext cx="4622222" cy="350431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12063624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udy-Slide-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0C76EBAF-5143-D347-BB19-ADDF227686FB}"/>
              </a:ext>
            </a:extLst>
          </p:cNvPr>
          <p:cNvSpPr>
            <a:spLocks noGrp="1"/>
          </p:cNvSpPr>
          <p:nvPr>
            <p:ph sz="half" idx="2" hasCustomPrompt="1"/>
          </p:nvPr>
        </p:nvSpPr>
        <p:spPr>
          <a:xfrm>
            <a:off x="323850" y="1428596"/>
            <a:ext cx="4206240" cy="327787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
        <p:nvSpPr>
          <p:cNvPr id="34" name="Rectangle 3">
            <a:extLst>
              <a:ext uri="{FF2B5EF4-FFF2-40B4-BE49-F238E27FC236}">
                <a16:creationId xmlns:a16="http://schemas.microsoft.com/office/drawing/2014/main" id="{FB407CE3-2672-BB49-8D79-3A14BE4F7EDF}"/>
              </a:ext>
            </a:extLst>
          </p:cNvPr>
          <p:cNvSpPr>
            <a:spLocks noChangeArrowheads="1"/>
          </p:cNvSpPr>
          <p:nvPr userDrawn="1"/>
        </p:nvSpPr>
        <p:spPr bwMode="invGray">
          <a:xfrm>
            <a:off x="323850" y="1035386"/>
            <a:ext cx="4206240" cy="365760"/>
          </a:xfrm>
          <a:prstGeom prst="rect">
            <a:avLst/>
          </a:prstGeom>
          <a:solidFill>
            <a:srgbClr val="5A646E"/>
          </a:solidFill>
          <a:ln>
            <a:solidFill>
              <a:schemeClr val="tx1"/>
            </a:solid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342900">
              <a:lnSpc>
                <a:spcPct val="85000"/>
              </a:lnSpc>
            </a:pPr>
            <a:endParaRPr lang="en-US" sz="1500" dirty="0">
              <a:solidFill>
                <a:schemeClr val="bg1"/>
              </a:solidFill>
              <a:latin typeface="Arial" pitchFamily="-110" charset="0"/>
              <a:ea typeface="ＭＳ Ｐゴシック" pitchFamily="-110" charset="-128"/>
              <a:cs typeface="ＭＳ Ｐゴシック" pitchFamily="-110" charset="-128"/>
            </a:endParaRPr>
          </a:p>
        </p:txBody>
      </p:sp>
      <p:sp>
        <p:nvSpPr>
          <p:cNvPr id="60" name="Text Placeholder 2">
            <a:extLst>
              <a:ext uri="{FF2B5EF4-FFF2-40B4-BE49-F238E27FC236}">
                <a16:creationId xmlns:a16="http://schemas.microsoft.com/office/drawing/2014/main" id="{A8045330-6BFE-EC46-81C0-E05AD7F57EBC}"/>
              </a:ext>
            </a:extLst>
          </p:cNvPr>
          <p:cNvSpPr>
            <a:spLocks noGrp="1"/>
          </p:cNvSpPr>
          <p:nvPr>
            <p:ph type="body" idx="10" hasCustomPrompt="1"/>
          </p:nvPr>
        </p:nvSpPr>
        <p:spPr>
          <a:xfrm>
            <a:off x="358693" y="1046741"/>
            <a:ext cx="4092536" cy="342900"/>
          </a:xfrm>
          <a:prstGeom prst="rect">
            <a:avLst/>
          </a:prstGeom>
        </p:spPr>
        <p:txBody>
          <a:bodyPr anchor="b">
            <a:noAutofit/>
          </a:bodyPr>
          <a:lstStyle>
            <a:lvl1pPr marL="0" indent="0" algn="l">
              <a:buNone/>
              <a:defRPr sz="1600" b="0">
                <a:solidFill>
                  <a:srgbClr val="FFFFFF"/>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Tree>
    <p:extLst>
      <p:ext uri="{BB962C8B-B14F-4D97-AF65-F5344CB8AC3E}">
        <p14:creationId xmlns:p14="http://schemas.microsoft.com/office/powerpoint/2010/main" val="1661800473"/>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tudy-Slide-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0C76EBAF-5143-D347-BB19-ADDF227686FB}"/>
              </a:ext>
            </a:extLst>
          </p:cNvPr>
          <p:cNvSpPr>
            <a:spLocks noGrp="1"/>
          </p:cNvSpPr>
          <p:nvPr>
            <p:ph sz="half" idx="2" hasCustomPrompt="1"/>
          </p:nvPr>
        </p:nvSpPr>
        <p:spPr>
          <a:xfrm>
            <a:off x="323849" y="1428596"/>
            <a:ext cx="8538127" cy="327787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
        <p:nvSpPr>
          <p:cNvPr id="34" name="Rectangle 3">
            <a:extLst>
              <a:ext uri="{FF2B5EF4-FFF2-40B4-BE49-F238E27FC236}">
                <a16:creationId xmlns:a16="http://schemas.microsoft.com/office/drawing/2014/main" id="{FB407CE3-2672-BB49-8D79-3A14BE4F7EDF}"/>
              </a:ext>
            </a:extLst>
          </p:cNvPr>
          <p:cNvSpPr>
            <a:spLocks noChangeArrowheads="1"/>
          </p:cNvSpPr>
          <p:nvPr userDrawn="1"/>
        </p:nvSpPr>
        <p:spPr bwMode="invGray">
          <a:xfrm>
            <a:off x="323849" y="1035386"/>
            <a:ext cx="8538127" cy="365760"/>
          </a:xfrm>
          <a:prstGeom prst="rect">
            <a:avLst/>
          </a:prstGeom>
          <a:solidFill>
            <a:srgbClr val="5A646E"/>
          </a:solidFill>
          <a:ln>
            <a:solidFill>
              <a:schemeClr val="tx1"/>
            </a:solid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342900">
              <a:lnSpc>
                <a:spcPct val="85000"/>
              </a:lnSpc>
            </a:pPr>
            <a:endParaRPr lang="en-US" sz="1500" dirty="0">
              <a:solidFill>
                <a:schemeClr val="bg1"/>
              </a:solidFill>
              <a:latin typeface="Arial" pitchFamily="-110" charset="0"/>
              <a:ea typeface="ＭＳ Ｐゴシック" pitchFamily="-110" charset="-128"/>
              <a:cs typeface="ＭＳ Ｐゴシック" pitchFamily="-110" charset="-128"/>
            </a:endParaRPr>
          </a:p>
        </p:txBody>
      </p:sp>
      <p:sp>
        <p:nvSpPr>
          <p:cNvPr id="60" name="Text Placeholder 2">
            <a:extLst>
              <a:ext uri="{FF2B5EF4-FFF2-40B4-BE49-F238E27FC236}">
                <a16:creationId xmlns:a16="http://schemas.microsoft.com/office/drawing/2014/main" id="{A8045330-6BFE-EC46-81C0-E05AD7F57EBC}"/>
              </a:ext>
            </a:extLst>
          </p:cNvPr>
          <p:cNvSpPr>
            <a:spLocks noGrp="1"/>
          </p:cNvSpPr>
          <p:nvPr>
            <p:ph type="body" idx="10" hasCustomPrompt="1"/>
          </p:nvPr>
        </p:nvSpPr>
        <p:spPr>
          <a:xfrm>
            <a:off x="358693" y="1046741"/>
            <a:ext cx="8452815" cy="342900"/>
          </a:xfrm>
          <a:prstGeom prst="rect">
            <a:avLst/>
          </a:prstGeom>
        </p:spPr>
        <p:txBody>
          <a:bodyPr anchor="b">
            <a:noAutofit/>
          </a:bodyPr>
          <a:lstStyle>
            <a:lvl1pPr marL="0" indent="0" algn="l">
              <a:buNone/>
              <a:defRPr sz="1600" b="0">
                <a:solidFill>
                  <a:srgbClr val="FFFFFF"/>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Tree>
    <p:extLst>
      <p:ext uri="{BB962C8B-B14F-4D97-AF65-F5344CB8AC3E}">
        <p14:creationId xmlns:p14="http://schemas.microsoft.com/office/powerpoint/2010/main" val="526948303"/>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udy-Conclusion">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61" name="Content Placeholder 3">
            <a:extLst>
              <a:ext uri="{FF2B5EF4-FFF2-40B4-BE49-F238E27FC236}">
                <a16:creationId xmlns:a16="http://schemas.microsoft.com/office/drawing/2014/main" id="{A978C15C-6FB2-4448-ABEF-9C47E22C5469}"/>
              </a:ext>
            </a:extLst>
          </p:cNvPr>
          <p:cNvSpPr>
            <a:spLocks noGrp="1"/>
          </p:cNvSpPr>
          <p:nvPr>
            <p:ph sz="half" idx="2" hasCustomPrompt="1"/>
          </p:nvPr>
        </p:nvSpPr>
        <p:spPr>
          <a:xfrm>
            <a:off x="-18168" y="1786409"/>
            <a:ext cx="9180576" cy="1574460"/>
          </a:xfrm>
          <a:prstGeom prst="rect">
            <a:avLst/>
          </a:prstGeom>
          <a:solidFill>
            <a:schemeClr val="bg1">
              <a:lumMod val="95000"/>
            </a:schemeClr>
          </a:solidFill>
          <a:ln w="19050">
            <a:solidFill>
              <a:srgbClr val="0070C0"/>
            </a:solidFill>
          </a:ln>
        </p:spPr>
        <p:txBody>
          <a:bodyPr lIns="457200" tIns="91440" rIns="457200" bIns="182880" anchor="ctr" anchorCtr="0">
            <a:normAutofit/>
          </a:bodyPr>
          <a:lstStyle>
            <a:lvl1pPr marL="0" marR="0" indent="0" algn="l" defTabSz="685800" rtl="0" eaLnBrk="1" fontAlgn="auto" latinLnBrk="0" hangingPunct="1">
              <a:lnSpc>
                <a:spcPts val="2200"/>
              </a:lnSpc>
              <a:spcBef>
                <a:spcPts val="0"/>
              </a:spcBef>
              <a:spcAft>
                <a:spcPts val="0"/>
              </a:spcAft>
              <a:buClr>
                <a:srgbClr val="0070C0"/>
              </a:buClr>
              <a:buSzPct val="100000"/>
              <a:buFont typeface="Arial"/>
              <a:buNone/>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0"/>
            <a:endParaRPr lang="en-US" dirty="0"/>
          </a:p>
        </p:txBody>
      </p:sp>
    </p:spTree>
    <p:extLst>
      <p:ext uri="{BB962C8B-B14F-4D97-AF65-F5344CB8AC3E}">
        <p14:creationId xmlns:p14="http://schemas.microsoft.com/office/powerpoint/2010/main" val="876442254"/>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igure + Text ">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4607983"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92563A08-5D7F-254B-89A7-CE76C5F8AD1B}"/>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43918"/>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igures-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DDE3BB8-71A2-3C40-AAE9-17A142B71D44}"/>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12" name="Picture 11" descr="NatHIVcurriculum_logo_white_thik.png">
            <a:extLst>
              <a:ext uri="{FF2B5EF4-FFF2-40B4-BE49-F238E27FC236}">
                <a16:creationId xmlns:a16="http://schemas.microsoft.com/office/drawing/2014/main" id="{89B6C09C-845C-D240-91CE-9C8D5DA359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4" name="Straight Connector 13">
            <a:extLst>
              <a:ext uri="{FF2B5EF4-FFF2-40B4-BE49-F238E27FC236}">
                <a16:creationId xmlns:a16="http://schemas.microsoft.com/office/drawing/2014/main" id="{81D5ED23-FFA0-C948-9A90-9A5A636E47F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654807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Old">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699239"/>
            <a:ext cx="9154751" cy="3736555"/>
          </a:xfrm>
          <a:prstGeom prst="rect">
            <a:avLst/>
          </a:prstGeom>
          <a:noFill/>
          <a:ln>
            <a:noFill/>
          </a:ln>
          <a:effectLst/>
        </p:spPr>
      </p:pic>
      <p:sp>
        <p:nvSpPr>
          <p:cNvPr id="282" name="Title 1"/>
          <p:cNvSpPr>
            <a:spLocks noGrp="1"/>
          </p:cNvSpPr>
          <p:nvPr>
            <p:ph type="ctrTitle" hasCustomPrompt="1"/>
          </p:nvPr>
        </p:nvSpPr>
        <p:spPr>
          <a:xfrm>
            <a:off x="438219" y="931641"/>
            <a:ext cx="8222726"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9" y="4011411"/>
            <a:ext cx="7115526"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cxnSp>
        <p:nvCxnSpPr>
          <p:cNvPr id="30" name="Straight Connector 29"/>
          <p:cNvCxnSpPr/>
          <p:nvPr userDrawn="1"/>
        </p:nvCxnSpPr>
        <p:spPr>
          <a:xfrm>
            <a:off x="-14989" y="693842"/>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4989" y="4428995"/>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23067"/>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pic>
        <p:nvPicPr>
          <p:cNvPr id="32" name="Picture 31" descr="AETC_Program-color-outline-01.png">
            <a:extLst>
              <a:ext uri="{FF2B5EF4-FFF2-40B4-BE49-F238E27FC236}">
                <a16:creationId xmlns:a16="http://schemas.microsoft.com/office/drawing/2014/main" id="{400B0881-8D63-A24F-AB7E-31C0F39579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0684" y="4585350"/>
            <a:ext cx="1092764" cy="419187"/>
          </a:xfrm>
          <a:prstGeom prst="rect">
            <a:avLst/>
          </a:prstGeom>
        </p:spPr>
      </p:pic>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7108856" cy="1554480"/>
          </a:xfrm>
          <a:prstGeom prst="rect">
            <a:avLst/>
          </a:prstGeom>
        </p:spPr>
        <p:txBody>
          <a:bodyPr lIns="91440" tIns="91440" rIns="91440" bIns="91440" anchor="ctr" anchorCtr="0">
            <a:noAutofit/>
          </a:bodyPr>
          <a:lstStyle>
            <a:lvl1pPr marL="0" indent="0" algn="l">
              <a:lnSpc>
                <a:spcPts val="2000"/>
              </a:lnSpc>
              <a:spcBef>
                <a:spcPts val="0"/>
              </a:spcBef>
              <a:spcAft>
                <a:spcPts val="0"/>
              </a:spcAft>
              <a:buNone/>
              <a:defRPr sz="18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spTree>
    <p:extLst>
      <p:ext uri="{BB962C8B-B14F-4D97-AF65-F5344CB8AC3E}">
        <p14:creationId xmlns:p14="http://schemas.microsoft.com/office/powerpoint/2010/main" val="2231026301"/>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igures-Black">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66" name="Rectangle 65"/>
          <p:cNvSpPr/>
          <p:nvPr/>
        </p:nvSpPr>
        <p:spPr>
          <a:xfrm>
            <a:off x="-7495" y="914399"/>
            <a:ext cx="9162288" cy="425196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9" name="Picture 8" descr="NatHIVcurriculum_logo_white_thik.png">
            <a:extLst>
              <a:ext uri="{FF2B5EF4-FFF2-40B4-BE49-F238E27FC236}">
                <a16:creationId xmlns:a16="http://schemas.microsoft.com/office/drawing/2014/main" id="{ECE1B190-E5DF-014E-8922-6D165E21D3A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2" name="Straight Connector 11">
            <a:extLst>
              <a:ext uri="{FF2B5EF4-FFF2-40B4-BE49-F238E27FC236}">
                <a16:creationId xmlns:a16="http://schemas.microsoft.com/office/drawing/2014/main" id="{C163A70B-7482-9F46-9D97-89D7085688F2}"/>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4152430"/>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en Blue_No_Title">
    <p:spTree>
      <p:nvGrpSpPr>
        <p:cNvPr id="1" name=""/>
        <p:cNvGrpSpPr/>
        <p:nvPr/>
      </p:nvGrpSpPr>
      <p:grpSpPr>
        <a:xfrm>
          <a:off x="0" y="0"/>
          <a:ext cx="0" cy="0"/>
          <a:chOff x="0" y="0"/>
          <a:chExt cx="0" cy="0"/>
        </a:xfrm>
      </p:grpSpPr>
      <p:pic>
        <p:nvPicPr>
          <p:cNvPr id="12" name="Picture 11" descr="Blue_Backgroun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 y="2"/>
            <a:ext cx="9155137" cy="5160516"/>
          </a:xfrm>
          <a:prstGeom prst="rect">
            <a:avLst/>
          </a:prstGeom>
        </p:spPr>
      </p:pic>
      <p:pic>
        <p:nvPicPr>
          <p:cNvPr id="5" name="Picture 4" descr="NatHIVcurriculum_logo_white_thik.png">
            <a:extLst>
              <a:ext uri="{FF2B5EF4-FFF2-40B4-BE49-F238E27FC236}">
                <a16:creationId xmlns:a16="http://schemas.microsoft.com/office/drawing/2014/main" id="{4417462E-BA3E-4849-AC3A-387A995D31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spTree>
    <p:extLst>
      <p:ext uri="{BB962C8B-B14F-4D97-AF65-F5344CB8AC3E}">
        <p14:creationId xmlns:p14="http://schemas.microsoft.com/office/powerpoint/2010/main" val="375961709"/>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isclos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09BA65-A34C-F344-8542-C4A4DC949BD8}"/>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57" name="Rectangle 56"/>
          <p:cNvSpPr/>
          <p:nvPr/>
        </p:nvSpPr>
        <p:spPr>
          <a:xfrm>
            <a:off x="323850" y="269271"/>
            <a:ext cx="8503918" cy="461665"/>
          </a:xfrm>
          <a:prstGeom prst="rect">
            <a:avLst/>
          </a:prstGeom>
        </p:spPr>
        <p:txBody>
          <a:bodyPr wrap="square" lIns="68580" anchor="ctr">
            <a:spAutoFit/>
          </a:bodyPr>
          <a:lstStyle/>
          <a:p>
            <a:pPr defTabSz="342900">
              <a:spcAft>
                <a:spcPts val="0"/>
              </a:spcAft>
            </a:pPr>
            <a:r>
              <a:rPr lang="en-US" sz="2400" cap="none" baseline="0" dirty="0">
                <a:solidFill>
                  <a:schemeClr val="bg1"/>
                </a:solidFill>
                <a:latin typeface="Arial" pitchFamily="-108" charset="0"/>
                <a:ea typeface="ＭＳ Ｐゴシック" pitchFamily="-108" charset="-128"/>
                <a:cs typeface="ＭＳ Ｐゴシック" pitchFamily="-108" charset="-128"/>
              </a:rPr>
              <a:t>Disclosures</a:t>
            </a:r>
          </a:p>
        </p:txBody>
      </p:sp>
      <p:sp>
        <p:nvSpPr>
          <p:cNvPr id="2" name="Title 1"/>
          <p:cNvSpPr>
            <a:spLocks noGrp="1"/>
          </p:cNvSpPr>
          <p:nvPr>
            <p:ph type="title" hasCustomPrompt="1"/>
          </p:nvPr>
        </p:nvSpPr>
        <p:spPr>
          <a:xfrm>
            <a:off x="323850" y="1266332"/>
            <a:ext cx="8515350" cy="2804922"/>
          </a:xfrm>
          <a:prstGeom prst="rect">
            <a:avLst/>
          </a:prstGeom>
        </p:spPr>
        <p:txBody>
          <a:bodyPr anchor="t" anchorCtr="0">
            <a:normAutofit/>
          </a:bodyPr>
          <a:lstStyle>
            <a:lvl1pPr algn="l">
              <a:defRPr sz="2000" baseline="0">
                <a:solidFill>
                  <a:schemeClr val="bg1"/>
                </a:solidFill>
                <a:latin typeface="Arial"/>
                <a:cs typeface="Arial"/>
              </a:defRPr>
            </a:lvl1pPr>
          </a:lstStyle>
          <a:p>
            <a:r>
              <a:rPr lang="en-US" dirty="0"/>
              <a:t>Type in Speaker name, disclosure information</a:t>
            </a:r>
          </a:p>
        </p:txBody>
      </p:sp>
      <p:cxnSp>
        <p:nvCxnSpPr>
          <p:cNvPr id="9" name="Straight Connector 8"/>
          <p:cNvCxnSpPr/>
          <p:nvPr/>
        </p:nvCxnSpPr>
        <p:spPr>
          <a:xfrm>
            <a:off x="1"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427498"/>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Open Whit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23850" y="97263"/>
            <a:ext cx="8497062" cy="818388"/>
          </a:xfrm>
          <a:prstGeom prst="rect">
            <a:avLst/>
          </a:prstGeom>
        </p:spPr>
        <p:txBody>
          <a:bodyPr anchor="ctr" anchorCtr="0">
            <a:normAutofit/>
          </a:bodyPr>
          <a:lstStyle>
            <a:lvl1pPr algn="l">
              <a:defRPr sz="2400" baseline="0">
                <a:solidFill>
                  <a:schemeClr val="tx1"/>
                </a:solidFill>
                <a:latin typeface="Arial"/>
                <a:cs typeface="Arial"/>
              </a:defRPr>
            </a:lvl1pPr>
          </a:lstStyle>
          <a:p>
            <a:r>
              <a:rPr lang="en-US" dirty="0"/>
              <a:t>Open White Layout: click to add title</a:t>
            </a:r>
          </a:p>
        </p:txBody>
      </p:sp>
      <p:sp>
        <p:nvSpPr>
          <p:cNvPr id="52"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53" name="Logo Stacked V2">
            <a:extLst>
              <a:ext uri="{FF2B5EF4-FFF2-40B4-BE49-F238E27FC236}">
                <a16:creationId xmlns:a16="http://schemas.microsoft.com/office/drawing/2014/main" id="{9EBAE904-6B14-1B48-83A6-BBB10B6B166D}"/>
              </a:ext>
            </a:extLst>
          </p:cNvPr>
          <p:cNvGrpSpPr>
            <a:grpSpLocks noChangeAspect="1"/>
          </p:cNvGrpSpPr>
          <p:nvPr userDrawn="1"/>
        </p:nvGrpSpPr>
        <p:grpSpPr>
          <a:xfrm>
            <a:off x="8071600" y="4860986"/>
            <a:ext cx="993262" cy="226314"/>
            <a:chOff x="680865" y="3439338"/>
            <a:chExt cx="4686473" cy="1068091"/>
          </a:xfrm>
        </p:grpSpPr>
        <p:pic>
          <p:nvPicPr>
            <p:cNvPr id="54" name="Logomark V2">
              <a:extLst>
                <a:ext uri="{FF2B5EF4-FFF2-40B4-BE49-F238E27FC236}">
                  <a16:creationId xmlns:a16="http://schemas.microsoft.com/office/drawing/2014/main" id="{C461C26B-1458-204F-BE5C-3AB328773B0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55" name="Nat HIV Cur logo type stacked">
              <a:extLst>
                <a:ext uri="{FF2B5EF4-FFF2-40B4-BE49-F238E27FC236}">
                  <a16:creationId xmlns:a16="http://schemas.microsoft.com/office/drawing/2014/main" id="{51D397EA-35B7-3441-A55C-06ED32AA7A92}"/>
                </a:ext>
              </a:extLst>
            </p:cNvPr>
            <p:cNvGrpSpPr>
              <a:grpSpLocks noChangeAspect="1"/>
            </p:cNvGrpSpPr>
            <p:nvPr/>
          </p:nvGrpSpPr>
          <p:grpSpPr bwMode="auto">
            <a:xfrm>
              <a:off x="1898650" y="3455065"/>
              <a:ext cx="3468688" cy="1036638"/>
              <a:chOff x="1196" y="1585"/>
              <a:chExt cx="2185" cy="653"/>
            </a:xfrm>
          </p:grpSpPr>
          <p:sp>
            <p:nvSpPr>
              <p:cNvPr id="56" name="Freeform 5">
                <a:extLst>
                  <a:ext uri="{FF2B5EF4-FFF2-40B4-BE49-F238E27FC236}">
                    <a16:creationId xmlns:a16="http://schemas.microsoft.com/office/drawing/2014/main" id="{4A59C6AF-A84B-234D-B668-6A55C53F2425}"/>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6">
                <a:extLst>
                  <a:ext uri="{FF2B5EF4-FFF2-40B4-BE49-F238E27FC236}">
                    <a16:creationId xmlns:a16="http://schemas.microsoft.com/office/drawing/2014/main" id="{9AAFF09C-53A7-E040-8D61-60CDC19732B7}"/>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7">
                <a:extLst>
                  <a:ext uri="{FF2B5EF4-FFF2-40B4-BE49-F238E27FC236}">
                    <a16:creationId xmlns:a16="http://schemas.microsoft.com/office/drawing/2014/main" id="{4D666CC3-245B-9B41-9FA0-31D76202512C}"/>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8">
                <a:extLst>
                  <a:ext uri="{FF2B5EF4-FFF2-40B4-BE49-F238E27FC236}">
                    <a16:creationId xmlns:a16="http://schemas.microsoft.com/office/drawing/2014/main" id="{BEF789A9-FFBD-7E45-B2EF-E8616256CBC4}"/>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9">
                <a:extLst>
                  <a:ext uri="{FF2B5EF4-FFF2-40B4-BE49-F238E27FC236}">
                    <a16:creationId xmlns:a16="http://schemas.microsoft.com/office/drawing/2014/main" id="{8E3837A3-FC59-9E47-8447-47DAFFFDB8B8}"/>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1" name="Freeform 10">
                <a:extLst>
                  <a:ext uri="{FF2B5EF4-FFF2-40B4-BE49-F238E27FC236}">
                    <a16:creationId xmlns:a16="http://schemas.microsoft.com/office/drawing/2014/main" id="{2577CF09-76A8-8E40-A352-482446F601BF}"/>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2" name="Freeform 11">
                <a:extLst>
                  <a:ext uri="{FF2B5EF4-FFF2-40B4-BE49-F238E27FC236}">
                    <a16:creationId xmlns:a16="http://schemas.microsoft.com/office/drawing/2014/main" id="{F03383E1-C861-B24E-A6CD-14C82258BFF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3" name="Freeform 12">
                <a:extLst>
                  <a:ext uri="{FF2B5EF4-FFF2-40B4-BE49-F238E27FC236}">
                    <a16:creationId xmlns:a16="http://schemas.microsoft.com/office/drawing/2014/main" id="{A73CCD6E-EFBC-DC4C-986E-78059667158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4" name="Freeform 13">
                <a:extLst>
                  <a:ext uri="{FF2B5EF4-FFF2-40B4-BE49-F238E27FC236}">
                    <a16:creationId xmlns:a16="http://schemas.microsoft.com/office/drawing/2014/main" id="{3418AF55-7EDF-F24C-BE52-B409F8A6B8F6}"/>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5" name="Freeform 14">
                <a:extLst>
                  <a:ext uri="{FF2B5EF4-FFF2-40B4-BE49-F238E27FC236}">
                    <a16:creationId xmlns:a16="http://schemas.microsoft.com/office/drawing/2014/main" id="{87790804-A0D0-164B-87AB-DC0652C0C2BF}"/>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6" name="Freeform 15">
                <a:extLst>
                  <a:ext uri="{FF2B5EF4-FFF2-40B4-BE49-F238E27FC236}">
                    <a16:creationId xmlns:a16="http://schemas.microsoft.com/office/drawing/2014/main" id="{06AB5723-92F3-DA40-BDE0-F09908F1898E}"/>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7" name="Freeform 16">
                <a:extLst>
                  <a:ext uri="{FF2B5EF4-FFF2-40B4-BE49-F238E27FC236}">
                    <a16:creationId xmlns:a16="http://schemas.microsoft.com/office/drawing/2014/main" id="{25FEB00F-A3CD-894A-BA1D-70DA7F665989}"/>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8" name="Freeform 17">
                <a:extLst>
                  <a:ext uri="{FF2B5EF4-FFF2-40B4-BE49-F238E27FC236}">
                    <a16:creationId xmlns:a16="http://schemas.microsoft.com/office/drawing/2014/main" id="{5F7402C8-594E-1548-BAE0-7D4603FA91EE}"/>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9" name="Freeform 18">
                <a:extLst>
                  <a:ext uri="{FF2B5EF4-FFF2-40B4-BE49-F238E27FC236}">
                    <a16:creationId xmlns:a16="http://schemas.microsoft.com/office/drawing/2014/main" id="{82F0F2A1-5C5C-D84E-B5C2-70E5BA1D3D7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0" name="Freeform 19">
                <a:extLst>
                  <a:ext uri="{FF2B5EF4-FFF2-40B4-BE49-F238E27FC236}">
                    <a16:creationId xmlns:a16="http://schemas.microsoft.com/office/drawing/2014/main" id="{6E2DD568-78A3-F940-8FD6-5990C7005AC9}"/>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1" name="Freeform 20">
                <a:extLst>
                  <a:ext uri="{FF2B5EF4-FFF2-40B4-BE49-F238E27FC236}">
                    <a16:creationId xmlns:a16="http://schemas.microsoft.com/office/drawing/2014/main" id="{A5C8CAAC-9DE7-7849-923A-9C2011237E9C}"/>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2" name="Freeform 21">
                <a:extLst>
                  <a:ext uri="{FF2B5EF4-FFF2-40B4-BE49-F238E27FC236}">
                    <a16:creationId xmlns:a16="http://schemas.microsoft.com/office/drawing/2014/main" id="{FF7CBDAF-9D87-EF4D-84C8-D431F56659F0}"/>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3" name="Freeform 22">
                <a:extLst>
                  <a:ext uri="{FF2B5EF4-FFF2-40B4-BE49-F238E27FC236}">
                    <a16:creationId xmlns:a16="http://schemas.microsoft.com/office/drawing/2014/main" id="{B6C49B7C-414B-8F41-BE88-E5603544033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4" name="Freeform 23">
                <a:extLst>
                  <a:ext uri="{FF2B5EF4-FFF2-40B4-BE49-F238E27FC236}">
                    <a16:creationId xmlns:a16="http://schemas.microsoft.com/office/drawing/2014/main" id="{C4643A58-C5D9-9040-86A2-6BAB2B217DB4}"/>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5" name="Freeform 24">
                <a:extLst>
                  <a:ext uri="{FF2B5EF4-FFF2-40B4-BE49-F238E27FC236}">
                    <a16:creationId xmlns:a16="http://schemas.microsoft.com/office/drawing/2014/main" id="{36AA4B85-D40D-6940-AB35-C63F27367226}"/>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6" name="Freeform 25">
                <a:extLst>
                  <a:ext uri="{FF2B5EF4-FFF2-40B4-BE49-F238E27FC236}">
                    <a16:creationId xmlns:a16="http://schemas.microsoft.com/office/drawing/2014/main" id="{579A644D-1D25-C746-BBA2-72FD6F12D30E}"/>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2110182743"/>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cknowledge_HRSA">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35" name="Rectangle 34"/>
          <p:cNvSpPr/>
          <p:nvPr userDrawn="1"/>
        </p:nvSpPr>
        <p:spPr>
          <a:xfrm>
            <a:off x="295189" y="89397"/>
            <a:ext cx="8503918" cy="822624"/>
          </a:xfrm>
          <a:prstGeom prst="rect">
            <a:avLst/>
          </a:prstGeom>
        </p:spPr>
        <p:txBody>
          <a:bodyPr wrap="square" lIns="68580" anchor="ctr">
            <a:normAutofit/>
          </a:bodyPr>
          <a:lstStyle/>
          <a:p>
            <a:pPr defTabSz="342900">
              <a:spcAft>
                <a:spcPts val="0"/>
              </a:spcAft>
            </a:pPr>
            <a:r>
              <a:rPr lang="en-US" sz="2400" cap="none" baseline="0">
                <a:solidFill>
                  <a:schemeClr val="bg1"/>
                </a:solidFill>
                <a:latin typeface="Arial" pitchFamily="-108" charset="0"/>
                <a:ea typeface="ＭＳ Ｐゴシック" pitchFamily="-108" charset="-128"/>
                <a:cs typeface="ＭＳ Ｐゴシック" pitchFamily="-108" charset="-128"/>
              </a:rPr>
              <a:t>Acknowledgments</a:t>
            </a:r>
            <a:endParaRPr lang="en-US" sz="2400" cap="none" baseline="0" dirty="0">
              <a:solidFill>
                <a:schemeClr val="bg1"/>
              </a:solidFill>
              <a:latin typeface="Arial" pitchFamily="-108" charset="0"/>
              <a:ea typeface="ＭＳ Ｐゴシック" pitchFamily="-108" charset="-128"/>
              <a:cs typeface="ＭＳ Ｐゴシック" pitchFamily="-108" charset="-128"/>
            </a:endParaRPr>
          </a:p>
        </p:txBody>
      </p:sp>
      <p:sp>
        <p:nvSpPr>
          <p:cNvPr id="36" name="TextBox 35"/>
          <p:cNvSpPr txBox="1"/>
          <p:nvPr userDrawn="1"/>
        </p:nvSpPr>
        <p:spPr>
          <a:xfrm>
            <a:off x="462066" y="1206396"/>
            <a:ext cx="8221581" cy="2837893"/>
          </a:xfrm>
          <a:prstGeom prst="rect">
            <a:avLst/>
          </a:prstGeom>
          <a:noFill/>
        </p:spPr>
        <p:txBody>
          <a:bodyPr wrap="square" rtlCol="0">
            <a:spAutoFit/>
          </a:bodyPr>
          <a:lstStyle/>
          <a:p>
            <a:pPr>
              <a:lnSpc>
                <a:spcPts val="2400"/>
              </a:lnSpc>
            </a:pPr>
            <a:r>
              <a:rPr lang="en-US" sz="1800" dirty="0">
                <a:solidFill>
                  <a:schemeClr val="tx1"/>
                </a:solidFill>
                <a:latin typeface="Arial"/>
              </a:rPr>
              <a:t>The </a:t>
            </a:r>
            <a:r>
              <a:rPr lang="en-US" sz="1800" b="1" dirty="0">
                <a:solidFill>
                  <a:srgbClr val="222869"/>
                </a:solidFill>
                <a:latin typeface="Arial"/>
              </a:rPr>
              <a:t>National </a:t>
            </a:r>
            <a:r>
              <a:rPr lang="en-US" sz="1800" b="1" dirty="0">
                <a:solidFill>
                  <a:srgbClr val="C1171E"/>
                </a:solidFill>
                <a:latin typeface="Arial"/>
              </a:rPr>
              <a:t>HIV </a:t>
            </a:r>
            <a:r>
              <a:rPr lang="en-US" sz="1800" b="1" dirty="0">
                <a:solidFill>
                  <a:srgbClr val="222869"/>
                </a:solidFill>
                <a:latin typeface="Arial"/>
              </a:rPr>
              <a:t>Curriculum </a:t>
            </a:r>
            <a:r>
              <a:rPr lang="en-US" sz="1800" dirty="0">
                <a:solidFill>
                  <a:schemeClr val="tx1"/>
                </a:solidFill>
                <a:latin typeface="Arial"/>
              </a:rPr>
              <a:t>is supported by the Health Resources and Services Administration (HRSA) of the U.S. Department of Health and Human Services (HHS) as part of a financial assistance award totaling $1,021,448 with 0% financed with non-governmental sources. The contents are those of the author(s) and do not necessarily represent the official views of, nor an endorsement, by HRSA, HHS, or the U.S. Government. For more information, please visit </a:t>
            </a:r>
            <a:r>
              <a:rPr lang="en-US" sz="1800" dirty="0" err="1">
                <a:solidFill>
                  <a:schemeClr val="tx1"/>
                </a:solidFill>
                <a:latin typeface="Arial"/>
              </a:rPr>
              <a:t>HRSA.gov</a:t>
            </a:r>
            <a:r>
              <a:rPr lang="en-US" sz="1500" dirty="0">
                <a:solidFill>
                  <a:schemeClr val="tx1"/>
                </a:solidFill>
                <a:latin typeface="Arial"/>
              </a:rPr>
              <a:t>. </a:t>
            </a:r>
            <a:r>
              <a:rPr lang="en-US" sz="1800" dirty="0">
                <a:solidFill>
                  <a:schemeClr val="tx1"/>
                </a:solidFill>
                <a:latin typeface="Arial"/>
              </a:rPr>
              <a:t>This project is led by the University of Washington’s Infectious Diseases Education and Assessment (IDEA) Program</a:t>
            </a:r>
            <a:r>
              <a:rPr lang="en-US" sz="1800" i="0" dirty="0">
                <a:solidFill>
                  <a:schemeClr val="tx1"/>
                </a:solidFill>
                <a:latin typeface="Arial"/>
              </a:rPr>
              <a:t>.</a:t>
            </a:r>
          </a:p>
          <a:p>
            <a:pPr>
              <a:lnSpc>
                <a:spcPts val="2400"/>
              </a:lnSpc>
            </a:pPr>
            <a:endParaRPr lang="en-US" sz="1800" dirty="0">
              <a:solidFill>
                <a:schemeClr val="tx1"/>
              </a:solidFill>
              <a:latin typeface="Arial"/>
            </a:endParaRPr>
          </a:p>
        </p:txBody>
      </p:sp>
      <p:cxnSp>
        <p:nvCxnSpPr>
          <p:cNvPr id="32" name="Straight Connector 31">
            <a:extLst>
              <a:ext uri="{FF2B5EF4-FFF2-40B4-BE49-F238E27FC236}">
                <a16:creationId xmlns:a16="http://schemas.microsoft.com/office/drawing/2014/main" id="{BDC6986E-3A3F-0247-8FD0-66D5A81FDF2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92" name="Picture 91" descr="AETC_Program-color-outline-01.png">
            <a:extLst>
              <a:ext uri="{FF2B5EF4-FFF2-40B4-BE49-F238E27FC236}">
                <a16:creationId xmlns:a16="http://schemas.microsoft.com/office/drawing/2014/main" id="{FAA83704-F788-C14F-9614-086A9E4705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652" y="4058779"/>
            <a:ext cx="1672681" cy="548640"/>
          </a:xfrm>
          <a:prstGeom prst="rect">
            <a:avLst/>
          </a:prstGeom>
        </p:spPr>
      </p:pic>
      <p:grpSp>
        <p:nvGrpSpPr>
          <p:cNvPr id="94" name="Logo Stacked V2">
            <a:extLst>
              <a:ext uri="{FF2B5EF4-FFF2-40B4-BE49-F238E27FC236}">
                <a16:creationId xmlns:a16="http://schemas.microsoft.com/office/drawing/2014/main" id="{8C96646A-1AB6-9D43-BE3C-078E71EFDD7D}"/>
              </a:ext>
            </a:extLst>
          </p:cNvPr>
          <p:cNvGrpSpPr>
            <a:grpSpLocks noChangeAspect="1"/>
          </p:cNvGrpSpPr>
          <p:nvPr userDrawn="1"/>
        </p:nvGrpSpPr>
        <p:grpSpPr>
          <a:xfrm>
            <a:off x="3528189" y="4069043"/>
            <a:ext cx="2105418" cy="493776"/>
            <a:chOff x="680865" y="3439338"/>
            <a:chExt cx="4686473" cy="1068091"/>
          </a:xfrm>
        </p:grpSpPr>
        <p:pic>
          <p:nvPicPr>
            <p:cNvPr id="95" name="Logomark V2">
              <a:extLst>
                <a:ext uri="{FF2B5EF4-FFF2-40B4-BE49-F238E27FC236}">
                  <a16:creationId xmlns:a16="http://schemas.microsoft.com/office/drawing/2014/main" id="{D4336D0C-7EE3-9E49-9E18-43F732C60207}"/>
                </a:ext>
              </a:extLst>
            </p:cNvPr>
            <p:cNvPicPr>
              <a:picLocks noChangeAspect="1"/>
            </p:cNvPicPr>
            <p:nvPr/>
          </p:nvPicPr>
          <p:blipFill>
            <a:blip r:embed="rId4"/>
            <a:stretch>
              <a:fillRect/>
            </a:stretch>
          </p:blipFill>
          <p:spPr>
            <a:xfrm>
              <a:off x="680865" y="3439338"/>
              <a:ext cx="1088136" cy="1068091"/>
            </a:xfrm>
            <a:prstGeom prst="rect">
              <a:avLst/>
            </a:prstGeom>
          </p:spPr>
        </p:pic>
        <p:grpSp>
          <p:nvGrpSpPr>
            <p:cNvPr id="96" name="Nat HIV Cur logo type stacked">
              <a:extLst>
                <a:ext uri="{FF2B5EF4-FFF2-40B4-BE49-F238E27FC236}">
                  <a16:creationId xmlns:a16="http://schemas.microsoft.com/office/drawing/2014/main" id="{09074128-A129-0F47-9E86-37B8978BADA6}"/>
                </a:ext>
              </a:extLst>
            </p:cNvPr>
            <p:cNvGrpSpPr>
              <a:grpSpLocks noChangeAspect="1"/>
            </p:cNvGrpSpPr>
            <p:nvPr/>
          </p:nvGrpSpPr>
          <p:grpSpPr bwMode="auto">
            <a:xfrm>
              <a:off x="1898650" y="3455065"/>
              <a:ext cx="3468688" cy="1036638"/>
              <a:chOff x="1196" y="1585"/>
              <a:chExt cx="2185" cy="653"/>
            </a:xfrm>
          </p:grpSpPr>
          <p:sp>
            <p:nvSpPr>
              <p:cNvPr id="97" name="Freeform 5">
                <a:extLst>
                  <a:ext uri="{FF2B5EF4-FFF2-40B4-BE49-F238E27FC236}">
                    <a16:creationId xmlns:a16="http://schemas.microsoft.com/office/drawing/2014/main" id="{F4267FAD-9949-CE4F-9C49-5084029AC6BE}"/>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8" name="Freeform 6">
                <a:extLst>
                  <a:ext uri="{FF2B5EF4-FFF2-40B4-BE49-F238E27FC236}">
                    <a16:creationId xmlns:a16="http://schemas.microsoft.com/office/drawing/2014/main" id="{BE677EC1-66CE-1C49-B21A-0D58F54DD54C}"/>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9" name="Freeform 7">
                <a:extLst>
                  <a:ext uri="{FF2B5EF4-FFF2-40B4-BE49-F238E27FC236}">
                    <a16:creationId xmlns:a16="http://schemas.microsoft.com/office/drawing/2014/main" id="{9B082CF2-F159-C640-A339-F4680096800C}"/>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0" name="Freeform 8">
                <a:extLst>
                  <a:ext uri="{FF2B5EF4-FFF2-40B4-BE49-F238E27FC236}">
                    <a16:creationId xmlns:a16="http://schemas.microsoft.com/office/drawing/2014/main" id="{8F103939-D002-A245-84AA-B4DA8A1D7BA4}"/>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1" name="Freeform 9">
                <a:extLst>
                  <a:ext uri="{FF2B5EF4-FFF2-40B4-BE49-F238E27FC236}">
                    <a16:creationId xmlns:a16="http://schemas.microsoft.com/office/drawing/2014/main" id="{3AD48E4C-DDB5-AD4C-BD83-2044D480A44A}"/>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2" name="Freeform 10">
                <a:extLst>
                  <a:ext uri="{FF2B5EF4-FFF2-40B4-BE49-F238E27FC236}">
                    <a16:creationId xmlns:a16="http://schemas.microsoft.com/office/drawing/2014/main" id="{981CEB90-24E7-854B-98D5-FFACDD991E77}"/>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3" name="Freeform 11">
                <a:extLst>
                  <a:ext uri="{FF2B5EF4-FFF2-40B4-BE49-F238E27FC236}">
                    <a16:creationId xmlns:a16="http://schemas.microsoft.com/office/drawing/2014/main" id="{86E828CF-7F26-8D4E-8608-E7A54418450A}"/>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4" name="Freeform 12">
                <a:extLst>
                  <a:ext uri="{FF2B5EF4-FFF2-40B4-BE49-F238E27FC236}">
                    <a16:creationId xmlns:a16="http://schemas.microsoft.com/office/drawing/2014/main" id="{CF1D4AB7-ADBF-434E-BDB5-623306BE5BE8}"/>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5" name="Freeform 13">
                <a:extLst>
                  <a:ext uri="{FF2B5EF4-FFF2-40B4-BE49-F238E27FC236}">
                    <a16:creationId xmlns:a16="http://schemas.microsoft.com/office/drawing/2014/main" id="{3F71DA38-5718-A64F-B21D-48103E122D64}"/>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6" name="Freeform 14">
                <a:extLst>
                  <a:ext uri="{FF2B5EF4-FFF2-40B4-BE49-F238E27FC236}">
                    <a16:creationId xmlns:a16="http://schemas.microsoft.com/office/drawing/2014/main" id="{F2597063-7267-B04B-B38E-81489A6CDF87}"/>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7" name="Freeform 15">
                <a:extLst>
                  <a:ext uri="{FF2B5EF4-FFF2-40B4-BE49-F238E27FC236}">
                    <a16:creationId xmlns:a16="http://schemas.microsoft.com/office/drawing/2014/main" id="{3FE856D3-EA32-394C-AA44-338B2E27211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8" name="Freeform 16">
                <a:extLst>
                  <a:ext uri="{FF2B5EF4-FFF2-40B4-BE49-F238E27FC236}">
                    <a16:creationId xmlns:a16="http://schemas.microsoft.com/office/drawing/2014/main" id="{0ECFCD0F-1337-954D-B07F-BC96AF0B1999}"/>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9" name="Freeform 17">
                <a:extLst>
                  <a:ext uri="{FF2B5EF4-FFF2-40B4-BE49-F238E27FC236}">
                    <a16:creationId xmlns:a16="http://schemas.microsoft.com/office/drawing/2014/main" id="{B8C7ACF4-9465-9149-914E-2F15D6006473}"/>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0" name="Freeform 18">
                <a:extLst>
                  <a:ext uri="{FF2B5EF4-FFF2-40B4-BE49-F238E27FC236}">
                    <a16:creationId xmlns:a16="http://schemas.microsoft.com/office/drawing/2014/main" id="{E1D88046-D170-5944-9A3D-D4DCB29134A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1" name="Freeform 19">
                <a:extLst>
                  <a:ext uri="{FF2B5EF4-FFF2-40B4-BE49-F238E27FC236}">
                    <a16:creationId xmlns:a16="http://schemas.microsoft.com/office/drawing/2014/main" id="{C36507B0-D640-B84B-B416-BE888E381562}"/>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2" name="Freeform 20">
                <a:extLst>
                  <a:ext uri="{FF2B5EF4-FFF2-40B4-BE49-F238E27FC236}">
                    <a16:creationId xmlns:a16="http://schemas.microsoft.com/office/drawing/2014/main" id="{DCDA74F3-181A-864F-AC96-07DF4600C4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3" name="Freeform 21">
                <a:extLst>
                  <a:ext uri="{FF2B5EF4-FFF2-40B4-BE49-F238E27FC236}">
                    <a16:creationId xmlns:a16="http://schemas.microsoft.com/office/drawing/2014/main" id="{5676E55D-64DB-624E-829D-87D51D6782A7}"/>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4" name="Freeform 22">
                <a:extLst>
                  <a:ext uri="{FF2B5EF4-FFF2-40B4-BE49-F238E27FC236}">
                    <a16:creationId xmlns:a16="http://schemas.microsoft.com/office/drawing/2014/main" id="{F5ED151E-8302-F440-9A4D-3C76DE43B78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5" name="Freeform 23">
                <a:extLst>
                  <a:ext uri="{FF2B5EF4-FFF2-40B4-BE49-F238E27FC236}">
                    <a16:creationId xmlns:a16="http://schemas.microsoft.com/office/drawing/2014/main" id="{BD72C76F-69C9-F943-9DC7-B1E8EDAE7E8C}"/>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6" name="Freeform 24">
                <a:extLst>
                  <a:ext uri="{FF2B5EF4-FFF2-40B4-BE49-F238E27FC236}">
                    <a16:creationId xmlns:a16="http://schemas.microsoft.com/office/drawing/2014/main" id="{A2397D23-186E-0943-918E-35CC87306E0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7" name="Freeform 25">
                <a:extLst>
                  <a:ext uri="{FF2B5EF4-FFF2-40B4-BE49-F238E27FC236}">
                    <a16:creationId xmlns:a16="http://schemas.microsoft.com/office/drawing/2014/main" id="{7547FEE8-47BF-FD41-8919-A145C2A7CBDB}"/>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grpSp>
      <p:pic>
        <p:nvPicPr>
          <p:cNvPr id="41" name="Picture 40">
            <a:extLst>
              <a:ext uri="{FF2B5EF4-FFF2-40B4-BE49-F238E27FC236}">
                <a16:creationId xmlns:a16="http://schemas.microsoft.com/office/drawing/2014/main" id="{EA8BA448-6524-C843-8240-CCF952044068}"/>
              </a:ext>
            </a:extLst>
          </p:cNvPr>
          <p:cNvPicPr>
            <a:picLocks noChangeAspect="1"/>
          </p:cNvPicPr>
          <p:nvPr userDrawn="1"/>
        </p:nvPicPr>
        <p:blipFill>
          <a:blip r:embed="rId5"/>
          <a:stretch>
            <a:fillRect/>
          </a:stretch>
        </p:blipFill>
        <p:spPr>
          <a:xfrm>
            <a:off x="6554364" y="4044226"/>
            <a:ext cx="2099685" cy="548640"/>
          </a:xfrm>
          <a:prstGeom prst="rect">
            <a:avLst/>
          </a:prstGeom>
        </p:spPr>
      </p:pic>
    </p:spTree>
    <p:extLst>
      <p:ext uri="{BB962C8B-B14F-4D97-AF65-F5344CB8AC3E}">
        <p14:creationId xmlns:p14="http://schemas.microsoft.com/office/powerpoint/2010/main" val="2916106333"/>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ext Slid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chemeClr val="bg2"/>
              </a:buClr>
              <a:buSzPct val="110000"/>
              <a:buFont typeface="Arial"/>
              <a:buChar char="•"/>
              <a:defRPr sz="1800" baseline="0">
                <a:solidFill>
                  <a:srgbClr val="000000"/>
                </a:solidFill>
              </a:defRPr>
            </a:lvl1pPr>
            <a:lvl2pPr marL="462915" marR="0" indent="-171450" algn="l" defTabSz="685800" rtl="0" eaLnBrk="1" fontAlgn="auto" latinLnBrk="0" hangingPunct="1">
              <a:lnSpc>
                <a:spcPct val="100000"/>
              </a:lnSpc>
              <a:spcBef>
                <a:spcPts val="300"/>
              </a:spcBef>
              <a:spcAft>
                <a:spcPts val="0"/>
              </a:spcAft>
              <a:buClr>
                <a:schemeClr val="bg2"/>
              </a:buClr>
              <a:buSzPct val="85000"/>
              <a:buFont typeface="Lucida Grande"/>
              <a:buChar char="-"/>
              <a:tabLst/>
              <a:defRPr sz="1650" baseline="0">
                <a:solidFill>
                  <a:srgbClr val="000000"/>
                </a:solidFill>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p:txBody>
      </p:sp>
      <p:cxnSp>
        <p:nvCxnSpPr>
          <p:cNvPr id="32" name="Straight Connector 31"/>
          <p:cNvCxnSpPr/>
          <p:nvPr/>
        </p:nvCxnSpPr>
        <p:spPr>
          <a:xfrm>
            <a:off x="2" y="920736"/>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F34515A-E8A4-2D4C-ABEC-B30F18A1627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8445493" y="4766007"/>
            <a:ext cx="678942" cy="363474"/>
          </a:xfrm>
          <a:prstGeom prst="rect">
            <a:avLst/>
          </a:prstGeom>
        </p:spPr>
      </p:pic>
    </p:spTree>
    <p:extLst>
      <p:ext uri="{BB962C8B-B14F-4D97-AF65-F5344CB8AC3E}">
        <p14:creationId xmlns:p14="http://schemas.microsoft.com/office/powerpoint/2010/main" val="4168652216"/>
      </p:ext>
    </p:extLst>
  </p:cSld>
  <p:clrMapOvr>
    <a:masterClrMapping/>
  </p:clrMapOvr>
  <p:transition spd="slow"/>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7496"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7496" y="-1"/>
            <a:ext cx="9162289" cy="1374344"/>
          </a:xfrm>
          <a:prstGeom prst="rect">
            <a:avLst/>
          </a:prstGeom>
        </p:spPr>
      </p:pic>
      <p:cxnSp>
        <p:nvCxnSpPr>
          <p:cNvPr id="9" name="Straight Connector 8"/>
          <p:cNvCxnSpPr/>
          <p:nvPr/>
        </p:nvCxnSpPr>
        <p:spPr>
          <a:xfrm>
            <a:off x="-9345" y="137581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9345" y="3778214"/>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NatHIVcurriculum_logo_white_thik.png">
            <a:extLst>
              <a:ext uri="{FF2B5EF4-FFF2-40B4-BE49-F238E27FC236}">
                <a16:creationId xmlns:a16="http://schemas.microsoft.com/office/drawing/2014/main" id="{AB8A0B6B-B538-9F4F-9B5E-6F68F44C4DF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11E5BFF4-B9AA-1C49-924A-3D81579F6BCD}"/>
              </a:ext>
            </a:extLst>
          </p:cNvPr>
          <p:cNvSpPr>
            <a:spLocks noGrp="1"/>
          </p:cNvSpPr>
          <p:nvPr>
            <p:ph type="title" hasCustomPrompt="1"/>
          </p:nvPr>
        </p:nvSpPr>
        <p:spPr>
          <a:xfrm>
            <a:off x="452333" y="2141759"/>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09633904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53144" cy="1372972"/>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53144" cy="1372972"/>
          </a:xfrm>
          <a:prstGeom prst="rect">
            <a:avLst/>
          </a:prstGeom>
        </p:spPr>
      </p:pic>
      <p:cxnSp>
        <p:nvCxnSpPr>
          <p:cNvPr id="14" name="Straight Connector 13"/>
          <p:cNvCxnSpPr/>
          <p:nvPr/>
        </p:nvCxnSpPr>
        <p:spPr>
          <a:xfrm>
            <a:off x="-5643" y="1375816"/>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643" y="3778231"/>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0" name="Picture 9" descr="NatHIVcurriculum_logo_white_thik.png">
            <a:extLst>
              <a:ext uri="{FF2B5EF4-FFF2-40B4-BE49-F238E27FC236}">
                <a16:creationId xmlns:a16="http://schemas.microsoft.com/office/drawing/2014/main" id="{3E581CB9-9A7F-9C49-B30C-B8C41541F5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1" name="Title 4">
            <a:extLst>
              <a:ext uri="{FF2B5EF4-FFF2-40B4-BE49-F238E27FC236}">
                <a16:creationId xmlns:a16="http://schemas.microsoft.com/office/drawing/2014/main" id="{0337FAAB-7324-A445-8B9B-43EB1A6CE6DE}"/>
              </a:ext>
            </a:extLst>
          </p:cNvPr>
          <p:cNvSpPr txBox="1">
            <a:spLocks/>
          </p:cNvSpPr>
          <p:nvPr userDrawn="1"/>
        </p:nvSpPr>
        <p:spPr>
          <a:xfrm>
            <a:off x="1" y="2077916"/>
            <a:ext cx="9143999" cy="971550"/>
          </a:xfrm>
          <a:prstGeom prst="rect">
            <a:avLst/>
          </a:prstGeom>
          <a:solidFill>
            <a:srgbClr val="0070C0">
              <a:alpha val="15000"/>
            </a:srgbClr>
          </a:solidFill>
        </p:spPr>
        <p:txBody>
          <a:bodyPr tIns="0" anchor="ctr">
            <a:normAutofit/>
          </a:bodyPr>
          <a:lstStyle/>
          <a:p>
            <a:pPr marL="0" marR="0" lvl="0" indent="0" algn="ctr" defTabSz="685800" rtl="0" eaLnBrk="1" fontAlgn="auto" latinLnBrk="0" hangingPunct="1">
              <a:lnSpc>
                <a:spcPts val="2800"/>
              </a:lnSpc>
              <a:spcBef>
                <a:spcPct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13" name="Title 1">
            <a:extLst>
              <a:ext uri="{FF2B5EF4-FFF2-40B4-BE49-F238E27FC236}">
                <a16:creationId xmlns:a16="http://schemas.microsoft.com/office/drawing/2014/main" id="{A7E5160C-85AC-7248-84C1-AB4B33AAEE8B}"/>
              </a:ext>
            </a:extLst>
          </p:cNvPr>
          <p:cNvSpPr>
            <a:spLocks noGrp="1"/>
          </p:cNvSpPr>
          <p:nvPr>
            <p:ph type="title" hasCustomPrompt="1"/>
          </p:nvPr>
        </p:nvSpPr>
        <p:spPr>
          <a:xfrm>
            <a:off x="459306" y="2078649"/>
            <a:ext cx="8229568" cy="956120"/>
          </a:xfrm>
          <a:prstGeom prst="rect">
            <a:avLst/>
          </a:prstGeom>
        </p:spPr>
        <p:txBody>
          <a:bodyPr tIns="0" anchor="ctr">
            <a:normAutofit/>
          </a:bodyPr>
          <a:lstStyle>
            <a:lvl1pPr algn="ctr">
              <a:lnSpc>
                <a:spcPts val="3000"/>
              </a:lnSpc>
              <a:defRPr sz="2400" b="1" cap="none">
                <a:solidFill>
                  <a:schemeClr val="tx2"/>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29051779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Thick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374344"/>
          </a:xfrm>
          <a:prstGeom prst="rect">
            <a:avLst/>
          </a:prstGeom>
        </p:spPr>
      </p:pic>
      <p:sp>
        <p:nvSpPr>
          <p:cNvPr id="10" name="Rectangle 9"/>
          <p:cNvSpPr/>
          <p:nvPr userDrawn="1"/>
        </p:nvSpPr>
        <p:spPr>
          <a:xfrm>
            <a:off x="-876" y="1371601"/>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sp>
        <p:nvSpPr>
          <p:cNvPr id="11" name="Rectangle 10"/>
          <p:cNvSpPr/>
          <p:nvPr userDrawn="1"/>
        </p:nvSpPr>
        <p:spPr>
          <a:xfrm>
            <a:off x="-876" y="3499324"/>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pic>
        <p:nvPicPr>
          <p:cNvPr id="9" name="Picture 8" descr="NatHIVcurriculum_logo_white_thik.png">
            <a:extLst>
              <a:ext uri="{FF2B5EF4-FFF2-40B4-BE49-F238E27FC236}">
                <a16:creationId xmlns:a16="http://schemas.microsoft.com/office/drawing/2014/main" id="{0FB6F301-DD77-994D-B54D-D52912FE0A5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D924EF78-34F7-6D46-B816-91F0D3BB5989}"/>
              </a:ext>
            </a:extLst>
          </p:cNvPr>
          <p:cNvSpPr>
            <a:spLocks noGrp="1"/>
          </p:cNvSpPr>
          <p:nvPr>
            <p:ph type="title" hasCustomPrompt="1"/>
          </p:nvPr>
        </p:nvSpPr>
        <p:spPr>
          <a:xfrm>
            <a:off x="452333" y="2146855"/>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191244808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igures_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3A162183-E1A8-A14F-931A-7A8769D9E144}"/>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igures_Image_Credi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60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E8C9B552-E002-5C48-BB85-CEC9317C756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684962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igures + 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 name="Rectangle 2"/>
          <p:cNvSpPr/>
          <p:nvPr/>
        </p:nvSpPr>
        <p:spPr>
          <a:xfrm>
            <a:off x="0" y="920751"/>
            <a:ext cx="9162288" cy="377190"/>
          </a:xfrm>
          <a:prstGeom prst="rect">
            <a:avLst/>
          </a:prstGeom>
          <a:solidFill>
            <a:srgbClr val="6868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sp>
        <p:nvSpPr>
          <p:cNvPr id="34" name="Text Placeholder 5"/>
          <p:cNvSpPr>
            <a:spLocks noGrp="1"/>
          </p:cNvSpPr>
          <p:nvPr>
            <p:ph type="body" sz="quarter" idx="15" hasCustomPrompt="1"/>
          </p:nvPr>
        </p:nvSpPr>
        <p:spPr>
          <a:xfrm>
            <a:off x="318914" y="941069"/>
            <a:ext cx="8503916" cy="342896"/>
          </a:xfrm>
          <a:prstGeom prst="rect">
            <a:avLst/>
          </a:prstGeom>
        </p:spPr>
        <p:txBody>
          <a:bodyPr vert="horz" anchor="ctr"/>
          <a:lstStyle>
            <a:lvl1pPr marL="0" indent="0" algn="l">
              <a:spcBef>
                <a:spcPts val="0"/>
              </a:spcBef>
              <a:buNone/>
              <a:defRPr sz="1500" b="0" baseline="0">
                <a:solidFill>
                  <a:schemeClr val="bg1"/>
                </a:solidFill>
                <a:latin typeface="Arial"/>
                <a:cs typeface="Arial"/>
              </a:defRPr>
            </a:lvl1pPr>
          </a:lstStyle>
          <a:p>
            <a:pPr lvl="0"/>
            <a:r>
              <a:rPr lang="en-US" dirty="0"/>
              <a:t>Click to Add Title </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48526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Large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4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400"/>
              </a:spcBef>
              <a:spcAft>
                <a:spcPts val="0"/>
              </a:spcAft>
              <a:buClr>
                <a:srgbClr val="0070C0"/>
              </a:buClr>
              <a:buSzPct val="100000"/>
              <a:buFont typeface="Lucida Grande"/>
              <a:buChar char="-"/>
              <a:tabLst/>
              <a:defRPr sz="20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cxnSp>
        <p:nvCxnSpPr>
          <p:cNvPr id="32" name="Straight Connector 31"/>
          <p:cNvCxnSpPr/>
          <p:nvPr/>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103123092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0" r:id="rId1"/>
    <p:sldLayoutId id="2147483753" r:id="rId2"/>
    <p:sldLayoutId id="2147483695" r:id="rId3"/>
    <p:sldLayoutId id="2147483696" r:id="rId4"/>
    <p:sldLayoutId id="2147483714" r:id="rId5"/>
    <p:sldLayoutId id="2147483699" r:id="rId6"/>
    <p:sldLayoutId id="2147483733" r:id="rId7"/>
    <p:sldLayoutId id="2147483700" r:id="rId8"/>
    <p:sldLayoutId id="2147483738" r:id="rId9"/>
    <p:sldLayoutId id="2147483740" r:id="rId10"/>
    <p:sldLayoutId id="2147483739" r:id="rId11"/>
    <p:sldLayoutId id="2147483698" r:id="rId12"/>
    <p:sldLayoutId id="2147483752" r:id="rId13"/>
    <p:sldLayoutId id="2147483755" r:id="rId14"/>
    <p:sldLayoutId id="2147483754" r:id="rId15"/>
    <p:sldLayoutId id="2147483765" r:id="rId16"/>
    <p:sldLayoutId id="2147483756" r:id="rId17"/>
    <p:sldLayoutId id="2147483735" r:id="rId18"/>
    <p:sldLayoutId id="2147483707" r:id="rId19"/>
    <p:sldLayoutId id="2147483732" r:id="rId20"/>
    <p:sldLayoutId id="2147483727" r:id="rId21"/>
    <p:sldLayoutId id="2147483694" r:id="rId22"/>
    <p:sldLayoutId id="2147483703" r:id="rId23"/>
    <p:sldLayoutId id="2147483706" r:id="rId24"/>
    <p:sldLayoutId id="2147483766" r:id="rId25"/>
  </p:sldLayoutIdLst>
  <p:transition spd="slow"/>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B89747-553D-D241-B369-425B6D09E203}"/>
              </a:ext>
            </a:extLst>
          </p:cNvPr>
          <p:cNvSpPr>
            <a:spLocks noGrp="1"/>
          </p:cNvSpPr>
          <p:nvPr>
            <p:ph type="ctrTitle"/>
          </p:nvPr>
        </p:nvSpPr>
        <p:spPr/>
        <p:txBody>
          <a:bodyPr/>
          <a:lstStyle/>
          <a:p>
            <a:r>
              <a:rPr lang="en-US" dirty="0"/>
              <a:t>Guideline Update: Screening for Anal Cancer</a:t>
            </a:r>
          </a:p>
        </p:txBody>
      </p:sp>
      <p:sp>
        <p:nvSpPr>
          <p:cNvPr id="6" name="Text Placeholder 5">
            <a:extLst>
              <a:ext uri="{FF2B5EF4-FFF2-40B4-BE49-F238E27FC236}">
                <a16:creationId xmlns:a16="http://schemas.microsoft.com/office/drawing/2014/main" id="{3C94925A-DF00-1444-A1A4-4CCD6B653F33}"/>
              </a:ext>
            </a:extLst>
          </p:cNvPr>
          <p:cNvSpPr>
            <a:spLocks noGrp="1"/>
          </p:cNvSpPr>
          <p:nvPr>
            <p:ph type="body" sz="quarter" idx="14"/>
          </p:nvPr>
        </p:nvSpPr>
        <p:spPr/>
        <p:txBody>
          <a:bodyPr/>
          <a:lstStyle/>
          <a:p>
            <a:r>
              <a:rPr lang="en-US" dirty="0"/>
              <a:t>Last Updated: July 26, 2024</a:t>
            </a:r>
          </a:p>
        </p:txBody>
      </p:sp>
      <p:sp>
        <p:nvSpPr>
          <p:cNvPr id="7" name="Text Placeholder 6">
            <a:extLst>
              <a:ext uri="{FF2B5EF4-FFF2-40B4-BE49-F238E27FC236}">
                <a16:creationId xmlns:a16="http://schemas.microsoft.com/office/drawing/2014/main" id="{919C7EDB-EBBD-E842-A022-8F7717541955}"/>
              </a:ext>
            </a:extLst>
          </p:cNvPr>
          <p:cNvSpPr>
            <a:spLocks noGrp="1"/>
          </p:cNvSpPr>
          <p:nvPr>
            <p:ph type="body" sz="quarter" idx="18"/>
          </p:nvPr>
        </p:nvSpPr>
        <p:spPr/>
        <p:txBody>
          <a:bodyPr/>
          <a:lstStyle/>
          <a:p>
            <a:r>
              <a:rPr lang="en-US" dirty="0"/>
              <a:t>Brian R. Wood, MD</a:t>
            </a:r>
            <a:br>
              <a:rPr lang="en-US" dirty="0"/>
            </a:br>
            <a:r>
              <a:rPr lang="en-US" dirty="0"/>
              <a:t>Associate Editor, National HIV Curriculum</a:t>
            </a:r>
            <a:br>
              <a:rPr lang="en-US" dirty="0"/>
            </a:br>
            <a:r>
              <a:rPr lang="en-US" dirty="0"/>
              <a:t>Professor of Medicine, Division of Allergy and Infectious Diseases</a:t>
            </a:r>
          </a:p>
          <a:p>
            <a:r>
              <a:rPr lang="en-US" dirty="0"/>
              <a:t>University of Washington</a:t>
            </a:r>
          </a:p>
        </p:txBody>
      </p:sp>
    </p:spTree>
    <p:extLst>
      <p:ext uri="{BB962C8B-B14F-4D97-AF65-F5344CB8AC3E}">
        <p14:creationId xmlns:p14="http://schemas.microsoft.com/office/powerpoint/2010/main" val="1510167498"/>
      </p:ext>
    </p:extLst>
  </p:cSld>
  <p:clrMapOvr>
    <a:masterClrMapping/>
  </p:clrMapOvr>
  <p:transition spd="slow" advTm="56128"/>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CBA6B-B76D-CECB-2A8C-87360D217FC0}"/>
              </a:ext>
            </a:extLst>
          </p:cNvPr>
          <p:cNvSpPr>
            <a:spLocks noGrp="1"/>
          </p:cNvSpPr>
          <p:nvPr>
            <p:ph type="title"/>
          </p:nvPr>
        </p:nvSpPr>
        <p:spPr/>
        <p:txBody>
          <a:bodyPr>
            <a:normAutofit/>
          </a:bodyPr>
          <a:lstStyle/>
          <a:p>
            <a:r>
              <a:rPr lang="en-US" sz="1800" i="1" dirty="0"/>
              <a:t>New Anal Cancer Screening Guidelines for PWH</a:t>
            </a:r>
            <a:br>
              <a:rPr lang="en-US" dirty="0"/>
            </a:br>
            <a:r>
              <a:rPr lang="en-US" dirty="0"/>
              <a:t>Asymptomatic</a:t>
            </a:r>
          </a:p>
        </p:txBody>
      </p:sp>
      <p:sp>
        <p:nvSpPr>
          <p:cNvPr id="8" name="Text Placeholder 7">
            <a:extLst>
              <a:ext uri="{FF2B5EF4-FFF2-40B4-BE49-F238E27FC236}">
                <a16:creationId xmlns:a16="http://schemas.microsoft.com/office/drawing/2014/main" id="{81835466-62F6-38A0-E8D9-7C25E71F6213}"/>
              </a:ext>
            </a:extLst>
          </p:cNvPr>
          <p:cNvSpPr>
            <a:spLocks noGrp="1"/>
          </p:cNvSpPr>
          <p:nvPr>
            <p:ph type="body" sz="quarter" idx="14"/>
          </p:nvPr>
        </p:nvSpPr>
        <p:spPr/>
        <p:txBody>
          <a:bodyPr/>
          <a:lstStyle/>
          <a:p>
            <a:r>
              <a:rPr lang="en-US" b="1" dirty="0"/>
              <a:t>Source: OI Guidelines (</a:t>
            </a:r>
            <a:r>
              <a:rPr lang="en-US" b="1" dirty="0" err="1"/>
              <a:t>clinicalinfo.nih.gov</a:t>
            </a:r>
            <a:r>
              <a:rPr lang="en-US" b="1" dirty="0"/>
              <a:t>)</a:t>
            </a:r>
          </a:p>
        </p:txBody>
      </p:sp>
      <p:pic>
        <p:nvPicPr>
          <p:cNvPr id="7" name="Picture 6">
            <a:extLst>
              <a:ext uri="{FF2B5EF4-FFF2-40B4-BE49-F238E27FC236}">
                <a16:creationId xmlns:a16="http://schemas.microsoft.com/office/drawing/2014/main" id="{2B2B1904-4CEA-0B1C-C723-EDB571999359}"/>
              </a:ext>
            </a:extLst>
          </p:cNvPr>
          <p:cNvPicPr>
            <a:picLocks noChangeAspect="1"/>
          </p:cNvPicPr>
          <p:nvPr/>
        </p:nvPicPr>
        <p:blipFill>
          <a:blip r:embed="rId2"/>
          <a:stretch>
            <a:fillRect/>
          </a:stretch>
        </p:blipFill>
        <p:spPr>
          <a:xfrm>
            <a:off x="1244600" y="910078"/>
            <a:ext cx="7103533" cy="3950866"/>
          </a:xfrm>
          <a:prstGeom prst="rect">
            <a:avLst/>
          </a:prstGeom>
        </p:spPr>
      </p:pic>
    </p:spTree>
    <p:extLst>
      <p:ext uri="{BB962C8B-B14F-4D97-AF65-F5344CB8AC3E}">
        <p14:creationId xmlns:p14="http://schemas.microsoft.com/office/powerpoint/2010/main" val="207117055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8605A-FB49-5CFE-B56D-B622B48D3D6B}"/>
              </a:ext>
            </a:extLst>
          </p:cNvPr>
          <p:cNvSpPr>
            <a:spLocks noGrp="1"/>
          </p:cNvSpPr>
          <p:nvPr>
            <p:ph type="title"/>
          </p:nvPr>
        </p:nvSpPr>
        <p:spPr/>
        <p:txBody>
          <a:bodyPr>
            <a:normAutofit/>
          </a:bodyPr>
          <a:lstStyle/>
          <a:p>
            <a:r>
              <a:rPr lang="en-US" sz="1800" i="1" dirty="0"/>
              <a:t>New Anal Cancer Screening Guidelines for PWH</a:t>
            </a:r>
            <a:br>
              <a:rPr lang="en-US" dirty="0"/>
            </a:br>
            <a:r>
              <a:rPr lang="en-US" dirty="0"/>
              <a:t>Interpretation of Cytology Results</a:t>
            </a:r>
          </a:p>
        </p:txBody>
      </p:sp>
      <p:sp>
        <p:nvSpPr>
          <p:cNvPr id="6" name="Text Placeholder 5">
            <a:extLst>
              <a:ext uri="{FF2B5EF4-FFF2-40B4-BE49-F238E27FC236}">
                <a16:creationId xmlns:a16="http://schemas.microsoft.com/office/drawing/2014/main" id="{9954E4F4-407B-E66E-3794-73B36A8EB947}"/>
              </a:ext>
            </a:extLst>
          </p:cNvPr>
          <p:cNvSpPr>
            <a:spLocks noGrp="1"/>
          </p:cNvSpPr>
          <p:nvPr>
            <p:ph type="body" sz="quarter" idx="14"/>
          </p:nvPr>
        </p:nvSpPr>
        <p:spPr/>
        <p:txBody>
          <a:bodyPr/>
          <a:lstStyle/>
          <a:p>
            <a:r>
              <a:rPr lang="en-US" b="1" dirty="0"/>
              <a:t>Source: OI Guidelines (</a:t>
            </a:r>
            <a:r>
              <a:rPr lang="en-US" b="1" dirty="0" err="1"/>
              <a:t>clinicalinfo.nih.gov</a:t>
            </a:r>
            <a:r>
              <a:rPr lang="en-US" b="1" dirty="0"/>
              <a:t>)</a:t>
            </a:r>
          </a:p>
        </p:txBody>
      </p:sp>
      <p:pic>
        <p:nvPicPr>
          <p:cNvPr id="5" name="Picture 4">
            <a:extLst>
              <a:ext uri="{FF2B5EF4-FFF2-40B4-BE49-F238E27FC236}">
                <a16:creationId xmlns:a16="http://schemas.microsoft.com/office/drawing/2014/main" id="{21D3A867-45F6-E4D9-6BEC-A5FBFAC7CA18}"/>
              </a:ext>
            </a:extLst>
          </p:cNvPr>
          <p:cNvPicPr>
            <a:picLocks noChangeAspect="1"/>
          </p:cNvPicPr>
          <p:nvPr/>
        </p:nvPicPr>
        <p:blipFill>
          <a:blip r:embed="rId2"/>
          <a:stretch>
            <a:fillRect/>
          </a:stretch>
        </p:blipFill>
        <p:spPr>
          <a:xfrm>
            <a:off x="893080" y="908834"/>
            <a:ext cx="7357839" cy="3937487"/>
          </a:xfrm>
          <a:prstGeom prst="rect">
            <a:avLst/>
          </a:prstGeom>
        </p:spPr>
      </p:pic>
    </p:spTree>
    <p:extLst>
      <p:ext uri="{BB962C8B-B14F-4D97-AF65-F5344CB8AC3E}">
        <p14:creationId xmlns:p14="http://schemas.microsoft.com/office/powerpoint/2010/main" val="2444862350"/>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78940-F41C-9456-B8D5-7774C6988B25}"/>
              </a:ext>
            </a:extLst>
          </p:cNvPr>
          <p:cNvSpPr>
            <a:spLocks noGrp="1"/>
          </p:cNvSpPr>
          <p:nvPr>
            <p:ph type="title"/>
          </p:nvPr>
        </p:nvSpPr>
        <p:spPr/>
        <p:txBody>
          <a:bodyPr>
            <a:normAutofit/>
          </a:bodyPr>
          <a:lstStyle/>
          <a:p>
            <a:r>
              <a:rPr lang="en-US" sz="1800" i="1" dirty="0"/>
              <a:t>New Anal Cancer Screening Guidelines for PWH</a:t>
            </a:r>
            <a:br>
              <a:rPr lang="en-US" dirty="0"/>
            </a:br>
            <a:r>
              <a:rPr lang="en-US" dirty="0"/>
              <a:t>Challenges to Implementation of the New Guidelines</a:t>
            </a:r>
          </a:p>
        </p:txBody>
      </p:sp>
      <p:sp>
        <p:nvSpPr>
          <p:cNvPr id="4" name="Content Placeholder 3">
            <a:extLst>
              <a:ext uri="{FF2B5EF4-FFF2-40B4-BE49-F238E27FC236}">
                <a16:creationId xmlns:a16="http://schemas.microsoft.com/office/drawing/2014/main" id="{502D8DF0-8D71-3DEE-85EE-637E59A3AD1A}"/>
              </a:ext>
            </a:extLst>
          </p:cNvPr>
          <p:cNvSpPr>
            <a:spLocks noGrp="1"/>
          </p:cNvSpPr>
          <p:nvPr>
            <p:ph sz="half" idx="2"/>
          </p:nvPr>
        </p:nvSpPr>
        <p:spPr/>
        <p:txBody>
          <a:bodyPr>
            <a:normAutofit/>
          </a:bodyPr>
          <a:lstStyle/>
          <a:p>
            <a:r>
              <a:rPr lang="en-US" sz="2000" dirty="0"/>
              <a:t>Patient education and integrating anal cancer screening into routine primary care (with many competing priorities)</a:t>
            </a:r>
          </a:p>
          <a:p>
            <a:r>
              <a:rPr lang="en-US" sz="2000" dirty="0"/>
              <a:t>Limited number of HRA-trained providers</a:t>
            </a:r>
          </a:p>
          <a:p>
            <a:endParaRPr lang="en-US" sz="2000" dirty="0"/>
          </a:p>
        </p:txBody>
      </p:sp>
    </p:spTree>
    <p:extLst>
      <p:ext uri="{BB962C8B-B14F-4D97-AF65-F5344CB8AC3E}">
        <p14:creationId xmlns:p14="http://schemas.microsoft.com/office/powerpoint/2010/main" val="1303185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D355A-D12C-4771-689A-C1C38E4B0A65}"/>
              </a:ext>
            </a:extLst>
          </p:cNvPr>
          <p:cNvSpPr>
            <a:spLocks noGrp="1"/>
          </p:cNvSpPr>
          <p:nvPr>
            <p:ph type="title"/>
          </p:nvPr>
        </p:nvSpPr>
        <p:spPr/>
        <p:txBody>
          <a:bodyPr/>
          <a:lstStyle/>
          <a:p>
            <a:r>
              <a:rPr lang="en-US" dirty="0"/>
              <a:t>Summary</a:t>
            </a:r>
          </a:p>
        </p:txBody>
      </p:sp>
      <p:sp>
        <p:nvSpPr>
          <p:cNvPr id="4" name="Content Placeholder 3">
            <a:extLst>
              <a:ext uri="{FF2B5EF4-FFF2-40B4-BE49-F238E27FC236}">
                <a16:creationId xmlns:a16="http://schemas.microsoft.com/office/drawing/2014/main" id="{38D35DD2-C08A-A1EA-1CEC-6C87802661EA}"/>
              </a:ext>
            </a:extLst>
          </p:cNvPr>
          <p:cNvSpPr>
            <a:spLocks noGrp="1"/>
          </p:cNvSpPr>
          <p:nvPr>
            <p:ph sz="half" idx="2"/>
          </p:nvPr>
        </p:nvSpPr>
        <p:spPr/>
        <p:txBody>
          <a:bodyPr/>
          <a:lstStyle/>
          <a:p>
            <a:r>
              <a:rPr lang="en-US" dirty="0"/>
              <a:t>HPV infection, anal cancer precursor lesions, and anal cancer are more prevalent in persons with HIV and incidence rising</a:t>
            </a:r>
          </a:p>
          <a:p>
            <a:r>
              <a:rPr lang="en-US" dirty="0"/>
              <a:t>Identification and treatment of precursor lesions prevents anal cancer</a:t>
            </a:r>
          </a:p>
          <a:p>
            <a:r>
              <a:rPr lang="en-US" dirty="0"/>
              <a:t>New recommendations give guidance on evaluating anal cancer symptoms and screening for anal cancer for asymptomatic PWH</a:t>
            </a:r>
          </a:p>
          <a:p>
            <a:r>
              <a:rPr lang="en-US" dirty="0"/>
              <a:t>Screening protocols will depend on HRA availability</a:t>
            </a:r>
          </a:p>
          <a:p>
            <a:r>
              <a:rPr lang="en-US" dirty="0"/>
              <a:t>Don’t forget HPV vaccination as a key part of anal cancer prevention</a:t>
            </a:r>
          </a:p>
        </p:txBody>
      </p:sp>
    </p:spTree>
    <p:extLst>
      <p:ext uri="{BB962C8B-B14F-4D97-AF65-F5344CB8AC3E}">
        <p14:creationId xmlns:p14="http://schemas.microsoft.com/office/powerpoint/2010/main" val="29093630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a:extLst>
              <a:ext uri="{FF2B5EF4-FFF2-40B4-BE49-F238E27FC236}">
                <a16:creationId xmlns:a16="http://schemas.microsoft.com/office/drawing/2014/main" id="{F8A22FC5-3F9B-5BBB-93DD-2AD081EF63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2712016633"/>
      </p:ext>
    </p:extLst>
  </p:cSld>
  <p:clrMapOvr>
    <a:masterClrMapping/>
  </p:clrMapOvr>
  <p:transition spd="slow" advTm="72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8D294-8389-9E49-9735-E2829E66DEAF}"/>
              </a:ext>
            </a:extLst>
          </p:cNvPr>
          <p:cNvSpPr>
            <a:spLocks noGrp="1"/>
          </p:cNvSpPr>
          <p:nvPr>
            <p:ph type="title"/>
          </p:nvPr>
        </p:nvSpPr>
        <p:spPr/>
        <p:txBody>
          <a:bodyPr/>
          <a:lstStyle/>
          <a:p>
            <a:r>
              <a:rPr lang="en-US" dirty="0"/>
              <a:t>No conflicts of interest or relationships to disclose.</a:t>
            </a:r>
          </a:p>
        </p:txBody>
      </p:sp>
    </p:spTree>
    <p:extLst>
      <p:ext uri="{BB962C8B-B14F-4D97-AF65-F5344CB8AC3E}">
        <p14:creationId xmlns:p14="http://schemas.microsoft.com/office/powerpoint/2010/main" val="2624438095"/>
      </p:ext>
    </p:extLst>
  </p:cSld>
  <p:clrMapOvr>
    <a:masterClrMapping/>
  </p:clrMapOvr>
  <p:transition spd="slow" advTm="3509"/>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38"/>
          <p:cNvSpPr>
            <a:spLocks noGrp="1"/>
          </p:cNvSpPr>
          <p:nvPr>
            <p:ph type="title"/>
          </p:nvPr>
        </p:nvSpPr>
        <p:spPr/>
        <p:txBody>
          <a:bodyPr>
            <a:normAutofit/>
          </a:bodyPr>
          <a:lstStyle/>
          <a:p>
            <a:r>
              <a:rPr lang="en-US" sz="1800" dirty="0"/>
              <a:t>Guidelines for Prevention &amp; Treatment of Opportunistic Infection</a:t>
            </a:r>
            <a:br>
              <a:rPr lang="en-US" sz="2399" dirty="0"/>
            </a:br>
            <a:r>
              <a:rPr lang="en-US" sz="2200" dirty="0"/>
              <a:t>Human Papillomavirus (HPV) Disease: Screening for Anal Cancer</a:t>
            </a:r>
          </a:p>
        </p:txBody>
      </p:sp>
      <p:sp>
        <p:nvSpPr>
          <p:cNvPr id="2" name="Text Placeholder 1">
            <a:extLst>
              <a:ext uri="{FF2B5EF4-FFF2-40B4-BE49-F238E27FC236}">
                <a16:creationId xmlns:a16="http://schemas.microsoft.com/office/drawing/2014/main" id="{90F11207-7C89-7384-8BE7-03CD5D04639E}"/>
              </a:ext>
            </a:extLst>
          </p:cNvPr>
          <p:cNvSpPr>
            <a:spLocks noGrp="1"/>
          </p:cNvSpPr>
          <p:nvPr>
            <p:ph type="body" sz="quarter" idx="14"/>
          </p:nvPr>
        </p:nvSpPr>
        <p:spPr/>
        <p:txBody>
          <a:bodyPr/>
          <a:lstStyle/>
          <a:p>
            <a:r>
              <a:rPr lang="en-US" dirty="0"/>
              <a:t>Source: https://</a:t>
            </a:r>
            <a:r>
              <a:rPr lang="en-US" dirty="0" err="1"/>
              <a:t>clinicalinfo.hiv.gov</a:t>
            </a:r>
            <a:r>
              <a:rPr lang="en-US" dirty="0"/>
              <a:t>/</a:t>
            </a:r>
            <a:r>
              <a:rPr lang="en-US" dirty="0" err="1"/>
              <a:t>en</a:t>
            </a:r>
            <a:r>
              <a:rPr lang="en-US" dirty="0"/>
              <a:t>/guidelines </a:t>
            </a:r>
          </a:p>
        </p:txBody>
      </p:sp>
      <p:pic>
        <p:nvPicPr>
          <p:cNvPr id="5" name="Picture 4">
            <a:extLst>
              <a:ext uri="{FF2B5EF4-FFF2-40B4-BE49-F238E27FC236}">
                <a16:creationId xmlns:a16="http://schemas.microsoft.com/office/drawing/2014/main" id="{DBCF842D-9546-FC03-A236-76AE32A59F24}"/>
              </a:ext>
            </a:extLst>
          </p:cNvPr>
          <p:cNvPicPr>
            <a:picLocks noChangeAspect="1"/>
          </p:cNvPicPr>
          <p:nvPr/>
        </p:nvPicPr>
        <p:blipFill>
          <a:blip r:embed="rId3"/>
          <a:stretch>
            <a:fillRect/>
          </a:stretch>
        </p:blipFill>
        <p:spPr>
          <a:xfrm>
            <a:off x="2485727" y="992242"/>
            <a:ext cx="3462618" cy="3769604"/>
          </a:xfrm>
          <a:prstGeom prst="rect">
            <a:avLst/>
          </a:prstGeom>
          <a:effectLst>
            <a:outerShdw blurRad="76200" dir="18900000" sy="23000" kx="-1200000" algn="bl" rotWithShape="0">
              <a:prstClr val="black">
                <a:alpha val="20000"/>
              </a:prstClr>
            </a:outerShdw>
          </a:effectLst>
        </p:spPr>
      </p:pic>
      <p:sp>
        <p:nvSpPr>
          <p:cNvPr id="4" name="TextBox 3">
            <a:extLst>
              <a:ext uri="{FF2B5EF4-FFF2-40B4-BE49-F238E27FC236}">
                <a16:creationId xmlns:a16="http://schemas.microsoft.com/office/drawing/2014/main" id="{E94A412B-0A06-FA9F-6CE5-F765F1273FFC}"/>
              </a:ext>
            </a:extLst>
          </p:cNvPr>
          <p:cNvSpPr txBox="1"/>
          <p:nvPr/>
        </p:nvSpPr>
        <p:spPr>
          <a:xfrm>
            <a:off x="6260275" y="2323046"/>
            <a:ext cx="2364750" cy="369332"/>
          </a:xfrm>
          <a:prstGeom prst="rect">
            <a:avLst/>
          </a:prstGeom>
          <a:noFill/>
        </p:spPr>
        <p:txBody>
          <a:bodyPr wrap="none" rtlCol="0">
            <a:spAutoFit/>
          </a:bodyPr>
          <a:lstStyle/>
          <a:p>
            <a:r>
              <a:rPr lang="en-US" sz="1800" dirty="0">
                <a:solidFill>
                  <a:srgbClr val="FFFF00"/>
                </a:solidFill>
                <a:latin typeface="Arial"/>
              </a:rPr>
              <a:t>Updated July 9, 2024</a:t>
            </a:r>
          </a:p>
        </p:txBody>
      </p:sp>
    </p:spTree>
    <p:extLst>
      <p:ext uri="{BB962C8B-B14F-4D97-AF65-F5344CB8AC3E}">
        <p14:creationId xmlns:p14="http://schemas.microsoft.com/office/powerpoint/2010/main" val="2245827430"/>
      </p:ext>
    </p:extLst>
  </p:cSld>
  <p:clrMapOvr>
    <a:masterClrMapping/>
  </p:clrMapOvr>
  <p:transition spd="slow" advTm="85322"/>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C000C-DD9E-495E-81F3-0C86CA076DEF}"/>
              </a:ext>
            </a:extLst>
          </p:cNvPr>
          <p:cNvSpPr>
            <a:spLocks noGrp="1"/>
          </p:cNvSpPr>
          <p:nvPr>
            <p:ph type="title"/>
          </p:nvPr>
        </p:nvSpPr>
        <p:spPr/>
        <p:txBody>
          <a:bodyPr/>
          <a:lstStyle/>
          <a:p>
            <a:r>
              <a:rPr lang="en-US" dirty="0"/>
              <a:t>What We Know About Anal Cancer</a:t>
            </a:r>
          </a:p>
        </p:txBody>
      </p:sp>
      <p:sp>
        <p:nvSpPr>
          <p:cNvPr id="3" name="Text Placeholder 2">
            <a:extLst>
              <a:ext uri="{FF2B5EF4-FFF2-40B4-BE49-F238E27FC236}">
                <a16:creationId xmlns:a16="http://schemas.microsoft.com/office/drawing/2014/main" id="{EBD3DB2C-4CD3-4DFE-A6CF-BB35E7298ABD}"/>
              </a:ext>
            </a:extLst>
          </p:cNvPr>
          <p:cNvSpPr>
            <a:spLocks noGrp="1"/>
          </p:cNvSpPr>
          <p:nvPr>
            <p:ph type="body" sz="quarter" idx="14"/>
          </p:nvPr>
        </p:nvSpPr>
        <p:spPr/>
        <p:txBody>
          <a:bodyPr/>
          <a:lstStyle/>
          <a:p>
            <a:r>
              <a:rPr lang="en-US" dirty="0"/>
              <a:t>Source: </a:t>
            </a:r>
            <a:r>
              <a:rPr lang="en-US" dirty="0" err="1"/>
              <a:t>Anchorstudy.org</a:t>
            </a:r>
            <a:r>
              <a:rPr lang="en-US" dirty="0"/>
              <a:t> (adapted with permission from a slide created by Dr. Jeff Schouten)</a:t>
            </a:r>
          </a:p>
        </p:txBody>
      </p:sp>
      <p:sp>
        <p:nvSpPr>
          <p:cNvPr id="4" name="Content Placeholder 3">
            <a:extLst>
              <a:ext uri="{FF2B5EF4-FFF2-40B4-BE49-F238E27FC236}">
                <a16:creationId xmlns:a16="http://schemas.microsoft.com/office/drawing/2014/main" id="{C93609B8-3389-457B-AF07-451F53F8F53B}"/>
              </a:ext>
            </a:extLst>
          </p:cNvPr>
          <p:cNvSpPr>
            <a:spLocks noGrp="1"/>
          </p:cNvSpPr>
          <p:nvPr>
            <p:ph sz="half" idx="2"/>
          </p:nvPr>
        </p:nvSpPr>
        <p:spPr>
          <a:xfrm>
            <a:off x="323850" y="1135604"/>
            <a:ext cx="6218144" cy="3600450"/>
          </a:xfrm>
        </p:spPr>
        <p:txBody>
          <a:bodyPr>
            <a:noAutofit/>
          </a:bodyPr>
          <a:lstStyle/>
          <a:p>
            <a:pPr marL="171450" defTabSz="295506">
              <a:spcBef>
                <a:spcPts val="1350"/>
              </a:spcBef>
              <a:buSzPct val="75000"/>
              <a:defRPr sz="1800"/>
            </a:pPr>
            <a:r>
              <a:rPr lang="en-US" dirty="0"/>
              <a:t>Anal cancer is more frequent among men and women with HIV than among persons who do not have HIV </a:t>
            </a:r>
          </a:p>
          <a:p>
            <a:pPr marL="171450" defTabSz="295506">
              <a:spcBef>
                <a:spcPts val="1350"/>
              </a:spcBef>
              <a:buSzPct val="75000"/>
              <a:defRPr sz="1800"/>
            </a:pPr>
            <a:r>
              <a:rPr lang="en-US" dirty="0"/>
              <a:t>MSM with HIV are 80-130x more likely to develop anal cancer than MSM without HIV</a:t>
            </a:r>
          </a:p>
          <a:p>
            <a:pPr marL="171450" defTabSz="295506">
              <a:spcBef>
                <a:spcPts val="1350"/>
              </a:spcBef>
              <a:buSzPct val="75000"/>
              <a:defRPr sz="1800"/>
            </a:pPr>
            <a:r>
              <a:rPr lang="en-US" dirty="0"/>
              <a:t>Anal cancer incidence is rising among men and women with HIV despite widespread effective ART</a:t>
            </a:r>
          </a:p>
          <a:p>
            <a:pPr marL="171450" defTabSz="295506">
              <a:spcBef>
                <a:spcPts val="1350"/>
              </a:spcBef>
              <a:buSzPct val="75000"/>
              <a:defRPr sz="1800"/>
            </a:pPr>
            <a:r>
              <a:rPr lang="en-US" dirty="0"/>
              <a:t>Anal cancer is preceded by precancerous cells called "high-grade squamous intraepithelial lesions" = HSIL</a:t>
            </a:r>
          </a:p>
        </p:txBody>
      </p:sp>
      <p:pic>
        <p:nvPicPr>
          <p:cNvPr id="5" name="Picture 4">
            <a:extLst>
              <a:ext uri="{FF2B5EF4-FFF2-40B4-BE49-F238E27FC236}">
                <a16:creationId xmlns:a16="http://schemas.microsoft.com/office/drawing/2014/main" id="{C5FCD332-0DED-4A28-A0EA-6A2F7EFE07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315" y="1254193"/>
            <a:ext cx="1976746" cy="29651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2085657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960ED-2AA7-4A2F-AFA6-36D078BD1CBC}"/>
              </a:ext>
            </a:extLst>
          </p:cNvPr>
          <p:cNvSpPr>
            <a:spLocks noGrp="1"/>
          </p:cNvSpPr>
          <p:nvPr>
            <p:ph type="title"/>
          </p:nvPr>
        </p:nvSpPr>
        <p:spPr/>
        <p:txBody>
          <a:bodyPr/>
          <a:lstStyle/>
          <a:p>
            <a:r>
              <a:rPr lang="en-US" dirty="0"/>
              <a:t>Risk Factors for Anal Cancer</a:t>
            </a:r>
          </a:p>
        </p:txBody>
      </p:sp>
      <p:sp>
        <p:nvSpPr>
          <p:cNvPr id="10" name="Text Placeholder 2">
            <a:extLst>
              <a:ext uri="{FF2B5EF4-FFF2-40B4-BE49-F238E27FC236}">
                <a16:creationId xmlns:a16="http://schemas.microsoft.com/office/drawing/2014/main" id="{0B09BE9F-9BCB-201B-4D9C-65AAFC2CA1DF}"/>
              </a:ext>
            </a:extLst>
          </p:cNvPr>
          <p:cNvSpPr>
            <a:spLocks noGrp="1"/>
          </p:cNvSpPr>
          <p:nvPr>
            <p:ph type="body" sz="quarter" idx="14"/>
          </p:nvPr>
        </p:nvSpPr>
        <p:spPr/>
        <p:txBody>
          <a:bodyPr/>
          <a:lstStyle/>
          <a:p>
            <a:r>
              <a:rPr lang="en-US" dirty="0"/>
              <a:t>Source: </a:t>
            </a:r>
            <a:r>
              <a:rPr lang="en-US" dirty="0" err="1"/>
              <a:t>Anchorstudy.org</a:t>
            </a:r>
            <a:r>
              <a:rPr lang="en-US" dirty="0"/>
              <a:t>, OI Guidelines (https://</a:t>
            </a:r>
            <a:r>
              <a:rPr lang="en-US" dirty="0" err="1"/>
              <a:t>clinicalinfo.hiv.gov</a:t>
            </a:r>
            <a:r>
              <a:rPr lang="en-US" dirty="0"/>
              <a:t>/</a:t>
            </a:r>
            <a:r>
              <a:rPr lang="en-US" dirty="0" err="1"/>
              <a:t>en</a:t>
            </a:r>
            <a:r>
              <a:rPr lang="en-US" dirty="0"/>
              <a:t>/guidelines) </a:t>
            </a:r>
          </a:p>
        </p:txBody>
      </p:sp>
      <p:sp>
        <p:nvSpPr>
          <p:cNvPr id="4" name="Content Placeholder 3">
            <a:extLst>
              <a:ext uri="{FF2B5EF4-FFF2-40B4-BE49-F238E27FC236}">
                <a16:creationId xmlns:a16="http://schemas.microsoft.com/office/drawing/2014/main" id="{973007A2-EA0A-488E-9F18-187BCB787A0B}"/>
              </a:ext>
            </a:extLst>
          </p:cNvPr>
          <p:cNvSpPr>
            <a:spLocks noGrp="1"/>
          </p:cNvSpPr>
          <p:nvPr>
            <p:ph sz="half" idx="2"/>
          </p:nvPr>
        </p:nvSpPr>
        <p:spPr/>
        <p:txBody>
          <a:bodyPr>
            <a:normAutofit/>
          </a:bodyPr>
          <a:lstStyle/>
          <a:p>
            <a:pPr>
              <a:spcBef>
                <a:spcPts val="900"/>
              </a:spcBef>
              <a:defRPr sz="1800"/>
            </a:pPr>
            <a:r>
              <a:rPr lang="en-US" dirty="0"/>
              <a:t>Infection with oncogenic strains of HPV (i.e., HPV 16 and 18)</a:t>
            </a:r>
          </a:p>
          <a:p>
            <a:pPr>
              <a:spcBef>
                <a:spcPts val="900"/>
              </a:spcBef>
              <a:defRPr sz="1800"/>
            </a:pPr>
            <a:r>
              <a:rPr lang="en-US" dirty="0"/>
              <a:t>Older age</a:t>
            </a:r>
          </a:p>
          <a:p>
            <a:pPr>
              <a:spcBef>
                <a:spcPts val="900"/>
              </a:spcBef>
              <a:defRPr sz="1800"/>
            </a:pPr>
            <a:r>
              <a:rPr lang="en-US" dirty="0"/>
              <a:t>History low CD4+ T-cell count</a:t>
            </a:r>
          </a:p>
          <a:p>
            <a:pPr>
              <a:spcBef>
                <a:spcPts val="900"/>
              </a:spcBef>
              <a:defRPr sz="1800"/>
            </a:pPr>
            <a:r>
              <a:rPr lang="en-US" dirty="0"/>
              <a:t>Longer duration of HIV and of immune suppression</a:t>
            </a:r>
          </a:p>
          <a:p>
            <a:pPr>
              <a:spcBef>
                <a:spcPts val="900"/>
              </a:spcBef>
              <a:defRPr sz="1800"/>
            </a:pPr>
            <a:r>
              <a:rPr lang="en-US" dirty="0"/>
              <a:t>Smoking</a:t>
            </a:r>
          </a:p>
          <a:p>
            <a:pPr>
              <a:spcBef>
                <a:spcPts val="900"/>
              </a:spcBef>
              <a:defRPr sz="1800"/>
            </a:pPr>
            <a:r>
              <a:rPr lang="en-US" dirty="0"/>
              <a:t>Genital warts</a:t>
            </a:r>
          </a:p>
          <a:p>
            <a:pPr>
              <a:spcBef>
                <a:spcPts val="900"/>
              </a:spcBef>
              <a:defRPr sz="1800"/>
            </a:pPr>
            <a:r>
              <a:rPr lang="en-US" dirty="0"/>
              <a:t>Cervical and vulvar HSIL and cancers</a:t>
            </a:r>
          </a:p>
          <a:p>
            <a:pPr>
              <a:spcBef>
                <a:spcPts val="900"/>
              </a:spcBef>
              <a:defRPr sz="1800"/>
            </a:pPr>
            <a:r>
              <a:rPr lang="en-US" dirty="0"/>
              <a:t>Higher grade of cytologic abnormality</a:t>
            </a:r>
          </a:p>
          <a:p>
            <a:pPr marL="34290" indent="0">
              <a:buNone/>
            </a:pPr>
            <a:endParaRPr lang="en-US" dirty="0"/>
          </a:p>
        </p:txBody>
      </p:sp>
    </p:spTree>
    <p:extLst>
      <p:ext uri="{BB962C8B-B14F-4D97-AF65-F5344CB8AC3E}">
        <p14:creationId xmlns:p14="http://schemas.microsoft.com/office/powerpoint/2010/main" val="374096823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E581A-17A3-4DD8-BD17-FC3A13CF47D8}"/>
              </a:ext>
            </a:extLst>
          </p:cNvPr>
          <p:cNvSpPr>
            <a:spLocks noGrp="1"/>
          </p:cNvSpPr>
          <p:nvPr>
            <p:ph type="title"/>
          </p:nvPr>
        </p:nvSpPr>
        <p:spPr/>
        <p:txBody>
          <a:bodyPr/>
          <a:lstStyle/>
          <a:p>
            <a:r>
              <a:rPr lang="en-US" dirty="0"/>
              <a:t>ANCHOR Study: Design</a:t>
            </a:r>
          </a:p>
        </p:txBody>
      </p:sp>
      <p:sp>
        <p:nvSpPr>
          <p:cNvPr id="12" name="Text Placeholder 11">
            <a:extLst>
              <a:ext uri="{FF2B5EF4-FFF2-40B4-BE49-F238E27FC236}">
                <a16:creationId xmlns:a16="http://schemas.microsoft.com/office/drawing/2014/main" id="{DE5CF7A1-DB72-49F3-989A-8B0B183F6ED4}"/>
              </a:ext>
            </a:extLst>
          </p:cNvPr>
          <p:cNvSpPr>
            <a:spLocks noGrp="1"/>
          </p:cNvSpPr>
          <p:nvPr>
            <p:ph type="body" sz="quarter" idx="14"/>
          </p:nvPr>
        </p:nvSpPr>
        <p:spPr>
          <a:xfrm>
            <a:off x="323850" y="4780840"/>
            <a:ext cx="7099415" cy="240029"/>
          </a:xfrm>
        </p:spPr>
        <p:txBody>
          <a:bodyPr/>
          <a:lstStyle/>
          <a:p>
            <a:r>
              <a:rPr lang="en-US" dirty="0"/>
              <a:t>Source: </a:t>
            </a:r>
            <a:r>
              <a:rPr lang="en-US" sz="1050" dirty="0" err="1">
                <a:latin typeface="+mn-lt"/>
              </a:rPr>
              <a:t>Palefsky</a:t>
            </a:r>
            <a:r>
              <a:rPr lang="en-US" sz="1050" dirty="0">
                <a:latin typeface="+mn-lt"/>
              </a:rPr>
              <a:t> JM, et al. Treatment of Anal High-Grade Squamous Intraepithelial Lesions to Prevent Anal Cancer. New </a:t>
            </a:r>
            <a:r>
              <a:rPr lang="en-US" sz="1050" dirty="0" err="1">
                <a:latin typeface="+mn-lt"/>
              </a:rPr>
              <a:t>Engl</a:t>
            </a:r>
            <a:r>
              <a:rPr lang="en-US" sz="1050" dirty="0">
                <a:latin typeface="+mn-lt"/>
              </a:rPr>
              <a:t> J Med 2022;386:2273-82. </a:t>
            </a:r>
            <a:endParaRPr lang="en-US" dirty="0"/>
          </a:p>
        </p:txBody>
      </p:sp>
      <p:sp>
        <p:nvSpPr>
          <p:cNvPr id="4" name="Content Placeholder 2">
            <a:extLst>
              <a:ext uri="{FF2B5EF4-FFF2-40B4-BE49-F238E27FC236}">
                <a16:creationId xmlns:a16="http://schemas.microsoft.com/office/drawing/2014/main" id="{713507AC-9ED2-79B2-3959-71F5BF674696}"/>
              </a:ext>
            </a:extLst>
          </p:cNvPr>
          <p:cNvSpPr>
            <a:spLocks noGrp="1"/>
          </p:cNvSpPr>
          <p:nvPr>
            <p:ph sz="half" idx="2"/>
          </p:nvPr>
        </p:nvSpPr>
        <p:spPr>
          <a:xfrm>
            <a:off x="323850" y="1184224"/>
            <a:ext cx="4833097" cy="3387775"/>
          </a:xfrm>
          <a:ln>
            <a:solidFill>
              <a:schemeClr val="tx1"/>
            </a:solidFill>
          </a:ln>
        </p:spPr>
        <p:txBody>
          <a:bodyPr>
            <a:normAutofit lnSpcReduction="10000"/>
          </a:bodyPr>
          <a:lstStyle/>
          <a:p>
            <a:r>
              <a:rPr lang="en-US" sz="1500" b="1" dirty="0"/>
              <a:t>Background</a:t>
            </a:r>
            <a:r>
              <a:rPr lang="en-US" sz="1500" dirty="0"/>
              <a:t>: Phase 3, randomized controlled trial, conducted at 25 sites in the United States</a:t>
            </a:r>
          </a:p>
          <a:p>
            <a:r>
              <a:rPr lang="en-US" sz="1500" b="1" dirty="0"/>
              <a:t>Inclusion Criteria</a:t>
            </a:r>
            <a:endParaRPr lang="en-US" sz="1500" dirty="0"/>
          </a:p>
          <a:p>
            <a:pPr lvl="1"/>
            <a:r>
              <a:rPr lang="en-US" sz="1500" dirty="0"/>
              <a:t>Persons with HIV age 35 or older invited for HSIL screening (cytology &amp; HRA)</a:t>
            </a:r>
          </a:p>
          <a:p>
            <a:pPr lvl="1"/>
            <a:r>
              <a:rPr lang="en-US" sz="1500" dirty="0"/>
              <a:t>Eligible for randomization if HSIL confirmed</a:t>
            </a:r>
          </a:p>
          <a:p>
            <a:pPr lvl="1"/>
            <a:r>
              <a:rPr lang="en-US" sz="1500" dirty="0"/>
              <a:t>Excluded if history of anal cancer or anal cancer detected at screening</a:t>
            </a:r>
          </a:p>
          <a:p>
            <a:r>
              <a:rPr lang="en-US" sz="1500" b="1" dirty="0"/>
              <a:t>Treatment Arms</a:t>
            </a:r>
          </a:p>
          <a:p>
            <a:pPr lvl="1"/>
            <a:r>
              <a:rPr lang="en-US" sz="1500" dirty="0"/>
              <a:t>Monitoring arm (every 6-month DARE, HRA, biopsy if indicated)</a:t>
            </a:r>
          </a:p>
          <a:p>
            <a:pPr lvl="1"/>
            <a:r>
              <a:rPr lang="en-US" sz="1500" dirty="0"/>
              <a:t>Intervention arm: above plus HSIL removed  (ablation, excision, or topical treatments)</a:t>
            </a:r>
          </a:p>
        </p:txBody>
      </p:sp>
      <p:sp>
        <p:nvSpPr>
          <p:cNvPr id="5" name="Rectangle 7">
            <a:extLst>
              <a:ext uri="{FF2B5EF4-FFF2-40B4-BE49-F238E27FC236}">
                <a16:creationId xmlns:a16="http://schemas.microsoft.com/office/drawing/2014/main" id="{8ED7A80C-1DEE-BB3E-6B0D-461316D08D04}"/>
              </a:ext>
            </a:extLst>
          </p:cNvPr>
          <p:cNvSpPr>
            <a:spLocks noChangeArrowheads="1"/>
          </p:cNvSpPr>
          <p:nvPr/>
        </p:nvSpPr>
        <p:spPr bwMode="ltGray">
          <a:xfrm>
            <a:off x="5661583" y="1895696"/>
            <a:ext cx="2713347" cy="818384"/>
          </a:xfrm>
          <a:prstGeom prst="rect">
            <a:avLst/>
          </a:prstGeom>
          <a:solidFill>
            <a:srgbClr val="0070C0">
              <a:alpha val="20000"/>
            </a:srgbClr>
          </a:solidFill>
          <a:ln w="9525" cap="flat" cmpd="sng" algn="ctr">
            <a:solidFill>
              <a:srgbClr val="000000"/>
            </a:solidFill>
            <a:prstDash val="solid"/>
            <a:miter lim="800000"/>
            <a:headEnd type="none" w="med" len="med"/>
            <a:tailEnd type="none" w="med" len="med"/>
          </a:ln>
          <a:effectLst/>
        </p:spPr>
        <p:txBody>
          <a:bodyPr wrap="none" lIns="68573" tIns="34286" rIns="68573" bIns="34286" anchor="ctr">
            <a:prstTxWarp prst="textNoShape">
              <a:avLst/>
            </a:prstTxWarp>
          </a:bodyPr>
          <a:lstStyle/>
          <a:p>
            <a:pPr algn="ctr"/>
            <a:r>
              <a:rPr lang="en-US" sz="1350" b="1" dirty="0">
                <a:solidFill>
                  <a:srgbClr val="000000"/>
                </a:solidFill>
                <a:latin typeface="Arial"/>
                <a:cs typeface="Arial"/>
              </a:rPr>
              <a:t>Monitoring arm</a:t>
            </a:r>
            <a:br>
              <a:rPr lang="en-US" sz="1350" b="1" dirty="0">
                <a:solidFill>
                  <a:srgbClr val="000000"/>
                </a:solidFill>
                <a:latin typeface="Arial"/>
                <a:cs typeface="Arial"/>
              </a:rPr>
            </a:br>
            <a:r>
              <a:rPr lang="en-US" sz="1050" dirty="0">
                <a:solidFill>
                  <a:srgbClr val="000000"/>
                </a:solidFill>
                <a:latin typeface="Arial"/>
                <a:cs typeface="Arial"/>
              </a:rPr>
              <a:t>(n = 2,227)</a:t>
            </a:r>
          </a:p>
        </p:txBody>
      </p:sp>
      <p:sp>
        <p:nvSpPr>
          <p:cNvPr id="7" name="Rectangle 7">
            <a:extLst>
              <a:ext uri="{FF2B5EF4-FFF2-40B4-BE49-F238E27FC236}">
                <a16:creationId xmlns:a16="http://schemas.microsoft.com/office/drawing/2014/main" id="{D5527A73-BB33-EFD7-B7D6-5A028228DFD9}"/>
              </a:ext>
            </a:extLst>
          </p:cNvPr>
          <p:cNvSpPr>
            <a:spLocks noChangeArrowheads="1"/>
          </p:cNvSpPr>
          <p:nvPr/>
        </p:nvSpPr>
        <p:spPr bwMode="ltGray">
          <a:xfrm>
            <a:off x="5661583" y="3001624"/>
            <a:ext cx="2713347" cy="818384"/>
          </a:xfrm>
          <a:prstGeom prst="rect">
            <a:avLst/>
          </a:prstGeom>
          <a:solidFill>
            <a:srgbClr val="72A23F">
              <a:alpha val="19000"/>
            </a:srgbClr>
          </a:solidFill>
          <a:ln w="9525" cap="flat" cmpd="sng" algn="ctr">
            <a:solidFill>
              <a:srgbClr val="000000"/>
            </a:solidFill>
            <a:prstDash val="solid"/>
            <a:miter lim="800000"/>
            <a:headEnd type="none" w="med" len="med"/>
            <a:tailEnd type="none" w="med" len="med"/>
          </a:ln>
          <a:effectLst/>
        </p:spPr>
        <p:txBody>
          <a:bodyPr wrap="none" lIns="68573" tIns="34286" rIns="68573" bIns="34286" anchor="ctr">
            <a:prstTxWarp prst="textNoShape">
              <a:avLst/>
            </a:prstTxWarp>
          </a:bodyPr>
          <a:lstStyle/>
          <a:p>
            <a:pPr algn="ctr"/>
            <a:r>
              <a:rPr lang="en-US" sz="1350" b="1" dirty="0">
                <a:solidFill>
                  <a:srgbClr val="000000"/>
                </a:solidFill>
                <a:latin typeface="Arial"/>
                <a:cs typeface="Arial"/>
              </a:rPr>
              <a:t>Intervention arm</a:t>
            </a:r>
            <a:br>
              <a:rPr lang="en-US" sz="1350" dirty="0">
                <a:solidFill>
                  <a:srgbClr val="000000"/>
                </a:solidFill>
                <a:latin typeface="Arial"/>
                <a:cs typeface="Arial"/>
              </a:rPr>
            </a:br>
            <a:r>
              <a:rPr lang="en-US" sz="1050" dirty="0">
                <a:solidFill>
                  <a:srgbClr val="000000"/>
                </a:solidFill>
                <a:latin typeface="Arial"/>
                <a:cs typeface="Arial"/>
              </a:rPr>
              <a:t>(n = 2,219)</a:t>
            </a:r>
          </a:p>
        </p:txBody>
      </p:sp>
      <p:sp>
        <p:nvSpPr>
          <p:cNvPr id="8" name="Line 11">
            <a:extLst>
              <a:ext uri="{FF2B5EF4-FFF2-40B4-BE49-F238E27FC236}">
                <a16:creationId xmlns:a16="http://schemas.microsoft.com/office/drawing/2014/main" id="{ED4B3AE9-0AE4-538A-CF99-9741B055F5F4}"/>
              </a:ext>
            </a:extLst>
          </p:cNvPr>
          <p:cNvSpPr>
            <a:spLocks noChangeShapeType="1"/>
          </p:cNvSpPr>
          <p:nvPr/>
        </p:nvSpPr>
        <p:spPr bwMode="auto">
          <a:xfrm rot="1169337" flipV="1">
            <a:off x="5234537" y="2418036"/>
            <a:ext cx="310375" cy="492977"/>
          </a:xfrm>
          <a:prstGeom prst="line">
            <a:avLst/>
          </a:prstGeom>
          <a:noFill/>
          <a:ln w="19050">
            <a:solidFill>
              <a:srgbClr val="000000"/>
            </a:solidFill>
            <a:round/>
            <a:headEnd/>
            <a:tailEnd type="triangle" w="med" len="med"/>
          </a:ln>
          <a:effectLst/>
        </p:spPr>
        <p:txBody>
          <a:bodyPr wrap="none" anchor="ctr">
            <a:prstTxWarp prst="textNoShape">
              <a:avLst/>
            </a:prstTxWarp>
          </a:bodyPr>
          <a:lstStyle/>
          <a:p>
            <a:endParaRPr lang="en-US" sz="1800">
              <a:latin typeface="Arial"/>
              <a:cs typeface="Arial"/>
            </a:endParaRPr>
          </a:p>
        </p:txBody>
      </p:sp>
      <p:sp>
        <p:nvSpPr>
          <p:cNvPr id="9" name="Line 11">
            <a:extLst>
              <a:ext uri="{FF2B5EF4-FFF2-40B4-BE49-F238E27FC236}">
                <a16:creationId xmlns:a16="http://schemas.microsoft.com/office/drawing/2014/main" id="{DC06B270-DE43-2B79-CDA4-AB2ED7EDDAF0}"/>
              </a:ext>
            </a:extLst>
          </p:cNvPr>
          <p:cNvSpPr>
            <a:spLocks noChangeShapeType="1"/>
          </p:cNvSpPr>
          <p:nvPr/>
        </p:nvSpPr>
        <p:spPr bwMode="auto">
          <a:xfrm rot="20430663">
            <a:off x="5234537" y="2788744"/>
            <a:ext cx="310375" cy="492977"/>
          </a:xfrm>
          <a:prstGeom prst="line">
            <a:avLst/>
          </a:prstGeom>
          <a:noFill/>
          <a:ln w="19050">
            <a:solidFill>
              <a:srgbClr val="000000"/>
            </a:solidFill>
            <a:round/>
            <a:headEnd/>
            <a:tailEnd type="triangle" w="med" len="med"/>
          </a:ln>
          <a:effectLst/>
        </p:spPr>
        <p:txBody>
          <a:bodyPr wrap="none" anchor="ctr">
            <a:prstTxWarp prst="textNoShape">
              <a:avLst/>
            </a:prstTxWarp>
          </a:bodyPr>
          <a:lstStyle/>
          <a:p>
            <a:endParaRPr lang="en-US" sz="1800">
              <a:latin typeface="Arial"/>
              <a:cs typeface="Arial"/>
            </a:endParaRPr>
          </a:p>
        </p:txBody>
      </p:sp>
      <p:sp>
        <p:nvSpPr>
          <p:cNvPr id="10" name="TextBox 9">
            <a:extLst>
              <a:ext uri="{FF2B5EF4-FFF2-40B4-BE49-F238E27FC236}">
                <a16:creationId xmlns:a16="http://schemas.microsoft.com/office/drawing/2014/main" id="{6AFC2E19-7523-40A2-DE3F-19A0C5845F12}"/>
              </a:ext>
            </a:extLst>
          </p:cNvPr>
          <p:cNvSpPr txBox="1"/>
          <p:nvPr/>
        </p:nvSpPr>
        <p:spPr>
          <a:xfrm>
            <a:off x="5503665" y="4293662"/>
            <a:ext cx="3316485" cy="276999"/>
          </a:xfrm>
          <a:prstGeom prst="rect">
            <a:avLst/>
          </a:prstGeom>
          <a:noFill/>
        </p:spPr>
        <p:txBody>
          <a:bodyPr wrap="none" rtlCol="0">
            <a:spAutoFit/>
          </a:bodyPr>
          <a:lstStyle/>
          <a:p>
            <a:r>
              <a:rPr lang="en-US" sz="1200" dirty="0">
                <a:latin typeface="Arial"/>
              </a:rPr>
              <a:t>Primary outcome: progression to anal cancer</a:t>
            </a:r>
          </a:p>
        </p:txBody>
      </p:sp>
    </p:spTree>
    <p:extLst>
      <p:ext uri="{BB962C8B-B14F-4D97-AF65-F5344CB8AC3E}">
        <p14:creationId xmlns:p14="http://schemas.microsoft.com/office/powerpoint/2010/main" val="190890006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73ADE-FB28-4F74-A758-B328B7C20075}"/>
              </a:ext>
            </a:extLst>
          </p:cNvPr>
          <p:cNvSpPr>
            <a:spLocks noGrp="1"/>
          </p:cNvSpPr>
          <p:nvPr>
            <p:ph type="title"/>
          </p:nvPr>
        </p:nvSpPr>
        <p:spPr/>
        <p:txBody>
          <a:bodyPr/>
          <a:lstStyle/>
          <a:p>
            <a:r>
              <a:rPr lang="en-US" dirty="0"/>
              <a:t>Anchor Study: Results </a:t>
            </a:r>
          </a:p>
        </p:txBody>
      </p:sp>
      <p:sp>
        <p:nvSpPr>
          <p:cNvPr id="7" name="Text Placeholder 2">
            <a:extLst>
              <a:ext uri="{FF2B5EF4-FFF2-40B4-BE49-F238E27FC236}">
                <a16:creationId xmlns:a16="http://schemas.microsoft.com/office/drawing/2014/main" id="{AB7071AA-1088-46E2-B303-279BEE13F12E}"/>
              </a:ext>
            </a:extLst>
          </p:cNvPr>
          <p:cNvSpPr>
            <a:spLocks noGrp="1"/>
          </p:cNvSpPr>
          <p:nvPr>
            <p:ph type="body" sz="quarter" idx="14"/>
          </p:nvPr>
        </p:nvSpPr>
        <p:spPr>
          <a:xfrm>
            <a:off x="19744" y="4787241"/>
            <a:ext cx="8268041" cy="242783"/>
          </a:xfrm>
        </p:spPr>
        <p:txBody>
          <a:bodyPr/>
          <a:lstStyle/>
          <a:p>
            <a:r>
              <a:rPr lang="en-US" sz="1000" dirty="0">
                <a:latin typeface="+mn-lt"/>
              </a:rPr>
              <a:t>Source: </a:t>
            </a:r>
            <a:r>
              <a:rPr lang="en-US" sz="1000" dirty="0" err="1">
                <a:latin typeface="+mn-lt"/>
              </a:rPr>
              <a:t>Palefsky</a:t>
            </a:r>
            <a:r>
              <a:rPr lang="en-US" sz="1000" dirty="0">
                <a:latin typeface="+mn-lt"/>
              </a:rPr>
              <a:t> JM, et al. Treatment of Anal High-Grade Squamous Intraepithelial Lesions to Prevent Anal Cancer. New </a:t>
            </a:r>
            <a:r>
              <a:rPr lang="en-US" sz="1000" dirty="0" err="1">
                <a:latin typeface="+mn-lt"/>
              </a:rPr>
              <a:t>Engl</a:t>
            </a:r>
            <a:r>
              <a:rPr lang="en-US" sz="1000" dirty="0">
                <a:latin typeface="+mn-lt"/>
              </a:rPr>
              <a:t> J Med 2022;386:2273-82. Figure c</a:t>
            </a:r>
            <a:r>
              <a:rPr lang="en-US" sz="1000" dirty="0">
                <a:effectLst/>
                <a:latin typeface="+mn-lt"/>
                <a:ea typeface="Calibri" panose="020F0502020204030204" pitchFamily="34" charset="0"/>
              </a:rPr>
              <a:t>opyright © (2022) Massachusetts Medical Society. Reprinted with permission from Massachusetts Medical Society.</a:t>
            </a:r>
            <a:endParaRPr lang="en-US" sz="1000" dirty="0">
              <a:latin typeface="+mn-lt"/>
            </a:endParaRPr>
          </a:p>
        </p:txBody>
      </p:sp>
      <p:sp>
        <p:nvSpPr>
          <p:cNvPr id="4" name="Content Placeholder 3">
            <a:extLst>
              <a:ext uri="{FF2B5EF4-FFF2-40B4-BE49-F238E27FC236}">
                <a16:creationId xmlns:a16="http://schemas.microsoft.com/office/drawing/2014/main" id="{29946A54-01E6-40DD-8A10-9F8EE55F0B61}"/>
              </a:ext>
            </a:extLst>
          </p:cNvPr>
          <p:cNvSpPr>
            <a:spLocks noGrp="1"/>
          </p:cNvSpPr>
          <p:nvPr>
            <p:ph sz="half" idx="2"/>
          </p:nvPr>
        </p:nvSpPr>
        <p:spPr>
          <a:xfrm>
            <a:off x="323850" y="1135604"/>
            <a:ext cx="3526552" cy="3600450"/>
          </a:xfrm>
        </p:spPr>
        <p:txBody>
          <a:bodyPr>
            <a:normAutofit/>
          </a:bodyPr>
          <a:lstStyle/>
          <a:p>
            <a:r>
              <a:rPr lang="en-US" sz="1800" dirty="0"/>
              <a:t>4,446 PWH in analysis; median follow up 25.8 months</a:t>
            </a:r>
          </a:p>
          <a:p>
            <a:r>
              <a:rPr lang="en-US" sz="1800" dirty="0"/>
              <a:t>9 developed invasive anal cancer in the treatment arm vs. 21 in the monitoring arm </a:t>
            </a:r>
          </a:p>
          <a:p>
            <a:r>
              <a:rPr lang="en-US" sz="1800" dirty="0"/>
              <a:t>Cancer incidence in the treatment arm 173/100,000 PYFU, vs. 402/100,000 PYFU in the monitoring arm </a:t>
            </a:r>
          </a:p>
        </p:txBody>
      </p:sp>
      <p:sp>
        <p:nvSpPr>
          <p:cNvPr id="13" name="TextBox 12">
            <a:extLst>
              <a:ext uri="{FF2B5EF4-FFF2-40B4-BE49-F238E27FC236}">
                <a16:creationId xmlns:a16="http://schemas.microsoft.com/office/drawing/2014/main" id="{30FEA11B-746E-4588-B128-CDC1475D6CB3}"/>
              </a:ext>
            </a:extLst>
          </p:cNvPr>
          <p:cNvSpPr txBox="1"/>
          <p:nvPr/>
        </p:nvSpPr>
        <p:spPr>
          <a:xfrm>
            <a:off x="4259415" y="4091778"/>
            <a:ext cx="4388446" cy="584775"/>
          </a:xfrm>
          <a:prstGeom prst="rect">
            <a:avLst/>
          </a:prstGeom>
          <a:noFill/>
        </p:spPr>
        <p:txBody>
          <a:bodyPr wrap="square">
            <a:spAutoFit/>
          </a:bodyPr>
          <a:lstStyle/>
          <a:p>
            <a:pPr algn="ctr"/>
            <a:r>
              <a:rPr lang="en-US" sz="1600" b="1" dirty="0">
                <a:latin typeface="+mn-lt"/>
              </a:rPr>
              <a:t>57% reduction in anal cancer</a:t>
            </a:r>
            <a:r>
              <a:rPr lang="en-US" sz="1600" dirty="0">
                <a:latin typeface="+mn-lt"/>
              </a:rPr>
              <a:t> </a:t>
            </a:r>
            <a:br>
              <a:rPr lang="en-US" sz="1600" dirty="0">
                <a:latin typeface="+mn-lt"/>
              </a:rPr>
            </a:br>
            <a:r>
              <a:rPr lang="en-US" sz="1600" dirty="0">
                <a:latin typeface="+mn-lt"/>
              </a:rPr>
              <a:t>(95% CI 6-80%, p= 0.029)</a:t>
            </a:r>
          </a:p>
        </p:txBody>
      </p:sp>
      <p:pic>
        <p:nvPicPr>
          <p:cNvPr id="3" name="Picture 2">
            <a:extLst>
              <a:ext uri="{FF2B5EF4-FFF2-40B4-BE49-F238E27FC236}">
                <a16:creationId xmlns:a16="http://schemas.microsoft.com/office/drawing/2014/main" id="{1C0E9A2C-F9A8-2551-3C07-11EE872F3541}"/>
              </a:ext>
            </a:extLst>
          </p:cNvPr>
          <p:cNvPicPr>
            <a:picLocks noChangeAspect="1"/>
          </p:cNvPicPr>
          <p:nvPr/>
        </p:nvPicPr>
        <p:blipFill>
          <a:blip r:embed="rId3"/>
          <a:stretch>
            <a:fillRect/>
          </a:stretch>
        </p:blipFill>
        <p:spPr>
          <a:xfrm>
            <a:off x="3875341" y="994839"/>
            <a:ext cx="4834004" cy="3087317"/>
          </a:xfrm>
          <a:prstGeom prst="rect">
            <a:avLst/>
          </a:prstGeom>
        </p:spPr>
      </p:pic>
    </p:spTree>
    <p:extLst>
      <p:ext uri="{BB962C8B-B14F-4D97-AF65-F5344CB8AC3E}">
        <p14:creationId xmlns:p14="http://schemas.microsoft.com/office/powerpoint/2010/main" val="353352944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9369F4A-6B86-92C2-B4D3-723D91690F6B}"/>
              </a:ext>
            </a:extLst>
          </p:cNvPr>
          <p:cNvSpPr>
            <a:spLocks noGrp="1"/>
          </p:cNvSpPr>
          <p:nvPr>
            <p:ph type="title"/>
          </p:nvPr>
        </p:nvSpPr>
        <p:spPr/>
        <p:txBody>
          <a:bodyPr/>
          <a:lstStyle/>
          <a:p>
            <a:r>
              <a:rPr lang="en-US" dirty="0"/>
              <a:t>Rationale Behind the New Guideline</a:t>
            </a:r>
          </a:p>
        </p:txBody>
      </p:sp>
      <p:sp>
        <p:nvSpPr>
          <p:cNvPr id="3" name="Text Placeholder 2">
            <a:extLst>
              <a:ext uri="{FF2B5EF4-FFF2-40B4-BE49-F238E27FC236}">
                <a16:creationId xmlns:a16="http://schemas.microsoft.com/office/drawing/2014/main" id="{5887AF66-D79A-F6FF-B114-DC1AEFFDB115}"/>
              </a:ext>
            </a:extLst>
          </p:cNvPr>
          <p:cNvSpPr>
            <a:spLocks noGrp="1"/>
          </p:cNvSpPr>
          <p:nvPr>
            <p:ph type="body" sz="quarter" idx="14"/>
          </p:nvPr>
        </p:nvSpPr>
        <p:spPr/>
        <p:txBody>
          <a:bodyPr/>
          <a:lstStyle/>
          <a:p>
            <a:r>
              <a:rPr lang="en-US" dirty="0"/>
              <a:t>Source: OI Guidelines (</a:t>
            </a:r>
            <a:r>
              <a:rPr lang="en-US" dirty="0" err="1"/>
              <a:t>clinicalinfo.nih.gov</a:t>
            </a:r>
            <a:r>
              <a:rPr lang="en-US" dirty="0"/>
              <a:t>)</a:t>
            </a:r>
          </a:p>
        </p:txBody>
      </p:sp>
      <p:graphicFrame>
        <p:nvGraphicFramePr>
          <p:cNvPr id="5" name="Diagram 4">
            <a:extLst>
              <a:ext uri="{FF2B5EF4-FFF2-40B4-BE49-F238E27FC236}">
                <a16:creationId xmlns:a16="http://schemas.microsoft.com/office/drawing/2014/main" id="{721BF91C-4715-322F-5845-C197626102FC}"/>
              </a:ext>
            </a:extLst>
          </p:cNvPr>
          <p:cNvGraphicFramePr/>
          <p:nvPr>
            <p:extLst>
              <p:ext uri="{D42A27DB-BD31-4B8C-83A1-F6EECF244321}">
                <p14:modId xmlns:p14="http://schemas.microsoft.com/office/powerpoint/2010/main" val="1613966170"/>
              </p:ext>
            </p:extLst>
          </p:nvPr>
        </p:nvGraphicFramePr>
        <p:xfrm>
          <a:off x="784676" y="1012269"/>
          <a:ext cx="7357838" cy="3695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745258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8E9D1-B9F3-D066-2AD1-EFE9493632CA}"/>
              </a:ext>
            </a:extLst>
          </p:cNvPr>
          <p:cNvSpPr>
            <a:spLocks noGrp="1"/>
          </p:cNvSpPr>
          <p:nvPr>
            <p:ph type="title"/>
          </p:nvPr>
        </p:nvSpPr>
        <p:spPr/>
        <p:txBody>
          <a:bodyPr>
            <a:normAutofit/>
          </a:bodyPr>
          <a:lstStyle/>
          <a:p>
            <a:r>
              <a:rPr lang="en-US" sz="1800" i="1" dirty="0"/>
              <a:t>New Anal Cancer Screening Guidelines for PWH</a:t>
            </a:r>
            <a:br>
              <a:rPr lang="en-US" dirty="0"/>
            </a:br>
            <a:r>
              <a:rPr lang="en-US" dirty="0"/>
              <a:t>Symptomatic</a:t>
            </a:r>
          </a:p>
        </p:txBody>
      </p:sp>
      <p:sp>
        <p:nvSpPr>
          <p:cNvPr id="5" name="Text Placeholder 4">
            <a:extLst>
              <a:ext uri="{FF2B5EF4-FFF2-40B4-BE49-F238E27FC236}">
                <a16:creationId xmlns:a16="http://schemas.microsoft.com/office/drawing/2014/main" id="{9B2A1B01-4BCF-7174-6B8A-503B37DFE3C8}"/>
              </a:ext>
            </a:extLst>
          </p:cNvPr>
          <p:cNvSpPr>
            <a:spLocks noGrp="1"/>
          </p:cNvSpPr>
          <p:nvPr>
            <p:ph type="body" sz="quarter" idx="14"/>
          </p:nvPr>
        </p:nvSpPr>
        <p:spPr/>
        <p:txBody>
          <a:bodyPr/>
          <a:lstStyle/>
          <a:p>
            <a:r>
              <a:rPr lang="en-US" b="1" dirty="0"/>
              <a:t>Source: OI Guidelines (</a:t>
            </a:r>
            <a:r>
              <a:rPr lang="en-US" b="1" dirty="0" err="1"/>
              <a:t>clinicalinfo.nih.gov</a:t>
            </a:r>
            <a:r>
              <a:rPr lang="en-US" b="1" dirty="0"/>
              <a:t>)</a:t>
            </a:r>
          </a:p>
        </p:txBody>
      </p:sp>
      <p:sp>
        <p:nvSpPr>
          <p:cNvPr id="4" name="Content Placeholder 3">
            <a:extLst>
              <a:ext uri="{FF2B5EF4-FFF2-40B4-BE49-F238E27FC236}">
                <a16:creationId xmlns:a16="http://schemas.microsoft.com/office/drawing/2014/main" id="{94665865-982A-91D3-A3F1-C08C3F54268A}"/>
              </a:ext>
            </a:extLst>
          </p:cNvPr>
          <p:cNvSpPr>
            <a:spLocks noGrp="1"/>
          </p:cNvSpPr>
          <p:nvPr>
            <p:ph sz="half" idx="2"/>
          </p:nvPr>
        </p:nvSpPr>
        <p:spPr/>
        <p:txBody>
          <a:bodyPr>
            <a:normAutofit/>
          </a:bodyPr>
          <a:lstStyle/>
          <a:p>
            <a:r>
              <a:rPr lang="en-US" sz="2000" b="0" i="0" dirty="0">
                <a:solidFill>
                  <a:srgbClr val="000000"/>
                </a:solidFill>
                <a:effectLst/>
                <a:latin typeface="+mn-lt"/>
              </a:rPr>
              <a:t>PWH, regardless of history of anal intercourse, should undergo annual assessment for anal symptoms (e.g., unexplained itching, bleeding, or pain; or presence of perianal lesions)</a:t>
            </a:r>
          </a:p>
          <a:p>
            <a:r>
              <a:rPr lang="en-US" sz="2000" b="0" i="0" dirty="0">
                <a:solidFill>
                  <a:srgbClr val="000000"/>
                </a:solidFill>
                <a:effectLst/>
                <a:latin typeface="+mn-lt"/>
              </a:rPr>
              <a:t>MSM and transgender women below age 35 and others below age 45 with symptoms should undergo digital anorectal examination (DARE) and standard </a:t>
            </a:r>
            <a:r>
              <a:rPr lang="en-US" sz="2000" b="0" i="0" dirty="0" err="1">
                <a:solidFill>
                  <a:srgbClr val="000000"/>
                </a:solidFill>
                <a:effectLst/>
                <a:latin typeface="+mn-lt"/>
              </a:rPr>
              <a:t>anoscopy</a:t>
            </a:r>
            <a:r>
              <a:rPr lang="en-US" sz="2000" b="0" i="0" dirty="0">
                <a:solidFill>
                  <a:srgbClr val="000000"/>
                </a:solidFill>
                <a:effectLst/>
                <a:latin typeface="+mn-lt"/>
              </a:rPr>
              <a:t> </a:t>
            </a:r>
            <a:r>
              <a:rPr lang="en-US" sz="2000" b="1" i="0" dirty="0">
                <a:solidFill>
                  <a:srgbClr val="000000"/>
                </a:solidFill>
                <a:effectLst/>
                <a:latin typeface="+mn-lt"/>
              </a:rPr>
              <a:t>(AIII)</a:t>
            </a:r>
            <a:endParaRPr lang="en-US" sz="2000" dirty="0">
              <a:latin typeface="+mn-lt"/>
            </a:endParaRPr>
          </a:p>
        </p:txBody>
      </p:sp>
    </p:spTree>
    <p:extLst>
      <p:ext uri="{BB962C8B-B14F-4D97-AF65-F5344CB8AC3E}">
        <p14:creationId xmlns:p14="http://schemas.microsoft.com/office/powerpoint/2010/main" val="2500264695"/>
      </p:ext>
    </p:extLst>
  </p:cSld>
  <p:clrMapOvr>
    <a:masterClrMapping/>
  </p:clrMapOvr>
  <p:transition spd="slow"/>
</p:sld>
</file>

<file path=ppt/theme/theme1.xml><?xml version="1.0" encoding="utf-8"?>
<a:theme xmlns:a="http://schemas.openxmlformats.org/drawingml/2006/main" name="NCRC">
  <a:themeElements>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Arial"/>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NCRC.thmx</Template>
  <TotalTime>58069</TotalTime>
  <Words>815</Words>
  <Application>Microsoft Macintosh PowerPoint</Application>
  <PresentationFormat>On-screen Show (16:9)</PresentationFormat>
  <Paragraphs>67</Paragraphs>
  <Slides>14</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Corbel</vt:lpstr>
      <vt:lpstr>Geneva</vt:lpstr>
      <vt:lpstr>Lucida Grande</vt:lpstr>
      <vt:lpstr>Times New Roman</vt:lpstr>
      <vt:lpstr>NCRC</vt:lpstr>
      <vt:lpstr>Guideline Update: Screening for Anal Cancer</vt:lpstr>
      <vt:lpstr>No conflicts of interest or relationships to disclose.</vt:lpstr>
      <vt:lpstr>Guidelines for Prevention &amp; Treatment of Opportunistic Infection Human Papillomavirus (HPV) Disease: Screening for Anal Cancer</vt:lpstr>
      <vt:lpstr>What We Know About Anal Cancer</vt:lpstr>
      <vt:lpstr>Risk Factors for Anal Cancer</vt:lpstr>
      <vt:lpstr>ANCHOR Study: Design</vt:lpstr>
      <vt:lpstr>Anchor Study: Results </vt:lpstr>
      <vt:lpstr>Rationale Behind the New Guideline</vt:lpstr>
      <vt:lpstr>New Anal Cancer Screening Guidelines for PWH Symptomatic</vt:lpstr>
      <vt:lpstr>New Anal Cancer Screening Guidelines for PWH Asymptomatic</vt:lpstr>
      <vt:lpstr>New Anal Cancer Screening Guidelines for PWH Interpretation of Cytology Results</vt:lpstr>
      <vt:lpstr>New Anal Cancer Screening Guidelines for PWH Challenges to Implementation of the New Guidelines</vt:lpstr>
      <vt:lpstr>Summary</vt:lpstr>
      <vt:lpstr>PowerPoint Presentation</vt:lpstr>
    </vt:vector>
  </TitlesOfParts>
  <Company>HMC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Spach</dc:creator>
  <cp:lastModifiedBy>David H. Spach</cp:lastModifiedBy>
  <cp:revision>2376</cp:revision>
  <cp:lastPrinted>2008-02-05T14:34:24Z</cp:lastPrinted>
  <dcterms:created xsi:type="dcterms:W3CDTF">2010-11-28T05:36:22Z</dcterms:created>
  <dcterms:modified xsi:type="dcterms:W3CDTF">2024-07-30T17:29:30Z</dcterms:modified>
</cp:coreProperties>
</file>