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6"/>
  </p:notesMasterIdLst>
  <p:handoutMasterIdLst>
    <p:handoutMasterId r:id="rId17"/>
  </p:handoutMasterIdLst>
  <p:sldIdLst>
    <p:sldId id="1114" r:id="rId2"/>
    <p:sldId id="259" r:id="rId3"/>
    <p:sldId id="4776" r:id="rId4"/>
    <p:sldId id="1011" r:id="rId5"/>
    <p:sldId id="1013" r:id="rId6"/>
    <p:sldId id="262" r:id="rId7"/>
    <p:sldId id="1005" r:id="rId8"/>
    <p:sldId id="4784" r:id="rId9"/>
    <p:sldId id="4779" r:id="rId10"/>
    <p:sldId id="4780" r:id="rId11"/>
    <p:sldId id="4783" r:id="rId12"/>
    <p:sldId id="4781" r:id="rId13"/>
    <p:sldId id="4782" r:id="rId14"/>
    <p:sldId id="867" r:id="rId15"/>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44"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367"/>
    <a:srgbClr val="005CA0"/>
    <a:srgbClr val="83B84D"/>
    <a:srgbClr val="866401"/>
    <a:srgbClr val="005695"/>
    <a:srgbClr val="547532"/>
    <a:srgbClr val="866500"/>
    <a:srgbClr val="00508A"/>
    <a:srgbClr val="005C9E"/>
    <a:srgbClr val="8A5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87883" autoAdjust="0"/>
  </p:normalViewPr>
  <p:slideViewPr>
    <p:cSldViewPr snapToGrid="0" showGuides="1">
      <p:cViewPr varScale="1">
        <p:scale>
          <a:sx n="147" d="100"/>
          <a:sy n="147" d="100"/>
        </p:scale>
        <p:origin x="800" y="184"/>
      </p:cViewPr>
      <p:guideLst>
        <p:guide pos="2880"/>
        <p:guide orient="horz" pos="16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8C7414-0FE8-2542-928C-BC1A73072A53}" type="doc">
      <dgm:prSet loTypeId="urn:microsoft.com/office/officeart/2005/8/layout/vProcess5" loCatId="" qsTypeId="urn:microsoft.com/office/officeart/2005/8/quickstyle/simple1" qsCatId="simple" csTypeId="urn:microsoft.com/office/officeart/2005/8/colors/colorful1" csCatId="colorful" phldr="1"/>
      <dgm:spPr/>
      <dgm:t>
        <a:bodyPr/>
        <a:lstStyle/>
        <a:p>
          <a:endParaRPr lang="en-US"/>
        </a:p>
      </dgm:t>
    </dgm:pt>
    <dgm:pt modelId="{F974A238-948B-274D-88B5-BBD570480DEC}">
      <dgm:prSet phldrT="[Text]" custT="1"/>
      <dgm:spPr/>
      <dgm:t>
        <a:bodyPr/>
        <a:lstStyle/>
        <a:p>
          <a:r>
            <a:rPr lang="en-US" sz="1600" dirty="0"/>
            <a:t>H</a:t>
          </a:r>
          <a:r>
            <a:rPr lang="en-US" sz="1600" b="0" i="0" dirty="0">
              <a:effectLst/>
            </a:rPr>
            <a:t>igh (and rising) incidence of anal cancer in PWH</a:t>
          </a:r>
          <a:endParaRPr lang="en-US" sz="1600" dirty="0"/>
        </a:p>
      </dgm:t>
    </dgm:pt>
    <dgm:pt modelId="{F4C3560E-D3B5-1240-B816-A58EA3942C73}" type="parTrans" cxnId="{5CD740E1-20E7-7A45-A216-4BABB4990364}">
      <dgm:prSet/>
      <dgm:spPr/>
      <dgm:t>
        <a:bodyPr/>
        <a:lstStyle/>
        <a:p>
          <a:endParaRPr lang="en-US" sz="1600"/>
        </a:p>
      </dgm:t>
    </dgm:pt>
    <dgm:pt modelId="{8564F883-82FC-5B41-B7B7-FDDCC9B077AD}" type="sibTrans" cxnId="{5CD740E1-20E7-7A45-A216-4BABB4990364}">
      <dgm:prSet custT="1"/>
      <dgm:spPr/>
      <dgm:t>
        <a:bodyPr/>
        <a:lstStyle/>
        <a:p>
          <a:endParaRPr lang="en-US" sz="1600"/>
        </a:p>
      </dgm:t>
    </dgm:pt>
    <dgm:pt modelId="{CE1CDAE5-A9E3-5343-869D-9ACD1BFEE6D6}">
      <dgm:prSet phldrT="[Text]" phldr="1"/>
      <dgm:spPr/>
      <dgm:t>
        <a:bodyPr/>
        <a:lstStyle/>
        <a:p>
          <a:endParaRPr lang="en-US" sz="1600"/>
        </a:p>
      </dgm:t>
    </dgm:pt>
    <dgm:pt modelId="{216F88B3-4A44-C544-AC85-8CC5035A4180}" type="parTrans" cxnId="{85A57883-47FC-884E-A5F6-17F94C385B07}">
      <dgm:prSet/>
      <dgm:spPr/>
      <dgm:t>
        <a:bodyPr/>
        <a:lstStyle/>
        <a:p>
          <a:endParaRPr lang="en-US" sz="1600"/>
        </a:p>
      </dgm:t>
    </dgm:pt>
    <dgm:pt modelId="{8BA30550-7361-374F-A03D-1A3459B1DD5D}" type="sibTrans" cxnId="{85A57883-47FC-884E-A5F6-17F94C385B07}">
      <dgm:prSet/>
      <dgm:spPr/>
      <dgm:t>
        <a:bodyPr/>
        <a:lstStyle/>
        <a:p>
          <a:endParaRPr lang="en-US" sz="1600"/>
        </a:p>
      </dgm:t>
    </dgm:pt>
    <dgm:pt modelId="{7D93BB9A-F39A-B643-8C03-7F1B8372B08E}">
      <dgm:prSet phldrT="[Text]" phldr="1"/>
      <dgm:spPr/>
      <dgm:t>
        <a:bodyPr/>
        <a:lstStyle/>
        <a:p>
          <a:endParaRPr lang="en-US" sz="1600"/>
        </a:p>
      </dgm:t>
    </dgm:pt>
    <dgm:pt modelId="{BA33E898-B3D0-B24B-832B-C15554692036}" type="parTrans" cxnId="{A9D5034C-F745-444B-9762-69819716A9BB}">
      <dgm:prSet/>
      <dgm:spPr/>
      <dgm:t>
        <a:bodyPr/>
        <a:lstStyle/>
        <a:p>
          <a:endParaRPr lang="en-US" sz="1600"/>
        </a:p>
      </dgm:t>
    </dgm:pt>
    <dgm:pt modelId="{66401EAF-B807-7844-9A53-77A75F4A29E3}" type="sibTrans" cxnId="{A9D5034C-F745-444B-9762-69819716A9BB}">
      <dgm:prSet/>
      <dgm:spPr/>
      <dgm:t>
        <a:bodyPr/>
        <a:lstStyle/>
        <a:p>
          <a:endParaRPr lang="en-US" sz="1600"/>
        </a:p>
      </dgm:t>
    </dgm:pt>
    <dgm:pt modelId="{118976BF-4146-644D-98B8-86DA36D730BE}">
      <dgm:prSet custT="1"/>
      <dgm:spPr>
        <a:solidFill>
          <a:schemeClr val="bg1">
            <a:lumMod val="50000"/>
          </a:schemeClr>
        </a:solidFill>
      </dgm:spPr>
      <dgm:t>
        <a:bodyPr/>
        <a:lstStyle/>
        <a:p>
          <a:r>
            <a:rPr lang="en-US" sz="1600" b="0" i="0" dirty="0">
              <a:effectLst/>
            </a:rPr>
            <a:t>High prevalence of anal HSIL in PWH</a:t>
          </a:r>
        </a:p>
      </dgm:t>
    </dgm:pt>
    <dgm:pt modelId="{9B0D6782-3C5D-1642-9468-2DC523B42800}" type="parTrans" cxnId="{037D5FE9-9672-AA4C-9FAE-26134012D2CD}">
      <dgm:prSet/>
      <dgm:spPr/>
      <dgm:t>
        <a:bodyPr/>
        <a:lstStyle/>
        <a:p>
          <a:endParaRPr lang="en-US" sz="1600"/>
        </a:p>
      </dgm:t>
    </dgm:pt>
    <dgm:pt modelId="{7F248FBC-15E7-9B4F-927F-E97BF9F2B805}" type="sibTrans" cxnId="{037D5FE9-9672-AA4C-9FAE-26134012D2CD}">
      <dgm:prSet custT="1"/>
      <dgm:spPr/>
      <dgm:t>
        <a:bodyPr/>
        <a:lstStyle/>
        <a:p>
          <a:endParaRPr lang="en-US" sz="1600"/>
        </a:p>
      </dgm:t>
    </dgm:pt>
    <dgm:pt modelId="{4724009E-127C-9B46-A0F0-8A6542350B1C}">
      <dgm:prSet custT="1"/>
      <dgm:spPr/>
      <dgm:t>
        <a:bodyPr/>
        <a:lstStyle/>
        <a:p>
          <a:r>
            <a:rPr lang="en-US" sz="1600"/>
            <a:t>H</a:t>
          </a:r>
          <a:r>
            <a:rPr lang="en-US" sz="1600" b="0" i="0">
              <a:effectLst/>
            </a:rPr>
            <a:t>igh progression rate of anal HSIL to cancer in the absence of treatment</a:t>
          </a:r>
          <a:endParaRPr lang="en-US" sz="1600" b="0" i="0" dirty="0">
            <a:effectLst/>
          </a:endParaRPr>
        </a:p>
      </dgm:t>
    </dgm:pt>
    <dgm:pt modelId="{398E4015-647D-C54B-9338-5E3FD9D6AE68}" type="parTrans" cxnId="{349D39E1-391A-9A47-B60C-751A9593F965}">
      <dgm:prSet/>
      <dgm:spPr/>
      <dgm:t>
        <a:bodyPr/>
        <a:lstStyle/>
        <a:p>
          <a:endParaRPr lang="en-US" sz="1600"/>
        </a:p>
      </dgm:t>
    </dgm:pt>
    <dgm:pt modelId="{0AD578EE-0BDF-8640-9107-DDA1E7AD7E44}" type="sibTrans" cxnId="{349D39E1-391A-9A47-B60C-751A9593F965}">
      <dgm:prSet custT="1"/>
      <dgm:spPr/>
      <dgm:t>
        <a:bodyPr/>
        <a:lstStyle/>
        <a:p>
          <a:endParaRPr lang="en-US" sz="1600"/>
        </a:p>
      </dgm:t>
    </dgm:pt>
    <dgm:pt modelId="{5E81352B-0D8F-3A45-8F34-236DA2EEF9D6}">
      <dgm:prSet custT="1"/>
      <dgm:spPr/>
      <dgm:t>
        <a:bodyPr/>
        <a:lstStyle/>
        <a:p>
          <a:r>
            <a:rPr lang="en-US" sz="1600"/>
            <a:t>E</a:t>
          </a:r>
          <a:r>
            <a:rPr lang="en-US" sz="1600" b="0" i="0">
              <a:effectLst/>
            </a:rPr>
            <a:t>fficacy of treating anal HSIL to reduce progression to anal cancer</a:t>
          </a:r>
          <a:endParaRPr lang="en-US" sz="1600" b="0" i="0" dirty="0">
            <a:effectLst/>
          </a:endParaRPr>
        </a:p>
      </dgm:t>
    </dgm:pt>
    <dgm:pt modelId="{52F1A4B2-A0A3-4D45-93CD-C024DD21BDAA}" type="parTrans" cxnId="{E1EA1C05-BB58-DA4B-9B58-602EC58F889E}">
      <dgm:prSet/>
      <dgm:spPr/>
      <dgm:t>
        <a:bodyPr/>
        <a:lstStyle/>
        <a:p>
          <a:endParaRPr lang="en-US" sz="1600"/>
        </a:p>
      </dgm:t>
    </dgm:pt>
    <dgm:pt modelId="{990B3C92-2637-CB4F-9F01-9F27AAF10899}" type="sibTrans" cxnId="{E1EA1C05-BB58-DA4B-9B58-602EC58F889E}">
      <dgm:prSet custT="1"/>
      <dgm:spPr/>
      <dgm:t>
        <a:bodyPr/>
        <a:lstStyle/>
        <a:p>
          <a:endParaRPr lang="en-US" sz="1600"/>
        </a:p>
      </dgm:t>
    </dgm:pt>
    <dgm:pt modelId="{DF7E3C85-FE9A-0547-B437-4FFD66BA8AB5}">
      <dgm:prSet custT="1"/>
      <dgm:spPr/>
      <dgm:t>
        <a:bodyPr/>
        <a:lstStyle/>
        <a:p>
          <a:r>
            <a:rPr lang="en-US" sz="1600" dirty="0"/>
            <a:t>S</a:t>
          </a:r>
          <a:r>
            <a:rPr lang="en-US" sz="1600" b="0" i="0" dirty="0">
              <a:effectLst/>
            </a:rPr>
            <a:t>creening for anal HSIL </a:t>
          </a:r>
          <a:r>
            <a:rPr lang="en-US" sz="1600" b="1" i="0" dirty="0">
              <a:effectLst/>
            </a:rPr>
            <a:t>(AII)</a:t>
          </a:r>
          <a:r>
            <a:rPr lang="en-US" sz="1600" baseline="30000" dirty="0"/>
            <a:t> </a:t>
          </a:r>
          <a:r>
            <a:rPr lang="en-US" sz="1600" b="0" i="0" dirty="0">
              <a:effectLst/>
            </a:rPr>
            <a:t>and treatment of anal HSIL </a:t>
          </a:r>
          <a:r>
            <a:rPr lang="en-US" sz="1600" b="1" i="0" dirty="0">
              <a:effectLst/>
            </a:rPr>
            <a:t>(AI)</a:t>
          </a:r>
          <a:r>
            <a:rPr lang="en-US" sz="1600" b="0" i="0" dirty="0">
              <a:effectLst/>
            </a:rPr>
            <a:t> are recommended for PWH based on age, sex at birth, and risk/exposure group</a:t>
          </a:r>
          <a:endParaRPr lang="en-US" sz="1600" dirty="0"/>
        </a:p>
      </dgm:t>
    </dgm:pt>
    <dgm:pt modelId="{E6FD513B-E7F8-2E4B-B7FD-76C26B0B7712}" type="parTrans" cxnId="{A228AEC5-BACF-AF43-B5A5-3AEB50549661}">
      <dgm:prSet/>
      <dgm:spPr/>
      <dgm:t>
        <a:bodyPr/>
        <a:lstStyle/>
        <a:p>
          <a:endParaRPr lang="en-US" sz="1600"/>
        </a:p>
      </dgm:t>
    </dgm:pt>
    <dgm:pt modelId="{393F4807-8805-CF49-8CCE-E50A5043DB03}" type="sibTrans" cxnId="{A228AEC5-BACF-AF43-B5A5-3AEB50549661}">
      <dgm:prSet/>
      <dgm:spPr/>
      <dgm:t>
        <a:bodyPr/>
        <a:lstStyle/>
        <a:p>
          <a:endParaRPr lang="en-US" sz="1600"/>
        </a:p>
      </dgm:t>
    </dgm:pt>
    <dgm:pt modelId="{8CC40886-2C5F-E044-B4B2-2A27D6F20ABA}" type="pres">
      <dgm:prSet presAssocID="{848C7414-0FE8-2542-928C-BC1A73072A53}" presName="outerComposite" presStyleCnt="0">
        <dgm:presLayoutVars>
          <dgm:chMax val="5"/>
          <dgm:dir/>
          <dgm:resizeHandles val="exact"/>
        </dgm:presLayoutVars>
      </dgm:prSet>
      <dgm:spPr/>
    </dgm:pt>
    <dgm:pt modelId="{AE7C5505-51B3-4849-A86A-701D85413280}" type="pres">
      <dgm:prSet presAssocID="{848C7414-0FE8-2542-928C-BC1A73072A53}" presName="dummyMaxCanvas" presStyleCnt="0">
        <dgm:presLayoutVars/>
      </dgm:prSet>
      <dgm:spPr/>
    </dgm:pt>
    <dgm:pt modelId="{033C0BFD-C7BC-194B-9BAE-FD8BEF243196}" type="pres">
      <dgm:prSet presAssocID="{848C7414-0FE8-2542-928C-BC1A73072A53}" presName="FiveNodes_1" presStyleLbl="node1" presStyleIdx="0" presStyleCnt="5">
        <dgm:presLayoutVars>
          <dgm:bulletEnabled val="1"/>
        </dgm:presLayoutVars>
      </dgm:prSet>
      <dgm:spPr/>
    </dgm:pt>
    <dgm:pt modelId="{53F00729-5E81-6145-8ADE-80D610B74FB2}" type="pres">
      <dgm:prSet presAssocID="{848C7414-0FE8-2542-928C-BC1A73072A53}" presName="FiveNodes_2" presStyleLbl="node1" presStyleIdx="1" presStyleCnt="5">
        <dgm:presLayoutVars>
          <dgm:bulletEnabled val="1"/>
        </dgm:presLayoutVars>
      </dgm:prSet>
      <dgm:spPr/>
    </dgm:pt>
    <dgm:pt modelId="{3BCE800C-19A3-2C46-A10E-8D9620C0CA36}" type="pres">
      <dgm:prSet presAssocID="{848C7414-0FE8-2542-928C-BC1A73072A53}" presName="FiveNodes_3" presStyleLbl="node1" presStyleIdx="2" presStyleCnt="5">
        <dgm:presLayoutVars>
          <dgm:bulletEnabled val="1"/>
        </dgm:presLayoutVars>
      </dgm:prSet>
      <dgm:spPr/>
    </dgm:pt>
    <dgm:pt modelId="{669DF464-AA7F-2D4E-819F-555B23A62CDB}" type="pres">
      <dgm:prSet presAssocID="{848C7414-0FE8-2542-928C-BC1A73072A53}" presName="FiveNodes_4" presStyleLbl="node1" presStyleIdx="3" presStyleCnt="5">
        <dgm:presLayoutVars>
          <dgm:bulletEnabled val="1"/>
        </dgm:presLayoutVars>
      </dgm:prSet>
      <dgm:spPr/>
    </dgm:pt>
    <dgm:pt modelId="{9F5E538B-F6CF-4F46-9D6C-28F06807050F}" type="pres">
      <dgm:prSet presAssocID="{848C7414-0FE8-2542-928C-BC1A73072A53}" presName="FiveNodes_5" presStyleLbl="node1" presStyleIdx="4" presStyleCnt="5">
        <dgm:presLayoutVars>
          <dgm:bulletEnabled val="1"/>
        </dgm:presLayoutVars>
      </dgm:prSet>
      <dgm:spPr/>
    </dgm:pt>
    <dgm:pt modelId="{C465CC71-1AFC-4945-A9DF-0723EDBCCA3C}" type="pres">
      <dgm:prSet presAssocID="{848C7414-0FE8-2542-928C-BC1A73072A53}" presName="FiveConn_1-2" presStyleLbl="fgAccFollowNode1" presStyleIdx="0" presStyleCnt="4">
        <dgm:presLayoutVars>
          <dgm:bulletEnabled val="1"/>
        </dgm:presLayoutVars>
      </dgm:prSet>
      <dgm:spPr/>
    </dgm:pt>
    <dgm:pt modelId="{DFCD3028-088C-3548-835A-9F59AABE01C9}" type="pres">
      <dgm:prSet presAssocID="{848C7414-0FE8-2542-928C-BC1A73072A53}" presName="FiveConn_2-3" presStyleLbl="fgAccFollowNode1" presStyleIdx="1" presStyleCnt="4">
        <dgm:presLayoutVars>
          <dgm:bulletEnabled val="1"/>
        </dgm:presLayoutVars>
      </dgm:prSet>
      <dgm:spPr/>
    </dgm:pt>
    <dgm:pt modelId="{847A1CD8-1797-1445-8A98-E33FE03AD6D2}" type="pres">
      <dgm:prSet presAssocID="{848C7414-0FE8-2542-928C-BC1A73072A53}" presName="FiveConn_3-4" presStyleLbl="fgAccFollowNode1" presStyleIdx="2" presStyleCnt="4">
        <dgm:presLayoutVars>
          <dgm:bulletEnabled val="1"/>
        </dgm:presLayoutVars>
      </dgm:prSet>
      <dgm:spPr/>
    </dgm:pt>
    <dgm:pt modelId="{421A0666-920C-9448-A9AB-7741B9FF2968}" type="pres">
      <dgm:prSet presAssocID="{848C7414-0FE8-2542-928C-BC1A73072A53}" presName="FiveConn_4-5" presStyleLbl="fgAccFollowNode1" presStyleIdx="3" presStyleCnt="4">
        <dgm:presLayoutVars>
          <dgm:bulletEnabled val="1"/>
        </dgm:presLayoutVars>
      </dgm:prSet>
      <dgm:spPr/>
    </dgm:pt>
    <dgm:pt modelId="{C4A5B621-D8D8-1640-9875-B08B99F8CC1B}" type="pres">
      <dgm:prSet presAssocID="{848C7414-0FE8-2542-928C-BC1A73072A53}" presName="FiveNodes_1_text" presStyleLbl="node1" presStyleIdx="4" presStyleCnt="5">
        <dgm:presLayoutVars>
          <dgm:bulletEnabled val="1"/>
        </dgm:presLayoutVars>
      </dgm:prSet>
      <dgm:spPr/>
    </dgm:pt>
    <dgm:pt modelId="{0679913C-EB84-5645-A0E8-C64714F3FB90}" type="pres">
      <dgm:prSet presAssocID="{848C7414-0FE8-2542-928C-BC1A73072A53}" presName="FiveNodes_2_text" presStyleLbl="node1" presStyleIdx="4" presStyleCnt="5">
        <dgm:presLayoutVars>
          <dgm:bulletEnabled val="1"/>
        </dgm:presLayoutVars>
      </dgm:prSet>
      <dgm:spPr/>
    </dgm:pt>
    <dgm:pt modelId="{81E06AE4-D404-8F4B-A0E8-A65EDB93BE93}" type="pres">
      <dgm:prSet presAssocID="{848C7414-0FE8-2542-928C-BC1A73072A53}" presName="FiveNodes_3_text" presStyleLbl="node1" presStyleIdx="4" presStyleCnt="5">
        <dgm:presLayoutVars>
          <dgm:bulletEnabled val="1"/>
        </dgm:presLayoutVars>
      </dgm:prSet>
      <dgm:spPr/>
    </dgm:pt>
    <dgm:pt modelId="{A7343703-0A43-7546-A871-2DBBA6C0A93E}" type="pres">
      <dgm:prSet presAssocID="{848C7414-0FE8-2542-928C-BC1A73072A53}" presName="FiveNodes_4_text" presStyleLbl="node1" presStyleIdx="4" presStyleCnt="5">
        <dgm:presLayoutVars>
          <dgm:bulletEnabled val="1"/>
        </dgm:presLayoutVars>
      </dgm:prSet>
      <dgm:spPr/>
    </dgm:pt>
    <dgm:pt modelId="{16D6DE72-5E24-8844-803E-C3E97B077E12}" type="pres">
      <dgm:prSet presAssocID="{848C7414-0FE8-2542-928C-BC1A73072A53}" presName="FiveNodes_5_text" presStyleLbl="node1" presStyleIdx="4" presStyleCnt="5">
        <dgm:presLayoutVars>
          <dgm:bulletEnabled val="1"/>
        </dgm:presLayoutVars>
      </dgm:prSet>
      <dgm:spPr/>
    </dgm:pt>
  </dgm:ptLst>
  <dgm:cxnLst>
    <dgm:cxn modelId="{163C8B03-281A-0742-8F74-F53BC703E0DC}" type="presOf" srcId="{5E81352B-0D8F-3A45-8F34-236DA2EEF9D6}" destId="{669DF464-AA7F-2D4E-819F-555B23A62CDB}" srcOrd="0" destOrd="0" presId="urn:microsoft.com/office/officeart/2005/8/layout/vProcess5"/>
    <dgm:cxn modelId="{E1EA1C05-BB58-DA4B-9B58-602EC58F889E}" srcId="{848C7414-0FE8-2542-928C-BC1A73072A53}" destId="{5E81352B-0D8F-3A45-8F34-236DA2EEF9D6}" srcOrd="3" destOrd="0" parTransId="{52F1A4B2-A0A3-4D45-93CD-C024DD21BDAA}" sibTransId="{990B3C92-2637-CB4F-9F01-9F27AAF10899}"/>
    <dgm:cxn modelId="{51AA160E-4038-6D45-89DD-EC34D090B307}" type="presOf" srcId="{8564F883-82FC-5B41-B7B7-FDDCC9B077AD}" destId="{C465CC71-1AFC-4945-A9DF-0723EDBCCA3C}" srcOrd="0" destOrd="0" presId="urn:microsoft.com/office/officeart/2005/8/layout/vProcess5"/>
    <dgm:cxn modelId="{49AC5919-EB45-1041-AF18-C139E5554DC5}" type="presOf" srcId="{848C7414-0FE8-2542-928C-BC1A73072A53}" destId="{8CC40886-2C5F-E044-B4B2-2A27D6F20ABA}" srcOrd="0" destOrd="0" presId="urn:microsoft.com/office/officeart/2005/8/layout/vProcess5"/>
    <dgm:cxn modelId="{598A6C2A-EAAE-A245-B022-CB7AB882AFF3}" type="presOf" srcId="{118976BF-4146-644D-98B8-86DA36D730BE}" destId="{53F00729-5E81-6145-8ADE-80D610B74FB2}" srcOrd="0" destOrd="0" presId="urn:microsoft.com/office/officeart/2005/8/layout/vProcess5"/>
    <dgm:cxn modelId="{8BE84E2D-1603-A247-A570-D3129D8918B5}" type="presOf" srcId="{4724009E-127C-9B46-A0F0-8A6542350B1C}" destId="{3BCE800C-19A3-2C46-A10E-8D9620C0CA36}" srcOrd="0" destOrd="0" presId="urn:microsoft.com/office/officeart/2005/8/layout/vProcess5"/>
    <dgm:cxn modelId="{A9D5034C-F745-444B-9762-69819716A9BB}" srcId="{848C7414-0FE8-2542-928C-BC1A73072A53}" destId="{7D93BB9A-F39A-B643-8C03-7F1B8372B08E}" srcOrd="6" destOrd="0" parTransId="{BA33E898-B3D0-B24B-832B-C15554692036}" sibTransId="{66401EAF-B807-7844-9A53-77A75F4A29E3}"/>
    <dgm:cxn modelId="{A8100350-4F4D-C745-A535-017D6D88527F}" type="presOf" srcId="{F974A238-948B-274D-88B5-BBD570480DEC}" destId="{033C0BFD-C7BC-194B-9BAE-FD8BEF243196}" srcOrd="0" destOrd="0" presId="urn:microsoft.com/office/officeart/2005/8/layout/vProcess5"/>
    <dgm:cxn modelId="{98D88D56-D6B3-0341-A0C0-5A99591010E4}" type="presOf" srcId="{118976BF-4146-644D-98B8-86DA36D730BE}" destId="{0679913C-EB84-5645-A0E8-C64714F3FB90}" srcOrd="1" destOrd="0" presId="urn:microsoft.com/office/officeart/2005/8/layout/vProcess5"/>
    <dgm:cxn modelId="{9EF7E47D-3DD7-4740-A07D-204319A69B9F}" type="presOf" srcId="{4724009E-127C-9B46-A0F0-8A6542350B1C}" destId="{81E06AE4-D404-8F4B-A0E8-A65EDB93BE93}" srcOrd="1" destOrd="0" presId="urn:microsoft.com/office/officeart/2005/8/layout/vProcess5"/>
    <dgm:cxn modelId="{85A57883-47FC-884E-A5F6-17F94C385B07}" srcId="{848C7414-0FE8-2542-928C-BC1A73072A53}" destId="{CE1CDAE5-A9E3-5343-869D-9ACD1BFEE6D6}" srcOrd="5" destOrd="0" parTransId="{216F88B3-4A44-C544-AC85-8CC5035A4180}" sibTransId="{8BA30550-7361-374F-A03D-1A3459B1DD5D}"/>
    <dgm:cxn modelId="{E245CD8E-01C7-6C48-86B2-4DDA0A4B553A}" type="presOf" srcId="{DF7E3C85-FE9A-0547-B437-4FFD66BA8AB5}" destId="{16D6DE72-5E24-8844-803E-C3E97B077E12}" srcOrd="1" destOrd="0" presId="urn:microsoft.com/office/officeart/2005/8/layout/vProcess5"/>
    <dgm:cxn modelId="{82594394-C867-C94B-BDA3-CF2276B5A378}" type="presOf" srcId="{990B3C92-2637-CB4F-9F01-9F27AAF10899}" destId="{421A0666-920C-9448-A9AB-7741B9FF2968}" srcOrd="0" destOrd="0" presId="urn:microsoft.com/office/officeart/2005/8/layout/vProcess5"/>
    <dgm:cxn modelId="{7600DAA9-ABF2-8746-96B9-BDFF82A56806}" type="presOf" srcId="{5E81352B-0D8F-3A45-8F34-236DA2EEF9D6}" destId="{A7343703-0A43-7546-A871-2DBBA6C0A93E}" srcOrd="1" destOrd="0" presId="urn:microsoft.com/office/officeart/2005/8/layout/vProcess5"/>
    <dgm:cxn modelId="{73B8BEAB-521D-9A42-B370-DC3E3EA82637}" type="presOf" srcId="{0AD578EE-0BDF-8640-9107-DDA1E7AD7E44}" destId="{847A1CD8-1797-1445-8A98-E33FE03AD6D2}" srcOrd="0" destOrd="0" presId="urn:microsoft.com/office/officeart/2005/8/layout/vProcess5"/>
    <dgm:cxn modelId="{A228AEC5-BACF-AF43-B5A5-3AEB50549661}" srcId="{848C7414-0FE8-2542-928C-BC1A73072A53}" destId="{DF7E3C85-FE9A-0547-B437-4FFD66BA8AB5}" srcOrd="4" destOrd="0" parTransId="{E6FD513B-E7F8-2E4B-B7FD-76C26B0B7712}" sibTransId="{393F4807-8805-CF49-8CCE-E50A5043DB03}"/>
    <dgm:cxn modelId="{349D39E1-391A-9A47-B60C-751A9593F965}" srcId="{848C7414-0FE8-2542-928C-BC1A73072A53}" destId="{4724009E-127C-9B46-A0F0-8A6542350B1C}" srcOrd="2" destOrd="0" parTransId="{398E4015-647D-C54B-9338-5E3FD9D6AE68}" sibTransId="{0AD578EE-0BDF-8640-9107-DDA1E7AD7E44}"/>
    <dgm:cxn modelId="{5CD740E1-20E7-7A45-A216-4BABB4990364}" srcId="{848C7414-0FE8-2542-928C-BC1A73072A53}" destId="{F974A238-948B-274D-88B5-BBD570480DEC}" srcOrd="0" destOrd="0" parTransId="{F4C3560E-D3B5-1240-B816-A58EA3942C73}" sibTransId="{8564F883-82FC-5B41-B7B7-FDDCC9B077AD}"/>
    <dgm:cxn modelId="{1FEA2AE4-3CD8-7944-9DA5-279A7CDFC04F}" type="presOf" srcId="{7F248FBC-15E7-9B4F-927F-E97BF9F2B805}" destId="{DFCD3028-088C-3548-835A-9F59AABE01C9}" srcOrd="0" destOrd="0" presId="urn:microsoft.com/office/officeart/2005/8/layout/vProcess5"/>
    <dgm:cxn modelId="{90410AE5-FAE0-5443-A709-78D4D729BEB0}" type="presOf" srcId="{DF7E3C85-FE9A-0547-B437-4FFD66BA8AB5}" destId="{9F5E538B-F6CF-4F46-9D6C-28F06807050F}" srcOrd="0" destOrd="0" presId="urn:microsoft.com/office/officeart/2005/8/layout/vProcess5"/>
    <dgm:cxn modelId="{037D5FE9-9672-AA4C-9FAE-26134012D2CD}" srcId="{848C7414-0FE8-2542-928C-BC1A73072A53}" destId="{118976BF-4146-644D-98B8-86DA36D730BE}" srcOrd="1" destOrd="0" parTransId="{9B0D6782-3C5D-1642-9468-2DC523B42800}" sibTransId="{7F248FBC-15E7-9B4F-927F-E97BF9F2B805}"/>
    <dgm:cxn modelId="{6487A1F0-A265-5643-84FB-30838ABE4407}" type="presOf" srcId="{F974A238-948B-274D-88B5-BBD570480DEC}" destId="{C4A5B621-D8D8-1640-9875-B08B99F8CC1B}" srcOrd="1" destOrd="0" presId="urn:microsoft.com/office/officeart/2005/8/layout/vProcess5"/>
    <dgm:cxn modelId="{7AEE7ABC-D803-CA46-A01F-3270B269A38D}" type="presParOf" srcId="{8CC40886-2C5F-E044-B4B2-2A27D6F20ABA}" destId="{AE7C5505-51B3-4849-A86A-701D85413280}" srcOrd="0" destOrd="0" presId="urn:microsoft.com/office/officeart/2005/8/layout/vProcess5"/>
    <dgm:cxn modelId="{F54DA54E-4811-9845-A3BA-E411F11A3EC7}" type="presParOf" srcId="{8CC40886-2C5F-E044-B4B2-2A27D6F20ABA}" destId="{033C0BFD-C7BC-194B-9BAE-FD8BEF243196}" srcOrd="1" destOrd="0" presId="urn:microsoft.com/office/officeart/2005/8/layout/vProcess5"/>
    <dgm:cxn modelId="{869675FB-24E8-A449-A27C-9975562AA398}" type="presParOf" srcId="{8CC40886-2C5F-E044-B4B2-2A27D6F20ABA}" destId="{53F00729-5E81-6145-8ADE-80D610B74FB2}" srcOrd="2" destOrd="0" presId="urn:microsoft.com/office/officeart/2005/8/layout/vProcess5"/>
    <dgm:cxn modelId="{B5CBC835-7207-1040-BA6E-4DB91C6DDEB3}" type="presParOf" srcId="{8CC40886-2C5F-E044-B4B2-2A27D6F20ABA}" destId="{3BCE800C-19A3-2C46-A10E-8D9620C0CA36}" srcOrd="3" destOrd="0" presId="urn:microsoft.com/office/officeart/2005/8/layout/vProcess5"/>
    <dgm:cxn modelId="{74CFF2B5-B75D-7348-B4B6-576036E77A90}" type="presParOf" srcId="{8CC40886-2C5F-E044-B4B2-2A27D6F20ABA}" destId="{669DF464-AA7F-2D4E-819F-555B23A62CDB}" srcOrd="4" destOrd="0" presId="urn:microsoft.com/office/officeart/2005/8/layout/vProcess5"/>
    <dgm:cxn modelId="{AC7E6AB6-3F16-1C44-89B9-AFE55A1F699C}" type="presParOf" srcId="{8CC40886-2C5F-E044-B4B2-2A27D6F20ABA}" destId="{9F5E538B-F6CF-4F46-9D6C-28F06807050F}" srcOrd="5" destOrd="0" presId="urn:microsoft.com/office/officeart/2005/8/layout/vProcess5"/>
    <dgm:cxn modelId="{F6509B1C-7457-554E-B296-1E91E76AE405}" type="presParOf" srcId="{8CC40886-2C5F-E044-B4B2-2A27D6F20ABA}" destId="{C465CC71-1AFC-4945-A9DF-0723EDBCCA3C}" srcOrd="6" destOrd="0" presId="urn:microsoft.com/office/officeart/2005/8/layout/vProcess5"/>
    <dgm:cxn modelId="{8F6E9A0D-95EA-B34C-A299-5C4B68F41E75}" type="presParOf" srcId="{8CC40886-2C5F-E044-B4B2-2A27D6F20ABA}" destId="{DFCD3028-088C-3548-835A-9F59AABE01C9}" srcOrd="7" destOrd="0" presId="urn:microsoft.com/office/officeart/2005/8/layout/vProcess5"/>
    <dgm:cxn modelId="{2DFE55B1-53D2-DB48-BBA9-7A80839DD1FF}" type="presParOf" srcId="{8CC40886-2C5F-E044-B4B2-2A27D6F20ABA}" destId="{847A1CD8-1797-1445-8A98-E33FE03AD6D2}" srcOrd="8" destOrd="0" presId="urn:microsoft.com/office/officeart/2005/8/layout/vProcess5"/>
    <dgm:cxn modelId="{4D013484-9CFA-9949-BB5D-39EE3821DB08}" type="presParOf" srcId="{8CC40886-2C5F-E044-B4B2-2A27D6F20ABA}" destId="{421A0666-920C-9448-A9AB-7741B9FF2968}" srcOrd="9" destOrd="0" presId="urn:microsoft.com/office/officeart/2005/8/layout/vProcess5"/>
    <dgm:cxn modelId="{32253B57-54F8-6442-A779-668717419ADD}" type="presParOf" srcId="{8CC40886-2C5F-E044-B4B2-2A27D6F20ABA}" destId="{C4A5B621-D8D8-1640-9875-B08B99F8CC1B}" srcOrd="10" destOrd="0" presId="urn:microsoft.com/office/officeart/2005/8/layout/vProcess5"/>
    <dgm:cxn modelId="{A93DB994-A0F5-DE49-B4D7-64754780E503}" type="presParOf" srcId="{8CC40886-2C5F-E044-B4B2-2A27D6F20ABA}" destId="{0679913C-EB84-5645-A0E8-C64714F3FB90}" srcOrd="11" destOrd="0" presId="urn:microsoft.com/office/officeart/2005/8/layout/vProcess5"/>
    <dgm:cxn modelId="{3665C817-F101-3F49-AD72-21109A844781}" type="presParOf" srcId="{8CC40886-2C5F-E044-B4B2-2A27D6F20ABA}" destId="{81E06AE4-D404-8F4B-A0E8-A65EDB93BE93}" srcOrd="12" destOrd="0" presId="urn:microsoft.com/office/officeart/2005/8/layout/vProcess5"/>
    <dgm:cxn modelId="{48E7B774-CAB2-FE46-858B-46CEA9951361}" type="presParOf" srcId="{8CC40886-2C5F-E044-B4B2-2A27D6F20ABA}" destId="{A7343703-0A43-7546-A871-2DBBA6C0A93E}" srcOrd="13" destOrd="0" presId="urn:microsoft.com/office/officeart/2005/8/layout/vProcess5"/>
    <dgm:cxn modelId="{EE9251EE-F39B-A946-A7D2-51E54DF0E628}" type="presParOf" srcId="{8CC40886-2C5F-E044-B4B2-2A27D6F20ABA}" destId="{16D6DE72-5E24-8844-803E-C3E97B077E1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C0BFD-C7BC-194B-9BAE-FD8BEF243196}">
      <dsp:nvSpPr>
        <dsp:cNvPr id="0" name=""/>
        <dsp:cNvSpPr/>
      </dsp:nvSpPr>
      <dsp:spPr>
        <a:xfrm>
          <a:off x="0" y="0"/>
          <a:ext cx="5665535" cy="6652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a:t>
          </a:r>
          <a:r>
            <a:rPr lang="en-US" sz="1600" b="0" i="0" kern="1200" dirty="0">
              <a:effectLst/>
            </a:rPr>
            <a:t>igh (and rising) incidence of anal cancer in PWH</a:t>
          </a:r>
          <a:endParaRPr lang="en-US" sz="1600" kern="1200" dirty="0"/>
        </a:p>
      </dsp:txBody>
      <dsp:txXfrm>
        <a:off x="19485" y="19485"/>
        <a:ext cx="4869812" cy="626306"/>
      </dsp:txXfrm>
    </dsp:sp>
    <dsp:sp modelId="{53F00729-5E81-6145-8ADE-80D610B74FB2}">
      <dsp:nvSpPr>
        <dsp:cNvPr id="0" name=""/>
        <dsp:cNvSpPr/>
      </dsp:nvSpPr>
      <dsp:spPr>
        <a:xfrm>
          <a:off x="423075" y="757676"/>
          <a:ext cx="5665535" cy="665276"/>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effectLst/>
            </a:rPr>
            <a:t>High prevalence of anal HSIL in PWH</a:t>
          </a:r>
        </a:p>
      </dsp:txBody>
      <dsp:txXfrm>
        <a:off x="442560" y="777161"/>
        <a:ext cx="4771059" cy="626306"/>
      </dsp:txXfrm>
    </dsp:sp>
    <dsp:sp modelId="{3BCE800C-19A3-2C46-A10E-8D9620C0CA36}">
      <dsp:nvSpPr>
        <dsp:cNvPr id="0" name=""/>
        <dsp:cNvSpPr/>
      </dsp:nvSpPr>
      <dsp:spPr>
        <a:xfrm>
          <a:off x="846151" y="1515353"/>
          <a:ext cx="5665535" cy="6652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a:t>
          </a:r>
          <a:r>
            <a:rPr lang="en-US" sz="1600" b="0" i="0" kern="1200">
              <a:effectLst/>
            </a:rPr>
            <a:t>igh progression rate of anal HSIL to cancer in the absence of treatment</a:t>
          </a:r>
          <a:endParaRPr lang="en-US" sz="1600" b="0" i="0" kern="1200" dirty="0">
            <a:effectLst/>
          </a:endParaRPr>
        </a:p>
      </dsp:txBody>
      <dsp:txXfrm>
        <a:off x="865636" y="1534838"/>
        <a:ext cx="4771059" cy="626306"/>
      </dsp:txXfrm>
    </dsp:sp>
    <dsp:sp modelId="{669DF464-AA7F-2D4E-819F-555B23A62CDB}">
      <dsp:nvSpPr>
        <dsp:cNvPr id="0" name=""/>
        <dsp:cNvSpPr/>
      </dsp:nvSpPr>
      <dsp:spPr>
        <a:xfrm>
          <a:off x="1269227" y="2273029"/>
          <a:ext cx="5665535" cy="6652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a:t>
          </a:r>
          <a:r>
            <a:rPr lang="en-US" sz="1600" b="0" i="0" kern="1200">
              <a:effectLst/>
            </a:rPr>
            <a:t>fficacy of treating anal HSIL to reduce progression to anal cancer</a:t>
          </a:r>
          <a:endParaRPr lang="en-US" sz="1600" b="0" i="0" kern="1200" dirty="0">
            <a:effectLst/>
          </a:endParaRPr>
        </a:p>
      </dsp:txBody>
      <dsp:txXfrm>
        <a:off x="1288712" y="2292514"/>
        <a:ext cx="4771059" cy="626306"/>
      </dsp:txXfrm>
    </dsp:sp>
    <dsp:sp modelId="{9F5E538B-F6CF-4F46-9D6C-28F06807050F}">
      <dsp:nvSpPr>
        <dsp:cNvPr id="0" name=""/>
        <dsp:cNvSpPr/>
      </dsp:nvSpPr>
      <dsp:spPr>
        <a:xfrm>
          <a:off x="1692302" y="3030706"/>
          <a:ext cx="5665535" cy="66527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a:t>
          </a:r>
          <a:r>
            <a:rPr lang="en-US" sz="1600" b="0" i="0" kern="1200" dirty="0">
              <a:effectLst/>
            </a:rPr>
            <a:t>creening for anal HSIL </a:t>
          </a:r>
          <a:r>
            <a:rPr lang="en-US" sz="1600" b="1" i="0" kern="1200" dirty="0">
              <a:effectLst/>
            </a:rPr>
            <a:t>(AII)</a:t>
          </a:r>
          <a:r>
            <a:rPr lang="en-US" sz="1600" kern="1200" baseline="30000" dirty="0"/>
            <a:t> </a:t>
          </a:r>
          <a:r>
            <a:rPr lang="en-US" sz="1600" b="0" i="0" kern="1200" dirty="0">
              <a:effectLst/>
            </a:rPr>
            <a:t>and treatment of anal HSIL </a:t>
          </a:r>
          <a:r>
            <a:rPr lang="en-US" sz="1600" b="1" i="0" kern="1200" dirty="0">
              <a:effectLst/>
            </a:rPr>
            <a:t>(AI)</a:t>
          </a:r>
          <a:r>
            <a:rPr lang="en-US" sz="1600" b="0" i="0" kern="1200" dirty="0">
              <a:effectLst/>
            </a:rPr>
            <a:t> are recommended for PWH based on age, sex at birth, and risk/exposure group</a:t>
          </a:r>
          <a:endParaRPr lang="en-US" sz="1600" kern="1200" dirty="0"/>
        </a:p>
      </dsp:txBody>
      <dsp:txXfrm>
        <a:off x="1711787" y="3050191"/>
        <a:ext cx="4771059" cy="626306"/>
      </dsp:txXfrm>
    </dsp:sp>
    <dsp:sp modelId="{C465CC71-1AFC-4945-A9DF-0723EDBCCA3C}">
      <dsp:nvSpPr>
        <dsp:cNvPr id="0" name=""/>
        <dsp:cNvSpPr/>
      </dsp:nvSpPr>
      <dsp:spPr>
        <a:xfrm>
          <a:off x="5233105" y="486021"/>
          <a:ext cx="432430" cy="43243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330402" y="486021"/>
        <a:ext cx="237836" cy="325404"/>
      </dsp:txXfrm>
    </dsp:sp>
    <dsp:sp modelId="{DFCD3028-088C-3548-835A-9F59AABE01C9}">
      <dsp:nvSpPr>
        <dsp:cNvPr id="0" name=""/>
        <dsp:cNvSpPr/>
      </dsp:nvSpPr>
      <dsp:spPr>
        <a:xfrm>
          <a:off x="5656180" y="1243698"/>
          <a:ext cx="432430" cy="43243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53477" y="1243698"/>
        <a:ext cx="237836" cy="325404"/>
      </dsp:txXfrm>
    </dsp:sp>
    <dsp:sp modelId="{847A1CD8-1797-1445-8A98-E33FE03AD6D2}">
      <dsp:nvSpPr>
        <dsp:cNvPr id="0" name=""/>
        <dsp:cNvSpPr/>
      </dsp:nvSpPr>
      <dsp:spPr>
        <a:xfrm>
          <a:off x="6079256" y="1990286"/>
          <a:ext cx="432430" cy="432430"/>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176553" y="1990286"/>
        <a:ext cx="237836" cy="325404"/>
      </dsp:txXfrm>
    </dsp:sp>
    <dsp:sp modelId="{421A0666-920C-9448-A9AB-7741B9FF2968}">
      <dsp:nvSpPr>
        <dsp:cNvPr id="0" name=""/>
        <dsp:cNvSpPr/>
      </dsp:nvSpPr>
      <dsp:spPr>
        <a:xfrm>
          <a:off x="6502332" y="2755355"/>
          <a:ext cx="432430" cy="432430"/>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599629" y="2755355"/>
        <a:ext cx="237836" cy="3254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5238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664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394008">
              <a:spcBef>
                <a:spcPts val="1800"/>
              </a:spcBef>
              <a:buSzPct val="75000"/>
              <a:defRPr sz="1800"/>
            </a:pPr>
            <a:endParaRPr lang="en-US" dirty="0"/>
          </a:p>
        </p:txBody>
      </p:sp>
    </p:spTree>
    <p:extLst>
      <p:ext uri="{BB962C8B-B14F-4D97-AF65-F5344CB8AC3E}">
        <p14:creationId xmlns:p14="http://schemas.microsoft.com/office/powerpoint/2010/main" val="3320866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709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37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3497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49" y="1428596"/>
            <a:ext cx="8538127"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49" y="1035386"/>
            <a:ext cx="8538127"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8452815"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52694830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1"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chemeClr val="bg2"/>
              </a:buClr>
              <a:buSzPct val="110000"/>
              <a:buFont typeface="Arial"/>
              <a:buChar char="•"/>
              <a:defRPr sz="1800" baseline="0">
                <a:solidFill>
                  <a:srgbClr val="000000"/>
                </a:solidFill>
              </a:defRPr>
            </a:lvl1pPr>
            <a:lvl2pPr marL="462915" marR="0" indent="-171450" algn="l" defTabSz="685800" rtl="0" eaLnBrk="1" fontAlgn="auto" latinLnBrk="0" hangingPunct="1">
              <a:lnSpc>
                <a:spcPct val="100000"/>
              </a:lnSpc>
              <a:spcBef>
                <a:spcPts val="300"/>
              </a:spcBef>
              <a:spcAft>
                <a:spcPts val="0"/>
              </a:spcAft>
              <a:buClr>
                <a:schemeClr val="bg2"/>
              </a:buClr>
              <a:buSzPct val="85000"/>
              <a:buFont typeface="Lucida Grande"/>
              <a:buChar char="-"/>
              <a:tabLst/>
              <a:defRPr sz="1650" baseline="0">
                <a:solidFill>
                  <a:srgbClr val="000000"/>
                </a:solidFill>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p:txBody>
      </p:sp>
      <p:cxnSp>
        <p:nvCxnSpPr>
          <p:cNvPr id="32" name="Straight Connector 31"/>
          <p:cNvCxnSpPr/>
          <p:nvPr/>
        </p:nvCxnSpPr>
        <p:spPr>
          <a:xfrm>
            <a:off x="2"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9F34515A-E8A4-2D4C-ABEC-B30F18A16272}"/>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445493" y="4766007"/>
            <a:ext cx="678942" cy="363474"/>
          </a:xfrm>
          <a:prstGeom prst="rect">
            <a:avLst/>
          </a:prstGeom>
        </p:spPr>
      </p:pic>
    </p:spTree>
    <p:extLst>
      <p:ext uri="{BB962C8B-B14F-4D97-AF65-F5344CB8AC3E}">
        <p14:creationId xmlns:p14="http://schemas.microsoft.com/office/powerpoint/2010/main" val="4168652216"/>
      </p:ext>
    </p:extLst>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65" r:id="rId16"/>
    <p:sldLayoutId id="2147483756" r:id="rId17"/>
    <p:sldLayoutId id="2147483735" r:id="rId18"/>
    <p:sldLayoutId id="2147483707" r:id="rId19"/>
    <p:sldLayoutId id="2147483732" r:id="rId20"/>
    <p:sldLayoutId id="2147483727" r:id="rId21"/>
    <p:sldLayoutId id="2147483694" r:id="rId22"/>
    <p:sldLayoutId id="2147483703" r:id="rId23"/>
    <p:sldLayoutId id="2147483706" r:id="rId24"/>
    <p:sldLayoutId id="2147483766" r:id="rId25"/>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p:txBody>
          <a:bodyPr/>
          <a:lstStyle/>
          <a:p>
            <a:r>
              <a:rPr lang="en-US" dirty="0"/>
              <a:t>Guideline Update: Screening for Anal Cancer</a:t>
            </a:r>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a:lstStyle/>
          <a:p>
            <a:r>
              <a:rPr lang="en-US" dirty="0"/>
              <a:t>Last Updated: July 26, 2024</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r>
              <a:rPr lang="en-US" dirty="0"/>
              <a:t>Brian R. Wood, MD</a:t>
            </a:r>
            <a:br>
              <a:rPr lang="en-US" dirty="0"/>
            </a:br>
            <a:r>
              <a:rPr lang="en-US" dirty="0"/>
              <a:t>Associate Editor, National HIV Curriculum</a:t>
            </a:r>
            <a:br>
              <a:rPr lang="en-US" dirty="0"/>
            </a:br>
            <a:r>
              <a:rPr lang="en-US" dirty="0"/>
              <a:t>Professor of Medicine, Division of Allergy and Infectious Diseases</a:t>
            </a:r>
          </a:p>
          <a:p>
            <a:r>
              <a:rPr lang="en-US" dirty="0"/>
              <a:t>University of Washington</a:t>
            </a:r>
          </a:p>
        </p:txBody>
      </p:sp>
    </p:spTree>
    <p:extLst>
      <p:ext uri="{BB962C8B-B14F-4D97-AF65-F5344CB8AC3E}">
        <p14:creationId xmlns:p14="http://schemas.microsoft.com/office/powerpoint/2010/main" val="1510167498"/>
      </p:ext>
    </p:extLst>
  </p:cSld>
  <p:clrMapOvr>
    <a:masterClrMapping/>
  </p:clrMapOvr>
  <p:transition spd="slow" advTm="5612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BA6B-B76D-CECB-2A8C-87360D217FC0}"/>
              </a:ext>
            </a:extLst>
          </p:cNvPr>
          <p:cNvSpPr>
            <a:spLocks noGrp="1"/>
          </p:cNvSpPr>
          <p:nvPr>
            <p:ph type="title"/>
          </p:nvPr>
        </p:nvSpPr>
        <p:spPr/>
        <p:txBody>
          <a:bodyPr>
            <a:normAutofit/>
          </a:bodyPr>
          <a:lstStyle/>
          <a:p>
            <a:r>
              <a:rPr lang="en-US" sz="1800" i="1" dirty="0"/>
              <a:t>New Anal Cancer Screening Guidelines for PWH</a:t>
            </a:r>
            <a:br>
              <a:rPr lang="en-US" dirty="0"/>
            </a:br>
            <a:r>
              <a:rPr lang="en-US" dirty="0"/>
              <a:t>Asymptomatic</a:t>
            </a:r>
          </a:p>
        </p:txBody>
      </p:sp>
      <p:sp>
        <p:nvSpPr>
          <p:cNvPr id="8" name="Text Placeholder 7">
            <a:extLst>
              <a:ext uri="{FF2B5EF4-FFF2-40B4-BE49-F238E27FC236}">
                <a16:creationId xmlns:a16="http://schemas.microsoft.com/office/drawing/2014/main" id="{81835466-62F6-38A0-E8D9-7C25E71F6213}"/>
              </a:ext>
            </a:extLst>
          </p:cNvPr>
          <p:cNvSpPr>
            <a:spLocks noGrp="1"/>
          </p:cNvSpPr>
          <p:nvPr>
            <p:ph type="body" sz="quarter" idx="14"/>
          </p:nvPr>
        </p:nvSpPr>
        <p:spPr/>
        <p:txBody>
          <a:bodyPr/>
          <a:lstStyle/>
          <a:p>
            <a:r>
              <a:rPr lang="en-US" b="1" dirty="0"/>
              <a:t>Source: OI Guidelines (</a:t>
            </a:r>
            <a:r>
              <a:rPr lang="en-US" b="1" dirty="0" err="1"/>
              <a:t>clinicalinfo.nih.gov</a:t>
            </a:r>
            <a:r>
              <a:rPr lang="en-US" b="1" dirty="0"/>
              <a:t>)</a:t>
            </a:r>
          </a:p>
        </p:txBody>
      </p:sp>
      <p:pic>
        <p:nvPicPr>
          <p:cNvPr id="7" name="Picture 6">
            <a:extLst>
              <a:ext uri="{FF2B5EF4-FFF2-40B4-BE49-F238E27FC236}">
                <a16:creationId xmlns:a16="http://schemas.microsoft.com/office/drawing/2014/main" id="{2B2B1904-4CEA-0B1C-C723-EDB571999359}"/>
              </a:ext>
            </a:extLst>
          </p:cNvPr>
          <p:cNvPicPr>
            <a:picLocks noChangeAspect="1"/>
          </p:cNvPicPr>
          <p:nvPr/>
        </p:nvPicPr>
        <p:blipFill>
          <a:blip r:embed="rId2"/>
          <a:stretch>
            <a:fillRect/>
          </a:stretch>
        </p:blipFill>
        <p:spPr>
          <a:xfrm>
            <a:off x="1244600" y="910078"/>
            <a:ext cx="7103533" cy="3950866"/>
          </a:xfrm>
          <a:prstGeom prst="rect">
            <a:avLst/>
          </a:prstGeom>
        </p:spPr>
      </p:pic>
    </p:spTree>
    <p:extLst>
      <p:ext uri="{BB962C8B-B14F-4D97-AF65-F5344CB8AC3E}">
        <p14:creationId xmlns:p14="http://schemas.microsoft.com/office/powerpoint/2010/main" val="207117055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605A-FB49-5CFE-B56D-B622B48D3D6B}"/>
              </a:ext>
            </a:extLst>
          </p:cNvPr>
          <p:cNvSpPr>
            <a:spLocks noGrp="1"/>
          </p:cNvSpPr>
          <p:nvPr>
            <p:ph type="title"/>
          </p:nvPr>
        </p:nvSpPr>
        <p:spPr/>
        <p:txBody>
          <a:bodyPr>
            <a:normAutofit/>
          </a:bodyPr>
          <a:lstStyle/>
          <a:p>
            <a:r>
              <a:rPr lang="en-US" sz="1800" i="1" dirty="0"/>
              <a:t>New Anal Cancer Screening Guidelines for PWH</a:t>
            </a:r>
            <a:br>
              <a:rPr lang="en-US" dirty="0"/>
            </a:br>
            <a:r>
              <a:rPr lang="en-US" dirty="0"/>
              <a:t>Interpretation of Cytology Results</a:t>
            </a:r>
          </a:p>
        </p:txBody>
      </p:sp>
      <p:sp>
        <p:nvSpPr>
          <p:cNvPr id="6" name="Text Placeholder 5">
            <a:extLst>
              <a:ext uri="{FF2B5EF4-FFF2-40B4-BE49-F238E27FC236}">
                <a16:creationId xmlns:a16="http://schemas.microsoft.com/office/drawing/2014/main" id="{9954E4F4-407B-E66E-3794-73B36A8EB947}"/>
              </a:ext>
            </a:extLst>
          </p:cNvPr>
          <p:cNvSpPr>
            <a:spLocks noGrp="1"/>
          </p:cNvSpPr>
          <p:nvPr>
            <p:ph type="body" sz="quarter" idx="14"/>
          </p:nvPr>
        </p:nvSpPr>
        <p:spPr/>
        <p:txBody>
          <a:bodyPr/>
          <a:lstStyle/>
          <a:p>
            <a:r>
              <a:rPr lang="en-US" b="1" dirty="0"/>
              <a:t>Source: OI Guidelines (</a:t>
            </a:r>
            <a:r>
              <a:rPr lang="en-US" b="1" dirty="0" err="1"/>
              <a:t>clinicalinfo.nih.gov</a:t>
            </a:r>
            <a:r>
              <a:rPr lang="en-US" b="1" dirty="0"/>
              <a:t>)</a:t>
            </a:r>
          </a:p>
        </p:txBody>
      </p:sp>
      <p:pic>
        <p:nvPicPr>
          <p:cNvPr id="5" name="Picture 4">
            <a:extLst>
              <a:ext uri="{FF2B5EF4-FFF2-40B4-BE49-F238E27FC236}">
                <a16:creationId xmlns:a16="http://schemas.microsoft.com/office/drawing/2014/main" id="{21D3A867-45F6-E4D9-6BEC-A5FBFAC7CA18}"/>
              </a:ext>
            </a:extLst>
          </p:cNvPr>
          <p:cNvPicPr>
            <a:picLocks noChangeAspect="1"/>
          </p:cNvPicPr>
          <p:nvPr/>
        </p:nvPicPr>
        <p:blipFill>
          <a:blip r:embed="rId2"/>
          <a:stretch>
            <a:fillRect/>
          </a:stretch>
        </p:blipFill>
        <p:spPr>
          <a:xfrm>
            <a:off x="893080" y="908834"/>
            <a:ext cx="7357839" cy="3937487"/>
          </a:xfrm>
          <a:prstGeom prst="rect">
            <a:avLst/>
          </a:prstGeom>
        </p:spPr>
      </p:pic>
    </p:spTree>
    <p:extLst>
      <p:ext uri="{BB962C8B-B14F-4D97-AF65-F5344CB8AC3E}">
        <p14:creationId xmlns:p14="http://schemas.microsoft.com/office/powerpoint/2010/main" val="244486235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8940-F41C-9456-B8D5-7774C6988B25}"/>
              </a:ext>
            </a:extLst>
          </p:cNvPr>
          <p:cNvSpPr>
            <a:spLocks noGrp="1"/>
          </p:cNvSpPr>
          <p:nvPr>
            <p:ph type="title"/>
          </p:nvPr>
        </p:nvSpPr>
        <p:spPr/>
        <p:txBody>
          <a:bodyPr>
            <a:normAutofit/>
          </a:bodyPr>
          <a:lstStyle/>
          <a:p>
            <a:r>
              <a:rPr lang="en-US" sz="1800" i="1" dirty="0"/>
              <a:t>New Anal Cancer Screening Guidelines for PWH</a:t>
            </a:r>
            <a:br>
              <a:rPr lang="en-US" dirty="0"/>
            </a:br>
            <a:r>
              <a:rPr lang="en-US" dirty="0"/>
              <a:t>Challenges to Implementation of the New Guidelines</a:t>
            </a:r>
          </a:p>
        </p:txBody>
      </p:sp>
      <p:sp>
        <p:nvSpPr>
          <p:cNvPr id="4" name="Content Placeholder 3">
            <a:extLst>
              <a:ext uri="{FF2B5EF4-FFF2-40B4-BE49-F238E27FC236}">
                <a16:creationId xmlns:a16="http://schemas.microsoft.com/office/drawing/2014/main" id="{502D8DF0-8D71-3DEE-85EE-637E59A3AD1A}"/>
              </a:ext>
            </a:extLst>
          </p:cNvPr>
          <p:cNvSpPr>
            <a:spLocks noGrp="1"/>
          </p:cNvSpPr>
          <p:nvPr>
            <p:ph sz="half" idx="2"/>
          </p:nvPr>
        </p:nvSpPr>
        <p:spPr/>
        <p:txBody>
          <a:bodyPr>
            <a:normAutofit/>
          </a:bodyPr>
          <a:lstStyle/>
          <a:p>
            <a:r>
              <a:rPr lang="en-US" sz="2000" dirty="0"/>
              <a:t>Patient education and integrating anal cancer screening into routine primary care (with many competing priorities)</a:t>
            </a:r>
          </a:p>
          <a:p>
            <a:r>
              <a:rPr lang="en-US" sz="2000" dirty="0"/>
              <a:t>Limited number of HRA-trained providers</a:t>
            </a:r>
          </a:p>
          <a:p>
            <a:endParaRPr lang="en-US" sz="2000" dirty="0"/>
          </a:p>
        </p:txBody>
      </p:sp>
    </p:spTree>
    <p:extLst>
      <p:ext uri="{BB962C8B-B14F-4D97-AF65-F5344CB8AC3E}">
        <p14:creationId xmlns:p14="http://schemas.microsoft.com/office/powerpoint/2010/main" val="1303185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D355A-D12C-4771-689A-C1C38E4B0A65}"/>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38D35DD2-C08A-A1EA-1CEC-6C87802661EA}"/>
              </a:ext>
            </a:extLst>
          </p:cNvPr>
          <p:cNvSpPr>
            <a:spLocks noGrp="1"/>
          </p:cNvSpPr>
          <p:nvPr>
            <p:ph sz="half" idx="2"/>
          </p:nvPr>
        </p:nvSpPr>
        <p:spPr/>
        <p:txBody>
          <a:bodyPr/>
          <a:lstStyle/>
          <a:p>
            <a:r>
              <a:rPr lang="en-US" dirty="0"/>
              <a:t>HPV infection, anal cancer precursor lesions, and anal cancer are more prevalent in persons with HIV and incidence rising</a:t>
            </a:r>
          </a:p>
          <a:p>
            <a:r>
              <a:rPr lang="en-US" dirty="0"/>
              <a:t>Identification and treatment of precursor lesions prevents anal cancer</a:t>
            </a:r>
          </a:p>
          <a:p>
            <a:r>
              <a:rPr lang="en-US" dirty="0"/>
              <a:t>New recommendations give guidance on evaluating anal cancer symptoms and screening for anal cancer for asymptomatic PWH</a:t>
            </a:r>
          </a:p>
          <a:p>
            <a:r>
              <a:rPr lang="en-US" dirty="0"/>
              <a:t>Screening protocols will depend on HRA availability</a:t>
            </a:r>
          </a:p>
          <a:p>
            <a:r>
              <a:rPr lang="en-US" dirty="0"/>
              <a:t>Don’t forget HPV vaccination as a key part of anal cancer prevention</a:t>
            </a:r>
          </a:p>
        </p:txBody>
      </p:sp>
    </p:spTree>
    <p:extLst>
      <p:ext uri="{BB962C8B-B14F-4D97-AF65-F5344CB8AC3E}">
        <p14:creationId xmlns:p14="http://schemas.microsoft.com/office/powerpoint/2010/main" val="29093630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dio 3">
            <a:extLst>
              <a:ext uri="{FF2B5EF4-FFF2-40B4-BE49-F238E27FC236}">
                <a16:creationId xmlns:a16="http://schemas.microsoft.com/office/drawing/2014/main" id="{F8A22FC5-3F9B-5BBB-93DD-2AD081EF63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2712016633"/>
      </p:ext>
    </p:extLst>
  </p:cSld>
  <p:clrMapOvr>
    <a:masterClrMapping/>
  </p:clrMapOvr>
  <p:transition spd="slow" advTm="72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D294-8389-9E49-9735-E2829E66DEAF}"/>
              </a:ext>
            </a:extLst>
          </p:cNvPr>
          <p:cNvSpPr>
            <a:spLocks noGrp="1"/>
          </p:cNvSpPr>
          <p:nvPr>
            <p:ph type="title"/>
          </p:nvPr>
        </p:nvSpPr>
        <p:spPr/>
        <p:txBody>
          <a:bodyPr/>
          <a:lstStyle/>
          <a:p>
            <a:r>
              <a:rPr lang="en-US" dirty="0"/>
              <a:t>No conflicts of interest or relationships to disclose.</a:t>
            </a:r>
          </a:p>
        </p:txBody>
      </p:sp>
    </p:spTree>
    <p:extLst>
      <p:ext uri="{BB962C8B-B14F-4D97-AF65-F5344CB8AC3E}">
        <p14:creationId xmlns:p14="http://schemas.microsoft.com/office/powerpoint/2010/main" val="2624438095"/>
      </p:ext>
    </p:extLst>
  </p:cSld>
  <p:clrMapOvr>
    <a:masterClrMapping/>
  </p:clrMapOvr>
  <p:transition spd="slow" advTm="350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p:txBody>
          <a:bodyPr>
            <a:normAutofit/>
          </a:bodyPr>
          <a:lstStyle/>
          <a:p>
            <a:r>
              <a:rPr lang="en-US" sz="1800" dirty="0"/>
              <a:t>Guidelines for Prevention &amp; Treatment of Opportunistic Infection</a:t>
            </a:r>
            <a:br>
              <a:rPr lang="en-US" sz="2399" dirty="0"/>
            </a:br>
            <a:r>
              <a:rPr lang="en-US" sz="2200" dirty="0"/>
              <a:t>Human Papillomavirus (HPV) Disease: Screening for Anal Cancer</a:t>
            </a:r>
          </a:p>
        </p:txBody>
      </p:sp>
      <p:sp>
        <p:nvSpPr>
          <p:cNvPr id="2" name="Text Placeholder 1">
            <a:extLst>
              <a:ext uri="{FF2B5EF4-FFF2-40B4-BE49-F238E27FC236}">
                <a16:creationId xmlns:a16="http://schemas.microsoft.com/office/drawing/2014/main" id="{90F11207-7C89-7384-8BE7-03CD5D04639E}"/>
              </a:ext>
            </a:extLst>
          </p:cNvPr>
          <p:cNvSpPr>
            <a:spLocks noGrp="1"/>
          </p:cNvSpPr>
          <p:nvPr>
            <p:ph type="body" sz="quarter" idx="14"/>
          </p:nvPr>
        </p:nvSpPr>
        <p:spPr/>
        <p:txBody>
          <a:bodyPr/>
          <a:lstStyle/>
          <a:p>
            <a:r>
              <a:rPr lang="en-US" dirty="0"/>
              <a:t>Source: https://</a:t>
            </a:r>
            <a:r>
              <a:rPr lang="en-US" dirty="0" err="1"/>
              <a:t>clinicalinfo.hiv.gov</a:t>
            </a:r>
            <a:r>
              <a:rPr lang="en-US" dirty="0"/>
              <a:t>/</a:t>
            </a:r>
            <a:r>
              <a:rPr lang="en-US" dirty="0" err="1"/>
              <a:t>en</a:t>
            </a:r>
            <a:r>
              <a:rPr lang="en-US" dirty="0"/>
              <a:t>/guidelines </a:t>
            </a:r>
          </a:p>
        </p:txBody>
      </p:sp>
      <p:pic>
        <p:nvPicPr>
          <p:cNvPr id="5" name="Picture 4">
            <a:extLst>
              <a:ext uri="{FF2B5EF4-FFF2-40B4-BE49-F238E27FC236}">
                <a16:creationId xmlns:a16="http://schemas.microsoft.com/office/drawing/2014/main" id="{DBCF842D-9546-FC03-A236-76AE32A59F24}"/>
              </a:ext>
            </a:extLst>
          </p:cNvPr>
          <p:cNvPicPr>
            <a:picLocks noChangeAspect="1"/>
          </p:cNvPicPr>
          <p:nvPr/>
        </p:nvPicPr>
        <p:blipFill>
          <a:blip r:embed="rId3"/>
          <a:stretch>
            <a:fillRect/>
          </a:stretch>
        </p:blipFill>
        <p:spPr>
          <a:xfrm>
            <a:off x="2485727" y="992242"/>
            <a:ext cx="3462618" cy="3769604"/>
          </a:xfrm>
          <a:prstGeom prst="rect">
            <a:avLst/>
          </a:prstGeom>
          <a:effectLst>
            <a:outerShdw blurRad="76200" dir="18900000" sy="23000" kx="-1200000" algn="bl" rotWithShape="0">
              <a:prstClr val="black">
                <a:alpha val="20000"/>
              </a:prstClr>
            </a:outerShdw>
          </a:effectLst>
        </p:spPr>
      </p:pic>
      <p:sp>
        <p:nvSpPr>
          <p:cNvPr id="4" name="TextBox 3">
            <a:extLst>
              <a:ext uri="{FF2B5EF4-FFF2-40B4-BE49-F238E27FC236}">
                <a16:creationId xmlns:a16="http://schemas.microsoft.com/office/drawing/2014/main" id="{E94A412B-0A06-FA9F-6CE5-F765F1273FFC}"/>
              </a:ext>
            </a:extLst>
          </p:cNvPr>
          <p:cNvSpPr txBox="1"/>
          <p:nvPr/>
        </p:nvSpPr>
        <p:spPr>
          <a:xfrm>
            <a:off x="6260275" y="2323046"/>
            <a:ext cx="2364750" cy="369332"/>
          </a:xfrm>
          <a:prstGeom prst="rect">
            <a:avLst/>
          </a:prstGeom>
          <a:noFill/>
        </p:spPr>
        <p:txBody>
          <a:bodyPr wrap="none" rtlCol="0">
            <a:spAutoFit/>
          </a:bodyPr>
          <a:lstStyle/>
          <a:p>
            <a:r>
              <a:rPr lang="en-US" sz="1800" dirty="0">
                <a:solidFill>
                  <a:srgbClr val="FFFF00"/>
                </a:solidFill>
                <a:latin typeface="Arial"/>
              </a:rPr>
              <a:t>Updated July 9, 2024</a:t>
            </a:r>
          </a:p>
        </p:txBody>
      </p:sp>
    </p:spTree>
    <p:extLst>
      <p:ext uri="{BB962C8B-B14F-4D97-AF65-F5344CB8AC3E}">
        <p14:creationId xmlns:p14="http://schemas.microsoft.com/office/powerpoint/2010/main" val="2245827430"/>
      </p:ext>
    </p:extLst>
  </p:cSld>
  <p:clrMapOvr>
    <a:masterClrMapping/>
  </p:clrMapOvr>
  <p:transition spd="slow" advTm="85322"/>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C000C-DD9E-495E-81F3-0C86CA076DEF}"/>
              </a:ext>
            </a:extLst>
          </p:cNvPr>
          <p:cNvSpPr>
            <a:spLocks noGrp="1"/>
          </p:cNvSpPr>
          <p:nvPr>
            <p:ph type="title"/>
          </p:nvPr>
        </p:nvSpPr>
        <p:spPr/>
        <p:txBody>
          <a:bodyPr/>
          <a:lstStyle/>
          <a:p>
            <a:r>
              <a:rPr lang="en-US" dirty="0"/>
              <a:t>What We Know About Anal Cancer</a:t>
            </a:r>
          </a:p>
        </p:txBody>
      </p:sp>
      <p:sp>
        <p:nvSpPr>
          <p:cNvPr id="3" name="Text Placeholder 2">
            <a:extLst>
              <a:ext uri="{FF2B5EF4-FFF2-40B4-BE49-F238E27FC236}">
                <a16:creationId xmlns:a16="http://schemas.microsoft.com/office/drawing/2014/main" id="{EBD3DB2C-4CD3-4DFE-A6CF-BB35E7298ABD}"/>
              </a:ext>
            </a:extLst>
          </p:cNvPr>
          <p:cNvSpPr>
            <a:spLocks noGrp="1"/>
          </p:cNvSpPr>
          <p:nvPr>
            <p:ph type="body" sz="quarter" idx="14"/>
          </p:nvPr>
        </p:nvSpPr>
        <p:spPr/>
        <p:txBody>
          <a:bodyPr/>
          <a:lstStyle/>
          <a:p>
            <a:r>
              <a:rPr lang="en-US" dirty="0"/>
              <a:t>Source: </a:t>
            </a:r>
            <a:r>
              <a:rPr lang="en-US" dirty="0" err="1"/>
              <a:t>Anchorstudy.org</a:t>
            </a:r>
            <a:r>
              <a:rPr lang="en-US" dirty="0"/>
              <a:t> (adapted with permission from a slide created by Dr. Jeff Schouten)</a:t>
            </a:r>
          </a:p>
        </p:txBody>
      </p:sp>
      <p:sp>
        <p:nvSpPr>
          <p:cNvPr id="4" name="Content Placeholder 3">
            <a:extLst>
              <a:ext uri="{FF2B5EF4-FFF2-40B4-BE49-F238E27FC236}">
                <a16:creationId xmlns:a16="http://schemas.microsoft.com/office/drawing/2014/main" id="{C93609B8-3389-457B-AF07-451F53F8F53B}"/>
              </a:ext>
            </a:extLst>
          </p:cNvPr>
          <p:cNvSpPr>
            <a:spLocks noGrp="1"/>
          </p:cNvSpPr>
          <p:nvPr>
            <p:ph sz="half" idx="2"/>
          </p:nvPr>
        </p:nvSpPr>
        <p:spPr>
          <a:xfrm>
            <a:off x="323850" y="1135604"/>
            <a:ext cx="6218144" cy="3600450"/>
          </a:xfrm>
        </p:spPr>
        <p:txBody>
          <a:bodyPr>
            <a:noAutofit/>
          </a:bodyPr>
          <a:lstStyle/>
          <a:p>
            <a:pPr marL="171450" defTabSz="295506">
              <a:spcBef>
                <a:spcPts val="1350"/>
              </a:spcBef>
              <a:buSzPct val="75000"/>
              <a:defRPr sz="1800"/>
            </a:pPr>
            <a:r>
              <a:rPr lang="en-US" dirty="0"/>
              <a:t>Anal cancer is more frequent among men and women with HIV than among persons who do not have HIV </a:t>
            </a:r>
          </a:p>
          <a:p>
            <a:pPr marL="171450" defTabSz="295506">
              <a:spcBef>
                <a:spcPts val="1350"/>
              </a:spcBef>
              <a:buSzPct val="75000"/>
              <a:defRPr sz="1800"/>
            </a:pPr>
            <a:r>
              <a:rPr lang="en-US" dirty="0"/>
              <a:t>MSM with HIV are 80-130x more likely to develop anal cancer than MSM without HIV</a:t>
            </a:r>
          </a:p>
          <a:p>
            <a:pPr marL="171450" defTabSz="295506">
              <a:spcBef>
                <a:spcPts val="1350"/>
              </a:spcBef>
              <a:buSzPct val="75000"/>
              <a:defRPr sz="1800"/>
            </a:pPr>
            <a:r>
              <a:rPr lang="en-US" dirty="0"/>
              <a:t>Anal cancer incidence is rising among men and women with HIV despite widespread effective ART</a:t>
            </a:r>
          </a:p>
          <a:p>
            <a:pPr marL="171450" defTabSz="295506">
              <a:spcBef>
                <a:spcPts val="1350"/>
              </a:spcBef>
              <a:buSzPct val="75000"/>
              <a:defRPr sz="1800"/>
            </a:pPr>
            <a:r>
              <a:rPr lang="en-US" dirty="0"/>
              <a:t>Anal cancer is preceded by precancerous cells called "high-grade squamous intraepithelial lesions" = HSIL</a:t>
            </a:r>
          </a:p>
        </p:txBody>
      </p:sp>
      <p:pic>
        <p:nvPicPr>
          <p:cNvPr id="5" name="Picture 4">
            <a:extLst>
              <a:ext uri="{FF2B5EF4-FFF2-40B4-BE49-F238E27FC236}">
                <a16:creationId xmlns:a16="http://schemas.microsoft.com/office/drawing/2014/main" id="{C5FCD332-0DED-4A28-A0EA-6A2F7EFE07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315" y="1254193"/>
            <a:ext cx="1976746" cy="29651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2085657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60ED-2AA7-4A2F-AFA6-36D078BD1CBC}"/>
              </a:ext>
            </a:extLst>
          </p:cNvPr>
          <p:cNvSpPr>
            <a:spLocks noGrp="1"/>
          </p:cNvSpPr>
          <p:nvPr>
            <p:ph type="title"/>
          </p:nvPr>
        </p:nvSpPr>
        <p:spPr/>
        <p:txBody>
          <a:bodyPr/>
          <a:lstStyle/>
          <a:p>
            <a:r>
              <a:rPr lang="en-US" dirty="0"/>
              <a:t>Risk Factors for Anal Cancer</a:t>
            </a:r>
          </a:p>
        </p:txBody>
      </p:sp>
      <p:sp>
        <p:nvSpPr>
          <p:cNvPr id="10" name="Text Placeholder 2">
            <a:extLst>
              <a:ext uri="{FF2B5EF4-FFF2-40B4-BE49-F238E27FC236}">
                <a16:creationId xmlns:a16="http://schemas.microsoft.com/office/drawing/2014/main" id="{0B09BE9F-9BCB-201B-4D9C-65AAFC2CA1DF}"/>
              </a:ext>
            </a:extLst>
          </p:cNvPr>
          <p:cNvSpPr>
            <a:spLocks noGrp="1"/>
          </p:cNvSpPr>
          <p:nvPr>
            <p:ph type="body" sz="quarter" idx="14"/>
          </p:nvPr>
        </p:nvSpPr>
        <p:spPr/>
        <p:txBody>
          <a:bodyPr/>
          <a:lstStyle/>
          <a:p>
            <a:r>
              <a:rPr lang="en-US" dirty="0"/>
              <a:t>Source: </a:t>
            </a:r>
            <a:r>
              <a:rPr lang="en-US" dirty="0" err="1"/>
              <a:t>Anchorstudy.org</a:t>
            </a:r>
            <a:r>
              <a:rPr lang="en-US" dirty="0"/>
              <a:t>, OI Guidelines (https://</a:t>
            </a:r>
            <a:r>
              <a:rPr lang="en-US" dirty="0" err="1"/>
              <a:t>clinicalinfo.hiv.gov</a:t>
            </a:r>
            <a:r>
              <a:rPr lang="en-US" dirty="0"/>
              <a:t>/</a:t>
            </a:r>
            <a:r>
              <a:rPr lang="en-US" dirty="0" err="1"/>
              <a:t>en</a:t>
            </a:r>
            <a:r>
              <a:rPr lang="en-US" dirty="0"/>
              <a:t>/guidelines) </a:t>
            </a:r>
          </a:p>
        </p:txBody>
      </p:sp>
      <p:sp>
        <p:nvSpPr>
          <p:cNvPr id="4" name="Content Placeholder 3">
            <a:extLst>
              <a:ext uri="{FF2B5EF4-FFF2-40B4-BE49-F238E27FC236}">
                <a16:creationId xmlns:a16="http://schemas.microsoft.com/office/drawing/2014/main" id="{973007A2-EA0A-488E-9F18-187BCB787A0B}"/>
              </a:ext>
            </a:extLst>
          </p:cNvPr>
          <p:cNvSpPr>
            <a:spLocks noGrp="1"/>
          </p:cNvSpPr>
          <p:nvPr>
            <p:ph sz="half" idx="2"/>
          </p:nvPr>
        </p:nvSpPr>
        <p:spPr/>
        <p:txBody>
          <a:bodyPr>
            <a:normAutofit/>
          </a:bodyPr>
          <a:lstStyle/>
          <a:p>
            <a:pPr>
              <a:spcBef>
                <a:spcPts val="900"/>
              </a:spcBef>
              <a:defRPr sz="1800"/>
            </a:pPr>
            <a:r>
              <a:rPr lang="en-US" dirty="0"/>
              <a:t>Infection with oncogenic strains of HPV (i.e., HPV 16 and 18)</a:t>
            </a:r>
          </a:p>
          <a:p>
            <a:pPr>
              <a:spcBef>
                <a:spcPts val="900"/>
              </a:spcBef>
              <a:defRPr sz="1800"/>
            </a:pPr>
            <a:r>
              <a:rPr lang="en-US" dirty="0"/>
              <a:t>Older age</a:t>
            </a:r>
          </a:p>
          <a:p>
            <a:pPr>
              <a:spcBef>
                <a:spcPts val="900"/>
              </a:spcBef>
              <a:defRPr sz="1800"/>
            </a:pPr>
            <a:r>
              <a:rPr lang="en-US" dirty="0"/>
              <a:t>History low CD4+ T-cell count</a:t>
            </a:r>
          </a:p>
          <a:p>
            <a:pPr>
              <a:spcBef>
                <a:spcPts val="900"/>
              </a:spcBef>
              <a:defRPr sz="1800"/>
            </a:pPr>
            <a:r>
              <a:rPr lang="en-US" dirty="0"/>
              <a:t>Longer duration of HIV and of immune suppression</a:t>
            </a:r>
          </a:p>
          <a:p>
            <a:pPr>
              <a:spcBef>
                <a:spcPts val="900"/>
              </a:spcBef>
              <a:defRPr sz="1800"/>
            </a:pPr>
            <a:r>
              <a:rPr lang="en-US" dirty="0"/>
              <a:t>Smoking</a:t>
            </a:r>
          </a:p>
          <a:p>
            <a:pPr>
              <a:spcBef>
                <a:spcPts val="900"/>
              </a:spcBef>
              <a:defRPr sz="1800"/>
            </a:pPr>
            <a:r>
              <a:rPr lang="en-US" dirty="0"/>
              <a:t>Genital warts</a:t>
            </a:r>
          </a:p>
          <a:p>
            <a:pPr>
              <a:spcBef>
                <a:spcPts val="900"/>
              </a:spcBef>
              <a:defRPr sz="1800"/>
            </a:pPr>
            <a:r>
              <a:rPr lang="en-US" dirty="0"/>
              <a:t>Cervical and vulvar HSIL and cancers</a:t>
            </a:r>
          </a:p>
          <a:p>
            <a:pPr>
              <a:spcBef>
                <a:spcPts val="900"/>
              </a:spcBef>
              <a:defRPr sz="1800"/>
            </a:pPr>
            <a:r>
              <a:rPr lang="en-US" dirty="0"/>
              <a:t>Higher grade of cytologic abnormality</a:t>
            </a:r>
          </a:p>
          <a:p>
            <a:pPr marL="34290" indent="0">
              <a:buNone/>
            </a:pPr>
            <a:endParaRPr lang="en-US" dirty="0"/>
          </a:p>
        </p:txBody>
      </p:sp>
    </p:spTree>
    <p:extLst>
      <p:ext uri="{BB962C8B-B14F-4D97-AF65-F5344CB8AC3E}">
        <p14:creationId xmlns:p14="http://schemas.microsoft.com/office/powerpoint/2010/main" val="374096823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581A-17A3-4DD8-BD17-FC3A13CF47D8}"/>
              </a:ext>
            </a:extLst>
          </p:cNvPr>
          <p:cNvSpPr>
            <a:spLocks noGrp="1"/>
          </p:cNvSpPr>
          <p:nvPr>
            <p:ph type="title"/>
          </p:nvPr>
        </p:nvSpPr>
        <p:spPr/>
        <p:txBody>
          <a:bodyPr/>
          <a:lstStyle/>
          <a:p>
            <a:r>
              <a:rPr lang="en-US" dirty="0"/>
              <a:t>ANCHOR Study: Design</a:t>
            </a:r>
          </a:p>
        </p:txBody>
      </p:sp>
      <p:sp>
        <p:nvSpPr>
          <p:cNvPr id="12" name="Text Placeholder 11">
            <a:extLst>
              <a:ext uri="{FF2B5EF4-FFF2-40B4-BE49-F238E27FC236}">
                <a16:creationId xmlns:a16="http://schemas.microsoft.com/office/drawing/2014/main" id="{DE5CF7A1-DB72-49F3-989A-8B0B183F6ED4}"/>
              </a:ext>
            </a:extLst>
          </p:cNvPr>
          <p:cNvSpPr>
            <a:spLocks noGrp="1"/>
          </p:cNvSpPr>
          <p:nvPr>
            <p:ph type="body" sz="quarter" idx="14"/>
          </p:nvPr>
        </p:nvSpPr>
        <p:spPr>
          <a:xfrm>
            <a:off x="323850" y="4780840"/>
            <a:ext cx="7099415" cy="240029"/>
          </a:xfrm>
        </p:spPr>
        <p:txBody>
          <a:bodyPr/>
          <a:lstStyle/>
          <a:p>
            <a:r>
              <a:rPr lang="en-US" dirty="0"/>
              <a:t>Source: </a:t>
            </a:r>
            <a:r>
              <a:rPr lang="en-US" sz="1050" dirty="0" err="1">
                <a:latin typeface="+mn-lt"/>
              </a:rPr>
              <a:t>Palefsky</a:t>
            </a:r>
            <a:r>
              <a:rPr lang="en-US" sz="1050" dirty="0">
                <a:latin typeface="+mn-lt"/>
              </a:rPr>
              <a:t> JM, et al. Treatment of Anal High-Grade Squamous Intraepithelial Lesions to Prevent Anal Cancer. New </a:t>
            </a:r>
            <a:r>
              <a:rPr lang="en-US" sz="1050" dirty="0" err="1">
                <a:latin typeface="+mn-lt"/>
              </a:rPr>
              <a:t>Engl</a:t>
            </a:r>
            <a:r>
              <a:rPr lang="en-US" sz="1050" dirty="0">
                <a:latin typeface="+mn-lt"/>
              </a:rPr>
              <a:t> J Med 2022;386:2273-82. </a:t>
            </a:r>
            <a:endParaRPr lang="en-US" dirty="0"/>
          </a:p>
        </p:txBody>
      </p:sp>
      <p:sp>
        <p:nvSpPr>
          <p:cNvPr id="4" name="Content Placeholder 2">
            <a:extLst>
              <a:ext uri="{FF2B5EF4-FFF2-40B4-BE49-F238E27FC236}">
                <a16:creationId xmlns:a16="http://schemas.microsoft.com/office/drawing/2014/main" id="{713507AC-9ED2-79B2-3959-71F5BF674696}"/>
              </a:ext>
            </a:extLst>
          </p:cNvPr>
          <p:cNvSpPr>
            <a:spLocks noGrp="1"/>
          </p:cNvSpPr>
          <p:nvPr>
            <p:ph sz="half" idx="2"/>
          </p:nvPr>
        </p:nvSpPr>
        <p:spPr>
          <a:xfrm>
            <a:off x="323850" y="1184224"/>
            <a:ext cx="4833097" cy="3387775"/>
          </a:xfrm>
          <a:ln>
            <a:solidFill>
              <a:schemeClr val="tx1"/>
            </a:solidFill>
          </a:ln>
        </p:spPr>
        <p:txBody>
          <a:bodyPr>
            <a:normAutofit lnSpcReduction="10000"/>
          </a:bodyPr>
          <a:lstStyle/>
          <a:p>
            <a:r>
              <a:rPr lang="en-US" sz="1500" b="1" dirty="0"/>
              <a:t>Background</a:t>
            </a:r>
            <a:r>
              <a:rPr lang="en-US" sz="1500" dirty="0"/>
              <a:t>: Phase 3, randomized controlled trial, conducted at 25 sites in the United States</a:t>
            </a:r>
          </a:p>
          <a:p>
            <a:r>
              <a:rPr lang="en-US" sz="1500" b="1" dirty="0"/>
              <a:t>Inclusion Criteria</a:t>
            </a:r>
            <a:endParaRPr lang="en-US" sz="1500" dirty="0"/>
          </a:p>
          <a:p>
            <a:pPr lvl="1"/>
            <a:r>
              <a:rPr lang="en-US" sz="1500" dirty="0"/>
              <a:t>Persons with HIV age 35 or older invited for HSIL screening (cytology &amp; HRA)</a:t>
            </a:r>
          </a:p>
          <a:p>
            <a:pPr lvl="1"/>
            <a:r>
              <a:rPr lang="en-US" sz="1500" dirty="0"/>
              <a:t>Eligible for randomization if HSIL confirmed</a:t>
            </a:r>
          </a:p>
          <a:p>
            <a:pPr lvl="1"/>
            <a:r>
              <a:rPr lang="en-US" sz="1500" dirty="0"/>
              <a:t>Excluded if history of anal cancer or anal cancer detected at screening</a:t>
            </a:r>
          </a:p>
          <a:p>
            <a:r>
              <a:rPr lang="en-US" sz="1500" b="1" dirty="0"/>
              <a:t>Treatment Arms</a:t>
            </a:r>
          </a:p>
          <a:p>
            <a:pPr lvl="1"/>
            <a:r>
              <a:rPr lang="en-US" sz="1500" dirty="0"/>
              <a:t>Monitoring arm (every 6-month DARE, HRA, biopsy if indicated)</a:t>
            </a:r>
          </a:p>
          <a:p>
            <a:pPr lvl="1"/>
            <a:r>
              <a:rPr lang="en-US" sz="1500" dirty="0"/>
              <a:t>Intervention arm: above plus HSIL removed  (ablation, excision, or topical treatments)</a:t>
            </a:r>
          </a:p>
        </p:txBody>
      </p:sp>
      <p:sp>
        <p:nvSpPr>
          <p:cNvPr id="5" name="Rectangle 7">
            <a:extLst>
              <a:ext uri="{FF2B5EF4-FFF2-40B4-BE49-F238E27FC236}">
                <a16:creationId xmlns:a16="http://schemas.microsoft.com/office/drawing/2014/main" id="{8ED7A80C-1DEE-BB3E-6B0D-461316D08D04}"/>
              </a:ext>
            </a:extLst>
          </p:cNvPr>
          <p:cNvSpPr>
            <a:spLocks noChangeArrowheads="1"/>
          </p:cNvSpPr>
          <p:nvPr/>
        </p:nvSpPr>
        <p:spPr bwMode="ltGray">
          <a:xfrm>
            <a:off x="5661583" y="1895696"/>
            <a:ext cx="2713347" cy="818384"/>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350" b="1" dirty="0">
                <a:solidFill>
                  <a:srgbClr val="000000"/>
                </a:solidFill>
                <a:latin typeface="Arial"/>
                <a:cs typeface="Arial"/>
              </a:rPr>
              <a:t>Monitoring arm</a:t>
            </a:r>
            <a:br>
              <a:rPr lang="en-US" sz="1350" b="1" dirty="0">
                <a:solidFill>
                  <a:srgbClr val="000000"/>
                </a:solidFill>
                <a:latin typeface="Arial"/>
                <a:cs typeface="Arial"/>
              </a:rPr>
            </a:br>
            <a:r>
              <a:rPr lang="en-US" sz="1050" dirty="0">
                <a:solidFill>
                  <a:srgbClr val="000000"/>
                </a:solidFill>
                <a:latin typeface="Arial"/>
                <a:cs typeface="Arial"/>
              </a:rPr>
              <a:t>(n = 2,227)</a:t>
            </a:r>
          </a:p>
        </p:txBody>
      </p:sp>
      <p:sp>
        <p:nvSpPr>
          <p:cNvPr id="7" name="Rectangle 7">
            <a:extLst>
              <a:ext uri="{FF2B5EF4-FFF2-40B4-BE49-F238E27FC236}">
                <a16:creationId xmlns:a16="http://schemas.microsoft.com/office/drawing/2014/main" id="{D5527A73-BB33-EFD7-B7D6-5A028228DFD9}"/>
              </a:ext>
            </a:extLst>
          </p:cNvPr>
          <p:cNvSpPr>
            <a:spLocks noChangeArrowheads="1"/>
          </p:cNvSpPr>
          <p:nvPr/>
        </p:nvSpPr>
        <p:spPr bwMode="ltGray">
          <a:xfrm>
            <a:off x="5661583" y="3001624"/>
            <a:ext cx="2713347" cy="818384"/>
          </a:xfrm>
          <a:prstGeom prst="rect">
            <a:avLst/>
          </a:prstGeom>
          <a:solidFill>
            <a:srgbClr val="72A23F">
              <a:alpha val="19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350" b="1" dirty="0">
                <a:solidFill>
                  <a:srgbClr val="000000"/>
                </a:solidFill>
                <a:latin typeface="Arial"/>
                <a:cs typeface="Arial"/>
              </a:rPr>
              <a:t>Intervention arm</a:t>
            </a:r>
            <a:br>
              <a:rPr lang="en-US" sz="1350" dirty="0">
                <a:solidFill>
                  <a:srgbClr val="000000"/>
                </a:solidFill>
                <a:latin typeface="Arial"/>
                <a:cs typeface="Arial"/>
              </a:rPr>
            </a:br>
            <a:r>
              <a:rPr lang="en-US" sz="1050" dirty="0">
                <a:solidFill>
                  <a:srgbClr val="000000"/>
                </a:solidFill>
                <a:latin typeface="Arial"/>
                <a:cs typeface="Arial"/>
              </a:rPr>
              <a:t>(n = 2,219)</a:t>
            </a:r>
          </a:p>
        </p:txBody>
      </p:sp>
      <p:sp>
        <p:nvSpPr>
          <p:cNvPr id="8" name="Line 11">
            <a:extLst>
              <a:ext uri="{FF2B5EF4-FFF2-40B4-BE49-F238E27FC236}">
                <a16:creationId xmlns:a16="http://schemas.microsoft.com/office/drawing/2014/main" id="{ED4B3AE9-0AE4-538A-CF99-9741B055F5F4}"/>
              </a:ext>
            </a:extLst>
          </p:cNvPr>
          <p:cNvSpPr>
            <a:spLocks noChangeShapeType="1"/>
          </p:cNvSpPr>
          <p:nvPr/>
        </p:nvSpPr>
        <p:spPr bwMode="auto">
          <a:xfrm rot="1169337" flipV="1">
            <a:off x="5234537" y="2418036"/>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9" name="Line 11">
            <a:extLst>
              <a:ext uri="{FF2B5EF4-FFF2-40B4-BE49-F238E27FC236}">
                <a16:creationId xmlns:a16="http://schemas.microsoft.com/office/drawing/2014/main" id="{DC06B270-DE43-2B79-CDA4-AB2ED7EDDAF0}"/>
              </a:ext>
            </a:extLst>
          </p:cNvPr>
          <p:cNvSpPr>
            <a:spLocks noChangeShapeType="1"/>
          </p:cNvSpPr>
          <p:nvPr/>
        </p:nvSpPr>
        <p:spPr bwMode="auto">
          <a:xfrm rot="20430663">
            <a:off x="5234537" y="2788744"/>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0" name="TextBox 9">
            <a:extLst>
              <a:ext uri="{FF2B5EF4-FFF2-40B4-BE49-F238E27FC236}">
                <a16:creationId xmlns:a16="http://schemas.microsoft.com/office/drawing/2014/main" id="{6AFC2E19-7523-40A2-DE3F-19A0C5845F12}"/>
              </a:ext>
            </a:extLst>
          </p:cNvPr>
          <p:cNvSpPr txBox="1"/>
          <p:nvPr/>
        </p:nvSpPr>
        <p:spPr>
          <a:xfrm>
            <a:off x="5503665" y="4293662"/>
            <a:ext cx="3316485" cy="276999"/>
          </a:xfrm>
          <a:prstGeom prst="rect">
            <a:avLst/>
          </a:prstGeom>
          <a:noFill/>
        </p:spPr>
        <p:txBody>
          <a:bodyPr wrap="none" rtlCol="0">
            <a:spAutoFit/>
          </a:bodyPr>
          <a:lstStyle/>
          <a:p>
            <a:r>
              <a:rPr lang="en-US" sz="1200" dirty="0">
                <a:latin typeface="Arial"/>
              </a:rPr>
              <a:t>Primary outcome: progression to anal cancer</a:t>
            </a:r>
          </a:p>
        </p:txBody>
      </p:sp>
    </p:spTree>
    <p:extLst>
      <p:ext uri="{BB962C8B-B14F-4D97-AF65-F5344CB8AC3E}">
        <p14:creationId xmlns:p14="http://schemas.microsoft.com/office/powerpoint/2010/main" val="190890006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3ADE-FB28-4F74-A758-B328B7C20075}"/>
              </a:ext>
            </a:extLst>
          </p:cNvPr>
          <p:cNvSpPr>
            <a:spLocks noGrp="1"/>
          </p:cNvSpPr>
          <p:nvPr>
            <p:ph type="title"/>
          </p:nvPr>
        </p:nvSpPr>
        <p:spPr/>
        <p:txBody>
          <a:bodyPr/>
          <a:lstStyle/>
          <a:p>
            <a:r>
              <a:rPr lang="en-US" dirty="0"/>
              <a:t>Anchor Study: Results </a:t>
            </a:r>
          </a:p>
        </p:txBody>
      </p:sp>
      <p:sp>
        <p:nvSpPr>
          <p:cNvPr id="7" name="Text Placeholder 2">
            <a:extLst>
              <a:ext uri="{FF2B5EF4-FFF2-40B4-BE49-F238E27FC236}">
                <a16:creationId xmlns:a16="http://schemas.microsoft.com/office/drawing/2014/main" id="{AB7071AA-1088-46E2-B303-279BEE13F12E}"/>
              </a:ext>
            </a:extLst>
          </p:cNvPr>
          <p:cNvSpPr>
            <a:spLocks noGrp="1"/>
          </p:cNvSpPr>
          <p:nvPr>
            <p:ph type="body" sz="quarter" idx="14"/>
          </p:nvPr>
        </p:nvSpPr>
        <p:spPr>
          <a:xfrm>
            <a:off x="19744" y="4787241"/>
            <a:ext cx="8268041" cy="242783"/>
          </a:xfrm>
        </p:spPr>
        <p:txBody>
          <a:bodyPr/>
          <a:lstStyle/>
          <a:p>
            <a:r>
              <a:rPr lang="en-US" sz="1000" dirty="0">
                <a:latin typeface="+mn-lt"/>
              </a:rPr>
              <a:t>Source: </a:t>
            </a:r>
            <a:r>
              <a:rPr lang="en-US" sz="1000" dirty="0" err="1">
                <a:latin typeface="+mn-lt"/>
              </a:rPr>
              <a:t>Palefsky</a:t>
            </a:r>
            <a:r>
              <a:rPr lang="en-US" sz="1000" dirty="0">
                <a:latin typeface="+mn-lt"/>
              </a:rPr>
              <a:t> JM, et al. Treatment of Anal High-Grade Squamous Intraepithelial Lesions to Prevent Anal Cancer. New </a:t>
            </a:r>
            <a:r>
              <a:rPr lang="en-US" sz="1000" dirty="0" err="1">
                <a:latin typeface="+mn-lt"/>
              </a:rPr>
              <a:t>Engl</a:t>
            </a:r>
            <a:r>
              <a:rPr lang="en-US" sz="1000" dirty="0">
                <a:latin typeface="+mn-lt"/>
              </a:rPr>
              <a:t> J Med 2022;386:2273-82. Figure c</a:t>
            </a:r>
            <a:r>
              <a:rPr lang="en-US" sz="1000" dirty="0">
                <a:effectLst/>
                <a:latin typeface="+mn-lt"/>
                <a:ea typeface="Calibri" panose="020F0502020204030204" pitchFamily="34" charset="0"/>
              </a:rPr>
              <a:t>opyright © (2022) Massachusetts Medical Society. Reprinted with permission from Massachusetts Medical Society.</a:t>
            </a:r>
            <a:endParaRPr lang="en-US" sz="1000" dirty="0">
              <a:latin typeface="+mn-lt"/>
            </a:endParaRPr>
          </a:p>
        </p:txBody>
      </p:sp>
      <p:sp>
        <p:nvSpPr>
          <p:cNvPr id="4" name="Content Placeholder 3">
            <a:extLst>
              <a:ext uri="{FF2B5EF4-FFF2-40B4-BE49-F238E27FC236}">
                <a16:creationId xmlns:a16="http://schemas.microsoft.com/office/drawing/2014/main" id="{29946A54-01E6-40DD-8A10-9F8EE55F0B61}"/>
              </a:ext>
            </a:extLst>
          </p:cNvPr>
          <p:cNvSpPr>
            <a:spLocks noGrp="1"/>
          </p:cNvSpPr>
          <p:nvPr>
            <p:ph sz="half" idx="2"/>
          </p:nvPr>
        </p:nvSpPr>
        <p:spPr>
          <a:xfrm>
            <a:off x="323850" y="1135604"/>
            <a:ext cx="3526552" cy="3600450"/>
          </a:xfrm>
        </p:spPr>
        <p:txBody>
          <a:bodyPr>
            <a:normAutofit/>
          </a:bodyPr>
          <a:lstStyle/>
          <a:p>
            <a:r>
              <a:rPr lang="en-US" sz="1800" dirty="0"/>
              <a:t>4,446 PWH in analysis; median follow up 25.8 months</a:t>
            </a:r>
          </a:p>
          <a:p>
            <a:r>
              <a:rPr lang="en-US" sz="1800" dirty="0"/>
              <a:t>9 developed invasive anal cancer in the treatment arm vs. 21 in the monitoring arm </a:t>
            </a:r>
          </a:p>
          <a:p>
            <a:r>
              <a:rPr lang="en-US" sz="1800" dirty="0"/>
              <a:t>Cancer incidence in the treatment arm 173/100,000 PYFU, vs. 402/100,000 PYFU in the monitoring arm </a:t>
            </a:r>
          </a:p>
        </p:txBody>
      </p:sp>
      <p:sp>
        <p:nvSpPr>
          <p:cNvPr id="13" name="TextBox 12">
            <a:extLst>
              <a:ext uri="{FF2B5EF4-FFF2-40B4-BE49-F238E27FC236}">
                <a16:creationId xmlns:a16="http://schemas.microsoft.com/office/drawing/2014/main" id="{30FEA11B-746E-4588-B128-CDC1475D6CB3}"/>
              </a:ext>
            </a:extLst>
          </p:cNvPr>
          <p:cNvSpPr txBox="1"/>
          <p:nvPr/>
        </p:nvSpPr>
        <p:spPr>
          <a:xfrm>
            <a:off x="4259415" y="4091778"/>
            <a:ext cx="4388446" cy="584775"/>
          </a:xfrm>
          <a:prstGeom prst="rect">
            <a:avLst/>
          </a:prstGeom>
          <a:noFill/>
        </p:spPr>
        <p:txBody>
          <a:bodyPr wrap="square">
            <a:spAutoFit/>
          </a:bodyPr>
          <a:lstStyle/>
          <a:p>
            <a:pPr algn="ctr"/>
            <a:r>
              <a:rPr lang="en-US" sz="1600" b="1" dirty="0">
                <a:latin typeface="+mn-lt"/>
              </a:rPr>
              <a:t>57% reduction in anal cancer</a:t>
            </a:r>
            <a:r>
              <a:rPr lang="en-US" sz="1600" dirty="0">
                <a:latin typeface="+mn-lt"/>
              </a:rPr>
              <a:t> </a:t>
            </a:r>
            <a:br>
              <a:rPr lang="en-US" sz="1600" dirty="0">
                <a:latin typeface="+mn-lt"/>
              </a:rPr>
            </a:br>
            <a:r>
              <a:rPr lang="en-US" sz="1600" dirty="0">
                <a:latin typeface="+mn-lt"/>
              </a:rPr>
              <a:t>(95% CI 6-80%, p= 0.029)</a:t>
            </a:r>
          </a:p>
        </p:txBody>
      </p:sp>
      <p:pic>
        <p:nvPicPr>
          <p:cNvPr id="3" name="Picture 2">
            <a:extLst>
              <a:ext uri="{FF2B5EF4-FFF2-40B4-BE49-F238E27FC236}">
                <a16:creationId xmlns:a16="http://schemas.microsoft.com/office/drawing/2014/main" id="{1C0E9A2C-F9A8-2551-3C07-11EE872F3541}"/>
              </a:ext>
            </a:extLst>
          </p:cNvPr>
          <p:cNvPicPr>
            <a:picLocks noChangeAspect="1"/>
          </p:cNvPicPr>
          <p:nvPr/>
        </p:nvPicPr>
        <p:blipFill>
          <a:blip r:embed="rId3"/>
          <a:stretch>
            <a:fillRect/>
          </a:stretch>
        </p:blipFill>
        <p:spPr>
          <a:xfrm>
            <a:off x="3875341" y="994839"/>
            <a:ext cx="4834004" cy="3087317"/>
          </a:xfrm>
          <a:prstGeom prst="rect">
            <a:avLst/>
          </a:prstGeom>
        </p:spPr>
      </p:pic>
    </p:spTree>
    <p:extLst>
      <p:ext uri="{BB962C8B-B14F-4D97-AF65-F5344CB8AC3E}">
        <p14:creationId xmlns:p14="http://schemas.microsoft.com/office/powerpoint/2010/main" val="353352944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9369F4A-6B86-92C2-B4D3-723D91690F6B}"/>
              </a:ext>
            </a:extLst>
          </p:cNvPr>
          <p:cNvSpPr>
            <a:spLocks noGrp="1"/>
          </p:cNvSpPr>
          <p:nvPr>
            <p:ph type="title"/>
          </p:nvPr>
        </p:nvSpPr>
        <p:spPr/>
        <p:txBody>
          <a:bodyPr/>
          <a:lstStyle/>
          <a:p>
            <a:r>
              <a:rPr lang="en-US" dirty="0"/>
              <a:t>Rationale Behind the New Guideline</a:t>
            </a:r>
          </a:p>
        </p:txBody>
      </p:sp>
      <p:sp>
        <p:nvSpPr>
          <p:cNvPr id="3" name="Text Placeholder 2">
            <a:extLst>
              <a:ext uri="{FF2B5EF4-FFF2-40B4-BE49-F238E27FC236}">
                <a16:creationId xmlns:a16="http://schemas.microsoft.com/office/drawing/2014/main" id="{5887AF66-D79A-F6FF-B114-DC1AEFFDB115}"/>
              </a:ext>
            </a:extLst>
          </p:cNvPr>
          <p:cNvSpPr>
            <a:spLocks noGrp="1"/>
          </p:cNvSpPr>
          <p:nvPr>
            <p:ph type="body" sz="quarter" idx="14"/>
          </p:nvPr>
        </p:nvSpPr>
        <p:spPr/>
        <p:txBody>
          <a:bodyPr/>
          <a:lstStyle/>
          <a:p>
            <a:r>
              <a:rPr lang="en-US" dirty="0"/>
              <a:t>Source: OI Guidelines (</a:t>
            </a:r>
            <a:r>
              <a:rPr lang="en-US" dirty="0" err="1"/>
              <a:t>clinicalinfo.nih.gov</a:t>
            </a:r>
            <a:r>
              <a:rPr lang="en-US" dirty="0"/>
              <a:t>)</a:t>
            </a:r>
          </a:p>
        </p:txBody>
      </p:sp>
      <p:graphicFrame>
        <p:nvGraphicFramePr>
          <p:cNvPr id="5" name="Diagram 4">
            <a:extLst>
              <a:ext uri="{FF2B5EF4-FFF2-40B4-BE49-F238E27FC236}">
                <a16:creationId xmlns:a16="http://schemas.microsoft.com/office/drawing/2014/main" id="{721BF91C-4715-322F-5845-C197626102FC}"/>
              </a:ext>
            </a:extLst>
          </p:cNvPr>
          <p:cNvGraphicFramePr/>
          <p:nvPr>
            <p:extLst>
              <p:ext uri="{D42A27DB-BD31-4B8C-83A1-F6EECF244321}">
                <p14:modId xmlns:p14="http://schemas.microsoft.com/office/powerpoint/2010/main" val="1613966170"/>
              </p:ext>
            </p:extLst>
          </p:nvPr>
        </p:nvGraphicFramePr>
        <p:xfrm>
          <a:off x="784676" y="1012269"/>
          <a:ext cx="7357838" cy="3695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45258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E9D1-B9F3-D066-2AD1-EFE9493632CA}"/>
              </a:ext>
            </a:extLst>
          </p:cNvPr>
          <p:cNvSpPr>
            <a:spLocks noGrp="1"/>
          </p:cNvSpPr>
          <p:nvPr>
            <p:ph type="title"/>
          </p:nvPr>
        </p:nvSpPr>
        <p:spPr/>
        <p:txBody>
          <a:bodyPr>
            <a:normAutofit/>
          </a:bodyPr>
          <a:lstStyle/>
          <a:p>
            <a:r>
              <a:rPr lang="en-US" sz="1800" i="1" dirty="0"/>
              <a:t>New Anal Cancer Screening Guidelines for PWH</a:t>
            </a:r>
            <a:br>
              <a:rPr lang="en-US" dirty="0"/>
            </a:br>
            <a:r>
              <a:rPr lang="en-US" dirty="0"/>
              <a:t>Symptomatic</a:t>
            </a:r>
          </a:p>
        </p:txBody>
      </p:sp>
      <p:sp>
        <p:nvSpPr>
          <p:cNvPr id="5" name="Text Placeholder 4">
            <a:extLst>
              <a:ext uri="{FF2B5EF4-FFF2-40B4-BE49-F238E27FC236}">
                <a16:creationId xmlns:a16="http://schemas.microsoft.com/office/drawing/2014/main" id="{9B2A1B01-4BCF-7174-6B8A-503B37DFE3C8}"/>
              </a:ext>
            </a:extLst>
          </p:cNvPr>
          <p:cNvSpPr>
            <a:spLocks noGrp="1"/>
          </p:cNvSpPr>
          <p:nvPr>
            <p:ph type="body" sz="quarter" idx="14"/>
          </p:nvPr>
        </p:nvSpPr>
        <p:spPr/>
        <p:txBody>
          <a:bodyPr/>
          <a:lstStyle/>
          <a:p>
            <a:r>
              <a:rPr lang="en-US" b="1" dirty="0"/>
              <a:t>Source: OI Guidelines (</a:t>
            </a:r>
            <a:r>
              <a:rPr lang="en-US" b="1" dirty="0" err="1"/>
              <a:t>clinicalinfo.nih.gov</a:t>
            </a:r>
            <a:r>
              <a:rPr lang="en-US" b="1" dirty="0"/>
              <a:t>)</a:t>
            </a:r>
          </a:p>
        </p:txBody>
      </p:sp>
      <p:sp>
        <p:nvSpPr>
          <p:cNvPr id="4" name="Content Placeholder 3">
            <a:extLst>
              <a:ext uri="{FF2B5EF4-FFF2-40B4-BE49-F238E27FC236}">
                <a16:creationId xmlns:a16="http://schemas.microsoft.com/office/drawing/2014/main" id="{94665865-982A-91D3-A3F1-C08C3F54268A}"/>
              </a:ext>
            </a:extLst>
          </p:cNvPr>
          <p:cNvSpPr>
            <a:spLocks noGrp="1"/>
          </p:cNvSpPr>
          <p:nvPr>
            <p:ph sz="half" idx="2"/>
          </p:nvPr>
        </p:nvSpPr>
        <p:spPr/>
        <p:txBody>
          <a:bodyPr>
            <a:normAutofit/>
          </a:bodyPr>
          <a:lstStyle/>
          <a:p>
            <a:r>
              <a:rPr lang="en-US" sz="2000" b="0" i="0" dirty="0">
                <a:solidFill>
                  <a:srgbClr val="000000"/>
                </a:solidFill>
                <a:effectLst/>
                <a:latin typeface="+mn-lt"/>
              </a:rPr>
              <a:t>PWH, regardless of history of anal intercourse, should undergo annual assessment for anal symptoms (e.g., unexplained itching, bleeding, or pain; or presence of perianal lesions)</a:t>
            </a:r>
          </a:p>
          <a:p>
            <a:r>
              <a:rPr lang="en-US" sz="2000" b="0" i="0" dirty="0">
                <a:solidFill>
                  <a:srgbClr val="000000"/>
                </a:solidFill>
                <a:effectLst/>
                <a:latin typeface="+mn-lt"/>
              </a:rPr>
              <a:t>MSM and transgender women below age 35 and others below age 45 with symptoms should undergo digital anorectal examination (DARE) and standard </a:t>
            </a:r>
            <a:r>
              <a:rPr lang="en-US" sz="2000" b="0" i="0" dirty="0" err="1">
                <a:solidFill>
                  <a:srgbClr val="000000"/>
                </a:solidFill>
                <a:effectLst/>
                <a:latin typeface="+mn-lt"/>
              </a:rPr>
              <a:t>anoscopy</a:t>
            </a:r>
            <a:r>
              <a:rPr lang="en-US" sz="2000" b="0" i="0" dirty="0">
                <a:solidFill>
                  <a:srgbClr val="000000"/>
                </a:solidFill>
                <a:effectLst/>
                <a:latin typeface="+mn-lt"/>
              </a:rPr>
              <a:t> </a:t>
            </a:r>
            <a:r>
              <a:rPr lang="en-US" sz="2000" b="1" i="0" dirty="0">
                <a:solidFill>
                  <a:srgbClr val="000000"/>
                </a:solidFill>
                <a:effectLst/>
                <a:latin typeface="+mn-lt"/>
              </a:rPr>
              <a:t>(AIII)</a:t>
            </a:r>
            <a:endParaRPr lang="en-US" sz="2000" dirty="0">
              <a:latin typeface="+mn-lt"/>
            </a:endParaRPr>
          </a:p>
        </p:txBody>
      </p:sp>
    </p:spTree>
    <p:extLst>
      <p:ext uri="{BB962C8B-B14F-4D97-AF65-F5344CB8AC3E}">
        <p14:creationId xmlns:p14="http://schemas.microsoft.com/office/powerpoint/2010/main" val="2500264695"/>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NCRC.thmx</Template>
  <TotalTime>58069</TotalTime>
  <Words>815</Words>
  <Application>Microsoft Macintosh PowerPoint</Application>
  <PresentationFormat>On-screen Show (16:9)</PresentationFormat>
  <Paragraphs>67</Paragraphs>
  <Slides>14</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Corbel</vt:lpstr>
      <vt:lpstr>Geneva</vt:lpstr>
      <vt:lpstr>Lucida Grande</vt:lpstr>
      <vt:lpstr>Times New Roman</vt:lpstr>
      <vt:lpstr>NCRC</vt:lpstr>
      <vt:lpstr>Guideline Update: Screening for Anal Cancer</vt:lpstr>
      <vt:lpstr>No conflicts of interest or relationships to disclose.</vt:lpstr>
      <vt:lpstr>Guidelines for Prevention &amp; Treatment of Opportunistic Infection Human Papillomavirus (HPV) Disease: Screening for Anal Cancer</vt:lpstr>
      <vt:lpstr>What We Know About Anal Cancer</vt:lpstr>
      <vt:lpstr>Risk Factors for Anal Cancer</vt:lpstr>
      <vt:lpstr>ANCHOR Study: Design</vt:lpstr>
      <vt:lpstr>Anchor Study: Results </vt:lpstr>
      <vt:lpstr>Rationale Behind the New Guideline</vt:lpstr>
      <vt:lpstr>New Anal Cancer Screening Guidelines for PWH Symptomatic</vt:lpstr>
      <vt:lpstr>New Anal Cancer Screening Guidelines for PWH Asymptomatic</vt:lpstr>
      <vt:lpstr>New Anal Cancer Screening Guidelines for PWH Interpretation of Cytology Results</vt:lpstr>
      <vt:lpstr>New Anal Cancer Screening Guidelines for PWH Challenges to Implementation of the New Guidelines</vt:lpstr>
      <vt:lpstr>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2376</cp:revision>
  <cp:lastPrinted>2008-02-05T14:34:24Z</cp:lastPrinted>
  <dcterms:created xsi:type="dcterms:W3CDTF">2010-11-28T05:36:22Z</dcterms:created>
  <dcterms:modified xsi:type="dcterms:W3CDTF">2024-07-30T17:29:30Z</dcterms:modified>
</cp:coreProperties>
</file>