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5"/>
  </p:notesMasterIdLst>
  <p:handoutMasterIdLst>
    <p:handoutMasterId r:id="rId26"/>
  </p:handoutMasterIdLst>
  <p:sldIdLst>
    <p:sldId id="1114" r:id="rId2"/>
    <p:sldId id="1607" r:id="rId3"/>
    <p:sldId id="1661" r:id="rId4"/>
    <p:sldId id="1669" r:id="rId5"/>
    <p:sldId id="1681" r:id="rId6"/>
    <p:sldId id="1710" r:id="rId7"/>
    <p:sldId id="1711" r:id="rId8"/>
    <p:sldId id="1712" r:id="rId9"/>
    <p:sldId id="1697" r:id="rId10"/>
    <p:sldId id="1690" r:id="rId11"/>
    <p:sldId id="1663" r:id="rId12"/>
    <p:sldId id="1700" r:id="rId13"/>
    <p:sldId id="1713" r:id="rId14"/>
    <p:sldId id="1709" r:id="rId15"/>
    <p:sldId id="1714" r:id="rId16"/>
    <p:sldId id="1715" r:id="rId17"/>
    <p:sldId id="1684" r:id="rId18"/>
    <p:sldId id="1708" r:id="rId19"/>
    <p:sldId id="1698" r:id="rId20"/>
    <p:sldId id="1683" r:id="rId21"/>
    <p:sldId id="1699" r:id="rId22"/>
    <p:sldId id="1704" r:id="rId23"/>
    <p:sldId id="1113" r:id="rId24"/>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4088"/>
    <a:srgbClr val="E9E9E9"/>
    <a:srgbClr val="E6E6E6"/>
    <a:srgbClr val="FFFED9"/>
    <a:srgbClr val="FFFD78"/>
    <a:srgbClr val="7F6000"/>
    <a:srgbClr val="794F8D"/>
    <a:srgbClr val="696969"/>
    <a:srgbClr val="ECEC00"/>
    <a:srgbClr val="007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9095" autoAdjust="0"/>
  </p:normalViewPr>
  <p:slideViewPr>
    <p:cSldViewPr snapToGrid="0" showGuides="1">
      <p:cViewPr varScale="1">
        <p:scale>
          <a:sx n="130" d="100"/>
          <a:sy n="130" d="100"/>
        </p:scale>
        <p:origin x="1344" y="19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77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498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38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91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92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2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13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156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2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71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882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13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9730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3.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U1OHA33252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embrane-Low">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4" name="Rectangle 3"/>
          <p:cNvSpPr>
            <a:spLocks noChangeArrowheads="1"/>
          </p:cNvSpPr>
          <p:nvPr userDrawn="1"/>
        </p:nvSpPr>
        <p:spPr bwMode="ltGray">
          <a:xfrm>
            <a:off x="-5857" y="4343400"/>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36" name="Picture 35" descr="Membrane_Light.png"/>
          <p:cNvPicPr>
            <a:picLocks noChangeAspect="1"/>
          </p:cNvPicPr>
          <p:nvPr userDrawn="1"/>
        </p:nvPicPr>
        <p:blipFill>
          <a:blip r:embed="rId3">
            <a:alphaModFix amt="61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grpSp>
        <p:nvGrpSpPr>
          <p:cNvPr id="8" name="Logo Stacked V2"/>
          <p:cNvGrpSpPr>
            <a:grpSpLocks noChangeAspect="1"/>
          </p:cNvGrpSpPr>
          <p:nvPr userDrawn="1"/>
        </p:nvGrpSpPr>
        <p:grpSpPr>
          <a:xfrm>
            <a:off x="7852253" y="4871569"/>
            <a:ext cx="1203637" cy="205739"/>
            <a:chOff x="680865" y="3439338"/>
            <a:chExt cx="4686473" cy="1068091"/>
          </a:xfrm>
        </p:grpSpPr>
        <p:pic>
          <p:nvPicPr>
            <p:cNvPr id="9" name="Logomark V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1" name="Nat HIV Cur logo type stacked"/>
            <p:cNvGrpSpPr>
              <a:grpSpLocks noChangeAspect="1"/>
            </p:cNvGrpSpPr>
            <p:nvPr/>
          </p:nvGrpSpPr>
          <p:grpSpPr bwMode="auto">
            <a:xfrm>
              <a:off x="1898650" y="3455065"/>
              <a:ext cx="3468688" cy="1036638"/>
              <a:chOff x="1196" y="1585"/>
              <a:chExt cx="2185" cy="653"/>
            </a:xfrm>
          </p:grpSpPr>
          <p:sp>
            <p:nvSpPr>
              <p:cNvPr id="13"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5" name="Straight Connector 34"/>
          <p:cNvCxnSpPr/>
          <p:nvPr userDrawn="1"/>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95547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9"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a:xfrm>
            <a:off x="438219" y="931641"/>
            <a:ext cx="8596924" cy="1280160"/>
          </a:xfrm>
        </p:spPr>
        <p:txBody>
          <a:bodyPr/>
          <a:lstStyle/>
          <a:p>
            <a:r>
              <a:rPr lang="en-US" dirty="0">
                <a:latin typeface="Arial" panose="020B0604020202020204" pitchFamily="34" charset="0"/>
                <a:cs typeface="Arial" panose="020B0604020202020204" pitchFamily="34" charset="0"/>
              </a:rPr>
              <a:t>Disseminated </a:t>
            </a:r>
            <a:r>
              <a:rPr lang="en-US" i="1" dirty="0">
                <a:latin typeface="Arial" panose="020B0604020202020204" pitchFamily="34" charset="0"/>
                <a:cs typeface="Arial" panose="020B0604020202020204" pitchFamily="34" charset="0"/>
              </a:rPr>
              <a:t>Mycobacterium Avium Complex </a:t>
            </a:r>
            <a:r>
              <a:rPr lang="en-US" dirty="0">
                <a:latin typeface="Arial" panose="020B0604020202020204" pitchFamily="34" charset="0"/>
                <a:cs typeface="Arial" panose="020B0604020202020204" pitchFamily="34" charset="0"/>
              </a:rPr>
              <a:t>(MAC): Prophylaxis and Treatment</a:t>
            </a:r>
            <a:endParaRPr lang="en-US" dirty="0"/>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August 5, 2024 </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err="1"/>
              <a:t>Aley</a:t>
            </a:r>
            <a:r>
              <a:rPr lang="en-US" dirty="0"/>
              <a:t> </a:t>
            </a:r>
            <a:r>
              <a:rPr lang="en-US" dirty="0" err="1"/>
              <a:t>Kalapila</a:t>
            </a:r>
            <a:r>
              <a:rPr lang="en-US" dirty="0"/>
              <a:t>, MD, PhD</a:t>
            </a:r>
            <a:br>
              <a:rPr lang="en-US" dirty="0"/>
            </a:br>
            <a:r>
              <a:rPr lang="en-US" dirty="0"/>
              <a:t>Associate Editor, National HIV Curriculum</a:t>
            </a:r>
            <a:br>
              <a:rPr lang="en-US" dirty="0"/>
            </a:br>
            <a:r>
              <a:rPr lang="en-US" dirty="0"/>
              <a:t>Associate Professor of Medicine</a:t>
            </a:r>
            <a:br>
              <a:rPr lang="en-US" dirty="0"/>
            </a:br>
            <a:r>
              <a:rPr lang="en-US" dirty="0"/>
              <a:t>Division of Infectious Diseases</a:t>
            </a:r>
          </a:p>
          <a:p>
            <a:r>
              <a:rPr lang="en-US" dirty="0"/>
              <a:t>Emory University School of Medicine &amp; Grady Health System</a:t>
            </a:r>
          </a:p>
        </p:txBody>
      </p:sp>
    </p:spTree>
    <p:extLst>
      <p:ext uri="{BB962C8B-B14F-4D97-AF65-F5344CB8AC3E}">
        <p14:creationId xmlns:p14="http://schemas.microsoft.com/office/powerpoint/2010/main" val="151016749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Clinical Manifestations of disseminated MAC infection</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Autofit/>
          </a:bodyPr>
          <a:lstStyle/>
          <a:p>
            <a:pPr>
              <a:lnSpc>
                <a:spcPts val="2100"/>
              </a:lnSpc>
              <a:spcBef>
                <a:spcPts val="1400"/>
              </a:spcBef>
              <a:spcAft>
                <a:spcPts val="600"/>
              </a:spcAft>
            </a:pPr>
            <a:r>
              <a:rPr lang="en-US" sz="2000" dirty="0"/>
              <a:t>Fatigue, fever, weight loss, abdominal pain, diarrhea</a:t>
            </a:r>
          </a:p>
          <a:p>
            <a:pPr>
              <a:lnSpc>
                <a:spcPts val="2100"/>
              </a:lnSpc>
              <a:spcBef>
                <a:spcPts val="1400"/>
              </a:spcBef>
              <a:spcAft>
                <a:spcPts val="600"/>
              </a:spcAft>
            </a:pPr>
            <a:r>
              <a:rPr lang="en-US" sz="2000" dirty="0"/>
              <a:t>Physical exam findings include hepatosplenomegaly and/or lymphadenopathy</a:t>
            </a:r>
          </a:p>
          <a:p>
            <a:pPr>
              <a:lnSpc>
                <a:spcPts val="2100"/>
              </a:lnSpc>
              <a:spcBef>
                <a:spcPts val="1400"/>
              </a:spcBef>
              <a:spcAft>
                <a:spcPts val="600"/>
              </a:spcAft>
            </a:pPr>
            <a:r>
              <a:rPr lang="en-US" sz="2000" dirty="0"/>
              <a:t>Abnormal labs include </a:t>
            </a:r>
            <a:r>
              <a:rPr lang="en-US" sz="2000" dirty="0" err="1"/>
              <a:t>cytopenias</a:t>
            </a:r>
            <a:r>
              <a:rPr lang="en-US" sz="2000" dirty="0"/>
              <a:t>, elevated LDH and Alkaline Phosphatase</a:t>
            </a:r>
          </a:p>
          <a:p>
            <a:pPr>
              <a:lnSpc>
                <a:spcPts val="2100"/>
              </a:lnSpc>
              <a:spcBef>
                <a:spcPts val="1400"/>
              </a:spcBef>
              <a:spcAft>
                <a:spcPts val="600"/>
              </a:spcAft>
            </a:pPr>
            <a:r>
              <a:rPr lang="en-US" sz="2000" dirty="0"/>
              <a:t>CT findings include hepatosplenomegaly, mesenteric lymphadenopathy, thickened small bowel wall</a:t>
            </a:r>
          </a:p>
        </p:txBody>
      </p:sp>
    </p:spTree>
    <p:extLst>
      <p:ext uri="{BB962C8B-B14F-4D97-AF65-F5344CB8AC3E}">
        <p14:creationId xmlns:p14="http://schemas.microsoft.com/office/powerpoint/2010/main" val="146813259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Diagnosis of MAC infection</a:t>
            </a:r>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Isolating organism from sterile body site</a:t>
            </a:r>
          </a:p>
          <a:p>
            <a:r>
              <a:rPr lang="en-US" sz="2000" dirty="0"/>
              <a:t>2 sets of mycobacterial blood cultures has a sensitivity &gt;90%</a:t>
            </a:r>
          </a:p>
          <a:p>
            <a:r>
              <a:rPr lang="en-US" sz="2000" dirty="0"/>
              <a:t>Diagnosis can also be made using lymph node or bone marrow biopsy</a:t>
            </a:r>
          </a:p>
          <a:p>
            <a:endParaRPr lang="en-US" sz="2000" dirty="0"/>
          </a:p>
        </p:txBody>
      </p:sp>
    </p:spTree>
    <p:extLst>
      <p:ext uri="{BB962C8B-B14F-4D97-AF65-F5344CB8AC3E}">
        <p14:creationId xmlns:p14="http://schemas.microsoft.com/office/powerpoint/2010/main" val="128952723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dirty="0"/>
              <a:t>Treatment</a:t>
            </a:r>
          </a:p>
        </p:txBody>
      </p:sp>
    </p:spTree>
    <p:extLst>
      <p:ext uri="{BB962C8B-B14F-4D97-AF65-F5344CB8AC3E}">
        <p14:creationId xmlns:p14="http://schemas.microsoft.com/office/powerpoint/2010/main" val="75403766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8C67-E365-0B20-DF24-0557476AC425}"/>
              </a:ext>
            </a:extLst>
          </p:cNvPr>
          <p:cNvSpPr>
            <a:spLocks noGrp="1"/>
          </p:cNvSpPr>
          <p:nvPr>
            <p:ph type="title"/>
          </p:nvPr>
        </p:nvSpPr>
        <p:spPr/>
        <p:txBody>
          <a:bodyPr/>
          <a:lstStyle/>
          <a:p>
            <a:r>
              <a:rPr lang="en-US" dirty="0"/>
              <a:t>Treatment of disseminated MAC infection</a:t>
            </a:r>
          </a:p>
        </p:txBody>
      </p:sp>
      <p:sp>
        <p:nvSpPr>
          <p:cNvPr id="10" name="Text Placeholder 9">
            <a:extLst>
              <a:ext uri="{FF2B5EF4-FFF2-40B4-BE49-F238E27FC236}">
                <a16:creationId xmlns:a16="http://schemas.microsoft.com/office/drawing/2014/main" id="{2F01689F-CCEC-A2B0-6DA6-669A51A770D9}"/>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graphicFrame>
        <p:nvGraphicFramePr>
          <p:cNvPr id="5" name="Content Placeholder 4">
            <a:extLst>
              <a:ext uri="{FF2B5EF4-FFF2-40B4-BE49-F238E27FC236}">
                <a16:creationId xmlns:a16="http://schemas.microsoft.com/office/drawing/2014/main" id="{7B44ED85-F206-8A11-2E9A-D7831C44B749}"/>
              </a:ext>
            </a:extLst>
          </p:cNvPr>
          <p:cNvGraphicFramePr>
            <a:graphicFrameLocks noGrp="1"/>
          </p:cNvGraphicFramePr>
          <p:nvPr>
            <p:ph sz="half" idx="2"/>
            <p:extLst>
              <p:ext uri="{D42A27DB-BD31-4B8C-83A1-F6EECF244321}">
                <p14:modId xmlns:p14="http://schemas.microsoft.com/office/powerpoint/2010/main" val="2613977007"/>
              </p:ext>
            </p:extLst>
          </p:nvPr>
        </p:nvGraphicFramePr>
        <p:xfrm>
          <a:off x="284438" y="1135063"/>
          <a:ext cx="8595360" cy="3036853"/>
        </p:xfrm>
        <a:graphic>
          <a:graphicData uri="http://schemas.openxmlformats.org/drawingml/2006/table">
            <a:tbl>
              <a:tblPr firstRow="1" bandRow="1">
                <a:tableStyleId>{00A15C55-8517-42AA-B614-E9B94910E393}</a:tableStyleId>
              </a:tblPr>
              <a:tblGrid>
                <a:gridCol w="3944125">
                  <a:extLst>
                    <a:ext uri="{9D8B030D-6E8A-4147-A177-3AD203B41FA5}">
                      <a16:colId xmlns:a16="http://schemas.microsoft.com/office/drawing/2014/main" val="3068883422"/>
                    </a:ext>
                  </a:extLst>
                </a:gridCol>
                <a:gridCol w="4651235">
                  <a:extLst>
                    <a:ext uri="{9D8B030D-6E8A-4147-A177-3AD203B41FA5}">
                      <a16:colId xmlns:a16="http://schemas.microsoft.com/office/drawing/2014/main" val="1871456468"/>
                    </a:ext>
                  </a:extLst>
                </a:gridCol>
              </a:tblGrid>
              <a:tr h="783324">
                <a:tc>
                  <a:txBody>
                    <a:bodyPr/>
                    <a:lstStyle/>
                    <a:p>
                      <a:r>
                        <a:rPr lang="en-US" sz="1800" dirty="0">
                          <a:latin typeface="Arial" panose="020B0604020202020204" pitchFamily="34" charset="0"/>
                          <a:cs typeface="Arial" panose="020B0604020202020204" pitchFamily="34" charset="0"/>
                        </a:rPr>
                        <a:t>Preferred Therapy</a:t>
                      </a:r>
                    </a:p>
                    <a:p>
                      <a:r>
                        <a:rPr lang="en-US" dirty="0">
                          <a:latin typeface="Arial" panose="020B0604020202020204" pitchFamily="34" charset="0"/>
                          <a:cs typeface="Arial" panose="020B0604020202020204" pitchFamily="34" charset="0"/>
                        </a:rPr>
                        <a:t>Should include</a:t>
                      </a:r>
                      <a:r>
                        <a:rPr lang="en-US" u="none"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drugs initially</a:t>
                      </a:r>
                    </a:p>
                  </a:txBody>
                  <a:tcPr anchor="ctr">
                    <a:solidFill>
                      <a:srgbClr val="0070C0"/>
                    </a:solidFill>
                  </a:tcPr>
                </a:tc>
                <a:tc>
                  <a:txBody>
                    <a:bodyPr/>
                    <a:lstStyle/>
                    <a:p>
                      <a:r>
                        <a:rPr lang="en-US" sz="1800" dirty="0">
                          <a:latin typeface="Arial" panose="020B0604020202020204" pitchFamily="34" charset="0"/>
                          <a:cs typeface="Arial" panose="020B0604020202020204" pitchFamily="34" charset="0"/>
                        </a:rPr>
                        <a:t>Alternative Therapy</a:t>
                      </a:r>
                    </a:p>
                    <a:p>
                      <a:r>
                        <a:rPr lang="en-US" dirty="0">
                          <a:latin typeface="Arial" panose="020B0604020202020204" pitchFamily="34" charset="0"/>
                          <a:cs typeface="Arial" panose="020B0604020202020204" pitchFamily="34" charset="0"/>
                        </a:rPr>
                        <a:t>Includes addition of a 3rd or 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drug</a:t>
                      </a:r>
                    </a:p>
                  </a:txBody>
                  <a:tcPr anchor="ctr">
                    <a:solidFill>
                      <a:srgbClr val="7D4088"/>
                    </a:solidFill>
                  </a:tcPr>
                </a:tc>
                <a:extLst>
                  <a:ext uri="{0D108BD9-81ED-4DB2-BD59-A6C34878D82A}">
                    <a16:rowId xmlns:a16="http://schemas.microsoft.com/office/drawing/2014/main" val="475436987"/>
                  </a:ext>
                </a:extLst>
              </a:tr>
              <a:tr h="529845">
                <a:tc rowSpan="2">
                  <a:txBody>
                    <a:bodyPr/>
                    <a:lstStyle/>
                    <a:p>
                      <a:r>
                        <a:rPr lang="en-US" sz="1500" dirty="0">
                          <a:latin typeface="Arial" panose="020B0604020202020204" pitchFamily="34" charset="0"/>
                          <a:cs typeface="Arial" panose="020B0604020202020204" pitchFamily="34" charset="0"/>
                        </a:rPr>
                        <a:t>Azithromycin + Ethambutol </a:t>
                      </a:r>
                      <a:r>
                        <a:rPr lang="en-US" sz="1500" b="1" i="1" dirty="0">
                          <a:latin typeface="Arial" panose="020B0604020202020204" pitchFamily="34" charset="0"/>
                          <a:cs typeface="Arial" panose="020B0604020202020204" pitchFamily="34" charset="0"/>
                        </a:rPr>
                        <a:t>or</a:t>
                      </a:r>
                    </a:p>
                  </a:txBody>
                  <a:tcPr anchor="ctr">
                    <a:solidFill>
                      <a:srgbClr val="0070C0">
                        <a:alpha val="25000"/>
                      </a:srgbClr>
                    </a:solidFill>
                  </a:tcPr>
                </a:tc>
                <a:tc>
                  <a:txBody>
                    <a:bodyPr/>
                    <a:lstStyle/>
                    <a:p>
                      <a:r>
                        <a:rPr lang="en-US" sz="1500" dirty="0">
                          <a:latin typeface="Arial" panose="020B0604020202020204" pitchFamily="34" charset="0"/>
                          <a:cs typeface="Arial" panose="020B0604020202020204" pitchFamily="34" charset="0"/>
                        </a:rPr>
                        <a:t>Rifabutin </a:t>
                      </a:r>
                      <a:r>
                        <a:rPr lang="en-US" sz="1500" b="1" i="1" dirty="0">
                          <a:latin typeface="Arial" panose="020B0604020202020204" pitchFamily="34" charset="0"/>
                          <a:cs typeface="Arial" panose="020B0604020202020204" pitchFamily="34" charset="0"/>
                        </a:rPr>
                        <a:t>and/or</a:t>
                      </a:r>
                    </a:p>
                  </a:txBody>
                  <a:tcPr anchor="ctr">
                    <a:solidFill>
                      <a:srgbClr val="7D4088">
                        <a:alpha val="25000"/>
                      </a:srgbClr>
                    </a:solidFill>
                  </a:tcPr>
                </a:tc>
                <a:extLst>
                  <a:ext uri="{0D108BD9-81ED-4DB2-BD59-A6C34878D82A}">
                    <a16:rowId xmlns:a16="http://schemas.microsoft.com/office/drawing/2014/main" val="202352250"/>
                  </a:ext>
                </a:extLst>
              </a:tr>
              <a:tr h="245807">
                <a:tc vMerge="1">
                  <a:txBody>
                    <a:bodyPr/>
                    <a:lstStyle/>
                    <a:p>
                      <a:endParaRPr lang="en-US" sz="1600" dirty="0">
                        <a:latin typeface="Arial" panose="020B0604020202020204" pitchFamily="34" charset="0"/>
                        <a:cs typeface="Arial" panose="020B0604020202020204" pitchFamily="34" charset="0"/>
                      </a:endParaRPr>
                    </a:p>
                  </a:txBody>
                  <a:tcPr anchor="ctr">
                    <a:solidFill>
                      <a:srgbClr val="0070C0">
                        <a:alpha val="10000"/>
                      </a:srgbClr>
                    </a:solidFill>
                  </a:tcPr>
                </a:tc>
                <a:tc rowSpan="2">
                  <a:txBody>
                    <a:bodyPr/>
                    <a:lstStyle/>
                    <a:p>
                      <a:r>
                        <a:rPr lang="en-US" sz="1500" dirty="0">
                          <a:latin typeface="Arial" panose="020B0604020202020204" pitchFamily="34" charset="0"/>
                          <a:cs typeface="Arial" panose="020B0604020202020204" pitchFamily="34" charset="0"/>
                        </a:rPr>
                        <a:t>Aminoglycoside (Amikacin or Streptomycin) </a:t>
                      </a:r>
                      <a:r>
                        <a:rPr lang="en-US" sz="1500" b="1" i="1" dirty="0">
                          <a:latin typeface="Arial" panose="020B0604020202020204" pitchFamily="34" charset="0"/>
                          <a:cs typeface="Arial" panose="020B0604020202020204" pitchFamily="34" charset="0"/>
                        </a:rPr>
                        <a:t>and/or</a:t>
                      </a:r>
                    </a:p>
                  </a:txBody>
                  <a:tcPr anchor="ctr">
                    <a:solidFill>
                      <a:srgbClr val="7D4088">
                        <a:alpha val="10000"/>
                      </a:srgbClr>
                    </a:solidFill>
                  </a:tcPr>
                </a:tc>
                <a:extLst>
                  <a:ext uri="{0D108BD9-81ED-4DB2-BD59-A6C34878D82A}">
                    <a16:rowId xmlns:a16="http://schemas.microsoft.com/office/drawing/2014/main" val="17200462"/>
                  </a:ext>
                </a:extLst>
              </a:tr>
              <a:tr h="267365">
                <a:tc rowSpan="2">
                  <a:txBody>
                    <a:bodyPr/>
                    <a:lstStyle/>
                    <a:p>
                      <a:r>
                        <a:rPr lang="en-US" sz="1500" dirty="0">
                          <a:latin typeface="Arial" panose="020B0604020202020204" pitchFamily="34" charset="0"/>
                          <a:cs typeface="Arial" panose="020B0604020202020204" pitchFamily="34" charset="0"/>
                        </a:rPr>
                        <a:t>Clarithromycin + Ethambutol</a:t>
                      </a:r>
                      <a:endParaRPr lang="en-US" sz="1500" dirty="0"/>
                    </a:p>
                  </a:txBody>
                  <a:tcPr anchor="ctr">
                    <a:solidFill>
                      <a:srgbClr val="0070C0">
                        <a:alpha val="10000"/>
                      </a:srgbClr>
                    </a:solidFill>
                  </a:tcPr>
                </a:tc>
                <a:tc vMerge="1">
                  <a:txBody>
                    <a:bodyPr/>
                    <a:lstStyle/>
                    <a:p>
                      <a:endParaRPr lang="en-US" sz="1600" b="1" i="1" dirty="0">
                        <a:latin typeface="Arial" panose="020B0604020202020204" pitchFamily="34" charset="0"/>
                        <a:cs typeface="Arial" panose="020B0604020202020204" pitchFamily="34" charset="0"/>
                      </a:endParaRPr>
                    </a:p>
                  </a:txBody>
                  <a:tcPr anchor="ctr">
                    <a:solidFill>
                      <a:srgbClr val="7D4088">
                        <a:alpha val="10000"/>
                      </a:srgbClr>
                    </a:solidFill>
                  </a:tcPr>
                </a:tc>
                <a:extLst>
                  <a:ext uri="{0D108BD9-81ED-4DB2-BD59-A6C34878D82A}">
                    <a16:rowId xmlns:a16="http://schemas.microsoft.com/office/drawing/2014/main" val="1829616003"/>
                  </a:ext>
                </a:extLst>
              </a:tr>
              <a:tr h="435150">
                <a:tc vMerge="1">
                  <a:txBody>
                    <a:bodyPr/>
                    <a:lstStyle/>
                    <a:p>
                      <a:endParaRPr lang="en-US" dirty="0"/>
                    </a:p>
                  </a:txBody>
                  <a:tcPr>
                    <a:solidFill>
                      <a:srgbClr val="0070C0"/>
                    </a:solidFill>
                  </a:tcPr>
                </a:tc>
                <a:tc>
                  <a:txBody>
                    <a:bodyPr/>
                    <a:lstStyle/>
                    <a:p>
                      <a:r>
                        <a:rPr lang="en-US" sz="1500" dirty="0">
                          <a:latin typeface="Arial" panose="020B0604020202020204" pitchFamily="34" charset="0"/>
                          <a:cs typeface="Arial" panose="020B0604020202020204" pitchFamily="34" charset="0"/>
                        </a:rPr>
                        <a:t>Fluoroquinolone (Levofloxacin or Moxifloxacin) </a:t>
                      </a:r>
                    </a:p>
                  </a:txBody>
                  <a:tcPr anchor="ctr">
                    <a:solidFill>
                      <a:srgbClr val="7D4088">
                        <a:alpha val="25000"/>
                      </a:srgbClr>
                    </a:solidFill>
                  </a:tcPr>
                </a:tc>
                <a:extLst>
                  <a:ext uri="{0D108BD9-81ED-4DB2-BD59-A6C34878D82A}">
                    <a16:rowId xmlns:a16="http://schemas.microsoft.com/office/drawing/2014/main" val="1997762673"/>
                  </a:ext>
                </a:extLst>
              </a:tr>
              <a:tr h="775362">
                <a:tc>
                  <a:txBody>
                    <a:bodyPr/>
                    <a:lstStyle/>
                    <a:p>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Macrolide susceptibility testing is recommended</a:t>
                      </a:r>
                    </a:p>
                  </a:txBody>
                  <a:tcPr>
                    <a:solidFill>
                      <a:schemeClr val="accent5">
                        <a:lumMod val="20000"/>
                        <a:lumOff val="80000"/>
                      </a:schemeClr>
                    </a:solidFill>
                  </a:tcPr>
                </a:tc>
                <a:tc>
                  <a:txBody>
                    <a:bodyPr/>
                    <a:lstStyle/>
                    <a:p>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Consider adding 3rd/4th drug with high risk of mortality, advanced immunosuppression, high mycobacterial loads, and/or absence of effective ART</a:t>
                      </a:r>
                    </a:p>
                  </a:txBody>
                  <a:tcPr>
                    <a:solidFill>
                      <a:schemeClr val="accent5">
                        <a:lumMod val="20000"/>
                        <a:lumOff val="80000"/>
                      </a:schemeClr>
                    </a:solidFill>
                  </a:tcPr>
                </a:tc>
                <a:extLst>
                  <a:ext uri="{0D108BD9-81ED-4DB2-BD59-A6C34878D82A}">
                    <a16:rowId xmlns:a16="http://schemas.microsoft.com/office/drawing/2014/main" val="2337920896"/>
                  </a:ext>
                </a:extLst>
              </a:tr>
            </a:tbl>
          </a:graphicData>
        </a:graphic>
      </p:graphicFrame>
    </p:spTree>
    <p:extLst>
      <p:ext uri="{BB962C8B-B14F-4D97-AF65-F5344CB8AC3E}">
        <p14:creationId xmlns:p14="http://schemas.microsoft.com/office/powerpoint/2010/main" val="306231849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sz="2100" dirty="0"/>
              <a:t>Initiation of ART with New Diagnosis of Disseminated MAC Infection</a:t>
            </a:r>
            <a:endParaRPr lang="en-US" sz="2100"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Start ART as soon as possible</a:t>
            </a:r>
          </a:p>
          <a:p>
            <a:r>
              <a:rPr lang="en-US" sz="2000" dirty="0"/>
              <a:t>Be mindful of drug interactions with anti-mycobacterial medications</a:t>
            </a:r>
          </a:p>
          <a:p>
            <a:endParaRPr lang="en-US" sz="2000" dirty="0"/>
          </a:p>
          <a:p>
            <a:endParaRPr lang="en-US" sz="1600" dirty="0"/>
          </a:p>
          <a:p>
            <a:pPr marL="34290" indent="0">
              <a:buNone/>
            </a:pPr>
            <a:endParaRPr lang="en-US" sz="2000" dirty="0"/>
          </a:p>
        </p:txBody>
      </p:sp>
    </p:spTree>
    <p:extLst>
      <p:ext uri="{BB962C8B-B14F-4D97-AF65-F5344CB8AC3E}">
        <p14:creationId xmlns:p14="http://schemas.microsoft.com/office/powerpoint/2010/main" val="240927087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sz="2100" dirty="0"/>
              <a:t>Monitoring Response to Disseminated MAC Treatment</a:t>
            </a:r>
            <a:endParaRPr lang="en-US" sz="2100"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Symptomatic improvement</a:t>
            </a:r>
          </a:p>
          <a:p>
            <a:r>
              <a:rPr lang="en-US" sz="2000" dirty="0"/>
              <a:t>Repeat anti-mycobacterial blood cultures after 4-8 weeks if no symptom improvement</a:t>
            </a:r>
          </a:p>
          <a:p>
            <a:endParaRPr lang="en-US" sz="1600" dirty="0"/>
          </a:p>
          <a:p>
            <a:pPr marL="34290" indent="0">
              <a:buNone/>
            </a:pPr>
            <a:endParaRPr lang="en-US" sz="2000" dirty="0"/>
          </a:p>
        </p:txBody>
      </p:sp>
    </p:spTree>
    <p:extLst>
      <p:ext uri="{BB962C8B-B14F-4D97-AF65-F5344CB8AC3E}">
        <p14:creationId xmlns:p14="http://schemas.microsoft.com/office/powerpoint/2010/main" val="145687705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sz="1800" dirty="0"/>
              <a:t>Disseminated MAC and Immune Reconstitution Inflammatory Syndrome (IRIS)</a:t>
            </a:r>
            <a:endParaRPr lang="en-US" sz="1800"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Unmasking IRIS can occur following ART initiation</a:t>
            </a:r>
          </a:p>
          <a:p>
            <a:r>
              <a:rPr lang="en-US" sz="2000" dirty="0"/>
              <a:t>Initial improvement following by worsening of MAC disease symptoms</a:t>
            </a:r>
          </a:p>
          <a:p>
            <a:r>
              <a:rPr lang="en-US" sz="2000" dirty="0"/>
              <a:t>Moderate MAC IRIS can be managed with NSAIDs</a:t>
            </a:r>
          </a:p>
          <a:p>
            <a:r>
              <a:rPr lang="en-US" sz="2000" dirty="0"/>
              <a:t>More severe symptoms may need prolonged corticosteroid taper</a:t>
            </a:r>
          </a:p>
          <a:p>
            <a:r>
              <a:rPr lang="en-US" sz="2000" dirty="0"/>
              <a:t>Continue ART </a:t>
            </a:r>
          </a:p>
          <a:p>
            <a:r>
              <a:rPr lang="en-US" sz="2000" dirty="0"/>
              <a:t>Prognosis is good</a:t>
            </a:r>
          </a:p>
          <a:p>
            <a:endParaRPr lang="en-US" sz="2000" dirty="0"/>
          </a:p>
          <a:p>
            <a:endParaRPr lang="en-US" sz="1600" dirty="0"/>
          </a:p>
          <a:p>
            <a:pPr marL="34290" indent="0">
              <a:buNone/>
            </a:pPr>
            <a:endParaRPr lang="en-US" sz="2000" dirty="0"/>
          </a:p>
        </p:txBody>
      </p:sp>
    </p:spTree>
    <p:extLst>
      <p:ext uri="{BB962C8B-B14F-4D97-AF65-F5344CB8AC3E}">
        <p14:creationId xmlns:p14="http://schemas.microsoft.com/office/powerpoint/2010/main" val="109921455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Discontinuing Disseminated MAC Treatment</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Completion of ≥12 months of treatment</a:t>
            </a:r>
          </a:p>
          <a:p>
            <a:pPr marL="34290" indent="0">
              <a:buNone/>
            </a:pPr>
            <a:r>
              <a:rPr lang="en-US" sz="2000" dirty="0"/>
              <a:t>	</a:t>
            </a:r>
            <a:r>
              <a:rPr lang="en-US" sz="2000" b="1" i="1" dirty="0"/>
              <a:t>and</a:t>
            </a:r>
          </a:p>
          <a:p>
            <a:r>
              <a:rPr lang="en-US" sz="2000" dirty="0"/>
              <a:t>No signs and symptoms of MAC disease</a:t>
            </a:r>
          </a:p>
          <a:p>
            <a:pPr marL="34290" indent="0">
              <a:buNone/>
            </a:pPr>
            <a:r>
              <a:rPr lang="en-US" sz="2000" dirty="0"/>
              <a:t>	</a:t>
            </a:r>
            <a:r>
              <a:rPr lang="en-US" sz="2000" b="1" i="1" dirty="0"/>
              <a:t>and</a:t>
            </a:r>
          </a:p>
          <a:p>
            <a:r>
              <a:rPr lang="en-US" sz="2000" dirty="0"/>
              <a:t>CD4 &gt;100 cells/mm</a:t>
            </a:r>
            <a:r>
              <a:rPr lang="en-US" sz="2000" baseline="30000" dirty="0"/>
              <a:t>3</a:t>
            </a:r>
            <a:r>
              <a:rPr lang="en-US" sz="2000" dirty="0"/>
              <a:t> for ≥6 months on ART</a:t>
            </a:r>
            <a:endParaRPr lang="en-US" dirty="0"/>
          </a:p>
          <a:p>
            <a:pPr marL="34290" indent="0">
              <a:buNone/>
            </a:pPr>
            <a:endParaRPr lang="en-US" sz="2000" dirty="0"/>
          </a:p>
        </p:txBody>
      </p:sp>
    </p:spTree>
    <p:extLst>
      <p:ext uri="{BB962C8B-B14F-4D97-AF65-F5344CB8AC3E}">
        <p14:creationId xmlns:p14="http://schemas.microsoft.com/office/powerpoint/2010/main" val="13778539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Restarting Disseminated MAC Therapy</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If CD4 decreases to &lt;100 cells/mm</a:t>
            </a:r>
            <a:r>
              <a:rPr lang="en-US" sz="2000" baseline="30000" dirty="0"/>
              <a:t>3 </a:t>
            </a:r>
          </a:p>
          <a:p>
            <a:pPr marL="34290" indent="0">
              <a:buNone/>
            </a:pPr>
            <a:r>
              <a:rPr lang="en-US" sz="2000" b="1" i="1" baseline="30000" dirty="0"/>
              <a:t>	</a:t>
            </a:r>
            <a:r>
              <a:rPr lang="en-US" sz="2000" b="1" i="1" dirty="0"/>
              <a:t>and</a:t>
            </a:r>
          </a:p>
          <a:p>
            <a:r>
              <a:rPr lang="en-US" sz="2000" dirty="0"/>
              <a:t>Fully suppressive ART is not feasible</a:t>
            </a:r>
          </a:p>
          <a:p>
            <a:endParaRPr lang="en-US" sz="2000" dirty="0"/>
          </a:p>
        </p:txBody>
      </p:sp>
    </p:spTree>
    <p:extLst>
      <p:ext uri="{BB962C8B-B14F-4D97-AF65-F5344CB8AC3E}">
        <p14:creationId xmlns:p14="http://schemas.microsoft.com/office/powerpoint/2010/main" val="358238359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dirty="0"/>
              <a:t>Medication Side Effects</a:t>
            </a:r>
          </a:p>
        </p:txBody>
      </p:sp>
    </p:spTree>
    <p:extLst>
      <p:ext uri="{BB962C8B-B14F-4D97-AF65-F5344CB8AC3E}">
        <p14:creationId xmlns:p14="http://schemas.microsoft.com/office/powerpoint/2010/main" val="22175306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1822-2E8A-6179-C02C-7743C6FC04E4}"/>
              </a:ext>
            </a:extLst>
          </p:cNvPr>
          <p:cNvSpPr>
            <a:spLocks noGrp="1"/>
          </p:cNvSpPr>
          <p:nvPr>
            <p:ph type="title"/>
          </p:nvPr>
        </p:nvSpPr>
        <p:spPr/>
        <p:txBody>
          <a:bodyPr/>
          <a:lstStyle/>
          <a:p>
            <a:r>
              <a:rPr lang="en-US" dirty="0"/>
              <a:t>Dr. </a:t>
            </a:r>
            <a:r>
              <a:rPr lang="en-US" dirty="0" err="1"/>
              <a:t>Kalapila</a:t>
            </a:r>
            <a:r>
              <a:rPr lang="en-US" dirty="0"/>
              <a:t> has no financial conflicts of interest or disclosures.</a:t>
            </a:r>
          </a:p>
        </p:txBody>
      </p:sp>
    </p:spTree>
    <p:extLst>
      <p:ext uri="{BB962C8B-B14F-4D97-AF65-F5344CB8AC3E}">
        <p14:creationId xmlns:p14="http://schemas.microsoft.com/office/powerpoint/2010/main" val="191518648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B65B-4A3F-60F1-B613-FE35D7998985}"/>
              </a:ext>
            </a:extLst>
          </p:cNvPr>
          <p:cNvSpPr>
            <a:spLocks noGrp="1"/>
          </p:cNvSpPr>
          <p:nvPr>
            <p:ph type="title"/>
          </p:nvPr>
        </p:nvSpPr>
        <p:spPr/>
        <p:txBody>
          <a:bodyPr>
            <a:normAutofit fontScale="90000"/>
          </a:bodyPr>
          <a:lstStyle/>
          <a:p>
            <a:r>
              <a:rPr lang="en-US" dirty="0"/>
              <a:t>Potential Side Effects of Medications use for treatment or prevention of disseminated MAC infection</a:t>
            </a:r>
          </a:p>
        </p:txBody>
      </p:sp>
      <p:graphicFrame>
        <p:nvGraphicFramePr>
          <p:cNvPr id="8" name="Content Placeholder 7">
            <a:extLst>
              <a:ext uri="{FF2B5EF4-FFF2-40B4-BE49-F238E27FC236}">
                <a16:creationId xmlns:a16="http://schemas.microsoft.com/office/drawing/2014/main" id="{E2C8613A-3620-9153-A15B-5C98AB531F35}"/>
              </a:ext>
            </a:extLst>
          </p:cNvPr>
          <p:cNvGraphicFramePr>
            <a:graphicFrameLocks noGrp="1"/>
          </p:cNvGraphicFramePr>
          <p:nvPr>
            <p:ph sz="half" idx="2"/>
            <p:extLst>
              <p:ext uri="{D42A27DB-BD31-4B8C-83A1-F6EECF244321}">
                <p14:modId xmlns:p14="http://schemas.microsoft.com/office/powerpoint/2010/main" val="2520176594"/>
              </p:ext>
            </p:extLst>
          </p:nvPr>
        </p:nvGraphicFramePr>
        <p:xfrm>
          <a:off x="457200" y="1066587"/>
          <a:ext cx="8229600" cy="3642018"/>
        </p:xfrm>
        <a:graphic>
          <a:graphicData uri="http://schemas.openxmlformats.org/drawingml/2006/table">
            <a:tbl>
              <a:tblPr firstRow="1" bandRow="1">
                <a:tableStyleId>{7DF18680-E054-41AD-8BC1-D1AEF772440D}</a:tableStyleId>
              </a:tblPr>
              <a:tblGrid>
                <a:gridCol w="2254002">
                  <a:extLst>
                    <a:ext uri="{9D8B030D-6E8A-4147-A177-3AD203B41FA5}">
                      <a16:colId xmlns:a16="http://schemas.microsoft.com/office/drawing/2014/main" val="1853989149"/>
                    </a:ext>
                  </a:extLst>
                </a:gridCol>
                <a:gridCol w="5975598">
                  <a:extLst>
                    <a:ext uri="{9D8B030D-6E8A-4147-A177-3AD203B41FA5}">
                      <a16:colId xmlns:a16="http://schemas.microsoft.com/office/drawing/2014/main" val="1245820296"/>
                    </a:ext>
                  </a:extLst>
                </a:gridCol>
              </a:tblGrid>
              <a:tr h="607003">
                <a:tc>
                  <a:txBody>
                    <a:bodyPr/>
                    <a:lstStyle/>
                    <a:p>
                      <a:pPr marL="91440"/>
                      <a:r>
                        <a:rPr lang="en-US" sz="1500" dirty="0">
                          <a:latin typeface="Arial" panose="020B0604020202020204" pitchFamily="34" charset="0"/>
                          <a:cs typeface="Arial" panose="020B0604020202020204" pitchFamily="34" charset="0"/>
                        </a:rPr>
                        <a:t>Medication</a:t>
                      </a:r>
                    </a:p>
                  </a:txBody>
                  <a:tcPr anchor="ctr"/>
                </a:tc>
                <a:tc>
                  <a:txBody>
                    <a:bodyPr/>
                    <a:lstStyle/>
                    <a:p>
                      <a:pPr marL="91440"/>
                      <a:r>
                        <a:rPr lang="en-US" sz="1500" dirty="0">
                          <a:latin typeface="Arial" panose="020B0604020202020204" pitchFamily="34" charset="0"/>
                          <a:cs typeface="Arial" panose="020B0604020202020204" pitchFamily="34" charset="0"/>
                        </a:rPr>
                        <a:t>Potential Side Effects</a:t>
                      </a:r>
                    </a:p>
                  </a:txBody>
                  <a:tcPr anchor="ctr"/>
                </a:tc>
                <a:extLst>
                  <a:ext uri="{0D108BD9-81ED-4DB2-BD59-A6C34878D82A}">
                    <a16:rowId xmlns:a16="http://schemas.microsoft.com/office/drawing/2014/main" val="1820956268"/>
                  </a:ext>
                </a:extLst>
              </a:tr>
              <a:tr h="607003">
                <a:tc>
                  <a:txBody>
                    <a:bodyPr/>
                    <a:lstStyle/>
                    <a:p>
                      <a:pPr marL="91440">
                        <a:lnSpc>
                          <a:spcPts val="1600"/>
                        </a:lnSpc>
                      </a:pPr>
                      <a:r>
                        <a:rPr lang="en-US" sz="1500" dirty="0">
                          <a:latin typeface="Arial" panose="020B0604020202020204" pitchFamily="34" charset="0"/>
                          <a:cs typeface="Arial" panose="020B0604020202020204" pitchFamily="34" charset="0"/>
                        </a:rPr>
                        <a:t>Macrolides</a:t>
                      </a:r>
                    </a:p>
                  </a:txBody>
                  <a:tcPr anchor="ctr"/>
                </a:tc>
                <a:tc>
                  <a:txBody>
                    <a:bodyPr/>
                    <a:lstStyle/>
                    <a:p>
                      <a:pPr marL="91440">
                        <a:lnSpc>
                          <a:spcPts val="1600"/>
                        </a:lnSpc>
                      </a:pPr>
                      <a:r>
                        <a:rPr lang="en-US" sz="1500" dirty="0">
                          <a:latin typeface="Arial" panose="020B0604020202020204" pitchFamily="34" charset="0"/>
                          <a:cs typeface="Arial" panose="020B0604020202020204" pitchFamily="34" charset="0"/>
                        </a:rPr>
                        <a:t>GI Disturbance (Clarithromycin &gt; Azithromycin), QTc prolongation</a:t>
                      </a:r>
                    </a:p>
                  </a:txBody>
                  <a:tcPr anchor="ctr"/>
                </a:tc>
                <a:extLst>
                  <a:ext uri="{0D108BD9-81ED-4DB2-BD59-A6C34878D82A}">
                    <a16:rowId xmlns:a16="http://schemas.microsoft.com/office/drawing/2014/main" val="2526810787"/>
                  </a:ext>
                </a:extLst>
              </a:tr>
              <a:tr h="607003">
                <a:tc>
                  <a:txBody>
                    <a:bodyPr/>
                    <a:lstStyle/>
                    <a:p>
                      <a:pPr marL="91440">
                        <a:lnSpc>
                          <a:spcPts val="1600"/>
                        </a:lnSpc>
                      </a:pPr>
                      <a:r>
                        <a:rPr lang="en-US" sz="1500" dirty="0">
                          <a:latin typeface="Arial" panose="020B0604020202020204" pitchFamily="34" charset="0"/>
                          <a:cs typeface="Arial" panose="020B0604020202020204" pitchFamily="34" charset="0"/>
                        </a:rPr>
                        <a:t>Ethambutol</a:t>
                      </a:r>
                    </a:p>
                  </a:txBody>
                  <a:tcPr anchor="ctr"/>
                </a:tc>
                <a:tc>
                  <a:txBody>
                    <a:bodyPr/>
                    <a:lstStyle/>
                    <a:p>
                      <a:pPr marL="91440">
                        <a:lnSpc>
                          <a:spcPts val="1600"/>
                        </a:lnSpc>
                      </a:pPr>
                      <a:r>
                        <a:rPr lang="en-US" sz="1500" dirty="0">
                          <a:latin typeface="Arial" panose="020B0604020202020204" pitchFamily="34" charset="0"/>
                          <a:cs typeface="Arial" panose="020B0604020202020204" pitchFamily="34" charset="0"/>
                        </a:rPr>
                        <a:t>Optic neuritis (dose- and duration- dependent)</a:t>
                      </a:r>
                    </a:p>
                  </a:txBody>
                  <a:tcPr anchor="ctr"/>
                </a:tc>
                <a:extLst>
                  <a:ext uri="{0D108BD9-81ED-4DB2-BD59-A6C34878D82A}">
                    <a16:rowId xmlns:a16="http://schemas.microsoft.com/office/drawing/2014/main" val="1858493528"/>
                  </a:ext>
                </a:extLst>
              </a:tr>
              <a:tr h="607003">
                <a:tc>
                  <a:txBody>
                    <a:bodyPr/>
                    <a:lstStyle/>
                    <a:p>
                      <a:pPr marL="91440">
                        <a:lnSpc>
                          <a:spcPts val="1600"/>
                        </a:lnSpc>
                      </a:pPr>
                      <a:r>
                        <a:rPr lang="en-US" sz="1500" dirty="0">
                          <a:latin typeface="Arial" panose="020B0604020202020204" pitchFamily="34" charset="0"/>
                          <a:cs typeface="Arial" panose="020B0604020202020204" pitchFamily="34" charset="0"/>
                        </a:rPr>
                        <a:t> Rifabutin</a:t>
                      </a:r>
                    </a:p>
                  </a:txBody>
                  <a:tcPr anchor="ctr"/>
                </a:tc>
                <a:tc>
                  <a:txBody>
                    <a:bodyPr/>
                    <a:lstStyle/>
                    <a:p>
                      <a:pPr marL="91440" marR="0" lvl="0" indent="0" algn="l" defTabSz="685800" rtl="0" eaLnBrk="1" fontAlgn="auto" latinLnBrk="0" hangingPunct="1">
                        <a:lnSpc>
                          <a:spcPts val="16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Drug interactions, hepatotoxicity, staining of bodily secretions</a:t>
                      </a:r>
                    </a:p>
                  </a:txBody>
                  <a:tcPr anchor="ctr"/>
                </a:tc>
                <a:extLst>
                  <a:ext uri="{0D108BD9-81ED-4DB2-BD59-A6C34878D82A}">
                    <a16:rowId xmlns:a16="http://schemas.microsoft.com/office/drawing/2014/main" val="2257761832"/>
                  </a:ext>
                </a:extLst>
              </a:tr>
              <a:tr h="607003">
                <a:tc>
                  <a:txBody>
                    <a:bodyPr/>
                    <a:lstStyle/>
                    <a:p>
                      <a:pPr marL="91440">
                        <a:lnSpc>
                          <a:spcPts val="1600"/>
                        </a:lnSpc>
                      </a:pPr>
                      <a:r>
                        <a:rPr lang="en-US" sz="1500" dirty="0">
                          <a:latin typeface="Arial" panose="020B0604020202020204" pitchFamily="34" charset="0"/>
                          <a:cs typeface="Arial" panose="020B0604020202020204" pitchFamily="34" charset="0"/>
                        </a:rPr>
                        <a:t>Fluoroquinolones</a:t>
                      </a:r>
                    </a:p>
                  </a:txBody>
                  <a:tcPr anchor="ctr"/>
                </a:tc>
                <a:tc>
                  <a:txBody>
                    <a:bodyPr/>
                    <a:lstStyle/>
                    <a:p>
                      <a:pPr marL="91440">
                        <a:lnSpc>
                          <a:spcPts val="1600"/>
                        </a:lnSpc>
                      </a:pPr>
                      <a:r>
                        <a:rPr lang="en-US" sz="1500" dirty="0">
                          <a:latin typeface="Arial" panose="020B0604020202020204" pitchFamily="34" charset="0"/>
                          <a:cs typeface="Arial" panose="020B0604020202020204" pitchFamily="34" charset="0"/>
                        </a:rPr>
                        <a:t>Diarrhea, QTc prolongation, tendinopathy</a:t>
                      </a:r>
                    </a:p>
                  </a:txBody>
                  <a:tcPr anchor="ctr"/>
                </a:tc>
                <a:extLst>
                  <a:ext uri="{0D108BD9-81ED-4DB2-BD59-A6C34878D82A}">
                    <a16:rowId xmlns:a16="http://schemas.microsoft.com/office/drawing/2014/main" val="3064166136"/>
                  </a:ext>
                </a:extLst>
              </a:tr>
              <a:tr h="607003">
                <a:tc>
                  <a:txBody>
                    <a:bodyPr/>
                    <a:lstStyle/>
                    <a:p>
                      <a:pPr marL="91440">
                        <a:lnSpc>
                          <a:spcPts val="1600"/>
                        </a:lnSpc>
                      </a:pPr>
                      <a:r>
                        <a:rPr lang="en-US" sz="1500" dirty="0">
                          <a:latin typeface="Arial" panose="020B0604020202020204" pitchFamily="34" charset="0"/>
                          <a:cs typeface="Arial" panose="020B0604020202020204" pitchFamily="34" charset="0"/>
                        </a:rPr>
                        <a:t>Aminoglycosides</a:t>
                      </a:r>
                    </a:p>
                  </a:txBody>
                  <a:tcPr anchor="ctr"/>
                </a:tc>
                <a:tc>
                  <a:txBody>
                    <a:bodyPr/>
                    <a:lstStyle/>
                    <a:p>
                      <a:pPr marL="91440" marR="0" lvl="0" indent="0" algn="l" defTabSz="685800" rtl="0" eaLnBrk="1" fontAlgn="auto" latinLnBrk="0" hangingPunct="1">
                        <a:lnSpc>
                          <a:spcPts val="16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Renal toxicity, neurotoxicity, ototoxicity</a:t>
                      </a:r>
                    </a:p>
                  </a:txBody>
                  <a:tcPr anchor="ctr"/>
                </a:tc>
                <a:extLst>
                  <a:ext uri="{0D108BD9-81ED-4DB2-BD59-A6C34878D82A}">
                    <a16:rowId xmlns:a16="http://schemas.microsoft.com/office/drawing/2014/main" val="2183689894"/>
                  </a:ext>
                </a:extLst>
              </a:tr>
            </a:tbl>
          </a:graphicData>
        </a:graphic>
      </p:graphicFrame>
      <p:sp>
        <p:nvSpPr>
          <p:cNvPr id="5" name="Text Placeholder 4">
            <a:extLst>
              <a:ext uri="{FF2B5EF4-FFF2-40B4-BE49-F238E27FC236}">
                <a16:creationId xmlns:a16="http://schemas.microsoft.com/office/drawing/2014/main" id="{8A0BF674-87D0-EF43-A003-5C213C9594FB}"/>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96237191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dirty="0"/>
              <a:t>Summary</a:t>
            </a:r>
          </a:p>
        </p:txBody>
      </p:sp>
    </p:spTree>
    <p:extLst>
      <p:ext uri="{BB962C8B-B14F-4D97-AF65-F5344CB8AC3E}">
        <p14:creationId xmlns:p14="http://schemas.microsoft.com/office/powerpoint/2010/main" val="34449177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Disseminated MAC Treatment: Editor’s Summary</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Autofit/>
          </a:bodyPr>
          <a:lstStyle/>
          <a:p>
            <a:pPr>
              <a:lnSpc>
                <a:spcPts val="2660"/>
              </a:lnSpc>
            </a:pPr>
            <a:r>
              <a:rPr lang="en-US" sz="1800" dirty="0"/>
              <a:t>Causes disseminated, multi-organ infection in PWH with a CD4 &lt;50 cells/mm</a:t>
            </a:r>
            <a:r>
              <a:rPr lang="en-US" sz="1800" baseline="30000" dirty="0"/>
              <a:t>3</a:t>
            </a:r>
          </a:p>
          <a:p>
            <a:pPr>
              <a:lnSpc>
                <a:spcPts val="2660"/>
              </a:lnSpc>
            </a:pPr>
            <a:r>
              <a:rPr lang="en-US" sz="1800" dirty="0"/>
              <a:t>Primary prophylaxis is not routine indicated if fully suppressive ART is initiated</a:t>
            </a:r>
          </a:p>
          <a:p>
            <a:pPr>
              <a:lnSpc>
                <a:spcPts val="2660"/>
              </a:lnSpc>
            </a:pPr>
            <a:r>
              <a:rPr lang="en-US" sz="1800" dirty="0"/>
              <a:t>Diagnosis made based on isolating organism from sterile site, usually blood</a:t>
            </a:r>
          </a:p>
          <a:p>
            <a:pPr>
              <a:lnSpc>
                <a:spcPts val="2660"/>
              </a:lnSpc>
            </a:pPr>
            <a:r>
              <a:rPr lang="en-US" sz="1800" dirty="0"/>
              <a:t>Preferred treatment consists of Azithromycin (or Clarithromycin) + Ethambutol</a:t>
            </a:r>
          </a:p>
          <a:p>
            <a:pPr>
              <a:lnSpc>
                <a:spcPts val="2660"/>
              </a:lnSpc>
            </a:pPr>
            <a:r>
              <a:rPr lang="en-US" sz="1800" dirty="0"/>
              <a:t>Treatment is for ≥12 months, until CD4 &gt;100 cells/mm</a:t>
            </a:r>
            <a:r>
              <a:rPr lang="en-US" sz="1800" baseline="30000" dirty="0"/>
              <a:t>3</a:t>
            </a:r>
            <a:r>
              <a:rPr lang="en-US" sz="1800" dirty="0"/>
              <a:t> on suppressive ART</a:t>
            </a:r>
          </a:p>
          <a:p>
            <a:pPr>
              <a:lnSpc>
                <a:spcPts val="2660"/>
              </a:lnSpc>
            </a:pPr>
            <a:r>
              <a:rPr lang="en-US" sz="1800" dirty="0"/>
              <a:t>ART can be initiated ASAP</a:t>
            </a:r>
          </a:p>
        </p:txBody>
      </p:sp>
    </p:spTree>
    <p:extLst>
      <p:ext uri="{BB962C8B-B14F-4D97-AF65-F5344CB8AC3E}">
        <p14:creationId xmlns:p14="http://schemas.microsoft.com/office/powerpoint/2010/main" val="168651181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B81E-398A-55FE-C909-12A89998EECD}"/>
              </a:ext>
            </a:extLst>
          </p:cNvPr>
          <p:cNvSpPr>
            <a:spLocks noGrp="1"/>
          </p:cNvSpPr>
          <p:nvPr>
            <p:ph type="title"/>
          </p:nvPr>
        </p:nvSpPr>
        <p:spPr/>
        <p:txBody>
          <a:bodyPr>
            <a:normAutofit fontScale="90000"/>
          </a:bodyPr>
          <a:lstStyle/>
          <a:p>
            <a:r>
              <a:rPr lang="en-US" dirty="0"/>
              <a:t>Disseminated Mycobacterium Avium Complex </a:t>
            </a:r>
            <a:r>
              <a:rPr lang="en-US"/>
              <a:t>(MAC) Treatment</a:t>
            </a:r>
            <a:r>
              <a:rPr lang="en-US" dirty="0"/>
              <a:t>: Outline</a:t>
            </a:r>
          </a:p>
        </p:txBody>
      </p:sp>
      <p:sp>
        <p:nvSpPr>
          <p:cNvPr id="5" name="Text Placeholder 4">
            <a:extLst>
              <a:ext uri="{FF2B5EF4-FFF2-40B4-BE49-F238E27FC236}">
                <a16:creationId xmlns:a16="http://schemas.microsoft.com/office/drawing/2014/main" id="{07A143F4-B81F-4BA0-EA40-C5B5CC154FFE}"/>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A4FA4D8-6180-E5DB-1BFD-7BAA44FDF9A9}"/>
              </a:ext>
            </a:extLst>
          </p:cNvPr>
          <p:cNvSpPr>
            <a:spLocks noGrp="1"/>
          </p:cNvSpPr>
          <p:nvPr>
            <p:ph sz="half" idx="2"/>
          </p:nvPr>
        </p:nvSpPr>
        <p:spPr/>
        <p:txBody>
          <a:bodyPr>
            <a:normAutofit/>
          </a:bodyPr>
          <a:lstStyle/>
          <a:p>
            <a:r>
              <a:rPr lang="en-US" dirty="0"/>
              <a:t>Background</a:t>
            </a:r>
          </a:p>
          <a:p>
            <a:r>
              <a:rPr lang="en-US" dirty="0"/>
              <a:t>Prevention</a:t>
            </a:r>
          </a:p>
          <a:p>
            <a:r>
              <a:rPr lang="en-US" dirty="0"/>
              <a:t>Clinical Manifestations &amp; Diagnosis</a:t>
            </a:r>
          </a:p>
          <a:p>
            <a:r>
              <a:rPr lang="en-US" dirty="0"/>
              <a:t>Treatment</a:t>
            </a:r>
          </a:p>
          <a:p>
            <a:r>
              <a:rPr lang="en-US" dirty="0"/>
              <a:t>Medication side effects</a:t>
            </a:r>
          </a:p>
          <a:p>
            <a:r>
              <a:rPr lang="en-US" dirty="0"/>
              <a:t>Summary</a:t>
            </a:r>
          </a:p>
        </p:txBody>
      </p:sp>
    </p:spTree>
    <p:extLst>
      <p:ext uri="{BB962C8B-B14F-4D97-AF65-F5344CB8AC3E}">
        <p14:creationId xmlns:p14="http://schemas.microsoft.com/office/powerpoint/2010/main" val="411950444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dirty="0"/>
              <a:t>Background</a:t>
            </a:r>
          </a:p>
        </p:txBody>
      </p:sp>
    </p:spTree>
    <p:extLst>
      <p:ext uri="{BB962C8B-B14F-4D97-AF65-F5344CB8AC3E}">
        <p14:creationId xmlns:p14="http://schemas.microsoft.com/office/powerpoint/2010/main" val="55449697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8C67-E365-0B20-DF24-0557476AC425}"/>
              </a:ext>
            </a:extLst>
          </p:cNvPr>
          <p:cNvSpPr>
            <a:spLocks noGrp="1"/>
          </p:cNvSpPr>
          <p:nvPr>
            <p:ph type="title"/>
          </p:nvPr>
        </p:nvSpPr>
        <p:spPr/>
        <p:txBody>
          <a:bodyPr/>
          <a:lstStyle/>
          <a:p>
            <a:r>
              <a:rPr lang="en-US" dirty="0"/>
              <a:t>Background – Disseminated MAC</a:t>
            </a:r>
          </a:p>
        </p:txBody>
      </p:sp>
      <p:sp>
        <p:nvSpPr>
          <p:cNvPr id="10" name="Text Placeholder 9">
            <a:extLst>
              <a:ext uri="{FF2B5EF4-FFF2-40B4-BE49-F238E27FC236}">
                <a16:creationId xmlns:a16="http://schemas.microsoft.com/office/drawing/2014/main" id="{2F01689F-CCEC-A2B0-6DA6-669A51A770D9}"/>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9" name="Content Placeholder 8">
            <a:extLst>
              <a:ext uri="{FF2B5EF4-FFF2-40B4-BE49-F238E27FC236}">
                <a16:creationId xmlns:a16="http://schemas.microsoft.com/office/drawing/2014/main" id="{ACB0592D-6440-2E24-EAE6-676AE9B17B9E}"/>
              </a:ext>
            </a:extLst>
          </p:cNvPr>
          <p:cNvSpPr>
            <a:spLocks noGrp="1"/>
          </p:cNvSpPr>
          <p:nvPr>
            <p:ph sz="half" idx="2"/>
          </p:nvPr>
        </p:nvSpPr>
        <p:spPr/>
        <p:txBody>
          <a:bodyPr>
            <a:normAutofit/>
          </a:bodyPr>
          <a:lstStyle/>
          <a:p>
            <a:pPr>
              <a:spcBef>
                <a:spcPts val="1800"/>
              </a:spcBef>
            </a:pPr>
            <a:r>
              <a:rPr lang="en-US" sz="2000" dirty="0"/>
              <a:t>MAC is a ubiquitous group of non-tuberculous mycobacteria </a:t>
            </a:r>
          </a:p>
          <a:p>
            <a:pPr>
              <a:spcBef>
                <a:spcPts val="1800"/>
              </a:spcBef>
            </a:pPr>
            <a:r>
              <a:rPr lang="en-US" sz="2000" dirty="0"/>
              <a:t>Exposure occurs via inhalation or ingestion</a:t>
            </a:r>
          </a:p>
          <a:p>
            <a:pPr>
              <a:spcBef>
                <a:spcPts val="1800"/>
              </a:spcBef>
            </a:pPr>
            <a:r>
              <a:rPr lang="en-US" sz="2000" dirty="0"/>
              <a:t>Disease occurs when CD4 &lt;50 cells/mm</a:t>
            </a:r>
            <a:r>
              <a:rPr lang="en-US" sz="2000" baseline="30000" dirty="0"/>
              <a:t>3</a:t>
            </a:r>
          </a:p>
          <a:p>
            <a:pPr>
              <a:spcBef>
                <a:spcPts val="1800"/>
              </a:spcBef>
            </a:pPr>
            <a:r>
              <a:rPr lang="en-US" sz="2000" dirty="0"/>
              <a:t>Disseminated MAC typically presents as a multi-organ infection</a:t>
            </a:r>
          </a:p>
          <a:p>
            <a:pPr>
              <a:spcBef>
                <a:spcPts val="1800"/>
              </a:spcBef>
            </a:pPr>
            <a:r>
              <a:rPr lang="en-US" sz="2000" dirty="0"/>
              <a:t>Rates of disease have decreased with wider use of ART</a:t>
            </a:r>
          </a:p>
          <a:p>
            <a:pPr marL="34290" indent="0">
              <a:spcBef>
                <a:spcPts val="1800"/>
              </a:spcBef>
              <a:buNone/>
            </a:pPr>
            <a:endParaRPr lang="en-US" sz="2000" b="0" i="0" dirty="0">
              <a:solidFill>
                <a:schemeClr val="tx1"/>
              </a:solidFill>
              <a:effectLst/>
            </a:endParaRPr>
          </a:p>
          <a:p>
            <a:pPr marL="34290" indent="0">
              <a:spcBef>
                <a:spcPts val="1800"/>
              </a:spcBef>
              <a:buNone/>
            </a:pPr>
            <a:endParaRPr lang="en-US" sz="2000" dirty="0">
              <a:solidFill>
                <a:schemeClr val="tx1"/>
              </a:solidFill>
            </a:endParaRPr>
          </a:p>
        </p:txBody>
      </p:sp>
    </p:spTree>
    <p:extLst>
      <p:ext uri="{BB962C8B-B14F-4D97-AF65-F5344CB8AC3E}">
        <p14:creationId xmlns:p14="http://schemas.microsoft.com/office/powerpoint/2010/main" val="243499582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dirty="0"/>
              <a:t>Prevention</a:t>
            </a:r>
          </a:p>
        </p:txBody>
      </p:sp>
    </p:spTree>
    <p:extLst>
      <p:ext uri="{BB962C8B-B14F-4D97-AF65-F5344CB8AC3E}">
        <p14:creationId xmlns:p14="http://schemas.microsoft.com/office/powerpoint/2010/main" val="11356089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8C67-E365-0B20-DF24-0557476AC425}"/>
              </a:ext>
            </a:extLst>
          </p:cNvPr>
          <p:cNvSpPr>
            <a:spLocks noGrp="1"/>
          </p:cNvSpPr>
          <p:nvPr>
            <p:ph type="title"/>
          </p:nvPr>
        </p:nvSpPr>
        <p:spPr/>
        <p:txBody>
          <a:bodyPr/>
          <a:lstStyle/>
          <a:p>
            <a:r>
              <a:rPr lang="en-US" dirty="0"/>
              <a:t>Prevention of Disseminated MAC infection</a:t>
            </a:r>
          </a:p>
        </p:txBody>
      </p:sp>
      <p:sp>
        <p:nvSpPr>
          <p:cNvPr id="10" name="Text Placeholder 9">
            <a:extLst>
              <a:ext uri="{FF2B5EF4-FFF2-40B4-BE49-F238E27FC236}">
                <a16:creationId xmlns:a16="http://schemas.microsoft.com/office/drawing/2014/main" id="{2F01689F-CCEC-A2B0-6DA6-669A51A770D9}"/>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sp>
        <p:nvSpPr>
          <p:cNvPr id="9" name="Content Placeholder 8">
            <a:extLst>
              <a:ext uri="{FF2B5EF4-FFF2-40B4-BE49-F238E27FC236}">
                <a16:creationId xmlns:a16="http://schemas.microsoft.com/office/drawing/2014/main" id="{ACB0592D-6440-2E24-EAE6-676AE9B17B9E}"/>
              </a:ext>
            </a:extLst>
          </p:cNvPr>
          <p:cNvSpPr>
            <a:spLocks noGrp="1"/>
          </p:cNvSpPr>
          <p:nvPr>
            <p:ph sz="half" idx="2"/>
          </p:nvPr>
        </p:nvSpPr>
        <p:spPr/>
        <p:txBody>
          <a:bodyPr>
            <a:normAutofit lnSpcReduction="10000"/>
          </a:bodyPr>
          <a:lstStyle/>
          <a:p>
            <a:pPr>
              <a:spcBef>
                <a:spcPts val="1800"/>
              </a:spcBef>
            </a:pPr>
            <a:r>
              <a:rPr lang="en-US" sz="2000" dirty="0">
                <a:solidFill>
                  <a:schemeClr val="tx1"/>
                </a:solidFill>
              </a:rPr>
              <a:t>Primary prophylaxis is not recommended when ART is initiated</a:t>
            </a:r>
          </a:p>
          <a:p>
            <a:pPr>
              <a:spcBef>
                <a:spcPts val="1800"/>
              </a:spcBef>
            </a:pPr>
            <a:r>
              <a:rPr lang="en-US" sz="2000" dirty="0">
                <a:solidFill>
                  <a:schemeClr val="tx1"/>
                </a:solidFill>
              </a:rPr>
              <a:t>Primary prophylaxis is indicated when </a:t>
            </a:r>
          </a:p>
          <a:p>
            <a:pPr lvl="1">
              <a:spcBef>
                <a:spcPts val="1200"/>
              </a:spcBef>
            </a:pPr>
            <a:r>
              <a:rPr lang="en-US" sz="1800" dirty="0">
                <a:solidFill>
                  <a:schemeClr val="tx1"/>
                </a:solidFill>
              </a:rPr>
              <a:t>CD4 &lt;50 cells/mm</a:t>
            </a:r>
            <a:r>
              <a:rPr lang="en-US" sz="1800" baseline="30000" dirty="0">
                <a:solidFill>
                  <a:schemeClr val="tx1"/>
                </a:solidFill>
              </a:rPr>
              <a:t>3</a:t>
            </a:r>
            <a:r>
              <a:rPr lang="en-US" sz="1800" dirty="0">
                <a:solidFill>
                  <a:schemeClr val="tx1"/>
                </a:solidFill>
              </a:rPr>
              <a:t> </a:t>
            </a:r>
            <a:r>
              <a:rPr lang="en-US" sz="1800" i="1" u="sng" dirty="0">
                <a:solidFill>
                  <a:schemeClr val="tx1"/>
                </a:solidFill>
              </a:rPr>
              <a:t>and</a:t>
            </a:r>
            <a:r>
              <a:rPr lang="en-US" sz="1800" dirty="0">
                <a:solidFill>
                  <a:schemeClr val="tx1"/>
                </a:solidFill>
              </a:rPr>
              <a:t>:</a:t>
            </a:r>
          </a:p>
          <a:p>
            <a:pPr lvl="1">
              <a:spcBef>
                <a:spcPts val="1200"/>
              </a:spcBef>
            </a:pPr>
            <a:r>
              <a:rPr lang="en-US" sz="1800" dirty="0">
                <a:solidFill>
                  <a:schemeClr val="tx1"/>
                </a:solidFill>
              </a:rPr>
              <a:t>Patient is not on fully suppressive ART</a:t>
            </a:r>
          </a:p>
          <a:p>
            <a:pPr>
              <a:spcBef>
                <a:spcPts val="1800"/>
              </a:spcBef>
            </a:pPr>
            <a:r>
              <a:rPr lang="en-US" sz="2000" dirty="0">
                <a:solidFill>
                  <a:schemeClr val="tx1"/>
                </a:solidFill>
              </a:rPr>
              <a:t>Before starting prophylaxis, exclude active infection by:</a:t>
            </a:r>
          </a:p>
          <a:p>
            <a:pPr lvl="1">
              <a:spcBef>
                <a:spcPts val="1200"/>
              </a:spcBef>
            </a:pPr>
            <a:r>
              <a:rPr lang="en-US" sz="1800" dirty="0">
                <a:solidFill>
                  <a:schemeClr val="tx1"/>
                </a:solidFill>
              </a:rPr>
              <a:t>Clinical evaluation </a:t>
            </a:r>
            <a:r>
              <a:rPr lang="en-US" sz="1800" i="1" u="sng" dirty="0">
                <a:solidFill>
                  <a:schemeClr val="tx1"/>
                </a:solidFill>
              </a:rPr>
              <a:t>and</a:t>
            </a:r>
            <a:r>
              <a:rPr lang="en-US" sz="1800" dirty="0">
                <a:solidFill>
                  <a:schemeClr val="tx1"/>
                </a:solidFill>
              </a:rPr>
              <a:t>:</a:t>
            </a:r>
          </a:p>
          <a:p>
            <a:pPr lvl="1">
              <a:spcBef>
                <a:spcPts val="1200"/>
              </a:spcBef>
            </a:pPr>
            <a:r>
              <a:rPr lang="en-US" sz="1800" dirty="0">
                <a:solidFill>
                  <a:schemeClr val="tx1"/>
                </a:solidFill>
              </a:rPr>
              <a:t>Blood culture</a:t>
            </a:r>
          </a:p>
          <a:p>
            <a:pPr>
              <a:spcBef>
                <a:spcPts val="1800"/>
              </a:spcBef>
            </a:pPr>
            <a:r>
              <a:rPr lang="en-US" sz="2000" dirty="0">
                <a:solidFill>
                  <a:schemeClr val="tx1"/>
                </a:solidFill>
              </a:rPr>
              <a:t>Primary prophylaxis can be discontinued with fully suppressive ART</a:t>
            </a:r>
          </a:p>
          <a:p>
            <a:pPr>
              <a:spcBef>
                <a:spcPts val="1800"/>
              </a:spcBef>
            </a:pPr>
            <a:endParaRPr lang="en-US" sz="2000" dirty="0">
              <a:solidFill>
                <a:schemeClr val="tx1"/>
              </a:solidFill>
            </a:endParaRPr>
          </a:p>
          <a:p>
            <a:pPr>
              <a:spcBef>
                <a:spcPts val="1800"/>
              </a:spcBef>
            </a:pPr>
            <a:endParaRPr lang="en-US" sz="2000" b="0" i="0" baseline="30000" dirty="0">
              <a:solidFill>
                <a:schemeClr val="tx1"/>
              </a:solidFill>
              <a:effectLst/>
            </a:endParaRPr>
          </a:p>
          <a:p>
            <a:pPr marL="34290" indent="0">
              <a:spcBef>
                <a:spcPts val="1800"/>
              </a:spcBef>
              <a:buNone/>
            </a:pPr>
            <a:endParaRPr lang="en-US" sz="2000" dirty="0">
              <a:solidFill>
                <a:schemeClr val="tx1"/>
              </a:solidFill>
            </a:endParaRPr>
          </a:p>
        </p:txBody>
      </p:sp>
    </p:spTree>
    <p:extLst>
      <p:ext uri="{BB962C8B-B14F-4D97-AF65-F5344CB8AC3E}">
        <p14:creationId xmlns:p14="http://schemas.microsoft.com/office/powerpoint/2010/main" val="58072857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8C67-E365-0B20-DF24-0557476AC425}"/>
              </a:ext>
            </a:extLst>
          </p:cNvPr>
          <p:cNvSpPr>
            <a:spLocks noGrp="1"/>
          </p:cNvSpPr>
          <p:nvPr>
            <p:ph type="title"/>
          </p:nvPr>
        </p:nvSpPr>
        <p:spPr/>
        <p:txBody>
          <a:bodyPr>
            <a:normAutofit fontScale="90000"/>
          </a:bodyPr>
          <a:lstStyle/>
          <a:p>
            <a:r>
              <a:rPr lang="en-US" dirty="0"/>
              <a:t>Primary Prophylaxis Regimens for Disseminated MAC infection</a:t>
            </a:r>
          </a:p>
        </p:txBody>
      </p:sp>
      <p:sp>
        <p:nvSpPr>
          <p:cNvPr id="10" name="Text Placeholder 9">
            <a:extLst>
              <a:ext uri="{FF2B5EF4-FFF2-40B4-BE49-F238E27FC236}">
                <a16:creationId xmlns:a16="http://schemas.microsoft.com/office/drawing/2014/main" id="{2F01689F-CCEC-A2B0-6DA6-669A51A770D9}"/>
              </a:ext>
            </a:extLst>
          </p:cNvPr>
          <p:cNvSpPr>
            <a:spLocks noGrp="1"/>
          </p:cNvSpPr>
          <p:nvPr>
            <p:ph type="body" sz="quarter" idx="14"/>
          </p:nvPr>
        </p:nvSpPr>
        <p:spPr/>
        <p:txBody>
          <a:bodyPr/>
          <a:lstStyle/>
          <a:p>
            <a:r>
              <a:rPr lang="en-US" dirty="0"/>
              <a:t>Source: HHS. Opportunistic Infections Guidelines. Disseminated MAC infection. February 2019.</a:t>
            </a:r>
          </a:p>
          <a:p>
            <a:endParaRPr lang="en-US" dirty="0"/>
          </a:p>
        </p:txBody>
      </p:sp>
      <p:graphicFrame>
        <p:nvGraphicFramePr>
          <p:cNvPr id="5" name="Content Placeholder 4">
            <a:extLst>
              <a:ext uri="{FF2B5EF4-FFF2-40B4-BE49-F238E27FC236}">
                <a16:creationId xmlns:a16="http://schemas.microsoft.com/office/drawing/2014/main" id="{7B44ED85-F206-8A11-2E9A-D7831C44B749}"/>
              </a:ext>
            </a:extLst>
          </p:cNvPr>
          <p:cNvGraphicFramePr>
            <a:graphicFrameLocks noGrp="1"/>
          </p:cNvGraphicFramePr>
          <p:nvPr>
            <p:ph sz="half" idx="2"/>
            <p:extLst>
              <p:ext uri="{D42A27DB-BD31-4B8C-83A1-F6EECF244321}">
                <p14:modId xmlns:p14="http://schemas.microsoft.com/office/powerpoint/2010/main" val="2217074677"/>
              </p:ext>
            </p:extLst>
          </p:nvPr>
        </p:nvGraphicFramePr>
        <p:xfrm>
          <a:off x="461501" y="1135062"/>
          <a:ext cx="8229600" cy="303381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068883422"/>
                    </a:ext>
                  </a:extLst>
                </a:gridCol>
                <a:gridCol w="4114800">
                  <a:extLst>
                    <a:ext uri="{9D8B030D-6E8A-4147-A177-3AD203B41FA5}">
                      <a16:colId xmlns:a16="http://schemas.microsoft.com/office/drawing/2014/main" val="1871456468"/>
                    </a:ext>
                  </a:extLst>
                </a:gridCol>
              </a:tblGrid>
              <a:tr h="624912">
                <a:tc>
                  <a:txBody>
                    <a:bodyPr/>
                    <a:lstStyle/>
                    <a:p>
                      <a:r>
                        <a:rPr lang="en-US" sz="1800" dirty="0">
                          <a:latin typeface="Arial" panose="020B0604020202020204" pitchFamily="34" charset="0"/>
                          <a:cs typeface="Arial" panose="020B0604020202020204" pitchFamily="34" charset="0"/>
                        </a:rPr>
                        <a:t>Preferred Regimen</a:t>
                      </a:r>
                    </a:p>
                  </a:txBody>
                  <a:tcPr anchor="ctr"/>
                </a:tc>
                <a:tc>
                  <a:txBody>
                    <a:bodyPr/>
                    <a:lstStyle/>
                    <a:p>
                      <a:r>
                        <a:rPr lang="en-US" sz="1800" dirty="0">
                          <a:latin typeface="Arial" panose="020B0604020202020204" pitchFamily="34" charset="0"/>
                          <a:cs typeface="Arial" panose="020B0604020202020204" pitchFamily="34" charset="0"/>
                        </a:rPr>
                        <a:t>Alternative Regimen</a:t>
                      </a:r>
                    </a:p>
                  </a:txBody>
                  <a:tcPr anchor="ctr">
                    <a:solidFill>
                      <a:srgbClr val="7D4088"/>
                    </a:solidFill>
                  </a:tcPr>
                </a:tc>
                <a:extLst>
                  <a:ext uri="{0D108BD9-81ED-4DB2-BD59-A6C34878D82A}">
                    <a16:rowId xmlns:a16="http://schemas.microsoft.com/office/drawing/2014/main" val="475436987"/>
                  </a:ext>
                </a:extLst>
              </a:tr>
              <a:tr h="650250">
                <a:tc>
                  <a:txBody>
                    <a:bodyPr/>
                    <a:lstStyle/>
                    <a:p>
                      <a:r>
                        <a:rPr lang="en-US" sz="1800" dirty="0">
                          <a:latin typeface="Arial" panose="020B0604020202020204" pitchFamily="34" charset="0"/>
                          <a:cs typeface="Arial" panose="020B0604020202020204" pitchFamily="34" charset="0"/>
                        </a:rPr>
                        <a:t>Azithromycin 1200mg po weekly </a:t>
                      </a:r>
                      <a:r>
                        <a:rPr lang="en-US" sz="1800" b="1" i="1" dirty="0">
                          <a:latin typeface="Arial" panose="020B0604020202020204" pitchFamily="34" charset="0"/>
                          <a:cs typeface="Arial" panose="020B0604020202020204" pitchFamily="34" charset="0"/>
                        </a:rPr>
                        <a:t>or</a:t>
                      </a:r>
                    </a:p>
                  </a:txBody>
                  <a:tcPr anchor="ctr"/>
                </a:tc>
                <a:tc rowSpan="3">
                  <a:txBody>
                    <a:bodyPr/>
                    <a:lstStyle/>
                    <a:p>
                      <a:r>
                        <a:rPr lang="en-US" sz="1800" dirty="0">
                          <a:latin typeface="Arial" panose="020B0604020202020204" pitchFamily="34" charset="0"/>
                          <a:cs typeface="Arial" panose="020B0604020202020204" pitchFamily="34" charset="0"/>
                        </a:rPr>
                        <a:t>Rifabutin 300mg po daily</a:t>
                      </a:r>
                    </a:p>
                  </a:txBody>
                  <a:tcPr anchor="ctr">
                    <a:solidFill>
                      <a:srgbClr val="7D4088">
                        <a:alpha val="15000"/>
                      </a:srgbClr>
                    </a:solidFill>
                  </a:tcPr>
                </a:tc>
                <a:extLst>
                  <a:ext uri="{0D108BD9-81ED-4DB2-BD59-A6C34878D82A}">
                    <a16:rowId xmlns:a16="http://schemas.microsoft.com/office/drawing/2014/main" val="1179143503"/>
                  </a:ext>
                </a:extLst>
              </a:tr>
              <a:tr h="650250">
                <a:tc>
                  <a:txBody>
                    <a:bodyPr/>
                    <a:lstStyle/>
                    <a:p>
                      <a:r>
                        <a:rPr lang="en-US" sz="1800" dirty="0">
                          <a:latin typeface="Arial" panose="020B0604020202020204" pitchFamily="34" charset="0"/>
                          <a:cs typeface="Arial" panose="020B0604020202020204" pitchFamily="34" charset="0"/>
                        </a:rPr>
                        <a:t>Clarithromycin 500mg po BID </a:t>
                      </a:r>
                      <a:r>
                        <a:rPr lang="en-US" sz="1800" b="1" i="1" dirty="0">
                          <a:latin typeface="Arial" panose="020B0604020202020204" pitchFamily="34" charset="0"/>
                          <a:cs typeface="Arial" panose="020B0604020202020204" pitchFamily="34" charset="0"/>
                        </a:rPr>
                        <a:t>or</a:t>
                      </a:r>
                      <a:endParaRPr lang="en-US" sz="1800" i="1" dirty="0">
                        <a:latin typeface="Arial" panose="020B0604020202020204" pitchFamily="34" charset="0"/>
                        <a:cs typeface="Arial" panose="020B0604020202020204" pitchFamily="34" charset="0"/>
                      </a:endParaRPr>
                    </a:p>
                  </a:txBody>
                  <a:tcPr anchor="ctr"/>
                </a:tc>
                <a:tc vMerge="1">
                  <a:txBody>
                    <a:bodyPr/>
                    <a:lstStyle/>
                    <a:p>
                      <a:endParaRPr lang="en-US" dirty="0"/>
                    </a:p>
                  </a:txBody>
                  <a:tcPr/>
                </a:tc>
                <a:extLst>
                  <a:ext uri="{0D108BD9-81ED-4DB2-BD59-A6C34878D82A}">
                    <a16:rowId xmlns:a16="http://schemas.microsoft.com/office/drawing/2014/main" val="519444034"/>
                  </a:ext>
                </a:extLst>
              </a:tr>
              <a:tr h="650250">
                <a:tc>
                  <a:txBody>
                    <a:bodyPr/>
                    <a:lstStyle/>
                    <a:p>
                      <a:r>
                        <a:rPr lang="en-US" sz="1800" dirty="0">
                          <a:latin typeface="Arial" panose="020B0604020202020204" pitchFamily="34" charset="0"/>
                          <a:cs typeface="Arial" panose="020B0604020202020204" pitchFamily="34" charset="0"/>
                        </a:rPr>
                        <a:t>Azithromycin 600mg po twice weekly</a:t>
                      </a:r>
                    </a:p>
                  </a:txBody>
                  <a:tcPr anchor="ctr"/>
                </a:tc>
                <a:tc vMerge="1">
                  <a:txBody>
                    <a:bodyPr/>
                    <a:lstStyle/>
                    <a:p>
                      <a:endParaRPr lang="en-US" dirty="0"/>
                    </a:p>
                  </a:txBody>
                  <a:tcPr/>
                </a:tc>
                <a:extLst>
                  <a:ext uri="{0D108BD9-81ED-4DB2-BD59-A6C34878D82A}">
                    <a16:rowId xmlns:a16="http://schemas.microsoft.com/office/drawing/2014/main" val="3301654036"/>
                  </a:ext>
                </a:extLst>
              </a:tr>
              <a:tr h="458153">
                <a:tc gridSpan="2">
                  <a:txBody>
                    <a:bodyPr/>
                    <a:lstStyle/>
                    <a:p>
                      <a:r>
                        <a:rPr lang="en-US" sz="1600" b="1" dirty="0">
                          <a:latin typeface="Arial" panose="020B0604020202020204" pitchFamily="34" charset="0"/>
                          <a:cs typeface="Arial" panose="020B0604020202020204" pitchFamily="34" charset="0"/>
                        </a:rPr>
                        <a:t>Note: </a:t>
                      </a:r>
                      <a:r>
                        <a:rPr lang="en-US" sz="1600" dirty="0">
                          <a:latin typeface="Arial" panose="020B0604020202020204" pitchFamily="34" charset="0"/>
                          <a:cs typeface="Arial" panose="020B0604020202020204" pitchFamily="34" charset="0"/>
                        </a:rPr>
                        <a:t>Active tuberculosis should be ruled out prior to drug initiation with rifabutin</a:t>
                      </a:r>
                    </a:p>
                  </a:txBody>
                  <a:tcPr anchor="ctr">
                    <a:solidFill>
                      <a:schemeClr val="accent5">
                        <a:lumMod val="20000"/>
                        <a:lumOff val="80000"/>
                      </a:schemeClr>
                    </a:solidFill>
                  </a:tcPr>
                </a:tc>
                <a:tc hMerge="1">
                  <a:txBody>
                    <a:bodyPr/>
                    <a:lstStyle/>
                    <a:p>
                      <a:r>
                        <a:rPr lang="en-US" sz="1600" b="1" dirty="0">
                          <a:latin typeface="Arial" panose="020B0604020202020204" pitchFamily="34" charset="0"/>
                          <a:cs typeface="Arial" panose="020B0604020202020204" pitchFamily="34" charset="0"/>
                        </a:rPr>
                        <a:t>Note: </a:t>
                      </a:r>
                      <a:r>
                        <a:rPr lang="en-US" sz="1600" dirty="0">
                          <a:latin typeface="Arial" panose="020B0604020202020204" pitchFamily="34" charset="0"/>
                          <a:cs typeface="Arial" panose="020B0604020202020204" pitchFamily="34" charset="0"/>
                        </a:rPr>
                        <a:t>Active tuberculosis should be ruled out prior to drug initiation</a:t>
                      </a:r>
                    </a:p>
                  </a:txBody>
                  <a:tcPr>
                    <a:solidFill>
                      <a:schemeClr val="accent5">
                        <a:lumMod val="20000"/>
                        <a:lumOff val="80000"/>
                      </a:schemeClr>
                    </a:solidFill>
                  </a:tcPr>
                </a:tc>
                <a:extLst>
                  <a:ext uri="{0D108BD9-81ED-4DB2-BD59-A6C34878D82A}">
                    <a16:rowId xmlns:a16="http://schemas.microsoft.com/office/drawing/2014/main" val="494611898"/>
                  </a:ext>
                </a:extLst>
              </a:tr>
            </a:tbl>
          </a:graphicData>
        </a:graphic>
      </p:graphicFrame>
    </p:spTree>
    <p:extLst>
      <p:ext uri="{BB962C8B-B14F-4D97-AF65-F5344CB8AC3E}">
        <p14:creationId xmlns:p14="http://schemas.microsoft.com/office/powerpoint/2010/main" val="189893995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dirty="0"/>
              <a:t>Clinical Manifestations &amp; Diagnosis</a:t>
            </a:r>
          </a:p>
        </p:txBody>
      </p:sp>
    </p:spTree>
    <p:extLst>
      <p:ext uri="{BB962C8B-B14F-4D97-AF65-F5344CB8AC3E}">
        <p14:creationId xmlns:p14="http://schemas.microsoft.com/office/powerpoint/2010/main" val="155146620"/>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NCRC.thmx</Template>
  <TotalTime>61858</TotalTime>
  <Words>871</Words>
  <Application>Microsoft Macintosh PowerPoint</Application>
  <PresentationFormat>On-screen Show (16:9)</PresentationFormat>
  <Paragraphs>120</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Corbel</vt:lpstr>
      <vt:lpstr>Geneva</vt:lpstr>
      <vt:lpstr>Lucida Grande</vt:lpstr>
      <vt:lpstr>Times New Roman</vt:lpstr>
      <vt:lpstr>NCRC</vt:lpstr>
      <vt:lpstr>Disseminated Mycobacterium Avium Complex (MAC): Prophylaxis and Treatment</vt:lpstr>
      <vt:lpstr>Dr. Kalapila has no financial conflicts of interest or disclosures.</vt:lpstr>
      <vt:lpstr>Disseminated Mycobacterium Avium Complex (MAC) Treatment: Outline</vt:lpstr>
      <vt:lpstr>Background</vt:lpstr>
      <vt:lpstr>Background – Disseminated MAC</vt:lpstr>
      <vt:lpstr>Prevention</vt:lpstr>
      <vt:lpstr>Prevention of Disseminated MAC infection</vt:lpstr>
      <vt:lpstr>Primary Prophylaxis Regimens for Disseminated MAC infection</vt:lpstr>
      <vt:lpstr>Clinical Manifestations &amp; Diagnosis</vt:lpstr>
      <vt:lpstr>Clinical Manifestations of disseminated MAC infection</vt:lpstr>
      <vt:lpstr>Diagnosis of MAC infection</vt:lpstr>
      <vt:lpstr>Treatment</vt:lpstr>
      <vt:lpstr>Treatment of disseminated MAC infection</vt:lpstr>
      <vt:lpstr>Initiation of ART with New Diagnosis of Disseminated MAC Infection</vt:lpstr>
      <vt:lpstr>Monitoring Response to Disseminated MAC Treatment</vt:lpstr>
      <vt:lpstr>Disseminated MAC and Immune Reconstitution Inflammatory Syndrome (IRIS)</vt:lpstr>
      <vt:lpstr>Discontinuing Disseminated MAC Treatment</vt:lpstr>
      <vt:lpstr>Restarting Disseminated MAC Therapy</vt:lpstr>
      <vt:lpstr>Medication Side Effects</vt:lpstr>
      <vt:lpstr>Potential Side Effects of Medications use for treatment or prevention of disseminated MAC infection</vt:lpstr>
      <vt:lpstr>Summary</vt:lpstr>
      <vt:lpstr>Disseminated MAC Treatment: Editor’s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2300</cp:revision>
  <cp:lastPrinted>2008-02-05T14:34:24Z</cp:lastPrinted>
  <dcterms:created xsi:type="dcterms:W3CDTF">2010-11-28T05:36:22Z</dcterms:created>
  <dcterms:modified xsi:type="dcterms:W3CDTF">2024-08-05T22:41:43Z</dcterms:modified>
</cp:coreProperties>
</file>