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62" y="1243012"/>
            <a:ext cx="12187237" cy="5610225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4762" y="1243012"/>
            <a:ext cx="12187555" cy="5610225"/>
          </a:xfrm>
          <a:custGeom>
            <a:avLst/>
            <a:gdLst/>
            <a:ahLst/>
            <a:cxnLst/>
            <a:rect l="l" t="t" r="r" b="b"/>
            <a:pathLst>
              <a:path w="12187555" h="5610225">
                <a:moveTo>
                  <a:pt x="12187237" y="0"/>
                </a:moveTo>
                <a:lnTo>
                  <a:pt x="0" y="0"/>
                </a:lnTo>
                <a:lnTo>
                  <a:pt x="0" y="5610225"/>
                </a:lnTo>
                <a:lnTo>
                  <a:pt x="12187237" y="5610225"/>
                </a:lnTo>
              </a:path>
            </a:pathLst>
          </a:custGeom>
          <a:ln w="9525">
            <a:solidFill>
              <a:srgbClr val="2D619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0857" y="391794"/>
            <a:ext cx="2155825" cy="518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0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750" b="0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Relationship Id="rId8" Type="http://schemas.openxmlformats.org/officeDocument/2006/relationships/image" Target="../media/image2.jp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1228725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1219200"/>
            <a:ext cx="12192000" cy="19050"/>
          </a:xfrm>
          <a:custGeom>
            <a:avLst/>
            <a:gdLst/>
            <a:ahLst/>
            <a:cxnLst/>
            <a:rect l="l" t="t" r="r" b="b"/>
            <a:pathLst>
              <a:path w="12192000" h="19050">
                <a:moveTo>
                  <a:pt x="12192000" y="0"/>
                </a:moveTo>
                <a:lnTo>
                  <a:pt x="0" y="0"/>
                </a:lnTo>
                <a:lnTo>
                  <a:pt x="0" y="19050"/>
                </a:lnTo>
                <a:lnTo>
                  <a:pt x="12192000" y="19050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72B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271477" y="6394643"/>
            <a:ext cx="853167" cy="39691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0857" y="389636"/>
            <a:ext cx="8759825" cy="5203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2447" y="1377236"/>
            <a:ext cx="11127104" cy="4302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0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image" Target="../media/image6.jpg"/><Relationship Id="rId4" Type="http://schemas.openxmlformats.org/officeDocument/2006/relationships/image" Target="../media/image7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.jpg"/><Relationship Id="rId5" Type="http://schemas.openxmlformats.org/officeDocument/2006/relationships/image" Target="../media/image8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.jpg"/><Relationship Id="rId5" Type="http://schemas.openxmlformats.org/officeDocument/2006/relationships/image" Target="../media/image8.png"/><Relationship Id="rId6" Type="http://schemas.openxmlformats.org/officeDocument/2006/relationships/image" Target="../media/image15.jp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jp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pn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.jpg"/><Relationship Id="rId5" Type="http://schemas.openxmlformats.org/officeDocument/2006/relationships/image" Target="../media/image8.png"/><Relationship Id="rId6" Type="http://schemas.openxmlformats.org/officeDocument/2006/relationships/hyperlink" Target="mailto:jenny5@uw.edu" TargetMode="External"/><Relationship Id="rId7" Type="http://schemas.openxmlformats.org/officeDocument/2006/relationships/image" Target="../media/image27.jp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6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cdc.gov/falls/data/index.html" TargetMode="External"/><Relationship Id="rId3" Type="http://schemas.openxmlformats.org/officeDocument/2006/relationships/image" Target="../media/image9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cdc.gov/falls/data/index.html" TargetMode="Externa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onlinelibrary.wiley.com/doi/10.1111/jgs.15304/full" TargetMode="Externa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.jpg"/><Relationship Id="rId5" Type="http://schemas.openxmlformats.org/officeDocument/2006/relationships/image" Target="../media/image8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22400"/>
            <a:ext cx="12192000" cy="4994275"/>
            <a:chOff x="0" y="922400"/>
            <a:chExt cx="12192000" cy="49942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23925"/>
              <a:ext cx="12192000" cy="498157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762" y="922400"/>
              <a:ext cx="12187555" cy="4994275"/>
            </a:xfrm>
            <a:custGeom>
              <a:avLst/>
              <a:gdLst/>
              <a:ahLst/>
              <a:cxnLst/>
              <a:rect l="l" t="t" r="r" b="b"/>
              <a:pathLst>
                <a:path w="12187555" h="4994275">
                  <a:moveTo>
                    <a:pt x="12187238" y="4981511"/>
                  </a:moveTo>
                  <a:lnTo>
                    <a:pt x="0" y="4981511"/>
                  </a:lnTo>
                  <a:lnTo>
                    <a:pt x="0" y="4994211"/>
                  </a:lnTo>
                  <a:lnTo>
                    <a:pt x="12187238" y="4994211"/>
                  </a:lnTo>
                  <a:lnTo>
                    <a:pt x="12187238" y="4981511"/>
                  </a:lnTo>
                  <a:close/>
                </a:path>
                <a:path w="12187555" h="4994275">
                  <a:moveTo>
                    <a:pt x="12187238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12187238" y="12700"/>
                  </a:lnTo>
                  <a:lnTo>
                    <a:pt x="12187238" y="0"/>
                  </a:lnTo>
                  <a:close/>
                </a:path>
              </a:pathLst>
            </a:custGeom>
            <a:solidFill>
              <a:srgbClr val="CE372B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6725" y="95250"/>
            <a:ext cx="2238375" cy="75247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125200" y="6134100"/>
            <a:ext cx="838200" cy="600073"/>
          </a:xfrm>
          <a:prstGeom prst="rect">
            <a:avLst/>
          </a:prstGeom>
        </p:spPr>
      </p:pic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663575" y="1881124"/>
            <a:ext cx="6891655" cy="518159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b="1">
                <a:latin typeface="Arial"/>
                <a:cs typeface="Arial"/>
              </a:rPr>
              <a:t>Fall</a:t>
            </a:r>
            <a:r>
              <a:rPr dirty="0" spc="-35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Risk</a:t>
            </a:r>
            <a:r>
              <a:rPr dirty="0" spc="-35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Evaluation</a:t>
            </a:r>
            <a:r>
              <a:rPr dirty="0" spc="-65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&amp;</a:t>
            </a:r>
            <a:r>
              <a:rPr dirty="0" spc="35" b="1">
                <a:latin typeface="Arial"/>
                <a:cs typeface="Arial"/>
              </a:rPr>
              <a:t> </a:t>
            </a:r>
            <a:r>
              <a:rPr dirty="0" spc="-10" b="1">
                <a:latin typeface="Arial"/>
                <a:cs typeface="Arial"/>
              </a:rPr>
              <a:t>Management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70877" y="3417380"/>
            <a:ext cx="3482340" cy="1086485"/>
          </a:xfrm>
          <a:prstGeom prst="rect">
            <a:avLst/>
          </a:prstGeom>
        </p:spPr>
        <p:txBody>
          <a:bodyPr wrap="square" lIns="0" tIns="1212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dirty="0" sz="2000" b="1">
                <a:solidFill>
                  <a:srgbClr val="F1F1F1"/>
                </a:solidFill>
                <a:latin typeface="Arial"/>
                <a:cs typeface="Arial"/>
              </a:rPr>
              <a:t>Jenny</a:t>
            </a:r>
            <a:r>
              <a:rPr dirty="0" sz="2000" spc="20" b="1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F1F1F1"/>
                </a:solidFill>
                <a:latin typeface="Arial"/>
                <a:cs typeface="Arial"/>
              </a:rPr>
              <a:t>Roraback-</a:t>
            </a:r>
            <a:r>
              <a:rPr dirty="0" sz="2000" spc="-10" b="1">
                <a:solidFill>
                  <a:srgbClr val="F1F1F1"/>
                </a:solidFill>
                <a:latin typeface="Arial"/>
                <a:cs typeface="Arial"/>
              </a:rPr>
              <a:t>Carson,</a:t>
            </a:r>
            <a:r>
              <a:rPr dirty="0" sz="2000" spc="-35" b="1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2000" spc="-25" b="1">
                <a:solidFill>
                  <a:srgbClr val="F1F1F1"/>
                </a:solidFill>
                <a:latin typeface="Arial"/>
                <a:cs typeface="Arial"/>
              </a:rPr>
              <a:t>MD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dirty="0" sz="1550" i="1">
                <a:solidFill>
                  <a:srgbClr val="F1F1F1"/>
                </a:solidFill>
                <a:latin typeface="Arial"/>
                <a:cs typeface="Arial"/>
              </a:rPr>
              <a:t>Gerontology</a:t>
            </a:r>
            <a:r>
              <a:rPr dirty="0" sz="1550" spc="120" i="1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1550" i="1">
                <a:solidFill>
                  <a:srgbClr val="F1F1F1"/>
                </a:solidFill>
                <a:latin typeface="Arial"/>
                <a:cs typeface="Arial"/>
              </a:rPr>
              <a:t>&amp;</a:t>
            </a:r>
            <a:r>
              <a:rPr dirty="0" sz="1550" spc="80" i="1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1550" i="1">
                <a:solidFill>
                  <a:srgbClr val="F1F1F1"/>
                </a:solidFill>
                <a:latin typeface="Arial"/>
                <a:cs typeface="Arial"/>
              </a:rPr>
              <a:t>Geriatric</a:t>
            </a:r>
            <a:r>
              <a:rPr dirty="0" sz="1550" spc="204" i="1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1550" spc="-10" i="1">
                <a:solidFill>
                  <a:srgbClr val="F1F1F1"/>
                </a:solidFill>
                <a:latin typeface="Arial"/>
                <a:cs typeface="Arial"/>
              </a:rPr>
              <a:t>Medicine</a:t>
            </a:r>
            <a:endParaRPr sz="1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dirty="0" sz="1550" i="1">
                <a:solidFill>
                  <a:srgbClr val="F1F1F1"/>
                </a:solidFill>
                <a:latin typeface="Arial"/>
                <a:cs typeface="Arial"/>
              </a:rPr>
              <a:t>University</a:t>
            </a:r>
            <a:r>
              <a:rPr dirty="0" sz="1550" spc="60" i="1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1550" i="1">
                <a:solidFill>
                  <a:srgbClr val="F1F1F1"/>
                </a:solidFill>
                <a:latin typeface="Arial"/>
                <a:cs typeface="Arial"/>
              </a:rPr>
              <a:t>of</a:t>
            </a:r>
            <a:r>
              <a:rPr dirty="0" sz="1550" spc="114" i="1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dirty="0" sz="1550" spc="-10" i="1">
                <a:solidFill>
                  <a:srgbClr val="F1F1F1"/>
                </a:solidFill>
                <a:latin typeface="Arial"/>
                <a:cs typeface="Arial"/>
              </a:rPr>
              <a:t>Washington</a:t>
            </a:r>
            <a:endParaRPr sz="15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5642" y="5310187"/>
            <a:ext cx="2252980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>
                <a:solidFill>
                  <a:srgbClr val="6EC5FF"/>
                </a:solidFill>
                <a:latin typeface="Arial"/>
                <a:cs typeface="Arial"/>
              </a:rPr>
              <a:t>Last</a:t>
            </a:r>
            <a:r>
              <a:rPr dirty="0" sz="1400" spc="-55">
                <a:solidFill>
                  <a:srgbClr val="6EC5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6EC5FF"/>
                </a:solidFill>
                <a:latin typeface="Arial"/>
                <a:cs typeface="Arial"/>
              </a:rPr>
              <a:t>Updated:</a:t>
            </a:r>
            <a:r>
              <a:rPr dirty="0" sz="1400" spc="-55">
                <a:solidFill>
                  <a:srgbClr val="6EC5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6EC5FF"/>
                </a:solidFill>
                <a:latin typeface="Arial"/>
                <a:cs typeface="Arial"/>
              </a:rPr>
              <a:t>July</a:t>
            </a:r>
            <a:r>
              <a:rPr dirty="0" sz="1400" spc="15">
                <a:solidFill>
                  <a:srgbClr val="6EC5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6EC5FF"/>
                </a:solidFill>
                <a:latin typeface="Arial"/>
                <a:cs typeface="Arial"/>
              </a:rPr>
              <a:t>14,</a:t>
            </a:r>
            <a:r>
              <a:rPr dirty="0" sz="1400" spc="-45">
                <a:solidFill>
                  <a:srgbClr val="6EC5FF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6EC5FF"/>
                </a:solidFill>
                <a:latin typeface="Arial"/>
                <a:cs typeface="Arial"/>
              </a:rPr>
              <a:t>2021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7080" cy="6863080"/>
            <a:chOff x="0" y="0"/>
            <a:chExt cx="12197080" cy="68630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38186"/>
              <a:ext cx="12192000" cy="561981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62" y="1252537"/>
              <a:ext cx="12187237" cy="560546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762" y="1252537"/>
              <a:ext cx="12187555" cy="5605780"/>
            </a:xfrm>
            <a:custGeom>
              <a:avLst/>
              <a:gdLst/>
              <a:ahLst/>
              <a:cxnLst/>
              <a:rect l="l" t="t" r="r" b="b"/>
              <a:pathLst>
                <a:path w="12187555" h="5605780">
                  <a:moveTo>
                    <a:pt x="12187237" y="0"/>
                  </a:moveTo>
                  <a:lnTo>
                    <a:pt x="0" y="0"/>
                  </a:lnTo>
                  <a:lnTo>
                    <a:pt x="0" y="5605462"/>
                  </a:lnTo>
                </a:path>
              </a:pathLst>
            </a:custGeom>
            <a:ln w="9525">
              <a:solidFill>
                <a:srgbClr val="2D619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92000" cy="122872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1219200"/>
              <a:ext cx="12192000" cy="19050"/>
            </a:xfrm>
            <a:custGeom>
              <a:avLst/>
              <a:gdLst/>
              <a:ahLst/>
              <a:cxnLst/>
              <a:rect l="l" t="t" r="r" b="b"/>
              <a:pathLst>
                <a:path w="12192000" h="19050">
                  <a:moveTo>
                    <a:pt x="1219200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12192000" y="1905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CE372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58550" y="6353175"/>
              <a:ext cx="904875" cy="485773"/>
            </a:xfrm>
            <a:prstGeom prst="rect">
              <a:avLst/>
            </a:prstGeom>
          </p:spPr>
        </p:pic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/>
              <a:t>Why</a:t>
            </a:r>
            <a:r>
              <a:rPr dirty="0" spc="-85"/>
              <a:t> </a:t>
            </a:r>
            <a:r>
              <a:rPr dirty="0"/>
              <a:t>do</a:t>
            </a:r>
            <a:r>
              <a:rPr dirty="0" spc="50"/>
              <a:t> </a:t>
            </a:r>
            <a:r>
              <a:rPr dirty="0"/>
              <a:t>people</a:t>
            </a:r>
            <a:r>
              <a:rPr dirty="0" spc="-45"/>
              <a:t> </a:t>
            </a:r>
            <a:r>
              <a:rPr dirty="0" spc="-10"/>
              <a:t>fall?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58482" y="1486408"/>
            <a:ext cx="10817860" cy="979169"/>
          </a:xfrm>
          <a:prstGeom prst="rect">
            <a:avLst/>
          </a:prstGeom>
        </p:spPr>
        <p:txBody>
          <a:bodyPr wrap="square" lIns="0" tIns="69215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545"/>
              </a:spcBef>
              <a:buSzPct val="110909"/>
              <a:buChar char="•"/>
              <a:tabLst>
                <a:tab pos="241300" algn="l"/>
                <a:tab pos="2002789" algn="l"/>
                <a:tab pos="5782945" algn="l"/>
              </a:tabLst>
            </a:pPr>
            <a:r>
              <a:rPr dirty="0" sz="2750" spc="-10">
                <a:solidFill>
                  <a:srgbClr val="FFFFFF"/>
                </a:solidFill>
                <a:latin typeface="Arial"/>
                <a:cs typeface="Arial"/>
              </a:rPr>
              <a:t>Interaction</a:t>
            </a:r>
            <a:r>
              <a:rPr dirty="0" sz="2750">
                <a:solidFill>
                  <a:srgbClr val="FFFFFF"/>
                </a:solidFill>
                <a:latin typeface="Arial"/>
                <a:cs typeface="Arial"/>
              </a:rPr>
              <a:t>	between</a:t>
            </a:r>
            <a:r>
              <a:rPr dirty="0" sz="2750" spc="2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50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dirty="0" sz="2750" spc="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50" spc="-10">
                <a:solidFill>
                  <a:srgbClr val="FFFFFF"/>
                </a:solidFill>
                <a:latin typeface="Arial"/>
                <a:cs typeface="Arial"/>
              </a:rPr>
              <a:t>individual’s</a:t>
            </a:r>
            <a:r>
              <a:rPr dirty="0" sz="2750">
                <a:solidFill>
                  <a:srgbClr val="FFFFFF"/>
                </a:solidFill>
                <a:latin typeface="Arial"/>
                <a:cs typeface="Arial"/>
              </a:rPr>
              <a:t>	risk</a:t>
            </a:r>
            <a:r>
              <a:rPr dirty="0" sz="2750" spc="1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50">
                <a:solidFill>
                  <a:srgbClr val="FFFFFF"/>
                </a:solidFill>
                <a:latin typeface="Arial"/>
                <a:cs typeface="Arial"/>
              </a:rPr>
              <a:t>factors</a:t>
            </a:r>
            <a:r>
              <a:rPr dirty="0" sz="2750" spc="1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5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275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5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2750" spc="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50" spc="-10">
                <a:solidFill>
                  <a:srgbClr val="FFFFFF"/>
                </a:solidFill>
                <a:latin typeface="Arial"/>
                <a:cs typeface="Arial"/>
              </a:rPr>
              <a:t>environment</a:t>
            </a:r>
            <a:endParaRPr sz="2750">
              <a:latin typeface="Arial"/>
              <a:cs typeface="Arial"/>
            </a:endParaRPr>
          </a:p>
          <a:p>
            <a:pPr lvl="1" marL="582930" indent="-227329">
              <a:lnSpc>
                <a:spcPct val="100000"/>
              </a:lnSpc>
              <a:spcBef>
                <a:spcPts val="455"/>
              </a:spcBef>
              <a:buSzPct val="87272"/>
              <a:buChar char="•"/>
              <a:tabLst>
                <a:tab pos="582930" algn="l"/>
                <a:tab pos="4625975" algn="l"/>
                <a:tab pos="6370955" algn="l"/>
              </a:tabLst>
            </a:pPr>
            <a:r>
              <a:rPr dirty="0" sz="275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z="2750" spc="-1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50">
                <a:solidFill>
                  <a:srgbClr val="FFFFFF"/>
                </a:solidFill>
                <a:latin typeface="Arial"/>
                <a:cs typeface="Arial"/>
              </a:rPr>
              <a:t>combination</a:t>
            </a:r>
            <a:r>
              <a:rPr dirty="0" sz="2750" spc="2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5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2750" spc="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u="sng" sz="2750" spc="-1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intrinsic</a:t>
            </a:r>
            <a:r>
              <a:rPr dirty="0" u="none" sz="2750">
                <a:solidFill>
                  <a:srgbClr val="FFFFFF"/>
                </a:solidFill>
                <a:latin typeface="Arial"/>
                <a:cs typeface="Arial"/>
              </a:rPr>
              <a:t>	&amp;</a:t>
            </a:r>
            <a:r>
              <a:rPr dirty="0" u="none" sz="275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u="sng" sz="2750" spc="-1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extrinsic</a:t>
            </a:r>
            <a:r>
              <a:rPr dirty="0" u="none" sz="275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dirty="0" u="none" sz="2750" spc="-10">
                <a:solidFill>
                  <a:srgbClr val="FFFFFF"/>
                </a:solidFill>
                <a:latin typeface="Arial"/>
                <a:cs typeface="Arial"/>
              </a:rPr>
              <a:t>factors</a:t>
            </a:r>
            <a:endParaRPr sz="27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01700" y="2926778"/>
            <a:ext cx="3534410" cy="2409825"/>
          </a:xfrm>
          <a:prstGeom prst="rect">
            <a:avLst/>
          </a:prstGeom>
        </p:spPr>
        <p:txBody>
          <a:bodyPr wrap="square" lIns="0" tIns="698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dirty="0" u="sng" sz="2750" i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Intrinsic</a:t>
            </a:r>
            <a:r>
              <a:rPr dirty="0" u="sng" sz="2750" spc="165" i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dirty="0" u="sng" sz="2750" spc="-1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Factors</a:t>
            </a:r>
            <a:endParaRPr sz="275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455"/>
              </a:spcBef>
              <a:buSzPct val="87272"/>
              <a:buChar char="-"/>
              <a:tabLst>
                <a:tab pos="241300" algn="l"/>
                <a:tab pos="2183765" algn="l"/>
              </a:tabLst>
            </a:pPr>
            <a:r>
              <a:rPr dirty="0" sz="2750">
                <a:solidFill>
                  <a:srgbClr val="FFFFFF"/>
                </a:solidFill>
                <a:latin typeface="Arial"/>
                <a:cs typeface="Arial"/>
              </a:rPr>
              <a:t>Age-</a:t>
            </a:r>
            <a:r>
              <a:rPr dirty="0" sz="2750" spc="-10">
                <a:solidFill>
                  <a:srgbClr val="FFFFFF"/>
                </a:solidFill>
                <a:latin typeface="Arial"/>
                <a:cs typeface="Arial"/>
              </a:rPr>
              <a:t>related</a:t>
            </a:r>
            <a:r>
              <a:rPr dirty="0" sz="275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dirty="0" sz="2750" spc="-10">
                <a:solidFill>
                  <a:srgbClr val="FFFFFF"/>
                </a:solidFill>
                <a:latin typeface="Arial"/>
                <a:cs typeface="Arial"/>
              </a:rPr>
              <a:t>changes</a:t>
            </a:r>
            <a:endParaRPr sz="275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455"/>
              </a:spcBef>
              <a:buSzPct val="87272"/>
              <a:buChar char="-"/>
              <a:tabLst>
                <a:tab pos="241300" algn="l"/>
              </a:tabLst>
            </a:pPr>
            <a:r>
              <a:rPr dirty="0" sz="2750">
                <a:solidFill>
                  <a:srgbClr val="FFFFFF"/>
                </a:solidFill>
                <a:latin typeface="Arial"/>
                <a:cs typeface="Arial"/>
              </a:rPr>
              <a:t>Chronic</a:t>
            </a:r>
            <a:r>
              <a:rPr dirty="0" sz="2750" spc="1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50" spc="-10">
                <a:solidFill>
                  <a:srgbClr val="FFFFFF"/>
                </a:solidFill>
                <a:latin typeface="Arial"/>
                <a:cs typeface="Arial"/>
              </a:rPr>
              <a:t>conditions</a:t>
            </a:r>
            <a:endParaRPr sz="275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455"/>
              </a:spcBef>
              <a:buSzPct val="87272"/>
              <a:buChar char="-"/>
              <a:tabLst>
                <a:tab pos="241300" algn="l"/>
              </a:tabLst>
            </a:pPr>
            <a:r>
              <a:rPr dirty="0" sz="2750">
                <a:solidFill>
                  <a:srgbClr val="FFFFFF"/>
                </a:solidFill>
                <a:latin typeface="Arial"/>
                <a:cs typeface="Arial"/>
              </a:rPr>
              <a:t>Leg</a:t>
            </a:r>
            <a:r>
              <a:rPr dirty="0" sz="2750" spc="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50" spc="-10">
                <a:solidFill>
                  <a:srgbClr val="FFFFFF"/>
                </a:solidFill>
                <a:latin typeface="Arial"/>
                <a:cs typeface="Arial"/>
              </a:rPr>
              <a:t>weakness</a:t>
            </a:r>
            <a:endParaRPr sz="275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455"/>
              </a:spcBef>
              <a:buSzPct val="87272"/>
              <a:buChar char="-"/>
              <a:tabLst>
                <a:tab pos="241300" algn="l"/>
              </a:tabLst>
            </a:pPr>
            <a:r>
              <a:rPr dirty="0" sz="2750">
                <a:solidFill>
                  <a:srgbClr val="FFFFFF"/>
                </a:solidFill>
                <a:latin typeface="Arial"/>
                <a:cs typeface="Arial"/>
              </a:rPr>
              <a:t>Balance</a:t>
            </a:r>
            <a:r>
              <a:rPr dirty="0" sz="2750" spc="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50" spc="-10">
                <a:solidFill>
                  <a:srgbClr val="FFFFFF"/>
                </a:solidFill>
                <a:latin typeface="Arial"/>
                <a:cs typeface="Arial"/>
              </a:rPr>
              <a:t>impairment</a:t>
            </a:r>
            <a:endParaRPr sz="27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001765" y="2926778"/>
            <a:ext cx="3792854" cy="2409825"/>
          </a:xfrm>
          <a:prstGeom prst="rect">
            <a:avLst/>
          </a:prstGeom>
        </p:spPr>
        <p:txBody>
          <a:bodyPr wrap="square" lIns="0" tIns="698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dirty="0" u="sng" sz="2750" i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Extrinsic</a:t>
            </a:r>
            <a:r>
              <a:rPr dirty="0" u="sng" sz="2750" spc="114" i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dirty="0" u="sng" sz="2750" spc="-1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Factors</a:t>
            </a:r>
            <a:endParaRPr sz="2750">
              <a:latin typeface="Arial"/>
              <a:cs typeface="Arial"/>
            </a:endParaRPr>
          </a:p>
          <a:p>
            <a:pPr marL="231140" indent="-218440">
              <a:lnSpc>
                <a:spcPct val="100000"/>
              </a:lnSpc>
              <a:spcBef>
                <a:spcPts val="455"/>
              </a:spcBef>
              <a:buChar char="-"/>
              <a:tabLst>
                <a:tab pos="231140" algn="l"/>
              </a:tabLst>
            </a:pPr>
            <a:r>
              <a:rPr dirty="0" sz="2750">
                <a:solidFill>
                  <a:srgbClr val="FFFFFF"/>
                </a:solidFill>
                <a:latin typeface="Arial"/>
                <a:cs typeface="Arial"/>
              </a:rPr>
              <a:t>Medications,</a:t>
            </a:r>
            <a:r>
              <a:rPr dirty="0" sz="2750" spc="1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50" spc="-10">
                <a:solidFill>
                  <a:srgbClr val="FFFFFF"/>
                </a:solidFill>
                <a:latin typeface="Arial"/>
                <a:cs typeface="Arial"/>
              </a:rPr>
              <a:t>Alcohol</a:t>
            </a:r>
            <a:endParaRPr sz="2750">
              <a:latin typeface="Arial"/>
              <a:cs typeface="Arial"/>
            </a:endParaRPr>
          </a:p>
          <a:p>
            <a:pPr marL="231140" indent="-218440">
              <a:lnSpc>
                <a:spcPct val="100000"/>
              </a:lnSpc>
              <a:spcBef>
                <a:spcPts val="455"/>
              </a:spcBef>
              <a:buChar char="-"/>
              <a:tabLst>
                <a:tab pos="231140" algn="l"/>
              </a:tabLst>
            </a:pPr>
            <a:r>
              <a:rPr dirty="0" sz="2750" spc="-10">
                <a:solidFill>
                  <a:srgbClr val="FFFFFF"/>
                </a:solidFill>
                <a:latin typeface="Arial"/>
                <a:cs typeface="Arial"/>
              </a:rPr>
              <a:t>Footwear</a:t>
            </a:r>
            <a:endParaRPr sz="2750">
              <a:latin typeface="Arial"/>
              <a:cs typeface="Arial"/>
            </a:endParaRPr>
          </a:p>
          <a:p>
            <a:pPr marL="231140" indent="-218440">
              <a:lnSpc>
                <a:spcPct val="100000"/>
              </a:lnSpc>
              <a:spcBef>
                <a:spcPts val="455"/>
              </a:spcBef>
              <a:buChar char="-"/>
              <a:tabLst>
                <a:tab pos="231140" algn="l"/>
              </a:tabLst>
            </a:pPr>
            <a:r>
              <a:rPr dirty="0" sz="2750">
                <a:solidFill>
                  <a:srgbClr val="FFFFFF"/>
                </a:solidFill>
                <a:latin typeface="Arial"/>
                <a:cs typeface="Arial"/>
              </a:rPr>
              <a:t>Environmental</a:t>
            </a:r>
            <a:r>
              <a:rPr dirty="0" sz="2750" spc="2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50" spc="-10">
                <a:solidFill>
                  <a:srgbClr val="FFFFFF"/>
                </a:solidFill>
                <a:latin typeface="Arial"/>
                <a:cs typeface="Arial"/>
              </a:rPr>
              <a:t>Factors</a:t>
            </a:r>
            <a:endParaRPr sz="2750">
              <a:latin typeface="Arial"/>
              <a:cs typeface="Arial"/>
            </a:endParaRPr>
          </a:p>
          <a:p>
            <a:pPr marL="212090" indent="-199390">
              <a:lnSpc>
                <a:spcPct val="100000"/>
              </a:lnSpc>
              <a:spcBef>
                <a:spcPts val="455"/>
              </a:spcBef>
              <a:buChar char="-"/>
              <a:tabLst>
                <a:tab pos="212090" algn="l"/>
              </a:tabLst>
            </a:pPr>
            <a:r>
              <a:rPr dirty="0" sz="2750">
                <a:solidFill>
                  <a:srgbClr val="FFFFFF"/>
                </a:solidFill>
                <a:latin typeface="Arial"/>
                <a:cs typeface="Arial"/>
              </a:rPr>
              <a:t>Assistive</a:t>
            </a:r>
            <a:r>
              <a:rPr dirty="0" sz="2750" spc="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50" spc="-10">
                <a:solidFill>
                  <a:srgbClr val="FFFFFF"/>
                </a:solidFill>
                <a:latin typeface="Arial"/>
                <a:cs typeface="Arial"/>
              </a:rPr>
              <a:t>device</a:t>
            </a:r>
            <a:endParaRPr sz="2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i="1">
                <a:latin typeface="Arial"/>
                <a:cs typeface="Arial"/>
              </a:rPr>
              <a:t>Intrinsic</a:t>
            </a:r>
            <a:r>
              <a:rPr dirty="0" spc="-25" i="1">
                <a:latin typeface="Arial"/>
                <a:cs typeface="Arial"/>
              </a:rPr>
              <a:t> </a:t>
            </a:r>
            <a:r>
              <a:rPr dirty="0"/>
              <a:t>Factors:</a:t>
            </a:r>
            <a:r>
              <a:rPr dirty="0" spc="-254"/>
              <a:t> </a:t>
            </a:r>
            <a:r>
              <a:rPr dirty="0"/>
              <a:t>Age-Related</a:t>
            </a:r>
            <a:r>
              <a:rPr dirty="0" spc="-75"/>
              <a:t> </a:t>
            </a:r>
            <a:r>
              <a:rPr dirty="0" spc="-10"/>
              <a:t>Changes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58482" y="1454213"/>
            <a:ext cx="7056120" cy="316357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240665" indent="-227965">
              <a:lnSpc>
                <a:spcPts val="3025"/>
              </a:lnSpc>
              <a:spcBef>
                <a:spcPts val="125"/>
              </a:spcBef>
              <a:buClr>
                <a:srgbClr val="003978"/>
              </a:buClr>
              <a:buSzPct val="109615"/>
              <a:buChar char="•"/>
              <a:tabLst>
                <a:tab pos="240665" algn="l"/>
              </a:tabLst>
            </a:pPr>
            <a:r>
              <a:rPr dirty="0" sz="2600">
                <a:latin typeface="Arial"/>
                <a:cs typeface="Arial"/>
              </a:rPr>
              <a:t>Gait</a:t>
            </a:r>
            <a:r>
              <a:rPr dirty="0" sz="2600" spc="1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&amp;</a:t>
            </a:r>
            <a:r>
              <a:rPr dirty="0" sz="2600" spc="-9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balance</a:t>
            </a:r>
            <a:endParaRPr sz="2600">
              <a:latin typeface="Arial"/>
              <a:cs typeface="Arial"/>
            </a:endParaRPr>
          </a:p>
          <a:p>
            <a:pPr lvl="1" marL="583565" indent="-227965">
              <a:lnSpc>
                <a:spcPts val="2930"/>
              </a:lnSpc>
              <a:buClr>
                <a:srgbClr val="003978"/>
              </a:buClr>
              <a:buSzPct val="82692"/>
              <a:buFont typeface="Segoe UI"/>
              <a:buChar char="-"/>
              <a:tabLst>
                <a:tab pos="583565" algn="l"/>
              </a:tabLst>
            </a:pPr>
            <a:r>
              <a:rPr dirty="0" sz="2600" spc="-10">
                <a:latin typeface="Arial"/>
                <a:cs typeface="Arial"/>
              </a:rPr>
              <a:t>Decreased</a:t>
            </a:r>
            <a:r>
              <a:rPr dirty="0" sz="2600" spc="3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step</a:t>
            </a:r>
            <a:r>
              <a:rPr dirty="0" sz="2600" spc="-8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height</a:t>
            </a:r>
            <a:endParaRPr sz="2600">
              <a:latin typeface="Arial"/>
              <a:cs typeface="Arial"/>
            </a:endParaRPr>
          </a:p>
          <a:p>
            <a:pPr lvl="1" marL="583565" indent="-227965">
              <a:lnSpc>
                <a:spcPts val="2895"/>
              </a:lnSpc>
              <a:buClr>
                <a:srgbClr val="003978"/>
              </a:buClr>
              <a:buSzPct val="82692"/>
              <a:buFont typeface="Segoe UI"/>
              <a:buChar char="-"/>
              <a:tabLst>
                <a:tab pos="583565" algn="l"/>
              </a:tabLst>
            </a:pPr>
            <a:r>
              <a:rPr dirty="0" sz="2600" spc="-10">
                <a:latin typeface="Arial"/>
                <a:cs typeface="Arial"/>
              </a:rPr>
              <a:t>Decreased</a:t>
            </a:r>
            <a:r>
              <a:rPr dirty="0" sz="2600" spc="-5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proprioception</a:t>
            </a:r>
            <a:endParaRPr sz="2600">
              <a:latin typeface="Arial"/>
              <a:cs typeface="Arial"/>
            </a:endParaRPr>
          </a:p>
          <a:p>
            <a:pPr lvl="1" marL="583565" indent="-227965">
              <a:lnSpc>
                <a:spcPts val="2985"/>
              </a:lnSpc>
              <a:buClr>
                <a:srgbClr val="003978"/>
              </a:buClr>
              <a:buSzPct val="82692"/>
              <a:buFont typeface="Segoe UI"/>
              <a:buChar char="-"/>
              <a:tabLst>
                <a:tab pos="583565" algn="l"/>
              </a:tabLst>
            </a:pPr>
            <a:r>
              <a:rPr dirty="0" sz="2600">
                <a:latin typeface="Arial"/>
                <a:cs typeface="Arial"/>
              </a:rPr>
              <a:t>Slowed</a:t>
            </a:r>
            <a:r>
              <a:rPr dirty="0" sz="2600" spc="-5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righting</a:t>
            </a:r>
            <a:r>
              <a:rPr dirty="0" sz="2600" spc="-11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reflexes</a:t>
            </a:r>
            <a:endParaRPr sz="2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869"/>
              </a:spcBef>
              <a:buClr>
                <a:srgbClr val="003978"/>
              </a:buClr>
              <a:buFont typeface="Segoe UI"/>
              <a:buChar char="-"/>
            </a:pPr>
            <a:endParaRPr sz="2600">
              <a:latin typeface="Arial"/>
              <a:cs typeface="Arial"/>
            </a:endParaRPr>
          </a:p>
          <a:p>
            <a:pPr marL="240665" indent="-227965">
              <a:lnSpc>
                <a:spcPts val="3025"/>
              </a:lnSpc>
              <a:spcBef>
                <a:spcPts val="5"/>
              </a:spcBef>
              <a:buClr>
                <a:srgbClr val="003978"/>
              </a:buClr>
              <a:buSzPct val="109615"/>
              <a:buChar char="•"/>
              <a:tabLst>
                <a:tab pos="240665" algn="l"/>
              </a:tabLst>
            </a:pPr>
            <a:r>
              <a:rPr dirty="0" sz="2600" spc="-10">
                <a:latin typeface="Arial"/>
                <a:cs typeface="Arial"/>
              </a:rPr>
              <a:t>Vision</a:t>
            </a:r>
            <a:endParaRPr sz="2600">
              <a:latin typeface="Arial"/>
              <a:cs typeface="Arial"/>
            </a:endParaRPr>
          </a:p>
          <a:p>
            <a:pPr lvl="1" marL="583565" indent="-227965">
              <a:lnSpc>
                <a:spcPts val="2930"/>
              </a:lnSpc>
              <a:buClr>
                <a:srgbClr val="003978"/>
              </a:buClr>
              <a:buSzPct val="82692"/>
              <a:buFont typeface="Segoe UI"/>
              <a:buChar char="-"/>
              <a:tabLst>
                <a:tab pos="583565" algn="l"/>
              </a:tabLst>
            </a:pPr>
            <a:r>
              <a:rPr dirty="0" sz="2600">
                <a:latin typeface="Arial"/>
                <a:cs typeface="Arial"/>
              </a:rPr>
              <a:t>Reduced</a:t>
            </a:r>
            <a:r>
              <a:rPr dirty="0" sz="2600" spc="1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pupillary</a:t>
            </a:r>
            <a:r>
              <a:rPr dirty="0" sz="2600" spc="1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response</a:t>
            </a:r>
            <a:r>
              <a:rPr dirty="0" sz="2600" spc="-4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to</a:t>
            </a:r>
            <a:r>
              <a:rPr dirty="0" sz="2600" spc="-16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light</a:t>
            </a:r>
            <a:r>
              <a:rPr dirty="0" sz="2600" spc="-6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variation</a:t>
            </a:r>
            <a:endParaRPr sz="2600">
              <a:latin typeface="Arial"/>
              <a:cs typeface="Arial"/>
            </a:endParaRPr>
          </a:p>
          <a:p>
            <a:pPr lvl="1" marL="583565" indent="-227965">
              <a:lnSpc>
                <a:spcPts val="3025"/>
              </a:lnSpc>
              <a:buClr>
                <a:srgbClr val="003978"/>
              </a:buClr>
              <a:buSzPct val="82692"/>
              <a:buFont typeface="Segoe UI"/>
              <a:buChar char="-"/>
              <a:tabLst>
                <a:tab pos="583565" algn="l"/>
              </a:tabLst>
            </a:pPr>
            <a:r>
              <a:rPr dirty="0" sz="2600">
                <a:latin typeface="Arial"/>
                <a:cs typeface="Arial"/>
              </a:rPr>
              <a:t>Thickening</a:t>
            </a:r>
            <a:r>
              <a:rPr dirty="0" sz="2600" spc="-4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and</a:t>
            </a:r>
            <a:r>
              <a:rPr dirty="0" sz="2600" spc="-4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loss</a:t>
            </a:r>
            <a:r>
              <a:rPr dirty="0" sz="2600" spc="-11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of</a:t>
            </a:r>
            <a:r>
              <a:rPr dirty="0" sz="2600" spc="-5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elasticity</a:t>
            </a:r>
            <a:r>
              <a:rPr dirty="0" sz="2600" spc="1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of</a:t>
            </a:r>
            <a:r>
              <a:rPr dirty="0" sz="2600" spc="-114">
                <a:latin typeface="Arial"/>
                <a:cs typeface="Arial"/>
              </a:rPr>
              <a:t> </a:t>
            </a:r>
            <a:r>
              <a:rPr dirty="0" sz="2600" spc="-20">
                <a:latin typeface="Arial"/>
                <a:cs typeface="Arial"/>
              </a:rPr>
              <a:t>lens</a:t>
            </a:r>
            <a:endParaRPr sz="2600">
              <a:latin typeface="Arial"/>
              <a:cs typeface="Arial"/>
            </a:endParaRPr>
          </a:p>
        </p:txBody>
      </p:sp>
      <p:pic>
        <p:nvPicPr>
          <p:cNvPr id="4" name="object 4" descr="See the source image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43075" y="4762500"/>
            <a:ext cx="8096250" cy="1828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i="1">
                <a:latin typeface="Arial"/>
                <a:cs typeface="Arial"/>
              </a:rPr>
              <a:t>Intrinsic</a:t>
            </a:r>
            <a:r>
              <a:rPr dirty="0" spc="-55" i="1">
                <a:latin typeface="Arial"/>
                <a:cs typeface="Arial"/>
              </a:rPr>
              <a:t> </a:t>
            </a:r>
            <a:r>
              <a:rPr dirty="0"/>
              <a:t>Factors:</a:t>
            </a:r>
            <a:r>
              <a:rPr dirty="0" spc="-105"/>
              <a:t> </a:t>
            </a:r>
            <a:r>
              <a:rPr dirty="0"/>
              <a:t>Chronic</a:t>
            </a:r>
            <a:r>
              <a:rPr dirty="0" spc="25"/>
              <a:t> </a:t>
            </a:r>
            <a:r>
              <a:rPr dirty="0" spc="-10"/>
              <a:t>Conditions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58482" y="1380890"/>
            <a:ext cx="11187430" cy="3585845"/>
          </a:xfrm>
          <a:prstGeom prst="rect">
            <a:avLst/>
          </a:prstGeom>
        </p:spPr>
        <p:txBody>
          <a:bodyPr wrap="square" lIns="0" tIns="174625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375"/>
              </a:spcBef>
              <a:buClr>
                <a:srgbClr val="003978"/>
              </a:buClr>
              <a:buSzPct val="109615"/>
              <a:buChar char="•"/>
              <a:tabLst>
                <a:tab pos="240665" algn="l"/>
              </a:tabLst>
            </a:pPr>
            <a:r>
              <a:rPr dirty="0" sz="2600">
                <a:latin typeface="Arial"/>
                <a:cs typeface="Arial"/>
              </a:rPr>
              <a:t>Diseases</a:t>
            </a:r>
            <a:r>
              <a:rPr dirty="0" sz="2600" spc="1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of</a:t>
            </a:r>
            <a:r>
              <a:rPr dirty="0" sz="2600" spc="-6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the</a:t>
            </a:r>
            <a:r>
              <a:rPr dirty="0" sz="2600" spc="-16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eye</a:t>
            </a:r>
            <a:r>
              <a:rPr dirty="0" sz="2600" spc="-4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(cataracts,</a:t>
            </a:r>
            <a:r>
              <a:rPr dirty="0" sz="2600" spc="-18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macular</a:t>
            </a:r>
            <a:r>
              <a:rPr dirty="0" sz="2600" spc="5">
                <a:latin typeface="Arial"/>
                <a:cs typeface="Arial"/>
              </a:rPr>
              <a:t> </a:t>
            </a:r>
            <a:r>
              <a:rPr dirty="0" sz="2600" spc="-20">
                <a:latin typeface="Arial"/>
                <a:cs typeface="Arial"/>
              </a:rPr>
              <a:t>degeneration,</a:t>
            </a:r>
            <a:r>
              <a:rPr dirty="0" sz="2600" spc="12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glaucoma)</a:t>
            </a:r>
            <a:endParaRPr sz="26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614"/>
              </a:spcBef>
              <a:buClr>
                <a:srgbClr val="003978"/>
              </a:buClr>
              <a:buSzPct val="109615"/>
              <a:buChar char="•"/>
              <a:tabLst>
                <a:tab pos="240665" algn="l"/>
              </a:tabLst>
            </a:pPr>
            <a:r>
              <a:rPr dirty="0" sz="2600" spc="-10">
                <a:latin typeface="Arial"/>
                <a:cs typeface="Arial"/>
              </a:rPr>
              <a:t>Cardiovascular</a:t>
            </a:r>
            <a:r>
              <a:rPr dirty="0" sz="2600" spc="6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(orthostasis,</a:t>
            </a:r>
            <a:r>
              <a:rPr dirty="0" sz="2600" spc="-10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aortic</a:t>
            </a:r>
            <a:r>
              <a:rPr dirty="0" sz="2600" spc="-9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stenosis,</a:t>
            </a:r>
            <a:r>
              <a:rPr dirty="0" sz="2600" spc="-3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bradyarrhythmias)</a:t>
            </a:r>
            <a:endParaRPr sz="26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610"/>
              </a:spcBef>
              <a:buClr>
                <a:srgbClr val="003978"/>
              </a:buClr>
              <a:buSzPct val="109615"/>
              <a:buChar char="•"/>
              <a:tabLst>
                <a:tab pos="240665" algn="l"/>
              </a:tabLst>
            </a:pPr>
            <a:r>
              <a:rPr dirty="0" sz="2600" spc="-10">
                <a:latin typeface="Arial"/>
                <a:cs typeface="Arial"/>
              </a:rPr>
              <a:t>Musculoskeletal</a:t>
            </a:r>
            <a:r>
              <a:rPr dirty="0" sz="2600" spc="2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(arthritis,</a:t>
            </a:r>
            <a:r>
              <a:rPr dirty="0" sz="2600" spc="-14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foot</a:t>
            </a:r>
            <a:r>
              <a:rPr dirty="0" sz="2600" spc="-3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deformities,</a:t>
            </a:r>
            <a:r>
              <a:rPr dirty="0" sz="2600" spc="2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chronic</a:t>
            </a:r>
            <a:r>
              <a:rPr dirty="0" sz="2600" spc="-13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pain,</a:t>
            </a:r>
            <a:r>
              <a:rPr dirty="0" sz="2600" spc="-3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spinal</a:t>
            </a:r>
            <a:r>
              <a:rPr dirty="0" sz="2600" spc="-8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stenosis)</a:t>
            </a:r>
            <a:endParaRPr sz="26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615"/>
              </a:spcBef>
              <a:buClr>
                <a:srgbClr val="003978"/>
              </a:buClr>
              <a:buSzPct val="109615"/>
              <a:buChar char="•"/>
              <a:tabLst>
                <a:tab pos="240665" algn="l"/>
              </a:tabLst>
            </a:pPr>
            <a:r>
              <a:rPr dirty="0" sz="2600" spc="-10">
                <a:latin typeface="Arial"/>
                <a:cs typeface="Arial"/>
              </a:rPr>
              <a:t>Urological</a:t>
            </a:r>
            <a:r>
              <a:rPr dirty="0" sz="2600" spc="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(incontinence,</a:t>
            </a:r>
            <a:r>
              <a:rPr dirty="0" sz="2600" spc="1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nocturia)</a:t>
            </a:r>
            <a:endParaRPr sz="26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535"/>
              </a:spcBef>
              <a:buClr>
                <a:srgbClr val="003978"/>
              </a:buClr>
              <a:buSzPct val="109615"/>
              <a:buChar char="•"/>
              <a:tabLst>
                <a:tab pos="240665" algn="l"/>
              </a:tabLst>
            </a:pPr>
            <a:r>
              <a:rPr dirty="0" sz="2600" spc="-10">
                <a:latin typeface="Arial"/>
                <a:cs typeface="Arial"/>
              </a:rPr>
              <a:t>Insomnia, </a:t>
            </a:r>
            <a:r>
              <a:rPr dirty="0" sz="2600">
                <a:latin typeface="Arial"/>
                <a:cs typeface="Arial"/>
              </a:rPr>
              <a:t>sleep</a:t>
            </a:r>
            <a:r>
              <a:rPr dirty="0" sz="2600" spc="-4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deprivation</a:t>
            </a:r>
            <a:endParaRPr sz="26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610"/>
              </a:spcBef>
              <a:buClr>
                <a:srgbClr val="003978"/>
              </a:buClr>
              <a:buSzPct val="109615"/>
              <a:buChar char="•"/>
              <a:tabLst>
                <a:tab pos="240665" algn="l"/>
              </a:tabLst>
            </a:pPr>
            <a:r>
              <a:rPr dirty="0" sz="2600" spc="-10">
                <a:latin typeface="Arial"/>
                <a:cs typeface="Arial"/>
              </a:rPr>
              <a:t>Neurological</a:t>
            </a:r>
            <a:r>
              <a:rPr dirty="0" sz="2600" spc="-25">
                <a:latin typeface="Arial"/>
                <a:cs typeface="Arial"/>
              </a:rPr>
              <a:t> </a:t>
            </a:r>
            <a:r>
              <a:rPr dirty="0" sz="2600" spc="-20">
                <a:latin typeface="Arial"/>
                <a:cs typeface="Arial"/>
              </a:rPr>
              <a:t>(CVA,</a:t>
            </a:r>
            <a:r>
              <a:rPr dirty="0" sz="2600" spc="-16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dementia,</a:t>
            </a:r>
            <a:r>
              <a:rPr dirty="0" sz="2600" spc="4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peripheral </a:t>
            </a:r>
            <a:r>
              <a:rPr dirty="0" sz="2600" spc="-35">
                <a:latin typeface="Arial"/>
                <a:cs typeface="Arial"/>
              </a:rPr>
              <a:t>neuropathy,</a:t>
            </a:r>
            <a:r>
              <a:rPr dirty="0" sz="2600" spc="4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Parkinson’s</a:t>
            </a:r>
            <a:r>
              <a:rPr dirty="0" sz="2600" spc="-11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disease*)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/>
              <a:t>Orthostasis</a:t>
            </a:r>
            <a:r>
              <a:rPr dirty="0" spc="-160"/>
              <a:t> </a:t>
            </a:r>
            <a:r>
              <a:rPr dirty="0"/>
              <a:t>and</a:t>
            </a:r>
            <a:r>
              <a:rPr dirty="0" spc="70"/>
              <a:t> </a:t>
            </a:r>
            <a:r>
              <a:rPr dirty="0"/>
              <a:t>Postural</a:t>
            </a:r>
            <a:r>
              <a:rPr dirty="0" spc="-70"/>
              <a:t> </a:t>
            </a:r>
            <a:r>
              <a:rPr dirty="0" spc="-10"/>
              <a:t>Dizziness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01089" y="1150113"/>
            <a:ext cx="9190990" cy="4827905"/>
          </a:xfrm>
          <a:prstGeom prst="rect">
            <a:avLst/>
          </a:prstGeom>
        </p:spPr>
        <p:txBody>
          <a:bodyPr wrap="square" lIns="0" tIns="175895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385"/>
              </a:spcBef>
              <a:buClr>
                <a:srgbClr val="003978"/>
              </a:buClr>
              <a:buSzPct val="108333"/>
              <a:buChar char="•"/>
              <a:tabLst>
                <a:tab pos="241300" algn="l"/>
              </a:tabLst>
            </a:pPr>
            <a:r>
              <a:rPr dirty="0" sz="2400">
                <a:latin typeface="Arial"/>
                <a:cs typeface="Arial"/>
              </a:rPr>
              <a:t>Affects</a:t>
            </a:r>
            <a:r>
              <a:rPr dirty="0" sz="2400" spc="-12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30%</a:t>
            </a:r>
            <a:r>
              <a:rPr dirty="0" sz="2400" spc="-8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of</a:t>
            </a:r>
            <a:r>
              <a:rPr dirty="0" sz="2400" spc="-4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community-</a:t>
            </a:r>
            <a:r>
              <a:rPr dirty="0" sz="2400">
                <a:latin typeface="Arial"/>
                <a:cs typeface="Arial"/>
              </a:rPr>
              <a:t>dwelling</a:t>
            </a:r>
            <a:r>
              <a:rPr dirty="0" sz="2400" spc="16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elders</a:t>
            </a:r>
            <a:endParaRPr sz="24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625"/>
              </a:spcBef>
              <a:buClr>
                <a:srgbClr val="003978"/>
              </a:buClr>
              <a:buSzPct val="108333"/>
              <a:buChar char="•"/>
              <a:tabLst>
                <a:tab pos="240665" algn="l"/>
              </a:tabLst>
            </a:pPr>
            <a:r>
              <a:rPr dirty="0" sz="2400">
                <a:latin typeface="Arial"/>
                <a:cs typeface="Arial"/>
              </a:rPr>
              <a:t>Causes</a:t>
            </a:r>
            <a:r>
              <a:rPr dirty="0" sz="2400" spc="-2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can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be</a:t>
            </a:r>
            <a:r>
              <a:rPr dirty="0" sz="2400" spc="-7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intrinsic</a:t>
            </a:r>
            <a:r>
              <a:rPr dirty="0" sz="2400" spc="-9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or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extrinsic:</a:t>
            </a:r>
            <a:endParaRPr sz="2400">
              <a:latin typeface="Arial"/>
              <a:cs typeface="Arial"/>
            </a:endParaRPr>
          </a:p>
          <a:p>
            <a:pPr lvl="1" marL="584835" indent="-229235">
              <a:lnSpc>
                <a:spcPct val="100000"/>
              </a:lnSpc>
              <a:spcBef>
                <a:spcPts val="425"/>
              </a:spcBef>
              <a:buClr>
                <a:srgbClr val="003978"/>
              </a:buClr>
              <a:buSzPct val="83333"/>
              <a:buFont typeface="Segoe UI"/>
              <a:buChar char="-"/>
              <a:tabLst>
                <a:tab pos="584835" algn="l"/>
              </a:tabLst>
            </a:pPr>
            <a:r>
              <a:rPr dirty="0" sz="2400" spc="-10">
                <a:latin typeface="Arial"/>
                <a:cs typeface="Arial"/>
              </a:rPr>
              <a:t>Neurogenic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(Parkinson’s</a:t>
            </a:r>
            <a:r>
              <a:rPr dirty="0" sz="2400" spc="-12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disease,</a:t>
            </a:r>
            <a:r>
              <a:rPr dirty="0" sz="2400" spc="4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autonomic</a:t>
            </a:r>
            <a:r>
              <a:rPr dirty="0" sz="2400" spc="-12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neuropathy)</a:t>
            </a:r>
            <a:endParaRPr sz="2400">
              <a:latin typeface="Arial"/>
              <a:cs typeface="Arial"/>
            </a:endParaRPr>
          </a:p>
          <a:p>
            <a:pPr lvl="1" marL="584200" indent="-228600">
              <a:lnSpc>
                <a:spcPct val="100000"/>
              </a:lnSpc>
              <a:spcBef>
                <a:spcPts val="350"/>
              </a:spcBef>
              <a:buClr>
                <a:srgbClr val="003978"/>
              </a:buClr>
              <a:buSzPct val="83333"/>
              <a:buFont typeface="Segoe UI"/>
              <a:buChar char="-"/>
              <a:tabLst>
                <a:tab pos="584200" algn="l"/>
              </a:tabLst>
            </a:pPr>
            <a:r>
              <a:rPr dirty="0" sz="2400" spc="-20">
                <a:latin typeface="Arial"/>
                <a:cs typeface="Arial"/>
              </a:rPr>
              <a:t>Non-</a:t>
            </a:r>
            <a:r>
              <a:rPr dirty="0" sz="2400">
                <a:latin typeface="Arial"/>
                <a:cs typeface="Arial"/>
              </a:rPr>
              <a:t>neurogenic</a:t>
            </a:r>
            <a:r>
              <a:rPr dirty="0" sz="2400" spc="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(aortic</a:t>
            </a:r>
            <a:r>
              <a:rPr dirty="0" sz="2400" spc="-8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stenosis,</a:t>
            </a:r>
            <a:r>
              <a:rPr dirty="0" sz="2400" spc="-8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volume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depletion,</a:t>
            </a:r>
            <a:r>
              <a:rPr dirty="0" sz="2400" spc="10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vasodilation,</a:t>
            </a:r>
            <a:endParaRPr sz="2400">
              <a:latin typeface="Arial"/>
              <a:cs typeface="Arial"/>
            </a:endParaRPr>
          </a:p>
          <a:p>
            <a:pPr marL="584200">
              <a:lnSpc>
                <a:spcPct val="100000"/>
              </a:lnSpc>
              <a:spcBef>
                <a:spcPts val="50"/>
              </a:spcBef>
            </a:pPr>
            <a:r>
              <a:rPr dirty="0" sz="2400" spc="-20">
                <a:latin typeface="Arial"/>
                <a:cs typeface="Arial"/>
              </a:rPr>
              <a:t>deconditioning,</a:t>
            </a:r>
            <a:r>
              <a:rPr dirty="0" sz="2400" spc="5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postprandial)</a:t>
            </a:r>
            <a:endParaRPr sz="2400">
              <a:latin typeface="Arial"/>
              <a:cs typeface="Arial"/>
            </a:endParaRPr>
          </a:p>
          <a:p>
            <a:pPr lvl="1" marL="584835" indent="-229235">
              <a:lnSpc>
                <a:spcPct val="100000"/>
              </a:lnSpc>
              <a:spcBef>
                <a:spcPts val="350"/>
              </a:spcBef>
              <a:buClr>
                <a:srgbClr val="003978"/>
              </a:buClr>
              <a:buSzPct val="83333"/>
              <a:buFont typeface="Segoe UI"/>
              <a:buChar char="-"/>
              <a:tabLst>
                <a:tab pos="584835" algn="l"/>
              </a:tabLst>
            </a:pPr>
            <a:r>
              <a:rPr dirty="0" sz="2400">
                <a:latin typeface="Arial"/>
                <a:cs typeface="Arial"/>
              </a:rPr>
              <a:t>Common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med</a:t>
            </a:r>
            <a:r>
              <a:rPr dirty="0" sz="2400" spc="-8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classes:</a:t>
            </a:r>
            <a:endParaRPr sz="2400">
              <a:latin typeface="Arial"/>
              <a:cs typeface="Arial"/>
            </a:endParaRPr>
          </a:p>
          <a:p>
            <a:pPr lvl="2" marL="927735" indent="-143510">
              <a:lnSpc>
                <a:spcPct val="100000"/>
              </a:lnSpc>
              <a:spcBef>
                <a:spcPts val="425"/>
              </a:spcBef>
              <a:buClr>
                <a:srgbClr val="003978"/>
              </a:buClr>
              <a:buSzPct val="68750"/>
              <a:buChar char="•"/>
              <a:tabLst>
                <a:tab pos="927735" algn="l"/>
              </a:tabLst>
            </a:pPr>
            <a:r>
              <a:rPr dirty="0" sz="2400" spc="-10">
                <a:latin typeface="Arial"/>
                <a:cs typeface="Arial"/>
              </a:rPr>
              <a:t>Diuretics</a:t>
            </a:r>
            <a:endParaRPr sz="2400">
              <a:latin typeface="Arial"/>
              <a:cs typeface="Arial"/>
            </a:endParaRPr>
          </a:p>
          <a:p>
            <a:pPr lvl="2" marL="927735" indent="-143510">
              <a:lnSpc>
                <a:spcPct val="100000"/>
              </a:lnSpc>
              <a:spcBef>
                <a:spcPts val="420"/>
              </a:spcBef>
              <a:buClr>
                <a:srgbClr val="003978"/>
              </a:buClr>
              <a:buSzPct val="68750"/>
              <a:buChar char="•"/>
              <a:tabLst>
                <a:tab pos="927735" algn="l"/>
              </a:tabLst>
            </a:pPr>
            <a:r>
              <a:rPr dirty="0" sz="2400" spc="-10">
                <a:latin typeface="Arial"/>
                <a:cs typeface="Arial"/>
              </a:rPr>
              <a:t>Antihypertensives</a:t>
            </a:r>
            <a:endParaRPr sz="2400">
              <a:latin typeface="Arial"/>
              <a:cs typeface="Arial"/>
            </a:endParaRPr>
          </a:p>
          <a:p>
            <a:pPr lvl="2" marL="927735" indent="-143510">
              <a:lnSpc>
                <a:spcPct val="100000"/>
              </a:lnSpc>
              <a:spcBef>
                <a:spcPts val="425"/>
              </a:spcBef>
              <a:buClr>
                <a:srgbClr val="003978"/>
              </a:buClr>
              <a:buSzPct val="68750"/>
              <a:buChar char="•"/>
              <a:tabLst>
                <a:tab pos="927735" algn="l"/>
                <a:tab pos="4639310" algn="l"/>
              </a:tabLst>
            </a:pPr>
            <a:r>
              <a:rPr dirty="0" sz="2400">
                <a:latin typeface="Arial"/>
                <a:cs typeface="Arial"/>
              </a:rPr>
              <a:t>Alpha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blockers:</a:t>
            </a:r>
            <a:r>
              <a:rPr dirty="0" sz="2400" spc="-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doxazosin,</a:t>
            </a:r>
            <a:r>
              <a:rPr dirty="0" sz="2400">
                <a:latin typeface="Arial"/>
                <a:cs typeface="Arial"/>
              </a:rPr>
              <a:t>	</a:t>
            </a:r>
            <a:r>
              <a:rPr dirty="0" sz="2400" spc="-10">
                <a:latin typeface="Arial"/>
                <a:cs typeface="Arial"/>
              </a:rPr>
              <a:t>prazosin</a:t>
            </a:r>
            <a:endParaRPr sz="2400">
              <a:latin typeface="Arial"/>
              <a:cs typeface="Arial"/>
            </a:endParaRPr>
          </a:p>
          <a:p>
            <a:pPr lvl="2" marL="927735" indent="-143510">
              <a:lnSpc>
                <a:spcPct val="100000"/>
              </a:lnSpc>
              <a:spcBef>
                <a:spcPts val="350"/>
              </a:spcBef>
              <a:buClr>
                <a:srgbClr val="003978"/>
              </a:buClr>
              <a:buSzPct val="68750"/>
              <a:buChar char="•"/>
              <a:tabLst>
                <a:tab pos="927735" algn="l"/>
              </a:tabLst>
            </a:pPr>
            <a:r>
              <a:rPr dirty="0" sz="2400" spc="-10">
                <a:latin typeface="Arial"/>
                <a:cs typeface="Arial"/>
              </a:rPr>
              <a:t>Antidepressants:</a:t>
            </a:r>
            <a:r>
              <a:rPr dirty="0" sz="240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paxil,</a:t>
            </a:r>
            <a:r>
              <a:rPr dirty="0" sz="2400" spc="45">
                <a:latin typeface="Arial"/>
                <a:cs typeface="Arial"/>
              </a:rPr>
              <a:t> </a:t>
            </a:r>
            <a:r>
              <a:rPr dirty="0" sz="2400" spc="-25">
                <a:latin typeface="Arial"/>
                <a:cs typeface="Arial"/>
              </a:rPr>
              <a:t>effexor,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trazodone</a:t>
            </a:r>
            <a:endParaRPr sz="2400">
              <a:latin typeface="Arial"/>
              <a:cs typeface="Arial"/>
            </a:endParaRPr>
          </a:p>
          <a:p>
            <a:pPr lvl="2" marL="927735" indent="-143510">
              <a:lnSpc>
                <a:spcPct val="100000"/>
              </a:lnSpc>
              <a:spcBef>
                <a:spcPts val="425"/>
              </a:spcBef>
              <a:buClr>
                <a:srgbClr val="003978"/>
              </a:buClr>
              <a:buSzPct val="68750"/>
              <a:buChar char="•"/>
              <a:tabLst>
                <a:tab pos="927735" algn="l"/>
              </a:tabLst>
            </a:pPr>
            <a:r>
              <a:rPr dirty="0" sz="2400" spc="-10">
                <a:latin typeface="Arial"/>
                <a:cs typeface="Arial"/>
              </a:rPr>
              <a:t>Antipsychotics:</a:t>
            </a:r>
            <a:r>
              <a:rPr dirty="0" sz="2400" spc="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seroquel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4" name="object 4" descr="Image result for dizzy geriatric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0" y="3286125"/>
            <a:ext cx="4210050" cy="256222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i="1">
                <a:latin typeface="Arial"/>
                <a:cs typeface="Arial"/>
              </a:rPr>
              <a:t>Extrinsic</a:t>
            </a:r>
            <a:r>
              <a:rPr dirty="0" spc="-120" i="1">
                <a:latin typeface="Arial"/>
                <a:cs typeface="Arial"/>
              </a:rPr>
              <a:t> </a:t>
            </a:r>
            <a:r>
              <a:rPr dirty="0"/>
              <a:t>factors:</a:t>
            </a:r>
            <a:r>
              <a:rPr dirty="0" spc="-165"/>
              <a:t> </a:t>
            </a:r>
            <a:r>
              <a:rPr dirty="0" spc="-10"/>
              <a:t>Polypharmacy,</a:t>
            </a:r>
            <a:r>
              <a:rPr dirty="0" spc="-75"/>
              <a:t> </a:t>
            </a:r>
            <a:r>
              <a:rPr dirty="0"/>
              <a:t>High-Risk</a:t>
            </a:r>
            <a:r>
              <a:rPr dirty="0" spc="-40"/>
              <a:t> </a:t>
            </a:r>
            <a:r>
              <a:rPr dirty="0" spc="-20"/>
              <a:t>Meds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58482" y="1237593"/>
            <a:ext cx="10760075" cy="5148580"/>
          </a:xfrm>
          <a:prstGeom prst="rect">
            <a:avLst/>
          </a:prstGeom>
        </p:spPr>
        <p:txBody>
          <a:bodyPr wrap="square" lIns="0" tIns="105410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830"/>
              </a:spcBef>
              <a:buClr>
                <a:srgbClr val="003978"/>
              </a:buClr>
              <a:buSzPct val="108333"/>
              <a:buChar char="•"/>
              <a:tabLst>
                <a:tab pos="241300" algn="l"/>
              </a:tabLst>
            </a:pPr>
            <a:r>
              <a:rPr dirty="0" sz="2400">
                <a:latin typeface="Arial"/>
                <a:cs typeface="Arial"/>
              </a:rPr>
              <a:t>≥4</a:t>
            </a:r>
            <a:r>
              <a:rPr dirty="0" sz="2400" spc="-9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meds</a:t>
            </a:r>
            <a:r>
              <a:rPr dirty="0" sz="2400" spc="4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=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fall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risk</a:t>
            </a:r>
            <a:endParaRPr sz="2400">
              <a:latin typeface="Arial"/>
              <a:cs typeface="Arial"/>
            </a:endParaRPr>
          </a:p>
          <a:p>
            <a:pPr marL="241300" indent="-228600">
              <a:lnSpc>
                <a:spcPts val="2830"/>
              </a:lnSpc>
              <a:spcBef>
                <a:spcPts val="1025"/>
              </a:spcBef>
              <a:buClr>
                <a:srgbClr val="003978"/>
              </a:buClr>
              <a:buSzPct val="108333"/>
              <a:buChar char="•"/>
              <a:tabLst>
                <a:tab pos="241300" algn="l"/>
              </a:tabLst>
            </a:pPr>
            <a:r>
              <a:rPr dirty="0" sz="2400">
                <a:latin typeface="Arial"/>
                <a:cs typeface="Arial"/>
              </a:rPr>
              <a:t>Certain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classes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of</a:t>
            </a:r>
            <a:r>
              <a:rPr dirty="0" sz="2400" spc="-12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meds:</a:t>
            </a:r>
            <a:endParaRPr sz="2400">
              <a:latin typeface="Arial"/>
              <a:cs typeface="Arial"/>
            </a:endParaRPr>
          </a:p>
          <a:p>
            <a:pPr lvl="1" marL="584835" indent="-229235">
              <a:lnSpc>
                <a:spcPts val="2515"/>
              </a:lnSpc>
              <a:buClr>
                <a:srgbClr val="003978"/>
              </a:buClr>
              <a:buSzPct val="83333"/>
              <a:buFont typeface="Segoe UI"/>
              <a:buChar char="-"/>
              <a:tabLst>
                <a:tab pos="584835" algn="l"/>
              </a:tabLst>
            </a:pPr>
            <a:r>
              <a:rPr dirty="0" sz="2400" spc="-10">
                <a:latin typeface="Arial"/>
                <a:cs typeface="Arial"/>
              </a:rPr>
              <a:t>Psychoactive</a:t>
            </a:r>
            <a:r>
              <a:rPr dirty="0" sz="2400" spc="9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meds</a:t>
            </a:r>
            <a:r>
              <a:rPr dirty="0" sz="2400" spc="1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(benzos,</a:t>
            </a:r>
            <a:r>
              <a:rPr dirty="0" sz="2400" spc="55">
                <a:latin typeface="Arial"/>
                <a:cs typeface="Arial"/>
              </a:rPr>
              <a:t> </a:t>
            </a:r>
            <a:r>
              <a:rPr dirty="0" sz="2400" i="1">
                <a:latin typeface="Arial"/>
                <a:cs typeface="Arial"/>
              </a:rPr>
              <a:t>high-dose</a:t>
            </a:r>
            <a:r>
              <a:rPr dirty="0" sz="2400" spc="-90" i="1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SSRIs,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 spc="-40">
                <a:latin typeface="Arial"/>
                <a:cs typeface="Arial"/>
              </a:rPr>
              <a:t>sedative-</a:t>
            </a:r>
            <a:r>
              <a:rPr dirty="0" sz="2400" spc="-10">
                <a:latin typeface="Arial"/>
                <a:cs typeface="Arial"/>
              </a:rPr>
              <a:t>hypnotics,</a:t>
            </a:r>
            <a:endParaRPr sz="2400">
              <a:latin typeface="Arial"/>
              <a:cs typeface="Arial"/>
            </a:endParaRPr>
          </a:p>
          <a:p>
            <a:pPr marL="584835">
              <a:lnSpc>
                <a:spcPts val="2565"/>
              </a:lnSpc>
            </a:pPr>
            <a:r>
              <a:rPr dirty="0" sz="2400" spc="-30">
                <a:latin typeface="Arial"/>
                <a:cs typeface="Arial"/>
              </a:rPr>
              <a:t>Trazodone,</a:t>
            </a:r>
            <a:r>
              <a:rPr dirty="0" sz="2400" spc="30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TCAs)</a:t>
            </a:r>
            <a:endParaRPr sz="2400">
              <a:latin typeface="Arial"/>
              <a:cs typeface="Arial"/>
            </a:endParaRPr>
          </a:p>
          <a:p>
            <a:pPr lvl="1" marL="584835" indent="-229235">
              <a:lnSpc>
                <a:spcPct val="100000"/>
              </a:lnSpc>
              <a:spcBef>
                <a:spcPts val="2150"/>
              </a:spcBef>
              <a:buClr>
                <a:srgbClr val="003978"/>
              </a:buClr>
              <a:buSzPct val="83333"/>
              <a:buFont typeface="Segoe UI"/>
              <a:buChar char="-"/>
              <a:tabLst>
                <a:tab pos="584835" algn="l"/>
              </a:tabLst>
            </a:pPr>
            <a:r>
              <a:rPr dirty="0" sz="2400">
                <a:latin typeface="Arial"/>
                <a:cs typeface="Arial"/>
              </a:rPr>
              <a:t>BP</a:t>
            </a:r>
            <a:r>
              <a:rPr dirty="0" sz="2400" spc="-9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meds</a:t>
            </a:r>
            <a:r>
              <a:rPr dirty="0" sz="2400" spc="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(esp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vasodilators,</a:t>
            </a:r>
            <a:r>
              <a:rPr dirty="0" sz="2400" spc="21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any</a:t>
            </a:r>
            <a:r>
              <a:rPr dirty="0" sz="2400" spc="-6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BP</a:t>
            </a:r>
            <a:r>
              <a:rPr dirty="0" sz="2400" spc="-8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med</a:t>
            </a:r>
            <a:r>
              <a:rPr dirty="0" sz="2400" spc="1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in</a:t>
            </a:r>
            <a:r>
              <a:rPr dirty="0" sz="2400" spc="-12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high</a:t>
            </a:r>
            <a:r>
              <a:rPr dirty="0" sz="2400" spc="1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dose)</a:t>
            </a:r>
            <a:endParaRPr sz="2400">
              <a:latin typeface="Arial"/>
              <a:cs typeface="Arial"/>
            </a:endParaRPr>
          </a:p>
          <a:p>
            <a:pPr lvl="1" marL="584835" indent="-229235">
              <a:lnSpc>
                <a:spcPct val="100000"/>
              </a:lnSpc>
              <a:spcBef>
                <a:spcPts val="2530"/>
              </a:spcBef>
              <a:buClr>
                <a:srgbClr val="003978"/>
              </a:buClr>
              <a:buSzPct val="83333"/>
              <a:buFont typeface="Segoe UI"/>
              <a:buChar char="-"/>
              <a:tabLst>
                <a:tab pos="584835" algn="l"/>
              </a:tabLst>
            </a:pPr>
            <a:r>
              <a:rPr dirty="0" sz="2400">
                <a:latin typeface="Arial"/>
                <a:cs typeface="Arial"/>
              </a:rPr>
              <a:t>Anticonvulsants (esp</a:t>
            </a:r>
            <a:r>
              <a:rPr dirty="0" sz="2400" spc="-11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Gabapentin)</a:t>
            </a:r>
            <a:endParaRPr sz="2400">
              <a:latin typeface="Arial"/>
              <a:cs typeface="Arial"/>
            </a:endParaRPr>
          </a:p>
          <a:p>
            <a:pPr lvl="1" marL="584835" indent="-229235">
              <a:lnSpc>
                <a:spcPts val="2605"/>
              </a:lnSpc>
              <a:spcBef>
                <a:spcPts val="2150"/>
              </a:spcBef>
              <a:buClr>
                <a:srgbClr val="003978"/>
              </a:buClr>
              <a:buSzPct val="83333"/>
              <a:buFont typeface="Segoe UI"/>
              <a:buChar char="-"/>
              <a:tabLst>
                <a:tab pos="584835" algn="l"/>
              </a:tabLst>
            </a:pPr>
            <a:r>
              <a:rPr dirty="0" sz="2400" spc="-10">
                <a:latin typeface="Arial"/>
                <a:cs typeface="Arial"/>
              </a:rPr>
              <a:t>Anticholinergics</a:t>
            </a:r>
            <a:r>
              <a:rPr dirty="0" sz="2400" spc="-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(Meclizine,</a:t>
            </a:r>
            <a:r>
              <a:rPr dirty="0" sz="2400" spc="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Oxybutynin,</a:t>
            </a:r>
            <a:r>
              <a:rPr dirty="0" sz="2400" spc="12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…and</a:t>
            </a:r>
            <a:r>
              <a:rPr dirty="0" sz="2400" spc="-11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ask</a:t>
            </a:r>
            <a:r>
              <a:rPr dirty="0" sz="2400" spc="-6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about</a:t>
            </a:r>
            <a:r>
              <a:rPr dirty="0" sz="2400" spc="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OTCs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–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Benadryl,</a:t>
            </a:r>
            <a:endParaRPr sz="2400">
              <a:latin typeface="Arial"/>
              <a:cs typeface="Arial"/>
            </a:endParaRPr>
          </a:p>
          <a:p>
            <a:pPr marL="584835">
              <a:lnSpc>
                <a:spcPts val="2605"/>
              </a:lnSpc>
            </a:pPr>
            <a:r>
              <a:rPr dirty="0" sz="2400" spc="-25">
                <a:latin typeface="Arial"/>
                <a:cs typeface="Arial"/>
              </a:rPr>
              <a:t>Tylenol</a:t>
            </a:r>
            <a:r>
              <a:rPr dirty="0" sz="2400" spc="11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PM,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&amp;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Dramamine)</a:t>
            </a:r>
            <a:endParaRPr sz="2400">
              <a:latin typeface="Arial"/>
              <a:cs typeface="Arial"/>
            </a:endParaRPr>
          </a:p>
          <a:p>
            <a:pPr lvl="1" marL="584835" indent="-229235">
              <a:lnSpc>
                <a:spcPct val="100000"/>
              </a:lnSpc>
              <a:spcBef>
                <a:spcPts val="2080"/>
              </a:spcBef>
              <a:buClr>
                <a:srgbClr val="003978"/>
              </a:buClr>
              <a:buSzPct val="83333"/>
              <a:buFont typeface="Segoe UI"/>
              <a:buChar char="-"/>
              <a:tabLst>
                <a:tab pos="584835" algn="l"/>
              </a:tabLst>
            </a:pPr>
            <a:r>
              <a:rPr dirty="0" sz="2400">
                <a:latin typeface="Arial"/>
                <a:cs typeface="Arial"/>
              </a:rPr>
              <a:t>Muscle</a:t>
            </a:r>
            <a:r>
              <a:rPr dirty="0" sz="2400" spc="-114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relaxants</a:t>
            </a:r>
            <a:endParaRPr sz="2400">
              <a:latin typeface="Arial"/>
              <a:cs typeface="Arial"/>
            </a:endParaRPr>
          </a:p>
          <a:p>
            <a:pPr lvl="1" marL="584835" indent="-229235">
              <a:lnSpc>
                <a:spcPct val="100000"/>
              </a:lnSpc>
              <a:spcBef>
                <a:spcPts val="2150"/>
              </a:spcBef>
              <a:buClr>
                <a:srgbClr val="003978"/>
              </a:buClr>
              <a:buSzPct val="83333"/>
              <a:buFont typeface="Segoe UI"/>
              <a:buChar char="-"/>
              <a:tabLst>
                <a:tab pos="584835" algn="l"/>
              </a:tabLst>
            </a:pPr>
            <a:r>
              <a:rPr dirty="0" sz="2400">
                <a:latin typeface="Arial"/>
                <a:cs typeface="Arial"/>
              </a:rPr>
              <a:t>Opioids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(in</a:t>
            </a:r>
            <a:r>
              <a:rPr dirty="0" sz="2400" spc="-12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high</a:t>
            </a:r>
            <a:r>
              <a:rPr dirty="0" sz="2400" spc="-12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doses), </a:t>
            </a:r>
            <a:r>
              <a:rPr dirty="0" sz="2400" spc="-20">
                <a:latin typeface="Arial"/>
                <a:cs typeface="Arial"/>
              </a:rPr>
              <a:t>Tramadol</a:t>
            </a:r>
            <a:r>
              <a:rPr dirty="0" sz="2400" spc="5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aka</a:t>
            </a:r>
            <a:r>
              <a:rPr dirty="0" sz="2400" spc="-125">
                <a:latin typeface="Arial"/>
                <a:cs typeface="Arial"/>
              </a:rPr>
              <a:t> </a:t>
            </a:r>
            <a:r>
              <a:rPr dirty="0" sz="2400" spc="-25">
                <a:latin typeface="Arial"/>
                <a:cs typeface="Arial"/>
              </a:rPr>
              <a:t>“Trama-</a:t>
            </a:r>
            <a:r>
              <a:rPr dirty="0" sz="2400" spc="-10">
                <a:latin typeface="Arial"/>
                <a:cs typeface="Arial"/>
              </a:rPr>
              <a:t>don’t”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i="1">
                <a:latin typeface="Arial"/>
                <a:cs typeface="Arial"/>
              </a:rPr>
              <a:t>Extrinsic</a:t>
            </a:r>
            <a:r>
              <a:rPr dirty="0" spc="-50" i="1">
                <a:latin typeface="Arial"/>
                <a:cs typeface="Arial"/>
              </a:rPr>
              <a:t> </a:t>
            </a:r>
            <a:r>
              <a:rPr dirty="0"/>
              <a:t>factors:</a:t>
            </a:r>
            <a:r>
              <a:rPr dirty="0" spc="-95"/>
              <a:t> </a:t>
            </a:r>
            <a:r>
              <a:rPr dirty="0" spc="-10"/>
              <a:t>Footwear</a:t>
            </a:r>
          </a:p>
        </p:txBody>
      </p:sp>
      <p:pic>
        <p:nvPicPr>
          <p:cNvPr id="3" name="object 3" descr="Image result for Fall Prevention Logo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2450" y="2162175"/>
            <a:ext cx="3552825" cy="305752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231004" y="1762416"/>
            <a:ext cx="2952750" cy="1885950"/>
          </a:xfrm>
          <a:prstGeom prst="rect">
            <a:avLst/>
          </a:prstGeom>
        </p:spPr>
        <p:txBody>
          <a:bodyPr wrap="square" lIns="0" tIns="35560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280"/>
              </a:spcBef>
              <a:buClr>
                <a:srgbClr val="003978"/>
              </a:buClr>
              <a:buSzPct val="113513"/>
              <a:buChar char="•"/>
              <a:tabLst>
                <a:tab pos="240665" algn="l"/>
              </a:tabLst>
            </a:pPr>
            <a:r>
              <a:rPr dirty="0" sz="1850">
                <a:latin typeface="Arial"/>
                <a:cs typeface="Arial"/>
              </a:rPr>
              <a:t>The</a:t>
            </a:r>
            <a:r>
              <a:rPr dirty="0" sz="1850" spc="130">
                <a:latin typeface="Arial"/>
                <a:cs typeface="Arial"/>
              </a:rPr>
              <a:t> </a:t>
            </a:r>
            <a:r>
              <a:rPr dirty="0" sz="1850" spc="-10">
                <a:latin typeface="Arial"/>
                <a:cs typeface="Arial"/>
              </a:rPr>
              <a:t>enemies:</a:t>
            </a:r>
            <a:endParaRPr sz="1850">
              <a:latin typeface="Arial"/>
              <a:cs typeface="Arial"/>
            </a:endParaRPr>
          </a:p>
          <a:p>
            <a:pPr lvl="1" marL="584200" indent="-228600">
              <a:lnSpc>
                <a:spcPct val="100000"/>
              </a:lnSpc>
              <a:spcBef>
                <a:spcPts val="185"/>
              </a:spcBef>
              <a:buClr>
                <a:srgbClr val="003978"/>
              </a:buClr>
              <a:buSzPct val="89189"/>
              <a:buFont typeface="Segoe UI"/>
              <a:buChar char="-"/>
              <a:tabLst>
                <a:tab pos="584200" algn="l"/>
              </a:tabLst>
            </a:pPr>
            <a:r>
              <a:rPr dirty="0" sz="1850" spc="-10">
                <a:latin typeface="Arial"/>
                <a:cs typeface="Arial"/>
              </a:rPr>
              <a:t>Sandals</a:t>
            </a:r>
            <a:endParaRPr sz="1850">
              <a:latin typeface="Arial"/>
              <a:cs typeface="Arial"/>
            </a:endParaRPr>
          </a:p>
          <a:p>
            <a:pPr lvl="1" marL="584200" indent="-228600">
              <a:lnSpc>
                <a:spcPct val="100000"/>
              </a:lnSpc>
              <a:spcBef>
                <a:spcPts val="254"/>
              </a:spcBef>
              <a:buClr>
                <a:srgbClr val="003978"/>
              </a:buClr>
              <a:buSzPct val="89189"/>
              <a:buFont typeface="Segoe UI"/>
              <a:buChar char="-"/>
              <a:tabLst>
                <a:tab pos="584200" algn="l"/>
              </a:tabLst>
            </a:pPr>
            <a:r>
              <a:rPr dirty="0" sz="1850">
                <a:latin typeface="Arial"/>
                <a:cs typeface="Arial"/>
              </a:rPr>
              <a:t>Bare</a:t>
            </a:r>
            <a:r>
              <a:rPr dirty="0" sz="1850" spc="135">
                <a:latin typeface="Arial"/>
                <a:cs typeface="Arial"/>
              </a:rPr>
              <a:t> </a:t>
            </a:r>
            <a:r>
              <a:rPr dirty="0" sz="1850" spc="-20">
                <a:latin typeface="Arial"/>
                <a:cs typeface="Arial"/>
              </a:rPr>
              <a:t>feet</a:t>
            </a:r>
            <a:endParaRPr sz="1850">
              <a:latin typeface="Arial"/>
              <a:cs typeface="Arial"/>
            </a:endParaRPr>
          </a:p>
          <a:p>
            <a:pPr lvl="1" marL="584200" indent="-228600">
              <a:lnSpc>
                <a:spcPct val="100000"/>
              </a:lnSpc>
              <a:spcBef>
                <a:spcPts val="260"/>
              </a:spcBef>
              <a:buClr>
                <a:srgbClr val="003978"/>
              </a:buClr>
              <a:buSzPct val="89189"/>
              <a:buFont typeface="Segoe UI"/>
              <a:buChar char="-"/>
              <a:tabLst>
                <a:tab pos="584200" algn="l"/>
              </a:tabLst>
            </a:pPr>
            <a:r>
              <a:rPr dirty="0" sz="1850">
                <a:latin typeface="Arial"/>
                <a:cs typeface="Arial"/>
              </a:rPr>
              <a:t>High</a:t>
            </a:r>
            <a:r>
              <a:rPr dirty="0" sz="1850" spc="75">
                <a:latin typeface="Arial"/>
                <a:cs typeface="Arial"/>
              </a:rPr>
              <a:t> </a:t>
            </a:r>
            <a:r>
              <a:rPr dirty="0" sz="1850" spc="-20">
                <a:latin typeface="Arial"/>
                <a:cs typeface="Arial"/>
              </a:rPr>
              <a:t>Heels</a:t>
            </a:r>
            <a:endParaRPr sz="1850">
              <a:latin typeface="Arial"/>
              <a:cs typeface="Arial"/>
            </a:endParaRPr>
          </a:p>
          <a:p>
            <a:pPr lvl="1" marL="584200" indent="-228600">
              <a:lnSpc>
                <a:spcPct val="100000"/>
              </a:lnSpc>
              <a:spcBef>
                <a:spcPts val="185"/>
              </a:spcBef>
              <a:buClr>
                <a:srgbClr val="003978"/>
              </a:buClr>
              <a:buSzPct val="89189"/>
              <a:buFont typeface="Segoe UI"/>
              <a:buChar char="-"/>
              <a:tabLst>
                <a:tab pos="584200" algn="l"/>
              </a:tabLst>
            </a:pPr>
            <a:r>
              <a:rPr dirty="0" sz="1850">
                <a:latin typeface="Arial"/>
                <a:cs typeface="Arial"/>
              </a:rPr>
              <a:t>Open-backed</a:t>
            </a:r>
            <a:r>
              <a:rPr dirty="0" sz="1850" spc="285">
                <a:latin typeface="Arial"/>
                <a:cs typeface="Arial"/>
              </a:rPr>
              <a:t> </a:t>
            </a:r>
            <a:r>
              <a:rPr dirty="0" sz="1850" spc="-10">
                <a:latin typeface="Arial"/>
                <a:cs typeface="Arial"/>
              </a:rPr>
              <a:t>slippers</a:t>
            </a:r>
            <a:endParaRPr sz="1850">
              <a:latin typeface="Arial"/>
              <a:cs typeface="Arial"/>
            </a:endParaRPr>
          </a:p>
          <a:p>
            <a:pPr lvl="1" marL="584200" indent="-228600">
              <a:lnSpc>
                <a:spcPct val="100000"/>
              </a:lnSpc>
              <a:spcBef>
                <a:spcPts val="254"/>
              </a:spcBef>
              <a:buClr>
                <a:srgbClr val="003978"/>
              </a:buClr>
              <a:buSzPct val="89189"/>
              <a:buFont typeface="Segoe UI"/>
              <a:buChar char="-"/>
              <a:tabLst>
                <a:tab pos="584200" algn="l"/>
              </a:tabLst>
            </a:pPr>
            <a:r>
              <a:rPr dirty="0" sz="1850">
                <a:latin typeface="Arial"/>
                <a:cs typeface="Arial"/>
              </a:rPr>
              <a:t>Smashed</a:t>
            </a:r>
            <a:r>
              <a:rPr dirty="0" sz="1850" spc="170">
                <a:latin typeface="Arial"/>
                <a:cs typeface="Arial"/>
              </a:rPr>
              <a:t> </a:t>
            </a:r>
            <a:r>
              <a:rPr dirty="0" sz="1850" spc="-10">
                <a:latin typeface="Arial"/>
                <a:cs typeface="Arial"/>
              </a:rPr>
              <a:t>heels</a:t>
            </a:r>
            <a:endParaRPr sz="18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43901" y="2058606"/>
            <a:ext cx="3909695" cy="1275080"/>
          </a:xfrm>
          <a:prstGeom prst="rect">
            <a:avLst/>
          </a:prstGeom>
        </p:spPr>
        <p:txBody>
          <a:bodyPr wrap="square" lIns="0" tIns="44450" rIns="0" bIns="0" rtlCol="0" vert="horz">
            <a:spAutoFit/>
          </a:bodyPr>
          <a:lstStyle/>
          <a:p>
            <a:pPr marL="154940" indent="-142240">
              <a:lnSpc>
                <a:spcPct val="100000"/>
              </a:lnSpc>
              <a:spcBef>
                <a:spcPts val="350"/>
              </a:spcBef>
              <a:buChar char="-"/>
              <a:tabLst>
                <a:tab pos="154940" algn="l"/>
              </a:tabLst>
            </a:pPr>
            <a:r>
              <a:rPr dirty="0" sz="1850">
                <a:latin typeface="Arial"/>
                <a:cs typeface="Arial"/>
              </a:rPr>
              <a:t>Open-backed</a:t>
            </a:r>
            <a:r>
              <a:rPr dirty="0" sz="1850" spc="270">
                <a:latin typeface="Arial"/>
                <a:cs typeface="Arial"/>
              </a:rPr>
              <a:t> </a:t>
            </a:r>
            <a:r>
              <a:rPr dirty="0" sz="1850">
                <a:latin typeface="Arial"/>
                <a:cs typeface="Arial"/>
              </a:rPr>
              <a:t>shoes</a:t>
            </a:r>
            <a:r>
              <a:rPr dirty="0" sz="1850" spc="130">
                <a:latin typeface="Arial"/>
                <a:cs typeface="Arial"/>
              </a:rPr>
              <a:t> </a:t>
            </a:r>
            <a:r>
              <a:rPr dirty="0" sz="1850" spc="-10">
                <a:latin typeface="Arial"/>
                <a:cs typeface="Arial"/>
              </a:rPr>
              <a:t>(mules/slides)</a:t>
            </a:r>
            <a:endParaRPr sz="185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60"/>
              </a:spcBef>
              <a:buChar char="-"/>
              <a:tabLst>
                <a:tab pos="154940" algn="l"/>
              </a:tabLst>
            </a:pPr>
            <a:r>
              <a:rPr dirty="0" sz="1850">
                <a:latin typeface="Arial"/>
                <a:cs typeface="Arial"/>
              </a:rPr>
              <a:t>Stocking</a:t>
            </a:r>
            <a:r>
              <a:rPr dirty="0" sz="1850" spc="190">
                <a:latin typeface="Arial"/>
                <a:cs typeface="Arial"/>
              </a:rPr>
              <a:t> </a:t>
            </a:r>
            <a:r>
              <a:rPr dirty="0" sz="1850" spc="-20">
                <a:latin typeface="Arial"/>
                <a:cs typeface="Arial"/>
              </a:rPr>
              <a:t>Feet</a:t>
            </a:r>
            <a:endParaRPr sz="185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260"/>
              </a:spcBef>
              <a:buChar char="-"/>
              <a:tabLst>
                <a:tab pos="154940" algn="l"/>
              </a:tabLst>
            </a:pPr>
            <a:r>
              <a:rPr dirty="0" sz="1850">
                <a:latin typeface="Arial"/>
                <a:cs typeface="Arial"/>
              </a:rPr>
              <a:t>Flip-</a:t>
            </a:r>
            <a:r>
              <a:rPr dirty="0" sz="1850" spc="-10">
                <a:latin typeface="Arial"/>
                <a:cs typeface="Arial"/>
              </a:rPr>
              <a:t>Flops</a:t>
            </a:r>
            <a:endParaRPr sz="1850">
              <a:latin typeface="Arial"/>
              <a:cs typeface="Arial"/>
            </a:endParaRPr>
          </a:p>
          <a:p>
            <a:pPr marL="154940" indent="-142240">
              <a:lnSpc>
                <a:spcPct val="100000"/>
              </a:lnSpc>
              <a:spcBef>
                <a:spcPts val="180"/>
              </a:spcBef>
              <a:buChar char="-"/>
              <a:tabLst>
                <a:tab pos="154940" algn="l"/>
              </a:tabLst>
            </a:pPr>
            <a:r>
              <a:rPr dirty="0" sz="1850">
                <a:latin typeface="Arial"/>
                <a:cs typeface="Arial"/>
              </a:rPr>
              <a:t>Big</a:t>
            </a:r>
            <a:r>
              <a:rPr dirty="0" sz="1850" spc="85">
                <a:latin typeface="Arial"/>
                <a:cs typeface="Arial"/>
              </a:rPr>
              <a:t> </a:t>
            </a:r>
            <a:r>
              <a:rPr dirty="0" sz="1850" spc="-10">
                <a:latin typeface="Arial"/>
                <a:cs typeface="Arial"/>
              </a:rPr>
              <a:t>shoes</a:t>
            </a:r>
            <a:endParaRPr sz="18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31004" y="4080954"/>
            <a:ext cx="5928360" cy="1226820"/>
          </a:xfrm>
          <a:prstGeom prst="rect">
            <a:avLst/>
          </a:prstGeom>
        </p:spPr>
        <p:txBody>
          <a:bodyPr wrap="square" lIns="0" tIns="44450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350"/>
              </a:spcBef>
              <a:buClr>
                <a:srgbClr val="003978"/>
              </a:buClr>
              <a:buSzPct val="113513"/>
              <a:buChar char="•"/>
              <a:tabLst>
                <a:tab pos="240665" algn="l"/>
              </a:tabLst>
            </a:pPr>
            <a:r>
              <a:rPr dirty="0" sz="1850">
                <a:latin typeface="Arial"/>
                <a:cs typeface="Arial"/>
              </a:rPr>
              <a:t>The</a:t>
            </a:r>
            <a:r>
              <a:rPr dirty="0" sz="1850" spc="105">
                <a:latin typeface="Arial"/>
                <a:cs typeface="Arial"/>
              </a:rPr>
              <a:t> </a:t>
            </a:r>
            <a:r>
              <a:rPr dirty="0" sz="1850" spc="-10">
                <a:latin typeface="Arial"/>
                <a:cs typeface="Arial"/>
              </a:rPr>
              <a:t>allies:</a:t>
            </a:r>
            <a:endParaRPr sz="1850">
              <a:latin typeface="Arial"/>
              <a:cs typeface="Arial"/>
            </a:endParaRPr>
          </a:p>
          <a:p>
            <a:pPr lvl="1" marL="584200" marR="322580" indent="-228600">
              <a:lnSpc>
                <a:spcPts val="2100"/>
              </a:lnSpc>
              <a:spcBef>
                <a:spcPts val="425"/>
              </a:spcBef>
              <a:buClr>
                <a:srgbClr val="003978"/>
              </a:buClr>
              <a:buSzPct val="89189"/>
              <a:buFont typeface="Segoe UI"/>
              <a:buChar char="-"/>
              <a:tabLst>
                <a:tab pos="584200" algn="l"/>
              </a:tabLst>
            </a:pPr>
            <a:r>
              <a:rPr dirty="0" sz="1850">
                <a:latin typeface="Arial"/>
                <a:cs typeface="Arial"/>
              </a:rPr>
              <a:t>Shoes</a:t>
            </a:r>
            <a:r>
              <a:rPr dirty="0" sz="1850" spc="160">
                <a:latin typeface="Arial"/>
                <a:cs typeface="Arial"/>
              </a:rPr>
              <a:t> </a:t>
            </a:r>
            <a:r>
              <a:rPr dirty="0" sz="1850">
                <a:latin typeface="Arial"/>
                <a:cs typeface="Arial"/>
              </a:rPr>
              <a:t>with</a:t>
            </a:r>
            <a:r>
              <a:rPr dirty="0" sz="1850" spc="45">
                <a:latin typeface="Arial"/>
                <a:cs typeface="Arial"/>
              </a:rPr>
              <a:t> </a:t>
            </a:r>
            <a:r>
              <a:rPr dirty="0" sz="1850">
                <a:latin typeface="Arial"/>
                <a:cs typeface="Arial"/>
              </a:rPr>
              <a:t>good</a:t>
            </a:r>
            <a:r>
              <a:rPr dirty="0" sz="1850" spc="220">
                <a:latin typeface="Arial"/>
                <a:cs typeface="Arial"/>
              </a:rPr>
              <a:t> </a:t>
            </a:r>
            <a:r>
              <a:rPr dirty="0" sz="1850">
                <a:latin typeface="Arial"/>
                <a:cs typeface="Arial"/>
              </a:rPr>
              <a:t>sole</a:t>
            </a:r>
            <a:r>
              <a:rPr dirty="0" sz="1850" spc="40">
                <a:latin typeface="Arial"/>
                <a:cs typeface="Arial"/>
              </a:rPr>
              <a:t> </a:t>
            </a:r>
            <a:r>
              <a:rPr dirty="0" sz="1850">
                <a:latin typeface="Arial"/>
                <a:cs typeface="Arial"/>
              </a:rPr>
              <a:t>contact</a:t>
            </a:r>
            <a:r>
              <a:rPr dirty="0" sz="1850" spc="125">
                <a:latin typeface="Arial"/>
                <a:cs typeface="Arial"/>
              </a:rPr>
              <a:t> </a:t>
            </a:r>
            <a:r>
              <a:rPr dirty="0" sz="1850">
                <a:latin typeface="Arial"/>
                <a:cs typeface="Arial"/>
              </a:rPr>
              <a:t>area,</a:t>
            </a:r>
            <a:r>
              <a:rPr dirty="0" sz="1850" spc="220">
                <a:latin typeface="Arial"/>
                <a:cs typeface="Arial"/>
              </a:rPr>
              <a:t> </a:t>
            </a:r>
            <a:r>
              <a:rPr dirty="0" sz="1850">
                <a:latin typeface="Arial"/>
                <a:cs typeface="Arial"/>
              </a:rPr>
              <a:t>closed-</a:t>
            </a:r>
            <a:r>
              <a:rPr dirty="0" sz="1850" spc="-20">
                <a:latin typeface="Arial"/>
                <a:cs typeface="Arial"/>
              </a:rPr>
              <a:t>toe, </a:t>
            </a:r>
            <a:r>
              <a:rPr dirty="0" sz="1850">
                <a:latin typeface="Arial"/>
                <a:cs typeface="Arial"/>
              </a:rPr>
              <a:t>covered</a:t>
            </a:r>
            <a:r>
              <a:rPr dirty="0" sz="1850" spc="180">
                <a:latin typeface="Arial"/>
                <a:cs typeface="Arial"/>
              </a:rPr>
              <a:t> </a:t>
            </a:r>
            <a:r>
              <a:rPr dirty="0" sz="1850">
                <a:latin typeface="Arial"/>
                <a:cs typeface="Arial"/>
              </a:rPr>
              <a:t>heel</a:t>
            </a:r>
            <a:r>
              <a:rPr dirty="0" sz="1850" spc="130">
                <a:latin typeface="Arial"/>
                <a:cs typeface="Arial"/>
              </a:rPr>
              <a:t> </a:t>
            </a:r>
            <a:r>
              <a:rPr dirty="0" sz="1850">
                <a:latin typeface="Arial"/>
                <a:cs typeface="Arial"/>
              </a:rPr>
              <a:t>are</a:t>
            </a:r>
            <a:r>
              <a:rPr dirty="0" sz="1850" spc="25">
                <a:latin typeface="Arial"/>
                <a:cs typeface="Arial"/>
              </a:rPr>
              <a:t> </a:t>
            </a:r>
            <a:r>
              <a:rPr dirty="0" sz="1850" spc="-20">
                <a:latin typeface="Arial"/>
                <a:cs typeface="Arial"/>
              </a:rPr>
              <a:t>best</a:t>
            </a:r>
            <a:endParaRPr sz="1850">
              <a:latin typeface="Arial"/>
              <a:cs typeface="Arial"/>
            </a:endParaRPr>
          </a:p>
          <a:p>
            <a:pPr lvl="1" marL="584200" indent="-228600">
              <a:lnSpc>
                <a:spcPct val="100000"/>
              </a:lnSpc>
              <a:spcBef>
                <a:spcPts val="135"/>
              </a:spcBef>
              <a:buClr>
                <a:srgbClr val="003978"/>
              </a:buClr>
              <a:buSzPct val="89189"/>
              <a:buFont typeface="Segoe UI"/>
              <a:buChar char="-"/>
              <a:tabLst>
                <a:tab pos="584200" algn="l"/>
              </a:tabLst>
            </a:pPr>
            <a:r>
              <a:rPr dirty="0" sz="1850">
                <a:latin typeface="Arial"/>
                <a:cs typeface="Arial"/>
              </a:rPr>
              <a:t>Athletic/canvas</a:t>
            </a:r>
            <a:r>
              <a:rPr dirty="0" sz="1850" spc="330">
                <a:latin typeface="Arial"/>
                <a:cs typeface="Arial"/>
              </a:rPr>
              <a:t> </a:t>
            </a:r>
            <a:r>
              <a:rPr dirty="0" sz="1850">
                <a:latin typeface="Arial"/>
                <a:cs typeface="Arial"/>
              </a:rPr>
              <a:t>shoes</a:t>
            </a:r>
            <a:r>
              <a:rPr dirty="0" sz="1850" spc="130">
                <a:latin typeface="Arial"/>
                <a:cs typeface="Arial"/>
              </a:rPr>
              <a:t> </a:t>
            </a:r>
            <a:r>
              <a:rPr dirty="0" sz="1850">
                <a:latin typeface="Arial"/>
                <a:cs typeface="Arial"/>
              </a:rPr>
              <a:t>associated</a:t>
            </a:r>
            <a:r>
              <a:rPr dirty="0" sz="1850" spc="190">
                <a:latin typeface="Arial"/>
                <a:cs typeface="Arial"/>
              </a:rPr>
              <a:t> </a:t>
            </a:r>
            <a:r>
              <a:rPr dirty="0" sz="1850">
                <a:latin typeface="Arial"/>
                <a:cs typeface="Arial"/>
              </a:rPr>
              <a:t>with</a:t>
            </a:r>
            <a:r>
              <a:rPr dirty="0" sz="1850" spc="100">
                <a:latin typeface="Arial"/>
                <a:cs typeface="Arial"/>
              </a:rPr>
              <a:t> </a:t>
            </a:r>
            <a:r>
              <a:rPr dirty="0" sz="1850">
                <a:latin typeface="Arial"/>
                <a:cs typeface="Arial"/>
              </a:rPr>
              <a:t>lowest</a:t>
            </a:r>
            <a:r>
              <a:rPr dirty="0" sz="1850" spc="90">
                <a:latin typeface="Arial"/>
                <a:cs typeface="Arial"/>
              </a:rPr>
              <a:t> </a:t>
            </a:r>
            <a:r>
              <a:rPr dirty="0" sz="1850" spc="-10">
                <a:latin typeface="Arial"/>
                <a:cs typeface="Arial"/>
              </a:rPr>
              <a:t>risk.</a:t>
            </a:r>
            <a:endParaRPr sz="18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7080" cy="6863080"/>
            <a:chOff x="0" y="0"/>
            <a:chExt cx="12197080" cy="68630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38186"/>
              <a:ext cx="12192000" cy="561981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62" y="1252537"/>
              <a:ext cx="12187237" cy="560546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762" y="1252537"/>
              <a:ext cx="12187555" cy="5605780"/>
            </a:xfrm>
            <a:custGeom>
              <a:avLst/>
              <a:gdLst/>
              <a:ahLst/>
              <a:cxnLst/>
              <a:rect l="l" t="t" r="r" b="b"/>
              <a:pathLst>
                <a:path w="12187555" h="5605780">
                  <a:moveTo>
                    <a:pt x="12187237" y="0"/>
                  </a:moveTo>
                  <a:lnTo>
                    <a:pt x="0" y="0"/>
                  </a:lnTo>
                  <a:lnTo>
                    <a:pt x="0" y="5605462"/>
                  </a:lnTo>
                </a:path>
              </a:pathLst>
            </a:custGeom>
            <a:ln w="9525">
              <a:solidFill>
                <a:srgbClr val="2D619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92000" cy="122872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1219200"/>
              <a:ext cx="12192000" cy="19050"/>
            </a:xfrm>
            <a:custGeom>
              <a:avLst/>
              <a:gdLst/>
              <a:ahLst/>
              <a:cxnLst/>
              <a:rect l="l" t="t" r="r" b="b"/>
              <a:pathLst>
                <a:path w="12192000" h="19050">
                  <a:moveTo>
                    <a:pt x="1219200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12192000" y="1905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CE372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58550" y="6353175"/>
              <a:ext cx="904875" cy="485773"/>
            </a:xfrm>
            <a:prstGeom prst="rect">
              <a:avLst/>
            </a:prstGeom>
          </p:spPr>
        </p:pic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i="1">
                <a:latin typeface="Arial"/>
                <a:cs typeface="Arial"/>
              </a:rPr>
              <a:t>Extrinsic</a:t>
            </a:r>
            <a:r>
              <a:rPr dirty="0" spc="-70" i="1">
                <a:latin typeface="Arial"/>
                <a:cs typeface="Arial"/>
              </a:rPr>
              <a:t> </a:t>
            </a:r>
            <a:r>
              <a:rPr dirty="0"/>
              <a:t>factors:</a:t>
            </a:r>
            <a:r>
              <a:rPr dirty="0" spc="-114"/>
              <a:t> </a:t>
            </a:r>
            <a:r>
              <a:rPr dirty="0"/>
              <a:t>Environmental</a:t>
            </a:r>
            <a:r>
              <a:rPr dirty="0" spc="20"/>
              <a:t> </a:t>
            </a:r>
            <a:r>
              <a:rPr dirty="0" spc="-10"/>
              <a:t>Factors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58482" y="1387939"/>
            <a:ext cx="5170805" cy="4618355"/>
          </a:xfrm>
          <a:prstGeom prst="rect">
            <a:avLst/>
          </a:prstGeom>
        </p:spPr>
        <p:txBody>
          <a:bodyPr wrap="square" lIns="0" tIns="130175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25"/>
              </a:spcBef>
              <a:buSzPct val="109615"/>
              <a:buChar char="•"/>
              <a:tabLst>
                <a:tab pos="240665" algn="l"/>
              </a:tabLst>
            </a:pPr>
            <a:r>
              <a:rPr dirty="0" sz="2600" spc="-10">
                <a:solidFill>
                  <a:srgbClr val="FFFFFF"/>
                </a:solidFill>
                <a:latin typeface="Arial"/>
                <a:cs typeface="Arial"/>
              </a:rPr>
              <a:t>Inadequate</a:t>
            </a:r>
            <a:r>
              <a:rPr dirty="0" sz="26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Arial"/>
                <a:cs typeface="Arial"/>
              </a:rPr>
              <a:t>lighting</a:t>
            </a:r>
            <a:endParaRPr sz="2600">
              <a:latin typeface="Arial"/>
              <a:cs typeface="Arial"/>
            </a:endParaRPr>
          </a:p>
          <a:p>
            <a:pPr marL="240665" indent="-227965">
              <a:lnSpc>
                <a:spcPts val="2985"/>
              </a:lnSpc>
              <a:spcBef>
                <a:spcPts val="1235"/>
              </a:spcBef>
              <a:buSzPct val="109615"/>
              <a:buChar char="•"/>
              <a:tabLst>
                <a:tab pos="240665" algn="l"/>
              </a:tabLst>
            </a:pP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Loose</a:t>
            </a:r>
            <a:r>
              <a:rPr dirty="0" sz="26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objects</a:t>
            </a:r>
            <a:r>
              <a:rPr dirty="0" sz="26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dirty="0" sz="26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spc="-20">
                <a:solidFill>
                  <a:srgbClr val="FFFFFF"/>
                </a:solidFill>
                <a:latin typeface="Arial"/>
                <a:cs typeface="Arial"/>
              </a:rPr>
              <a:t>floor</a:t>
            </a:r>
            <a:endParaRPr sz="2600">
              <a:latin typeface="Arial"/>
              <a:cs typeface="Arial"/>
            </a:endParaRPr>
          </a:p>
          <a:p>
            <a:pPr marL="241300">
              <a:lnSpc>
                <a:spcPts val="2985"/>
              </a:lnSpc>
            </a:pP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(throw</a:t>
            </a:r>
            <a:r>
              <a:rPr dirty="0" sz="26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rugs,</a:t>
            </a:r>
            <a:r>
              <a:rPr dirty="0" sz="26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cords,</a:t>
            </a:r>
            <a:r>
              <a:rPr dirty="0" sz="26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junk,</a:t>
            </a:r>
            <a:r>
              <a:rPr dirty="0" sz="2600" spc="-1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Arial"/>
                <a:cs typeface="Arial"/>
              </a:rPr>
              <a:t>etc.)</a:t>
            </a:r>
            <a:endParaRPr sz="26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310"/>
              </a:spcBef>
              <a:buSzPct val="109615"/>
              <a:buChar char="•"/>
              <a:tabLst>
                <a:tab pos="240665" algn="l"/>
              </a:tabLst>
            </a:pP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Unsafe</a:t>
            </a:r>
            <a:r>
              <a:rPr dirty="0" sz="26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steps</a:t>
            </a:r>
            <a:r>
              <a:rPr dirty="0" sz="2600" spc="-1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(broken,</a:t>
            </a:r>
            <a:r>
              <a:rPr dirty="0" sz="26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dirty="0" sz="26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Arial"/>
                <a:cs typeface="Arial"/>
              </a:rPr>
              <a:t>railings)</a:t>
            </a:r>
            <a:endParaRPr sz="26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235"/>
              </a:spcBef>
              <a:buSzPct val="109615"/>
              <a:buChar char="•"/>
              <a:tabLst>
                <a:tab pos="240665" algn="l"/>
              </a:tabLst>
            </a:pP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Items</a:t>
            </a:r>
            <a:r>
              <a:rPr dirty="0" sz="26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dirty="0" sz="26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hard</a:t>
            </a:r>
            <a:r>
              <a:rPr dirty="0" sz="26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dirty="0" sz="26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reach</a:t>
            </a:r>
            <a:r>
              <a:rPr dirty="0" sz="26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Arial"/>
                <a:cs typeface="Arial"/>
              </a:rPr>
              <a:t>places</a:t>
            </a:r>
            <a:endParaRPr sz="2600">
              <a:latin typeface="Arial"/>
              <a:cs typeface="Arial"/>
            </a:endParaRPr>
          </a:p>
          <a:p>
            <a:pPr marL="240029" marR="158115" indent="-227965">
              <a:lnSpc>
                <a:spcPts val="2860"/>
              </a:lnSpc>
              <a:spcBef>
                <a:spcPts val="1625"/>
              </a:spcBef>
              <a:buSzPct val="109615"/>
              <a:buChar char="•"/>
              <a:tabLst>
                <a:tab pos="241300" algn="l"/>
              </a:tabLst>
            </a:pP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Slippery</a:t>
            </a:r>
            <a:r>
              <a:rPr dirty="0" sz="26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spc="-20">
                <a:solidFill>
                  <a:srgbClr val="FFFFFF"/>
                </a:solidFill>
                <a:latin typeface="Arial"/>
                <a:cs typeface="Arial"/>
              </a:rPr>
              <a:t>tub/shower,</a:t>
            </a:r>
            <a:r>
              <a:rPr dirty="0" sz="26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lack</a:t>
            </a:r>
            <a:r>
              <a:rPr dirty="0" sz="26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2600" spc="-1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spc="-20">
                <a:solidFill>
                  <a:srgbClr val="FFFFFF"/>
                </a:solidFill>
                <a:latin typeface="Arial"/>
                <a:cs typeface="Arial"/>
              </a:rPr>
              <a:t>grab </a:t>
            </a:r>
            <a:r>
              <a:rPr dirty="0" sz="2600" spc="-2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bars</a:t>
            </a:r>
            <a:r>
              <a:rPr dirty="0" sz="26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dirty="0" sz="26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Arial"/>
                <a:cs typeface="Arial"/>
              </a:rPr>
              <a:t>toilet/shower</a:t>
            </a:r>
            <a:endParaRPr sz="26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175"/>
              </a:spcBef>
              <a:buSzPct val="109615"/>
              <a:buChar char="•"/>
              <a:tabLst>
                <a:tab pos="240665" algn="l"/>
              </a:tabLst>
            </a:pP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Step</a:t>
            </a:r>
            <a:r>
              <a:rPr dirty="0" sz="26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stools,</a:t>
            </a:r>
            <a:r>
              <a:rPr dirty="0" sz="26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Arial"/>
                <a:cs typeface="Arial"/>
              </a:rPr>
              <a:t>ladders</a:t>
            </a:r>
            <a:endParaRPr sz="26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315"/>
              </a:spcBef>
              <a:buSzPct val="109615"/>
              <a:buChar char="•"/>
              <a:tabLst>
                <a:tab pos="240665" algn="l"/>
              </a:tabLst>
            </a:pP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Pets</a:t>
            </a:r>
            <a:r>
              <a:rPr dirty="0" sz="26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Arial"/>
                <a:cs typeface="Arial"/>
              </a:rPr>
              <a:t>underfoot</a:t>
            </a:r>
            <a:endParaRPr sz="2600">
              <a:latin typeface="Arial"/>
              <a:cs typeface="Arial"/>
            </a:endParaRPr>
          </a:p>
        </p:txBody>
      </p:sp>
      <p:pic>
        <p:nvPicPr>
          <p:cNvPr id="11" name="object 11" descr="See the source image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248400" y="2143125"/>
            <a:ext cx="5410200" cy="307657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/>
              <a:t>Putting</a:t>
            </a:r>
            <a:r>
              <a:rPr dirty="0" spc="-145"/>
              <a:t> </a:t>
            </a:r>
            <a:r>
              <a:rPr dirty="0"/>
              <a:t>this</a:t>
            </a:r>
            <a:r>
              <a:rPr dirty="0" spc="55"/>
              <a:t> </a:t>
            </a:r>
            <a:r>
              <a:rPr dirty="0"/>
              <a:t>all</a:t>
            </a:r>
            <a:r>
              <a:rPr dirty="0" spc="-35"/>
              <a:t> </a:t>
            </a:r>
            <a:r>
              <a:rPr dirty="0" spc="-10"/>
              <a:t>together…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625" y="1514475"/>
            <a:ext cx="11334750" cy="48006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/>
              <a:t>Harborview</a:t>
            </a:r>
            <a:r>
              <a:rPr dirty="0" spc="-165"/>
              <a:t> </a:t>
            </a:r>
            <a:r>
              <a:rPr dirty="0"/>
              <a:t>Fall</a:t>
            </a:r>
            <a:r>
              <a:rPr dirty="0" spc="145"/>
              <a:t> </a:t>
            </a:r>
            <a:r>
              <a:rPr dirty="0"/>
              <a:t>Prevention</a:t>
            </a:r>
            <a:r>
              <a:rPr dirty="0" spc="-150"/>
              <a:t> </a:t>
            </a:r>
            <a:r>
              <a:rPr dirty="0" spc="-10"/>
              <a:t>Clinic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58482" y="1482788"/>
            <a:ext cx="11059160" cy="4794250"/>
          </a:xfrm>
          <a:prstGeom prst="rect">
            <a:avLst/>
          </a:prstGeom>
        </p:spPr>
        <p:txBody>
          <a:bodyPr wrap="square" lIns="0" tIns="65405" rIns="0" bIns="0" rtlCol="0" vert="horz">
            <a:spAutoFit/>
          </a:bodyPr>
          <a:lstStyle/>
          <a:p>
            <a:pPr marL="241300" marR="5080" indent="-229235">
              <a:lnSpc>
                <a:spcPts val="2480"/>
              </a:lnSpc>
              <a:spcBef>
                <a:spcPts val="515"/>
              </a:spcBef>
              <a:buClr>
                <a:srgbClr val="003978"/>
              </a:buClr>
              <a:buSzPct val="108333"/>
              <a:buChar char="•"/>
              <a:tabLst>
                <a:tab pos="241300" algn="l"/>
              </a:tabLst>
            </a:pPr>
            <a:r>
              <a:rPr dirty="0" sz="2400" spc="-10">
                <a:latin typeface="Arial"/>
                <a:cs typeface="Arial"/>
              </a:rPr>
              <a:t>Comprehensive</a:t>
            </a:r>
            <a:r>
              <a:rPr dirty="0" sz="2400" spc="9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fall</a:t>
            </a:r>
            <a:r>
              <a:rPr dirty="0" sz="2400" spc="-114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risk</a:t>
            </a:r>
            <a:r>
              <a:rPr dirty="0" sz="2400" spc="-11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assessment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and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management</a:t>
            </a:r>
            <a:r>
              <a:rPr dirty="0" sz="2400" spc="8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for</a:t>
            </a:r>
            <a:r>
              <a:rPr dirty="0" sz="2400" spc="-14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those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who</a:t>
            </a:r>
            <a:r>
              <a:rPr dirty="0" sz="2400" spc="-9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have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fallen </a:t>
            </a:r>
            <a:r>
              <a:rPr dirty="0" sz="2400">
                <a:latin typeface="Arial"/>
                <a:cs typeface="Arial"/>
              </a:rPr>
              <a:t>or</a:t>
            </a:r>
            <a:r>
              <a:rPr dirty="0" sz="2400" spc="-12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have gait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and</a:t>
            </a:r>
            <a:r>
              <a:rPr dirty="0" sz="2400" spc="-12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balance</a:t>
            </a:r>
            <a:r>
              <a:rPr dirty="0" sz="2400" spc="4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problems</a:t>
            </a:r>
            <a:endParaRPr sz="2400">
              <a:latin typeface="Arial"/>
              <a:cs typeface="Arial"/>
            </a:endParaRPr>
          </a:p>
          <a:p>
            <a:pPr lvl="1" marL="584835" indent="-229235">
              <a:lnSpc>
                <a:spcPts val="2820"/>
              </a:lnSpc>
              <a:buClr>
                <a:srgbClr val="003978"/>
              </a:buClr>
              <a:buSzPct val="83333"/>
              <a:buFont typeface="Segoe UI"/>
              <a:buChar char="-"/>
              <a:tabLst>
                <a:tab pos="584835" algn="l"/>
              </a:tabLst>
            </a:pPr>
            <a:r>
              <a:rPr dirty="0" sz="2400">
                <a:latin typeface="Arial"/>
                <a:cs typeface="Arial"/>
              </a:rPr>
              <a:t>Aged</a:t>
            </a:r>
            <a:r>
              <a:rPr dirty="0" sz="2400" spc="7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65+</a:t>
            </a:r>
            <a:r>
              <a:rPr dirty="0" sz="2400" spc="-12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and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&lt;65</a:t>
            </a:r>
            <a:r>
              <a:rPr dirty="0" sz="2400" spc="-12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with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referral</a:t>
            </a:r>
            <a:r>
              <a:rPr dirty="0" sz="2400" spc="-8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review</a:t>
            </a:r>
            <a:endParaRPr sz="2400">
              <a:latin typeface="Arial"/>
              <a:cs typeface="Arial"/>
            </a:endParaRPr>
          </a:p>
          <a:p>
            <a:pPr lvl="1" marL="584835" indent="-229235">
              <a:lnSpc>
                <a:spcPts val="2865"/>
              </a:lnSpc>
              <a:buClr>
                <a:srgbClr val="003978"/>
              </a:buClr>
              <a:buSzPct val="83333"/>
              <a:buFont typeface="Segoe UI"/>
              <a:buChar char="-"/>
              <a:tabLst>
                <a:tab pos="584835" algn="l"/>
              </a:tabLst>
            </a:pPr>
            <a:r>
              <a:rPr dirty="0" sz="2400">
                <a:latin typeface="Arial"/>
                <a:cs typeface="Arial"/>
              </a:rPr>
              <a:t>Outpatients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(or</a:t>
            </a:r>
            <a:r>
              <a:rPr dirty="0" sz="2400" spc="-7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nearing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SNF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discharge)</a:t>
            </a:r>
            <a:endParaRPr sz="2400">
              <a:latin typeface="Arial"/>
              <a:cs typeface="Arial"/>
            </a:endParaRPr>
          </a:p>
          <a:p>
            <a:pPr marL="241300" indent="-228600">
              <a:lnSpc>
                <a:spcPts val="2865"/>
              </a:lnSpc>
              <a:spcBef>
                <a:spcPts val="1180"/>
              </a:spcBef>
              <a:buClr>
                <a:srgbClr val="003978"/>
              </a:buClr>
              <a:buSzPct val="108333"/>
              <a:buChar char="•"/>
              <a:tabLst>
                <a:tab pos="241300" algn="l"/>
              </a:tabLst>
            </a:pPr>
            <a:r>
              <a:rPr dirty="0" sz="2400" spc="-10">
                <a:latin typeface="Arial"/>
                <a:cs typeface="Arial"/>
              </a:rPr>
              <a:t>Interdisciplinary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approach</a:t>
            </a:r>
            <a:endParaRPr sz="2400">
              <a:latin typeface="Arial"/>
              <a:cs typeface="Arial"/>
            </a:endParaRPr>
          </a:p>
          <a:p>
            <a:pPr lvl="1" marL="584835" indent="-229235">
              <a:lnSpc>
                <a:spcPts val="2855"/>
              </a:lnSpc>
              <a:buClr>
                <a:srgbClr val="003978"/>
              </a:buClr>
              <a:buSzPct val="83333"/>
              <a:buFont typeface="Segoe UI"/>
              <a:buChar char="-"/>
              <a:tabLst>
                <a:tab pos="584835" algn="l"/>
              </a:tabLst>
            </a:pPr>
            <a:r>
              <a:rPr dirty="0" sz="2400">
                <a:latin typeface="Arial"/>
                <a:cs typeface="Arial"/>
              </a:rPr>
              <a:t>Physical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therapy</a:t>
            </a:r>
            <a:endParaRPr sz="2400">
              <a:latin typeface="Arial"/>
              <a:cs typeface="Arial"/>
            </a:endParaRPr>
          </a:p>
          <a:p>
            <a:pPr lvl="1" marL="584835" indent="-229235">
              <a:lnSpc>
                <a:spcPts val="2855"/>
              </a:lnSpc>
              <a:buClr>
                <a:srgbClr val="003978"/>
              </a:buClr>
              <a:buSzPct val="83333"/>
              <a:buFont typeface="Segoe UI"/>
              <a:buChar char="-"/>
              <a:tabLst>
                <a:tab pos="584835" algn="l"/>
              </a:tabLst>
            </a:pPr>
            <a:r>
              <a:rPr dirty="0" sz="2400">
                <a:latin typeface="Arial"/>
                <a:cs typeface="Arial"/>
              </a:rPr>
              <a:t>Geriatric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medicine</a:t>
            </a:r>
            <a:endParaRPr sz="2400">
              <a:latin typeface="Arial"/>
              <a:cs typeface="Arial"/>
            </a:endParaRPr>
          </a:p>
          <a:p>
            <a:pPr lvl="1" marL="584835" indent="-229235">
              <a:lnSpc>
                <a:spcPts val="2855"/>
              </a:lnSpc>
              <a:buClr>
                <a:srgbClr val="003978"/>
              </a:buClr>
              <a:buSzPct val="83333"/>
              <a:buFont typeface="Segoe UI"/>
              <a:buChar char="-"/>
              <a:tabLst>
                <a:tab pos="584835" algn="l"/>
              </a:tabLst>
            </a:pPr>
            <a:r>
              <a:rPr dirty="0" sz="2400">
                <a:latin typeface="Arial"/>
                <a:cs typeface="Arial"/>
              </a:rPr>
              <a:t>Social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work</a:t>
            </a:r>
            <a:endParaRPr sz="2400">
              <a:latin typeface="Arial"/>
              <a:cs typeface="Arial"/>
            </a:endParaRPr>
          </a:p>
          <a:p>
            <a:pPr lvl="1" marL="584835" indent="-229235">
              <a:lnSpc>
                <a:spcPts val="2855"/>
              </a:lnSpc>
              <a:buClr>
                <a:srgbClr val="003978"/>
              </a:buClr>
              <a:buSzPct val="83333"/>
              <a:buFont typeface="Segoe UI"/>
              <a:buChar char="-"/>
              <a:tabLst>
                <a:tab pos="584835" algn="l"/>
              </a:tabLst>
            </a:pPr>
            <a:r>
              <a:rPr dirty="0" sz="2400" spc="-10">
                <a:latin typeface="Arial"/>
                <a:cs typeface="Arial"/>
              </a:rPr>
              <a:t>Pharmacy</a:t>
            </a:r>
            <a:endParaRPr sz="2400">
              <a:latin typeface="Arial"/>
              <a:cs typeface="Arial"/>
            </a:endParaRPr>
          </a:p>
          <a:p>
            <a:pPr lvl="1" marL="584835" indent="-229235">
              <a:lnSpc>
                <a:spcPts val="2865"/>
              </a:lnSpc>
              <a:buClr>
                <a:srgbClr val="003978"/>
              </a:buClr>
              <a:buSzPct val="83333"/>
              <a:buFont typeface="Segoe UI"/>
              <a:buChar char="-"/>
              <a:tabLst>
                <a:tab pos="584835" algn="l"/>
              </a:tabLst>
            </a:pPr>
            <a:r>
              <a:rPr dirty="0" sz="2400" spc="-10">
                <a:latin typeface="Arial"/>
                <a:cs typeface="Arial"/>
              </a:rPr>
              <a:t>Nutrition</a:t>
            </a:r>
            <a:endParaRPr sz="24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180"/>
              </a:spcBef>
              <a:buClr>
                <a:srgbClr val="003978"/>
              </a:buClr>
              <a:buSzPct val="108333"/>
              <a:buChar char="•"/>
              <a:tabLst>
                <a:tab pos="241300" algn="l"/>
              </a:tabLst>
            </a:pPr>
            <a:r>
              <a:rPr dirty="0" sz="2400" spc="-10">
                <a:latin typeface="Arial"/>
                <a:cs typeface="Arial"/>
              </a:rPr>
              <a:t>Dedicated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medical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assistant</a:t>
            </a:r>
            <a:endParaRPr sz="24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175"/>
              </a:spcBef>
              <a:buClr>
                <a:srgbClr val="003978"/>
              </a:buClr>
              <a:buSzPct val="108333"/>
              <a:buChar char="•"/>
              <a:tabLst>
                <a:tab pos="241300" algn="l"/>
              </a:tabLst>
            </a:pPr>
            <a:r>
              <a:rPr dirty="0" sz="2400">
                <a:latin typeface="Arial"/>
                <a:cs typeface="Arial"/>
              </a:rPr>
              <a:t>In-person</a:t>
            </a:r>
            <a:r>
              <a:rPr dirty="0" sz="2400" spc="-10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or</a:t>
            </a:r>
            <a:r>
              <a:rPr dirty="0" sz="2400" spc="-14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telephonic</a:t>
            </a:r>
            <a:r>
              <a:rPr dirty="0" sz="2400" spc="1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interpreter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services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4" name="object 4" descr="Diagram  Description automatically generated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4139" y="2600325"/>
            <a:ext cx="3583007" cy="358665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/>
              <a:t>Harborview</a:t>
            </a:r>
            <a:r>
              <a:rPr dirty="0" spc="-165"/>
              <a:t> </a:t>
            </a:r>
            <a:r>
              <a:rPr dirty="0"/>
              <a:t>Fall</a:t>
            </a:r>
            <a:r>
              <a:rPr dirty="0" spc="145"/>
              <a:t> </a:t>
            </a:r>
            <a:r>
              <a:rPr dirty="0"/>
              <a:t>Prevention</a:t>
            </a:r>
            <a:r>
              <a:rPr dirty="0" spc="-150"/>
              <a:t> </a:t>
            </a:r>
            <a:r>
              <a:rPr dirty="0" spc="-10"/>
              <a:t>Clinic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58482" y="1388194"/>
            <a:ext cx="10974070" cy="4394835"/>
          </a:xfrm>
          <a:prstGeom prst="rect">
            <a:avLst/>
          </a:prstGeom>
        </p:spPr>
        <p:txBody>
          <a:bodyPr wrap="square" lIns="0" tIns="167640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320"/>
              </a:spcBef>
              <a:buClr>
                <a:srgbClr val="003978"/>
              </a:buClr>
              <a:buSzPct val="110909"/>
              <a:buChar char="•"/>
              <a:tabLst>
                <a:tab pos="241300" algn="l"/>
                <a:tab pos="4916170" algn="l"/>
              </a:tabLst>
            </a:pPr>
            <a:r>
              <a:rPr dirty="0" sz="2750">
                <a:latin typeface="Arial"/>
                <a:cs typeface="Arial"/>
              </a:rPr>
              <a:t>Comprehensive</a:t>
            </a:r>
            <a:r>
              <a:rPr dirty="0" sz="2750" spc="305">
                <a:latin typeface="Arial"/>
                <a:cs typeface="Arial"/>
              </a:rPr>
              <a:t> </a:t>
            </a:r>
            <a:r>
              <a:rPr dirty="0" sz="2750" spc="-10">
                <a:latin typeface="Arial"/>
                <a:cs typeface="Arial"/>
              </a:rPr>
              <a:t>identification</a:t>
            </a:r>
            <a:r>
              <a:rPr dirty="0" sz="2750">
                <a:latin typeface="Arial"/>
                <a:cs typeface="Arial"/>
              </a:rPr>
              <a:t>	of</a:t>
            </a:r>
            <a:r>
              <a:rPr dirty="0" sz="2750" spc="-100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fall</a:t>
            </a:r>
            <a:r>
              <a:rPr dirty="0" sz="2750" spc="114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risk</a:t>
            </a:r>
            <a:r>
              <a:rPr dirty="0" sz="2750" spc="155">
                <a:latin typeface="Arial"/>
                <a:cs typeface="Arial"/>
              </a:rPr>
              <a:t> </a:t>
            </a:r>
            <a:r>
              <a:rPr dirty="0" sz="2750" spc="-10">
                <a:latin typeface="Arial"/>
                <a:cs typeface="Arial"/>
              </a:rPr>
              <a:t>factors</a:t>
            </a:r>
            <a:endParaRPr sz="275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660"/>
              </a:spcBef>
              <a:buClr>
                <a:srgbClr val="003978"/>
              </a:buClr>
              <a:buSzPct val="110909"/>
              <a:buChar char="•"/>
              <a:tabLst>
                <a:tab pos="241300" algn="l"/>
              </a:tabLst>
            </a:pPr>
            <a:r>
              <a:rPr dirty="0" sz="2750">
                <a:latin typeface="Arial"/>
                <a:cs typeface="Arial"/>
              </a:rPr>
              <a:t>Gait</a:t>
            </a:r>
            <a:r>
              <a:rPr dirty="0" sz="2750" spc="150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and</a:t>
            </a:r>
            <a:r>
              <a:rPr dirty="0" sz="2750" spc="60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balance</a:t>
            </a:r>
            <a:r>
              <a:rPr dirty="0" sz="2750" spc="135">
                <a:latin typeface="Arial"/>
                <a:cs typeface="Arial"/>
              </a:rPr>
              <a:t> </a:t>
            </a:r>
            <a:r>
              <a:rPr dirty="0" sz="2750" spc="-10">
                <a:latin typeface="Arial"/>
                <a:cs typeface="Arial"/>
              </a:rPr>
              <a:t>assessments</a:t>
            </a:r>
            <a:endParaRPr sz="275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730"/>
              </a:spcBef>
              <a:buClr>
                <a:srgbClr val="003978"/>
              </a:buClr>
              <a:buSzPct val="110909"/>
              <a:buChar char="•"/>
              <a:tabLst>
                <a:tab pos="241300" algn="l"/>
                <a:tab pos="1745614" algn="l"/>
              </a:tabLst>
            </a:pPr>
            <a:r>
              <a:rPr dirty="0" sz="2750" spc="-10">
                <a:latin typeface="Arial"/>
                <a:cs typeface="Arial"/>
              </a:rPr>
              <a:t>Assistive</a:t>
            </a:r>
            <a:r>
              <a:rPr dirty="0" sz="2750">
                <a:latin typeface="Arial"/>
                <a:cs typeface="Arial"/>
              </a:rPr>
              <a:t>	device</a:t>
            </a:r>
            <a:r>
              <a:rPr dirty="0" sz="2750" spc="145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assessment,</a:t>
            </a:r>
            <a:r>
              <a:rPr dirty="0" sz="2750" spc="250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fitting,</a:t>
            </a:r>
            <a:r>
              <a:rPr dirty="0" sz="2750" spc="180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and</a:t>
            </a:r>
            <a:r>
              <a:rPr dirty="0" sz="2750" spc="20">
                <a:latin typeface="Arial"/>
                <a:cs typeface="Arial"/>
              </a:rPr>
              <a:t> </a:t>
            </a:r>
            <a:r>
              <a:rPr dirty="0" sz="2750" spc="-10">
                <a:latin typeface="Arial"/>
                <a:cs typeface="Arial"/>
              </a:rPr>
              <a:t>recommendations</a:t>
            </a:r>
            <a:endParaRPr sz="275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655"/>
              </a:spcBef>
              <a:buClr>
                <a:srgbClr val="003978"/>
              </a:buClr>
              <a:buSzPct val="110909"/>
              <a:buChar char="•"/>
              <a:tabLst>
                <a:tab pos="241300" algn="l"/>
              </a:tabLst>
            </a:pPr>
            <a:r>
              <a:rPr dirty="0" sz="2750">
                <a:latin typeface="Arial"/>
                <a:cs typeface="Arial"/>
              </a:rPr>
              <a:t>Medication</a:t>
            </a:r>
            <a:r>
              <a:rPr dirty="0" sz="2750" spc="305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adjustment</a:t>
            </a:r>
            <a:r>
              <a:rPr dirty="0" sz="2750" spc="190">
                <a:latin typeface="Arial"/>
                <a:cs typeface="Arial"/>
              </a:rPr>
              <a:t> </a:t>
            </a:r>
            <a:r>
              <a:rPr dirty="0" sz="2750" spc="-10">
                <a:latin typeface="Arial"/>
                <a:cs typeface="Arial"/>
              </a:rPr>
              <a:t>recommendations</a:t>
            </a:r>
            <a:endParaRPr sz="275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660"/>
              </a:spcBef>
              <a:buClr>
                <a:srgbClr val="003978"/>
              </a:buClr>
              <a:buSzPct val="110909"/>
              <a:buChar char="•"/>
              <a:tabLst>
                <a:tab pos="241300" algn="l"/>
              </a:tabLst>
            </a:pPr>
            <a:r>
              <a:rPr dirty="0" sz="2750">
                <a:latin typeface="Arial"/>
                <a:cs typeface="Arial"/>
              </a:rPr>
              <a:t>Patient/caregiver</a:t>
            </a:r>
            <a:r>
              <a:rPr dirty="0" sz="2750" spc="295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education,</a:t>
            </a:r>
            <a:r>
              <a:rPr dirty="0" sz="2750" spc="150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including</a:t>
            </a:r>
            <a:r>
              <a:rPr dirty="0" sz="2750" spc="200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written</a:t>
            </a:r>
            <a:r>
              <a:rPr dirty="0" sz="2750" spc="275">
                <a:latin typeface="Arial"/>
                <a:cs typeface="Arial"/>
              </a:rPr>
              <a:t> </a:t>
            </a:r>
            <a:r>
              <a:rPr dirty="0" sz="2750" spc="-10">
                <a:latin typeface="Arial"/>
                <a:cs typeface="Arial"/>
              </a:rPr>
              <a:t>materials</a:t>
            </a:r>
            <a:endParaRPr sz="275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655"/>
              </a:spcBef>
              <a:buClr>
                <a:srgbClr val="003978"/>
              </a:buClr>
              <a:buSzPct val="110909"/>
              <a:buChar char="•"/>
              <a:tabLst>
                <a:tab pos="241300" algn="l"/>
              </a:tabLst>
            </a:pPr>
            <a:r>
              <a:rPr dirty="0" sz="2750">
                <a:latin typeface="Arial"/>
                <a:cs typeface="Arial"/>
              </a:rPr>
              <a:t>Targeted</a:t>
            </a:r>
            <a:r>
              <a:rPr dirty="0" sz="2750" spc="135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laboratory</a:t>
            </a:r>
            <a:r>
              <a:rPr dirty="0" sz="2750" spc="145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tests</a:t>
            </a:r>
            <a:r>
              <a:rPr dirty="0" sz="2750" spc="80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and</a:t>
            </a:r>
            <a:r>
              <a:rPr dirty="0" sz="2750" spc="-5">
                <a:latin typeface="Arial"/>
                <a:cs typeface="Arial"/>
              </a:rPr>
              <a:t> </a:t>
            </a:r>
            <a:r>
              <a:rPr dirty="0" sz="2750" spc="-10">
                <a:latin typeface="Arial"/>
                <a:cs typeface="Arial"/>
              </a:rPr>
              <a:t>imaging</a:t>
            </a:r>
            <a:endParaRPr sz="275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660"/>
              </a:spcBef>
              <a:buClr>
                <a:srgbClr val="003978"/>
              </a:buClr>
              <a:buSzPct val="110909"/>
              <a:buFont typeface="Arial"/>
              <a:buChar char="•"/>
              <a:tabLst>
                <a:tab pos="241300" algn="l"/>
              </a:tabLst>
            </a:pPr>
            <a:r>
              <a:rPr dirty="0" sz="2750" b="1" i="1">
                <a:latin typeface="Arial"/>
                <a:cs typeface="Arial"/>
              </a:rPr>
              <a:t>…MOST</a:t>
            </a:r>
            <a:r>
              <a:rPr dirty="0" sz="2750" spc="145" b="1" i="1">
                <a:latin typeface="Arial"/>
                <a:cs typeface="Arial"/>
              </a:rPr>
              <a:t> </a:t>
            </a:r>
            <a:r>
              <a:rPr dirty="0" sz="2750" b="1" i="1">
                <a:latin typeface="Arial"/>
                <a:cs typeface="Arial"/>
              </a:rPr>
              <a:t>of</a:t>
            </a:r>
            <a:r>
              <a:rPr dirty="0" sz="2750" spc="95" b="1" i="1">
                <a:latin typeface="Arial"/>
                <a:cs typeface="Arial"/>
              </a:rPr>
              <a:t> </a:t>
            </a:r>
            <a:r>
              <a:rPr dirty="0" sz="2750" b="1" i="1">
                <a:latin typeface="Arial"/>
                <a:cs typeface="Arial"/>
              </a:rPr>
              <a:t>these</a:t>
            </a:r>
            <a:r>
              <a:rPr dirty="0" sz="2750" spc="70" b="1" i="1">
                <a:latin typeface="Arial"/>
                <a:cs typeface="Arial"/>
              </a:rPr>
              <a:t> </a:t>
            </a:r>
            <a:r>
              <a:rPr dirty="0" sz="2750" b="1" i="1">
                <a:latin typeface="Arial"/>
                <a:cs typeface="Arial"/>
              </a:rPr>
              <a:t>elements</a:t>
            </a:r>
            <a:r>
              <a:rPr dirty="0" sz="2750" spc="229" b="1" i="1">
                <a:latin typeface="Arial"/>
                <a:cs typeface="Arial"/>
              </a:rPr>
              <a:t> </a:t>
            </a:r>
            <a:r>
              <a:rPr dirty="0" sz="2750" b="1" i="1">
                <a:latin typeface="Arial"/>
                <a:cs typeface="Arial"/>
              </a:rPr>
              <a:t>can</a:t>
            </a:r>
            <a:r>
              <a:rPr dirty="0" sz="2750" spc="75" b="1" i="1">
                <a:latin typeface="Arial"/>
                <a:cs typeface="Arial"/>
              </a:rPr>
              <a:t> </a:t>
            </a:r>
            <a:r>
              <a:rPr dirty="0" sz="2750" b="1" i="1">
                <a:latin typeface="Arial"/>
                <a:cs typeface="Arial"/>
              </a:rPr>
              <a:t>be</a:t>
            </a:r>
            <a:r>
              <a:rPr dirty="0" sz="2750" spc="70" b="1" i="1">
                <a:latin typeface="Arial"/>
                <a:cs typeface="Arial"/>
              </a:rPr>
              <a:t> </a:t>
            </a:r>
            <a:r>
              <a:rPr dirty="0" sz="2750" b="1" i="1">
                <a:latin typeface="Arial"/>
                <a:cs typeface="Arial"/>
              </a:rPr>
              <a:t>done</a:t>
            </a:r>
            <a:r>
              <a:rPr dirty="0" sz="2750" spc="-15" b="1" i="1">
                <a:latin typeface="Arial"/>
                <a:cs typeface="Arial"/>
              </a:rPr>
              <a:t> </a:t>
            </a:r>
            <a:r>
              <a:rPr dirty="0" sz="2750" b="1" i="1">
                <a:latin typeface="Arial"/>
                <a:cs typeface="Arial"/>
              </a:rPr>
              <a:t>in</a:t>
            </a:r>
            <a:r>
              <a:rPr dirty="0" sz="2750" spc="150" b="1" i="1">
                <a:latin typeface="Arial"/>
                <a:cs typeface="Arial"/>
              </a:rPr>
              <a:t> </a:t>
            </a:r>
            <a:r>
              <a:rPr dirty="0" sz="2750" b="1" i="1">
                <a:latin typeface="Arial"/>
                <a:cs typeface="Arial"/>
              </a:rPr>
              <a:t>the</a:t>
            </a:r>
            <a:r>
              <a:rPr dirty="0" sz="2750" spc="70" b="1" i="1">
                <a:latin typeface="Arial"/>
                <a:cs typeface="Arial"/>
              </a:rPr>
              <a:t> </a:t>
            </a:r>
            <a:r>
              <a:rPr dirty="0" sz="2750" b="1" i="1">
                <a:latin typeface="Arial"/>
                <a:cs typeface="Arial"/>
              </a:rPr>
              <a:t>office</a:t>
            </a:r>
            <a:r>
              <a:rPr dirty="0" sz="2750" spc="235" b="1" i="1">
                <a:latin typeface="Arial"/>
                <a:cs typeface="Arial"/>
              </a:rPr>
              <a:t> </a:t>
            </a:r>
            <a:r>
              <a:rPr dirty="0" sz="2750" b="1" i="1">
                <a:latin typeface="Arial"/>
                <a:cs typeface="Arial"/>
              </a:rPr>
              <a:t>of</a:t>
            </a:r>
            <a:r>
              <a:rPr dirty="0" sz="2750" spc="15" b="1" i="1">
                <a:latin typeface="Arial"/>
                <a:cs typeface="Arial"/>
              </a:rPr>
              <a:t> </a:t>
            </a:r>
            <a:r>
              <a:rPr dirty="0" sz="2750" b="1" i="1">
                <a:latin typeface="Arial"/>
                <a:cs typeface="Arial"/>
              </a:rPr>
              <a:t>any</a:t>
            </a:r>
            <a:r>
              <a:rPr dirty="0" sz="2750" spc="70" b="1" i="1">
                <a:latin typeface="Arial"/>
                <a:cs typeface="Arial"/>
              </a:rPr>
              <a:t> </a:t>
            </a:r>
            <a:r>
              <a:rPr dirty="0" sz="2750" spc="-25" b="1" i="1">
                <a:latin typeface="Arial"/>
                <a:cs typeface="Arial"/>
              </a:rPr>
              <a:t>PCP</a:t>
            </a:r>
            <a:endParaRPr sz="2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10"/>
              <a:t>Disclosures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1219200"/>
            <a:ext cx="12192000" cy="5619750"/>
            <a:chOff x="0" y="1219200"/>
            <a:chExt cx="12192000" cy="5619750"/>
          </a:xfrm>
        </p:grpSpPr>
        <p:sp>
          <p:nvSpPr>
            <p:cNvPr id="4" name="object 4"/>
            <p:cNvSpPr/>
            <p:nvPr/>
          </p:nvSpPr>
          <p:spPr>
            <a:xfrm>
              <a:off x="0" y="1219200"/>
              <a:ext cx="12192000" cy="19050"/>
            </a:xfrm>
            <a:custGeom>
              <a:avLst/>
              <a:gdLst/>
              <a:ahLst/>
              <a:cxnLst/>
              <a:rect l="l" t="t" r="r" b="b"/>
              <a:pathLst>
                <a:path w="12192000" h="19050">
                  <a:moveTo>
                    <a:pt x="1219200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12192000" y="1905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CE372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58550" y="6353175"/>
              <a:ext cx="904875" cy="485773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510857" y="1714118"/>
            <a:ext cx="7833995" cy="4495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750" i="1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dirty="0" sz="2750" spc="95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50" i="1">
                <a:solidFill>
                  <a:srgbClr val="FFFFFF"/>
                </a:solidFill>
                <a:latin typeface="Arial"/>
                <a:cs typeface="Arial"/>
              </a:rPr>
              <a:t>conflicts</a:t>
            </a:r>
            <a:r>
              <a:rPr dirty="0" sz="2750" spc="100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50" i="1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2750" spc="125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50" i="1">
                <a:solidFill>
                  <a:srgbClr val="FFFFFF"/>
                </a:solidFill>
                <a:latin typeface="Arial"/>
                <a:cs typeface="Arial"/>
              </a:rPr>
              <a:t>interest</a:t>
            </a:r>
            <a:r>
              <a:rPr dirty="0" sz="2750" spc="125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50" i="1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dirty="0" sz="2750" spc="114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50" i="1">
                <a:solidFill>
                  <a:srgbClr val="FFFFFF"/>
                </a:solidFill>
                <a:latin typeface="Arial"/>
                <a:cs typeface="Arial"/>
              </a:rPr>
              <a:t>relationships</a:t>
            </a:r>
            <a:r>
              <a:rPr dirty="0" sz="2750" spc="105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50" i="1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dirty="0" sz="2750" spc="170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50" spc="-10" i="1">
                <a:solidFill>
                  <a:srgbClr val="FFFFFF"/>
                </a:solidFill>
                <a:latin typeface="Arial"/>
                <a:cs typeface="Arial"/>
              </a:rPr>
              <a:t>disclose</a:t>
            </a:r>
            <a:endParaRPr sz="2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i="1">
                <a:latin typeface="Arial"/>
                <a:cs typeface="Arial"/>
              </a:rPr>
              <a:t>After</a:t>
            </a:r>
            <a:r>
              <a:rPr dirty="0" spc="-10" i="1">
                <a:latin typeface="Arial"/>
                <a:cs typeface="Arial"/>
              </a:rPr>
              <a:t> </a:t>
            </a:r>
            <a:r>
              <a:rPr dirty="0" i="1">
                <a:latin typeface="Arial"/>
                <a:cs typeface="Arial"/>
              </a:rPr>
              <a:t>the</a:t>
            </a:r>
            <a:r>
              <a:rPr dirty="0" spc="25" i="1">
                <a:latin typeface="Arial"/>
                <a:cs typeface="Arial"/>
              </a:rPr>
              <a:t> </a:t>
            </a:r>
            <a:r>
              <a:rPr dirty="0" i="1">
                <a:latin typeface="Arial"/>
                <a:cs typeface="Arial"/>
              </a:rPr>
              <a:t>Fall:</a:t>
            </a:r>
            <a:r>
              <a:rPr dirty="0" spc="-150" i="1">
                <a:latin typeface="Arial"/>
                <a:cs typeface="Arial"/>
              </a:rPr>
              <a:t> </a:t>
            </a:r>
            <a:r>
              <a:rPr dirty="0" i="1">
                <a:latin typeface="Arial"/>
                <a:cs typeface="Arial"/>
              </a:rPr>
              <a:t>A</a:t>
            </a:r>
            <a:r>
              <a:rPr dirty="0" spc="-120" i="1">
                <a:latin typeface="Arial"/>
                <a:cs typeface="Arial"/>
              </a:rPr>
              <a:t> </a:t>
            </a:r>
            <a:r>
              <a:rPr dirty="0" i="1">
                <a:latin typeface="Arial"/>
                <a:cs typeface="Arial"/>
              </a:rPr>
              <a:t>Practical</a:t>
            </a:r>
            <a:r>
              <a:rPr dirty="0" spc="-270" i="1">
                <a:latin typeface="Arial"/>
                <a:cs typeface="Arial"/>
              </a:rPr>
              <a:t> </a:t>
            </a:r>
            <a:r>
              <a:rPr dirty="0" spc="-10" i="1">
                <a:latin typeface="Arial"/>
                <a:cs typeface="Arial"/>
              </a:rPr>
              <a:t>Approach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58482" y="1284665"/>
            <a:ext cx="10720070" cy="5024755"/>
          </a:xfrm>
          <a:prstGeom prst="rect">
            <a:avLst/>
          </a:prstGeom>
        </p:spPr>
        <p:txBody>
          <a:bodyPr wrap="square" lIns="0" tIns="213995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685"/>
              </a:spcBef>
              <a:buClr>
                <a:srgbClr val="003978"/>
              </a:buClr>
              <a:buSzPct val="109375"/>
              <a:buChar char="•"/>
              <a:tabLst>
                <a:tab pos="241300" algn="l"/>
              </a:tabLst>
            </a:pPr>
            <a:r>
              <a:rPr dirty="0" sz="3200">
                <a:latin typeface="Arial"/>
                <a:cs typeface="Arial"/>
              </a:rPr>
              <a:t>History:</a:t>
            </a:r>
            <a:r>
              <a:rPr dirty="0" sz="3200" spc="-85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Think</a:t>
            </a:r>
            <a:r>
              <a:rPr dirty="0" sz="3200" spc="-30">
                <a:latin typeface="Arial"/>
                <a:cs typeface="Arial"/>
              </a:rPr>
              <a:t> </a:t>
            </a: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SPLAT! </a:t>
            </a:r>
            <a:endParaRPr sz="3200">
              <a:latin typeface="Arial"/>
              <a:cs typeface="Arial"/>
            </a:endParaRPr>
          </a:p>
          <a:p>
            <a:pPr marL="240029" indent="-227329">
              <a:lnSpc>
                <a:spcPct val="100000"/>
              </a:lnSpc>
              <a:spcBef>
                <a:spcPts val="1420"/>
              </a:spcBef>
              <a:buClr>
                <a:srgbClr val="003978"/>
              </a:buClr>
              <a:buSzPct val="111627"/>
              <a:buChar char="•"/>
              <a:tabLst>
                <a:tab pos="240029" algn="l"/>
              </a:tabLst>
            </a:pPr>
            <a:r>
              <a:rPr dirty="0" sz="2150">
                <a:latin typeface="Arial"/>
                <a:cs typeface="Arial"/>
              </a:rPr>
              <a:t>(S)</a:t>
            </a:r>
            <a:r>
              <a:rPr dirty="0" sz="2150" spc="40">
                <a:latin typeface="Arial"/>
                <a:cs typeface="Arial"/>
              </a:rPr>
              <a:t> </a:t>
            </a:r>
            <a:r>
              <a:rPr dirty="0" u="sng" sz="215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Symptoms</a:t>
            </a:r>
            <a:r>
              <a:rPr dirty="0" u="none" sz="2150" spc="215">
                <a:latin typeface="Arial"/>
                <a:cs typeface="Arial"/>
              </a:rPr>
              <a:t> </a:t>
            </a:r>
            <a:r>
              <a:rPr dirty="0" u="none" sz="2150">
                <a:latin typeface="Arial"/>
                <a:cs typeface="Arial"/>
              </a:rPr>
              <a:t>preceding</a:t>
            </a:r>
            <a:r>
              <a:rPr dirty="0" u="none" sz="2150" spc="85">
                <a:latin typeface="Arial"/>
                <a:cs typeface="Arial"/>
              </a:rPr>
              <a:t> </a:t>
            </a:r>
            <a:r>
              <a:rPr dirty="0" u="none" sz="2150">
                <a:latin typeface="Arial"/>
                <a:cs typeface="Arial"/>
              </a:rPr>
              <a:t>the</a:t>
            </a:r>
            <a:r>
              <a:rPr dirty="0" u="none" sz="2150" spc="85">
                <a:latin typeface="Arial"/>
                <a:cs typeface="Arial"/>
              </a:rPr>
              <a:t> </a:t>
            </a:r>
            <a:r>
              <a:rPr dirty="0" u="none" sz="2150" spc="-20">
                <a:latin typeface="Arial"/>
                <a:cs typeface="Arial"/>
              </a:rPr>
              <a:t>fall</a:t>
            </a:r>
            <a:endParaRPr sz="2150">
              <a:latin typeface="Arial"/>
              <a:cs typeface="Arial"/>
            </a:endParaRPr>
          </a:p>
          <a:p>
            <a:pPr lvl="1" marL="584200" indent="-228600">
              <a:lnSpc>
                <a:spcPct val="100000"/>
              </a:lnSpc>
              <a:spcBef>
                <a:spcPts val="195"/>
              </a:spcBef>
              <a:buClr>
                <a:srgbClr val="003978"/>
              </a:buClr>
              <a:buSzPct val="85000"/>
              <a:buFont typeface="Segoe UI"/>
              <a:buChar char="-"/>
              <a:tabLst>
                <a:tab pos="584200" algn="l"/>
              </a:tabLst>
            </a:pPr>
            <a:r>
              <a:rPr dirty="0" sz="2000">
                <a:latin typeface="Arial"/>
                <a:cs typeface="Arial"/>
              </a:rPr>
              <a:t>Dizziness,</a:t>
            </a:r>
            <a:r>
              <a:rPr dirty="0" sz="2000" spc="-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lightheadedness,</a:t>
            </a:r>
            <a:r>
              <a:rPr dirty="0" sz="2000" spc="-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vertigo,</a:t>
            </a:r>
            <a:r>
              <a:rPr dirty="0" sz="2000" spc="-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knee</a:t>
            </a:r>
            <a:r>
              <a:rPr dirty="0" sz="2000" spc="-50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laxity,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etc.</a:t>
            </a:r>
            <a:endParaRPr sz="2000">
              <a:latin typeface="Arial"/>
              <a:cs typeface="Arial"/>
            </a:endParaRPr>
          </a:p>
          <a:p>
            <a:pPr marL="240029" indent="-227329">
              <a:lnSpc>
                <a:spcPct val="100000"/>
              </a:lnSpc>
              <a:spcBef>
                <a:spcPts val="1430"/>
              </a:spcBef>
              <a:buClr>
                <a:srgbClr val="003978"/>
              </a:buClr>
              <a:buSzPct val="111627"/>
              <a:buChar char="•"/>
              <a:tabLst>
                <a:tab pos="240029" algn="l"/>
              </a:tabLst>
            </a:pPr>
            <a:r>
              <a:rPr dirty="0" sz="2150">
                <a:latin typeface="Arial"/>
                <a:cs typeface="Arial"/>
              </a:rPr>
              <a:t>(P)</a:t>
            </a:r>
            <a:r>
              <a:rPr dirty="0" sz="2150" spc="20">
                <a:latin typeface="Arial"/>
                <a:cs typeface="Arial"/>
              </a:rPr>
              <a:t> </a:t>
            </a:r>
            <a:r>
              <a:rPr dirty="0" u="sng" sz="215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Previous</a:t>
            </a:r>
            <a:r>
              <a:rPr dirty="0" u="none" sz="2150" spc="260">
                <a:latin typeface="Arial"/>
                <a:cs typeface="Arial"/>
              </a:rPr>
              <a:t> </a:t>
            </a:r>
            <a:r>
              <a:rPr dirty="0" u="none" sz="2150">
                <a:latin typeface="Arial"/>
                <a:cs typeface="Arial"/>
              </a:rPr>
              <a:t>falls</a:t>
            </a:r>
            <a:r>
              <a:rPr dirty="0" u="none" sz="2150" spc="-50">
                <a:latin typeface="Arial"/>
                <a:cs typeface="Arial"/>
              </a:rPr>
              <a:t> </a:t>
            </a:r>
            <a:r>
              <a:rPr dirty="0" u="none" sz="2150">
                <a:latin typeface="Arial"/>
                <a:cs typeface="Arial"/>
              </a:rPr>
              <a:t>or</a:t>
            </a:r>
            <a:r>
              <a:rPr dirty="0" u="none" sz="2150" spc="15">
                <a:latin typeface="Arial"/>
                <a:cs typeface="Arial"/>
              </a:rPr>
              <a:t> </a:t>
            </a:r>
            <a:r>
              <a:rPr dirty="0" u="none" sz="2150">
                <a:latin typeface="Arial"/>
                <a:cs typeface="Arial"/>
              </a:rPr>
              <a:t>near</a:t>
            </a:r>
            <a:r>
              <a:rPr dirty="0" u="none" sz="2150" spc="85">
                <a:latin typeface="Arial"/>
                <a:cs typeface="Arial"/>
              </a:rPr>
              <a:t> </a:t>
            </a:r>
            <a:r>
              <a:rPr dirty="0" u="none" sz="2150" spc="-10">
                <a:latin typeface="Arial"/>
                <a:cs typeface="Arial"/>
              </a:rPr>
              <a:t>falls</a:t>
            </a:r>
            <a:endParaRPr sz="2150">
              <a:latin typeface="Arial"/>
              <a:cs typeface="Arial"/>
            </a:endParaRPr>
          </a:p>
          <a:p>
            <a:pPr lvl="1" marL="584200" indent="-228600">
              <a:lnSpc>
                <a:spcPct val="100000"/>
              </a:lnSpc>
              <a:spcBef>
                <a:spcPts val="125"/>
              </a:spcBef>
              <a:buClr>
                <a:srgbClr val="003978"/>
              </a:buClr>
              <a:buSzPct val="85000"/>
              <a:buFont typeface="Segoe UI"/>
              <a:buChar char="-"/>
              <a:tabLst>
                <a:tab pos="584200" algn="l"/>
              </a:tabLst>
            </a:pPr>
            <a:r>
              <a:rPr dirty="0" sz="2000">
                <a:latin typeface="Arial"/>
                <a:cs typeface="Arial"/>
              </a:rPr>
              <a:t>How</a:t>
            </a:r>
            <a:r>
              <a:rPr dirty="0" sz="2000" spc="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frequent,</a:t>
            </a:r>
            <a:r>
              <a:rPr dirty="0" sz="2000" spc="-1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 what</a:t>
            </a:r>
            <a:r>
              <a:rPr dirty="0" sz="2000" spc="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setting,</a:t>
            </a:r>
            <a:r>
              <a:rPr dirty="0" sz="2000" spc="-1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do</a:t>
            </a:r>
            <a:r>
              <a:rPr dirty="0" sz="2000" spc="-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they</a:t>
            </a:r>
            <a:r>
              <a:rPr dirty="0" sz="2000" spc="-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have a</a:t>
            </a:r>
            <a:r>
              <a:rPr dirty="0" sz="2000" spc="35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fear</a:t>
            </a:r>
            <a:r>
              <a:rPr dirty="0" sz="2000" spc="-80" i="1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of</a:t>
            </a:r>
            <a:r>
              <a:rPr dirty="0" sz="2000" spc="35" i="1">
                <a:latin typeface="Arial"/>
                <a:cs typeface="Arial"/>
              </a:rPr>
              <a:t> </a:t>
            </a:r>
            <a:r>
              <a:rPr dirty="0" sz="2000" spc="-10" i="1">
                <a:latin typeface="Arial"/>
                <a:cs typeface="Arial"/>
              </a:rPr>
              <a:t>falling</a:t>
            </a:r>
            <a:endParaRPr sz="2000">
              <a:latin typeface="Arial"/>
              <a:cs typeface="Arial"/>
            </a:endParaRPr>
          </a:p>
          <a:p>
            <a:pPr marL="240029" indent="-227329">
              <a:lnSpc>
                <a:spcPct val="100000"/>
              </a:lnSpc>
              <a:spcBef>
                <a:spcPts val="1430"/>
              </a:spcBef>
              <a:buClr>
                <a:srgbClr val="003978"/>
              </a:buClr>
              <a:buSzPct val="111627"/>
              <a:buChar char="•"/>
              <a:tabLst>
                <a:tab pos="240029" algn="l"/>
              </a:tabLst>
            </a:pPr>
            <a:r>
              <a:rPr dirty="0" sz="2150">
                <a:latin typeface="Arial"/>
                <a:cs typeface="Arial"/>
              </a:rPr>
              <a:t>(L)</a:t>
            </a:r>
            <a:r>
              <a:rPr dirty="0" sz="2150" spc="20">
                <a:latin typeface="Arial"/>
                <a:cs typeface="Arial"/>
              </a:rPr>
              <a:t> </a:t>
            </a:r>
            <a:r>
              <a:rPr dirty="0" u="sng" sz="215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Location</a:t>
            </a:r>
            <a:r>
              <a:rPr dirty="0" u="none" sz="2150" spc="75">
                <a:latin typeface="Arial"/>
                <a:cs typeface="Arial"/>
              </a:rPr>
              <a:t> </a:t>
            </a:r>
            <a:r>
              <a:rPr dirty="0" u="none" sz="2150">
                <a:latin typeface="Arial"/>
                <a:cs typeface="Arial"/>
              </a:rPr>
              <a:t>to</a:t>
            </a:r>
            <a:r>
              <a:rPr dirty="0" u="none" sz="2150" spc="55">
                <a:latin typeface="Arial"/>
                <a:cs typeface="Arial"/>
              </a:rPr>
              <a:t> </a:t>
            </a:r>
            <a:r>
              <a:rPr dirty="0" u="none" sz="2150">
                <a:latin typeface="Arial"/>
                <a:cs typeface="Arial"/>
              </a:rPr>
              <a:t>identify</a:t>
            </a:r>
            <a:r>
              <a:rPr dirty="0" u="none" sz="2150" spc="25">
                <a:latin typeface="Arial"/>
                <a:cs typeface="Arial"/>
              </a:rPr>
              <a:t> </a:t>
            </a:r>
            <a:r>
              <a:rPr dirty="0" u="none" sz="2150">
                <a:latin typeface="Arial"/>
                <a:cs typeface="Arial"/>
              </a:rPr>
              <a:t>environmental</a:t>
            </a:r>
            <a:r>
              <a:rPr dirty="0" u="none" sz="2150" spc="265">
                <a:latin typeface="Arial"/>
                <a:cs typeface="Arial"/>
              </a:rPr>
              <a:t> </a:t>
            </a:r>
            <a:r>
              <a:rPr dirty="0" u="none" sz="2150" spc="-10">
                <a:latin typeface="Arial"/>
                <a:cs typeface="Arial"/>
              </a:rPr>
              <a:t>factors</a:t>
            </a:r>
            <a:endParaRPr sz="2150">
              <a:latin typeface="Arial"/>
              <a:cs typeface="Arial"/>
            </a:endParaRPr>
          </a:p>
          <a:p>
            <a:pPr lvl="1" marL="584200" indent="-228600">
              <a:lnSpc>
                <a:spcPct val="100000"/>
              </a:lnSpc>
              <a:spcBef>
                <a:spcPts val="125"/>
              </a:spcBef>
              <a:buClr>
                <a:srgbClr val="003978"/>
              </a:buClr>
              <a:buSzPct val="85000"/>
              <a:buFont typeface="Segoe UI"/>
              <a:buChar char="-"/>
              <a:tabLst>
                <a:tab pos="584200" algn="l"/>
              </a:tabLst>
            </a:pPr>
            <a:r>
              <a:rPr dirty="0" sz="2000">
                <a:latin typeface="Arial"/>
                <a:cs typeface="Arial"/>
              </a:rPr>
              <a:t>At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home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10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community,</a:t>
            </a:r>
            <a:r>
              <a:rPr dirty="0" sz="2000" spc="-11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on</a:t>
            </a:r>
            <a:r>
              <a:rPr dirty="0" sz="2000" spc="-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what</a:t>
            </a:r>
            <a:r>
              <a:rPr dirty="0" sz="2000" spc="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surface,</a:t>
            </a:r>
            <a:r>
              <a:rPr dirty="0" sz="2000" spc="-1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lighting,</a:t>
            </a:r>
            <a:r>
              <a:rPr dirty="0" sz="2000" spc="-1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tripping</a:t>
            </a:r>
            <a:r>
              <a:rPr dirty="0" sz="2000" spc="-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hazards,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on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stairs,</a:t>
            </a:r>
            <a:r>
              <a:rPr dirty="0" sz="2000" spc="-110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etc.</a:t>
            </a:r>
            <a:endParaRPr sz="2000">
              <a:latin typeface="Arial"/>
              <a:cs typeface="Arial"/>
            </a:endParaRPr>
          </a:p>
          <a:p>
            <a:pPr lvl="1" marL="584200" indent="-228600">
              <a:lnSpc>
                <a:spcPct val="100000"/>
              </a:lnSpc>
              <a:spcBef>
                <a:spcPts val="229"/>
              </a:spcBef>
              <a:buClr>
                <a:srgbClr val="003978"/>
              </a:buClr>
              <a:buSzPct val="85000"/>
              <a:buFont typeface="Segoe UI"/>
              <a:buChar char="-"/>
              <a:tabLst>
                <a:tab pos="584200" algn="l"/>
              </a:tabLst>
            </a:pPr>
            <a:r>
              <a:rPr dirty="0" sz="2000">
                <a:latin typeface="Arial"/>
                <a:cs typeface="Arial"/>
              </a:rPr>
              <a:t>(A)</a:t>
            </a:r>
            <a:r>
              <a:rPr dirty="0" sz="2000" spc="-145">
                <a:latin typeface="Arial"/>
                <a:cs typeface="Arial"/>
              </a:rPr>
              <a:t> </a:t>
            </a:r>
            <a:r>
              <a:rPr dirty="0" u="sng" sz="200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Activity</a:t>
            </a:r>
            <a:r>
              <a:rPr dirty="0" u="none" sz="2000" spc="-90">
                <a:latin typeface="Arial"/>
                <a:cs typeface="Arial"/>
              </a:rPr>
              <a:t> </a:t>
            </a:r>
            <a:r>
              <a:rPr dirty="0" u="none" sz="2000">
                <a:latin typeface="Arial"/>
                <a:cs typeface="Arial"/>
              </a:rPr>
              <a:t>at</a:t>
            </a:r>
            <a:r>
              <a:rPr dirty="0" u="none" sz="2000" spc="60">
                <a:latin typeface="Arial"/>
                <a:cs typeface="Arial"/>
              </a:rPr>
              <a:t> </a:t>
            </a:r>
            <a:r>
              <a:rPr dirty="0" u="none" sz="2000">
                <a:latin typeface="Arial"/>
                <a:cs typeface="Arial"/>
              </a:rPr>
              <a:t>the</a:t>
            </a:r>
            <a:r>
              <a:rPr dirty="0" u="none" sz="2000" spc="-55">
                <a:latin typeface="Arial"/>
                <a:cs typeface="Arial"/>
              </a:rPr>
              <a:t> </a:t>
            </a:r>
            <a:r>
              <a:rPr dirty="0" u="none" sz="2000" spc="-20">
                <a:latin typeface="Arial"/>
                <a:cs typeface="Arial"/>
              </a:rPr>
              <a:t>time</a:t>
            </a:r>
            <a:endParaRPr sz="2000">
              <a:latin typeface="Arial"/>
              <a:cs typeface="Arial"/>
            </a:endParaRPr>
          </a:p>
          <a:p>
            <a:pPr lvl="1" marL="584200" indent="-228600">
              <a:lnSpc>
                <a:spcPct val="100000"/>
              </a:lnSpc>
              <a:spcBef>
                <a:spcPts val="150"/>
              </a:spcBef>
              <a:buClr>
                <a:srgbClr val="003978"/>
              </a:buClr>
              <a:buSzPct val="85000"/>
              <a:buFont typeface="Segoe UI"/>
              <a:buChar char="-"/>
              <a:tabLst>
                <a:tab pos="584200" algn="l"/>
              </a:tabLst>
            </a:pPr>
            <a:r>
              <a:rPr dirty="0" sz="2000">
                <a:latin typeface="Arial"/>
                <a:cs typeface="Arial"/>
              </a:rPr>
              <a:t>Multitasking?</a:t>
            </a:r>
            <a:r>
              <a:rPr dirty="0" sz="2000" spc="-1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Hurrying?</a:t>
            </a:r>
            <a:r>
              <a:rPr dirty="0" sz="2000" spc="-13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Turning?</a:t>
            </a:r>
            <a:r>
              <a:rPr dirty="0" sz="2000" spc="-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Reaching?</a:t>
            </a:r>
            <a:r>
              <a:rPr dirty="0" sz="2000" spc="-1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Just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stood</a:t>
            </a:r>
            <a:r>
              <a:rPr dirty="0" sz="2000" spc="-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up?</a:t>
            </a:r>
            <a:r>
              <a:rPr dirty="0" sz="2000" spc="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Using</a:t>
            </a:r>
            <a:r>
              <a:rPr dirty="0" sz="2000" spc="-3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walker/cane?</a:t>
            </a:r>
            <a:endParaRPr sz="2000">
              <a:latin typeface="Arial"/>
              <a:cs typeface="Arial"/>
            </a:endParaRPr>
          </a:p>
          <a:p>
            <a:pPr marL="240029" indent="-227329">
              <a:lnSpc>
                <a:spcPct val="100000"/>
              </a:lnSpc>
              <a:spcBef>
                <a:spcPts val="1355"/>
              </a:spcBef>
              <a:buClr>
                <a:srgbClr val="003978"/>
              </a:buClr>
              <a:buSzPct val="111627"/>
              <a:buChar char="•"/>
              <a:tabLst>
                <a:tab pos="240029" algn="l"/>
              </a:tabLst>
            </a:pPr>
            <a:r>
              <a:rPr dirty="0" sz="2150">
                <a:latin typeface="Arial"/>
                <a:cs typeface="Arial"/>
              </a:rPr>
              <a:t>(T)</a:t>
            </a:r>
            <a:r>
              <a:rPr dirty="0" sz="2150" spc="-45">
                <a:latin typeface="Arial"/>
                <a:cs typeface="Arial"/>
              </a:rPr>
              <a:t> </a:t>
            </a:r>
            <a:r>
              <a:rPr dirty="0" u="sng" sz="215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Time</a:t>
            </a:r>
            <a:r>
              <a:rPr dirty="0" u="none" sz="2150" spc="15">
                <a:latin typeface="Arial"/>
                <a:cs typeface="Arial"/>
              </a:rPr>
              <a:t> </a:t>
            </a:r>
            <a:r>
              <a:rPr dirty="0" u="none" sz="2150">
                <a:latin typeface="Arial"/>
                <a:cs typeface="Arial"/>
              </a:rPr>
              <a:t>of</a:t>
            </a:r>
            <a:r>
              <a:rPr dirty="0" u="none" sz="2150" spc="95">
                <a:latin typeface="Arial"/>
                <a:cs typeface="Arial"/>
              </a:rPr>
              <a:t> </a:t>
            </a:r>
            <a:r>
              <a:rPr dirty="0" u="none" sz="2150" spc="-20">
                <a:latin typeface="Arial"/>
                <a:cs typeface="Arial"/>
              </a:rPr>
              <a:t>fall</a:t>
            </a:r>
            <a:endParaRPr sz="2150">
              <a:latin typeface="Arial"/>
              <a:cs typeface="Arial"/>
            </a:endParaRPr>
          </a:p>
          <a:p>
            <a:pPr lvl="1" marL="584200" indent="-228600">
              <a:lnSpc>
                <a:spcPct val="100000"/>
              </a:lnSpc>
              <a:spcBef>
                <a:spcPts val="200"/>
              </a:spcBef>
              <a:buClr>
                <a:srgbClr val="003978"/>
              </a:buClr>
              <a:buSzPct val="85000"/>
              <a:buFont typeface="Segoe UI"/>
              <a:buChar char="-"/>
              <a:tabLst>
                <a:tab pos="584200" algn="l"/>
              </a:tabLst>
            </a:pPr>
            <a:r>
              <a:rPr dirty="0" sz="2000">
                <a:latin typeface="Arial"/>
                <a:cs typeface="Arial"/>
              </a:rPr>
              <a:t>Time</a:t>
            </a:r>
            <a:r>
              <a:rPr dirty="0" sz="2000" spc="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day,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?cocktail</a:t>
            </a:r>
            <a:r>
              <a:rPr dirty="0" sz="2000" spc="-15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hour,</a:t>
            </a:r>
            <a:r>
              <a:rPr dirty="0" sz="2000" spc="-11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relationship</a:t>
            </a:r>
            <a:r>
              <a:rPr dirty="0" sz="2000" spc="-1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meds</a:t>
            </a:r>
            <a:r>
              <a:rPr dirty="0" sz="2000" spc="-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taken,</a:t>
            </a:r>
            <a:r>
              <a:rPr dirty="0" sz="2000" spc="-11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meal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eaten,</a:t>
            </a:r>
            <a:r>
              <a:rPr dirty="0" sz="2000" spc="-35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etc.</a:t>
            </a:r>
            <a:endParaRPr sz="2000">
              <a:latin typeface="Arial"/>
              <a:cs typeface="Arial"/>
            </a:endParaRPr>
          </a:p>
          <a:p>
            <a:pPr lvl="1" marL="584200" indent="-228600">
              <a:lnSpc>
                <a:spcPct val="100000"/>
              </a:lnSpc>
              <a:spcBef>
                <a:spcPts val="155"/>
              </a:spcBef>
              <a:buClr>
                <a:srgbClr val="003978"/>
              </a:buClr>
              <a:buSzPct val="85000"/>
              <a:buFont typeface="Segoe UI"/>
              <a:buChar char="-"/>
              <a:tabLst>
                <a:tab pos="584200" algn="l"/>
              </a:tabLst>
            </a:pPr>
            <a:r>
              <a:rPr dirty="0" sz="2000">
                <a:latin typeface="Arial"/>
                <a:cs typeface="Arial"/>
              </a:rPr>
              <a:t>How</a:t>
            </a:r>
            <a:r>
              <a:rPr dirty="0" sz="2000" spc="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much</a:t>
            </a:r>
            <a:r>
              <a:rPr dirty="0" sz="2000" spc="-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time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needed</a:t>
            </a:r>
            <a:r>
              <a:rPr dirty="0" sz="2000" spc="-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get</a:t>
            </a:r>
            <a:r>
              <a:rPr dirty="0" sz="2000" spc="-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up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from</a:t>
            </a:r>
            <a:r>
              <a:rPr dirty="0" sz="2000" spc="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fall?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&gt;5min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required</a:t>
            </a:r>
            <a:r>
              <a:rPr dirty="0" sz="2000" spc="-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assistance</a:t>
            </a:r>
            <a:r>
              <a:rPr dirty="0" sz="2000" spc="-110">
                <a:latin typeface="Arial"/>
                <a:cs typeface="Arial"/>
              </a:rPr>
              <a:t> </a:t>
            </a:r>
            <a:r>
              <a:rPr dirty="0" sz="2000" spc="-175">
                <a:latin typeface="Wingdings"/>
                <a:cs typeface="Wingdings"/>
              </a:rPr>
              <a:t></a:t>
            </a:r>
            <a:r>
              <a:rPr dirty="0" sz="2000" spc="15">
                <a:latin typeface="Times New Roman"/>
                <a:cs typeface="Times New Roman"/>
              </a:rPr>
              <a:t> </a:t>
            </a:r>
            <a:r>
              <a:rPr dirty="0" sz="2000">
                <a:latin typeface="Arial"/>
                <a:cs typeface="Arial"/>
              </a:rPr>
              <a:t>risk</a:t>
            </a:r>
            <a:r>
              <a:rPr dirty="0" sz="2000" spc="-1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long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lie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4" name="object 4" descr="Image result for splat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96325" y="1571625"/>
            <a:ext cx="2343150" cy="220027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i="1">
                <a:latin typeface="Arial"/>
                <a:cs typeface="Arial"/>
              </a:rPr>
              <a:t>After</a:t>
            </a:r>
            <a:r>
              <a:rPr dirty="0" spc="-10" i="1">
                <a:latin typeface="Arial"/>
                <a:cs typeface="Arial"/>
              </a:rPr>
              <a:t> </a:t>
            </a:r>
            <a:r>
              <a:rPr dirty="0" i="1">
                <a:latin typeface="Arial"/>
                <a:cs typeface="Arial"/>
              </a:rPr>
              <a:t>the</a:t>
            </a:r>
            <a:r>
              <a:rPr dirty="0" spc="25" i="1">
                <a:latin typeface="Arial"/>
                <a:cs typeface="Arial"/>
              </a:rPr>
              <a:t> </a:t>
            </a:r>
            <a:r>
              <a:rPr dirty="0" i="1">
                <a:latin typeface="Arial"/>
                <a:cs typeface="Arial"/>
              </a:rPr>
              <a:t>Fall:</a:t>
            </a:r>
            <a:r>
              <a:rPr dirty="0" spc="-150" i="1">
                <a:latin typeface="Arial"/>
                <a:cs typeface="Arial"/>
              </a:rPr>
              <a:t> </a:t>
            </a:r>
            <a:r>
              <a:rPr dirty="0" i="1">
                <a:latin typeface="Arial"/>
                <a:cs typeface="Arial"/>
              </a:rPr>
              <a:t>A</a:t>
            </a:r>
            <a:r>
              <a:rPr dirty="0" spc="-120" i="1">
                <a:latin typeface="Arial"/>
                <a:cs typeface="Arial"/>
              </a:rPr>
              <a:t> </a:t>
            </a:r>
            <a:r>
              <a:rPr dirty="0" i="1">
                <a:latin typeface="Arial"/>
                <a:cs typeface="Arial"/>
              </a:rPr>
              <a:t>Practical</a:t>
            </a:r>
            <a:r>
              <a:rPr dirty="0" spc="-270" i="1">
                <a:latin typeface="Arial"/>
                <a:cs typeface="Arial"/>
              </a:rPr>
              <a:t> </a:t>
            </a:r>
            <a:r>
              <a:rPr dirty="0" spc="-10" i="1">
                <a:latin typeface="Arial"/>
                <a:cs typeface="Arial"/>
              </a:rPr>
              <a:t>Approach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58482" y="1501711"/>
            <a:ext cx="10739755" cy="48558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lr>
                <a:srgbClr val="003978"/>
              </a:buClr>
              <a:buSzPct val="108333"/>
              <a:buChar char="•"/>
              <a:tabLst>
                <a:tab pos="241300" algn="l"/>
              </a:tabLst>
            </a:pPr>
            <a:r>
              <a:rPr dirty="0" sz="2400">
                <a:latin typeface="Arial"/>
                <a:cs typeface="Arial"/>
              </a:rPr>
              <a:t>Key</a:t>
            </a:r>
            <a:r>
              <a:rPr dirty="0" sz="2400" spc="-114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Physical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Exam</a:t>
            </a:r>
            <a:r>
              <a:rPr dirty="0" sz="2400" spc="2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Components:</a:t>
            </a:r>
            <a:endParaRPr sz="2400">
              <a:latin typeface="Arial"/>
              <a:cs typeface="Arial"/>
            </a:endParaRPr>
          </a:p>
          <a:p>
            <a:pPr lvl="1" marL="584835" marR="589915" indent="-229235">
              <a:lnSpc>
                <a:spcPts val="2630"/>
              </a:lnSpc>
              <a:spcBef>
                <a:spcPts val="425"/>
              </a:spcBef>
              <a:buClr>
                <a:srgbClr val="003978"/>
              </a:buClr>
              <a:buSzPct val="83333"/>
              <a:buFont typeface="Segoe UI"/>
              <a:buChar char="-"/>
              <a:tabLst>
                <a:tab pos="584835" algn="l"/>
              </a:tabLst>
            </a:pPr>
            <a:r>
              <a:rPr dirty="0" sz="2400">
                <a:latin typeface="Arial"/>
                <a:cs typeface="Arial"/>
              </a:rPr>
              <a:t>Orthostatics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(can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abbreviate</a:t>
            </a:r>
            <a:r>
              <a:rPr dirty="0" sz="2400" spc="15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to</a:t>
            </a:r>
            <a:r>
              <a:rPr dirty="0" sz="2400" spc="-75">
                <a:latin typeface="Arial"/>
                <a:cs typeface="Arial"/>
              </a:rPr>
              <a:t> </a:t>
            </a:r>
            <a:r>
              <a:rPr dirty="0" sz="2400" spc="-30">
                <a:latin typeface="Arial"/>
                <a:cs typeface="Arial"/>
              </a:rPr>
              <a:t>lying</a:t>
            </a:r>
            <a:r>
              <a:rPr dirty="0" sz="2400" spc="-30">
                <a:latin typeface="Wingdings"/>
                <a:cs typeface="Wingdings"/>
              </a:rPr>
              <a:t></a:t>
            </a:r>
            <a:r>
              <a:rPr dirty="0" sz="2400" spc="-30">
                <a:latin typeface="Arial"/>
                <a:cs typeface="Arial"/>
              </a:rPr>
              <a:t>standing,</a:t>
            </a:r>
            <a:r>
              <a:rPr dirty="0" sz="2400" spc="1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note</a:t>
            </a:r>
            <a:r>
              <a:rPr dirty="0" sz="2400" spc="-9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postural </a:t>
            </a:r>
            <a:r>
              <a:rPr dirty="0" sz="2400" spc="-10">
                <a:latin typeface="Arial"/>
                <a:cs typeface="Arial"/>
              </a:rPr>
              <a:t>dizziness regardless</a:t>
            </a:r>
            <a:r>
              <a:rPr dirty="0" sz="2400" spc="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of</a:t>
            </a:r>
            <a:r>
              <a:rPr dirty="0" sz="2400" spc="-80">
                <a:latin typeface="Arial"/>
                <a:cs typeface="Arial"/>
              </a:rPr>
              <a:t> </a:t>
            </a:r>
            <a:r>
              <a:rPr dirty="0" sz="2400" spc="-25">
                <a:latin typeface="Arial"/>
                <a:cs typeface="Arial"/>
              </a:rPr>
              <a:t>BP)</a:t>
            </a:r>
            <a:endParaRPr sz="2400">
              <a:latin typeface="Arial"/>
              <a:cs typeface="Arial"/>
            </a:endParaRPr>
          </a:p>
          <a:p>
            <a:pPr lvl="1" marL="584835" indent="-229235">
              <a:lnSpc>
                <a:spcPct val="100000"/>
              </a:lnSpc>
              <a:spcBef>
                <a:spcPts val="75"/>
              </a:spcBef>
              <a:buClr>
                <a:srgbClr val="003978"/>
              </a:buClr>
              <a:buSzPct val="83333"/>
              <a:buFont typeface="Segoe UI"/>
              <a:buChar char="-"/>
              <a:tabLst>
                <a:tab pos="584835" algn="l"/>
              </a:tabLst>
            </a:pPr>
            <a:r>
              <a:rPr dirty="0" sz="2400">
                <a:latin typeface="Arial"/>
                <a:cs typeface="Arial"/>
              </a:rPr>
              <a:t>Gait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&amp;</a:t>
            </a:r>
            <a:r>
              <a:rPr dirty="0" sz="2400" spc="-6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balance</a:t>
            </a:r>
            <a:r>
              <a:rPr dirty="0" sz="2400" spc="2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evaluation:</a:t>
            </a:r>
            <a:endParaRPr sz="2400">
              <a:latin typeface="Arial"/>
              <a:cs typeface="Arial"/>
            </a:endParaRPr>
          </a:p>
          <a:p>
            <a:pPr lvl="2" marL="927735" indent="-143510">
              <a:lnSpc>
                <a:spcPct val="100000"/>
              </a:lnSpc>
              <a:spcBef>
                <a:spcPts val="120"/>
              </a:spcBef>
              <a:buClr>
                <a:srgbClr val="003978"/>
              </a:buClr>
              <a:buSzPct val="68750"/>
              <a:buChar char="•"/>
              <a:tabLst>
                <a:tab pos="927735" algn="l"/>
              </a:tabLst>
            </a:pPr>
            <a:r>
              <a:rPr dirty="0" sz="2400">
                <a:latin typeface="Arial"/>
                <a:cs typeface="Arial"/>
              </a:rPr>
              <a:t>Width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of</a:t>
            </a:r>
            <a:r>
              <a:rPr dirty="0" sz="2400" spc="-5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base</a:t>
            </a:r>
            <a:endParaRPr sz="2400">
              <a:latin typeface="Arial"/>
              <a:cs typeface="Arial"/>
            </a:endParaRPr>
          </a:p>
          <a:p>
            <a:pPr lvl="2" marL="927735" indent="-143510">
              <a:lnSpc>
                <a:spcPct val="100000"/>
              </a:lnSpc>
              <a:spcBef>
                <a:spcPts val="50"/>
              </a:spcBef>
              <a:buClr>
                <a:srgbClr val="003978"/>
              </a:buClr>
              <a:buSzPct val="68750"/>
              <a:buChar char="•"/>
              <a:tabLst>
                <a:tab pos="927735" algn="l"/>
              </a:tabLst>
            </a:pPr>
            <a:r>
              <a:rPr dirty="0" sz="2400">
                <a:latin typeface="Arial"/>
                <a:cs typeface="Arial"/>
              </a:rPr>
              <a:t>Step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height,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foot</a:t>
            </a:r>
            <a:r>
              <a:rPr dirty="0" sz="2400" spc="-12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dorsiflexion,</a:t>
            </a:r>
            <a:r>
              <a:rPr dirty="0" sz="2400" spc="114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stride</a:t>
            </a:r>
            <a:r>
              <a:rPr dirty="0" sz="2400" spc="-114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length</a:t>
            </a:r>
            <a:endParaRPr sz="2400">
              <a:latin typeface="Arial"/>
              <a:cs typeface="Arial"/>
            </a:endParaRPr>
          </a:p>
          <a:p>
            <a:pPr lvl="2" marL="927735" indent="-143510">
              <a:lnSpc>
                <a:spcPct val="100000"/>
              </a:lnSpc>
              <a:spcBef>
                <a:spcPts val="125"/>
              </a:spcBef>
              <a:buClr>
                <a:srgbClr val="003978"/>
              </a:buClr>
              <a:buSzPct val="68750"/>
              <a:buChar char="•"/>
              <a:tabLst>
                <a:tab pos="927735" algn="l"/>
              </a:tabLst>
            </a:pPr>
            <a:r>
              <a:rPr dirty="0" sz="2400" spc="-10">
                <a:latin typeface="Arial"/>
                <a:cs typeface="Arial"/>
              </a:rPr>
              <a:t>Truncal</a:t>
            </a:r>
            <a:r>
              <a:rPr dirty="0" sz="2400" spc="-1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rotation, arm</a:t>
            </a:r>
            <a:r>
              <a:rPr dirty="0" sz="2400" spc="-11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swing</a:t>
            </a:r>
            <a:endParaRPr sz="2400">
              <a:latin typeface="Arial"/>
              <a:cs typeface="Arial"/>
            </a:endParaRPr>
          </a:p>
          <a:p>
            <a:pPr lvl="2" marL="927735" indent="-143510">
              <a:lnSpc>
                <a:spcPct val="100000"/>
              </a:lnSpc>
              <a:spcBef>
                <a:spcPts val="125"/>
              </a:spcBef>
              <a:buClr>
                <a:srgbClr val="003978"/>
              </a:buClr>
              <a:buSzPct val="68750"/>
              <a:buChar char="•"/>
              <a:tabLst>
                <a:tab pos="927735" algn="l"/>
              </a:tabLst>
            </a:pPr>
            <a:r>
              <a:rPr dirty="0" sz="2400">
                <a:latin typeface="Arial"/>
                <a:cs typeface="Arial"/>
              </a:rPr>
              <a:t>Observe balance with</a:t>
            </a:r>
            <a:r>
              <a:rPr dirty="0" sz="2400" spc="-12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turning</a:t>
            </a:r>
            <a:endParaRPr sz="2400">
              <a:latin typeface="Arial"/>
              <a:cs typeface="Arial"/>
            </a:endParaRPr>
          </a:p>
          <a:p>
            <a:pPr lvl="2" marL="927735" indent="-143510">
              <a:lnSpc>
                <a:spcPct val="100000"/>
              </a:lnSpc>
              <a:spcBef>
                <a:spcPts val="125"/>
              </a:spcBef>
              <a:buClr>
                <a:srgbClr val="003978"/>
              </a:buClr>
              <a:buSzPct val="68750"/>
              <a:buChar char="•"/>
              <a:tabLst>
                <a:tab pos="927735" algn="l"/>
              </a:tabLst>
            </a:pPr>
            <a:r>
              <a:rPr dirty="0" sz="2400">
                <a:latin typeface="Arial"/>
                <a:cs typeface="Arial"/>
              </a:rPr>
              <a:t>Assistive</a:t>
            </a:r>
            <a:r>
              <a:rPr dirty="0" sz="2400" spc="-17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device: </a:t>
            </a:r>
            <a:r>
              <a:rPr dirty="0" sz="2400">
                <a:latin typeface="Arial"/>
                <a:cs typeface="Arial"/>
              </a:rPr>
              <a:t>proper</a:t>
            </a:r>
            <a:r>
              <a:rPr dirty="0" sz="2400" spc="2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fit,</a:t>
            </a:r>
            <a:r>
              <a:rPr dirty="0" sz="2400" spc="-17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proper</a:t>
            </a:r>
            <a:r>
              <a:rPr dirty="0" sz="2400" spc="2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use,</a:t>
            </a:r>
            <a:r>
              <a:rPr dirty="0" sz="2400" spc="-15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adequate</a:t>
            </a:r>
            <a:r>
              <a:rPr dirty="0" sz="2400" spc="8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support</a:t>
            </a:r>
            <a:endParaRPr sz="2400">
              <a:latin typeface="Arial"/>
              <a:cs typeface="Arial"/>
            </a:endParaRPr>
          </a:p>
          <a:p>
            <a:pPr lvl="1" marL="584835" marR="5080" indent="-229235">
              <a:lnSpc>
                <a:spcPts val="2630"/>
              </a:lnSpc>
              <a:spcBef>
                <a:spcPts val="420"/>
              </a:spcBef>
              <a:buClr>
                <a:srgbClr val="003978"/>
              </a:buClr>
              <a:buSzPct val="83333"/>
              <a:buFont typeface="Segoe UI"/>
              <a:buChar char="-"/>
              <a:tabLst>
                <a:tab pos="584835" algn="l"/>
              </a:tabLst>
            </a:pPr>
            <a:r>
              <a:rPr dirty="0" sz="2400">
                <a:latin typeface="Arial"/>
                <a:cs typeface="Arial"/>
              </a:rPr>
              <a:t>LE</a:t>
            </a:r>
            <a:r>
              <a:rPr dirty="0" sz="2400" spc="-11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strength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(“Can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you</a:t>
            </a:r>
            <a:r>
              <a:rPr dirty="0" sz="2400" spc="7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stand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up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from</a:t>
            </a:r>
            <a:r>
              <a:rPr dirty="0" sz="2400" spc="-16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this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chair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without</a:t>
            </a:r>
            <a:r>
              <a:rPr dirty="0" sz="2400" spc="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pushing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off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with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your </a:t>
            </a:r>
            <a:r>
              <a:rPr dirty="0" sz="2400">
                <a:latin typeface="Arial"/>
                <a:cs typeface="Arial"/>
              </a:rPr>
              <a:t>arms?”</a:t>
            </a:r>
            <a:r>
              <a:rPr dirty="0" sz="2400" spc="-15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–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don’t</a:t>
            </a:r>
            <a:r>
              <a:rPr dirty="0" sz="2400" spc="-1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worry</a:t>
            </a:r>
            <a:r>
              <a:rPr dirty="0" sz="2400" spc="-2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about</a:t>
            </a:r>
            <a:r>
              <a:rPr dirty="0" sz="2400" spc="5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the</a:t>
            </a:r>
            <a:r>
              <a:rPr dirty="0" sz="2400" spc="-170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TUG)</a:t>
            </a:r>
            <a:endParaRPr sz="2400">
              <a:latin typeface="Arial"/>
              <a:cs typeface="Arial"/>
            </a:endParaRPr>
          </a:p>
          <a:p>
            <a:pPr lvl="1" marL="584835" indent="-229235">
              <a:lnSpc>
                <a:spcPct val="100000"/>
              </a:lnSpc>
              <a:buClr>
                <a:srgbClr val="003978"/>
              </a:buClr>
              <a:buSzPct val="83333"/>
              <a:buFont typeface="Segoe UI"/>
              <a:buChar char="-"/>
              <a:tabLst>
                <a:tab pos="584835" algn="l"/>
              </a:tabLst>
            </a:pPr>
            <a:r>
              <a:rPr dirty="0" sz="2400">
                <a:latin typeface="Arial"/>
                <a:cs typeface="Arial"/>
              </a:rPr>
              <a:t>Feet</a:t>
            </a:r>
            <a:r>
              <a:rPr dirty="0" sz="2400" spc="-9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sensation,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 spc="-25">
                <a:latin typeface="Arial"/>
                <a:cs typeface="Arial"/>
              </a:rPr>
              <a:t>proprioception,</a:t>
            </a:r>
            <a:r>
              <a:rPr dirty="0" sz="2400" spc="8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deformities</a:t>
            </a:r>
            <a:endParaRPr sz="2400">
              <a:latin typeface="Arial"/>
              <a:cs typeface="Arial"/>
            </a:endParaRPr>
          </a:p>
          <a:p>
            <a:pPr lvl="1" marL="584835" indent="-229235">
              <a:lnSpc>
                <a:spcPct val="100000"/>
              </a:lnSpc>
              <a:spcBef>
                <a:spcPts val="125"/>
              </a:spcBef>
              <a:buClr>
                <a:srgbClr val="003978"/>
              </a:buClr>
              <a:buSzPct val="83333"/>
              <a:buFont typeface="Segoe UI"/>
              <a:buChar char="-"/>
              <a:tabLst>
                <a:tab pos="584835" algn="l"/>
              </a:tabLst>
            </a:pPr>
            <a:r>
              <a:rPr dirty="0" sz="2400">
                <a:latin typeface="Arial"/>
                <a:cs typeface="Arial"/>
              </a:rPr>
              <a:t>Look</a:t>
            </a:r>
            <a:r>
              <a:rPr dirty="0" sz="2400" spc="-7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for</a:t>
            </a:r>
            <a:r>
              <a:rPr dirty="0" sz="2400" spc="-17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tremor,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rigidity,</a:t>
            </a:r>
            <a:r>
              <a:rPr dirty="0" sz="2400">
                <a:latin typeface="Arial"/>
                <a:cs typeface="Arial"/>
              </a:rPr>
              <a:t> Parkinsonism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(especially</a:t>
            </a:r>
            <a:r>
              <a:rPr dirty="0" sz="2400" spc="5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for</a:t>
            </a:r>
            <a:r>
              <a:rPr dirty="0" sz="2400" spc="-114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backwards</a:t>
            </a:r>
            <a:r>
              <a:rPr dirty="0" sz="2400" spc="5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falls)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i="1">
                <a:latin typeface="Arial"/>
                <a:cs typeface="Arial"/>
              </a:rPr>
              <a:t>After</a:t>
            </a:r>
            <a:r>
              <a:rPr dirty="0" spc="-10" i="1">
                <a:latin typeface="Arial"/>
                <a:cs typeface="Arial"/>
              </a:rPr>
              <a:t> </a:t>
            </a:r>
            <a:r>
              <a:rPr dirty="0" i="1">
                <a:latin typeface="Arial"/>
                <a:cs typeface="Arial"/>
              </a:rPr>
              <a:t>the</a:t>
            </a:r>
            <a:r>
              <a:rPr dirty="0" spc="25" i="1">
                <a:latin typeface="Arial"/>
                <a:cs typeface="Arial"/>
              </a:rPr>
              <a:t> </a:t>
            </a:r>
            <a:r>
              <a:rPr dirty="0" i="1">
                <a:latin typeface="Arial"/>
                <a:cs typeface="Arial"/>
              </a:rPr>
              <a:t>Fall:</a:t>
            </a:r>
            <a:r>
              <a:rPr dirty="0" spc="-150" i="1">
                <a:latin typeface="Arial"/>
                <a:cs typeface="Arial"/>
              </a:rPr>
              <a:t> </a:t>
            </a:r>
            <a:r>
              <a:rPr dirty="0" i="1">
                <a:latin typeface="Arial"/>
                <a:cs typeface="Arial"/>
              </a:rPr>
              <a:t>A</a:t>
            </a:r>
            <a:r>
              <a:rPr dirty="0" spc="-120" i="1">
                <a:latin typeface="Arial"/>
                <a:cs typeface="Arial"/>
              </a:rPr>
              <a:t> </a:t>
            </a:r>
            <a:r>
              <a:rPr dirty="0" i="1">
                <a:latin typeface="Arial"/>
                <a:cs typeface="Arial"/>
              </a:rPr>
              <a:t>Practical</a:t>
            </a:r>
            <a:r>
              <a:rPr dirty="0" spc="-270" i="1">
                <a:latin typeface="Arial"/>
                <a:cs typeface="Arial"/>
              </a:rPr>
              <a:t> </a:t>
            </a:r>
            <a:r>
              <a:rPr dirty="0" spc="-10" i="1">
                <a:latin typeface="Arial"/>
                <a:cs typeface="Arial"/>
              </a:rPr>
              <a:t>Approach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58482" y="1486090"/>
            <a:ext cx="7579995" cy="4279900"/>
          </a:xfrm>
          <a:prstGeom prst="rect">
            <a:avLst/>
          </a:prstGeom>
        </p:spPr>
        <p:txBody>
          <a:bodyPr wrap="square" lIns="0" tIns="66675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525"/>
              </a:spcBef>
              <a:buClr>
                <a:srgbClr val="003978"/>
              </a:buClr>
              <a:buSzPct val="108333"/>
              <a:buChar char="•"/>
              <a:tabLst>
                <a:tab pos="241300" algn="l"/>
              </a:tabLst>
            </a:pPr>
            <a:r>
              <a:rPr dirty="0" sz="2400" spc="-10">
                <a:latin typeface="Arial"/>
                <a:cs typeface="Arial"/>
              </a:rPr>
              <a:t>Additional</a:t>
            </a:r>
            <a:r>
              <a:rPr dirty="0" sz="2400">
                <a:latin typeface="Arial"/>
                <a:cs typeface="Arial"/>
              </a:rPr>
              <a:t> Physical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Exam</a:t>
            </a:r>
            <a:r>
              <a:rPr dirty="0" sz="2400" spc="-8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Components:</a:t>
            </a:r>
            <a:endParaRPr sz="2400">
              <a:latin typeface="Arial"/>
              <a:cs typeface="Arial"/>
            </a:endParaRPr>
          </a:p>
          <a:p>
            <a:pPr lvl="1" marL="584835" indent="-229235">
              <a:lnSpc>
                <a:spcPct val="100000"/>
              </a:lnSpc>
              <a:spcBef>
                <a:spcPts val="425"/>
              </a:spcBef>
              <a:buClr>
                <a:srgbClr val="003978"/>
              </a:buClr>
              <a:buSzPct val="83333"/>
              <a:buFont typeface="Segoe UI"/>
              <a:buChar char="-"/>
              <a:tabLst>
                <a:tab pos="584835" algn="l"/>
              </a:tabLst>
            </a:pPr>
            <a:r>
              <a:rPr dirty="0" sz="2400">
                <a:latin typeface="Arial"/>
                <a:cs typeface="Arial"/>
              </a:rPr>
              <a:t>Visual</a:t>
            </a:r>
            <a:r>
              <a:rPr dirty="0" sz="2400" spc="2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acuity</a:t>
            </a:r>
            <a:r>
              <a:rPr dirty="0" sz="2400" spc="-9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check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if</a:t>
            </a:r>
            <a:r>
              <a:rPr dirty="0" sz="2400" spc="-15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not</a:t>
            </a:r>
            <a:r>
              <a:rPr dirty="0" sz="2400" spc="-2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done</a:t>
            </a:r>
            <a:r>
              <a:rPr dirty="0" sz="2400" spc="-2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w/in</a:t>
            </a:r>
            <a:r>
              <a:rPr dirty="0" sz="2400" spc="-85">
                <a:latin typeface="Arial"/>
                <a:cs typeface="Arial"/>
              </a:rPr>
              <a:t> </a:t>
            </a:r>
            <a:r>
              <a:rPr dirty="0" sz="2400" spc="-25">
                <a:latin typeface="Arial"/>
                <a:cs typeface="Arial"/>
              </a:rPr>
              <a:t>1yr</a:t>
            </a:r>
            <a:endParaRPr sz="2400">
              <a:latin typeface="Arial"/>
              <a:cs typeface="Arial"/>
            </a:endParaRPr>
          </a:p>
          <a:p>
            <a:pPr lvl="2" marL="927735" indent="-143510">
              <a:lnSpc>
                <a:spcPct val="100000"/>
              </a:lnSpc>
              <a:spcBef>
                <a:spcPts val="425"/>
              </a:spcBef>
              <a:buClr>
                <a:srgbClr val="003978"/>
              </a:buClr>
              <a:buSzPct val="68750"/>
              <a:buChar char="•"/>
              <a:tabLst>
                <a:tab pos="927735" algn="l"/>
              </a:tabLst>
            </a:pPr>
            <a:r>
              <a:rPr dirty="0" sz="2400">
                <a:latin typeface="Arial"/>
                <a:cs typeface="Arial"/>
              </a:rPr>
              <a:t>20/40</a:t>
            </a:r>
            <a:r>
              <a:rPr dirty="0" sz="2400" spc="-9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or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worse</a:t>
            </a:r>
            <a:r>
              <a:rPr dirty="0" sz="2400" spc="5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=</a:t>
            </a:r>
            <a:r>
              <a:rPr dirty="0" sz="2400" spc="-9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fall</a:t>
            </a:r>
            <a:r>
              <a:rPr dirty="0" sz="2400" spc="-45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risk</a:t>
            </a:r>
            <a:endParaRPr sz="2400">
              <a:latin typeface="Arial"/>
              <a:cs typeface="Arial"/>
            </a:endParaRPr>
          </a:p>
          <a:p>
            <a:pPr lvl="2" marL="927735" indent="-143510">
              <a:lnSpc>
                <a:spcPct val="100000"/>
              </a:lnSpc>
              <a:spcBef>
                <a:spcPts val="345"/>
              </a:spcBef>
              <a:buClr>
                <a:srgbClr val="003978"/>
              </a:buClr>
              <a:buSzPct val="68750"/>
              <a:buChar char="•"/>
              <a:tabLst>
                <a:tab pos="927735" algn="l"/>
              </a:tabLst>
            </a:pPr>
            <a:r>
              <a:rPr dirty="0" sz="2400" spc="-10">
                <a:latin typeface="Arial"/>
                <a:cs typeface="Arial"/>
              </a:rPr>
              <a:t>Bifocals/multifocal/transition</a:t>
            </a:r>
            <a:r>
              <a:rPr dirty="0" sz="2400" spc="10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lenses</a:t>
            </a:r>
            <a:r>
              <a:rPr dirty="0" sz="2400" spc="2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are</a:t>
            </a:r>
            <a:r>
              <a:rPr dirty="0" sz="2400" spc="4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fall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risk</a:t>
            </a:r>
            <a:endParaRPr sz="24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520"/>
              </a:spcBef>
              <a:buClr>
                <a:srgbClr val="003978"/>
              </a:buClr>
              <a:buFont typeface="Arial"/>
              <a:buChar char="•"/>
            </a:pPr>
            <a:endParaRPr sz="2400">
              <a:latin typeface="Arial"/>
              <a:cs typeface="Arial"/>
            </a:endParaRPr>
          </a:p>
          <a:p>
            <a:pPr lvl="1" marL="584835" indent="-229235">
              <a:lnSpc>
                <a:spcPct val="100000"/>
              </a:lnSpc>
              <a:buClr>
                <a:srgbClr val="003978"/>
              </a:buClr>
              <a:buSzPct val="83333"/>
              <a:buFont typeface="Segoe UI"/>
              <a:buChar char="-"/>
              <a:tabLst>
                <a:tab pos="584835" algn="l"/>
              </a:tabLst>
            </a:pPr>
            <a:r>
              <a:rPr dirty="0" sz="2400">
                <a:latin typeface="Arial"/>
                <a:cs typeface="Arial"/>
              </a:rPr>
              <a:t>Cardiac</a:t>
            </a:r>
            <a:r>
              <a:rPr dirty="0" sz="2400" spc="-110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exam</a:t>
            </a:r>
            <a:endParaRPr sz="2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95"/>
              </a:spcBef>
              <a:buClr>
                <a:srgbClr val="003978"/>
              </a:buClr>
              <a:buFont typeface="Segoe UI"/>
              <a:buChar char="-"/>
            </a:pPr>
            <a:endParaRPr sz="2400">
              <a:latin typeface="Arial"/>
              <a:cs typeface="Arial"/>
            </a:endParaRPr>
          </a:p>
          <a:p>
            <a:pPr lvl="1" marL="584835" indent="-229235">
              <a:lnSpc>
                <a:spcPct val="100000"/>
              </a:lnSpc>
              <a:buClr>
                <a:srgbClr val="003978"/>
              </a:buClr>
              <a:buSzPct val="83333"/>
              <a:buFont typeface="Segoe UI"/>
              <a:buChar char="-"/>
              <a:tabLst>
                <a:tab pos="584835" algn="l"/>
              </a:tabLst>
            </a:pPr>
            <a:r>
              <a:rPr dirty="0" sz="2400">
                <a:latin typeface="Arial"/>
                <a:cs typeface="Arial"/>
              </a:rPr>
              <a:t>Static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balance </a:t>
            </a:r>
            <a:r>
              <a:rPr dirty="0" sz="2400" spc="-10">
                <a:latin typeface="Arial"/>
                <a:cs typeface="Arial"/>
              </a:rPr>
              <a:t>testing</a:t>
            </a:r>
            <a:endParaRPr sz="24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575"/>
              </a:spcBef>
              <a:buClr>
                <a:srgbClr val="003978"/>
              </a:buClr>
              <a:buSzPct val="109615"/>
              <a:buChar char="•"/>
              <a:tabLst>
                <a:tab pos="240665" algn="l"/>
              </a:tabLst>
            </a:pPr>
            <a:r>
              <a:rPr dirty="0" sz="2600">
                <a:latin typeface="Arial"/>
                <a:cs typeface="Arial"/>
              </a:rPr>
              <a:t>Common</a:t>
            </a:r>
            <a:r>
              <a:rPr dirty="0" sz="2600" spc="-4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lab</a:t>
            </a:r>
            <a:r>
              <a:rPr dirty="0" sz="2600" spc="-4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studies,</a:t>
            </a:r>
            <a:r>
              <a:rPr dirty="0" sz="2600" spc="-6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imaging:</a:t>
            </a:r>
            <a:endParaRPr sz="2600">
              <a:latin typeface="Arial"/>
              <a:cs typeface="Arial"/>
            </a:endParaRPr>
          </a:p>
          <a:p>
            <a:pPr lvl="1" marL="584835" indent="-229235">
              <a:lnSpc>
                <a:spcPct val="100000"/>
              </a:lnSpc>
              <a:spcBef>
                <a:spcPts val="385"/>
              </a:spcBef>
              <a:buClr>
                <a:srgbClr val="003978"/>
              </a:buClr>
              <a:buSzPct val="83333"/>
              <a:buFont typeface="Segoe UI"/>
              <a:buChar char="-"/>
              <a:tabLst>
                <a:tab pos="584835" algn="l"/>
              </a:tabLst>
            </a:pPr>
            <a:r>
              <a:rPr dirty="0" sz="2400">
                <a:latin typeface="Arial"/>
                <a:cs typeface="Arial"/>
              </a:rPr>
              <a:t>B12</a:t>
            </a:r>
            <a:r>
              <a:rPr dirty="0" sz="2400" spc="-10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level,</a:t>
            </a:r>
            <a:r>
              <a:rPr dirty="0" sz="2400" spc="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Vit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D</a:t>
            </a:r>
            <a:r>
              <a:rPr dirty="0" sz="2400" spc="-11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level,</a:t>
            </a:r>
            <a:r>
              <a:rPr dirty="0" sz="2400" spc="9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CK,</a:t>
            </a:r>
            <a:r>
              <a:rPr dirty="0" sz="2400" spc="-15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TSH, Hct,</a:t>
            </a:r>
            <a:r>
              <a:rPr dirty="0" sz="2400" spc="-9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BUN/Cr,</a:t>
            </a:r>
            <a:r>
              <a:rPr dirty="0" sz="2400" spc="-90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DEXA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4" name="object 4" descr="See the source image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01100" y="1323975"/>
            <a:ext cx="2209800" cy="501967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i="1">
                <a:latin typeface="Arial"/>
                <a:cs typeface="Arial"/>
              </a:rPr>
              <a:t>Go</a:t>
            </a:r>
            <a:r>
              <a:rPr dirty="0" spc="-80" i="1">
                <a:latin typeface="Arial"/>
                <a:cs typeface="Arial"/>
              </a:rPr>
              <a:t> </a:t>
            </a:r>
            <a:r>
              <a:rPr dirty="0" i="1">
                <a:latin typeface="Arial"/>
                <a:cs typeface="Arial"/>
              </a:rPr>
              <a:t>After</a:t>
            </a:r>
            <a:r>
              <a:rPr dirty="0" spc="-25" i="1">
                <a:latin typeface="Arial"/>
                <a:cs typeface="Arial"/>
              </a:rPr>
              <a:t> </a:t>
            </a:r>
            <a:r>
              <a:rPr dirty="0" i="1">
                <a:latin typeface="Arial"/>
                <a:cs typeface="Arial"/>
              </a:rPr>
              <a:t>the Modifiable</a:t>
            </a:r>
            <a:r>
              <a:rPr dirty="0" spc="-155" i="1">
                <a:latin typeface="Arial"/>
                <a:cs typeface="Arial"/>
              </a:rPr>
              <a:t> </a:t>
            </a:r>
            <a:r>
              <a:rPr dirty="0" i="1">
                <a:latin typeface="Arial"/>
                <a:cs typeface="Arial"/>
              </a:rPr>
              <a:t>Fall</a:t>
            </a:r>
            <a:r>
              <a:rPr dirty="0" spc="-50" i="1">
                <a:latin typeface="Arial"/>
                <a:cs typeface="Arial"/>
              </a:rPr>
              <a:t> </a:t>
            </a:r>
            <a:r>
              <a:rPr dirty="0" i="1">
                <a:latin typeface="Arial"/>
                <a:cs typeface="Arial"/>
              </a:rPr>
              <a:t>Risk</a:t>
            </a:r>
            <a:r>
              <a:rPr dirty="0" spc="-45" i="1">
                <a:latin typeface="Arial"/>
                <a:cs typeface="Arial"/>
              </a:rPr>
              <a:t> </a:t>
            </a:r>
            <a:r>
              <a:rPr dirty="0" spc="-10" i="1">
                <a:latin typeface="Arial"/>
                <a:cs typeface="Arial"/>
              </a:rPr>
              <a:t>Factors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933575" y="1485813"/>
            <a:ext cx="2576830" cy="1548130"/>
            <a:chOff x="1933575" y="1485813"/>
            <a:chExt cx="2576830" cy="154813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71622" y="1485813"/>
              <a:ext cx="2510005" cy="154789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33575" y="1657286"/>
              <a:ext cx="2576576" cy="126206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2019300" y="1514475"/>
            <a:ext cx="2419350" cy="1447800"/>
          </a:xfrm>
          <a:prstGeom prst="rect">
            <a:avLst/>
          </a:prstGeom>
          <a:solidFill>
            <a:srgbClr val="316395"/>
          </a:solidFill>
          <a:ln w="38100">
            <a:solidFill>
              <a:srgbClr val="FFFFFF"/>
            </a:solidFill>
          </a:ln>
        </p:spPr>
        <p:txBody>
          <a:bodyPr wrap="square" lIns="0" tIns="331470" rIns="0" bIns="0" rtlCol="0" vert="horz">
            <a:spAutoFit/>
          </a:bodyPr>
          <a:lstStyle/>
          <a:p>
            <a:pPr marL="193675" marR="177165" indent="657860">
              <a:lnSpc>
                <a:spcPts val="3080"/>
              </a:lnSpc>
              <a:spcBef>
                <a:spcPts val="2610"/>
              </a:spcBef>
            </a:pPr>
            <a:r>
              <a:rPr dirty="0" sz="3050" spc="-20">
                <a:solidFill>
                  <a:srgbClr val="FFFFFF"/>
                </a:solidFill>
                <a:latin typeface="Arial"/>
                <a:cs typeface="Arial"/>
              </a:rPr>
              <a:t>Gait </a:t>
            </a:r>
            <a:r>
              <a:rPr dirty="0" sz="3050" spc="-10">
                <a:solidFill>
                  <a:srgbClr val="FFFFFF"/>
                </a:solidFill>
                <a:latin typeface="Arial"/>
                <a:cs typeface="Arial"/>
              </a:rPr>
              <a:t>abnormality</a:t>
            </a:r>
            <a:endParaRPr sz="305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629098" y="1457197"/>
            <a:ext cx="2519680" cy="1671955"/>
            <a:chOff x="4629098" y="1457197"/>
            <a:chExt cx="2519680" cy="167195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29098" y="1485813"/>
              <a:ext cx="2519530" cy="154789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43450" y="1457197"/>
              <a:ext cx="2347976" cy="1671701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4676775" y="1514475"/>
            <a:ext cx="2428875" cy="1447800"/>
          </a:xfrm>
          <a:prstGeom prst="rect">
            <a:avLst/>
          </a:prstGeom>
          <a:solidFill>
            <a:srgbClr val="316395"/>
          </a:solidFill>
          <a:ln w="38100">
            <a:solidFill>
              <a:srgbClr val="FFFFFF"/>
            </a:solidFill>
          </a:ln>
        </p:spPr>
        <p:txBody>
          <a:bodyPr wrap="square" lIns="0" tIns="127635" rIns="0" bIns="0" rtlCol="0" vert="horz">
            <a:spAutoFit/>
          </a:bodyPr>
          <a:lstStyle/>
          <a:p>
            <a:pPr algn="ctr" marL="344170" marR="337820" indent="-8255">
              <a:lnSpc>
                <a:spcPct val="85200"/>
              </a:lnSpc>
              <a:spcBef>
                <a:spcPts val="1005"/>
              </a:spcBef>
            </a:pPr>
            <a:r>
              <a:rPr dirty="0" sz="3050" spc="-10">
                <a:solidFill>
                  <a:srgbClr val="FFFFFF"/>
                </a:solidFill>
                <a:latin typeface="Arial"/>
                <a:cs typeface="Arial"/>
              </a:rPr>
              <a:t>Lower extremity weakness</a:t>
            </a:r>
            <a:endParaRPr sz="3050">
              <a:latin typeface="Arial"/>
              <a:cs typeface="Arial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96098" y="1485813"/>
            <a:ext cx="2510005" cy="1547892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7343775" y="1514475"/>
            <a:ext cx="2419350" cy="1447800"/>
          </a:xfrm>
          <a:prstGeom prst="rect">
            <a:avLst/>
          </a:prstGeom>
          <a:solidFill>
            <a:srgbClr val="316395"/>
          </a:solidFill>
          <a:ln w="38100">
            <a:solidFill>
              <a:srgbClr val="FFFFFF"/>
            </a:solidFill>
          </a:ln>
        </p:spPr>
        <p:txBody>
          <a:bodyPr wrap="square" lIns="0" tIns="331470" rIns="0" bIns="0" rtlCol="0" vert="horz">
            <a:spAutoFit/>
          </a:bodyPr>
          <a:lstStyle/>
          <a:p>
            <a:pPr marL="514350" marR="440055" indent="-66675">
              <a:lnSpc>
                <a:spcPts val="3080"/>
              </a:lnSpc>
              <a:spcBef>
                <a:spcPts val="2610"/>
              </a:spcBef>
            </a:pPr>
            <a:r>
              <a:rPr dirty="0" sz="3050" spc="-10">
                <a:solidFill>
                  <a:srgbClr val="FFFFFF"/>
                </a:solidFill>
                <a:latin typeface="Arial"/>
                <a:cs typeface="Arial"/>
              </a:rPr>
              <a:t>Impaired balance</a:t>
            </a:r>
            <a:endParaRPr sz="305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914525" y="3181263"/>
            <a:ext cx="2605405" cy="1548130"/>
            <a:chOff x="1914525" y="3181263"/>
            <a:chExt cx="2605405" cy="1548130"/>
          </a:xfrm>
        </p:grpSpPr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71622" y="3181263"/>
              <a:ext cx="2510005" cy="154789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14525" y="3552761"/>
              <a:ext cx="2605151" cy="871537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2019300" y="3209925"/>
            <a:ext cx="2419350" cy="1447800"/>
          </a:xfrm>
          <a:prstGeom prst="rect">
            <a:avLst/>
          </a:prstGeom>
          <a:solidFill>
            <a:srgbClr val="316395"/>
          </a:solidFill>
          <a:ln w="38100">
            <a:solidFill>
              <a:srgbClr val="FFFFFF"/>
            </a:solidFill>
          </a:ln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endParaRPr sz="3050">
              <a:latin typeface="Times New Roman"/>
              <a:cs typeface="Times New Roman"/>
            </a:endParaRPr>
          </a:p>
          <a:p>
            <a:pPr marL="174625">
              <a:lnSpc>
                <a:spcPct val="100000"/>
              </a:lnSpc>
            </a:pPr>
            <a:r>
              <a:rPr dirty="0" sz="3050" spc="-10">
                <a:solidFill>
                  <a:srgbClr val="FFFFFF"/>
                </a:solidFill>
                <a:latin typeface="Arial"/>
                <a:cs typeface="Arial"/>
              </a:rPr>
              <a:t>Medications</a:t>
            </a:r>
            <a:endParaRPr sz="305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572000" y="3181263"/>
            <a:ext cx="2662555" cy="1548130"/>
            <a:chOff x="4572000" y="3181263"/>
            <a:chExt cx="2662555" cy="1548130"/>
          </a:xfrm>
        </p:grpSpPr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29097" y="3181263"/>
              <a:ext cx="2519530" cy="154789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72000" y="3352736"/>
              <a:ext cx="2662301" cy="1262062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4676775" y="3209925"/>
            <a:ext cx="2428875" cy="1447800"/>
          </a:xfrm>
          <a:prstGeom prst="rect">
            <a:avLst/>
          </a:prstGeom>
          <a:solidFill>
            <a:srgbClr val="316395"/>
          </a:solidFill>
          <a:ln w="38100">
            <a:solidFill>
              <a:srgbClr val="FFFFFF"/>
            </a:solidFill>
          </a:ln>
        </p:spPr>
        <p:txBody>
          <a:bodyPr wrap="square" lIns="0" tIns="333375" rIns="0" bIns="0" rtlCol="0" vert="horz">
            <a:spAutoFit/>
          </a:bodyPr>
          <a:lstStyle/>
          <a:p>
            <a:pPr marL="172720" marR="165100" indent="104775">
              <a:lnSpc>
                <a:spcPts val="3080"/>
              </a:lnSpc>
              <a:spcBef>
                <a:spcPts val="2625"/>
              </a:spcBef>
            </a:pPr>
            <a:r>
              <a:rPr dirty="0" sz="3050" spc="-10">
                <a:solidFill>
                  <a:srgbClr val="FFFFFF"/>
                </a:solidFill>
                <a:latin typeface="Arial"/>
                <a:cs typeface="Arial"/>
              </a:rPr>
              <a:t>Orthostatic hypotension</a:t>
            </a:r>
            <a:endParaRPr sz="3050">
              <a:latin typeface="Arial"/>
              <a:cs typeface="Arial"/>
            </a:endParaRPr>
          </a:p>
        </p:txBody>
      </p:sp>
      <p:pic>
        <p:nvPicPr>
          <p:cNvPr id="21" name="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96098" y="3181263"/>
            <a:ext cx="2510005" cy="1547892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7343775" y="3209925"/>
            <a:ext cx="2419350" cy="1447800"/>
          </a:xfrm>
          <a:prstGeom prst="rect">
            <a:avLst/>
          </a:prstGeom>
          <a:solidFill>
            <a:srgbClr val="316395"/>
          </a:solidFill>
          <a:ln w="38100">
            <a:solidFill>
              <a:srgbClr val="FFFFFF"/>
            </a:solidFill>
          </a:ln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endParaRPr sz="3050">
              <a:latin typeface="Times New Roman"/>
              <a:cs typeface="Times New Roman"/>
            </a:endParaRPr>
          </a:p>
          <a:p>
            <a:pPr marL="695960">
              <a:lnSpc>
                <a:spcPct val="100000"/>
              </a:lnSpc>
            </a:pPr>
            <a:r>
              <a:rPr dirty="0" sz="3050" spc="-10">
                <a:solidFill>
                  <a:srgbClr val="FFFFFF"/>
                </a:solidFill>
                <a:latin typeface="Arial"/>
                <a:cs typeface="Arial"/>
              </a:rPr>
              <a:t>Vision</a:t>
            </a:r>
            <a:endParaRPr sz="3050">
              <a:latin typeface="Arial"/>
              <a:cs typeface="Arial"/>
            </a:endParaRPr>
          </a:p>
        </p:txBody>
      </p:sp>
      <p:pic>
        <p:nvPicPr>
          <p:cNvPr id="23" name="object 2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71622" y="4876777"/>
            <a:ext cx="2510005" cy="1547892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2019300" y="4905375"/>
            <a:ext cx="2419350" cy="1447800"/>
          </a:xfrm>
          <a:prstGeom prst="rect">
            <a:avLst/>
          </a:prstGeom>
          <a:solidFill>
            <a:srgbClr val="316395"/>
          </a:solidFill>
          <a:ln w="38100">
            <a:solidFill>
              <a:srgbClr val="FFFFFF"/>
            </a:solidFill>
          </a:ln>
        </p:spPr>
        <p:txBody>
          <a:bodyPr wrap="square" lIns="0" tIns="335915" rIns="0" bIns="0" rtlCol="0" vert="horz">
            <a:spAutoFit/>
          </a:bodyPr>
          <a:lstStyle/>
          <a:p>
            <a:pPr marL="450850" marR="460375" indent="257175">
              <a:lnSpc>
                <a:spcPts val="3080"/>
              </a:lnSpc>
              <a:spcBef>
                <a:spcPts val="2645"/>
              </a:spcBef>
            </a:pPr>
            <a:r>
              <a:rPr dirty="0" sz="3050">
                <a:solidFill>
                  <a:srgbClr val="FFFFFF"/>
                </a:solidFill>
                <a:latin typeface="Arial"/>
                <a:cs typeface="Arial"/>
              </a:rPr>
              <a:t>Feet</a:t>
            </a:r>
            <a:r>
              <a:rPr dirty="0" sz="3050" spc="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050" spc="-50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050" spc="-10">
                <a:solidFill>
                  <a:srgbClr val="FFFFFF"/>
                </a:solidFill>
                <a:latin typeface="Arial"/>
                <a:cs typeface="Arial"/>
              </a:rPr>
              <a:t>footwear</a:t>
            </a:r>
            <a:endParaRPr sz="3050">
              <a:latin typeface="Arial"/>
              <a:cs typeface="Arial"/>
            </a:endParaRPr>
          </a:p>
        </p:txBody>
      </p:sp>
      <p:pic>
        <p:nvPicPr>
          <p:cNvPr id="25" name="object 2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29098" y="4876777"/>
            <a:ext cx="2519530" cy="1547892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4676775" y="4905375"/>
            <a:ext cx="2428875" cy="1447800"/>
          </a:xfrm>
          <a:prstGeom prst="rect">
            <a:avLst/>
          </a:prstGeom>
          <a:solidFill>
            <a:srgbClr val="316395"/>
          </a:solidFill>
          <a:ln w="38100">
            <a:solidFill>
              <a:srgbClr val="FFFFFF"/>
            </a:solidFill>
          </a:ln>
        </p:spPr>
        <p:txBody>
          <a:bodyPr wrap="square" lIns="0" tIns="335915" rIns="0" bIns="0" rtlCol="0" vert="horz">
            <a:spAutoFit/>
          </a:bodyPr>
          <a:lstStyle/>
          <a:p>
            <a:pPr marL="659130" marR="458470" indent="-200025">
              <a:lnSpc>
                <a:spcPts val="3080"/>
              </a:lnSpc>
              <a:spcBef>
                <a:spcPts val="2645"/>
              </a:spcBef>
            </a:pPr>
            <a:r>
              <a:rPr dirty="0" sz="3050" spc="-35">
                <a:solidFill>
                  <a:srgbClr val="FFFFFF"/>
                </a:solidFill>
                <a:latin typeface="Arial"/>
                <a:cs typeface="Arial"/>
              </a:rPr>
              <a:t>Assistive </a:t>
            </a:r>
            <a:r>
              <a:rPr dirty="0" sz="3050" spc="-10">
                <a:solidFill>
                  <a:srgbClr val="FFFFFF"/>
                </a:solidFill>
                <a:latin typeface="Arial"/>
                <a:cs typeface="Arial"/>
              </a:rPr>
              <a:t>device</a:t>
            </a:r>
            <a:endParaRPr sz="305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7191375" y="4876777"/>
            <a:ext cx="2700655" cy="1548130"/>
            <a:chOff x="7191375" y="4876777"/>
            <a:chExt cx="2700655" cy="1548130"/>
          </a:xfrm>
        </p:grpSpPr>
        <p:pic>
          <p:nvPicPr>
            <p:cNvPr id="28" name="object 2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96097" y="4876777"/>
              <a:ext cx="2510005" cy="154789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191375" y="5048249"/>
              <a:ext cx="2700401" cy="1262062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7343775" y="4905375"/>
            <a:ext cx="2419350" cy="1447800"/>
          </a:xfrm>
          <a:prstGeom prst="rect">
            <a:avLst/>
          </a:prstGeom>
          <a:solidFill>
            <a:srgbClr val="316395"/>
          </a:solidFill>
          <a:ln w="38100">
            <a:solidFill>
              <a:srgbClr val="FFFFFF"/>
            </a:solidFill>
          </a:ln>
        </p:spPr>
        <p:txBody>
          <a:bodyPr wrap="square" lIns="0" tIns="335915" rIns="0" bIns="0" rtlCol="0" vert="horz">
            <a:spAutoFit/>
          </a:bodyPr>
          <a:lstStyle/>
          <a:p>
            <a:pPr marL="133350" marR="123825" indent="542925">
              <a:lnSpc>
                <a:spcPts val="3080"/>
              </a:lnSpc>
              <a:spcBef>
                <a:spcPts val="2645"/>
              </a:spcBef>
            </a:pPr>
            <a:r>
              <a:rPr dirty="0" sz="3050" spc="-20">
                <a:solidFill>
                  <a:srgbClr val="FFFFFF"/>
                </a:solidFill>
                <a:latin typeface="Arial"/>
                <a:cs typeface="Arial"/>
              </a:rPr>
              <a:t>Home </a:t>
            </a:r>
            <a:r>
              <a:rPr dirty="0" sz="3050" spc="-10">
                <a:solidFill>
                  <a:srgbClr val="FFFFFF"/>
                </a:solidFill>
                <a:latin typeface="Arial"/>
                <a:cs typeface="Arial"/>
              </a:rPr>
              <a:t>environment</a:t>
            </a:r>
            <a:endParaRPr sz="3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10" i="1">
                <a:latin typeface="Arial"/>
                <a:cs typeface="Arial"/>
              </a:rPr>
              <a:t>Treatment</a:t>
            </a:r>
            <a:r>
              <a:rPr dirty="0" spc="-45" i="1">
                <a:latin typeface="Arial"/>
                <a:cs typeface="Arial"/>
              </a:rPr>
              <a:t> </a:t>
            </a:r>
            <a:r>
              <a:rPr dirty="0" i="1">
                <a:latin typeface="Arial"/>
                <a:cs typeface="Arial"/>
              </a:rPr>
              <a:t>Plan</a:t>
            </a:r>
            <a:r>
              <a:rPr dirty="0" spc="-120" i="1">
                <a:latin typeface="Arial"/>
                <a:cs typeface="Arial"/>
              </a:rPr>
              <a:t> </a:t>
            </a:r>
            <a:r>
              <a:rPr dirty="0" i="1">
                <a:latin typeface="Arial"/>
                <a:cs typeface="Arial"/>
              </a:rPr>
              <a:t>–</a:t>
            </a:r>
            <a:r>
              <a:rPr dirty="0" spc="-40" i="1">
                <a:latin typeface="Arial"/>
                <a:cs typeface="Arial"/>
              </a:rPr>
              <a:t> </a:t>
            </a:r>
            <a:r>
              <a:rPr dirty="0" i="1">
                <a:latin typeface="Arial"/>
                <a:cs typeface="Arial"/>
              </a:rPr>
              <a:t>Frequent</a:t>
            </a:r>
            <a:r>
              <a:rPr dirty="0" spc="-114" i="1">
                <a:latin typeface="Arial"/>
                <a:cs typeface="Arial"/>
              </a:rPr>
              <a:t> </a:t>
            </a:r>
            <a:r>
              <a:rPr dirty="0" spc="-10" i="1">
                <a:latin typeface="Arial"/>
                <a:cs typeface="Arial"/>
              </a:rPr>
              <a:t>Components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58482" y="1171298"/>
            <a:ext cx="10653395" cy="5306695"/>
          </a:xfrm>
          <a:prstGeom prst="rect">
            <a:avLst/>
          </a:prstGeom>
        </p:spPr>
        <p:txBody>
          <a:bodyPr wrap="square" lIns="0" tIns="130810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30"/>
              </a:spcBef>
              <a:buClr>
                <a:srgbClr val="003978"/>
              </a:buClr>
              <a:buSzPct val="109615"/>
              <a:buChar char="•"/>
              <a:tabLst>
                <a:tab pos="240665" algn="l"/>
              </a:tabLst>
            </a:pPr>
            <a:r>
              <a:rPr dirty="0" sz="2600">
                <a:latin typeface="Arial"/>
                <a:cs typeface="Arial"/>
              </a:rPr>
              <a:t>Exercise</a:t>
            </a:r>
            <a:r>
              <a:rPr dirty="0" sz="2600" spc="1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–</a:t>
            </a:r>
            <a:r>
              <a:rPr dirty="0" sz="2600" spc="-11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strength</a:t>
            </a:r>
            <a:r>
              <a:rPr dirty="0" sz="2600" spc="-114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and</a:t>
            </a:r>
            <a:r>
              <a:rPr dirty="0" sz="2600" spc="-5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balance</a:t>
            </a:r>
            <a:endParaRPr sz="26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240"/>
              </a:spcBef>
              <a:buClr>
                <a:srgbClr val="003978"/>
              </a:buClr>
              <a:buSzPct val="109615"/>
              <a:buChar char="•"/>
              <a:tabLst>
                <a:tab pos="240665" algn="l"/>
              </a:tabLst>
            </a:pPr>
            <a:r>
              <a:rPr dirty="0" sz="2600" spc="-10">
                <a:latin typeface="Arial"/>
                <a:cs typeface="Arial"/>
              </a:rPr>
              <a:t>Medication</a:t>
            </a:r>
            <a:r>
              <a:rPr dirty="0" sz="2600" spc="-1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reduction</a:t>
            </a:r>
            <a:r>
              <a:rPr dirty="0" sz="2600" spc="-7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(“de-prescribing”)</a:t>
            </a:r>
            <a:endParaRPr sz="26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110"/>
              </a:spcBef>
            </a:pPr>
            <a:r>
              <a:rPr dirty="0" sz="2150">
                <a:solidFill>
                  <a:srgbClr val="003978"/>
                </a:solidFill>
                <a:latin typeface="Segoe UI"/>
                <a:cs typeface="Segoe UI"/>
              </a:rPr>
              <a:t>-</a:t>
            </a:r>
            <a:r>
              <a:rPr dirty="0" sz="2150" spc="185">
                <a:solidFill>
                  <a:srgbClr val="003978"/>
                </a:solidFill>
                <a:latin typeface="Segoe UI"/>
                <a:cs typeface="Segoe UI"/>
              </a:rPr>
              <a:t> </a:t>
            </a:r>
            <a:r>
              <a:rPr dirty="0" sz="2600">
                <a:latin typeface="Arial"/>
                <a:cs typeface="Arial"/>
              </a:rPr>
              <a:t>Stop,</a:t>
            </a:r>
            <a:r>
              <a:rPr dirty="0" sz="2600" spc="-2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taper</a:t>
            </a:r>
            <a:r>
              <a:rPr dirty="0" sz="2600" spc="4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with</a:t>
            </a:r>
            <a:r>
              <a:rPr dirty="0" sz="2600" spc="-13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goal</a:t>
            </a:r>
            <a:r>
              <a:rPr dirty="0" sz="2600" spc="4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to</a:t>
            </a:r>
            <a:r>
              <a:rPr dirty="0" sz="2600" spc="-13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stop,</a:t>
            </a:r>
            <a:r>
              <a:rPr dirty="0" sz="2600" spc="-9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lower</a:t>
            </a:r>
            <a:r>
              <a:rPr dirty="0" sz="2600" spc="50">
                <a:latin typeface="Arial"/>
                <a:cs typeface="Arial"/>
              </a:rPr>
              <a:t> </a:t>
            </a:r>
            <a:r>
              <a:rPr dirty="0" sz="2600" spc="-20">
                <a:latin typeface="Arial"/>
                <a:cs typeface="Arial"/>
              </a:rPr>
              <a:t>dose</a:t>
            </a:r>
            <a:endParaRPr sz="2600">
              <a:latin typeface="Arial"/>
              <a:cs typeface="Arial"/>
            </a:endParaRPr>
          </a:p>
          <a:p>
            <a:pPr marL="240029" marR="613410" indent="-227965">
              <a:lnSpc>
                <a:spcPct val="101099"/>
              </a:lnSpc>
              <a:spcBef>
                <a:spcPts val="1575"/>
              </a:spcBef>
              <a:buClr>
                <a:srgbClr val="003978"/>
              </a:buClr>
              <a:buSzPct val="109615"/>
              <a:buChar char="•"/>
              <a:tabLst>
                <a:tab pos="241300" algn="l"/>
              </a:tabLst>
            </a:pPr>
            <a:r>
              <a:rPr dirty="0" sz="2600">
                <a:latin typeface="Arial"/>
                <a:cs typeface="Arial"/>
              </a:rPr>
              <a:t>Home</a:t>
            </a:r>
            <a:r>
              <a:rPr dirty="0" sz="2600" spc="-11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/</a:t>
            </a:r>
            <a:r>
              <a:rPr dirty="0" sz="2600" spc="-18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environmental</a:t>
            </a:r>
            <a:r>
              <a:rPr dirty="0" sz="2600" spc="12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modifications</a:t>
            </a:r>
            <a:r>
              <a:rPr dirty="0" sz="2600" spc="12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(clutter,</a:t>
            </a:r>
            <a:r>
              <a:rPr dirty="0" sz="2600" spc="-12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rugs,</a:t>
            </a:r>
            <a:r>
              <a:rPr dirty="0" sz="2600" spc="-18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lighting,</a:t>
            </a:r>
            <a:r>
              <a:rPr dirty="0" sz="2600" spc="-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adaptive 	equipment)</a:t>
            </a:r>
            <a:endParaRPr sz="2600">
              <a:latin typeface="Arial"/>
              <a:cs typeface="Arial"/>
            </a:endParaRPr>
          </a:p>
          <a:p>
            <a:pPr marL="240029" marR="5080" indent="-227965">
              <a:lnSpc>
                <a:spcPts val="3080"/>
              </a:lnSpc>
              <a:spcBef>
                <a:spcPts val="1750"/>
              </a:spcBef>
              <a:buClr>
                <a:srgbClr val="003978"/>
              </a:buClr>
              <a:buSzPct val="109615"/>
              <a:buChar char="•"/>
              <a:tabLst>
                <a:tab pos="241300" algn="l"/>
                <a:tab pos="10273665" algn="l"/>
              </a:tabLst>
            </a:pPr>
            <a:r>
              <a:rPr dirty="0" sz="2600" spc="-10">
                <a:latin typeface="Arial"/>
                <a:cs typeface="Arial"/>
              </a:rPr>
              <a:t>Behavioral</a:t>
            </a:r>
            <a:r>
              <a:rPr dirty="0" sz="2600" spc="10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modifications</a:t>
            </a:r>
            <a:r>
              <a:rPr dirty="0" sz="2600" spc="12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(avoid</a:t>
            </a:r>
            <a:r>
              <a:rPr dirty="0" sz="2600" spc="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hurrying</a:t>
            </a:r>
            <a:r>
              <a:rPr dirty="0" sz="2600" spc="-114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to</a:t>
            </a:r>
            <a:r>
              <a:rPr dirty="0" sz="2600" spc="-17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answer</a:t>
            </a:r>
            <a:r>
              <a:rPr dirty="0" sz="2600" spc="-6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phone</a:t>
            </a:r>
            <a:r>
              <a:rPr dirty="0" sz="2600" spc="-6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/</a:t>
            </a:r>
            <a:r>
              <a:rPr dirty="0" sz="2600" spc="-13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doorbell,</a:t>
            </a:r>
            <a:r>
              <a:rPr dirty="0" sz="2600">
                <a:latin typeface="Arial"/>
                <a:cs typeface="Arial"/>
              </a:rPr>
              <a:t>	</a:t>
            </a:r>
            <a:r>
              <a:rPr dirty="0" sz="2600" spc="-25">
                <a:latin typeface="Arial"/>
                <a:cs typeface="Arial"/>
              </a:rPr>
              <a:t>no </a:t>
            </a:r>
            <a:r>
              <a:rPr dirty="0" sz="2600" spc="-25">
                <a:latin typeface="Arial"/>
                <a:cs typeface="Arial"/>
              </a:rPr>
              <a:t>	</a:t>
            </a:r>
            <a:r>
              <a:rPr dirty="0" sz="2600">
                <a:latin typeface="Arial"/>
                <a:cs typeface="Arial"/>
              </a:rPr>
              <a:t>more</a:t>
            </a:r>
            <a:r>
              <a:rPr dirty="0" sz="2600" spc="-8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step</a:t>
            </a:r>
            <a:r>
              <a:rPr dirty="0" sz="2600" spc="-14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stools,</a:t>
            </a:r>
            <a:r>
              <a:rPr dirty="0" sz="2600" spc="-3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arranging</a:t>
            </a:r>
            <a:r>
              <a:rPr dirty="0" sz="2600" spc="45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caregiver</a:t>
            </a:r>
            <a:r>
              <a:rPr dirty="0" sz="2600" spc="15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assistance</a:t>
            </a:r>
            <a:r>
              <a:rPr dirty="0" sz="2600" spc="-14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for</a:t>
            </a:r>
            <a:r>
              <a:rPr dirty="0" sz="2600" spc="-9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some</a:t>
            </a:r>
            <a:r>
              <a:rPr dirty="0" sz="2600" spc="-8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tasks)</a:t>
            </a:r>
            <a:endParaRPr sz="26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510"/>
              </a:spcBef>
              <a:buClr>
                <a:srgbClr val="003978"/>
              </a:buClr>
              <a:buSzPct val="109615"/>
              <a:buChar char="•"/>
              <a:tabLst>
                <a:tab pos="240665" algn="l"/>
                <a:tab pos="2945765" algn="l"/>
              </a:tabLst>
            </a:pPr>
            <a:r>
              <a:rPr dirty="0" sz="2600" spc="-40">
                <a:latin typeface="Arial"/>
                <a:cs typeface="Arial"/>
              </a:rPr>
              <a:t>Self-</a:t>
            </a:r>
            <a:r>
              <a:rPr dirty="0" sz="2600" spc="-10">
                <a:latin typeface="Arial"/>
                <a:cs typeface="Arial"/>
              </a:rPr>
              <a:t>management</a:t>
            </a:r>
            <a:r>
              <a:rPr dirty="0" sz="2600">
                <a:latin typeface="Arial"/>
                <a:cs typeface="Arial"/>
              </a:rPr>
              <a:t>	of</a:t>
            </a:r>
            <a:r>
              <a:rPr dirty="0" sz="2600" spc="-12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postural</a:t>
            </a:r>
            <a:r>
              <a:rPr dirty="0" sz="2600" spc="-6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hypotension</a:t>
            </a:r>
            <a:endParaRPr sz="26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610"/>
              </a:spcBef>
              <a:buClr>
                <a:srgbClr val="003978"/>
              </a:buClr>
              <a:buSzPct val="109615"/>
              <a:buChar char="•"/>
              <a:tabLst>
                <a:tab pos="240665" algn="l"/>
              </a:tabLst>
            </a:pPr>
            <a:r>
              <a:rPr dirty="0" sz="2600" spc="-20">
                <a:latin typeface="Arial"/>
                <a:cs typeface="Arial"/>
              </a:rPr>
              <a:t>Footwear</a:t>
            </a:r>
            <a:r>
              <a:rPr dirty="0" sz="2600" spc="4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modification</a:t>
            </a:r>
            <a:endParaRPr sz="26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614"/>
              </a:spcBef>
              <a:buClr>
                <a:srgbClr val="003978"/>
              </a:buClr>
              <a:buSzPct val="109615"/>
              <a:buChar char="•"/>
              <a:tabLst>
                <a:tab pos="240665" algn="l"/>
              </a:tabLst>
            </a:pPr>
            <a:r>
              <a:rPr dirty="0" sz="2600">
                <a:latin typeface="Arial"/>
                <a:cs typeface="Arial"/>
              </a:rPr>
              <a:t>Vitamin</a:t>
            </a:r>
            <a:r>
              <a:rPr dirty="0" sz="2600" spc="2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D</a:t>
            </a:r>
            <a:r>
              <a:rPr dirty="0" sz="2600" spc="-180">
                <a:latin typeface="Arial"/>
                <a:cs typeface="Arial"/>
              </a:rPr>
              <a:t> </a:t>
            </a:r>
            <a:r>
              <a:rPr dirty="0" sz="2600" spc="-10">
                <a:latin typeface="Arial"/>
                <a:cs typeface="Arial"/>
              </a:rPr>
              <a:t>supplementation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10" i="1">
                <a:latin typeface="Arial"/>
                <a:cs typeface="Arial"/>
              </a:rPr>
              <a:t>Treatment</a:t>
            </a:r>
            <a:r>
              <a:rPr dirty="0" spc="-65" i="1">
                <a:latin typeface="Arial"/>
                <a:cs typeface="Arial"/>
              </a:rPr>
              <a:t> </a:t>
            </a:r>
            <a:r>
              <a:rPr dirty="0" i="1">
                <a:latin typeface="Arial"/>
                <a:cs typeface="Arial"/>
              </a:rPr>
              <a:t>Plan</a:t>
            </a:r>
            <a:r>
              <a:rPr dirty="0" spc="-135" i="1">
                <a:latin typeface="Arial"/>
                <a:cs typeface="Arial"/>
              </a:rPr>
              <a:t> </a:t>
            </a:r>
            <a:r>
              <a:rPr dirty="0" i="1">
                <a:latin typeface="Arial"/>
                <a:cs typeface="Arial"/>
              </a:rPr>
              <a:t>–</a:t>
            </a:r>
            <a:r>
              <a:rPr dirty="0" spc="-65" i="1">
                <a:latin typeface="Arial"/>
                <a:cs typeface="Arial"/>
              </a:rPr>
              <a:t> </a:t>
            </a:r>
            <a:r>
              <a:rPr dirty="0" spc="-10" i="1">
                <a:latin typeface="Arial"/>
                <a:cs typeface="Arial"/>
              </a:rPr>
              <a:t>Referrals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3082" y="1182306"/>
            <a:ext cx="5282565" cy="3106420"/>
          </a:xfrm>
          <a:prstGeom prst="rect">
            <a:avLst/>
          </a:prstGeom>
        </p:spPr>
        <p:txBody>
          <a:bodyPr wrap="square" lIns="0" tIns="66040" rIns="0" bIns="0" rtlCol="0" vert="horz">
            <a:spAutoFit/>
          </a:bodyPr>
          <a:lstStyle/>
          <a:p>
            <a:pPr marL="266700" indent="-228600">
              <a:lnSpc>
                <a:spcPct val="100000"/>
              </a:lnSpc>
              <a:spcBef>
                <a:spcPts val="520"/>
              </a:spcBef>
              <a:buClr>
                <a:srgbClr val="003978"/>
              </a:buClr>
              <a:buSzPct val="108333"/>
              <a:buChar char="•"/>
              <a:tabLst>
                <a:tab pos="266700" algn="l"/>
              </a:tabLst>
            </a:pPr>
            <a:r>
              <a:rPr dirty="0" sz="2400">
                <a:latin typeface="Arial"/>
                <a:cs typeface="Arial"/>
              </a:rPr>
              <a:t>Other</a:t>
            </a:r>
            <a:r>
              <a:rPr dirty="0" sz="2400" spc="-1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healthcare</a:t>
            </a:r>
            <a:r>
              <a:rPr dirty="0" sz="2400" spc="-7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providers:</a:t>
            </a:r>
            <a:endParaRPr sz="2400">
              <a:latin typeface="Arial"/>
              <a:cs typeface="Arial"/>
            </a:endParaRPr>
          </a:p>
          <a:p>
            <a:pPr lvl="1" marL="610235" indent="-229235">
              <a:lnSpc>
                <a:spcPct val="100000"/>
              </a:lnSpc>
              <a:spcBef>
                <a:spcPts val="425"/>
              </a:spcBef>
              <a:buClr>
                <a:srgbClr val="003978"/>
              </a:buClr>
              <a:buSzPct val="83333"/>
              <a:buFont typeface="Segoe UI"/>
              <a:buChar char="-"/>
              <a:tabLst>
                <a:tab pos="610235" algn="l"/>
              </a:tabLst>
            </a:pPr>
            <a:r>
              <a:rPr dirty="0" sz="2400">
                <a:latin typeface="Arial"/>
                <a:cs typeface="Arial"/>
              </a:rPr>
              <a:t>Physical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therapy</a:t>
            </a:r>
            <a:endParaRPr sz="2400">
              <a:latin typeface="Arial"/>
              <a:cs typeface="Arial"/>
            </a:endParaRPr>
          </a:p>
          <a:p>
            <a:pPr lvl="1" marL="610235" indent="-229235">
              <a:lnSpc>
                <a:spcPct val="100000"/>
              </a:lnSpc>
              <a:spcBef>
                <a:spcPts val="425"/>
              </a:spcBef>
              <a:buClr>
                <a:srgbClr val="003978"/>
              </a:buClr>
              <a:buSzPct val="83333"/>
              <a:buFont typeface="Segoe UI"/>
              <a:buChar char="-"/>
              <a:tabLst>
                <a:tab pos="610235" algn="l"/>
              </a:tabLst>
            </a:pPr>
            <a:r>
              <a:rPr dirty="0" sz="2400" spc="-10">
                <a:latin typeface="Arial"/>
                <a:cs typeface="Arial"/>
              </a:rPr>
              <a:t>Cardiology</a:t>
            </a:r>
            <a:endParaRPr sz="2400">
              <a:latin typeface="Arial"/>
              <a:cs typeface="Arial"/>
            </a:endParaRPr>
          </a:p>
          <a:p>
            <a:pPr lvl="1" marL="610235" indent="-229235">
              <a:lnSpc>
                <a:spcPct val="100000"/>
              </a:lnSpc>
              <a:spcBef>
                <a:spcPts val="350"/>
              </a:spcBef>
              <a:buClr>
                <a:srgbClr val="003978"/>
              </a:buClr>
              <a:buSzPct val="83333"/>
              <a:buFont typeface="Segoe UI"/>
              <a:buChar char="-"/>
              <a:tabLst>
                <a:tab pos="610235" algn="l"/>
              </a:tabLst>
            </a:pPr>
            <a:r>
              <a:rPr dirty="0" sz="2400">
                <a:latin typeface="Arial"/>
                <a:cs typeface="Arial"/>
              </a:rPr>
              <a:t>Memory</a:t>
            </a:r>
            <a:r>
              <a:rPr dirty="0" sz="2400" spc="-8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and Brain</a:t>
            </a:r>
            <a:r>
              <a:rPr dirty="0" sz="2400" spc="-6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Wellness</a:t>
            </a:r>
            <a:r>
              <a:rPr dirty="0" sz="2400" spc="-1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Clinic</a:t>
            </a:r>
            <a:endParaRPr sz="2400">
              <a:latin typeface="Arial"/>
              <a:cs typeface="Arial"/>
            </a:endParaRPr>
          </a:p>
          <a:p>
            <a:pPr marL="266700" indent="-228600">
              <a:lnSpc>
                <a:spcPct val="100000"/>
              </a:lnSpc>
              <a:spcBef>
                <a:spcPts val="1625"/>
              </a:spcBef>
              <a:buClr>
                <a:srgbClr val="003978"/>
              </a:buClr>
              <a:buSzPct val="108333"/>
              <a:buChar char="•"/>
              <a:tabLst>
                <a:tab pos="266700" algn="l"/>
              </a:tabLst>
            </a:pPr>
            <a:r>
              <a:rPr dirty="0" sz="2400" spc="-20">
                <a:latin typeface="Arial"/>
                <a:cs typeface="Arial"/>
              </a:rPr>
              <a:t>Community-</a:t>
            </a:r>
            <a:r>
              <a:rPr dirty="0" sz="2400">
                <a:latin typeface="Arial"/>
                <a:cs typeface="Arial"/>
              </a:rPr>
              <a:t>based</a:t>
            </a:r>
            <a:r>
              <a:rPr dirty="0" sz="2400" spc="5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programs:</a:t>
            </a:r>
            <a:endParaRPr sz="2400">
              <a:latin typeface="Arial"/>
              <a:cs typeface="Arial"/>
            </a:endParaRPr>
          </a:p>
          <a:p>
            <a:pPr lvl="1" marL="610235" indent="-229235">
              <a:lnSpc>
                <a:spcPct val="100000"/>
              </a:lnSpc>
              <a:spcBef>
                <a:spcPts val="425"/>
              </a:spcBef>
              <a:buClr>
                <a:srgbClr val="003978"/>
              </a:buClr>
              <a:buSzPct val="83333"/>
              <a:buFont typeface="Segoe UI"/>
              <a:buChar char="-"/>
              <a:tabLst>
                <a:tab pos="610235" algn="l"/>
              </a:tabLst>
            </a:pPr>
            <a:r>
              <a:rPr dirty="0" sz="2400" spc="-10">
                <a:latin typeface="Arial"/>
                <a:cs typeface="Arial"/>
              </a:rPr>
              <a:t>Exercise:</a:t>
            </a:r>
            <a:endParaRPr sz="2400">
              <a:latin typeface="Arial"/>
              <a:cs typeface="Arial"/>
            </a:endParaRPr>
          </a:p>
          <a:p>
            <a:pPr lvl="2" marL="953135" indent="-143510">
              <a:lnSpc>
                <a:spcPct val="100000"/>
              </a:lnSpc>
              <a:spcBef>
                <a:spcPts val="425"/>
              </a:spcBef>
              <a:buClr>
                <a:srgbClr val="003978"/>
              </a:buClr>
              <a:buSzPct val="68750"/>
              <a:buChar char="•"/>
              <a:tabLst>
                <a:tab pos="953135" algn="l"/>
              </a:tabLst>
            </a:pPr>
            <a:r>
              <a:rPr dirty="0" sz="2400" spc="-20">
                <a:latin typeface="Arial"/>
                <a:cs typeface="Arial"/>
              </a:rPr>
              <a:t>Enhance</a:t>
            </a:r>
            <a:r>
              <a:rPr dirty="0" sz="2400" spc="-13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Fitness</a:t>
            </a:r>
            <a:r>
              <a:rPr dirty="0" baseline="26881" sz="2325" spc="-15">
                <a:latin typeface="Arial"/>
                <a:cs typeface="Arial"/>
              </a:rPr>
              <a:t>®</a:t>
            </a:r>
            <a:endParaRPr baseline="26881" sz="2325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16801" y="1601787"/>
            <a:ext cx="4444365" cy="1275080"/>
          </a:xfrm>
          <a:prstGeom prst="rect">
            <a:avLst/>
          </a:prstGeom>
        </p:spPr>
        <p:txBody>
          <a:bodyPr wrap="square" lIns="0" tIns="66675" rIns="0" bIns="0" rtlCol="0" vert="horz">
            <a:spAutoFit/>
          </a:bodyPr>
          <a:lstStyle/>
          <a:p>
            <a:pPr marL="192405" indent="-179705">
              <a:lnSpc>
                <a:spcPct val="100000"/>
              </a:lnSpc>
              <a:spcBef>
                <a:spcPts val="525"/>
              </a:spcBef>
              <a:buChar char="-"/>
              <a:tabLst>
                <a:tab pos="192405" algn="l"/>
              </a:tabLst>
            </a:pPr>
            <a:r>
              <a:rPr dirty="0" sz="2400" spc="-10">
                <a:latin typeface="Arial"/>
                <a:cs typeface="Arial"/>
              </a:rPr>
              <a:t>Ophthalmology</a:t>
            </a:r>
            <a:endParaRPr sz="2400">
              <a:latin typeface="Arial"/>
              <a:cs typeface="Arial"/>
            </a:endParaRPr>
          </a:p>
          <a:p>
            <a:pPr marL="192405" indent="-179705">
              <a:lnSpc>
                <a:spcPct val="100000"/>
              </a:lnSpc>
              <a:spcBef>
                <a:spcPts val="425"/>
              </a:spcBef>
              <a:buChar char="-"/>
              <a:tabLst>
                <a:tab pos="192405" algn="l"/>
              </a:tabLst>
            </a:pPr>
            <a:r>
              <a:rPr dirty="0" sz="2400" spc="-10">
                <a:latin typeface="Arial"/>
                <a:cs typeface="Arial"/>
              </a:rPr>
              <a:t>Neurology</a:t>
            </a:r>
            <a:endParaRPr sz="2400">
              <a:latin typeface="Arial"/>
              <a:cs typeface="Arial"/>
            </a:endParaRPr>
          </a:p>
          <a:p>
            <a:pPr marL="192405" indent="-179705">
              <a:lnSpc>
                <a:spcPct val="100000"/>
              </a:lnSpc>
              <a:spcBef>
                <a:spcPts val="345"/>
              </a:spcBef>
              <a:buChar char="-"/>
              <a:tabLst>
                <a:tab pos="192405" algn="l"/>
              </a:tabLst>
            </a:pPr>
            <a:r>
              <a:rPr dirty="0" sz="2400">
                <a:latin typeface="Arial"/>
                <a:cs typeface="Arial"/>
              </a:rPr>
              <a:t>Geriatric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Medicine</a:t>
            </a:r>
            <a:r>
              <a:rPr dirty="0" sz="2400" spc="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/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SeniorCare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6300" y="4252983"/>
            <a:ext cx="9683750" cy="2077085"/>
          </a:xfrm>
          <a:prstGeom prst="rect">
            <a:avLst/>
          </a:prstGeom>
        </p:spPr>
        <p:txBody>
          <a:bodyPr wrap="square" lIns="0" tIns="66675" rIns="0" bIns="0" rtlCol="0" vert="horz">
            <a:spAutoFit/>
          </a:bodyPr>
          <a:lstStyle/>
          <a:p>
            <a:pPr marL="610235" indent="-143510">
              <a:lnSpc>
                <a:spcPct val="100000"/>
              </a:lnSpc>
              <a:spcBef>
                <a:spcPts val="525"/>
              </a:spcBef>
              <a:buClr>
                <a:srgbClr val="003978"/>
              </a:buClr>
              <a:buSzPct val="68750"/>
              <a:buChar char="•"/>
              <a:tabLst>
                <a:tab pos="610235" algn="l"/>
              </a:tabLst>
            </a:pPr>
            <a:r>
              <a:rPr dirty="0" sz="2400" spc="-60">
                <a:latin typeface="Arial"/>
                <a:cs typeface="Arial"/>
              </a:rPr>
              <a:t>Tai</a:t>
            </a:r>
            <a:r>
              <a:rPr dirty="0" sz="2400" spc="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Chi</a:t>
            </a:r>
            <a:r>
              <a:rPr dirty="0" sz="2400" spc="-8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–</a:t>
            </a:r>
            <a:r>
              <a:rPr dirty="0" sz="2400" spc="-140">
                <a:latin typeface="Arial"/>
                <a:cs typeface="Arial"/>
              </a:rPr>
              <a:t> </a:t>
            </a:r>
            <a:r>
              <a:rPr dirty="0" sz="2400" spc="-60">
                <a:latin typeface="Arial"/>
                <a:cs typeface="Arial"/>
              </a:rPr>
              <a:t>Tai</a:t>
            </a:r>
            <a:r>
              <a:rPr dirty="0" sz="2400" spc="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Ji</a:t>
            </a:r>
            <a:r>
              <a:rPr dirty="0" sz="2400" spc="-10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Quan:</a:t>
            </a:r>
            <a:r>
              <a:rPr dirty="0" sz="2400" spc="-8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Moving</a:t>
            </a:r>
            <a:r>
              <a:rPr dirty="0" sz="2400" spc="-1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for</a:t>
            </a:r>
            <a:r>
              <a:rPr dirty="0" sz="2400" spc="-13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Better</a:t>
            </a:r>
            <a:r>
              <a:rPr dirty="0" sz="2400" spc="-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Balance</a:t>
            </a:r>
            <a:r>
              <a:rPr dirty="0" baseline="26881" sz="2325" spc="-15">
                <a:latin typeface="Arial"/>
                <a:cs typeface="Arial"/>
              </a:rPr>
              <a:t>®</a:t>
            </a:r>
            <a:endParaRPr baseline="26881" sz="2325">
              <a:latin typeface="Arial"/>
              <a:cs typeface="Arial"/>
            </a:endParaRPr>
          </a:p>
          <a:p>
            <a:pPr marL="610235" indent="-143510">
              <a:lnSpc>
                <a:spcPct val="100000"/>
              </a:lnSpc>
              <a:spcBef>
                <a:spcPts val="425"/>
              </a:spcBef>
              <a:buClr>
                <a:srgbClr val="003978"/>
              </a:buClr>
              <a:buSzPct val="68750"/>
              <a:buChar char="•"/>
              <a:tabLst>
                <a:tab pos="610235" algn="l"/>
              </a:tabLst>
            </a:pPr>
            <a:r>
              <a:rPr dirty="0" sz="2400">
                <a:latin typeface="Arial"/>
                <a:cs typeface="Arial"/>
              </a:rPr>
              <a:t>Adult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Day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Health</a:t>
            </a:r>
            <a:endParaRPr sz="2400">
              <a:latin typeface="Arial"/>
              <a:cs typeface="Arial"/>
            </a:endParaRPr>
          </a:p>
          <a:p>
            <a:pPr marL="267335" indent="-229235">
              <a:lnSpc>
                <a:spcPct val="100000"/>
              </a:lnSpc>
              <a:spcBef>
                <a:spcPts val="425"/>
              </a:spcBef>
              <a:buClr>
                <a:srgbClr val="003978"/>
              </a:buClr>
              <a:buSzPct val="83333"/>
              <a:buFont typeface="Segoe UI"/>
              <a:buChar char="-"/>
              <a:tabLst>
                <a:tab pos="267335" algn="l"/>
              </a:tabLst>
            </a:pPr>
            <a:r>
              <a:rPr dirty="0" sz="2400">
                <a:latin typeface="Arial"/>
                <a:cs typeface="Arial"/>
              </a:rPr>
              <a:t>Home</a:t>
            </a:r>
            <a:r>
              <a:rPr dirty="0" sz="2400" spc="-8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Safety</a:t>
            </a:r>
            <a:r>
              <a:rPr dirty="0" sz="2400" spc="-2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Evaluation:</a:t>
            </a:r>
            <a:endParaRPr sz="2400">
              <a:latin typeface="Arial"/>
              <a:cs typeface="Arial"/>
            </a:endParaRPr>
          </a:p>
          <a:p>
            <a:pPr lvl="1" marL="610235" indent="-143510">
              <a:lnSpc>
                <a:spcPct val="100000"/>
              </a:lnSpc>
              <a:spcBef>
                <a:spcPts val="350"/>
              </a:spcBef>
              <a:buClr>
                <a:srgbClr val="003978"/>
              </a:buClr>
              <a:buSzPct val="68750"/>
              <a:buChar char="•"/>
              <a:tabLst>
                <a:tab pos="610235" algn="l"/>
              </a:tabLst>
            </a:pPr>
            <a:r>
              <a:rPr dirty="0" sz="2400">
                <a:latin typeface="Arial"/>
                <a:cs typeface="Arial"/>
              </a:rPr>
              <a:t>One</a:t>
            </a:r>
            <a:r>
              <a:rPr dirty="0" sz="2400" spc="-17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Step</a:t>
            </a:r>
            <a:r>
              <a:rPr dirty="0" sz="2400" spc="-16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Ahead</a:t>
            </a:r>
            <a:r>
              <a:rPr dirty="0" sz="2400" spc="1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(King</a:t>
            </a:r>
            <a:r>
              <a:rPr dirty="0" sz="2400" spc="-17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County) –</a:t>
            </a:r>
            <a:r>
              <a:rPr dirty="0" sz="2400" spc="-10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other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programs</a:t>
            </a:r>
            <a:r>
              <a:rPr dirty="0" sz="2400" spc="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available</a:t>
            </a:r>
            <a:r>
              <a:rPr dirty="0" sz="2400" spc="15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via</a:t>
            </a:r>
            <a:r>
              <a:rPr dirty="0" sz="2400" spc="-160">
                <a:latin typeface="Arial"/>
                <a:cs typeface="Arial"/>
              </a:rPr>
              <a:t> </a:t>
            </a:r>
            <a:r>
              <a:rPr dirty="0" sz="2400" spc="-25">
                <a:latin typeface="Arial"/>
                <a:cs typeface="Arial"/>
              </a:rPr>
              <a:t>AAA</a:t>
            </a:r>
            <a:endParaRPr sz="2400">
              <a:latin typeface="Arial"/>
              <a:cs typeface="Arial"/>
            </a:endParaRPr>
          </a:p>
          <a:p>
            <a:pPr lvl="1" marL="610235" indent="-143510">
              <a:lnSpc>
                <a:spcPct val="100000"/>
              </a:lnSpc>
              <a:spcBef>
                <a:spcPts val="125"/>
              </a:spcBef>
              <a:buClr>
                <a:srgbClr val="003978"/>
              </a:buClr>
              <a:buSzPct val="68750"/>
              <a:buChar char="•"/>
              <a:tabLst>
                <a:tab pos="610235" algn="l"/>
              </a:tabLst>
            </a:pPr>
            <a:r>
              <a:rPr dirty="0" sz="2400">
                <a:latin typeface="Arial"/>
                <a:cs typeface="Arial"/>
              </a:rPr>
              <a:t>Home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Health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7080" cy="6863080"/>
            <a:chOff x="0" y="0"/>
            <a:chExt cx="12197080" cy="68630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38186"/>
              <a:ext cx="12192000" cy="561981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62" y="1252537"/>
              <a:ext cx="12187237" cy="560546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762" y="1252537"/>
              <a:ext cx="12187555" cy="5605780"/>
            </a:xfrm>
            <a:custGeom>
              <a:avLst/>
              <a:gdLst/>
              <a:ahLst/>
              <a:cxnLst/>
              <a:rect l="l" t="t" r="r" b="b"/>
              <a:pathLst>
                <a:path w="12187555" h="5605780">
                  <a:moveTo>
                    <a:pt x="12187237" y="0"/>
                  </a:moveTo>
                  <a:lnTo>
                    <a:pt x="0" y="0"/>
                  </a:lnTo>
                  <a:lnTo>
                    <a:pt x="0" y="5605462"/>
                  </a:lnTo>
                </a:path>
              </a:pathLst>
            </a:custGeom>
            <a:ln w="9525">
              <a:solidFill>
                <a:srgbClr val="2D619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92000" cy="122872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1219200"/>
              <a:ext cx="12192000" cy="19050"/>
            </a:xfrm>
            <a:custGeom>
              <a:avLst/>
              <a:gdLst/>
              <a:ahLst/>
              <a:cxnLst/>
              <a:rect l="l" t="t" r="r" b="b"/>
              <a:pathLst>
                <a:path w="12192000" h="19050">
                  <a:moveTo>
                    <a:pt x="1219200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12192000" y="1905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CE372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58550" y="6353175"/>
              <a:ext cx="904875" cy="485773"/>
            </a:xfrm>
            <a:prstGeom prst="rect">
              <a:avLst/>
            </a:prstGeom>
          </p:spPr>
        </p:pic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i="1">
                <a:latin typeface="Arial"/>
                <a:cs typeface="Arial"/>
              </a:rPr>
              <a:t>Thank</a:t>
            </a:r>
            <a:r>
              <a:rPr dirty="0" spc="-35" i="1">
                <a:latin typeface="Arial"/>
                <a:cs typeface="Arial"/>
              </a:rPr>
              <a:t> </a:t>
            </a:r>
            <a:r>
              <a:rPr dirty="0" spc="-25" i="1">
                <a:latin typeface="Arial"/>
                <a:cs typeface="Arial"/>
              </a:rPr>
              <a:t>you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58482" y="1377236"/>
            <a:ext cx="7870825" cy="1132840"/>
          </a:xfrm>
          <a:prstGeom prst="rect">
            <a:avLst/>
          </a:prstGeom>
        </p:spPr>
        <p:txBody>
          <a:bodyPr wrap="square" lIns="0" tIns="175260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380"/>
              </a:spcBef>
              <a:buSzPct val="108333"/>
              <a:buChar char="•"/>
              <a:tabLst>
                <a:tab pos="241300" algn="l"/>
              </a:tabLst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Thank</a:t>
            </a:r>
            <a:r>
              <a:rPr dirty="0" sz="2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you</a:t>
            </a:r>
            <a:r>
              <a:rPr dirty="0" sz="24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dirty="0" sz="24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Elizabeth</a:t>
            </a:r>
            <a:r>
              <a:rPr dirty="0" sz="2400" spc="1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Phelan,</a:t>
            </a:r>
            <a:r>
              <a:rPr dirty="0" sz="2400" spc="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MD</a:t>
            </a:r>
            <a:r>
              <a:rPr dirty="0" sz="2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dirty="0" sz="2400" spc="-1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dirty="0" sz="2400" spc="-1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slide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sharing</a:t>
            </a:r>
            <a:r>
              <a:rPr dirty="0" sz="24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0">
                <a:solidFill>
                  <a:srgbClr val="FFFFFF"/>
                </a:solidFill>
                <a:latin typeface="Wingdings"/>
                <a:cs typeface="Wingdings"/>
              </a:rPr>
              <a:t></a:t>
            </a:r>
            <a:endParaRPr sz="2400">
              <a:latin typeface="Wingdings"/>
              <a:cs typeface="Wingdings"/>
            </a:endParaRPr>
          </a:p>
          <a:p>
            <a:pPr marL="241300" indent="-228600">
              <a:lnSpc>
                <a:spcPct val="100000"/>
              </a:lnSpc>
              <a:spcBef>
                <a:spcPts val="1630"/>
              </a:spcBef>
              <a:buSzPct val="108333"/>
              <a:buChar char="•"/>
              <a:tabLst>
                <a:tab pos="241300" algn="l"/>
              </a:tabLst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Questions?</a:t>
            </a:r>
            <a:r>
              <a:rPr dirty="0" sz="24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F1F1F1"/>
                </a:solidFill>
                <a:latin typeface="Arial"/>
                <a:cs typeface="Arial"/>
                <a:hlinkClick r:id="rId6"/>
              </a:rPr>
              <a:t>jenny5@uw.edu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11" name="object 11" descr="See the source image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295525" y="2771775"/>
            <a:ext cx="723900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1238250"/>
            <a:chOff x="0" y="0"/>
            <a:chExt cx="12192000" cy="12382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122872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219200"/>
              <a:ext cx="12192000" cy="19050"/>
            </a:xfrm>
            <a:custGeom>
              <a:avLst/>
              <a:gdLst/>
              <a:ahLst/>
              <a:cxnLst/>
              <a:rect l="l" t="t" r="r" b="b"/>
              <a:pathLst>
                <a:path w="12192000" h="19050">
                  <a:moveTo>
                    <a:pt x="1219200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12192000" y="1905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CE372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/>
          <p:nvPr/>
        </p:nvSpPr>
        <p:spPr>
          <a:xfrm>
            <a:off x="581025" y="4095750"/>
            <a:ext cx="10944225" cy="838200"/>
          </a:xfrm>
          <a:prstGeom prst="rect">
            <a:avLst/>
          </a:prstGeom>
          <a:solidFill>
            <a:srgbClr val="F1F1F1"/>
          </a:solidFill>
        </p:spPr>
        <p:txBody>
          <a:bodyPr wrap="square" lIns="0" tIns="86995" rIns="0" bIns="0" rtlCol="0" vert="horz">
            <a:spAutoFit/>
          </a:bodyPr>
          <a:lstStyle/>
          <a:p>
            <a:pPr marL="92710" marR="184785">
              <a:lnSpc>
                <a:spcPct val="100000"/>
              </a:lnSpc>
              <a:spcBef>
                <a:spcPts val="685"/>
              </a:spcBef>
            </a:pP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content</a:t>
            </a:r>
            <a:r>
              <a:rPr dirty="0" sz="2000" spc="-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this presentation</a:t>
            </a:r>
            <a:r>
              <a:rPr dirty="0" sz="2000" spc="-1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-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those</a:t>
            </a:r>
            <a:r>
              <a:rPr dirty="0" sz="2000" spc="-1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author(s)</a:t>
            </a:r>
            <a:r>
              <a:rPr dirty="0" sz="2000" spc="-1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do</a:t>
            </a:r>
            <a:r>
              <a:rPr dirty="0" sz="2000" spc="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not necessarily</a:t>
            </a:r>
            <a:r>
              <a:rPr dirty="0" sz="2000" spc="-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represent</a:t>
            </a:r>
            <a:r>
              <a:rPr dirty="0" sz="2000" spc="-85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the </a:t>
            </a:r>
            <a:r>
              <a:rPr dirty="0" sz="2000">
                <a:latin typeface="Arial"/>
                <a:cs typeface="Arial"/>
              </a:rPr>
              <a:t>official</a:t>
            </a:r>
            <a:r>
              <a:rPr dirty="0" sz="2000" spc="-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views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of,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nor</a:t>
            </a:r>
            <a:r>
              <a:rPr dirty="0" sz="2000" spc="-1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endorsement</a:t>
            </a:r>
            <a:r>
              <a:rPr dirty="0" sz="2000" spc="-145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by,</a:t>
            </a:r>
            <a:r>
              <a:rPr dirty="0" sz="2000" spc="-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HRSA,</a:t>
            </a:r>
            <a:r>
              <a:rPr dirty="0" sz="2000" spc="-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HHS,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U.S.</a:t>
            </a:r>
            <a:r>
              <a:rPr dirty="0" sz="2000" spc="-7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Government.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1352" y="1850072"/>
            <a:ext cx="10773410" cy="1358900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5080">
              <a:lnSpc>
                <a:spcPct val="101899"/>
              </a:lnSpc>
              <a:spcBef>
                <a:spcPts val="75"/>
              </a:spcBef>
              <a:tabLst>
                <a:tab pos="10468610" algn="l"/>
              </a:tabLst>
            </a:pPr>
            <a:r>
              <a:rPr dirty="0" sz="2150">
                <a:latin typeface="Arial"/>
                <a:cs typeface="Arial"/>
              </a:rPr>
              <a:t>The</a:t>
            </a:r>
            <a:r>
              <a:rPr dirty="0" sz="2150" spc="15">
                <a:latin typeface="Arial"/>
                <a:cs typeface="Arial"/>
              </a:rPr>
              <a:t> </a:t>
            </a:r>
            <a:r>
              <a:rPr dirty="0" sz="2150">
                <a:latin typeface="Arial"/>
                <a:cs typeface="Arial"/>
              </a:rPr>
              <a:t>Mountain</a:t>
            </a:r>
            <a:r>
              <a:rPr dirty="0" sz="2150" spc="260">
                <a:latin typeface="Arial"/>
                <a:cs typeface="Arial"/>
              </a:rPr>
              <a:t> </a:t>
            </a:r>
            <a:r>
              <a:rPr dirty="0" sz="2150">
                <a:latin typeface="Arial"/>
                <a:cs typeface="Arial"/>
              </a:rPr>
              <a:t>West</a:t>
            </a:r>
            <a:r>
              <a:rPr dirty="0" sz="2150" spc="-210">
                <a:latin typeface="Arial"/>
                <a:cs typeface="Arial"/>
              </a:rPr>
              <a:t> </a:t>
            </a:r>
            <a:r>
              <a:rPr dirty="0" sz="2150">
                <a:latin typeface="Arial"/>
                <a:cs typeface="Arial"/>
              </a:rPr>
              <a:t>AIDS</a:t>
            </a:r>
            <a:r>
              <a:rPr dirty="0" sz="2150" spc="170">
                <a:latin typeface="Arial"/>
                <a:cs typeface="Arial"/>
              </a:rPr>
              <a:t> </a:t>
            </a:r>
            <a:r>
              <a:rPr dirty="0" sz="2150">
                <a:latin typeface="Arial"/>
                <a:cs typeface="Arial"/>
              </a:rPr>
              <a:t>Education</a:t>
            </a:r>
            <a:r>
              <a:rPr dirty="0" sz="2150" spc="180">
                <a:latin typeface="Arial"/>
                <a:cs typeface="Arial"/>
              </a:rPr>
              <a:t> </a:t>
            </a:r>
            <a:r>
              <a:rPr dirty="0" sz="2150">
                <a:latin typeface="Arial"/>
                <a:cs typeface="Arial"/>
              </a:rPr>
              <a:t>and</a:t>
            </a:r>
            <a:r>
              <a:rPr dirty="0" sz="2150" spc="30">
                <a:latin typeface="Arial"/>
                <a:cs typeface="Arial"/>
              </a:rPr>
              <a:t> </a:t>
            </a:r>
            <a:r>
              <a:rPr dirty="0" sz="2150">
                <a:latin typeface="Arial"/>
                <a:cs typeface="Arial"/>
              </a:rPr>
              <a:t>Training</a:t>
            </a:r>
            <a:r>
              <a:rPr dirty="0" sz="2150" spc="30">
                <a:latin typeface="Arial"/>
                <a:cs typeface="Arial"/>
              </a:rPr>
              <a:t> </a:t>
            </a:r>
            <a:r>
              <a:rPr dirty="0" sz="2150">
                <a:latin typeface="Arial"/>
                <a:cs typeface="Arial"/>
              </a:rPr>
              <a:t>(MWAETC)</a:t>
            </a:r>
            <a:r>
              <a:rPr dirty="0" sz="2150" spc="-15">
                <a:latin typeface="Arial"/>
                <a:cs typeface="Arial"/>
              </a:rPr>
              <a:t> </a:t>
            </a:r>
            <a:r>
              <a:rPr dirty="0" sz="2150">
                <a:latin typeface="Arial"/>
                <a:cs typeface="Arial"/>
              </a:rPr>
              <a:t>program</a:t>
            </a:r>
            <a:r>
              <a:rPr dirty="0" sz="2150" spc="105">
                <a:latin typeface="Arial"/>
                <a:cs typeface="Arial"/>
              </a:rPr>
              <a:t> </a:t>
            </a:r>
            <a:r>
              <a:rPr dirty="0" sz="2150">
                <a:latin typeface="Arial"/>
                <a:cs typeface="Arial"/>
              </a:rPr>
              <a:t>is</a:t>
            </a:r>
            <a:r>
              <a:rPr dirty="0" sz="2150" spc="80">
                <a:latin typeface="Arial"/>
                <a:cs typeface="Arial"/>
              </a:rPr>
              <a:t> </a:t>
            </a:r>
            <a:r>
              <a:rPr dirty="0" sz="2150" spc="-10">
                <a:latin typeface="Arial"/>
                <a:cs typeface="Arial"/>
              </a:rPr>
              <a:t>supported</a:t>
            </a:r>
            <a:r>
              <a:rPr dirty="0" sz="2150">
                <a:latin typeface="Arial"/>
                <a:cs typeface="Arial"/>
              </a:rPr>
              <a:t>	</a:t>
            </a:r>
            <a:r>
              <a:rPr dirty="0" sz="2150" spc="-25">
                <a:latin typeface="Arial"/>
                <a:cs typeface="Arial"/>
              </a:rPr>
              <a:t>by </a:t>
            </a:r>
            <a:r>
              <a:rPr dirty="0" sz="2150">
                <a:latin typeface="Arial"/>
                <a:cs typeface="Arial"/>
              </a:rPr>
              <a:t>the</a:t>
            </a:r>
            <a:r>
              <a:rPr dirty="0" sz="2150" spc="114">
                <a:latin typeface="Arial"/>
                <a:cs typeface="Arial"/>
              </a:rPr>
              <a:t> </a:t>
            </a:r>
            <a:r>
              <a:rPr dirty="0" sz="2150">
                <a:latin typeface="Arial"/>
                <a:cs typeface="Arial"/>
              </a:rPr>
              <a:t>Health</a:t>
            </a:r>
            <a:r>
              <a:rPr dirty="0" sz="2150" spc="114">
                <a:latin typeface="Arial"/>
                <a:cs typeface="Arial"/>
              </a:rPr>
              <a:t> </a:t>
            </a:r>
            <a:r>
              <a:rPr dirty="0" sz="2150">
                <a:latin typeface="Arial"/>
                <a:cs typeface="Arial"/>
              </a:rPr>
              <a:t>Resources</a:t>
            </a:r>
            <a:r>
              <a:rPr dirty="0" sz="2150" spc="95">
                <a:latin typeface="Arial"/>
                <a:cs typeface="Arial"/>
              </a:rPr>
              <a:t> </a:t>
            </a:r>
            <a:r>
              <a:rPr dirty="0" sz="2150">
                <a:latin typeface="Arial"/>
                <a:cs typeface="Arial"/>
              </a:rPr>
              <a:t>and</a:t>
            </a:r>
            <a:r>
              <a:rPr dirty="0" sz="2150" spc="204">
                <a:latin typeface="Arial"/>
                <a:cs typeface="Arial"/>
              </a:rPr>
              <a:t> </a:t>
            </a:r>
            <a:r>
              <a:rPr dirty="0" sz="2150">
                <a:latin typeface="Arial"/>
                <a:cs typeface="Arial"/>
              </a:rPr>
              <a:t>Services</a:t>
            </a:r>
            <a:r>
              <a:rPr dirty="0" sz="2150" spc="95">
                <a:latin typeface="Arial"/>
                <a:cs typeface="Arial"/>
              </a:rPr>
              <a:t> </a:t>
            </a:r>
            <a:r>
              <a:rPr dirty="0" sz="2150">
                <a:latin typeface="Arial"/>
                <a:cs typeface="Arial"/>
              </a:rPr>
              <a:t>Administration</a:t>
            </a:r>
            <a:r>
              <a:rPr dirty="0" sz="2150" spc="45">
                <a:latin typeface="Arial"/>
                <a:cs typeface="Arial"/>
              </a:rPr>
              <a:t> </a:t>
            </a:r>
            <a:r>
              <a:rPr dirty="0" sz="2150">
                <a:latin typeface="Arial"/>
                <a:cs typeface="Arial"/>
              </a:rPr>
              <a:t>(HRSA)</a:t>
            </a:r>
            <a:r>
              <a:rPr dirty="0" sz="2150" spc="155">
                <a:latin typeface="Arial"/>
                <a:cs typeface="Arial"/>
              </a:rPr>
              <a:t> </a:t>
            </a:r>
            <a:r>
              <a:rPr dirty="0" sz="2150">
                <a:latin typeface="Arial"/>
                <a:cs typeface="Arial"/>
              </a:rPr>
              <a:t>of</a:t>
            </a:r>
            <a:r>
              <a:rPr dirty="0" sz="2150" spc="130">
                <a:latin typeface="Arial"/>
                <a:cs typeface="Arial"/>
              </a:rPr>
              <a:t> </a:t>
            </a:r>
            <a:r>
              <a:rPr dirty="0" sz="2150">
                <a:latin typeface="Arial"/>
                <a:cs typeface="Arial"/>
              </a:rPr>
              <a:t>the</a:t>
            </a:r>
            <a:r>
              <a:rPr dirty="0" sz="2150" spc="125">
                <a:latin typeface="Arial"/>
                <a:cs typeface="Arial"/>
              </a:rPr>
              <a:t> </a:t>
            </a:r>
            <a:r>
              <a:rPr dirty="0" sz="2150">
                <a:latin typeface="Arial"/>
                <a:cs typeface="Arial"/>
              </a:rPr>
              <a:t>U.S.</a:t>
            </a:r>
            <a:r>
              <a:rPr dirty="0" sz="2150" spc="120">
                <a:latin typeface="Arial"/>
                <a:cs typeface="Arial"/>
              </a:rPr>
              <a:t> </a:t>
            </a:r>
            <a:r>
              <a:rPr dirty="0" sz="2150">
                <a:latin typeface="Arial"/>
                <a:cs typeface="Arial"/>
              </a:rPr>
              <a:t>Department</a:t>
            </a:r>
            <a:r>
              <a:rPr dirty="0" sz="2150" spc="204">
                <a:latin typeface="Arial"/>
                <a:cs typeface="Arial"/>
              </a:rPr>
              <a:t> </a:t>
            </a:r>
            <a:r>
              <a:rPr dirty="0" sz="2150" spc="-25">
                <a:latin typeface="Arial"/>
                <a:cs typeface="Arial"/>
              </a:rPr>
              <a:t>of </a:t>
            </a:r>
            <a:r>
              <a:rPr dirty="0" sz="2150">
                <a:latin typeface="Arial"/>
                <a:cs typeface="Arial"/>
              </a:rPr>
              <a:t>Health</a:t>
            </a:r>
            <a:r>
              <a:rPr dirty="0" sz="2150" spc="70">
                <a:latin typeface="Arial"/>
                <a:cs typeface="Arial"/>
              </a:rPr>
              <a:t> </a:t>
            </a:r>
            <a:r>
              <a:rPr dirty="0" sz="2150">
                <a:latin typeface="Arial"/>
                <a:cs typeface="Arial"/>
              </a:rPr>
              <a:t>and</a:t>
            </a:r>
            <a:r>
              <a:rPr dirty="0" sz="2150" spc="75">
                <a:latin typeface="Arial"/>
                <a:cs typeface="Arial"/>
              </a:rPr>
              <a:t> </a:t>
            </a:r>
            <a:r>
              <a:rPr dirty="0" sz="2150">
                <a:latin typeface="Arial"/>
                <a:cs typeface="Arial"/>
              </a:rPr>
              <a:t>Human</a:t>
            </a:r>
            <a:r>
              <a:rPr dirty="0" sz="2150" spc="75">
                <a:latin typeface="Arial"/>
                <a:cs typeface="Arial"/>
              </a:rPr>
              <a:t> </a:t>
            </a:r>
            <a:r>
              <a:rPr dirty="0" sz="2150">
                <a:latin typeface="Arial"/>
                <a:cs typeface="Arial"/>
              </a:rPr>
              <a:t>Services</a:t>
            </a:r>
            <a:r>
              <a:rPr dirty="0" sz="2150" spc="200">
                <a:latin typeface="Arial"/>
                <a:cs typeface="Arial"/>
              </a:rPr>
              <a:t> </a:t>
            </a:r>
            <a:r>
              <a:rPr dirty="0" sz="2150">
                <a:latin typeface="Arial"/>
                <a:cs typeface="Arial"/>
              </a:rPr>
              <a:t>(HHS)</a:t>
            </a:r>
            <a:r>
              <a:rPr dirty="0" sz="2150" spc="30">
                <a:latin typeface="Arial"/>
                <a:cs typeface="Arial"/>
              </a:rPr>
              <a:t> </a:t>
            </a:r>
            <a:r>
              <a:rPr dirty="0" sz="2150">
                <a:latin typeface="Arial"/>
                <a:cs typeface="Arial"/>
              </a:rPr>
              <a:t>as</a:t>
            </a:r>
            <a:r>
              <a:rPr dirty="0" sz="2150" spc="55">
                <a:latin typeface="Arial"/>
                <a:cs typeface="Arial"/>
              </a:rPr>
              <a:t> </a:t>
            </a:r>
            <a:r>
              <a:rPr dirty="0" sz="2150">
                <a:latin typeface="Arial"/>
                <a:cs typeface="Arial"/>
              </a:rPr>
              <a:t>part</a:t>
            </a:r>
            <a:r>
              <a:rPr dirty="0" sz="2150" spc="85">
                <a:latin typeface="Arial"/>
                <a:cs typeface="Arial"/>
              </a:rPr>
              <a:t> </a:t>
            </a:r>
            <a:r>
              <a:rPr dirty="0" sz="2150">
                <a:latin typeface="Arial"/>
                <a:cs typeface="Arial"/>
              </a:rPr>
              <a:t>of</a:t>
            </a:r>
            <a:r>
              <a:rPr dirty="0" sz="2150" spc="80">
                <a:latin typeface="Arial"/>
                <a:cs typeface="Arial"/>
              </a:rPr>
              <a:t> </a:t>
            </a:r>
            <a:r>
              <a:rPr dirty="0" sz="2150">
                <a:latin typeface="Arial"/>
                <a:cs typeface="Arial"/>
              </a:rPr>
              <a:t>an</a:t>
            </a:r>
            <a:r>
              <a:rPr dirty="0" sz="2150" spc="75">
                <a:latin typeface="Arial"/>
                <a:cs typeface="Arial"/>
              </a:rPr>
              <a:t> </a:t>
            </a:r>
            <a:r>
              <a:rPr dirty="0" sz="2150">
                <a:latin typeface="Arial"/>
                <a:cs typeface="Arial"/>
              </a:rPr>
              <a:t>award</a:t>
            </a:r>
            <a:r>
              <a:rPr dirty="0" sz="2150" spc="85">
                <a:latin typeface="Arial"/>
                <a:cs typeface="Arial"/>
              </a:rPr>
              <a:t> </a:t>
            </a:r>
            <a:r>
              <a:rPr dirty="0" sz="2150">
                <a:latin typeface="Arial"/>
                <a:cs typeface="Arial"/>
              </a:rPr>
              <a:t>totaling</a:t>
            </a:r>
            <a:r>
              <a:rPr dirty="0" sz="2150" spc="70">
                <a:latin typeface="Arial"/>
                <a:cs typeface="Arial"/>
              </a:rPr>
              <a:t> </a:t>
            </a:r>
            <a:r>
              <a:rPr dirty="0" sz="2150">
                <a:latin typeface="Arial"/>
                <a:cs typeface="Arial"/>
              </a:rPr>
              <a:t>$2,886,754</a:t>
            </a:r>
            <a:r>
              <a:rPr dirty="0" sz="2150" spc="220">
                <a:latin typeface="Arial"/>
                <a:cs typeface="Arial"/>
              </a:rPr>
              <a:t> </a:t>
            </a:r>
            <a:r>
              <a:rPr dirty="0" sz="2150">
                <a:latin typeface="Arial"/>
                <a:cs typeface="Arial"/>
              </a:rPr>
              <a:t>with </a:t>
            </a:r>
            <a:r>
              <a:rPr dirty="0" sz="2150" spc="-25">
                <a:latin typeface="Arial"/>
                <a:cs typeface="Arial"/>
              </a:rPr>
              <a:t>0% </a:t>
            </a:r>
            <a:r>
              <a:rPr dirty="0" sz="2150">
                <a:latin typeface="Arial"/>
                <a:cs typeface="Arial"/>
              </a:rPr>
              <a:t>financed</a:t>
            </a:r>
            <a:r>
              <a:rPr dirty="0" sz="2150" spc="60">
                <a:latin typeface="Arial"/>
                <a:cs typeface="Arial"/>
              </a:rPr>
              <a:t> </a:t>
            </a:r>
            <a:r>
              <a:rPr dirty="0" sz="2150">
                <a:latin typeface="Arial"/>
                <a:cs typeface="Arial"/>
              </a:rPr>
              <a:t>with</a:t>
            </a:r>
            <a:r>
              <a:rPr dirty="0" sz="2150" spc="-10">
                <a:latin typeface="Arial"/>
                <a:cs typeface="Arial"/>
              </a:rPr>
              <a:t> non-</a:t>
            </a:r>
            <a:r>
              <a:rPr dirty="0" sz="2150">
                <a:latin typeface="Arial"/>
                <a:cs typeface="Arial"/>
              </a:rPr>
              <a:t>governmental</a:t>
            </a:r>
            <a:r>
              <a:rPr dirty="0" sz="2150" spc="350">
                <a:latin typeface="Arial"/>
                <a:cs typeface="Arial"/>
              </a:rPr>
              <a:t> </a:t>
            </a:r>
            <a:r>
              <a:rPr dirty="0" sz="2150" spc="-10">
                <a:latin typeface="Arial"/>
                <a:cs typeface="Arial"/>
              </a:rPr>
              <a:t>sources.</a:t>
            </a:r>
            <a:endParaRPr sz="215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20275" y="6010275"/>
            <a:ext cx="2295525" cy="771523"/>
          </a:xfrm>
          <a:prstGeom prst="rect">
            <a:avLst/>
          </a:prstGeom>
        </p:spPr>
      </p:pic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10"/>
              <a:t>Acknowledgment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/>
              <a:t>Learning</a:t>
            </a:r>
            <a:r>
              <a:rPr dirty="0" spc="-100"/>
              <a:t> </a:t>
            </a:r>
            <a:r>
              <a:rPr dirty="0"/>
              <a:t>Objectives</a:t>
            </a:r>
            <a:r>
              <a:rPr dirty="0" spc="-150"/>
              <a:t> </a:t>
            </a:r>
            <a:r>
              <a:rPr dirty="0"/>
              <a:t>/</a:t>
            </a:r>
            <a:r>
              <a:rPr dirty="0" spc="150"/>
              <a:t> </a:t>
            </a:r>
            <a:r>
              <a:rPr dirty="0" spc="-10"/>
              <a:t>Outline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75260" rIns="0" bIns="0" rtlCol="0" vert="horz">
            <a:spAutoFit/>
          </a:bodyPr>
          <a:lstStyle/>
          <a:p>
            <a:pPr marL="266700" indent="-228600">
              <a:lnSpc>
                <a:spcPct val="100000"/>
              </a:lnSpc>
              <a:spcBef>
                <a:spcPts val="1380"/>
              </a:spcBef>
              <a:buClr>
                <a:srgbClr val="003978"/>
              </a:buClr>
              <a:buSzPct val="108333"/>
              <a:buChar char="•"/>
              <a:tabLst>
                <a:tab pos="267335" algn="l"/>
              </a:tabLst>
            </a:pPr>
            <a:r>
              <a:rPr dirty="0" sz="2400">
                <a:latin typeface="Arial"/>
                <a:cs typeface="Arial"/>
              </a:rPr>
              <a:t>Understand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the</a:t>
            </a:r>
            <a:r>
              <a:rPr dirty="0" sz="2400" spc="-100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prevalence</a:t>
            </a:r>
            <a:r>
              <a:rPr dirty="0" sz="2400" spc="7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and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financial</a:t>
            </a:r>
            <a:r>
              <a:rPr dirty="0" sz="2400" spc="-12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burden</a:t>
            </a:r>
            <a:r>
              <a:rPr dirty="0" sz="2400" spc="2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of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falls</a:t>
            </a:r>
            <a:r>
              <a:rPr dirty="0" sz="2400" spc="-114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and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fall-related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injuries.</a:t>
            </a:r>
            <a:endParaRPr sz="2400">
              <a:latin typeface="Arial"/>
              <a:cs typeface="Arial"/>
            </a:endParaRPr>
          </a:p>
          <a:p>
            <a:pPr marL="266700" marR="694055" indent="-229235">
              <a:lnSpc>
                <a:spcPts val="2850"/>
              </a:lnSpc>
              <a:spcBef>
                <a:spcPts val="1750"/>
              </a:spcBef>
              <a:buClr>
                <a:srgbClr val="003978"/>
              </a:buClr>
              <a:buSzPct val="108333"/>
              <a:buChar char="•"/>
              <a:tabLst>
                <a:tab pos="267335" algn="l"/>
              </a:tabLst>
            </a:pPr>
            <a:r>
              <a:rPr dirty="0" sz="2400" spc="-10">
                <a:latin typeface="Arial"/>
                <a:cs typeface="Arial"/>
              </a:rPr>
              <a:t>Appreciate</a:t>
            </a:r>
            <a:r>
              <a:rPr dirty="0" sz="2400" spc="13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the</a:t>
            </a:r>
            <a:r>
              <a:rPr dirty="0" sz="2400" spc="-13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comorbidities</a:t>
            </a:r>
            <a:r>
              <a:rPr dirty="0" sz="2400" spc="17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and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factors</a:t>
            </a:r>
            <a:r>
              <a:rPr dirty="0" sz="2400" spc="-8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that</a:t>
            </a:r>
            <a:r>
              <a:rPr dirty="0" sz="2400" spc="-7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raise</a:t>
            </a:r>
            <a:r>
              <a:rPr dirty="0" sz="2400" spc="-1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the</a:t>
            </a:r>
            <a:r>
              <a:rPr dirty="0" sz="2400" spc="-14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fall</a:t>
            </a:r>
            <a:r>
              <a:rPr dirty="0" sz="2400" spc="-9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risk</a:t>
            </a:r>
            <a:r>
              <a:rPr dirty="0" sz="2400" spc="-15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among</a:t>
            </a:r>
            <a:r>
              <a:rPr dirty="0" sz="2400" spc="-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those </a:t>
            </a:r>
            <a:r>
              <a:rPr dirty="0" sz="2400">
                <a:latin typeface="Arial"/>
                <a:cs typeface="Arial"/>
              </a:rPr>
              <a:t>aging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with</a:t>
            </a:r>
            <a:r>
              <a:rPr dirty="0" sz="2400" spc="-95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HIV.</a:t>
            </a:r>
            <a:endParaRPr sz="2400">
              <a:latin typeface="Arial"/>
              <a:cs typeface="Arial"/>
            </a:endParaRPr>
          </a:p>
          <a:p>
            <a:pPr marL="266700" marR="5080" indent="-229235">
              <a:lnSpc>
                <a:spcPts val="2850"/>
              </a:lnSpc>
              <a:spcBef>
                <a:spcPts val="1660"/>
              </a:spcBef>
              <a:buClr>
                <a:srgbClr val="003978"/>
              </a:buClr>
              <a:buSzPct val="108333"/>
              <a:buChar char="•"/>
              <a:tabLst>
                <a:tab pos="267335" algn="l"/>
              </a:tabLst>
            </a:pPr>
            <a:r>
              <a:rPr dirty="0" sz="2400">
                <a:latin typeface="Arial"/>
                <a:cs typeface="Arial"/>
              </a:rPr>
              <a:t>Learn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how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fall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risk</a:t>
            </a:r>
            <a:r>
              <a:rPr dirty="0" sz="2400" spc="-9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is</a:t>
            </a:r>
            <a:r>
              <a:rPr dirty="0" sz="2400" spc="-9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assessed</a:t>
            </a:r>
            <a:r>
              <a:rPr dirty="0" sz="2400" spc="5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and</a:t>
            </a:r>
            <a:r>
              <a:rPr dirty="0" sz="2400" spc="-8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managed</a:t>
            </a:r>
            <a:r>
              <a:rPr dirty="0" sz="2400" spc="114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in</a:t>
            </a:r>
            <a:r>
              <a:rPr dirty="0" sz="2400" spc="-8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</a:t>
            </a:r>
            <a:r>
              <a:rPr dirty="0" sz="2400" spc="-14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Fall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Prevention</a:t>
            </a:r>
            <a:r>
              <a:rPr dirty="0" sz="2400" spc="11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Clinic</a:t>
            </a:r>
            <a:r>
              <a:rPr dirty="0" sz="2400" spc="-9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and</a:t>
            </a:r>
            <a:r>
              <a:rPr dirty="0" sz="2400" spc="-15">
                <a:latin typeface="Arial"/>
                <a:cs typeface="Arial"/>
              </a:rPr>
              <a:t> </a:t>
            </a:r>
            <a:r>
              <a:rPr dirty="0" sz="2400" spc="-25">
                <a:latin typeface="Arial"/>
                <a:cs typeface="Arial"/>
              </a:rPr>
              <a:t>how </a:t>
            </a:r>
            <a:r>
              <a:rPr dirty="0" sz="2400">
                <a:latin typeface="Arial"/>
                <a:cs typeface="Arial"/>
              </a:rPr>
              <a:t>to</a:t>
            </a:r>
            <a:r>
              <a:rPr dirty="0" sz="2400" spc="-16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apply</a:t>
            </a:r>
            <a:r>
              <a:rPr dirty="0" sz="2400" spc="8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those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elements</a:t>
            </a:r>
            <a:r>
              <a:rPr dirty="0" sz="2400" spc="2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to</a:t>
            </a:r>
            <a:r>
              <a:rPr dirty="0" sz="2400" spc="-15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your</a:t>
            </a:r>
            <a:r>
              <a:rPr dirty="0" sz="2400" spc="3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practice.</a:t>
            </a:r>
            <a:endParaRPr sz="2400">
              <a:latin typeface="Arial"/>
              <a:cs typeface="Arial"/>
            </a:endParaRPr>
          </a:p>
          <a:p>
            <a:pPr marL="266700" indent="-228600">
              <a:lnSpc>
                <a:spcPct val="100000"/>
              </a:lnSpc>
              <a:spcBef>
                <a:spcPts val="1540"/>
              </a:spcBef>
              <a:buClr>
                <a:srgbClr val="003978"/>
              </a:buClr>
              <a:buSzPct val="108333"/>
              <a:buChar char="•"/>
              <a:tabLst>
                <a:tab pos="267335" algn="l"/>
              </a:tabLst>
            </a:pPr>
            <a:r>
              <a:rPr dirty="0" sz="2400">
                <a:latin typeface="Arial"/>
                <a:cs typeface="Arial"/>
              </a:rPr>
              <a:t>Drop</a:t>
            </a:r>
            <a:r>
              <a:rPr dirty="0" sz="2400" spc="-9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the</a:t>
            </a:r>
            <a:r>
              <a:rPr dirty="0" sz="2400" spc="-8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idea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that</a:t>
            </a:r>
            <a:r>
              <a:rPr dirty="0" sz="2400" spc="-9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</a:t>
            </a:r>
            <a:r>
              <a:rPr dirty="0" sz="2400" spc="-8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“mechanical</a:t>
            </a:r>
            <a:r>
              <a:rPr dirty="0" sz="2400" spc="2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ground</a:t>
            </a:r>
            <a:r>
              <a:rPr dirty="0" sz="2400" spc="-8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level</a:t>
            </a:r>
            <a:r>
              <a:rPr dirty="0" sz="2400" spc="8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fall”</a:t>
            </a:r>
            <a:r>
              <a:rPr dirty="0" sz="2400" spc="-8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is</a:t>
            </a:r>
            <a:r>
              <a:rPr dirty="0" sz="2400" spc="-10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“non-medical”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or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not</a:t>
            </a:r>
            <a:r>
              <a:rPr dirty="0" sz="2400" spc="-9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worthy</a:t>
            </a:r>
            <a:endParaRPr sz="2400">
              <a:latin typeface="Arial"/>
              <a:cs typeface="Arial"/>
            </a:endParaRPr>
          </a:p>
          <a:p>
            <a:pPr marL="266700">
              <a:lnSpc>
                <a:spcPct val="100000"/>
              </a:lnSpc>
              <a:spcBef>
                <a:spcPts val="45"/>
              </a:spcBef>
            </a:pPr>
            <a:r>
              <a:rPr dirty="0" sz="2400">
                <a:latin typeface="Arial"/>
                <a:cs typeface="Arial"/>
              </a:rPr>
              <a:t>of</a:t>
            </a:r>
            <a:r>
              <a:rPr dirty="0" sz="2400" spc="-9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further</a:t>
            </a:r>
            <a:r>
              <a:rPr dirty="0" sz="2400" spc="-14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evaluation</a:t>
            </a:r>
            <a:r>
              <a:rPr dirty="0" sz="2400" spc="17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or</a:t>
            </a:r>
            <a:r>
              <a:rPr dirty="0" sz="2400" spc="-8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preventative</a:t>
            </a:r>
            <a:r>
              <a:rPr dirty="0" sz="2400" spc="10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efforts.</a:t>
            </a:r>
            <a:endParaRPr sz="2400">
              <a:latin typeface="Arial"/>
              <a:cs typeface="Arial"/>
            </a:endParaRPr>
          </a:p>
          <a:p>
            <a:pPr marL="266700" indent="-228600">
              <a:lnSpc>
                <a:spcPct val="100000"/>
              </a:lnSpc>
              <a:spcBef>
                <a:spcPts val="1555"/>
              </a:spcBef>
              <a:buClr>
                <a:srgbClr val="003978"/>
              </a:buClr>
              <a:buSzPct val="108333"/>
              <a:buChar char="•"/>
              <a:tabLst>
                <a:tab pos="267335" algn="l"/>
              </a:tabLst>
            </a:pPr>
            <a:r>
              <a:rPr dirty="0" sz="2400">
                <a:latin typeface="Arial"/>
                <a:cs typeface="Arial"/>
              </a:rPr>
              <a:t>Identify</a:t>
            </a:r>
            <a:r>
              <a:rPr dirty="0" sz="2400" spc="-8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the</a:t>
            </a:r>
            <a:r>
              <a:rPr dirty="0" sz="2400" spc="-1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common</a:t>
            </a:r>
            <a:r>
              <a:rPr dirty="0" sz="2400" spc="-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extrinsic</a:t>
            </a:r>
            <a:r>
              <a:rPr dirty="0" sz="2400" spc="4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and intrinsic</a:t>
            </a:r>
            <a:r>
              <a:rPr dirty="0" sz="2400" spc="-14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factors</a:t>
            </a:r>
            <a:r>
              <a:rPr dirty="0" sz="2400" spc="-8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that</a:t>
            </a:r>
            <a:r>
              <a:rPr dirty="0" sz="2400" spc="-7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cause</a:t>
            </a:r>
            <a:r>
              <a:rPr dirty="0" sz="2400" spc="-8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falls</a:t>
            </a:r>
            <a:r>
              <a:rPr dirty="0" sz="2400" spc="-8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and</a:t>
            </a:r>
            <a:r>
              <a:rPr dirty="0" sz="2400" spc="-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how</a:t>
            </a:r>
            <a:r>
              <a:rPr dirty="0" sz="2400" spc="-95">
                <a:latin typeface="Arial"/>
                <a:cs typeface="Arial"/>
              </a:rPr>
              <a:t> </a:t>
            </a:r>
            <a:r>
              <a:rPr dirty="0" sz="2400" spc="-25">
                <a:latin typeface="Arial"/>
                <a:cs typeface="Arial"/>
              </a:rPr>
              <a:t>to</a:t>
            </a:r>
            <a:endParaRPr sz="2400">
              <a:latin typeface="Arial"/>
              <a:cs typeface="Arial"/>
            </a:endParaRPr>
          </a:p>
          <a:p>
            <a:pPr marL="266700">
              <a:lnSpc>
                <a:spcPct val="100000"/>
              </a:lnSpc>
              <a:spcBef>
                <a:spcPts val="45"/>
              </a:spcBef>
            </a:pPr>
            <a:r>
              <a:rPr dirty="0" sz="2400">
                <a:latin typeface="Arial"/>
                <a:cs typeface="Arial"/>
              </a:rPr>
              <a:t>address</a:t>
            </a:r>
            <a:r>
              <a:rPr dirty="0" sz="2400" spc="9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those</a:t>
            </a:r>
            <a:r>
              <a:rPr dirty="0" sz="2400" spc="-7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that</a:t>
            </a:r>
            <a:r>
              <a:rPr dirty="0" sz="2400" spc="-8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are</a:t>
            </a:r>
            <a:r>
              <a:rPr dirty="0" sz="2400" spc="-7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modifiable.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/>
              <a:t>Falls:</a:t>
            </a:r>
            <a:r>
              <a:rPr dirty="0" spc="-65"/>
              <a:t> </a:t>
            </a:r>
            <a:r>
              <a:rPr dirty="0"/>
              <a:t>Magnitude</a:t>
            </a:r>
            <a:r>
              <a:rPr dirty="0" spc="-140"/>
              <a:t> </a:t>
            </a:r>
            <a:r>
              <a:rPr dirty="0"/>
              <a:t>of</a:t>
            </a:r>
            <a:r>
              <a:rPr dirty="0" spc="105"/>
              <a:t> </a:t>
            </a:r>
            <a:r>
              <a:rPr dirty="0"/>
              <a:t>the</a:t>
            </a:r>
            <a:r>
              <a:rPr dirty="0" spc="20"/>
              <a:t> </a:t>
            </a:r>
            <a:r>
              <a:rPr dirty="0" spc="-10"/>
              <a:t>Problem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24180" y="6131559"/>
            <a:ext cx="9357995" cy="67246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ts val="1664"/>
              </a:lnSpc>
              <a:spcBef>
                <a:spcPts val="125"/>
              </a:spcBef>
            </a:pPr>
            <a:r>
              <a:rPr dirty="0" u="sng" sz="1400" b="1">
                <a:solidFill>
                  <a:srgbClr val="3973AC"/>
                </a:solidFill>
                <a:uFill>
                  <a:solidFill>
                    <a:srgbClr val="3973AC"/>
                  </a:solidFill>
                </a:uFill>
                <a:latin typeface="Arial"/>
                <a:cs typeface="Arial"/>
                <a:hlinkClick r:id="rId2"/>
              </a:rPr>
              <a:t>Older</a:t>
            </a:r>
            <a:r>
              <a:rPr dirty="0" u="sng" sz="1400" spc="-50" b="1">
                <a:solidFill>
                  <a:srgbClr val="3973AC"/>
                </a:solidFill>
                <a:uFill>
                  <a:solidFill>
                    <a:srgbClr val="3973A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400" b="1">
                <a:solidFill>
                  <a:srgbClr val="3973AC"/>
                </a:solidFill>
                <a:uFill>
                  <a:solidFill>
                    <a:srgbClr val="3973AC"/>
                  </a:solidFill>
                </a:uFill>
                <a:latin typeface="Arial"/>
                <a:cs typeface="Arial"/>
                <a:hlinkClick r:id="rId2"/>
              </a:rPr>
              <a:t>Adult</a:t>
            </a:r>
            <a:r>
              <a:rPr dirty="0" u="sng" sz="1400" spc="-35" b="1">
                <a:solidFill>
                  <a:srgbClr val="3973AC"/>
                </a:solidFill>
                <a:uFill>
                  <a:solidFill>
                    <a:srgbClr val="3973A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400" b="1">
                <a:solidFill>
                  <a:srgbClr val="3973AC"/>
                </a:solidFill>
                <a:uFill>
                  <a:solidFill>
                    <a:srgbClr val="3973AC"/>
                  </a:solidFill>
                </a:uFill>
                <a:latin typeface="Arial"/>
                <a:cs typeface="Arial"/>
                <a:hlinkClick r:id="rId2"/>
              </a:rPr>
              <a:t>Falls</a:t>
            </a:r>
            <a:r>
              <a:rPr dirty="0" u="sng" sz="1400" spc="-60" b="1">
                <a:solidFill>
                  <a:srgbClr val="3973AC"/>
                </a:solidFill>
                <a:uFill>
                  <a:solidFill>
                    <a:srgbClr val="3973A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400" b="1">
                <a:solidFill>
                  <a:srgbClr val="3973AC"/>
                </a:solidFill>
                <a:uFill>
                  <a:solidFill>
                    <a:srgbClr val="3973AC"/>
                  </a:solidFill>
                </a:uFill>
                <a:latin typeface="Arial"/>
                <a:cs typeface="Arial"/>
                <a:hlinkClick r:id="rId2"/>
              </a:rPr>
              <a:t>Data</a:t>
            </a:r>
            <a:r>
              <a:rPr dirty="0" u="sng" sz="1400" spc="35" b="1">
                <a:solidFill>
                  <a:srgbClr val="3973AC"/>
                </a:solidFill>
                <a:uFill>
                  <a:solidFill>
                    <a:srgbClr val="3973A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400" spc="-10" b="1">
                <a:solidFill>
                  <a:srgbClr val="3973AC"/>
                </a:solidFill>
                <a:uFill>
                  <a:solidFill>
                    <a:srgbClr val="3973AC"/>
                  </a:solidFill>
                </a:uFill>
                <a:latin typeface="Arial"/>
                <a:cs typeface="Arial"/>
                <a:hlinkClick r:id="rId2"/>
              </a:rPr>
              <a:t>(cdc.gov)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664"/>
              </a:lnSpc>
            </a:pPr>
            <a:r>
              <a:rPr dirty="0" sz="1400">
                <a:latin typeface="Lucida Sans"/>
                <a:cs typeface="Lucida Sans"/>
              </a:rPr>
              <a:t>Moreland</a:t>
            </a:r>
            <a:r>
              <a:rPr dirty="0" sz="1400" spc="-150">
                <a:latin typeface="Lucida Sans"/>
                <a:cs typeface="Lucida Sans"/>
              </a:rPr>
              <a:t> </a:t>
            </a:r>
            <a:r>
              <a:rPr dirty="0" sz="1400" spc="-45">
                <a:latin typeface="Lucida Sans"/>
                <a:cs typeface="Lucida Sans"/>
              </a:rPr>
              <a:t>B,</a:t>
            </a:r>
            <a:r>
              <a:rPr dirty="0" sz="1400" spc="-75">
                <a:latin typeface="Lucida Sans"/>
                <a:cs typeface="Lucida Sans"/>
              </a:rPr>
              <a:t> </a:t>
            </a:r>
            <a:r>
              <a:rPr dirty="0" sz="1400">
                <a:latin typeface="Lucida Sans"/>
                <a:cs typeface="Lucida Sans"/>
              </a:rPr>
              <a:t>Kakara</a:t>
            </a:r>
            <a:r>
              <a:rPr dirty="0" sz="1400" spc="-225">
                <a:latin typeface="Lucida Sans"/>
                <a:cs typeface="Lucida Sans"/>
              </a:rPr>
              <a:t> </a:t>
            </a:r>
            <a:r>
              <a:rPr dirty="0" sz="1400" spc="-50">
                <a:latin typeface="Lucida Sans"/>
                <a:cs typeface="Lucida Sans"/>
              </a:rPr>
              <a:t>R,</a:t>
            </a:r>
            <a:r>
              <a:rPr dirty="0" sz="1400" spc="-150">
                <a:latin typeface="Lucida Sans"/>
                <a:cs typeface="Lucida Sans"/>
              </a:rPr>
              <a:t> </a:t>
            </a:r>
            <a:r>
              <a:rPr dirty="0" sz="1400">
                <a:latin typeface="Lucida Sans"/>
                <a:cs typeface="Lucida Sans"/>
              </a:rPr>
              <a:t>Henry</a:t>
            </a:r>
            <a:r>
              <a:rPr dirty="0" sz="1400" spc="-140">
                <a:latin typeface="Lucida Sans"/>
                <a:cs typeface="Lucida Sans"/>
              </a:rPr>
              <a:t> </a:t>
            </a:r>
            <a:r>
              <a:rPr dirty="0" sz="1400" spc="-75">
                <a:latin typeface="Lucida Sans"/>
                <a:cs typeface="Lucida Sans"/>
              </a:rPr>
              <a:t>A.</a:t>
            </a:r>
            <a:r>
              <a:rPr dirty="0" sz="1400" spc="-95">
                <a:latin typeface="Lucida Sans"/>
                <a:cs typeface="Lucida Sans"/>
              </a:rPr>
              <a:t> </a:t>
            </a:r>
            <a:r>
              <a:rPr dirty="0" sz="1400" spc="-20">
                <a:latin typeface="Lucida Sans"/>
                <a:cs typeface="Lucida Sans"/>
              </a:rPr>
              <a:t>Trends</a:t>
            </a:r>
            <a:r>
              <a:rPr dirty="0" sz="1400" spc="-180">
                <a:latin typeface="Lucida Sans"/>
                <a:cs typeface="Lucida Sans"/>
              </a:rPr>
              <a:t> </a:t>
            </a:r>
            <a:r>
              <a:rPr dirty="0" sz="1400" spc="-15">
                <a:latin typeface="Lucida Sans"/>
                <a:cs typeface="Lucida Sans"/>
              </a:rPr>
              <a:t>in</a:t>
            </a:r>
            <a:r>
              <a:rPr dirty="0" sz="1400" spc="-155">
                <a:latin typeface="Lucida Sans"/>
                <a:cs typeface="Lucida Sans"/>
              </a:rPr>
              <a:t> </a:t>
            </a:r>
            <a:r>
              <a:rPr dirty="0" sz="1400" spc="-10">
                <a:latin typeface="Lucida Sans"/>
                <a:cs typeface="Lucida Sans"/>
              </a:rPr>
              <a:t>Nonfatal</a:t>
            </a:r>
            <a:r>
              <a:rPr dirty="0" sz="1400" spc="-165">
                <a:latin typeface="Lucida Sans"/>
                <a:cs typeface="Lucida Sans"/>
              </a:rPr>
              <a:t> </a:t>
            </a:r>
            <a:r>
              <a:rPr dirty="0" sz="1400" spc="-20">
                <a:latin typeface="Lucida Sans"/>
                <a:cs typeface="Lucida Sans"/>
              </a:rPr>
              <a:t>Falls</a:t>
            </a:r>
            <a:r>
              <a:rPr dirty="0" sz="1400" spc="-180">
                <a:latin typeface="Lucida Sans"/>
                <a:cs typeface="Lucida Sans"/>
              </a:rPr>
              <a:t> </a:t>
            </a:r>
            <a:r>
              <a:rPr dirty="0" sz="1400">
                <a:latin typeface="Lucida Sans"/>
                <a:cs typeface="Lucida Sans"/>
              </a:rPr>
              <a:t>and</a:t>
            </a:r>
            <a:r>
              <a:rPr dirty="0" sz="1400" spc="-150">
                <a:latin typeface="Lucida Sans"/>
                <a:cs typeface="Lucida Sans"/>
              </a:rPr>
              <a:t> </a:t>
            </a:r>
            <a:r>
              <a:rPr dirty="0" sz="1400" spc="-20">
                <a:latin typeface="Lucida Sans"/>
                <a:cs typeface="Lucida Sans"/>
              </a:rPr>
              <a:t>Fall-</a:t>
            </a:r>
            <a:r>
              <a:rPr dirty="0" sz="1400">
                <a:latin typeface="Lucida Sans"/>
                <a:cs typeface="Lucida Sans"/>
              </a:rPr>
              <a:t>Related</a:t>
            </a:r>
            <a:r>
              <a:rPr dirty="0" sz="1400" spc="-235">
                <a:latin typeface="Lucida Sans"/>
                <a:cs typeface="Lucida Sans"/>
              </a:rPr>
              <a:t> </a:t>
            </a:r>
            <a:r>
              <a:rPr dirty="0" sz="1400" spc="-10">
                <a:latin typeface="Lucida Sans"/>
                <a:cs typeface="Lucida Sans"/>
              </a:rPr>
              <a:t>Injuries</a:t>
            </a:r>
            <a:r>
              <a:rPr dirty="0" sz="1400" spc="-185">
                <a:latin typeface="Lucida Sans"/>
                <a:cs typeface="Lucida Sans"/>
              </a:rPr>
              <a:t> </a:t>
            </a:r>
            <a:r>
              <a:rPr dirty="0" sz="1400" spc="-40">
                <a:latin typeface="Lucida Sans"/>
                <a:cs typeface="Lucida Sans"/>
              </a:rPr>
              <a:t>Among</a:t>
            </a:r>
            <a:r>
              <a:rPr dirty="0" sz="1400" spc="-220">
                <a:latin typeface="Lucida Sans"/>
                <a:cs typeface="Lucida Sans"/>
              </a:rPr>
              <a:t> </a:t>
            </a:r>
            <a:r>
              <a:rPr dirty="0" sz="1400" spc="-25">
                <a:latin typeface="Lucida Sans"/>
                <a:cs typeface="Lucida Sans"/>
              </a:rPr>
              <a:t>Adults</a:t>
            </a:r>
            <a:r>
              <a:rPr dirty="0" sz="1400" spc="-185">
                <a:latin typeface="Lucida Sans"/>
                <a:cs typeface="Lucida Sans"/>
              </a:rPr>
              <a:t> </a:t>
            </a:r>
            <a:r>
              <a:rPr dirty="0" sz="1400" spc="-50">
                <a:latin typeface="Lucida Sans"/>
                <a:cs typeface="Lucida Sans"/>
              </a:rPr>
              <a:t>Aged</a:t>
            </a:r>
            <a:r>
              <a:rPr dirty="0" sz="1400" spc="-155">
                <a:latin typeface="Lucida Sans"/>
                <a:cs typeface="Lucida Sans"/>
              </a:rPr>
              <a:t> </a:t>
            </a:r>
            <a:r>
              <a:rPr dirty="0" sz="1400" spc="-80">
                <a:latin typeface="Lucida Sans"/>
                <a:cs typeface="Lucida Sans"/>
              </a:rPr>
              <a:t>≥65 </a:t>
            </a:r>
            <a:r>
              <a:rPr dirty="0" sz="1400" spc="-10">
                <a:latin typeface="Lucida Sans"/>
                <a:cs typeface="Lucida Sans"/>
              </a:rPr>
              <a:t>Years</a:t>
            </a:r>
            <a:r>
              <a:rPr dirty="0" sz="1400" spc="-204">
                <a:latin typeface="Lucida Sans"/>
                <a:cs typeface="Lucida Sans"/>
              </a:rPr>
              <a:t> </a:t>
            </a:r>
            <a:r>
              <a:rPr dirty="0" sz="1400" spc="-50">
                <a:latin typeface="Lucida Sans"/>
                <a:cs typeface="Lucida Sans"/>
              </a:rPr>
              <a:t>—</a:t>
            </a:r>
            <a:endParaRPr sz="14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>
                <a:latin typeface="Lucida Sans"/>
                <a:cs typeface="Lucida Sans"/>
              </a:rPr>
              <a:t>United</a:t>
            </a:r>
            <a:r>
              <a:rPr dirty="0" sz="1400" spc="-135">
                <a:latin typeface="Lucida Sans"/>
                <a:cs typeface="Lucida Sans"/>
              </a:rPr>
              <a:t> </a:t>
            </a:r>
            <a:r>
              <a:rPr dirty="0" sz="1400" spc="-10">
                <a:latin typeface="Lucida Sans"/>
                <a:cs typeface="Lucida Sans"/>
              </a:rPr>
              <a:t>States,</a:t>
            </a:r>
            <a:r>
              <a:rPr dirty="0" sz="1400" spc="-145">
                <a:latin typeface="Lucida Sans"/>
                <a:cs typeface="Lucida Sans"/>
              </a:rPr>
              <a:t> </a:t>
            </a:r>
            <a:r>
              <a:rPr dirty="0" sz="1400" spc="-60">
                <a:latin typeface="Lucida Sans"/>
                <a:cs typeface="Lucida Sans"/>
              </a:rPr>
              <a:t>2012–</a:t>
            </a:r>
            <a:r>
              <a:rPr dirty="0" sz="1400" spc="-110">
                <a:latin typeface="Lucida Sans"/>
                <a:cs typeface="Lucida Sans"/>
              </a:rPr>
              <a:t>2018.</a:t>
            </a:r>
            <a:r>
              <a:rPr dirty="0" sz="1400" spc="-175">
                <a:latin typeface="Lucida Sans"/>
                <a:cs typeface="Lucida Sans"/>
              </a:rPr>
              <a:t> </a:t>
            </a:r>
            <a:r>
              <a:rPr dirty="0" sz="1400" spc="65">
                <a:latin typeface="Lucida Sans"/>
                <a:cs typeface="Lucida Sans"/>
              </a:rPr>
              <a:t>MMWR</a:t>
            </a:r>
            <a:r>
              <a:rPr dirty="0" sz="1400" spc="-135">
                <a:latin typeface="Lucida Sans"/>
                <a:cs typeface="Lucida Sans"/>
              </a:rPr>
              <a:t> </a:t>
            </a:r>
            <a:r>
              <a:rPr dirty="0" sz="1400">
                <a:latin typeface="Lucida Sans"/>
                <a:cs typeface="Lucida Sans"/>
              </a:rPr>
              <a:t>Morb</a:t>
            </a:r>
            <a:r>
              <a:rPr dirty="0" sz="1400" spc="-45">
                <a:latin typeface="Lucida Sans"/>
                <a:cs typeface="Lucida Sans"/>
              </a:rPr>
              <a:t> </a:t>
            </a:r>
            <a:r>
              <a:rPr dirty="0" sz="1400">
                <a:latin typeface="Lucida Sans"/>
                <a:cs typeface="Lucida Sans"/>
              </a:rPr>
              <a:t>Mortal</a:t>
            </a:r>
            <a:r>
              <a:rPr dirty="0" sz="1400" spc="-145">
                <a:latin typeface="Lucida Sans"/>
                <a:cs typeface="Lucida Sans"/>
              </a:rPr>
              <a:t> </a:t>
            </a:r>
            <a:r>
              <a:rPr dirty="0" sz="1400">
                <a:latin typeface="Lucida Sans"/>
                <a:cs typeface="Lucida Sans"/>
              </a:rPr>
              <a:t>Wkly</a:t>
            </a:r>
            <a:r>
              <a:rPr dirty="0" sz="1400" spc="-120">
                <a:latin typeface="Lucida Sans"/>
                <a:cs typeface="Lucida Sans"/>
              </a:rPr>
              <a:t> </a:t>
            </a:r>
            <a:r>
              <a:rPr dirty="0" sz="1400">
                <a:latin typeface="Lucida Sans"/>
                <a:cs typeface="Lucida Sans"/>
              </a:rPr>
              <a:t>Rep</a:t>
            </a:r>
            <a:r>
              <a:rPr dirty="0" sz="1400" spc="-145">
                <a:latin typeface="Lucida Sans"/>
                <a:cs typeface="Lucida Sans"/>
              </a:rPr>
              <a:t> </a:t>
            </a:r>
            <a:r>
              <a:rPr dirty="0" sz="1400" spc="-70">
                <a:latin typeface="Lucida Sans"/>
                <a:cs typeface="Lucida Sans"/>
              </a:rPr>
              <a:t>2020;69:875–</a:t>
            </a:r>
            <a:r>
              <a:rPr dirty="0" sz="1400" spc="-20">
                <a:latin typeface="Lucida Sans"/>
                <a:cs typeface="Lucida Sans"/>
              </a:rPr>
              <a:t>881.</a:t>
            </a:r>
            <a:endParaRPr sz="1400">
              <a:latin typeface="Lucida Sans"/>
              <a:cs typeface="Lucida Sans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9075" y="1714500"/>
            <a:ext cx="11726193" cy="260032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14044" y="4838382"/>
            <a:ext cx="930211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80">
                <a:latin typeface="Lucida Sans"/>
                <a:cs typeface="Lucida Sans"/>
              </a:rPr>
              <a:t>Approximately</a:t>
            </a:r>
            <a:r>
              <a:rPr dirty="0" sz="2400" spc="-90">
                <a:latin typeface="Lucida Sans"/>
                <a:cs typeface="Lucida Sans"/>
              </a:rPr>
              <a:t> </a:t>
            </a:r>
            <a:r>
              <a:rPr dirty="0" sz="2400" spc="-160">
                <a:latin typeface="Lucida Sans"/>
                <a:cs typeface="Lucida Sans"/>
              </a:rPr>
              <a:t>1</a:t>
            </a:r>
            <a:r>
              <a:rPr dirty="0" sz="2400" spc="-105">
                <a:latin typeface="Lucida Sans"/>
                <a:cs typeface="Lucida Sans"/>
              </a:rPr>
              <a:t> </a:t>
            </a:r>
            <a:r>
              <a:rPr dirty="0" sz="2400" spc="-60">
                <a:latin typeface="Lucida Sans"/>
                <a:cs typeface="Lucida Sans"/>
              </a:rPr>
              <a:t>in</a:t>
            </a:r>
            <a:r>
              <a:rPr dirty="0" sz="2400" spc="-135">
                <a:latin typeface="Lucida Sans"/>
                <a:cs typeface="Lucida Sans"/>
              </a:rPr>
              <a:t> </a:t>
            </a:r>
            <a:r>
              <a:rPr dirty="0" sz="2400" spc="-160">
                <a:latin typeface="Lucida Sans"/>
                <a:cs typeface="Lucida Sans"/>
              </a:rPr>
              <a:t>4</a:t>
            </a:r>
            <a:r>
              <a:rPr dirty="0" sz="2400" spc="-100">
                <a:latin typeface="Lucida Sans"/>
                <a:cs typeface="Lucida Sans"/>
              </a:rPr>
              <a:t> </a:t>
            </a:r>
            <a:r>
              <a:rPr dirty="0" sz="2400" spc="-35">
                <a:latin typeface="Lucida Sans"/>
                <a:cs typeface="Lucida Sans"/>
              </a:rPr>
              <a:t>older</a:t>
            </a:r>
            <a:r>
              <a:rPr dirty="0" sz="2400" spc="-150">
                <a:latin typeface="Lucida Sans"/>
                <a:cs typeface="Lucida Sans"/>
              </a:rPr>
              <a:t> </a:t>
            </a:r>
            <a:r>
              <a:rPr dirty="0" sz="2400" spc="-50">
                <a:latin typeface="Lucida Sans"/>
                <a:cs typeface="Lucida Sans"/>
              </a:rPr>
              <a:t>adults</a:t>
            </a:r>
            <a:r>
              <a:rPr dirty="0" sz="2400" spc="-100">
                <a:latin typeface="Lucida Sans"/>
                <a:cs typeface="Lucida Sans"/>
              </a:rPr>
              <a:t> </a:t>
            </a:r>
            <a:r>
              <a:rPr dirty="0" sz="2400" spc="-105">
                <a:latin typeface="Lucida Sans"/>
                <a:cs typeface="Lucida Sans"/>
              </a:rPr>
              <a:t>(&gt;65yo)</a:t>
            </a:r>
            <a:r>
              <a:rPr dirty="0" sz="2400" spc="40">
                <a:latin typeface="Lucida Sans"/>
                <a:cs typeface="Lucida Sans"/>
              </a:rPr>
              <a:t> </a:t>
            </a:r>
            <a:r>
              <a:rPr dirty="0" sz="2400" spc="-35">
                <a:latin typeface="Lucida Sans"/>
                <a:cs typeface="Lucida Sans"/>
              </a:rPr>
              <a:t>report</a:t>
            </a:r>
            <a:r>
              <a:rPr dirty="0" sz="2400" spc="-105">
                <a:latin typeface="Lucida Sans"/>
                <a:cs typeface="Lucida Sans"/>
              </a:rPr>
              <a:t> </a:t>
            </a:r>
            <a:r>
              <a:rPr dirty="0" sz="2400" spc="-90">
                <a:latin typeface="Lucida Sans"/>
                <a:cs typeface="Lucida Sans"/>
              </a:rPr>
              <a:t>falling</a:t>
            </a:r>
            <a:r>
              <a:rPr dirty="0" sz="2400" spc="-195">
                <a:latin typeface="Lucida Sans"/>
                <a:cs typeface="Lucida Sans"/>
              </a:rPr>
              <a:t> </a:t>
            </a:r>
            <a:r>
              <a:rPr dirty="0" sz="2400" spc="-20">
                <a:latin typeface="Lucida Sans"/>
                <a:cs typeface="Lucida Sans"/>
              </a:rPr>
              <a:t>each</a:t>
            </a:r>
            <a:r>
              <a:rPr dirty="0" sz="2400" spc="-130">
                <a:latin typeface="Lucida Sans"/>
                <a:cs typeface="Lucida Sans"/>
              </a:rPr>
              <a:t> </a:t>
            </a:r>
            <a:r>
              <a:rPr dirty="0" sz="2400" spc="-10">
                <a:latin typeface="Lucida Sans"/>
                <a:cs typeface="Lucida Sans"/>
              </a:rPr>
              <a:t>year.</a:t>
            </a:r>
            <a:endParaRPr sz="240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/>
              <a:t>Falls:</a:t>
            </a:r>
            <a:r>
              <a:rPr dirty="0" spc="-65"/>
              <a:t> </a:t>
            </a:r>
            <a:r>
              <a:rPr dirty="0"/>
              <a:t>Magnitude</a:t>
            </a:r>
            <a:r>
              <a:rPr dirty="0" spc="-140"/>
              <a:t> </a:t>
            </a:r>
            <a:r>
              <a:rPr dirty="0"/>
              <a:t>of</a:t>
            </a:r>
            <a:r>
              <a:rPr dirty="0" spc="105"/>
              <a:t> </a:t>
            </a:r>
            <a:r>
              <a:rPr dirty="0"/>
              <a:t>the</a:t>
            </a:r>
            <a:r>
              <a:rPr dirty="0" spc="20"/>
              <a:t> </a:t>
            </a:r>
            <a:r>
              <a:rPr dirty="0" spc="-10"/>
              <a:t>Problem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24180" y="6345237"/>
            <a:ext cx="2740660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u="sng" sz="1400" b="1">
                <a:solidFill>
                  <a:srgbClr val="3973AC"/>
                </a:solidFill>
                <a:uFill>
                  <a:solidFill>
                    <a:srgbClr val="3973AC"/>
                  </a:solidFill>
                </a:uFill>
                <a:latin typeface="Arial"/>
                <a:cs typeface="Arial"/>
                <a:hlinkClick r:id="rId2"/>
              </a:rPr>
              <a:t>Older</a:t>
            </a:r>
            <a:r>
              <a:rPr dirty="0" u="sng" sz="1400" spc="-50" b="1">
                <a:solidFill>
                  <a:srgbClr val="3973AC"/>
                </a:solidFill>
                <a:uFill>
                  <a:solidFill>
                    <a:srgbClr val="3973A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400" b="1">
                <a:solidFill>
                  <a:srgbClr val="3973AC"/>
                </a:solidFill>
                <a:uFill>
                  <a:solidFill>
                    <a:srgbClr val="3973AC"/>
                  </a:solidFill>
                </a:uFill>
                <a:latin typeface="Arial"/>
                <a:cs typeface="Arial"/>
                <a:hlinkClick r:id="rId2"/>
              </a:rPr>
              <a:t>Adult</a:t>
            </a:r>
            <a:r>
              <a:rPr dirty="0" u="sng" sz="1400" spc="-35" b="1">
                <a:solidFill>
                  <a:srgbClr val="3973AC"/>
                </a:solidFill>
                <a:uFill>
                  <a:solidFill>
                    <a:srgbClr val="3973A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400" b="1">
                <a:solidFill>
                  <a:srgbClr val="3973AC"/>
                </a:solidFill>
                <a:uFill>
                  <a:solidFill>
                    <a:srgbClr val="3973AC"/>
                  </a:solidFill>
                </a:uFill>
                <a:latin typeface="Arial"/>
                <a:cs typeface="Arial"/>
                <a:hlinkClick r:id="rId2"/>
              </a:rPr>
              <a:t>Falls</a:t>
            </a:r>
            <a:r>
              <a:rPr dirty="0" u="sng" sz="1400" spc="-60" b="1">
                <a:solidFill>
                  <a:srgbClr val="3973AC"/>
                </a:solidFill>
                <a:uFill>
                  <a:solidFill>
                    <a:srgbClr val="3973A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400" b="1">
                <a:solidFill>
                  <a:srgbClr val="3973AC"/>
                </a:solidFill>
                <a:uFill>
                  <a:solidFill>
                    <a:srgbClr val="3973AC"/>
                  </a:solidFill>
                </a:uFill>
                <a:latin typeface="Arial"/>
                <a:cs typeface="Arial"/>
                <a:hlinkClick r:id="rId2"/>
              </a:rPr>
              <a:t>Data</a:t>
            </a:r>
            <a:r>
              <a:rPr dirty="0" u="sng" sz="1400" spc="35" b="1">
                <a:solidFill>
                  <a:srgbClr val="3973AC"/>
                </a:solidFill>
                <a:uFill>
                  <a:solidFill>
                    <a:srgbClr val="3973A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400" spc="-10" b="1">
                <a:solidFill>
                  <a:srgbClr val="3973AC"/>
                </a:solidFill>
                <a:uFill>
                  <a:solidFill>
                    <a:srgbClr val="3973AC"/>
                  </a:solidFill>
                </a:uFill>
                <a:latin typeface="Arial"/>
                <a:cs typeface="Arial"/>
                <a:hlinkClick r:id="rId2"/>
              </a:rPr>
              <a:t>(cdc.gov)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8482" y="1529968"/>
            <a:ext cx="10916285" cy="3425190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241300" marR="645795" indent="-229235">
              <a:lnSpc>
                <a:spcPct val="102499"/>
              </a:lnSpc>
              <a:spcBef>
                <a:spcPts val="45"/>
              </a:spcBef>
              <a:buClr>
                <a:srgbClr val="003978"/>
              </a:buClr>
              <a:buSzPct val="110909"/>
              <a:buFont typeface="Arial"/>
              <a:buChar char="•"/>
              <a:tabLst>
                <a:tab pos="241300" algn="l"/>
              </a:tabLst>
            </a:pPr>
            <a:r>
              <a:rPr dirty="0" sz="2750" spc="-160">
                <a:latin typeface="Lucida Sans"/>
                <a:cs typeface="Lucida Sans"/>
              </a:rPr>
              <a:t>1</a:t>
            </a:r>
            <a:r>
              <a:rPr dirty="0" sz="2750" spc="-140">
                <a:latin typeface="Lucida Sans"/>
                <a:cs typeface="Lucida Sans"/>
              </a:rPr>
              <a:t> </a:t>
            </a:r>
            <a:r>
              <a:rPr dirty="0" sz="2750" spc="-10">
                <a:latin typeface="Lucida Sans"/>
                <a:cs typeface="Lucida Sans"/>
              </a:rPr>
              <a:t>out</a:t>
            </a:r>
            <a:r>
              <a:rPr dirty="0" sz="2750" spc="-210">
                <a:latin typeface="Lucida Sans"/>
                <a:cs typeface="Lucida Sans"/>
              </a:rPr>
              <a:t> </a:t>
            </a:r>
            <a:r>
              <a:rPr dirty="0" sz="2750">
                <a:latin typeface="Lucida Sans"/>
                <a:cs typeface="Lucida Sans"/>
              </a:rPr>
              <a:t>of</a:t>
            </a:r>
            <a:r>
              <a:rPr dirty="0" sz="2750" spc="-220">
                <a:latin typeface="Lucida Sans"/>
                <a:cs typeface="Lucida Sans"/>
              </a:rPr>
              <a:t> </a:t>
            </a:r>
            <a:r>
              <a:rPr dirty="0" sz="2750" spc="-160">
                <a:latin typeface="Lucida Sans"/>
                <a:cs typeface="Lucida Sans"/>
              </a:rPr>
              <a:t>5</a:t>
            </a:r>
            <a:r>
              <a:rPr dirty="0" sz="2750" spc="-140">
                <a:latin typeface="Lucida Sans"/>
                <a:cs typeface="Lucida Sans"/>
              </a:rPr>
              <a:t> </a:t>
            </a:r>
            <a:r>
              <a:rPr dirty="0" sz="2750" spc="-60">
                <a:latin typeface="Lucida Sans"/>
                <a:cs typeface="Lucida Sans"/>
              </a:rPr>
              <a:t>falls</a:t>
            </a:r>
            <a:r>
              <a:rPr dirty="0" sz="2750" spc="-160">
                <a:latin typeface="Lucida Sans"/>
                <a:cs typeface="Lucida Sans"/>
              </a:rPr>
              <a:t> </a:t>
            </a:r>
            <a:r>
              <a:rPr dirty="0" sz="2750" spc="-25">
                <a:latin typeface="Lucida Sans"/>
                <a:cs typeface="Lucida Sans"/>
              </a:rPr>
              <a:t>causes</a:t>
            </a:r>
            <a:r>
              <a:rPr dirty="0" sz="2750" spc="-190">
                <a:latin typeface="Lucida Sans"/>
                <a:cs typeface="Lucida Sans"/>
              </a:rPr>
              <a:t> </a:t>
            </a:r>
            <a:r>
              <a:rPr dirty="0" sz="2750">
                <a:latin typeface="Lucida Sans"/>
                <a:cs typeface="Lucida Sans"/>
              </a:rPr>
              <a:t>a</a:t>
            </a:r>
            <a:r>
              <a:rPr dirty="0" sz="2750" spc="-220">
                <a:latin typeface="Lucida Sans"/>
                <a:cs typeface="Lucida Sans"/>
              </a:rPr>
              <a:t> </a:t>
            </a:r>
            <a:r>
              <a:rPr dirty="0" sz="2750" spc="-25">
                <a:latin typeface="Lucida Sans"/>
                <a:cs typeface="Lucida Sans"/>
              </a:rPr>
              <a:t>serious</a:t>
            </a:r>
            <a:r>
              <a:rPr dirty="0" sz="2750" spc="-130">
                <a:latin typeface="Lucida Sans"/>
                <a:cs typeface="Lucida Sans"/>
              </a:rPr>
              <a:t> </a:t>
            </a:r>
            <a:r>
              <a:rPr dirty="0" sz="2750" spc="-50">
                <a:latin typeface="Lucida Sans"/>
                <a:cs typeface="Lucida Sans"/>
              </a:rPr>
              <a:t>injury</a:t>
            </a:r>
            <a:r>
              <a:rPr dirty="0" sz="2750" spc="-150">
                <a:latin typeface="Lucida Sans"/>
                <a:cs typeface="Lucida Sans"/>
              </a:rPr>
              <a:t> </a:t>
            </a:r>
            <a:r>
              <a:rPr dirty="0" sz="2750" spc="-50">
                <a:latin typeface="Lucida Sans"/>
                <a:cs typeface="Lucida Sans"/>
              </a:rPr>
              <a:t>(broken</a:t>
            </a:r>
            <a:r>
              <a:rPr dirty="0" sz="2750" spc="-90">
                <a:latin typeface="Lucida Sans"/>
                <a:cs typeface="Lucida Sans"/>
              </a:rPr>
              <a:t> </a:t>
            </a:r>
            <a:r>
              <a:rPr dirty="0" sz="2750" spc="-10">
                <a:latin typeface="Lucida Sans"/>
                <a:cs typeface="Lucida Sans"/>
              </a:rPr>
              <a:t>bones</a:t>
            </a:r>
            <a:r>
              <a:rPr dirty="0" sz="2750" spc="-160">
                <a:latin typeface="Lucida Sans"/>
                <a:cs typeface="Lucida Sans"/>
              </a:rPr>
              <a:t> </a:t>
            </a:r>
            <a:r>
              <a:rPr dirty="0" sz="2750">
                <a:latin typeface="Lucida Sans"/>
                <a:cs typeface="Lucida Sans"/>
              </a:rPr>
              <a:t>or</a:t>
            </a:r>
            <a:r>
              <a:rPr dirty="0" sz="2750" spc="-185">
                <a:latin typeface="Lucida Sans"/>
                <a:cs typeface="Lucida Sans"/>
              </a:rPr>
              <a:t> </a:t>
            </a:r>
            <a:r>
              <a:rPr dirty="0" sz="2750" spc="-20">
                <a:latin typeface="Lucida Sans"/>
                <a:cs typeface="Lucida Sans"/>
              </a:rPr>
              <a:t>head </a:t>
            </a:r>
            <a:r>
              <a:rPr dirty="0" sz="2750" spc="-10">
                <a:latin typeface="Lucida Sans"/>
                <a:cs typeface="Lucida Sans"/>
              </a:rPr>
              <a:t>injury).</a:t>
            </a:r>
            <a:endParaRPr sz="275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003978"/>
              </a:buClr>
              <a:buFont typeface="Arial"/>
              <a:buChar char="•"/>
            </a:pPr>
            <a:endParaRPr sz="2750">
              <a:latin typeface="Lucida Sans"/>
              <a:cs typeface="Lucida Sans"/>
            </a:endParaRPr>
          </a:p>
          <a:p>
            <a:pPr marL="241300" indent="-228600">
              <a:lnSpc>
                <a:spcPct val="100000"/>
              </a:lnSpc>
              <a:buClr>
                <a:srgbClr val="003978"/>
              </a:buClr>
              <a:buSzPct val="110909"/>
              <a:buFont typeface="Arial"/>
              <a:buChar char="•"/>
              <a:tabLst>
                <a:tab pos="241300" algn="l"/>
              </a:tabLst>
            </a:pPr>
            <a:r>
              <a:rPr dirty="0" sz="2750" spc="-160">
                <a:latin typeface="Lucida Sans"/>
                <a:cs typeface="Lucida Sans"/>
              </a:rPr>
              <a:t>3</a:t>
            </a:r>
            <a:r>
              <a:rPr dirty="0" sz="2750" spc="-140">
                <a:latin typeface="Lucida Sans"/>
                <a:cs typeface="Lucida Sans"/>
              </a:rPr>
              <a:t> </a:t>
            </a:r>
            <a:r>
              <a:rPr dirty="0" sz="2750" spc="-60">
                <a:latin typeface="Lucida Sans"/>
                <a:cs typeface="Lucida Sans"/>
              </a:rPr>
              <a:t>million</a:t>
            </a:r>
            <a:r>
              <a:rPr dirty="0" sz="2750" spc="-100">
                <a:latin typeface="Lucida Sans"/>
                <a:cs typeface="Lucida Sans"/>
              </a:rPr>
              <a:t> </a:t>
            </a:r>
            <a:r>
              <a:rPr dirty="0" sz="2750" spc="-25">
                <a:latin typeface="Lucida Sans"/>
                <a:cs typeface="Lucida Sans"/>
              </a:rPr>
              <a:t>older</a:t>
            </a:r>
            <a:r>
              <a:rPr dirty="0" sz="2750" spc="-195">
                <a:latin typeface="Lucida Sans"/>
                <a:cs typeface="Lucida Sans"/>
              </a:rPr>
              <a:t> </a:t>
            </a:r>
            <a:r>
              <a:rPr dirty="0" sz="2750">
                <a:latin typeface="Lucida Sans"/>
                <a:cs typeface="Lucida Sans"/>
              </a:rPr>
              <a:t>people</a:t>
            </a:r>
            <a:r>
              <a:rPr dirty="0" sz="2750" spc="-100">
                <a:latin typeface="Lucida Sans"/>
                <a:cs typeface="Lucida Sans"/>
              </a:rPr>
              <a:t> </a:t>
            </a:r>
            <a:r>
              <a:rPr dirty="0" sz="2750">
                <a:latin typeface="Lucida Sans"/>
                <a:cs typeface="Lucida Sans"/>
              </a:rPr>
              <a:t>are</a:t>
            </a:r>
            <a:r>
              <a:rPr dirty="0" sz="2750" spc="-170">
                <a:latin typeface="Lucida Sans"/>
                <a:cs typeface="Lucida Sans"/>
              </a:rPr>
              <a:t> </a:t>
            </a:r>
            <a:r>
              <a:rPr dirty="0" sz="2750" spc="-10">
                <a:latin typeface="Lucida Sans"/>
                <a:cs typeface="Lucida Sans"/>
              </a:rPr>
              <a:t>treated</a:t>
            </a:r>
            <a:r>
              <a:rPr dirty="0" sz="2750" spc="-165">
                <a:latin typeface="Lucida Sans"/>
                <a:cs typeface="Lucida Sans"/>
              </a:rPr>
              <a:t> </a:t>
            </a:r>
            <a:r>
              <a:rPr dirty="0" sz="2750" spc="-50">
                <a:latin typeface="Lucida Sans"/>
                <a:cs typeface="Lucida Sans"/>
              </a:rPr>
              <a:t>in</a:t>
            </a:r>
            <a:r>
              <a:rPr dirty="0" sz="2750" spc="-170">
                <a:latin typeface="Lucida Sans"/>
                <a:cs typeface="Lucida Sans"/>
              </a:rPr>
              <a:t> </a:t>
            </a:r>
            <a:r>
              <a:rPr dirty="0" sz="2750" spc="-10">
                <a:latin typeface="Lucida Sans"/>
                <a:cs typeface="Lucida Sans"/>
              </a:rPr>
              <a:t>ERs</a:t>
            </a:r>
            <a:r>
              <a:rPr dirty="0" sz="2750" spc="-210">
                <a:latin typeface="Lucida Sans"/>
                <a:cs typeface="Lucida Sans"/>
              </a:rPr>
              <a:t> </a:t>
            </a:r>
            <a:r>
              <a:rPr dirty="0" sz="2750" spc="-10">
                <a:latin typeface="Lucida Sans"/>
                <a:cs typeface="Lucida Sans"/>
              </a:rPr>
              <a:t>for</a:t>
            </a:r>
            <a:r>
              <a:rPr dirty="0" sz="2750" spc="-190">
                <a:latin typeface="Lucida Sans"/>
                <a:cs typeface="Lucida Sans"/>
              </a:rPr>
              <a:t> </a:t>
            </a:r>
            <a:r>
              <a:rPr dirty="0" sz="2750" spc="-60">
                <a:latin typeface="Lucida Sans"/>
                <a:cs typeface="Lucida Sans"/>
              </a:rPr>
              <a:t>fall</a:t>
            </a:r>
            <a:r>
              <a:rPr dirty="0" sz="2750" spc="-160">
                <a:latin typeface="Lucida Sans"/>
                <a:cs typeface="Lucida Sans"/>
              </a:rPr>
              <a:t> </a:t>
            </a:r>
            <a:r>
              <a:rPr dirty="0" sz="2750" spc="-55">
                <a:latin typeface="Lucida Sans"/>
                <a:cs typeface="Lucida Sans"/>
              </a:rPr>
              <a:t>injuries</a:t>
            </a:r>
            <a:r>
              <a:rPr dirty="0" sz="2750" spc="-95">
                <a:latin typeface="Lucida Sans"/>
                <a:cs typeface="Lucida Sans"/>
              </a:rPr>
              <a:t> </a:t>
            </a:r>
            <a:r>
              <a:rPr dirty="0" sz="2750" spc="-10">
                <a:latin typeface="Lucida Sans"/>
                <a:cs typeface="Lucida Sans"/>
              </a:rPr>
              <a:t>annually.</a:t>
            </a:r>
            <a:endParaRPr sz="275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1714"/>
              </a:spcBef>
              <a:buClr>
                <a:srgbClr val="003978"/>
              </a:buClr>
              <a:buFont typeface="Arial"/>
              <a:buChar char="•"/>
            </a:pPr>
            <a:endParaRPr sz="2750">
              <a:latin typeface="Lucida Sans"/>
              <a:cs typeface="Lucida Sans"/>
            </a:endParaRPr>
          </a:p>
          <a:p>
            <a:pPr marL="241300" marR="762635" indent="-229235">
              <a:lnSpc>
                <a:spcPct val="102400"/>
              </a:lnSpc>
              <a:buClr>
                <a:srgbClr val="003978"/>
              </a:buClr>
              <a:buSzPct val="110909"/>
              <a:buFont typeface="Arial"/>
              <a:buChar char="•"/>
              <a:tabLst>
                <a:tab pos="241300" algn="l"/>
              </a:tabLst>
            </a:pPr>
            <a:r>
              <a:rPr dirty="0" sz="2750" spc="-175">
                <a:latin typeface="Lucida Sans"/>
                <a:cs typeface="Lucida Sans"/>
              </a:rPr>
              <a:t>&gt;800,000</a:t>
            </a:r>
            <a:r>
              <a:rPr dirty="0" sz="2750" spc="-45">
                <a:latin typeface="Lucida Sans"/>
                <a:cs typeface="Lucida Sans"/>
              </a:rPr>
              <a:t> </a:t>
            </a:r>
            <a:r>
              <a:rPr dirty="0" sz="2750" spc="-25">
                <a:latin typeface="Lucida Sans"/>
                <a:cs typeface="Lucida Sans"/>
              </a:rPr>
              <a:t>patients</a:t>
            </a:r>
            <a:r>
              <a:rPr dirty="0" sz="2750" spc="-160">
                <a:latin typeface="Lucida Sans"/>
                <a:cs typeface="Lucida Sans"/>
              </a:rPr>
              <a:t> </a:t>
            </a:r>
            <a:r>
              <a:rPr dirty="0" sz="2750">
                <a:latin typeface="Lucida Sans"/>
                <a:cs typeface="Lucida Sans"/>
              </a:rPr>
              <a:t>per</a:t>
            </a:r>
            <a:r>
              <a:rPr dirty="0" sz="2750" spc="-165">
                <a:latin typeface="Lucida Sans"/>
                <a:cs typeface="Lucida Sans"/>
              </a:rPr>
              <a:t> </a:t>
            </a:r>
            <a:r>
              <a:rPr dirty="0" sz="2750">
                <a:latin typeface="Lucida Sans"/>
                <a:cs typeface="Lucida Sans"/>
              </a:rPr>
              <a:t>year</a:t>
            </a:r>
            <a:r>
              <a:rPr dirty="0" sz="2750" spc="-220">
                <a:latin typeface="Lucida Sans"/>
                <a:cs typeface="Lucida Sans"/>
              </a:rPr>
              <a:t> </a:t>
            </a:r>
            <a:r>
              <a:rPr dirty="0" sz="2750">
                <a:latin typeface="Lucida Sans"/>
                <a:cs typeface="Lucida Sans"/>
              </a:rPr>
              <a:t>are</a:t>
            </a:r>
            <a:r>
              <a:rPr dirty="0" sz="2750" spc="-140">
                <a:latin typeface="Lucida Sans"/>
                <a:cs typeface="Lucida Sans"/>
              </a:rPr>
              <a:t> </a:t>
            </a:r>
            <a:r>
              <a:rPr dirty="0" sz="2750" spc="-55">
                <a:latin typeface="Lucida Sans"/>
                <a:cs typeface="Lucida Sans"/>
              </a:rPr>
              <a:t>hospitalized</a:t>
            </a:r>
            <a:r>
              <a:rPr dirty="0" sz="2750" spc="10">
                <a:latin typeface="Lucida Sans"/>
                <a:cs typeface="Lucida Sans"/>
              </a:rPr>
              <a:t> </a:t>
            </a:r>
            <a:r>
              <a:rPr dirty="0" sz="2750" spc="-10">
                <a:latin typeface="Lucida Sans"/>
                <a:cs typeface="Lucida Sans"/>
              </a:rPr>
              <a:t>because</a:t>
            </a:r>
            <a:r>
              <a:rPr dirty="0" sz="2750" spc="-260">
                <a:latin typeface="Lucida Sans"/>
                <a:cs typeface="Lucida Sans"/>
              </a:rPr>
              <a:t> </a:t>
            </a:r>
            <a:r>
              <a:rPr dirty="0" sz="2750">
                <a:latin typeface="Lucida Sans"/>
                <a:cs typeface="Lucida Sans"/>
              </a:rPr>
              <a:t>of</a:t>
            </a:r>
            <a:r>
              <a:rPr dirty="0" sz="2750" spc="-130">
                <a:latin typeface="Lucida Sans"/>
                <a:cs typeface="Lucida Sans"/>
              </a:rPr>
              <a:t> </a:t>
            </a:r>
            <a:r>
              <a:rPr dirty="0" sz="2750">
                <a:latin typeface="Lucida Sans"/>
                <a:cs typeface="Lucida Sans"/>
              </a:rPr>
              <a:t>a</a:t>
            </a:r>
            <a:r>
              <a:rPr dirty="0" sz="2750" spc="-125">
                <a:latin typeface="Lucida Sans"/>
                <a:cs typeface="Lucida Sans"/>
              </a:rPr>
              <a:t> </a:t>
            </a:r>
            <a:r>
              <a:rPr dirty="0" sz="2750" spc="-20">
                <a:latin typeface="Lucida Sans"/>
                <a:cs typeface="Lucida Sans"/>
              </a:rPr>
              <a:t>fall </a:t>
            </a:r>
            <a:r>
              <a:rPr dirty="0" sz="2750" spc="-95">
                <a:latin typeface="Lucida Sans"/>
                <a:cs typeface="Lucida Sans"/>
              </a:rPr>
              <a:t>injury,</a:t>
            </a:r>
            <a:r>
              <a:rPr dirty="0" sz="2750" spc="-130">
                <a:latin typeface="Lucida Sans"/>
                <a:cs typeface="Lucida Sans"/>
              </a:rPr>
              <a:t> </a:t>
            </a:r>
            <a:r>
              <a:rPr dirty="0" sz="2750" spc="-20">
                <a:latin typeface="Lucida Sans"/>
                <a:cs typeface="Lucida Sans"/>
              </a:rPr>
              <a:t>most</a:t>
            </a:r>
            <a:r>
              <a:rPr dirty="0" sz="2750" spc="-145">
                <a:latin typeface="Lucida Sans"/>
                <a:cs typeface="Lucida Sans"/>
              </a:rPr>
              <a:t> </a:t>
            </a:r>
            <a:r>
              <a:rPr dirty="0" sz="2750" spc="-10">
                <a:latin typeface="Lucida Sans"/>
                <a:cs typeface="Lucida Sans"/>
              </a:rPr>
              <a:t>often</a:t>
            </a:r>
            <a:r>
              <a:rPr dirty="0" sz="2750" spc="-130">
                <a:latin typeface="Lucida Sans"/>
                <a:cs typeface="Lucida Sans"/>
              </a:rPr>
              <a:t> </a:t>
            </a:r>
            <a:r>
              <a:rPr dirty="0" sz="2750">
                <a:latin typeface="Lucida Sans"/>
                <a:cs typeface="Lucida Sans"/>
              </a:rPr>
              <a:t>head</a:t>
            </a:r>
            <a:r>
              <a:rPr dirty="0" sz="2750" spc="-200">
                <a:latin typeface="Lucida Sans"/>
                <a:cs typeface="Lucida Sans"/>
              </a:rPr>
              <a:t> </a:t>
            </a:r>
            <a:r>
              <a:rPr dirty="0" sz="2750" spc="-50">
                <a:latin typeface="Lucida Sans"/>
                <a:cs typeface="Lucida Sans"/>
              </a:rPr>
              <a:t>injury</a:t>
            </a:r>
            <a:r>
              <a:rPr dirty="0" sz="2750" spc="-130">
                <a:latin typeface="Lucida Sans"/>
                <a:cs typeface="Lucida Sans"/>
              </a:rPr>
              <a:t> </a:t>
            </a:r>
            <a:r>
              <a:rPr dirty="0" sz="2750">
                <a:latin typeface="Lucida Sans"/>
                <a:cs typeface="Lucida Sans"/>
              </a:rPr>
              <a:t>or</a:t>
            </a:r>
            <a:r>
              <a:rPr dirty="0" sz="2750" spc="-85">
                <a:latin typeface="Lucida Sans"/>
                <a:cs typeface="Lucida Sans"/>
              </a:rPr>
              <a:t> </a:t>
            </a:r>
            <a:r>
              <a:rPr dirty="0" sz="2750" spc="-65">
                <a:latin typeface="Lucida Sans"/>
                <a:cs typeface="Lucida Sans"/>
              </a:rPr>
              <a:t>hip</a:t>
            </a:r>
            <a:r>
              <a:rPr dirty="0" sz="2750" spc="-175">
                <a:latin typeface="Lucida Sans"/>
                <a:cs typeface="Lucida Sans"/>
              </a:rPr>
              <a:t> </a:t>
            </a:r>
            <a:r>
              <a:rPr dirty="0" sz="2750" spc="-10">
                <a:latin typeface="Lucida Sans"/>
                <a:cs typeface="Lucida Sans"/>
              </a:rPr>
              <a:t>fracture.</a:t>
            </a:r>
            <a:endParaRPr sz="275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/>
              <a:t>Financial</a:t>
            </a:r>
            <a:r>
              <a:rPr dirty="0" spc="-180"/>
              <a:t> </a:t>
            </a:r>
            <a:r>
              <a:rPr dirty="0"/>
              <a:t>Burden</a:t>
            </a:r>
            <a:r>
              <a:rPr dirty="0" spc="-40"/>
              <a:t> </a:t>
            </a:r>
            <a:r>
              <a:rPr dirty="0"/>
              <a:t>of</a:t>
            </a:r>
            <a:r>
              <a:rPr dirty="0" spc="135"/>
              <a:t> </a:t>
            </a:r>
            <a:r>
              <a:rPr dirty="0" spc="-10"/>
              <a:t>Falls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10857" y="6181407"/>
            <a:ext cx="9367520" cy="45275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ts val="1664"/>
              </a:lnSpc>
              <a:spcBef>
                <a:spcPts val="125"/>
              </a:spcBef>
            </a:pPr>
            <a:r>
              <a:rPr dirty="0" sz="1400" spc="-10">
                <a:latin typeface="Lucida Sans"/>
                <a:cs typeface="Lucida Sans"/>
              </a:rPr>
              <a:t>Florence</a:t>
            </a:r>
            <a:r>
              <a:rPr dirty="0" sz="1400" spc="-160">
                <a:latin typeface="Lucida Sans"/>
                <a:cs typeface="Lucida Sans"/>
              </a:rPr>
              <a:t> </a:t>
            </a:r>
            <a:r>
              <a:rPr dirty="0" sz="1400" spc="-60">
                <a:latin typeface="Lucida Sans"/>
                <a:cs typeface="Lucida Sans"/>
              </a:rPr>
              <a:t>CS,</a:t>
            </a:r>
            <a:r>
              <a:rPr dirty="0" sz="1400" spc="-160">
                <a:latin typeface="Lucida Sans"/>
                <a:cs typeface="Lucida Sans"/>
              </a:rPr>
              <a:t> </a:t>
            </a:r>
            <a:r>
              <a:rPr dirty="0" sz="1400">
                <a:latin typeface="Lucida Sans"/>
                <a:cs typeface="Lucida Sans"/>
              </a:rPr>
              <a:t>Bergen</a:t>
            </a:r>
            <a:r>
              <a:rPr dirty="0" sz="1400" spc="-70">
                <a:latin typeface="Lucida Sans"/>
                <a:cs typeface="Lucida Sans"/>
              </a:rPr>
              <a:t> </a:t>
            </a:r>
            <a:r>
              <a:rPr dirty="0" sz="1400" spc="-40">
                <a:latin typeface="Lucida Sans"/>
                <a:cs typeface="Lucida Sans"/>
              </a:rPr>
              <a:t>G,</a:t>
            </a:r>
            <a:r>
              <a:rPr dirty="0" sz="1400" spc="-75">
                <a:latin typeface="Lucida Sans"/>
                <a:cs typeface="Lucida Sans"/>
              </a:rPr>
              <a:t> </a:t>
            </a:r>
            <a:r>
              <a:rPr dirty="0" sz="1400" spc="-10">
                <a:latin typeface="Lucida Sans"/>
                <a:cs typeface="Lucida Sans"/>
              </a:rPr>
              <a:t>Atherly</a:t>
            </a:r>
            <a:r>
              <a:rPr dirty="0" sz="1400" spc="-140">
                <a:latin typeface="Lucida Sans"/>
                <a:cs typeface="Lucida Sans"/>
              </a:rPr>
              <a:t> </a:t>
            </a:r>
            <a:r>
              <a:rPr dirty="0" sz="1400" spc="-85">
                <a:latin typeface="Lucida Sans"/>
                <a:cs typeface="Lucida Sans"/>
              </a:rPr>
              <a:t>A,</a:t>
            </a:r>
            <a:r>
              <a:rPr dirty="0" sz="1400" spc="-160">
                <a:latin typeface="Lucida Sans"/>
                <a:cs typeface="Lucida Sans"/>
              </a:rPr>
              <a:t> </a:t>
            </a:r>
            <a:r>
              <a:rPr dirty="0" sz="1400">
                <a:latin typeface="Lucida Sans"/>
                <a:cs typeface="Lucida Sans"/>
              </a:rPr>
              <a:t>Burns</a:t>
            </a:r>
            <a:r>
              <a:rPr dirty="0" sz="1400" spc="-185">
                <a:latin typeface="Lucida Sans"/>
                <a:cs typeface="Lucida Sans"/>
              </a:rPr>
              <a:t> </a:t>
            </a:r>
            <a:r>
              <a:rPr dirty="0" sz="1400" spc="-10">
                <a:latin typeface="Lucida Sans"/>
                <a:cs typeface="Lucida Sans"/>
              </a:rPr>
              <a:t>ER,</a:t>
            </a:r>
            <a:r>
              <a:rPr dirty="0" sz="1400" spc="-160">
                <a:latin typeface="Lucida Sans"/>
                <a:cs typeface="Lucida Sans"/>
              </a:rPr>
              <a:t> </a:t>
            </a:r>
            <a:r>
              <a:rPr dirty="0" sz="1400">
                <a:latin typeface="Lucida Sans"/>
                <a:cs typeface="Lucida Sans"/>
              </a:rPr>
              <a:t>Stevens</a:t>
            </a:r>
            <a:r>
              <a:rPr dirty="0" sz="1400" spc="-185">
                <a:latin typeface="Lucida Sans"/>
                <a:cs typeface="Lucida Sans"/>
              </a:rPr>
              <a:t> </a:t>
            </a:r>
            <a:r>
              <a:rPr dirty="0" sz="1400" spc="-80">
                <a:latin typeface="Lucida Sans"/>
                <a:cs typeface="Lucida Sans"/>
              </a:rPr>
              <a:t>JA,</a:t>
            </a:r>
            <a:r>
              <a:rPr dirty="0" sz="1400" spc="-65">
                <a:latin typeface="Lucida Sans"/>
                <a:cs typeface="Lucida Sans"/>
              </a:rPr>
              <a:t> </a:t>
            </a:r>
            <a:r>
              <a:rPr dirty="0" sz="1400">
                <a:latin typeface="Lucida Sans"/>
                <a:cs typeface="Lucida Sans"/>
              </a:rPr>
              <a:t>Drake</a:t>
            </a:r>
            <a:r>
              <a:rPr dirty="0" sz="1400" spc="-155">
                <a:latin typeface="Lucida Sans"/>
                <a:cs typeface="Lucida Sans"/>
              </a:rPr>
              <a:t> </a:t>
            </a:r>
            <a:r>
              <a:rPr dirty="0" sz="1400" spc="-75">
                <a:latin typeface="Lucida Sans"/>
                <a:cs typeface="Lucida Sans"/>
              </a:rPr>
              <a:t>C.</a:t>
            </a:r>
            <a:r>
              <a:rPr dirty="0" sz="1400" spc="-185">
                <a:latin typeface="Lucida Sans"/>
                <a:cs typeface="Lucida Sans"/>
              </a:rPr>
              <a:t> </a:t>
            </a:r>
            <a:r>
              <a:rPr dirty="0" sz="1400">
                <a:latin typeface="Lucida Sans"/>
                <a:cs typeface="Lucida Sans"/>
              </a:rPr>
              <a:t>Medical</a:t>
            </a:r>
            <a:r>
              <a:rPr dirty="0" sz="1400" spc="-170">
                <a:latin typeface="Lucida Sans"/>
                <a:cs typeface="Lucida Sans"/>
              </a:rPr>
              <a:t> </a:t>
            </a:r>
            <a:r>
              <a:rPr dirty="0" sz="1400" spc="-45">
                <a:latin typeface="Lucida Sans"/>
                <a:cs typeface="Lucida Sans"/>
              </a:rPr>
              <a:t>Costs</a:t>
            </a:r>
            <a:r>
              <a:rPr dirty="0" sz="1400" spc="-100">
                <a:latin typeface="Lucida Sans"/>
                <a:cs typeface="Lucida Sans"/>
              </a:rPr>
              <a:t> </a:t>
            </a:r>
            <a:r>
              <a:rPr dirty="0" sz="1400" spc="-40">
                <a:latin typeface="Lucida Sans"/>
                <a:cs typeface="Lucida Sans"/>
              </a:rPr>
              <a:t>of</a:t>
            </a:r>
            <a:r>
              <a:rPr dirty="0" sz="1400" spc="-50">
                <a:latin typeface="Lucida Sans"/>
                <a:cs typeface="Lucida Sans"/>
              </a:rPr>
              <a:t> </a:t>
            </a:r>
            <a:r>
              <a:rPr dirty="0" sz="1400">
                <a:latin typeface="Lucida Sans"/>
                <a:cs typeface="Lucida Sans"/>
              </a:rPr>
              <a:t>Fatal</a:t>
            </a:r>
            <a:r>
              <a:rPr dirty="0" sz="1400" spc="-165">
                <a:latin typeface="Lucida Sans"/>
                <a:cs typeface="Lucida Sans"/>
              </a:rPr>
              <a:t> </a:t>
            </a:r>
            <a:r>
              <a:rPr dirty="0" sz="1400">
                <a:latin typeface="Lucida Sans"/>
                <a:cs typeface="Lucida Sans"/>
              </a:rPr>
              <a:t>and</a:t>
            </a:r>
            <a:r>
              <a:rPr dirty="0" sz="1400" spc="-155">
                <a:latin typeface="Lucida Sans"/>
                <a:cs typeface="Lucida Sans"/>
              </a:rPr>
              <a:t> </a:t>
            </a:r>
            <a:r>
              <a:rPr dirty="0" sz="1400" spc="-10">
                <a:latin typeface="Lucida Sans"/>
                <a:cs typeface="Lucida Sans"/>
              </a:rPr>
              <a:t>Nonfatal</a:t>
            </a:r>
            <a:r>
              <a:rPr dirty="0" sz="1400" spc="-170">
                <a:latin typeface="Lucida Sans"/>
                <a:cs typeface="Lucida Sans"/>
              </a:rPr>
              <a:t> </a:t>
            </a:r>
            <a:r>
              <a:rPr dirty="0" sz="1400" spc="-20">
                <a:latin typeface="Lucida Sans"/>
                <a:cs typeface="Lucida Sans"/>
              </a:rPr>
              <a:t>Falls</a:t>
            </a:r>
            <a:r>
              <a:rPr dirty="0" sz="1400" spc="-185">
                <a:latin typeface="Lucida Sans"/>
                <a:cs typeface="Lucida Sans"/>
              </a:rPr>
              <a:t> </a:t>
            </a:r>
            <a:r>
              <a:rPr dirty="0" sz="1400" spc="-15">
                <a:latin typeface="Lucida Sans"/>
                <a:cs typeface="Lucida Sans"/>
              </a:rPr>
              <a:t>in</a:t>
            </a:r>
            <a:r>
              <a:rPr dirty="0" sz="1400" spc="-70">
                <a:latin typeface="Lucida Sans"/>
                <a:cs typeface="Lucida Sans"/>
              </a:rPr>
              <a:t> </a:t>
            </a:r>
            <a:r>
              <a:rPr dirty="0" sz="1400" spc="-10">
                <a:latin typeface="Lucida Sans"/>
                <a:cs typeface="Lucida Sans"/>
              </a:rPr>
              <a:t>Older</a:t>
            </a:r>
            <a:endParaRPr sz="1400">
              <a:latin typeface="Lucida Sans"/>
              <a:cs typeface="Lucida Sans"/>
            </a:endParaRPr>
          </a:p>
          <a:p>
            <a:pPr marL="12700">
              <a:lnSpc>
                <a:spcPts val="1664"/>
              </a:lnSpc>
            </a:pPr>
            <a:r>
              <a:rPr dirty="0" sz="1400" spc="-35">
                <a:latin typeface="Lucida Sans"/>
                <a:cs typeface="Lucida Sans"/>
              </a:rPr>
              <a:t>Adults.</a:t>
            </a:r>
            <a:r>
              <a:rPr dirty="0" sz="1400" spc="-150">
                <a:latin typeface="Lucida Sans"/>
                <a:cs typeface="Lucida Sans"/>
              </a:rPr>
              <a:t> </a:t>
            </a:r>
            <a:r>
              <a:rPr dirty="0" sz="1400" spc="65" i="1">
                <a:latin typeface="Calibri"/>
                <a:cs typeface="Calibri"/>
              </a:rPr>
              <a:t>Journal</a:t>
            </a:r>
            <a:r>
              <a:rPr dirty="0" sz="1400" spc="-5" i="1">
                <a:latin typeface="Calibri"/>
                <a:cs typeface="Calibri"/>
              </a:rPr>
              <a:t> </a:t>
            </a:r>
            <a:r>
              <a:rPr dirty="0" sz="1400" spc="60" i="1">
                <a:latin typeface="Calibri"/>
                <a:cs typeface="Calibri"/>
              </a:rPr>
              <a:t>of</a:t>
            </a:r>
            <a:r>
              <a:rPr dirty="0" sz="1400" spc="-20" i="1">
                <a:latin typeface="Calibri"/>
                <a:cs typeface="Calibri"/>
              </a:rPr>
              <a:t> </a:t>
            </a:r>
            <a:r>
              <a:rPr dirty="0" sz="1400" i="1">
                <a:latin typeface="Calibri"/>
                <a:cs typeface="Calibri"/>
              </a:rPr>
              <a:t>the</a:t>
            </a:r>
            <a:r>
              <a:rPr dirty="0" sz="1400" spc="140" i="1">
                <a:latin typeface="Calibri"/>
                <a:cs typeface="Calibri"/>
              </a:rPr>
              <a:t> </a:t>
            </a:r>
            <a:r>
              <a:rPr dirty="0" sz="1400" spc="75" i="1">
                <a:latin typeface="Calibri"/>
                <a:cs typeface="Calibri"/>
              </a:rPr>
              <a:t>American</a:t>
            </a:r>
            <a:r>
              <a:rPr dirty="0" sz="1400" spc="-15" i="1">
                <a:latin typeface="Calibri"/>
                <a:cs typeface="Calibri"/>
              </a:rPr>
              <a:t> </a:t>
            </a:r>
            <a:r>
              <a:rPr dirty="0" sz="1400" spc="45" i="1">
                <a:latin typeface="Calibri"/>
                <a:cs typeface="Calibri"/>
              </a:rPr>
              <a:t>Geriatrics</a:t>
            </a:r>
            <a:r>
              <a:rPr dirty="0" sz="1400" spc="-40" i="1">
                <a:latin typeface="Calibri"/>
                <a:cs typeface="Calibri"/>
              </a:rPr>
              <a:t> </a:t>
            </a:r>
            <a:r>
              <a:rPr dirty="0" sz="1400" i="1">
                <a:latin typeface="Calibri"/>
                <a:cs typeface="Calibri"/>
              </a:rPr>
              <a:t>Society,</a:t>
            </a:r>
            <a:r>
              <a:rPr dirty="0" sz="1400" spc="80" i="1">
                <a:latin typeface="Calibri"/>
                <a:cs typeface="Calibri"/>
              </a:rPr>
              <a:t> </a:t>
            </a:r>
            <a:r>
              <a:rPr dirty="0" sz="1400" spc="-85">
                <a:latin typeface="Lucida Sans"/>
                <a:cs typeface="Lucida Sans"/>
              </a:rPr>
              <a:t>2018</a:t>
            </a:r>
            <a:r>
              <a:rPr dirty="0" sz="1400" spc="-135">
                <a:latin typeface="Lucida Sans"/>
                <a:cs typeface="Lucida Sans"/>
              </a:rPr>
              <a:t> </a:t>
            </a:r>
            <a:r>
              <a:rPr dirty="0" sz="1400">
                <a:latin typeface="Lucida Sans"/>
                <a:cs typeface="Lucida Sans"/>
              </a:rPr>
              <a:t>March,</a:t>
            </a:r>
            <a:r>
              <a:rPr dirty="0" sz="1400" spc="-195">
                <a:latin typeface="Lucida Sans"/>
                <a:cs typeface="Lucida Sans"/>
              </a:rPr>
              <a:t> </a:t>
            </a:r>
            <a:r>
              <a:rPr dirty="0" u="sng" sz="1400" spc="-70">
                <a:solidFill>
                  <a:srgbClr val="3973AC"/>
                </a:solidFill>
                <a:uFill>
                  <a:solidFill>
                    <a:srgbClr val="3973AC"/>
                  </a:solidFill>
                </a:uFill>
                <a:latin typeface="Lucida Sans"/>
                <a:cs typeface="Lucida Sans"/>
                <a:hlinkClick r:id="rId2"/>
              </a:rPr>
              <a:t>DOI:10.1111/jgs.15304external</a:t>
            </a:r>
            <a:r>
              <a:rPr dirty="0" u="sng" sz="1400" spc="-130">
                <a:solidFill>
                  <a:srgbClr val="3973AC"/>
                </a:solidFill>
                <a:uFill>
                  <a:solidFill>
                    <a:srgbClr val="3973AC"/>
                  </a:solidFill>
                </a:uFill>
                <a:latin typeface="Lucida Sans"/>
                <a:cs typeface="Lucida Sans"/>
                <a:hlinkClick r:id="rId2"/>
              </a:rPr>
              <a:t> </a:t>
            </a:r>
            <a:r>
              <a:rPr dirty="0" u="sng" sz="1400" spc="-20">
                <a:solidFill>
                  <a:srgbClr val="3973AC"/>
                </a:solidFill>
                <a:uFill>
                  <a:solidFill>
                    <a:srgbClr val="3973AC"/>
                  </a:solidFill>
                </a:uFill>
                <a:latin typeface="Lucida Sans"/>
                <a:cs typeface="Lucida Sans"/>
                <a:hlinkClick r:id="rId2"/>
              </a:rPr>
              <a:t>icon</a:t>
            </a:r>
            <a:endParaRPr sz="1400">
              <a:latin typeface="Lucida Sans"/>
              <a:cs typeface="Lucida San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731280" rIns="0" bIns="0" rtlCol="0" vert="horz">
            <a:spAutoFit/>
          </a:bodyPr>
          <a:lstStyle/>
          <a:p>
            <a:pPr marL="439420" marR="5080" indent="-228600">
              <a:lnSpc>
                <a:spcPct val="102400"/>
              </a:lnSpc>
              <a:spcBef>
                <a:spcPts val="45"/>
              </a:spcBef>
              <a:buClr>
                <a:srgbClr val="003978"/>
              </a:buClr>
              <a:buSzPct val="110909"/>
              <a:buFont typeface="Arial"/>
              <a:buChar char="•"/>
              <a:tabLst>
                <a:tab pos="439420" algn="l"/>
              </a:tabLst>
            </a:pPr>
            <a:r>
              <a:rPr dirty="0" spc="-170"/>
              <a:t>$50</a:t>
            </a:r>
            <a:r>
              <a:rPr dirty="0" spc="-60"/>
              <a:t> </a:t>
            </a:r>
            <a:r>
              <a:rPr dirty="0" spc="-75"/>
              <a:t>billion</a:t>
            </a:r>
            <a:r>
              <a:rPr dirty="0" spc="-114"/>
              <a:t> </a:t>
            </a:r>
            <a:r>
              <a:rPr dirty="0"/>
              <a:t>per</a:t>
            </a:r>
            <a:r>
              <a:rPr dirty="0" spc="-160"/>
              <a:t> </a:t>
            </a:r>
            <a:r>
              <a:rPr dirty="0"/>
              <a:t>year</a:t>
            </a:r>
            <a:r>
              <a:rPr dirty="0" spc="-155"/>
              <a:t> </a:t>
            </a:r>
            <a:r>
              <a:rPr dirty="0" spc="-95"/>
              <a:t>is</a:t>
            </a:r>
            <a:r>
              <a:rPr dirty="0" spc="-125"/>
              <a:t> </a:t>
            </a:r>
            <a:r>
              <a:rPr dirty="0" spc="-25"/>
              <a:t>spent</a:t>
            </a:r>
            <a:r>
              <a:rPr dirty="0" spc="-200"/>
              <a:t> </a:t>
            </a:r>
            <a:r>
              <a:rPr dirty="0"/>
              <a:t>on</a:t>
            </a:r>
            <a:r>
              <a:rPr dirty="0" spc="-130"/>
              <a:t> </a:t>
            </a:r>
            <a:r>
              <a:rPr dirty="0" spc="-25"/>
              <a:t>medical</a:t>
            </a:r>
            <a:r>
              <a:rPr dirty="0" spc="-100"/>
              <a:t> </a:t>
            </a:r>
            <a:r>
              <a:rPr dirty="0" spc="-55"/>
              <a:t>costs</a:t>
            </a:r>
            <a:r>
              <a:rPr dirty="0" spc="-130"/>
              <a:t> </a:t>
            </a:r>
            <a:r>
              <a:rPr dirty="0" spc="-10"/>
              <a:t>related</a:t>
            </a:r>
            <a:r>
              <a:rPr dirty="0" spc="-125"/>
              <a:t> </a:t>
            </a:r>
            <a:r>
              <a:rPr dirty="0" spc="-20"/>
              <a:t>to</a:t>
            </a:r>
            <a:r>
              <a:rPr dirty="0" spc="-180"/>
              <a:t> </a:t>
            </a:r>
            <a:r>
              <a:rPr dirty="0" spc="-10"/>
              <a:t>non-fatal </a:t>
            </a:r>
            <a:r>
              <a:rPr dirty="0" spc="-60"/>
              <a:t>fall</a:t>
            </a:r>
            <a:r>
              <a:rPr dirty="0" spc="-145"/>
              <a:t> </a:t>
            </a:r>
            <a:r>
              <a:rPr dirty="0" spc="-10"/>
              <a:t>injuries</a:t>
            </a:r>
          </a:p>
          <a:p>
            <a:pPr marL="439420" indent="-227965">
              <a:lnSpc>
                <a:spcPct val="100000"/>
              </a:lnSpc>
              <a:spcBef>
                <a:spcPts val="1655"/>
              </a:spcBef>
              <a:buClr>
                <a:srgbClr val="003978"/>
              </a:buClr>
              <a:buSzPct val="110909"/>
              <a:buFont typeface="Arial"/>
              <a:buChar char="•"/>
              <a:tabLst>
                <a:tab pos="439420" algn="l"/>
              </a:tabLst>
            </a:pPr>
            <a:r>
              <a:rPr dirty="0" spc="-170"/>
              <a:t>$754</a:t>
            </a:r>
            <a:r>
              <a:rPr dirty="0" spc="-65"/>
              <a:t> </a:t>
            </a:r>
            <a:r>
              <a:rPr dirty="0" spc="-50"/>
              <a:t>million</a:t>
            </a:r>
            <a:r>
              <a:rPr dirty="0" spc="-140"/>
              <a:t> </a:t>
            </a:r>
            <a:r>
              <a:rPr dirty="0" spc="-100"/>
              <a:t>is</a:t>
            </a:r>
            <a:r>
              <a:rPr dirty="0" spc="-120"/>
              <a:t> </a:t>
            </a:r>
            <a:r>
              <a:rPr dirty="0" spc="-25"/>
              <a:t>spent</a:t>
            </a:r>
            <a:r>
              <a:rPr dirty="0" spc="-204"/>
              <a:t> </a:t>
            </a:r>
            <a:r>
              <a:rPr dirty="0" spc="-20"/>
              <a:t>related</a:t>
            </a:r>
            <a:r>
              <a:rPr dirty="0" spc="-160"/>
              <a:t> </a:t>
            </a:r>
            <a:r>
              <a:rPr dirty="0"/>
              <a:t>to</a:t>
            </a:r>
            <a:r>
              <a:rPr dirty="0" spc="-140"/>
              <a:t> </a:t>
            </a:r>
            <a:r>
              <a:rPr dirty="0" spc="-20"/>
              <a:t>fatal</a:t>
            </a:r>
            <a:r>
              <a:rPr dirty="0" spc="-225"/>
              <a:t> </a:t>
            </a:r>
            <a:r>
              <a:rPr dirty="0" spc="-10"/>
              <a:t>falls</a:t>
            </a:r>
          </a:p>
          <a:p>
            <a:pPr marL="439420" indent="-227965">
              <a:lnSpc>
                <a:spcPct val="100000"/>
              </a:lnSpc>
              <a:spcBef>
                <a:spcPts val="1660"/>
              </a:spcBef>
              <a:buClr>
                <a:srgbClr val="003978"/>
              </a:buClr>
              <a:buSzPct val="110909"/>
              <a:buFont typeface="Arial"/>
              <a:buChar char="•"/>
              <a:tabLst>
                <a:tab pos="439420" algn="l"/>
              </a:tabLst>
            </a:pPr>
            <a:r>
              <a:rPr dirty="0"/>
              <a:t>Medicare</a:t>
            </a:r>
            <a:r>
              <a:rPr dirty="0" spc="-95"/>
              <a:t> </a:t>
            </a:r>
            <a:r>
              <a:rPr dirty="0"/>
              <a:t>and</a:t>
            </a:r>
            <a:r>
              <a:rPr dirty="0" spc="-210"/>
              <a:t> </a:t>
            </a:r>
            <a:r>
              <a:rPr dirty="0" spc="-10"/>
              <a:t>Medicaid</a:t>
            </a:r>
            <a:r>
              <a:rPr dirty="0" spc="-75"/>
              <a:t> </a:t>
            </a:r>
            <a:r>
              <a:rPr dirty="0" spc="-25"/>
              <a:t>shoulder</a:t>
            </a:r>
            <a:r>
              <a:rPr dirty="0" spc="-175"/>
              <a:t> </a:t>
            </a:r>
            <a:r>
              <a:rPr dirty="0"/>
              <a:t>75%</a:t>
            </a:r>
            <a:r>
              <a:rPr dirty="0" spc="-130"/>
              <a:t> </a:t>
            </a:r>
            <a:r>
              <a:rPr dirty="0"/>
              <a:t>of</a:t>
            </a:r>
            <a:r>
              <a:rPr dirty="0" spc="-135"/>
              <a:t> </a:t>
            </a:r>
            <a:r>
              <a:rPr dirty="0" spc="-10"/>
              <a:t>these</a:t>
            </a:r>
            <a:r>
              <a:rPr dirty="0" spc="-210"/>
              <a:t> </a:t>
            </a:r>
            <a:r>
              <a:rPr dirty="0" spc="-10"/>
              <a:t>costs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/>
              <a:t>Aging</a:t>
            </a:r>
            <a:r>
              <a:rPr dirty="0" spc="-95"/>
              <a:t> </a:t>
            </a:r>
            <a:r>
              <a:rPr dirty="0"/>
              <a:t>with</a:t>
            </a:r>
            <a:r>
              <a:rPr dirty="0" spc="50"/>
              <a:t> </a:t>
            </a:r>
            <a:r>
              <a:rPr dirty="0"/>
              <a:t>HIV</a:t>
            </a:r>
            <a:r>
              <a:rPr dirty="0" spc="5"/>
              <a:t> </a:t>
            </a:r>
            <a:r>
              <a:rPr dirty="0"/>
              <a:t>Increases</a:t>
            </a:r>
            <a:r>
              <a:rPr dirty="0" spc="-140"/>
              <a:t> </a:t>
            </a:r>
            <a:r>
              <a:rPr dirty="0"/>
              <a:t>Fall</a:t>
            </a:r>
            <a:r>
              <a:rPr dirty="0" spc="-70"/>
              <a:t> </a:t>
            </a:r>
            <a:r>
              <a:rPr dirty="0" spc="-20"/>
              <a:t>Risk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24180" y="4926012"/>
            <a:ext cx="10942320" cy="176530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75920" marR="5080" indent="-229235">
              <a:lnSpc>
                <a:spcPct val="100400"/>
              </a:lnSpc>
              <a:spcBef>
                <a:spcPts val="90"/>
              </a:spcBef>
              <a:buClr>
                <a:srgbClr val="003978"/>
              </a:buClr>
              <a:buSzPct val="108333"/>
              <a:buFont typeface="Arial"/>
              <a:buChar char="•"/>
              <a:tabLst>
                <a:tab pos="375920" algn="l"/>
              </a:tabLst>
            </a:pPr>
            <a:r>
              <a:rPr dirty="0" sz="2400" spc="-110">
                <a:latin typeface="Lucida Sans"/>
                <a:cs typeface="Lucida Sans"/>
              </a:rPr>
              <a:t>Approx</a:t>
            </a:r>
            <a:r>
              <a:rPr dirty="0" sz="2400" spc="-85">
                <a:latin typeface="Lucida Sans"/>
                <a:cs typeface="Lucida Sans"/>
              </a:rPr>
              <a:t> </a:t>
            </a:r>
            <a:r>
              <a:rPr dirty="0" sz="2400">
                <a:latin typeface="Lucida Sans"/>
                <a:cs typeface="Lucida Sans"/>
              </a:rPr>
              <a:t>75%</a:t>
            </a:r>
            <a:r>
              <a:rPr dirty="0" sz="2400" spc="-155">
                <a:latin typeface="Lucida Sans"/>
                <a:cs typeface="Lucida Sans"/>
              </a:rPr>
              <a:t> </a:t>
            </a:r>
            <a:r>
              <a:rPr dirty="0" sz="2400" spc="-30">
                <a:latin typeface="Lucida Sans"/>
                <a:cs typeface="Lucida Sans"/>
              </a:rPr>
              <a:t>of</a:t>
            </a:r>
            <a:r>
              <a:rPr dirty="0" sz="2400" spc="-90">
                <a:latin typeface="Lucida Sans"/>
                <a:cs typeface="Lucida Sans"/>
              </a:rPr>
              <a:t> </a:t>
            </a:r>
            <a:r>
              <a:rPr dirty="0" sz="2400" spc="-55">
                <a:latin typeface="Lucida Sans"/>
                <a:cs typeface="Lucida Sans"/>
              </a:rPr>
              <a:t>patients</a:t>
            </a:r>
            <a:r>
              <a:rPr dirty="0" sz="2400" spc="-185">
                <a:latin typeface="Lucida Sans"/>
                <a:cs typeface="Lucida Sans"/>
              </a:rPr>
              <a:t> </a:t>
            </a:r>
            <a:r>
              <a:rPr dirty="0" sz="2400" spc="-25">
                <a:latin typeface="Lucida Sans"/>
                <a:cs typeface="Lucida Sans"/>
              </a:rPr>
              <a:t>with</a:t>
            </a:r>
            <a:r>
              <a:rPr dirty="0" sz="2400" spc="-70">
                <a:latin typeface="Lucida Sans"/>
                <a:cs typeface="Lucida Sans"/>
              </a:rPr>
              <a:t> </a:t>
            </a:r>
            <a:r>
              <a:rPr dirty="0" sz="2400" spc="-65">
                <a:latin typeface="Lucida Sans"/>
                <a:cs typeface="Lucida Sans"/>
              </a:rPr>
              <a:t>HIV</a:t>
            </a:r>
            <a:r>
              <a:rPr dirty="0" sz="2400" spc="-160">
                <a:latin typeface="Lucida Sans"/>
                <a:cs typeface="Lucida Sans"/>
              </a:rPr>
              <a:t> </a:t>
            </a:r>
            <a:r>
              <a:rPr dirty="0" sz="2400" spc="-70">
                <a:latin typeface="Lucida Sans"/>
                <a:cs typeface="Lucida Sans"/>
              </a:rPr>
              <a:t>take</a:t>
            </a:r>
            <a:r>
              <a:rPr dirty="0" sz="2400" spc="-160">
                <a:latin typeface="Lucida Sans"/>
                <a:cs typeface="Lucida Sans"/>
              </a:rPr>
              <a:t> </a:t>
            </a:r>
            <a:r>
              <a:rPr dirty="0" sz="2400">
                <a:latin typeface="Lucida Sans"/>
                <a:cs typeface="Lucida Sans"/>
              </a:rPr>
              <a:t>at</a:t>
            </a:r>
            <a:r>
              <a:rPr dirty="0" sz="2400" spc="-125">
                <a:latin typeface="Lucida Sans"/>
                <a:cs typeface="Lucida Sans"/>
              </a:rPr>
              <a:t> </a:t>
            </a:r>
            <a:r>
              <a:rPr dirty="0" sz="2400" spc="-55">
                <a:latin typeface="Lucida Sans"/>
                <a:cs typeface="Lucida Sans"/>
              </a:rPr>
              <a:t>least</a:t>
            </a:r>
            <a:r>
              <a:rPr dirty="0" sz="2400" spc="-120">
                <a:latin typeface="Lucida Sans"/>
                <a:cs typeface="Lucida Sans"/>
              </a:rPr>
              <a:t> </a:t>
            </a:r>
            <a:r>
              <a:rPr dirty="0" sz="2400" spc="-160">
                <a:latin typeface="Lucida Sans"/>
                <a:cs typeface="Lucida Sans"/>
              </a:rPr>
              <a:t>1</a:t>
            </a:r>
            <a:r>
              <a:rPr dirty="0" sz="2400" spc="-114">
                <a:latin typeface="Lucida Sans"/>
                <a:cs typeface="Lucida Sans"/>
              </a:rPr>
              <a:t> </a:t>
            </a:r>
            <a:r>
              <a:rPr dirty="0" sz="2400" spc="-30">
                <a:latin typeface="Lucida Sans"/>
                <a:cs typeface="Lucida Sans"/>
              </a:rPr>
              <a:t>other</a:t>
            </a:r>
            <a:r>
              <a:rPr dirty="0" sz="2400" spc="-165">
                <a:latin typeface="Lucida Sans"/>
                <a:cs typeface="Lucida Sans"/>
              </a:rPr>
              <a:t> </a:t>
            </a:r>
            <a:r>
              <a:rPr dirty="0" sz="2400" spc="-130">
                <a:latin typeface="Lucida Sans"/>
                <a:cs typeface="Lucida Sans"/>
              </a:rPr>
              <a:t>Rx</a:t>
            </a:r>
            <a:r>
              <a:rPr dirty="0" sz="2400" spc="-145">
                <a:latin typeface="Lucida Sans"/>
                <a:cs typeface="Lucida Sans"/>
              </a:rPr>
              <a:t> </a:t>
            </a:r>
            <a:r>
              <a:rPr dirty="0" sz="2400" spc="-70">
                <a:latin typeface="Lucida Sans"/>
                <a:cs typeface="Lucida Sans"/>
              </a:rPr>
              <a:t>in</a:t>
            </a:r>
            <a:r>
              <a:rPr dirty="0" sz="2400" spc="-140">
                <a:latin typeface="Lucida Sans"/>
                <a:cs typeface="Lucida Sans"/>
              </a:rPr>
              <a:t> </a:t>
            </a:r>
            <a:r>
              <a:rPr dirty="0" sz="2400" spc="-45">
                <a:latin typeface="Lucida Sans"/>
                <a:cs typeface="Lucida Sans"/>
              </a:rPr>
              <a:t>addition</a:t>
            </a:r>
            <a:r>
              <a:rPr dirty="0" sz="2400" spc="-75">
                <a:latin typeface="Lucida Sans"/>
                <a:cs typeface="Lucida Sans"/>
              </a:rPr>
              <a:t> </a:t>
            </a:r>
            <a:r>
              <a:rPr dirty="0" sz="2400" spc="-35">
                <a:latin typeface="Lucida Sans"/>
                <a:cs typeface="Lucida Sans"/>
              </a:rPr>
              <a:t>to</a:t>
            </a:r>
            <a:r>
              <a:rPr dirty="0" sz="2400" spc="-120">
                <a:latin typeface="Lucida Sans"/>
                <a:cs typeface="Lucida Sans"/>
              </a:rPr>
              <a:t> </a:t>
            </a:r>
            <a:r>
              <a:rPr dirty="0" sz="2400" spc="-70">
                <a:latin typeface="Lucida Sans"/>
                <a:cs typeface="Lucida Sans"/>
              </a:rPr>
              <a:t>ART, </a:t>
            </a:r>
            <a:r>
              <a:rPr dirty="0" sz="2400" spc="-20">
                <a:latin typeface="Lucida Sans"/>
                <a:cs typeface="Lucida Sans"/>
              </a:rPr>
              <a:t>and</a:t>
            </a:r>
            <a:r>
              <a:rPr dirty="0" sz="2400" spc="-215">
                <a:latin typeface="Lucida Sans"/>
                <a:cs typeface="Lucida Sans"/>
              </a:rPr>
              <a:t> </a:t>
            </a:r>
            <a:r>
              <a:rPr dirty="0" sz="2400">
                <a:latin typeface="Lucida Sans"/>
                <a:cs typeface="Lucida Sans"/>
              </a:rPr>
              <a:t>the</a:t>
            </a:r>
            <a:r>
              <a:rPr dirty="0" sz="2400" spc="-180">
                <a:latin typeface="Lucida Sans"/>
                <a:cs typeface="Lucida Sans"/>
              </a:rPr>
              <a:t> </a:t>
            </a:r>
            <a:r>
              <a:rPr dirty="0" sz="2400" spc="-60">
                <a:latin typeface="Lucida Sans"/>
                <a:cs typeface="Lucida Sans"/>
              </a:rPr>
              <a:t>most</a:t>
            </a:r>
            <a:r>
              <a:rPr dirty="0" sz="2400" spc="-130">
                <a:latin typeface="Lucida Sans"/>
                <a:cs typeface="Lucida Sans"/>
              </a:rPr>
              <a:t> </a:t>
            </a:r>
            <a:r>
              <a:rPr dirty="0" sz="2400" spc="-45">
                <a:latin typeface="Lucida Sans"/>
                <a:cs typeface="Lucida Sans"/>
              </a:rPr>
              <a:t>common</a:t>
            </a:r>
            <a:r>
              <a:rPr dirty="0" sz="2400" spc="-145">
                <a:latin typeface="Lucida Sans"/>
                <a:cs typeface="Lucida Sans"/>
              </a:rPr>
              <a:t> </a:t>
            </a:r>
            <a:r>
              <a:rPr dirty="0" sz="2400" spc="-30">
                <a:latin typeface="Lucida Sans"/>
                <a:cs typeface="Lucida Sans"/>
              </a:rPr>
              <a:t>of</a:t>
            </a:r>
            <a:r>
              <a:rPr dirty="0" sz="2400" spc="-95">
                <a:latin typeface="Lucida Sans"/>
                <a:cs typeface="Lucida Sans"/>
              </a:rPr>
              <a:t> </a:t>
            </a:r>
            <a:r>
              <a:rPr dirty="0" sz="2400" spc="-25">
                <a:latin typeface="Lucida Sans"/>
                <a:cs typeface="Lucida Sans"/>
              </a:rPr>
              <a:t>these</a:t>
            </a:r>
            <a:r>
              <a:rPr dirty="0" sz="2400" spc="-105">
                <a:latin typeface="Lucida Sans"/>
                <a:cs typeface="Lucida Sans"/>
              </a:rPr>
              <a:t> </a:t>
            </a:r>
            <a:r>
              <a:rPr dirty="0" sz="2400" spc="-35">
                <a:latin typeface="Lucida Sans"/>
                <a:cs typeface="Lucida Sans"/>
              </a:rPr>
              <a:t>are</a:t>
            </a:r>
            <a:r>
              <a:rPr dirty="0" sz="2400" spc="-160">
                <a:latin typeface="Lucida Sans"/>
                <a:cs typeface="Lucida Sans"/>
              </a:rPr>
              <a:t> </a:t>
            </a:r>
            <a:r>
              <a:rPr dirty="0" sz="2400" spc="-70">
                <a:latin typeface="Lucida Sans"/>
                <a:cs typeface="Lucida Sans"/>
              </a:rPr>
              <a:t>in</a:t>
            </a:r>
            <a:r>
              <a:rPr dirty="0" sz="2400" spc="-140">
                <a:latin typeface="Lucida Sans"/>
                <a:cs typeface="Lucida Sans"/>
              </a:rPr>
              <a:t> </a:t>
            </a:r>
            <a:r>
              <a:rPr dirty="0" sz="2400">
                <a:latin typeface="Lucida Sans"/>
                <a:cs typeface="Lucida Sans"/>
              </a:rPr>
              <a:t>the</a:t>
            </a:r>
            <a:r>
              <a:rPr dirty="0" sz="2400" spc="-105">
                <a:latin typeface="Lucida Sans"/>
                <a:cs typeface="Lucida Sans"/>
              </a:rPr>
              <a:t> </a:t>
            </a:r>
            <a:r>
              <a:rPr dirty="0" sz="2400" spc="-80">
                <a:latin typeface="Lucida Sans"/>
                <a:cs typeface="Lucida Sans"/>
              </a:rPr>
              <a:t>high</a:t>
            </a:r>
            <a:r>
              <a:rPr dirty="0" sz="2400" spc="-215">
                <a:latin typeface="Lucida Sans"/>
                <a:cs typeface="Lucida Sans"/>
              </a:rPr>
              <a:t> </a:t>
            </a:r>
            <a:r>
              <a:rPr dirty="0" sz="2400" spc="-70">
                <a:latin typeface="Lucida Sans"/>
                <a:cs typeface="Lucida Sans"/>
              </a:rPr>
              <a:t>fall</a:t>
            </a:r>
            <a:r>
              <a:rPr dirty="0" sz="2400" spc="-170">
                <a:latin typeface="Lucida Sans"/>
                <a:cs typeface="Lucida Sans"/>
              </a:rPr>
              <a:t> </a:t>
            </a:r>
            <a:r>
              <a:rPr dirty="0" sz="2400" spc="-95">
                <a:latin typeface="Lucida Sans"/>
                <a:cs typeface="Lucida Sans"/>
              </a:rPr>
              <a:t>risk </a:t>
            </a:r>
            <a:r>
              <a:rPr dirty="0" sz="2400" spc="-10">
                <a:latin typeface="Lucida Sans"/>
                <a:cs typeface="Lucida Sans"/>
              </a:rPr>
              <a:t>category </a:t>
            </a:r>
            <a:r>
              <a:rPr dirty="0" sz="2400" spc="-55">
                <a:latin typeface="Lucida Sans"/>
                <a:cs typeface="Lucida Sans"/>
              </a:rPr>
              <a:t>(cardiovascular</a:t>
            </a:r>
            <a:r>
              <a:rPr dirty="0" sz="2400" spc="-75">
                <a:latin typeface="Lucida Sans"/>
                <a:cs typeface="Lucida Sans"/>
              </a:rPr>
              <a:t> </a:t>
            </a:r>
            <a:r>
              <a:rPr dirty="0" sz="2400" spc="-20">
                <a:latin typeface="Lucida Sans"/>
                <a:cs typeface="Lucida Sans"/>
              </a:rPr>
              <a:t>and</a:t>
            </a:r>
            <a:r>
              <a:rPr dirty="0" sz="2400" spc="-210">
                <a:latin typeface="Lucida Sans"/>
                <a:cs typeface="Lucida Sans"/>
              </a:rPr>
              <a:t> </a:t>
            </a:r>
            <a:r>
              <a:rPr dirty="0" sz="2400" spc="-55">
                <a:latin typeface="Lucida Sans"/>
                <a:cs typeface="Lucida Sans"/>
              </a:rPr>
              <a:t>psychoactive</a:t>
            </a:r>
            <a:r>
              <a:rPr dirty="0" sz="2400" spc="-114">
                <a:latin typeface="Lucida Sans"/>
                <a:cs typeface="Lucida Sans"/>
              </a:rPr>
              <a:t> </a:t>
            </a:r>
            <a:r>
              <a:rPr dirty="0" sz="2400" spc="-10">
                <a:latin typeface="Lucida Sans"/>
                <a:cs typeface="Lucida Sans"/>
              </a:rPr>
              <a:t>meds).</a:t>
            </a:r>
            <a:endParaRPr sz="2400">
              <a:latin typeface="Lucida Sans"/>
              <a:cs typeface="Lucida Sans"/>
            </a:endParaRPr>
          </a:p>
          <a:p>
            <a:pPr marL="12700" marR="1687195">
              <a:lnSpc>
                <a:spcPts val="1650"/>
              </a:lnSpc>
              <a:spcBef>
                <a:spcPts val="1775"/>
              </a:spcBef>
            </a:pPr>
            <a:r>
              <a:rPr dirty="0" sz="1400" spc="-30">
                <a:latin typeface="Lucida Sans"/>
                <a:cs typeface="Lucida Sans"/>
              </a:rPr>
              <a:t>Effros</a:t>
            </a:r>
            <a:r>
              <a:rPr dirty="0" sz="1400" spc="-114">
                <a:latin typeface="Lucida Sans"/>
                <a:cs typeface="Lucida Sans"/>
              </a:rPr>
              <a:t> </a:t>
            </a:r>
            <a:r>
              <a:rPr dirty="0" sz="1400" spc="-10">
                <a:latin typeface="Lucida Sans"/>
                <a:cs typeface="Lucida Sans"/>
              </a:rPr>
              <a:t>RB,</a:t>
            </a:r>
            <a:r>
              <a:rPr dirty="0" sz="1400" spc="5">
                <a:latin typeface="Lucida Sans"/>
                <a:cs typeface="Lucida Sans"/>
              </a:rPr>
              <a:t> </a:t>
            </a:r>
            <a:r>
              <a:rPr dirty="0" sz="1400">
                <a:latin typeface="Lucida Sans"/>
                <a:cs typeface="Lucida Sans"/>
              </a:rPr>
              <a:t>Fletcher</a:t>
            </a:r>
            <a:r>
              <a:rPr dirty="0" sz="1400" spc="-175">
                <a:latin typeface="Lucida Sans"/>
                <a:cs typeface="Lucida Sans"/>
              </a:rPr>
              <a:t> </a:t>
            </a:r>
            <a:r>
              <a:rPr dirty="0" sz="1400" spc="-120">
                <a:latin typeface="Lucida Sans"/>
                <a:cs typeface="Lucida Sans"/>
              </a:rPr>
              <a:t>CV,</a:t>
            </a:r>
            <a:r>
              <a:rPr dirty="0" sz="1400" spc="-135">
                <a:latin typeface="Lucida Sans"/>
                <a:cs typeface="Lucida Sans"/>
              </a:rPr>
              <a:t> </a:t>
            </a:r>
            <a:r>
              <a:rPr dirty="0" sz="1400">
                <a:latin typeface="Lucida Sans"/>
                <a:cs typeface="Lucida Sans"/>
              </a:rPr>
              <a:t>Gebo</a:t>
            </a:r>
            <a:r>
              <a:rPr dirty="0" sz="1400" spc="-140">
                <a:latin typeface="Lucida Sans"/>
                <a:cs typeface="Lucida Sans"/>
              </a:rPr>
              <a:t> </a:t>
            </a:r>
            <a:r>
              <a:rPr dirty="0" sz="1400" spc="-60">
                <a:latin typeface="Lucida Sans"/>
                <a:cs typeface="Lucida Sans"/>
              </a:rPr>
              <a:t>K,</a:t>
            </a:r>
            <a:r>
              <a:rPr dirty="0" sz="1400" spc="-160">
                <a:latin typeface="Lucida Sans"/>
                <a:cs typeface="Lucida Sans"/>
              </a:rPr>
              <a:t> </a:t>
            </a:r>
            <a:r>
              <a:rPr dirty="0" sz="1400">
                <a:latin typeface="Lucida Sans"/>
                <a:cs typeface="Lucida Sans"/>
              </a:rPr>
              <a:t>et</a:t>
            </a:r>
            <a:r>
              <a:rPr dirty="0" sz="1400" spc="-80">
                <a:latin typeface="Lucida Sans"/>
                <a:cs typeface="Lucida Sans"/>
              </a:rPr>
              <a:t> </a:t>
            </a:r>
            <a:r>
              <a:rPr dirty="0" sz="1400" spc="-25">
                <a:latin typeface="Lucida Sans"/>
                <a:cs typeface="Lucida Sans"/>
              </a:rPr>
              <a:t>al.</a:t>
            </a:r>
            <a:r>
              <a:rPr dirty="0" sz="1400" spc="-110">
                <a:latin typeface="Lucida Sans"/>
                <a:cs typeface="Lucida Sans"/>
              </a:rPr>
              <a:t> </a:t>
            </a:r>
            <a:r>
              <a:rPr dirty="0" sz="1400" spc="-70">
                <a:latin typeface="Lucida Sans"/>
                <a:cs typeface="Lucida Sans"/>
              </a:rPr>
              <a:t>Aging</a:t>
            </a:r>
            <a:r>
              <a:rPr dirty="0" sz="1400" spc="-140">
                <a:latin typeface="Lucida Sans"/>
                <a:cs typeface="Lucida Sans"/>
              </a:rPr>
              <a:t> </a:t>
            </a:r>
            <a:r>
              <a:rPr dirty="0" sz="1400">
                <a:latin typeface="Lucida Sans"/>
                <a:cs typeface="Lucida Sans"/>
              </a:rPr>
              <a:t>and</a:t>
            </a:r>
            <a:r>
              <a:rPr dirty="0" sz="1400" spc="-80">
                <a:latin typeface="Lucida Sans"/>
                <a:cs typeface="Lucida Sans"/>
              </a:rPr>
              <a:t> </a:t>
            </a:r>
            <a:r>
              <a:rPr dirty="0" sz="1400" spc="-25">
                <a:latin typeface="Lucida Sans"/>
                <a:cs typeface="Lucida Sans"/>
              </a:rPr>
              <a:t>infectious</a:t>
            </a:r>
            <a:r>
              <a:rPr dirty="0" sz="1400" spc="-195">
                <a:latin typeface="Lucida Sans"/>
                <a:cs typeface="Lucida Sans"/>
              </a:rPr>
              <a:t> </a:t>
            </a:r>
            <a:r>
              <a:rPr dirty="0" sz="1400" spc="-25">
                <a:latin typeface="Lucida Sans"/>
                <a:cs typeface="Lucida Sans"/>
              </a:rPr>
              <a:t>diseases:</a:t>
            </a:r>
            <a:r>
              <a:rPr dirty="0" sz="1400" spc="-195">
                <a:latin typeface="Lucida Sans"/>
                <a:cs typeface="Lucida Sans"/>
              </a:rPr>
              <a:t> </a:t>
            </a:r>
            <a:r>
              <a:rPr dirty="0" sz="1400" spc="-25">
                <a:latin typeface="Lucida Sans"/>
                <a:cs typeface="Lucida Sans"/>
              </a:rPr>
              <a:t>workshop</a:t>
            </a:r>
            <a:r>
              <a:rPr dirty="0" sz="1400" spc="-160">
                <a:latin typeface="Lucida Sans"/>
                <a:cs typeface="Lucida Sans"/>
              </a:rPr>
              <a:t> </a:t>
            </a:r>
            <a:r>
              <a:rPr dirty="0" sz="1400" spc="-30">
                <a:latin typeface="Lucida Sans"/>
                <a:cs typeface="Lucida Sans"/>
              </a:rPr>
              <a:t>on</a:t>
            </a:r>
            <a:r>
              <a:rPr dirty="0" sz="1400" spc="-80">
                <a:latin typeface="Lucida Sans"/>
                <a:cs typeface="Lucida Sans"/>
              </a:rPr>
              <a:t> </a:t>
            </a:r>
            <a:r>
              <a:rPr dirty="0" sz="1400" spc="-30">
                <a:latin typeface="Lucida Sans"/>
                <a:cs typeface="Lucida Sans"/>
              </a:rPr>
              <a:t>HIV</a:t>
            </a:r>
            <a:r>
              <a:rPr dirty="0" sz="1400" spc="-55">
                <a:latin typeface="Lucida Sans"/>
                <a:cs typeface="Lucida Sans"/>
              </a:rPr>
              <a:t> </a:t>
            </a:r>
            <a:r>
              <a:rPr dirty="0" sz="1400" spc="-25">
                <a:latin typeface="Lucida Sans"/>
                <a:cs typeface="Lucida Sans"/>
              </a:rPr>
              <a:t>infection</a:t>
            </a:r>
            <a:r>
              <a:rPr dirty="0" sz="1400" spc="-165">
                <a:latin typeface="Lucida Sans"/>
                <a:cs typeface="Lucida Sans"/>
              </a:rPr>
              <a:t> </a:t>
            </a:r>
            <a:r>
              <a:rPr dirty="0" sz="1400">
                <a:latin typeface="Lucida Sans"/>
                <a:cs typeface="Lucida Sans"/>
              </a:rPr>
              <a:t>and</a:t>
            </a:r>
            <a:r>
              <a:rPr dirty="0" sz="1400" spc="-160">
                <a:latin typeface="Lucida Sans"/>
                <a:cs typeface="Lucida Sans"/>
              </a:rPr>
              <a:t> </a:t>
            </a:r>
            <a:r>
              <a:rPr dirty="0" sz="1400" spc="-55">
                <a:latin typeface="Lucida Sans"/>
                <a:cs typeface="Lucida Sans"/>
              </a:rPr>
              <a:t>aging:</a:t>
            </a:r>
            <a:r>
              <a:rPr dirty="0" sz="1400" spc="-110">
                <a:latin typeface="Lucida Sans"/>
                <a:cs typeface="Lucida Sans"/>
              </a:rPr>
              <a:t> </a:t>
            </a:r>
            <a:r>
              <a:rPr dirty="0" sz="1400">
                <a:latin typeface="Lucida Sans"/>
                <a:cs typeface="Lucida Sans"/>
              </a:rPr>
              <a:t>what</a:t>
            </a:r>
            <a:r>
              <a:rPr dirty="0" sz="1400" spc="-165">
                <a:latin typeface="Lucida Sans"/>
                <a:cs typeface="Lucida Sans"/>
              </a:rPr>
              <a:t> </a:t>
            </a:r>
            <a:r>
              <a:rPr dirty="0" sz="1400" spc="-25">
                <a:latin typeface="Lucida Sans"/>
                <a:cs typeface="Lucida Sans"/>
              </a:rPr>
              <a:t>is </a:t>
            </a:r>
            <a:r>
              <a:rPr dirty="0" sz="1400" spc="-10">
                <a:latin typeface="Lucida Sans"/>
                <a:cs typeface="Lucida Sans"/>
              </a:rPr>
              <a:t>known</a:t>
            </a:r>
            <a:r>
              <a:rPr dirty="0" sz="1400" spc="-120">
                <a:latin typeface="Lucida Sans"/>
                <a:cs typeface="Lucida Sans"/>
              </a:rPr>
              <a:t> </a:t>
            </a:r>
            <a:r>
              <a:rPr dirty="0" sz="1400">
                <a:latin typeface="Lucida Sans"/>
                <a:cs typeface="Lucida Sans"/>
              </a:rPr>
              <a:t>and</a:t>
            </a:r>
            <a:r>
              <a:rPr dirty="0" sz="1400" spc="-110">
                <a:latin typeface="Lucida Sans"/>
                <a:cs typeface="Lucida Sans"/>
              </a:rPr>
              <a:t> </a:t>
            </a:r>
            <a:r>
              <a:rPr dirty="0" sz="1400">
                <a:latin typeface="Lucida Sans"/>
                <a:cs typeface="Lucida Sans"/>
              </a:rPr>
              <a:t>future</a:t>
            </a:r>
            <a:r>
              <a:rPr dirty="0" sz="1400" spc="-120">
                <a:latin typeface="Lucida Sans"/>
                <a:cs typeface="Lucida Sans"/>
              </a:rPr>
              <a:t> </a:t>
            </a:r>
            <a:r>
              <a:rPr dirty="0" sz="1400">
                <a:latin typeface="Lucida Sans"/>
                <a:cs typeface="Lucida Sans"/>
              </a:rPr>
              <a:t>research</a:t>
            </a:r>
            <a:r>
              <a:rPr dirty="0" sz="1400" spc="-215">
                <a:latin typeface="Lucida Sans"/>
                <a:cs typeface="Lucida Sans"/>
              </a:rPr>
              <a:t> </a:t>
            </a:r>
            <a:r>
              <a:rPr dirty="0" sz="1400" spc="-25">
                <a:latin typeface="Lucida Sans"/>
                <a:cs typeface="Lucida Sans"/>
              </a:rPr>
              <a:t>directions.</a:t>
            </a:r>
            <a:r>
              <a:rPr dirty="0" sz="1400" spc="-210">
                <a:latin typeface="Lucida Sans"/>
                <a:cs typeface="Lucida Sans"/>
              </a:rPr>
              <a:t> </a:t>
            </a:r>
            <a:r>
              <a:rPr dirty="0" sz="1400" spc="65" i="1">
                <a:latin typeface="Calibri"/>
                <a:cs typeface="Calibri"/>
              </a:rPr>
              <a:t>Clin</a:t>
            </a:r>
            <a:r>
              <a:rPr dirty="0" sz="1400" spc="-20" i="1">
                <a:latin typeface="Calibri"/>
                <a:cs typeface="Calibri"/>
              </a:rPr>
              <a:t> </a:t>
            </a:r>
            <a:r>
              <a:rPr dirty="0" sz="1400" i="1">
                <a:latin typeface="Calibri"/>
                <a:cs typeface="Calibri"/>
              </a:rPr>
              <a:t>Infect</a:t>
            </a:r>
            <a:r>
              <a:rPr dirty="0" sz="1400" spc="60" i="1">
                <a:latin typeface="Calibri"/>
                <a:cs typeface="Calibri"/>
              </a:rPr>
              <a:t> </a:t>
            </a:r>
            <a:r>
              <a:rPr dirty="0" sz="1400" spc="50" i="1">
                <a:latin typeface="Calibri"/>
                <a:cs typeface="Calibri"/>
              </a:rPr>
              <a:t>Dis.</a:t>
            </a:r>
            <a:r>
              <a:rPr dirty="0" sz="1400" spc="5" i="1">
                <a:latin typeface="Calibri"/>
                <a:cs typeface="Calibri"/>
              </a:rPr>
              <a:t> </a:t>
            </a:r>
            <a:r>
              <a:rPr dirty="0" sz="1400" spc="-70">
                <a:latin typeface="Lucida Sans"/>
                <a:cs typeface="Lucida Sans"/>
              </a:rPr>
              <a:t>2008;47:542–</a:t>
            </a:r>
            <a:r>
              <a:rPr dirty="0" sz="1400" spc="-20">
                <a:latin typeface="Lucida Sans"/>
                <a:cs typeface="Lucida Sans"/>
              </a:rPr>
              <a:t>553.</a:t>
            </a:r>
            <a:endParaRPr sz="1400">
              <a:latin typeface="Lucida Sans"/>
              <a:cs typeface="Lucida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8482" y="1530413"/>
            <a:ext cx="10443845" cy="20612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lr>
                <a:srgbClr val="003978"/>
              </a:buClr>
              <a:buSzPct val="108333"/>
              <a:buFont typeface="Arial"/>
              <a:buChar char="•"/>
              <a:tabLst>
                <a:tab pos="241300" algn="l"/>
              </a:tabLst>
            </a:pPr>
            <a:r>
              <a:rPr dirty="0" sz="2400" spc="-25">
                <a:latin typeface="Lucida Sans"/>
                <a:cs typeface="Lucida Sans"/>
              </a:rPr>
              <a:t>Persons</a:t>
            </a:r>
            <a:r>
              <a:rPr dirty="0" sz="2400" spc="-110">
                <a:latin typeface="Lucida Sans"/>
                <a:cs typeface="Lucida Sans"/>
              </a:rPr>
              <a:t> </a:t>
            </a:r>
            <a:r>
              <a:rPr dirty="0" sz="2400" spc="-100">
                <a:latin typeface="Lucida Sans"/>
                <a:cs typeface="Lucida Sans"/>
              </a:rPr>
              <a:t>aging</a:t>
            </a:r>
            <a:r>
              <a:rPr dirty="0" sz="2400" spc="-200">
                <a:latin typeface="Lucida Sans"/>
                <a:cs typeface="Lucida Sans"/>
              </a:rPr>
              <a:t> </a:t>
            </a:r>
            <a:r>
              <a:rPr dirty="0" sz="2400" spc="-20">
                <a:latin typeface="Lucida Sans"/>
                <a:cs typeface="Lucida Sans"/>
              </a:rPr>
              <a:t>with</a:t>
            </a:r>
            <a:r>
              <a:rPr dirty="0" sz="2400" spc="-60">
                <a:latin typeface="Lucida Sans"/>
                <a:cs typeface="Lucida Sans"/>
              </a:rPr>
              <a:t> HIV</a:t>
            </a:r>
            <a:r>
              <a:rPr dirty="0" sz="2400" spc="-160">
                <a:latin typeface="Lucida Sans"/>
                <a:cs typeface="Lucida Sans"/>
              </a:rPr>
              <a:t> </a:t>
            </a:r>
            <a:r>
              <a:rPr dirty="0" sz="2400" spc="-50">
                <a:latin typeface="Lucida Sans"/>
                <a:cs typeface="Lucida Sans"/>
              </a:rPr>
              <a:t>manifest</a:t>
            </a:r>
            <a:r>
              <a:rPr dirty="0" sz="2400" spc="-180">
                <a:latin typeface="Lucida Sans"/>
                <a:cs typeface="Lucida Sans"/>
              </a:rPr>
              <a:t> </a:t>
            </a:r>
            <a:r>
              <a:rPr dirty="0" sz="2400" spc="-55">
                <a:latin typeface="Lucida Sans"/>
                <a:cs typeface="Lucida Sans"/>
              </a:rPr>
              <a:t>“accelerated </a:t>
            </a:r>
            <a:r>
              <a:rPr dirty="0" sz="2400" spc="-90">
                <a:latin typeface="Lucida Sans"/>
                <a:cs typeface="Lucida Sans"/>
              </a:rPr>
              <a:t>aging”</a:t>
            </a:r>
            <a:r>
              <a:rPr dirty="0" sz="2400" spc="-254">
                <a:latin typeface="Lucida Sans"/>
                <a:cs typeface="Lucida Sans"/>
              </a:rPr>
              <a:t> </a:t>
            </a:r>
            <a:r>
              <a:rPr dirty="0" sz="2400" spc="-50">
                <a:latin typeface="Lucida Sans"/>
                <a:cs typeface="Lucida Sans"/>
              </a:rPr>
              <a:t>with</a:t>
            </a:r>
            <a:r>
              <a:rPr dirty="0" sz="2400" spc="-135">
                <a:latin typeface="Lucida Sans"/>
                <a:cs typeface="Lucida Sans"/>
              </a:rPr>
              <a:t> </a:t>
            </a:r>
            <a:r>
              <a:rPr dirty="0" sz="2400">
                <a:latin typeface="Lucida Sans"/>
                <a:cs typeface="Lucida Sans"/>
              </a:rPr>
              <a:t>an</a:t>
            </a:r>
            <a:r>
              <a:rPr dirty="0" sz="2400" spc="-140">
                <a:latin typeface="Lucida Sans"/>
                <a:cs typeface="Lucida Sans"/>
              </a:rPr>
              <a:t> </a:t>
            </a:r>
            <a:r>
              <a:rPr dirty="0" sz="2400" spc="-25">
                <a:latin typeface="Lucida Sans"/>
                <a:cs typeface="Lucida Sans"/>
              </a:rPr>
              <a:t>earlier</a:t>
            </a:r>
            <a:r>
              <a:rPr dirty="0" sz="2400" spc="-85">
                <a:latin typeface="Lucida Sans"/>
                <a:cs typeface="Lucida Sans"/>
              </a:rPr>
              <a:t> </a:t>
            </a:r>
            <a:r>
              <a:rPr dirty="0" sz="2400" spc="-20">
                <a:latin typeface="Lucida Sans"/>
                <a:cs typeface="Lucida Sans"/>
              </a:rPr>
              <a:t>than</a:t>
            </a:r>
            <a:endParaRPr sz="2400">
              <a:latin typeface="Lucida Sans"/>
              <a:cs typeface="Lucida Sans"/>
            </a:endParaRPr>
          </a:p>
          <a:p>
            <a:pPr marL="241300">
              <a:lnSpc>
                <a:spcPct val="100000"/>
              </a:lnSpc>
              <a:spcBef>
                <a:spcPts val="50"/>
              </a:spcBef>
            </a:pPr>
            <a:r>
              <a:rPr dirty="0" sz="2400" spc="-70">
                <a:latin typeface="Lucida Sans"/>
                <a:cs typeface="Lucida Sans"/>
              </a:rPr>
              <a:t>expected</a:t>
            </a:r>
            <a:r>
              <a:rPr dirty="0" sz="2400" spc="-135">
                <a:latin typeface="Lucida Sans"/>
                <a:cs typeface="Lucida Sans"/>
              </a:rPr>
              <a:t> </a:t>
            </a:r>
            <a:r>
              <a:rPr dirty="0" sz="2400" spc="-45">
                <a:latin typeface="Lucida Sans"/>
                <a:cs typeface="Lucida Sans"/>
              </a:rPr>
              <a:t>occurrence</a:t>
            </a:r>
            <a:r>
              <a:rPr dirty="0" sz="2400" spc="-120">
                <a:latin typeface="Lucida Sans"/>
                <a:cs typeface="Lucida Sans"/>
              </a:rPr>
              <a:t> </a:t>
            </a:r>
            <a:r>
              <a:rPr dirty="0" sz="2400" spc="-30">
                <a:latin typeface="Lucida Sans"/>
                <a:cs typeface="Lucida Sans"/>
              </a:rPr>
              <a:t>of</a:t>
            </a:r>
            <a:r>
              <a:rPr dirty="0" sz="2400" spc="-90">
                <a:latin typeface="Lucida Sans"/>
                <a:cs typeface="Lucida Sans"/>
              </a:rPr>
              <a:t> </a:t>
            </a:r>
            <a:r>
              <a:rPr dirty="0" sz="2400" spc="-10">
                <a:latin typeface="Lucida Sans"/>
                <a:cs typeface="Lucida Sans"/>
              </a:rPr>
              <a:t>many</a:t>
            </a:r>
            <a:r>
              <a:rPr dirty="0" sz="2400" spc="-180">
                <a:latin typeface="Lucida Sans"/>
                <a:cs typeface="Lucida Sans"/>
              </a:rPr>
              <a:t> </a:t>
            </a:r>
            <a:r>
              <a:rPr dirty="0" sz="2400" spc="-60">
                <a:latin typeface="Lucida Sans"/>
                <a:cs typeface="Lucida Sans"/>
              </a:rPr>
              <a:t>diseases</a:t>
            </a:r>
            <a:r>
              <a:rPr dirty="0" sz="2400" spc="-120">
                <a:latin typeface="Lucida Sans"/>
                <a:cs typeface="Lucida Sans"/>
              </a:rPr>
              <a:t> </a:t>
            </a:r>
            <a:r>
              <a:rPr dirty="0" sz="2400" spc="-75">
                <a:latin typeface="Lucida Sans"/>
                <a:cs typeface="Lucida Sans"/>
              </a:rPr>
              <a:t>of</a:t>
            </a:r>
            <a:r>
              <a:rPr dirty="0" sz="2400" spc="-155">
                <a:latin typeface="Lucida Sans"/>
                <a:cs typeface="Lucida Sans"/>
              </a:rPr>
              <a:t> </a:t>
            </a:r>
            <a:r>
              <a:rPr dirty="0" sz="2400" spc="-10">
                <a:latin typeface="Lucida Sans"/>
                <a:cs typeface="Lucida Sans"/>
              </a:rPr>
              <a:t>aging.</a:t>
            </a:r>
            <a:endParaRPr sz="24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1650"/>
              </a:spcBef>
            </a:pPr>
            <a:endParaRPr sz="2400">
              <a:latin typeface="Lucida Sans"/>
              <a:cs typeface="Lucida Sans"/>
            </a:endParaRPr>
          </a:p>
          <a:p>
            <a:pPr marL="241300" indent="-228600">
              <a:lnSpc>
                <a:spcPts val="2865"/>
              </a:lnSpc>
              <a:spcBef>
                <a:spcPts val="5"/>
              </a:spcBef>
              <a:buClr>
                <a:srgbClr val="003978"/>
              </a:buClr>
              <a:buSzPct val="108333"/>
              <a:buFont typeface="Arial"/>
              <a:buChar char="•"/>
              <a:tabLst>
                <a:tab pos="241300" algn="l"/>
              </a:tabLst>
            </a:pPr>
            <a:r>
              <a:rPr dirty="0" sz="2400" spc="-30">
                <a:latin typeface="Lucida Sans"/>
                <a:cs typeface="Lucida Sans"/>
              </a:rPr>
              <a:t>Patients</a:t>
            </a:r>
            <a:r>
              <a:rPr dirty="0" sz="2400" spc="-160">
                <a:latin typeface="Lucida Sans"/>
                <a:cs typeface="Lucida Sans"/>
              </a:rPr>
              <a:t> </a:t>
            </a:r>
            <a:r>
              <a:rPr dirty="0" sz="2400" spc="-20">
                <a:latin typeface="Lucida Sans"/>
                <a:cs typeface="Lucida Sans"/>
              </a:rPr>
              <a:t>with</a:t>
            </a:r>
            <a:r>
              <a:rPr dirty="0" sz="2400" spc="-80">
                <a:latin typeface="Lucida Sans"/>
                <a:cs typeface="Lucida Sans"/>
              </a:rPr>
              <a:t> </a:t>
            </a:r>
            <a:r>
              <a:rPr dirty="0" sz="2400" spc="-60">
                <a:latin typeface="Lucida Sans"/>
                <a:cs typeface="Lucida Sans"/>
              </a:rPr>
              <a:t>HIV</a:t>
            </a:r>
            <a:r>
              <a:rPr dirty="0" sz="2400" spc="-160">
                <a:latin typeface="Lucida Sans"/>
                <a:cs typeface="Lucida Sans"/>
              </a:rPr>
              <a:t> </a:t>
            </a:r>
            <a:r>
              <a:rPr dirty="0" sz="2400" spc="-10">
                <a:latin typeface="Lucida Sans"/>
                <a:cs typeface="Lucida Sans"/>
              </a:rPr>
              <a:t>have</a:t>
            </a:r>
            <a:r>
              <a:rPr dirty="0" sz="2400" spc="-240">
                <a:latin typeface="Lucida Sans"/>
                <a:cs typeface="Lucida Sans"/>
              </a:rPr>
              <a:t> </a:t>
            </a:r>
            <a:r>
              <a:rPr dirty="0" sz="2400">
                <a:latin typeface="Lucida Sans"/>
                <a:cs typeface="Lucida Sans"/>
              </a:rPr>
              <a:t>a</a:t>
            </a:r>
            <a:r>
              <a:rPr dirty="0" sz="2400" spc="-85">
                <a:latin typeface="Lucida Sans"/>
                <a:cs typeface="Lucida Sans"/>
              </a:rPr>
              <a:t> </a:t>
            </a:r>
            <a:r>
              <a:rPr dirty="0" sz="2400" spc="-80">
                <a:latin typeface="Lucida Sans"/>
                <a:cs typeface="Lucida Sans"/>
              </a:rPr>
              <a:t>high</a:t>
            </a:r>
            <a:r>
              <a:rPr dirty="0" sz="2400" spc="-215">
                <a:latin typeface="Lucida Sans"/>
                <a:cs typeface="Lucida Sans"/>
              </a:rPr>
              <a:t> </a:t>
            </a:r>
            <a:r>
              <a:rPr dirty="0" sz="2400" spc="-40">
                <a:latin typeface="Lucida Sans"/>
                <a:cs typeface="Lucida Sans"/>
              </a:rPr>
              <a:t>prevalence</a:t>
            </a:r>
            <a:r>
              <a:rPr dirty="0" sz="2400" spc="-95">
                <a:latin typeface="Lucida Sans"/>
                <a:cs typeface="Lucida Sans"/>
              </a:rPr>
              <a:t> </a:t>
            </a:r>
            <a:r>
              <a:rPr dirty="0" sz="2400" spc="-75">
                <a:latin typeface="Lucida Sans"/>
                <a:cs typeface="Lucida Sans"/>
              </a:rPr>
              <a:t>of</a:t>
            </a:r>
            <a:r>
              <a:rPr dirty="0" sz="2400" spc="-155">
                <a:latin typeface="Lucida Sans"/>
                <a:cs typeface="Lucida Sans"/>
              </a:rPr>
              <a:t> </a:t>
            </a:r>
            <a:r>
              <a:rPr dirty="0" sz="2400" spc="-60">
                <a:latin typeface="Lucida Sans"/>
                <a:cs typeface="Lucida Sans"/>
              </a:rPr>
              <a:t>several</a:t>
            </a:r>
            <a:r>
              <a:rPr dirty="0" sz="2400" spc="-110">
                <a:latin typeface="Lucida Sans"/>
                <a:cs typeface="Lucida Sans"/>
              </a:rPr>
              <a:t> </a:t>
            </a:r>
            <a:r>
              <a:rPr dirty="0" sz="2400" spc="-55">
                <a:latin typeface="Lucida Sans"/>
                <a:cs typeface="Lucida Sans"/>
              </a:rPr>
              <a:t>comorbidities</a:t>
            </a:r>
            <a:r>
              <a:rPr dirty="0" sz="2400" spc="-45">
                <a:latin typeface="Lucida Sans"/>
                <a:cs typeface="Lucida Sans"/>
              </a:rPr>
              <a:t> </a:t>
            </a:r>
            <a:r>
              <a:rPr dirty="0" sz="2400" spc="-25">
                <a:latin typeface="Lucida Sans"/>
                <a:cs typeface="Lucida Sans"/>
              </a:rPr>
              <a:t>and</a:t>
            </a:r>
            <a:endParaRPr sz="2400">
              <a:latin typeface="Lucida Sans"/>
              <a:cs typeface="Lucida Sans"/>
            </a:endParaRPr>
          </a:p>
          <a:p>
            <a:pPr marL="241300">
              <a:lnSpc>
                <a:spcPts val="2865"/>
              </a:lnSpc>
            </a:pPr>
            <a:r>
              <a:rPr dirty="0" sz="2400" spc="-70">
                <a:latin typeface="Lucida Sans"/>
                <a:cs typeface="Lucida Sans"/>
              </a:rPr>
              <a:t>physical</a:t>
            </a:r>
            <a:r>
              <a:rPr dirty="0" sz="2400" spc="-170">
                <a:latin typeface="Lucida Sans"/>
                <a:cs typeface="Lucida Sans"/>
              </a:rPr>
              <a:t> </a:t>
            </a:r>
            <a:r>
              <a:rPr dirty="0" sz="2400" spc="-40">
                <a:latin typeface="Lucida Sans"/>
                <a:cs typeface="Lucida Sans"/>
              </a:rPr>
              <a:t>impairments</a:t>
            </a:r>
            <a:r>
              <a:rPr dirty="0" sz="2400" spc="-120">
                <a:latin typeface="Lucida Sans"/>
                <a:cs typeface="Lucida Sans"/>
              </a:rPr>
              <a:t> </a:t>
            </a:r>
            <a:r>
              <a:rPr dirty="0" sz="2400" spc="-55">
                <a:latin typeface="Lucida Sans"/>
                <a:cs typeface="Lucida Sans"/>
              </a:rPr>
              <a:t>associated</a:t>
            </a:r>
            <a:r>
              <a:rPr dirty="0" sz="2400" spc="-65">
                <a:latin typeface="Lucida Sans"/>
                <a:cs typeface="Lucida Sans"/>
              </a:rPr>
              <a:t> </a:t>
            </a:r>
            <a:r>
              <a:rPr dirty="0" sz="2400" spc="-55">
                <a:latin typeface="Lucida Sans"/>
                <a:cs typeface="Lucida Sans"/>
              </a:rPr>
              <a:t>with</a:t>
            </a:r>
            <a:r>
              <a:rPr dirty="0" sz="2400" spc="-140">
                <a:latin typeface="Lucida Sans"/>
                <a:cs typeface="Lucida Sans"/>
              </a:rPr>
              <a:t> </a:t>
            </a:r>
            <a:r>
              <a:rPr dirty="0" sz="2400">
                <a:latin typeface="Lucida Sans"/>
                <a:cs typeface="Lucida Sans"/>
              </a:rPr>
              <a:t>an</a:t>
            </a:r>
            <a:r>
              <a:rPr dirty="0" sz="2400" spc="-145">
                <a:latin typeface="Lucida Sans"/>
                <a:cs typeface="Lucida Sans"/>
              </a:rPr>
              <a:t> </a:t>
            </a:r>
            <a:r>
              <a:rPr dirty="0" sz="2400" spc="-30">
                <a:latin typeface="Lucida Sans"/>
                <a:cs typeface="Lucida Sans"/>
              </a:rPr>
              <a:t>elevated</a:t>
            </a:r>
            <a:r>
              <a:rPr dirty="0" sz="2400" spc="-65">
                <a:latin typeface="Lucida Sans"/>
                <a:cs typeface="Lucida Sans"/>
              </a:rPr>
              <a:t> </a:t>
            </a:r>
            <a:r>
              <a:rPr dirty="0" sz="2400" spc="-70">
                <a:latin typeface="Lucida Sans"/>
                <a:cs typeface="Lucida Sans"/>
              </a:rPr>
              <a:t>fall</a:t>
            </a:r>
            <a:r>
              <a:rPr dirty="0" sz="2400" spc="-170">
                <a:latin typeface="Lucida Sans"/>
                <a:cs typeface="Lucida Sans"/>
              </a:rPr>
              <a:t> </a:t>
            </a:r>
            <a:r>
              <a:rPr dirty="0" sz="2400" spc="-10">
                <a:latin typeface="Lucida Sans"/>
                <a:cs typeface="Lucida Sans"/>
              </a:rPr>
              <a:t>risk:</a:t>
            </a:r>
            <a:endParaRPr sz="2400">
              <a:latin typeface="Lucida Sans"/>
              <a:cs typeface="Lucida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71315" y="3559873"/>
            <a:ext cx="2978785" cy="807720"/>
          </a:xfrm>
          <a:prstGeom prst="rect">
            <a:avLst/>
          </a:prstGeom>
        </p:spPr>
        <p:txBody>
          <a:bodyPr wrap="square" lIns="0" tIns="75565" rIns="0" bIns="0" rtlCol="0" vert="horz">
            <a:spAutoFit/>
          </a:bodyPr>
          <a:lstStyle/>
          <a:p>
            <a:pPr marL="173990" indent="-161290">
              <a:lnSpc>
                <a:spcPct val="100000"/>
              </a:lnSpc>
              <a:spcBef>
                <a:spcPts val="595"/>
              </a:spcBef>
              <a:buChar char="-"/>
              <a:tabLst>
                <a:tab pos="173990" algn="l"/>
              </a:tabLst>
            </a:pPr>
            <a:r>
              <a:rPr dirty="0" sz="2150" spc="-10">
                <a:latin typeface="Lucida Sans"/>
                <a:cs typeface="Lucida Sans"/>
              </a:rPr>
              <a:t>Neuropathy</a:t>
            </a:r>
            <a:endParaRPr sz="2150">
              <a:latin typeface="Lucida Sans"/>
              <a:cs typeface="Lucida Sans"/>
            </a:endParaRPr>
          </a:p>
          <a:p>
            <a:pPr marL="173990" indent="-161290">
              <a:lnSpc>
                <a:spcPct val="100000"/>
              </a:lnSpc>
              <a:spcBef>
                <a:spcPts val="500"/>
              </a:spcBef>
              <a:buChar char="-"/>
              <a:tabLst>
                <a:tab pos="173990" algn="l"/>
              </a:tabLst>
            </a:pPr>
            <a:r>
              <a:rPr dirty="0" sz="2150" spc="-50">
                <a:latin typeface="Lucida Sans"/>
                <a:cs typeface="Lucida Sans"/>
              </a:rPr>
              <a:t>Cognitive</a:t>
            </a:r>
            <a:r>
              <a:rPr dirty="0" sz="2150" spc="-100">
                <a:latin typeface="Lucida Sans"/>
                <a:cs typeface="Lucida Sans"/>
              </a:rPr>
              <a:t> </a:t>
            </a:r>
            <a:r>
              <a:rPr dirty="0" sz="2150" spc="-10">
                <a:latin typeface="Lucida Sans"/>
                <a:cs typeface="Lucida Sans"/>
              </a:rPr>
              <a:t>Impairment</a:t>
            </a:r>
            <a:endParaRPr sz="2150">
              <a:latin typeface="Lucida Sans"/>
              <a:cs typeface="Lucida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1700" y="3559873"/>
            <a:ext cx="1684655" cy="1189355"/>
          </a:xfrm>
          <a:prstGeom prst="rect">
            <a:avLst/>
          </a:prstGeom>
        </p:spPr>
        <p:txBody>
          <a:bodyPr wrap="square" lIns="0" tIns="75565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595"/>
              </a:spcBef>
              <a:buClr>
                <a:srgbClr val="003978"/>
              </a:buClr>
              <a:buSzPct val="86046"/>
              <a:buFont typeface="Segoe UI"/>
              <a:buChar char="-"/>
              <a:tabLst>
                <a:tab pos="241300" algn="l"/>
              </a:tabLst>
            </a:pPr>
            <a:r>
              <a:rPr dirty="0" sz="2150" spc="-10">
                <a:latin typeface="Lucida Sans"/>
                <a:cs typeface="Lucida Sans"/>
              </a:rPr>
              <a:t>Frailty</a:t>
            </a:r>
            <a:endParaRPr sz="2150">
              <a:latin typeface="Lucida Sans"/>
              <a:cs typeface="Lucida Sans"/>
            </a:endParaRPr>
          </a:p>
          <a:p>
            <a:pPr marL="241300" indent="-228600">
              <a:lnSpc>
                <a:spcPct val="100000"/>
              </a:lnSpc>
              <a:spcBef>
                <a:spcPts val="500"/>
              </a:spcBef>
              <a:buClr>
                <a:srgbClr val="003978"/>
              </a:buClr>
              <a:buSzPct val="86046"/>
              <a:buFont typeface="Segoe UI"/>
              <a:buChar char="-"/>
              <a:tabLst>
                <a:tab pos="241300" algn="l"/>
              </a:tabLst>
            </a:pPr>
            <a:r>
              <a:rPr dirty="0" sz="2150" spc="-10">
                <a:latin typeface="Lucida Sans"/>
                <a:cs typeface="Lucida Sans"/>
              </a:rPr>
              <a:t>Sarcopenia</a:t>
            </a:r>
            <a:endParaRPr sz="2150">
              <a:latin typeface="Lucida Sans"/>
              <a:cs typeface="Lucida Sans"/>
            </a:endParaRPr>
          </a:p>
          <a:p>
            <a:pPr marL="241300" indent="-228600">
              <a:lnSpc>
                <a:spcPct val="100000"/>
              </a:lnSpc>
              <a:spcBef>
                <a:spcPts val="420"/>
              </a:spcBef>
              <a:buClr>
                <a:srgbClr val="003978"/>
              </a:buClr>
              <a:buSzPct val="86046"/>
              <a:buFont typeface="Segoe UI"/>
              <a:buChar char="-"/>
              <a:tabLst>
                <a:tab pos="241300" algn="l"/>
              </a:tabLst>
            </a:pPr>
            <a:r>
              <a:rPr dirty="0" sz="2150">
                <a:latin typeface="Lucida Sans"/>
                <a:cs typeface="Lucida Sans"/>
              </a:rPr>
              <a:t>Low</a:t>
            </a:r>
            <a:r>
              <a:rPr dirty="0" sz="2150" spc="-125">
                <a:latin typeface="Lucida Sans"/>
                <a:cs typeface="Lucida Sans"/>
              </a:rPr>
              <a:t> </a:t>
            </a:r>
            <a:r>
              <a:rPr dirty="0" sz="2150" spc="60">
                <a:latin typeface="Lucida Sans"/>
                <a:cs typeface="Lucida Sans"/>
              </a:rPr>
              <a:t>BMI</a:t>
            </a:r>
            <a:endParaRPr sz="215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7080" cy="6863080"/>
            <a:chOff x="0" y="0"/>
            <a:chExt cx="12197080" cy="68630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38186"/>
              <a:ext cx="12192000" cy="561981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62" y="1252537"/>
              <a:ext cx="12187237" cy="560546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762" y="1252537"/>
              <a:ext cx="12187555" cy="5605780"/>
            </a:xfrm>
            <a:custGeom>
              <a:avLst/>
              <a:gdLst/>
              <a:ahLst/>
              <a:cxnLst/>
              <a:rect l="l" t="t" r="r" b="b"/>
              <a:pathLst>
                <a:path w="12187555" h="5605780">
                  <a:moveTo>
                    <a:pt x="12187237" y="0"/>
                  </a:moveTo>
                  <a:lnTo>
                    <a:pt x="0" y="0"/>
                  </a:lnTo>
                  <a:lnTo>
                    <a:pt x="0" y="5605462"/>
                  </a:lnTo>
                </a:path>
              </a:pathLst>
            </a:custGeom>
            <a:ln w="9525">
              <a:solidFill>
                <a:srgbClr val="2D619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92000" cy="122872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1219200"/>
              <a:ext cx="12192000" cy="19050"/>
            </a:xfrm>
            <a:custGeom>
              <a:avLst/>
              <a:gdLst/>
              <a:ahLst/>
              <a:cxnLst/>
              <a:rect l="l" t="t" r="r" b="b"/>
              <a:pathLst>
                <a:path w="12192000" h="19050">
                  <a:moveTo>
                    <a:pt x="1219200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12192000" y="1905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CE372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58550" y="6353175"/>
              <a:ext cx="904875" cy="485773"/>
            </a:xfrm>
            <a:prstGeom prst="rect">
              <a:avLst/>
            </a:prstGeom>
          </p:spPr>
        </p:pic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/>
              <a:t>Guidelines</a:t>
            </a:r>
            <a:r>
              <a:rPr dirty="0" spc="-165"/>
              <a:t> </a:t>
            </a:r>
            <a:r>
              <a:rPr dirty="0"/>
              <a:t>for</a:t>
            </a:r>
            <a:r>
              <a:rPr dirty="0" spc="45"/>
              <a:t> </a:t>
            </a:r>
            <a:r>
              <a:rPr dirty="0"/>
              <a:t>Fall</a:t>
            </a:r>
            <a:r>
              <a:rPr dirty="0" spc="10"/>
              <a:t> </a:t>
            </a:r>
            <a:r>
              <a:rPr dirty="0" spc="-10"/>
              <a:t>Prevention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58482" y="1539493"/>
            <a:ext cx="10395585" cy="4356100"/>
          </a:xfrm>
          <a:prstGeom prst="rect">
            <a:avLst/>
          </a:prstGeom>
        </p:spPr>
        <p:txBody>
          <a:bodyPr wrap="square" lIns="0" tIns="33655" rIns="0" bIns="0" rtlCol="0" vert="horz">
            <a:spAutoFit/>
          </a:bodyPr>
          <a:lstStyle/>
          <a:p>
            <a:pPr marL="240029" marR="5080" indent="-227965">
              <a:lnSpc>
                <a:spcPts val="3080"/>
              </a:lnSpc>
              <a:spcBef>
                <a:spcPts val="265"/>
              </a:spcBef>
              <a:buSzPct val="109615"/>
              <a:buChar char="•"/>
              <a:tabLst>
                <a:tab pos="241300" algn="l"/>
              </a:tabLst>
            </a:pP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All</a:t>
            </a:r>
            <a:r>
              <a:rPr dirty="0" sz="2600" spc="-1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persons</a:t>
            </a:r>
            <a:r>
              <a:rPr dirty="0" sz="26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aged</a:t>
            </a:r>
            <a:r>
              <a:rPr dirty="0" sz="2600" spc="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65+</a:t>
            </a:r>
            <a:r>
              <a:rPr dirty="0" sz="26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should</a:t>
            </a:r>
            <a:r>
              <a:rPr dirty="0" sz="26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be</a:t>
            </a:r>
            <a:r>
              <a:rPr dirty="0" sz="2600" spc="-1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screened</a:t>
            </a:r>
            <a:r>
              <a:rPr dirty="0" sz="2600" spc="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dirty="0" sz="26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falls</a:t>
            </a:r>
            <a:r>
              <a:rPr dirty="0" sz="26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26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fall</a:t>
            </a:r>
            <a:r>
              <a:rPr dirty="0" sz="26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risk</a:t>
            </a:r>
            <a:r>
              <a:rPr dirty="0" sz="2600" spc="-1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at</a:t>
            </a:r>
            <a:r>
              <a:rPr dirty="0" sz="26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Arial"/>
                <a:cs typeface="Arial"/>
              </a:rPr>
              <a:t>least </a:t>
            </a:r>
            <a:r>
              <a:rPr dirty="0" sz="2600" spc="-1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once</a:t>
            </a:r>
            <a:r>
              <a:rPr dirty="0" sz="260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z="26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spc="-20">
                <a:solidFill>
                  <a:srgbClr val="FFFFFF"/>
                </a:solidFill>
                <a:latin typeface="Arial"/>
                <a:cs typeface="Arial"/>
              </a:rPr>
              <a:t>year.</a:t>
            </a:r>
            <a:endParaRPr sz="2600">
              <a:latin typeface="Arial"/>
              <a:cs typeface="Arial"/>
            </a:endParaRPr>
          </a:p>
          <a:p>
            <a:pPr lvl="1" marL="582930" indent="-227329">
              <a:lnSpc>
                <a:spcPct val="100000"/>
              </a:lnSpc>
              <a:spcBef>
                <a:spcPts val="390"/>
              </a:spcBef>
              <a:buSzPct val="87272"/>
              <a:buFont typeface="Arial"/>
              <a:buChar char="•"/>
              <a:tabLst>
                <a:tab pos="582930" algn="l"/>
              </a:tabLst>
            </a:pPr>
            <a:r>
              <a:rPr dirty="0" sz="2750">
                <a:solidFill>
                  <a:srgbClr val="FFFFFF"/>
                </a:solidFill>
                <a:latin typeface="Wingdings"/>
                <a:cs typeface="Wingdings"/>
              </a:rPr>
              <a:t></a:t>
            </a:r>
            <a:r>
              <a:rPr dirty="0" sz="2750" spc="1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750" b="1">
                <a:solidFill>
                  <a:srgbClr val="FFFFFF"/>
                </a:solidFill>
                <a:latin typeface="Arial"/>
                <a:cs typeface="Arial"/>
              </a:rPr>
              <a:t>50+</a:t>
            </a:r>
            <a:r>
              <a:rPr dirty="0" sz="2750" spc="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50" b="1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dirty="0" sz="2750" spc="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50" b="1">
                <a:solidFill>
                  <a:srgbClr val="FFFFFF"/>
                </a:solidFill>
                <a:latin typeface="Arial"/>
                <a:cs typeface="Arial"/>
              </a:rPr>
              <a:t>those</a:t>
            </a:r>
            <a:r>
              <a:rPr dirty="0" sz="2750" spc="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50" b="1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dirty="0" sz="2750" spc="8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50" spc="-20" b="1">
                <a:solidFill>
                  <a:srgbClr val="FFFFFF"/>
                </a:solidFill>
                <a:latin typeface="Arial"/>
                <a:cs typeface="Arial"/>
              </a:rPr>
              <a:t>HIV:</a:t>
            </a:r>
            <a:endParaRPr sz="2750">
              <a:latin typeface="Arial"/>
              <a:cs typeface="Arial"/>
            </a:endParaRPr>
          </a:p>
          <a:p>
            <a:pPr marL="784225">
              <a:lnSpc>
                <a:spcPct val="100000"/>
              </a:lnSpc>
              <a:spcBef>
                <a:spcPts val="380"/>
              </a:spcBef>
            </a:pPr>
            <a:r>
              <a:rPr dirty="0" sz="2750" b="1">
                <a:solidFill>
                  <a:srgbClr val="FFFFFF"/>
                </a:solidFill>
                <a:latin typeface="Arial"/>
                <a:cs typeface="Arial"/>
              </a:rPr>
              <a:t>“</a:t>
            </a:r>
            <a:r>
              <a:rPr dirty="0" sz="2750">
                <a:solidFill>
                  <a:srgbClr val="FFFFFF"/>
                </a:solidFill>
                <a:latin typeface="Calibri"/>
                <a:cs typeface="Calibri"/>
              </a:rPr>
              <a:t>Assessment</a:t>
            </a:r>
            <a:r>
              <a:rPr dirty="0" sz="2750" spc="2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75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dirty="0" sz="275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750">
                <a:solidFill>
                  <a:srgbClr val="FFFFFF"/>
                </a:solidFill>
                <a:latin typeface="Calibri"/>
                <a:cs typeface="Calibri"/>
              </a:rPr>
              <a:t>mobility</a:t>
            </a:r>
            <a:r>
              <a:rPr dirty="0" sz="2750" spc="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75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dirty="0" sz="2750" spc="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750">
                <a:solidFill>
                  <a:srgbClr val="FFFFFF"/>
                </a:solidFill>
                <a:latin typeface="Calibri"/>
                <a:cs typeface="Calibri"/>
              </a:rPr>
              <a:t>frailty</a:t>
            </a:r>
            <a:r>
              <a:rPr dirty="0" sz="2750" spc="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75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dirty="0" sz="2750" spc="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750">
                <a:solidFill>
                  <a:srgbClr val="FFFFFF"/>
                </a:solidFill>
                <a:latin typeface="Calibri"/>
                <a:cs typeface="Calibri"/>
              </a:rPr>
              <a:t>recommended</a:t>
            </a:r>
            <a:r>
              <a:rPr dirty="0" sz="275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75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dirty="0" sz="275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750" spc="-10">
                <a:solidFill>
                  <a:srgbClr val="FFFFFF"/>
                </a:solidFill>
                <a:latin typeface="Calibri"/>
                <a:cs typeface="Calibri"/>
              </a:rPr>
              <a:t>patients</a:t>
            </a:r>
            <a:endParaRPr sz="2750">
              <a:latin typeface="Calibri"/>
              <a:cs typeface="Calibri"/>
            </a:endParaRPr>
          </a:p>
          <a:p>
            <a:pPr marL="784225">
              <a:lnSpc>
                <a:spcPct val="100000"/>
              </a:lnSpc>
              <a:spcBef>
                <a:spcPts val="5"/>
              </a:spcBef>
            </a:pPr>
            <a:r>
              <a:rPr dirty="0" sz="2750">
                <a:solidFill>
                  <a:srgbClr val="FFFFFF"/>
                </a:solidFill>
                <a:latin typeface="Calibri"/>
                <a:cs typeface="Calibri"/>
              </a:rPr>
              <a:t>aged</a:t>
            </a:r>
            <a:r>
              <a:rPr dirty="0" sz="2750" spc="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750">
                <a:solidFill>
                  <a:srgbClr val="FFFFFF"/>
                </a:solidFill>
                <a:latin typeface="Calibri"/>
                <a:cs typeface="Calibri"/>
              </a:rPr>
              <a:t>50</a:t>
            </a:r>
            <a:r>
              <a:rPr dirty="0" sz="275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750">
                <a:solidFill>
                  <a:srgbClr val="FFFFFF"/>
                </a:solidFill>
                <a:latin typeface="Calibri"/>
                <a:cs typeface="Calibri"/>
              </a:rPr>
              <a:t>years</a:t>
            </a:r>
            <a:r>
              <a:rPr dirty="0" sz="275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75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dirty="0" sz="2750" spc="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750" spc="-10">
                <a:solidFill>
                  <a:srgbClr val="FFFFFF"/>
                </a:solidFill>
                <a:latin typeface="Calibri"/>
                <a:cs typeface="Calibri"/>
              </a:rPr>
              <a:t>older…”</a:t>
            </a:r>
            <a:endParaRPr sz="2750">
              <a:latin typeface="Calibri"/>
              <a:cs typeface="Calibri"/>
            </a:endParaRPr>
          </a:p>
          <a:p>
            <a:pPr marL="784225">
              <a:lnSpc>
                <a:spcPct val="100000"/>
              </a:lnSpc>
              <a:spcBef>
                <a:spcPts val="525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185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dirty="0" sz="1700" i="1">
                <a:solidFill>
                  <a:srgbClr val="FFFFFF"/>
                </a:solidFill>
                <a:latin typeface="Calibri"/>
                <a:cs typeface="Calibri"/>
              </a:rPr>
              <a:t>2020</a:t>
            </a:r>
            <a:r>
              <a:rPr dirty="0" sz="1700" spc="-90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 i="1">
                <a:solidFill>
                  <a:srgbClr val="FFFFFF"/>
                </a:solidFill>
                <a:latin typeface="Calibri"/>
                <a:cs typeface="Calibri"/>
              </a:rPr>
              <a:t>Recommendations</a:t>
            </a:r>
            <a:r>
              <a:rPr dirty="0" sz="1700" spc="-110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 i="1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dirty="0" sz="1700" spc="-30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 i="1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1700" spc="-25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 i="1">
                <a:solidFill>
                  <a:srgbClr val="FFFFFF"/>
                </a:solidFill>
                <a:latin typeface="Calibri"/>
                <a:cs typeface="Calibri"/>
              </a:rPr>
              <a:t>International</a:t>
            </a:r>
            <a:r>
              <a:rPr dirty="0" sz="1700" spc="-145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 spc="-10" i="1">
                <a:solidFill>
                  <a:srgbClr val="FFFFFF"/>
                </a:solidFill>
                <a:latin typeface="Calibri"/>
                <a:cs typeface="Calibri"/>
              </a:rPr>
              <a:t>Antiviral</a:t>
            </a:r>
            <a:r>
              <a:rPr dirty="0" sz="1700" spc="-55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 i="1">
                <a:solidFill>
                  <a:srgbClr val="FFFFFF"/>
                </a:solidFill>
                <a:latin typeface="Calibri"/>
                <a:cs typeface="Calibri"/>
              </a:rPr>
              <a:t>Society–USA</a:t>
            </a:r>
            <a:r>
              <a:rPr dirty="0" sz="1700" spc="35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 spc="-10" i="1">
                <a:solidFill>
                  <a:srgbClr val="FFFFFF"/>
                </a:solidFill>
                <a:latin typeface="Calibri"/>
                <a:cs typeface="Calibri"/>
              </a:rPr>
              <a:t>Panel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25"/>
              </a:spcBef>
            </a:pPr>
            <a:endParaRPr sz="1700">
              <a:latin typeface="Calibri"/>
              <a:cs typeface="Calibri"/>
            </a:endParaRPr>
          </a:p>
          <a:p>
            <a:pPr marL="240029" marR="439420" indent="-227965">
              <a:lnSpc>
                <a:spcPct val="99900"/>
              </a:lnSpc>
              <a:buSzPct val="109615"/>
              <a:buChar char="•"/>
              <a:tabLst>
                <a:tab pos="241300" algn="l"/>
              </a:tabLst>
            </a:pP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Anyone</a:t>
            </a:r>
            <a:r>
              <a:rPr dirty="0" sz="2600" spc="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dirty="0" sz="26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b="1">
                <a:solidFill>
                  <a:srgbClr val="FFFFFF"/>
                </a:solidFill>
                <a:latin typeface="Arial"/>
                <a:cs typeface="Arial"/>
              </a:rPr>
              <a:t>gait</a:t>
            </a:r>
            <a:r>
              <a:rPr dirty="0" sz="26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b="1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dirty="0" sz="2600" spc="-11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b="1">
                <a:solidFill>
                  <a:srgbClr val="FFFFFF"/>
                </a:solidFill>
                <a:latin typeface="Arial"/>
                <a:cs typeface="Arial"/>
              </a:rPr>
              <a:t>balance</a:t>
            </a:r>
            <a:r>
              <a:rPr dirty="0" sz="2600" spc="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b="1">
                <a:solidFill>
                  <a:srgbClr val="FFFFFF"/>
                </a:solidFill>
                <a:latin typeface="Arial"/>
                <a:cs typeface="Arial"/>
              </a:rPr>
              <a:t>difficulty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dirty="0" sz="26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dirty="0" sz="2600" spc="-10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b="1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dirty="0" sz="26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b="1">
                <a:solidFill>
                  <a:srgbClr val="FFFFFF"/>
                </a:solidFill>
                <a:latin typeface="Arial"/>
                <a:cs typeface="Arial"/>
              </a:rPr>
              <a:t>more</a:t>
            </a:r>
            <a:r>
              <a:rPr dirty="0" sz="2600" spc="-1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b="1">
                <a:solidFill>
                  <a:srgbClr val="FFFFFF"/>
                </a:solidFill>
                <a:latin typeface="Arial"/>
                <a:cs typeface="Arial"/>
              </a:rPr>
              <a:t>falls</a:t>
            </a:r>
            <a:r>
              <a:rPr dirty="0" sz="26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dirty="0" sz="26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prior</a:t>
            </a:r>
            <a:r>
              <a:rPr dirty="0" sz="26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spc="-25">
                <a:solidFill>
                  <a:srgbClr val="FFFFFF"/>
                </a:solidFill>
                <a:latin typeface="Arial"/>
                <a:cs typeface="Arial"/>
              </a:rPr>
              <a:t>12 </a:t>
            </a:r>
            <a:r>
              <a:rPr dirty="0" sz="2600" spc="-25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months,</a:t>
            </a:r>
            <a:r>
              <a:rPr dirty="0" sz="26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dirty="0" sz="260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b="1">
                <a:solidFill>
                  <a:srgbClr val="FFFFFF"/>
                </a:solidFill>
                <a:latin typeface="Arial"/>
                <a:cs typeface="Arial"/>
              </a:rPr>
              <a:t>history</a:t>
            </a:r>
            <a:r>
              <a:rPr dirty="0" sz="26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b="1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2600" spc="-1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b="1">
                <a:solidFill>
                  <a:srgbClr val="FFFFFF"/>
                </a:solidFill>
                <a:latin typeface="Arial"/>
                <a:cs typeface="Arial"/>
              </a:rPr>
              <a:t>seeking</a:t>
            </a:r>
            <a:r>
              <a:rPr dirty="0" sz="2600" spc="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b="1">
                <a:solidFill>
                  <a:srgbClr val="FFFFFF"/>
                </a:solidFill>
                <a:latin typeface="Arial"/>
                <a:cs typeface="Arial"/>
              </a:rPr>
              <a:t>medical</a:t>
            </a:r>
            <a:r>
              <a:rPr dirty="0" sz="26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b="1">
                <a:solidFill>
                  <a:srgbClr val="FFFFFF"/>
                </a:solidFill>
                <a:latin typeface="Arial"/>
                <a:cs typeface="Arial"/>
              </a:rPr>
              <a:t>attention</a:t>
            </a:r>
            <a:r>
              <a:rPr dirty="0" sz="2600" spc="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dirty="0" sz="26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z="2600" spc="-1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fall</a:t>
            </a:r>
            <a:r>
              <a:rPr dirty="0" sz="26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Arial"/>
                <a:cs typeface="Arial"/>
              </a:rPr>
              <a:t>needs </a:t>
            </a:r>
            <a:r>
              <a:rPr dirty="0" sz="2600" spc="-1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dirty="0" sz="2600">
                <a:solidFill>
                  <a:srgbClr val="FFFFFF"/>
                </a:solidFill>
                <a:latin typeface="Arial"/>
                <a:cs typeface="Arial"/>
              </a:rPr>
              <a:t>further</a:t>
            </a:r>
            <a:r>
              <a:rPr dirty="0" sz="26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Arial"/>
                <a:cs typeface="Arial"/>
              </a:rPr>
              <a:t>assessment.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/>
              <a:t>Fall</a:t>
            </a:r>
            <a:r>
              <a:rPr dirty="0" spc="10"/>
              <a:t> </a:t>
            </a:r>
            <a:r>
              <a:rPr dirty="0"/>
              <a:t>Prevention</a:t>
            </a:r>
            <a:r>
              <a:rPr dirty="0" spc="-110"/>
              <a:t> </a:t>
            </a:r>
            <a:r>
              <a:rPr dirty="0"/>
              <a:t>in</a:t>
            </a:r>
            <a:r>
              <a:rPr dirty="0" spc="65"/>
              <a:t> </a:t>
            </a:r>
            <a:r>
              <a:rPr dirty="0"/>
              <a:t>Clinical</a:t>
            </a:r>
            <a:r>
              <a:rPr dirty="0" spc="-160"/>
              <a:t> </a:t>
            </a:r>
            <a:r>
              <a:rPr dirty="0" spc="-10"/>
              <a:t>Practice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24180" y="6238240"/>
            <a:ext cx="3554095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>
                <a:solidFill>
                  <a:srgbClr val="285078"/>
                </a:solidFill>
                <a:latin typeface="Arial"/>
                <a:cs typeface="Arial"/>
              </a:rPr>
              <a:t>Paniagua</a:t>
            </a:r>
            <a:r>
              <a:rPr dirty="0" sz="1400" spc="35">
                <a:solidFill>
                  <a:srgbClr val="285078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5078"/>
                </a:solidFill>
                <a:latin typeface="Arial"/>
                <a:cs typeface="Arial"/>
              </a:rPr>
              <a:t>MA,</a:t>
            </a:r>
            <a:r>
              <a:rPr dirty="0" sz="1400" spc="-10">
                <a:solidFill>
                  <a:srgbClr val="285078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5078"/>
                </a:solidFill>
                <a:latin typeface="Arial"/>
                <a:cs typeface="Arial"/>
              </a:rPr>
              <a:t>et</a:t>
            </a:r>
            <a:r>
              <a:rPr dirty="0" sz="1400" spc="-10">
                <a:solidFill>
                  <a:srgbClr val="285078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5078"/>
                </a:solidFill>
                <a:latin typeface="Arial"/>
                <a:cs typeface="Arial"/>
              </a:rPr>
              <a:t>al.</a:t>
            </a:r>
            <a:r>
              <a:rPr dirty="0" sz="1400" spc="-10">
                <a:solidFill>
                  <a:srgbClr val="285078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5078"/>
                </a:solidFill>
                <a:latin typeface="Arial"/>
                <a:cs typeface="Arial"/>
              </a:rPr>
              <a:t>Am</a:t>
            </a:r>
            <a:r>
              <a:rPr dirty="0" sz="1400" spc="-55">
                <a:solidFill>
                  <a:srgbClr val="285078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5078"/>
                </a:solidFill>
                <a:latin typeface="Arial"/>
                <a:cs typeface="Arial"/>
              </a:rPr>
              <a:t>J</a:t>
            </a:r>
            <a:r>
              <a:rPr dirty="0" sz="1400" spc="-65">
                <a:solidFill>
                  <a:srgbClr val="285078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5078"/>
                </a:solidFill>
                <a:latin typeface="Arial"/>
                <a:cs typeface="Arial"/>
              </a:rPr>
              <a:t>Emerg</a:t>
            </a:r>
            <a:r>
              <a:rPr dirty="0" sz="1400" spc="-114">
                <a:solidFill>
                  <a:srgbClr val="285078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5078"/>
                </a:solidFill>
                <a:latin typeface="Arial"/>
                <a:cs typeface="Arial"/>
              </a:rPr>
              <a:t>Med,</a:t>
            </a:r>
            <a:r>
              <a:rPr dirty="0" sz="1400" spc="-10">
                <a:solidFill>
                  <a:srgbClr val="285078"/>
                </a:solidFill>
                <a:latin typeface="Arial"/>
                <a:cs typeface="Arial"/>
              </a:rPr>
              <a:t> 2006.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8482" y="1482470"/>
            <a:ext cx="10838815" cy="323659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30"/>
              </a:spcBef>
              <a:buClr>
                <a:srgbClr val="003978"/>
              </a:buClr>
              <a:buSzPct val="109375"/>
              <a:buChar char="•"/>
              <a:tabLst>
                <a:tab pos="241300" algn="l"/>
              </a:tabLst>
            </a:pPr>
            <a:r>
              <a:rPr dirty="0" sz="3200">
                <a:latin typeface="Arial"/>
                <a:cs typeface="Arial"/>
              </a:rPr>
              <a:t>History</a:t>
            </a:r>
            <a:r>
              <a:rPr dirty="0" sz="3200" spc="-114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of</a:t>
            </a:r>
            <a:r>
              <a:rPr dirty="0" sz="3200" spc="100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falls</a:t>
            </a:r>
            <a:r>
              <a:rPr dirty="0" sz="3200" spc="-200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rarely</a:t>
            </a:r>
            <a:r>
              <a:rPr dirty="0" sz="3200" spc="55">
                <a:latin typeface="Arial"/>
                <a:cs typeface="Arial"/>
              </a:rPr>
              <a:t> </a:t>
            </a:r>
            <a:r>
              <a:rPr dirty="0" sz="3200" spc="-10">
                <a:latin typeface="Arial"/>
                <a:cs typeface="Arial"/>
              </a:rPr>
              <a:t>elicited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90"/>
              </a:spcBef>
              <a:buClr>
                <a:srgbClr val="003978"/>
              </a:buClr>
              <a:buFont typeface="Arial"/>
              <a:buChar char="•"/>
            </a:pPr>
            <a:endParaRPr sz="32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buClr>
                <a:srgbClr val="003978"/>
              </a:buClr>
              <a:buSzPct val="109375"/>
              <a:buChar char="•"/>
              <a:tabLst>
                <a:tab pos="241300" algn="l"/>
              </a:tabLst>
            </a:pPr>
            <a:r>
              <a:rPr dirty="0" sz="3200">
                <a:latin typeface="Arial"/>
                <a:cs typeface="Arial"/>
              </a:rPr>
              <a:t>Fall</a:t>
            </a:r>
            <a:r>
              <a:rPr dirty="0" sz="3200" spc="-45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risk</a:t>
            </a:r>
            <a:r>
              <a:rPr dirty="0" sz="3200" spc="50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factors</a:t>
            </a:r>
            <a:r>
              <a:rPr dirty="0" sz="3200" spc="-195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not</a:t>
            </a:r>
            <a:r>
              <a:rPr dirty="0" sz="3200" spc="10">
                <a:latin typeface="Arial"/>
                <a:cs typeface="Arial"/>
              </a:rPr>
              <a:t> </a:t>
            </a:r>
            <a:r>
              <a:rPr dirty="0" sz="3200" spc="-10">
                <a:latin typeface="Arial"/>
                <a:cs typeface="Arial"/>
              </a:rPr>
              <a:t>identified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850"/>
              </a:spcBef>
              <a:buClr>
                <a:srgbClr val="003978"/>
              </a:buClr>
              <a:buFont typeface="Arial"/>
              <a:buChar char="•"/>
            </a:pPr>
            <a:endParaRPr sz="3200">
              <a:latin typeface="Arial"/>
              <a:cs typeface="Arial"/>
            </a:endParaRPr>
          </a:p>
          <a:p>
            <a:pPr marL="241300" marR="5080" indent="-229235">
              <a:lnSpc>
                <a:spcPts val="3460"/>
              </a:lnSpc>
              <a:buClr>
                <a:srgbClr val="003978"/>
              </a:buClr>
              <a:buSzPct val="109375"/>
              <a:buChar char="•"/>
              <a:tabLst>
                <a:tab pos="241300" algn="l"/>
              </a:tabLst>
            </a:pPr>
            <a:r>
              <a:rPr dirty="0" sz="3200">
                <a:latin typeface="Arial"/>
                <a:cs typeface="Arial"/>
              </a:rPr>
              <a:t>Most</a:t>
            </a:r>
            <a:r>
              <a:rPr dirty="0" sz="3200" spc="15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elders</a:t>
            </a:r>
            <a:r>
              <a:rPr dirty="0" sz="3200" spc="-30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seen</a:t>
            </a:r>
            <a:r>
              <a:rPr dirty="0" sz="3200" spc="-55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in</a:t>
            </a:r>
            <a:r>
              <a:rPr dirty="0" sz="3200" spc="25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ED</a:t>
            </a:r>
            <a:r>
              <a:rPr dirty="0" sz="3200" spc="15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for</a:t>
            </a:r>
            <a:r>
              <a:rPr dirty="0" sz="3200" spc="-5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falls</a:t>
            </a:r>
            <a:r>
              <a:rPr dirty="0" sz="3200" spc="-195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had</a:t>
            </a:r>
            <a:r>
              <a:rPr dirty="0" sz="3200" spc="25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no</a:t>
            </a:r>
            <a:r>
              <a:rPr dirty="0" sz="3200" spc="25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recommendation</a:t>
            </a:r>
            <a:r>
              <a:rPr dirty="0" sz="3200" spc="-135">
                <a:latin typeface="Arial"/>
                <a:cs typeface="Arial"/>
              </a:rPr>
              <a:t> </a:t>
            </a:r>
            <a:r>
              <a:rPr dirty="0" sz="3200" spc="-25">
                <a:latin typeface="Arial"/>
                <a:cs typeface="Arial"/>
              </a:rPr>
              <a:t>or </a:t>
            </a:r>
            <a:r>
              <a:rPr dirty="0" sz="3200">
                <a:latin typeface="Arial"/>
                <a:cs typeface="Arial"/>
              </a:rPr>
              <a:t>appointment</a:t>
            </a:r>
            <a:r>
              <a:rPr dirty="0" sz="3200" spc="-135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for</a:t>
            </a:r>
            <a:r>
              <a:rPr dirty="0" sz="3200" spc="15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follow-up</a:t>
            </a:r>
            <a:r>
              <a:rPr dirty="0" sz="3200" spc="-40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beyond</a:t>
            </a:r>
            <a:r>
              <a:rPr dirty="0" sz="3200" spc="-45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acute</a:t>
            </a:r>
            <a:r>
              <a:rPr dirty="0" sz="3200" spc="-40">
                <a:latin typeface="Arial"/>
                <a:cs typeface="Arial"/>
              </a:rPr>
              <a:t> </a:t>
            </a:r>
            <a:r>
              <a:rPr dirty="0" sz="3200" spc="-10">
                <a:latin typeface="Arial"/>
                <a:cs typeface="Arial"/>
              </a:rPr>
              <a:t>injury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2025-12-24T01:02:40Z</dcterms:created>
  <dcterms:modified xsi:type="dcterms:W3CDTF">2025-12-24T01:02:40Z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2021-07-14T00:00:00Z</vt:filetime>
  </property>
  <property fmtid="{D5CDD505-2E9C-101B-9397-08002B2CF9AE}" pid="3" name="LastSaved">
    <vt:filetime>2025-12-24T00:00:00Z</vt:filetime>
  </property>
</Properties>
</file>