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1"/>
  </p:notesMasterIdLst>
  <p:handoutMasterIdLst>
    <p:handoutMasterId r:id="rId32"/>
  </p:handoutMasterIdLst>
  <p:sldIdLst>
    <p:sldId id="256" r:id="rId2"/>
    <p:sldId id="257" r:id="rId3"/>
    <p:sldId id="322" r:id="rId4"/>
    <p:sldId id="1432" r:id="rId5"/>
    <p:sldId id="1426" r:id="rId6"/>
    <p:sldId id="1396" r:id="rId7"/>
    <p:sldId id="1435" r:id="rId8"/>
    <p:sldId id="1433" r:id="rId9"/>
    <p:sldId id="1425" r:id="rId10"/>
    <p:sldId id="1442" r:id="rId11"/>
    <p:sldId id="1443" r:id="rId12"/>
    <p:sldId id="1428" r:id="rId13"/>
    <p:sldId id="1421" r:id="rId14"/>
    <p:sldId id="1434" r:id="rId15"/>
    <p:sldId id="1397" r:id="rId16"/>
    <p:sldId id="1436" r:id="rId17"/>
    <p:sldId id="1438" r:id="rId18"/>
    <p:sldId id="1440" r:id="rId19"/>
    <p:sldId id="1444" r:id="rId20"/>
    <p:sldId id="258" r:id="rId21"/>
    <p:sldId id="1445" r:id="rId22"/>
    <p:sldId id="271" r:id="rId23"/>
    <p:sldId id="273" r:id="rId24"/>
    <p:sldId id="275" r:id="rId25"/>
    <p:sldId id="276" r:id="rId26"/>
    <p:sldId id="278" r:id="rId27"/>
    <p:sldId id="279" r:id="rId28"/>
    <p:sldId id="281" r:id="rId29"/>
    <p:sldId id="283" r:id="rId30"/>
  </p:sldIdLst>
  <p:sldSz cx="9144000" cy="6858000" type="screen4x3"/>
  <p:notesSz cx="6858000" cy="9144000"/>
  <p:defaultTextStyle>
    <a:defPPr>
      <a:defRPr lang="en-US"/>
    </a:defPPr>
    <a:lvl1pPr marL="0" algn="l" defTabSz="456449" rtl="0" eaLnBrk="1" latinLnBrk="0" hangingPunct="1">
      <a:defRPr sz="1800" kern="1200">
        <a:solidFill>
          <a:schemeClr val="tx1"/>
        </a:solidFill>
        <a:latin typeface="+mn-lt"/>
        <a:ea typeface="+mn-ea"/>
        <a:cs typeface="+mn-cs"/>
      </a:defRPr>
    </a:lvl1pPr>
    <a:lvl2pPr marL="456449" algn="l" defTabSz="456449" rtl="0" eaLnBrk="1" latinLnBrk="0" hangingPunct="1">
      <a:defRPr sz="1800" kern="1200">
        <a:solidFill>
          <a:schemeClr val="tx1"/>
        </a:solidFill>
        <a:latin typeface="+mn-lt"/>
        <a:ea typeface="+mn-ea"/>
        <a:cs typeface="+mn-cs"/>
      </a:defRPr>
    </a:lvl2pPr>
    <a:lvl3pPr marL="912899" algn="l" defTabSz="456449" rtl="0" eaLnBrk="1" latinLnBrk="0" hangingPunct="1">
      <a:defRPr sz="1800" kern="1200">
        <a:solidFill>
          <a:schemeClr val="tx1"/>
        </a:solidFill>
        <a:latin typeface="+mn-lt"/>
        <a:ea typeface="+mn-ea"/>
        <a:cs typeface="+mn-cs"/>
      </a:defRPr>
    </a:lvl3pPr>
    <a:lvl4pPr marL="1369349" algn="l" defTabSz="456449" rtl="0" eaLnBrk="1" latinLnBrk="0" hangingPunct="1">
      <a:defRPr sz="1800" kern="1200">
        <a:solidFill>
          <a:schemeClr val="tx1"/>
        </a:solidFill>
        <a:latin typeface="+mn-lt"/>
        <a:ea typeface="+mn-ea"/>
        <a:cs typeface="+mn-cs"/>
      </a:defRPr>
    </a:lvl4pPr>
    <a:lvl5pPr marL="1825798" algn="l" defTabSz="456449" rtl="0" eaLnBrk="1" latinLnBrk="0" hangingPunct="1">
      <a:defRPr sz="1800" kern="1200">
        <a:solidFill>
          <a:schemeClr val="tx1"/>
        </a:solidFill>
        <a:latin typeface="+mn-lt"/>
        <a:ea typeface="+mn-ea"/>
        <a:cs typeface="+mn-cs"/>
      </a:defRPr>
    </a:lvl5pPr>
    <a:lvl6pPr marL="2282248" algn="l" defTabSz="456449" rtl="0" eaLnBrk="1" latinLnBrk="0" hangingPunct="1">
      <a:defRPr sz="1800" kern="1200">
        <a:solidFill>
          <a:schemeClr val="tx1"/>
        </a:solidFill>
        <a:latin typeface="+mn-lt"/>
        <a:ea typeface="+mn-ea"/>
        <a:cs typeface="+mn-cs"/>
      </a:defRPr>
    </a:lvl6pPr>
    <a:lvl7pPr marL="2738697" algn="l" defTabSz="456449" rtl="0" eaLnBrk="1" latinLnBrk="0" hangingPunct="1">
      <a:defRPr sz="1800" kern="1200">
        <a:solidFill>
          <a:schemeClr val="tx1"/>
        </a:solidFill>
        <a:latin typeface="+mn-lt"/>
        <a:ea typeface="+mn-ea"/>
        <a:cs typeface="+mn-cs"/>
      </a:defRPr>
    </a:lvl7pPr>
    <a:lvl8pPr marL="3195147" algn="l" defTabSz="456449" rtl="0" eaLnBrk="1" latinLnBrk="0" hangingPunct="1">
      <a:defRPr sz="1800" kern="1200">
        <a:solidFill>
          <a:schemeClr val="tx1"/>
        </a:solidFill>
        <a:latin typeface="+mn-lt"/>
        <a:ea typeface="+mn-ea"/>
        <a:cs typeface="+mn-cs"/>
      </a:defRPr>
    </a:lvl8pPr>
    <a:lvl9pPr marL="3651597" algn="l" defTabSz="4564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8BB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620" autoAdjust="0"/>
    <p:restoredTop sz="94796" autoAdjust="0"/>
  </p:normalViewPr>
  <p:slideViewPr>
    <p:cSldViewPr snapToGrid="0" snapToObjects="1">
      <p:cViewPr varScale="1">
        <p:scale>
          <a:sx n="60" d="100"/>
          <a:sy n="60" d="100"/>
        </p:scale>
        <p:origin x="-2824" y="-10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44" d="100"/>
        <a:sy n="144" d="100"/>
      </p:scale>
      <p:origin x="0" y="1408"/>
    </p:cViewPr>
  </p:sorterViewPr>
  <p:notesViewPr>
    <p:cSldViewPr snapToGrid="0" snapToObjects="1">
      <p:cViewPr varScale="1">
        <p:scale>
          <a:sx n="95" d="100"/>
          <a:sy n="95" d="100"/>
        </p:scale>
        <p:origin x="-393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1758C5-89EF-468D-997A-4A095F76F447}" type="doc">
      <dgm:prSet loTypeId="urn:microsoft.com/office/officeart/2005/8/layout/cycle8" loCatId="cycle" qsTypeId="urn:microsoft.com/office/officeart/2005/8/quickstyle/simple1" qsCatId="simple" csTypeId="urn:microsoft.com/office/officeart/2005/8/colors/colorful5" csCatId="colorful" phldr="1"/>
      <dgm:spPr/>
      <dgm:t>
        <a:bodyPr/>
        <a:lstStyle/>
        <a:p>
          <a:endParaRPr lang="en-US"/>
        </a:p>
      </dgm:t>
    </dgm:pt>
    <dgm:pt modelId="{8C4DE414-6B20-45C0-BD4A-1FDE046F25A6}">
      <dgm:prSet phldrT="[Text]"/>
      <dgm:spPr/>
      <dgm:t>
        <a:bodyPr/>
        <a:lstStyle/>
        <a:p>
          <a:r>
            <a:rPr lang="en-US" dirty="0"/>
            <a:t>Patient Care</a:t>
          </a:r>
        </a:p>
      </dgm:t>
    </dgm:pt>
    <dgm:pt modelId="{61438432-F4C9-4F12-BB27-29A36B5FDF30}" type="parTrans" cxnId="{2A7E0077-5F8F-4C6D-A8FE-95C09B8B848E}">
      <dgm:prSet/>
      <dgm:spPr/>
      <dgm:t>
        <a:bodyPr/>
        <a:lstStyle/>
        <a:p>
          <a:endParaRPr lang="en-US"/>
        </a:p>
      </dgm:t>
    </dgm:pt>
    <dgm:pt modelId="{A41E60C1-87D1-4F76-B3DC-22211B8B6CE2}" type="sibTrans" cxnId="{2A7E0077-5F8F-4C6D-A8FE-95C09B8B848E}">
      <dgm:prSet/>
      <dgm:spPr/>
      <dgm:t>
        <a:bodyPr/>
        <a:lstStyle/>
        <a:p>
          <a:endParaRPr lang="en-US"/>
        </a:p>
      </dgm:t>
    </dgm:pt>
    <dgm:pt modelId="{AD2BBDD9-32E8-47FC-8930-C704E6CEEC9C}">
      <dgm:prSet phldrT="[Text]"/>
      <dgm:spPr/>
      <dgm:t>
        <a:bodyPr/>
        <a:lstStyle/>
        <a:p>
          <a:r>
            <a:rPr lang="en-US" dirty="0"/>
            <a:t>Provider-</a:t>
          </a:r>
        </a:p>
        <a:p>
          <a:r>
            <a:rPr lang="en-US" dirty="0"/>
            <a:t>Personal level</a:t>
          </a:r>
        </a:p>
      </dgm:t>
    </dgm:pt>
    <dgm:pt modelId="{7B79B41D-1481-4543-9081-656585B143CA}" type="parTrans" cxnId="{B2B76278-6D80-49DA-B198-23A5052D3FE0}">
      <dgm:prSet/>
      <dgm:spPr/>
      <dgm:t>
        <a:bodyPr/>
        <a:lstStyle/>
        <a:p>
          <a:endParaRPr lang="en-US"/>
        </a:p>
      </dgm:t>
    </dgm:pt>
    <dgm:pt modelId="{2949BEC3-4970-45B0-818D-AD6EE807F00E}" type="sibTrans" cxnId="{B2B76278-6D80-49DA-B198-23A5052D3FE0}">
      <dgm:prSet/>
      <dgm:spPr/>
      <dgm:t>
        <a:bodyPr/>
        <a:lstStyle/>
        <a:p>
          <a:endParaRPr lang="en-US"/>
        </a:p>
      </dgm:t>
    </dgm:pt>
    <dgm:pt modelId="{A961CADA-D5A5-41B1-854E-40DFC7A9C7DC}">
      <dgm:prSet phldrT="[Text]"/>
      <dgm:spPr>
        <a:solidFill>
          <a:srgbClr val="7030A0"/>
        </a:solidFill>
      </dgm:spPr>
      <dgm:t>
        <a:bodyPr/>
        <a:lstStyle/>
        <a:p>
          <a:r>
            <a:rPr lang="en-US" dirty="0"/>
            <a:t>Environmental</a:t>
          </a:r>
        </a:p>
      </dgm:t>
    </dgm:pt>
    <dgm:pt modelId="{298ED652-B25D-4D8A-A46C-851AF05BC6CB}" type="parTrans" cxnId="{11016FE9-D7BC-4FB8-9B1B-4226D8557AD7}">
      <dgm:prSet/>
      <dgm:spPr/>
      <dgm:t>
        <a:bodyPr/>
        <a:lstStyle/>
        <a:p>
          <a:endParaRPr lang="en-US"/>
        </a:p>
      </dgm:t>
    </dgm:pt>
    <dgm:pt modelId="{791FB22F-340F-4B03-B849-44F49552F59B}" type="sibTrans" cxnId="{11016FE9-D7BC-4FB8-9B1B-4226D8557AD7}">
      <dgm:prSet/>
      <dgm:spPr/>
      <dgm:t>
        <a:bodyPr/>
        <a:lstStyle/>
        <a:p>
          <a:endParaRPr lang="en-US"/>
        </a:p>
      </dgm:t>
    </dgm:pt>
    <dgm:pt modelId="{6A19515D-0568-48B8-BB4D-3CFE2D84BCF8}" type="pres">
      <dgm:prSet presAssocID="{CE1758C5-89EF-468D-997A-4A095F76F447}" presName="compositeShape" presStyleCnt="0">
        <dgm:presLayoutVars>
          <dgm:chMax val="7"/>
          <dgm:dir/>
          <dgm:resizeHandles val="exact"/>
        </dgm:presLayoutVars>
      </dgm:prSet>
      <dgm:spPr/>
      <dgm:t>
        <a:bodyPr/>
        <a:lstStyle/>
        <a:p>
          <a:endParaRPr lang="en-US"/>
        </a:p>
      </dgm:t>
    </dgm:pt>
    <dgm:pt modelId="{9219B2B4-7CA0-44EA-8281-7077E1A1C203}" type="pres">
      <dgm:prSet presAssocID="{CE1758C5-89EF-468D-997A-4A095F76F447}" presName="wedge1" presStyleLbl="node1" presStyleIdx="0" presStyleCnt="3"/>
      <dgm:spPr/>
      <dgm:t>
        <a:bodyPr/>
        <a:lstStyle/>
        <a:p>
          <a:endParaRPr lang="en-US"/>
        </a:p>
      </dgm:t>
    </dgm:pt>
    <dgm:pt modelId="{56F24A5C-14A4-4F9C-8679-1ADF2498A3EA}" type="pres">
      <dgm:prSet presAssocID="{CE1758C5-89EF-468D-997A-4A095F76F447}" presName="dummy1a" presStyleCnt="0"/>
      <dgm:spPr/>
    </dgm:pt>
    <dgm:pt modelId="{31DAB7A1-D4F6-4E12-8535-AE633F293E5D}" type="pres">
      <dgm:prSet presAssocID="{CE1758C5-89EF-468D-997A-4A095F76F447}" presName="dummy1b" presStyleCnt="0"/>
      <dgm:spPr/>
    </dgm:pt>
    <dgm:pt modelId="{B4315659-F49C-4A3B-9B1D-FD8434EFADB5}" type="pres">
      <dgm:prSet presAssocID="{CE1758C5-89EF-468D-997A-4A095F76F447}" presName="wedge1Tx" presStyleLbl="node1" presStyleIdx="0" presStyleCnt="3">
        <dgm:presLayoutVars>
          <dgm:chMax val="0"/>
          <dgm:chPref val="0"/>
          <dgm:bulletEnabled val="1"/>
        </dgm:presLayoutVars>
      </dgm:prSet>
      <dgm:spPr/>
      <dgm:t>
        <a:bodyPr/>
        <a:lstStyle/>
        <a:p>
          <a:endParaRPr lang="en-US"/>
        </a:p>
      </dgm:t>
    </dgm:pt>
    <dgm:pt modelId="{C4D4FFB1-0F23-41B0-AF1A-7175B83A64E9}" type="pres">
      <dgm:prSet presAssocID="{CE1758C5-89EF-468D-997A-4A095F76F447}" presName="wedge2" presStyleLbl="node1" presStyleIdx="1" presStyleCnt="3"/>
      <dgm:spPr/>
      <dgm:t>
        <a:bodyPr/>
        <a:lstStyle/>
        <a:p>
          <a:endParaRPr lang="en-US"/>
        </a:p>
      </dgm:t>
    </dgm:pt>
    <dgm:pt modelId="{7FEE94C8-8990-4B7F-BD37-E60FB05BE282}" type="pres">
      <dgm:prSet presAssocID="{CE1758C5-89EF-468D-997A-4A095F76F447}" presName="dummy2a" presStyleCnt="0"/>
      <dgm:spPr/>
    </dgm:pt>
    <dgm:pt modelId="{A3530873-C50A-4C7D-9F58-B76DD00C4ECC}" type="pres">
      <dgm:prSet presAssocID="{CE1758C5-89EF-468D-997A-4A095F76F447}" presName="dummy2b" presStyleCnt="0"/>
      <dgm:spPr/>
    </dgm:pt>
    <dgm:pt modelId="{D3EC7ED6-7626-40F0-825C-0D4BD483C2BA}" type="pres">
      <dgm:prSet presAssocID="{CE1758C5-89EF-468D-997A-4A095F76F447}" presName="wedge2Tx" presStyleLbl="node1" presStyleIdx="1" presStyleCnt="3">
        <dgm:presLayoutVars>
          <dgm:chMax val="0"/>
          <dgm:chPref val="0"/>
          <dgm:bulletEnabled val="1"/>
        </dgm:presLayoutVars>
      </dgm:prSet>
      <dgm:spPr/>
      <dgm:t>
        <a:bodyPr/>
        <a:lstStyle/>
        <a:p>
          <a:endParaRPr lang="en-US"/>
        </a:p>
      </dgm:t>
    </dgm:pt>
    <dgm:pt modelId="{201525DF-5873-4CC9-A982-D8DDAF67A56A}" type="pres">
      <dgm:prSet presAssocID="{CE1758C5-89EF-468D-997A-4A095F76F447}" presName="wedge3" presStyleLbl="node1" presStyleIdx="2" presStyleCnt="3"/>
      <dgm:spPr/>
      <dgm:t>
        <a:bodyPr/>
        <a:lstStyle/>
        <a:p>
          <a:endParaRPr lang="en-US"/>
        </a:p>
      </dgm:t>
    </dgm:pt>
    <dgm:pt modelId="{12D65247-85D3-4EE8-808C-11981534D8FA}" type="pres">
      <dgm:prSet presAssocID="{CE1758C5-89EF-468D-997A-4A095F76F447}" presName="dummy3a" presStyleCnt="0"/>
      <dgm:spPr/>
    </dgm:pt>
    <dgm:pt modelId="{E7B50802-202E-428A-9ACC-1E97AC991821}" type="pres">
      <dgm:prSet presAssocID="{CE1758C5-89EF-468D-997A-4A095F76F447}" presName="dummy3b" presStyleCnt="0"/>
      <dgm:spPr/>
    </dgm:pt>
    <dgm:pt modelId="{3DCB725F-A012-47F0-B545-16453EEABAB4}" type="pres">
      <dgm:prSet presAssocID="{CE1758C5-89EF-468D-997A-4A095F76F447}" presName="wedge3Tx" presStyleLbl="node1" presStyleIdx="2" presStyleCnt="3">
        <dgm:presLayoutVars>
          <dgm:chMax val="0"/>
          <dgm:chPref val="0"/>
          <dgm:bulletEnabled val="1"/>
        </dgm:presLayoutVars>
      </dgm:prSet>
      <dgm:spPr/>
      <dgm:t>
        <a:bodyPr/>
        <a:lstStyle/>
        <a:p>
          <a:endParaRPr lang="en-US"/>
        </a:p>
      </dgm:t>
    </dgm:pt>
    <dgm:pt modelId="{199C9C52-87CE-4910-8FC5-2EBBF001EDBF}" type="pres">
      <dgm:prSet presAssocID="{A41E60C1-87D1-4F76-B3DC-22211B8B6CE2}" presName="arrowWedge1" presStyleLbl="fgSibTrans2D1" presStyleIdx="0" presStyleCnt="3"/>
      <dgm:spPr>
        <a:solidFill>
          <a:srgbClr val="00B050"/>
        </a:solidFill>
      </dgm:spPr>
    </dgm:pt>
    <dgm:pt modelId="{4175CBB3-6715-4300-93CB-FE883DE4B30E}" type="pres">
      <dgm:prSet presAssocID="{2949BEC3-4970-45B0-818D-AD6EE807F00E}" presName="arrowWedge2" presStyleLbl="fgSibTrans2D1" presStyleIdx="1" presStyleCnt="3"/>
      <dgm:spPr>
        <a:solidFill>
          <a:srgbClr val="00B050"/>
        </a:solidFill>
      </dgm:spPr>
    </dgm:pt>
    <dgm:pt modelId="{14010731-397E-49E6-9EE0-E9102E0426CF}" type="pres">
      <dgm:prSet presAssocID="{791FB22F-340F-4B03-B849-44F49552F59B}" presName="arrowWedge3" presStyleLbl="fgSibTrans2D1" presStyleIdx="2" presStyleCnt="3" custLinFactNeighborX="-719" custLinFactNeighborY="-1545"/>
      <dgm:spPr>
        <a:solidFill>
          <a:srgbClr val="00B050"/>
        </a:solidFill>
      </dgm:spPr>
    </dgm:pt>
  </dgm:ptLst>
  <dgm:cxnLst>
    <dgm:cxn modelId="{10C1038A-91FE-49EF-A1CC-BECF88A6EE13}" type="presOf" srcId="{A961CADA-D5A5-41B1-854E-40DFC7A9C7DC}" destId="{3DCB725F-A012-47F0-B545-16453EEABAB4}" srcOrd="1" destOrd="0" presId="urn:microsoft.com/office/officeart/2005/8/layout/cycle8"/>
    <dgm:cxn modelId="{B2B76278-6D80-49DA-B198-23A5052D3FE0}" srcId="{CE1758C5-89EF-468D-997A-4A095F76F447}" destId="{AD2BBDD9-32E8-47FC-8930-C704E6CEEC9C}" srcOrd="1" destOrd="0" parTransId="{7B79B41D-1481-4543-9081-656585B143CA}" sibTransId="{2949BEC3-4970-45B0-818D-AD6EE807F00E}"/>
    <dgm:cxn modelId="{11016FE9-D7BC-4FB8-9B1B-4226D8557AD7}" srcId="{CE1758C5-89EF-468D-997A-4A095F76F447}" destId="{A961CADA-D5A5-41B1-854E-40DFC7A9C7DC}" srcOrd="2" destOrd="0" parTransId="{298ED652-B25D-4D8A-A46C-851AF05BC6CB}" sibTransId="{791FB22F-340F-4B03-B849-44F49552F59B}"/>
    <dgm:cxn modelId="{8DB1AD66-B303-4B3D-B16E-0D06171B253D}" type="presOf" srcId="{CE1758C5-89EF-468D-997A-4A095F76F447}" destId="{6A19515D-0568-48B8-BB4D-3CFE2D84BCF8}" srcOrd="0" destOrd="0" presId="urn:microsoft.com/office/officeart/2005/8/layout/cycle8"/>
    <dgm:cxn modelId="{F0EDD07D-7A42-4C59-B731-C99EED004286}" type="presOf" srcId="{8C4DE414-6B20-45C0-BD4A-1FDE046F25A6}" destId="{9219B2B4-7CA0-44EA-8281-7077E1A1C203}" srcOrd="0" destOrd="0" presId="urn:microsoft.com/office/officeart/2005/8/layout/cycle8"/>
    <dgm:cxn modelId="{2259EC9D-6C20-4741-9A10-8172BC83BA78}" type="presOf" srcId="{AD2BBDD9-32E8-47FC-8930-C704E6CEEC9C}" destId="{C4D4FFB1-0F23-41B0-AF1A-7175B83A64E9}" srcOrd="0" destOrd="0" presId="urn:microsoft.com/office/officeart/2005/8/layout/cycle8"/>
    <dgm:cxn modelId="{2A7E0077-5F8F-4C6D-A8FE-95C09B8B848E}" srcId="{CE1758C5-89EF-468D-997A-4A095F76F447}" destId="{8C4DE414-6B20-45C0-BD4A-1FDE046F25A6}" srcOrd="0" destOrd="0" parTransId="{61438432-F4C9-4F12-BB27-29A36B5FDF30}" sibTransId="{A41E60C1-87D1-4F76-B3DC-22211B8B6CE2}"/>
    <dgm:cxn modelId="{57DA40C5-B7B6-4D8C-A058-9277DBEF5905}" type="presOf" srcId="{AD2BBDD9-32E8-47FC-8930-C704E6CEEC9C}" destId="{D3EC7ED6-7626-40F0-825C-0D4BD483C2BA}" srcOrd="1" destOrd="0" presId="urn:microsoft.com/office/officeart/2005/8/layout/cycle8"/>
    <dgm:cxn modelId="{BC0A7E79-EB35-41C8-ABDF-A4B7B6A095E6}" type="presOf" srcId="{8C4DE414-6B20-45C0-BD4A-1FDE046F25A6}" destId="{B4315659-F49C-4A3B-9B1D-FD8434EFADB5}" srcOrd="1" destOrd="0" presId="urn:microsoft.com/office/officeart/2005/8/layout/cycle8"/>
    <dgm:cxn modelId="{1B50BE0F-8372-4692-A6C3-6A072F955F41}" type="presOf" srcId="{A961CADA-D5A5-41B1-854E-40DFC7A9C7DC}" destId="{201525DF-5873-4CC9-A982-D8DDAF67A56A}" srcOrd="0" destOrd="0" presId="urn:microsoft.com/office/officeart/2005/8/layout/cycle8"/>
    <dgm:cxn modelId="{6CE1AF43-6043-4F96-AB9D-C0D7DA2C2D30}" type="presParOf" srcId="{6A19515D-0568-48B8-BB4D-3CFE2D84BCF8}" destId="{9219B2B4-7CA0-44EA-8281-7077E1A1C203}" srcOrd="0" destOrd="0" presId="urn:microsoft.com/office/officeart/2005/8/layout/cycle8"/>
    <dgm:cxn modelId="{8693AAE1-8AE6-40E3-9521-AE6302C8EEE1}" type="presParOf" srcId="{6A19515D-0568-48B8-BB4D-3CFE2D84BCF8}" destId="{56F24A5C-14A4-4F9C-8679-1ADF2498A3EA}" srcOrd="1" destOrd="0" presId="urn:microsoft.com/office/officeart/2005/8/layout/cycle8"/>
    <dgm:cxn modelId="{4FD9469C-E5EF-485E-9E30-8678F1F2975B}" type="presParOf" srcId="{6A19515D-0568-48B8-BB4D-3CFE2D84BCF8}" destId="{31DAB7A1-D4F6-4E12-8535-AE633F293E5D}" srcOrd="2" destOrd="0" presId="urn:microsoft.com/office/officeart/2005/8/layout/cycle8"/>
    <dgm:cxn modelId="{B49BEE28-D777-489B-BEDE-AE3636111872}" type="presParOf" srcId="{6A19515D-0568-48B8-BB4D-3CFE2D84BCF8}" destId="{B4315659-F49C-4A3B-9B1D-FD8434EFADB5}" srcOrd="3" destOrd="0" presId="urn:microsoft.com/office/officeart/2005/8/layout/cycle8"/>
    <dgm:cxn modelId="{CFB936B5-398A-4DC9-AD09-A3762DD58873}" type="presParOf" srcId="{6A19515D-0568-48B8-BB4D-3CFE2D84BCF8}" destId="{C4D4FFB1-0F23-41B0-AF1A-7175B83A64E9}" srcOrd="4" destOrd="0" presId="urn:microsoft.com/office/officeart/2005/8/layout/cycle8"/>
    <dgm:cxn modelId="{BDC445DB-0990-47BA-821C-74269A83A9DA}" type="presParOf" srcId="{6A19515D-0568-48B8-BB4D-3CFE2D84BCF8}" destId="{7FEE94C8-8990-4B7F-BD37-E60FB05BE282}" srcOrd="5" destOrd="0" presId="urn:microsoft.com/office/officeart/2005/8/layout/cycle8"/>
    <dgm:cxn modelId="{18C08D46-4051-449E-B31C-8FC41A8F08D8}" type="presParOf" srcId="{6A19515D-0568-48B8-BB4D-3CFE2D84BCF8}" destId="{A3530873-C50A-4C7D-9F58-B76DD00C4ECC}" srcOrd="6" destOrd="0" presId="urn:microsoft.com/office/officeart/2005/8/layout/cycle8"/>
    <dgm:cxn modelId="{A7FFBFFA-D4CA-4D45-A6D6-DBCFB228AD75}" type="presParOf" srcId="{6A19515D-0568-48B8-BB4D-3CFE2D84BCF8}" destId="{D3EC7ED6-7626-40F0-825C-0D4BD483C2BA}" srcOrd="7" destOrd="0" presId="urn:microsoft.com/office/officeart/2005/8/layout/cycle8"/>
    <dgm:cxn modelId="{38A3A6DF-DA35-4B41-B006-DBDEB9733571}" type="presParOf" srcId="{6A19515D-0568-48B8-BB4D-3CFE2D84BCF8}" destId="{201525DF-5873-4CC9-A982-D8DDAF67A56A}" srcOrd="8" destOrd="0" presId="urn:microsoft.com/office/officeart/2005/8/layout/cycle8"/>
    <dgm:cxn modelId="{8A6B027F-FF53-4BF6-8D29-5469227AE8B1}" type="presParOf" srcId="{6A19515D-0568-48B8-BB4D-3CFE2D84BCF8}" destId="{12D65247-85D3-4EE8-808C-11981534D8FA}" srcOrd="9" destOrd="0" presId="urn:microsoft.com/office/officeart/2005/8/layout/cycle8"/>
    <dgm:cxn modelId="{B0FB0B3E-F55C-4354-8A3B-CBDD14F00A7C}" type="presParOf" srcId="{6A19515D-0568-48B8-BB4D-3CFE2D84BCF8}" destId="{E7B50802-202E-428A-9ACC-1E97AC991821}" srcOrd="10" destOrd="0" presId="urn:microsoft.com/office/officeart/2005/8/layout/cycle8"/>
    <dgm:cxn modelId="{D68877EB-CE73-4D27-9E30-844FFD78C787}" type="presParOf" srcId="{6A19515D-0568-48B8-BB4D-3CFE2D84BCF8}" destId="{3DCB725F-A012-47F0-B545-16453EEABAB4}" srcOrd="11" destOrd="0" presId="urn:microsoft.com/office/officeart/2005/8/layout/cycle8"/>
    <dgm:cxn modelId="{10D61C46-FC09-430E-9D3F-7F592469A58C}" type="presParOf" srcId="{6A19515D-0568-48B8-BB4D-3CFE2D84BCF8}" destId="{199C9C52-87CE-4910-8FC5-2EBBF001EDBF}" srcOrd="12" destOrd="0" presId="urn:microsoft.com/office/officeart/2005/8/layout/cycle8"/>
    <dgm:cxn modelId="{38AE8864-BAD1-44FD-9893-2DEDC600DE9E}" type="presParOf" srcId="{6A19515D-0568-48B8-BB4D-3CFE2D84BCF8}" destId="{4175CBB3-6715-4300-93CB-FE883DE4B30E}" srcOrd="13" destOrd="0" presId="urn:microsoft.com/office/officeart/2005/8/layout/cycle8"/>
    <dgm:cxn modelId="{100B4E40-949F-4736-8875-A3E65957F409}" type="presParOf" srcId="{6A19515D-0568-48B8-BB4D-3CFE2D84BCF8}" destId="{14010731-397E-49E6-9EE0-E9102E0426CF}"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355C59-C1FD-6442-AEB5-D92696AF80D8}" type="datetimeFigureOut">
              <a:rPr lang="en-US" smtClean="0"/>
              <a:t>8/19/20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7E4F94-7953-2847-870B-5C6DE618401D}" type="slidenum">
              <a:rPr lang="en-US" smtClean="0"/>
              <a:t>‹#›</a:t>
            </a:fld>
            <a:endParaRPr lang="en-US" dirty="0"/>
          </a:p>
        </p:txBody>
      </p:sp>
    </p:spTree>
    <p:extLst>
      <p:ext uri="{BB962C8B-B14F-4D97-AF65-F5344CB8AC3E}">
        <p14:creationId xmlns:p14="http://schemas.microsoft.com/office/powerpoint/2010/main" val="37938061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9A58B-C66D-0E4D-9CF4-D0A97D2815BD}" type="datetimeFigureOut">
              <a:rPr lang="en-US" smtClean="0"/>
              <a:t>8/19/20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F3D7C-E79C-464D-870B-78CB3C2428AA}" type="slidenum">
              <a:rPr lang="en-US" smtClean="0"/>
              <a:t>‹#›</a:t>
            </a:fld>
            <a:endParaRPr lang="en-US" dirty="0"/>
          </a:p>
        </p:txBody>
      </p:sp>
    </p:spTree>
    <p:extLst>
      <p:ext uri="{BB962C8B-B14F-4D97-AF65-F5344CB8AC3E}">
        <p14:creationId xmlns:p14="http://schemas.microsoft.com/office/powerpoint/2010/main" val="990912024"/>
      </p:ext>
    </p:extLst>
  </p:cSld>
  <p:clrMap bg1="lt1" tx1="dk1" bg2="lt2" tx2="dk2" accent1="accent1" accent2="accent2" accent3="accent3" accent4="accent4" accent5="accent5" accent6="accent6" hlink="hlink" folHlink="folHlink"/>
  <p:hf hdr="0" ftr="0" dt="0"/>
  <p:notesStyle>
    <a:lvl1pPr marL="0" algn="l" defTabSz="456449" rtl="0" eaLnBrk="1" latinLnBrk="0" hangingPunct="1">
      <a:defRPr sz="1200" kern="1200">
        <a:solidFill>
          <a:schemeClr val="tx1"/>
        </a:solidFill>
        <a:latin typeface="+mn-lt"/>
        <a:ea typeface="+mn-ea"/>
        <a:cs typeface="+mn-cs"/>
      </a:defRPr>
    </a:lvl1pPr>
    <a:lvl2pPr marL="456449" algn="l" defTabSz="456449" rtl="0" eaLnBrk="1" latinLnBrk="0" hangingPunct="1">
      <a:defRPr sz="1200" kern="1200">
        <a:solidFill>
          <a:schemeClr val="tx1"/>
        </a:solidFill>
        <a:latin typeface="+mn-lt"/>
        <a:ea typeface="+mn-ea"/>
        <a:cs typeface="+mn-cs"/>
      </a:defRPr>
    </a:lvl2pPr>
    <a:lvl3pPr marL="912899" algn="l" defTabSz="456449" rtl="0" eaLnBrk="1" latinLnBrk="0" hangingPunct="1">
      <a:defRPr sz="1200" kern="1200">
        <a:solidFill>
          <a:schemeClr val="tx1"/>
        </a:solidFill>
        <a:latin typeface="+mn-lt"/>
        <a:ea typeface="+mn-ea"/>
        <a:cs typeface="+mn-cs"/>
      </a:defRPr>
    </a:lvl3pPr>
    <a:lvl4pPr marL="1369349" algn="l" defTabSz="456449" rtl="0" eaLnBrk="1" latinLnBrk="0" hangingPunct="1">
      <a:defRPr sz="1200" kern="1200">
        <a:solidFill>
          <a:schemeClr val="tx1"/>
        </a:solidFill>
        <a:latin typeface="+mn-lt"/>
        <a:ea typeface="+mn-ea"/>
        <a:cs typeface="+mn-cs"/>
      </a:defRPr>
    </a:lvl4pPr>
    <a:lvl5pPr marL="1825798" algn="l" defTabSz="456449" rtl="0" eaLnBrk="1" latinLnBrk="0" hangingPunct="1">
      <a:defRPr sz="1200" kern="1200">
        <a:solidFill>
          <a:schemeClr val="tx1"/>
        </a:solidFill>
        <a:latin typeface="+mn-lt"/>
        <a:ea typeface="+mn-ea"/>
        <a:cs typeface="+mn-cs"/>
      </a:defRPr>
    </a:lvl5pPr>
    <a:lvl6pPr marL="2282248" algn="l" defTabSz="456449" rtl="0" eaLnBrk="1" latinLnBrk="0" hangingPunct="1">
      <a:defRPr sz="1200" kern="1200">
        <a:solidFill>
          <a:schemeClr val="tx1"/>
        </a:solidFill>
        <a:latin typeface="+mn-lt"/>
        <a:ea typeface="+mn-ea"/>
        <a:cs typeface="+mn-cs"/>
      </a:defRPr>
    </a:lvl6pPr>
    <a:lvl7pPr marL="2738697" algn="l" defTabSz="456449" rtl="0" eaLnBrk="1" latinLnBrk="0" hangingPunct="1">
      <a:defRPr sz="1200" kern="1200">
        <a:solidFill>
          <a:schemeClr val="tx1"/>
        </a:solidFill>
        <a:latin typeface="+mn-lt"/>
        <a:ea typeface="+mn-ea"/>
        <a:cs typeface="+mn-cs"/>
      </a:defRPr>
    </a:lvl7pPr>
    <a:lvl8pPr marL="3195147" algn="l" defTabSz="456449" rtl="0" eaLnBrk="1" latinLnBrk="0" hangingPunct="1">
      <a:defRPr sz="1200" kern="1200">
        <a:solidFill>
          <a:schemeClr val="tx1"/>
        </a:solidFill>
        <a:latin typeface="+mn-lt"/>
        <a:ea typeface="+mn-ea"/>
        <a:cs typeface="+mn-cs"/>
      </a:defRPr>
    </a:lvl8pPr>
    <a:lvl9pPr marL="3651597" algn="l" defTabSz="4564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a:t>
            </a:fld>
            <a:endParaRPr lang="en-US" dirty="0"/>
          </a:p>
        </p:txBody>
      </p:sp>
    </p:spTree>
    <p:extLst>
      <p:ext uri="{BB962C8B-B14F-4D97-AF65-F5344CB8AC3E}">
        <p14:creationId xmlns:p14="http://schemas.microsoft.com/office/powerpoint/2010/main" val="3989387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4</a:t>
            </a:fld>
            <a:endParaRPr lang="en-US" dirty="0"/>
          </a:p>
        </p:txBody>
      </p:sp>
    </p:spTree>
    <p:extLst>
      <p:ext uri="{BB962C8B-B14F-4D97-AF65-F5344CB8AC3E}">
        <p14:creationId xmlns:p14="http://schemas.microsoft.com/office/powerpoint/2010/main" val="3303076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1ECCF6A-2AA7-45A1-903A-DAF5F3AC1B30}" type="slidenum">
              <a:rPr lang="da-DK" altLang="zh-TW" smtClean="0"/>
              <a:pPr/>
              <a:t>5</a:t>
            </a:fld>
            <a:endParaRPr lang="da-DK" altLang="zh-TW"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altLang="zh-TW" dirty="0"/>
              <a:t>.</a:t>
            </a:r>
            <a:endParaRPr lang="en-GB" altLang="zh-TW" dirty="0"/>
          </a:p>
        </p:txBody>
      </p:sp>
    </p:spTree>
    <p:extLst>
      <p:ext uri="{BB962C8B-B14F-4D97-AF65-F5344CB8AC3E}">
        <p14:creationId xmlns:p14="http://schemas.microsoft.com/office/powerpoint/2010/main" val="3423085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1ECCF6A-2AA7-45A1-903A-DAF5F3AC1B30}" type="slidenum">
              <a:rPr lang="da-DK" altLang="zh-TW" smtClean="0"/>
              <a:pPr/>
              <a:t>6</a:t>
            </a:fld>
            <a:endParaRPr lang="da-DK" altLang="zh-TW"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altLang="zh-TW" dirty="0"/>
              <a:t>.</a:t>
            </a:r>
            <a:endParaRPr lang="en-GB" altLang="zh-TW" dirty="0"/>
          </a:p>
        </p:txBody>
      </p:sp>
    </p:spTree>
    <p:extLst>
      <p:ext uri="{BB962C8B-B14F-4D97-AF65-F5344CB8AC3E}">
        <p14:creationId xmlns:p14="http://schemas.microsoft.com/office/powerpoint/2010/main" val="489912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1ECCF6A-2AA7-45A1-903A-DAF5F3AC1B30}" type="slidenum">
              <a:rPr lang="da-DK" altLang="zh-TW" smtClean="0"/>
              <a:pPr/>
              <a:t>7</a:t>
            </a:fld>
            <a:endParaRPr lang="da-DK" altLang="zh-TW"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altLang="zh-TW" dirty="0"/>
              <a:t>.</a:t>
            </a:r>
            <a:endParaRPr lang="en-GB" altLang="zh-TW" dirty="0"/>
          </a:p>
        </p:txBody>
      </p:sp>
    </p:spTree>
    <p:extLst>
      <p:ext uri="{BB962C8B-B14F-4D97-AF65-F5344CB8AC3E}">
        <p14:creationId xmlns:p14="http://schemas.microsoft.com/office/powerpoint/2010/main" val="402346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1ECCF6A-2AA7-45A1-903A-DAF5F3AC1B30}" type="slidenum">
              <a:rPr lang="da-DK" altLang="zh-TW" smtClean="0"/>
              <a:pPr/>
              <a:t>8</a:t>
            </a:fld>
            <a:endParaRPr lang="da-DK" altLang="zh-TW"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altLang="zh-TW" dirty="0"/>
              <a:t>.</a:t>
            </a:r>
            <a:endParaRPr lang="en-GB" altLang="zh-TW" dirty="0"/>
          </a:p>
        </p:txBody>
      </p:sp>
    </p:spTree>
    <p:extLst>
      <p:ext uri="{BB962C8B-B14F-4D97-AF65-F5344CB8AC3E}">
        <p14:creationId xmlns:p14="http://schemas.microsoft.com/office/powerpoint/2010/main" val="3281608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1ECCF6A-2AA7-45A1-903A-DAF5F3AC1B30}" type="slidenum">
              <a:rPr lang="da-DK" altLang="zh-TW" smtClean="0"/>
              <a:pPr/>
              <a:t>13</a:t>
            </a:fld>
            <a:endParaRPr lang="da-DK" altLang="zh-TW"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altLang="zh-TW" dirty="0"/>
              <a:t>.</a:t>
            </a:r>
            <a:endParaRPr lang="en-GB" altLang="zh-TW" dirty="0"/>
          </a:p>
        </p:txBody>
      </p:sp>
    </p:spTree>
    <p:extLst>
      <p:ext uri="{BB962C8B-B14F-4D97-AF65-F5344CB8AC3E}">
        <p14:creationId xmlns:p14="http://schemas.microsoft.com/office/powerpoint/2010/main" val="489443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1ECCF6A-2AA7-45A1-903A-DAF5F3AC1B30}" type="slidenum">
              <a:rPr lang="da-DK" altLang="zh-TW" smtClean="0"/>
              <a:pPr/>
              <a:t>14</a:t>
            </a:fld>
            <a:endParaRPr lang="da-DK" altLang="zh-TW"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altLang="zh-TW" dirty="0"/>
              <a:t>.</a:t>
            </a:r>
            <a:endParaRPr lang="en-GB" altLang="zh-TW" dirty="0"/>
          </a:p>
        </p:txBody>
      </p:sp>
    </p:spTree>
    <p:extLst>
      <p:ext uri="{BB962C8B-B14F-4D97-AF65-F5344CB8AC3E}">
        <p14:creationId xmlns:p14="http://schemas.microsoft.com/office/powerpoint/2010/main" val="4062286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1ECCF6A-2AA7-45A1-903A-DAF5F3AC1B30}" type="slidenum">
              <a:rPr lang="da-DK" altLang="zh-TW" smtClean="0"/>
              <a:pPr/>
              <a:t>15</a:t>
            </a:fld>
            <a:endParaRPr lang="da-DK" altLang="zh-TW"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altLang="zh-TW" dirty="0"/>
              <a:t>.</a:t>
            </a:r>
            <a:endParaRPr lang="en-GB" altLang="zh-TW" dirty="0"/>
          </a:p>
        </p:txBody>
      </p:sp>
    </p:spTree>
    <p:extLst>
      <p:ext uri="{BB962C8B-B14F-4D97-AF65-F5344CB8AC3E}">
        <p14:creationId xmlns:p14="http://schemas.microsoft.com/office/powerpoint/2010/main" val="382641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3" y="2025526"/>
            <a:ext cx="7772399" cy="2474409"/>
          </a:xfrm>
        </p:spPr>
        <p:txBody>
          <a:bodyPr anchor="t"/>
          <a:lstStyle>
            <a:lvl1pPr>
              <a:defRPr sz="54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1" y="4681685"/>
            <a:ext cx="7772398"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1D2EA5EF-C699-AF4C-BA42-C0A1CAAB713C}" type="slidenum">
              <a:rPr lang="en-US" smtClean="0"/>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055" y="316504"/>
            <a:ext cx="3096774" cy="963170"/>
          </a:xfrm>
          <a:prstGeom prst="rect">
            <a:avLst/>
          </a:prstGeom>
        </p:spPr>
      </p:pic>
      <p:sp>
        <p:nvSpPr>
          <p:cNvPr id="11" name="Date Placeholder 3"/>
          <p:cNvSpPr>
            <a:spLocks noGrp="1"/>
          </p:cNvSpPr>
          <p:nvPr>
            <p:ph type="dt" sz="half" idx="10"/>
          </p:nvPr>
        </p:nvSpPr>
        <p:spPr>
          <a:xfrm>
            <a:off x="7719760" y="6352708"/>
            <a:ext cx="738443" cy="365760"/>
          </a:xfrm>
          <a:prstGeom prst="rect">
            <a:avLst/>
          </a:prstGeom>
        </p:spPr>
        <p:txBody>
          <a:bodyPr anchor="ctr"/>
          <a:lstStyle>
            <a:lvl1pPr>
              <a:defRPr sz="1200" b="0" i="0">
                <a:solidFill>
                  <a:srgbClr val="88A7DF"/>
                </a:solidFill>
                <a:latin typeface="+mn-lt"/>
                <a:cs typeface="ITC Avant Garde Std Bk Cn"/>
              </a:defRPr>
            </a:lvl1pPr>
          </a:lstStyle>
          <a:p>
            <a:fld id="{D1ED985C-FF7D-AB44-9104-D0C0B9A3CC1C}" type="datetime1">
              <a:rPr lang="en-US" smtClean="0"/>
              <a:t>8/19/20</a:t>
            </a:fld>
            <a:endParaRPr lang="en-US" dirty="0"/>
          </a:p>
        </p:txBody>
      </p:sp>
      <p:sp>
        <p:nvSpPr>
          <p:cNvPr id="12" name="Footer Placeholder 4"/>
          <p:cNvSpPr>
            <a:spLocks noGrp="1"/>
          </p:cNvSpPr>
          <p:nvPr>
            <p:ph type="ftr" sz="quarter" idx="11"/>
          </p:nvPr>
        </p:nvSpPr>
        <p:spPr>
          <a:xfrm>
            <a:off x="3352459" y="6352708"/>
            <a:ext cx="4367298"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dirty="0"/>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9D28AAA1-316C-374E-BDBF-BDC7D3095806}" type="datetime1">
              <a:rPr lang="en-US" smtClean="0"/>
              <a:t>8/19/20</a:t>
            </a:fld>
            <a:endParaRPr lang="en-US" dirty="0"/>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1" name="Picture 10"/>
          <p:cNvPicPr>
            <a:picLocks/>
          </p:cNvPicPr>
          <p:nvPr/>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6" y="3187172"/>
            <a:ext cx="7659687" cy="1168401"/>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7" y="1553633"/>
            <a:ext cx="6135687" cy="1633538"/>
          </a:xfrm>
        </p:spPr>
        <p:txBody>
          <a:bodyPr anchor="b"/>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dirty="0"/>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0854596A-402D-804D-A489-5259C67A072D}" type="datetime1">
              <a:rPr lang="en-US" smtClean="0"/>
              <a:t>8/19/20</a:t>
            </a:fld>
            <a:endParaRPr lang="en-US" dirty="0"/>
          </a:p>
        </p:txBody>
      </p:sp>
      <p:sp>
        <p:nvSpPr>
          <p:cNvPr id="9"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1" name="Picture 10"/>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2" y="1536192"/>
            <a:ext cx="40385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dirty="0"/>
          </a:p>
        </p:txBody>
      </p:sp>
      <p:sp>
        <p:nvSpPr>
          <p:cNvPr id="9"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176200EF-7482-B040-97D0-BCE9E2CD4542}" type="datetime1">
              <a:rPr lang="en-US" smtClean="0"/>
              <a:t>8/19/20</a:t>
            </a:fld>
            <a:endParaRPr lang="en-US" dirty="0"/>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2" name="Picture 11"/>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44605"/>
            <a:ext cx="3890108"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08721"/>
            <a:ext cx="3890108"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2210" y="1644605"/>
            <a:ext cx="4038599"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2210" y="2408721"/>
            <a:ext cx="40385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D2EA5EF-C699-AF4C-BA42-C0A1CAAB713C}" type="slidenum">
              <a:rPr lang="en-US" smtClean="0"/>
              <a:t>‹#›</a:t>
            </a:fld>
            <a:endParaRPr lang="en-US" dirty="0"/>
          </a:p>
        </p:txBody>
      </p:sp>
      <p:sp>
        <p:nvSpPr>
          <p:cNvPr id="11"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FB03C116-6A02-8640-9C31-380643D35FA0}" type="datetime1">
              <a:rPr lang="en-US" smtClean="0"/>
              <a:t>8/19/20</a:t>
            </a:fld>
            <a:endParaRPr lang="en-US" dirty="0"/>
          </a:p>
        </p:txBody>
      </p:sp>
      <p:sp>
        <p:nvSpPr>
          <p:cNvPr id="12" name="Footer Placeholder 4"/>
          <p:cNvSpPr>
            <a:spLocks noGrp="1"/>
          </p:cNvSpPr>
          <p:nvPr>
            <p:ph type="ftr" sz="quarter" idx="14"/>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4" name="Picture 13"/>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2EA5EF-C699-AF4C-BA42-C0A1CAAB713C}" type="slidenum">
              <a:rPr lang="en-US" smtClean="0"/>
              <a:t>‹#›</a:t>
            </a:fld>
            <a:endParaRPr lang="en-US" dirty="0"/>
          </a:p>
        </p:txBody>
      </p:sp>
      <p:sp>
        <p:nvSpPr>
          <p:cNvPr id="7"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E508CAE7-23AC-E74E-855A-29A8C56A7A49}" type="datetime1">
              <a:rPr lang="en-US" smtClean="0"/>
              <a:t>8/19/20</a:t>
            </a:fld>
            <a:endParaRPr lang="en-US" dirty="0"/>
          </a:p>
        </p:txBody>
      </p:sp>
      <p:sp>
        <p:nvSpPr>
          <p:cNvPr id="8"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0" name="Picture 9"/>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t>‹#›</a:t>
            </a:fld>
            <a:endParaRPr lang="en-US" dirty="0"/>
          </a:p>
        </p:txBody>
      </p:sp>
      <p:sp>
        <p:nvSpPr>
          <p:cNvPr id="6"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A991FD90-84A5-554C-8FC2-20088770353F}" type="datetime1">
              <a:rPr lang="en-US" smtClean="0"/>
              <a:t>8/19/20</a:t>
            </a:fld>
            <a:endParaRPr lang="en-US" dirty="0"/>
          </a:p>
        </p:txBody>
      </p:sp>
      <p:sp>
        <p:nvSpPr>
          <p:cNvPr id="7"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9" name="Picture 8"/>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3" y="5495544"/>
            <a:ext cx="8516815" cy="59436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dirty="0"/>
          </a:p>
        </p:txBody>
      </p:sp>
      <p:sp>
        <p:nvSpPr>
          <p:cNvPr id="9" name="Content Placeholder 8"/>
          <p:cNvSpPr>
            <a:spLocks noGrp="1"/>
          </p:cNvSpPr>
          <p:nvPr>
            <p:ph sz="quarter" idx="13"/>
          </p:nvPr>
        </p:nvSpPr>
        <p:spPr>
          <a:xfrm>
            <a:off x="304803" y="381001"/>
            <a:ext cx="8516815" cy="49428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36C8FD78-D8C0-F847-B42F-7A36407130B3}" type="datetime1">
              <a:rPr lang="en-US" smtClean="0"/>
              <a:t>8/19/20</a:t>
            </a:fld>
            <a:endParaRPr lang="en-US" dirty="0"/>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2" name="Picture 11"/>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006831"/>
            <a:ext cx="8588248" cy="522557"/>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10327"/>
            <a:ext cx="9144000" cy="4913922"/>
          </a:xfrm>
        </p:spPr>
        <p:txBody>
          <a:bodyPr/>
          <a:lstStyle>
            <a:lvl1pPr marL="0" indent="0">
              <a:buNone/>
              <a:defRPr sz="3200"/>
            </a:lvl1pPr>
            <a:lvl2pPr marL="456449" indent="0">
              <a:buNone/>
              <a:defRPr sz="2800"/>
            </a:lvl2pPr>
            <a:lvl3pPr marL="912899" indent="0">
              <a:buNone/>
              <a:defRPr sz="2400"/>
            </a:lvl3pPr>
            <a:lvl4pPr marL="1369349" indent="0">
              <a:buNone/>
              <a:defRPr sz="2000"/>
            </a:lvl4pPr>
            <a:lvl5pPr marL="1825798" indent="0">
              <a:buNone/>
              <a:defRPr sz="2000"/>
            </a:lvl5pPr>
            <a:lvl6pPr marL="2282248" indent="0">
              <a:buNone/>
              <a:defRPr sz="2000"/>
            </a:lvl6pPr>
            <a:lvl7pPr marL="2738697" indent="0">
              <a:buNone/>
              <a:defRPr sz="2000"/>
            </a:lvl7pPr>
            <a:lvl8pPr marL="3195147" indent="0">
              <a:buNone/>
              <a:defRPr sz="2000"/>
            </a:lvl8pPr>
            <a:lvl9pPr marL="3651597" indent="0">
              <a:buNone/>
              <a:defRPr sz="2000"/>
            </a:lvl9pPr>
          </a:lstStyle>
          <a:p>
            <a:r>
              <a:rPr lang="en-US" dirty="0"/>
              <a:t>Click icon to add picture</a:t>
            </a:r>
          </a:p>
        </p:txBody>
      </p:sp>
      <p:sp>
        <p:nvSpPr>
          <p:cNvPr id="4" name="Text Placeholder 3"/>
          <p:cNvSpPr>
            <a:spLocks noGrp="1"/>
          </p:cNvSpPr>
          <p:nvPr>
            <p:ph type="body" sz="half" idx="2"/>
          </p:nvPr>
        </p:nvSpPr>
        <p:spPr>
          <a:xfrm>
            <a:off x="301752" y="5607552"/>
            <a:ext cx="8588248" cy="538394"/>
          </a:xfrm>
        </p:spPr>
        <p:txBody>
          <a:bodyPr>
            <a:normAutofit/>
          </a:bodyPr>
          <a:lstStyle>
            <a:lvl1pPr marL="0" indent="0" algn="ctr">
              <a:buNone/>
              <a:defRPr sz="16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D2EA5EF-C699-AF4C-BA42-C0A1CAAB713C}" type="slidenum">
              <a:rPr lang="en-US" smtClean="0"/>
              <a:t>‹#›</a:t>
            </a:fld>
            <a:endParaRPr lang="en-US" dirty="0"/>
          </a:p>
        </p:txBody>
      </p:sp>
      <p:sp>
        <p:nvSpPr>
          <p:cNvPr id="10" name="Date Placeholder 3"/>
          <p:cNvSpPr>
            <a:spLocks noGrp="1"/>
          </p:cNvSpPr>
          <p:nvPr>
            <p:ph type="dt" sz="half" idx="12"/>
          </p:nvPr>
        </p:nvSpPr>
        <p:spPr>
          <a:xfrm>
            <a:off x="7719760" y="6352708"/>
            <a:ext cx="738443" cy="365760"/>
          </a:xfrm>
          <a:prstGeom prst="rect">
            <a:avLst/>
          </a:prstGeom>
        </p:spPr>
        <p:txBody>
          <a:bodyPr anchor="ctr"/>
          <a:lstStyle>
            <a:lvl1pPr>
              <a:defRPr sz="1200">
                <a:solidFill>
                  <a:srgbClr val="88A7DF"/>
                </a:solidFill>
              </a:defRPr>
            </a:lvl1pPr>
          </a:lstStyle>
          <a:p>
            <a:fld id="{41AEEF31-8672-534E-B122-6402FB399B3A}" type="datetime1">
              <a:rPr lang="en-US" smtClean="0"/>
              <a:t>8/19/20</a:t>
            </a:fld>
            <a:endParaRPr lang="en-US" dirty="0"/>
          </a:p>
        </p:txBody>
      </p:sp>
      <p:sp>
        <p:nvSpPr>
          <p:cNvPr id="11"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3" name="Picture 12"/>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Picture 3" descr="large-ribbon_ghost.png"/>
          <p:cNvPicPr>
            <a:picLocks noChangeAspect="1"/>
          </p:cNvPicPr>
          <p:nvPr/>
        </p:nvPicPr>
        <p:blipFill rotWithShape="1">
          <a:blip r:embed="rId11">
            <a:extLst>
              <a:ext uri="{28A0092B-C50C-407E-A947-70E740481C1C}">
                <a14:useLocalDpi xmlns:a14="http://schemas.microsoft.com/office/drawing/2010/main" val="0"/>
              </a:ext>
            </a:extLst>
          </a:blip>
          <a:srcRect l="22457" t="32317" r="11115"/>
          <a:stretch/>
        </p:blipFill>
        <p:spPr>
          <a:xfrm>
            <a:off x="4" y="4"/>
            <a:ext cx="9143999" cy="6197487"/>
          </a:xfrm>
          <a:prstGeom prst="rect">
            <a:avLst/>
          </a:prstGeom>
        </p:spPr>
      </p:pic>
      <p:sp>
        <p:nvSpPr>
          <p:cNvPr id="7" name="Rectangle 6"/>
          <p:cNvSpPr/>
          <p:nvPr/>
        </p:nvSpPr>
        <p:spPr>
          <a:xfrm>
            <a:off x="4" y="6223069"/>
            <a:ext cx="9143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dirty="0"/>
          </a:p>
        </p:txBody>
      </p:sp>
      <p:sp>
        <p:nvSpPr>
          <p:cNvPr id="2" name="Title Placeholder 1"/>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2" y="1600203"/>
            <a:ext cx="8315569" cy="4367299"/>
          </a:xfrm>
          <a:prstGeom prst="rect">
            <a:avLst/>
          </a:prstGeom>
        </p:spPr>
        <p:txBody>
          <a:bodyPr vert="horz" lIns="91290" tIns="45645" rIns="91290" bIns="456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8458200" y="6223069"/>
            <a:ext cx="6858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dirty="0">
              <a:solidFill>
                <a:schemeClr val="accent6"/>
              </a:solidFill>
            </a:endParaRPr>
          </a:p>
        </p:txBody>
      </p:sp>
      <p:sp>
        <p:nvSpPr>
          <p:cNvPr id="6" name="Slide Number Placeholder 5"/>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dirty="0"/>
          </a:p>
        </p:txBody>
      </p:sp>
      <p:sp>
        <p:nvSpPr>
          <p:cNvPr id="15" name="Date Placeholder 3"/>
          <p:cNvSpPr>
            <a:spLocks noGrp="1"/>
          </p:cNvSpPr>
          <p:nvPr>
            <p:ph type="dt" sz="half" idx="2"/>
          </p:nvPr>
        </p:nvSpPr>
        <p:spPr>
          <a:xfrm>
            <a:off x="7719760" y="6352708"/>
            <a:ext cx="738443" cy="365760"/>
          </a:xfrm>
          <a:prstGeom prst="rect">
            <a:avLst/>
          </a:prstGeom>
        </p:spPr>
        <p:txBody>
          <a:bodyPr lIns="91290" tIns="45645" rIns="91290" bIns="45645" anchor="ctr"/>
          <a:lstStyle>
            <a:lvl1pPr>
              <a:defRPr sz="1200">
                <a:solidFill>
                  <a:srgbClr val="88A7DF"/>
                </a:solidFill>
              </a:defRPr>
            </a:lvl1pPr>
          </a:lstStyle>
          <a:p>
            <a:fld id="{636AAEC6-4337-454D-8BF1-56D1B2D8218D}" type="datetime1">
              <a:rPr lang="en-US" smtClean="0"/>
              <a:t>8/19/20</a:t>
            </a:fld>
            <a:endParaRPr lang="en-US" dirty="0"/>
          </a:p>
        </p:txBody>
      </p:sp>
      <p:sp>
        <p:nvSpPr>
          <p:cNvPr id="16" name="Footer Placeholder 4"/>
          <p:cNvSpPr>
            <a:spLocks noGrp="1"/>
          </p:cNvSpPr>
          <p:nvPr>
            <p:ph type="ftr" sz="quarter" idx="3"/>
          </p:nvPr>
        </p:nvSpPr>
        <p:spPr>
          <a:xfrm>
            <a:off x="3352459" y="6352708"/>
            <a:ext cx="4367298" cy="365760"/>
          </a:xfrm>
          <a:prstGeom prst="rect">
            <a:avLst/>
          </a:prstGeom>
        </p:spPr>
        <p:txBody>
          <a:bodyPr lIns="91290" tIns="45645" rIns="91290" bIns="45645" anchor="ctr"/>
          <a:lstStyle>
            <a:lvl1pPr>
              <a:defRPr sz="1200">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6CFA4B31-2F2E-7241-BC6A-7A257733DB36}"/>
              </a:ext>
            </a:extLst>
          </p:cNvPr>
          <p:cNvSpPr>
            <a:spLocks noGrp="1"/>
          </p:cNvSpPr>
          <p:nvPr>
            <p:ph type="ctrTitle"/>
          </p:nvPr>
        </p:nvSpPr>
        <p:spPr>
          <a:xfrm>
            <a:off x="497541" y="1391006"/>
            <a:ext cx="8148917" cy="1245480"/>
          </a:xfrm>
        </p:spPr>
        <p:txBody>
          <a:bodyPr/>
          <a:lstStyle/>
          <a:p>
            <a:pPr algn="ctr"/>
            <a:r>
              <a:rPr lang="en-US" sz="3600" b="1" dirty="0">
                <a:solidFill>
                  <a:srgbClr val="002060"/>
                </a:solidFill>
              </a:rPr>
              <a:t>Loss and Grief During the</a:t>
            </a:r>
            <a:br>
              <a:rPr lang="en-US" sz="3600" b="1" dirty="0">
                <a:solidFill>
                  <a:srgbClr val="002060"/>
                </a:solidFill>
              </a:rPr>
            </a:br>
            <a:r>
              <a:rPr lang="en-US" sz="3600" b="1" dirty="0">
                <a:solidFill>
                  <a:srgbClr val="002060"/>
                </a:solidFill>
              </a:rPr>
              <a:t>COVID-19 Pandemic</a:t>
            </a:r>
          </a:p>
        </p:txBody>
      </p:sp>
      <p:sp>
        <p:nvSpPr>
          <p:cNvPr id="6" name="Subtitle 2">
            <a:extLst>
              <a:ext uri="{FF2B5EF4-FFF2-40B4-BE49-F238E27FC236}">
                <a16:creationId xmlns:a16="http://schemas.microsoft.com/office/drawing/2014/main" xmlns="" id="{AE445A42-B084-D84C-9041-2BDD12E265A3}"/>
              </a:ext>
            </a:extLst>
          </p:cNvPr>
          <p:cNvSpPr>
            <a:spLocks noGrp="1"/>
          </p:cNvSpPr>
          <p:nvPr>
            <p:ph type="subTitle" idx="1"/>
          </p:nvPr>
        </p:nvSpPr>
        <p:spPr>
          <a:xfrm>
            <a:off x="685800" y="3210614"/>
            <a:ext cx="7772398" cy="2531252"/>
          </a:xfrm>
        </p:spPr>
        <p:txBody>
          <a:bodyPr>
            <a:normAutofit/>
          </a:bodyPr>
          <a:lstStyle/>
          <a:p>
            <a:pPr algn="ctr"/>
            <a:r>
              <a:rPr lang="en-US" dirty="0">
                <a:solidFill>
                  <a:srgbClr val="002060"/>
                </a:solidFill>
              </a:rPr>
              <a:t>Francine Cournos, MD</a:t>
            </a:r>
          </a:p>
          <a:p>
            <a:pPr algn="ctr"/>
            <a:r>
              <a:rPr lang="en-US" dirty="0">
                <a:solidFill>
                  <a:srgbClr val="002060"/>
                </a:solidFill>
              </a:rPr>
              <a:t>Jameela Yusuff, MD, MPH </a:t>
            </a:r>
          </a:p>
          <a:p>
            <a:pPr algn="ctr"/>
            <a:r>
              <a:rPr lang="en-US" dirty="0">
                <a:solidFill>
                  <a:srgbClr val="002060"/>
                </a:solidFill>
              </a:rPr>
              <a:t>Jonathan Fernández – Jiménez, PSY.D. </a:t>
            </a:r>
          </a:p>
          <a:p>
            <a:pPr algn="ctr">
              <a:lnSpc>
                <a:spcPct val="120000"/>
              </a:lnSpc>
            </a:pPr>
            <a:r>
              <a:rPr lang="en-US" dirty="0">
                <a:solidFill>
                  <a:srgbClr val="002060"/>
                </a:solidFill>
              </a:rPr>
              <a:t>June 17, 2020</a:t>
            </a:r>
          </a:p>
        </p:txBody>
      </p:sp>
      <p:cxnSp>
        <p:nvCxnSpPr>
          <p:cNvPr id="8" name="Straight Connector 7">
            <a:extLst>
              <a:ext uri="{FF2B5EF4-FFF2-40B4-BE49-F238E27FC236}">
                <a16:creationId xmlns:a16="http://schemas.microsoft.com/office/drawing/2014/main" xmlns="" id="{59074E7E-733A-44ED-8262-43B4C87D3F1F}"/>
              </a:ext>
            </a:extLst>
          </p:cNvPr>
          <p:cNvCxnSpPr>
            <a:cxnSpLocks/>
          </p:cNvCxnSpPr>
          <p:nvPr/>
        </p:nvCxnSpPr>
        <p:spPr>
          <a:xfrm>
            <a:off x="1946589" y="2812138"/>
            <a:ext cx="4653922" cy="13447"/>
          </a:xfrm>
          <a:prstGeom prst="line">
            <a:avLst/>
          </a:prstGeom>
          <a:ln w="25400" cap="sq">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8446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15" y="224561"/>
            <a:ext cx="8315569" cy="841642"/>
          </a:xfrm>
        </p:spPr>
        <p:txBody>
          <a:bodyPr/>
          <a:lstStyle/>
          <a:p>
            <a:pPr algn="ctr"/>
            <a:r>
              <a:rPr lang="en-US" sz="3200" b="1" dirty="0">
                <a:solidFill>
                  <a:srgbClr val="002060"/>
                </a:solidFill>
              </a:rPr>
              <a:t>Anna Duarte Velasco, Nurse, Spain* </a:t>
            </a:r>
          </a:p>
        </p:txBody>
      </p:sp>
      <p:sp>
        <p:nvSpPr>
          <p:cNvPr id="3" name="Content Placeholder 2"/>
          <p:cNvSpPr>
            <a:spLocks noGrp="1"/>
          </p:cNvSpPr>
          <p:nvPr>
            <p:ph idx="1"/>
          </p:nvPr>
        </p:nvSpPr>
        <p:spPr>
          <a:xfrm>
            <a:off x="628604" y="1348885"/>
            <a:ext cx="8101180" cy="4956997"/>
          </a:xfrm>
        </p:spPr>
        <p:txBody>
          <a:bodyPr>
            <a:normAutofit fontScale="92500" lnSpcReduction="10000"/>
          </a:bodyPr>
          <a:lstStyle/>
          <a:p>
            <a:r>
              <a:rPr lang="en-US" sz="2600" dirty="0">
                <a:solidFill>
                  <a:schemeClr val="tx2"/>
                </a:solidFill>
              </a:rPr>
              <a:t>Many of my colleagues have already been infected… It is terrifying to think that we can be a source of contagion… This makes many of us isolate ourselves, even from the people who live in our houses. </a:t>
            </a:r>
          </a:p>
          <a:p>
            <a:pPr marL="114112" indent="0">
              <a:buNone/>
            </a:pPr>
            <a:endParaRPr lang="en-US" sz="2600" dirty="0">
              <a:solidFill>
                <a:schemeClr val="tx2"/>
              </a:solidFill>
            </a:endParaRPr>
          </a:p>
          <a:p>
            <a:r>
              <a:rPr lang="en-US" sz="2600" dirty="0">
                <a:solidFill>
                  <a:schemeClr val="tx2"/>
                </a:solidFill>
              </a:rPr>
              <a:t>Something that seemed temporary is becoming a way of life…without kisses, without hugs and without the warmth that we need so much at this moment. </a:t>
            </a:r>
          </a:p>
          <a:p>
            <a:pPr marL="114112" indent="0">
              <a:buNone/>
            </a:pPr>
            <a:endParaRPr lang="en-US" sz="2600" dirty="0">
              <a:solidFill>
                <a:schemeClr val="tx2"/>
              </a:solidFill>
            </a:endParaRPr>
          </a:p>
          <a:p>
            <a:r>
              <a:rPr lang="en-US" sz="2600" dirty="0">
                <a:solidFill>
                  <a:schemeClr val="tx2"/>
                </a:solidFill>
              </a:rPr>
              <a:t>Seeing our patients recover is one of the best therapies. I feel like I’m in the right place.”</a:t>
            </a:r>
            <a:endParaRPr lang="en-US" sz="2600" dirty="0">
              <a:solidFill>
                <a:schemeClr val="tx2">
                  <a:lumMod val="50000"/>
                </a:schemeClr>
              </a:solidFill>
            </a:endParaRPr>
          </a:p>
          <a:p>
            <a:pPr marL="114112" indent="0" algn="ctr">
              <a:buNone/>
            </a:pPr>
            <a:endParaRPr lang="en-US" sz="1600" b="1" dirty="0">
              <a:solidFill>
                <a:schemeClr val="tx2">
                  <a:lumMod val="75000"/>
                </a:schemeClr>
              </a:solidFill>
            </a:endParaRPr>
          </a:p>
          <a:p>
            <a:pPr marL="114112" indent="0" algn="ctr">
              <a:buNone/>
            </a:pPr>
            <a:endParaRPr lang="en-US" sz="1600" b="1" dirty="0">
              <a:solidFill>
                <a:schemeClr val="tx2">
                  <a:lumMod val="75000"/>
                </a:schemeClr>
              </a:solidFill>
            </a:endParaRPr>
          </a:p>
          <a:p>
            <a:pPr marL="114112" indent="0" algn="ctr">
              <a:buNone/>
            </a:pPr>
            <a:r>
              <a:rPr lang="en-US" sz="2200" b="1" dirty="0">
                <a:solidFill>
                  <a:schemeClr val="tx2">
                    <a:lumMod val="75000"/>
                  </a:schemeClr>
                </a:solidFill>
              </a:rPr>
              <a:t>*Source: New York Times</a:t>
            </a:r>
          </a:p>
          <a:p>
            <a:pPr marL="114112" indent="0">
              <a:buNone/>
            </a:pP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t>10</a:t>
            </a:fld>
            <a:endParaRPr lang="en-US" dirty="0"/>
          </a:p>
        </p:txBody>
      </p:sp>
      <p:sp>
        <p:nvSpPr>
          <p:cNvPr id="6" name="Line 4">
            <a:extLst>
              <a:ext uri="{FF2B5EF4-FFF2-40B4-BE49-F238E27FC236}">
                <a16:creationId xmlns:a16="http://schemas.microsoft.com/office/drawing/2014/main" xmlns="" id="{3A2CA3D7-91EF-C74F-A5A4-FE02100D526F}"/>
              </a:ext>
            </a:extLst>
          </p:cNvPr>
          <p:cNvSpPr>
            <a:spLocks noChangeShapeType="1"/>
          </p:cNvSpPr>
          <p:nvPr/>
        </p:nvSpPr>
        <p:spPr bwMode="auto">
          <a:xfrm>
            <a:off x="0" y="1177007"/>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Tree>
    <p:extLst>
      <p:ext uri="{BB962C8B-B14F-4D97-AF65-F5344CB8AC3E}">
        <p14:creationId xmlns:p14="http://schemas.microsoft.com/office/powerpoint/2010/main" val="3507211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69" y="440893"/>
            <a:ext cx="8771020" cy="841642"/>
          </a:xfrm>
        </p:spPr>
        <p:txBody>
          <a:bodyPr/>
          <a:lstStyle/>
          <a:p>
            <a:pPr algn="ctr"/>
            <a:r>
              <a:rPr lang="en-US" sz="3200" b="1" dirty="0">
                <a:solidFill>
                  <a:schemeClr val="tx2"/>
                </a:solidFill>
              </a:rPr>
              <a:t>Jeffrey Oppenheim, Neurosurgeon, N.Y </a:t>
            </a:r>
            <a:r>
              <a:rPr lang="en-US" sz="3200" b="1" dirty="0">
                <a:solidFill>
                  <a:srgbClr val="002060"/>
                </a:solidFill>
              </a:rPr>
              <a:t>* </a:t>
            </a:r>
          </a:p>
        </p:txBody>
      </p:sp>
      <p:sp>
        <p:nvSpPr>
          <p:cNvPr id="3" name="Content Placeholder 2"/>
          <p:cNvSpPr>
            <a:spLocks noGrp="1"/>
          </p:cNvSpPr>
          <p:nvPr>
            <p:ph idx="1"/>
          </p:nvPr>
        </p:nvSpPr>
        <p:spPr>
          <a:xfrm>
            <a:off x="893298" y="2118764"/>
            <a:ext cx="7357403" cy="2946530"/>
          </a:xfrm>
        </p:spPr>
        <p:txBody>
          <a:bodyPr>
            <a:normAutofit lnSpcReduction="10000"/>
          </a:bodyPr>
          <a:lstStyle/>
          <a:p>
            <a:r>
              <a:rPr lang="en-US" dirty="0">
                <a:solidFill>
                  <a:schemeClr val="tx2"/>
                </a:solidFill>
              </a:rPr>
              <a:t>“As a neurosurgeon, I’ve always found it important to contain my emotions. These last two months I’ve cried more than I have in decades. Allowing myself that vulnerability has been cathartic.” </a:t>
            </a:r>
          </a:p>
          <a:p>
            <a:pPr marL="114112" indent="0">
              <a:buNone/>
            </a:pPr>
            <a:endParaRPr lang="en-US" sz="2000" dirty="0">
              <a:solidFill>
                <a:srgbClr val="002060"/>
              </a:solidFill>
            </a:endParaRPr>
          </a:p>
          <a:p>
            <a:pPr marL="114112" indent="0">
              <a:buNone/>
            </a:pPr>
            <a:endParaRPr lang="en-US" sz="2000" dirty="0">
              <a:solidFill>
                <a:srgbClr val="002060"/>
              </a:solidFill>
            </a:endParaRPr>
          </a:p>
          <a:p>
            <a:pPr marL="114112" indent="0">
              <a:buNone/>
            </a:pPr>
            <a:endParaRPr lang="en-US" sz="2000" dirty="0">
              <a:solidFill>
                <a:srgbClr val="002060"/>
              </a:solidFill>
            </a:endParaRPr>
          </a:p>
          <a:p>
            <a:pPr marL="114112" indent="0" algn="ctr">
              <a:buNone/>
            </a:pPr>
            <a:r>
              <a:rPr lang="en-US" sz="2000" dirty="0">
                <a:solidFill>
                  <a:srgbClr val="002060"/>
                </a:solidFill>
              </a:rPr>
              <a:t>*</a:t>
            </a:r>
            <a:r>
              <a:rPr lang="en-US" sz="2000" b="1" dirty="0">
                <a:solidFill>
                  <a:srgbClr val="002060"/>
                </a:solidFill>
              </a:rPr>
              <a:t>Source: The New York Times</a:t>
            </a:r>
            <a:endParaRPr lang="en-US" sz="2000" dirty="0"/>
          </a:p>
        </p:txBody>
      </p:sp>
      <p:sp>
        <p:nvSpPr>
          <p:cNvPr id="4" name="Slide Number Placeholder 3"/>
          <p:cNvSpPr>
            <a:spLocks noGrp="1"/>
          </p:cNvSpPr>
          <p:nvPr>
            <p:ph type="sldNum" sz="quarter" idx="12"/>
          </p:nvPr>
        </p:nvSpPr>
        <p:spPr/>
        <p:txBody>
          <a:bodyPr/>
          <a:lstStyle/>
          <a:p>
            <a:fld id="{1D2EA5EF-C699-AF4C-BA42-C0A1CAAB713C}" type="slidenum">
              <a:rPr lang="en-US" smtClean="0"/>
              <a:t>11</a:t>
            </a:fld>
            <a:endParaRPr lang="en-US" dirty="0"/>
          </a:p>
        </p:txBody>
      </p:sp>
      <p:sp>
        <p:nvSpPr>
          <p:cNvPr id="6" name="Line 4">
            <a:extLst>
              <a:ext uri="{FF2B5EF4-FFF2-40B4-BE49-F238E27FC236}">
                <a16:creationId xmlns:a16="http://schemas.microsoft.com/office/drawing/2014/main" xmlns="" id="{D299ED3C-2BBE-CA4E-AED8-B952EE531E66}"/>
              </a:ext>
            </a:extLst>
          </p:cNvPr>
          <p:cNvSpPr>
            <a:spLocks noChangeShapeType="1"/>
          </p:cNvSpPr>
          <p:nvPr/>
        </p:nvSpPr>
        <p:spPr bwMode="auto">
          <a:xfrm>
            <a:off x="0" y="1463009"/>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Tree>
    <p:extLst>
      <p:ext uri="{BB962C8B-B14F-4D97-AF65-F5344CB8AC3E}">
        <p14:creationId xmlns:p14="http://schemas.microsoft.com/office/powerpoint/2010/main" val="3995475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15" y="440893"/>
            <a:ext cx="8315569" cy="841642"/>
          </a:xfrm>
        </p:spPr>
        <p:txBody>
          <a:bodyPr/>
          <a:lstStyle/>
          <a:p>
            <a:pPr algn="ctr"/>
            <a:r>
              <a:rPr lang="en-US" sz="3200" b="1" dirty="0">
                <a:solidFill>
                  <a:srgbClr val="002060"/>
                </a:solidFill>
              </a:rPr>
              <a:t>Cassidy Shemelia, MSW, LSW, US * </a:t>
            </a:r>
          </a:p>
        </p:txBody>
      </p:sp>
      <p:sp>
        <p:nvSpPr>
          <p:cNvPr id="3" name="Content Placeholder 2"/>
          <p:cNvSpPr>
            <a:spLocks noGrp="1"/>
          </p:cNvSpPr>
          <p:nvPr>
            <p:ph idx="1"/>
          </p:nvPr>
        </p:nvSpPr>
        <p:spPr>
          <a:xfrm>
            <a:off x="886265" y="1878132"/>
            <a:ext cx="7357403" cy="3836461"/>
          </a:xfrm>
        </p:spPr>
        <p:txBody>
          <a:bodyPr>
            <a:normAutofit lnSpcReduction="10000"/>
          </a:bodyPr>
          <a:lstStyle/>
          <a:p>
            <a:pPr marL="457200" indent="-347472">
              <a:spcBef>
                <a:spcPts val="500"/>
              </a:spcBef>
              <a:spcAft>
                <a:spcPts val="1000"/>
              </a:spcAft>
              <a:buClr>
                <a:srgbClr val="C00000"/>
              </a:buClr>
              <a:buSzPct val="125000"/>
              <a:buFont typeface="Wingdings" pitchFamily="2" charset="2"/>
              <a:buChar char="§"/>
            </a:pPr>
            <a:r>
              <a:rPr lang="en-US" dirty="0">
                <a:solidFill>
                  <a:srgbClr val="002060"/>
                </a:solidFill>
              </a:rPr>
              <a:t>Working through the pandemic daily has forced me to make adjustments in my personal life to protect the ones I love. I haven’t seen my parents in more than a month. It gives me peace of mind to know that even if I happen to be exposed, I would not be transmitting it to them. This also brings sorrow… This is quite a time of uncertainty that will have a lasting impact on us all.  “</a:t>
            </a:r>
          </a:p>
          <a:p>
            <a:pPr marL="114112" indent="0">
              <a:buNone/>
            </a:pPr>
            <a:endParaRPr lang="en-US" sz="2000" dirty="0">
              <a:solidFill>
                <a:srgbClr val="002060"/>
              </a:solidFill>
            </a:endParaRPr>
          </a:p>
          <a:p>
            <a:pPr marL="114112" indent="0" algn="ctr">
              <a:buNone/>
            </a:pPr>
            <a:r>
              <a:rPr lang="en-US" sz="2000" dirty="0">
                <a:solidFill>
                  <a:srgbClr val="002060"/>
                </a:solidFill>
              </a:rPr>
              <a:t>*</a:t>
            </a:r>
            <a:r>
              <a:rPr lang="en-US" sz="1600" b="1" dirty="0">
                <a:solidFill>
                  <a:srgbClr val="002060"/>
                </a:solidFill>
              </a:rPr>
              <a:t>Source: The New Social Worker</a:t>
            </a:r>
          </a:p>
          <a:p>
            <a:pPr marL="114112" indent="0">
              <a:buNone/>
            </a:pP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t>12</a:t>
            </a:fld>
            <a:endParaRPr lang="en-US" dirty="0"/>
          </a:p>
        </p:txBody>
      </p:sp>
      <p:sp>
        <p:nvSpPr>
          <p:cNvPr id="6" name="Line 4">
            <a:extLst>
              <a:ext uri="{FF2B5EF4-FFF2-40B4-BE49-F238E27FC236}">
                <a16:creationId xmlns:a16="http://schemas.microsoft.com/office/drawing/2014/main" xmlns="" id="{4EFFA2C5-BFB1-0849-8370-50DE20213421}"/>
              </a:ext>
            </a:extLst>
          </p:cNvPr>
          <p:cNvSpPr>
            <a:spLocks noChangeShapeType="1"/>
          </p:cNvSpPr>
          <p:nvPr/>
        </p:nvSpPr>
        <p:spPr bwMode="auto">
          <a:xfrm>
            <a:off x="-63572" y="1424826"/>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Tree>
    <p:extLst>
      <p:ext uri="{BB962C8B-B14F-4D97-AF65-F5344CB8AC3E}">
        <p14:creationId xmlns:p14="http://schemas.microsoft.com/office/powerpoint/2010/main" val="1952635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6"/>
          <p:cNvSpPr>
            <a:spLocks noChangeArrowheads="1"/>
          </p:cNvSpPr>
          <p:nvPr/>
        </p:nvSpPr>
        <p:spPr bwMode="auto">
          <a:xfrm>
            <a:off x="1600200" y="1857408"/>
            <a:ext cx="5314950" cy="3686143"/>
          </a:xfrm>
          <a:prstGeom prst="rect">
            <a:avLst/>
          </a:prstGeom>
          <a:noFill/>
          <a:ln w="9525">
            <a:noFill/>
            <a:miter lim="800000"/>
            <a:headEnd/>
            <a:tailEnd/>
          </a:ln>
        </p:spPr>
        <p:txBody>
          <a:bodyPr/>
          <a:lstStyle/>
          <a:p>
            <a:pPr marL="257175" indent="-257175">
              <a:spcBef>
                <a:spcPct val="20000"/>
              </a:spcBef>
            </a:pPr>
            <a:endParaRPr lang="en-GB" altLang="zh-TW" sz="1950" dirty="0">
              <a:solidFill>
                <a:srgbClr val="292929"/>
              </a:solidFill>
              <a:latin typeface="Helvetica" pitchFamily="84" charset="0"/>
            </a:endParaRPr>
          </a:p>
        </p:txBody>
      </p:sp>
      <p:sp>
        <p:nvSpPr>
          <p:cNvPr id="4102" name="Rectangle 7"/>
          <p:cNvSpPr>
            <a:spLocks noChangeArrowheads="1"/>
          </p:cNvSpPr>
          <p:nvPr/>
        </p:nvSpPr>
        <p:spPr bwMode="auto">
          <a:xfrm>
            <a:off x="633494" y="1542489"/>
            <a:ext cx="8169442" cy="3593216"/>
          </a:xfrm>
          <a:prstGeom prst="rect">
            <a:avLst/>
          </a:prstGeom>
          <a:noFill/>
          <a:ln w="9525">
            <a:noFill/>
            <a:miter lim="800000"/>
            <a:headEnd/>
            <a:tailEnd/>
          </a:ln>
        </p:spPr>
        <p:txBody>
          <a:bodyPr/>
          <a:lstStyle/>
          <a:p>
            <a:pPr marL="0" lvl="1" indent="-285750">
              <a:buClr>
                <a:srgbClr val="C00000"/>
              </a:buClr>
              <a:buSzPct val="150000"/>
              <a:buFont typeface="Wingdings" panose="05000000000000000000" pitchFamily="2" charset="2"/>
              <a:buChar char="§"/>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Loss and grief were very pronounced among healthcare workers and their patients prior to effective antiretroviral treatment for HIV (before 1996).  </a:t>
            </a:r>
          </a:p>
          <a:p>
            <a:pPr marL="588169" lvl="1" indent="-285750">
              <a:spcBef>
                <a:spcPct val="20000"/>
              </a:spcBef>
              <a:buClr>
                <a:srgbClr val="C00000"/>
              </a:buClr>
              <a:buSzPct val="150000"/>
              <a:buFont typeface="Wingdings" panose="05000000000000000000" pitchFamily="2" charset="2"/>
              <a:buChar char="§"/>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Even after 1996, our progress was slow and gradual before we could declare that HIV infection had become a manageable chronic disease.</a:t>
            </a: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0" lvl="1">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98885" lvl="1" indent="-296466">
              <a:spcBef>
                <a:spcPct val="20000"/>
              </a:spcBef>
              <a:buClr>
                <a:srgbClr val="C00000"/>
              </a:buClr>
              <a:buSzPct val="125000"/>
              <a:buFont typeface="Arial" panose="020B0604020202020204" pitchFamily="34" charset="0"/>
              <a:buChar char="•"/>
              <a:defRPr/>
            </a:pPr>
            <a:endParaRPr lang="en-GB" altLang="zh-TW" sz="900" dirty="0">
              <a:solidFill>
                <a:schemeClr val="accent4">
                  <a:lumMod val="50000"/>
                </a:schemeClr>
              </a:solidFill>
              <a:latin typeface="Helvetica" pitchFamily="84" charset="0"/>
              <a:cs typeface="Arial" charset="0"/>
            </a:endParaRPr>
          </a:p>
        </p:txBody>
      </p:sp>
      <p:sp>
        <p:nvSpPr>
          <p:cNvPr id="3" name="TextBox 2">
            <a:extLst>
              <a:ext uri="{FF2B5EF4-FFF2-40B4-BE49-F238E27FC236}">
                <a16:creationId xmlns:a16="http://schemas.microsoft.com/office/drawing/2014/main" xmlns="" id="{AC22C78F-FD38-4EBB-BC52-15011A4468E9}"/>
              </a:ext>
            </a:extLst>
          </p:cNvPr>
          <p:cNvSpPr txBox="1"/>
          <p:nvPr/>
        </p:nvSpPr>
        <p:spPr>
          <a:xfrm>
            <a:off x="165461" y="224609"/>
            <a:ext cx="8813075" cy="954107"/>
          </a:xfrm>
          <a:prstGeom prst="rect">
            <a:avLst/>
          </a:prstGeom>
          <a:noFill/>
        </p:spPr>
        <p:txBody>
          <a:bodyPr wrap="square" rtlCol="0">
            <a:spAutoFit/>
          </a:bodyPr>
          <a:lstStyle/>
          <a:p>
            <a:pPr algn="ctr"/>
            <a:r>
              <a:rPr lang="da-DK" altLang="zh-TW" sz="2800" b="1" dirty="0">
                <a:solidFill>
                  <a:schemeClr val="accent4">
                    <a:lumMod val="50000"/>
                  </a:schemeClr>
                </a:solidFill>
                <a:latin typeface="Helvetica" pitchFamily="84" charset="0"/>
              </a:rPr>
              <a:t> </a:t>
            </a:r>
            <a:r>
              <a:rPr lang="en-GB" altLang="zh-TW" sz="2800" b="1" dirty="0">
                <a:solidFill>
                  <a:srgbClr val="002060"/>
                </a:solidFill>
                <a:latin typeface="+mj-lt"/>
                <a:cs typeface="Arial" charset="0"/>
              </a:rPr>
              <a:t>Reawakening of Losses and Grief </a:t>
            </a:r>
          </a:p>
          <a:p>
            <a:pPr algn="ctr"/>
            <a:r>
              <a:rPr lang="en-GB" altLang="zh-TW" sz="2800" b="1" dirty="0">
                <a:solidFill>
                  <a:srgbClr val="002060"/>
                </a:solidFill>
                <a:latin typeface="+mj-lt"/>
                <a:cs typeface="Arial" charset="0"/>
              </a:rPr>
              <a:t>During the HIV Epidemic</a:t>
            </a:r>
          </a:p>
        </p:txBody>
      </p:sp>
      <p:sp>
        <p:nvSpPr>
          <p:cNvPr id="6" name="Line 4">
            <a:extLst>
              <a:ext uri="{FF2B5EF4-FFF2-40B4-BE49-F238E27FC236}">
                <a16:creationId xmlns:a16="http://schemas.microsoft.com/office/drawing/2014/main" xmlns="" id="{5193B59C-652F-4081-815C-BD6F6696538E}"/>
              </a:ext>
            </a:extLst>
          </p:cNvPr>
          <p:cNvSpPr>
            <a:spLocks noChangeShapeType="1"/>
          </p:cNvSpPr>
          <p:nvPr/>
        </p:nvSpPr>
        <p:spPr bwMode="auto">
          <a:xfrm>
            <a:off x="0" y="1354815"/>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
        <p:nvSpPr>
          <p:cNvPr id="2" name="Slide Number Placeholder 1">
            <a:extLst>
              <a:ext uri="{FF2B5EF4-FFF2-40B4-BE49-F238E27FC236}">
                <a16:creationId xmlns:a16="http://schemas.microsoft.com/office/drawing/2014/main" xmlns="" id="{6D7384D1-32AA-A545-A3B2-C5F00BD32E5D}"/>
              </a:ext>
            </a:extLst>
          </p:cNvPr>
          <p:cNvSpPr>
            <a:spLocks noGrp="1"/>
          </p:cNvSpPr>
          <p:nvPr>
            <p:ph type="sldNum" sz="quarter" idx="12"/>
          </p:nvPr>
        </p:nvSpPr>
        <p:spPr/>
        <p:txBody>
          <a:bodyPr/>
          <a:lstStyle/>
          <a:p>
            <a:fld id="{1D2EA5EF-C699-AF4C-BA42-C0A1CAAB713C}" type="slidenum">
              <a:rPr lang="en-US" smtClean="0"/>
              <a:t>13</a:t>
            </a:fld>
            <a:endParaRPr lang="en-US" dirty="0"/>
          </a:p>
        </p:txBody>
      </p:sp>
    </p:spTree>
    <p:extLst>
      <p:ext uri="{BB962C8B-B14F-4D97-AF65-F5344CB8AC3E}">
        <p14:creationId xmlns:p14="http://schemas.microsoft.com/office/powerpoint/2010/main" val="2178037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6"/>
          <p:cNvSpPr>
            <a:spLocks noChangeArrowheads="1"/>
          </p:cNvSpPr>
          <p:nvPr/>
        </p:nvSpPr>
        <p:spPr bwMode="auto">
          <a:xfrm>
            <a:off x="1600200" y="1857408"/>
            <a:ext cx="5314950" cy="3686143"/>
          </a:xfrm>
          <a:prstGeom prst="rect">
            <a:avLst/>
          </a:prstGeom>
          <a:noFill/>
          <a:ln w="9525">
            <a:noFill/>
            <a:miter lim="800000"/>
            <a:headEnd/>
            <a:tailEnd/>
          </a:ln>
        </p:spPr>
        <p:txBody>
          <a:bodyPr/>
          <a:lstStyle/>
          <a:p>
            <a:pPr marL="257175" indent="-257175">
              <a:spcBef>
                <a:spcPct val="20000"/>
              </a:spcBef>
            </a:pPr>
            <a:endParaRPr lang="en-GB" altLang="zh-TW" sz="1950" dirty="0">
              <a:solidFill>
                <a:srgbClr val="292929"/>
              </a:solidFill>
              <a:latin typeface="Helvetica" pitchFamily="84" charset="0"/>
            </a:endParaRPr>
          </a:p>
        </p:txBody>
      </p:sp>
      <p:sp>
        <p:nvSpPr>
          <p:cNvPr id="4102" name="Rectangle 7"/>
          <p:cNvSpPr>
            <a:spLocks noChangeArrowheads="1"/>
          </p:cNvSpPr>
          <p:nvPr/>
        </p:nvSpPr>
        <p:spPr bwMode="auto">
          <a:xfrm>
            <a:off x="362346" y="1581154"/>
            <a:ext cx="8411264" cy="4498389"/>
          </a:xfrm>
          <a:prstGeom prst="rect">
            <a:avLst/>
          </a:prstGeom>
          <a:noFill/>
          <a:ln w="9525">
            <a:noFill/>
            <a:miter lim="800000"/>
            <a:headEnd/>
            <a:tailEnd/>
          </a:ln>
        </p:spPr>
        <p:txBody>
          <a:bodyPr/>
          <a:lstStyle/>
          <a:p>
            <a:pPr marL="588169" lvl="1" indent="-285750">
              <a:spcBef>
                <a:spcPct val="20000"/>
              </a:spcBef>
              <a:buClr>
                <a:srgbClr val="C00000"/>
              </a:buClr>
              <a:buSzPct val="150000"/>
              <a:buFont typeface="Wingdings" panose="05000000000000000000" pitchFamily="2" charset="2"/>
              <a:buChar char="§"/>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Many healthcare workers with the skills and expertise to treat HIV infection are now being called upon to respond to COVID-19. </a:t>
            </a:r>
          </a:p>
          <a:p>
            <a:pPr marL="588169" lvl="1" indent="-285750">
              <a:spcBef>
                <a:spcPct val="20000"/>
              </a:spcBef>
              <a:buClr>
                <a:srgbClr val="C00000"/>
              </a:buClr>
              <a:buSzPct val="150000"/>
              <a:buFont typeface="Wingdings" panose="05000000000000000000" pitchFamily="2" charset="2"/>
              <a:buChar char="§"/>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Past HIV-related losses and grief may be powerfully re-evoked by the COVID-19 pandemic, accompanied by a similar sense of helplessness and confusion.</a:t>
            </a: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0" lvl="1">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0" lvl="1">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0" lvl="1">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98885" lvl="1" indent="-296466">
              <a:spcBef>
                <a:spcPct val="20000"/>
              </a:spcBef>
              <a:buClr>
                <a:srgbClr val="C00000"/>
              </a:buClr>
              <a:buSzPct val="125000"/>
              <a:buFont typeface="Arial" panose="020B0604020202020204" pitchFamily="34" charset="0"/>
              <a:buChar char="•"/>
              <a:defRPr/>
            </a:pPr>
            <a:endParaRPr lang="en-GB" altLang="zh-TW" sz="900" dirty="0">
              <a:solidFill>
                <a:schemeClr val="accent4">
                  <a:lumMod val="50000"/>
                </a:schemeClr>
              </a:solidFill>
              <a:latin typeface="Helvetica" pitchFamily="84" charset="0"/>
              <a:cs typeface="Arial" charset="0"/>
            </a:endParaRPr>
          </a:p>
        </p:txBody>
      </p:sp>
      <p:sp>
        <p:nvSpPr>
          <p:cNvPr id="3" name="TextBox 2">
            <a:extLst>
              <a:ext uri="{FF2B5EF4-FFF2-40B4-BE49-F238E27FC236}">
                <a16:creationId xmlns:a16="http://schemas.microsoft.com/office/drawing/2014/main" xmlns="" id="{AC22C78F-FD38-4EBB-BC52-15011A4468E9}"/>
              </a:ext>
            </a:extLst>
          </p:cNvPr>
          <p:cNvSpPr txBox="1"/>
          <p:nvPr/>
        </p:nvSpPr>
        <p:spPr>
          <a:xfrm>
            <a:off x="165461" y="224609"/>
            <a:ext cx="8813075" cy="954107"/>
          </a:xfrm>
          <a:prstGeom prst="rect">
            <a:avLst/>
          </a:prstGeom>
          <a:noFill/>
        </p:spPr>
        <p:txBody>
          <a:bodyPr wrap="square" rtlCol="0">
            <a:spAutoFit/>
          </a:bodyPr>
          <a:lstStyle/>
          <a:p>
            <a:pPr algn="ctr"/>
            <a:r>
              <a:rPr lang="da-DK" altLang="zh-TW" sz="2800" b="1" dirty="0">
                <a:solidFill>
                  <a:schemeClr val="accent4">
                    <a:lumMod val="50000"/>
                  </a:schemeClr>
                </a:solidFill>
                <a:latin typeface="Helvetica" pitchFamily="84" charset="0"/>
              </a:rPr>
              <a:t> </a:t>
            </a:r>
            <a:r>
              <a:rPr lang="en-GB" altLang="zh-TW" sz="2800" b="1" dirty="0">
                <a:solidFill>
                  <a:srgbClr val="002060"/>
                </a:solidFill>
                <a:latin typeface="+mj-lt"/>
                <a:cs typeface="Arial" charset="0"/>
              </a:rPr>
              <a:t>Reawakening of Loss and Grief from the Early Years of the HIV Epidemic</a:t>
            </a:r>
          </a:p>
        </p:txBody>
      </p:sp>
      <p:sp>
        <p:nvSpPr>
          <p:cNvPr id="6" name="Line 4">
            <a:extLst>
              <a:ext uri="{FF2B5EF4-FFF2-40B4-BE49-F238E27FC236}">
                <a16:creationId xmlns:a16="http://schemas.microsoft.com/office/drawing/2014/main" xmlns="" id="{5193B59C-652F-4081-815C-BD6F6696538E}"/>
              </a:ext>
            </a:extLst>
          </p:cNvPr>
          <p:cNvSpPr>
            <a:spLocks noChangeShapeType="1"/>
          </p:cNvSpPr>
          <p:nvPr/>
        </p:nvSpPr>
        <p:spPr bwMode="auto">
          <a:xfrm>
            <a:off x="0" y="1354815"/>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
        <p:nvSpPr>
          <p:cNvPr id="2" name="Slide Number Placeholder 1">
            <a:extLst>
              <a:ext uri="{FF2B5EF4-FFF2-40B4-BE49-F238E27FC236}">
                <a16:creationId xmlns:a16="http://schemas.microsoft.com/office/drawing/2014/main" xmlns="" id="{6D7384D1-32AA-A545-A3B2-C5F00BD32E5D}"/>
              </a:ext>
            </a:extLst>
          </p:cNvPr>
          <p:cNvSpPr>
            <a:spLocks noGrp="1"/>
          </p:cNvSpPr>
          <p:nvPr>
            <p:ph type="sldNum" sz="quarter" idx="12"/>
          </p:nvPr>
        </p:nvSpPr>
        <p:spPr/>
        <p:txBody>
          <a:bodyPr/>
          <a:lstStyle/>
          <a:p>
            <a:fld id="{1D2EA5EF-C699-AF4C-BA42-C0A1CAAB713C}" type="slidenum">
              <a:rPr lang="en-US" smtClean="0"/>
              <a:t>14</a:t>
            </a:fld>
            <a:endParaRPr lang="en-US" dirty="0"/>
          </a:p>
        </p:txBody>
      </p:sp>
    </p:spTree>
    <p:extLst>
      <p:ext uri="{BB962C8B-B14F-4D97-AF65-F5344CB8AC3E}">
        <p14:creationId xmlns:p14="http://schemas.microsoft.com/office/powerpoint/2010/main" val="768994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6"/>
          <p:cNvSpPr>
            <a:spLocks noChangeArrowheads="1"/>
          </p:cNvSpPr>
          <p:nvPr/>
        </p:nvSpPr>
        <p:spPr bwMode="auto">
          <a:xfrm>
            <a:off x="1600200" y="1857408"/>
            <a:ext cx="5314950" cy="3686143"/>
          </a:xfrm>
          <a:prstGeom prst="rect">
            <a:avLst/>
          </a:prstGeom>
          <a:noFill/>
          <a:ln w="9525">
            <a:noFill/>
            <a:miter lim="800000"/>
            <a:headEnd/>
            <a:tailEnd/>
          </a:ln>
        </p:spPr>
        <p:txBody>
          <a:bodyPr/>
          <a:lstStyle/>
          <a:p>
            <a:pPr marL="257175" indent="-257175">
              <a:spcBef>
                <a:spcPct val="20000"/>
              </a:spcBef>
            </a:pPr>
            <a:endParaRPr lang="en-GB" altLang="zh-TW" sz="1950" dirty="0">
              <a:solidFill>
                <a:srgbClr val="292929"/>
              </a:solidFill>
              <a:latin typeface="Helvetica" pitchFamily="84" charset="0"/>
            </a:endParaRPr>
          </a:p>
        </p:txBody>
      </p:sp>
      <p:sp>
        <p:nvSpPr>
          <p:cNvPr id="4102" name="Rectangle 7"/>
          <p:cNvSpPr>
            <a:spLocks noChangeArrowheads="1"/>
          </p:cNvSpPr>
          <p:nvPr/>
        </p:nvSpPr>
        <p:spPr bwMode="auto">
          <a:xfrm>
            <a:off x="243059" y="1124066"/>
            <a:ext cx="8288729" cy="4609868"/>
          </a:xfrm>
          <a:prstGeom prst="rect">
            <a:avLst/>
          </a:prstGeom>
          <a:noFill/>
          <a:ln w="9525">
            <a:noFill/>
            <a:miter lim="800000"/>
            <a:headEnd/>
            <a:tailEnd/>
          </a:ln>
        </p:spPr>
        <p:txBody>
          <a:bodyPr/>
          <a:lstStyle/>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We all know grief, both personally and professionally</a:t>
            </a: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Grief is a natural response to loss and is intrinsic to life.</a:t>
            </a: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Symptoms of grief include shock, disbelief, sadness, anger, fear, guilt and physical symptoms.</a:t>
            </a: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Grief usually goes through an intense phase and then  gradually lessens.</a:t>
            </a: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Cultures and individuals vary in how they express grief and conduct funeral rituals for those who have died.</a:t>
            </a: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To manage grief, most people turn to their existing support systems for comfort. </a:t>
            </a:r>
          </a:p>
          <a:p>
            <a:pPr marL="588169" lvl="1" indent="-285750">
              <a:spcBef>
                <a:spcPct val="20000"/>
              </a:spcBef>
              <a:buClr>
                <a:srgbClr val="C00000"/>
              </a:buClr>
              <a:buSzPct val="150000"/>
              <a:buFont typeface="Wingdings" panose="05000000000000000000" pitchFamily="2" charset="2"/>
              <a:buChar char="§"/>
              <a:defRPr/>
            </a:pPr>
            <a:r>
              <a:rPr lang="en-US" altLang="zh-TW" sz="2400" dirty="0">
                <a:solidFill>
                  <a:srgbClr val="002060"/>
                </a:solidFill>
                <a:latin typeface="Helvetica" panose="020B0604020202020204" pitchFamily="34" charset="0"/>
                <a:cs typeface="Helvetica" panose="020B0604020202020204" pitchFamily="34" charset="0"/>
              </a:rPr>
              <a:t>We now need on-line opportunities to grieve together. </a:t>
            </a:r>
            <a:endParaRPr lang="en-GB" altLang="zh-TW" sz="2400" dirty="0">
              <a:solidFill>
                <a:srgbClr val="002060"/>
              </a:solidFill>
              <a:latin typeface="Helvetica" panose="020B0604020202020204" pitchFamily="34" charset="0"/>
              <a:cs typeface="Helvetica" panose="020B0604020202020204" pitchFamily="34" charset="0"/>
            </a:endParaRPr>
          </a:p>
          <a:p>
            <a:pPr marL="588169" lvl="1" indent="-285750">
              <a:spcBef>
                <a:spcPct val="20000"/>
              </a:spcBef>
              <a:buClr>
                <a:srgbClr val="C00000"/>
              </a:buClr>
              <a:buSzPct val="150000"/>
              <a:buFont typeface="Wingdings" panose="05000000000000000000" pitchFamily="2" charset="2"/>
              <a:buChar char="§"/>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302419" lvl="1">
              <a:spcBef>
                <a:spcPct val="20000"/>
              </a:spcBef>
              <a:buClr>
                <a:srgbClr val="C00000"/>
              </a:buClr>
              <a:buSzPct val="150000"/>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   </a:t>
            </a: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98885" lvl="1" indent="-296466">
              <a:spcBef>
                <a:spcPct val="20000"/>
              </a:spcBef>
              <a:buClr>
                <a:srgbClr val="C00000"/>
              </a:buClr>
              <a:buSzPct val="125000"/>
              <a:buFont typeface="Arial" panose="020B0604020202020204" pitchFamily="34" charset="0"/>
              <a:buChar char="•"/>
              <a:defRPr/>
            </a:pPr>
            <a:endParaRPr lang="en-GB" altLang="zh-TW" sz="900" dirty="0">
              <a:solidFill>
                <a:schemeClr val="accent4">
                  <a:lumMod val="50000"/>
                </a:schemeClr>
              </a:solidFill>
              <a:latin typeface="Helvetica" pitchFamily="84" charset="0"/>
              <a:cs typeface="Arial" charset="0"/>
            </a:endParaRPr>
          </a:p>
        </p:txBody>
      </p:sp>
      <p:sp>
        <p:nvSpPr>
          <p:cNvPr id="3" name="TextBox 2">
            <a:extLst>
              <a:ext uri="{FF2B5EF4-FFF2-40B4-BE49-F238E27FC236}">
                <a16:creationId xmlns:a16="http://schemas.microsoft.com/office/drawing/2014/main" xmlns="" id="{AC22C78F-FD38-4EBB-BC52-15011A4468E9}"/>
              </a:ext>
            </a:extLst>
          </p:cNvPr>
          <p:cNvSpPr txBox="1"/>
          <p:nvPr/>
        </p:nvSpPr>
        <p:spPr>
          <a:xfrm>
            <a:off x="91034" y="169672"/>
            <a:ext cx="8813075" cy="523220"/>
          </a:xfrm>
          <a:prstGeom prst="rect">
            <a:avLst/>
          </a:prstGeom>
          <a:noFill/>
        </p:spPr>
        <p:txBody>
          <a:bodyPr wrap="square" rtlCol="0">
            <a:spAutoFit/>
          </a:bodyPr>
          <a:lstStyle/>
          <a:p>
            <a:pPr algn="ctr"/>
            <a:r>
              <a:rPr lang="da-DK" altLang="zh-TW" sz="2800" b="1" dirty="0">
                <a:solidFill>
                  <a:schemeClr val="accent4">
                    <a:lumMod val="50000"/>
                  </a:schemeClr>
                </a:solidFill>
                <a:latin typeface="Helvetica" pitchFamily="84" charset="0"/>
              </a:rPr>
              <a:t>Grief</a:t>
            </a:r>
          </a:p>
        </p:txBody>
      </p:sp>
      <p:sp>
        <p:nvSpPr>
          <p:cNvPr id="6" name="Line 4">
            <a:extLst>
              <a:ext uri="{FF2B5EF4-FFF2-40B4-BE49-F238E27FC236}">
                <a16:creationId xmlns:a16="http://schemas.microsoft.com/office/drawing/2014/main" xmlns="" id="{5193B59C-652F-4081-815C-BD6F6696538E}"/>
              </a:ext>
            </a:extLst>
          </p:cNvPr>
          <p:cNvSpPr>
            <a:spLocks noChangeShapeType="1"/>
          </p:cNvSpPr>
          <p:nvPr/>
        </p:nvSpPr>
        <p:spPr bwMode="auto">
          <a:xfrm>
            <a:off x="0" y="859309"/>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
        <p:nvSpPr>
          <p:cNvPr id="2" name="Slide Number Placeholder 1">
            <a:extLst>
              <a:ext uri="{FF2B5EF4-FFF2-40B4-BE49-F238E27FC236}">
                <a16:creationId xmlns:a16="http://schemas.microsoft.com/office/drawing/2014/main" xmlns="" id="{0A4F3404-9D17-E249-8BB4-E37E95F9ACE1}"/>
              </a:ext>
            </a:extLst>
          </p:cNvPr>
          <p:cNvSpPr>
            <a:spLocks noGrp="1"/>
          </p:cNvSpPr>
          <p:nvPr>
            <p:ph type="sldNum" sz="quarter" idx="12"/>
          </p:nvPr>
        </p:nvSpPr>
        <p:spPr/>
        <p:txBody>
          <a:bodyPr/>
          <a:lstStyle/>
          <a:p>
            <a:fld id="{1D2EA5EF-C699-AF4C-BA42-C0A1CAAB713C}" type="slidenum">
              <a:rPr lang="en-US" smtClean="0"/>
              <a:t>15</a:t>
            </a:fld>
            <a:endParaRPr lang="en-US" dirty="0"/>
          </a:p>
        </p:txBody>
      </p:sp>
    </p:spTree>
    <p:extLst>
      <p:ext uri="{BB962C8B-B14F-4D97-AF65-F5344CB8AC3E}">
        <p14:creationId xmlns:p14="http://schemas.microsoft.com/office/powerpoint/2010/main" val="3401588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529" y="180676"/>
            <a:ext cx="8602579" cy="1646863"/>
          </a:xfrm>
        </p:spPr>
        <p:txBody>
          <a:bodyPr/>
          <a:lstStyle/>
          <a:p>
            <a:pPr algn="ctr"/>
            <a:r>
              <a:rPr lang="en-US" sz="2800" b="1" dirty="0">
                <a:solidFill>
                  <a:srgbClr val="002060"/>
                </a:solidFill>
              </a:rPr>
              <a:t>Occurrence, prevention, and management of the psychological effects of emerging virus outbreaks on healthcare workers: rapid review and meta-analysis</a:t>
            </a:r>
          </a:p>
        </p:txBody>
      </p:sp>
      <p:sp>
        <p:nvSpPr>
          <p:cNvPr id="3" name="Content Placeholder 2"/>
          <p:cNvSpPr>
            <a:spLocks noGrp="1"/>
          </p:cNvSpPr>
          <p:nvPr>
            <p:ph idx="1"/>
          </p:nvPr>
        </p:nvSpPr>
        <p:spPr>
          <a:xfrm>
            <a:off x="791432" y="2455592"/>
            <a:ext cx="8014676" cy="3506584"/>
          </a:xfrm>
        </p:spPr>
        <p:txBody>
          <a:bodyPr>
            <a:normAutofit lnSpcReduction="10000"/>
          </a:bodyPr>
          <a:lstStyle/>
          <a:p>
            <a:pPr marL="452628" indent="-342900">
              <a:spcBef>
                <a:spcPts val="500"/>
              </a:spcBef>
              <a:buClr>
                <a:srgbClr val="C00000"/>
              </a:buClr>
              <a:buSzPct val="125000"/>
              <a:buFont typeface="Wingdings" panose="05000000000000000000" pitchFamily="2" charset="2"/>
              <a:buChar char="§"/>
            </a:pPr>
            <a:r>
              <a:rPr lang="en-US" dirty="0">
                <a:solidFill>
                  <a:srgbClr val="002060"/>
                </a:solidFill>
              </a:rPr>
              <a:t>59 papers met criteria for inclusion</a:t>
            </a:r>
          </a:p>
          <a:p>
            <a:pPr marL="109728" indent="0">
              <a:spcBef>
                <a:spcPts val="500"/>
              </a:spcBef>
              <a:buClr>
                <a:srgbClr val="C00000"/>
              </a:buClr>
              <a:buSzPct val="125000"/>
              <a:buNone/>
            </a:pPr>
            <a:endParaRPr lang="en-US" dirty="0">
              <a:solidFill>
                <a:srgbClr val="002060"/>
              </a:solidFill>
            </a:endParaRPr>
          </a:p>
          <a:p>
            <a:pPr marL="452628" indent="-342900">
              <a:spcBef>
                <a:spcPts val="500"/>
              </a:spcBef>
              <a:buClr>
                <a:srgbClr val="C00000"/>
              </a:buClr>
              <a:buSzPct val="125000"/>
              <a:buFont typeface="Wingdings" panose="05000000000000000000" pitchFamily="2" charset="2"/>
              <a:buChar char="§"/>
            </a:pPr>
            <a:r>
              <a:rPr lang="en-US" dirty="0">
                <a:solidFill>
                  <a:srgbClr val="002060"/>
                </a:solidFill>
              </a:rPr>
              <a:t>Studies examined risk and protective factors for the psychological well-being of healthcare workers in any clinical setting responding to COVID-19, SARS, MERS, Ebola and severe strains of Influenza A</a:t>
            </a:r>
          </a:p>
          <a:p>
            <a:pPr marL="452628" indent="-342900">
              <a:spcBef>
                <a:spcPts val="500"/>
              </a:spcBef>
              <a:buClr>
                <a:srgbClr val="C00000"/>
              </a:buClr>
              <a:buSzPct val="125000"/>
              <a:buFont typeface="Wingdings" panose="05000000000000000000" pitchFamily="2" charset="2"/>
              <a:buChar char="§"/>
            </a:pPr>
            <a:endParaRPr lang="en-US" dirty="0">
              <a:solidFill>
                <a:srgbClr val="002060"/>
              </a:solidFill>
            </a:endParaRPr>
          </a:p>
          <a:p>
            <a:pPr marL="452628" indent="-342900">
              <a:spcBef>
                <a:spcPts val="500"/>
              </a:spcBef>
              <a:buClr>
                <a:srgbClr val="C00000"/>
              </a:buClr>
              <a:buSzPct val="125000"/>
              <a:buFont typeface="Wingdings" panose="05000000000000000000" pitchFamily="2" charset="2"/>
              <a:buChar char="§"/>
            </a:pPr>
            <a:r>
              <a:rPr lang="en-US" dirty="0">
                <a:solidFill>
                  <a:srgbClr val="002060"/>
                </a:solidFill>
              </a:rPr>
              <a:t>The authors made recommendations for healthcare workers responding to COVID-19 based on the results</a:t>
            </a:r>
          </a:p>
          <a:p>
            <a:pPr marL="452628" indent="-342900">
              <a:spcBef>
                <a:spcPts val="500"/>
              </a:spcBef>
              <a:buClr>
                <a:srgbClr val="C00000"/>
              </a:buClr>
              <a:buSzPct val="125000"/>
              <a:buFont typeface="Wingdings" panose="05000000000000000000" pitchFamily="2" charset="2"/>
              <a:buChar char="§"/>
            </a:pPr>
            <a:endParaRPr lang="en-US" dirty="0">
              <a:solidFill>
                <a:srgbClr val="002060"/>
              </a:solidFill>
            </a:endParaRPr>
          </a:p>
        </p:txBody>
      </p:sp>
      <p:sp>
        <p:nvSpPr>
          <p:cNvPr id="4" name="Slide Number Placeholder 3"/>
          <p:cNvSpPr>
            <a:spLocks noGrp="1"/>
          </p:cNvSpPr>
          <p:nvPr>
            <p:ph type="sldNum" sz="quarter" idx="12"/>
          </p:nvPr>
        </p:nvSpPr>
        <p:spPr/>
        <p:txBody>
          <a:bodyPr/>
          <a:lstStyle/>
          <a:p>
            <a:fld id="{1D2EA5EF-C699-AF4C-BA42-C0A1CAAB713C}" type="slidenum">
              <a:rPr lang="en-US" smtClean="0"/>
              <a:t>16</a:t>
            </a:fld>
            <a:endParaRPr lang="en-US" dirty="0"/>
          </a:p>
        </p:txBody>
      </p:sp>
      <p:sp>
        <p:nvSpPr>
          <p:cNvPr id="6" name="Rectangle 5">
            <a:extLst>
              <a:ext uri="{FF2B5EF4-FFF2-40B4-BE49-F238E27FC236}">
                <a16:creationId xmlns:a16="http://schemas.microsoft.com/office/drawing/2014/main" xmlns="" id="{9ADA1699-420D-EB42-BB82-317BAA9F8E49}"/>
              </a:ext>
            </a:extLst>
          </p:cNvPr>
          <p:cNvSpPr/>
          <p:nvPr/>
        </p:nvSpPr>
        <p:spPr>
          <a:xfrm>
            <a:off x="1211211" y="1723850"/>
            <a:ext cx="6902719" cy="400110"/>
          </a:xfrm>
          <a:prstGeom prst="rect">
            <a:avLst/>
          </a:prstGeom>
        </p:spPr>
        <p:txBody>
          <a:bodyPr wrap="square">
            <a:spAutoFit/>
          </a:bodyPr>
          <a:lstStyle/>
          <a:p>
            <a:r>
              <a:rPr lang="en-US" sz="2000" dirty="0">
                <a:solidFill>
                  <a:srgbClr val="002060"/>
                </a:solidFill>
                <a:latin typeface="MetaProLight"/>
              </a:rPr>
              <a:t>Kisley,  Warren, McMahon, Dalais, Henry, Siskind. BMJ, May 2020</a:t>
            </a:r>
            <a:endParaRPr lang="en-US" sz="2000" dirty="0">
              <a:solidFill>
                <a:srgbClr val="002060"/>
              </a:solidFill>
            </a:endParaRPr>
          </a:p>
        </p:txBody>
      </p:sp>
      <p:sp>
        <p:nvSpPr>
          <p:cNvPr id="7" name="Line 4">
            <a:extLst>
              <a:ext uri="{FF2B5EF4-FFF2-40B4-BE49-F238E27FC236}">
                <a16:creationId xmlns:a16="http://schemas.microsoft.com/office/drawing/2014/main" xmlns="" id="{477DB4B7-38C1-2340-BA05-053820CC6BFF}"/>
              </a:ext>
            </a:extLst>
          </p:cNvPr>
          <p:cNvSpPr>
            <a:spLocks noChangeShapeType="1"/>
          </p:cNvSpPr>
          <p:nvPr/>
        </p:nvSpPr>
        <p:spPr bwMode="auto">
          <a:xfrm>
            <a:off x="0" y="2271881"/>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Tree>
    <p:extLst>
      <p:ext uri="{BB962C8B-B14F-4D97-AF65-F5344CB8AC3E}">
        <p14:creationId xmlns:p14="http://schemas.microsoft.com/office/powerpoint/2010/main" val="1040711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84" y="276742"/>
            <a:ext cx="9035716" cy="1311224"/>
          </a:xfrm>
        </p:spPr>
        <p:txBody>
          <a:bodyPr/>
          <a:lstStyle/>
          <a:p>
            <a:pPr algn="ctr"/>
            <a:r>
              <a:rPr lang="en-US" sz="2800" b="1" dirty="0">
                <a:solidFill>
                  <a:srgbClr val="002060"/>
                </a:solidFill>
              </a:rPr>
              <a:t>Kisley, et. al Review:  Some Strategies that May Help </a:t>
            </a:r>
            <a:br>
              <a:rPr lang="en-US" sz="2800" b="1" dirty="0">
                <a:solidFill>
                  <a:srgbClr val="002060"/>
                </a:solidFill>
              </a:rPr>
            </a:br>
            <a:r>
              <a:rPr lang="en-US" sz="2800" b="1" dirty="0">
                <a:solidFill>
                  <a:srgbClr val="002060"/>
                </a:solidFill>
              </a:rPr>
              <a:t>(Including with Loss and Grief in Accordance with  </a:t>
            </a:r>
            <a:br>
              <a:rPr lang="en-US" sz="2800" b="1" dirty="0">
                <a:solidFill>
                  <a:srgbClr val="002060"/>
                </a:solidFill>
              </a:rPr>
            </a:br>
            <a:r>
              <a:rPr lang="en-US" sz="2800" b="1" dirty="0">
                <a:solidFill>
                  <a:srgbClr val="002060"/>
                </a:solidFill>
              </a:rPr>
              <a:t>Categories Created By the Presenter)</a:t>
            </a:r>
          </a:p>
        </p:txBody>
      </p:sp>
      <p:sp>
        <p:nvSpPr>
          <p:cNvPr id="3" name="Content Placeholder 2"/>
          <p:cNvSpPr>
            <a:spLocks noGrp="1"/>
          </p:cNvSpPr>
          <p:nvPr>
            <p:ph idx="1"/>
          </p:nvPr>
        </p:nvSpPr>
        <p:spPr>
          <a:xfrm>
            <a:off x="791432" y="1793853"/>
            <a:ext cx="8014676" cy="4512029"/>
          </a:xfrm>
        </p:spPr>
        <p:txBody>
          <a:bodyPr>
            <a:normAutofit/>
          </a:bodyPr>
          <a:lstStyle/>
          <a:p>
            <a:pPr marL="452628" indent="-342900">
              <a:spcBef>
                <a:spcPts val="500"/>
              </a:spcBef>
              <a:buClr>
                <a:srgbClr val="C00000"/>
              </a:buClr>
              <a:buSzPct val="125000"/>
              <a:buFont typeface="Wingdings" panose="05000000000000000000" pitchFamily="2" charset="2"/>
              <a:buChar char="§"/>
            </a:pPr>
            <a:r>
              <a:rPr lang="en-US" b="1" dirty="0">
                <a:solidFill>
                  <a:srgbClr val="002060"/>
                </a:solidFill>
              </a:rPr>
              <a:t>Does our workplace care if we, and those we love, live or die?</a:t>
            </a:r>
          </a:p>
          <a:p>
            <a:pPr marL="749321" lvl="1" indent="-342900">
              <a:spcBef>
                <a:spcPts val="500"/>
              </a:spcBef>
              <a:buClr>
                <a:srgbClr val="C00000"/>
              </a:buClr>
              <a:buSzPct val="125000"/>
              <a:buFont typeface="Wingdings" panose="05000000000000000000" pitchFamily="2" charset="2"/>
              <a:buChar char="§"/>
            </a:pPr>
            <a:r>
              <a:rPr lang="en-US" sz="2400" dirty="0">
                <a:solidFill>
                  <a:schemeClr val="tx2">
                    <a:lumMod val="75000"/>
                  </a:schemeClr>
                </a:solidFill>
              </a:rPr>
              <a:t>Provision of protective gear (PPE)</a:t>
            </a:r>
          </a:p>
          <a:p>
            <a:pPr marL="749321" lvl="1" indent="-342900">
              <a:spcBef>
                <a:spcPts val="500"/>
              </a:spcBef>
              <a:buClr>
                <a:srgbClr val="C00000"/>
              </a:buClr>
              <a:buSzPct val="125000"/>
              <a:buFont typeface="Wingdings" panose="05000000000000000000" pitchFamily="2" charset="2"/>
              <a:buChar char="§"/>
            </a:pPr>
            <a:r>
              <a:rPr lang="en-US" sz="2400" dirty="0">
                <a:solidFill>
                  <a:schemeClr val="tx2">
                    <a:lumMod val="75000"/>
                  </a:schemeClr>
                </a:solidFill>
              </a:rPr>
              <a:t>Measures to increase safety (e.g. ventilation, reduced patient density, etc.)</a:t>
            </a:r>
          </a:p>
          <a:p>
            <a:pPr marL="749321" lvl="1" indent="-342900">
              <a:spcBef>
                <a:spcPts val="500"/>
              </a:spcBef>
              <a:buClr>
                <a:srgbClr val="C00000"/>
              </a:buClr>
              <a:buSzPct val="125000"/>
              <a:buFont typeface="Wingdings" panose="05000000000000000000" pitchFamily="2" charset="2"/>
              <a:buChar char="§"/>
            </a:pPr>
            <a:r>
              <a:rPr lang="en-US" sz="2400" dirty="0">
                <a:solidFill>
                  <a:schemeClr val="tx2">
                    <a:lumMod val="75000"/>
                  </a:schemeClr>
                </a:solidFill>
              </a:rPr>
              <a:t>Training and education around infectious diseases</a:t>
            </a:r>
          </a:p>
          <a:p>
            <a:pPr marL="749321" lvl="1" indent="-342900">
              <a:spcBef>
                <a:spcPts val="500"/>
              </a:spcBef>
              <a:buClr>
                <a:srgbClr val="C00000"/>
              </a:buClr>
              <a:buSzPct val="125000"/>
              <a:buFont typeface="Wingdings" panose="05000000000000000000" pitchFamily="2" charset="2"/>
              <a:buChar char="§"/>
            </a:pPr>
            <a:r>
              <a:rPr lang="en-US" sz="2400" dirty="0">
                <a:solidFill>
                  <a:schemeClr val="tx2">
                    <a:lumMod val="75000"/>
                  </a:schemeClr>
                </a:solidFill>
              </a:rPr>
              <a:t>Enforcement of infection control procedures </a:t>
            </a:r>
          </a:p>
          <a:p>
            <a:pPr marL="749321" lvl="1" indent="-342900">
              <a:spcBef>
                <a:spcPts val="500"/>
              </a:spcBef>
              <a:buClr>
                <a:srgbClr val="C00000"/>
              </a:buClr>
              <a:buSzPct val="125000"/>
              <a:buFont typeface="Wingdings" panose="05000000000000000000" pitchFamily="2" charset="2"/>
              <a:buChar char="§"/>
            </a:pPr>
            <a:r>
              <a:rPr lang="en-US" sz="2400" dirty="0">
                <a:solidFill>
                  <a:schemeClr val="tx2">
                    <a:lumMod val="75000"/>
                  </a:schemeClr>
                </a:solidFill>
              </a:rPr>
              <a:t>Alternative accommodation for staff who are concerned about infecting their families</a:t>
            </a:r>
          </a:p>
          <a:p>
            <a:pPr marL="749321" lvl="1" indent="-342900">
              <a:spcBef>
                <a:spcPts val="500"/>
              </a:spcBef>
              <a:buClr>
                <a:srgbClr val="C00000"/>
              </a:buClr>
              <a:buSzPct val="125000"/>
              <a:buFont typeface="Wingdings" panose="05000000000000000000" pitchFamily="2" charset="2"/>
              <a:buChar char="§"/>
            </a:pPr>
            <a:r>
              <a:rPr lang="en-US" sz="2400" dirty="0">
                <a:solidFill>
                  <a:schemeClr val="tx2">
                    <a:lumMod val="75000"/>
                  </a:schemeClr>
                </a:solidFill>
              </a:rPr>
              <a:t>Guaranteed food and daily living supplies</a:t>
            </a:r>
          </a:p>
          <a:p>
            <a:pPr marL="406421" lvl="1" indent="0">
              <a:spcBef>
                <a:spcPts val="500"/>
              </a:spcBef>
              <a:buClr>
                <a:srgbClr val="C00000"/>
              </a:buClr>
              <a:buSzPct val="125000"/>
              <a:buNone/>
            </a:pPr>
            <a:endParaRPr lang="en-US" dirty="0">
              <a:solidFill>
                <a:schemeClr val="tx2">
                  <a:lumMod val="75000"/>
                </a:schemeClr>
              </a:solidFill>
            </a:endParaRPr>
          </a:p>
          <a:p>
            <a:pPr marL="749321" lvl="1" indent="-342900">
              <a:spcBef>
                <a:spcPts val="500"/>
              </a:spcBef>
              <a:buClr>
                <a:srgbClr val="C00000"/>
              </a:buClr>
              <a:buSzPct val="125000"/>
              <a:buFont typeface="Wingdings" panose="05000000000000000000" pitchFamily="2" charset="2"/>
              <a:buChar char="§"/>
            </a:pPr>
            <a:endParaRPr lang="en-US" dirty="0">
              <a:solidFill>
                <a:schemeClr val="tx2">
                  <a:lumMod val="75000"/>
                </a:schemeClr>
              </a:solidFill>
            </a:endParaRPr>
          </a:p>
          <a:p>
            <a:pPr marL="406421" lvl="1" indent="0">
              <a:spcBef>
                <a:spcPts val="500"/>
              </a:spcBef>
              <a:buClr>
                <a:srgbClr val="C00000"/>
              </a:buClr>
              <a:buSzPct val="125000"/>
              <a:buNone/>
            </a:pPr>
            <a:endParaRPr lang="en-US" dirty="0">
              <a:solidFill>
                <a:srgbClr val="002060"/>
              </a:solidFill>
            </a:endParaRPr>
          </a:p>
          <a:p>
            <a:pPr marL="452628" indent="-342900">
              <a:spcBef>
                <a:spcPts val="500"/>
              </a:spcBef>
              <a:buClr>
                <a:srgbClr val="C00000"/>
              </a:buClr>
              <a:buSzPct val="125000"/>
              <a:buFont typeface="Wingdings" panose="05000000000000000000" pitchFamily="2" charset="2"/>
              <a:buChar char="§"/>
            </a:pPr>
            <a:endParaRPr lang="en-US" dirty="0">
              <a:solidFill>
                <a:srgbClr val="002060"/>
              </a:solidFill>
            </a:endParaRPr>
          </a:p>
        </p:txBody>
      </p:sp>
      <p:sp>
        <p:nvSpPr>
          <p:cNvPr id="4" name="Slide Number Placeholder 3"/>
          <p:cNvSpPr>
            <a:spLocks noGrp="1"/>
          </p:cNvSpPr>
          <p:nvPr>
            <p:ph type="sldNum" sz="quarter" idx="12"/>
          </p:nvPr>
        </p:nvSpPr>
        <p:spPr/>
        <p:txBody>
          <a:bodyPr/>
          <a:lstStyle/>
          <a:p>
            <a:fld id="{1D2EA5EF-C699-AF4C-BA42-C0A1CAAB713C}" type="slidenum">
              <a:rPr lang="en-US" smtClean="0"/>
              <a:t>17</a:t>
            </a:fld>
            <a:endParaRPr lang="en-US" dirty="0"/>
          </a:p>
        </p:txBody>
      </p:sp>
      <p:sp>
        <p:nvSpPr>
          <p:cNvPr id="6" name="Line 4">
            <a:extLst>
              <a:ext uri="{FF2B5EF4-FFF2-40B4-BE49-F238E27FC236}">
                <a16:creationId xmlns:a16="http://schemas.microsoft.com/office/drawing/2014/main" xmlns="" id="{E76AFDF7-1031-E548-88C0-7459CB2E1801}"/>
              </a:ext>
            </a:extLst>
          </p:cNvPr>
          <p:cNvSpPr>
            <a:spLocks noChangeShapeType="1"/>
          </p:cNvSpPr>
          <p:nvPr/>
        </p:nvSpPr>
        <p:spPr bwMode="auto">
          <a:xfrm>
            <a:off x="0" y="1706396"/>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Tree>
    <p:extLst>
      <p:ext uri="{BB962C8B-B14F-4D97-AF65-F5344CB8AC3E}">
        <p14:creationId xmlns:p14="http://schemas.microsoft.com/office/powerpoint/2010/main" val="1041849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15" y="199296"/>
            <a:ext cx="8666213" cy="1278586"/>
          </a:xfrm>
        </p:spPr>
        <p:txBody>
          <a:bodyPr/>
          <a:lstStyle/>
          <a:p>
            <a:pPr algn="ctr"/>
            <a:r>
              <a:rPr lang="en-US" sz="2800" b="1" dirty="0">
                <a:solidFill>
                  <a:srgbClr val="002060"/>
                </a:solidFill>
              </a:rPr>
              <a:t>Kisley, et. al Review: Some Strategies that May Help (Including with Loss and Grief in Accordance with  Categories Created By the Presenter)</a:t>
            </a:r>
          </a:p>
        </p:txBody>
      </p:sp>
      <p:sp>
        <p:nvSpPr>
          <p:cNvPr id="3" name="Content Placeholder 2"/>
          <p:cNvSpPr>
            <a:spLocks noGrp="1"/>
          </p:cNvSpPr>
          <p:nvPr>
            <p:ph idx="1"/>
          </p:nvPr>
        </p:nvSpPr>
        <p:spPr>
          <a:xfrm>
            <a:off x="489850" y="1805690"/>
            <a:ext cx="8164300" cy="4500192"/>
          </a:xfrm>
        </p:spPr>
        <p:txBody>
          <a:bodyPr>
            <a:normAutofit fontScale="85000" lnSpcReduction="10000"/>
          </a:bodyPr>
          <a:lstStyle/>
          <a:p>
            <a:pPr marL="109728" indent="0">
              <a:spcBef>
                <a:spcPts val="500"/>
              </a:spcBef>
              <a:buClr>
                <a:srgbClr val="C00000"/>
              </a:buClr>
              <a:buSzPct val="125000"/>
              <a:buNone/>
            </a:pPr>
            <a:r>
              <a:rPr lang="en-US" sz="3000" b="1" dirty="0">
                <a:solidFill>
                  <a:srgbClr val="002060"/>
                </a:solidFill>
              </a:rPr>
              <a:t>What supports improve coping?</a:t>
            </a:r>
            <a:endParaRPr lang="en-US" sz="3100" b="1" dirty="0">
              <a:solidFill>
                <a:srgbClr val="002060"/>
              </a:solidFill>
            </a:endParaRPr>
          </a:p>
          <a:p>
            <a:pPr marL="749321" lvl="1" indent="-342900">
              <a:spcBef>
                <a:spcPts val="500"/>
              </a:spcBef>
              <a:buClr>
                <a:srgbClr val="C00000"/>
              </a:buClr>
              <a:buSzPct val="125000"/>
              <a:buFont typeface="Wingdings" panose="05000000000000000000" pitchFamily="2" charset="2"/>
              <a:buChar char="§"/>
            </a:pPr>
            <a:r>
              <a:rPr lang="en-US" sz="2800" dirty="0">
                <a:solidFill>
                  <a:schemeClr val="tx2">
                    <a:lumMod val="75000"/>
                  </a:schemeClr>
                </a:solidFill>
              </a:rPr>
              <a:t>Sufficient rest, time off, breaks during work </a:t>
            </a:r>
          </a:p>
          <a:p>
            <a:pPr marL="749321" lvl="1" indent="-342900">
              <a:spcBef>
                <a:spcPts val="500"/>
              </a:spcBef>
              <a:buClr>
                <a:srgbClr val="C00000"/>
              </a:buClr>
              <a:buSzPct val="125000"/>
              <a:buFont typeface="Wingdings" panose="05000000000000000000" pitchFamily="2" charset="2"/>
              <a:buChar char="§"/>
            </a:pPr>
            <a:r>
              <a:rPr lang="en-US" sz="2800" dirty="0">
                <a:solidFill>
                  <a:schemeClr val="tx2">
                    <a:lumMod val="75000"/>
                  </a:schemeClr>
                </a:solidFill>
              </a:rPr>
              <a:t>Clear and supportive communication in care settings</a:t>
            </a:r>
          </a:p>
          <a:p>
            <a:pPr marL="749321" lvl="1" indent="-342900">
              <a:spcBef>
                <a:spcPts val="500"/>
              </a:spcBef>
              <a:buClr>
                <a:srgbClr val="C00000"/>
              </a:buClr>
              <a:buSzPct val="125000"/>
              <a:buFont typeface="Wingdings" panose="05000000000000000000" pitchFamily="2" charset="2"/>
              <a:buChar char="§"/>
            </a:pPr>
            <a:r>
              <a:rPr lang="en-US" sz="2800" dirty="0">
                <a:solidFill>
                  <a:schemeClr val="tx2">
                    <a:lumMod val="75000"/>
                  </a:schemeClr>
                </a:solidFill>
              </a:rPr>
              <a:t>Staff “buddy” system to support personal precautionary measures</a:t>
            </a:r>
          </a:p>
          <a:p>
            <a:pPr marL="749321" lvl="1" indent="-342900">
              <a:spcBef>
                <a:spcPts val="500"/>
              </a:spcBef>
              <a:buClr>
                <a:srgbClr val="C00000"/>
              </a:buClr>
              <a:buSzPct val="125000"/>
              <a:buFont typeface="Wingdings" panose="05000000000000000000" pitchFamily="2" charset="2"/>
              <a:buChar char="§"/>
            </a:pPr>
            <a:r>
              <a:rPr lang="en-US" sz="2800" dirty="0">
                <a:solidFill>
                  <a:schemeClr val="tx2">
                    <a:lumMod val="75000"/>
                  </a:schemeClr>
                </a:solidFill>
              </a:rPr>
              <a:t>Peer and family supports</a:t>
            </a:r>
          </a:p>
          <a:p>
            <a:pPr marL="749321" lvl="1" indent="-342900">
              <a:spcBef>
                <a:spcPts val="500"/>
              </a:spcBef>
              <a:buClr>
                <a:srgbClr val="C00000"/>
              </a:buClr>
              <a:buSzPct val="125000"/>
              <a:buFont typeface="Wingdings" panose="05000000000000000000" pitchFamily="2" charset="2"/>
              <a:buChar char="§"/>
            </a:pPr>
            <a:r>
              <a:rPr lang="en-US" sz="2800" dirty="0">
                <a:solidFill>
                  <a:schemeClr val="tx2">
                    <a:lumMod val="75000"/>
                  </a:schemeClr>
                </a:solidFill>
              </a:rPr>
              <a:t>Video facilities for staff to contact significant others </a:t>
            </a:r>
          </a:p>
          <a:p>
            <a:pPr marL="749321" lvl="1" indent="-342900">
              <a:spcBef>
                <a:spcPts val="500"/>
              </a:spcBef>
              <a:buClr>
                <a:srgbClr val="C00000"/>
              </a:buClr>
              <a:buSzPct val="125000"/>
              <a:buFont typeface="Wingdings" panose="05000000000000000000" pitchFamily="2" charset="2"/>
              <a:buChar char="§"/>
            </a:pPr>
            <a:r>
              <a:rPr lang="en-US" sz="2800" dirty="0">
                <a:solidFill>
                  <a:schemeClr val="tx2">
                    <a:lumMod val="75000"/>
                  </a:schemeClr>
                </a:solidFill>
              </a:rPr>
              <a:t>Opportunities for reflection on the effects of stress</a:t>
            </a:r>
          </a:p>
          <a:p>
            <a:pPr marL="749321" lvl="1" indent="-342900">
              <a:spcBef>
                <a:spcPts val="500"/>
              </a:spcBef>
              <a:buClr>
                <a:srgbClr val="C00000"/>
              </a:buClr>
              <a:buSzPct val="125000"/>
              <a:buFont typeface="Wingdings" panose="05000000000000000000" pitchFamily="2" charset="2"/>
              <a:buChar char="§"/>
            </a:pPr>
            <a:r>
              <a:rPr lang="en-US" sz="2800" dirty="0">
                <a:solidFill>
                  <a:schemeClr val="tx2">
                    <a:lumMod val="75000"/>
                  </a:schemeClr>
                </a:solidFill>
              </a:rPr>
              <a:t>Access to psychological interventions</a:t>
            </a:r>
          </a:p>
          <a:p>
            <a:pPr marL="749321" lvl="1" indent="-342900">
              <a:spcBef>
                <a:spcPts val="500"/>
              </a:spcBef>
              <a:buClr>
                <a:srgbClr val="C00000"/>
              </a:buClr>
              <a:buSzPct val="125000"/>
              <a:buFont typeface="Wingdings" panose="05000000000000000000" pitchFamily="2" charset="2"/>
              <a:buChar char="§"/>
            </a:pPr>
            <a:r>
              <a:rPr lang="en-US" sz="2800" dirty="0">
                <a:solidFill>
                  <a:schemeClr val="tx2">
                    <a:lumMod val="75000"/>
                  </a:schemeClr>
                </a:solidFill>
              </a:rPr>
              <a:t>Recognition of staff efforts </a:t>
            </a:r>
          </a:p>
          <a:p>
            <a:pPr marL="749321" lvl="1" indent="-342900">
              <a:spcBef>
                <a:spcPts val="500"/>
              </a:spcBef>
              <a:buClr>
                <a:srgbClr val="C00000"/>
              </a:buClr>
              <a:buSzPct val="125000"/>
              <a:buFont typeface="Wingdings" panose="05000000000000000000" pitchFamily="2" charset="2"/>
              <a:buChar char="§"/>
            </a:pPr>
            <a:r>
              <a:rPr lang="en-US" sz="2800" dirty="0">
                <a:solidFill>
                  <a:schemeClr val="tx2">
                    <a:lumMod val="75000"/>
                  </a:schemeClr>
                </a:solidFill>
              </a:rPr>
              <a:t>The recovery of colleagues and patients</a:t>
            </a:r>
            <a:endParaRPr lang="en-US" sz="2400" dirty="0">
              <a:solidFill>
                <a:schemeClr val="tx2">
                  <a:lumMod val="75000"/>
                </a:schemeClr>
              </a:solidFill>
            </a:endParaRPr>
          </a:p>
          <a:p>
            <a:pPr marL="749321" lvl="1" indent="-342900">
              <a:spcBef>
                <a:spcPts val="500"/>
              </a:spcBef>
              <a:buClr>
                <a:srgbClr val="C00000"/>
              </a:buClr>
              <a:buSzPct val="125000"/>
              <a:buFont typeface="Wingdings" panose="05000000000000000000" pitchFamily="2" charset="2"/>
              <a:buChar char="§"/>
            </a:pPr>
            <a:endParaRPr lang="en-US" sz="2400" dirty="0">
              <a:solidFill>
                <a:schemeClr val="tx2">
                  <a:lumMod val="75000"/>
                </a:schemeClr>
              </a:solidFill>
            </a:endParaRPr>
          </a:p>
          <a:p>
            <a:pPr marL="406421" lvl="1" indent="0">
              <a:spcBef>
                <a:spcPts val="500"/>
              </a:spcBef>
              <a:buClr>
                <a:srgbClr val="C00000"/>
              </a:buClr>
              <a:buSzPct val="125000"/>
              <a:buNone/>
            </a:pPr>
            <a:endParaRPr lang="en-US" dirty="0">
              <a:solidFill>
                <a:schemeClr val="tx2">
                  <a:lumMod val="75000"/>
                </a:schemeClr>
              </a:solidFill>
            </a:endParaRPr>
          </a:p>
          <a:p>
            <a:pPr marL="749321" lvl="1" indent="-342900">
              <a:spcBef>
                <a:spcPts val="500"/>
              </a:spcBef>
              <a:buClr>
                <a:srgbClr val="C00000"/>
              </a:buClr>
              <a:buSzPct val="125000"/>
              <a:buFont typeface="Wingdings" panose="05000000000000000000" pitchFamily="2" charset="2"/>
              <a:buChar char="§"/>
            </a:pPr>
            <a:endParaRPr lang="en-US" dirty="0">
              <a:solidFill>
                <a:schemeClr val="tx2">
                  <a:lumMod val="75000"/>
                </a:schemeClr>
              </a:solidFill>
            </a:endParaRPr>
          </a:p>
          <a:p>
            <a:pPr marL="406421" lvl="1" indent="0">
              <a:spcBef>
                <a:spcPts val="500"/>
              </a:spcBef>
              <a:buClr>
                <a:srgbClr val="C00000"/>
              </a:buClr>
              <a:buSzPct val="125000"/>
              <a:buNone/>
            </a:pPr>
            <a:endParaRPr lang="en-US" dirty="0">
              <a:solidFill>
                <a:srgbClr val="002060"/>
              </a:solidFill>
            </a:endParaRPr>
          </a:p>
          <a:p>
            <a:pPr marL="452628" indent="-342900">
              <a:spcBef>
                <a:spcPts val="500"/>
              </a:spcBef>
              <a:buClr>
                <a:srgbClr val="C00000"/>
              </a:buClr>
              <a:buSzPct val="125000"/>
              <a:buFont typeface="Wingdings" panose="05000000000000000000" pitchFamily="2" charset="2"/>
              <a:buChar char="§"/>
            </a:pPr>
            <a:endParaRPr lang="en-US" dirty="0">
              <a:solidFill>
                <a:srgbClr val="002060"/>
              </a:solidFill>
            </a:endParaRPr>
          </a:p>
        </p:txBody>
      </p:sp>
      <p:sp>
        <p:nvSpPr>
          <p:cNvPr id="4" name="Slide Number Placeholder 3"/>
          <p:cNvSpPr>
            <a:spLocks noGrp="1"/>
          </p:cNvSpPr>
          <p:nvPr>
            <p:ph type="sldNum" sz="quarter" idx="12"/>
          </p:nvPr>
        </p:nvSpPr>
        <p:spPr/>
        <p:txBody>
          <a:bodyPr/>
          <a:lstStyle/>
          <a:p>
            <a:fld id="{1D2EA5EF-C699-AF4C-BA42-C0A1CAAB713C}" type="slidenum">
              <a:rPr lang="en-US" smtClean="0"/>
              <a:t>18</a:t>
            </a:fld>
            <a:endParaRPr lang="en-US" dirty="0"/>
          </a:p>
        </p:txBody>
      </p:sp>
      <p:sp>
        <p:nvSpPr>
          <p:cNvPr id="6" name="Line 4">
            <a:extLst>
              <a:ext uri="{FF2B5EF4-FFF2-40B4-BE49-F238E27FC236}">
                <a16:creationId xmlns:a16="http://schemas.microsoft.com/office/drawing/2014/main" xmlns="" id="{168C6EAD-BB79-3A4F-80E5-9E7C38E88C12}"/>
              </a:ext>
            </a:extLst>
          </p:cNvPr>
          <p:cNvSpPr>
            <a:spLocks noChangeShapeType="1"/>
          </p:cNvSpPr>
          <p:nvPr/>
        </p:nvSpPr>
        <p:spPr bwMode="auto">
          <a:xfrm>
            <a:off x="0" y="1634208"/>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Tree>
    <p:extLst>
      <p:ext uri="{BB962C8B-B14F-4D97-AF65-F5344CB8AC3E}">
        <p14:creationId xmlns:p14="http://schemas.microsoft.com/office/powerpoint/2010/main" val="4159594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F861C178-486C-B840-8166-C67E5FFE5C9C}"/>
              </a:ext>
            </a:extLst>
          </p:cNvPr>
          <p:cNvSpPr>
            <a:spLocks noGrp="1"/>
          </p:cNvSpPr>
          <p:nvPr>
            <p:ph type="body" idx="1"/>
          </p:nvPr>
        </p:nvSpPr>
        <p:spPr>
          <a:xfrm>
            <a:off x="623197" y="870155"/>
            <a:ext cx="7897606" cy="1800569"/>
          </a:xfrm>
        </p:spPr>
        <p:txBody>
          <a:bodyPr>
            <a:noAutofit/>
          </a:bodyPr>
          <a:lstStyle/>
          <a:p>
            <a:pPr algn="ctr"/>
            <a:r>
              <a:rPr lang="es-PR" sz="3600" b="1" dirty="0">
                <a:solidFill>
                  <a:srgbClr val="002060"/>
                </a:solidFill>
              </a:rPr>
              <a:t>Loss and Grief during the COVID-19 Pandemic</a:t>
            </a:r>
            <a:endParaRPr lang="en-US" sz="3600" b="1" dirty="0"/>
          </a:p>
        </p:txBody>
      </p:sp>
      <p:sp>
        <p:nvSpPr>
          <p:cNvPr id="4" name="Slide Number Placeholder 3">
            <a:extLst>
              <a:ext uri="{FF2B5EF4-FFF2-40B4-BE49-F238E27FC236}">
                <a16:creationId xmlns:a16="http://schemas.microsoft.com/office/drawing/2014/main" xmlns="" id="{A0434D72-572C-F746-BE1C-FD6902B28B07}"/>
              </a:ext>
            </a:extLst>
          </p:cNvPr>
          <p:cNvSpPr>
            <a:spLocks noGrp="1"/>
          </p:cNvSpPr>
          <p:nvPr>
            <p:ph type="sldNum" sz="quarter" idx="12"/>
          </p:nvPr>
        </p:nvSpPr>
        <p:spPr/>
        <p:txBody>
          <a:bodyPr/>
          <a:lstStyle/>
          <a:p>
            <a:fld id="{1D2EA5EF-C699-AF4C-BA42-C0A1CAAB713C}" type="slidenum">
              <a:rPr lang="en-US" smtClean="0"/>
              <a:t>19</a:t>
            </a:fld>
            <a:endParaRPr lang="en-US" dirty="0"/>
          </a:p>
        </p:txBody>
      </p:sp>
      <p:sp>
        <p:nvSpPr>
          <p:cNvPr id="7" name="Subtitle 2">
            <a:extLst>
              <a:ext uri="{FF2B5EF4-FFF2-40B4-BE49-F238E27FC236}">
                <a16:creationId xmlns:a16="http://schemas.microsoft.com/office/drawing/2014/main" xmlns="" id="{91E027E1-ED1E-6043-A9FB-7491C8520685}"/>
              </a:ext>
            </a:extLst>
          </p:cNvPr>
          <p:cNvSpPr txBox="1">
            <a:spLocks/>
          </p:cNvSpPr>
          <p:nvPr/>
        </p:nvSpPr>
        <p:spPr>
          <a:xfrm>
            <a:off x="685800" y="3236364"/>
            <a:ext cx="7772400" cy="1901825"/>
          </a:xfrm>
          <a:prstGeom prst="rect">
            <a:avLst/>
          </a:prstGeom>
        </p:spPr>
        <p:txBody>
          <a:bodyPr vert="horz" lIns="91290" tIns="45645" rIns="91290" bIns="45645" rtlCol="0" anchor="b">
            <a:normAutofit/>
          </a:bodyPr>
          <a:lstStyle>
            <a:lvl1pPr marL="0" indent="0" algn="l" defTabSz="912899" rtl="0" eaLnBrk="1" latinLnBrk="0" hangingPunct="1">
              <a:spcBef>
                <a:spcPct val="20000"/>
              </a:spcBef>
              <a:buClr>
                <a:schemeClr val="accent6"/>
              </a:buClr>
              <a:buFont typeface="Wingdings" charset="2"/>
              <a:buNone/>
              <a:defRPr sz="2000" b="0" i="0" kern="1200">
                <a:solidFill>
                  <a:srgbClr val="222222"/>
                </a:solidFill>
                <a:latin typeface="+mn-lt"/>
                <a:ea typeface="+mn-ea"/>
                <a:cs typeface="ITC Avant Garde Std Md"/>
              </a:defRPr>
            </a:lvl1pPr>
            <a:lvl2pPr marL="456449" indent="0" algn="l" defTabSz="912899" rtl="0" eaLnBrk="1" latinLnBrk="0" hangingPunct="1">
              <a:spcBef>
                <a:spcPct val="20000"/>
              </a:spcBef>
              <a:buClr>
                <a:schemeClr val="accent6"/>
              </a:buClr>
              <a:buFont typeface="Wingdings" charset="2"/>
              <a:buNone/>
              <a:defRPr sz="1800" b="0" i="0" kern="1200">
                <a:solidFill>
                  <a:schemeClr val="tx1">
                    <a:tint val="75000"/>
                  </a:schemeClr>
                </a:solidFill>
                <a:latin typeface="+mn-lt"/>
                <a:ea typeface="+mn-ea"/>
                <a:cs typeface="ITC Avant Garde Std Md"/>
              </a:defRPr>
            </a:lvl2pPr>
            <a:lvl3pPr marL="912899" indent="0" algn="l" defTabSz="912899" rtl="0" eaLnBrk="1" latinLnBrk="0" hangingPunct="1">
              <a:spcBef>
                <a:spcPct val="20000"/>
              </a:spcBef>
              <a:buClr>
                <a:schemeClr val="accent6"/>
              </a:buClr>
              <a:buFont typeface="Wingdings" charset="2"/>
              <a:buNone/>
              <a:defRPr sz="1600" b="0" i="0" kern="1200">
                <a:solidFill>
                  <a:schemeClr val="tx1">
                    <a:tint val="75000"/>
                  </a:schemeClr>
                </a:solidFill>
                <a:latin typeface="+mn-lt"/>
                <a:ea typeface="+mn-ea"/>
                <a:cs typeface="ITC Avant Garde Std Md"/>
              </a:defRPr>
            </a:lvl3pPr>
            <a:lvl4pPr marL="1369349" indent="0" algn="l" defTabSz="912899" rtl="0" eaLnBrk="1" latinLnBrk="0" hangingPunct="1">
              <a:spcBef>
                <a:spcPct val="20000"/>
              </a:spcBef>
              <a:buClr>
                <a:schemeClr val="accent6"/>
              </a:buClr>
              <a:buFont typeface="Wingdings" charset="2"/>
              <a:buNone/>
              <a:defRPr sz="1400" b="0" i="0" kern="1200">
                <a:solidFill>
                  <a:schemeClr val="tx1">
                    <a:tint val="75000"/>
                  </a:schemeClr>
                </a:solidFill>
                <a:latin typeface="+mn-lt"/>
                <a:ea typeface="+mn-ea"/>
                <a:cs typeface="ITC Avant Garde Std Md"/>
              </a:defRPr>
            </a:lvl4pPr>
            <a:lvl5pPr marL="1825798" indent="0" algn="l" defTabSz="912899" rtl="0" eaLnBrk="1" latinLnBrk="0" hangingPunct="1">
              <a:spcBef>
                <a:spcPct val="20000"/>
              </a:spcBef>
              <a:buClr>
                <a:schemeClr val="accent6"/>
              </a:buClr>
              <a:buFont typeface="Wingdings" charset="2"/>
              <a:buNone/>
              <a:defRPr sz="1400" b="0" i="0" kern="1200" baseline="0">
                <a:solidFill>
                  <a:schemeClr val="tx1">
                    <a:tint val="75000"/>
                  </a:schemeClr>
                </a:solidFill>
                <a:latin typeface="+mn-lt"/>
                <a:ea typeface="+mn-ea"/>
                <a:cs typeface="ITC Avant Garde Std Md"/>
              </a:defRPr>
            </a:lvl5pPr>
            <a:lvl6pPr marL="2282248" indent="0" algn="l" defTabSz="912899"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38697" indent="0" algn="l" defTabSz="912899"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195147" indent="0" algn="l" defTabSz="912899"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1597" indent="0" algn="l" defTabSz="912899"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ctr">
              <a:defRPr/>
            </a:pPr>
            <a:r>
              <a:rPr lang="en-US" sz="2200" b="1" dirty="0" err="1"/>
              <a:t>Jameela</a:t>
            </a:r>
            <a:r>
              <a:rPr lang="en-US" sz="2200" b="1" dirty="0"/>
              <a:t> </a:t>
            </a:r>
            <a:r>
              <a:rPr lang="en-US" sz="2200" b="1" dirty="0" err="1"/>
              <a:t>Yusuff</a:t>
            </a:r>
            <a:r>
              <a:rPr lang="en-US" sz="2200" b="1" dirty="0"/>
              <a:t>, MD, MPH</a:t>
            </a:r>
          </a:p>
          <a:p>
            <a:pPr algn="ctr">
              <a:defRPr/>
            </a:pPr>
            <a:r>
              <a:rPr lang="en-US" sz="2200" dirty="0"/>
              <a:t>Medical Director, SUNY Downstate Medical Center</a:t>
            </a:r>
          </a:p>
          <a:p>
            <a:pPr algn="ctr">
              <a:defRPr/>
            </a:pPr>
            <a:r>
              <a:rPr lang="en-US" sz="2200" dirty="0"/>
              <a:t>Northeast/Caribbean AIDS Education and Training Center</a:t>
            </a:r>
          </a:p>
        </p:txBody>
      </p:sp>
    </p:spTree>
    <p:extLst>
      <p:ext uri="{BB962C8B-B14F-4D97-AF65-F5344CB8AC3E}">
        <p14:creationId xmlns:p14="http://schemas.microsoft.com/office/powerpoint/2010/main" val="58719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74639"/>
            <a:ext cx="8315569" cy="1143000"/>
          </a:xfrm>
        </p:spPr>
        <p:txBody>
          <a:bodyPr/>
          <a:lstStyle/>
          <a:p>
            <a:pPr algn="ctr"/>
            <a:r>
              <a:rPr lang="en-US" b="1" dirty="0">
                <a:solidFill>
                  <a:schemeClr val="tx2">
                    <a:lumMod val="50000"/>
                  </a:schemeClr>
                </a:solidFill>
              </a:rPr>
              <a:t>Disclosures</a:t>
            </a:r>
          </a:p>
        </p:txBody>
      </p:sp>
      <p:sp>
        <p:nvSpPr>
          <p:cNvPr id="3" name="Content Placeholder 2"/>
          <p:cNvSpPr>
            <a:spLocks noGrp="1"/>
          </p:cNvSpPr>
          <p:nvPr>
            <p:ph idx="1"/>
          </p:nvPr>
        </p:nvSpPr>
        <p:spPr>
          <a:xfrm>
            <a:off x="900332" y="1795913"/>
            <a:ext cx="7371471" cy="4367299"/>
          </a:xfrm>
        </p:spPr>
        <p:txBody>
          <a:bodyPr>
            <a:normAutofit/>
          </a:bodyPr>
          <a:lstStyle/>
          <a:p>
            <a:pPr marL="0" indent="0">
              <a:spcBef>
                <a:spcPts val="0"/>
              </a:spcBef>
              <a:buNone/>
            </a:pPr>
            <a:r>
              <a:rPr lang="en-US" kern="0" dirty="0">
                <a:solidFill>
                  <a:schemeClr val="tx2">
                    <a:lumMod val="50000"/>
                  </a:schemeClr>
                </a:solidFill>
              </a:rPr>
              <a:t>“This webinar is supported by the Health Resources and Services Administration (HRSA) of the U.S. Department of Health and Human Services (HHS) as part of an award totaling $3,960,119 with zero percentage financed with nongovernmental sources. The contents are those of the author(s) and do not necessarily represent the official views of, nor an endorsement, by HRSA, HHS or the U.S. Government.”</a:t>
            </a:r>
          </a:p>
          <a:p>
            <a:pPr marL="0" indent="0">
              <a:lnSpc>
                <a:spcPct val="120000"/>
              </a:lnSpc>
              <a:spcBef>
                <a:spcPts val="0"/>
              </a:spcBef>
              <a:buNone/>
            </a:pPr>
            <a:endParaRPr lang="en-US" kern="0" dirty="0"/>
          </a:p>
          <a:p>
            <a:pPr marL="0" indent="0">
              <a:lnSpc>
                <a:spcPct val="120000"/>
              </a:lnSpc>
              <a:spcBef>
                <a:spcPts val="0"/>
              </a:spcBef>
              <a:buNone/>
            </a:pPr>
            <a:endParaRPr lang="en-US" kern="0" dirty="0"/>
          </a:p>
        </p:txBody>
      </p:sp>
      <p:sp>
        <p:nvSpPr>
          <p:cNvPr id="4" name="Slide Number Placeholder 3"/>
          <p:cNvSpPr>
            <a:spLocks noGrp="1"/>
          </p:cNvSpPr>
          <p:nvPr>
            <p:ph type="sldNum" sz="quarter" idx="12"/>
          </p:nvPr>
        </p:nvSpPr>
        <p:spPr/>
        <p:txBody>
          <a:bodyPr/>
          <a:lstStyle/>
          <a:p>
            <a:fld id="{1D2EA5EF-C699-AF4C-BA42-C0A1CAAB713C}" type="slidenum">
              <a:rPr lang="en-US" smtClean="0"/>
              <a:t>2</a:t>
            </a:fld>
            <a:endParaRPr lang="en-US" dirty="0"/>
          </a:p>
        </p:txBody>
      </p:sp>
      <p:sp>
        <p:nvSpPr>
          <p:cNvPr id="6" name="Line 4">
            <a:extLst>
              <a:ext uri="{FF2B5EF4-FFF2-40B4-BE49-F238E27FC236}">
                <a16:creationId xmlns:a16="http://schemas.microsoft.com/office/drawing/2014/main" xmlns="" id="{9F4F5808-B58C-F44B-A409-9367DF22808B}"/>
              </a:ext>
            </a:extLst>
          </p:cNvPr>
          <p:cNvSpPr>
            <a:spLocks noChangeShapeType="1"/>
          </p:cNvSpPr>
          <p:nvPr/>
        </p:nvSpPr>
        <p:spPr bwMode="auto">
          <a:xfrm>
            <a:off x="0" y="1417639"/>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Tree>
    <p:extLst>
      <p:ext uri="{BB962C8B-B14F-4D97-AF65-F5344CB8AC3E}">
        <p14:creationId xmlns:p14="http://schemas.microsoft.com/office/powerpoint/2010/main" val="3295648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Day in the Life…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1977258"/>
              </p:ext>
            </p:extLst>
          </p:nvPr>
        </p:nvGraphicFramePr>
        <p:xfrm>
          <a:off x="628650" y="2002413"/>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253783" y="1808578"/>
            <a:ext cx="2618024" cy="1754326"/>
          </a:xfrm>
          <a:prstGeom prst="rect">
            <a:avLst/>
          </a:prstGeom>
          <a:solidFill>
            <a:schemeClr val="accent1">
              <a:lumMod val="20000"/>
              <a:lumOff val="80000"/>
            </a:schemeClr>
          </a:solidFill>
          <a:ln>
            <a:solidFill>
              <a:schemeClr val="accent1">
                <a:lumMod val="50000"/>
              </a:schemeClr>
            </a:solidFill>
          </a:ln>
        </p:spPr>
        <p:txBody>
          <a:bodyPr wrap="none" rtlCol="0">
            <a:spAutoFit/>
          </a:bodyPr>
          <a:lstStyle/>
          <a:p>
            <a:r>
              <a:rPr lang="en-US" sz="1350" dirty="0"/>
              <a:t>-Number of critically patients</a:t>
            </a:r>
          </a:p>
          <a:p>
            <a:r>
              <a:rPr lang="en-US" sz="1350" dirty="0"/>
              <a:t>-Complexity of patients</a:t>
            </a:r>
          </a:p>
          <a:p>
            <a:r>
              <a:rPr lang="en-US" sz="1350" dirty="0"/>
              <a:t>-Managing remotely ill patients</a:t>
            </a:r>
          </a:p>
          <a:p>
            <a:r>
              <a:rPr lang="en-US" sz="1350" dirty="0"/>
              <a:t>-Conduit between family-patient</a:t>
            </a:r>
          </a:p>
          <a:p>
            <a:r>
              <a:rPr lang="en-US" sz="1350" dirty="0"/>
              <a:t>-Emotional taxing/draining</a:t>
            </a:r>
          </a:p>
          <a:p>
            <a:r>
              <a:rPr lang="en-US" sz="1350" dirty="0"/>
              <a:t>-Unclear treatment protocols</a:t>
            </a:r>
          </a:p>
          <a:p>
            <a:r>
              <a:rPr lang="en-US" sz="1350" dirty="0"/>
              <a:t>-Changing recommendations</a:t>
            </a:r>
          </a:p>
          <a:p>
            <a:r>
              <a:rPr lang="en-US" sz="1350" dirty="0"/>
              <a:t>-Redeployment</a:t>
            </a:r>
          </a:p>
        </p:txBody>
      </p:sp>
      <p:sp>
        <p:nvSpPr>
          <p:cNvPr id="6" name="TextBox 5"/>
          <p:cNvSpPr txBox="1"/>
          <p:nvPr/>
        </p:nvSpPr>
        <p:spPr>
          <a:xfrm>
            <a:off x="6002320" y="4131007"/>
            <a:ext cx="3214341" cy="1754326"/>
          </a:xfrm>
          <a:prstGeom prst="rect">
            <a:avLst/>
          </a:prstGeom>
          <a:solidFill>
            <a:schemeClr val="accent6">
              <a:lumMod val="20000"/>
              <a:lumOff val="80000"/>
            </a:schemeClr>
          </a:solidFill>
          <a:ln>
            <a:solidFill>
              <a:srgbClr val="00B050"/>
            </a:solidFill>
          </a:ln>
        </p:spPr>
        <p:txBody>
          <a:bodyPr wrap="none" rtlCol="0">
            <a:spAutoFit/>
          </a:bodyPr>
          <a:lstStyle/>
          <a:p>
            <a:r>
              <a:rPr lang="en-US" sz="1350" dirty="0"/>
              <a:t>-Protecting yourself</a:t>
            </a:r>
          </a:p>
          <a:p>
            <a:r>
              <a:rPr lang="en-US" sz="1350" dirty="0"/>
              <a:t>-Seeing colleagues ill/die</a:t>
            </a:r>
          </a:p>
          <a:p>
            <a:r>
              <a:rPr lang="en-US" sz="1350" dirty="0"/>
              <a:t>-Dealing with ill family or friends</a:t>
            </a:r>
          </a:p>
          <a:p>
            <a:r>
              <a:rPr lang="en-US" sz="1350" dirty="0"/>
              <a:t>-Living apart from family</a:t>
            </a:r>
          </a:p>
          <a:p>
            <a:r>
              <a:rPr lang="en-US" sz="1350" dirty="0"/>
              <a:t>-Whole life disrupted…other plans?!</a:t>
            </a:r>
          </a:p>
          <a:p>
            <a:r>
              <a:rPr lang="en-US" sz="1350" dirty="0"/>
              <a:t>-Homeschooling/HHA/career –life plans</a:t>
            </a:r>
          </a:p>
          <a:p>
            <a:r>
              <a:rPr lang="en-US" sz="1350" dirty="0"/>
              <a:t>-Information overload</a:t>
            </a:r>
          </a:p>
          <a:p>
            <a:r>
              <a:rPr lang="en-US" sz="1350" dirty="0"/>
              <a:t>-Supporting Staff/Colleagues</a:t>
            </a:r>
          </a:p>
        </p:txBody>
      </p:sp>
      <p:sp>
        <p:nvSpPr>
          <p:cNvPr id="7" name="TextBox 6"/>
          <p:cNvSpPr txBox="1"/>
          <p:nvPr/>
        </p:nvSpPr>
        <p:spPr>
          <a:xfrm>
            <a:off x="63061" y="2318009"/>
            <a:ext cx="2960357" cy="2585323"/>
          </a:xfrm>
          <a:prstGeom prst="rect">
            <a:avLst/>
          </a:prstGeom>
          <a:solidFill>
            <a:srgbClr val="FFCCFF"/>
          </a:solidFill>
          <a:ln>
            <a:solidFill>
              <a:srgbClr val="7030A0"/>
            </a:solidFill>
          </a:ln>
        </p:spPr>
        <p:txBody>
          <a:bodyPr wrap="square" rtlCol="0">
            <a:spAutoFit/>
          </a:bodyPr>
          <a:lstStyle/>
          <a:p>
            <a:r>
              <a:rPr lang="en-US" sz="1350" dirty="0"/>
              <a:t>-Hearing code alarms constantly</a:t>
            </a:r>
          </a:p>
          <a:p>
            <a:r>
              <a:rPr lang="en-US" sz="1350" dirty="0"/>
              <a:t>-Emptiness of some parts of hospital</a:t>
            </a:r>
          </a:p>
          <a:p>
            <a:r>
              <a:rPr lang="en-US" sz="1350" dirty="0"/>
              <a:t>-Remote work –isolation</a:t>
            </a:r>
          </a:p>
          <a:p>
            <a:r>
              <a:rPr lang="en-US" sz="1350" dirty="0"/>
              <a:t>-Stress of securing protective equipment</a:t>
            </a:r>
          </a:p>
          <a:p>
            <a:r>
              <a:rPr lang="en-US" sz="1350" dirty="0"/>
              <a:t>-Anxiety of “bringing home COVID”</a:t>
            </a:r>
          </a:p>
          <a:p>
            <a:r>
              <a:rPr lang="en-US" sz="1350" dirty="0"/>
              <a:t>-Depersonalization—in PPE all </a:t>
            </a:r>
          </a:p>
          <a:p>
            <a:r>
              <a:rPr lang="en-US" sz="1350" dirty="0"/>
              <a:t>the time</a:t>
            </a:r>
          </a:p>
          <a:p>
            <a:r>
              <a:rPr lang="en-US" sz="1350" dirty="0"/>
              <a:t>-Screenings at the entrance</a:t>
            </a:r>
          </a:p>
          <a:p>
            <a:r>
              <a:rPr lang="en-US" sz="1350" dirty="0"/>
              <a:t>-Tents in the streets</a:t>
            </a:r>
          </a:p>
          <a:p>
            <a:r>
              <a:rPr lang="en-US" sz="1350" dirty="0"/>
              <a:t>-ICU—plastic dividers</a:t>
            </a:r>
          </a:p>
          <a:p>
            <a:r>
              <a:rPr lang="en-US" sz="1350" dirty="0"/>
              <a:t>-Clinic Relocated</a:t>
            </a:r>
          </a:p>
        </p:txBody>
      </p:sp>
      <p:sp>
        <p:nvSpPr>
          <p:cNvPr id="8" name="TextBox 7"/>
          <p:cNvSpPr txBox="1"/>
          <p:nvPr/>
        </p:nvSpPr>
        <p:spPr>
          <a:xfrm>
            <a:off x="63063" y="5723751"/>
            <a:ext cx="2842701" cy="300082"/>
          </a:xfrm>
          <a:prstGeom prst="rect">
            <a:avLst/>
          </a:prstGeom>
          <a:noFill/>
        </p:spPr>
        <p:txBody>
          <a:bodyPr wrap="none" rtlCol="0">
            <a:spAutoFit/>
          </a:bodyPr>
          <a:lstStyle/>
          <a:p>
            <a:r>
              <a:rPr lang="en-US" sz="1350" dirty="0"/>
              <a:t>Jameela J. Yusuff, MD MPH FACP</a:t>
            </a:r>
          </a:p>
        </p:txBody>
      </p:sp>
    </p:spTree>
    <p:extLst>
      <p:ext uri="{BB962C8B-B14F-4D97-AF65-F5344CB8AC3E}">
        <p14:creationId xmlns:p14="http://schemas.microsoft.com/office/powerpoint/2010/main" val="1013858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F861C178-486C-B840-8166-C67E5FFE5C9C}"/>
              </a:ext>
            </a:extLst>
          </p:cNvPr>
          <p:cNvSpPr>
            <a:spLocks noGrp="1"/>
          </p:cNvSpPr>
          <p:nvPr>
            <p:ph type="body" idx="1"/>
          </p:nvPr>
        </p:nvSpPr>
        <p:spPr>
          <a:xfrm>
            <a:off x="623197" y="870155"/>
            <a:ext cx="7897606" cy="1800569"/>
          </a:xfrm>
        </p:spPr>
        <p:txBody>
          <a:bodyPr>
            <a:noAutofit/>
          </a:bodyPr>
          <a:lstStyle/>
          <a:p>
            <a:pPr algn="ctr"/>
            <a:r>
              <a:rPr lang="es-PR" sz="3600" b="1" dirty="0">
                <a:solidFill>
                  <a:srgbClr val="002060"/>
                </a:solidFill>
              </a:rPr>
              <a:t>Loss </a:t>
            </a:r>
            <a:r>
              <a:rPr lang="es-PR" sz="3600" b="1">
                <a:solidFill>
                  <a:srgbClr val="002060"/>
                </a:solidFill>
              </a:rPr>
              <a:t>and Grief </a:t>
            </a:r>
            <a:r>
              <a:rPr lang="es-PR" sz="3600" b="1" dirty="0">
                <a:solidFill>
                  <a:srgbClr val="002060"/>
                </a:solidFill>
              </a:rPr>
              <a:t>from the Eyes of a Mental Health Worker in Puerto Rico &amp; the aftermath of COVID-19</a:t>
            </a:r>
            <a:endParaRPr lang="en-US" sz="3600" b="1" dirty="0"/>
          </a:p>
        </p:txBody>
      </p:sp>
      <p:sp>
        <p:nvSpPr>
          <p:cNvPr id="4" name="Slide Number Placeholder 3">
            <a:extLst>
              <a:ext uri="{FF2B5EF4-FFF2-40B4-BE49-F238E27FC236}">
                <a16:creationId xmlns:a16="http://schemas.microsoft.com/office/drawing/2014/main" xmlns="" id="{A0434D72-572C-F746-BE1C-FD6902B28B07}"/>
              </a:ext>
            </a:extLst>
          </p:cNvPr>
          <p:cNvSpPr>
            <a:spLocks noGrp="1"/>
          </p:cNvSpPr>
          <p:nvPr>
            <p:ph type="sldNum" sz="quarter" idx="12"/>
          </p:nvPr>
        </p:nvSpPr>
        <p:spPr/>
        <p:txBody>
          <a:bodyPr/>
          <a:lstStyle/>
          <a:p>
            <a:fld id="{1D2EA5EF-C699-AF4C-BA42-C0A1CAAB713C}" type="slidenum">
              <a:rPr lang="en-US" smtClean="0"/>
              <a:t>21</a:t>
            </a:fld>
            <a:endParaRPr lang="en-US" dirty="0"/>
          </a:p>
        </p:txBody>
      </p:sp>
      <p:sp>
        <p:nvSpPr>
          <p:cNvPr id="7" name="Subtitle 2">
            <a:extLst>
              <a:ext uri="{FF2B5EF4-FFF2-40B4-BE49-F238E27FC236}">
                <a16:creationId xmlns:a16="http://schemas.microsoft.com/office/drawing/2014/main" xmlns="" id="{91E027E1-ED1E-6043-A9FB-7491C8520685}"/>
              </a:ext>
            </a:extLst>
          </p:cNvPr>
          <p:cNvSpPr txBox="1">
            <a:spLocks/>
          </p:cNvSpPr>
          <p:nvPr/>
        </p:nvSpPr>
        <p:spPr>
          <a:xfrm>
            <a:off x="685800" y="3236364"/>
            <a:ext cx="7772400" cy="1901825"/>
          </a:xfrm>
          <a:prstGeom prst="rect">
            <a:avLst/>
          </a:prstGeom>
        </p:spPr>
        <p:txBody>
          <a:bodyPr vert="horz" lIns="91290" tIns="45645" rIns="91290" bIns="45645" rtlCol="0" anchor="b">
            <a:normAutofit/>
          </a:bodyPr>
          <a:lstStyle>
            <a:lvl1pPr marL="0" indent="0" algn="l" defTabSz="912899" rtl="0" eaLnBrk="1" latinLnBrk="0" hangingPunct="1">
              <a:spcBef>
                <a:spcPct val="20000"/>
              </a:spcBef>
              <a:buClr>
                <a:schemeClr val="accent6"/>
              </a:buClr>
              <a:buFont typeface="Wingdings" charset="2"/>
              <a:buNone/>
              <a:defRPr sz="2000" b="0" i="0" kern="1200">
                <a:solidFill>
                  <a:srgbClr val="222222"/>
                </a:solidFill>
                <a:latin typeface="+mn-lt"/>
                <a:ea typeface="+mn-ea"/>
                <a:cs typeface="ITC Avant Garde Std Md"/>
              </a:defRPr>
            </a:lvl1pPr>
            <a:lvl2pPr marL="456449" indent="0" algn="l" defTabSz="912899" rtl="0" eaLnBrk="1" latinLnBrk="0" hangingPunct="1">
              <a:spcBef>
                <a:spcPct val="20000"/>
              </a:spcBef>
              <a:buClr>
                <a:schemeClr val="accent6"/>
              </a:buClr>
              <a:buFont typeface="Wingdings" charset="2"/>
              <a:buNone/>
              <a:defRPr sz="1800" b="0" i="0" kern="1200">
                <a:solidFill>
                  <a:schemeClr val="tx1">
                    <a:tint val="75000"/>
                  </a:schemeClr>
                </a:solidFill>
                <a:latin typeface="+mn-lt"/>
                <a:ea typeface="+mn-ea"/>
                <a:cs typeface="ITC Avant Garde Std Md"/>
              </a:defRPr>
            </a:lvl2pPr>
            <a:lvl3pPr marL="912899" indent="0" algn="l" defTabSz="912899" rtl="0" eaLnBrk="1" latinLnBrk="0" hangingPunct="1">
              <a:spcBef>
                <a:spcPct val="20000"/>
              </a:spcBef>
              <a:buClr>
                <a:schemeClr val="accent6"/>
              </a:buClr>
              <a:buFont typeface="Wingdings" charset="2"/>
              <a:buNone/>
              <a:defRPr sz="1600" b="0" i="0" kern="1200">
                <a:solidFill>
                  <a:schemeClr val="tx1">
                    <a:tint val="75000"/>
                  </a:schemeClr>
                </a:solidFill>
                <a:latin typeface="+mn-lt"/>
                <a:ea typeface="+mn-ea"/>
                <a:cs typeface="ITC Avant Garde Std Md"/>
              </a:defRPr>
            </a:lvl3pPr>
            <a:lvl4pPr marL="1369349" indent="0" algn="l" defTabSz="912899" rtl="0" eaLnBrk="1" latinLnBrk="0" hangingPunct="1">
              <a:spcBef>
                <a:spcPct val="20000"/>
              </a:spcBef>
              <a:buClr>
                <a:schemeClr val="accent6"/>
              </a:buClr>
              <a:buFont typeface="Wingdings" charset="2"/>
              <a:buNone/>
              <a:defRPr sz="1400" b="0" i="0" kern="1200">
                <a:solidFill>
                  <a:schemeClr val="tx1">
                    <a:tint val="75000"/>
                  </a:schemeClr>
                </a:solidFill>
                <a:latin typeface="+mn-lt"/>
                <a:ea typeface="+mn-ea"/>
                <a:cs typeface="ITC Avant Garde Std Md"/>
              </a:defRPr>
            </a:lvl4pPr>
            <a:lvl5pPr marL="1825798" indent="0" algn="l" defTabSz="912899" rtl="0" eaLnBrk="1" latinLnBrk="0" hangingPunct="1">
              <a:spcBef>
                <a:spcPct val="20000"/>
              </a:spcBef>
              <a:buClr>
                <a:schemeClr val="accent6"/>
              </a:buClr>
              <a:buFont typeface="Wingdings" charset="2"/>
              <a:buNone/>
              <a:defRPr sz="1400" b="0" i="0" kern="1200" baseline="0">
                <a:solidFill>
                  <a:schemeClr val="tx1">
                    <a:tint val="75000"/>
                  </a:schemeClr>
                </a:solidFill>
                <a:latin typeface="+mn-lt"/>
                <a:ea typeface="+mn-ea"/>
                <a:cs typeface="ITC Avant Garde Std Md"/>
              </a:defRPr>
            </a:lvl5pPr>
            <a:lvl6pPr marL="2282248" indent="0" algn="l" defTabSz="912899"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38697" indent="0" algn="l" defTabSz="912899"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195147" indent="0" algn="l" defTabSz="912899"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1597" indent="0" algn="l" defTabSz="912899"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ctr">
              <a:defRPr/>
            </a:pPr>
            <a:r>
              <a:rPr lang="en-US"/>
              <a:t>JONATHAN FERNANDEZ-JIMENEZ, Psy.D</a:t>
            </a:r>
          </a:p>
          <a:p>
            <a:pPr algn="ctr">
              <a:defRPr/>
            </a:pPr>
            <a:r>
              <a:rPr lang="en-US" sz="2200">
                <a:solidFill>
                  <a:schemeClr val="accent6"/>
                </a:solidFill>
              </a:rPr>
              <a:t>Behavioral Health Faculty</a:t>
            </a:r>
          </a:p>
          <a:p>
            <a:pPr algn="ctr">
              <a:defRPr/>
            </a:pPr>
            <a:r>
              <a:rPr lang="en-US" sz="2200"/>
              <a:t>Northeast/Caribbean AIDS Education and Training Center</a:t>
            </a:r>
          </a:p>
          <a:p>
            <a:pPr algn="ctr">
              <a:defRPr/>
            </a:pPr>
            <a:r>
              <a:rPr lang="en-US" sz="2200"/>
              <a:t>Puerto Rico</a:t>
            </a:r>
            <a:endParaRPr lang="en-US" sz="2200" dirty="0"/>
          </a:p>
        </p:txBody>
      </p:sp>
    </p:spTree>
    <p:extLst>
      <p:ext uri="{BB962C8B-B14F-4D97-AF65-F5344CB8AC3E}">
        <p14:creationId xmlns:p14="http://schemas.microsoft.com/office/powerpoint/2010/main" val="807100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8CC876-58EF-3C44-8672-8E6CF07A5C66}"/>
              </a:ext>
            </a:extLst>
          </p:cNvPr>
          <p:cNvSpPr>
            <a:spLocks noGrp="1"/>
          </p:cNvSpPr>
          <p:nvPr>
            <p:ph type="title"/>
          </p:nvPr>
        </p:nvSpPr>
        <p:spPr/>
        <p:txBody>
          <a:bodyPr/>
          <a:lstStyle/>
          <a:p>
            <a:pPr eaLnBrk="1" hangingPunct="1">
              <a:defRPr/>
            </a:pPr>
            <a:r>
              <a:rPr lang="en-US" dirty="0"/>
              <a:t>Let’s put this in context…</a:t>
            </a:r>
          </a:p>
        </p:txBody>
      </p:sp>
      <p:sp>
        <p:nvSpPr>
          <p:cNvPr id="14338" name="Content Placeholder 2">
            <a:extLst>
              <a:ext uri="{FF2B5EF4-FFF2-40B4-BE49-F238E27FC236}">
                <a16:creationId xmlns:a16="http://schemas.microsoft.com/office/drawing/2014/main" xmlns="" id="{C394F4BE-D53D-844A-B0B2-BE66A5E36EFF}"/>
              </a:ext>
            </a:extLst>
          </p:cNvPr>
          <p:cNvSpPr>
            <a:spLocks noGrp="1" noChangeArrowheads="1"/>
          </p:cNvSpPr>
          <p:nvPr>
            <p:ph idx="1"/>
          </p:nvPr>
        </p:nvSpPr>
        <p:spPr/>
        <p:txBody>
          <a:bodyPr/>
          <a:lstStyle/>
          <a:p>
            <a:pPr marL="114112" indent="0" eaLnBrk="1" hangingPunct="1">
              <a:buNone/>
            </a:pPr>
            <a:r>
              <a:rPr lang="en-US" altLang="en-US" dirty="0"/>
              <a:t>Hurricane Maria: September 2017</a:t>
            </a:r>
          </a:p>
          <a:p>
            <a:pPr lvl="1" eaLnBrk="1" hangingPunct="1">
              <a:spcBef>
                <a:spcPts val="900"/>
              </a:spcBef>
            </a:pPr>
            <a:r>
              <a:rPr lang="en-US" altLang="en-US" dirty="0"/>
              <a:t>Worst humanitarian crisis in the modern history of PR</a:t>
            </a:r>
          </a:p>
          <a:p>
            <a:pPr lvl="1" eaLnBrk="1" hangingPunct="1">
              <a:spcBef>
                <a:spcPts val="900"/>
              </a:spcBef>
            </a:pPr>
            <a:r>
              <a:rPr lang="en-US" altLang="en-US" dirty="0"/>
              <a:t>4,645 deaths </a:t>
            </a:r>
          </a:p>
          <a:p>
            <a:pPr lvl="1" eaLnBrk="1" hangingPunct="1">
              <a:spcBef>
                <a:spcPts val="900"/>
              </a:spcBef>
            </a:pPr>
            <a:r>
              <a:rPr lang="en-US" altLang="en-US" dirty="0"/>
              <a:t>$90 billion in damages</a:t>
            </a:r>
          </a:p>
          <a:p>
            <a:pPr lvl="1" eaLnBrk="1" hangingPunct="1">
              <a:spcBef>
                <a:spcPts val="900"/>
              </a:spcBef>
            </a:pPr>
            <a:r>
              <a:rPr lang="en-US" altLang="en-US" dirty="0"/>
              <a:t>95% power grid destroyed (2-7 Months without power)</a:t>
            </a:r>
          </a:p>
          <a:p>
            <a:pPr lvl="1" eaLnBrk="1" hangingPunct="1">
              <a:spcBef>
                <a:spcPts val="900"/>
              </a:spcBef>
            </a:pPr>
            <a:r>
              <a:rPr lang="en-US" altLang="en-US" dirty="0"/>
              <a:t>No cellular communication </a:t>
            </a:r>
          </a:p>
          <a:p>
            <a:pPr lvl="1" eaLnBrk="1" hangingPunct="1">
              <a:spcBef>
                <a:spcPts val="900"/>
              </a:spcBef>
            </a:pPr>
            <a:r>
              <a:rPr lang="en-US" altLang="en-US" dirty="0"/>
              <a:t>Ineffective local and federal response</a:t>
            </a:r>
          </a:p>
          <a:p>
            <a:pPr lvl="1" eaLnBrk="1" hangingPunct="1">
              <a:spcBef>
                <a:spcPts val="900"/>
              </a:spcBef>
            </a:pPr>
            <a:r>
              <a:rPr lang="en-US" altLang="en-US" dirty="0"/>
              <a:t>Suicide rates spiked (ASSMCA, 2018)</a:t>
            </a:r>
          </a:p>
          <a:p>
            <a:pPr lvl="1" eaLnBrk="1" hangingPunct="1">
              <a:spcBef>
                <a:spcPts val="900"/>
              </a:spcBef>
            </a:pPr>
            <a:r>
              <a:rPr lang="en-US" altLang="en-US" dirty="0"/>
              <a:t>Anxiety arise because people tried to survive day to day</a:t>
            </a:r>
          </a:p>
        </p:txBody>
      </p:sp>
      <p:sp>
        <p:nvSpPr>
          <p:cNvPr id="14339" name="Slide Number Placeholder 3">
            <a:extLst>
              <a:ext uri="{FF2B5EF4-FFF2-40B4-BE49-F238E27FC236}">
                <a16:creationId xmlns:a16="http://schemas.microsoft.com/office/drawing/2014/main" xmlns="" id="{C20A2591-5175-0747-8AEB-59928DDAA5D3}"/>
              </a:ext>
            </a:extLst>
          </p:cNvPr>
          <p:cNvSpPr>
            <a:spLocks noGrp="1"/>
          </p:cNvSpPr>
          <p:nvPr>
            <p:ph type="sldNum" sz="quarter" idx="10"/>
          </p:nvPr>
        </p:nvSpPr>
        <p:spPr bwMode="auto">
          <a:xfrm>
            <a:off x="8531225" y="6305550"/>
            <a:ext cx="549275" cy="396875"/>
          </a:xfrm>
          <a:prstGeom prst="bracketPair">
            <a:avLst>
              <a:gd name="adj" fmla="val 17949"/>
            </a:avLst>
          </a:prstGeom>
          <a:noFill/>
          <a:ln w="19050">
            <a:solidFill>
              <a:srgbClr val="FFFFFF"/>
            </a:solidFill>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defPPr>
              <a:defRPr lang="en-US"/>
            </a:defPPr>
            <a:lvl1pPr algn="ctr" defTabSz="455613" rtl="0" eaLnBrk="1" fontAlgn="base" hangingPunct="1">
              <a:spcBef>
                <a:spcPct val="0"/>
              </a:spcBef>
              <a:spcAft>
                <a:spcPct val="0"/>
              </a:spcAft>
              <a:defRPr kern="1200">
                <a:solidFill>
                  <a:schemeClr val="bg1"/>
                </a:solidFill>
                <a:latin typeface="Arial" panose="020B0604020202020204" pitchFamily="34" charset="0"/>
                <a:ea typeface="+mn-ea"/>
                <a:cs typeface="+mn-cs"/>
              </a:defRPr>
            </a:lvl1pPr>
            <a:lvl2pPr marL="4556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684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56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0626FE88-4104-434C-9B95-08058F963CE4}" type="slidenum">
              <a:rPr lang="en-US" altLang="en-US" smtClean="0"/>
              <a:pPr>
                <a:defRPr/>
              </a:pPr>
              <a:t>22</a:t>
            </a:fld>
            <a:endParaRPr lang="en-US" altLang="en-US"/>
          </a:p>
        </p:txBody>
      </p:sp>
    </p:spTree>
    <p:extLst>
      <p:ext uri="{BB962C8B-B14F-4D97-AF65-F5344CB8AC3E}">
        <p14:creationId xmlns:p14="http://schemas.microsoft.com/office/powerpoint/2010/main" val="2451458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8F0C0A-3FCB-AF47-89E8-2C28E5FE023A}"/>
              </a:ext>
            </a:extLst>
          </p:cNvPr>
          <p:cNvSpPr>
            <a:spLocks noGrp="1"/>
          </p:cNvSpPr>
          <p:nvPr>
            <p:ph type="title"/>
          </p:nvPr>
        </p:nvSpPr>
        <p:spPr/>
        <p:txBody>
          <a:bodyPr/>
          <a:lstStyle/>
          <a:p>
            <a:pPr eaLnBrk="1" hangingPunct="1">
              <a:defRPr/>
            </a:pPr>
            <a:r>
              <a:rPr lang="en-US" dirty="0"/>
              <a:t>Let’s put this in context…</a:t>
            </a:r>
          </a:p>
        </p:txBody>
      </p:sp>
      <p:sp>
        <p:nvSpPr>
          <p:cNvPr id="15362" name="Content Placeholder 2">
            <a:extLst>
              <a:ext uri="{FF2B5EF4-FFF2-40B4-BE49-F238E27FC236}">
                <a16:creationId xmlns:a16="http://schemas.microsoft.com/office/drawing/2014/main" xmlns="" id="{AEE3308F-A1A0-A849-8E30-AB254BBC0394}"/>
              </a:ext>
            </a:extLst>
          </p:cNvPr>
          <p:cNvSpPr>
            <a:spLocks noGrp="1" noChangeArrowheads="1"/>
          </p:cNvSpPr>
          <p:nvPr>
            <p:ph idx="1"/>
          </p:nvPr>
        </p:nvSpPr>
        <p:spPr>
          <a:xfrm>
            <a:off x="457201" y="1417639"/>
            <a:ext cx="8315569" cy="4702941"/>
          </a:xfrm>
        </p:spPr>
        <p:txBody>
          <a:bodyPr/>
          <a:lstStyle/>
          <a:p>
            <a:pPr eaLnBrk="1" hangingPunct="1"/>
            <a:r>
              <a:rPr lang="en-US" altLang="en-US" dirty="0"/>
              <a:t>Re-construction, 2018</a:t>
            </a:r>
          </a:p>
          <a:p>
            <a:pPr lvl="1" eaLnBrk="1" hangingPunct="1">
              <a:spcBef>
                <a:spcPts val="800"/>
              </a:spcBef>
            </a:pPr>
            <a:r>
              <a:rPr lang="en-US" altLang="en-US" dirty="0"/>
              <a:t>Almost 130,000 people left the island (4% population)</a:t>
            </a:r>
          </a:p>
          <a:p>
            <a:pPr lvl="1" eaLnBrk="1" hangingPunct="1">
              <a:spcBef>
                <a:spcPts val="800"/>
              </a:spcBef>
            </a:pPr>
            <a:r>
              <a:rPr lang="en-US" altLang="en-US" dirty="0"/>
              <a:t>Bureaucracy in government processes delayed the recovery of the economic sectors</a:t>
            </a:r>
          </a:p>
          <a:p>
            <a:pPr lvl="1" eaLnBrk="1" hangingPunct="1">
              <a:spcBef>
                <a:spcPts val="800"/>
              </a:spcBef>
            </a:pPr>
            <a:r>
              <a:rPr lang="en-US" altLang="en-US" dirty="0"/>
              <a:t>Most property insurance did not respond for damages</a:t>
            </a:r>
          </a:p>
          <a:p>
            <a:pPr eaLnBrk="1" hangingPunct="1"/>
            <a:r>
              <a:rPr lang="en-US" altLang="en-US" dirty="0"/>
              <a:t>Summer Uprising, 2019</a:t>
            </a:r>
          </a:p>
          <a:p>
            <a:pPr lvl="1" eaLnBrk="1" hangingPunct="1">
              <a:spcBef>
                <a:spcPts val="800"/>
              </a:spcBef>
            </a:pPr>
            <a:r>
              <a:rPr lang="en-US" altLang="en-US" dirty="0"/>
              <a:t>Its was a collective catharsis spurred by societal trauma and the indignation by an uncaring government</a:t>
            </a:r>
          </a:p>
          <a:p>
            <a:pPr lvl="1" eaLnBrk="1" hangingPunct="1">
              <a:spcBef>
                <a:spcPts val="800"/>
              </a:spcBef>
            </a:pPr>
            <a:r>
              <a:rPr lang="en-US" altLang="en-US" dirty="0"/>
              <a:t>Tension between protester and security officials where held in the Old San Juan for weeks</a:t>
            </a:r>
          </a:p>
          <a:p>
            <a:pPr lvl="1" eaLnBrk="1" hangingPunct="1">
              <a:spcBef>
                <a:spcPts val="800"/>
              </a:spcBef>
            </a:pPr>
            <a:r>
              <a:rPr lang="en-US" altLang="en-US" dirty="0"/>
              <a:t>Governor announced his resignation on July 24, 2019</a:t>
            </a:r>
          </a:p>
          <a:p>
            <a:pPr lvl="1" eaLnBrk="1" hangingPunct="1"/>
            <a:endParaRPr lang="en-US" altLang="en-US" dirty="0"/>
          </a:p>
        </p:txBody>
      </p:sp>
      <p:sp>
        <p:nvSpPr>
          <p:cNvPr id="15363" name="Slide Number Placeholder 3">
            <a:extLst>
              <a:ext uri="{FF2B5EF4-FFF2-40B4-BE49-F238E27FC236}">
                <a16:creationId xmlns:a16="http://schemas.microsoft.com/office/drawing/2014/main" xmlns="" id="{77190FD9-3A30-4B43-8BE8-FCAB1D50A20C}"/>
              </a:ext>
            </a:extLst>
          </p:cNvPr>
          <p:cNvSpPr>
            <a:spLocks noGrp="1"/>
          </p:cNvSpPr>
          <p:nvPr>
            <p:ph type="sldNum" sz="quarter" idx="10"/>
          </p:nvPr>
        </p:nvSpPr>
        <p:spPr bwMode="auto">
          <a:xfrm>
            <a:off x="8531225" y="6305550"/>
            <a:ext cx="549275" cy="396875"/>
          </a:xfrm>
          <a:prstGeom prst="bracketPair">
            <a:avLst>
              <a:gd name="adj" fmla="val 17949"/>
            </a:avLst>
          </a:prstGeom>
          <a:noFill/>
          <a:ln w="19050">
            <a:solidFill>
              <a:srgbClr val="FFFFFF"/>
            </a:solidFill>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defPPr>
              <a:defRPr lang="en-US"/>
            </a:defPPr>
            <a:lvl1pPr algn="ctr" defTabSz="455613" rtl="0" eaLnBrk="1" fontAlgn="base" hangingPunct="1">
              <a:spcBef>
                <a:spcPct val="0"/>
              </a:spcBef>
              <a:spcAft>
                <a:spcPct val="0"/>
              </a:spcAft>
              <a:defRPr kern="1200">
                <a:solidFill>
                  <a:schemeClr val="bg1"/>
                </a:solidFill>
                <a:latin typeface="Arial" panose="020B0604020202020204" pitchFamily="34" charset="0"/>
                <a:ea typeface="+mn-ea"/>
                <a:cs typeface="+mn-cs"/>
              </a:defRPr>
            </a:lvl1pPr>
            <a:lvl2pPr marL="4556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684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56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0626FE88-4104-434C-9B95-08058F963CE4}" type="slidenum">
              <a:rPr lang="en-US" altLang="en-US" smtClean="0"/>
              <a:pPr>
                <a:defRPr/>
              </a:pPr>
              <a:t>23</a:t>
            </a:fld>
            <a:endParaRPr lang="en-US" altLang="en-US"/>
          </a:p>
        </p:txBody>
      </p:sp>
    </p:spTree>
    <p:extLst>
      <p:ext uri="{BB962C8B-B14F-4D97-AF65-F5344CB8AC3E}">
        <p14:creationId xmlns:p14="http://schemas.microsoft.com/office/powerpoint/2010/main" val="3471849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FAD628-0948-F741-9DD6-2DFC371A04D4}"/>
              </a:ext>
            </a:extLst>
          </p:cNvPr>
          <p:cNvSpPr>
            <a:spLocks noGrp="1"/>
          </p:cNvSpPr>
          <p:nvPr>
            <p:ph type="title"/>
          </p:nvPr>
        </p:nvSpPr>
        <p:spPr/>
        <p:txBody>
          <a:bodyPr/>
          <a:lstStyle/>
          <a:p>
            <a:pPr eaLnBrk="1" hangingPunct="1">
              <a:defRPr/>
            </a:pPr>
            <a:r>
              <a:rPr lang="en-US" dirty="0"/>
              <a:t>Let’s put this in context…</a:t>
            </a:r>
          </a:p>
        </p:txBody>
      </p:sp>
      <p:sp>
        <p:nvSpPr>
          <p:cNvPr id="3" name="Content Placeholder 2">
            <a:extLst>
              <a:ext uri="{FF2B5EF4-FFF2-40B4-BE49-F238E27FC236}">
                <a16:creationId xmlns:a16="http://schemas.microsoft.com/office/drawing/2014/main" xmlns="" id="{392B0CAB-5D6D-E745-BBE6-C982194E272A}"/>
              </a:ext>
            </a:extLst>
          </p:cNvPr>
          <p:cNvSpPr>
            <a:spLocks noGrp="1"/>
          </p:cNvSpPr>
          <p:nvPr>
            <p:ph idx="1"/>
          </p:nvPr>
        </p:nvSpPr>
        <p:spPr/>
        <p:txBody>
          <a:bodyPr/>
          <a:lstStyle/>
          <a:p>
            <a:pPr marL="114112" indent="0" eaLnBrk="1" hangingPunct="1">
              <a:buNone/>
              <a:defRPr/>
            </a:pPr>
            <a:r>
              <a:rPr lang="en-US" dirty="0"/>
              <a:t>New Years Earthquakes, 2020</a:t>
            </a:r>
          </a:p>
          <a:p>
            <a:pPr lvl="1" eaLnBrk="1" hangingPunct="1">
              <a:spcBef>
                <a:spcPts val="1500"/>
              </a:spcBef>
              <a:defRPr/>
            </a:pPr>
            <a:r>
              <a:rPr lang="en-US" dirty="0"/>
              <a:t>Magnitude 6.4 (January 7, 2020)</a:t>
            </a:r>
          </a:p>
          <a:p>
            <a:pPr lvl="1" eaLnBrk="1" hangingPunct="1">
              <a:spcBef>
                <a:spcPts val="1500"/>
              </a:spcBef>
              <a:defRPr/>
            </a:pPr>
            <a:r>
              <a:rPr lang="en-US" dirty="0"/>
              <a:t>Power outage for one week</a:t>
            </a:r>
          </a:p>
          <a:p>
            <a:pPr lvl="1" eaLnBrk="1" hangingPunct="1">
              <a:spcBef>
                <a:spcPts val="1500"/>
              </a:spcBef>
              <a:defRPr/>
            </a:pPr>
            <a:r>
              <a:rPr lang="en-US" dirty="0"/>
              <a:t>Almost 9,000 refugees </a:t>
            </a:r>
          </a:p>
          <a:p>
            <a:pPr lvl="1" eaLnBrk="1" hangingPunct="1">
              <a:spcBef>
                <a:spcPts val="1500"/>
              </a:spcBef>
              <a:defRPr/>
            </a:pPr>
            <a:r>
              <a:rPr lang="en-US" dirty="0"/>
              <a:t>Trauma re-experienced</a:t>
            </a:r>
          </a:p>
          <a:p>
            <a:pPr lvl="1" eaLnBrk="1" hangingPunct="1">
              <a:spcBef>
                <a:spcPts val="1500"/>
              </a:spcBef>
              <a:defRPr/>
            </a:pPr>
            <a:r>
              <a:rPr lang="en-US" dirty="0"/>
              <a:t>The people for the people</a:t>
            </a:r>
          </a:p>
          <a:p>
            <a:pPr marL="114300" indent="0" eaLnBrk="1" hangingPunct="1">
              <a:buFont typeface="Wingdings" pitchFamily="2" charset="2"/>
              <a:buNone/>
              <a:defRPr/>
            </a:pPr>
            <a:endParaRPr lang="en-US" dirty="0"/>
          </a:p>
        </p:txBody>
      </p:sp>
      <p:sp>
        <p:nvSpPr>
          <p:cNvPr id="16387" name="Slide Number Placeholder 3">
            <a:extLst>
              <a:ext uri="{FF2B5EF4-FFF2-40B4-BE49-F238E27FC236}">
                <a16:creationId xmlns:a16="http://schemas.microsoft.com/office/drawing/2014/main" xmlns="" id="{D534D85B-EF96-A043-8848-A69FB4258655}"/>
              </a:ext>
            </a:extLst>
          </p:cNvPr>
          <p:cNvSpPr>
            <a:spLocks noGrp="1"/>
          </p:cNvSpPr>
          <p:nvPr>
            <p:ph type="sldNum" sz="quarter" idx="10"/>
          </p:nvPr>
        </p:nvSpPr>
        <p:spPr bwMode="auto">
          <a:xfrm>
            <a:off x="8531225" y="6305550"/>
            <a:ext cx="549275" cy="396875"/>
          </a:xfrm>
          <a:prstGeom prst="bracketPair">
            <a:avLst>
              <a:gd name="adj" fmla="val 17949"/>
            </a:avLst>
          </a:prstGeom>
          <a:noFill/>
          <a:ln w="19050">
            <a:solidFill>
              <a:srgbClr val="FFFFFF"/>
            </a:solidFill>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defPPr>
              <a:defRPr lang="en-US"/>
            </a:defPPr>
            <a:lvl1pPr algn="ctr" defTabSz="455613" rtl="0" eaLnBrk="1" fontAlgn="base" hangingPunct="1">
              <a:spcBef>
                <a:spcPct val="0"/>
              </a:spcBef>
              <a:spcAft>
                <a:spcPct val="0"/>
              </a:spcAft>
              <a:defRPr kern="1200">
                <a:solidFill>
                  <a:schemeClr val="bg1"/>
                </a:solidFill>
                <a:latin typeface="Arial" panose="020B0604020202020204" pitchFamily="34" charset="0"/>
                <a:ea typeface="+mn-ea"/>
                <a:cs typeface="+mn-cs"/>
              </a:defRPr>
            </a:lvl1pPr>
            <a:lvl2pPr marL="4556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684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56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0626FE88-4104-434C-9B95-08058F963CE4}" type="slidenum">
              <a:rPr lang="en-US" altLang="en-US" smtClean="0"/>
              <a:pPr>
                <a:defRPr/>
              </a:pPr>
              <a:t>24</a:t>
            </a:fld>
            <a:endParaRPr lang="en-US" altLang="en-US"/>
          </a:p>
        </p:txBody>
      </p:sp>
    </p:spTree>
    <p:extLst>
      <p:ext uri="{BB962C8B-B14F-4D97-AF65-F5344CB8AC3E}">
        <p14:creationId xmlns:p14="http://schemas.microsoft.com/office/powerpoint/2010/main" val="3047712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AE4499-21BF-1E4D-B512-A884F880513D}"/>
              </a:ext>
            </a:extLst>
          </p:cNvPr>
          <p:cNvSpPr>
            <a:spLocks noGrp="1"/>
          </p:cNvSpPr>
          <p:nvPr>
            <p:ph type="title"/>
          </p:nvPr>
        </p:nvSpPr>
        <p:spPr/>
        <p:txBody>
          <a:bodyPr/>
          <a:lstStyle/>
          <a:p>
            <a:pPr eaLnBrk="1" hangingPunct="1">
              <a:defRPr/>
            </a:pPr>
            <a:r>
              <a:rPr lang="en-US" dirty="0"/>
              <a:t>COVID-19</a:t>
            </a:r>
          </a:p>
        </p:txBody>
      </p:sp>
      <p:sp>
        <p:nvSpPr>
          <p:cNvPr id="17410" name="Content Placeholder 2">
            <a:extLst>
              <a:ext uri="{FF2B5EF4-FFF2-40B4-BE49-F238E27FC236}">
                <a16:creationId xmlns:a16="http://schemas.microsoft.com/office/drawing/2014/main" xmlns="" id="{BBB0795B-985C-4744-97E6-01EBF5B40EA9}"/>
              </a:ext>
            </a:extLst>
          </p:cNvPr>
          <p:cNvSpPr>
            <a:spLocks noGrp="1" noChangeArrowheads="1"/>
          </p:cNvSpPr>
          <p:nvPr>
            <p:ph idx="1"/>
          </p:nvPr>
        </p:nvSpPr>
        <p:spPr>
          <a:xfrm>
            <a:off x="457200" y="1312606"/>
            <a:ext cx="8315325" cy="4654807"/>
          </a:xfrm>
        </p:spPr>
        <p:txBody>
          <a:bodyPr/>
          <a:lstStyle/>
          <a:p>
            <a:pPr eaLnBrk="1" hangingPunct="1">
              <a:spcBef>
                <a:spcPts val="800"/>
              </a:spcBef>
            </a:pPr>
            <a:r>
              <a:rPr lang="en-US" altLang="en-US" dirty="0"/>
              <a:t>On March 13, Puerto Rico closed all public schools, other academic institutions switch to remote education</a:t>
            </a:r>
          </a:p>
          <a:p>
            <a:pPr eaLnBrk="1" hangingPunct="1">
              <a:spcBef>
                <a:spcPts val="800"/>
              </a:spcBef>
            </a:pPr>
            <a:r>
              <a:rPr lang="en-US" altLang="en-US" dirty="0"/>
              <a:t>On the same day, Puerto Rico imposed people’s temperature check at all ports of entry</a:t>
            </a:r>
          </a:p>
          <a:p>
            <a:pPr eaLnBrk="1" hangingPunct="1">
              <a:spcBef>
                <a:spcPts val="800"/>
              </a:spcBef>
            </a:pPr>
            <a:r>
              <a:rPr lang="en-US" altLang="en-US" dirty="0"/>
              <a:t>Stay-at-home orders and social distancing guidelines were in place in Puerto Rico by March 15</a:t>
            </a:r>
          </a:p>
          <a:p>
            <a:pPr eaLnBrk="1" hangingPunct="1">
              <a:spcBef>
                <a:spcPts val="800"/>
              </a:spcBef>
            </a:pPr>
            <a:r>
              <a:rPr lang="en-US" altLang="en-US" dirty="0"/>
              <a:t>People could only go out to purchase essential items or obtain essential services from 5:00 AM to 9:00 PM. All businesses, with the exception of grocery stores, supermarkets, gas stations, pharmacies, and medical providers, were required to close.</a:t>
            </a:r>
          </a:p>
          <a:p>
            <a:pPr eaLnBrk="1" hangingPunct="1">
              <a:spcBef>
                <a:spcPts val="800"/>
              </a:spcBef>
            </a:pPr>
            <a:endParaRPr lang="en-US" altLang="en-US" dirty="0"/>
          </a:p>
        </p:txBody>
      </p:sp>
      <p:sp>
        <p:nvSpPr>
          <p:cNvPr id="17411" name="Slide Number Placeholder 3">
            <a:extLst>
              <a:ext uri="{FF2B5EF4-FFF2-40B4-BE49-F238E27FC236}">
                <a16:creationId xmlns:a16="http://schemas.microsoft.com/office/drawing/2014/main" xmlns="" id="{4A87FA1D-61D6-9442-A43E-F431D1DECB38}"/>
              </a:ext>
            </a:extLst>
          </p:cNvPr>
          <p:cNvSpPr>
            <a:spLocks noGrp="1"/>
          </p:cNvSpPr>
          <p:nvPr>
            <p:ph type="sldNum" sz="quarter" idx="10"/>
          </p:nvPr>
        </p:nvSpPr>
        <p:spPr bwMode="auto">
          <a:xfrm>
            <a:off x="8531225" y="6305550"/>
            <a:ext cx="549275" cy="396875"/>
          </a:xfrm>
          <a:prstGeom prst="bracketPair">
            <a:avLst>
              <a:gd name="adj" fmla="val 17949"/>
            </a:avLst>
          </a:prstGeom>
          <a:noFill/>
          <a:ln w="19050">
            <a:solidFill>
              <a:srgbClr val="FFFFFF"/>
            </a:solidFill>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defPPr>
              <a:defRPr lang="en-US"/>
            </a:defPPr>
            <a:lvl1pPr algn="ctr" defTabSz="455613" rtl="0" eaLnBrk="1" fontAlgn="base" hangingPunct="1">
              <a:spcBef>
                <a:spcPct val="0"/>
              </a:spcBef>
              <a:spcAft>
                <a:spcPct val="0"/>
              </a:spcAft>
              <a:defRPr kern="1200">
                <a:solidFill>
                  <a:schemeClr val="bg1"/>
                </a:solidFill>
                <a:latin typeface="Arial" panose="020B0604020202020204" pitchFamily="34" charset="0"/>
                <a:ea typeface="+mn-ea"/>
                <a:cs typeface="+mn-cs"/>
              </a:defRPr>
            </a:lvl1pPr>
            <a:lvl2pPr marL="4556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684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56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0626FE88-4104-434C-9B95-08058F963CE4}" type="slidenum">
              <a:rPr lang="en-US" altLang="en-US" smtClean="0"/>
              <a:pPr>
                <a:defRPr/>
              </a:pPr>
              <a:t>25</a:t>
            </a:fld>
            <a:endParaRPr lang="en-US" altLang="en-US"/>
          </a:p>
        </p:txBody>
      </p:sp>
    </p:spTree>
    <p:extLst>
      <p:ext uri="{BB962C8B-B14F-4D97-AF65-F5344CB8AC3E}">
        <p14:creationId xmlns:p14="http://schemas.microsoft.com/office/powerpoint/2010/main" val="1851124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BA6B7E-09DC-8C4A-A534-358BC0376686}"/>
              </a:ext>
            </a:extLst>
          </p:cNvPr>
          <p:cNvSpPr>
            <a:spLocks noGrp="1"/>
          </p:cNvSpPr>
          <p:nvPr>
            <p:ph type="title"/>
          </p:nvPr>
        </p:nvSpPr>
        <p:spPr/>
        <p:txBody>
          <a:bodyPr/>
          <a:lstStyle/>
          <a:p>
            <a:pPr eaLnBrk="1" hangingPunct="1">
              <a:defRPr/>
            </a:pPr>
            <a:r>
              <a:rPr lang="en-US" dirty="0"/>
              <a:t>What we lost…</a:t>
            </a:r>
          </a:p>
        </p:txBody>
      </p:sp>
      <p:sp>
        <p:nvSpPr>
          <p:cNvPr id="18434" name="Content Placeholder 2">
            <a:extLst>
              <a:ext uri="{FF2B5EF4-FFF2-40B4-BE49-F238E27FC236}">
                <a16:creationId xmlns:a16="http://schemas.microsoft.com/office/drawing/2014/main" xmlns="" id="{9228A844-AB4C-574E-9E67-DBCF9905E2A3}"/>
              </a:ext>
            </a:extLst>
          </p:cNvPr>
          <p:cNvSpPr>
            <a:spLocks noGrp="1" noChangeArrowheads="1"/>
          </p:cNvSpPr>
          <p:nvPr>
            <p:ph idx="1"/>
          </p:nvPr>
        </p:nvSpPr>
        <p:spPr>
          <a:xfrm>
            <a:off x="457200" y="1201738"/>
            <a:ext cx="8315325" cy="4765675"/>
          </a:xfrm>
        </p:spPr>
        <p:txBody>
          <a:bodyPr>
            <a:normAutofit lnSpcReduction="10000"/>
          </a:bodyPr>
          <a:lstStyle/>
          <a:p>
            <a:pPr eaLnBrk="1" hangingPunct="1"/>
            <a:r>
              <a:rPr lang="en-US" altLang="en-US" sz="2000"/>
              <a:t>Freedom:</a:t>
            </a:r>
          </a:p>
          <a:p>
            <a:pPr lvl="1" eaLnBrk="1" hangingPunct="1"/>
            <a:r>
              <a:rPr lang="en-US" altLang="en-US" sz="2000"/>
              <a:t>We still on lockdown until June, 29 (10:00 pm to 5:00 am)</a:t>
            </a:r>
          </a:p>
          <a:p>
            <a:pPr eaLnBrk="1" hangingPunct="1"/>
            <a:r>
              <a:rPr lang="en-US" altLang="en-US" sz="2000"/>
              <a:t>Social connectedness:</a:t>
            </a:r>
          </a:p>
          <a:p>
            <a:pPr lvl="1" eaLnBrk="1" hangingPunct="1"/>
            <a:r>
              <a:rPr lang="en-US" altLang="en-US" sz="2000"/>
              <a:t>If you know any Puertorriqueño you should know that “</a:t>
            </a:r>
            <a:r>
              <a:rPr lang="es-PR" altLang="en-US" sz="2000"/>
              <a:t>distanciamiento social</a:t>
            </a:r>
            <a:r>
              <a:rPr lang="en-US" altLang="en-US" sz="2000"/>
              <a:t>” its not our way of life.</a:t>
            </a:r>
          </a:p>
          <a:p>
            <a:pPr eaLnBrk="1" hangingPunct="1"/>
            <a:r>
              <a:rPr lang="en-US" altLang="en-US" sz="2000"/>
              <a:t>Focus:</a:t>
            </a:r>
          </a:p>
          <a:p>
            <a:pPr lvl="1" eaLnBrk="1" hangingPunct="1"/>
            <a:r>
              <a:rPr lang="en-US" altLang="en-US" sz="2000"/>
              <a:t>The official data that we have from the department of health its confusing and change very often, this increase the perception of vulnerability and risk.</a:t>
            </a:r>
          </a:p>
          <a:p>
            <a:pPr lvl="1" eaLnBrk="1" hangingPunct="1"/>
            <a:r>
              <a:rPr lang="en-US" altLang="en-US" sz="2000"/>
              <a:t>What's its really happening?</a:t>
            </a:r>
          </a:p>
          <a:p>
            <a:pPr eaLnBrk="1" hangingPunct="1"/>
            <a:r>
              <a:rPr lang="en-US" altLang="en-US" sz="2000"/>
              <a:t>Trust:</a:t>
            </a:r>
          </a:p>
          <a:p>
            <a:pPr lvl="1" eaLnBrk="1" hangingPunct="1"/>
            <a:r>
              <a:rPr lang="en-US" altLang="en-US" sz="2000"/>
              <a:t>As a result of continued trauma and inefficient response to the emergency, people do not trust in officials and start recklessness behaviors that put themselves on risk.</a:t>
            </a:r>
          </a:p>
        </p:txBody>
      </p:sp>
      <p:sp>
        <p:nvSpPr>
          <p:cNvPr id="18435" name="Slide Number Placeholder 3">
            <a:extLst>
              <a:ext uri="{FF2B5EF4-FFF2-40B4-BE49-F238E27FC236}">
                <a16:creationId xmlns:a16="http://schemas.microsoft.com/office/drawing/2014/main" xmlns="" id="{BDDF9D79-AE39-A543-81CB-8C29D7627C11}"/>
              </a:ext>
            </a:extLst>
          </p:cNvPr>
          <p:cNvSpPr>
            <a:spLocks noGrp="1"/>
          </p:cNvSpPr>
          <p:nvPr>
            <p:ph type="sldNum" sz="quarter" idx="10"/>
          </p:nvPr>
        </p:nvSpPr>
        <p:spPr bwMode="auto">
          <a:xfrm>
            <a:off x="8531225" y="6305550"/>
            <a:ext cx="549275" cy="396875"/>
          </a:xfrm>
          <a:prstGeom prst="bracketPair">
            <a:avLst>
              <a:gd name="adj" fmla="val 17949"/>
            </a:avLst>
          </a:prstGeom>
          <a:noFill/>
          <a:ln w="19050">
            <a:solidFill>
              <a:srgbClr val="FFFFFF"/>
            </a:solidFill>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defPPr>
              <a:defRPr lang="en-US"/>
            </a:defPPr>
            <a:lvl1pPr algn="ctr" defTabSz="455613" rtl="0" eaLnBrk="1" fontAlgn="base" hangingPunct="1">
              <a:spcBef>
                <a:spcPct val="0"/>
              </a:spcBef>
              <a:spcAft>
                <a:spcPct val="0"/>
              </a:spcAft>
              <a:defRPr kern="1200">
                <a:solidFill>
                  <a:schemeClr val="bg1"/>
                </a:solidFill>
                <a:latin typeface="Arial" panose="020B0604020202020204" pitchFamily="34" charset="0"/>
                <a:ea typeface="+mn-ea"/>
                <a:cs typeface="+mn-cs"/>
              </a:defRPr>
            </a:lvl1pPr>
            <a:lvl2pPr marL="4556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684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56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0626FE88-4104-434C-9B95-08058F963CE4}" type="slidenum">
              <a:rPr lang="en-US" altLang="en-US" smtClean="0"/>
              <a:pPr>
                <a:defRPr/>
              </a:pPr>
              <a:t>26</a:t>
            </a:fld>
            <a:endParaRPr lang="en-US" altLang="en-US"/>
          </a:p>
        </p:txBody>
      </p:sp>
    </p:spTree>
    <p:extLst>
      <p:ext uri="{BB962C8B-B14F-4D97-AF65-F5344CB8AC3E}">
        <p14:creationId xmlns:p14="http://schemas.microsoft.com/office/powerpoint/2010/main" val="17400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8F1C05-C653-464C-ABD3-F387F257A940}"/>
              </a:ext>
            </a:extLst>
          </p:cNvPr>
          <p:cNvSpPr>
            <a:spLocks noGrp="1"/>
          </p:cNvSpPr>
          <p:nvPr>
            <p:ph type="title"/>
          </p:nvPr>
        </p:nvSpPr>
        <p:spPr/>
        <p:txBody>
          <a:bodyPr/>
          <a:lstStyle/>
          <a:p>
            <a:pPr eaLnBrk="1" hangingPunct="1">
              <a:defRPr/>
            </a:pPr>
            <a:r>
              <a:rPr lang="en-US" sz="3600" dirty="0"/>
              <a:t>What do we do… As healthcare providers</a:t>
            </a:r>
          </a:p>
        </p:txBody>
      </p:sp>
      <p:sp>
        <p:nvSpPr>
          <p:cNvPr id="19458" name="Content Placeholder 2">
            <a:extLst>
              <a:ext uri="{FF2B5EF4-FFF2-40B4-BE49-F238E27FC236}">
                <a16:creationId xmlns:a16="http://schemas.microsoft.com/office/drawing/2014/main" xmlns="" id="{A7D64E05-9CA5-6041-8D61-2B3F7ECCB64C}"/>
              </a:ext>
            </a:extLst>
          </p:cNvPr>
          <p:cNvSpPr>
            <a:spLocks noGrp="1" noChangeArrowheads="1"/>
          </p:cNvSpPr>
          <p:nvPr>
            <p:ph idx="1"/>
          </p:nvPr>
        </p:nvSpPr>
        <p:spPr>
          <a:xfrm>
            <a:off x="457200" y="1417638"/>
            <a:ext cx="8315325" cy="4549775"/>
          </a:xfrm>
        </p:spPr>
        <p:txBody>
          <a:bodyPr>
            <a:normAutofit lnSpcReduction="10000"/>
          </a:bodyPr>
          <a:lstStyle/>
          <a:p>
            <a:pPr eaLnBrk="1" hangingPunct="1">
              <a:spcBef>
                <a:spcPts val="800"/>
              </a:spcBef>
            </a:pPr>
            <a:r>
              <a:rPr lang="en-US" altLang="en-US" dirty="0"/>
              <a:t>Recognize and ventilate our own emotions, frustration and fear</a:t>
            </a:r>
          </a:p>
          <a:p>
            <a:pPr lvl="1" eaLnBrk="1" hangingPunct="1">
              <a:spcBef>
                <a:spcPts val="800"/>
              </a:spcBef>
            </a:pPr>
            <a:r>
              <a:rPr lang="en-US" altLang="en-US" dirty="0"/>
              <a:t>Be honest with yourself and your patients</a:t>
            </a:r>
          </a:p>
          <a:p>
            <a:pPr lvl="1" eaLnBrk="1" hangingPunct="1">
              <a:spcBef>
                <a:spcPts val="800"/>
              </a:spcBef>
            </a:pPr>
            <a:r>
              <a:rPr lang="en-US" altLang="en-US" dirty="0"/>
              <a:t>Don’t even try to be a superhero… people knows !!!</a:t>
            </a:r>
          </a:p>
          <a:p>
            <a:pPr eaLnBrk="1" hangingPunct="1">
              <a:spcBef>
                <a:spcPts val="800"/>
              </a:spcBef>
            </a:pPr>
            <a:r>
              <a:rPr lang="en-US" altLang="en-US" dirty="0"/>
              <a:t>Try to debrief with a colleague in a weekly basis </a:t>
            </a:r>
          </a:p>
          <a:p>
            <a:pPr lvl="1" eaLnBrk="1" hangingPunct="1">
              <a:spcBef>
                <a:spcPts val="800"/>
              </a:spcBef>
            </a:pPr>
            <a:r>
              <a:rPr lang="en-US" altLang="en-US" dirty="0"/>
              <a:t>Zoom video calls and happy hours</a:t>
            </a:r>
          </a:p>
          <a:p>
            <a:pPr lvl="2" eaLnBrk="1" hangingPunct="1">
              <a:spcBef>
                <a:spcPts val="800"/>
              </a:spcBef>
            </a:pPr>
            <a:r>
              <a:rPr lang="en-US" altLang="en-US" dirty="0"/>
              <a:t>Be careful with alcohol consumption</a:t>
            </a:r>
          </a:p>
          <a:p>
            <a:pPr eaLnBrk="1" hangingPunct="1">
              <a:spcBef>
                <a:spcPts val="800"/>
              </a:spcBef>
            </a:pPr>
            <a:r>
              <a:rPr lang="en-US" altLang="en-US" dirty="0"/>
              <a:t>Be prepared to recognize that you (by yourself) will not end this pandemic in a near future and the physical and psychological consequences will arise and increase through time. Keep focus on your wellbeing.</a:t>
            </a:r>
          </a:p>
        </p:txBody>
      </p:sp>
      <p:sp>
        <p:nvSpPr>
          <p:cNvPr id="19459" name="Slide Number Placeholder 3">
            <a:extLst>
              <a:ext uri="{FF2B5EF4-FFF2-40B4-BE49-F238E27FC236}">
                <a16:creationId xmlns:a16="http://schemas.microsoft.com/office/drawing/2014/main" xmlns="" id="{2E5D52C1-767F-3F48-A591-260F2C3D8122}"/>
              </a:ext>
            </a:extLst>
          </p:cNvPr>
          <p:cNvSpPr>
            <a:spLocks noGrp="1"/>
          </p:cNvSpPr>
          <p:nvPr>
            <p:ph type="sldNum" sz="quarter" idx="10"/>
          </p:nvPr>
        </p:nvSpPr>
        <p:spPr bwMode="auto">
          <a:xfrm>
            <a:off x="8531225" y="6305550"/>
            <a:ext cx="549275" cy="396875"/>
          </a:xfrm>
          <a:prstGeom prst="bracketPair">
            <a:avLst>
              <a:gd name="adj" fmla="val 17949"/>
            </a:avLst>
          </a:prstGeom>
          <a:noFill/>
          <a:ln w="19050">
            <a:solidFill>
              <a:srgbClr val="FFFFFF"/>
            </a:solidFill>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defPPr>
              <a:defRPr lang="en-US"/>
            </a:defPPr>
            <a:lvl1pPr algn="ctr" defTabSz="455613" rtl="0" eaLnBrk="1" fontAlgn="base" hangingPunct="1">
              <a:spcBef>
                <a:spcPct val="0"/>
              </a:spcBef>
              <a:spcAft>
                <a:spcPct val="0"/>
              </a:spcAft>
              <a:defRPr kern="1200">
                <a:solidFill>
                  <a:schemeClr val="bg1"/>
                </a:solidFill>
                <a:latin typeface="Arial" panose="020B0604020202020204" pitchFamily="34" charset="0"/>
                <a:ea typeface="+mn-ea"/>
                <a:cs typeface="+mn-cs"/>
              </a:defRPr>
            </a:lvl1pPr>
            <a:lvl2pPr marL="4556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684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56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0626FE88-4104-434C-9B95-08058F963CE4}" type="slidenum">
              <a:rPr lang="en-US" altLang="en-US" smtClean="0"/>
              <a:pPr>
                <a:defRPr/>
              </a:pPr>
              <a:t>27</a:t>
            </a:fld>
            <a:endParaRPr lang="en-US" altLang="en-US"/>
          </a:p>
        </p:txBody>
      </p:sp>
    </p:spTree>
    <p:extLst>
      <p:ext uri="{BB962C8B-B14F-4D97-AF65-F5344CB8AC3E}">
        <p14:creationId xmlns:p14="http://schemas.microsoft.com/office/powerpoint/2010/main" val="852628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B511A1-661A-E248-A4BA-9FF3344CA692}"/>
              </a:ext>
            </a:extLst>
          </p:cNvPr>
          <p:cNvSpPr>
            <a:spLocks noGrp="1"/>
          </p:cNvSpPr>
          <p:nvPr>
            <p:ph type="title"/>
          </p:nvPr>
        </p:nvSpPr>
        <p:spPr/>
        <p:txBody>
          <a:bodyPr/>
          <a:lstStyle/>
          <a:p>
            <a:pPr eaLnBrk="1" hangingPunct="1">
              <a:defRPr/>
            </a:pPr>
            <a:r>
              <a:rPr lang="en-US" sz="3600" dirty="0"/>
              <a:t>What do we do… As healthcare providers</a:t>
            </a:r>
          </a:p>
        </p:txBody>
      </p:sp>
      <p:sp>
        <p:nvSpPr>
          <p:cNvPr id="3" name="Content Placeholder 2">
            <a:extLst>
              <a:ext uri="{FF2B5EF4-FFF2-40B4-BE49-F238E27FC236}">
                <a16:creationId xmlns:a16="http://schemas.microsoft.com/office/drawing/2014/main" xmlns="" id="{6D614491-37D8-B244-A5C9-73D8C95AE034}"/>
              </a:ext>
            </a:extLst>
          </p:cNvPr>
          <p:cNvSpPr>
            <a:spLocks noGrp="1"/>
          </p:cNvSpPr>
          <p:nvPr>
            <p:ph idx="1"/>
          </p:nvPr>
        </p:nvSpPr>
        <p:spPr>
          <a:xfrm>
            <a:off x="457200" y="1296988"/>
            <a:ext cx="8315325" cy="4795837"/>
          </a:xfrm>
        </p:spPr>
        <p:txBody>
          <a:bodyPr/>
          <a:lstStyle/>
          <a:p>
            <a:pPr eaLnBrk="1" hangingPunct="1">
              <a:spcBef>
                <a:spcPts val="1000"/>
              </a:spcBef>
              <a:defRPr/>
            </a:pPr>
            <a:r>
              <a:rPr lang="en-US" dirty="0"/>
              <a:t>Try new ways to connect with your patients</a:t>
            </a:r>
          </a:p>
          <a:p>
            <a:pPr lvl="1" eaLnBrk="1" hangingPunct="1">
              <a:spcBef>
                <a:spcPts val="1000"/>
              </a:spcBef>
              <a:defRPr/>
            </a:pPr>
            <a:r>
              <a:rPr lang="en-US" dirty="0"/>
              <a:t>Change the easy way… Try new approaches</a:t>
            </a:r>
          </a:p>
          <a:p>
            <a:pPr lvl="2" eaLnBrk="1" hangingPunct="1">
              <a:spcBef>
                <a:spcPts val="1000"/>
              </a:spcBef>
              <a:defRPr/>
            </a:pPr>
            <a:r>
              <a:rPr lang="en-US" dirty="0"/>
              <a:t>Those are times of imminent change</a:t>
            </a:r>
          </a:p>
          <a:p>
            <a:pPr eaLnBrk="1" hangingPunct="1">
              <a:spcBef>
                <a:spcPts val="1000"/>
              </a:spcBef>
              <a:defRPr/>
            </a:pPr>
            <a:r>
              <a:rPr lang="en-US" dirty="0"/>
              <a:t>Try expand your help and referral network</a:t>
            </a:r>
          </a:p>
          <a:p>
            <a:pPr lvl="1" eaLnBrk="1" hangingPunct="1">
              <a:spcBef>
                <a:spcPts val="1000"/>
              </a:spcBef>
              <a:defRPr/>
            </a:pPr>
            <a:r>
              <a:rPr lang="en-US" dirty="0"/>
              <a:t>Recognize that not every service that your patient will need will be available and you will not cover all bases.</a:t>
            </a:r>
          </a:p>
          <a:p>
            <a:pPr eaLnBrk="1" hangingPunct="1">
              <a:spcBef>
                <a:spcPts val="1000"/>
              </a:spcBef>
              <a:defRPr/>
            </a:pPr>
            <a:r>
              <a:rPr lang="en-US" dirty="0"/>
              <a:t>Take care of yourself first, then tray to help others</a:t>
            </a:r>
          </a:p>
          <a:p>
            <a:pPr lvl="1" eaLnBrk="1" hangingPunct="1">
              <a:spcBef>
                <a:spcPts val="1000"/>
              </a:spcBef>
              <a:defRPr/>
            </a:pPr>
            <a:r>
              <a:rPr lang="en-US" dirty="0"/>
              <a:t>Its common to see colleagues struggling by this situation, be there, just be there… do not judge </a:t>
            </a:r>
          </a:p>
          <a:p>
            <a:pPr lvl="1" eaLnBrk="1" hangingPunct="1">
              <a:defRPr/>
            </a:pPr>
            <a:endParaRPr lang="en-US" dirty="0"/>
          </a:p>
          <a:p>
            <a:pPr marL="776287" lvl="2" indent="0" eaLnBrk="1" hangingPunct="1">
              <a:buFont typeface="Wingdings" pitchFamily="2" charset="2"/>
              <a:buNone/>
              <a:defRPr/>
            </a:pPr>
            <a:endParaRPr lang="en-US" dirty="0"/>
          </a:p>
          <a:p>
            <a:pPr lvl="2" eaLnBrk="1" hangingPunct="1">
              <a:defRPr/>
            </a:pPr>
            <a:endParaRPr lang="en-US" dirty="0"/>
          </a:p>
        </p:txBody>
      </p:sp>
      <p:sp>
        <p:nvSpPr>
          <p:cNvPr id="20483" name="Slide Number Placeholder 3">
            <a:extLst>
              <a:ext uri="{FF2B5EF4-FFF2-40B4-BE49-F238E27FC236}">
                <a16:creationId xmlns:a16="http://schemas.microsoft.com/office/drawing/2014/main" xmlns="" id="{51BF6165-0B2F-B741-B116-53E3458712CB}"/>
              </a:ext>
            </a:extLst>
          </p:cNvPr>
          <p:cNvSpPr>
            <a:spLocks noGrp="1"/>
          </p:cNvSpPr>
          <p:nvPr>
            <p:ph type="sldNum" sz="quarter" idx="10"/>
          </p:nvPr>
        </p:nvSpPr>
        <p:spPr bwMode="auto">
          <a:xfrm>
            <a:off x="8531225" y="6305550"/>
            <a:ext cx="549275" cy="396875"/>
          </a:xfrm>
          <a:prstGeom prst="bracketPair">
            <a:avLst>
              <a:gd name="adj" fmla="val 17949"/>
            </a:avLst>
          </a:prstGeom>
          <a:noFill/>
          <a:ln w="19050">
            <a:solidFill>
              <a:srgbClr val="FFFFFF"/>
            </a:solidFill>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defPPr>
              <a:defRPr lang="en-US"/>
            </a:defPPr>
            <a:lvl1pPr algn="ctr" defTabSz="455613" rtl="0" eaLnBrk="1" fontAlgn="base" hangingPunct="1">
              <a:spcBef>
                <a:spcPct val="0"/>
              </a:spcBef>
              <a:spcAft>
                <a:spcPct val="0"/>
              </a:spcAft>
              <a:defRPr kern="1200">
                <a:solidFill>
                  <a:schemeClr val="bg1"/>
                </a:solidFill>
                <a:latin typeface="Arial" panose="020B0604020202020204" pitchFamily="34" charset="0"/>
                <a:ea typeface="+mn-ea"/>
                <a:cs typeface="+mn-cs"/>
              </a:defRPr>
            </a:lvl1pPr>
            <a:lvl2pPr marL="4556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684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56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0626FE88-4104-434C-9B95-08058F963CE4}" type="slidenum">
              <a:rPr lang="en-US" altLang="en-US" smtClean="0"/>
              <a:pPr>
                <a:defRPr/>
              </a:pPr>
              <a:t>28</a:t>
            </a:fld>
            <a:endParaRPr lang="en-US" altLang="en-US"/>
          </a:p>
        </p:txBody>
      </p:sp>
    </p:spTree>
    <p:extLst>
      <p:ext uri="{BB962C8B-B14F-4D97-AF65-F5344CB8AC3E}">
        <p14:creationId xmlns:p14="http://schemas.microsoft.com/office/powerpoint/2010/main" val="4052149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E27AAB-E0EC-6F41-A8F8-61EDD01E4398}"/>
              </a:ext>
            </a:extLst>
          </p:cNvPr>
          <p:cNvSpPr>
            <a:spLocks noGrp="1"/>
          </p:cNvSpPr>
          <p:nvPr>
            <p:ph type="title"/>
          </p:nvPr>
        </p:nvSpPr>
        <p:spPr/>
        <p:txBody>
          <a:bodyPr/>
          <a:lstStyle/>
          <a:p>
            <a:pPr eaLnBrk="1" hangingPunct="1">
              <a:defRPr/>
            </a:pPr>
            <a:r>
              <a:rPr lang="en-US" sz="3600" dirty="0"/>
              <a:t>What do we do… As healthcare providers</a:t>
            </a:r>
          </a:p>
        </p:txBody>
      </p:sp>
      <p:sp>
        <p:nvSpPr>
          <p:cNvPr id="3" name="Content Placeholder 2">
            <a:extLst>
              <a:ext uri="{FF2B5EF4-FFF2-40B4-BE49-F238E27FC236}">
                <a16:creationId xmlns:a16="http://schemas.microsoft.com/office/drawing/2014/main" xmlns="" id="{F1078B21-0DFD-D946-82B5-712D73A0A33D}"/>
              </a:ext>
            </a:extLst>
          </p:cNvPr>
          <p:cNvSpPr>
            <a:spLocks noGrp="1"/>
          </p:cNvSpPr>
          <p:nvPr>
            <p:ph idx="1"/>
          </p:nvPr>
        </p:nvSpPr>
        <p:spPr>
          <a:xfrm>
            <a:off x="457200" y="1296988"/>
            <a:ext cx="8315325" cy="4795837"/>
          </a:xfrm>
        </p:spPr>
        <p:txBody>
          <a:bodyPr/>
          <a:lstStyle/>
          <a:p>
            <a:pPr eaLnBrk="1" hangingPunct="1">
              <a:defRPr/>
            </a:pPr>
            <a:r>
              <a:rPr lang="en-US" dirty="0"/>
              <a:t>If things gets complicated and you can not achieve emotional stability, find help…</a:t>
            </a:r>
          </a:p>
          <a:p>
            <a:pPr lvl="1" eaLnBrk="1" hangingPunct="1">
              <a:spcBef>
                <a:spcPts val="1000"/>
              </a:spcBef>
              <a:defRPr/>
            </a:pPr>
            <a:r>
              <a:rPr lang="en-US" sz="2400" dirty="0"/>
              <a:t>If you don’t find it…this is my number (787) 405-8634</a:t>
            </a:r>
          </a:p>
          <a:p>
            <a:pPr lvl="1" eaLnBrk="1" hangingPunct="1">
              <a:spcBef>
                <a:spcPts val="1000"/>
              </a:spcBef>
              <a:defRPr/>
            </a:pPr>
            <a:endParaRPr lang="en-US" sz="2400" dirty="0"/>
          </a:p>
          <a:p>
            <a:pPr marL="410805" lvl="1" indent="0" algn="ctr" eaLnBrk="1" hangingPunct="1">
              <a:spcBef>
                <a:spcPts val="1000"/>
              </a:spcBef>
              <a:buNone/>
              <a:defRPr/>
            </a:pPr>
            <a:r>
              <a:rPr lang="en-US" sz="3600" dirty="0"/>
              <a:t>Thank you!</a:t>
            </a:r>
          </a:p>
          <a:p>
            <a:pPr lvl="1" eaLnBrk="1" hangingPunct="1">
              <a:defRPr/>
            </a:pPr>
            <a:endParaRPr lang="en-US" sz="2400" dirty="0"/>
          </a:p>
          <a:p>
            <a:pPr marL="410805" lvl="1" indent="0" eaLnBrk="1" hangingPunct="1">
              <a:buNone/>
              <a:defRPr/>
            </a:pPr>
            <a:endParaRPr lang="en-US" sz="2400" dirty="0"/>
          </a:p>
        </p:txBody>
      </p:sp>
      <p:sp>
        <p:nvSpPr>
          <p:cNvPr id="21507" name="Slide Number Placeholder 3">
            <a:extLst>
              <a:ext uri="{FF2B5EF4-FFF2-40B4-BE49-F238E27FC236}">
                <a16:creationId xmlns:a16="http://schemas.microsoft.com/office/drawing/2014/main" xmlns="" id="{EEB9CF91-264E-CF48-BD60-B4654F4A970F}"/>
              </a:ext>
            </a:extLst>
          </p:cNvPr>
          <p:cNvSpPr>
            <a:spLocks noGrp="1"/>
          </p:cNvSpPr>
          <p:nvPr>
            <p:ph type="sldNum" sz="quarter" idx="10"/>
          </p:nvPr>
        </p:nvSpPr>
        <p:spPr bwMode="auto">
          <a:xfrm>
            <a:off x="8531225" y="6305550"/>
            <a:ext cx="549275" cy="396875"/>
          </a:xfrm>
          <a:prstGeom prst="bracketPair">
            <a:avLst>
              <a:gd name="adj" fmla="val 17949"/>
            </a:avLst>
          </a:prstGeom>
          <a:noFill/>
          <a:ln w="19050">
            <a:solidFill>
              <a:srgbClr val="FFFFFF"/>
            </a:solidFill>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defPPr>
              <a:defRPr lang="en-US"/>
            </a:defPPr>
            <a:lvl1pPr algn="ctr" defTabSz="455613" rtl="0" eaLnBrk="1" fontAlgn="base" hangingPunct="1">
              <a:spcBef>
                <a:spcPct val="0"/>
              </a:spcBef>
              <a:spcAft>
                <a:spcPct val="0"/>
              </a:spcAft>
              <a:defRPr kern="1200">
                <a:solidFill>
                  <a:schemeClr val="bg1"/>
                </a:solidFill>
                <a:latin typeface="Arial" panose="020B0604020202020204" pitchFamily="34" charset="0"/>
                <a:ea typeface="+mn-ea"/>
                <a:cs typeface="+mn-cs"/>
              </a:defRPr>
            </a:lvl1pPr>
            <a:lvl2pPr marL="4556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684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5625" indent="3175" algn="l" defTabSz="455613"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0626FE88-4104-434C-9B95-08058F963CE4}" type="slidenum">
              <a:rPr lang="en-US" altLang="en-US" smtClean="0"/>
              <a:pPr>
                <a:defRPr/>
              </a:pPr>
              <a:t>29</a:t>
            </a:fld>
            <a:endParaRPr lang="en-US" altLang="en-US"/>
          </a:p>
        </p:txBody>
      </p:sp>
    </p:spTree>
    <p:extLst>
      <p:ext uri="{BB962C8B-B14F-4D97-AF65-F5344CB8AC3E}">
        <p14:creationId xmlns:p14="http://schemas.microsoft.com/office/powerpoint/2010/main" val="606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2">
                    <a:lumMod val="50000"/>
                  </a:schemeClr>
                </a:solidFill>
              </a:rPr>
              <a:t>Disclosures</a:t>
            </a:r>
          </a:p>
        </p:txBody>
      </p:sp>
      <p:sp>
        <p:nvSpPr>
          <p:cNvPr id="3" name="Content Placeholder 2"/>
          <p:cNvSpPr>
            <a:spLocks noGrp="1"/>
          </p:cNvSpPr>
          <p:nvPr>
            <p:ph idx="1"/>
          </p:nvPr>
        </p:nvSpPr>
        <p:spPr>
          <a:xfrm>
            <a:off x="983848" y="1888242"/>
            <a:ext cx="7357404" cy="2625884"/>
          </a:xfrm>
        </p:spPr>
        <p:txBody>
          <a:bodyPr/>
          <a:lstStyle/>
          <a:p>
            <a:pPr marL="452628" indent="-342900">
              <a:spcBef>
                <a:spcPts val="500"/>
              </a:spcBef>
              <a:buClr>
                <a:srgbClr val="C00000"/>
              </a:buClr>
              <a:buSzPct val="125000"/>
              <a:buFont typeface="Wingdings" panose="05000000000000000000" pitchFamily="2" charset="2"/>
              <a:buChar char="§"/>
            </a:pPr>
            <a:r>
              <a:rPr lang="en-US" dirty="0">
                <a:solidFill>
                  <a:schemeClr val="tx2">
                    <a:lumMod val="50000"/>
                  </a:schemeClr>
                </a:solidFill>
              </a:rPr>
              <a:t>The presenters have no financial relationships to disclose and will not be discussing the off-label or investigational use of products.</a:t>
            </a:r>
          </a:p>
        </p:txBody>
      </p:sp>
      <p:sp>
        <p:nvSpPr>
          <p:cNvPr id="4" name="Slide Number Placeholder 3"/>
          <p:cNvSpPr>
            <a:spLocks noGrp="1"/>
          </p:cNvSpPr>
          <p:nvPr>
            <p:ph type="sldNum" sz="quarter" idx="12"/>
          </p:nvPr>
        </p:nvSpPr>
        <p:spPr/>
        <p:txBody>
          <a:bodyPr/>
          <a:lstStyle/>
          <a:p>
            <a:fld id="{1D2EA5EF-C699-AF4C-BA42-C0A1CAAB713C}" type="slidenum">
              <a:rPr lang="en-US" smtClean="0"/>
              <a:t>3</a:t>
            </a:fld>
            <a:endParaRPr lang="en-US" dirty="0"/>
          </a:p>
        </p:txBody>
      </p:sp>
      <p:cxnSp>
        <p:nvCxnSpPr>
          <p:cNvPr id="5" name="Straight Connector 4">
            <a:extLst>
              <a:ext uri="{FF2B5EF4-FFF2-40B4-BE49-F238E27FC236}">
                <a16:creationId xmlns:a16="http://schemas.microsoft.com/office/drawing/2014/main" xmlns="" id="{C74E7B18-655E-40C3-832C-C425EC2D855D}"/>
              </a:ext>
            </a:extLst>
          </p:cNvPr>
          <p:cNvCxnSpPr>
            <a:cxnSpLocks/>
          </p:cNvCxnSpPr>
          <p:nvPr/>
        </p:nvCxnSpPr>
        <p:spPr>
          <a:xfrm>
            <a:off x="2230971" y="1417639"/>
            <a:ext cx="4682057" cy="0"/>
          </a:xfrm>
          <a:prstGeom prst="line">
            <a:avLst/>
          </a:prstGeom>
          <a:ln w="25400" cap="sq">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Line 4">
            <a:extLst>
              <a:ext uri="{FF2B5EF4-FFF2-40B4-BE49-F238E27FC236}">
                <a16:creationId xmlns:a16="http://schemas.microsoft.com/office/drawing/2014/main" xmlns="" id="{590579A5-06D1-204E-8480-DC22C39AF6CA}"/>
              </a:ext>
            </a:extLst>
          </p:cNvPr>
          <p:cNvSpPr>
            <a:spLocks noChangeShapeType="1"/>
          </p:cNvSpPr>
          <p:nvPr/>
        </p:nvSpPr>
        <p:spPr bwMode="auto">
          <a:xfrm>
            <a:off x="0" y="1417639"/>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Tree>
    <p:extLst>
      <p:ext uri="{BB962C8B-B14F-4D97-AF65-F5344CB8AC3E}">
        <p14:creationId xmlns:p14="http://schemas.microsoft.com/office/powerpoint/2010/main" val="77806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3E8A7F-2BD2-6F47-AC90-C87F1111E753}"/>
              </a:ext>
            </a:extLst>
          </p:cNvPr>
          <p:cNvSpPr>
            <a:spLocks noGrp="1"/>
          </p:cNvSpPr>
          <p:nvPr>
            <p:ph type="title"/>
          </p:nvPr>
        </p:nvSpPr>
        <p:spPr>
          <a:xfrm>
            <a:off x="414214" y="301300"/>
            <a:ext cx="8315569" cy="738196"/>
          </a:xfrm>
        </p:spPr>
        <p:txBody>
          <a:bodyPr/>
          <a:lstStyle/>
          <a:p>
            <a:pPr algn="ctr"/>
            <a:r>
              <a:rPr lang="en-US" sz="3600" b="1" dirty="0">
                <a:solidFill>
                  <a:srgbClr val="002060"/>
                </a:solidFill>
              </a:rPr>
              <a:t>Objectives</a:t>
            </a:r>
          </a:p>
        </p:txBody>
      </p:sp>
      <p:sp>
        <p:nvSpPr>
          <p:cNvPr id="3" name="Content Placeholder 2">
            <a:extLst>
              <a:ext uri="{FF2B5EF4-FFF2-40B4-BE49-F238E27FC236}">
                <a16:creationId xmlns:a16="http://schemas.microsoft.com/office/drawing/2014/main" xmlns="" id="{5D2279E7-D3BE-A149-AF4D-B391E009FE92}"/>
              </a:ext>
            </a:extLst>
          </p:cNvPr>
          <p:cNvSpPr>
            <a:spLocks noGrp="1"/>
          </p:cNvSpPr>
          <p:nvPr>
            <p:ph idx="1"/>
          </p:nvPr>
        </p:nvSpPr>
        <p:spPr>
          <a:xfrm>
            <a:off x="490539" y="1515436"/>
            <a:ext cx="8315569" cy="4538120"/>
          </a:xfrm>
        </p:spPr>
        <p:txBody>
          <a:bodyPr>
            <a:normAutofit fontScale="85000" lnSpcReduction="10000"/>
          </a:bodyPr>
          <a:lstStyle/>
          <a:p>
            <a:r>
              <a:rPr lang="en-US" sz="2800" dirty="0">
                <a:solidFill>
                  <a:srgbClr val="002060"/>
                </a:solidFill>
              </a:rPr>
              <a:t>Describe what studies, surveys and first-person accounts reveal about the nature of loss and grief during the COVID-19 pandemic.</a:t>
            </a:r>
          </a:p>
          <a:p>
            <a:pPr marL="114112" indent="0">
              <a:buNone/>
            </a:pPr>
            <a:endParaRPr lang="en-US" sz="2800" dirty="0">
              <a:solidFill>
                <a:srgbClr val="002060"/>
              </a:solidFill>
            </a:endParaRPr>
          </a:p>
          <a:p>
            <a:r>
              <a:rPr lang="en-US" sz="2800" dirty="0">
                <a:solidFill>
                  <a:srgbClr val="002060"/>
                </a:solidFill>
              </a:rPr>
              <a:t>Consider how current experiences with the COVID-19 pandemic may resonate with feelings of loss and grief associated with the HIV epidemic.</a:t>
            </a:r>
          </a:p>
          <a:p>
            <a:pPr marL="114112" indent="0">
              <a:buNone/>
            </a:pPr>
            <a:endParaRPr lang="en-US" sz="2800" dirty="0">
              <a:solidFill>
                <a:srgbClr val="002060"/>
              </a:solidFill>
            </a:endParaRPr>
          </a:p>
          <a:p>
            <a:r>
              <a:rPr lang="en-US" sz="2800" dirty="0">
                <a:solidFill>
                  <a:srgbClr val="002060"/>
                </a:solidFill>
              </a:rPr>
              <a:t>Reflect on their own personal emotions and coping skills as we live through COVID-19 related losses and grief.</a:t>
            </a:r>
          </a:p>
          <a:p>
            <a:pPr marL="114112" indent="0">
              <a:buNone/>
            </a:pPr>
            <a:r>
              <a:rPr lang="en-US" sz="2800" dirty="0"/>
              <a:t/>
            </a:r>
            <a:br>
              <a:rPr lang="en-US" sz="2800" dirty="0"/>
            </a:br>
            <a:endParaRPr lang="en-US" sz="2800" dirty="0"/>
          </a:p>
          <a:p>
            <a:pPr marL="457200" indent="-347472" algn="thaiDist">
              <a:spcBef>
                <a:spcPts val="500"/>
              </a:spcBef>
              <a:spcAft>
                <a:spcPts val="1000"/>
              </a:spcAft>
              <a:buClr>
                <a:srgbClr val="C00000"/>
              </a:buClr>
              <a:buFont typeface="Wingdings" panose="05000000000000000000" pitchFamily="2" charset="2"/>
              <a:buChar char="§"/>
            </a:pPr>
            <a:endParaRPr lang="en-US" sz="2800" dirty="0">
              <a:solidFill>
                <a:schemeClr val="tx2">
                  <a:lumMod val="50000"/>
                </a:schemeClr>
              </a:solidFill>
            </a:endParaRPr>
          </a:p>
        </p:txBody>
      </p:sp>
      <p:sp>
        <p:nvSpPr>
          <p:cNvPr id="4" name="Slide Number Placeholder 3">
            <a:extLst>
              <a:ext uri="{FF2B5EF4-FFF2-40B4-BE49-F238E27FC236}">
                <a16:creationId xmlns:a16="http://schemas.microsoft.com/office/drawing/2014/main" xmlns="" id="{FC06A9BC-71C3-C242-A130-EF94701D377A}"/>
              </a:ext>
            </a:extLst>
          </p:cNvPr>
          <p:cNvSpPr>
            <a:spLocks noGrp="1"/>
          </p:cNvSpPr>
          <p:nvPr>
            <p:ph type="sldNum" sz="quarter" idx="12"/>
          </p:nvPr>
        </p:nvSpPr>
        <p:spPr/>
        <p:txBody>
          <a:bodyPr/>
          <a:lstStyle/>
          <a:p>
            <a:fld id="{1D2EA5EF-C699-AF4C-BA42-C0A1CAAB713C}" type="slidenum">
              <a:rPr lang="en-US" smtClean="0"/>
              <a:t>4</a:t>
            </a:fld>
            <a:endParaRPr lang="en-US" dirty="0"/>
          </a:p>
        </p:txBody>
      </p:sp>
      <p:sp>
        <p:nvSpPr>
          <p:cNvPr id="6" name="Line 4">
            <a:extLst>
              <a:ext uri="{FF2B5EF4-FFF2-40B4-BE49-F238E27FC236}">
                <a16:creationId xmlns:a16="http://schemas.microsoft.com/office/drawing/2014/main" xmlns="" id="{7A3B4650-99E9-9443-8200-9259DEF3EC8E}"/>
              </a:ext>
            </a:extLst>
          </p:cNvPr>
          <p:cNvSpPr>
            <a:spLocks noChangeShapeType="1"/>
          </p:cNvSpPr>
          <p:nvPr/>
        </p:nvSpPr>
        <p:spPr bwMode="auto">
          <a:xfrm>
            <a:off x="0" y="1285292"/>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Tree>
    <p:extLst>
      <p:ext uri="{BB962C8B-B14F-4D97-AF65-F5344CB8AC3E}">
        <p14:creationId xmlns:p14="http://schemas.microsoft.com/office/powerpoint/2010/main" val="401178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6"/>
          <p:cNvSpPr>
            <a:spLocks noChangeArrowheads="1"/>
          </p:cNvSpPr>
          <p:nvPr/>
        </p:nvSpPr>
        <p:spPr bwMode="auto">
          <a:xfrm>
            <a:off x="1600200" y="1857408"/>
            <a:ext cx="5314950" cy="3686143"/>
          </a:xfrm>
          <a:prstGeom prst="rect">
            <a:avLst/>
          </a:prstGeom>
          <a:noFill/>
          <a:ln w="9525">
            <a:noFill/>
            <a:miter lim="800000"/>
            <a:headEnd/>
            <a:tailEnd/>
          </a:ln>
        </p:spPr>
        <p:txBody>
          <a:bodyPr/>
          <a:lstStyle/>
          <a:p>
            <a:pPr marL="257175" indent="-257175">
              <a:spcBef>
                <a:spcPct val="20000"/>
              </a:spcBef>
            </a:pPr>
            <a:endParaRPr lang="en-GB" altLang="zh-TW" sz="1950" dirty="0">
              <a:solidFill>
                <a:srgbClr val="292929"/>
              </a:solidFill>
              <a:latin typeface="Helvetica" pitchFamily="84" charset="0"/>
            </a:endParaRPr>
          </a:p>
        </p:txBody>
      </p:sp>
      <p:sp>
        <p:nvSpPr>
          <p:cNvPr id="4102" name="Rectangle 7"/>
          <p:cNvSpPr>
            <a:spLocks noChangeArrowheads="1"/>
          </p:cNvSpPr>
          <p:nvPr/>
        </p:nvSpPr>
        <p:spPr bwMode="auto">
          <a:xfrm>
            <a:off x="487276" y="1261150"/>
            <a:ext cx="8169442" cy="4542592"/>
          </a:xfrm>
          <a:prstGeom prst="rect">
            <a:avLst/>
          </a:prstGeom>
          <a:noFill/>
          <a:ln w="9525">
            <a:noFill/>
            <a:miter lim="800000"/>
            <a:headEnd/>
            <a:tailEnd/>
          </a:ln>
        </p:spPr>
        <p:txBody>
          <a:bodyPr/>
          <a:lstStyle/>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Loss is continuous during the COVID-19 pandemic.</a:t>
            </a:r>
          </a:p>
          <a:p>
            <a:pPr marL="0" lvl="1">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Losses that we all share include:</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Disruption of normal home and work routines </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Restricted opportunities for socialization</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Inability to gather in large groups, e.g. graduations, weddings, funerals, religious services </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Limited access to recreational activities, e.g. clubs, movies, sports, cultural institutions</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Loss of a sense of control and safety</a:t>
            </a:r>
          </a:p>
          <a:p>
            <a:pPr marL="1045369" lvl="2" indent="-285750">
              <a:spcBef>
                <a:spcPct val="20000"/>
              </a:spcBef>
              <a:buClr>
                <a:srgbClr val="C00000"/>
              </a:buClr>
              <a:buSzPct val="150000"/>
              <a:buFont typeface="Wingdings" panose="05000000000000000000" pitchFamily="2" charset="2"/>
              <a:buChar char="§"/>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98885" lvl="1" indent="-296466">
              <a:spcBef>
                <a:spcPct val="20000"/>
              </a:spcBef>
              <a:buClr>
                <a:srgbClr val="C00000"/>
              </a:buClr>
              <a:buSzPct val="125000"/>
              <a:buFont typeface="Arial" panose="020B0604020202020204" pitchFamily="34" charset="0"/>
              <a:buChar char="•"/>
              <a:defRPr/>
            </a:pPr>
            <a:endParaRPr lang="en-GB" altLang="zh-TW" sz="900" dirty="0">
              <a:solidFill>
                <a:schemeClr val="accent4">
                  <a:lumMod val="50000"/>
                </a:schemeClr>
              </a:solidFill>
              <a:latin typeface="Helvetica" pitchFamily="84" charset="0"/>
              <a:cs typeface="Arial" charset="0"/>
            </a:endParaRPr>
          </a:p>
        </p:txBody>
      </p:sp>
      <p:sp>
        <p:nvSpPr>
          <p:cNvPr id="3" name="TextBox 2">
            <a:extLst>
              <a:ext uri="{FF2B5EF4-FFF2-40B4-BE49-F238E27FC236}">
                <a16:creationId xmlns:a16="http://schemas.microsoft.com/office/drawing/2014/main" xmlns="" id="{AC22C78F-FD38-4EBB-BC52-15011A4468E9}"/>
              </a:ext>
            </a:extLst>
          </p:cNvPr>
          <p:cNvSpPr txBox="1"/>
          <p:nvPr/>
        </p:nvSpPr>
        <p:spPr>
          <a:xfrm>
            <a:off x="165460" y="291618"/>
            <a:ext cx="8813075" cy="523220"/>
          </a:xfrm>
          <a:prstGeom prst="rect">
            <a:avLst/>
          </a:prstGeom>
          <a:noFill/>
        </p:spPr>
        <p:txBody>
          <a:bodyPr wrap="square" rtlCol="0">
            <a:spAutoFit/>
          </a:bodyPr>
          <a:lstStyle/>
          <a:p>
            <a:pPr algn="ctr"/>
            <a:r>
              <a:rPr lang="da-DK" altLang="zh-TW" sz="2800" b="1" dirty="0">
                <a:solidFill>
                  <a:schemeClr val="accent4">
                    <a:lumMod val="50000"/>
                  </a:schemeClr>
                </a:solidFill>
                <a:latin typeface="Helvetica" pitchFamily="84" charset="0"/>
              </a:rPr>
              <a:t>Loss and Grief During the COVID-19 Pandemic</a:t>
            </a:r>
          </a:p>
        </p:txBody>
      </p:sp>
      <p:sp>
        <p:nvSpPr>
          <p:cNvPr id="6" name="Line 4">
            <a:extLst>
              <a:ext uri="{FF2B5EF4-FFF2-40B4-BE49-F238E27FC236}">
                <a16:creationId xmlns:a16="http://schemas.microsoft.com/office/drawing/2014/main" xmlns="" id="{5193B59C-652F-4081-815C-BD6F6696538E}"/>
              </a:ext>
            </a:extLst>
          </p:cNvPr>
          <p:cNvSpPr>
            <a:spLocks noChangeShapeType="1"/>
          </p:cNvSpPr>
          <p:nvPr/>
        </p:nvSpPr>
        <p:spPr bwMode="auto">
          <a:xfrm>
            <a:off x="0" y="1030561"/>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
        <p:nvSpPr>
          <p:cNvPr id="2" name="Slide Number Placeholder 1">
            <a:extLst>
              <a:ext uri="{FF2B5EF4-FFF2-40B4-BE49-F238E27FC236}">
                <a16:creationId xmlns:a16="http://schemas.microsoft.com/office/drawing/2014/main" xmlns="" id="{F8D71417-64C4-334F-8639-2D98BC4748E5}"/>
              </a:ext>
            </a:extLst>
          </p:cNvPr>
          <p:cNvSpPr>
            <a:spLocks noGrp="1"/>
          </p:cNvSpPr>
          <p:nvPr>
            <p:ph type="sldNum" sz="quarter" idx="12"/>
          </p:nvPr>
        </p:nvSpPr>
        <p:spPr/>
        <p:txBody>
          <a:bodyPr/>
          <a:lstStyle/>
          <a:p>
            <a:fld id="{1D2EA5EF-C699-AF4C-BA42-C0A1CAAB713C}" type="slidenum">
              <a:rPr lang="en-US" smtClean="0"/>
              <a:t>5</a:t>
            </a:fld>
            <a:endParaRPr lang="en-US" dirty="0"/>
          </a:p>
        </p:txBody>
      </p:sp>
    </p:spTree>
    <p:extLst>
      <p:ext uri="{BB962C8B-B14F-4D97-AF65-F5344CB8AC3E}">
        <p14:creationId xmlns:p14="http://schemas.microsoft.com/office/powerpoint/2010/main" val="8507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6"/>
          <p:cNvSpPr>
            <a:spLocks noChangeArrowheads="1"/>
          </p:cNvSpPr>
          <p:nvPr/>
        </p:nvSpPr>
        <p:spPr bwMode="auto">
          <a:xfrm>
            <a:off x="1600200" y="1857408"/>
            <a:ext cx="5314950" cy="3686143"/>
          </a:xfrm>
          <a:prstGeom prst="rect">
            <a:avLst/>
          </a:prstGeom>
          <a:noFill/>
          <a:ln w="9525">
            <a:noFill/>
            <a:miter lim="800000"/>
            <a:headEnd/>
            <a:tailEnd/>
          </a:ln>
        </p:spPr>
        <p:txBody>
          <a:bodyPr/>
          <a:lstStyle/>
          <a:p>
            <a:pPr marL="257175" indent="-257175">
              <a:spcBef>
                <a:spcPct val="20000"/>
              </a:spcBef>
            </a:pPr>
            <a:endParaRPr lang="en-GB" altLang="zh-TW" sz="1950" dirty="0">
              <a:solidFill>
                <a:srgbClr val="292929"/>
              </a:solidFill>
              <a:latin typeface="Helvetica" pitchFamily="84" charset="0"/>
            </a:endParaRPr>
          </a:p>
        </p:txBody>
      </p:sp>
      <p:sp>
        <p:nvSpPr>
          <p:cNvPr id="4102" name="Rectangle 7"/>
          <p:cNvSpPr>
            <a:spLocks noChangeArrowheads="1"/>
          </p:cNvSpPr>
          <p:nvPr/>
        </p:nvSpPr>
        <p:spPr bwMode="auto">
          <a:xfrm>
            <a:off x="487278" y="1314448"/>
            <a:ext cx="8169442" cy="4551221"/>
          </a:xfrm>
          <a:prstGeom prst="rect">
            <a:avLst/>
          </a:prstGeom>
          <a:noFill/>
          <a:ln w="9525">
            <a:noFill/>
            <a:miter lim="800000"/>
            <a:headEnd/>
            <a:tailEnd/>
          </a:ln>
        </p:spPr>
        <p:txBody>
          <a:bodyPr/>
          <a:lstStyle/>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Serious and/or specific losses include:</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Job loss, especially in the context of limited economic resources</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Loss of a business </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Deaths of co-workers, neighbors and acquaintances</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Deaths of intimate partners, family members and close friends</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Loss of one’s own health as a result of COVID-19 infection and its sequelae.</a:t>
            </a: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98885" lvl="1" indent="-296466">
              <a:spcBef>
                <a:spcPct val="20000"/>
              </a:spcBef>
              <a:buClr>
                <a:srgbClr val="C00000"/>
              </a:buClr>
              <a:buSzPct val="125000"/>
              <a:buFont typeface="Arial" panose="020B0604020202020204" pitchFamily="34" charset="0"/>
              <a:buChar char="•"/>
              <a:defRPr/>
            </a:pPr>
            <a:endParaRPr lang="en-GB" altLang="zh-TW" sz="900" dirty="0">
              <a:solidFill>
                <a:schemeClr val="accent4">
                  <a:lumMod val="50000"/>
                </a:schemeClr>
              </a:solidFill>
              <a:latin typeface="Helvetica" pitchFamily="84" charset="0"/>
              <a:cs typeface="Arial" charset="0"/>
            </a:endParaRPr>
          </a:p>
        </p:txBody>
      </p:sp>
      <p:sp>
        <p:nvSpPr>
          <p:cNvPr id="3" name="TextBox 2">
            <a:extLst>
              <a:ext uri="{FF2B5EF4-FFF2-40B4-BE49-F238E27FC236}">
                <a16:creationId xmlns:a16="http://schemas.microsoft.com/office/drawing/2014/main" xmlns="" id="{AC22C78F-FD38-4EBB-BC52-15011A4468E9}"/>
              </a:ext>
            </a:extLst>
          </p:cNvPr>
          <p:cNvSpPr txBox="1"/>
          <p:nvPr/>
        </p:nvSpPr>
        <p:spPr>
          <a:xfrm>
            <a:off x="165462" y="242653"/>
            <a:ext cx="8813075" cy="523220"/>
          </a:xfrm>
          <a:prstGeom prst="rect">
            <a:avLst/>
          </a:prstGeom>
          <a:noFill/>
        </p:spPr>
        <p:txBody>
          <a:bodyPr wrap="square" rtlCol="0">
            <a:spAutoFit/>
          </a:bodyPr>
          <a:lstStyle/>
          <a:p>
            <a:pPr algn="ctr"/>
            <a:r>
              <a:rPr lang="da-DK" altLang="zh-TW" sz="2800" b="1" dirty="0">
                <a:solidFill>
                  <a:schemeClr val="accent4">
                    <a:lumMod val="50000"/>
                  </a:schemeClr>
                </a:solidFill>
                <a:latin typeface="Helvetica" pitchFamily="84" charset="0"/>
              </a:rPr>
              <a:t>Loss and Grief During the COVID-19 Pandemic</a:t>
            </a:r>
          </a:p>
        </p:txBody>
      </p:sp>
      <p:sp>
        <p:nvSpPr>
          <p:cNvPr id="6" name="Line 4">
            <a:extLst>
              <a:ext uri="{FF2B5EF4-FFF2-40B4-BE49-F238E27FC236}">
                <a16:creationId xmlns:a16="http://schemas.microsoft.com/office/drawing/2014/main" xmlns="" id="{5193B59C-652F-4081-815C-BD6F6696538E}"/>
              </a:ext>
            </a:extLst>
          </p:cNvPr>
          <p:cNvSpPr>
            <a:spLocks noChangeShapeType="1"/>
          </p:cNvSpPr>
          <p:nvPr/>
        </p:nvSpPr>
        <p:spPr bwMode="auto">
          <a:xfrm>
            <a:off x="0" y="992329"/>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
        <p:nvSpPr>
          <p:cNvPr id="2" name="Slide Number Placeholder 1">
            <a:extLst>
              <a:ext uri="{FF2B5EF4-FFF2-40B4-BE49-F238E27FC236}">
                <a16:creationId xmlns:a16="http://schemas.microsoft.com/office/drawing/2014/main" xmlns="" id="{60C6D49C-A9A2-1E47-A1CD-0C44B97BBF2E}"/>
              </a:ext>
            </a:extLst>
          </p:cNvPr>
          <p:cNvSpPr>
            <a:spLocks noGrp="1"/>
          </p:cNvSpPr>
          <p:nvPr>
            <p:ph type="sldNum" sz="quarter" idx="12"/>
          </p:nvPr>
        </p:nvSpPr>
        <p:spPr/>
        <p:txBody>
          <a:bodyPr/>
          <a:lstStyle/>
          <a:p>
            <a:fld id="{1D2EA5EF-C699-AF4C-BA42-C0A1CAAB713C}" type="slidenum">
              <a:rPr lang="en-US" smtClean="0"/>
              <a:t>6</a:t>
            </a:fld>
            <a:endParaRPr lang="en-US" dirty="0"/>
          </a:p>
        </p:txBody>
      </p:sp>
    </p:spTree>
    <p:extLst>
      <p:ext uri="{BB962C8B-B14F-4D97-AF65-F5344CB8AC3E}">
        <p14:creationId xmlns:p14="http://schemas.microsoft.com/office/powerpoint/2010/main" val="1398420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6"/>
          <p:cNvSpPr>
            <a:spLocks noChangeArrowheads="1"/>
          </p:cNvSpPr>
          <p:nvPr/>
        </p:nvSpPr>
        <p:spPr bwMode="auto">
          <a:xfrm>
            <a:off x="1600200" y="1857408"/>
            <a:ext cx="5314950" cy="3686143"/>
          </a:xfrm>
          <a:prstGeom prst="rect">
            <a:avLst/>
          </a:prstGeom>
          <a:noFill/>
          <a:ln w="9525">
            <a:noFill/>
            <a:miter lim="800000"/>
            <a:headEnd/>
            <a:tailEnd/>
          </a:ln>
        </p:spPr>
        <p:txBody>
          <a:bodyPr/>
          <a:lstStyle/>
          <a:p>
            <a:pPr marL="257175" indent="-257175">
              <a:spcBef>
                <a:spcPct val="20000"/>
              </a:spcBef>
            </a:pPr>
            <a:endParaRPr lang="en-GB" altLang="zh-TW" sz="1950" dirty="0">
              <a:solidFill>
                <a:srgbClr val="292929"/>
              </a:solidFill>
              <a:latin typeface="Helvetica" pitchFamily="84" charset="0"/>
            </a:endParaRPr>
          </a:p>
        </p:txBody>
      </p:sp>
      <p:sp>
        <p:nvSpPr>
          <p:cNvPr id="4102" name="Rectangle 7"/>
          <p:cNvSpPr>
            <a:spLocks noChangeArrowheads="1"/>
          </p:cNvSpPr>
          <p:nvPr/>
        </p:nvSpPr>
        <p:spPr bwMode="auto">
          <a:xfrm>
            <a:off x="487276" y="1776166"/>
            <a:ext cx="8169442" cy="4202274"/>
          </a:xfrm>
          <a:prstGeom prst="rect">
            <a:avLst/>
          </a:prstGeom>
          <a:noFill/>
          <a:ln w="9525">
            <a:noFill/>
            <a:miter lim="800000"/>
            <a:headEnd/>
            <a:tailEnd/>
          </a:ln>
        </p:spPr>
        <p:txBody>
          <a:bodyPr/>
          <a:lstStyle/>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Loss of a sense of control and competence as we face a previously unknown pathogen</a:t>
            </a: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Loss of a sense of safety at work</a:t>
            </a: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Loss of the patients we could not save </a:t>
            </a: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COVID-19 illness and even death among our colleagues on the frontlines of emergency responses, even at times by suicide</a:t>
            </a: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Loss of physical touch as we seek to share our grief with our colleagues and provide comfort to patients’ families  </a:t>
            </a: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98885" lvl="1" indent="-296466">
              <a:spcBef>
                <a:spcPct val="20000"/>
              </a:spcBef>
              <a:buClr>
                <a:srgbClr val="C00000"/>
              </a:buClr>
              <a:buSzPct val="125000"/>
              <a:buFont typeface="Arial" panose="020B0604020202020204" pitchFamily="34" charset="0"/>
              <a:buChar char="•"/>
              <a:defRPr/>
            </a:pPr>
            <a:endParaRPr lang="en-GB" altLang="zh-TW" sz="900" dirty="0">
              <a:solidFill>
                <a:schemeClr val="accent4">
                  <a:lumMod val="50000"/>
                </a:schemeClr>
              </a:solidFill>
              <a:latin typeface="Helvetica" pitchFamily="84" charset="0"/>
              <a:cs typeface="Arial" charset="0"/>
            </a:endParaRPr>
          </a:p>
        </p:txBody>
      </p:sp>
      <p:sp>
        <p:nvSpPr>
          <p:cNvPr id="3" name="TextBox 2">
            <a:extLst>
              <a:ext uri="{FF2B5EF4-FFF2-40B4-BE49-F238E27FC236}">
                <a16:creationId xmlns:a16="http://schemas.microsoft.com/office/drawing/2014/main" xmlns="" id="{AC22C78F-FD38-4EBB-BC52-15011A4468E9}"/>
              </a:ext>
            </a:extLst>
          </p:cNvPr>
          <p:cNvSpPr txBox="1"/>
          <p:nvPr/>
        </p:nvSpPr>
        <p:spPr>
          <a:xfrm>
            <a:off x="165460" y="291618"/>
            <a:ext cx="8813075" cy="954107"/>
          </a:xfrm>
          <a:prstGeom prst="rect">
            <a:avLst/>
          </a:prstGeom>
          <a:noFill/>
        </p:spPr>
        <p:txBody>
          <a:bodyPr wrap="square" rtlCol="0">
            <a:spAutoFit/>
          </a:bodyPr>
          <a:lstStyle/>
          <a:p>
            <a:pPr algn="ctr"/>
            <a:r>
              <a:rPr lang="da-DK" altLang="zh-TW" sz="2800" b="1" dirty="0">
                <a:solidFill>
                  <a:schemeClr val="accent4">
                    <a:lumMod val="50000"/>
                  </a:schemeClr>
                </a:solidFill>
                <a:latin typeface="Helvetica" pitchFamily="84" charset="0"/>
              </a:rPr>
              <a:t>Loss and Grief among Healthcare Workers During the COVID-19 Pandemic</a:t>
            </a:r>
          </a:p>
        </p:txBody>
      </p:sp>
      <p:sp>
        <p:nvSpPr>
          <p:cNvPr id="6" name="Line 4">
            <a:extLst>
              <a:ext uri="{FF2B5EF4-FFF2-40B4-BE49-F238E27FC236}">
                <a16:creationId xmlns:a16="http://schemas.microsoft.com/office/drawing/2014/main" xmlns="" id="{5193B59C-652F-4081-815C-BD6F6696538E}"/>
              </a:ext>
            </a:extLst>
          </p:cNvPr>
          <p:cNvSpPr>
            <a:spLocks noChangeShapeType="1"/>
          </p:cNvSpPr>
          <p:nvPr/>
        </p:nvSpPr>
        <p:spPr bwMode="auto">
          <a:xfrm>
            <a:off x="0" y="1463698"/>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
        <p:nvSpPr>
          <p:cNvPr id="2" name="Slide Number Placeholder 1">
            <a:extLst>
              <a:ext uri="{FF2B5EF4-FFF2-40B4-BE49-F238E27FC236}">
                <a16:creationId xmlns:a16="http://schemas.microsoft.com/office/drawing/2014/main" xmlns="" id="{F8D71417-64C4-334F-8639-2D98BC4748E5}"/>
              </a:ext>
            </a:extLst>
          </p:cNvPr>
          <p:cNvSpPr>
            <a:spLocks noGrp="1"/>
          </p:cNvSpPr>
          <p:nvPr>
            <p:ph type="sldNum" sz="quarter" idx="12"/>
          </p:nvPr>
        </p:nvSpPr>
        <p:spPr/>
        <p:txBody>
          <a:bodyPr/>
          <a:lstStyle/>
          <a:p>
            <a:fld id="{1D2EA5EF-C699-AF4C-BA42-C0A1CAAB713C}" type="slidenum">
              <a:rPr lang="en-US" smtClean="0"/>
              <a:t>7</a:t>
            </a:fld>
            <a:endParaRPr lang="en-US" dirty="0"/>
          </a:p>
        </p:txBody>
      </p:sp>
    </p:spTree>
    <p:extLst>
      <p:ext uri="{BB962C8B-B14F-4D97-AF65-F5344CB8AC3E}">
        <p14:creationId xmlns:p14="http://schemas.microsoft.com/office/powerpoint/2010/main" val="753783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6"/>
          <p:cNvSpPr>
            <a:spLocks noChangeArrowheads="1"/>
          </p:cNvSpPr>
          <p:nvPr/>
        </p:nvSpPr>
        <p:spPr bwMode="auto">
          <a:xfrm>
            <a:off x="1600200" y="1857408"/>
            <a:ext cx="5314950" cy="3686143"/>
          </a:xfrm>
          <a:prstGeom prst="rect">
            <a:avLst/>
          </a:prstGeom>
          <a:noFill/>
          <a:ln w="9525">
            <a:noFill/>
            <a:miter lim="800000"/>
            <a:headEnd/>
            <a:tailEnd/>
          </a:ln>
        </p:spPr>
        <p:txBody>
          <a:bodyPr/>
          <a:lstStyle/>
          <a:p>
            <a:pPr marL="257175" indent="-257175">
              <a:spcBef>
                <a:spcPct val="20000"/>
              </a:spcBef>
            </a:pPr>
            <a:endParaRPr lang="en-GB" altLang="zh-TW" sz="1950" dirty="0">
              <a:solidFill>
                <a:srgbClr val="292929"/>
              </a:solidFill>
              <a:latin typeface="Helvetica" pitchFamily="84" charset="0"/>
            </a:endParaRPr>
          </a:p>
        </p:txBody>
      </p:sp>
      <p:sp>
        <p:nvSpPr>
          <p:cNvPr id="4102" name="Rectangle 7"/>
          <p:cNvSpPr>
            <a:spLocks noChangeArrowheads="1"/>
          </p:cNvSpPr>
          <p:nvPr/>
        </p:nvSpPr>
        <p:spPr bwMode="auto">
          <a:xfrm>
            <a:off x="487275" y="1059774"/>
            <a:ext cx="8169442" cy="4963009"/>
          </a:xfrm>
          <a:prstGeom prst="rect">
            <a:avLst/>
          </a:prstGeom>
          <a:noFill/>
          <a:ln w="9525">
            <a:noFill/>
            <a:miter lim="800000"/>
            <a:headEnd/>
            <a:tailEnd/>
          </a:ln>
        </p:spPr>
        <p:txBody>
          <a:bodyPr/>
          <a:lstStyle/>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In residential settings (e.g. hospitals, nursing homes) social distancing may have prevented loved ones from spending time with and comforting ill relatives.</a:t>
            </a:r>
          </a:p>
          <a:p>
            <a:pPr marL="0" lvl="1">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88169" lvl="1"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Health care providers may play an increased role in:</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Providing support to ill and dying patients</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Sharing good and bad news virtually with family members who have not been allowed to visit</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Offering words of comfort when giving news about a death</a:t>
            </a:r>
          </a:p>
          <a:p>
            <a:pPr marL="1045369" lvl="2" indent="-285750">
              <a:spcBef>
                <a:spcPct val="20000"/>
              </a:spcBef>
              <a:buClr>
                <a:srgbClr val="C00000"/>
              </a:buClr>
              <a:buSzPct val="150000"/>
              <a:buFont typeface="Wingdings" panose="05000000000000000000" pitchFamily="2" charset="2"/>
              <a:buChar char="§"/>
              <a:defRPr/>
            </a:pPr>
            <a:r>
              <a:rPr lang="en-GB" altLang="zh-TW" sz="2400" dirty="0">
                <a:solidFill>
                  <a:schemeClr val="accent4">
                    <a:lumMod val="50000"/>
                  </a:schemeClr>
                </a:solidFill>
                <a:latin typeface="Helvetica" panose="020B0604020202020204" pitchFamily="34" charset="0"/>
                <a:cs typeface="Helvetica" panose="020B0604020202020204" pitchFamily="34" charset="0"/>
              </a:rPr>
              <a:t>Recognizing and coping with their own grief</a:t>
            </a:r>
          </a:p>
          <a:p>
            <a:pPr marL="1045369" lvl="2" indent="-285750">
              <a:spcBef>
                <a:spcPct val="20000"/>
              </a:spcBef>
              <a:buClr>
                <a:srgbClr val="C00000"/>
              </a:buClr>
              <a:buSzPct val="150000"/>
              <a:buFont typeface="Wingdings" panose="05000000000000000000" pitchFamily="2" charset="2"/>
              <a:buChar char="§"/>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1045369" lvl="2" indent="-285750">
              <a:spcBef>
                <a:spcPct val="20000"/>
              </a:spcBef>
              <a:buClr>
                <a:srgbClr val="C00000"/>
              </a:buClr>
              <a:buSzPct val="150000"/>
              <a:buFont typeface="Wingdings" panose="05000000000000000000" pitchFamily="2" charset="2"/>
              <a:buChar char="§"/>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1045369" lvl="2" indent="-285750">
              <a:spcBef>
                <a:spcPct val="20000"/>
              </a:spcBef>
              <a:buClr>
                <a:srgbClr val="C00000"/>
              </a:buClr>
              <a:buSzPct val="150000"/>
              <a:buFont typeface="Wingdings" panose="05000000000000000000" pitchFamily="2" charset="2"/>
              <a:buChar char="§"/>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1045369" lvl="2" indent="-285750">
              <a:spcBef>
                <a:spcPct val="20000"/>
              </a:spcBef>
              <a:buClr>
                <a:srgbClr val="C00000"/>
              </a:buClr>
              <a:buSzPct val="150000"/>
              <a:buFont typeface="Wingdings" panose="05000000000000000000" pitchFamily="2" charset="2"/>
              <a:buChar char="§"/>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302419" lvl="1">
              <a:spcBef>
                <a:spcPct val="20000"/>
              </a:spcBef>
              <a:buClr>
                <a:srgbClr val="C00000"/>
              </a:buClr>
              <a:buSzPct val="150000"/>
              <a:defRPr/>
            </a:pPr>
            <a:endParaRPr lang="en-GB" altLang="zh-TW" sz="2400" dirty="0">
              <a:solidFill>
                <a:schemeClr val="accent4">
                  <a:lumMod val="50000"/>
                </a:schemeClr>
              </a:solidFill>
              <a:latin typeface="Helvetica" panose="020B0604020202020204" pitchFamily="34" charset="0"/>
              <a:cs typeface="Helvetica" panose="020B0604020202020204" pitchFamily="34" charset="0"/>
            </a:endParaRPr>
          </a:p>
          <a:p>
            <a:pPr marL="598885" lvl="1" indent="-296466">
              <a:spcBef>
                <a:spcPct val="20000"/>
              </a:spcBef>
              <a:buClr>
                <a:srgbClr val="C00000"/>
              </a:buClr>
              <a:buSzPct val="125000"/>
              <a:buFont typeface="Arial" panose="020B0604020202020204" pitchFamily="34" charset="0"/>
              <a:buChar char="•"/>
              <a:defRPr/>
            </a:pPr>
            <a:endParaRPr lang="en-GB" altLang="zh-TW" sz="900" dirty="0">
              <a:solidFill>
                <a:schemeClr val="accent4">
                  <a:lumMod val="50000"/>
                </a:schemeClr>
              </a:solidFill>
              <a:latin typeface="Helvetica" pitchFamily="84" charset="0"/>
              <a:cs typeface="Arial" charset="0"/>
            </a:endParaRPr>
          </a:p>
        </p:txBody>
      </p:sp>
      <p:sp>
        <p:nvSpPr>
          <p:cNvPr id="3" name="TextBox 2">
            <a:extLst>
              <a:ext uri="{FF2B5EF4-FFF2-40B4-BE49-F238E27FC236}">
                <a16:creationId xmlns:a16="http://schemas.microsoft.com/office/drawing/2014/main" xmlns="" id="{AC22C78F-FD38-4EBB-BC52-15011A4468E9}"/>
              </a:ext>
            </a:extLst>
          </p:cNvPr>
          <p:cNvSpPr txBox="1"/>
          <p:nvPr/>
        </p:nvSpPr>
        <p:spPr>
          <a:xfrm>
            <a:off x="165459" y="211912"/>
            <a:ext cx="8813075" cy="954107"/>
          </a:xfrm>
          <a:prstGeom prst="rect">
            <a:avLst/>
          </a:prstGeom>
          <a:noFill/>
        </p:spPr>
        <p:txBody>
          <a:bodyPr wrap="square" rtlCol="0">
            <a:spAutoFit/>
          </a:bodyPr>
          <a:lstStyle/>
          <a:p>
            <a:pPr algn="ctr"/>
            <a:r>
              <a:rPr lang="da-DK" altLang="zh-TW" sz="2800" b="1" dirty="0">
                <a:solidFill>
                  <a:schemeClr val="accent4">
                    <a:lumMod val="50000"/>
                  </a:schemeClr>
                </a:solidFill>
                <a:latin typeface="Helvetica" pitchFamily="84" charset="0"/>
              </a:rPr>
              <a:t>Role of Health Care Providers in Dealing with Loss and Grief During COVID-19 Pandemic  </a:t>
            </a:r>
          </a:p>
        </p:txBody>
      </p:sp>
      <p:sp>
        <p:nvSpPr>
          <p:cNvPr id="6" name="Line 4">
            <a:extLst>
              <a:ext uri="{FF2B5EF4-FFF2-40B4-BE49-F238E27FC236}">
                <a16:creationId xmlns:a16="http://schemas.microsoft.com/office/drawing/2014/main" xmlns="" id="{5193B59C-652F-4081-815C-BD6F6696538E}"/>
              </a:ext>
            </a:extLst>
          </p:cNvPr>
          <p:cNvSpPr>
            <a:spLocks noChangeShapeType="1"/>
          </p:cNvSpPr>
          <p:nvPr/>
        </p:nvSpPr>
        <p:spPr bwMode="auto">
          <a:xfrm>
            <a:off x="0" y="1279879"/>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
        <p:nvSpPr>
          <p:cNvPr id="2" name="Slide Number Placeholder 1">
            <a:extLst>
              <a:ext uri="{FF2B5EF4-FFF2-40B4-BE49-F238E27FC236}">
                <a16:creationId xmlns:a16="http://schemas.microsoft.com/office/drawing/2014/main" xmlns="" id="{4763CD88-2AEE-4943-A131-B8435259F3C7}"/>
              </a:ext>
            </a:extLst>
          </p:cNvPr>
          <p:cNvSpPr>
            <a:spLocks noGrp="1"/>
          </p:cNvSpPr>
          <p:nvPr>
            <p:ph type="sldNum" sz="quarter" idx="12"/>
          </p:nvPr>
        </p:nvSpPr>
        <p:spPr/>
        <p:txBody>
          <a:bodyPr/>
          <a:lstStyle/>
          <a:p>
            <a:fld id="{1D2EA5EF-C699-AF4C-BA42-C0A1CAAB713C}" type="slidenum">
              <a:rPr lang="en-US" smtClean="0"/>
              <a:t>8</a:t>
            </a:fld>
            <a:endParaRPr lang="en-US" dirty="0"/>
          </a:p>
        </p:txBody>
      </p:sp>
    </p:spTree>
    <p:extLst>
      <p:ext uri="{BB962C8B-B14F-4D97-AF65-F5344CB8AC3E}">
        <p14:creationId xmlns:p14="http://schemas.microsoft.com/office/powerpoint/2010/main" val="1950702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15" y="284873"/>
            <a:ext cx="8315569" cy="841642"/>
          </a:xfrm>
        </p:spPr>
        <p:txBody>
          <a:bodyPr/>
          <a:lstStyle/>
          <a:p>
            <a:pPr algn="ctr"/>
            <a:r>
              <a:rPr lang="en-US" sz="3200" b="1" dirty="0">
                <a:solidFill>
                  <a:srgbClr val="002060"/>
                </a:solidFill>
              </a:rPr>
              <a:t>Anna Duarte Velasco, Nurse, Spain* </a:t>
            </a:r>
          </a:p>
        </p:txBody>
      </p:sp>
      <p:sp>
        <p:nvSpPr>
          <p:cNvPr id="3" name="Content Placeholder 2"/>
          <p:cNvSpPr>
            <a:spLocks noGrp="1"/>
          </p:cNvSpPr>
          <p:nvPr>
            <p:ph idx="1"/>
          </p:nvPr>
        </p:nvSpPr>
        <p:spPr>
          <a:xfrm>
            <a:off x="928468" y="1709316"/>
            <a:ext cx="7329267" cy="4044367"/>
          </a:xfrm>
        </p:spPr>
        <p:txBody>
          <a:bodyPr>
            <a:normAutofit lnSpcReduction="10000"/>
          </a:bodyPr>
          <a:lstStyle/>
          <a:p>
            <a:pPr marL="457200" indent="-347472">
              <a:spcBef>
                <a:spcPts val="500"/>
              </a:spcBef>
              <a:spcAft>
                <a:spcPts val="1500"/>
              </a:spcAft>
              <a:buClr>
                <a:srgbClr val="C00000"/>
              </a:buClr>
              <a:buSzPct val="125000"/>
              <a:buFont typeface="Wingdings" pitchFamily="2" charset="2"/>
              <a:buChar char="§"/>
            </a:pPr>
            <a:r>
              <a:rPr lang="en-US" dirty="0">
                <a:solidFill>
                  <a:srgbClr val="002060"/>
                </a:solidFill>
              </a:rPr>
              <a:t>“The look of fear of dying in many people’s eyes will never be erased from my memory. I feel rage and helplessness because many families have not been able to say goodbye. So much lonely mourning…” </a:t>
            </a:r>
          </a:p>
          <a:p>
            <a:pPr marL="457200" indent="-347472">
              <a:spcBef>
                <a:spcPts val="500"/>
              </a:spcBef>
              <a:spcAft>
                <a:spcPts val="1500"/>
              </a:spcAft>
              <a:buClr>
                <a:srgbClr val="C00000"/>
              </a:buClr>
              <a:buSzPct val="125000"/>
              <a:buFont typeface="Wingdings" pitchFamily="2" charset="2"/>
              <a:buChar char="§"/>
            </a:pPr>
            <a:r>
              <a:rPr lang="en-US" dirty="0">
                <a:solidFill>
                  <a:srgbClr val="002060"/>
                </a:solidFill>
              </a:rPr>
              <a:t>“But it makes me feel a bit better to know that although their families were not there, we were there holding their hands in their last moments.” </a:t>
            </a:r>
          </a:p>
          <a:p>
            <a:pPr>
              <a:buFont typeface="Wingdings" pitchFamily="2" charset="2"/>
              <a:buChar char="§"/>
            </a:pPr>
            <a:endParaRPr lang="en-US" sz="2000" dirty="0">
              <a:solidFill>
                <a:schemeClr val="tx2">
                  <a:lumMod val="50000"/>
                </a:schemeClr>
              </a:solidFill>
            </a:endParaRPr>
          </a:p>
          <a:p>
            <a:pPr marL="114112" indent="0" algn="ctr">
              <a:buNone/>
            </a:pPr>
            <a:r>
              <a:rPr lang="en-US" sz="2000" b="1" dirty="0">
                <a:solidFill>
                  <a:schemeClr val="tx2">
                    <a:lumMod val="75000"/>
                  </a:schemeClr>
                </a:solidFill>
              </a:rPr>
              <a:t>*Source: The New York Times</a:t>
            </a:r>
          </a:p>
          <a:p>
            <a:pPr marL="114112" indent="0">
              <a:buNone/>
            </a:pP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t>9</a:t>
            </a:fld>
            <a:endParaRPr lang="en-US" dirty="0"/>
          </a:p>
        </p:txBody>
      </p:sp>
      <p:sp>
        <p:nvSpPr>
          <p:cNvPr id="6" name="Line 4">
            <a:extLst>
              <a:ext uri="{FF2B5EF4-FFF2-40B4-BE49-F238E27FC236}">
                <a16:creationId xmlns:a16="http://schemas.microsoft.com/office/drawing/2014/main" xmlns="" id="{568B8DF8-C990-0448-8D20-EF5A701C1DD1}"/>
              </a:ext>
            </a:extLst>
          </p:cNvPr>
          <p:cNvSpPr>
            <a:spLocks noChangeShapeType="1"/>
          </p:cNvSpPr>
          <p:nvPr/>
        </p:nvSpPr>
        <p:spPr bwMode="auto">
          <a:xfrm>
            <a:off x="0" y="1321386"/>
            <a:ext cx="9144000" cy="0"/>
          </a:xfrm>
          <a:prstGeom prst="line">
            <a:avLst/>
          </a:prstGeom>
          <a:noFill/>
          <a:ln w="50800">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013" dirty="0">
              <a:ln>
                <a:solidFill>
                  <a:srgbClr val="FF0000"/>
                </a:solidFill>
              </a:ln>
            </a:endParaRPr>
          </a:p>
        </p:txBody>
      </p:sp>
    </p:spTree>
    <p:extLst>
      <p:ext uri="{BB962C8B-B14F-4D97-AF65-F5344CB8AC3E}">
        <p14:creationId xmlns:p14="http://schemas.microsoft.com/office/powerpoint/2010/main" val="3215735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NCRC master -16x9-template">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AETC-NCRC master -16x9-template</Template>
  <TotalTime>8880</TotalTime>
  <Words>2260</Words>
  <Application>Microsoft Macintosh PowerPoint</Application>
  <PresentationFormat>On-screen Show (4:3)</PresentationFormat>
  <Paragraphs>286</Paragraphs>
  <Slides>29</Slides>
  <Notes>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AETC-NCRC master -16x9-template</vt:lpstr>
      <vt:lpstr>Loss and Grief During the COVID-19 Pandemic</vt:lpstr>
      <vt:lpstr>Disclosures</vt:lpstr>
      <vt:lpstr>Disclosures</vt:lpstr>
      <vt:lpstr>Objectives</vt:lpstr>
      <vt:lpstr>PowerPoint Presentation</vt:lpstr>
      <vt:lpstr>PowerPoint Presentation</vt:lpstr>
      <vt:lpstr>PowerPoint Presentation</vt:lpstr>
      <vt:lpstr>PowerPoint Presentation</vt:lpstr>
      <vt:lpstr>Anna Duarte Velasco, Nurse, Spain* </vt:lpstr>
      <vt:lpstr>Anna Duarte Velasco, Nurse, Spain* </vt:lpstr>
      <vt:lpstr>Jeffrey Oppenheim, Neurosurgeon, N.Y * </vt:lpstr>
      <vt:lpstr>Cassidy Shemelia, MSW, LSW, US * </vt:lpstr>
      <vt:lpstr>PowerPoint Presentation</vt:lpstr>
      <vt:lpstr>PowerPoint Presentation</vt:lpstr>
      <vt:lpstr>PowerPoint Presentation</vt:lpstr>
      <vt:lpstr>Occurrence, prevention, and management of the psychological effects of emerging virus outbreaks on healthcare workers: rapid review and meta-analysis</vt:lpstr>
      <vt:lpstr>Kisley, et. al Review:  Some Strategies that May Help  (Including with Loss and Grief in Accordance with   Categories Created By the Presenter)</vt:lpstr>
      <vt:lpstr>Kisley, et. al Review: Some Strategies that May Help (Including with Loss and Grief in Accordance with  Categories Created By the Presenter)</vt:lpstr>
      <vt:lpstr>PowerPoint Presentation</vt:lpstr>
      <vt:lpstr>A Day in the Life…</vt:lpstr>
      <vt:lpstr>PowerPoint Presentation</vt:lpstr>
      <vt:lpstr>Let’s put this in context…</vt:lpstr>
      <vt:lpstr>Let’s put this in context…</vt:lpstr>
      <vt:lpstr>Let’s put this in context…</vt:lpstr>
      <vt:lpstr>COVID-19</vt:lpstr>
      <vt:lpstr>What we lost…</vt:lpstr>
      <vt:lpstr>What do we do… As healthcare providers</vt:lpstr>
      <vt:lpstr>What do we do… As healthcare providers</vt:lpstr>
      <vt:lpstr>What do we do… As healthcare providers</vt:lpstr>
    </vt:vector>
  </TitlesOfParts>
  <Company>UMDNJ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UMDNJ</dc:creator>
  <cp:lastModifiedBy>Judy Collins</cp:lastModifiedBy>
  <cp:revision>236</cp:revision>
  <cp:lastPrinted>2020-05-09T21:30:33Z</cp:lastPrinted>
  <dcterms:created xsi:type="dcterms:W3CDTF">2016-05-10T21:03:54Z</dcterms:created>
  <dcterms:modified xsi:type="dcterms:W3CDTF">2020-08-19T22:50:03Z</dcterms:modified>
</cp:coreProperties>
</file>