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300" r:id="rId3"/>
    <p:sldId id="292" r:id="rId4"/>
    <p:sldId id="258" r:id="rId5"/>
    <p:sldId id="293" r:id="rId6"/>
    <p:sldId id="294" r:id="rId7"/>
    <p:sldId id="302" r:id="rId8"/>
    <p:sldId id="273" r:id="rId9"/>
    <p:sldId id="298" r:id="rId10"/>
    <p:sldId id="303" r:id="rId11"/>
    <p:sldId id="297" r:id="rId12"/>
    <p:sldId id="296" r:id="rId13"/>
    <p:sldId id="263" r:id="rId14"/>
    <p:sldId id="279" r:id="rId15"/>
    <p:sldId id="291" r:id="rId16"/>
    <p:sldId id="278" r:id="rId17"/>
    <p:sldId id="284" r:id="rId18"/>
    <p:sldId id="266" r:id="rId19"/>
    <p:sldId id="285" r:id="rId20"/>
    <p:sldId id="287" r:id="rId21"/>
    <p:sldId id="286" r:id="rId22"/>
    <p:sldId id="288" r:id="rId23"/>
    <p:sldId id="289" r:id="rId24"/>
    <p:sldId id="290" r:id="rId25"/>
    <p:sldId id="274" r:id="rId26"/>
    <p:sldId id="299" r:id="rId27"/>
    <p:sldId id="275" r:id="rId28"/>
  </p:sldIdLst>
  <p:sldSz cx="9144000" cy="6858000" type="screen4x3"/>
  <p:notesSz cx="6858000" cy="9144000"/>
  <p:defaultTextStyle>
    <a:defPPr>
      <a:defRPr lang="en-US"/>
    </a:defPPr>
    <a:lvl1pPr marL="0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449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899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349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5798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248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8697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5147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1597" algn="l" defTabSz="4564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dy Collins" initials="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1684" autoAdjust="0"/>
  </p:normalViewPr>
  <p:slideViewPr>
    <p:cSldViewPr snapToGrid="0" snapToObjects="1">
      <p:cViewPr varScale="1">
        <p:scale>
          <a:sx n="135" d="100"/>
          <a:sy n="135" d="100"/>
        </p:scale>
        <p:origin x="-22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5" d="100"/>
          <a:sy n="95" d="100"/>
        </p:scale>
        <p:origin x="-393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commentAuthors" Target="commentAuthor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Nelson" userId="37621b02db596d22" providerId="LiveId" clId="{2648ECDC-CD09-4AA1-95EF-C4821ECD542C}"/>
    <pc:docChg chg="custSel modSld">
      <pc:chgData name="John Nelson" userId="37621b02db596d22" providerId="LiveId" clId="{2648ECDC-CD09-4AA1-95EF-C4821ECD542C}" dt="2020-05-28T15:49:11.993" v="252" actId="14100"/>
      <pc:docMkLst>
        <pc:docMk/>
      </pc:docMkLst>
      <pc:sldChg chg="modSp mod">
        <pc:chgData name="John Nelson" userId="37621b02db596d22" providerId="LiveId" clId="{2648ECDC-CD09-4AA1-95EF-C4821ECD542C}" dt="2020-05-28T15:49:11.993" v="252" actId="14100"/>
        <pc:sldMkLst>
          <pc:docMk/>
          <pc:sldMk cId="1848446502" sldId="256"/>
        </pc:sldMkLst>
        <pc:spChg chg="mod">
          <ac:chgData name="John Nelson" userId="37621b02db596d22" providerId="LiveId" clId="{2648ECDC-CD09-4AA1-95EF-C4821ECD542C}" dt="2020-05-28T15:31:37.282" v="208" actId="1076"/>
          <ac:spMkLst>
            <pc:docMk/>
            <pc:sldMk cId="1848446502" sldId="256"/>
            <ac:spMk id="2" creationId="{00000000-0000-0000-0000-000000000000}"/>
          </ac:spMkLst>
        </pc:spChg>
        <pc:spChg chg="mod">
          <ac:chgData name="John Nelson" userId="37621b02db596d22" providerId="LiveId" clId="{2648ECDC-CD09-4AA1-95EF-C4821ECD542C}" dt="2020-05-28T15:49:11.993" v="252" actId="14100"/>
          <ac:spMkLst>
            <pc:docMk/>
            <pc:sldMk cId="1848446502" sldId="256"/>
            <ac:spMk id="3" creationId="{00000000-0000-0000-0000-000000000000}"/>
          </ac:spMkLst>
        </pc:spChg>
      </pc:sldChg>
      <pc:sldChg chg="modSp mod">
        <pc:chgData name="John Nelson" userId="37621b02db596d22" providerId="LiveId" clId="{2648ECDC-CD09-4AA1-95EF-C4821ECD542C}" dt="2020-05-28T15:28:10.930" v="39" actId="20577"/>
        <pc:sldMkLst>
          <pc:docMk/>
          <pc:sldMk cId="1851014791" sldId="266"/>
        </pc:sldMkLst>
        <pc:spChg chg="mod">
          <ac:chgData name="John Nelson" userId="37621b02db596d22" providerId="LiveId" clId="{2648ECDC-CD09-4AA1-95EF-C4821ECD542C}" dt="2020-05-28T15:28:10.930" v="39" actId="20577"/>
          <ac:spMkLst>
            <pc:docMk/>
            <pc:sldMk cId="1851014791" sldId="266"/>
            <ac:spMk id="2" creationId="{D3B39C8B-E6BE-48A2-B60B-2D89BC40CBA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55C59-C1FD-6442-AEB5-D92696AF80D8}" type="datetimeFigureOut">
              <a:rPr lang="en-US" smtClean="0"/>
              <a:t>6/9/20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E4F94-7953-2847-870B-5C6DE6184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06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9A58B-C66D-0E4D-9CF4-D0A97D2815BD}" type="datetimeFigureOut">
              <a:rPr lang="en-US" smtClean="0"/>
              <a:t>6/9/20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F3D7C-E79C-464D-870B-78CB3C242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1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449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99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349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798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248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8697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147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1597" algn="l" defTabSz="45644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V_052020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49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Skin: ask patient to turn on additional light if needed</a:t>
            </a:r>
          </a:p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Lymph </a:t>
            </a:r>
            <a:r>
              <a:rPr lang="en-US" dirty="0" err="1"/>
              <a:t>notds</a:t>
            </a:r>
            <a:r>
              <a:rPr lang="en-US" dirty="0"/>
              <a:t>: nodes are fixed (do not move)</a:t>
            </a:r>
          </a:p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Respiratory: listen for cough, auditory wheezing, speech rhythm (if a person can not breath, it is difficult to complete sentences, or say consecutive letters of the alphabet without stopping for breath)</a:t>
            </a:r>
          </a:p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26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GI: look at skin displacement to determine degree of pressure</a:t>
            </a:r>
          </a:p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Neuro: conduct standard CNS assessments (inclusive of cranial nerve assessment)</a:t>
            </a:r>
            <a:r>
              <a:rPr lang="en-US" baseline="0" dirty="0"/>
              <a:t> </a:t>
            </a:r>
            <a:r>
              <a:rPr lang="en-US" dirty="0"/>
              <a:t>as well as patient cognition, orientation, degree of history congruency as would be done in an exam room and note any limitations observed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01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Labs:</a:t>
            </a:r>
            <a:r>
              <a:rPr lang="en-US" baseline="0" dirty="0"/>
              <a:t> give </a:t>
            </a:r>
            <a:r>
              <a:rPr lang="en-US" dirty="0"/>
              <a:t>necessary instructions (i.e., do first thing in the morning after fasting and before eating or drinking)</a:t>
            </a:r>
          </a:p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Remember that certain tests cannot be done at private labs (i.e., throat cultures, lesion cultures, </a:t>
            </a:r>
            <a:r>
              <a:rPr lang="en-US" dirty="0" err="1"/>
              <a:t>extragenital</a:t>
            </a:r>
            <a:r>
              <a:rPr lang="en-US" dirty="0"/>
              <a:t> gonorrhea/chlamydia NAATs)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441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PWH=people</a:t>
            </a:r>
            <a:r>
              <a:rPr lang="en-US" baseline="0" dirty="0"/>
              <a:t> with HIV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30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09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Telehealth: a tool to provide quality patient care and, ultimately, to help end the HIV epidemic.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23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52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08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Explain in simple, clear language to patients how telemedicine at your center works (when service is available, scheduling, privacy, etc.)</a:t>
            </a:r>
          </a:p>
          <a:p>
            <a:pPr marL="171450" marR="0" lvl="0" indent="-17145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Explain any limits on confidentiality (i.e., minimize risk by doing the visit when patient is alone if possible)</a:t>
            </a:r>
          </a:p>
          <a:p>
            <a:pPr marL="171450" marR="0" lvl="0" indent="-17145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33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Establish a plan for emergencies and communicate it to the patient before the visit: </a:t>
            </a:r>
          </a:p>
          <a:p>
            <a:pPr marL="799349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“If you are experiencing a medical emergency please go to the ER or call 911”</a:t>
            </a:r>
          </a:p>
          <a:p>
            <a:pPr marL="171450" marR="0" lvl="0" indent="-17145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rgbClr val="222222"/>
                </a:solidFill>
              </a:rPr>
              <a:t>Be aware what is in the view of your camera and adjust as required (e.g., other charts, personal pictures)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42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64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Subjective and objective findings are both valuable when examining any system</a:t>
            </a:r>
          </a:p>
          <a:p>
            <a:r>
              <a:rPr lang="en-US" dirty="0"/>
              <a:t>Subjective</a:t>
            </a:r>
            <a:r>
              <a:rPr lang="en-US" baseline="0" dirty="0"/>
              <a:t> includes </a:t>
            </a:r>
            <a:r>
              <a:rPr lang="en-US" dirty="0"/>
              <a:t>ROS= review of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39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7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evaluate extra ocular movements (they can follow your finger on the computer screen),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F3D7C-E79C-464D-870B-78CB3C2428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06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2025526"/>
            <a:ext cx="7772399" cy="2474409"/>
          </a:xfrm>
        </p:spPr>
        <p:txBody>
          <a:bodyPr anchor="t"/>
          <a:lstStyle>
            <a:lvl1pPr>
              <a:defRPr sz="54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4681685"/>
            <a:ext cx="7772398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rgbClr val="222222"/>
                </a:solidFill>
              </a:defRPr>
            </a:lvl1pPr>
            <a:lvl2pPr marL="45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TC Avant Garde Std Bk"/>
                <a:cs typeface="ITC Avant Garde Std Bk"/>
              </a:defRPr>
            </a:lvl1pPr>
          </a:lstStyle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56" y="207221"/>
            <a:ext cx="3011430" cy="1155194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 b="0" i="0">
                <a:solidFill>
                  <a:srgbClr val="88A7DF"/>
                </a:solidFill>
                <a:latin typeface="+mn-lt"/>
                <a:cs typeface="ITC Avant Garde Std Bk Cn"/>
              </a:defRPr>
            </a:lvl1pPr>
          </a:lstStyle>
          <a:p>
            <a:fld id="{0B6CFD9F-F64B-4C75-AB2F-507942E7C962}" type="datetime1">
              <a:rPr lang="en-US" smtClean="0"/>
              <a:t>6/9/20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 b="0" i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cs typeface="ITC Avant Garde Std Bk Cn"/>
              </a:defRPr>
            </a:lvl1pPr>
          </a:lstStyle>
          <a:p>
            <a:r>
              <a:rPr lang="en-US"/>
              <a:t>aidsetc.org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1261E5BC-08B7-4BD8-9508-A1F94543A3C3}" type="datetime1">
              <a:rPr lang="en-US" smtClean="0"/>
              <a:t>6/9/20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  <a:endParaRPr lang="en-US" dirty="0"/>
          </a:p>
        </p:txBody>
      </p:sp>
      <p:pic>
        <p:nvPicPr>
          <p:cNvPr id="11" name="Picture 1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6" y="3187172"/>
            <a:ext cx="7659687" cy="1168401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7" y="155363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222222"/>
                </a:solidFill>
              </a:defRPr>
            </a:lvl1pPr>
            <a:lvl2pPr marL="4564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28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93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57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2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86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51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15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9E31B356-F8F2-4D1C-AA30-66C6EA6FC45C}" type="datetime1">
              <a:rPr lang="en-US" smtClean="0"/>
              <a:t>6/9/20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11" name="Picture 10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4313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2" y="1536192"/>
            <a:ext cx="4038599" cy="44313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3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04E1AD41-7450-4C20-98AC-BA3A2CE86848}" type="datetime1">
              <a:rPr lang="en-US" smtClean="0"/>
              <a:t>6/9/20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44605"/>
            <a:ext cx="3890108" cy="639763"/>
          </a:xfrm>
        </p:spPr>
        <p:txBody>
          <a:bodyPr anchor="b">
            <a:noAutofit/>
          </a:bodyPr>
          <a:lstStyle>
            <a:lvl1pPr marL="0" indent="0" algn="l">
              <a:buNone/>
              <a:defRPr sz="2800" b="0">
                <a:solidFill>
                  <a:schemeClr val="tx2"/>
                </a:solidFill>
              </a:defRPr>
            </a:lvl1pPr>
            <a:lvl2pPr marL="456449" indent="0">
              <a:buNone/>
              <a:defRPr sz="2000" b="1"/>
            </a:lvl2pPr>
            <a:lvl3pPr marL="912899" indent="0">
              <a:buNone/>
              <a:defRPr sz="1800" b="1"/>
            </a:lvl3pPr>
            <a:lvl4pPr marL="1369349" indent="0">
              <a:buNone/>
              <a:defRPr sz="1600" b="1"/>
            </a:lvl4pPr>
            <a:lvl5pPr marL="1825798" indent="0">
              <a:buNone/>
              <a:defRPr sz="1600" b="1"/>
            </a:lvl5pPr>
            <a:lvl6pPr marL="2282248" indent="0">
              <a:buNone/>
              <a:defRPr sz="1600" b="1"/>
            </a:lvl6pPr>
            <a:lvl7pPr marL="2738697" indent="0">
              <a:buNone/>
              <a:defRPr sz="1600" b="1"/>
            </a:lvl7pPr>
            <a:lvl8pPr marL="3195147" indent="0">
              <a:buNone/>
              <a:defRPr sz="1600" b="1"/>
            </a:lvl8pPr>
            <a:lvl9pPr marL="365159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08721"/>
            <a:ext cx="3890108" cy="35587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2210" y="1644605"/>
            <a:ext cx="4038599" cy="639763"/>
          </a:xfrm>
        </p:spPr>
        <p:txBody>
          <a:bodyPr anchor="b">
            <a:noAutofit/>
          </a:bodyPr>
          <a:lstStyle>
            <a:lvl1pPr marL="0" indent="0" algn="l">
              <a:buNone/>
              <a:defRPr sz="2800" b="0">
                <a:solidFill>
                  <a:schemeClr val="tx2"/>
                </a:solidFill>
              </a:defRPr>
            </a:lvl1pPr>
            <a:lvl2pPr marL="456449" indent="0">
              <a:buNone/>
              <a:defRPr sz="2000" b="1"/>
            </a:lvl2pPr>
            <a:lvl3pPr marL="912899" indent="0">
              <a:buNone/>
              <a:defRPr sz="1800" b="1"/>
            </a:lvl3pPr>
            <a:lvl4pPr marL="1369349" indent="0">
              <a:buNone/>
              <a:defRPr sz="1600" b="1"/>
            </a:lvl4pPr>
            <a:lvl5pPr marL="1825798" indent="0">
              <a:buNone/>
              <a:defRPr sz="1600" b="1"/>
            </a:lvl5pPr>
            <a:lvl6pPr marL="2282248" indent="0">
              <a:buNone/>
              <a:defRPr sz="1600" b="1"/>
            </a:lvl6pPr>
            <a:lvl7pPr marL="2738697" indent="0">
              <a:buNone/>
              <a:defRPr sz="1600" b="1"/>
            </a:lvl7pPr>
            <a:lvl8pPr marL="3195147" indent="0">
              <a:buNone/>
              <a:defRPr sz="1600" b="1"/>
            </a:lvl8pPr>
            <a:lvl9pPr marL="365159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2210" y="2408721"/>
            <a:ext cx="4038599" cy="35587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1C9532FA-937A-4545-A066-536A6CAA06F8}" type="datetime1">
              <a:rPr lang="en-US" smtClean="0"/>
              <a:t>6/9/20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EAC9CF96-5E95-418A-9B75-8299A6BE2C91}" type="datetime1">
              <a:rPr lang="en-US" smtClean="0"/>
              <a:t>6/9/20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0D11340E-A6FC-4254-B857-73CD0F2C069E}" type="datetime1">
              <a:rPr lang="en-US" smtClean="0"/>
              <a:t>6/9/20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3" y="5495544"/>
            <a:ext cx="8516815" cy="594360"/>
          </a:xfrm>
        </p:spPr>
        <p:txBody>
          <a:bodyPr anchor="b"/>
          <a:lstStyle>
            <a:lvl1pPr algn="ctr">
              <a:defRPr sz="2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3" y="381001"/>
            <a:ext cx="8516815" cy="49428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4CAC5020-38B4-4487-9E75-DC25FB77E42C}" type="datetime1">
              <a:rPr lang="en-US" smtClean="0"/>
              <a:t>6/9/20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006831"/>
            <a:ext cx="8588248" cy="522557"/>
          </a:xfrm>
        </p:spPr>
        <p:txBody>
          <a:bodyPr anchor="b"/>
          <a:lstStyle>
            <a:lvl1pPr algn="ctr">
              <a:defRPr sz="2200" b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10327"/>
            <a:ext cx="9144000" cy="4913922"/>
          </a:xfrm>
        </p:spPr>
        <p:txBody>
          <a:bodyPr/>
          <a:lstStyle>
            <a:lvl1pPr marL="0" indent="0">
              <a:buNone/>
              <a:defRPr sz="3200"/>
            </a:lvl1pPr>
            <a:lvl2pPr marL="456449" indent="0">
              <a:buNone/>
              <a:defRPr sz="2800"/>
            </a:lvl2pPr>
            <a:lvl3pPr marL="912899" indent="0">
              <a:buNone/>
              <a:defRPr sz="2400"/>
            </a:lvl3pPr>
            <a:lvl4pPr marL="1369349" indent="0">
              <a:buNone/>
              <a:defRPr sz="2000"/>
            </a:lvl4pPr>
            <a:lvl5pPr marL="1825798" indent="0">
              <a:buNone/>
              <a:defRPr sz="2000"/>
            </a:lvl5pPr>
            <a:lvl6pPr marL="2282248" indent="0">
              <a:buNone/>
              <a:defRPr sz="2000"/>
            </a:lvl6pPr>
            <a:lvl7pPr marL="2738697" indent="0">
              <a:buNone/>
              <a:defRPr sz="2000"/>
            </a:lvl7pPr>
            <a:lvl8pPr marL="3195147" indent="0">
              <a:buNone/>
              <a:defRPr sz="2000"/>
            </a:lvl8pPr>
            <a:lvl9pPr marL="365159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5607552"/>
            <a:ext cx="8588248" cy="53839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6449" indent="0">
              <a:buNone/>
              <a:defRPr sz="1200"/>
            </a:lvl2pPr>
            <a:lvl3pPr marL="912899" indent="0">
              <a:buNone/>
              <a:defRPr sz="1000"/>
            </a:lvl3pPr>
            <a:lvl4pPr marL="1369349" indent="0">
              <a:buNone/>
              <a:defRPr sz="900"/>
            </a:lvl4pPr>
            <a:lvl5pPr marL="1825798" indent="0">
              <a:buNone/>
              <a:defRPr sz="900"/>
            </a:lvl5pPr>
            <a:lvl6pPr marL="2282248" indent="0">
              <a:buNone/>
              <a:defRPr sz="900"/>
            </a:lvl6pPr>
            <a:lvl7pPr marL="2738697" indent="0">
              <a:buNone/>
              <a:defRPr sz="900"/>
            </a:lvl7pPr>
            <a:lvl8pPr marL="3195147" indent="0">
              <a:buNone/>
              <a:defRPr sz="900"/>
            </a:lvl8pPr>
            <a:lvl9pPr marL="365159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1323594A-D5B9-4FAC-9799-5AEC4780B6BF}" type="datetime1">
              <a:rPr lang="en-US" smtClean="0"/>
              <a:t>6/9/20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59" y="6329136"/>
            <a:ext cx="1204572" cy="4620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10000"/>
            <a:lumOff val="90000"/>
            <a:alpha val="1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arge-ribbon_ghost.png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57" t="32317" r="11115"/>
          <a:stretch/>
        </p:blipFill>
        <p:spPr>
          <a:xfrm>
            <a:off x="4" y="4"/>
            <a:ext cx="9143999" cy="619748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" y="6223069"/>
            <a:ext cx="9143999" cy="6400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0" tIns="45645" rIns="91290" bIns="45645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8315569" cy="1143000"/>
          </a:xfrm>
          <a:prstGeom prst="rect">
            <a:avLst/>
          </a:prstGeom>
        </p:spPr>
        <p:txBody>
          <a:bodyPr vert="horz" lIns="91290" tIns="45645" rIns="91290" bIns="45645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600203"/>
            <a:ext cx="8315569" cy="4367299"/>
          </a:xfrm>
          <a:prstGeom prst="rect">
            <a:avLst/>
          </a:prstGeom>
        </p:spPr>
        <p:txBody>
          <a:bodyPr vert="horz" lIns="91290" tIns="45645" rIns="91290" bIns="4564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6223069"/>
            <a:ext cx="685800" cy="64008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0" tIns="45645" rIns="91290" bIns="45645" rtlCol="0" anchor="ctr"/>
          <a:lstStyle/>
          <a:p>
            <a:pPr algn="ctr"/>
            <a:endParaRPr lang="en-US">
              <a:solidFill>
                <a:schemeClr val="accent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6305882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fld id="{1D2EA5EF-C699-AF4C-BA42-C0A1CAAB713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7719760" y="6352708"/>
            <a:ext cx="738443" cy="365760"/>
          </a:xfrm>
          <a:prstGeom prst="rect">
            <a:avLst/>
          </a:prstGeom>
        </p:spPr>
        <p:txBody>
          <a:bodyPr lIns="91290" tIns="45645" rIns="91290" bIns="45645" anchor="ctr"/>
          <a:lstStyle>
            <a:lvl1pPr>
              <a:defRPr sz="1200">
                <a:solidFill>
                  <a:srgbClr val="88A7DF"/>
                </a:solidFill>
              </a:defRPr>
            </a:lvl1pPr>
          </a:lstStyle>
          <a:p>
            <a:fld id="{7010B2AF-2867-4CAA-8BBF-3F031597152F}" type="datetime1">
              <a:rPr lang="en-US" smtClean="0"/>
              <a:t>6/9/20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459" y="6352708"/>
            <a:ext cx="4367298" cy="365760"/>
          </a:xfrm>
          <a:prstGeom prst="rect">
            <a:avLst/>
          </a:prstGeom>
        </p:spPr>
        <p:txBody>
          <a:bodyPr lIns="91290" tIns="45645" rIns="91290" bIns="45645" anchor="ctr"/>
          <a:lstStyle>
            <a:lvl1pPr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aidsetc.org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l" defTabSz="912899" rtl="0" eaLnBrk="1" latinLnBrk="0" hangingPunct="1">
        <a:spcBef>
          <a:spcPct val="0"/>
        </a:spcBef>
        <a:buNone/>
        <a:defRPr sz="4000" b="0" i="0" kern="1200" cap="none" spc="-100" baseline="0">
          <a:ln>
            <a:noFill/>
          </a:ln>
          <a:solidFill>
            <a:schemeClr val="accent6"/>
          </a:solidFill>
          <a:effectLst/>
          <a:latin typeface="+mj-lt"/>
          <a:ea typeface="+mj-ea"/>
          <a:cs typeface="ITC Avant Garde Std Md"/>
        </a:defRPr>
      </a:lvl1pPr>
    </p:titleStyle>
    <p:bodyStyle>
      <a:lvl1pPr marL="342337" indent="-228225" algn="l" defTabSz="912899" rtl="0" eaLnBrk="1" latinLnBrk="0" hangingPunct="1">
        <a:spcBef>
          <a:spcPct val="20000"/>
        </a:spcBef>
        <a:buClr>
          <a:schemeClr val="accent6"/>
        </a:buClr>
        <a:buFont typeface="Wingdings" charset="2"/>
        <a:buChar char="§"/>
        <a:defRPr sz="2400" b="0" i="0" kern="1200">
          <a:solidFill>
            <a:schemeClr val="tx1"/>
          </a:solidFill>
          <a:latin typeface="+mn-lt"/>
          <a:ea typeface="+mn-ea"/>
          <a:cs typeface="ITC Avant Garde Std Md"/>
        </a:defRPr>
      </a:lvl1pPr>
      <a:lvl2pPr marL="639030" indent="-228225" algn="l" defTabSz="912899" rtl="0" eaLnBrk="1" latinLnBrk="0" hangingPunct="1">
        <a:spcBef>
          <a:spcPct val="20000"/>
        </a:spcBef>
        <a:buClr>
          <a:schemeClr val="accent6"/>
        </a:buClr>
        <a:buFont typeface="Wingdings" charset="2"/>
        <a:buChar char="§"/>
        <a:defRPr sz="2200" b="0" i="0" kern="1200">
          <a:solidFill>
            <a:schemeClr val="tx1"/>
          </a:solidFill>
          <a:latin typeface="+mn-lt"/>
          <a:ea typeface="+mn-ea"/>
          <a:cs typeface="ITC Avant Garde Std Md"/>
        </a:defRPr>
      </a:lvl2pPr>
      <a:lvl3pPr marL="1004189" indent="-228225" algn="l" defTabSz="912899" rtl="0" eaLnBrk="1" latinLnBrk="0" hangingPunct="1">
        <a:spcBef>
          <a:spcPct val="20000"/>
        </a:spcBef>
        <a:buClr>
          <a:schemeClr val="accent6"/>
        </a:buClr>
        <a:buFont typeface="Wingdings" charset="2"/>
        <a:buChar char="§"/>
        <a:defRPr sz="2000" b="0" i="0" kern="1200">
          <a:solidFill>
            <a:schemeClr val="tx1"/>
          </a:solidFill>
          <a:latin typeface="+mn-lt"/>
          <a:ea typeface="+mn-ea"/>
          <a:cs typeface="ITC Avant Garde Std Md"/>
        </a:defRPr>
      </a:lvl3pPr>
      <a:lvl4pPr marL="1278059" indent="-228225" algn="l" defTabSz="912899" rtl="0" eaLnBrk="1" latinLnBrk="0" hangingPunct="1">
        <a:spcBef>
          <a:spcPct val="20000"/>
        </a:spcBef>
        <a:buClr>
          <a:schemeClr val="accent6"/>
        </a:buClr>
        <a:buFont typeface="Wingdings" charset="2"/>
        <a:buChar char="§"/>
        <a:defRPr sz="1800" b="0" i="0" kern="1200">
          <a:solidFill>
            <a:schemeClr val="tx1"/>
          </a:solidFill>
          <a:latin typeface="+mn-lt"/>
          <a:ea typeface="+mn-ea"/>
          <a:cs typeface="ITC Avant Garde Std Md"/>
        </a:defRPr>
      </a:lvl4pPr>
      <a:lvl5pPr marL="1551928" indent="-228225" algn="l" defTabSz="912899" rtl="0" eaLnBrk="1" latinLnBrk="0" hangingPunct="1">
        <a:spcBef>
          <a:spcPct val="20000"/>
        </a:spcBef>
        <a:buClr>
          <a:schemeClr val="accent6"/>
        </a:buClr>
        <a:buFont typeface="Wingdings" charset="2"/>
        <a:buChar char="§"/>
        <a:defRPr sz="1600" b="0" i="0" kern="1200" baseline="0">
          <a:solidFill>
            <a:schemeClr val="tx1"/>
          </a:solidFill>
          <a:latin typeface="+mn-lt"/>
          <a:ea typeface="+mn-ea"/>
          <a:cs typeface="ITC Avant Garde Std Md"/>
        </a:defRPr>
      </a:lvl5pPr>
      <a:lvl6pPr marL="1734509" indent="-182580" algn="l" defTabSz="91289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7088" indent="-182580" algn="l" defTabSz="91289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099668" indent="-182580" algn="l" defTabSz="91289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2248" indent="-182580" algn="l" defTabSz="91289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449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99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349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798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248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697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147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597" algn="l" defTabSz="9128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atermark.silverchair.com/ciy907.pdf?token=AQECAHi208BE49Ooan9kkhW_Ercy7Dm3ZL_9Cf3qfKAc485ysgAAAlQwggJQBgkqhkiG9w0BBwagggJBMIICPQIBADCCAjYGCSqGSIb3DQEHATAeBglghkgBZQMEAS4wEQQM4iauey4z1-EiT3ioAgEQgIICB8-hMl1La9D9vpseoe4RgJBR0pxNRsc8gjokRxupMi_gI8xtb1AzY6N5Qk2nN3Wr_EmcTBfbT2AM40m-aRYH52DvvDCyhrW85V4VGrIMpvCA-lLl1dxRw_rRQHjkdi2jjbhxMMJeS_g2PL8yQKj7MgJvfJAUEqkrAcA5sZaoIIIddrbDgyzQJtGKlWuYE952_hQdnSgprT28t1Pm-AZr_3N5c_HDP-hrCZa7ouhcqJDHAb0V_ESYRXcla_5vOmrYecsa-By6B85clMFBVX1y3pJ_WKKiBXCqXCFavu6N2L-XYG3hz7lVOPiLwkrwQkMH0HLXt9R1rE7-NelhHcRn9VlJMjm8gyzJuya_ioOMV8HoH5ksp5S27qtSkqpnGQxAsWgod9nG1PRJ0SGLktdHVPV8u_0992xixhzbbtE6cYQIArAM7W5LKhmd71rWlJ9crXecgkFxr6R7NfIRnB1jKQkf_qzqoWOLrx5i55VgBUmhjXuzdGhCkgc8PVWAYv2XC4JV4r010h_U3mKWJwo92F3xMLJP31QVXPtr-WFQadYwYoThEkKDDywSR-n2HRhCGtERGqSDLyITJ2WU02q75DnzSpH-rMF9XfrSOTUmItBWdwTgUVXX1tzfbeevT2OvOyj8CeTh1FA96o0beHpi4L7AqD3BPIQs8R6nUUJKJz33E7nfEbvLAg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ruralhealth.va.gov/docs/issue-briefs/Ohl-brief-061113.pdf" TargetMode="External"/><Relationship Id="rId3" Type="http://schemas.openxmlformats.org/officeDocument/2006/relationships/hyperlink" Target="https://www.ruralhealthinfo.org/project-examples/775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aidsetc.org/aetc-program/midatlantic-aetc" TargetMode="External"/><Relationship Id="rId4" Type="http://schemas.openxmlformats.org/officeDocument/2006/relationships/hyperlink" Target="https://aidsetc.org/aetc-program/midwest-aetc" TargetMode="External"/><Relationship Id="rId5" Type="http://schemas.openxmlformats.org/officeDocument/2006/relationships/hyperlink" Target="aidsetc.org%5Caetc-program%5Cmountain-west-aetc" TargetMode="External"/><Relationship Id="rId6" Type="http://schemas.openxmlformats.org/officeDocument/2006/relationships/hyperlink" Target="aidsetc.org%5Caetc-program%5Cnew-england-aetc" TargetMode="External"/><Relationship Id="rId7" Type="http://schemas.openxmlformats.org/officeDocument/2006/relationships/hyperlink" Target="aidsetc.org%5Caetc-program-northeastcaribbean-aetc" TargetMode="External"/><Relationship Id="rId8" Type="http://schemas.openxmlformats.org/officeDocument/2006/relationships/hyperlink" Target="aidsetc.org%5Caetc-program%5Cpacific-aetc" TargetMode="External"/><Relationship Id="rId9" Type="http://schemas.openxmlformats.org/officeDocument/2006/relationships/hyperlink" Target="aidsetc.org%5Caetc-program%5Csouth-central-aetc" TargetMode="External"/><Relationship Id="rId10" Type="http://schemas.openxmlformats.org/officeDocument/2006/relationships/hyperlink" Target="aidsetc.org%5Caetc-program%5Csoutheast-aetc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healthit.gov/topic/health-it-initiatives/telemedicine-and-telehealth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edicaid.gov/medicaid/benefits/telemedicine/index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hab.hrsa.gov/sites/default/files/hab/Publications/careactionnewsletter/telehealth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chpca.org/resources/covid-19-telehealth-coverage-policie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8252" y="1719461"/>
            <a:ext cx="7047496" cy="1854016"/>
          </a:xfrm>
        </p:spPr>
        <p:txBody>
          <a:bodyPr/>
          <a:lstStyle/>
          <a:p>
            <a:pPr algn="ctr"/>
            <a:r>
              <a:rPr lang="en-US" dirty="0"/>
              <a:t>Conducting a Primary or Acute Care HIV Telemedicine Visit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157" y="4553527"/>
            <a:ext cx="7772398" cy="1246909"/>
          </a:xfrm>
        </p:spPr>
        <p:txBody>
          <a:bodyPr>
            <a:normAutofit/>
          </a:bodyPr>
          <a:lstStyle/>
          <a:p>
            <a:pPr algn="ctr"/>
            <a:endParaRPr lang="en-US" sz="1800" dirty="0"/>
          </a:p>
          <a:p>
            <a:pPr algn="ctr"/>
            <a:r>
              <a:rPr lang="en-US" sz="1800" dirty="0"/>
              <a:t>John Nelson, PhD, CPNP</a:t>
            </a:r>
          </a:p>
          <a:p>
            <a:pPr algn="ctr"/>
            <a:r>
              <a:rPr lang="en-US" sz="1800" dirty="0"/>
              <a:t>A Collaborative Effort of the South Central AETC and the AETC NCRC</a:t>
            </a:r>
          </a:p>
          <a:p>
            <a:pPr algn="ctr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2707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1848446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General Principles of Telemedicine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151" y="1600203"/>
            <a:ext cx="7436783" cy="436729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Get informed consent specifically for telemedicine visits from the patient before providing telemedicine care </a:t>
            </a:r>
          </a:p>
          <a:p>
            <a:endParaRPr lang="en-US" sz="900" dirty="0"/>
          </a:p>
          <a:p>
            <a:r>
              <a:rPr lang="en-US" sz="2800" dirty="0"/>
              <a:t>Assure to document the use of telemedicine regarding examination and specific type    (video and/or telephonic)</a:t>
            </a:r>
          </a:p>
          <a:p>
            <a:endParaRPr lang="en-US" sz="900" dirty="0"/>
          </a:p>
          <a:p>
            <a:pPr lvl="0">
              <a:buClr>
                <a:srgbClr val="D6201A"/>
              </a:buClr>
            </a:pPr>
            <a:r>
              <a:rPr lang="en-US" sz="2800" dirty="0">
                <a:solidFill>
                  <a:srgbClr val="222222"/>
                </a:solidFill>
              </a:rPr>
              <a:t>Make sure both patient and provider can </a:t>
            </a:r>
            <a:r>
              <a:rPr lang="en-US" sz="2800" u="sng" dirty="0">
                <a:solidFill>
                  <a:srgbClr val="222222"/>
                </a:solidFill>
              </a:rPr>
              <a:t>attend to the visit without being disrupted</a:t>
            </a:r>
            <a:r>
              <a:rPr lang="en-US" sz="2800" dirty="0">
                <a:solidFill>
                  <a:srgbClr val="222222"/>
                </a:solidFill>
              </a:rPr>
              <a:t> by others, there is good lighting, and both have a functional equipment as required for the visit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8143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  <p:pic>
        <p:nvPicPr>
          <p:cNvPr id="7" name="Picture 6" descr="Data_privacy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219" y="1600203"/>
            <a:ext cx="1232889" cy="123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64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Before the First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3" y="1417639"/>
            <a:ext cx="8074585" cy="4549863"/>
          </a:xfrm>
        </p:spPr>
        <p:txBody>
          <a:bodyPr>
            <a:normAutofit fontScale="92500"/>
          </a:bodyPr>
          <a:lstStyle/>
          <a:p>
            <a:r>
              <a:rPr lang="en-US" sz="2600" dirty="0"/>
              <a:t>Explain in simple, clear language to patients                        how telemedicine at your center </a:t>
            </a:r>
            <a:r>
              <a:rPr lang="en-US" sz="2600" dirty="0" smtClean="0"/>
              <a:t>works</a:t>
            </a:r>
            <a:endParaRPr lang="en-US" sz="900" dirty="0"/>
          </a:p>
          <a:p>
            <a:r>
              <a:rPr lang="en-US" sz="2600" dirty="0"/>
              <a:t>Explain any limits on </a:t>
            </a:r>
            <a:r>
              <a:rPr lang="en-US" sz="2600" dirty="0" smtClean="0"/>
              <a:t>confidentiality</a:t>
            </a:r>
            <a:endParaRPr lang="en-US" sz="2600" dirty="0"/>
          </a:p>
          <a:p>
            <a:r>
              <a:rPr lang="en-US" sz="2600" dirty="0">
                <a:solidFill>
                  <a:srgbClr val="222222"/>
                </a:solidFill>
              </a:rPr>
              <a:t>Designate a plan if there are                             telecommunication disruptions</a:t>
            </a:r>
          </a:p>
          <a:p>
            <a:pPr lvl="1">
              <a:buClr>
                <a:srgbClr val="D6201A"/>
              </a:buClr>
            </a:pPr>
            <a:r>
              <a:rPr lang="en-US" sz="2400" dirty="0">
                <a:solidFill>
                  <a:srgbClr val="222222"/>
                </a:solidFill>
              </a:rPr>
              <a:t>“If we get disconnected will call you back. Wait for my call.”</a:t>
            </a:r>
          </a:p>
          <a:p>
            <a:pPr lvl="1">
              <a:buClr>
                <a:srgbClr val="D6201A"/>
              </a:buClr>
            </a:pPr>
            <a:r>
              <a:rPr lang="en-US" sz="2400" dirty="0">
                <a:solidFill>
                  <a:srgbClr val="222222"/>
                </a:solidFill>
              </a:rPr>
              <a:t>“We have this “room” until 1 pm. If we get disconnected, please log back in as soon as possible. If you can’t, I will give you a call later today.” </a:t>
            </a:r>
          </a:p>
          <a:p>
            <a:pPr lvl="1">
              <a:buClr>
                <a:srgbClr val="D6201A"/>
              </a:buClr>
            </a:pPr>
            <a:r>
              <a:rPr lang="en-US" sz="2400" dirty="0">
                <a:solidFill>
                  <a:srgbClr val="222222"/>
                </a:solidFill>
              </a:rPr>
              <a:t>“If you do not hear back from me in 15 minutes, please try and call this number _________.”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2077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  <p:pic>
        <p:nvPicPr>
          <p:cNvPr id="6" name="Picture 5" descr="956px-Noun_project_579150_Conversati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375" y="1257410"/>
            <a:ext cx="1809656" cy="193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694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Before the First Visit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567543"/>
            <a:ext cx="8315569" cy="4399959"/>
          </a:xfrm>
        </p:spPr>
        <p:txBody>
          <a:bodyPr>
            <a:noAutofit/>
          </a:bodyPr>
          <a:lstStyle/>
          <a:p>
            <a:r>
              <a:rPr lang="en-US" dirty="0"/>
              <a:t>Explain protocols for contact between virtual visits, prescribing policies, and coordinating care with other health professionals </a:t>
            </a:r>
          </a:p>
          <a:p>
            <a:r>
              <a:rPr lang="en-US" dirty="0"/>
              <a:t>Establish a plan for emergencies and communicate it to the patient before the visit: </a:t>
            </a:r>
          </a:p>
          <a:p>
            <a:r>
              <a:rPr lang="en-US" dirty="0"/>
              <a:t>Make sure to have all information on hand for referrals</a:t>
            </a:r>
          </a:p>
          <a:p>
            <a:r>
              <a:rPr lang="en-US" dirty="0"/>
              <a:t>Try and have camera at the providers eye level to avoid altered perspective</a:t>
            </a:r>
          </a:p>
          <a:p>
            <a:pPr lvl="0">
              <a:buClr>
                <a:srgbClr val="D6201A"/>
              </a:buClr>
            </a:pPr>
            <a:r>
              <a:rPr lang="en-US" dirty="0">
                <a:solidFill>
                  <a:srgbClr val="222222"/>
                </a:solidFill>
              </a:rPr>
              <a:t>Be aware what is in the view of your camera and adjust as required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7350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3843934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E183DE-D3E3-487A-B878-9073FCC8E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Conducting a Clinical Exam via Telemedicine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6C87455-D426-42FF-B780-4292F85FE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600203"/>
            <a:ext cx="8315569" cy="4705679"/>
          </a:xfrm>
        </p:spPr>
        <p:txBody>
          <a:bodyPr>
            <a:normAutofit/>
          </a:bodyPr>
          <a:lstStyle/>
          <a:p>
            <a:r>
              <a:rPr lang="en-US" dirty="0"/>
              <a:t>Subjective and objective findings are both valuable</a:t>
            </a:r>
          </a:p>
          <a:p>
            <a:pPr lvl="1"/>
            <a:r>
              <a:rPr lang="en-US" sz="2400" dirty="0"/>
              <a:t>Expand your subjective data collection as required</a:t>
            </a:r>
          </a:p>
          <a:p>
            <a:pPr lvl="1"/>
            <a:r>
              <a:rPr lang="en-US" sz="2400" dirty="0"/>
              <a:t>Objective measure: Document what you see and are confident that you are observing</a:t>
            </a:r>
          </a:p>
          <a:p>
            <a:pPr lvl="1"/>
            <a:endParaRPr lang="en-US" sz="800" dirty="0"/>
          </a:p>
          <a:p>
            <a:r>
              <a:rPr lang="en-US" dirty="0"/>
              <a:t>Skin and mucus membranes may be seen via video</a:t>
            </a:r>
          </a:p>
          <a:p>
            <a:endParaRPr lang="en-US" sz="800" dirty="0"/>
          </a:p>
          <a:p>
            <a:r>
              <a:rPr lang="en-US" dirty="0"/>
              <a:t>Patients can perform specific actions and report tenderness, pain, hardness</a:t>
            </a:r>
          </a:p>
          <a:p>
            <a:pPr lvl="1"/>
            <a:r>
              <a:rPr lang="en-US" sz="2400" dirty="0"/>
              <a:t>Observe not just location of “self exam” but degree of skin displacement to measure depth of palpation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952024D-D602-413B-B113-D1278318A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C2A2EB-48C0-4BB5-9D68-1C676D77A7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27514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924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Conducting a Clinical Exam via Telemedicine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600203"/>
            <a:ext cx="8315569" cy="4558001"/>
          </a:xfrm>
        </p:spPr>
        <p:txBody>
          <a:bodyPr>
            <a:normAutofit/>
          </a:bodyPr>
          <a:lstStyle/>
          <a:p>
            <a:r>
              <a:rPr lang="en-US" dirty="0"/>
              <a:t>If you are not able to observe something, document that it was not observed  </a:t>
            </a:r>
          </a:p>
          <a:p>
            <a:pPr lvl="1"/>
            <a:r>
              <a:rPr lang="en-US" dirty="0"/>
              <a:t>If you think the patient is NOT able to count their heart beats for 10 seconds, to calculate a heart rate, then do not document that assessment</a:t>
            </a:r>
          </a:p>
          <a:p>
            <a:pPr lvl="1"/>
            <a:r>
              <a:rPr lang="en-US" dirty="0"/>
              <a:t>If you cannot clearly observe the patient’s respiration rate via video, then do not document it</a:t>
            </a:r>
          </a:p>
          <a:p>
            <a:pPr lvl="1"/>
            <a:endParaRPr lang="en-US" sz="800" dirty="0"/>
          </a:p>
          <a:p>
            <a:r>
              <a:rPr lang="en-US" dirty="0"/>
              <a:t>If using home-based tools (thermometer, scale, BP) consider accuracy. Document the type of monitor used (i.e., oral, digital thermometer, blood glucose monitor, etc.), and whether calibration was done or checked 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514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3492419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Adding to a Telemedicine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3" y="1600203"/>
            <a:ext cx="8315568" cy="4367299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It is acceptable practice for providers to direct patients to perform self-examination. </a:t>
            </a:r>
          </a:p>
          <a:p>
            <a:pPr>
              <a:spcAft>
                <a:spcPts val="1200"/>
              </a:spcAft>
            </a:pPr>
            <a:r>
              <a:rPr lang="en-US" dirty="0"/>
              <a:t>Observe patient while conducting self exam to determine adequacy:</a:t>
            </a:r>
          </a:p>
          <a:p>
            <a:pPr lvl="1"/>
            <a:r>
              <a:rPr lang="en-US" sz="2400" dirty="0"/>
              <a:t>Displacement of skin when asked to palpate                                        an area for tenderness or masses</a:t>
            </a:r>
          </a:p>
          <a:p>
            <a:pPr lvl="1"/>
            <a:r>
              <a:rPr lang="en-US" sz="2400" dirty="0"/>
              <a:t>Correct hand placement, use of hand                                           verses finger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4044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  <p:pic>
        <p:nvPicPr>
          <p:cNvPr id="6" name="Picture 5" descr="2484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14316" y="3482311"/>
            <a:ext cx="2266112" cy="226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42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93582" y="5019868"/>
            <a:ext cx="1237615" cy="11593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96" y="274639"/>
            <a:ext cx="9044574" cy="1143000"/>
          </a:xfrm>
        </p:spPr>
        <p:txBody>
          <a:bodyPr/>
          <a:lstStyle/>
          <a:p>
            <a:pPr algn="ctr"/>
            <a:r>
              <a:rPr lang="en-US" sz="3600" dirty="0"/>
              <a:t>Adding to a Telemedicine Assessment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600203"/>
            <a:ext cx="8315569" cy="4367299"/>
          </a:xfrm>
        </p:spPr>
        <p:txBody>
          <a:bodyPr/>
          <a:lstStyle/>
          <a:p>
            <a:pPr lvl="1"/>
            <a:r>
              <a:rPr lang="en-US" sz="2400" dirty="0"/>
              <a:t>Ask patient to move camera or reposition themselves to assess specific physical symptoms as indicators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Recommending patients use a light source from a common flashlight or table lamp can be highly effective</a:t>
            </a:r>
          </a:p>
          <a:p>
            <a:pPr lvl="1"/>
            <a:endParaRPr lang="en-US" sz="800" dirty="0"/>
          </a:p>
          <a:p>
            <a:pPr lvl="1"/>
            <a:r>
              <a:rPr lang="en-US" sz="2400" dirty="0"/>
              <a:t>Using other household items to assist in exam is appropriate: </a:t>
            </a:r>
          </a:p>
          <a:p>
            <a:pPr lvl="2"/>
            <a:r>
              <a:rPr lang="en-US" sz="2200" dirty="0"/>
              <a:t>Use a tape measure or coin to determine size of lesion</a:t>
            </a:r>
          </a:p>
          <a:p>
            <a:pPr lvl="2"/>
            <a:r>
              <a:rPr lang="en-US" sz="2200" dirty="0"/>
              <a:t>Use tissues to wipe and observe the amount of discharge 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31366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36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Physical Exam: Vital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Temperature: ask if patient has a working thermometer to use to take temperature </a:t>
            </a:r>
          </a:p>
          <a:p>
            <a:r>
              <a:rPr lang="en-US" dirty="0"/>
              <a:t>Heart Rate: ask if patient has a watch or clock with seconds hand for taking pulse, otherwise walk patient through measuring their own heart rate</a:t>
            </a:r>
          </a:p>
          <a:p>
            <a:r>
              <a:rPr lang="en-US" dirty="0"/>
              <a:t>Respiration Rate: ask patient to sit quietly and watch chest movement</a:t>
            </a:r>
          </a:p>
          <a:p>
            <a:r>
              <a:rPr lang="en-US" dirty="0"/>
              <a:t>Blood Pressure: patient may have a BP cuff at home, watch as patient measures their own BP</a:t>
            </a:r>
          </a:p>
          <a:p>
            <a:r>
              <a:rPr lang="en-US" dirty="0"/>
              <a:t>Weight: ask patient to stand on scale and show you the results. Assure the scale is calibrated in advance.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0739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294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B39C8B-E6BE-48A2-B60B-2D89BC40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Physical Exam: Head, Eyes, Ears, Nose, and Throat (HEENT)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43B690-B4FD-40E9-8F10-1817D6075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9" y="1510944"/>
            <a:ext cx="8315569" cy="4367299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General appearance and energy level</a:t>
            </a:r>
          </a:p>
          <a:p>
            <a:r>
              <a:rPr lang="en-US" sz="2600" dirty="0"/>
              <a:t>Head: note any visible swelling, asymmetry, alopecia, or other irregularities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/>
              <a:t>Eyes: look at patient’s eye on video to assess for injection, icterus and symmetry; instruct patient to move eyes to evaluate extra ocular movements; have the patient use a flashlight to evaluate for reactivity if required</a:t>
            </a:r>
          </a:p>
          <a:p>
            <a:r>
              <a:rPr lang="en-US" sz="2600" dirty="0"/>
              <a:t>Ears: if discharge let them show you or describe what it looks like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52AC7B-AF25-4938-9A66-EDEBD86B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4FF541-9651-4F1E-ADD6-AA54E9920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82077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1851014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Physical Exam: HEENT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44" y="1427209"/>
            <a:ext cx="8315569" cy="46003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Nose: observe any nasal flaring, rhinorrhea or “sniffling;” have patient press on sinuses if needed to assess for sinus tenderness</a:t>
            </a:r>
          </a:p>
          <a:p>
            <a:r>
              <a:rPr lang="en-US" dirty="0"/>
              <a:t>Oropharyngeal: ask patient to open their mouth and adjust the camera to evaluate the tongue, buccal mucosa, teeth/gums, pharynx and tonsils – noting any lesions, bleeding, redness, exudates and swelling (patient use of flashlight may help)</a:t>
            </a:r>
          </a:p>
          <a:p>
            <a:r>
              <a:rPr lang="en-US" dirty="0"/>
              <a:t>Observe/listen for cough (note characteristics – wet, dry, productive, non-productive), throat clearing</a:t>
            </a:r>
          </a:p>
          <a:p>
            <a:r>
              <a:rPr lang="en-US" dirty="0"/>
              <a:t>Neck: notice any asymmetry, swelling, guarding or stiffness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3495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5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EAB5F9-6CF1-4258-9590-3AB84C0FE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09446A-23A1-4FEF-9939-45505A49B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112" indent="0" algn="ctr">
              <a:buNone/>
            </a:pPr>
            <a:r>
              <a:rPr lang="en-US" dirty="0"/>
              <a:t>These slides were developed as a collaborative project between the South Central AETC and the AETC National Coordinating Resource Center.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3AF8253-871D-47DE-977C-A304CCAC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AAD6A8-3364-4630-9339-5985C297E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aidsetc.org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56" y="3774840"/>
            <a:ext cx="3564021" cy="12003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83" y="3774840"/>
            <a:ext cx="2943636" cy="12003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51255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Physical Exam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Skin: ask patient to move in front of camera to view the skin as best as possible and note abnormalities</a:t>
            </a:r>
          </a:p>
          <a:p>
            <a:endParaRPr lang="en-US" sz="800" dirty="0"/>
          </a:p>
          <a:p>
            <a:r>
              <a:rPr lang="en-US" dirty="0"/>
              <a:t>Lymph Nodes: ask patient to press over specific area of lymph node chains and report any tenderness or enlargement, and if palpable nodes are fixed or not – monitor patient’s degree of pressure based on skin displacement</a:t>
            </a:r>
          </a:p>
          <a:p>
            <a:endParaRPr lang="en-US" sz="800" dirty="0"/>
          </a:p>
          <a:p>
            <a:r>
              <a:rPr lang="en-US" dirty="0"/>
              <a:t>Respiratory: listen for cough, auditory wheezing, speech rhythm 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0110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621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Physical Exam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488237"/>
            <a:ext cx="8315569" cy="4595322"/>
          </a:xfrm>
        </p:spPr>
        <p:txBody>
          <a:bodyPr>
            <a:noAutofit/>
          </a:bodyPr>
          <a:lstStyle/>
          <a:p>
            <a:r>
              <a:rPr lang="en-US" dirty="0"/>
              <a:t>CV: look for edema in extremities, ask patient to press to determine degree, or use a tape measure</a:t>
            </a:r>
          </a:p>
          <a:p>
            <a:r>
              <a:rPr lang="en-US" dirty="0"/>
              <a:t>GI: have patient palpate all 4 abdominal quadrants and demonstrate areas of tenderness</a:t>
            </a:r>
          </a:p>
          <a:p>
            <a:r>
              <a:rPr lang="en-US" dirty="0"/>
              <a:t>M-S: observe patient and note limitations as they move about, stand, sit, walk, bend over, raise arm</a:t>
            </a:r>
          </a:p>
          <a:p>
            <a:r>
              <a:rPr lang="en-US" dirty="0"/>
              <a:t>Neuro: conduct standard CNS assessments as well as patient cognition, orientation, degree of history congruency and note any limitations observed</a:t>
            </a:r>
          </a:p>
          <a:p>
            <a:r>
              <a:rPr lang="en-US" dirty="0"/>
              <a:t>GU: utilize video inspection as necessary and note descriptive findings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3497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71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Assessment, Diagnoses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Communicate your assessment and the next steps (plan)</a:t>
            </a:r>
          </a:p>
          <a:p>
            <a:endParaRPr lang="en-US" sz="800" dirty="0"/>
          </a:p>
          <a:p>
            <a:r>
              <a:rPr lang="en-US" dirty="0"/>
              <a:t>Order labs and discuss with patient where to go for labs and any necessary instructions </a:t>
            </a:r>
          </a:p>
          <a:p>
            <a:endParaRPr lang="en-US" sz="800" dirty="0"/>
          </a:p>
          <a:p>
            <a:r>
              <a:rPr lang="en-US" dirty="0"/>
              <a:t>Remember that certain tests cannot be done at all lab facilities so check with the lab first</a:t>
            </a:r>
          </a:p>
          <a:p>
            <a:endParaRPr lang="en-US" sz="800" dirty="0"/>
          </a:p>
          <a:p>
            <a:r>
              <a:rPr lang="en-US" dirty="0"/>
              <a:t>Provide the patient with instructions on any referrals, new or renewed prescriptions, and follow-up plans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7350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17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417639"/>
            <a:ext cx="8315569" cy="4721904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The use of telemedicine greatly increases the impact of clinical practice including for the care of people with HIV;</a:t>
            </a:r>
          </a:p>
          <a:p>
            <a:pPr lvl="1">
              <a:spcBef>
                <a:spcPts val="0"/>
              </a:spcBef>
            </a:pPr>
            <a:r>
              <a:rPr lang="en-US" dirty="0">
                <a:hlinkClick r:id="rId3"/>
              </a:rPr>
              <a:t>IDSA &amp; HIVMA support use of telehealth in the care of PWH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Telemedicine will increase “access” to care, but also present “new” challenges: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Decrease barriers created by distance or time, but may initially create discomfort for some providers and patients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Highlight barriers that exist regarding limited telecommunication infrastructure, and individual technology skills (“digital divide”)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Without limits placed by physicality, demands on providers may increase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3334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626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Additional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Additional Models: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/>
              <a:t> </a:t>
            </a:r>
            <a:r>
              <a:rPr lang="en-US" sz="2800" dirty="0">
                <a:hlinkClick r:id="rId2"/>
              </a:rPr>
              <a:t>VA's HIV Telehealth Program</a:t>
            </a:r>
            <a:endParaRPr lang="en-US" sz="2800" dirty="0"/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800" dirty="0">
                <a:hlinkClick r:id="rId3"/>
              </a:rPr>
              <a:t>Telehealth Use in Medical Case Management</a:t>
            </a:r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4044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664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6E60AE-8348-4D07-9E25-9F4F39408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36" y="0"/>
            <a:ext cx="8315569" cy="1143000"/>
          </a:xfrm>
        </p:spPr>
        <p:txBody>
          <a:bodyPr/>
          <a:lstStyle/>
          <a:p>
            <a:pPr algn="ctr"/>
            <a:r>
              <a:rPr lang="en-US" sz="3600" dirty="0"/>
              <a:t>AETC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E919C66-F7E1-4E8D-B7EB-7138D196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988" y="1223629"/>
            <a:ext cx="8315569" cy="1143000"/>
          </a:xfrm>
        </p:spPr>
        <p:txBody>
          <a:bodyPr>
            <a:noAutofit/>
          </a:bodyPr>
          <a:lstStyle/>
          <a:p>
            <a:pPr marL="114112" indent="0" algn="ctr">
              <a:buNone/>
            </a:pPr>
            <a:r>
              <a:rPr lang="en-US" dirty="0"/>
              <a:t>Contact your regional AETC for further training and capacity building in the area of care of people with HIV:</a:t>
            </a:r>
          </a:p>
          <a:p>
            <a:pPr marL="114112" indent="0">
              <a:buNone/>
            </a:pPr>
            <a:endParaRPr lang="en-US" sz="800" dirty="0"/>
          </a:p>
          <a:p>
            <a:pPr marL="410805" lvl="1" indent="0" algn="ctr">
              <a:buNone/>
            </a:pPr>
            <a:r>
              <a:rPr lang="en-US" sz="2400" dirty="0" err="1">
                <a:hlinkClick r:id="rId3"/>
              </a:rPr>
              <a:t>MidAtlantic</a:t>
            </a:r>
            <a:r>
              <a:rPr lang="en-US" sz="2400" dirty="0">
                <a:hlinkClick r:id="rId3"/>
              </a:rPr>
              <a:t> AETC 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4"/>
              </a:rPr>
              <a:t>Midwest AETC  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5" action="ppaction://hlinkfile"/>
              </a:rPr>
              <a:t>Mountain West AETC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6" action="ppaction://hlinkfile"/>
              </a:rPr>
              <a:t>New England AETC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7" action="ppaction://hlinkfile"/>
              </a:rPr>
              <a:t>Northeast/Caribbean AETC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8" action="ppaction://hlinkfile"/>
              </a:rPr>
              <a:t>Pacific AETC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9" action="ppaction://hlinkfile"/>
              </a:rPr>
              <a:t>South Central AETC</a:t>
            </a:r>
            <a:endParaRPr lang="en-US" sz="2400" dirty="0"/>
          </a:p>
          <a:p>
            <a:pPr marL="410805" lvl="1" indent="0" algn="ctr">
              <a:buNone/>
            </a:pPr>
            <a:r>
              <a:rPr lang="en-US" sz="2400" dirty="0">
                <a:hlinkClick r:id="rId10" action="ppaction://hlinkfile"/>
              </a:rPr>
              <a:t>Southeast AETC</a:t>
            </a:r>
            <a:endParaRPr lang="en-US" sz="2400" dirty="0"/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BC9D46-9254-43F7-9512-9523A30AB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E1F9CDD-A5B4-4EC8-AE04-47C942895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80658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875170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8254B6-D462-4D2E-9818-CA46DBA70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98793"/>
            <a:ext cx="8315569" cy="1143000"/>
          </a:xfrm>
        </p:spPr>
        <p:txBody>
          <a:bodyPr/>
          <a:lstStyle/>
          <a:p>
            <a:pPr algn="ctr"/>
            <a:r>
              <a:rPr lang="en-US" dirty="0"/>
              <a:t>AETC Program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696287-F4E7-4B7B-9BAF-A3706FF13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241793"/>
            <a:ext cx="8315569" cy="4897750"/>
          </a:xfrm>
        </p:spPr>
        <p:txBody>
          <a:bodyPr>
            <a:normAutofit/>
          </a:bodyPr>
          <a:lstStyle/>
          <a:p>
            <a:r>
              <a:rPr lang="en-US" dirty="0"/>
              <a:t>For clinician-to-clinician consultation, use the National Clinician Consultation Center warmlines:</a:t>
            </a:r>
          </a:p>
          <a:p>
            <a:pPr lvl="1"/>
            <a:r>
              <a:rPr lang="en-US" b="1" dirty="0"/>
              <a:t>HIV</a:t>
            </a:r>
            <a:r>
              <a:rPr lang="en-US" dirty="0"/>
              <a:t> Management Service (Warmline): 800-933-3413</a:t>
            </a:r>
          </a:p>
          <a:p>
            <a:pPr lvl="1"/>
            <a:r>
              <a:rPr lang="fr-FR" dirty="0"/>
              <a:t>Post-</a:t>
            </a:r>
            <a:r>
              <a:rPr lang="fr-FR" dirty="0" err="1"/>
              <a:t>Exposure</a:t>
            </a:r>
            <a:r>
              <a:rPr lang="fr-FR" dirty="0"/>
              <a:t> </a:t>
            </a:r>
            <a:r>
              <a:rPr lang="fr-FR" dirty="0" err="1"/>
              <a:t>Prophylaxis</a:t>
            </a:r>
            <a:r>
              <a:rPr lang="fr-FR" dirty="0"/>
              <a:t> Hotline (</a:t>
            </a:r>
            <a:r>
              <a:rPr lang="fr-FR" b="1" dirty="0" err="1"/>
              <a:t>PEPline</a:t>
            </a:r>
            <a:r>
              <a:rPr lang="fr-FR" dirty="0"/>
              <a:t>): 888-HIV-4911 (888-448-4911)</a:t>
            </a:r>
          </a:p>
          <a:p>
            <a:pPr lvl="1"/>
            <a:r>
              <a:rPr lang="en-US" dirty="0"/>
              <a:t>Perinatal HIV Consultation and Referral Services (</a:t>
            </a:r>
            <a:r>
              <a:rPr lang="en-US" b="1" dirty="0"/>
              <a:t>Perinatal HIV</a:t>
            </a:r>
            <a:r>
              <a:rPr lang="en-US" dirty="0"/>
              <a:t> Hotline): 888-HIV-8765 (888-448-8765)</a:t>
            </a:r>
          </a:p>
          <a:p>
            <a:pPr lvl="1"/>
            <a:r>
              <a:rPr lang="fr-FR" dirty="0"/>
              <a:t>Pre-</a:t>
            </a:r>
            <a:r>
              <a:rPr lang="fr-FR" dirty="0" err="1"/>
              <a:t>Exposure</a:t>
            </a:r>
            <a:r>
              <a:rPr lang="fr-FR" dirty="0"/>
              <a:t> </a:t>
            </a:r>
            <a:r>
              <a:rPr lang="fr-FR" dirty="0" err="1"/>
              <a:t>Prophylaxis</a:t>
            </a:r>
            <a:r>
              <a:rPr lang="fr-FR" dirty="0"/>
              <a:t> Service (</a:t>
            </a:r>
            <a:r>
              <a:rPr lang="fr-FR" b="1" dirty="0" err="1"/>
              <a:t>PrEPline</a:t>
            </a:r>
            <a:r>
              <a:rPr lang="fr-FR" dirty="0"/>
              <a:t>): 855-HIV-PrEP (855-448-7737)</a:t>
            </a:r>
          </a:p>
          <a:p>
            <a:pPr lvl="1"/>
            <a:r>
              <a:rPr lang="en-US" dirty="0"/>
              <a:t>Clinical Substance Use Consultation (</a:t>
            </a:r>
            <a:r>
              <a:rPr lang="en-US" b="1" dirty="0"/>
              <a:t>Substance Use Warmline</a:t>
            </a:r>
            <a:r>
              <a:rPr lang="en-US" dirty="0"/>
              <a:t>): 855-300-3595</a:t>
            </a:r>
          </a:p>
          <a:p>
            <a:pPr lvl="1"/>
            <a:r>
              <a:rPr lang="en-US" dirty="0"/>
              <a:t>Hepatitis C Management: 844-437-4636 or 844-(HEP-INFO)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A9AF266-A5FF-4A53-93F4-075B0F49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E1A107A-B7F2-4962-8851-5B89BECA8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8335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2887905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0BF292-92A9-4CF3-82A1-86A19D2A2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390" y="2209971"/>
            <a:ext cx="7677580" cy="1143000"/>
          </a:xfrm>
        </p:spPr>
        <p:txBody>
          <a:bodyPr/>
          <a:lstStyle/>
          <a:p>
            <a:pPr algn="ctr"/>
            <a:r>
              <a:rPr lang="en-US" sz="6000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9E9AE4D-EAF4-4BB6-8327-53513C53D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27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ED064D-0F14-4882-AEB2-3836223C80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5859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2731922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03A31C-E854-496D-AF88-108032AAB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Telehealth Definition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F1AEEF8-F67B-44A4-AD31-CD4F762F4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BDE5254-6D4B-4316-A64B-1F23B6D27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87354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E05D894-919F-4E7F-B07A-774772F1F4E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37116" y="1600200"/>
            <a:ext cx="7828384" cy="3425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112" indent="0">
              <a:spcAft>
                <a:spcPts val="1800"/>
              </a:spcAft>
              <a:buNone/>
            </a:pPr>
            <a:r>
              <a:rPr lang="en-US" sz="2800" dirty="0"/>
              <a:t>“The use of electronic information and telecommunications technologies to support and promote long-distance clinical health care, patient and professional health-related education, public health and health administration.”                                                         </a:t>
            </a:r>
          </a:p>
          <a:p>
            <a:pPr marL="114112" indent="0">
              <a:spcAft>
                <a:spcPts val="1800"/>
              </a:spcAft>
              <a:buNone/>
            </a:pPr>
            <a:r>
              <a:rPr lang="en-US" sz="2800" dirty="0"/>
              <a:t>                                                 (</a:t>
            </a:r>
            <a:r>
              <a:rPr lang="en-US" sz="2800" dirty="0">
                <a:hlinkClick r:id="rId2"/>
              </a:rPr>
              <a:t>HRSA</a:t>
            </a:r>
            <a:r>
              <a:rPr lang="en-US" sz="2800" dirty="0"/>
              <a:t>, 2020)</a:t>
            </a:r>
          </a:p>
        </p:txBody>
      </p:sp>
    </p:spTree>
    <p:extLst>
      <p:ext uri="{BB962C8B-B14F-4D97-AF65-F5344CB8AC3E}">
        <p14:creationId xmlns:p14="http://schemas.microsoft.com/office/powerpoint/2010/main" val="278045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33432BF-761B-4A4A-8252-8A15683FD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Telemedicine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50A09D2-5E7C-4FA4-9418-801842749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3" y="1376086"/>
            <a:ext cx="8074586" cy="2147882"/>
          </a:xfrm>
        </p:spPr>
        <p:txBody>
          <a:bodyPr>
            <a:normAutofit/>
          </a:bodyPr>
          <a:lstStyle/>
          <a:p>
            <a:pPr marL="114112" indent="0">
              <a:buNone/>
            </a:pPr>
            <a:r>
              <a:rPr lang="en-US" dirty="0"/>
              <a:t>“Two-way, real time interactive communication between the patient, and the …practitioner at the distant site. </a:t>
            </a:r>
          </a:p>
          <a:p>
            <a:pPr marL="114112" indent="0">
              <a:buNone/>
            </a:pPr>
            <a:r>
              <a:rPr lang="en-US" dirty="0"/>
              <a:t>The use of interactive telecommunications equipment that includes, at a minimum, audio and video equipment.”                                 </a:t>
            </a:r>
          </a:p>
          <a:p>
            <a:pPr marL="114112" indent="0">
              <a:buNone/>
            </a:pPr>
            <a:r>
              <a:rPr lang="en-US" dirty="0"/>
              <a:t>                                                                      (</a:t>
            </a:r>
            <a:r>
              <a:rPr lang="en-US" dirty="0">
                <a:hlinkClick r:id="rId2"/>
              </a:rPr>
              <a:t>CMS</a:t>
            </a:r>
            <a:r>
              <a:rPr lang="en-US" dirty="0"/>
              <a:t>, 2020)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F8F7586-901B-4AE3-9E9E-C1ADC1511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1725DFE-7420-4720-9318-876F3C7D1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82077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  <p:pic>
        <p:nvPicPr>
          <p:cNvPr id="6" name="Picture 5" descr="computer-1294809_12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349" y="3660920"/>
            <a:ext cx="2208798" cy="2445728"/>
          </a:xfrm>
          <a:prstGeom prst="rect">
            <a:avLst/>
          </a:prstGeom>
        </p:spPr>
      </p:pic>
      <p:pic>
        <p:nvPicPr>
          <p:cNvPr id="7" name="Picture 6" descr="computer-1294809_12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372" y="3660920"/>
            <a:ext cx="2208798" cy="2445728"/>
          </a:xfrm>
          <a:prstGeom prst="rect">
            <a:avLst/>
          </a:prstGeom>
        </p:spPr>
      </p:pic>
      <p:pic>
        <p:nvPicPr>
          <p:cNvPr id="10" name="Picture 9" descr="User_icon_2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783" y="3847702"/>
            <a:ext cx="1521924" cy="1521924"/>
          </a:xfrm>
          <a:prstGeom prst="rect">
            <a:avLst/>
          </a:prstGeom>
        </p:spPr>
      </p:pic>
      <p:pic>
        <p:nvPicPr>
          <p:cNvPr id="12" name="Picture 11" descr="kisspng-psychologist-psychology-therapy-clip-art-5aff87ecaf3da9.6194657615266959167178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489" y="3847702"/>
            <a:ext cx="1044618" cy="143159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041184" y="4762132"/>
            <a:ext cx="454796" cy="4300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92389" y="4762132"/>
            <a:ext cx="454796" cy="4300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ser_icon_2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12" y="4798900"/>
            <a:ext cx="388786" cy="388786"/>
          </a:xfrm>
          <a:prstGeom prst="rect">
            <a:avLst/>
          </a:prstGeom>
        </p:spPr>
      </p:pic>
      <p:pic>
        <p:nvPicPr>
          <p:cNvPr id="16" name="Picture 15" descr="kisspng-psychologist-psychology-therapy-clip-art-5aff87ecaf3da9.6194657615266959167178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913" y="4798900"/>
            <a:ext cx="269050" cy="368719"/>
          </a:xfrm>
          <a:prstGeom prst="rect">
            <a:avLst/>
          </a:prstGeom>
        </p:spPr>
      </p:pic>
      <p:pic>
        <p:nvPicPr>
          <p:cNvPr id="17" name="Picture 16" descr="wifi-1290667_128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284" y="4407973"/>
            <a:ext cx="668310" cy="48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15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Telehealth</a:t>
            </a:r>
            <a:r>
              <a:rPr lang="en-US" sz="3600" dirty="0"/>
              <a:t> and HIV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2" y="1600203"/>
            <a:ext cx="8315569" cy="3977825"/>
          </a:xfrm>
        </p:spPr>
        <p:txBody>
          <a:bodyPr>
            <a:normAutofit/>
          </a:bodyPr>
          <a:lstStyle/>
          <a:p>
            <a:r>
              <a:rPr lang="en-US" dirty="0"/>
              <a:t>Telehealth helps to bridge that gap, in terms of both direct patient–provider contact and training local primary care providers to offer comprehensive HIV care thereby expanding the clinical HIV workforce. </a:t>
            </a:r>
          </a:p>
          <a:p>
            <a:pPr marL="114112" indent="0">
              <a:buNone/>
            </a:pPr>
            <a:endParaRPr lang="en-US" sz="800" dirty="0"/>
          </a:p>
          <a:p>
            <a:r>
              <a:rPr lang="en-US" dirty="0"/>
              <a:t>To keep pace with advances in technology and improve care delivery to hard-to-reach clients, the Health Resources and Services Administration’s Ryan White HIV/AIDS Program (RWHAP) supports programs that supplement traditional HIV care with telehealth.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2077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  <p:sp>
        <p:nvSpPr>
          <p:cNvPr id="6" name="Rectangle 5"/>
          <p:cNvSpPr/>
          <p:nvPr/>
        </p:nvSpPr>
        <p:spPr>
          <a:xfrm>
            <a:off x="839755" y="5639017"/>
            <a:ext cx="7692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i="1" dirty="0"/>
              <a:t>Laura W. Cheever, M.D., </a:t>
            </a:r>
            <a:r>
              <a:rPr lang="en-US" sz="1400" i="1" dirty="0" err="1"/>
              <a:t>Sc.M</a:t>
            </a:r>
            <a:r>
              <a:rPr lang="en-US" sz="1400" i="1" dirty="0"/>
              <a:t>. Associate Administrator for the HIV/AIDS Bureau, HRSA</a:t>
            </a:r>
          </a:p>
          <a:p>
            <a:pPr lvl="1"/>
            <a:r>
              <a:rPr lang="en-US" sz="1400" dirty="0">
                <a:hlinkClick r:id="rId3"/>
              </a:rPr>
              <a:t>CAREAction Newsletter October 2019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68363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Impact of </a:t>
            </a:r>
            <a:r>
              <a:rPr lang="en-US" sz="3600" dirty="0" err="1"/>
              <a:t>Telehealth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3" y="1369879"/>
            <a:ext cx="8074586" cy="4373691"/>
          </a:xfrm>
        </p:spPr>
        <p:txBody>
          <a:bodyPr/>
          <a:lstStyle/>
          <a:p>
            <a:r>
              <a:rPr lang="en-US" dirty="0"/>
              <a:t>Increased </a:t>
            </a:r>
            <a:r>
              <a:rPr lang="en-US" dirty="0" smtClean="0"/>
              <a:t>to </a:t>
            </a:r>
            <a:r>
              <a:rPr lang="en-US" dirty="0"/>
              <a:t>quality health care                                        while reducing demand on resources                                       (time and cost) </a:t>
            </a:r>
          </a:p>
          <a:p>
            <a:r>
              <a:rPr lang="en-US" dirty="0"/>
              <a:t>Direct </a:t>
            </a:r>
            <a:r>
              <a:rPr lang="en-US" dirty="0" err="1"/>
              <a:t>telehealth</a:t>
            </a:r>
            <a:r>
              <a:rPr lang="en-US" dirty="0"/>
              <a:t> has been shown to result in similar positive health outcomes as “in-person” care</a:t>
            </a:r>
          </a:p>
          <a:p>
            <a:r>
              <a:rPr lang="en-US" dirty="0"/>
              <a:t>Similar clinical outcomes including treatment adherence, quality-of-life, psychological and emotional status for people with HIV taking antiretroviral therapy (ART) compared to “in-person” care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17979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096280" y="967795"/>
            <a:ext cx="2610534" cy="173865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82080" y="5035419"/>
            <a:ext cx="863404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HRSA. 2019. Telehealth Programs. www.hrsa.gov/rural-health/telehealth/index.html. </a:t>
            </a:r>
          </a:p>
          <a:p>
            <a:r>
              <a:rPr lang="en-US" sz="1000" dirty="0"/>
              <a:t>Young J, et al. 2019. IDSA Position Statement on Telehealth and Telemedicine as Applied to the Practice of Infectious Diseases. </a:t>
            </a:r>
          </a:p>
          <a:p>
            <a:r>
              <a:rPr lang="en-US" sz="1000" dirty="0"/>
              <a:t>Clin Infect Dis 68(9)1437–43.  </a:t>
            </a:r>
          </a:p>
          <a:p>
            <a:r>
              <a:rPr lang="en-US" sz="1000" dirty="0"/>
              <a:t>Rural Health Information Hub. 2019. Telehealth and Use of Technology to Improve Access to Care for PLHIV/AIDS. </a:t>
            </a:r>
          </a:p>
          <a:p>
            <a:r>
              <a:rPr lang="en-US" sz="1000" dirty="0"/>
              <a:t>www.ruralhealthinfo.org/toolkits/hiv-aids/2/improve/technology. </a:t>
            </a:r>
          </a:p>
          <a:p>
            <a:r>
              <a:rPr lang="en-US" sz="1000" dirty="0" err="1"/>
              <a:t>Dandachi</a:t>
            </a:r>
            <a:r>
              <a:rPr lang="en-US" sz="1000" dirty="0"/>
              <a:t> D, et al. 2019. Integration of Telehealth Services in the Healthcare System: With Emphasis on the Experience of Patients Living with HIV. J </a:t>
            </a:r>
            <a:r>
              <a:rPr lang="en-US" sz="1000" dirty="0" err="1"/>
              <a:t>Investig</a:t>
            </a:r>
            <a:r>
              <a:rPr lang="en-US" sz="1000" dirty="0"/>
              <a:t> Med 67(5):815–20. </a:t>
            </a:r>
          </a:p>
        </p:txBody>
      </p:sp>
    </p:spTree>
    <p:extLst>
      <p:ext uri="{BB962C8B-B14F-4D97-AF65-F5344CB8AC3E}">
        <p14:creationId xmlns:p14="http://schemas.microsoft.com/office/powerpoint/2010/main" val="620061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Know the Telemedicine Policy/Law in your State/Territory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Keep in mind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1217" y="2408721"/>
            <a:ext cx="3890108" cy="3558783"/>
          </a:xfrm>
        </p:spPr>
        <p:txBody>
          <a:bodyPr/>
          <a:lstStyle/>
          <a:p>
            <a:r>
              <a:rPr lang="en-US" sz="2000" dirty="0"/>
              <a:t>What is “legal”  and what is “reimbursed” are not always the same</a:t>
            </a:r>
          </a:p>
          <a:p>
            <a:r>
              <a:rPr lang="en-US" sz="2000" dirty="0"/>
              <a:t>What is allowed by state law may not equate to specific professional licensure regulations </a:t>
            </a:r>
            <a:endParaRPr lang="en-US" sz="2000" b="1" dirty="0"/>
          </a:p>
          <a:p>
            <a:pPr marL="114112" indent="0">
              <a:buNone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Specific issues to note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572000" y="2408721"/>
            <a:ext cx="4508428" cy="3897161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/>
              <a:t>Can a provider establish care (initial visit) via telemedicine?</a:t>
            </a:r>
          </a:p>
          <a:p>
            <a:r>
              <a:rPr lang="en-US" sz="2200" dirty="0"/>
              <a:t>Restrictions about where patient and provider are physically located during visit? </a:t>
            </a:r>
          </a:p>
          <a:p>
            <a:r>
              <a:rPr lang="en-US" sz="2200" dirty="0"/>
              <a:t>Can telemedicine be provided via telephonic (audio only) or requires both audio and video communication?</a:t>
            </a:r>
          </a:p>
          <a:p>
            <a:r>
              <a:rPr lang="en-US" sz="2200" dirty="0"/>
              <a:t>Restrictions when a provider requires “supervision” by another provider?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2238862" y="6353175"/>
            <a:ext cx="4367212" cy="365125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2722724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40FAE-63D3-4CBF-94E0-4B80A40F5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Policy/Law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27713C-7ACA-4FB4-A57B-E6E79CE31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The National Consortium of Telehealth Resource Centers</a:t>
            </a:r>
            <a:endParaRPr lang="en-US" dirty="0"/>
          </a:p>
          <a:p>
            <a:pPr marL="410805" lvl="1" indent="0">
              <a:buNone/>
            </a:pPr>
            <a:endParaRPr lang="en-US" dirty="0"/>
          </a:p>
          <a:p>
            <a:r>
              <a:rPr lang="en-US" dirty="0"/>
              <a:t>State or District Department of Health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4FC2F02-64F4-4769-890E-AC51CBDC9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817566-8EAB-4671-B0BE-214A71321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27514" y="6352708"/>
            <a:ext cx="4367298" cy="365760"/>
          </a:xfrm>
        </p:spPr>
        <p:txBody>
          <a:bodyPr/>
          <a:lstStyle/>
          <a:p>
            <a:pPr algn="ctr"/>
            <a:r>
              <a:rPr lang="en-US" dirty="0"/>
              <a:t>aidsetc.org</a:t>
            </a:r>
          </a:p>
        </p:txBody>
      </p:sp>
    </p:spTree>
    <p:extLst>
      <p:ext uri="{BB962C8B-B14F-4D97-AF65-F5344CB8AC3E}">
        <p14:creationId xmlns:p14="http://schemas.microsoft.com/office/powerpoint/2010/main" val="393866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General Principles of Telemedicine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846" y="1600203"/>
            <a:ext cx="7828382" cy="436729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Should not be used for any condition where an in-person exam is required like severe symptoms, certain protocol-driven procedures, or involved interventions</a:t>
            </a:r>
          </a:p>
          <a:p>
            <a:endParaRPr lang="en-US" sz="800" dirty="0"/>
          </a:p>
          <a:p>
            <a:r>
              <a:rPr lang="en-US" sz="2800" dirty="0"/>
              <a:t>Ensure the patients understand how the technology works</a:t>
            </a:r>
          </a:p>
          <a:p>
            <a:endParaRPr lang="en-US" sz="800" dirty="0"/>
          </a:p>
          <a:p>
            <a:r>
              <a:rPr lang="en-US" sz="2800" dirty="0"/>
              <a:t>Inform patients of any service limitations and what steps should be taken to get additional care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EA5EF-C699-AF4C-BA42-C0A1CAAB713C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8143" y="6352708"/>
            <a:ext cx="4367298" cy="365760"/>
          </a:xfrm>
        </p:spPr>
        <p:txBody>
          <a:bodyPr/>
          <a:lstStyle/>
          <a:p>
            <a:pPr algn="ctr"/>
            <a:r>
              <a:rPr lang="en-US"/>
              <a:t>aidsetc.org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395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ETC-NCRC master -16x9-template">
  <a:themeElements>
    <a:clrScheme name="Custom 8">
      <a:dk1>
        <a:srgbClr val="222222"/>
      </a:dk1>
      <a:lt1>
        <a:srgbClr val="FFFFFF"/>
      </a:lt1>
      <a:dk2>
        <a:srgbClr val="1C3768"/>
      </a:dk2>
      <a:lt2>
        <a:srgbClr val="D6D6D6"/>
      </a:lt2>
      <a:accent1>
        <a:srgbClr val="F1A21F"/>
      </a:accent1>
      <a:accent2>
        <a:srgbClr val="8F3E97"/>
      </a:accent2>
      <a:accent3>
        <a:srgbClr val="1EB24B"/>
      </a:accent3>
      <a:accent4>
        <a:srgbClr val="0054A6"/>
      </a:accent4>
      <a:accent5>
        <a:srgbClr val="F37520"/>
      </a:accent5>
      <a:accent6>
        <a:srgbClr val="D6201A"/>
      </a:accent6>
      <a:hlink>
        <a:srgbClr val="478FCC"/>
      </a:hlink>
      <a:folHlink>
        <a:srgbClr val="67798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AETC Program master slide template 4x3 (1)</Template>
  <TotalTime>1870</TotalTime>
  <Words>2417</Words>
  <Application>Microsoft Macintosh PowerPoint</Application>
  <PresentationFormat>On-screen Show (4:3)</PresentationFormat>
  <Paragraphs>248</Paragraphs>
  <Slides>27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AETC-NCRC master -16x9-template</vt:lpstr>
      <vt:lpstr>Conducting a Primary or Acute Care HIV Telemedicine Visit </vt:lpstr>
      <vt:lpstr>Acknowledgement</vt:lpstr>
      <vt:lpstr>Telehealth Definition</vt:lpstr>
      <vt:lpstr>Telemedicine Definition</vt:lpstr>
      <vt:lpstr>Telehealth and HIV care</vt:lpstr>
      <vt:lpstr>Impact of Telehealth </vt:lpstr>
      <vt:lpstr>Know the Telemedicine Policy/Law in your State/Territory</vt:lpstr>
      <vt:lpstr>Policy/Law Resources</vt:lpstr>
      <vt:lpstr>General Principles of Telemedicine</vt:lpstr>
      <vt:lpstr>General Principles of Telemedicine</vt:lpstr>
      <vt:lpstr>Before the First Visit</vt:lpstr>
      <vt:lpstr>Before the First Visit (2)</vt:lpstr>
      <vt:lpstr>Conducting a Clinical Exam via Telemedicine</vt:lpstr>
      <vt:lpstr>Conducting a Clinical Exam via Telemedicine (2)</vt:lpstr>
      <vt:lpstr>Adding to a Telemedicine Assessment</vt:lpstr>
      <vt:lpstr>Adding to a Telemedicine Assessment (2)</vt:lpstr>
      <vt:lpstr>Telemedicine Physical Exam: Vital Signs</vt:lpstr>
      <vt:lpstr>Telemedicine Physical Exam: Head, Eyes, Ears, Nose, and Throat (HEENT)</vt:lpstr>
      <vt:lpstr>Telemedicine Physical Exam: HEENT (2)</vt:lpstr>
      <vt:lpstr>Telemedicine Physical Exam </vt:lpstr>
      <vt:lpstr>Telemedicine Physical Exam (2)</vt:lpstr>
      <vt:lpstr>Assessment, Diagnoses and Plan</vt:lpstr>
      <vt:lpstr>Telemedicine Summary</vt:lpstr>
      <vt:lpstr>Additional Thoughts</vt:lpstr>
      <vt:lpstr>AETC Program</vt:lpstr>
      <vt:lpstr>AETC Program (2)</vt:lpstr>
      <vt:lpstr>THANK YOU!</vt:lpstr>
    </vt:vector>
  </TitlesOfParts>
  <Company>UMDNJ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Nelson</dc:creator>
  <cp:lastModifiedBy>Judy Collins</cp:lastModifiedBy>
  <cp:revision>77</cp:revision>
  <dcterms:created xsi:type="dcterms:W3CDTF">2020-04-16T13:10:10Z</dcterms:created>
  <dcterms:modified xsi:type="dcterms:W3CDTF">2020-06-09T19:32:31Z</dcterms:modified>
</cp:coreProperties>
</file>