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handoutMasterIdLst>
    <p:handoutMasterId r:id="rId42"/>
  </p:handoutMasterIdLst>
  <p:sldIdLst>
    <p:sldId id="259" r:id="rId2"/>
    <p:sldId id="257" r:id="rId3"/>
    <p:sldId id="375" r:id="rId4"/>
    <p:sldId id="397" r:id="rId5"/>
    <p:sldId id="366" r:id="rId6"/>
    <p:sldId id="385" r:id="rId7"/>
    <p:sldId id="377" r:id="rId8"/>
    <p:sldId id="273" r:id="rId9"/>
    <p:sldId id="304" r:id="rId10"/>
    <p:sldId id="370" r:id="rId11"/>
    <p:sldId id="373" r:id="rId12"/>
    <p:sldId id="302" r:id="rId13"/>
    <p:sldId id="387" r:id="rId14"/>
    <p:sldId id="376" r:id="rId15"/>
    <p:sldId id="278" r:id="rId16"/>
    <p:sldId id="391" r:id="rId17"/>
    <p:sldId id="390" r:id="rId18"/>
    <p:sldId id="357" r:id="rId19"/>
    <p:sldId id="382" r:id="rId20"/>
    <p:sldId id="388" r:id="rId21"/>
    <p:sldId id="400" r:id="rId22"/>
    <p:sldId id="271" r:id="rId23"/>
    <p:sldId id="396" r:id="rId24"/>
    <p:sldId id="263" r:id="rId25"/>
    <p:sldId id="332" r:id="rId26"/>
    <p:sldId id="268" r:id="rId27"/>
    <p:sldId id="333" r:id="rId28"/>
    <p:sldId id="367" r:id="rId29"/>
    <p:sldId id="265" r:id="rId30"/>
    <p:sldId id="374" r:id="rId31"/>
    <p:sldId id="389" r:id="rId32"/>
    <p:sldId id="378" r:id="rId33"/>
    <p:sldId id="269" r:id="rId34"/>
    <p:sldId id="392" r:id="rId35"/>
    <p:sldId id="264" r:id="rId36"/>
    <p:sldId id="266" r:id="rId37"/>
    <p:sldId id="398" r:id="rId38"/>
    <p:sldId id="365" r:id="rId39"/>
    <p:sldId id="395" r:id="rId40"/>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307" autoAdjust="0"/>
    <p:restoredTop sz="94610" autoAdjust="0"/>
  </p:normalViewPr>
  <p:slideViewPr>
    <p:cSldViewPr snapToGrid="0" snapToObjects="1">
      <p:cViewPr varScale="1">
        <p:scale>
          <a:sx n="40" d="100"/>
          <a:sy n="40" d="100"/>
        </p:scale>
        <p:origin x="69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a:t>Viral Load Suppression Rate</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Clinic Viral Load Suppression Rate</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43344</c:v>
                </c:pt>
                <c:pt idx="1">
                  <c:v>43405</c:v>
                </c:pt>
                <c:pt idx="2">
                  <c:v>43466</c:v>
                </c:pt>
                <c:pt idx="3">
                  <c:v>43525</c:v>
                </c:pt>
                <c:pt idx="4">
                  <c:v>43586</c:v>
                </c:pt>
              </c:numCache>
            </c:numRef>
          </c:cat>
          <c:val>
            <c:numRef>
              <c:f>Sheet1!$B$2:$B$6</c:f>
              <c:numCache>
                <c:formatCode>0%</c:formatCode>
                <c:ptCount val="5"/>
                <c:pt idx="0">
                  <c:v>0.77</c:v>
                </c:pt>
                <c:pt idx="1">
                  <c:v>0.8</c:v>
                </c:pt>
                <c:pt idx="2">
                  <c:v>0.83</c:v>
                </c:pt>
                <c:pt idx="3">
                  <c:v>0.85</c:v>
                </c:pt>
                <c:pt idx="4">
                  <c:v>0.87</c:v>
                </c:pt>
              </c:numCache>
            </c:numRef>
          </c:val>
          <c:smooth val="0"/>
          <c:extLst>
            <c:ext xmlns:c16="http://schemas.microsoft.com/office/drawing/2014/chart" uri="{C3380CC4-5D6E-409C-BE32-E72D297353CC}">
              <c16:uniqueId val="{00000000-A065-4D88-B154-0436B0408E76}"/>
            </c:ext>
          </c:extLst>
        </c:ser>
        <c:dLbls>
          <c:dLblPos val="t"/>
          <c:showLegendKey val="0"/>
          <c:showVal val="1"/>
          <c:showCatName val="0"/>
          <c:showSerName val="0"/>
          <c:showPercent val="0"/>
          <c:showBubbleSize val="0"/>
        </c:dLbls>
        <c:smooth val="0"/>
        <c:axId val="790833375"/>
        <c:axId val="1182065119"/>
      </c:lineChart>
      <c:dateAx>
        <c:axId val="790833375"/>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182065119"/>
        <c:crossesAt val="0"/>
        <c:auto val="1"/>
        <c:lblOffset val="100"/>
        <c:baseTimeUnit val="months"/>
      </c:dateAx>
      <c:valAx>
        <c:axId val="1182065119"/>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Percentage of Panel Virally Suppressed</a:t>
                </a:r>
              </a:p>
            </c:rich>
          </c:tx>
          <c:layout>
            <c:manualLayout>
              <c:xMode val="edge"/>
              <c:yMode val="edge"/>
              <c:x val="0"/>
              <c:y val="0.12241376823159299"/>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0833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a:t>Viral Load Suppression Rate</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Intervention Panel Performance</c:v>
                </c:pt>
              </c:strCache>
            </c:strRef>
          </c:tx>
          <c:spPr>
            <a:ln w="38100" cap="rnd">
              <a:solidFill>
                <a:schemeClr val="accent1"/>
              </a:solidFill>
              <a:round/>
            </a:ln>
            <a:effectLst/>
          </c:spPr>
          <c:marker>
            <c:symbol val="none"/>
          </c:marker>
          <c:dPt>
            <c:idx val="3"/>
            <c:marker>
              <c:symbol val="none"/>
            </c:marker>
            <c:bubble3D val="0"/>
            <c:extLst>
              <c:ext xmlns:c16="http://schemas.microsoft.com/office/drawing/2014/chart" uri="{C3380CC4-5D6E-409C-BE32-E72D297353CC}">
                <c16:uniqueId val="{00000002-39A2-4F80-9BA1-999AC3F0801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43344</c:v>
                </c:pt>
                <c:pt idx="1">
                  <c:v>43405</c:v>
                </c:pt>
                <c:pt idx="2">
                  <c:v>43466</c:v>
                </c:pt>
                <c:pt idx="3">
                  <c:v>43525</c:v>
                </c:pt>
                <c:pt idx="4">
                  <c:v>43586</c:v>
                </c:pt>
              </c:numCache>
            </c:numRef>
          </c:cat>
          <c:val>
            <c:numRef>
              <c:f>Sheet1!$B$2:$B$6</c:f>
              <c:numCache>
                <c:formatCode>0%</c:formatCode>
                <c:ptCount val="5"/>
                <c:pt idx="0">
                  <c:v>0.73860000000000003</c:v>
                </c:pt>
                <c:pt idx="1">
                  <c:v>0.77</c:v>
                </c:pt>
                <c:pt idx="2">
                  <c:v>0.78</c:v>
                </c:pt>
                <c:pt idx="3">
                  <c:v>0.82</c:v>
                </c:pt>
                <c:pt idx="4">
                  <c:v>0.83</c:v>
                </c:pt>
              </c:numCache>
            </c:numRef>
          </c:val>
          <c:smooth val="0"/>
          <c:extLst>
            <c:ext xmlns:c16="http://schemas.microsoft.com/office/drawing/2014/chart" uri="{C3380CC4-5D6E-409C-BE32-E72D297353CC}">
              <c16:uniqueId val="{00000000-A065-4D88-B154-0436B0408E76}"/>
            </c:ext>
          </c:extLst>
        </c:ser>
        <c:ser>
          <c:idx val="1"/>
          <c:order val="1"/>
          <c:tx>
            <c:strRef>
              <c:f>Sheet1!$C$1</c:f>
              <c:strCache>
                <c:ptCount val="1"/>
                <c:pt idx="0">
                  <c:v>All Other Panels Performance</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43344</c:v>
                </c:pt>
                <c:pt idx="1">
                  <c:v>43405</c:v>
                </c:pt>
                <c:pt idx="2">
                  <c:v>43466</c:v>
                </c:pt>
                <c:pt idx="3">
                  <c:v>43525</c:v>
                </c:pt>
                <c:pt idx="4">
                  <c:v>43586</c:v>
                </c:pt>
              </c:numCache>
            </c:numRef>
          </c:cat>
          <c:val>
            <c:numRef>
              <c:f>Sheet1!$C$2:$C$6</c:f>
              <c:numCache>
                <c:formatCode>0%</c:formatCode>
                <c:ptCount val="5"/>
                <c:pt idx="0">
                  <c:v>0.81</c:v>
                </c:pt>
                <c:pt idx="1">
                  <c:v>0.83</c:v>
                </c:pt>
                <c:pt idx="2">
                  <c:v>0.88</c:v>
                </c:pt>
                <c:pt idx="3">
                  <c:v>0.88</c:v>
                </c:pt>
                <c:pt idx="4">
                  <c:v>0.9</c:v>
                </c:pt>
              </c:numCache>
            </c:numRef>
          </c:val>
          <c:smooth val="0"/>
          <c:extLst>
            <c:ext xmlns:c16="http://schemas.microsoft.com/office/drawing/2014/chart" uri="{C3380CC4-5D6E-409C-BE32-E72D297353CC}">
              <c16:uniqueId val="{00000000-39A2-4F80-9BA1-999AC3F08019}"/>
            </c:ext>
          </c:extLst>
        </c:ser>
        <c:ser>
          <c:idx val="2"/>
          <c:order val="2"/>
          <c:tx>
            <c:strRef>
              <c:f>Sheet1!$D$1</c:f>
              <c:strCache>
                <c:ptCount val="1"/>
                <c:pt idx="0">
                  <c:v>Clinic Performance</c:v>
                </c:pt>
              </c:strCache>
            </c:strRef>
          </c:tx>
          <c:spPr>
            <a:ln w="3810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mmm\-yy</c:formatCode>
                <c:ptCount val="5"/>
                <c:pt idx="0">
                  <c:v>43344</c:v>
                </c:pt>
                <c:pt idx="1">
                  <c:v>43405</c:v>
                </c:pt>
                <c:pt idx="2">
                  <c:v>43466</c:v>
                </c:pt>
                <c:pt idx="3">
                  <c:v>43525</c:v>
                </c:pt>
                <c:pt idx="4">
                  <c:v>43586</c:v>
                </c:pt>
              </c:numCache>
            </c:numRef>
          </c:cat>
          <c:val>
            <c:numRef>
              <c:f>Sheet1!$D$2:$D$6</c:f>
              <c:numCache>
                <c:formatCode>0%</c:formatCode>
                <c:ptCount val="5"/>
                <c:pt idx="0">
                  <c:v>0.77429999999999999</c:v>
                </c:pt>
                <c:pt idx="1">
                  <c:v>0.8</c:v>
                </c:pt>
                <c:pt idx="2">
                  <c:v>0.83000000000000007</c:v>
                </c:pt>
                <c:pt idx="3">
                  <c:v>0.85</c:v>
                </c:pt>
                <c:pt idx="4">
                  <c:v>0.86499999999999999</c:v>
                </c:pt>
              </c:numCache>
            </c:numRef>
          </c:val>
          <c:smooth val="0"/>
          <c:extLst>
            <c:ext xmlns:c16="http://schemas.microsoft.com/office/drawing/2014/chart" uri="{C3380CC4-5D6E-409C-BE32-E72D297353CC}">
              <c16:uniqueId val="{00000002-9028-49F4-AFF7-265076D36641}"/>
            </c:ext>
          </c:extLst>
        </c:ser>
        <c:dLbls>
          <c:dLblPos val="t"/>
          <c:showLegendKey val="0"/>
          <c:showVal val="1"/>
          <c:showCatName val="0"/>
          <c:showSerName val="0"/>
          <c:showPercent val="0"/>
          <c:showBubbleSize val="0"/>
        </c:dLbls>
        <c:smooth val="0"/>
        <c:axId val="790833375"/>
        <c:axId val="1182065119"/>
      </c:lineChart>
      <c:dateAx>
        <c:axId val="790833375"/>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182065119"/>
        <c:crossesAt val="0"/>
        <c:auto val="1"/>
        <c:lblOffset val="100"/>
        <c:baseTimeUnit val="months"/>
      </c:dateAx>
      <c:valAx>
        <c:axId val="1182065119"/>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Percentage of Panel Virally Suppressed</a:t>
                </a:r>
              </a:p>
            </c:rich>
          </c:tx>
          <c:layout>
            <c:manualLayout>
              <c:xMode val="edge"/>
              <c:yMode val="edge"/>
              <c:x val="0"/>
              <c:y val="0.12241376823159299"/>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08333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Intervention Panel Viral Load Suppression </a:t>
            </a:r>
            <a:r>
              <a:rPr lang="en-US" baseline="0" dirty="0"/>
              <a:t>Rate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Provider-VLS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mmm\-yy</c:formatCode>
                <c:ptCount val="10"/>
                <c:pt idx="0">
                  <c:v>43344</c:v>
                </c:pt>
                <c:pt idx="1">
                  <c:v>43405</c:v>
                </c:pt>
                <c:pt idx="2">
                  <c:v>43466</c:v>
                </c:pt>
                <c:pt idx="3">
                  <c:v>43525</c:v>
                </c:pt>
                <c:pt idx="4">
                  <c:v>43586</c:v>
                </c:pt>
                <c:pt idx="5">
                  <c:v>43647</c:v>
                </c:pt>
                <c:pt idx="6">
                  <c:v>43709</c:v>
                </c:pt>
                <c:pt idx="7">
                  <c:v>43770</c:v>
                </c:pt>
                <c:pt idx="8">
                  <c:v>43831</c:v>
                </c:pt>
                <c:pt idx="9">
                  <c:v>43891</c:v>
                </c:pt>
              </c:numCache>
            </c:numRef>
          </c:cat>
          <c:val>
            <c:numRef>
              <c:f>Sheet1!$B$2:$B$11</c:f>
              <c:numCache>
                <c:formatCode>0%</c:formatCode>
                <c:ptCount val="10"/>
                <c:pt idx="0">
                  <c:v>0.73860000000000003</c:v>
                </c:pt>
                <c:pt idx="1">
                  <c:v>0.75270000000000004</c:v>
                </c:pt>
                <c:pt idx="2">
                  <c:v>0.76239999999999997</c:v>
                </c:pt>
                <c:pt idx="3">
                  <c:v>0.79610000000000003</c:v>
                </c:pt>
                <c:pt idx="4">
                  <c:v>0.80730000000000002</c:v>
                </c:pt>
                <c:pt idx="5">
                  <c:v>0.80559999999999998</c:v>
                </c:pt>
                <c:pt idx="6">
                  <c:v>0.83489999999999998</c:v>
                </c:pt>
                <c:pt idx="7">
                  <c:v>0.85709999999999997</c:v>
                </c:pt>
                <c:pt idx="8">
                  <c:v>0.88029999999999997</c:v>
                </c:pt>
                <c:pt idx="9">
                  <c:v>0.8952</c:v>
                </c:pt>
              </c:numCache>
            </c:numRef>
          </c:val>
          <c:smooth val="0"/>
          <c:extLst>
            <c:ext xmlns:c16="http://schemas.microsoft.com/office/drawing/2014/chart" uri="{C3380CC4-5D6E-409C-BE32-E72D297353CC}">
              <c16:uniqueId val="{00000000-A065-4D88-B154-0436B0408E76}"/>
            </c:ext>
          </c:extLst>
        </c:ser>
        <c:dLbls>
          <c:dLblPos val="t"/>
          <c:showLegendKey val="0"/>
          <c:showVal val="1"/>
          <c:showCatName val="0"/>
          <c:showSerName val="0"/>
          <c:showPercent val="0"/>
          <c:showBubbleSize val="0"/>
        </c:dLbls>
        <c:smooth val="0"/>
        <c:axId val="790833375"/>
        <c:axId val="1182065119"/>
      </c:lineChart>
      <c:dateAx>
        <c:axId val="790833375"/>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2065119"/>
        <c:crossesAt val="0"/>
        <c:auto val="1"/>
        <c:lblOffset val="100"/>
        <c:baseTimeUnit val="months"/>
      </c:dateAx>
      <c:valAx>
        <c:axId val="1182065119"/>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Viral Load Suppression Rate</a:t>
                </a:r>
              </a:p>
            </c:rich>
          </c:tx>
          <c:layout>
            <c:manualLayout>
              <c:xMode val="edge"/>
              <c:yMode val="edge"/>
              <c:x val="6.7598173039613062E-3"/>
              <c:y val="0.23196006240135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0833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Viral</a:t>
            </a:r>
            <a:r>
              <a:rPr lang="en-US" baseline="0" dirty="0"/>
              <a:t> Load Suppression Rate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Intervention Team</c:v>
                </c:pt>
              </c:strCache>
            </c:strRef>
          </c:tx>
          <c:spPr>
            <a:ln w="28575" cap="rnd">
              <a:solidFill>
                <a:schemeClr val="accent1"/>
              </a:solidFill>
              <a:round/>
            </a:ln>
            <a:effectLst/>
          </c:spPr>
          <c:marker>
            <c:symbol val="none"/>
          </c:marker>
          <c:dPt>
            <c:idx val="3"/>
            <c:marker>
              <c:symbol val="none"/>
            </c:marker>
            <c:bubble3D val="0"/>
            <c:extLst>
              <c:ext xmlns:c16="http://schemas.microsoft.com/office/drawing/2014/chart" uri="{C3380CC4-5D6E-409C-BE32-E72D297353CC}">
                <c16:uniqueId val="{00000002-39A2-4F80-9BA1-999AC3F08019}"/>
              </c:ext>
            </c:extLst>
          </c:dPt>
          <c:dLbls>
            <c:delete val="1"/>
          </c:dLbls>
          <c:cat>
            <c:numRef>
              <c:f>Sheet1!$A$2:$A$11</c:f>
              <c:numCache>
                <c:formatCode>mmm\-yy</c:formatCode>
                <c:ptCount val="10"/>
                <c:pt idx="0">
                  <c:v>43344</c:v>
                </c:pt>
                <c:pt idx="1">
                  <c:v>43405</c:v>
                </c:pt>
                <c:pt idx="2">
                  <c:v>43466</c:v>
                </c:pt>
                <c:pt idx="3">
                  <c:v>43525</c:v>
                </c:pt>
                <c:pt idx="4">
                  <c:v>43586</c:v>
                </c:pt>
                <c:pt idx="5">
                  <c:v>43647</c:v>
                </c:pt>
                <c:pt idx="6">
                  <c:v>43709</c:v>
                </c:pt>
                <c:pt idx="7">
                  <c:v>43770</c:v>
                </c:pt>
                <c:pt idx="8">
                  <c:v>43831</c:v>
                </c:pt>
                <c:pt idx="9">
                  <c:v>43891</c:v>
                </c:pt>
              </c:numCache>
            </c:numRef>
          </c:cat>
          <c:val>
            <c:numRef>
              <c:f>Sheet1!$B$2:$B$11</c:f>
              <c:numCache>
                <c:formatCode>0%</c:formatCode>
                <c:ptCount val="10"/>
                <c:pt idx="0">
                  <c:v>0.73860000000000003</c:v>
                </c:pt>
                <c:pt idx="1">
                  <c:v>0.77</c:v>
                </c:pt>
                <c:pt idx="2">
                  <c:v>0.78</c:v>
                </c:pt>
                <c:pt idx="3">
                  <c:v>0.82</c:v>
                </c:pt>
                <c:pt idx="4">
                  <c:v>0.83</c:v>
                </c:pt>
                <c:pt idx="5">
                  <c:v>0.82</c:v>
                </c:pt>
                <c:pt idx="6">
                  <c:v>0.83489999999999998</c:v>
                </c:pt>
                <c:pt idx="7">
                  <c:v>0.85</c:v>
                </c:pt>
                <c:pt idx="8">
                  <c:v>0.88029999999999997</c:v>
                </c:pt>
                <c:pt idx="9">
                  <c:v>0.8952</c:v>
                </c:pt>
              </c:numCache>
            </c:numRef>
          </c:val>
          <c:smooth val="0"/>
          <c:extLst>
            <c:ext xmlns:c16="http://schemas.microsoft.com/office/drawing/2014/chart" uri="{C3380CC4-5D6E-409C-BE32-E72D297353CC}">
              <c16:uniqueId val="{00000000-A065-4D88-B154-0436B0408E76}"/>
            </c:ext>
          </c:extLst>
        </c:ser>
        <c:ser>
          <c:idx val="1"/>
          <c:order val="1"/>
          <c:tx>
            <c:strRef>
              <c:f>Sheet1!$C$1</c:f>
              <c:strCache>
                <c:ptCount val="1"/>
                <c:pt idx="0">
                  <c:v>All Other Panels</c:v>
                </c:pt>
              </c:strCache>
            </c:strRef>
          </c:tx>
          <c:spPr>
            <a:ln w="28575" cap="rnd">
              <a:solidFill>
                <a:schemeClr val="accent2"/>
              </a:solidFill>
              <a:round/>
            </a:ln>
            <a:effectLst/>
          </c:spPr>
          <c:marker>
            <c:symbol val="none"/>
          </c:marker>
          <c:dLbls>
            <c:delete val="1"/>
          </c:dLbls>
          <c:cat>
            <c:numRef>
              <c:f>Sheet1!$A$2:$A$11</c:f>
              <c:numCache>
                <c:formatCode>mmm\-yy</c:formatCode>
                <c:ptCount val="10"/>
                <c:pt idx="0">
                  <c:v>43344</c:v>
                </c:pt>
                <c:pt idx="1">
                  <c:v>43405</c:v>
                </c:pt>
                <c:pt idx="2">
                  <c:v>43466</c:v>
                </c:pt>
                <c:pt idx="3">
                  <c:v>43525</c:v>
                </c:pt>
                <c:pt idx="4">
                  <c:v>43586</c:v>
                </c:pt>
                <c:pt idx="5">
                  <c:v>43647</c:v>
                </c:pt>
                <c:pt idx="6">
                  <c:v>43709</c:v>
                </c:pt>
                <c:pt idx="7">
                  <c:v>43770</c:v>
                </c:pt>
                <c:pt idx="8">
                  <c:v>43831</c:v>
                </c:pt>
                <c:pt idx="9">
                  <c:v>43891</c:v>
                </c:pt>
              </c:numCache>
            </c:numRef>
          </c:cat>
          <c:val>
            <c:numRef>
              <c:f>Sheet1!$C$2:$C$11</c:f>
              <c:numCache>
                <c:formatCode>0%</c:formatCode>
                <c:ptCount val="10"/>
                <c:pt idx="0">
                  <c:v>0.81</c:v>
                </c:pt>
                <c:pt idx="1">
                  <c:v>0.83</c:v>
                </c:pt>
                <c:pt idx="2">
                  <c:v>0.88</c:v>
                </c:pt>
                <c:pt idx="3">
                  <c:v>0.88</c:v>
                </c:pt>
                <c:pt idx="4">
                  <c:v>0.9</c:v>
                </c:pt>
                <c:pt idx="5">
                  <c:v>0.93</c:v>
                </c:pt>
                <c:pt idx="6">
                  <c:v>0.93</c:v>
                </c:pt>
                <c:pt idx="7">
                  <c:v>0.93</c:v>
                </c:pt>
                <c:pt idx="8">
                  <c:v>0.93</c:v>
                </c:pt>
                <c:pt idx="9">
                  <c:v>0.93</c:v>
                </c:pt>
              </c:numCache>
            </c:numRef>
          </c:val>
          <c:smooth val="0"/>
          <c:extLst>
            <c:ext xmlns:c16="http://schemas.microsoft.com/office/drawing/2014/chart" uri="{C3380CC4-5D6E-409C-BE32-E72D297353CC}">
              <c16:uniqueId val="{00000000-39A2-4F80-9BA1-999AC3F08019}"/>
            </c:ext>
          </c:extLst>
        </c:ser>
        <c:dLbls>
          <c:dLblPos val="t"/>
          <c:showLegendKey val="0"/>
          <c:showVal val="1"/>
          <c:showCatName val="0"/>
          <c:showSerName val="0"/>
          <c:showPercent val="0"/>
          <c:showBubbleSize val="0"/>
        </c:dLbls>
        <c:smooth val="0"/>
        <c:axId val="790833375"/>
        <c:axId val="1182065119"/>
      </c:lineChart>
      <c:dateAx>
        <c:axId val="790833375"/>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2065119"/>
        <c:crossesAt val="0"/>
        <c:auto val="1"/>
        <c:lblOffset val="100"/>
        <c:baseTimeUnit val="months"/>
      </c:dateAx>
      <c:valAx>
        <c:axId val="1182065119"/>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Percentage</a:t>
                </a:r>
                <a:r>
                  <a:rPr lang="en-US" baseline="0" dirty="0"/>
                  <a:t> of Panel Virally Suppressed</a:t>
                </a:r>
                <a:endParaRPr lang="en-US" dirty="0"/>
              </a:p>
            </c:rich>
          </c:tx>
          <c:layout>
            <c:manualLayout>
              <c:xMode val="edge"/>
              <c:yMode val="edge"/>
              <c:x val="0"/>
              <c:y val="0.1224137682315929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0833375"/>
        <c:crosses val="autoZero"/>
        <c:crossBetween val="between"/>
      </c:valAx>
      <c:spPr>
        <a:noFill/>
        <a:ln>
          <a:noFill/>
        </a:ln>
        <a:effectLst/>
      </c:spPr>
    </c:plotArea>
    <c:legend>
      <c:legendPos val="b"/>
      <c:layout>
        <c:manualLayout>
          <c:xMode val="edge"/>
          <c:yMode val="edge"/>
          <c:x val="0.26663153752031149"/>
          <c:y val="0.94405997600758196"/>
          <c:w val="0.46339241429008382"/>
          <c:h val="5.59400239924180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9/4/2020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9/4/2020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Ryan White HIV/AIDS Programs (RWHAP) have long leveraged multi-disciplinary teams to provide comprehensive care to Persons Living with HIV.  These teams have been able to improve the quality of care and increase viral load suppression (VLS) nationwide.  Despite these gains, some patients face barriers that are unique to their lives and experiences.  Using quality improvement methods, multi-disciplinary teams can optimize their efforts by examining the special causes leading to disparate patient outcomes.  Jefferson Health New Jersey Infectious Diseases (JHNJ) is a team-based care model using daily briefings, debriefings, huddles, and pre-visit planning to more effectively coordinate care.  Through the adoption of a systems-level intervention to address special cause variations the JHNJ team has achieved and sustained a 91% VLS rate achieving the highest regional performance for a RWHAP.</a:t>
            </a:r>
          </a:p>
          <a:p>
            <a:r>
              <a:rPr lang="en-US" sz="1200" kern="1200" dirty="0">
                <a:solidFill>
                  <a:schemeClr val="tx1"/>
                </a:solidFill>
                <a:effectLst/>
                <a:latin typeface="+mn-lt"/>
                <a:ea typeface="+mn-ea"/>
                <a:cs typeface="+mn-cs"/>
              </a:rPr>
              <a:t>The clinical quality management team, leveraging service data, review non-suppressed patients to identify potential barriers to care and develop individualized care plans.  The multi-disciplinary review includes the patient’s care team as well as additional clinicians, pharmacists, and systems administrators.  Preparation for the review includes a comprehensive chart abstraction with a special attention to social determinants of health.  During the case review the team engages in a discussion on what is possible, often “bending the frame” of traditional healthcare services to achieve treatment goals.  This workshop will present a systems-level iterative process aimed at ending the epidemic through personalized medicine and care.  Team members will present on their experience with the process and how they have leveraged this systems-level intervention to improve care. </a:t>
            </a:r>
          </a:p>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3</a:t>
            </a:fld>
            <a:endParaRPr lang="en-US"/>
          </a:p>
        </p:txBody>
      </p:sp>
    </p:spTree>
    <p:extLst>
      <p:ext uri="{BB962C8B-B14F-4D97-AF65-F5344CB8AC3E}">
        <p14:creationId xmlns:p14="http://schemas.microsoft.com/office/powerpoint/2010/main" val="13169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23</a:t>
            </a:fld>
            <a:endParaRPr lang="en-US"/>
          </a:p>
        </p:txBody>
      </p:sp>
    </p:spTree>
    <p:extLst>
      <p:ext uri="{BB962C8B-B14F-4D97-AF65-F5344CB8AC3E}">
        <p14:creationId xmlns:p14="http://schemas.microsoft.com/office/powerpoint/2010/main" val="59273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24</a:t>
            </a:fld>
            <a:endParaRPr lang="en-US"/>
          </a:p>
        </p:txBody>
      </p:sp>
    </p:spTree>
    <p:extLst>
      <p:ext uri="{BB962C8B-B14F-4D97-AF65-F5344CB8AC3E}">
        <p14:creationId xmlns:p14="http://schemas.microsoft.com/office/powerpoint/2010/main" val="1080971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55" y="316504"/>
            <a:ext cx="3096774" cy="963170"/>
          </a:xfrm>
          <a:prstGeom prst="rect">
            <a:avLst/>
          </a:prstGeom>
        </p:spPr>
      </p:pic>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B3434901-20FC-42F3-96D1-134DE51A8C72}" type="datetime1">
              <a:rPr lang="en-US" smtClean="0"/>
              <a:t>9/4/2020</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3FC170D-0C5B-4932-9FEB-234E8ADF4011}" type="datetime1">
              <a:rPr lang="en-US" smtClean="0"/>
              <a:t>9/4/2020</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12358D4-2236-41BE-BB60-4AE13DED5B2D}" type="datetime1">
              <a:rPr lang="en-US" smtClean="0"/>
              <a:t>9/4/2020</a:t>
            </a:fld>
            <a:endParaRPr lang="en-US"/>
          </a:p>
        </p:txBody>
      </p:sp>
      <p:sp>
        <p:nvSpPr>
          <p:cNvPr id="9"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7AA29867-1201-42CB-9E0E-80B2F6735D05}" type="datetime1">
              <a:rPr lang="en-US" smtClean="0"/>
              <a:t>9/4/2020</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1D45151C-5CA7-4288-8AA3-640BC3D7AA76}" type="datetime1">
              <a:rPr lang="en-US" smtClean="0"/>
              <a:t>9/4/2020</a:t>
            </a:fld>
            <a:endParaRPr lang="en-US"/>
          </a:p>
        </p:txBody>
      </p:sp>
      <p:sp>
        <p:nvSpPr>
          <p:cNvPr id="12" name="Footer Placeholder 4"/>
          <p:cNvSpPr>
            <a:spLocks noGrp="1"/>
          </p:cNvSpPr>
          <p:nvPr>
            <p:ph type="ftr" sz="quarter" idx="14"/>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D0C87027-05C5-4F5A-9637-FA4D839512DE}" type="datetime1">
              <a:rPr lang="en-US" smtClean="0"/>
              <a:t>9/4/2020</a:t>
            </a:fld>
            <a:endParaRPr lang="en-US"/>
          </a:p>
        </p:txBody>
      </p:sp>
      <p:sp>
        <p:nvSpPr>
          <p:cNvPr id="8"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72B8CF2F-4BFF-4239-8CCD-47901F8FB629}" type="datetime1">
              <a:rPr lang="en-US" smtClean="0"/>
              <a:t>9/4/2020</a:t>
            </a:fld>
            <a:endParaRPr lang="en-US"/>
          </a:p>
        </p:txBody>
      </p:sp>
      <p:sp>
        <p:nvSpPr>
          <p:cNvPr id="7"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AA84373-B186-476F-AD68-8BBC040FA238}" type="datetime1">
              <a:rPr lang="en-US" smtClean="0"/>
              <a:t>9/4/2020</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CD50239A-1088-4D46-8E6B-DE7E419B004E}" type="datetime1">
              <a:rPr lang="en-US" smtClean="0"/>
              <a:t>9/4/2020</a:t>
            </a:fld>
            <a:endParaRPr lang="en-US"/>
          </a:p>
        </p:txBody>
      </p:sp>
      <p:sp>
        <p:nvSpPr>
          <p:cNvPr id="11"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248AECEC-7A09-4F27-A925-157AA5A9FFEE}" type="datetime1">
              <a:rPr lang="en-US" smtClean="0"/>
              <a:t>9/4/2020</a:t>
            </a:fld>
            <a:endParaRPr lang="en-US"/>
          </a:p>
        </p:txBody>
      </p:sp>
      <p:sp>
        <p:nvSpPr>
          <p:cNvPr id="16" name="Footer Placeholder 4"/>
          <p:cNvSpPr>
            <a:spLocks noGrp="1"/>
          </p:cNvSpPr>
          <p:nvPr>
            <p:ph type="ftr" sz="quarter" idx="3"/>
          </p:nvPr>
        </p:nvSpPr>
        <p:spPr>
          <a:xfrm>
            <a:off x="3352459" y="6352708"/>
            <a:ext cx="4367298" cy="365760"/>
          </a:xfrm>
          <a:prstGeom prst="rect">
            <a:avLst/>
          </a:prstGeom>
        </p:spPr>
        <p:txBody>
          <a:bodyPr lIns="91290" tIns="45645" rIns="91290" bIns="45645"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Adam.Thompson@jefferson.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BC1A-30B8-46A4-97DF-CF8FBBC96ED6}"/>
              </a:ext>
            </a:extLst>
          </p:cNvPr>
          <p:cNvSpPr>
            <a:spLocks noGrp="1"/>
          </p:cNvSpPr>
          <p:nvPr>
            <p:ph type="ctrTitle"/>
          </p:nvPr>
        </p:nvSpPr>
        <p:spPr/>
        <p:txBody>
          <a:bodyPr>
            <a:noAutofit/>
          </a:bodyPr>
          <a:lstStyle/>
          <a:p>
            <a:r>
              <a:rPr lang="en-US" sz="3600" dirty="0"/>
              <a:t>Use of Multi-disciplinary Teams to Identify and Address Special Cause Variation in Patient Outcomes</a:t>
            </a:r>
          </a:p>
        </p:txBody>
      </p:sp>
      <p:sp>
        <p:nvSpPr>
          <p:cNvPr id="5" name="Subtitle 4">
            <a:extLst>
              <a:ext uri="{FF2B5EF4-FFF2-40B4-BE49-F238E27FC236}">
                <a16:creationId xmlns:a16="http://schemas.microsoft.com/office/drawing/2014/main" id="{F4D91281-1A84-42F8-B818-D0682D3AED97}"/>
              </a:ext>
            </a:extLst>
          </p:cNvPr>
          <p:cNvSpPr>
            <a:spLocks noGrp="1"/>
          </p:cNvSpPr>
          <p:nvPr>
            <p:ph type="subTitle" idx="1"/>
          </p:nvPr>
        </p:nvSpPr>
        <p:spPr>
          <a:xfrm>
            <a:off x="1143000" y="4065842"/>
            <a:ext cx="6858000" cy="1453463"/>
          </a:xfrm>
        </p:spPr>
        <p:txBody>
          <a:bodyPr>
            <a:normAutofit fontScale="55000" lnSpcReduction="20000"/>
          </a:bodyPr>
          <a:lstStyle/>
          <a:p>
            <a:pPr algn="l"/>
            <a:r>
              <a:rPr lang="en-US" dirty="0"/>
              <a:t>Adam Thompson, Regional Partner Director, South Jersey AETC</a:t>
            </a:r>
          </a:p>
          <a:p>
            <a:pPr algn="l"/>
            <a:r>
              <a:rPr lang="en-US" dirty="0"/>
              <a:t>Cindy Hou, DO, MDA, FACOI, Infectious Diseases Physician, Jefferson Health New Jersey</a:t>
            </a:r>
          </a:p>
          <a:p>
            <a:pPr algn="l"/>
            <a:r>
              <a:rPr lang="en-US" dirty="0"/>
              <a:t>Nikunj Vyas, PharmD, Clinical Pharmacist, Jefferson Health New Jersey</a:t>
            </a:r>
          </a:p>
          <a:p>
            <a:pPr algn="l"/>
            <a:r>
              <a:rPr lang="en-US" dirty="0"/>
              <a:t>Erin </a:t>
            </a:r>
            <a:r>
              <a:rPr lang="en-US" dirty="0" err="1"/>
              <a:t>Torpeye</a:t>
            </a:r>
            <a:r>
              <a:rPr lang="en-US" dirty="0"/>
              <a:t>, DO, Resident Physician, University of Pennsylvania </a:t>
            </a:r>
          </a:p>
          <a:p>
            <a:pPr algn="l"/>
            <a:endParaRPr lang="en-US" dirty="0"/>
          </a:p>
        </p:txBody>
      </p:sp>
    </p:spTree>
    <p:extLst>
      <p:ext uri="{BB962C8B-B14F-4D97-AF65-F5344CB8AC3E}">
        <p14:creationId xmlns:p14="http://schemas.microsoft.com/office/powerpoint/2010/main" val="4067821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8D6851-F578-4717-859F-D5697C6AAE1D}"/>
              </a:ext>
            </a:extLst>
          </p:cNvPr>
          <p:cNvSpPr>
            <a:spLocks noGrp="1"/>
          </p:cNvSpPr>
          <p:nvPr>
            <p:ph type="title"/>
          </p:nvPr>
        </p:nvSpPr>
        <p:spPr/>
        <p:txBody>
          <a:bodyPr>
            <a:normAutofit fontScale="90000"/>
          </a:bodyPr>
          <a:lstStyle/>
          <a:p>
            <a:r>
              <a:rPr lang="en-US" dirty="0"/>
              <a:t>Team-Based Care and Disparity Analysis</a:t>
            </a:r>
          </a:p>
        </p:txBody>
      </p:sp>
      <p:pic>
        <p:nvPicPr>
          <p:cNvPr id="6" name="Picture 5">
            <a:extLst>
              <a:ext uri="{FF2B5EF4-FFF2-40B4-BE49-F238E27FC236}">
                <a16:creationId xmlns:a16="http://schemas.microsoft.com/office/drawing/2014/main" id="{7C5DAC5A-9512-491B-9AAC-953EE6CEF9E8}"/>
              </a:ext>
            </a:extLst>
          </p:cNvPr>
          <p:cNvPicPr>
            <a:picLocks noChangeAspect="1"/>
          </p:cNvPicPr>
          <p:nvPr/>
        </p:nvPicPr>
        <p:blipFill>
          <a:blip r:embed="rId2"/>
          <a:stretch>
            <a:fillRect/>
          </a:stretch>
        </p:blipFill>
        <p:spPr>
          <a:xfrm>
            <a:off x="457203" y="2004248"/>
            <a:ext cx="2741632" cy="205622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575F2B5-C85D-4972-84B8-6A5BCE73B958}"/>
              </a:ext>
            </a:extLst>
          </p:cNvPr>
          <p:cNvPicPr>
            <a:picLocks noChangeAspect="1"/>
          </p:cNvPicPr>
          <p:nvPr/>
        </p:nvPicPr>
        <p:blipFill>
          <a:blip r:embed="rId3"/>
          <a:stretch>
            <a:fillRect/>
          </a:stretch>
        </p:blipFill>
        <p:spPr>
          <a:xfrm>
            <a:off x="2158730" y="3116129"/>
            <a:ext cx="2741632" cy="2056224"/>
          </a:xfrm>
          <a:prstGeom prst="rect">
            <a:avLst/>
          </a:prstGeom>
          <a:ln>
            <a:noFill/>
          </a:ln>
          <a:effectLst>
            <a:outerShdw blurRad="292100" dist="139700" dir="2700000" algn="tl" rotWithShape="0">
              <a:srgbClr val="333333">
                <a:alpha val="65000"/>
              </a:srgbClr>
            </a:outerShdw>
          </a:effectLst>
        </p:spPr>
      </p:pic>
      <p:pic>
        <p:nvPicPr>
          <p:cNvPr id="4" name="Content Placeholder 3">
            <a:extLst>
              <a:ext uri="{FF2B5EF4-FFF2-40B4-BE49-F238E27FC236}">
                <a16:creationId xmlns:a16="http://schemas.microsoft.com/office/drawing/2014/main" id="{88F44C95-7D9D-4B56-821F-67B29A89908C}"/>
              </a:ext>
            </a:extLst>
          </p:cNvPr>
          <p:cNvPicPr>
            <a:picLocks noGrp="1" noChangeAspect="1"/>
          </p:cNvPicPr>
          <p:nvPr>
            <p:ph idx="1"/>
          </p:nvPr>
        </p:nvPicPr>
        <p:blipFill>
          <a:blip r:embed="rId4"/>
          <a:stretch>
            <a:fillRect/>
          </a:stretch>
        </p:blipFill>
        <p:spPr>
          <a:xfrm>
            <a:off x="4154485" y="2004248"/>
            <a:ext cx="2741632" cy="205622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F5C57E4-704D-44E9-BBD9-086FAE23A05E}"/>
              </a:ext>
            </a:extLst>
          </p:cNvPr>
          <p:cNvPicPr>
            <a:picLocks noChangeAspect="1"/>
          </p:cNvPicPr>
          <p:nvPr/>
        </p:nvPicPr>
        <p:blipFill>
          <a:blip r:embed="rId5"/>
          <a:stretch>
            <a:fillRect/>
          </a:stretch>
        </p:blipFill>
        <p:spPr>
          <a:xfrm>
            <a:off x="6031139" y="3116128"/>
            <a:ext cx="2741633" cy="2056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78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5A55-C4EF-48AB-B837-1969872FF0A4}"/>
              </a:ext>
            </a:extLst>
          </p:cNvPr>
          <p:cNvSpPr>
            <a:spLocks noGrp="1"/>
          </p:cNvSpPr>
          <p:nvPr>
            <p:ph type="title"/>
          </p:nvPr>
        </p:nvSpPr>
        <p:spPr/>
        <p:txBody>
          <a:bodyPr/>
          <a:lstStyle/>
          <a:p>
            <a:r>
              <a:rPr lang="en-US" dirty="0"/>
              <a:t>Drill Down Discoveries … </a:t>
            </a:r>
          </a:p>
        </p:txBody>
      </p:sp>
      <p:sp>
        <p:nvSpPr>
          <p:cNvPr id="3" name="Content Placeholder 2">
            <a:extLst>
              <a:ext uri="{FF2B5EF4-FFF2-40B4-BE49-F238E27FC236}">
                <a16:creationId xmlns:a16="http://schemas.microsoft.com/office/drawing/2014/main" id="{88295CD5-556E-4604-802E-7BBE86947090}"/>
              </a:ext>
            </a:extLst>
          </p:cNvPr>
          <p:cNvSpPr>
            <a:spLocks noGrp="1"/>
          </p:cNvSpPr>
          <p:nvPr>
            <p:ph sz="half" idx="1"/>
          </p:nvPr>
        </p:nvSpPr>
        <p:spPr>
          <a:xfrm>
            <a:off x="296563" y="2226469"/>
            <a:ext cx="2585651" cy="3263504"/>
          </a:xfrm>
        </p:spPr>
        <p:txBody>
          <a:bodyPr>
            <a:normAutofit lnSpcReduction="10000"/>
          </a:bodyPr>
          <a:lstStyle/>
          <a:p>
            <a:r>
              <a:rPr lang="en-US" sz="1500" dirty="0"/>
              <a:t>No Medical Visit Scheduled</a:t>
            </a:r>
          </a:p>
          <a:p>
            <a:r>
              <a:rPr lang="en-US" sz="1500" dirty="0"/>
              <a:t>Missing Documentation in HER</a:t>
            </a:r>
          </a:p>
          <a:p>
            <a:r>
              <a:rPr lang="en-US" sz="1500" dirty="0"/>
              <a:t>Insurance </a:t>
            </a:r>
          </a:p>
          <a:p>
            <a:r>
              <a:rPr lang="en-US" sz="1500" dirty="0"/>
              <a:t>Mental Health</a:t>
            </a:r>
          </a:p>
          <a:p>
            <a:r>
              <a:rPr lang="en-US" sz="1500" dirty="0"/>
              <a:t>Substance Use</a:t>
            </a:r>
          </a:p>
          <a:p>
            <a:r>
              <a:rPr lang="en-US" sz="1500" dirty="0"/>
              <a:t>ART Treatment</a:t>
            </a:r>
          </a:p>
          <a:p>
            <a:pPr lvl="1"/>
            <a:r>
              <a:rPr lang="en-US" sz="1350" dirty="0"/>
              <a:t>Multi-drug Resistant Virus</a:t>
            </a:r>
          </a:p>
          <a:p>
            <a:pPr lvl="1"/>
            <a:r>
              <a:rPr lang="en-US" sz="1350" dirty="0"/>
              <a:t>Long-Term Non-Progressors</a:t>
            </a:r>
          </a:p>
          <a:p>
            <a:r>
              <a:rPr lang="en-US" sz="1500" dirty="0"/>
              <a:t>Declined Treatment</a:t>
            </a:r>
          </a:p>
        </p:txBody>
      </p:sp>
      <p:pic>
        <p:nvPicPr>
          <p:cNvPr id="10" name="Content Placeholder 3">
            <a:extLst>
              <a:ext uri="{FF2B5EF4-FFF2-40B4-BE49-F238E27FC236}">
                <a16:creationId xmlns:a16="http://schemas.microsoft.com/office/drawing/2014/main" id="{44A66F05-BAE0-4B91-AEA9-79D2E3764B5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76" b="5798"/>
          <a:stretch/>
        </p:blipFill>
        <p:spPr>
          <a:xfrm>
            <a:off x="3063579" y="2226469"/>
            <a:ext cx="5951575" cy="3190424"/>
          </a:xfrm>
          <a:ln>
            <a:solidFill>
              <a:schemeClr val="tx1"/>
            </a:solidFill>
          </a:ln>
        </p:spPr>
      </p:pic>
      <p:sp>
        <p:nvSpPr>
          <p:cNvPr id="4" name="Slide Number Placeholder 3">
            <a:extLst>
              <a:ext uri="{FF2B5EF4-FFF2-40B4-BE49-F238E27FC236}">
                <a16:creationId xmlns:a16="http://schemas.microsoft.com/office/drawing/2014/main" id="{D1FCE102-2A2F-47CA-9C9A-9DEB48186EF1}"/>
              </a:ext>
            </a:extLst>
          </p:cNvPr>
          <p:cNvSpPr>
            <a:spLocks noGrp="1"/>
          </p:cNvSpPr>
          <p:nvPr>
            <p:ph type="sldNum" sz="quarter" idx="12"/>
          </p:nvPr>
        </p:nvSpPr>
        <p:spPr/>
        <p:txBody>
          <a:bodyPr/>
          <a:lstStyle/>
          <a:p>
            <a:fld id="{1D2EA5EF-C699-AF4C-BA42-C0A1CAAB713C}" type="slidenum">
              <a:rPr lang="en-US" smtClean="0">
                <a:solidFill>
                  <a:srgbClr val="FFFFFF"/>
                </a:solidFill>
              </a:rPr>
              <a:pPr/>
              <a:t>11</a:t>
            </a:fld>
            <a:endParaRPr lang="en-US">
              <a:solidFill>
                <a:srgbClr val="FFFFFF"/>
              </a:solidFill>
            </a:endParaRPr>
          </a:p>
        </p:txBody>
      </p:sp>
    </p:spTree>
    <p:extLst>
      <p:ext uri="{BB962C8B-B14F-4D97-AF65-F5344CB8AC3E}">
        <p14:creationId xmlns:p14="http://schemas.microsoft.com/office/powerpoint/2010/main" val="1025336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Improvements</a:t>
            </a:r>
          </a:p>
        </p:txBody>
      </p:sp>
      <p:sp>
        <p:nvSpPr>
          <p:cNvPr id="4" name="Text Placeholder 3"/>
          <p:cNvSpPr>
            <a:spLocks noGrp="1"/>
          </p:cNvSpPr>
          <p:nvPr>
            <p:ph type="body" idx="1"/>
          </p:nvPr>
        </p:nvSpPr>
        <p:spPr/>
        <p:txBody>
          <a:bodyPr/>
          <a:lstStyle/>
          <a:p>
            <a:r>
              <a:rPr lang="en-US" dirty="0"/>
              <a:t>Fix</a:t>
            </a:r>
          </a:p>
        </p:txBody>
      </p:sp>
      <p:sp>
        <p:nvSpPr>
          <p:cNvPr id="5" name="Content Placeholder 4"/>
          <p:cNvSpPr>
            <a:spLocks noGrp="1"/>
          </p:cNvSpPr>
          <p:nvPr>
            <p:ph sz="half" idx="2"/>
          </p:nvPr>
        </p:nvSpPr>
        <p:spPr/>
        <p:txBody>
          <a:bodyPr>
            <a:normAutofit fontScale="92500" lnSpcReduction="10000"/>
          </a:bodyPr>
          <a:lstStyle/>
          <a:p>
            <a:pPr>
              <a:buFont typeface="Wingdings" panose="05000000000000000000" pitchFamily="2" charset="2"/>
              <a:buChar char="ü"/>
            </a:pPr>
            <a:r>
              <a:rPr lang="en-US" dirty="0"/>
              <a:t>Create “not-in-numerator” report of patients with no next medical visit</a:t>
            </a:r>
          </a:p>
          <a:p>
            <a:pPr>
              <a:buFont typeface="Wingdings" panose="05000000000000000000" pitchFamily="2" charset="2"/>
              <a:buChar char="ü"/>
            </a:pPr>
            <a:r>
              <a:rPr lang="en-US" dirty="0"/>
              <a:t>Refer patients to Linkage to Care Coordinator (LTCC)</a:t>
            </a:r>
          </a:p>
          <a:p>
            <a:pPr>
              <a:buFont typeface="Wingdings" panose="05000000000000000000" pitchFamily="2" charset="2"/>
              <a:buChar char="ü"/>
            </a:pPr>
            <a:r>
              <a:rPr lang="en-US" dirty="0"/>
              <a:t>LTCC schedules visits for patients</a:t>
            </a:r>
          </a:p>
          <a:p>
            <a:pPr>
              <a:buFont typeface="Wingdings" panose="05000000000000000000" pitchFamily="2" charset="2"/>
              <a:buChar char="ü"/>
            </a:pPr>
            <a:r>
              <a:rPr lang="en-US" dirty="0"/>
              <a:t>LTCC supports or refers as appropriate</a:t>
            </a:r>
          </a:p>
        </p:txBody>
      </p:sp>
      <p:sp>
        <p:nvSpPr>
          <p:cNvPr id="6" name="Text Placeholder 5"/>
          <p:cNvSpPr>
            <a:spLocks noGrp="1"/>
          </p:cNvSpPr>
          <p:nvPr>
            <p:ph type="body" sz="quarter" idx="3"/>
          </p:nvPr>
        </p:nvSpPr>
        <p:spPr/>
        <p:txBody>
          <a:bodyPr/>
          <a:lstStyle/>
          <a:p>
            <a:r>
              <a:rPr lang="en-US" dirty="0"/>
              <a:t>Prevent</a:t>
            </a:r>
          </a:p>
        </p:txBody>
      </p:sp>
      <p:sp>
        <p:nvSpPr>
          <p:cNvPr id="7" name="Content Placeholder 6"/>
          <p:cNvSpPr>
            <a:spLocks noGrp="1"/>
          </p:cNvSpPr>
          <p:nvPr>
            <p:ph sz="quarter" idx="4"/>
          </p:nvPr>
        </p:nvSpPr>
        <p:spPr/>
        <p:txBody>
          <a:bodyPr>
            <a:normAutofit fontScale="92500" lnSpcReduction="10000"/>
          </a:bodyPr>
          <a:lstStyle/>
          <a:p>
            <a:pPr>
              <a:buFont typeface="Wingdings" panose="05000000000000000000" pitchFamily="2" charset="2"/>
              <a:buChar char="ü"/>
            </a:pPr>
            <a:r>
              <a:rPr lang="en-US" dirty="0"/>
              <a:t>Quality Team will review Not-in-Numerator Report bi-monthly</a:t>
            </a:r>
          </a:p>
        </p:txBody>
      </p:sp>
      <p:sp>
        <p:nvSpPr>
          <p:cNvPr id="3" name="Slide Number Placeholder 2"/>
          <p:cNvSpPr>
            <a:spLocks noGrp="1"/>
          </p:cNvSpPr>
          <p:nvPr>
            <p:ph type="sldNum" sz="quarter" idx="12"/>
          </p:nvPr>
        </p:nvSpPr>
        <p:spPr/>
        <p:txBody>
          <a:bodyPr/>
          <a:lstStyle/>
          <a:p>
            <a:fld id="{3AADC368-76A7-4D02-9640-DD199423A952}" type="slidenum">
              <a:rPr lang="en-US" smtClean="0"/>
              <a:pPr/>
              <a:t>12</a:t>
            </a:fld>
            <a:endParaRPr lang="en-US"/>
          </a:p>
        </p:txBody>
      </p:sp>
      <p:pic>
        <p:nvPicPr>
          <p:cNvPr id="19" name="Content Placeholder 4">
            <a:extLst>
              <a:ext uri="{FF2B5EF4-FFF2-40B4-BE49-F238E27FC236}">
                <a16:creationId xmlns:a16="http://schemas.microsoft.com/office/drawing/2014/main" id="{CBAEE036-829E-4DBF-86B4-746A5291E0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6148" y="3646217"/>
            <a:ext cx="2915202" cy="1648911"/>
          </a:xfrm>
          <a:prstGeom prst="rect">
            <a:avLst/>
          </a:prstGeom>
        </p:spPr>
      </p:pic>
    </p:spTree>
    <p:extLst>
      <p:ext uri="{BB962C8B-B14F-4D97-AF65-F5344CB8AC3E}">
        <p14:creationId xmlns:p14="http://schemas.microsoft.com/office/powerpoint/2010/main" val="234358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F2BC-6EDA-4A21-AFEC-0EE9FFBBAAA3}"/>
              </a:ext>
            </a:extLst>
          </p:cNvPr>
          <p:cNvSpPr>
            <a:spLocks noGrp="1"/>
          </p:cNvSpPr>
          <p:nvPr>
            <p:ph type="title"/>
          </p:nvPr>
        </p:nvSpPr>
        <p:spPr/>
        <p:txBody>
          <a:bodyPr/>
          <a:lstStyle/>
          <a:p>
            <a:r>
              <a:rPr lang="en-US" dirty="0"/>
              <a:t>Awareness</a:t>
            </a:r>
          </a:p>
        </p:txBody>
      </p:sp>
      <p:sp>
        <p:nvSpPr>
          <p:cNvPr id="3" name="Content Placeholder 2">
            <a:extLst>
              <a:ext uri="{FF2B5EF4-FFF2-40B4-BE49-F238E27FC236}">
                <a16:creationId xmlns:a16="http://schemas.microsoft.com/office/drawing/2014/main" id="{6152874F-F4EA-40AA-98D2-34CBA27B006F}"/>
              </a:ext>
            </a:extLst>
          </p:cNvPr>
          <p:cNvSpPr>
            <a:spLocks noGrp="1"/>
          </p:cNvSpPr>
          <p:nvPr>
            <p:ph sz="half" idx="1"/>
          </p:nvPr>
        </p:nvSpPr>
        <p:spPr/>
        <p:txBody>
          <a:bodyPr>
            <a:normAutofit fontScale="77500" lnSpcReduction="20000"/>
          </a:bodyPr>
          <a:lstStyle/>
          <a:p>
            <a:r>
              <a:rPr lang="en-US" dirty="0"/>
              <a:t>The current system relied on a care model that did not leverage all staff </a:t>
            </a:r>
          </a:p>
          <a:p>
            <a:r>
              <a:rPr lang="en-US" dirty="0"/>
              <a:t>The current procedures did not account for individual, intersectional barriers</a:t>
            </a:r>
          </a:p>
          <a:p>
            <a:r>
              <a:rPr lang="en-US" dirty="0"/>
              <a:t>The current experience with the electronic health record was a burden not a benefit</a:t>
            </a:r>
          </a:p>
          <a:p>
            <a:r>
              <a:rPr lang="en-US" dirty="0"/>
              <a:t>There was no systematic way to address individual patient barriers</a:t>
            </a:r>
          </a:p>
        </p:txBody>
      </p:sp>
      <p:sp>
        <p:nvSpPr>
          <p:cNvPr id="5" name="Slide Number Placeholder 4">
            <a:extLst>
              <a:ext uri="{FF2B5EF4-FFF2-40B4-BE49-F238E27FC236}">
                <a16:creationId xmlns:a16="http://schemas.microsoft.com/office/drawing/2014/main" id="{789BE26C-57E2-4893-9C84-FD3DA90D1166}"/>
              </a:ext>
            </a:extLst>
          </p:cNvPr>
          <p:cNvSpPr>
            <a:spLocks noGrp="1"/>
          </p:cNvSpPr>
          <p:nvPr>
            <p:ph type="sldNum" sz="quarter" idx="12"/>
          </p:nvPr>
        </p:nvSpPr>
        <p:spPr/>
        <p:txBody>
          <a:bodyPr/>
          <a:lstStyle/>
          <a:p>
            <a:fld id="{22371414-462E-46DB-984E-E1D1898C16DC}" type="slidenum">
              <a:rPr lang="en-US" smtClean="0"/>
              <a:t>13</a:t>
            </a:fld>
            <a:endParaRPr lang="en-US"/>
          </a:p>
        </p:txBody>
      </p:sp>
      <p:pic>
        <p:nvPicPr>
          <p:cNvPr id="1026" name="Picture 2" descr="Transformation png 7 » PNG Image">
            <a:extLst>
              <a:ext uri="{FF2B5EF4-FFF2-40B4-BE49-F238E27FC236}">
                <a16:creationId xmlns:a16="http://schemas.microsoft.com/office/drawing/2014/main" id="{992814DD-6B80-4FFB-9C53-B145B6BEE13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52354" y="2226469"/>
            <a:ext cx="3773426" cy="326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576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81935-6549-463F-98D8-E136835EF25F}"/>
              </a:ext>
            </a:extLst>
          </p:cNvPr>
          <p:cNvSpPr>
            <a:spLocks noGrp="1"/>
          </p:cNvSpPr>
          <p:nvPr>
            <p:ph type="title"/>
          </p:nvPr>
        </p:nvSpPr>
        <p:spPr/>
        <p:txBody>
          <a:bodyPr/>
          <a:lstStyle/>
          <a:p>
            <a:r>
              <a:rPr lang="en-US" dirty="0"/>
              <a:t>Transformation</a:t>
            </a:r>
          </a:p>
        </p:txBody>
      </p:sp>
      <p:sp>
        <p:nvSpPr>
          <p:cNvPr id="6" name="Text Placeholder 5">
            <a:extLst>
              <a:ext uri="{FF2B5EF4-FFF2-40B4-BE49-F238E27FC236}">
                <a16:creationId xmlns:a16="http://schemas.microsoft.com/office/drawing/2014/main" id="{F6B004A8-60FC-4C6F-9D6F-5BA8D75D02D1}"/>
              </a:ext>
            </a:extLst>
          </p:cNvPr>
          <p:cNvSpPr>
            <a:spLocks noGrp="1"/>
          </p:cNvSpPr>
          <p:nvPr>
            <p:ph type="body" idx="1"/>
          </p:nvPr>
        </p:nvSpPr>
        <p:spPr/>
        <p:txBody>
          <a:bodyPr/>
          <a:lstStyle/>
          <a:p>
            <a:r>
              <a:rPr lang="en-US" dirty="0"/>
              <a:t>Change the system to change the outcome …</a:t>
            </a:r>
          </a:p>
        </p:txBody>
      </p:sp>
      <p:sp>
        <p:nvSpPr>
          <p:cNvPr id="4" name="Slide Number Placeholder 3">
            <a:extLst>
              <a:ext uri="{FF2B5EF4-FFF2-40B4-BE49-F238E27FC236}">
                <a16:creationId xmlns:a16="http://schemas.microsoft.com/office/drawing/2014/main" id="{E12C5A95-432C-4469-85D5-784962FB66C3}"/>
              </a:ext>
            </a:extLst>
          </p:cNvPr>
          <p:cNvSpPr>
            <a:spLocks noGrp="1"/>
          </p:cNvSpPr>
          <p:nvPr>
            <p:ph type="sldNum" sz="quarter" idx="12"/>
          </p:nvPr>
        </p:nvSpPr>
        <p:spPr/>
        <p:txBody>
          <a:bodyPr/>
          <a:lstStyle/>
          <a:p>
            <a:fld id="{22371414-462E-46DB-984E-E1D1898C16DC}" type="slidenum">
              <a:rPr lang="en-US" smtClean="0"/>
              <a:t>14</a:t>
            </a:fld>
            <a:endParaRPr lang="en-US"/>
          </a:p>
        </p:txBody>
      </p:sp>
      <p:pic>
        <p:nvPicPr>
          <p:cNvPr id="6146" name="Picture 2" descr="Business Process Management System (BPMS) - Palmira Software House %">
            <a:extLst>
              <a:ext uri="{FF2B5EF4-FFF2-40B4-BE49-F238E27FC236}">
                <a16:creationId xmlns:a16="http://schemas.microsoft.com/office/drawing/2014/main" id="{C777AC9A-F32E-4688-81F3-8D4F2C356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808" y="1828201"/>
            <a:ext cx="3500051" cy="214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231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Practice Transformation</a:t>
            </a:r>
          </a:p>
        </p:txBody>
      </p:sp>
      <p:sp>
        <p:nvSpPr>
          <p:cNvPr id="9" name="Content Placeholder 9"/>
          <p:cNvSpPr>
            <a:spLocks noGrp="1"/>
          </p:cNvSpPr>
          <p:nvPr>
            <p:ph sz="half" idx="1"/>
          </p:nvPr>
        </p:nvSpPr>
        <p:spPr/>
        <p:txBody>
          <a:bodyPr anchor="ctr">
            <a:normAutofit lnSpcReduction="10000"/>
          </a:bodyPr>
          <a:lstStyle/>
          <a:p>
            <a:pPr marL="0" indent="0">
              <a:buNone/>
            </a:pPr>
            <a:r>
              <a:rPr lang="en-US" sz="2700" dirty="0"/>
              <a:t>Practice transformation refers to a process of change in the organization and delivery of primary care to advance quality improvement, patient-centered care, and characteristics of high performing primary care. </a:t>
            </a:r>
          </a:p>
        </p:txBody>
      </p:sp>
      <p:sp>
        <p:nvSpPr>
          <p:cNvPr id="4" name="Slide Number Placeholder 3"/>
          <p:cNvSpPr>
            <a:spLocks noGrp="1"/>
          </p:cNvSpPr>
          <p:nvPr>
            <p:ph type="sldNum" sz="quarter" idx="12"/>
          </p:nvPr>
        </p:nvSpPr>
        <p:spPr/>
        <p:txBody>
          <a:bodyPr/>
          <a:lstStyle/>
          <a:p>
            <a:fld id="{1D2EA5EF-C699-AF4C-BA42-C0A1CAAB713C}" type="slidenum">
              <a:rPr lang="en-US"/>
              <a:pPr/>
              <a:t>15</a:t>
            </a:fld>
            <a:endParaRPr lang="en-US"/>
          </a:p>
        </p:txBody>
      </p:sp>
      <p:pic>
        <p:nvPicPr>
          <p:cNvPr id="12" name="Picture 2" descr="Transformation png 7 » PNG Image">
            <a:extLst>
              <a:ext uri="{FF2B5EF4-FFF2-40B4-BE49-F238E27FC236}">
                <a16:creationId xmlns:a16="http://schemas.microsoft.com/office/drawing/2014/main" id="{C7AEC1F7-84D7-4F36-A5AA-86AF9A17AAD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8691" y="2226469"/>
            <a:ext cx="3773426" cy="326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616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753B-FF2E-45ED-A6EF-59182211233B}"/>
              </a:ext>
            </a:extLst>
          </p:cNvPr>
          <p:cNvSpPr>
            <a:spLocks noGrp="1"/>
          </p:cNvSpPr>
          <p:nvPr>
            <p:ph type="title"/>
          </p:nvPr>
        </p:nvSpPr>
        <p:spPr/>
        <p:txBody>
          <a:bodyPr/>
          <a:lstStyle/>
          <a:p>
            <a:r>
              <a:rPr lang="en-US" dirty="0"/>
              <a:t>Establishment of Teams</a:t>
            </a:r>
          </a:p>
        </p:txBody>
      </p:sp>
      <p:sp>
        <p:nvSpPr>
          <p:cNvPr id="5" name="Slide Number Placeholder 4">
            <a:extLst>
              <a:ext uri="{FF2B5EF4-FFF2-40B4-BE49-F238E27FC236}">
                <a16:creationId xmlns:a16="http://schemas.microsoft.com/office/drawing/2014/main" id="{E7096AE0-F552-45CA-A4DA-1C2A35CD9A42}"/>
              </a:ext>
            </a:extLst>
          </p:cNvPr>
          <p:cNvSpPr>
            <a:spLocks noGrp="1"/>
          </p:cNvSpPr>
          <p:nvPr>
            <p:ph type="sldNum" sz="quarter" idx="12"/>
          </p:nvPr>
        </p:nvSpPr>
        <p:spPr/>
        <p:txBody>
          <a:bodyPr/>
          <a:lstStyle/>
          <a:p>
            <a:fld id="{22371414-462E-46DB-984E-E1D1898C16DC}" type="slidenum">
              <a:rPr lang="en-US" smtClean="0"/>
              <a:t>16</a:t>
            </a:fld>
            <a:endParaRPr lang="en-US"/>
          </a:p>
        </p:txBody>
      </p:sp>
      <p:pic>
        <p:nvPicPr>
          <p:cNvPr id="4098" name="Picture 2" descr="Group Of Doctors And Nurses And Medical Staff People. Flat Design ...">
            <a:extLst>
              <a:ext uri="{FF2B5EF4-FFF2-40B4-BE49-F238E27FC236}">
                <a16:creationId xmlns:a16="http://schemas.microsoft.com/office/drawing/2014/main" id="{2EDEDA95-9D6F-42CE-9591-568ADF0DB5FC}"/>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3856"/>
          <a:stretch/>
        </p:blipFill>
        <p:spPr bwMode="auto">
          <a:xfrm>
            <a:off x="332087" y="1998512"/>
            <a:ext cx="3847586" cy="33548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Group Of Doctors And Nurses And Medical Staff People. Flat Design ...">
            <a:extLst>
              <a:ext uri="{FF2B5EF4-FFF2-40B4-BE49-F238E27FC236}">
                <a16:creationId xmlns:a16="http://schemas.microsoft.com/office/drawing/2014/main" id="{E868B0AE-EB60-4CAB-A2FC-E5D8D7019D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72" r="13856" b="50923"/>
          <a:stretch/>
        </p:blipFill>
        <p:spPr bwMode="auto">
          <a:xfrm>
            <a:off x="6804711" y="2066932"/>
            <a:ext cx="1710639" cy="14640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Group Of Doctors And Nurses And Medical Staff People. Flat Design ...">
            <a:extLst>
              <a:ext uri="{FF2B5EF4-FFF2-40B4-BE49-F238E27FC236}">
                <a16:creationId xmlns:a16="http://schemas.microsoft.com/office/drawing/2014/main" id="{315DED1B-6F0E-4B94-AB99-FD9A1DB399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923" r="56928"/>
          <a:stretch/>
        </p:blipFill>
        <p:spPr bwMode="auto">
          <a:xfrm>
            <a:off x="4747311" y="3889306"/>
            <a:ext cx="1710639" cy="14640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descr="Group Of Doctors And Nurses And Medical Staff People. Flat Design ...">
            <a:extLst>
              <a:ext uri="{FF2B5EF4-FFF2-40B4-BE49-F238E27FC236}">
                <a16:creationId xmlns:a16="http://schemas.microsoft.com/office/drawing/2014/main" id="{611AF2FB-26FF-4BA1-9896-7DC02C721A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72" t="50924" r="13856" b="-1"/>
          <a:stretch/>
        </p:blipFill>
        <p:spPr bwMode="auto">
          <a:xfrm>
            <a:off x="6804711" y="3889306"/>
            <a:ext cx="1710639" cy="14640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descr="Group Of Doctors And Nurses And Medical Staff People. Flat Design ...">
            <a:extLst>
              <a:ext uri="{FF2B5EF4-FFF2-40B4-BE49-F238E27FC236}">
                <a16:creationId xmlns:a16="http://schemas.microsoft.com/office/drawing/2014/main" id="{A0C96BD6-3E43-4B46-BA78-54ECD6028C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6928" b="50923"/>
          <a:stretch/>
        </p:blipFill>
        <p:spPr bwMode="auto">
          <a:xfrm>
            <a:off x="4747311" y="2066932"/>
            <a:ext cx="1710639" cy="14640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81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3C27-DB60-43F3-A5D5-61B746F3C12C}"/>
              </a:ext>
            </a:extLst>
          </p:cNvPr>
          <p:cNvSpPr>
            <a:spLocks noGrp="1"/>
          </p:cNvSpPr>
          <p:nvPr>
            <p:ph type="title"/>
          </p:nvPr>
        </p:nvSpPr>
        <p:spPr/>
        <p:txBody>
          <a:bodyPr/>
          <a:lstStyle/>
          <a:p>
            <a:r>
              <a:rPr lang="en-US" dirty="0"/>
              <a:t>Empanelment</a:t>
            </a:r>
          </a:p>
        </p:txBody>
      </p:sp>
      <p:sp>
        <p:nvSpPr>
          <p:cNvPr id="7" name="Content Placeholder 6">
            <a:extLst>
              <a:ext uri="{FF2B5EF4-FFF2-40B4-BE49-F238E27FC236}">
                <a16:creationId xmlns:a16="http://schemas.microsoft.com/office/drawing/2014/main" id="{6BEFC905-688A-4D85-A258-A33DDF4D4B9B}"/>
              </a:ext>
            </a:extLst>
          </p:cNvPr>
          <p:cNvSpPr>
            <a:spLocks noGrp="1"/>
          </p:cNvSpPr>
          <p:nvPr>
            <p:ph sz="half" idx="1"/>
          </p:nvPr>
        </p:nvSpPr>
        <p:spPr>
          <a:xfrm>
            <a:off x="628649" y="2226469"/>
            <a:ext cx="8229601" cy="3263504"/>
          </a:xfrm>
        </p:spPr>
        <p:txBody>
          <a:bodyPr>
            <a:normAutofit/>
          </a:bodyPr>
          <a:lstStyle/>
          <a:p>
            <a:pPr marL="0" indent="0">
              <a:buNone/>
            </a:pPr>
            <a:r>
              <a:rPr lang="en-US" sz="3000" dirty="0"/>
              <a:t>Empanelment is the act of assigning individual patients to </a:t>
            </a:r>
            <a:r>
              <a:rPr lang="en-US" sz="3000" b="1" dirty="0">
                <a:solidFill>
                  <a:srgbClr val="C52124"/>
                </a:solidFill>
              </a:rPr>
              <a:t>individual primary care providers </a:t>
            </a:r>
            <a:r>
              <a:rPr lang="en-US" sz="3000" dirty="0"/>
              <a:t>and care teams with sensitivity to patient and family preference</a:t>
            </a:r>
          </a:p>
        </p:txBody>
      </p:sp>
      <p:sp>
        <p:nvSpPr>
          <p:cNvPr id="5" name="Slide Number Placeholder 4">
            <a:extLst>
              <a:ext uri="{FF2B5EF4-FFF2-40B4-BE49-F238E27FC236}">
                <a16:creationId xmlns:a16="http://schemas.microsoft.com/office/drawing/2014/main" id="{E4C8CD40-9E77-4451-A5DD-464C9CFE9EE7}"/>
              </a:ext>
            </a:extLst>
          </p:cNvPr>
          <p:cNvSpPr>
            <a:spLocks noGrp="1"/>
          </p:cNvSpPr>
          <p:nvPr>
            <p:ph type="sldNum" sz="quarter" idx="12"/>
          </p:nvPr>
        </p:nvSpPr>
        <p:spPr/>
        <p:txBody>
          <a:bodyPr/>
          <a:lstStyle/>
          <a:p>
            <a:fld id="{22371414-462E-46DB-984E-E1D1898C16DC}" type="slidenum">
              <a:rPr lang="en-US" smtClean="0"/>
              <a:t>17</a:t>
            </a:fld>
            <a:endParaRPr lang="en-US"/>
          </a:p>
        </p:txBody>
      </p:sp>
      <p:pic>
        <p:nvPicPr>
          <p:cNvPr id="2050" name="Picture 2" descr="Multi-specialty Care - Team Of Doctors Clipart, Cliparts ...">
            <a:extLst>
              <a:ext uri="{FF2B5EF4-FFF2-40B4-BE49-F238E27FC236}">
                <a16:creationId xmlns:a16="http://schemas.microsoft.com/office/drawing/2014/main" id="{95D169DF-4FA2-46C7-8E6B-82D031667BE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29274" y="3858221"/>
            <a:ext cx="3228975" cy="1888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534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Care Coordination Practices</a:t>
            </a:r>
          </a:p>
        </p:txBody>
      </p:sp>
      <p:sp>
        <p:nvSpPr>
          <p:cNvPr id="3" name="Content Placeholder 2"/>
          <p:cNvSpPr>
            <a:spLocks noGrp="1"/>
          </p:cNvSpPr>
          <p:nvPr>
            <p:ph idx="1"/>
          </p:nvPr>
        </p:nvSpPr>
        <p:spPr/>
        <p:txBody>
          <a:bodyPr>
            <a:normAutofit/>
          </a:bodyPr>
          <a:lstStyle/>
          <a:p>
            <a:r>
              <a:rPr lang="en-US" sz="2700" b="1" dirty="0"/>
              <a:t>Briefings</a:t>
            </a:r>
            <a:r>
              <a:rPr lang="en-US" sz="2700" dirty="0"/>
              <a:t> are a way to ensure today’s tasks happen today; no rework is created</a:t>
            </a:r>
          </a:p>
          <a:p>
            <a:r>
              <a:rPr lang="en-US" sz="2700" b="1" dirty="0"/>
              <a:t>Debriefings</a:t>
            </a:r>
            <a:r>
              <a:rPr lang="en-US" sz="2700" dirty="0"/>
              <a:t> are a way to ensure that any care or care management concern is assigned to a care team member</a:t>
            </a:r>
          </a:p>
          <a:p>
            <a:r>
              <a:rPr lang="en-US" sz="2700" b="1" dirty="0"/>
              <a:t>Huddles</a:t>
            </a:r>
            <a:r>
              <a:rPr lang="en-US" sz="2700" dirty="0"/>
              <a:t> are mechanisms to address immediate concerns around care</a:t>
            </a:r>
          </a:p>
        </p:txBody>
      </p:sp>
      <p:sp>
        <p:nvSpPr>
          <p:cNvPr id="4" name="Slide Number Placeholder 3"/>
          <p:cNvSpPr>
            <a:spLocks noGrp="1"/>
          </p:cNvSpPr>
          <p:nvPr>
            <p:ph type="sldNum" sz="quarter" idx="12"/>
          </p:nvPr>
        </p:nvSpPr>
        <p:spPr/>
        <p:txBody>
          <a:bodyPr/>
          <a:lstStyle/>
          <a:p>
            <a:pPr defTabSz="342337">
              <a:defRPr/>
            </a:pPr>
            <a:fld id="{1D2EA5EF-C699-AF4C-BA42-C0A1CAAB713C}" type="slidenum">
              <a:rPr lang="en-US" sz="1350">
                <a:solidFill>
                  <a:srgbClr val="FFFFFF"/>
                </a:solidFill>
                <a:latin typeface="Arial"/>
              </a:rPr>
              <a:pPr defTabSz="342337">
                <a:defRPr/>
              </a:pPr>
              <a:t>18</a:t>
            </a:fld>
            <a:endParaRPr lang="en-US" sz="1350">
              <a:solidFill>
                <a:srgbClr val="FFFFFF"/>
              </a:solidFill>
              <a:latin typeface="Arial"/>
            </a:endParaRPr>
          </a:p>
        </p:txBody>
      </p:sp>
    </p:spTree>
    <p:extLst>
      <p:ext uri="{BB962C8B-B14F-4D97-AF65-F5344CB8AC3E}">
        <p14:creationId xmlns:p14="http://schemas.microsoft.com/office/powerpoint/2010/main" val="1361973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6189-0AE8-4DE5-92BB-3ACCBD630C55}"/>
              </a:ext>
            </a:extLst>
          </p:cNvPr>
          <p:cNvSpPr>
            <a:spLocks noGrp="1"/>
          </p:cNvSpPr>
          <p:nvPr>
            <p:ph type="title"/>
          </p:nvPr>
        </p:nvSpPr>
        <p:spPr/>
        <p:txBody>
          <a:bodyPr/>
          <a:lstStyle/>
          <a:p>
            <a:r>
              <a:rPr lang="en-US" dirty="0"/>
              <a:t>Community Health Worker</a:t>
            </a:r>
          </a:p>
        </p:txBody>
      </p:sp>
      <p:sp>
        <p:nvSpPr>
          <p:cNvPr id="6" name="Content Placeholder 5">
            <a:extLst>
              <a:ext uri="{FF2B5EF4-FFF2-40B4-BE49-F238E27FC236}">
                <a16:creationId xmlns:a16="http://schemas.microsoft.com/office/drawing/2014/main" id="{17D543EE-0A51-4C23-824B-CE7913E07851}"/>
              </a:ext>
            </a:extLst>
          </p:cNvPr>
          <p:cNvSpPr>
            <a:spLocks noGrp="1"/>
          </p:cNvSpPr>
          <p:nvPr>
            <p:ph sz="half" idx="1"/>
          </p:nvPr>
        </p:nvSpPr>
        <p:spPr/>
        <p:txBody>
          <a:bodyPr>
            <a:normAutofit fontScale="85000" lnSpcReduction="10000"/>
          </a:bodyPr>
          <a:lstStyle/>
          <a:p>
            <a:r>
              <a:rPr lang="en-US" dirty="0"/>
              <a:t>Ryan White-funded Community Health Worker Program</a:t>
            </a:r>
          </a:p>
          <a:p>
            <a:r>
              <a:rPr lang="en-US" dirty="0"/>
              <a:t>Persons with a shared lived experience </a:t>
            </a:r>
          </a:p>
          <a:p>
            <a:r>
              <a:rPr lang="en-US" dirty="0"/>
              <a:t>Provides an array of emotional and other supportive services</a:t>
            </a:r>
          </a:p>
          <a:p>
            <a:r>
              <a:rPr lang="en-US" dirty="0"/>
              <a:t>Allowed for a different engagement with patients and clients</a:t>
            </a:r>
          </a:p>
        </p:txBody>
      </p:sp>
      <p:sp>
        <p:nvSpPr>
          <p:cNvPr id="4" name="Slide Number Placeholder 3">
            <a:extLst>
              <a:ext uri="{FF2B5EF4-FFF2-40B4-BE49-F238E27FC236}">
                <a16:creationId xmlns:a16="http://schemas.microsoft.com/office/drawing/2014/main" id="{A5D8E9C7-099B-4E9D-9BC4-07BD5C5FC6C2}"/>
              </a:ext>
            </a:extLst>
          </p:cNvPr>
          <p:cNvSpPr>
            <a:spLocks noGrp="1"/>
          </p:cNvSpPr>
          <p:nvPr>
            <p:ph type="sldNum" sz="quarter" idx="12"/>
          </p:nvPr>
        </p:nvSpPr>
        <p:spPr/>
        <p:txBody>
          <a:bodyPr/>
          <a:lstStyle/>
          <a:p>
            <a:fld id="{22371414-462E-46DB-984E-E1D1898C16DC}" type="slidenum">
              <a:rPr lang="en-US" smtClean="0"/>
              <a:t>19</a:t>
            </a:fld>
            <a:endParaRPr lang="en-US"/>
          </a:p>
        </p:txBody>
      </p:sp>
      <p:pic>
        <p:nvPicPr>
          <p:cNvPr id="5124" name="Picture 4" descr="Frisco Community Conversation on Short-Term Rentals | Town of ...">
            <a:extLst>
              <a:ext uri="{FF2B5EF4-FFF2-40B4-BE49-F238E27FC236}">
                <a16:creationId xmlns:a16="http://schemas.microsoft.com/office/drawing/2014/main" id="{C0A01B4C-8F2A-437E-955D-45A8E5BB7D1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30573" y="2226469"/>
            <a:ext cx="3350619" cy="326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58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normAutofit/>
          </a:bodyPr>
          <a:lstStyle/>
          <a:p>
            <a:pPr marL="0" indent="0">
              <a:lnSpc>
                <a:spcPct val="120000"/>
              </a:lnSpc>
              <a:spcBef>
                <a:spcPts val="0"/>
              </a:spcBef>
              <a:buNone/>
            </a:pPr>
            <a:r>
              <a:rPr lang="en-US" kern="0" dirty="0"/>
              <a:t>“This [project/publication/program/website] [is/was] supported by the Health Resources and Services Administration (HRSA) of the U.S. Department of Health and Human Services (HHS) as part of an award totaling </a:t>
            </a:r>
            <a:r>
              <a:rPr lang="en-US" kern="0"/>
              <a:t>$3,879,101 </a:t>
            </a:r>
            <a:r>
              <a:rPr lang="en-US" kern="0" dirty="0"/>
              <a:t>with xx percentage financed with nongovernmental sources. The contents are those of the author(s) and do not necessarily represent the official views of, nor an endorsement, by HRSA, HHS or the U.S. Government.”</a:t>
            </a:r>
          </a:p>
          <a:p>
            <a:pPr marL="0" indent="0">
              <a:lnSpc>
                <a:spcPct val="120000"/>
              </a:lnSpc>
              <a:spcBef>
                <a:spcPts val="0"/>
              </a:spcBef>
              <a:buNone/>
            </a:pPr>
            <a:endParaRPr lang="en-US" kern="0" dirty="0"/>
          </a:p>
          <a:p>
            <a:pPr marL="0" indent="0">
              <a:lnSpc>
                <a:spcPct val="120000"/>
              </a:lnSpc>
              <a:spcBef>
                <a:spcPts val="0"/>
              </a:spcBef>
              <a:buNone/>
            </a:pPr>
            <a:endParaRPr lang="en-US" kern="0" dirty="0"/>
          </a:p>
        </p:txBody>
      </p:sp>
      <p:sp>
        <p:nvSpPr>
          <p:cNvPr id="4" name="Slide Number Placeholder 3"/>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329564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3F7FAF-851D-46D5-A34D-946CB1A23DC7}"/>
              </a:ext>
            </a:extLst>
          </p:cNvPr>
          <p:cNvSpPr>
            <a:spLocks noGrp="1"/>
          </p:cNvSpPr>
          <p:nvPr>
            <p:ph type="title"/>
          </p:nvPr>
        </p:nvSpPr>
        <p:spPr/>
        <p:txBody>
          <a:bodyPr/>
          <a:lstStyle/>
          <a:p>
            <a:r>
              <a:rPr lang="en-US" dirty="0"/>
              <a:t>Drilling Down the Data 2.0</a:t>
            </a:r>
          </a:p>
        </p:txBody>
      </p:sp>
      <p:sp>
        <p:nvSpPr>
          <p:cNvPr id="6" name="Text Placeholder 5">
            <a:extLst>
              <a:ext uri="{FF2B5EF4-FFF2-40B4-BE49-F238E27FC236}">
                <a16:creationId xmlns:a16="http://schemas.microsoft.com/office/drawing/2014/main" id="{5097037C-2E12-4016-A0AA-5176094B61D2}"/>
              </a:ext>
            </a:extLst>
          </p:cNvPr>
          <p:cNvSpPr>
            <a:spLocks noGrp="1"/>
          </p:cNvSpPr>
          <p:nvPr>
            <p:ph type="body" idx="1"/>
          </p:nvPr>
        </p:nvSpPr>
        <p:spPr/>
        <p:txBody>
          <a:bodyPr/>
          <a:lstStyle/>
          <a:p>
            <a:r>
              <a:rPr lang="en-US" dirty="0"/>
              <a:t>The product of transformation … </a:t>
            </a:r>
          </a:p>
        </p:txBody>
      </p:sp>
      <p:sp>
        <p:nvSpPr>
          <p:cNvPr id="4" name="Slide Number Placeholder 3">
            <a:extLst>
              <a:ext uri="{FF2B5EF4-FFF2-40B4-BE49-F238E27FC236}">
                <a16:creationId xmlns:a16="http://schemas.microsoft.com/office/drawing/2014/main" id="{E545B5A6-4A6E-499D-9DBD-811579479D01}"/>
              </a:ext>
            </a:extLst>
          </p:cNvPr>
          <p:cNvSpPr>
            <a:spLocks noGrp="1"/>
          </p:cNvSpPr>
          <p:nvPr>
            <p:ph type="sldNum" sz="quarter" idx="12"/>
          </p:nvPr>
        </p:nvSpPr>
        <p:spPr/>
        <p:txBody>
          <a:bodyPr/>
          <a:lstStyle/>
          <a:p>
            <a:fld id="{22371414-462E-46DB-984E-E1D1898C16DC}" type="slidenum">
              <a:rPr lang="en-US" smtClean="0"/>
              <a:t>20</a:t>
            </a:fld>
            <a:endParaRPr lang="en-US"/>
          </a:p>
        </p:txBody>
      </p:sp>
    </p:spTree>
    <p:extLst>
      <p:ext uri="{BB962C8B-B14F-4D97-AF65-F5344CB8AC3E}">
        <p14:creationId xmlns:p14="http://schemas.microsoft.com/office/powerpoint/2010/main" val="2357453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2251E-6A5B-40E3-9AAC-AAD926C24910}"/>
              </a:ext>
            </a:extLst>
          </p:cNvPr>
          <p:cNvSpPr>
            <a:spLocks noGrp="1"/>
          </p:cNvSpPr>
          <p:nvPr>
            <p:ph type="title"/>
          </p:nvPr>
        </p:nvSpPr>
        <p:spPr/>
        <p:txBody>
          <a:bodyPr>
            <a:normAutofit fontScale="90000"/>
          </a:bodyPr>
          <a:lstStyle/>
          <a:p>
            <a:r>
              <a:rPr lang="en-US" dirty="0"/>
              <a:t>Jefferson Health New Jersey – Infectious Diseases</a:t>
            </a:r>
          </a:p>
        </p:txBody>
      </p:sp>
      <p:sp>
        <p:nvSpPr>
          <p:cNvPr id="5" name="Content Placeholder 4">
            <a:extLst>
              <a:ext uri="{FF2B5EF4-FFF2-40B4-BE49-F238E27FC236}">
                <a16:creationId xmlns:a16="http://schemas.microsoft.com/office/drawing/2014/main" id="{F65FB70A-E4E5-4EE6-A9F5-4619B634BD78}"/>
              </a:ext>
            </a:extLst>
          </p:cNvPr>
          <p:cNvSpPr>
            <a:spLocks noGrp="1"/>
          </p:cNvSpPr>
          <p:nvPr>
            <p:ph idx="1"/>
          </p:nvPr>
        </p:nvSpPr>
        <p:spPr>
          <a:xfrm>
            <a:off x="628650" y="2226469"/>
            <a:ext cx="5586413" cy="3263504"/>
          </a:xfrm>
        </p:spPr>
        <p:txBody>
          <a:bodyPr>
            <a:normAutofit fontScale="70000" lnSpcReduction="20000"/>
          </a:bodyPr>
          <a:lstStyle/>
          <a:p>
            <a:r>
              <a:rPr lang="en-US" dirty="0"/>
              <a:t>Specialty practice inside a large health enterprise</a:t>
            </a:r>
          </a:p>
          <a:p>
            <a:pPr lvl="1"/>
            <a:r>
              <a:rPr lang="en-US" dirty="0"/>
              <a:t>Infectious Diseases; including HIV treatment</a:t>
            </a:r>
          </a:p>
          <a:p>
            <a:pPr lvl="1"/>
            <a:r>
              <a:rPr lang="en-US" dirty="0"/>
              <a:t>Travel Health Clinic</a:t>
            </a:r>
          </a:p>
          <a:p>
            <a:r>
              <a:rPr lang="en-US" dirty="0"/>
              <a:t>Onsite pharmacy, nutrition therapy, psychiatry, some MAT, medical and non-medical case management, and select gynecology services</a:t>
            </a:r>
          </a:p>
          <a:p>
            <a:r>
              <a:rPr lang="en-US" dirty="0"/>
              <a:t>Physicians practicing team-based care</a:t>
            </a:r>
          </a:p>
          <a:p>
            <a:r>
              <a:rPr lang="en-US" dirty="0"/>
              <a:t>Nurse-led care coordination teams with integrated social work and peer support</a:t>
            </a:r>
          </a:p>
          <a:p>
            <a:r>
              <a:rPr lang="en-US" dirty="0"/>
              <a:t>Funded through patient self-pay, billing, and Ryan White HIV/AIDS Program Part A and New Jersey State HIV Care &amp; Treatment </a:t>
            </a:r>
          </a:p>
          <a:p>
            <a:endParaRPr lang="en-US" dirty="0"/>
          </a:p>
          <a:p>
            <a:endParaRPr lang="en-US" dirty="0"/>
          </a:p>
          <a:p>
            <a:endParaRPr lang="en-US" dirty="0"/>
          </a:p>
          <a:p>
            <a:endParaRPr lang="en-US" dirty="0"/>
          </a:p>
          <a:p>
            <a:endParaRPr lang="en-US" dirty="0"/>
          </a:p>
        </p:txBody>
      </p:sp>
      <p:pic>
        <p:nvPicPr>
          <p:cNvPr id="6" name="Picture 2" descr="calendario-2019 - New Ways Ministry">
            <a:extLst>
              <a:ext uri="{FF2B5EF4-FFF2-40B4-BE49-F238E27FC236}">
                <a16:creationId xmlns:a16="http://schemas.microsoft.com/office/drawing/2014/main" id="{992D6441-1F40-47C6-A7EA-5FA3D66F4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219" y="4448476"/>
            <a:ext cx="2728913" cy="114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160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E712E7-6226-484C-ADA9-C2AB8B511A21}"/>
              </a:ext>
            </a:extLst>
          </p:cNvPr>
          <p:cNvSpPr>
            <a:spLocks noGrp="1"/>
          </p:cNvSpPr>
          <p:nvPr>
            <p:ph type="title"/>
          </p:nvPr>
        </p:nvSpPr>
        <p:spPr/>
        <p:txBody>
          <a:bodyPr>
            <a:normAutofit/>
          </a:bodyPr>
          <a:lstStyle/>
          <a:p>
            <a:r>
              <a:rPr lang="en-US" dirty="0"/>
              <a:t>Motivation to Continue</a:t>
            </a:r>
          </a:p>
        </p:txBody>
      </p:sp>
      <p:sp>
        <p:nvSpPr>
          <p:cNvPr id="6" name="Content Placeholder 5">
            <a:extLst>
              <a:ext uri="{FF2B5EF4-FFF2-40B4-BE49-F238E27FC236}">
                <a16:creationId xmlns:a16="http://schemas.microsoft.com/office/drawing/2014/main" id="{B9722A62-FAE0-4F9E-83D8-3C849A621692}"/>
              </a:ext>
            </a:extLst>
          </p:cNvPr>
          <p:cNvSpPr>
            <a:spLocks noGrp="1"/>
          </p:cNvSpPr>
          <p:nvPr>
            <p:ph idx="1"/>
          </p:nvPr>
        </p:nvSpPr>
        <p:spPr/>
        <p:txBody>
          <a:bodyPr>
            <a:normAutofit/>
          </a:bodyPr>
          <a:lstStyle/>
          <a:p>
            <a:r>
              <a:rPr lang="en-US" dirty="0"/>
              <a:t>Overall clinic viral load suppression rate was high (88%) but staff wanted to do more</a:t>
            </a:r>
          </a:p>
          <a:p>
            <a:pPr lvl="1"/>
            <a:r>
              <a:rPr lang="en-US" dirty="0"/>
              <a:t>Desire to provide personalized care in the era of standardization and metrics</a:t>
            </a:r>
          </a:p>
          <a:p>
            <a:r>
              <a:rPr lang="en-US" dirty="0"/>
              <a:t>Leverage Agency experience in Not-In-Numerator Reporting as a Quality Tool</a:t>
            </a:r>
          </a:p>
          <a:p>
            <a:r>
              <a:rPr lang="en-US" dirty="0"/>
              <a:t>Manage differential experiences leading to special cause variations</a:t>
            </a:r>
          </a:p>
          <a:p>
            <a:r>
              <a:rPr lang="en-US" dirty="0"/>
              <a:t>Align and reinforce treatment message across the team</a:t>
            </a:r>
          </a:p>
          <a:p>
            <a:r>
              <a:rPr lang="en-US" dirty="0"/>
              <a:t>Expand the pool of interventions</a:t>
            </a:r>
          </a:p>
          <a:p>
            <a:endParaRPr lang="en-US" dirty="0"/>
          </a:p>
        </p:txBody>
      </p:sp>
    </p:spTree>
    <p:extLst>
      <p:ext uri="{BB962C8B-B14F-4D97-AF65-F5344CB8AC3E}">
        <p14:creationId xmlns:p14="http://schemas.microsoft.com/office/powerpoint/2010/main" val="1723410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DED99-A58A-4EEB-9D4F-23D5951D7BFA}"/>
              </a:ext>
            </a:extLst>
          </p:cNvPr>
          <p:cNvSpPr>
            <a:spLocks noGrp="1"/>
          </p:cNvSpPr>
          <p:nvPr>
            <p:ph type="title"/>
          </p:nvPr>
        </p:nvSpPr>
        <p:spPr/>
        <p:txBody>
          <a:bodyPr>
            <a:normAutofit/>
          </a:bodyPr>
          <a:lstStyle/>
          <a:p>
            <a:r>
              <a:rPr lang="en-US" dirty="0"/>
              <a:t>Clinic Viral Load Suppression</a:t>
            </a:r>
          </a:p>
        </p:txBody>
      </p:sp>
      <p:graphicFrame>
        <p:nvGraphicFramePr>
          <p:cNvPr id="6" name="Content Placeholder 5">
            <a:extLst>
              <a:ext uri="{FF2B5EF4-FFF2-40B4-BE49-F238E27FC236}">
                <a16:creationId xmlns:a16="http://schemas.microsoft.com/office/drawing/2014/main" id="{321CAB76-48D1-4B41-A4DF-BA38E558B42B}"/>
              </a:ext>
            </a:extLst>
          </p:cNvPr>
          <p:cNvGraphicFramePr>
            <a:graphicFrameLocks noGrp="1"/>
          </p:cNvGraphicFramePr>
          <p:nvPr>
            <p:ph idx="1"/>
            <p:extLst>
              <p:ext uri="{D42A27DB-BD31-4B8C-83A1-F6EECF244321}">
                <p14:modId xmlns:p14="http://schemas.microsoft.com/office/powerpoint/2010/main" val="2000901105"/>
              </p:ext>
            </p:extLst>
          </p:nvPr>
        </p:nvGraphicFramePr>
        <p:xfrm>
          <a:off x="628650" y="1876683"/>
          <a:ext cx="7886700" cy="3697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6176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DED99-A58A-4EEB-9D4F-23D5951D7BFA}"/>
              </a:ext>
            </a:extLst>
          </p:cNvPr>
          <p:cNvSpPr>
            <a:spLocks noGrp="1"/>
          </p:cNvSpPr>
          <p:nvPr>
            <p:ph type="title"/>
          </p:nvPr>
        </p:nvSpPr>
        <p:spPr/>
        <p:txBody>
          <a:bodyPr>
            <a:normAutofit/>
          </a:bodyPr>
          <a:lstStyle/>
          <a:p>
            <a:r>
              <a:rPr lang="en-US" dirty="0"/>
              <a:t>Panel Suppression Rates</a:t>
            </a:r>
          </a:p>
        </p:txBody>
      </p:sp>
      <p:graphicFrame>
        <p:nvGraphicFramePr>
          <p:cNvPr id="6" name="Content Placeholder 5">
            <a:extLst>
              <a:ext uri="{FF2B5EF4-FFF2-40B4-BE49-F238E27FC236}">
                <a16:creationId xmlns:a16="http://schemas.microsoft.com/office/drawing/2014/main" id="{321CAB76-48D1-4B41-A4DF-BA38E558B42B}"/>
              </a:ext>
            </a:extLst>
          </p:cNvPr>
          <p:cNvGraphicFramePr>
            <a:graphicFrameLocks noGrp="1"/>
          </p:cNvGraphicFramePr>
          <p:nvPr>
            <p:ph idx="1"/>
            <p:extLst>
              <p:ext uri="{D42A27DB-BD31-4B8C-83A1-F6EECF244321}">
                <p14:modId xmlns:p14="http://schemas.microsoft.com/office/powerpoint/2010/main" val="1468700203"/>
              </p:ext>
            </p:extLst>
          </p:nvPr>
        </p:nvGraphicFramePr>
        <p:xfrm>
          <a:off x="628650" y="1876683"/>
          <a:ext cx="7886700" cy="3697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8785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ACF053-7B2F-4F31-B056-B5D6706817A1}"/>
              </a:ext>
            </a:extLst>
          </p:cNvPr>
          <p:cNvSpPr>
            <a:spLocks noGrp="1"/>
          </p:cNvSpPr>
          <p:nvPr>
            <p:ph type="title"/>
          </p:nvPr>
        </p:nvSpPr>
        <p:spPr/>
        <p:txBody>
          <a:bodyPr>
            <a:normAutofit/>
          </a:bodyPr>
          <a:lstStyle/>
          <a:p>
            <a:r>
              <a:rPr lang="en-US" dirty="0"/>
              <a:t>Variation in Patient Outcomes</a:t>
            </a:r>
          </a:p>
        </p:txBody>
      </p:sp>
      <p:sp>
        <p:nvSpPr>
          <p:cNvPr id="7" name="Text Placeholder 6">
            <a:extLst>
              <a:ext uri="{FF2B5EF4-FFF2-40B4-BE49-F238E27FC236}">
                <a16:creationId xmlns:a16="http://schemas.microsoft.com/office/drawing/2014/main" id="{1F426AFB-D90D-4F07-AB75-C761383E885A}"/>
              </a:ext>
            </a:extLst>
          </p:cNvPr>
          <p:cNvSpPr>
            <a:spLocks noGrp="1"/>
          </p:cNvSpPr>
          <p:nvPr>
            <p:ph type="body" idx="1"/>
          </p:nvPr>
        </p:nvSpPr>
        <p:spPr/>
        <p:txBody>
          <a:bodyPr/>
          <a:lstStyle/>
          <a:p>
            <a:r>
              <a:rPr lang="en-US" dirty="0"/>
              <a:t>Common Cause</a:t>
            </a:r>
          </a:p>
        </p:txBody>
      </p:sp>
      <p:sp>
        <p:nvSpPr>
          <p:cNvPr id="8" name="Content Placeholder 7">
            <a:extLst>
              <a:ext uri="{FF2B5EF4-FFF2-40B4-BE49-F238E27FC236}">
                <a16:creationId xmlns:a16="http://schemas.microsoft.com/office/drawing/2014/main" id="{1215DA39-2F04-4782-9FB8-2BBC98CBF580}"/>
              </a:ext>
            </a:extLst>
          </p:cNvPr>
          <p:cNvSpPr>
            <a:spLocks noGrp="1"/>
          </p:cNvSpPr>
          <p:nvPr>
            <p:ph sz="half" idx="2"/>
          </p:nvPr>
        </p:nvSpPr>
        <p:spPr/>
        <p:txBody>
          <a:bodyPr>
            <a:normAutofit fontScale="92500" lnSpcReduction="10000"/>
          </a:bodyPr>
          <a:lstStyle/>
          <a:p>
            <a:r>
              <a:rPr lang="en-US" dirty="0"/>
              <a:t>Causes that are known or unknown to the system</a:t>
            </a:r>
          </a:p>
          <a:p>
            <a:r>
              <a:rPr lang="en-US" dirty="0"/>
              <a:t>The effect the cause has on your output is predictable and controllable</a:t>
            </a:r>
          </a:p>
          <a:p>
            <a:r>
              <a:rPr lang="en-US" dirty="0"/>
              <a:t>If you can identify the root cause, address</a:t>
            </a:r>
          </a:p>
          <a:p>
            <a:r>
              <a:rPr lang="en-US" dirty="0"/>
              <a:t>It is the noise in the system</a:t>
            </a:r>
          </a:p>
        </p:txBody>
      </p:sp>
      <p:sp>
        <p:nvSpPr>
          <p:cNvPr id="9" name="Text Placeholder 8">
            <a:extLst>
              <a:ext uri="{FF2B5EF4-FFF2-40B4-BE49-F238E27FC236}">
                <a16:creationId xmlns:a16="http://schemas.microsoft.com/office/drawing/2014/main" id="{45023EA8-DF9E-4F04-B011-F6A671B710F0}"/>
              </a:ext>
            </a:extLst>
          </p:cNvPr>
          <p:cNvSpPr>
            <a:spLocks noGrp="1"/>
          </p:cNvSpPr>
          <p:nvPr>
            <p:ph type="body" sz="quarter" idx="3"/>
          </p:nvPr>
        </p:nvSpPr>
        <p:spPr/>
        <p:txBody>
          <a:bodyPr/>
          <a:lstStyle/>
          <a:p>
            <a:r>
              <a:rPr lang="en-US" dirty="0"/>
              <a:t>Special Cause</a:t>
            </a:r>
          </a:p>
        </p:txBody>
      </p:sp>
      <p:sp>
        <p:nvSpPr>
          <p:cNvPr id="10" name="Content Placeholder 9">
            <a:extLst>
              <a:ext uri="{FF2B5EF4-FFF2-40B4-BE49-F238E27FC236}">
                <a16:creationId xmlns:a16="http://schemas.microsoft.com/office/drawing/2014/main" id="{F0CC7AF1-C10F-47A1-86DF-73C7A21C6D15}"/>
              </a:ext>
            </a:extLst>
          </p:cNvPr>
          <p:cNvSpPr>
            <a:spLocks noGrp="1"/>
          </p:cNvSpPr>
          <p:nvPr>
            <p:ph sz="quarter" idx="4"/>
          </p:nvPr>
        </p:nvSpPr>
        <p:spPr/>
        <p:txBody>
          <a:bodyPr>
            <a:normAutofit fontScale="92500" lnSpcReduction="10000"/>
          </a:bodyPr>
          <a:lstStyle/>
          <a:p>
            <a:r>
              <a:rPr lang="en-US" dirty="0"/>
              <a:t>Causes that were previously unknown to the system</a:t>
            </a:r>
          </a:p>
          <a:p>
            <a:r>
              <a:rPr lang="en-US" dirty="0"/>
              <a:t>Occurs when something out of the ordinary happens in a process</a:t>
            </a:r>
          </a:p>
          <a:p>
            <a:r>
              <a:rPr lang="en-US" dirty="0"/>
              <a:t>Refers to unexpected “glitches” in the system</a:t>
            </a:r>
          </a:p>
          <a:p>
            <a:r>
              <a:rPr lang="en-US" dirty="0"/>
              <a:t>It is the signal in the system</a:t>
            </a:r>
          </a:p>
          <a:p>
            <a:endParaRPr lang="en-US" dirty="0"/>
          </a:p>
        </p:txBody>
      </p:sp>
      <p:sp>
        <p:nvSpPr>
          <p:cNvPr id="5" name="Slide Number Placeholder 4">
            <a:extLst>
              <a:ext uri="{FF2B5EF4-FFF2-40B4-BE49-F238E27FC236}">
                <a16:creationId xmlns:a16="http://schemas.microsoft.com/office/drawing/2014/main" id="{6D97FCB7-42BF-44D4-B0C7-9A59D4B59134}"/>
              </a:ext>
            </a:extLst>
          </p:cNvPr>
          <p:cNvSpPr>
            <a:spLocks noGrp="1"/>
          </p:cNvSpPr>
          <p:nvPr>
            <p:ph type="sldNum" sz="quarter" idx="12"/>
          </p:nvPr>
        </p:nvSpPr>
        <p:spPr/>
        <p:txBody>
          <a:bodyPr/>
          <a:lstStyle/>
          <a:p>
            <a:fld id="{1D2EA5EF-C699-AF4C-BA42-C0A1CAAB713C}" type="slidenum">
              <a:rPr lang="en-US" smtClean="0">
                <a:solidFill>
                  <a:srgbClr val="FFFFFF"/>
                </a:solidFill>
              </a:rPr>
              <a:pPr/>
              <a:t>25</a:t>
            </a:fld>
            <a:endParaRPr lang="en-US">
              <a:solidFill>
                <a:srgbClr val="FFFFFF"/>
              </a:solidFill>
            </a:endParaRPr>
          </a:p>
        </p:txBody>
      </p:sp>
    </p:spTree>
    <p:extLst>
      <p:ext uri="{BB962C8B-B14F-4D97-AF65-F5344CB8AC3E}">
        <p14:creationId xmlns:p14="http://schemas.microsoft.com/office/powerpoint/2010/main" val="3280650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8C78F6-9A41-4B13-980D-4B1252EC891A}"/>
              </a:ext>
            </a:extLst>
          </p:cNvPr>
          <p:cNvSpPr>
            <a:spLocks noGrp="1"/>
          </p:cNvSpPr>
          <p:nvPr>
            <p:ph type="title"/>
          </p:nvPr>
        </p:nvSpPr>
        <p:spPr/>
        <p:txBody>
          <a:bodyPr/>
          <a:lstStyle/>
          <a:p>
            <a:r>
              <a:rPr lang="en-US" dirty="0"/>
              <a:t>Panel Comparison </a:t>
            </a:r>
          </a:p>
        </p:txBody>
      </p:sp>
      <p:sp>
        <p:nvSpPr>
          <p:cNvPr id="2" name="Text Placeholder 1">
            <a:extLst>
              <a:ext uri="{FF2B5EF4-FFF2-40B4-BE49-F238E27FC236}">
                <a16:creationId xmlns:a16="http://schemas.microsoft.com/office/drawing/2014/main" id="{4BD4B1A9-1443-4BAF-874E-E16494B0D76C}"/>
              </a:ext>
            </a:extLst>
          </p:cNvPr>
          <p:cNvSpPr>
            <a:spLocks noGrp="1"/>
          </p:cNvSpPr>
          <p:nvPr>
            <p:ph type="body" idx="1"/>
          </p:nvPr>
        </p:nvSpPr>
        <p:spPr/>
        <p:txBody>
          <a:bodyPr/>
          <a:lstStyle/>
          <a:p>
            <a:r>
              <a:rPr lang="en-US" dirty="0"/>
              <a:t>Intervention Panel	</a:t>
            </a:r>
          </a:p>
        </p:txBody>
      </p:sp>
      <p:sp>
        <p:nvSpPr>
          <p:cNvPr id="3" name="Content Placeholder 2">
            <a:extLst>
              <a:ext uri="{FF2B5EF4-FFF2-40B4-BE49-F238E27FC236}">
                <a16:creationId xmlns:a16="http://schemas.microsoft.com/office/drawing/2014/main" id="{2BE8A057-E632-4BC3-B531-0F99D7953478}"/>
              </a:ext>
            </a:extLst>
          </p:cNvPr>
          <p:cNvSpPr>
            <a:spLocks noGrp="1"/>
          </p:cNvSpPr>
          <p:nvPr>
            <p:ph sz="half" idx="2"/>
          </p:nvPr>
        </p:nvSpPr>
        <p:spPr/>
        <p:txBody>
          <a:bodyPr>
            <a:normAutofit fontScale="92500" lnSpcReduction="20000"/>
          </a:bodyPr>
          <a:lstStyle/>
          <a:p>
            <a:r>
              <a:rPr lang="en-US" dirty="0"/>
              <a:t>More likely to be African American (67%)</a:t>
            </a:r>
          </a:p>
          <a:p>
            <a:r>
              <a:rPr lang="en-US" dirty="0"/>
              <a:t>Higher percentage of female clients (37%)</a:t>
            </a:r>
          </a:p>
          <a:p>
            <a:r>
              <a:rPr lang="en-US" dirty="0"/>
              <a:t>Higher percentage below 100%FPL (46%)</a:t>
            </a:r>
          </a:p>
          <a:p>
            <a:r>
              <a:rPr lang="en-US" dirty="0"/>
              <a:t>Twice as likely to have unstable housing (14%)</a:t>
            </a:r>
          </a:p>
          <a:p>
            <a:r>
              <a:rPr lang="en-US" dirty="0"/>
              <a:t>Less likely to be Gay, Bisexual, or other Men who have Sex with Men (36%)</a:t>
            </a:r>
          </a:p>
          <a:p>
            <a:endParaRPr lang="en-US" dirty="0"/>
          </a:p>
        </p:txBody>
      </p:sp>
      <p:sp>
        <p:nvSpPr>
          <p:cNvPr id="4" name="Text Placeholder 3">
            <a:extLst>
              <a:ext uri="{FF2B5EF4-FFF2-40B4-BE49-F238E27FC236}">
                <a16:creationId xmlns:a16="http://schemas.microsoft.com/office/drawing/2014/main" id="{8AE1113E-55F7-4813-8B93-C7E0D53D120A}"/>
              </a:ext>
            </a:extLst>
          </p:cNvPr>
          <p:cNvSpPr>
            <a:spLocks noGrp="1"/>
          </p:cNvSpPr>
          <p:nvPr>
            <p:ph type="body" sz="quarter" idx="3"/>
          </p:nvPr>
        </p:nvSpPr>
        <p:spPr/>
        <p:txBody>
          <a:bodyPr/>
          <a:lstStyle/>
          <a:p>
            <a:r>
              <a:rPr lang="en-US" dirty="0"/>
              <a:t>All Other Provider Panels</a:t>
            </a:r>
          </a:p>
        </p:txBody>
      </p:sp>
      <p:sp>
        <p:nvSpPr>
          <p:cNvPr id="5" name="Content Placeholder 4">
            <a:extLst>
              <a:ext uri="{FF2B5EF4-FFF2-40B4-BE49-F238E27FC236}">
                <a16:creationId xmlns:a16="http://schemas.microsoft.com/office/drawing/2014/main" id="{60C9FA6A-FA95-455D-82AF-6EB7641101CF}"/>
              </a:ext>
            </a:extLst>
          </p:cNvPr>
          <p:cNvSpPr>
            <a:spLocks noGrp="1"/>
          </p:cNvSpPr>
          <p:nvPr>
            <p:ph sz="quarter" idx="4"/>
          </p:nvPr>
        </p:nvSpPr>
        <p:spPr/>
        <p:txBody>
          <a:bodyPr>
            <a:normAutofit fontScale="92500" lnSpcReduction="20000"/>
          </a:bodyPr>
          <a:lstStyle/>
          <a:p>
            <a:r>
              <a:rPr lang="en-US" dirty="0"/>
              <a:t>Less likely to be African American (43%)</a:t>
            </a:r>
          </a:p>
          <a:p>
            <a:r>
              <a:rPr lang="en-US" dirty="0"/>
              <a:t>Lower percentage of female clients (24%)</a:t>
            </a:r>
          </a:p>
          <a:p>
            <a:r>
              <a:rPr lang="en-US" dirty="0"/>
              <a:t>Lower percentage below 100% FPL (33%)</a:t>
            </a:r>
          </a:p>
          <a:p>
            <a:r>
              <a:rPr lang="en-US" dirty="0"/>
              <a:t>Predominantly stable housing (92%)</a:t>
            </a:r>
          </a:p>
          <a:p>
            <a:r>
              <a:rPr lang="en-US" dirty="0"/>
              <a:t>More likely to be Gay, Bisexual, or other Men who have Sex with Men (51%)</a:t>
            </a:r>
          </a:p>
        </p:txBody>
      </p:sp>
    </p:spTree>
    <p:extLst>
      <p:ext uri="{BB962C8B-B14F-4D97-AF65-F5344CB8AC3E}">
        <p14:creationId xmlns:p14="http://schemas.microsoft.com/office/powerpoint/2010/main" val="3474225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CF6C08-F9C8-44EA-8102-CB81F24EB047}"/>
              </a:ext>
            </a:extLst>
          </p:cNvPr>
          <p:cNvSpPr>
            <a:spLocks noGrp="1"/>
          </p:cNvSpPr>
          <p:nvPr>
            <p:ph type="title"/>
          </p:nvPr>
        </p:nvSpPr>
        <p:spPr/>
        <p:txBody>
          <a:bodyPr>
            <a:normAutofit/>
          </a:bodyPr>
          <a:lstStyle/>
          <a:p>
            <a:r>
              <a:rPr lang="en-US" dirty="0"/>
              <a:t>Drilling Down the Data 2.0</a:t>
            </a:r>
          </a:p>
        </p:txBody>
      </p:sp>
      <p:sp>
        <p:nvSpPr>
          <p:cNvPr id="9" name="Content Placeholder 8">
            <a:extLst>
              <a:ext uri="{FF2B5EF4-FFF2-40B4-BE49-F238E27FC236}">
                <a16:creationId xmlns:a16="http://schemas.microsoft.com/office/drawing/2014/main" id="{9431891E-B5F4-4CE6-8C41-67D88DABFAD0}"/>
              </a:ext>
            </a:extLst>
          </p:cNvPr>
          <p:cNvSpPr>
            <a:spLocks noGrp="1"/>
          </p:cNvSpPr>
          <p:nvPr>
            <p:ph idx="1"/>
          </p:nvPr>
        </p:nvSpPr>
        <p:spPr/>
        <p:txBody>
          <a:bodyPr/>
          <a:lstStyle/>
          <a:p>
            <a:r>
              <a:rPr lang="en-US" dirty="0"/>
              <a:t>Identify Area of Interest </a:t>
            </a:r>
          </a:p>
          <a:p>
            <a:r>
              <a:rPr lang="en-US" dirty="0"/>
              <a:t>Determine Measure(s)</a:t>
            </a:r>
          </a:p>
          <a:p>
            <a:r>
              <a:rPr lang="en-US" dirty="0"/>
              <a:t>Convene Multi-disciplinary Team</a:t>
            </a:r>
          </a:p>
          <a:p>
            <a:pPr lvl="1"/>
            <a:r>
              <a:rPr lang="en-US" dirty="0"/>
              <a:t>Hypothesize about Key Drivers of Outcome</a:t>
            </a:r>
          </a:p>
          <a:p>
            <a:pPr lvl="1"/>
            <a:r>
              <a:rPr lang="en-US" dirty="0"/>
              <a:t>Create a List of Potential Interventions</a:t>
            </a:r>
          </a:p>
          <a:p>
            <a:pPr lvl="1"/>
            <a:r>
              <a:rPr lang="en-US" dirty="0"/>
              <a:t>Prioritize and Select Intervention</a:t>
            </a:r>
          </a:p>
          <a:p>
            <a:r>
              <a:rPr lang="en-US" dirty="0"/>
              <a:t>Implement Intervention</a:t>
            </a:r>
          </a:p>
          <a:p>
            <a:r>
              <a:rPr lang="en-US" dirty="0"/>
              <a:t>Evaluate Outcome</a:t>
            </a:r>
          </a:p>
          <a:p>
            <a:pPr lvl="1"/>
            <a:r>
              <a:rPr lang="en-US" dirty="0"/>
              <a:t>Additional or Different Strategies</a:t>
            </a:r>
          </a:p>
        </p:txBody>
      </p:sp>
      <p:sp>
        <p:nvSpPr>
          <p:cNvPr id="7" name="Slide Number Placeholder 6">
            <a:extLst>
              <a:ext uri="{FF2B5EF4-FFF2-40B4-BE49-F238E27FC236}">
                <a16:creationId xmlns:a16="http://schemas.microsoft.com/office/drawing/2014/main" id="{E1084EDF-2C05-4C31-8980-7A8C35AA6DA2}"/>
              </a:ext>
            </a:extLst>
          </p:cNvPr>
          <p:cNvSpPr>
            <a:spLocks noGrp="1"/>
          </p:cNvSpPr>
          <p:nvPr>
            <p:ph type="sldNum" sz="quarter" idx="12"/>
          </p:nvPr>
        </p:nvSpPr>
        <p:spPr/>
        <p:txBody>
          <a:bodyPr/>
          <a:lstStyle/>
          <a:p>
            <a:fld id="{1D2EA5EF-C699-AF4C-BA42-C0A1CAAB713C}" type="slidenum">
              <a:rPr lang="en-US" smtClean="0">
                <a:solidFill>
                  <a:srgbClr val="FFFFFF"/>
                </a:solidFill>
              </a:rPr>
              <a:pPr/>
              <a:t>27</a:t>
            </a:fld>
            <a:endParaRPr lang="en-US">
              <a:solidFill>
                <a:srgbClr val="FFFFFF"/>
              </a:solidFill>
            </a:endParaRPr>
          </a:p>
        </p:txBody>
      </p:sp>
      <p:pic>
        <p:nvPicPr>
          <p:cNvPr id="1026" name="Picture 2" descr="Process png 5 » PNG Image">
            <a:extLst>
              <a:ext uri="{FF2B5EF4-FFF2-40B4-BE49-F238E27FC236}">
                <a16:creationId xmlns:a16="http://schemas.microsoft.com/office/drawing/2014/main" id="{AA4294BE-F191-41F6-8AF7-FA6EC71A9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05891"/>
            <a:ext cx="4350529" cy="218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024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8C489CD-EA98-4E1D-8F63-0D41C8B0ED9D}"/>
              </a:ext>
            </a:extLst>
          </p:cNvPr>
          <p:cNvSpPr>
            <a:spLocks noGrp="1"/>
          </p:cNvSpPr>
          <p:nvPr>
            <p:ph type="title"/>
          </p:nvPr>
        </p:nvSpPr>
        <p:spPr/>
        <p:txBody>
          <a:bodyPr vert="horz" lIns="68580" tIns="34290" rIns="68580" bIns="34290" rtlCol="0" anchor="b">
            <a:normAutofit/>
          </a:bodyPr>
          <a:lstStyle/>
          <a:p>
            <a:r>
              <a:rPr lang="en-US" sz="3075"/>
              <a:t>Clinic Care Teams</a:t>
            </a:r>
            <a:endParaRPr lang="en-US" sz="3075" dirty="0"/>
          </a:p>
        </p:txBody>
      </p:sp>
      <p:sp>
        <p:nvSpPr>
          <p:cNvPr id="4" name="Content Placeholder 3">
            <a:extLst>
              <a:ext uri="{FF2B5EF4-FFF2-40B4-BE49-F238E27FC236}">
                <a16:creationId xmlns:a16="http://schemas.microsoft.com/office/drawing/2014/main" id="{BD32129B-CBAA-4476-941F-31D21EE55234}"/>
              </a:ext>
            </a:extLst>
          </p:cNvPr>
          <p:cNvSpPr>
            <a:spLocks noGrp="1"/>
          </p:cNvSpPr>
          <p:nvPr>
            <p:ph idx="1"/>
          </p:nvPr>
        </p:nvSpPr>
        <p:spPr/>
        <p:txBody>
          <a:bodyPr vert="horz" lIns="68580" tIns="34290" rIns="68580" bIns="34290" rtlCol="0">
            <a:normAutofit/>
          </a:bodyPr>
          <a:lstStyle/>
          <a:p>
            <a:r>
              <a:rPr lang="en-US"/>
              <a:t>Clinical Teamlet</a:t>
            </a:r>
          </a:p>
          <a:p>
            <a:pPr lvl="1"/>
            <a:r>
              <a:rPr lang="en-US" sz="1500"/>
              <a:t>Infectious Disease Specialist</a:t>
            </a:r>
          </a:p>
          <a:p>
            <a:pPr lvl="1"/>
            <a:r>
              <a:rPr lang="en-US" sz="1500"/>
              <a:t>Certified Medical Assistant</a:t>
            </a:r>
          </a:p>
          <a:p>
            <a:r>
              <a:rPr lang="en-US" sz="1800"/>
              <a:t>Behavioral Health Teamlet</a:t>
            </a:r>
          </a:p>
          <a:p>
            <a:pPr lvl="1"/>
            <a:r>
              <a:rPr lang="en-US" sz="1500"/>
              <a:t>Licensed Clinical Social Worker</a:t>
            </a:r>
          </a:p>
          <a:p>
            <a:pPr lvl="1"/>
            <a:r>
              <a:rPr lang="en-US" sz="1500"/>
              <a:t>Psychiatrist</a:t>
            </a:r>
          </a:p>
          <a:p>
            <a:pPr lvl="1"/>
            <a:r>
              <a:rPr lang="en-US" sz="1500"/>
              <a:t>Physician Assistant </a:t>
            </a:r>
          </a:p>
          <a:p>
            <a:r>
              <a:rPr lang="en-US"/>
              <a:t>Supportive Teamlet</a:t>
            </a:r>
          </a:p>
          <a:p>
            <a:pPr lvl="1"/>
            <a:r>
              <a:rPr lang="en-US" sz="1500"/>
              <a:t>Medical Care Coordinators (Registered Nurse)</a:t>
            </a:r>
          </a:p>
          <a:p>
            <a:pPr lvl="1"/>
            <a:r>
              <a:rPr lang="en-US" sz="1500"/>
              <a:t>Medical Case Manager</a:t>
            </a:r>
          </a:p>
          <a:p>
            <a:pPr lvl="1"/>
            <a:r>
              <a:rPr lang="en-US" sz="1500"/>
              <a:t>Non-Medical Case Manager</a:t>
            </a:r>
          </a:p>
          <a:p>
            <a:pPr lvl="1"/>
            <a:r>
              <a:rPr lang="en-US" sz="1500"/>
              <a:t>Community Health Worker</a:t>
            </a:r>
          </a:p>
          <a:p>
            <a:endParaRPr lang="en-US" sz="1500" dirty="0"/>
          </a:p>
        </p:txBody>
      </p:sp>
      <p:pic>
        <p:nvPicPr>
          <p:cNvPr id="8196" name="Picture 4" descr="Zoom.ai — The Fastest Way to Schedule Meetings">
            <a:extLst>
              <a:ext uri="{FF2B5EF4-FFF2-40B4-BE49-F238E27FC236}">
                <a16:creationId xmlns:a16="http://schemas.microsoft.com/office/drawing/2014/main" id="{4BF3FAD0-1036-45EF-B107-B819E381B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661" y="3429001"/>
            <a:ext cx="3116733" cy="2047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45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7C1B-6C7C-41C5-BE37-9B0454345045}"/>
              </a:ext>
            </a:extLst>
          </p:cNvPr>
          <p:cNvSpPr>
            <a:spLocks noGrp="1"/>
          </p:cNvSpPr>
          <p:nvPr>
            <p:ph type="title"/>
          </p:nvPr>
        </p:nvSpPr>
        <p:spPr/>
        <p:txBody>
          <a:bodyPr/>
          <a:lstStyle/>
          <a:p>
            <a:r>
              <a:rPr lang="en-US" dirty="0"/>
              <a:t>Case Conferencing Team</a:t>
            </a:r>
          </a:p>
        </p:txBody>
      </p:sp>
      <p:sp>
        <p:nvSpPr>
          <p:cNvPr id="5" name="Text Placeholder 4">
            <a:extLst>
              <a:ext uri="{FF2B5EF4-FFF2-40B4-BE49-F238E27FC236}">
                <a16:creationId xmlns:a16="http://schemas.microsoft.com/office/drawing/2014/main" id="{E1E9CD03-2884-4247-AC4A-D4C1BB94C2E7}"/>
              </a:ext>
            </a:extLst>
          </p:cNvPr>
          <p:cNvSpPr>
            <a:spLocks noGrp="1"/>
          </p:cNvSpPr>
          <p:nvPr>
            <p:ph type="body" idx="1"/>
          </p:nvPr>
        </p:nvSpPr>
        <p:spPr/>
        <p:txBody>
          <a:bodyPr/>
          <a:lstStyle/>
          <a:p>
            <a:r>
              <a:rPr lang="en-US" dirty="0"/>
              <a:t>Facilitation Team</a:t>
            </a:r>
          </a:p>
        </p:txBody>
      </p:sp>
      <p:sp>
        <p:nvSpPr>
          <p:cNvPr id="3" name="Content Placeholder 2">
            <a:extLst>
              <a:ext uri="{FF2B5EF4-FFF2-40B4-BE49-F238E27FC236}">
                <a16:creationId xmlns:a16="http://schemas.microsoft.com/office/drawing/2014/main" id="{035639E3-A8D1-4114-BB75-CF069C3E3DA5}"/>
              </a:ext>
            </a:extLst>
          </p:cNvPr>
          <p:cNvSpPr>
            <a:spLocks noGrp="1"/>
          </p:cNvSpPr>
          <p:nvPr>
            <p:ph sz="half" idx="2"/>
          </p:nvPr>
        </p:nvSpPr>
        <p:spPr/>
        <p:txBody>
          <a:bodyPr>
            <a:normAutofit fontScale="92500"/>
          </a:bodyPr>
          <a:lstStyle/>
          <a:p>
            <a:r>
              <a:rPr lang="en-US" dirty="0"/>
              <a:t>Infectious Disease Specialist</a:t>
            </a:r>
          </a:p>
          <a:p>
            <a:r>
              <a:rPr lang="en-US" dirty="0"/>
              <a:t>Clinical Pharmacist</a:t>
            </a:r>
          </a:p>
          <a:p>
            <a:r>
              <a:rPr lang="en-US" dirty="0"/>
              <a:t>Medical Student</a:t>
            </a:r>
          </a:p>
          <a:p>
            <a:r>
              <a:rPr lang="en-US" dirty="0"/>
              <a:t>Person with HIV</a:t>
            </a:r>
          </a:p>
          <a:p>
            <a:pPr marL="0" indent="0">
              <a:buNone/>
            </a:pPr>
            <a:endParaRPr lang="en-US" dirty="0"/>
          </a:p>
        </p:txBody>
      </p:sp>
      <p:sp>
        <p:nvSpPr>
          <p:cNvPr id="4" name="Text Placeholder 3">
            <a:extLst>
              <a:ext uri="{FF2B5EF4-FFF2-40B4-BE49-F238E27FC236}">
                <a16:creationId xmlns:a16="http://schemas.microsoft.com/office/drawing/2014/main" id="{5A381F98-A332-40E0-8060-0DD43266B9D2}"/>
              </a:ext>
            </a:extLst>
          </p:cNvPr>
          <p:cNvSpPr>
            <a:spLocks noGrp="1"/>
          </p:cNvSpPr>
          <p:nvPr>
            <p:ph type="body" sz="quarter" idx="3"/>
          </p:nvPr>
        </p:nvSpPr>
        <p:spPr/>
        <p:txBody>
          <a:bodyPr/>
          <a:lstStyle/>
          <a:p>
            <a:r>
              <a:rPr lang="en-US" dirty="0"/>
              <a:t>Intervention Panel Team</a:t>
            </a:r>
          </a:p>
        </p:txBody>
      </p:sp>
      <p:sp>
        <p:nvSpPr>
          <p:cNvPr id="6" name="Content Placeholder 5">
            <a:extLst>
              <a:ext uri="{FF2B5EF4-FFF2-40B4-BE49-F238E27FC236}">
                <a16:creationId xmlns:a16="http://schemas.microsoft.com/office/drawing/2014/main" id="{FA3F484C-59E4-482C-9171-6E7ABC4079B3}"/>
              </a:ext>
            </a:extLst>
          </p:cNvPr>
          <p:cNvSpPr>
            <a:spLocks noGrp="1"/>
          </p:cNvSpPr>
          <p:nvPr>
            <p:ph sz="quarter" idx="4"/>
          </p:nvPr>
        </p:nvSpPr>
        <p:spPr/>
        <p:txBody>
          <a:bodyPr>
            <a:normAutofit fontScale="92500"/>
          </a:bodyPr>
          <a:lstStyle/>
          <a:p>
            <a:r>
              <a:rPr lang="en-US" dirty="0"/>
              <a:t>HIV Primary Care Provider</a:t>
            </a:r>
          </a:p>
          <a:p>
            <a:r>
              <a:rPr lang="en-US" dirty="0"/>
              <a:t>Community Health Worker</a:t>
            </a:r>
          </a:p>
          <a:p>
            <a:r>
              <a:rPr lang="en-US" dirty="0"/>
              <a:t>Nurse Care Manager</a:t>
            </a:r>
          </a:p>
          <a:p>
            <a:r>
              <a:rPr lang="en-US" dirty="0"/>
              <a:t>Medical Case Manager</a:t>
            </a:r>
          </a:p>
          <a:p>
            <a:r>
              <a:rPr lang="en-US" dirty="0"/>
              <a:t>Nonmedical Case Manager</a:t>
            </a:r>
          </a:p>
          <a:p>
            <a:r>
              <a:rPr lang="en-US" dirty="0"/>
              <a:t>Medical Assistant</a:t>
            </a:r>
          </a:p>
          <a:p>
            <a:r>
              <a:rPr lang="en-US" dirty="0"/>
              <a:t>Clinical Director</a:t>
            </a:r>
          </a:p>
        </p:txBody>
      </p:sp>
    </p:spTree>
    <p:extLst>
      <p:ext uri="{BB962C8B-B14F-4D97-AF65-F5344CB8AC3E}">
        <p14:creationId xmlns:p14="http://schemas.microsoft.com/office/powerpoint/2010/main" val="401924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7E3489-722B-4C55-8343-3AF0CCE00C31}"/>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7618730C-A55B-4368-B0B3-6583DFB52C4D}"/>
              </a:ext>
            </a:extLst>
          </p:cNvPr>
          <p:cNvSpPr>
            <a:spLocks noGrp="1"/>
          </p:cNvSpPr>
          <p:nvPr>
            <p:ph idx="1"/>
          </p:nvPr>
        </p:nvSpPr>
        <p:spPr/>
        <p:txBody>
          <a:bodyPr/>
          <a:lstStyle/>
          <a:p>
            <a:r>
              <a:rPr lang="en-US" dirty="0"/>
              <a:t>Share a systems-level intervention to address special cause variation in patient and client outcomes</a:t>
            </a:r>
          </a:p>
          <a:p>
            <a:r>
              <a:rPr lang="en-US" dirty="0"/>
              <a:t>Discuss innovative care solutions for hardly reached and marginalized patients and clients</a:t>
            </a:r>
          </a:p>
          <a:p>
            <a:r>
              <a:rPr lang="en-US" dirty="0"/>
              <a:t>Demonstrate the value of systematic, iterative multi-disciplinary case review</a:t>
            </a:r>
          </a:p>
          <a:p>
            <a:endParaRPr lang="en-US" dirty="0"/>
          </a:p>
        </p:txBody>
      </p:sp>
    </p:spTree>
    <p:extLst>
      <p:ext uri="{BB962C8B-B14F-4D97-AF65-F5344CB8AC3E}">
        <p14:creationId xmlns:p14="http://schemas.microsoft.com/office/powerpoint/2010/main" val="4051636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DED99-A58A-4EEB-9D4F-23D5951D7BFA}"/>
              </a:ext>
            </a:extLst>
          </p:cNvPr>
          <p:cNvSpPr>
            <a:spLocks noGrp="1"/>
          </p:cNvSpPr>
          <p:nvPr>
            <p:ph type="title"/>
          </p:nvPr>
        </p:nvSpPr>
        <p:spPr/>
        <p:txBody>
          <a:bodyPr>
            <a:normAutofit fontScale="90000"/>
          </a:bodyPr>
          <a:lstStyle/>
          <a:p>
            <a:r>
              <a:rPr lang="en-US" dirty="0"/>
              <a:t>Viral Load Suppression for Intervention Panel</a:t>
            </a:r>
          </a:p>
        </p:txBody>
      </p:sp>
      <p:graphicFrame>
        <p:nvGraphicFramePr>
          <p:cNvPr id="6" name="Content Placeholder 5">
            <a:extLst>
              <a:ext uri="{FF2B5EF4-FFF2-40B4-BE49-F238E27FC236}">
                <a16:creationId xmlns:a16="http://schemas.microsoft.com/office/drawing/2014/main" id="{321CAB76-48D1-4B41-A4DF-BA38E558B42B}"/>
              </a:ext>
            </a:extLst>
          </p:cNvPr>
          <p:cNvGraphicFramePr>
            <a:graphicFrameLocks noGrp="1"/>
          </p:cNvGraphicFramePr>
          <p:nvPr>
            <p:ph idx="1"/>
            <p:extLst>
              <p:ext uri="{D42A27DB-BD31-4B8C-83A1-F6EECF244321}">
                <p14:modId xmlns:p14="http://schemas.microsoft.com/office/powerpoint/2010/main" val="4198775207"/>
              </p:ext>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pic>
        <p:nvPicPr>
          <p:cNvPr id="7" name="Graphic 1" descr="Mining tools">
            <a:extLst>
              <a:ext uri="{FF2B5EF4-FFF2-40B4-BE49-F238E27FC236}">
                <a16:creationId xmlns:a16="http://schemas.microsoft.com/office/drawing/2014/main" id="{8F6833B7-0D88-4153-A7DC-07BBF60A2B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8171" y="3858220"/>
            <a:ext cx="719894" cy="704335"/>
          </a:xfrm>
          <a:prstGeom prst="rect">
            <a:avLst/>
          </a:prstGeom>
        </p:spPr>
      </p:pic>
      <p:pic>
        <p:nvPicPr>
          <p:cNvPr id="8" name="Graphic 1" descr="Mining tools">
            <a:extLst>
              <a:ext uri="{FF2B5EF4-FFF2-40B4-BE49-F238E27FC236}">
                <a16:creationId xmlns:a16="http://schemas.microsoft.com/office/drawing/2014/main" id="{2DD64FBE-C984-4774-A121-06839B430D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2950" y="3506053"/>
            <a:ext cx="719894" cy="704335"/>
          </a:xfrm>
          <a:prstGeom prst="rect">
            <a:avLst/>
          </a:prstGeom>
        </p:spPr>
      </p:pic>
    </p:spTree>
    <p:extLst>
      <p:ext uri="{BB962C8B-B14F-4D97-AF65-F5344CB8AC3E}">
        <p14:creationId xmlns:p14="http://schemas.microsoft.com/office/powerpoint/2010/main" val="142759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DED99-A58A-4EEB-9D4F-23D5951D7BFA}"/>
              </a:ext>
            </a:extLst>
          </p:cNvPr>
          <p:cNvSpPr>
            <a:spLocks noGrp="1"/>
          </p:cNvSpPr>
          <p:nvPr>
            <p:ph type="title"/>
          </p:nvPr>
        </p:nvSpPr>
        <p:spPr/>
        <p:txBody>
          <a:bodyPr>
            <a:normAutofit fontScale="90000"/>
          </a:bodyPr>
          <a:lstStyle/>
          <a:p>
            <a:r>
              <a:rPr lang="en-US" dirty="0"/>
              <a:t>Change in Viral Load Suppression Rates</a:t>
            </a:r>
          </a:p>
        </p:txBody>
      </p:sp>
      <p:graphicFrame>
        <p:nvGraphicFramePr>
          <p:cNvPr id="6" name="Content Placeholder 5">
            <a:extLst>
              <a:ext uri="{FF2B5EF4-FFF2-40B4-BE49-F238E27FC236}">
                <a16:creationId xmlns:a16="http://schemas.microsoft.com/office/drawing/2014/main" id="{321CAB76-48D1-4B41-A4DF-BA38E558B42B}"/>
              </a:ext>
            </a:extLst>
          </p:cNvPr>
          <p:cNvGraphicFramePr>
            <a:graphicFrameLocks noGrp="1"/>
          </p:cNvGraphicFramePr>
          <p:nvPr>
            <p:ph idx="1"/>
          </p:nvPr>
        </p:nvGraphicFramePr>
        <p:xfrm>
          <a:off x="628650" y="1978626"/>
          <a:ext cx="7886700" cy="3595816"/>
        </p:xfrm>
        <a:graphic>
          <a:graphicData uri="http://schemas.openxmlformats.org/drawingml/2006/chart">
            <c:chart xmlns:c="http://schemas.openxmlformats.org/drawingml/2006/chart" xmlns:r="http://schemas.openxmlformats.org/officeDocument/2006/relationships" r:id="rId2"/>
          </a:graphicData>
        </a:graphic>
      </p:graphicFrame>
      <p:sp>
        <p:nvSpPr>
          <p:cNvPr id="3" name="Arrow: Right 2">
            <a:extLst>
              <a:ext uri="{FF2B5EF4-FFF2-40B4-BE49-F238E27FC236}">
                <a16:creationId xmlns:a16="http://schemas.microsoft.com/office/drawing/2014/main" id="{BB0D605B-93A4-4631-A44D-8D4BB1AD9244}"/>
              </a:ext>
            </a:extLst>
          </p:cNvPr>
          <p:cNvSpPr/>
          <p:nvPr/>
        </p:nvSpPr>
        <p:spPr>
          <a:xfrm>
            <a:off x="3364128" y="2488342"/>
            <a:ext cx="1779373" cy="866518"/>
          </a:xfrm>
          <a:prstGeom prst="rightArrow">
            <a:avLst/>
          </a:prstGeom>
          <a:solidFill>
            <a:srgbClr val="C521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Controlled Performance </a:t>
            </a:r>
          </a:p>
        </p:txBody>
      </p:sp>
      <p:pic>
        <p:nvPicPr>
          <p:cNvPr id="5" name="Graphic 1" descr="Mining tools">
            <a:extLst>
              <a:ext uri="{FF2B5EF4-FFF2-40B4-BE49-F238E27FC236}">
                <a16:creationId xmlns:a16="http://schemas.microsoft.com/office/drawing/2014/main" id="{112A6ECC-5E28-4719-85A2-CA6A2400B4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3553" y="3613033"/>
            <a:ext cx="719894" cy="704335"/>
          </a:xfrm>
          <a:prstGeom prst="rect">
            <a:avLst/>
          </a:prstGeom>
        </p:spPr>
      </p:pic>
      <p:pic>
        <p:nvPicPr>
          <p:cNvPr id="7" name="Graphic 1" descr="Mining tools">
            <a:extLst>
              <a:ext uri="{FF2B5EF4-FFF2-40B4-BE49-F238E27FC236}">
                <a16:creationId xmlns:a16="http://schemas.microsoft.com/office/drawing/2014/main" id="{D6C64266-76A1-49FA-8FC3-0E60C33419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48093" y="3339639"/>
            <a:ext cx="719894" cy="704335"/>
          </a:xfrm>
          <a:prstGeom prst="rect">
            <a:avLst/>
          </a:prstGeom>
        </p:spPr>
      </p:pic>
      <p:sp>
        <p:nvSpPr>
          <p:cNvPr id="4" name="Cloud 3">
            <a:extLst>
              <a:ext uri="{FF2B5EF4-FFF2-40B4-BE49-F238E27FC236}">
                <a16:creationId xmlns:a16="http://schemas.microsoft.com/office/drawing/2014/main" id="{9711C814-BCCE-41C8-A55D-62F9BD02DD68}"/>
              </a:ext>
            </a:extLst>
          </p:cNvPr>
          <p:cNvSpPr/>
          <p:nvPr/>
        </p:nvSpPr>
        <p:spPr>
          <a:xfrm>
            <a:off x="7547726" y="2669939"/>
            <a:ext cx="1279689" cy="825644"/>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COVID-19</a:t>
            </a:r>
          </a:p>
        </p:txBody>
      </p:sp>
    </p:spTree>
    <p:extLst>
      <p:ext uri="{BB962C8B-B14F-4D97-AF65-F5344CB8AC3E}">
        <p14:creationId xmlns:p14="http://schemas.microsoft.com/office/powerpoint/2010/main" val="10364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2B050-5F87-413D-BD72-AEA04DA1148D}"/>
              </a:ext>
            </a:extLst>
          </p:cNvPr>
          <p:cNvSpPr>
            <a:spLocks noGrp="1"/>
          </p:cNvSpPr>
          <p:nvPr>
            <p:ph type="title"/>
          </p:nvPr>
        </p:nvSpPr>
        <p:spPr/>
        <p:txBody>
          <a:bodyPr/>
          <a:lstStyle/>
          <a:p>
            <a:r>
              <a:rPr lang="en-US"/>
              <a:t>Case Study</a:t>
            </a:r>
            <a:endParaRPr lang="en-US" dirty="0"/>
          </a:p>
        </p:txBody>
      </p:sp>
      <p:sp>
        <p:nvSpPr>
          <p:cNvPr id="3" name="Text Placeholder 2">
            <a:extLst>
              <a:ext uri="{FF2B5EF4-FFF2-40B4-BE49-F238E27FC236}">
                <a16:creationId xmlns:a16="http://schemas.microsoft.com/office/drawing/2014/main" id="{8346A3A4-DD94-4776-AA48-4EFEFBC06573}"/>
              </a:ext>
            </a:extLst>
          </p:cNvPr>
          <p:cNvSpPr>
            <a:spLocks noGrp="1"/>
          </p:cNvSpPr>
          <p:nvPr>
            <p:ph type="body" idx="1"/>
          </p:nvPr>
        </p:nvSpPr>
        <p:spPr/>
        <p:txBody>
          <a:bodyPr/>
          <a:lstStyle/>
          <a:p>
            <a:r>
              <a:rPr lang="en-US" dirty="0"/>
              <a:t>Radical Autonomy</a:t>
            </a:r>
          </a:p>
        </p:txBody>
      </p:sp>
      <p:sp>
        <p:nvSpPr>
          <p:cNvPr id="4" name="Slide Number Placeholder 3">
            <a:extLst>
              <a:ext uri="{FF2B5EF4-FFF2-40B4-BE49-F238E27FC236}">
                <a16:creationId xmlns:a16="http://schemas.microsoft.com/office/drawing/2014/main" id="{2DBE28D7-D2AE-4C9B-B69F-5E282CBBE1F4}"/>
              </a:ext>
            </a:extLst>
          </p:cNvPr>
          <p:cNvSpPr>
            <a:spLocks noGrp="1"/>
          </p:cNvSpPr>
          <p:nvPr>
            <p:ph type="sldNum" sz="quarter" idx="12"/>
          </p:nvPr>
        </p:nvSpPr>
        <p:spPr/>
        <p:txBody>
          <a:bodyPr/>
          <a:lstStyle/>
          <a:p>
            <a:fld id="{22371414-462E-46DB-984E-E1D1898C16DC}" type="slidenum">
              <a:rPr lang="en-US" smtClean="0"/>
              <a:t>32</a:t>
            </a:fld>
            <a:endParaRPr lang="en-US" dirty="0"/>
          </a:p>
        </p:txBody>
      </p:sp>
      <p:pic>
        <p:nvPicPr>
          <p:cNvPr id="10244" name="Picture 4" descr="How does it work? - PushButtonFor">
            <a:extLst>
              <a:ext uri="{FF2B5EF4-FFF2-40B4-BE49-F238E27FC236}">
                <a16:creationId xmlns:a16="http://schemas.microsoft.com/office/drawing/2014/main" id="{24749375-E510-41DE-ACA3-7AF56ADCD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967" y="1947497"/>
            <a:ext cx="4924346" cy="371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562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A0BD-0B80-45A3-B6AA-CE7D8DB42A05}"/>
              </a:ext>
            </a:extLst>
          </p:cNvPr>
          <p:cNvSpPr>
            <a:spLocks noGrp="1"/>
          </p:cNvSpPr>
          <p:nvPr>
            <p:ph type="title"/>
          </p:nvPr>
        </p:nvSpPr>
        <p:spPr/>
        <p:txBody>
          <a:bodyPr>
            <a:normAutofit/>
          </a:bodyPr>
          <a:lstStyle/>
          <a:p>
            <a:r>
              <a:rPr lang="en-US" dirty="0"/>
              <a:t>Honoring Autonomy</a:t>
            </a:r>
          </a:p>
        </p:txBody>
      </p:sp>
      <p:sp>
        <p:nvSpPr>
          <p:cNvPr id="4" name="Text Placeholder 3">
            <a:extLst>
              <a:ext uri="{FF2B5EF4-FFF2-40B4-BE49-F238E27FC236}">
                <a16:creationId xmlns:a16="http://schemas.microsoft.com/office/drawing/2014/main" id="{AA66CC98-2207-4E8E-A02D-8F89053C76F5}"/>
              </a:ext>
            </a:extLst>
          </p:cNvPr>
          <p:cNvSpPr>
            <a:spLocks noGrp="1"/>
          </p:cNvSpPr>
          <p:nvPr>
            <p:ph type="body" idx="1"/>
          </p:nvPr>
        </p:nvSpPr>
        <p:spPr/>
        <p:txBody>
          <a:bodyPr/>
          <a:lstStyle/>
          <a:p>
            <a:r>
              <a:rPr lang="en-US" dirty="0"/>
              <a:t>Patient Challenge</a:t>
            </a:r>
          </a:p>
        </p:txBody>
      </p:sp>
      <p:sp>
        <p:nvSpPr>
          <p:cNvPr id="6" name="Content Placeholder 5">
            <a:extLst>
              <a:ext uri="{FF2B5EF4-FFF2-40B4-BE49-F238E27FC236}">
                <a16:creationId xmlns:a16="http://schemas.microsoft.com/office/drawing/2014/main" id="{6249029C-8B1B-491C-86C3-5035B3CB231C}"/>
              </a:ext>
            </a:extLst>
          </p:cNvPr>
          <p:cNvSpPr>
            <a:spLocks noGrp="1"/>
          </p:cNvSpPr>
          <p:nvPr>
            <p:ph sz="half" idx="2"/>
          </p:nvPr>
        </p:nvSpPr>
        <p:spPr/>
        <p:txBody>
          <a:bodyPr>
            <a:normAutofit fontScale="85000" lnSpcReduction="10000"/>
          </a:bodyPr>
          <a:lstStyle/>
          <a:p>
            <a:r>
              <a:rPr lang="en-US" dirty="0"/>
              <a:t>Older African-American Woman with intermittent adherence that was affecting her CD4 count</a:t>
            </a:r>
          </a:p>
          <a:p>
            <a:r>
              <a:rPr lang="en-US" dirty="0"/>
              <a:t>The patent had received multiple adherence interventions and “talks” with the care team</a:t>
            </a:r>
          </a:p>
          <a:p>
            <a:r>
              <a:rPr lang="en-US" dirty="0"/>
              <a:t>The team had resolved that she was set in her ways and when she got sick then she might change</a:t>
            </a:r>
          </a:p>
        </p:txBody>
      </p:sp>
      <p:sp>
        <p:nvSpPr>
          <p:cNvPr id="7" name="Text Placeholder 6">
            <a:extLst>
              <a:ext uri="{FF2B5EF4-FFF2-40B4-BE49-F238E27FC236}">
                <a16:creationId xmlns:a16="http://schemas.microsoft.com/office/drawing/2014/main" id="{14929D33-F99D-4D0A-9B01-774E8E94A024}"/>
              </a:ext>
            </a:extLst>
          </p:cNvPr>
          <p:cNvSpPr>
            <a:spLocks noGrp="1"/>
          </p:cNvSpPr>
          <p:nvPr>
            <p:ph type="body" sz="quarter" idx="3"/>
          </p:nvPr>
        </p:nvSpPr>
        <p:spPr/>
        <p:txBody>
          <a:bodyPr/>
          <a:lstStyle/>
          <a:p>
            <a:r>
              <a:rPr lang="en-US" dirty="0"/>
              <a:t>Considerations</a:t>
            </a:r>
          </a:p>
        </p:txBody>
      </p:sp>
      <p:sp>
        <p:nvSpPr>
          <p:cNvPr id="8" name="Content Placeholder 7">
            <a:extLst>
              <a:ext uri="{FF2B5EF4-FFF2-40B4-BE49-F238E27FC236}">
                <a16:creationId xmlns:a16="http://schemas.microsoft.com/office/drawing/2014/main" id="{253E6D8B-F9A1-40A7-918E-1BBB19EFFB40}"/>
              </a:ext>
            </a:extLst>
          </p:cNvPr>
          <p:cNvSpPr>
            <a:spLocks noGrp="1"/>
          </p:cNvSpPr>
          <p:nvPr>
            <p:ph sz="quarter" idx="4"/>
          </p:nvPr>
        </p:nvSpPr>
        <p:spPr/>
        <p:txBody>
          <a:bodyPr>
            <a:normAutofit fontScale="85000" lnSpcReduction="10000"/>
          </a:bodyPr>
          <a:lstStyle/>
          <a:p>
            <a:r>
              <a:rPr lang="en-US" dirty="0"/>
              <a:t>The clinic has historical knowledge of the types of care needed for people with advanced HIV disease</a:t>
            </a:r>
          </a:p>
          <a:p>
            <a:r>
              <a:rPr lang="en-US" dirty="0"/>
              <a:t>Raising awareness and offering a patient all the options that respect her autonomy might yield a different outcome</a:t>
            </a:r>
          </a:p>
        </p:txBody>
      </p:sp>
    </p:spTree>
    <p:extLst>
      <p:ext uri="{BB962C8B-B14F-4D97-AF65-F5344CB8AC3E}">
        <p14:creationId xmlns:p14="http://schemas.microsoft.com/office/powerpoint/2010/main" val="24762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B40952-B90F-4408-A2DB-949E24DD3287}"/>
              </a:ext>
            </a:extLst>
          </p:cNvPr>
          <p:cNvSpPr>
            <a:spLocks noGrp="1"/>
          </p:cNvSpPr>
          <p:nvPr>
            <p:ph type="title"/>
          </p:nvPr>
        </p:nvSpPr>
        <p:spPr>
          <a:xfrm>
            <a:off x="722317" y="781886"/>
            <a:ext cx="7659687" cy="1168401"/>
          </a:xfrm>
        </p:spPr>
        <p:txBody>
          <a:bodyPr/>
          <a:lstStyle/>
          <a:p>
            <a:r>
              <a:rPr lang="en-US" dirty="0"/>
              <a:t>Panel Discussion</a:t>
            </a:r>
          </a:p>
        </p:txBody>
      </p:sp>
      <p:sp>
        <p:nvSpPr>
          <p:cNvPr id="9" name="Text Placeholder 8">
            <a:extLst>
              <a:ext uri="{FF2B5EF4-FFF2-40B4-BE49-F238E27FC236}">
                <a16:creationId xmlns:a16="http://schemas.microsoft.com/office/drawing/2014/main" id="{91B70337-224F-4B29-871F-1C43588662F5}"/>
              </a:ext>
            </a:extLst>
          </p:cNvPr>
          <p:cNvSpPr>
            <a:spLocks noGrp="1"/>
          </p:cNvSpPr>
          <p:nvPr>
            <p:ph type="body" idx="1"/>
          </p:nvPr>
        </p:nvSpPr>
        <p:spPr>
          <a:xfrm>
            <a:off x="722317" y="1950287"/>
            <a:ext cx="6135687" cy="2659780"/>
          </a:xfrm>
        </p:spPr>
        <p:txBody>
          <a:bodyPr>
            <a:normAutofit/>
          </a:bodyPr>
          <a:lstStyle/>
          <a:p>
            <a:r>
              <a:rPr lang="en-US" dirty="0"/>
              <a:t>Cindy Hou, DO, MDA, FACOI, Infectious Diseases Physician, Jefferson Health New Jersey</a:t>
            </a:r>
          </a:p>
          <a:p>
            <a:endParaRPr lang="en-US" dirty="0"/>
          </a:p>
          <a:p>
            <a:endParaRPr lang="en-US" dirty="0"/>
          </a:p>
          <a:p>
            <a:endParaRPr lang="en-US" dirty="0"/>
          </a:p>
          <a:p>
            <a:r>
              <a:rPr lang="en-US" dirty="0"/>
              <a:t>Nikunj Vyas, PharmD, Clinical Pharmacist, Jefferson Health New Jersey</a:t>
            </a:r>
          </a:p>
        </p:txBody>
      </p:sp>
      <p:sp>
        <p:nvSpPr>
          <p:cNvPr id="7" name="Slide Number Placeholder 6">
            <a:extLst>
              <a:ext uri="{FF2B5EF4-FFF2-40B4-BE49-F238E27FC236}">
                <a16:creationId xmlns:a16="http://schemas.microsoft.com/office/drawing/2014/main" id="{BB37533F-3E87-4641-BB84-7E1F21C6B301}"/>
              </a:ext>
            </a:extLst>
          </p:cNvPr>
          <p:cNvSpPr>
            <a:spLocks noGrp="1"/>
          </p:cNvSpPr>
          <p:nvPr>
            <p:ph type="sldNum" sz="quarter" idx="12"/>
          </p:nvPr>
        </p:nvSpPr>
        <p:spPr/>
        <p:txBody>
          <a:bodyPr/>
          <a:lstStyle/>
          <a:p>
            <a:fld id="{22371414-462E-46DB-984E-E1D1898C16DC}" type="slidenum">
              <a:rPr lang="en-US" smtClean="0"/>
              <a:pPr/>
              <a:t>34</a:t>
            </a:fld>
            <a:endParaRPr lang="en-US"/>
          </a:p>
        </p:txBody>
      </p:sp>
      <p:pic>
        <p:nvPicPr>
          <p:cNvPr id="13" name="Picture 2" descr="Chinese American Medical Society - CAMS Dinner Seminar: Lupus and ...">
            <a:extLst>
              <a:ext uri="{FF2B5EF4-FFF2-40B4-BE49-F238E27FC236}">
                <a16:creationId xmlns:a16="http://schemas.microsoft.com/office/drawing/2014/main" id="{2F076E3D-3D36-4684-B8D5-E9A0A9058C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63"/>
          <a:stretch/>
        </p:blipFill>
        <p:spPr bwMode="auto">
          <a:xfrm>
            <a:off x="7218397" y="1138783"/>
            <a:ext cx="1313391" cy="19430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Content Placeholder 5">
            <a:extLst>
              <a:ext uri="{FF2B5EF4-FFF2-40B4-BE49-F238E27FC236}">
                <a16:creationId xmlns:a16="http://schemas.microsoft.com/office/drawing/2014/main" id="{046356E2-E600-4101-9104-3762D89AA3B3}"/>
              </a:ext>
            </a:extLst>
          </p:cNvPr>
          <p:cNvPicPr>
            <a:picLocks noChangeAspect="1"/>
          </p:cNvPicPr>
          <p:nvPr/>
        </p:nvPicPr>
        <p:blipFill rotWithShape="1">
          <a:blip r:embed="rId3"/>
          <a:srcRect l="22625" r="2336"/>
          <a:stretch/>
        </p:blipFill>
        <p:spPr>
          <a:xfrm>
            <a:off x="7218397" y="3429000"/>
            <a:ext cx="1313391" cy="19430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4214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FD45-E9DC-4CE2-A556-100F4729C86A}"/>
              </a:ext>
            </a:extLst>
          </p:cNvPr>
          <p:cNvSpPr>
            <a:spLocks noGrp="1"/>
          </p:cNvSpPr>
          <p:nvPr>
            <p:ph type="title"/>
          </p:nvPr>
        </p:nvSpPr>
        <p:spPr/>
        <p:txBody>
          <a:bodyPr/>
          <a:lstStyle/>
          <a:p>
            <a:r>
              <a:rPr lang="en-US" dirty="0"/>
              <a:t>Critical Elements</a:t>
            </a:r>
          </a:p>
        </p:txBody>
      </p:sp>
      <p:sp>
        <p:nvSpPr>
          <p:cNvPr id="3" name="Content Placeholder 2">
            <a:extLst>
              <a:ext uri="{FF2B5EF4-FFF2-40B4-BE49-F238E27FC236}">
                <a16:creationId xmlns:a16="http://schemas.microsoft.com/office/drawing/2014/main" id="{A0A85407-8ACA-4B0C-B9AB-F756207DC9B9}"/>
              </a:ext>
            </a:extLst>
          </p:cNvPr>
          <p:cNvSpPr>
            <a:spLocks noGrp="1"/>
          </p:cNvSpPr>
          <p:nvPr>
            <p:ph idx="1"/>
          </p:nvPr>
        </p:nvSpPr>
        <p:spPr/>
        <p:txBody>
          <a:bodyPr/>
          <a:lstStyle/>
          <a:p>
            <a:r>
              <a:rPr lang="en-US" dirty="0"/>
              <a:t>Dedication and Commitment to the Process</a:t>
            </a:r>
          </a:p>
          <a:p>
            <a:r>
              <a:rPr lang="en-US" dirty="0"/>
              <a:t>Preparation for the Drill Down Sessions</a:t>
            </a:r>
          </a:p>
          <a:p>
            <a:r>
              <a:rPr lang="en-US" dirty="0"/>
              <a:t>Representative Staff </a:t>
            </a:r>
          </a:p>
          <a:p>
            <a:r>
              <a:rPr lang="en-US" dirty="0"/>
              <a:t>Integration of Clinical Pharmacy and Persons with HIV</a:t>
            </a:r>
          </a:p>
          <a:p>
            <a:r>
              <a:rPr lang="en-US" dirty="0"/>
              <a:t>Physician Champion</a:t>
            </a:r>
          </a:p>
          <a:p>
            <a:r>
              <a:rPr lang="en-US" dirty="0"/>
              <a:t>External Facilitation by Peers</a:t>
            </a:r>
          </a:p>
        </p:txBody>
      </p:sp>
    </p:spTree>
    <p:extLst>
      <p:ext uri="{BB962C8B-B14F-4D97-AF65-F5344CB8AC3E}">
        <p14:creationId xmlns:p14="http://schemas.microsoft.com/office/powerpoint/2010/main" val="590249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7514C-6399-4895-97C2-1B5097D299CF}"/>
              </a:ext>
            </a:extLst>
          </p:cNvPr>
          <p:cNvSpPr>
            <a:spLocks noGrp="1"/>
          </p:cNvSpPr>
          <p:nvPr>
            <p:ph type="title"/>
          </p:nvPr>
        </p:nvSpPr>
        <p:spPr/>
        <p:txBody>
          <a:bodyPr/>
          <a:lstStyle/>
          <a:p>
            <a:r>
              <a:rPr lang="en-US" dirty="0"/>
              <a:t>Lessons Learned</a:t>
            </a:r>
          </a:p>
        </p:txBody>
      </p:sp>
      <p:sp>
        <p:nvSpPr>
          <p:cNvPr id="4" name="Content Placeholder 3">
            <a:extLst>
              <a:ext uri="{FF2B5EF4-FFF2-40B4-BE49-F238E27FC236}">
                <a16:creationId xmlns:a16="http://schemas.microsoft.com/office/drawing/2014/main" id="{1B097BDB-C6D7-4E63-8AF6-AB311F1A262C}"/>
              </a:ext>
            </a:extLst>
          </p:cNvPr>
          <p:cNvSpPr>
            <a:spLocks noGrp="1"/>
          </p:cNvSpPr>
          <p:nvPr>
            <p:ph idx="1"/>
          </p:nvPr>
        </p:nvSpPr>
        <p:spPr/>
        <p:txBody>
          <a:bodyPr>
            <a:normAutofit fontScale="92500" lnSpcReduction="10000"/>
          </a:bodyPr>
          <a:lstStyle/>
          <a:p>
            <a:r>
              <a:rPr lang="en-US" dirty="0"/>
              <a:t>Trust had to be built for the process to work between the Facilitation Team and the Intervention Panel Team</a:t>
            </a:r>
          </a:p>
          <a:p>
            <a:r>
              <a:rPr lang="en-US" dirty="0"/>
              <a:t>Coordination of staff was relatively easy with the support of clinical leadership, leveraged by the Physician Champion</a:t>
            </a:r>
          </a:p>
          <a:p>
            <a:r>
              <a:rPr lang="en-US" dirty="0"/>
              <a:t>The lens of Clinical Pharmacy allowed for deeper discussions about how medications and regimens may be affecting outcomes</a:t>
            </a:r>
          </a:p>
          <a:p>
            <a:r>
              <a:rPr lang="en-US" dirty="0"/>
              <a:t>The integration of Persons with HIV allowed the team to navigate “risky” conversations and generate “out-of-the-box” ideas</a:t>
            </a:r>
          </a:p>
          <a:p>
            <a:r>
              <a:rPr lang="en-US" dirty="0"/>
              <a:t>A good abstraction tool can save your team a lot of time by being prepared with the right data at the right time</a:t>
            </a:r>
          </a:p>
        </p:txBody>
      </p:sp>
    </p:spTree>
    <p:extLst>
      <p:ext uri="{BB962C8B-B14F-4D97-AF65-F5344CB8AC3E}">
        <p14:creationId xmlns:p14="http://schemas.microsoft.com/office/powerpoint/2010/main" val="82931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6F56D-5BD0-4E35-94F6-C95CDCF5301A}"/>
              </a:ext>
            </a:extLst>
          </p:cNvPr>
          <p:cNvSpPr>
            <a:spLocks noGrp="1"/>
          </p:cNvSpPr>
          <p:nvPr>
            <p:ph type="title"/>
          </p:nvPr>
        </p:nvSpPr>
        <p:spPr/>
        <p:txBody>
          <a:bodyPr/>
          <a:lstStyle/>
          <a:p>
            <a:r>
              <a:rPr lang="en-US" dirty="0"/>
              <a:t>Next Steps …</a:t>
            </a:r>
          </a:p>
        </p:txBody>
      </p:sp>
      <p:sp>
        <p:nvSpPr>
          <p:cNvPr id="4" name="Slide Number Placeholder 3">
            <a:extLst>
              <a:ext uri="{FF2B5EF4-FFF2-40B4-BE49-F238E27FC236}">
                <a16:creationId xmlns:a16="http://schemas.microsoft.com/office/drawing/2014/main" id="{33330EA3-580E-4E4B-9B44-337E7E85DA1B}"/>
              </a:ext>
            </a:extLst>
          </p:cNvPr>
          <p:cNvSpPr>
            <a:spLocks noGrp="1"/>
          </p:cNvSpPr>
          <p:nvPr>
            <p:ph type="sldNum" sz="quarter" idx="12"/>
          </p:nvPr>
        </p:nvSpPr>
        <p:spPr/>
        <p:txBody>
          <a:bodyPr/>
          <a:lstStyle/>
          <a:p>
            <a:fld id="{22371414-462E-46DB-984E-E1D1898C16DC}" type="slidenum">
              <a:rPr lang="en-US" smtClean="0"/>
              <a:t>37</a:t>
            </a:fld>
            <a:endParaRPr lang="en-US"/>
          </a:p>
        </p:txBody>
      </p:sp>
      <p:pic>
        <p:nvPicPr>
          <p:cNvPr id="11266" name="Picture 2" descr="Keep Going Rainbow Sticker">
            <a:extLst>
              <a:ext uri="{FF2B5EF4-FFF2-40B4-BE49-F238E27FC236}">
                <a16:creationId xmlns:a16="http://schemas.microsoft.com/office/drawing/2014/main" id="{E8876687-EDBA-4861-B2F9-8305449E7FD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306" b="29880"/>
          <a:stretch/>
        </p:blipFill>
        <p:spPr bwMode="auto">
          <a:xfrm>
            <a:off x="1733947" y="1834198"/>
            <a:ext cx="5274072" cy="3861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34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660879-97A0-4F99-8CCE-7CE08256ABA7}"/>
              </a:ext>
            </a:extLst>
          </p:cNvPr>
          <p:cNvSpPr>
            <a:spLocks noGrp="1"/>
          </p:cNvSpPr>
          <p:nvPr>
            <p:ph type="sldNum" sz="quarter" idx="12"/>
          </p:nvPr>
        </p:nvSpPr>
        <p:spPr/>
        <p:txBody>
          <a:bodyPr/>
          <a:lstStyle/>
          <a:p>
            <a:pPr defTabSz="685800">
              <a:defRPr/>
            </a:pPr>
            <a:fld id="{1D2EA5EF-C699-AF4C-BA42-C0A1CAAB713C}" type="slidenum">
              <a:rPr lang="en-US" sz="1350">
                <a:solidFill>
                  <a:srgbClr val="FFFFFF"/>
                </a:solidFill>
                <a:latin typeface="Arial"/>
              </a:rPr>
              <a:pPr defTabSz="685800">
                <a:defRPr/>
              </a:pPr>
              <a:t>38</a:t>
            </a:fld>
            <a:endParaRPr lang="en-US" sz="1350">
              <a:solidFill>
                <a:srgbClr val="FFFFFF"/>
              </a:solidFill>
              <a:latin typeface="Arial"/>
            </a:endParaRPr>
          </a:p>
        </p:txBody>
      </p:sp>
      <p:pic>
        <p:nvPicPr>
          <p:cNvPr id="2050" name="Picture 2" descr="RZUoDO-thank-you-png - Advance Relocation Experts">
            <a:extLst>
              <a:ext uri="{FF2B5EF4-FFF2-40B4-BE49-F238E27FC236}">
                <a16:creationId xmlns:a16="http://schemas.microsoft.com/office/drawing/2014/main" id="{1507EF98-E86D-46F4-9C0D-08233D0D10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4986" y="2255502"/>
            <a:ext cx="4954028" cy="314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77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BABDE7-F3F9-44C2-960C-888F11CE5B17}"/>
              </a:ext>
            </a:extLst>
          </p:cNvPr>
          <p:cNvSpPr>
            <a:spLocks noGrp="1"/>
          </p:cNvSpPr>
          <p:nvPr>
            <p:ph type="title"/>
          </p:nvPr>
        </p:nvSpPr>
        <p:spPr/>
        <p:txBody>
          <a:bodyPr/>
          <a:lstStyle/>
          <a:p>
            <a:r>
              <a:rPr lang="en-US" dirty="0"/>
              <a:t>Contact</a:t>
            </a:r>
          </a:p>
        </p:txBody>
      </p:sp>
      <p:sp>
        <p:nvSpPr>
          <p:cNvPr id="6" name="Content Placeholder 5">
            <a:extLst>
              <a:ext uri="{FF2B5EF4-FFF2-40B4-BE49-F238E27FC236}">
                <a16:creationId xmlns:a16="http://schemas.microsoft.com/office/drawing/2014/main" id="{35ADEAF6-6B8E-476E-889C-9AA7C12AF828}"/>
              </a:ext>
            </a:extLst>
          </p:cNvPr>
          <p:cNvSpPr>
            <a:spLocks noGrp="1"/>
          </p:cNvSpPr>
          <p:nvPr>
            <p:ph idx="1"/>
          </p:nvPr>
        </p:nvSpPr>
        <p:spPr/>
        <p:txBody>
          <a:bodyPr anchor="ctr">
            <a:normAutofit/>
          </a:bodyPr>
          <a:lstStyle/>
          <a:p>
            <a:pPr marL="0" indent="0">
              <a:buNone/>
            </a:pPr>
            <a:r>
              <a:rPr lang="en-US" sz="3300" dirty="0"/>
              <a:t>Adam Thompson, Regional Partner Director</a:t>
            </a:r>
          </a:p>
          <a:p>
            <a:pPr marL="0" indent="0">
              <a:buNone/>
            </a:pPr>
            <a:r>
              <a:rPr lang="en-US" dirty="0">
                <a:hlinkClick r:id="rId2"/>
              </a:rPr>
              <a:t>Adam.Thompson@jefferson.edu</a:t>
            </a:r>
            <a:r>
              <a:rPr lang="en-US" dirty="0"/>
              <a:t>  </a:t>
            </a:r>
          </a:p>
          <a:p>
            <a:pPr marL="0" indent="0">
              <a:buNone/>
            </a:pPr>
            <a:r>
              <a:rPr lang="en-US" dirty="0"/>
              <a:t>Jefferson Health Foundation – New Jersey</a:t>
            </a:r>
          </a:p>
          <a:p>
            <a:pPr marL="0" indent="0">
              <a:buNone/>
            </a:pPr>
            <a:r>
              <a:rPr lang="en-US" dirty="0"/>
              <a:t>South Jersey Regional Partner</a:t>
            </a:r>
          </a:p>
          <a:p>
            <a:pPr marL="0" indent="0">
              <a:buNone/>
            </a:pPr>
            <a:r>
              <a:rPr lang="en-US" dirty="0"/>
              <a:t>Northeast-Caribbean AIDS Education and Training Centers</a:t>
            </a:r>
          </a:p>
        </p:txBody>
      </p:sp>
      <p:sp>
        <p:nvSpPr>
          <p:cNvPr id="4" name="Slide Number Placeholder 3">
            <a:extLst>
              <a:ext uri="{FF2B5EF4-FFF2-40B4-BE49-F238E27FC236}">
                <a16:creationId xmlns:a16="http://schemas.microsoft.com/office/drawing/2014/main" id="{044AD229-9F20-4E00-9750-B714D55A0374}"/>
              </a:ext>
            </a:extLst>
          </p:cNvPr>
          <p:cNvSpPr>
            <a:spLocks noGrp="1"/>
          </p:cNvSpPr>
          <p:nvPr>
            <p:ph type="sldNum" sz="quarter" idx="12"/>
          </p:nvPr>
        </p:nvSpPr>
        <p:spPr/>
        <p:txBody>
          <a:bodyPr/>
          <a:lstStyle/>
          <a:p>
            <a:fld id="{1D2EA5EF-C699-AF4C-BA42-C0A1CAAB713C}" type="slidenum">
              <a:rPr lang="en-US" smtClean="0"/>
              <a:t>39</a:t>
            </a:fld>
            <a:endParaRPr lang="en-US"/>
          </a:p>
        </p:txBody>
      </p:sp>
    </p:spTree>
    <p:extLst>
      <p:ext uri="{BB962C8B-B14F-4D97-AF65-F5344CB8AC3E}">
        <p14:creationId xmlns:p14="http://schemas.microsoft.com/office/powerpoint/2010/main" val="392207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6DD2-0F1C-48B4-9897-231D7291F1C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AEF083E-7B18-4B2B-9317-46D25D8B2954}"/>
              </a:ext>
            </a:extLst>
          </p:cNvPr>
          <p:cNvSpPr>
            <a:spLocks noGrp="1"/>
          </p:cNvSpPr>
          <p:nvPr>
            <p:ph idx="1"/>
          </p:nvPr>
        </p:nvSpPr>
        <p:spPr/>
        <p:txBody>
          <a:bodyPr/>
          <a:lstStyle/>
          <a:p>
            <a:r>
              <a:rPr lang="en-US" dirty="0"/>
              <a:t>Welcome and Overview</a:t>
            </a:r>
          </a:p>
          <a:p>
            <a:r>
              <a:rPr lang="en-US" dirty="0"/>
              <a:t>Learning to Drill Down the Data</a:t>
            </a:r>
          </a:p>
          <a:p>
            <a:r>
              <a:rPr lang="en-US" dirty="0"/>
              <a:t>Transformation Activities</a:t>
            </a:r>
          </a:p>
          <a:p>
            <a:r>
              <a:rPr lang="en-US" dirty="0"/>
              <a:t>Special Cause Variation and Drilling Down 2.0</a:t>
            </a:r>
          </a:p>
          <a:p>
            <a:r>
              <a:rPr lang="en-US" dirty="0"/>
              <a:t>Case Study</a:t>
            </a:r>
          </a:p>
          <a:p>
            <a:r>
              <a:rPr lang="en-US" dirty="0"/>
              <a:t>Panel Discussion</a:t>
            </a:r>
          </a:p>
          <a:p>
            <a:r>
              <a:rPr lang="en-US" dirty="0"/>
              <a:t>Closing</a:t>
            </a:r>
          </a:p>
          <a:p>
            <a:endParaRPr lang="en-US" dirty="0"/>
          </a:p>
        </p:txBody>
      </p:sp>
      <p:sp>
        <p:nvSpPr>
          <p:cNvPr id="4" name="Slide Number Placeholder 3">
            <a:extLst>
              <a:ext uri="{FF2B5EF4-FFF2-40B4-BE49-F238E27FC236}">
                <a16:creationId xmlns:a16="http://schemas.microsoft.com/office/drawing/2014/main" id="{FE638E73-C7FF-4757-AA29-DC450387EFF3}"/>
              </a:ext>
            </a:extLst>
          </p:cNvPr>
          <p:cNvSpPr>
            <a:spLocks noGrp="1"/>
          </p:cNvSpPr>
          <p:nvPr>
            <p:ph type="sldNum" sz="quarter" idx="12"/>
          </p:nvPr>
        </p:nvSpPr>
        <p:spPr/>
        <p:txBody>
          <a:bodyPr/>
          <a:lstStyle/>
          <a:p>
            <a:fld id="{22371414-462E-46DB-984E-E1D1898C16DC}" type="slidenum">
              <a:rPr lang="en-US" smtClean="0"/>
              <a:t>4</a:t>
            </a:fld>
            <a:endParaRPr lang="en-US"/>
          </a:p>
        </p:txBody>
      </p:sp>
    </p:spTree>
    <p:extLst>
      <p:ext uri="{BB962C8B-B14F-4D97-AF65-F5344CB8AC3E}">
        <p14:creationId xmlns:p14="http://schemas.microsoft.com/office/powerpoint/2010/main" val="116882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2251E-6A5B-40E3-9AAC-AAD926C24910}"/>
              </a:ext>
            </a:extLst>
          </p:cNvPr>
          <p:cNvSpPr>
            <a:spLocks noGrp="1"/>
          </p:cNvSpPr>
          <p:nvPr>
            <p:ph type="title"/>
          </p:nvPr>
        </p:nvSpPr>
        <p:spPr/>
        <p:txBody>
          <a:bodyPr>
            <a:normAutofit fontScale="90000"/>
          </a:bodyPr>
          <a:lstStyle/>
          <a:p>
            <a:r>
              <a:rPr lang="en-US" dirty="0"/>
              <a:t>Garden State Infectious Diseases Associates, PA</a:t>
            </a:r>
          </a:p>
        </p:txBody>
      </p:sp>
      <p:sp>
        <p:nvSpPr>
          <p:cNvPr id="5" name="Content Placeholder 4">
            <a:extLst>
              <a:ext uri="{FF2B5EF4-FFF2-40B4-BE49-F238E27FC236}">
                <a16:creationId xmlns:a16="http://schemas.microsoft.com/office/drawing/2014/main" id="{F65FB70A-E4E5-4EE6-A9F5-4619B634BD78}"/>
              </a:ext>
            </a:extLst>
          </p:cNvPr>
          <p:cNvSpPr>
            <a:spLocks noGrp="1"/>
          </p:cNvSpPr>
          <p:nvPr>
            <p:ph idx="1"/>
          </p:nvPr>
        </p:nvSpPr>
        <p:spPr>
          <a:xfrm>
            <a:off x="628650" y="2226469"/>
            <a:ext cx="5200650" cy="3263504"/>
          </a:xfrm>
        </p:spPr>
        <p:txBody>
          <a:bodyPr>
            <a:normAutofit fontScale="70000" lnSpcReduction="20000"/>
          </a:bodyPr>
          <a:lstStyle/>
          <a:p>
            <a:r>
              <a:rPr lang="en-US" dirty="0"/>
              <a:t>Private Specialty Practice</a:t>
            </a:r>
          </a:p>
          <a:p>
            <a:pPr lvl="1"/>
            <a:r>
              <a:rPr lang="en-US" dirty="0"/>
              <a:t>Infectious Diseases; including HIV treatment</a:t>
            </a:r>
          </a:p>
          <a:p>
            <a:pPr lvl="1"/>
            <a:r>
              <a:rPr lang="en-US" dirty="0"/>
              <a:t>Travel Health Clinic</a:t>
            </a:r>
          </a:p>
          <a:p>
            <a:r>
              <a:rPr lang="en-US" dirty="0"/>
              <a:t>Onsite pharmacy, pain management, nutrition therapy, psychiatry, and medical case management</a:t>
            </a:r>
          </a:p>
          <a:p>
            <a:r>
              <a:rPr lang="en-US" dirty="0"/>
              <a:t>Physician-led, consensus-based decision-making leadership model</a:t>
            </a:r>
          </a:p>
          <a:p>
            <a:r>
              <a:rPr lang="en-US" dirty="0"/>
              <a:t>Physician-nurse care delivery model with medical case management support</a:t>
            </a:r>
          </a:p>
          <a:p>
            <a:r>
              <a:rPr lang="en-US" dirty="0"/>
              <a:t>Funded through patient self-pay, billing, and Ryan White HIV/AIDS Program Part A and New Jersey State HIV Care &amp; Treatment </a:t>
            </a:r>
          </a:p>
          <a:p>
            <a:endParaRPr lang="en-US" dirty="0"/>
          </a:p>
          <a:p>
            <a:endParaRPr lang="en-US" dirty="0"/>
          </a:p>
          <a:p>
            <a:endParaRPr lang="en-US" dirty="0"/>
          </a:p>
          <a:p>
            <a:endParaRPr lang="en-US" dirty="0"/>
          </a:p>
          <a:p>
            <a:endParaRPr lang="en-US" dirty="0"/>
          </a:p>
        </p:txBody>
      </p:sp>
      <p:pic>
        <p:nvPicPr>
          <p:cNvPr id="2050" name="Picture 2" descr="OPB Forums">
            <a:extLst>
              <a:ext uri="{FF2B5EF4-FFF2-40B4-BE49-F238E27FC236}">
                <a16:creationId xmlns:a16="http://schemas.microsoft.com/office/drawing/2014/main" id="{E73CC257-AF8C-4AF4-8CF5-80A5DE3D65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501"/>
          <a:stretch/>
        </p:blipFill>
        <p:spPr bwMode="auto">
          <a:xfrm>
            <a:off x="5974629" y="4095331"/>
            <a:ext cx="3033447" cy="1607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31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3D4775-C1F7-4030-8189-AAD3F6C25C35}"/>
              </a:ext>
            </a:extLst>
          </p:cNvPr>
          <p:cNvSpPr>
            <a:spLocks noGrp="1"/>
          </p:cNvSpPr>
          <p:nvPr>
            <p:ph type="title"/>
          </p:nvPr>
        </p:nvSpPr>
        <p:spPr/>
        <p:txBody>
          <a:bodyPr>
            <a:normAutofit fontScale="90000"/>
          </a:bodyPr>
          <a:lstStyle/>
          <a:p>
            <a:r>
              <a:rPr lang="en-US" dirty="0"/>
              <a:t>HIV Cross-Part Care Continuum Collaborative (H4C)</a:t>
            </a:r>
          </a:p>
        </p:txBody>
      </p:sp>
      <p:sp>
        <p:nvSpPr>
          <p:cNvPr id="4" name="Slide Number Placeholder 3">
            <a:extLst>
              <a:ext uri="{FF2B5EF4-FFF2-40B4-BE49-F238E27FC236}">
                <a16:creationId xmlns:a16="http://schemas.microsoft.com/office/drawing/2014/main" id="{420A0CAA-C00E-4382-B376-3062AEC211B3}"/>
              </a:ext>
            </a:extLst>
          </p:cNvPr>
          <p:cNvSpPr>
            <a:spLocks noGrp="1"/>
          </p:cNvSpPr>
          <p:nvPr>
            <p:ph type="sldNum" sz="quarter" idx="12"/>
          </p:nvPr>
        </p:nvSpPr>
        <p:spPr/>
        <p:txBody>
          <a:bodyPr/>
          <a:lstStyle/>
          <a:p>
            <a:fld id="{22371414-462E-46DB-984E-E1D1898C16DC}" type="slidenum">
              <a:rPr lang="en-US" smtClean="0"/>
              <a:t>6</a:t>
            </a:fld>
            <a:endParaRPr lang="en-US"/>
          </a:p>
        </p:txBody>
      </p:sp>
      <p:sp>
        <p:nvSpPr>
          <p:cNvPr id="10" name="Content Placeholder 9">
            <a:extLst>
              <a:ext uri="{FF2B5EF4-FFF2-40B4-BE49-F238E27FC236}">
                <a16:creationId xmlns:a16="http://schemas.microsoft.com/office/drawing/2014/main" id="{2F440031-B26B-4E89-9714-300D9AC15B92}"/>
              </a:ext>
            </a:extLst>
          </p:cNvPr>
          <p:cNvSpPr>
            <a:spLocks noGrp="1"/>
          </p:cNvSpPr>
          <p:nvPr>
            <p:ph idx="1"/>
          </p:nvPr>
        </p:nvSpPr>
        <p:spPr>
          <a:xfrm>
            <a:off x="628651" y="2226469"/>
            <a:ext cx="6701996" cy="3263504"/>
          </a:xfrm>
        </p:spPr>
        <p:txBody>
          <a:bodyPr>
            <a:normAutofit fontScale="92500" lnSpcReduction="10000"/>
          </a:bodyPr>
          <a:lstStyle/>
          <a:p>
            <a:r>
              <a:rPr lang="en-US" dirty="0"/>
              <a:t>Five-State 18-month collaborative aimed at improving viral load suppression rates in Ryan White-funded agencies</a:t>
            </a:r>
          </a:p>
          <a:p>
            <a:r>
              <a:rPr lang="en-US" dirty="0"/>
              <a:t>A static cohort of non-suppressed patients was developed at the clinic level and used in “drill-down” sessions aimed at identifying key drivers of non-adherence</a:t>
            </a:r>
          </a:p>
          <a:p>
            <a:r>
              <a:rPr lang="en-US" dirty="0"/>
              <a:t>New Jersey and GSIDA participated and developed a QI Team to address non-suppression in the GSIDA EIP Program</a:t>
            </a:r>
          </a:p>
        </p:txBody>
      </p:sp>
      <p:grpSp>
        <p:nvGrpSpPr>
          <p:cNvPr id="11" name="Group 10">
            <a:extLst>
              <a:ext uri="{FF2B5EF4-FFF2-40B4-BE49-F238E27FC236}">
                <a16:creationId xmlns:a16="http://schemas.microsoft.com/office/drawing/2014/main" id="{8945ABB1-4651-46FE-8F42-EE6B350EA977}"/>
              </a:ext>
            </a:extLst>
          </p:cNvPr>
          <p:cNvGrpSpPr>
            <a:grpSpLocks noChangeAspect="1"/>
          </p:cNvGrpSpPr>
          <p:nvPr/>
        </p:nvGrpSpPr>
        <p:grpSpPr>
          <a:xfrm>
            <a:off x="7708190" y="1916729"/>
            <a:ext cx="1074429" cy="2956340"/>
            <a:chOff x="10191089" y="1439240"/>
            <a:chExt cx="1721841" cy="4737723"/>
          </a:xfrm>
        </p:grpSpPr>
        <p:pic>
          <p:nvPicPr>
            <p:cNvPr id="12" name="Content Placeholder 6">
              <a:extLst>
                <a:ext uri="{FF2B5EF4-FFF2-40B4-BE49-F238E27FC236}">
                  <a16:creationId xmlns:a16="http://schemas.microsoft.com/office/drawing/2014/main" id="{85D6DB46-7783-443C-91DC-7E2769CEA4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1581" y="1439240"/>
              <a:ext cx="1668939" cy="840070"/>
            </a:xfrm>
            <a:prstGeom prst="rect">
              <a:avLst/>
            </a:prstGeom>
          </p:spPr>
        </p:pic>
        <p:pic>
          <p:nvPicPr>
            <p:cNvPr id="13" name="Content Placeholder 7">
              <a:extLst>
                <a:ext uri="{FF2B5EF4-FFF2-40B4-BE49-F238E27FC236}">
                  <a16:creationId xmlns:a16="http://schemas.microsoft.com/office/drawing/2014/main" id="{1F5E1432-F732-4F10-B46F-720AB3B12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615" y="4362924"/>
              <a:ext cx="1700315" cy="854021"/>
            </a:xfrm>
            <a:prstGeom prst="rect">
              <a:avLst/>
            </a:prstGeom>
          </p:spPr>
        </p:pic>
        <p:pic>
          <p:nvPicPr>
            <p:cNvPr id="14" name="Picture 13">
              <a:extLst>
                <a:ext uri="{FF2B5EF4-FFF2-40B4-BE49-F238E27FC236}">
                  <a16:creationId xmlns:a16="http://schemas.microsoft.com/office/drawing/2014/main" id="{009619A2-9A51-4A4D-9B6D-3F174AB476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9509" y="5340252"/>
              <a:ext cx="1673421" cy="836711"/>
            </a:xfrm>
            <a:prstGeom prst="rect">
              <a:avLst/>
            </a:prstGeom>
          </p:spPr>
        </p:pic>
        <p:pic>
          <p:nvPicPr>
            <p:cNvPr id="15" name="Picture 14">
              <a:extLst>
                <a:ext uri="{FF2B5EF4-FFF2-40B4-BE49-F238E27FC236}">
                  <a16:creationId xmlns:a16="http://schemas.microsoft.com/office/drawing/2014/main" id="{8DF917AD-CDA7-46F6-8B67-A992080ED7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1089" y="2398040"/>
              <a:ext cx="1695834" cy="863175"/>
            </a:xfrm>
            <a:prstGeom prst="rect">
              <a:avLst/>
            </a:prstGeom>
          </p:spPr>
        </p:pic>
        <p:pic>
          <p:nvPicPr>
            <p:cNvPr id="16" name="Picture 15">
              <a:extLst>
                <a:ext uri="{FF2B5EF4-FFF2-40B4-BE49-F238E27FC236}">
                  <a16:creationId xmlns:a16="http://schemas.microsoft.com/office/drawing/2014/main" id="{F2728737-9852-4C6F-AFD8-42E4CF0C04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0544" y="3383449"/>
              <a:ext cx="1664458" cy="856168"/>
            </a:xfrm>
            <a:prstGeom prst="rect">
              <a:avLst/>
            </a:prstGeom>
          </p:spPr>
        </p:pic>
      </p:grpSp>
      <p:pic>
        <p:nvPicPr>
          <p:cNvPr id="17" name="Picture 2" descr="OPB Forums">
            <a:extLst>
              <a:ext uri="{FF2B5EF4-FFF2-40B4-BE49-F238E27FC236}">
                <a16:creationId xmlns:a16="http://schemas.microsoft.com/office/drawing/2014/main" id="{8463EA2B-8DCC-4021-898A-C08237A1E7E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6501"/>
          <a:stretch/>
        </p:blipFill>
        <p:spPr bwMode="auto">
          <a:xfrm>
            <a:off x="7645066" y="4987873"/>
            <a:ext cx="1205720" cy="63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90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47C4-F563-4E20-A38C-B4B5E13BB000}"/>
              </a:ext>
            </a:extLst>
          </p:cNvPr>
          <p:cNvSpPr>
            <a:spLocks noGrp="1"/>
          </p:cNvSpPr>
          <p:nvPr>
            <p:ph type="title"/>
          </p:nvPr>
        </p:nvSpPr>
        <p:spPr/>
        <p:txBody>
          <a:bodyPr/>
          <a:lstStyle/>
          <a:p>
            <a:r>
              <a:rPr lang="en-US" dirty="0"/>
              <a:t>Drilling Down the Data</a:t>
            </a:r>
          </a:p>
        </p:txBody>
      </p:sp>
      <p:sp>
        <p:nvSpPr>
          <p:cNvPr id="3" name="Text Placeholder 2">
            <a:extLst>
              <a:ext uri="{FF2B5EF4-FFF2-40B4-BE49-F238E27FC236}">
                <a16:creationId xmlns:a16="http://schemas.microsoft.com/office/drawing/2014/main" id="{9F16E8D1-B3DE-43F9-93AB-17DDDDC4B204}"/>
              </a:ext>
            </a:extLst>
          </p:cNvPr>
          <p:cNvSpPr>
            <a:spLocks noGrp="1"/>
          </p:cNvSpPr>
          <p:nvPr>
            <p:ph type="body" idx="1"/>
          </p:nvPr>
        </p:nvSpPr>
        <p:spPr/>
        <p:txBody>
          <a:bodyPr/>
          <a:lstStyle/>
          <a:p>
            <a:r>
              <a:rPr lang="en-US" dirty="0"/>
              <a:t>The catalyst for transformation … </a:t>
            </a:r>
          </a:p>
        </p:txBody>
      </p:sp>
      <p:sp>
        <p:nvSpPr>
          <p:cNvPr id="4" name="Slide Number Placeholder 3">
            <a:extLst>
              <a:ext uri="{FF2B5EF4-FFF2-40B4-BE49-F238E27FC236}">
                <a16:creationId xmlns:a16="http://schemas.microsoft.com/office/drawing/2014/main" id="{135C51E6-F4CD-49C1-AB6D-CAFBEE215020}"/>
              </a:ext>
            </a:extLst>
          </p:cNvPr>
          <p:cNvSpPr>
            <a:spLocks noGrp="1"/>
          </p:cNvSpPr>
          <p:nvPr>
            <p:ph type="sldNum" sz="quarter" idx="12"/>
          </p:nvPr>
        </p:nvSpPr>
        <p:spPr/>
        <p:txBody>
          <a:bodyPr/>
          <a:lstStyle/>
          <a:p>
            <a:fld id="{22371414-462E-46DB-984E-E1D1898C16DC}" type="slidenum">
              <a:rPr lang="en-US" smtClean="0"/>
              <a:t>7</a:t>
            </a:fld>
            <a:endParaRPr lang="en-US" dirty="0"/>
          </a:p>
        </p:txBody>
      </p:sp>
      <p:pic>
        <p:nvPicPr>
          <p:cNvPr id="7170" name="Picture 2">
            <a:extLst>
              <a:ext uri="{FF2B5EF4-FFF2-40B4-BE49-F238E27FC236}">
                <a16:creationId xmlns:a16="http://schemas.microsoft.com/office/drawing/2014/main" id="{4626E0CD-17CD-45CC-B203-3806BCFA7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1" y="1868092"/>
            <a:ext cx="2564123" cy="2184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797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1BBA-8347-4DFC-B958-7FD220D3A17A}"/>
              </a:ext>
            </a:extLst>
          </p:cNvPr>
          <p:cNvSpPr>
            <a:spLocks noGrp="1"/>
          </p:cNvSpPr>
          <p:nvPr>
            <p:ph type="title"/>
          </p:nvPr>
        </p:nvSpPr>
        <p:spPr/>
        <p:txBody>
          <a:bodyPr/>
          <a:lstStyle/>
          <a:p>
            <a:r>
              <a:rPr lang="en-US" dirty="0"/>
              <a:t>Building on a Process</a:t>
            </a:r>
          </a:p>
        </p:txBody>
      </p:sp>
      <p:sp>
        <p:nvSpPr>
          <p:cNvPr id="6" name="Content Placeholder 5">
            <a:extLst>
              <a:ext uri="{FF2B5EF4-FFF2-40B4-BE49-F238E27FC236}">
                <a16:creationId xmlns:a16="http://schemas.microsoft.com/office/drawing/2014/main" id="{1A4D4908-16FF-4852-BE77-E2DBC3AA46FF}"/>
              </a:ext>
            </a:extLst>
          </p:cNvPr>
          <p:cNvSpPr>
            <a:spLocks noGrp="1"/>
          </p:cNvSpPr>
          <p:nvPr>
            <p:ph sz="half" idx="1"/>
          </p:nvPr>
        </p:nvSpPr>
        <p:spPr>
          <a:xfrm>
            <a:off x="457201" y="2009394"/>
            <a:ext cx="3381866" cy="3323481"/>
          </a:xfrm>
        </p:spPr>
        <p:txBody>
          <a:bodyPr anchor="ctr">
            <a:normAutofit/>
          </a:bodyPr>
          <a:lstStyle/>
          <a:p>
            <a:pPr marL="85584" indent="0">
              <a:buNone/>
            </a:pPr>
            <a:r>
              <a:rPr lang="en-US" sz="2400" dirty="0"/>
              <a:t>“Drilling Down the Data” Tool from The AIDS Institute</a:t>
            </a:r>
          </a:p>
          <a:p>
            <a:pPr marL="85584" indent="0">
              <a:buNone/>
            </a:pPr>
            <a:endParaRPr lang="en-US" sz="2400" dirty="0"/>
          </a:p>
          <a:p>
            <a:pPr marL="85584" indent="0">
              <a:buNone/>
            </a:pPr>
            <a:r>
              <a:rPr lang="en-US" sz="2400" dirty="0"/>
              <a:t>Implemented specifically to address non-suppression in a population of PWH</a:t>
            </a:r>
          </a:p>
        </p:txBody>
      </p:sp>
      <p:pic>
        <p:nvPicPr>
          <p:cNvPr id="11" name="Content Placeholder 3">
            <a:extLst>
              <a:ext uri="{FF2B5EF4-FFF2-40B4-BE49-F238E27FC236}">
                <a16:creationId xmlns:a16="http://schemas.microsoft.com/office/drawing/2014/main" id="{84E2A93E-0792-4F34-B0CC-A90FCE007099}"/>
              </a:ext>
            </a:extLst>
          </p:cNvPr>
          <p:cNvPicPr>
            <a:picLocks noGrp="1" noChangeAspect="1"/>
          </p:cNvPicPr>
          <p:nvPr>
            <p:ph sz="half" idx="2"/>
          </p:nvPr>
        </p:nvPicPr>
        <p:blipFill>
          <a:blip r:embed="rId2"/>
          <a:stretch>
            <a:fillRect/>
          </a:stretch>
        </p:blipFill>
        <p:spPr>
          <a:xfrm>
            <a:off x="4114800" y="2009394"/>
            <a:ext cx="4716649" cy="3245427"/>
          </a:xfrm>
        </p:spPr>
      </p:pic>
      <p:sp>
        <p:nvSpPr>
          <p:cNvPr id="3" name="Footer Placeholder 2">
            <a:extLst>
              <a:ext uri="{FF2B5EF4-FFF2-40B4-BE49-F238E27FC236}">
                <a16:creationId xmlns:a16="http://schemas.microsoft.com/office/drawing/2014/main" id="{E51FB368-B27C-4978-9BFF-5F1965AD945B}"/>
              </a:ext>
            </a:extLst>
          </p:cNvPr>
          <p:cNvSpPr>
            <a:spLocks noGrp="1"/>
          </p:cNvSpPr>
          <p:nvPr>
            <p:ph type="ftr" sz="quarter" idx="3"/>
          </p:nvPr>
        </p:nvSpPr>
        <p:spPr>
          <a:xfrm>
            <a:off x="3352459" y="5621781"/>
            <a:ext cx="4367298" cy="274320"/>
          </a:xfrm>
          <a:prstGeom prst="rect">
            <a:avLst/>
          </a:prstGeom>
        </p:spPr>
        <p:txBody>
          <a:bodyPr lIns="68468" tIns="34234" rIns="68468" bIns="34234" anchor="ctr"/>
          <a:lstStyle>
            <a:defPPr>
              <a:defRPr lang="en-US"/>
            </a:defPPr>
            <a:lvl1pPr marL="0" algn="l" defTabSz="685800" rtl="0" eaLnBrk="1" latinLnBrk="0" hangingPunct="1">
              <a:defRPr sz="900" kern="1200">
                <a:solidFill>
                  <a:schemeClr val="tx2">
                    <a:lumMod val="40000"/>
                    <a:lumOff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solidFill>
                  <a:srgbClr val="1C3768">
                    <a:lumMod val="40000"/>
                    <a:lumOff val="60000"/>
                  </a:srgbClr>
                </a:solidFill>
              </a:rPr>
              <a:t>aidsetc.org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3620218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Denominator Development</a:t>
            </a:r>
          </a:p>
        </p:txBody>
      </p:sp>
      <p:sp>
        <p:nvSpPr>
          <p:cNvPr id="4" name="Slide Number Placeholder 3"/>
          <p:cNvSpPr>
            <a:spLocks noGrp="1"/>
          </p:cNvSpPr>
          <p:nvPr>
            <p:ph type="sldNum" sz="quarter" idx="12"/>
          </p:nvPr>
        </p:nvSpPr>
        <p:spPr/>
        <p:txBody>
          <a:bodyPr/>
          <a:lstStyle/>
          <a:p>
            <a:fld id="{3AADC368-76A7-4D02-9640-DD199423A952}" type="slidenum">
              <a:rPr lang="en-US" smtClean="0">
                <a:solidFill>
                  <a:prstClr val="white"/>
                </a:solidFill>
              </a:rPr>
              <a:pPr/>
              <a:t>9</a:t>
            </a:fld>
            <a:endParaRPr lang="en-US" dirty="0">
              <a:solidFill>
                <a:prstClr val="white"/>
              </a:solidFill>
            </a:endParaRPr>
          </a:p>
        </p:txBody>
      </p:sp>
      <p:pic>
        <p:nvPicPr>
          <p:cNvPr id="15" name="Content Placeholder 1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24191" y="2261267"/>
            <a:ext cx="5209064" cy="1428875"/>
          </a:xfrm>
        </p:spPr>
      </p:pic>
      <p:sp>
        <p:nvSpPr>
          <p:cNvPr id="3" name="TextBox 2"/>
          <p:cNvSpPr txBox="1"/>
          <p:nvPr/>
        </p:nvSpPr>
        <p:spPr>
          <a:xfrm>
            <a:off x="16331" y="5072703"/>
            <a:ext cx="6858000" cy="646331"/>
          </a:xfrm>
          <a:prstGeom prst="rect">
            <a:avLst/>
          </a:prstGeom>
          <a:noFill/>
        </p:spPr>
        <p:txBody>
          <a:bodyPr wrap="square" rtlCol="0">
            <a:spAutoFit/>
          </a:bodyPr>
          <a:lstStyle/>
          <a:p>
            <a:r>
              <a:rPr lang="en-US" sz="900" i="1" dirty="0"/>
              <a:t>Measurement Period: 09/01/14 to 08/31/15</a:t>
            </a:r>
          </a:p>
          <a:p>
            <a:r>
              <a:rPr lang="en-US" sz="900" i="1" dirty="0"/>
              <a:t>Patient: Any person with at least one medical visit in the measurement period</a:t>
            </a:r>
          </a:p>
          <a:p>
            <a:r>
              <a:rPr lang="en-US" sz="900" i="1" dirty="0"/>
              <a:t>Suppressed: &lt;200 copies per ml </a:t>
            </a:r>
          </a:p>
          <a:p>
            <a:r>
              <a:rPr lang="en-US" sz="900" i="1" dirty="0"/>
              <a:t>Denominator Exclusions: Incarcerated, Transferred Care, Deceased, Moved</a:t>
            </a:r>
          </a:p>
        </p:txBody>
      </p:sp>
      <p:grpSp>
        <p:nvGrpSpPr>
          <p:cNvPr id="20" name="Group 19"/>
          <p:cNvGrpSpPr/>
          <p:nvPr/>
        </p:nvGrpSpPr>
        <p:grpSpPr>
          <a:xfrm>
            <a:off x="526707" y="3921459"/>
            <a:ext cx="4802144" cy="1078394"/>
            <a:chOff x="-277695" y="3852862"/>
            <a:chExt cx="8982424" cy="2301051"/>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365" y="3852863"/>
              <a:ext cx="1703364" cy="227882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852863"/>
              <a:ext cx="1703364" cy="227882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1835" y="3852862"/>
              <a:ext cx="1703364" cy="227882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2070" y="3875088"/>
              <a:ext cx="1703364" cy="227882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695" y="3875087"/>
              <a:ext cx="1703364" cy="2278825"/>
            </a:xfrm>
            <a:prstGeom prst="rect">
              <a:avLst/>
            </a:prstGeom>
          </p:spPr>
        </p:pic>
      </p:grpSp>
      <p:pic>
        <p:nvPicPr>
          <p:cNvPr id="12" name="Content Placeholder 4">
            <a:extLst>
              <a:ext uri="{FF2B5EF4-FFF2-40B4-BE49-F238E27FC236}">
                <a16:creationId xmlns:a16="http://schemas.microsoft.com/office/drawing/2014/main" id="{BBCFE35E-2D22-4774-9CE5-4B643F4B1A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9275" y="2552166"/>
            <a:ext cx="3312806" cy="2738586"/>
          </a:xfrm>
          <a:prstGeom prst="rect">
            <a:avLst/>
          </a:prstGeom>
        </p:spPr>
      </p:pic>
    </p:spTree>
    <p:extLst>
      <p:ext uri="{BB962C8B-B14F-4D97-AF65-F5344CB8AC3E}">
        <p14:creationId xmlns:p14="http://schemas.microsoft.com/office/powerpoint/2010/main" val="26860688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 master -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AETC-NCRC master -16x9-template</Template>
  <TotalTime>32</TotalTime>
  <Words>1832</Words>
  <Application>Microsoft Office PowerPoint</Application>
  <PresentationFormat>On-screen Show (4:3)</PresentationFormat>
  <Paragraphs>244</Paragraphs>
  <Slides>39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ITC Avant Garde Std Bk</vt:lpstr>
      <vt:lpstr>Wingdings</vt:lpstr>
      <vt:lpstr>AETC-NCRC master -16x9-template</vt:lpstr>
      <vt:lpstr>Use of Multi-disciplinary Teams to Identify and Address Special Cause Variation in Patient Outcomes</vt:lpstr>
      <vt:lpstr>Disclosures</vt:lpstr>
      <vt:lpstr>Objectives</vt:lpstr>
      <vt:lpstr>Agenda</vt:lpstr>
      <vt:lpstr>Garden State Infectious Diseases Associates, PA</vt:lpstr>
      <vt:lpstr>HIV Cross-Part Care Continuum Collaborative (H4C)</vt:lpstr>
      <vt:lpstr>Drilling Down the Data</vt:lpstr>
      <vt:lpstr>Building on a Process</vt:lpstr>
      <vt:lpstr>Denominator Development</vt:lpstr>
      <vt:lpstr>Team-Based Care and Disparity Analysis</vt:lpstr>
      <vt:lpstr>Drill Down Discoveries … </vt:lpstr>
      <vt:lpstr>Improvements</vt:lpstr>
      <vt:lpstr>Awareness</vt:lpstr>
      <vt:lpstr>Transformation</vt:lpstr>
      <vt:lpstr>Practice Transformation</vt:lpstr>
      <vt:lpstr>Establishment of Teams</vt:lpstr>
      <vt:lpstr>Empanelment</vt:lpstr>
      <vt:lpstr>Care Coordination Practices</vt:lpstr>
      <vt:lpstr>Community Health Worker</vt:lpstr>
      <vt:lpstr>Drilling Down the Data 2.0</vt:lpstr>
      <vt:lpstr>Jefferson Health New Jersey – Infectious Diseases</vt:lpstr>
      <vt:lpstr>Motivation to Continue</vt:lpstr>
      <vt:lpstr>Clinic Viral Load Suppression</vt:lpstr>
      <vt:lpstr>Panel Suppression Rates</vt:lpstr>
      <vt:lpstr>Variation in Patient Outcomes</vt:lpstr>
      <vt:lpstr>Panel Comparison </vt:lpstr>
      <vt:lpstr>Drilling Down the Data 2.0</vt:lpstr>
      <vt:lpstr>Clinic Care Teams</vt:lpstr>
      <vt:lpstr>Case Conferencing Team</vt:lpstr>
      <vt:lpstr>Viral Load Suppression for Intervention Panel</vt:lpstr>
      <vt:lpstr>Change in Viral Load Suppression Rates</vt:lpstr>
      <vt:lpstr>Case Study</vt:lpstr>
      <vt:lpstr>Honoring Autonomy</vt:lpstr>
      <vt:lpstr>Panel Discussion</vt:lpstr>
      <vt:lpstr>Critical Elements</vt:lpstr>
      <vt:lpstr>Lessons Learned</vt:lpstr>
      <vt:lpstr>Next Steps …</vt:lpstr>
      <vt:lpstr>PowerPoint Presentation</vt:lpstr>
      <vt:lpstr>Contact</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dstanislaus84@gmail.com</cp:lastModifiedBy>
  <cp:revision>13</cp:revision>
  <dcterms:created xsi:type="dcterms:W3CDTF">2016-05-10T21:03:54Z</dcterms:created>
  <dcterms:modified xsi:type="dcterms:W3CDTF">2020-09-04T15:43:28Z</dcterms:modified>
</cp:coreProperties>
</file>