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42"/>
  </p:notesMasterIdLst>
  <p:handoutMasterIdLst>
    <p:handoutMasterId r:id="rId43"/>
  </p:handoutMasterIdLst>
  <p:sldIdLst>
    <p:sldId id="466" r:id="rId2"/>
    <p:sldId id="479" r:id="rId3"/>
    <p:sldId id="468" r:id="rId4"/>
    <p:sldId id="469" r:id="rId5"/>
    <p:sldId id="470" r:id="rId6"/>
    <p:sldId id="471" r:id="rId7"/>
    <p:sldId id="473" r:id="rId8"/>
    <p:sldId id="474" r:id="rId9"/>
    <p:sldId id="475" r:id="rId10"/>
    <p:sldId id="476" r:id="rId11"/>
    <p:sldId id="477" r:id="rId12"/>
    <p:sldId id="472" r:id="rId13"/>
    <p:sldId id="436" r:id="rId14"/>
    <p:sldId id="437" r:id="rId15"/>
    <p:sldId id="438" r:id="rId16"/>
    <p:sldId id="439" r:id="rId17"/>
    <p:sldId id="440" r:id="rId18"/>
    <p:sldId id="441" r:id="rId19"/>
    <p:sldId id="442" r:id="rId20"/>
    <p:sldId id="444" r:id="rId21"/>
    <p:sldId id="445" r:id="rId22"/>
    <p:sldId id="446" r:id="rId23"/>
    <p:sldId id="447" r:id="rId24"/>
    <p:sldId id="448" r:id="rId25"/>
    <p:sldId id="449" r:id="rId26"/>
    <p:sldId id="450" r:id="rId27"/>
    <p:sldId id="451" r:id="rId28"/>
    <p:sldId id="452" r:id="rId29"/>
    <p:sldId id="453" r:id="rId30"/>
    <p:sldId id="454" r:id="rId31"/>
    <p:sldId id="455" r:id="rId32"/>
    <p:sldId id="456" r:id="rId33"/>
    <p:sldId id="457" r:id="rId34"/>
    <p:sldId id="458" r:id="rId35"/>
    <p:sldId id="460" r:id="rId36"/>
    <p:sldId id="461" r:id="rId37"/>
    <p:sldId id="462" r:id="rId38"/>
    <p:sldId id="463" r:id="rId39"/>
    <p:sldId id="464" r:id="rId40"/>
    <p:sldId id="465" r:id="rId41"/>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id="{5D26188A-8877-D343-ABC4-7579CEC42C0C}">
          <p14:sldIdLst>
            <p14:sldId id="466"/>
            <p14:sldId id="479"/>
            <p14:sldId id="468"/>
            <p14:sldId id="469"/>
            <p14:sldId id="470"/>
            <p14:sldId id="471"/>
            <p14:sldId id="473"/>
            <p14:sldId id="474"/>
            <p14:sldId id="475"/>
            <p14:sldId id="476"/>
            <p14:sldId id="477"/>
            <p14:sldId id="472"/>
            <p14:sldId id="436"/>
            <p14:sldId id="437"/>
            <p14:sldId id="438"/>
            <p14:sldId id="439"/>
            <p14:sldId id="440"/>
            <p14:sldId id="441"/>
            <p14:sldId id="442"/>
            <p14:sldId id="444"/>
            <p14:sldId id="445"/>
            <p14:sldId id="446"/>
            <p14:sldId id="447"/>
            <p14:sldId id="448"/>
            <p14:sldId id="449"/>
            <p14:sldId id="450"/>
            <p14:sldId id="451"/>
            <p14:sldId id="452"/>
            <p14:sldId id="453"/>
            <p14:sldId id="454"/>
            <p14:sldId id="455"/>
            <p14:sldId id="456"/>
            <p14:sldId id="457"/>
            <p14:sldId id="458"/>
            <p14:sldId id="460"/>
            <p14:sldId id="461"/>
            <p14:sldId id="462"/>
            <p14:sldId id="463"/>
            <p14:sldId id="464"/>
            <p14:sldId id="465"/>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78212" autoAdjust="0"/>
  </p:normalViewPr>
  <p:slideViewPr>
    <p:cSldViewPr>
      <p:cViewPr varScale="1">
        <p:scale>
          <a:sx n="111" d="100"/>
          <a:sy n="111" d="100"/>
        </p:scale>
        <p:origin x="-226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3EF21F7-98FD-41A7-A4CE-714FDED71D4E}" type="datetimeFigureOut">
              <a:rPr lang="en-US" smtClean="0"/>
              <a:t>4/9/20</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85959707-24D2-46CE-984F-5B71E66ECA7D}" type="slidenum">
              <a:rPr lang="en-US" smtClean="0"/>
              <a:t>‹#›</a:t>
            </a:fld>
            <a:endParaRPr lang="en-US" dirty="0"/>
          </a:p>
        </p:txBody>
      </p:sp>
    </p:spTree>
    <p:extLst>
      <p:ext uri="{BB962C8B-B14F-4D97-AF65-F5344CB8AC3E}">
        <p14:creationId xmlns:p14="http://schemas.microsoft.com/office/powerpoint/2010/main" val="3160676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16BC46E-AFF4-4598-8970-9842EB7E8193}" type="datetimeFigureOut">
              <a:rPr lang="en-US" smtClean="0"/>
              <a:t>4/9/20</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264BA1E-6AC7-4534-AA62-D6AA5C834DC4}" type="slidenum">
              <a:rPr lang="en-US" smtClean="0"/>
              <a:t>‹#›</a:t>
            </a:fld>
            <a:endParaRPr lang="en-US" dirty="0"/>
          </a:p>
        </p:txBody>
      </p:sp>
    </p:spTree>
    <p:extLst>
      <p:ext uri="{BB962C8B-B14F-4D97-AF65-F5344CB8AC3E}">
        <p14:creationId xmlns:p14="http://schemas.microsoft.com/office/powerpoint/2010/main" val="1531547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V_04032020</a:t>
            </a:r>
          </a:p>
        </p:txBody>
      </p:sp>
      <p:sp>
        <p:nvSpPr>
          <p:cNvPr id="4" name="Slide Number Placeholder 3"/>
          <p:cNvSpPr>
            <a:spLocks noGrp="1"/>
          </p:cNvSpPr>
          <p:nvPr>
            <p:ph type="sldNum" sz="quarter" idx="10"/>
          </p:nvPr>
        </p:nvSpPr>
        <p:spPr/>
        <p:txBody>
          <a:bodyPr/>
          <a:lstStyle/>
          <a:p>
            <a:fld id="{C35331D5-CC8E-5542-9972-4FCE376784B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972030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slide: Melanie Goebel, MD</a:t>
            </a:r>
          </a:p>
          <a:p>
            <a:r>
              <a:rPr lang="en-US" dirty="0" smtClean="0"/>
              <a:t>Gilead is allowing compassionate use again https://www.gilead.com/news-and-press/company-statements/gilead-sciences-statement-on-access-to-remdesivir-outside-of-clinical-trials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https://www.gilead.com/science-and-medicine/research/compassionate-use</a:t>
            </a:r>
          </a:p>
          <a:p>
            <a:r>
              <a:rPr lang="en-US" dirty="0" smtClean="0"/>
              <a:t>Clinical trials of </a:t>
            </a:r>
            <a:r>
              <a:rPr lang="en-US" dirty="0" err="1" smtClean="0"/>
              <a:t>remdesivir</a:t>
            </a:r>
            <a:r>
              <a:rPr lang="en-US" dirty="0" smtClean="0"/>
              <a:t> for COVID-19</a:t>
            </a:r>
          </a:p>
          <a:p>
            <a:r>
              <a:rPr lang="en-US" dirty="0" smtClean="0"/>
              <a:t>https://www.clinicaltrials.gov/ct2/results?cond=covid-19&amp;term=remdesivir&amp;cntry=&amp;state=&amp;city=&amp;dist=&amp;Search=Search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12</a:t>
            </a:fld>
            <a:endParaRPr lang="en-US" dirty="0"/>
          </a:p>
        </p:txBody>
      </p:sp>
    </p:spTree>
    <p:extLst>
      <p:ext uri="{BB962C8B-B14F-4D97-AF65-F5344CB8AC3E}">
        <p14:creationId xmlns:p14="http://schemas.microsoft.com/office/powerpoint/2010/main" val="4053010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Liverpool now has a dedicated page for COVID-19 drug interactions with HIV medications. This is not a searchable database, but there are documents with tables of interactions and current evidence. </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14</a:t>
            </a:fld>
            <a:endParaRPr lang="en-US" dirty="0"/>
          </a:p>
        </p:txBody>
      </p:sp>
    </p:spTree>
    <p:extLst>
      <p:ext uri="{BB962C8B-B14F-4D97-AF65-F5344CB8AC3E}">
        <p14:creationId xmlns:p14="http://schemas.microsoft.com/office/powerpoint/2010/main" val="1438419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People may ask about the following therapies. There are many websites suggesting people use any combination of these therapies, so it is important to be aware of what people might be using to prevent or treat COVID-19. This list is not all-inclusive, but should cover the most common herbal remedies or supplements. The efficacy of each therapy is not discussed in these slides.</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25</a:t>
            </a:fld>
            <a:endParaRPr lang="en-US" dirty="0"/>
          </a:p>
        </p:txBody>
      </p:sp>
    </p:spTree>
    <p:extLst>
      <p:ext uri="{BB962C8B-B14F-4D97-AF65-F5344CB8AC3E}">
        <p14:creationId xmlns:p14="http://schemas.microsoft.com/office/powerpoint/2010/main" val="2293002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Refer to this slide when looking at the levels of evidence</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26</a:t>
            </a:fld>
            <a:endParaRPr lang="en-US" dirty="0"/>
          </a:p>
        </p:txBody>
      </p:sp>
    </p:spTree>
    <p:extLst>
      <p:ext uri="{BB962C8B-B14F-4D97-AF65-F5344CB8AC3E}">
        <p14:creationId xmlns:p14="http://schemas.microsoft.com/office/powerpoint/2010/main" val="2186202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Refer to this slide when looking at the level of significance, likelihood of occurrence, and severity of interaction</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27</a:t>
            </a:fld>
            <a:endParaRPr lang="en-US" dirty="0"/>
          </a:p>
        </p:txBody>
      </p:sp>
    </p:spTree>
    <p:extLst>
      <p:ext uri="{BB962C8B-B14F-4D97-AF65-F5344CB8AC3E}">
        <p14:creationId xmlns:p14="http://schemas.microsoft.com/office/powerpoint/2010/main" val="1881070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40</a:t>
            </a:fld>
            <a:endParaRPr lang="en-US" dirty="0"/>
          </a:p>
        </p:txBody>
      </p:sp>
    </p:spTree>
    <p:extLst>
      <p:ext uri="{BB962C8B-B14F-4D97-AF65-F5344CB8AC3E}">
        <p14:creationId xmlns:p14="http://schemas.microsoft.com/office/powerpoint/2010/main" val="403773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64BA1E-6AC7-4534-AA62-D6AA5C834DC4}" type="slidenum">
              <a:rPr lang="en-US" smtClean="0"/>
              <a:t>2</a:t>
            </a:fld>
            <a:endParaRPr lang="en-US" dirty="0"/>
          </a:p>
        </p:txBody>
      </p:sp>
    </p:spTree>
    <p:extLst>
      <p:ext uri="{BB962C8B-B14F-4D97-AF65-F5344CB8AC3E}">
        <p14:creationId xmlns:p14="http://schemas.microsoft.com/office/powerpoint/2010/main" val="3074636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has no potential COI to disclose.</a:t>
            </a:r>
          </a:p>
          <a:p>
            <a:r>
              <a:rPr lang="en-US" dirty="0"/>
              <a:t>This presentation was reviewed by South Central AETC faculty to ensure it meets CME guidelines.</a:t>
            </a:r>
          </a:p>
          <a:p>
            <a:r>
              <a:rPr lang="en-US" dirty="0" smtClean="0"/>
              <a:t>PLWH now PWH</a:t>
            </a:r>
            <a:r>
              <a:rPr lang="en-US" baseline="0" dirty="0" smtClean="0"/>
              <a:t> per HRSA guidance</a:t>
            </a:r>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3</a:t>
            </a:fld>
            <a:endParaRPr lang="en-US" dirty="0"/>
          </a:p>
        </p:txBody>
      </p:sp>
    </p:spTree>
    <p:extLst>
      <p:ext uri="{BB962C8B-B14F-4D97-AF65-F5344CB8AC3E}">
        <p14:creationId xmlns:p14="http://schemas.microsoft.com/office/powerpoint/2010/main" val="402008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SARS epidemic (2002-2003)</a:t>
            </a:r>
          </a:p>
          <a:p>
            <a:pPr marL="285293" indent="-285293">
              <a:buFont typeface="Arial" panose="020B0604020202020204" pitchFamily="34" charset="0"/>
              <a:buChar char="•"/>
            </a:pPr>
            <a:r>
              <a:rPr lang="en-US" sz="1500" dirty="0"/>
              <a:t>Combination ART was proposed to prevent and treat SARS</a:t>
            </a:r>
          </a:p>
          <a:p>
            <a:pPr marL="285293" indent="-285293">
              <a:buFont typeface="Arial" panose="020B0604020202020204" pitchFamily="34" charset="0"/>
              <a:buChar char="•"/>
            </a:pPr>
            <a:r>
              <a:rPr lang="en-US" sz="1500" dirty="0"/>
              <a:t>Limited studies showed activity of </a:t>
            </a:r>
            <a:r>
              <a:rPr lang="en-US" sz="1500" dirty="0" err="1"/>
              <a:t>lopinavir</a:t>
            </a:r>
            <a:r>
              <a:rPr lang="en-US" sz="1500" dirty="0"/>
              <a:t>-ritonavir against SARS</a:t>
            </a:r>
          </a:p>
          <a:p>
            <a:pPr defTabSz="912937">
              <a:defRPr/>
            </a:pPr>
            <a:r>
              <a:rPr lang="en-US" dirty="0" smtClean="0"/>
              <a:t>Do </a:t>
            </a:r>
            <a:r>
              <a:rPr lang="en-US" b="1" u="sng" dirty="0" smtClean="0"/>
              <a:t>not</a:t>
            </a:r>
            <a:r>
              <a:rPr lang="en-US" dirty="0" smtClean="0"/>
              <a:t> change ART regimen to include a PI to treat or prevent COVID-19 </a:t>
            </a:r>
          </a:p>
          <a:p>
            <a:r>
              <a:rPr lang="en-US" dirty="0" smtClean="0"/>
              <a:t>Randomized, controlled, open-label trial of hospitalized patients with severe COVID-19*</a:t>
            </a:r>
          </a:p>
          <a:p>
            <a:pPr marL="285293" indent="-285293">
              <a:buFont typeface="Arial" panose="020B0604020202020204" pitchFamily="34" charset="0"/>
              <a:buChar char="•"/>
            </a:pPr>
            <a:r>
              <a:rPr lang="en-US" sz="1500" dirty="0"/>
              <a:t>199 patients randomized (99 </a:t>
            </a:r>
            <a:r>
              <a:rPr lang="en-US" sz="1500" dirty="0" err="1"/>
              <a:t>lopinavir</a:t>
            </a:r>
            <a:r>
              <a:rPr lang="en-US" sz="1500" dirty="0"/>
              <a:t>-ritonavir, 100 standard-care)</a:t>
            </a:r>
          </a:p>
          <a:p>
            <a:pPr marL="285293" indent="-285293">
              <a:buFont typeface="Arial" panose="020B0604020202020204" pitchFamily="34" charset="0"/>
              <a:buChar char="•"/>
            </a:pPr>
            <a:r>
              <a:rPr lang="en-US" sz="1500" dirty="0"/>
              <a:t>No difference between groups in time to clinical improvement, mortality, or detectable viral RNA</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5</a:t>
            </a:fld>
            <a:endParaRPr lang="en-US" dirty="0"/>
          </a:p>
        </p:txBody>
      </p:sp>
    </p:spTree>
    <p:extLst>
      <p:ext uri="{BB962C8B-B14F-4D97-AF65-F5344CB8AC3E}">
        <p14:creationId xmlns:p14="http://schemas.microsoft.com/office/powerpoint/2010/main" val="1676322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64BA1E-6AC7-4534-AA62-D6AA5C834DC4}" type="slidenum">
              <a:rPr lang="en-US" smtClean="0"/>
              <a:t>6</a:t>
            </a:fld>
            <a:endParaRPr lang="en-US" dirty="0"/>
          </a:p>
        </p:txBody>
      </p:sp>
    </p:spTree>
    <p:extLst>
      <p:ext uri="{BB962C8B-B14F-4D97-AF65-F5344CB8AC3E}">
        <p14:creationId xmlns:p14="http://schemas.microsoft.com/office/powerpoint/2010/main" val="69737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v033020</a:t>
            </a:r>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8</a:t>
            </a:fld>
            <a:endParaRPr lang="en-US" dirty="0"/>
          </a:p>
        </p:txBody>
      </p:sp>
    </p:spTree>
    <p:extLst>
      <p:ext uri="{BB962C8B-B14F-4D97-AF65-F5344CB8AC3E}">
        <p14:creationId xmlns:p14="http://schemas.microsoft.com/office/powerpoint/2010/main" val="1107856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v033020</a:t>
            </a:r>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9</a:t>
            </a:fld>
            <a:endParaRPr lang="en-US" dirty="0"/>
          </a:p>
        </p:txBody>
      </p:sp>
    </p:spTree>
    <p:extLst>
      <p:ext uri="{BB962C8B-B14F-4D97-AF65-F5344CB8AC3E}">
        <p14:creationId xmlns:p14="http://schemas.microsoft.com/office/powerpoint/2010/main" val="937051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V033020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Medications through an insurance plan or Medicare: patient should contact their plan for refill information</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10</a:t>
            </a:fld>
            <a:endParaRPr lang="en-US" dirty="0"/>
          </a:p>
        </p:txBody>
      </p:sp>
    </p:spTree>
    <p:extLst>
      <p:ext uri="{BB962C8B-B14F-4D97-AF65-F5344CB8AC3E}">
        <p14:creationId xmlns:p14="http://schemas.microsoft.com/office/powerpoint/2010/main" val="2724272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v033020</a:t>
            </a:r>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11</a:t>
            </a:fld>
            <a:endParaRPr lang="en-US" dirty="0"/>
          </a:p>
        </p:txBody>
      </p:sp>
    </p:spTree>
    <p:extLst>
      <p:ext uri="{BB962C8B-B14F-4D97-AF65-F5344CB8AC3E}">
        <p14:creationId xmlns:p14="http://schemas.microsoft.com/office/powerpoint/2010/main" val="290890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9141"/>
            <a:ext cx="7772399" cy="1909859"/>
          </a:xfrm>
        </p:spPr>
        <p:txBody>
          <a:bodyPr anchor="t"/>
          <a:lstStyle>
            <a:lvl1pPr>
              <a:defRPr sz="42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685800" y="3511263"/>
            <a:ext cx="7772398" cy="800100"/>
          </a:xfrm>
        </p:spPr>
        <p:txBody>
          <a:bodyPr anchor="t">
            <a:normAutofit/>
          </a:bodyPr>
          <a:lstStyle>
            <a:lvl1pPr marL="0" indent="0" algn="l">
              <a:buNone/>
              <a:defRPr sz="2000">
                <a:solidFill>
                  <a:srgbClr val="22222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2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6E2D2B3B-882E-40F3-A32F-6DD516915044}" type="slidenum">
              <a:rPr lang="en-US" smtClean="0"/>
              <a:pPr/>
              <a:t>‹#›</a:t>
            </a:fld>
            <a:endParaRPr lang="en-US" dirty="0"/>
          </a:p>
        </p:txBody>
      </p:sp>
      <p:sp>
        <p:nvSpPr>
          <p:cNvPr id="8" name="Date Placeholder 3"/>
          <p:cNvSpPr>
            <a:spLocks noGrp="1"/>
          </p:cNvSpPr>
          <p:nvPr>
            <p:ph type="dt" sz="half" idx="11"/>
          </p:nvPr>
        </p:nvSpPr>
        <p:spPr>
          <a:xfrm>
            <a:off x="7719757" y="4764530"/>
            <a:ext cx="738443" cy="274320"/>
          </a:xfrm>
        </p:spPr>
        <p:txBody>
          <a:bodyPr/>
          <a:lstStyle/>
          <a:p>
            <a:pPr fontAlgn="base">
              <a:spcBef>
                <a:spcPct val="0"/>
              </a:spcBef>
              <a:spcAft>
                <a:spcPct val="0"/>
              </a:spcAft>
              <a:defRPr/>
            </a:pPr>
            <a:endParaRPr lang="en-US" altLang="en-US" dirty="0">
              <a:solidFill>
                <a:srgbClr val="FFFFFF"/>
              </a:solidFill>
            </a:endParaRPr>
          </a:p>
        </p:txBody>
      </p:sp>
      <p:sp>
        <p:nvSpPr>
          <p:cNvPr id="9" name="Footer Placeholder 4"/>
          <p:cNvSpPr>
            <a:spLocks noGrp="1"/>
          </p:cNvSpPr>
          <p:nvPr>
            <p:ph type="ftr" sz="quarter" idx="14"/>
          </p:nvPr>
        </p:nvSpPr>
        <p:spPr>
          <a:xfrm>
            <a:off x="3352459" y="4764530"/>
            <a:ext cx="4367298" cy="274320"/>
          </a:xfrm>
        </p:spPr>
        <p:txBody>
          <a:bodyPr/>
          <a:lstStyle/>
          <a:p>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55" y="114300"/>
            <a:ext cx="2935230" cy="98145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3755121"/>
            <a:ext cx="8588248" cy="391918"/>
          </a:xfrm>
        </p:spPr>
        <p:txBody>
          <a:bodyPr anchor="b"/>
          <a:lstStyle>
            <a:lvl1pPr algn="ctr">
              <a:defRPr sz="2200" b="0">
                <a:ln>
                  <a:noFill/>
                </a:ln>
                <a:solidFill>
                  <a:schemeClr val="accent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7744"/>
            <a:ext cx="9144000" cy="36854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4205663"/>
            <a:ext cx="8588248" cy="40379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AB159995-A1BE-BF4E-BC5F-5A773C9D0009}" type="slidenum">
              <a:rPr lang="en-US" smtClean="0">
                <a:solidFill>
                  <a:srgbClr val="FFFFFF"/>
                </a:solidFill>
              </a:rPr>
              <a:pPr/>
              <a:t>‹#›</a:t>
            </a:fld>
            <a:endParaRPr lang="en-US" dirty="0">
              <a:solidFill>
                <a:srgbClr val="FFFFFF"/>
              </a:solidFill>
            </a:endParaRPr>
          </a:p>
        </p:txBody>
      </p:sp>
      <p:sp>
        <p:nvSpPr>
          <p:cNvPr id="10" name="Date Placeholder 3"/>
          <p:cNvSpPr>
            <a:spLocks noGrp="1"/>
          </p:cNvSpPr>
          <p:nvPr>
            <p:ph type="dt" sz="half" idx="1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1"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4672584"/>
            <a:ext cx="9142476" cy="109727"/>
          </a:xfrm>
          <a:prstGeom prst="rect">
            <a:avLst/>
          </a:prstGeom>
          <a:blipFill>
            <a:blip r:embed="rId2" cstate="print"/>
            <a:stretch>
              <a:fillRect/>
            </a:stretch>
          </a:blipFill>
        </p:spPr>
        <p:txBody>
          <a:bodyPr wrap="square" lIns="0" tIns="0" rIns="0" bIns="0" rtlCol="0"/>
          <a:lstStyle/>
          <a:p>
            <a:endParaRPr sz="1350"/>
          </a:p>
        </p:txBody>
      </p:sp>
      <p:sp>
        <p:nvSpPr>
          <p:cNvPr id="17" name="bk object 17"/>
          <p:cNvSpPr/>
          <p:nvPr/>
        </p:nvSpPr>
        <p:spPr>
          <a:xfrm>
            <a:off x="762" y="4686871"/>
            <a:ext cx="9143365" cy="1429"/>
          </a:xfrm>
          <a:custGeom>
            <a:avLst/>
            <a:gdLst/>
            <a:ahLst/>
            <a:cxnLst/>
            <a:rect l="l" t="t" r="r" b="b"/>
            <a:pathLst>
              <a:path w="9143365" h="1904">
                <a:moveTo>
                  <a:pt x="0" y="0"/>
                </a:moveTo>
                <a:lnTo>
                  <a:pt x="9143238" y="1587"/>
                </a:lnTo>
              </a:path>
            </a:pathLst>
          </a:custGeom>
          <a:ln w="38099">
            <a:solidFill>
              <a:srgbClr val="375F92"/>
            </a:solidFill>
          </a:ln>
        </p:spPr>
        <p:txBody>
          <a:bodyPr wrap="square" lIns="0" tIns="0" rIns="0" bIns="0" rtlCol="0"/>
          <a:lstStyle/>
          <a:p>
            <a:endParaRPr sz="1350"/>
          </a:p>
        </p:txBody>
      </p:sp>
      <p:sp>
        <p:nvSpPr>
          <p:cNvPr id="18" name="bk object 18"/>
          <p:cNvSpPr/>
          <p:nvPr/>
        </p:nvSpPr>
        <p:spPr>
          <a:xfrm>
            <a:off x="457200" y="4458842"/>
            <a:ext cx="943356" cy="581787"/>
          </a:xfrm>
          <a:prstGeom prst="rect">
            <a:avLst/>
          </a:prstGeom>
          <a:blipFill>
            <a:blip r:embed="rId3" cstate="print"/>
            <a:stretch>
              <a:fillRect/>
            </a:stretch>
          </a:blipFill>
        </p:spPr>
        <p:txBody>
          <a:bodyPr wrap="square" lIns="0" tIns="0" rIns="0" bIns="0" rtlCol="0"/>
          <a:lstStyle/>
          <a:p>
            <a:endParaRPr sz="1350"/>
          </a:p>
        </p:txBody>
      </p:sp>
      <p:sp>
        <p:nvSpPr>
          <p:cNvPr id="2" name="Holder 2"/>
          <p:cNvSpPr>
            <a:spLocks noGrp="1"/>
          </p:cNvSpPr>
          <p:nvPr>
            <p:ph type="title"/>
          </p:nvPr>
        </p:nvSpPr>
        <p:spPr/>
        <p:txBody>
          <a:bodyPr lIns="0" tIns="0" rIns="0" bIns="0"/>
          <a:lstStyle>
            <a:lvl1pPr>
              <a:defRPr sz="3300" b="1" i="0">
                <a:solidFill>
                  <a:srgbClr val="00808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4" name="Holder 4"/>
          <p:cNvSpPr>
            <a:spLocks noGrp="1"/>
          </p:cNvSpPr>
          <p:nvPr>
            <p:ph type="dt" sz="half" idx="6"/>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01983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4672584"/>
            <a:ext cx="9142476" cy="109727"/>
          </a:xfrm>
          <a:prstGeom prst="rect">
            <a:avLst/>
          </a:prstGeom>
          <a:blipFill>
            <a:blip r:embed="rId2" cstate="print"/>
            <a:stretch>
              <a:fillRect/>
            </a:stretch>
          </a:blipFill>
        </p:spPr>
        <p:txBody>
          <a:bodyPr wrap="square" lIns="0" tIns="0" rIns="0" bIns="0" rtlCol="0"/>
          <a:lstStyle/>
          <a:p>
            <a:endParaRPr sz="1350"/>
          </a:p>
        </p:txBody>
      </p:sp>
      <p:sp>
        <p:nvSpPr>
          <p:cNvPr id="17" name="bk object 17"/>
          <p:cNvSpPr/>
          <p:nvPr/>
        </p:nvSpPr>
        <p:spPr>
          <a:xfrm>
            <a:off x="762" y="4686871"/>
            <a:ext cx="9143365" cy="1429"/>
          </a:xfrm>
          <a:custGeom>
            <a:avLst/>
            <a:gdLst/>
            <a:ahLst/>
            <a:cxnLst/>
            <a:rect l="l" t="t" r="r" b="b"/>
            <a:pathLst>
              <a:path w="9143365" h="1904">
                <a:moveTo>
                  <a:pt x="0" y="0"/>
                </a:moveTo>
                <a:lnTo>
                  <a:pt x="9143238" y="1587"/>
                </a:lnTo>
              </a:path>
            </a:pathLst>
          </a:custGeom>
          <a:ln w="38099">
            <a:solidFill>
              <a:srgbClr val="375F92"/>
            </a:solidFill>
          </a:ln>
        </p:spPr>
        <p:txBody>
          <a:bodyPr wrap="square" lIns="0" tIns="0" rIns="0" bIns="0" rtlCol="0"/>
          <a:lstStyle/>
          <a:p>
            <a:endParaRPr sz="1350"/>
          </a:p>
        </p:txBody>
      </p:sp>
      <p:sp>
        <p:nvSpPr>
          <p:cNvPr id="18" name="bk object 18"/>
          <p:cNvSpPr/>
          <p:nvPr/>
        </p:nvSpPr>
        <p:spPr>
          <a:xfrm>
            <a:off x="457200" y="4458842"/>
            <a:ext cx="943356" cy="581787"/>
          </a:xfrm>
          <a:prstGeom prst="rect">
            <a:avLst/>
          </a:prstGeom>
          <a:blipFill>
            <a:blip r:embed="rId3" cstate="print"/>
            <a:stretch>
              <a:fillRect/>
            </a:stretch>
          </a:blipFill>
        </p:spPr>
        <p:txBody>
          <a:bodyPr wrap="square" lIns="0" tIns="0" rIns="0" bIns="0" rtlCol="0"/>
          <a:lstStyle/>
          <a:p>
            <a:endParaRPr sz="1350"/>
          </a:p>
        </p:txBody>
      </p:sp>
      <p:sp>
        <p:nvSpPr>
          <p:cNvPr id="2" name="Holder 2"/>
          <p:cNvSpPr>
            <a:spLocks noGrp="1"/>
          </p:cNvSpPr>
          <p:nvPr>
            <p:ph type="ftr" sz="quarter" idx="5"/>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3" name="Holder 3"/>
          <p:cNvSpPr>
            <a:spLocks noGrp="1"/>
          </p:cNvSpPr>
          <p:nvPr>
            <p:ph type="dt" sz="half" idx="6"/>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989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2390378"/>
            <a:ext cx="7659687" cy="8763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1165225"/>
            <a:ext cx="6135687" cy="1225154"/>
          </a:xfrm>
        </p:spPr>
        <p:txBody>
          <a:bodyPr anchor="b"/>
          <a:lstStyle>
            <a:lvl1pPr marL="0" indent="0">
              <a:buNone/>
              <a:defRPr sz="2000">
                <a:solidFill>
                  <a:srgbClr val="22222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D987DAA-A896-1841-BC8A-D645CCE33E3D}" type="slidenum">
              <a:rPr lang="en-US" smtClean="0">
                <a:solidFill>
                  <a:srgbClr val="FFFFFF"/>
                </a:solidFill>
              </a:rPr>
              <a:pPr/>
              <a:t>‹#›</a:t>
            </a:fld>
            <a:endParaRPr lang="en-US" dirty="0">
              <a:solidFill>
                <a:srgbClr val="FFFFFF"/>
              </a:solidFill>
            </a:endParaRPr>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9"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152144"/>
            <a:ext cx="3657600"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152144"/>
            <a:ext cx="4038599"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33452"/>
            <a:ext cx="3890108"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06538"/>
            <a:ext cx="3890108"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2208" y="1233452"/>
            <a:ext cx="4038599"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32208" y="1806538"/>
            <a:ext cx="4038599"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F49499B-0A11-F941-988B-5A98BBA90756}" type="slidenum">
              <a:rPr lang="en-US" smtClean="0">
                <a:solidFill>
                  <a:srgbClr val="FFFFFF"/>
                </a:solidFill>
              </a:rPr>
              <a:pPr/>
              <a:t>‹#›</a:t>
            </a:fld>
            <a:endParaRPr lang="en-US" dirty="0">
              <a:solidFill>
                <a:srgbClr val="FFFFFF"/>
              </a:solidFill>
            </a:endParaRPr>
          </a:p>
        </p:txBody>
      </p:sp>
      <p:sp>
        <p:nvSpPr>
          <p:cNvPr id="11"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2" name="Footer Placeholder 4"/>
          <p:cNvSpPr>
            <a:spLocks noGrp="1"/>
          </p:cNvSpPr>
          <p:nvPr>
            <p:ph type="ftr" sz="quarter" idx="14"/>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mart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DB0A249C-C385-6343-9E2D-0B8524CBBFBC}" type="slidenum">
              <a:rPr lang="en-US" smtClean="0">
                <a:solidFill>
                  <a:srgbClr val="FFFFFF"/>
                </a:solidFill>
              </a:rPr>
              <a:pPr/>
              <a:t>‹#›</a:t>
            </a:fld>
            <a:endParaRPr lang="en-US" dirty="0">
              <a:solidFill>
                <a:srgbClr val="FFFFFF"/>
              </a:solidFill>
            </a:endParaRPr>
          </a:p>
        </p:txBody>
      </p:sp>
      <p:sp>
        <p:nvSpPr>
          <p:cNvPr id="7"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8"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10" name="SmartArt Placeholder 9"/>
          <p:cNvSpPr>
            <a:spLocks noGrp="1"/>
          </p:cNvSpPr>
          <p:nvPr>
            <p:ph type="dgm" sz="quarter" idx="13"/>
          </p:nvPr>
        </p:nvSpPr>
        <p:spPr>
          <a:xfrm>
            <a:off x="457200" y="1143000"/>
            <a:ext cx="8305800" cy="3371850"/>
          </a:xfrm>
        </p:spPr>
        <p:txBody>
          <a:bodyPr/>
          <a:lstStyle/>
          <a:p>
            <a:r>
              <a:rPr lang="en-US" smtClean="0"/>
              <a:t>Click icon to add SmartArt graphic</a:t>
            </a: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D1BA20-3B1F-8544-ADC7-70EC2EFB7AE2}" type="slidenum">
              <a:rPr lang="en-US" smtClean="0">
                <a:solidFill>
                  <a:srgbClr val="FFFFFF"/>
                </a:solidFill>
              </a:rPr>
              <a:pPr/>
              <a:t>‹#›</a:t>
            </a:fld>
            <a:endParaRPr lang="en-US" dirty="0">
              <a:solidFill>
                <a:srgbClr val="FFFFFF"/>
              </a:solidFill>
            </a:endParaRPr>
          </a:p>
        </p:txBody>
      </p:sp>
      <p:sp>
        <p:nvSpPr>
          <p:cNvPr id="6"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7"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Table Placeholder 4"/>
          <p:cNvSpPr>
            <a:spLocks noGrp="1"/>
          </p:cNvSpPr>
          <p:nvPr>
            <p:ph type="tbl" sz="quarter" idx="13"/>
          </p:nvPr>
        </p:nvSpPr>
        <p:spPr>
          <a:xfrm>
            <a:off x="457200" y="1143000"/>
            <a:ext cx="8305800" cy="3371850"/>
          </a:xfrm>
        </p:spPr>
        <p:txBody>
          <a:bodyPr/>
          <a:lstStyle/>
          <a:p>
            <a:r>
              <a:rPr lang="en-US" smtClean="0"/>
              <a:t>Click icon to add table</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4" name="Date Placeholder 3"/>
          <p:cNvSpPr>
            <a:spLocks noGrp="1"/>
          </p:cNvSpPr>
          <p:nvPr>
            <p:ph type="dt" sz="half" idx="11"/>
          </p:nvPr>
        </p:nvSpPr>
        <p:spPr/>
        <p:txBody>
          <a:bodyPr/>
          <a:lstStyle/>
          <a:p>
            <a:pPr fontAlgn="base">
              <a:spcBef>
                <a:spcPct val="0"/>
              </a:spcBef>
              <a:spcAft>
                <a:spcPct val="0"/>
              </a:spcAft>
              <a:defRPr/>
            </a:pPr>
            <a:endParaRPr lang="en-US" altLang="en-US" dirty="0">
              <a:solidFill>
                <a:srgbClr val="FFFFFF"/>
              </a:solidFill>
            </a:endParaRPr>
          </a:p>
        </p:txBody>
      </p:sp>
      <p:sp>
        <p:nvSpPr>
          <p:cNvPr id="5" name="Footer Placeholder 4"/>
          <p:cNvSpPr>
            <a:spLocks noGrp="1"/>
          </p:cNvSpPr>
          <p:nvPr>
            <p:ph type="ftr" sz="quarter" idx="12"/>
          </p:nvPr>
        </p:nvSpPr>
        <p:spPr/>
        <p:txBody>
          <a:bodyPr/>
          <a:lstStyle/>
          <a:p>
            <a:endParaRPr lang="en-US" dirty="0"/>
          </a:p>
        </p:txBody>
      </p:sp>
      <p:sp>
        <p:nvSpPr>
          <p:cNvPr id="15" name="Media Placeholder 14"/>
          <p:cNvSpPr>
            <a:spLocks noGrp="1"/>
          </p:cNvSpPr>
          <p:nvPr>
            <p:ph type="media" sz="quarter" idx="13"/>
          </p:nvPr>
        </p:nvSpPr>
        <p:spPr>
          <a:xfrm>
            <a:off x="457200" y="1085850"/>
            <a:ext cx="8305800" cy="3371850"/>
          </a:xfrm>
        </p:spPr>
        <p:txBody>
          <a:bodyPr/>
          <a:lstStyle/>
          <a:p>
            <a:r>
              <a:rPr lang="en-US" smtClean="0"/>
              <a:t>Click icon to add media</a:t>
            </a:r>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extLst>
      <p:ext uri="{BB962C8B-B14F-4D97-AF65-F5344CB8AC3E}">
        <p14:creationId xmlns:p14="http://schemas.microsoft.com/office/powerpoint/2010/main" val="133370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8516815" cy="445770"/>
          </a:xfrm>
        </p:spPr>
        <p:txBody>
          <a:bodyPr anchor="b"/>
          <a:lstStyle>
            <a:lvl1pPr algn="ctr">
              <a:defRPr sz="2200" b="0"/>
            </a:lvl1pPr>
          </a:lstStyle>
          <a:p>
            <a:r>
              <a:rPr lang="en-US" smtClean="0"/>
              <a:t>Click to edit Master title style</a:t>
            </a:r>
            <a:endParaRPr lang="en-US" dirty="0"/>
          </a:p>
        </p:txBody>
      </p:sp>
      <p:sp>
        <p:nvSpPr>
          <p:cNvPr id="7" name="Slide Number Placeholder 6"/>
          <p:cNvSpPr>
            <a:spLocks noGrp="1"/>
          </p:cNvSpPr>
          <p:nvPr>
            <p:ph type="sldNum" sz="quarter" idx="12"/>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9" name="Content Placeholder 8"/>
          <p:cNvSpPr>
            <a:spLocks noGrp="1"/>
          </p:cNvSpPr>
          <p:nvPr>
            <p:ph sz="quarter" idx="13"/>
          </p:nvPr>
        </p:nvSpPr>
        <p:spPr>
          <a:xfrm>
            <a:off x="304800" y="285750"/>
            <a:ext cx="8516815" cy="37071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17" name="Picture 16" descr="AETC_2016_ribbon.png"/>
          <p:cNvPicPr>
            <a:picLocks noChangeAspect="1"/>
          </p:cNvPicPr>
          <p:nvPr/>
        </p:nvPicPr>
        <p:blipFill rotWithShape="1">
          <a:blip r:embed="rId14" cstate="print">
            <a:alphaModFix amt="5000"/>
            <a:extLst>
              <a:ext uri="{28A0092B-C50C-407E-A947-70E740481C1C}">
                <a14:useLocalDpi xmlns:a14="http://schemas.microsoft.com/office/drawing/2010/main" val="0"/>
              </a:ext>
            </a:extLst>
          </a:blip>
          <a:srcRect l="35150" t="21563" r="9715" b="1014"/>
          <a:stretch/>
        </p:blipFill>
        <p:spPr>
          <a:xfrm>
            <a:off x="1" y="1"/>
            <a:ext cx="9144000" cy="5143500"/>
          </a:xfrm>
          <a:prstGeom prst="rect">
            <a:avLst/>
          </a:prstGeom>
          <a:effectLst/>
        </p:spPr>
      </p:pic>
      <p:sp>
        <p:nvSpPr>
          <p:cNvPr id="7" name="Rectangle 6"/>
          <p:cNvSpPr/>
          <p:nvPr/>
        </p:nvSpPr>
        <p:spPr>
          <a:xfrm>
            <a:off x="2" y="4667302"/>
            <a:ext cx="9143999" cy="480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5979"/>
            <a:ext cx="8315569" cy="857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315569" cy="32754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8458200" y="4667302"/>
            <a:ext cx="685800" cy="480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4729412"/>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15"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6"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9" r:id="rId8"/>
    <p:sldLayoutId id="2147483807" r:id="rId9"/>
    <p:sldLayoutId id="2147483808" r:id="rId10"/>
    <p:sldLayoutId id="2147483810" r:id="rId11"/>
    <p:sldLayoutId id="2147483811" r:id="rId12"/>
  </p:sldLayoutIdLst>
  <p:hf hdr="0" ftr="0" dt="0"/>
  <p:txStyles>
    <p:title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dshs.texas.gov/hivstd/meds/default.shtm" TargetMode="External"/><Relationship Id="rId4" Type="http://schemas.openxmlformats.org/officeDocument/2006/relationships/hyperlink" Target="https://dshs.texas.gov/hivstd/meds/document.shtm" TargetMode="External"/><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https://www.lahap.org/covid1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clinicaltrials.go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hyperlink" Target="https://www.nejm.org/doi/full/10.1056/NEJMoa20012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3"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3" Type="http://schemas.openxmlformats.org/officeDocument/2006/relationships/image" Target="../media/image1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3"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 Id="rId3" Type="http://schemas.openxmlformats.org/officeDocument/2006/relationships/image" Target="../media/image1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vid19-druginteractions.org/rails/active_storage/blobs/eyJfcmFpbHMiOnsibWVzc2FnZSI6IkJBaHBEZz09IiwiZXhwIjpudWxsLCJwdXIiOiJibG9iX2lkIn19--b722d51de388e71faf8ed8d67f669089ddbceb01/Covid_Metabolism_Web_2020_Mar25.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www.hiv-druginteractions.org/" TargetMode="External"/><Relationship Id="rId4" Type="http://schemas.openxmlformats.org/officeDocument/2006/relationships/hyperlink" Target="https://www.covid19-druginteractions.org/" TargetMode="External"/><Relationship Id="rId5" Type="http://schemas.openxmlformats.org/officeDocument/2006/relationships/hyperlink" Target="http://www.naturalmedicines.therapeuticresearch.com" TargetMode="External"/><Relationship Id="rId6" Type="http://schemas.openxmlformats.org/officeDocument/2006/relationships/hyperlink" Target="https://www.healthline.com/nutrition/immune-boosting-supplements" TargetMode="External"/><Relationship Id="rId7" Type="http://schemas.openxmlformats.org/officeDocument/2006/relationships/hyperlink" Target="https://www.discovermagazine.com/health/can-natural-remedies-really-help-you-fight-the-coronavirus" TargetMode="External"/><Relationship Id="rId8" Type="http://schemas.openxmlformats.org/officeDocument/2006/relationships/hyperlink" Target="https://www.pharmacytimes.com/news/what-are-drug-prevention-and-treatment-options-for-covid-19"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covid19-druginteractions.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457200" y="1752683"/>
            <a:ext cx="8229599" cy="1352467"/>
          </a:xfrm>
        </p:spPr>
        <p:txBody>
          <a:bodyPr/>
          <a:lstStyle/>
          <a:p>
            <a:pPr algn="ctr"/>
            <a:r>
              <a:rPr lang="en-US" sz="3600" dirty="0" smtClean="0">
                <a:cs typeface="Arial"/>
              </a:rPr>
              <a:t>COVID-19 Update</a:t>
            </a:r>
            <a:br>
              <a:rPr lang="en-US" sz="3600" dirty="0" smtClean="0">
                <a:cs typeface="Arial"/>
              </a:rPr>
            </a:br>
            <a:r>
              <a:rPr lang="en-US" sz="3600" dirty="0" smtClean="0">
                <a:cs typeface="Arial"/>
              </a:rPr>
              <a:t>for Patients with HIV</a:t>
            </a:r>
            <a:endParaRPr lang="en-US" sz="3600" dirty="0"/>
          </a:p>
        </p:txBody>
      </p:sp>
      <p:sp>
        <p:nvSpPr>
          <p:cNvPr id="7" name="object 5"/>
          <p:cNvSpPr txBox="1">
            <a:spLocks noGrp="1"/>
          </p:cNvSpPr>
          <p:nvPr>
            <p:ph type="subTitle" idx="1"/>
          </p:nvPr>
        </p:nvSpPr>
        <p:spPr>
          <a:xfrm>
            <a:off x="990600" y="3437385"/>
            <a:ext cx="7315200" cy="1181862"/>
          </a:xfrm>
          <a:prstGeom prst="rect">
            <a:avLst/>
          </a:prstGeom>
        </p:spPr>
        <p:txBody>
          <a:bodyPr vert="horz" wrap="square" lIns="0" tIns="0" rIns="0" bIns="0" rtlCol="0">
            <a:spAutoFit/>
          </a:bodyPr>
          <a:lstStyle/>
          <a:p>
            <a:pPr algn="ctr"/>
            <a:r>
              <a:rPr lang="en-US" sz="2400" dirty="0" smtClean="0">
                <a:solidFill>
                  <a:schemeClr val="tx1"/>
                </a:solidFill>
              </a:rPr>
              <a:t>Section 2:</a:t>
            </a:r>
          </a:p>
          <a:p>
            <a:pPr algn="ctr"/>
            <a:r>
              <a:rPr lang="en-US" sz="2400" dirty="0" smtClean="0">
                <a:solidFill>
                  <a:schemeClr val="tx1"/>
                </a:solidFill>
              </a:rPr>
              <a:t>Antiretroviral Therapy</a:t>
            </a:r>
            <a:r>
              <a:rPr lang="en-US" sz="2400" smtClean="0">
                <a:solidFill>
                  <a:schemeClr val="tx1"/>
                </a:solidFill>
              </a:rPr>
              <a:t>, Medication </a:t>
            </a:r>
            <a:r>
              <a:rPr lang="en-US" sz="2400" dirty="0" smtClean="0">
                <a:solidFill>
                  <a:schemeClr val="tx1"/>
                </a:solidFill>
              </a:rPr>
              <a:t>Access</a:t>
            </a:r>
            <a:r>
              <a:rPr lang="en-US" sz="2400" smtClean="0">
                <a:solidFill>
                  <a:schemeClr val="tx1"/>
                </a:solidFill>
              </a:rPr>
              <a:t>,                       Drug-interactions</a:t>
            </a:r>
            <a:endParaRPr lang="en-US" dirty="0" smtClean="0">
              <a:solidFill>
                <a:schemeClr val="tx1"/>
              </a:solidFill>
              <a:latin typeface="Calibri"/>
              <a:cs typeface="Calibri"/>
            </a:endParaRPr>
          </a:p>
        </p:txBody>
      </p:sp>
      <p:sp>
        <p:nvSpPr>
          <p:cNvPr id="4" name="Rectangle 3"/>
          <p:cNvSpPr/>
          <p:nvPr/>
        </p:nvSpPr>
        <p:spPr>
          <a:xfrm>
            <a:off x="1219201" y="3292731"/>
            <a:ext cx="6554811" cy="904863"/>
          </a:xfrm>
          <a:prstGeom prst="rect">
            <a:avLst/>
          </a:prstGeom>
        </p:spPr>
        <p:txBody>
          <a:bodyPr wrap="square">
            <a:spAutoFit/>
          </a:bodyPr>
          <a:lstStyle/>
          <a:p>
            <a:pPr algn="ctr" fontAlgn="base">
              <a:spcBef>
                <a:spcPct val="20000"/>
              </a:spcBef>
              <a:spcAft>
                <a:spcPct val="0"/>
              </a:spcAft>
            </a:pPr>
            <a:endParaRPr lang="en-US" sz="2400" b="1" dirty="0" smtClean="0">
              <a:solidFill>
                <a:srgbClr val="FFFFFF"/>
              </a:solidFill>
              <a:latin typeface="Calibri"/>
              <a:ea typeface="ＭＳ Ｐゴシック" charset="0"/>
            </a:endParaRPr>
          </a:p>
          <a:p>
            <a:pPr algn="ctr" fontAlgn="base">
              <a:spcBef>
                <a:spcPct val="20000"/>
              </a:spcBef>
              <a:spcAft>
                <a:spcPct val="0"/>
              </a:spcAft>
            </a:pPr>
            <a:endParaRPr lang="en-US" sz="2400" b="1" dirty="0">
              <a:solidFill>
                <a:srgbClr val="FFFFFF"/>
              </a:solidFill>
              <a:latin typeface="Calibri"/>
              <a:ea typeface="ＭＳ Ｐゴシック" charset="0"/>
            </a:endParaRPr>
          </a:p>
        </p:txBody>
      </p:sp>
      <p:sp>
        <p:nvSpPr>
          <p:cNvPr id="2" name="Slide Number Placeholder 1"/>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2469104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cs typeface="Arial"/>
              </a:rPr>
              <a:t>ADAP Updates During COVID-19</a:t>
            </a:r>
            <a:endParaRPr lang="en-US" dirty="0"/>
          </a:p>
        </p:txBody>
      </p:sp>
      <p:sp>
        <p:nvSpPr>
          <p:cNvPr id="6" name="Text Placeholder 5"/>
          <p:cNvSpPr>
            <a:spLocks noGrp="1"/>
          </p:cNvSpPr>
          <p:nvPr>
            <p:ph type="body" idx="1"/>
          </p:nvPr>
        </p:nvSpPr>
        <p:spPr>
          <a:xfrm>
            <a:off x="457200" y="1101328"/>
            <a:ext cx="3890108" cy="479822"/>
          </a:xfrm>
        </p:spPr>
        <p:txBody>
          <a:bodyPr/>
          <a:lstStyle/>
          <a:p>
            <a:r>
              <a:rPr lang="en-US" dirty="0" smtClean="0"/>
              <a:t>Texas</a:t>
            </a:r>
            <a:endParaRPr lang="en-US" dirty="0"/>
          </a:p>
        </p:txBody>
      </p:sp>
      <p:sp>
        <p:nvSpPr>
          <p:cNvPr id="7" name="Content Placeholder 6"/>
          <p:cNvSpPr>
            <a:spLocks noGrp="1"/>
          </p:cNvSpPr>
          <p:nvPr>
            <p:ph sz="half" idx="2"/>
          </p:nvPr>
        </p:nvSpPr>
        <p:spPr>
          <a:xfrm>
            <a:off x="457200" y="1657350"/>
            <a:ext cx="4275008" cy="2971800"/>
          </a:xfrm>
        </p:spPr>
        <p:txBody>
          <a:bodyPr>
            <a:normAutofit fontScale="85000" lnSpcReduction="20000"/>
          </a:bodyPr>
          <a:lstStyle/>
          <a:p>
            <a:r>
              <a:rPr lang="en-US" dirty="0" smtClean="0"/>
              <a:t>Medication refills</a:t>
            </a:r>
          </a:p>
          <a:p>
            <a:pPr lvl="1"/>
            <a:r>
              <a:rPr lang="en-US" u="sng" dirty="0"/>
              <a:t>60 day supply</a:t>
            </a:r>
            <a:r>
              <a:rPr lang="en-US" dirty="0"/>
              <a:t>: THMP is now sending out an extra month of medications for many medications that are currently 30-day refills </a:t>
            </a:r>
          </a:p>
          <a:p>
            <a:pPr lvl="1"/>
            <a:r>
              <a:rPr lang="en-US" u="sng" dirty="0"/>
              <a:t>90 day supply</a:t>
            </a:r>
            <a:r>
              <a:rPr lang="en-US" dirty="0"/>
              <a:t>: some medications are available as 90 day supplies for stable/controlled patients - update Medical Certification Form (MCF) &amp; </a:t>
            </a:r>
            <a:r>
              <a:rPr lang="en-US" dirty="0" smtClean="0"/>
              <a:t>prescription</a:t>
            </a:r>
          </a:p>
          <a:p>
            <a:pPr lvl="1"/>
            <a:r>
              <a:rPr lang="en-US" dirty="0" smtClean="0"/>
              <a:t>Some pharmacies are offering mail-order &amp; delivery</a:t>
            </a:r>
            <a:endParaRPr lang="en-US" dirty="0"/>
          </a:p>
        </p:txBody>
      </p:sp>
      <p:sp>
        <p:nvSpPr>
          <p:cNvPr id="3" name="Content Placeholder 2"/>
          <p:cNvSpPr>
            <a:spLocks noGrp="1"/>
          </p:cNvSpPr>
          <p:nvPr>
            <p:ph sz="quarter" idx="4"/>
          </p:nvPr>
        </p:nvSpPr>
        <p:spPr>
          <a:xfrm>
            <a:off x="4732208" y="1233452"/>
            <a:ext cx="4038599" cy="3395698"/>
          </a:xfrm>
        </p:spPr>
        <p:txBody>
          <a:bodyPr>
            <a:normAutofit fontScale="85000" lnSpcReduction="10000"/>
          </a:bodyPr>
          <a:lstStyle/>
          <a:p>
            <a:r>
              <a:rPr lang="en-US" dirty="0" smtClean="0"/>
              <a:t>Medication refill request</a:t>
            </a:r>
          </a:p>
          <a:p>
            <a:pPr lvl="1"/>
            <a:r>
              <a:rPr lang="en-US" dirty="0"/>
              <a:t>Expanded to allow refill request 20 days prior to next refill </a:t>
            </a:r>
            <a:r>
              <a:rPr lang="en-US" dirty="0" smtClean="0"/>
              <a:t>due</a:t>
            </a:r>
          </a:p>
          <a:p>
            <a:pPr marL="411480" lvl="1" indent="0">
              <a:buNone/>
            </a:pPr>
            <a:endParaRPr lang="en-US" dirty="0" smtClean="0"/>
          </a:p>
          <a:p>
            <a:r>
              <a:rPr lang="en-US" dirty="0" smtClean="0"/>
              <a:t>Emergency application</a:t>
            </a:r>
          </a:p>
          <a:p>
            <a:pPr lvl="1"/>
            <a:r>
              <a:rPr lang="en-US" dirty="0"/>
              <a:t>Valid 3/13/2020-5/31/2020</a:t>
            </a:r>
          </a:p>
          <a:p>
            <a:pPr lvl="1"/>
            <a:r>
              <a:rPr lang="en-US" dirty="0"/>
              <a:t>Used for New, Renewal (Recertification), and Self-Report (Self-Attestation) applications</a:t>
            </a:r>
          </a:p>
          <a:p>
            <a:pPr marL="457200" lvl="1" indent="0">
              <a:buNone/>
            </a:pPr>
            <a:r>
              <a:rPr lang="en-US" dirty="0"/>
              <a:t>**New Applications will need MCF</a:t>
            </a:r>
          </a:p>
          <a:p>
            <a:pPr marL="411480" lvl="1"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sp>
        <p:nvSpPr>
          <p:cNvPr id="8" name="TextBox 7"/>
          <p:cNvSpPr txBox="1"/>
          <p:nvPr/>
        </p:nvSpPr>
        <p:spPr>
          <a:xfrm>
            <a:off x="1752600" y="4629150"/>
            <a:ext cx="5867400" cy="523220"/>
          </a:xfrm>
          <a:prstGeom prst="rect">
            <a:avLst/>
          </a:prstGeom>
          <a:noFill/>
        </p:spPr>
        <p:txBody>
          <a:bodyPr wrap="square" rtlCol="0">
            <a:spAutoFit/>
          </a:bodyPr>
          <a:lstStyle/>
          <a:p>
            <a:pPr algn="ctr"/>
            <a:r>
              <a:rPr lang="en-US" sz="1400" dirty="0">
                <a:hlinkClick r:id="rId3"/>
              </a:rPr>
              <a:t>https://dshs.texas.gov/hivstd/meds/default.shtm</a:t>
            </a:r>
            <a:endParaRPr lang="en-US" sz="1400" dirty="0"/>
          </a:p>
          <a:p>
            <a:pPr algn="ctr"/>
            <a:r>
              <a:rPr lang="en-US" sz="1400" dirty="0">
                <a:hlinkClick r:id="rId4"/>
              </a:rPr>
              <a:t>https://</a:t>
            </a:r>
            <a:r>
              <a:rPr lang="en-US" sz="1400" dirty="0" smtClean="0">
                <a:hlinkClick r:id="rId4"/>
              </a:rPr>
              <a:t>dshs.texas.gov/hivstd/meds/document.shtm</a:t>
            </a:r>
            <a:endParaRPr lang="en-US" sz="1400" dirty="0"/>
          </a:p>
        </p:txBody>
      </p:sp>
    </p:spTree>
    <p:extLst>
      <p:ext uri="{BB962C8B-B14F-4D97-AF65-F5344CB8AC3E}">
        <p14:creationId xmlns:p14="http://schemas.microsoft.com/office/powerpoint/2010/main" val="17355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cs typeface="Arial"/>
              </a:rPr>
              <a:t>ADAP Updates During COVID-19</a:t>
            </a:r>
            <a:endParaRPr lang="en-US" dirty="0"/>
          </a:p>
        </p:txBody>
      </p:sp>
      <p:sp>
        <p:nvSpPr>
          <p:cNvPr id="6" name="Text Placeholder 5"/>
          <p:cNvSpPr>
            <a:spLocks noGrp="1"/>
          </p:cNvSpPr>
          <p:nvPr>
            <p:ph type="body" idx="1"/>
          </p:nvPr>
        </p:nvSpPr>
        <p:spPr>
          <a:xfrm>
            <a:off x="457200" y="1123950"/>
            <a:ext cx="3890108" cy="479822"/>
          </a:xfrm>
        </p:spPr>
        <p:txBody>
          <a:bodyPr/>
          <a:lstStyle/>
          <a:p>
            <a:r>
              <a:rPr lang="en-US" dirty="0" smtClean="0"/>
              <a:t>Louisiana</a:t>
            </a:r>
            <a:endParaRPr lang="en-US" dirty="0"/>
          </a:p>
        </p:txBody>
      </p:sp>
      <p:sp>
        <p:nvSpPr>
          <p:cNvPr id="7" name="Content Placeholder 6"/>
          <p:cNvSpPr>
            <a:spLocks noGrp="1"/>
          </p:cNvSpPr>
          <p:nvPr>
            <p:ph sz="half" idx="2"/>
          </p:nvPr>
        </p:nvSpPr>
        <p:spPr>
          <a:xfrm>
            <a:off x="457200" y="1657350"/>
            <a:ext cx="8074588" cy="3051212"/>
          </a:xfrm>
        </p:spPr>
        <p:txBody>
          <a:bodyPr>
            <a:normAutofit fontScale="77500" lnSpcReduction="20000"/>
          </a:bodyPr>
          <a:lstStyle/>
          <a:p>
            <a:r>
              <a:rPr lang="en-US" dirty="0" smtClean="0"/>
              <a:t>Early refills for non-opioid prescriptions, consistent with approval from providers/pharmacists through 4/30/20</a:t>
            </a:r>
          </a:p>
          <a:p>
            <a:r>
              <a:rPr lang="en-US" dirty="0" smtClean="0"/>
              <a:t>Application requirement modifications</a:t>
            </a:r>
          </a:p>
          <a:p>
            <a:pPr lvl="1"/>
            <a:r>
              <a:rPr lang="en-US" dirty="0" smtClean="0"/>
              <a:t>Client unable to sign, note “client verified information correct via phone on date/time”</a:t>
            </a:r>
          </a:p>
          <a:p>
            <a:pPr lvl="1"/>
            <a:r>
              <a:rPr lang="en-US" dirty="0" smtClean="0"/>
              <a:t>Okay to write, sign, date letter self-attesting client’s income and specify why documentation not available (e.g. office closed due to COVID-19)</a:t>
            </a:r>
          </a:p>
          <a:p>
            <a:r>
              <a:rPr lang="en-US" dirty="0" smtClean="0"/>
              <a:t>Extended Core Eligibility End Date (CEED)</a:t>
            </a:r>
          </a:p>
          <a:p>
            <a:pPr lvl="1"/>
            <a:r>
              <a:rPr lang="en-US" dirty="0" smtClean="0"/>
              <a:t>If CEED was 3/31/20, extended automatically to 4/30/20</a:t>
            </a:r>
          </a:p>
          <a:p>
            <a:pPr lvl="1"/>
            <a:r>
              <a:rPr lang="en-US" dirty="0" smtClean="0"/>
              <a:t>Still submit applications when able</a:t>
            </a:r>
          </a:p>
          <a:p>
            <a:r>
              <a:rPr lang="en-US" dirty="0" smtClean="0"/>
              <a:t>Uninsured: 90d fills now allowed (previously 30d)</a:t>
            </a:r>
          </a:p>
          <a:p>
            <a:pPr lvl="1"/>
            <a:r>
              <a:rPr lang="en-US" dirty="0" smtClean="0"/>
              <a:t>Permanent change, was in process prior to COVID-19</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sp>
        <p:nvSpPr>
          <p:cNvPr id="3" name="TextBox 2"/>
          <p:cNvSpPr txBox="1"/>
          <p:nvPr/>
        </p:nvSpPr>
        <p:spPr>
          <a:xfrm>
            <a:off x="1828800" y="4781550"/>
            <a:ext cx="5791200" cy="307777"/>
          </a:xfrm>
          <a:prstGeom prst="rect">
            <a:avLst/>
          </a:prstGeom>
          <a:noFill/>
        </p:spPr>
        <p:txBody>
          <a:bodyPr wrap="square" rtlCol="0">
            <a:spAutoFit/>
          </a:bodyPr>
          <a:lstStyle/>
          <a:p>
            <a:pPr algn="ctr"/>
            <a:r>
              <a:rPr lang="en" sz="1400" u="sng" dirty="0">
                <a:solidFill>
                  <a:schemeClr val="hlink"/>
                </a:solidFill>
                <a:hlinkClick r:id="rId3"/>
              </a:rPr>
              <a:t>https://www.lahap.org/covid19/</a:t>
            </a:r>
            <a:endParaRPr lang="en-US" sz="1400" dirty="0"/>
          </a:p>
        </p:txBody>
      </p:sp>
    </p:spTree>
    <p:extLst>
      <p:ext uri="{BB962C8B-B14F-4D97-AF65-F5344CB8AC3E}">
        <p14:creationId xmlns:p14="http://schemas.microsoft.com/office/powerpoint/2010/main" val="377502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6EEC5-EEF9-9B4F-8F5C-3F40957C71A5}"/>
              </a:ext>
            </a:extLst>
          </p:cNvPr>
          <p:cNvSpPr>
            <a:spLocks noGrp="1"/>
          </p:cNvSpPr>
          <p:nvPr>
            <p:ph type="title"/>
          </p:nvPr>
        </p:nvSpPr>
        <p:spPr/>
        <p:txBody>
          <a:bodyPr/>
          <a:lstStyle/>
          <a:p>
            <a:pPr algn="ctr"/>
            <a:r>
              <a:rPr lang="en-US" dirty="0"/>
              <a:t>Hospitalized patients with HIV and COVID-19</a:t>
            </a:r>
          </a:p>
        </p:txBody>
      </p:sp>
      <p:sp>
        <p:nvSpPr>
          <p:cNvPr id="3" name="Content Placeholder 2">
            <a:extLst>
              <a:ext uri="{FF2B5EF4-FFF2-40B4-BE49-F238E27FC236}">
                <a16:creationId xmlns:a16="http://schemas.microsoft.com/office/drawing/2014/main" xmlns="" id="{D486C5D8-0D95-524A-A1B4-46FF9CD537F2}"/>
              </a:ext>
            </a:extLst>
          </p:cNvPr>
          <p:cNvSpPr>
            <a:spLocks noGrp="1"/>
          </p:cNvSpPr>
          <p:nvPr>
            <p:ph idx="1"/>
          </p:nvPr>
        </p:nvSpPr>
        <p:spPr>
          <a:xfrm>
            <a:off x="457201" y="1200150"/>
            <a:ext cx="8000999" cy="3444040"/>
          </a:xfrm>
        </p:spPr>
        <p:txBody>
          <a:bodyPr>
            <a:normAutofit/>
          </a:bodyPr>
          <a:lstStyle/>
          <a:p>
            <a:r>
              <a:rPr lang="en-US" dirty="0"/>
              <a:t>Continue ART</a:t>
            </a:r>
          </a:p>
          <a:p>
            <a:pPr lvl="1"/>
            <a:r>
              <a:rPr lang="en-US" sz="2400" dirty="0"/>
              <a:t>Avoid drug substitutions</a:t>
            </a:r>
          </a:p>
          <a:p>
            <a:r>
              <a:rPr lang="en-US" dirty="0"/>
              <a:t>For critically ill patients requiring tube feeding</a:t>
            </a:r>
          </a:p>
          <a:p>
            <a:pPr lvl="1"/>
            <a:r>
              <a:rPr lang="en-US" sz="2400" dirty="0"/>
              <a:t>Consult HIV specialist or pharmacist for ART options that can be crushed </a:t>
            </a:r>
          </a:p>
          <a:p>
            <a:r>
              <a:rPr lang="en-US" dirty="0"/>
              <a:t>Off-label or investigational treatment of COVID-19</a:t>
            </a:r>
          </a:p>
          <a:p>
            <a:pPr lvl="1"/>
            <a:r>
              <a:rPr lang="en-US" sz="2000" dirty="0" smtClean="0"/>
              <a:t>PWH </a:t>
            </a:r>
            <a:r>
              <a:rPr lang="en-US" sz="2000" dirty="0"/>
              <a:t>should be included in clinical trials for treatment of COVID-19 </a:t>
            </a:r>
            <a:r>
              <a:rPr lang="en-US" sz="1800" dirty="0"/>
              <a:t>(</a:t>
            </a:r>
            <a:r>
              <a:rPr lang="en-US" sz="1800" dirty="0">
                <a:hlinkClick r:id="rId3"/>
              </a:rPr>
              <a:t>https://clinicaltrials.gov/</a:t>
            </a:r>
            <a:r>
              <a:rPr lang="en-US" sz="1800" dirty="0"/>
              <a:t>)</a:t>
            </a:r>
          </a:p>
        </p:txBody>
      </p:sp>
    </p:spTree>
    <p:extLst>
      <p:ext uri="{BB962C8B-B14F-4D97-AF65-F5344CB8AC3E}">
        <p14:creationId xmlns:p14="http://schemas.microsoft.com/office/powerpoint/2010/main" val="10513681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4" y="1962150"/>
            <a:ext cx="7809474" cy="876300"/>
          </a:xfrm>
        </p:spPr>
        <p:txBody>
          <a:bodyPr/>
          <a:lstStyle/>
          <a:p>
            <a:r>
              <a:rPr lang="en-US" dirty="0" smtClean="0">
                <a:cs typeface="Arial"/>
              </a:rPr>
              <a:t>Art drug interactions with potential covid-19 treatments</a:t>
            </a:r>
            <a:endParaRPr lang="en-US" dirty="0"/>
          </a:p>
        </p:txBody>
      </p:sp>
      <p:sp>
        <p:nvSpPr>
          <p:cNvPr id="6" name="Text Placeholder 5"/>
          <p:cNvSpPr>
            <a:spLocks noGrp="1"/>
          </p:cNvSpPr>
          <p:nvPr>
            <p:ph type="body" idx="1"/>
          </p:nvPr>
        </p:nvSpPr>
        <p:spPr>
          <a:xfrm>
            <a:off x="722314" y="3099196"/>
            <a:ext cx="6135687" cy="1225154"/>
          </a:xfrm>
        </p:spPr>
        <p:txBody>
          <a:bodyPr/>
          <a:lstStyle/>
          <a:p>
            <a:pPr marL="1270">
              <a:lnSpc>
                <a:spcPct val="100000"/>
              </a:lnSpc>
            </a:pPr>
            <a:r>
              <a:rPr lang="en-US" dirty="0">
                <a:latin typeface="Calibri"/>
                <a:cs typeface="Calibri"/>
              </a:rPr>
              <a:t>Carly Floyd, Pharm D, PhC, AAHIVP</a:t>
            </a:r>
          </a:p>
          <a:p>
            <a:pPr marL="1270">
              <a:lnSpc>
                <a:spcPct val="100000"/>
              </a:lnSpc>
            </a:pPr>
            <a:r>
              <a:rPr lang="en-US" dirty="0">
                <a:latin typeface="Calibri"/>
                <a:cs typeface="Calibri"/>
              </a:rPr>
              <a:t>Clinical Pharmacist, Southwest CARE Center</a:t>
            </a:r>
          </a:p>
          <a:p>
            <a:pPr marL="1270">
              <a:lnSpc>
                <a:spcPct val="100000"/>
              </a:lnSpc>
            </a:pPr>
            <a:r>
              <a:rPr lang="en-US" dirty="0">
                <a:latin typeface="Calibri"/>
                <a:cs typeface="Calibri"/>
              </a:rPr>
              <a:t>Clinical Director, UNMHSC </a:t>
            </a:r>
            <a:r>
              <a:rPr lang="en-US" dirty="0" smtClean="0">
                <a:latin typeface="Calibri"/>
                <a:cs typeface="Calibri"/>
              </a:rPr>
              <a:t>AETC</a:t>
            </a: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3284505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oogle Shape;61;p14"/>
          <p:cNvPicPr preferRelativeResize="0"/>
          <p:nvPr/>
        </p:nvPicPr>
        <p:blipFill rotWithShape="1">
          <a:blip r:embed="rId3">
            <a:alphaModFix/>
          </a:blip>
          <a:srcRect t="3286"/>
          <a:stretch/>
        </p:blipFill>
        <p:spPr>
          <a:xfrm>
            <a:off x="914400" y="57150"/>
            <a:ext cx="7470024" cy="4596062"/>
          </a:xfrm>
          <a:prstGeom prst="rect">
            <a:avLst/>
          </a:prstGeom>
          <a:noFill/>
          <a:ln>
            <a:noFill/>
          </a:ln>
        </p:spPr>
      </p:pic>
      <p:sp>
        <p:nvSpPr>
          <p:cNvPr id="5" name="Title 4"/>
          <p:cNvSpPr>
            <a:spLocks noGrp="1"/>
          </p:cNvSpPr>
          <p:nvPr>
            <p:ph type="title"/>
          </p:nvPr>
        </p:nvSpPr>
        <p:spPr>
          <a:xfrm>
            <a:off x="457200" y="438150"/>
            <a:ext cx="8315569" cy="857250"/>
          </a:xfrm>
        </p:spPr>
        <p:txBody>
          <a:bodyPr/>
          <a:lstStyle/>
          <a:p>
            <a:pPr algn="ctr"/>
            <a:r>
              <a:rPr lang="en-US" sz="3200" dirty="0" smtClean="0"/>
              <a:t>https://www.covid19-druginteractions.org</a:t>
            </a:r>
            <a:endParaRPr lang="en-US" sz="3200"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14</a:t>
            </a:fld>
            <a:endParaRPr lang="en-US" dirty="0">
              <a:solidFill>
                <a:srgbClr val="FFFFFF"/>
              </a:solidFill>
            </a:endParaRPr>
          </a:p>
        </p:txBody>
      </p:sp>
    </p:spTree>
    <p:extLst>
      <p:ext uri="{BB962C8B-B14F-4D97-AF65-F5344CB8AC3E}">
        <p14:creationId xmlns:p14="http://schemas.microsoft.com/office/powerpoint/2010/main" val="45562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Liverpool Evaluation of Evidence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Usual criteria (</a:t>
            </a:r>
            <a:r>
              <a:rPr lang="en-US" dirty="0" err="1" smtClean="0"/>
              <a:t>Seden</a:t>
            </a:r>
            <a:r>
              <a:rPr lang="en-US" dirty="0" smtClean="0"/>
              <a:t> et al, 2017) PLUS</a:t>
            </a:r>
          </a:p>
          <a:p>
            <a:endParaRPr lang="en-US" sz="900" dirty="0" smtClean="0"/>
          </a:p>
          <a:p>
            <a:r>
              <a:rPr lang="en-US" dirty="0" smtClean="0"/>
              <a:t>Consideration of the following:</a:t>
            </a:r>
          </a:p>
          <a:p>
            <a:pPr lvl="1"/>
            <a:r>
              <a:rPr lang="en-US" dirty="0" smtClean="0"/>
              <a:t>The likely critical condition of any patient requiring these therapies</a:t>
            </a:r>
          </a:p>
          <a:p>
            <a:pPr lvl="1"/>
            <a:r>
              <a:rPr lang="en-US" dirty="0" smtClean="0"/>
              <a:t>The relatively short duration of co-administration</a:t>
            </a:r>
          </a:p>
          <a:p>
            <a:pPr lvl="1"/>
            <a:r>
              <a:rPr lang="en-US" dirty="0" smtClean="0"/>
              <a:t>The incremental risks to health workers from additional monitoring</a:t>
            </a:r>
          </a:p>
          <a:p>
            <a:pPr lvl="1"/>
            <a:r>
              <a:rPr lang="en-US" dirty="0" smtClean="0"/>
              <a:t>The available, safer alternatives</a:t>
            </a:r>
          </a:p>
          <a:p>
            <a:pPr lvl="1"/>
            <a:r>
              <a:rPr lang="en-US" dirty="0" smtClean="0"/>
              <a:t>The option of pausing the co-medication whilst COVID therapy is administered</a:t>
            </a:r>
          </a:p>
          <a:p>
            <a:pPr lvl="1"/>
            <a:endParaRPr lang="en-US" sz="1000" dirty="0" smtClean="0"/>
          </a:p>
          <a:p>
            <a:r>
              <a:rPr lang="en-US" dirty="0" smtClean="0"/>
              <a:t>All quality of evidence for unpublished data should be considered LOW</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
        <p:nvSpPr>
          <p:cNvPr id="5" name="TextBox 4"/>
          <p:cNvSpPr txBox="1"/>
          <p:nvPr/>
        </p:nvSpPr>
        <p:spPr>
          <a:xfrm>
            <a:off x="1752600" y="4729412"/>
            <a:ext cx="5943600" cy="307777"/>
          </a:xfrm>
          <a:prstGeom prst="rect">
            <a:avLst/>
          </a:prstGeom>
          <a:noFill/>
        </p:spPr>
        <p:txBody>
          <a:bodyPr wrap="square" rtlCol="0">
            <a:spAutoFit/>
          </a:bodyPr>
          <a:lstStyle/>
          <a:p>
            <a:pPr algn="ctr"/>
            <a:r>
              <a:rPr lang="en" sz="1400" u="sng" dirty="0" smtClean="0">
                <a:solidFill>
                  <a:schemeClr val="hlink"/>
                </a:solidFill>
                <a:hlinkClick r:id="rId2"/>
              </a:rPr>
              <a:t>Liverpool </a:t>
            </a:r>
            <a:r>
              <a:rPr lang="en" sz="1400" u="sng" dirty="0">
                <a:solidFill>
                  <a:schemeClr val="hlink"/>
                </a:solidFill>
                <a:hlinkClick r:id="rId2"/>
              </a:rPr>
              <a:t>evaluation document</a:t>
            </a:r>
            <a:r>
              <a:rPr lang="en" sz="1400" dirty="0"/>
              <a:t>, </a:t>
            </a:r>
            <a:r>
              <a:rPr lang="en" sz="1400" dirty="0">
                <a:solidFill>
                  <a:schemeClr val="bg1"/>
                </a:solidFill>
              </a:rPr>
              <a:t>accessed online 3/31/2020</a:t>
            </a:r>
            <a:endParaRPr lang="en-US" sz="1400" dirty="0">
              <a:solidFill>
                <a:schemeClr val="bg1"/>
              </a:solidFill>
            </a:endParaRPr>
          </a:p>
        </p:txBody>
      </p:sp>
    </p:spTree>
    <p:extLst>
      <p:ext uri="{BB962C8B-B14F-4D97-AF65-F5344CB8AC3E}">
        <p14:creationId xmlns:p14="http://schemas.microsoft.com/office/powerpoint/2010/main" val="13643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4" y="2390378"/>
            <a:ext cx="7809474" cy="876300"/>
          </a:xfrm>
        </p:spPr>
        <p:txBody>
          <a:bodyPr/>
          <a:lstStyle/>
          <a:p>
            <a:r>
              <a:rPr lang="en-US" sz="3200" dirty="0" smtClean="0"/>
              <a:t>Experimental covid-19 treatments</a:t>
            </a:r>
            <a:endParaRPr lang="en-US" sz="3200"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4192595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Chloroquine &amp; </a:t>
            </a:r>
            <a:r>
              <a:rPr lang="en-US" dirty="0" err="1" smtClean="0"/>
              <a:t>Hydroxychloroquine</a:t>
            </a:r>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17</a:t>
            </a:fld>
            <a:endParaRPr lang="en-US" dirty="0">
              <a:solidFill>
                <a:srgbClr val="FFFFFF"/>
              </a:solidFill>
            </a:endParaRPr>
          </a:p>
        </p:txBody>
      </p:sp>
      <p:sp>
        <p:nvSpPr>
          <p:cNvPr id="7" name="TextBox 6"/>
          <p:cNvSpPr txBox="1"/>
          <p:nvPr/>
        </p:nvSpPr>
        <p:spPr>
          <a:xfrm>
            <a:off x="1524000" y="4781550"/>
            <a:ext cx="6324600" cy="307777"/>
          </a:xfrm>
          <a:prstGeom prst="rect">
            <a:avLst/>
          </a:prstGeom>
          <a:noFill/>
        </p:spPr>
        <p:txBody>
          <a:bodyPr wrap="square" rtlCol="0">
            <a:spAutoFit/>
          </a:bodyPr>
          <a:lstStyle/>
          <a:p>
            <a:pPr algn="ctr"/>
            <a:r>
              <a:rPr lang="en-US" sz="1400" dirty="0" smtClean="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pic>
        <p:nvPicPr>
          <p:cNvPr id="8" name="Google Shape;79;p17"/>
          <p:cNvPicPr preferRelativeResize="0"/>
          <p:nvPr/>
        </p:nvPicPr>
        <p:blipFill>
          <a:blip r:embed="rId3">
            <a:alphaModFix/>
          </a:blip>
          <a:stretch>
            <a:fillRect/>
          </a:stretch>
        </p:blipFill>
        <p:spPr>
          <a:xfrm>
            <a:off x="311700" y="1067175"/>
            <a:ext cx="8520600" cy="3448574"/>
          </a:xfrm>
          <a:prstGeom prst="rect">
            <a:avLst/>
          </a:prstGeom>
          <a:noFill/>
          <a:ln>
            <a:noFill/>
          </a:ln>
        </p:spPr>
      </p:pic>
    </p:spTree>
    <p:extLst>
      <p:ext uri="{BB962C8B-B14F-4D97-AF65-F5344CB8AC3E}">
        <p14:creationId xmlns:p14="http://schemas.microsoft.com/office/powerpoint/2010/main" val="4018757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err="1" smtClean="0"/>
              <a:t>Atazanavir</a:t>
            </a:r>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18</a:t>
            </a:fld>
            <a:endParaRPr lang="en-US" dirty="0">
              <a:solidFill>
                <a:srgbClr val="FFFFFF"/>
              </a:solidFill>
            </a:endParaRPr>
          </a:p>
        </p:txBody>
      </p:sp>
      <p:sp>
        <p:nvSpPr>
          <p:cNvPr id="7" name="TextBox 6"/>
          <p:cNvSpPr txBox="1"/>
          <p:nvPr/>
        </p:nvSpPr>
        <p:spPr>
          <a:xfrm>
            <a:off x="1524000" y="4781550"/>
            <a:ext cx="6324600" cy="307777"/>
          </a:xfrm>
          <a:prstGeom prst="rect">
            <a:avLst/>
          </a:prstGeom>
          <a:noFill/>
        </p:spPr>
        <p:txBody>
          <a:bodyPr wrap="square" rtlCol="0">
            <a:spAutoFit/>
          </a:bodyPr>
          <a:lstStyle/>
          <a:p>
            <a:pPr algn="ctr"/>
            <a:r>
              <a:rPr lang="en-US" sz="1400" dirty="0" smtClean="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pic>
        <p:nvPicPr>
          <p:cNvPr id="6" name="Google Shape;86;p18"/>
          <p:cNvPicPr preferRelativeResize="0"/>
          <p:nvPr/>
        </p:nvPicPr>
        <p:blipFill>
          <a:blip r:embed="rId3">
            <a:alphaModFix/>
          </a:blip>
          <a:stretch>
            <a:fillRect/>
          </a:stretch>
        </p:blipFill>
        <p:spPr>
          <a:xfrm>
            <a:off x="152400" y="1271575"/>
            <a:ext cx="8839200" cy="3052775"/>
          </a:xfrm>
          <a:prstGeom prst="rect">
            <a:avLst/>
          </a:prstGeom>
          <a:noFill/>
          <a:ln>
            <a:noFill/>
          </a:ln>
        </p:spPr>
      </p:pic>
    </p:spTree>
    <p:extLst>
      <p:ext uri="{BB962C8B-B14F-4D97-AF65-F5344CB8AC3E}">
        <p14:creationId xmlns:p14="http://schemas.microsoft.com/office/powerpoint/2010/main" val="1478780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err="1" smtClean="0"/>
              <a:t>Lopinavir</a:t>
            </a:r>
            <a:r>
              <a:rPr lang="en-US" dirty="0" smtClean="0"/>
              <a:t>/ritonavir </a:t>
            </a:r>
            <a:br>
              <a:rPr lang="en-US" dirty="0" smtClean="0"/>
            </a:br>
            <a:r>
              <a:rPr lang="en-US" dirty="0" smtClean="0"/>
              <a:t> </a:t>
            </a:r>
            <a:r>
              <a:rPr lang="en-US" sz="3600" i="1" dirty="0" smtClean="0"/>
              <a:t>No benefit over standard care</a:t>
            </a:r>
            <a:endParaRPr lang="en-US" sz="3600" i="1"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19</a:t>
            </a:fld>
            <a:endParaRPr lang="en-US" dirty="0">
              <a:solidFill>
                <a:srgbClr val="FFFFFF"/>
              </a:solidFill>
            </a:endParaRPr>
          </a:p>
        </p:txBody>
      </p:sp>
      <p:sp>
        <p:nvSpPr>
          <p:cNvPr id="7" name="TextBox 6"/>
          <p:cNvSpPr txBox="1"/>
          <p:nvPr/>
        </p:nvSpPr>
        <p:spPr>
          <a:xfrm>
            <a:off x="1295400" y="4423886"/>
            <a:ext cx="7086600" cy="738664"/>
          </a:xfrm>
          <a:prstGeom prst="rect">
            <a:avLst/>
          </a:prstGeom>
          <a:noFill/>
        </p:spPr>
        <p:txBody>
          <a:bodyPr wrap="square" rtlCol="0">
            <a:spAutoFit/>
          </a:bodyPr>
          <a:lstStyle/>
          <a:p>
            <a:pPr algn="ctr"/>
            <a:r>
              <a:rPr lang="en-US" sz="1400" dirty="0"/>
              <a:t>B. Cao, et al. Trial of </a:t>
            </a:r>
            <a:r>
              <a:rPr lang="en-US" sz="1400" dirty="0" err="1"/>
              <a:t>Lopinavir</a:t>
            </a:r>
            <a:r>
              <a:rPr lang="en-US" sz="1400" dirty="0"/>
              <a:t>-Ritonavir in Adults Hospitalized with Severe Covid-19. </a:t>
            </a:r>
            <a:r>
              <a:rPr lang="en-US" sz="1400" u="sng" dirty="0">
                <a:solidFill>
                  <a:schemeClr val="hlink"/>
                </a:solidFill>
                <a:highlight>
                  <a:srgbClr val="FFFFFF"/>
                </a:highlight>
                <a:hlinkClick r:id="rId2"/>
              </a:rPr>
              <a:t>DOI: 10.1056/NEJMoa2001282</a:t>
            </a:r>
            <a:r>
              <a:rPr lang="en-US" sz="1400" dirty="0"/>
              <a:t> </a:t>
            </a:r>
          </a:p>
          <a:p>
            <a:pPr algn="ctr"/>
            <a:r>
              <a:rPr lang="en-US" sz="1400" dirty="0" smtClean="0">
                <a:solidFill>
                  <a:schemeClr val="bg1"/>
                </a:solidFill>
              </a:rPr>
              <a:t>Reference: </a:t>
            </a:r>
            <a:r>
              <a:rPr lang="en" sz="1400" u="sng" dirty="0">
                <a:solidFill>
                  <a:schemeClr val="bg1"/>
                </a:solidFill>
                <a:hlinkClick r:id="rId3"/>
              </a:rPr>
              <a:t>Liverpool evaluation document</a:t>
            </a:r>
            <a:r>
              <a:rPr lang="en" sz="1400" dirty="0">
                <a:solidFill>
                  <a:schemeClr val="bg1"/>
                </a:solidFill>
              </a:rPr>
              <a:t>, accessed online 3/31/2020 </a:t>
            </a:r>
            <a:endParaRPr lang="en-US" sz="1400" dirty="0">
              <a:solidFill>
                <a:schemeClr val="bg1"/>
              </a:solidFill>
            </a:endParaRPr>
          </a:p>
        </p:txBody>
      </p:sp>
      <p:pic>
        <p:nvPicPr>
          <p:cNvPr id="8" name="Google Shape;93;p19"/>
          <p:cNvPicPr preferRelativeResize="0"/>
          <p:nvPr/>
        </p:nvPicPr>
        <p:blipFill>
          <a:blip r:embed="rId4">
            <a:alphaModFix/>
          </a:blip>
          <a:stretch>
            <a:fillRect/>
          </a:stretch>
        </p:blipFill>
        <p:spPr>
          <a:xfrm>
            <a:off x="311700" y="1170125"/>
            <a:ext cx="8520599" cy="3234381"/>
          </a:xfrm>
          <a:prstGeom prst="rect">
            <a:avLst/>
          </a:prstGeom>
          <a:noFill/>
          <a:ln>
            <a:noFill/>
          </a:ln>
        </p:spPr>
      </p:pic>
    </p:spTree>
    <p:extLst>
      <p:ext uri="{BB962C8B-B14F-4D97-AF65-F5344CB8AC3E}">
        <p14:creationId xmlns:p14="http://schemas.microsoft.com/office/powerpoint/2010/main" val="226441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Slide Set Contributors </a:t>
            </a:r>
            <a:endParaRPr lang="en-US" dirty="0"/>
          </a:p>
        </p:txBody>
      </p:sp>
      <p:sp>
        <p:nvSpPr>
          <p:cNvPr id="3" name="Content Placeholder 2"/>
          <p:cNvSpPr>
            <a:spLocks noGrp="1"/>
          </p:cNvSpPr>
          <p:nvPr>
            <p:ph idx="1"/>
          </p:nvPr>
        </p:nvSpPr>
        <p:spPr>
          <a:xfrm>
            <a:off x="457200" y="1200150"/>
            <a:ext cx="8315569" cy="3529262"/>
          </a:xfrm>
        </p:spPr>
        <p:txBody>
          <a:bodyPr>
            <a:normAutofit lnSpcReduction="10000"/>
          </a:bodyPr>
          <a:lstStyle/>
          <a:p>
            <a:r>
              <a:rPr lang="en-US" dirty="0" smtClean="0"/>
              <a:t>Avenue 360, Houston: </a:t>
            </a:r>
            <a:r>
              <a:rPr lang="en-US" dirty="0" err="1" smtClean="0"/>
              <a:t>C.Mark</a:t>
            </a:r>
            <a:r>
              <a:rPr lang="en-US" dirty="0" smtClean="0"/>
              <a:t> Nichols, DDS</a:t>
            </a:r>
          </a:p>
          <a:p>
            <a:r>
              <a:rPr lang="en-US" dirty="0" smtClean="0"/>
              <a:t>Baylor College of Medicine: Shital Patel, MD; Melanie Goebel, MD</a:t>
            </a:r>
          </a:p>
          <a:p>
            <a:r>
              <a:rPr lang="en-US" dirty="0"/>
              <a:t>Gallup IHS: Jonathan Iralu, MD, FACP</a:t>
            </a:r>
          </a:p>
          <a:p>
            <a:r>
              <a:rPr lang="en-US" dirty="0" smtClean="0"/>
              <a:t>LSUHSC: Paula Seal, MD MPH</a:t>
            </a:r>
          </a:p>
          <a:p>
            <a:r>
              <a:rPr lang="en-US" dirty="0" smtClean="0"/>
              <a:t>PHNT: Deborah Morris-Harris, MD, EMBA</a:t>
            </a:r>
          </a:p>
          <a:p>
            <a:r>
              <a:rPr lang="en-US" dirty="0" smtClean="0"/>
              <a:t>UNMHSC: Carly Floyd, Pharm D PhC AAHIVM; Nestor Sosa, MD; Meghan Brett, MD; Michelle Iandiorio, MD</a:t>
            </a:r>
          </a:p>
          <a:p>
            <a:r>
              <a:rPr lang="en-US" dirty="0" smtClean="0"/>
              <a:t>Valley AIDS Council: Pedro Coronado</a:t>
            </a:r>
          </a:p>
          <a:p>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39629431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err="1"/>
              <a:t>Remdesivir</a:t>
            </a:r>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20</a:t>
            </a:fld>
            <a:endParaRPr lang="en-US" dirty="0">
              <a:solidFill>
                <a:srgbClr val="FFFFFF"/>
              </a:solidFill>
            </a:endParaRPr>
          </a:p>
        </p:txBody>
      </p:sp>
      <p:sp>
        <p:nvSpPr>
          <p:cNvPr id="7" name="TextBox 6"/>
          <p:cNvSpPr txBox="1"/>
          <p:nvPr/>
        </p:nvSpPr>
        <p:spPr>
          <a:xfrm>
            <a:off x="1524000" y="4781550"/>
            <a:ext cx="6324600" cy="307777"/>
          </a:xfrm>
          <a:prstGeom prst="rect">
            <a:avLst/>
          </a:prstGeom>
          <a:noFill/>
        </p:spPr>
        <p:txBody>
          <a:bodyPr wrap="square" rtlCol="0">
            <a:spAutoFit/>
          </a:bodyPr>
          <a:lstStyle/>
          <a:p>
            <a:pPr algn="ctr"/>
            <a:r>
              <a:rPr lang="en-US" sz="1400" dirty="0" smtClean="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pic>
        <p:nvPicPr>
          <p:cNvPr id="8" name="Google Shape;100;p20"/>
          <p:cNvPicPr preferRelativeResize="0"/>
          <p:nvPr/>
        </p:nvPicPr>
        <p:blipFill>
          <a:blip r:embed="rId3">
            <a:alphaModFix/>
          </a:blip>
          <a:stretch>
            <a:fillRect/>
          </a:stretch>
        </p:blipFill>
        <p:spPr>
          <a:xfrm>
            <a:off x="152400" y="1170124"/>
            <a:ext cx="8839200" cy="3154226"/>
          </a:xfrm>
          <a:prstGeom prst="rect">
            <a:avLst/>
          </a:prstGeom>
          <a:noFill/>
          <a:ln>
            <a:noFill/>
          </a:ln>
        </p:spPr>
      </p:pic>
    </p:spTree>
    <p:extLst>
      <p:ext uri="{BB962C8B-B14F-4D97-AF65-F5344CB8AC3E}">
        <p14:creationId xmlns:p14="http://schemas.microsoft.com/office/powerpoint/2010/main" val="100362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err="1" smtClean="0"/>
              <a:t>Favipravir</a:t>
            </a:r>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21</a:t>
            </a:fld>
            <a:endParaRPr lang="en-US" dirty="0">
              <a:solidFill>
                <a:srgbClr val="FFFFFF"/>
              </a:solidFill>
            </a:endParaRPr>
          </a:p>
        </p:txBody>
      </p:sp>
      <p:sp>
        <p:nvSpPr>
          <p:cNvPr id="7" name="TextBox 6"/>
          <p:cNvSpPr txBox="1"/>
          <p:nvPr/>
        </p:nvSpPr>
        <p:spPr>
          <a:xfrm>
            <a:off x="1524000" y="4781550"/>
            <a:ext cx="6324600" cy="307777"/>
          </a:xfrm>
          <a:prstGeom prst="rect">
            <a:avLst/>
          </a:prstGeom>
          <a:noFill/>
        </p:spPr>
        <p:txBody>
          <a:bodyPr wrap="square" rtlCol="0">
            <a:spAutoFit/>
          </a:bodyPr>
          <a:lstStyle/>
          <a:p>
            <a:pPr algn="ctr"/>
            <a:r>
              <a:rPr lang="en-US" sz="1400" dirty="0" smtClean="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pic>
        <p:nvPicPr>
          <p:cNvPr id="6" name="Google Shape;107;p21"/>
          <p:cNvPicPr preferRelativeResize="0"/>
          <p:nvPr/>
        </p:nvPicPr>
        <p:blipFill>
          <a:blip r:embed="rId3">
            <a:alphaModFix/>
          </a:blip>
          <a:stretch>
            <a:fillRect/>
          </a:stretch>
        </p:blipFill>
        <p:spPr>
          <a:xfrm>
            <a:off x="152400" y="1276350"/>
            <a:ext cx="8928028" cy="2819399"/>
          </a:xfrm>
          <a:prstGeom prst="rect">
            <a:avLst/>
          </a:prstGeom>
          <a:noFill/>
          <a:ln>
            <a:noFill/>
          </a:ln>
        </p:spPr>
      </p:pic>
    </p:spTree>
    <p:extLst>
      <p:ext uri="{BB962C8B-B14F-4D97-AF65-F5344CB8AC3E}">
        <p14:creationId xmlns:p14="http://schemas.microsoft.com/office/powerpoint/2010/main" val="2180353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err="1" smtClean="0"/>
              <a:t>Natazoxanide</a:t>
            </a:r>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22</a:t>
            </a:fld>
            <a:endParaRPr lang="en-US" dirty="0">
              <a:solidFill>
                <a:srgbClr val="FFFFFF"/>
              </a:solidFill>
            </a:endParaRPr>
          </a:p>
        </p:txBody>
      </p:sp>
      <p:sp>
        <p:nvSpPr>
          <p:cNvPr id="7" name="TextBox 6"/>
          <p:cNvSpPr txBox="1"/>
          <p:nvPr/>
        </p:nvSpPr>
        <p:spPr>
          <a:xfrm>
            <a:off x="1524000" y="4781550"/>
            <a:ext cx="6324600" cy="307777"/>
          </a:xfrm>
          <a:prstGeom prst="rect">
            <a:avLst/>
          </a:prstGeom>
          <a:noFill/>
        </p:spPr>
        <p:txBody>
          <a:bodyPr wrap="square" rtlCol="0">
            <a:spAutoFit/>
          </a:bodyPr>
          <a:lstStyle/>
          <a:p>
            <a:pPr algn="ctr"/>
            <a:r>
              <a:rPr lang="en-US" sz="1400" dirty="0" smtClean="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pic>
        <p:nvPicPr>
          <p:cNvPr id="8" name="Google Shape;114;p22"/>
          <p:cNvPicPr preferRelativeResize="0"/>
          <p:nvPr/>
        </p:nvPicPr>
        <p:blipFill>
          <a:blip r:embed="rId3">
            <a:alphaModFix/>
          </a:blip>
          <a:stretch>
            <a:fillRect/>
          </a:stretch>
        </p:blipFill>
        <p:spPr>
          <a:xfrm>
            <a:off x="76200" y="1306050"/>
            <a:ext cx="9004228" cy="2942100"/>
          </a:xfrm>
          <a:prstGeom prst="rect">
            <a:avLst/>
          </a:prstGeom>
          <a:noFill/>
          <a:ln>
            <a:noFill/>
          </a:ln>
        </p:spPr>
      </p:pic>
    </p:spTree>
    <p:extLst>
      <p:ext uri="{BB962C8B-B14F-4D97-AF65-F5344CB8AC3E}">
        <p14:creationId xmlns:p14="http://schemas.microsoft.com/office/powerpoint/2010/main" val="1147557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Ribavirin</a:t>
            </a:r>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23</a:t>
            </a:fld>
            <a:endParaRPr lang="en-US" dirty="0">
              <a:solidFill>
                <a:srgbClr val="FFFFFF"/>
              </a:solidFill>
            </a:endParaRPr>
          </a:p>
        </p:txBody>
      </p:sp>
      <p:sp>
        <p:nvSpPr>
          <p:cNvPr id="7" name="TextBox 6"/>
          <p:cNvSpPr txBox="1"/>
          <p:nvPr/>
        </p:nvSpPr>
        <p:spPr>
          <a:xfrm>
            <a:off x="1524000" y="4781550"/>
            <a:ext cx="6324600" cy="307777"/>
          </a:xfrm>
          <a:prstGeom prst="rect">
            <a:avLst/>
          </a:prstGeom>
          <a:noFill/>
        </p:spPr>
        <p:txBody>
          <a:bodyPr wrap="square" rtlCol="0">
            <a:spAutoFit/>
          </a:bodyPr>
          <a:lstStyle/>
          <a:p>
            <a:pPr algn="ctr"/>
            <a:r>
              <a:rPr lang="en-US" sz="1400" dirty="0" smtClean="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pic>
        <p:nvPicPr>
          <p:cNvPr id="6" name="Google Shape;121;p23"/>
          <p:cNvPicPr preferRelativeResize="0"/>
          <p:nvPr/>
        </p:nvPicPr>
        <p:blipFill>
          <a:blip r:embed="rId3">
            <a:alphaModFix/>
          </a:blip>
          <a:stretch>
            <a:fillRect/>
          </a:stretch>
        </p:blipFill>
        <p:spPr>
          <a:xfrm>
            <a:off x="76200" y="1203100"/>
            <a:ext cx="9004228" cy="2968850"/>
          </a:xfrm>
          <a:prstGeom prst="rect">
            <a:avLst/>
          </a:prstGeom>
          <a:noFill/>
          <a:ln>
            <a:noFill/>
          </a:ln>
        </p:spPr>
      </p:pic>
    </p:spTree>
    <p:extLst>
      <p:ext uri="{BB962C8B-B14F-4D97-AF65-F5344CB8AC3E}">
        <p14:creationId xmlns:p14="http://schemas.microsoft.com/office/powerpoint/2010/main" val="2042763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err="1" smtClean="0"/>
              <a:t>Tocilizumab</a:t>
            </a:r>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24</a:t>
            </a:fld>
            <a:endParaRPr lang="en-US" dirty="0">
              <a:solidFill>
                <a:srgbClr val="FFFFFF"/>
              </a:solidFill>
            </a:endParaRPr>
          </a:p>
        </p:txBody>
      </p:sp>
      <p:sp>
        <p:nvSpPr>
          <p:cNvPr id="7" name="TextBox 6"/>
          <p:cNvSpPr txBox="1"/>
          <p:nvPr/>
        </p:nvSpPr>
        <p:spPr>
          <a:xfrm>
            <a:off x="1524000" y="4781550"/>
            <a:ext cx="6324600" cy="307777"/>
          </a:xfrm>
          <a:prstGeom prst="rect">
            <a:avLst/>
          </a:prstGeom>
          <a:noFill/>
        </p:spPr>
        <p:txBody>
          <a:bodyPr wrap="square" rtlCol="0">
            <a:spAutoFit/>
          </a:bodyPr>
          <a:lstStyle/>
          <a:p>
            <a:pPr algn="ctr"/>
            <a:r>
              <a:rPr lang="en-US" sz="1400" dirty="0" smtClean="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pic>
        <p:nvPicPr>
          <p:cNvPr id="8" name="Google Shape;128;p24"/>
          <p:cNvPicPr preferRelativeResize="0"/>
          <p:nvPr/>
        </p:nvPicPr>
        <p:blipFill>
          <a:blip r:embed="rId3">
            <a:alphaModFix/>
          </a:blip>
          <a:stretch>
            <a:fillRect/>
          </a:stretch>
        </p:blipFill>
        <p:spPr>
          <a:xfrm>
            <a:off x="401650" y="958025"/>
            <a:ext cx="8354450" cy="3628500"/>
          </a:xfrm>
          <a:prstGeom prst="rect">
            <a:avLst/>
          </a:prstGeom>
          <a:noFill/>
          <a:ln>
            <a:noFill/>
          </a:ln>
        </p:spPr>
      </p:pic>
    </p:spTree>
    <p:extLst>
      <p:ext uri="{BB962C8B-B14F-4D97-AF65-F5344CB8AC3E}">
        <p14:creationId xmlns:p14="http://schemas.microsoft.com/office/powerpoint/2010/main" val="2955626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390378"/>
            <a:ext cx="8305800" cy="876300"/>
          </a:xfrm>
        </p:spPr>
        <p:txBody>
          <a:bodyPr/>
          <a:lstStyle/>
          <a:p>
            <a:r>
              <a:rPr lang="en-US" smtClean="0"/>
              <a:t>Complementary &amp; </a:t>
            </a:r>
            <a:r>
              <a:rPr lang="en-US" dirty="0" err="1" smtClean="0"/>
              <a:t>otc</a:t>
            </a:r>
            <a:r>
              <a:rPr lang="en-US" dirty="0" smtClean="0"/>
              <a:t> therapies</a:t>
            </a:r>
            <a:endParaRPr lang="en-US" dirty="0"/>
          </a:p>
        </p:txBody>
      </p:sp>
      <p:sp>
        <p:nvSpPr>
          <p:cNvPr id="6" name="Text Placeholder 5"/>
          <p:cNvSpPr>
            <a:spLocks noGrp="1"/>
          </p:cNvSpPr>
          <p:nvPr>
            <p:ph type="body" idx="1"/>
          </p:nvPr>
        </p:nvSpPr>
        <p:spPr>
          <a:xfrm>
            <a:off x="798514" y="2565796"/>
            <a:ext cx="7659686" cy="920354"/>
          </a:xfrm>
        </p:spPr>
        <p:txBody>
          <a:bodyPr/>
          <a:lstStyle/>
          <a:p>
            <a:r>
              <a:rPr lang="en-US" dirty="0" smtClean="0"/>
              <a:t>Note: Only evaluating the</a:t>
            </a:r>
            <a:r>
              <a:rPr lang="en-US" i="1" dirty="0" smtClean="0"/>
              <a:t> </a:t>
            </a:r>
            <a:r>
              <a:rPr lang="en-US" i="1" u="sng" dirty="0" smtClean="0"/>
              <a:t>safety</a:t>
            </a:r>
            <a:r>
              <a:rPr lang="en-US" i="1" dirty="0" smtClean="0"/>
              <a:t> </a:t>
            </a:r>
            <a:r>
              <a:rPr lang="en-US" dirty="0" smtClean="0"/>
              <a:t>with ART, not efficacy of therapies</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25</a:t>
            </a:fld>
            <a:endParaRPr lang="en-US"/>
          </a:p>
        </p:txBody>
      </p:sp>
      <p:sp>
        <p:nvSpPr>
          <p:cNvPr id="7" name="TextBox 6"/>
          <p:cNvSpPr txBox="1"/>
          <p:nvPr/>
        </p:nvSpPr>
        <p:spPr>
          <a:xfrm>
            <a:off x="1905000" y="4729412"/>
            <a:ext cx="5715000" cy="307777"/>
          </a:xfrm>
          <a:prstGeom prst="rect">
            <a:avLst/>
          </a:prstGeom>
          <a:noFill/>
        </p:spPr>
        <p:txBody>
          <a:bodyPr wrap="square" rtlCol="0">
            <a:spAutoFit/>
          </a:bodyPr>
          <a:lstStyle/>
          <a:p>
            <a:pPr algn="ctr"/>
            <a:r>
              <a:rPr lang="en-US" sz="1400" dirty="0" smtClean="0">
                <a:solidFill>
                  <a:schemeClr val="bg1"/>
                </a:solidFill>
              </a:rPr>
              <a:t>OTC=over the counter; ART=antiretroviral therapy</a:t>
            </a:r>
            <a:endParaRPr lang="en-US" sz="1400" dirty="0">
              <a:solidFill>
                <a:schemeClr val="bg1"/>
              </a:solidFill>
            </a:endParaRPr>
          </a:p>
        </p:txBody>
      </p:sp>
    </p:spTree>
    <p:extLst>
      <p:ext uri="{BB962C8B-B14F-4D97-AF65-F5344CB8AC3E}">
        <p14:creationId xmlns:p14="http://schemas.microsoft.com/office/powerpoint/2010/main" val="656046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Natural Medicine Database</a:t>
            </a:r>
            <a:br>
              <a:rPr lang="en-US" dirty="0" smtClean="0"/>
            </a:br>
            <a:r>
              <a:rPr lang="en-US" sz="2800" dirty="0" smtClean="0"/>
              <a:t>Levels of Evidence</a:t>
            </a:r>
            <a:endParaRPr lang="en-US" sz="2800" dirty="0"/>
          </a:p>
        </p:txBody>
      </p:sp>
      <p:sp>
        <p:nvSpPr>
          <p:cNvPr id="6" name="Content Placeholder 5"/>
          <p:cNvSpPr>
            <a:spLocks noGrp="1"/>
          </p:cNvSpPr>
          <p:nvPr>
            <p:ph sz="half" idx="1"/>
          </p:nvPr>
        </p:nvSpPr>
        <p:spPr>
          <a:xfrm>
            <a:off x="457200" y="1305670"/>
            <a:ext cx="4267200" cy="3552080"/>
          </a:xfrm>
        </p:spPr>
        <p:txBody>
          <a:bodyPr>
            <a:normAutofit fontScale="70000" lnSpcReduction="20000"/>
          </a:bodyPr>
          <a:lstStyle/>
          <a:p>
            <a:r>
              <a:rPr lang="en-US" dirty="0" smtClean="0"/>
              <a:t>A</a:t>
            </a:r>
          </a:p>
          <a:p>
            <a:pPr lvl="1"/>
            <a:r>
              <a:rPr lang="en-US" dirty="0" smtClean="0"/>
              <a:t>High-quality </a:t>
            </a:r>
            <a:r>
              <a:rPr lang="en-US" dirty="0"/>
              <a:t>randomized controlled trial (</a:t>
            </a:r>
            <a:r>
              <a:rPr lang="en-US" dirty="0" smtClean="0"/>
              <a:t>RCT)</a:t>
            </a:r>
          </a:p>
          <a:p>
            <a:pPr lvl="1"/>
            <a:r>
              <a:rPr lang="en-US" dirty="0" smtClean="0"/>
              <a:t>High-quality </a:t>
            </a:r>
            <a:r>
              <a:rPr lang="en-US" dirty="0"/>
              <a:t>meta-analysis (quantitative systematic review)</a:t>
            </a:r>
          </a:p>
          <a:p>
            <a:r>
              <a:rPr lang="en-US" dirty="0" smtClean="0"/>
              <a:t>B</a:t>
            </a:r>
          </a:p>
          <a:p>
            <a:pPr lvl="1"/>
            <a:r>
              <a:rPr lang="en-US" dirty="0" smtClean="0"/>
              <a:t>Nonrandomized </a:t>
            </a:r>
            <a:r>
              <a:rPr lang="en-US" dirty="0"/>
              <a:t>clinical </a:t>
            </a:r>
            <a:r>
              <a:rPr lang="en-US" dirty="0" smtClean="0"/>
              <a:t>trial</a:t>
            </a:r>
          </a:p>
          <a:p>
            <a:pPr lvl="1"/>
            <a:r>
              <a:rPr lang="en-US" dirty="0" err="1" smtClean="0"/>
              <a:t>Nonquantitative</a:t>
            </a:r>
            <a:r>
              <a:rPr lang="en-US" dirty="0" smtClean="0"/>
              <a:t> </a:t>
            </a:r>
            <a:r>
              <a:rPr lang="en-US" dirty="0"/>
              <a:t>systematic </a:t>
            </a:r>
            <a:r>
              <a:rPr lang="en-US" dirty="0" smtClean="0"/>
              <a:t>review</a:t>
            </a:r>
          </a:p>
          <a:p>
            <a:pPr lvl="1"/>
            <a:r>
              <a:rPr lang="en-US" dirty="0" smtClean="0"/>
              <a:t>Lower-quality RCT</a:t>
            </a:r>
          </a:p>
          <a:p>
            <a:pPr lvl="1"/>
            <a:r>
              <a:rPr lang="en-US" dirty="0" smtClean="0"/>
              <a:t>Clinical </a:t>
            </a:r>
            <a:r>
              <a:rPr lang="en-US" dirty="0"/>
              <a:t>cohort </a:t>
            </a:r>
            <a:r>
              <a:rPr lang="en-US" dirty="0" smtClean="0"/>
              <a:t>study</a:t>
            </a:r>
          </a:p>
          <a:p>
            <a:pPr lvl="1"/>
            <a:r>
              <a:rPr lang="en-US" dirty="0" smtClean="0"/>
              <a:t>Case-control study</a:t>
            </a:r>
          </a:p>
          <a:p>
            <a:pPr lvl="1"/>
            <a:r>
              <a:rPr lang="en-US" dirty="0" smtClean="0"/>
              <a:t>Historical control</a:t>
            </a:r>
          </a:p>
          <a:p>
            <a:pPr lvl="1"/>
            <a:r>
              <a:rPr lang="en-US" dirty="0" smtClean="0"/>
              <a:t>Epidemiologic </a:t>
            </a:r>
            <a:r>
              <a:rPr lang="en-US" dirty="0"/>
              <a:t>study</a:t>
            </a:r>
          </a:p>
          <a:p>
            <a:endParaRPr lang="en-US" dirty="0"/>
          </a:p>
        </p:txBody>
      </p:sp>
      <p:sp>
        <p:nvSpPr>
          <p:cNvPr id="7" name="Content Placeholder 6"/>
          <p:cNvSpPr>
            <a:spLocks noGrp="1"/>
          </p:cNvSpPr>
          <p:nvPr>
            <p:ph sz="half" idx="2"/>
          </p:nvPr>
        </p:nvSpPr>
        <p:spPr>
          <a:xfrm>
            <a:off x="4724401" y="1228344"/>
            <a:ext cx="3733799" cy="3096006"/>
          </a:xfrm>
        </p:spPr>
        <p:txBody>
          <a:bodyPr>
            <a:normAutofit fontScale="92500" lnSpcReduction="10000"/>
          </a:bodyPr>
          <a:lstStyle/>
          <a:p>
            <a:r>
              <a:rPr lang="en-US" dirty="0" smtClean="0"/>
              <a:t>C</a:t>
            </a:r>
          </a:p>
          <a:p>
            <a:pPr lvl="1"/>
            <a:r>
              <a:rPr lang="en-US" sz="1900" dirty="0" smtClean="0"/>
              <a:t>Consensus</a:t>
            </a:r>
          </a:p>
          <a:p>
            <a:pPr lvl="1"/>
            <a:r>
              <a:rPr lang="en-US" sz="1900" dirty="0" smtClean="0"/>
              <a:t>Expert Opinion</a:t>
            </a:r>
          </a:p>
          <a:p>
            <a:pPr lvl="1"/>
            <a:endParaRPr lang="en-US" sz="1900" dirty="0"/>
          </a:p>
          <a:p>
            <a:r>
              <a:rPr lang="en-US" dirty="0" smtClean="0"/>
              <a:t>D</a:t>
            </a:r>
          </a:p>
          <a:p>
            <a:pPr lvl="1"/>
            <a:r>
              <a:rPr lang="en-US" sz="1900" dirty="0" smtClean="0"/>
              <a:t>Anecdotal evidence</a:t>
            </a:r>
          </a:p>
          <a:p>
            <a:pPr lvl="1"/>
            <a:r>
              <a:rPr lang="en-US" sz="1900" dirty="0" smtClean="0"/>
              <a:t>In </a:t>
            </a:r>
            <a:r>
              <a:rPr lang="en-US" sz="1900" dirty="0"/>
              <a:t>vitro or animal </a:t>
            </a:r>
            <a:r>
              <a:rPr lang="en-US" sz="1900" dirty="0" smtClean="0"/>
              <a:t>study</a:t>
            </a:r>
          </a:p>
          <a:p>
            <a:pPr lvl="1"/>
            <a:r>
              <a:rPr lang="en-US" sz="1900" dirty="0" smtClean="0"/>
              <a:t>Theoretical </a:t>
            </a:r>
            <a:r>
              <a:rPr lang="en-US" sz="1900" dirty="0"/>
              <a:t>based on pharmacology</a:t>
            </a:r>
          </a:p>
          <a:p>
            <a:endParaRPr lang="en-US" dirty="0"/>
          </a:p>
        </p:txBody>
      </p:sp>
      <p:sp>
        <p:nvSpPr>
          <p:cNvPr id="4" name="Slide Number Placeholder 3"/>
          <p:cNvSpPr>
            <a:spLocks noGrp="1"/>
          </p:cNvSpPr>
          <p:nvPr>
            <p:ph type="sldNum" sz="quarter" idx="12"/>
          </p:nvPr>
        </p:nvSpPr>
        <p:spPr/>
        <p:txBody>
          <a:bodyPr/>
          <a:lstStyle/>
          <a:p>
            <a:fld id="{3D987DAA-A896-1841-BC8A-D645CCE33E3D}" type="slidenum">
              <a:rPr lang="en-US" smtClean="0">
                <a:solidFill>
                  <a:srgbClr val="FFFFFF"/>
                </a:solidFill>
              </a:rPr>
              <a:pPr/>
              <a:t>26</a:t>
            </a:fld>
            <a:endParaRPr lang="en-US" dirty="0">
              <a:solidFill>
                <a:srgbClr val="FFFFFF"/>
              </a:solidFill>
            </a:endParaRPr>
          </a:p>
        </p:txBody>
      </p:sp>
    </p:spTree>
    <p:extLst>
      <p:ext uri="{BB962C8B-B14F-4D97-AF65-F5344CB8AC3E}">
        <p14:creationId xmlns:p14="http://schemas.microsoft.com/office/powerpoint/2010/main" val="3669725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Natural Medicine Database</a:t>
            </a:r>
          </a:p>
        </p:txBody>
      </p:sp>
      <p:sp>
        <p:nvSpPr>
          <p:cNvPr id="5" name="Slide Number Placeholder 4"/>
          <p:cNvSpPr>
            <a:spLocks noGrp="1"/>
          </p:cNvSpPr>
          <p:nvPr>
            <p:ph type="sldNum" sz="quarter" idx="12"/>
          </p:nvPr>
        </p:nvSpPr>
        <p:spPr/>
        <p:txBody>
          <a:bodyPr/>
          <a:lstStyle/>
          <a:p>
            <a:fld id="{6E2D2B3B-882E-40F3-A32F-6DD516915044}" type="slidenum">
              <a:rPr lang="en-US" smtClean="0"/>
              <a:pPr/>
              <a:t>27</a:t>
            </a:fld>
            <a:endParaRPr lang="en-US"/>
          </a:p>
        </p:txBody>
      </p:sp>
      <p:pic>
        <p:nvPicPr>
          <p:cNvPr id="6" name="Google Shape;148;p27"/>
          <p:cNvPicPr preferRelativeResize="0"/>
          <p:nvPr/>
        </p:nvPicPr>
        <p:blipFill rotWithShape="1">
          <a:blip r:embed="rId3">
            <a:alphaModFix/>
          </a:blip>
          <a:srcRect b="81555"/>
          <a:stretch/>
        </p:blipFill>
        <p:spPr>
          <a:xfrm>
            <a:off x="540300" y="1123950"/>
            <a:ext cx="4074150" cy="1451011"/>
          </a:xfrm>
          <a:prstGeom prst="rect">
            <a:avLst/>
          </a:prstGeom>
          <a:noFill/>
          <a:ln>
            <a:noFill/>
          </a:ln>
        </p:spPr>
      </p:pic>
      <p:pic>
        <p:nvPicPr>
          <p:cNvPr id="7" name="Google Shape;149;p27"/>
          <p:cNvPicPr preferRelativeResize="0"/>
          <p:nvPr/>
        </p:nvPicPr>
        <p:blipFill rotWithShape="1">
          <a:blip r:embed="rId3">
            <a:alphaModFix/>
          </a:blip>
          <a:srcRect t="21327" b="52069"/>
          <a:stretch/>
        </p:blipFill>
        <p:spPr>
          <a:xfrm>
            <a:off x="540300" y="2571750"/>
            <a:ext cx="4074150" cy="2092778"/>
          </a:xfrm>
          <a:prstGeom prst="rect">
            <a:avLst/>
          </a:prstGeom>
          <a:noFill/>
          <a:ln>
            <a:noFill/>
          </a:ln>
        </p:spPr>
      </p:pic>
      <p:pic>
        <p:nvPicPr>
          <p:cNvPr id="8" name="Google Shape;150;p27"/>
          <p:cNvPicPr preferRelativeResize="0"/>
          <p:nvPr/>
        </p:nvPicPr>
        <p:blipFill rotWithShape="1">
          <a:blip r:embed="rId3">
            <a:alphaModFix/>
          </a:blip>
          <a:srcRect t="51962" b="24018"/>
          <a:stretch/>
        </p:blipFill>
        <p:spPr>
          <a:xfrm>
            <a:off x="4800600" y="1113500"/>
            <a:ext cx="3849375" cy="1959725"/>
          </a:xfrm>
          <a:prstGeom prst="rect">
            <a:avLst/>
          </a:prstGeom>
          <a:noFill/>
          <a:ln>
            <a:noFill/>
          </a:ln>
        </p:spPr>
      </p:pic>
      <p:pic>
        <p:nvPicPr>
          <p:cNvPr id="9" name="Google Shape;151;p27"/>
          <p:cNvPicPr preferRelativeResize="0"/>
          <p:nvPr/>
        </p:nvPicPr>
        <p:blipFill rotWithShape="1">
          <a:blip r:embed="rId3">
            <a:alphaModFix/>
          </a:blip>
          <a:srcRect t="80944"/>
          <a:stretch/>
        </p:blipFill>
        <p:spPr>
          <a:xfrm>
            <a:off x="4800600" y="3028950"/>
            <a:ext cx="3849375" cy="1635578"/>
          </a:xfrm>
          <a:prstGeom prst="rect">
            <a:avLst/>
          </a:prstGeom>
          <a:noFill/>
          <a:ln>
            <a:noFill/>
          </a:ln>
        </p:spPr>
      </p:pic>
    </p:spTree>
    <p:extLst>
      <p:ext uri="{BB962C8B-B14F-4D97-AF65-F5344CB8AC3E}">
        <p14:creationId xmlns:p14="http://schemas.microsoft.com/office/powerpoint/2010/main" val="2257535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Vitamins – Individual Formulations</a:t>
            </a:r>
            <a:endParaRPr lang="en-US" dirty="0"/>
          </a:p>
        </p:txBody>
      </p:sp>
      <p:sp>
        <p:nvSpPr>
          <p:cNvPr id="7" name="Content Placeholder 6"/>
          <p:cNvSpPr>
            <a:spLocks noGrp="1"/>
          </p:cNvSpPr>
          <p:nvPr>
            <p:ph idx="1"/>
          </p:nvPr>
        </p:nvSpPr>
        <p:spPr/>
        <p:txBody>
          <a:bodyPr/>
          <a:lstStyle/>
          <a:p>
            <a:r>
              <a:rPr lang="en-US" dirty="0" smtClean="0"/>
              <a:t>No known interactions with the following:</a:t>
            </a:r>
          </a:p>
          <a:p>
            <a:pPr lvl="1"/>
            <a:r>
              <a:rPr lang="en-US" dirty="0" smtClean="0"/>
              <a:t>Vitamin B Complex</a:t>
            </a:r>
          </a:p>
          <a:p>
            <a:pPr lvl="1"/>
            <a:r>
              <a:rPr lang="en-US" dirty="0" smtClean="0"/>
              <a:t>Vitamin C</a:t>
            </a:r>
          </a:p>
          <a:p>
            <a:pPr lvl="1"/>
            <a:r>
              <a:rPr lang="en-US" dirty="0" smtClean="0"/>
              <a:t>Vitamin D</a:t>
            </a:r>
          </a:p>
          <a:p>
            <a:pPr lvl="1"/>
            <a:endParaRPr lang="en-US" sz="1000" dirty="0" smtClean="0"/>
          </a:p>
          <a:p>
            <a:r>
              <a:rPr lang="en-US" dirty="0" smtClean="0"/>
              <a:t>Recommendation: </a:t>
            </a:r>
            <a:r>
              <a:rPr lang="en-US" dirty="0" smtClean="0">
                <a:solidFill>
                  <a:schemeClr val="accent3">
                    <a:lumMod val="75000"/>
                  </a:schemeClr>
                </a:solidFill>
              </a:rPr>
              <a:t>likely safe to use individual agents  </a:t>
            </a:r>
            <a:r>
              <a:rPr lang="en-US" dirty="0" smtClean="0"/>
              <a:t>(not in multivitamin formulations)</a:t>
            </a: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28</a:t>
            </a:fld>
            <a:endParaRPr lang="en-US"/>
          </a:p>
        </p:txBody>
      </p:sp>
      <p:sp>
        <p:nvSpPr>
          <p:cNvPr id="8" name="TextBox 7"/>
          <p:cNvSpPr txBox="1"/>
          <p:nvPr/>
        </p:nvSpPr>
        <p:spPr>
          <a:xfrm>
            <a:off x="2057400" y="4729412"/>
            <a:ext cx="5867400" cy="307777"/>
          </a:xfrm>
          <a:prstGeom prst="rect">
            <a:avLst/>
          </a:prstGeom>
          <a:noFill/>
        </p:spPr>
        <p:txBody>
          <a:bodyPr wrap="square" rtlCol="0">
            <a:spAutoFit/>
          </a:bodyPr>
          <a:lstStyle/>
          <a:p>
            <a:r>
              <a:rPr lang="en-US" sz="1400" dirty="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spTree>
    <p:extLst>
      <p:ext uri="{BB962C8B-B14F-4D97-AF65-F5344CB8AC3E}">
        <p14:creationId xmlns:p14="http://schemas.microsoft.com/office/powerpoint/2010/main" val="1853947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Chinese Herbs</a:t>
            </a:r>
            <a:endParaRPr lang="en-US" dirty="0"/>
          </a:p>
        </p:txBody>
      </p:sp>
      <p:sp>
        <p:nvSpPr>
          <p:cNvPr id="6" name="Content Placeholder 5"/>
          <p:cNvSpPr>
            <a:spLocks noGrp="1"/>
          </p:cNvSpPr>
          <p:nvPr>
            <p:ph sz="half" idx="1"/>
          </p:nvPr>
        </p:nvSpPr>
        <p:spPr>
          <a:xfrm>
            <a:off x="457200" y="1152144"/>
            <a:ext cx="3962400" cy="3577268"/>
          </a:xfrm>
        </p:spPr>
        <p:txBody>
          <a:bodyPr>
            <a:normAutofit fontScale="85000" lnSpcReduction="20000"/>
          </a:bodyPr>
          <a:lstStyle/>
          <a:p>
            <a:r>
              <a:rPr lang="en-US" dirty="0" err="1" smtClean="0"/>
              <a:t>Astragalus</a:t>
            </a:r>
            <a:endParaRPr lang="en-US" dirty="0" smtClean="0"/>
          </a:p>
          <a:p>
            <a:pPr lvl="1"/>
            <a:r>
              <a:rPr lang="en-US" dirty="0" smtClean="0"/>
              <a:t>Common herb used to improve immune response</a:t>
            </a:r>
          </a:p>
          <a:p>
            <a:pPr lvl="1"/>
            <a:r>
              <a:rPr lang="en-US" dirty="0" smtClean="0"/>
              <a:t>Theoretical reduction in all ART drug absorption due to </a:t>
            </a:r>
            <a:r>
              <a:rPr lang="en-US" dirty="0" err="1" smtClean="0"/>
              <a:t>hydrocolloidal</a:t>
            </a:r>
            <a:r>
              <a:rPr lang="en-US" dirty="0" smtClean="0"/>
              <a:t> fiber</a:t>
            </a:r>
          </a:p>
          <a:p>
            <a:pPr lvl="1"/>
            <a:r>
              <a:rPr lang="en-US" dirty="0" smtClean="0"/>
              <a:t>Interaction rating moderate; moderate severity; occurrence: possible; level of evidence: D</a:t>
            </a:r>
          </a:p>
          <a:p>
            <a:pPr lvl="1"/>
            <a:endParaRPr lang="en-US" sz="1200" dirty="0" smtClean="0"/>
          </a:p>
          <a:p>
            <a:r>
              <a:rPr lang="en-US" dirty="0" smtClean="0"/>
              <a:t>Recommendation:                     </a:t>
            </a:r>
            <a:r>
              <a:rPr lang="en-US" dirty="0" smtClean="0">
                <a:solidFill>
                  <a:srgbClr val="C00000"/>
                </a:solidFill>
              </a:rPr>
              <a:t>be cautious with use</a:t>
            </a:r>
            <a:endParaRPr lang="en-US" dirty="0">
              <a:solidFill>
                <a:srgbClr val="C00000"/>
              </a:solidFill>
            </a:endParaRPr>
          </a:p>
        </p:txBody>
      </p:sp>
      <p:sp>
        <p:nvSpPr>
          <p:cNvPr id="7" name="Content Placeholder 6"/>
          <p:cNvSpPr>
            <a:spLocks noGrp="1"/>
          </p:cNvSpPr>
          <p:nvPr>
            <p:ph sz="half" idx="2"/>
          </p:nvPr>
        </p:nvSpPr>
        <p:spPr>
          <a:xfrm>
            <a:off x="4419600" y="1153270"/>
            <a:ext cx="4191000" cy="3323480"/>
          </a:xfrm>
        </p:spPr>
        <p:txBody>
          <a:bodyPr>
            <a:normAutofit fontScale="85000" lnSpcReduction="10000"/>
          </a:bodyPr>
          <a:lstStyle/>
          <a:p>
            <a:r>
              <a:rPr lang="en-US" dirty="0" err="1" smtClean="0"/>
              <a:t>Andrographis</a:t>
            </a:r>
            <a:endParaRPr lang="en-US" dirty="0" smtClean="0"/>
          </a:p>
          <a:p>
            <a:pPr lvl="1"/>
            <a:r>
              <a:rPr lang="en-US" dirty="0" smtClean="0"/>
              <a:t>A </a:t>
            </a:r>
            <a:r>
              <a:rPr lang="en-US" dirty="0" err="1" smtClean="0"/>
              <a:t>terpenoid</a:t>
            </a:r>
            <a:r>
              <a:rPr lang="en-US" dirty="0" smtClean="0"/>
              <a:t> compound, </a:t>
            </a:r>
            <a:r>
              <a:rPr lang="en-US" dirty="0" err="1" smtClean="0"/>
              <a:t>antivral</a:t>
            </a:r>
            <a:r>
              <a:rPr lang="en-US" dirty="0" smtClean="0"/>
              <a:t> effects against respiratory disease-causing viruses, including enterovirus D68 &amp; influenza A</a:t>
            </a:r>
          </a:p>
          <a:p>
            <a:pPr lvl="1"/>
            <a:r>
              <a:rPr lang="en-US" dirty="0" smtClean="0"/>
              <a:t>No known interactions</a:t>
            </a:r>
          </a:p>
          <a:p>
            <a:pPr lvl="1"/>
            <a:endParaRPr lang="en-US" dirty="0" smtClean="0"/>
          </a:p>
          <a:p>
            <a:r>
              <a:rPr lang="en-US" dirty="0" smtClean="0"/>
              <a:t>Recommendation:               </a:t>
            </a:r>
            <a:r>
              <a:rPr lang="en-US" dirty="0" smtClean="0">
                <a:solidFill>
                  <a:schemeClr val="accent3">
                    <a:lumMod val="75000"/>
                  </a:schemeClr>
                </a:solidFill>
              </a:rPr>
              <a:t>likely safe</a:t>
            </a:r>
            <a:endParaRPr lang="en-US"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29</a:t>
            </a:fld>
            <a:endParaRPr lang="en-US"/>
          </a:p>
        </p:txBody>
      </p:sp>
    </p:spTree>
    <p:extLst>
      <p:ext uri="{BB962C8B-B14F-4D97-AF65-F5344CB8AC3E}">
        <p14:creationId xmlns:p14="http://schemas.microsoft.com/office/powerpoint/2010/main" val="4205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a:t>
            </a:r>
            <a:endParaRPr lang="en-US" dirty="0"/>
          </a:p>
        </p:txBody>
      </p:sp>
      <p:sp>
        <p:nvSpPr>
          <p:cNvPr id="3" name="Content Placeholder 2"/>
          <p:cNvSpPr>
            <a:spLocks noGrp="1"/>
          </p:cNvSpPr>
          <p:nvPr>
            <p:ph idx="1"/>
          </p:nvPr>
        </p:nvSpPr>
        <p:spPr>
          <a:xfrm>
            <a:off x="457200" y="1200151"/>
            <a:ext cx="8315569" cy="2819399"/>
          </a:xfrm>
        </p:spPr>
        <p:txBody>
          <a:bodyPr>
            <a:normAutofit/>
          </a:bodyPr>
          <a:lstStyle/>
          <a:p>
            <a:pPr marL="514350" indent="-514350">
              <a:buFont typeface="+mj-lt"/>
              <a:buAutoNum type="arabicPeriod"/>
            </a:pPr>
            <a:r>
              <a:rPr lang="en-US" dirty="0" smtClean="0"/>
              <a:t>Recognize the importance of continued antiretroviral therapy (ART) during the COVID-19 pandemic. </a:t>
            </a:r>
          </a:p>
          <a:p>
            <a:pPr marL="514350" indent="-514350">
              <a:buFont typeface="+mj-lt"/>
              <a:buAutoNum type="arabicPeriod"/>
            </a:pPr>
            <a:endParaRPr lang="en-US" sz="900" dirty="0" smtClean="0"/>
          </a:p>
          <a:p>
            <a:pPr marL="514350" indent="-514350">
              <a:buFont typeface="+mj-lt"/>
              <a:buAutoNum type="arabicPeriod"/>
            </a:pPr>
            <a:r>
              <a:rPr lang="en-US" dirty="0" smtClean="0"/>
              <a:t>Recognize potential drug-drug interactions between ART and experimental and over-the-counter therapies for the treatment of </a:t>
            </a:r>
            <a:r>
              <a:rPr lang="en-US" dirty="0"/>
              <a:t>COVID-19. </a:t>
            </a:r>
          </a:p>
          <a:p>
            <a:pPr marL="514350" indent="-514350">
              <a:buFont typeface="+mj-lt"/>
              <a:buAutoNum type="arabicPeriod"/>
            </a:pPr>
            <a:endParaRPr lang="en-US" sz="700" dirty="0"/>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pic>
        <p:nvPicPr>
          <p:cNvPr id="5" name="Picture 4"/>
          <p:cNvPicPr>
            <a:picLocks noChangeAspect="1"/>
          </p:cNvPicPr>
          <p:nvPr/>
        </p:nvPicPr>
        <p:blipFill>
          <a:blip r:embed="rId3"/>
          <a:stretch>
            <a:fillRect/>
          </a:stretch>
        </p:blipFill>
        <p:spPr>
          <a:xfrm>
            <a:off x="124694" y="4019550"/>
            <a:ext cx="8870449" cy="536494"/>
          </a:xfrm>
          <a:prstGeom prst="rect">
            <a:avLst/>
          </a:prstGeom>
        </p:spPr>
      </p:pic>
    </p:spTree>
    <p:extLst>
      <p:ext uri="{BB962C8B-B14F-4D97-AF65-F5344CB8AC3E}">
        <p14:creationId xmlns:p14="http://schemas.microsoft.com/office/powerpoint/2010/main" val="344968617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Curcumin</a:t>
            </a:r>
            <a:endParaRPr lang="en-US" dirty="0"/>
          </a:p>
        </p:txBody>
      </p:sp>
      <p:sp>
        <p:nvSpPr>
          <p:cNvPr id="7" name="Content Placeholder 6"/>
          <p:cNvSpPr>
            <a:spLocks noGrp="1"/>
          </p:cNvSpPr>
          <p:nvPr>
            <p:ph idx="1"/>
          </p:nvPr>
        </p:nvSpPr>
        <p:spPr/>
        <p:txBody>
          <a:bodyPr/>
          <a:lstStyle/>
          <a:p>
            <a:pPr>
              <a:lnSpc>
                <a:spcPct val="150000"/>
              </a:lnSpc>
            </a:pPr>
            <a:r>
              <a:rPr lang="en-US" dirty="0" smtClean="0"/>
              <a:t>Main active ingredient in turmeric</a:t>
            </a:r>
          </a:p>
          <a:p>
            <a:pPr>
              <a:lnSpc>
                <a:spcPct val="150000"/>
              </a:lnSpc>
            </a:pPr>
            <a:r>
              <a:rPr lang="en-US" dirty="0" smtClean="0"/>
              <a:t>No known interactions with ART</a:t>
            </a:r>
            <a:endParaRPr lang="en-US" sz="1000" dirty="0" smtClean="0"/>
          </a:p>
          <a:p>
            <a:pPr>
              <a:lnSpc>
                <a:spcPct val="150000"/>
              </a:lnSpc>
            </a:pPr>
            <a:r>
              <a:rPr lang="en-US" dirty="0" smtClean="0"/>
              <a:t>Recommendation: </a:t>
            </a:r>
            <a:r>
              <a:rPr lang="en-US" dirty="0" smtClean="0">
                <a:solidFill>
                  <a:schemeClr val="accent3">
                    <a:lumMod val="75000"/>
                  </a:schemeClr>
                </a:solidFill>
              </a:rPr>
              <a:t>likely safe</a:t>
            </a: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30</a:t>
            </a:fld>
            <a:endParaRPr lang="en-US"/>
          </a:p>
        </p:txBody>
      </p:sp>
      <p:sp>
        <p:nvSpPr>
          <p:cNvPr id="8" name="TextBox 7"/>
          <p:cNvSpPr txBox="1"/>
          <p:nvPr/>
        </p:nvSpPr>
        <p:spPr>
          <a:xfrm>
            <a:off x="2057400" y="4729412"/>
            <a:ext cx="5867400" cy="307777"/>
          </a:xfrm>
          <a:prstGeom prst="rect">
            <a:avLst/>
          </a:prstGeom>
          <a:noFill/>
        </p:spPr>
        <p:txBody>
          <a:bodyPr wrap="square" rtlCol="0">
            <a:spAutoFit/>
          </a:bodyPr>
          <a:lstStyle/>
          <a:p>
            <a:r>
              <a:rPr lang="en-US" sz="1400" dirty="0">
                <a:solidFill>
                  <a:schemeClr val="bg1"/>
                </a:solidFill>
              </a:rPr>
              <a:t>Reference: </a:t>
            </a:r>
            <a:r>
              <a:rPr lang="en" sz="1400" u="sng" dirty="0">
                <a:solidFill>
                  <a:schemeClr val="bg1"/>
                </a:solidFill>
                <a:hlinkClick r:id="rId2"/>
              </a:rPr>
              <a:t>Liverpool evaluation document</a:t>
            </a:r>
            <a:r>
              <a:rPr lang="en" sz="1400" dirty="0">
                <a:solidFill>
                  <a:schemeClr val="bg1"/>
                </a:solidFill>
              </a:rPr>
              <a:t>, accessed online 3/31/2020 </a:t>
            </a:r>
            <a:endParaRPr lang="en-US" sz="1400" dirty="0">
              <a:solidFill>
                <a:schemeClr val="bg1"/>
              </a:solidFill>
            </a:endParaRPr>
          </a:p>
        </p:txBody>
      </p:sp>
    </p:spTree>
    <p:extLst>
      <p:ext uri="{BB962C8B-B14F-4D97-AF65-F5344CB8AC3E}">
        <p14:creationId xmlns:p14="http://schemas.microsoft.com/office/powerpoint/2010/main" val="2701217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Echinacea</a:t>
            </a:r>
            <a:endParaRPr lang="en-US" dirty="0"/>
          </a:p>
        </p:txBody>
      </p:sp>
      <p:sp>
        <p:nvSpPr>
          <p:cNvPr id="7" name="Content Placeholder 6"/>
          <p:cNvSpPr>
            <a:spLocks noGrp="1"/>
          </p:cNvSpPr>
          <p:nvPr>
            <p:ph idx="1"/>
          </p:nvPr>
        </p:nvSpPr>
        <p:spPr>
          <a:xfrm>
            <a:off x="457200" y="1200150"/>
            <a:ext cx="8315569" cy="3529261"/>
          </a:xfrm>
        </p:spPr>
        <p:txBody>
          <a:bodyPr>
            <a:normAutofit fontScale="55000" lnSpcReduction="20000"/>
          </a:bodyPr>
          <a:lstStyle/>
          <a:p>
            <a:r>
              <a:rPr lang="en-US" sz="3600" dirty="0" smtClean="0"/>
              <a:t>Flower from </a:t>
            </a:r>
            <a:r>
              <a:rPr lang="en" sz="3600" dirty="0"/>
              <a:t>daisy family, immune booster with possible respiratory antiviral </a:t>
            </a:r>
            <a:r>
              <a:rPr lang="en" sz="3600" dirty="0" smtClean="0"/>
              <a:t>effects</a:t>
            </a:r>
            <a:endParaRPr lang="en-US" sz="3600" dirty="0"/>
          </a:p>
          <a:p>
            <a:r>
              <a:rPr lang="en-US" sz="3600" dirty="0" smtClean="0"/>
              <a:t>Possible </a:t>
            </a:r>
            <a:r>
              <a:rPr lang="en-US" sz="3600" dirty="0"/>
              <a:t>induction of CYP3A4, varying effects on intestinal vs. hepatic </a:t>
            </a:r>
            <a:r>
              <a:rPr lang="en-US" sz="3600" dirty="0" smtClean="0"/>
              <a:t>enzymes</a:t>
            </a:r>
          </a:p>
          <a:p>
            <a:pPr lvl="1"/>
            <a:r>
              <a:rPr lang="en-US" sz="3100" dirty="0" smtClean="0"/>
              <a:t>Interaction rating moderate; moderate severity; </a:t>
            </a:r>
            <a:r>
              <a:rPr lang="en-US" sz="3100" dirty="0"/>
              <a:t>occurrence = </a:t>
            </a:r>
            <a:r>
              <a:rPr lang="en-US" sz="3100" dirty="0" smtClean="0"/>
              <a:t>possible;                           </a:t>
            </a:r>
            <a:r>
              <a:rPr lang="en-US" sz="3100" dirty="0"/>
              <a:t>level of evidence = </a:t>
            </a:r>
            <a:r>
              <a:rPr lang="en-US" sz="3100" dirty="0" smtClean="0"/>
              <a:t>B</a:t>
            </a:r>
          </a:p>
          <a:p>
            <a:pPr lvl="1"/>
            <a:r>
              <a:rPr lang="en-US" sz="3100" dirty="0" smtClean="0"/>
              <a:t>INSTIs- </a:t>
            </a:r>
            <a:r>
              <a:rPr lang="en-US" sz="3100" dirty="0" err="1"/>
              <a:t>bictegravir</a:t>
            </a:r>
            <a:r>
              <a:rPr lang="en-US" sz="3100" dirty="0"/>
              <a:t>, </a:t>
            </a:r>
            <a:r>
              <a:rPr lang="en-US" sz="3100" dirty="0" err="1"/>
              <a:t>elvitegravir</a:t>
            </a:r>
            <a:r>
              <a:rPr lang="en-US" sz="3100" dirty="0"/>
              <a:t>, </a:t>
            </a:r>
            <a:r>
              <a:rPr lang="en-US" sz="3100" dirty="0" err="1" smtClean="0"/>
              <a:t>dolutegravir</a:t>
            </a:r>
            <a:endParaRPr lang="en-US" sz="3100" dirty="0" smtClean="0"/>
          </a:p>
          <a:p>
            <a:pPr lvl="1"/>
            <a:r>
              <a:rPr lang="en-US" sz="3100" dirty="0" smtClean="0"/>
              <a:t>PIs- </a:t>
            </a:r>
            <a:r>
              <a:rPr lang="en-US" sz="3100" dirty="0" err="1"/>
              <a:t>darunavir</a:t>
            </a:r>
            <a:r>
              <a:rPr lang="en-US" sz="3100" dirty="0"/>
              <a:t>, </a:t>
            </a:r>
            <a:r>
              <a:rPr lang="en-US" sz="3100" dirty="0" err="1" smtClean="0"/>
              <a:t>atazanavir</a:t>
            </a:r>
            <a:endParaRPr lang="en-US" sz="3100" dirty="0" smtClean="0"/>
          </a:p>
          <a:p>
            <a:pPr lvl="1"/>
            <a:r>
              <a:rPr lang="en-US" sz="3100" dirty="0" smtClean="0"/>
              <a:t>NNRTIs- </a:t>
            </a:r>
            <a:r>
              <a:rPr lang="en-US" sz="3100" dirty="0" err="1"/>
              <a:t>doravirine</a:t>
            </a:r>
            <a:r>
              <a:rPr lang="en-US" sz="3100" dirty="0"/>
              <a:t>, </a:t>
            </a:r>
            <a:r>
              <a:rPr lang="en-US" sz="3100" dirty="0" err="1"/>
              <a:t>rilpivirine</a:t>
            </a:r>
            <a:r>
              <a:rPr lang="en-US" sz="3100" dirty="0"/>
              <a:t>, </a:t>
            </a:r>
            <a:r>
              <a:rPr lang="en-US" sz="3100" dirty="0" err="1"/>
              <a:t>etravirine</a:t>
            </a:r>
            <a:r>
              <a:rPr lang="en-US" sz="3100" dirty="0"/>
              <a:t>, </a:t>
            </a:r>
            <a:r>
              <a:rPr lang="en-US" sz="3100" dirty="0" err="1"/>
              <a:t>efavirenz</a:t>
            </a:r>
            <a:r>
              <a:rPr lang="en-US" sz="3100" dirty="0"/>
              <a:t>, </a:t>
            </a:r>
            <a:r>
              <a:rPr lang="en-US" sz="3100" dirty="0" err="1" smtClean="0"/>
              <a:t>nevirapine</a:t>
            </a:r>
            <a:endParaRPr lang="en-US" sz="3100" dirty="0" smtClean="0"/>
          </a:p>
          <a:p>
            <a:pPr lvl="1"/>
            <a:r>
              <a:rPr lang="en-US" sz="3100" dirty="0" smtClean="0"/>
              <a:t>Boosters- </a:t>
            </a:r>
            <a:r>
              <a:rPr lang="en-US" sz="3100" dirty="0" err="1"/>
              <a:t>cobicistat</a:t>
            </a:r>
            <a:r>
              <a:rPr lang="en-US" sz="3100" dirty="0"/>
              <a:t>, </a:t>
            </a:r>
            <a:r>
              <a:rPr lang="en-US" sz="3100" dirty="0" smtClean="0"/>
              <a:t>ritonavir</a:t>
            </a:r>
          </a:p>
          <a:p>
            <a:pPr lvl="1"/>
            <a:r>
              <a:rPr lang="en-US" sz="3100" dirty="0" smtClean="0"/>
              <a:t>CCR5 </a:t>
            </a:r>
            <a:r>
              <a:rPr lang="en-US" sz="3100" dirty="0"/>
              <a:t>inhibitor- </a:t>
            </a:r>
            <a:r>
              <a:rPr lang="en-US" sz="3100" dirty="0" err="1"/>
              <a:t>maraviroc</a:t>
            </a:r>
            <a:endParaRPr lang="en-US" sz="3100" dirty="0"/>
          </a:p>
          <a:p>
            <a:pPr marL="114300" indent="0">
              <a:buNone/>
            </a:pPr>
            <a:endParaRPr lang="en-US" dirty="0" smtClean="0"/>
          </a:p>
          <a:p>
            <a:r>
              <a:rPr lang="en-US" sz="4400" dirty="0" smtClean="0"/>
              <a:t>Recommendation: </a:t>
            </a:r>
            <a:r>
              <a:rPr lang="en-US" sz="4400" dirty="0" smtClean="0">
                <a:solidFill>
                  <a:srgbClr val="FF0000"/>
                </a:solidFill>
              </a:rPr>
              <a:t>be cautious with use</a:t>
            </a:r>
            <a:endParaRPr lang="en-US" sz="4400" dirty="0">
              <a:solidFill>
                <a:srgbClr val="FF0000"/>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31</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310242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Elderberry</a:t>
            </a:r>
            <a:endParaRPr lang="en-US" dirty="0"/>
          </a:p>
        </p:txBody>
      </p:sp>
      <p:sp>
        <p:nvSpPr>
          <p:cNvPr id="7" name="Content Placeholder 6"/>
          <p:cNvSpPr>
            <a:spLocks noGrp="1"/>
          </p:cNvSpPr>
          <p:nvPr>
            <p:ph idx="1"/>
          </p:nvPr>
        </p:nvSpPr>
        <p:spPr>
          <a:xfrm>
            <a:off x="457200" y="1200150"/>
            <a:ext cx="8315569" cy="3529261"/>
          </a:xfrm>
        </p:spPr>
        <p:txBody>
          <a:bodyPr>
            <a:normAutofit fontScale="55000" lnSpcReduction="20000"/>
          </a:bodyPr>
          <a:lstStyle/>
          <a:p>
            <a:r>
              <a:rPr lang="en-US" sz="3600" dirty="0" smtClean="0"/>
              <a:t>Used to </a:t>
            </a:r>
            <a:r>
              <a:rPr lang="en" sz="3600" dirty="0"/>
              <a:t>treat infections, being researched for effects on immune </a:t>
            </a:r>
            <a:r>
              <a:rPr lang="en" sz="3600" dirty="0" smtClean="0"/>
              <a:t>health</a:t>
            </a:r>
            <a:endParaRPr lang="en-US" sz="3600" dirty="0"/>
          </a:p>
          <a:p>
            <a:r>
              <a:rPr lang="en-US" sz="3600" dirty="0" smtClean="0"/>
              <a:t>Possible inhibition of </a:t>
            </a:r>
            <a:r>
              <a:rPr lang="en-US" sz="3600" dirty="0"/>
              <a:t>CYP3A4, </a:t>
            </a:r>
            <a:r>
              <a:rPr lang="en-US" sz="3600" dirty="0" smtClean="0"/>
              <a:t>but mostly in combo with </a:t>
            </a:r>
            <a:r>
              <a:rPr lang="en-US" sz="3600" dirty="0" err="1" smtClean="0"/>
              <a:t>echinacea</a:t>
            </a:r>
            <a:endParaRPr lang="en-US" sz="3600" dirty="0" smtClean="0"/>
          </a:p>
          <a:p>
            <a:pPr lvl="1"/>
            <a:r>
              <a:rPr lang="en-US" sz="3100" dirty="0" smtClean="0"/>
              <a:t>Interaction rating minor; moderate severity; </a:t>
            </a:r>
            <a:r>
              <a:rPr lang="en-US" sz="3100" dirty="0"/>
              <a:t>occurrence = </a:t>
            </a:r>
            <a:r>
              <a:rPr lang="en-US" sz="3100" dirty="0" smtClean="0"/>
              <a:t>unlikely;                           </a:t>
            </a:r>
            <a:r>
              <a:rPr lang="en-US" sz="3100" dirty="0"/>
              <a:t>level of evidence = D</a:t>
            </a:r>
            <a:endParaRPr lang="en-US" sz="3100" dirty="0" smtClean="0"/>
          </a:p>
          <a:p>
            <a:pPr lvl="1"/>
            <a:r>
              <a:rPr lang="en-US" sz="3100" dirty="0" smtClean="0"/>
              <a:t>INSTIs- </a:t>
            </a:r>
            <a:r>
              <a:rPr lang="en-US" sz="3100" dirty="0" err="1"/>
              <a:t>bictegravir</a:t>
            </a:r>
            <a:r>
              <a:rPr lang="en-US" sz="3100" dirty="0"/>
              <a:t>, </a:t>
            </a:r>
            <a:r>
              <a:rPr lang="en-US" sz="3100" dirty="0" err="1"/>
              <a:t>elvitegravir</a:t>
            </a:r>
            <a:r>
              <a:rPr lang="en-US" sz="3100" dirty="0"/>
              <a:t>, </a:t>
            </a:r>
            <a:r>
              <a:rPr lang="en-US" sz="3100" dirty="0" err="1" smtClean="0"/>
              <a:t>dolutegravir</a:t>
            </a:r>
            <a:endParaRPr lang="en-US" sz="3100" dirty="0" smtClean="0"/>
          </a:p>
          <a:p>
            <a:pPr lvl="1"/>
            <a:r>
              <a:rPr lang="en-US" sz="3100" dirty="0" smtClean="0"/>
              <a:t>PIs- </a:t>
            </a:r>
            <a:r>
              <a:rPr lang="en-US" sz="3100" dirty="0" err="1"/>
              <a:t>darunavir</a:t>
            </a:r>
            <a:r>
              <a:rPr lang="en-US" sz="3100" dirty="0"/>
              <a:t>, </a:t>
            </a:r>
            <a:r>
              <a:rPr lang="en-US" sz="3100" dirty="0" err="1" smtClean="0"/>
              <a:t>atazanavir</a:t>
            </a:r>
            <a:endParaRPr lang="en-US" sz="3100" dirty="0" smtClean="0"/>
          </a:p>
          <a:p>
            <a:pPr lvl="1"/>
            <a:r>
              <a:rPr lang="en-US" sz="3100" dirty="0" smtClean="0"/>
              <a:t>NNRTIs- </a:t>
            </a:r>
            <a:r>
              <a:rPr lang="en-US" sz="3100" dirty="0" err="1"/>
              <a:t>doravirine</a:t>
            </a:r>
            <a:r>
              <a:rPr lang="en-US" sz="3100" dirty="0"/>
              <a:t>, </a:t>
            </a:r>
            <a:r>
              <a:rPr lang="en-US" sz="3100" dirty="0" err="1"/>
              <a:t>rilpivirine</a:t>
            </a:r>
            <a:r>
              <a:rPr lang="en-US" sz="3100" dirty="0"/>
              <a:t>, </a:t>
            </a:r>
            <a:r>
              <a:rPr lang="en-US" sz="3100" dirty="0" err="1"/>
              <a:t>etravirine</a:t>
            </a:r>
            <a:r>
              <a:rPr lang="en-US" sz="3100" dirty="0"/>
              <a:t>, </a:t>
            </a:r>
            <a:r>
              <a:rPr lang="en-US" sz="3100" dirty="0" err="1"/>
              <a:t>efavirenz</a:t>
            </a:r>
            <a:r>
              <a:rPr lang="en-US" sz="3100" dirty="0"/>
              <a:t>, </a:t>
            </a:r>
            <a:r>
              <a:rPr lang="en-US" sz="3100" dirty="0" err="1" smtClean="0"/>
              <a:t>nevirapine</a:t>
            </a:r>
            <a:endParaRPr lang="en-US" sz="3100" dirty="0" smtClean="0"/>
          </a:p>
          <a:p>
            <a:pPr lvl="1"/>
            <a:r>
              <a:rPr lang="en-US" sz="3100" dirty="0" smtClean="0"/>
              <a:t>Boosters- </a:t>
            </a:r>
            <a:r>
              <a:rPr lang="en-US" sz="3100" dirty="0" err="1"/>
              <a:t>cobicistat</a:t>
            </a:r>
            <a:r>
              <a:rPr lang="en-US" sz="3100" dirty="0"/>
              <a:t>, </a:t>
            </a:r>
            <a:r>
              <a:rPr lang="en-US" sz="3100" dirty="0" smtClean="0"/>
              <a:t>ritonavir</a:t>
            </a:r>
          </a:p>
          <a:p>
            <a:pPr lvl="1"/>
            <a:r>
              <a:rPr lang="en-US" sz="3100" dirty="0" smtClean="0"/>
              <a:t>CCR5 </a:t>
            </a:r>
            <a:r>
              <a:rPr lang="en-US" sz="3100" dirty="0"/>
              <a:t>inhibitor- </a:t>
            </a:r>
            <a:r>
              <a:rPr lang="en-US" sz="3100" dirty="0" err="1"/>
              <a:t>maraviroc</a:t>
            </a:r>
            <a:endParaRPr lang="en-US" sz="3100" dirty="0"/>
          </a:p>
          <a:p>
            <a:pPr marL="114300" indent="0">
              <a:buNone/>
            </a:pPr>
            <a:endParaRPr lang="en-US" dirty="0" smtClean="0"/>
          </a:p>
          <a:p>
            <a:r>
              <a:rPr lang="en-US" sz="4400" dirty="0" smtClean="0"/>
              <a:t>Recommendation: </a:t>
            </a:r>
            <a:r>
              <a:rPr lang="en-US" sz="4400" b="1" dirty="0" smtClean="0">
                <a:solidFill>
                  <a:srgbClr val="FFC000"/>
                </a:solidFill>
              </a:rPr>
              <a:t>be watchful with use</a:t>
            </a:r>
            <a:endParaRPr lang="en-US" sz="4400" b="1" dirty="0">
              <a:solidFill>
                <a:srgbClr val="FFC000"/>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32</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3562392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Garlic</a:t>
            </a:r>
            <a:endParaRPr lang="en-US" dirty="0"/>
          </a:p>
        </p:txBody>
      </p:sp>
      <p:sp>
        <p:nvSpPr>
          <p:cNvPr id="7" name="Content Placeholder 6"/>
          <p:cNvSpPr>
            <a:spLocks noGrp="1"/>
          </p:cNvSpPr>
          <p:nvPr>
            <p:ph idx="1"/>
          </p:nvPr>
        </p:nvSpPr>
        <p:spPr>
          <a:xfrm>
            <a:off x="457200" y="1200150"/>
            <a:ext cx="8315569" cy="3529261"/>
          </a:xfrm>
        </p:spPr>
        <p:txBody>
          <a:bodyPr>
            <a:normAutofit fontScale="62500" lnSpcReduction="20000"/>
          </a:bodyPr>
          <a:lstStyle/>
          <a:p>
            <a:r>
              <a:rPr lang="en-US" sz="3600" dirty="0" smtClean="0"/>
              <a:t>Anti-inflammatory &amp; antiviral properties</a:t>
            </a:r>
            <a:endParaRPr lang="en-US" sz="3600" dirty="0"/>
          </a:p>
          <a:p>
            <a:r>
              <a:rPr lang="en-US" sz="3600" dirty="0" smtClean="0"/>
              <a:t>Possible induction of CYP3A4</a:t>
            </a:r>
          </a:p>
          <a:p>
            <a:pPr lvl="1"/>
            <a:r>
              <a:rPr lang="en-US" sz="2900" dirty="0" smtClean="0"/>
              <a:t>Interaction rating moderate; moderate severity; </a:t>
            </a:r>
            <a:r>
              <a:rPr lang="en-US" sz="2900" dirty="0"/>
              <a:t>occurrence = </a:t>
            </a:r>
            <a:r>
              <a:rPr lang="en-US" sz="2900" dirty="0" smtClean="0"/>
              <a:t>possible;                           </a:t>
            </a:r>
            <a:r>
              <a:rPr lang="en-US" sz="2900" dirty="0"/>
              <a:t>level of evidence = </a:t>
            </a:r>
            <a:r>
              <a:rPr lang="en-US" sz="2900" dirty="0" smtClean="0"/>
              <a:t>B</a:t>
            </a:r>
          </a:p>
          <a:p>
            <a:pPr lvl="1"/>
            <a:r>
              <a:rPr lang="en-US" sz="3100" dirty="0" smtClean="0"/>
              <a:t>INSTIs- </a:t>
            </a:r>
            <a:r>
              <a:rPr lang="en-US" sz="3100" dirty="0" err="1"/>
              <a:t>bictegravir</a:t>
            </a:r>
            <a:r>
              <a:rPr lang="en-US" sz="3100" dirty="0"/>
              <a:t>, </a:t>
            </a:r>
            <a:r>
              <a:rPr lang="en-US" sz="3100" dirty="0" err="1"/>
              <a:t>elvitegravir</a:t>
            </a:r>
            <a:r>
              <a:rPr lang="en-US" sz="3100" dirty="0"/>
              <a:t>, </a:t>
            </a:r>
            <a:r>
              <a:rPr lang="en-US" sz="3100" dirty="0" err="1" smtClean="0"/>
              <a:t>dolutegravir</a:t>
            </a:r>
            <a:endParaRPr lang="en-US" sz="3100" dirty="0" smtClean="0"/>
          </a:p>
          <a:p>
            <a:pPr lvl="1"/>
            <a:r>
              <a:rPr lang="en-US" sz="3100" dirty="0" smtClean="0"/>
              <a:t>PIs- </a:t>
            </a:r>
            <a:r>
              <a:rPr lang="en-US" sz="3100" dirty="0" err="1"/>
              <a:t>darunavir</a:t>
            </a:r>
            <a:r>
              <a:rPr lang="en-US" sz="3100" dirty="0"/>
              <a:t>, </a:t>
            </a:r>
            <a:r>
              <a:rPr lang="en-US" sz="3100" dirty="0" err="1" smtClean="0"/>
              <a:t>atazanavir</a:t>
            </a:r>
            <a:endParaRPr lang="en-US" sz="3100" dirty="0" smtClean="0"/>
          </a:p>
          <a:p>
            <a:pPr lvl="1"/>
            <a:r>
              <a:rPr lang="en-US" sz="3100" dirty="0" smtClean="0"/>
              <a:t>NNRTIs- </a:t>
            </a:r>
            <a:r>
              <a:rPr lang="en-US" sz="3100" dirty="0" err="1"/>
              <a:t>doravirine</a:t>
            </a:r>
            <a:r>
              <a:rPr lang="en-US" sz="3100" dirty="0"/>
              <a:t>, </a:t>
            </a:r>
            <a:r>
              <a:rPr lang="en-US" sz="3100" dirty="0" err="1"/>
              <a:t>rilpivirine</a:t>
            </a:r>
            <a:r>
              <a:rPr lang="en-US" sz="3100" dirty="0"/>
              <a:t>, </a:t>
            </a:r>
            <a:r>
              <a:rPr lang="en-US" sz="3100" dirty="0" err="1"/>
              <a:t>etravirine</a:t>
            </a:r>
            <a:r>
              <a:rPr lang="en-US" sz="3100" dirty="0"/>
              <a:t>, </a:t>
            </a:r>
            <a:r>
              <a:rPr lang="en-US" sz="3100" dirty="0" err="1"/>
              <a:t>efavirenz</a:t>
            </a:r>
            <a:r>
              <a:rPr lang="en-US" sz="3100" dirty="0"/>
              <a:t>, </a:t>
            </a:r>
            <a:r>
              <a:rPr lang="en-US" sz="3100" dirty="0" err="1" smtClean="0"/>
              <a:t>nevirapine</a:t>
            </a:r>
            <a:endParaRPr lang="en-US" sz="3100" dirty="0" smtClean="0"/>
          </a:p>
          <a:p>
            <a:pPr lvl="1"/>
            <a:r>
              <a:rPr lang="en-US" sz="3100" dirty="0" smtClean="0"/>
              <a:t>Boosters- </a:t>
            </a:r>
            <a:r>
              <a:rPr lang="en-US" sz="3100" dirty="0" err="1"/>
              <a:t>cobicistat</a:t>
            </a:r>
            <a:r>
              <a:rPr lang="en-US" sz="3100" dirty="0"/>
              <a:t>, </a:t>
            </a:r>
            <a:r>
              <a:rPr lang="en-US" sz="3100" dirty="0" smtClean="0"/>
              <a:t>ritonavir</a:t>
            </a:r>
          </a:p>
          <a:p>
            <a:pPr lvl="1"/>
            <a:r>
              <a:rPr lang="en-US" sz="3100" dirty="0" smtClean="0"/>
              <a:t>CCR5 </a:t>
            </a:r>
            <a:r>
              <a:rPr lang="en-US" sz="3100" dirty="0"/>
              <a:t>inhibitor- </a:t>
            </a:r>
            <a:r>
              <a:rPr lang="en-US" sz="3100" dirty="0" err="1"/>
              <a:t>maraviroc</a:t>
            </a:r>
            <a:endParaRPr lang="en-US" sz="3100" dirty="0"/>
          </a:p>
          <a:p>
            <a:pPr marL="114300" indent="0">
              <a:buNone/>
            </a:pPr>
            <a:endParaRPr lang="en-US" dirty="0" smtClean="0"/>
          </a:p>
          <a:p>
            <a:r>
              <a:rPr lang="en-US" sz="4400" dirty="0" smtClean="0"/>
              <a:t>Recommendation: </a:t>
            </a:r>
            <a:r>
              <a:rPr lang="en-US" sz="4400" dirty="0" smtClean="0">
                <a:solidFill>
                  <a:srgbClr val="C00000"/>
                </a:solidFill>
              </a:rPr>
              <a:t>be cautious with use</a:t>
            </a:r>
            <a:endParaRPr lang="en-US" sz="4400" dirty="0">
              <a:solidFill>
                <a:srgbClr val="C00000"/>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33</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346507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Licorice</a:t>
            </a:r>
            <a:endParaRPr lang="en-US" dirty="0"/>
          </a:p>
        </p:txBody>
      </p:sp>
      <p:sp>
        <p:nvSpPr>
          <p:cNvPr id="7" name="Content Placeholder 6"/>
          <p:cNvSpPr>
            <a:spLocks noGrp="1"/>
          </p:cNvSpPr>
          <p:nvPr>
            <p:ph idx="1"/>
          </p:nvPr>
        </p:nvSpPr>
        <p:spPr>
          <a:xfrm>
            <a:off x="457200" y="1200150"/>
            <a:ext cx="8315569" cy="3529261"/>
          </a:xfrm>
        </p:spPr>
        <p:txBody>
          <a:bodyPr>
            <a:normAutofit fontScale="55000" lnSpcReduction="20000"/>
          </a:bodyPr>
          <a:lstStyle/>
          <a:p>
            <a:r>
              <a:rPr lang="en-US" sz="3600" dirty="0" smtClean="0"/>
              <a:t>Root may help protect against viral infections</a:t>
            </a:r>
          </a:p>
          <a:p>
            <a:r>
              <a:rPr lang="en-US" sz="3600" dirty="0" smtClean="0"/>
              <a:t>Contains glycyrrhizin which might have antiviral activity against severe acute respiratory syndrome</a:t>
            </a:r>
            <a:endParaRPr lang="en-US" sz="3600" dirty="0"/>
          </a:p>
          <a:p>
            <a:r>
              <a:rPr lang="en-US" sz="3600" dirty="0" smtClean="0"/>
              <a:t>Possible induction of CYP3A4</a:t>
            </a:r>
          </a:p>
          <a:p>
            <a:pPr lvl="1"/>
            <a:r>
              <a:rPr lang="en-US" sz="2900" dirty="0" smtClean="0"/>
              <a:t>Interaction rating moderate; moderate severity; </a:t>
            </a:r>
            <a:r>
              <a:rPr lang="en-US" sz="2900" dirty="0"/>
              <a:t>occurrence = </a:t>
            </a:r>
            <a:r>
              <a:rPr lang="en-US" sz="2900" dirty="0" smtClean="0"/>
              <a:t>possible;                           </a:t>
            </a:r>
            <a:r>
              <a:rPr lang="en-US" sz="2900" dirty="0"/>
              <a:t>level of evidence = </a:t>
            </a:r>
            <a:r>
              <a:rPr lang="en-US" sz="2900" dirty="0" smtClean="0"/>
              <a:t>B</a:t>
            </a:r>
          </a:p>
          <a:p>
            <a:pPr lvl="1"/>
            <a:r>
              <a:rPr lang="en-US" sz="3100" dirty="0" smtClean="0"/>
              <a:t>INSTIs- </a:t>
            </a:r>
            <a:r>
              <a:rPr lang="en-US" sz="3100" dirty="0" err="1"/>
              <a:t>bictegravir</a:t>
            </a:r>
            <a:r>
              <a:rPr lang="en-US" sz="3100" dirty="0"/>
              <a:t>, </a:t>
            </a:r>
            <a:r>
              <a:rPr lang="en-US" sz="3100" dirty="0" err="1"/>
              <a:t>elvitegravir</a:t>
            </a:r>
            <a:r>
              <a:rPr lang="en-US" sz="3100" dirty="0"/>
              <a:t>, </a:t>
            </a:r>
            <a:r>
              <a:rPr lang="en-US" sz="3100" dirty="0" err="1" smtClean="0"/>
              <a:t>dolutegravir</a:t>
            </a:r>
            <a:endParaRPr lang="en-US" sz="3100" dirty="0" smtClean="0"/>
          </a:p>
          <a:p>
            <a:pPr lvl="1"/>
            <a:r>
              <a:rPr lang="en-US" sz="3100" dirty="0" smtClean="0"/>
              <a:t>PIs- </a:t>
            </a:r>
            <a:r>
              <a:rPr lang="en-US" sz="3100" dirty="0" err="1"/>
              <a:t>darunavir</a:t>
            </a:r>
            <a:r>
              <a:rPr lang="en-US" sz="3100" dirty="0"/>
              <a:t>, </a:t>
            </a:r>
            <a:r>
              <a:rPr lang="en-US" sz="3100" dirty="0" err="1" smtClean="0"/>
              <a:t>atazanavir</a:t>
            </a:r>
            <a:endParaRPr lang="en-US" sz="3100" dirty="0" smtClean="0"/>
          </a:p>
          <a:p>
            <a:pPr lvl="1"/>
            <a:r>
              <a:rPr lang="en-US" sz="3100" dirty="0" smtClean="0"/>
              <a:t>NNRTIs- </a:t>
            </a:r>
            <a:r>
              <a:rPr lang="en-US" sz="3100" dirty="0" err="1"/>
              <a:t>doravirine</a:t>
            </a:r>
            <a:r>
              <a:rPr lang="en-US" sz="3100" dirty="0"/>
              <a:t>, </a:t>
            </a:r>
            <a:r>
              <a:rPr lang="en-US" sz="3100" dirty="0" err="1"/>
              <a:t>rilpivirine</a:t>
            </a:r>
            <a:r>
              <a:rPr lang="en-US" sz="3100" dirty="0"/>
              <a:t>, </a:t>
            </a:r>
            <a:r>
              <a:rPr lang="en-US" sz="3100" dirty="0" err="1"/>
              <a:t>etravirine</a:t>
            </a:r>
            <a:r>
              <a:rPr lang="en-US" sz="3100" dirty="0"/>
              <a:t>, </a:t>
            </a:r>
            <a:r>
              <a:rPr lang="en-US" sz="3100" dirty="0" err="1"/>
              <a:t>efavirenz</a:t>
            </a:r>
            <a:r>
              <a:rPr lang="en-US" sz="3100" dirty="0"/>
              <a:t>, </a:t>
            </a:r>
            <a:r>
              <a:rPr lang="en-US" sz="3100" dirty="0" err="1" smtClean="0"/>
              <a:t>nevirapine</a:t>
            </a:r>
            <a:endParaRPr lang="en-US" sz="3100" dirty="0" smtClean="0"/>
          </a:p>
          <a:p>
            <a:pPr lvl="1"/>
            <a:r>
              <a:rPr lang="en-US" sz="3100" dirty="0" smtClean="0"/>
              <a:t>Boosters- </a:t>
            </a:r>
            <a:r>
              <a:rPr lang="en-US" sz="3100" dirty="0" err="1"/>
              <a:t>cobicistat</a:t>
            </a:r>
            <a:r>
              <a:rPr lang="en-US" sz="3100" dirty="0"/>
              <a:t>, </a:t>
            </a:r>
            <a:r>
              <a:rPr lang="en-US" sz="3100" dirty="0" smtClean="0"/>
              <a:t>ritonavir</a:t>
            </a:r>
          </a:p>
          <a:p>
            <a:pPr lvl="1"/>
            <a:r>
              <a:rPr lang="en-US" sz="3100" dirty="0" smtClean="0"/>
              <a:t>CCR5 </a:t>
            </a:r>
            <a:r>
              <a:rPr lang="en-US" sz="3100" dirty="0"/>
              <a:t>inhibitor- </a:t>
            </a:r>
            <a:r>
              <a:rPr lang="en-US" sz="3100" dirty="0" err="1"/>
              <a:t>maraviroc</a:t>
            </a:r>
            <a:endParaRPr lang="en-US" sz="3100" dirty="0"/>
          </a:p>
          <a:p>
            <a:pPr marL="114300" indent="0">
              <a:buNone/>
            </a:pPr>
            <a:endParaRPr lang="en-US" dirty="0" smtClean="0"/>
          </a:p>
          <a:p>
            <a:r>
              <a:rPr lang="en-US" sz="4400" dirty="0" smtClean="0"/>
              <a:t>Recommendation: </a:t>
            </a:r>
            <a:r>
              <a:rPr lang="en-US" sz="4400" dirty="0" smtClean="0">
                <a:solidFill>
                  <a:srgbClr val="C00000"/>
                </a:solidFill>
              </a:rPr>
              <a:t>be cautious with use</a:t>
            </a:r>
            <a:endParaRPr lang="en-US" sz="4400" dirty="0">
              <a:solidFill>
                <a:srgbClr val="C00000"/>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34</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1772571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a:t>Medicinal Mushrooms</a:t>
            </a:r>
          </a:p>
        </p:txBody>
      </p:sp>
      <p:sp>
        <p:nvSpPr>
          <p:cNvPr id="7" name="Content Placeholder 6"/>
          <p:cNvSpPr>
            <a:spLocks noGrp="1"/>
          </p:cNvSpPr>
          <p:nvPr>
            <p:ph idx="1"/>
          </p:nvPr>
        </p:nvSpPr>
        <p:spPr>
          <a:xfrm>
            <a:off x="457200" y="1200150"/>
            <a:ext cx="8315569" cy="3529261"/>
          </a:xfrm>
        </p:spPr>
        <p:txBody>
          <a:bodyPr>
            <a:normAutofit/>
          </a:bodyPr>
          <a:lstStyle/>
          <a:p>
            <a:pPr>
              <a:lnSpc>
                <a:spcPct val="150000"/>
              </a:lnSpc>
            </a:pPr>
            <a:r>
              <a:rPr lang="en-US" dirty="0" smtClean="0"/>
              <a:t>Used to prevent and treat infections</a:t>
            </a:r>
          </a:p>
          <a:p>
            <a:pPr>
              <a:lnSpc>
                <a:spcPct val="150000"/>
              </a:lnSpc>
            </a:pPr>
            <a:r>
              <a:rPr lang="en-US" dirty="0" smtClean="0"/>
              <a:t>Studied for immune boosting potential</a:t>
            </a:r>
          </a:p>
          <a:p>
            <a:pPr>
              <a:lnSpc>
                <a:spcPct val="150000"/>
              </a:lnSpc>
            </a:pPr>
            <a:r>
              <a:rPr lang="en-US" dirty="0" smtClean="0"/>
              <a:t>No interactions known</a:t>
            </a:r>
            <a:endParaRPr lang="en-US" dirty="0"/>
          </a:p>
          <a:p>
            <a:pPr>
              <a:lnSpc>
                <a:spcPct val="150000"/>
              </a:lnSpc>
            </a:pPr>
            <a:r>
              <a:rPr lang="en-US" dirty="0" smtClean="0"/>
              <a:t>Recommendation: </a:t>
            </a:r>
            <a:r>
              <a:rPr lang="en-US" dirty="0" smtClean="0">
                <a:solidFill>
                  <a:schemeClr val="accent3">
                    <a:lumMod val="75000"/>
                  </a:schemeClr>
                </a:solidFill>
              </a:rPr>
              <a:t>likely safe</a:t>
            </a:r>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35</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1050304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Pelargonium </a:t>
            </a:r>
            <a:r>
              <a:rPr lang="en-US" dirty="0" err="1" smtClean="0"/>
              <a:t>sidoides</a:t>
            </a:r>
            <a:endParaRPr lang="en-US" dirty="0"/>
          </a:p>
        </p:txBody>
      </p:sp>
      <p:sp>
        <p:nvSpPr>
          <p:cNvPr id="7" name="Content Placeholder 6"/>
          <p:cNvSpPr>
            <a:spLocks noGrp="1"/>
          </p:cNvSpPr>
          <p:nvPr>
            <p:ph idx="1"/>
          </p:nvPr>
        </p:nvSpPr>
        <p:spPr>
          <a:xfrm>
            <a:off x="457200" y="1200150"/>
            <a:ext cx="8315569" cy="3529261"/>
          </a:xfrm>
        </p:spPr>
        <p:txBody>
          <a:bodyPr>
            <a:normAutofit/>
          </a:bodyPr>
          <a:lstStyle/>
          <a:p>
            <a:pPr>
              <a:lnSpc>
                <a:spcPct val="150000"/>
              </a:lnSpc>
            </a:pPr>
            <a:r>
              <a:rPr lang="en-US" dirty="0" smtClean="0"/>
              <a:t>South African medicinal plant</a:t>
            </a:r>
          </a:p>
          <a:p>
            <a:pPr>
              <a:lnSpc>
                <a:spcPct val="150000"/>
              </a:lnSpc>
            </a:pPr>
            <a:r>
              <a:rPr lang="en-US" dirty="0" smtClean="0"/>
              <a:t>Possibly alleviates symptoms of acute viral respiratory symptoms</a:t>
            </a:r>
          </a:p>
          <a:p>
            <a:pPr>
              <a:lnSpc>
                <a:spcPct val="150000"/>
              </a:lnSpc>
            </a:pPr>
            <a:r>
              <a:rPr lang="en-US" dirty="0" smtClean="0"/>
              <a:t>No interactions known</a:t>
            </a:r>
            <a:endParaRPr lang="en-US" dirty="0"/>
          </a:p>
          <a:p>
            <a:pPr>
              <a:lnSpc>
                <a:spcPct val="150000"/>
              </a:lnSpc>
            </a:pPr>
            <a:r>
              <a:rPr lang="en-US" dirty="0" smtClean="0"/>
              <a:t>Recommendation: </a:t>
            </a:r>
            <a:r>
              <a:rPr lang="en-US" dirty="0" smtClean="0">
                <a:solidFill>
                  <a:schemeClr val="accent3">
                    <a:lumMod val="75000"/>
                  </a:schemeClr>
                </a:solidFill>
              </a:rPr>
              <a:t>likely safe</a:t>
            </a:r>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36</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779247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err="1" smtClean="0"/>
              <a:t>Propolis</a:t>
            </a:r>
            <a:endParaRPr lang="en-US" dirty="0"/>
          </a:p>
        </p:txBody>
      </p:sp>
      <p:sp>
        <p:nvSpPr>
          <p:cNvPr id="7" name="Content Placeholder 6"/>
          <p:cNvSpPr>
            <a:spLocks noGrp="1"/>
          </p:cNvSpPr>
          <p:nvPr>
            <p:ph idx="1"/>
          </p:nvPr>
        </p:nvSpPr>
        <p:spPr>
          <a:xfrm>
            <a:off x="457200" y="1200150"/>
            <a:ext cx="8315569" cy="3529262"/>
          </a:xfrm>
        </p:spPr>
        <p:txBody>
          <a:bodyPr>
            <a:normAutofit fontScale="62500" lnSpcReduction="20000"/>
          </a:bodyPr>
          <a:lstStyle/>
          <a:p>
            <a:r>
              <a:rPr lang="en-US" sz="3600" dirty="0" smtClean="0"/>
              <a:t>Resin-like material, immune-enhancing effects, possible antiviral activity </a:t>
            </a:r>
          </a:p>
          <a:p>
            <a:r>
              <a:rPr lang="en-US" sz="3600" dirty="0" smtClean="0"/>
              <a:t>Possible inhibition </a:t>
            </a:r>
            <a:r>
              <a:rPr lang="en-US" sz="3600" dirty="0"/>
              <a:t>of CYP3A4</a:t>
            </a:r>
          </a:p>
          <a:p>
            <a:pPr lvl="1"/>
            <a:r>
              <a:rPr lang="en-US" sz="2900" dirty="0"/>
              <a:t>Interaction rating moderate; moderate severity; occurrence = possible;                           level of evidence = </a:t>
            </a:r>
            <a:r>
              <a:rPr lang="en-US" sz="2900" dirty="0" smtClean="0"/>
              <a:t>D</a:t>
            </a:r>
            <a:endParaRPr lang="en-US" sz="2900" dirty="0"/>
          </a:p>
          <a:p>
            <a:pPr lvl="1"/>
            <a:r>
              <a:rPr lang="en-US" sz="3100" dirty="0"/>
              <a:t>INSTIs- </a:t>
            </a:r>
            <a:r>
              <a:rPr lang="en-US" sz="3100" dirty="0" err="1"/>
              <a:t>bictegravir</a:t>
            </a:r>
            <a:r>
              <a:rPr lang="en-US" sz="3100" dirty="0"/>
              <a:t>, </a:t>
            </a:r>
            <a:r>
              <a:rPr lang="en-US" sz="3100" dirty="0" err="1"/>
              <a:t>elvitegravir</a:t>
            </a:r>
            <a:r>
              <a:rPr lang="en-US" sz="3100" dirty="0"/>
              <a:t>, </a:t>
            </a:r>
            <a:r>
              <a:rPr lang="en-US" sz="3100" dirty="0" err="1"/>
              <a:t>dolutegravir</a:t>
            </a:r>
            <a:endParaRPr lang="en-US" sz="3100" dirty="0"/>
          </a:p>
          <a:p>
            <a:pPr lvl="1"/>
            <a:r>
              <a:rPr lang="en-US" sz="3100" dirty="0"/>
              <a:t>PIs- </a:t>
            </a:r>
            <a:r>
              <a:rPr lang="en-US" sz="3100" dirty="0" err="1"/>
              <a:t>darunavir</a:t>
            </a:r>
            <a:r>
              <a:rPr lang="en-US" sz="3100" dirty="0"/>
              <a:t>, </a:t>
            </a:r>
            <a:r>
              <a:rPr lang="en-US" sz="3100" dirty="0" err="1"/>
              <a:t>atazanavir</a:t>
            </a:r>
            <a:endParaRPr lang="en-US" sz="3100" dirty="0"/>
          </a:p>
          <a:p>
            <a:pPr lvl="1"/>
            <a:r>
              <a:rPr lang="en-US" sz="3100" dirty="0"/>
              <a:t>NNRTIs- </a:t>
            </a:r>
            <a:r>
              <a:rPr lang="en-US" sz="3100" dirty="0" err="1"/>
              <a:t>doravirine</a:t>
            </a:r>
            <a:r>
              <a:rPr lang="en-US" sz="3100" dirty="0"/>
              <a:t>, </a:t>
            </a:r>
            <a:r>
              <a:rPr lang="en-US" sz="3100" dirty="0" err="1"/>
              <a:t>rilpivirine</a:t>
            </a:r>
            <a:r>
              <a:rPr lang="en-US" sz="3100" dirty="0"/>
              <a:t>, </a:t>
            </a:r>
            <a:r>
              <a:rPr lang="en-US" sz="3100" dirty="0" err="1"/>
              <a:t>etravirine</a:t>
            </a:r>
            <a:r>
              <a:rPr lang="en-US" sz="3100" dirty="0"/>
              <a:t>, </a:t>
            </a:r>
            <a:r>
              <a:rPr lang="en-US" sz="3100" dirty="0" err="1"/>
              <a:t>efavirenz</a:t>
            </a:r>
            <a:r>
              <a:rPr lang="en-US" sz="3100" dirty="0"/>
              <a:t>, </a:t>
            </a:r>
            <a:r>
              <a:rPr lang="en-US" sz="3100" dirty="0" err="1"/>
              <a:t>nevirapine</a:t>
            </a:r>
            <a:endParaRPr lang="en-US" sz="3100" dirty="0"/>
          </a:p>
          <a:p>
            <a:pPr lvl="1"/>
            <a:r>
              <a:rPr lang="en-US" sz="3100" dirty="0"/>
              <a:t>Boosters- </a:t>
            </a:r>
            <a:r>
              <a:rPr lang="en-US" sz="3100" dirty="0" err="1"/>
              <a:t>cobicistat</a:t>
            </a:r>
            <a:r>
              <a:rPr lang="en-US" sz="3100" dirty="0"/>
              <a:t>, ritonavir</a:t>
            </a:r>
          </a:p>
          <a:p>
            <a:pPr lvl="1"/>
            <a:r>
              <a:rPr lang="en-US" sz="3100" dirty="0"/>
              <a:t>CCR5 inhibitor- </a:t>
            </a:r>
            <a:r>
              <a:rPr lang="en-US" sz="3100" dirty="0" err="1"/>
              <a:t>maraviroc</a:t>
            </a:r>
            <a:endParaRPr lang="en-US" sz="3100" dirty="0"/>
          </a:p>
          <a:p>
            <a:pPr>
              <a:lnSpc>
                <a:spcPct val="150000"/>
              </a:lnSpc>
            </a:pPr>
            <a:r>
              <a:rPr lang="en-US" sz="3200" dirty="0" smtClean="0"/>
              <a:t>Recommendation: </a:t>
            </a:r>
            <a:r>
              <a:rPr lang="en-US" sz="3200" dirty="0">
                <a:solidFill>
                  <a:srgbClr val="C00000"/>
                </a:solidFill>
              </a:rPr>
              <a:t>be cautious with use</a:t>
            </a:r>
          </a:p>
          <a:p>
            <a:pPr marL="114300" indent="0">
              <a:lnSpc>
                <a:spcPct val="150000"/>
              </a:lnSpc>
              <a:buNone/>
            </a:pPr>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37</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2812577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Selenium</a:t>
            </a:r>
            <a:endParaRPr lang="en-US" dirty="0"/>
          </a:p>
        </p:txBody>
      </p:sp>
      <p:sp>
        <p:nvSpPr>
          <p:cNvPr id="7" name="Content Placeholder 6"/>
          <p:cNvSpPr>
            <a:spLocks noGrp="1"/>
          </p:cNvSpPr>
          <p:nvPr>
            <p:ph idx="1"/>
          </p:nvPr>
        </p:nvSpPr>
        <p:spPr>
          <a:xfrm>
            <a:off x="457200" y="1200150"/>
            <a:ext cx="8315569" cy="3276600"/>
          </a:xfrm>
        </p:spPr>
        <p:txBody>
          <a:bodyPr>
            <a:normAutofit lnSpcReduction="10000"/>
          </a:bodyPr>
          <a:lstStyle/>
          <a:p>
            <a:pPr>
              <a:lnSpc>
                <a:spcPct val="150000"/>
              </a:lnSpc>
            </a:pPr>
            <a:r>
              <a:rPr lang="en-US" sz="2600" dirty="0" smtClean="0"/>
              <a:t>Mineral and antioxidant</a:t>
            </a:r>
          </a:p>
          <a:p>
            <a:pPr>
              <a:lnSpc>
                <a:spcPct val="150000"/>
              </a:lnSpc>
            </a:pPr>
            <a:r>
              <a:rPr lang="en-US" sz="2600" dirty="0" smtClean="0"/>
              <a:t>May enhance antiviral defense against influenza strains</a:t>
            </a:r>
          </a:p>
          <a:p>
            <a:pPr>
              <a:lnSpc>
                <a:spcPct val="150000"/>
              </a:lnSpc>
            </a:pPr>
            <a:r>
              <a:rPr lang="en-US" sz="2600" dirty="0" smtClean="0"/>
              <a:t>No </a:t>
            </a:r>
            <a:r>
              <a:rPr lang="en-US" sz="2600" dirty="0"/>
              <a:t>interactions known</a:t>
            </a:r>
          </a:p>
          <a:p>
            <a:pPr>
              <a:lnSpc>
                <a:spcPct val="150000"/>
              </a:lnSpc>
            </a:pPr>
            <a:r>
              <a:rPr lang="en-US" sz="2600" dirty="0" smtClean="0"/>
              <a:t>Recommendation: </a:t>
            </a:r>
            <a:r>
              <a:rPr lang="en-US" sz="2600" dirty="0">
                <a:solidFill>
                  <a:schemeClr val="accent3">
                    <a:lumMod val="75000"/>
                  </a:schemeClr>
                </a:solidFill>
              </a:rPr>
              <a:t>likely safe</a:t>
            </a:r>
          </a:p>
          <a:p>
            <a:pPr marL="114300" indent="0">
              <a:lnSpc>
                <a:spcPct val="150000"/>
              </a:lnSpc>
              <a:buNone/>
            </a:pPr>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38</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7891301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Zinc</a:t>
            </a:r>
            <a:endParaRPr lang="en-US" dirty="0"/>
          </a:p>
        </p:txBody>
      </p:sp>
      <p:sp>
        <p:nvSpPr>
          <p:cNvPr id="7" name="Content Placeholder 6"/>
          <p:cNvSpPr>
            <a:spLocks noGrp="1"/>
          </p:cNvSpPr>
          <p:nvPr>
            <p:ph idx="1"/>
          </p:nvPr>
        </p:nvSpPr>
        <p:spPr>
          <a:xfrm>
            <a:off x="457200" y="1200150"/>
            <a:ext cx="8315569" cy="3276600"/>
          </a:xfrm>
        </p:spPr>
        <p:txBody>
          <a:bodyPr>
            <a:normAutofit fontScale="77500" lnSpcReduction="20000"/>
          </a:bodyPr>
          <a:lstStyle/>
          <a:p>
            <a:pPr>
              <a:lnSpc>
                <a:spcPct val="150000"/>
              </a:lnSpc>
            </a:pPr>
            <a:r>
              <a:rPr lang="en-US" sz="2600" dirty="0" smtClean="0"/>
              <a:t>Mineral needed for immune cell development</a:t>
            </a:r>
          </a:p>
          <a:p>
            <a:pPr>
              <a:lnSpc>
                <a:spcPct val="150000"/>
              </a:lnSpc>
            </a:pPr>
            <a:r>
              <a:rPr lang="en-US" sz="2600" dirty="0" smtClean="0"/>
              <a:t>May protect against respiratory track infections like the common cold</a:t>
            </a:r>
          </a:p>
          <a:p>
            <a:pPr>
              <a:lnSpc>
                <a:spcPct val="150000"/>
              </a:lnSpc>
            </a:pPr>
            <a:r>
              <a:rPr lang="en-US" sz="2600" dirty="0" smtClean="0"/>
              <a:t>Possible chelation and prevention of absorption</a:t>
            </a:r>
          </a:p>
          <a:p>
            <a:pPr lvl="1">
              <a:lnSpc>
                <a:spcPct val="150000"/>
              </a:lnSpc>
            </a:pPr>
            <a:r>
              <a:rPr lang="en-US" sz="2400" dirty="0" err="1" smtClean="0"/>
              <a:t>Atazanavir</a:t>
            </a:r>
            <a:endParaRPr lang="en-US" sz="2400" dirty="0" smtClean="0"/>
          </a:p>
          <a:p>
            <a:pPr>
              <a:lnSpc>
                <a:spcPct val="150000"/>
              </a:lnSpc>
            </a:pPr>
            <a:r>
              <a:rPr lang="en-US" sz="2600" dirty="0" smtClean="0"/>
              <a:t>Divalent cation, can bind and decrease levels and efficacy</a:t>
            </a:r>
          </a:p>
          <a:p>
            <a:pPr lvl="1">
              <a:lnSpc>
                <a:spcPct val="150000"/>
              </a:lnSpc>
            </a:pPr>
            <a:r>
              <a:rPr lang="en-US" sz="2400" dirty="0" smtClean="0"/>
              <a:t>INSTIs- </a:t>
            </a:r>
            <a:r>
              <a:rPr lang="en-US" sz="2400" dirty="0" err="1" smtClean="0"/>
              <a:t>bictegravir</a:t>
            </a:r>
            <a:r>
              <a:rPr lang="en-US" sz="2400" dirty="0" smtClean="0"/>
              <a:t>, </a:t>
            </a:r>
            <a:r>
              <a:rPr lang="en-US" sz="2400" dirty="0" err="1" smtClean="0"/>
              <a:t>elvitegravir</a:t>
            </a:r>
            <a:r>
              <a:rPr lang="en-US" sz="2400" dirty="0" smtClean="0"/>
              <a:t>, </a:t>
            </a:r>
            <a:r>
              <a:rPr lang="en-US" sz="2400" dirty="0" err="1" smtClean="0"/>
              <a:t>dolutegravir</a:t>
            </a:r>
            <a:endParaRPr lang="en-US" sz="2400" dirty="0"/>
          </a:p>
          <a:p>
            <a:pPr>
              <a:lnSpc>
                <a:spcPct val="150000"/>
              </a:lnSpc>
            </a:pPr>
            <a:r>
              <a:rPr lang="en-US" sz="2600" dirty="0" smtClean="0"/>
              <a:t>Recommendation: </a:t>
            </a:r>
            <a:r>
              <a:rPr lang="en-US" sz="2800" dirty="0">
                <a:solidFill>
                  <a:srgbClr val="C00000"/>
                </a:solidFill>
              </a:rPr>
              <a:t>be cautious with use</a:t>
            </a:r>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39</a:t>
            </a:fld>
            <a:endParaRPr lang="en-US"/>
          </a:p>
        </p:txBody>
      </p:sp>
      <p:sp>
        <p:nvSpPr>
          <p:cNvPr id="8" name="TextBox 7"/>
          <p:cNvSpPr txBox="1"/>
          <p:nvPr/>
        </p:nvSpPr>
        <p:spPr>
          <a:xfrm>
            <a:off x="1524000" y="4729412"/>
            <a:ext cx="6400800" cy="307777"/>
          </a:xfrm>
          <a:prstGeom prst="rect">
            <a:avLst/>
          </a:prstGeom>
          <a:noFill/>
        </p:spPr>
        <p:txBody>
          <a:bodyPr wrap="square" rtlCol="0">
            <a:spAutoFit/>
          </a:bodyPr>
          <a:lstStyle/>
          <a:p>
            <a:r>
              <a:rPr lang="en-US" sz="1400" dirty="0">
                <a:solidFill>
                  <a:schemeClr val="bg1"/>
                </a:solidFill>
              </a:rPr>
              <a:t>Reference: </a:t>
            </a:r>
            <a:r>
              <a:rPr lang="en" sz="1400" dirty="0">
                <a:solidFill>
                  <a:schemeClr val="bg1"/>
                </a:solidFill>
              </a:rPr>
              <a:t>Natural Medicines Database Interaction Checker accessed 3/31/20</a:t>
            </a:r>
            <a:endParaRPr lang="en-US" sz="1400" dirty="0">
              <a:solidFill>
                <a:schemeClr val="bg1"/>
              </a:solidFill>
            </a:endParaRPr>
          </a:p>
        </p:txBody>
      </p:sp>
    </p:spTree>
    <p:extLst>
      <p:ext uri="{BB962C8B-B14F-4D97-AF65-F5344CB8AC3E}">
        <p14:creationId xmlns:p14="http://schemas.microsoft.com/office/powerpoint/2010/main" val="183965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Covid-19 in people with </a:t>
            </a:r>
            <a:r>
              <a:rPr lang="en-US" dirty="0" err="1" smtClean="0"/>
              <a:t>hiv</a:t>
            </a:r>
            <a:endParaRPr lang="en-US" dirty="0"/>
          </a:p>
        </p:txBody>
      </p:sp>
      <p:sp>
        <p:nvSpPr>
          <p:cNvPr id="6" name="Text Placeholder 5"/>
          <p:cNvSpPr>
            <a:spLocks noGrp="1"/>
          </p:cNvSpPr>
          <p:nvPr>
            <p:ph type="body" idx="1"/>
          </p:nvPr>
        </p:nvSpPr>
        <p:spPr>
          <a:xfrm>
            <a:off x="722314" y="3099196"/>
            <a:ext cx="7809474" cy="1225154"/>
          </a:xfrm>
        </p:spPr>
        <p:txBody>
          <a:bodyPr>
            <a:normAutofit fontScale="92500" lnSpcReduction="20000"/>
          </a:bodyPr>
          <a:lstStyle/>
          <a:p>
            <a:r>
              <a:rPr lang="en-US" dirty="0"/>
              <a:t>Melanie Goebel, MD; Infectious Disease Fellow, BCM</a:t>
            </a:r>
          </a:p>
          <a:p>
            <a:r>
              <a:rPr lang="en-US" dirty="0" smtClean="0"/>
              <a:t>Shital M. Patel, MD; </a:t>
            </a:r>
          </a:p>
          <a:p>
            <a:r>
              <a:rPr lang="en-US" dirty="0" smtClean="0"/>
              <a:t>Assistant Professor, Infectious Disease; Clinical Director BCM AETC</a:t>
            </a:r>
          </a:p>
          <a:p>
            <a:r>
              <a:rPr lang="en-US" dirty="0" smtClean="0"/>
              <a:t>Baylor College of Medicine</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207119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lvl="0">
              <a:spcBef>
                <a:spcPts val="0"/>
              </a:spcBef>
              <a:buSzPts val="1800"/>
              <a:buFont typeface="Arial" panose="020B0604020202020204" pitchFamily="34" charset="0"/>
              <a:buChar char="•"/>
            </a:pPr>
            <a:r>
              <a:rPr lang="en-US" u="sng" dirty="0" smtClean="0">
                <a:solidFill>
                  <a:schemeClr val="hlink"/>
                </a:solidFill>
                <a:hlinkClick r:id="rId3"/>
              </a:rPr>
              <a:t>www.hiv-druginteractions.org</a:t>
            </a:r>
            <a:endParaRPr lang="en-US" u="sng" dirty="0" smtClean="0">
              <a:solidFill>
                <a:schemeClr val="hlink"/>
              </a:solidFill>
            </a:endParaRPr>
          </a:p>
          <a:p>
            <a:pPr lvl="0">
              <a:spcBef>
                <a:spcPts val="0"/>
              </a:spcBef>
              <a:buSzPts val="1800"/>
              <a:buFont typeface="Arial" panose="020B0604020202020204" pitchFamily="34" charset="0"/>
              <a:buChar char="•"/>
            </a:pPr>
            <a:r>
              <a:rPr lang="en-US" dirty="0">
                <a:hlinkClick r:id="rId4"/>
              </a:rPr>
              <a:t>https://</a:t>
            </a:r>
            <a:r>
              <a:rPr lang="en-US" dirty="0" smtClean="0">
                <a:hlinkClick r:id="rId4"/>
              </a:rPr>
              <a:t>www.covid19-druginteractions.org</a:t>
            </a:r>
            <a:endParaRPr lang="en-US" dirty="0" smtClean="0"/>
          </a:p>
          <a:p>
            <a:pPr lvl="0">
              <a:spcBef>
                <a:spcPts val="0"/>
              </a:spcBef>
              <a:buSzPts val="1800"/>
              <a:buFont typeface="Arial" panose="020B0604020202020204" pitchFamily="34" charset="0"/>
              <a:buChar char="•"/>
            </a:pPr>
            <a:r>
              <a:rPr lang="en-US" dirty="0" smtClean="0"/>
              <a:t>Natural </a:t>
            </a:r>
            <a:r>
              <a:rPr lang="en-US" dirty="0"/>
              <a:t>Medicines Interaction Checker at </a:t>
            </a:r>
            <a:r>
              <a:rPr lang="en-US" u="sng" dirty="0">
                <a:solidFill>
                  <a:schemeClr val="hlink"/>
                </a:solidFill>
                <a:hlinkClick r:id="rId5"/>
              </a:rPr>
              <a:t>www.naturalmedicines.therapeuticresearch.com</a:t>
            </a:r>
            <a:r>
              <a:rPr lang="en-US" dirty="0"/>
              <a:t> </a:t>
            </a:r>
          </a:p>
          <a:p>
            <a:pPr lvl="0">
              <a:spcBef>
                <a:spcPts val="0"/>
              </a:spcBef>
              <a:buSzPts val="1800"/>
              <a:buFont typeface="Arial" panose="020B0604020202020204" pitchFamily="34" charset="0"/>
              <a:buChar char="•"/>
            </a:pPr>
            <a:r>
              <a:rPr lang="en-US" u="sng" dirty="0">
                <a:solidFill>
                  <a:schemeClr val="hlink"/>
                </a:solidFill>
                <a:hlinkClick r:id="rId6"/>
              </a:rPr>
              <a:t>https://www.healthline.com/nutrition/immune-boosting-supplements</a:t>
            </a:r>
            <a:r>
              <a:rPr lang="en-US" dirty="0"/>
              <a:t> </a:t>
            </a:r>
          </a:p>
          <a:p>
            <a:pPr lvl="0">
              <a:spcBef>
                <a:spcPts val="0"/>
              </a:spcBef>
              <a:buSzPts val="1800"/>
              <a:buFont typeface="Arial" panose="020B0604020202020204" pitchFamily="34" charset="0"/>
              <a:buChar char="•"/>
            </a:pPr>
            <a:r>
              <a:rPr lang="en-US" u="sng" dirty="0">
                <a:solidFill>
                  <a:schemeClr val="hlink"/>
                </a:solidFill>
                <a:hlinkClick r:id="rId7"/>
              </a:rPr>
              <a:t>https://www.discovermagazine.com/health/can-natural-remedies-really-help-you-fight-the-coronavirus</a:t>
            </a:r>
            <a:r>
              <a:rPr lang="en-US" dirty="0"/>
              <a:t> </a:t>
            </a:r>
          </a:p>
          <a:p>
            <a:pPr lvl="0">
              <a:spcBef>
                <a:spcPts val="0"/>
              </a:spcBef>
              <a:buSzPts val="1800"/>
              <a:buFont typeface="Arial" panose="020B0604020202020204" pitchFamily="34" charset="0"/>
              <a:buChar char="•"/>
            </a:pPr>
            <a:r>
              <a:rPr lang="en-US" u="sng" dirty="0">
                <a:solidFill>
                  <a:schemeClr val="hlink"/>
                </a:solidFill>
                <a:hlinkClick r:id="rId8"/>
              </a:rPr>
              <a:t>https://www.pharmacytimes.com/news/what-are-drug-prevention-and-treatment-options-for-covid-19</a:t>
            </a:r>
            <a:r>
              <a:rPr lang="en-US" dirty="0"/>
              <a:t>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40</a:t>
            </a:fld>
            <a:endParaRPr lang="en-US"/>
          </a:p>
        </p:txBody>
      </p:sp>
    </p:spTree>
    <p:extLst>
      <p:ext uri="{BB962C8B-B14F-4D97-AF65-F5344CB8AC3E}">
        <p14:creationId xmlns:p14="http://schemas.microsoft.com/office/powerpoint/2010/main" val="250741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Antiretroviral Therapy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 is ongoing discussion and research around some HIV ARTs which may have activity against COVID-19</a:t>
            </a:r>
          </a:p>
          <a:p>
            <a:endParaRPr lang="en-US" sz="700" dirty="0"/>
          </a:p>
          <a:p>
            <a:r>
              <a:rPr lang="en-US" dirty="0"/>
              <a:t>The first randomized clinical trials with </a:t>
            </a:r>
            <a:r>
              <a:rPr lang="en-US" dirty="0" err="1"/>
              <a:t>lopinavir</a:t>
            </a:r>
            <a:r>
              <a:rPr lang="en-US" dirty="0"/>
              <a:t>/ritonavir demonstrated no benefit over standard care in 199 hospitalized adults with severe COVID-19 </a:t>
            </a:r>
            <a:r>
              <a:rPr lang="en-US" sz="1600" dirty="0"/>
              <a:t>(Cao, B et al. NEJM 2020)</a:t>
            </a:r>
          </a:p>
          <a:p>
            <a:endParaRPr lang="en-US" sz="700" dirty="0"/>
          </a:p>
          <a:p>
            <a:r>
              <a:rPr lang="en-US" dirty="0"/>
              <a:t>There is no evidence to support the use of other ARTs, including protease inhibitors</a:t>
            </a:r>
          </a:p>
          <a:p>
            <a:endParaRPr lang="en-US" sz="700" dirty="0"/>
          </a:p>
          <a:p>
            <a:r>
              <a:rPr lang="en-US" dirty="0"/>
              <a:t>COVID-19 drug interactions website:                                </a:t>
            </a:r>
            <a:r>
              <a:rPr lang="en-US" dirty="0">
                <a:hlinkClick r:id="rId3"/>
              </a:rPr>
              <a:t>www.covid19-druginteractions.org</a:t>
            </a: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
        <p:nvSpPr>
          <p:cNvPr id="5" name="TextBox 4"/>
          <p:cNvSpPr txBox="1"/>
          <p:nvPr/>
        </p:nvSpPr>
        <p:spPr>
          <a:xfrm>
            <a:off x="2133600" y="4729412"/>
            <a:ext cx="5638800" cy="307777"/>
          </a:xfrm>
          <a:prstGeom prst="rect">
            <a:avLst/>
          </a:prstGeom>
          <a:noFill/>
        </p:spPr>
        <p:txBody>
          <a:bodyPr wrap="square" rtlCol="0">
            <a:spAutoFit/>
          </a:bodyPr>
          <a:lstStyle/>
          <a:p>
            <a:pPr algn="ctr"/>
            <a:r>
              <a:rPr lang="en-US" sz="1400" dirty="0"/>
              <a:t>*</a:t>
            </a:r>
            <a:r>
              <a:rPr lang="en-US" sz="1400" dirty="0">
                <a:solidFill>
                  <a:schemeClr val="bg1"/>
                </a:solidFill>
              </a:rPr>
              <a:t>Cao, et al. N </a:t>
            </a:r>
            <a:r>
              <a:rPr lang="en-US" sz="1400" dirty="0" err="1">
                <a:solidFill>
                  <a:schemeClr val="bg1"/>
                </a:solidFill>
              </a:rPr>
              <a:t>Engl</a:t>
            </a:r>
            <a:r>
              <a:rPr lang="en-US" sz="1400" dirty="0">
                <a:solidFill>
                  <a:schemeClr val="bg1"/>
                </a:solidFill>
              </a:rPr>
              <a:t> J Med doi:10.1056/NEJMoa2001282</a:t>
            </a:r>
            <a:r>
              <a:rPr lang="en-US" sz="1400" dirty="0" smtClean="0"/>
              <a:t>.</a:t>
            </a:r>
            <a:endParaRPr lang="en-US" sz="1400" dirty="0"/>
          </a:p>
        </p:txBody>
      </p:sp>
    </p:spTree>
    <p:extLst>
      <p:ext uri="{BB962C8B-B14F-4D97-AF65-F5344CB8AC3E}">
        <p14:creationId xmlns:p14="http://schemas.microsoft.com/office/powerpoint/2010/main" val="15415939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4DEAA-A596-B047-AA3B-C7BBE679A566}"/>
              </a:ext>
            </a:extLst>
          </p:cNvPr>
          <p:cNvSpPr>
            <a:spLocks noGrp="1"/>
          </p:cNvSpPr>
          <p:nvPr>
            <p:ph type="title"/>
          </p:nvPr>
        </p:nvSpPr>
        <p:spPr/>
        <p:txBody>
          <a:bodyPr/>
          <a:lstStyle/>
          <a:p>
            <a:pPr algn="ctr"/>
            <a:r>
              <a:rPr lang="en-US" dirty="0"/>
              <a:t>Guidance for all </a:t>
            </a:r>
            <a:r>
              <a:rPr lang="en-US" dirty="0" smtClean="0"/>
              <a:t>PWH</a:t>
            </a:r>
            <a:endParaRPr lang="en-US" dirty="0"/>
          </a:p>
        </p:txBody>
      </p:sp>
      <p:sp>
        <p:nvSpPr>
          <p:cNvPr id="3" name="Content Placeholder 2">
            <a:extLst>
              <a:ext uri="{FF2B5EF4-FFF2-40B4-BE49-F238E27FC236}">
                <a16:creationId xmlns:a16="http://schemas.microsoft.com/office/drawing/2014/main" xmlns="" id="{D85C1FF5-C8BE-0C40-A6EA-047B4D708A5B}"/>
              </a:ext>
            </a:extLst>
          </p:cNvPr>
          <p:cNvSpPr>
            <a:spLocks noGrp="1"/>
          </p:cNvSpPr>
          <p:nvPr>
            <p:ph idx="1"/>
          </p:nvPr>
        </p:nvSpPr>
        <p:spPr/>
        <p:txBody>
          <a:bodyPr/>
          <a:lstStyle/>
          <a:p>
            <a:r>
              <a:rPr lang="en-US" dirty="0"/>
              <a:t>Maintain adequate (</a:t>
            </a:r>
            <a:r>
              <a:rPr lang="en-US" u="sng" dirty="0"/>
              <a:t>&gt;</a:t>
            </a:r>
            <a:r>
              <a:rPr lang="en-US" dirty="0"/>
              <a:t> 30-day, ideally </a:t>
            </a:r>
            <a:r>
              <a:rPr lang="en-US" u="sng" dirty="0"/>
              <a:t>&gt;</a:t>
            </a:r>
            <a:r>
              <a:rPr lang="en-US" dirty="0"/>
              <a:t> 90-day) supply of ART and other chronic medications</a:t>
            </a:r>
          </a:p>
          <a:p>
            <a:pPr lvl="1"/>
            <a:r>
              <a:rPr lang="en-US" sz="1800" dirty="0"/>
              <a:t>Mail order delivery if possible</a:t>
            </a:r>
          </a:p>
          <a:p>
            <a:pPr lvl="1"/>
            <a:r>
              <a:rPr lang="en-US" sz="1800" dirty="0"/>
              <a:t>Delay switching ART regimens if feasible</a:t>
            </a:r>
          </a:p>
          <a:p>
            <a:pPr lvl="1"/>
            <a:endParaRPr lang="en-US" sz="600" dirty="0"/>
          </a:p>
          <a:p>
            <a:r>
              <a:rPr lang="en-US" dirty="0"/>
              <a:t>Keep vaccinations (influenza, pneumococcal) up to </a:t>
            </a:r>
            <a:r>
              <a:rPr lang="en-US" dirty="0" smtClean="0"/>
              <a:t>date</a:t>
            </a:r>
          </a:p>
          <a:p>
            <a:endParaRPr lang="en-US" sz="600" dirty="0"/>
          </a:p>
          <a:p>
            <a:r>
              <a:rPr lang="en-US" dirty="0"/>
              <a:t>Follow CDC recommendations for travel recommendations, social distancing and hand hygiene</a:t>
            </a:r>
          </a:p>
          <a:p>
            <a:endParaRPr lang="en-US" dirty="0"/>
          </a:p>
          <a:p>
            <a:endParaRPr lang="en-US" dirty="0"/>
          </a:p>
        </p:txBody>
      </p:sp>
    </p:spTree>
    <p:extLst>
      <p:ext uri="{BB962C8B-B14F-4D97-AF65-F5344CB8AC3E}">
        <p14:creationId xmlns:p14="http://schemas.microsoft.com/office/powerpoint/2010/main" val="27598248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cs typeface="Arial"/>
              </a:rPr>
              <a:t>ADAP Updates During COVID-19</a:t>
            </a:r>
            <a:endParaRPr lang="en-US" dirty="0"/>
          </a:p>
        </p:txBody>
      </p:sp>
      <p:sp>
        <p:nvSpPr>
          <p:cNvPr id="6" name="Text Placeholder 5"/>
          <p:cNvSpPr>
            <a:spLocks noGrp="1"/>
          </p:cNvSpPr>
          <p:nvPr>
            <p:ph type="body" idx="1"/>
          </p:nvPr>
        </p:nvSpPr>
        <p:spPr>
          <a:xfrm>
            <a:off x="722314" y="3022996"/>
            <a:ext cx="6135687" cy="1225154"/>
          </a:xfrm>
        </p:spPr>
        <p:txBody>
          <a:bodyPr/>
          <a:lstStyle/>
          <a:p>
            <a:pPr marL="1270">
              <a:lnSpc>
                <a:spcPct val="100000"/>
              </a:lnSpc>
            </a:pPr>
            <a:r>
              <a:rPr lang="en-US" dirty="0">
                <a:latin typeface="Calibri"/>
                <a:cs typeface="Calibri"/>
              </a:rPr>
              <a:t>Carly Floyd, Pharm D, PhC, AAHIVP</a:t>
            </a:r>
          </a:p>
          <a:p>
            <a:pPr marL="1270">
              <a:lnSpc>
                <a:spcPct val="100000"/>
              </a:lnSpc>
            </a:pPr>
            <a:r>
              <a:rPr lang="en-US" dirty="0">
                <a:latin typeface="Calibri"/>
                <a:cs typeface="Calibri"/>
              </a:rPr>
              <a:t>Clinical Pharmacist, Southwest CARE Center</a:t>
            </a:r>
          </a:p>
          <a:p>
            <a:pPr marL="1270">
              <a:lnSpc>
                <a:spcPct val="100000"/>
              </a:lnSpc>
            </a:pPr>
            <a:r>
              <a:rPr lang="en-US" dirty="0">
                <a:latin typeface="Calibri"/>
                <a:cs typeface="Calibri"/>
              </a:rPr>
              <a:t>Clinical Director, UNMHSC </a:t>
            </a:r>
            <a:r>
              <a:rPr lang="en-US" dirty="0" smtClean="0">
                <a:latin typeface="Calibri"/>
                <a:cs typeface="Calibri"/>
              </a:rPr>
              <a:t>AETC</a:t>
            </a: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109605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cs typeface="Arial"/>
              </a:rPr>
              <a:t>ADAP Updates During COVID-19</a:t>
            </a:r>
            <a:endParaRPr lang="en-US" dirty="0"/>
          </a:p>
        </p:txBody>
      </p:sp>
      <p:sp>
        <p:nvSpPr>
          <p:cNvPr id="6" name="Text Placeholder 5"/>
          <p:cNvSpPr>
            <a:spLocks noGrp="1"/>
          </p:cNvSpPr>
          <p:nvPr>
            <p:ph type="body" idx="1"/>
          </p:nvPr>
        </p:nvSpPr>
        <p:spPr/>
        <p:txBody>
          <a:bodyPr/>
          <a:lstStyle/>
          <a:p>
            <a:r>
              <a:rPr lang="en-US" dirty="0" smtClean="0"/>
              <a:t>Arkansas</a:t>
            </a:r>
            <a:endParaRPr lang="en-US" dirty="0"/>
          </a:p>
        </p:txBody>
      </p:sp>
      <p:sp>
        <p:nvSpPr>
          <p:cNvPr id="7" name="Content Placeholder 6"/>
          <p:cNvSpPr>
            <a:spLocks noGrp="1"/>
          </p:cNvSpPr>
          <p:nvPr>
            <p:ph sz="half" idx="2"/>
          </p:nvPr>
        </p:nvSpPr>
        <p:spPr/>
        <p:txBody>
          <a:bodyPr>
            <a:normAutofit fontScale="85000" lnSpcReduction="10000"/>
          </a:bodyPr>
          <a:lstStyle/>
          <a:p>
            <a:r>
              <a:rPr lang="en-US" dirty="0" smtClean="0"/>
              <a:t>Full ADAP (no insurance)</a:t>
            </a:r>
          </a:p>
          <a:p>
            <a:pPr lvl="1"/>
            <a:r>
              <a:rPr lang="en-US" dirty="0" smtClean="0"/>
              <a:t>Mail out 60d supply at a time          (if enough refills to cover)</a:t>
            </a:r>
          </a:p>
          <a:p>
            <a:pPr lvl="1"/>
            <a:r>
              <a:rPr lang="en-US" dirty="0" smtClean="0"/>
              <a:t>If insufficient refills, pharmacy will contact provider</a:t>
            </a:r>
          </a:p>
          <a:p>
            <a:r>
              <a:rPr lang="en-US" dirty="0" smtClean="0"/>
              <a:t>Insured but using ADAP pharmacy:</a:t>
            </a:r>
          </a:p>
          <a:p>
            <a:pPr lvl="1"/>
            <a:r>
              <a:rPr lang="en-US" dirty="0" smtClean="0"/>
              <a:t>Attempting to mail out 60d supply if permitted by insurance</a:t>
            </a:r>
            <a:endParaRPr lang="en-US" dirty="0"/>
          </a:p>
        </p:txBody>
      </p:sp>
      <p:sp>
        <p:nvSpPr>
          <p:cNvPr id="8" name="Text Placeholder 7"/>
          <p:cNvSpPr>
            <a:spLocks noGrp="1"/>
          </p:cNvSpPr>
          <p:nvPr>
            <p:ph type="body" sz="quarter" idx="3"/>
          </p:nvPr>
        </p:nvSpPr>
        <p:spPr/>
        <p:txBody>
          <a:bodyPr/>
          <a:lstStyle/>
          <a:p>
            <a:r>
              <a:rPr lang="en-US" dirty="0" smtClean="0"/>
              <a:t>Oklahoma</a:t>
            </a:r>
            <a:endParaRPr lang="en-US" dirty="0"/>
          </a:p>
        </p:txBody>
      </p:sp>
      <p:sp>
        <p:nvSpPr>
          <p:cNvPr id="9" name="Content Placeholder 8"/>
          <p:cNvSpPr>
            <a:spLocks noGrp="1"/>
          </p:cNvSpPr>
          <p:nvPr>
            <p:ph sz="quarter" idx="4"/>
          </p:nvPr>
        </p:nvSpPr>
        <p:spPr/>
        <p:txBody>
          <a:bodyPr>
            <a:normAutofit/>
          </a:bodyPr>
          <a:lstStyle/>
          <a:p>
            <a:r>
              <a:rPr lang="en-US" sz="2000" dirty="0" smtClean="0"/>
              <a:t>All approved prescriptions are being filled for a 90d supply</a:t>
            </a:r>
            <a:endParaRPr lang="en-US"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199623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cs typeface="Arial"/>
              </a:rPr>
              <a:t>ADAP Updates During COVID-19</a:t>
            </a:r>
            <a:endParaRPr lang="en-US" dirty="0"/>
          </a:p>
        </p:txBody>
      </p:sp>
      <p:sp>
        <p:nvSpPr>
          <p:cNvPr id="6" name="Text Placeholder 5"/>
          <p:cNvSpPr>
            <a:spLocks noGrp="1"/>
          </p:cNvSpPr>
          <p:nvPr>
            <p:ph type="body" idx="1"/>
          </p:nvPr>
        </p:nvSpPr>
        <p:spPr/>
        <p:txBody>
          <a:bodyPr/>
          <a:lstStyle/>
          <a:p>
            <a:r>
              <a:rPr lang="en-US" dirty="0" smtClean="0"/>
              <a:t>New Mexico</a:t>
            </a:r>
            <a:endParaRPr lang="en-US" dirty="0"/>
          </a:p>
        </p:txBody>
      </p:sp>
      <p:sp>
        <p:nvSpPr>
          <p:cNvPr id="7" name="Content Placeholder 6"/>
          <p:cNvSpPr>
            <a:spLocks noGrp="1"/>
          </p:cNvSpPr>
          <p:nvPr>
            <p:ph sz="half" idx="2"/>
          </p:nvPr>
        </p:nvSpPr>
        <p:spPr>
          <a:xfrm>
            <a:off x="457200" y="1806538"/>
            <a:ext cx="7696200" cy="2669087"/>
          </a:xfrm>
        </p:spPr>
        <p:txBody>
          <a:bodyPr>
            <a:normAutofit/>
          </a:bodyPr>
          <a:lstStyle/>
          <a:p>
            <a:r>
              <a:rPr lang="en-US" dirty="0" smtClean="0"/>
              <a:t>Rapid enrollment process implemented</a:t>
            </a:r>
          </a:p>
          <a:p>
            <a:pPr lvl="1"/>
            <a:r>
              <a:rPr lang="en-US" dirty="0" smtClean="0"/>
              <a:t>Bridges &amp; IAP are being approved with a quicker turnaround time</a:t>
            </a:r>
          </a:p>
          <a:p>
            <a:pPr marL="411480" lvl="1" indent="0">
              <a:buNone/>
            </a:pPr>
            <a:endParaRPr lang="en-US" sz="1000" dirty="0" smtClean="0"/>
          </a:p>
          <a:p>
            <a:r>
              <a:rPr lang="en-US" dirty="0" smtClean="0"/>
              <a:t>ADAP extensions are being granted more easily than normal</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1479614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BLANK-MASTER">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2716</TotalTime>
  <Words>2341</Words>
  <Application>Microsoft Macintosh PowerPoint</Application>
  <PresentationFormat>On-screen Show (16:9)</PresentationFormat>
  <Paragraphs>346</Paragraphs>
  <Slides>40</Slides>
  <Notes>15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AETC-BLANK-MASTER</vt:lpstr>
      <vt:lpstr>COVID-19 Update for Patients with HIV</vt:lpstr>
      <vt:lpstr>Slide Set Contributors </vt:lpstr>
      <vt:lpstr>Learning Objectives</vt:lpstr>
      <vt:lpstr>Covid-19 in people with hiv</vt:lpstr>
      <vt:lpstr>Antiretroviral Therapy</vt:lpstr>
      <vt:lpstr>Guidance for all PWH</vt:lpstr>
      <vt:lpstr>ADAP Updates During COVID-19</vt:lpstr>
      <vt:lpstr>ADAP Updates During COVID-19</vt:lpstr>
      <vt:lpstr>ADAP Updates During COVID-19</vt:lpstr>
      <vt:lpstr>ADAP Updates During COVID-19</vt:lpstr>
      <vt:lpstr>ADAP Updates During COVID-19</vt:lpstr>
      <vt:lpstr>Hospitalized patients with HIV and COVID-19</vt:lpstr>
      <vt:lpstr>Art drug interactions with potential covid-19 treatments</vt:lpstr>
      <vt:lpstr>https://www.covid19-druginteractions.org</vt:lpstr>
      <vt:lpstr>Liverpool Evaluation of Evidence</vt:lpstr>
      <vt:lpstr>Experimental covid-19 treatments</vt:lpstr>
      <vt:lpstr>Chloroquine &amp; Hydroxychloroquine</vt:lpstr>
      <vt:lpstr>Atazanavir</vt:lpstr>
      <vt:lpstr>Lopinavir/ritonavir   No benefit over standard care</vt:lpstr>
      <vt:lpstr>Remdesivir</vt:lpstr>
      <vt:lpstr>Favipravir</vt:lpstr>
      <vt:lpstr>Natazoxanide</vt:lpstr>
      <vt:lpstr>Ribavirin</vt:lpstr>
      <vt:lpstr>Tocilizumab</vt:lpstr>
      <vt:lpstr>Complementary &amp; otc therapies</vt:lpstr>
      <vt:lpstr>Natural Medicine Database Levels of Evidence</vt:lpstr>
      <vt:lpstr>Natural Medicine Database</vt:lpstr>
      <vt:lpstr>Vitamins – Individual Formulations</vt:lpstr>
      <vt:lpstr>Chinese Herbs</vt:lpstr>
      <vt:lpstr>Curcumin</vt:lpstr>
      <vt:lpstr>Echinacea</vt:lpstr>
      <vt:lpstr>Elderberry</vt:lpstr>
      <vt:lpstr>Garlic</vt:lpstr>
      <vt:lpstr>Licorice</vt:lpstr>
      <vt:lpstr>Medicinal Mushrooms</vt:lpstr>
      <vt:lpstr>Pelargonium sidoides</vt:lpstr>
      <vt:lpstr>Propolis</vt:lpstr>
      <vt:lpstr>Selenium</vt:lpstr>
      <vt:lpstr>Zinc</vt:lpstr>
      <vt:lpstr>References</vt:lpstr>
    </vt:vector>
  </TitlesOfParts>
  <Company>UMDNJ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Judy Collins</cp:lastModifiedBy>
  <cp:revision>100</cp:revision>
  <cp:lastPrinted>2020-02-17T23:18:59Z</cp:lastPrinted>
  <dcterms:created xsi:type="dcterms:W3CDTF">2016-03-30T16:09:11Z</dcterms:created>
  <dcterms:modified xsi:type="dcterms:W3CDTF">2020-04-09T22:54:54Z</dcterms:modified>
  <cp:contentStatus/>
</cp:coreProperties>
</file>