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36"/>
  </p:notesMasterIdLst>
  <p:handoutMasterIdLst>
    <p:handoutMasterId r:id="rId37"/>
  </p:handoutMasterIdLst>
  <p:sldIdLst>
    <p:sldId id="359" r:id="rId2"/>
    <p:sldId id="360" r:id="rId3"/>
    <p:sldId id="361" r:id="rId4"/>
    <p:sldId id="356" r:id="rId5"/>
    <p:sldId id="331" r:id="rId6"/>
    <p:sldId id="308" r:id="rId7"/>
    <p:sldId id="375" r:id="rId8"/>
    <p:sldId id="376" r:id="rId9"/>
    <p:sldId id="377" r:id="rId10"/>
    <p:sldId id="378" r:id="rId11"/>
    <p:sldId id="379" r:id="rId12"/>
    <p:sldId id="362" r:id="rId13"/>
    <p:sldId id="363" r:id="rId14"/>
    <p:sldId id="342" r:id="rId15"/>
    <p:sldId id="364" r:id="rId16"/>
    <p:sldId id="365" r:id="rId17"/>
    <p:sldId id="366" r:id="rId18"/>
    <p:sldId id="370" r:id="rId19"/>
    <p:sldId id="306" r:id="rId20"/>
    <p:sldId id="307" r:id="rId21"/>
    <p:sldId id="371" r:id="rId22"/>
    <p:sldId id="372" r:id="rId23"/>
    <p:sldId id="373" r:id="rId24"/>
    <p:sldId id="374" r:id="rId25"/>
    <p:sldId id="369" r:id="rId26"/>
    <p:sldId id="368" r:id="rId27"/>
    <p:sldId id="340" r:id="rId28"/>
    <p:sldId id="326" r:id="rId29"/>
    <p:sldId id="299" r:id="rId30"/>
    <p:sldId id="298" r:id="rId31"/>
    <p:sldId id="334" r:id="rId32"/>
    <p:sldId id="300" r:id="rId33"/>
    <p:sldId id="367" r:id="rId34"/>
    <p:sldId id="381" r:id="rId35"/>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id="{5D26188A-8877-D343-ABC4-7579CEC42C0C}">
          <p14:sldIdLst>
            <p14:sldId id="359"/>
            <p14:sldId id="360"/>
            <p14:sldId id="361"/>
            <p14:sldId id="356"/>
            <p14:sldId id="331"/>
            <p14:sldId id="308"/>
            <p14:sldId id="375"/>
            <p14:sldId id="376"/>
            <p14:sldId id="377"/>
            <p14:sldId id="378"/>
            <p14:sldId id="379"/>
            <p14:sldId id="362"/>
            <p14:sldId id="363"/>
            <p14:sldId id="342"/>
            <p14:sldId id="364"/>
            <p14:sldId id="365"/>
            <p14:sldId id="366"/>
            <p14:sldId id="370"/>
            <p14:sldId id="306"/>
            <p14:sldId id="307"/>
            <p14:sldId id="371"/>
            <p14:sldId id="372"/>
            <p14:sldId id="373"/>
            <p14:sldId id="374"/>
            <p14:sldId id="369"/>
            <p14:sldId id="368"/>
            <p14:sldId id="340"/>
            <p14:sldId id="326"/>
            <p14:sldId id="299"/>
            <p14:sldId id="298"/>
            <p14:sldId id="334"/>
            <p14:sldId id="300"/>
            <p14:sldId id="367"/>
            <p14:sldId id="381"/>
          </p14:sldIdLst>
        </p14:section>
      </p14:sectionLst>
    </p:ex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74909" autoAdjust="0"/>
  </p:normalViewPr>
  <p:slideViewPr>
    <p:cSldViewPr>
      <p:cViewPr varScale="1">
        <p:scale>
          <a:sx n="106" d="100"/>
          <a:sy n="106" d="100"/>
        </p:scale>
        <p:origin x="-2088" y="-112"/>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75" tIns="46587" rIns="93175" bIns="46587" rtlCol="0"/>
          <a:lstStyle>
            <a:lvl1pPr algn="r">
              <a:defRPr sz="1200"/>
            </a:lvl1pPr>
          </a:lstStyle>
          <a:p>
            <a:fld id="{A3EF21F7-98FD-41A7-A4CE-714FDED71D4E}" type="datetimeFigureOut">
              <a:rPr lang="en-US" smtClean="0"/>
              <a:t>4/9/20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75" tIns="46587" rIns="93175" bIns="46587" rtlCol="0" anchor="b"/>
          <a:lstStyle>
            <a:lvl1pPr algn="r">
              <a:defRPr sz="1200"/>
            </a:lvl1pPr>
          </a:lstStyle>
          <a:p>
            <a:fld id="{85959707-24D2-46CE-984F-5B71E66ECA7D}" type="slidenum">
              <a:rPr lang="en-US" smtClean="0"/>
              <a:t>‹#›</a:t>
            </a:fld>
            <a:endParaRPr lang="en-US" dirty="0"/>
          </a:p>
        </p:txBody>
      </p:sp>
    </p:spTree>
    <p:extLst>
      <p:ext uri="{BB962C8B-B14F-4D97-AF65-F5344CB8AC3E}">
        <p14:creationId xmlns:p14="http://schemas.microsoft.com/office/powerpoint/2010/main" val="31606767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F16BC46E-AFF4-4598-8970-9842EB7E8193}" type="datetimeFigureOut">
              <a:rPr lang="en-US" smtClean="0"/>
              <a:t>4/9/20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5" tIns="46587" rIns="93175" bIns="46587"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F264BA1E-6AC7-4534-AA62-D6AA5C834DC4}" type="slidenum">
              <a:rPr lang="en-US" smtClean="0"/>
              <a:t>‹#›</a:t>
            </a:fld>
            <a:endParaRPr lang="en-US" dirty="0"/>
          </a:p>
        </p:txBody>
      </p:sp>
    </p:spTree>
    <p:extLst>
      <p:ext uri="{BB962C8B-B14F-4D97-AF65-F5344CB8AC3E}">
        <p14:creationId xmlns:p14="http://schemas.microsoft.com/office/powerpoint/2010/main" val="15315472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echo.unm.edu/locations-2/echo-hubs-superhubs-united-states/" TargetMode="External"/><Relationship Id="rId4" Type="http://schemas.openxmlformats.org/officeDocument/2006/relationships/hyperlink" Target="https://nccc.ucsf.edu/clinician-consultation/prep-pre-exposure-prophylaxis/" TargetMode="External"/><Relationship Id="rId5" Type="http://schemas.openxmlformats.org/officeDocument/2006/relationships/hyperlink" Target="https://www.hiv.uw.edu/go/prevention/preexposure-prophylaxis-prep" TargetMode="External"/><Relationship Id="rId6" Type="http://schemas.openxmlformats.org/officeDocument/2006/relationships/hyperlink" Target="https://www.hiv.uw.edu/go/prevention/nonoccupational-postexposure-prophylaxis" TargetMode="External"/><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uwptc.org/"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smtClean="0"/>
              <a:t>V_04032020</a:t>
            </a:r>
          </a:p>
        </p:txBody>
      </p:sp>
      <p:sp>
        <p:nvSpPr>
          <p:cNvPr id="4" name="Slide Number Placeholder 3"/>
          <p:cNvSpPr>
            <a:spLocks noGrp="1"/>
          </p:cNvSpPr>
          <p:nvPr>
            <p:ph type="sldNum" sz="quarter" idx="10"/>
          </p:nvPr>
        </p:nvSpPr>
        <p:spPr/>
        <p:txBody>
          <a:bodyPr/>
          <a:lstStyle/>
          <a:p>
            <a:fld id="{C35331D5-CC8E-5542-9972-4FCE376784BA}"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977424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Fear and anxiety can lead to social stigma</a:t>
            </a:r>
          </a:p>
          <a:p>
            <a:r>
              <a:rPr lang="en-US" dirty="0" smtClean="0"/>
              <a:t>Some groups</a:t>
            </a:r>
            <a:r>
              <a:rPr lang="en-US" baseline="0" dirty="0" smtClean="0"/>
              <a:t> currently experiencing stigma: persons of Asian descent, people who have traveled, emergency responders and healthcare workers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Stigmatized groups may be subject to social avoidance/rejection, denials of healthcare/education/housing/employment, physical violence</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25</a:t>
            </a:fld>
            <a:endParaRPr lang="en-US" dirty="0"/>
          </a:p>
        </p:txBody>
      </p:sp>
    </p:spTree>
    <p:extLst>
      <p:ext uri="{BB962C8B-B14F-4D97-AF65-F5344CB8AC3E}">
        <p14:creationId xmlns:p14="http://schemas.microsoft.com/office/powerpoint/2010/main" val="1525688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Aerosol half</a:t>
            </a:r>
            <a:r>
              <a:rPr lang="en-US" baseline="0" dirty="0" smtClean="0"/>
              <a:t> life about 1 hour so if not in negative airflow room, after nebulizer or other aerosolizing procedure, leave room empty for 1 hour</a:t>
            </a:r>
          </a:p>
          <a:p>
            <a:r>
              <a:rPr lang="en-US" sz="2800" dirty="0">
                <a:solidFill>
                  <a:srgbClr val="FFFF00"/>
                </a:solidFill>
              </a:rPr>
              <a:t>Ibuprofen</a:t>
            </a:r>
            <a:endParaRPr lang="en-US" sz="2800" dirty="0"/>
          </a:p>
          <a:p>
            <a:pPr lvl="0"/>
            <a:r>
              <a:rPr lang="en-US" sz="2000" dirty="0"/>
              <a:t>“At this time, FDA is not aware of scientific evidence connecting the use of NSAIDs, like ibuprofen, with worsening COVID-19 symptoms” (3/19/20)</a:t>
            </a:r>
          </a:p>
          <a:p>
            <a:pPr lvl="0"/>
            <a:r>
              <a:rPr lang="en-US" sz="2000" dirty="0"/>
              <a:t>NSAIDS may mask fever</a:t>
            </a:r>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26</a:t>
            </a:fld>
            <a:endParaRPr lang="en-US" dirty="0"/>
          </a:p>
        </p:txBody>
      </p:sp>
    </p:spTree>
    <p:extLst>
      <p:ext uri="{BB962C8B-B14F-4D97-AF65-F5344CB8AC3E}">
        <p14:creationId xmlns:p14="http://schemas.microsoft.com/office/powerpoint/2010/main" val="462293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dirty="0" smtClean="0"/>
              <a:t>Liverpool now has a dedicated page for COVID-19 drug interactions with HIV medications. This is not a searchable database, but there are documents with tables of interactions and current evidence. </a:t>
            </a:r>
          </a:p>
          <a:p>
            <a:pPr defTabSz="912937">
              <a:defRPr/>
            </a:pPr>
            <a:r>
              <a:rPr lang="en-US" dirty="0" smtClean="0"/>
              <a:t>Chloroquine/</a:t>
            </a:r>
            <a:r>
              <a:rPr lang="en-US" dirty="0" err="1" smtClean="0"/>
              <a:t>Hydroxychloroquine</a:t>
            </a:r>
            <a:r>
              <a:rPr lang="en-US" dirty="0" smtClean="0"/>
              <a:t>: moderate inhibitors of CYP2D6 &amp; P-</a:t>
            </a:r>
            <a:r>
              <a:rPr lang="en-US" dirty="0" err="1" smtClean="0"/>
              <a:t>gp</a:t>
            </a:r>
            <a:endParaRPr lang="en-US" dirty="0" smtClean="0"/>
          </a:p>
          <a:p>
            <a:pPr defTabSz="912937">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27</a:t>
            </a:fld>
            <a:endParaRPr lang="en-US" dirty="0"/>
          </a:p>
        </p:txBody>
      </p:sp>
    </p:spTree>
    <p:extLst>
      <p:ext uri="{BB962C8B-B14F-4D97-AF65-F5344CB8AC3E}">
        <p14:creationId xmlns:p14="http://schemas.microsoft.com/office/powerpoint/2010/main" val="3933810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64BA1E-6AC7-4534-AA62-D6AA5C834DC4}" type="slidenum">
              <a:rPr lang="en-US" smtClean="0"/>
              <a:t>28</a:t>
            </a:fld>
            <a:endParaRPr lang="en-US" dirty="0"/>
          </a:p>
        </p:txBody>
      </p:sp>
    </p:spTree>
    <p:extLst>
      <p:ext uri="{BB962C8B-B14F-4D97-AF65-F5344CB8AC3E}">
        <p14:creationId xmlns:p14="http://schemas.microsoft.com/office/powerpoint/2010/main" val="2030176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dirty="0"/>
              <a:t>Find an HIV </a:t>
            </a:r>
            <a:r>
              <a:rPr lang="en-US" dirty="0" err="1"/>
              <a:t>TeleECHO</a:t>
            </a:r>
            <a:r>
              <a:rPr lang="en-US" dirty="0"/>
              <a:t> clinic in your area: </a:t>
            </a:r>
            <a:r>
              <a:rPr lang="en-US" dirty="0">
                <a:hlinkClick r:id="rId3"/>
              </a:rPr>
              <a:t>https://echo.unm.edu/locations-2/echo-hubs-superhubs-united-states/</a:t>
            </a:r>
            <a:endParaRPr lang="en-US" dirty="0"/>
          </a:p>
          <a:p>
            <a:pPr defTabSz="912937">
              <a:defRPr/>
            </a:pPr>
            <a:r>
              <a:rPr lang="en-US" dirty="0" smtClean="0"/>
              <a:t>Additional Local Trainings in</a:t>
            </a:r>
            <a:r>
              <a:rPr lang="en-US" baseline="0" dirty="0" smtClean="0"/>
              <a:t> NM: </a:t>
            </a:r>
            <a:r>
              <a:rPr lang="en-US" sz="900" dirty="0"/>
              <a:t>includes preceptorships, telephone/email consultation, on-site trainings, HIV </a:t>
            </a:r>
            <a:r>
              <a:rPr lang="en-US" sz="900" dirty="0" err="1"/>
              <a:t>TeleECHO</a:t>
            </a:r>
            <a:r>
              <a:rPr lang="en-US" sz="900" dirty="0"/>
              <a:t>; nmaetc@salud.unm.edu</a:t>
            </a:r>
          </a:p>
          <a:p>
            <a:r>
              <a:rPr lang="en-US" sz="1000" dirty="0"/>
              <a:t>AETC National HIV Curriculum: 6 core modules for self study; regularly updated; CME, CNE</a:t>
            </a:r>
          </a:p>
          <a:p>
            <a:endParaRPr lang="en-US" sz="1000" dirty="0"/>
          </a:p>
          <a:p>
            <a:pPr lvl="0"/>
            <a:r>
              <a:rPr lang="en-US" dirty="0"/>
              <a:t>Clinical Consultation Center HIV </a:t>
            </a:r>
            <a:r>
              <a:rPr lang="en-US" dirty="0" err="1"/>
              <a:t>PrEP</a:t>
            </a:r>
            <a:r>
              <a:rPr lang="en-US" dirty="0"/>
              <a:t> line: 888-448-7737 (9am-8pm ET M-F); </a:t>
            </a:r>
            <a:r>
              <a:rPr lang="en-US" u="sng" dirty="0">
                <a:hlinkClick r:id="rId4"/>
              </a:rPr>
              <a:t>https://nccc.ucsf.edu/clinician-consultation/prep-pre-exposure-prophylaxis/</a:t>
            </a:r>
            <a:endParaRPr lang="en-US" dirty="0"/>
          </a:p>
          <a:p>
            <a:pPr lvl="0"/>
            <a:r>
              <a:rPr lang="en-US" dirty="0"/>
              <a:t>AETC National HIV Curriculum, module on </a:t>
            </a:r>
            <a:r>
              <a:rPr lang="en-US" dirty="0" err="1"/>
              <a:t>PrEP.</a:t>
            </a:r>
            <a:r>
              <a:rPr lang="en-US" dirty="0"/>
              <a:t> </a:t>
            </a:r>
            <a:r>
              <a:rPr lang="en-US" u="sng" dirty="0">
                <a:hlinkClick r:id="rId5"/>
              </a:rPr>
              <a:t>https://www.hiv.uw.edu/go/prevention/preexposure-prophylaxis-prep</a:t>
            </a:r>
            <a:endParaRPr lang="en-US" dirty="0"/>
          </a:p>
          <a:p>
            <a:r>
              <a:rPr lang="en-US" dirty="0"/>
              <a:t>Clinical Consultation Center HIV PEP line: 888-448-4911 (9am-8pm ET M_F, 11am-8pm ET weekends &amp; holidays); PEP Quick Guide: nccc.ucsf.edu/clinical-resources/pep-resources/pep-quick-guide-for-occupational-exposures/</a:t>
            </a:r>
          </a:p>
          <a:p>
            <a:r>
              <a:rPr lang="en-US" dirty="0"/>
              <a:t>AETC National HIV Curriculum, module on Non-occupational PEP. </a:t>
            </a:r>
            <a:r>
              <a:rPr lang="en-US" u="sng" dirty="0">
                <a:hlinkClick r:id="rId6"/>
              </a:rPr>
              <a:t>https://www.hiv.uw.edu/go/prevention/nonoccupational-postexposure-prophylaxis</a:t>
            </a:r>
            <a:endParaRPr lang="en-US" u="sng" dirty="0"/>
          </a:p>
          <a:p>
            <a:endParaRPr lang="en-US" dirty="0"/>
          </a:p>
          <a:p>
            <a:endParaRPr lang="en-US" sz="1000" dirty="0"/>
          </a:p>
          <a:p>
            <a:pPr defTabSz="912937">
              <a:defRPr/>
            </a:pPr>
            <a:endParaRPr lang="en-US" dirty="0"/>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29</a:t>
            </a:fld>
            <a:endParaRPr lang="en-US" dirty="0"/>
          </a:p>
        </p:txBody>
      </p:sp>
    </p:spTree>
    <p:extLst>
      <p:ext uri="{BB962C8B-B14F-4D97-AF65-F5344CB8AC3E}">
        <p14:creationId xmlns:p14="http://schemas.microsoft.com/office/powerpoint/2010/main" val="25325597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30</a:t>
            </a:fld>
            <a:endParaRPr lang="en-US" dirty="0"/>
          </a:p>
        </p:txBody>
      </p:sp>
    </p:spTree>
    <p:extLst>
      <p:ext uri="{BB962C8B-B14F-4D97-AF65-F5344CB8AC3E}">
        <p14:creationId xmlns:p14="http://schemas.microsoft.com/office/powerpoint/2010/main" val="34840092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64BA1E-6AC7-4534-AA62-D6AA5C834DC4}" type="slidenum">
              <a:rPr lang="en-US" smtClean="0"/>
              <a:t>31</a:t>
            </a:fld>
            <a:endParaRPr lang="en-US" dirty="0"/>
          </a:p>
        </p:txBody>
      </p:sp>
    </p:spTree>
    <p:extLst>
      <p:ext uri="{BB962C8B-B14F-4D97-AF65-F5344CB8AC3E}">
        <p14:creationId xmlns:p14="http://schemas.microsoft.com/office/powerpoint/2010/main" val="14326353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32</a:t>
            </a:fld>
            <a:endParaRPr lang="en-US" dirty="0"/>
          </a:p>
        </p:txBody>
      </p:sp>
    </p:spTree>
    <p:extLst>
      <p:ext uri="{BB962C8B-B14F-4D97-AF65-F5344CB8AC3E}">
        <p14:creationId xmlns:p14="http://schemas.microsoft.com/office/powerpoint/2010/main" val="1812352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64BA1E-6AC7-4534-AA62-D6AA5C834DC4}" type="slidenum">
              <a:rPr lang="en-US" smtClean="0"/>
              <a:t>2</a:t>
            </a:fld>
            <a:endParaRPr lang="en-US" dirty="0"/>
          </a:p>
        </p:txBody>
      </p:sp>
    </p:spTree>
    <p:extLst>
      <p:ext uri="{BB962C8B-B14F-4D97-AF65-F5344CB8AC3E}">
        <p14:creationId xmlns:p14="http://schemas.microsoft.com/office/powerpoint/2010/main" val="1817274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PLWH now PWH</a:t>
            </a:r>
            <a:r>
              <a:rPr lang="en-US" baseline="0" dirty="0" smtClean="0"/>
              <a:t> per HRSA guidance</a:t>
            </a:r>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3</a:t>
            </a:fld>
            <a:endParaRPr lang="en-US" dirty="0"/>
          </a:p>
        </p:txBody>
      </p:sp>
    </p:spTree>
    <p:extLst>
      <p:ext uri="{BB962C8B-B14F-4D97-AF65-F5344CB8AC3E}">
        <p14:creationId xmlns:p14="http://schemas.microsoft.com/office/powerpoint/2010/main" val="3918570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64BA1E-6AC7-4534-AA62-D6AA5C834DC4}" type="slidenum">
              <a:rPr lang="en-US" smtClean="0"/>
              <a:t>5</a:t>
            </a:fld>
            <a:endParaRPr lang="en-US" dirty="0"/>
          </a:p>
        </p:txBody>
      </p:sp>
    </p:spTree>
    <p:extLst>
      <p:ext uri="{BB962C8B-B14F-4D97-AF65-F5344CB8AC3E}">
        <p14:creationId xmlns:p14="http://schemas.microsoft.com/office/powerpoint/2010/main" val="3285716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 telephone or virtual visits for routine or non-urgent care</a:t>
            </a:r>
          </a:p>
          <a:p>
            <a:pPr marL="342351" indent="-342351">
              <a:buFont typeface="Arial" panose="020B0604020202020204" pitchFamily="34" charset="0"/>
              <a:buChar char="•"/>
            </a:pPr>
            <a:r>
              <a:rPr lang="en-US" sz="2000" dirty="0"/>
              <a:t>Weigh risks versus benefits of face-to-face encounters</a:t>
            </a:r>
          </a:p>
          <a:p>
            <a:pPr marL="171176" indent="-171176">
              <a:buFont typeface="Arial" panose="020B0604020202020204" pitchFamily="34" charset="0"/>
              <a:buChar char="•"/>
            </a:pPr>
            <a:r>
              <a:rPr lang="en-US" dirty="0" smtClean="0"/>
              <a:t>Telehealth options: Telephone visits, </a:t>
            </a:r>
            <a:r>
              <a:rPr lang="en-US" dirty="0" err="1" smtClean="0"/>
              <a:t>TeleMedicine</a:t>
            </a:r>
            <a:r>
              <a:rPr lang="en-US" dirty="0" smtClean="0"/>
              <a:t> visits, </a:t>
            </a:r>
            <a:r>
              <a:rPr lang="en-US" dirty="0" err="1" smtClean="0"/>
              <a:t>TeleECHO</a:t>
            </a:r>
            <a:r>
              <a:rPr lang="en-US" dirty="0" smtClean="0"/>
              <a:t> consultation</a:t>
            </a:r>
            <a:endParaRPr lang="en-US" sz="600" dirty="0"/>
          </a:p>
          <a:p>
            <a:r>
              <a:rPr lang="en-US" dirty="0" smtClean="0"/>
              <a:t>Postpone medical and laboratory visits for patients with stable health and well-controlled HIV</a:t>
            </a:r>
          </a:p>
          <a:p>
            <a:pPr marL="171176" indent="-171176">
              <a:buFont typeface="Arial" panose="020B0604020202020204" pitchFamily="34" charset="0"/>
              <a:buChar char="•"/>
            </a:pPr>
            <a:r>
              <a:rPr lang="en-US" dirty="0" smtClean="0"/>
              <a:t>Patient self-collection of swabs [STI self-swab posters </a:t>
            </a:r>
            <a:r>
              <a:rPr lang="en-US" u="sng" dirty="0" smtClean="0">
                <a:hlinkClick r:id="rId3"/>
              </a:rPr>
              <a:t>http://uwptc.org/</a:t>
            </a:r>
            <a:r>
              <a:rPr lang="en-US" u="sng" dirty="0" smtClean="0"/>
              <a:t>]</a:t>
            </a:r>
            <a:endParaRPr lang="en-US" dirty="0" smtClean="0"/>
          </a:p>
          <a:p>
            <a:r>
              <a:rPr lang="en-US" dirty="0" smtClean="0"/>
              <a:t>Develop plan for evaluating patients with symptoms of COVID-19</a:t>
            </a:r>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6</a:t>
            </a:fld>
            <a:endParaRPr lang="en-US" dirty="0"/>
          </a:p>
        </p:txBody>
      </p:sp>
    </p:spTree>
    <p:extLst>
      <p:ext uri="{BB962C8B-B14F-4D97-AF65-F5344CB8AC3E}">
        <p14:creationId xmlns:p14="http://schemas.microsoft.com/office/powerpoint/2010/main" val="1950188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r>
              <a:rPr lang="en-US" dirty="0" smtClean="0"/>
              <a:t>v032720</a:t>
            </a:r>
            <a:endParaRPr lang="en-US" dirty="0"/>
          </a:p>
        </p:txBody>
      </p:sp>
      <p:sp>
        <p:nvSpPr>
          <p:cNvPr id="4" name="Slide Number Placeholder 3"/>
          <p:cNvSpPr>
            <a:spLocks noGrp="1"/>
          </p:cNvSpPr>
          <p:nvPr>
            <p:ph type="sldNum" sz="quarter" idx="10"/>
          </p:nvPr>
        </p:nvSpPr>
        <p:spPr/>
        <p:txBody>
          <a:bodyPr/>
          <a:lstStyle/>
          <a:p>
            <a:fld id="{C35331D5-CC8E-5542-9972-4FCE376784BA}"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946862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64BA1E-6AC7-4534-AA62-D6AA5C834DC4}" type="slidenum">
              <a:rPr lang="en-US" smtClean="0"/>
              <a:t>14</a:t>
            </a:fld>
            <a:endParaRPr lang="en-US" dirty="0"/>
          </a:p>
        </p:txBody>
      </p:sp>
    </p:spTree>
    <p:extLst>
      <p:ext uri="{BB962C8B-B14F-4D97-AF65-F5344CB8AC3E}">
        <p14:creationId xmlns:p14="http://schemas.microsoft.com/office/powerpoint/2010/main" val="937387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dirty="0" smtClean="0"/>
              <a:t>Avoid groups 5 in NM</a:t>
            </a:r>
          </a:p>
          <a:p>
            <a:pPr defTabSz="912937">
              <a:defRPr/>
            </a:pPr>
            <a:r>
              <a:rPr lang="en-US" dirty="0" smtClean="0"/>
              <a:t>There is no FDA-approved</a:t>
            </a:r>
            <a:r>
              <a:rPr lang="en-US" baseline="0" dirty="0" smtClean="0"/>
              <a:t> vaccine available at this time but studies on ongoing</a:t>
            </a:r>
            <a:endParaRPr lang="en-US" dirty="0" smtClean="0"/>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19</a:t>
            </a:fld>
            <a:endParaRPr lang="en-US" dirty="0"/>
          </a:p>
        </p:txBody>
      </p:sp>
    </p:spTree>
    <p:extLst>
      <p:ext uri="{BB962C8B-B14F-4D97-AF65-F5344CB8AC3E}">
        <p14:creationId xmlns:p14="http://schemas.microsoft.com/office/powerpoint/2010/main" val="238495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Jobin</a:t>
            </a:r>
            <a:r>
              <a:rPr lang="en-US" dirty="0" smtClean="0"/>
              <a:t>, K et al. High-salt</a:t>
            </a:r>
            <a:r>
              <a:rPr lang="en-US" baseline="0" dirty="0" smtClean="0"/>
              <a:t> diet compromises antibacterial neutrophil responses through hormonal perturbation. Science Translational Medicine. 25 Mar 2020; 12(536). </a:t>
            </a:r>
          </a:p>
          <a:p>
            <a:r>
              <a:rPr lang="en-US" baseline="0" dirty="0" smtClean="0"/>
              <a:t>Stay connected</a:t>
            </a:r>
          </a:p>
          <a:p>
            <a:r>
              <a:rPr lang="en-US" b="1" baseline="0" dirty="0" smtClean="0"/>
              <a:t>“Physical distancing, Social solidarity”</a:t>
            </a:r>
          </a:p>
          <a:p>
            <a:r>
              <a:rPr lang="en-US" baseline="0" dirty="0" smtClean="0"/>
              <a:t>For LGBTQIA+ communities, Fierce Pride is hosting or linking folks to online gatherings for social support, and is compiling an online resource list for covid-19-related community resources. mailing list at fiercepride.org or on </a:t>
            </a:r>
            <a:r>
              <a:rPr lang="en-US" baseline="0" dirty="0" err="1" smtClean="0"/>
              <a:t>facebook</a:t>
            </a:r>
            <a:r>
              <a:rPr lang="en-US" baseline="0" dirty="0" smtClean="0"/>
              <a:t> here https://www.facebook.com/FiercePrideNM/</a:t>
            </a:r>
          </a:p>
          <a:p>
            <a:r>
              <a:rPr lang="en-US" baseline="0" dirty="0" smtClean="0"/>
              <a:t>resource list here https://drive.google.com/file/d/1Wtf64PfU2geObOMyO3EvTl4suGm-Ldgy/view</a:t>
            </a:r>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20</a:t>
            </a:fld>
            <a:endParaRPr lang="en-US" dirty="0"/>
          </a:p>
        </p:txBody>
      </p:sp>
    </p:spTree>
    <p:extLst>
      <p:ext uri="{BB962C8B-B14F-4D97-AF65-F5344CB8AC3E}">
        <p14:creationId xmlns:p14="http://schemas.microsoft.com/office/powerpoint/2010/main" val="1277570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19141"/>
            <a:ext cx="7772399" cy="1909859"/>
          </a:xfrm>
        </p:spPr>
        <p:txBody>
          <a:bodyPr anchor="t"/>
          <a:lstStyle>
            <a:lvl1pPr>
              <a:defRPr sz="42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685800" y="3511263"/>
            <a:ext cx="7772398" cy="800100"/>
          </a:xfrm>
        </p:spPr>
        <p:txBody>
          <a:bodyPr anchor="t">
            <a:normAutofit/>
          </a:bodyPr>
          <a:lstStyle>
            <a:lvl1pPr marL="0" indent="0" algn="l">
              <a:buNone/>
              <a:defRPr sz="2000">
                <a:solidFill>
                  <a:srgbClr val="22222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2 style</a:t>
            </a:r>
            <a:endParaRPr lang="en-US" dirty="0"/>
          </a:p>
        </p:txBody>
      </p:sp>
      <p:sp>
        <p:nvSpPr>
          <p:cNvPr id="6" name="Slide Number Placeholder 5"/>
          <p:cNvSpPr>
            <a:spLocks noGrp="1"/>
          </p:cNvSpPr>
          <p:nvPr>
            <p:ph type="sldNum" sz="quarter" idx="12"/>
          </p:nvPr>
        </p:nvSpPr>
        <p:spPr/>
        <p:txBody>
          <a:bodyPr/>
          <a:lstStyle>
            <a:lvl1pPr>
              <a:defRPr b="0" i="0">
                <a:latin typeface="ITC Avant Garde Std Bk"/>
                <a:cs typeface="ITC Avant Garde Std Bk"/>
              </a:defRPr>
            </a:lvl1pPr>
          </a:lstStyle>
          <a:p>
            <a:fld id="{6E2D2B3B-882E-40F3-A32F-6DD516915044}" type="slidenum">
              <a:rPr lang="en-US" smtClean="0"/>
              <a:pPr/>
              <a:t>‹#›</a:t>
            </a:fld>
            <a:endParaRPr lang="en-US" dirty="0"/>
          </a:p>
        </p:txBody>
      </p:sp>
      <p:sp>
        <p:nvSpPr>
          <p:cNvPr id="8" name="Date Placeholder 3"/>
          <p:cNvSpPr>
            <a:spLocks noGrp="1"/>
          </p:cNvSpPr>
          <p:nvPr>
            <p:ph type="dt" sz="half" idx="11"/>
          </p:nvPr>
        </p:nvSpPr>
        <p:spPr>
          <a:xfrm>
            <a:off x="7719757" y="4764530"/>
            <a:ext cx="738443" cy="274320"/>
          </a:xfrm>
        </p:spPr>
        <p:txBody>
          <a:bodyPr/>
          <a:lstStyle/>
          <a:p>
            <a:pPr fontAlgn="base">
              <a:spcBef>
                <a:spcPct val="0"/>
              </a:spcBef>
              <a:spcAft>
                <a:spcPct val="0"/>
              </a:spcAft>
              <a:defRPr/>
            </a:pPr>
            <a:endParaRPr lang="en-US" altLang="en-US" dirty="0">
              <a:solidFill>
                <a:srgbClr val="FFFFFF"/>
              </a:solidFill>
            </a:endParaRPr>
          </a:p>
        </p:txBody>
      </p:sp>
      <p:sp>
        <p:nvSpPr>
          <p:cNvPr id="9" name="Footer Placeholder 4"/>
          <p:cNvSpPr>
            <a:spLocks noGrp="1"/>
          </p:cNvSpPr>
          <p:nvPr>
            <p:ph type="ftr" sz="quarter" idx="14"/>
          </p:nvPr>
        </p:nvSpPr>
        <p:spPr>
          <a:xfrm>
            <a:off x="3352459" y="4764530"/>
            <a:ext cx="4367298" cy="274320"/>
          </a:xfrm>
        </p:spPr>
        <p:txBody>
          <a:bodyPr/>
          <a:lstStyle/>
          <a:p>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155" y="114300"/>
            <a:ext cx="2935230" cy="981458"/>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3755121"/>
            <a:ext cx="8588248" cy="391918"/>
          </a:xfrm>
        </p:spPr>
        <p:txBody>
          <a:bodyPr anchor="b"/>
          <a:lstStyle>
            <a:lvl1pPr algn="ctr">
              <a:defRPr sz="2200" b="0">
                <a:ln>
                  <a:noFill/>
                </a:ln>
                <a:solidFill>
                  <a:schemeClr val="accent6"/>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7744"/>
            <a:ext cx="9144000" cy="368544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4205663"/>
            <a:ext cx="8588248" cy="40379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8"/>
          <p:cNvSpPr>
            <a:spLocks noGrp="1"/>
          </p:cNvSpPr>
          <p:nvPr>
            <p:ph type="sldNum" sz="quarter" idx="11"/>
          </p:nvPr>
        </p:nvSpPr>
        <p:spPr/>
        <p:txBody>
          <a:bodyPr/>
          <a:lstStyle/>
          <a:p>
            <a:fld id="{AB159995-A1BE-BF4E-BC5F-5A773C9D0009}" type="slidenum">
              <a:rPr lang="en-US" smtClean="0">
                <a:solidFill>
                  <a:srgbClr val="FFFFFF"/>
                </a:solidFill>
              </a:rPr>
              <a:pPr/>
              <a:t>‹#›</a:t>
            </a:fld>
            <a:endParaRPr lang="en-US" dirty="0">
              <a:solidFill>
                <a:srgbClr val="FFFFFF"/>
              </a:solidFill>
            </a:endParaRPr>
          </a:p>
        </p:txBody>
      </p:sp>
      <p:sp>
        <p:nvSpPr>
          <p:cNvPr id="10" name="Date Placeholder 3"/>
          <p:cNvSpPr>
            <a:spLocks noGrp="1"/>
          </p:cNvSpPr>
          <p:nvPr>
            <p:ph type="dt" sz="half" idx="1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11"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523" y="4672584"/>
            <a:ext cx="9142476" cy="109727"/>
          </a:xfrm>
          <a:prstGeom prst="rect">
            <a:avLst/>
          </a:prstGeom>
          <a:blipFill>
            <a:blip r:embed="rId2" cstate="print"/>
            <a:stretch>
              <a:fillRect/>
            </a:stretch>
          </a:blipFill>
        </p:spPr>
        <p:txBody>
          <a:bodyPr wrap="square" lIns="0" tIns="0" rIns="0" bIns="0" rtlCol="0"/>
          <a:lstStyle/>
          <a:p>
            <a:endParaRPr sz="1350"/>
          </a:p>
        </p:txBody>
      </p:sp>
      <p:sp>
        <p:nvSpPr>
          <p:cNvPr id="17" name="bk object 17"/>
          <p:cNvSpPr/>
          <p:nvPr/>
        </p:nvSpPr>
        <p:spPr>
          <a:xfrm>
            <a:off x="762" y="4686871"/>
            <a:ext cx="9143365" cy="1429"/>
          </a:xfrm>
          <a:custGeom>
            <a:avLst/>
            <a:gdLst/>
            <a:ahLst/>
            <a:cxnLst/>
            <a:rect l="l" t="t" r="r" b="b"/>
            <a:pathLst>
              <a:path w="9143365" h="1904">
                <a:moveTo>
                  <a:pt x="0" y="0"/>
                </a:moveTo>
                <a:lnTo>
                  <a:pt x="9143238" y="1587"/>
                </a:lnTo>
              </a:path>
            </a:pathLst>
          </a:custGeom>
          <a:ln w="38099">
            <a:solidFill>
              <a:srgbClr val="375F92"/>
            </a:solidFill>
          </a:ln>
        </p:spPr>
        <p:txBody>
          <a:bodyPr wrap="square" lIns="0" tIns="0" rIns="0" bIns="0" rtlCol="0"/>
          <a:lstStyle/>
          <a:p>
            <a:endParaRPr sz="1350"/>
          </a:p>
        </p:txBody>
      </p:sp>
      <p:sp>
        <p:nvSpPr>
          <p:cNvPr id="18" name="bk object 18"/>
          <p:cNvSpPr/>
          <p:nvPr/>
        </p:nvSpPr>
        <p:spPr>
          <a:xfrm>
            <a:off x="457200" y="4458842"/>
            <a:ext cx="943356" cy="581787"/>
          </a:xfrm>
          <a:prstGeom prst="rect">
            <a:avLst/>
          </a:prstGeom>
          <a:blipFill>
            <a:blip r:embed="rId3" cstate="print"/>
            <a:stretch>
              <a:fillRect/>
            </a:stretch>
          </a:blipFill>
        </p:spPr>
        <p:txBody>
          <a:bodyPr wrap="square" lIns="0" tIns="0" rIns="0" bIns="0" rtlCol="0"/>
          <a:lstStyle/>
          <a:p>
            <a:endParaRPr sz="1350"/>
          </a:p>
        </p:txBody>
      </p:sp>
      <p:sp>
        <p:nvSpPr>
          <p:cNvPr id="2" name="Holder 2"/>
          <p:cNvSpPr>
            <a:spLocks noGrp="1"/>
          </p:cNvSpPr>
          <p:nvPr>
            <p:ph type="title"/>
          </p:nvPr>
        </p:nvSpPr>
        <p:spPr/>
        <p:txBody>
          <a:bodyPr lIns="0" tIns="0" rIns="0" bIns="0"/>
          <a:lstStyle>
            <a:lvl1pPr>
              <a:defRPr sz="3300" b="1" i="0">
                <a:solidFill>
                  <a:srgbClr val="008080"/>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1350" b="1" i="0">
                <a:solidFill>
                  <a:srgbClr val="000066"/>
                </a:solidFill>
                <a:latin typeface="Calibri"/>
                <a:cs typeface="Calibri"/>
              </a:defRPr>
            </a:lvl1pPr>
          </a:lstStyle>
          <a:p>
            <a:pPr marL="9525"/>
            <a:endParaRPr lang="en-US" dirty="0"/>
          </a:p>
        </p:txBody>
      </p:sp>
      <p:sp>
        <p:nvSpPr>
          <p:cNvPr id="4" name="Holder 4"/>
          <p:cNvSpPr>
            <a:spLocks noGrp="1"/>
          </p:cNvSpPr>
          <p:nvPr>
            <p:ph type="dt" sz="half" idx="6"/>
          </p:nvPr>
        </p:nvSpPr>
        <p:spPr/>
        <p:txBody>
          <a:bodyPr lIns="0" tIns="0" rIns="0" bIns="0"/>
          <a:lstStyle>
            <a:lvl1pPr>
              <a:defRPr sz="1350" b="1" i="0">
                <a:solidFill>
                  <a:srgbClr val="000066"/>
                </a:solidFill>
                <a:latin typeface="Calibri"/>
                <a:cs typeface="Calibri"/>
              </a:defRPr>
            </a:lvl1pPr>
          </a:lstStyle>
          <a:p>
            <a:pPr marL="9525"/>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701983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523" y="4672584"/>
            <a:ext cx="9142476" cy="109727"/>
          </a:xfrm>
          <a:prstGeom prst="rect">
            <a:avLst/>
          </a:prstGeom>
          <a:blipFill>
            <a:blip r:embed="rId2" cstate="print"/>
            <a:stretch>
              <a:fillRect/>
            </a:stretch>
          </a:blipFill>
        </p:spPr>
        <p:txBody>
          <a:bodyPr wrap="square" lIns="0" tIns="0" rIns="0" bIns="0" rtlCol="0"/>
          <a:lstStyle/>
          <a:p>
            <a:endParaRPr sz="1350"/>
          </a:p>
        </p:txBody>
      </p:sp>
      <p:sp>
        <p:nvSpPr>
          <p:cNvPr id="17" name="bk object 17"/>
          <p:cNvSpPr/>
          <p:nvPr/>
        </p:nvSpPr>
        <p:spPr>
          <a:xfrm>
            <a:off x="762" y="4686871"/>
            <a:ext cx="9143365" cy="1429"/>
          </a:xfrm>
          <a:custGeom>
            <a:avLst/>
            <a:gdLst/>
            <a:ahLst/>
            <a:cxnLst/>
            <a:rect l="l" t="t" r="r" b="b"/>
            <a:pathLst>
              <a:path w="9143365" h="1904">
                <a:moveTo>
                  <a:pt x="0" y="0"/>
                </a:moveTo>
                <a:lnTo>
                  <a:pt x="9143238" y="1587"/>
                </a:lnTo>
              </a:path>
            </a:pathLst>
          </a:custGeom>
          <a:ln w="38099">
            <a:solidFill>
              <a:srgbClr val="375F92"/>
            </a:solidFill>
          </a:ln>
        </p:spPr>
        <p:txBody>
          <a:bodyPr wrap="square" lIns="0" tIns="0" rIns="0" bIns="0" rtlCol="0"/>
          <a:lstStyle/>
          <a:p>
            <a:endParaRPr sz="1350"/>
          </a:p>
        </p:txBody>
      </p:sp>
      <p:sp>
        <p:nvSpPr>
          <p:cNvPr id="18" name="bk object 18"/>
          <p:cNvSpPr/>
          <p:nvPr/>
        </p:nvSpPr>
        <p:spPr>
          <a:xfrm>
            <a:off x="457200" y="4458842"/>
            <a:ext cx="943356" cy="581787"/>
          </a:xfrm>
          <a:prstGeom prst="rect">
            <a:avLst/>
          </a:prstGeom>
          <a:blipFill>
            <a:blip r:embed="rId3" cstate="print"/>
            <a:stretch>
              <a:fillRect/>
            </a:stretch>
          </a:blipFill>
        </p:spPr>
        <p:txBody>
          <a:bodyPr wrap="square" lIns="0" tIns="0" rIns="0" bIns="0" rtlCol="0"/>
          <a:lstStyle/>
          <a:p>
            <a:endParaRPr sz="1350"/>
          </a:p>
        </p:txBody>
      </p:sp>
      <p:sp>
        <p:nvSpPr>
          <p:cNvPr id="2" name="Holder 2"/>
          <p:cNvSpPr>
            <a:spLocks noGrp="1"/>
          </p:cNvSpPr>
          <p:nvPr>
            <p:ph type="ftr" sz="quarter" idx="5"/>
          </p:nvPr>
        </p:nvSpPr>
        <p:spPr/>
        <p:txBody>
          <a:bodyPr lIns="0" tIns="0" rIns="0" bIns="0"/>
          <a:lstStyle>
            <a:lvl1pPr>
              <a:defRPr sz="1350" b="1" i="0">
                <a:solidFill>
                  <a:srgbClr val="000066"/>
                </a:solidFill>
                <a:latin typeface="Calibri"/>
                <a:cs typeface="Calibri"/>
              </a:defRPr>
            </a:lvl1pPr>
          </a:lstStyle>
          <a:p>
            <a:pPr marL="9525"/>
            <a:endParaRPr lang="en-US" dirty="0"/>
          </a:p>
        </p:txBody>
      </p:sp>
      <p:sp>
        <p:nvSpPr>
          <p:cNvPr id="3" name="Holder 3"/>
          <p:cNvSpPr>
            <a:spLocks noGrp="1"/>
          </p:cNvSpPr>
          <p:nvPr>
            <p:ph type="dt" sz="half" idx="6"/>
          </p:nvPr>
        </p:nvSpPr>
        <p:spPr/>
        <p:txBody>
          <a:bodyPr lIns="0" tIns="0" rIns="0" bIns="0"/>
          <a:lstStyle>
            <a:lvl1pPr>
              <a:defRPr sz="1350" b="1" i="0">
                <a:solidFill>
                  <a:srgbClr val="000066"/>
                </a:solidFill>
                <a:latin typeface="Calibri"/>
                <a:cs typeface="Calibri"/>
              </a:defRPr>
            </a:lvl1pPr>
          </a:lstStyle>
          <a:p>
            <a:pPr marL="9525"/>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7989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
        <p:nvSpPr>
          <p:cNvPr id="8"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10"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2390378"/>
            <a:ext cx="7659687" cy="8763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4" y="1165225"/>
            <a:ext cx="6135687" cy="1225154"/>
          </a:xfrm>
        </p:spPr>
        <p:txBody>
          <a:bodyPr anchor="b"/>
          <a:lstStyle>
            <a:lvl1pPr marL="0" indent="0">
              <a:buNone/>
              <a:defRPr sz="2000">
                <a:solidFill>
                  <a:srgbClr val="22222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3D987DAA-A896-1841-BC8A-D645CCE33E3D}" type="slidenum">
              <a:rPr lang="en-US" smtClean="0">
                <a:solidFill>
                  <a:srgbClr val="FFFFFF"/>
                </a:solidFill>
              </a:rPr>
              <a:pPr/>
              <a:t>‹#›</a:t>
            </a:fld>
            <a:endParaRPr lang="en-US" dirty="0">
              <a:solidFill>
                <a:srgbClr val="FFFFFF"/>
              </a:solidFill>
            </a:endParaRPr>
          </a:p>
        </p:txBody>
      </p:sp>
      <p:sp>
        <p:nvSpPr>
          <p:cNvPr id="8"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9"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152144"/>
            <a:ext cx="3657600" cy="3323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152144"/>
            <a:ext cx="4038599" cy="3323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Date Placeholder 3"/>
          <p:cNvSpPr>
            <a:spLocks noGrp="1"/>
          </p:cNvSpPr>
          <p:nvPr>
            <p:ph type="dt" sz="half" idx="13"/>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10"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233452"/>
            <a:ext cx="3890108" cy="479822"/>
          </a:xfrm>
        </p:spPr>
        <p:txBody>
          <a:bodyPr anchor="b">
            <a:noAutofit/>
          </a:bodyPr>
          <a:lstStyle>
            <a:lvl1pPr marL="0" indent="0" algn="l">
              <a:buNone/>
              <a:defRPr sz="28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06538"/>
            <a:ext cx="3890108" cy="26690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2208" y="1233452"/>
            <a:ext cx="4038599" cy="479822"/>
          </a:xfrm>
        </p:spPr>
        <p:txBody>
          <a:bodyPr anchor="b">
            <a:noAutofit/>
          </a:bodyPr>
          <a:lstStyle>
            <a:lvl1pPr marL="0" indent="0" algn="l">
              <a:buNone/>
              <a:defRPr sz="28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32208" y="1806538"/>
            <a:ext cx="4038599" cy="26690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F49499B-0A11-F941-988B-5A98BBA90756}" type="slidenum">
              <a:rPr lang="en-US" smtClean="0">
                <a:solidFill>
                  <a:srgbClr val="FFFFFF"/>
                </a:solidFill>
              </a:rPr>
              <a:pPr/>
              <a:t>‹#›</a:t>
            </a:fld>
            <a:endParaRPr lang="en-US" dirty="0">
              <a:solidFill>
                <a:srgbClr val="FFFFFF"/>
              </a:solidFill>
            </a:endParaRPr>
          </a:p>
        </p:txBody>
      </p:sp>
      <p:sp>
        <p:nvSpPr>
          <p:cNvPr id="11" name="Date Placeholder 3"/>
          <p:cNvSpPr>
            <a:spLocks noGrp="1"/>
          </p:cNvSpPr>
          <p:nvPr>
            <p:ph type="dt" sz="half" idx="13"/>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12" name="Footer Placeholder 4"/>
          <p:cNvSpPr>
            <a:spLocks noGrp="1"/>
          </p:cNvSpPr>
          <p:nvPr>
            <p:ph type="ftr" sz="quarter" idx="14"/>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SmartArt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DB0A249C-C385-6343-9E2D-0B8524CBBFBC}" type="slidenum">
              <a:rPr lang="en-US" smtClean="0">
                <a:solidFill>
                  <a:srgbClr val="FFFFFF"/>
                </a:solidFill>
              </a:rPr>
              <a:pPr/>
              <a:t>‹#›</a:t>
            </a:fld>
            <a:endParaRPr lang="en-US" dirty="0">
              <a:solidFill>
                <a:srgbClr val="FFFFFF"/>
              </a:solidFill>
            </a:endParaRPr>
          </a:p>
        </p:txBody>
      </p:sp>
      <p:sp>
        <p:nvSpPr>
          <p:cNvPr id="7"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8"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sp>
        <p:nvSpPr>
          <p:cNvPr id="10" name="SmartArt Placeholder 9"/>
          <p:cNvSpPr>
            <a:spLocks noGrp="1"/>
          </p:cNvSpPr>
          <p:nvPr>
            <p:ph type="dgm" sz="quarter" idx="13"/>
          </p:nvPr>
        </p:nvSpPr>
        <p:spPr>
          <a:xfrm>
            <a:off x="457200" y="1143000"/>
            <a:ext cx="8305800" cy="3371850"/>
          </a:xfrm>
        </p:spPr>
        <p:txBody>
          <a:bodyPr/>
          <a:lstStyle/>
          <a:p>
            <a:r>
              <a:rPr lang="en-US" smtClean="0"/>
              <a:t>Click icon to add SmartArt graphic</a:t>
            </a: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DD1BA20-3B1F-8544-ADC7-70EC2EFB7AE2}" type="slidenum">
              <a:rPr lang="en-US" smtClean="0">
                <a:solidFill>
                  <a:srgbClr val="FFFFFF"/>
                </a:solidFill>
              </a:rPr>
              <a:pPr/>
              <a:t>‹#›</a:t>
            </a:fld>
            <a:endParaRPr lang="en-US" dirty="0">
              <a:solidFill>
                <a:srgbClr val="FFFFFF"/>
              </a:solidFill>
            </a:endParaRPr>
          </a:p>
        </p:txBody>
      </p:sp>
      <p:sp>
        <p:nvSpPr>
          <p:cNvPr id="6"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7"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Table Placeholder 4"/>
          <p:cNvSpPr>
            <a:spLocks noGrp="1"/>
          </p:cNvSpPr>
          <p:nvPr>
            <p:ph type="tbl" sz="quarter" idx="13"/>
          </p:nvPr>
        </p:nvSpPr>
        <p:spPr>
          <a:xfrm>
            <a:off x="457200" y="1143000"/>
            <a:ext cx="8305800" cy="3371850"/>
          </a:xfrm>
        </p:spPr>
        <p:txBody>
          <a:bodyPr/>
          <a:lstStyle/>
          <a:p>
            <a:r>
              <a:rPr lang="en-US" smtClean="0"/>
              <a:t>Click icon to add table</a:t>
            </a: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Media">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fontAlgn="base">
              <a:spcBef>
                <a:spcPct val="0"/>
              </a:spcBef>
              <a:spcAft>
                <a:spcPct val="0"/>
              </a:spcAft>
            </a:pPr>
            <a:fld id="{F7ACA5AA-DD8D-2B43-B4FE-0EDC6B4AB294}" type="slidenum">
              <a:rPr lang="en-US" smtClean="0">
                <a:solidFill>
                  <a:srgbClr val="FFFFFF"/>
                </a:solidFill>
                <a:ea typeface="ＭＳ Ｐゴシック" charset="0"/>
              </a:rPr>
              <a:pPr fontAlgn="base">
                <a:spcBef>
                  <a:spcPct val="0"/>
                </a:spcBef>
                <a:spcAft>
                  <a:spcPct val="0"/>
                </a:spcAft>
              </a:pPr>
              <a:t>‹#›</a:t>
            </a:fld>
            <a:endParaRPr lang="en-US" dirty="0">
              <a:solidFill>
                <a:srgbClr val="FFFFFF"/>
              </a:solidFill>
              <a:ea typeface="ＭＳ Ｐゴシック" charset="0"/>
            </a:endParaRPr>
          </a:p>
        </p:txBody>
      </p:sp>
      <p:sp>
        <p:nvSpPr>
          <p:cNvPr id="4" name="Date Placeholder 3"/>
          <p:cNvSpPr>
            <a:spLocks noGrp="1"/>
          </p:cNvSpPr>
          <p:nvPr>
            <p:ph type="dt" sz="half" idx="11"/>
          </p:nvPr>
        </p:nvSpPr>
        <p:spPr/>
        <p:txBody>
          <a:bodyPr/>
          <a:lstStyle/>
          <a:p>
            <a:pPr fontAlgn="base">
              <a:spcBef>
                <a:spcPct val="0"/>
              </a:spcBef>
              <a:spcAft>
                <a:spcPct val="0"/>
              </a:spcAft>
              <a:defRPr/>
            </a:pPr>
            <a:endParaRPr lang="en-US" altLang="en-US" dirty="0">
              <a:solidFill>
                <a:srgbClr val="FFFFFF"/>
              </a:solidFill>
            </a:endParaRPr>
          </a:p>
        </p:txBody>
      </p:sp>
      <p:sp>
        <p:nvSpPr>
          <p:cNvPr id="5" name="Footer Placeholder 4"/>
          <p:cNvSpPr>
            <a:spLocks noGrp="1"/>
          </p:cNvSpPr>
          <p:nvPr>
            <p:ph type="ftr" sz="quarter" idx="12"/>
          </p:nvPr>
        </p:nvSpPr>
        <p:spPr/>
        <p:txBody>
          <a:bodyPr/>
          <a:lstStyle/>
          <a:p>
            <a:endParaRPr lang="en-US" dirty="0"/>
          </a:p>
        </p:txBody>
      </p:sp>
      <p:sp>
        <p:nvSpPr>
          <p:cNvPr id="15" name="Media Placeholder 14"/>
          <p:cNvSpPr>
            <a:spLocks noGrp="1"/>
          </p:cNvSpPr>
          <p:nvPr>
            <p:ph type="media" sz="quarter" idx="13"/>
          </p:nvPr>
        </p:nvSpPr>
        <p:spPr>
          <a:xfrm>
            <a:off x="457200" y="1085850"/>
            <a:ext cx="8305800" cy="3371850"/>
          </a:xfrm>
        </p:spPr>
        <p:txBody>
          <a:bodyPr/>
          <a:lstStyle/>
          <a:p>
            <a:r>
              <a:rPr lang="en-US" smtClean="0"/>
              <a:t>Click icon to add media</a:t>
            </a:r>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extLst>
      <p:ext uri="{BB962C8B-B14F-4D97-AF65-F5344CB8AC3E}">
        <p14:creationId xmlns:p14="http://schemas.microsoft.com/office/powerpoint/2010/main" val="1333701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4121658"/>
            <a:ext cx="8516815" cy="445770"/>
          </a:xfrm>
        </p:spPr>
        <p:txBody>
          <a:bodyPr anchor="b"/>
          <a:lstStyle>
            <a:lvl1pPr algn="ctr">
              <a:defRPr sz="2200" b="0"/>
            </a:lvl1pPr>
          </a:lstStyle>
          <a:p>
            <a:r>
              <a:rPr lang="en-US" smtClean="0"/>
              <a:t>Click to edit Master title style</a:t>
            </a:r>
            <a:endParaRPr lang="en-US" dirty="0"/>
          </a:p>
        </p:txBody>
      </p:sp>
      <p:sp>
        <p:nvSpPr>
          <p:cNvPr id="7" name="Slide Number Placeholder 6"/>
          <p:cNvSpPr>
            <a:spLocks noGrp="1"/>
          </p:cNvSpPr>
          <p:nvPr>
            <p:ph type="sldNum" sz="quarter" idx="12"/>
          </p:nvPr>
        </p:nvSpPr>
        <p:spPr/>
        <p:txBody>
          <a:bodyPr/>
          <a:lstStyle/>
          <a:p>
            <a:pPr fontAlgn="base">
              <a:spcBef>
                <a:spcPct val="0"/>
              </a:spcBef>
              <a:spcAft>
                <a:spcPct val="0"/>
              </a:spcAft>
            </a:pPr>
            <a:fld id="{F7ACA5AA-DD8D-2B43-B4FE-0EDC6B4AB294}" type="slidenum">
              <a:rPr lang="en-US" smtClean="0">
                <a:solidFill>
                  <a:srgbClr val="FFFFFF"/>
                </a:solidFill>
                <a:ea typeface="ＭＳ Ｐゴシック" charset="0"/>
              </a:rPr>
              <a:pPr fontAlgn="base">
                <a:spcBef>
                  <a:spcPct val="0"/>
                </a:spcBef>
                <a:spcAft>
                  <a:spcPct val="0"/>
                </a:spcAft>
              </a:pPr>
              <a:t>‹#›</a:t>
            </a:fld>
            <a:endParaRPr lang="en-US" dirty="0">
              <a:solidFill>
                <a:srgbClr val="FFFFFF"/>
              </a:solidFill>
              <a:ea typeface="ＭＳ Ｐゴシック" charset="0"/>
            </a:endParaRPr>
          </a:p>
        </p:txBody>
      </p:sp>
      <p:sp>
        <p:nvSpPr>
          <p:cNvPr id="9" name="Content Placeholder 8"/>
          <p:cNvSpPr>
            <a:spLocks noGrp="1"/>
          </p:cNvSpPr>
          <p:nvPr>
            <p:ph sz="quarter" idx="13"/>
          </p:nvPr>
        </p:nvSpPr>
        <p:spPr>
          <a:xfrm>
            <a:off x="304800" y="285750"/>
            <a:ext cx="8516815" cy="37071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fontAlgn="base">
              <a:spcBef>
                <a:spcPct val="0"/>
              </a:spcBef>
              <a:spcAft>
                <a:spcPct val="0"/>
              </a:spcAft>
              <a:defRPr/>
            </a:pPr>
            <a:endParaRPr lang="en-US" altLang="en-US" dirty="0">
              <a:solidFill>
                <a:srgbClr val="FFFFFF"/>
              </a:solidFill>
            </a:endParaRPr>
          </a:p>
        </p:txBody>
      </p:sp>
      <p:sp>
        <p:nvSpPr>
          <p:cNvPr id="10"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17" name="Picture 16" descr="AETC_2016_ribbon.png"/>
          <p:cNvPicPr>
            <a:picLocks noChangeAspect="1"/>
          </p:cNvPicPr>
          <p:nvPr/>
        </p:nvPicPr>
        <p:blipFill rotWithShape="1">
          <a:blip r:embed="rId14" cstate="print">
            <a:alphaModFix amt="5000"/>
            <a:extLst>
              <a:ext uri="{28A0092B-C50C-407E-A947-70E740481C1C}">
                <a14:useLocalDpi xmlns:a14="http://schemas.microsoft.com/office/drawing/2010/main" val="0"/>
              </a:ext>
            </a:extLst>
          </a:blip>
          <a:srcRect l="35150" t="21563" r="9715" b="1014"/>
          <a:stretch/>
        </p:blipFill>
        <p:spPr>
          <a:xfrm>
            <a:off x="1" y="1"/>
            <a:ext cx="9144000" cy="5143500"/>
          </a:xfrm>
          <a:prstGeom prst="rect">
            <a:avLst/>
          </a:prstGeom>
          <a:effectLst/>
        </p:spPr>
      </p:pic>
      <p:sp>
        <p:nvSpPr>
          <p:cNvPr id="7" name="Rectangle 6"/>
          <p:cNvSpPr/>
          <p:nvPr/>
        </p:nvSpPr>
        <p:spPr>
          <a:xfrm>
            <a:off x="2" y="4667302"/>
            <a:ext cx="9143999" cy="4800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05979"/>
            <a:ext cx="8315569" cy="857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315569" cy="32754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8458200" y="4667302"/>
            <a:ext cx="685800" cy="480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6" name="Slide Number Placeholder 5"/>
          <p:cNvSpPr>
            <a:spLocks noGrp="1"/>
          </p:cNvSpPr>
          <p:nvPr>
            <p:ph type="sldNum" sz="quarter" idx="4"/>
          </p:nvPr>
        </p:nvSpPr>
        <p:spPr>
          <a:xfrm>
            <a:off x="8531788" y="4729412"/>
            <a:ext cx="548640" cy="29718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fontAlgn="base">
              <a:spcBef>
                <a:spcPct val="0"/>
              </a:spcBef>
              <a:spcAft>
                <a:spcPct val="0"/>
              </a:spcAft>
            </a:pPr>
            <a:fld id="{F7ACA5AA-DD8D-2B43-B4FE-0EDC6B4AB294}" type="slidenum">
              <a:rPr lang="en-US" smtClean="0">
                <a:solidFill>
                  <a:srgbClr val="FFFFFF"/>
                </a:solidFill>
                <a:ea typeface="ＭＳ Ｐゴシック" charset="0"/>
              </a:rPr>
              <a:pPr fontAlgn="base">
                <a:spcBef>
                  <a:spcPct val="0"/>
                </a:spcBef>
                <a:spcAft>
                  <a:spcPct val="0"/>
                </a:spcAft>
              </a:pPr>
              <a:t>‹#›</a:t>
            </a:fld>
            <a:endParaRPr lang="en-US" dirty="0">
              <a:solidFill>
                <a:srgbClr val="FFFFFF"/>
              </a:solidFill>
              <a:ea typeface="ＭＳ Ｐゴシック" charset="0"/>
            </a:endParaRPr>
          </a:p>
        </p:txBody>
      </p:sp>
      <p:sp>
        <p:nvSpPr>
          <p:cNvPr id="15"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fontAlgn="base">
              <a:spcBef>
                <a:spcPct val="0"/>
              </a:spcBef>
              <a:spcAft>
                <a:spcPct val="0"/>
              </a:spcAft>
              <a:defRPr/>
            </a:pPr>
            <a:endParaRPr lang="en-US" altLang="en-US" dirty="0">
              <a:solidFill>
                <a:srgbClr val="FFFFFF"/>
              </a:solidFill>
            </a:endParaRPr>
          </a:p>
        </p:txBody>
      </p:sp>
      <p:sp>
        <p:nvSpPr>
          <p:cNvPr id="16"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9" r:id="rId8"/>
    <p:sldLayoutId id="2147483807" r:id="rId9"/>
    <p:sldLayoutId id="2147483808" r:id="rId10"/>
    <p:sldLayoutId id="2147483810" r:id="rId11"/>
    <p:sldLayoutId id="2147483811" r:id="rId12"/>
  </p:sldLayoutIdLst>
  <p:hf hdr="0" ftr="0" dt="0"/>
  <p:txStyles>
    <p:titleStyle>
      <a:lvl1pPr algn="l" defTabSz="914400"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900" indent="-228600" algn="l" defTabSz="914400"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40080" indent="-228600" algn="l" defTabSz="914400"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5840" indent="-228600" algn="l" defTabSz="914400"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80160" indent="-228600" algn="l" defTabSz="914400"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4480" indent="-228600" algn="l" defTabSz="914400"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oleObject" Target="../embeddings/oleObject1.bin"/><Relationship Id="rId5" Type="http://schemas.openxmlformats.org/officeDocument/2006/relationships/image" Target="../media/image10.emf"/><Relationship Id="rId1" Type="http://schemas.openxmlformats.org/officeDocument/2006/relationships/vmlDrawing" Target="../drawings/vmlDrawing1.vml"/><Relationship Id="rId2"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uccess.ada.org/en/practice-management/patients/infectious-diseases-2019-novel-coronaviru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6" Type="http://schemas.openxmlformats.org/officeDocument/2006/relationships/image" Target="../media/image15.png"/><Relationship Id="rId7" Type="http://schemas.openxmlformats.org/officeDocument/2006/relationships/image" Target="../media/image16.png"/><Relationship Id="rId8" Type="http://schemas.openxmlformats.org/officeDocument/2006/relationships/hyperlink" Target="https://www.cdc.gov/coronavirus/2019-ncov/prevent-getting-sick/prevention.html" TargetMode="External"/><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emergency.cdc.gov/coping/selfcare.asp"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harmreduction.org/miscellaneous/covid-19-guidance-for-people-who-use-drugs-and-harm-reduction-program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harmreduction.org/miscellaneous/covid-19-guidance-for-people-who-use-drugs-and-harm-reduction-program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harmreduction.org/miscellaneous/covid-19-guidance-for-people-who-use-drugs-and-harm-reduction-program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1.nyc.gov/assets/doh/downloads/pdf/imm/covid-sex-guidance.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cdc.gov/coronavirus/2019-ncov/daily-life-coping/reducing-stigma.html" TargetMode="External"/><Relationship Id="rId4" Type="http://schemas.openxmlformats.org/officeDocument/2006/relationships/hyperlink" Target="http://eqnm.org/%23covid19-statement"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7.xml.rels><?xml version="1.0" encoding="UTF-8" standalone="yes"?>
<Relationships xmlns="http://schemas.openxmlformats.org/package/2006/relationships"><Relationship Id="rId3" Type="http://schemas.openxmlformats.org/officeDocument/2006/relationships/hyperlink" Target="https://www.covid19-druginteractions.org/" TargetMode="External"/><Relationship Id="rId4" Type="http://schemas.openxmlformats.org/officeDocument/2006/relationships/hyperlink" Target="http://www.naturalmedicines.therapeuticresearch.com"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9.xml.rels><?xml version="1.0" encoding="UTF-8" standalone="yes"?>
<Relationships xmlns="http://schemas.openxmlformats.org/package/2006/relationships"><Relationship Id="rId3" Type="http://schemas.openxmlformats.org/officeDocument/2006/relationships/hyperlink" Target="http://nccc.ucsf.edu/" TargetMode="External"/><Relationship Id="rId4" Type="http://schemas.openxmlformats.org/officeDocument/2006/relationships/hyperlink" Target="http://echo.unm.edu/" TargetMode="External"/><Relationship Id="rId5" Type="http://schemas.openxmlformats.org/officeDocument/2006/relationships/hyperlink" Target="mailto:hivecho@salud.unm.edu" TargetMode="External"/><Relationship Id="rId6" Type="http://schemas.openxmlformats.org/officeDocument/2006/relationships/hyperlink" Target="https://aidsetc.org/nhc" TargetMode="External"/><Relationship Id="rId7" Type="http://schemas.openxmlformats.org/officeDocument/2006/relationships/hyperlink" Target="https://targethiv.org/library/aetc-national-coordinating-resource-center-0" TargetMode="External"/><Relationship Id="rId8" Type="http://schemas.openxmlformats.org/officeDocument/2006/relationships/hyperlink" Target="mailto:scaetcecho@salud.unm.edu" TargetMode="External"/><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30.xml.rels><?xml version="1.0" encoding="UTF-8" standalone="yes"?>
<Relationships xmlns="http://schemas.openxmlformats.org/package/2006/relationships"><Relationship Id="rId3" Type="http://schemas.openxmlformats.org/officeDocument/2006/relationships/hyperlink" Target="https://aahivm.org/hiv-care-covid-19/" TargetMode="External"/><Relationship Id="rId4" Type="http://schemas.openxmlformats.org/officeDocument/2006/relationships/hyperlink" Target="https://www.cdc.gov/coronavirus/2019-ncov/need-extra-precautions/hiv.html?CDC_AA_refVal=https://www.cdc.gov/coronavirus/2019-ncov/specific-groups/hiv.html" TargetMode="External"/><Relationship Id="rId5" Type="http://schemas.openxmlformats.org/officeDocument/2006/relationships/hyperlink" Target="https://aidsinfo.nih.gov/guidelines/html/8/covid-19-and-persons-with-hiv--interim-guidance-/554/interim-guidance-for-covid-19-and-persons-with-hiv" TargetMode="External"/><Relationship Id="rId6" Type="http://schemas.openxmlformats.org/officeDocument/2006/relationships/hyperlink" Target="https://www.hivma.org/globalassets/covid-19-special-considerations_v5.pdf" TargetMode="External"/><Relationship Id="rId7" Type="http://schemas.openxmlformats.org/officeDocument/2006/relationships/hyperlink" Target="https://www.who.int/news-room/q-a-detail/q-a-on-covid-19-hiv-and-antiretrovirals" TargetMode="External"/><Relationship Id="rId8" Type="http://schemas.openxmlformats.org/officeDocument/2006/relationships/hyperlink" Target="https://aidsetc.org/resource/covid-19-resources-hiv-providers" TargetMode="External"/><Relationship Id="rId9" Type="http://schemas.openxmlformats.org/officeDocument/2006/relationships/hyperlink" Target="https://bphc.hrsa.gov/emergency-response/coronavirus-frequently-asked-questions.html"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1.xml.rels><?xml version="1.0" encoding="UTF-8" standalone="yes"?>
<Relationships xmlns="http://schemas.openxmlformats.org/package/2006/relationships"><Relationship Id="rId3" Type="http://schemas.openxmlformats.org/officeDocument/2006/relationships/hyperlink" Target="http://www.hiv-druginteractions.org/" TargetMode="External"/><Relationship Id="rId4" Type="http://schemas.openxmlformats.org/officeDocument/2006/relationships/hyperlink" Target="http://www.covid19-druginteractions.org/" TargetMode="External"/><Relationship Id="rId5" Type="http://schemas.openxmlformats.org/officeDocument/2006/relationships/hyperlink" Target="http://www.naturalmedicines.therapeuticresearch.com" TargetMode="External"/><Relationship Id="rId6" Type="http://schemas.openxmlformats.org/officeDocument/2006/relationships/hyperlink" Target="https://www.healthline.com/nutrition/immune-boosting-supplements" TargetMode="External"/><Relationship Id="rId7" Type="http://schemas.openxmlformats.org/officeDocument/2006/relationships/hyperlink" Target="https://www.discovermagazine.com/health/can-natural-remedies-really-help-you-fight-the-coronavirus" TargetMode="External"/><Relationship Id="rId8" Type="http://schemas.openxmlformats.org/officeDocument/2006/relationships/hyperlink" Target="https://www.pharmacytimes.com/news/what-are-drug-prevention-and-treatment-options-for-covid-19" TargetMode="Externa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2.xml.rels><?xml version="1.0" encoding="UTF-8" standalone="yes"?>
<Relationships xmlns="http://schemas.openxmlformats.org/package/2006/relationships"><Relationship Id="rId3" Type="http://schemas.openxmlformats.org/officeDocument/2006/relationships/hyperlink" Target="https://harmreduction.org/miscellaneous/covid-19-guidance-for-people-who-use-drugs-and-harm-reduction-programs/" TargetMode="External"/><Relationship Id="rId4" Type="http://schemas.openxmlformats.org/officeDocument/2006/relationships/hyperlink" Target="https://www1.nyc.gov/assets/doh/downloads/pdf/imm/covid-sex-guidance.pdf" TargetMode="External"/><Relationship Id="rId5" Type="http://schemas.openxmlformats.org/officeDocument/2006/relationships/hyperlink" Target="https://www.cdc.gov/coronavirus/2019-nCoV/hcp/index.html" TargetMode="External"/><Relationship Id="rId6" Type="http://schemas.openxmlformats.org/officeDocument/2006/relationships/hyperlink" Target="https://www.poz.com/article/people-hiv-need-know-new-coronavirus" TargetMode="External"/><Relationship Id="rId7" Type="http://schemas.openxmlformats.org/officeDocument/2006/relationships/hyperlink" Target="https://www.nytimes.com/2020/03/28/nyregion/coronavirus-larry-kramer-aids.html?action=click&amp;module=Features&amp;pgtype=Homepage"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3.xml.rels><?xml version="1.0" encoding="UTF-8" standalone="yes"?>
<Relationships xmlns="http://schemas.openxmlformats.org/package/2006/relationships"><Relationship Id="rId3" Type="http://schemas.openxmlformats.org/officeDocument/2006/relationships/hyperlink" Target="https://www.osap.org/page/COVID-19" TargetMode="External"/><Relationship Id="rId4" Type="http://schemas.openxmlformats.org/officeDocument/2006/relationships/hyperlink" Target="https://www.cdc.gov/coronavirus/2019-ncov/hcp/index.html" TargetMode="External"/><Relationship Id="rId5" Type="http://schemas.openxmlformats.org/officeDocument/2006/relationships/hyperlink" Target="https://harmreduction.org/miscellaneous/covid-19-guidance-for-people-who-use-drugs-and-harm-reduction-programs/" TargetMode="External"/><Relationship Id="rId6" Type="http://schemas.openxmlformats.org/officeDocument/2006/relationships/hyperlink" Target="https://www1.nyc.gov/assets/doh/downloads/pdf/imm/covid-sex-guidance.pdf" TargetMode="External"/><Relationship Id="rId7" Type="http://schemas.openxmlformats.org/officeDocument/2006/relationships/hyperlink" Target="https://www.cdc.gov/coronavirus/2019-nCoV/hcp/index.html" TargetMode="External"/><Relationship Id="rId1" Type="http://schemas.openxmlformats.org/officeDocument/2006/relationships/slideLayout" Target="../slideLayouts/slideLayout2.xml"/><Relationship Id="rId2" Type="http://schemas.openxmlformats.org/officeDocument/2006/relationships/hyperlink" Target="https://success.ada.org/en/practice-management/patients/infectious-diseases-2019-novel-coronavirus"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thebody.com/article/new-coronavirus-and-hiv" TargetMode="External"/><Relationship Id="rId4" Type="http://schemas.openxmlformats.org/officeDocument/2006/relationships/hyperlink" Target="https://www.cdc.gov/coronavirus/2019-ncov/specific-groups/hiv.html" TargetMode="External"/><Relationship Id="rId5" Type="http://schemas.openxmlformats.org/officeDocument/2006/relationships/hyperlink" Target="https://www.gob.mx/cms/uploads/attachment/file/332406/Responsables_CAPASITS_062018.pdf" TargetMode="External"/><Relationship Id="rId6" Type="http://schemas.openxmlformats.org/officeDocument/2006/relationships/hyperlink" Target="https://www.hhs.gov/about/news/2020/03/17/ocr-announces-notification-of-enforcement-discretion-for-telehealth-remote-communications-during-the-covid-19.html?fbclid=IwAR1ZJa6vEF5zkcEq2VwOH-KYV03tChoVe61bM9UZmzPrmUlo8rigH07Hxp0" TargetMode="External"/><Relationship Id="rId1" Type="http://schemas.openxmlformats.org/officeDocument/2006/relationships/slideLayout" Target="../slideLayouts/slideLayout2.xml"/><Relationship Id="rId2" Type="http://schemas.openxmlformats.org/officeDocument/2006/relationships/hyperlink" Target="https://www.medicaid.gov/medicaid/benefits/telemedicine/index.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457200" y="1752683"/>
            <a:ext cx="8229599" cy="1352467"/>
          </a:xfrm>
        </p:spPr>
        <p:txBody>
          <a:bodyPr/>
          <a:lstStyle/>
          <a:p>
            <a:pPr algn="ctr"/>
            <a:r>
              <a:rPr lang="en-US" sz="3600" dirty="0" smtClean="0">
                <a:cs typeface="Arial"/>
              </a:rPr>
              <a:t>COVID-19 Update</a:t>
            </a:r>
            <a:br>
              <a:rPr lang="en-US" sz="3600" dirty="0" smtClean="0">
                <a:cs typeface="Arial"/>
              </a:rPr>
            </a:br>
            <a:r>
              <a:rPr lang="en-US" sz="3600" dirty="0" smtClean="0">
                <a:cs typeface="Arial"/>
              </a:rPr>
              <a:t>for Patients with HIV</a:t>
            </a:r>
            <a:endParaRPr lang="en-US" sz="3600" dirty="0"/>
          </a:p>
        </p:txBody>
      </p:sp>
      <p:sp>
        <p:nvSpPr>
          <p:cNvPr id="7" name="object 5"/>
          <p:cNvSpPr txBox="1">
            <a:spLocks noGrp="1"/>
          </p:cNvSpPr>
          <p:nvPr>
            <p:ph type="subTitle" idx="1"/>
          </p:nvPr>
        </p:nvSpPr>
        <p:spPr>
          <a:xfrm>
            <a:off x="685801" y="3437385"/>
            <a:ext cx="8000998" cy="1957459"/>
          </a:xfrm>
          <a:prstGeom prst="rect">
            <a:avLst/>
          </a:prstGeom>
        </p:spPr>
        <p:txBody>
          <a:bodyPr vert="horz" wrap="square" lIns="0" tIns="0" rIns="0" bIns="0" rtlCol="0">
            <a:spAutoFit/>
          </a:bodyPr>
          <a:lstStyle/>
          <a:p>
            <a:pPr algn="ctr"/>
            <a:r>
              <a:rPr lang="en-US" sz="2400" dirty="0" smtClean="0">
                <a:solidFill>
                  <a:schemeClr val="tx1"/>
                </a:solidFill>
              </a:rPr>
              <a:t>Section 3:</a:t>
            </a:r>
          </a:p>
          <a:p>
            <a:pPr algn="ctr"/>
            <a:r>
              <a:rPr lang="en-US" sz="2400" dirty="0" smtClean="0">
                <a:solidFill>
                  <a:schemeClr val="tx1"/>
                </a:solidFill>
              </a:rPr>
              <a:t>Routine HIV Primary Care, COVID-19 Risk Reduction, </a:t>
            </a:r>
          </a:p>
          <a:p>
            <a:pPr algn="ctr"/>
            <a:r>
              <a:rPr lang="en-US" sz="2400" dirty="0" smtClean="0">
                <a:solidFill>
                  <a:schemeClr val="tx1"/>
                </a:solidFill>
              </a:rPr>
              <a:t>Management of Patients &amp; Staff with COVID-19</a:t>
            </a:r>
          </a:p>
          <a:p>
            <a:pPr algn="ctr"/>
            <a:endParaRPr lang="en-US" sz="1800" dirty="0">
              <a:solidFill>
                <a:srgbClr val="002060"/>
              </a:solidFill>
            </a:endParaRPr>
          </a:p>
          <a:p>
            <a:pPr marL="1270" algn="ctr">
              <a:lnSpc>
                <a:spcPct val="100000"/>
              </a:lnSpc>
            </a:pPr>
            <a:endParaRPr lang="en-US" dirty="0" smtClean="0">
              <a:latin typeface="Calibri"/>
              <a:cs typeface="Calibri"/>
            </a:endParaRPr>
          </a:p>
        </p:txBody>
      </p:sp>
      <p:sp>
        <p:nvSpPr>
          <p:cNvPr id="4" name="Rectangle 3"/>
          <p:cNvSpPr/>
          <p:nvPr/>
        </p:nvSpPr>
        <p:spPr>
          <a:xfrm>
            <a:off x="1219201" y="3292731"/>
            <a:ext cx="6554811" cy="904863"/>
          </a:xfrm>
          <a:prstGeom prst="rect">
            <a:avLst/>
          </a:prstGeom>
        </p:spPr>
        <p:txBody>
          <a:bodyPr wrap="square">
            <a:spAutoFit/>
          </a:bodyPr>
          <a:lstStyle/>
          <a:p>
            <a:pPr algn="ctr" fontAlgn="base">
              <a:spcBef>
                <a:spcPct val="20000"/>
              </a:spcBef>
              <a:spcAft>
                <a:spcPct val="0"/>
              </a:spcAft>
            </a:pPr>
            <a:endParaRPr lang="en-US" sz="2400" b="1" dirty="0" smtClean="0">
              <a:solidFill>
                <a:srgbClr val="FFFFFF"/>
              </a:solidFill>
              <a:latin typeface="Calibri"/>
              <a:ea typeface="ＭＳ Ｐゴシック" charset="0"/>
            </a:endParaRPr>
          </a:p>
          <a:p>
            <a:pPr algn="ctr" fontAlgn="base">
              <a:spcBef>
                <a:spcPct val="20000"/>
              </a:spcBef>
              <a:spcAft>
                <a:spcPct val="0"/>
              </a:spcAft>
            </a:pPr>
            <a:endParaRPr lang="en-US" sz="2400" b="1" dirty="0">
              <a:solidFill>
                <a:srgbClr val="FFFFFF"/>
              </a:solidFill>
              <a:latin typeface="Calibri"/>
              <a:ea typeface="ＭＳ Ｐゴシック" charset="0"/>
            </a:endParaRPr>
          </a:p>
        </p:txBody>
      </p:sp>
      <p:sp>
        <p:nvSpPr>
          <p:cNvPr id="2" name="Slide Number Placeholder 1"/>
          <p:cNvSpPr>
            <a:spLocks noGrp="1"/>
          </p:cNvSpPr>
          <p:nvPr>
            <p:ph type="sldNum" sz="quarter" idx="12"/>
          </p:nvPr>
        </p:nvSpPr>
        <p:spPr/>
        <p:txBody>
          <a:bodyPr/>
          <a:lstStyle/>
          <a:p>
            <a:fld id="{6E2D2B3B-882E-40F3-A32F-6DD516915044}" type="slidenum">
              <a:rPr lang="en-US" smtClean="0"/>
              <a:pPr/>
              <a:t>1</a:t>
            </a:fld>
            <a:endParaRPr lang="en-US" dirty="0"/>
          </a:p>
        </p:txBody>
      </p:sp>
    </p:spTree>
    <p:extLst>
      <p:ext uri="{BB962C8B-B14F-4D97-AF65-F5344CB8AC3E}">
        <p14:creationId xmlns:p14="http://schemas.microsoft.com/office/powerpoint/2010/main" val="302894326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Safety Measures</a:t>
            </a:r>
            <a:endParaRPr lang="en-US" dirty="0"/>
          </a:p>
        </p:txBody>
      </p:sp>
      <p:sp>
        <p:nvSpPr>
          <p:cNvPr id="6" name="Text Placeholder 5"/>
          <p:cNvSpPr>
            <a:spLocks noGrp="1"/>
          </p:cNvSpPr>
          <p:nvPr>
            <p:ph type="body" idx="1"/>
          </p:nvPr>
        </p:nvSpPr>
        <p:spPr>
          <a:xfrm>
            <a:off x="457200" y="987877"/>
            <a:ext cx="3890108" cy="479822"/>
          </a:xfrm>
        </p:spPr>
        <p:txBody>
          <a:bodyPr/>
          <a:lstStyle/>
          <a:p>
            <a:r>
              <a:rPr lang="en-US" dirty="0" smtClean="0"/>
              <a:t>Sanitation Stations</a:t>
            </a:r>
            <a:endParaRPr lang="en-US" dirty="0"/>
          </a:p>
        </p:txBody>
      </p:sp>
      <p:pic>
        <p:nvPicPr>
          <p:cNvPr id="10" name="Content Placeholder 9"/>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rot="5400000">
            <a:off x="436173" y="1677886"/>
            <a:ext cx="2641235" cy="2599182"/>
          </a:xfrm>
        </p:spPr>
      </p:pic>
      <p:sp>
        <p:nvSpPr>
          <p:cNvPr id="8" name="Text Placeholder 7"/>
          <p:cNvSpPr>
            <a:spLocks noGrp="1"/>
          </p:cNvSpPr>
          <p:nvPr>
            <p:ph type="body" sz="quarter" idx="3"/>
          </p:nvPr>
        </p:nvSpPr>
        <p:spPr>
          <a:xfrm>
            <a:off x="4856899" y="1025128"/>
            <a:ext cx="4038599" cy="479822"/>
          </a:xfrm>
        </p:spPr>
        <p:txBody>
          <a:bodyPr/>
          <a:lstStyle/>
          <a:p>
            <a:r>
              <a:rPr lang="en-US" dirty="0" smtClean="0"/>
              <a:t>Front Desk Triage</a:t>
            </a:r>
            <a:endParaRPr lang="en-US" dirty="0"/>
          </a:p>
        </p:txBody>
      </p:sp>
      <p:graphicFrame>
        <p:nvGraphicFramePr>
          <p:cNvPr id="11" name="Object 10"/>
          <p:cNvGraphicFramePr>
            <a:graphicFrameLocks noChangeAspect="1"/>
          </p:cNvGraphicFramePr>
          <p:nvPr>
            <p:extLst>
              <p:ext uri="{D42A27DB-BD31-4B8C-83A1-F6EECF244321}">
                <p14:modId xmlns:p14="http://schemas.microsoft.com/office/powerpoint/2010/main" val="712304554"/>
              </p:ext>
            </p:extLst>
          </p:nvPr>
        </p:nvGraphicFramePr>
        <p:xfrm>
          <a:off x="4856899" y="1664827"/>
          <a:ext cx="2633472" cy="2888123"/>
        </p:xfrm>
        <a:graphic>
          <a:graphicData uri="http://schemas.openxmlformats.org/presentationml/2006/ole">
            <mc:AlternateContent xmlns:mc="http://schemas.openxmlformats.org/markup-compatibility/2006">
              <mc:Choice xmlns:v="urn:schemas-microsoft-com:vml" Requires="v">
                <p:oleObj spid="_x0000_s1029" name="Acrobat Document" r:id="rId4" imgW="5829058" imgH="7543510" progId="Acrobat.Document.11">
                  <p:embed/>
                </p:oleObj>
              </mc:Choice>
              <mc:Fallback>
                <p:oleObj name="Acrobat Document" r:id="rId4" imgW="5829058" imgH="7543510" progId="Acrobat.Document.11">
                  <p:embed/>
                  <p:pic>
                    <p:nvPicPr>
                      <p:cNvPr id="11" name="Object 10"/>
                      <p:cNvPicPr/>
                      <p:nvPr/>
                    </p:nvPicPr>
                    <p:blipFill>
                      <a:blip r:embed="rId5"/>
                      <a:stretch>
                        <a:fillRect/>
                      </a:stretch>
                    </p:blipFill>
                    <p:spPr>
                      <a:xfrm>
                        <a:off x="4856899" y="1664827"/>
                        <a:ext cx="2633472" cy="2888123"/>
                      </a:xfrm>
                      <a:prstGeom prst="rect">
                        <a:avLst/>
                      </a:prstGeom>
                    </p:spPr>
                  </p:pic>
                </p:oleObj>
              </mc:Fallback>
            </mc:AlternateContent>
          </a:graphicData>
        </a:graphic>
      </p:graphicFrame>
    </p:spTree>
    <p:extLst>
      <p:ext uri="{BB962C8B-B14F-4D97-AF65-F5344CB8AC3E}">
        <p14:creationId xmlns:p14="http://schemas.microsoft.com/office/powerpoint/2010/main" val="265325831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dirty="0"/>
              <a:t>Safety Measures</a:t>
            </a:r>
          </a:p>
        </p:txBody>
      </p:sp>
      <p:sp>
        <p:nvSpPr>
          <p:cNvPr id="9" name="Content Placeholder 8"/>
          <p:cNvSpPr>
            <a:spLocks noGrp="1"/>
          </p:cNvSpPr>
          <p:nvPr>
            <p:ph sz="half" idx="1"/>
          </p:nvPr>
        </p:nvSpPr>
        <p:spPr/>
        <p:txBody>
          <a:bodyPr/>
          <a:lstStyle/>
          <a:p>
            <a:r>
              <a:rPr lang="en-US" dirty="0"/>
              <a:t>Department leaders in constant contact</a:t>
            </a:r>
          </a:p>
          <a:p>
            <a:pPr lvl="1"/>
            <a:r>
              <a:rPr lang="en-US" dirty="0"/>
              <a:t>With each other</a:t>
            </a:r>
          </a:p>
          <a:p>
            <a:pPr lvl="1"/>
            <a:r>
              <a:rPr lang="en-US" dirty="0"/>
              <a:t>With Staff</a:t>
            </a:r>
          </a:p>
          <a:p>
            <a:r>
              <a:rPr lang="en-US" dirty="0"/>
              <a:t>Skeleton Crew – Implemented</a:t>
            </a:r>
          </a:p>
          <a:p>
            <a:pPr marL="114300" indent="0">
              <a:buNone/>
            </a:pPr>
            <a:endParaRPr lang="en-US" dirty="0"/>
          </a:p>
        </p:txBody>
      </p:sp>
      <p:sp>
        <p:nvSpPr>
          <p:cNvPr id="10" name="Content Placeholder 9"/>
          <p:cNvSpPr>
            <a:spLocks noGrp="1"/>
          </p:cNvSpPr>
          <p:nvPr>
            <p:ph sz="half" idx="2"/>
          </p:nvPr>
        </p:nvSpPr>
        <p:spPr/>
        <p:txBody>
          <a:bodyPr>
            <a:normAutofit fontScale="92500" lnSpcReduction="10000"/>
          </a:bodyPr>
          <a:lstStyle/>
          <a:p>
            <a:r>
              <a:rPr lang="en-US" dirty="0"/>
              <a:t>Zoom for:</a:t>
            </a:r>
          </a:p>
          <a:p>
            <a:pPr lvl="1"/>
            <a:r>
              <a:rPr lang="en-US" dirty="0"/>
              <a:t>Interviews</a:t>
            </a:r>
          </a:p>
          <a:p>
            <a:pPr lvl="1"/>
            <a:r>
              <a:rPr lang="en-US" dirty="0"/>
              <a:t>Meetings</a:t>
            </a:r>
          </a:p>
          <a:p>
            <a:pPr lvl="1"/>
            <a:r>
              <a:rPr lang="en-US" dirty="0"/>
              <a:t>Morning Huddles</a:t>
            </a:r>
          </a:p>
          <a:p>
            <a:r>
              <a:rPr lang="en-US" dirty="0"/>
              <a:t>All hands on deck to sanitize</a:t>
            </a:r>
          </a:p>
          <a:p>
            <a:pPr lvl="1"/>
            <a:r>
              <a:rPr lang="en-US" dirty="0"/>
              <a:t>Your area</a:t>
            </a:r>
          </a:p>
          <a:p>
            <a:pPr lvl="1"/>
            <a:r>
              <a:rPr lang="en-US" dirty="0"/>
              <a:t>Common areas</a:t>
            </a:r>
          </a:p>
        </p:txBody>
      </p:sp>
      <p:sp>
        <p:nvSpPr>
          <p:cNvPr id="7" name="Slide Number Placeholder 6"/>
          <p:cNvSpPr>
            <a:spLocks noGrp="1"/>
          </p:cNvSpPr>
          <p:nvPr>
            <p:ph type="sldNum" sz="quarter" idx="12"/>
          </p:nvPr>
        </p:nvSpPr>
        <p:spPr/>
        <p:txBody>
          <a:bodyPr/>
          <a:lstStyle/>
          <a:p>
            <a:fld id="{9F49499B-0A11-F941-988B-5A98BBA90756}" type="slidenum">
              <a:rPr lang="en-US" smtClean="0">
                <a:solidFill>
                  <a:srgbClr val="FFFFFF"/>
                </a:solidFill>
              </a:rPr>
              <a:pPr/>
              <a:t>11</a:t>
            </a:fld>
            <a:endParaRPr lang="en-US" dirty="0">
              <a:solidFill>
                <a:srgbClr val="FFFFFF"/>
              </a:solidFill>
            </a:endParaRPr>
          </a:p>
        </p:txBody>
      </p:sp>
    </p:spTree>
    <p:extLst>
      <p:ext uri="{BB962C8B-B14F-4D97-AF65-F5344CB8AC3E}">
        <p14:creationId xmlns:p14="http://schemas.microsoft.com/office/powerpoint/2010/main" val="4095510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722314" y="1924050"/>
            <a:ext cx="7659687" cy="876300"/>
          </a:xfrm>
        </p:spPr>
        <p:txBody>
          <a:bodyPr/>
          <a:lstStyle/>
          <a:p>
            <a:r>
              <a:rPr lang="en-US" sz="4000" dirty="0" smtClean="0">
                <a:cs typeface="Arial"/>
              </a:rPr>
              <a:t>COVID-19 and </a:t>
            </a:r>
            <a:br>
              <a:rPr lang="en-US" sz="4000" dirty="0" smtClean="0">
                <a:cs typeface="Arial"/>
              </a:rPr>
            </a:br>
            <a:r>
              <a:rPr lang="en-US" sz="4000" dirty="0" smtClean="0">
                <a:cs typeface="Arial"/>
              </a:rPr>
              <a:t>Oral Health Care</a:t>
            </a:r>
            <a:endParaRPr lang="en-US" dirty="0"/>
          </a:p>
        </p:txBody>
      </p:sp>
      <p:sp>
        <p:nvSpPr>
          <p:cNvPr id="7" name="object 5"/>
          <p:cNvSpPr txBox="1">
            <a:spLocks noGrp="1"/>
          </p:cNvSpPr>
          <p:nvPr>
            <p:ph type="body" idx="1"/>
          </p:nvPr>
        </p:nvSpPr>
        <p:spPr>
          <a:xfrm>
            <a:off x="722314" y="3354110"/>
            <a:ext cx="7507286" cy="1046440"/>
          </a:xfrm>
          <a:prstGeom prst="rect">
            <a:avLst/>
          </a:prstGeom>
        </p:spPr>
        <p:txBody>
          <a:bodyPr vert="horz" wrap="square" lIns="0" tIns="0" rIns="0" bIns="0" rtlCol="0">
            <a:spAutoFit/>
          </a:bodyPr>
          <a:lstStyle/>
          <a:p>
            <a:pPr marL="1270">
              <a:lnSpc>
                <a:spcPct val="100000"/>
              </a:lnSpc>
            </a:pPr>
            <a:r>
              <a:rPr lang="en-US" dirty="0" err="1" smtClean="0">
                <a:latin typeface="Calibri"/>
                <a:cs typeface="Calibri"/>
              </a:rPr>
              <a:t>C.Mark</a:t>
            </a:r>
            <a:r>
              <a:rPr lang="en-US" dirty="0" smtClean="0">
                <a:latin typeface="Calibri"/>
                <a:cs typeface="Calibri"/>
              </a:rPr>
              <a:t> Nichols, DDS</a:t>
            </a:r>
          </a:p>
          <a:p>
            <a:pPr marL="1270">
              <a:lnSpc>
                <a:spcPct val="100000"/>
              </a:lnSpc>
            </a:pPr>
            <a:r>
              <a:rPr lang="en-US" dirty="0" smtClean="0">
                <a:latin typeface="Calibri"/>
                <a:cs typeface="Calibri"/>
              </a:rPr>
              <a:t>Director of Dental Services, Avenue 360 Health and Wellness, Houston</a:t>
            </a:r>
          </a:p>
          <a:p>
            <a:pPr marL="1270">
              <a:lnSpc>
                <a:spcPct val="100000"/>
              </a:lnSpc>
            </a:pPr>
            <a:r>
              <a:rPr lang="en-US" dirty="0" smtClean="0">
                <a:latin typeface="Calibri"/>
                <a:cs typeface="Calibri"/>
              </a:rPr>
              <a:t>Dental Director, South Central AETC</a:t>
            </a:r>
          </a:p>
        </p:txBody>
      </p:sp>
      <p:sp>
        <p:nvSpPr>
          <p:cNvPr id="2" name="Slide Number Placeholder 1"/>
          <p:cNvSpPr>
            <a:spLocks noGrp="1"/>
          </p:cNvSpPr>
          <p:nvPr>
            <p:ph type="sldNum" sz="quarter" idx="12"/>
          </p:nvPr>
        </p:nvSpPr>
        <p:spPr/>
        <p:txBody>
          <a:bodyPr/>
          <a:lstStyle/>
          <a:p>
            <a:fld id="{6E2D2B3B-882E-40F3-A32F-6DD516915044}" type="slidenum">
              <a:rPr lang="en-US" smtClean="0"/>
              <a:pPr/>
              <a:t>12</a:t>
            </a:fld>
            <a:endParaRPr lang="en-US" dirty="0"/>
          </a:p>
        </p:txBody>
      </p:sp>
      <p:sp>
        <p:nvSpPr>
          <p:cNvPr id="4" name="Rectangle 3"/>
          <p:cNvSpPr/>
          <p:nvPr/>
        </p:nvSpPr>
        <p:spPr>
          <a:xfrm>
            <a:off x="1219201" y="3292731"/>
            <a:ext cx="6554811" cy="904863"/>
          </a:xfrm>
          <a:prstGeom prst="rect">
            <a:avLst/>
          </a:prstGeom>
        </p:spPr>
        <p:txBody>
          <a:bodyPr wrap="square">
            <a:spAutoFit/>
          </a:bodyPr>
          <a:lstStyle/>
          <a:p>
            <a:pPr algn="ctr" fontAlgn="base">
              <a:spcBef>
                <a:spcPct val="20000"/>
              </a:spcBef>
              <a:spcAft>
                <a:spcPct val="0"/>
              </a:spcAft>
            </a:pPr>
            <a:endParaRPr lang="en-US" sz="2400" b="1" dirty="0" smtClean="0">
              <a:solidFill>
                <a:srgbClr val="FFFFFF"/>
              </a:solidFill>
              <a:latin typeface="Calibri"/>
              <a:ea typeface="ＭＳ Ｐゴシック" charset="0"/>
            </a:endParaRPr>
          </a:p>
          <a:p>
            <a:pPr algn="ctr" fontAlgn="base">
              <a:spcBef>
                <a:spcPct val="20000"/>
              </a:spcBef>
              <a:spcAft>
                <a:spcPct val="0"/>
              </a:spcAft>
            </a:pPr>
            <a:endParaRPr lang="en-US" sz="2400" b="1" dirty="0">
              <a:solidFill>
                <a:srgbClr val="FFFFFF"/>
              </a:solidFill>
              <a:latin typeface="Calibri"/>
              <a:ea typeface="ＭＳ Ｐゴシック" charset="0"/>
            </a:endParaRPr>
          </a:p>
        </p:txBody>
      </p:sp>
    </p:spTree>
    <p:extLst>
      <p:ext uri="{BB962C8B-B14F-4D97-AF65-F5344CB8AC3E}">
        <p14:creationId xmlns:p14="http://schemas.microsoft.com/office/powerpoint/2010/main" val="415188171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COVID-19 and Oral Health Care</a:t>
            </a:r>
            <a:endParaRPr lang="en-US" dirty="0"/>
          </a:p>
        </p:txBody>
      </p:sp>
      <p:sp>
        <p:nvSpPr>
          <p:cNvPr id="9" name="Content Placeholder 8"/>
          <p:cNvSpPr>
            <a:spLocks noGrp="1"/>
          </p:cNvSpPr>
          <p:nvPr>
            <p:ph idx="1"/>
          </p:nvPr>
        </p:nvSpPr>
        <p:spPr/>
        <p:txBody>
          <a:bodyPr>
            <a:normAutofit fontScale="77500" lnSpcReduction="20000"/>
          </a:bodyPr>
          <a:lstStyle/>
          <a:p>
            <a:r>
              <a:rPr lang="en-US" dirty="0"/>
              <a:t>On March 19, 2020 the American Dental Association issued guidelines for the practice of dentistry during the COVID 19 pandemic.  These guidelines recommend that dental healthcare workers postpone elective dental care but continue to provide emergency and urgent dental care to patients</a:t>
            </a:r>
            <a:r>
              <a:rPr lang="en-US" dirty="0" smtClean="0"/>
              <a:t>.</a:t>
            </a:r>
          </a:p>
          <a:p>
            <a:endParaRPr lang="en-US" sz="900" dirty="0"/>
          </a:p>
          <a:p>
            <a:r>
              <a:rPr lang="en-US" dirty="0"/>
              <a:t>These guidelines were established to protect the public as well as dental healthcare workers, to conserve the availability of PPE, and to reduce the need of patients to access the hospital systems for dental related issues</a:t>
            </a:r>
            <a:r>
              <a:rPr lang="en-US" dirty="0" smtClean="0"/>
              <a:t>.</a:t>
            </a:r>
          </a:p>
          <a:p>
            <a:endParaRPr lang="en-US" sz="1000" dirty="0"/>
          </a:p>
          <a:p>
            <a:r>
              <a:rPr lang="en-US" dirty="0"/>
              <a:t>These guidelines can be found at </a:t>
            </a:r>
            <a:r>
              <a:rPr lang="en-US" dirty="0" smtClean="0"/>
              <a:t>ADA </a:t>
            </a:r>
            <a:r>
              <a:rPr lang="en-US" dirty="0"/>
              <a:t>website’s Coronavirus </a:t>
            </a:r>
            <a:r>
              <a:rPr lang="en-US" dirty="0" smtClean="0"/>
              <a:t>Center</a:t>
            </a:r>
            <a:r>
              <a:rPr lang="en-US" dirty="0"/>
              <a:t> </a:t>
            </a:r>
            <a:r>
              <a:rPr lang="en-US" dirty="0" smtClean="0"/>
              <a:t>(</a:t>
            </a:r>
            <a:r>
              <a:rPr lang="en-US" dirty="0">
                <a:hlinkClick r:id="rId2"/>
              </a:rPr>
              <a:t>https://</a:t>
            </a:r>
            <a:r>
              <a:rPr lang="en-US" dirty="0" smtClean="0">
                <a:hlinkClick r:id="rId2"/>
              </a:rPr>
              <a:t>success.ada.org/en/practice-management/patients/infectious-diseases-2019-novel-coronavirus</a:t>
            </a:r>
            <a:r>
              <a:rPr lang="en-US" dirty="0" smtClean="0"/>
              <a:t>)</a:t>
            </a:r>
            <a:endParaRPr lang="en-US" dirty="0"/>
          </a:p>
        </p:txBody>
      </p:sp>
      <p:sp>
        <p:nvSpPr>
          <p:cNvPr id="7" name="Slide Number Placeholder 6"/>
          <p:cNvSpPr>
            <a:spLocks noGrp="1"/>
          </p:cNvSpPr>
          <p:nvPr>
            <p:ph type="sldNum" sz="quarter" idx="12"/>
          </p:nvPr>
        </p:nvSpPr>
        <p:spPr/>
        <p:txBody>
          <a:bodyPr/>
          <a:lstStyle/>
          <a:p>
            <a:fld id="{9F49499B-0A11-F941-988B-5A98BBA90756}" type="slidenum">
              <a:rPr lang="en-US" smtClean="0">
                <a:solidFill>
                  <a:srgbClr val="FFFFFF"/>
                </a:solidFill>
              </a:rPr>
              <a:pPr/>
              <a:t>13</a:t>
            </a:fld>
            <a:endParaRPr lang="en-US" dirty="0">
              <a:solidFill>
                <a:srgbClr val="FFFFFF"/>
              </a:solidFill>
            </a:endParaRPr>
          </a:p>
        </p:txBody>
      </p:sp>
    </p:spTree>
    <p:extLst>
      <p:ext uri="{BB962C8B-B14F-4D97-AF65-F5344CB8AC3E}">
        <p14:creationId xmlns:p14="http://schemas.microsoft.com/office/powerpoint/2010/main" val="1477589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Dental Emergencies</a:t>
            </a:r>
            <a:endParaRPr lang="en-US" dirty="0"/>
          </a:p>
        </p:txBody>
      </p:sp>
      <p:sp>
        <p:nvSpPr>
          <p:cNvPr id="3" name="Content Placeholder 2"/>
          <p:cNvSpPr>
            <a:spLocks noGrp="1"/>
          </p:cNvSpPr>
          <p:nvPr>
            <p:ph idx="1"/>
          </p:nvPr>
        </p:nvSpPr>
        <p:spPr/>
        <p:txBody>
          <a:bodyPr>
            <a:normAutofit lnSpcReduction="10000"/>
          </a:bodyPr>
          <a:lstStyle/>
          <a:p>
            <a:r>
              <a:rPr lang="en-US" dirty="0"/>
              <a:t>P</a:t>
            </a:r>
            <a:r>
              <a:rPr lang="en-US" dirty="0" smtClean="0"/>
              <a:t>otentially </a:t>
            </a:r>
            <a:r>
              <a:rPr lang="en-US" dirty="0"/>
              <a:t>life threatening and require immediate treatment to stop tissue bleeding, alleviate severe pain or infection, and </a:t>
            </a:r>
            <a:r>
              <a:rPr lang="en-US" dirty="0" smtClean="0"/>
              <a:t>include</a:t>
            </a:r>
          </a:p>
          <a:p>
            <a:pPr lvl="1"/>
            <a:r>
              <a:rPr lang="en-US" dirty="0"/>
              <a:t>Uncontrolled bleeding</a:t>
            </a:r>
          </a:p>
          <a:p>
            <a:pPr lvl="1"/>
            <a:r>
              <a:rPr lang="en-US" dirty="0"/>
              <a:t>Cellulitis or a diffuse soft tissue bacterial infection with intra-oral or extra-oral swelling that potentially compromise the patient’s airway.</a:t>
            </a:r>
          </a:p>
          <a:p>
            <a:pPr lvl="1"/>
            <a:r>
              <a:rPr lang="en-US" dirty="0"/>
              <a:t>Trauma involving facial bones, potentially compromising the patient’s </a:t>
            </a:r>
            <a:r>
              <a:rPr lang="en-US" dirty="0" smtClean="0"/>
              <a:t>airway</a:t>
            </a:r>
            <a:endParaRPr lang="en-US" dirty="0"/>
          </a:p>
          <a:p>
            <a:pPr lvl="1"/>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14</a:t>
            </a:fld>
            <a:endParaRPr lang="en-US"/>
          </a:p>
        </p:txBody>
      </p:sp>
      <p:sp>
        <p:nvSpPr>
          <p:cNvPr id="5" name="TextBox 4"/>
          <p:cNvSpPr txBox="1"/>
          <p:nvPr/>
        </p:nvSpPr>
        <p:spPr>
          <a:xfrm>
            <a:off x="2057400" y="4729412"/>
            <a:ext cx="5486400" cy="307777"/>
          </a:xfrm>
          <a:prstGeom prst="rect">
            <a:avLst/>
          </a:prstGeom>
          <a:noFill/>
        </p:spPr>
        <p:txBody>
          <a:bodyPr wrap="square" rtlCol="0">
            <a:spAutoFit/>
          </a:bodyPr>
          <a:lstStyle/>
          <a:p>
            <a:pPr algn="ctr"/>
            <a:r>
              <a:rPr lang="en-US" sz="1400" dirty="0">
                <a:solidFill>
                  <a:schemeClr val="bg1"/>
                </a:solidFill>
              </a:rPr>
              <a:t>American Dental Association   </a:t>
            </a:r>
            <a:r>
              <a:rPr lang="en-US" sz="1400" dirty="0" smtClean="0">
                <a:solidFill>
                  <a:schemeClr val="bg1"/>
                </a:solidFill>
              </a:rPr>
              <a:t>ada.org</a:t>
            </a:r>
            <a:endParaRPr lang="en-US" sz="1400" dirty="0">
              <a:solidFill>
                <a:schemeClr val="bg1"/>
              </a:solidFill>
            </a:endParaRPr>
          </a:p>
        </p:txBody>
      </p:sp>
    </p:spTree>
    <p:extLst>
      <p:ext uri="{BB962C8B-B14F-4D97-AF65-F5344CB8AC3E}">
        <p14:creationId xmlns:p14="http://schemas.microsoft.com/office/powerpoint/2010/main" val="33571693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Urgent Dental Care</a:t>
            </a:r>
            <a:endParaRPr lang="en-US" dirty="0"/>
          </a:p>
        </p:txBody>
      </p:sp>
      <p:sp>
        <p:nvSpPr>
          <p:cNvPr id="3" name="Content Placeholder 2"/>
          <p:cNvSpPr>
            <a:spLocks noGrp="1"/>
          </p:cNvSpPr>
          <p:nvPr>
            <p:ph sz="half" idx="1"/>
          </p:nvPr>
        </p:nvSpPr>
        <p:spPr>
          <a:xfrm>
            <a:off x="457200" y="1152144"/>
            <a:ext cx="3962400" cy="3477006"/>
          </a:xfrm>
        </p:spPr>
        <p:txBody>
          <a:bodyPr>
            <a:normAutofit fontScale="77500" lnSpcReduction="20000"/>
          </a:bodyPr>
          <a:lstStyle/>
          <a:p>
            <a:r>
              <a:rPr lang="en-US" dirty="0" smtClean="0"/>
              <a:t>Focuses</a:t>
            </a:r>
            <a:r>
              <a:rPr lang="en-US" sz="2800" b="1" dirty="0" smtClean="0"/>
              <a:t> </a:t>
            </a:r>
            <a:r>
              <a:rPr lang="en-US" dirty="0"/>
              <a:t>on the management of conditions that require immediate attention to relieve severe pain and/or risk of infection and to alleviate the burden on hospital emergency </a:t>
            </a:r>
            <a:r>
              <a:rPr lang="en-US" dirty="0" smtClean="0"/>
              <a:t>departments</a:t>
            </a:r>
          </a:p>
          <a:p>
            <a:pPr marL="114300" indent="0">
              <a:buNone/>
            </a:pPr>
            <a:r>
              <a:rPr lang="en-US" dirty="0" smtClean="0"/>
              <a:t> </a:t>
            </a:r>
          </a:p>
          <a:p>
            <a:r>
              <a:rPr lang="en-US" dirty="0" smtClean="0"/>
              <a:t>Should be </a:t>
            </a:r>
            <a:r>
              <a:rPr lang="en-US" dirty="0"/>
              <a:t>treated as minimally invasively as </a:t>
            </a:r>
            <a:r>
              <a:rPr lang="en-US" dirty="0" smtClean="0"/>
              <a:t>possible</a:t>
            </a:r>
            <a:endParaRPr lang="en-US" dirty="0"/>
          </a:p>
        </p:txBody>
      </p:sp>
      <p:sp>
        <p:nvSpPr>
          <p:cNvPr id="5" name="Content Placeholder 4"/>
          <p:cNvSpPr>
            <a:spLocks noGrp="1"/>
          </p:cNvSpPr>
          <p:nvPr>
            <p:ph sz="half" idx="2"/>
          </p:nvPr>
        </p:nvSpPr>
        <p:spPr>
          <a:xfrm>
            <a:off x="4419600" y="1152144"/>
            <a:ext cx="4267200" cy="3577268"/>
          </a:xfrm>
        </p:spPr>
        <p:txBody>
          <a:bodyPr>
            <a:normAutofit fontScale="55000" lnSpcReduction="20000"/>
          </a:bodyPr>
          <a:lstStyle/>
          <a:p>
            <a:r>
              <a:rPr lang="en-US" dirty="0"/>
              <a:t>Severe dental pain from pulpal inflammation</a:t>
            </a:r>
          </a:p>
          <a:p>
            <a:r>
              <a:rPr lang="en-US" dirty="0" err="1"/>
              <a:t>Pericornitis</a:t>
            </a:r>
            <a:r>
              <a:rPr lang="en-US" dirty="0"/>
              <a:t> or third molar pain (wisdom teeth)</a:t>
            </a:r>
          </a:p>
          <a:p>
            <a:r>
              <a:rPr lang="en-US" dirty="0"/>
              <a:t>Surgical post-operative </a:t>
            </a:r>
            <a:r>
              <a:rPr lang="en-US" dirty="0" err="1"/>
              <a:t>osteitis</a:t>
            </a:r>
            <a:r>
              <a:rPr lang="en-US" dirty="0"/>
              <a:t>, dry socket dressing changes</a:t>
            </a:r>
          </a:p>
          <a:p>
            <a:r>
              <a:rPr lang="en-US" dirty="0"/>
              <a:t>Abscess, or localized bacterial infection resulting in localized pain and swelling</a:t>
            </a:r>
          </a:p>
          <a:p>
            <a:r>
              <a:rPr lang="en-US" dirty="0"/>
              <a:t>Tooth fracture resulting in pain or causing soft tissue trauma</a:t>
            </a:r>
          </a:p>
          <a:p>
            <a:r>
              <a:rPr lang="en-US" dirty="0"/>
              <a:t>Dental trauma with avulsion/luxation</a:t>
            </a:r>
          </a:p>
          <a:p>
            <a:r>
              <a:rPr lang="en-US" dirty="0"/>
              <a:t>Dental treatment required prior to critical medical procedures</a:t>
            </a:r>
          </a:p>
          <a:p>
            <a:r>
              <a:rPr lang="en-US" dirty="0"/>
              <a:t>Final crown/bridge cementation if the temporary restoration is lost, broken or causing gingival irritation</a:t>
            </a:r>
          </a:p>
          <a:p>
            <a:r>
              <a:rPr lang="en-US" dirty="0"/>
              <a:t>Biopsy of abnormal tissue</a:t>
            </a:r>
          </a:p>
          <a:p>
            <a:pPr marL="114300" indent="0">
              <a:buNone/>
            </a:pP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15</a:t>
            </a:fld>
            <a:endParaRPr lang="en-US"/>
          </a:p>
        </p:txBody>
      </p:sp>
      <p:sp>
        <p:nvSpPr>
          <p:cNvPr id="6" name="TextBox 5"/>
          <p:cNvSpPr txBox="1"/>
          <p:nvPr/>
        </p:nvSpPr>
        <p:spPr>
          <a:xfrm>
            <a:off x="1828800" y="4781550"/>
            <a:ext cx="6096000" cy="307777"/>
          </a:xfrm>
          <a:prstGeom prst="rect">
            <a:avLst/>
          </a:prstGeom>
          <a:noFill/>
        </p:spPr>
        <p:txBody>
          <a:bodyPr wrap="square" rtlCol="0">
            <a:spAutoFit/>
          </a:bodyPr>
          <a:lstStyle/>
          <a:p>
            <a:pPr algn="ctr"/>
            <a:r>
              <a:rPr lang="en-US" sz="1400" dirty="0">
                <a:solidFill>
                  <a:schemeClr val="bg1"/>
                </a:solidFill>
              </a:rPr>
              <a:t>American Dental Association   </a:t>
            </a:r>
            <a:r>
              <a:rPr lang="en-US" sz="1400" dirty="0" smtClean="0">
                <a:solidFill>
                  <a:schemeClr val="bg1"/>
                </a:solidFill>
              </a:rPr>
              <a:t>ada.org</a:t>
            </a:r>
            <a:endParaRPr lang="en-US" sz="1400" dirty="0">
              <a:solidFill>
                <a:schemeClr val="bg1"/>
              </a:solidFill>
            </a:endParaRPr>
          </a:p>
        </p:txBody>
      </p:sp>
    </p:spTree>
    <p:extLst>
      <p:ext uri="{BB962C8B-B14F-4D97-AF65-F5344CB8AC3E}">
        <p14:creationId xmlns:p14="http://schemas.microsoft.com/office/powerpoint/2010/main" val="1923482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Urgent </a:t>
            </a:r>
            <a:r>
              <a:rPr lang="en-US" dirty="0"/>
              <a:t>Dental Care</a:t>
            </a:r>
          </a:p>
        </p:txBody>
      </p:sp>
      <p:sp>
        <p:nvSpPr>
          <p:cNvPr id="3" name="Content Placeholder 2"/>
          <p:cNvSpPr>
            <a:spLocks noGrp="1"/>
          </p:cNvSpPr>
          <p:nvPr>
            <p:ph idx="1"/>
          </p:nvPr>
        </p:nvSpPr>
        <p:spPr>
          <a:xfrm>
            <a:off x="457200" y="1200150"/>
            <a:ext cx="8315569" cy="3428999"/>
          </a:xfrm>
        </p:spPr>
        <p:txBody>
          <a:bodyPr>
            <a:normAutofit fontScale="92500" lnSpcReduction="10000"/>
          </a:bodyPr>
          <a:lstStyle/>
          <a:p>
            <a:r>
              <a:rPr lang="en-US" dirty="0"/>
              <a:t>Extensive dental caries or defective restorations causing </a:t>
            </a:r>
            <a:r>
              <a:rPr lang="en-US" dirty="0" smtClean="0"/>
              <a:t>pain  </a:t>
            </a:r>
            <a:r>
              <a:rPr lang="en-US" dirty="0"/>
              <a:t>(Manage with interim restorative techniques when </a:t>
            </a:r>
            <a:r>
              <a:rPr lang="en-US" dirty="0" smtClean="0"/>
              <a:t>possible)</a:t>
            </a:r>
            <a:endParaRPr lang="en-US" dirty="0"/>
          </a:p>
          <a:p>
            <a:r>
              <a:rPr lang="en-US" dirty="0"/>
              <a:t>Suture removal</a:t>
            </a:r>
          </a:p>
          <a:p>
            <a:r>
              <a:rPr lang="en-US" dirty="0"/>
              <a:t>Denture adjustments on radiation/oncology patients</a:t>
            </a:r>
          </a:p>
          <a:p>
            <a:r>
              <a:rPr lang="en-US" dirty="0"/>
              <a:t>Denture adjustments or repairs when function  impeded</a:t>
            </a:r>
          </a:p>
          <a:p>
            <a:r>
              <a:rPr lang="en-US" dirty="0"/>
              <a:t>Replacing temporary filling on root canal access openings in patients experiencing pain.</a:t>
            </a:r>
          </a:p>
          <a:p>
            <a:r>
              <a:rPr lang="en-US" dirty="0"/>
              <a:t>Snipping or adjustment of an orthodontic wire or appliance piercing or ulcerating the oral mucosa</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16</a:t>
            </a:fld>
            <a:endParaRPr lang="en-US"/>
          </a:p>
        </p:txBody>
      </p:sp>
      <p:sp>
        <p:nvSpPr>
          <p:cNvPr id="5" name="TextBox 4"/>
          <p:cNvSpPr txBox="1"/>
          <p:nvPr/>
        </p:nvSpPr>
        <p:spPr>
          <a:xfrm>
            <a:off x="2057400" y="4729412"/>
            <a:ext cx="5486400" cy="307777"/>
          </a:xfrm>
          <a:prstGeom prst="rect">
            <a:avLst/>
          </a:prstGeom>
          <a:noFill/>
        </p:spPr>
        <p:txBody>
          <a:bodyPr wrap="square" rtlCol="0">
            <a:spAutoFit/>
          </a:bodyPr>
          <a:lstStyle/>
          <a:p>
            <a:pPr algn="ctr"/>
            <a:r>
              <a:rPr lang="en-US" sz="1400" dirty="0">
                <a:solidFill>
                  <a:schemeClr val="bg1"/>
                </a:solidFill>
              </a:rPr>
              <a:t>American Dental Association   </a:t>
            </a:r>
            <a:r>
              <a:rPr lang="en-US" sz="1400" dirty="0" smtClean="0">
                <a:solidFill>
                  <a:schemeClr val="bg1"/>
                </a:solidFill>
              </a:rPr>
              <a:t>ada.org</a:t>
            </a:r>
            <a:endParaRPr lang="en-US" sz="1400" dirty="0">
              <a:solidFill>
                <a:schemeClr val="bg1"/>
              </a:solidFill>
            </a:endParaRPr>
          </a:p>
        </p:txBody>
      </p:sp>
    </p:spTree>
    <p:extLst>
      <p:ext uri="{BB962C8B-B14F-4D97-AF65-F5344CB8AC3E}">
        <p14:creationId xmlns:p14="http://schemas.microsoft.com/office/powerpoint/2010/main" val="3228848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Routine or Non-Urgent Dental Procedures </a:t>
            </a:r>
            <a:endParaRPr lang="en-US" sz="3600" dirty="0"/>
          </a:p>
        </p:txBody>
      </p:sp>
      <p:sp>
        <p:nvSpPr>
          <p:cNvPr id="3" name="Content Placeholder 2"/>
          <p:cNvSpPr>
            <a:spLocks noGrp="1"/>
          </p:cNvSpPr>
          <p:nvPr>
            <p:ph idx="1"/>
          </p:nvPr>
        </p:nvSpPr>
        <p:spPr>
          <a:xfrm>
            <a:off x="457200" y="1200150"/>
            <a:ext cx="8315569" cy="3428999"/>
          </a:xfrm>
        </p:spPr>
        <p:txBody>
          <a:bodyPr>
            <a:normAutofit fontScale="92500" lnSpcReduction="10000"/>
          </a:bodyPr>
          <a:lstStyle/>
          <a:p>
            <a:r>
              <a:rPr lang="en-US" dirty="0"/>
              <a:t>Initial or periodic oral examinations and recall visits, including routine radiographs</a:t>
            </a:r>
          </a:p>
          <a:p>
            <a:r>
              <a:rPr lang="en-US" dirty="0"/>
              <a:t>Routine dental cleaning and preventive therapies</a:t>
            </a:r>
          </a:p>
          <a:p>
            <a:r>
              <a:rPr lang="en-US" dirty="0"/>
              <a:t>Orthodontic procedures other than those to address acute issues (e.g. pain, infection, trauma)</a:t>
            </a:r>
          </a:p>
          <a:p>
            <a:r>
              <a:rPr lang="en-US" dirty="0"/>
              <a:t>Extraction of asymptomatic teeth</a:t>
            </a:r>
          </a:p>
          <a:p>
            <a:r>
              <a:rPr lang="en-US" dirty="0"/>
              <a:t>Restorative dentistry including treatment of asymptomatic carious lesions.</a:t>
            </a:r>
          </a:p>
          <a:p>
            <a:r>
              <a:rPr lang="en-US" dirty="0"/>
              <a:t>Aesthetic dental procedures</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17</a:t>
            </a:fld>
            <a:endParaRPr lang="en-US"/>
          </a:p>
        </p:txBody>
      </p:sp>
      <p:sp>
        <p:nvSpPr>
          <p:cNvPr id="5" name="TextBox 4"/>
          <p:cNvSpPr txBox="1"/>
          <p:nvPr/>
        </p:nvSpPr>
        <p:spPr>
          <a:xfrm>
            <a:off x="2057400" y="4729412"/>
            <a:ext cx="5486400" cy="307777"/>
          </a:xfrm>
          <a:prstGeom prst="rect">
            <a:avLst/>
          </a:prstGeom>
          <a:noFill/>
        </p:spPr>
        <p:txBody>
          <a:bodyPr wrap="square" rtlCol="0">
            <a:spAutoFit/>
          </a:bodyPr>
          <a:lstStyle/>
          <a:p>
            <a:pPr algn="ctr"/>
            <a:r>
              <a:rPr lang="en-US" sz="1400" dirty="0" smtClean="0">
                <a:solidFill>
                  <a:schemeClr val="bg1"/>
                </a:solidFill>
              </a:rPr>
              <a:t>List not inclusive.  American </a:t>
            </a:r>
            <a:r>
              <a:rPr lang="en-US" sz="1400" dirty="0">
                <a:solidFill>
                  <a:schemeClr val="bg1"/>
                </a:solidFill>
              </a:rPr>
              <a:t>Dental Association   </a:t>
            </a:r>
            <a:r>
              <a:rPr lang="en-US" sz="1400" dirty="0" smtClean="0">
                <a:solidFill>
                  <a:schemeClr val="bg1"/>
                </a:solidFill>
              </a:rPr>
              <a:t>ada.org</a:t>
            </a:r>
            <a:endParaRPr lang="en-US" sz="1400" dirty="0">
              <a:solidFill>
                <a:schemeClr val="bg1"/>
              </a:solidFill>
            </a:endParaRPr>
          </a:p>
        </p:txBody>
      </p:sp>
    </p:spTree>
    <p:extLst>
      <p:ext uri="{BB962C8B-B14F-4D97-AF65-F5344CB8AC3E}">
        <p14:creationId xmlns:p14="http://schemas.microsoft.com/office/powerpoint/2010/main" val="1800231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Prevention of covid-19</a:t>
            </a:r>
            <a:endParaRPr lang="en-US" dirty="0"/>
          </a:p>
        </p:txBody>
      </p:sp>
      <p:sp>
        <p:nvSpPr>
          <p:cNvPr id="6" name="Text Placeholder 5"/>
          <p:cNvSpPr>
            <a:spLocks noGrp="1"/>
          </p:cNvSpPr>
          <p:nvPr>
            <p:ph type="body" idx="1"/>
          </p:nvPr>
        </p:nvSpPr>
        <p:spPr>
          <a:xfrm>
            <a:off x="722314" y="3099196"/>
            <a:ext cx="8193086" cy="1225154"/>
          </a:xfrm>
        </p:spPr>
        <p:txBody>
          <a:bodyPr/>
          <a:lstStyle/>
          <a:p>
            <a:r>
              <a:rPr lang="en-US" dirty="0" smtClean="0"/>
              <a:t>Michelle Iandiorio, MD</a:t>
            </a:r>
          </a:p>
          <a:p>
            <a:r>
              <a:rPr lang="en-US" dirty="0" smtClean="0"/>
              <a:t>Associate Professor, UNMHSC DOIM, Division of Infectious Diseases</a:t>
            </a:r>
          </a:p>
          <a:p>
            <a:r>
              <a:rPr lang="en-US" dirty="0" smtClean="0"/>
              <a:t>Clinical Director, SCAETC</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18</a:t>
            </a:fld>
            <a:endParaRPr lang="en-US"/>
          </a:p>
        </p:txBody>
      </p:sp>
    </p:spTree>
    <p:extLst>
      <p:ext uri="{BB962C8B-B14F-4D97-AF65-F5344CB8AC3E}">
        <p14:creationId xmlns:p14="http://schemas.microsoft.com/office/powerpoint/2010/main" val="2453664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Preventing COVID-19</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a:t>Social Distancing</a:t>
            </a:r>
          </a:p>
          <a:p>
            <a:pPr lvl="1"/>
            <a:r>
              <a:rPr lang="en-US" dirty="0"/>
              <a:t>Avoid groups &gt; 10 </a:t>
            </a:r>
            <a:r>
              <a:rPr lang="en-US" dirty="0" smtClean="0"/>
              <a:t>                    </a:t>
            </a:r>
          </a:p>
          <a:p>
            <a:pPr lvl="1"/>
            <a:r>
              <a:rPr lang="en-US" dirty="0" smtClean="0"/>
              <a:t>Keep </a:t>
            </a:r>
            <a:r>
              <a:rPr lang="en-US" dirty="0"/>
              <a:t>distance </a:t>
            </a:r>
            <a:r>
              <a:rPr lang="en-US" u="sng" dirty="0"/>
              <a:t>&gt;</a:t>
            </a:r>
            <a:r>
              <a:rPr lang="en-US" dirty="0"/>
              <a:t> 6 feet</a:t>
            </a:r>
          </a:p>
          <a:p>
            <a:pPr lvl="1"/>
            <a:r>
              <a:rPr lang="en-US" dirty="0"/>
              <a:t>Stay at home</a:t>
            </a:r>
          </a:p>
          <a:p>
            <a:pPr lvl="1"/>
            <a:r>
              <a:rPr lang="en-US" dirty="0"/>
              <a:t>Reduce errands</a:t>
            </a:r>
          </a:p>
          <a:p>
            <a:pPr lvl="1"/>
            <a:r>
              <a:rPr lang="en-US" dirty="0"/>
              <a:t>Stay home if sick</a:t>
            </a:r>
          </a:p>
          <a:p>
            <a:pPr lvl="1"/>
            <a:endParaRPr lang="en-US" dirty="0"/>
          </a:p>
          <a:p>
            <a:r>
              <a:rPr lang="en-US" dirty="0"/>
              <a:t>Clean &amp; disinfect</a:t>
            </a:r>
          </a:p>
          <a:p>
            <a:pPr lvl="1"/>
            <a:r>
              <a:rPr lang="en-US" dirty="0"/>
              <a:t>Clean frequently                          touched surfaces</a:t>
            </a:r>
          </a:p>
          <a:p>
            <a:endParaRPr lang="en-US" dirty="0"/>
          </a:p>
        </p:txBody>
      </p:sp>
      <p:sp>
        <p:nvSpPr>
          <p:cNvPr id="4" name="Content Placeholder 3"/>
          <p:cNvSpPr>
            <a:spLocks noGrp="1"/>
          </p:cNvSpPr>
          <p:nvPr>
            <p:ph sz="half" idx="2"/>
          </p:nvPr>
        </p:nvSpPr>
        <p:spPr/>
        <p:txBody>
          <a:bodyPr>
            <a:normAutofit/>
          </a:bodyPr>
          <a:lstStyle/>
          <a:p>
            <a:r>
              <a:rPr lang="en-US" sz="2400" dirty="0"/>
              <a:t>Hand hygiene</a:t>
            </a:r>
          </a:p>
          <a:p>
            <a:pPr lvl="1"/>
            <a:r>
              <a:rPr lang="en-US" dirty="0"/>
              <a:t>Wash hands frequently</a:t>
            </a:r>
          </a:p>
          <a:p>
            <a:endParaRPr lang="en-US" dirty="0"/>
          </a:p>
          <a:p>
            <a:endParaRPr lang="en-US" dirty="0"/>
          </a:p>
          <a:p>
            <a:pPr marL="114300" indent="0">
              <a:buNone/>
            </a:pPr>
            <a:endParaRPr lang="en-US" sz="800" dirty="0"/>
          </a:p>
          <a:p>
            <a:r>
              <a:rPr lang="en-US" sz="2400" dirty="0"/>
              <a:t>Cover coughs &amp; sneezes</a:t>
            </a:r>
          </a:p>
          <a:p>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19</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6621" y="2114550"/>
            <a:ext cx="950579" cy="968402"/>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73270" y="3564503"/>
            <a:ext cx="893930" cy="911121"/>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91200" y="2114550"/>
            <a:ext cx="1049623" cy="968402"/>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05400" y="3679106"/>
            <a:ext cx="914400" cy="844475"/>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05600" y="3682378"/>
            <a:ext cx="914400" cy="881742"/>
          </a:xfrm>
          <a:prstGeom prst="rect">
            <a:avLst/>
          </a:prstGeom>
        </p:spPr>
      </p:pic>
      <p:sp>
        <p:nvSpPr>
          <p:cNvPr id="11" name="TextBox 10"/>
          <p:cNvSpPr txBox="1"/>
          <p:nvPr/>
        </p:nvSpPr>
        <p:spPr>
          <a:xfrm>
            <a:off x="1676399" y="4729412"/>
            <a:ext cx="6781799" cy="307777"/>
          </a:xfrm>
          <a:prstGeom prst="rect">
            <a:avLst/>
          </a:prstGeom>
          <a:noFill/>
        </p:spPr>
        <p:txBody>
          <a:bodyPr wrap="square" rtlCol="0">
            <a:spAutoFit/>
          </a:bodyPr>
          <a:lstStyle/>
          <a:p>
            <a:pPr algn="ctr"/>
            <a:r>
              <a:rPr lang="en-US" sz="1400" dirty="0">
                <a:hlinkClick r:id="rId8"/>
              </a:rPr>
              <a:t>https://</a:t>
            </a:r>
            <a:r>
              <a:rPr lang="en-US" sz="1400" dirty="0" smtClean="0">
                <a:hlinkClick r:id="rId8"/>
              </a:rPr>
              <a:t>www.cdc.gov/coronavirus/2019-ncov/prevent-getting-sick/prevention.html</a:t>
            </a:r>
            <a:endParaRPr lang="en-US" sz="1400" dirty="0"/>
          </a:p>
        </p:txBody>
      </p:sp>
    </p:spTree>
    <p:extLst>
      <p:ext uri="{BB962C8B-B14F-4D97-AF65-F5344CB8AC3E}">
        <p14:creationId xmlns:p14="http://schemas.microsoft.com/office/powerpoint/2010/main" val="15126031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Slide Set Contributors </a:t>
            </a:r>
            <a:endParaRPr lang="en-US" dirty="0"/>
          </a:p>
        </p:txBody>
      </p:sp>
      <p:sp>
        <p:nvSpPr>
          <p:cNvPr id="3" name="Content Placeholder 2"/>
          <p:cNvSpPr>
            <a:spLocks noGrp="1"/>
          </p:cNvSpPr>
          <p:nvPr>
            <p:ph idx="1"/>
          </p:nvPr>
        </p:nvSpPr>
        <p:spPr>
          <a:xfrm>
            <a:off x="457200" y="1200150"/>
            <a:ext cx="8315569" cy="3529262"/>
          </a:xfrm>
        </p:spPr>
        <p:txBody>
          <a:bodyPr>
            <a:normAutofit lnSpcReduction="10000"/>
          </a:bodyPr>
          <a:lstStyle/>
          <a:p>
            <a:r>
              <a:rPr lang="en-US" dirty="0" smtClean="0"/>
              <a:t>Avenue 360, Houston: </a:t>
            </a:r>
            <a:r>
              <a:rPr lang="en-US" dirty="0" err="1" smtClean="0"/>
              <a:t>C.Mark</a:t>
            </a:r>
            <a:r>
              <a:rPr lang="en-US" dirty="0" smtClean="0"/>
              <a:t> Nichols, DDS</a:t>
            </a:r>
          </a:p>
          <a:p>
            <a:r>
              <a:rPr lang="en-US" dirty="0" smtClean="0"/>
              <a:t>Baylor College of Medicine: Shital Patel, MD; Melanie Goebel, MD</a:t>
            </a:r>
          </a:p>
          <a:p>
            <a:r>
              <a:rPr lang="en-US" dirty="0"/>
              <a:t>Gallup IHS: Jonathan Iralu, MD, FACP</a:t>
            </a:r>
          </a:p>
          <a:p>
            <a:r>
              <a:rPr lang="en-US" dirty="0" smtClean="0"/>
              <a:t>LSUHSC: Paula Seal, MD MPH</a:t>
            </a:r>
          </a:p>
          <a:p>
            <a:r>
              <a:rPr lang="en-US" dirty="0" smtClean="0"/>
              <a:t>PHNT: Deborah Morris-Harris, MD, EMBA</a:t>
            </a:r>
          </a:p>
          <a:p>
            <a:r>
              <a:rPr lang="en-US" dirty="0" smtClean="0"/>
              <a:t>UNMHSC: Carly Floyd, Pharm D PhC AAHIVM; Nestor Sosa, MD; Meghan Brett, MD; Michelle Iandiorio, MD</a:t>
            </a:r>
          </a:p>
          <a:p>
            <a:r>
              <a:rPr lang="en-US" dirty="0" smtClean="0"/>
              <a:t>Valley AIDS Council: Pedro Coronado</a:t>
            </a:r>
          </a:p>
          <a:p>
            <a:endParaRPr lang="en-US" dirty="0"/>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a:p>
        </p:txBody>
      </p:sp>
    </p:spTree>
    <p:extLst>
      <p:ext uri="{BB962C8B-B14F-4D97-AF65-F5344CB8AC3E}">
        <p14:creationId xmlns:p14="http://schemas.microsoft.com/office/powerpoint/2010/main" val="411500247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Preventing Illness</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a:t>Eat a healthy diet</a:t>
            </a:r>
          </a:p>
          <a:p>
            <a:pPr lvl="1"/>
            <a:r>
              <a:rPr lang="en-US" dirty="0"/>
              <a:t>Fruits, vegetables</a:t>
            </a:r>
          </a:p>
          <a:p>
            <a:pPr lvl="1"/>
            <a:r>
              <a:rPr lang="en-US" dirty="0"/>
              <a:t>Balanced meals</a:t>
            </a:r>
          </a:p>
          <a:p>
            <a:pPr marL="457200" lvl="1" indent="0">
              <a:buNone/>
            </a:pPr>
            <a:endParaRPr lang="en-US" sz="800" dirty="0"/>
          </a:p>
          <a:p>
            <a:r>
              <a:rPr lang="en-US" dirty="0"/>
              <a:t>Get 7-9 hours sleep/night</a:t>
            </a:r>
          </a:p>
          <a:p>
            <a:endParaRPr lang="en-US" sz="800" dirty="0"/>
          </a:p>
          <a:p>
            <a:r>
              <a:rPr lang="en-US" dirty="0"/>
              <a:t>Exercise</a:t>
            </a:r>
          </a:p>
          <a:p>
            <a:pPr marL="0" indent="0">
              <a:buNone/>
            </a:pPr>
            <a:endParaRPr lang="en-US" sz="800" dirty="0"/>
          </a:p>
          <a:p>
            <a:r>
              <a:rPr lang="en-US" dirty="0"/>
              <a:t>Reduce toxins</a:t>
            </a:r>
          </a:p>
          <a:p>
            <a:pPr lvl="1"/>
            <a:r>
              <a:rPr lang="en-US" dirty="0"/>
              <a:t>Smoking, alcohol</a:t>
            </a:r>
          </a:p>
          <a:p>
            <a:pPr lvl="1"/>
            <a:r>
              <a:rPr lang="en-US" dirty="0"/>
              <a:t>Illicit substances</a:t>
            </a:r>
          </a:p>
          <a:p>
            <a:pPr marL="114300" indent="0">
              <a:buNone/>
            </a:pPr>
            <a:endParaRPr lang="en-US" dirty="0"/>
          </a:p>
        </p:txBody>
      </p:sp>
      <p:sp>
        <p:nvSpPr>
          <p:cNvPr id="4" name="Content Placeholder 3"/>
          <p:cNvSpPr>
            <a:spLocks noGrp="1"/>
          </p:cNvSpPr>
          <p:nvPr>
            <p:ph sz="half" idx="2"/>
          </p:nvPr>
        </p:nvSpPr>
        <p:spPr>
          <a:xfrm>
            <a:off x="4419600" y="1152144"/>
            <a:ext cx="4353169" cy="3577268"/>
          </a:xfrm>
        </p:spPr>
        <p:txBody>
          <a:bodyPr>
            <a:normAutofit fontScale="77500" lnSpcReduction="20000"/>
          </a:bodyPr>
          <a:lstStyle/>
          <a:p>
            <a:r>
              <a:rPr lang="en-US" dirty="0"/>
              <a:t>Reduce stress</a:t>
            </a:r>
          </a:p>
          <a:p>
            <a:pPr lvl="1"/>
            <a:r>
              <a:rPr lang="en-US" dirty="0"/>
              <a:t>Limit exposure to news</a:t>
            </a:r>
          </a:p>
          <a:p>
            <a:pPr lvl="1"/>
            <a:r>
              <a:rPr lang="en-US" dirty="0"/>
              <a:t>Mindfulness</a:t>
            </a:r>
          </a:p>
          <a:p>
            <a:pPr lvl="1"/>
            <a:r>
              <a:rPr lang="en-US" dirty="0"/>
              <a:t>Make time to unwind</a:t>
            </a:r>
          </a:p>
          <a:p>
            <a:r>
              <a:rPr lang="en-US" dirty="0"/>
              <a:t>Stay connected</a:t>
            </a:r>
          </a:p>
          <a:p>
            <a:pPr lvl="1"/>
            <a:r>
              <a:rPr lang="en-US" dirty="0"/>
              <a:t>Online communities</a:t>
            </a:r>
          </a:p>
          <a:p>
            <a:pPr lvl="1"/>
            <a:r>
              <a:rPr lang="en-US" dirty="0"/>
              <a:t>Social media</a:t>
            </a:r>
          </a:p>
          <a:p>
            <a:pPr lvl="1"/>
            <a:r>
              <a:rPr lang="en-US" dirty="0"/>
              <a:t>Video chats</a:t>
            </a:r>
          </a:p>
          <a:p>
            <a:r>
              <a:rPr lang="en-US" dirty="0"/>
              <a:t>Get help</a:t>
            </a:r>
          </a:p>
          <a:p>
            <a:pPr lvl="1"/>
            <a:r>
              <a:rPr lang="en-US" dirty="0"/>
              <a:t>SAMHSA’s Disaster Distress Helpline: 1-800-985-5990; text: </a:t>
            </a:r>
            <a:r>
              <a:rPr lang="en-US" dirty="0" err="1"/>
              <a:t>TalkWithUs</a:t>
            </a:r>
            <a:r>
              <a:rPr lang="en-US" dirty="0"/>
              <a:t> to 66746</a:t>
            </a:r>
          </a:p>
          <a:p>
            <a:pPr marL="114300" indent="0">
              <a:buNone/>
            </a:pPr>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20</a:t>
            </a:fld>
            <a:endParaRPr lang="en-US"/>
          </a:p>
        </p:txBody>
      </p:sp>
      <p:sp>
        <p:nvSpPr>
          <p:cNvPr id="6" name="TextBox 5"/>
          <p:cNvSpPr txBox="1"/>
          <p:nvPr/>
        </p:nvSpPr>
        <p:spPr>
          <a:xfrm>
            <a:off x="2057400" y="4729412"/>
            <a:ext cx="5638800" cy="307777"/>
          </a:xfrm>
          <a:prstGeom prst="rect">
            <a:avLst/>
          </a:prstGeom>
          <a:noFill/>
        </p:spPr>
        <p:txBody>
          <a:bodyPr wrap="square" rtlCol="0">
            <a:spAutoFit/>
          </a:bodyPr>
          <a:lstStyle/>
          <a:p>
            <a:pPr algn="ctr"/>
            <a:r>
              <a:rPr lang="en-US" sz="1400" dirty="0">
                <a:hlinkClick r:id="rId3"/>
              </a:rPr>
              <a:t>https://</a:t>
            </a:r>
            <a:r>
              <a:rPr lang="en-US" sz="1400" dirty="0" smtClean="0">
                <a:hlinkClick r:id="rId3"/>
              </a:rPr>
              <a:t>emergency.cdc.gov/coping/selfcare.asp</a:t>
            </a:r>
            <a:endParaRPr lang="en-US" sz="1400" dirty="0"/>
          </a:p>
        </p:txBody>
      </p:sp>
    </p:spTree>
    <p:extLst>
      <p:ext uri="{BB962C8B-B14F-4D97-AF65-F5344CB8AC3E}">
        <p14:creationId xmlns:p14="http://schemas.microsoft.com/office/powerpoint/2010/main" val="352740977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Preventing </a:t>
            </a:r>
            <a:r>
              <a:rPr lang="en-US" sz="3200" dirty="0" smtClean="0"/>
              <a:t>Illness for People Who Use Drugs</a:t>
            </a:r>
            <a:endParaRPr lang="en-US" sz="3200" dirty="0"/>
          </a:p>
        </p:txBody>
      </p:sp>
      <p:sp>
        <p:nvSpPr>
          <p:cNvPr id="3" name="Content Placeholder 2"/>
          <p:cNvSpPr>
            <a:spLocks noGrp="1"/>
          </p:cNvSpPr>
          <p:nvPr>
            <p:ph sz="half" idx="1"/>
          </p:nvPr>
        </p:nvSpPr>
        <p:spPr/>
        <p:txBody>
          <a:bodyPr>
            <a:normAutofit fontScale="77500" lnSpcReduction="20000"/>
          </a:bodyPr>
          <a:lstStyle/>
          <a:p>
            <a:r>
              <a:rPr lang="en-US" dirty="0"/>
              <a:t>Minimize need to share supplies</a:t>
            </a:r>
          </a:p>
          <a:p>
            <a:pPr lvl="1"/>
            <a:r>
              <a:rPr lang="en-US" dirty="0"/>
              <a:t>Don’t share e-cigs/cigarettes, pipes, bongs, joints, nasal tubes</a:t>
            </a:r>
          </a:p>
          <a:p>
            <a:pPr lvl="1"/>
            <a:r>
              <a:rPr lang="en-US" dirty="0"/>
              <a:t>If sharing needed, wipe down mouthpieces with alcohol swab or use separate mouthpieces</a:t>
            </a:r>
          </a:p>
          <a:p>
            <a:pPr lvl="1"/>
            <a:r>
              <a:rPr lang="en-US" dirty="0"/>
              <a:t>Stock up on supplies, work with syringe services program</a:t>
            </a:r>
          </a:p>
          <a:p>
            <a:pPr marL="114300" indent="0">
              <a:buNone/>
            </a:pPr>
            <a:endParaRPr lang="en-US" dirty="0"/>
          </a:p>
        </p:txBody>
      </p:sp>
      <p:sp>
        <p:nvSpPr>
          <p:cNvPr id="4" name="Content Placeholder 3"/>
          <p:cNvSpPr>
            <a:spLocks noGrp="1"/>
          </p:cNvSpPr>
          <p:nvPr>
            <p:ph sz="half" idx="2"/>
          </p:nvPr>
        </p:nvSpPr>
        <p:spPr/>
        <p:txBody>
          <a:bodyPr>
            <a:normAutofit fontScale="85000" lnSpcReduction="20000"/>
          </a:bodyPr>
          <a:lstStyle/>
          <a:p>
            <a:r>
              <a:rPr lang="en-US" dirty="0"/>
              <a:t>Prepare drugs themselves</a:t>
            </a:r>
          </a:p>
          <a:p>
            <a:pPr lvl="1"/>
            <a:r>
              <a:rPr lang="en-US" dirty="0"/>
              <a:t>Minimize close contact with others</a:t>
            </a:r>
          </a:p>
          <a:p>
            <a:pPr lvl="1"/>
            <a:r>
              <a:rPr lang="en-US" dirty="0"/>
              <a:t>Wash hands x 20 seconds with soap &amp; water</a:t>
            </a:r>
          </a:p>
          <a:p>
            <a:pPr lvl="1"/>
            <a:r>
              <a:rPr lang="en-US" dirty="0"/>
              <a:t>Wipe down packaging</a:t>
            </a:r>
          </a:p>
          <a:p>
            <a:pPr lvl="1"/>
            <a:r>
              <a:rPr lang="en-US" dirty="0"/>
              <a:t>Keep surfaces clean (alcohol at least 70%, microbial wipes, or bleach)</a:t>
            </a:r>
          </a:p>
          <a:p>
            <a:pPr lvl="1"/>
            <a:r>
              <a:rPr lang="en-US" dirty="0"/>
              <a:t>Do not lick needle</a:t>
            </a:r>
          </a:p>
          <a:p>
            <a:pPr marL="114300" indent="0">
              <a:buNone/>
            </a:pPr>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21</a:t>
            </a:fld>
            <a:endParaRPr lang="en-US"/>
          </a:p>
        </p:txBody>
      </p:sp>
      <p:sp>
        <p:nvSpPr>
          <p:cNvPr id="6" name="TextBox 5"/>
          <p:cNvSpPr txBox="1"/>
          <p:nvPr/>
        </p:nvSpPr>
        <p:spPr>
          <a:xfrm>
            <a:off x="609599" y="4400550"/>
            <a:ext cx="8163169" cy="276999"/>
          </a:xfrm>
          <a:prstGeom prst="rect">
            <a:avLst/>
          </a:prstGeom>
          <a:noFill/>
        </p:spPr>
        <p:txBody>
          <a:bodyPr wrap="square" rtlCol="0">
            <a:spAutoFit/>
          </a:bodyPr>
          <a:lstStyle/>
          <a:p>
            <a:r>
              <a:rPr lang="en-US" sz="1200" dirty="0">
                <a:hlinkClick r:id="rId2"/>
              </a:rPr>
              <a:t>https://harmreduction.org/miscellaneous/covid-19-guidance-for-people-who-use-drugs-and-harm-reduction-programs</a:t>
            </a:r>
            <a:endParaRPr lang="en-US" sz="1200" dirty="0"/>
          </a:p>
        </p:txBody>
      </p:sp>
    </p:spTree>
    <p:extLst>
      <p:ext uri="{BB962C8B-B14F-4D97-AF65-F5344CB8AC3E}">
        <p14:creationId xmlns:p14="http://schemas.microsoft.com/office/powerpoint/2010/main" val="2179058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Risk Reduction in Setting of COVID-19 for Providers</a:t>
            </a:r>
            <a:endParaRPr lang="en-US" sz="2800" dirty="0"/>
          </a:p>
        </p:txBody>
      </p:sp>
      <p:sp>
        <p:nvSpPr>
          <p:cNvPr id="3" name="Content Placeholder 2"/>
          <p:cNvSpPr>
            <a:spLocks noGrp="1"/>
          </p:cNvSpPr>
          <p:nvPr>
            <p:ph sz="half" idx="1"/>
          </p:nvPr>
        </p:nvSpPr>
        <p:spPr>
          <a:xfrm>
            <a:off x="457200" y="1152144"/>
            <a:ext cx="3962400" cy="3577268"/>
          </a:xfrm>
        </p:spPr>
        <p:txBody>
          <a:bodyPr>
            <a:normAutofit fontScale="85000" lnSpcReduction="20000"/>
          </a:bodyPr>
          <a:lstStyle/>
          <a:p>
            <a:r>
              <a:rPr lang="en-US" dirty="0"/>
              <a:t>Prioritize staff &amp; participant safety</a:t>
            </a:r>
          </a:p>
          <a:p>
            <a:pPr lvl="1"/>
            <a:r>
              <a:rPr lang="en-US" dirty="0"/>
              <a:t>Send sick staff home</a:t>
            </a:r>
          </a:p>
          <a:p>
            <a:pPr lvl="1"/>
            <a:r>
              <a:rPr lang="en-US" dirty="0"/>
              <a:t>Plan for employee absence (i.e. cross-training)</a:t>
            </a:r>
          </a:p>
          <a:p>
            <a:pPr lvl="1"/>
            <a:r>
              <a:rPr lang="en-US" dirty="0"/>
              <a:t>Immunize to prevent other illnesses</a:t>
            </a:r>
          </a:p>
          <a:p>
            <a:pPr lvl="1"/>
            <a:r>
              <a:rPr lang="en-US" dirty="0"/>
              <a:t>Promote hand hygiene</a:t>
            </a:r>
          </a:p>
          <a:p>
            <a:pPr lvl="1"/>
            <a:r>
              <a:rPr lang="en-US" dirty="0"/>
              <a:t>Sanitize surfaces frequently</a:t>
            </a:r>
          </a:p>
          <a:p>
            <a:pPr lvl="1"/>
            <a:r>
              <a:rPr lang="en-US" dirty="0"/>
              <a:t>Consider limiting access for non-essential </a:t>
            </a:r>
            <a:r>
              <a:rPr lang="en-US" dirty="0" smtClean="0"/>
              <a:t>visitors</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a:t>Offer extra supplies</a:t>
            </a:r>
          </a:p>
          <a:p>
            <a:pPr lvl="1"/>
            <a:r>
              <a:rPr lang="en-US" dirty="0"/>
              <a:t>In case of service closure</a:t>
            </a:r>
          </a:p>
          <a:p>
            <a:pPr lvl="1"/>
            <a:r>
              <a:rPr lang="en-US" dirty="0"/>
              <a:t>Take inventory of stock &amp; discuss with all staff what is maximum allowance per person for each item</a:t>
            </a:r>
          </a:p>
          <a:p>
            <a:pPr lvl="1"/>
            <a:r>
              <a:rPr lang="en-US" dirty="0"/>
              <a:t>Latex gloves, safe masks, hand sanitizer</a:t>
            </a:r>
          </a:p>
          <a:p>
            <a:pPr lvl="1"/>
            <a:r>
              <a:rPr lang="en-US" dirty="0"/>
              <a:t>Consider one-month Rx of buprenorphine, with possible refill by phone or telehealth</a:t>
            </a:r>
          </a:p>
          <a:p>
            <a:pPr marL="114300" indent="0">
              <a:buNone/>
            </a:pPr>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22</a:t>
            </a:fld>
            <a:endParaRPr lang="en-US"/>
          </a:p>
        </p:txBody>
      </p:sp>
      <p:sp>
        <p:nvSpPr>
          <p:cNvPr id="6" name="TextBox 5"/>
          <p:cNvSpPr txBox="1"/>
          <p:nvPr/>
        </p:nvSpPr>
        <p:spPr>
          <a:xfrm>
            <a:off x="609599" y="4400550"/>
            <a:ext cx="8163169" cy="276999"/>
          </a:xfrm>
          <a:prstGeom prst="rect">
            <a:avLst/>
          </a:prstGeom>
          <a:noFill/>
        </p:spPr>
        <p:txBody>
          <a:bodyPr wrap="square" rtlCol="0">
            <a:spAutoFit/>
          </a:bodyPr>
          <a:lstStyle/>
          <a:p>
            <a:r>
              <a:rPr lang="en-US" sz="1200" dirty="0">
                <a:hlinkClick r:id="rId2"/>
              </a:rPr>
              <a:t>https://harmreduction.org/miscellaneous/covid-19-guidance-for-people-who-use-drugs-and-harm-reduction-programs</a:t>
            </a:r>
            <a:endParaRPr lang="en-US" sz="1200" dirty="0"/>
          </a:p>
        </p:txBody>
      </p:sp>
    </p:spTree>
    <p:extLst>
      <p:ext uri="{BB962C8B-B14F-4D97-AF65-F5344CB8AC3E}">
        <p14:creationId xmlns:p14="http://schemas.microsoft.com/office/powerpoint/2010/main" val="3441724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Risk Reduction in Setting of COVID-19 for PWUD</a:t>
            </a:r>
            <a:endParaRPr lang="en-US" sz="2800" dirty="0"/>
          </a:p>
        </p:txBody>
      </p:sp>
      <p:sp>
        <p:nvSpPr>
          <p:cNvPr id="3" name="Content Placeholder 2"/>
          <p:cNvSpPr>
            <a:spLocks noGrp="1"/>
          </p:cNvSpPr>
          <p:nvPr>
            <p:ph idx="1"/>
          </p:nvPr>
        </p:nvSpPr>
        <p:spPr>
          <a:xfrm>
            <a:off x="457200" y="1200150"/>
            <a:ext cx="8315569" cy="3352799"/>
          </a:xfrm>
        </p:spPr>
        <p:txBody>
          <a:bodyPr>
            <a:normAutofit fontScale="77500" lnSpcReduction="20000"/>
          </a:bodyPr>
          <a:lstStyle/>
          <a:p>
            <a:r>
              <a:rPr lang="en-US" dirty="0"/>
              <a:t>Prepare for drug shortage</a:t>
            </a:r>
          </a:p>
          <a:p>
            <a:pPr lvl="1"/>
            <a:r>
              <a:rPr lang="en-US" dirty="0"/>
              <a:t>May lose access to drug of choice </a:t>
            </a:r>
          </a:p>
          <a:p>
            <a:pPr lvl="1"/>
            <a:r>
              <a:rPr lang="en-US" dirty="0"/>
              <a:t>Consider buying OTC to minimize withdrawal symptoms (Pepto-Bismol, </a:t>
            </a:r>
            <a:r>
              <a:rPr lang="en-US" dirty="0" err="1"/>
              <a:t>loperamide</a:t>
            </a:r>
            <a:r>
              <a:rPr lang="en-US" dirty="0"/>
              <a:t>, ibuprofen)</a:t>
            </a:r>
          </a:p>
          <a:p>
            <a:pPr lvl="1"/>
            <a:r>
              <a:rPr lang="en-US" dirty="0"/>
              <a:t>Enroll in MAT program for buprenorphine or methadone</a:t>
            </a:r>
          </a:p>
          <a:p>
            <a:pPr lvl="1"/>
            <a:endParaRPr lang="en-US" sz="800" dirty="0"/>
          </a:p>
          <a:p>
            <a:r>
              <a:rPr lang="en-US" dirty="0"/>
              <a:t>Plan &amp; prepare for overdose</a:t>
            </a:r>
          </a:p>
          <a:p>
            <a:pPr lvl="1"/>
            <a:r>
              <a:rPr lang="en-US" dirty="0"/>
              <a:t>911 services may be stretched</a:t>
            </a:r>
          </a:p>
          <a:p>
            <a:pPr lvl="1"/>
            <a:r>
              <a:rPr lang="en-US" dirty="0"/>
              <a:t>Avoid using alone but maintain distance </a:t>
            </a:r>
            <a:r>
              <a:rPr lang="en-US" u="sng" dirty="0"/>
              <a:t>&gt;</a:t>
            </a:r>
            <a:r>
              <a:rPr lang="en-US" dirty="0"/>
              <a:t>6 feet</a:t>
            </a:r>
          </a:p>
          <a:p>
            <a:pPr lvl="1"/>
            <a:r>
              <a:rPr lang="en-US" dirty="0"/>
              <a:t>Create overdose safety plan with someone who knows you’re going to use</a:t>
            </a:r>
          </a:p>
          <a:p>
            <a:pPr lvl="1"/>
            <a:r>
              <a:rPr lang="en-US" dirty="0"/>
              <a:t>Ensure adequate naloxone rescue kits</a:t>
            </a:r>
          </a:p>
          <a:p>
            <a:pPr lvl="1"/>
            <a:r>
              <a:rPr lang="en-US" dirty="0"/>
              <a:t>Store a breathing mask in case rescue breathing needed</a:t>
            </a:r>
          </a:p>
        </p:txBody>
      </p:sp>
      <p:sp>
        <p:nvSpPr>
          <p:cNvPr id="5" name="Slide Number Placeholder 4"/>
          <p:cNvSpPr>
            <a:spLocks noGrp="1"/>
          </p:cNvSpPr>
          <p:nvPr>
            <p:ph type="sldNum" sz="quarter" idx="12"/>
          </p:nvPr>
        </p:nvSpPr>
        <p:spPr/>
        <p:txBody>
          <a:bodyPr/>
          <a:lstStyle/>
          <a:p>
            <a:fld id="{6E2D2B3B-882E-40F3-A32F-6DD516915044}" type="slidenum">
              <a:rPr lang="en-US" smtClean="0"/>
              <a:pPr/>
              <a:t>23</a:t>
            </a:fld>
            <a:endParaRPr lang="en-US"/>
          </a:p>
        </p:txBody>
      </p:sp>
      <p:sp>
        <p:nvSpPr>
          <p:cNvPr id="6" name="TextBox 5"/>
          <p:cNvSpPr txBox="1"/>
          <p:nvPr/>
        </p:nvSpPr>
        <p:spPr>
          <a:xfrm>
            <a:off x="609599" y="4400550"/>
            <a:ext cx="8163169" cy="276999"/>
          </a:xfrm>
          <a:prstGeom prst="rect">
            <a:avLst/>
          </a:prstGeom>
          <a:noFill/>
        </p:spPr>
        <p:txBody>
          <a:bodyPr wrap="square" rtlCol="0">
            <a:spAutoFit/>
          </a:bodyPr>
          <a:lstStyle/>
          <a:p>
            <a:r>
              <a:rPr lang="en-US" sz="1200" dirty="0">
                <a:hlinkClick r:id="rId2"/>
              </a:rPr>
              <a:t>https://harmreduction.org/miscellaneous/covid-19-guidance-for-people-who-use-drugs-and-harm-reduction-programs</a:t>
            </a:r>
            <a:endParaRPr lang="en-US" sz="1200" dirty="0"/>
          </a:p>
        </p:txBody>
      </p:sp>
      <p:sp>
        <p:nvSpPr>
          <p:cNvPr id="7" name="TextBox 6"/>
          <p:cNvSpPr txBox="1"/>
          <p:nvPr/>
        </p:nvSpPr>
        <p:spPr>
          <a:xfrm>
            <a:off x="2590800" y="4793218"/>
            <a:ext cx="4495800" cy="307777"/>
          </a:xfrm>
          <a:prstGeom prst="rect">
            <a:avLst/>
          </a:prstGeom>
          <a:noFill/>
        </p:spPr>
        <p:txBody>
          <a:bodyPr wrap="square" rtlCol="0">
            <a:spAutoFit/>
          </a:bodyPr>
          <a:lstStyle/>
          <a:p>
            <a:pPr algn="ctr"/>
            <a:r>
              <a:rPr lang="en-US" sz="1400" dirty="0" smtClean="0">
                <a:solidFill>
                  <a:schemeClr val="bg1"/>
                </a:solidFill>
              </a:rPr>
              <a:t>PWUD= people who use drugs</a:t>
            </a:r>
            <a:endParaRPr lang="en-US" sz="1400" dirty="0">
              <a:solidFill>
                <a:schemeClr val="bg1"/>
              </a:solidFill>
            </a:endParaRPr>
          </a:p>
        </p:txBody>
      </p:sp>
    </p:spTree>
    <p:extLst>
      <p:ext uri="{BB962C8B-B14F-4D97-AF65-F5344CB8AC3E}">
        <p14:creationId xmlns:p14="http://schemas.microsoft.com/office/powerpoint/2010/main" val="1504893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Sex and COVID-19</a:t>
            </a:r>
            <a:endParaRPr lang="en-US" dirty="0"/>
          </a:p>
        </p:txBody>
      </p:sp>
      <p:sp>
        <p:nvSpPr>
          <p:cNvPr id="3" name="Content Placeholder 2"/>
          <p:cNvSpPr>
            <a:spLocks noGrp="1"/>
          </p:cNvSpPr>
          <p:nvPr>
            <p:ph idx="1"/>
          </p:nvPr>
        </p:nvSpPr>
        <p:spPr/>
        <p:txBody>
          <a:bodyPr/>
          <a:lstStyle/>
          <a:p>
            <a:r>
              <a:rPr lang="en-US" dirty="0"/>
              <a:t>Safe sex without risk of COVID-19: masturbation, sexting, video dates, chat rooms</a:t>
            </a:r>
          </a:p>
          <a:p>
            <a:endParaRPr lang="en-US" sz="700" dirty="0"/>
          </a:p>
          <a:p>
            <a:r>
              <a:rPr lang="en-US" dirty="0"/>
              <a:t>Next safest partner is someone you live with</a:t>
            </a:r>
          </a:p>
          <a:p>
            <a:endParaRPr lang="en-US" sz="700" dirty="0"/>
          </a:p>
          <a:p>
            <a:r>
              <a:rPr lang="en-US" dirty="0"/>
              <a:t>Avoid close contact, including sex, with people outside your household</a:t>
            </a:r>
          </a:p>
          <a:p>
            <a:endParaRPr lang="en-US" sz="700" dirty="0"/>
          </a:p>
          <a:p>
            <a:r>
              <a:rPr lang="en-US" dirty="0"/>
              <a:t>Reduce number of partners</a:t>
            </a:r>
          </a:p>
          <a:p>
            <a:pPr marL="114300" indent="0">
              <a:buNone/>
            </a:pP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24</a:t>
            </a:fld>
            <a:endParaRPr lang="en-US"/>
          </a:p>
        </p:txBody>
      </p:sp>
      <p:sp>
        <p:nvSpPr>
          <p:cNvPr id="5" name="TextBox 4"/>
          <p:cNvSpPr txBox="1"/>
          <p:nvPr/>
        </p:nvSpPr>
        <p:spPr>
          <a:xfrm>
            <a:off x="1600200" y="4400550"/>
            <a:ext cx="6553200" cy="307777"/>
          </a:xfrm>
          <a:prstGeom prst="rect">
            <a:avLst/>
          </a:prstGeom>
          <a:noFill/>
        </p:spPr>
        <p:txBody>
          <a:bodyPr wrap="square" rtlCol="0">
            <a:spAutoFit/>
          </a:bodyPr>
          <a:lstStyle/>
          <a:p>
            <a:r>
              <a:rPr lang="en-US" sz="1400" dirty="0">
                <a:hlinkClick r:id="rId2"/>
              </a:rPr>
              <a:t>https://</a:t>
            </a:r>
            <a:r>
              <a:rPr lang="en-US" sz="1400" dirty="0" smtClean="0">
                <a:hlinkClick r:id="rId2"/>
              </a:rPr>
              <a:t>www1.nyc.gov/assets/doh/downloads/pdf/imm/covid-sex-guidance.pdf</a:t>
            </a:r>
            <a:endParaRPr lang="en-US" sz="1400" dirty="0"/>
          </a:p>
        </p:txBody>
      </p:sp>
    </p:spTree>
    <p:extLst>
      <p:ext uri="{BB962C8B-B14F-4D97-AF65-F5344CB8AC3E}">
        <p14:creationId xmlns:p14="http://schemas.microsoft.com/office/powerpoint/2010/main" val="1517202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Awareness of Stigma &amp; Isolation</a:t>
            </a:r>
            <a:endParaRPr lang="en-US" dirty="0"/>
          </a:p>
        </p:txBody>
      </p:sp>
      <p:sp>
        <p:nvSpPr>
          <p:cNvPr id="3" name="Content Placeholder 2"/>
          <p:cNvSpPr>
            <a:spLocks noGrp="1"/>
          </p:cNvSpPr>
          <p:nvPr>
            <p:ph idx="1"/>
          </p:nvPr>
        </p:nvSpPr>
        <p:spPr/>
        <p:txBody>
          <a:bodyPr>
            <a:normAutofit/>
          </a:bodyPr>
          <a:lstStyle/>
          <a:p>
            <a:r>
              <a:rPr lang="en-US" dirty="0" smtClean="0"/>
              <a:t>Many patient already face stigma: HIV-status, gender, sexual orientation, race/ethnicity, mental health, substance use disorder</a:t>
            </a:r>
          </a:p>
          <a:p>
            <a:endParaRPr lang="en-US" sz="700" dirty="0"/>
          </a:p>
          <a:p>
            <a:r>
              <a:rPr lang="en-US" dirty="0"/>
              <a:t>Recent compounded stigma in era of COVID-19 </a:t>
            </a:r>
            <a:r>
              <a:rPr lang="en-US" dirty="0" smtClean="0"/>
              <a:t>pandemic</a:t>
            </a:r>
          </a:p>
          <a:p>
            <a:endParaRPr lang="en-US" sz="800" dirty="0" smtClean="0"/>
          </a:p>
          <a:p>
            <a:r>
              <a:rPr lang="en-US" dirty="0" smtClean="0"/>
              <a:t>Stigma affects mental health &amp; compounds isolation</a:t>
            </a:r>
            <a:endParaRPr lang="en-US" dirty="0"/>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25</a:t>
            </a:fld>
            <a:endParaRPr lang="en-US"/>
          </a:p>
        </p:txBody>
      </p:sp>
      <p:sp>
        <p:nvSpPr>
          <p:cNvPr id="5" name="TextBox 4"/>
          <p:cNvSpPr txBox="1"/>
          <p:nvPr/>
        </p:nvSpPr>
        <p:spPr>
          <a:xfrm>
            <a:off x="1143000" y="4171950"/>
            <a:ext cx="7010400" cy="800219"/>
          </a:xfrm>
          <a:prstGeom prst="rect">
            <a:avLst/>
          </a:prstGeom>
          <a:noFill/>
        </p:spPr>
        <p:txBody>
          <a:bodyPr wrap="square" rtlCol="0">
            <a:spAutoFit/>
          </a:bodyPr>
          <a:lstStyle/>
          <a:p>
            <a:r>
              <a:rPr lang="en-US" sz="1400" dirty="0">
                <a:hlinkClick r:id="rId3"/>
              </a:rPr>
              <a:t>https://</a:t>
            </a:r>
            <a:r>
              <a:rPr lang="en-US" sz="1400" dirty="0" smtClean="0">
                <a:hlinkClick r:id="rId3"/>
              </a:rPr>
              <a:t>www.cdc.gov/coronavirus/2019-ncov/daily-life-coping/reducing-stigma.html</a:t>
            </a:r>
            <a:endParaRPr lang="en-US" sz="1400" dirty="0" smtClean="0"/>
          </a:p>
          <a:p>
            <a:r>
              <a:rPr lang="en-US" sz="1400" dirty="0" smtClean="0">
                <a:hlinkClick r:id="rId4"/>
              </a:rPr>
              <a:t>http</a:t>
            </a:r>
            <a:r>
              <a:rPr lang="en-US" sz="1400" dirty="0">
                <a:hlinkClick r:id="rId4"/>
              </a:rPr>
              <a:t>://eqnm.org/#</a:t>
            </a:r>
            <a:r>
              <a:rPr lang="en-US" sz="1400" dirty="0" smtClean="0">
                <a:hlinkClick r:id="rId4"/>
              </a:rPr>
              <a:t>covid19-statement</a:t>
            </a:r>
            <a:endParaRPr lang="en-US" sz="1400" dirty="0" smtClean="0"/>
          </a:p>
          <a:p>
            <a:endParaRPr lang="en-US" dirty="0"/>
          </a:p>
        </p:txBody>
      </p:sp>
    </p:spTree>
    <p:extLst>
      <p:ext uri="{BB962C8B-B14F-4D97-AF65-F5344CB8AC3E}">
        <p14:creationId xmlns:p14="http://schemas.microsoft.com/office/powerpoint/2010/main" val="38511598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Care for PWH with Suspected COVID-19</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a:t>Daily telephone check ins with healthcare team</a:t>
            </a:r>
          </a:p>
          <a:p>
            <a:pPr lvl="1"/>
            <a:r>
              <a:rPr lang="en-US" dirty="0"/>
              <a:t>Symptom monitoring, temperature</a:t>
            </a:r>
          </a:p>
          <a:p>
            <a:pPr lvl="1"/>
            <a:endParaRPr lang="en-US" sz="800" dirty="0"/>
          </a:p>
          <a:p>
            <a:r>
              <a:rPr lang="en-US" dirty="0"/>
              <a:t>Avoid urgent care/emergency department unless severe illness</a:t>
            </a:r>
          </a:p>
          <a:p>
            <a:endParaRPr lang="en-US" sz="800" dirty="0"/>
          </a:p>
          <a:p>
            <a:r>
              <a:rPr lang="en-US" dirty="0"/>
              <a:t>Patient should wear surgical/procedure mask if leaving home/coming to clinic</a:t>
            </a:r>
          </a:p>
          <a:p>
            <a:endParaRPr lang="en-US" sz="800" dirty="0"/>
          </a:p>
          <a:p>
            <a:r>
              <a:rPr lang="en-US" dirty="0"/>
              <a:t>Staff should wear </a:t>
            </a:r>
            <a:r>
              <a:rPr lang="en-US" dirty="0" err="1"/>
              <a:t>droplet+contact</a:t>
            </a:r>
            <a:r>
              <a:rPr lang="en-US" dirty="0"/>
              <a:t> precautions when caring for person with confirmed/suspected COVID-19</a:t>
            </a:r>
          </a:p>
          <a:p>
            <a:pPr lvl="1"/>
            <a:r>
              <a:rPr lang="en-US" dirty="0"/>
              <a:t>Airborne precautions if nebulizer treatment or NP </a:t>
            </a:r>
            <a:r>
              <a:rPr lang="en-US" dirty="0" smtClean="0"/>
              <a:t>swab</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26</a:t>
            </a:fld>
            <a:endParaRPr lang="en-US"/>
          </a:p>
        </p:txBody>
      </p:sp>
    </p:spTree>
    <p:extLst>
      <p:ext uri="{BB962C8B-B14F-4D97-AF65-F5344CB8AC3E}">
        <p14:creationId xmlns:p14="http://schemas.microsoft.com/office/powerpoint/2010/main" val="97585828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cs typeface="Arial"/>
              </a:rPr>
              <a:t>ART Drug Interactions </a:t>
            </a:r>
            <a:r>
              <a:rPr lang="en-US" dirty="0">
                <a:cs typeface="Arial"/>
              </a:rPr>
              <a:t>with </a:t>
            </a:r>
            <a:r>
              <a:rPr lang="en-US" dirty="0" smtClean="0">
                <a:cs typeface="Arial"/>
              </a:rPr>
              <a:t>Potential COVID-19 Treatments</a:t>
            </a:r>
            <a:endParaRPr lang="en-US" dirty="0"/>
          </a:p>
        </p:txBody>
      </p:sp>
      <p:sp>
        <p:nvSpPr>
          <p:cNvPr id="3" name="Content Placeholder 2"/>
          <p:cNvSpPr>
            <a:spLocks noGrp="1"/>
          </p:cNvSpPr>
          <p:nvPr>
            <p:ph idx="1"/>
          </p:nvPr>
        </p:nvSpPr>
        <p:spPr>
          <a:xfrm>
            <a:off x="457200" y="1352549"/>
            <a:ext cx="8315569" cy="3123075"/>
          </a:xfrm>
        </p:spPr>
        <p:txBody>
          <a:bodyPr>
            <a:normAutofit/>
          </a:bodyPr>
          <a:lstStyle/>
          <a:p>
            <a:r>
              <a:rPr lang="en-US" dirty="0" smtClean="0"/>
              <a:t>Check for potential drug-drug interactions </a:t>
            </a:r>
            <a:r>
              <a:rPr lang="en-US" dirty="0">
                <a:hlinkClick r:id="rId3"/>
              </a:rPr>
              <a:t>https://</a:t>
            </a:r>
            <a:r>
              <a:rPr lang="en-US" dirty="0" smtClean="0">
                <a:hlinkClick r:id="rId3"/>
              </a:rPr>
              <a:t>www.covid19-druginteractions.org</a:t>
            </a:r>
            <a:endParaRPr lang="en-US" dirty="0" smtClean="0"/>
          </a:p>
          <a:p>
            <a:endParaRPr lang="en-US" sz="1100" dirty="0" smtClean="0"/>
          </a:p>
          <a:p>
            <a:r>
              <a:rPr lang="en-US" dirty="0" smtClean="0"/>
              <a:t>Some complementary therapies or over-the-counter remedies may interact with ART </a:t>
            </a:r>
          </a:p>
          <a:p>
            <a:pPr lvl="1"/>
            <a:r>
              <a:rPr lang="en-US" dirty="0" smtClean="0"/>
              <a:t>i.e. zinc avoid within 3-6 hours of INSTIs</a:t>
            </a:r>
          </a:p>
          <a:p>
            <a:pPr lvl="1"/>
            <a:r>
              <a:rPr lang="en-US" dirty="0" smtClean="0"/>
              <a:t>Natural </a:t>
            </a:r>
            <a:r>
              <a:rPr lang="en-US" dirty="0"/>
              <a:t>Medicines Interaction Checker at </a:t>
            </a:r>
            <a:r>
              <a:rPr lang="en-US" u="sng" dirty="0">
                <a:solidFill>
                  <a:schemeClr val="hlink"/>
                </a:solidFill>
                <a:hlinkClick r:id="rId4"/>
              </a:rPr>
              <a:t>www.naturalmedicines.therapeuticresearch.com</a:t>
            </a:r>
            <a:r>
              <a:rPr lang="en-US" dirty="0"/>
              <a:t>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27</a:t>
            </a:fld>
            <a:endParaRPr lang="en-US"/>
          </a:p>
        </p:txBody>
      </p:sp>
    </p:spTree>
    <p:extLst>
      <p:ext uri="{BB962C8B-B14F-4D97-AF65-F5344CB8AC3E}">
        <p14:creationId xmlns:p14="http://schemas.microsoft.com/office/powerpoint/2010/main" val="403235802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Criteria for Healthcare Worker with COVID-19 Return to Work </a:t>
            </a:r>
            <a:endParaRPr lang="en-US" sz="3600" dirty="0"/>
          </a:p>
        </p:txBody>
      </p:sp>
      <p:sp>
        <p:nvSpPr>
          <p:cNvPr id="3" name="Content Placeholder 2"/>
          <p:cNvSpPr>
            <a:spLocks noGrp="1"/>
          </p:cNvSpPr>
          <p:nvPr>
            <p:ph idx="1"/>
          </p:nvPr>
        </p:nvSpPr>
        <p:spPr>
          <a:xfrm>
            <a:off x="457200" y="1353676"/>
            <a:ext cx="8315569" cy="3275474"/>
          </a:xfrm>
        </p:spPr>
        <p:txBody>
          <a:bodyPr>
            <a:normAutofit lnSpcReduction="10000"/>
          </a:bodyPr>
          <a:lstStyle/>
          <a:p>
            <a:r>
              <a:rPr lang="en-US" dirty="0"/>
              <a:t>Back to work criteria</a:t>
            </a:r>
          </a:p>
          <a:p>
            <a:pPr lvl="1"/>
            <a:r>
              <a:rPr lang="en-US" dirty="0"/>
              <a:t>7 days since symptom onset or 3 days since symptoms improved, whichever is longer.</a:t>
            </a:r>
          </a:p>
          <a:p>
            <a:pPr lvl="1"/>
            <a:endParaRPr lang="en-US" sz="900" dirty="0"/>
          </a:p>
          <a:p>
            <a:pPr lvl="1"/>
            <a:r>
              <a:rPr lang="en-US" dirty="0"/>
              <a:t>HCW must wear a surgical mask for 14 days after symptom onset or until symptoms completely gone, whichever is longer</a:t>
            </a:r>
          </a:p>
          <a:p>
            <a:pPr lvl="1"/>
            <a:endParaRPr lang="en-US" sz="800" dirty="0"/>
          </a:p>
          <a:p>
            <a:pPr lvl="1"/>
            <a:r>
              <a:rPr lang="en-US" dirty="0"/>
              <a:t>No contact with severely immunocompromised pts: oncology, transplant, </a:t>
            </a:r>
            <a:r>
              <a:rPr lang="en-US" dirty="0" err="1"/>
              <a:t>etc</a:t>
            </a:r>
            <a:endParaRPr lang="en-US" dirty="0"/>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28</a:t>
            </a:fld>
            <a:endParaRPr lang="en-US"/>
          </a:p>
        </p:txBody>
      </p:sp>
      <p:sp>
        <p:nvSpPr>
          <p:cNvPr id="5" name="TextBox 4"/>
          <p:cNvSpPr txBox="1"/>
          <p:nvPr/>
        </p:nvSpPr>
        <p:spPr>
          <a:xfrm>
            <a:off x="1905000" y="4729412"/>
            <a:ext cx="6324600" cy="338554"/>
          </a:xfrm>
          <a:prstGeom prst="rect">
            <a:avLst/>
          </a:prstGeom>
          <a:noFill/>
        </p:spPr>
        <p:txBody>
          <a:bodyPr wrap="square" rtlCol="0">
            <a:spAutoFit/>
          </a:bodyPr>
          <a:lstStyle/>
          <a:p>
            <a:r>
              <a:rPr lang="en-US" sz="1600" dirty="0" smtClean="0">
                <a:solidFill>
                  <a:schemeClr val="bg1"/>
                </a:solidFill>
              </a:rPr>
              <a:t>Follow your organization’s guidance for specific recommendations</a:t>
            </a:r>
            <a:endParaRPr lang="en-US" sz="1600" dirty="0">
              <a:solidFill>
                <a:schemeClr val="bg1"/>
              </a:solidFill>
            </a:endParaRPr>
          </a:p>
        </p:txBody>
      </p:sp>
    </p:spTree>
    <p:extLst>
      <p:ext uri="{BB962C8B-B14F-4D97-AF65-F5344CB8AC3E}">
        <p14:creationId xmlns:p14="http://schemas.microsoft.com/office/powerpoint/2010/main" val="268432364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5900" y="205978"/>
            <a:ext cx="6236677" cy="536972"/>
          </a:xfrm>
        </p:spPr>
        <p:txBody>
          <a:bodyPr/>
          <a:lstStyle/>
          <a:p>
            <a:pPr algn="ctr"/>
            <a:r>
              <a:rPr lang="en-US" dirty="0" smtClean="0"/>
              <a:t>Resources</a:t>
            </a:r>
            <a:endParaRPr lang="en-US" dirty="0"/>
          </a:p>
        </p:txBody>
      </p:sp>
      <p:sp>
        <p:nvSpPr>
          <p:cNvPr id="6" name="Content Placeholder 5"/>
          <p:cNvSpPr>
            <a:spLocks noGrp="1"/>
          </p:cNvSpPr>
          <p:nvPr>
            <p:ph sz="half" idx="1"/>
          </p:nvPr>
        </p:nvSpPr>
        <p:spPr>
          <a:xfrm>
            <a:off x="0" y="1085850"/>
            <a:ext cx="4743450" cy="3771900"/>
          </a:xfrm>
        </p:spPr>
        <p:txBody>
          <a:bodyPr>
            <a:normAutofit fontScale="92500" lnSpcReduction="20000"/>
          </a:bodyPr>
          <a:lstStyle/>
          <a:p>
            <a:r>
              <a:rPr lang="en-US" dirty="0"/>
              <a:t>Clinical Consultation Center </a:t>
            </a:r>
            <a:r>
              <a:rPr lang="en-US" sz="1800" dirty="0">
                <a:hlinkClick r:id="rId3"/>
              </a:rPr>
              <a:t>http://nccc.ucsf.edu/</a:t>
            </a:r>
            <a:endParaRPr lang="en-US" sz="1950" dirty="0"/>
          </a:p>
          <a:p>
            <a:pPr lvl="1"/>
            <a:r>
              <a:rPr lang="en-US" dirty="0"/>
              <a:t>HIV Management</a:t>
            </a:r>
          </a:p>
          <a:p>
            <a:pPr lvl="1"/>
            <a:r>
              <a:rPr lang="en-US" dirty="0"/>
              <a:t>Perinatal HIV </a:t>
            </a:r>
          </a:p>
          <a:p>
            <a:pPr lvl="1"/>
            <a:r>
              <a:rPr lang="en-US" dirty="0"/>
              <a:t>HIV </a:t>
            </a:r>
            <a:r>
              <a:rPr lang="en-US" dirty="0" err="1"/>
              <a:t>PrEP</a:t>
            </a:r>
            <a:r>
              <a:rPr lang="en-US" dirty="0"/>
              <a:t> </a:t>
            </a:r>
          </a:p>
          <a:p>
            <a:pPr lvl="1"/>
            <a:r>
              <a:rPr lang="en-US" dirty="0"/>
              <a:t>HIV PEP line</a:t>
            </a:r>
          </a:p>
          <a:p>
            <a:pPr lvl="1"/>
            <a:r>
              <a:rPr lang="en-US" dirty="0"/>
              <a:t>HCV Management</a:t>
            </a:r>
          </a:p>
          <a:p>
            <a:pPr lvl="1"/>
            <a:r>
              <a:rPr lang="en-US" dirty="0"/>
              <a:t>Substance Use Management</a:t>
            </a:r>
          </a:p>
          <a:p>
            <a:pPr lvl="1"/>
            <a:endParaRPr lang="en-US" sz="600" dirty="0"/>
          </a:p>
          <a:p>
            <a:r>
              <a:rPr lang="en-US" dirty="0"/>
              <a:t>Present case on ECHO   </a:t>
            </a:r>
            <a:r>
              <a:rPr lang="en-US" sz="2200" dirty="0">
                <a:hlinkClick r:id="rId4"/>
              </a:rPr>
              <a:t>http://echo.unm.edu</a:t>
            </a:r>
            <a:r>
              <a:rPr lang="en-US" sz="2200" dirty="0"/>
              <a:t>        </a:t>
            </a:r>
            <a:r>
              <a:rPr lang="en-US" sz="2200" dirty="0">
                <a:hlinkClick r:id="rId5"/>
              </a:rPr>
              <a:t>hivecho@salud.unm.edu</a:t>
            </a:r>
            <a:r>
              <a:rPr lang="en-US" sz="2200" dirty="0"/>
              <a:t> </a:t>
            </a:r>
          </a:p>
        </p:txBody>
      </p:sp>
      <p:sp>
        <p:nvSpPr>
          <p:cNvPr id="7" name="Content Placeholder 6"/>
          <p:cNvSpPr>
            <a:spLocks noGrp="1"/>
          </p:cNvSpPr>
          <p:nvPr>
            <p:ph sz="half" idx="2"/>
          </p:nvPr>
        </p:nvSpPr>
        <p:spPr>
          <a:xfrm>
            <a:off x="4629150" y="1086976"/>
            <a:ext cx="4451278" cy="3618374"/>
          </a:xfrm>
        </p:spPr>
        <p:txBody>
          <a:bodyPr>
            <a:normAutofit fontScale="85000" lnSpcReduction="20000"/>
          </a:bodyPr>
          <a:lstStyle/>
          <a:p>
            <a:r>
              <a:rPr lang="en-US" dirty="0"/>
              <a:t>AETC National HIV Curriculum </a:t>
            </a:r>
            <a:r>
              <a:rPr lang="en-US" dirty="0">
                <a:hlinkClick r:id="rId6"/>
              </a:rPr>
              <a:t>https://aidsetc.org/nhc</a:t>
            </a:r>
            <a:endParaRPr lang="en-US" dirty="0"/>
          </a:p>
          <a:p>
            <a:endParaRPr lang="en-US" sz="900" dirty="0"/>
          </a:p>
          <a:p>
            <a:r>
              <a:rPr lang="en-US" dirty="0"/>
              <a:t>AETC National Coordinating Resource Center </a:t>
            </a:r>
            <a:r>
              <a:rPr lang="en-US" dirty="0">
                <a:hlinkClick r:id="rId7"/>
              </a:rPr>
              <a:t>https://targethiv.org/library/aetc-national-coordinating-resource-center-0</a:t>
            </a:r>
            <a:endParaRPr lang="en-US" dirty="0"/>
          </a:p>
          <a:p>
            <a:endParaRPr lang="en-US" sz="800" dirty="0"/>
          </a:p>
          <a:p>
            <a:r>
              <a:rPr lang="en-US" dirty="0"/>
              <a:t>Additional trainings </a:t>
            </a:r>
            <a:r>
              <a:rPr lang="en-US" dirty="0" smtClean="0">
                <a:hlinkClick r:id="rId8"/>
              </a:rPr>
              <a:t>scaetcecho@salud.unm.edu</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29</a:t>
            </a:fld>
            <a:endParaRPr lang="en-US"/>
          </a:p>
        </p:txBody>
      </p:sp>
    </p:spTree>
    <p:extLst>
      <p:ext uri="{BB962C8B-B14F-4D97-AF65-F5344CB8AC3E}">
        <p14:creationId xmlns:p14="http://schemas.microsoft.com/office/powerpoint/2010/main" val="12322020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Learning Objectives</a:t>
            </a:r>
            <a:endParaRPr lang="en-US" dirty="0"/>
          </a:p>
        </p:txBody>
      </p:sp>
      <p:sp>
        <p:nvSpPr>
          <p:cNvPr id="3" name="Content Placeholder 2"/>
          <p:cNvSpPr>
            <a:spLocks noGrp="1"/>
          </p:cNvSpPr>
          <p:nvPr>
            <p:ph idx="1"/>
          </p:nvPr>
        </p:nvSpPr>
        <p:spPr>
          <a:xfrm>
            <a:off x="457200" y="1200151"/>
            <a:ext cx="8315569" cy="2819399"/>
          </a:xfrm>
        </p:spPr>
        <p:txBody>
          <a:bodyPr>
            <a:normAutofit lnSpcReduction="10000"/>
          </a:bodyPr>
          <a:lstStyle/>
          <a:p>
            <a:pPr marL="514350" indent="-514350">
              <a:buFont typeface="+mj-lt"/>
              <a:buAutoNum type="arabicPeriod"/>
            </a:pPr>
            <a:r>
              <a:rPr lang="en-US" dirty="0" smtClean="0"/>
              <a:t>Recognize the current pandemic and how it is effecting the nation and region.</a:t>
            </a:r>
          </a:p>
          <a:p>
            <a:pPr marL="514350" indent="-514350">
              <a:buFont typeface="+mj-lt"/>
              <a:buAutoNum type="arabicPeriod"/>
            </a:pPr>
            <a:endParaRPr lang="en-US" sz="900" dirty="0" smtClean="0"/>
          </a:p>
          <a:p>
            <a:pPr marL="514350" indent="-514350">
              <a:buFont typeface="+mj-lt"/>
              <a:buAutoNum type="arabicPeriod"/>
            </a:pPr>
            <a:r>
              <a:rPr lang="en-US" dirty="0" smtClean="0"/>
              <a:t>Recognize </a:t>
            </a:r>
            <a:r>
              <a:rPr lang="en-US" dirty="0"/>
              <a:t>the risk factors for severe COVID-19. </a:t>
            </a:r>
          </a:p>
          <a:p>
            <a:pPr marL="514350" indent="-514350">
              <a:buFont typeface="+mj-lt"/>
              <a:buAutoNum type="arabicPeriod"/>
            </a:pPr>
            <a:endParaRPr lang="en-US" sz="700" dirty="0"/>
          </a:p>
          <a:p>
            <a:pPr marL="514350" indent="-514350">
              <a:buFont typeface="+mj-lt"/>
              <a:buAutoNum type="arabicPeriod"/>
            </a:pPr>
            <a:r>
              <a:rPr lang="en-US" dirty="0"/>
              <a:t>Identify strategies to reduce risk of COVID-19. </a:t>
            </a:r>
          </a:p>
          <a:p>
            <a:pPr marL="514350" indent="-514350">
              <a:buFont typeface="+mj-lt"/>
              <a:buAutoNum type="arabicPeriod"/>
            </a:pPr>
            <a:endParaRPr lang="en-US" sz="1100" dirty="0"/>
          </a:p>
          <a:p>
            <a:pPr marL="514350" indent="-514350">
              <a:buFont typeface="+mj-lt"/>
              <a:buAutoNum type="arabicPeriod"/>
            </a:pPr>
            <a:r>
              <a:rPr lang="en-US" dirty="0"/>
              <a:t>Identify strategies to stay healthy during COVID-19 pandemic that </a:t>
            </a:r>
            <a:r>
              <a:rPr lang="en-US" dirty="0" smtClean="0"/>
              <a:t>People with HIV (PWH) </a:t>
            </a:r>
            <a:r>
              <a:rPr lang="en-US" dirty="0"/>
              <a:t>should consider.</a:t>
            </a:r>
          </a:p>
          <a:p>
            <a:pPr marL="114300" indent="0">
              <a:buNone/>
            </a:pP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3</a:t>
            </a:fld>
            <a:endParaRPr lang="en-US"/>
          </a:p>
        </p:txBody>
      </p:sp>
      <p:pic>
        <p:nvPicPr>
          <p:cNvPr id="5" name="Picture 4"/>
          <p:cNvPicPr>
            <a:picLocks noChangeAspect="1"/>
          </p:cNvPicPr>
          <p:nvPr/>
        </p:nvPicPr>
        <p:blipFill>
          <a:blip r:embed="rId3"/>
          <a:stretch>
            <a:fillRect/>
          </a:stretch>
        </p:blipFill>
        <p:spPr>
          <a:xfrm>
            <a:off x="124694" y="4019550"/>
            <a:ext cx="8870449" cy="536494"/>
          </a:xfrm>
          <a:prstGeom prst="rect">
            <a:avLst/>
          </a:prstGeom>
        </p:spPr>
      </p:pic>
    </p:spTree>
    <p:extLst>
      <p:ext uri="{BB962C8B-B14F-4D97-AF65-F5344CB8AC3E}">
        <p14:creationId xmlns:p14="http://schemas.microsoft.com/office/powerpoint/2010/main" val="233872834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a:t>
            </a:r>
            <a:endParaRPr lang="en-US" dirty="0"/>
          </a:p>
        </p:txBody>
      </p:sp>
      <p:sp>
        <p:nvSpPr>
          <p:cNvPr id="3" name="Content Placeholder 2"/>
          <p:cNvSpPr>
            <a:spLocks noGrp="1"/>
          </p:cNvSpPr>
          <p:nvPr>
            <p:ph idx="1"/>
          </p:nvPr>
        </p:nvSpPr>
        <p:spPr>
          <a:xfrm>
            <a:off x="228600" y="1063228"/>
            <a:ext cx="8544169" cy="3794521"/>
          </a:xfrm>
        </p:spPr>
        <p:txBody>
          <a:bodyPr>
            <a:normAutofit fontScale="70000" lnSpcReduction="20000"/>
          </a:bodyPr>
          <a:lstStyle/>
          <a:p>
            <a:pPr lvl="0"/>
            <a:r>
              <a:rPr lang="en-US" dirty="0"/>
              <a:t>AAHIVM: </a:t>
            </a:r>
            <a:r>
              <a:rPr lang="en-US" u="sng" dirty="0">
                <a:hlinkClick r:id="rId3"/>
              </a:rPr>
              <a:t>https://aahivm.org/hiv-care-covid-19/</a:t>
            </a:r>
            <a:endParaRPr lang="en-US" dirty="0"/>
          </a:p>
          <a:p>
            <a:pPr lvl="0"/>
            <a:r>
              <a:rPr lang="en-US" dirty="0"/>
              <a:t>CDC: </a:t>
            </a:r>
            <a:r>
              <a:rPr lang="en-US" u="sng" dirty="0">
                <a:hlinkClick r:id="rId4"/>
              </a:rPr>
              <a:t>https://www.cdc.gov/coronavirus/2019-ncov/need-extra-precautions/hiv.html?CDC_AA_refVal=https%3A%2F%2Fwww.cdc.gov%2Fcoronavirus%2F2019-ncov%2Fspecific-groups%2Fhiv.html</a:t>
            </a:r>
            <a:endParaRPr lang="en-US" dirty="0"/>
          </a:p>
          <a:p>
            <a:pPr lvl="0"/>
            <a:r>
              <a:rPr lang="en-US" dirty="0"/>
              <a:t>DHHS: </a:t>
            </a:r>
            <a:r>
              <a:rPr lang="en-US" u="sng" dirty="0">
                <a:hlinkClick r:id="rId5"/>
              </a:rPr>
              <a:t>https://aidsinfo.nih.gov/guidelines/html/8/covid-19-and-persons-with-hiv--interim-guidance-/554/interim-guidance-for-covid-19-and-persons-with-hiv</a:t>
            </a:r>
            <a:endParaRPr lang="en-US" dirty="0"/>
          </a:p>
          <a:p>
            <a:r>
              <a:rPr lang="en-US" dirty="0" smtClean="0"/>
              <a:t>IDSA</a:t>
            </a:r>
            <a:r>
              <a:rPr lang="en-US" dirty="0"/>
              <a:t>, HIVMA COVID-19: Special Considerations for People with HIV </a:t>
            </a:r>
            <a:r>
              <a:rPr lang="en-US" dirty="0">
                <a:hlinkClick r:id="rId6"/>
              </a:rPr>
              <a:t>https://www.hivma.org/globalassets/covid-19-special-considerations_v5.pdf</a:t>
            </a:r>
            <a:endParaRPr lang="en-US" dirty="0"/>
          </a:p>
          <a:p>
            <a:pPr lvl="0"/>
            <a:r>
              <a:rPr lang="en-US" dirty="0" err="1" smtClean="0"/>
              <a:t>WHO:</a:t>
            </a:r>
            <a:r>
              <a:rPr lang="en-US" u="sng" dirty="0" err="1" smtClean="0">
                <a:hlinkClick r:id="rId7"/>
              </a:rPr>
              <a:t>https</a:t>
            </a:r>
            <a:r>
              <a:rPr lang="en-US" u="sng" dirty="0">
                <a:hlinkClick r:id="rId7"/>
              </a:rPr>
              <a:t>://</a:t>
            </a:r>
            <a:r>
              <a:rPr lang="en-US" u="sng" dirty="0" smtClean="0">
                <a:hlinkClick r:id="rId7"/>
              </a:rPr>
              <a:t>www.who.int/news-room/q-a-detail/q-a-on-covid-19-hiv-and-antiretrovirals</a:t>
            </a:r>
            <a:endParaRPr lang="en-US" u="sng" dirty="0" smtClean="0"/>
          </a:p>
          <a:p>
            <a:r>
              <a:rPr lang="en-US" dirty="0"/>
              <a:t>AETC NCRC COVID-19 Resources for HIV providers </a:t>
            </a:r>
            <a:r>
              <a:rPr lang="en-US" dirty="0">
                <a:hlinkClick r:id="rId8"/>
              </a:rPr>
              <a:t>https://aidsetc.org/resource/covid-19-resources-hiv-providers</a:t>
            </a:r>
            <a:endParaRPr lang="en-US" dirty="0"/>
          </a:p>
          <a:p>
            <a:r>
              <a:rPr lang="en-US" dirty="0"/>
              <a:t>HRSA COVID-19 Frequently Asked Questions </a:t>
            </a:r>
            <a:r>
              <a:rPr lang="en-US" dirty="0">
                <a:hlinkClick r:id="rId9"/>
              </a:rPr>
              <a:t>https://</a:t>
            </a:r>
            <a:r>
              <a:rPr lang="en-US" dirty="0" smtClean="0">
                <a:hlinkClick r:id="rId9"/>
              </a:rPr>
              <a:t>bphc.hrsa.gov/emergency-response/coronavirus-frequently-asked-questions.html</a:t>
            </a:r>
            <a:endParaRPr lang="en-US" u="sng" dirty="0" smtClean="0"/>
          </a:p>
          <a:p>
            <a:pPr lvl="0"/>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30</a:t>
            </a:fld>
            <a:endParaRPr lang="en-US"/>
          </a:p>
        </p:txBody>
      </p:sp>
    </p:spTree>
    <p:extLst>
      <p:ext uri="{BB962C8B-B14F-4D97-AF65-F5344CB8AC3E}">
        <p14:creationId xmlns:p14="http://schemas.microsoft.com/office/powerpoint/2010/main" val="126531260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idx="1"/>
          </p:nvPr>
        </p:nvSpPr>
        <p:spPr>
          <a:xfrm>
            <a:off x="457200" y="1200150"/>
            <a:ext cx="8315569" cy="3529261"/>
          </a:xfrm>
        </p:spPr>
        <p:txBody>
          <a:bodyPr>
            <a:normAutofit fontScale="77500" lnSpcReduction="20000"/>
          </a:bodyPr>
          <a:lstStyle/>
          <a:p>
            <a:r>
              <a:rPr lang="en-US" dirty="0" smtClean="0"/>
              <a:t>Cao </a:t>
            </a:r>
            <a:r>
              <a:rPr lang="en-US" dirty="0"/>
              <a:t>B, et al.</a:t>
            </a:r>
            <a:r>
              <a:rPr lang="en-US" b="1" dirty="0"/>
              <a:t> </a:t>
            </a:r>
            <a:r>
              <a:rPr lang="en-US" dirty="0"/>
              <a:t>2020</a:t>
            </a:r>
            <a:r>
              <a:rPr lang="en-US" i="1" dirty="0"/>
              <a:t>. A Trial of </a:t>
            </a:r>
            <a:r>
              <a:rPr lang="en-US" i="1" dirty="0" err="1"/>
              <a:t>Lopinavir</a:t>
            </a:r>
            <a:r>
              <a:rPr lang="en-US" i="1" dirty="0"/>
              <a:t>-Ritonavir in Adults Hospitalized with Severe Covid-19</a:t>
            </a:r>
            <a:r>
              <a:rPr lang="en-US" dirty="0"/>
              <a:t>. </a:t>
            </a:r>
            <a:r>
              <a:rPr lang="en-US" u="sng" dirty="0"/>
              <a:t>N </a:t>
            </a:r>
            <a:r>
              <a:rPr lang="en-US" u="sng" dirty="0" err="1"/>
              <a:t>Engl</a:t>
            </a:r>
            <a:r>
              <a:rPr lang="en-US" u="sng" dirty="0"/>
              <a:t> J Med </a:t>
            </a:r>
            <a:r>
              <a:rPr lang="en-US" dirty="0"/>
              <a:t>doi:10.1056/NEJMoa2001282.</a:t>
            </a:r>
          </a:p>
          <a:p>
            <a:r>
              <a:rPr lang="en-US" dirty="0"/>
              <a:t>Zhu F, Cao Y, Xu S, Zhou M. </a:t>
            </a:r>
            <a:r>
              <a:rPr lang="en-US" i="1" dirty="0"/>
              <a:t>Co-infection of SARS-CoV-2 and HIV in a patient in Wuhan city, China</a:t>
            </a:r>
            <a:r>
              <a:rPr lang="en-US" dirty="0"/>
              <a:t>. </a:t>
            </a:r>
            <a:r>
              <a:rPr lang="en-US" u="sng" dirty="0"/>
              <a:t>J Med </a:t>
            </a:r>
            <a:r>
              <a:rPr lang="en-US" u="sng" dirty="0" err="1"/>
              <a:t>Virol</a:t>
            </a:r>
            <a:r>
              <a:rPr lang="en-US" u="sng" dirty="0"/>
              <a:t> </a:t>
            </a:r>
            <a:r>
              <a:rPr lang="en-US" dirty="0"/>
              <a:t>2020. </a:t>
            </a:r>
            <a:endParaRPr lang="en-US" dirty="0" smtClean="0"/>
          </a:p>
          <a:p>
            <a:pPr lvl="0">
              <a:spcBef>
                <a:spcPts val="0"/>
              </a:spcBef>
              <a:buSzPts val="1800"/>
              <a:buFont typeface="Arial" panose="020B0604020202020204" pitchFamily="34" charset="0"/>
              <a:buChar char="•"/>
            </a:pPr>
            <a:r>
              <a:rPr lang="en-US" u="sng" dirty="0">
                <a:solidFill>
                  <a:schemeClr val="hlink"/>
                </a:solidFill>
                <a:hlinkClick r:id="rId3"/>
              </a:rPr>
              <a:t>www.hiv-druginteractions.org</a:t>
            </a:r>
            <a:endParaRPr lang="en-US" u="sng" dirty="0">
              <a:solidFill>
                <a:schemeClr val="hlink"/>
              </a:solidFill>
            </a:endParaRPr>
          </a:p>
          <a:p>
            <a:pPr>
              <a:spcBef>
                <a:spcPts val="0"/>
              </a:spcBef>
              <a:buSzPts val="1800"/>
              <a:buFont typeface="Arial" panose="020B0604020202020204" pitchFamily="34" charset="0"/>
              <a:buChar char="•"/>
            </a:pPr>
            <a:r>
              <a:rPr lang="en-US" dirty="0"/>
              <a:t>COVID-19 drug interactions website: </a:t>
            </a:r>
            <a:r>
              <a:rPr lang="en-US" dirty="0">
                <a:hlinkClick r:id="rId4"/>
              </a:rPr>
              <a:t>www.covid19-druginteractions.org</a:t>
            </a:r>
            <a:endParaRPr lang="en-US" dirty="0"/>
          </a:p>
          <a:p>
            <a:pPr lvl="0">
              <a:spcBef>
                <a:spcPts val="0"/>
              </a:spcBef>
              <a:buSzPts val="1800"/>
              <a:buFont typeface="Arial" panose="020B0604020202020204" pitchFamily="34" charset="0"/>
              <a:buChar char="•"/>
            </a:pPr>
            <a:r>
              <a:rPr lang="en-US" dirty="0" smtClean="0"/>
              <a:t>Natural </a:t>
            </a:r>
            <a:r>
              <a:rPr lang="en-US" dirty="0"/>
              <a:t>Medicines Interaction Checker at </a:t>
            </a:r>
            <a:r>
              <a:rPr lang="en-US" u="sng" dirty="0">
                <a:solidFill>
                  <a:schemeClr val="hlink"/>
                </a:solidFill>
                <a:hlinkClick r:id="rId5"/>
              </a:rPr>
              <a:t>www.naturalmedicines.therapeuticresearch.com</a:t>
            </a:r>
            <a:r>
              <a:rPr lang="en-US" dirty="0"/>
              <a:t> </a:t>
            </a:r>
          </a:p>
          <a:p>
            <a:pPr lvl="0">
              <a:spcBef>
                <a:spcPts val="0"/>
              </a:spcBef>
              <a:buSzPts val="1800"/>
              <a:buFont typeface="Arial" panose="020B0604020202020204" pitchFamily="34" charset="0"/>
              <a:buChar char="•"/>
            </a:pPr>
            <a:r>
              <a:rPr lang="en-US" u="sng" dirty="0">
                <a:solidFill>
                  <a:schemeClr val="hlink"/>
                </a:solidFill>
                <a:hlinkClick r:id="rId6"/>
              </a:rPr>
              <a:t>https://www.healthline.com/nutrition/immune-boosting-supplements</a:t>
            </a:r>
            <a:r>
              <a:rPr lang="en-US" dirty="0"/>
              <a:t> </a:t>
            </a:r>
          </a:p>
          <a:p>
            <a:pPr lvl="0">
              <a:spcBef>
                <a:spcPts val="0"/>
              </a:spcBef>
              <a:buSzPts val="1800"/>
              <a:buFont typeface="Arial" panose="020B0604020202020204" pitchFamily="34" charset="0"/>
              <a:buChar char="•"/>
            </a:pPr>
            <a:r>
              <a:rPr lang="en-US" u="sng" dirty="0">
                <a:solidFill>
                  <a:schemeClr val="hlink"/>
                </a:solidFill>
                <a:hlinkClick r:id="rId7"/>
              </a:rPr>
              <a:t>https://www.discovermagazine.com/health/can-natural-remedies-really-help-you-fight-the-coronavirus</a:t>
            </a:r>
            <a:r>
              <a:rPr lang="en-US" dirty="0"/>
              <a:t> </a:t>
            </a:r>
          </a:p>
          <a:p>
            <a:pPr lvl="0">
              <a:spcBef>
                <a:spcPts val="0"/>
              </a:spcBef>
              <a:buSzPts val="1800"/>
              <a:buFont typeface="Arial" panose="020B0604020202020204" pitchFamily="34" charset="0"/>
              <a:buChar char="•"/>
            </a:pPr>
            <a:r>
              <a:rPr lang="en-US" u="sng" dirty="0">
                <a:solidFill>
                  <a:schemeClr val="hlink"/>
                </a:solidFill>
                <a:hlinkClick r:id="rId8"/>
              </a:rPr>
              <a:t>https://www.pharmacytimes.com/news/what-are-drug-prevention-and-treatment-options-for-covid-19</a:t>
            </a:r>
            <a:r>
              <a:rPr lang="en-US" dirty="0"/>
              <a:t> </a:t>
            </a:r>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31</a:t>
            </a:fld>
            <a:endParaRPr lang="en-US"/>
          </a:p>
        </p:txBody>
      </p:sp>
    </p:spTree>
    <p:extLst>
      <p:ext uri="{BB962C8B-B14F-4D97-AF65-F5344CB8AC3E}">
        <p14:creationId xmlns:p14="http://schemas.microsoft.com/office/powerpoint/2010/main" val="230109612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315569" cy="857250"/>
          </a:xfrm>
        </p:spPr>
        <p:txBody>
          <a:bodyPr/>
          <a:lstStyle/>
          <a:p>
            <a:pPr algn="ctr"/>
            <a:r>
              <a:rPr lang="en-US" dirty="0" smtClean="0"/>
              <a:t>References </a:t>
            </a:r>
            <a:endParaRPr lang="en-US" dirty="0"/>
          </a:p>
        </p:txBody>
      </p:sp>
      <p:sp>
        <p:nvSpPr>
          <p:cNvPr id="3" name="Content Placeholder 2"/>
          <p:cNvSpPr>
            <a:spLocks noGrp="1"/>
          </p:cNvSpPr>
          <p:nvPr>
            <p:ph idx="1"/>
          </p:nvPr>
        </p:nvSpPr>
        <p:spPr>
          <a:xfrm>
            <a:off x="228600" y="895350"/>
            <a:ext cx="8544169" cy="3870721"/>
          </a:xfrm>
        </p:spPr>
        <p:txBody>
          <a:bodyPr>
            <a:normAutofit fontScale="85000" lnSpcReduction="20000"/>
          </a:bodyPr>
          <a:lstStyle/>
          <a:p>
            <a:r>
              <a:rPr lang="en-US" dirty="0" smtClean="0"/>
              <a:t>Harm </a:t>
            </a:r>
            <a:r>
              <a:rPr lang="en-US" dirty="0"/>
              <a:t>Reduction Coalition. Syringe Services and Harm Reduction Provider Operations During the COVID-19 Outbreak.</a:t>
            </a:r>
          </a:p>
          <a:p>
            <a:pPr marL="297180" lvl="1" indent="0">
              <a:buNone/>
            </a:pPr>
            <a:r>
              <a:rPr lang="en-US" dirty="0">
                <a:hlinkClick r:id="rId3"/>
              </a:rPr>
              <a:t>https://harmreduction.org/miscellaneous/covid-19-guidance-for-people-who-use-drugs-and-harm-reduction-programs/</a:t>
            </a:r>
            <a:endParaRPr lang="en-US" dirty="0"/>
          </a:p>
          <a:p>
            <a:r>
              <a:rPr lang="en-US" dirty="0"/>
              <a:t>Sex and COVID-19  </a:t>
            </a:r>
            <a:r>
              <a:rPr lang="en-US" dirty="0">
                <a:hlinkClick r:id="rId4"/>
              </a:rPr>
              <a:t>https://www1.nyc.gov/assets/doh/downloads/pdf/imm/covid-sex-guidance.pdf</a:t>
            </a:r>
            <a:endParaRPr lang="en-US" dirty="0"/>
          </a:p>
          <a:p>
            <a:r>
              <a:rPr lang="en-US" dirty="0"/>
              <a:t>CDC: Coronavirus Disease 2019: Information for Healthcare Professionals </a:t>
            </a:r>
            <a:r>
              <a:rPr lang="en-US" dirty="0">
                <a:hlinkClick r:id="rId5"/>
              </a:rPr>
              <a:t>https://www.cdc.gov/coronavirus/2019-nCoV/hcp/index.html</a:t>
            </a:r>
            <a:r>
              <a:rPr lang="en-US" dirty="0">
                <a:solidFill>
                  <a:schemeClr val="bg1"/>
                </a:solidFill>
              </a:rPr>
              <a:t> </a:t>
            </a:r>
            <a:endParaRPr lang="en-US" dirty="0" smtClean="0">
              <a:solidFill>
                <a:schemeClr val="bg1"/>
              </a:solidFill>
            </a:endParaRPr>
          </a:p>
          <a:p>
            <a:r>
              <a:rPr lang="en-US" dirty="0" smtClean="0"/>
              <a:t>POZ</a:t>
            </a:r>
            <a:r>
              <a:rPr lang="en-US" dirty="0"/>
              <a:t>: </a:t>
            </a:r>
            <a:r>
              <a:rPr lang="en-US" u="sng" dirty="0">
                <a:hlinkClick r:id="rId6"/>
              </a:rPr>
              <a:t>https://</a:t>
            </a:r>
            <a:r>
              <a:rPr lang="en-US" u="sng" dirty="0" smtClean="0">
                <a:hlinkClick r:id="rId6"/>
              </a:rPr>
              <a:t>www.poz.com/article/people-hiv-need-know-new-coronavirus</a:t>
            </a:r>
            <a:endParaRPr lang="en-US" u="sng" dirty="0" smtClean="0"/>
          </a:p>
          <a:p>
            <a:r>
              <a:rPr lang="en-US" u="sng" dirty="0">
                <a:hlinkClick r:id="rId7"/>
              </a:rPr>
              <a:t>https://www.nytimes.com/2020/03/28/nyregion/coronavirus-larry-kramer-aids.html?action=click&amp;module=Features&amp;pgtype=Homepage</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32</a:t>
            </a:fld>
            <a:endParaRPr lang="en-US"/>
          </a:p>
        </p:txBody>
      </p:sp>
    </p:spTree>
    <p:extLst>
      <p:ext uri="{BB962C8B-B14F-4D97-AF65-F5344CB8AC3E}">
        <p14:creationId xmlns:p14="http://schemas.microsoft.com/office/powerpoint/2010/main" val="323474825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Resources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American Dental Association Coronavirus </a:t>
            </a:r>
            <a:r>
              <a:rPr lang="en-US" dirty="0"/>
              <a:t>Center </a:t>
            </a:r>
            <a:r>
              <a:rPr lang="en-US" sz="2000" dirty="0" smtClean="0">
                <a:hlinkClick r:id="rId2"/>
              </a:rPr>
              <a:t>https</a:t>
            </a:r>
            <a:r>
              <a:rPr lang="en-US" sz="2000" dirty="0">
                <a:hlinkClick r:id="rId2"/>
              </a:rPr>
              <a:t>://</a:t>
            </a:r>
            <a:r>
              <a:rPr lang="en-US" sz="2000" dirty="0" smtClean="0">
                <a:hlinkClick r:id="rId2"/>
              </a:rPr>
              <a:t>success.ada.org/en/practice-management/patients/infectious-diseases-2019-novel-coronavirus</a:t>
            </a:r>
            <a:endParaRPr lang="en-US" sz="2000" dirty="0"/>
          </a:p>
          <a:p>
            <a:endParaRPr lang="en-US" sz="800" dirty="0" smtClean="0"/>
          </a:p>
          <a:p>
            <a:r>
              <a:rPr lang="en-US" dirty="0" smtClean="0"/>
              <a:t>Organization </a:t>
            </a:r>
            <a:r>
              <a:rPr lang="en-US" dirty="0"/>
              <a:t>for Safety Asepsis and Prevention </a:t>
            </a:r>
            <a:r>
              <a:rPr lang="en-US" sz="2000" dirty="0">
                <a:hlinkClick r:id="rId3"/>
              </a:rPr>
              <a:t>https://www.osap.org/page/COVID-19 </a:t>
            </a:r>
            <a:endParaRPr lang="en-US" sz="2000" dirty="0" smtClean="0"/>
          </a:p>
          <a:p>
            <a:endParaRPr lang="en-US" sz="800" dirty="0" smtClean="0"/>
          </a:p>
          <a:p>
            <a:r>
              <a:rPr lang="en-US" dirty="0" smtClean="0"/>
              <a:t>Centers for Disease Control and Prevention </a:t>
            </a:r>
            <a:r>
              <a:rPr lang="en-US" sz="2000" dirty="0">
                <a:hlinkClick r:id="rId4"/>
              </a:rPr>
              <a:t>https://</a:t>
            </a:r>
            <a:r>
              <a:rPr lang="en-US" sz="2000" dirty="0" smtClean="0">
                <a:hlinkClick r:id="rId4"/>
              </a:rPr>
              <a:t>www.cdc.gov/coronavirus/2019-ncov/hcp/index.html</a:t>
            </a:r>
            <a:endParaRPr lang="en-US" sz="2000" dirty="0" smtClean="0"/>
          </a:p>
          <a:p>
            <a:r>
              <a:rPr lang="en-US" dirty="0"/>
              <a:t>Harm Reduction Coalition. Syringe Services and Harm Reduction Provider Operations During the COVID-19 Outbreak.</a:t>
            </a:r>
          </a:p>
          <a:p>
            <a:pPr marL="0" indent="0">
              <a:buNone/>
            </a:pPr>
            <a:r>
              <a:rPr lang="en-US" dirty="0">
                <a:hlinkClick r:id="rId5"/>
              </a:rPr>
              <a:t>https://harmreduction.org/miscellaneous/covid-19-guidance-for-people-who-use-drugs-and-harm-reduction-programs/</a:t>
            </a:r>
            <a:endParaRPr lang="en-US" dirty="0"/>
          </a:p>
          <a:p>
            <a:r>
              <a:rPr lang="en-US" dirty="0"/>
              <a:t>Sex and COVID-19 </a:t>
            </a:r>
            <a:r>
              <a:rPr lang="en-US" dirty="0">
                <a:hlinkClick r:id="rId6"/>
              </a:rPr>
              <a:t>https://www1.nyc.gov/assets/doh/downloads/pdf/imm/covid-sex-guidance.pdf</a:t>
            </a:r>
            <a:endParaRPr lang="en-US" dirty="0"/>
          </a:p>
          <a:p>
            <a:r>
              <a:rPr lang="en-US" dirty="0"/>
              <a:t>CDC: Coronavirus Disease 2019: Information for Healthcare Professionals</a:t>
            </a:r>
          </a:p>
          <a:p>
            <a:pPr marL="457200" lvl="1" indent="0">
              <a:buNone/>
            </a:pPr>
            <a:r>
              <a:rPr lang="en-US" dirty="0">
                <a:hlinkClick r:id="rId7"/>
              </a:rPr>
              <a:t>https://www.cdc.gov/coronavirus/2019-nCoV/hcp/index.html</a:t>
            </a:r>
            <a:endParaRPr lang="en-US" sz="20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33</a:t>
            </a:fld>
            <a:endParaRPr lang="en-US"/>
          </a:p>
        </p:txBody>
      </p:sp>
    </p:spTree>
    <p:extLst>
      <p:ext uri="{BB962C8B-B14F-4D97-AF65-F5344CB8AC3E}">
        <p14:creationId xmlns:p14="http://schemas.microsoft.com/office/powerpoint/2010/main" val="10668039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Resources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Medicaid</a:t>
            </a:r>
            <a:endParaRPr lang="en-US" dirty="0">
              <a:hlinkClick r:id="rId2"/>
            </a:endParaRPr>
          </a:p>
          <a:p>
            <a:pPr lvl="1"/>
            <a:r>
              <a:rPr lang="en-US" dirty="0">
                <a:hlinkClick r:id="rId2"/>
              </a:rPr>
              <a:t>https://www.medicaid.gov/medicaid/benefits/telemedicine/index.html</a:t>
            </a:r>
            <a:endParaRPr lang="en-US" dirty="0"/>
          </a:p>
          <a:p>
            <a:r>
              <a:rPr lang="en-US" dirty="0"/>
              <a:t>HIV and COVID – 19 (The Body)</a:t>
            </a:r>
          </a:p>
          <a:p>
            <a:pPr lvl="1"/>
            <a:r>
              <a:rPr lang="en-US" u="sng" dirty="0">
                <a:hlinkClick r:id="rId3"/>
              </a:rPr>
              <a:t>https://www.thebody.com/article/new-coronavirus-and-hiv</a:t>
            </a:r>
            <a:endParaRPr lang="en-US" u="sng" dirty="0"/>
          </a:p>
          <a:p>
            <a:r>
              <a:rPr lang="en-US" dirty="0"/>
              <a:t>CDC</a:t>
            </a:r>
          </a:p>
          <a:p>
            <a:pPr lvl="1"/>
            <a:r>
              <a:rPr lang="en-US" dirty="0">
                <a:hlinkClick r:id="rId4"/>
              </a:rPr>
              <a:t>https://www.cdc.gov/coronavirus/2019-ncov/specific-groups/hiv.html</a:t>
            </a:r>
            <a:r>
              <a:rPr lang="en-US" dirty="0"/>
              <a:t> </a:t>
            </a:r>
          </a:p>
          <a:p>
            <a:r>
              <a:rPr lang="en-US" dirty="0"/>
              <a:t>HIV Care and Testing Services in Mexico</a:t>
            </a:r>
          </a:p>
          <a:p>
            <a:pPr lvl="1"/>
            <a:r>
              <a:rPr lang="en-US" dirty="0">
                <a:hlinkClick r:id="rId5"/>
              </a:rPr>
              <a:t>https://www.gob.mx/cms/uploads/attachment/file/332406/Responsables_CAPASITS_062018.pdf</a:t>
            </a:r>
            <a:endParaRPr lang="en-US" dirty="0"/>
          </a:p>
          <a:p>
            <a:r>
              <a:rPr lang="en-US" dirty="0"/>
              <a:t>HHS &amp; Telehealth</a:t>
            </a:r>
          </a:p>
          <a:p>
            <a:pPr lvl="1"/>
            <a:r>
              <a:rPr lang="en-US" dirty="0">
                <a:hlinkClick r:id="rId6"/>
              </a:rPr>
              <a:t>https://www.hhs.gov/about/news/2020/03/17/ocr-announces-notification-of-enforcement-discretion-for-telehealth-remote-communications-during-the-covid-19.html?fbclid=IwAR1ZJa6vEF5zkcEq2VwOH-KYV03tChoVe61bM9UZmzPrmUlo8rigH07Hxp0</a:t>
            </a:r>
            <a:endParaRPr lang="en-US" dirty="0"/>
          </a:p>
          <a:p>
            <a:endParaRPr lang="en-US" sz="20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34</a:t>
            </a:fld>
            <a:endParaRPr lang="en-US"/>
          </a:p>
        </p:txBody>
      </p:sp>
    </p:spTree>
    <p:extLst>
      <p:ext uri="{BB962C8B-B14F-4D97-AF65-F5344CB8AC3E}">
        <p14:creationId xmlns:p14="http://schemas.microsoft.com/office/powerpoint/2010/main" val="3380216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4" y="1352550"/>
            <a:ext cx="7659687" cy="876300"/>
          </a:xfrm>
        </p:spPr>
        <p:txBody>
          <a:bodyPr/>
          <a:lstStyle/>
          <a:p>
            <a:r>
              <a:rPr lang="en-US" sz="3200" dirty="0" smtClean="0"/>
              <a:t>Guidance for providing care for people with </a:t>
            </a:r>
            <a:r>
              <a:rPr lang="en-US" sz="3200" dirty="0" err="1" smtClean="0"/>
              <a:t>hiv</a:t>
            </a:r>
            <a:r>
              <a:rPr lang="en-US" sz="3200" dirty="0" smtClean="0"/>
              <a:t> in the setting of covid-19</a:t>
            </a:r>
            <a:endParaRPr lang="en-US" sz="3200" dirty="0"/>
          </a:p>
        </p:txBody>
      </p:sp>
      <p:sp>
        <p:nvSpPr>
          <p:cNvPr id="6" name="Text Placeholder 5"/>
          <p:cNvSpPr>
            <a:spLocks noGrp="1"/>
          </p:cNvSpPr>
          <p:nvPr>
            <p:ph type="body" idx="1"/>
          </p:nvPr>
        </p:nvSpPr>
        <p:spPr>
          <a:xfrm>
            <a:off x="722314" y="2876550"/>
            <a:ext cx="7809474" cy="1600200"/>
          </a:xfrm>
        </p:spPr>
        <p:txBody>
          <a:bodyPr>
            <a:normAutofit fontScale="92500" lnSpcReduction="20000"/>
          </a:bodyPr>
          <a:lstStyle/>
          <a:p>
            <a:r>
              <a:rPr lang="en-US" dirty="0"/>
              <a:t>Melanie Goebel, MD; Infectious Disease Fellow, BCM</a:t>
            </a:r>
          </a:p>
          <a:p>
            <a:r>
              <a:rPr lang="en-US" dirty="0" smtClean="0"/>
              <a:t>Shital M. Patel, MD; </a:t>
            </a:r>
          </a:p>
          <a:p>
            <a:r>
              <a:rPr lang="en-US" dirty="0" smtClean="0"/>
              <a:t>Assistant Professor, Infectious Disease; Clinical Director BCM AETC</a:t>
            </a:r>
          </a:p>
          <a:p>
            <a:r>
              <a:rPr lang="en-US" dirty="0" smtClean="0"/>
              <a:t>Baylor College of Medicine</a:t>
            </a:r>
          </a:p>
          <a:p>
            <a:r>
              <a:rPr lang="en-US" dirty="0"/>
              <a:t>Pedro Coronado</a:t>
            </a:r>
            <a:r>
              <a:rPr lang="en-US" dirty="0" smtClean="0"/>
              <a:t>; Valley AIDS Council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4</a:t>
            </a:fld>
            <a:endParaRPr lang="en-US"/>
          </a:p>
        </p:txBody>
      </p:sp>
    </p:spTree>
    <p:extLst>
      <p:ext uri="{BB962C8B-B14F-4D97-AF65-F5344CB8AC3E}">
        <p14:creationId xmlns:p14="http://schemas.microsoft.com/office/powerpoint/2010/main" val="2795948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C4DEAA-A596-B047-AA3B-C7BBE679A566}"/>
              </a:ext>
            </a:extLst>
          </p:cNvPr>
          <p:cNvSpPr>
            <a:spLocks noGrp="1"/>
          </p:cNvSpPr>
          <p:nvPr>
            <p:ph type="title"/>
          </p:nvPr>
        </p:nvSpPr>
        <p:spPr/>
        <p:txBody>
          <a:bodyPr/>
          <a:lstStyle/>
          <a:p>
            <a:pPr algn="ctr"/>
            <a:r>
              <a:rPr lang="en-US" dirty="0"/>
              <a:t>Guidance for all </a:t>
            </a:r>
            <a:r>
              <a:rPr lang="en-US" dirty="0" smtClean="0"/>
              <a:t>PWH</a:t>
            </a:r>
            <a:endParaRPr lang="en-US" dirty="0"/>
          </a:p>
        </p:txBody>
      </p:sp>
      <p:sp>
        <p:nvSpPr>
          <p:cNvPr id="3" name="Content Placeholder 2">
            <a:extLst>
              <a:ext uri="{FF2B5EF4-FFF2-40B4-BE49-F238E27FC236}">
                <a16:creationId xmlns:a16="http://schemas.microsoft.com/office/drawing/2014/main" xmlns="" id="{D85C1FF5-C8BE-0C40-A6EA-047B4D708A5B}"/>
              </a:ext>
            </a:extLst>
          </p:cNvPr>
          <p:cNvSpPr>
            <a:spLocks noGrp="1"/>
          </p:cNvSpPr>
          <p:nvPr>
            <p:ph idx="1"/>
          </p:nvPr>
        </p:nvSpPr>
        <p:spPr/>
        <p:txBody>
          <a:bodyPr/>
          <a:lstStyle/>
          <a:p>
            <a:r>
              <a:rPr lang="en-US" dirty="0"/>
              <a:t>Maintain adequate (</a:t>
            </a:r>
            <a:r>
              <a:rPr lang="en-US" u="sng" dirty="0"/>
              <a:t>&gt;</a:t>
            </a:r>
            <a:r>
              <a:rPr lang="en-US" dirty="0"/>
              <a:t> 30-day, ideally </a:t>
            </a:r>
            <a:r>
              <a:rPr lang="en-US" u="sng" dirty="0"/>
              <a:t>&gt;</a:t>
            </a:r>
            <a:r>
              <a:rPr lang="en-US" dirty="0"/>
              <a:t> 90-day) supply of ART and other chronic medications</a:t>
            </a:r>
          </a:p>
          <a:p>
            <a:pPr lvl="1"/>
            <a:r>
              <a:rPr lang="en-US" sz="1800" dirty="0"/>
              <a:t>Mail order delivery if possible</a:t>
            </a:r>
          </a:p>
          <a:p>
            <a:pPr lvl="1"/>
            <a:r>
              <a:rPr lang="en-US" sz="1800" dirty="0"/>
              <a:t>Delay switching ART regimens if feasible</a:t>
            </a:r>
          </a:p>
          <a:p>
            <a:pPr lvl="1"/>
            <a:endParaRPr lang="en-US" sz="600" dirty="0"/>
          </a:p>
          <a:p>
            <a:r>
              <a:rPr lang="en-US" dirty="0"/>
              <a:t>Keep vaccinations (influenza, pneumococcal) up to </a:t>
            </a:r>
            <a:r>
              <a:rPr lang="en-US" dirty="0" smtClean="0"/>
              <a:t>date</a:t>
            </a:r>
          </a:p>
          <a:p>
            <a:endParaRPr lang="en-US" sz="600" dirty="0"/>
          </a:p>
          <a:p>
            <a:r>
              <a:rPr lang="en-US" dirty="0"/>
              <a:t>Follow CDC recommendations for travel recommendations, social distancing and hand hygiene</a:t>
            </a:r>
          </a:p>
          <a:p>
            <a:endParaRPr lang="en-US" dirty="0"/>
          </a:p>
          <a:p>
            <a:endParaRPr lang="en-US" dirty="0"/>
          </a:p>
        </p:txBody>
      </p:sp>
    </p:spTree>
    <p:extLst>
      <p:ext uri="{BB962C8B-B14F-4D97-AF65-F5344CB8AC3E}">
        <p14:creationId xmlns:p14="http://schemas.microsoft.com/office/powerpoint/2010/main" val="21527177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Routine Care</a:t>
            </a:r>
            <a:endParaRPr lang="en-US" dirty="0"/>
          </a:p>
        </p:txBody>
      </p:sp>
      <p:sp>
        <p:nvSpPr>
          <p:cNvPr id="7" name="Content Placeholder 6"/>
          <p:cNvSpPr>
            <a:spLocks noGrp="1"/>
          </p:cNvSpPr>
          <p:nvPr>
            <p:ph idx="1"/>
          </p:nvPr>
        </p:nvSpPr>
        <p:spPr/>
        <p:txBody>
          <a:bodyPr>
            <a:normAutofit/>
          </a:bodyPr>
          <a:lstStyle/>
          <a:p>
            <a:r>
              <a:rPr lang="en-US" dirty="0"/>
              <a:t>Patients should check with their healthcare provider to see if they should reschedule their visit, convert it to a telephone visit, or come for an in-person check</a:t>
            </a:r>
          </a:p>
          <a:p>
            <a:pPr lvl="1"/>
            <a:endParaRPr lang="en-US" dirty="0" smtClean="0"/>
          </a:p>
          <a:p>
            <a:r>
              <a:rPr lang="en-US" dirty="0" smtClean="0"/>
              <a:t>May </a:t>
            </a:r>
            <a:r>
              <a:rPr lang="en-US" dirty="0"/>
              <a:t>be safe to delay HIV viral load monitoring by 6 months in those with good adherence and current viral suppression</a:t>
            </a:r>
          </a:p>
          <a:p>
            <a:pPr lvl="1"/>
            <a:endParaRPr lang="en-US" sz="800"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6</a:t>
            </a:fld>
            <a:endParaRPr lang="en-US"/>
          </a:p>
        </p:txBody>
      </p:sp>
    </p:spTree>
    <p:extLst>
      <p:ext uri="{BB962C8B-B14F-4D97-AF65-F5344CB8AC3E}">
        <p14:creationId xmlns:p14="http://schemas.microsoft.com/office/powerpoint/2010/main" val="28236067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Patient Care – Jumping in Uncharted Waters </a:t>
            </a:r>
            <a:endParaRPr lang="en-US" sz="3200" dirty="0"/>
          </a:p>
        </p:txBody>
      </p:sp>
      <p:sp>
        <p:nvSpPr>
          <p:cNvPr id="3" name="Content Placeholder 2"/>
          <p:cNvSpPr>
            <a:spLocks noGrp="1"/>
          </p:cNvSpPr>
          <p:nvPr>
            <p:ph sz="half" idx="1"/>
          </p:nvPr>
        </p:nvSpPr>
        <p:spPr/>
        <p:txBody>
          <a:bodyPr>
            <a:normAutofit fontScale="92500" lnSpcReduction="20000"/>
          </a:bodyPr>
          <a:lstStyle/>
          <a:p>
            <a:r>
              <a:rPr lang="en-US" dirty="0" smtClean="0"/>
              <a:t>Telemedicine</a:t>
            </a:r>
          </a:p>
          <a:p>
            <a:pPr lvl="1"/>
            <a:r>
              <a:rPr lang="en-US" dirty="0" smtClean="0"/>
              <a:t>Zoom Health</a:t>
            </a:r>
          </a:p>
          <a:p>
            <a:pPr lvl="1"/>
            <a:r>
              <a:rPr lang="en-US" dirty="0" smtClean="0"/>
              <a:t>Healow – </a:t>
            </a:r>
            <a:r>
              <a:rPr lang="en-US" dirty="0" err="1" smtClean="0"/>
              <a:t>eCW’s</a:t>
            </a:r>
            <a:endParaRPr lang="en-US" dirty="0" smtClean="0"/>
          </a:p>
          <a:p>
            <a:r>
              <a:rPr lang="en-US" dirty="0" smtClean="0"/>
              <a:t>Phone Visits </a:t>
            </a:r>
          </a:p>
          <a:p>
            <a:r>
              <a:rPr lang="en-US" dirty="0" smtClean="0"/>
              <a:t>Phone Triage</a:t>
            </a:r>
          </a:p>
          <a:p>
            <a:pPr lvl="1"/>
            <a:r>
              <a:rPr lang="en-US" dirty="0" smtClean="0"/>
              <a:t>Routine Visits – Rescheduled if Possible; usually when telemedicine is not an option</a:t>
            </a:r>
          </a:p>
          <a:p>
            <a:endParaRPr lang="en-US"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419600" y="1804392"/>
            <a:ext cx="4038600" cy="2019300"/>
          </a:xfrm>
        </p:spPr>
      </p:pic>
    </p:spTree>
    <p:extLst>
      <p:ext uri="{BB962C8B-B14F-4D97-AF65-F5344CB8AC3E}">
        <p14:creationId xmlns:p14="http://schemas.microsoft.com/office/powerpoint/2010/main" val="34954935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Linkage to Care / Retention to Care</a:t>
            </a:r>
            <a:endParaRPr lang="en-US" dirty="0"/>
          </a:p>
        </p:txBody>
      </p:sp>
      <p:sp>
        <p:nvSpPr>
          <p:cNvPr id="3" name="Content Placeholder 2"/>
          <p:cNvSpPr>
            <a:spLocks noGrp="1"/>
          </p:cNvSpPr>
          <p:nvPr>
            <p:ph sz="half" idx="1"/>
          </p:nvPr>
        </p:nvSpPr>
        <p:spPr>
          <a:xfrm>
            <a:off x="457200" y="1150218"/>
            <a:ext cx="5486400" cy="3323480"/>
          </a:xfrm>
        </p:spPr>
        <p:txBody>
          <a:bodyPr>
            <a:normAutofit/>
          </a:bodyPr>
          <a:lstStyle/>
          <a:p>
            <a:r>
              <a:rPr lang="en-US" dirty="0" smtClean="0"/>
              <a:t>Ryan White Eligibility </a:t>
            </a:r>
          </a:p>
          <a:p>
            <a:r>
              <a:rPr lang="en-US" dirty="0" smtClean="0"/>
              <a:t>Intakes (Phone, Zoom Health)</a:t>
            </a:r>
          </a:p>
          <a:p>
            <a:pPr lvl="1"/>
            <a:r>
              <a:rPr lang="en-US" dirty="0" smtClean="0"/>
              <a:t>Documentation</a:t>
            </a:r>
          </a:p>
          <a:p>
            <a:pPr lvl="1"/>
            <a:r>
              <a:rPr lang="en-US" dirty="0" smtClean="0"/>
              <a:t>Assessments</a:t>
            </a:r>
            <a:endParaRPr lang="en-US" dirty="0"/>
          </a:p>
          <a:p>
            <a:r>
              <a:rPr lang="en-US" dirty="0" smtClean="0"/>
              <a:t>Transportation </a:t>
            </a:r>
          </a:p>
          <a:p>
            <a:pPr lvl="1"/>
            <a:r>
              <a:rPr lang="en-US" dirty="0" smtClean="0"/>
              <a:t>Safety Measures </a:t>
            </a: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248400" y="1657350"/>
            <a:ext cx="1928217" cy="1928217"/>
          </a:xfrm>
        </p:spPr>
      </p:pic>
    </p:spTree>
    <p:extLst>
      <p:ext uri="{BB962C8B-B14F-4D97-AF65-F5344CB8AC3E}">
        <p14:creationId xmlns:p14="http://schemas.microsoft.com/office/powerpoint/2010/main" val="13934590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Case Management – RW Part D Model </a:t>
            </a:r>
            <a:endParaRPr lang="en-US" sz="3600" dirty="0"/>
          </a:p>
        </p:txBody>
      </p:sp>
      <p:sp>
        <p:nvSpPr>
          <p:cNvPr id="3" name="Content Placeholder 2"/>
          <p:cNvSpPr>
            <a:spLocks noGrp="1"/>
          </p:cNvSpPr>
          <p:nvPr>
            <p:ph idx="1"/>
          </p:nvPr>
        </p:nvSpPr>
        <p:spPr>
          <a:xfrm>
            <a:off x="457200" y="1200150"/>
            <a:ext cx="8315569" cy="3505199"/>
          </a:xfrm>
        </p:spPr>
        <p:txBody>
          <a:bodyPr>
            <a:normAutofit/>
          </a:bodyPr>
          <a:lstStyle/>
          <a:p>
            <a:r>
              <a:rPr lang="en-US" dirty="0" smtClean="0"/>
              <a:t>Tele-Case Management</a:t>
            </a:r>
          </a:p>
          <a:p>
            <a:pPr lvl="1"/>
            <a:r>
              <a:rPr lang="en-US" dirty="0" smtClean="0"/>
              <a:t>Zoom</a:t>
            </a:r>
          </a:p>
          <a:p>
            <a:pPr lvl="1"/>
            <a:r>
              <a:rPr lang="en-US" dirty="0" smtClean="0"/>
              <a:t>Medication Assistance</a:t>
            </a:r>
          </a:p>
          <a:p>
            <a:r>
              <a:rPr lang="en-US" dirty="0" smtClean="0"/>
              <a:t>Support Services</a:t>
            </a:r>
          </a:p>
          <a:p>
            <a:pPr lvl="1"/>
            <a:r>
              <a:rPr lang="en-US" dirty="0" smtClean="0"/>
              <a:t>Food Cards</a:t>
            </a:r>
          </a:p>
          <a:p>
            <a:pPr lvl="1"/>
            <a:r>
              <a:rPr lang="en-US" dirty="0" smtClean="0"/>
              <a:t>Transportation Vouchers</a:t>
            </a:r>
          </a:p>
          <a:p>
            <a:pPr lvl="1"/>
            <a:r>
              <a:rPr lang="en-US" dirty="0" smtClean="0"/>
              <a:t>Referrals for Health Care Services</a:t>
            </a:r>
          </a:p>
          <a:p>
            <a:pPr lvl="1"/>
            <a:r>
              <a:rPr lang="en-US" dirty="0" smtClean="0"/>
              <a:t>Health Insurance Assistance</a:t>
            </a:r>
          </a:p>
        </p:txBody>
      </p:sp>
    </p:spTree>
    <p:extLst>
      <p:ext uri="{BB962C8B-B14F-4D97-AF65-F5344CB8AC3E}">
        <p14:creationId xmlns:p14="http://schemas.microsoft.com/office/powerpoint/2010/main" val="369805491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TC-BLANK-MASTER">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5046</TotalTime>
  <Words>3096</Words>
  <Application>Microsoft Macintosh PowerPoint</Application>
  <PresentationFormat>On-screen Show (16:9)</PresentationFormat>
  <Paragraphs>389</Paragraphs>
  <Slides>34</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AETC-BLANK-MASTER</vt:lpstr>
      <vt:lpstr>Acrobat Document</vt:lpstr>
      <vt:lpstr>COVID-19 Update for Patients with HIV</vt:lpstr>
      <vt:lpstr>Slide Set Contributors </vt:lpstr>
      <vt:lpstr>Learning Objectives</vt:lpstr>
      <vt:lpstr>Guidance for providing care for people with hiv in the setting of covid-19</vt:lpstr>
      <vt:lpstr>Guidance for all PWH</vt:lpstr>
      <vt:lpstr>Routine Care</vt:lpstr>
      <vt:lpstr>Patient Care – Jumping in Uncharted Waters </vt:lpstr>
      <vt:lpstr>Linkage to Care / Retention to Care</vt:lpstr>
      <vt:lpstr>Case Management – RW Part D Model </vt:lpstr>
      <vt:lpstr>Safety Measures</vt:lpstr>
      <vt:lpstr>Safety Measures</vt:lpstr>
      <vt:lpstr>COVID-19 and  Oral Health Care</vt:lpstr>
      <vt:lpstr>COVID-19 and Oral Health Care</vt:lpstr>
      <vt:lpstr>Dental Emergencies</vt:lpstr>
      <vt:lpstr>Urgent Dental Care</vt:lpstr>
      <vt:lpstr>Other Urgent Dental Care</vt:lpstr>
      <vt:lpstr>Routine or Non-Urgent Dental Procedures </vt:lpstr>
      <vt:lpstr>Prevention of covid-19</vt:lpstr>
      <vt:lpstr>Preventing COVID-19</vt:lpstr>
      <vt:lpstr>Preventing Illness</vt:lpstr>
      <vt:lpstr>Preventing Illness for People Who Use Drugs</vt:lpstr>
      <vt:lpstr>Risk Reduction in Setting of COVID-19 for Providers</vt:lpstr>
      <vt:lpstr>Risk Reduction in Setting of COVID-19 for PWUD</vt:lpstr>
      <vt:lpstr>Sex and COVID-19</vt:lpstr>
      <vt:lpstr>Awareness of Stigma &amp; Isolation</vt:lpstr>
      <vt:lpstr>Care for PWH with Suspected COVID-19</vt:lpstr>
      <vt:lpstr>ART Drug Interactions with Potential COVID-19 Treatments</vt:lpstr>
      <vt:lpstr>Criteria for Healthcare Worker with COVID-19 Return to Work </vt:lpstr>
      <vt:lpstr>Resources</vt:lpstr>
      <vt:lpstr>References </vt:lpstr>
      <vt:lpstr>References</vt:lpstr>
      <vt:lpstr>References </vt:lpstr>
      <vt:lpstr>Resources</vt:lpstr>
      <vt:lpstr>Resources</vt:lpstr>
    </vt:vector>
  </TitlesOfParts>
  <Company>UMDNJ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UMDNJ</dc:creator>
  <cp:lastModifiedBy>Judy Collins</cp:lastModifiedBy>
  <cp:revision>137</cp:revision>
  <cp:lastPrinted>2020-04-03T19:30:52Z</cp:lastPrinted>
  <dcterms:created xsi:type="dcterms:W3CDTF">2016-03-30T16:09:11Z</dcterms:created>
  <dcterms:modified xsi:type="dcterms:W3CDTF">2020-04-09T22:59:21Z</dcterms:modified>
  <cp:contentStatus/>
</cp:coreProperties>
</file>