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notesMasterIdLst>
    <p:notesMasterId r:id="rId43"/>
  </p:notesMasterIdLst>
  <p:handoutMasterIdLst>
    <p:handoutMasterId r:id="rId44"/>
  </p:handoutMasterIdLst>
  <p:sldIdLst>
    <p:sldId id="385" r:id="rId2"/>
    <p:sldId id="359" r:id="rId3"/>
    <p:sldId id="361" r:id="rId4"/>
    <p:sldId id="365" r:id="rId5"/>
    <p:sldId id="301" r:id="rId6"/>
    <p:sldId id="367" r:id="rId7"/>
    <p:sldId id="390" r:id="rId8"/>
    <p:sldId id="391" r:id="rId9"/>
    <p:sldId id="392" r:id="rId10"/>
    <p:sldId id="393" r:id="rId11"/>
    <p:sldId id="366" r:id="rId12"/>
    <p:sldId id="394" r:id="rId13"/>
    <p:sldId id="395" r:id="rId14"/>
    <p:sldId id="372" r:id="rId15"/>
    <p:sldId id="373" r:id="rId16"/>
    <p:sldId id="374" r:id="rId17"/>
    <p:sldId id="375" r:id="rId18"/>
    <p:sldId id="376" r:id="rId19"/>
    <p:sldId id="377" r:id="rId20"/>
    <p:sldId id="378" r:id="rId21"/>
    <p:sldId id="396" r:id="rId22"/>
    <p:sldId id="407" r:id="rId23"/>
    <p:sldId id="379" r:id="rId24"/>
    <p:sldId id="380" r:id="rId25"/>
    <p:sldId id="381" r:id="rId26"/>
    <p:sldId id="382" r:id="rId27"/>
    <p:sldId id="383" r:id="rId28"/>
    <p:sldId id="389" r:id="rId29"/>
    <p:sldId id="384" r:id="rId30"/>
    <p:sldId id="388" r:id="rId31"/>
    <p:sldId id="299" r:id="rId32"/>
    <p:sldId id="397" r:id="rId33"/>
    <p:sldId id="398" r:id="rId34"/>
    <p:sldId id="399" r:id="rId35"/>
    <p:sldId id="400" r:id="rId36"/>
    <p:sldId id="401" r:id="rId37"/>
    <p:sldId id="402" r:id="rId38"/>
    <p:sldId id="403" r:id="rId39"/>
    <p:sldId id="404" r:id="rId40"/>
    <p:sldId id="405" r:id="rId41"/>
    <p:sldId id="406" r:id="rId42"/>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85"/>
            <p14:sldId id="359"/>
            <p14:sldId id="361"/>
            <p14:sldId id="365"/>
            <p14:sldId id="301"/>
            <p14:sldId id="367"/>
            <p14:sldId id="390"/>
            <p14:sldId id="391"/>
            <p14:sldId id="392"/>
            <p14:sldId id="393"/>
            <p14:sldId id="366"/>
            <p14:sldId id="394"/>
            <p14:sldId id="395"/>
            <p14:sldId id="372"/>
            <p14:sldId id="373"/>
            <p14:sldId id="374"/>
            <p14:sldId id="375"/>
            <p14:sldId id="376"/>
            <p14:sldId id="377"/>
            <p14:sldId id="378"/>
            <p14:sldId id="396"/>
            <p14:sldId id="407"/>
            <p14:sldId id="379"/>
            <p14:sldId id="380"/>
            <p14:sldId id="381"/>
            <p14:sldId id="382"/>
            <p14:sldId id="383"/>
            <p14:sldId id="389"/>
            <p14:sldId id="384"/>
            <p14:sldId id="388"/>
            <p14:sldId id="299"/>
            <p14:sldId id="397"/>
            <p14:sldId id="398"/>
            <p14:sldId id="399"/>
            <p14:sldId id="400"/>
            <p14:sldId id="401"/>
            <p14:sldId id="402"/>
            <p14:sldId id="403"/>
            <p14:sldId id="404"/>
            <p14:sldId id="405"/>
            <p14:sldId id="406"/>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9797"/>
    <a:srgbClr val="CE7D47"/>
    <a:srgbClr val="5D7AAB"/>
    <a:srgbClr val="2F5597"/>
    <a:srgbClr val="4472C4"/>
    <a:srgbClr val="7C7C7C"/>
    <a:srgbClr val="C55A11"/>
    <a:srgbClr val="FFC000"/>
    <a:srgbClr val="A5A5A5"/>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5865" autoAdjust="0"/>
  </p:normalViewPr>
  <p:slideViewPr>
    <p:cSldViewPr>
      <p:cViewPr varScale="1">
        <p:scale>
          <a:sx n="112" d="100"/>
          <a:sy n="112" d="100"/>
        </p:scale>
        <p:origin x="595" y="82"/>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10/1/2020</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10/1/2020</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pa.gov/usmexicoborder"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Version date 072020</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Source(s):</a:t>
            </a:r>
            <a:r>
              <a:rPr lang="en-US" b="1" baseline="0" dirty="0"/>
              <a: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a:solidFill>
                  <a:schemeClr val="tx1"/>
                </a:solidFill>
                <a:effectLst/>
                <a:latin typeface="+mn-lt"/>
                <a:ea typeface="+mn-ea"/>
                <a:cs typeface="+mn-cs"/>
              </a:rPr>
              <a:t>Zhang, X., Martinez-Donate, A. P., Simon, N. J., </a:t>
            </a:r>
            <a:r>
              <a:rPr lang="en-US" sz="1200" kern="1200" dirty="0" err="1">
                <a:solidFill>
                  <a:schemeClr val="tx1"/>
                </a:solidFill>
                <a:effectLst/>
                <a:latin typeface="+mn-lt"/>
                <a:ea typeface="+mn-ea"/>
                <a:cs typeface="+mn-cs"/>
              </a:rPr>
              <a:t>Hovell</a:t>
            </a:r>
            <a:r>
              <a:rPr lang="en-US" sz="1200" kern="1200" dirty="0">
                <a:solidFill>
                  <a:schemeClr val="tx1"/>
                </a:solidFill>
                <a:effectLst/>
                <a:latin typeface="+mn-lt"/>
                <a:ea typeface="+mn-ea"/>
                <a:cs typeface="+mn-cs"/>
              </a:rPr>
              <a:t>, M. F., Rangel, M. G., </a:t>
            </a:r>
            <a:r>
              <a:rPr lang="en-US" sz="1200" kern="1200" dirty="0" err="1">
                <a:solidFill>
                  <a:schemeClr val="tx1"/>
                </a:solidFill>
                <a:effectLst/>
                <a:latin typeface="+mn-lt"/>
                <a:ea typeface="+mn-ea"/>
                <a:cs typeface="+mn-cs"/>
              </a:rPr>
              <a:t>Magis</a:t>
            </a:r>
            <a:r>
              <a:rPr lang="en-US" sz="1200" kern="1200" dirty="0">
                <a:solidFill>
                  <a:schemeClr val="tx1"/>
                </a:solidFill>
                <a:effectLst/>
                <a:latin typeface="+mn-lt"/>
                <a:ea typeface="+mn-ea"/>
                <a:cs typeface="+mn-cs"/>
              </a:rPr>
              <a:t>-Rodriguez, C. &amp; </a:t>
            </a:r>
            <a:r>
              <a:rPr lang="en-US" sz="1200" kern="1200" dirty="0" err="1">
                <a:solidFill>
                  <a:schemeClr val="tx1"/>
                </a:solidFill>
                <a:effectLst/>
                <a:latin typeface="+mn-lt"/>
                <a:ea typeface="+mn-ea"/>
                <a:cs typeface="+mn-cs"/>
              </a:rPr>
              <a:t>Sipan</a:t>
            </a:r>
            <a:r>
              <a:rPr lang="en-US" sz="1200" kern="1200" dirty="0">
                <a:solidFill>
                  <a:schemeClr val="tx1"/>
                </a:solidFill>
                <a:effectLst/>
                <a:latin typeface="+mn-lt"/>
                <a:ea typeface="+mn-ea"/>
                <a:cs typeface="+mn-cs"/>
              </a:rPr>
              <a:t>, C. L. (2017).</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Risk </a:t>
            </a:r>
            <a:r>
              <a:rPr lang="en-US" sz="1200" kern="1200" dirty="0" err="1">
                <a:solidFill>
                  <a:schemeClr val="tx1"/>
                </a:solidFill>
                <a:effectLst/>
                <a:latin typeface="+mn-lt"/>
                <a:ea typeface="+mn-ea"/>
                <a:cs typeface="+mn-cs"/>
              </a:rPr>
              <a:t>behaviours</a:t>
            </a:r>
            <a:r>
              <a:rPr lang="en-US" sz="1200" kern="1200" dirty="0">
                <a:solidFill>
                  <a:schemeClr val="tx1"/>
                </a:solidFill>
                <a:effectLst/>
                <a:latin typeface="+mn-lt"/>
                <a:ea typeface="+mn-ea"/>
                <a:cs typeface="+mn-cs"/>
              </a:rPr>
              <a:t> for HIV infection among traveling Mexican migrants: The Mexico-US border as a contextual risk factor.</a:t>
            </a:r>
            <a:r>
              <a:rPr lang="en-US" sz="1200" kern="1200" baseline="0" dirty="0">
                <a:solidFill>
                  <a:schemeClr val="tx1"/>
                </a:solidFill>
                <a:effectLst/>
                <a:latin typeface="+mn-lt"/>
                <a:ea typeface="+mn-ea"/>
                <a:cs typeface="+mn-cs"/>
              </a:rPr>
              <a:t> Global Public Health, 12(1); 65-83. doi:10.1080/17441692.2016.1142591</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a:solidFill>
                  <a:schemeClr val="tx1"/>
                </a:solidFill>
                <a:effectLst/>
                <a:latin typeface="+mn-lt"/>
                <a:ea typeface="+mn-ea"/>
                <a:cs typeface="+mn-cs"/>
              </a:rPr>
              <a:t>Ramos, R., Ferreira-Pinto, J. B., </a:t>
            </a:r>
            <a:r>
              <a:rPr lang="en-US" sz="1200" kern="1200" baseline="0" dirty="0" err="1">
                <a:solidFill>
                  <a:schemeClr val="tx1"/>
                </a:solidFill>
                <a:effectLst/>
                <a:latin typeface="+mn-lt"/>
                <a:ea typeface="+mn-ea"/>
                <a:cs typeface="+mn-cs"/>
              </a:rPr>
              <a:t>Brouwer</a:t>
            </a:r>
            <a:r>
              <a:rPr lang="en-US" sz="1200" kern="1200" baseline="0" dirty="0">
                <a:solidFill>
                  <a:schemeClr val="tx1"/>
                </a:solidFill>
                <a:effectLst/>
                <a:latin typeface="+mn-lt"/>
                <a:ea typeface="+mn-ea"/>
                <a:cs typeface="+mn-cs"/>
              </a:rPr>
              <a:t>, K. C.,  Ramos, M. E., </a:t>
            </a:r>
            <a:r>
              <a:rPr lang="en-US" sz="1200" kern="1200" baseline="0" dirty="0" err="1">
                <a:solidFill>
                  <a:schemeClr val="tx1"/>
                </a:solidFill>
                <a:effectLst/>
                <a:latin typeface="+mn-lt"/>
                <a:ea typeface="+mn-ea"/>
                <a:cs typeface="+mn-cs"/>
              </a:rPr>
              <a:t>Lozada</a:t>
            </a:r>
            <a:r>
              <a:rPr lang="en-US" sz="1200" kern="1200" baseline="0" dirty="0">
                <a:solidFill>
                  <a:schemeClr val="tx1"/>
                </a:solidFill>
                <a:effectLst/>
                <a:latin typeface="+mn-lt"/>
                <a:ea typeface="+mn-ea"/>
                <a:cs typeface="+mn-cs"/>
              </a:rPr>
              <a:t>, R. M., Firestone-Cruz, M. F., </a:t>
            </a:r>
            <a:r>
              <a:rPr lang="en-US" sz="1200" kern="1200" baseline="0" dirty="0" err="1">
                <a:solidFill>
                  <a:schemeClr val="tx1"/>
                </a:solidFill>
                <a:effectLst/>
                <a:latin typeface="+mn-lt"/>
                <a:ea typeface="+mn-ea"/>
                <a:cs typeface="+mn-cs"/>
              </a:rPr>
              <a:t>Strathdee</a:t>
            </a:r>
            <a:r>
              <a:rPr lang="en-US" sz="1200" kern="1200" baseline="0" dirty="0">
                <a:solidFill>
                  <a:schemeClr val="tx1"/>
                </a:solidFill>
                <a:effectLst/>
                <a:latin typeface="+mn-lt"/>
                <a:ea typeface="+mn-ea"/>
                <a:cs typeface="+mn-cs"/>
              </a:rPr>
              <a:t>, S. A. (2009). A tale of two cities: Social and environmental influences shaping risk factors and protective behaviors in two Mexico-US border cities. Health &amp; Place, 15, 999-1005.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err="1">
                <a:solidFill>
                  <a:schemeClr val="tx1"/>
                </a:solidFill>
                <a:effectLst/>
                <a:latin typeface="+mn-lt"/>
                <a:ea typeface="+mn-ea"/>
                <a:cs typeface="+mn-cs"/>
              </a:rPr>
              <a:t>Truby</a:t>
            </a:r>
            <a:r>
              <a:rPr lang="en-US" sz="1200" kern="1200" dirty="0">
                <a:solidFill>
                  <a:schemeClr val="tx1"/>
                </a:solidFill>
                <a:effectLst/>
                <a:latin typeface="+mn-lt"/>
                <a:ea typeface="+mn-ea"/>
                <a:cs typeface="+mn-cs"/>
              </a:rPr>
              <a:t>,  K. (2014). Bodies on the border: The state, civil society  and HIV at Mexico's </a:t>
            </a:r>
            <a:r>
              <a:rPr lang="en-US" sz="1200" kern="1200" dirty="0" err="1">
                <a:solidFill>
                  <a:schemeClr val="tx1"/>
                </a:solidFill>
                <a:effectLst/>
                <a:latin typeface="+mn-lt"/>
                <a:ea typeface="+mn-ea"/>
                <a:cs typeface="+mn-cs"/>
              </a:rPr>
              <a:t>Fronteras</a:t>
            </a:r>
            <a:r>
              <a:rPr lang="en-US" sz="1200" kern="1200" dirty="0">
                <a:solidFill>
                  <a:schemeClr val="tx1"/>
                </a:solidFill>
                <a:effectLst/>
                <a:latin typeface="+mn-lt"/>
                <a:ea typeface="+mn-ea"/>
                <a:cs typeface="+mn-cs"/>
              </a:rPr>
              <a:t>. Policy and Society, 33, 53-64.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http://dx.doi.org/10.1016/j.polsoc.2014.03.003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18</a:t>
            </a:fld>
            <a:endParaRPr lang="en-US" dirty="0"/>
          </a:p>
        </p:txBody>
      </p:sp>
    </p:spTree>
    <p:extLst>
      <p:ext uri="{BB962C8B-B14F-4D97-AF65-F5344CB8AC3E}">
        <p14:creationId xmlns:p14="http://schemas.microsoft.com/office/powerpoint/2010/main" val="467368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Source(s)</a:t>
            </a:r>
            <a:r>
              <a:rPr lang="en-US" dirty="0"/>
              <a:t>: </a:t>
            </a:r>
          </a:p>
          <a:p>
            <a:r>
              <a:rPr lang="en-US" dirty="0"/>
              <a:t>1. U.S. Department of Health &amp; Human Services</a:t>
            </a:r>
            <a:r>
              <a:rPr lang="en-US" baseline="0" dirty="0"/>
              <a:t> (June 30, 2020). U.S. statistics: Fast Facts. Retrieved July 04,  2020 available at: </a:t>
            </a:r>
            <a:r>
              <a:rPr lang="en-US" sz="1200" kern="1200" dirty="0">
                <a:solidFill>
                  <a:schemeClr val="tx1"/>
                </a:solidFill>
                <a:effectLst/>
                <a:latin typeface="+mn-lt"/>
                <a:ea typeface="+mn-ea"/>
                <a:cs typeface="+mn-cs"/>
              </a:rPr>
              <a:t>https://www.hiv.gov/hiv-basics/overview/data-and-trends/statistics#:~:text=The%20estimated%20number%20of%20HIV,among%20all%20other%20age%20groups</a:t>
            </a:r>
          </a:p>
          <a:p>
            <a:r>
              <a:rPr lang="en-US" sz="1200" kern="1200" baseline="0" dirty="0">
                <a:solidFill>
                  <a:schemeClr val="tx1"/>
                </a:solidFill>
                <a:effectLst/>
                <a:latin typeface="+mn-lt"/>
                <a:ea typeface="+mn-ea"/>
                <a:cs typeface="+mn-cs"/>
              </a:rPr>
              <a:t>2. </a:t>
            </a:r>
            <a:r>
              <a:rPr lang="en-US" dirty="0"/>
              <a:t>Paso del Norte Health Foundation. (2020).</a:t>
            </a:r>
            <a:r>
              <a:rPr lang="en-US" baseline="0" dirty="0"/>
              <a:t> Healthy El Paso Del Norte: HIV diagnosis rate. Retrieved July 02, 2020 available at: </a:t>
            </a:r>
            <a:r>
              <a:rPr lang="en-US" sz="1200" kern="1200" dirty="0">
                <a:solidFill>
                  <a:schemeClr val="tx1"/>
                </a:solidFill>
                <a:effectLst/>
                <a:latin typeface="+mn-lt"/>
                <a:ea typeface="+mn-ea"/>
                <a:cs typeface="+mn-cs"/>
              </a:rPr>
              <a:t>http://www.healthypasodelnorte.org/indicators/index/view?indicatorId=1584&amp;localeId=2645</a:t>
            </a:r>
          </a:p>
          <a:p>
            <a:r>
              <a:rPr lang="en-US" sz="1200" kern="1200" baseline="0" dirty="0">
                <a:solidFill>
                  <a:schemeClr val="tx1"/>
                </a:solidFill>
                <a:effectLst/>
                <a:latin typeface="+mn-lt"/>
                <a:ea typeface="+mn-ea"/>
                <a:cs typeface="+mn-cs"/>
              </a:rPr>
              <a:t>3. </a:t>
            </a:r>
            <a:r>
              <a:rPr lang="en-US" sz="1200" kern="1200" dirty="0">
                <a:solidFill>
                  <a:schemeClr val="tx1"/>
                </a:solidFill>
                <a:effectLst/>
                <a:latin typeface="+mn-lt"/>
                <a:ea typeface="+mn-ea"/>
                <a:cs typeface="+mn-cs"/>
              </a:rPr>
              <a:t>Marks C, </a:t>
            </a:r>
            <a:r>
              <a:rPr lang="en-US" sz="1200" kern="1200" dirty="0" err="1">
                <a:solidFill>
                  <a:schemeClr val="tx1"/>
                </a:solidFill>
                <a:effectLst/>
                <a:latin typeface="+mn-lt"/>
                <a:ea typeface="+mn-ea"/>
                <a:cs typeface="+mn-cs"/>
              </a:rPr>
              <a:t>Zúñiga</a:t>
            </a:r>
            <a:r>
              <a:rPr lang="en-US" sz="1200" kern="1200" dirty="0">
                <a:solidFill>
                  <a:schemeClr val="tx1"/>
                </a:solidFill>
                <a:effectLst/>
                <a:latin typeface="+mn-lt"/>
                <a:ea typeface="+mn-ea"/>
                <a:cs typeface="+mn-cs"/>
              </a:rPr>
              <a:t> ML. CAM practices and treatment adherence among key subpopulations of HIV+ Latinos receiving care in the san </a:t>
            </a:r>
            <a:r>
              <a:rPr lang="en-US" sz="1200" kern="1200" dirty="0" err="1">
                <a:solidFill>
                  <a:schemeClr val="tx1"/>
                </a:solidFill>
                <a:effectLst/>
                <a:latin typeface="+mn-lt"/>
                <a:ea typeface="+mn-ea"/>
                <a:cs typeface="+mn-cs"/>
              </a:rPr>
              <a:t>diego-tijuana</a:t>
            </a:r>
            <a:r>
              <a:rPr lang="en-US" sz="1200" kern="1200" dirty="0">
                <a:solidFill>
                  <a:schemeClr val="tx1"/>
                </a:solidFill>
                <a:effectLst/>
                <a:latin typeface="+mn-lt"/>
                <a:ea typeface="+mn-ea"/>
                <a:cs typeface="+mn-cs"/>
              </a:rPr>
              <a:t> border region: A latent class analysis. Frontiers in public health. 2019; 7:179. https://search.datacite.org/works/10.3389/fpubh.2019.00179.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10.3389/fpubh.2019.00179.</a:t>
            </a:r>
            <a:endParaRPr lang="en-US" sz="1200" kern="1200" baseline="0" dirty="0">
              <a:solidFill>
                <a:schemeClr val="tx1"/>
              </a:solidFill>
              <a:effectLst/>
              <a:latin typeface="+mn-lt"/>
              <a:ea typeface="+mn-ea"/>
              <a:cs typeface="+mn-cs"/>
            </a:endParaRPr>
          </a:p>
          <a:p>
            <a:r>
              <a:rPr lang="en-US" baseline="0" dirty="0"/>
              <a:t>4. </a:t>
            </a:r>
            <a:r>
              <a:rPr lang="en-US" dirty="0"/>
              <a:t>Paso del Norte Health Foundation. (2020).</a:t>
            </a:r>
            <a:r>
              <a:rPr lang="en-US" baseline="0" dirty="0"/>
              <a:t> Healthy El Paso Del Norte: HIV prevalence rate. Retrieved July 20, 2020, available at: http://www.healthypasodelnorte.org/?module=indicators&amp;controller=index&amp;action=view&amp;comparisonId=&amp;indicatorId=267&amp;localeTypeId=2&amp;localeId=2645</a:t>
            </a:r>
          </a:p>
          <a:p>
            <a:r>
              <a:rPr lang="en-US" baseline="0" dirty="0"/>
              <a:t>5. </a:t>
            </a:r>
            <a:r>
              <a:rPr lang="en-US" sz="1200" kern="1200" dirty="0" err="1">
                <a:solidFill>
                  <a:schemeClr val="tx1"/>
                </a:solidFill>
                <a:effectLst/>
                <a:latin typeface="+mn-lt"/>
                <a:ea typeface="+mn-ea"/>
                <a:cs typeface="+mn-cs"/>
              </a:rPr>
              <a:t>Bazzi</a:t>
            </a:r>
            <a:r>
              <a:rPr lang="en-US" sz="1200" kern="1200" dirty="0">
                <a:solidFill>
                  <a:schemeClr val="tx1"/>
                </a:solidFill>
                <a:effectLst/>
                <a:latin typeface="+mn-lt"/>
                <a:ea typeface="+mn-ea"/>
                <a:cs typeface="+mn-cs"/>
              </a:rPr>
              <a:t> AR, Rangel G, Martinez G, et al. Incidence and predictors of HIV and sexually transmitted infections among female sex workers and their intimate male partners in northern Mexico: A longitudinal, multilevel study. American journal of epidemiology. 2015;181(9):723-731. https://www.ncbi.nlm.nih.gov/pubmed/25769307.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10.1093/</a:t>
            </a:r>
            <a:r>
              <a:rPr lang="en-US" sz="1200" kern="1200" dirty="0" err="1">
                <a:solidFill>
                  <a:schemeClr val="tx1"/>
                </a:solidFill>
                <a:effectLst/>
                <a:latin typeface="+mn-lt"/>
                <a:ea typeface="+mn-ea"/>
                <a:cs typeface="+mn-cs"/>
              </a:rPr>
              <a:t>aje</a:t>
            </a:r>
            <a:r>
              <a:rPr lang="en-US" sz="1200" kern="1200" dirty="0">
                <a:solidFill>
                  <a:schemeClr val="tx1"/>
                </a:solidFill>
                <a:effectLst/>
                <a:latin typeface="+mn-lt"/>
                <a:ea typeface="+mn-ea"/>
                <a:cs typeface="+mn-cs"/>
              </a:rPr>
              <a:t>/kwu340.</a:t>
            </a:r>
          </a:p>
          <a:p>
            <a:r>
              <a:rPr lang="en-US" sz="1200" kern="1200" dirty="0">
                <a:solidFill>
                  <a:schemeClr val="tx1"/>
                </a:solidFill>
                <a:effectLst/>
                <a:latin typeface="+mn-lt"/>
                <a:ea typeface="+mn-ea"/>
                <a:cs typeface="+mn-cs"/>
              </a:rPr>
              <a:t> 6.</a:t>
            </a:r>
            <a:r>
              <a:rPr lang="en-US" sz="1200" kern="1200" baseline="0" dirty="0">
                <a:solidFill>
                  <a:schemeClr val="tx1"/>
                </a:solidFill>
                <a:effectLst/>
                <a:latin typeface="+mn-lt"/>
                <a:ea typeface="+mn-ea"/>
                <a:cs typeface="+mn-cs"/>
              </a:rPr>
              <a:t> County of San Diego Health and Human Services Agency (2016). HIV/AIDS Epidemiology Report-2016. Retrieved July 20, 2020, available at: https://www.sandiegocounty.gov/content/dam/sdc/hhsa/programs/phs/documents/EpiReport2017final.pdf</a:t>
            </a:r>
          </a:p>
          <a:p>
            <a:r>
              <a:rPr lang="en-US" sz="1200" kern="1200" baseline="0" dirty="0">
                <a:solidFill>
                  <a:schemeClr val="tx1"/>
                </a:solidFill>
                <a:effectLst/>
                <a:latin typeface="+mn-lt"/>
                <a:ea typeface="+mn-ea"/>
                <a:cs typeface="+mn-cs"/>
              </a:rPr>
              <a:t>7. Health &amp; Human Services Agency. (2020). HIV Epidemiology Unit. Retrieved July 24, 2020, Available at: https://www.sandiegocounty.gov/hhsa/programs/phs/hiv_aids_epidemiology_unit/reports_and_statistics.html</a:t>
            </a:r>
          </a:p>
          <a:p>
            <a:pPr marL="228600" indent="-228600">
              <a:buAutoNum type="arabicPeriod"/>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19</a:t>
            </a:fld>
            <a:endParaRPr lang="en-US" dirty="0"/>
          </a:p>
        </p:txBody>
      </p:sp>
    </p:spTree>
    <p:extLst>
      <p:ext uri="{BB962C8B-B14F-4D97-AF65-F5344CB8AC3E}">
        <p14:creationId xmlns:p14="http://schemas.microsoft.com/office/powerpoint/2010/main" val="1028249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kern="1200" dirty="0">
                <a:solidFill>
                  <a:schemeClr val="tx1"/>
                </a:solidFill>
                <a:effectLst/>
                <a:latin typeface="+mn-lt"/>
                <a:ea typeface="+mn-ea"/>
                <a:cs typeface="+mn-cs"/>
              </a:rPr>
              <a:t>Source(s): </a:t>
            </a:r>
          </a:p>
          <a:p>
            <a:pPr marL="228600" indent="-228600">
              <a:buAutoNum type="arabicPeriod"/>
            </a:pPr>
            <a:r>
              <a:rPr lang="en-US" sz="1200" kern="1200" dirty="0" err="1">
                <a:solidFill>
                  <a:schemeClr val="tx1"/>
                </a:solidFill>
                <a:effectLst/>
                <a:latin typeface="+mn-lt"/>
                <a:ea typeface="+mn-ea"/>
                <a:cs typeface="+mn-cs"/>
              </a:rPr>
              <a:t>Bazzi</a:t>
            </a:r>
            <a:r>
              <a:rPr lang="en-US" sz="1200" kern="1200" dirty="0">
                <a:solidFill>
                  <a:schemeClr val="tx1"/>
                </a:solidFill>
                <a:effectLst/>
                <a:latin typeface="+mn-lt"/>
                <a:ea typeface="+mn-ea"/>
                <a:cs typeface="+mn-cs"/>
              </a:rPr>
              <a:t> AR, Rangel G, Martinez G, et al. Incidence and predictors of HIV and sexually transmitted infections among female sex workers and their intimate male partners in northern Mexico: A longitudinal, multilevel study. American journal of epidemiology. 2015;181(9):723-731. https://www.ncbi.nlm.nih.gov/pubmed/25769307.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10.1093/</a:t>
            </a:r>
            <a:r>
              <a:rPr lang="en-US" sz="1200" kern="1200" dirty="0" err="1">
                <a:solidFill>
                  <a:schemeClr val="tx1"/>
                </a:solidFill>
                <a:effectLst/>
                <a:latin typeface="+mn-lt"/>
                <a:ea typeface="+mn-ea"/>
                <a:cs typeface="+mn-cs"/>
              </a:rPr>
              <a:t>aje</a:t>
            </a:r>
            <a:r>
              <a:rPr lang="en-US" sz="1200" kern="1200" dirty="0">
                <a:solidFill>
                  <a:schemeClr val="tx1"/>
                </a:solidFill>
                <a:effectLst/>
                <a:latin typeface="+mn-lt"/>
                <a:ea typeface="+mn-ea"/>
                <a:cs typeface="+mn-cs"/>
              </a:rPr>
              <a:t>/kwu340.</a:t>
            </a:r>
          </a:p>
          <a:p>
            <a:pPr marL="228600" indent="-228600">
              <a:buAutoNum type="arabicPeriod"/>
            </a:pPr>
            <a:r>
              <a:rPr lang="en-US" dirty="0"/>
              <a:t>Patterson, T. L.,</a:t>
            </a:r>
            <a:r>
              <a:rPr lang="en-US" baseline="0" dirty="0"/>
              <a:t> </a:t>
            </a:r>
            <a:r>
              <a:rPr lang="en-US" baseline="0" dirty="0" err="1"/>
              <a:t>Strathdee</a:t>
            </a:r>
            <a:r>
              <a:rPr lang="en-US" baseline="0" dirty="0"/>
              <a:t>, S.A., </a:t>
            </a:r>
            <a:r>
              <a:rPr lang="en-US" baseline="0" dirty="0" err="1"/>
              <a:t>Semple</a:t>
            </a:r>
            <a:r>
              <a:rPr lang="en-US" baseline="0" dirty="0"/>
              <a:t>, S. J., </a:t>
            </a:r>
            <a:r>
              <a:rPr lang="en-US" baseline="0" dirty="0" err="1"/>
              <a:t>Chavarin</a:t>
            </a:r>
            <a:r>
              <a:rPr lang="en-US" baseline="0" dirty="0"/>
              <a:t>, C.V., </a:t>
            </a:r>
            <a:r>
              <a:rPr lang="en-US" baseline="0" dirty="0" err="1"/>
              <a:t>Abramovitz</a:t>
            </a:r>
            <a:r>
              <a:rPr lang="en-US" baseline="0" dirty="0"/>
              <a:t>, D., Gaines, T. L., Mendoza, D., </a:t>
            </a:r>
            <a:r>
              <a:rPr lang="en-US" baseline="0" dirty="0" err="1"/>
              <a:t>Staines</a:t>
            </a:r>
            <a:r>
              <a:rPr lang="en-US" baseline="0" dirty="0"/>
              <a:t>, H., Aarons, G. A., </a:t>
            </a:r>
            <a:r>
              <a:rPr lang="en-US" baseline="0" dirty="0" err="1"/>
              <a:t>Magis</a:t>
            </a:r>
            <a:r>
              <a:rPr lang="en-US" baseline="0" dirty="0"/>
              <a:t>-Rodriguez, C. (2019). </a:t>
            </a:r>
            <a:r>
              <a:rPr lang="en-US" baseline="0" dirty="0" err="1"/>
              <a:t>Prevalenc</a:t>
            </a:r>
            <a:r>
              <a:rPr lang="en-US" baseline="0" dirty="0"/>
              <a:t> of HIV/STIs and correlates with municipal characteristics among female sex workers in 13 Mexican cities. </a:t>
            </a:r>
            <a:r>
              <a:rPr lang="en-US" baseline="0" dirty="0" err="1"/>
              <a:t>Salud</a:t>
            </a:r>
            <a:r>
              <a:rPr lang="en-US" baseline="0" dirty="0"/>
              <a:t> </a:t>
            </a:r>
            <a:r>
              <a:rPr lang="en-US" baseline="0" dirty="0" err="1"/>
              <a:t>Publica</a:t>
            </a:r>
            <a:r>
              <a:rPr lang="en-US" baseline="0" dirty="0"/>
              <a:t> Mexicana; 61:116-124. https://doi.org/10.21149/8863</a:t>
            </a:r>
          </a:p>
          <a:p>
            <a:pPr marL="228600" indent="-228600">
              <a:buAutoNum type="arabicPeriod"/>
            </a:pP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Mehta, S. R., </a:t>
            </a:r>
            <a:r>
              <a:rPr lang="en-US" sz="1200" kern="1200" dirty="0" err="1">
                <a:solidFill>
                  <a:schemeClr val="tx1"/>
                </a:solidFill>
                <a:effectLst/>
                <a:latin typeface="+mn-lt"/>
                <a:ea typeface="+mn-ea"/>
                <a:cs typeface="+mn-cs"/>
              </a:rPr>
              <a:t>Delport</a:t>
            </a:r>
            <a:r>
              <a:rPr lang="en-US" sz="1200" kern="1200" dirty="0">
                <a:solidFill>
                  <a:schemeClr val="tx1"/>
                </a:solidFill>
                <a:effectLst/>
                <a:latin typeface="+mn-lt"/>
                <a:ea typeface="+mn-ea"/>
                <a:cs typeface="+mn-cs"/>
              </a:rPr>
              <a:t>, W., </a:t>
            </a:r>
            <a:r>
              <a:rPr lang="en-US" sz="1200" kern="1200" dirty="0" err="1">
                <a:solidFill>
                  <a:schemeClr val="tx1"/>
                </a:solidFill>
                <a:effectLst/>
                <a:latin typeface="+mn-lt"/>
                <a:ea typeface="+mn-ea"/>
                <a:cs typeface="+mn-cs"/>
              </a:rPr>
              <a:t>Brouwer</a:t>
            </a:r>
            <a:r>
              <a:rPr lang="en-US" sz="1200" kern="1200" dirty="0">
                <a:solidFill>
                  <a:schemeClr val="tx1"/>
                </a:solidFill>
                <a:effectLst/>
                <a:latin typeface="+mn-lt"/>
                <a:ea typeface="+mn-ea"/>
                <a:cs typeface="+mn-cs"/>
              </a:rPr>
              <a:t>, K. C., </a:t>
            </a:r>
            <a:r>
              <a:rPr lang="en-US" sz="1200" kern="1200" dirty="0" err="1">
                <a:solidFill>
                  <a:schemeClr val="tx1"/>
                </a:solidFill>
                <a:effectLst/>
                <a:latin typeface="+mn-lt"/>
                <a:ea typeface="+mn-ea"/>
                <a:cs typeface="+mn-cs"/>
              </a:rPr>
              <a:t>Espitia</a:t>
            </a:r>
            <a:r>
              <a:rPr lang="en-US" sz="1200" kern="1200" dirty="0">
                <a:solidFill>
                  <a:schemeClr val="tx1"/>
                </a:solidFill>
                <a:effectLst/>
                <a:latin typeface="+mn-lt"/>
                <a:ea typeface="+mn-ea"/>
                <a:cs typeface="+mn-cs"/>
              </a:rPr>
              <a:t>, S., Patterson, T., Pond, S. K., . . . Smith, D. M. (2010). The relatedness of HIV epidemics in the united States–Mexico border region.</a:t>
            </a:r>
            <a:r>
              <a:rPr lang="en-US" sz="1200" i="1" kern="1200" dirty="0">
                <a:solidFill>
                  <a:schemeClr val="tx1"/>
                </a:solidFill>
                <a:effectLst/>
                <a:latin typeface="+mn-lt"/>
                <a:ea typeface="+mn-ea"/>
                <a:cs typeface="+mn-cs"/>
              </a:rPr>
              <a:t> AIDS Research and Human Retroviruses, 26</a:t>
            </a:r>
            <a:r>
              <a:rPr lang="en-US" sz="1200" kern="1200" dirty="0">
                <a:solidFill>
                  <a:schemeClr val="tx1"/>
                </a:solidFill>
                <a:effectLst/>
                <a:latin typeface="+mn-lt"/>
                <a:ea typeface="+mn-ea"/>
                <a:cs typeface="+mn-cs"/>
              </a:rPr>
              <a:t>(12), 1273-1277. doi:10.1089/aid.2010.0021</a:t>
            </a:r>
            <a:endParaRPr lang="en-US" baseline="0"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a:solidFill>
                  <a:schemeClr val="tx1"/>
                </a:solidFill>
                <a:effectLst/>
                <a:latin typeface="+mn-lt"/>
                <a:ea typeface="+mn-ea"/>
                <a:cs typeface="+mn-cs"/>
              </a:rPr>
              <a:t>Scholl., E. &amp; Nicholson, J. (July 2010). United States Agency International Development. HIV Prevention on the U.S.-Mexico Border: Addressing the needs of most-at-risk populations. AIDSTAR-One: AIDS support and technical assistance resources.</a:t>
            </a:r>
            <a:r>
              <a:rPr lang="en-US" sz="1200" kern="1200" baseline="0" dirty="0">
                <a:solidFill>
                  <a:schemeClr val="tx1"/>
                </a:solidFill>
                <a:effectLst/>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Mehta, S. R., Wertheim, J. O., </a:t>
            </a:r>
            <a:r>
              <a:rPr lang="en-US" baseline="0" dirty="0" err="1"/>
              <a:t>Brouwer</a:t>
            </a:r>
            <a:r>
              <a:rPr lang="en-US" baseline="0" dirty="0"/>
              <a:t>, K. C. Wagner, K. D. et al. (2015. HIV Transmission Networks in the San Diego-Tijuana border region. </a:t>
            </a:r>
            <a:r>
              <a:rPr lang="en-US" baseline="0" dirty="0" err="1"/>
              <a:t>EBioMedicine</a:t>
            </a:r>
            <a:r>
              <a:rPr lang="en-US" baseline="0" dirty="0"/>
              <a:t> 2, 1456-1463. </a:t>
            </a:r>
            <a:r>
              <a:rPr lang="en-US" baseline="0" dirty="0" err="1"/>
              <a:t>doi</a:t>
            </a:r>
            <a:r>
              <a:rPr lang="en-US" baseline="0" dirty="0"/>
              <a:t>: http://dx.doi.org/10.1016/j.ebiom.2015.07/024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a:solidFill>
                  <a:schemeClr val="tx1"/>
                </a:solidFill>
                <a:effectLst/>
                <a:latin typeface="+mn-lt"/>
                <a:ea typeface="+mn-ea"/>
                <a:cs typeface="+mn-cs"/>
              </a:rPr>
              <a:t>Patterson, T. L., Volkmann, T., Gallardo, M., Goldenberg, S., </a:t>
            </a:r>
            <a:r>
              <a:rPr lang="en-US" sz="1200" kern="1200" dirty="0" err="1">
                <a:solidFill>
                  <a:schemeClr val="tx1"/>
                </a:solidFill>
                <a:effectLst/>
                <a:latin typeface="+mn-lt"/>
                <a:ea typeface="+mn-ea"/>
                <a:cs typeface="+mn-cs"/>
              </a:rPr>
              <a:t>Lozada</a:t>
            </a:r>
            <a:r>
              <a:rPr lang="en-US" sz="1200" kern="1200" dirty="0">
                <a:solidFill>
                  <a:schemeClr val="tx1"/>
                </a:solidFill>
                <a:effectLst/>
                <a:latin typeface="+mn-lt"/>
                <a:ea typeface="+mn-ea"/>
                <a:cs typeface="+mn-cs"/>
              </a:rPr>
              <a:t>, R., </a:t>
            </a:r>
            <a:r>
              <a:rPr lang="en-US" sz="1200" kern="1200" dirty="0" err="1">
                <a:solidFill>
                  <a:schemeClr val="tx1"/>
                </a:solidFill>
                <a:effectLst/>
                <a:latin typeface="+mn-lt"/>
                <a:ea typeface="+mn-ea"/>
                <a:cs typeface="+mn-cs"/>
              </a:rPr>
              <a:t>Semple</a:t>
            </a:r>
            <a:r>
              <a:rPr lang="en-US" sz="1200" kern="1200" dirty="0">
                <a:solidFill>
                  <a:schemeClr val="tx1"/>
                </a:solidFill>
                <a:effectLst/>
                <a:latin typeface="+mn-lt"/>
                <a:ea typeface="+mn-ea"/>
                <a:cs typeface="+mn-cs"/>
              </a:rPr>
              <a:t>, S. J., Anderson, C. M. &amp; </a:t>
            </a:r>
            <a:r>
              <a:rPr lang="en-US" sz="1200" kern="1200" dirty="0" err="1">
                <a:solidFill>
                  <a:schemeClr val="tx1"/>
                </a:solidFill>
                <a:effectLst/>
                <a:latin typeface="+mn-lt"/>
                <a:ea typeface="+mn-ea"/>
                <a:cs typeface="+mn-cs"/>
              </a:rPr>
              <a:t>Strathdee</a:t>
            </a:r>
            <a:r>
              <a:rPr lang="en-US" sz="1200" kern="1200" dirty="0">
                <a:solidFill>
                  <a:schemeClr val="tx1"/>
                </a:solidFill>
                <a:effectLst/>
                <a:latin typeface="+mn-lt"/>
                <a:ea typeface="+mn-ea"/>
                <a:cs typeface="+mn-cs"/>
              </a:rPr>
              <a:t>,  S. A. (2012).  Identifying the HIV transmission bridge: Which men are having unsafe sex with female sex workers and with their own wives or steady partners? Journal of Acquired Immune Deficiency Syndrome, 60(4): 414-420.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10.1097/QAI.0b013e31825693f2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a:solidFill>
                  <a:schemeClr val="tx1"/>
                </a:solidFill>
                <a:effectLst/>
                <a:latin typeface="+mn-lt"/>
                <a:ea typeface="+mn-ea"/>
                <a:cs typeface="+mn-cs"/>
              </a:rPr>
              <a:t>Robertson,  A. M.,  </a:t>
            </a:r>
            <a:r>
              <a:rPr lang="en-US" sz="1200" kern="1200" baseline="0" dirty="0" err="1">
                <a:solidFill>
                  <a:schemeClr val="tx1"/>
                </a:solidFill>
                <a:effectLst/>
                <a:latin typeface="+mn-lt"/>
                <a:ea typeface="+mn-ea"/>
                <a:cs typeface="+mn-cs"/>
              </a:rPr>
              <a:t>Syvertsen</a:t>
            </a:r>
            <a:r>
              <a:rPr lang="en-US" sz="1200" kern="1200" baseline="0" dirty="0">
                <a:solidFill>
                  <a:schemeClr val="tx1"/>
                </a:solidFill>
                <a:effectLst/>
                <a:latin typeface="+mn-lt"/>
                <a:ea typeface="+mn-ea"/>
                <a:cs typeface="+mn-cs"/>
              </a:rPr>
              <a:t>,  J. L., Ulibarri, M. D., Rangel,  G., Martinez, G. &amp; </a:t>
            </a:r>
            <a:r>
              <a:rPr lang="en-US" sz="1200" kern="1200" baseline="0" dirty="0" err="1">
                <a:solidFill>
                  <a:schemeClr val="tx1"/>
                </a:solidFill>
                <a:effectLst/>
                <a:latin typeface="+mn-lt"/>
                <a:ea typeface="+mn-ea"/>
                <a:cs typeface="+mn-cs"/>
              </a:rPr>
              <a:t>Strathdee</a:t>
            </a:r>
            <a:r>
              <a:rPr lang="en-US" sz="1200" kern="1200" baseline="0" dirty="0">
                <a:solidFill>
                  <a:schemeClr val="tx1"/>
                </a:solidFill>
                <a:effectLst/>
                <a:latin typeface="+mn-lt"/>
                <a:ea typeface="+mn-ea"/>
                <a:cs typeface="+mn-cs"/>
              </a:rPr>
              <a:t>, S. (2014). Prevalence and correlates of HIV and sexually transmitted infections among female sex workers and their non-commercial male partners in two Mexico-USA border cities. Journal of Urban Health: Bulletin of the New Your Academy of Medicine, 91 (4), </a:t>
            </a:r>
            <a:r>
              <a:rPr lang="en-US" sz="1200" kern="1200" baseline="0" dirty="0" err="1">
                <a:solidFill>
                  <a:schemeClr val="tx1"/>
                </a:solidFill>
                <a:effectLst/>
                <a:latin typeface="+mn-lt"/>
                <a:ea typeface="+mn-ea"/>
                <a:cs typeface="+mn-cs"/>
              </a:rPr>
              <a:t>doi</a:t>
            </a:r>
            <a:r>
              <a:rPr lang="en-US" sz="1200" kern="1200" baseline="0" dirty="0">
                <a:solidFill>
                  <a:schemeClr val="tx1"/>
                </a:solidFill>
                <a:effectLst/>
                <a:latin typeface="+mn-lt"/>
                <a:ea typeface="+mn-ea"/>
                <a:cs typeface="+mn-cs"/>
              </a:rPr>
              <a:t>: 10.1007/s11524-013-9855-2</a:t>
            </a:r>
            <a:endParaRPr lang="en-US" baseline="0"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baseline="0" dirty="0"/>
          </a:p>
          <a:p>
            <a:pPr marL="0" lvl="0" indent="0">
              <a:buNone/>
            </a:pPr>
            <a:endParaRPr lang="en-US" baseline="0"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20</a:t>
            </a:fld>
            <a:endParaRPr lang="en-US" dirty="0"/>
          </a:p>
        </p:txBody>
      </p:sp>
    </p:spTree>
    <p:extLst>
      <p:ext uri="{BB962C8B-B14F-4D97-AF65-F5344CB8AC3E}">
        <p14:creationId xmlns:p14="http://schemas.microsoft.com/office/powerpoint/2010/main" val="283077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https://www.truvadahcp.com/missed-opportunities</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23</a:t>
            </a:fld>
            <a:endParaRPr lang="en-US" dirty="0"/>
          </a:p>
        </p:txBody>
      </p:sp>
    </p:spTree>
    <p:extLst>
      <p:ext uri="{BB962C8B-B14F-4D97-AF65-F5344CB8AC3E}">
        <p14:creationId xmlns:p14="http://schemas.microsoft.com/office/powerpoint/2010/main" val="7364563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https://www.truvadahcp.com/missed-opportunities</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24</a:t>
            </a:fld>
            <a:endParaRPr lang="en-US" dirty="0"/>
          </a:p>
        </p:txBody>
      </p:sp>
    </p:spTree>
    <p:extLst>
      <p:ext uri="{BB962C8B-B14F-4D97-AF65-F5344CB8AC3E}">
        <p14:creationId xmlns:p14="http://schemas.microsoft.com/office/powerpoint/2010/main" val="833180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Source(s): </a:t>
            </a:r>
            <a:r>
              <a:rPr lang="en-US" b="1" u="none" dirty="0"/>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Mehta, S. R., </a:t>
            </a:r>
            <a:r>
              <a:rPr lang="en-US" sz="1200" kern="1200" dirty="0" err="1">
                <a:solidFill>
                  <a:schemeClr val="tx1"/>
                </a:solidFill>
                <a:effectLst/>
                <a:latin typeface="+mn-lt"/>
                <a:ea typeface="+mn-ea"/>
                <a:cs typeface="+mn-cs"/>
              </a:rPr>
              <a:t>Delport</a:t>
            </a:r>
            <a:r>
              <a:rPr lang="en-US" sz="1200" kern="1200" dirty="0">
                <a:solidFill>
                  <a:schemeClr val="tx1"/>
                </a:solidFill>
                <a:effectLst/>
                <a:latin typeface="+mn-lt"/>
                <a:ea typeface="+mn-ea"/>
                <a:cs typeface="+mn-cs"/>
              </a:rPr>
              <a:t>, W., </a:t>
            </a:r>
            <a:r>
              <a:rPr lang="en-US" sz="1200" kern="1200" dirty="0" err="1">
                <a:solidFill>
                  <a:schemeClr val="tx1"/>
                </a:solidFill>
                <a:effectLst/>
                <a:latin typeface="+mn-lt"/>
                <a:ea typeface="+mn-ea"/>
                <a:cs typeface="+mn-cs"/>
              </a:rPr>
              <a:t>Brouwer</a:t>
            </a:r>
            <a:r>
              <a:rPr lang="en-US" sz="1200" kern="1200" dirty="0">
                <a:solidFill>
                  <a:schemeClr val="tx1"/>
                </a:solidFill>
                <a:effectLst/>
                <a:latin typeface="+mn-lt"/>
                <a:ea typeface="+mn-ea"/>
                <a:cs typeface="+mn-cs"/>
              </a:rPr>
              <a:t>, K. C., </a:t>
            </a:r>
            <a:r>
              <a:rPr lang="en-US" sz="1200" kern="1200" dirty="0" err="1">
                <a:solidFill>
                  <a:schemeClr val="tx1"/>
                </a:solidFill>
                <a:effectLst/>
                <a:latin typeface="+mn-lt"/>
                <a:ea typeface="+mn-ea"/>
                <a:cs typeface="+mn-cs"/>
              </a:rPr>
              <a:t>Espitia</a:t>
            </a:r>
            <a:r>
              <a:rPr lang="en-US" sz="1200" kern="1200" dirty="0">
                <a:solidFill>
                  <a:schemeClr val="tx1"/>
                </a:solidFill>
                <a:effectLst/>
                <a:latin typeface="+mn-lt"/>
                <a:ea typeface="+mn-ea"/>
                <a:cs typeface="+mn-cs"/>
              </a:rPr>
              <a:t>, S., Patterson, T., Pond, S. K., Smith, D. M. (2010). The relatedness of HIV epidemics in the united States–Mexico border region.</a:t>
            </a:r>
            <a:r>
              <a:rPr lang="en-US" sz="1200" i="1" kern="1200" dirty="0">
                <a:solidFill>
                  <a:schemeClr val="tx1"/>
                </a:solidFill>
                <a:effectLst/>
                <a:latin typeface="+mn-lt"/>
                <a:ea typeface="+mn-ea"/>
                <a:cs typeface="+mn-cs"/>
              </a:rPr>
              <a:t> AIDS Research and Human Retroviruses, 26</a:t>
            </a:r>
            <a:r>
              <a:rPr lang="en-US" sz="1200" kern="1200" dirty="0">
                <a:solidFill>
                  <a:schemeClr val="tx1"/>
                </a:solidFill>
                <a:effectLst/>
                <a:latin typeface="+mn-lt"/>
                <a:ea typeface="+mn-ea"/>
                <a:cs typeface="+mn-cs"/>
              </a:rPr>
              <a:t>(12), 1273-1277. doi:10.1089/aid.2010.0021</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s-MX" sz="1200" kern="1200" dirty="0">
                <a:solidFill>
                  <a:schemeClr val="tx1"/>
                </a:solidFill>
                <a:effectLst/>
                <a:latin typeface="+mn-lt"/>
                <a:ea typeface="+mn-ea"/>
                <a:cs typeface="+mn-cs"/>
              </a:rPr>
              <a:t>Ospina-Escobar, A., </a:t>
            </a:r>
            <a:r>
              <a:rPr lang="es-MX" sz="1200" kern="1200" dirty="0" err="1">
                <a:solidFill>
                  <a:schemeClr val="tx1"/>
                </a:solidFill>
                <a:effectLst/>
                <a:latin typeface="+mn-lt"/>
                <a:ea typeface="+mn-ea"/>
                <a:cs typeface="+mn-cs"/>
              </a:rPr>
              <a:t>Magis-Rodriguez</a:t>
            </a:r>
            <a:r>
              <a:rPr lang="es-MX" sz="1200" kern="1200" dirty="0">
                <a:solidFill>
                  <a:schemeClr val="tx1"/>
                </a:solidFill>
                <a:effectLst/>
                <a:latin typeface="+mn-lt"/>
                <a:ea typeface="+mn-ea"/>
                <a:cs typeface="+mn-cs"/>
              </a:rPr>
              <a:t>, C., </a:t>
            </a:r>
            <a:r>
              <a:rPr lang="es-MX" sz="1200" kern="1200" dirty="0" err="1">
                <a:solidFill>
                  <a:schemeClr val="tx1"/>
                </a:solidFill>
                <a:effectLst/>
                <a:latin typeface="+mn-lt"/>
                <a:ea typeface="+mn-ea"/>
                <a:cs typeface="+mn-cs"/>
              </a:rPr>
              <a:t>Juarez</a:t>
            </a:r>
            <a:r>
              <a:rPr lang="es-MX" sz="1200" kern="1200" dirty="0">
                <a:solidFill>
                  <a:schemeClr val="tx1"/>
                </a:solidFill>
                <a:effectLst/>
                <a:latin typeface="+mn-lt"/>
                <a:ea typeface="+mn-ea"/>
                <a:cs typeface="+mn-cs"/>
              </a:rPr>
              <a:t>,  F., </a:t>
            </a:r>
            <a:r>
              <a:rPr lang="es-MX" sz="1200" kern="1200" dirty="0" err="1">
                <a:solidFill>
                  <a:schemeClr val="tx1"/>
                </a:solidFill>
                <a:effectLst/>
                <a:latin typeface="+mn-lt"/>
                <a:ea typeface="+mn-ea"/>
                <a:cs typeface="+mn-cs"/>
              </a:rPr>
              <a:t>Werb</a:t>
            </a:r>
            <a:r>
              <a:rPr lang="es-MX" sz="1200" kern="1200" dirty="0">
                <a:solidFill>
                  <a:schemeClr val="tx1"/>
                </a:solidFill>
                <a:effectLst/>
                <a:latin typeface="+mn-lt"/>
                <a:ea typeface="+mn-ea"/>
                <a:cs typeface="+mn-cs"/>
              </a:rPr>
              <a:t>, D., Arredondo, Bautista Arredondo, S., </a:t>
            </a:r>
            <a:r>
              <a:rPr lang="es-MX" sz="1200" kern="1200" dirty="0" err="1">
                <a:solidFill>
                  <a:schemeClr val="tx1"/>
                </a:solidFill>
                <a:effectLst/>
                <a:latin typeface="+mn-lt"/>
                <a:ea typeface="+mn-ea"/>
                <a:cs typeface="+mn-cs"/>
              </a:rPr>
              <a:t>Carreon</a:t>
            </a:r>
            <a:r>
              <a:rPr lang="es-MX" sz="1200" kern="1200" dirty="0">
                <a:solidFill>
                  <a:schemeClr val="tx1"/>
                </a:solidFill>
                <a:effectLst/>
                <a:latin typeface="+mn-lt"/>
                <a:ea typeface="+mn-ea"/>
                <a:cs typeface="+mn-cs"/>
              </a:rPr>
              <a:t>, R., Ramos, M. E. &amp; </a:t>
            </a:r>
            <a:r>
              <a:rPr lang="es-MX" sz="1200" kern="1200" dirty="0" err="1">
                <a:solidFill>
                  <a:schemeClr val="tx1"/>
                </a:solidFill>
                <a:effectLst/>
                <a:latin typeface="+mn-lt"/>
                <a:ea typeface="+mn-ea"/>
                <a:cs typeface="+mn-cs"/>
              </a:rPr>
              <a:t>Strathdee</a:t>
            </a:r>
            <a:r>
              <a:rPr lang="es-MX" sz="1200" kern="1200" dirty="0">
                <a:solidFill>
                  <a:schemeClr val="tx1"/>
                </a:solidFill>
                <a:effectLst/>
                <a:latin typeface="+mn-lt"/>
                <a:ea typeface="+mn-ea"/>
                <a:cs typeface="+mn-cs"/>
              </a:rPr>
              <a:t>, S. (2018).  </a:t>
            </a:r>
            <a:r>
              <a:rPr lang="en-US" sz="1200" kern="1200" dirty="0">
                <a:solidFill>
                  <a:schemeClr val="tx1"/>
                </a:solidFill>
                <a:effectLst/>
                <a:latin typeface="+mn-lt"/>
                <a:ea typeface="+mn-ea"/>
                <a:cs typeface="+mn-cs"/>
              </a:rPr>
              <a:t>Comparing risk environments for HIV among people who inject drugs from three cities in </a:t>
            </a:r>
            <a:r>
              <a:rPr lang="en-US" sz="1200" kern="1200" dirty="0" err="1">
                <a:solidFill>
                  <a:schemeClr val="tx1"/>
                </a:solidFill>
                <a:effectLst/>
                <a:latin typeface="+mn-lt"/>
                <a:ea typeface="+mn-ea"/>
                <a:cs typeface="+mn-cs"/>
              </a:rPr>
              <a:t>Nothern</a:t>
            </a:r>
            <a:r>
              <a:rPr lang="en-US" sz="1200" kern="1200" dirty="0">
                <a:solidFill>
                  <a:schemeClr val="tx1"/>
                </a:solidFill>
                <a:effectLst/>
                <a:latin typeface="+mn-lt"/>
                <a:ea typeface="+mn-ea"/>
                <a:cs typeface="+mn-cs"/>
              </a:rPr>
              <a:t> Mexico. Harm Reduction Journal,  15:27.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https://doi.org/10.1186/s12954-018-0225-y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 Scholl., E. &amp; Nicholson, J. (July 2010). United States Agency International Development. HIV Prevention on the U.S.-Mexico Border: Addressing the needs of most-at-risk populations. AIDSTAR-One: AIDS support and technical assistance resources.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baseline="0" dirty="0">
                <a:solidFill>
                  <a:schemeClr val="tx1"/>
                </a:solidFill>
                <a:effectLst/>
                <a:latin typeface="+mn-lt"/>
                <a:ea typeface="+mn-ea"/>
                <a:cs typeface="+mn-cs"/>
              </a:rPr>
              <a:t> Mehta, S. R., Wertheim, J. O., </a:t>
            </a:r>
            <a:r>
              <a:rPr lang="en-US" sz="1200" kern="1200" baseline="0" dirty="0" err="1">
                <a:solidFill>
                  <a:schemeClr val="tx1"/>
                </a:solidFill>
                <a:effectLst/>
                <a:latin typeface="+mn-lt"/>
                <a:ea typeface="+mn-ea"/>
                <a:cs typeface="+mn-cs"/>
              </a:rPr>
              <a:t>Brouwer</a:t>
            </a:r>
            <a:r>
              <a:rPr lang="en-US" sz="1200" kern="1200" baseline="0" dirty="0">
                <a:solidFill>
                  <a:schemeClr val="tx1"/>
                </a:solidFill>
                <a:effectLst/>
                <a:latin typeface="+mn-lt"/>
                <a:ea typeface="+mn-ea"/>
                <a:cs typeface="+mn-cs"/>
              </a:rPr>
              <a:t>, K. C. Wagner, K. D. et al. (20150. HIV Transmission Networks in the San Diego-Tijuana border region. </a:t>
            </a:r>
            <a:r>
              <a:rPr lang="en-US" sz="1200" kern="1200" baseline="0" dirty="0" err="1">
                <a:solidFill>
                  <a:schemeClr val="tx1"/>
                </a:solidFill>
                <a:effectLst/>
                <a:latin typeface="+mn-lt"/>
                <a:ea typeface="+mn-ea"/>
                <a:cs typeface="+mn-cs"/>
              </a:rPr>
              <a:t>EBioMedicine</a:t>
            </a:r>
            <a:r>
              <a:rPr lang="en-US" sz="1200" kern="1200" baseline="0" dirty="0">
                <a:solidFill>
                  <a:schemeClr val="tx1"/>
                </a:solidFill>
                <a:effectLst/>
                <a:latin typeface="+mn-lt"/>
                <a:ea typeface="+mn-ea"/>
                <a:cs typeface="+mn-cs"/>
              </a:rPr>
              <a:t> 2, 1456-1463. </a:t>
            </a:r>
            <a:r>
              <a:rPr lang="en-US" sz="1200" kern="1200" baseline="0" dirty="0" err="1">
                <a:solidFill>
                  <a:schemeClr val="tx1"/>
                </a:solidFill>
                <a:effectLst/>
                <a:latin typeface="+mn-lt"/>
                <a:ea typeface="+mn-ea"/>
                <a:cs typeface="+mn-cs"/>
              </a:rPr>
              <a:t>doi</a:t>
            </a:r>
            <a:r>
              <a:rPr lang="en-US" sz="1200" kern="1200" baseline="0" dirty="0">
                <a:solidFill>
                  <a:schemeClr val="tx1"/>
                </a:solidFill>
                <a:effectLst/>
                <a:latin typeface="+mn-lt"/>
                <a:ea typeface="+mn-ea"/>
                <a:cs typeface="+mn-cs"/>
              </a:rPr>
              <a:t>: http://dx.doi.org/10.1016/j.ebiom.2015.07/024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baseline="0" dirty="0">
                <a:solidFill>
                  <a:schemeClr val="tx1"/>
                </a:solidFill>
                <a:effectLst/>
                <a:latin typeface="+mn-lt"/>
                <a:ea typeface="+mn-ea"/>
                <a:cs typeface="+mn-cs"/>
              </a:rPr>
              <a:t>Robertson,  A. M.,  </a:t>
            </a:r>
            <a:r>
              <a:rPr lang="en-US" sz="1200" kern="1200" baseline="0" dirty="0" err="1">
                <a:solidFill>
                  <a:schemeClr val="tx1"/>
                </a:solidFill>
                <a:effectLst/>
                <a:latin typeface="+mn-lt"/>
                <a:ea typeface="+mn-ea"/>
                <a:cs typeface="+mn-cs"/>
              </a:rPr>
              <a:t>Syvertsen</a:t>
            </a:r>
            <a:r>
              <a:rPr lang="en-US" sz="1200" kern="1200" baseline="0" dirty="0">
                <a:solidFill>
                  <a:schemeClr val="tx1"/>
                </a:solidFill>
                <a:effectLst/>
                <a:latin typeface="+mn-lt"/>
                <a:ea typeface="+mn-ea"/>
                <a:cs typeface="+mn-cs"/>
              </a:rPr>
              <a:t>,  J. L., Ulibarri, M. D., Rangel,  G., Martinez, G. &amp; </a:t>
            </a:r>
            <a:r>
              <a:rPr lang="en-US" sz="1200" kern="1200" baseline="0" dirty="0" err="1">
                <a:solidFill>
                  <a:schemeClr val="tx1"/>
                </a:solidFill>
                <a:effectLst/>
                <a:latin typeface="+mn-lt"/>
                <a:ea typeface="+mn-ea"/>
                <a:cs typeface="+mn-cs"/>
              </a:rPr>
              <a:t>Strathdee</a:t>
            </a:r>
            <a:r>
              <a:rPr lang="en-US" sz="1200" kern="1200" baseline="0" dirty="0">
                <a:solidFill>
                  <a:schemeClr val="tx1"/>
                </a:solidFill>
                <a:effectLst/>
                <a:latin typeface="+mn-lt"/>
                <a:ea typeface="+mn-ea"/>
                <a:cs typeface="+mn-cs"/>
              </a:rPr>
              <a:t>, S. (2014). Prevalence and correlates of HIV and sexually transmitted infections among female sex workers and their non-commercial male partners in two Mexico-USA border cities. Journal of Urban Health: Bulletin of the New Your Academy of Medicine, 91 (4), </a:t>
            </a:r>
            <a:r>
              <a:rPr lang="en-US" sz="1200" kern="1200" baseline="0" dirty="0" err="1">
                <a:solidFill>
                  <a:schemeClr val="tx1"/>
                </a:solidFill>
                <a:effectLst/>
                <a:latin typeface="+mn-lt"/>
                <a:ea typeface="+mn-ea"/>
                <a:cs typeface="+mn-cs"/>
              </a:rPr>
              <a:t>doi</a:t>
            </a:r>
            <a:r>
              <a:rPr lang="en-US" sz="1200" kern="1200" baseline="0" dirty="0">
                <a:solidFill>
                  <a:schemeClr val="tx1"/>
                </a:solidFill>
                <a:effectLst/>
                <a:latin typeface="+mn-lt"/>
                <a:ea typeface="+mn-ea"/>
                <a:cs typeface="+mn-cs"/>
              </a:rPr>
              <a:t>: 10.1007/s11524-013-9855-2</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err="1">
                <a:solidFill>
                  <a:schemeClr val="tx1"/>
                </a:solidFill>
                <a:effectLst/>
                <a:latin typeface="+mn-lt"/>
                <a:ea typeface="+mn-ea"/>
                <a:cs typeface="+mn-cs"/>
              </a:rPr>
              <a:t>Truby</a:t>
            </a:r>
            <a:r>
              <a:rPr lang="en-US" sz="1200" kern="1200" dirty="0">
                <a:solidFill>
                  <a:schemeClr val="tx1"/>
                </a:solidFill>
                <a:effectLst/>
                <a:latin typeface="+mn-lt"/>
                <a:ea typeface="+mn-ea"/>
                <a:cs typeface="+mn-cs"/>
              </a:rPr>
              <a:t>,  K. (2014). Bodies on the border: The state, civil society  and HIV at Mexico's </a:t>
            </a:r>
            <a:r>
              <a:rPr lang="en-US" sz="1200" kern="1200" dirty="0" err="1">
                <a:solidFill>
                  <a:schemeClr val="tx1"/>
                </a:solidFill>
                <a:effectLst/>
                <a:latin typeface="+mn-lt"/>
                <a:ea typeface="+mn-ea"/>
                <a:cs typeface="+mn-cs"/>
              </a:rPr>
              <a:t>Fronteras</a:t>
            </a:r>
            <a:r>
              <a:rPr lang="en-US" sz="1200" kern="1200" dirty="0">
                <a:solidFill>
                  <a:schemeClr val="tx1"/>
                </a:solidFill>
                <a:effectLst/>
                <a:latin typeface="+mn-lt"/>
                <a:ea typeface="+mn-ea"/>
                <a:cs typeface="+mn-cs"/>
              </a:rPr>
              <a:t>. Policy and Society, 33, 53-64.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http://dx.doi.org/10.1016/j.polsoc.2014.03.003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25</a:t>
            </a:fld>
            <a:endParaRPr lang="en-US" dirty="0"/>
          </a:p>
        </p:txBody>
      </p:sp>
    </p:spTree>
    <p:extLst>
      <p:ext uri="{BB962C8B-B14F-4D97-AF65-F5344CB8AC3E}">
        <p14:creationId xmlns:p14="http://schemas.microsoft.com/office/powerpoint/2010/main" val="5554433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 </a:t>
            </a:r>
            <a:r>
              <a:rPr lang="en-US" sz="1200" kern="1200" dirty="0" err="1">
                <a:solidFill>
                  <a:schemeClr val="tx1"/>
                </a:solidFill>
                <a:effectLst/>
                <a:latin typeface="+mn-lt"/>
                <a:ea typeface="+mn-ea"/>
                <a:cs typeface="+mn-cs"/>
              </a:rPr>
              <a:t>Cassels</a:t>
            </a:r>
            <a:r>
              <a:rPr lang="en-US" sz="1200" kern="1200" dirty="0">
                <a:solidFill>
                  <a:schemeClr val="tx1"/>
                </a:solidFill>
                <a:effectLst/>
                <a:latin typeface="+mn-lt"/>
                <a:ea typeface="+mn-ea"/>
                <a:cs typeface="+mn-cs"/>
              </a:rPr>
              <a:t>, S., Camlin, C. S. &amp; Seeley, J. (2018). One step ahead: timing and sexual networks in population mobility and HIV prevention care. Journal of International the AIDS Society. 21(S4):e25140.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https://doi.org/10.1002/jia2.25140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Mehta, S. R., </a:t>
            </a:r>
            <a:r>
              <a:rPr lang="en-US" sz="1200" kern="1200" dirty="0" err="1">
                <a:solidFill>
                  <a:schemeClr val="tx1"/>
                </a:solidFill>
                <a:effectLst/>
                <a:latin typeface="+mn-lt"/>
                <a:ea typeface="+mn-ea"/>
                <a:cs typeface="+mn-cs"/>
              </a:rPr>
              <a:t>Delport</a:t>
            </a:r>
            <a:r>
              <a:rPr lang="en-US" sz="1200" kern="1200" dirty="0">
                <a:solidFill>
                  <a:schemeClr val="tx1"/>
                </a:solidFill>
                <a:effectLst/>
                <a:latin typeface="+mn-lt"/>
                <a:ea typeface="+mn-ea"/>
                <a:cs typeface="+mn-cs"/>
              </a:rPr>
              <a:t>, W., </a:t>
            </a:r>
            <a:r>
              <a:rPr lang="en-US" sz="1200" kern="1200" dirty="0" err="1">
                <a:solidFill>
                  <a:schemeClr val="tx1"/>
                </a:solidFill>
                <a:effectLst/>
                <a:latin typeface="+mn-lt"/>
                <a:ea typeface="+mn-ea"/>
                <a:cs typeface="+mn-cs"/>
              </a:rPr>
              <a:t>Brouwer</a:t>
            </a:r>
            <a:r>
              <a:rPr lang="en-US" sz="1200" kern="1200" dirty="0">
                <a:solidFill>
                  <a:schemeClr val="tx1"/>
                </a:solidFill>
                <a:effectLst/>
                <a:latin typeface="+mn-lt"/>
                <a:ea typeface="+mn-ea"/>
                <a:cs typeface="+mn-cs"/>
              </a:rPr>
              <a:t>, K. C., </a:t>
            </a:r>
            <a:r>
              <a:rPr lang="en-US" sz="1200" kern="1200" dirty="0" err="1">
                <a:solidFill>
                  <a:schemeClr val="tx1"/>
                </a:solidFill>
                <a:effectLst/>
                <a:latin typeface="+mn-lt"/>
                <a:ea typeface="+mn-ea"/>
                <a:cs typeface="+mn-cs"/>
              </a:rPr>
              <a:t>Espitia</a:t>
            </a:r>
            <a:r>
              <a:rPr lang="en-US" sz="1200" kern="1200" dirty="0">
                <a:solidFill>
                  <a:schemeClr val="tx1"/>
                </a:solidFill>
                <a:effectLst/>
                <a:latin typeface="+mn-lt"/>
                <a:ea typeface="+mn-ea"/>
                <a:cs typeface="+mn-cs"/>
              </a:rPr>
              <a:t>, S., Patterson, T., Pond, S. K., . . . Smith, D. M. (2010). The relatedness of HIV epidemics in the united States–Mexico border region.</a:t>
            </a:r>
            <a:r>
              <a:rPr lang="en-US" sz="1200" i="1" kern="1200" dirty="0">
                <a:solidFill>
                  <a:schemeClr val="tx1"/>
                </a:solidFill>
                <a:effectLst/>
                <a:latin typeface="+mn-lt"/>
                <a:ea typeface="+mn-ea"/>
                <a:cs typeface="+mn-cs"/>
              </a:rPr>
              <a:t> AIDS Research and Human Retroviruses, 26</a:t>
            </a:r>
            <a:r>
              <a:rPr lang="en-US" sz="1200" kern="1200" dirty="0">
                <a:solidFill>
                  <a:schemeClr val="tx1"/>
                </a:solidFill>
                <a:effectLst/>
                <a:latin typeface="+mn-lt"/>
                <a:ea typeface="+mn-ea"/>
                <a:cs typeface="+mn-cs"/>
              </a:rPr>
              <a:t>(12), 1273-1277. doi:10.1089/aid.2010.0021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3.</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Thomas, F., </a:t>
            </a:r>
            <a:r>
              <a:rPr lang="en-US" sz="1200" kern="1200" dirty="0" err="1">
                <a:solidFill>
                  <a:schemeClr val="tx1"/>
                </a:solidFill>
                <a:effectLst/>
                <a:latin typeface="+mn-lt"/>
                <a:ea typeface="+mn-ea"/>
                <a:cs typeface="+mn-cs"/>
              </a:rPr>
              <a:t>Haour-Knipe</a:t>
            </a:r>
            <a:r>
              <a:rPr lang="en-US" sz="1200" kern="1200" dirty="0">
                <a:solidFill>
                  <a:schemeClr val="tx1"/>
                </a:solidFill>
                <a:effectLst/>
                <a:latin typeface="+mn-lt"/>
                <a:ea typeface="+mn-ea"/>
                <a:cs typeface="+mn-cs"/>
              </a:rPr>
              <a:t>, M. &amp; </a:t>
            </a:r>
            <a:r>
              <a:rPr lang="en-US" sz="1200" kern="1200" dirty="0" err="1">
                <a:solidFill>
                  <a:schemeClr val="tx1"/>
                </a:solidFill>
                <a:effectLst/>
                <a:latin typeface="+mn-lt"/>
                <a:ea typeface="+mn-ea"/>
                <a:cs typeface="+mn-cs"/>
              </a:rPr>
              <a:t>Aggleton</a:t>
            </a:r>
            <a:r>
              <a:rPr lang="en-US" sz="1200" kern="1200" dirty="0">
                <a:solidFill>
                  <a:schemeClr val="tx1"/>
                </a:solidFill>
                <a:effectLst/>
                <a:latin typeface="+mn-lt"/>
                <a:ea typeface="+mn-ea"/>
                <a:cs typeface="+mn-cs"/>
              </a:rPr>
              <a:t>, P. (2009). Mobility, Sexuality and AIDS: Sexuality, Culture and Health. Routledge Taylor &amp; Francis Group: London and New York.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4. Scholl., E. &amp; Nicholson, J. (July 2010). United States Agency International Development. HIV Prevention on the U.S.-Mexico Border: Addressing the needs of most-at-risk populations. AIDSTAR-One: AIDS support and technical assistance resources.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5.</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Dias, S., Gama, A., Loos, J., </a:t>
            </a:r>
            <a:r>
              <a:rPr lang="en-US" sz="1200" kern="1200" dirty="0" err="1">
                <a:solidFill>
                  <a:schemeClr val="tx1"/>
                </a:solidFill>
                <a:effectLst/>
                <a:latin typeface="+mn-lt"/>
                <a:ea typeface="+mn-ea"/>
                <a:cs typeface="+mn-cs"/>
              </a:rPr>
              <a:t>Roxo</a:t>
            </a:r>
            <a:r>
              <a:rPr lang="en-US" sz="1200" kern="1200" dirty="0">
                <a:solidFill>
                  <a:schemeClr val="tx1"/>
                </a:solidFill>
                <a:effectLst/>
                <a:latin typeface="+mn-lt"/>
                <a:ea typeface="+mn-ea"/>
                <a:cs typeface="+mn-cs"/>
              </a:rPr>
              <a:t>, L., </a:t>
            </a:r>
            <a:r>
              <a:rPr lang="en-US" sz="1200" kern="1200" dirty="0" err="1">
                <a:solidFill>
                  <a:schemeClr val="tx1"/>
                </a:solidFill>
                <a:effectLst/>
                <a:latin typeface="+mn-lt"/>
                <a:ea typeface="+mn-ea"/>
                <a:cs typeface="+mn-cs"/>
              </a:rPr>
              <a:t>Simoes</a:t>
            </a:r>
            <a:r>
              <a:rPr lang="en-US" sz="1200" kern="1200" dirty="0">
                <a:solidFill>
                  <a:schemeClr val="tx1"/>
                </a:solidFill>
                <a:effectLst/>
                <a:latin typeface="+mn-lt"/>
                <a:ea typeface="+mn-ea"/>
                <a:cs typeface="+mn-cs"/>
              </a:rPr>
              <a:t>, D. &amp; </a:t>
            </a:r>
            <a:r>
              <a:rPr lang="en-US" sz="1200" kern="1200" dirty="0" err="1">
                <a:solidFill>
                  <a:schemeClr val="tx1"/>
                </a:solidFill>
                <a:effectLst/>
                <a:latin typeface="+mn-lt"/>
                <a:ea typeface="+mn-ea"/>
                <a:cs typeface="+mn-cs"/>
              </a:rPr>
              <a:t>Nostilinger</a:t>
            </a:r>
            <a:r>
              <a:rPr lang="en-US" sz="1200" kern="1200" dirty="0">
                <a:solidFill>
                  <a:schemeClr val="tx1"/>
                </a:solidFill>
                <a:effectLst/>
                <a:latin typeface="+mn-lt"/>
                <a:ea typeface="+mn-ea"/>
                <a:cs typeface="+mn-cs"/>
              </a:rPr>
              <a:t>, C. (2020). The role of mobility in sexual risk </a:t>
            </a:r>
            <a:r>
              <a:rPr lang="en-US" sz="1200" kern="1200" dirty="0" err="1">
                <a:solidFill>
                  <a:schemeClr val="tx1"/>
                </a:solidFill>
                <a:effectLst/>
                <a:latin typeface="+mn-lt"/>
                <a:ea typeface="+mn-ea"/>
                <a:cs typeface="+mn-cs"/>
              </a:rPr>
              <a:t>behaviour</a:t>
            </a:r>
            <a:r>
              <a:rPr lang="en-US" sz="1200" kern="1200" dirty="0">
                <a:solidFill>
                  <a:schemeClr val="tx1"/>
                </a:solidFill>
                <a:effectLst/>
                <a:latin typeface="+mn-lt"/>
                <a:ea typeface="+mn-ea"/>
                <a:cs typeface="+mn-cs"/>
              </a:rPr>
              <a:t> and HIV acquisition among sub-Saharan African migrants residing in two European cities. </a:t>
            </a:r>
            <a:r>
              <a:rPr lang="en-US" sz="1200" kern="1200" dirty="0" err="1">
                <a:solidFill>
                  <a:schemeClr val="tx1"/>
                </a:solidFill>
                <a:effectLst/>
                <a:latin typeface="+mn-lt"/>
                <a:ea typeface="+mn-ea"/>
                <a:cs typeface="+mn-cs"/>
              </a:rPr>
              <a:t>PLoS</a:t>
            </a:r>
            <a:r>
              <a:rPr lang="en-US" sz="1200" kern="1200" dirty="0">
                <a:solidFill>
                  <a:schemeClr val="tx1"/>
                </a:solidFill>
                <a:effectLst/>
                <a:latin typeface="+mn-lt"/>
                <a:ea typeface="+mn-ea"/>
                <a:cs typeface="+mn-cs"/>
              </a:rPr>
              <a:t> ONE 15(2):e0228584.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https://doi.org/10.1371/journal.pone.0228584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6. </a:t>
            </a:r>
            <a:r>
              <a:rPr lang="en-US" sz="1200" kern="1200" dirty="0">
                <a:solidFill>
                  <a:schemeClr val="tx1"/>
                </a:solidFill>
                <a:effectLst/>
                <a:latin typeface="+mn-lt"/>
                <a:ea typeface="+mn-ea"/>
                <a:cs typeface="+mn-cs"/>
              </a:rPr>
              <a:t>Zhang, X., Martinez-Donate, A. P., Simon, N. J., </a:t>
            </a:r>
            <a:r>
              <a:rPr lang="en-US" sz="1200" kern="1200" dirty="0" err="1">
                <a:solidFill>
                  <a:schemeClr val="tx1"/>
                </a:solidFill>
                <a:effectLst/>
                <a:latin typeface="+mn-lt"/>
                <a:ea typeface="+mn-ea"/>
                <a:cs typeface="+mn-cs"/>
              </a:rPr>
              <a:t>Hovell</a:t>
            </a:r>
            <a:r>
              <a:rPr lang="en-US" sz="1200" kern="1200" dirty="0">
                <a:solidFill>
                  <a:schemeClr val="tx1"/>
                </a:solidFill>
                <a:effectLst/>
                <a:latin typeface="+mn-lt"/>
                <a:ea typeface="+mn-ea"/>
                <a:cs typeface="+mn-cs"/>
              </a:rPr>
              <a:t>, M. F., Rangel, M. G., </a:t>
            </a:r>
            <a:r>
              <a:rPr lang="en-US" sz="1200" kern="1200" dirty="0" err="1">
                <a:solidFill>
                  <a:schemeClr val="tx1"/>
                </a:solidFill>
                <a:effectLst/>
                <a:latin typeface="+mn-lt"/>
                <a:ea typeface="+mn-ea"/>
                <a:cs typeface="+mn-cs"/>
              </a:rPr>
              <a:t>Magis</a:t>
            </a:r>
            <a:r>
              <a:rPr lang="en-US" sz="1200" kern="1200" dirty="0">
                <a:solidFill>
                  <a:schemeClr val="tx1"/>
                </a:solidFill>
                <a:effectLst/>
                <a:latin typeface="+mn-lt"/>
                <a:ea typeface="+mn-ea"/>
                <a:cs typeface="+mn-cs"/>
              </a:rPr>
              <a:t>-Rodriguez, C. &amp; </a:t>
            </a:r>
            <a:r>
              <a:rPr lang="en-US" sz="1200" kern="1200" dirty="0" err="1">
                <a:solidFill>
                  <a:schemeClr val="tx1"/>
                </a:solidFill>
                <a:effectLst/>
                <a:latin typeface="+mn-lt"/>
                <a:ea typeface="+mn-ea"/>
                <a:cs typeface="+mn-cs"/>
              </a:rPr>
              <a:t>Sipan</a:t>
            </a:r>
            <a:r>
              <a:rPr lang="en-US" sz="1200" kern="1200" dirty="0">
                <a:solidFill>
                  <a:schemeClr val="tx1"/>
                </a:solidFill>
                <a:effectLst/>
                <a:latin typeface="+mn-lt"/>
                <a:ea typeface="+mn-ea"/>
                <a:cs typeface="+mn-cs"/>
              </a:rPr>
              <a:t>, C. L. (2017).</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Risk </a:t>
            </a:r>
            <a:r>
              <a:rPr lang="en-US" sz="1200" kern="1200" dirty="0" err="1">
                <a:solidFill>
                  <a:schemeClr val="tx1"/>
                </a:solidFill>
                <a:effectLst/>
                <a:latin typeface="+mn-lt"/>
                <a:ea typeface="+mn-ea"/>
                <a:cs typeface="+mn-cs"/>
              </a:rPr>
              <a:t>behaviours</a:t>
            </a:r>
            <a:r>
              <a:rPr lang="en-US" sz="1200" kern="1200" dirty="0">
                <a:solidFill>
                  <a:schemeClr val="tx1"/>
                </a:solidFill>
                <a:effectLst/>
                <a:latin typeface="+mn-lt"/>
                <a:ea typeface="+mn-ea"/>
                <a:cs typeface="+mn-cs"/>
              </a:rPr>
              <a:t> for HIV infection among traveling Mexican migrants: The Mexico-US border as a contextual risk factor.</a:t>
            </a:r>
            <a:r>
              <a:rPr lang="en-US" sz="1200" kern="1200" baseline="0" dirty="0">
                <a:solidFill>
                  <a:schemeClr val="tx1"/>
                </a:solidFill>
                <a:effectLst/>
                <a:latin typeface="+mn-lt"/>
                <a:ea typeface="+mn-ea"/>
                <a:cs typeface="+mn-cs"/>
              </a:rPr>
              <a:t> Global Public Health, 12(1); 65-83. doi:10.1080/17441692.2016.1142591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7. Ramos, R., Ferreira-Pinto, J. B., </a:t>
            </a:r>
            <a:r>
              <a:rPr lang="en-US" sz="1200" kern="1200" baseline="0" dirty="0" err="1">
                <a:solidFill>
                  <a:schemeClr val="tx1"/>
                </a:solidFill>
                <a:effectLst/>
                <a:latin typeface="+mn-lt"/>
                <a:ea typeface="+mn-ea"/>
                <a:cs typeface="+mn-cs"/>
              </a:rPr>
              <a:t>Brouwer</a:t>
            </a:r>
            <a:r>
              <a:rPr lang="en-US" sz="1200" kern="1200" baseline="0" dirty="0">
                <a:solidFill>
                  <a:schemeClr val="tx1"/>
                </a:solidFill>
                <a:effectLst/>
                <a:latin typeface="+mn-lt"/>
                <a:ea typeface="+mn-ea"/>
                <a:cs typeface="+mn-cs"/>
              </a:rPr>
              <a:t>, K. C.,  Ramos, M. E., </a:t>
            </a:r>
            <a:r>
              <a:rPr lang="en-US" sz="1200" kern="1200" baseline="0" dirty="0" err="1">
                <a:solidFill>
                  <a:schemeClr val="tx1"/>
                </a:solidFill>
                <a:effectLst/>
                <a:latin typeface="+mn-lt"/>
                <a:ea typeface="+mn-ea"/>
                <a:cs typeface="+mn-cs"/>
              </a:rPr>
              <a:t>Lozada</a:t>
            </a:r>
            <a:r>
              <a:rPr lang="en-US" sz="1200" kern="1200" baseline="0" dirty="0">
                <a:solidFill>
                  <a:schemeClr val="tx1"/>
                </a:solidFill>
                <a:effectLst/>
                <a:latin typeface="+mn-lt"/>
                <a:ea typeface="+mn-ea"/>
                <a:cs typeface="+mn-cs"/>
              </a:rPr>
              <a:t>, R. M., Firestone-Cruz, M. F., </a:t>
            </a:r>
            <a:r>
              <a:rPr lang="en-US" sz="1200" kern="1200" baseline="0" dirty="0" err="1">
                <a:solidFill>
                  <a:schemeClr val="tx1"/>
                </a:solidFill>
                <a:effectLst/>
                <a:latin typeface="+mn-lt"/>
                <a:ea typeface="+mn-ea"/>
                <a:cs typeface="+mn-cs"/>
              </a:rPr>
              <a:t>Strathdee</a:t>
            </a:r>
            <a:r>
              <a:rPr lang="en-US" sz="1200" kern="1200" baseline="0" dirty="0">
                <a:solidFill>
                  <a:schemeClr val="tx1"/>
                </a:solidFill>
                <a:effectLst/>
                <a:latin typeface="+mn-lt"/>
                <a:ea typeface="+mn-ea"/>
                <a:cs typeface="+mn-cs"/>
              </a:rPr>
              <a:t>, S. A. (2009). A tale of two cities: Social and environmental influences shaping risk factors and protective behaviors in two Mexico-US border cities. Health &amp; Place, 15, 999-1005. </a:t>
            </a:r>
          </a:p>
          <a:p>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26</a:t>
            </a:fld>
            <a:endParaRPr lang="en-US" dirty="0"/>
          </a:p>
        </p:txBody>
      </p:sp>
    </p:spTree>
    <p:extLst>
      <p:ext uri="{BB962C8B-B14F-4D97-AF65-F5344CB8AC3E}">
        <p14:creationId xmlns:p14="http://schemas.microsoft.com/office/powerpoint/2010/main" val="828572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kern="1200" dirty="0">
                <a:solidFill>
                  <a:schemeClr val="tx1"/>
                </a:solidFill>
                <a:effectLst/>
                <a:latin typeface="+mn-lt"/>
                <a:ea typeface="+mn-ea"/>
                <a:cs typeface="+mn-cs"/>
              </a:rPr>
              <a:t>Source(s)</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 Patterson, T. L., Volkmann, T., Gallardo, M., Goldenberg, S., </a:t>
            </a:r>
            <a:r>
              <a:rPr lang="en-US" sz="1200" kern="1200" dirty="0" err="1">
                <a:solidFill>
                  <a:schemeClr val="tx1"/>
                </a:solidFill>
                <a:effectLst/>
                <a:latin typeface="+mn-lt"/>
                <a:ea typeface="+mn-ea"/>
                <a:cs typeface="+mn-cs"/>
              </a:rPr>
              <a:t>Lozada</a:t>
            </a:r>
            <a:r>
              <a:rPr lang="en-US" sz="1200" kern="1200" dirty="0">
                <a:solidFill>
                  <a:schemeClr val="tx1"/>
                </a:solidFill>
                <a:effectLst/>
                <a:latin typeface="+mn-lt"/>
                <a:ea typeface="+mn-ea"/>
                <a:cs typeface="+mn-cs"/>
              </a:rPr>
              <a:t>, R., </a:t>
            </a:r>
            <a:r>
              <a:rPr lang="en-US" sz="1200" kern="1200" dirty="0" err="1">
                <a:solidFill>
                  <a:schemeClr val="tx1"/>
                </a:solidFill>
                <a:effectLst/>
                <a:latin typeface="+mn-lt"/>
                <a:ea typeface="+mn-ea"/>
                <a:cs typeface="+mn-cs"/>
              </a:rPr>
              <a:t>Semple</a:t>
            </a:r>
            <a:r>
              <a:rPr lang="en-US" sz="1200" kern="1200" dirty="0">
                <a:solidFill>
                  <a:schemeClr val="tx1"/>
                </a:solidFill>
                <a:effectLst/>
                <a:latin typeface="+mn-lt"/>
                <a:ea typeface="+mn-ea"/>
                <a:cs typeface="+mn-cs"/>
              </a:rPr>
              <a:t>, S. J., Anderson, C. M. &amp; </a:t>
            </a:r>
            <a:r>
              <a:rPr lang="en-US" sz="1200" kern="1200" dirty="0" err="1">
                <a:solidFill>
                  <a:schemeClr val="tx1"/>
                </a:solidFill>
                <a:effectLst/>
                <a:latin typeface="+mn-lt"/>
                <a:ea typeface="+mn-ea"/>
                <a:cs typeface="+mn-cs"/>
              </a:rPr>
              <a:t>Strathdee</a:t>
            </a:r>
            <a:r>
              <a:rPr lang="en-US" sz="1200" kern="1200" dirty="0">
                <a:solidFill>
                  <a:schemeClr val="tx1"/>
                </a:solidFill>
                <a:effectLst/>
                <a:latin typeface="+mn-lt"/>
                <a:ea typeface="+mn-ea"/>
                <a:cs typeface="+mn-cs"/>
              </a:rPr>
              <a:t>,  S. A. (2012).  Identifying the HIV transmission bridge: Which men are having unsafe sex with female sex workers and with their own wives or steady partners? Journal of Acquired Immune Deficiency Syndrome, 60(4): 414-420.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10.1097/QAI.0b013e31825693f2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27</a:t>
            </a:fld>
            <a:endParaRPr lang="en-US" dirty="0"/>
          </a:p>
        </p:txBody>
      </p:sp>
    </p:spTree>
    <p:extLst>
      <p:ext uri="{BB962C8B-B14F-4D97-AF65-F5344CB8AC3E}">
        <p14:creationId xmlns:p14="http://schemas.microsoft.com/office/powerpoint/2010/main" val="34584357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 </a:t>
            </a:r>
            <a:r>
              <a:rPr lang="en-US" dirty="0" err="1"/>
              <a:t>TeleECHO</a:t>
            </a:r>
            <a:r>
              <a:rPr lang="en-US" dirty="0"/>
              <a:t> clinic in your area: </a:t>
            </a:r>
            <a:r>
              <a:rPr lang="en-US" dirty="0">
                <a:hlinkClick r:id="rId3"/>
              </a:rPr>
              <a:t>https://echo.unm.edu/locations-2/echo-hubs-superhubs-united-states/</a:t>
            </a:r>
            <a:endParaRPr lang="en-US" dirty="0"/>
          </a:p>
          <a:p>
            <a:r>
              <a:rPr lang="en-US" sz="1000" dirty="0"/>
              <a:t>AETC National HIV Curriculum: 6 core modules for self study; regularly updated; CME, CNE</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31</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32</a:t>
            </a:fld>
            <a:endParaRPr lang="en-US" dirty="0"/>
          </a:p>
        </p:txBody>
      </p:sp>
    </p:spTree>
    <p:extLst>
      <p:ext uri="{BB962C8B-B14F-4D97-AF65-F5344CB8AC3E}">
        <p14:creationId xmlns:p14="http://schemas.microsoft.com/office/powerpoint/2010/main" val="777778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a:t>
            </a:fld>
            <a:endParaRPr lang="en-US" dirty="0"/>
          </a:p>
        </p:txBody>
      </p:sp>
    </p:spTree>
    <p:extLst>
      <p:ext uri="{BB962C8B-B14F-4D97-AF65-F5344CB8AC3E}">
        <p14:creationId xmlns:p14="http://schemas.microsoft.com/office/powerpoint/2010/main" val="3450468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endParaRPr lang="en-US" baseline="0" dirty="0"/>
          </a:p>
        </p:txBody>
      </p:sp>
      <p:sp>
        <p:nvSpPr>
          <p:cNvPr id="4" name="Slide Number Placeholder 3"/>
          <p:cNvSpPr>
            <a:spLocks noGrp="1"/>
          </p:cNvSpPr>
          <p:nvPr>
            <p:ph type="sldNum" sz="quarter" idx="10"/>
          </p:nvPr>
        </p:nvSpPr>
        <p:spPr/>
        <p:txBody>
          <a:bodyPr/>
          <a:lstStyle/>
          <a:p>
            <a:fld id="{F264BA1E-6AC7-4534-AA62-D6AA5C834DC4}" type="slidenum">
              <a:rPr lang="en-US" smtClean="0"/>
              <a:t>5</a:t>
            </a:fld>
            <a:endParaRPr lang="en-US" dirty="0"/>
          </a:p>
        </p:txBody>
      </p:sp>
    </p:spTree>
    <p:extLst>
      <p:ext uri="{BB962C8B-B14F-4D97-AF65-F5344CB8AC3E}">
        <p14:creationId xmlns:p14="http://schemas.microsoft.com/office/powerpoint/2010/main" val="1880549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Source(s):</a:t>
            </a:r>
            <a:r>
              <a:rPr lang="en-US" b="1" baseline="0" dirty="0"/>
              <a:t> </a:t>
            </a:r>
          </a:p>
          <a:p>
            <a:pPr marL="228600" indent="-228600">
              <a:buAutoNum type="arabicPeriod"/>
            </a:pPr>
            <a:r>
              <a:rPr lang="en-US" baseline="0" dirty="0"/>
              <a:t>United States Environmental Protection Agency (2020). Border 2020: U.S.-Mexico Environmental Program. </a:t>
            </a:r>
            <a:r>
              <a:rPr lang="en-US" dirty="0">
                <a:hlinkClick r:id="rId3"/>
              </a:rPr>
              <a:t>https://www.epa.gov/usmexicoborder</a:t>
            </a:r>
            <a:endParaRPr lang="en-US" baseline="0"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a:solidFill>
                  <a:schemeClr val="tx1"/>
                </a:solidFill>
                <a:effectLst/>
                <a:latin typeface="+mn-lt"/>
                <a:ea typeface="+mn-ea"/>
                <a:cs typeface="+mn-cs"/>
              </a:rPr>
              <a:t> Ramos, R., Ferreira-Pinto, J. B., </a:t>
            </a:r>
            <a:r>
              <a:rPr lang="en-US" sz="1200" kern="1200" baseline="0" dirty="0" err="1">
                <a:solidFill>
                  <a:schemeClr val="tx1"/>
                </a:solidFill>
                <a:effectLst/>
                <a:latin typeface="+mn-lt"/>
                <a:ea typeface="+mn-ea"/>
                <a:cs typeface="+mn-cs"/>
              </a:rPr>
              <a:t>Brouwer</a:t>
            </a:r>
            <a:r>
              <a:rPr lang="en-US" sz="1200" kern="1200" baseline="0" dirty="0">
                <a:solidFill>
                  <a:schemeClr val="tx1"/>
                </a:solidFill>
                <a:effectLst/>
                <a:latin typeface="+mn-lt"/>
                <a:ea typeface="+mn-ea"/>
                <a:cs typeface="+mn-cs"/>
              </a:rPr>
              <a:t>, K. C.,  Ramos, M. E., </a:t>
            </a:r>
            <a:r>
              <a:rPr lang="en-US" sz="1200" kern="1200" baseline="0" dirty="0" err="1">
                <a:solidFill>
                  <a:schemeClr val="tx1"/>
                </a:solidFill>
                <a:effectLst/>
                <a:latin typeface="+mn-lt"/>
                <a:ea typeface="+mn-ea"/>
                <a:cs typeface="+mn-cs"/>
              </a:rPr>
              <a:t>Lozada</a:t>
            </a:r>
            <a:r>
              <a:rPr lang="en-US" sz="1200" kern="1200" baseline="0" dirty="0">
                <a:solidFill>
                  <a:schemeClr val="tx1"/>
                </a:solidFill>
                <a:effectLst/>
                <a:latin typeface="+mn-lt"/>
                <a:ea typeface="+mn-ea"/>
                <a:cs typeface="+mn-cs"/>
              </a:rPr>
              <a:t>, R. M., Firestone-Cruz, M. F., </a:t>
            </a:r>
            <a:r>
              <a:rPr lang="en-US" sz="1200" kern="1200" baseline="0" dirty="0" err="1">
                <a:solidFill>
                  <a:schemeClr val="tx1"/>
                </a:solidFill>
                <a:effectLst/>
                <a:latin typeface="+mn-lt"/>
                <a:ea typeface="+mn-ea"/>
                <a:cs typeface="+mn-cs"/>
              </a:rPr>
              <a:t>Strathdee</a:t>
            </a:r>
            <a:r>
              <a:rPr lang="en-US" sz="1200" kern="1200" baseline="0" dirty="0">
                <a:solidFill>
                  <a:schemeClr val="tx1"/>
                </a:solidFill>
                <a:effectLst/>
                <a:latin typeface="+mn-lt"/>
                <a:ea typeface="+mn-ea"/>
                <a:cs typeface="+mn-cs"/>
              </a:rPr>
              <a:t>, S. A. (2009). A tale of two cities: Social and environmental influences shaping risk factors and protective behaviors in two Mexico-US border cities. Health &amp; Place, 15, 999-1005.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a:solidFill>
                  <a:schemeClr val="tx1"/>
                </a:solidFill>
                <a:effectLst/>
                <a:latin typeface="+mn-lt"/>
                <a:ea typeface="+mn-ea"/>
                <a:cs typeface="+mn-cs"/>
              </a:rPr>
              <a:t>Rivera, J. O., Ortiz, M. &amp; Cardenas, V. (2009). Cross-Border purchase of medications and healthcare in a sample of residents of El Paso, Texas and Ciudad Juarez, Mexico. Journal of National Medical Association; 101 (2) 167-173.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a:solidFill>
                  <a:schemeClr val="tx1"/>
                </a:solidFill>
                <a:effectLst/>
                <a:latin typeface="+mn-lt"/>
                <a:ea typeface="+mn-ea"/>
                <a:cs typeface="+mn-cs"/>
              </a:rPr>
              <a:t>Marks C, </a:t>
            </a:r>
            <a:r>
              <a:rPr lang="en-US" sz="1200" kern="1200" dirty="0" err="1">
                <a:solidFill>
                  <a:schemeClr val="tx1"/>
                </a:solidFill>
                <a:effectLst/>
                <a:latin typeface="+mn-lt"/>
                <a:ea typeface="+mn-ea"/>
                <a:cs typeface="+mn-cs"/>
              </a:rPr>
              <a:t>Zúñiga</a:t>
            </a:r>
            <a:r>
              <a:rPr lang="en-US" sz="1200" kern="1200" dirty="0">
                <a:solidFill>
                  <a:schemeClr val="tx1"/>
                </a:solidFill>
                <a:effectLst/>
                <a:latin typeface="+mn-lt"/>
                <a:ea typeface="+mn-ea"/>
                <a:cs typeface="+mn-cs"/>
              </a:rPr>
              <a:t> ML. CAM practices and treatment adherence among key subpopulations of HIV+ Latinos receiving care in the san </a:t>
            </a:r>
            <a:r>
              <a:rPr lang="en-US" sz="1200" kern="1200" dirty="0" err="1">
                <a:solidFill>
                  <a:schemeClr val="tx1"/>
                </a:solidFill>
                <a:effectLst/>
                <a:latin typeface="+mn-lt"/>
                <a:ea typeface="+mn-ea"/>
                <a:cs typeface="+mn-cs"/>
              </a:rPr>
              <a:t>diego-tijuana</a:t>
            </a:r>
            <a:r>
              <a:rPr lang="en-US" sz="1200" kern="1200" dirty="0">
                <a:solidFill>
                  <a:schemeClr val="tx1"/>
                </a:solidFill>
                <a:effectLst/>
                <a:latin typeface="+mn-lt"/>
                <a:ea typeface="+mn-ea"/>
                <a:cs typeface="+mn-cs"/>
              </a:rPr>
              <a:t> border region: A latent class analysis. Frontiers in public health. 2019; 7:179. https://search.datacite.org/works/10.3389/fpubh.2019.00179.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10.3389/fpubh.2019.00179</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err="1">
                <a:solidFill>
                  <a:schemeClr val="tx1"/>
                </a:solidFill>
                <a:effectLst/>
                <a:latin typeface="+mn-lt"/>
                <a:ea typeface="+mn-ea"/>
                <a:cs typeface="+mn-cs"/>
              </a:rPr>
              <a:t>Truby</a:t>
            </a:r>
            <a:r>
              <a:rPr lang="en-US" sz="1200" kern="1200" dirty="0">
                <a:solidFill>
                  <a:schemeClr val="tx1"/>
                </a:solidFill>
                <a:effectLst/>
                <a:latin typeface="+mn-lt"/>
                <a:ea typeface="+mn-ea"/>
                <a:cs typeface="+mn-cs"/>
              </a:rPr>
              <a:t>,  K. (2014). Bodies on the border: The state, civil society  and HIV at Mexico's </a:t>
            </a:r>
            <a:r>
              <a:rPr lang="en-US" sz="1200" kern="1200" dirty="0" err="1">
                <a:solidFill>
                  <a:schemeClr val="tx1"/>
                </a:solidFill>
                <a:effectLst/>
                <a:latin typeface="+mn-lt"/>
                <a:ea typeface="+mn-ea"/>
                <a:cs typeface="+mn-cs"/>
              </a:rPr>
              <a:t>Fronteras</a:t>
            </a:r>
            <a:r>
              <a:rPr lang="en-US" sz="1200" kern="1200" dirty="0">
                <a:solidFill>
                  <a:schemeClr val="tx1"/>
                </a:solidFill>
                <a:effectLst/>
                <a:latin typeface="+mn-lt"/>
                <a:ea typeface="+mn-ea"/>
                <a:cs typeface="+mn-cs"/>
              </a:rPr>
              <a:t>. Policy and Society, 33, 53-64.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http://dx.doi.org/10.1016/j.polsoc.2014.03.003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indent="0">
              <a:buNone/>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6</a:t>
            </a:fld>
            <a:endParaRPr lang="en-US" dirty="0"/>
          </a:p>
        </p:txBody>
      </p:sp>
    </p:spTree>
    <p:extLst>
      <p:ext uri="{BB962C8B-B14F-4D97-AF65-F5344CB8AC3E}">
        <p14:creationId xmlns:p14="http://schemas.microsoft.com/office/powerpoint/2010/main" val="1153218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Source(s):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Patterson, T. L., </a:t>
            </a:r>
            <a:r>
              <a:rPr lang="en-US" sz="1200" kern="1200" dirty="0" err="1">
                <a:solidFill>
                  <a:schemeClr val="tx1"/>
                </a:solidFill>
                <a:effectLst/>
                <a:latin typeface="+mn-lt"/>
                <a:ea typeface="+mn-ea"/>
                <a:cs typeface="+mn-cs"/>
              </a:rPr>
              <a:t>Strathdee</a:t>
            </a:r>
            <a:r>
              <a:rPr lang="en-US" sz="1200" kern="1200" dirty="0">
                <a:solidFill>
                  <a:schemeClr val="tx1"/>
                </a:solidFill>
                <a:effectLst/>
                <a:latin typeface="+mn-lt"/>
                <a:ea typeface="+mn-ea"/>
                <a:cs typeface="+mn-cs"/>
              </a:rPr>
              <a:t>, S.A., </a:t>
            </a:r>
            <a:r>
              <a:rPr lang="en-US" sz="1200" kern="1200" dirty="0" err="1">
                <a:solidFill>
                  <a:schemeClr val="tx1"/>
                </a:solidFill>
                <a:effectLst/>
                <a:latin typeface="+mn-lt"/>
                <a:ea typeface="+mn-ea"/>
                <a:cs typeface="+mn-cs"/>
              </a:rPr>
              <a:t>Semple</a:t>
            </a:r>
            <a:r>
              <a:rPr lang="en-US" sz="1200" kern="1200" dirty="0">
                <a:solidFill>
                  <a:schemeClr val="tx1"/>
                </a:solidFill>
                <a:effectLst/>
                <a:latin typeface="+mn-lt"/>
                <a:ea typeface="+mn-ea"/>
                <a:cs typeface="+mn-cs"/>
              </a:rPr>
              <a:t>, S. J., </a:t>
            </a:r>
            <a:r>
              <a:rPr lang="en-US" sz="1200" kern="1200" dirty="0" err="1">
                <a:solidFill>
                  <a:schemeClr val="tx1"/>
                </a:solidFill>
                <a:effectLst/>
                <a:latin typeface="+mn-lt"/>
                <a:ea typeface="+mn-ea"/>
                <a:cs typeface="+mn-cs"/>
              </a:rPr>
              <a:t>Chavarin</a:t>
            </a:r>
            <a:r>
              <a:rPr lang="en-US" sz="1200" kern="1200" dirty="0">
                <a:solidFill>
                  <a:schemeClr val="tx1"/>
                </a:solidFill>
                <a:effectLst/>
                <a:latin typeface="+mn-lt"/>
                <a:ea typeface="+mn-ea"/>
                <a:cs typeface="+mn-cs"/>
              </a:rPr>
              <a:t>, C.V., </a:t>
            </a:r>
            <a:r>
              <a:rPr lang="en-US" sz="1200" kern="1200" dirty="0" err="1">
                <a:solidFill>
                  <a:schemeClr val="tx1"/>
                </a:solidFill>
                <a:effectLst/>
                <a:latin typeface="+mn-lt"/>
                <a:ea typeface="+mn-ea"/>
                <a:cs typeface="+mn-cs"/>
              </a:rPr>
              <a:t>Abramovitz</a:t>
            </a:r>
            <a:r>
              <a:rPr lang="en-US" sz="1200" kern="1200" dirty="0">
                <a:solidFill>
                  <a:schemeClr val="tx1"/>
                </a:solidFill>
                <a:effectLst/>
                <a:latin typeface="+mn-lt"/>
                <a:ea typeface="+mn-ea"/>
                <a:cs typeface="+mn-cs"/>
              </a:rPr>
              <a:t>, D., Gaines, T. L., Mendoza, D., </a:t>
            </a:r>
            <a:r>
              <a:rPr lang="en-US" sz="1200" kern="1200" dirty="0" err="1">
                <a:solidFill>
                  <a:schemeClr val="tx1"/>
                </a:solidFill>
                <a:effectLst/>
                <a:latin typeface="+mn-lt"/>
                <a:ea typeface="+mn-ea"/>
                <a:cs typeface="+mn-cs"/>
              </a:rPr>
              <a:t>Staines</a:t>
            </a:r>
            <a:r>
              <a:rPr lang="en-US" sz="1200" kern="1200" dirty="0">
                <a:solidFill>
                  <a:schemeClr val="tx1"/>
                </a:solidFill>
                <a:effectLst/>
                <a:latin typeface="+mn-lt"/>
                <a:ea typeface="+mn-ea"/>
                <a:cs typeface="+mn-cs"/>
              </a:rPr>
              <a:t>, H., Aarons, G. A., </a:t>
            </a:r>
            <a:r>
              <a:rPr lang="en-US" sz="1200" kern="1200" dirty="0" err="1">
                <a:solidFill>
                  <a:schemeClr val="tx1"/>
                </a:solidFill>
                <a:effectLst/>
                <a:latin typeface="+mn-lt"/>
                <a:ea typeface="+mn-ea"/>
                <a:cs typeface="+mn-cs"/>
              </a:rPr>
              <a:t>Magis</a:t>
            </a:r>
            <a:r>
              <a:rPr lang="en-US" sz="1200" kern="1200" dirty="0">
                <a:solidFill>
                  <a:schemeClr val="tx1"/>
                </a:solidFill>
                <a:effectLst/>
                <a:latin typeface="+mn-lt"/>
                <a:ea typeface="+mn-ea"/>
                <a:cs typeface="+mn-cs"/>
              </a:rPr>
              <a:t>-Rodriguez, C. (2019). </a:t>
            </a:r>
            <a:r>
              <a:rPr lang="en-US" sz="1200" kern="1200" dirty="0" err="1">
                <a:solidFill>
                  <a:schemeClr val="tx1"/>
                </a:solidFill>
                <a:effectLst/>
                <a:latin typeface="+mn-lt"/>
                <a:ea typeface="+mn-ea"/>
                <a:cs typeface="+mn-cs"/>
              </a:rPr>
              <a:t>Prevalenc</a:t>
            </a:r>
            <a:r>
              <a:rPr lang="en-US" sz="1200" kern="1200" dirty="0">
                <a:solidFill>
                  <a:schemeClr val="tx1"/>
                </a:solidFill>
                <a:effectLst/>
                <a:latin typeface="+mn-lt"/>
                <a:ea typeface="+mn-ea"/>
                <a:cs typeface="+mn-cs"/>
              </a:rPr>
              <a:t> of HIV/STIs and correlates with municipal characteristics among female sex workers in 13 Mexican cities. </a:t>
            </a:r>
            <a:r>
              <a:rPr lang="en-US" sz="1200" kern="1200" dirty="0" err="1">
                <a:solidFill>
                  <a:schemeClr val="tx1"/>
                </a:solidFill>
                <a:effectLst/>
                <a:latin typeface="+mn-lt"/>
                <a:ea typeface="+mn-ea"/>
                <a:cs typeface="+mn-cs"/>
              </a:rPr>
              <a:t>Salud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Publica</a:t>
            </a:r>
            <a:r>
              <a:rPr lang="en-US" sz="1200" kern="1200" dirty="0">
                <a:solidFill>
                  <a:schemeClr val="tx1"/>
                </a:solidFill>
                <a:effectLst/>
                <a:latin typeface="+mn-lt"/>
                <a:ea typeface="+mn-ea"/>
                <a:cs typeface="+mn-cs"/>
              </a:rPr>
              <a:t> Mexicana; 61:116-124. https://doi.org/10.21149/8863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s-MX" sz="1200" kern="1200" dirty="0">
                <a:solidFill>
                  <a:schemeClr val="tx1"/>
                </a:solidFill>
                <a:effectLst/>
                <a:latin typeface="+mn-lt"/>
                <a:ea typeface="+mn-ea"/>
                <a:cs typeface="+mn-cs"/>
              </a:rPr>
              <a:t>Ospina-Escobar, A., </a:t>
            </a:r>
            <a:r>
              <a:rPr lang="es-MX" sz="1200" kern="1200" dirty="0" err="1">
                <a:solidFill>
                  <a:schemeClr val="tx1"/>
                </a:solidFill>
                <a:effectLst/>
                <a:latin typeface="+mn-lt"/>
                <a:ea typeface="+mn-ea"/>
                <a:cs typeface="+mn-cs"/>
              </a:rPr>
              <a:t>Magis-Rodriguez</a:t>
            </a:r>
            <a:r>
              <a:rPr lang="es-MX" sz="1200" kern="1200" dirty="0">
                <a:solidFill>
                  <a:schemeClr val="tx1"/>
                </a:solidFill>
                <a:effectLst/>
                <a:latin typeface="+mn-lt"/>
                <a:ea typeface="+mn-ea"/>
                <a:cs typeface="+mn-cs"/>
              </a:rPr>
              <a:t>, C., </a:t>
            </a:r>
            <a:r>
              <a:rPr lang="es-MX" sz="1200" kern="1200" dirty="0" err="1">
                <a:solidFill>
                  <a:schemeClr val="tx1"/>
                </a:solidFill>
                <a:effectLst/>
                <a:latin typeface="+mn-lt"/>
                <a:ea typeface="+mn-ea"/>
                <a:cs typeface="+mn-cs"/>
              </a:rPr>
              <a:t>Juarez</a:t>
            </a:r>
            <a:r>
              <a:rPr lang="es-MX" sz="1200" kern="1200" dirty="0">
                <a:solidFill>
                  <a:schemeClr val="tx1"/>
                </a:solidFill>
                <a:effectLst/>
                <a:latin typeface="+mn-lt"/>
                <a:ea typeface="+mn-ea"/>
                <a:cs typeface="+mn-cs"/>
              </a:rPr>
              <a:t>,  F., </a:t>
            </a:r>
            <a:r>
              <a:rPr lang="es-MX" sz="1200" kern="1200" dirty="0" err="1">
                <a:solidFill>
                  <a:schemeClr val="tx1"/>
                </a:solidFill>
                <a:effectLst/>
                <a:latin typeface="+mn-lt"/>
                <a:ea typeface="+mn-ea"/>
                <a:cs typeface="+mn-cs"/>
              </a:rPr>
              <a:t>Werb</a:t>
            </a:r>
            <a:r>
              <a:rPr lang="es-MX" sz="1200" kern="1200" dirty="0">
                <a:solidFill>
                  <a:schemeClr val="tx1"/>
                </a:solidFill>
                <a:effectLst/>
                <a:latin typeface="+mn-lt"/>
                <a:ea typeface="+mn-ea"/>
                <a:cs typeface="+mn-cs"/>
              </a:rPr>
              <a:t>, D., Arredondo, Bautista Arredondo, S., </a:t>
            </a:r>
            <a:r>
              <a:rPr lang="es-MX" sz="1200" kern="1200" dirty="0" err="1">
                <a:solidFill>
                  <a:schemeClr val="tx1"/>
                </a:solidFill>
                <a:effectLst/>
                <a:latin typeface="+mn-lt"/>
                <a:ea typeface="+mn-ea"/>
                <a:cs typeface="+mn-cs"/>
              </a:rPr>
              <a:t>Carreon</a:t>
            </a:r>
            <a:r>
              <a:rPr lang="es-MX" sz="1200" kern="1200" dirty="0">
                <a:solidFill>
                  <a:schemeClr val="tx1"/>
                </a:solidFill>
                <a:effectLst/>
                <a:latin typeface="+mn-lt"/>
                <a:ea typeface="+mn-ea"/>
                <a:cs typeface="+mn-cs"/>
              </a:rPr>
              <a:t>, R., Ramos, M. E. &amp; </a:t>
            </a:r>
            <a:r>
              <a:rPr lang="es-MX" sz="1200" kern="1200" dirty="0" err="1">
                <a:solidFill>
                  <a:schemeClr val="tx1"/>
                </a:solidFill>
                <a:effectLst/>
                <a:latin typeface="+mn-lt"/>
                <a:ea typeface="+mn-ea"/>
                <a:cs typeface="+mn-cs"/>
              </a:rPr>
              <a:t>Strathdee</a:t>
            </a:r>
            <a:r>
              <a:rPr lang="es-MX" sz="1200" kern="1200" dirty="0">
                <a:solidFill>
                  <a:schemeClr val="tx1"/>
                </a:solidFill>
                <a:effectLst/>
                <a:latin typeface="+mn-lt"/>
                <a:ea typeface="+mn-ea"/>
                <a:cs typeface="+mn-cs"/>
              </a:rPr>
              <a:t>, S. (2018).  </a:t>
            </a:r>
            <a:r>
              <a:rPr lang="en-US" sz="1200" kern="1200" dirty="0">
                <a:solidFill>
                  <a:schemeClr val="tx1"/>
                </a:solidFill>
                <a:effectLst/>
                <a:latin typeface="+mn-lt"/>
                <a:ea typeface="+mn-ea"/>
                <a:cs typeface="+mn-cs"/>
              </a:rPr>
              <a:t>Comparing risk environments for HIV among people who inject drugs from three cities in </a:t>
            </a:r>
            <a:r>
              <a:rPr lang="en-US" sz="1200" kern="1200" dirty="0" err="1">
                <a:solidFill>
                  <a:schemeClr val="tx1"/>
                </a:solidFill>
                <a:effectLst/>
                <a:latin typeface="+mn-lt"/>
                <a:ea typeface="+mn-ea"/>
                <a:cs typeface="+mn-cs"/>
              </a:rPr>
              <a:t>Nothern</a:t>
            </a:r>
            <a:r>
              <a:rPr lang="en-US" sz="1200" kern="1200" dirty="0">
                <a:solidFill>
                  <a:schemeClr val="tx1"/>
                </a:solidFill>
                <a:effectLst/>
                <a:latin typeface="+mn-lt"/>
                <a:ea typeface="+mn-ea"/>
                <a:cs typeface="+mn-cs"/>
              </a:rPr>
              <a:t> Mexico. Harm Reduction Journal,  15:27.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https://doi.org/10.1186/s12954-018-0225-y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s-MX" sz="1200" kern="1200" dirty="0" err="1">
                <a:solidFill>
                  <a:schemeClr val="tx1"/>
                </a:solidFill>
                <a:effectLst/>
                <a:latin typeface="+mn-lt"/>
                <a:ea typeface="+mn-ea"/>
                <a:cs typeface="+mn-cs"/>
              </a:rPr>
              <a:t>Mehta</a:t>
            </a:r>
            <a:r>
              <a:rPr lang="es-MX" sz="1200" kern="1200" dirty="0">
                <a:solidFill>
                  <a:schemeClr val="tx1"/>
                </a:solidFill>
                <a:effectLst/>
                <a:latin typeface="+mn-lt"/>
                <a:ea typeface="+mn-ea"/>
                <a:cs typeface="+mn-cs"/>
              </a:rPr>
              <a:t>, S. R. et. al (2017). </a:t>
            </a:r>
            <a:r>
              <a:rPr lang="en-US" sz="1200" kern="1200" dirty="0">
                <a:solidFill>
                  <a:schemeClr val="tx1"/>
                </a:solidFill>
                <a:effectLst/>
                <a:latin typeface="+mn-lt"/>
                <a:ea typeface="+mn-ea"/>
                <a:cs typeface="+mn-cs"/>
              </a:rPr>
              <a:t>Impact of public safety policies on HIV transmission dynamics in Tijuana, Mexico. ISDA.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Scholl., E. &amp; Nicholson, J. (July 2010). United States Agency International Development. HIV Prevention on the U.S.-Mexico Border: Addressing the needs of most-at-risk populations. AIDSTAR-One: AIDS support and technical assistance resources.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Marks C, </a:t>
            </a:r>
            <a:r>
              <a:rPr lang="en-US" sz="1200" kern="1200" dirty="0" err="1">
                <a:solidFill>
                  <a:schemeClr val="tx1"/>
                </a:solidFill>
                <a:effectLst/>
                <a:latin typeface="+mn-lt"/>
                <a:ea typeface="+mn-ea"/>
                <a:cs typeface="+mn-cs"/>
              </a:rPr>
              <a:t>Zúñiga</a:t>
            </a:r>
            <a:r>
              <a:rPr lang="en-US" sz="1200" kern="1200" dirty="0">
                <a:solidFill>
                  <a:schemeClr val="tx1"/>
                </a:solidFill>
                <a:effectLst/>
                <a:latin typeface="+mn-lt"/>
                <a:ea typeface="+mn-ea"/>
                <a:cs typeface="+mn-cs"/>
              </a:rPr>
              <a:t> ML. CAM practices and treatment adherence among key subpopulations of HIV+ Latinos receiving care in the san </a:t>
            </a:r>
            <a:r>
              <a:rPr lang="en-US" sz="1200" kern="1200" dirty="0" err="1">
                <a:solidFill>
                  <a:schemeClr val="tx1"/>
                </a:solidFill>
                <a:effectLst/>
                <a:latin typeface="+mn-lt"/>
                <a:ea typeface="+mn-ea"/>
                <a:cs typeface="+mn-cs"/>
              </a:rPr>
              <a:t>diego-tijuana</a:t>
            </a:r>
            <a:r>
              <a:rPr lang="en-US" sz="1200" kern="1200" dirty="0">
                <a:solidFill>
                  <a:schemeClr val="tx1"/>
                </a:solidFill>
                <a:effectLst/>
                <a:latin typeface="+mn-lt"/>
                <a:ea typeface="+mn-ea"/>
                <a:cs typeface="+mn-cs"/>
              </a:rPr>
              <a:t> border region: A latent class analysis. Frontiers in public health. 2019; 7:179.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Zuniga, M. L., Blanco, E., Brennan, J. J., </a:t>
            </a:r>
            <a:r>
              <a:rPr lang="en-US" sz="1200" kern="1200" dirty="0" err="1">
                <a:solidFill>
                  <a:schemeClr val="tx1"/>
                </a:solidFill>
                <a:effectLst/>
                <a:latin typeface="+mn-lt"/>
                <a:ea typeface="+mn-ea"/>
                <a:cs typeface="+mn-cs"/>
              </a:rPr>
              <a:t>Scolari</a:t>
            </a:r>
            <a:r>
              <a:rPr lang="en-US" sz="1200" kern="1200" dirty="0">
                <a:solidFill>
                  <a:schemeClr val="tx1"/>
                </a:solidFill>
                <a:effectLst/>
                <a:latin typeface="+mn-lt"/>
                <a:ea typeface="+mn-ea"/>
                <a:cs typeface="+mn-cs"/>
              </a:rPr>
              <a:t>, R., </a:t>
            </a:r>
            <a:r>
              <a:rPr lang="en-US" sz="1200" kern="1200" dirty="0" err="1">
                <a:solidFill>
                  <a:schemeClr val="tx1"/>
                </a:solidFill>
                <a:effectLst/>
                <a:latin typeface="+mn-lt"/>
                <a:ea typeface="+mn-ea"/>
                <a:cs typeface="+mn-cs"/>
              </a:rPr>
              <a:t>Artamonova</a:t>
            </a:r>
            <a:r>
              <a:rPr lang="en-US" sz="1200" kern="1200" dirty="0">
                <a:solidFill>
                  <a:schemeClr val="tx1"/>
                </a:solidFill>
                <a:effectLst/>
                <a:latin typeface="+mn-lt"/>
                <a:ea typeface="+mn-ea"/>
                <a:cs typeface="+mn-cs"/>
              </a:rPr>
              <a:t>, I. V., </a:t>
            </a:r>
            <a:r>
              <a:rPr lang="en-US" sz="1200" kern="1200" dirty="0" err="1">
                <a:solidFill>
                  <a:schemeClr val="tx1"/>
                </a:solidFill>
                <a:effectLst/>
                <a:latin typeface="+mn-lt"/>
                <a:ea typeface="+mn-ea"/>
                <a:cs typeface="+mn-cs"/>
              </a:rPr>
              <a:t>Strathdee</a:t>
            </a:r>
            <a:r>
              <a:rPr lang="en-US" sz="1200" kern="1200" dirty="0">
                <a:solidFill>
                  <a:schemeClr val="tx1"/>
                </a:solidFill>
                <a:effectLst/>
                <a:latin typeface="+mn-lt"/>
                <a:ea typeface="+mn-ea"/>
                <a:cs typeface="+mn-cs"/>
              </a:rPr>
              <a:t>, S. A. (2012). Binational care-seeking </a:t>
            </a:r>
            <a:r>
              <a:rPr lang="en-US" sz="1200" kern="1200" dirty="0" err="1">
                <a:solidFill>
                  <a:schemeClr val="tx1"/>
                </a:solidFill>
                <a:effectLst/>
                <a:latin typeface="+mn-lt"/>
                <a:ea typeface="+mn-ea"/>
                <a:cs typeface="+mn-cs"/>
              </a:rPr>
              <a:t>behaviour</a:t>
            </a:r>
            <a:r>
              <a:rPr lang="en-US" sz="1200" kern="1200" dirty="0">
                <a:solidFill>
                  <a:schemeClr val="tx1"/>
                </a:solidFill>
                <a:effectLst/>
                <a:latin typeface="+mn-lt"/>
                <a:ea typeface="+mn-ea"/>
                <a:cs typeface="+mn-cs"/>
              </a:rPr>
              <a:t> and health-related quality of life among HIV-infected Latinos in the U.S.-Mexico Border Region. Journal Association Nurses AIDS Care. 2011; 22(3): 162-172. doi:10.1016/j.jana.2010.09.001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Zhang, X., Martinez-Donate, A. P., Simon, N. J., </a:t>
            </a:r>
            <a:r>
              <a:rPr lang="en-US" sz="1200" kern="1200" dirty="0" err="1">
                <a:solidFill>
                  <a:schemeClr val="tx1"/>
                </a:solidFill>
                <a:effectLst/>
                <a:latin typeface="+mn-lt"/>
                <a:ea typeface="+mn-ea"/>
                <a:cs typeface="+mn-cs"/>
              </a:rPr>
              <a:t>Hovell</a:t>
            </a:r>
            <a:r>
              <a:rPr lang="en-US" sz="1200" kern="1200" dirty="0">
                <a:solidFill>
                  <a:schemeClr val="tx1"/>
                </a:solidFill>
                <a:effectLst/>
                <a:latin typeface="+mn-lt"/>
                <a:ea typeface="+mn-ea"/>
                <a:cs typeface="+mn-cs"/>
              </a:rPr>
              <a:t>, M. F., Rangel, M. G., </a:t>
            </a:r>
            <a:r>
              <a:rPr lang="en-US" sz="1200" kern="1200" dirty="0" err="1">
                <a:solidFill>
                  <a:schemeClr val="tx1"/>
                </a:solidFill>
                <a:effectLst/>
                <a:latin typeface="+mn-lt"/>
                <a:ea typeface="+mn-ea"/>
                <a:cs typeface="+mn-cs"/>
              </a:rPr>
              <a:t>Magis</a:t>
            </a:r>
            <a:r>
              <a:rPr lang="en-US" sz="1200" kern="1200" dirty="0">
                <a:solidFill>
                  <a:schemeClr val="tx1"/>
                </a:solidFill>
                <a:effectLst/>
                <a:latin typeface="+mn-lt"/>
                <a:ea typeface="+mn-ea"/>
                <a:cs typeface="+mn-cs"/>
              </a:rPr>
              <a:t>-Rodriguez, C. &amp; </a:t>
            </a:r>
            <a:r>
              <a:rPr lang="en-US" sz="1200" kern="1200" dirty="0" err="1">
                <a:solidFill>
                  <a:schemeClr val="tx1"/>
                </a:solidFill>
                <a:effectLst/>
                <a:latin typeface="+mn-lt"/>
                <a:ea typeface="+mn-ea"/>
                <a:cs typeface="+mn-cs"/>
              </a:rPr>
              <a:t>Sipan</a:t>
            </a:r>
            <a:r>
              <a:rPr lang="en-US" sz="1200" kern="1200" dirty="0">
                <a:solidFill>
                  <a:schemeClr val="tx1"/>
                </a:solidFill>
                <a:effectLst/>
                <a:latin typeface="+mn-lt"/>
                <a:ea typeface="+mn-ea"/>
                <a:cs typeface="+mn-cs"/>
              </a:rPr>
              <a:t>, C. L. (2017).</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Risk </a:t>
            </a:r>
            <a:r>
              <a:rPr lang="en-US" sz="1200" kern="1200" dirty="0" err="1">
                <a:solidFill>
                  <a:schemeClr val="tx1"/>
                </a:solidFill>
                <a:effectLst/>
                <a:latin typeface="+mn-lt"/>
                <a:ea typeface="+mn-ea"/>
                <a:cs typeface="+mn-cs"/>
              </a:rPr>
              <a:t>behaviours</a:t>
            </a:r>
            <a:r>
              <a:rPr lang="en-US" sz="1200" kern="1200" dirty="0">
                <a:solidFill>
                  <a:schemeClr val="tx1"/>
                </a:solidFill>
                <a:effectLst/>
                <a:latin typeface="+mn-lt"/>
                <a:ea typeface="+mn-ea"/>
                <a:cs typeface="+mn-cs"/>
              </a:rPr>
              <a:t> for HIV infection among traveling Mexican migrants: The Mexico-US border as a contextual risk factor.</a:t>
            </a:r>
            <a:r>
              <a:rPr lang="en-US" sz="1200" kern="1200" baseline="0" dirty="0">
                <a:solidFill>
                  <a:schemeClr val="tx1"/>
                </a:solidFill>
                <a:effectLst/>
                <a:latin typeface="+mn-lt"/>
                <a:ea typeface="+mn-ea"/>
                <a:cs typeface="+mn-cs"/>
              </a:rPr>
              <a:t> Global Public Health, 12(1); 65-83. doi:10.1080/17441692.2016.1142591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baseline="0" dirty="0">
                <a:solidFill>
                  <a:schemeClr val="tx1"/>
                </a:solidFill>
                <a:effectLst/>
                <a:latin typeface="+mn-lt"/>
                <a:ea typeface="+mn-ea"/>
                <a:cs typeface="+mn-cs"/>
              </a:rPr>
              <a:t>Ramos, R., Ferreira-Pinto, J. B., </a:t>
            </a:r>
            <a:r>
              <a:rPr lang="en-US" sz="1200" kern="1200" baseline="0" dirty="0" err="1">
                <a:solidFill>
                  <a:schemeClr val="tx1"/>
                </a:solidFill>
                <a:effectLst/>
                <a:latin typeface="+mn-lt"/>
                <a:ea typeface="+mn-ea"/>
                <a:cs typeface="+mn-cs"/>
              </a:rPr>
              <a:t>Brouwer</a:t>
            </a:r>
            <a:r>
              <a:rPr lang="en-US" sz="1200" kern="1200" baseline="0" dirty="0">
                <a:solidFill>
                  <a:schemeClr val="tx1"/>
                </a:solidFill>
                <a:effectLst/>
                <a:latin typeface="+mn-lt"/>
                <a:ea typeface="+mn-ea"/>
                <a:cs typeface="+mn-cs"/>
              </a:rPr>
              <a:t>, K. C.,  Ramos, M. E., </a:t>
            </a:r>
            <a:r>
              <a:rPr lang="en-US" sz="1200" kern="1200" baseline="0" dirty="0" err="1">
                <a:solidFill>
                  <a:schemeClr val="tx1"/>
                </a:solidFill>
                <a:effectLst/>
                <a:latin typeface="+mn-lt"/>
                <a:ea typeface="+mn-ea"/>
                <a:cs typeface="+mn-cs"/>
              </a:rPr>
              <a:t>Lozada</a:t>
            </a:r>
            <a:r>
              <a:rPr lang="en-US" sz="1200" kern="1200" baseline="0" dirty="0">
                <a:solidFill>
                  <a:schemeClr val="tx1"/>
                </a:solidFill>
                <a:effectLst/>
                <a:latin typeface="+mn-lt"/>
                <a:ea typeface="+mn-ea"/>
                <a:cs typeface="+mn-cs"/>
              </a:rPr>
              <a:t>, R. M., Firestone-Cruz, M. F., </a:t>
            </a:r>
            <a:r>
              <a:rPr lang="en-US" sz="1200" kern="1200" baseline="0" dirty="0" err="1">
                <a:solidFill>
                  <a:schemeClr val="tx1"/>
                </a:solidFill>
                <a:effectLst/>
                <a:latin typeface="+mn-lt"/>
                <a:ea typeface="+mn-ea"/>
                <a:cs typeface="+mn-cs"/>
              </a:rPr>
              <a:t>Strathdee</a:t>
            </a:r>
            <a:r>
              <a:rPr lang="en-US" sz="1200" kern="1200" baseline="0" dirty="0">
                <a:solidFill>
                  <a:schemeClr val="tx1"/>
                </a:solidFill>
                <a:effectLst/>
                <a:latin typeface="+mn-lt"/>
                <a:ea typeface="+mn-ea"/>
                <a:cs typeface="+mn-cs"/>
              </a:rPr>
              <a:t>, S. A. (2009). A tale of two cities: Social and environmental influences shaping risk factors and protective behaviors in two Mexico-US border cities. Health &amp; Place, 15, 999-1005.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baseline="0" dirty="0" err="1">
                <a:solidFill>
                  <a:schemeClr val="tx1"/>
                </a:solidFill>
                <a:effectLst/>
                <a:latin typeface="+mn-lt"/>
                <a:ea typeface="+mn-ea"/>
                <a:cs typeface="+mn-cs"/>
              </a:rPr>
              <a:t>Shedli</a:t>
            </a:r>
            <a:r>
              <a:rPr lang="en-US" sz="1200" kern="1200" baseline="0" dirty="0">
                <a:solidFill>
                  <a:schemeClr val="tx1"/>
                </a:solidFill>
                <a:effectLst/>
                <a:latin typeface="+mn-lt"/>
                <a:ea typeface="+mn-ea"/>
                <a:cs typeface="+mn-cs"/>
              </a:rPr>
              <a:t>,  M. G., </a:t>
            </a:r>
            <a:r>
              <a:rPr lang="en-US" sz="1200" kern="1200" baseline="0" dirty="0" err="1">
                <a:solidFill>
                  <a:schemeClr val="tx1"/>
                </a:solidFill>
                <a:effectLst/>
                <a:latin typeface="+mn-lt"/>
                <a:ea typeface="+mn-ea"/>
                <a:cs typeface="+mn-cs"/>
              </a:rPr>
              <a:t>Decena</a:t>
            </a:r>
            <a:r>
              <a:rPr lang="en-US" sz="1200" kern="1200" baseline="0" dirty="0">
                <a:solidFill>
                  <a:schemeClr val="tx1"/>
                </a:solidFill>
                <a:effectLst/>
                <a:latin typeface="+mn-lt"/>
                <a:ea typeface="+mn-ea"/>
                <a:cs typeface="+mn-cs"/>
              </a:rPr>
              <a:t>, C. U. &amp; Beltran, O. (2013). Geopolitical and cultural factors affecting ARV adherence on the US-Mexico Border. Journal of Immigrant Minority Health, 15(5): 969-974. doi:10.1007/s10903-012-9681-8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baseline="0" dirty="0" err="1">
                <a:solidFill>
                  <a:schemeClr val="tx1"/>
                </a:solidFill>
                <a:effectLst/>
                <a:latin typeface="+mn-lt"/>
                <a:ea typeface="+mn-ea"/>
                <a:cs typeface="+mn-cs"/>
              </a:rPr>
              <a:t>Strathdee</a:t>
            </a:r>
            <a:r>
              <a:rPr lang="en-US" sz="1200" kern="1200" baseline="0" dirty="0">
                <a:solidFill>
                  <a:schemeClr val="tx1"/>
                </a:solidFill>
                <a:effectLst/>
                <a:latin typeface="+mn-lt"/>
                <a:ea typeface="+mn-ea"/>
                <a:cs typeface="+mn-cs"/>
              </a:rPr>
              <a:t>, S. A. &amp; </a:t>
            </a:r>
            <a:r>
              <a:rPr lang="en-US" sz="1200" kern="1200" baseline="0" dirty="0" err="1">
                <a:solidFill>
                  <a:schemeClr val="tx1"/>
                </a:solidFill>
                <a:effectLst/>
                <a:latin typeface="+mn-lt"/>
                <a:ea typeface="+mn-ea"/>
                <a:cs typeface="+mn-cs"/>
              </a:rPr>
              <a:t>Magis</a:t>
            </a:r>
            <a:r>
              <a:rPr lang="en-US" sz="1200" kern="1200" baseline="0" dirty="0">
                <a:solidFill>
                  <a:schemeClr val="tx1"/>
                </a:solidFill>
                <a:effectLst/>
                <a:latin typeface="+mn-lt"/>
                <a:ea typeface="+mn-ea"/>
                <a:cs typeface="+mn-cs"/>
              </a:rPr>
              <a:t>-Rodriguez, C. (2008). Mexico’s Evolving HIV Epidemic. JAMA, 300(5): 571-573. doi:10.1001/jama.300.5.571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14</a:t>
            </a:fld>
            <a:endParaRPr lang="en-US" dirty="0"/>
          </a:p>
        </p:txBody>
      </p:sp>
    </p:spTree>
    <p:extLst>
      <p:ext uri="{BB962C8B-B14F-4D97-AF65-F5344CB8AC3E}">
        <p14:creationId xmlns:p14="http://schemas.microsoft.com/office/powerpoint/2010/main" val="1747400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u="sng" kern="1200" dirty="0">
                <a:solidFill>
                  <a:schemeClr val="tx1"/>
                </a:solidFill>
                <a:effectLst/>
                <a:latin typeface="+mn-lt"/>
                <a:ea typeface="+mn-ea"/>
                <a:cs typeface="+mn-cs"/>
              </a:rPr>
              <a:t>Source(s):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Dutton, R. J.,  Weldon, M., Shannon, J. &amp; Bowcock, C. (2000). Survey  of health and environmental conditions in Texas border cities and </a:t>
            </a:r>
            <a:r>
              <a:rPr lang="en-US" sz="1200" kern="1200" dirty="0" err="1">
                <a:solidFill>
                  <a:schemeClr val="tx1"/>
                </a:solidFill>
                <a:effectLst/>
                <a:latin typeface="+mn-lt"/>
                <a:ea typeface="+mn-ea"/>
                <a:cs typeface="+mn-cs"/>
              </a:rPr>
              <a:t>colonias</a:t>
            </a:r>
            <a:r>
              <a:rPr lang="en-US" sz="1200" kern="1200" dirty="0">
                <a:solidFill>
                  <a:schemeClr val="tx1"/>
                </a:solidFill>
                <a:effectLst/>
                <a:latin typeface="+mn-lt"/>
                <a:ea typeface="+mn-ea"/>
                <a:cs typeface="+mn-cs"/>
              </a:rPr>
              <a:t>: Executive summary. Texas Department of Health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Mehta, S. R., </a:t>
            </a:r>
            <a:r>
              <a:rPr lang="en-US" sz="1200" kern="1200" dirty="0" err="1">
                <a:solidFill>
                  <a:schemeClr val="tx1"/>
                </a:solidFill>
                <a:effectLst/>
                <a:latin typeface="+mn-lt"/>
                <a:ea typeface="+mn-ea"/>
                <a:cs typeface="+mn-cs"/>
              </a:rPr>
              <a:t>Delport</a:t>
            </a:r>
            <a:r>
              <a:rPr lang="en-US" sz="1200" kern="1200" dirty="0">
                <a:solidFill>
                  <a:schemeClr val="tx1"/>
                </a:solidFill>
                <a:effectLst/>
                <a:latin typeface="+mn-lt"/>
                <a:ea typeface="+mn-ea"/>
                <a:cs typeface="+mn-cs"/>
              </a:rPr>
              <a:t>, W., </a:t>
            </a:r>
            <a:r>
              <a:rPr lang="en-US" sz="1200" kern="1200" dirty="0" err="1">
                <a:solidFill>
                  <a:schemeClr val="tx1"/>
                </a:solidFill>
                <a:effectLst/>
                <a:latin typeface="+mn-lt"/>
                <a:ea typeface="+mn-ea"/>
                <a:cs typeface="+mn-cs"/>
              </a:rPr>
              <a:t>Brouwer</a:t>
            </a:r>
            <a:r>
              <a:rPr lang="en-US" sz="1200" kern="1200" dirty="0">
                <a:solidFill>
                  <a:schemeClr val="tx1"/>
                </a:solidFill>
                <a:effectLst/>
                <a:latin typeface="+mn-lt"/>
                <a:ea typeface="+mn-ea"/>
                <a:cs typeface="+mn-cs"/>
              </a:rPr>
              <a:t>, K. C., </a:t>
            </a:r>
            <a:r>
              <a:rPr lang="en-US" sz="1200" kern="1200" dirty="0" err="1">
                <a:solidFill>
                  <a:schemeClr val="tx1"/>
                </a:solidFill>
                <a:effectLst/>
                <a:latin typeface="+mn-lt"/>
                <a:ea typeface="+mn-ea"/>
                <a:cs typeface="+mn-cs"/>
              </a:rPr>
              <a:t>Espitia</a:t>
            </a:r>
            <a:r>
              <a:rPr lang="en-US" sz="1200" kern="1200" dirty="0">
                <a:solidFill>
                  <a:schemeClr val="tx1"/>
                </a:solidFill>
                <a:effectLst/>
                <a:latin typeface="+mn-lt"/>
                <a:ea typeface="+mn-ea"/>
                <a:cs typeface="+mn-cs"/>
              </a:rPr>
              <a:t>, S., Patterson, T., Pond, S. K., . . . Smith, D. M. (2010). The relatedness of HIV epidemics in the united States–Mexico border region.</a:t>
            </a:r>
            <a:r>
              <a:rPr lang="en-US" sz="1200" i="1" kern="1200" dirty="0">
                <a:solidFill>
                  <a:schemeClr val="tx1"/>
                </a:solidFill>
                <a:effectLst/>
                <a:latin typeface="+mn-lt"/>
                <a:ea typeface="+mn-ea"/>
                <a:cs typeface="+mn-cs"/>
              </a:rPr>
              <a:t> AIDS Research and Human Retroviruses, 26</a:t>
            </a:r>
            <a:r>
              <a:rPr lang="en-US" sz="1200" kern="1200" dirty="0">
                <a:solidFill>
                  <a:schemeClr val="tx1"/>
                </a:solidFill>
                <a:effectLst/>
                <a:latin typeface="+mn-lt"/>
                <a:ea typeface="+mn-ea"/>
                <a:cs typeface="+mn-cs"/>
              </a:rPr>
              <a:t>(12), 1273-1277. doi:10.1089/aid.2010.0021</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Zhang, X., Martinez-Donate, A. P., Simon, N. J., </a:t>
            </a:r>
            <a:r>
              <a:rPr lang="en-US" sz="1200" kern="1200" dirty="0" err="1">
                <a:solidFill>
                  <a:schemeClr val="tx1"/>
                </a:solidFill>
                <a:effectLst/>
                <a:latin typeface="+mn-lt"/>
                <a:ea typeface="+mn-ea"/>
                <a:cs typeface="+mn-cs"/>
              </a:rPr>
              <a:t>Hovell</a:t>
            </a:r>
            <a:r>
              <a:rPr lang="en-US" sz="1200" kern="1200" dirty="0">
                <a:solidFill>
                  <a:schemeClr val="tx1"/>
                </a:solidFill>
                <a:effectLst/>
                <a:latin typeface="+mn-lt"/>
                <a:ea typeface="+mn-ea"/>
                <a:cs typeface="+mn-cs"/>
              </a:rPr>
              <a:t>, M. F., Rangel, M. G., </a:t>
            </a:r>
            <a:r>
              <a:rPr lang="en-US" sz="1200" kern="1200" dirty="0" err="1">
                <a:solidFill>
                  <a:schemeClr val="tx1"/>
                </a:solidFill>
                <a:effectLst/>
                <a:latin typeface="+mn-lt"/>
                <a:ea typeface="+mn-ea"/>
                <a:cs typeface="+mn-cs"/>
              </a:rPr>
              <a:t>Magis</a:t>
            </a:r>
            <a:r>
              <a:rPr lang="en-US" sz="1200" kern="1200" dirty="0">
                <a:solidFill>
                  <a:schemeClr val="tx1"/>
                </a:solidFill>
                <a:effectLst/>
                <a:latin typeface="+mn-lt"/>
                <a:ea typeface="+mn-ea"/>
                <a:cs typeface="+mn-cs"/>
              </a:rPr>
              <a:t>-Rodriguez, C. &amp; </a:t>
            </a:r>
            <a:r>
              <a:rPr lang="en-US" sz="1200" kern="1200" dirty="0" err="1">
                <a:solidFill>
                  <a:schemeClr val="tx1"/>
                </a:solidFill>
                <a:effectLst/>
                <a:latin typeface="+mn-lt"/>
                <a:ea typeface="+mn-ea"/>
                <a:cs typeface="+mn-cs"/>
              </a:rPr>
              <a:t>Sipan</a:t>
            </a:r>
            <a:r>
              <a:rPr lang="en-US" sz="1200" kern="1200" dirty="0">
                <a:solidFill>
                  <a:schemeClr val="tx1"/>
                </a:solidFill>
                <a:effectLst/>
                <a:latin typeface="+mn-lt"/>
                <a:ea typeface="+mn-ea"/>
                <a:cs typeface="+mn-cs"/>
              </a:rPr>
              <a:t>, C. L. (2017). Risk </a:t>
            </a:r>
            <a:r>
              <a:rPr lang="en-US" sz="1200" kern="1200" dirty="0" err="1">
                <a:solidFill>
                  <a:schemeClr val="tx1"/>
                </a:solidFill>
                <a:effectLst/>
                <a:latin typeface="+mn-lt"/>
                <a:ea typeface="+mn-ea"/>
                <a:cs typeface="+mn-cs"/>
              </a:rPr>
              <a:t>behaviours</a:t>
            </a:r>
            <a:r>
              <a:rPr lang="en-US" sz="1200" kern="1200" dirty="0">
                <a:solidFill>
                  <a:schemeClr val="tx1"/>
                </a:solidFill>
                <a:effectLst/>
                <a:latin typeface="+mn-lt"/>
                <a:ea typeface="+mn-ea"/>
                <a:cs typeface="+mn-cs"/>
              </a:rPr>
              <a:t> for HIV infection among traveling Mexican migrants: The Mexico-US border as a contextual risk factor. Global Public Health, 12(1); 65-83. doi:10.1080/17441692.2016.1142591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Patterson, T. L., </a:t>
            </a:r>
            <a:r>
              <a:rPr lang="en-US" sz="1200" kern="1200" dirty="0" err="1">
                <a:solidFill>
                  <a:schemeClr val="tx1"/>
                </a:solidFill>
                <a:effectLst/>
                <a:latin typeface="+mn-lt"/>
                <a:ea typeface="+mn-ea"/>
                <a:cs typeface="+mn-cs"/>
              </a:rPr>
              <a:t>Strathdee</a:t>
            </a:r>
            <a:r>
              <a:rPr lang="en-US" sz="1200" kern="1200" dirty="0">
                <a:solidFill>
                  <a:schemeClr val="tx1"/>
                </a:solidFill>
                <a:effectLst/>
                <a:latin typeface="+mn-lt"/>
                <a:ea typeface="+mn-ea"/>
                <a:cs typeface="+mn-cs"/>
              </a:rPr>
              <a:t>, S.A., </a:t>
            </a:r>
            <a:r>
              <a:rPr lang="en-US" sz="1200" kern="1200" dirty="0" err="1">
                <a:solidFill>
                  <a:schemeClr val="tx1"/>
                </a:solidFill>
                <a:effectLst/>
                <a:latin typeface="+mn-lt"/>
                <a:ea typeface="+mn-ea"/>
                <a:cs typeface="+mn-cs"/>
              </a:rPr>
              <a:t>Semple</a:t>
            </a:r>
            <a:r>
              <a:rPr lang="en-US" sz="1200" kern="1200" dirty="0">
                <a:solidFill>
                  <a:schemeClr val="tx1"/>
                </a:solidFill>
                <a:effectLst/>
                <a:latin typeface="+mn-lt"/>
                <a:ea typeface="+mn-ea"/>
                <a:cs typeface="+mn-cs"/>
              </a:rPr>
              <a:t>, S. J., </a:t>
            </a:r>
            <a:r>
              <a:rPr lang="en-US" sz="1200" kern="1200" dirty="0" err="1">
                <a:solidFill>
                  <a:schemeClr val="tx1"/>
                </a:solidFill>
                <a:effectLst/>
                <a:latin typeface="+mn-lt"/>
                <a:ea typeface="+mn-ea"/>
                <a:cs typeface="+mn-cs"/>
              </a:rPr>
              <a:t>Chavarin</a:t>
            </a:r>
            <a:r>
              <a:rPr lang="en-US" sz="1200" kern="1200" dirty="0">
                <a:solidFill>
                  <a:schemeClr val="tx1"/>
                </a:solidFill>
                <a:effectLst/>
                <a:latin typeface="+mn-lt"/>
                <a:ea typeface="+mn-ea"/>
                <a:cs typeface="+mn-cs"/>
              </a:rPr>
              <a:t>, C.V., </a:t>
            </a:r>
            <a:r>
              <a:rPr lang="en-US" sz="1200" kern="1200" dirty="0" err="1">
                <a:solidFill>
                  <a:schemeClr val="tx1"/>
                </a:solidFill>
                <a:effectLst/>
                <a:latin typeface="+mn-lt"/>
                <a:ea typeface="+mn-ea"/>
                <a:cs typeface="+mn-cs"/>
              </a:rPr>
              <a:t>Abramovitz</a:t>
            </a:r>
            <a:r>
              <a:rPr lang="en-US" sz="1200" kern="1200" dirty="0">
                <a:solidFill>
                  <a:schemeClr val="tx1"/>
                </a:solidFill>
                <a:effectLst/>
                <a:latin typeface="+mn-lt"/>
                <a:ea typeface="+mn-ea"/>
                <a:cs typeface="+mn-cs"/>
              </a:rPr>
              <a:t>, D., Gaines, T. L., Mendoza, D., </a:t>
            </a:r>
            <a:r>
              <a:rPr lang="en-US" sz="1200" kern="1200" dirty="0" err="1">
                <a:solidFill>
                  <a:schemeClr val="tx1"/>
                </a:solidFill>
                <a:effectLst/>
                <a:latin typeface="+mn-lt"/>
                <a:ea typeface="+mn-ea"/>
                <a:cs typeface="+mn-cs"/>
              </a:rPr>
              <a:t>Staines</a:t>
            </a:r>
            <a:r>
              <a:rPr lang="en-US" sz="1200" kern="1200" dirty="0">
                <a:solidFill>
                  <a:schemeClr val="tx1"/>
                </a:solidFill>
                <a:effectLst/>
                <a:latin typeface="+mn-lt"/>
                <a:ea typeface="+mn-ea"/>
                <a:cs typeface="+mn-cs"/>
              </a:rPr>
              <a:t>, H., Aarons, G. A., </a:t>
            </a:r>
            <a:r>
              <a:rPr lang="en-US" sz="1200" kern="1200" dirty="0" err="1">
                <a:solidFill>
                  <a:schemeClr val="tx1"/>
                </a:solidFill>
                <a:effectLst/>
                <a:latin typeface="+mn-lt"/>
                <a:ea typeface="+mn-ea"/>
                <a:cs typeface="+mn-cs"/>
              </a:rPr>
              <a:t>Magis</a:t>
            </a:r>
            <a:r>
              <a:rPr lang="en-US" sz="1200" kern="1200" dirty="0">
                <a:solidFill>
                  <a:schemeClr val="tx1"/>
                </a:solidFill>
                <a:effectLst/>
                <a:latin typeface="+mn-lt"/>
                <a:ea typeface="+mn-ea"/>
                <a:cs typeface="+mn-cs"/>
              </a:rPr>
              <a:t>-Rodriguez, C. (2019). </a:t>
            </a:r>
            <a:r>
              <a:rPr lang="en-US" sz="1200" kern="1200" dirty="0" err="1">
                <a:solidFill>
                  <a:schemeClr val="tx1"/>
                </a:solidFill>
                <a:effectLst/>
                <a:latin typeface="+mn-lt"/>
                <a:ea typeface="+mn-ea"/>
                <a:cs typeface="+mn-cs"/>
              </a:rPr>
              <a:t>Prevalenc</a:t>
            </a:r>
            <a:r>
              <a:rPr lang="en-US" sz="1200" kern="1200" dirty="0">
                <a:solidFill>
                  <a:schemeClr val="tx1"/>
                </a:solidFill>
                <a:effectLst/>
                <a:latin typeface="+mn-lt"/>
                <a:ea typeface="+mn-ea"/>
                <a:cs typeface="+mn-cs"/>
              </a:rPr>
              <a:t> of HIV/STIs and correlates with municipal characteristics among female sex workers in 13 Mexican cities. </a:t>
            </a:r>
            <a:r>
              <a:rPr lang="en-US" sz="1200" kern="1200" dirty="0" err="1">
                <a:solidFill>
                  <a:schemeClr val="tx1"/>
                </a:solidFill>
                <a:effectLst/>
                <a:latin typeface="+mn-lt"/>
                <a:ea typeface="+mn-ea"/>
                <a:cs typeface="+mn-cs"/>
              </a:rPr>
              <a:t>Salud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Publica</a:t>
            </a:r>
            <a:r>
              <a:rPr lang="en-US" sz="1200" kern="1200" dirty="0">
                <a:solidFill>
                  <a:schemeClr val="tx1"/>
                </a:solidFill>
                <a:effectLst/>
                <a:latin typeface="+mn-lt"/>
                <a:ea typeface="+mn-ea"/>
                <a:cs typeface="+mn-cs"/>
              </a:rPr>
              <a:t> Mexicana; 61:116-124. https://doi.org/10.21149/8863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Marks C, </a:t>
            </a:r>
            <a:r>
              <a:rPr lang="en-US" sz="1200" kern="1200" dirty="0" err="1">
                <a:solidFill>
                  <a:schemeClr val="tx1"/>
                </a:solidFill>
                <a:effectLst/>
                <a:latin typeface="+mn-lt"/>
                <a:ea typeface="+mn-ea"/>
                <a:cs typeface="+mn-cs"/>
              </a:rPr>
              <a:t>Zúñiga</a:t>
            </a:r>
            <a:r>
              <a:rPr lang="en-US" sz="1200" kern="1200" dirty="0">
                <a:solidFill>
                  <a:schemeClr val="tx1"/>
                </a:solidFill>
                <a:effectLst/>
                <a:latin typeface="+mn-lt"/>
                <a:ea typeface="+mn-ea"/>
                <a:cs typeface="+mn-cs"/>
              </a:rPr>
              <a:t> ML. CAM practices and treatment adherence among key subpopulations of HIV+ Latinos receiving care in the san </a:t>
            </a:r>
            <a:r>
              <a:rPr lang="en-US" sz="1200" kern="1200" dirty="0" err="1">
                <a:solidFill>
                  <a:schemeClr val="tx1"/>
                </a:solidFill>
                <a:effectLst/>
                <a:latin typeface="+mn-lt"/>
                <a:ea typeface="+mn-ea"/>
                <a:cs typeface="+mn-cs"/>
              </a:rPr>
              <a:t>diego-tijuana</a:t>
            </a:r>
            <a:r>
              <a:rPr lang="en-US" sz="1200" kern="1200" dirty="0">
                <a:solidFill>
                  <a:schemeClr val="tx1"/>
                </a:solidFill>
                <a:effectLst/>
                <a:latin typeface="+mn-lt"/>
                <a:ea typeface="+mn-ea"/>
                <a:cs typeface="+mn-cs"/>
              </a:rPr>
              <a:t> border region: A latent class analysis. Frontiers in public health. 2019; 7:179. https://search.datacite.org/works/10.3389/fpubh.2019.00179.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10.3389/fpubh.2019.00179</a:t>
            </a:r>
            <a:endParaRPr lang="en-US" sz="1200" u="none"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u="none" dirty="0"/>
              <a:t>Centro Nacional Para la </a:t>
            </a:r>
            <a:r>
              <a:rPr lang="en-US" u="none" dirty="0" err="1"/>
              <a:t>Prevencion</a:t>
            </a:r>
            <a:r>
              <a:rPr lang="en-US" u="none" dirty="0"/>
              <a:t> y el Control del VIH y el SIDA (CENSIDA). (2019). </a:t>
            </a:r>
            <a:r>
              <a:rPr lang="en-US" u="none" dirty="0" err="1"/>
              <a:t>Vigilancia</a:t>
            </a:r>
            <a:r>
              <a:rPr lang="en-US" u="none" dirty="0"/>
              <a:t> </a:t>
            </a:r>
            <a:r>
              <a:rPr lang="en-US" u="none" dirty="0" err="1"/>
              <a:t>epidemiologica</a:t>
            </a:r>
            <a:r>
              <a:rPr lang="en-US" u="none" dirty="0"/>
              <a:t> de </a:t>
            </a:r>
            <a:r>
              <a:rPr lang="en-US" u="none" dirty="0" err="1"/>
              <a:t>casos</a:t>
            </a:r>
            <a:r>
              <a:rPr lang="en-US" u="none" dirty="0"/>
              <a:t> e VIH/SIDA </a:t>
            </a:r>
            <a:r>
              <a:rPr lang="en-US" u="none" dirty="0" err="1"/>
              <a:t>en</a:t>
            </a:r>
            <a:r>
              <a:rPr lang="en-US" u="none" dirty="0"/>
              <a:t> Mexico </a:t>
            </a:r>
            <a:r>
              <a:rPr lang="en-US" u="none" dirty="0" err="1"/>
              <a:t>Registro</a:t>
            </a:r>
            <a:r>
              <a:rPr lang="en-US" u="none" dirty="0"/>
              <a:t> Nacional  de </a:t>
            </a:r>
            <a:r>
              <a:rPr lang="en-US" u="none" dirty="0" err="1"/>
              <a:t>Casos</a:t>
            </a:r>
            <a:r>
              <a:rPr lang="en-US" u="none" dirty="0"/>
              <a:t> de SIDA </a:t>
            </a:r>
            <a:r>
              <a:rPr lang="en-US" u="none" dirty="0" err="1"/>
              <a:t>actualizacion</a:t>
            </a:r>
            <a:r>
              <a:rPr lang="en-US" u="none" dirty="0"/>
              <a:t> al </a:t>
            </a:r>
            <a:r>
              <a:rPr lang="en-US" u="none" dirty="0" err="1"/>
              <a:t>cierre</a:t>
            </a:r>
            <a:r>
              <a:rPr lang="en-US" u="none" dirty="0"/>
              <a:t> del 2018.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err="1">
                <a:solidFill>
                  <a:schemeClr val="tx1"/>
                </a:solidFill>
                <a:effectLst/>
                <a:latin typeface="+mn-lt"/>
                <a:ea typeface="+mn-ea"/>
                <a:cs typeface="+mn-cs"/>
              </a:rPr>
              <a:t>Truby</a:t>
            </a:r>
            <a:r>
              <a:rPr lang="en-US" sz="1200" kern="1200" dirty="0">
                <a:solidFill>
                  <a:schemeClr val="tx1"/>
                </a:solidFill>
                <a:effectLst/>
                <a:latin typeface="+mn-lt"/>
                <a:ea typeface="+mn-ea"/>
                <a:cs typeface="+mn-cs"/>
              </a:rPr>
              <a:t>,  K. (2014). Bodies on the border: The state, civil society  and HIV at Mexico's </a:t>
            </a:r>
            <a:r>
              <a:rPr lang="en-US" sz="1200" kern="1200" dirty="0" err="1">
                <a:solidFill>
                  <a:schemeClr val="tx1"/>
                </a:solidFill>
                <a:effectLst/>
                <a:latin typeface="+mn-lt"/>
                <a:ea typeface="+mn-ea"/>
                <a:cs typeface="+mn-cs"/>
              </a:rPr>
              <a:t>Fronteras</a:t>
            </a:r>
            <a:r>
              <a:rPr lang="en-US" sz="1200" kern="1200" dirty="0">
                <a:solidFill>
                  <a:schemeClr val="tx1"/>
                </a:solidFill>
                <a:effectLst/>
                <a:latin typeface="+mn-lt"/>
                <a:ea typeface="+mn-ea"/>
                <a:cs typeface="+mn-cs"/>
              </a:rPr>
              <a:t>. Policy and Society, 33, 53-64.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http://dx.doi.org/10.1016/j.polsoc.2014.03.003 </a:t>
            </a:r>
            <a:endParaRPr lang="en-US" u="non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u="none" dirty="0"/>
          </a:p>
          <a:p>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15</a:t>
            </a:fld>
            <a:endParaRPr lang="en-US" dirty="0"/>
          </a:p>
        </p:txBody>
      </p:sp>
    </p:spTree>
    <p:extLst>
      <p:ext uri="{BB962C8B-B14F-4D97-AF65-F5344CB8AC3E}">
        <p14:creationId xmlns:p14="http://schemas.microsoft.com/office/powerpoint/2010/main" val="3436395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Source(s): </a:t>
            </a:r>
            <a:r>
              <a:rPr lang="en-US" sz="1200" kern="1200" dirty="0">
                <a:solidFill>
                  <a:schemeClr val="tx1"/>
                </a:solidFill>
                <a:effectLst/>
                <a:latin typeface="+mn-lt"/>
                <a:ea typeface="+mn-ea"/>
                <a:cs typeface="+mn-cs"/>
              </a:rPr>
              <a:t>Dutton, R. J., Weldon, M., Shannon, J. &amp; Bowcock, C. (2000). Survey of health and environmental conditions in Texas border cities and </a:t>
            </a:r>
            <a:r>
              <a:rPr lang="en-US" sz="1200" kern="1200" dirty="0" err="1">
                <a:solidFill>
                  <a:schemeClr val="tx1"/>
                </a:solidFill>
                <a:effectLst/>
                <a:latin typeface="+mn-lt"/>
                <a:ea typeface="+mn-ea"/>
                <a:cs typeface="+mn-cs"/>
              </a:rPr>
              <a:t>colonias</a:t>
            </a:r>
            <a:r>
              <a:rPr lang="en-US" sz="1200" kern="1200" dirty="0">
                <a:solidFill>
                  <a:schemeClr val="tx1"/>
                </a:solidFill>
                <a:effectLst/>
                <a:latin typeface="+mn-lt"/>
                <a:ea typeface="+mn-ea"/>
                <a:cs typeface="+mn-cs"/>
              </a:rPr>
              <a:t>: Executive summary. Texas Department of Health </a:t>
            </a:r>
          </a:p>
          <a:p>
            <a:r>
              <a:rPr lang="en-US" sz="1200" kern="1200" dirty="0">
                <a:solidFill>
                  <a:schemeClr val="tx1"/>
                </a:solidFill>
                <a:effectLst/>
                <a:latin typeface="+mn-lt"/>
                <a:ea typeface="+mn-ea"/>
                <a:cs typeface="+mn-cs"/>
              </a:rPr>
              <a:t>1.  The</a:t>
            </a:r>
            <a:r>
              <a:rPr lang="en-US" sz="1200" kern="1200" baseline="0" dirty="0">
                <a:solidFill>
                  <a:schemeClr val="tx1"/>
                </a:solidFill>
                <a:effectLst/>
                <a:latin typeface="+mn-lt"/>
                <a:ea typeface="+mn-ea"/>
                <a:cs typeface="+mn-cs"/>
              </a:rPr>
              <a:t> Survey  of Health and Environmental Conditions in Texas Border Counties and </a:t>
            </a:r>
            <a:r>
              <a:rPr lang="en-US" sz="1200" kern="1200" baseline="0" dirty="0" err="1">
                <a:solidFill>
                  <a:schemeClr val="tx1"/>
                </a:solidFill>
                <a:effectLst/>
                <a:latin typeface="+mn-lt"/>
                <a:ea typeface="+mn-ea"/>
                <a:cs typeface="+mn-cs"/>
              </a:rPr>
              <a:t>Colonias</a:t>
            </a:r>
            <a:r>
              <a:rPr lang="en-US" sz="1200" kern="1200" baseline="0" dirty="0">
                <a:solidFill>
                  <a:schemeClr val="tx1"/>
                </a:solidFill>
                <a:effectLst/>
                <a:latin typeface="+mn-lt"/>
                <a:ea typeface="+mn-ea"/>
                <a:cs typeface="+mn-cs"/>
              </a:rPr>
              <a:t> was conducted  to provide the first population-based data on health concerns on the border. </a:t>
            </a: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16</a:t>
            </a:fld>
            <a:endParaRPr lang="en-US" dirty="0"/>
          </a:p>
        </p:txBody>
      </p:sp>
    </p:spTree>
    <p:extLst>
      <p:ext uri="{BB962C8B-B14F-4D97-AF65-F5344CB8AC3E}">
        <p14:creationId xmlns:p14="http://schemas.microsoft.com/office/powerpoint/2010/main" val="777081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Source(s):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Thomas, F., </a:t>
            </a:r>
            <a:r>
              <a:rPr lang="en-US" sz="1200" kern="1200" dirty="0" err="1">
                <a:solidFill>
                  <a:schemeClr val="tx1"/>
                </a:solidFill>
                <a:effectLst/>
                <a:latin typeface="+mn-lt"/>
                <a:ea typeface="+mn-ea"/>
                <a:cs typeface="+mn-cs"/>
              </a:rPr>
              <a:t>Haour-Knipe</a:t>
            </a:r>
            <a:r>
              <a:rPr lang="en-US" sz="1200" kern="1200" dirty="0">
                <a:solidFill>
                  <a:schemeClr val="tx1"/>
                </a:solidFill>
                <a:effectLst/>
                <a:latin typeface="+mn-lt"/>
                <a:ea typeface="+mn-ea"/>
                <a:cs typeface="+mn-cs"/>
              </a:rPr>
              <a:t>, M. &amp; </a:t>
            </a:r>
            <a:r>
              <a:rPr lang="en-US" sz="1200" kern="1200" dirty="0" err="1">
                <a:solidFill>
                  <a:schemeClr val="tx1"/>
                </a:solidFill>
                <a:effectLst/>
                <a:latin typeface="+mn-lt"/>
                <a:ea typeface="+mn-ea"/>
                <a:cs typeface="+mn-cs"/>
              </a:rPr>
              <a:t>Aggleton</a:t>
            </a:r>
            <a:r>
              <a:rPr lang="en-US" sz="1200" kern="1200" dirty="0">
                <a:solidFill>
                  <a:schemeClr val="tx1"/>
                </a:solidFill>
                <a:effectLst/>
                <a:latin typeface="+mn-lt"/>
                <a:ea typeface="+mn-ea"/>
                <a:cs typeface="+mn-cs"/>
              </a:rPr>
              <a:t>, P. (2009). Mobility, Sexuality and AIDS: Sexuality, Culture and Health. Routledge Taylor &amp; Francis Group: London and New York.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Patterson, T. L., Volkmann, T., Gallardo, M., Goldenberg, S., </a:t>
            </a:r>
            <a:r>
              <a:rPr lang="en-US" sz="1200" kern="1200" dirty="0" err="1">
                <a:solidFill>
                  <a:schemeClr val="tx1"/>
                </a:solidFill>
                <a:effectLst/>
                <a:latin typeface="+mn-lt"/>
                <a:ea typeface="+mn-ea"/>
                <a:cs typeface="+mn-cs"/>
              </a:rPr>
              <a:t>Lozada</a:t>
            </a:r>
            <a:r>
              <a:rPr lang="en-US" sz="1200" kern="1200" dirty="0">
                <a:solidFill>
                  <a:schemeClr val="tx1"/>
                </a:solidFill>
                <a:effectLst/>
                <a:latin typeface="+mn-lt"/>
                <a:ea typeface="+mn-ea"/>
                <a:cs typeface="+mn-cs"/>
              </a:rPr>
              <a:t>, R., </a:t>
            </a:r>
            <a:r>
              <a:rPr lang="en-US" sz="1200" kern="1200" dirty="0" err="1">
                <a:solidFill>
                  <a:schemeClr val="tx1"/>
                </a:solidFill>
                <a:effectLst/>
                <a:latin typeface="+mn-lt"/>
                <a:ea typeface="+mn-ea"/>
                <a:cs typeface="+mn-cs"/>
              </a:rPr>
              <a:t>Semple</a:t>
            </a:r>
            <a:r>
              <a:rPr lang="en-US" sz="1200" kern="1200" dirty="0">
                <a:solidFill>
                  <a:schemeClr val="tx1"/>
                </a:solidFill>
                <a:effectLst/>
                <a:latin typeface="+mn-lt"/>
                <a:ea typeface="+mn-ea"/>
                <a:cs typeface="+mn-cs"/>
              </a:rPr>
              <a:t>, S. J., Anderson, C. M. &amp; </a:t>
            </a:r>
            <a:r>
              <a:rPr lang="en-US" sz="1200" kern="1200" dirty="0" err="1">
                <a:solidFill>
                  <a:schemeClr val="tx1"/>
                </a:solidFill>
                <a:effectLst/>
                <a:latin typeface="+mn-lt"/>
                <a:ea typeface="+mn-ea"/>
                <a:cs typeface="+mn-cs"/>
              </a:rPr>
              <a:t>Strathdee</a:t>
            </a:r>
            <a:r>
              <a:rPr lang="en-US" sz="1200" kern="1200" dirty="0">
                <a:solidFill>
                  <a:schemeClr val="tx1"/>
                </a:solidFill>
                <a:effectLst/>
                <a:latin typeface="+mn-lt"/>
                <a:ea typeface="+mn-ea"/>
                <a:cs typeface="+mn-cs"/>
              </a:rPr>
              <a:t>,  S. A. (2012).  Identifying the HIV transmission bridge: Which men are having unsafe sex with female sex workers and with their own wives or steady partners? Journal of Acquired Immune Deficiency Syndrome, 60(4): 414-420.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10.1097/QAI.0b013e31825693f2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Scholl., E. &amp; Nicholson, J. (July 2010). United States Agency International Development. HIV Prevention on the U.S.-Mexico Border: Addressing the needs of most-at-risk populations. AIDSTAR-One: AIDS support and technical assistance resources.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err="1">
                <a:solidFill>
                  <a:schemeClr val="tx1"/>
                </a:solidFill>
                <a:effectLst/>
                <a:latin typeface="+mn-lt"/>
                <a:ea typeface="+mn-ea"/>
                <a:cs typeface="+mn-cs"/>
              </a:rPr>
              <a:t>Truby</a:t>
            </a:r>
            <a:r>
              <a:rPr lang="en-US" sz="1200" kern="1200" dirty="0">
                <a:solidFill>
                  <a:schemeClr val="tx1"/>
                </a:solidFill>
                <a:effectLst/>
                <a:latin typeface="+mn-lt"/>
                <a:ea typeface="+mn-ea"/>
                <a:cs typeface="+mn-cs"/>
              </a:rPr>
              <a:t>,  K. (2014). Bodies on the border: The state, civil society  and HIV at Mexico's </a:t>
            </a:r>
            <a:r>
              <a:rPr lang="en-US" sz="1200" kern="1200" dirty="0" err="1">
                <a:solidFill>
                  <a:schemeClr val="tx1"/>
                </a:solidFill>
                <a:effectLst/>
                <a:latin typeface="+mn-lt"/>
                <a:ea typeface="+mn-ea"/>
                <a:cs typeface="+mn-cs"/>
              </a:rPr>
              <a:t>Fronteras</a:t>
            </a:r>
            <a:r>
              <a:rPr lang="en-US" sz="1200" kern="1200" dirty="0">
                <a:solidFill>
                  <a:schemeClr val="tx1"/>
                </a:solidFill>
                <a:effectLst/>
                <a:latin typeface="+mn-lt"/>
                <a:ea typeface="+mn-ea"/>
                <a:cs typeface="+mn-cs"/>
              </a:rPr>
              <a:t>. Policy and Society, 33, 53-64. </a:t>
            </a:r>
            <a:r>
              <a:rPr lang="en-US" sz="1200" kern="1200" dirty="0" err="1">
                <a:solidFill>
                  <a:schemeClr val="tx1"/>
                </a:solidFill>
                <a:effectLst/>
                <a:latin typeface="+mn-lt"/>
                <a:ea typeface="+mn-ea"/>
                <a:cs typeface="+mn-cs"/>
              </a:rPr>
              <a:t>doi</a:t>
            </a:r>
            <a:r>
              <a:rPr lang="en-US" sz="1200" kern="1200" dirty="0">
                <a:solidFill>
                  <a:schemeClr val="tx1"/>
                </a:solidFill>
                <a:effectLst/>
                <a:latin typeface="+mn-lt"/>
                <a:ea typeface="+mn-ea"/>
                <a:cs typeface="+mn-cs"/>
              </a:rPr>
              <a:t>: http://dx.doi.org/10.1016/j.polsoc.2014.03.003 </a:t>
            </a:r>
          </a:p>
          <a:p>
            <a:endParaRPr lang="en-US" b="1" u="sng" dirty="0"/>
          </a:p>
          <a:p>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17</a:t>
            </a:fld>
            <a:endParaRPr lang="en-US" dirty="0"/>
          </a:p>
        </p:txBody>
      </p:sp>
    </p:spTree>
    <p:extLst>
      <p:ext uri="{BB962C8B-B14F-4D97-AF65-F5344CB8AC3E}">
        <p14:creationId xmlns:p14="http://schemas.microsoft.com/office/powerpoint/2010/main" val="40030040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3" name="Holder 3"/>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9897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3"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3811" r:id="rId11"/>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echo.unm.edu/scaetc/participant-dashboar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nccc.ucsf.edu/"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hyperlink" Target="mailto:scaetcecho@salud.unm.edu" TargetMode="External"/><Relationship Id="rId5" Type="http://schemas.openxmlformats.org/officeDocument/2006/relationships/hyperlink" Target="https://targethiv.org/library/aetc-national-coordinating-resource-center-0" TargetMode="External"/><Relationship Id="rId4" Type="http://schemas.openxmlformats.org/officeDocument/2006/relationships/hyperlink" Target="https://aidsetc.org/nhc"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pdnuno.com/"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www.reuters.com/article/us-health-coronavirus-border/worlds-busiest-border-falls-quiet-with-millions-of-mexicans-barred-from-u-s-idUSKBN21I0MR" TargetMode="External"/><Relationship Id="rId5" Type="http://schemas.openxmlformats.org/officeDocument/2006/relationships/hyperlink" Target="https://www.bts.gov/content/border-crossingentry-data" TargetMode="External"/><Relationship Id="rId4" Type="http://schemas.openxmlformats.org/officeDocument/2006/relationships/hyperlink" Target="https://www.dshs.texas.gov/borderhealth/"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noticieros.televisa.com/ultimas-noticias/casos-vih-disparan-frontera-chihuahua/" TargetMode="External"/><Relationship Id="rId2" Type="http://schemas.openxmlformats.org/officeDocument/2006/relationships/hyperlink" Target="https://foreignpolicy.com/2019/11/13/mexico-global-hiv-treatment-amlo-funding-cuts/" TargetMode="External"/><Relationship Id="rId1" Type="http://schemas.openxmlformats.org/officeDocument/2006/relationships/slideLayout" Target="../slideLayouts/slideLayout2.xml"/><Relationship Id="rId6" Type="http://schemas.openxmlformats.org/officeDocument/2006/relationships/hyperlink" Target="https://www.census.gov/quickfacts/fact/table/sandiegocitycalifornia,elpasocitytexas,lascrucescitynewmexico/PST045219" TargetMode="External"/><Relationship Id="rId5" Type="http://schemas.openxmlformats.org/officeDocument/2006/relationships/hyperlink" Target="https://www.reuters.com/article/us-health-coronavirus-border/worlds-busiest-border-falls-quiet-with-millions-of-mexicans-barred-from-u-s-idUSKBN21I0MR" TargetMode="External"/><Relationship Id="rId4" Type="http://schemas.openxmlformats.org/officeDocument/2006/relationships/hyperlink" Target="https://www.imip.org.mx/imip/node/50" TargetMode="External"/></Relationships>
</file>

<file path=ppt/slides/_rels/slide34.xml.rels><?xml version="1.0" encoding="UTF-8" standalone="yes"?>
<Relationships xmlns="http://schemas.openxmlformats.org/package/2006/relationships"><Relationship Id="rId2" Type="http://schemas.openxmlformats.org/officeDocument/2006/relationships/hyperlink" Target="https://www.unaids.org/en/resources/fact-sheet"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truvadahcp.com/missed-opportunities"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4.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2.jpeg"/><Relationship Id="rId5" Type="http://schemas.openxmlformats.org/officeDocument/2006/relationships/image" Target="../media/image11.png"/><Relationship Id="rId10" Type="http://schemas.openxmlformats.org/officeDocument/2006/relationships/image" Target="../media/image14.jpg"/><Relationship Id="rId4" Type="http://schemas.openxmlformats.org/officeDocument/2006/relationships/image" Target="../media/image10.JPG"/><Relationship Id="rId9"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hyperlink" Target="https://www.epa.gov/usmexicoborder"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E2D2B3B-882E-40F3-A32F-6DD516915044}" type="slidenum">
              <a:rPr lang="en-US" smtClean="0"/>
              <a:pPr/>
              <a:t>1</a:t>
            </a:fld>
            <a:endParaRPr lang="en-US"/>
          </a:p>
        </p:txBody>
      </p:sp>
      <p:sp>
        <p:nvSpPr>
          <p:cNvPr id="5" name="Slide Number Placeholder 3"/>
          <p:cNvSpPr txBox="1">
            <a:spLocks/>
          </p:cNvSpPr>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E2D2B3B-882E-40F3-A32F-6DD516915044}" type="slidenum">
              <a:rPr lang="en-US" smtClean="0"/>
              <a:pPr/>
              <a:t>1</a:t>
            </a:fld>
            <a:endParaRPr lang="en-US"/>
          </a:p>
        </p:txBody>
      </p:sp>
      <p:sp>
        <p:nvSpPr>
          <p:cNvPr id="6" name="TextBox 5"/>
          <p:cNvSpPr txBox="1"/>
          <p:nvPr/>
        </p:nvSpPr>
        <p:spPr>
          <a:xfrm>
            <a:off x="152400" y="168928"/>
            <a:ext cx="4038600" cy="4308872"/>
          </a:xfrm>
          <a:prstGeom prst="rect">
            <a:avLst/>
          </a:prstGeom>
          <a:noFill/>
        </p:spPr>
        <p:txBody>
          <a:bodyPr wrap="square" rtlCol="0">
            <a:spAutoFit/>
          </a:bodyPr>
          <a:lstStyle/>
          <a:p>
            <a:r>
              <a:rPr lang="en-US" sz="2500" b="1" dirty="0">
                <a:solidFill>
                  <a:srgbClr val="002060"/>
                </a:solidFill>
              </a:rPr>
              <a:t>To Register:</a:t>
            </a:r>
          </a:p>
          <a:p>
            <a:r>
              <a:rPr lang="en-US" sz="1000" b="1" dirty="0">
                <a:solidFill>
                  <a:srgbClr val="002060"/>
                </a:solidFill>
              </a:rPr>
              <a:t> </a:t>
            </a:r>
          </a:p>
          <a:p>
            <a:pPr marL="342900" indent="-342900">
              <a:buFont typeface="Arial" panose="020B0604020202020204" pitchFamily="34" charset="0"/>
              <a:buChar char="•"/>
            </a:pPr>
            <a:r>
              <a:rPr lang="en-US" sz="2500" dirty="0">
                <a:solidFill>
                  <a:srgbClr val="002060"/>
                </a:solidFill>
              </a:rPr>
              <a:t>Use your smartphone’s camera to scan the QR code to the right</a:t>
            </a:r>
          </a:p>
          <a:p>
            <a:r>
              <a:rPr lang="en-US" sz="1500" dirty="0">
                <a:solidFill>
                  <a:srgbClr val="002060"/>
                </a:solidFill>
              </a:rPr>
              <a:t> </a:t>
            </a:r>
          </a:p>
          <a:p>
            <a:pPr marL="342900" indent="-342900">
              <a:buFont typeface="Arial" panose="020B0604020202020204" pitchFamily="34" charset="0"/>
              <a:buChar char="•"/>
            </a:pPr>
            <a:r>
              <a:rPr lang="en-US" sz="2500" dirty="0">
                <a:solidFill>
                  <a:srgbClr val="002060"/>
                </a:solidFill>
              </a:rPr>
              <a:t>Click the link in the chat</a:t>
            </a:r>
          </a:p>
          <a:p>
            <a:r>
              <a:rPr lang="en-US" sz="1500" dirty="0">
                <a:solidFill>
                  <a:srgbClr val="002060"/>
                </a:solidFill>
              </a:rPr>
              <a:t>  </a:t>
            </a:r>
          </a:p>
          <a:p>
            <a:pPr marL="342900" indent="-342900">
              <a:buFont typeface="Arial" panose="020B0604020202020204" pitchFamily="34" charset="0"/>
              <a:buChar char="•"/>
            </a:pPr>
            <a:r>
              <a:rPr lang="en-US" sz="2500" dirty="0">
                <a:solidFill>
                  <a:srgbClr val="002060"/>
                </a:solidFill>
              </a:rPr>
              <a:t>Go to </a:t>
            </a:r>
            <a:r>
              <a:rPr lang="en-US" sz="2800" u="sng" dirty="0">
                <a:hlinkClick r:id="rId2"/>
              </a:rPr>
              <a:t>https://echo.unm.edu/scaetc/participant-dashboard</a:t>
            </a:r>
            <a:r>
              <a:rPr lang="en-US" sz="2800" dirty="0"/>
              <a:t> </a:t>
            </a:r>
            <a:endParaRPr lang="en-US" sz="2500" u="sng" dirty="0">
              <a:solidFill>
                <a:srgbClr val="0070C0"/>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81758" y="137602"/>
            <a:ext cx="4324350" cy="4324350"/>
          </a:xfrm>
          <a:prstGeom prst="rect">
            <a:avLst/>
          </a:prstGeom>
        </p:spPr>
      </p:pic>
    </p:spTree>
    <p:extLst>
      <p:ext uri="{BB962C8B-B14F-4D97-AF65-F5344CB8AC3E}">
        <p14:creationId xmlns:p14="http://schemas.microsoft.com/office/powerpoint/2010/main" val="612737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Demographic Mexico Profile</a:t>
            </a:r>
          </a:p>
        </p:txBody>
      </p:sp>
      <p:sp>
        <p:nvSpPr>
          <p:cNvPr id="4" name="Slide Number Placeholder 3"/>
          <p:cNvSpPr>
            <a:spLocks noGrp="1"/>
          </p:cNvSpPr>
          <p:nvPr>
            <p:ph type="sldNum" sz="quarter" idx="12"/>
          </p:nvPr>
        </p:nvSpPr>
        <p:spPr/>
        <p:txBody>
          <a:bodyPr/>
          <a:lstStyle/>
          <a:p>
            <a:fld id="{6E2D2B3B-882E-40F3-A32F-6DD516915044}" type="slidenum">
              <a:rPr lang="en-US" smtClean="0"/>
              <a:pPr/>
              <a:t>10</a:t>
            </a:fld>
            <a:endParaRPr lang="en-US"/>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25955"/>
          <a:stretch/>
        </p:blipFill>
        <p:spPr>
          <a:xfrm>
            <a:off x="2819400" y="895350"/>
            <a:ext cx="5529384" cy="3738062"/>
          </a:xfrm>
          <a:prstGeom prst="rect">
            <a:avLst/>
          </a:prstGeom>
        </p:spPr>
      </p:pic>
      <p:pic>
        <p:nvPicPr>
          <p:cNvPr id="6" name="Picture 5"/>
          <p:cNvPicPr>
            <a:picLocks noChangeAspect="1"/>
          </p:cNvPicPr>
          <p:nvPr/>
        </p:nvPicPr>
        <p:blipFill rotWithShape="1">
          <a:blip r:embed="rId3"/>
          <a:srcRect t="7182" r="72447" b="47961"/>
          <a:stretch/>
        </p:blipFill>
        <p:spPr>
          <a:xfrm>
            <a:off x="914400" y="1171920"/>
            <a:ext cx="2057724" cy="1676400"/>
          </a:xfrm>
          <a:prstGeom prst="rect">
            <a:avLst/>
          </a:prstGeom>
        </p:spPr>
      </p:pic>
      <p:sp>
        <p:nvSpPr>
          <p:cNvPr id="7" name="Rectangle 6"/>
          <p:cNvSpPr/>
          <p:nvPr/>
        </p:nvSpPr>
        <p:spPr>
          <a:xfrm>
            <a:off x="381000" y="2764381"/>
            <a:ext cx="3276600" cy="17885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81000" y="2907090"/>
            <a:ext cx="3581400" cy="1569660"/>
          </a:xfrm>
          <a:prstGeom prst="rect">
            <a:avLst/>
          </a:prstGeom>
          <a:noFill/>
        </p:spPr>
        <p:txBody>
          <a:bodyPr wrap="square" rtlCol="0">
            <a:spAutoFit/>
          </a:bodyPr>
          <a:lstStyle/>
          <a:p>
            <a:pPr marL="285750" indent="-285750">
              <a:buFont typeface="Arial" panose="020B0604020202020204" pitchFamily="34" charset="0"/>
              <a:buChar char="•"/>
            </a:pPr>
            <a:r>
              <a:rPr lang="en-US" sz="1600" dirty="0"/>
              <a:t>Living with HIV costs about $1,421 ($72.1 USD) for ARTs</a:t>
            </a:r>
          </a:p>
          <a:p>
            <a:pPr marL="285750" indent="-285750">
              <a:buFont typeface="Arial" panose="020B0604020202020204" pitchFamily="34" charset="0"/>
              <a:buChar char="•"/>
            </a:pPr>
            <a:r>
              <a:rPr lang="en-US" sz="1600" dirty="0"/>
              <a:t>Minimum wage daily salary              $5.21 USD</a:t>
            </a:r>
          </a:p>
          <a:p>
            <a:pPr marL="285750" indent="-285750">
              <a:buFont typeface="Arial" panose="020B0604020202020204" pitchFamily="34" charset="0"/>
              <a:buChar char="•"/>
            </a:pPr>
            <a:r>
              <a:rPr lang="en-US" sz="1600" dirty="0"/>
              <a:t>Only 60% on ART</a:t>
            </a:r>
          </a:p>
          <a:p>
            <a:pPr marL="285750" indent="-285750">
              <a:buFont typeface="Arial" panose="020B0604020202020204" pitchFamily="34" charset="0"/>
              <a:buChar char="•"/>
            </a:pPr>
            <a:r>
              <a:rPr lang="en-US" sz="1600" dirty="0"/>
              <a:t>1 in 3 PWH do not know</a:t>
            </a:r>
          </a:p>
        </p:txBody>
      </p:sp>
    </p:spTree>
    <p:extLst>
      <p:ext uri="{BB962C8B-B14F-4D97-AF65-F5344CB8AC3E}">
        <p14:creationId xmlns:p14="http://schemas.microsoft.com/office/powerpoint/2010/main" val="2754687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Paso Del Norte Region – Tri State Cross Border Communities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11</a:t>
            </a:fld>
            <a:endParaRPr lang="en-US"/>
          </a:p>
        </p:txBody>
      </p:sp>
      <p:pic>
        <p:nvPicPr>
          <p:cNvPr id="5" name="Content Placeholder 4">
            <a:extLst>
              <a:ext uri="{FF2B5EF4-FFF2-40B4-BE49-F238E27FC236}">
                <a16:creationId xmlns:a16="http://schemas.microsoft.com/office/drawing/2014/main" id="{9824C5FE-5D33-42D6-9B62-68745168D4E3}"/>
              </a:ext>
            </a:extLst>
          </p:cNvPr>
          <p:cNvPicPr>
            <a:picLocks noGrp="1" noChangeAspect="1"/>
          </p:cNvPicPr>
          <p:nvPr>
            <p:ph idx="1"/>
          </p:nvPr>
        </p:nvPicPr>
        <p:blipFill>
          <a:blip r:embed="rId2"/>
          <a:stretch>
            <a:fillRect/>
          </a:stretch>
        </p:blipFill>
        <p:spPr>
          <a:xfrm>
            <a:off x="2057400" y="1276331"/>
            <a:ext cx="4719002" cy="3146399"/>
          </a:xfrm>
          <a:prstGeom prst="rect">
            <a:avLst/>
          </a:prstGeom>
        </p:spPr>
      </p:pic>
    </p:spTree>
    <p:extLst>
      <p:ext uri="{BB962C8B-B14F-4D97-AF65-F5344CB8AC3E}">
        <p14:creationId xmlns:p14="http://schemas.microsoft.com/office/powerpoint/2010/main" val="3722667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Paso Del Norte Region – Tri State Cross Border Communities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12</a:t>
            </a:fld>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3584" y="1180361"/>
            <a:ext cx="7162800" cy="3431919"/>
          </a:xfrm>
          <a:prstGeom prst="rect">
            <a:avLst/>
          </a:prstGeom>
        </p:spPr>
      </p:pic>
    </p:spTree>
    <p:extLst>
      <p:ext uri="{BB962C8B-B14F-4D97-AF65-F5344CB8AC3E}">
        <p14:creationId xmlns:p14="http://schemas.microsoft.com/office/powerpoint/2010/main" val="2471512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Social Ecological Model</a:t>
            </a:r>
          </a:p>
        </p:txBody>
      </p:sp>
      <p:sp>
        <p:nvSpPr>
          <p:cNvPr id="4" name="Slide Number Placeholder 3"/>
          <p:cNvSpPr>
            <a:spLocks noGrp="1"/>
          </p:cNvSpPr>
          <p:nvPr>
            <p:ph type="sldNum" sz="quarter" idx="12"/>
          </p:nvPr>
        </p:nvSpPr>
        <p:spPr/>
        <p:txBody>
          <a:bodyPr/>
          <a:lstStyle/>
          <a:p>
            <a:fld id="{6E2D2B3B-882E-40F3-A32F-6DD516915044}" type="slidenum">
              <a:rPr lang="en-US" smtClean="0"/>
              <a:pPr/>
              <a:t>13</a:t>
            </a:fld>
            <a:endParaRPr lang="en-US"/>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0129" b="6383"/>
          <a:stretch/>
        </p:blipFill>
        <p:spPr>
          <a:xfrm>
            <a:off x="381001" y="971550"/>
            <a:ext cx="8492408" cy="3657600"/>
          </a:xfrm>
          <a:prstGeom prst="rect">
            <a:avLst/>
          </a:prstGeom>
        </p:spPr>
      </p:pic>
    </p:spTree>
    <p:extLst>
      <p:ext uri="{BB962C8B-B14F-4D97-AF65-F5344CB8AC3E}">
        <p14:creationId xmlns:p14="http://schemas.microsoft.com/office/powerpoint/2010/main" val="4202958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14</a:t>
            </a:fld>
            <a:endParaRPr lang="en-US" dirty="0">
              <a:solidFill>
                <a:srgbClr val="FFFFFF"/>
              </a:solidFill>
              <a:ea typeface="ＭＳ Ｐゴシック" charset="0"/>
            </a:endParaRPr>
          </a:p>
        </p:txBody>
      </p:sp>
      <p:sp>
        <p:nvSpPr>
          <p:cNvPr id="5" name="Title 1"/>
          <p:cNvSpPr>
            <a:spLocks noGrp="1"/>
          </p:cNvSpPr>
          <p:nvPr>
            <p:ph type="title"/>
          </p:nvPr>
        </p:nvSpPr>
        <p:spPr>
          <a:xfrm>
            <a:off x="139796" y="152477"/>
            <a:ext cx="8315569" cy="857250"/>
          </a:xfrm>
        </p:spPr>
        <p:txBody>
          <a:bodyPr/>
          <a:lstStyle/>
          <a:p>
            <a:pPr algn="ctr"/>
            <a:r>
              <a:rPr lang="en-US" sz="3600" dirty="0"/>
              <a:t>HIV Risk Environment</a:t>
            </a:r>
            <a:br>
              <a:rPr lang="en-US" sz="3600" dirty="0"/>
            </a:br>
            <a:r>
              <a:rPr lang="en-US" sz="2000" dirty="0"/>
              <a:t>Factors Contributing to Elevated HIV Risk</a:t>
            </a:r>
          </a:p>
        </p:txBody>
      </p:sp>
      <p:grpSp>
        <p:nvGrpSpPr>
          <p:cNvPr id="36" name="Group 35"/>
          <p:cNvGrpSpPr/>
          <p:nvPr/>
        </p:nvGrpSpPr>
        <p:grpSpPr>
          <a:xfrm>
            <a:off x="929589" y="1200150"/>
            <a:ext cx="6735981" cy="3048452"/>
            <a:chOff x="1188819" y="1047750"/>
            <a:chExt cx="6735981" cy="3048452"/>
          </a:xfrm>
        </p:grpSpPr>
        <p:sp>
          <p:nvSpPr>
            <p:cNvPr id="18" name="TextBox 17">
              <a:extLst>
                <a:ext uri="{FF2B5EF4-FFF2-40B4-BE49-F238E27FC236}">
                  <a16:creationId xmlns:a16="http://schemas.microsoft.com/office/drawing/2014/main" id="{93D375B1-2A39-7E4D-8D09-2338E5343F84}"/>
                </a:ext>
              </a:extLst>
            </p:cNvPr>
            <p:cNvSpPr txBox="1"/>
            <p:nvPr/>
          </p:nvSpPr>
          <p:spPr>
            <a:xfrm>
              <a:off x="3041288" y="1047750"/>
              <a:ext cx="1980870" cy="283108"/>
            </a:xfrm>
            <a:prstGeom prst="rect">
              <a:avLst/>
            </a:prstGeom>
            <a:noFill/>
          </p:spPr>
          <p:txBody>
            <a:bodyPr wrap="none" rtlCol="0" anchor="b" anchorCtr="0">
              <a:spAutoFit/>
            </a:bodyPr>
            <a:lstStyle/>
            <a:p>
              <a:pPr algn="ctr"/>
              <a:r>
                <a:rPr lang="en-US" sz="2000" b="1" dirty="0">
                  <a:solidFill>
                    <a:schemeClr val="tx2"/>
                  </a:solidFill>
                  <a:latin typeface="Poppins" pitchFamily="2" charset="77"/>
                  <a:ea typeface="League Spartan" charset="0"/>
                  <a:cs typeface="Poppins" pitchFamily="2" charset="77"/>
                </a:rPr>
                <a:t>HIV RISK ASSESSMENT</a:t>
              </a:r>
            </a:p>
          </p:txBody>
        </p:sp>
        <p:grpSp>
          <p:nvGrpSpPr>
            <p:cNvPr id="35" name="Group 34"/>
            <p:cNvGrpSpPr/>
            <p:nvPr/>
          </p:nvGrpSpPr>
          <p:grpSpPr>
            <a:xfrm>
              <a:off x="1188819" y="1520646"/>
              <a:ext cx="6735981" cy="2575556"/>
              <a:chOff x="1188819" y="1520646"/>
              <a:chExt cx="6735981" cy="2575556"/>
            </a:xfrm>
          </p:grpSpPr>
          <p:sp>
            <p:nvSpPr>
              <p:cNvPr id="6" name="Freeform 5">
                <a:extLst>
                  <a:ext uri="{FF2B5EF4-FFF2-40B4-BE49-F238E27FC236}">
                    <a16:creationId xmlns:a16="http://schemas.microsoft.com/office/drawing/2014/main" id="{A3D889C3-B212-854A-B28E-190D307BCC62}"/>
                  </a:ext>
                </a:extLst>
              </p:cNvPr>
              <p:cNvSpPr/>
              <p:nvPr/>
            </p:nvSpPr>
            <p:spPr>
              <a:xfrm>
                <a:off x="1539867" y="1969319"/>
                <a:ext cx="1255496" cy="1783893"/>
              </a:xfrm>
              <a:custGeom>
                <a:avLst/>
                <a:gdLst>
                  <a:gd name="connsiteX0" fmla="*/ 291745 w 3853240"/>
                  <a:gd name="connsiteY0" fmla="*/ 0 h 5042263"/>
                  <a:gd name="connsiteX1" fmla="*/ 2576120 w 3853240"/>
                  <a:gd name="connsiteY1" fmla="*/ 0 h 5042263"/>
                  <a:gd name="connsiteX2" fmla="*/ 3853240 w 3853240"/>
                  <a:gd name="connsiteY2" fmla="*/ 2547258 h 5042263"/>
                  <a:gd name="connsiteX3" fmla="*/ 2602318 w 3853240"/>
                  <a:gd name="connsiteY3" fmla="*/ 5042263 h 5042263"/>
                  <a:gd name="connsiteX4" fmla="*/ 291745 w 3853240"/>
                  <a:gd name="connsiteY4" fmla="*/ 5042263 h 5042263"/>
                  <a:gd name="connsiteX5" fmla="*/ 0 w 3853240"/>
                  <a:gd name="connsiteY5" fmla="*/ 4750518 h 5042263"/>
                  <a:gd name="connsiteX6" fmla="*/ 0 w 3853240"/>
                  <a:gd name="connsiteY6" fmla="*/ 291745 h 5042263"/>
                  <a:gd name="connsiteX7" fmla="*/ 291745 w 3853240"/>
                  <a:gd name="connsiteY7" fmla="*/ 0 h 504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3240" h="5042263">
                    <a:moveTo>
                      <a:pt x="291745" y="0"/>
                    </a:moveTo>
                    <a:lnTo>
                      <a:pt x="2576120" y="0"/>
                    </a:lnTo>
                    <a:lnTo>
                      <a:pt x="3853240" y="2547258"/>
                    </a:lnTo>
                    <a:lnTo>
                      <a:pt x="2602318" y="5042263"/>
                    </a:lnTo>
                    <a:lnTo>
                      <a:pt x="291745" y="5042263"/>
                    </a:lnTo>
                    <a:cubicBezTo>
                      <a:pt x="130619" y="5042263"/>
                      <a:pt x="0" y="4911644"/>
                      <a:pt x="0" y="4750518"/>
                    </a:cubicBezTo>
                    <a:lnTo>
                      <a:pt x="0" y="291745"/>
                    </a:lnTo>
                    <a:cubicBezTo>
                      <a:pt x="0" y="130619"/>
                      <a:pt x="130619" y="0"/>
                      <a:pt x="291745"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 name="Freeform 6">
                <a:extLst>
                  <a:ext uri="{FF2B5EF4-FFF2-40B4-BE49-F238E27FC236}">
                    <a16:creationId xmlns:a16="http://schemas.microsoft.com/office/drawing/2014/main" id="{1B7E15E2-941A-2A44-9B0E-794D9F835358}"/>
                  </a:ext>
                </a:extLst>
              </p:cNvPr>
              <p:cNvSpPr/>
              <p:nvPr/>
            </p:nvSpPr>
            <p:spPr>
              <a:xfrm>
                <a:off x="2448192" y="1969319"/>
                <a:ext cx="1407312" cy="1783893"/>
              </a:xfrm>
              <a:custGeom>
                <a:avLst/>
                <a:gdLst>
                  <a:gd name="connsiteX0" fmla="*/ 0 w 4319179"/>
                  <a:gd name="connsiteY0" fmla="*/ 0 h 5042263"/>
                  <a:gd name="connsiteX1" fmla="*/ 3042059 w 4319179"/>
                  <a:gd name="connsiteY1" fmla="*/ 0 h 5042263"/>
                  <a:gd name="connsiteX2" fmla="*/ 4319179 w 4319179"/>
                  <a:gd name="connsiteY2" fmla="*/ 2547258 h 5042263"/>
                  <a:gd name="connsiteX3" fmla="*/ 3068257 w 4319179"/>
                  <a:gd name="connsiteY3" fmla="*/ 5042263 h 5042263"/>
                  <a:gd name="connsiteX4" fmla="*/ 26198 w 4319179"/>
                  <a:gd name="connsiteY4" fmla="*/ 5042263 h 5042263"/>
                  <a:gd name="connsiteX5" fmla="*/ 1277120 w 4319179"/>
                  <a:gd name="connsiteY5" fmla="*/ 2547258 h 5042263"/>
                  <a:gd name="connsiteX6" fmla="*/ 0 w 4319179"/>
                  <a:gd name="connsiteY6" fmla="*/ 0 h 504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19179" h="5042263">
                    <a:moveTo>
                      <a:pt x="0" y="0"/>
                    </a:moveTo>
                    <a:lnTo>
                      <a:pt x="3042059" y="0"/>
                    </a:lnTo>
                    <a:lnTo>
                      <a:pt x="4319179" y="2547258"/>
                    </a:lnTo>
                    <a:lnTo>
                      <a:pt x="3068257" y="5042263"/>
                    </a:lnTo>
                    <a:lnTo>
                      <a:pt x="26198" y="5042263"/>
                    </a:lnTo>
                    <a:lnTo>
                      <a:pt x="1277120" y="2547258"/>
                    </a:lnTo>
                    <a:lnTo>
                      <a:pt x="0" y="0"/>
                    </a:lnTo>
                    <a:close/>
                  </a:path>
                </a:pathLst>
              </a:cu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 name="Freeform 7">
                <a:extLst>
                  <a:ext uri="{FF2B5EF4-FFF2-40B4-BE49-F238E27FC236}">
                    <a16:creationId xmlns:a16="http://schemas.microsoft.com/office/drawing/2014/main" id="{204FFD14-0D39-494C-8493-685BF0B30A78}"/>
                  </a:ext>
                </a:extLst>
              </p:cNvPr>
              <p:cNvSpPr/>
              <p:nvPr/>
            </p:nvSpPr>
            <p:spPr>
              <a:xfrm>
                <a:off x="3508332" y="1969319"/>
                <a:ext cx="1407312" cy="1783893"/>
              </a:xfrm>
              <a:custGeom>
                <a:avLst/>
                <a:gdLst>
                  <a:gd name="connsiteX0" fmla="*/ 0 w 4319179"/>
                  <a:gd name="connsiteY0" fmla="*/ 0 h 5042263"/>
                  <a:gd name="connsiteX1" fmla="*/ 3042059 w 4319179"/>
                  <a:gd name="connsiteY1" fmla="*/ 0 h 5042263"/>
                  <a:gd name="connsiteX2" fmla="*/ 4319179 w 4319179"/>
                  <a:gd name="connsiteY2" fmla="*/ 2547258 h 5042263"/>
                  <a:gd name="connsiteX3" fmla="*/ 3068257 w 4319179"/>
                  <a:gd name="connsiteY3" fmla="*/ 5042263 h 5042263"/>
                  <a:gd name="connsiteX4" fmla="*/ 26198 w 4319179"/>
                  <a:gd name="connsiteY4" fmla="*/ 5042263 h 5042263"/>
                  <a:gd name="connsiteX5" fmla="*/ 1277120 w 4319179"/>
                  <a:gd name="connsiteY5" fmla="*/ 2547258 h 5042263"/>
                  <a:gd name="connsiteX6" fmla="*/ 0 w 4319179"/>
                  <a:gd name="connsiteY6" fmla="*/ 0 h 504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19179" h="5042263">
                    <a:moveTo>
                      <a:pt x="0" y="0"/>
                    </a:moveTo>
                    <a:lnTo>
                      <a:pt x="3042059" y="0"/>
                    </a:lnTo>
                    <a:lnTo>
                      <a:pt x="4319179" y="2547258"/>
                    </a:lnTo>
                    <a:lnTo>
                      <a:pt x="3068257" y="5042263"/>
                    </a:lnTo>
                    <a:lnTo>
                      <a:pt x="26198" y="5042263"/>
                    </a:lnTo>
                    <a:lnTo>
                      <a:pt x="1277120" y="2547258"/>
                    </a:lnTo>
                    <a:lnTo>
                      <a:pt x="0" y="0"/>
                    </a:lnTo>
                    <a:close/>
                  </a:path>
                </a:pathLst>
              </a:cu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9" name="Freeform 8">
                <a:extLst>
                  <a:ext uri="{FF2B5EF4-FFF2-40B4-BE49-F238E27FC236}">
                    <a16:creationId xmlns:a16="http://schemas.microsoft.com/office/drawing/2014/main" id="{0EABE9D2-938D-6348-8AE9-5E3C619E2C25}"/>
                  </a:ext>
                </a:extLst>
              </p:cNvPr>
              <p:cNvSpPr/>
              <p:nvPr/>
            </p:nvSpPr>
            <p:spPr>
              <a:xfrm>
                <a:off x="4568472" y="1969319"/>
                <a:ext cx="1407312" cy="1783893"/>
              </a:xfrm>
              <a:custGeom>
                <a:avLst/>
                <a:gdLst>
                  <a:gd name="connsiteX0" fmla="*/ 0 w 4319179"/>
                  <a:gd name="connsiteY0" fmla="*/ 0 h 5042263"/>
                  <a:gd name="connsiteX1" fmla="*/ 3042059 w 4319179"/>
                  <a:gd name="connsiteY1" fmla="*/ 0 h 5042263"/>
                  <a:gd name="connsiteX2" fmla="*/ 4319179 w 4319179"/>
                  <a:gd name="connsiteY2" fmla="*/ 2547258 h 5042263"/>
                  <a:gd name="connsiteX3" fmla="*/ 3068257 w 4319179"/>
                  <a:gd name="connsiteY3" fmla="*/ 5042263 h 5042263"/>
                  <a:gd name="connsiteX4" fmla="*/ 26198 w 4319179"/>
                  <a:gd name="connsiteY4" fmla="*/ 5042263 h 5042263"/>
                  <a:gd name="connsiteX5" fmla="*/ 1277120 w 4319179"/>
                  <a:gd name="connsiteY5" fmla="*/ 2547258 h 5042263"/>
                  <a:gd name="connsiteX6" fmla="*/ 0 w 4319179"/>
                  <a:gd name="connsiteY6" fmla="*/ 0 h 504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19179" h="5042263">
                    <a:moveTo>
                      <a:pt x="0" y="0"/>
                    </a:moveTo>
                    <a:lnTo>
                      <a:pt x="3042059" y="0"/>
                    </a:lnTo>
                    <a:lnTo>
                      <a:pt x="4319179" y="2547258"/>
                    </a:lnTo>
                    <a:lnTo>
                      <a:pt x="3068257" y="5042263"/>
                    </a:lnTo>
                    <a:lnTo>
                      <a:pt x="26198" y="5042263"/>
                    </a:lnTo>
                    <a:lnTo>
                      <a:pt x="1277120" y="2547258"/>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0" name="Freeform 9">
                <a:extLst>
                  <a:ext uri="{FF2B5EF4-FFF2-40B4-BE49-F238E27FC236}">
                    <a16:creationId xmlns:a16="http://schemas.microsoft.com/office/drawing/2014/main" id="{4CE60A5D-858D-6F49-9133-1F0DDD5E5EC7}"/>
                  </a:ext>
                </a:extLst>
              </p:cNvPr>
              <p:cNvSpPr/>
              <p:nvPr/>
            </p:nvSpPr>
            <p:spPr>
              <a:xfrm>
                <a:off x="5628612" y="1969319"/>
                <a:ext cx="1407312" cy="1783893"/>
              </a:xfrm>
              <a:custGeom>
                <a:avLst/>
                <a:gdLst>
                  <a:gd name="connsiteX0" fmla="*/ 0 w 4319180"/>
                  <a:gd name="connsiteY0" fmla="*/ 0 h 5042263"/>
                  <a:gd name="connsiteX1" fmla="*/ 3042060 w 4319180"/>
                  <a:gd name="connsiteY1" fmla="*/ 0 h 5042263"/>
                  <a:gd name="connsiteX2" fmla="*/ 4319180 w 4319180"/>
                  <a:gd name="connsiteY2" fmla="*/ 2547258 h 5042263"/>
                  <a:gd name="connsiteX3" fmla="*/ 3068258 w 4319180"/>
                  <a:gd name="connsiteY3" fmla="*/ 5042263 h 5042263"/>
                  <a:gd name="connsiteX4" fmla="*/ 26198 w 4319180"/>
                  <a:gd name="connsiteY4" fmla="*/ 5042263 h 5042263"/>
                  <a:gd name="connsiteX5" fmla="*/ 1277120 w 4319180"/>
                  <a:gd name="connsiteY5" fmla="*/ 2547258 h 5042263"/>
                  <a:gd name="connsiteX6" fmla="*/ 0 w 4319180"/>
                  <a:gd name="connsiteY6" fmla="*/ 0 h 504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19180" h="5042263">
                    <a:moveTo>
                      <a:pt x="0" y="0"/>
                    </a:moveTo>
                    <a:lnTo>
                      <a:pt x="3042060" y="0"/>
                    </a:lnTo>
                    <a:lnTo>
                      <a:pt x="4319180" y="2547258"/>
                    </a:lnTo>
                    <a:lnTo>
                      <a:pt x="3068258" y="5042263"/>
                    </a:lnTo>
                    <a:lnTo>
                      <a:pt x="26198" y="5042263"/>
                    </a:lnTo>
                    <a:lnTo>
                      <a:pt x="1277120" y="2547258"/>
                    </a:lnTo>
                    <a:lnTo>
                      <a:pt x="0" y="0"/>
                    </a:lnTo>
                    <a:close/>
                  </a:path>
                </a:pathLst>
              </a:cu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 name="Freeform 10">
                <a:extLst>
                  <a:ext uri="{FF2B5EF4-FFF2-40B4-BE49-F238E27FC236}">
                    <a16:creationId xmlns:a16="http://schemas.microsoft.com/office/drawing/2014/main" id="{F712C416-BD67-3A49-B542-1E91ACBB0291}"/>
                  </a:ext>
                </a:extLst>
              </p:cNvPr>
              <p:cNvSpPr/>
              <p:nvPr/>
            </p:nvSpPr>
            <p:spPr>
              <a:xfrm>
                <a:off x="6689308" y="1969319"/>
                <a:ext cx="1235492" cy="1783893"/>
              </a:xfrm>
              <a:custGeom>
                <a:avLst/>
                <a:gdLst>
                  <a:gd name="connsiteX0" fmla="*/ 0 w 3791848"/>
                  <a:gd name="connsiteY0" fmla="*/ 0 h 5042263"/>
                  <a:gd name="connsiteX1" fmla="*/ 3500104 w 3791848"/>
                  <a:gd name="connsiteY1" fmla="*/ 0 h 5042263"/>
                  <a:gd name="connsiteX2" fmla="*/ 3791848 w 3791848"/>
                  <a:gd name="connsiteY2" fmla="*/ 291745 h 5042263"/>
                  <a:gd name="connsiteX3" fmla="*/ 3791848 w 3791848"/>
                  <a:gd name="connsiteY3" fmla="*/ 4750518 h 5042263"/>
                  <a:gd name="connsiteX4" fmla="*/ 3500104 w 3791848"/>
                  <a:gd name="connsiteY4" fmla="*/ 5042263 h 5042263"/>
                  <a:gd name="connsiteX5" fmla="*/ 26198 w 3791848"/>
                  <a:gd name="connsiteY5" fmla="*/ 5042263 h 5042263"/>
                  <a:gd name="connsiteX6" fmla="*/ 1277120 w 3791848"/>
                  <a:gd name="connsiteY6" fmla="*/ 2547258 h 5042263"/>
                  <a:gd name="connsiteX7" fmla="*/ 0 w 3791848"/>
                  <a:gd name="connsiteY7" fmla="*/ 0 h 504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91848" h="5042263">
                    <a:moveTo>
                      <a:pt x="0" y="0"/>
                    </a:moveTo>
                    <a:lnTo>
                      <a:pt x="3500104" y="0"/>
                    </a:lnTo>
                    <a:cubicBezTo>
                      <a:pt x="3661232" y="0"/>
                      <a:pt x="3791848" y="130619"/>
                      <a:pt x="3791848" y="291745"/>
                    </a:cubicBezTo>
                    <a:lnTo>
                      <a:pt x="3791848" y="4750518"/>
                    </a:lnTo>
                    <a:cubicBezTo>
                      <a:pt x="3791848" y="4911644"/>
                      <a:pt x="3661232" y="5042263"/>
                      <a:pt x="3500104" y="5042263"/>
                    </a:cubicBezTo>
                    <a:lnTo>
                      <a:pt x="26198" y="5042263"/>
                    </a:lnTo>
                    <a:lnTo>
                      <a:pt x="1277120" y="2547258"/>
                    </a:lnTo>
                    <a:lnTo>
                      <a:pt x="0" y="0"/>
                    </a:lnTo>
                    <a:close/>
                  </a:path>
                </a:pathLst>
              </a:cu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2" name="TextBox 11">
                <a:extLst>
                  <a:ext uri="{FF2B5EF4-FFF2-40B4-BE49-F238E27FC236}">
                    <a16:creationId xmlns:a16="http://schemas.microsoft.com/office/drawing/2014/main" id="{D53EC869-A55C-3A4E-896B-3F66923F125F}"/>
                  </a:ext>
                </a:extLst>
              </p:cNvPr>
              <p:cNvSpPr txBox="1"/>
              <p:nvPr/>
            </p:nvSpPr>
            <p:spPr>
              <a:xfrm rot="16200000">
                <a:off x="1218591" y="2661210"/>
                <a:ext cx="1707519" cy="400110"/>
              </a:xfrm>
              <a:prstGeom prst="rect">
                <a:avLst/>
              </a:prstGeom>
              <a:noFill/>
            </p:spPr>
            <p:txBody>
              <a:bodyPr wrap="none" rtlCol="0" anchor="ctr" anchorCtr="0">
                <a:spAutoFit/>
              </a:bodyPr>
              <a:lstStyle/>
              <a:p>
                <a:pPr algn="ctr"/>
                <a:r>
                  <a:rPr lang="en-US" sz="1000" b="1" dirty="0">
                    <a:solidFill>
                      <a:schemeClr val="bg1"/>
                    </a:solidFill>
                    <a:ea typeface="League Spartan" charset="0"/>
                    <a:cs typeface="Poppins" pitchFamily="2" charset="77"/>
                  </a:rPr>
                  <a:t>FEMALE SEX WORKERS</a:t>
                </a:r>
              </a:p>
              <a:p>
                <a:pPr algn="ctr"/>
                <a:r>
                  <a:rPr lang="en-US" sz="1000" b="1" dirty="0">
                    <a:solidFill>
                      <a:schemeClr val="bg1"/>
                    </a:solidFill>
                    <a:ea typeface="League Spartan" charset="0"/>
                    <a:cs typeface="Poppins" pitchFamily="2" charset="77"/>
                  </a:rPr>
                  <a:t>(FSWs)</a:t>
                </a:r>
              </a:p>
            </p:txBody>
          </p:sp>
          <p:sp>
            <p:nvSpPr>
              <p:cNvPr id="13" name="TextBox 12">
                <a:extLst>
                  <a:ext uri="{FF2B5EF4-FFF2-40B4-BE49-F238E27FC236}">
                    <a16:creationId xmlns:a16="http://schemas.microsoft.com/office/drawing/2014/main" id="{8E43142E-EB28-4A48-BFDD-4338BBCADAE6}"/>
                  </a:ext>
                </a:extLst>
              </p:cNvPr>
              <p:cNvSpPr txBox="1"/>
              <p:nvPr/>
            </p:nvSpPr>
            <p:spPr>
              <a:xfrm rot="16200000">
                <a:off x="2738806" y="2661210"/>
                <a:ext cx="1016624" cy="400110"/>
              </a:xfrm>
              <a:prstGeom prst="rect">
                <a:avLst/>
              </a:prstGeom>
              <a:noFill/>
            </p:spPr>
            <p:txBody>
              <a:bodyPr wrap="none" rtlCol="0" anchor="ctr" anchorCtr="0">
                <a:spAutoFit/>
              </a:bodyPr>
              <a:lstStyle/>
              <a:p>
                <a:pPr algn="ctr"/>
                <a:r>
                  <a:rPr lang="en-US" sz="1000" b="1" dirty="0">
                    <a:solidFill>
                      <a:schemeClr val="bg1"/>
                    </a:solidFill>
                    <a:ea typeface="League Spartan" charset="0"/>
                    <a:cs typeface="Poppins" pitchFamily="2" charset="77"/>
                  </a:rPr>
                  <a:t>IV DRUG USE</a:t>
                </a:r>
              </a:p>
              <a:p>
                <a:pPr algn="ctr"/>
                <a:r>
                  <a:rPr lang="en-US" sz="1000" b="1" dirty="0">
                    <a:solidFill>
                      <a:schemeClr val="bg1"/>
                    </a:solidFill>
                    <a:ea typeface="League Spartan" charset="0"/>
                    <a:cs typeface="Poppins" pitchFamily="2" charset="77"/>
                  </a:rPr>
                  <a:t>(IDU)</a:t>
                </a:r>
              </a:p>
            </p:txBody>
          </p:sp>
          <p:sp>
            <p:nvSpPr>
              <p:cNvPr id="14" name="TextBox 13">
                <a:extLst>
                  <a:ext uri="{FF2B5EF4-FFF2-40B4-BE49-F238E27FC236}">
                    <a16:creationId xmlns:a16="http://schemas.microsoft.com/office/drawing/2014/main" id="{46FC21EF-1BF2-7A49-A100-2B10E2AA3043}"/>
                  </a:ext>
                </a:extLst>
              </p:cNvPr>
              <p:cNvSpPr txBox="1"/>
              <p:nvPr/>
            </p:nvSpPr>
            <p:spPr>
              <a:xfrm rot="16200000">
                <a:off x="3872684" y="2738155"/>
                <a:ext cx="869148" cy="246221"/>
              </a:xfrm>
              <a:prstGeom prst="rect">
                <a:avLst/>
              </a:prstGeom>
              <a:noFill/>
            </p:spPr>
            <p:txBody>
              <a:bodyPr wrap="none" rtlCol="0" anchor="ctr" anchorCtr="0">
                <a:spAutoFit/>
              </a:bodyPr>
              <a:lstStyle/>
              <a:p>
                <a:pPr algn="ctr"/>
                <a:r>
                  <a:rPr lang="en-US" sz="1000" b="1" dirty="0">
                    <a:solidFill>
                      <a:schemeClr val="bg1"/>
                    </a:solidFill>
                    <a:ea typeface="League Spartan" charset="0"/>
                    <a:cs typeface="Poppins" pitchFamily="2" charset="77"/>
                  </a:rPr>
                  <a:t>MIGRANTS</a:t>
                </a:r>
              </a:p>
            </p:txBody>
          </p:sp>
          <p:sp>
            <p:nvSpPr>
              <p:cNvPr id="15" name="TextBox 14">
                <a:extLst>
                  <a:ext uri="{FF2B5EF4-FFF2-40B4-BE49-F238E27FC236}">
                    <a16:creationId xmlns:a16="http://schemas.microsoft.com/office/drawing/2014/main" id="{1E3F6161-428B-6645-B370-631FA699AB67}"/>
                  </a:ext>
                </a:extLst>
              </p:cNvPr>
              <p:cNvSpPr txBox="1"/>
              <p:nvPr/>
            </p:nvSpPr>
            <p:spPr>
              <a:xfrm rot="16200000">
                <a:off x="5095529" y="2722766"/>
                <a:ext cx="543739" cy="276999"/>
              </a:xfrm>
              <a:prstGeom prst="rect">
                <a:avLst/>
              </a:prstGeom>
              <a:noFill/>
            </p:spPr>
            <p:txBody>
              <a:bodyPr wrap="none" rtlCol="0" anchor="ctr" anchorCtr="0">
                <a:spAutoFit/>
              </a:bodyPr>
              <a:lstStyle/>
              <a:p>
                <a:pPr algn="ctr"/>
                <a:r>
                  <a:rPr lang="en-US" sz="1200" b="1" dirty="0">
                    <a:solidFill>
                      <a:schemeClr val="bg1"/>
                    </a:solidFill>
                    <a:ea typeface="League Spartan" charset="0"/>
                    <a:cs typeface="Poppins" pitchFamily="2" charset="77"/>
                  </a:rPr>
                  <a:t>MSM</a:t>
                </a:r>
              </a:p>
            </p:txBody>
          </p:sp>
          <p:sp>
            <p:nvSpPr>
              <p:cNvPr id="16" name="TextBox 15">
                <a:extLst>
                  <a:ext uri="{FF2B5EF4-FFF2-40B4-BE49-F238E27FC236}">
                    <a16:creationId xmlns:a16="http://schemas.microsoft.com/office/drawing/2014/main" id="{BA723E1C-0ABE-7A43-88ED-B4BDB5755CF3}"/>
                  </a:ext>
                </a:extLst>
              </p:cNvPr>
              <p:cNvSpPr txBox="1"/>
              <p:nvPr/>
            </p:nvSpPr>
            <p:spPr>
              <a:xfrm rot="16200000">
                <a:off x="5576005" y="2661209"/>
                <a:ext cx="1519395" cy="400110"/>
              </a:xfrm>
              <a:prstGeom prst="rect">
                <a:avLst/>
              </a:prstGeom>
              <a:noFill/>
            </p:spPr>
            <p:txBody>
              <a:bodyPr wrap="square" rtlCol="0" anchor="ctr" anchorCtr="0">
                <a:spAutoFit/>
              </a:bodyPr>
              <a:lstStyle/>
              <a:p>
                <a:pPr algn="ctr"/>
                <a:r>
                  <a:rPr lang="en-US" sz="1000" b="1" dirty="0">
                    <a:solidFill>
                      <a:schemeClr val="bg1"/>
                    </a:solidFill>
                    <a:ea typeface="League Spartan" charset="0"/>
                    <a:cs typeface="Poppins" pitchFamily="2" charset="77"/>
                  </a:rPr>
                  <a:t>INDIVIDUAL &amp; INTERPERSONAL</a:t>
                </a:r>
              </a:p>
            </p:txBody>
          </p:sp>
          <p:sp>
            <p:nvSpPr>
              <p:cNvPr id="17" name="Right Brace 16">
                <a:extLst>
                  <a:ext uri="{FF2B5EF4-FFF2-40B4-BE49-F238E27FC236}">
                    <a16:creationId xmlns:a16="http://schemas.microsoft.com/office/drawing/2014/main" id="{F13FDF7D-F670-D948-A449-023A7E3CBDD1}"/>
                  </a:ext>
                </a:extLst>
              </p:cNvPr>
              <p:cNvSpPr/>
              <p:nvPr/>
            </p:nvSpPr>
            <p:spPr>
              <a:xfrm rot="16200000">
                <a:off x="3823724" y="156374"/>
                <a:ext cx="370808" cy="3099351"/>
              </a:xfrm>
              <a:prstGeom prst="rightBrace">
                <a:avLst>
                  <a:gd name="adj1" fmla="val 50708"/>
                  <a:gd name="adj2" fmla="val 50000"/>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cxnSp>
            <p:nvCxnSpPr>
              <p:cNvPr id="19" name="Straight Connector 18">
                <a:extLst>
                  <a:ext uri="{FF2B5EF4-FFF2-40B4-BE49-F238E27FC236}">
                    <a16:creationId xmlns:a16="http://schemas.microsoft.com/office/drawing/2014/main" id="{E2D79518-B63D-8A41-A3C3-CB1F8F60744F}"/>
                  </a:ext>
                </a:extLst>
              </p:cNvPr>
              <p:cNvCxnSpPr>
                <a:cxnSpLocks/>
              </p:cNvCxnSpPr>
              <p:nvPr/>
            </p:nvCxnSpPr>
            <p:spPr>
              <a:xfrm flipV="1">
                <a:off x="1219200" y="2851510"/>
                <a:ext cx="0" cy="1244240"/>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A723E1C-0ABE-7A43-88ED-B4BDB5755CF3}"/>
                  </a:ext>
                </a:extLst>
              </p:cNvPr>
              <p:cNvSpPr txBox="1"/>
              <p:nvPr/>
            </p:nvSpPr>
            <p:spPr>
              <a:xfrm rot="16200000">
                <a:off x="6887927" y="2649697"/>
                <a:ext cx="1011815" cy="400110"/>
              </a:xfrm>
              <a:prstGeom prst="rect">
                <a:avLst/>
              </a:prstGeom>
              <a:noFill/>
            </p:spPr>
            <p:txBody>
              <a:bodyPr wrap="none" rtlCol="0" anchor="ctr" anchorCtr="0">
                <a:spAutoFit/>
              </a:bodyPr>
              <a:lstStyle/>
              <a:p>
                <a:pPr algn="ctr"/>
                <a:r>
                  <a:rPr lang="en-US" sz="1000" b="1" dirty="0">
                    <a:solidFill>
                      <a:schemeClr val="bg1"/>
                    </a:solidFill>
                    <a:ea typeface="League Spartan" charset="0"/>
                    <a:cs typeface="Poppins" pitchFamily="2" charset="77"/>
                  </a:rPr>
                  <a:t>COMMUNITY </a:t>
                </a:r>
              </a:p>
              <a:p>
                <a:pPr algn="ctr"/>
                <a:r>
                  <a:rPr lang="en-US" sz="1000" b="1" dirty="0">
                    <a:solidFill>
                      <a:schemeClr val="bg1"/>
                    </a:solidFill>
                    <a:ea typeface="League Spartan" charset="0"/>
                    <a:cs typeface="Poppins" pitchFamily="2" charset="77"/>
                  </a:rPr>
                  <a:t>&amp; POLICY</a:t>
                </a:r>
              </a:p>
            </p:txBody>
          </p:sp>
          <p:cxnSp>
            <p:nvCxnSpPr>
              <p:cNvPr id="22" name="Straight Connector 21">
                <a:extLst>
                  <a:ext uri="{FF2B5EF4-FFF2-40B4-BE49-F238E27FC236}">
                    <a16:creationId xmlns:a16="http://schemas.microsoft.com/office/drawing/2014/main" id="{E615F3AF-0CC2-B647-B9E1-5F402E81B6F3}"/>
                  </a:ext>
                </a:extLst>
              </p:cNvPr>
              <p:cNvCxnSpPr>
                <a:cxnSpLocks/>
              </p:cNvCxnSpPr>
              <p:nvPr/>
            </p:nvCxnSpPr>
            <p:spPr>
              <a:xfrm>
                <a:off x="7467600" y="3753212"/>
                <a:ext cx="0" cy="342990"/>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01D4A4-2214-9B44-A04F-FDE60720A95F}"/>
                  </a:ext>
                </a:extLst>
              </p:cNvPr>
              <p:cNvCxnSpPr/>
              <p:nvPr/>
            </p:nvCxnSpPr>
            <p:spPr>
              <a:xfrm flipH="1">
                <a:off x="1219200" y="4069012"/>
                <a:ext cx="6248400" cy="0"/>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E9952A2-275A-B645-ABAC-2D0C163956A5}"/>
                  </a:ext>
                </a:extLst>
              </p:cNvPr>
              <p:cNvCxnSpPr>
                <a:cxnSpLocks/>
              </p:cNvCxnSpPr>
              <p:nvPr/>
            </p:nvCxnSpPr>
            <p:spPr>
              <a:xfrm>
                <a:off x="1188819" y="2851510"/>
                <a:ext cx="351048" cy="0"/>
              </a:xfrm>
              <a:prstGeom prst="line">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25" name="TextBox 24"/>
          <p:cNvSpPr txBox="1"/>
          <p:nvPr/>
        </p:nvSpPr>
        <p:spPr>
          <a:xfrm>
            <a:off x="304800" y="4243685"/>
            <a:ext cx="8610599" cy="461665"/>
          </a:xfrm>
          <a:prstGeom prst="rect">
            <a:avLst/>
          </a:prstGeom>
          <a:noFill/>
        </p:spPr>
        <p:txBody>
          <a:bodyPr wrap="square" rtlCol="0">
            <a:spAutoFit/>
          </a:bodyPr>
          <a:lstStyle/>
          <a:p>
            <a:pPr algn="ctr"/>
            <a:r>
              <a:rPr lang="en-US" sz="1200" dirty="0" err="1"/>
              <a:t>Petterson</a:t>
            </a:r>
            <a:r>
              <a:rPr lang="en-US" sz="1200" dirty="0"/>
              <a:t>, et al 2019. </a:t>
            </a:r>
            <a:r>
              <a:rPr lang="en-US" sz="1200" dirty="0" err="1"/>
              <a:t>Ospina</a:t>
            </a:r>
            <a:r>
              <a:rPr lang="en-US" sz="1200" dirty="0"/>
              <a:t>-Escobar et al. 2018 Marks et al, 2019, Zuniga et al 2012.  Mehta, et al, 2017. School et al, 2010. Zhang et al, 2017. Ramos, et al, 2009. </a:t>
            </a:r>
            <a:r>
              <a:rPr lang="en-US" sz="1200" dirty="0" err="1"/>
              <a:t>Shedli</a:t>
            </a:r>
            <a:r>
              <a:rPr lang="en-US" sz="1200" dirty="0"/>
              <a:t>, et al 2013. </a:t>
            </a:r>
            <a:r>
              <a:rPr lang="en-US" sz="1200" dirty="0" err="1"/>
              <a:t>Strathdee</a:t>
            </a:r>
            <a:r>
              <a:rPr lang="en-US" sz="1200" dirty="0"/>
              <a:t> et al 2008. </a:t>
            </a:r>
            <a:endParaRPr lang="en-US" sz="1400" dirty="0"/>
          </a:p>
        </p:txBody>
      </p:sp>
    </p:spTree>
    <p:extLst>
      <p:ext uri="{BB962C8B-B14F-4D97-AF65-F5344CB8AC3E}">
        <p14:creationId xmlns:p14="http://schemas.microsoft.com/office/powerpoint/2010/main" val="1940091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DCF5C0E-592F-B14E-8F26-EEE1572D2F10}"/>
              </a:ext>
            </a:extLst>
          </p:cNvPr>
          <p:cNvSpPr/>
          <p:nvPr/>
        </p:nvSpPr>
        <p:spPr>
          <a:xfrm>
            <a:off x="2717134" y="2728867"/>
            <a:ext cx="1690254" cy="179542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599" dirty="0">
              <a:latin typeface="Roboto Light" panose="02000000000000000000" pitchFamily="2" charset="0"/>
            </a:endParaRPr>
          </a:p>
        </p:txBody>
      </p:sp>
      <p:sp>
        <p:nvSpPr>
          <p:cNvPr id="35" name="Rectangle 34">
            <a:extLst>
              <a:ext uri="{FF2B5EF4-FFF2-40B4-BE49-F238E27FC236}">
                <a16:creationId xmlns:a16="http://schemas.microsoft.com/office/drawing/2014/main" id="{027CE44E-6C32-AF44-B9CF-84D8C49A3EFB}"/>
              </a:ext>
            </a:extLst>
          </p:cNvPr>
          <p:cNvSpPr/>
          <p:nvPr/>
        </p:nvSpPr>
        <p:spPr>
          <a:xfrm>
            <a:off x="2717134" y="2608049"/>
            <a:ext cx="1690254" cy="3259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599" dirty="0">
              <a:latin typeface="Roboto Light" panose="02000000000000000000" pitchFamily="2" charset="0"/>
            </a:endParaRPr>
          </a:p>
        </p:txBody>
      </p:sp>
      <p:sp>
        <p:nvSpPr>
          <p:cNvPr id="2" name="Title 1"/>
          <p:cNvSpPr>
            <a:spLocks noGrp="1"/>
          </p:cNvSpPr>
          <p:nvPr>
            <p:ph type="title"/>
          </p:nvPr>
        </p:nvSpPr>
        <p:spPr>
          <a:xfrm>
            <a:off x="457200" y="133350"/>
            <a:ext cx="8315569" cy="857250"/>
          </a:xfrm>
        </p:spPr>
        <p:txBody>
          <a:bodyPr/>
          <a:lstStyle/>
          <a:p>
            <a:pPr algn="ctr"/>
            <a:r>
              <a:rPr lang="en-US" dirty="0"/>
              <a:t>Mexico – US Border</a:t>
            </a:r>
          </a:p>
        </p:txBody>
      </p:sp>
      <p:sp>
        <p:nvSpPr>
          <p:cNvPr id="4" name="Slide Number Placeholder 3"/>
          <p:cNvSpPr>
            <a:spLocks noGrp="1"/>
          </p:cNvSpPr>
          <p:nvPr>
            <p:ph type="sldNum" sz="quarter" idx="12"/>
          </p:nvPr>
        </p:nvSpPr>
        <p:spPr/>
        <p:txBody>
          <a:bodyPr/>
          <a:lstStyle/>
          <a:p>
            <a:fld id="{6E2D2B3B-882E-40F3-A32F-6DD516915044}" type="slidenum">
              <a:rPr lang="en-US" smtClean="0"/>
              <a:pPr/>
              <a:t>15</a:t>
            </a:fld>
            <a:endParaRPr lang="en-US"/>
          </a:p>
        </p:txBody>
      </p:sp>
      <p:cxnSp>
        <p:nvCxnSpPr>
          <p:cNvPr id="5" name="Straight Connector 4">
            <a:extLst>
              <a:ext uri="{FF2B5EF4-FFF2-40B4-BE49-F238E27FC236}">
                <a16:creationId xmlns:a16="http://schemas.microsoft.com/office/drawing/2014/main" id="{1D1B75CF-C975-E14D-B08E-1C6724A0E33B}"/>
              </a:ext>
            </a:extLst>
          </p:cNvPr>
          <p:cNvCxnSpPr>
            <a:cxnSpLocks/>
          </p:cNvCxnSpPr>
          <p:nvPr/>
        </p:nvCxnSpPr>
        <p:spPr bwMode="auto">
          <a:xfrm>
            <a:off x="5660603" y="2438944"/>
            <a:ext cx="1813719" cy="0"/>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6338E0E-FD69-D341-A4A6-414683E1D593}"/>
              </a:ext>
            </a:extLst>
          </p:cNvPr>
          <p:cNvCxnSpPr/>
          <p:nvPr/>
        </p:nvCxnSpPr>
        <p:spPr bwMode="auto">
          <a:xfrm>
            <a:off x="4609520" y="1532504"/>
            <a:ext cx="0" cy="168454"/>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BABAF2C-3C51-D840-A181-E87BDD98A264}"/>
              </a:ext>
            </a:extLst>
          </p:cNvPr>
          <p:cNvCxnSpPr>
            <a:cxnSpLocks/>
          </p:cNvCxnSpPr>
          <p:nvPr/>
        </p:nvCxnSpPr>
        <p:spPr bwMode="auto">
          <a:xfrm>
            <a:off x="2660319" y="1704395"/>
            <a:ext cx="3909328" cy="0"/>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15F511E-8EDC-644A-BE8E-5A9D100EB259}"/>
              </a:ext>
            </a:extLst>
          </p:cNvPr>
          <p:cNvCxnSpPr>
            <a:cxnSpLocks/>
          </p:cNvCxnSpPr>
          <p:nvPr/>
        </p:nvCxnSpPr>
        <p:spPr bwMode="auto">
          <a:xfrm>
            <a:off x="2660319" y="1704395"/>
            <a:ext cx="0" cy="189081"/>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D2989B0-A791-064C-A955-2619FCF9B048}"/>
              </a:ext>
            </a:extLst>
          </p:cNvPr>
          <p:cNvCxnSpPr>
            <a:cxnSpLocks/>
            <a:endCxn id="12" idx="0"/>
          </p:cNvCxnSpPr>
          <p:nvPr/>
        </p:nvCxnSpPr>
        <p:spPr bwMode="auto">
          <a:xfrm flipH="1">
            <a:off x="6569101" y="1700958"/>
            <a:ext cx="547" cy="195956"/>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503F1E49-E1B8-864E-8FC1-2CC3B1B18171}"/>
              </a:ext>
            </a:extLst>
          </p:cNvPr>
          <p:cNvSpPr/>
          <p:nvPr/>
        </p:nvSpPr>
        <p:spPr bwMode="auto">
          <a:xfrm>
            <a:off x="2552152" y="1034019"/>
            <a:ext cx="4125663" cy="4400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599" dirty="0">
              <a:latin typeface="Roboto Light" panose="02000000000000000000" pitchFamily="2" charset="0"/>
            </a:endParaRPr>
          </a:p>
        </p:txBody>
      </p:sp>
      <p:sp>
        <p:nvSpPr>
          <p:cNvPr id="11" name="Rectangle 10">
            <a:extLst>
              <a:ext uri="{FF2B5EF4-FFF2-40B4-BE49-F238E27FC236}">
                <a16:creationId xmlns:a16="http://schemas.microsoft.com/office/drawing/2014/main" id="{A04EC4C6-5960-B449-BFAF-4ACE97DAD21C}"/>
              </a:ext>
            </a:extLst>
          </p:cNvPr>
          <p:cNvSpPr/>
          <p:nvPr/>
        </p:nvSpPr>
        <p:spPr bwMode="auto">
          <a:xfrm>
            <a:off x="904509" y="1896913"/>
            <a:ext cx="3512714" cy="3369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599" dirty="0">
              <a:latin typeface="Roboto Light" panose="02000000000000000000" pitchFamily="2" charset="0"/>
            </a:endParaRPr>
          </a:p>
        </p:txBody>
      </p:sp>
      <p:sp>
        <p:nvSpPr>
          <p:cNvPr id="12" name="Rectangle 11">
            <a:extLst>
              <a:ext uri="{FF2B5EF4-FFF2-40B4-BE49-F238E27FC236}">
                <a16:creationId xmlns:a16="http://schemas.microsoft.com/office/drawing/2014/main" id="{6FE38690-FB46-F149-A063-9766739AC785}"/>
              </a:ext>
            </a:extLst>
          </p:cNvPr>
          <p:cNvSpPr/>
          <p:nvPr/>
        </p:nvSpPr>
        <p:spPr bwMode="auto">
          <a:xfrm>
            <a:off x="4812744" y="1896913"/>
            <a:ext cx="3512713" cy="3369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599" dirty="0">
              <a:latin typeface="Roboto Light" panose="02000000000000000000" pitchFamily="2" charset="0"/>
            </a:endParaRPr>
          </a:p>
        </p:txBody>
      </p:sp>
      <p:sp>
        <p:nvSpPr>
          <p:cNvPr id="13" name="Rectangle 12">
            <a:extLst>
              <a:ext uri="{FF2B5EF4-FFF2-40B4-BE49-F238E27FC236}">
                <a16:creationId xmlns:a16="http://schemas.microsoft.com/office/drawing/2014/main" id="{BED8EB4E-36D8-314E-A2C0-EE0BFF0D6C76}"/>
              </a:ext>
            </a:extLst>
          </p:cNvPr>
          <p:cNvSpPr/>
          <p:nvPr/>
        </p:nvSpPr>
        <p:spPr>
          <a:xfrm>
            <a:off x="904509" y="2728866"/>
            <a:ext cx="1689162" cy="182460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599" dirty="0">
              <a:latin typeface="Roboto Light" panose="02000000000000000000" pitchFamily="2" charset="0"/>
            </a:endParaRPr>
          </a:p>
        </p:txBody>
      </p:sp>
      <p:sp>
        <p:nvSpPr>
          <p:cNvPr id="14" name="Rectangle 13">
            <a:extLst>
              <a:ext uri="{FF2B5EF4-FFF2-40B4-BE49-F238E27FC236}">
                <a16:creationId xmlns:a16="http://schemas.microsoft.com/office/drawing/2014/main" id="{4B962D06-04F1-574C-93D4-532724CEB730}"/>
              </a:ext>
            </a:extLst>
          </p:cNvPr>
          <p:cNvSpPr/>
          <p:nvPr/>
        </p:nvSpPr>
        <p:spPr>
          <a:xfrm>
            <a:off x="904509" y="2609689"/>
            <a:ext cx="1689162" cy="33805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599" dirty="0">
              <a:latin typeface="Roboto Light" panose="02000000000000000000" pitchFamily="2" charset="0"/>
            </a:endParaRPr>
          </a:p>
        </p:txBody>
      </p:sp>
      <p:sp>
        <p:nvSpPr>
          <p:cNvPr id="16" name="Rectangle 15">
            <a:extLst>
              <a:ext uri="{FF2B5EF4-FFF2-40B4-BE49-F238E27FC236}">
                <a16:creationId xmlns:a16="http://schemas.microsoft.com/office/drawing/2014/main" id="{3A212278-11CF-2940-A4FE-89BEE3721DBC}"/>
              </a:ext>
            </a:extLst>
          </p:cNvPr>
          <p:cNvSpPr/>
          <p:nvPr/>
        </p:nvSpPr>
        <p:spPr>
          <a:xfrm>
            <a:off x="4822577" y="2746057"/>
            <a:ext cx="1690255" cy="1798282"/>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599" dirty="0">
              <a:latin typeface="Roboto Light" panose="02000000000000000000" pitchFamily="2" charset="0"/>
            </a:endParaRPr>
          </a:p>
        </p:txBody>
      </p:sp>
      <p:sp>
        <p:nvSpPr>
          <p:cNvPr id="17" name="Rectangle 16">
            <a:extLst>
              <a:ext uri="{FF2B5EF4-FFF2-40B4-BE49-F238E27FC236}">
                <a16:creationId xmlns:a16="http://schemas.microsoft.com/office/drawing/2014/main" id="{DA8756A5-5464-A243-9322-B0D61B29A0DB}"/>
              </a:ext>
            </a:extLst>
          </p:cNvPr>
          <p:cNvSpPr/>
          <p:nvPr/>
        </p:nvSpPr>
        <p:spPr>
          <a:xfrm>
            <a:off x="4822577" y="2609689"/>
            <a:ext cx="1690255" cy="33805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599" dirty="0">
              <a:latin typeface="Roboto Light" panose="02000000000000000000" pitchFamily="2" charset="0"/>
            </a:endParaRPr>
          </a:p>
        </p:txBody>
      </p:sp>
      <p:sp>
        <p:nvSpPr>
          <p:cNvPr id="18" name="Rectangle 17">
            <a:extLst>
              <a:ext uri="{FF2B5EF4-FFF2-40B4-BE49-F238E27FC236}">
                <a16:creationId xmlns:a16="http://schemas.microsoft.com/office/drawing/2014/main" id="{4E7463B9-002F-2B42-B6F4-F3C45770530D}"/>
              </a:ext>
            </a:extLst>
          </p:cNvPr>
          <p:cNvSpPr/>
          <p:nvPr/>
        </p:nvSpPr>
        <p:spPr>
          <a:xfrm>
            <a:off x="6636296" y="2746057"/>
            <a:ext cx="1689162" cy="1820774"/>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599" dirty="0">
              <a:latin typeface="Roboto Light" panose="02000000000000000000" pitchFamily="2" charset="0"/>
            </a:endParaRPr>
          </a:p>
        </p:txBody>
      </p:sp>
      <p:sp>
        <p:nvSpPr>
          <p:cNvPr id="19" name="Rectangle 18">
            <a:extLst>
              <a:ext uri="{FF2B5EF4-FFF2-40B4-BE49-F238E27FC236}">
                <a16:creationId xmlns:a16="http://schemas.microsoft.com/office/drawing/2014/main" id="{AF925E7B-F579-A648-A930-EDD181C8885A}"/>
              </a:ext>
            </a:extLst>
          </p:cNvPr>
          <p:cNvSpPr/>
          <p:nvPr/>
        </p:nvSpPr>
        <p:spPr>
          <a:xfrm>
            <a:off x="6636296" y="2609689"/>
            <a:ext cx="1689162" cy="3380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599" dirty="0">
              <a:latin typeface="Roboto Light" panose="02000000000000000000" pitchFamily="2" charset="0"/>
            </a:endParaRPr>
          </a:p>
        </p:txBody>
      </p:sp>
      <p:cxnSp>
        <p:nvCxnSpPr>
          <p:cNvPr id="20" name="Straight Connector 19">
            <a:extLst>
              <a:ext uri="{FF2B5EF4-FFF2-40B4-BE49-F238E27FC236}">
                <a16:creationId xmlns:a16="http://schemas.microsoft.com/office/drawing/2014/main" id="{4B8CB6E4-1C2D-054E-89E9-97C239D4851B}"/>
              </a:ext>
            </a:extLst>
          </p:cNvPr>
          <p:cNvCxnSpPr>
            <a:cxnSpLocks/>
          </p:cNvCxnSpPr>
          <p:nvPr/>
        </p:nvCxnSpPr>
        <p:spPr bwMode="auto">
          <a:xfrm>
            <a:off x="2660866" y="2275074"/>
            <a:ext cx="1638" cy="160432"/>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E25A0C0-AE47-4D48-9435-1CE0B7AA10DF}"/>
              </a:ext>
            </a:extLst>
          </p:cNvPr>
          <p:cNvCxnSpPr>
            <a:cxnSpLocks/>
          </p:cNvCxnSpPr>
          <p:nvPr/>
        </p:nvCxnSpPr>
        <p:spPr bwMode="auto">
          <a:xfrm>
            <a:off x="1749090" y="2438944"/>
            <a:ext cx="1813719" cy="0"/>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95CC2B6-7C13-CC47-9FC4-B01F3D40F602}"/>
              </a:ext>
            </a:extLst>
          </p:cNvPr>
          <p:cNvCxnSpPr>
            <a:cxnSpLocks/>
          </p:cNvCxnSpPr>
          <p:nvPr/>
        </p:nvCxnSpPr>
        <p:spPr bwMode="auto">
          <a:xfrm>
            <a:off x="1749090" y="2438944"/>
            <a:ext cx="0" cy="167308"/>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B7E83FE0-16A9-9D46-958D-9553B73F5E7F}"/>
              </a:ext>
            </a:extLst>
          </p:cNvPr>
          <p:cNvSpPr txBox="1"/>
          <p:nvPr/>
        </p:nvSpPr>
        <p:spPr>
          <a:xfrm>
            <a:off x="2616685" y="1031252"/>
            <a:ext cx="3996607" cy="461665"/>
          </a:xfrm>
          <a:prstGeom prst="rect">
            <a:avLst/>
          </a:prstGeom>
          <a:noFill/>
        </p:spPr>
        <p:txBody>
          <a:bodyPr wrap="none" rtlCol="0" anchor="ctr" anchorCtr="0">
            <a:spAutoFit/>
          </a:bodyPr>
          <a:lstStyle/>
          <a:p>
            <a:pPr algn="ctr"/>
            <a:r>
              <a:rPr lang="en-US" sz="2400" b="1" dirty="0">
                <a:solidFill>
                  <a:schemeClr val="bg1"/>
                </a:solidFill>
                <a:ea typeface="League Spartan" charset="0"/>
                <a:cs typeface="Poppins" pitchFamily="2" charset="77"/>
              </a:rPr>
              <a:t>BRIDGING COMMUNITIES</a:t>
            </a:r>
          </a:p>
        </p:txBody>
      </p:sp>
      <p:sp>
        <p:nvSpPr>
          <p:cNvPr id="24" name="TextBox 23">
            <a:extLst>
              <a:ext uri="{FF2B5EF4-FFF2-40B4-BE49-F238E27FC236}">
                <a16:creationId xmlns:a16="http://schemas.microsoft.com/office/drawing/2014/main" id="{7285769A-61EB-A84E-8724-6AA4A55BEBBF}"/>
              </a:ext>
            </a:extLst>
          </p:cNvPr>
          <p:cNvSpPr txBox="1"/>
          <p:nvPr/>
        </p:nvSpPr>
        <p:spPr>
          <a:xfrm>
            <a:off x="2057870" y="1862897"/>
            <a:ext cx="1196161" cy="400110"/>
          </a:xfrm>
          <a:prstGeom prst="rect">
            <a:avLst/>
          </a:prstGeom>
          <a:noFill/>
        </p:spPr>
        <p:txBody>
          <a:bodyPr wrap="none" rtlCol="0" anchor="ctr" anchorCtr="0">
            <a:spAutoFit/>
          </a:bodyPr>
          <a:lstStyle/>
          <a:p>
            <a:pPr algn="ctr"/>
            <a:r>
              <a:rPr lang="en-US" sz="2000" b="1" dirty="0">
                <a:solidFill>
                  <a:schemeClr val="bg1"/>
                </a:solidFill>
                <a:ea typeface="League Spartan" charset="0"/>
                <a:cs typeface="Poppins" pitchFamily="2" charset="77"/>
              </a:rPr>
              <a:t>MEXICO</a:t>
            </a:r>
          </a:p>
        </p:txBody>
      </p:sp>
      <p:sp>
        <p:nvSpPr>
          <p:cNvPr id="25" name="TextBox 24">
            <a:extLst>
              <a:ext uri="{FF2B5EF4-FFF2-40B4-BE49-F238E27FC236}">
                <a16:creationId xmlns:a16="http://schemas.microsoft.com/office/drawing/2014/main" id="{B26DEC0F-1C90-5240-9F4A-982DCD8DBAAE}"/>
              </a:ext>
            </a:extLst>
          </p:cNvPr>
          <p:cNvSpPr txBox="1"/>
          <p:nvPr/>
        </p:nvSpPr>
        <p:spPr>
          <a:xfrm>
            <a:off x="6209976" y="1853762"/>
            <a:ext cx="728084" cy="400110"/>
          </a:xfrm>
          <a:prstGeom prst="rect">
            <a:avLst/>
          </a:prstGeom>
          <a:noFill/>
        </p:spPr>
        <p:txBody>
          <a:bodyPr wrap="none" rtlCol="0" anchor="ctr" anchorCtr="0">
            <a:spAutoFit/>
          </a:bodyPr>
          <a:lstStyle/>
          <a:p>
            <a:pPr algn="ctr"/>
            <a:r>
              <a:rPr lang="en-US" sz="2000" b="1" dirty="0">
                <a:solidFill>
                  <a:schemeClr val="bg1"/>
                </a:solidFill>
                <a:ea typeface="League Spartan" charset="0"/>
                <a:cs typeface="Poppins" pitchFamily="2" charset="77"/>
              </a:rPr>
              <a:t>USA</a:t>
            </a:r>
          </a:p>
        </p:txBody>
      </p:sp>
      <p:sp>
        <p:nvSpPr>
          <p:cNvPr id="26" name="TextBox 25">
            <a:extLst>
              <a:ext uri="{FF2B5EF4-FFF2-40B4-BE49-F238E27FC236}">
                <a16:creationId xmlns:a16="http://schemas.microsoft.com/office/drawing/2014/main" id="{FEA17E5E-C1B0-8344-B758-2C23A4D3DD04}"/>
              </a:ext>
            </a:extLst>
          </p:cNvPr>
          <p:cNvSpPr txBox="1"/>
          <p:nvPr/>
        </p:nvSpPr>
        <p:spPr>
          <a:xfrm>
            <a:off x="6917264" y="2628676"/>
            <a:ext cx="1127232" cy="300082"/>
          </a:xfrm>
          <a:prstGeom prst="rect">
            <a:avLst/>
          </a:prstGeom>
          <a:noFill/>
        </p:spPr>
        <p:txBody>
          <a:bodyPr wrap="none" rtlCol="0" anchor="ctr" anchorCtr="0">
            <a:spAutoFit/>
          </a:bodyPr>
          <a:lstStyle/>
          <a:p>
            <a:pPr algn="ctr"/>
            <a:r>
              <a:rPr lang="en-US" sz="1350" b="1" dirty="0">
                <a:solidFill>
                  <a:schemeClr val="bg1"/>
                </a:solidFill>
                <a:ea typeface="League Spartan" charset="0"/>
                <a:cs typeface="Poppins" pitchFamily="2" charset="77"/>
              </a:rPr>
              <a:t>El Paso, TX</a:t>
            </a:r>
          </a:p>
        </p:txBody>
      </p:sp>
      <p:sp>
        <p:nvSpPr>
          <p:cNvPr id="27" name="TextBox 26">
            <a:extLst>
              <a:ext uri="{FF2B5EF4-FFF2-40B4-BE49-F238E27FC236}">
                <a16:creationId xmlns:a16="http://schemas.microsoft.com/office/drawing/2014/main" id="{1A4D4445-F518-3240-A649-39DF5ADAC2E6}"/>
              </a:ext>
            </a:extLst>
          </p:cNvPr>
          <p:cNvSpPr txBox="1"/>
          <p:nvPr/>
        </p:nvSpPr>
        <p:spPr>
          <a:xfrm>
            <a:off x="5423889" y="2628676"/>
            <a:ext cx="487634" cy="300082"/>
          </a:xfrm>
          <a:prstGeom prst="rect">
            <a:avLst/>
          </a:prstGeom>
          <a:noFill/>
        </p:spPr>
        <p:txBody>
          <a:bodyPr wrap="none" rtlCol="0" anchor="ctr" anchorCtr="0">
            <a:spAutoFit/>
          </a:bodyPr>
          <a:lstStyle/>
          <a:p>
            <a:pPr algn="ctr"/>
            <a:r>
              <a:rPr lang="en-US" sz="1350" b="1" dirty="0">
                <a:solidFill>
                  <a:schemeClr val="bg1"/>
                </a:solidFill>
                <a:ea typeface="League Spartan" charset="0"/>
                <a:cs typeface="Poppins" pitchFamily="2" charset="77"/>
              </a:rPr>
              <a:t>HIV</a:t>
            </a:r>
          </a:p>
        </p:txBody>
      </p:sp>
      <p:sp>
        <p:nvSpPr>
          <p:cNvPr id="28" name="TextBox 27">
            <a:extLst>
              <a:ext uri="{FF2B5EF4-FFF2-40B4-BE49-F238E27FC236}">
                <a16:creationId xmlns:a16="http://schemas.microsoft.com/office/drawing/2014/main" id="{72E64257-F3E7-0540-90DA-644BBEE50C4D}"/>
              </a:ext>
            </a:extLst>
          </p:cNvPr>
          <p:cNvSpPr txBox="1"/>
          <p:nvPr/>
        </p:nvSpPr>
        <p:spPr>
          <a:xfrm>
            <a:off x="2717134" y="2524801"/>
            <a:ext cx="1683152" cy="507831"/>
          </a:xfrm>
          <a:prstGeom prst="rect">
            <a:avLst/>
          </a:prstGeom>
          <a:noFill/>
        </p:spPr>
        <p:txBody>
          <a:bodyPr wrap="square" rtlCol="0" anchor="ctr" anchorCtr="0">
            <a:spAutoFit/>
          </a:bodyPr>
          <a:lstStyle/>
          <a:p>
            <a:pPr algn="ctr"/>
            <a:r>
              <a:rPr lang="en-US" sz="1350" b="1" dirty="0">
                <a:solidFill>
                  <a:schemeClr val="bg1"/>
                </a:solidFill>
                <a:ea typeface="League Spartan" charset="0"/>
                <a:cs typeface="Poppins" pitchFamily="2" charset="77"/>
              </a:rPr>
              <a:t>Cd. Juarez-Tijuana</a:t>
            </a:r>
          </a:p>
        </p:txBody>
      </p:sp>
      <p:sp>
        <p:nvSpPr>
          <p:cNvPr id="29" name="TextBox 28">
            <a:extLst>
              <a:ext uri="{FF2B5EF4-FFF2-40B4-BE49-F238E27FC236}">
                <a16:creationId xmlns:a16="http://schemas.microsoft.com/office/drawing/2014/main" id="{27D33683-E0D5-954B-A496-CA1564AB6AEC}"/>
              </a:ext>
            </a:extLst>
          </p:cNvPr>
          <p:cNvSpPr txBox="1"/>
          <p:nvPr/>
        </p:nvSpPr>
        <p:spPr>
          <a:xfrm>
            <a:off x="1505273" y="2628676"/>
            <a:ext cx="487634" cy="300082"/>
          </a:xfrm>
          <a:prstGeom prst="rect">
            <a:avLst/>
          </a:prstGeom>
          <a:noFill/>
        </p:spPr>
        <p:txBody>
          <a:bodyPr wrap="none" rtlCol="0" anchor="ctr" anchorCtr="0">
            <a:spAutoFit/>
          </a:bodyPr>
          <a:lstStyle/>
          <a:p>
            <a:pPr algn="ctr"/>
            <a:r>
              <a:rPr lang="en-US" sz="1350" b="1" dirty="0">
                <a:solidFill>
                  <a:schemeClr val="bg1"/>
                </a:solidFill>
                <a:ea typeface="League Spartan" charset="0"/>
                <a:cs typeface="Poppins" pitchFamily="2" charset="77"/>
              </a:rPr>
              <a:t>HIV</a:t>
            </a:r>
          </a:p>
        </p:txBody>
      </p:sp>
      <p:sp>
        <p:nvSpPr>
          <p:cNvPr id="30" name="Subtitle 2">
            <a:extLst>
              <a:ext uri="{FF2B5EF4-FFF2-40B4-BE49-F238E27FC236}">
                <a16:creationId xmlns:a16="http://schemas.microsoft.com/office/drawing/2014/main" id="{332A7BE9-1920-4D4C-97B1-4EEA625697E9}"/>
              </a:ext>
            </a:extLst>
          </p:cNvPr>
          <p:cNvSpPr txBox="1">
            <a:spLocks/>
          </p:cNvSpPr>
          <p:nvPr/>
        </p:nvSpPr>
        <p:spPr>
          <a:xfrm>
            <a:off x="982976" y="2988696"/>
            <a:ext cx="1532226" cy="1377334"/>
          </a:xfrm>
          <a:prstGeom prst="rect">
            <a:avLst/>
          </a:prstGeom>
        </p:spPr>
        <p:txBody>
          <a:bodyPr vert="horz" wrap="square" lIns="108745" tIns="54373" rIns="108745" bIns="54373"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28600" indent="-228600" algn="l">
              <a:lnSpc>
                <a:spcPts val="1850"/>
              </a:lnSpc>
              <a:buFont typeface="Arial" panose="020B0604020202020204" pitchFamily="34" charset="0"/>
              <a:buChar char="•"/>
            </a:pPr>
            <a:r>
              <a:rPr lang="en-US" sz="1600" dirty="0">
                <a:solidFill>
                  <a:schemeClr val="bg1"/>
                </a:solidFill>
                <a:latin typeface="+mn-lt"/>
                <a:ea typeface="Open Sans Light" panose="020B0306030504020204" pitchFamily="34" charset="0"/>
                <a:cs typeface="Open Sans Light" panose="020B0306030504020204" pitchFamily="34" charset="0"/>
              </a:rPr>
              <a:t>HIV prevalence</a:t>
            </a:r>
          </a:p>
          <a:p>
            <a:pPr marL="228600" indent="-228600" algn="l">
              <a:lnSpc>
                <a:spcPts val="1850"/>
              </a:lnSpc>
              <a:buFont typeface="Arial" panose="020B0604020202020204" pitchFamily="34" charset="0"/>
              <a:buChar char="•"/>
            </a:pPr>
            <a:r>
              <a:rPr lang="en-US" sz="1600" dirty="0">
                <a:solidFill>
                  <a:schemeClr val="bg1"/>
                </a:solidFill>
                <a:latin typeface="+mn-lt"/>
                <a:ea typeface="Open Sans Light" panose="020B0306030504020204" pitchFamily="34" charset="0"/>
                <a:cs typeface="Open Sans Light" panose="020B0306030504020204" pitchFamily="34" charset="0"/>
              </a:rPr>
              <a:t>Roots of Mexico epidemic</a:t>
            </a:r>
          </a:p>
        </p:txBody>
      </p:sp>
      <p:sp>
        <p:nvSpPr>
          <p:cNvPr id="31" name="Subtitle 2">
            <a:extLst>
              <a:ext uri="{FF2B5EF4-FFF2-40B4-BE49-F238E27FC236}">
                <a16:creationId xmlns:a16="http://schemas.microsoft.com/office/drawing/2014/main" id="{96B9B12E-7B38-B047-B292-B3945516ED3E}"/>
              </a:ext>
            </a:extLst>
          </p:cNvPr>
          <p:cNvSpPr txBox="1">
            <a:spLocks/>
          </p:cNvSpPr>
          <p:nvPr/>
        </p:nvSpPr>
        <p:spPr>
          <a:xfrm>
            <a:off x="2717134" y="2988696"/>
            <a:ext cx="1755064" cy="1637855"/>
          </a:xfrm>
          <a:prstGeom prst="rect">
            <a:avLst/>
          </a:prstGeom>
        </p:spPr>
        <p:txBody>
          <a:bodyPr vert="horz" wrap="square" lIns="108745" tIns="54373" rIns="108745" bIns="54373"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28600" indent="-228600" algn="l">
              <a:lnSpc>
                <a:spcPts val="1850"/>
              </a:lnSpc>
              <a:buFont typeface="Arial" panose="020B0604020202020204" pitchFamily="34" charset="0"/>
              <a:buChar char="•"/>
            </a:pPr>
            <a:r>
              <a:rPr lang="en-US" sz="1400" dirty="0">
                <a:solidFill>
                  <a:schemeClr val="bg1"/>
                </a:solidFill>
                <a:latin typeface="+mn-lt"/>
                <a:ea typeface="Open Sans Light" panose="020B0306030504020204" pitchFamily="34" charset="0"/>
                <a:cs typeface="Open Sans Light" panose="020B0306030504020204" pitchFamily="34" charset="0"/>
              </a:rPr>
              <a:t>Tijuana Crossings </a:t>
            </a:r>
          </a:p>
          <a:p>
            <a:pPr marL="228600" indent="-228600" algn="l">
              <a:lnSpc>
                <a:spcPts val="1850"/>
              </a:lnSpc>
              <a:buFont typeface="Arial" panose="020B0604020202020204" pitchFamily="34" charset="0"/>
              <a:buChar char="•"/>
            </a:pPr>
            <a:r>
              <a:rPr lang="en-US" sz="1400" dirty="0">
                <a:solidFill>
                  <a:schemeClr val="bg1"/>
                </a:solidFill>
                <a:latin typeface="+mn-lt"/>
                <a:ea typeface="Open Sans Light" panose="020B0306030504020204" pitchFamily="34" charset="0"/>
                <a:cs typeface="Open Sans Light" panose="020B0306030504020204" pitchFamily="34" charset="0"/>
              </a:rPr>
              <a:t>Cd. Juarez Crossings </a:t>
            </a:r>
          </a:p>
          <a:p>
            <a:pPr marL="228600" indent="-228600" algn="l">
              <a:lnSpc>
                <a:spcPts val="1850"/>
              </a:lnSpc>
              <a:buFont typeface="Arial" panose="020B0604020202020204" pitchFamily="34" charset="0"/>
              <a:buChar char="•"/>
            </a:pPr>
            <a:r>
              <a:rPr lang="en-US" sz="1400" dirty="0">
                <a:solidFill>
                  <a:schemeClr val="bg1"/>
                </a:solidFill>
                <a:latin typeface="+mn-lt"/>
                <a:ea typeface="Open Sans Light" panose="020B0306030504020204" pitchFamily="34" charset="0"/>
                <a:cs typeface="Open Sans Light" panose="020B0306030504020204" pitchFamily="34" charset="0"/>
              </a:rPr>
              <a:t>Tijuana HIV-1 prevalence </a:t>
            </a:r>
          </a:p>
        </p:txBody>
      </p:sp>
      <p:sp>
        <p:nvSpPr>
          <p:cNvPr id="32" name="Subtitle 2">
            <a:extLst>
              <a:ext uri="{FF2B5EF4-FFF2-40B4-BE49-F238E27FC236}">
                <a16:creationId xmlns:a16="http://schemas.microsoft.com/office/drawing/2014/main" id="{DDF1B12B-1B23-0542-A101-52028536E066}"/>
              </a:ext>
            </a:extLst>
          </p:cNvPr>
          <p:cNvSpPr txBox="1">
            <a:spLocks/>
          </p:cNvSpPr>
          <p:nvPr/>
        </p:nvSpPr>
        <p:spPr>
          <a:xfrm>
            <a:off x="4753166" y="2884891"/>
            <a:ext cx="1876234" cy="1401957"/>
          </a:xfrm>
          <a:prstGeom prst="rect">
            <a:avLst/>
          </a:prstGeom>
        </p:spPr>
        <p:txBody>
          <a:bodyPr vert="horz" wrap="square" lIns="108745" tIns="54373" rIns="108745" bIns="54373"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28600" indent="-228600" algn="l">
              <a:lnSpc>
                <a:spcPts val="1850"/>
              </a:lnSpc>
              <a:buFont typeface="Arial" panose="020B0604020202020204" pitchFamily="34" charset="0"/>
              <a:buChar char="•"/>
            </a:pPr>
            <a:r>
              <a:rPr lang="en-US" sz="1200" dirty="0">
                <a:solidFill>
                  <a:schemeClr val="bg1"/>
                </a:solidFill>
                <a:latin typeface="+mn-lt"/>
                <a:ea typeface="Open Sans Light" panose="020B0306030504020204" pitchFamily="34" charset="0"/>
                <a:cs typeface="Open Sans Light" panose="020B0306030504020204" pitchFamily="34" charset="0"/>
              </a:rPr>
              <a:t>Adolescent-Adult HIV prevalence (‘06) </a:t>
            </a:r>
          </a:p>
          <a:p>
            <a:pPr marL="228600" indent="-228600" algn="l">
              <a:lnSpc>
                <a:spcPts val="1850"/>
              </a:lnSpc>
              <a:buFont typeface="Arial" panose="020B0604020202020204" pitchFamily="34" charset="0"/>
              <a:buChar char="•"/>
            </a:pPr>
            <a:r>
              <a:rPr lang="en-US" sz="1200" dirty="0">
                <a:solidFill>
                  <a:schemeClr val="bg1"/>
                </a:solidFill>
                <a:latin typeface="+mn-lt"/>
                <a:ea typeface="Open Sans Light" panose="020B0306030504020204" pitchFamily="34" charset="0"/>
                <a:cs typeface="Open Sans Light" panose="020B0306030504020204" pitchFamily="34" charset="0"/>
              </a:rPr>
              <a:t>HIV incidence rate (‘18)</a:t>
            </a:r>
          </a:p>
          <a:p>
            <a:pPr marL="228600" indent="-228600" algn="l">
              <a:lnSpc>
                <a:spcPts val="1850"/>
              </a:lnSpc>
              <a:buFont typeface="Arial" panose="020B0604020202020204" pitchFamily="34" charset="0"/>
              <a:buChar char="•"/>
            </a:pPr>
            <a:r>
              <a:rPr lang="en-US" sz="1200" dirty="0">
                <a:solidFill>
                  <a:schemeClr val="bg1"/>
                </a:solidFill>
                <a:latin typeface="+mn-lt"/>
                <a:ea typeface="Open Sans Light" panose="020B0306030504020204" pitchFamily="34" charset="0"/>
                <a:cs typeface="Open Sans Light" panose="020B0306030504020204" pitchFamily="34" charset="0"/>
              </a:rPr>
              <a:t>HIV prevalence (‘11) </a:t>
            </a:r>
          </a:p>
        </p:txBody>
      </p:sp>
      <p:sp>
        <p:nvSpPr>
          <p:cNvPr id="33" name="Subtitle 2">
            <a:extLst>
              <a:ext uri="{FF2B5EF4-FFF2-40B4-BE49-F238E27FC236}">
                <a16:creationId xmlns:a16="http://schemas.microsoft.com/office/drawing/2014/main" id="{37893DEC-C1EF-B644-948F-99F5BC4AE067}"/>
              </a:ext>
            </a:extLst>
          </p:cNvPr>
          <p:cNvSpPr txBox="1">
            <a:spLocks/>
          </p:cNvSpPr>
          <p:nvPr/>
        </p:nvSpPr>
        <p:spPr>
          <a:xfrm>
            <a:off x="6708208" y="2988696"/>
            <a:ext cx="1566282" cy="840777"/>
          </a:xfrm>
          <a:prstGeom prst="rect">
            <a:avLst/>
          </a:prstGeom>
        </p:spPr>
        <p:txBody>
          <a:bodyPr vert="horz" wrap="square" lIns="108745" tIns="54373" rIns="108745" bIns="54373"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28600" indent="-228600" algn="l">
              <a:lnSpc>
                <a:spcPts val="1850"/>
              </a:lnSpc>
              <a:buFont typeface="Arial" panose="020B0604020202020204" pitchFamily="34" charset="0"/>
              <a:buChar char="•"/>
            </a:pPr>
            <a:r>
              <a:rPr lang="en-US" sz="1600" dirty="0">
                <a:solidFill>
                  <a:schemeClr val="bg1"/>
                </a:solidFill>
                <a:latin typeface="+mn-lt"/>
                <a:ea typeface="Open Sans Light" panose="020B0306030504020204" pitchFamily="34" charset="0"/>
                <a:cs typeface="Open Sans Light" panose="020B0306030504020204" pitchFamily="34" charset="0"/>
              </a:rPr>
              <a:t>HIV incidence rate (‘17)</a:t>
            </a:r>
          </a:p>
        </p:txBody>
      </p:sp>
      <p:cxnSp>
        <p:nvCxnSpPr>
          <p:cNvPr id="36" name="Straight Connector 35">
            <a:extLst>
              <a:ext uri="{FF2B5EF4-FFF2-40B4-BE49-F238E27FC236}">
                <a16:creationId xmlns:a16="http://schemas.microsoft.com/office/drawing/2014/main" id="{F95CC2B6-7C13-CC47-9FC4-B01F3D40F602}"/>
              </a:ext>
            </a:extLst>
          </p:cNvPr>
          <p:cNvCxnSpPr>
            <a:cxnSpLocks/>
          </p:cNvCxnSpPr>
          <p:nvPr/>
        </p:nvCxnSpPr>
        <p:spPr bwMode="auto">
          <a:xfrm>
            <a:off x="3562809" y="2438944"/>
            <a:ext cx="0" cy="167308"/>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95CC2B6-7C13-CC47-9FC4-B01F3D40F602}"/>
              </a:ext>
            </a:extLst>
          </p:cNvPr>
          <p:cNvCxnSpPr>
            <a:cxnSpLocks/>
          </p:cNvCxnSpPr>
          <p:nvPr/>
        </p:nvCxnSpPr>
        <p:spPr bwMode="auto">
          <a:xfrm>
            <a:off x="7467600" y="2440592"/>
            <a:ext cx="0" cy="167308"/>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95CC2B6-7C13-CC47-9FC4-B01F3D40F602}"/>
              </a:ext>
            </a:extLst>
          </p:cNvPr>
          <p:cNvCxnSpPr>
            <a:cxnSpLocks/>
          </p:cNvCxnSpPr>
          <p:nvPr/>
        </p:nvCxnSpPr>
        <p:spPr bwMode="auto">
          <a:xfrm>
            <a:off x="5660603" y="2438944"/>
            <a:ext cx="0" cy="167308"/>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95CC2B6-7C13-CC47-9FC4-B01F3D40F602}"/>
              </a:ext>
            </a:extLst>
          </p:cNvPr>
          <p:cNvCxnSpPr>
            <a:cxnSpLocks/>
          </p:cNvCxnSpPr>
          <p:nvPr/>
        </p:nvCxnSpPr>
        <p:spPr bwMode="auto">
          <a:xfrm>
            <a:off x="6567462" y="2275074"/>
            <a:ext cx="0" cy="167308"/>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1992907" y="4729412"/>
            <a:ext cx="5779493" cy="461665"/>
          </a:xfrm>
          <a:prstGeom prst="rect">
            <a:avLst/>
          </a:prstGeom>
          <a:noFill/>
        </p:spPr>
        <p:txBody>
          <a:bodyPr wrap="square" rtlCol="0">
            <a:spAutoFit/>
          </a:bodyPr>
          <a:lstStyle/>
          <a:p>
            <a:pPr algn="ctr"/>
            <a:r>
              <a:rPr lang="en-US" sz="1200" dirty="0">
                <a:solidFill>
                  <a:schemeClr val="bg1"/>
                </a:solidFill>
              </a:rPr>
              <a:t>Dutton, et al, 2000. Mehta, et al, 2010. Zhang, et al, 2017. Patterson, et al, 2019. Marks, et al, 2019. CENSIDA 2019. </a:t>
            </a:r>
            <a:r>
              <a:rPr lang="en-US" sz="1200" dirty="0" err="1">
                <a:solidFill>
                  <a:schemeClr val="bg1"/>
                </a:solidFill>
              </a:rPr>
              <a:t>Truby</a:t>
            </a:r>
            <a:r>
              <a:rPr lang="en-US" sz="1200" dirty="0">
                <a:solidFill>
                  <a:schemeClr val="bg1"/>
                </a:solidFill>
              </a:rPr>
              <a:t>, et al, 2014. </a:t>
            </a:r>
          </a:p>
        </p:txBody>
      </p:sp>
    </p:spTree>
    <p:extLst>
      <p:ext uri="{BB962C8B-B14F-4D97-AF65-F5344CB8AC3E}">
        <p14:creationId xmlns:p14="http://schemas.microsoft.com/office/powerpoint/2010/main" val="953269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50"/>
            <a:ext cx="8315569" cy="857250"/>
          </a:xfrm>
        </p:spPr>
        <p:txBody>
          <a:bodyPr/>
          <a:lstStyle/>
          <a:p>
            <a:pPr algn="ctr"/>
            <a:r>
              <a:rPr lang="en-US" dirty="0"/>
              <a:t>Texas Border Counties</a:t>
            </a:r>
          </a:p>
        </p:txBody>
      </p:sp>
      <p:sp>
        <p:nvSpPr>
          <p:cNvPr id="5" name="TextBox 4"/>
          <p:cNvSpPr txBox="1"/>
          <p:nvPr/>
        </p:nvSpPr>
        <p:spPr>
          <a:xfrm>
            <a:off x="1414584" y="742950"/>
            <a:ext cx="6400800" cy="646331"/>
          </a:xfrm>
          <a:prstGeom prst="rect">
            <a:avLst/>
          </a:prstGeom>
          <a:noFill/>
        </p:spPr>
        <p:txBody>
          <a:bodyPr wrap="square" rtlCol="0">
            <a:spAutoFit/>
          </a:bodyPr>
          <a:lstStyle/>
          <a:p>
            <a:pPr algn="ctr"/>
            <a:r>
              <a:rPr lang="en-US" dirty="0"/>
              <a:t>Population-Based Household Survey</a:t>
            </a:r>
          </a:p>
          <a:p>
            <a:pPr algn="ctr"/>
            <a:r>
              <a:rPr lang="en-US" dirty="0"/>
              <a:t>N = 2,194 Households (6 most populous TX border counties)</a:t>
            </a: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 y="1408947"/>
            <a:ext cx="7543800" cy="3326845"/>
          </a:xfrm>
          <a:prstGeom prst="rect">
            <a:avLst/>
          </a:prstGeom>
        </p:spPr>
      </p:pic>
      <p:sp>
        <p:nvSpPr>
          <p:cNvPr id="27" name="TextBox 26"/>
          <p:cNvSpPr txBox="1"/>
          <p:nvPr/>
        </p:nvSpPr>
        <p:spPr>
          <a:xfrm>
            <a:off x="2133600" y="4729412"/>
            <a:ext cx="5105400" cy="307777"/>
          </a:xfrm>
          <a:prstGeom prst="rect">
            <a:avLst/>
          </a:prstGeom>
          <a:noFill/>
        </p:spPr>
        <p:txBody>
          <a:bodyPr wrap="square" rtlCol="0">
            <a:spAutoFit/>
          </a:bodyPr>
          <a:lstStyle/>
          <a:p>
            <a:pPr algn="ctr"/>
            <a:r>
              <a:rPr lang="en-US" sz="1200" dirty="0">
                <a:solidFill>
                  <a:schemeClr val="bg1"/>
                </a:solidFill>
              </a:rPr>
              <a:t>Dutton, et al. 2000</a:t>
            </a:r>
            <a:r>
              <a:rPr lang="en-US" sz="1400" dirty="0">
                <a:solidFill>
                  <a:schemeClr val="bg1"/>
                </a:solidFill>
              </a:rPr>
              <a:t>.</a:t>
            </a:r>
          </a:p>
        </p:txBody>
      </p:sp>
    </p:spTree>
    <p:extLst>
      <p:ext uri="{BB962C8B-B14F-4D97-AF65-F5344CB8AC3E}">
        <p14:creationId xmlns:p14="http://schemas.microsoft.com/office/powerpoint/2010/main" val="3281185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Mobile Populations</a:t>
            </a:r>
            <a:br>
              <a:rPr lang="en-US" dirty="0"/>
            </a:br>
            <a:r>
              <a:rPr lang="en-US" sz="2400" dirty="0"/>
              <a:t>Interest Populations</a:t>
            </a: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17</a:t>
            </a:fld>
            <a:endParaRPr lang="en-US"/>
          </a:p>
        </p:txBody>
      </p:sp>
      <p:grpSp>
        <p:nvGrpSpPr>
          <p:cNvPr id="19" name="Group 18"/>
          <p:cNvGrpSpPr>
            <a:grpSpLocks noChangeAspect="1"/>
          </p:cNvGrpSpPr>
          <p:nvPr/>
        </p:nvGrpSpPr>
        <p:grpSpPr>
          <a:xfrm>
            <a:off x="3184430" y="1340974"/>
            <a:ext cx="2861108" cy="2858492"/>
            <a:chOff x="3423035" y="1276350"/>
            <a:chExt cx="4725222" cy="4720902"/>
          </a:xfrm>
        </p:grpSpPr>
        <p:sp>
          <p:nvSpPr>
            <p:cNvPr id="7" name="Freeform 105">
              <a:extLst>
                <a:ext uri="{FF2B5EF4-FFF2-40B4-BE49-F238E27FC236}">
                  <a16:creationId xmlns:a16="http://schemas.microsoft.com/office/drawing/2014/main" id="{5EEB9316-7602-3B48-B07C-322C1C63275E}"/>
                </a:ext>
              </a:extLst>
            </p:cNvPr>
            <p:cNvSpPr>
              <a:spLocks/>
            </p:cNvSpPr>
            <p:nvPr/>
          </p:nvSpPr>
          <p:spPr bwMode="auto">
            <a:xfrm>
              <a:off x="3423035" y="1276350"/>
              <a:ext cx="2362611" cy="4720902"/>
            </a:xfrm>
            <a:custGeom>
              <a:avLst/>
              <a:gdLst>
                <a:gd name="T0" fmla="*/ 2399316 w 3792"/>
                <a:gd name="T1" fmla="*/ 1590338 h 7582"/>
                <a:gd name="T2" fmla="*/ 2399316 w 3792"/>
                <a:gd name="T3" fmla="*/ 1590338 h 7582"/>
                <a:gd name="T4" fmla="*/ 1840872 w 3792"/>
                <a:gd name="T5" fmla="*/ 762895 h 7582"/>
                <a:gd name="T6" fmla="*/ 1840872 w 3792"/>
                <a:gd name="T7" fmla="*/ 762895 h 7582"/>
                <a:gd name="T8" fmla="*/ 1013854 w 3792"/>
                <a:gd name="T9" fmla="*/ 205316 h 7582"/>
                <a:gd name="T10" fmla="*/ 1013854 w 3792"/>
                <a:gd name="T11" fmla="*/ 205316 h 7582"/>
                <a:gd name="T12" fmla="*/ 0 w 3792"/>
                <a:gd name="T13" fmla="*/ 0 h 7582"/>
                <a:gd name="T14" fmla="*/ 0 w 3792"/>
                <a:gd name="T15" fmla="*/ 1078765 h 7582"/>
                <a:gd name="T16" fmla="*/ 0 w 3792"/>
                <a:gd name="T17" fmla="*/ 1078765 h 7582"/>
                <a:gd name="T18" fmla="*/ 1525589 w 3792"/>
                <a:gd name="T19" fmla="*/ 2602495 h 7582"/>
                <a:gd name="T20" fmla="*/ 1525589 w 3792"/>
                <a:gd name="T21" fmla="*/ 2602495 h 7582"/>
                <a:gd name="T22" fmla="*/ 0 w 3792"/>
                <a:gd name="T23" fmla="*/ 4127599 h 7582"/>
                <a:gd name="T24" fmla="*/ 0 w 3792"/>
                <a:gd name="T25" fmla="*/ 5205677 h 7582"/>
                <a:gd name="T26" fmla="*/ 0 w 3792"/>
                <a:gd name="T27" fmla="*/ 5205677 h 7582"/>
                <a:gd name="T28" fmla="*/ 1013854 w 3792"/>
                <a:gd name="T29" fmla="*/ 5001735 h 7582"/>
                <a:gd name="T30" fmla="*/ 1013854 w 3792"/>
                <a:gd name="T31" fmla="*/ 5001735 h 7582"/>
                <a:gd name="T32" fmla="*/ 1840872 w 3792"/>
                <a:gd name="T33" fmla="*/ 4443469 h 7582"/>
                <a:gd name="T34" fmla="*/ 1840872 w 3792"/>
                <a:gd name="T35" fmla="*/ 4443469 h 7582"/>
                <a:gd name="T36" fmla="*/ 2399316 w 3792"/>
                <a:gd name="T37" fmla="*/ 3616713 h 7582"/>
                <a:gd name="T38" fmla="*/ 2399316 w 3792"/>
                <a:gd name="T39" fmla="*/ 3616713 h 7582"/>
                <a:gd name="T40" fmla="*/ 2604010 w 3792"/>
                <a:gd name="T41" fmla="*/ 2602495 h 7582"/>
                <a:gd name="T42" fmla="*/ 2604010 w 3792"/>
                <a:gd name="T43" fmla="*/ 2602495 h 7582"/>
                <a:gd name="T44" fmla="*/ 2399316 w 3792"/>
                <a:gd name="T45" fmla="*/ 1590338 h 75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792" h="7582">
                  <a:moveTo>
                    <a:pt x="3493" y="2316"/>
                  </a:moveTo>
                  <a:lnTo>
                    <a:pt x="3493" y="2316"/>
                  </a:lnTo>
                  <a:cubicBezTo>
                    <a:pt x="3302" y="1864"/>
                    <a:pt x="3028" y="1459"/>
                    <a:pt x="2680" y="1111"/>
                  </a:cubicBezTo>
                  <a:cubicBezTo>
                    <a:pt x="2333" y="763"/>
                    <a:pt x="1928" y="490"/>
                    <a:pt x="1476" y="299"/>
                  </a:cubicBezTo>
                  <a:cubicBezTo>
                    <a:pt x="1008" y="100"/>
                    <a:pt x="511" y="0"/>
                    <a:pt x="0" y="0"/>
                  </a:cubicBezTo>
                  <a:lnTo>
                    <a:pt x="0" y="1571"/>
                  </a:lnTo>
                  <a:cubicBezTo>
                    <a:pt x="1224" y="1571"/>
                    <a:pt x="2221" y="2567"/>
                    <a:pt x="2221" y="3790"/>
                  </a:cubicBezTo>
                  <a:cubicBezTo>
                    <a:pt x="2221" y="5015"/>
                    <a:pt x="1224" y="6011"/>
                    <a:pt x="0" y="6011"/>
                  </a:cubicBezTo>
                  <a:lnTo>
                    <a:pt x="0" y="7581"/>
                  </a:lnTo>
                  <a:cubicBezTo>
                    <a:pt x="511" y="7581"/>
                    <a:pt x="1008" y="7481"/>
                    <a:pt x="1476" y="7284"/>
                  </a:cubicBezTo>
                  <a:cubicBezTo>
                    <a:pt x="1928" y="7092"/>
                    <a:pt x="2333" y="6819"/>
                    <a:pt x="2680" y="6471"/>
                  </a:cubicBezTo>
                  <a:cubicBezTo>
                    <a:pt x="3028" y="6123"/>
                    <a:pt x="3302" y="5718"/>
                    <a:pt x="3493" y="5267"/>
                  </a:cubicBezTo>
                  <a:cubicBezTo>
                    <a:pt x="3691" y="4799"/>
                    <a:pt x="3791" y="4302"/>
                    <a:pt x="3791" y="3790"/>
                  </a:cubicBezTo>
                  <a:cubicBezTo>
                    <a:pt x="3791" y="3279"/>
                    <a:pt x="3691" y="2782"/>
                    <a:pt x="3493" y="2316"/>
                  </a:cubicBezTo>
                </a:path>
              </a:pathLst>
            </a:custGeom>
            <a:solidFill>
              <a:srgbClr val="C55A11">
                <a:alpha val="74902"/>
              </a:srgbClr>
            </a:solidFill>
            <a:ln>
              <a:noFill/>
            </a:ln>
          </p:spPr>
          <p:txBody>
            <a:bodyPr wrap="none" anchor="ctr"/>
            <a:lstStyle/>
            <a:p>
              <a:endParaRPr lang="en-US" sz="3265"/>
            </a:p>
          </p:txBody>
        </p:sp>
        <p:sp>
          <p:nvSpPr>
            <p:cNvPr id="8" name="Freeform 106">
              <a:extLst>
                <a:ext uri="{FF2B5EF4-FFF2-40B4-BE49-F238E27FC236}">
                  <a16:creationId xmlns:a16="http://schemas.microsoft.com/office/drawing/2014/main" id="{7A121106-AC54-FC42-8184-C7FCA868A192}"/>
                </a:ext>
              </a:extLst>
            </p:cNvPr>
            <p:cNvSpPr>
              <a:spLocks noChangeArrowheads="1"/>
            </p:cNvSpPr>
            <p:nvPr/>
          </p:nvSpPr>
          <p:spPr bwMode="auto">
            <a:xfrm>
              <a:off x="5785647" y="1276350"/>
              <a:ext cx="2362610" cy="4720902"/>
            </a:xfrm>
            <a:custGeom>
              <a:avLst/>
              <a:gdLst>
                <a:gd name="T0" fmla="*/ 2314 w 3791"/>
                <a:gd name="T1" fmla="*/ 299 h 7582"/>
                <a:gd name="T2" fmla="*/ 2314 w 3791"/>
                <a:gd name="T3" fmla="*/ 299 h 7582"/>
                <a:gd name="T4" fmla="*/ 1110 w 3791"/>
                <a:gd name="T5" fmla="*/ 1111 h 7582"/>
                <a:gd name="T6" fmla="*/ 1110 w 3791"/>
                <a:gd name="T7" fmla="*/ 1111 h 7582"/>
                <a:gd name="T8" fmla="*/ 298 w 3791"/>
                <a:gd name="T9" fmla="*/ 2316 h 7582"/>
                <a:gd name="T10" fmla="*/ 298 w 3791"/>
                <a:gd name="T11" fmla="*/ 2316 h 7582"/>
                <a:gd name="T12" fmla="*/ 0 w 3791"/>
                <a:gd name="T13" fmla="*/ 3790 h 7582"/>
                <a:gd name="T14" fmla="*/ 0 w 3791"/>
                <a:gd name="T15" fmla="*/ 3790 h 7582"/>
                <a:gd name="T16" fmla="*/ 298 w 3791"/>
                <a:gd name="T17" fmla="*/ 5267 h 7582"/>
                <a:gd name="T18" fmla="*/ 298 w 3791"/>
                <a:gd name="T19" fmla="*/ 5267 h 7582"/>
                <a:gd name="T20" fmla="*/ 1110 w 3791"/>
                <a:gd name="T21" fmla="*/ 6471 h 7582"/>
                <a:gd name="T22" fmla="*/ 1110 w 3791"/>
                <a:gd name="T23" fmla="*/ 6471 h 7582"/>
                <a:gd name="T24" fmla="*/ 2314 w 3791"/>
                <a:gd name="T25" fmla="*/ 7284 h 7582"/>
                <a:gd name="T26" fmla="*/ 2314 w 3791"/>
                <a:gd name="T27" fmla="*/ 7284 h 7582"/>
                <a:gd name="T28" fmla="*/ 3790 w 3791"/>
                <a:gd name="T29" fmla="*/ 7581 h 7582"/>
                <a:gd name="T30" fmla="*/ 3790 w 3791"/>
                <a:gd name="T31" fmla="*/ 6011 h 7582"/>
                <a:gd name="T32" fmla="*/ 3790 w 3791"/>
                <a:gd name="T33" fmla="*/ 6011 h 7582"/>
                <a:gd name="T34" fmla="*/ 1570 w 3791"/>
                <a:gd name="T35" fmla="*/ 3790 h 7582"/>
                <a:gd name="T36" fmla="*/ 1570 w 3791"/>
                <a:gd name="T37" fmla="*/ 3790 h 7582"/>
                <a:gd name="T38" fmla="*/ 3790 w 3791"/>
                <a:gd name="T39" fmla="*/ 1571 h 7582"/>
                <a:gd name="T40" fmla="*/ 3790 w 3791"/>
                <a:gd name="T41" fmla="*/ 0 h 7582"/>
                <a:gd name="T42" fmla="*/ 3790 w 3791"/>
                <a:gd name="T43" fmla="*/ 0 h 7582"/>
                <a:gd name="T44" fmla="*/ 2314 w 3791"/>
                <a:gd name="T45" fmla="*/ 299 h 7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91" h="7582">
                  <a:moveTo>
                    <a:pt x="2314" y="299"/>
                  </a:moveTo>
                  <a:lnTo>
                    <a:pt x="2314" y="299"/>
                  </a:lnTo>
                  <a:cubicBezTo>
                    <a:pt x="1863" y="490"/>
                    <a:pt x="1458" y="763"/>
                    <a:pt x="1110" y="1111"/>
                  </a:cubicBezTo>
                  <a:lnTo>
                    <a:pt x="1110" y="1111"/>
                  </a:lnTo>
                  <a:cubicBezTo>
                    <a:pt x="762" y="1459"/>
                    <a:pt x="488" y="1864"/>
                    <a:pt x="298" y="2316"/>
                  </a:cubicBezTo>
                  <a:lnTo>
                    <a:pt x="298" y="2316"/>
                  </a:lnTo>
                  <a:cubicBezTo>
                    <a:pt x="99" y="2782"/>
                    <a:pt x="0" y="3279"/>
                    <a:pt x="0" y="3790"/>
                  </a:cubicBezTo>
                  <a:lnTo>
                    <a:pt x="0" y="3790"/>
                  </a:lnTo>
                  <a:cubicBezTo>
                    <a:pt x="0" y="4302"/>
                    <a:pt x="99" y="4799"/>
                    <a:pt x="298" y="5267"/>
                  </a:cubicBezTo>
                  <a:lnTo>
                    <a:pt x="298" y="5267"/>
                  </a:lnTo>
                  <a:cubicBezTo>
                    <a:pt x="488" y="5718"/>
                    <a:pt x="762" y="6123"/>
                    <a:pt x="1110" y="6471"/>
                  </a:cubicBezTo>
                  <a:lnTo>
                    <a:pt x="1110" y="6471"/>
                  </a:lnTo>
                  <a:cubicBezTo>
                    <a:pt x="1458" y="6819"/>
                    <a:pt x="1863" y="7092"/>
                    <a:pt x="2314" y="7284"/>
                  </a:cubicBezTo>
                  <a:lnTo>
                    <a:pt x="2314" y="7284"/>
                  </a:lnTo>
                  <a:cubicBezTo>
                    <a:pt x="2782" y="7481"/>
                    <a:pt x="3279" y="7581"/>
                    <a:pt x="3790" y="7581"/>
                  </a:cubicBezTo>
                  <a:lnTo>
                    <a:pt x="3790" y="6011"/>
                  </a:lnTo>
                  <a:lnTo>
                    <a:pt x="3790" y="6011"/>
                  </a:lnTo>
                  <a:cubicBezTo>
                    <a:pt x="2566" y="6011"/>
                    <a:pt x="1570" y="5015"/>
                    <a:pt x="1570" y="3790"/>
                  </a:cubicBezTo>
                  <a:lnTo>
                    <a:pt x="1570" y="3790"/>
                  </a:lnTo>
                  <a:cubicBezTo>
                    <a:pt x="1570" y="2567"/>
                    <a:pt x="2566" y="1571"/>
                    <a:pt x="3790" y="1571"/>
                  </a:cubicBezTo>
                  <a:lnTo>
                    <a:pt x="3790" y="0"/>
                  </a:lnTo>
                  <a:lnTo>
                    <a:pt x="3790" y="0"/>
                  </a:lnTo>
                  <a:cubicBezTo>
                    <a:pt x="3279" y="0"/>
                    <a:pt x="2782" y="100"/>
                    <a:pt x="2314" y="299"/>
                  </a:cubicBezTo>
                </a:path>
              </a:pathLst>
            </a:custGeom>
            <a:solidFill>
              <a:srgbClr val="BF9000">
                <a:alpha val="74902"/>
              </a:srgbClr>
            </a:solidFill>
            <a:ln>
              <a:noFill/>
            </a:ln>
            <a:effectLst/>
          </p:spPr>
          <p:txBody>
            <a:bodyPr wrap="none" anchor="ctr"/>
            <a:lstStyle/>
            <a:p>
              <a:pPr>
                <a:defRPr/>
              </a:pPr>
              <a:endParaRPr lang="en-US" sz="3265"/>
            </a:p>
          </p:txBody>
        </p:sp>
        <p:sp>
          <p:nvSpPr>
            <p:cNvPr id="9" name="Freeform 107">
              <a:extLst>
                <a:ext uri="{FF2B5EF4-FFF2-40B4-BE49-F238E27FC236}">
                  <a16:creationId xmlns:a16="http://schemas.microsoft.com/office/drawing/2014/main" id="{1008ED36-787B-394E-BDFD-9349EE2E0888}"/>
                </a:ext>
              </a:extLst>
            </p:cNvPr>
            <p:cNvSpPr>
              <a:spLocks/>
            </p:cNvSpPr>
            <p:nvPr/>
          </p:nvSpPr>
          <p:spPr bwMode="auto">
            <a:xfrm>
              <a:off x="3423035" y="1276350"/>
              <a:ext cx="2362611" cy="4720902"/>
            </a:xfrm>
            <a:custGeom>
              <a:avLst/>
              <a:gdLst>
                <a:gd name="T0" fmla="*/ 1590157 w 3792"/>
                <a:gd name="T1" fmla="*/ 205316 h 7582"/>
                <a:gd name="T2" fmla="*/ 1590157 w 3792"/>
                <a:gd name="T3" fmla="*/ 205316 h 7582"/>
                <a:gd name="T4" fmla="*/ 763138 w 3792"/>
                <a:gd name="T5" fmla="*/ 762895 h 7582"/>
                <a:gd name="T6" fmla="*/ 763138 w 3792"/>
                <a:gd name="T7" fmla="*/ 762895 h 7582"/>
                <a:gd name="T8" fmla="*/ 204694 w 3792"/>
                <a:gd name="T9" fmla="*/ 1590338 h 7582"/>
                <a:gd name="T10" fmla="*/ 204694 w 3792"/>
                <a:gd name="T11" fmla="*/ 1590338 h 7582"/>
                <a:gd name="T12" fmla="*/ 0 w 3792"/>
                <a:gd name="T13" fmla="*/ 2602495 h 7582"/>
                <a:gd name="T14" fmla="*/ 0 w 3792"/>
                <a:gd name="T15" fmla="*/ 2602495 h 7582"/>
                <a:gd name="T16" fmla="*/ 204694 w 3792"/>
                <a:gd name="T17" fmla="*/ 3616713 h 7582"/>
                <a:gd name="T18" fmla="*/ 204694 w 3792"/>
                <a:gd name="T19" fmla="*/ 3616713 h 7582"/>
                <a:gd name="T20" fmla="*/ 763138 w 3792"/>
                <a:gd name="T21" fmla="*/ 4443469 h 7582"/>
                <a:gd name="T22" fmla="*/ 763138 w 3792"/>
                <a:gd name="T23" fmla="*/ 4443469 h 7582"/>
                <a:gd name="T24" fmla="*/ 1590157 w 3792"/>
                <a:gd name="T25" fmla="*/ 5001735 h 7582"/>
                <a:gd name="T26" fmla="*/ 1590157 w 3792"/>
                <a:gd name="T27" fmla="*/ 5001735 h 7582"/>
                <a:gd name="T28" fmla="*/ 2604010 w 3792"/>
                <a:gd name="T29" fmla="*/ 5205677 h 7582"/>
                <a:gd name="T30" fmla="*/ 2604010 w 3792"/>
                <a:gd name="T31" fmla="*/ 4127599 h 7582"/>
                <a:gd name="T32" fmla="*/ 2604010 w 3792"/>
                <a:gd name="T33" fmla="*/ 4127599 h 7582"/>
                <a:gd name="T34" fmla="*/ 1078421 w 3792"/>
                <a:gd name="T35" fmla="*/ 2602495 h 7582"/>
                <a:gd name="T36" fmla="*/ 1078421 w 3792"/>
                <a:gd name="T37" fmla="*/ 2602495 h 7582"/>
                <a:gd name="T38" fmla="*/ 2604010 w 3792"/>
                <a:gd name="T39" fmla="*/ 1078765 h 7582"/>
                <a:gd name="T40" fmla="*/ 2604010 w 3792"/>
                <a:gd name="T41" fmla="*/ 0 h 7582"/>
                <a:gd name="T42" fmla="*/ 2604010 w 3792"/>
                <a:gd name="T43" fmla="*/ 0 h 7582"/>
                <a:gd name="T44" fmla="*/ 1590157 w 3792"/>
                <a:gd name="T45" fmla="*/ 205316 h 75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792" h="7582">
                  <a:moveTo>
                    <a:pt x="2315" y="299"/>
                  </a:moveTo>
                  <a:lnTo>
                    <a:pt x="2315" y="299"/>
                  </a:lnTo>
                  <a:cubicBezTo>
                    <a:pt x="1863" y="490"/>
                    <a:pt x="1458" y="763"/>
                    <a:pt x="1111" y="1111"/>
                  </a:cubicBezTo>
                  <a:cubicBezTo>
                    <a:pt x="763" y="1459"/>
                    <a:pt x="489" y="1864"/>
                    <a:pt x="298" y="2316"/>
                  </a:cubicBezTo>
                  <a:cubicBezTo>
                    <a:pt x="100" y="2782"/>
                    <a:pt x="0" y="3279"/>
                    <a:pt x="0" y="3790"/>
                  </a:cubicBezTo>
                  <a:cubicBezTo>
                    <a:pt x="0" y="4302"/>
                    <a:pt x="100" y="4799"/>
                    <a:pt x="298" y="5267"/>
                  </a:cubicBezTo>
                  <a:cubicBezTo>
                    <a:pt x="489" y="5718"/>
                    <a:pt x="763" y="6123"/>
                    <a:pt x="1111" y="6471"/>
                  </a:cubicBezTo>
                  <a:cubicBezTo>
                    <a:pt x="1458" y="6819"/>
                    <a:pt x="1863" y="7092"/>
                    <a:pt x="2315" y="7284"/>
                  </a:cubicBezTo>
                  <a:cubicBezTo>
                    <a:pt x="2783" y="7481"/>
                    <a:pt x="3280" y="7581"/>
                    <a:pt x="3791" y="7581"/>
                  </a:cubicBezTo>
                  <a:lnTo>
                    <a:pt x="3791" y="6011"/>
                  </a:lnTo>
                  <a:cubicBezTo>
                    <a:pt x="2567" y="6011"/>
                    <a:pt x="1570" y="5015"/>
                    <a:pt x="1570" y="3790"/>
                  </a:cubicBezTo>
                  <a:cubicBezTo>
                    <a:pt x="1570" y="2567"/>
                    <a:pt x="2567" y="1571"/>
                    <a:pt x="3791" y="1571"/>
                  </a:cubicBezTo>
                  <a:lnTo>
                    <a:pt x="3791" y="0"/>
                  </a:lnTo>
                  <a:cubicBezTo>
                    <a:pt x="3280" y="0"/>
                    <a:pt x="2783" y="100"/>
                    <a:pt x="2315" y="299"/>
                  </a:cubicBezTo>
                </a:path>
              </a:pathLst>
            </a:custGeom>
            <a:solidFill>
              <a:srgbClr val="2F5597">
                <a:alpha val="74902"/>
              </a:srgbClr>
            </a:solidFill>
            <a:ln>
              <a:noFill/>
            </a:ln>
          </p:spPr>
          <p:txBody>
            <a:bodyPr wrap="none" anchor="ctr"/>
            <a:lstStyle/>
            <a:p>
              <a:endParaRPr lang="en-US" sz="3265"/>
            </a:p>
          </p:txBody>
        </p:sp>
        <p:sp>
          <p:nvSpPr>
            <p:cNvPr id="10" name="Freeform 108">
              <a:extLst>
                <a:ext uri="{FF2B5EF4-FFF2-40B4-BE49-F238E27FC236}">
                  <a16:creationId xmlns:a16="http://schemas.microsoft.com/office/drawing/2014/main" id="{D2C2CF78-6BB0-854F-A66E-5C5A62F12D24}"/>
                </a:ext>
              </a:extLst>
            </p:cNvPr>
            <p:cNvSpPr>
              <a:spLocks noChangeArrowheads="1"/>
            </p:cNvSpPr>
            <p:nvPr/>
          </p:nvSpPr>
          <p:spPr bwMode="auto">
            <a:xfrm>
              <a:off x="5785647" y="1276350"/>
              <a:ext cx="2362610" cy="4720902"/>
            </a:xfrm>
            <a:custGeom>
              <a:avLst/>
              <a:gdLst>
                <a:gd name="T0" fmla="*/ 3492 w 3791"/>
                <a:gd name="T1" fmla="*/ 2316 h 7582"/>
                <a:gd name="T2" fmla="*/ 3492 w 3791"/>
                <a:gd name="T3" fmla="*/ 2316 h 7582"/>
                <a:gd name="T4" fmla="*/ 2680 w 3791"/>
                <a:gd name="T5" fmla="*/ 1111 h 7582"/>
                <a:gd name="T6" fmla="*/ 2680 w 3791"/>
                <a:gd name="T7" fmla="*/ 1111 h 7582"/>
                <a:gd name="T8" fmla="*/ 1475 w 3791"/>
                <a:gd name="T9" fmla="*/ 299 h 7582"/>
                <a:gd name="T10" fmla="*/ 1475 w 3791"/>
                <a:gd name="T11" fmla="*/ 299 h 7582"/>
                <a:gd name="T12" fmla="*/ 0 w 3791"/>
                <a:gd name="T13" fmla="*/ 0 h 7582"/>
                <a:gd name="T14" fmla="*/ 0 w 3791"/>
                <a:gd name="T15" fmla="*/ 1571 h 7582"/>
                <a:gd name="T16" fmla="*/ 0 w 3791"/>
                <a:gd name="T17" fmla="*/ 1571 h 7582"/>
                <a:gd name="T18" fmla="*/ 2220 w 3791"/>
                <a:gd name="T19" fmla="*/ 3790 h 7582"/>
                <a:gd name="T20" fmla="*/ 2220 w 3791"/>
                <a:gd name="T21" fmla="*/ 3790 h 7582"/>
                <a:gd name="T22" fmla="*/ 0 w 3791"/>
                <a:gd name="T23" fmla="*/ 6011 h 7582"/>
                <a:gd name="T24" fmla="*/ 0 w 3791"/>
                <a:gd name="T25" fmla="*/ 7581 h 7582"/>
                <a:gd name="T26" fmla="*/ 0 w 3791"/>
                <a:gd name="T27" fmla="*/ 7581 h 7582"/>
                <a:gd name="T28" fmla="*/ 1475 w 3791"/>
                <a:gd name="T29" fmla="*/ 7284 h 7582"/>
                <a:gd name="T30" fmla="*/ 1475 w 3791"/>
                <a:gd name="T31" fmla="*/ 7284 h 7582"/>
                <a:gd name="T32" fmla="*/ 2680 w 3791"/>
                <a:gd name="T33" fmla="*/ 6471 h 7582"/>
                <a:gd name="T34" fmla="*/ 2680 w 3791"/>
                <a:gd name="T35" fmla="*/ 6471 h 7582"/>
                <a:gd name="T36" fmla="*/ 3492 w 3791"/>
                <a:gd name="T37" fmla="*/ 5267 h 7582"/>
                <a:gd name="T38" fmla="*/ 3492 w 3791"/>
                <a:gd name="T39" fmla="*/ 5267 h 7582"/>
                <a:gd name="T40" fmla="*/ 3790 w 3791"/>
                <a:gd name="T41" fmla="*/ 3790 h 7582"/>
                <a:gd name="T42" fmla="*/ 3790 w 3791"/>
                <a:gd name="T43" fmla="*/ 3790 h 7582"/>
                <a:gd name="T44" fmla="*/ 3492 w 3791"/>
                <a:gd name="T45" fmla="*/ 2316 h 7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91" h="7582">
                  <a:moveTo>
                    <a:pt x="3492" y="2316"/>
                  </a:moveTo>
                  <a:lnTo>
                    <a:pt x="3492" y="2316"/>
                  </a:lnTo>
                  <a:cubicBezTo>
                    <a:pt x="3301" y="1864"/>
                    <a:pt x="3028" y="1459"/>
                    <a:pt x="2680" y="1111"/>
                  </a:cubicBezTo>
                  <a:lnTo>
                    <a:pt x="2680" y="1111"/>
                  </a:lnTo>
                  <a:cubicBezTo>
                    <a:pt x="2332" y="763"/>
                    <a:pt x="1927" y="490"/>
                    <a:pt x="1475" y="299"/>
                  </a:cubicBezTo>
                  <a:lnTo>
                    <a:pt x="1475" y="299"/>
                  </a:lnTo>
                  <a:cubicBezTo>
                    <a:pt x="1007" y="100"/>
                    <a:pt x="510" y="0"/>
                    <a:pt x="0" y="0"/>
                  </a:cubicBezTo>
                  <a:lnTo>
                    <a:pt x="0" y="1571"/>
                  </a:lnTo>
                  <a:lnTo>
                    <a:pt x="0" y="1571"/>
                  </a:lnTo>
                  <a:cubicBezTo>
                    <a:pt x="1223" y="1571"/>
                    <a:pt x="2220" y="2567"/>
                    <a:pt x="2220" y="3790"/>
                  </a:cubicBezTo>
                  <a:lnTo>
                    <a:pt x="2220" y="3790"/>
                  </a:lnTo>
                  <a:cubicBezTo>
                    <a:pt x="2220" y="5015"/>
                    <a:pt x="1223" y="6011"/>
                    <a:pt x="0" y="6011"/>
                  </a:cubicBezTo>
                  <a:lnTo>
                    <a:pt x="0" y="7581"/>
                  </a:lnTo>
                  <a:lnTo>
                    <a:pt x="0" y="7581"/>
                  </a:lnTo>
                  <a:cubicBezTo>
                    <a:pt x="510" y="7581"/>
                    <a:pt x="1007" y="7481"/>
                    <a:pt x="1475" y="7284"/>
                  </a:cubicBezTo>
                  <a:lnTo>
                    <a:pt x="1475" y="7284"/>
                  </a:lnTo>
                  <a:cubicBezTo>
                    <a:pt x="1927" y="7092"/>
                    <a:pt x="2332" y="6819"/>
                    <a:pt x="2680" y="6471"/>
                  </a:cubicBezTo>
                  <a:lnTo>
                    <a:pt x="2680" y="6471"/>
                  </a:lnTo>
                  <a:cubicBezTo>
                    <a:pt x="3028" y="6123"/>
                    <a:pt x="3301" y="5718"/>
                    <a:pt x="3492" y="5267"/>
                  </a:cubicBezTo>
                  <a:lnTo>
                    <a:pt x="3492" y="5267"/>
                  </a:lnTo>
                  <a:cubicBezTo>
                    <a:pt x="3690" y="4799"/>
                    <a:pt x="3790" y="4302"/>
                    <a:pt x="3790" y="3790"/>
                  </a:cubicBezTo>
                  <a:lnTo>
                    <a:pt x="3790" y="3790"/>
                  </a:lnTo>
                  <a:cubicBezTo>
                    <a:pt x="3790" y="3279"/>
                    <a:pt x="3690" y="2782"/>
                    <a:pt x="3492" y="2316"/>
                  </a:cubicBezTo>
                </a:path>
              </a:pathLst>
            </a:custGeom>
            <a:solidFill>
              <a:srgbClr val="7C7C7C">
                <a:alpha val="74902"/>
              </a:srgbClr>
            </a:solidFill>
            <a:ln>
              <a:noFill/>
            </a:ln>
            <a:effectLst/>
          </p:spPr>
          <p:txBody>
            <a:bodyPr wrap="none" anchor="ctr"/>
            <a:lstStyle/>
            <a:p>
              <a:pPr>
                <a:defRPr/>
              </a:pPr>
              <a:endParaRPr lang="en-US" sz="3265"/>
            </a:p>
          </p:txBody>
        </p:sp>
      </p:grpSp>
      <p:grpSp>
        <p:nvGrpSpPr>
          <p:cNvPr id="20" name="Group 19"/>
          <p:cNvGrpSpPr/>
          <p:nvPr/>
        </p:nvGrpSpPr>
        <p:grpSpPr>
          <a:xfrm>
            <a:off x="115602" y="957673"/>
            <a:ext cx="2932398" cy="956316"/>
            <a:chOff x="730106" y="1603166"/>
            <a:chExt cx="2635909" cy="956316"/>
          </a:xfrm>
        </p:grpSpPr>
        <p:sp>
          <p:nvSpPr>
            <p:cNvPr id="11" name="TextBox 10">
              <a:extLst>
                <a:ext uri="{FF2B5EF4-FFF2-40B4-BE49-F238E27FC236}">
                  <a16:creationId xmlns:a16="http://schemas.microsoft.com/office/drawing/2014/main" id="{9EADF660-7660-2E40-9D9D-2B76F77F4903}"/>
                </a:ext>
              </a:extLst>
            </p:cNvPr>
            <p:cNvSpPr txBox="1"/>
            <p:nvPr/>
          </p:nvSpPr>
          <p:spPr>
            <a:xfrm>
              <a:off x="800100" y="2005484"/>
              <a:ext cx="2565915" cy="553998"/>
            </a:xfrm>
            <a:prstGeom prst="rect">
              <a:avLst/>
            </a:prstGeom>
            <a:noFill/>
          </p:spPr>
          <p:txBody>
            <a:bodyPr wrap="square" rtlCol="0" anchor="t">
              <a:spAutoFit/>
            </a:bodyPr>
            <a:lstStyle/>
            <a:p>
              <a:pPr marL="285750" indent="-285750">
                <a:lnSpc>
                  <a:spcPts val="1800"/>
                </a:lnSpc>
                <a:buFont typeface="Arial" panose="020B0604020202020204" pitchFamily="34" charset="0"/>
                <a:buChar char="•"/>
              </a:pPr>
              <a:r>
                <a:rPr lang="en-US" spc="-15" dirty="0">
                  <a:ea typeface="Source Sans Pro" panose="020B0503030403020204" pitchFamily="34" charset="0"/>
                </a:rPr>
                <a:t>Refugees </a:t>
              </a:r>
            </a:p>
            <a:p>
              <a:pPr marL="285750" indent="-285750">
                <a:lnSpc>
                  <a:spcPts val="1800"/>
                </a:lnSpc>
                <a:buFont typeface="Arial" panose="020B0604020202020204" pitchFamily="34" charset="0"/>
                <a:buChar char="•"/>
              </a:pPr>
              <a:r>
                <a:rPr lang="en-US" spc="-15" dirty="0">
                  <a:ea typeface="Source Sans Pro" panose="020B0503030403020204" pitchFamily="34" charset="0"/>
                </a:rPr>
                <a:t>Stigmatized populations</a:t>
              </a:r>
            </a:p>
          </p:txBody>
        </p:sp>
        <p:sp>
          <p:nvSpPr>
            <p:cNvPr id="12" name="TextBox 11">
              <a:extLst>
                <a:ext uri="{FF2B5EF4-FFF2-40B4-BE49-F238E27FC236}">
                  <a16:creationId xmlns:a16="http://schemas.microsoft.com/office/drawing/2014/main" id="{B5DE2C1C-8D8E-3244-A708-20BB260F90C1}"/>
                </a:ext>
              </a:extLst>
            </p:cNvPr>
            <p:cNvSpPr txBox="1"/>
            <p:nvPr/>
          </p:nvSpPr>
          <p:spPr>
            <a:xfrm>
              <a:off x="730106" y="1603166"/>
              <a:ext cx="2189055" cy="374461"/>
            </a:xfrm>
            <a:prstGeom prst="rect">
              <a:avLst/>
            </a:prstGeom>
            <a:noFill/>
          </p:spPr>
          <p:txBody>
            <a:bodyPr wrap="none" rtlCol="0" anchor="b">
              <a:spAutoFit/>
            </a:bodyPr>
            <a:lstStyle/>
            <a:p>
              <a:pPr>
                <a:lnSpc>
                  <a:spcPts val="2160"/>
                </a:lnSpc>
              </a:pPr>
              <a:r>
                <a:rPr lang="en-US" sz="2000" b="1" spc="-15" dirty="0">
                  <a:solidFill>
                    <a:schemeClr val="tx2"/>
                  </a:solidFill>
                  <a:ea typeface="Source Sans Pro" panose="020B0503030403020204" pitchFamily="34" charset="0"/>
                </a:rPr>
                <a:t>Mobility &amp; the Self </a:t>
              </a:r>
            </a:p>
          </p:txBody>
        </p:sp>
      </p:grpSp>
      <p:sp>
        <p:nvSpPr>
          <p:cNvPr id="13" name="TextBox 12">
            <a:extLst>
              <a:ext uri="{FF2B5EF4-FFF2-40B4-BE49-F238E27FC236}">
                <a16:creationId xmlns:a16="http://schemas.microsoft.com/office/drawing/2014/main" id="{68FF7B23-4BC6-AA48-8D89-F00BF2CABCA2}"/>
              </a:ext>
            </a:extLst>
          </p:cNvPr>
          <p:cNvSpPr txBox="1"/>
          <p:nvPr/>
        </p:nvSpPr>
        <p:spPr>
          <a:xfrm>
            <a:off x="4233" y="2840448"/>
            <a:ext cx="3180196" cy="1477328"/>
          </a:xfrm>
          <a:prstGeom prst="rect">
            <a:avLst/>
          </a:prstGeom>
          <a:noFill/>
        </p:spPr>
        <p:txBody>
          <a:bodyPr wrap="square" rtlCol="0" anchor="t">
            <a:spAutoFit/>
          </a:bodyPr>
          <a:lstStyle/>
          <a:p>
            <a:pPr marL="285750" indent="-285750">
              <a:lnSpc>
                <a:spcPts val="1800"/>
              </a:lnSpc>
              <a:buFont typeface="Arial" panose="020B0604020202020204" pitchFamily="34" charset="0"/>
              <a:buChar char="•"/>
            </a:pPr>
            <a:r>
              <a:rPr lang="en-US" spc="-15" dirty="0">
                <a:ea typeface="Source Sans Pro" panose="020B0503030403020204" pitchFamily="34" charset="0"/>
              </a:rPr>
              <a:t>Husbands who work away from home</a:t>
            </a:r>
          </a:p>
          <a:p>
            <a:pPr marL="285750" indent="-285750">
              <a:lnSpc>
                <a:spcPts val="1800"/>
              </a:lnSpc>
              <a:buFont typeface="Arial" panose="020B0604020202020204" pitchFamily="34" charset="0"/>
              <a:buChar char="•"/>
            </a:pPr>
            <a:r>
              <a:rPr lang="en-US" spc="-15" dirty="0">
                <a:ea typeface="Source Sans Pro" panose="020B0503030403020204" pitchFamily="34" charset="0"/>
              </a:rPr>
              <a:t>Modes of HIV transmission reflect modes of transmission in their countries of origin </a:t>
            </a:r>
          </a:p>
        </p:txBody>
      </p:sp>
      <p:sp>
        <p:nvSpPr>
          <p:cNvPr id="14" name="TextBox 13">
            <a:extLst>
              <a:ext uri="{FF2B5EF4-FFF2-40B4-BE49-F238E27FC236}">
                <a16:creationId xmlns:a16="http://schemas.microsoft.com/office/drawing/2014/main" id="{62961678-C5CA-D547-9444-7719AB97D412}"/>
              </a:ext>
            </a:extLst>
          </p:cNvPr>
          <p:cNvSpPr txBox="1"/>
          <p:nvPr/>
        </p:nvSpPr>
        <p:spPr>
          <a:xfrm>
            <a:off x="0" y="2332051"/>
            <a:ext cx="2877071" cy="374461"/>
          </a:xfrm>
          <a:prstGeom prst="rect">
            <a:avLst/>
          </a:prstGeom>
          <a:noFill/>
        </p:spPr>
        <p:txBody>
          <a:bodyPr wrap="none" rtlCol="0" anchor="b">
            <a:spAutoFit/>
          </a:bodyPr>
          <a:lstStyle/>
          <a:p>
            <a:pPr algn="r">
              <a:lnSpc>
                <a:spcPts val="2160"/>
              </a:lnSpc>
            </a:pPr>
            <a:r>
              <a:rPr lang="en-US" sz="2000" b="1" spc="-15" dirty="0">
                <a:solidFill>
                  <a:schemeClr val="tx2"/>
                </a:solidFill>
                <a:ea typeface="Source Sans Pro" panose="020B0503030403020204" pitchFamily="34" charset="0"/>
              </a:rPr>
              <a:t>‘Bridging Populations’</a:t>
            </a:r>
          </a:p>
        </p:txBody>
      </p:sp>
      <p:sp>
        <p:nvSpPr>
          <p:cNvPr id="15" name="TextBox 14">
            <a:extLst>
              <a:ext uri="{FF2B5EF4-FFF2-40B4-BE49-F238E27FC236}">
                <a16:creationId xmlns:a16="http://schemas.microsoft.com/office/drawing/2014/main" id="{A7CDD425-55B3-BE4F-BBF8-1B3C5E258755}"/>
              </a:ext>
            </a:extLst>
          </p:cNvPr>
          <p:cNvSpPr txBox="1"/>
          <p:nvPr/>
        </p:nvSpPr>
        <p:spPr>
          <a:xfrm>
            <a:off x="6248400" y="1332134"/>
            <a:ext cx="2667000" cy="553998"/>
          </a:xfrm>
          <a:prstGeom prst="rect">
            <a:avLst/>
          </a:prstGeom>
          <a:noFill/>
        </p:spPr>
        <p:txBody>
          <a:bodyPr wrap="square" rtlCol="0" anchor="t">
            <a:spAutoFit/>
          </a:bodyPr>
          <a:lstStyle/>
          <a:p>
            <a:pPr marL="285750" indent="-285750">
              <a:lnSpc>
                <a:spcPts val="1800"/>
              </a:lnSpc>
              <a:buFont typeface="Arial" panose="020B0604020202020204" pitchFamily="34" charset="0"/>
              <a:buChar char="•"/>
            </a:pPr>
            <a:r>
              <a:rPr lang="en-US" spc="-15" dirty="0">
                <a:latin typeface="+mj-lt"/>
                <a:ea typeface="Source Sans Pro" panose="020B0503030403020204" pitchFamily="34" charset="0"/>
              </a:rPr>
              <a:t>Sex Workers</a:t>
            </a:r>
          </a:p>
          <a:p>
            <a:pPr marL="285750" indent="-285750">
              <a:lnSpc>
                <a:spcPts val="1800"/>
              </a:lnSpc>
              <a:buFont typeface="Arial" panose="020B0604020202020204" pitchFamily="34" charset="0"/>
              <a:buChar char="•"/>
            </a:pPr>
            <a:r>
              <a:rPr lang="en-US" spc="-15" dirty="0">
                <a:latin typeface="+mj-lt"/>
                <a:ea typeface="Source Sans Pro" panose="020B0503030403020204" pitchFamily="34" charset="0"/>
              </a:rPr>
              <a:t>Tourists</a:t>
            </a:r>
          </a:p>
        </p:txBody>
      </p:sp>
      <p:sp>
        <p:nvSpPr>
          <p:cNvPr id="16" name="TextBox 15">
            <a:extLst>
              <a:ext uri="{FF2B5EF4-FFF2-40B4-BE49-F238E27FC236}">
                <a16:creationId xmlns:a16="http://schemas.microsoft.com/office/drawing/2014/main" id="{7E7B3F85-F0C7-0B4C-9DA3-DDC2F8665F1E}"/>
              </a:ext>
            </a:extLst>
          </p:cNvPr>
          <p:cNvSpPr txBox="1"/>
          <p:nvPr/>
        </p:nvSpPr>
        <p:spPr>
          <a:xfrm>
            <a:off x="6248400" y="957673"/>
            <a:ext cx="2510944" cy="374461"/>
          </a:xfrm>
          <a:prstGeom prst="rect">
            <a:avLst/>
          </a:prstGeom>
          <a:noFill/>
        </p:spPr>
        <p:txBody>
          <a:bodyPr wrap="none" rtlCol="0" anchor="b">
            <a:spAutoFit/>
          </a:bodyPr>
          <a:lstStyle/>
          <a:p>
            <a:pPr>
              <a:lnSpc>
                <a:spcPts val="2160"/>
              </a:lnSpc>
            </a:pPr>
            <a:r>
              <a:rPr lang="en-US" sz="2000" b="1" spc="-15" dirty="0">
                <a:solidFill>
                  <a:schemeClr val="tx2"/>
                </a:solidFill>
                <a:ea typeface="Source Sans Pro" panose="020B0503030403020204" pitchFamily="34" charset="0"/>
              </a:rPr>
              <a:t>Mobility &amp; Pleasure</a:t>
            </a:r>
          </a:p>
        </p:txBody>
      </p:sp>
      <p:sp>
        <p:nvSpPr>
          <p:cNvPr id="17" name="TextBox 16">
            <a:extLst>
              <a:ext uri="{FF2B5EF4-FFF2-40B4-BE49-F238E27FC236}">
                <a16:creationId xmlns:a16="http://schemas.microsoft.com/office/drawing/2014/main" id="{84C26839-7BB7-934B-B4A0-E15A6A4D2721}"/>
              </a:ext>
            </a:extLst>
          </p:cNvPr>
          <p:cNvSpPr txBox="1"/>
          <p:nvPr/>
        </p:nvSpPr>
        <p:spPr>
          <a:xfrm>
            <a:off x="6324600" y="2840448"/>
            <a:ext cx="2444439" cy="784830"/>
          </a:xfrm>
          <a:prstGeom prst="rect">
            <a:avLst/>
          </a:prstGeom>
          <a:noFill/>
        </p:spPr>
        <p:txBody>
          <a:bodyPr wrap="square" rtlCol="0" anchor="t">
            <a:spAutoFit/>
          </a:bodyPr>
          <a:lstStyle/>
          <a:p>
            <a:pPr marL="285750" indent="-285750">
              <a:lnSpc>
                <a:spcPts val="1800"/>
              </a:lnSpc>
              <a:buFont typeface="Arial" panose="020B0604020202020204" pitchFamily="34" charset="0"/>
              <a:buChar char="•"/>
            </a:pPr>
            <a:r>
              <a:rPr lang="en-US" spc="-15" dirty="0">
                <a:ea typeface="Source Sans Pro" panose="020B0503030403020204" pitchFamily="34" charset="0"/>
              </a:rPr>
              <a:t>Professionals</a:t>
            </a:r>
          </a:p>
          <a:p>
            <a:pPr marL="285750" indent="-285750">
              <a:lnSpc>
                <a:spcPts val="1800"/>
              </a:lnSpc>
              <a:buFont typeface="Arial" panose="020B0604020202020204" pitchFamily="34" charset="0"/>
              <a:buChar char="•"/>
            </a:pPr>
            <a:r>
              <a:rPr lang="en-US" spc="-15" dirty="0">
                <a:ea typeface="Source Sans Pro" panose="020B0503030403020204" pitchFamily="34" charset="0"/>
              </a:rPr>
              <a:t>Migrant laborers </a:t>
            </a:r>
          </a:p>
          <a:p>
            <a:pPr>
              <a:lnSpc>
                <a:spcPts val="1800"/>
              </a:lnSpc>
            </a:pPr>
            <a:endParaRPr lang="en-US" sz="1200" spc="-15" dirty="0">
              <a:ea typeface="Source Sans Pro" panose="020B0503030403020204" pitchFamily="34" charset="0"/>
            </a:endParaRPr>
          </a:p>
        </p:txBody>
      </p:sp>
      <p:sp>
        <p:nvSpPr>
          <p:cNvPr id="18" name="TextBox 17">
            <a:extLst>
              <a:ext uri="{FF2B5EF4-FFF2-40B4-BE49-F238E27FC236}">
                <a16:creationId xmlns:a16="http://schemas.microsoft.com/office/drawing/2014/main" id="{273ED22E-BE3A-B14F-AB62-3209BD188338}"/>
              </a:ext>
            </a:extLst>
          </p:cNvPr>
          <p:cNvSpPr txBox="1"/>
          <p:nvPr/>
        </p:nvSpPr>
        <p:spPr>
          <a:xfrm>
            <a:off x="6324600" y="2332051"/>
            <a:ext cx="2481508" cy="374461"/>
          </a:xfrm>
          <a:prstGeom prst="rect">
            <a:avLst/>
          </a:prstGeom>
          <a:noFill/>
        </p:spPr>
        <p:txBody>
          <a:bodyPr wrap="square" rtlCol="0" anchor="b">
            <a:spAutoFit/>
          </a:bodyPr>
          <a:lstStyle/>
          <a:p>
            <a:pPr>
              <a:lnSpc>
                <a:spcPts val="2160"/>
              </a:lnSpc>
            </a:pPr>
            <a:r>
              <a:rPr lang="en-US" sz="2000" b="1" spc="-15" dirty="0">
                <a:solidFill>
                  <a:schemeClr val="tx2"/>
                </a:solidFill>
                <a:ea typeface="Source Sans Pro" panose="020B0503030403020204" pitchFamily="34" charset="0"/>
              </a:rPr>
              <a:t>Mobility &amp; Work</a:t>
            </a:r>
          </a:p>
        </p:txBody>
      </p:sp>
      <p:sp>
        <p:nvSpPr>
          <p:cNvPr id="21" name="TextBox 20"/>
          <p:cNvSpPr txBox="1"/>
          <p:nvPr/>
        </p:nvSpPr>
        <p:spPr>
          <a:xfrm>
            <a:off x="2062284" y="4773654"/>
            <a:ext cx="5710116" cy="276999"/>
          </a:xfrm>
          <a:prstGeom prst="rect">
            <a:avLst/>
          </a:prstGeom>
          <a:noFill/>
        </p:spPr>
        <p:txBody>
          <a:bodyPr wrap="square" rtlCol="0">
            <a:spAutoFit/>
          </a:bodyPr>
          <a:lstStyle/>
          <a:p>
            <a:pPr algn="ctr"/>
            <a:r>
              <a:rPr lang="en-US" sz="1200" dirty="0">
                <a:solidFill>
                  <a:schemeClr val="bg1"/>
                </a:solidFill>
              </a:rPr>
              <a:t>Thomas et al, 2009. Patterson et al, 2012. School et al, 2010. </a:t>
            </a:r>
            <a:r>
              <a:rPr lang="en-US" sz="1200" dirty="0" err="1">
                <a:solidFill>
                  <a:schemeClr val="bg1"/>
                </a:solidFill>
              </a:rPr>
              <a:t>Truby</a:t>
            </a:r>
            <a:r>
              <a:rPr lang="en-US" sz="1200" dirty="0">
                <a:solidFill>
                  <a:schemeClr val="bg1"/>
                </a:solidFill>
              </a:rPr>
              <a:t> et al, 2014.</a:t>
            </a:r>
          </a:p>
        </p:txBody>
      </p:sp>
    </p:spTree>
    <p:extLst>
      <p:ext uri="{BB962C8B-B14F-4D97-AF65-F5344CB8AC3E}">
        <p14:creationId xmlns:p14="http://schemas.microsoft.com/office/powerpoint/2010/main" val="3833902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50"/>
            <a:ext cx="8315569" cy="857250"/>
          </a:xfrm>
        </p:spPr>
        <p:txBody>
          <a:bodyPr/>
          <a:lstStyle/>
          <a:p>
            <a:r>
              <a:rPr lang="en-US" sz="2800" dirty="0"/>
              <a:t>Common Characteristics Among Mobile Populations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18</a:t>
            </a:fld>
            <a:endParaRPr lang="en-US"/>
          </a:p>
        </p:txBody>
      </p:sp>
      <p:sp>
        <p:nvSpPr>
          <p:cNvPr id="5" name="Freeform 34">
            <a:extLst>
              <a:ext uri="{FF2B5EF4-FFF2-40B4-BE49-F238E27FC236}">
                <a16:creationId xmlns:a16="http://schemas.microsoft.com/office/drawing/2014/main" id="{F3A6737C-4C7A-AF4C-9AEA-59B5564B5B2A}"/>
              </a:ext>
            </a:extLst>
          </p:cNvPr>
          <p:cNvSpPr>
            <a:spLocks/>
          </p:cNvSpPr>
          <p:nvPr/>
        </p:nvSpPr>
        <p:spPr bwMode="auto">
          <a:xfrm>
            <a:off x="228600" y="878180"/>
            <a:ext cx="2454381" cy="2452106"/>
          </a:xfrm>
          <a:custGeom>
            <a:avLst/>
            <a:gdLst>
              <a:gd name="T0" fmla="*/ 3424791 w 4986"/>
              <a:gd name="T1" fmla="*/ 1711568 h 4985"/>
              <a:gd name="T2" fmla="*/ 3424791 w 4986"/>
              <a:gd name="T3" fmla="*/ 1711568 h 4985"/>
              <a:gd name="T4" fmla="*/ 1712739 w 4986"/>
              <a:gd name="T5" fmla="*/ 3421762 h 4985"/>
              <a:gd name="T6" fmla="*/ 1712739 w 4986"/>
              <a:gd name="T7" fmla="*/ 3421762 h 4985"/>
              <a:gd name="T8" fmla="*/ 0 w 4986"/>
              <a:gd name="T9" fmla="*/ 1711568 h 4985"/>
              <a:gd name="T10" fmla="*/ 0 w 4986"/>
              <a:gd name="T11" fmla="*/ 1711568 h 4985"/>
              <a:gd name="T12" fmla="*/ 1712739 w 4986"/>
              <a:gd name="T13" fmla="*/ 0 h 4985"/>
              <a:gd name="T14" fmla="*/ 1712739 w 4986"/>
              <a:gd name="T15" fmla="*/ 0 h 4985"/>
              <a:gd name="T16" fmla="*/ 3424791 w 4986"/>
              <a:gd name="T17" fmla="*/ 1711568 h 49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86" h="4985">
                <a:moveTo>
                  <a:pt x="4985" y="2493"/>
                </a:moveTo>
                <a:lnTo>
                  <a:pt x="4985" y="2493"/>
                </a:lnTo>
                <a:cubicBezTo>
                  <a:pt x="4985" y="3868"/>
                  <a:pt x="3869" y="4984"/>
                  <a:pt x="2493" y="4984"/>
                </a:cubicBezTo>
                <a:cubicBezTo>
                  <a:pt x="1117" y="4984"/>
                  <a:pt x="0" y="3868"/>
                  <a:pt x="0" y="2493"/>
                </a:cubicBezTo>
                <a:cubicBezTo>
                  <a:pt x="0" y="1116"/>
                  <a:pt x="1117" y="0"/>
                  <a:pt x="2493" y="0"/>
                </a:cubicBezTo>
                <a:cubicBezTo>
                  <a:pt x="3869" y="0"/>
                  <a:pt x="4985" y="1116"/>
                  <a:pt x="4985" y="2493"/>
                </a:cubicBezTo>
              </a:path>
            </a:pathLst>
          </a:custGeom>
          <a:solidFill>
            <a:srgbClr val="2F5597">
              <a:alpha val="74902"/>
            </a:srgbClr>
          </a:solidFill>
          <a:ln>
            <a:noFill/>
          </a:ln>
        </p:spPr>
        <p:txBody>
          <a:bodyPr wrap="none" anchor="ctr"/>
          <a:lstStyle/>
          <a:p>
            <a:endParaRPr lang="en-US" sz="3265"/>
          </a:p>
        </p:txBody>
      </p:sp>
      <p:sp>
        <p:nvSpPr>
          <p:cNvPr id="6" name="Freeform 36">
            <a:extLst>
              <a:ext uri="{FF2B5EF4-FFF2-40B4-BE49-F238E27FC236}">
                <a16:creationId xmlns:a16="http://schemas.microsoft.com/office/drawing/2014/main" id="{24A11C2A-BC64-774E-92A7-AC44E08CE887}"/>
              </a:ext>
            </a:extLst>
          </p:cNvPr>
          <p:cNvSpPr>
            <a:spLocks/>
          </p:cNvSpPr>
          <p:nvPr/>
        </p:nvSpPr>
        <p:spPr bwMode="auto">
          <a:xfrm>
            <a:off x="2209847" y="878180"/>
            <a:ext cx="2452106" cy="2452106"/>
          </a:xfrm>
          <a:custGeom>
            <a:avLst/>
            <a:gdLst>
              <a:gd name="T0" fmla="*/ 3421763 w 4985"/>
              <a:gd name="T1" fmla="*/ 1711568 h 4985"/>
              <a:gd name="T2" fmla="*/ 3421763 w 4985"/>
              <a:gd name="T3" fmla="*/ 1711568 h 4985"/>
              <a:gd name="T4" fmla="*/ 1710882 w 4985"/>
              <a:gd name="T5" fmla="*/ 3421762 h 4985"/>
              <a:gd name="T6" fmla="*/ 1710882 w 4985"/>
              <a:gd name="T7" fmla="*/ 3421762 h 4985"/>
              <a:gd name="T8" fmla="*/ 0 w 4985"/>
              <a:gd name="T9" fmla="*/ 1711568 h 4985"/>
              <a:gd name="T10" fmla="*/ 0 w 4985"/>
              <a:gd name="T11" fmla="*/ 1711568 h 4985"/>
              <a:gd name="T12" fmla="*/ 1710882 w 4985"/>
              <a:gd name="T13" fmla="*/ 0 h 4985"/>
              <a:gd name="T14" fmla="*/ 1710882 w 4985"/>
              <a:gd name="T15" fmla="*/ 0 h 4985"/>
              <a:gd name="T16" fmla="*/ 3421763 w 4985"/>
              <a:gd name="T17" fmla="*/ 1711568 h 49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85" h="4985">
                <a:moveTo>
                  <a:pt x="4984" y="2493"/>
                </a:moveTo>
                <a:lnTo>
                  <a:pt x="4984" y="2493"/>
                </a:lnTo>
                <a:cubicBezTo>
                  <a:pt x="4984" y="3868"/>
                  <a:pt x="3869" y="4984"/>
                  <a:pt x="2492" y="4984"/>
                </a:cubicBezTo>
                <a:cubicBezTo>
                  <a:pt x="1116" y="4984"/>
                  <a:pt x="0" y="3868"/>
                  <a:pt x="0" y="2493"/>
                </a:cubicBezTo>
                <a:cubicBezTo>
                  <a:pt x="0" y="1116"/>
                  <a:pt x="1116" y="0"/>
                  <a:pt x="2492" y="0"/>
                </a:cubicBezTo>
                <a:cubicBezTo>
                  <a:pt x="3869" y="0"/>
                  <a:pt x="4984" y="1116"/>
                  <a:pt x="4984" y="2493"/>
                </a:cubicBezTo>
              </a:path>
            </a:pathLst>
          </a:custGeom>
          <a:solidFill>
            <a:srgbClr val="C55A11">
              <a:alpha val="74902"/>
            </a:srgbClr>
          </a:solidFill>
          <a:ln>
            <a:noFill/>
          </a:ln>
        </p:spPr>
        <p:txBody>
          <a:bodyPr wrap="none" anchor="ctr"/>
          <a:lstStyle/>
          <a:p>
            <a:endParaRPr lang="en-US" sz="3265"/>
          </a:p>
        </p:txBody>
      </p:sp>
      <p:sp>
        <p:nvSpPr>
          <p:cNvPr id="7" name="Freeform 38">
            <a:extLst>
              <a:ext uri="{FF2B5EF4-FFF2-40B4-BE49-F238E27FC236}">
                <a16:creationId xmlns:a16="http://schemas.microsoft.com/office/drawing/2014/main" id="{EADF373F-0C45-844C-9C89-CE8EE4C34721}"/>
              </a:ext>
            </a:extLst>
          </p:cNvPr>
          <p:cNvSpPr>
            <a:spLocks noChangeArrowheads="1"/>
          </p:cNvSpPr>
          <p:nvPr/>
        </p:nvSpPr>
        <p:spPr bwMode="auto">
          <a:xfrm>
            <a:off x="4186546" y="878180"/>
            <a:ext cx="2452106" cy="2452106"/>
          </a:xfrm>
          <a:custGeom>
            <a:avLst/>
            <a:gdLst>
              <a:gd name="T0" fmla="*/ 4983 w 4984"/>
              <a:gd name="T1" fmla="*/ 2493 h 4985"/>
              <a:gd name="T2" fmla="*/ 4983 w 4984"/>
              <a:gd name="T3" fmla="*/ 2493 h 4985"/>
              <a:gd name="T4" fmla="*/ 2491 w 4984"/>
              <a:gd name="T5" fmla="*/ 4984 h 4985"/>
              <a:gd name="T6" fmla="*/ 2491 w 4984"/>
              <a:gd name="T7" fmla="*/ 4984 h 4985"/>
              <a:gd name="T8" fmla="*/ 0 w 4984"/>
              <a:gd name="T9" fmla="*/ 2493 h 4985"/>
              <a:gd name="T10" fmla="*/ 0 w 4984"/>
              <a:gd name="T11" fmla="*/ 2493 h 4985"/>
              <a:gd name="T12" fmla="*/ 2491 w 4984"/>
              <a:gd name="T13" fmla="*/ 0 h 4985"/>
              <a:gd name="T14" fmla="*/ 2491 w 4984"/>
              <a:gd name="T15" fmla="*/ 0 h 4985"/>
              <a:gd name="T16" fmla="*/ 4983 w 4984"/>
              <a:gd name="T17" fmla="*/ 2493 h 49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84" h="4985">
                <a:moveTo>
                  <a:pt x="4983" y="2493"/>
                </a:moveTo>
                <a:lnTo>
                  <a:pt x="4983" y="2493"/>
                </a:lnTo>
                <a:cubicBezTo>
                  <a:pt x="4983" y="3868"/>
                  <a:pt x="3867" y="4984"/>
                  <a:pt x="2491" y="4984"/>
                </a:cubicBezTo>
                <a:lnTo>
                  <a:pt x="2491" y="4984"/>
                </a:lnTo>
                <a:cubicBezTo>
                  <a:pt x="1114" y="4984"/>
                  <a:pt x="0" y="3868"/>
                  <a:pt x="0" y="2493"/>
                </a:cubicBezTo>
                <a:lnTo>
                  <a:pt x="0" y="2493"/>
                </a:lnTo>
                <a:cubicBezTo>
                  <a:pt x="0" y="1116"/>
                  <a:pt x="1114" y="0"/>
                  <a:pt x="2491" y="0"/>
                </a:cubicBezTo>
                <a:lnTo>
                  <a:pt x="2491" y="0"/>
                </a:lnTo>
                <a:cubicBezTo>
                  <a:pt x="3867" y="0"/>
                  <a:pt x="4983" y="1116"/>
                  <a:pt x="4983" y="2493"/>
                </a:cubicBezTo>
              </a:path>
            </a:pathLst>
          </a:custGeom>
          <a:solidFill>
            <a:srgbClr val="7C7C7C">
              <a:alpha val="74902"/>
            </a:srgbClr>
          </a:solidFill>
          <a:ln>
            <a:noFill/>
          </a:ln>
          <a:effectLst/>
        </p:spPr>
        <p:txBody>
          <a:bodyPr wrap="none" anchor="ctr"/>
          <a:lstStyle/>
          <a:p>
            <a:pPr>
              <a:defRPr/>
            </a:pPr>
            <a:endParaRPr lang="en-US" sz="3265"/>
          </a:p>
        </p:txBody>
      </p:sp>
      <p:sp>
        <p:nvSpPr>
          <p:cNvPr id="8" name="Freeform 40">
            <a:extLst>
              <a:ext uri="{FF2B5EF4-FFF2-40B4-BE49-F238E27FC236}">
                <a16:creationId xmlns:a16="http://schemas.microsoft.com/office/drawing/2014/main" id="{5D6A9DA6-AD43-B745-A90E-855EAF4B92D6}"/>
              </a:ext>
            </a:extLst>
          </p:cNvPr>
          <p:cNvSpPr>
            <a:spLocks noChangeArrowheads="1"/>
          </p:cNvSpPr>
          <p:nvPr/>
        </p:nvSpPr>
        <p:spPr bwMode="auto">
          <a:xfrm>
            <a:off x="6165519" y="878180"/>
            <a:ext cx="2454381" cy="2452106"/>
          </a:xfrm>
          <a:custGeom>
            <a:avLst/>
            <a:gdLst>
              <a:gd name="T0" fmla="*/ 4985 w 4986"/>
              <a:gd name="T1" fmla="*/ 2493 h 4985"/>
              <a:gd name="T2" fmla="*/ 4985 w 4986"/>
              <a:gd name="T3" fmla="*/ 2493 h 4985"/>
              <a:gd name="T4" fmla="*/ 2493 w 4986"/>
              <a:gd name="T5" fmla="*/ 4984 h 4985"/>
              <a:gd name="T6" fmla="*/ 2493 w 4986"/>
              <a:gd name="T7" fmla="*/ 4984 h 4985"/>
              <a:gd name="T8" fmla="*/ 0 w 4986"/>
              <a:gd name="T9" fmla="*/ 2493 h 4985"/>
              <a:gd name="T10" fmla="*/ 0 w 4986"/>
              <a:gd name="T11" fmla="*/ 2493 h 4985"/>
              <a:gd name="T12" fmla="*/ 2493 w 4986"/>
              <a:gd name="T13" fmla="*/ 0 h 4985"/>
              <a:gd name="T14" fmla="*/ 2493 w 4986"/>
              <a:gd name="T15" fmla="*/ 0 h 4985"/>
              <a:gd name="T16" fmla="*/ 4985 w 4986"/>
              <a:gd name="T17" fmla="*/ 2493 h 49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86" h="4985">
                <a:moveTo>
                  <a:pt x="4985" y="2493"/>
                </a:moveTo>
                <a:lnTo>
                  <a:pt x="4985" y="2493"/>
                </a:lnTo>
                <a:cubicBezTo>
                  <a:pt x="4985" y="3868"/>
                  <a:pt x="3869" y="4984"/>
                  <a:pt x="2493" y="4984"/>
                </a:cubicBezTo>
                <a:lnTo>
                  <a:pt x="2493" y="4984"/>
                </a:lnTo>
                <a:cubicBezTo>
                  <a:pt x="1116" y="4984"/>
                  <a:pt x="0" y="3868"/>
                  <a:pt x="0" y="2493"/>
                </a:cubicBezTo>
                <a:lnTo>
                  <a:pt x="0" y="2493"/>
                </a:lnTo>
                <a:cubicBezTo>
                  <a:pt x="0" y="1116"/>
                  <a:pt x="1116" y="0"/>
                  <a:pt x="2493" y="0"/>
                </a:cubicBezTo>
                <a:lnTo>
                  <a:pt x="2493" y="0"/>
                </a:lnTo>
                <a:cubicBezTo>
                  <a:pt x="3869" y="0"/>
                  <a:pt x="4985" y="1116"/>
                  <a:pt x="4985" y="2493"/>
                </a:cubicBezTo>
              </a:path>
            </a:pathLst>
          </a:custGeom>
          <a:solidFill>
            <a:srgbClr val="BF9000">
              <a:alpha val="74902"/>
            </a:srgbClr>
          </a:solidFill>
          <a:ln>
            <a:noFill/>
          </a:ln>
          <a:effectLst/>
        </p:spPr>
        <p:txBody>
          <a:bodyPr wrap="none" anchor="ctr"/>
          <a:lstStyle/>
          <a:p>
            <a:pPr>
              <a:defRPr/>
            </a:pPr>
            <a:endParaRPr lang="en-US" sz="3265"/>
          </a:p>
        </p:txBody>
      </p:sp>
      <p:sp>
        <p:nvSpPr>
          <p:cNvPr id="9" name="Freeform 8">
            <a:extLst>
              <a:ext uri="{FF2B5EF4-FFF2-40B4-BE49-F238E27FC236}">
                <a16:creationId xmlns:a16="http://schemas.microsoft.com/office/drawing/2014/main" id="{73CA28C9-0CB8-0043-AD6A-5C777C2A5C30}"/>
              </a:ext>
            </a:extLst>
          </p:cNvPr>
          <p:cNvSpPr>
            <a:spLocks noChangeArrowheads="1"/>
          </p:cNvSpPr>
          <p:nvPr/>
        </p:nvSpPr>
        <p:spPr bwMode="auto">
          <a:xfrm>
            <a:off x="1443867" y="3410415"/>
            <a:ext cx="25528" cy="548480"/>
          </a:xfrm>
          <a:custGeom>
            <a:avLst/>
            <a:gdLst>
              <a:gd name="connsiteX0" fmla="*/ 17816 w 35632"/>
              <a:gd name="connsiteY0" fmla="*/ 687519 h 765569"/>
              <a:gd name="connsiteX1" fmla="*/ 35632 w 35632"/>
              <a:gd name="connsiteY1" fmla="*/ 705638 h 765569"/>
              <a:gd name="connsiteX2" fmla="*/ 35632 w 35632"/>
              <a:gd name="connsiteY2" fmla="*/ 748147 h 765569"/>
              <a:gd name="connsiteX3" fmla="*/ 17816 w 35632"/>
              <a:gd name="connsiteY3" fmla="*/ 765569 h 765569"/>
              <a:gd name="connsiteX4" fmla="*/ 0 w 35632"/>
              <a:gd name="connsiteY4" fmla="*/ 748147 h 765569"/>
              <a:gd name="connsiteX5" fmla="*/ 0 w 35632"/>
              <a:gd name="connsiteY5" fmla="*/ 705638 h 765569"/>
              <a:gd name="connsiteX6" fmla="*/ 17816 w 35632"/>
              <a:gd name="connsiteY6" fmla="*/ 687519 h 765569"/>
              <a:gd name="connsiteX7" fmla="*/ 17816 w 35632"/>
              <a:gd name="connsiteY7" fmla="*/ 516612 h 765569"/>
              <a:gd name="connsiteX8" fmla="*/ 35632 w 35632"/>
              <a:gd name="connsiteY8" fmla="*/ 534497 h 765569"/>
              <a:gd name="connsiteX9" fmla="*/ 35632 w 35632"/>
              <a:gd name="connsiteY9" fmla="*/ 620485 h 765569"/>
              <a:gd name="connsiteX10" fmla="*/ 17816 w 35632"/>
              <a:gd name="connsiteY10" fmla="*/ 638370 h 765569"/>
              <a:gd name="connsiteX11" fmla="*/ 0 w 35632"/>
              <a:gd name="connsiteY11" fmla="*/ 620485 h 765569"/>
              <a:gd name="connsiteX12" fmla="*/ 0 w 35632"/>
              <a:gd name="connsiteY12" fmla="*/ 534497 h 765569"/>
              <a:gd name="connsiteX13" fmla="*/ 17816 w 35632"/>
              <a:gd name="connsiteY13" fmla="*/ 516612 h 765569"/>
              <a:gd name="connsiteX14" fmla="*/ 17816 w 35632"/>
              <a:gd name="connsiteY14" fmla="*/ 344637 h 765569"/>
              <a:gd name="connsiteX15" fmla="*/ 35632 w 35632"/>
              <a:gd name="connsiteY15" fmla="*/ 362522 h 765569"/>
              <a:gd name="connsiteX16" fmla="*/ 35632 w 35632"/>
              <a:gd name="connsiteY16" fmla="*/ 447822 h 765569"/>
              <a:gd name="connsiteX17" fmla="*/ 17816 w 35632"/>
              <a:gd name="connsiteY17" fmla="*/ 465707 h 765569"/>
              <a:gd name="connsiteX18" fmla="*/ 0 w 35632"/>
              <a:gd name="connsiteY18" fmla="*/ 447822 h 765569"/>
              <a:gd name="connsiteX19" fmla="*/ 0 w 35632"/>
              <a:gd name="connsiteY19" fmla="*/ 362522 h 765569"/>
              <a:gd name="connsiteX20" fmla="*/ 17816 w 35632"/>
              <a:gd name="connsiteY20" fmla="*/ 344637 h 765569"/>
              <a:gd name="connsiteX21" fmla="*/ 17816 w 35632"/>
              <a:gd name="connsiteY21" fmla="*/ 171974 h 765569"/>
              <a:gd name="connsiteX22" fmla="*/ 35632 w 35632"/>
              <a:gd name="connsiteY22" fmla="*/ 189860 h 765569"/>
              <a:gd name="connsiteX23" fmla="*/ 35632 w 35632"/>
              <a:gd name="connsiteY23" fmla="*/ 275847 h 765569"/>
              <a:gd name="connsiteX24" fmla="*/ 17816 w 35632"/>
              <a:gd name="connsiteY24" fmla="*/ 293045 h 765569"/>
              <a:gd name="connsiteX25" fmla="*/ 0 w 35632"/>
              <a:gd name="connsiteY25" fmla="*/ 275847 h 765569"/>
              <a:gd name="connsiteX26" fmla="*/ 0 w 35632"/>
              <a:gd name="connsiteY26" fmla="*/ 189860 h 765569"/>
              <a:gd name="connsiteX27" fmla="*/ 17816 w 35632"/>
              <a:gd name="connsiteY27" fmla="*/ 171974 h 765569"/>
              <a:gd name="connsiteX28" fmla="*/ 17816 w 35632"/>
              <a:gd name="connsiteY28" fmla="*/ 0 h 765569"/>
              <a:gd name="connsiteX29" fmla="*/ 35632 w 35632"/>
              <a:gd name="connsiteY29" fmla="*/ 17197 h 765569"/>
              <a:gd name="connsiteX30" fmla="*/ 35632 w 35632"/>
              <a:gd name="connsiteY30" fmla="*/ 103185 h 765569"/>
              <a:gd name="connsiteX31" fmla="*/ 17816 w 35632"/>
              <a:gd name="connsiteY31" fmla="*/ 121070 h 765569"/>
              <a:gd name="connsiteX32" fmla="*/ 0 w 35632"/>
              <a:gd name="connsiteY32" fmla="*/ 103185 h 765569"/>
              <a:gd name="connsiteX33" fmla="*/ 0 w 35632"/>
              <a:gd name="connsiteY33" fmla="*/ 17197 h 765569"/>
              <a:gd name="connsiteX34" fmla="*/ 17816 w 35632"/>
              <a:gd name="connsiteY34" fmla="*/ 0 h 7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5632" h="765569">
                <a:moveTo>
                  <a:pt x="17816" y="687519"/>
                </a:moveTo>
                <a:cubicBezTo>
                  <a:pt x="27793" y="687519"/>
                  <a:pt x="35632" y="695185"/>
                  <a:pt x="35632" y="705638"/>
                </a:cubicBezTo>
                <a:lnTo>
                  <a:pt x="35632" y="748147"/>
                </a:lnTo>
                <a:cubicBezTo>
                  <a:pt x="35632" y="757904"/>
                  <a:pt x="27793" y="765569"/>
                  <a:pt x="17816" y="765569"/>
                </a:cubicBezTo>
                <a:cubicBezTo>
                  <a:pt x="7839" y="765569"/>
                  <a:pt x="0" y="757904"/>
                  <a:pt x="0" y="748147"/>
                </a:cubicBezTo>
                <a:lnTo>
                  <a:pt x="0" y="705638"/>
                </a:lnTo>
                <a:cubicBezTo>
                  <a:pt x="0" y="695185"/>
                  <a:pt x="7839" y="687519"/>
                  <a:pt x="17816" y="687519"/>
                </a:cubicBezTo>
                <a:close/>
                <a:moveTo>
                  <a:pt x="17816" y="516612"/>
                </a:moveTo>
                <a:cubicBezTo>
                  <a:pt x="27793" y="516612"/>
                  <a:pt x="35632" y="524867"/>
                  <a:pt x="35632" y="534497"/>
                </a:cubicBezTo>
                <a:lnTo>
                  <a:pt x="35632" y="620485"/>
                </a:lnTo>
                <a:cubicBezTo>
                  <a:pt x="35632" y="630115"/>
                  <a:pt x="27793" y="638370"/>
                  <a:pt x="17816" y="638370"/>
                </a:cubicBezTo>
                <a:cubicBezTo>
                  <a:pt x="7839" y="638370"/>
                  <a:pt x="0" y="630115"/>
                  <a:pt x="0" y="620485"/>
                </a:cubicBezTo>
                <a:lnTo>
                  <a:pt x="0" y="534497"/>
                </a:lnTo>
                <a:cubicBezTo>
                  <a:pt x="0" y="524867"/>
                  <a:pt x="7839" y="516612"/>
                  <a:pt x="17816" y="516612"/>
                </a:cubicBezTo>
                <a:close/>
                <a:moveTo>
                  <a:pt x="17816" y="344637"/>
                </a:moveTo>
                <a:cubicBezTo>
                  <a:pt x="27793" y="344637"/>
                  <a:pt x="35632" y="352892"/>
                  <a:pt x="35632" y="362522"/>
                </a:cubicBezTo>
                <a:lnTo>
                  <a:pt x="35632" y="447822"/>
                </a:lnTo>
                <a:cubicBezTo>
                  <a:pt x="35632" y="458140"/>
                  <a:pt x="27793" y="465707"/>
                  <a:pt x="17816" y="465707"/>
                </a:cubicBezTo>
                <a:cubicBezTo>
                  <a:pt x="7839" y="465707"/>
                  <a:pt x="0" y="458140"/>
                  <a:pt x="0" y="447822"/>
                </a:cubicBezTo>
                <a:lnTo>
                  <a:pt x="0" y="362522"/>
                </a:lnTo>
                <a:cubicBezTo>
                  <a:pt x="0" y="352892"/>
                  <a:pt x="7839" y="344637"/>
                  <a:pt x="17816" y="344637"/>
                </a:cubicBezTo>
                <a:close/>
                <a:moveTo>
                  <a:pt x="17816" y="171974"/>
                </a:moveTo>
                <a:cubicBezTo>
                  <a:pt x="27793" y="171974"/>
                  <a:pt x="35632" y="180229"/>
                  <a:pt x="35632" y="189860"/>
                </a:cubicBezTo>
                <a:lnTo>
                  <a:pt x="35632" y="275847"/>
                </a:lnTo>
                <a:cubicBezTo>
                  <a:pt x="35632" y="285478"/>
                  <a:pt x="27793" y="293045"/>
                  <a:pt x="17816" y="293045"/>
                </a:cubicBezTo>
                <a:cubicBezTo>
                  <a:pt x="7839" y="293045"/>
                  <a:pt x="0" y="285478"/>
                  <a:pt x="0" y="275847"/>
                </a:cubicBezTo>
                <a:lnTo>
                  <a:pt x="0" y="189860"/>
                </a:lnTo>
                <a:cubicBezTo>
                  <a:pt x="0" y="180229"/>
                  <a:pt x="7839" y="171974"/>
                  <a:pt x="17816" y="171974"/>
                </a:cubicBezTo>
                <a:close/>
                <a:moveTo>
                  <a:pt x="17816" y="0"/>
                </a:moveTo>
                <a:cubicBezTo>
                  <a:pt x="27793" y="0"/>
                  <a:pt x="35632" y="7567"/>
                  <a:pt x="35632" y="17197"/>
                </a:cubicBezTo>
                <a:lnTo>
                  <a:pt x="35632" y="103185"/>
                </a:lnTo>
                <a:cubicBezTo>
                  <a:pt x="35632" y="113503"/>
                  <a:pt x="27793" y="121070"/>
                  <a:pt x="17816" y="121070"/>
                </a:cubicBezTo>
                <a:cubicBezTo>
                  <a:pt x="7839" y="121070"/>
                  <a:pt x="0" y="113503"/>
                  <a:pt x="0" y="103185"/>
                </a:cubicBezTo>
                <a:lnTo>
                  <a:pt x="0" y="17197"/>
                </a:lnTo>
                <a:cubicBezTo>
                  <a:pt x="0" y="7567"/>
                  <a:pt x="7839" y="0"/>
                  <a:pt x="17816" y="0"/>
                </a:cubicBezTo>
                <a:close/>
              </a:path>
            </a:pathLst>
          </a:custGeom>
          <a:solidFill>
            <a:srgbClr val="2F5597"/>
          </a:solidFill>
          <a:ln>
            <a:noFill/>
          </a:ln>
          <a:effectLst/>
        </p:spPr>
        <p:txBody>
          <a:bodyPr wrap="square" anchor="ctr">
            <a:noAutofit/>
          </a:bodyPr>
          <a:lstStyle/>
          <a:p>
            <a:endParaRPr lang="en-US" sz="3265"/>
          </a:p>
        </p:txBody>
      </p:sp>
      <p:sp>
        <p:nvSpPr>
          <p:cNvPr id="10" name="Freeform 9">
            <a:extLst>
              <a:ext uri="{FF2B5EF4-FFF2-40B4-BE49-F238E27FC236}">
                <a16:creationId xmlns:a16="http://schemas.microsoft.com/office/drawing/2014/main" id="{3A63ACC2-8F12-C64C-BBE7-DD2682C04522}"/>
              </a:ext>
            </a:extLst>
          </p:cNvPr>
          <p:cNvSpPr>
            <a:spLocks noChangeArrowheads="1"/>
          </p:cNvSpPr>
          <p:nvPr/>
        </p:nvSpPr>
        <p:spPr bwMode="auto">
          <a:xfrm>
            <a:off x="3422797" y="3410415"/>
            <a:ext cx="25547" cy="548480"/>
          </a:xfrm>
          <a:custGeom>
            <a:avLst/>
            <a:gdLst>
              <a:gd name="connsiteX0" fmla="*/ 17830 w 35659"/>
              <a:gd name="connsiteY0" fmla="*/ 687519 h 765569"/>
              <a:gd name="connsiteX1" fmla="*/ 35659 w 35659"/>
              <a:gd name="connsiteY1" fmla="*/ 705638 h 765569"/>
              <a:gd name="connsiteX2" fmla="*/ 35659 w 35659"/>
              <a:gd name="connsiteY2" fmla="*/ 748147 h 765569"/>
              <a:gd name="connsiteX3" fmla="*/ 17830 w 35659"/>
              <a:gd name="connsiteY3" fmla="*/ 765569 h 765569"/>
              <a:gd name="connsiteX4" fmla="*/ 0 w 35659"/>
              <a:gd name="connsiteY4" fmla="*/ 748147 h 765569"/>
              <a:gd name="connsiteX5" fmla="*/ 0 w 35659"/>
              <a:gd name="connsiteY5" fmla="*/ 705638 h 765569"/>
              <a:gd name="connsiteX6" fmla="*/ 17830 w 35659"/>
              <a:gd name="connsiteY6" fmla="*/ 687519 h 765569"/>
              <a:gd name="connsiteX7" fmla="*/ 17830 w 35659"/>
              <a:gd name="connsiteY7" fmla="*/ 516612 h 765569"/>
              <a:gd name="connsiteX8" fmla="*/ 35659 w 35659"/>
              <a:gd name="connsiteY8" fmla="*/ 534497 h 765569"/>
              <a:gd name="connsiteX9" fmla="*/ 35659 w 35659"/>
              <a:gd name="connsiteY9" fmla="*/ 620485 h 765569"/>
              <a:gd name="connsiteX10" fmla="*/ 17830 w 35659"/>
              <a:gd name="connsiteY10" fmla="*/ 638370 h 765569"/>
              <a:gd name="connsiteX11" fmla="*/ 0 w 35659"/>
              <a:gd name="connsiteY11" fmla="*/ 620485 h 765569"/>
              <a:gd name="connsiteX12" fmla="*/ 0 w 35659"/>
              <a:gd name="connsiteY12" fmla="*/ 534497 h 765569"/>
              <a:gd name="connsiteX13" fmla="*/ 17830 w 35659"/>
              <a:gd name="connsiteY13" fmla="*/ 516612 h 765569"/>
              <a:gd name="connsiteX14" fmla="*/ 17830 w 35659"/>
              <a:gd name="connsiteY14" fmla="*/ 344637 h 765569"/>
              <a:gd name="connsiteX15" fmla="*/ 35659 w 35659"/>
              <a:gd name="connsiteY15" fmla="*/ 362522 h 765569"/>
              <a:gd name="connsiteX16" fmla="*/ 35659 w 35659"/>
              <a:gd name="connsiteY16" fmla="*/ 447822 h 765569"/>
              <a:gd name="connsiteX17" fmla="*/ 17830 w 35659"/>
              <a:gd name="connsiteY17" fmla="*/ 465707 h 765569"/>
              <a:gd name="connsiteX18" fmla="*/ 0 w 35659"/>
              <a:gd name="connsiteY18" fmla="*/ 447822 h 765569"/>
              <a:gd name="connsiteX19" fmla="*/ 0 w 35659"/>
              <a:gd name="connsiteY19" fmla="*/ 362522 h 765569"/>
              <a:gd name="connsiteX20" fmla="*/ 17830 w 35659"/>
              <a:gd name="connsiteY20" fmla="*/ 344637 h 765569"/>
              <a:gd name="connsiteX21" fmla="*/ 17830 w 35659"/>
              <a:gd name="connsiteY21" fmla="*/ 171974 h 765569"/>
              <a:gd name="connsiteX22" fmla="*/ 35659 w 35659"/>
              <a:gd name="connsiteY22" fmla="*/ 189860 h 765569"/>
              <a:gd name="connsiteX23" fmla="*/ 35659 w 35659"/>
              <a:gd name="connsiteY23" fmla="*/ 275847 h 765569"/>
              <a:gd name="connsiteX24" fmla="*/ 17830 w 35659"/>
              <a:gd name="connsiteY24" fmla="*/ 293045 h 765569"/>
              <a:gd name="connsiteX25" fmla="*/ 0 w 35659"/>
              <a:gd name="connsiteY25" fmla="*/ 275847 h 765569"/>
              <a:gd name="connsiteX26" fmla="*/ 0 w 35659"/>
              <a:gd name="connsiteY26" fmla="*/ 189860 h 765569"/>
              <a:gd name="connsiteX27" fmla="*/ 17830 w 35659"/>
              <a:gd name="connsiteY27" fmla="*/ 171974 h 765569"/>
              <a:gd name="connsiteX28" fmla="*/ 17830 w 35659"/>
              <a:gd name="connsiteY28" fmla="*/ 0 h 765569"/>
              <a:gd name="connsiteX29" fmla="*/ 35659 w 35659"/>
              <a:gd name="connsiteY29" fmla="*/ 17197 h 765569"/>
              <a:gd name="connsiteX30" fmla="*/ 35659 w 35659"/>
              <a:gd name="connsiteY30" fmla="*/ 103185 h 765569"/>
              <a:gd name="connsiteX31" fmla="*/ 17830 w 35659"/>
              <a:gd name="connsiteY31" fmla="*/ 121070 h 765569"/>
              <a:gd name="connsiteX32" fmla="*/ 0 w 35659"/>
              <a:gd name="connsiteY32" fmla="*/ 103185 h 765569"/>
              <a:gd name="connsiteX33" fmla="*/ 0 w 35659"/>
              <a:gd name="connsiteY33" fmla="*/ 17197 h 765569"/>
              <a:gd name="connsiteX34" fmla="*/ 17830 w 35659"/>
              <a:gd name="connsiteY34" fmla="*/ 0 h 7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5659" h="765569">
                <a:moveTo>
                  <a:pt x="17830" y="687519"/>
                </a:moveTo>
                <a:cubicBezTo>
                  <a:pt x="27430" y="687519"/>
                  <a:pt x="35659" y="695185"/>
                  <a:pt x="35659" y="705638"/>
                </a:cubicBezTo>
                <a:lnTo>
                  <a:pt x="35659" y="748147"/>
                </a:lnTo>
                <a:cubicBezTo>
                  <a:pt x="35659" y="757904"/>
                  <a:pt x="27430" y="765569"/>
                  <a:pt x="17830" y="765569"/>
                </a:cubicBezTo>
                <a:cubicBezTo>
                  <a:pt x="8229" y="765569"/>
                  <a:pt x="0" y="757904"/>
                  <a:pt x="0" y="748147"/>
                </a:cubicBezTo>
                <a:lnTo>
                  <a:pt x="0" y="705638"/>
                </a:lnTo>
                <a:cubicBezTo>
                  <a:pt x="0" y="695185"/>
                  <a:pt x="8229" y="687519"/>
                  <a:pt x="17830" y="687519"/>
                </a:cubicBezTo>
                <a:close/>
                <a:moveTo>
                  <a:pt x="17830" y="516612"/>
                </a:moveTo>
                <a:cubicBezTo>
                  <a:pt x="27430" y="516612"/>
                  <a:pt x="35659" y="524867"/>
                  <a:pt x="35659" y="534497"/>
                </a:cubicBezTo>
                <a:lnTo>
                  <a:pt x="35659" y="620485"/>
                </a:lnTo>
                <a:cubicBezTo>
                  <a:pt x="35659" y="630115"/>
                  <a:pt x="27430" y="638370"/>
                  <a:pt x="17830" y="638370"/>
                </a:cubicBezTo>
                <a:cubicBezTo>
                  <a:pt x="8229" y="638370"/>
                  <a:pt x="0" y="630115"/>
                  <a:pt x="0" y="620485"/>
                </a:cubicBezTo>
                <a:lnTo>
                  <a:pt x="0" y="534497"/>
                </a:lnTo>
                <a:cubicBezTo>
                  <a:pt x="0" y="524867"/>
                  <a:pt x="8229" y="516612"/>
                  <a:pt x="17830" y="516612"/>
                </a:cubicBezTo>
                <a:close/>
                <a:moveTo>
                  <a:pt x="17830" y="344637"/>
                </a:moveTo>
                <a:cubicBezTo>
                  <a:pt x="27430" y="344637"/>
                  <a:pt x="35659" y="352892"/>
                  <a:pt x="35659" y="362522"/>
                </a:cubicBezTo>
                <a:lnTo>
                  <a:pt x="35659" y="447822"/>
                </a:lnTo>
                <a:cubicBezTo>
                  <a:pt x="35659" y="458140"/>
                  <a:pt x="27430" y="465707"/>
                  <a:pt x="17830" y="465707"/>
                </a:cubicBezTo>
                <a:cubicBezTo>
                  <a:pt x="8229" y="465707"/>
                  <a:pt x="0" y="458140"/>
                  <a:pt x="0" y="447822"/>
                </a:cubicBezTo>
                <a:lnTo>
                  <a:pt x="0" y="362522"/>
                </a:lnTo>
                <a:cubicBezTo>
                  <a:pt x="0" y="352892"/>
                  <a:pt x="8229" y="344637"/>
                  <a:pt x="17830" y="344637"/>
                </a:cubicBezTo>
                <a:close/>
                <a:moveTo>
                  <a:pt x="17830" y="171974"/>
                </a:moveTo>
                <a:cubicBezTo>
                  <a:pt x="27430" y="171974"/>
                  <a:pt x="35659" y="180229"/>
                  <a:pt x="35659" y="189860"/>
                </a:cubicBezTo>
                <a:lnTo>
                  <a:pt x="35659" y="275847"/>
                </a:lnTo>
                <a:cubicBezTo>
                  <a:pt x="35659" y="285478"/>
                  <a:pt x="27430" y="293045"/>
                  <a:pt x="17830" y="293045"/>
                </a:cubicBezTo>
                <a:cubicBezTo>
                  <a:pt x="8229" y="293045"/>
                  <a:pt x="0" y="285478"/>
                  <a:pt x="0" y="275847"/>
                </a:cubicBezTo>
                <a:lnTo>
                  <a:pt x="0" y="189860"/>
                </a:lnTo>
                <a:cubicBezTo>
                  <a:pt x="0" y="180229"/>
                  <a:pt x="8229" y="171974"/>
                  <a:pt x="17830" y="171974"/>
                </a:cubicBezTo>
                <a:close/>
                <a:moveTo>
                  <a:pt x="17830" y="0"/>
                </a:moveTo>
                <a:cubicBezTo>
                  <a:pt x="27430" y="0"/>
                  <a:pt x="35659" y="7567"/>
                  <a:pt x="35659" y="17197"/>
                </a:cubicBezTo>
                <a:lnTo>
                  <a:pt x="35659" y="103185"/>
                </a:lnTo>
                <a:cubicBezTo>
                  <a:pt x="35659" y="113503"/>
                  <a:pt x="27430" y="121070"/>
                  <a:pt x="17830" y="121070"/>
                </a:cubicBezTo>
                <a:cubicBezTo>
                  <a:pt x="8229" y="121070"/>
                  <a:pt x="0" y="113503"/>
                  <a:pt x="0" y="103185"/>
                </a:cubicBezTo>
                <a:lnTo>
                  <a:pt x="0" y="17197"/>
                </a:lnTo>
                <a:cubicBezTo>
                  <a:pt x="0" y="7567"/>
                  <a:pt x="8229" y="0"/>
                  <a:pt x="17830" y="0"/>
                </a:cubicBezTo>
                <a:close/>
              </a:path>
            </a:pathLst>
          </a:custGeom>
          <a:solidFill>
            <a:srgbClr val="C55A11"/>
          </a:solidFill>
          <a:ln>
            <a:noFill/>
          </a:ln>
          <a:effectLst/>
        </p:spPr>
        <p:txBody>
          <a:bodyPr wrap="square" anchor="ctr">
            <a:noAutofit/>
          </a:bodyPr>
          <a:lstStyle/>
          <a:p>
            <a:endParaRPr lang="en-US" sz="3265"/>
          </a:p>
        </p:txBody>
      </p:sp>
      <p:sp>
        <p:nvSpPr>
          <p:cNvPr id="11" name="Freeform 10">
            <a:extLst>
              <a:ext uri="{FF2B5EF4-FFF2-40B4-BE49-F238E27FC236}">
                <a16:creationId xmlns:a16="http://schemas.microsoft.com/office/drawing/2014/main" id="{7482C27C-8006-1142-AAB9-3E364DC07A64}"/>
              </a:ext>
            </a:extLst>
          </p:cNvPr>
          <p:cNvSpPr>
            <a:spLocks noChangeArrowheads="1"/>
          </p:cNvSpPr>
          <p:nvPr/>
        </p:nvSpPr>
        <p:spPr bwMode="auto">
          <a:xfrm>
            <a:off x="5423425" y="3410415"/>
            <a:ext cx="25538" cy="548480"/>
          </a:xfrm>
          <a:custGeom>
            <a:avLst/>
            <a:gdLst>
              <a:gd name="connsiteX0" fmla="*/ 17474 w 35646"/>
              <a:gd name="connsiteY0" fmla="*/ 687519 h 765569"/>
              <a:gd name="connsiteX1" fmla="*/ 35646 w 35646"/>
              <a:gd name="connsiteY1" fmla="*/ 705638 h 765569"/>
              <a:gd name="connsiteX2" fmla="*/ 35646 w 35646"/>
              <a:gd name="connsiteY2" fmla="*/ 748147 h 765569"/>
              <a:gd name="connsiteX3" fmla="*/ 17474 w 35646"/>
              <a:gd name="connsiteY3" fmla="*/ 765569 h 765569"/>
              <a:gd name="connsiteX4" fmla="*/ 0 w 35646"/>
              <a:gd name="connsiteY4" fmla="*/ 748147 h 765569"/>
              <a:gd name="connsiteX5" fmla="*/ 0 w 35646"/>
              <a:gd name="connsiteY5" fmla="*/ 705638 h 765569"/>
              <a:gd name="connsiteX6" fmla="*/ 17474 w 35646"/>
              <a:gd name="connsiteY6" fmla="*/ 687519 h 765569"/>
              <a:gd name="connsiteX7" fmla="*/ 17474 w 35646"/>
              <a:gd name="connsiteY7" fmla="*/ 516612 h 765569"/>
              <a:gd name="connsiteX8" fmla="*/ 35646 w 35646"/>
              <a:gd name="connsiteY8" fmla="*/ 534497 h 765569"/>
              <a:gd name="connsiteX9" fmla="*/ 35646 w 35646"/>
              <a:gd name="connsiteY9" fmla="*/ 620485 h 765569"/>
              <a:gd name="connsiteX10" fmla="*/ 17474 w 35646"/>
              <a:gd name="connsiteY10" fmla="*/ 638370 h 765569"/>
              <a:gd name="connsiteX11" fmla="*/ 0 w 35646"/>
              <a:gd name="connsiteY11" fmla="*/ 620485 h 765569"/>
              <a:gd name="connsiteX12" fmla="*/ 0 w 35646"/>
              <a:gd name="connsiteY12" fmla="*/ 534497 h 765569"/>
              <a:gd name="connsiteX13" fmla="*/ 17474 w 35646"/>
              <a:gd name="connsiteY13" fmla="*/ 516612 h 765569"/>
              <a:gd name="connsiteX14" fmla="*/ 17474 w 35646"/>
              <a:gd name="connsiteY14" fmla="*/ 344637 h 765569"/>
              <a:gd name="connsiteX15" fmla="*/ 35646 w 35646"/>
              <a:gd name="connsiteY15" fmla="*/ 362522 h 765569"/>
              <a:gd name="connsiteX16" fmla="*/ 35646 w 35646"/>
              <a:gd name="connsiteY16" fmla="*/ 447822 h 765569"/>
              <a:gd name="connsiteX17" fmla="*/ 17474 w 35646"/>
              <a:gd name="connsiteY17" fmla="*/ 465707 h 765569"/>
              <a:gd name="connsiteX18" fmla="*/ 0 w 35646"/>
              <a:gd name="connsiteY18" fmla="*/ 447822 h 765569"/>
              <a:gd name="connsiteX19" fmla="*/ 0 w 35646"/>
              <a:gd name="connsiteY19" fmla="*/ 362522 h 765569"/>
              <a:gd name="connsiteX20" fmla="*/ 17474 w 35646"/>
              <a:gd name="connsiteY20" fmla="*/ 344637 h 765569"/>
              <a:gd name="connsiteX21" fmla="*/ 17474 w 35646"/>
              <a:gd name="connsiteY21" fmla="*/ 171974 h 765569"/>
              <a:gd name="connsiteX22" fmla="*/ 35646 w 35646"/>
              <a:gd name="connsiteY22" fmla="*/ 189860 h 765569"/>
              <a:gd name="connsiteX23" fmla="*/ 35646 w 35646"/>
              <a:gd name="connsiteY23" fmla="*/ 275847 h 765569"/>
              <a:gd name="connsiteX24" fmla="*/ 17474 w 35646"/>
              <a:gd name="connsiteY24" fmla="*/ 293045 h 765569"/>
              <a:gd name="connsiteX25" fmla="*/ 0 w 35646"/>
              <a:gd name="connsiteY25" fmla="*/ 275847 h 765569"/>
              <a:gd name="connsiteX26" fmla="*/ 0 w 35646"/>
              <a:gd name="connsiteY26" fmla="*/ 189860 h 765569"/>
              <a:gd name="connsiteX27" fmla="*/ 17474 w 35646"/>
              <a:gd name="connsiteY27" fmla="*/ 171974 h 765569"/>
              <a:gd name="connsiteX28" fmla="*/ 17474 w 35646"/>
              <a:gd name="connsiteY28" fmla="*/ 0 h 765569"/>
              <a:gd name="connsiteX29" fmla="*/ 35646 w 35646"/>
              <a:gd name="connsiteY29" fmla="*/ 17197 h 765569"/>
              <a:gd name="connsiteX30" fmla="*/ 35646 w 35646"/>
              <a:gd name="connsiteY30" fmla="*/ 103185 h 765569"/>
              <a:gd name="connsiteX31" fmla="*/ 17474 w 35646"/>
              <a:gd name="connsiteY31" fmla="*/ 121070 h 765569"/>
              <a:gd name="connsiteX32" fmla="*/ 0 w 35646"/>
              <a:gd name="connsiteY32" fmla="*/ 103185 h 765569"/>
              <a:gd name="connsiteX33" fmla="*/ 0 w 35646"/>
              <a:gd name="connsiteY33" fmla="*/ 17197 h 765569"/>
              <a:gd name="connsiteX34" fmla="*/ 17474 w 35646"/>
              <a:gd name="connsiteY34" fmla="*/ 0 h 7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5646" h="765569">
                <a:moveTo>
                  <a:pt x="17474" y="687519"/>
                </a:moveTo>
                <a:cubicBezTo>
                  <a:pt x="27958" y="687519"/>
                  <a:pt x="35646" y="695185"/>
                  <a:pt x="35646" y="705638"/>
                </a:cubicBezTo>
                <a:lnTo>
                  <a:pt x="35646" y="748147"/>
                </a:lnTo>
                <a:cubicBezTo>
                  <a:pt x="35646" y="757904"/>
                  <a:pt x="27958" y="765569"/>
                  <a:pt x="17474" y="765569"/>
                </a:cubicBezTo>
                <a:cubicBezTo>
                  <a:pt x="7689" y="765569"/>
                  <a:pt x="0" y="757904"/>
                  <a:pt x="0" y="748147"/>
                </a:cubicBezTo>
                <a:lnTo>
                  <a:pt x="0" y="705638"/>
                </a:lnTo>
                <a:cubicBezTo>
                  <a:pt x="0" y="695185"/>
                  <a:pt x="7689" y="687519"/>
                  <a:pt x="17474" y="687519"/>
                </a:cubicBezTo>
                <a:close/>
                <a:moveTo>
                  <a:pt x="17474" y="516612"/>
                </a:moveTo>
                <a:cubicBezTo>
                  <a:pt x="27958" y="516612"/>
                  <a:pt x="35646" y="524867"/>
                  <a:pt x="35646" y="534497"/>
                </a:cubicBezTo>
                <a:lnTo>
                  <a:pt x="35646" y="620485"/>
                </a:lnTo>
                <a:cubicBezTo>
                  <a:pt x="35646" y="630115"/>
                  <a:pt x="27958" y="638370"/>
                  <a:pt x="17474" y="638370"/>
                </a:cubicBezTo>
                <a:cubicBezTo>
                  <a:pt x="7689" y="638370"/>
                  <a:pt x="0" y="630115"/>
                  <a:pt x="0" y="620485"/>
                </a:cubicBezTo>
                <a:lnTo>
                  <a:pt x="0" y="534497"/>
                </a:lnTo>
                <a:cubicBezTo>
                  <a:pt x="0" y="524867"/>
                  <a:pt x="7689" y="516612"/>
                  <a:pt x="17474" y="516612"/>
                </a:cubicBezTo>
                <a:close/>
                <a:moveTo>
                  <a:pt x="17474" y="344637"/>
                </a:moveTo>
                <a:cubicBezTo>
                  <a:pt x="27958" y="344637"/>
                  <a:pt x="35646" y="352892"/>
                  <a:pt x="35646" y="362522"/>
                </a:cubicBezTo>
                <a:lnTo>
                  <a:pt x="35646" y="447822"/>
                </a:lnTo>
                <a:cubicBezTo>
                  <a:pt x="35646" y="458140"/>
                  <a:pt x="27958" y="465707"/>
                  <a:pt x="17474" y="465707"/>
                </a:cubicBezTo>
                <a:cubicBezTo>
                  <a:pt x="7689" y="465707"/>
                  <a:pt x="0" y="458140"/>
                  <a:pt x="0" y="447822"/>
                </a:cubicBezTo>
                <a:lnTo>
                  <a:pt x="0" y="362522"/>
                </a:lnTo>
                <a:cubicBezTo>
                  <a:pt x="0" y="352892"/>
                  <a:pt x="7689" y="344637"/>
                  <a:pt x="17474" y="344637"/>
                </a:cubicBezTo>
                <a:close/>
                <a:moveTo>
                  <a:pt x="17474" y="171974"/>
                </a:moveTo>
                <a:cubicBezTo>
                  <a:pt x="27958" y="171974"/>
                  <a:pt x="35646" y="180229"/>
                  <a:pt x="35646" y="189860"/>
                </a:cubicBezTo>
                <a:lnTo>
                  <a:pt x="35646" y="275847"/>
                </a:lnTo>
                <a:cubicBezTo>
                  <a:pt x="35646" y="285478"/>
                  <a:pt x="27958" y="293045"/>
                  <a:pt x="17474" y="293045"/>
                </a:cubicBezTo>
                <a:cubicBezTo>
                  <a:pt x="7689" y="293045"/>
                  <a:pt x="0" y="285478"/>
                  <a:pt x="0" y="275847"/>
                </a:cubicBezTo>
                <a:lnTo>
                  <a:pt x="0" y="189860"/>
                </a:lnTo>
                <a:cubicBezTo>
                  <a:pt x="0" y="180229"/>
                  <a:pt x="7689" y="171974"/>
                  <a:pt x="17474" y="171974"/>
                </a:cubicBezTo>
                <a:close/>
                <a:moveTo>
                  <a:pt x="17474" y="0"/>
                </a:moveTo>
                <a:cubicBezTo>
                  <a:pt x="27958" y="0"/>
                  <a:pt x="35646" y="7567"/>
                  <a:pt x="35646" y="17197"/>
                </a:cubicBezTo>
                <a:lnTo>
                  <a:pt x="35646" y="103185"/>
                </a:lnTo>
                <a:cubicBezTo>
                  <a:pt x="35646" y="113503"/>
                  <a:pt x="27958" y="121070"/>
                  <a:pt x="17474" y="121070"/>
                </a:cubicBezTo>
                <a:cubicBezTo>
                  <a:pt x="7689" y="121070"/>
                  <a:pt x="0" y="113503"/>
                  <a:pt x="0" y="103185"/>
                </a:cubicBezTo>
                <a:lnTo>
                  <a:pt x="0" y="17197"/>
                </a:lnTo>
                <a:cubicBezTo>
                  <a:pt x="0" y="7567"/>
                  <a:pt x="7689" y="0"/>
                  <a:pt x="17474" y="0"/>
                </a:cubicBezTo>
                <a:close/>
              </a:path>
            </a:pathLst>
          </a:custGeom>
          <a:solidFill>
            <a:srgbClr val="7C7C7C"/>
          </a:solidFill>
          <a:ln>
            <a:noFill/>
          </a:ln>
          <a:effectLst/>
        </p:spPr>
        <p:txBody>
          <a:bodyPr wrap="square" anchor="ctr">
            <a:noAutofit/>
          </a:bodyPr>
          <a:lstStyle/>
          <a:p>
            <a:endParaRPr lang="en-US" sz="3265"/>
          </a:p>
        </p:txBody>
      </p:sp>
      <p:sp>
        <p:nvSpPr>
          <p:cNvPr id="12" name="Freeform 11">
            <a:extLst>
              <a:ext uri="{FF2B5EF4-FFF2-40B4-BE49-F238E27FC236}">
                <a16:creationId xmlns:a16="http://schemas.microsoft.com/office/drawing/2014/main" id="{EF62D808-16D2-3047-AE09-3635B39902D2}"/>
              </a:ext>
            </a:extLst>
          </p:cNvPr>
          <p:cNvSpPr>
            <a:spLocks noChangeArrowheads="1"/>
          </p:cNvSpPr>
          <p:nvPr/>
        </p:nvSpPr>
        <p:spPr bwMode="auto">
          <a:xfrm>
            <a:off x="7378484" y="3410415"/>
            <a:ext cx="27432" cy="456735"/>
          </a:xfrm>
          <a:custGeom>
            <a:avLst/>
            <a:gdLst>
              <a:gd name="connsiteX0" fmla="*/ 18172 w 35646"/>
              <a:gd name="connsiteY0" fmla="*/ 687519 h 765569"/>
              <a:gd name="connsiteX1" fmla="*/ 35646 w 35646"/>
              <a:gd name="connsiteY1" fmla="*/ 705638 h 765569"/>
              <a:gd name="connsiteX2" fmla="*/ 35646 w 35646"/>
              <a:gd name="connsiteY2" fmla="*/ 748147 h 765569"/>
              <a:gd name="connsiteX3" fmla="*/ 18172 w 35646"/>
              <a:gd name="connsiteY3" fmla="*/ 765569 h 765569"/>
              <a:gd name="connsiteX4" fmla="*/ 0 w 35646"/>
              <a:gd name="connsiteY4" fmla="*/ 748147 h 765569"/>
              <a:gd name="connsiteX5" fmla="*/ 0 w 35646"/>
              <a:gd name="connsiteY5" fmla="*/ 705638 h 765569"/>
              <a:gd name="connsiteX6" fmla="*/ 18172 w 35646"/>
              <a:gd name="connsiteY6" fmla="*/ 687519 h 765569"/>
              <a:gd name="connsiteX7" fmla="*/ 18172 w 35646"/>
              <a:gd name="connsiteY7" fmla="*/ 516612 h 765569"/>
              <a:gd name="connsiteX8" fmla="*/ 35646 w 35646"/>
              <a:gd name="connsiteY8" fmla="*/ 534497 h 765569"/>
              <a:gd name="connsiteX9" fmla="*/ 35646 w 35646"/>
              <a:gd name="connsiteY9" fmla="*/ 620485 h 765569"/>
              <a:gd name="connsiteX10" fmla="*/ 18172 w 35646"/>
              <a:gd name="connsiteY10" fmla="*/ 638370 h 765569"/>
              <a:gd name="connsiteX11" fmla="*/ 0 w 35646"/>
              <a:gd name="connsiteY11" fmla="*/ 620485 h 765569"/>
              <a:gd name="connsiteX12" fmla="*/ 0 w 35646"/>
              <a:gd name="connsiteY12" fmla="*/ 534497 h 765569"/>
              <a:gd name="connsiteX13" fmla="*/ 18172 w 35646"/>
              <a:gd name="connsiteY13" fmla="*/ 516612 h 765569"/>
              <a:gd name="connsiteX14" fmla="*/ 18172 w 35646"/>
              <a:gd name="connsiteY14" fmla="*/ 344637 h 765569"/>
              <a:gd name="connsiteX15" fmla="*/ 35646 w 35646"/>
              <a:gd name="connsiteY15" fmla="*/ 362522 h 765569"/>
              <a:gd name="connsiteX16" fmla="*/ 35646 w 35646"/>
              <a:gd name="connsiteY16" fmla="*/ 447822 h 765569"/>
              <a:gd name="connsiteX17" fmla="*/ 18172 w 35646"/>
              <a:gd name="connsiteY17" fmla="*/ 465707 h 765569"/>
              <a:gd name="connsiteX18" fmla="*/ 0 w 35646"/>
              <a:gd name="connsiteY18" fmla="*/ 447822 h 765569"/>
              <a:gd name="connsiteX19" fmla="*/ 0 w 35646"/>
              <a:gd name="connsiteY19" fmla="*/ 362522 h 765569"/>
              <a:gd name="connsiteX20" fmla="*/ 18172 w 35646"/>
              <a:gd name="connsiteY20" fmla="*/ 344637 h 765569"/>
              <a:gd name="connsiteX21" fmla="*/ 18172 w 35646"/>
              <a:gd name="connsiteY21" fmla="*/ 171974 h 765569"/>
              <a:gd name="connsiteX22" fmla="*/ 35646 w 35646"/>
              <a:gd name="connsiteY22" fmla="*/ 189860 h 765569"/>
              <a:gd name="connsiteX23" fmla="*/ 35646 w 35646"/>
              <a:gd name="connsiteY23" fmla="*/ 275847 h 765569"/>
              <a:gd name="connsiteX24" fmla="*/ 18172 w 35646"/>
              <a:gd name="connsiteY24" fmla="*/ 293045 h 765569"/>
              <a:gd name="connsiteX25" fmla="*/ 0 w 35646"/>
              <a:gd name="connsiteY25" fmla="*/ 275847 h 765569"/>
              <a:gd name="connsiteX26" fmla="*/ 0 w 35646"/>
              <a:gd name="connsiteY26" fmla="*/ 189860 h 765569"/>
              <a:gd name="connsiteX27" fmla="*/ 18172 w 35646"/>
              <a:gd name="connsiteY27" fmla="*/ 171974 h 765569"/>
              <a:gd name="connsiteX28" fmla="*/ 18172 w 35646"/>
              <a:gd name="connsiteY28" fmla="*/ 0 h 765569"/>
              <a:gd name="connsiteX29" fmla="*/ 35646 w 35646"/>
              <a:gd name="connsiteY29" fmla="*/ 17197 h 765569"/>
              <a:gd name="connsiteX30" fmla="*/ 35646 w 35646"/>
              <a:gd name="connsiteY30" fmla="*/ 103185 h 765569"/>
              <a:gd name="connsiteX31" fmla="*/ 18172 w 35646"/>
              <a:gd name="connsiteY31" fmla="*/ 121070 h 765569"/>
              <a:gd name="connsiteX32" fmla="*/ 0 w 35646"/>
              <a:gd name="connsiteY32" fmla="*/ 103185 h 765569"/>
              <a:gd name="connsiteX33" fmla="*/ 0 w 35646"/>
              <a:gd name="connsiteY33" fmla="*/ 17197 h 765569"/>
              <a:gd name="connsiteX34" fmla="*/ 18172 w 35646"/>
              <a:gd name="connsiteY34" fmla="*/ 0 h 7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5646" h="765569">
                <a:moveTo>
                  <a:pt x="18172" y="687519"/>
                </a:moveTo>
                <a:cubicBezTo>
                  <a:pt x="27958" y="687519"/>
                  <a:pt x="35646" y="695185"/>
                  <a:pt x="35646" y="705638"/>
                </a:cubicBezTo>
                <a:lnTo>
                  <a:pt x="35646" y="748147"/>
                </a:lnTo>
                <a:cubicBezTo>
                  <a:pt x="35646" y="757904"/>
                  <a:pt x="27958" y="765569"/>
                  <a:pt x="18172" y="765569"/>
                </a:cubicBezTo>
                <a:cubicBezTo>
                  <a:pt x="7688" y="765569"/>
                  <a:pt x="0" y="757904"/>
                  <a:pt x="0" y="748147"/>
                </a:cubicBezTo>
                <a:lnTo>
                  <a:pt x="0" y="705638"/>
                </a:lnTo>
                <a:cubicBezTo>
                  <a:pt x="0" y="695185"/>
                  <a:pt x="7688" y="687519"/>
                  <a:pt x="18172" y="687519"/>
                </a:cubicBezTo>
                <a:close/>
                <a:moveTo>
                  <a:pt x="18172" y="516612"/>
                </a:moveTo>
                <a:cubicBezTo>
                  <a:pt x="27958" y="516612"/>
                  <a:pt x="35646" y="524867"/>
                  <a:pt x="35646" y="534497"/>
                </a:cubicBezTo>
                <a:lnTo>
                  <a:pt x="35646" y="620485"/>
                </a:lnTo>
                <a:cubicBezTo>
                  <a:pt x="35646" y="630115"/>
                  <a:pt x="27958" y="638370"/>
                  <a:pt x="18172" y="638370"/>
                </a:cubicBezTo>
                <a:cubicBezTo>
                  <a:pt x="7688" y="638370"/>
                  <a:pt x="0" y="630115"/>
                  <a:pt x="0" y="620485"/>
                </a:cubicBezTo>
                <a:lnTo>
                  <a:pt x="0" y="534497"/>
                </a:lnTo>
                <a:cubicBezTo>
                  <a:pt x="0" y="524867"/>
                  <a:pt x="7688" y="516612"/>
                  <a:pt x="18172" y="516612"/>
                </a:cubicBezTo>
                <a:close/>
                <a:moveTo>
                  <a:pt x="18172" y="344637"/>
                </a:moveTo>
                <a:cubicBezTo>
                  <a:pt x="27958" y="344637"/>
                  <a:pt x="35646" y="352892"/>
                  <a:pt x="35646" y="362522"/>
                </a:cubicBezTo>
                <a:lnTo>
                  <a:pt x="35646" y="447822"/>
                </a:lnTo>
                <a:cubicBezTo>
                  <a:pt x="35646" y="458140"/>
                  <a:pt x="27958" y="465707"/>
                  <a:pt x="18172" y="465707"/>
                </a:cubicBezTo>
                <a:cubicBezTo>
                  <a:pt x="7688" y="465707"/>
                  <a:pt x="0" y="458140"/>
                  <a:pt x="0" y="447822"/>
                </a:cubicBezTo>
                <a:lnTo>
                  <a:pt x="0" y="362522"/>
                </a:lnTo>
                <a:cubicBezTo>
                  <a:pt x="0" y="352892"/>
                  <a:pt x="7688" y="344637"/>
                  <a:pt x="18172" y="344637"/>
                </a:cubicBezTo>
                <a:close/>
                <a:moveTo>
                  <a:pt x="18172" y="171974"/>
                </a:moveTo>
                <a:cubicBezTo>
                  <a:pt x="27958" y="171974"/>
                  <a:pt x="35646" y="180229"/>
                  <a:pt x="35646" y="189860"/>
                </a:cubicBezTo>
                <a:lnTo>
                  <a:pt x="35646" y="275847"/>
                </a:lnTo>
                <a:cubicBezTo>
                  <a:pt x="35646" y="285478"/>
                  <a:pt x="27958" y="293045"/>
                  <a:pt x="18172" y="293045"/>
                </a:cubicBezTo>
                <a:cubicBezTo>
                  <a:pt x="7688" y="293045"/>
                  <a:pt x="0" y="285478"/>
                  <a:pt x="0" y="275847"/>
                </a:cubicBezTo>
                <a:lnTo>
                  <a:pt x="0" y="189860"/>
                </a:lnTo>
                <a:cubicBezTo>
                  <a:pt x="0" y="180229"/>
                  <a:pt x="7688" y="171974"/>
                  <a:pt x="18172" y="171974"/>
                </a:cubicBezTo>
                <a:close/>
                <a:moveTo>
                  <a:pt x="18172" y="0"/>
                </a:moveTo>
                <a:cubicBezTo>
                  <a:pt x="27958" y="0"/>
                  <a:pt x="35646" y="7567"/>
                  <a:pt x="35646" y="17197"/>
                </a:cubicBezTo>
                <a:lnTo>
                  <a:pt x="35646" y="103185"/>
                </a:lnTo>
                <a:cubicBezTo>
                  <a:pt x="35646" y="113503"/>
                  <a:pt x="27958" y="121070"/>
                  <a:pt x="18172" y="121070"/>
                </a:cubicBezTo>
                <a:cubicBezTo>
                  <a:pt x="7688" y="121070"/>
                  <a:pt x="0" y="113503"/>
                  <a:pt x="0" y="103185"/>
                </a:cubicBezTo>
                <a:lnTo>
                  <a:pt x="0" y="17197"/>
                </a:lnTo>
                <a:cubicBezTo>
                  <a:pt x="0" y="7567"/>
                  <a:pt x="7688" y="0"/>
                  <a:pt x="18172" y="0"/>
                </a:cubicBezTo>
                <a:close/>
              </a:path>
            </a:pathLst>
          </a:custGeom>
          <a:solidFill>
            <a:srgbClr val="BF9000"/>
          </a:solidFill>
          <a:ln>
            <a:noFill/>
          </a:ln>
          <a:effectLst/>
        </p:spPr>
        <p:txBody>
          <a:bodyPr wrap="square" anchor="ctr">
            <a:noAutofit/>
          </a:bodyPr>
          <a:lstStyle/>
          <a:p>
            <a:endParaRPr lang="en-US" sz="3265"/>
          </a:p>
        </p:txBody>
      </p:sp>
      <p:sp>
        <p:nvSpPr>
          <p:cNvPr id="13" name="TextBox 12">
            <a:extLst>
              <a:ext uri="{FF2B5EF4-FFF2-40B4-BE49-F238E27FC236}">
                <a16:creationId xmlns:a16="http://schemas.microsoft.com/office/drawing/2014/main" id="{8E90BE40-CB85-1D46-B4DD-030DCAFE7771}"/>
              </a:ext>
            </a:extLst>
          </p:cNvPr>
          <p:cNvSpPr txBox="1"/>
          <p:nvPr/>
        </p:nvSpPr>
        <p:spPr>
          <a:xfrm>
            <a:off x="533401" y="1855004"/>
            <a:ext cx="1573450" cy="784830"/>
          </a:xfrm>
          <a:prstGeom prst="rect">
            <a:avLst/>
          </a:prstGeom>
          <a:noFill/>
        </p:spPr>
        <p:txBody>
          <a:bodyPr wrap="square" rtlCol="0" anchor="t">
            <a:spAutoFit/>
          </a:bodyPr>
          <a:lstStyle/>
          <a:p>
            <a:pPr marL="285750" indent="-285750">
              <a:lnSpc>
                <a:spcPts val="1800"/>
              </a:lnSpc>
              <a:buFont typeface="Arial" panose="020B0604020202020204" pitchFamily="34" charset="0"/>
              <a:buChar char="•"/>
            </a:pPr>
            <a:r>
              <a:rPr lang="en-US" sz="1600" spc="-15" dirty="0">
                <a:solidFill>
                  <a:schemeClr val="bg1"/>
                </a:solidFill>
                <a:ea typeface="Source Sans Pro" panose="020B0503030403020204" pitchFamily="34" charset="0"/>
              </a:rPr>
              <a:t>Needle exchange programs</a:t>
            </a:r>
          </a:p>
        </p:txBody>
      </p:sp>
      <p:sp>
        <p:nvSpPr>
          <p:cNvPr id="14" name="TextBox 13">
            <a:extLst>
              <a:ext uri="{FF2B5EF4-FFF2-40B4-BE49-F238E27FC236}">
                <a16:creationId xmlns:a16="http://schemas.microsoft.com/office/drawing/2014/main" id="{CF39E232-DC1F-7B4B-A931-A6E3A08349CE}"/>
              </a:ext>
            </a:extLst>
          </p:cNvPr>
          <p:cNvSpPr txBox="1"/>
          <p:nvPr/>
        </p:nvSpPr>
        <p:spPr>
          <a:xfrm>
            <a:off x="454841" y="1176408"/>
            <a:ext cx="1963037" cy="656590"/>
          </a:xfrm>
          <a:prstGeom prst="rect">
            <a:avLst/>
          </a:prstGeom>
          <a:noFill/>
        </p:spPr>
        <p:txBody>
          <a:bodyPr wrap="none" rtlCol="0" anchor="b">
            <a:spAutoFit/>
          </a:bodyPr>
          <a:lstStyle/>
          <a:p>
            <a:pPr algn="ctr">
              <a:lnSpc>
                <a:spcPts val="2160"/>
              </a:lnSpc>
            </a:pPr>
            <a:r>
              <a:rPr lang="en-US" sz="1600" b="1" spc="-15" dirty="0">
                <a:solidFill>
                  <a:schemeClr val="bg1"/>
                </a:solidFill>
                <a:ea typeface="Source Sans Pro" panose="020B0503030403020204" pitchFamily="34" charset="0"/>
              </a:rPr>
              <a:t>Injection Drug Use</a:t>
            </a:r>
          </a:p>
          <a:p>
            <a:pPr algn="ctr">
              <a:lnSpc>
                <a:spcPts val="2160"/>
              </a:lnSpc>
            </a:pPr>
            <a:r>
              <a:rPr lang="en-US" sz="1600" b="1" spc="-15" dirty="0">
                <a:solidFill>
                  <a:schemeClr val="bg1"/>
                </a:solidFill>
                <a:ea typeface="Source Sans Pro" panose="020B0503030403020204" pitchFamily="34" charset="0"/>
              </a:rPr>
              <a:t> (IDU)</a:t>
            </a:r>
          </a:p>
        </p:txBody>
      </p:sp>
      <p:sp>
        <p:nvSpPr>
          <p:cNvPr id="15" name="TextBox 14">
            <a:extLst>
              <a:ext uri="{FF2B5EF4-FFF2-40B4-BE49-F238E27FC236}">
                <a16:creationId xmlns:a16="http://schemas.microsoft.com/office/drawing/2014/main" id="{6249BE15-41B9-0A4F-A15C-F6A138247A2A}"/>
              </a:ext>
            </a:extLst>
          </p:cNvPr>
          <p:cNvSpPr txBox="1"/>
          <p:nvPr/>
        </p:nvSpPr>
        <p:spPr>
          <a:xfrm>
            <a:off x="2582258" y="1855004"/>
            <a:ext cx="1779894" cy="1015663"/>
          </a:xfrm>
          <a:prstGeom prst="rect">
            <a:avLst/>
          </a:prstGeom>
          <a:noFill/>
        </p:spPr>
        <p:txBody>
          <a:bodyPr wrap="square" rtlCol="0" anchor="t">
            <a:spAutoFit/>
          </a:bodyPr>
          <a:lstStyle/>
          <a:p>
            <a:pPr marL="285750" indent="-285750">
              <a:lnSpc>
                <a:spcPts val="1800"/>
              </a:lnSpc>
              <a:buFont typeface="Arial" panose="020B0604020202020204" pitchFamily="34" charset="0"/>
              <a:buChar char="•"/>
            </a:pPr>
            <a:r>
              <a:rPr lang="en-US" sz="1600" spc="-15" dirty="0">
                <a:solidFill>
                  <a:schemeClr val="bg1"/>
                </a:solidFill>
                <a:ea typeface="Source Sans Pro" panose="020B0503030403020204" pitchFamily="34" charset="0"/>
              </a:rPr>
              <a:t>Condom use</a:t>
            </a:r>
          </a:p>
          <a:p>
            <a:pPr marL="285750" indent="-285750">
              <a:lnSpc>
                <a:spcPts val="1800"/>
              </a:lnSpc>
              <a:buFont typeface="Arial" panose="020B0604020202020204" pitchFamily="34" charset="0"/>
              <a:buChar char="•"/>
            </a:pPr>
            <a:r>
              <a:rPr lang="en-US" sz="1600" spc="-15" dirty="0">
                <a:solidFill>
                  <a:schemeClr val="bg1"/>
                </a:solidFill>
                <a:ea typeface="Source Sans Pro" panose="020B0503030403020204" pitchFamily="34" charset="0"/>
              </a:rPr>
              <a:t>Pre-exposure prophylaxis (PrEP) </a:t>
            </a:r>
          </a:p>
        </p:txBody>
      </p:sp>
      <p:sp>
        <p:nvSpPr>
          <p:cNvPr id="16" name="TextBox 15">
            <a:extLst>
              <a:ext uri="{FF2B5EF4-FFF2-40B4-BE49-F238E27FC236}">
                <a16:creationId xmlns:a16="http://schemas.microsoft.com/office/drawing/2014/main" id="{67B277AE-7A98-DB41-8008-E91BDC7971CB}"/>
              </a:ext>
            </a:extLst>
          </p:cNvPr>
          <p:cNvSpPr txBox="1"/>
          <p:nvPr/>
        </p:nvSpPr>
        <p:spPr>
          <a:xfrm>
            <a:off x="2466247" y="1200150"/>
            <a:ext cx="1895905" cy="350609"/>
          </a:xfrm>
          <a:prstGeom prst="rect">
            <a:avLst/>
          </a:prstGeom>
          <a:noFill/>
        </p:spPr>
        <p:txBody>
          <a:bodyPr wrap="none" rtlCol="0" anchor="b">
            <a:spAutoFit/>
          </a:bodyPr>
          <a:lstStyle/>
          <a:p>
            <a:pPr algn="ctr">
              <a:lnSpc>
                <a:spcPts val="2160"/>
              </a:lnSpc>
            </a:pPr>
            <a:r>
              <a:rPr lang="en-US" sz="1600" b="1" spc="-15" dirty="0">
                <a:solidFill>
                  <a:schemeClr val="bg1"/>
                </a:solidFill>
                <a:latin typeface="Poppins"/>
                <a:ea typeface="Source Sans Pro" panose="020B0503030403020204" pitchFamily="34" charset="0"/>
              </a:rPr>
              <a:t>Transactional Sex</a:t>
            </a:r>
          </a:p>
        </p:txBody>
      </p:sp>
      <p:sp>
        <p:nvSpPr>
          <p:cNvPr id="17" name="TextBox 16">
            <a:extLst>
              <a:ext uri="{FF2B5EF4-FFF2-40B4-BE49-F238E27FC236}">
                <a16:creationId xmlns:a16="http://schemas.microsoft.com/office/drawing/2014/main" id="{72C919ED-156E-8D47-B5DC-BCB567A65B94}"/>
              </a:ext>
            </a:extLst>
          </p:cNvPr>
          <p:cNvSpPr txBox="1"/>
          <p:nvPr/>
        </p:nvSpPr>
        <p:spPr>
          <a:xfrm>
            <a:off x="4435628" y="1855004"/>
            <a:ext cx="1978971" cy="1015663"/>
          </a:xfrm>
          <a:prstGeom prst="rect">
            <a:avLst/>
          </a:prstGeom>
          <a:noFill/>
        </p:spPr>
        <p:txBody>
          <a:bodyPr wrap="square" rtlCol="0" anchor="t">
            <a:spAutoFit/>
          </a:bodyPr>
          <a:lstStyle/>
          <a:p>
            <a:pPr marL="285750" indent="-285750">
              <a:lnSpc>
                <a:spcPts val="1800"/>
              </a:lnSpc>
              <a:buFont typeface="Arial" panose="020B0604020202020204" pitchFamily="34" charset="0"/>
              <a:buChar char="•"/>
            </a:pPr>
            <a:r>
              <a:rPr lang="en-US" sz="1600" spc="-15" dirty="0">
                <a:solidFill>
                  <a:schemeClr val="bg1"/>
                </a:solidFill>
                <a:ea typeface="Source Sans Pro" panose="020B0503030403020204" pitchFamily="34" charset="0"/>
              </a:rPr>
              <a:t>Condom use </a:t>
            </a:r>
          </a:p>
          <a:p>
            <a:pPr marL="285750" indent="-285750">
              <a:lnSpc>
                <a:spcPts val="1800"/>
              </a:lnSpc>
              <a:buFont typeface="Arial" panose="020B0604020202020204" pitchFamily="34" charset="0"/>
              <a:buChar char="•"/>
            </a:pPr>
            <a:r>
              <a:rPr lang="en-US" sz="1600" spc="-15" dirty="0">
                <a:solidFill>
                  <a:schemeClr val="bg1"/>
                </a:solidFill>
                <a:ea typeface="Source Sans Pro" panose="020B0503030403020204" pitchFamily="34" charset="0"/>
              </a:rPr>
              <a:t>Pre-exposure prophylaxis (PrEP)</a:t>
            </a:r>
          </a:p>
        </p:txBody>
      </p:sp>
      <p:sp>
        <p:nvSpPr>
          <p:cNvPr id="18" name="TextBox 17">
            <a:extLst>
              <a:ext uri="{FF2B5EF4-FFF2-40B4-BE49-F238E27FC236}">
                <a16:creationId xmlns:a16="http://schemas.microsoft.com/office/drawing/2014/main" id="{28741356-2474-E94F-AACD-B9ED9A05B9AC}"/>
              </a:ext>
            </a:extLst>
          </p:cNvPr>
          <p:cNvSpPr txBox="1"/>
          <p:nvPr/>
        </p:nvSpPr>
        <p:spPr>
          <a:xfrm>
            <a:off x="5046213" y="1123950"/>
            <a:ext cx="726481" cy="374461"/>
          </a:xfrm>
          <a:prstGeom prst="rect">
            <a:avLst/>
          </a:prstGeom>
          <a:noFill/>
        </p:spPr>
        <p:txBody>
          <a:bodyPr wrap="none" rtlCol="0" anchor="b">
            <a:spAutoFit/>
          </a:bodyPr>
          <a:lstStyle/>
          <a:p>
            <a:pPr algn="ctr">
              <a:lnSpc>
                <a:spcPts val="2160"/>
              </a:lnSpc>
            </a:pPr>
            <a:r>
              <a:rPr lang="en-US" sz="1600" b="1" spc="-15" dirty="0">
                <a:solidFill>
                  <a:schemeClr val="bg1"/>
                </a:solidFill>
                <a:latin typeface="Poppins"/>
                <a:ea typeface="Source Sans Pro" panose="020B0503030403020204" pitchFamily="34" charset="0"/>
              </a:rPr>
              <a:t>Rape</a:t>
            </a:r>
            <a:r>
              <a:rPr lang="en-US" sz="1600" b="1" spc="-15" dirty="0">
                <a:solidFill>
                  <a:schemeClr val="bg1"/>
                </a:solidFill>
                <a:latin typeface="Source Sans Pro" panose="020B0503030403020204" pitchFamily="34" charset="0"/>
                <a:ea typeface="Source Sans Pro" panose="020B0503030403020204" pitchFamily="34" charset="0"/>
              </a:rPr>
              <a:t> </a:t>
            </a:r>
          </a:p>
        </p:txBody>
      </p:sp>
      <p:sp>
        <p:nvSpPr>
          <p:cNvPr id="19" name="TextBox 18">
            <a:extLst>
              <a:ext uri="{FF2B5EF4-FFF2-40B4-BE49-F238E27FC236}">
                <a16:creationId xmlns:a16="http://schemas.microsoft.com/office/drawing/2014/main" id="{971E9799-739B-734A-8544-44880F5FAA94}"/>
              </a:ext>
            </a:extLst>
          </p:cNvPr>
          <p:cNvSpPr txBox="1"/>
          <p:nvPr/>
        </p:nvSpPr>
        <p:spPr>
          <a:xfrm>
            <a:off x="6553200" y="1657350"/>
            <a:ext cx="1727277" cy="1477328"/>
          </a:xfrm>
          <a:prstGeom prst="rect">
            <a:avLst/>
          </a:prstGeom>
          <a:noFill/>
        </p:spPr>
        <p:txBody>
          <a:bodyPr wrap="square" rtlCol="0" anchor="t">
            <a:spAutoFit/>
          </a:bodyPr>
          <a:lstStyle/>
          <a:p>
            <a:pPr marL="285750" indent="-285750">
              <a:lnSpc>
                <a:spcPts val="1800"/>
              </a:lnSpc>
              <a:buFont typeface="Arial" panose="020B0604020202020204" pitchFamily="34" charset="0"/>
              <a:buChar char="•"/>
            </a:pPr>
            <a:r>
              <a:rPr lang="en-US" sz="1600" spc="-15" dirty="0">
                <a:solidFill>
                  <a:schemeClr val="bg1"/>
                </a:solidFill>
                <a:ea typeface="Source Sans Pro" panose="020B0503030403020204" pitchFamily="34" charset="0"/>
              </a:rPr>
              <a:t>Before clinical symptoms &amp; allows greater window of travel while infectious</a:t>
            </a:r>
          </a:p>
        </p:txBody>
      </p:sp>
      <p:sp>
        <p:nvSpPr>
          <p:cNvPr id="20" name="TextBox 19">
            <a:extLst>
              <a:ext uri="{FF2B5EF4-FFF2-40B4-BE49-F238E27FC236}">
                <a16:creationId xmlns:a16="http://schemas.microsoft.com/office/drawing/2014/main" id="{CC6DE473-0413-1E47-A6D8-8EE8EDE6DC86}"/>
              </a:ext>
            </a:extLst>
          </p:cNvPr>
          <p:cNvSpPr txBox="1"/>
          <p:nvPr/>
        </p:nvSpPr>
        <p:spPr>
          <a:xfrm>
            <a:off x="6654723" y="1123950"/>
            <a:ext cx="1627690" cy="350609"/>
          </a:xfrm>
          <a:prstGeom prst="rect">
            <a:avLst/>
          </a:prstGeom>
          <a:noFill/>
        </p:spPr>
        <p:txBody>
          <a:bodyPr wrap="none" rtlCol="0" anchor="b">
            <a:spAutoFit/>
          </a:bodyPr>
          <a:lstStyle/>
          <a:p>
            <a:pPr algn="ctr">
              <a:lnSpc>
                <a:spcPts val="2160"/>
              </a:lnSpc>
            </a:pPr>
            <a:r>
              <a:rPr lang="en-US" sz="1600" b="1" spc="-15" dirty="0">
                <a:solidFill>
                  <a:schemeClr val="bg1"/>
                </a:solidFill>
                <a:latin typeface="Poppins"/>
                <a:ea typeface="Source Sans Pro" panose="020B0503030403020204" pitchFamily="34" charset="0"/>
              </a:rPr>
              <a:t>Latency Period</a:t>
            </a: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1057" y="3561500"/>
            <a:ext cx="1425974" cy="1425974"/>
          </a:xfrm>
          <a:prstGeom prst="rect">
            <a:avLst/>
          </a:prstGeom>
        </p:spPr>
      </p:pic>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7375" y="3718757"/>
            <a:ext cx="1171800" cy="1171800"/>
          </a:xfrm>
          <a:prstGeom prst="rect">
            <a:avLst/>
          </a:prstGeom>
        </p:spPr>
      </p:pic>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42820" y="3769611"/>
            <a:ext cx="1070092" cy="1070092"/>
          </a:xfrm>
          <a:prstGeom prst="rect">
            <a:avLst/>
          </a:prstGeom>
        </p:spPr>
      </p:pic>
      <p:pic>
        <p:nvPicPr>
          <p:cNvPr id="26" name="Picture 25"/>
          <p:cNvPicPr>
            <a:picLocks noChangeAspect="1"/>
          </p:cNvPicPr>
          <p:nvPr/>
        </p:nvPicPr>
        <p:blipFill>
          <a:blip r:embed="rId6"/>
          <a:stretch>
            <a:fillRect/>
          </a:stretch>
        </p:blipFill>
        <p:spPr>
          <a:xfrm>
            <a:off x="3154890" y="3973277"/>
            <a:ext cx="518617" cy="659384"/>
          </a:xfrm>
          <a:prstGeom prst="rect">
            <a:avLst/>
          </a:prstGeom>
        </p:spPr>
      </p:pic>
      <p:sp>
        <p:nvSpPr>
          <p:cNvPr id="25" name="TextBox 24"/>
          <p:cNvSpPr txBox="1"/>
          <p:nvPr/>
        </p:nvSpPr>
        <p:spPr>
          <a:xfrm>
            <a:off x="2133600" y="4809351"/>
            <a:ext cx="5105400" cy="276999"/>
          </a:xfrm>
          <a:prstGeom prst="rect">
            <a:avLst/>
          </a:prstGeom>
          <a:noFill/>
        </p:spPr>
        <p:txBody>
          <a:bodyPr wrap="square" rtlCol="0">
            <a:spAutoFit/>
          </a:bodyPr>
          <a:lstStyle/>
          <a:p>
            <a:pPr algn="ctr"/>
            <a:r>
              <a:rPr lang="en-US" sz="1200" dirty="0">
                <a:solidFill>
                  <a:schemeClr val="bg1"/>
                </a:solidFill>
              </a:rPr>
              <a:t>Zhang et al, 2017. Ramos et al, 2009. </a:t>
            </a:r>
            <a:r>
              <a:rPr lang="en-US" sz="1200" dirty="0" err="1">
                <a:solidFill>
                  <a:schemeClr val="bg1"/>
                </a:solidFill>
              </a:rPr>
              <a:t>Truby</a:t>
            </a:r>
            <a:r>
              <a:rPr lang="en-US" sz="1200" dirty="0">
                <a:solidFill>
                  <a:schemeClr val="bg1"/>
                </a:solidFill>
              </a:rPr>
              <a:t>, K. 2014.</a:t>
            </a:r>
          </a:p>
        </p:txBody>
      </p:sp>
    </p:spTree>
    <p:extLst>
      <p:ext uri="{BB962C8B-B14F-4D97-AF65-F5344CB8AC3E}">
        <p14:creationId xmlns:p14="http://schemas.microsoft.com/office/powerpoint/2010/main" val="2988989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Arc 44">
            <a:extLst>
              <a:ext uri="{FF2B5EF4-FFF2-40B4-BE49-F238E27FC236}">
                <a16:creationId xmlns:a16="http://schemas.microsoft.com/office/drawing/2014/main" id="{C92CCA0A-859C-944B-9078-7FF100A27818}"/>
              </a:ext>
            </a:extLst>
          </p:cNvPr>
          <p:cNvSpPr>
            <a:spLocks noChangeAspect="1"/>
          </p:cNvSpPr>
          <p:nvPr/>
        </p:nvSpPr>
        <p:spPr>
          <a:xfrm>
            <a:off x="5480850" y="1265491"/>
            <a:ext cx="3118104" cy="3118104"/>
          </a:xfrm>
          <a:prstGeom prst="arc">
            <a:avLst>
              <a:gd name="adj1" fmla="val 5392278"/>
              <a:gd name="adj2" fmla="val 16197697"/>
            </a:avLst>
          </a:prstGeom>
          <a:ln w="38100">
            <a:solidFill>
              <a:schemeClr val="bg1">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44" name="Arc 43">
            <a:extLst>
              <a:ext uri="{FF2B5EF4-FFF2-40B4-BE49-F238E27FC236}">
                <a16:creationId xmlns:a16="http://schemas.microsoft.com/office/drawing/2014/main" id="{FD1132F9-8E2C-8740-9386-904649F5D91D}"/>
              </a:ext>
            </a:extLst>
          </p:cNvPr>
          <p:cNvSpPr>
            <a:spLocks noChangeAspect="1"/>
          </p:cNvSpPr>
          <p:nvPr/>
        </p:nvSpPr>
        <p:spPr>
          <a:xfrm>
            <a:off x="615115" y="1258176"/>
            <a:ext cx="3114594" cy="3114594"/>
          </a:xfrm>
          <a:prstGeom prst="arc">
            <a:avLst>
              <a:gd name="adj1" fmla="val 16201938"/>
              <a:gd name="adj2" fmla="val 5421231"/>
            </a:avLst>
          </a:prstGeom>
          <a:ln w="38100">
            <a:solidFill>
              <a:schemeClr val="bg1">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2" name="Title 1"/>
          <p:cNvSpPr>
            <a:spLocks noGrp="1"/>
          </p:cNvSpPr>
          <p:nvPr>
            <p:ph type="title"/>
          </p:nvPr>
        </p:nvSpPr>
        <p:spPr/>
        <p:txBody>
          <a:bodyPr/>
          <a:lstStyle/>
          <a:p>
            <a:pPr algn="ctr"/>
            <a:r>
              <a:rPr lang="en-US" dirty="0"/>
              <a:t>HIV Risk Environment</a:t>
            </a:r>
            <a:br>
              <a:rPr lang="en-US" dirty="0"/>
            </a:br>
            <a:r>
              <a:rPr lang="en-US" sz="2000" dirty="0"/>
              <a:t>Mexico – U.S. Border Risk Factors</a:t>
            </a: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19</a:t>
            </a:fld>
            <a:endParaRPr lang="en-US"/>
          </a:p>
        </p:txBody>
      </p:sp>
      <p:sp>
        <p:nvSpPr>
          <p:cNvPr id="5" name="Arc 4">
            <a:extLst>
              <a:ext uri="{FF2B5EF4-FFF2-40B4-BE49-F238E27FC236}">
                <a16:creationId xmlns:a16="http://schemas.microsoft.com/office/drawing/2014/main" id="{B4905451-7BDB-0241-8B5F-63F70E455EB5}"/>
              </a:ext>
            </a:extLst>
          </p:cNvPr>
          <p:cNvSpPr>
            <a:spLocks noChangeAspect="1"/>
          </p:cNvSpPr>
          <p:nvPr/>
        </p:nvSpPr>
        <p:spPr>
          <a:xfrm>
            <a:off x="2829581" y="1611575"/>
            <a:ext cx="3558383" cy="2826607"/>
          </a:xfrm>
          <a:prstGeom prst="arc">
            <a:avLst>
              <a:gd name="adj1" fmla="val 2229633"/>
              <a:gd name="adj2" fmla="val 8564178"/>
            </a:avLst>
          </a:prstGeom>
          <a:ln w="38100">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6" name="Arc 5">
            <a:extLst>
              <a:ext uri="{FF2B5EF4-FFF2-40B4-BE49-F238E27FC236}">
                <a16:creationId xmlns:a16="http://schemas.microsoft.com/office/drawing/2014/main" id="{FF38F02D-B522-5143-909E-CC33D3A0DD0C}"/>
              </a:ext>
            </a:extLst>
          </p:cNvPr>
          <p:cNvSpPr>
            <a:spLocks noChangeAspect="1"/>
          </p:cNvSpPr>
          <p:nvPr/>
        </p:nvSpPr>
        <p:spPr>
          <a:xfrm>
            <a:off x="2829581" y="1610626"/>
            <a:ext cx="3558383" cy="2828572"/>
          </a:xfrm>
          <a:prstGeom prst="arc">
            <a:avLst>
              <a:gd name="adj1" fmla="val 2868943"/>
              <a:gd name="adj2" fmla="val 8625968"/>
            </a:avLst>
          </a:prstGeom>
          <a:ln w="38100">
            <a:solidFill>
              <a:srgbClr val="4472C4"/>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7" name="Arc 6">
            <a:extLst>
              <a:ext uri="{FF2B5EF4-FFF2-40B4-BE49-F238E27FC236}">
                <a16:creationId xmlns:a16="http://schemas.microsoft.com/office/drawing/2014/main" id="{D8724F58-D806-724C-A6B7-E61C1202CE54}"/>
              </a:ext>
            </a:extLst>
          </p:cNvPr>
          <p:cNvSpPr>
            <a:spLocks noChangeAspect="1"/>
          </p:cNvSpPr>
          <p:nvPr/>
        </p:nvSpPr>
        <p:spPr>
          <a:xfrm>
            <a:off x="3483319" y="2212650"/>
            <a:ext cx="2231280" cy="1632047"/>
          </a:xfrm>
          <a:prstGeom prst="arc">
            <a:avLst>
              <a:gd name="adj1" fmla="val 1783313"/>
              <a:gd name="adj2" fmla="val 9258150"/>
            </a:avLst>
          </a:prstGeom>
          <a:ln w="38100">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8" name="Arc 7">
            <a:extLst>
              <a:ext uri="{FF2B5EF4-FFF2-40B4-BE49-F238E27FC236}">
                <a16:creationId xmlns:a16="http://schemas.microsoft.com/office/drawing/2014/main" id="{79ADC1AE-6774-744A-8AA0-E60009028D6B}"/>
              </a:ext>
            </a:extLst>
          </p:cNvPr>
          <p:cNvSpPr>
            <a:spLocks noChangeAspect="1"/>
          </p:cNvSpPr>
          <p:nvPr/>
        </p:nvSpPr>
        <p:spPr>
          <a:xfrm>
            <a:off x="3483319" y="2212650"/>
            <a:ext cx="2231280" cy="1632047"/>
          </a:xfrm>
          <a:prstGeom prst="arc">
            <a:avLst>
              <a:gd name="adj1" fmla="val 1738082"/>
              <a:gd name="adj2" fmla="val 7821614"/>
            </a:avLst>
          </a:prstGeom>
          <a:ln w="38100">
            <a:solidFill>
              <a:srgbClr val="7C7C7C"/>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9" name="Arc 8">
            <a:extLst>
              <a:ext uri="{FF2B5EF4-FFF2-40B4-BE49-F238E27FC236}">
                <a16:creationId xmlns:a16="http://schemas.microsoft.com/office/drawing/2014/main" id="{AA444199-D4ED-6B41-A55D-0F1A890B1106}"/>
              </a:ext>
            </a:extLst>
          </p:cNvPr>
          <p:cNvSpPr>
            <a:spLocks noChangeAspect="1"/>
          </p:cNvSpPr>
          <p:nvPr/>
        </p:nvSpPr>
        <p:spPr>
          <a:xfrm>
            <a:off x="3469445" y="1831350"/>
            <a:ext cx="2231280" cy="1633137"/>
          </a:xfrm>
          <a:prstGeom prst="arc">
            <a:avLst>
              <a:gd name="adj1" fmla="val 12716704"/>
              <a:gd name="adj2" fmla="val 19821866"/>
            </a:avLst>
          </a:prstGeom>
          <a:ln w="38100">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10" name="Arc 9">
            <a:extLst>
              <a:ext uri="{FF2B5EF4-FFF2-40B4-BE49-F238E27FC236}">
                <a16:creationId xmlns:a16="http://schemas.microsoft.com/office/drawing/2014/main" id="{0B307164-D4BB-BE41-954E-BEB22A023B0D}"/>
              </a:ext>
            </a:extLst>
          </p:cNvPr>
          <p:cNvSpPr>
            <a:spLocks noChangeAspect="1"/>
          </p:cNvSpPr>
          <p:nvPr/>
        </p:nvSpPr>
        <p:spPr>
          <a:xfrm>
            <a:off x="3469445" y="1831147"/>
            <a:ext cx="2231280" cy="1632047"/>
          </a:xfrm>
          <a:prstGeom prst="arc">
            <a:avLst>
              <a:gd name="adj1" fmla="val 15392756"/>
              <a:gd name="adj2" fmla="val 19788565"/>
            </a:avLst>
          </a:prstGeom>
          <a:ln w="38100">
            <a:solidFill>
              <a:srgbClr val="7C7C7C"/>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11" name="Arc 10">
            <a:extLst>
              <a:ext uri="{FF2B5EF4-FFF2-40B4-BE49-F238E27FC236}">
                <a16:creationId xmlns:a16="http://schemas.microsoft.com/office/drawing/2014/main" id="{92B6CDAD-0C64-9F41-A6D5-3921998C7299}"/>
              </a:ext>
            </a:extLst>
          </p:cNvPr>
          <p:cNvSpPr>
            <a:spLocks noChangeAspect="1"/>
          </p:cNvSpPr>
          <p:nvPr/>
        </p:nvSpPr>
        <p:spPr>
          <a:xfrm>
            <a:off x="2829581" y="1200150"/>
            <a:ext cx="3558383" cy="2826898"/>
          </a:xfrm>
          <a:prstGeom prst="arc">
            <a:avLst>
              <a:gd name="adj1" fmla="val 13049667"/>
              <a:gd name="adj2" fmla="val 19367955"/>
            </a:avLst>
          </a:prstGeom>
          <a:ln w="38100">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12" name="Arc 11">
            <a:extLst>
              <a:ext uri="{FF2B5EF4-FFF2-40B4-BE49-F238E27FC236}">
                <a16:creationId xmlns:a16="http://schemas.microsoft.com/office/drawing/2014/main" id="{73FC4DA3-F4F5-F84E-A186-7FA8141228DC}"/>
              </a:ext>
            </a:extLst>
          </p:cNvPr>
          <p:cNvSpPr>
            <a:spLocks noChangeAspect="1"/>
          </p:cNvSpPr>
          <p:nvPr/>
        </p:nvSpPr>
        <p:spPr>
          <a:xfrm>
            <a:off x="2827843" y="1200150"/>
            <a:ext cx="3558383" cy="2826898"/>
          </a:xfrm>
          <a:prstGeom prst="arc">
            <a:avLst>
              <a:gd name="adj1" fmla="val 13133496"/>
              <a:gd name="adj2" fmla="val 14776437"/>
            </a:avLst>
          </a:prstGeom>
          <a:ln w="38100">
            <a:solidFill>
              <a:srgbClr val="4472C4"/>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13" name="Oval 12">
            <a:extLst>
              <a:ext uri="{FF2B5EF4-FFF2-40B4-BE49-F238E27FC236}">
                <a16:creationId xmlns:a16="http://schemas.microsoft.com/office/drawing/2014/main" id="{6590B429-A27C-0346-A861-71A0F14F9E76}"/>
              </a:ext>
            </a:extLst>
          </p:cNvPr>
          <p:cNvSpPr>
            <a:spLocks noChangeAspect="1"/>
          </p:cNvSpPr>
          <p:nvPr/>
        </p:nvSpPr>
        <p:spPr>
          <a:xfrm>
            <a:off x="1341964" y="1824522"/>
            <a:ext cx="1973696" cy="1973696"/>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4" name="Oval 13">
            <a:extLst>
              <a:ext uri="{FF2B5EF4-FFF2-40B4-BE49-F238E27FC236}">
                <a16:creationId xmlns:a16="http://schemas.microsoft.com/office/drawing/2014/main" id="{D0BEC95C-12D0-9540-BA3A-2FFA739BEF6C}"/>
              </a:ext>
            </a:extLst>
          </p:cNvPr>
          <p:cNvSpPr>
            <a:spLocks noChangeAspect="1"/>
          </p:cNvSpPr>
          <p:nvPr/>
        </p:nvSpPr>
        <p:spPr>
          <a:xfrm>
            <a:off x="5914308" y="1824522"/>
            <a:ext cx="1973696" cy="1973696"/>
          </a:xfrm>
          <a:prstGeom prst="ellipse">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5" name="Oval 14">
            <a:extLst>
              <a:ext uri="{FF2B5EF4-FFF2-40B4-BE49-F238E27FC236}">
                <a16:creationId xmlns:a16="http://schemas.microsoft.com/office/drawing/2014/main" id="{7946F352-2208-DE4E-B781-742C35D5DEDB}"/>
              </a:ext>
            </a:extLst>
          </p:cNvPr>
          <p:cNvSpPr/>
          <p:nvPr/>
        </p:nvSpPr>
        <p:spPr>
          <a:xfrm>
            <a:off x="3080157" y="1536083"/>
            <a:ext cx="324358" cy="32435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6" name="Oval 15">
            <a:extLst>
              <a:ext uri="{FF2B5EF4-FFF2-40B4-BE49-F238E27FC236}">
                <a16:creationId xmlns:a16="http://schemas.microsoft.com/office/drawing/2014/main" id="{9CCD73E6-BD3C-7A4B-8893-B6704691284A}"/>
              </a:ext>
            </a:extLst>
          </p:cNvPr>
          <p:cNvSpPr/>
          <p:nvPr/>
        </p:nvSpPr>
        <p:spPr>
          <a:xfrm>
            <a:off x="3439775" y="2043849"/>
            <a:ext cx="324358" cy="32435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7" name="Oval 16">
            <a:extLst>
              <a:ext uri="{FF2B5EF4-FFF2-40B4-BE49-F238E27FC236}">
                <a16:creationId xmlns:a16="http://schemas.microsoft.com/office/drawing/2014/main" id="{459C2918-DE7C-D746-8C5E-1487D0255AE6}"/>
              </a:ext>
            </a:extLst>
          </p:cNvPr>
          <p:cNvSpPr/>
          <p:nvPr/>
        </p:nvSpPr>
        <p:spPr>
          <a:xfrm>
            <a:off x="3442055" y="3255541"/>
            <a:ext cx="324358" cy="32435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8" name="Oval 17">
            <a:extLst>
              <a:ext uri="{FF2B5EF4-FFF2-40B4-BE49-F238E27FC236}">
                <a16:creationId xmlns:a16="http://schemas.microsoft.com/office/drawing/2014/main" id="{CEA8A05D-510A-E041-BE0B-5611DE72968F}"/>
              </a:ext>
            </a:extLst>
          </p:cNvPr>
          <p:cNvSpPr/>
          <p:nvPr/>
        </p:nvSpPr>
        <p:spPr>
          <a:xfrm>
            <a:off x="3080157" y="3779404"/>
            <a:ext cx="324358" cy="32435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9" name="Oval 18">
            <a:extLst>
              <a:ext uri="{FF2B5EF4-FFF2-40B4-BE49-F238E27FC236}">
                <a16:creationId xmlns:a16="http://schemas.microsoft.com/office/drawing/2014/main" id="{22390FF0-D020-5E4B-BA27-BD6820BB97B4}"/>
              </a:ext>
            </a:extLst>
          </p:cNvPr>
          <p:cNvSpPr/>
          <p:nvPr/>
        </p:nvSpPr>
        <p:spPr>
          <a:xfrm>
            <a:off x="3601954" y="2649191"/>
            <a:ext cx="324358" cy="32435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0" name="Oval 19">
            <a:extLst>
              <a:ext uri="{FF2B5EF4-FFF2-40B4-BE49-F238E27FC236}">
                <a16:creationId xmlns:a16="http://schemas.microsoft.com/office/drawing/2014/main" id="{755608DE-298E-0E48-9B48-06D73C29305F}"/>
              </a:ext>
            </a:extLst>
          </p:cNvPr>
          <p:cNvSpPr/>
          <p:nvPr/>
        </p:nvSpPr>
        <p:spPr>
          <a:xfrm>
            <a:off x="5825454" y="1536083"/>
            <a:ext cx="324358" cy="32435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1" name="Oval 20">
            <a:extLst>
              <a:ext uri="{FF2B5EF4-FFF2-40B4-BE49-F238E27FC236}">
                <a16:creationId xmlns:a16="http://schemas.microsoft.com/office/drawing/2014/main" id="{0E26CCC5-4CA6-0D41-A8D2-EBD04CC3FC47}"/>
              </a:ext>
            </a:extLst>
          </p:cNvPr>
          <p:cNvSpPr/>
          <p:nvPr/>
        </p:nvSpPr>
        <p:spPr>
          <a:xfrm>
            <a:off x="5426902" y="2042841"/>
            <a:ext cx="324358" cy="324358"/>
          </a:xfrm>
          <a:prstGeom prst="ellipse">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2" name="Oval 21">
            <a:extLst>
              <a:ext uri="{FF2B5EF4-FFF2-40B4-BE49-F238E27FC236}">
                <a16:creationId xmlns:a16="http://schemas.microsoft.com/office/drawing/2014/main" id="{29A1EB94-4319-7E46-81F2-A30AA5184300}"/>
              </a:ext>
            </a:extLst>
          </p:cNvPr>
          <p:cNvSpPr/>
          <p:nvPr/>
        </p:nvSpPr>
        <p:spPr>
          <a:xfrm>
            <a:off x="5428583" y="3255541"/>
            <a:ext cx="358399" cy="362056"/>
          </a:xfrm>
          <a:prstGeom prst="ellipse">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3" name="Oval 22">
            <a:extLst>
              <a:ext uri="{FF2B5EF4-FFF2-40B4-BE49-F238E27FC236}">
                <a16:creationId xmlns:a16="http://schemas.microsoft.com/office/drawing/2014/main" id="{B901A260-6243-D044-810F-782C1F939796}"/>
              </a:ext>
            </a:extLst>
          </p:cNvPr>
          <p:cNvSpPr/>
          <p:nvPr/>
        </p:nvSpPr>
        <p:spPr>
          <a:xfrm>
            <a:off x="5823771" y="3775575"/>
            <a:ext cx="324358" cy="324358"/>
          </a:xfrm>
          <a:prstGeom prst="ellipse">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4" name="Oval 23">
            <a:extLst>
              <a:ext uri="{FF2B5EF4-FFF2-40B4-BE49-F238E27FC236}">
                <a16:creationId xmlns:a16="http://schemas.microsoft.com/office/drawing/2014/main" id="{665DF079-2F88-5545-B7AA-B3EEF06B603B}"/>
              </a:ext>
            </a:extLst>
          </p:cNvPr>
          <p:cNvSpPr/>
          <p:nvPr/>
        </p:nvSpPr>
        <p:spPr>
          <a:xfrm>
            <a:off x="5290238" y="2649191"/>
            <a:ext cx="324358" cy="32435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5" name="TextBox 24">
            <a:extLst>
              <a:ext uri="{FF2B5EF4-FFF2-40B4-BE49-F238E27FC236}">
                <a16:creationId xmlns:a16="http://schemas.microsoft.com/office/drawing/2014/main" id="{199CD947-3E99-B548-8D01-1B0135EE3551}"/>
              </a:ext>
            </a:extLst>
          </p:cNvPr>
          <p:cNvSpPr txBox="1"/>
          <p:nvPr/>
        </p:nvSpPr>
        <p:spPr>
          <a:xfrm>
            <a:off x="3135736" y="1605928"/>
            <a:ext cx="213200" cy="184666"/>
          </a:xfrm>
          <a:prstGeom prst="rect">
            <a:avLst/>
          </a:prstGeom>
          <a:noFill/>
        </p:spPr>
        <p:txBody>
          <a:bodyPr wrap="none" lIns="0" tIns="0" rIns="0" bIns="0" rtlCol="0" anchor="ctr">
            <a:spAutoFit/>
          </a:bodyPr>
          <a:lstStyle/>
          <a:p>
            <a:pPr algn="ctr"/>
            <a:r>
              <a:rPr lang="en-US" sz="1200" b="1" dirty="0">
                <a:solidFill>
                  <a:schemeClr val="bg1"/>
                </a:solidFill>
                <a:cs typeface="Poppins" pitchFamily="2" charset="77"/>
              </a:rPr>
              <a:t>2 x</a:t>
            </a:r>
          </a:p>
        </p:txBody>
      </p:sp>
      <p:sp>
        <p:nvSpPr>
          <p:cNvPr id="26" name="TextBox 25">
            <a:extLst>
              <a:ext uri="{FF2B5EF4-FFF2-40B4-BE49-F238E27FC236}">
                <a16:creationId xmlns:a16="http://schemas.microsoft.com/office/drawing/2014/main" id="{C07597B6-97A6-4944-BB6C-C3FAAF0A2C72}"/>
              </a:ext>
            </a:extLst>
          </p:cNvPr>
          <p:cNvSpPr txBox="1"/>
          <p:nvPr/>
        </p:nvSpPr>
        <p:spPr>
          <a:xfrm>
            <a:off x="3609849" y="2719870"/>
            <a:ext cx="306174" cy="184666"/>
          </a:xfrm>
          <a:prstGeom prst="rect">
            <a:avLst/>
          </a:prstGeom>
          <a:noFill/>
        </p:spPr>
        <p:txBody>
          <a:bodyPr wrap="none" lIns="0" tIns="0" rIns="0" bIns="0" rtlCol="0" anchor="ctr">
            <a:spAutoFit/>
          </a:bodyPr>
          <a:lstStyle/>
          <a:p>
            <a:pPr algn="ctr"/>
            <a:r>
              <a:rPr lang="en-US" sz="1200" b="1" dirty="0">
                <a:solidFill>
                  <a:schemeClr val="bg1"/>
                </a:solidFill>
                <a:cs typeface="Poppins" pitchFamily="2" charset="77"/>
              </a:rPr>
              <a:t>36%</a:t>
            </a:r>
          </a:p>
        </p:txBody>
      </p:sp>
      <p:sp>
        <p:nvSpPr>
          <p:cNvPr id="27" name="TextBox 26">
            <a:extLst>
              <a:ext uri="{FF2B5EF4-FFF2-40B4-BE49-F238E27FC236}">
                <a16:creationId xmlns:a16="http://schemas.microsoft.com/office/drawing/2014/main" id="{E664A580-2A79-DA4D-8642-B9529A488717}"/>
              </a:ext>
            </a:extLst>
          </p:cNvPr>
          <p:cNvSpPr txBox="1"/>
          <p:nvPr/>
        </p:nvSpPr>
        <p:spPr>
          <a:xfrm>
            <a:off x="3131728" y="3849250"/>
            <a:ext cx="221214" cy="184666"/>
          </a:xfrm>
          <a:prstGeom prst="rect">
            <a:avLst/>
          </a:prstGeom>
          <a:noFill/>
        </p:spPr>
        <p:txBody>
          <a:bodyPr wrap="none" lIns="0" tIns="0" rIns="0" bIns="0" rtlCol="0" anchor="ctr">
            <a:spAutoFit/>
          </a:bodyPr>
          <a:lstStyle/>
          <a:p>
            <a:pPr algn="ctr"/>
            <a:r>
              <a:rPr lang="en-US" sz="1200" b="1" dirty="0">
                <a:solidFill>
                  <a:schemeClr val="bg1"/>
                </a:solidFill>
                <a:cs typeface="Poppins" pitchFamily="2" charset="77"/>
              </a:rPr>
              <a:t>6%</a:t>
            </a:r>
          </a:p>
        </p:txBody>
      </p:sp>
      <p:sp>
        <p:nvSpPr>
          <p:cNvPr id="28" name="TextBox 27">
            <a:extLst>
              <a:ext uri="{FF2B5EF4-FFF2-40B4-BE49-F238E27FC236}">
                <a16:creationId xmlns:a16="http://schemas.microsoft.com/office/drawing/2014/main" id="{DA327B43-2C60-7545-AA0A-61438EE277CE}"/>
              </a:ext>
            </a:extLst>
          </p:cNvPr>
          <p:cNvSpPr txBox="1"/>
          <p:nvPr/>
        </p:nvSpPr>
        <p:spPr>
          <a:xfrm>
            <a:off x="5437871" y="2110626"/>
            <a:ext cx="298160" cy="184666"/>
          </a:xfrm>
          <a:prstGeom prst="rect">
            <a:avLst/>
          </a:prstGeom>
          <a:noFill/>
        </p:spPr>
        <p:txBody>
          <a:bodyPr wrap="none" lIns="0" tIns="0" rIns="0" bIns="0" rtlCol="0" anchor="ctr">
            <a:spAutoFit/>
          </a:bodyPr>
          <a:lstStyle/>
          <a:p>
            <a:pPr algn="ctr"/>
            <a:r>
              <a:rPr lang="en-US" sz="1200" b="1" dirty="0">
                <a:solidFill>
                  <a:schemeClr val="bg1"/>
                </a:solidFill>
                <a:cs typeface="Poppins" pitchFamily="2" charset="77"/>
              </a:rPr>
              <a:t>15.8</a:t>
            </a:r>
          </a:p>
        </p:txBody>
      </p:sp>
      <p:sp>
        <p:nvSpPr>
          <p:cNvPr id="29" name="TextBox 28">
            <a:extLst>
              <a:ext uri="{FF2B5EF4-FFF2-40B4-BE49-F238E27FC236}">
                <a16:creationId xmlns:a16="http://schemas.microsoft.com/office/drawing/2014/main" id="{4C0554BF-ED14-804E-8785-EE2BCFE8A991}"/>
              </a:ext>
            </a:extLst>
          </p:cNvPr>
          <p:cNvSpPr txBox="1"/>
          <p:nvPr/>
        </p:nvSpPr>
        <p:spPr>
          <a:xfrm>
            <a:off x="5422391" y="3339504"/>
            <a:ext cx="338233" cy="161583"/>
          </a:xfrm>
          <a:prstGeom prst="rect">
            <a:avLst/>
          </a:prstGeom>
          <a:noFill/>
        </p:spPr>
        <p:txBody>
          <a:bodyPr wrap="none" lIns="0" tIns="0" rIns="0" bIns="0" rtlCol="0" anchor="ctr">
            <a:spAutoFit/>
          </a:bodyPr>
          <a:lstStyle/>
          <a:p>
            <a:pPr algn="ctr"/>
            <a:r>
              <a:rPr lang="es-MX" sz="1050" b="1" dirty="0">
                <a:solidFill>
                  <a:schemeClr val="bg1"/>
                </a:solidFill>
                <a:cs typeface="Poppins" pitchFamily="2" charset="77"/>
              </a:rPr>
              <a:t>155.3</a:t>
            </a:r>
            <a:endParaRPr lang="en-US" sz="1050" b="1" dirty="0">
              <a:solidFill>
                <a:schemeClr val="bg1"/>
              </a:solidFill>
              <a:cs typeface="Poppins" pitchFamily="2" charset="77"/>
            </a:endParaRPr>
          </a:p>
        </p:txBody>
      </p:sp>
      <p:sp>
        <p:nvSpPr>
          <p:cNvPr id="30" name="TextBox 29">
            <a:extLst>
              <a:ext uri="{FF2B5EF4-FFF2-40B4-BE49-F238E27FC236}">
                <a16:creationId xmlns:a16="http://schemas.microsoft.com/office/drawing/2014/main" id="{013046CA-B946-5845-8B6C-771C1AA9F829}"/>
              </a:ext>
            </a:extLst>
          </p:cNvPr>
          <p:cNvSpPr txBox="1"/>
          <p:nvPr/>
        </p:nvSpPr>
        <p:spPr>
          <a:xfrm>
            <a:off x="5875046" y="3849250"/>
            <a:ext cx="221214" cy="184666"/>
          </a:xfrm>
          <a:prstGeom prst="rect">
            <a:avLst/>
          </a:prstGeom>
          <a:noFill/>
        </p:spPr>
        <p:txBody>
          <a:bodyPr wrap="none" lIns="0" tIns="0" rIns="0" bIns="0" rtlCol="0" anchor="ctr">
            <a:spAutoFit/>
          </a:bodyPr>
          <a:lstStyle/>
          <a:p>
            <a:pPr algn="ctr"/>
            <a:r>
              <a:rPr lang="es-MX" sz="1200" b="1" dirty="0">
                <a:solidFill>
                  <a:schemeClr val="bg1"/>
                </a:solidFill>
                <a:cs typeface="Poppins" pitchFamily="2" charset="77"/>
              </a:rPr>
              <a:t>6%</a:t>
            </a:r>
            <a:endParaRPr lang="en-US" sz="1200" b="1" dirty="0">
              <a:solidFill>
                <a:schemeClr val="bg1"/>
              </a:solidFill>
              <a:cs typeface="Poppins" pitchFamily="2" charset="77"/>
            </a:endParaRPr>
          </a:p>
        </p:txBody>
      </p:sp>
      <p:sp>
        <p:nvSpPr>
          <p:cNvPr id="31" name="TextBox 30">
            <a:extLst>
              <a:ext uri="{FF2B5EF4-FFF2-40B4-BE49-F238E27FC236}">
                <a16:creationId xmlns:a16="http://schemas.microsoft.com/office/drawing/2014/main" id="{78A0EEC7-4413-0241-ACDA-E9B8C983AD0D}"/>
              </a:ext>
            </a:extLst>
          </p:cNvPr>
          <p:cNvSpPr txBox="1"/>
          <p:nvPr/>
        </p:nvSpPr>
        <p:spPr>
          <a:xfrm>
            <a:off x="1402849" y="2238788"/>
            <a:ext cx="1816523" cy="830997"/>
          </a:xfrm>
          <a:prstGeom prst="rect">
            <a:avLst/>
          </a:prstGeom>
          <a:noFill/>
        </p:spPr>
        <p:txBody>
          <a:bodyPr wrap="none" rtlCol="0" anchor="b">
            <a:spAutoFit/>
          </a:bodyPr>
          <a:lstStyle/>
          <a:p>
            <a:pPr algn="ctr"/>
            <a:r>
              <a:rPr lang="en-US" sz="1600" b="1" dirty="0">
                <a:solidFill>
                  <a:schemeClr val="bg1"/>
                </a:solidFill>
                <a:cs typeface="Poppins" pitchFamily="2" charset="77"/>
              </a:rPr>
              <a:t>Tijuana, Baja</a:t>
            </a:r>
          </a:p>
          <a:p>
            <a:pPr algn="ctr"/>
            <a:r>
              <a:rPr lang="en-US" sz="1600" b="1" dirty="0">
                <a:solidFill>
                  <a:schemeClr val="bg1"/>
                </a:solidFill>
                <a:cs typeface="Poppins" pitchFamily="2" charset="77"/>
              </a:rPr>
              <a:t>California-San</a:t>
            </a:r>
          </a:p>
          <a:p>
            <a:pPr algn="ctr"/>
            <a:r>
              <a:rPr lang="en-US" sz="1600" b="1" dirty="0">
                <a:solidFill>
                  <a:schemeClr val="bg1"/>
                </a:solidFill>
                <a:cs typeface="Poppins" pitchFamily="2" charset="77"/>
              </a:rPr>
              <a:t>Diego, California</a:t>
            </a:r>
          </a:p>
        </p:txBody>
      </p:sp>
      <p:sp>
        <p:nvSpPr>
          <p:cNvPr id="32" name="TextBox 31">
            <a:extLst>
              <a:ext uri="{FF2B5EF4-FFF2-40B4-BE49-F238E27FC236}">
                <a16:creationId xmlns:a16="http://schemas.microsoft.com/office/drawing/2014/main" id="{2F890BF0-CBE6-684A-A166-132DB3DA295A}"/>
              </a:ext>
            </a:extLst>
          </p:cNvPr>
          <p:cNvSpPr txBox="1"/>
          <p:nvPr/>
        </p:nvSpPr>
        <p:spPr>
          <a:xfrm>
            <a:off x="5941421" y="2392176"/>
            <a:ext cx="1919115" cy="584775"/>
          </a:xfrm>
          <a:prstGeom prst="rect">
            <a:avLst/>
          </a:prstGeom>
          <a:noFill/>
        </p:spPr>
        <p:txBody>
          <a:bodyPr wrap="none" rtlCol="0" anchor="b">
            <a:spAutoFit/>
          </a:bodyPr>
          <a:lstStyle/>
          <a:p>
            <a:pPr algn="ctr"/>
            <a:r>
              <a:rPr lang="en-US" sz="1600" b="1" dirty="0">
                <a:cs typeface="Poppins" pitchFamily="2" charset="77"/>
              </a:rPr>
              <a:t>Cd. Juarez, Chih.-</a:t>
            </a:r>
          </a:p>
          <a:p>
            <a:pPr algn="ctr"/>
            <a:r>
              <a:rPr lang="en-US" sz="1600" b="1" dirty="0">
                <a:cs typeface="Poppins" pitchFamily="2" charset="77"/>
              </a:rPr>
              <a:t>El Paso, TX</a:t>
            </a:r>
          </a:p>
        </p:txBody>
      </p:sp>
      <p:sp>
        <p:nvSpPr>
          <p:cNvPr id="33" name="TextBox 32">
            <a:extLst>
              <a:ext uri="{FF2B5EF4-FFF2-40B4-BE49-F238E27FC236}">
                <a16:creationId xmlns:a16="http://schemas.microsoft.com/office/drawing/2014/main" id="{77B045B6-7815-2747-A09A-90F283968434}"/>
              </a:ext>
            </a:extLst>
          </p:cNvPr>
          <p:cNvSpPr txBox="1"/>
          <p:nvPr/>
        </p:nvSpPr>
        <p:spPr>
          <a:xfrm>
            <a:off x="3807793" y="1258176"/>
            <a:ext cx="1640193" cy="230832"/>
          </a:xfrm>
          <a:prstGeom prst="rect">
            <a:avLst/>
          </a:prstGeom>
          <a:noFill/>
        </p:spPr>
        <p:txBody>
          <a:bodyPr wrap="none" rtlCol="0" anchor="t" anchorCtr="0">
            <a:spAutoFit/>
          </a:bodyPr>
          <a:lstStyle/>
          <a:p>
            <a:pPr algn="ctr"/>
            <a:r>
              <a:rPr lang="en-US" sz="900" b="1" dirty="0">
                <a:solidFill>
                  <a:schemeClr val="tx2"/>
                </a:solidFill>
                <a:ea typeface="League Spartan" charset="0"/>
                <a:cs typeface="Poppins" pitchFamily="2" charset="77"/>
              </a:rPr>
              <a:t>AIDS-related mortality rate</a:t>
            </a:r>
          </a:p>
        </p:txBody>
      </p:sp>
      <p:sp>
        <p:nvSpPr>
          <p:cNvPr id="34" name="Subtitle 2">
            <a:extLst>
              <a:ext uri="{FF2B5EF4-FFF2-40B4-BE49-F238E27FC236}">
                <a16:creationId xmlns:a16="http://schemas.microsoft.com/office/drawing/2014/main" id="{72F03445-C14B-8D41-A15E-3418EC0D26BD}"/>
              </a:ext>
            </a:extLst>
          </p:cNvPr>
          <p:cNvSpPr txBox="1">
            <a:spLocks/>
          </p:cNvSpPr>
          <p:nvPr/>
        </p:nvSpPr>
        <p:spPr>
          <a:xfrm>
            <a:off x="3999463" y="1435276"/>
            <a:ext cx="1448192" cy="38658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00"/>
              </a:lnSpc>
              <a:spcBef>
                <a:spcPts val="0"/>
              </a:spcBef>
              <a:buFont typeface="Arial" panose="020B0604020202020204" pitchFamily="34" charset="0"/>
              <a:buChar char="•"/>
            </a:pPr>
            <a:r>
              <a:rPr lang="en-US" sz="900" dirty="0">
                <a:solidFill>
                  <a:schemeClr val="tx1"/>
                </a:solidFill>
                <a:latin typeface="+mn-lt"/>
                <a:ea typeface="Lato Light" panose="020F0502020204030203" pitchFamily="34" charset="0"/>
                <a:cs typeface="Lato Light" panose="020F0502020204030203" pitchFamily="34" charset="0"/>
              </a:rPr>
              <a:t>2 X national average</a:t>
            </a:r>
          </a:p>
          <a:p>
            <a:pPr marL="171450" indent="-171450" algn="l">
              <a:lnSpc>
                <a:spcPts val="1400"/>
              </a:lnSpc>
              <a:spcBef>
                <a:spcPts val="0"/>
              </a:spcBef>
              <a:buFont typeface="Arial" panose="020B0604020202020204" pitchFamily="34" charset="0"/>
              <a:buChar char="•"/>
            </a:pPr>
            <a:r>
              <a:rPr lang="en-US" sz="900" dirty="0">
                <a:solidFill>
                  <a:schemeClr val="tx1"/>
                </a:solidFill>
                <a:latin typeface="+mn-lt"/>
                <a:ea typeface="Lato Light" panose="020F0502020204030203" pitchFamily="34" charset="0"/>
                <a:cs typeface="Lato Light" panose="020F0502020204030203" pitchFamily="34" charset="0"/>
              </a:rPr>
              <a:t>20 % ↑ 2003 to 2013</a:t>
            </a:r>
          </a:p>
        </p:txBody>
      </p:sp>
      <p:sp>
        <p:nvSpPr>
          <p:cNvPr id="35" name="TextBox 34">
            <a:extLst>
              <a:ext uri="{FF2B5EF4-FFF2-40B4-BE49-F238E27FC236}">
                <a16:creationId xmlns:a16="http://schemas.microsoft.com/office/drawing/2014/main" id="{8D84F2F5-09B5-824E-A878-8D0D61C4A635}"/>
              </a:ext>
            </a:extLst>
          </p:cNvPr>
          <p:cNvSpPr txBox="1"/>
          <p:nvPr/>
        </p:nvSpPr>
        <p:spPr>
          <a:xfrm>
            <a:off x="3996006" y="1907732"/>
            <a:ext cx="1223413" cy="230832"/>
          </a:xfrm>
          <a:prstGeom prst="rect">
            <a:avLst/>
          </a:prstGeom>
          <a:noFill/>
        </p:spPr>
        <p:txBody>
          <a:bodyPr wrap="none" rtlCol="0" anchor="t" anchorCtr="0">
            <a:spAutoFit/>
          </a:bodyPr>
          <a:lstStyle/>
          <a:p>
            <a:pPr algn="ctr"/>
            <a:r>
              <a:rPr lang="en-US" sz="900" b="1" dirty="0">
                <a:solidFill>
                  <a:schemeClr val="tx2"/>
                </a:solidFill>
                <a:latin typeface="Poppins" pitchFamily="2" charset="77"/>
                <a:ea typeface="League Spartan" charset="0"/>
                <a:cs typeface="Poppins" pitchFamily="2" charset="77"/>
              </a:rPr>
              <a:t>HIV Incidence Rate</a:t>
            </a:r>
          </a:p>
        </p:txBody>
      </p:sp>
      <p:sp>
        <p:nvSpPr>
          <p:cNvPr id="36" name="Subtitle 2">
            <a:extLst>
              <a:ext uri="{FF2B5EF4-FFF2-40B4-BE49-F238E27FC236}">
                <a16:creationId xmlns:a16="http://schemas.microsoft.com/office/drawing/2014/main" id="{7A333976-91E0-A04C-8155-AC711F9A2F44}"/>
              </a:ext>
            </a:extLst>
          </p:cNvPr>
          <p:cNvSpPr txBox="1">
            <a:spLocks/>
          </p:cNvSpPr>
          <p:nvPr/>
        </p:nvSpPr>
        <p:spPr>
          <a:xfrm>
            <a:off x="4016203" y="2043849"/>
            <a:ext cx="1588969" cy="56906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00"/>
              </a:lnSpc>
              <a:spcBef>
                <a:spcPts val="0"/>
              </a:spcBef>
              <a:buFont typeface="Arial" panose="020B0604020202020204" pitchFamily="34" charset="0"/>
              <a:buChar char="•"/>
            </a:pPr>
            <a:r>
              <a:rPr lang="en-US" sz="900" dirty="0">
                <a:solidFill>
                  <a:schemeClr val="tx1"/>
                </a:solidFill>
                <a:latin typeface="+mn-lt"/>
                <a:ea typeface="Lato Light" panose="020F0502020204030203" pitchFamily="34" charset="0"/>
                <a:cs typeface="Lato Light" panose="020F0502020204030203" pitchFamily="34" charset="0"/>
              </a:rPr>
              <a:t>El Paso, TX (2017) </a:t>
            </a:r>
          </a:p>
          <a:p>
            <a:pPr marL="171450" indent="-171450" algn="l">
              <a:lnSpc>
                <a:spcPts val="1400"/>
              </a:lnSpc>
              <a:spcBef>
                <a:spcPts val="0"/>
              </a:spcBef>
              <a:buFont typeface="Arial" panose="020B0604020202020204" pitchFamily="34" charset="0"/>
              <a:buChar char="•"/>
            </a:pPr>
            <a:r>
              <a:rPr lang="en-US" sz="900" dirty="0">
                <a:solidFill>
                  <a:schemeClr val="tx1"/>
                </a:solidFill>
                <a:latin typeface="+mn-lt"/>
                <a:ea typeface="Lato Light" panose="020F0502020204030203" pitchFamily="34" charset="0"/>
                <a:cs typeface="Lato Light" panose="020F0502020204030203" pitchFamily="34" charset="0"/>
              </a:rPr>
              <a:t> USA (2018)</a:t>
            </a:r>
          </a:p>
          <a:p>
            <a:pPr marL="171450" indent="-171450" algn="l">
              <a:lnSpc>
                <a:spcPts val="1400"/>
              </a:lnSpc>
              <a:spcBef>
                <a:spcPts val="0"/>
              </a:spcBef>
              <a:buFont typeface="Arial" panose="020B0604020202020204" pitchFamily="34" charset="0"/>
              <a:buChar char="•"/>
            </a:pPr>
            <a:r>
              <a:rPr lang="en-US" sz="1000" dirty="0">
                <a:solidFill>
                  <a:schemeClr val="tx1"/>
                </a:solidFill>
                <a:latin typeface="+mn-lt"/>
                <a:ea typeface="Lato Light" panose="020F0502020204030203" pitchFamily="34" charset="0"/>
                <a:cs typeface="Lato Light" panose="020F0502020204030203" pitchFamily="34" charset="0"/>
              </a:rPr>
              <a:t>San Diego, CA (2016) </a:t>
            </a:r>
          </a:p>
        </p:txBody>
      </p:sp>
      <p:sp>
        <p:nvSpPr>
          <p:cNvPr id="37" name="TextBox 36">
            <a:extLst>
              <a:ext uri="{FF2B5EF4-FFF2-40B4-BE49-F238E27FC236}">
                <a16:creationId xmlns:a16="http://schemas.microsoft.com/office/drawing/2014/main" id="{F44ACA53-B507-3843-87CB-F389EE6CE5F7}"/>
              </a:ext>
            </a:extLst>
          </p:cNvPr>
          <p:cNvSpPr txBox="1"/>
          <p:nvPr/>
        </p:nvSpPr>
        <p:spPr>
          <a:xfrm>
            <a:off x="4042074" y="2639877"/>
            <a:ext cx="1133644" cy="369332"/>
          </a:xfrm>
          <a:prstGeom prst="rect">
            <a:avLst/>
          </a:prstGeom>
          <a:noFill/>
        </p:spPr>
        <p:txBody>
          <a:bodyPr wrap="none" rtlCol="0" anchor="t" anchorCtr="0">
            <a:spAutoFit/>
          </a:bodyPr>
          <a:lstStyle/>
          <a:p>
            <a:pPr algn="ctr"/>
            <a:r>
              <a:rPr lang="en-US" sz="900" b="1" dirty="0">
                <a:solidFill>
                  <a:schemeClr val="tx2"/>
                </a:solidFill>
                <a:ea typeface="League Spartan" charset="0"/>
                <a:cs typeface="Poppins" pitchFamily="2" charset="77"/>
              </a:rPr>
              <a:t>Latinos PWH-</a:t>
            </a:r>
          </a:p>
          <a:p>
            <a:pPr algn="ctr"/>
            <a:r>
              <a:rPr lang="en-US" sz="900" b="1" dirty="0">
                <a:solidFill>
                  <a:schemeClr val="tx2"/>
                </a:solidFill>
                <a:ea typeface="League Spartan" charset="0"/>
                <a:cs typeface="Poppins" pitchFamily="2" charset="77"/>
              </a:rPr>
              <a:t>Progress to AIDS</a:t>
            </a:r>
          </a:p>
        </p:txBody>
      </p:sp>
      <p:sp>
        <p:nvSpPr>
          <p:cNvPr id="38" name="Subtitle 2">
            <a:extLst>
              <a:ext uri="{FF2B5EF4-FFF2-40B4-BE49-F238E27FC236}">
                <a16:creationId xmlns:a16="http://schemas.microsoft.com/office/drawing/2014/main" id="{5C28A324-1881-5241-86A1-28B6CE81F6FC}"/>
              </a:ext>
            </a:extLst>
          </p:cNvPr>
          <p:cNvSpPr txBox="1">
            <a:spLocks/>
          </p:cNvSpPr>
          <p:nvPr/>
        </p:nvSpPr>
        <p:spPr>
          <a:xfrm>
            <a:off x="3966123" y="2933880"/>
            <a:ext cx="1973560" cy="40523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00"/>
              </a:lnSpc>
              <a:buFont typeface="Arial" panose="020B0604020202020204" pitchFamily="34" charset="0"/>
              <a:buChar char="•"/>
            </a:pPr>
            <a:r>
              <a:rPr lang="en-US" sz="900" dirty="0">
                <a:solidFill>
                  <a:schemeClr val="tx1"/>
                </a:solidFill>
                <a:latin typeface="+mn-lt"/>
                <a:ea typeface="Lato Light" panose="020F0502020204030203" pitchFamily="34" charset="0"/>
                <a:cs typeface="Lato Light" panose="020F0502020204030203" pitchFamily="34" charset="0"/>
              </a:rPr>
              <a:t>Latinos progress to AIDS within 30 days of initial diagnosis </a:t>
            </a:r>
          </a:p>
        </p:txBody>
      </p:sp>
      <p:sp>
        <p:nvSpPr>
          <p:cNvPr id="39" name="TextBox 38">
            <a:extLst>
              <a:ext uri="{FF2B5EF4-FFF2-40B4-BE49-F238E27FC236}">
                <a16:creationId xmlns:a16="http://schemas.microsoft.com/office/drawing/2014/main" id="{E3654129-6741-2749-AEF7-46274164B1A0}"/>
              </a:ext>
            </a:extLst>
          </p:cNvPr>
          <p:cNvSpPr txBox="1"/>
          <p:nvPr/>
        </p:nvSpPr>
        <p:spPr>
          <a:xfrm>
            <a:off x="3959319" y="3294006"/>
            <a:ext cx="1300356" cy="230832"/>
          </a:xfrm>
          <a:prstGeom prst="rect">
            <a:avLst/>
          </a:prstGeom>
          <a:noFill/>
        </p:spPr>
        <p:txBody>
          <a:bodyPr wrap="none" rtlCol="0" anchor="t" anchorCtr="0">
            <a:spAutoFit/>
          </a:bodyPr>
          <a:lstStyle/>
          <a:p>
            <a:pPr algn="ctr"/>
            <a:r>
              <a:rPr lang="en-US" sz="900" b="1" dirty="0">
                <a:solidFill>
                  <a:schemeClr val="tx2"/>
                </a:solidFill>
                <a:ea typeface="League Spartan" charset="0"/>
                <a:cs typeface="Poppins" pitchFamily="2" charset="77"/>
              </a:rPr>
              <a:t>HIV Prevalence Rate</a:t>
            </a:r>
          </a:p>
        </p:txBody>
      </p:sp>
      <p:sp>
        <p:nvSpPr>
          <p:cNvPr id="40" name="Subtitle 2">
            <a:extLst>
              <a:ext uri="{FF2B5EF4-FFF2-40B4-BE49-F238E27FC236}">
                <a16:creationId xmlns:a16="http://schemas.microsoft.com/office/drawing/2014/main" id="{0F94FAAB-521E-5349-AF51-F7B0F76C594F}"/>
              </a:ext>
            </a:extLst>
          </p:cNvPr>
          <p:cNvSpPr txBox="1">
            <a:spLocks/>
          </p:cNvSpPr>
          <p:nvPr/>
        </p:nvSpPr>
        <p:spPr>
          <a:xfrm>
            <a:off x="4016497" y="3430123"/>
            <a:ext cx="1183881" cy="389530"/>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00"/>
              </a:lnSpc>
              <a:buFont typeface="Arial" panose="020B0604020202020204" pitchFamily="34" charset="0"/>
              <a:buChar char="•"/>
            </a:pPr>
            <a:r>
              <a:rPr lang="en-US" sz="900" dirty="0">
                <a:solidFill>
                  <a:schemeClr val="tx1"/>
                </a:solidFill>
                <a:latin typeface="+mn-lt"/>
                <a:ea typeface="Lato Light" panose="020F0502020204030203" pitchFamily="34" charset="0"/>
                <a:cs typeface="Lato Light" panose="020F0502020204030203" pitchFamily="34" charset="0"/>
              </a:rPr>
              <a:t>El Paso, TX (2018) </a:t>
            </a:r>
          </a:p>
        </p:txBody>
      </p:sp>
      <p:sp>
        <p:nvSpPr>
          <p:cNvPr id="41" name="TextBox 40">
            <a:extLst>
              <a:ext uri="{FF2B5EF4-FFF2-40B4-BE49-F238E27FC236}">
                <a16:creationId xmlns:a16="http://schemas.microsoft.com/office/drawing/2014/main" id="{8FFB6B5D-2394-6E45-BB71-6C3B39C9A4EA}"/>
              </a:ext>
            </a:extLst>
          </p:cNvPr>
          <p:cNvSpPr txBox="1"/>
          <p:nvPr/>
        </p:nvSpPr>
        <p:spPr>
          <a:xfrm>
            <a:off x="3736213" y="3921583"/>
            <a:ext cx="1742786" cy="230832"/>
          </a:xfrm>
          <a:prstGeom prst="rect">
            <a:avLst/>
          </a:prstGeom>
          <a:noFill/>
        </p:spPr>
        <p:txBody>
          <a:bodyPr wrap="none" rtlCol="0" anchor="t" anchorCtr="0">
            <a:spAutoFit/>
          </a:bodyPr>
          <a:lstStyle/>
          <a:p>
            <a:pPr algn="ctr"/>
            <a:r>
              <a:rPr lang="en-US" sz="900" b="1" dirty="0">
                <a:solidFill>
                  <a:schemeClr val="tx2"/>
                </a:solidFill>
                <a:ea typeface="League Spartan" charset="0"/>
                <a:cs typeface="Poppins" pitchFamily="2" charset="77"/>
              </a:rPr>
              <a:t>Female Sex Workers (FSWs)</a:t>
            </a:r>
          </a:p>
        </p:txBody>
      </p:sp>
      <p:sp>
        <p:nvSpPr>
          <p:cNvPr id="42" name="Subtitle 2">
            <a:extLst>
              <a:ext uri="{FF2B5EF4-FFF2-40B4-BE49-F238E27FC236}">
                <a16:creationId xmlns:a16="http://schemas.microsoft.com/office/drawing/2014/main" id="{28B0F3D5-6878-3847-9BBD-40AACB7B2320}"/>
              </a:ext>
            </a:extLst>
          </p:cNvPr>
          <p:cNvSpPr txBox="1">
            <a:spLocks/>
          </p:cNvSpPr>
          <p:nvPr/>
        </p:nvSpPr>
        <p:spPr>
          <a:xfrm>
            <a:off x="4015691" y="4057700"/>
            <a:ext cx="1392775" cy="22570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00"/>
              </a:lnSpc>
              <a:buFont typeface="Arial" panose="020B0604020202020204" pitchFamily="34" charset="0"/>
              <a:buChar char="•"/>
            </a:pPr>
            <a:r>
              <a:rPr lang="en-US" sz="900" dirty="0">
                <a:solidFill>
                  <a:schemeClr val="tx1"/>
                </a:solidFill>
                <a:latin typeface="+mn-lt"/>
                <a:ea typeface="Lato Light" panose="020F0502020204030203" pitchFamily="34" charset="0"/>
                <a:cs typeface="Lato Light" panose="020F0502020204030203" pitchFamily="34" charset="0"/>
              </a:rPr>
              <a:t>Street-based FSWs </a:t>
            </a:r>
          </a:p>
        </p:txBody>
      </p:sp>
      <p:sp>
        <p:nvSpPr>
          <p:cNvPr id="46" name="TextBox 45"/>
          <p:cNvSpPr txBox="1"/>
          <p:nvPr/>
        </p:nvSpPr>
        <p:spPr>
          <a:xfrm>
            <a:off x="2133600" y="4729412"/>
            <a:ext cx="5105400" cy="276999"/>
          </a:xfrm>
          <a:prstGeom prst="rect">
            <a:avLst/>
          </a:prstGeom>
          <a:noFill/>
        </p:spPr>
        <p:txBody>
          <a:bodyPr wrap="square" rtlCol="0">
            <a:spAutoFit/>
          </a:bodyPr>
          <a:lstStyle/>
          <a:p>
            <a:pPr algn="ctr"/>
            <a:r>
              <a:rPr lang="en-US" sz="1200" dirty="0">
                <a:solidFill>
                  <a:schemeClr val="bg1"/>
                </a:solidFill>
              </a:rPr>
              <a:t>https://www.hiv.gov/hiv-basics/overview/data-and-trends/</a:t>
            </a:r>
          </a:p>
        </p:txBody>
      </p:sp>
    </p:spTree>
    <p:extLst>
      <p:ext uri="{BB962C8B-B14F-4D97-AF65-F5344CB8AC3E}">
        <p14:creationId xmlns:p14="http://schemas.microsoft.com/office/powerpoint/2010/main" val="2015725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57200" y="1752683"/>
            <a:ext cx="8229599" cy="971467"/>
          </a:xfrm>
        </p:spPr>
        <p:txBody>
          <a:bodyPr/>
          <a:lstStyle/>
          <a:p>
            <a:pPr algn="ctr"/>
            <a:r>
              <a:rPr lang="en-US" sz="3600" dirty="0">
                <a:cs typeface="Arial"/>
              </a:rPr>
              <a:t>HIV on the Mexico – US Border</a:t>
            </a:r>
            <a:endParaRPr lang="en-US" sz="3600" dirty="0"/>
          </a:p>
        </p:txBody>
      </p:sp>
      <p:sp>
        <p:nvSpPr>
          <p:cNvPr id="7" name="object 5"/>
          <p:cNvSpPr txBox="1">
            <a:spLocks noGrp="1"/>
          </p:cNvSpPr>
          <p:nvPr>
            <p:ph type="subTitle" idx="1"/>
          </p:nvPr>
        </p:nvSpPr>
        <p:spPr>
          <a:xfrm>
            <a:off x="685801" y="2724150"/>
            <a:ext cx="8000998" cy="1514261"/>
          </a:xfrm>
          <a:prstGeom prst="rect">
            <a:avLst/>
          </a:prstGeom>
        </p:spPr>
        <p:txBody>
          <a:bodyPr vert="horz" wrap="square" lIns="0" tIns="0" rIns="0" bIns="0" rtlCol="0">
            <a:spAutoFit/>
          </a:bodyPr>
          <a:lstStyle/>
          <a:p>
            <a:pPr algn="ctr"/>
            <a:r>
              <a:rPr lang="en-US" sz="2400" dirty="0">
                <a:solidFill>
                  <a:schemeClr val="tx1"/>
                </a:solidFill>
              </a:rPr>
              <a:t>Gerardo Anaya, FNP-C</a:t>
            </a:r>
          </a:p>
          <a:p>
            <a:pPr algn="ctr"/>
            <a:r>
              <a:rPr lang="en-US" sz="2400" dirty="0">
                <a:solidFill>
                  <a:schemeClr val="tx1"/>
                </a:solidFill>
              </a:rPr>
              <a:t>Centro San Vicente, Be Prepared Clinic!</a:t>
            </a:r>
          </a:p>
          <a:p>
            <a:pPr algn="ctr"/>
            <a:endParaRPr lang="en-US" sz="1800" dirty="0">
              <a:solidFill>
                <a:srgbClr val="002060"/>
              </a:solidFill>
            </a:endParaRPr>
          </a:p>
          <a:p>
            <a:pPr marL="1270" algn="ctr">
              <a:lnSpc>
                <a:spcPct val="100000"/>
              </a:lnSpc>
            </a:pPr>
            <a:endParaRPr lang="en-US" dirty="0">
              <a:latin typeface="Calibri"/>
              <a:cs typeface="Calibri"/>
            </a:endParaRPr>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2" name="Slide Number Placeholder 1"/>
          <p:cNvSpPr>
            <a:spLocks noGrp="1"/>
          </p:cNvSpPr>
          <p:nvPr>
            <p:ph type="sldNum" sz="quarter" idx="12"/>
          </p:nvPr>
        </p:nvSpPr>
        <p:spPr/>
        <p:txBody>
          <a:bodyPr/>
          <a:lstStyle/>
          <a:p>
            <a:fld id="{6E2D2B3B-882E-40F3-A32F-6DD516915044}" type="slidenum">
              <a:rPr lang="en-US" smtClean="0"/>
              <a:pPr/>
              <a:t>2</a:t>
            </a:fld>
            <a:endParaRPr lang="en-US" dirty="0"/>
          </a:p>
        </p:txBody>
      </p:sp>
      <p:pic>
        <p:nvPicPr>
          <p:cNvPr id="5" name="Picture 4"/>
          <p:cNvPicPr>
            <a:picLocks noChangeAspect="1"/>
          </p:cNvPicPr>
          <p:nvPr/>
        </p:nvPicPr>
        <p:blipFill>
          <a:blip r:embed="rId3"/>
          <a:stretch>
            <a:fillRect/>
          </a:stretch>
        </p:blipFill>
        <p:spPr>
          <a:xfrm>
            <a:off x="3200400" y="3647233"/>
            <a:ext cx="3029479" cy="981917"/>
          </a:xfrm>
          <a:prstGeom prst="rect">
            <a:avLst/>
          </a:prstGeom>
        </p:spPr>
      </p:pic>
    </p:spTree>
    <p:extLst>
      <p:ext uri="{BB962C8B-B14F-4D97-AF65-F5344CB8AC3E}">
        <p14:creationId xmlns:p14="http://schemas.microsoft.com/office/powerpoint/2010/main" val="3028943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315569" cy="857250"/>
          </a:xfrm>
        </p:spPr>
        <p:txBody>
          <a:bodyPr/>
          <a:lstStyle/>
          <a:p>
            <a:pPr algn="ctr"/>
            <a:r>
              <a:rPr lang="en-US" sz="3600" dirty="0"/>
              <a:t>Female Sex Workers (FSWs)</a:t>
            </a:r>
            <a:br>
              <a:rPr lang="en-US" dirty="0"/>
            </a:br>
            <a:r>
              <a:rPr lang="en-US" sz="2400" dirty="0"/>
              <a:t>Mexico U.S. Border Characteristics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20</a:t>
            </a:fld>
            <a:endParaRPr lang="en-US"/>
          </a:p>
        </p:txBody>
      </p:sp>
      <p:sp>
        <p:nvSpPr>
          <p:cNvPr id="23" name="TextBox 22">
            <a:extLst>
              <a:ext uri="{FF2B5EF4-FFF2-40B4-BE49-F238E27FC236}">
                <a16:creationId xmlns:a16="http://schemas.microsoft.com/office/drawing/2014/main" id="{9B70F292-4896-6647-9937-D1C97D903F4E}"/>
              </a:ext>
            </a:extLst>
          </p:cNvPr>
          <p:cNvSpPr txBox="1"/>
          <p:nvPr/>
        </p:nvSpPr>
        <p:spPr>
          <a:xfrm>
            <a:off x="5937186" y="1123950"/>
            <a:ext cx="2292414" cy="307777"/>
          </a:xfrm>
          <a:prstGeom prst="rect">
            <a:avLst/>
          </a:prstGeom>
          <a:noFill/>
        </p:spPr>
        <p:txBody>
          <a:bodyPr wrap="square" rtlCol="0" anchor="b" anchorCtr="0">
            <a:spAutoFit/>
          </a:bodyPr>
          <a:lstStyle/>
          <a:p>
            <a:r>
              <a:rPr lang="en-US" sz="1400" b="1" dirty="0">
                <a:solidFill>
                  <a:schemeClr val="tx2"/>
                </a:solidFill>
                <a:ea typeface="League Spartan" charset="0"/>
                <a:cs typeface="Poppins" pitchFamily="2" charset="77"/>
              </a:rPr>
              <a:t>STI PREVALENCE </a:t>
            </a:r>
          </a:p>
        </p:txBody>
      </p:sp>
      <p:sp>
        <p:nvSpPr>
          <p:cNvPr id="24" name="Subtitle 2">
            <a:extLst>
              <a:ext uri="{FF2B5EF4-FFF2-40B4-BE49-F238E27FC236}">
                <a16:creationId xmlns:a16="http://schemas.microsoft.com/office/drawing/2014/main" id="{5651214C-64A0-3A43-A840-6F4461922DF8}"/>
              </a:ext>
            </a:extLst>
          </p:cNvPr>
          <p:cNvSpPr txBox="1">
            <a:spLocks/>
          </p:cNvSpPr>
          <p:nvPr/>
        </p:nvSpPr>
        <p:spPr>
          <a:xfrm>
            <a:off x="5912912" y="1428750"/>
            <a:ext cx="3154888" cy="127573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750"/>
              </a:lnSpc>
              <a:buFont typeface="Arial" panose="020B0604020202020204" pitchFamily="34" charset="0"/>
              <a:buChar char="•"/>
            </a:pPr>
            <a:r>
              <a:rPr lang="en-US" sz="1400" dirty="0">
                <a:solidFill>
                  <a:schemeClr val="tx1"/>
                </a:solidFill>
                <a:latin typeface="+mn-lt"/>
                <a:ea typeface="Lato Light" panose="020F0502020204030203" pitchFamily="34" charset="0"/>
                <a:cs typeface="Mukta ExtraLight" panose="020B0000000000000000" pitchFamily="34" charset="77"/>
              </a:rPr>
              <a:t>Tijuana/Cd. Juarez HIV seroprevalence </a:t>
            </a:r>
          </a:p>
          <a:p>
            <a:pPr marL="171450" indent="-171450" algn="l">
              <a:lnSpc>
                <a:spcPts val="1750"/>
              </a:lnSpc>
              <a:buFont typeface="Arial" panose="020B0604020202020204" pitchFamily="34" charset="0"/>
              <a:buChar char="•"/>
            </a:pPr>
            <a:r>
              <a:rPr lang="en-US" sz="1400" dirty="0">
                <a:solidFill>
                  <a:schemeClr val="tx1"/>
                </a:solidFill>
                <a:latin typeface="+mn-lt"/>
                <a:ea typeface="Lato Light" panose="020F0502020204030203" pitchFamily="34" charset="0"/>
                <a:cs typeface="Mukta ExtraLight" panose="020B0000000000000000" pitchFamily="34" charset="77"/>
              </a:rPr>
              <a:t>STI prevalence among IDU-FSWs vs. non-IDU FSWs </a:t>
            </a:r>
          </a:p>
          <a:p>
            <a:pPr marL="171450" indent="-171450" algn="l">
              <a:lnSpc>
                <a:spcPts val="1750"/>
              </a:lnSpc>
              <a:buFont typeface="Arial" panose="020B0604020202020204" pitchFamily="34" charset="0"/>
              <a:buChar char="•"/>
            </a:pPr>
            <a:endParaRPr lang="en-US" sz="1050" dirty="0">
              <a:solidFill>
                <a:schemeClr val="tx1"/>
              </a:solidFill>
              <a:latin typeface="+mn-lt"/>
              <a:ea typeface="Lato Light" panose="020F0502020204030203" pitchFamily="34" charset="0"/>
              <a:cs typeface="Mukta ExtraLight" panose="020B0000000000000000" pitchFamily="34" charset="77"/>
            </a:endParaRPr>
          </a:p>
        </p:txBody>
      </p:sp>
      <p:sp>
        <p:nvSpPr>
          <p:cNvPr id="25" name="TextBox 24">
            <a:extLst>
              <a:ext uri="{FF2B5EF4-FFF2-40B4-BE49-F238E27FC236}">
                <a16:creationId xmlns:a16="http://schemas.microsoft.com/office/drawing/2014/main" id="{E04F2225-B263-8540-9B64-54121EB8C721}"/>
              </a:ext>
            </a:extLst>
          </p:cNvPr>
          <p:cNvSpPr txBox="1"/>
          <p:nvPr/>
        </p:nvSpPr>
        <p:spPr>
          <a:xfrm>
            <a:off x="76200" y="1180234"/>
            <a:ext cx="1962880" cy="307777"/>
          </a:xfrm>
          <a:prstGeom prst="rect">
            <a:avLst/>
          </a:prstGeom>
          <a:noFill/>
        </p:spPr>
        <p:txBody>
          <a:bodyPr wrap="square" rtlCol="0" anchor="b" anchorCtr="0">
            <a:spAutoFit/>
          </a:bodyPr>
          <a:lstStyle/>
          <a:p>
            <a:pPr algn="r"/>
            <a:r>
              <a:rPr lang="en-US" sz="1400" b="1" dirty="0">
                <a:solidFill>
                  <a:schemeClr val="tx2"/>
                </a:solidFill>
                <a:ea typeface="League Spartan" charset="0"/>
                <a:cs typeface="Poppins" pitchFamily="2" charset="77"/>
              </a:rPr>
              <a:t>STI RISK FACTORS</a:t>
            </a:r>
          </a:p>
        </p:txBody>
      </p:sp>
      <p:sp>
        <p:nvSpPr>
          <p:cNvPr id="26" name="Subtitle 2">
            <a:extLst>
              <a:ext uri="{FF2B5EF4-FFF2-40B4-BE49-F238E27FC236}">
                <a16:creationId xmlns:a16="http://schemas.microsoft.com/office/drawing/2014/main" id="{B3B74A5B-0637-624E-A321-9B3115DBAD7A}"/>
              </a:ext>
            </a:extLst>
          </p:cNvPr>
          <p:cNvSpPr txBox="1">
            <a:spLocks/>
          </p:cNvSpPr>
          <p:nvPr/>
        </p:nvSpPr>
        <p:spPr>
          <a:xfrm>
            <a:off x="228600" y="1440692"/>
            <a:ext cx="2601473" cy="54014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750"/>
              </a:lnSpc>
              <a:buFont typeface="Arial" panose="020B0604020202020204" pitchFamily="34" charset="0"/>
              <a:buChar char="•"/>
            </a:pPr>
            <a:r>
              <a:rPr lang="en-US" sz="1400" dirty="0">
                <a:solidFill>
                  <a:schemeClr val="tx1"/>
                </a:solidFill>
                <a:latin typeface="+mn-lt"/>
                <a:ea typeface="Lato Light" panose="020F0502020204030203" pitchFamily="34" charset="0"/>
                <a:cs typeface="Mukta ExtraLight" panose="020B0000000000000000" pitchFamily="34" charset="77"/>
              </a:rPr>
              <a:t>Recent stimulant use </a:t>
            </a:r>
          </a:p>
          <a:p>
            <a:pPr marL="171450" indent="-171450" algn="l">
              <a:lnSpc>
                <a:spcPts val="1750"/>
              </a:lnSpc>
              <a:buFont typeface="Arial" panose="020B0604020202020204" pitchFamily="34" charset="0"/>
              <a:buChar char="•"/>
            </a:pPr>
            <a:r>
              <a:rPr lang="en-US" sz="1400" dirty="0">
                <a:solidFill>
                  <a:schemeClr val="tx1"/>
                </a:solidFill>
                <a:latin typeface="+mn-lt"/>
                <a:ea typeface="Lato Light" panose="020F0502020204030203" pitchFamily="34" charset="0"/>
                <a:cs typeface="Mukta ExtraLight" panose="020B0000000000000000" pitchFamily="34" charset="77"/>
              </a:rPr>
              <a:t>Relationship instability</a:t>
            </a:r>
          </a:p>
        </p:txBody>
      </p:sp>
      <p:sp>
        <p:nvSpPr>
          <p:cNvPr id="27" name="TextBox 26">
            <a:extLst>
              <a:ext uri="{FF2B5EF4-FFF2-40B4-BE49-F238E27FC236}">
                <a16:creationId xmlns:a16="http://schemas.microsoft.com/office/drawing/2014/main" id="{21949606-C6AA-8D43-979C-C23E5FB88221}"/>
              </a:ext>
            </a:extLst>
          </p:cNvPr>
          <p:cNvSpPr txBox="1"/>
          <p:nvPr/>
        </p:nvSpPr>
        <p:spPr>
          <a:xfrm>
            <a:off x="152400" y="2549085"/>
            <a:ext cx="2325045" cy="523220"/>
          </a:xfrm>
          <a:prstGeom prst="rect">
            <a:avLst/>
          </a:prstGeom>
          <a:noFill/>
        </p:spPr>
        <p:txBody>
          <a:bodyPr wrap="square" rtlCol="0" anchor="b" anchorCtr="0">
            <a:spAutoFit/>
          </a:bodyPr>
          <a:lstStyle/>
          <a:p>
            <a:r>
              <a:rPr lang="en-US" sz="1400" b="1" dirty="0">
                <a:solidFill>
                  <a:schemeClr val="tx2"/>
                </a:solidFill>
                <a:ea typeface="League Spartan" charset="0"/>
                <a:cs typeface="Poppins" pitchFamily="2" charset="77"/>
              </a:rPr>
              <a:t>RELATIONSHIP-LEVEL FACTORS</a:t>
            </a:r>
          </a:p>
        </p:txBody>
      </p:sp>
      <p:sp>
        <p:nvSpPr>
          <p:cNvPr id="28" name="Subtitle 2">
            <a:extLst>
              <a:ext uri="{FF2B5EF4-FFF2-40B4-BE49-F238E27FC236}">
                <a16:creationId xmlns:a16="http://schemas.microsoft.com/office/drawing/2014/main" id="{B3D58A40-F686-9A42-8C26-08C00E7895D0}"/>
              </a:ext>
            </a:extLst>
          </p:cNvPr>
          <p:cNvSpPr txBox="1">
            <a:spLocks/>
          </p:cNvSpPr>
          <p:nvPr/>
        </p:nvSpPr>
        <p:spPr>
          <a:xfrm>
            <a:off x="209948" y="3011008"/>
            <a:ext cx="2721116" cy="10388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750"/>
              </a:lnSpc>
              <a:buFont typeface="Arial" panose="020B0604020202020204" pitchFamily="34" charset="0"/>
              <a:buChar char="•"/>
            </a:pPr>
            <a:r>
              <a:rPr lang="es-MX" sz="1400" dirty="0">
                <a:solidFill>
                  <a:schemeClr val="tx1"/>
                </a:solidFill>
                <a:latin typeface="+mn-lt"/>
                <a:ea typeface="Lato Light" panose="020F0502020204030203" pitchFamily="34" charset="0"/>
                <a:cs typeface="Mukta ExtraLight" panose="020B0000000000000000" pitchFamily="34" charset="77"/>
              </a:rPr>
              <a:t>Commercial sex partners</a:t>
            </a:r>
          </a:p>
          <a:p>
            <a:pPr marL="171450" indent="-171450" algn="l">
              <a:lnSpc>
                <a:spcPts val="1750"/>
              </a:lnSpc>
              <a:buFont typeface="Arial" panose="020B0604020202020204" pitchFamily="34" charset="0"/>
              <a:buChar char="•"/>
            </a:pPr>
            <a:r>
              <a:rPr lang="es-MX" sz="1400" dirty="0">
                <a:solidFill>
                  <a:schemeClr val="tx1"/>
                </a:solidFill>
                <a:latin typeface="+mn-lt"/>
                <a:ea typeface="Lato Light" panose="020F0502020204030203" pitchFamily="34" charset="0"/>
                <a:cs typeface="Mukta ExtraLight" panose="020B0000000000000000" pitchFamily="34" charset="77"/>
              </a:rPr>
              <a:t>Noncommercial intimate male partners </a:t>
            </a:r>
          </a:p>
          <a:p>
            <a:pPr marL="171450" indent="-171450" algn="l">
              <a:lnSpc>
                <a:spcPts val="1750"/>
              </a:lnSpc>
              <a:buFont typeface="Arial" panose="020B0604020202020204" pitchFamily="34" charset="0"/>
              <a:buChar char="•"/>
            </a:pPr>
            <a:r>
              <a:rPr lang="es-MX" sz="1400" dirty="0">
                <a:solidFill>
                  <a:schemeClr val="tx1"/>
                </a:solidFill>
                <a:latin typeface="+mn-lt"/>
                <a:ea typeface="Lato Light" panose="020F0502020204030203" pitchFamily="34" charset="0"/>
                <a:cs typeface="Mukta ExtraLight" panose="020B0000000000000000" pitchFamily="34" charset="77"/>
              </a:rPr>
              <a:t>Condomless sex </a:t>
            </a:r>
          </a:p>
        </p:txBody>
      </p:sp>
      <p:sp>
        <p:nvSpPr>
          <p:cNvPr id="29" name="TextBox 28">
            <a:extLst>
              <a:ext uri="{FF2B5EF4-FFF2-40B4-BE49-F238E27FC236}">
                <a16:creationId xmlns:a16="http://schemas.microsoft.com/office/drawing/2014/main" id="{3806E527-8823-4D40-8FEB-6087AAF22558}"/>
              </a:ext>
            </a:extLst>
          </p:cNvPr>
          <p:cNvSpPr txBox="1"/>
          <p:nvPr/>
        </p:nvSpPr>
        <p:spPr>
          <a:xfrm>
            <a:off x="6088101" y="2724150"/>
            <a:ext cx="2876611" cy="307777"/>
          </a:xfrm>
          <a:prstGeom prst="rect">
            <a:avLst/>
          </a:prstGeom>
          <a:noFill/>
        </p:spPr>
        <p:txBody>
          <a:bodyPr wrap="square" rtlCol="0" anchor="b" anchorCtr="0">
            <a:spAutoFit/>
          </a:bodyPr>
          <a:lstStyle/>
          <a:p>
            <a:r>
              <a:rPr lang="en-US" sz="1400" b="1" dirty="0">
                <a:solidFill>
                  <a:schemeClr val="tx2"/>
                </a:solidFill>
                <a:ea typeface="League Spartan" charset="0"/>
                <a:cs typeface="Poppins" pitchFamily="2" charset="77"/>
              </a:rPr>
              <a:t>FSWs HIV/STI PREVALENCE</a:t>
            </a:r>
          </a:p>
        </p:txBody>
      </p:sp>
      <p:sp>
        <p:nvSpPr>
          <p:cNvPr id="30" name="Subtitle 2">
            <a:extLst>
              <a:ext uri="{FF2B5EF4-FFF2-40B4-BE49-F238E27FC236}">
                <a16:creationId xmlns:a16="http://schemas.microsoft.com/office/drawing/2014/main" id="{F2FF9A8B-9E3C-3846-B6BD-F66DE10C5A93}"/>
              </a:ext>
            </a:extLst>
          </p:cNvPr>
          <p:cNvSpPr txBox="1">
            <a:spLocks/>
          </p:cNvSpPr>
          <p:nvPr/>
        </p:nvSpPr>
        <p:spPr>
          <a:xfrm>
            <a:off x="6019800" y="3096423"/>
            <a:ext cx="2929411" cy="185589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lvl="0" indent="-171450" algn="l">
              <a:buFont typeface="Arial" panose="020B0604020202020204" pitchFamily="34" charset="0"/>
              <a:buChar char="•"/>
            </a:pPr>
            <a:r>
              <a:rPr lang="en-US" sz="1400" i="1" dirty="0">
                <a:solidFill>
                  <a:schemeClr val="tx1"/>
                </a:solidFill>
                <a:latin typeface="+mn-lt"/>
              </a:rPr>
              <a:t>n= 1092 </a:t>
            </a:r>
            <a:r>
              <a:rPr lang="en-US" sz="1400" dirty="0">
                <a:solidFill>
                  <a:schemeClr val="tx1"/>
                </a:solidFill>
                <a:latin typeface="+mn-lt"/>
              </a:rPr>
              <a:t>FSWs from 13 Mexican cities</a:t>
            </a:r>
          </a:p>
          <a:p>
            <a:pPr marL="171450" lvl="0" indent="-171450" algn="l">
              <a:buFont typeface="Arial" panose="020B0604020202020204" pitchFamily="34" charset="0"/>
              <a:buChar char="•"/>
            </a:pPr>
            <a:r>
              <a:rPr lang="en-US" sz="1400" dirty="0">
                <a:solidFill>
                  <a:schemeClr val="tx1"/>
                </a:solidFill>
                <a:latin typeface="+mn-lt"/>
              </a:rPr>
              <a:t>Rates of HIV/STI vs. FSWs in Tijuana-Cd. Juarez </a:t>
            </a:r>
          </a:p>
          <a:p>
            <a:pPr marL="171450" lvl="0" indent="-171450" algn="l">
              <a:buFont typeface="Arial" panose="020B0604020202020204" pitchFamily="34" charset="0"/>
              <a:buChar char="•"/>
            </a:pPr>
            <a:r>
              <a:rPr lang="en-US" sz="1400" dirty="0">
                <a:solidFill>
                  <a:schemeClr val="tx1"/>
                </a:solidFill>
                <a:latin typeface="+mn-lt"/>
              </a:rPr>
              <a:t>Independent level risk factors </a:t>
            </a:r>
          </a:p>
          <a:p>
            <a:pPr marL="171450" lvl="0" indent="-171450" algn="l">
              <a:buFont typeface="Arial" panose="020B0604020202020204" pitchFamily="34" charset="0"/>
              <a:buChar char="•"/>
            </a:pPr>
            <a:endParaRPr lang="en-US" sz="1000" dirty="0">
              <a:latin typeface="+mn-lt"/>
            </a:endParaRPr>
          </a:p>
          <a:p>
            <a:pPr lvl="0"/>
            <a:endParaRPr lang="en-US" sz="1000" dirty="0">
              <a:latin typeface="+mn-lt"/>
            </a:endParaRPr>
          </a:p>
        </p:txBody>
      </p:sp>
      <p:sp>
        <p:nvSpPr>
          <p:cNvPr id="31" name="TextBox 30">
            <a:extLst>
              <a:ext uri="{FF2B5EF4-FFF2-40B4-BE49-F238E27FC236}">
                <a16:creationId xmlns:a16="http://schemas.microsoft.com/office/drawing/2014/main" id="{520221B1-2A1E-8241-ABC7-2098D45CC59E}"/>
              </a:ext>
            </a:extLst>
          </p:cNvPr>
          <p:cNvSpPr txBox="1"/>
          <p:nvPr/>
        </p:nvSpPr>
        <p:spPr>
          <a:xfrm>
            <a:off x="76200" y="2057320"/>
            <a:ext cx="2458234" cy="307777"/>
          </a:xfrm>
          <a:prstGeom prst="rect">
            <a:avLst/>
          </a:prstGeom>
          <a:noFill/>
        </p:spPr>
        <p:txBody>
          <a:bodyPr wrap="square" rtlCol="0" anchor="b" anchorCtr="0">
            <a:spAutoFit/>
          </a:bodyPr>
          <a:lstStyle/>
          <a:p>
            <a:pPr algn="r"/>
            <a:r>
              <a:rPr lang="en-US" sz="1400" b="1" dirty="0">
                <a:solidFill>
                  <a:schemeClr val="tx2"/>
                </a:solidFill>
                <a:ea typeface="League Spartan" charset="0"/>
                <a:cs typeface="Poppins" pitchFamily="2" charset="77"/>
              </a:rPr>
              <a:t>HIV/STI INFECTION ODDS</a:t>
            </a:r>
          </a:p>
        </p:txBody>
      </p:sp>
      <p:sp>
        <p:nvSpPr>
          <p:cNvPr id="32" name="Subtitle 2">
            <a:extLst>
              <a:ext uri="{FF2B5EF4-FFF2-40B4-BE49-F238E27FC236}">
                <a16:creationId xmlns:a16="http://schemas.microsoft.com/office/drawing/2014/main" id="{22060943-ACA1-424A-A9E3-5C4EDF4F1C5F}"/>
              </a:ext>
            </a:extLst>
          </p:cNvPr>
          <p:cNvSpPr txBox="1">
            <a:spLocks/>
          </p:cNvSpPr>
          <p:nvPr/>
        </p:nvSpPr>
        <p:spPr>
          <a:xfrm>
            <a:off x="228600" y="2298498"/>
            <a:ext cx="2601473" cy="27699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750"/>
              </a:lnSpc>
              <a:buFont typeface="Arial" panose="020B0604020202020204" pitchFamily="34" charset="0"/>
              <a:buChar char="•"/>
            </a:pPr>
            <a:r>
              <a:rPr lang="en-US" sz="1400" dirty="0">
                <a:solidFill>
                  <a:schemeClr val="tx1"/>
                </a:solidFill>
                <a:latin typeface="Poppins"/>
                <a:ea typeface="Lato Light" panose="020F0502020204030203" pitchFamily="34" charset="0"/>
                <a:cs typeface="Mukta ExtraLight" panose="020B0000000000000000" pitchFamily="34" charset="77"/>
              </a:rPr>
              <a:t>Higher odds of HIV infection </a:t>
            </a:r>
          </a:p>
        </p:txBody>
      </p:sp>
      <p:sp>
        <p:nvSpPr>
          <p:cNvPr id="34" name="Rectangle 33"/>
          <p:cNvSpPr/>
          <p:nvPr/>
        </p:nvSpPr>
        <p:spPr>
          <a:xfrm>
            <a:off x="152400" y="4016573"/>
            <a:ext cx="2442720" cy="307777"/>
          </a:xfrm>
          <a:prstGeom prst="rect">
            <a:avLst/>
          </a:prstGeom>
        </p:spPr>
        <p:txBody>
          <a:bodyPr wrap="none">
            <a:spAutoFit/>
          </a:bodyPr>
          <a:lstStyle/>
          <a:p>
            <a:pPr algn="r"/>
            <a:r>
              <a:rPr lang="en-US" sz="1400" b="1" dirty="0">
                <a:solidFill>
                  <a:schemeClr val="tx2"/>
                </a:solidFill>
                <a:ea typeface="League Spartan" charset="0"/>
                <a:cs typeface="Poppins" pitchFamily="2" charset="77"/>
              </a:rPr>
              <a:t>COMMERCIAL PARTNERS</a:t>
            </a:r>
          </a:p>
        </p:txBody>
      </p:sp>
      <p:sp>
        <p:nvSpPr>
          <p:cNvPr id="35" name="Rectangle 34"/>
          <p:cNvSpPr/>
          <p:nvPr/>
        </p:nvSpPr>
        <p:spPr>
          <a:xfrm>
            <a:off x="228600" y="4328619"/>
            <a:ext cx="2433212" cy="306302"/>
          </a:xfrm>
          <a:prstGeom prst="rect">
            <a:avLst/>
          </a:prstGeom>
        </p:spPr>
        <p:txBody>
          <a:bodyPr wrap="square">
            <a:spAutoFit/>
          </a:bodyPr>
          <a:lstStyle/>
          <a:p>
            <a:pPr marL="171450" indent="-171450">
              <a:lnSpc>
                <a:spcPts val="1750"/>
              </a:lnSpc>
              <a:buFont typeface="Arial" panose="020B0604020202020204" pitchFamily="34" charset="0"/>
              <a:buChar char="•"/>
            </a:pPr>
            <a:r>
              <a:rPr lang="es-MX" sz="1400" dirty="0">
                <a:latin typeface="Poppins"/>
                <a:ea typeface="Lato Light" panose="020F0502020204030203" pitchFamily="34" charset="0"/>
                <a:cs typeface="Mukta ExtraLight" panose="020B0000000000000000" pitchFamily="34" charset="77"/>
              </a:rPr>
              <a:t>Crossborder clients</a:t>
            </a:r>
          </a:p>
        </p:txBody>
      </p:sp>
      <p:sp>
        <p:nvSpPr>
          <p:cNvPr id="38" name="TextBox 37"/>
          <p:cNvSpPr txBox="1"/>
          <p:nvPr/>
        </p:nvSpPr>
        <p:spPr>
          <a:xfrm>
            <a:off x="2133600" y="4705350"/>
            <a:ext cx="5105400" cy="461665"/>
          </a:xfrm>
          <a:prstGeom prst="rect">
            <a:avLst/>
          </a:prstGeom>
          <a:noFill/>
        </p:spPr>
        <p:txBody>
          <a:bodyPr wrap="square" rtlCol="0">
            <a:spAutoFit/>
          </a:bodyPr>
          <a:lstStyle/>
          <a:p>
            <a:pPr algn="ctr"/>
            <a:r>
              <a:rPr lang="en-US" sz="1200" dirty="0" err="1">
                <a:solidFill>
                  <a:schemeClr val="bg1"/>
                </a:solidFill>
              </a:rPr>
              <a:t>Bazzi</a:t>
            </a:r>
            <a:r>
              <a:rPr lang="en-US" sz="1200" dirty="0">
                <a:solidFill>
                  <a:schemeClr val="bg1"/>
                </a:solidFill>
              </a:rPr>
              <a:t> et al, 2015. Patterson et al, 2019. Mehta et al, 2010. Scholl et al, 2010. Mehta et al, 2015. Patterson et al, 2012. Roberson et al, 2014.  </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4402" y="1196620"/>
            <a:ext cx="3195712" cy="3015728"/>
          </a:xfrm>
          <a:prstGeom prst="rect">
            <a:avLst/>
          </a:prstGeom>
        </p:spPr>
      </p:pic>
    </p:spTree>
    <p:extLst>
      <p:ext uri="{BB962C8B-B14F-4D97-AF65-F5344CB8AC3E}">
        <p14:creationId xmlns:p14="http://schemas.microsoft.com/office/powerpoint/2010/main" val="31009588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33350"/>
            <a:ext cx="8759133" cy="857250"/>
          </a:xfrm>
        </p:spPr>
        <p:txBody>
          <a:bodyPr/>
          <a:lstStyle/>
          <a:p>
            <a:pPr algn="ctr"/>
            <a:r>
              <a:rPr lang="en-US" sz="3200" dirty="0"/>
              <a:t>Misconceptions about HIV common among FSWs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21</a:t>
            </a:fld>
            <a:endParaRPr lang="en-US"/>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b="45921"/>
          <a:stretch/>
        </p:blipFill>
        <p:spPr>
          <a:xfrm>
            <a:off x="228600" y="1063229"/>
            <a:ext cx="8759133" cy="3489721"/>
          </a:xfrm>
          <a:prstGeom prst="rect">
            <a:avLst/>
          </a:prstGeom>
        </p:spPr>
      </p:pic>
      <p:sp>
        <p:nvSpPr>
          <p:cNvPr id="6" name="Rectangle 5"/>
          <p:cNvSpPr/>
          <p:nvPr/>
        </p:nvSpPr>
        <p:spPr>
          <a:xfrm>
            <a:off x="1447800" y="4729412"/>
            <a:ext cx="6934200" cy="369332"/>
          </a:xfrm>
          <a:prstGeom prst="rect">
            <a:avLst/>
          </a:prstGeom>
        </p:spPr>
        <p:txBody>
          <a:bodyPr wrap="square">
            <a:spAutoFit/>
          </a:bodyPr>
          <a:lstStyle/>
          <a:p>
            <a:r>
              <a:rPr lang="en-US" sz="900" dirty="0">
                <a:solidFill>
                  <a:schemeClr val="bg1"/>
                </a:solidFill>
              </a:rPr>
              <a:t>Robertson AM, Ojeda VD, Nguyen LL, Martinez GA, </a:t>
            </a:r>
            <a:r>
              <a:rPr lang="en-US" sz="900" dirty="0" err="1">
                <a:solidFill>
                  <a:schemeClr val="bg1"/>
                </a:solidFill>
              </a:rPr>
              <a:t>Strathdee</a:t>
            </a:r>
            <a:r>
              <a:rPr lang="en-US" sz="900" dirty="0">
                <a:solidFill>
                  <a:schemeClr val="bg1"/>
                </a:solidFill>
              </a:rPr>
              <a:t> SA, Patterson TL. Reducing harm from HIV/AIDS misconceptions among female sex workers in Tijuana and Ciudad Juarez, Mexico: A cross sectional analysis. Harm Reduction Jour. 2012; 9(35). </a:t>
            </a:r>
          </a:p>
        </p:txBody>
      </p:sp>
    </p:spTree>
    <p:extLst>
      <p:ext uri="{BB962C8B-B14F-4D97-AF65-F5344CB8AC3E}">
        <p14:creationId xmlns:p14="http://schemas.microsoft.com/office/powerpoint/2010/main" val="9662951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05979"/>
            <a:ext cx="8839200" cy="857250"/>
          </a:xfrm>
        </p:spPr>
        <p:txBody>
          <a:bodyPr/>
          <a:lstStyle/>
          <a:p>
            <a:pPr algn="ctr"/>
            <a:r>
              <a:rPr lang="en-US" sz="3200" dirty="0"/>
              <a:t>Misconceptions about HIV common among FSWs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22</a:t>
            </a:fld>
            <a:endParaRPr lang="en-US"/>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906" t="50293" r="906" b="-1676"/>
          <a:stretch/>
        </p:blipFill>
        <p:spPr>
          <a:xfrm>
            <a:off x="81693" y="1663988"/>
            <a:ext cx="8980614" cy="2979121"/>
          </a:xfrm>
          <a:prstGeom prst="rect">
            <a:avLst/>
          </a:prstGeom>
        </p:spPr>
      </p:pic>
      <p:sp>
        <p:nvSpPr>
          <p:cNvPr id="6" name="Rectangle 5"/>
          <p:cNvSpPr/>
          <p:nvPr/>
        </p:nvSpPr>
        <p:spPr>
          <a:xfrm>
            <a:off x="1447800" y="4729412"/>
            <a:ext cx="6934200" cy="369332"/>
          </a:xfrm>
          <a:prstGeom prst="rect">
            <a:avLst/>
          </a:prstGeom>
        </p:spPr>
        <p:txBody>
          <a:bodyPr wrap="square">
            <a:spAutoFit/>
          </a:bodyPr>
          <a:lstStyle/>
          <a:p>
            <a:r>
              <a:rPr lang="en-US" sz="900" dirty="0">
                <a:solidFill>
                  <a:schemeClr val="bg1"/>
                </a:solidFill>
              </a:rPr>
              <a:t>Robertson AM, Ojeda VD, Nguyen LL, Martinez GA, </a:t>
            </a:r>
            <a:r>
              <a:rPr lang="en-US" sz="900" dirty="0" err="1">
                <a:solidFill>
                  <a:schemeClr val="bg1"/>
                </a:solidFill>
              </a:rPr>
              <a:t>Strathdee</a:t>
            </a:r>
            <a:r>
              <a:rPr lang="en-US" sz="900" dirty="0">
                <a:solidFill>
                  <a:schemeClr val="bg1"/>
                </a:solidFill>
              </a:rPr>
              <a:t> SA, Patterson TL. Reducing harm from HIV/AIDS misconceptions among female sex workers in Tijuana and Ciudad Juarez, Mexico: A cross sectional analysis. Harm Reduction Jour. 2012; 9(35). </a:t>
            </a:r>
          </a:p>
        </p:txBody>
      </p:sp>
      <p:pic>
        <p:nvPicPr>
          <p:cNvPr id="2" name="Picture 1"/>
          <p:cNvPicPr>
            <a:picLocks noChangeAspect="1"/>
          </p:cNvPicPr>
          <p:nvPr/>
        </p:nvPicPr>
        <p:blipFill rotWithShape="1">
          <a:blip r:embed="rId3"/>
          <a:srcRect b="88535"/>
          <a:stretch/>
        </p:blipFill>
        <p:spPr>
          <a:xfrm>
            <a:off x="152401" y="1122241"/>
            <a:ext cx="8909906" cy="535109"/>
          </a:xfrm>
          <a:prstGeom prst="rect">
            <a:avLst/>
          </a:prstGeom>
        </p:spPr>
      </p:pic>
    </p:spTree>
    <p:extLst>
      <p:ext uri="{BB962C8B-B14F-4D97-AF65-F5344CB8AC3E}">
        <p14:creationId xmlns:p14="http://schemas.microsoft.com/office/powerpoint/2010/main" val="12315869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50"/>
            <a:ext cx="8315569" cy="2590800"/>
          </a:xfrm>
        </p:spPr>
        <p:txBody>
          <a:bodyPr/>
          <a:lstStyle/>
          <a:p>
            <a:r>
              <a:rPr lang="en-US" sz="3600" dirty="0"/>
              <a:t>Female </a:t>
            </a:r>
            <a:br>
              <a:rPr lang="en-US" sz="3600" dirty="0"/>
            </a:br>
            <a:r>
              <a:rPr lang="en-US" sz="3600" dirty="0"/>
              <a:t>Sex </a:t>
            </a:r>
            <a:br>
              <a:rPr lang="en-US" sz="3600" dirty="0"/>
            </a:br>
            <a:r>
              <a:rPr lang="en-US" sz="3600" dirty="0"/>
              <a:t>Workers </a:t>
            </a:r>
            <a:br>
              <a:rPr lang="en-US" sz="3600" dirty="0"/>
            </a:br>
            <a:r>
              <a:rPr lang="en-US" sz="3600" dirty="0"/>
              <a:t>(FSWs)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23</a:t>
            </a:fld>
            <a:endParaRPr lang="en-US"/>
          </a:p>
        </p:txBody>
      </p:sp>
      <p:pic>
        <p:nvPicPr>
          <p:cNvPr id="5" name="Picture 4"/>
          <p:cNvPicPr>
            <a:picLocks noChangeAspect="1"/>
          </p:cNvPicPr>
          <p:nvPr/>
        </p:nvPicPr>
        <p:blipFill rotWithShape="1">
          <a:blip r:embed="rId3"/>
          <a:srcRect l="10531" t="3282" r="9175" b="3348"/>
          <a:stretch/>
        </p:blipFill>
        <p:spPr>
          <a:xfrm>
            <a:off x="2819400" y="55901"/>
            <a:ext cx="6043002" cy="4557017"/>
          </a:xfrm>
          <a:prstGeom prst="rect">
            <a:avLst/>
          </a:prstGeom>
        </p:spPr>
      </p:pic>
      <p:sp>
        <p:nvSpPr>
          <p:cNvPr id="6" name="Rectangle 5"/>
          <p:cNvSpPr/>
          <p:nvPr/>
        </p:nvSpPr>
        <p:spPr>
          <a:xfrm>
            <a:off x="1752600" y="4729412"/>
            <a:ext cx="5791200" cy="246221"/>
          </a:xfrm>
          <a:prstGeom prst="rect">
            <a:avLst/>
          </a:prstGeom>
        </p:spPr>
        <p:txBody>
          <a:bodyPr wrap="square">
            <a:spAutoFit/>
          </a:bodyPr>
          <a:lstStyle/>
          <a:p>
            <a:pPr algn="ctr"/>
            <a:r>
              <a:rPr lang="en-US" sz="1000" dirty="0">
                <a:solidFill>
                  <a:schemeClr val="bg1"/>
                </a:solidFill>
              </a:rPr>
              <a:t>https://www.truvadahcp.com/missed-opportunities</a:t>
            </a:r>
          </a:p>
        </p:txBody>
      </p:sp>
    </p:spTree>
    <p:extLst>
      <p:ext uri="{BB962C8B-B14F-4D97-AF65-F5344CB8AC3E}">
        <p14:creationId xmlns:p14="http://schemas.microsoft.com/office/powerpoint/2010/main" val="10780281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05979"/>
            <a:ext cx="8467969" cy="857250"/>
          </a:xfrm>
        </p:spPr>
        <p:txBody>
          <a:bodyPr/>
          <a:lstStyle/>
          <a:p>
            <a:r>
              <a:rPr lang="en-US" dirty="0"/>
              <a:t>STI/HIV Risks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24</a:t>
            </a:fld>
            <a:endParaRPr lang="en-US"/>
          </a:p>
        </p:txBody>
      </p:sp>
      <p:pic>
        <p:nvPicPr>
          <p:cNvPr id="5" name="Picture 4"/>
          <p:cNvPicPr>
            <a:picLocks noChangeAspect="1"/>
          </p:cNvPicPr>
          <p:nvPr/>
        </p:nvPicPr>
        <p:blipFill rotWithShape="1">
          <a:blip r:embed="rId3"/>
          <a:srcRect l="9665"/>
          <a:stretch/>
        </p:blipFill>
        <p:spPr>
          <a:xfrm>
            <a:off x="3581399" y="75532"/>
            <a:ext cx="5319953" cy="4553617"/>
          </a:xfrm>
          <a:prstGeom prst="rect">
            <a:avLst/>
          </a:prstGeom>
        </p:spPr>
      </p:pic>
      <p:pic>
        <p:nvPicPr>
          <p:cNvPr id="6" name="Picture 5"/>
          <p:cNvPicPr>
            <a:picLocks noChangeAspect="1"/>
          </p:cNvPicPr>
          <p:nvPr/>
        </p:nvPicPr>
        <p:blipFill>
          <a:blip r:embed="rId4"/>
          <a:stretch>
            <a:fillRect/>
          </a:stretch>
        </p:blipFill>
        <p:spPr>
          <a:xfrm>
            <a:off x="1285098" y="1096660"/>
            <a:ext cx="935004" cy="734646"/>
          </a:xfrm>
          <a:prstGeom prst="rect">
            <a:avLst/>
          </a:prstGeom>
        </p:spPr>
      </p:pic>
      <p:pic>
        <p:nvPicPr>
          <p:cNvPr id="7" name="Picture 6"/>
          <p:cNvPicPr>
            <a:picLocks noChangeAspect="1"/>
          </p:cNvPicPr>
          <p:nvPr/>
        </p:nvPicPr>
        <p:blipFill>
          <a:blip r:embed="rId5"/>
          <a:stretch>
            <a:fillRect/>
          </a:stretch>
        </p:blipFill>
        <p:spPr>
          <a:xfrm>
            <a:off x="762000" y="2081306"/>
            <a:ext cx="2113475" cy="1155990"/>
          </a:xfrm>
          <a:prstGeom prst="rect">
            <a:avLst/>
          </a:prstGeom>
        </p:spPr>
      </p:pic>
      <p:pic>
        <p:nvPicPr>
          <p:cNvPr id="8" name="Picture 7"/>
          <p:cNvPicPr>
            <a:picLocks noChangeAspect="1"/>
          </p:cNvPicPr>
          <p:nvPr/>
        </p:nvPicPr>
        <p:blipFill>
          <a:blip r:embed="rId6"/>
          <a:stretch>
            <a:fillRect/>
          </a:stretch>
        </p:blipFill>
        <p:spPr>
          <a:xfrm>
            <a:off x="1219200" y="3487296"/>
            <a:ext cx="1255980" cy="993537"/>
          </a:xfrm>
          <a:prstGeom prst="rect">
            <a:avLst/>
          </a:prstGeom>
        </p:spPr>
      </p:pic>
      <p:sp>
        <p:nvSpPr>
          <p:cNvPr id="9" name="Rectangle 8"/>
          <p:cNvSpPr/>
          <p:nvPr/>
        </p:nvSpPr>
        <p:spPr>
          <a:xfrm>
            <a:off x="1752600" y="4729412"/>
            <a:ext cx="6553200" cy="246221"/>
          </a:xfrm>
          <a:prstGeom prst="rect">
            <a:avLst/>
          </a:prstGeom>
        </p:spPr>
        <p:txBody>
          <a:bodyPr wrap="square">
            <a:spAutoFit/>
          </a:bodyPr>
          <a:lstStyle/>
          <a:p>
            <a:pPr algn="ctr"/>
            <a:r>
              <a:rPr lang="en-US" sz="1000" dirty="0">
                <a:solidFill>
                  <a:schemeClr val="bg1"/>
                </a:solidFill>
              </a:rPr>
              <a:t>https://www.truvadahcp.com/missed-opportunities</a:t>
            </a:r>
          </a:p>
        </p:txBody>
      </p:sp>
    </p:spTree>
    <p:extLst>
      <p:ext uri="{BB962C8B-B14F-4D97-AF65-F5344CB8AC3E}">
        <p14:creationId xmlns:p14="http://schemas.microsoft.com/office/powerpoint/2010/main" val="2711080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315569" cy="3141388"/>
          </a:xfrm>
        </p:spPr>
        <p:txBody>
          <a:bodyPr/>
          <a:lstStyle/>
          <a:p>
            <a:r>
              <a:rPr lang="en-US" dirty="0"/>
              <a:t>People </a:t>
            </a:r>
            <a:br>
              <a:rPr lang="en-US" dirty="0"/>
            </a:br>
            <a:r>
              <a:rPr lang="en-US" dirty="0"/>
              <a:t>Who </a:t>
            </a:r>
            <a:br>
              <a:rPr lang="en-US" dirty="0"/>
            </a:br>
            <a:r>
              <a:rPr lang="en-US" dirty="0"/>
              <a:t>Inject </a:t>
            </a:r>
            <a:br>
              <a:rPr lang="en-US" dirty="0"/>
            </a:br>
            <a:r>
              <a:rPr lang="en-US" dirty="0"/>
              <a:t>Drugs </a:t>
            </a:r>
            <a:br>
              <a:rPr lang="en-US" dirty="0"/>
            </a:br>
            <a:r>
              <a:rPr lang="en-US" dirty="0"/>
              <a:t>(PWID)</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25</a:t>
            </a:fld>
            <a:endParaRPr lang="en-US"/>
          </a:p>
        </p:txBody>
      </p:sp>
      <p:sp>
        <p:nvSpPr>
          <p:cNvPr id="5" name="Freeform 4">
            <a:extLst>
              <a:ext uri="{FF2B5EF4-FFF2-40B4-BE49-F238E27FC236}">
                <a16:creationId xmlns:a16="http://schemas.microsoft.com/office/drawing/2014/main" id="{E13FF478-65FC-6645-B112-3BD826758920}"/>
              </a:ext>
            </a:extLst>
          </p:cNvPr>
          <p:cNvSpPr>
            <a:spLocks noChangeArrowheads="1"/>
          </p:cNvSpPr>
          <p:nvPr/>
        </p:nvSpPr>
        <p:spPr bwMode="auto">
          <a:xfrm>
            <a:off x="2914009" y="3016583"/>
            <a:ext cx="3040886" cy="1557903"/>
          </a:xfrm>
          <a:custGeom>
            <a:avLst/>
            <a:gdLst>
              <a:gd name="T0" fmla="*/ 12170 w 12171"/>
              <a:gd name="T1" fmla="*/ 3699 h 6234"/>
              <a:gd name="T2" fmla="*/ 12170 w 12171"/>
              <a:gd name="T3" fmla="*/ 3699 h 6234"/>
              <a:gd name="T4" fmla="*/ 6085 w 12171"/>
              <a:gd name="T5" fmla="*/ 6233 h 6234"/>
              <a:gd name="T6" fmla="*/ 6085 w 12171"/>
              <a:gd name="T7" fmla="*/ 6233 h 6234"/>
              <a:gd name="T8" fmla="*/ 0 w 12171"/>
              <a:gd name="T9" fmla="*/ 3699 h 6234"/>
              <a:gd name="T10" fmla="*/ 3701 w 12171"/>
              <a:gd name="T11" fmla="*/ 0 h 6234"/>
              <a:gd name="T12" fmla="*/ 3701 w 12171"/>
              <a:gd name="T13" fmla="*/ 0 h 6234"/>
              <a:gd name="T14" fmla="*/ 6085 w 12171"/>
              <a:gd name="T15" fmla="*/ 1001 h 6234"/>
              <a:gd name="T16" fmla="*/ 6085 w 12171"/>
              <a:gd name="T17" fmla="*/ 1001 h 6234"/>
              <a:gd name="T18" fmla="*/ 8469 w 12171"/>
              <a:gd name="T19" fmla="*/ 0 h 6234"/>
              <a:gd name="T20" fmla="*/ 12170 w 12171"/>
              <a:gd name="T21" fmla="*/ 3699 h 6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171" h="6234">
                <a:moveTo>
                  <a:pt x="12170" y="3699"/>
                </a:moveTo>
                <a:lnTo>
                  <a:pt x="12170" y="3699"/>
                </a:lnTo>
                <a:cubicBezTo>
                  <a:pt x="10617" y="5265"/>
                  <a:pt x="8463" y="6233"/>
                  <a:pt x="6085" y="6233"/>
                </a:cubicBezTo>
                <a:lnTo>
                  <a:pt x="6085" y="6233"/>
                </a:lnTo>
                <a:cubicBezTo>
                  <a:pt x="3706" y="6233"/>
                  <a:pt x="1554" y="5265"/>
                  <a:pt x="0" y="3699"/>
                </a:cubicBezTo>
                <a:lnTo>
                  <a:pt x="3701" y="0"/>
                </a:lnTo>
                <a:lnTo>
                  <a:pt x="3701" y="0"/>
                </a:lnTo>
                <a:cubicBezTo>
                  <a:pt x="4307" y="618"/>
                  <a:pt x="5152" y="1001"/>
                  <a:pt x="6085" y="1001"/>
                </a:cubicBezTo>
                <a:lnTo>
                  <a:pt x="6085" y="1001"/>
                </a:lnTo>
                <a:cubicBezTo>
                  <a:pt x="7018" y="1001"/>
                  <a:pt x="7863" y="618"/>
                  <a:pt x="8469" y="0"/>
                </a:cubicBezTo>
                <a:lnTo>
                  <a:pt x="12170" y="3699"/>
                </a:lnTo>
              </a:path>
            </a:pathLst>
          </a:custGeom>
          <a:solidFill>
            <a:srgbClr val="A5A5A5"/>
          </a:solidFill>
          <a:ln>
            <a:noFill/>
          </a:ln>
          <a:effectLst/>
        </p:spPr>
        <p:txBody>
          <a:bodyPr wrap="none" anchor="ctr"/>
          <a:lstStyle/>
          <a:p>
            <a:endParaRPr lang="en-US" sz="3266" dirty="0">
              <a:latin typeface="Lato Light" panose="020F0502020204030203" pitchFamily="34" charset="0"/>
            </a:endParaRPr>
          </a:p>
        </p:txBody>
      </p:sp>
      <p:sp>
        <p:nvSpPr>
          <p:cNvPr id="6" name="Freeform 5">
            <a:extLst>
              <a:ext uri="{FF2B5EF4-FFF2-40B4-BE49-F238E27FC236}">
                <a16:creationId xmlns:a16="http://schemas.microsoft.com/office/drawing/2014/main" id="{F378CCCF-2493-834C-8C8A-1A2A277E79FE}"/>
              </a:ext>
            </a:extLst>
          </p:cNvPr>
          <p:cNvSpPr>
            <a:spLocks noChangeArrowheads="1"/>
          </p:cNvSpPr>
          <p:nvPr/>
        </p:nvSpPr>
        <p:spPr bwMode="auto">
          <a:xfrm>
            <a:off x="5019491" y="913759"/>
            <a:ext cx="1552395" cy="3025461"/>
          </a:xfrm>
          <a:custGeom>
            <a:avLst/>
            <a:gdLst>
              <a:gd name="T0" fmla="*/ 6213 w 6214"/>
              <a:gd name="T1" fmla="*/ 6066 h 12109"/>
              <a:gd name="T2" fmla="*/ 6213 w 6214"/>
              <a:gd name="T3" fmla="*/ 6066 h 12109"/>
              <a:gd name="T4" fmla="*/ 3720 w 6214"/>
              <a:gd name="T5" fmla="*/ 12108 h 12109"/>
              <a:gd name="T6" fmla="*/ 19 w 6214"/>
              <a:gd name="T7" fmla="*/ 8409 h 12109"/>
              <a:gd name="T8" fmla="*/ 19 w 6214"/>
              <a:gd name="T9" fmla="*/ 8409 h 12109"/>
              <a:gd name="T10" fmla="*/ 980 w 6214"/>
              <a:gd name="T11" fmla="*/ 6066 h 12109"/>
              <a:gd name="T12" fmla="*/ 980 w 6214"/>
              <a:gd name="T13" fmla="*/ 6066 h 12109"/>
              <a:gd name="T14" fmla="*/ 0 w 6214"/>
              <a:gd name="T15" fmla="*/ 3699 h 12109"/>
              <a:gd name="T16" fmla="*/ 3701 w 6214"/>
              <a:gd name="T17" fmla="*/ 0 h 12109"/>
              <a:gd name="T18" fmla="*/ 3701 w 6214"/>
              <a:gd name="T19" fmla="*/ 0 h 12109"/>
              <a:gd name="T20" fmla="*/ 6213 w 6214"/>
              <a:gd name="T21" fmla="*/ 6066 h 12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14" h="12109">
                <a:moveTo>
                  <a:pt x="6213" y="6066"/>
                </a:moveTo>
                <a:lnTo>
                  <a:pt x="6213" y="6066"/>
                </a:lnTo>
                <a:cubicBezTo>
                  <a:pt x="6213" y="8424"/>
                  <a:pt x="5262" y="10558"/>
                  <a:pt x="3720" y="12108"/>
                </a:cubicBezTo>
                <a:lnTo>
                  <a:pt x="19" y="8409"/>
                </a:lnTo>
                <a:lnTo>
                  <a:pt x="19" y="8409"/>
                </a:lnTo>
                <a:cubicBezTo>
                  <a:pt x="615" y="7806"/>
                  <a:pt x="980" y="6978"/>
                  <a:pt x="980" y="6066"/>
                </a:cubicBezTo>
                <a:lnTo>
                  <a:pt x="980" y="6066"/>
                </a:lnTo>
                <a:cubicBezTo>
                  <a:pt x="980" y="5142"/>
                  <a:pt x="607" y="4304"/>
                  <a:pt x="0" y="3699"/>
                </a:cubicBezTo>
                <a:lnTo>
                  <a:pt x="3701" y="0"/>
                </a:lnTo>
                <a:lnTo>
                  <a:pt x="3701" y="0"/>
                </a:lnTo>
                <a:cubicBezTo>
                  <a:pt x="5253" y="1551"/>
                  <a:pt x="6213" y="3697"/>
                  <a:pt x="6213" y="6066"/>
                </a:cubicBezTo>
              </a:path>
            </a:pathLst>
          </a:custGeom>
          <a:solidFill>
            <a:srgbClr val="ED7D31"/>
          </a:solidFill>
          <a:ln>
            <a:noFill/>
          </a:ln>
          <a:effectLst/>
        </p:spPr>
        <p:txBody>
          <a:bodyPr wrap="none" anchor="ctr"/>
          <a:lstStyle/>
          <a:p>
            <a:endParaRPr lang="en-US" sz="3266" dirty="0">
              <a:latin typeface="Lato Light" panose="020F0502020204030203" pitchFamily="34" charset="0"/>
            </a:endParaRPr>
          </a:p>
        </p:txBody>
      </p:sp>
      <p:sp>
        <p:nvSpPr>
          <p:cNvPr id="7" name="Freeform 6">
            <a:extLst>
              <a:ext uri="{FF2B5EF4-FFF2-40B4-BE49-F238E27FC236}">
                <a16:creationId xmlns:a16="http://schemas.microsoft.com/office/drawing/2014/main" id="{37EA446F-AAE9-1D45-9EEC-6B082C3873BA}"/>
              </a:ext>
            </a:extLst>
          </p:cNvPr>
          <p:cNvSpPr>
            <a:spLocks noChangeArrowheads="1"/>
          </p:cNvSpPr>
          <p:nvPr/>
        </p:nvSpPr>
        <p:spPr bwMode="auto">
          <a:xfrm>
            <a:off x="2914009" y="285749"/>
            <a:ext cx="3030970" cy="1552395"/>
          </a:xfrm>
          <a:custGeom>
            <a:avLst/>
            <a:gdLst>
              <a:gd name="T0" fmla="*/ 12130 w 12131"/>
              <a:gd name="T1" fmla="*/ 2513 h 6213"/>
              <a:gd name="T2" fmla="*/ 8429 w 12131"/>
              <a:gd name="T3" fmla="*/ 6212 h 6213"/>
              <a:gd name="T4" fmla="*/ 8429 w 12131"/>
              <a:gd name="T5" fmla="*/ 6212 h 6213"/>
              <a:gd name="T6" fmla="*/ 6064 w 12131"/>
              <a:gd name="T7" fmla="*/ 5232 h 6213"/>
              <a:gd name="T8" fmla="*/ 6064 w 12131"/>
              <a:gd name="T9" fmla="*/ 5232 h 6213"/>
              <a:gd name="T10" fmla="*/ 3700 w 12131"/>
              <a:gd name="T11" fmla="*/ 6212 h 6213"/>
              <a:gd name="T12" fmla="*/ 0 w 12131"/>
              <a:gd name="T13" fmla="*/ 2513 h 6213"/>
              <a:gd name="T14" fmla="*/ 0 w 12131"/>
              <a:gd name="T15" fmla="*/ 2513 h 6213"/>
              <a:gd name="T16" fmla="*/ 6064 w 12131"/>
              <a:gd name="T17" fmla="*/ 0 h 6213"/>
              <a:gd name="T18" fmla="*/ 6064 w 12131"/>
              <a:gd name="T19" fmla="*/ 0 h 6213"/>
              <a:gd name="T20" fmla="*/ 12130 w 12131"/>
              <a:gd name="T21" fmla="*/ 2513 h 6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131" h="6213">
                <a:moveTo>
                  <a:pt x="12130" y="2513"/>
                </a:moveTo>
                <a:lnTo>
                  <a:pt x="8429" y="6212"/>
                </a:lnTo>
                <a:lnTo>
                  <a:pt x="8429" y="6212"/>
                </a:lnTo>
                <a:cubicBezTo>
                  <a:pt x="7824" y="5607"/>
                  <a:pt x="6988" y="5232"/>
                  <a:pt x="6064" y="5232"/>
                </a:cubicBezTo>
                <a:lnTo>
                  <a:pt x="6064" y="5232"/>
                </a:lnTo>
                <a:cubicBezTo>
                  <a:pt x="5141" y="5232"/>
                  <a:pt x="4305" y="5607"/>
                  <a:pt x="3700" y="6212"/>
                </a:cubicBezTo>
                <a:lnTo>
                  <a:pt x="0" y="2513"/>
                </a:lnTo>
                <a:lnTo>
                  <a:pt x="0" y="2513"/>
                </a:lnTo>
                <a:cubicBezTo>
                  <a:pt x="1552" y="960"/>
                  <a:pt x="3697" y="0"/>
                  <a:pt x="6064" y="0"/>
                </a:cubicBezTo>
                <a:lnTo>
                  <a:pt x="6064" y="0"/>
                </a:lnTo>
                <a:cubicBezTo>
                  <a:pt x="8432" y="0"/>
                  <a:pt x="10578" y="960"/>
                  <a:pt x="12130" y="2513"/>
                </a:cubicBezTo>
              </a:path>
            </a:pathLst>
          </a:custGeom>
          <a:solidFill>
            <a:srgbClr val="4472C4"/>
          </a:solidFill>
          <a:ln>
            <a:noFill/>
          </a:ln>
          <a:effectLst/>
        </p:spPr>
        <p:txBody>
          <a:bodyPr wrap="none" anchor="ctr"/>
          <a:lstStyle/>
          <a:p>
            <a:endParaRPr lang="en-US" sz="3266" dirty="0">
              <a:latin typeface="Lato Light" panose="020F0502020204030203" pitchFamily="34" charset="0"/>
            </a:endParaRPr>
          </a:p>
        </p:txBody>
      </p:sp>
      <p:sp>
        <p:nvSpPr>
          <p:cNvPr id="8" name="Freeform 7">
            <a:extLst>
              <a:ext uri="{FF2B5EF4-FFF2-40B4-BE49-F238E27FC236}">
                <a16:creationId xmlns:a16="http://schemas.microsoft.com/office/drawing/2014/main" id="{CF3E355D-EB56-FD4A-8E1B-72A08BE0D4C9}"/>
              </a:ext>
            </a:extLst>
          </p:cNvPr>
          <p:cNvSpPr>
            <a:spLocks noChangeArrowheads="1"/>
          </p:cNvSpPr>
          <p:nvPr/>
        </p:nvSpPr>
        <p:spPr bwMode="auto">
          <a:xfrm>
            <a:off x="2286000" y="913759"/>
            <a:ext cx="1552394" cy="3025461"/>
          </a:xfrm>
          <a:custGeom>
            <a:avLst/>
            <a:gdLst>
              <a:gd name="T0" fmla="*/ 5233 w 6214"/>
              <a:gd name="T1" fmla="*/ 6066 h 12109"/>
              <a:gd name="T2" fmla="*/ 5233 w 6214"/>
              <a:gd name="T3" fmla="*/ 6066 h 12109"/>
              <a:gd name="T4" fmla="*/ 6193 w 6214"/>
              <a:gd name="T5" fmla="*/ 8409 h 12109"/>
              <a:gd name="T6" fmla="*/ 2492 w 6214"/>
              <a:gd name="T7" fmla="*/ 12108 h 12109"/>
              <a:gd name="T8" fmla="*/ 2492 w 6214"/>
              <a:gd name="T9" fmla="*/ 12108 h 12109"/>
              <a:gd name="T10" fmla="*/ 0 w 6214"/>
              <a:gd name="T11" fmla="*/ 6066 h 12109"/>
              <a:gd name="T12" fmla="*/ 0 w 6214"/>
              <a:gd name="T13" fmla="*/ 6066 h 12109"/>
              <a:gd name="T14" fmla="*/ 2513 w 6214"/>
              <a:gd name="T15" fmla="*/ 0 h 12109"/>
              <a:gd name="T16" fmla="*/ 6213 w 6214"/>
              <a:gd name="T17" fmla="*/ 3699 h 12109"/>
              <a:gd name="T18" fmla="*/ 6213 w 6214"/>
              <a:gd name="T19" fmla="*/ 3699 h 12109"/>
              <a:gd name="T20" fmla="*/ 5233 w 6214"/>
              <a:gd name="T21" fmla="*/ 6066 h 12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14" h="12109">
                <a:moveTo>
                  <a:pt x="5233" y="6066"/>
                </a:moveTo>
                <a:lnTo>
                  <a:pt x="5233" y="6066"/>
                </a:lnTo>
                <a:cubicBezTo>
                  <a:pt x="5233" y="6978"/>
                  <a:pt x="5599" y="7806"/>
                  <a:pt x="6193" y="8409"/>
                </a:cubicBezTo>
                <a:lnTo>
                  <a:pt x="2492" y="12108"/>
                </a:lnTo>
                <a:lnTo>
                  <a:pt x="2492" y="12108"/>
                </a:lnTo>
                <a:cubicBezTo>
                  <a:pt x="951" y="10558"/>
                  <a:pt x="0" y="8424"/>
                  <a:pt x="0" y="6066"/>
                </a:cubicBezTo>
                <a:lnTo>
                  <a:pt x="0" y="6066"/>
                </a:lnTo>
                <a:cubicBezTo>
                  <a:pt x="0" y="3697"/>
                  <a:pt x="960" y="1551"/>
                  <a:pt x="2513" y="0"/>
                </a:cubicBezTo>
                <a:lnTo>
                  <a:pt x="6213" y="3699"/>
                </a:lnTo>
                <a:lnTo>
                  <a:pt x="6213" y="3699"/>
                </a:lnTo>
                <a:cubicBezTo>
                  <a:pt x="5607" y="4304"/>
                  <a:pt x="5233" y="5142"/>
                  <a:pt x="5233" y="6066"/>
                </a:cubicBezTo>
              </a:path>
            </a:pathLst>
          </a:custGeom>
          <a:solidFill>
            <a:srgbClr val="FFC000"/>
          </a:solidFill>
          <a:ln>
            <a:noFill/>
          </a:ln>
          <a:effectLst/>
        </p:spPr>
        <p:txBody>
          <a:bodyPr wrap="none" anchor="ctr"/>
          <a:lstStyle/>
          <a:p>
            <a:endParaRPr lang="en-US" sz="3266" dirty="0">
              <a:latin typeface="Lato Light" panose="020F0502020204030203" pitchFamily="34" charset="0"/>
            </a:endParaRPr>
          </a:p>
        </p:txBody>
      </p:sp>
      <p:sp>
        <p:nvSpPr>
          <p:cNvPr id="9" name="Freeform 8">
            <a:extLst>
              <a:ext uri="{FF2B5EF4-FFF2-40B4-BE49-F238E27FC236}">
                <a16:creationId xmlns:a16="http://schemas.microsoft.com/office/drawing/2014/main" id="{D36EC957-DD48-F14E-AB9A-20389D0D9631}"/>
              </a:ext>
            </a:extLst>
          </p:cNvPr>
          <p:cNvSpPr>
            <a:spLocks noChangeArrowheads="1"/>
          </p:cNvSpPr>
          <p:nvPr/>
        </p:nvSpPr>
        <p:spPr bwMode="auto">
          <a:xfrm>
            <a:off x="2718996" y="735728"/>
            <a:ext cx="1241696" cy="1241695"/>
          </a:xfrm>
          <a:custGeom>
            <a:avLst/>
            <a:gdLst>
              <a:gd name="T0" fmla="*/ 3817 w 4969"/>
              <a:gd name="T1" fmla="*/ 1150 h 4969"/>
              <a:gd name="T2" fmla="*/ 0 w 4969"/>
              <a:gd name="T3" fmla="*/ 0 h 4969"/>
              <a:gd name="T4" fmla="*/ 4968 w 4969"/>
              <a:gd name="T5" fmla="*/ 4968 h 4969"/>
              <a:gd name="T6" fmla="*/ 3817 w 4969"/>
              <a:gd name="T7" fmla="*/ 1150 h 4969"/>
            </a:gdLst>
            <a:ahLst/>
            <a:cxnLst>
              <a:cxn ang="0">
                <a:pos x="T0" y="T1"/>
              </a:cxn>
              <a:cxn ang="0">
                <a:pos x="T2" y="T3"/>
              </a:cxn>
              <a:cxn ang="0">
                <a:pos x="T4" y="T5"/>
              </a:cxn>
              <a:cxn ang="0">
                <a:pos x="T6" y="T7"/>
              </a:cxn>
            </a:cxnLst>
            <a:rect l="0" t="0" r="r" b="b"/>
            <a:pathLst>
              <a:path w="4969" h="4969">
                <a:moveTo>
                  <a:pt x="3817" y="1150"/>
                </a:moveTo>
                <a:lnTo>
                  <a:pt x="0" y="0"/>
                </a:lnTo>
                <a:lnTo>
                  <a:pt x="4968" y="4968"/>
                </a:lnTo>
                <a:lnTo>
                  <a:pt x="3817" y="1150"/>
                </a:lnTo>
              </a:path>
            </a:pathLst>
          </a:custGeom>
          <a:solidFill>
            <a:srgbClr val="FFC000"/>
          </a:solidFill>
          <a:ln>
            <a:noFill/>
          </a:ln>
          <a:effectLst/>
        </p:spPr>
        <p:txBody>
          <a:bodyPr wrap="none" anchor="ctr"/>
          <a:lstStyle/>
          <a:p>
            <a:endParaRPr lang="en-US" sz="3266" dirty="0">
              <a:latin typeface="Lato Light" panose="020F0502020204030203" pitchFamily="34" charset="0"/>
            </a:endParaRPr>
          </a:p>
        </p:txBody>
      </p:sp>
      <p:sp>
        <p:nvSpPr>
          <p:cNvPr id="10" name="Freeform 9">
            <a:extLst>
              <a:ext uri="{FF2B5EF4-FFF2-40B4-BE49-F238E27FC236}">
                <a16:creationId xmlns:a16="http://schemas.microsoft.com/office/drawing/2014/main" id="{5AA59836-EFA8-E141-9646-557F54C69C58}"/>
              </a:ext>
            </a:extLst>
          </p:cNvPr>
          <p:cNvSpPr>
            <a:spLocks noChangeArrowheads="1"/>
          </p:cNvSpPr>
          <p:nvPr/>
        </p:nvSpPr>
        <p:spPr bwMode="auto">
          <a:xfrm>
            <a:off x="4857531" y="748037"/>
            <a:ext cx="1241695" cy="1241695"/>
          </a:xfrm>
          <a:custGeom>
            <a:avLst/>
            <a:gdLst>
              <a:gd name="T0" fmla="*/ 3818 w 4970"/>
              <a:gd name="T1" fmla="*/ 3818 h 4969"/>
              <a:gd name="T2" fmla="*/ 4969 w 4970"/>
              <a:gd name="T3" fmla="*/ 0 h 4969"/>
              <a:gd name="T4" fmla="*/ 0 w 4970"/>
              <a:gd name="T5" fmla="*/ 4968 h 4969"/>
              <a:gd name="T6" fmla="*/ 3818 w 4970"/>
              <a:gd name="T7" fmla="*/ 3818 h 4969"/>
            </a:gdLst>
            <a:ahLst/>
            <a:cxnLst>
              <a:cxn ang="0">
                <a:pos x="T0" y="T1"/>
              </a:cxn>
              <a:cxn ang="0">
                <a:pos x="T2" y="T3"/>
              </a:cxn>
              <a:cxn ang="0">
                <a:pos x="T4" y="T5"/>
              </a:cxn>
              <a:cxn ang="0">
                <a:pos x="T6" y="T7"/>
              </a:cxn>
            </a:cxnLst>
            <a:rect l="0" t="0" r="r" b="b"/>
            <a:pathLst>
              <a:path w="4970" h="4969">
                <a:moveTo>
                  <a:pt x="3818" y="3818"/>
                </a:moveTo>
                <a:lnTo>
                  <a:pt x="4969" y="0"/>
                </a:lnTo>
                <a:lnTo>
                  <a:pt x="0" y="4968"/>
                </a:lnTo>
                <a:lnTo>
                  <a:pt x="3818" y="3818"/>
                </a:lnTo>
              </a:path>
            </a:pathLst>
          </a:custGeom>
          <a:solidFill>
            <a:srgbClr val="4472C4"/>
          </a:solidFill>
          <a:ln>
            <a:noFill/>
          </a:ln>
          <a:effectLst/>
        </p:spPr>
        <p:txBody>
          <a:bodyPr wrap="none" anchor="ctr"/>
          <a:lstStyle/>
          <a:p>
            <a:endParaRPr lang="en-US" sz="3266" dirty="0">
              <a:latin typeface="Lato Light" panose="020F0502020204030203" pitchFamily="34" charset="0"/>
            </a:endParaRPr>
          </a:p>
        </p:txBody>
      </p:sp>
      <p:sp>
        <p:nvSpPr>
          <p:cNvPr id="11" name="Freeform 10">
            <a:extLst>
              <a:ext uri="{FF2B5EF4-FFF2-40B4-BE49-F238E27FC236}">
                <a16:creationId xmlns:a16="http://schemas.microsoft.com/office/drawing/2014/main" id="{B4AB1A8F-2F1C-264A-BA9E-DA7C8D538CB7}"/>
              </a:ext>
            </a:extLst>
          </p:cNvPr>
          <p:cNvSpPr>
            <a:spLocks noChangeArrowheads="1"/>
          </p:cNvSpPr>
          <p:nvPr/>
        </p:nvSpPr>
        <p:spPr bwMode="auto">
          <a:xfrm>
            <a:off x="4877363" y="2848011"/>
            <a:ext cx="1241695" cy="1241695"/>
          </a:xfrm>
          <a:custGeom>
            <a:avLst/>
            <a:gdLst>
              <a:gd name="T0" fmla="*/ 1150 w 4969"/>
              <a:gd name="T1" fmla="*/ 3818 h 4969"/>
              <a:gd name="T2" fmla="*/ 4968 w 4969"/>
              <a:gd name="T3" fmla="*/ 4968 h 4969"/>
              <a:gd name="T4" fmla="*/ 0 w 4969"/>
              <a:gd name="T5" fmla="*/ 0 h 4969"/>
              <a:gd name="T6" fmla="*/ 1150 w 4969"/>
              <a:gd name="T7" fmla="*/ 3818 h 4969"/>
            </a:gdLst>
            <a:ahLst/>
            <a:cxnLst>
              <a:cxn ang="0">
                <a:pos x="T0" y="T1"/>
              </a:cxn>
              <a:cxn ang="0">
                <a:pos x="T2" y="T3"/>
              </a:cxn>
              <a:cxn ang="0">
                <a:pos x="T4" y="T5"/>
              </a:cxn>
              <a:cxn ang="0">
                <a:pos x="T6" y="T7"/>
              </a:cxn>
            </a:cxnLst>
            <a:rect l="0" t="0" r="r" b="b"/>
            <a:pathLst>
              <a:path w="4969" h="4969">
                <a:moveTo>
                  <a:pt x="1150" y="3818"/>
                </a:moveTo>
                <a:lnTo>
                  <a:pt x="4968" y="4968"/>
                </a:lnTo>
                <a:lnTo>
                  <a:pt x="0" y="0"/>
                </a:lnTo>
                <a:lnTo>
                  <a:pt x="1150" y="3818"/>
                </a:lnTo>
              </a:path>
            </a:pathLst>
          </a:custGeom>
          <a:solidFill>
            <a:srgbClr val="ED7D31"/>
          </a:solidFill>
          <a:ln>
            <a:noFill/>
          </a:ln>
          <a:effectLst/>
        </p:spPr>
        <p:txBody>
          <a:bodyPr wrap="none" anchor="ctr"/>
          <a:lstStyle/>
          <a:p>
            <a:endParaRPr lang="en-US" sz="3266" dirty="0">
              <a:latin typeface="Lato Light" panose="020F0502020204030203" pitchFamily="34" charset="0"/>
            </a:endParaRPr>
          </a:p>
        </p:txBody>
      </p:sp>
      <p:sp>
        <p:nvSpPr>
          <p:cNvPr id="12" name="Freeform 11">
            <a:extLst>
              <a:ext uri="{FF2B5EF4-FFF2-40B4-BE49-F238E27FC236}">
                <a16:creationId xmlns:a16="http://schemas.microsoft.com/office/drawing/2014/main" id="{ABC1B4E0-AD3A-AF4E-842C-1ECFC99D4A89}"/>
              </a:ext>
            </a:extLst>
          </p:cNvPr>
          <p:cNvSpPr>
            <a:spLocks noChangeArrowheads="1"/>
          </p:cNvSpPr>
          <p:nvPr/>
        </p:nvSpPr>
        <p:spPr bwMode="auto">
          <a:xfrm>
            <a:off x="2758659" y="2866551"/>
            <a:ext cx="1241696" cy="1241695"/>
          </a:xfrm>
          <a:custGeom>
            <a:avLst/>
            <a:gdLst>
              <a:gd name="T0" fmla="*/ 1150 w 4969"/>
              <a:gd name="T1" fmla="*/ 1151 h 4969"/>
              <a:gd name="T2" fmla="*/ 0 w 4969"/>
              <a:gd name="T3" fmla="*/ 4968 h 4969"/>
              <a:gd name="T4" fmla="*/ 4968 w 4969"/>
              <a:gd name="T5" fmla="*/ 0 h 4969"/>
              <a:gd name="T6" fmla="*/ 1150 w 4969"/>
              <a:gd name="T7" fmla="*/ 1151 h 4969"/>
            </a:gdLst>
            <a:ahLst/>
            <a:cxnLst>
              <a:cxn ang="0">
                <a:pos x="T0" y="T1"/>
              </a:cxn>
              <a:cxn ang="0">
                <a:pos x="T2" y="T3"/>
              </a:cxn>
              <a:cxn ang="0">
                <a:pos x="T4" y="T5"/>
              </a:cxn>
              <a:cxn ang="0">
                <a:pos x="T6" y="T7"/>
              </a:cxn>
            </a:cxnLst>
            <a:rect l="0" t="0" r="r" b="b"/>
            <a:pathLst>
              <a:path w="4969" h="4969">
                <a:moveTo>
                  <a:pt x="1150" y="1151"/>
                </a:moveTo>
                <a:lnTo>
                  <a:pt x="0" y="4968"/>
                </a:lnTo>
                <a:lnTo>
                  <a:pt x="4968" y="0"/>
                </a:lnTo>
                <a:lnTo>
                  <a:pt x="1150" y="1151"/>
                </a:lnTo>
              </a:path>
            </a:pathLst>
          </a:custGeom>
          <a:solidFill>
            <a:srgbClr val="A5A5A5"/>
          </a:solidFill>
          <a:ln>
            <a:noFill/>
          </a:ln>
          <a:effectLst/>
        </p:spPr>
        <p:txBody>
          <a:bodyPr wrap="none" anchor="ctr"/>
          <a:lstStyle/>
          <a:p>
            <a:endParaRPr lang="en-US" sz="3266" dirty="0">
              <a:latin typeface="Lato Light" panose="020F0502020204030203" pitchFamily="34" charset="0"/>
            </a:endParaRPr>
          </a:p>
        </p:txBody>
      </p:sp>
      <p:sp>
        <p:nvSpPr>
          <p:cNvPr id="13" name="TextBox 12">
            <a:extLst>
              <a:ext uri="{FF2B5EF4-FFF2-40B4-BE49-F238E27FC236}">
                <a16:creationId xmlns:a16="http://schemas.microsoft.com/office/drawing/2014/main" id="{C4339471-9CDE-0741-99F0-18893CCA871B}"/>
              </a:ext>
            </a:extLst>
          </p:cNvPr>
          <p:cNvSpPr txBox="1"/>
          <p:nvPr/>
        </p:nvSpPr>
        <p:spPr>
          <a:xfrm>
            <a:off x="3893306" y="2101786"/>
            <a:ext cx="1094839" cy="497818"/>
          </a:xfrm>
          <a:prstGeom prst="rect">
            <a:avLst/>
          </a:prstGeom>
          <a:noFill/>
        </p:spPr>
        <p:txBody>
          <a:bodyPr wrap="none" rtlCol="0" anchor="ctr">
            <a:spAutoFit/>
          </a:bodyPr>
          <a:lstStyle/>
          <a:p>
            <a:pPr algn="ctr"/>
            <a:r>
              <a:rPr lang="en-US" sz="4000" b="1" dirty="0">
                <a:solidFill>
                  <a:schemeClr val="tx2"/>
                </a:solidFill>
                <a:latin typeface="Poppins" pitchFamily="2" charset="77"/>
                <a:cs typeface="Poppins" pitchFamily="2" charset="77"/>
              </a:rPr>
              <a:t>PWID</a:t>
            </a:r>
          </a:p>
        </p:txBody>
      </p:sp>
      <p:sp>
        <p:nvSpPr>
          <p:cNvPr id="14" name="TextBox 13">
            <a:extLst>
              <a:ext uri="{FF2B5EF4-FFF2-40B4-BE49-F238E27FC236}">
                <a16:creationId xmlns:a16="http://schemas.microsoft.com/office/drawing/2014/main" id="{41EFBE11-75A9-824D-9D3F-6732CEC28AF7}"/>
              </a:ext>
            </a:extLst>
          </p:cNvPr>
          <p:cNvSpPr txBox="1">
            <a:spLocks noChangeAspect="1"/>
          </p:cNvSpPr>
          <p:nvPr/>
        </p:nvSpPr>
        <p:spPr>
          <a:xfrm>
            <a:off x="2467316" y="1352550"/>
            <a:ext cx="1071126" cy="338554"/>
          </a:xfrm>
          <a:prstGeom prst="rect">
            <a:avLst/>
          </a:prstGeom>
          <a:noFill/>
        </p:spPr>
        <p:txBody>
          <a:bodyPr wrap="none" rtlCol="0" anchor="b" anchorCtr="0">
            <a:spAutoFit/>
          </a:bodyPr>
          <a:lstStyle/>
          <a:p>
            <a:pPr algn="ctr"/>
            <a:r>
              <a:rPr lang="en-US" sz="1600" b="1" dirty="0">
                <a:ea typeface="League Spartan" charset="0"/>
                <a:cs typeface="Poppins" pitchFamily="2" charset="77"/>
              </a:rPr>
              <a:t>TIJUANA</a:t>
            </a:r>
          </a:p>
        </p:txBody>
      </p:sp>
      <p:sp>
        <p:nvSpPr>
          <p:cNvPr id="15" name="TextBox 14">
            <a:extLst>
              <a:ext uri="{FF2B5EF4-FFF2-40B4-BE49-F238E27FC236}">
                <a16:creationId xmlns:a16="http://schemas.microsoft.com/office/drawing/2014/main" id="{168105D1-2A83-2C48-8B4F-F658A5F5648E}"/>
              </a:ext>
            </a:extLst>
          </p:cNvPr>
          <p:cNvSpPr txBox="1">
            <a:spLocks noChangeAspect="1"/>
          </p:cNvSpPr>
          <p:nvPr/>
        </p:nvSpPr>
        <p:spPr>
          <a:xfrm>
            <a:off x="3885353" y="276818"/>
            <a:ext cx="1175322" cy="338554"/>
          </a:xfrm>
          <a:prstGeom prst="rect">
            <a:avLst/>
          </a:prstGeom>
          <a:noFill/>
        </p:spPr>
        <p:txBody>
          <a:bodyPr wrap="none" rtlCol="0" anchor="b" anchorCtr="0">
            <a:spAutoFit/>
          </a:bodyPr>
          <a:lstStyle/>
          <a:p>
            <a:pPr algn="ctr"/>
            <a:r>
              <a:rPr lang="en-US" sz="1600" b="1" dirty="0">
                <a:solidFill>
                  <a:schemeClr val="bg1"/>
                </a:solidFill>
                <a:ea typeface="League Spartan" charset="0"/>
                <a:cs typeface="Poppins" pitchFamily="2" charset="77"/>
              </a:rPr>
              <a:t>MALE IDU</a:t>
            </a:r>
          </a:p>
        </p:txBody>
      </p:sp>
      <p:sp>
        <p:nvSpPr>
          <p:cNvPr id="16" name="TextBox 15">
            <a:extLst>
              <a:ext uri="{FF2B5EF4-FFF2-40B4-BE49-F238E27FC236}">
                <a16:creationId xmlns:a16="http://schemas.microsoft.com/office/drawing/2014/main" id="{F23EDF20-EE16-814D-AC40-97E02EE4DF7D}"/>
              </a:ext>
            </a:extLst>
          </p:cNvPr>
          <p:cNvSpPr txBox="1">
            <a:spLocks noChangeAspect="1"/>
          </p:cNvSpPr>
          <p:nvPr/>
        </p:nvSpPr>
        <p:spPr>
          <a:xfrm>
            <a:off x="5089882" y="1745661"/>
            <a:ext cx="1412566" cy="338554"/>
          </a:xfrm>
          <a:prstGeom prst="rect">
            <a:avLst/>
          </a:prstGeom>
          <a:noFill/>
        </p:spPr>
        <p:txBody>
          <a:bodyPr wrap="none" rtlCol="0" anchor="b" anchorCtr="0">
            <a:spAutoFit/>
          </a:bodyPr>
          <a:lstStyle/>
          <a:p>
            <a:pPr algn="ctr"/>
            <a:r>
              <a:rPr lang="en-US" sz="1600" b="1" dirty="0">
                <a:solidFill>
                  <a:schemeClr val="bg1"/>
                </a:solidFill>
                <a:ea typeface="League Spartan" charset="0"/>
                <a:cs typeface="Poppins" pitchFamily="2" charset="77"/>
              </a:rPr>
              <a:t>CD. JUAREZ</a:t>
            </a:r>
          </a:p>
        </p:txBody>
      </p:sp>
      <p:sp>
        <p:nvSpPr>
          <p:cNvPr id="17" name="TextBox 16">
            <a:extLst>
              <a:ext uri="{FF2B5EF4-FFF2-40B4-BE49-F238E27FC236}">
                <a16:creationId xmlns:a16="http://schemas.microsoft.com/office/drawing/2014/main" id="{9D061664-FB25-7847-B006-9E07069227F5}"/>
              </a:ext>
            </a:extLst>
          </p:cNvPr>
          <p:cNvSpPr txBox="1">
            <a:spLocks noChangeAspect="1"/>
          </p:cNvSpPr>
          <p:nvPr/>
        </p:nvSpPr>
        <p:spPr>
          <a:xfrm>
            <a:off x="3124200" y="3222722"/>
            <a:ext cx="2029722" cy="338554"/>
          </a:xfrm>
          <a:prstGeom prst="rect">
            <a:avLst/>
          </a:prstGeom>
          <a:noFill/>
        </p:spPr>
        <p:txBody>
          <a:bodyPr wrap="none" rtlCol="0" anchor="b" anchorCtr="0">
            <a:spAutoFit/>
          </a:bodyPr>
          <a:lstStyle/>
          <a:p>
            <a:pPr algn="ctr"/>
            <a:r>
              <a:rPr lang="en-US" sz="1600" b="1" dirty="0">
                <a:solidFill>
                  <a:schemeClr val="bg1"/>
                </a:solidFill>
                <a:ea typeface="League Spartan" charset="0"/>
                <a:cs typeface="Poppins" pitchFamily="2" charset="77"/>
              </a:rPr>
              <a:t>POLICING EFFECT</a:t>
            </a:r>
          </a:p>
        </p:txBody>
      </p:sp>
      <p:sp>
        <p:nvSpPr>
          <p:cNvPr id="18" name="Subtitle 2">
            <a:extLst>
              <a:ext uri="{FF2B5EF4-FFF2-40B4-BE49-F238E27FC236}">
                <a16:creationId xmlns:a16="http://schemas.microsoft.com/office/drawing/2014/main" id="{20A101D0-4EED-B244-9447-F87B1737FC83}"/>
              </a:ext>
            </a:extLst>
          </p:cNvPr>
          <p:cNvSpPr txBox="1">
            <a:spLocks noChangeAspect="1"/>
          </p:cNvSpPr>
          <p:nvPr/>
        </p:nvSpPr>
        <p:spPr>
          <a:xfrm>
            <a:off x="3200400" y="3516393"/>
            <a:ext cx="2157049" cy="52213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85750" indent="-285750" algn="l">
              <a:lnSpc>
                <a:spcPts val="1750"/>
              </a:lnSpc>
              <a:buFont typeface="Arial" panose="020B0604020202020204" pitchFamily="34" charset="0"/>
              <a:buChar char="•"/>
            </a:pPr>
            <a:r>
              <a:rPr lang="en-US" sz="1100" dirty="0">
                <a:solidFill>
                  <a:schemeClr val="bg1"/>
                </a:solidFill>
                <a:latin typeface="+mn-lt"/>
                <a:ea typeface="Lato Light" panose="020F0502020204030203" pitchFamily="34" charset="0"/>
                <a:cs typeface="Mukta ExtraLight" panose="020B0000000000000000" pitchFamily="34" charset="77"/>
              </a:rPr>
              <a:t>War on drugs campaign</a:t>
            </a:r>
          </a:p>
          <a:p>
            <a:pPr marL="285750" indent="-285750" algn="l">
              <a:lnSpc>
                <a:spcPts val="1750"/>
              </a:lnSpc>
              <a:buFont typeface="Arial" panose="020B0604020202020204" pitchFamily="34" charset="0"/>
              <a:buChar char="•"/>
            </a:pPr>
            <a:r>
              <a:rPr lang="en-US" sz="1100" dirty="0">
                <a:solidFill>
                  <a:schemeClr val="bg1"/>
                </a:solidFill>
                <a:latin typeface="+mn-lt"/>
                <a:ea typeface="Lato Light" panose="020F0502020204030203" pitchFamily="34" charset="0"/>
                <a:cs typeface="Mukta ExtraLight" panose="020B0000000000000000" pitchFamily="34" charset="77"/>
              </a:rPr>
              <a:t>Confiscation of syringes</a:t>
            </a:r>
          </a:p>
        </p:txBody>
      </p:sp>
      <p:sp>
        <p:nvSpPr>
          <p:cNvPr id="19" name="Subtitle 2">
            <a:extLst>
              <a:ext uri="{FF2B5EF4-FFF2-40B4-BE49-F238E27FC236}">
                <a16:creationId xmlns:a16="http://schemas.microsoft.com/office/drawing/2014/main" id="{1CDF8CD2-E4C4-7C46-A9D0-DB3A8BE45292}"/>
              </a:ext>
            </a:extLst>
          </p:cNvPr>
          <p:cNvSpPr txBox="1">
            <a:spLocks/>
          </p:cNvSpPr>
          <p:nvPr/>
        </p:nvSpPr>
        <p:spPr>
          <a:xfrm>
            <a:off x="2438602" y="1809816"/>
            <a:ext cx="1128550" cy="18280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750"/>
              </a:lnSpc>
              <a:buFont typeface="Arial" panose="020B0604020202020204" pitchFamily="34" charset="0"/>
              <a:buChar char="•"/>
            </a:pPr>
            <a:endPar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endParaRPr>
          </a:p>
        </p:txBody>
      </p:sp>
      <p:sp>
        <p:nvSpPr>
          <p:cNvPr id="20" name="Subtitle 2">
            <a:extLst>
              <a:ext uri="{FF2B5EF4-FFF2-40B4-BE49-F238E27FC236}">
                <a16:creationId xmlns:a16="http://schemas.microsoft.com/office/drawing/2014/main" id="{FF9AB218-CA1A-004D-B36D-13AFE2216F93}"/>
              </a:ext>
            </a:extLst>
          </p:cNvPr>
          <p:cNvSpPr txBox="1">
            <a:spLocks noChangeAspect="1"/>
          </p:cNvSpPr>
          <p:nvPr/>
        </p:nvSpPr>
        <p:spPr>
          <a:xfrm>
            <a:off x="5251265" y="2129921"/>
            <a:ext cx="1351967" cy="150714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750"/>
              </a:lnSpc>
              <a:buFont typeface="Arial" panose="020B0604020202020204" pitchFamily="34" charset="0"/>
              <a:buChar char="•"/>
            </a:pPr>
            <a:r>
              <a:rPr lang="en-US" sz="1100" dirty="0">
                <a:solidFill>
                  <a:schemeClr val="bg1"/>
                </a:solidFill>
                <a:latin typeface="+mn-lt"/>
                <a:ea typeface="Lato Light" panose="020F0502020204030203" pitchFamily="34" charset="0"/>
                <a:cs typeface="Mukta ExtraLight" panose="020B0000000000000000" pitchFamily="34" charset="77"/>
              </a:rPr>
              <a:t>CENSIDA (2010)</a:t>
            </a:r>
          </a:p>
          <a:p>
            <a:pPr marL="171450" indent="-171450" algn="l">
              <a:lnSpc>
                <a:spcPts val="1750"/>
              </a:lnSpc>
              <a:buFont typeface="Arial" panose="020B0604020202020204" pitchFamily="34" charset="0"/>
              <a:buChar char="•"/>
            </a:pPr>
            <a:r>
              <a:rPr lang="en-US" sz="1100" dirty="0">
                <a:solidFill>
                  <a:schemeClr val="bg1"/>
                </a:solidFill>
                <a:latin typeface="+mn-lt"/>
                <a:ea typeface="Lato Light" panose="020F0502020204030203" pitchFamily="34" charset="0"/>
                <a:cs typeface="Mukta ExtraLight" panose="020B0000000000000000" pitchFamily="34" charset="77"/>
              </a:rPr>
              <a:t>HIV prevalence</a:t>
            </a:r>
          </a:p>
          <a:p>
            <a:pPr marL="171450" indent="-171450" algn="l">
              <a:lnSpc>
                <a:spcPts val="1750"/>
              </a:lnSpc>
              <a:buFont typeface="Arial" panose="020B0604020202020204" pitchFamily="34" charset="0"/>
              <a:buChar char="•"/>
            </a:pPr>
            <a:r>
              <a:rPr lang="en-US" sz="1100" dirty="0">
                <a:solidFill>
                  <a:schemeClr val="bg1"/>
                </a:solidFill>
                <a:latin typeface="+mn-lt"/>
                <a:ea typeface="Lato Light" panose="020F0502020204030203" pitchFamily="34" charset="0"/>
                <a:cs typeface="Mukta ExtraLight" panose="020B0000000000000000" pitchFamily="34" charset="77"/>
              </a:rPr>
              <a:t>Commercial sex prevalence </a:t>
            </a:r>
          </a:p>
          <a:p>
            <a:pPr marL="171450" indent="-171450" algn="l">
              <a:lnSpc>
                <a:spcPts val="1750"/>
              </a:lnSpc>
              <a:buFont typeface="Arial" panose="020B0604020202020204" pitchFamily="34" charset="0"/>
              <a:buChar char="•"/>
            </a:pPr>
            <a:r>
              <a:rPr lang="en-US" sz="1100" dirty="0">
                <a:solidFill>
                  <a:schemeClr val="bg1"/>
                </a:solidFill>
                <a:latin typeface="+mn-lt"/>
                <a:ea typeface="Lato Light" panose="020F0502020204030203" pitchFamily="34" charset="0"/>
                <a:cs typeface="Mukta ExtraLight" panose="020B0000000000000000" pitchFamily="34" charset="77"/>
              </a:rPr>
              <a:t>Syringe availability</a:t>
            </a:r>
          </a:p>
        </p:txBody>
      </p:sp>
      <p:sp>
        <p:nvSpPr>
          <p:cNvPr id="21" name="Subtitle 2">
            <a:extLst>
              <a:ext uri="{FF2B5EF4-FFF2-40B4-BE49-F238E27FC236}">
                <a16:creationId xmlns:a16="http://schemas.microsoft.com/office/drawing/2014/main" id="{CED23064-61AE-E849-9E25-29645C1E8B02}"/>
              </a:ext>
            </a:extLst>
          </p:cNvPr>
          <p:cNvSpPr txBox="1">
            <a:spLocks noChangeAspect="1"/>
          </p:cNvSpPr>
          <p:nvPr/>
        </p:nvSpPr>
        <p:spPr>
          <a:xfrm>
            <a:off x="3751440" y="632225"/>
            <a:ext cx="2186029" cy="104547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750"/>
              </a:lnSpc>
              <a:buFont typeface="Arial" panose="020B0604020202020204" pitchFamily="34" charset="0"/>
              <a:buChar char="•"/>
            </a:pPr>
            <a:r>
              <a:rPr lang="en-US" sz="1100" dirty="0">
                <a:solidFill>
                  <a:schemeClr val="bg1"/>
                </a:solidFill>
                <a:latin typeface="+mn-lt"/>
                <a:ea typeface="Lato Light" panose="020F0502020204030203" pitchFamily="34" charset="0"/>
                <a:cs typeface="Mukta ExtraLight" panose="020B0000000000000000" pitchFamily="34" charset="77"/>
              </a:rPr>
              <a:t>Homosexual encounters </a:t>
            </a:r>
          </a:p>
          <a:p>
            <a:pPr marL="171450" indent="-171450" algn="l">
              <a:lnSpc>
                <a:spcPts val="1750"/>
              </a:lnSpc>
              <a:buFont typeface="Arial" panose="020B0604020202020204" pitchFamily="34" charset="0"/>
              <a:buChar char="•"/>
            </a:pPr>
            <a:r>
              <a:rPr lang="en-US" sz="1100" dirty="0">
                <a:solidFill>
                  <a:schemeClr val="bg1"/>
                </a:solidFill>
                <a:latin typeface="+mn-lt"/>
                <a:ea typeface="Lato Light" panose="020F0502020204030203" pitchFamily="34" charset="0"/>
                <a:cs typeface="Mukta ExtraLight" panose="020B0000000000000000" pitchFamily="34" charset="77"/>
              </a:rPr>
              <a:t>Lifetime male sexual partners </a:t>
            </a:r>
          </a:p>
          <a:p>
            <a:pPr marL="171450" indent="-171450" algn="l">
              <a:lnSpc>
                <a:spcPts val="1750"/>
              </a:lnSpc>
              <a:buFont typeface="Arial" panose="020B0604020202020204" pitchFamily="34" charset="0"/>
              <a:buChar char="•"/>
            </a:pPr>
            <a:r>
              <a:rPr lang="en-US" sz="1100" dirty="0">
                <a:solidFill>
                  <a:schemeClr val="bg1"/>
                </a:solidFill>
                <a:latin typeface="+mn-lt"/>
                <a:ea typeface="Lato Light" panose="020F0502020204030203" pitchFamily="34" charset="0"/>
                <a:cs typeface="Mukta ExtraLight" panose="020B0000000000000000" pitchFamily="34" charset="77"/>
              </a:rPr>
              <a:t>MSM reporting IDU</a:t>
            </a:r>
          </a:p>
          <a:p>
            <a:pPr marL="171450" indent="-171450" algn="l">
              <a:lnSpc>
                <a:spcPts val="1750"/>
              </a:lnSpc>
              <a:buFont typeface="Arial" panose="020B0604020202020204" pitchFamily="34" charset="0"/>
              <a:buChar char="•"/>
            </a:pPr>
            <a:endParaRPr lang="en-US" sz="1100" dirty="0">
              <a:solidFill>
                <a:schemeClr val="bg1"/>
              </a:solidFill>
              <a:latin typeface="+mn-lt"/>
              <a:ea typeface="Lato Light" panose="020F0502020204030203" pitchFamily="34" charset="0"/>
              <a:cs typeface="Mukta ExtraLight" panose="020B0000000000000000" pitchFamily="34" charset="77"/>
            </a:endParaRPr>
          </a:p>
        </p:txBody>
      </p:sp>
      <p:sp>
        <p:nvSpPr>
          <p:cNvPr id="22" name="Subtitle 2">
            <a:extLst>
              <a:ext uri="{FF2B5EF4-FFF2-40B4-BE49-F238E27FC236}">
                <a16:creationId xmlns:a16="http://schemas.microsoft.com/office/drawing/2014/main" id="{CED23064-61AE-E849-9E25-29645C1E8B02}"/>
              </a:ext>
            </a:extLst>
          </p:cNvPr>
          <p:cNvSpPr txBox="1">
            <a:spLocks noChangeAspect="1"/>
          </p:cNvSpPr>
          <p:nvPr/>
        </p:nvSpPr>
        <p:spPr>
          <a:xfrm>
            <a:off x="2347570" y="1657350"/>
            <a:ext cx="1397400" cy="153272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750"/>
              </a:lnSpc>
              <a:buFont typeface="Arial" panose="020B0604020202020204" pitchFamily="34" charset="0"/>
              <a:buChar char="•"/>
            </a:pPr>
            <a:r>
              <a:rPr lang="en-US" sz="1100" dirty="0">
                <a:solidFill>
                  <a:schemeClr val="tx1"/>
                </a:solidFill>
                <a:latin typeface="+mn-lt"/>
                <a:ea typeface="Lato Light" panose="020F0502020204030203" pitchFamily="34" charset="0"/>
                <a:cs typeface="Mukta ExtraLight" panose="020B0000000000000000" pitchFamily="34" charset="77"/>
              </a:rPr>
              <a:t>CENSIDA (2010) </a:t>
            </a:r>
          </a:p>
          <a:p>
            <a:pPr marL="171450" indent="-171450" algn="l">
              <a:lnSpc>
                <a:spcPts val="1750"/>
              </a:lnSpc>
              <a:buFont typeface="Arial" panose="020B0604020202020204" pitchFamily="34" charset="0"/>
              <a:buChar char="•"/>
            </a:pPr>
            <a:r>
              <a:rPr lang="en-US" sz="1100" dirty="0">
                <a:solidFill>
                  <a:schemeClr val="tx1"/>
                </a:solidFill>
                <a:latin typeface="+mn-lt"/>
                <a:ea typeface="Lato Light" panose="020F0502020204030203" pitchFamily="34" charset="0"/>
                <a:cs typeface="Mukta ExtraLight" panose="020B0000000000000000" pitchFamily="34" charset="77"/>
              </a:rPr>
              <a:t>HIV prevalence</a:t>
            </a:r>
          </a:p>
          <a:p>
            <a:pPr marL="171450" indent="-171450" algn="l">
              <a:lnSpc>
                <a:spcPts val="1750"/>
              </a:lnSpc>
              <a:buFont typeface="Arial" panose="020B0604020202020204" pitchFamily="34" charset="0"/>
              <a:buChar char="•"/>
            </a:pPr>
            <a:r>
              <a:rPr lang="en-US" sz="1100" dirty="0">
                <a:solidFill>
                  <a:schemeClr val="tx1"/>
                </a:solidFill>
                <a:latin typeface="+mn-lt"/>
                <a:ea typeface="Lato Light" panose="020F0502020204030203" pitchFamily="34" charset="0"/>
                <a:cs typeface="Mukta ExtraLight" panose="020B0000000000000000" pitchFamily="34" charset="77"/>
              </a:rPr>
              <a:t>Commercial sex prevalence </a:t>
            </a:r>
          </a:p>
          <a:p>
            <a:pPr marL="171450" indent="-171450" algn="l">
              <a:lnSpc>
                <a:spcPts val="1750"/>
              </a:lnSpc>
              <a:buFont typeface="Arial" panose="020B0604020202020204" pitchFamily="34" charset="0"/>
              <a:buChar char="•"/>
            </a:pPr>
            <a:r>
              <a:rPr lang="en-US" sz="1100" dirty="0">
                <a:solidFill>
                  <a:schemeClr val="tx1"/>
                </a:solidFill>
                <a:latin typeface="+mn-lt"/>
                <a:ea typeface="Lato Light" panose="020F0502020204030203" pitchFamily="34" charset="0"/>
                <a:cs typeface="Mukta ExtraLight" panose="020B0000000000000000" pitchFamily="34" charset="77"/>
              </a:rPr>
              <a:t>Police harassment</a:t>
            </a:r>
          </a:p>
        </p:txBody>
      </p:sp>
      <p:sp>
        <p:nvSpPr>
          <p:cNvPr id="23" name="TextBox 22"/>
          <p:cNvSpPr txBox="1"/>
          <p:nvPr/>
        </p:nvSpPr>
        <p:spPr>
          <a:xfrm>
            <a:off x="2133600" y="4705350"/>
            <a:ext cx="5105400" cy="461665"/>
          </a:xfrm>
          <a:prstGeom prst="rect">
            <a:avLst/>
          </a:prstGeom>
          <a:noFill/>
        </p:spPr>
        <p:txBody>
          <a:bodyPr wrap="square" rtlCol="0">
            <a:spAutoFit/>
          </a:bodyPr>
          <a:lstStyle/>
          <a:p>
            <a:pPr algn="ctr"/>
            <a:r>
              <a:rPr lang="en-US" sz="1200" dirty="0">
                <a:solidFill>
                  <a:schemeClr val="bg1"/>
                </a:solidFill>
              </a:rPr>
              <a:t>Mehta et al, 2010. </a:t>
            </a:r>
            <a:r>
              <a:rPr lang="en-US" sz="1200" dirty="0" err="1">
                <a:solidFill>
                  <a:schemeClr val="bg1"/>
                </a:solidFill>
              </a:rPr>
              <a:t>Ospina</a:t>
            </a:r>
            <a:r>
              <a:rPr lang="en-US" sz="1200" dirty="0">
                <a:solidFill>
                  <a:schemeClr val="bg1"/>
                </a:solidFill>
              </a:rPr>
              <a:t>-Escobar et al, 2018. School et al, 2010. Mehta et al, 2015. Robertson et al, 2014. </a:t>
            </a:r>
            <a:r>
              <a:rPr lang="en-US" sz="1200" dirty="0" err="1">
                <a:solidFill>
                  <a:schemeClr val="bg1"/>
                </a:solidFill>
              </a:rPr>
              <a:t>Truby</a:t>
            </a:r>
            <a:r>
              <a:rPr lang="en-US" sz="1200" dirty="0">
                <a:solidFill>
                  <a:schemeClr val="bg1"/>
                </a:solidFill>
              </a:rPr>
              <a:t> , K 2014.</a:t>
            </a:r>
          </a:p>
        </p:txBody>
      </p:sp>
    </p:spTree>
    <p:extLst>
      <p:ext uri="{BB962C8B-B14F-4D97-AF65-F5344CB8AC3E}">
        <p14:creationId xmlns:p14="http://schemas.microsoft.com/office/powerpoint/2010/main" val="25669103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610" y="137662"/>
            <a:ext cx="8315569" cy="857250"/>
          </a:xfrm>
        </p:spPr>
        <p:txBody>
          <a:bodyPr/>
          <a:lstStyle/>
          <a:p>
            <a:pPr algn="ctr"/>
            <a:r>
              <a:rPr lang="en-US" dirty="0"/>
              <a:t>Migration and HIV</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895351"/>
            <a:ext cx="7535968" cy="3703964"/>
          </a:xfrm>
          <a:prstGeom prst="rect">
            <a:avLst/>
          </a:prstGeom>
        </p:spPr>
      </p:pic>
      <p:sp>
        <p:nvSpPr>
          <p:cNvPr id="39" name="TextBox 38"/>
          <p:cNvSpPr txBox="1"/>
          <p:nvPr/>
        </p:nvSpPr>
        <p:spPr>
          <a:xfrm>
            <a:off x="2133600" y="4729412"/>
            <a:ext cx="5105400" cy="461665"/>
          </a:xfrm>
          <a:prstGeom prst="rect">
            <a:avLst/>
          </a:prstGeom>
          <a:noFill/>
        </p:spPr>
        <p:txBody>
          <a:bodyPr wrap="square" rtlCol="0">
            <a:spAutoFit/>
          </a:bodyPr>
          <a:lstStyle/>
          <a:p>
            <a:pPr algn="ctr"/>
            <a:r>
              <a:rPr lang="en-US" sz="1200" dirty="0" err="1">
                <a:solidFill>
                  <a:schemeClr val="bg1"/>
                </a:solidFill>
              </a:rPr>
              <a:t>Cassels</a:t>
            </a:r>
            <a:r>
              <a:rPr lang="en-US" sz="1200" dirty="0">
                <a:solidFill>
                  <a:schemeClr val="bg1"/>
                </a:solidFill>
              </a:rPr>
              <a:t> et al, 2018. </a:t>
            </a:r>
            <a:r>
              <a:rPr lang="en-US" sz="1200" dirty="0" err="1">
                <a:solidFill>
                  <a:schemeClr val="bg1"/>
                </a:solidFill>
              </a:rPr>
              <a:t>Mehtaet</a:t>
            </a:r>
            <a:r>
              <a:rPr lang="en-US" sz="1200" dirty="0">
                <a:solidFill>
                  <a:schemeClr val="bg1"/>
                </a:solidFill>
              </a:rPr>
              <a:t> al, 2010. Thomas et al, 2009. School et al, 2010. Dias et al, 2020. Zhang et al, 2017. Ramos et al, 2009.</a:t>
            </a:r>
          </a:p>
        </p:txBody>
      </p:sp>
    </p:spTree>
    <p:extLst>
      <p:ext uri="{BB962C8B-B14F-4D97-AF65-F5344CB8AC3E}">
        <p14:creationId xmlns:p14="http://schemas.microsoft.com/office/powerpoint/2010/main" val="6939229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Bridging</a:t>
            </a:r>
            <a:br>
              <a:rPr lang="en-US" dirty="0"/>
            </a:br>
            <a:r>
              <a:rPr lang="en-US" sz="2400" dirty="0"/>
              <a:t>Transmission Groups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27</a:t>
            </a:fld>
            <a:endParaRPr lang="en-US"/>
          </a:p>
        </p:txBody>
      </p:sp>
      <p:sp>
        <p:nvSpPr>
          <p:cNvPr id="11" name="TextBox 10">
            <a:extLst>
              <a:ext uri="{FF2B5EF4-FFF2-40B4-BE49-F238E27FC236}">
                <a16:creationId xmlns:a16="http://schemas.microsoft.com/office/drawing/2014/main" id="{7773FDEF-CEE9-9A41-BABE-C0F8896D76AD}"/>
              </a:ext>
            </a:extLst>
          </p:cNvPr>
          <p:cNvSpPr txBox="1"/>
          <p:nvPr/>
        </p:nvSpPr>
        <p:spPr>
          <a:xfrm>
            <a:off x="5617873" y="2663666"/>
            <a:ext cx="184731" cy="707886"/>
          </a:xfrm>
          <a:prstGeom prst="rect">
            <a:avLst/>
          </a:prstGeom>
          <a:noFill/>
        </p:spPr>
        <p:txBody>
          <a:bodyPr wrap="none" rtlCol="0" anchor="ctr">
            <a:spAutoFit/>
          </a:bodyPr>
          <a:lstStyle/>
          <a:p>
            <a:pPr algn="ctr"/>
            <a:endParaRPr lang="en-US" sz="4000" b="1" spc="-145" dirty="0">
              <a:solidFill>
                <a:schemeClr val="bg1"/>
              </a:solidFill>
              <a:latin typeface="+mj-lt"/>
              <a:ea typeface="Source Sans Pro" panose="020B0503030403020204" pitchFamily="34" charset="0"/>
            </a:endParaRPr>
          </a:p>
        </p:txBody>
      </p:sp>
      <p:sp>
        <p:nvSpPr>
          <p:cNvPr id="12" name="TextBox 11">
            <a:extLst>
              <a:ext uri="{FF2B5EF4-FFF2-40B4-BE49-F238E27FC236}">
                <a16:creationId xmlns:a16="http://schemas.microsoft.com/office/drawing/2014/main" id="{25F463BE-7F3F-A747-8B3C-E8DEA9D7E669}"/>
              </a:ext>
            </a:extLst>
          </p:cNvPr>
          <p:cNvSpPr txBox="1"/>
          <p:nvPr/>
        </p:nvSpPr>
        <p:spPr>
          <a:xfrm>
            <a:off x="46561" y="1587138"/>
            <a:ext cx="3480898" cy="1015663"/>
          </a:xfrm>
          <a:prstGeom prst="rect">
            <a:avLst/>
          </a:prstGeom>
          <a:noFill/>
        </p:spPr>
        <p:txBody>
          <a:bodyPr wrap="square" rtlCol="0" anchor="t">
            <a:spAutoFit/>
          </a:bodyPr>
          <a:lstStyle/>
          <a:p>
            <a:pPr marL="285750" indent="-285750">
              <a:lnSpc>
                <a:spcPts val="1800"/>
              </a:lnSpc>
              <a:buFont typeface="Arial" panose="020B0604020202020204" pitchFamily="34" charset="0"/>
              <a:buChar char="•"/>
            </a:pPr>
            <a:r>
              <a:rPr lang="en-US" sz="1600" spc="-15" dirty="0">
                <a:latin typeface="Poppins"/>
                <a:ea typeface="Source Sans Pro" panose="020B0503030403020204" pitchFamily="34" charset="0"/>
              </a:rPr>
              <a:t>Population transmission from high-risk core group to noncore groups</a:t>
            </a:r>
          </a:p>
          <a:p>
            <a:pPr marL="285750" indent="-285750">
              <a:lnSpc>
                <a:spcPts val="1800"/>
              </a:lnSpc>
              <a:buFont typeface="Arial" panose="020B0604020202020204" pitchFamily="34" charset="0"/>
              <a:buChar char="•"/>
            </a:pPr>
            <a:r>
              <a:rPr lang="en-US" sz="1600" spc="-15" dirty="0">
                <a:latin typeface="Poppins"/>
                <a:ea typeface="Source Sans Pro" panose="020B0503030403020204" pitchFamily="34" charset="0"/>
              </a:rPr>
              <a:t>Linked bridges</a:t>
            </a:r>
          </a:p>
        </p:txBody>
      </p:sp>
      <p:sp>
        <p:nvSpPr>
          <p:cNvPr id="13" name="TextBox 12">
            <a:extLst>
              <a:ext uri="{FF2B5EF4-FFF2-40B4-BE49-F238E27FC236}">
                <a16:creationId xmlns:a16="http://schemas.microsoft.com/office/drawing/2014/main" id="{6906C48A-5FED-E145-9B68-FAFCF66CC250}"/>
              </a:ext>
            </a:extLst>
          </p:cNvPr>
          <p:cNvSpPr txBox="1"/>
          <p:nvPr/>
        </p:nvSpPr>
        <p:spPr>
          <a:xfrm>
            <a:off x="76200" y="1308888"/>
            <a:ext cx="2694135" cy="350609"/>
          </a:xfrm>
          <a:prstGeom prst="rect">
            <a:avLst/>
          </a:prstGeom>
          <a:noFill/>
        </p:spPr>
        <p:txBody>
          <a:bodyPr wrap="none" rtlCol="0" anchor="b">
            <a:spAutoFit/>
          </a:bodyPr>
          <a:lstStyle/>
          <a:p>
            <a:pPr>
              <a:lnSpc>
                <a:spcPts val="2160"/>
              </a:lnSpc>
            </a:pPr>
            <a:r>
              <a:rPr lang="en-US" sz="1600" b="1" spc="-15" dirty="0">
                <a:solidFill>
                  <a:schemeClr val="tx2"/>
                </a:solidFill>
                <a:ea typeface="Source Sans Pro" panose="020B0503030403020204" pitchFamily="34" charset="0"/>
              </a:rPr>
              <a:t>BRIDGING POPULATIONS</a:t>
            </a:r>
          </a:p>
        </p:txBody>
      </p:sp>
      <p:sp>
        <p:nvSpPr>
          <p:cNvPr id="14" name="TextBox 13">
            <a:extLst>
              <a:ext uri="{FF2B5EF4-FFF2-40B4-BE49-F238E27FC236}">
                <a16:creationId xmlns:a16="http://schemas.microsoft.com/office/drawing/2014/main" id="{5DEBF441-B5B4-4C4D-8B78-8B7515CA3EFB}"/>
              </a:ext>
            </a:extLst>
          </p:cNvPr>
          <p:cNvSpPr txBox="1"/>
          <p:nvPr/>
        </p:nvSpPr>
        <p:spPr>
          <a:xfrm>
            <a:off x="6637761" y="1733550"/>
            <a:ext cx="2277639" cy="553998"/>
          </a:xfrm>
          <a:prstGeom prst="rect">
            <a:avLst/>
          </a:prstGeom>
          <a:noFill/>
        </p:spPr>
        <p:txBody>
          <a:bodyPr wrap="square" rtlCol="0" anchor="t">
            <a:spAutoFit/>
          </a:bodyPr>
          <a:lstStyle/>
          <a:p>
            <a:pPr marL="285750" indent="-285750">
              <a:lnSpc>
                <a:spcPts val="1800"/>
              </a:lnSpc>
              <a:buFont typeface="Arial" panose="020B0604020202020204" pitchFamily="34" charset="0"/>
              <a:buChar char="•"/>
            </a:pPr>
            <a:r>
              <a:rPr lang="en-US" sz="1600" spc="-15" dirty="0">
                <a:ea typeface="Source Sans Pro" panose="020B0503030403020204" pitchFamily="34" charset="0"/>
              </a:rPr>
              <a:t>Steady partners </a:t>
            </a:r>
          </a:p>
          <a:p>
            <a:pPr marL="285750" indent="-285750">
              <a:lnSpc>
                <a:spcPts val="1800"/>
              </a:lnSpc>
              <a:buFont typeface="Arial" panose="020B0604020202020204" pitchFamily="34" charset="0"/>
              <a:buChar char="•"/>
            </a:pPr>
            <a:r>
              <a:rPr lang="en-US" sz="1600" spc="-15" dirty="0">
                <a:ea typeface="Source Sans Pro" panose="020B0503030403020204" pitchFamily="34" charset="0"/>
              </a:rPr>
              <a:t>Wives </a:t>
            </a:r>
          </a:p>
        </p:txBody>
      </p:sp>
      <p:sp>
        <p:nvSpPr>
          <p:cNvPr id="15" name="TextBox 14">
            <a:extLst>
              <a:ext uri="{FF2B5EF4-FFF2-40B4-BE49-F238E27FC236}">
                <a16:creationId xmlns:a16="http://schemas.microsoft.com/office/drawing/2014/main" id="{806BCF25-7473-3146-81C6-92C8FC1B6C64}"/>
              </a:ext>
            </a:extLst>
          </p:cNvPr>
          <p:cNvSpPr txBox="1"/>
          <p:nvPr/>
        </p:nvSpPr>
        <p:spPr>
          <a:xfrm>
            <a:off x="6096000" y="1428665"/>
            <a:ext cx="2900885" cy="374461"/>
          </a:xfrm>
          <a:prstGeom prst="rect">
            <a:avLst/>
          </a:prstGeom>
          <a:noFill/>
        </p:spPr>
        <p:txBody>
          <a:bodyPr wrap="square" rtlCol="0" anchor="b">
            <a:spAutoFit/>
          </a:bodyPr>
          <a:lstStyle/>
          <a:p>
            <a:pPr>
              <a:lnSpc>
                <a:spcPts val="2160"/>
              </a:lnSpc>
            </a:pPr>
            <a:r>
              <a:rPr lang="en-US" sz="1600" b="1" spc="-15" dirty="0">
                <a:solidFill>
                  <a:schemeClr val="tx2"/>
                </a:solidFill>
                <a:ea typeface="Source Sans Pro" panose="020B0503030403020204" pitchFamily="34" charset="0"/>
              </a:rPr>
              <a:t>NON-CORE GROUPS</a:t>
            </a:r>
          </a:p>
        </p:txBody>
      </p:sp>
      <p:sp>
        <p:nvSpPr>
          <p:cNvPr id="16" name="TextBox 15">
            <a:extLst>
              <a:ext uri="{FF2B5EF4-FFF2-40B4-BE49-F238E27FC236}">
                <a16:creationId xmlns:a16="http://schemas.microsoft.com/office/drawing/2014/main" id="{03504085-4CC9-8741-A12D-0C0386ABBC1F}"/>
              </a:ext>
            </a:extLst>
          </p:cNvPr>
          <p:cNvSpPr txBox="1"/>
          <p:nvPr/>
        </p:nvSpPr>
        <p:spPr>
          <a:xfrm>
            <a:off x="71868" y="3317399"/>
            <a:ext cx="2882884" cy="784830"/>
          </a:xfrm>
          <a:prstGeom prst="rect">
            <a:avLst/>
          </a:prstGeom>
          <a:noFill/>
        </p:spPr>
        <p:txBody>
          <a:bodyPr wrap="square" rtlCol="0" anchor="t">
            <a:spAutoFit/>
          </a:bodyPr>
          <a:lstStyle/>
          <a:p>
            <a:pPr marL="285750" indent="-285750">
              <a:lnSpc>
                <a:spcPts val="1800"/>
              </a:lnSpc>
              <a:buFont typeface="Arial" panose="020B0604020202020204" pitchFamily="34" charset="0"/>
              <a:buChar char="•"/>
            </a:pPr>
            <a:r>
              <a:rPr lang="en-US" sz="1600" spc="-15" dirty="0">
                <a:ea typeface="Source Sans Pro" panose="020B0503030403020204" pitchFamily="34" charset="0"/>
              </a:rPr>
              <a:t>Using drugs with FSWs</a:t>
            </a:r>
          </a:p>
          <a:p>
            <a:pPr marL="285750" indent="-285750">
              <a:lnSpc>
                <a:spcPts val="1800"/>
              </a:lnSpc>
              <a:buFont typeface="Arial" panose="020B0604020202020204" pitchFamily="34" charset="0"/>
              <a:buChar char="•"/>
            </a:pPr>
            <a:r>
              <a:rPr lang="en-US" sz="1600" spc="-15" dirty="0">
                <a:ea typeface="Source Sans Pro" panose="020B0503030403020204" pitchFamily="34" charset="0"/>
              </a:rPr>
              <a:t>Unprotected sex </a:t>
            </a:r>
          </a:p>
          <a:p>
            <a:pPr marL="285750" indent="-285750">
              <a:lnSpc>
                <a:spcPts val="1800"/>
              </a:lnSpc>
              <a:buFont typeface="Arial" panose="020B0604020202020204" pitchFamily="34" charset="0"/>
              <a:buChar char="•"/>
            </a:pPr>
            <a:r>
              <a:rPr lang="en-US" sz="1600" spc="-15" dirty="0">
                <a:ea typeface="Source Sans Pro" panose="020B0503030403020204" pitchFamily="34" charset="0"/>
              </a:rPr>
              <a:t>Sensation-Seeking Scale</a:t>
            </a:r>
          </a:p>
        </p:txBody>
      </p:sp>
      <p:sp>
        <p:nvSpPr>
          <p:cNvPr id="17" name="TextBox 16">
            <a:extLst>
              <a:ext uri="{FF2B5EF4-FFF2-40B4-BE49-F238E27FC236}">
                <a16:creationId xmlns:a16="http://schemas.microsoft.com/office/drawing/2014/main" id="{515B9CD5-3DB8-5E4F-ACB8-743639F4BFE1}"/>
              </a:ext>
            </a:extLst>
          </p:cNvPr>
          <p:cNvSpPr txBox="1"/>
          <p:nvPr/>
        </p:nvSpPr>
        <p:spPr>
          <a:xfrm>
            <a:off x="0" y="2985840"/>
            <a:ext cx="2831993" cy="350609"/>
          </a:xfrm>
          <a:prstGeom prst="rect">
            <a:avLst/>
          </a:prstGeom>
          <a:noFill/>
        </p:spPr>
        <p:txBody>
          <a:bodyPr wrap="none" rtlCol="0" anchor="b">
            <a:spAutoFit/>
          </a:bodyPr>
          <a:lstStyle/>
          <a:p>
            <a:pPr algn="r">
              <a:lnSpc>
                <a:spcPts val="2160"/>
              </a:lnSpc>
            </a:pPr>
            <a:r>
              <a:rPr lang="en-US" sz="1600" b="1" spc="-15" dirty="0">
                <a:solidFill>
                  <a:schemeClr val="tx2"/>
                </a:solidFill>
                <a:ea typeface="Source Sans Pro" panose="020B0503030403020204" pitchFamily="34" charset="0"/>
              </a:rPr>
              <a:t>COVARIATES ASSOCIATED</a:t>
            </a:r>
          </a:p>
        </p:txBody>
      </p:sp>
      <p:sp>
        <p:nvSpPr>
          <p:cNvPr id="5" name="Freeform 5">
            <a:extLst>
              <a:ext uri="{FF2B5EF4-FFF2-40B4-BE49-F238E27FC236}">
                <a16:creationId xmlns:a16="http://schemas.microsoft.com/office/drawing/2014/main" id="{5679EBA4-D2C9-2C4B-9056-0017C06EE14B}"/>
              </a:ext>
            </a:extLst>
          </p:cNvPr>
          <p:cNvSpPr>
            <a:spLocks noChangeArrowheads="1"/>
          </p:cNvSpPr>
          <p:nvPr/>
        </p:nvSpPr>
        <p:spPr bwMode="auto">
          <a:xfrm>
            <a:off x="3972370" y="2147448"/>
            <a:ext cx="1127695" cy="1127695"/>
          </a:xfrm>
          <a:custGeom>
            <a:avLst/>
            <a:gdLst>
              <a:gd name="T0" fmla="*/ 2492 w 2493"/>
              <a:gd name="T1" fmla="*/ 1244 h 2492"/>
              <a:gd name="T2" fmla="*/ 2492 w 2493"/>
              <a:gd name="T3" fmla="*/ 1244 h 2492"/>
              <a:gd name="T4" fmla="*/ 1246 w 2493"/>
              <a:gd name="T5" fmla="*/ 2491 h 2492"/>
              <a:gd name="T6" fmla="*/ 1246 w 2493"/>
              <a:gd name="T7" fmla="*/ 2491 h 2492"/>
              <a:gd name="T8" fmla="*/ 0 w 2493"/>
              <a:gd name="T9" fmla="*/ 1244 h 2492"/>
              <a:gd name="T10" fmla="*/ 0 w 2493"/>
              <a:gd name="T11" fmla="*/ 1244 h 2492"/>
              <a:gd name="T12" fmla="*/ 1246 w 2493"/>
              <a:gd name="T13" fmla="*/ 0 h 2492"/>
              <a:gd name="T14" fmla="*/ 1246 w 2493"/>
              <a:gd name="T15" fmla="*/ 0 h 2492"/>
              <a:gd name="T16" fmla="*/ 2492 w 2493"/>
              <a:gd name="T17" fmla="*/ 1244 h 2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93" h="2492">
                <a:moveTo>
                  <a:pt x="2492" y="1244"/>
                </a:moveTo>
                <a:lnTo>
                  <a:pt x="2492" y="1244"/>
                </a:lnTo>
                <a:cubicBezTo>
                  <a:pt x="2492" y="1933"/>
                  <a:pt x="1934" y="2491"/>
                  <a:pt x="1246" y="2491"/>
                </a:cubicBezTo>
                <a:lnTo>
                  <a:pt x="1246" y="2491"/>
                </a:lnTo>
                <a:cubicBezTo>
                  <a:pt x="559" y="2491"/>
                  <a:pt x="0" y="1933"/>
                  <a:pt x="0" y="1244"/>
                </a:cubicBezTo>
                <a:lnTo>
                  <a:pt x="0" y="1244"/>
                </a:lnTo>
                <a:cubicBezTo>
                  <a:pt x="0" y="557"/>
                  <a:pt x="559" y="0"/>
                  <a:pt x="1246" y="0"/>
                </a:cubicBezTo>
                <a:lnTo>
                  <a:pt x="1246" y="0"/>
                </a:lnTo>
                <a:cubicBezTo>
                  <a:pt x="1934" y="0"/>
                  <a:pt x="2492" y="557"/>
                  <a:pt x="2492" y="1244"/>
                </a:cubicBezTo>
              </a:path>
            </a:pathLst>
          </a:custGeom>
          <a:solidFill>
            <a:srgbClr val="FFC000"/>
          </a:solidFill>
          <a:ln>
            <a:noFill/>
          </a:ln>
          <a:effectLst/>
        </p:spPr>
        <p:txBody>
          <a:bodyPr wrap="none" anchor="ctr"/>
          <a:lstStyle/>
          <a:p>
            <a:pPr>
              <a:defRPr/>
            </a:pPr>
            <a:endParaRPr lang="en-US" sz="4400">
              <a:latin typeface="+mj-lt"/>
            </a:endParaRPr>
          </a:p>
        </p:txBody>
      </p:sp>
      <p:sp>
        <p:nvSpPr>
          <p:cNvPr id="6" name="Freeform 2">
            <a:extLst>
              <a:ext uri="{FF2B5EF4-FFF2-40B4-BE49-F238E27FC236}">
                <a16:creationId xmlns:a16="http://schemas.microsoft.com/office/drawing/2014/main" id="{9A703ACE-9B3F-B846-8746-5B0F1BFAA38D}"/>
              </a:ext>
            </a:extLst>
          </p:cNvPr>
          <p:cNvSpPr>
            <a:spLocks/>
          </p:cNvSpPr>
          <p:nvPr/>
        </p:nvSpPr>
        <p:spPr bwMode="auto">
          <a:xfrm>
            <a:off x="4536337" y="1286974"/>
            <a:ext cx="1424788" cy="2849576"/>
          </a:xfrm>
          <a:custGeom>
            <a:avLst/>
            <a:gdLst>
              <a:gd name="T0" fmla="*/ 0 w 3148"/>
              <a:gd name="T1" fmla="*/ 0 h 6296"/>
              <a:gd name="T2" fmla="*/ 0 w 3148"/>
              <a:gd name="T3" fmla="*/ 0 h 6296"/>
              <a:gd name="T4" fmla="*/ 2161817 w 3148"/>
              <a:gd name="T5" fmla="*/ 2161817 h 6296"/>
              <a:gd name="T6" fmla="*/ 2161817 w 3148"/>
              <a:gd name="T7" fmla="*/ 2161817 h 6296"/>
              <a:gd name="T8" fmla="*/ 0 w 3148"/>
              <a:gd name="T9" fmla="*/ 4324320 h 6296"/>
              <a:gd name="T10" fmla="*/ 0 w 3148"/>
              <a:gd name="T11" fmla="*/ 0 h 6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48" h="6296">
                <a:moveTo>
                  <a:pt x="0" y="0"/>
                </a:moveTo>
                <a:lnTo>
                  <a:pt x="0" y="0"/>
                </a:lnTo>
                <a:cubicBezTo>
                  <a:pt x="1738" y="0"/>
                  <a:pt x="3147" y="1410"/>
                  <a:pt x="3147" y="3147"/>
                </a:cubicBezTo>
                <a:cubicBezTo>
                  <a:pt x="3147" y="4885"/>
                  <a:pt x="1738" y="6295"/>
                  <a:pt x="0" y="6295"/>
                </a:cubicBezTo>
                <a:lnTo>
                  <a:pt x="0" y="0"/>
                </a:lnTo>
              </a:path>
            </a:pathLst>
          </a:custGeom>
          <a:solidFill>
            <a:srgbClr val="C55A11">
              <a:alpha val="75000"/>
            </a:srgbClr>
          </a:solidFill>
          <a:ln>
            <a:noFill/>
          </a:ln>
        </p:spPr>
        <p:txBody>
          <a:bodyPr wrap="none" anchor="ctr"/>
          <a:lstStyle/>
          <a:p>
            <a:endParaRPr lang="en-US" sz="4400">
              <a:latin typeface="+mj-lt"/>
            </a:endParaRPr>
          </a:p>
        </p:txBody>
      </p:sp>
      <p:sp>
        <p:nvSpPr>
          <p:cNvPr id="7" name="Freeform 4">
            <a:extLst>
              <a:ext uri="{FF2B5EF4-FFF2-40B4-BE49-F238E27FC236}">
                <a16:creationId xmlns:a16="http://schemas.microsoft.com/office/drawing/2014/main" id="{1C26443F-63F2-7645-B82D-681CEE77C13D}"/>
              </a:ext>
            </a:extLst>
          </p:cNvPr>
          <p:cNvSpPr>
            <a:spLocks/>
          </p:cNvSpPr>
          <p:nvPr/>
        </p:nvSpPr>
        <p:spPr bwMode="auto">
          <a:xfrm>
            <a:off x="3496513" y="1671939"/>
            <a:ext cx="2079646" cy="1789877"/>
          </a:xfrm>
          <a:custGeom>
            <a:avLst/>
            <a:gdLst>
              <a:gd name="T0" fmla="*/ 1577962 w 4596"/>
              <a:gd name="T1" fmla="*/ 0 h 3956"/>
              <a:gd name="T2" fmla="*/ 0 w 4596"/>
              <a:gd name="T3" fmla="*/ 1577450 h 3956"/>
              <a:gd name="T4" fmla="*/ 1000474 w 4596"/>
              <a:gd name="T5" fmla="*/ 2201700 h 3956"/>
              <a:gd name="T6" fmla="*/ 990174 w 4596"/>
              <a:gd name="T7" fmla="*/ 2191399 h 3956"/>
              <a:gd name="T8" fmla="*/ 988114 w 4596"/>
              <a:gd name="T9" fmla="*/ 2190026 h 3956"/>
              <a:gd name="T10" fmla="*/ 970261 w 4596"/>
              <a:gd name="T11" fmla="*/ 2171484 h 3956"/>
              <a:gd name="T12" fmla="*/ 964081 w 4596"/>
              <a:gd name="T13" fmla="*/ 2165303 h 3956"/>
              <a:gd name="T14" fmla="*/ 951034 w 4596"/>
              <a:gd name="T15" fmla="*/ 2149508 h 3956"/>
              <a:gd name="T16" fmla="*/ 944854 w 4596"/>
              <a:gd name="T17" fmla="*/ 2143327 h 3956"/>
              <a:gd name="T18" fmla="*/ 927001 w 4596"/>
              <a:gd name="T19" fmla="*/ 2122038 h 3956"/>
              <a:gd name="T20" fmla="*/ 925628 w 4596"/>
              <a:gd name="T21" fmla="*/ 2119978 h 3956"/>
              <a:gd name="T22" fmla="*/ 909148 w 4596"/>
              <a:gd name="T23" fmla="*/ 2099375 h 3956"/>
              <a:gd name="T24" fmla="*/ 904341 w 4596"/>
              <a:gd name="T25" fmla="*/ 2092508 h 3956"/>
              <a:gd name="T26" fmla="*/ 891981 w 4596"/>
              <a:gd name="T27" fmla="*/ 2075339 h 3956"/>
              <a:gd name="T28" fmla="*/ 887861 w 4596"/>
              <a:gd name="T29" fmla="*/ 2069159 h 3956"/>
              <a:gd name="T30" fmla="*/ 872067 w 4596"/>
              <a:gd name="T31" fmla="*/ 2045809 h 3956"/>
              <a:gd name="T32" fmla="*/ 870694 w 4596"/>
              <a:gd name="T33" fmla="*/ 2043749 h 3956"/>
              <a:gd name="T34" fmla="*/ 856961 w 4596"/>
              <a:gd name="T35" fmla="*/ 2021087 h 3956"/>
              <a:gd name="T36" fmla="*/ 852154 w 4596"/>
              <a:gd name="T37" fmla="*/ 2014219 h 3956"/>
              <a:gd name="T38" fmla="*/ 842541 w 4596"/>
              <a:gd name="T39" fmla="*/ 1995677 h 3956"/>
              <a:gd name="T40" fmla="*/ 837734 w 4596"/>
              <a:gd name="T41" fmla="*/ 1988123 h 3956"/>
              <a:gd name="T42" fmla="*/ 825374 w 4596"/>
              <a:gd name="T43" fmla="*/ 1962713 h 3956"/>
              <a:gd name="T44" fmla="*/ 824687 w 4596"/>
              <a:gd name="T45" fmla="*/ 1961340 h 3956"/>
              <a:gd name="T46" fmla="*/ 813014 w 4596"/>
              <a:gd name="T47" fmla="*/ 1937304 h 3956"/>
              <a:gd name="T48" fmla="*/ 809581 w 4596"/>
              <a:gd name="T49" fmla="*/ 1929063 h 3956"/>
              <a:gd name="T50" fmla="*/ 801341 w 4596"/>
              <a:gd name="T51" fmla="*/ 1909834 h 3956"/>
              <a:gd name="T52" fmla="*/ 797907 w 4596"/>
              <a:gd name="T53" fmla="*/ 1901593 h 3956"/>
              <a:gd name="T54" fmla="*/ 787607 w 4596"/>
              <a:gd name="T55" fmla="*/ 1874810 h 3956"/>
              <a:gd name="T56" fmla="*/ 786921 w 4596"/>
              <a:gd name="T57" fmla="*/ 1874124 h 3956"/>
              <a:gd name="T58" fmla="*/ 778681 w 4596"/>
              <a:gd name="T59" fmla="*/ 1848027 h 3956"/>
              <a:gd name="T60" fmla="*/ 775934 w 4596"/>
              <a:gd name="T61" fmla="*/ 1839100 h 3956"/>
              <a:gd name="T62" fmla="*/ 769754 w 4596"/>
              <a:gd name="T63" fmla="*/ 1819184 h 3956"/>
              <a:gd name="T64" fmla="*/ 767694 w 4596"/>
              <a:gd name="T65" fmla="*/ 1810943 h 3956"/>
              <a:gd name="T66" fmla="*/ 760141 w 4596"/>
              <a:gd name="T67" fmla="*/ 1782787 h 3956"/>
              <a:gd name="T68" fmla="*/ 760141 w 4596"/>
              <a:gd name="T69" fmla="*/ 1781413 h 3956"/>
              <a:gd name="T70" fmla="*/ 753961 w 4596"/>
              <a:gd name="T71" fmla="*/ 1753943 h 3956"/>
              <a:gd name="T72" fmla="*/ 752587 w 4596"/>
              <a:gd name="T73" fmla="*/ 1745016 h 3956"/>
              <a:gd name="T74" fmla="*/ 748467 w 4596"/>
              <a:gd name="T75" fmla="*/ 1723727 h 3956"/>
              <a:gd name="T76" fmla="*/ 747094 w 4596"/>
              <a:gd name="T77" fmla="*/ 1715486 h 3956"/>
              <a:gd name="T78" fmla="*/ 742974 w 4596"/>
              <a:gd name="T79" fmla="*/ 1685956 h 3956"/>
              <a:gd name="T80" fmla="*/ 742974 w 4596"/>
              <a:gd name="T81" fmla="*/ 1685269 h 3956"/>
              <a:gd name="T82" fmla="*/ 740227 w 4596"/>
              <a:gd name="T83" fmla="*/ 1656426 h 3956"/>
              <a:gd name="T84" fmla="*/ 739541 w 4596"/>
              <a:gd name="T85" fmla="*/ 1647498 h 3956"/>
              <a:gd name="T86" fmla="*/ 738854 w 4596"/>
              <a:gd name="T87" fmla="*/ 1624836 h 3956"/>
              <a:gd name="T88" fmla="*/ 738167 w 4596"/>
              <a:gd name="T89" fmla="*/ 1615908 h 3956"/>
              <a:gd name="T90" fmla="*/ 737481 w 4596"/>
              <a:gd name="T91" fmla="*/ 1585691 h 3956"/>
              <a:gd name="T92" fmla="*/ 1589635 w 4596"/>
              <a:gd name="T93" fmla="*/ 733442 h 3956"/>
              <a:gd name="T94" fmla="*/ 2441789 w 4596"/>
              <a:gd name="T95" fmla="*/ 1572643 h 3956"/>
              <a:gd name="T96" fmla="*/ 3155236 w 4596"/>
              <a:gd name="T97" fmla="*/ 1585691 h 3956"/>
              <a:gd name="T98" fmla="*/ 1577962 w 4596"/>
              <a:gd name="T99" fmla="*/ 0 h 39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596" h="3956">
                <a:moveTo>
                  <a:pt x="2298" y="0"/>
                </a:moveTo>
                <a:lnTo>
                  <a:pt x="2298" y="0"/>
                </a:lnTo>
                <a:cubicBezTo>
                  <a:pt x="1029" y="0"/>
                  <a:pt x="0" y="1029"/>
                  <a:pt x="0" y="2297"/>
                </a:cubicBezTo>
                <a:cubicBezTo>
                  <a:pt x="0" y="2949"/>
                  <a:pt x="271" y="3537"/>
                  <a:pt x="707" y="3955"/>
                </a:cubicBezTo>
                <a:lnTo>
                  <a:pt x="1457" y="3206"/>
                </a:lnTo>
                <a:cubicBezTo>
                  <a:pt x="1452" y="3201"/>
                  <a:pt x="1447" y="3196"/>
                  <a:pt x="1442" y="3191"/>
                </a:cubicBezTo>
                <a:cubicBezTo>
                  <a:pt x="1441" y="3191"/>
                  <a:pt x="1440" y="3189"/>
                  <a:pt x="1439" y="3189"/>
                </a:cubicBezTo>
                <a:cubicBezTo>
                  <a:pt x="1430" y="3180"/>
                  <a:pt x="1422" y="3171"/>
                  <a:pt x="1413" y="3162"/>
                </a:cubicBezTo>
                <a:cubicBezTo>
                  <a:pt x="1410" y="3159"/>
                  <a:pt x="1408" y="3156"/>
                  <a:pt x="1404" y="3153"/>
                </a:cubicBezTo>
                <a:cubicBezTo>
                  <a:pt x="1398" y="3146"/>
                  <a:pt x="1391" y="3137"/>
                  <a:pt x="1385" y="3130"/>
                </a:cubicBezTo>
                <a:cubicBezTo>
                  <a:pt x="1381" y="3127"/>
                  <a:pt x="1379" y="3124"/>
                  <a:pt x="1376" y="3121"/>
                </a:cubicBezTo>
                <a:cubicBezTo>
                  <a:pt x="1367" y="3111"/>
                  <a:pt x="1359" y="3100"/>
                  <a:pt x="1350" y="3090"/>
                </a:cubicBezTo>
                <a:cubicBezTo>
                  <a:pt x="1350" y="3089"/>
                  <a:pt x="1349" y="3088"/>
                  <a:pt x="1348" y="3087"/>
                </a:cubicBezTo>
                <a:cubicBezTo>
                  <a:pt x="1340" y="3078"/>
                  <a:pt x="1333" y="3067"/>
                  <a:pt x="1324" y="3057"/>
                </a:cubicBezTo>
                <a:cubicBezTo>
                  <a:pt x="1322" y="3054"/>
                  <a:pt x="1320" y="3051"/>
                  <a:pt x="1317" y="3047"/>
                </a:cubicBezTo>
                <a:cubicBezTo>
                  <a:pt x="1311" y="3039"/>
                  <a:pt x="1305" y="3031"/>
                  <a:pt x="1299" y="3022"/>
                </a:cubicBezTo>
                <a:cubicBezTo>
                  <a:pt x="1297" y="3020"/>
                  <a:pt x="1294" y="3016"/>
                  <a:pt x="1293" y="3013"/>
                </a:cubicBezTo>
                <a:cubicBezTo>
                  <a:pt x="1285" y="3001"/>
                  <a:pt x="1277" y="2990"/>
                  <a:pt x="1270" y="2979"/>
                </a:cubicBezTo>
                <a:cubicBezTo>
                  <a:pt x="1269" y="2978"/>
                  <a:pt x="1269" y="2977"/>
                  <a:pt x="1268" y="2976"/>
                </a:cubicBezTo>
                <a:cubicBezTo>
                  <a:pt x="1261" y="2965"/>
                  <a:pt x="1255" y="2954"/>
                  <a:pt x="1248" y="2943"/>
                </a:cubicBezTo>
                <a:cubicBezTo>
                  <a:pt x="1246" y="2939"/>
                  <a:pt x="1244" y="2936"/>
                  <a:pt x="1241" y="2933"/>
                </a:cubicBezTo>
                <a:cubicBezTo>
                  <a:pt x="1236" y="2923"/>
                  <a:pt x="1231" y="2915"/>
                  <a:pt x="1227" y="2906"/>
                </a:cubicBezTo>
                <a:cubicBezTo>
                  <a:pt x="1225" y="2902"/>
                  <a:pt x="1222" y="2898"/>
                  <a:pt x="1220" y="2895"/>
                </a:cubicBezTo>
                <a:cubicBezTo>
                  <a:pt x="1214" y="2883"/>
                  <a:pt x="1208" y="2871"/>
                  <a:pt x="1202" y="2858"/>
                </a:cubicBezTo>
                <a:cubicBezTo>
                  <a:pt x="1202" y="2858"/>
                  <a:pt x="1201" y="2857"/>
                  <a:pt x="1201" y="2856"/>
                </a:cubicBezTo>
                <a:cubicBezTo>
                  <a:pt x="1195" y="2845"/>
                  <a:pt x="1189" y="2833"/>
                  <a:pt x="1184" y="2821"/>
                </a:cubicBezTo>
                <a:cubicBezTo>
                  <a:pt x="1182" y="2817"/>
                  <a:pt x="1181" y="2813"/>
                  <a:pt x="1179" y="2809"/>
                </a:cubicBezTo>
                <a:cubicBezTo>
                  <a:pt x="1175" y="2800"/>
                  <a:pt x="1171" y="2790"/>
                  <a:pt x="1167" y="2781"/>
                </a:cubicBezTo>
                <a:cubicBezTo>
                  <a:pt x="1166" y="2777"/>
                  <a:pt x="1164" y="2773"/>
                  <a:pt x="1162" y="2769"/>
                </a:cubicBezTo>
                <a:cubicBezTo>
                  <a:pt x="1157" y="2756"/>
                  <a:pt x="1152" y="2744"/>
                  <a:pt x="1147" y="2730"/>
                </a:cubicBezTo>
                <a:cubicBezTo>
                  <a:pt x="1147" y="2730"/>
                  <a:pt x="1147" y="2730"/>
                  <a:pt x="1146" y="2729"/>
                </a:cubicBezTo>
                <a:cubicBezTo>
                  <a:pt x="1142" y="2716"/>
                  <a:pt x="1138" y="2703"/>
                  <a:pt x="1134" y="2691"/>
                </a:cubicBezTo>
                <a:cubicBezTo>
                  <a:pt x="1132" y="2687"/>
                  <a:pt x="1131" y="2682"/>
                  <a:pt x="1130" y="2678"/>
                </a:cubicBezTo>
                <a:cubicBezTo>
                  <a:pt x="1127" y="2669"/>
                  <a:pt x="1124" y="2659"/>
                  <a:pt x="1121" y="2649"/>
                </a:cubicBezTo>
                <a:cubicBezTo>
                  <a:pt x="1120" y="2645"/>
                  <a:pt x="1119" y="2641"/>
                  <a:pt x="1118" y="2637"/>
                </a:cubicBezTo>
                <a:cubicBezTo>
                  <a:pt x="1114" y="2623"/>
                  <a:pt x="1110" y="2609"/>
                  <a:pt x="1107" y="2596"/>
                </a:cubicBezTo>
                <a:cubicBezTo>
                  <a:pt x="1107" y="2595"/>
                  <a:pt x="1107" y="2595"/>
                  <a:pt x="1107" y="2594"/>
                </a:cubicBezTo>
                <a:cubicBezTo>
                  <a:pt x="1104" y="2581"/>
                  <a:pt x="1101" y="2567"/>
                  <a:pt x="1098" y="2554"/>
                </a:cubicBezTo>
                <a:cubicBezTo>
                  <a:pt x="1098" y="2550"/>
                  <a:pt x="1096" y="2545"/>
                  <a:pt x="1096" y="2541"/>
                </a:cubicBezTo>
                <a:cubicBezTo>
                  <a:pt x="1094" y="2531"/>
                  <a:pt x="1092" y="2520"/>
                  <a:pt x="1090" y="2510"/>
                </a:cubicBezTo>
                <a:cubicBezTo>
                  <a:pt x="1090" y="2506"/>
                  <a:pt x="1089" y="2502"/>
                  <a:pt x="1088" y="2498"/>
                </a:cubicBezTo>
                <a:cubicBezTo>
                  <a:pt x="1086" y="2483"/>
                  <a:pt x="1084" y="2469"/>
                  <a:pt x="1082" y="2455"/>
                </a:cubicBezTo>
                <a:cubicBezTo>
                  <a:pt x="1082" y="2454"/>
                  <a:pt x="1082" y="2454"/>
                  <a:pt x="1082" y="2454"/>
                </a:cubicBezTo>
                <a:cubicBezTo>
                  <a:pt x="1081" y="2440"/>
                  <a:pt x="1079" y="2426"/>
                  <a:pt x="1078" y="2412"/>
                </a:cubicBezTo>
                <a:cubicBezTo>
                  <a:pt x="1078" y="2407"/>
                  <a:pt x="1077" y="2403"/>
                  <a:pt x="1077" y="2399"/>
                </a:cubicBezTo>
                <a:cubicBezTo>
                  <a:pt x="1077" y="2388"/>
                  <a:pt x="1076" y="2377"/>
                  <a:pt x="1076" y="2366"/>
                </a:cubicBezTo>
                <a:cubicBezTo>
                  <a:pt x="1075" y="2362"/>
                  <a:pt x="1075" y="2358"/>
                  <a:pt x="1075" y="2353"/>
                </a:cubicBezTo>
                <a:cubicBezTo>
                  <a:pt x="1074" y="2339"/>
                  <a:pt x="1074" y="2324"/>
                  <a:pt x="1074" y="2309"/>
                </a:cubicBezTo>
                <a:cubicBezTo>
                  <a:pt x="1074" y="1623"/>
                  <a:pt x="1630" y="1068"/>
                  <a:pt x="2315" y="1068"/>
                </a:cubicBezTo>
                <a:cubicBezTo>
                  <a:pt x="2994" y="1068"/>
                  <a:pt x="3547" y="1613"/>
                  <a:pt x="3556" y="2290"/>
                </a:cubicBezTo>
                <a:lnTo>
                  <a:pt x="3557" y="2309"/>
                </a:lnTo>
                <a:lnTo>
                  <a:pt x="4595" y="2309"/>
                </a:lnTo>
                <a:cubicBezTo>
                  <a:pt x="4595" y="1041"/>
                  <a:pt x="3566" y="0"/>
                  <a:pt x="2298" y="0"/>
                </a:cubicBezTo>
              </a:path>
            </a:pathLst>
          </a:custGeom>
          <a:solidFill>
            <a:srgbClr val="2F5597">
              <a:alpha val="75000"/>
            </a:srgbClr>
          </a:solidFill>
          <a:ln>
            <a:noFill/>
          </a:ln>
        </p:spPr>
        <p:txBody>
          <a:bodyPr wrap="none" anchor="ctr"/>
          <a:lstStyle/>
          <a:p>
            <a:endParaRPr lang="en-US" sz="4400">
              <a:latin typeface="+mj-lt"/>
            </a:endParaRPr>
          </a:p>
        </p:txBody>
      </p:sp>
      <p:sp>
        <p:nvSpPr>
          <p:cNvPr id="8" name="Freeform 258">
            <a:extLst>
              <a:ext uri="{FF2B5EF4-FFF2-40B4-BE49-F238E27FC236}">
                <a16:creationId xmlns:a16="http://schemas.microsoft.com/office/drawing/2014/main" id="{0AB9301C-8F6F-FE40-83B3-3BABFCF84528}"/>
              </a:ext>
            </a:extLst>
          </p:cNvPr>
          <p:cNvSpPr>
            <a:spLocks/>
          </p:cNvSpPr>
          <p:nvPr/>
        </p:nvSpPr>
        <p:spPr bwMode="auto">
          <a:xfrm>
            <a:off x="1772541" y="2105024"/>
            <a:ext cx="1975036" cy="24061"/>
          </a:xfrm>
          <a:custGeom>
            <a:avLst/>
            <a:gdLst>
              <a:gd name="T0" fmla="*/ 2997743 w 4364"/>
              <a:gd name="T1" fmla="*/ 35646 h 52"/>
              <a:gd name="T2" fmla="*/ 0 w 4364"/>
              <a:gd name="T3" fmla="*/ 35646 h 52"/>
              <a:gd name="T4" fmla="*/ 0 w 4364"/>
              <a:gd name="T5" fmla="*/ 0 h 52"/>
              <a:gd name="T6" fmla="*/ 2997743 w 4364"/>
              <a:gd name="T7" fmla="*/ 0 h 52"/>
              <a:gd name="T8" fmla="*/ 2997743 w 4364"/>
              <a:gd name="T9" fmla="*/ 35646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4" h="52">
                <a:moveTo>
                  <a:pt x="4363" y="51"/>
                </a:moveTo>
                <a:lnTo>
                  <a:pt x="0" y="51"/>
                </a:lnTo>
                <a:lnTo>
                  <a:pt x="0" y="0"/>
                </a:lnTo>
                <a:lnTo>
                  <a:pt x="4363" y="0"/>
                </a:lnTo>
                <a:lnTo>
                  <a:pt x="4363" y="51"/>
                </a:lnTo>
              </a:path>
            </a:pathLst>
          </a:custGeom>
          <a:solidFill>
            <a:srgbClr val="5D7AAB"/>
          </a:solidFill>
          <a:ln>
            <a:noFill/>
          </a:ln>
        </p:spPr>
        <p:txBody>
          <a:bodyPr wrap="none" anchor="ctr"/>
          <a:lstStyle/>
          <a:p>
            <a:endParaRPr lang="en-US" sz="4400">
              <a:latin typeface="+mj-lt"/>
            </a:endParaRPr>
          </a:p>
        </p:txBody>
      </p:sp>
      <p:sp>
        <p:nvSpPr>
          <p:cNvPr id="9" name="Freeform 259">
            <a:extLst>
              <a:ext uri="{FF2B5EF4-FFF2-40B4-BE49-F238E27FC236}">
                <a16:creationId xmlns:a16="http://schemas.microsoft.com/office/drawing/2014/main" id="{BAC7AF96-94CA-F141-B205-4FA1590EC5AA}"/>
              </a:ext>
            </a:extLst>
          </p:cNvPr>
          <p:cNvSpPr>
            <a:spLocks/>
          </p:cNvSpPr>
          <p:nvPr/>
        </p:nvSpPr>
        <p:spPr bwMode="auto">
          <a:xfrm>
            <a:off x="5781196" y="2105024"/>
            <a:ext cx="721690" cy="63538"/>
          </a:xfrm>
          <a:custGeom>
            <a:avLst/>
            <a:gdLst>
              <a:gd name="T0" fmla="*/ 2304168 w 3355"/>
              <a:gd name="T1" fmla="*/ 35646 h 52"/>
              <a:gd name="T2" fmla="*/ 0 w 3355"/>
              <a:gd name="T3" fmla="*/ 35646 h 52"/>
              <a:gd name="T4" fmla="*/ 0 w 3355"/>
              <a:gd name="T5" fmla="*/ 0 h 52"/>
              <a:gd name="T6" fmla="*/ 2304168 w 3355"/>
              <a:gd name="T7" fmla="*/ 0 h 52"/>
              <a:gd name="T8" fmla="*/ 2304168 w 3355"/>
              <a:gd name="T9" fmla="*/ 35646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55" h="52">
                <a:moveTo>
                  <a:pt x="3354" y="51"/>
                </a:moveTo>
                <a:lnTo>
                  <a:pt x="0" y="51"/>
                </a:lnTo>
                <a:lnTo>
                  <a:pt x="0" y="0"/>
                </a:lnTo>
                <a:lnTo>
                  <a:pt x="3354" y="0"/>
                </a:lnTo>
                <a:lnTo>
                  <a:pt x="3354" y="51"/>
                </a:lnTo>
              </a:path>
            </a:pathLst>
          </a:custGeom>
          <a:solidFill>
            <a:srgbClr val="CE7D47"/>
          </a:solidFill>
          <a:ln>
            <a:noFill/>
          </a:ln>
        </p:spPr>
        <p:txBody>
          <a:bodyPr wrap="none" anchor="ctr"/>
          <a:lstStyle/>
          <a:p>
            <a:endParaRPr lang="en-US" sz="4400">
              <a:latin typeface="+mj-lt"/>
            </a:endParaRPr>
          </a:p>
        </p:txBody>
      </p:sp>
      <p:sp>
        <p:nvSpPr>
          <p:cNvPr id="10" name="Freeform 260">
            <a:extLst>
              <a:ext uri="{FF2B5EF4-FFF2-40B4-BE49-F238E27FC236}">
                <a16:creationId xmlns:a16="http://schemas.microsoft.com/office/drawing/2014/main" id="{16687155-273D-B942-8094-65E0678F40BD}"/>
              </a:ext>
            </a:extLst>
          </p:cNvPr>
          <p:cNvSpPr>
            <a:spLocks noChangeArrowheads="1"/>
          </p:cNvSpPr>
          <p:nvPr/>
        </p:nvSpPr>
        <p:spPr bwMode="auto">
          <a:xfrm>
            <a:off x="2214115" y="3697497"/>
            <a:ext cx="919402" cy="45719"/>
          </a:xfrm>
          <a:custGeom>
            <a:avLst/>
            <a:gdLst>
              <a:gd name="T0" fmla="*/ 3007 w 3008"/>
              <a:gd name="T1" fmla="*/ 50 h 51"/>
              <a:gd name="T2" fmla="*/ 0 w 3008"/>
              <a:gd name="T3" fmla="*/ 50 h 51"/>
              <a:gd name="T4" fmla="*/ 0 w 3008"/>
              <a:gd name="T5" fmla="*/ 0 h 51"/>
              <a:gd name="T6" fmla="*/ 3007 w 3008"/>
              <a:gd name="T7" fmla="*/ 0 h 51"/>
              <a:gd name="T8" fmla="*/ 3007 w 3008"/>
              <a:gd name="T9" fmla="*/ 50 h 51"/>
            </a:gdLst>
            <a:ahLst/>
            <a:cxnLst>
              <a:cxn ang="0">
                <a:pos x="T0" y="T1"/>
              </a:cxn>
              <a:cxn ang="0">
                <a:pos x="T2" y="T3"/>
              </a:cxn>
              <a:cxn ang="0">
                <a:pos x="T4" y="T5"/>
              </a:cxn>
              <a:cxn ang="0">
                <a:pos x="T6" y="T7"/>
              </a:cxn>
              <a:cxn ang="0">
                <a:pos x="T8" y="T9"/>
              </a:cxn>
            </a:cxnLst>
            <a:rect l="0" t="0" r="r" b="b"/>
            <a:pathLst>
              <a:path w="3008" h="51">
                <a:moveTo>
                  <a:pt x="3007" y="50"/>
                </a:moveTo>
                <a:lnTo>
                  <a:pt x="0" y="50"/>
                </a:lnTo>
                <a:lnTo>
                  <a:pt x="0" y="0"/>
                </a:lnTo>
                <a:lnTo>
                  <a:pt x="3007" y="0"/>
                </a:lnTo>
                <a:lnTo>
                  <a:pt x="3007" y="50"/>
                </a:lnTo>
              </a:path>
            </a:pathLst>
          </a:custGeom>
          <a:solidFill>
            <a:srgbClr val="979797"/>
          </a:solidFill>
          <a:ln>
            <a:noFill/>
          </a:ln>
          <a:effectLst/>
        </p:spPr>
        <p:txBody>
          <a:bodyPr wrap="none" anchor="ctr"/>
          <a:lstStyle/>
          <a:p>
            <a:pPr>
              <a:defRPr/>
            </a:pPr>
            <a:endParaRPr lang="en-US" sz="4400">
              <a:latin typeface="+mj-lt"/>
            </a:endParaRPr>
          </a:p>
        </p:txBody>
      </p:sp>
      <p:sp>
        <p:nvSpPr>
          <p:cNvPr id="18" name="Freeform 3">
            <a:extLst>
              <a:ext uri="{FF2B5EF4-FFF2-40B4-BE49-F238E27FC236}">
                <a16:creationId xmlns:a16="http://schemas.microsoft.com/office/drawing/2014/main" id="{BD777B73-1340-2F4F-8F5A-4BDEC296572B}"/>
              </a:ext>
            </a:extLst>
          </p:cNvPr>
          <p:cNvSpPr>
            <a:spLocks noChangeArrowheads="1"/>
          </p:cNvSpPr>
          <p:nvPr/>
        </p:nvSpPr>
        <p:spPr bwMode="auto">
          <a:xfrm>
            <a:off x="2777843" y="2718038"/>
            <a:ext cx="1758494" cy="1758494"/>
          </a:xfrm>
          <a:custGeom>
            <a:avLst/>
            <a:gdLst>
              <a:gd name="T0" fmla="*/ 3884 w 3885"/>
              <a:gd name="T1" fmla="*/ 3884 h 3885"/>
              <a:gd name="T2" fmla="*/ 3884 w 3885"/>
              <a:gd name="T3" fmla="*/ 3884 h 3885"/>
              <a:gd name="T4" fmla="*/ 0 w 3885"/>
              <a:gd name="T5" fmla="*/ 0 h 3885"/>
              <a:gd name="T6" fmla="*/ 3884 w 3885"/>
              <a:gd name="T7" fmla="*/ 0 h 3885"/>
              <a:gd name="T8" fmla="*/ 3884 w 3885"/>
              <a:gd name="T9" fmla="*/ 3884 h 3885"/>
            </a:gdLst>
            <a:ahLst/>
            <a:cxnLst>
              <a:cxn ang="0">
                <a:pos x="T0" y="T1"/>
              </a:cxn>
              <a:cxn ang="0">
                <a:pos x="T2" y="T3"/>
              </a:cxn>
              <a:cxn ang="0">
                <a:pos x="T4" y="T5"/>
              </a:cxn>
              <a:cxn ang="0">
                <a:pos x="T6" y="T7"/>
              </a:cxn>
              <a:cxn ang="0">
                <a:pos x="T8" y="T9"/>
              </a:cxn>
            </a:cxnLst>
            <a:rect l="0" t="0" r="r" b="b"/>
            <a:pathLst>
              <a:path w="3885" h="3885">
                <a:moveTo>
                  <a:pt x="3884" y="3884"/>
                </a:moveTo>
                <a:lnTo>
                  <a:pt x="3884" y="3884"/>
                </a:lnTo>
                <a:cubicBezTo>
                  <a:pt x="1739" y="3884"/>
                  <a:pt x="0" y="2145"/>
                  <a:pt x="0" y="0"/>
                </a:cubicBezTo>
                <a:lnTo>
                  <a:pt x="3884" y="0"/>
                </a:lnTo>
                <a:lnTo>
                  <a:pt x="3884" y="3884"/>
                </a:lnTo>
              </a:path>
            </a:pathLst>
          </a:custGeom>
          <a:solidFill>
            <a:srgbClr val="7C7C7C">
              <a:alpha val="75000"/>
            </a:srgbClr>
          </a:solidFill>
          <a:ln>
            <a:noFill/>
          </a:ln>
          <a:effectLst/>
        </p:spPr>
        <p:txBody>
          <a:bodyPr wrap="none" anchor="ctr"/>
          <a:lstStyle/>
          <a:p>
            <a:pPr>
              <a:defRPr/>
            </a:pPr>
            <a:endParaRPr lang="en-US" sz="4400">
              <a:latin typeface="+mj-lt"/>
            </a:endParaRPr>
          </a:p>
        </p:txBody>
      </p:sp>
      <p:sp>
        <p:nvSpPr>
          <p:cNvPr id="3" name="TextBox 2"/>
          <p:cNvSpPr txBox="1"/>
          <p:nvPr/>
        </p:nvSpPr>
        <p:spPr>
          <a:xfrm>
            <a:off x="1371600" y="4700885"/>
            <a:ext cx="7010400" cy="461665"/>
          </a:xfrm>
          <a:prstGeom prst="rect">
            <a:avLst/>
          </a:prstGeom>
          <a:noFill/>
        </p:spPr>
        <p:txBody>
          <a:bodyPr wrap="square" rtlCol="0">
            <a:spAutoFit/>
          </a:bodyPr>
          <a:lstStyle/>
          <a:p>
            <a:r>
              <a:rPr lang="en-US" sz="800" dirty="0">
                <a:solidFill>
                  <a:schemeClr val="bg1"/>
                </a:solidFill>
              </a:rPr>
              <a:t>Patterson, T. L., Volkmann, T., Gallardo, M., Goldenberg, S., </a:t>
            </a:r>
            <a:r>
              <a:rPr lang="en-US" sz="800" dirty="0" err="1">
                <a:solidFill>
                  <a:schemeClr val="bg1"/>
                </a:solidFill>
              </a:rPr>
              <a:t>Lozada</a:t>
            </a:r>
            <a:r>
              <a:rPr lang="en-US" sz="800" dirty="0">
                <a:solidFill>
                  <a:schemeClr val="bg1"/>
                </a:solidFill>
              </a:rPr>
              <a:t>, R., </a:t>
            </a:r>
            <a:r>
              <a:rPr lang="en-US" sz="800" dirty="0" err="1">
                <a:solidFill>
                  <a:schemeClr val="bg1"/>
                </a:solidFill>
              </a:rPr>
              <a:t>Semple</a:t>
            </a:r>
            <a:r>
              <a:rPr lang="en-US" sz="800" dirty="0">
                <a:solidFill>
                  <a:schemeClr val="bg1"/>
                </a:solidFill>
              </a:rPr>
              <a:t>, S. J., Anderson, C. M. &amp; </a:t>
            </a:r>
            <a:r>
              <a:rPr lang="en-US" sz="800" dirty="0" err="1">
                <a:solidFill>
                  <a:schemeClr val="bg1"/>
                </a:solidFill>
              </a:rPr>
              <a:t>Strathdee</a:t>
            </a:r>
            <a:r>
              <a:rPr lang="en-US" sz="800" dirty="0">
                <a:solidFill>
                  <a:schemeClr val="bg1"/>
                </a:solidFill>
              </a:rPr>
              <a:t>,  S. A. (2012).  Identifying the HIV transmission bridge: Which men are having unsafe sex with female sex workers and with their own wives or steady partners? Journal of Acquired Immune Deficiency Syndrome, 60(4): 414-420. </a:t>
            </a:r>
            <a:r>
              <a:rPr lang="en-US" sz="800" dirty="0" err="1">
                <a:solidFill>
                  <a:schemeClr val="bg1"/>
                </a:solidFill>
              </a:rPr>
              <a:t>doi</a:t>
            </a:r>
            <a:r>
              <a:rPr lang="en-US" sz="800" dirty="0">
                <a:solidFill>
                  <a:schemeClr val="bg1"/>
                </a:solidFill>
              </a:rPr>
              <a:t>: 10.1097/QAI.0b013e31825693f2 </a:t>
            </a:r>
          </a:p>
        </p:txBody>
      </p:sp>
    </p:spTree>
    <p:extLst>
      <p:ext uri="{BB962C8B-B14F-4D97-AF65-F5344CB8AC3E}">
        <p14:creationId xmlns:p14="http://schemas.microsoft.com/office/powerpoint/2010/main" val="942810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315569" cy="857250"/>
          </a:xfrm>
        </p:spPr>
        <p:txBody>
          <a:bodyPr/>
          <a:lstStyle/>
          <a:p>
            <a:pPr algn="ctr"/>
            <a:r>
              <a:rPr lang="en-US" dirty="0"/>
              <a:t>Overview of HIV Prevalence</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28</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895350"/>
            <a:ext cx="8001000" cy="3848687"/>
          </a:xfrm>
          <a:prstGeom prst="rect">
            <a:avLst/>
          </a:prstGeom>
        </p:spPr>
      </p:pic>
      <p:sp>
        <p:nvSpPr>
          <p:cNvPr id="3" name="Rectangle 2"/>
          <p:cNvSpPr/>
          <p:nvPr/>
        </p:nvSpPr>
        <p:spPr>
          <a:xfrm>
            <a:off x="2514600" y="2495550"/>
            <a:ext cx="2819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514600" y="2495550"/>
            <a:ext cx="2895600" cy="369332"/>
          </a:xfrm>
          <a:prstGeom prst="rect">
            <a:avLst/>
          </a:prstGeom>
          <a:noFill/>
        </p:spPr>
        <p:txBody>
          <a:bodyPr wrap="square" rtlCol="0">
            <a:spAutoFit/>
          </a:bodyPr>
          <a:lstStyle/>
          <a:p>
            <a:r>
              <a:rPr lang="en-US" dirty="0"/>
              <a:t>3.98%   5%     19%     3%</a:t>
            </a:r>
          </a:p>
        </p:txBody>
      </p:sp>
      <p:sp>
        <p:nvSpPr>
          <p:cNvPr id="7" name="Rectangle 6"/>
          <p:cNvSpPr/>
          <p:nvPr/>
        </p:nvSpPr>
        <p:spPr>
          <a:xfrm>
            <a:off x="2590800" y="4171950"/>
            <a:ext cx="2133600" cy="2931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743200" y="4107418"/>
            <a:ext cx="1981200" cy="369332"/>
          </a:xfrm>
          <a:prstGeom prst="rect">
            <a:avLst/>
          </a:prstGeom>
          <a:noFill/>
        </p:spPr>
        <p:txBody>
          <a:bodyPr wrap="square" rtlCol="0">
            <a:spAutoFit/>
          </a:bodyPr>
          <a:lstStyle/>
          <a:p>
            <a:r>
              <a:rPr lang="en-US" dirty="0"/>
              <a:t>6%     6%     12%</a:t>
            </a:r>
          </a:p>
        </p:txBody>
      </p:sp>
      <p:sp>
        <p:nvSpPr>
          <p:cNvPr id="9" name="Rectangle 8"/>
          <p:cNvSpPr/>
          <p:nvPr/>
        </p:nvSpPr>
        <p:spPr>
          <a:xfrm>
            <a:off x="5638800" y="2800350"/>
            <a:ext cx="533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638800" y="2800350"/>
            <a:ext cx="533400" cy="369332"/>
          </a:xfrm>
          <a:prstGeom prst="rect">
            <a:avLst/>
          </a:prstGeom>
          <a:noFill/>
        </p:spPr>
        <p:txBody>
          <a:bodyPr wrap="square" rtlCol="0">
            <a:spAutoFit/>
          </a:bodyPr>
          <a:lstStyle/>
          <a:p>
            <a:r>
              <a:rPr lang="en-US" dirty="0"/>
              <a:t>8%</a:t>
            </a:r>
          </a:p>
        </p:txBody>
      </p:sp>
      <p:sp>
        <p:nvSpPr>
          <p:cNvPr id="11" name="Rectangle 10"/>
          <p:cNvSpPr/>
          <p:nvPr/>
        </p:nvSpPr>
        <p:spPr>
          <a:xfrm>
            <a:off x="5638800" y="4324350"/>
            <a:ext cx="4572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638800" y="4324350"/>
            <a:ext cx="533400" cy="369332"/>
          </a:xfrm>
          <a:prstGeom prst="rect">
            <a:avLst/>
          </a:prstGeom>
          <a:noFill/>
        </p:spPr>
        <p:txBody>
          <a:bodyPr wrap="square" rtlCol="0">
            <a:spAutoFit/>
          </a:bodyPr>
          <a:lstStyle/>
          <a:p>
            <a:r>
              <a:rPr lang="en-US" dirty="0"/>
              <a:t>5%</a:t>
            </a:r>
          </a:p>
        </p:txBody>
      </p:sp>
      <p:sp>
        <p:nvSpPr>
          <p:cNvPr id="13" name="Rectangle 12"/>
          <p:cNvSpPr/>
          <p:nvPr/>
        </p:nvSpPr>
        <p:spPr>
          <a:xfrm>
            <a:off x="6705600" y="4324350"/>
            <a:ext cx="16002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705600" y="4259818"/>
            <a:ext cx="1600200" cy="369332"/>
          </a:xfrm>
          <a:prstGeom prst="rect">
            <a:avLst/>
          </a:prstGeom>
          <a:noFill/>
        </p:spPr>
        <p:txBody>
          <a:bodyPr wrap="square" rtlCol="0">
            <a:spAutoFit/>
          </a:bodyPr>
          <a:lstStyle/>
          <a:p>
            <a:r>
              <a:rPr lang="en-US" dirty="0"/>
              <a:t>7.7%     4.2%</a:t>
            </a:r>
          </a:p>
        </p:txBody>
      </p:sp>
    </p:spTree>
    <p:extLst>
      <p:ext uri="{BB962C8B-B14F-4D97-AF65-F5344CB8AC3E}">
        <p14:creationId xmlns:p14="http://schemas.microsoft.com/office/powerpoint/2010/main" val="18547425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Risk Populations</a:t>
            </a:r>
            <a:br>
              <a:rPr lang="en-US" dirty="0"/>
            </a:br>
            <a:r>
              <a:rPr lang="en-US" sz="2400" dirty="0"/>
              <a:t>Subgroup Populations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29</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276350"/>
            <a:ext cx="5648242" cy="3169625"/>
          </a:xfrm>
          <a:prstGeom prst="rect">
            <a:avLst/>
          </a:prstGeom>
        </p:spPr>
      </p:pic>
      <p:sp>
        <p:nvSpPr>
          <p:cNvPr id="6" name="TextBox 5"/>
          <p:cNvSpPr txBox="1"/>
          <p:nvPr/>
        </p:nvSpPr>
        <p:spPr>
          <a:xfrm>
            <a:off x="1981200" y="3714750"/>
            <a:ext cx="723275" cy="369332"/>
          </a:xfrm>
          <a:prstGeom prst="rect">
            <a:avLst/>
          </a:prstGeom>
          <a:noFill/>
        </p:spPr>
        <p:txBody>
          <a:bodyPr wrap="none" rtlCol="0">
            <a:spAutoFit/>
          </a:bodyPr>
          <a:lstStyle/>
          <a:p>
            <a:r>
              <a:rPr lang="en-US" dirty="0">
                <a:solidFill>
                  <a:schemeClr val="bg1"/>
                </a:solidFill>
              </a:rPr>
              <a:t>MSM</a:t>
            </a:r>
          </a:p>
        </p:txBody>
      </p:sp>
      <p:sp>
        <p:nvSpPr>
          <p:cNvPr id="7" name="TextBox 6"/>
          <p:cNvSpPr txBox="1"/>
          <p:nvPr/>
        </p:nvSpPr>
        <p:spPr>
          <a:xfrm>
            <a:off x="2210898" y="2236633"/>
            <a:ext cx="1126720" cy="584775"/>
          </a:xfrm>
          <a:prstGeom prst="rect">
            <a:avLst/>
          </a:prstGeom>
          <a:noFill/>
        </p:spPr>
        <p:txBody>
          <a:bodyPr wrap="none" rtlCol="0">
            <a:spAutoFit/>
          </a:bodyPr>
          <a:lstStyle/>
          <a:p>
            <a:pPr algn="ctr"/>
            <a:r>
              <a:rPr lang="en-US" sz="1600" dirty="0">
                <a:solidFill>
                  <a:schemeClr val="bg1"/>
                </a:solidFill>
              </a:rPr>
              <a:t>SEX</a:t>
            </a:r>
          </a:p>
          <a:p>
            <a:pPr algn="ctr"/>
            <a:r>
              <a:rPr lang="en-US" sz="1600" dirty="0">
                <a:solidFill>
                  <a:schemeClr val="bg1"/>
                </a:solidFill>
              </a:rPr>
              <a:t>TOURISM</a:t>
            </a:r>
          </a:p>
        </p:txBody>
      </p:sp>
      <p:sp>
        <p:nvSpPr>
          <p:cNvPr id="8" name="TextBox 7"/>
          <p:cNvSpPr txBox="1"/>
          <p:nvPr/>
        </p:nvSpPr>
        <p:spPr>
          <a:xfrm>
            <a:off x="3436310" y="1504656"/>
            <a:ext cx="1143262" cy="584775"/>
          </a:xfrm>
          <a:prstGeom prst="rect">
            <a:avLst/>
          </a:prstGeom>
          <a:noFill/>
        </p:spPr>
        <p:txBody>
          <a:bodyPr wrap="none" rtlCol="0">
            <a:spAutoFit/>
          </a:bodyPr>
          <a:lstStyle/>
          <a:p>
            <a:pPr algn="ctr"/>
            <a:r>
              <a:rPr lang="en-US" sz="1600" cap="all" dirty="0">
                <a:solidFill>
                  <a:schemeClr val="bg1"/>
                </a:solidFill>
              </a:rPr>
              <a:t>Sexual </a:t>
            </a:r>
          </a:p>
          <a:p>
            <a:pPr algn="ctr"/>
            <a:r>
              <a:rPr lang="en-US" sz="1600" cap="all" dirty="0">
                <a:solidFill>
                  <a:schemeClr val="bg1"/>
                </a:solidFill>
              </a:rPr>
              <a:t>Mobility</a:t>
            </a:r>
          </a:p>
        </p:txBody>
      </p:sp>
      <p:sp>
        <p:nvSpPr>
          <p:cNvPr id="9" name="TextBox 8"/>
          <p:cNvSpPr txBox="1"/>
          <p:nvPr/>
        </p:nvSpPr>
        <p:spPr>
          <a:xfrm>
            <a:off x="4908894" y="1609514"/>
            <a:ext cx="975716" cy="338554"/>
          </a:xfrm>
          <a:prstGeom prst="rect">
            <a:avLst/>
          </a:prstGeom>
          <a:noFill/>
        </p:spPr>
        <p:txBody>
          <a:bodyPr wrap="none" rtlCol="0">
            <a:spAutoFit/>
          </a:bodyPr>
          <a:lstStyle/>
          <a:p>
            <a:pPr algn="ctr"/>
            <a:r>
              <a:rPr lang="en-US" sz="1600" cap="all" dirty="0">
                <a:solidFill>
                  <a:schemeClr val="bg1"/>
                </a:solidFill>
              </a:rPr>
              <a:t>Health</a:t>
            </a:r>
          </a:p>
        </p:txBody>
      </p:sp>
      <p:sp>
        <p:nvSpPr>
          <p:cNvPr id="10" name="TextBox 9"/>
          <p:cNvSpPr txBox="1"/>
          <p:nvPr/>
        </p:nvSpPr>
        <p:spPr>
          <a:xfrm>
            <a:off x="5943600" y="2390522"/>
            <a:ext cx="1168910" cy="276999"/>
          </a:xfrm>
          <a:prstGeom prst="rect">
            <a:avLst/>
          </a:prstGeom>
          <a:noFill/>
        </p:spPr>
        <p:txBody>
          <a:bodyPr wrap="none" rtlCol="0">
            <a:spAutoFit/>
          </a:bodyPr>
          <a:lstStyle/>
          <a:p>
            <a:r>
              <a:rPr lang="en-US" sz="1200" cap="all" dirty="0">
                <a:solidFill>
                  <a:schemeClr val="bg1"/>
                </a:solidFill>
              </a:rPr>
              <a:t>Immigrants</a:t>
            </a:r>
          </a:p>
        </p:txBody>
      </p:sp>
      <p:sp>
        <p:nvSpPr>
          <p:cNvPr id="11" name="TextBox 10"/>
          <p:cNvSpPr txBox="1"/>
          <p:nvPr/>
        </p:nvSpPr>
        <p:spPr>
          <a:xfrm>
            <a:off x="6417496" y="3668583"/>
            <a:ext cx="1083950" cy="461665"/>
          </a:xfrm>
          <a:prstGeom prst="rect">
            <a:avLst/>
          </a:prstGeom>
          <a:noFill/>
        </p:spPr>
        <p:txBody>
          <a:bodyPr wrap="none" rtlCol="0">
            <a:spAutoFit/>
          </a:bodyPr>
          <a:lstStyle/>
          <a:p>
            <a:pPr algn="ctr"/>
            <a:r>
              <a:rPr lang="en-US" sz="1200" cap="all" dirty="0">
                <a:solidFill>
                  <a:schemeClr val="bg1"/>
                </a:solidFill>
              </a:rPr>
              <a:t>Sexual</a:t>
            </a:r>
          </a:p>
          <a:p>
            <a:pPr algn="ctr"/>
            <a:r>
              <a:rPr lang="en-US" sz="1200" cap="all" dirty="0">
                <a:solidFill>
                  <a:schemeClr val="bg1"/>
                </a:solidFill>
              </a:rPr>
              <a:t>Minorities</a:t>
            </a:r>
          </a:p>
        </p:txBody>
      </p:sp>
      <p:sp>
        <p:nvSpPr>
          <p:cNvPr id="20" name="Subtitle 2">
            <a:extLst>
              <a:ext uri="{FF2B5EF4-FFF2-40B4-BE49-F238E27FC236}">
                <a16:creationId xmlns:a16="http://schemas.microsoft.com/office/drawing/2014/main" id="{4FE8512E-F6FF-AC4C-BFCB-DA6D3D4135BE}"/>
              </a:ext>
            </a:extLst>
          </p:cNvPr>
          <p:cNvSpPr txBox="1">
            <a:spLocks/>
          </p:cNvSpPr>
          <p:nvPr/>
        </p:nvSpPr>
        <p:spPr>
          <a:xfrm>
            <a:off x="6415532" y="1357551"/>
            <a:ext cx="2499867" cy="507831"/>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85750" indent="-285750" algn="l">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CROSS-BORDER UTILIZATION </a:t>
            </a:r>
          </a:p>
        </p:txBody>
      </p:sp>
      <p:sp>
        <p:nvSpPr>
          <p:cNvPr id="21" name="Subtitle 2">
            <a:extLst>
              <a:ext uri="{FF2B5EF4-FFF2-40B4-BE49-F238E27FC236}">
                <a16:creationId xmlns:a16="http://schemas.microsoft.com/office/drawing/2014/main" id="{4FE8512E-F6FF-AC4C-BFCB-DA6D3D4135BE}"/>
              </a:ext>
            </a:extLst>
          </p:cNvPr>
          <p:cNvSpPr txBox="1">
            <a:spLocks/>
          </p:cNvSpPr>
          <p:nvPr/>
        </p:nvSpPr>
        <p:spPr>
          <a:xfrm>
            <a:off x="7086600" y="2350252"/>
            <a:ext cx="2133618" cy="544765"/>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85750" indent="-285750" algn="l">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POST- MIGRATION</a:t>
            </a:r>
          </a:p>
          <a:p>
            <a:pPr algn="l">
              <a:lnSpc>
                <a:spcPts val="1750"/>
              </a:lnSpc>
            </a:pPr>
            <a:r>
              <a:rPr lang="en-US" sz="1200" dirty="0">
                <a:solidFill>
                  <a:schemeClr val="tx1"/>
                </a:solidFill>
                <a:latin typeface="+mn-lt"/>
                <a:ea typeface="Lato Light" panose="020F0502020204030203" pitchFamily="34" charset="0"/>
                <a:cs typeface="Mukta ExtraLight" panose="020B0000000000000000" pitchFamily="34" charset="77"/>
              </a:rPr>
              <a:t>       MOBILITY</a:t>
            </a:r>
          </a:p>
        </p:txBody>
      </p:sp>
      <p:sp>
        <p:nvSpPr>
          <p:cNvPr id="22" name="Subtitle 2">
            <a:extLst>
              <a:ext uri="{FF2B5EF4-FFF2-40B4-BE49-F238E27FC236}">
                <a16:creationId xmlns:a16="http://schemas.microsoft.com/office/drawing/2014/main" id="{4FE8512E-F6FF-AC4C-BFCB-DA6D3D4135BE}"/>
              </a:ext>
            </a:extLst>
          </p:cNvPr>
          <p:cNvSpPr txBox="1">
            <a:spLocks/>
          </p:cNvSpPr>
          <p:nvPr/>
        </p:nvSpPr>
        <p:spPr>
          <a:xfrm>
            <a:off x="7464979" y="3450101"/>
            <a:ext cx="1526621" cy="969496"/>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TRANS POPULATION ALONG MX-US   BORDER</a:t>
            </a:r>
          </a:p>
        </p:txBody>
      </p:sp>
      <p:sp>
        <p:nvSpPr>
          <p:cNvPr id="23" name="Subtitle 2">
            <a:extLst>
              <a:ext uri="{FF2B5EF4-FFF2-40B4-BE49-F238E27FC236}">
                <a16:creationId xmlns:a16="http://schemas.microsoft.com/office/drawing/2014/main" id="{4FE8512E-F6FF-AC4C-BFCB-DA6D3D4135BE}"/>
              </a:ext>
            </a:extLst>
          </p:cNvPr>
          <p:cNvSpPr txBox="1">
            <a:spLocks/>
          </p:cNvSpPr>
          <p:nvPr/>
        </p:nvSpPr>
        <p:spPr>
          <a:xfrm>
            <a:off x="228600" y="1471014"/>
            <a:ext cx="3310173" cy="276999"/>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85750" indent="-285750" algn="l">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CONSENSUAL SEXUAL  MOBILITY</a:t>
            </a:r>
          </a:p>
        </p:txBody>
      </p:sp>
      <p:sp>
        <p:nvSpPr>
          <p:cNvPr id="24" name="Subtitle 2">
            <a:extLst>
              <a:ext uri="{FF2B5EF4-FFF2-40B4-BE49-F238E27FC236}">
                <a16:creationId xmlns:a16="http://schemas.microsoft.com/office/drawing/2014/main" id="{4FE8512E-F6FF-AC4C-BFCB-DA6D3D4135BE}"/>
              </a:ext>
            </a:extLst>
          </p:cNvPr>
          <p:cNvSpPr txBox="1">
            <a:spLocks/>
          </p:cNvSpPr>
          <p:nvPr/>
        </p:nvSpPr>
        <p:spPr>
          <a:xfrm>
            <a:off x="228600" y="2252720"/>
            <a:ext cx="2133618" cy="534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85750" indent="-285750" algn="l">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VICTIMS</a:t>
            </a:r>
          </a:p>
          <a:p>
            <a:pPr marL="285750" indent="-285750" algn="l">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CONSUMERS</a:t>
            </a:r>
          </a:p>
        </p:txBody>
      </p:sp>
      <p:sp>
        <p:nvSpPr>
          <p:cNvPr id="25" name="Subtitle 2">
            <a:extLst>
              <a:ext uri="{FF2B5EF4-FFF2-40B4-BE49-F238E27FC236}">
                <a16:creationId xmlns:a16="http://schemas.microsoft.com/office/drawing/2014/main" id="{4FE8512E-F6FF-AC4C-BFCB-DA6D3D4135BE}"/>
              </a:ext>
            </a:extLst>
          </p:cNvPr>
          <p:cNvSpPr txBox="1">
            <a:spLocks/>
          </p:cNvSpPr>
          <p:nvPr/>
        </p:nvSpPr>
        <p:spPr>
          <a:xfrm>
            <a:off x="224921" y="3124123"/>
            <a:ext cx="1985978" cy="150502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750"/>
              </a:lnSpc>
              <a:buFont typeface="Arial" panose="020B0604020202020204" pitchFamily="34" charset="0"/>
              <a:buChar char="•"/>
            </a:pPr>
            <a:r>
              <a:rPr lang="en-US" sz="1200" b="1" dirty="0">
                <a:solidFill>
                  <a:schemeClr val="tx1"/>
                </a:solidFill>
                <a:latin typeface="+mn-lt"/>
                <a:ea typeface="Lato Light" panose="020F0502020204030203" pitchFamily="34" charset="0"/>
                <a:cs typeface="Mukta ExtraLight" panose="020B0000000000000000" pitchFamily="34" charset="77"/>
              </a:rPr>
              <a:t>MALE SEX WORKERS (MSWs)</a:t>
            </a:r>
          </a:p>
          <a:p>
            <a:pPr algn="l">
              <a:lnSpc>
                <a:spcPts val="1750"/>
              </a:lnSpc>
            </a:pPr>
            <a:endParaRPr lang="en-US" sz="1200" b="1" dirty="0">
              <a:solidFill>
                <a:schemeClr val="tx1"/>
              </a:solidFill>
              <a:latin typeface="+mn-lt"/>
              <a:ea typeface="Lato Light" panose="020F0502020204030203" pitchFamily="34" charset="0"/>
              <a:cs typeface="Mukta ExtraLight" panose="020B0000000000000000" pitchFamily="34" charset="77"/>
            </a:endParaRPr>
          </a:p>
          <a:p>
            <a:pPr marL="171450" indent="-171450" algn="l">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INTIMATE                       PARTNERS OF                    IDU-MSM</a:t>
            </a:r>
          </a:p>
        </p:txBody>
      </p:sp>
    </p:spTree>
    <p:extLst>
      <p:ext uri="{BB962C8B-B14F-4D97-AF65-F5344CB8AC3E}">
        <p14:creationId xmlns:p14="http://schemas.microsoft.com/office/powerpoint/2010/main" val="600226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Conflict of Interest Disclosure Statement</a:t>
            </a:r>
          </a:p>
        </p:txBody>
      </p:sp>
      <p:sp>
        <p:nvSpPr>
          <p:cNvPr id="3" name="Content Placeholder 2"/>
          <p:cNvSpPr>
            <a:spLocks noGrp="1"/>
          </p:cNvSpPr>
          <p:nvPr>
            <p:ph idx="1"/>
          </p:nvPr>
        </p:nvSpPr>
        <p:spPr>
          <a:xfrm>
            <a:off x="457200" y="1200151"/>
            <a:ext cx="8315569" cy="2819399"/>
          </a:xfrm>
        </p:spPr>
        <p:txBody>
          <a:bodyPr>
            <a:normAutofit/>
          </a:bodyPr>
          <a:lstStyle/>
          <a:p>
            <a:pPr marL="0" indent="0">
              <a:buNone/>
            </a:pPr>
            <a:endParaRPr lang="en-US" dirty="0"/>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a:t>
            </a:fld>
            <a:endParaRPr lang="en-US"/>
          </a:p>
        </p:txBody>
      </p:sp>
      <p:sp>
        <p:nvSpPr>
          <p:cNvPr id="6" name="TextBox 5"/>
          <p:cNvSpPr txBox="1"/>
          <p:nvPr/>
        </p:nvSpPr>
        <p:spPr>
          <a:xfrm>
            <a:off x="304800" y="1987392"/>
            <a:ext cx="8615500" cy="461665"/>
          </a:xfrm>
          <a:prstGeom prst="rect">
            <a:avLst/>
          </a:prstGeom>
          <a:noFill/>
        </p:spPr>
        <p:txBody>
          <a:bodyPr wrap="none" rtlCol="0">
            <a:spAutoFit/>
          </a:bodyPr>
          <a:lstStyle/>
          <a:p>
            <a:r>
              <a:rPr lang="en-US" sz="2400" dirty="0"/>
              <a:t>Gerardo Anaya, FNP-C has no conflicts of interest to disclose</a:t>
            </a:r>
            <a:r>
              <a:rPr lang="en-US" dirty="0"/>
              <a:t>.</a:t>
            </a:r>
          </a:p>
        </p:txBody>
      </p:sp>
      <p:sp>
        <p:nvSpPr>
          <p:cNvPr id="8" name="TextBox 7"/>
          <p:cNvSpPr txBox="1"/>
          <p:nvPr/>
        </p:nvSpPr>
        <p:spPr>
          <a:xfrm>
            <a:off x="304800" y="3790950"/>
            <a:ext cx="8467969" cy="769441"/>
          </a:xfrm>
          <a:prstGeom prst="rect">
            <a:avLst/>
          </a:prstGeom>
          <a:noFill/>
        </p:spPr>
        <p:txBody>
          <a:bodyPr wrap="square" rtlCol="0">
            <a:spAutoFit/>
          </a:bodyPr>
          <a:lstStyle/>
          <a:p>
            <a:r>
              <a:rPr lang="en-US" sz="1100" dirty="0">
                <a:solidFill>
                  <a:srgbClr val="222222"/>
                </a:solidFill>
                <a:latin typeface="Calibri" panose="020F0502020204030204" pitchFamily="34" charset="0"/>
                <a:ea typeface="Calibri" panose="020F0502020204030204" pitchFamily="34" charset="0"/>
                <a:cs typeface="Times New Roman" panose="02020603050405020304" pitchFamily="18" charset="0"/>
              </a:rPr>
              <a:t>This project is supported by the Health Resources and Services Administration (HRSA) of the U.S. Department of Health and Human Services (HHS). Under grant number U1OHA33225 (South Central AIDS Education and Training Center). It was awarded to the University of New Mexico. No percentage of this project was financed with non-governmental sources. This information or content and conclusions are those of the authors and should not be construed as the official position or policy of, nor should any endorsements be inferred by HRSA, HHS, or the U.S. Government.</a:t>
            </a:r>
          </a:p>
        </p:txBody>
      </p:sp>
    </p:spTree>
    <p:extLst>
      <p:ext uri="{BB962C8B-B14F-4D97-AF65-F5344CB8AC3E}">
        <p14:creationId xmlns:p14="http://schemas.microsoft.com/office/powerpoint/2010/main" val="2338728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50"/>
            <a:ext cx="8315569" cy="857250"/>
          </a:xfrm>
        </p:spPr>
        <p:txBody>
          <a:bodyPr/>
          <a:lstStyle/>
          <a:p>
            <a:pPr algn="ctr"/>
            <a:r>
              <a:rPr lang="en-US" dirty="0"/>
              <a:t>Call to Action</a:t>
            </a:r>
          </a:p>
        </p:txBody>
      </p:sp>
      <p:sp>
        <p:nvSpPr>
          <p:cNvPr id="4" name="Slide Number Placeholder 3"/>
          <p:cNvSpPr>
            <a:spLocks noGrp="1"/>
          </p:cNvSpPr>
          <p:nvPr>
            <p:ph type="sldNum" sz="quarter" idx="12"/>
          </p:nvPr>
        </p:nvSpPr>
        <p:spPr/>
        <p:txBody>
          <a:bodyPr/>
          <a:lstStyle/>
          <a:p>
            <a:fld id="{6E2D2B3B-882E-40F3-A32F-6DD516915044}" type="slidenum">
              <a:rPr lang="en-US" smtClean="0"/>
              <a:pPr/>
              <a:t>30</a:t>
            </a:fld>
            <a:endParaRPr lang="en-US"/>
          </a:p>
        </p:txBody>
      </p:sp>
      <p:pic>
        <p:nvPicPr>
          <p:cNvPr id="228" name="Picture 2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819150"/>
            <a:ext cx="7845988" cy="3798577"/>
          </a:xfrm>
          <a:prstGeom prst="rect">
            <a:avLst/>
          </a:prstGeom>
        </p:spPr>
      </p:pic>
      <p:sp>
        <p:nvSpPr>
          <p:cNvPr id="5" name="Rectangle 4"/>
          <p:cNvSpPr/>
          <p:nvPr/>
        </p:nvSpPr>
        <p:spPr>
          <a:xfrm>
            <a:off x="838200" y="3181350"/>
            <a:ext cx="1981200" cy="304800"/>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62000" y="3147596"/>
            <a:ext cx="1915909" cy="338554"/>
          </a:xfrm>
          <a:prstGeom prst="rect">
            <a:avLst/>
          </a:prstGeom>
          <a:noFill/>
        </p:spPr>
        <p:txBody>
          <a:bodyPr wrap="none" rtlCol="0">
            <a:spAutoFit/>
          </a:bodyPr>
          <a:lstStyle/>
          <a:p>
            <a:r>
              <a:rPr lang="en-US" sz="1600" dirty="0">
                <a:solidFill>
                  <a:schemeClr val="bg1"/>
                </a:solidFill>
              </a:rPr>
              <a:t>Prevention in PWH</a:t>
            </a:r>
          </a:p>
        </p:txBody>
      </p:sp>
    </p:spTree>
    <p:extLst>
      <p:ext uri="{BB962C8B-B14F-4D97-AF65-F5344CB8AC3E}">
        <p14:creationId xmlns:p14="http://schemas.microsoft.com/office/powerpoint/2010/main" val="1255823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1085850"/>
            <a:ext cx="4743450" cy="3314700"/>
          </a:xfrm>
        </p:spPr>
        <p:txBody>
          <a:bodyPr>
            <a:normAutofit fontScale="92500"/>
          </a:bodyPr>
          <a:lstStyle/>
          <a:p>
            <a:r>
              <a:rPr lang="en-US" dirty="0"/>
              <a:t>Clinical Consultation Center </a:t>
            </a:r>
            <a:r>
              <a:rPr lang="en-US" sz="1800" dirty="0">
                <a:hlinkClick r:id="rId3"/>
              </a:rPr>
              <a:t>http://nccc.ucsf.edu/</a:t>
            </a:r>
            <a:endParaRPr lang="en-US" sz="1950" dirty="0"/>
          </a:p>
          <a:p>
            <a:pPr lvl="1"/>
            <a:r>
              <a:rPr lang="en-US" dirty="0"/>
              <a:t>HIV Management</a:t>
            </a:r>
          </a:p>
          <a:p>
            <a:pPr lvl="1"/>
            <a:r>
              <a:rPr lang="en-US" dirty="0"/>
              <a:t>Perinatal HIV </a:t>
            </a:r>
          </a:p>
          <a:p>
            <a:pPr lvl="1"/>
            <a:r>
              <a:rPr lang="en-US" dirty="0"/>
              <a:t>HIV </a:t>
            </a:r>
            <a:r>
              <a:rPr lang="en-US" dirty="0" err="1"/>
              <a:t>PrEP</a:t>
            </a:r>
            <a:r>
              <a:rPr lang="en-US" dirty="0"/>
              <a:t> </a:t>
            </a:r>
          </a:p>
          <a:p>
            <a:pPr lvl="1"/>
            <a:r>
              <a:rPr lang="en-US" dirty="0"/>
              <a:t>HIV PEP line</a:t>
            </a:r>
          </a:p>
          <a:p>
            <a:pPr lvl="1"/>
            <a:r>
              <a:rPr lang="en-US" dirty="0"/>
              <a:t>HCV Management</a:t>
            </a:r>
          </a:p>
          <a:p>
            <a:pPr lvl="1"/>
            <a:r>
              <a:rPr lang="en-US" dirty="0"/>
              <a:t>Substance Use Management</a:t>
            </a:r>
          </a:p>
          <a:p>
            <a:pPr lvl="1"/>
            <a:endParaRPr lang="en-US" sz="600" dirty="0"/>
          </a:p>
        </p:txBody>
      </p:sp>
      <p:sp>
        <p:nvSpPr>
          <p:cNvPr id="7" name="Content Placeholder 6"/>
          <p:cNvSpPr>
            <a:spLocks noGrp="1"/>
          </p:cNvSpPr>
          <p:nvPr>
            <p:ph sz="half" idx="2"/>
          </p:nvPr>
        </p:nvSpPr>
        <p:spPr>
          <a:xfrm>
            <a:off x="4629150" y="1086976"/>
            <a:ext cx="4451278" cy="3618374"/>
          </a:xfrm>
        </p:spPr>
        <p:txBody>
          <a:bodyPr>
            <a:normAutofit fontScale="85000" lnSpcReduction="20000"/>
          </a:bodyPr>
          <a:lstStyle/>
          <a:p>
            <a:r>
              <a:rPr lang="en-US" dirty="0"/>
              <a:t>AETC National HIV Curriculum </a:t>
            </a:r>
            <a:r>
              <a:rPr lang="en-US" dirty="0">
                <a:hlinkClick r:id="rId4"/>
              </a:rPr>
              <a:t>https://aidsetc.org/nhc</a:t>
            </a:r>
            <a:endParaRPr lang="en-US" dirty="0"/>
          </a:p>
          <a:p>
            <a:endParaRPr lang="en-US" sz="900" dirty="0"/>
          </a:p>
          <a:p>
            <a:r>
              <a:rPr lang="en-US" dirty="0"/>
              <a:t>AETC National Coordinating Resource Center </a:t>
            </a:r>
            <a:r>
              <a:rPr lang="en-US" dirty="0">
                <a:hlinkClick r:id="rId5"/>
              </a:rPr>
              <a:t>https://targethiv.org/library/aetc-national-coordinating-resource-center-0</a:t>
            </a:r>
            <a:endParaRPr lang="en-US" dirty="0"/>
          </a:p>
          <a:p>
            <a:endParaRPr lang="en-US" sz="800" dirty="0"/>
          </a:p>
          <a:p>
            <a:r>
              <a:rPr lang="en-US" dirty="0"/>
              <a:t>Additional trainings </a:t>
            </a:r>
            <a:r>
              <a:rPr lang="en-US" dirty="0">
                <a:hlinkClick r:id="rId6"/>
              </a:rPr>
              <a:t>scaetcecho@salud.unm.edu</a:t>
            </a: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31</a:t>
            </a:fld>
            <a:endParaRPr lang="en-US"/>
          </a:p>
        </p:txBody>
      </p:sp>
    </p:spTree>
    <p:extLst>
      <p:ext uri="{BB962C8B-B14F-4D97-AF65-F5344CB8AC3E}">
        <p14:creationId xmlns:p14="http://schemas.microsoft.com/office/powerpoint/2010/main" val="1232202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 </a:t>
            </a:r>
          </a:p>
        </p:txBody>
      </p:sp>
      <p:sp>
        <p:nvSpPr>
          <p:cNvPr id="3" name="Content Placeholder 2"/>
          <p:cNvSpPr>
            <a:spLocks noGrp="1"/>
          </p:cNvSpPr>
          <p:nvPr>
            <p:ph idx="1"/>
          </p:nvPr>
        </p:nvSpPr>
        <p:spPr>
          <a:xfrm>
            <a:off x="228600" y="1063228"/>
            <a:ext cx="8544169" cy="3794521"/>
          </a:xfrm>
        </p:spPr>
        <p:txBody>
          <a:bodyPr>
            <a:normAutofit/>
          </a:bodyPr>
          <a:lstStyle/>
          <a:p>
            <a:pPr marL="114300" indent="0">
              <a:buNone/>
            </a:pPr>
            <a:endParaRPr lang="en-US" b="1" dirty="0"/>
          </a:p>
          <a:p>
            <a:pPr lvl="0" indent="-342900">
              <a:spcBef>
                <a:spcPts val="0"/>
              </a:spcBef>
              <a:buFont typeface="Wingdings" panose="05000000000000000000" pitchFamily="2" charset="2"/>
              <a:buChar char="§"/>
              <a:defRPr/>
            </a:pPr>
            <a:endParaRPr lang="en-US" dirty="0"/>
          </a:p>
          <a:p>
            <a:pPr indent="-342900">
              <a:buFont typeface="Wingdings" panose="05000000000000000000" pitchFamily="2" charset="2"/>
              <a:buChar char="§"/>
            </a:pPr>
            <a:endParaRPr lang="en-US" dirty="0"/>
          </a:p>
          <a:p>
            <a:pPr lvl="0"/>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32</a:t>
            </a:fld>
            <a:endParaRPr lang="en-US"/>
          </a:p>
        </p:txBody>
      </p:sp>
      <p:sp>
        <p:nvSpPr>
          <p:cNvPr id="5" name="Rectangle 4"/>
          <p:cNvSpPr/>
          <p:nvPr/>
        </p:nvSpPr>
        <p:spPr>
          <a:xfrm>
            <a:off x="228600" y="1002090"/>
            <a:ext cx="8686800" cy="4524315"/>
          </a:xfrm>
          <a:prstGeom prst="rect">
            <a:avLst/>
          </a:prstGeom>
        </p:spPr>
        <p:txBody>
          <a:bodyPr wrap="square">
            <a:spAutoFit/>
          </a:bodyPr>
          <a:lstStyle/>
          <a:p>
            <a:pPr marL="228600" indent="-228600">
              <a:buClr>
                <a:schemeClr val="accent6"/>
              </a:buClr>
              <a:buFont typeface="Arial" panose="020B0604020202020204" pitchFamily="34" charset="0"/>
              <a:buChar char="•"/>
            </a:pPr>
            <a:r>
              <a:rPr lang="en-US" sz="1200" dirty="0"/>
              <a:t>United States Environmental Protection Agency. Border 2020: U.S.-Mexico Environmental Program. Published 2020. Accessed July 01, 2020. </a:t>
            </a:r>
          </a:p>
          <a:p>
            <a:pPr marL="228600" lvl="0" indent="-228600">
              <a:buClr>
                <a:schemeClr val="accent6"/>
              </a:buClr>
              <a:buFont typeface="Arial" panose="020B0604020202020204" pitchFamily="34" charset="0"/>
              <a:buChar char="•"/>
              <a:defRPr/>
            </a:pPr>
            <a:r>
              <a:rPr lang="en-US" sz="1200" dirty="0"/>
              <a:t> Ramos R, Ferreira-Pinto JB, </a:t>
            </a:r>
            <a:r>
              <a:rPr lang="en-US" sz="1200" dirty="0" err="1"/>
              <a:t>Brouwer</a:t>
            </a:r>
            <a:r>
              <a:rPr lang="en-US" sz="1200" dirty="0"/>
              <a:t> K C,  Ramos ME, Lozada RM, Firestone-Cruz MF, et al. A tale of two cities: Social and environmental influences shaping risk factors and protective behaviors in two Mexico-US border cities. Health &amp; Place. 20009;15:999-1005. </a:t>
            </a:r>
          </a:p>
          <a:p>
            <a:pPr marL="228600" indent="-228600">
              <a:buClr>
                <a:schemeClr val="accent6"/>
              </a:buClr>
              <a:buFont typeface="Arial" panose="020B0604020202020204" pitchFamily="34" charset="0"/>
              <a:buChar char="•"/>
            </a:pPr>
            <a:r>
              <a:rPr lang="en-US" sz="1200" dirty="0" err="1"/>
              <a:t>PDNUno</a:t>
            </a:r>
            <a:r>
              <a:rPr lang="en-US" sz="1200" dirty="0"/>
              <a:t>: Save time crossing the border. The International Bridges Steering Committee Web site. </a:t>
            </a:r>
            <a:r>
              <a:rPr lang="en-US" sz="1200" dirty="0">
                <a:hlinkClick r:id="rId3"/>
              </a:rPr>
              <a:t>https://pdnuno.com/</a:t>
            </a:r>
            <a:r>
              <a:rPr lang="en-US" sz="1200" dirty="0"/>
              <a:t>. Accessed July 03, 2020. </a:t>
            </a:r>
          </a:p>
          <a:p>
            <a:pPr marL="228600" indent="-228600">
              <a:buClr>
                <a:schemeClr val="accent6"/>
              </a:buClr>
              <a:buFont typeface="Arial" panose="020B0604020202020204" pitchFamily="34" charset="0"/>
              <a:buChar char="•"/>
            </a:pPr>
            <a:r>
              <a:rPr lang="en-US" sz="1200" dirty="0"/>
              <a:t>Texas Department of State Health Services. Office of Border Public Health-Texas Mexico Border. TDSHS Web site. </a:t>
            </a:r>
            <a:r>
              <a:rPr lang="en-US" sz="1200" dirty="0">
                <a:hlinkClick r:id="rId4"/>
              </a:rPr>
              <a:t>https://www.dshs.texas.gov/borderhealth/</a:t>
            </a:r>
            <a:r>
              <a:rPr lang="en-US" sz="1200" dirty="0"/>
              <a:t>. Accessed March. 04, 2020.</a:t>
            </a:r>
          </a:p>
          <a:p>
            <a:pPr marL="228600" indent="-228600">
              <a:buClr>
                <a:schemeClr val="accent6"/>
              </a:buClr>
              <a:buFont typeface="Arial" panose="020B0604020202020204" pitchFamily="34" charset="0"/>
              <a:buChar char="•"/>
            </a:pPr>
            <a:r>
              <a:rPr lang="en-US" sz="1200" dirty="0">
                <a:solidFill>
                  <a:srgbClr val="222222"/>
                </a:solidFill>
              </a:rPr>
              <a:t>Border crossing/Entry data. United States Department of Transportation Web site. </a:t>
            </a:r>
            <a:r>
              <a:rPr lang="en-US" sz="1200" dirty="0">
                <a:solidFill>
                  <a:srgbClr val="222222"/>
                </a:solidFill>
                <a:hlinkClick r:id="rId5"/>
              </a:rPr>
              <a:t>https://www.bts.gov/content/border-crossingentry-data</a:t>
            </a:r>
            <a:r>
              <a:rPr lang="en-US" sz="1200" dirty="0">
                <a:solidFill>
                  <a:srgbClr val="222222"/>
                </a:solidFill>
              </a:rPr>
              <a:t>. Published 2020. Accessed July 29, 2020.</a:t>
            </a:r>
          </a:p>
          <a:p>
            <a:pPr marL="228600" indent="-228600">
              <a:buClr>
                <a:schemeClr val="accent6"/>
              </a:buClr>
              <a:buFont typeface="Arial" panose="020B0604020202020204" pitchFamily="34" charset="0"/>
              <a:buChar char="•"/>
            </a:pPr>
            <a:r>
              <a:rPr lang="en-US" sz="1200" dirty="0">
                <a:solidFill>
                  <a:srgbClr val="222222"/>
                </a:solidFill>
              </a:rPr>
              <a:t>Diaz L, Gonzalez JL. World’s busiest border falls quiet with millions of Mexicans barred from U.S. Reuters Web site. </a:t>
            </a:r>
            <a:r>
              <a:rPr lang="en-US" sz="1200" dirty="0">
                <a:solidFill>
                  <a:srgbClr val="222222"/>
                </a:solidFill>
                <a:hlinkClick r:id="rId6"/>
              </a:rPr>
              <a:t>https://www.reuters.com/article/us-health-coronavirus-border/worlds-busiest-border-falls-quiet-with-millions-of-mexicans-barred-from-u-s-idUSKBN21I0MR</a:t>
            </a:r>
            <a:r>
              <a:rPr lang="en-US" sz="1200" dirty="0">
                <a:solidFill>
                  <a:srgbClr val="222222"/>
                </a:solidFill>
              </a:rPr>
              <a:t>. Published March 31, 2020. Accessed July 28, 2020. </a:t>
            </a:r>
          </a:p>
          <a:p>
            <a:pPr marL="228600" lvl="0" indent="-228600">
              <a:buClr>
                <a:schemeClr val="accent6"/>
              </a:buClr>
              <a:buFont typeface="Arial" panose="020B0604020202020204" pitchFamily="34" charset="0"/>
              <a:buChar char="•"/>
              <a:defRPr/>
            </a:pPr>
            <a:r>
              <a:rPr lang="en-US" sz="1200" dirty="0"/>
              <a:t>Ramos R, Ferreira-Pinto JB, </a:t>
            </a:r>
            <a:r>
              <a:rPr lang="en-US" sz="1200" dirty="0" err="1"/>
              <a:t>Brouwer</a:t>
            </a:r>
            <a:r>
              <a:rPr lang="en-US" sz="1200" dirty="0"/>
              <a:t> K C,  Ramos ME, Lozada RM, Firestone-Cruz MF, et al. A tale of two cities: Social and environmental influences shaping risk factors and protective behaviors in two Mexico-US border cities. Health &amp; Place. 20009;15:999-1005. </a:t>
            </a:r>
          </a:p>
          <a:p>
            <a:pPr marL="228600" indent="-228600">
              <a:buClr>
                <a:schemeClr val="accent6"/>
              </a:buClr>
              <a:buFont typeface="Arial" panose="020B0604020202020204" pitchFamily="34" charset="0"/>
              <a:buChar char="•"/>
            </a:pPr>
            <a:r>
              <a:rPr lang="en-US" sz="1200" dirty="0"/>
              <a:t>Rivera JO, Ortiz M, Cardenas V. Cross-Border purchase of medications and healthcare in a sample of residents of El Paso, Texas and Ciudad Juarez, Mexico. Journal of National Medical Association. 2009;101(2):167-173. </a:t>
            </a:r>
          </a:p>
          <a:p>
            <a:pPr marL="228600" indent="-228600">
              <a:buFont typeface="+mj-lt"/>
              <a:buAutoNum type="arabicPeriod"/>
            </a:pPr>
            <a:endParaRPr lang="en-US" sz="1200" dirty="0">
              <a:solidFill>
                <a:srgbClr val="222222"/>
              </a:solidFill>
            </a:endParaRPr>
          </a:p>
          <a:p>
            <a:pPr marL="228600" indent="-228600">
              <a:buFont typeface="+mj-lt"/>
              <a:buAutoNum type="arabicPeriod"/>
            </a:pPr>
            <a:endParaRPr lang="en-US" sz="1200" dirty="0"/>
          </a:p>
          <a:p>
            <a:pPr marL="228600" indent="-228600">
              <a:buFont typeface="+mj-lt"/>
              <a:buAutoNum type="arabicPeriod"/>
            </a:pPr>
            <a:endParaRPr lang="en-US" dirty="0"/>
          </a:p>
          <a:p>
            <a:pPr marL="228600" lvl="0" indent="-228600">
              <a:buFontTx/>
              <a:buAutoNum type="arabicPeriod"/>
              <a:defRPr/>
            </a:pPr>
            <a:endParaRPr lang="en-US" dirty="0"/>
          </a:p>
        </p:txBody>
      </p:sp>
    </p:spTree>
    <p:extLst>
      <p:ext uri="{BB962C8B-B14F-4D97-AF65-F5344CB8AC3E}">
        <p14:creationId xmlns:p14="http://schemas.microsoft.com/office/powerpoint/2010/main" val="36117881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a:t>
            </a:r>
          </a:p>
        </p:txBody>
      </p:sp>
      <p:sp>
        <p:nvSpPr>
          <p:cNvPr id="3" name="Content Placeholder 2"/>
          <p:cNvSpPr>
            <a:spLocks noGrp="1"/>
          </p:cNvSpPr>
          <p:nvPr>
            <p:ph idx="1"/>
          </p:nvPr>
        </p:nvSpPr>
        <p:spPr>
          <a:xfrm>
            <a:off x="381000" y="971550"/>
            <a:ext cx="8315569" cy="3657600"/>
          </a:xfrm>
        </p:spPr>
        <p:txBody>
          <a:bodyPr>
            <a:normAutofit fontScale="92500" lnSpcReduction="10000"/>
          </a:bodyPr>
          <a:lstStyle/>
          <a:p>
            <a:pPr marL="228600">
              <a:buFont typeface="Arial" panose="020B0604020202020204" pitchFamily="34" charset="0"/>
              <a:buChar char="•"/>
            </a:pPr>
            <a:r>
              <a:rPr lang="es-MX" sz="1200" dirty="0"/>
              <a:t>Prado HS. Retiran apoyo a programas de VIH/Sida aquí. El Diario de Mexico Web </a:t>
            </a:r>
            <a:r>
              <a:rPr lang="es-MX" sz="1200" dirty="0" err="1"/>
              <a:t>site</a:t>
            </a:r>
            <a:r>
              <a:rPr lang="es-MX" sz="1200" dirty="0"/>
              <a:t>. </a:t>
            </a:r>
            <a:r>
              <a:rPr lang="es-MX" sz="1200" dirty="0" err="1"/>
              <a:t>Published</a:t>
            </a:r>
            <a:r>
              <a:rPr lang="es-MX" sz="1200" dirty="0"/>
              <a:t> </a:t>
            </a:r>
            <a:r>
              <a:rPr lang="es-MX" sz="1200" dirty="0" err="1"/>
              <a:t>July</a:t>
            </a:r>
            <a:r>
              <a:rPr lang="es-MX" sz="1200" dirty="0"/>
              <a:t> 08, 2019.  </a:t>
            </a:r>
            <a:r>
              <a:rPr lang="es-MX" sz="1200" dirty="0" err="1"/>
              <a:t>Accessed</a:t>
            </a:r>
            <a:r>
              <a:rPr lang="es-MX" sz="1200" dirty="0"/>
              <a:t> </a:t>
            </a:r>
            <a:r>
              <a:rPr lang="es-MX" sz="1200" dirty="0" err="1"/>
              <a:t>March</a:t>
            </a:r>
            <a:r>
              <a:rPr lang="es-MX" sz="1200" dirty="0"/>
              <a:t> 11, 2020. </a:t>
            </a:r>
          </a:p>
          <a:p>
            <a:pPr marL="228600">
              <a:buFont typeface="Arial" panose="020B0604020202020204" pitchFamily="34" charset="0"/>
              <a:buChar char="•"/>
            </a:pPr>
            <a:r>
              <a:rPr lang="es-MX" sz="1200" dirty="0" err="1"/>
              <a:t>Deslandes</a:t>
            </a:r>
            <a:r>
              <a:rPr lang="es-MX" sz="1200" dirty="0"/>
              <a:t> A. Mexico </a:t>
            </a:r>
            <a:r>
              <a:rPr lang="es-MX" sz="1200" dirty="0" err="1"/>
              <a:t>is</a:t>
            </a:r>
            <a:r>
              <a:rPr lang="es-MX" sz="1200" dirty="0"/>
              <a:t> </a:t>
            </a:r>
            <a:r>
              <a:rPr lang="es-MX" sz="1200" dirty="0" err="1"/>
              <a:t>setting</a:t>
            </a:r>
            <a:r>
              <a:rPr lang="es-MX" sz="1200" dirty="0"/>
              <a:t> a global </a:t>
            </a:r>
            <a:r>
              <a:rPr lang="es-MX" sz="1200" dirty="0" err="1"/>
              <a:t>example</a:t>
            </a:r>
            <a:r>
              <a:rPr lang="es-MX" sz="1200" dirty="0"/>
              <a:t> </a:t>
            </a:r>
            <a:r>
              <a:rPr lang="es-MX" sz="1200" dirty="0" err="1"/>
              <a:t>on</a:t>
            </a:r>
            <a:r>
              <a:rPr lang="es-MX" sz="1200" dirty="0"/>
              <a:t> HIV </a:t>
            </a:r>
            <a:r>
              <a:rPr lang="es-MX" sz="1200" dirty="0" err="1"/>
              <a:t>treatment</a:t>
            </a:r>
            <a:r>
              <a:rPr lang="es-MX" sz="1200" dirty="0"/>
              <a:t>. </a:t>
            </a:r>
            <a:r>
              <a:rPr lang="es-MX" sz="1200" dirty="0" err="1"/>
              <a:t>The</a:t>
            </a:r>
            <a:r>
              <a:rPr lang="es-MX" sz="1200" dirty="0"/>
              <a:t> Slate </a:t>
            </a:r>
            <a:r>
              <a:rPr lang="es-MX" sz="1200" dirty="0" err="1"/>
              <a:t>Group</a:t>
            </a:r>
            <a:r>
              <a:rPr lang="es-MX" sz="1200" dirty="0"/>
              <a:t> Web </a:t>
            </a:r>
            <a:r>
              <a:rPr lang="es-MX" sz="1200" dirty="0" err="1"/>
              <a:t>site</a:t>
            </a:r>
            <a:r>
              <a:rPr lang="es-MX" sz="1200" dirty="0"/>
              <a:t>. </a:t>
            </a:r>
            <a:r>
              <a:rPr lang="en-US" sz="1200" dirty="0">
                <a:hlinkClick r:id="rId2"/>
              </a:rPr>
              <a:t>https://foreignpolicy.com/2019/11/13/mexico-global-hiv-treatment-amlo-funding-cuts/</a:t>
            </a:r>
            <a:r>
              <a:rPr lang="en-US" sz="1200" dirty="0"/>
              <a:t>. Accessed November 13, 2019.</a:t>
            </a:r>
          </a:p>
          <a:p>
            <a:pPr marL="228600">
              <a:buFont typeface="Arial" panose="020B0604020202020204" pitchFamily="34" charset="0"/>
              <a:buChar char="•"/>
            </a:pPr>
            <a:r>
              <a:rPr lang="es-MX" sz="1200" dirty="0"/>
              <a:t>Lopez, O. </a:t>
            </a:r>
            <a:r>
              <a:rPr lang="es-MX" sz="1200" dirty="0" err="1"/>
              <a:t>Thousands</a:t>
            </a:r>
            <a:r>
              <a:rPr lang="es-MX" sz="1200" dirty="0"/>
              <a:t> </a:t>
            </a:r>
            <a:r>
              <a:rPr lang="es-MX" sz="1200" dirty="0" err="1"/>
              <a:t>feared</a:t>
            </a:r>
            <a:r>
              <a:rPr lang="es-MX" sz="1200" dirty="0"/>
              <a:t> at </a:t>
            </a:r>
            <a:r>
              <a:rPr lang="es-MX" sz="1200" dirty="0" err="1"/>
              <a:t>risk</a:t>
            </a:r>
            <a:r>
              <a:rPr lang="es-MX" sz="1200" dirty="0"/>
              <a:t> </a:t>
            </a:r>
            <a:r>
              <a:rPr lang="es-MX" sz="1200" dirty="0" err="1"/>
              <a:t>after</a:t>
            </a:r>
            <a:r>
              <a:rPr lang="es-MX" sz="1200" dirty="0"/>
              <a:t> Mexico </a:t>
            </a:r>
            <a:r>
              <a:rPr lang="es-MX" sz="1200" dirty="0" err="1"/>
              <a:t>reforms</a:t>
            </a:r>
            <a:r>
              <a:rPr lang="es-MX" sz="1200" dirty="0"/>
              <a:t> HIV+ </a:t>
            </a:r>
            <a:r>
              <a:rPr lang="es-MX" sz="1200" dirty="0" err="1"/>
              <a:t>regime</a:t>
            </a:r>
            <a:r>
              <a:rPr lang="es-MX" sz="1200" dirty="0"/>
              <a:t>. Reuters Web </a:t>
            </a:r>
            <a:r>
              <a:rPr lang="es-MX" sz="1200" dirty="0" err="1"/>
              <a:t>site</a:t>
            </a:r>
            <a:r>
              <a:rPr lang="es-MX" sz="1200" dirty="0"/>
              <a:t>. </a:t>
            </a:r>
            <a:r>
              <a:rPr lang="es-MX" sz="1200" dirty="0" err="1"/>
              <a:t>Published</a:t>
            </a:r>
            <a:r>
              <a:rPr lang="es-MX" sz="1200" dirty="0"/>
              <a:t> </a:t>
            </a:r>
            <a:r>
              <a:rPr lang="es-MX" sz="1200" dirty="0" err="1"/>
              <a:t>April</a:t>
            </a:r>
            <a:r>
              <a:rPr lang="es-MX" sz="1200" dirty="0"/>
              <a:t> 17, 2019. </a:t>
            </a:r>
            <a:r>
              <a:rPr lang="es-MX" sz="1200" dirty="0" err="1"/>
              <a:t>Accessed</a:t>
            </a:r>
            <a:r>
              <a:rPr lang="es-MX" sz="1200" dirty="0"/>
              <a:t> </a:t>
            </a:r>
            <a:r>
              <a:rPr lang="es-MX" sz="1200" dirty="0" err="1"/>
              <a:t>July</a:t>
            </a:r>
            <a:r>
              <a:rPr lang="es-MX" sz="1200" dirty="0"/>
              <a:t> 15, 2020. </a:t>
            </a:r>
          </a:p>
          <a:p>
            <a:pPr marL="228600">
              <a:buFont typeface="Arial" panose="020B0604020202020204" pitchFamily="34" charset="0"/>
              <a:buChar char="•"/>
            </a:pPr>
            <a:r>
              <a:rPr lang="es-MX" sz="1200" dirty="0"/>
              <a:t>Carmona, FJ. Los casos de VIH se disparan en la frontera de Chihuahua. </a:t>
            </a:r>
            <a:r>
              <a:rPr lang="es-MX" sz="1200" dirty="0" err="1"/>
              <a:t>Televisa.news</a:t>
            </a:r>
            <a:r>
              <a:rPr lang="es-MX" sz="1200" dirty="0"/>
              <a:t> Web </a:t>
            </a:r>
            <a:r>
              <a:rPr lang="es-MX" sz="1200" dirty="0" err="1"/>
              <a:t>site</a:t>
            </a:r>
            <a:r>
              <a:rPr lang="es-MX" sz="1200" dirty="0"/>
              <a:t>. </a:t>
            </a:r>
            <a:r>
              <a:rPr lang="en-US" sz="1200" dirty="0">
                <a:hlinkClick r:id="rId3"/>
              </a:rPr>
              <a:t>https://noticieros.televisa.com/ultimas-noticias/casos-vih-disparan-frontera-chihuahua/</a:t>
            </a:r>
            <a:r>
              <a:rPr lang="en-US" sz="1200" dirty="0"/>
              <a:t>. Accessed November 14, 2019. </a:t>
            </a:r>
          </a:p>
          <a:p>
            <a:pPr marL="228600">
              <a:buFont typeface="Arial" panose="020B0604020202020204" pitchFamily="34" charset="0"/>
              <a:buChar char="•"/>
            </a:pPr>
            <a:r>
              <a:rPr lang="en-US" sz="1200" dirty="0" err="1"/>
              <a:t>Instituto</a:t>
            </a:r>
            <a:r>
              <a:rPr lang="en-US" sz="1200" dirty="0"/>
              <a:t> Municipal de </a:t>
            </a:r>
            <a:r>
              <a:rPr lang="en-US" sz="1200" dirty="0" err="1"/>
              <a:t>Investigacion</a:t>
            </a:r>
            <a:r>
              <a:rPr lang="en-US" sz="1200" dirty="0"/>
              <a:t> y </a:t>
            </a:r>
            <a:r>
              <a:rPr lang="en-US" sz="1200" dirty="0" err="1"/>
              <a:t>Planeaceon</a:t>
            </a:r>
            <a:r>
              <a:rPr lang="en-US" sz="1200" dirty="0"/>
              <a:t>: Ciudad Juarez, Chihuahua. </a:t>
            </a:r>
            <a:r>
              <a:rPr lang="en-US" sz="1200" dirty="0" err="1"/>
              <a:t>Radiografía</a:t>
            </a:r>
            <a:r>
              <a:rPr lang="en-US" sz="1200" dirty="0"/>
              <a:t> </a:t>
            </a:r>
            <a:r>
              <a:rPr lang="en-US" sz="1200" dirty="0" err="1"/>
              <a:t>Socioeconómica</a:t>
            </a:r>
            <a:r>
              <a:rPr lang="en-US" sz="1200" dirty="0"/>
              <a:t> del </a:t>
            </a:r>
            <a:r>
              <a:rPr lang="en-US" sz="1200" dirty="0" err="1"/>
              <a:t>Municipio</a:t>
            </a:r>
            <a:r>
              <a:rPr lang="en-US" sz="1200" dirty="0"/>
              <a:t> de </a:t>
            </a:r>
            <a:r>
              <a:rPr lang="en-US" sz="1200" dirty="0" err="1"/>
              <a:t>Juárez</a:t>
            </a:r>
            <a:r>
              <a:rPr lang="en-US" sz="1200" dirty="0"/>
              <a:t> 2018, </a:t>
            </a:r>
            <a:r>
              <a:rPr lang="en-US" sz="1200" dirty="0" err="1"/>
              <a:t>Así</a:t>
            </a:r>
            <a:r>
              <a:rPr lang="en-US" sz="1200" dirty="0"/>
              <a:t> </a:t>
            </a:r>
            <a:r>
              <a:rPr lang="en-US" sz="1200" dirty="0" err="1"/>
              <a:t>comenzó</a:t>
            </a:r>
            <a:r>
              <a:rPr lang="en-US" sz="1200" dirty="0"/>
              <a:t> 2019. IMIP Web site. </a:t>
            </a:r>
            <a:r>
              <a:rPr lang="en-US" sz="1200" dirty="0">
                <a:hlinkClick r:id="rId4"/>
              </a:rPr>
              <a:t>https://www.imip.org.mx/imip/node/50</a:t>
            </a:r>
            <a:r>
              <a:rPr lang="en-US" sz="1200" dirty="0"/>
              <a:t>. Accessed March 04, 2020. </a:t>
            </a:r>
          </a:p>
          <a:p>
            <a:pPr marL="228600">
              <a:buFont typeface="Arial" panose="020B0604020202020204" pitchFamily="34" charset="0"/>
              <a:buChar char="•"/>
            </a:pPr>
            <a:r>
              <a:rPr lang="en-US" sz="1200" dirty="0"/>
              <a:t>Valadez, B, Hernandez, N, </a:t>
            </a:r>
            <a:r>
              <a:rPr lang="en-US" sz="1200" dirty="0" err="1"/>
              <a:t>Gamboa</a:t>
            </a:r>
            <a:r>
              <a:rPr lang="en-US" sz="1200" dirty="0"/>
              <a:t>, R. </a:t>
            </a:r>
            <a:r>
              <a:rPr lang="en-US" sz="1200" dirty="0" err="1"/>
              <a:t>En</a:t>
            </a:r>
            <a:r>
              <a:rPr lang="en-US" sz="1200" dirty="0"/>
              <a:t> Mexico, dos </a:t>
            </a:r>
            <a:r>
              <a:rPr lang="en-US" sz="1200" dirty="0" err="1"/>
              <a:t>casos</a:t>
            </a:r>
            <a:r>
              <a:rPr lang="en-US" sz="1200" dirty="0"/>
              <a:t> de VIH y </a:t>
            </a:r>
            <a:r>
              <a:rPr lang="en-US" sz="1200" dirty="0" err="1"/>
              <a:t>sida</a:t>
            </a:r>
            <a:r>
              <a:rPr lang="en-US" sz="1200" dirty="0"/>
              <a:t> </a:t>
            </a:r>
            <a:r>
              <a:rPr lang="en-US" sz="1200" dirty="0" err="1"/>
              <a:t>cada</a:t>
            </a:r>
            <a:r>
              <a:rPr lang="en-US" sz="1200" dirty="0"/>
              <a:t> hora. </a:t>
            </a:r>
            <a:r>
              <a:rPr lang="en-US" sz="1200" dirty="0" err="1"/>
              <a:t>Milenio</a:t>
            </a:r>
            <a:r>
              <a:rPr lang="en-US" sz="1200" dirty="0"/>
              <a:t> 2020 Web site. https://www.milenio.com/ciencia-y-salud/en-mexico-dos-casos-de-vih-y-sida-cada-hora. Accessed March 04, 2020.</a:t>
            </a:r>
          </a:p>
          <a:p>
            <a:pPr marL="228600">
              <a:buFont typeface="Arial" panose="020B0604020202020204" pitchFamily="34" charset="0"/>
              <a:buChar char="•"/>
            </a:pPr>
            <a:r>
              <a:rPr lang="en-US" sz="1200" dirty="0"/>
              <a:t> Diaz L, Gonzalez JL. World’s busiest border falls quiet with millions of Mexicans barred from U.S. Reuters Web site. </a:t>
            </a:r>
            <a:r>
              <a:rPr lang="en-US" sz="1200" dirty="0">
                <a:hlinkClick r:id="rId5"/>
              </a:rPr>
              <a:t>https://www.reuters.com/article/us-health-coronavirus-border/worlds-busiest-border-falls-quiet-with-millions-of-mexicans-barred-from-u-s-idUSKBN21I0MR</a:t>
            </a:r>
            <a:r>
              <a:rPr lang="en-US" sz="1200" dirty="0"/>
              <a:t>. Published March 31, 2020. Accessed July 28, 2020. </a:t>
            </a:r>
          </a:p>
          <a:p>
            <a:pPr marL="228600">
              <a:buFont typeface="Arial" panose="020B0604020202020204" pitchFamily="34" charset="0"/>
              <a:buChar char="•"/>
            </a:pPr>
            <a:r>
              <a:rPr lang="es-ES" sz="1200" dirty="0"/>
              <a:t>Quick </a:t>
            </a:r>
            <a:r>
              <a:rPr lang="es-ES" sz="1200" dirty="0" err="1"/>
              <a:t>facts</a:t>
            </a:r>
            <a:r>
              <a:rPr lang="es-ES" sz="1200" dirty="0"/>
              <a:t>: El Paso </a:t>
            </a:r>
            <a:r>
              <a:rPr lang="es-ES" sz="1200" dirty="0" err="1"/>
              <a:t>city</a:t>
            </a:r>
            <a:r>
              <a:rPr lang="es-ES" sz="1200" dirty="0"/>
              <a:t>, Texas; Las Cruces </a:t>
            </a:r>
            <a:r>
              <a:rPr lang="es-ES" sz="1200" dirty="0" err="1"/>
              <a:t>city</a:t>
            </a:r>
            <a:r>
              <a:rPr lang="es-ES" sz="1200" dirty="0"/>
              <a:t>, New Mexico; San Diego </a:t>
            </a:r>
            <a:r>
              <a:rPr lang="es-ES" sz="1200" dirty="0" err="1"/>
              <a:t>city</a:t>
            </a:r>
            <a:r>
              <a:rPr lang="es-ES" sz="1200" dirty="0"/>
              <a:t>, California U.S. </a:t>
            </a:r>
            <a:r>
              <a:rPr lang="es-ES" sz="1200" dirty="0" err="1"/>
              <a:t>Department</a:t>
            </a:r>
            <a:r>
              <a:rPr lang="es-ES" sz="1200" dirty="0"/>
              <a:t> of Commerce Web </a:t>
            </a:r>
            <a:r>
              <a:rPr lang="es-ES" sz="1200" dirty="0" err="1"/>
              <a:t>site</a:t>
            </a:r>
            <a:r>
              <a:rPr lang="es-ES" sz="1200" dirty="0"/>
              <a:t>. </a:t>
            </a:r>
            <a:r>
              <a:rPr lang="en-US" sz="1200" dirty="0">
                <a:hlinkClick r:id="rId6"/>
              </a:rPr>
              <a:t>https://www.census.gov/quickfacts/fact/table/sandiegocitycalifornia,elpasocitytexas,lascrucescitynewmexico/PST045219</a:t>
            </a:r>
            <a:r>
              <a:rPr lang="en-US" sz="1200" dirty="0"/>
              <a:t>. Accessed July 20, 2020. </a:t>
            </a:r>
            <a:endParaRPr lang="es-ES" sz="1200" dirty="0"/>
          </a:p>
          <a:p>
            <a:pPr marL="228600">
              <a:buFont typeface="Arial" panose="020B0604020202020204" pitchFamily="34" charset="0"/>
              <a:buChar char="•"/>
            </a:pPr>
            <a:r>
              <a:rPr lang="es-ES" sz="1200" dirty="0" err="1"/>
              <a:t>Iturriza</a:t>
            </a:r>
            <a:r>
              <a:rPr lang="es-ES" sz="1200" dirty="0"/>
              <a:t> MF, De Anda SM, Callejo ED, </a:t>
            </a:r>
            <a:r>
              <a:rPr lang="es-ES" sz="1200" dirty="0" err="1"/>
              <a:t>Rodallegas</a:t>
            </a:r>
            <a:r>
              <a:rPr lang="es-ES" sz="1200" dirty="0"/>
              <a:t> A, Villa D, Ortega D, Ponce de </a:t>
            </a:r>
            <a:r>
              <a:rPr lang="es-ES" sz="1200" dirty="0" err="1"/>
              <a:t>Leon</a:t>
            </a:r>
            <a:r>
              <a:rPr lang="es-ES" sz="1200" dirty="0"/>
              <a:t> G, </a:t>
            </a:r>
            <a:r>
              <a:rPr lang="es-ES" sz="1200" dirty="0" err="1"/>
              <a:t>Sias</a:t>
            </a:r>
            <a:r>
              <a:rPr lang="es-ES" sz="1200" dirty="0"/>
              <a:t> I, Informe pobreza en Juárez 2020. Ciudad Juárez, México: Plan Estratégico de Juárez, A.C. </a:t>
            </a:r>
            <a:r>
              <a:rPr lang="es-ES" sz="1200" dirty="0" err="1"/>
              <a:t>Published</a:t>
            </a:r>
            <a:r>
              <a:rPr lang="es-ES" sz="1200" dirty="0"/>
              <a:t> 2020. </a:t>
            </a:r>
            <a:r>
              <a:rPr lang="es-ES" sz="1200" dirty="0" err="1"/>
              <a:t>Accessed</a:t>
            </a:r>
            <a:r>
              <a:rPr lang="es-ES" sz="1200" dirty="0"/>
              <a:t> </a:t>
            </a:r>
            <a:r>
              <a:rPr lang="es-ES" sz="1200" dirty="0" err="1"/>
              <a:t>July</a:t>
            </a:r>
            <a:r>
              <a:rPr lang="es-ES" sz="1200" dirty="0"/>
              <a:t> 23, 2020. </a:t>
            </a:r>
          </a:p>
          <a:p>
            <a:pPr marL="228600">
              <a:buFont typeface="+mj-lt"/>
              <a:buAutoNum type="arabicPeriod" startAt="16"/>
            </a:pPr>
            <a:endParaRPr lang="en-US" sz="1200" dirty="0"/>
          </a:p>
          <a:p>
            <a:pPr marL="0" indent="0">
              <a:buNone/>
            </a:pPr>
            <a:endParaRPr lang="en-US" sz="12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33</a:t>
            </a:fld>
            <a:endParaRPr lang="en-US"/>
          </a:p>
        </p:txBody>
      </p:sp>
    </p:spTree>
    <p:extLst>
      <p:ext uri="{BB962C8B-B14F-4D97-AF65-F5344CB8AC3E}">
        <p14:creationId xmlns:p14="http://schemas.microsoft.com/office/powerpoint/2010/main" val="22051075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a:t>
            </a:r>
          </a:p>
        </p:txBody>
      </p:sp>
      <p:sp>
        <p:nvSpPr>
          <p:cNvPr id="3" name="Content Placeholder 2"/>
          <p:cNvSpPr>
            <a:spLocks noGrp="1"/>
          </p:cNvSpPr>
          <p:nvPr>
            <p:ph idx="1"/>
          </p:nvPr>
        </p:nvSpPr>
        <p:spPr>
          <a:xfrm>
            <a:off x="152400" y="895350"/>
            <a:ext cx="8620369" cy="3962400"/>
          </a:xfrm>
        </p:spPr>
        <p:txBody>
          <a:bodyPr>
            <a:normAutofit fontScale="47500" lnSpcReduction="20000"/>
          </a:bodyPr>
          <a:lstStyle/>
          <a:p>
            <a:pPr marL="457200" indent="-457200">
              <a:spcBef>
                <a:spcPts val="0"/>
              </a:spcBef>
              <a:buFont typeface="Arial" panose="020B0604020202020204" pitchFamily="34" charset="0"/>
              <a:buChar char="•"/>
              <a:defRPr/>
            </a:pPr>
            <a:r>
              <a:rPr lang="en-US" sz="2000" dirty="0"/>
              <a:t>Patterson TL, </a:t>
            </a:r>
            <a:r>
              <a:rPr lang="en-US" sz="2000" dirty="0" err="1"/>
              <a:t>Strathdee</a:t>
            </a:r>
            <a:r>
              <a:rPr lang="en-US" sz="2000" dirty="0"/>
              <a:t> SA, </a:t>
            </a:r>
            <a:r>
              <a:rPr lang="en-US" sz="2000" dirty="0" err="1"/>
              <a:t>Semple</a:t>
            </a:r>
            <a:r>
              <a:rPr lang="en-US" sz="2000" dirty="0"/>
              <a:t> SJ, </a:t>
            </a:r>
            <a:r>
              <a:rPr lang="en-US" sz="2000" dirty="0" err="1"/>
              <a:t>Chavarin</a:t>
            </a:r>
            <a:r>
              <a:rPr lang="en-US" sz="2000" dirty="0"/>
              <a:t> CV, </a:t>
            </a:r>
            <a:r>
              <a:rPr lang="en-US" sz="2000" dirty="0" err="1"/>
              <a:t>Abramovitz</a:t>
            </a:r>
            <a:r>
              <a:rPr lang="en-US" sz="2000" dirty="0"/>
              <a:t> D, Gaines TL, Mendoza D, </a:t>
            </a:r>
            <a:r>
              <a:rPr lang="en-US" sz="2000" dirty="0" err="1"/>
              <a:t>Staines</a:t>
            </a:r>
            <a:r>
              <a:rPr lang="en-US" sz="2000" dirty="0"/>
              <a:t> H, Aarons GA, </a:t>
            </a:r>
            <a:r>
              <a:rPr lang="en-US" sz="2000" dirty="0" err="1"/>
              <a:t>Magis</a:t>
            </a:r>
            <a:r>
              <a:rPr lang="en-US" sz="2000" dirty="0"/>
              <a:t>-Rodriguez C. Prevalence of HIV/STIs and correlates with municipal characteristics among female sex workers in 13 Mexican cities. </a:t>
            </a:r>
            <a:r>
              <a:rPr lang="en-US" sz="2000" dirty="0" err="1"/>
              <a:t>Salud</a:t>
            </a:r>
            <a:r>
              <a:rPr lang="en-US" sz="2000" dirty="0"/>
              <a:t> </a:t>
            </a:r>
            <a:r>
              <a:rPr lang="en-US" sz="2000" dirty="0" err="1"/>
              <a:t>Publica</a:t>
            </a:r>
            <a:r>
              <a:rPr lang="en-US" sz="2000" dirty="0"/>
              <a:t> Mexicana. 2019;61:116-124. https://doi.org/10.21149/8863 </a:t>
            </a:r>
          </a:p>
          <a:p>
            <a:pPr lvl="0" indent="-342900">
              <a:spcBef>
                <a:spcPts val="0"/>
              </a:spcBef>
              <a:buFont typeface="Arial" panose="020B0604020202020204" pitchFamily="34" charset="0"/>
              <a:buChar char="•"/>
              <a:defRPr/>
            </a:pPr>
            <a:r>
              <a:rPr lang="es-MX" sz="2000" dirty="0"/>
              <a:t>Ospina-Escobar, A, </a:t>
            </a:r>
            <a:r>
              <a:rPr lang="es-MX" sz="2000" dirty="0" err="1"/>
              <a:t>Magis</a:t>
            </a:r>
            <a:r>
              <a:rPr lang="es-MX" sz="2000" dirty="0"/>
              <a:t>-Rodriguez C, Juarez F, </a:t>
            </a:r>
            <a:r>
              <a:rPr lang="es-MX" sz="2000" dirty="0" err="1"/>
              <a:t>Werb</a:t>
            </a:r>
            <a:r>
              <a:rPr lang="es-MX" sz="2000" dirty="0"/>
              <a:t> D, Bautista AS, </a:t>
            </a:r>
            <a:r>
              <a:rPr lang="es-MX" sz="2000" dirty="0" err="1"/>
              <a:t>Carreon</a:t>
            </a:r>
            <a:r>
              <a:rPr lang="es-MX" sz="2000" dirty="0"/>
              <a:t> R, Ramos ME, </a:t>
            </a:r>
            <a:r>
              <a:rPr lang="es-MX" sz="2000" dirty="0" err="1"/>
              <a:t>Strathdee</a:t>
            </a:r>
            <a:r>
              <a:rPr lang="es-MX" sz="2000" dirty="0"/>
              <a:t> S. </a:t>
            </a:r>
            <a:r>
              <a:rPr lang="en-US" sz="2000" dirty="0"/>
              <a:t>Comparing risk environments for HIV among people who inject drugs from three cities in </a:t>
            </a:r>
            <a:r>
              <a:rPr lang="en-US" sz="2000" dirty="0" err="1"/>
              <a:t>Nothern</a:t>
            </a:r>
            <a:r>
              <a:rPr lang="en-US" sz="2000" dirty="0"/>
              <a:t> Mexico. Harm Reduction Journal. 2018;15:27. </a:t>
            </a:r>
            <a:r>
              <a:rPr lang="en-US" sz="2000" dirty="0" err="1"/>
              <a:t>doi</a:t>
            </a:r>
            <a:r>
              <a:rPr lang="en-US" sz="2000" dirty="0"/>
              <a:t>: https://doi.org/10.1186/s12954-018-0225-y </a:t>
            </a:r>
          </a:p>
          <a:p>
            <a:pPr lvl="0" indent="-342900">
              <a:spcBef>
                <a:spcPts val="0"/>
              </a:spcBef>
              <a:buFont typeface="Arial" panose="020B0604020202020204" pitchFamily="34" charset="0"/>
              <a:buChar char="•"/>
              <a:defRPr/>
            </a:pPr>
            <a:r>
              <a:rPr lang="es-MX" sz="2000" dirty="0" err="1"/>
              <a:t>Mehta</a:t>
            </a:r>
            <a:r>
              <a:rPr lang="es-MX" sz="2000" dirty="0"/>
              <a:t> SR. et. al. </a:t>
            </a:r>
            <a:r>
              <a:rPr lang="en-US" sz="2000" dirty="0"/>
              <a:t>Impact of public safety policies on HIV transmission dynamics in Tijuana, </a:t>
            </a:r>
            <a:r>
              <a:rPr lang="en-US" sz="2000" dirty="0" err="1"/>
              <a:t>Mexico.Clin</a:t>
            </a:r>
            <a:r>
              <a:rPr lang="en-US" sz="2000" dirty="0"/>
              <a:t> Infect Dis. 2018; 66(5):758-764. </a:t>
            </a:r>
            <a:r>
              <a:rPr lang="en-US" sz="2000" dirty="0" err="1"/>
              <a:t>doi</a:t>
            </a:r>
            <a:r>
              <a:rPr lang="en-US" sz="2000" dirty="0"/>
              <a:t>: 10.1093/</a:t>
            </a:r>
            <a:r>
              <a:rPr lang="en-US" sz="2000" dirty="0" err="1"/>
              <a:t>cid</a:t>
            </a:r>
            <a:r>
              <a:rPr lang="en-US" sz="2000" dirty="0"/>
              <a:t>/cix884. </a:t>
            </a:r>
          </a:p>
          <a:p>
            <a:pPr lvl="0" indent="-342900">
              <a:spcBef>
                <a:spcPts val="0"/>
              </a:spcBef>
              <a:buFont typeface="Arial" panose="020B0604020202020204" pitchFamily="34" charset="0"/>
              <a:buChar char="•"/>
              <a:defRPr/>
            </a:pPr>
            <a:r>
              <a:rPr lang="en-US" sz="2000" dirty="0"/>
              <a:t>Scholl E, Nicholson J. United States Agency International Development. HIV Prevention on the U.S.-Mexico Border: Addressing the needs of most-at-risk populations. AIDSTAR-One: AIDS support and technical assistance resources. Published July 2010. Accessed July 13, 2020. </a:t>
            </a:r>
          </a:p>
          <a:p>
            <a:pPr lvl="0" indent="-342900">
              <a:spcBef>
                <a:spcPts val="0"/>
              </a:spcBef>
              <a:buFont typeface="Arial" panose="020B0604020202020204" pitchFamily="34" charset="0"/>
              <a:buChar char="•"/>
              <a:defRPr/>
            </a:pPr>
            <a:r>
              <a:rPr lang="en-US" sz="2000" dirty="0"/>
              <a:t>Marks C, </a:t>
            </a:r>
            <a:r>
              <a:rPr lang="en-US" sz="2000" dirty="0" err="1"/>
              <a:t>Zúñiga</a:t>
            </a:r>
            <a:r>
              <a:rPr lang="en-US" sz="2000" dirty="0"/>
              <a:t> ML. CAM practices and treatment adherence among key subpopulations of HIV+ Latinos receiving care in the san </a:t>
            </a:r>
            <a:r>
              <a:rPr lang="en-US" sz="2000" dirty="0" err="1"/>
              <a:t>diego-tijuana</a:t>
            </a:r>
            <a:r>
              <a:rPr lang="en-US" sz="2000" dirty="0"/>
              <a:t> border region: A latent class analysis. Frontiers in public health. 2019;7:179. </a:t>
            </a:r>
          </a:p>
          <a:p>
            <a:pPr lvl="0" indent="-342900">
              <a:spcBef>
                <a:spcPts val="0"/>
              </a:spcBef>
              <a:buFont typeface="Arial" panose="020B0604020202020204" pitchFamily="34" charset="0"/>
              <a:buChar char="•"/>
              <a:defRPr/>
            </a:pPr>
            <a:r>
              <a:rPr lang="en-US" sz="2000" dirty="0"/>
              <a:t>Zuniga ML, Blanco E, Brennan JJ, </a:t>
            </a:r>
            <a:r>
              <a:rPr lang="en-US" sz="2000" dirty="0" err="1"/>
              <a:t>Scolari</a:t>
            </a:r>
            <a:r>
              <a:rPr lang="en-US" sz="2000" dirty="0"/>
              <a:t> R,  </a:t>
            </a:r>
            <a:r>
              <a:rPr lang="en-US" sz="2000" dirty="0" err="1"/>
              <a:t>Artamonova</a:t>
            </a:r>
            <a:r>
              <a:rPr lang="en-US" sz="2000" dirty="0"/>
              <a:t> IV, </a:t>
            </a:r>
            <a:r>
              <a:rPr lang="en-US" sz="2000" dirty="0" err="1"/>
              <a:t>Strathdee</a:t>
            </a:r>
            <a:r>
              <a:rPr lang="en-US" sz="2000" dirty="0"/>
              <a:t> SA. Binational care-seeking </a:t>
            </a:r>
            <a:r>
              <a:rPr lang="en-US" sz="2000" dirty="0" err="1"/>
              <a:t>behaviour</a:t>
            </a:r>
            <a:r>
              <a:rPr lang="en-US" sz="2000" dirty="0"/>
              <a:t> and health-related quality of life among HIV-infected Latinos in the U.S.-Mexico Border Region. Journal Association Nurses AIDS Care. 2011; 22(3): 162-172. doi:10.1016/j.jana.2010.09.001 </a:t>
            </a:r>
          </a:p>
          <a:p>
            <a:pPr lvl="0" indent="-342900">
              <a:spcBef>
                <a:spcPts val="0"/>
              </a:spcBef>
              <a:buFont typeface="Arial" panose="020B0604020202020204" pitchFamily="34" charset="0"/>
              <a:buChar char="•"/>
              <a:defRPr/>
            </a:pPr>
            <a:r>
              <a:rPr lang="en-US" sz="2000" dirty="0"/>
              <a:t>Zhang X, Martinez-Donate AP, Simon NJ, </a:t>
            </a:r>
            <a:r>
              <a:rPr lang="en-US" sz="2000" dirty="0" err="1"/>
              <a:t>Hovell</a:t>
            </a:r>
            <a:r>
              <a:rPr lang="en-US" sz="2000" dirty="0"/>
              <a:t> MF, Rangel MG, </a:t>
            </a:r>
            <a:r>
              <a:rPr lang="en-US" sz="2000" dirty="0" err="1"/>
              <a:t>Magis</a:t>
            </a:r>
            <a:r>
              <a:rPr lang="en-US" sz="2000" dirty="0"/>
              <a:t>-Rodriguez C, </a:t>
            </a:r>
            <a:r>
              <a:rPr lang="en-US" sz="2000" dirty="0" err="1"/>
              <a:t>Sipan</a:t>
            </a:r>
            <a:r>
              <a:rPr lang="en-US" sz="2000" dirty="0"/>
              <a:t> CL. Risk </a:t>
            </a:r>
            <a:r>
              <a:rPr lang="en-US" sz="2000" dirty="0" err="1"/>
              <a:t>behaviours</a:t>
            </a:r>
            <a:r>
              <a:rPr lang="en-US" sz="2000" dirty="0"/>
              <a:t> for HIV infection among traveling Mexican migrants: The Mexico-US border as a contextual risk factor. Global Public Health, 2017;12(1); 65-83. doi:10.1080/17441692.2016.1142591 </a:t>
            </a:r>
          </a:p>
          <a:p>
            <a:pPr lvl="0" indent="-342900">
              <a:spcBef>
                <a:spcPts val="0"/>
              </a:spcBef>
              <a:buFont typeface="Arial" panose="020B0604020202020204" pitchFamily="34" charset="0"/>
              <a:buChar char="•"/>
              <a:defRPr/>
            </a:pPr>
            <a:r>
              <a:rPr lang="en-US" sz="2000" dirty="0"/>
              <a:t>Ramos R, Ferreira-Pinto JB, </a:t>
            </a:r>
            <a:r>
              <a:rPr lang="en-US" sz="2000" dirty="0" err="1"/>
              <a:t>Brouwer</a:t>
            </a:r>
            <a:r>
              <a:rPr lang="en-US" sz="2000" dirty="0"/>
              <a:t> KC,  Ramos ME, Lozada RM, Firestone-Cruz MF, </a:t>
            </a:r>
            <a:r>
              <a:rPr lang="en-US" sz="2000" dirty="0" err="1"/>
              <a:t>Strathdee</a:t>
            </a:r>
            <a:r>
              <a:rPr lang="en-US" sz="2000" dirty="0"/>
              <a:t> SA.  A tale of two cities: Social and environmental influences shaping risk factors and protective behaviors in two Mexico-US border cities. Health &amp; Place. 2009;15:999-1005. </a:t>
            </a:r>
          </a:p>
          <a:p>
            <a:pPr lvl="0" indent="-342900">
              <a:spcBef>
                <a:spcPts val="0"/>
              </a:spcBef>
              <a:buFont typeface="Arial" panose="020B0604020202020204" pitchFamily="34" charset="0"/>
              <a:buChar char="•"/>
              <a:defRPr/>
            </a:pPr>
            <a:r>
              <a:rPr lang="en-US" sz="2000" dirty="0" err="1"/>
              <a:t>Shedli</a:t>
            </a:r>
            <a:r>
              <a:rPr lang="en-US" sz="2000" dirty="0"/>
              <a:t> MG, </a:t>
            </a:r>
            <a:r>
              <a:rPr lang="en-US" sz="2000" dirty="0" err="1"/>
              <a:t>Decena</a:t>
            </a:r>
            <a:r>
              <a:rPr lang="en-US" sz="2000" dirty="0"/>
              <a:t> CU, Beltran O. Geopolitical and cultural factors affecting ARV adherence on the US-Mexico Border. Journal of Immigrant Minority Health. 2013;15(5):969-974. doi:10.1007/s10903-012-9681-8 </a:t>
            </a:r>
          </a:p>
          <a:p>
            <a:pPr lvl="0" indent="-342900">
              <a:spcBef>
                <a:spcPts val="0"/>
              </a:spcBef>
              <a:buFont typeface="Arial" panose="020B0604020202020204" pitchFamily="34" charset="0"/>
              <a:buChar char="•"/>
              <a:defRPr/>
            </a:pPr>
            <a:r>
              <a:rPr lang="en-US" sz="2000" dirty="0"/>
              <a:t> </a:t>
            </a:r>
            <a:r>
              <a:rPr lang="en-US" sz="2000" dirty="0" err="1"/>
              <a:t>Strathdee</a:t>
            </a:r>
            <a:r>
              <a:rPr lang="en-US" sz="2000" dirty="0"/>
              <a:t> SA, </a:t>
            </a:r>
            <a:r>
              <a:rPr lang="en-US" sz="2000" dirty="0" err="1"/>
              <a:t>Magis</a:t>
            </a:r>
            <a:r>
              <a:rPr lang="en-US" sz="2000" dirty="0"/>
              <a:t>-Rodriguez C. Mexico’s Evolving HIV Epidemic. JAMA. 2008; 300(5): 571-573. doi:10.1001/jama.300.5.571 </a:t>
            </a:r>
          </a:p>
          <a:p>
            <a:pPr lvl="0" indent="-342900">
              <a:spcBef>
                <a:spcPts val="0"/>
              </a:spcBef>
              <a:buFont typeface="Arial" panose="020B0604020202020204" pitchFamily="34" charset="0"/>
              <a:buChar char="•"/>
              <a:defRPr/>
            </a:pPr>
            <a:r>
              <a:rPr lang="en-US" sz="2000" dirty="0"/>
              <a:t> UNAIDS. Global HIV &amp; AIDS statistics-2019 fact sheet. Published 2020. </a:t>
            </a:r>
            <a:r>
              <a:rPr lang="en-US" sz="2000" u="sng" dirty="0">
                <a:hlinkClick r:id="rId2"/>
              </a:rPr>
              <a:t>https://www.unaids.org/en/resources/fact-sheet</a:t>
            </a:r>
            <a:r>
              <a:rPr lang="en-US" sz="2000" dirty="0"/>
              <a:t> Accessed March 04, 2020. </a:t>
            </a:r>
          </a:p>
          <a:p>
            <a:pPr lvl="0" indent="-342900">
              <a:spcBef>
                <a:spcPts val="0"/>
              </a:spcBef>
              <a:buFont typeface="Arial" panose="020B0604020202020204" pitchFamily="34" charset="0"/>
              <a:buChar char="•"/>
              <a:defRPr/>
            </a:pPr>
            <a:r>
              <a:rPr lang="en-US" sz="2000" dirty="0" err="1"/>
              <a:t>Kutner</a:t>
            </a:r>
            <a:r>
              <a:rPr lang="en-US" sz="2000" dirty="0"/>
              <a:t> BA, Nelson KM, </a:t>
            </a:r>
            <a:r>
              <a:rPr lang="en-US" sz="2000" dirty="0" err="1"/>
              <a:t>Simoni</a:t>
            </a:r>
            <a:r>
              <a:rPr lang="en-US" sz="2000" dirty="0"/>
              <a:t> JM, </a:t>
            </a:r>
            <a:r>
              <a:rPr lang="en-US" sz="2000" dirty="0" err="1"/>
              <a:t>Sauceda</a:t>
            </a:r>
            <a:r>
              <a:rPr lang="en-US" sz="2000" dirty="0"/>
              <a:t> JA, </a:t>
            </a:r>
            <a:r>
              <a:rPr lang="en-US" sz="2000" dirty="0" err="1"/>
              <a:t>Wiebe</a:t>
            </a:r>
            <a:r>
              <a:rPr lang="en-US" sz="2000" dirty="0"/>
              <a:t> JS. Factors associated with sexual risk HIV transmission among HIV-positive Latino men who have sex with men on the U.S.-Mexico Border. AIDS Behavior, 2017;21(3): 923-934. </a:t>
            </a:r>
            <a:r>
              <a:rPr lang="en-US" sz="2000" dirty="0" err="1"/>
              <a:t>doi</a:t>
            </a:r>
            <a:r>
              <a:rPr lang="en-US" sz="2000" dirty="0"/>
              <a:t>: 10.1007/s10461-016-1449-z </a:t>
            </a:r>
          </a:p>
          <a:p>
            <a:pPr marL="571500" indent="-457200">
              <a:buFont typeface="+mj-lt"/>
              <a:buAutoNum type="arabicPeriod" startAt="18"/>
            </a:pPr>
            <a:endParaRPr lang="en-US" sz="1400" dirty="0"/>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34</a:t>
            </a:fld>
            <a:endParaRPr lang="en-US"/>
          </a:p>
        </p:txBody>
      </p:sp>
    </p:spTree>
    <p:extLst>
      <p:ext uri="{BB962C8B-B14F-4D97-AF65-F5344CB8AC3E}">
        <p14:creationId xmlns:p14="http://schemas.microsoft.com/office/powerpoint/2010/main" val="15450959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a:t>
            </a:r>
          </a:p>
        </p:txBody>
      </p:sp>
      <p:sp>
        <p:nvSpPr>
          <p:cNvPr id="3" name="Content Placeholder 2"/>
          <p:cNvSpPr>
            <a:spLocks noGrp="1"/>
          </p:cNvSpPr>
          <p:nvPr>
            <p:ph idx="1"/>
          </p:nvPr>
        </p:nvSpPr>
        <p:spPr>
          <a:xfrm>
            <a:off x="143540" y="1087672"/>
            <a:ext cx="8620369" cy="3962400"/>
          </a:xfrm>
        </p:spPr>
        <p:txBody>
          <a:bodyPr>
            <a:normAutofit fontScale="47500" lnSpcReduction="20000"/>
          </a:bodyPr>
          <a:lstStyle/>
          <a:p>
            <a:pPr marL="457200" indent="-457200">
              <a:spcBef>
                <a:spcPts val="0"/>
              </a:spcBef>
              <a:buFont typeface="Arial" panose="020B0604020202020204" pitchFamily="34" charset="0"/>
              <a:buChar char="•"/>
              <a:defRPr/>
            </a:pPr>
            <a:r>
              <a:rPr lang="en-US" sz="2000" dirty="0"/>
              <a:t>Dutton RJ,  Weldon M, Shannon J, Bowcock C. Survey  of health and environmental conditions in Texas border cities and </a:t>
            </a:r>
            <a:r>
              <a:rPr lang="en-US" sz="2000" dirty="0" err="1"/>
              <a:t>colonias</a:t>
            </a:r>
            <a:r>
              <a:rPr lang="en-US" sz="2000" dirty="0"/>
              <a:t>: Executive summary. Texas Department of Health. Published 200. Accessed June 01, 2020. </a:t>
            </a:r>
          </a:p>
          <a:p>
            <a:pPr indent="-342900">
              <a:spcBef>
                <a:spcPts val="0"/>
              </a:spcBef>
              <a:buFont typeface="Arial" panose="020B0604020202020204" pitchFamily="34" charset="0"/>
              <a:buChar char="•"/>
              <a:defRPr/>
            </a:pPr>
            <a:r>
              <a:rPr lang="en-US" sz="2000" dirty="0"/>
              <a:t>Mehta SR et al. The relatedness of HIV epidemics in the united States–Mexico border region. AIDS Research and Human Retroviruses, 2010;26(12), 1273-1277. doi:10.1089/aid.2010.0021</a:t>
            </a:r>
          </a:p>
          <a:p>
            <a:pPr indent="-342900">
              <a:spcBef>
                <a:spcPts val="0"/>
              </a:spcBef>
              <a:buFont typeface="Arial" panose="020B0604020202020204" pitchFamily="34" charset="0"/>
              <a:buChar char="•"/>
              <a:defRPr/>
            </a:pPr>
            <a:r>
              <a:rPr lang="en-US" sz="2000" dirty="0"/>
              <a:t>Zhang X, Martinez-Donate AP, Simon NJ, </a:t>
            </a:r>
            <a:r>
              <a:rPr lang="en-US" sz="2000" dirty="0" err="1"/>
              <a:t>Hovell</a:t>
            </a:r>
            <a:r>
              <a:rPr lang="en-US" sz="2000" dirty="0"/>
              <a:t> MF, Rangel MG, </a:t>
            </a:r>
            <a:r>
              <a:rPr lang="en-US" sz="2000" dirty="0" err="1"/>
              <a:t>Magis</a:t>
            </a:r>
            <a:r>
              <a:rPr lang="en-US" sz="2000" dirty="0"/>
              <a:t>-Rodriguez C, </a:t>
            </a:r>
            <a:r>
              <a:rPr lang="en-US" sz="2000" dirty="0" err="1"/>
              <a:t>Sipan</a:t>
            </a:r>
            <a:r>
              <a:rPr lang="en-US" sz="2000" dirty="0"/>
              <a:t> CL. Risk </a:t>
            </a:r>
            <a:r>
              <a:rPr lang="en-US" sz="2000" dirty="0" err="1"/>
              <a:t>behaviours</a:t>
            </a:r>
            <a:r>
              <a:rPr lang="en-US" sz="2000" dirty="0"/>
              <a:t> for HIV infection among traveling Mexican migrants: The Mexico-US border as a contextual risk factor. Global Public Health, 2017;12(1); 65-83. doi:10.1080/17441692.2016.1142591 </a:t>
            </a:r>
          </a:p>
          <a:p>
            <a:pPr indent="-342900">
              <a:spcBef>
                <a:spcPts val="0"/>
              </a:spcBef>
              <a:buFont typeface="Arial" panose="020B0604020202020204" pitchFamily="34" charset="0"/>
              <a:buChar char="•"/>
              <a:defRPr/>
            </a:pPr>
            <a:r>
              <a:rPr lang="en-US" sz="2000" dirty="0"/>
              <a:t> Patterson TL, </a:t>
            </a:r>
            <a:r>
              <a:rPr lang="en-US" sz="2000" dirty="0" err="1"/>
              <a:t>Strathdee</a:t>
            </a:r>
            <a:r>
              <a:rPr lang="en-US" sz="2000" dirty="0"/>
              <a:t> SA, </a:t>
            </a:r>
            <a:r>
              <a:rPr lang="en-US" sz="2000" dirty="0" err="1"/>
              <a:t>Semple</a:t>
            </a:r>
            <a:r>
              <a:rPr lang="en-US" sz="2000" dirty="0"/>
              <a:t> SJ, </a:t>
            </a:r>
            <a:r>
              <a:rPr lang="en-US" sz="2000" dirty="0" err="1"/>
              <a:t>Chavarin</a:t>
            </a:r>
            <a:r>
              <a:rPr lang="en-US" sz="2000" dirty="0"/>
              <a:t> CV, </a:t>
            </a:r>
            <a:r>
              <a:rPr lang="en-US" sz="2000" dirty="0" err="1"/>
              <a:t>Abramovitz</a:t>
            </a:r>
            <a:r>
              <a:rPr lang="en-US" sz="2000" dirty="0"/>
              <a:t> D, Gaines TL, Mendoza D, </a:t>
            </a:r>
            <a:r>
              <a:rPr lang="en-US" sz="2000" dirty="0" err="1"/>
              <a:t>Staines</a:t>
            </a:r>
            <a:r>
              <a:rPr lang="en-US" sz="2000" dirty="0"/>
              <a:t> H, Aarons GA, </a:t>
            </a:r>
            <a:r>
              <a:rPr lang="en-US" sz="2000" dirty="0" err="1"/>
              <a:t>Magis</a:t>
            </a:r>
            <a:r>
              <a:rPr lang="en-US" sz="2000" dirty="0"/>
              <a:t>-Rodriguez C. Prevalence of HIV/STIs and correlates with municipal characteristics among female sex workers in 13 Mexican cities. </a:t>
            </a:r>
            <a:r>
              <a:rPr lang="en-US" sz="2000" dirty="0" err="1"/>
              <a:t>Salud</a:t>
            </a:r>
            <a:r>
              <a:rPr lang="en-US" sz="2000" dirty="0"/>
              <a:t> </a:t>
            </a:r>
            <a:r>
              <a:rPr lang="en-US" sz="2000" dirty="0" err="1"/>
              <a:t>Publica</a:t>
            </a:r>
            <a:r>
              <a:rPr lang="en-US" sz="2000" dirty="0"/>
              <a:t> Mexicana. 2019;61:116-124. https://doi.org/10.21149/8863 </a:t>
            </a:r>
          </a:p>
          <a:p>
            <a:pPr indent="-342900">
              <a:spcBef>
                <a:spcPts val="0"/>
              </a:spcBef>
              <a:buFont typeface="Arial" panose="020B0604020202020204" pitchFamily="34" charset="0"/>
              <a:buChar char="•"/>
              <a:defRPr/>
            </a:pPr>
            <a:r>
              <a:rPr lang="en-US" sz="2000" dirty="0"/>
              <a:t>Marks C, </a:t>
            </a:r>
            <a:r>
              <a:rPr lang="en-US" sz="2000" dirty="0" err="1"/>
              <a:t>Zúñiga</a:t>
            </a:r>
            <a:r>
              <a:rPr lang="en-US" sz="2000" dirty="0"/>
              <a:t> ML. CAM practices and treatment adherence among key subpopulations of HIV+ Latinos receiving care in the san Diego Tijuana border region: A latent class analysis. Frontiers in public health. 2019;7:179. https://search.datacite.org/works/10.3389/fpubh.2019.00179. </a:t>
            </a:r>
            <a:r>
              <a:rPr lang="en-US" sz="2000" dirty="0" err="1"/>
              <a:t>doi</a:t>
            </a:r>
            <a:r>
              <a:rPr lang="en-US" sz="2000" dirty="0"/>
              <a:t>: 10.3389/fpubh.2019.00179</a:t>
            </a:r>
          </a:p>
          <a:p>
            <a:pPr indent="-342900">
              <a:spcBef>
                <a:spcPts val="0"/>
              </a:spcBef>
              <a:buFont typeface="Arial" panose="020B0604020202020204" pitchFamily="34" charset="0"/>
              <a:buChar char="•"/>
              <a:defRPr/>
            </a:pPr>
            <a:r>
              <a:rPr lang="en-US" sz="2000" dirty="0"/>
              <a:t>Centro Nacional Para la </a:t>
            </a:r>
            <a:r>
              <a:rPr lang="en-US" sz="2000" dirty="0" err="1"/>
              <a:t>Prevencion</a:t>
            </a:r>
            <a:r>
              <a:rPr lang="en-US" sz="2000" dirty="0"/>
              <a:t> y el Control del VIH y el SIDA (CENSIDA). </a:t>
            </a:r>
            <a:r>
              <a:rPr lang="en-US" sz="2000" dirty="0" err="1"/>
              <a:t>Vigilancia</a:t>
            </a:r>
            <a:r>
              <a:rPr lang="en-US" sz="2000" dirty="0"/>
              <a:t> </a:t>
            </a:r>
            <a:r>
              <a:rPr lang="en-US" sz="2000" dirty="0" err="1"/>
              <a:t>epidemiologica</a:t>
            </a:r>
            <a:r>
              <a:rPr lang="en-US" sz="2000" dirty="0"/>
              <a:t> de </a:t>
            </a:r>
            <a:r>
              <a:rPr lang="en-US" sz="2000" dirty="0" err="1"/>
              <a:t>casos</a:t>
            </a:r>
            <a:r>
              <a:rPr lang="en-US" sz="2000" dirty="0"/>
              <a:t> e VIH/SIDA </a:t>
            </a:r>
            <a:r>
              <a:rPr lang="en-US" sz="2000" dirty="0" err="1"/>
              <a:t>en</a:t>
            </a:r>
            <a:r>
              <a:rPr lang="en-US" sz="2000" dirty="0"/>
              <a:t> Mexico </a:t>
            </a:r>
            <a:r>
              <a:rPr lang="en-US" sz="2000" dirty="0" err="1"/>
              <a:t>Registro</a:t>
            </a:r>
            <a:r>
              <a:rPr lang="en-US" sz="2000" dirty="0"/>
              <a:t> Nacional  de </a:t>
            </a:r>
            <a:r>
              <a:rPr lang="en-US" sz="2000" dirty="0" err="1"/>
              <a:t>Casos</a:t>
            </a:r>
            <a:r>
              <a:rPr lang="en-US" sz="2000" dirty="0"/>
              <a:t> de SIDA </a:t>
            </a:r>
            <a:r>
              <a:rPr lang="en-US" sz="2000" dirty="0" err="1"/>
              <a:t>actualizacion</a:t>
            </a:r>
            <a:r>
              <a:rPr lang="en-US" sz="2000" dirty="0"/>
              <a:t> al </a:t>
            </a:r>
            <a:r>
              <a:rPr lang="en-US" sz="2000" dirty="0" err="1"/>
              <a:t>cierre</a:t>
            </a:r>
            <a:r>
              <a:rPr lang="en-US" sz="2000" dirty="0"/>
              <a:t> del 2018. Published 2019. Accessed July 10, 2020. </a:t>
            </a:r>
          </a:p>
          <a:p>
            <a:pPr indent="-342900">
              <a:spcBef>
                <a:spcPts val="0"/>
              </a:spcBef>
              <a:buFont typeface="Arial" panose="020B0604020202020204" pitchFamily="34" charset="0"/>
              <a:buChar char="•"/>
              <a:defRPr/>
            </a:pPr>
            <a:r>
              <a:rPr lang="en-US" sz="2000" dirty="0"/>
              <a:t>Dutton RJ, Weldon M, Shannon J,  Bowcock C. Survey of health and environmental conditions in Texas border cities and </a:t>
            </a:r>
            <a:r>
              <a:rPr lang="en-US" sz="2000" dirty="0" err="1"/>
              <a:t>colonias</a:t>
            </a:r>
            <a:r>
              <a:rPr lang="en-US" sz="2000" dirty="0"/>
              <a:t>: Executive summary. Texas Department of Health. Published 2000. Accessed July 05, 2020. The Survey  of Health and Environmental Conditions in Texas Border Counties and </a:t>
            </a:r>
            <a:r>
              <a:rPr lang="en-US" sz="2000" dirty="0" err="1"/>
              <a:t>Colonias</a:t>
            </a:r>
            <a:r>
              <a:rPr lang="en-US" sz="2000" dirty="0"/>
              <a:t> was conducted  to provide the first population-based data on health concerns on the border. </a:t>
            </a:r>
          </a:p>
          <a:p>
            <a:pPr indent="-342900">
              <a:spcBef>
                <a:spcPts val="0"/>
              </a:spcBef>
              <a:buFont typeface="Arial" panose="020B0604020202020204" pitchFamily="34" charset="0"/>
              <a:buChar char="•"/>
              <a:defRPr/>
            </a:pPr>
            <a:r>
              <a:rPr lang="en-US" sz="2000" dirty="0"/>
              <a:t>Thomas F, </a:t>
            </a:r>
            <a:r>
              <a:rPr lang="en-US" sz="2000" dirty="0" err="1"/>
              <a:t>Haour-Knipe</a:t>
            </a:r>
            <a:r>
              <a:rPr lang="en-US" sz="2000" dirty="0"/>
              <a:t> M, </a:t>
            </a:r>
            <a:r>
              <a:rPr lang="en-US" sz="2000" dirty="0" err="1"/>
              <a:t>Aggleton</a:t>
            </a:r>
            <a:r>
              <a:rPr lang="en-US" sz="2000" dirty="0"/>
              <a:t> P. Mobility, Sexuality and AIDS: Sexuality, Culture and Health. 3rd ed. Routledge Taylor &amp; Francis Group: London and New York; 2009.  </a:t>
            </a:r>
          </a:p>
          <a:p>
            <a:pPr indent="-342900">
              <a:spcBef>
                <a:spcPts val="0"/>
              </a:spcBef>
              <a:buFont typeface="Arial" panose="020B0604020202020204" pitchFamily="34" charset="0"/>
              <a:buChar char="•"/>
              <a:defRPr/>
            </a:pPr>
            <a:r>
              <a:rPr lang="en-US" sz="2000" dirty="0"/>
              <a:t>Patterson TL, Volkmann T, Gallardo M, Goldenberg S, Lozada R, </a:t>
            </a:r>
            <a:r>
              <a:rPr lang="en-US" sz="2000" dirty="0" err="1"/>
              <a:t>Semple</a:t>
            </a:r>
            <a:r>
              <a:rPr lang="en-US" sz="2000" dirty="0"/>
              <a:t> SJ, Anderson CM,  </a:t>
            </a:r>
            <a:r>
              <a:rPr lang="en-US" sz="2000" dirty="0" err="1"/>
              <a:t>Strathdee</a:t>
            </a:r>
            <a:r>
              <a:rPr lang="en-US" sz="2000" dirty="0"/>
              <a:t> SA. Identifying the HIV transmission bridge: Which men are having unsafe sex with female sex workers and with their own wives or steady partners? Journal of Acquired Immune Deficiency Syndrome. 2012; 60(4): 414-420. </a:t>
            </a:r>
            <a:r>
              <a:rPr lang="en-US" sz="2000" dirty="0" err="1"/>
              <a:t>doi</a:t>
            </a:r>
            <a:r>
              <a:rPr lang="en-US" sz="2000" dirty="0"/>
              <a:t>: 10.1097/QAI.0b013e31825693f2 </a:t>
            </a:r>
          </a:p>
          <a:p>
            <a:pPr indent="-342900">
              <a:spcBef>
                <a:spcPts val="0"/>
              </a:spcBef>
              <a:buFont typeface="Arial" panose="020B0604020202020204" pitchFamily="34" charset="0"/>
              <a:buChar char="•"/>
              <a:defRPr/>
            </a:pPr>
            <a:r>
              <a:rPr lang="en-US" sz="2000" dirty="0"/>
              <a:t>Scholl E, Nicholson J. United States Agency International Development. HIV Prevention on the U.S.-Mexico Border: Addressing the needs of most-at-risk populations. AIDSTAR-One: AIDS support and technical assistance resources. Published July 2010. Accessed July 13, 2020. </a:t>
            </a:r>
          </a:p>
          <a:p>
            <a:pPr indent="-342900">
              <a:spcBef>
                <a:spcPts val="0"/>
              </a:spcBef>
              <a:buFont typeface="Arial" panose="020B0604020202020204" pitchFamily="34" charset="0"/>
              <a:buChar char="•"/>
              <a:defRPr/>
            </a:pPr>
            <a:r>
              <a:rPr lang="en-US" sz="2000" dirty="0" err="1"/>
              <a:t>Truby</a:t>
            </a:r>
            <a:r>
              <a:rPr lang="en-US" sz="2000" dirty="0"/>
              <a:t>,  K. Bodies on the border: The state, civil society  and HIV at Mexico's </a:t>
            </a:r>
            <a:r>
              <a:rPr lang="en-US" sz="2000" dirty="0" err="1"/>
              <a:t>Fronteras</a:t>
            </a:r>
            <a:r>
              <a:rPr lang="en-US" sz="2000" dirty="0"/>
              <a:t>. Policy and Society. 2014;33:53-64. </a:t>
            </a:r>
            <a:r>
              <a:rPr lang="en-US" sz="2000" dirty="0" err="1"/>
              <a:t>doi</a:t>
            </a:r>
            <a:r>
              <a:rPr lang="en-US" sz="2000" dirty="0"/>
              <a:t>: http://dx.doi.org/10.1016/j.polsoc.2014.03.003 </a:t>
            </a:r>
          </a:p>
          <a:p>
            <a:pPr indent="-342900">
              <a:spcBef>
                <a:spcPts val="0"/>
              </a:spcBef>
              <a:buFont typeface="+mj-lt"/>
              <a:buAutoNum type="arabicPeriod" startAt="30"/>
              <a:defRPr/>
            </a:pPr>
            <a:endParaRPr lang="en-US" sz="2000" dirty="0"/>
          </a:p>
          <a:p>
            <a:pPr marL="571500" indent="-457200">
              <a:buFont typeface="+mj-lt"/>
              <a:buAutoNum type="arabicPeriod" startAt="30"/>
            </a:pPr>
            <a:endParaRPr lang="en-US" sz="1400" dirty="0"/>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35</a:t>
            </a:fld>
            <a:endParaRPr lang="en-US"/>
          </a:p>
        </p:txBody>
      </p:sp>
    </p:spTree>
    <p:extLst>
      <p:ext uri="{BB962C8B-B14F-4D97-AF65-F5344CB8AC3E}">
        <p14:creationId xmlns:p14="http://schemas.microsoft.com/office/powerpoint/2010/main" val="20195575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a:t>
            </a:r>
          </a:p>
        </p:txBody>
      </p:sp>
      <p:sp>
        <p:nvSpPr>
          <p:cNvPr id="3" name="Content Placeholder 2"/>
          <p:cNvSpPr>
            <a:spLocks noGrp="1"/>
          </p:cNvSpPr>
          <p:nvPr>
            <p:ph idx="1"/>
          </p:nvPr>
        </p:nvSpPr>
        <p:spPr>
          <a:xfrm>
            <a:off x="143540" y="1087672"/>
            <a:ext cx="8620369" cy="3962400"/>
          </a:xfrm>
        </p:spPr>
        <p:txBody>
          <a:bodyPr>
            <a:normAutofit fontScale="55000" lnSpcReduction="20000"/>
          </a:bodyPr>
          <a:lstStyle/>
          <a:p>
            <a:pPr marL="457200" indent="-457200">
              <a:spcBef>
                <a:spcPts val="0"/>
              </a:spcBef>
              <a:buFont typeface="+mj-lt"/>
              <a:buAutoNum type="arabicPeriod" startAt="41"/>
              <a:defRPr/>
            </a:pPr>
            <a:r>
              <a:rPr lang="en-US" sz="2000" dirty="0"/>
              <a:t>Zhang X, Martinez-Donate AP, Simon NJ, </a:t>
            </a:r>
            <a:r>
              <a:rPr lang="en-US" sz="2000" dirty="0" err="1"/>
              <a:t>Hovell</a:t>
            </a:r>
            <a:r>
              <a:rPr lang="en-US" sz="2000" dirty="0"/>
              <a:t> MF, Rangel MG, </a:t>
            </a:r>
            <a:r>
              <a:rPr lang="en-US" sz="2000" dirty="0" err="1"/>
              <a:t>Magis</a:t>
            </a:r>
            <a:r>
              <a:rPr lang="en-US" sz="2000" dirty="0"/>
              <a:t>-Rodriguez C, </a:t>
            </a:r>
            <a:r>
              <a:rPr lang="en-US" sz="2000" dirty="0" err="1"/>
              <a:t>Sipan</a:t>
            </a:r>
            <a:r>
              <a:rPr lang="en-US" sz="2000" dirty="0"/>
              <a:t> CL. Risk </a:t>
            </a:r>
            <a:r>
              <a:rPr lang="en-US" sz="2000" dirty="0" err="1"/>
              <a:t>behaviours</a:t>
            </a:r>
            <a:r>
              <a:rPr lang="en-US" sz="2000" dirty="0"/>
              <a:t> for HIV infection among traveling Mexican migrants: The Mexico-US border as a contextual risk factor. Global Public Health, 2017;12(1); 65-83. doi:10.1080/17441692.2016.1142591 </a:t>
            </a:r>
          </a:p>
          <a:p>
            <a:pPr indent="-342900">
              <a:spcBef>
                <a:spcPts val="0"/>
              </a:spcBef>
              <a:buFont typeface="+mj-lt"/>
              <a:buAutoNum type="arabicPeriod" startAt="41"/>
              <a:defRPr/>
            </a:pPr>
            <a:r>
              <a:rPr lang="en-US" sz="2000" dirty="0"/>
              <a:t>Ramos R, Ferreira-Pinto JB, </a:t>
            </a:r>
            <a:r>
              <a:rPr lang="en-US" sz="2000" dirty="0" err="1"/>
              <a:t>Brouwer</a:t>
            </a:r>
            <a:r>
              <a:rPr lang="en-US" sz="2000" dirty="0"/>
              <a:t> KC,  Ramos ME, Lozada RM, Firestone-Cruz MF, </a:t>
            </a:r>
            <a:r>
              <a:rPr lang="en-US" sz="2000" dirty="0" err="1"/>
              <a:t>Strathdee</a:t>
            </a:r>
            <a:r>
              <a:rPr lang="en-US" sz="2000" dirty="0"/>
              <a:t> SA.  A tale of two cities: Social and environmental influences shaping risk factors and protective behaviors in two Mexico-US border cities. Health &amp; Place. 2009;15:999-1005. </a:t>
            </a:r>
          </a:p>
          <a:p>
            <a:pPr indent="-342900">
              <a:spcBef>
                <a:spcPts val="0"/>
              </a:spcBef>
              <a:buFont typeface="+mj-lt"/>
              <a:buAutoNum type="arabicPeriod" startAt="41"/>
              <a:defRPr/>
            </a:pPr>
            <a:r>
              <a:rPr lang="en-US" sz="2000" dirty="0" err="1"/>
              <a:t>Truby</a:t>
            </a:r>
            <a:r>
              <a:rPr lang="en-US" sz="2000" dirty="0"/>
              <a:t>,  K. Bodies on the border: The state, civil society  and HIV at Mexico's </a:t>
            </a:r>
            <a:r>
              <a:rPr lang="en-US" sz="2000" dirty="0" err="1"/>
              <a:t>Fronteras</a:t>
            </a:r>
            <a:r>
              <a:rPr lang="en-US" sz="2000" dirty="0"/>
              <a:t>. Policy and Society. 2014;33:53-64. </a:t>
            </a:r>
            <a:r>
              <a:rPr lang="en-US" sz="2000" dirty="0" err="1"/>
              <a:t>doi</a:t>
            </a:r>
            <a:r>
              <a:rPr lang="en-US" sz="2000" dirty="0"/>
              <a:t>: http://dx.doi.org/10.1016/j.polsoc.2014.03.003 </a:t>
            </a:r>
          </a:p>
          <a:p>
            <a:pPr indent="-342900">
              <a:spcBef>
                <a:spcPts val="0"/>
              </a:spcBef>
              <a:buFont typeface="+mj-lt"/>
              <a:buAutoNum type="arabicPeriod" startAt="41"/>
              <a:defRPr/>
            </a:pPr>
            <a:r>
              <a:rPr lang="en-US" sz="2000" dirty="0"/>
              <a:t>1. U.S. Department of Health &amp; Human Services. U.S. statistics: Fast Facts. Accessed July 04,  2020. https://www.hiv.gov/hiv-basics/overview/data-and-trends/statistics#:~:text=The%20estimated%20number%20of%20HIV,among%20all%20other%20age%20groups</a:t>
            </a:r>
          </a:p>
          <a:p>
            <a:pPr indent="-342900">
              <a:spcBef>
                <a:spcPts val="0"/>
              </a:spcBef>
              <a:buFont typeface="+mj-lt"/>
              <a:buAutoNum type="arabicPeriod" startAt="41"/>
              <a:defRPr/>
            </a:pPr>
            <a:r>
              <a:rPr lang="en-US" sz="2000" dirty="0"/>
              <a:t>2. Paso del Norte Health Foundation: Healthy El Paso Del Norte: HIV diagnosis rate. Accessed July 02, 2020. http://www.healthypasodelnorte.org/indicators/index/view?indicatorId=1584&amp;localeId=2645</a:t>
            </a:r>
          </a:p>
          <a:p>
            <a:pPr indent="-342900">
              <a:spcBef>
                <a:spcPts val="0"/>
              </a:spcBef>
              <a:buFont typeface="+mj-lt"/>
              <a:buAutoNum type="arabicPeriod" startAt="41"/>
              <a:defRPr/>
            </a:pPr>
            <a:r>
              <a:rPr lang="en-US" sz="2000" dirty="0"/>
              <a:t>3. Marks C, </a:t>
            </a:r>
            <a:r>
              <a:rPr lang="en-US" sz="2000" dirty="0" err="1"/>
              <a:t>Zúñiga</a:t>
            </a:r>
            <a:r>
              <a:rPr lang="en-US" sz="2000" dirty="0"/>
              <a:t> ML. CAM practices and treatment adherence among key subpopulations of HIV+ Latinos receiving care in the san Diego-Tijuana border region: A latent class analysis. Frontiers in public health. 2019;7:179. https://search.datacite.org/works/10.3389/fpubh.2019.00179. </a:t>
            </a:r>
            <a:r>
              <a:rPr lang="en-US" sz="2000" dirty="0" err="1"/>
              <a:t>doi</a:t>
            </a:r>
            <a:r>
              <a:rPr lang="en-US" sz="2000" dirty="0"/>
              <a:t>: 10.3389/fpubh.2019.00179.</a:t>
            </a:r>
          </a:p>
          <a:p>
            <a:pPr indent="-342900">
              <a:spcBef>
                <a:spcPts val="0"/>
              </a:spcBef>
              <a:buFont typeface="+mj-lt"/>
              <a:buAutoNum type="arabicPeriod" startAt="41"/>
              <a:defRPr/>
            </a:pPr>
            <a:r>
              <a:rPr lang="en-US" sz="2000" dirty="0"/>
              <a:t>4. Paso del Norte Health Foundation. Healthy El Paso Del Norte: HIV prevalence rate. Accessed July 20, 2020. http://www.healthypasodelnorte.org/?module=indicators&amp;controller=index&amp;action=view&amp;comparisonId=&amp;indicatorId=267&amp;localeTypeId=2&amp;localeId=2645</a:t>
            </a:r>
          </a:p>
          <a:p>
            <a:pPr indent="-342900">
              <a:spcBef>
                <a:spcPts val="0"/>
              </a:spcBef>
              <a:buFont typeface="+mj-lt"/>
              <a:buAutoNum type="arabicPeriod" startAt="41"/>
              <a:defRPr/>
            </a:pPr>
            <a:r>
              <a:rPr lang="en-US" sz="2000" dirty="0"/>
              <a:t>5. Bazzi AR, Rangel G, Martinez G, et al. Incidence and predictors of HIV and sexually transmitted infections among female sex workers and their intimate male partners in northern Mexico: A longitudinal, multilevel study. American journal of epidemiology. 2015;181(9):723-731. https://www.ncbi.nlm.nih.gov/pubmed/25769307. </a:t>
            </a:r>
            <a:r>
              <a:rPr lang="en-US" sz="2000" dirty="0" err="1"/>
              <a:t>doi</a:t>
            </a:r>
            <a:r>
              <a:rPr lang="en-US" sz="2000" dirty="0"/>
              <a:t>: 10.1093/</a:t>
            </a:r>
            <a:r>
              <a:rPr lang="en-US" sz="2000" dirty="0" err="1"/>
              <a:t>aje</a:t>
            </a:r>
            <a:r>
              <a:rPr lang="en-US" sz="2000" dirty="0"/>
              <a:t>/kwu340.</a:t>
            </a:r>
          </a:p>
          <a:p>
            <a:pPr indent="-342900">
              <a:spcBef>
                <a:spcPts val="0"/>
              </a:spcBef>
              <a:buFont typeface="+mj-lt"/>
              <a:buAutoNum type="arabicPeriod" startAt="41"/>
              <a:defRPr/>
            </a:pPr>
            <a:r>
              <a:rPr lang="en-US" sz="2000" dirty="0"/>
              <a:t> 6. County of San Diego Health and Human Services Agency: HIV/AIDS Epidemiology Report-2016. Accessed July 20, 2020. https://www.sandiegocounty.gov/content/dam/sdc/hhsa/programs/phs/documents/EpiReport2017final.pdf</a:t>
            </a:r>
          </a:p>
          <a:p>
            <a:pPr indent="-342900">
              <a:spcBef>
                <a:spcPts val="0"/>
              </a:spcBef>
              <a:buFont typeface="+mj-lt"/>
              <a:buAutoNum type="arabicPeriod" startAt="41"/>
              <a:defRPr/>
            </a:pPr>
            <a:r>
              <a:rPr lang="en-US" sz="2000" dirty="0"/>
              <a:t>7. Health &amp; Human Services Agency: HIV Epidemiology Unit. Accessed July 24, 2020. https://www.sandiegocounty.gov/hhsa/programs/phs/hiv_aids_epidemiology_unit/reports_and_statistics.html</a:t>
            </a:r>
          </a:p>
          <a:p>
            <a:pPr indent="-342900">
              <a:spcBef>
                <a:spcPts val="0"/>
              </a:spcBef>
              <a:buFont typeface="+mj-lt"/>
              <a:buAutoNum type="arabicPeriod" startAt="41"/>
              <a:defRPr/>
            </a:pPr>
            <a:endParaRPr lang="en-US" sz="2000" dirty="0"/>
          </a:p>
          <a:p>
            <a:pPr marL="571500" indent="-457200">
              <a:buFont typeface="+mj-lt"/>
              <a:buAutoNum type="arabicPeriod" startAt="41"/>
            </a:pPr>
            <a:endParaRPr lang="en-US" sz="1400" dirty="0"/>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36</a:t>
            </a:fld>
            <a:endParaRPr lang="en-US"/>
          </a:p>
        </p:txBody>
      </p:sp>
    </p:spTree>
    <p:extLst>
      <p:ext uri="{BB962C8B-B14F-4D97-AF65-F5344CB8AC3E}">
        <p14:creationId xmlns:p14="http://schemas.microsoft.com/office/powerpoint/2010/main" val="39052375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a:t>
            </a:r>
          </a:p>
        </p:txBody>
      </p:sp>
      <p:sp>
        <p:nvSpPr>
          <p:cNvPr id="3" name="Content Placeholder 2"/>
          <p:cNvSpPr>
            <a:spLocks noGrp="1"/>
          </p:cNvSpPr>
          <p:nvPr>
            <p:ph idx="1"/>
          </p:nvPr>
        </p:nvSpPr>
        <p:spPr>
          <a:xfrm>
            <a:off x="76200" y="819150"/>
            <a:ext cx="8915400" cy="3962400"/>
          </a:xfrm>
        </p:spPr>
        <p:txBody>
          <a:bodyPr>
            <a:normAutofit fontScale="55000" lnSpcReduction="20000"/>
          </a:bodyPr>
          <a:lstStyle/>
          <a:p>
            <a:pPr marL="457200" indent="-457200">
              <a:spcBef>
                <a:spcPts val="0"/>
              </a:spcBef>
              <a:buFont typeface="Arial" panose="020B0604020202020204" pitchFamily="34" charset="0"/>
              <a:buChar char="•"/>
              <a:defRPr/>
            </a:pPr>
            <a:r>
              <a:rPr lang="en-US" sz="2000" dirty="0"/>
              <a:t>Bazzi AR, Rangel G, Martinez G, et al. Incidence and predictors of HIV and sexually transmitted infections among female sex workers and their intimate male partners in northern Mexico: A longitudinal, multilevel study. American journal of epidemiology. 2015;181(9):723-731. https://www.ncbi.nlm.nih.gov/pubmed/25769307. </a:t>
            </a:r>
            <a:r>
              <a:rPr lang="en-US" sz="2000" dirty="0" err="1"/>
              <a:t>doi</a:t>
            </a:r>
            <a:r>
              <a:rPr lang="en-US" sz="2000" dirty="0"/>
              <a:t>: 10.1093/</a:t>
            </a:r>
            <a:r>
              <a:rPr lang="en-US" sz="2000" dirty="0" err="1"/>
              <a:t>aje</a:t>
            </a:r>
            <a:r>
              <a:rPr lang="en-US" sz="2000" dirty="0"/>
              <a:t>/kwu340.</a:t>
            </a:r>
          </a:p>
          <a:p>
            <a:pPr indent="-342900">
              <a:spcBef>
                <a:spcPts val="0"/>
              </a:spcBef>
              <a:buFont typeface="Arial" panose="020B0604020202020204" pitchFamily="34" charset="0"/>
              <a:buChar char="•"/>
              <a:defRPr/>
            </a:pPr>
            <a:r>
              <a:rPr lang="en-US" sz="2000" dirty="0"/>
              <a:t> Patterson TL, </a:t>
            </a:r>
            <a:r>
              <a:rPr lang="en-US" sz="2000" dirty="0" err="1"/>
              <a:t>Strathdee</a:t>
            </a:r>
            <a:r>
              <a:rPr lang="en-US" sz="2000" dirty="0"/>
              <a:t> SA, </a:t>
            </a:r>
            <a:r>
              <a:rPr lang="en-US" sz="2000" dirty="0" err="1"/>
              <a:t>Semple</a:t>
            </a:r>
            <a:r>
              <a:rPr lang="en-US" sz="2000" dirty="0"/>
              <a:t> SJ, </a:t>
            </a:r>
            <a:r>
              <a:rPr lang="en-US" sz="2000" dirty="0" err="1"/>
              <a:t>Chavarin</a:t>
            </a:r>
            <a:r>
              <a:rPr lang="en-US" sz="2000" dirty="0"/>
              <a:t> CV, </a:t>
            </a:r>
            <a:r>
              <a:rPr lang="en-US" sz="2000" dirty="0" err="1"/>
              <a:t>Abramovitz</a:t>
            </a:r>
            <a:r>
              <a:rPr lang="en-US" sz="2000" dirty="0"/>
              <a:t> D, Gaines TL, Mendoza D, </a:t>
            </a:r>
            <a:r>
              <a:rPr lang="en-US" sz="2000" dirty="0" err="1"/>
              <a:t>Staines</a:t>
            </a:r>
            <a:r>
              <a:rPr lang="en-US" sz="2000" dirty="0"/>
              <a:t> H, Aarons GA, </a:t>
            </a:r>
            <a:r>
              <a:rPr lang="en-US" sz="2000" dirty="0" err="1"/>
              <a:t>Magis</a:t>
            </a:r>
            <a:r>
              <a:rPr lang="en-US" sz="2000" dirty="0"/>
              <a:t>-Rodriguez C. Prevalence of HIV/STIs and correlates with municipal characteristics among female sex workers in 13 Mexican cities. </a:t>
            </a:r>
            <a:r>
              <a:rPr lang="en-US" sz="2000" dirty="0" err="1"/>
              <a:t>Salud</a:t>
            </a:r>
            <a:r>
              <a:rPr lang="en-US" sz="2000" dirty="0"/>
              <a:t> </a:t>
            </a:r>
            <a:r>
              <a:rPr lang="en-US" sz="2000" dirty="0" err="1"/>
              <a:t>Publica</a:t>
            </a:r>
            <a:r>
              <a:rPr lang="en-US" sz="2000" dirty="0"/>
              <a:t> Mexicana. 2019;61:116-124. https://doi.org/10.21149/8863 </a:t>
            </a:r>
          </a:p>
          <a:p>
            <a:pPr indent="-342900">
              <a:spcBef>
                <a:spcPts val="0"/>
              </a:spcBef>
              <a:buFont typeface="Arial" panose="020B0604020202020204" pitchFamily="34" charset="0"/>
              <a:buChar char="•"/>
              <a:defRPr/>
            </a:pPr>
            <a:r>
              <a:rPr lang="en-US" sz="2000" dirty="0"/>
              <a:t>Mehta SR et al. The relatedness of HIV epidemics in the united States–Mexico border region. AIDS Research and Human Retroviruses, 2010;26(12), 1273-1277. doi:10.1089/aid.2010.0021</a:t>
            </a:r>
          </a:p>
          <a:p>
            <a:pPr indent="-342900">
              <a:spcBef>
                <a:spcPts val="0"/>
              </a:spcBef>
              <a:buFont typeface="Arial" panose="020B0604020202020204" pitchFamily="34" charset="0"/>
              <a:buChar char="•"/>
              <a:defRPr/>
            </a:pPr>
            <a:r>
              <a:rPr lang="en-US" sz="2000" dirty="0"/>
              <a:t>Scholl E, Nicholson J. United States Agency International Development. HIV Prevention on the U.S.-Mexico Border: Addressing the needs of most-at-risk populations. AIDSTAR-One: AIDS support and technical assistance resources. Published July 2010. Accessed July 13, 2020. </a:t>
            </a:r>
          </a:p>
          <a:p>
            <a:pPr indent="-342900">
              <a:spcBef>
                <a:spcPts val="0"/>
              </a:spcBef>
              <a:buFont typeface="Arial" panose="020B0604020202020204" pitchFamily="34" charset="0"/>
              <a:buChar char="•"/>
              <a:defRPr/>
            </a:pPr>
            <a:r>
              <a:rPr lang="en-US" sz="2000" dirty="0" err="1"/>
              <a:t>Meht</a:t>
            </a:r>
            <a:r>
              <a:rPr lang="en-US" sz="2000" dirty="0"/>
              <a:t> SR et al. HIV Transmission Networks in the San Diego-Tijuana border region. </a:t>
            </a:r>
            <a:r>
              <a:rPr lang="en-US" sz="2000" dirty="0" err="1"/>
              <a:t>EBioMedicine</a:t>
            </a:r>
            <a:r>
              <a:rPr lang="en-US" sz="2000" dirty="0"/>
              <a:t>. 2015; 2: 1456-1463. </a:t>
            </a:r>
            <a:r>
              <a:rPr lang="en-US" sz="2000" dirty="0" err="1"/>
              <a:t>doi</a:t>
            </a:r>
            <a:r>
              <a:rPr lang="en-US" sz="2000" dirty="0"/>
              <a:t>: http://dx.doi.org/10.1016/j.ebiom.2015.07/024 </a:t>
            </a:r>
          </a:p>
          <a:p>
            <a:pPr indent="-342900">
              <a:spcBef>
                <a:spcPts val="0"/>
              </a:spcBef>
              <a:buFont typeface="Arial" panose="020B0604020202020204" pitchFamily="34" charset="0"/>
              <a:buChar char="•"/>
              <a:defRPr/>
            </a:pPr>
            <a:r>
              <a:rPr lang="en-US" sz="2000" dirty="0"/>
              <a:t>Patterson TL, Volkmann T, Gallardo M, Goldenberg S, Lozada R, </a:t>
            </a:r>
            <a:r>
              <a:rPr lang="en-US" sz="2000" dirty="0" err="1"/>
              <a:t>Semple</a:t>
            </a:r>
            <a:r>
              <a:rPr lang="en-US" sz="2000" dirty="0"/>
              <a:t> SJ, Anderson CM,  </a:t>
            </a:r>
            <a:r>
              <a:rPr lang="en-US" sz="2000" dirty="0" err="1"/>
              <a:t>Strathdee</a:t>
            </a:r>
            <a:r>
              <a:rPr lang="en-US" sz="2000" dirty="0"/>
              <a:t> SA. Identifying the HIV transmission bridge: Which men are having unsafe sex with female sex workers and with their own wives or steady partners? Journal of Acquired Immune Deficiency Syndrome. 2012; 60(4): 414-420. </a:t>
            </a:r>
            <a:r>
              <a:rPr lang="en-US" sz="2000" dirty="0" err="1"/>
              <a:t>doi</a:t>
            </a:r>
            <a:r>
              <a:rPr lang="en-US" sz="2000" dirty="0"/>
              <a:t>: 10.1097/QAI.0b013e31825693f2 </a:t>
            </a:r>
          </a:p>
          <a:p>
            <a:pPr indent="-342900">
              <a:spcBef>
                <a:spcPts val="0"/>
              </a:spcBef>
              <a:buFont typeface="Arial" panose="020B0604020202020204" pitchFamily="34" charset="0"/>
              <a:buChar char="•"/>
              <a:defRPr/>
            </a:pPr>
            <a:r>
              <a:rPr lang="en-US" sz="2000" dirty="0"/>
              <a:t>Robertson AM,  </a:t>
            </a:r>
            <a:r>
              <a:rPr lang="en-US" sz="2000" dirty="0" err="1"/>
              <a:t>Syvertsen</a:t>
            </a:r>
            <a:r>
              <a:rPr lang="en-US" sz="2000" dirty="0"/>
              <a:t> JL, Ulibarri MD, Rangel G, Martinez G, </a:t>
            </a:r>
            <a:r>
              <a:rPr lang="en-US" sz="2000" dirty="0" err="1"/>
              <a:t>Strathdee</a:t>
            </a:r>
            <a:r>
              <a:rPr lang="en-US" sz="2000" dirty="0"/>
              <a:t> S. Prevalence and correlates of HIV and sexually transmitted infections among female sex workers and their non-commercial male partners in two Mexico-USA border cities. Journal of Urban Health: Bulletin of the New Your Academy of Medicine. 2014;91(4).</a:t>
            </a:r>
            <a:r>
              <a:rPr lang="en-US" sz="2000" dirty="0" err="1"/>
              <a:t>doi</a:t>
            </a:r>
            <a:r>
              <a:rPr lang="en-US" sz="2000" dirty="0"/>
              <a:t>: 10.1007/s11524-013-9855-2</a:t>
            </a:r>
          </a:p>
          <a:p>
            <a:pPr indent="-342900">
              <a:spcBef>
                <a:spcPts val="0"/>
              </a:spcBef>
              <a:buFont typeface="Arial" panose="020B0604020202020204" pitchFamily="34" charset="0"/>
              <a:buChar char="•"/>
              <a:defRPr/>
            </a:pPr>
            <a:r>
              <a:rPr lang="en-US" sz="2000" dirty="0"/>
              <a:t>Robertson, AM, Ojeda, VD, Nguyen, LL, Martinez, GA, </a:t>
            </a:r>
            <a:r>
              <a:rPr lang="en-US" sz="2000" dirty="0" err="1"/>
              <a:t>Strathdee</a:t>
            </a:r>
            <a:r>
              <a:rPr lang="en-US" sz="2000" dirty="0"/>
              <a:t>, SA, Patterson, TL. Reducing harm from HIV/AIDS misconceptions among female sex workers in Tijuana and Ciudad Juarez, Mexico: A cross sectional analysis. Harm Reduction Jour. 2012; 9(35). http://www.harmreductionjournal.com/content/9/1/35 Accessed March 30, 2020. </a:t>
            </a:r>
          </a:p>
          <a:p>
            <a:pPr indent="-342900">
              <a:spcBef>
                <a:spcPts val="0"/>
              </a:spcBef>
              <a:buFont typeface="Arial" panose="020B0604020202020204" pitchFamily="34" charset="0"/>
              <a:buChar char="•"/>
              <a:defRPr/>
            </a:pPr>
            <a:r>
              <a:rPr lang="en-US" sz="2000" dirty="0" err="1"/>
              <a:t>Conners</a:t>
            </a:r>
            <a:r>
              <a:rPr lang="en-US" sz="2000" dirty="0"/>
              <a:t>, EE, West, BS, Roth, AM, Meckel-Parker, KG, Mei-Po, K, </a:t>
            </a:r>
            <a:r>
              <a:rPr lang="en-US" sz="2000" dirty="0" err="1"/>
              <a:t>Magis</a:t>
            </a:r>
            <a:r>
              <a:rPr lang="en-US" sz="2000" dirty="0"/>
              <a:t>-Rodriguez, C, </a:t>
            </a:r>
            <a:r>
              <a:rPr lang="en-US" sz="2000" dirty="0" err="1"/>
              <a:t>Staines</a:t>
            </a:r>
            <a:r>
              <a:rPr lang="en-US" sz="2000" dirty="0"/>
              <a:t>-Orozco, H, Clapp, JD, </a:t>
            </a:r>
            <a:r>
              <a:rPr lang="en-US" sz="2000" dirty="0" err="1"/>
              <a:t>Brouwer</a:t>
            </a:r>
            <a:r>
              <a:rPr lang="en-US" sz="2000" dirty="0"/>
              <a:t>, KC. Quantitative, qualitative and geospatial methods to characterize HIV risk environments. </a:t>
            </a:r>
            <a:r>
              <a:rPr lang="en-US" sz="2000" dirty="0" err="1"/>
              <a:t>PLosONE</a:t>
            </a:r>
            <a:r>
              <a:rPr lang="en-US" sz="2000" dirty="0"/>
              <a:t>, 2016; 11(5):e0155693. Doi:10.1371/journal.pone.0155693 </a:t>
            </a:r>
          </a:p>
          <a:p>
            <a:pPr indent="-342900">
              <a:spcBef>
                <a:spcPts val="0"/>
              </a:spcBef>
              <a:buFont typeface="Arial" panose="020B0604020202020204" pitchFamily="34" charset="0"/>
              <a:buChar char="•"/>
              <a:defRPr/>
            </a:pPr>
            <a:r>
              <a:rPr lang="en-US" sz="2000" dirty="0"/>
              <a:t>Robertson AM, Ojeda VD, Nguyen LL, Martinez GA, </a:t>
            </a:r>
            <a:r>
              <a:rPr lang="en-US" sz="2000" dirty="0" err="1"/>
              <a:t>Strathdee</a:t>
            </a:r>
            <a:r>
              <a:rPr lang="en-US" sz="2000" dirty="0"/>
              <a:t> SA, Patterson TL. Reducing harm from HIV/AIDS misconceptions among female sex workers in Tijuana and Ciudad Juarez, Mexico: A cross sectional analysis. Harm Reduction Jour. 2012; 9(35). http://www.harmreductionjournal.com/content/9/1/35 Accessed March 30, 2020. </a:t>
            </a:r>
          </a:p>
          <a:p>
            <a:pPr indent="-342900">
              <a:spcBef>
                <a:spcPts val="0"/>
              </a:spcBef>
              <a:buFont typeface="+mj-lt"/>
              <a:buAutoNum type="arabicPeriod" startAt="51"/>
              <a:defRPr/>
            </a:pPr>
            <a:endParaRPr lang="en-US" sz="2000" dirty="0"/>
          </a:p>
          <a:p>
            <a:pPr marL="571500" indent="-457200">
              <a:buFont typeface="+mj-lt"/>
              <a:buAutoNum type="arabicPeriod" startAt="51"/>
            </a:pPr>
            <a:endParaRPr lang="en-US" sz="1400" dirty="0"/>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37</a:t>
            </a:fld>
            <a:endParaRPr lang="en-US"/>
          </a:p>
        </p:txBody>
      </p:sp>
    </p:spTree>
    <p:extLst>
      <p:ext uri="{BB962C8B-B14F-4D97-AF65-F5344CB8AC3E}">
        <p14:creationId xmlns:p14="http://schemas.microsoft.com/office/powerpoint/2010/main" val="39568261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a:t>
            </a:r>
          </a:p>
        </p:txBody>
      </p:sp>
      <p:sp>
        <p:nvSpPr>
          <p:cNvPr id="3" name="Content Placeholder 2"/>
          <p:cNvSpPr>
            <a:spLocks noGrp="1"/>
          </p:cNvSpPr>
          <p:nvPr>
            <p:ph idx="1"/>
          </p:nvPr>
        </p:nvSpPr>
        <p:spPr>
          <a:xfrm>
            <a:off x="0" y="971550"/>
            <a:ext cx="8915400" cy="3962400"/>
          </a:xfrm>
        </p:spPr>
        <p:txBody>
          <a:bodyPr>
            <a:normAutofit fontScale="70000" lnSpcReduction="20000"/>
          </a:bodyPr>
          <a:lstStyle/>
          <a:p>
            <a:r>
              <a:rPr lang="en-US" sz="2000" dirty="0">
                <a:hlinkClick r:id="rId2"/>
              </a:rPr>
              <a:t>https://www.truvadahcp.com/missed-opportunities</a:t>
            </a:r>
            <a:endParaRPr lang="en-US" sz="2000" dirty="0"/>
          </a:p>
          <a:p>
            <a:r>
              <a:rPr lang="en-US" sz="2000" dirty="0">
                <a:hlinkClick r:id="rId2"/>
              </a:rPr>
              <a:t>https://www.truvadahcp.com/missed-opportunities</a:t>
            </a:r>
            <a:r>
              <a:rPr lang="en-US" sz="2000" dirty="0"/>
              <a:t> </a:t>
            </a:r>
          </a:p>
          <a:p>
            <a:r>
              <a:rPr lang="en-US" sz="2000" dirty="0"/>
              <a:t>Mehta SR et al. The relatedness of HIV epidemics in the united States–Mexico border region. AIDS Research and Human Retroviruses, 2010;26(12), 1273-1277. doi:10.1089/aid.2010.0021</a:t>
            </a:r>
          </a:p>
          <a:p>
            <a:r>
              <a:rPr lang="en-US" sz="2000" dirty="0" err="1"/>
              <a:t>Ospina</a:t>
            </a:r>
            <a:r>
              <a:rPr lang="en-US" sz="2000" dirty="0"/>
              <a:t>-Escobar, A, </a:t>
            </a:r>
            <a:r>
              <a:rPr lang="en-US" sz="2000" dirty="0" err="1"/>
              <a:t>Magis</a:t>
            </a:r>
            <a:r>
              <a:rPr lang="en-US" sz="2000" dirty="0"/>
              <a:t>-Rodriguez C, Juarez F, </a:t>
            </a:r>
            <a:r>
              <a:rPr lang="en-US" sz="2000" dirty="0" err="1"/>
              <a:t>Werb</a:t>
            </a:r>
            <a:r>
              <a:rPr lang="en-US" sz="2000" dirty="0"/>
              <a:t> D, Bautista AS, Carreon R, Ramos ME, </a:t>
            </a:r>
            <a:r>
              <a:rPr lang="en-US" sz="2000" dirty="0" err="1"/>
              <a:t>Strathdee</a:t>
            </a:r>
            <a:r>
              <a:rPr lang="en-US" sz="2000" dirty="0"/>
              <a:t> S. Comparing risk environments for HIV among people who inject drugs from three cities in </a:t>
            </a:r>
            <a:r>
              <a:rPr lang="en-US" sz="2000" dirty="0" err="1"/>
              <a:t>Nothern</a:t>
            </a:r>
            <a:r>
              <a:rPr lang="en-US" sz="2000" dirty="0"/>
              <a:t> Mexico. Harm Reduction Journal. 2018;15:27. </a:t>
            </a:r>
            <a:r>
              <a:rPr lang="en-US" sz="2000" dirty="0" err="1"/>
              <a:t>doi</a:t>
            </a:r>
            <a:r>
              <a:rPr lang="en-US" sz="2000" dirty="0"/>
              <a:t>: https://doi.org/10.1186/s12954-018-0225-y </a:t>
            </a:r>
          </a:p>
          <a:p>
            <a:r>
              <a:rPr lang="en-US" sz="2000" dirty="0"/>
              <a:t>Scholl E, Nicholson J. United States Agency International Development. HIV Prevention on the U.S.-Mexico Border: Addressing the needs of most-at-risk populations. AIDSTAR-One: AIDS support and technical assistance resources. Published July 2010. Accessed July 13, 2020. </a:t>
            </a:r>
          </a:p>
          <a:p>
            <a:r>
              <a:rPr lang="en-US" sz="2000" dirty="0"/>
              <a:t> Mehta, S. R., Wertheim, J. O., </a:t>
            </a:r>
            <a:r>
              <a:rPr lang="en-US" sz="2000" dirty="0" err="1"/>
              <a:t>Brouwer</a:t>
            </a:r>
            <a:r>
              <a:rPr lang="en-US" sz="2000" dirty="0"/>
              <a:t>, K. C. Wagner, K. D. et al. (20150. HIV Transmission Networks in the San Diego-Tijuana border region. </a:t>
            </a:r>
            <a:r>
              <a:rPr lang="en-US" sz="2000" dirty="0" err="1"/>
              <a:t>EBioMedicine</a:t>
            </a:r>
            <a:r>
              <a:rPr lang="en-US" sz="2000" dirty="0"/>
              <a:t> 2, 1456-1463. </a:t>
            </a:r>
            <a:r>
              <a:rPr lang="en-US" sz="2000" dirty="0" err="1"/>
              <a:t>doi</a:t>
            </a:r>
            <a:r>
              <a:rPr lang="en-US" sz="2000" dirty="0"/>
              <a:t>: http://dx.doi.org/10.1016/j.ebiom.2015.07/024 </a:t>
            </a:r>
          </a:p>
          <a:p>
            <a:r>
              <a:rPr lang="en-US" sz="2000" dirty="0"/>
              <a:t>Robertson AM,  </a:t>
            </a:r>
            <a:r>
              <a:rPr lang="en-US" sz="2000" dirty="0" err="1"/>
              <a:t>Syvertsen</a:t>
            </a:r>
            <a:r>
              <a:rPr lang="en-US" sz="2000" dirty="0"/>
              <a:t> JL, Ulibarri MD, Rangel G, Martinez G, </a:t>
            </a:r>
            <a:r>
              <a:rPr lang="en-US" sz="2000" dirty="0" err="1"/>
              <a:t>Strathdee</a:t>
            </a:r>
            <a:r>
              <a:rPr lang="en-US" sz="2000" dirty="0"/>
              <a:t> S. Prevalence and correlates of HIV and sexually transmitted infections among female sex workers and their non-commercial male partners in two Mexico-USA border cities. Journal of Urban Health: Bulletin of the New Your Academy of Medicine. 2014;91(4). </a:t>
            </a:r>
            <a:r>
              <a:rPr lang="en-US" sz="2000" dirty="0" err="1"/>
              <a:t>doi</a:t>
            </a:r>
            <a:r>
              <a:rPr lang="en-US" sz="2000" dirty="0"/>
              <a:t>: 10.1007/s11524-013-9855-2</a:t>
            </a:r>
          </a:p>
          <a:p>
            <a:r>
              <a:rPr lang="en-US" sz="2000" dirty="0" err="1"/>
              <a:t>Truby</a:t>
            </a:r>
            <a:r>
              <a:rPr lang="en-US" sz="2000" dirty="0"/>
              <a:t>,  K. Bodies on the border: The state, civil society  and HIV at Mexico's </a:t>
            </a:r>
            <a:r>
              <a:rPr lang="en-US" sz="2000" dirty="0" err="1"/>
              <a:t>Fronteras</a:t>
            </a:r>
            <a:r>
              <a:rPr lang="en-US" sz="2000" dirty="0"/>
              <a:t>. Policy and Society. 2014;33:53-64. </a:t>
            </a:r>
            <a:r>
              <a:rPr lang="en-US" sz="2000" dirty="0" err="1"/>
              <a:t>doi</a:t>
            </a:r>
            <a:r>
              <a:rPr lang="en-US" sz="2000" dirty="0"/>
              <a:t>: http://dx.doi.org/10.1016/j.polsoc.2014.03.003 </a:t>
            </a:r>
          </a:p>
          <a:p>
            <a:pPr marL="571500" indent="-457200">
              <a:buFont typeface="+mj-lt"/>
              <a:buAutoNum type="arabicPeriod" startAt="61"/>
            </a:pPr>
            <a:endParaRPr lang="en-US" sz="2000" dirty="0"/>
          </a:p>
          <a:p>
            <a:pPr marL="571500" indent="-457200">
              <a:buFont typeface="+mj-lt"/>
              <a:buAutoNum type="arabicPeriod" startAt="61"/>
            </a:pP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38</a:t>
            </a:fld>
            <a:endParaRPr lang="en-US"/>
          </a:p>
        </p:txBody>
      </p:sp>
    </p:spTree>
    <p:extLst>
      <p:ext uri="{BB962C8B-B14F-4D97-AF65-F5344CB8AC3E}">
        <p14:creationId xmlns:p14="http://schemas.microsoft.com/office/powerpoint/2010/main" val="950259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a:t>
            </a:r>
          </a:p>
        </p:txBody>
      </p:sp>
      <p:sp>
        <p:nvSpPr>
          <p:cNvPr id="3" name="Content Placeholder 2"/>
          <p:cNvSpPr>
            <a:spLocks noGrp="1"/>
          </p:cNvSpPr>
          <p:nvPr>
            <p:ph idx="1"/>
          </p:nvPr>
        </p:nvSpPr>
        <p:spPr>
          <a:xfrm>
            <a:off x="0" y="819150"/>
            <a:ext cx="8915400" cy="3962400"/>
          </a:xfrm>
        </p:spPr>
        <p:txBody>
          <a:bodyPr>
            <a:normAutofit fontScale="62500" lnSpcReduction="20000"/>
          </a:bodyPr>
          <a:lstStyle/>
          <a:p>
            <a:pPr marL="571500" indent="-457200">
              <a:buFont typeface="+mj-lt"/>
              <a:buAutoNum type="arabicPeriod" startAt="69"/>
            </a:pPr>
            <a:r>
              <a:rPr lang="en-US" sz="2000" dirty="0"/>
              <a:t>Cassels S, Camlin CS,  Seeley J. One step ahead: timing and sexual networks in population mobility and HIV prevention care. Journal of International the AIDS Society. 2018;21(S4):e25140. </a:t>
            </a:r>
            <a:r>
              <a:rPr lang="en-US" sz="2000" dirty="0" err="1"/>
              <a:t>doi</a:t>
            </a:r>
            <a:r>
              <a:rPr lang="en-US" sz="2000" dirty="0"/>
              <a:t>: https://doi.org/10.1002/jia2.25140 </a:t>
            </a:r>
          </a:p>
          <a:p>
            <a:pPr marL="571500" indent="-457200">
              <a:buFont typeface="+mj-lt"/>
              <a:buAutoNum type="arabicPeriod" startAt="69"/>
            </a:pPr>
            <a:r>
              <a:rPr lang="en-US" sz="2000" dirty="0"/>
              <a:t>Mehta SR et al. The relatedness of HIV epidemics in the united States–Mexico border region. AIDS Research and Human Retroviruses, 2010;26(12), 1273-1277. doi:10.1089/aid.2010.0021</a:t>
            </a:r>
          </a:p>
          <a:p>
            <a:pPr marL="571500" indent="-457200">
              <a:buFont typeface="+mj-lt"/>
              <a:buAutoNum type="arabicPeriod" startAt="69"/>
            </a:pPr>
            <a:r>
              <a:rPr lang="en-US" sz="2000" dirty="0"/>
              <a:t>Thomas F, </a:t>
            </a:r>
            <a:r>
              <a:rPr lang="en-US" sz="2000" dirty="0" err="1"/>
              <a:t>Haour-Knipe</a:t>
            </a:r>
            <a:r>
              <a:rPr lang="en-US" sz="2000" dirty="0"/>
              <a:t> M, </a:t>
            </a:r>
            <a:r>
              <a:rPr lang="en-US" sz="2000" dirty="0" err="1"/>
              <a:t>Aggleton</a:t>
            </a:r>
            <a:r>
              <a:rPr lang="en-US" sz="2000" dirty="0"/>
              <a:t> P. Mobility, Sexuality and AIDS: Sexuality, Culture and Health. 3rd ed. Routledge Taylor &amp; Francis Group: London and New York; 2009.  </a:t>
            </a:r>
          </a:p>
          <a:p>
            <a:pPr marL="571500" indent="-457200">
              <a:buFont typeface="+mj-lt"/>
              <a:buAutoNum type="arabicPeriod" startAt="69"/>
            </a:pPr>
            <a:r>
              <a:rPr lang="en-US" sz="2000" dirty="0"/>
              <a:t>Scholl E, Nicholson J. United States Agency International Development. HIV Prevention on the U.S.-Mexico Border: Addressing the needs of most-at-risk populations. AIDSTAR-One: AIDS support and technical assistance resources. Published July 2010. Accessed July 13, 2020.</a:t>
            </a:r>
          </a:p>
          <a:p>
            <a:pPr marL="571500" indent="-457200">
              <a:buFont typeface="+mj-lt"/>
              <a:buAutoNum type="arabicPeriod" startAt="69"/>
            </a:pPr>
            <a:r>
              <a:rPr lang="en-US" sz="2000" dirty="0"/>
              <a:t>5. Dias S, Gama A, Loos J, </a:t>
            </a:r>
            <a:r>
              <a:rPr lang="en-US" sz="2000" dirty="0" err="1"/>
              <a:t>Roxo</a:t>
            </a:r>
            <a:r>
              <a:rPr lang="en-US" sz="2000" dirty="0"/>
              <a:t> L, </a:t>
            </a:r>
            <a:r>
              <a:rPr lang="en-US" sz="2000" dirty="0" err="1"/>
              <a:t>Simoes</a:t>
            </a:r>
            <a:r>
              <a:rPr lang="en-US" sz="2000" dirty="0"/>
              <a:t> D, </a:t>
            </a:r>
            <a:r>
              <a:rPr lang="en-US" sz="2000" dirty="0" err="1"/>
              <a:t>Nostilinger</a:t>
            </a:r>
            <a:r>
              <a:rPr lang="en-US" sz="2000" dirty="0"/>
              <a:t> C. The role of mobility in sexual risk </a:t>
            </a:r>
            <a:r>
              <a:rPr lang="en-US" sz="2000" dirty="0" err="1"/>
              <a:t>behaviour</a:t>
            </a:r>
            <a:r>
              <a:rPr lang="en-US" sz="2000" dirty="0"/>
              <a:t> and HIV acquisition among sub-Saharan African migrants residing in two European cities. </a:t>
            </a:r>
            <a:r>
              <a:rPr lang="en-US" sz="2000" dirty="0" err="1"/>
              <a:t>PLoS</a:t>
            </a:r>
            <a:r>
              <a:rPr lang="en-US" sz="2000" dirty="0"/>
              <a:t> ONE. 2020;15(2):e0228584. </a:t>
            </a:r>
            <a:r>
              <a:rPr lang="en-US" sz="2000" dirty="0" err="1"/>
              <a:t>doi</a:t>
            </a:r>
            <a:r>
              <a:rPr lang="en-US" sz="2000" dirty="0"/>
              <a:t>: https://doi.org/10.1371/journal.pone.0228584 </a:t>
            </a:r>
          </a:p>
          <a:p>
            <a:pPr marL="571500" indent="-457200">
              <a:buFont typeface="+mj-lt"/>
              <a:buAutoNum type="arabicPeriod" startAt="69"/>
            </a:pPr>
            <a:r>
              <a:rPr lang="en-US" sz="2000" dirty="0"/>
              <a:t>6. Zhang X, Martinez-Donate AP, Simon NJ, </a:t>
            </a:r>
            <a:r>
              <a:rPr lang="en-US" sz="2000" dirty="0" err="1"/>
              <a:t>Hovell</a:t>
            </a:r>
            <a:r>
              <a:rPr lang="en-US" sz="2000" dirty="0"/>
              <a:t> MF, Rangel MG, </a:t>
            </a:r>
            <a:r>
              <a:rPr lang="en-US" sz="2000" dirty="0" err="1"/>
              <a:t>Magis</a:t>
            </a:r>
            <a:r>
              <a:rPr lang="en-US" sz="2000" dirty="0"/>
              <a:t>-Rodriguez C, </a:t>
            </a:r>
            <a:r>
              <a:rPr lang="en-US" sz="2000" dirty="0" err="1"/>
              <a:t>Sipan</a:t>
            </a:r>
            <a:r>
              <a:rPr lang="en-US" sz="2000" dirty="0"/>
              <a:t> CL. Risk </a:t>
            </a:r>
            <a:r>
              <a:rPr lang="en-US" sz="2000" dirty="0" err="1"/>
              <a:t>behaviours</a:t>
            </a:r>
            <a:r>
              <a:rPr lang="en-US" sz="2000" dirty="0"/>
              <a:t> for HIV infection among traveling Mexican migrants: The Mexico-US border as a contextual risk factor. Global Public Health, 2017;12(1); 65-83. doi:10.1080/17441692.2016.1142</a:t>
            </a:r>
          </a:p>
          <a:p>
            <a:pPr marL="571500" indent="-457200">
              <a:buFont typeface="+mj-lt"/>
              <a:buAutoNum type="arabicPeriod" startAt="69"/>
            </a:pPr>
            <a:r>
              <a:rPr lang="en-US" sz="2000" dirty="0"/>
              <a:t>7. Ramos R, Ferreira-Pinto JB, </a:t>
            </a:r>
            <a:r>
              <a:rPr lang="en-US" sz="2000" dirty="0" err="1"/>
              <a:t>Brouwer</a:t>
            </a:r>
            <a:r>
              <a:rPr lang="en-US" sz="2000" dirty="0"/>
              <a:t> KC,  Ramos ME, Lozada RM, Firestone-Cruz MF, </a:t>
            </a:r>
            <a:r>
              <a:rPr lang="en-US" sz="2000" dirty="0" err="1"/>
              <a:t>Strathdee</a:t>
            </a:r>
            <a:r>
              <a:rPr lang="en-US" sz="2000" dirty="0"/>
              <a:t> SA.  A tale of two cities: Social and environmental influences shaping risk factors and protective behaviors in two Mexico-US border cities. Health &amp; Place. 2009;15:999-1005. </a:t>
            </a:r>
          </a:p>
          <a:p>
            <a:pPr marL="571500" indent="-457200">
              <a:buFont typeface="+mj-lt"/>
              <a:buAutoNum type="arabicPeriod" startAt="69"/>
            </a:pPr>
            <a:r>
              <a:rPr lang="en-US" sz="2000" dirty="0"/>
              <a:t>8. </a:t>
            </a:r>
            <a:r>
              <a:rPr lang="en-US" sz="2000" dirty="0" err="1"/>
              <a:t>Deslandes</a:t>
            </a:r>
            <a:r>
              <a:rPr lang="en-US" sz="2000" dirty="0"/>
              <a:t> A. Mexico is setting a global example on HIV treatment. The Slate Group Web site. https://foreignpolicy.com/2019/11/13/mexico-global-hiv-treatment-amlo-funding-cuts/. Accessed November 13, 2019. </a:t>
            </a:r>
          </a:p>
          <a:p>
            <a:pPr marL="571500" indent="-457200">
              <a:buFont typeface="+mj-lt"/>
              <a:buAutoNum type="arabicPeriod" startAt="69"/>
            </a:pPr>
            <a:endParaRPr lang="en-US" sz="2000" dirty="0"/>
          </a:p>
          <a:p>
            <a:pPr marL="571500" indent="-457200">
              <a:buFont typeface="+mj-lt"/>
              <a:buAutoNum type="arabicPeriod" startAt="69"/>
            </a:pP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39</a:t>
            </a:fld>
            <a:endParaRPr lang="en-US"/>
          </a:p>
        </p:txBody>
      </p:sp>
    </p:spTree>
    <p:extLst>
      <p:ext uri="{BB962C8B-B14F-4D97-AF65-F5344CB8AC3E}">
        <p14:creationId xmlns:p14="http://schemas.microsoft.com/office/powerpoint/2010/main" val="32236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p:txBody>
          <a:bodyPr/>
          <a:lstStyle/>
          <a:p>
            <a:pPr marL="571500" indent="-457200">
              <a:buFont typeface="+mj-lt"/>
              <a:buAutoNum type="arabicPeriod"/>
            </a:pPr>
            <a:r>
              <a:rPr lang="en-US" dirty="0"/>
              <a:t>Identify elements that make the Mexico-U.S. border dynamic in flow.</a:t>
            </a:r>
          </a:p>
          <a:p>
            <a:pPr marL="571500" indent="-457200">
              <a:buFont typeface="+mj-lt"/>
              <a:buAutoNum type="arabicPeriod"/>
            </a:pPr>
            <a:r>
              <a:rPr lang="en-US" dirty="0"/>
              <a:t>Identify unique HIV risk factors along the Mexico-U.S. border.</a:t>
            </a:r>
          </a:p>
          <a:p>
            <a:pPr marL="571500" indent="-457200">
              <a:buFont typeface="+mj-lt"/>
              <a:buAutoNum type="arabicPeriod"/>
            </a:pPr>
            <a:r>
              <a:rPr lang="en-US" dirty="0"/>
              <a:t>Identify the HIV/STI link in at-risk populations along the Mexico-U.S. border.</a:t>
            </a:r>
          </a:p>
        </p:txBody>
      </p:sp>
      <p:sp>
        <p:nvSpPr>
          <p:cNvPr id="4" name="Slide Number Placeholder 3"/>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8579075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a:t>
            </a:r>
          </a:p>
        </p:txBody>
      </p:sp>
      <p:sp>
        <p:nvSpPr>
          <p:cNvPr id="3" name="Content Placeholder 2"/>
          <p:cNvSpPr>
            <a:spLocks noGrp="1"/>
          </p:cNvSpPr>
          <p:nvPr>
            <p:ph idx="1"/>
          </p:nvPr>
        </p:nvSpPr>
        <p:spPr>
          <a:xfrm>
            <a:off x="0" y="819150"/>
            <a:ext cx="8915400" cy="3962400"/>
          </a:xfrm>
        </p:spPr>
        <p:txBody>
          <a:bodyPr>
            <a:normAutofit fontScale="55000" lnSpcReduction="20000"/>
          </a:bodyPr>
          <a:lstStyle/>
          <a:p>
            <a:r>
              <a:rPr lang="en-US" sz="2000" dirty="0"/>
              <a:t>Patterson TL, Volkmann T, Gallardo M, Goldenberg S, Lozada R, </a:t>
            </a:r>
            <a:r>
              <a:rPr lang="en-US" sz="2000" dirty="0" err="1"/>
              <a:t>Semple</a:t>
            </a:r>
            <a:r>
              <a:rPr lang="en-US" sz="2000" dirty="0"/>
              <a:t> SJ, Anderson CM,  </a:t>
            </a:r>
            <a:r>
              <a:rPr lang="en-US" sz="2000" dirty="0" err="1"/>
              <a:t>Strathdee</a:t>
            </a:r>
            <a:r>
              <a:rPr lang="en-US" sz="2000" dirty="0"/>
              <a:t> SA. Identifying the HIV transmission bridge: Which men are having unsafe sex with female sex workers and with their own wives or steady partners? Journal of Acquired Immune Deficiency Syndrome. 2012; 60(4): 414-420. </a:t>
            </a:r>
            <a:r>
              <a:rPr lang="en-US" sz="2000" dirty="0" err="1"/>
              <a:t>doi</a:t>
            </a:r>
            <a:r>
              <a:rPr lang="en-US" sz="2000" dirty="0"/>
              <a:t>: 10.1097/QAI.0b013e31825693f2 </a:t>
            </a:r>
          </a:p>
          <a:p>
            <a:r>
              <a:rPr lang="en-US" sz="2000" dirty="0"/>
              <a:t>Mehta SR et al. The relatedness of HIV epidemics in the united States–Mexico border region. AIDS Research and Human Retroviruses, 2010;26(12), 1273-1277. doi:10.1089/aid.2010.0021</a:t>
            </a:r>
          </a:p>
          <a:p>
            <a:r>
              <a:rPr lang="en-US" sz="2000" dirty="0"/>
              <a:t>Scholl E, Nicholson J. United States Agency International Development. HIV Prevention on the U.S.-Mexico Border: Addressing the needs of most-at-risk populations. AIDSTAR-One: AIDS support and technical assistance resources. Published July 2010. Accessed July 13, 2020. </a:t>
            </a:r>
          </a:p>
          <a:p>
            <a:r>
              <a:rPr lang="en-US" sz="2000" dirty="0"/>
              <a:t>Zhang X, Martinez-Donate AP, Simon NJ, </a:t>
            </a:r>
            <a:r>
              <a:rPr lang="en-US" sz="2000" dirty="0" err="1"/>
              <a:t>Hovell</a:t>
            </a:r>
            <a:r>
              <a:rPr lang="en-US" sz="2000" dirty="0"/>
              <a:t> MF, Rangel MG, </a:t>
            </a:r>
            <a:r>
              <a:rPr lang="en-US" sz="2000" dirty="0" err="1"/>
              <a:t>Magis</a:t>
            </a:r>
            <a:r>
              <a:rPr lang="en-US" sz="2000" dirty="0"/>
              <a:t>-Rodriguez C, </a:t>
            </a:r>
            <a:r>
              <a:rPr lang="en-US" sz="2000" dirty="0" err="1"/>
              <a:t>Sipan</a:t>
            </a:r>
            <a:r>
              <a:rPr lang="en-US" sz="2000" dirty="0"/>
              <a:t> CL. Risk </a:t>
            </a:r>
            <a:r>
              <a:rPr lang="en-US" sz="2000" dirty="0" err="1"/>
              <a:t>behaviours</a:t>
            </a:r>
            <a:r>
              <a:rPr lang="en-US" sz="2000" dirty="0"/>
              <a:t> for HIV infection among traveling Mexican migrants: The Mexico-US border as a contextual risk factor. Global Public Health, 2017;12(1); 65-83. doi:10.1080/17441692.2016.1142591 </a:t>
            </a:r>
          </a:p>
          <a:p>
            <a:r>
              <a:rPr lang="en-US" sz="2000" dirty="0" err="1"/>
              <a:t>Truby</a:t>
            </a:r>
            <a:r>
              <a:rPr lang="en-US" sz="2000" dirty="0"/>
              <a:t>,  K. Bodies on the border: The state, civil society  and HIV at Mexico's </a:t>
            </a:r>
            <a:r>
              <a:rPr lang="en-US" sz="2000" dirty="0" err="1"/>
              <a:t>Fronteras</a:t>
            </a:r>
            <a:r>
              <a:rPr lang="en-US" sz="2000" dirty="0"/>
              <a:t>. Policy and Society. 2014;33:53-64. </a:t>
            </a:r>
            <a:r>
              <a:rPr lang="en-US" sz="2000" dirty="0" err="1"/>
              <a:t>doi</a:t>
            </a:r>
            <a:r>
              <a:rPr lang="en-US" sz="2000" dirty="0"/>
              <a:t>: http://dx.doi.org/10.1016/j.polsoc.2014.03.003 </a:t>
            </a:r>
          </a:p>
          <a:p>
            <a:r>
              <a:rPr lang="en-US" sz="2000" dirty="0"/>
              <a:t>Patterson TL, Volkmann T, Gallardo M, Goldenberg S, Lozada R, </a:t>
            </a:r>
            <a:r>
              <a:rPr lang="en-US" sz="2000" dirty="0" err="1"/>
              <a:t>Semple</a:t>
            </a:r>
            <a:r>
              <a:rPr lang="en-US" sz="2000" dirty="0"/>
              <a:t> SJ, Anderson CM,  </a:t>
            </a:r>
            <a:r>
              <a:rPr lang="en-US" sz="2000" dirty="0" err="1"/>
              <a:t>Strathdee</a:t>
            </a:r>
            <a:r>
              <a:rPr lang="en-US" sz="2000" dirty="0"/>
              <a:t> SA. Identifying the HIV transmission bridge: Which men are having unsafe sex with female sex workers and with their own wives or steady partners? Journal of Acquired Immune Deficiency Syndrome. 2012; 60(4): 414-420. </a:t>
            </a:r>
            <a:r>
              <a:rPr lang="en-US" sz="2000" dirty="0" err="1"/>
              <a:t>doi</a:t>
            </a:r>
            <a:r>
              <a:rPr lang="en-US" sz="2000" dirty="0"/>
              <a:t>: 10.1097/QAI.0b013e31825693f2 </a:t>
            </a:r>
          </a:p>
          <a:p>
            <a:r>
              <a:rPr lang="en-US" sz="2000" dirty="0"/>
              <a:t>Bazzi AR, Rangel G, Martinez G, et al. Incidence and predictors of HIV and sexually transmitted infections among female sex workers and their intimate male partners in northern Mexico: A longitudinal, multilevel study. American journal of epidemiology. 2015;181(9):723-731. https://www.ncbi.nlm.nih.gov/pubmed/25769307. </a:t>
            </a:r>
            <a:r>
              <a:rPr lang="en-US" sz="2000" dirty="0" err="1"/>
              <a:t>doi</a:t>
            </a:r>
            <a:r>
              <a:rPr lang="en-US" sz="2000" dirty="0"/>
              <a:t>: 10.1093/</a:t>
            </a:r>
            <a:r>
              <a:rPr lang="en-US" sz="2000" dirty="0" err="1"/>
              <a:t>aje</a:t>
            </a:r>
            <a:r>
              <a:rPr lang="en-US" sz="2000" dirty="0"/>
              <a:t>/kwu340.</a:t>
            </a:r>
          </a:p>
          <a:p>
            <a:r>
              <a:rPr lang="en-US" sz="2000" dirty="0"/>
              <a:t>Robertson AM,  </a:t>
            </a:r>
            <a:r>
              <a:rPr lang="en-US" sz="2000" dirty="0" err="1"/>
              <a:t>Syvertsen</a:t>
            </a:r>
            <a:r>
              <a:rPr lang="en-US" sz="2000" dirty="0"/>
              <a:t> JL, Ulibarri MD, Rangel G, Martinez G, </a:t>
            </a:r>
            <a:r>
              <a:rPr lang="en-US" sz="2000" dirty="0" err="1"/>
              <a:t>Strathdee</a:t>
            </a:r>
            <a:r>
              <a:rPr lang="en-US" sz="2000" dirty="0"/>
              <a:t> S. Prevalence and correlates of HIV and sexually transmitted infections among female sex workers and their non-commercial male partners in two Mexico-USA border cities. Journal of Urban Health: Bulletin of the New Your Academy of Medicine. 2014;91(4).</a:t>
            </a:r>
            <a:r>
              <a:rPr lang="en-US" sz="2000" dirty="0" err="1"/>
              <a:t>doi</a:t>
            </a:r>
            <a:r>
              <a:rPr lang="en-US" sz="2000" dirty="0"/>
              <a:t>: 10.1007/s11524-013-9855-2</a:t>
            </a:r>
          </a:p>
          <a:p>
            <a:r>
              <a:rPr lang="en-US" sz="2000" dirty="0" err="1"/>
              <a:t>Ospina</a:t>
            </a:r>
            <a:r>
              <a:rPr lang="en-US" sz="2000" dirty="0"/>
              <a:t>-Escobar, A, </a:t>
            </a:r>
            <a:r>
              <a:rPr lang="en-US" sz="2000" dirty="0" err="1"/>
              <a:t>Magis</a:t>
            </a:r>
            <a:r>
              <a:rPr lang="en-US" sz="2000" dirty="0"/>
              <a:t>-Rodriguez C, Juarez F, </a:t>
            </a:r>
            <a:r>
              <a:rPr lang="en-US" sz="2000" dirty="0" err="1"/>
              <a:t>Werb</a:t>
            </a:r>
            <a:r>
              <a:rPr lang="en-US" sz="2000" dirty="0"/>
              <a:t> D, Bautista AS, Carreon R, Ramos ME, </a:t>
            </a:r>
            <a:r>
              <a:rPr lang="en-US" sz="2000" dirty="0" err="1"/>
              <a:t>Strathdee</a:t>
            </a:r>
            <a:r>
              <a:rPr lang="en-US" sz="2000" dirty="0"/>
              <a:t> S. Comparing risk environments for HIV among people who inject drugs from three cities in </a:t>
            </a:r>
            <a:r>
              <a:rPr lang="en-US" sz="2000" dirty="0" err="1"/>
              <a:t>Nothern</a:t>
            </a:r>
            <a:r>
              <a:rPr lang="en-US" sz="2000" dirty="0"/>
              <a:t> Mexico. Harm Reduction Journal. 2018;15:27. </a:t>
            </a:r>
            <a:r>
              <a:rPr lang="en-US" sz="2000" dirty="0" err="1"/>
              <a:t>doi</a:t>
            </a:r>
            <a:r>
              <a:rPr lang="en-US" sz="2000" dirty="0"/>
              <a:t>: https://doi.org/10.1186/s12954-018-0225-y </a:t>
            </a:r>
          </a:p>
          <a:p>
            <a:pPr marL="571500" indent="-457200">
              <a:buFont typeface="+mj-lt"/>
              <a:buAutoNum type="arabicPeriod" startAt="77"/>
            </a:pPr>
            <a:endParaRPr lang="en-US" sz="2000" dirty="0"/>
          </a:p>
          <a:p>
            <a:pPr marL="571500" indent="-457200">
              <a:buFont typeface="+mj-lt"/>
              <a:buAutoNum type="arabicPeriod" startAt="77"/>
            </a:pP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40</a:t>
            </a:fld>
            <a:endParaRPr lang="en-US"/>
          </a:p>
        </p:txBody>
      </p:sp>
    </p:spTree>
    <p:extLst>
      <p:ext uri="{BB962C8B-B14F-4D97-AF65-F5344CB8AC3E}">
        <p14:creationId xmlns:p14="http://schemas.microsoft.com/office/powerpoint/2010/main" val="17006663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a:t>
            </a:r>
          </a:p>
        </p:txBody>
      </p:sp>
      <p:sp>
        <p:nvSpPr>
          <p:cNvPr id="3" name="Content Placeholder 2"/>
          <p:cNvSpPr>
            <a:spLocks noGrp="1"/>
          </p:cNvSpPr>
          <p:nvPr>
            <p:ph idx="1"/>
          </p:nvPr>
        </p:nvSpPr>
        <p:spPr>
          <a:xfrm>
            <a:off x="0" y="1200150"/>
            <a:ext cx="8915400" cy="3581400"/>
          </a:xfrm>
        </p:spPr>
        <p:txBody>
          <a:bodyPr>
            <a:normAutofit/>
          </a:bodyPr>
          <a:lstStyle/>
          <a:p>
            <a:pPr>
              <a:buFont typeface="Arial" panose="020B0604020202020204" pitchFamily="34" charset="0"/>
              <a:buChar char="•"/>
            </a:pPr>
            <a:r>
              <a:rPr lang="en-US" sz="1100" dirty="0"/>
              <a:t>Dias S, Gama A, Loos J, </a:t>
            </a:r>
            <a:r>
              <a:rPr lang="en-US" sz="1100" dirty="0" err="1"/>
              <a:t>Roxo</a:t>
            </a:r>
            <a:r>
              <a:rPr lang="en-US" sz="1100" dirty="0"/>
              <a:t> L, </a:t>
            </a:r>
            <a:r>
              <a:rPr lang="en-US" sz="1100" dirty="0" err="1"/>
              <a:t>Simoes</a:t>
            </a:r>
            <a:r>
              <a:rPr lang="en-US" sz="1100" dirty="0"/>
              <a:t> D, </a:t>
            </a:r>
            <a:r>
              <a:rPr lang="en-US" sz="1100" dirty="0" err="1"/>
              <a:t>Nostilinger</a:t>
            </a:r>
            <a:r>
              <a:rPr lang="en-US" sz="1100" dirty="0"/>
              <a:t> C. The role of mobility in sexual risk </a:t>
            </a:r>
            <a:r>
              <a:rPr lang="en-US" sz="1100" dirty="0" err="1"/>
              <a:t>behaviour</a:t>
            </a:r>
            <a:r>
              <a:rPr lang="en-US" sz="1100" dirty="0"/>
              <a:t> and HIV acquisition among sub-Saharan African migrants residing in two European cities. </a:t>
            </a:r>
            <a:r>
              <a:rPr lang="en-US" sz="1100" dirty="0" err="1"/>
              <a:t>PLoS</a:t>
            </a:r>
            <a:r>
              <a:rPr lang="en-US" sz="1100" dirty="0"/>
              <a:t> ONE. 2020;15(2):e0228584. </a:t>
            </a:r>
            <a:r>
              <a:rPr lang="en-US" sz="1100" dirty="0" err="1"/>
              <a:t>doi</a:t>
            </a:r>
            <a:r>
              <a:rPr lang="en-US" sz="1100" dirty="0"/>
              <a:t>: https://doi.org/10.1371/journal.pone.0228584 </a:t>
            </a:r>
          </a:p>
          <a:p>
            <a:pPr>
              <a:buFont typeface="Arial" panose="020B0604020202020204" pitchFamily="34" charset="0"/>
              <a:buChar char="•"/>
            </a:pPr>
            <a:r>
              <a:rPr lang="en-US" sz="1100" dirty="0" err="1"/>
              <a:t>Conners</a:t>
            </a:r>
            <a:r>
              <a:rPr lang="en-US" sz="1100" dirty="0"/>
              <a:t> EE, West BS, Roth  AM, Meckel-Parker KG, Mei-Po K, </a:t>
            </a:r>
            <a:r>
              <a:rPr lang="en-US" sz="1100" dirty="0" err="1"/>
              <a:t>Magis</a:t>
            </a:r>
            <a:r>
              <a:rPr lang="en-US" sz="1100" dirty="0"/>
              <a:t>-Rodriguez C, </a:t>
            </a:r>
            <a:r>
              <a:rPr lang="en-US" sz="1100" dirty="0" err="1"/>
              <a:t>Staines</a:t>
            </a:r>
            <a:r>
              <a:rPr lang="en-US" sz="1100" dirty="0"/>
              <a:t>-Orozco H, Clapp JD, </a:t>
            </a:r>
            <a:r>
              <a:rPr lang="en-US" sz="1100" dirty="0" err="1"/>
              <a:t>Brouwer</a:t>
            </a:r>
            <a:r>
              <a:rPr lang="en-US" sz="1100" dirty="0"/>
              <a:t>  KC. Quantitative, qualitative and geospatial methods to characterize HIV risk environments. </a:t>
            </a:r>
            <a:r>
              <a:rPr lang="en-US" sz="1100" dirty="0" err="1"/>
              <a:t>PLosONE</a:t>
            </a:r>
            <a:r>
              <a:rPr lang="en-US" sz="1100" dirty="0"/>
              <a:t>, 2016;11(5):e0155693. doi:10.1371/journal.pone.0155693 </a:t>
            </a:r>
          </a:p>
          <a:p>
            <a:pPr>
              <a:buFont typeface="Arial" panose="020B0604020202020204" pitchFamily="34" charset="0"/>
              <a:buChar char="•"/>
            </a:pPr>
            <a:r>
              <a:rPr lang="en-US" sz="1100" dirty="0"/>
              <a:t>United States Environmental Protection Agency. Border 2020: U.S.-Mexico Environmental Program. Published 2020. Accessed July 01, 2020. </a:t>
            </a:r>
          </a:p>
          <a:p>
            <a:pPr>
              <a:buFont typeface="Arial" panose="020B0604020202020204" pitchFamily="34" charset="0"/>
              <a:buChar char="•"/>
            </a:pPr>
            <a:r>
              <a:rPr lang="en-US" sz="1100" dirty="0"/>
              <a:t>Marks C, </a:t>
            </a:r>
            <a:r>
              <a:rPr lang="en-US" sz="1100" dirty="0" err="1"/>
              <a:t>Zúñiga</a:t>
            </a:r>
            <a:r>
              <a:rPr lang="en-US" sz="1100" dirty="0"/>
              <a:t> ML. CAM practices and treatment adherence among key subpopulations of HIV+ Latinos receiving care in the san </a:t>
            </a:r>
            <a:r>
              <a:rPr lang="en-US" sz="1100" dirty="0" err="1"/>
              <a:t>diego-tijuana</a:t>
            </a:r>
            <a:r>
              <a:rPr lang="en-US" sz="1100" dirty="0"/>
              <a:t> border region: A latent class analysis. Frontiers in public health. 2019;7:179. https://search.datacite.org/works/10.3389/fpubh.2019.00179. </a:t>
            </a:r>
            <a:r>
              <a:rPr lang="en-US" sz="1100" dirty="0" err="1"/>
              <a:t>doi</a:t>
            </a:r>
            <a:r>
              <a:rPr lang="en-US" sz="1100" dirty="0"/>
              <a:t>: 10.3389/fpubh.2019.0017</a:t>
            </a:r>
          </a:p>
          <a:p>
            <a:pPr>
              <a:buFont typeface="Arial" panose="020B0604020202020204" pitchFamily="34" charset="0"/>
              <a:buChar char="•"/>
            </a:pPr>
            <a:r>
              <a:rPr lang="en-US" sz="1100" dirty="0" err="1"/>
              <a:t>Truby</a:t>
            </a:r>
            <a:r>
              <a:rPr lang="en-US" sz="1100" dirty="0"/>
              <a:t>,  K. Bodies on the border: The state, civil society  and HIV at Mexico's </a:t>
            </a:r>
            <a:r>
              <a:rPr lang="en-US" sz="1100" dirty="0" err="1"/>
              <a:t>Fronteras</a:t>
            </a:r>
            <a:r>
              <a:rPr lang="en-US" sz="1100" dirty="0"/>
              <a:t>. Policy and Society. 2014;33:53-64. </a:t>
            </a:r>
            <a:r>
              <a:rPr lang="en-US" sz="1100" dirty="0" err="1"/>
              <a:t>doi</a:t>
            </a:r>
            <a:r>
              <a:rPr lang="en-US" sz="1100" dirty="0"/>
              <a:t>: http://dx.doi.org/10.1016/j.polsoc.2014.03.003 </a:t>
            </a:r>
          </a:p>
          <a:p>
            <a:pPr marL="571500" indent="-457200">
              <a:buFont typeface="+mj-lt"/>
              <a:buAutoNum type="arabicPeriod" startAt="88"/>
            </a:pPr>
            <a:endParaRPr lang="en-US" sz="2000" dirty="0"/>
          </a:p>
          <a:p>
            <a:pPr marL="571500" indent="-457200">
              <a:buFont typeface="+mj-lt"/>
              <a:buAutoNum type="arabicPeriod" startAt="88"/>
            </a:pP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41</a:t>
            </a:fld>
            <a:endParaRPr lang="en-US"/>
          </a:p>
        </p:txBody>
      </p:sp>
    </p:spTree>
    <p:extLst>
      <p:ext uri="{BB962C8B-B14F-4D97-AF65-F5344CB8AC3E}">
        <p14:creationId xmlns:p14="http://schemas.microsoft.com/office/powerpoint/2010/main" val="1837664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E2D2B3B-882E-40F3-A32F-6DD516915044}" type="slidenum">
              <a:rPr lang="en-US" smtClean="0"/>
              <a:pPr/>
              <a:t>5</a:t>
            </a:fld>
            <a:endParaRPr lang="en-US"/>
          </a:p>
        </p:txBody>
      </p:sp>
      <p:pic>
        <p:nvPicPr>
          <p:cNvPr id="7" name="Picture 6">
            <a:extLst>
              <a:ext uri="{FF2B5EF4-FFF2-40B4-BE49-F238E27FC236}">
                <a16:creationId xmlns:a16="http://schemas.microsoft.com/office/drawing/2014/main" id="{E945F94C-B33D-B042-844E-EF492573E193}"/>
              </a:ext>
            </a:extLst>
          </p:cNvPr>
          <p:cNvPicPr>
            <a:picLocks noChangeAspect="1"/>
          </p:cNvPicPr>
          <p:nvPr/>
        </p:nvPicPr>
        <p:blipFill>
          <a:blip r:embed="rId4"/>
          <a:stretch>
            <a:fillRect/>
          </a:stretch>
        </p:blipFill>
        <p:spPr>
          <a:xfrm>
            <a:off x="199387" y="1351536"/>
            <a:ext cx="1934213" cy="1445824"/>
          </a:xfrm>
          <a:prstGeom prst="rect">
            <a:avLst/>
          </a:prstGeom>
        </p:spPr>
      </p:pic>
      <p:pic>
        <p:nvPicPr>
          <p:cNvPr id="8" name="Picture 7">
            <a:extLst>
              <a:ext uri="{FF2B5EF4-FFF2-40B4-BE49-F238E27FC236}">
                <a16:creationId xmlns:a16="http://schemas.microsoft.com/office/drawing/2014/main" id="{F2969B74-1222-3D4B-84FA-CEF6084FAA98}"/>
              </a:ext>
            </a:extLst>
          </p:cNvPr>
          <p:cNvPicPr>
            <a:picLocks noChangeAspect="1"/>
          </p:cNvPicPr>
          <p:nvPr/>
        </p:nvPicPr>
        <p:blipFill>
          <a:blip r:embed="rId5"/>
          <a:stretch>
            <a:fillRect/>
          </a:stretch>
        </p:blipFill>
        <p:spPr>
          <a:xfrm>
            <a:off x="76200" y="58325"/>
            <a:ext cx="3686401" cy="1502212"/>
          </a:xfrm>
          <a:prstGeom prst="rect">
            <a:avLst/>
          </a:prstGeom>
        </p:spPr>
      </p:pic>
      <p:sp>
        <p:nvSpPr>
          <p:cNvPr id="9" name="Content Placeholder 9">
            <a:extLst>
              <a:ext uri="{FF2B5EF4-FFF2-40B4-BE49-F238E27FC236}">
                <a16:creationId xmlns:a16="http://schemas.microsoft.com/office/drawing/2014/main" id="{17BFDB16-4EB0-7C4C-814A-0FC58C2CC438}"/>
              </a:ext>
            </a:extLst>
          </p:cNvPr>
          <p:cNvSpPr txBox="1">
            <a:spLocks/>
          </p:cNvSpPr>
          <p:nvPr/>
        </p:nvSpPr>
        <p:spPr>
          <a:xfrm>
            <a:off x="93637" y="2876550"/>
            <a:ext cx="2602638" cy="1465937"/>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spcBef>
                <a:spcPts val="0"/>
              </a:spcBef>
              <a:buFont typeface="Wingdings" charset="2"/>
              <a:buNone/>
            </a:pPr>
            <a:r>
              <a:rPr lang="en-US" sz="1400" b="1" dirty="0"/>
              <a:t>Alameda Health Center</a:t>
            </a:r>
          </a:p>
          <a:p>
            <a:pPr marL="0" indent="0">
              <a:spcBef>
                <a:spcPts val="0"/>
              </a:spcBef>
              <a:buFont typeface="Wingdings" charset="2"/>
              <a:buNone/>
            </a:pPr>
            <a:r>
              <a:rPr lang="en-US" sz="1400" dirty="0"/>
              <a:t>8061 Alameda Avenue</a:t>
            </a:r>
          </a:p>
          <a:p>
            <a:pPr marL="0" indent="0">
              <a:spcBef>
                <a:spcPts val="0"/>
              </a:spcBef>
              <a:buFont typeface="Wingdings" charset="2"/>
              <a:buNone/>
            </a:pPr>
            <a:r>
              <a:rPr lang="en-US" sz="1400" dirty="0"/>
              <a:t>El Paso, Texas 79915</a:t>
            </a:r>
          </a:p>
          <a:p>
            <a:pPr marL="0" indent="0">
              <a:spcBef>
                <a:spcPts val="0"/>
              </a:spcBef>
              <a:buFont typeface="Wingdings" charset="2"/>
              <a:buNone/>
            </a:pPr>
            <a:r>
              <a:rPr lang="en-US" sz="1400" i="1" dirty="0"/>
              <a:t>(Justice involved adults –Transitions Clinic) </a:t>
            </a:r>
          </a:p>
        </p:txBody>
      </p:sp>
      <p:pic>
        <p:nvPicPr>
          <p:cNvPr id="10" name="Picture 15" descr="Employee Pictures March, 2009 101">
            <a:extLst>
              <a:ext uri="{FF2B5EF4-FFF2-40B4-BE49-F238E27FC236}">
                <a16:creationId xmlns:a16="http://schemas.microsoft.com/office/drawing/2014/main" id="{03D6FBE0-84D1-A74C-9260-E1B8424E5A6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68058" y="1351536"/>
            <a:ext cx="1937253" cy="14529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11" name="Object 12">
            <a:extLst>
              <a:ext uri="{FF2B5EF4-FFF2-40B4-BE49-F238E27FC236}">
                <a16:creationId xmlns:a16="http://schemas.microsoft.com/office/drawing/2014/main" id="{E1ADF98A-5962-0343-8A6D-832961BE8F42}"/>
              </a:ext>
            </a:extLst>
          </p:cNvPr>
          <p:cNvGraphicFramePr>
            <a:graphicFrameLocks noChangeAspect="1"/>
          </p:cNvGraphicFramePr>
          <p:nvPr>
            <p:extLst>
              <p:ext uri="{D42A27DB-BD31-4B8C-83A1-F6EECF244321}">
                <p14:modId xmlns:p14="http://schemas.microsoft.com/office/powerpoint/2010/main" val="1553762002"/>
              </p:ext>
            </p:extLst>
          </p:nvPr>
        </p:nvGraphicFramePr>
        <p:xfrm>
          <a:off x="4800966" y="133350"/>
          <a:ext cx="2057157" cy="1542868"/>
        </p:xfrm>
        <a:graphic>
          <a:graphicData uri="http://schemas.openxmlformats.org/presentationml/2006/ole">
            <mc:AlternateContent xmlns:mc="http://schemas.openxmlformats.org/markup-compatibility/2006">
              <mc:Choice xmlns:v="urn:schemas-microsoft-com:vml" Requires="v">
                <p:oleObj spid="_x0000_s1074" name="Photo Editor Photo" r:id="rId7" imgW="8128000" imgH="6096000" progId="MSPhotoEd.3">
                  <p:embed/>
                </p:oleObj>
              </mc:Choice>
              <mc:Fallback>
                <p:oleObj name="Photo Editor Photo" r:id="rId7" imgW="8128000" imgH="6096000" progId="MSPhotoEd.3">
                  <p:embed/>
                  <p:pic>
                    <p:nvPicPr>
                      <p:cNvPr id="8" name="Object 12">
                        <a:extLst>
                          <a:ext uri="{FF2B5EF4-FFF2-40B4-BE49-F238E27FC236}">
                            <a16:creationId xmlns:a16="http://schemas.microsoft.com/office/drawing/2014/main" id="{E1ADF98A-5962-0343-8A6D-832961BE8F4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00966" y="133350"/>
                        <a:ext cx="2057157" cy="1542868"/>
                      </a:xfrm>
                      <a:prstGeom prst="rect">
                        <a:avLst/>
                      </a:prstGeom>
                      <a:noFill/>
                      <a:ln>
                        <a:noFill/>
                      </a:ln>
                      <a:effectLst/>
                    </p:spPr>
                  </p:pic>
                </p:oleObj>
              </mc:Fallback>
            </mc:AlternateContent>
          </a:graphicData>
        </a:graphic>
      </p:graphicFrame>
      <p:pic>
        <p:nvPicPr>
          <p:cNvPr id="12" name="Picture 11">
            <a:extLst>
              <a:ext uri="{FF2B5EF4-FFF2-40B4-BE49-F238E27FC236}">
                <a16:creationId xmlns:a16="http://schemas.microsoft.com/office/drawing/2014/main" id="{448A94C8-D034-4F4C-97F5-E8FEB9332F7A}"/>
              </a:ext>
            </a:extLst>
          </p:cNvPr>
          <p:cNvPicPr>
            <a:picLocks noChangeAspect="1"/>
          </p:cNvPicPr>
          <p:nvPr/>
        </p:nvPicPr>
        <p:blipFill>
          <a:blip r:embed="rId9"/>
          <a:stretch>
            <a:fillRect/>
          </a:stretch>
        </p:blipFill>
        <p:spPr>
          <a:xfrm>
            <a:off x="6963739" y="133350"/>
            <a:ext cx="2035891" cy="1512701"/>
          </a:xfrm>
          <a:prstGeom prst="rect">
            <a:avLst/>
          </a:prstGeom>
        </p:spPr>
      </p:pic>
      <p:pic>
        <p:nvPicPr>
          <p:cNvPr id="13" name="Picture 12">
            <a:extLst>
              <a:ext uri="{FF2B5EF4-FFF2-40B4-BE49-F238E27FC236}">
                <a16:creationId xmlns:a16="http://schemas.microsoft.com/office/drawing/2014/main" id="{0C81EA20-2692-5649-B14A-FCF90F879FDF}"/>
              </a:ext>
            </a:extLst>
          </p:cNvPr>
          <p:cNvPicPr>
            <a:picLocks noChangeAspect="1"/>
          </p:cNvPicPr>
          <p:nvPr/>
        </p:nvPicPr>
        <p:blipFill>
          <a:blip r:embed="rId10"/>
          <a:stretch>
            <a:fillRect/>
          </a:stretch>
        </p:blipFill>
        <p:spPr>
          <a:xfrm>
            <a:off x="4118011" y="2982482"/>
            <a:ext cx="2288490" cy="1465937"/>
          </a:xfrm>
          <a:prstGeom prst="rect">
            <a:avLst/>
          </a:prstGeom>
        </p:spPr>
      </p:pic>
      <p:sp>
        <p:nvSpPr>
          <p:cNvPr id="14" name="Content Placeholder 9">
            <a:extLst>
              <a:ext uri="{FF2B5EF4-FFF2-40B4-BE49-F238E27FC236}">
                <a16:creationId xmlns:a16="http://schemas.microsoft.com/office/drawing/2014/main" id="{048AB371-E39A-5C4E-8E98-1D1ABC891A9F}"/>
              </a:ext>
            </a:extLst>
          </p:cNvPr>
          <p:cNvSpPr txBox="1">
            <a:spLocks/>
          </p:cNvSpPr>
          <p:nvPr/>
        </p:nvSpPr>
        <p:spPr>
          <a:xfrm>
            <a:off x="2190877" y="2858413"/>
            <a:ext cx="2304923" cy="1465937"/>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spcBef>
                <a:spcPts val="0"/>
              </a:spcBef>
              <a:buClr>
                <a:srgbClr val="000000">
                  <a:lumMod val="85000"/>
                  <a:lumOff val="15000"/>
                </a:srgbClr>
              </a:buClr>
              <a:buFont typeface="Garamond" pitchFamily="18" charset="0"/>
              <a:buNone/>
            </a:pPr>
            <a:r>
              <a:rPr lang="en-US" sz="1400" b="1" dirty="0">
                <a:solidFill>
                  <a:srgbClr val="000000"/>
                </a:solidFill>
              </a:rPr>
              <a:t>San Elizario Health Center</a:t>
            </a:r>
          </a:p>
          <a:p>
            <a:pPr marL="0" indent="0">
              <a:spcBef>
                <a:spcPts val="0"/>
              </a:spcBef>
              <a:buClr>
                <a:srgbClr val="000000">
                  <a:lumMod val="85000"/>
                  <a:lumOff val="15000"/>
                </a:srgbClr>
              </a:buClr>
              <a:buFont typeface="Garamond" pitchFamily="18" charset="0"/>
              <a:buNone/>
            </a:pPr>
            <a:r>
              <a:rPr lang="en-US" sz="1400" dirty="0">
                <a:solidFill>
                  <a:srgbClr val="000000"/>
                </a:solidFill>
              </a:rPr>
              <a:t>13017 Perico</a:t>
            </a:r>
          </a:p>
          <a:p>
            <a:pPr marL="0" indent="0">
              <a:spcBef>
                <a:spcPts val="0"/>
              </a:spcBef>
              <a:buClr>
                <a:srgbClr val="000000">
                  <a:lumMod val="85000"/>
                  <a:lumOff val="15000"/>
                </a:srgbClr>
              </a:buClr>
              <a:buFont typeface="Garamond" pitchFamily="18" charset="0"/>
              <a:buNone/>
            </a:pPr>
            <a:r>
              <a:rPr lang="en-US" sz="1400" dirty="0">
                <a:solidFill>
                  <a:srgbClr val="000000"/>
                </a:solidFill>
              </a:rPr>
              <a:t>EL Paso, TX 79902</a:t>
            </a:r>
          </a:p>
          <a:p>
            <a:pPr marL="0" indent="0">
              <a:spcBef>
                <a:spcPts val="0"/>
              </a:spcBef>
              <a:buClr>
                <a:srgbClr val="000000">
                  <a:lumMod val="85000"/>
                  <a:lumOff val="15000"/>
                </a:srgbClr>
              </a:buClr>
              <a:buFont typeface="Garamond" pitchFamily="18" charset="0"/>
              <a:buNone/>
            </a:pPr>
            <a:r>
              <a:rPr lang="en-US" sz="1400" i="1" dirty="0">
                <a:solidFill>
                  <a:srgbClr val="000000"/>
                </a:solidFill>
              </a:rPr>
              <a:t>(Immigrants)  </a:t>
            </a:r>
          </a:p>
        </p:txBody>
      </p:sp>
      <p:sp>
        <p:nvSpPr>
          <p:cNvPr id="15" name="Content Placeholder 9">
            <a:extLst>
              <a:ext uri="{FF2B5EF4-FFF2-40B4-BE49-F238E27FC236}">
                <a16:creationId xmlns:a16="http://schemas.microsoft.com/office/drawing/2014/main" id="{7E2D8F2C-D304-B945-9EF5-3EFC7726D02B}"/>
              </a:ext>
            </a:extLst>
          </p:cNvPr>
          <p:cNvSpPr txBox="1">
            <a:spLocks/>
          </p:cNvSpPr>
          <p:nvPr/>
        </p:nvSpPr>
        <p:spPr>
          <a:xfrm>
            <a:off x="4686300" y="1754328"/>
            <a:ext cx="2403399" cy="1228154"/>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spcBef>
                <a:spcPts val="0"/>
              </a:spcBef>
              <a:buClr>
                <a:srgbClr val="000000">
                  <a:lumMod val="85000"/>
                  <a:lumOff val="15000"/>
                </a:srgbClr>
              </a:buClr>
              <a:buFont typeface="Garamond" pitchFamily="18" charset="0"/>
              <a:buNone/>
            </a:pPr>
            <a:r>
              <a:rPr lang="en-US" sz="1400" b="1" dirty="0">
                <a:solidFill>
                  <a:srgbClr val="000000"/>
                </a:solidFill>
              </a:rPr>
              <a:t>Homeless Health Center </a:t>
            </a:r>
          </a:p>
          <a:p>
            <a:pPr marL="0" indent="0">
              <a:spcBef>
                <a:spcPts val="0"/>
              </a:spcBef>
              <a:buClr>
                <a:srgbClr val="000000">
                  <a:lumMod val="85000"/>
                  <a:lumOff val="15000"/>
                </a:srgbClr>
              </a:buClr>
              <a:buFont typeface="Garamond" pitchFamily="18" charset="0"/>
              <a:buNone/>
            </a:pPr>
            <a:r>
              <a:rPr lang="en-US" sz="1400" dirty="0">
                <a:solidFill>
                  <a:srgbClr val="000000"/>
                </a:solidFill>
              </a:rPr>
              <a:t>1208 Myrtle Avenue</a:t>
            </a:r>
          </a:p>
          <a:p>
            <a:pPr marL="0" indent="0">
              <a:spcBef>
                <a:spcPts val="0"/>
              </a:spcBef>
              <a:buClr>
                <a:srgbClr val="000000">
                  <a:lumMod val="85000"/>
                  <a:lumOff val="15000"/>
                </a:srgbClr>
              </a:buClr>
              <a:buFont typeface="Garamond" pitchFamily="18" charset="0"/>
              <a:buNone/>
            </a:pPr>
            <a:r>
              <a:rPr lang="en-US" sz="1400" dirty="0">
                <a:solidFill>
                  <a:srgbClr val="000000"/>
                </a:solidFill>
              </a:rPr>
              <a:t>El Paso, Texas 79901</a:t>
            </a:r>
          </a:p>
          <a:p>
            <a:pPr marL="0" indent="0">
              <a:spcBef>
                <a:spcPts val="0"/>
              </a:spcBef>
              <a:buClr>
                <a:srgbClr val="000000">
                  <a:lumMod val="85000"/>
                  <a:lumOff val="15000"/>
                </a:srgbClr>
              </a:buClr>
              <a:buFont typeface="Garamond" pitchFamily="18" charset="0"/>
              <a:buNone/>
            </a:pPr>
            <a:r>
              <a:rPr lang="en-US" sz="1400" i="1" dirty="0">
                <a:solidFill>
                  <a:srgbClr val="000000"/>
                </a:solidFill>
              </a:rPr>
              <a:t>(Homeless Consumers)</a:t>
            </a:r>
          </a:p>
          <a:p>
            <a:pPr marL="0" indent="0">
              <a:spcBef>
                <a:spcPts val="0"/>
              </a:spcBef>
              <a:buClr>
                <a:srgbClr val="000000">
                  <a:lumMod val="85000"/>
                  <a:lumOff val="15000"/>
                </a:srgbClr>
              </a:buClr>
              <a:buFont typeface="Garamond" pitchFamily="18" charset="0"/>
              <a:buNone/>
            </a:pPr>
            <a:r>
              <a:rPr lang="en-US" sz="1400" dirty="0">
                <a:solidFill>
                  <a:srgbClr val="000000"/>
                </a:solidFill>
              </a:rPr>
              <a:t> </a:t>
            </a:r>
          </a:p>
        </p:txBody>
      </p:sp>
      <p:sp>
        <p:nvSpPr>
          <p:cNvPr id="16" name="Content Placeholder 9">
            <a:extLst>
              <a:ext uri="{FF2B5EF4-FFF2-40B4-BE49-F238E27FC236}">
                <a16:creationId xmlns:a16="http://schemas.microsoft.com/office/drawing/2014/main" id="{5CA1089F-4AE6-7D4E-A886-7DAD282734BD}"/>
              </a:ext>
            </a:extLst>
          </p:cNvPr>
          <p:cNvSpPr txBox="1">
            <a:spLocks/>
          </p:cNvSpPr>
          <p:nvPr/>
        </p:nvSpPr>
        <p:spPr>
          <a:xfrm>
            <a:off x="6845424" y="1727647"/>
            <a:ext cx="2234300" cy="1465937"/>
          </a:xfrm>
          <a:prstGeom prst="rect">
            <a:avLst/>
          </a:prstGeom>
        </p:spPr>
        <p:txBody>
          <a:bodyPr vert="horz" lIns="91440" tIns="45720" rIns="91440" bIns="45720" rtlCol="0">
            <a:normAutofit lnSpcReduction="10000"/>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spcBef>
                <a:spcPts val="0"/>
              </a:spcBef>
              <a:buClr>
                <a:srgbClr val="000000">
                  <a:lumMod val="85000"/>
                  <a:lumOff val="15000"/>
                </a:srgbClr>
              </a:buClr>
              <a:buFont typeface="Garamond" pitchFamily="18" charset="0"/>
              <a:buNone/>
            </a:pPr>
            <a:r>
              <a:rPr lang="en-US" sz="1400" b="1" dirty="0">
                <a:solidFill>
                  <a:srgbClr val="000000"/>
                </a:solidFill>
              </a:rPr>
              <a:t>Pebble Hills Health Center </a:t>
            </a:r>
          </a:p>
          <a:p>
            <a:pPr marL="0" indent="0">
              <a:spcBef>
                <a:spcPts val="0"/>
              </a:spcBef>
              <a:buClr>
                <a:srgbClr val="000000">
                  <a:lumMod val="85000"/>
                  <a:lumOff val="15000"/>
                </a:srgbClr>
              </a:buClr>
              <a:buFont typeface="Garamond" pitchFamily="18" charset="0"/>
              <a:buNone/>
            </a:pPr>
            <a:r>
              <a:rPr lang="en-US" sz="1400" dirty="0">
                <a:solidFill>
                  <a:srgbClr val="000000"/>
                </a:solidFill>
              </a:rPr>
              <a:t>10780 Pebble Hills Blvd, Ste. G-1</a:t>
            </a:r>
          </a:p>
          <a:p>
            <a:pPr marL="0" indent="0">
              <a:spcBef>
                <a:spcPts val="0"/>
              </a:spcBef>
              <a:buClr>
                <a:srgbClr val="000000">
                  <a:lumMod val="85000"/>
                  <a:lumOff val="15000"/>
                </a:srgbClr>
              </a:buClr>
              <a:buFont typeface="Garamond" pitchFamily="18" charset="0"/>
              <a:buNone/>
            </a:pPr>
            <a:r>
              <a:rPr lang="en-US" sz="1400" dirty="0">
                <a:solidFill>
                  <a:srgbClr val="000000"/>
                </a:solidFill>
              </a:rPr>
              <a:t>El Paso, Texas 79935</a:t>
            </a:r>
          </a:p>
          <a:p>
            <a:pPr marL="0" indent="0">
              <a:spcBef>
                <a:spcPts val="0"/>
              </a:spcBef>
              <a:buClr>
                <a:srgbClr val="000000">
                  <a:lumMod val="85000"/>
                  <a:lumOff val="15000"/>
                </a:srgbClr>
              </a:buClr>
              <a:buFont typeface="Garamond" pitchFamily="18" charset="0"/>
              <a:buNone/>
            </a:pPr>
            <a:r>
              <a:rPr lang="en-US" sz="1400" i="1" dirty="0">
                <a:solidFill>
                  <a:srgbClr val="000000"/>
                </a:solidFill>
              </a:rPr>
              <a:t>(</a:t>
            </a:r>
            <a:r>
              <a:rPr lang="en-US" sz="1400" i="1" dirty="0" err="1">
                <a:solidFill>
                  <a:srgbClr val="000000"/>
                </a:solidFill>
              </a:rPr>
              <a:t>PrEP</a:t>
            </a:r>
            <a:r>
              <a:rPr lang="en-US" sz="1400" i="1" dirty="0">
                <a:solidFill>
                  <a:srgbClr val="000000"/>
                </a:solidFill>
              </a:rPr>
              <a:t>/Express STI Clinic/ LGBTQ) </a:t>
            </a:r>
          </a:p>
        </p:txBody>
      </p:sp>
      <p:sp>
        <p:nvSpPr>
          <p:cNvPr id="17" name="Content Placeholder 9">
            <a:extLst>
              <a:ext uri="{FF2B5EF4-FFF2-40B4-BE49-F238E27FC236}">
                <a16:creationId xmlns:a16="http://schemas.microsoft.com/office/drawing/2014/main" id="{EA2D9EE9-C3F0-6E49-BBB9-22A6DA1B77C6}"/>
              </a:ext>
            </a:extLst>
          </p:cNvPr>
          <p:cNvSpPr txBox="1">
            <a:spLocks/>
          </p:cNvSpPr>
          <p:nvPr/>
        </p:nvSpPr>
        <p:spPr>
          <a:xfrm>
            <a:off x="6575670" y="3176718"/>
            <a:ext cx="2423960" cy="1147632"/>
          </a:xfrm>
          <a:prstGeom prst="rect">
            <a:avLst/>
          </a:prstGeom>
        </p:spPr>
        <p:txBody>
          <a:bodyPr vert="horz" lIns="91440" tIns="45720" rIns="91440" bIns="45720" rtlCol="0">
            <a:normAutofit fontScale="77500" lnSpcReduction="20000"/>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spcBef>
                <a:spcPts val="0"/>
              </a:spcBef>
              <a:buClr>
                <a:srgbClr val="000000">
                  <a:lumMod val="85000"/>
                  <a:lumOff val="15000"/>
                </a:srgbClr>
              </a:buClr>
              <a:buFont typeface="Garamond" pitchFamily="18" charset="0"/>
              <a:buNone/>
            </a:pPr>
            <a:r>
              <a:rPr lang="en-US" b="1" dirty="0">
                <a:solidFill>
                  <a:srgbClr val="000000"/>
                </a:solidFill>
              </a:rPr>
              <a:t>Centro San Vicente </a:t>
            </a:r>
          </a:p>
          <a:p>
            <a:pPr marL="0" indent="0">
              <a:spcBef>
                <a:spcPts val="0"/>
              </a:spcBef>
              <a:buClr>
                <a:srgbClr val="000000">
                  <a:lumMod val="85000"/>
                  <a:lumOff val="15000"/>
                </a:srgbClr>
              </a:buClr>
              <a:buFont typeface="Garamond" pitchFamily="18" charset="0"/>
              <a:buNone/>
            </a:pPr>
            <a:r>
              <a:rPr lang="en-US" b="1" dirty="0">
                <a:solidFill>
                  <a:srgbClr val="000000"/>
                </a:solidFill>
              </a:rPr>
              <a:t>@ Emergence </a:t>
            </a:r>
          </a:p>
          <a:p>
            <a:pPr marL="0" indent="0">
              <a:spcBef>
                <a:spcPts val="0"/>
              </a:spcBef>
              <a:buClr>
                <a:srgbClr val="000000">
                  <a:lumMod val="85000"/>
                  <a:lumOff val="15000"/>
                </a:srgbClr>
              </a:buClr>
              <a:buFont typeface="Garamond" pitchFamily="18" charset="0"/>
              <a:buNone/>
            </a:pPr>
            <a:r>
              <a:rPr lang="en-US" dirty="0">
                <a:solidFill>
                  <a:srgbClr val="000000"/>
                </a:solidFill>
              </a:rPr>
              <a:t>10780 Pebble Hills Blvd, Ste. G-1</a:t>
            </a:r>
          </a:p>
          <a:p>
            <a:pPr marL="0" indent="0">
              <a:spcBef>
                <a:spcPts val="0"/>
              </a:spcBef>
              <a:buClr>
                <a:srgbClr val="000000">
                  <a:lumMod val="85000"/>
                  <a:lumOff val="15000"/>
                </a:srgbClr>
              </a:buClr>
              <a:buFont typeface="Garamond" pitchFamily="18" charset="0"/>
              <a:buNone/>
            </a:pPr>
            <a:r>
              <a:rPr lang="en-US" dirty="0">
                <a:solidFill>
                  <a:srgbClr val="000000"/>
                </a:solidFill>
              </a:rPr>
              <a:t>El Paso, Texas 79935 </a:t>
            </a:r>
          </a:p>
          <a:p>
            <a:pPr marL="0" indent="0">
              <a:spcBef>
                <a:spcPts val="0"/>
              </a:spcBef>
              <a:buClr>
                <a:srgbClr val="000000">
                  <a:lumMod val="85000"/>
                  <a:lumOff val="15000"/>
                </a:srgbClr>
              </a:buClr>
              <a:buFont typeface="Garamond" pitchFamily="18" charset="0"/>
              <a:buNone/>
            </a:pPr>
            <a:r>
              <a:rPr lang="en-US" i="1" dirty="0">
                <a:solidFill>
                  <a:srgbClr val="000000"/>
                </a:solidFill>
              </a:rPr>
              <a:t>(Seriously Mentally Ill) </a:t>
            </a:r>
          </a:p>
        </p:txBody>
      </p:sp>
    </p:spTree>
    <p:extLst>
      <p:ext uri="{BB962C8B-B14F-4D97-AF65-F5344CB8AC3E}">
        <p14:creationId xmlns:p14="http://schemas.microsoft.com/office/powerpoint/2010/main" val="1223283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34910"/>
            <a:ext cx="8653708" cy="857250"/>
          </a:xfrm>
        </p:spPr>
        <p:txBody>
          <a:bodyPr/>
          <a:lstStyle/>
          <a:p>
            <a:pPr algn="ctr"/>
            <a:r>
              <a:rPr lang="en-US" sz="3200" dirty="0"/>
              <a:t>Mexico – U.S. Border: </a:t>
            </a:r>
            <a:r>
              <a:rPr lang="en-US" sz="2400" dirty="0"/>
              <a:t>Bidirectional Mobility &amp; Environment</a:t>
            </a:r>
          </a:p>
        </p:txBody>
      </p:sp>
      <p:sp>
        <p:nvSpPr>
          <p:cNvPr id="4" name="Slide Number Placeholder 3"/>
          <p:cNvSpPr>
            <a:spLocks noGrp="1"/>
          </p:cNvSpPr>
          <p:nvPr>
            <p:ph type="sldNum" sz="quarter" idx="12"/>
          </p:nvPr>
        </p:nvSpPr>
        <p:spPr/>
        <p:txBody>
          <a:bodyPr/>
          <a:lstStyle/>
          <a:p>
            <a:fld id="{6E2D2B3B-882E-40F3-A32F-6DD516915044}" type="slidenum">
              <a:rPr lang="en-US" smtClean="0"/>
              <a:pPr/>
              <a:t>6</a:t>
            </a:fld>
            <a:endParaRPr lang="en-US"/>
          </a:p>
        </p:txBody>
      </p:sp>
      <p:grpSp>
        <p:nvGrpSpPr>
          <p:cNvPr id="32" name="Group 31"/>
          <p:cNvGrpSpPr/>
          <p:nvPr/>
        </p:nvGrpSpPr>
        <p:grpSpPr>
          <a:xfrm>
            <a:off x="2590800" y="666750"/>
            <a:ext cx="4419600" cy="3389034"/>
            <a:chOff x="2365780" y="971550"/>
            <a:chExt cx="3778434" cy="3541434"/>
          </a:xfrm>
        </p:grpSpPr>
        <p:grpSp>
          <p:nvGrpSpPr>
            <p:cNvPr id="5" name="Group 4">
              <a:extLst>
                <a:ext uri="{FF2B5EF4-FFF2-40B4-BE49-F238E27FC236}">
                  <a16:creationId xmlns:a16="http://schemas.microsoft.com/office/drawing/2014/main" id="{09A856DE-866B-7448-8E8B-0D50B388D44B}"/>
                </a:ext>
              </a:extLst>
            </p:cNvPr>
            <p:cNvGrpSpPr/>
            <p:nvPr/>
          </p:nvGrpSpPr>
          <p:grpSpPr>
            <a:xfrm>
              <a:off x="2365780" y="971550"/>
              <a:ext cx="3778434" cy="3541434"/>
              <a:chOff x="7099676" y="4154202"/>
              <a:chExt cx="10178299" cy="8871131"/>
            </a:xfrm>
          </p:grpSpPr>
          <p:sp>
            <p:nvSpPr>
              <p:cNvPr id="6" name="Freeform 5">
                <a:extLst>
                  <a:ext uri="{FF2B5EF4-FFF2-40B4-BE49-F238E27FC236}">
                    <a16:creationId xmlns:a16="http://schemas.microsoft.com/office/drawing/2014/main" id="{80ED4002-3874-3045-B65F-9339776361E3}"/>
                  </a:ext>
                </a:extLst>
              </p:cNvPr>
              <p:cNvSpPr>
                <a:spLocks noChangeArrowheads="1"/>
              </p:cNvSpPr>
              <p:nvPr/>
            </p:nvSpPr>
            <p:spPr bwMode="auto">
              <a:xfrm>
                <a:off x="12116038" y="7924054"/>
                <a:ext cx="77738" cy="4899057"/>
              </a:xfrm>
              <a:custGeom>
                <a:avLst/>
                <a:gdLst>
                  <a:gd name="T0" fmla="*/ 216 w 217"/>
                  <a:gd name="T1" fmla="*/ 6483 h 6484"/>
                  <a:gd name="T2" fmla="*/ 0 w 217"/>
                  <a:gd name="T3" fmla="*/ 6483 h 6484"/>
                  <a:gd name="T4" fmla="*/ 0 w 217"/>
                  <a:gd name="T5" fmla="*/ 0 h 6484"/>
                  <a:gd name="T6" fmla="*/ 216 w 217"/>
                  <a:gd name="T7" fmla="*/ 0 h 6484"/>
                  <a:gd name="T8" fmla="*/ 216 w 217"/>
                  <a:gd name="T9" fmla="*/ 6483 h 6484"/>
                </a:gdLst>
                <a:ahLst/>
                <a:cxnLst>
                  <a:cxn ang="0">
                    <a:pos x="T0" y="T1"/>
                  </a:cxn>
                  <a:cxn ang="0">
                    <a:pos x="T2" y="T3"/>
                  </a:cxn>
                  <a:cxn ang="0">
                    <a:pos x="T4" y="T5"/>
                  </a:cxn>
                  <a:cxn ang="0">
                    <a:pos x="T6" y="T7"/>
                  </a:cxn>
                  <a:cxn ang="0">
                    <a:pos x="T8" y="T9"/>
                  </a:cxn>
                </a:cxnLst>
                <a:rect l="0" t="0" r="r" b="b"/>
                <a:pathLst>
                  <a:path w="217" h="6484">
                    <a:moveTo>
                      <a:pt x="216" y="6483"/>
                    </a:moveTo>
                    <a:lnTo>
                      <a:pt x="0" y="6483"/>
                    </a:lnTo>
                    <a:lnTo>
                      <a:pt x="0" y="0"/>
                    </a:lnTo>
                    <a:lnTo>
                      <a:pt x="216" y="0"/>
                    </a:lnTo>
                    <a:lnTo>
                      <a:pt x="216" y="6483"/>
                    </a:lnTo>
                  </a:path>
                </a:pathLst>
              </a:custGeom>
              <a:solidFill>
                <a:schemeClr val="bg1">
                  <a:lumMod val="7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7" name="Freeform 6">
                <a:extLst>
                  <a:ext uri="{FF2B5EF4-FFF2-40B4-BE49-F238E27FC236}">
                    <a16:creationId xmlns:a16="http://schemas.microsoft.com/office/drawing/2014/main" id="{C84E7486-2311-CB4E-8CA5-2F1DDEC94625}"/>
                  </a:ext>
                </a:extLst>
              </p:cNvPr>
              <p:cNvSpPr>
                <a:spLocks noChangeArrowheads="1"/>
              </p:cNvSpPr>
              <p:nvPr/>
            </p:nvSpPr>
            <p:spPr bwMode="auto">
              <a:xfrm>
                <a:off x="11418477" y="12106376"/>
                <a:ext cx="858300" cy="918957"/>
              </a:xfrm>
              <a:custGeom>
                <a:avLst/>
                <a:gdLst>
                  <a:gd name="T0" fmla="*/ 992 w 1246"/>
                  <a:gd name="T1" fmla="*/ 26 h 1336"/>
                  <a:gd name="T2" fmla="*/ 992 w 1246"/>
                  <a:gd name="T3" fmla="*/ 380 h 1336"/>
                  <a:gd name="T4" fmla="*/ 992 w 1246"/>
                  <a:gd name="T5" fmla="*/ 380 h 1336"/>
                  <a:gd name="T6" fmla="*/ 844 w 1246"/>
                  <a:gd name="T7" fmla="*/ 730 h 1336"/>
                  <a:gd name="T8" fmla="*/ 844 w 1246"/>
                  <a:gd name="T9" fmla="*/ 730 h 1336"/>
                  <a:gd name="T10" fmla="*/ 207 w 1246"/>
                  <a:gd name="T11" fmla="*/ 550 h 1336"/>
                  <a:gd name="T12" fmla="*/ 207 w 1246"/>
                  <a:gd name="T13" fmla="*/ 550 h 1336"/>
                  <a:gd name="T14" fmla="*/ 70 w 1246"/>
                  <a:gd name="T15" fmla="*/ 511 h 1336"/>
                  <a:gd name="T16" fmla="*/ 68 w 1246"/>
                  <a:gd name="T17" fmla="*/ 513 h 1336"/>
                  <a:gd name="T18" fmla="*/ 68 w 1246"/>
                  <a:gd name="T19" fmla="*/ 513 h 1336"/>
                  <a:gd name="T20" fmla="*/ 31 w 1246"/>
                  <a:gd name="T21" fmla="*/ 666 h 1336"/>
                  <a:gd name="T22" fmla="*/ 31 w 1246"/>
                  <a:gd name="T23" fmla="*/ 666 h 1336"/>
                  <a:gd name="T24" fmla="*/ 1134 w 1246"/>
                  <a:gd name="T25" fmla="*/ 773 h 1336"/>
                  <a:gd name="T26" fmla="*/ 1134 w 1246"/>
                  <a:gd name="T27" fmla="*/ 773 h 1336"/>
                  <a:gd name="T28" fmla="*/ 1245 w 1246"/>
                  <a:gd name="T29" fmla="*/ 407 h 1336"/>
                  <a:gd name="T30" fmla="*/ 1245 w 1246"/>
                  <a:gd name="T31" fmla="*/ 26 h 1336"/>
                  <a:gd name="T32" fmla="*/ 1245 w 1246"/>
                  <a:gd name="T33" fmla="*/ 26 h 1336"/>
                  <a:gd name="T34" fmla="*/ 1222 w 1246"/>
                  <a:gd name="T35" fmla="*/ 0 h 1336"/>
                  <a:gd name="T36" fmla="*/ 1015 w 1246"/>
                  <a:gd name="T37" fmla="*/ 0 h 1336"/>
                  <a:gd name="T38" fmla="*/ 1015 w 1246"/>
                  <a:gd name="T39" fmla="*/ 0 h 1336"/>
                  <a:gd name="T40" fmla="*/ 992 w 1246"/>
                  <a:gd name="T41" fmla="*/ 26 h 1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6" h="1336">
                    <a:moveTo>
                      <a:pt x="992" y="26"/>
                    </a:moveTo>
                    <a:lnTo>
                      <a:pt x="992" y="380"/>
                    </a:lnTo>
                    <a:lnTo>
                      <a:pt x="992" y="380"/>
                    </a:lnTo>
                    <a:cubicBezTo>
                      <a:pt x="992" y="514"/>
                      <a:pt x="940" y="644"/>
                      <a:pt x="844" y="730"/>
                    </a:cubicBezTo>
                    <a:lnTo>
                      <a:pt x="844" y="730"/>
                    </a:lnTo>
                    <a:cubicBezTo>
                      <a:pt x="536" y="1008"/>
                      <a:pt x="303" y="712"/>
                      <a:pt x="207" y="550"/>
                    </a:cubicBezTo>
                    <a:lnTo>
                      <a:pt x="207" y="550"/>
                    </a:lnTo>
                    <a:cubicBezTo>
                      <a:pt x="178" y="500"/>
                      <a:pt x="118" y="483"/>
                      <a:pt x="70" y="511"/>
                    </a:cubicBezTo>
                    <a:lnTo>
                      <a:pt x="68" y="513"/>
                    </a:lnTo>
                    <a:lnTo>
                      <a:pt x="68" y="513"/>
                    </a:lnTo>
                    <a:cubicBezTo>
                      <a:pt x="17" y="543"/>
                      <a:pt x="0" y="614"/>
                      <a:pt x="31" y="666"/>
                    </a:cubicBezTo>
                    <a:lnTo>
                      <a:pt x="31" y="666"/>
                    </a:lnTo>
                    <a:cubicBezTo>
                      <a:pt x="437" y="1335"/>
                      <a:pt x="972" y="1039"/>
                      <a:pt x="1134" y="773"/>
                    </a:cubicBezTo>
                    <a:lnTo>
                      <a:pt x="1134" y="773"/>
                    </a:lnTo>
                    <a:cubicBezTo>
                      <a:pt x="1200" y="666"/>
                      <a:pt x="1245" y="535"/>
                      <a:pt x="1245" y="407"/>
                    </a:cubicBezTo>
                    <a:lnTo>
                      <a:pt x="1245" y="26"/>
                    </a:lnTo>
                    <a:lnTo>
                      <a:pt x="1245" y="26"/>
                    </a:lnTo>
                    <a:cubicBezTo>
                      <a:pt x="1245" y="12"/>
                      <a:pt x="1235" y="0"/>
                      <a:pt x="1222" y="0"/>
                    </a:cubicBezTo>
                    <a:lnTo>
                      <a:pt x="1015" y="0"/>
                    </a:lnTo>
                    <a:lnTo>
                      <a:pt x="1015" y="0"/>
                    </a:lnTo>
                    <a:cubicBezTo>
                      <a:pt x="1002" y="0"/>
                      <a:pt x="992" y="12"/>
                      <a:pt x="992" y="26"/>
                    </a:cubicBezTo>
                  </a:path>
                </a:pathLst>
              </a:custGeom>
              <a:solidFill>
                <a:schemeClr val="bg1">
                  <a:lumMod val="50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8" name="Freeform 7">
                <a:extLst>
                  <a:ext uri="{FF2B5EF4-FFF2-40B4-BE49-F238E27FC236}">
                    <a16:creationId xmlns:a16="http://schemas.microsoft.com/office/drawing/2014/main" id="{B281E5E0-4BCC-F44A-80D7-6F8752D7C7C8}"/>
                  </a:ext>
                </a:extLst>
              </p:cNvPr>
              <p:cNvSpPr>
                <a:spLocks noChangeArrowheads="1"/>
              </p:cNvSpPr>
              <p:nvPr/>
            </p:nvSpPr>
            <p:spPr bwMode="auto">
              <a:xfrm>
                <a:off x="9689744" y="4220925"/>
                <a:ext cx="2480885" cy="3997317"/>
              </a:xfrm>
              <a:custGeom>
                <a:avLst/>
                <a:gdLst>
                  <a:gd name="T0" fmla="*/ 0 w 3605"/>
                  <a:gd name="T1" fmla="*/ 5811 h 5812"/>
                  <a:gd name="T2" fmla="*/ 0 w 3605"/>
                  <a:gd name="T3" fmla="*/ 5811 h 5812"/>
                  <a:gd name="T4" fmla="*/ 0 w 3605"/>
                  <a:gd name="T5" fmla="*/ 5811 h 5812"/>
                  <a:gd name="T6" fmla="*/ 1831 w 3605"/>
                  <a:gd name="T7" fmla="*/ 5154 h 5812"/>
                  <a:gd name="T8" fmla="*/ 1831 w 3605"/>
                  <a:gd name="T9" fmla="*/ 5154 h 5812"/>
                  <a:gd name="T10" fmla="*/ 3604 w 3605"/>
                  <a:gd name="T11" fmla="*/ 5766 h 5812"/>
                  <a:gd name="T12" fmla="*/ 3604 w 3605"/>
                  <a:gd name="T13" fmla="*/ 0 h 5812"/>
                  <a:gd name="T14" fmla="*/ 3604 w 3605"/>
                  <a:gd name="T15" fmla="*/ 0 h 5812"/>
                  <a:gd name="T16" fmla="*/ 0 w 3605"/>
                  <a:gd name="T17" fmla="*/ 5811 h 5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5" h="5812">
                    <a:moveTo>
                      <a:pt x="0" y="5811"/>
                    </a:moveTo>
                    <a:lnTo>
                      <a:pt x="0" y="5811"/>
                    </a:lnTo>
                    <a:lnTo>
                      <a:pt x="0" y="5811"/>
                    </a:lnTo>
                    <a:cubicBezTo>
                      <a:pt x="320" y="5341"/>
                      <a:pt x="1012" y="5154"/>
                      <a:pt x="1831" y="5154"/>
                    </a:cubicBezTo>
                    <a:lnTo>
                      <a:pt x="1831" y="5154"/>
                    </a:lnTo>
                    <a:cubicBezTo>
                      <a:pt x="2602" y="5154"/>
                      <a:pt x="3262" y="5350"/>
                      <a:pt x="3604" y="5766"/>
                    </a:cubicBezTo>
                    <a:lnTo>
                      <a:pt x="3604" y="0"/>
                    </a:lnTo>
                    <a:lnTo>
                      <a:pt x="3604" y="0"/>
                    </a:lnTo>
                    <a:cubicBezTo>
                      <a:pt x="3167" y="296"/>
                      <a:pt x="5" y="2521"/>
                      <a:pt x="0" y="5811"/>
                    </a:cubicBezTo>
                  </a:path>
                </a:pathLst>
              </a:custGeom>
              <a:solidFill>
                <a:srgbClr val="ED7D3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9" name="Freeform 8">
                <a:extLst>
                  <a:ext uri="{FF2B5EF4-FFF2-40B4-BE49-F238E27FC236}">
                    <a16:creationId xmlns:a16="http://schemas.microsoft.com/office/drawing/2014/main" id="{99C1E896-E3BF-B14B-A3B6-F6CBE7192168}"/>
                  </a:ext>
                </a:extLst>
              </p:cNvPr>
              <p:cNvSpPr>
                <a:spLocks noChangeArrowheads="1"/>
              </p:cNvSpPr>
              <p:nvPr/>
            </p:nvSpPr>
            <p:spPr bwMode="auto">
              <a:xfrm>
                <a:off x="12213088" y="4220925"/>
                <a:ext cx="2465719" cy="4048875"/>
              </a:xfrm>
              <a:custGeom>
                <a:avLst/>
                <a:gdLst>
                  <a:gd name="T0" fmla="*/ 0 w 3586"/>
                  <a:gd name="T1" fmla="*/ 0 h 5885"/>
                  <a:gd name="T2" fmla="*/ 0 w 3586"/>
                  <a:gd name="T3" fmla="*/ 5837 h 5885"/>
                  <a:gd name="T4" fmla="*/ 0 w 3586"/>
                  <a:gd name="T5" fmla="*/ 5837 h 5885"/>
                  <a:gd name="T6" fmla="*/ 1783 w 3586"/>
                  <a:gd name="T7" fmla="*/ 5142 h 5885"/>
                  <a:gd name="T8" fmla="*/ 1783 w 3586"/>
                  <a:gd name="T9" fmla="*/ 5142 h 5885"/>
                  <a:gd name="T10" fmla="*/ 3585 w 3586"/>
                  <a:gd name="T11" fmla="*/ 5884 h 5885"/>
                  <a:gd name="T12" fmla="*/ 3585 w 3586"/>
                  <a:gd name="T13" fmla="*/ 5884 h 5885"/>
                  <a:gd name="T14" fmla="*/ 3581 w 3586"/>
                  <a:gd name="T15" fmla="*/ 5876 h 5885"/>
                  <a:gd name="T16" fmla="*/ 3581 w 3586"/>
                  <a:gd name="T17" fmla="*/ 5876 h 5885"/>
                  <a:gd name="T18" fmla="*/ 0 w 3586"/>
                  <a:gd name="T19" fmla="*/ 0 h 5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86" h="5885">
                    <a:moveTo>
                      <a:pt x="0" y="0"/>
                    </a:moveTo>
                    <a:lnTo>
                      <a:pt x="0" y="5837"/>
                    </a:lnTo>
                    <a:lnTo>
                      <a:pt x="0" y="5837"/>
                    </a:lnTo>
                    <a:cubicBezTo>
                      <a:pt x="313" y="5371"/>
                      <a:pt x="996" y="5142"/>
                      <a:pt x="1783" y="5142"/>
                    </a:cubicBezTo>
                    <a:lnTo>
                      <a:pt x="1783" y="5142"/>
                    </a:lnTo>
                    <a:cubicBezTo>
                      <a:pt x="2597" y="5142"/>
                      <a:pt x="3288" y="5397"/>
                      <a:pt x="3585" y="5884"/>
                    </a:cubicBezTo>
                    <a:lnTo>
                      <a:pt x="3585" y="5884"/>
                    </a:lnTo>
                    <a:cubicBezTo>
                      <a:pt x="3582" y="5880"/>
                      <a:pt x="3581" y="5876"/>
                      <a:pt x="3581" y="5876"/>
                    </a:cubicBezTo>
                    <a:lnTo>
                      <a:pt x="3581" y="5876"/>
                    </a:lnTo>
                    <a:cubicBezTo>
                      <a:pt x="3573" y="2590"/>
                      <a:pt x="432" y="299"/>
                      <a:pt x="0" y="0"/>
                    </a:cubicBezTo>
                  </a:path>
                </a:pathLst>
              </a:custGeom>
              <a:solidFill>
                <a:srgbClr val="A5A5A5"/>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10" name="Freeform 9">
                <a:extLst>
                  <a:ext uri="{FF2B5EF4-FFF2-40B4-BE49-F238E27FC236}">
                    <a16:creationId xmlns:a16="http://schemas.microsoft.com/office/drawing/2014/main" id="{C0990888-BB99-D145-A922-167384CC7BE6}"/>
                  </a:ext>
                </a:extLst>
              </p:cNvPr>
              <p:cNvSpPr>
                <a:spLocks noChangeArrowheads="1"/>
              </p:cNvSpPr>
              <p:nvPr/>
            </p:nvSpPr>
            <p:spPr bwMode="auto">
              <a:xfrm>
                <a:off x="7120905" y="4181497"/>
                <a:ext cx="5016361" cy="4048877"/>
              </a:xfrm>
              <a:custGeom>
                <a:avLst/>
                <a:gdLst>
                  <a:gd name="T0" fmla="*/ 4218 w 7292"/>
                  <a:gd name="T1" fmla="*/ 3470 h 5886"/>
                  <a:gd name="T2" fmla="*/ 4218 w 7292"/>
                  <a:gd name="T3" fmla="*/ 3470 h 5886"/>
                  <a:gd name="T4" fmla="*/ 5567 w 7292"/>
                  <a:gd name="T5" fmla="*/ 1531 h 5886"/>
                  <a:gd name="T6" fmla="*/ 5567 w 7292"/>
                  <a:gd name="T7" fmla="*/ 1531 h 5886"/>
                  <a:gd name="T8" fmla="*/ 6871 w 7292"/>
                  <a:gd name="T9" fmla="*/ 325 h 5886"/>
                  <a:gd name="T10" fmla="*/ 6871 w 7292"/>
                  <a:gd name="T11" fmla="*/ 325 h 5886"/>
                  <a:gd name="T12" fmla="*/ 7262 w 7292"/>
                  <a:gd name="T13" fmla="*/ 16 h 5886"/>
                  <a:gd name="T14" fmla="*/ 7262 w 7292"/>
                  <a:gd name="T15" fmla="*/ 16 h 5886"/>
                  <a:gd name="T16" fmla="*/ 7291 w 7292"/>
                  <a:gd name="T17" fmla="*/ 0 h 5886"/>
                  <a:gd name="T18" fmla="*/ 7291 w 7292"/>
                  <a:gd name="T19" fmla="*/ 0 h 5886"/>
                  <a:gd name="T20" fmla="*/ 1 w 7292"/>
                  <a:gd name="T21" fmla="*/ 5846 h 5886"/>
                  <a:gd name="T22" fmla="*/ 1 w 7292"/>
                  <a:gd name="T23" fmla="*/ 5846 h 5886"/>
                  <a:gd name="T24" fmla="*/ 51 w 7292"/>
                  <a:gd name="T25" fmla="*/ 5864 h 5886"/>
                  <a:gd name="T26" fmla="*/ 51 w 7292"/>
                  <a:gd name="T27" fmla="*/ 5864 h 5886"/>
                  <a:gd name="T28" fmla="*/ 1853 w 7292"/>
                  <a:gd name="T29" fmla="*/ 5233 h 5886"/>
                  <a:gd name="T30" fmla="*/ 1853 w 7292"/>
                  <a:gd name="T31" fmla="*/ 5233 h 5886"/>
                  <a:gd name="T32" fmla="*/ 3670 w 7292"/>
                  <a:gd name="T33" fmla="*/ 5848 h 5886"/>
                  <a:gd name="T34" fmla="*/ 3670 w 7292"/>
                  <a:gd name="T35" fmla="*/ 5848 h 5886"/>
                  <a:gd name="T36" fmla="*/ 4218 w 7292"/>
                  <a:gd name="T37" fmla="*/ 3470 h 5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92" h="5886">
                    <a:moveTo>
                      <a:pt x="4218" y="3470"/>
                    </a:moveTo>
                    <a:lnTo>
                      <a:pt x="4218" y="3470"/>
                    </a:lnTo>
                    <a:cubicBezTo>
                      <a:pt x="4566" y="2760"/>
                      <a:pt x="5034" y="2113"/>
                      <a:pt x="5567" y="1531"/>
                    </a:cubicBezTo>
                    <a:lnTo>
                      <a:pt x="5567" y="1531"/>
                    </a:lnTo>
                    <a:cubicBezTo>
                      <a:pt x="5966" y="1094"/>
                      <a:pt x="6404" y="690"/>
                      <a:pt x="6871" y="325"/>
                    </a:cubicBezTo>
                    <a:lnTo>
                      <a:pt x="6871" y="325"/>
                    </a:lnTo>
                    <a:cubicBezTo>
                      <a:pt x="7002" y="223"/>
                      <a:pt x="7118" y="102"/>
                      <a:pt x="7262" y="16"/>
                    </a:cubicBezTo>
                    <a:lnTo>
                      <a:pt x="7262" y="16"/>
                    </a:lnTo>
                    <a:cubicBezTo>
                      <a:pt x="7273" y="9"/>
                      <a:pt x="7282" y="5"/>
                      <a:pt x="7291" y="0"/>
                    </a:cubicBezTo>
                    <a:lnTo>
                      <a:pt x="7291" y="0"/>
                    </a:lnTo>
                    <a:cubicBezTo>
                      <a:pt x="3311" y="35"/>
                      <a:pt x="87" y="2627"/>
                      <a:pt x="1" y="5846"/>
                    </a:cubicBezTo>
                    <a:lnTo>
                      <a:pt x="1" y="5846"/>
                    </a:lnTo>
                    <a:cubicBezTo>
                      <a:pt x="0" y="5873"/>
                      <a:pt x="34" y="5885"/>
                      <a:pt x="51" y="5864"/>
                    </a:cubicBezTo>
                    <a:lnTo>
                      <a:pt x="51" y="5864"/>
                    </a:lnTo>
                    <a:cubicBezTo>
                      <a:pt x="382" y="5427"/>
                      <a:pt x="1057" y="5251"/>
                      <a:pt x="1853" y="5233"/>
                    </a:cubicBezTo>
                    <a:lnTo>
                      <a:pt x="1853" y="5233"/>
                    </a:lnTo>
                    <a:cubicBezTo>
                      <a:pt x="3144" y="5203"/>
                      <a:pt x="3670" y="5848"/>
                      <a:pt x="3670" y="5848"/>
                    </a:cubicBezTo>
                    <a:lnTo>
                      <a:pt x="3670" y="5848"/>
                    </a:lnTo>
                    <a:cubicBezTo>
                      <a:pt x="3660" y="4966"/>
                      <a:pt x="3832" y="4258"/>
                      <a:pt x="4218" y="3470"/>
                    </a:cubicBezTo>
                  </a:path>
                </a:pathLst>
              </a:custGeom>
              <a:solidFill>
                <a:srgbClr val="4472C4"/>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11" name="Freeform 10">
                <a:extLst>
                  <a:ext uri="{FF2B5EF4-FFF2-40B4-BE49-F238E27FC236}">
                    <a16:creationId xmlns:a16="http://schemas.microsoft.com/office/drawing/2014/main" id="{BC1F1D98-E34D-ED40-B657-635FCE4D2E96}"/>
                  </a:ext>
                </a:extLst>
              </p:cNvPr>
              <p:cNvSpPr>
                <a:spLocks noChangeArrowheads="1"/>
              </p:cNvSpPr>
              <p:nvPr/>
            </p:nvSpPr>
            <p:spPr bwMode="auto">
              <a:xfrm>
                <a:off x="12228252" y="4181497"/>
                <a:ext cx="5031526" cy="4085271"/>
              </a:xfrm>
              <a:custGeom>
                <a:avLst/>
                <a:gdLst>
                  <a:gd name="T0" fmla="*/ 0 w 7314"/>
                  <a:gd name="T1" fmla="*/ 0 h 5941"/>
                  <a:gd name="T2" fmla="*/ 0 w 7314"/>
                  <a:gd name="T3" fmla="*/ 0 h 5941"/>
                  <a:gd name="T4" fmla="*/ 43 w 7314"/>
                  <a:gd name="T5" fmla="*/ 29 h 5941"/>
                  <a:gd name="T6" fmla="*/ 43 w 7314"/>
                  <a:gd name="T7" fmla="*/ 29 h 5941"/>
                  <a:gd name="T8" fmla="*/ 417 w 7314"/>
                  <a:gd name="T9" fmla="*/ 311 h 5941"/>
                  <a:gd name="T10" fmla="*/ 417 w 7314"/>
                  <a:gd name="T11" fmla="*/ 311 h 5941"/>
                  <a:gd name="T12" fmla="*/ 1698 w 7314"/>
                  <a:gd name="T13" fmla="*/ 1517 h 5941"/>
                  <a:gd name="T14" fmla="*/ 1698 w 7314"/>
                  <a:gd name="T15" fmla="*/ 1517 h 5941"/>
                  <a:gd name="T16" fmla="*/ 3030 w 7314"/>
                  <a:gd name="T17" fmla="*/ 3471 h 5941"/>
                  <a:gd name="T18" fmla="*/ 3030 w 7314"/>
                  <a:gd name="T19" fmla="*/ 3471 h 5941"/>
                  <a:gd name="T20" fmla="*/ 3464 w 7314"/>
                  <a:gd name="T21" fmla="*/ 4673 h 5941"/>
                  <a:gd name="T22" fmla="*/ 3464 w 7314"/>
                  <a:gd name="T23" fmla="*/ 4673 h 5941"/>
                  <a:gd name="T24" fmla="*/ 3631 w 7314"/>
                  <a:gd name="T25" fmla="*/ 5924 h 5941"/>
                  <a:gd name="T26" fmla="*/ 3631 w 7314"/>
                  <a:gd name="T27" fmla="*/ 5924 h 5941"/>
                  <a:gd name="T28" fmla="*/ 3630 w 7314"/>
                  <a:gd name="T29" fmla="*/ 5940 h 5941"/>
                  <a:gd name="T30" fmla="*/ 3630 w 7314"/>
                  <a:gd name="T31" fmla="*/ 5940 h 5941"/>
                  <a:gd name="T32" fmla="*/ 5472 w 7314"/>
                  <a:gd name="T33" fmla="*/ 5222 h 5941"/>
                  <a:gd name="T34" fmla="*/ 5472 w 7314"/>
                  <a:gd name="T35" fmla="*/ 5222 h 5941"/>
                  <a:gd name="T36" fmla="*/ 7169 w 7314"/>
                  <a:gd name="T37" fmla="*/ 5761 h 5941"/>
                  <a:gd name="T38" fmla="*/ 7169 w 7314"/>
                  <a:gd name="T39" fmla="*/ 5761 h 5941"/>
                  <a:gd name="T40" fmla="*/ 7309 w 7314"/>
                  <a:gd name="T41" fmla="*/ 5703 h 5941"/>
                  <a:gd name="T42" fmla="*/ 7309 w 7314"/>
                  <a:gd name="T43" fmla="*/ 5703 h 5941"/>
                  <a:gd name="T44" fmla="*/ 0 w 7314"/>
                  <a:gd name="T45" fmla="*/ 0 h 5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14" h="5941">
                    <a:moveTo>
                      <a:pt x="0" y="0"/>
                    </a:moveTo>
                    <a:lnTo>
                      <a:pt x="0" y="0"/>
                    </a:lnTo>
                    <a:cubicBezTo>
                      <a:pt x="13" y="8"/>
                      <a:pt x="27" y="17"/>
                      <a:pt x="43" y="29"/>
                    </a:cubicBezTo>
                    <a:lnTo>
                      <a:pt x="43" y="29"/>
                    </a:lnTo>
                    <a:cubicBezTo>
                      <a:pt x="168" y="123"/>
                      <a:pt x="294" y="213"/>
                      <a:pt x="417" y="311"/>
                    </a:cubicBezTo>
                    <a:lnTo>
                      <a:pt x="417" y="311"/>
                    </a:lnTo>
                    <a:cubicBezTo>
                      <a:pt x="876" y="676"/>
                      <a:pt x="1306" y="1080"/>
                      <a:pt x="1698" y="1517"/>
                    </a:cubicBezTo>
                    <a:lnTo>
                      <a:pt x="1698" y="1517"/>
                    </a:lnTo>
                    <a:cubicBezTo>
                      <a:pt x="2226" y="2105"/>
                      <a:pt x="2688" y="2758"/>
                      <a:pt x="3030" y="3471"/>
                    </a:cubicBezTo>
                    <a:lnTo>
                      <a:pt x="3030" y="3471"/>
                    </a:lnTo>
                    <a:cubicBezTo>
                      <a:pt x="3214" y="3855"/>
                      <a:pt x="3362" y="4258"/>
                      <a:pt x="3464" y="4673"/>
                    </a:cubicBezTo>
                    <a:lnTo>
                      <a:pt x="3464" y="4673"/>
                    </a:lnTo>
                    <a:cubicBezTo>
                      <a:pt x="3486" y="4765"/>
                      <a:pt x="3626" y="5645"/>
                      <a:pt x="3631" y="5924"/>
                    </a:cubicBezTo>
                    <a:lnTo>
                      <a:pt x="3631" y="5924"/>
                    </a:lnTo>
                    <a:cubicBezTo>
                      <a:pt x="3631" y="5929"/>
                      <a:pt x="3631" y="5935"/>
                      <a:pt x="3630" y="5940"/>
                    </a:cubicBezTo>
                    <a:lnTo>
                      <a:pt x="3630" y="5940"/>
                    </a:lnTo>
                    <a:cubicBezTo>
                      <a:pt x="3934" y="5456"/>
                      <a:pt x="4646" y="5222"/>
                      <a:pt x="5472" y="5222"/>
                    </a:cubicBezTo>
                    <a:lnTo>
                      <a:pt x="5472" y="5222"/>
                    </a:lnTo>
                    <a:cubicBezTo>
                      <a:pt x="6191" y="5222"/>
                      <a:pt x="6818" y="5395"/>
                      <a:pt x="7169" y="5761"/>
                    </a:cubicBezTo>
                    <a:lnTo>
                      <a:pt x="7169" y="5761"/>
                    </a:lnTo>
                    <a:cubicBezTo>
                      <a:pt x="7222" y="5816"/>
                      <a:pt x="7313" y="5778"/>
                      <a:pt x="7309" y="5703"/>
                    </a:cubicBezTo>
                    <a:lnTo>
                      <a:pt x="7309" y="5703"/>
                    </a:lnTo>
                    <a:cubicBezTo>
                      <a:pt x="7132" y="2545"/>
                      <a:pt x="3933" y="24"/>
                      <a:pt x="0" y="0"/>
                    </a:cubicBezTo>
                  </a:path>
                </a:pathLst>
              </a:custGeom>
              <a:solidFill>
                <a:srgbClr val="FFC000"/>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12" name="Freeform 11">
                <a:extLst>
                  <a:ext uri="{FF2B5EF4-FFF2-40B4-BE49-F238E27FC236}">
                    <a16:creationId xmlns:a16="http://schemas.microsoft.com/office/drawing/2014/main" id="{1D4B24B7-CED4-6249-829E-EE10054E4A16}"/>
                  </a:ext>
                </a:extLst>
              </p:cNvPr>
              <p:cNvSpPr>
                <a:spLocks noChangeArrowheads="1"/>
              </p:cNvSpPr>
              <p:nvPr/>
            </p:nvSpPr>
            <p:spPr bwMode="auto">
              <a:xfrm>
                <a:off x="7099676" y="4154202"/>
                <a:ext cx="10178299" cy="4136829"/>
              </a:xfrm>
              <a:custGeom>
                <a:avLst/>
                <a:gdLst>
                  <a:gd name="T0" fmla="*/ 14686 w 14801"/>
                  <a:gd name="T1" fmla="*/ 5788 h 6013"/>
                  <a:gd name="T2" fmla="*/ 14650 w 14801"/>
                  <a:gd name="T3" fmla="*/ 5772 h 6013"/>
                  <a:gd name="T4" fmla="*/ 11117 w 14801"/>
                  <a:gd name="T5" fmla="*/ 5875 h 6013"/>
                  <a:gd name="T6" fmla="*/ 10953 w 14801"/>
                  <a:gd name="T7" fmla="*/ 4698 h 6013"/>
                  <a:gd name="T8" fmla="*/ 9180 w 14801"/>
                  <a:gd name="T9" fmla="*/ 1529 h 6013"/>
                  <a:gd name="T10" fmla="*/ 7894 w 14801"/>
                  <a:gd name="T11" fmla="*/ 319 h 6013"/>
                  <a:gd name="T12" fmla="*/ 7558 w 14801"/>
                  <a:gd name="T13" fmla="*/ 65 h 6013"/>
                  <a:gd name="T14" fmla="*/ 14735 w 14801"/>
                  <a:gd name="T15" fmla="*/ 5738 h 6013"/>
                  <a:gd name="T16" fmla="*/ 9216 w 14801"/>
                  <a:gd name="T17" fmla="*/ 5203 h 6013"/>
                  <a:gd name="T18" fmla="*/ 7464 w 14801"/>
                  <a:gd name="T19" fmla="*/ 152 h 6013"/>
                  <a:gd name="T20" fmla="*/ 9216 w 14801"/>
                  <a:gd name="T21" fmla="*/ 5203 h 6013"/>
                  <a:gd name="T22" fmla="*/ 7399 w 14801"/>
                  <a:gd name="T23" fmla="*/ 32 h 6013"/>
                  <a:gd name="T24" fmla="*/ 7339 w 14801"/>
                  <a:gd name="T25" fmla="*/ 5773 h 6013"/>
                  <a:gd name="T26" fmla="*/ 5598 w 14801"/>
                  <a:gd name="T27" fmla="*/ 5213 h 6013"/>
                  <a:gd name="T28" fmla="*/ 5432 w 14801"/>
                  <a:gd name="T29" fmla="*/ 1894 h 6013"/>
                  <a:gd name="T30" fmla="*/ 7339 w 14801"/>
                  <a:gd name="T31" fmla="*/ 5773 h 6013"/>
                  <a:gd name="T32" fmla="*/ 3669 w 14801"/>
                  <a:gd name="T33" fmla="*/ 5793 h 6013"/>
                  <a:gd name="T34" fmla="*/ 1884 w 14801"/>
                  <a:gd name="T35" fmla="*/ 5234 h 6013"/>
                  <a:gd name="T36" fmla="*/ 2237 w 14801"/>
                  <a:gd name="T37" fmla="*/ 1786 h 6013"/>
                  <a:gd name="T38" fmla="*/ 7208 w 14801"/>
                  <a:gd name="T39" fmla="*/ 66 h 6013"/>
                  <a:gd name="T40" fmla="*/ 6882 w 14801"/>
                  <a:gd name="T41" fmla="*/ 333 h 6013"/>
                  <a:gd name="T42" fmla="*/ 5574 w 14801"/>
                  <a:gd name="T43" fmla="*/ 1543 h 6013"/>
                  <a:gd name="T44" fmla="*/ 3670 w 14801"/>
                  <a:gd name="T45" fmla="*/ 5789 h 6013"/>
                  <a:gd name="T46" fmla="*/ 7456 w 14801"/>
                  <a:gd name="T47" fmla="*/ 0 h 6013"/>
                  <a:gd name="T48" fmla="*/ 7348 w 14801"/>
                  <a:gd name="T49" fmla="*/ 1 h 6013"/>
                  <a:gd name="T50" fmla="*/ 2197 w 14801"/>
                  <a:gd name="T51" fmla="*/ 1737 h 6013"/>
                  <a:gd name="T52" fmla="*/ 0 w 14801"/>
                  <a:gd name="T53" fmla="*/ 5878 h 6013"/>
                  <a:gd name="T54" fmla="*/ 107 w 14801"/>
                  <a:gd name="T55" fmla="*/ 5916 h 6013"/>
                  <a:gd name="T56" fmla="*/ 1884 w 14801"/>
                  <a:gd name="T57" fmla="*/ 5297 h 6013"/>
                  <a:gd name="T58" fmla="*/ 3706 w 14801"/>
                  <a:gd name="T59" fmla="*/ 5948 h 6013"/>
                  <a:gd name="T60" fmla="*/ 3736 w 14801"/>
                  <a:gd name="T61" fmla="*/ 5975 h 6013"/>
                  <a:gd name="T62" fmla="*/ 3792 w 14801"/>
                  <a:gd name="T63" fmla="*/ 5921 h 6013"/>
                  <a:gd name="T64" fmla="*/ 7347 w 14801"/>
                  <a:gd name="T65" fmla="*/ 5877 h 6013"/>
                  <a:gd name="T66" fmla="*/ 7424 w 14801"/>
                  <a:gd name="T67" fmla="*/ 5955 h 6013"/>
                  <a:gd name="T68" fmla="*/ 7593 w 14801"/>
                  <a:gd name="T69" fmla="*/ 5784 h 6013"/>
                  <a:gd name="T70" fmla="*/ 7796 w 14801"/>
                  <a:gd name="T71" fmla="*/ 5618 h 6013"/>
                  <a:gd name="T72" fmla="*/ 9021 w 14801"/>
                  <a:gd name="T73" fmla="*/ 5270 h 6013"/>
                  <a:gd name="T74" fmla="*/ 9216 w 14801"/>
                  <a:gd name="T75" fmla="*/ 5265 h 6013"/>
                  <a:gd name="T76" fmla="*/ 11062 w 14801"/>
                  <a:gd name="T77" fmla="*/ 6012 h 6013"/>
                  <a:gd name="T78" fmla="*/ 12930 w 14801"/>
                  <a:gd name="T79" fmla="*/ 5286 h 6013"/>
                  <a:gd name="T80" fmla="*/ 14686 w 14801"/>
                  <a:gd name="T81" fmla="*/ 5852 h 6013"/>
                  <a:gd name="T82" fmla="*/ 14769 w 14801"/>
                  <a:gd name="T83" fmla="*/ 5816 h 6013"/>
                  <a:gd name="T84" fmla="*/ 7459 w 14801"/>
                  <a:gd name="T85" fmla="*/ 1 h 6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01" h="6013">
                    <a:moveTo>
                      <a:pt x="14723" y="5773"/>
                    </a:moveTo>
                    <a:lnTo>
                      <a:pt x="14723" y="5773"/>
                    </a:lnTo>
                    <a:cubicBezTo>
                      <a:pt x="14714" y="5782"/>
                      <a:pt x="14700" y="5788"/>
                      <a:pt x="14686" y="5788"/>
                    </a:cubicBezTo>
                    <a:lnTo>
                      <a:pt x="14686" y="5788"/>
                    </a:lnTo>
                    <a:cubicBezTo>
                      <a:pt x="14677" y="5788"/>
                      <a:pt x="14663" y="5786"/>
                      <a:pt x="14650" y="5772"/>
                    </a:cubicBezTo>
                    <a:lnTo>
                      <a:pt x="14650" y="5772"/>
                    </a:lnTo>
                    <a:cubicBezTo>
                      <a:pt x="14310" y="5418"/>
                      <a:pt x="13699" y="5223"/>
                      <a:pt x="12930" y="5223"/>
                    </a:cubicBezTo>
                    <a:lnTo>
                      <a:pt x="12930" y="5223"/>
                    </a:lnTo>
                    <a:cubicBezTo>
                      <a:pt x="12088" y="5223"/>
                      <a:pt x="11435" y="5460"/>
                      <a:pt x="11117" y="5875"/>
                    </a:cubicBezTo>
                    <a:lnTo>
                      <a:pt x="11117" y="5875"/>
                    </a:lnTo>
                    <a:cubicBezTo>
                      <a:pt x="11092" y="5532"/>
                      <a:pt x="10973" y="4780"/>
                      <a:pt x="10953" y="4698"/>
                    </a:cubicBezTo>
                    <a:lnTo>
                      <a:pt x="10953" y="4698"/>
                    </a:lnTo>
                    <a:cubicBezTo>
                      <a:pt x="10854" y="4294"/>
                      <a:pt x="10708" y="3888"/>
                      <a:pt x="10517" y="3490"/>
                    </a:cubicBezTo>
                    <a:lnTo>
                      <a:pt x="10517" y="3490"/>
                    </a:lnTo>
                    <a:cubicBezTo>
                      <a:pt x="10195" y="2819"/>
                      <a:pt x="9746" y="2159"/>
                      <a:pt x="9180" y="1529"/>
                    </a:cubicBezTo>
                    <a:lnTo>
                      <a:pt x="9180" y="1529"/>
                    </a:lnTo>
                    <a:cubicBezTo>
                      <a:pt x="8787" y="1092"/>
                      <a:pt x="8354" y="685"/>
                      <a:pt x="7894" y="319"/>
                    </a:cubicBezTo>
                    <a:lnTo>
                      <a:pt x="7894" y="319"/>
                    </a:lnTo>
                    <a:cubicBezTo>
                      <a:pt x="7810" y="252"/>
                      <a:pt x="7724" y="188"/>
                      <a:pt x="7640" y="126"/>
                    </a:cubicBezTo>
                    <a:lnTo>
                      <a:pt x="7640" y="126"/>
                    </a:lnTo>
                    <a:cubicBezTo>
                      <a:pt x="7613" y="105"/>
                      <a:pt x="7585" y="85"/>
                      <a:pt x="7558" y="65"/>
                    </a:cubicBezTo>
                    <a:lnTo>
                      <a:pt x="7558" y="65"/>
                    </a:lnTo>
                    <a:cubicBezTo>
                      <a:pt x="11417" y="131"/>
                      <a:pt x="14560" y="2607"/>
                      <a:pt x="14735" y="5738"/>
                    </a:cubicBezTo>
                    <a:lnTo>
                      <a:pt x="14735" y="5738"/>
                    </a:lnTo>
                    <a:cubicBezTo>
                      <a:pt x="14736" y="5754"/>
                      <a:pt x="14729" y="5766"/>
                      <a:pt x="14723" y="5773"/>
                    </a:cubicBezTo>
                    <a:close/>
                    <a:moveTo>
                      <a:pt x="9216" y="5203"/>
                    </a:moveTo>
                    <a:lnTo>
                      <a:pt x="9216" y="5203"/>
                    </a:lnTo>
                    <a:cubicBezTo>
                      <a:pt x="8419" y="5203"/>
                      <a:pt x="7788" y="5431"/>
                      <a:pt x="7464" y="5833"/>
                    </a:cubicBezTo>
                    <a:lnTo>
                      <a:pt x="7464" y="152"/>
                    </a:lnTo>
                    <a:lnTo>
                      <a:pt x="7464" y="152"/>
                    </a:lnTo>
                    <a:cubicBezTo>
                      <a:pt x="7998" y="532"/>
                      <a:pt x="10912" y="2748"/>
                      <a:pt x="10981" y="5867"/>
                    </a:cubicBezTo>
                    <a:lnTo>
                      <a:pt x="10981" y="5867"/>
                    </a:lnTo>
                    <a:cubicBezTo>
                      <a:pt x="10663" y="5449"/>
                      <a:pt x="10014" y="5203"/>
                      <a:pt x="9216" y="5203"/>
                    </a:cubicBezTo>
                    <a:close/>
                    <a:moveTo>
                      <a:pt x="7396" y="31"/>
                    </a:moveTo>
                    <a:lnTo>
                      <a:pt x="7399" y="32"/>
                    </a:lnTo>
                    <a:lnTo>
                      <a:pt x="7399" y="32"/>
                    </a:lnTo>
                    <a:cubicBezTo>
                      <a:pt x="7397" y="32"/>
                      <a:pt x="7395" y="32"/>
                      <a:pt x="7393" y="32"/>
                    </a:cubicBezTo>
                    <a:lnTo>
                      <a:pt x="7396" y="31"/>
                    </a:lnTo>
                    <a:close/>
                    <a:moveTo>
                      <a:pt x="7339" y="5773"/>
                    </a:moveTo>
                    <a:lnTo>
                      <a:pt x="7339" y="5773"/>
                    </a:lnTo>
                    <a:cubicBezTo>
                      <a:pt x="6996" y="5411"/>
                      <a:pt x="6382" y="5213"/>
                      <a:pt x="5598" y="5213"/>
                    </a:cubicBezTo>
                    <a:lnTo>
                      <a:pt x="5598" y="5213"/>
                    </a:lnTo>
                    <a:cubicBezTo>
                      <a:pt x="4783" y="5213"/>
                      <a:pt x="4135" y="5430"/>
                      <a:pt x="3799" y="5812"/>
                    </a:cubicBezTo>
                    <a:lnTo>
                      <a:pt x="3799" y="5812"/>
                    </a:lnTo>
                    <a:cubicBezTo>
                      <a:pt x="3825" y="4467"/>
                      <a:pt x="4374" y="3150"/>
                      <a:pt x="5432" y="1894"/>
                    </a:cubicBezTo>
                    <a:lnTo>
                      <a:pt x="5432" y="1894"/>
                    </a:lnTo>
                    <a:cubicBezTo>
                      <a:pt x="6205" y="976"/>
                      <a:pt x="7036" y="362"/>
                      <a:pt x="7339" y="151"/>
                    </a:cubicBezTo>
                    <a:lnTo>
                      <a:pt x="7339" y="5773"/>
                    </a:lnTo>
                    <a:close/>
                    <a:moveTo>
                      <a:pt x="3670" y="5789"/>
                    </a:moveTo>
                    <a:lnTo>
                      <a:pt x="3668" y="5788"/>
                    </a:lnTo>
                    <a:lnTo>
                      <a:pt x="3669" y="5793"/>
                    </a:lnTo>
                    <a:lnTo>
                      <a:pt x="3669" y="5793"/>
                    </a:lnTo>
                    <a:cubicBezTo>
                      <a:pt x="3334" y="5432"/>
                      <a:pt x="2705" y="5234"/>
                      <a:pt x="1884" y="5234"/>
                    </a:cubicBezTo>
                    <a:lnTo>
                      <a:pt x="1884" y="5234"/>
                    </a:lnTo>
                    <a:cubicBezTo>
                      <a:pt x="1027" y="5234"/>
                      <a:pt x="381" y="5459"/>
                      <a:pt x="64" y="5869"/>
                    </a:cubicBezTo>
                    <a:lnTo>
                      <a:pt x="64" y="5869"/>
                    </a:lnTo>
                    <a:cubicBezTo>
                      <a:pt x="108" y="4324"/>
                      <a:pt x="880" y="2875"/>
                      <a:pt x="2237" y="1786"/>
                    </a:cubicBezTo>
                    <a:lnTo>
                      <a:pt x="2237" y="1786"/>
                    </a:lnTo>
                    <a:cubicBezTo>
                      <a:pt x="3572" y="714"/>
                      <a:pt x="5334" y="105"/>
                      <a:pt x="7208" y="66"/>
                    </a:cubicBezTo>
                    <a:lnTo>
                      <a:pt x="7208" y="66"/>
                    </a:lnTo>
                    <a:cubicBezTo>
                      <a:pt x="7139" y="115"/>
                      <a:pt x="7076" y="170"/>
                      <a:pt x="7013" y="223"/>
                    </a:cubicBezTo>
                    <a:lnTo>
                      <a:pt x="7013" y="223"/>
                    </a:lnTo>
                    <a:cubicBezTo>
                      <a:pt x="6970" y="261"/>
                      <a:pt x="6927" y="297"/>
                      <a:pt x="6882" y="333"/>
                    </a:cubicBezTo>
                    <a:lnTo>
                      <a:pt x="6882" y="333"/>
                    </a:lnTo>
                    <a:cubicBezTo>
                      <a:pt x="6413" y="700"/>
                      <a:pt x="5973" y="1107"/>
                      <a:pt x="5574" y="1543"/>
                    </a:cubicBezTo>
                    <a:lnTo>
                      <a:pt x="5574" y="1543"/>
                    </a:lnTo>
                    <a:cubicBezTo>
                      <a:pt x="5002" y="2168"/>
                      <a:pt x="4547" y="2823"/>
                      <a:pt x="4221" y="3488"/>
                    </a:cubicBezTo>
                    <a:lnTo>
                      <a:pt x="4221" y="3488"/>
                    </a:lnTo>
                    <a:cubicBezTo>
                      <a:pt x="3839" y="4269"/>
                      <a:pt x="3672" y="4962"/>
                      <a:pt x="3670" y="5789"/>
                    </a:cubicBezTo>
                    <a:lnTo>
                      <a:pt x="7459" y="1"/>
                    </a:lnTo>
                    <a:lnTo>
                      <a:pt x="7454" y="1"/>
                    </a:lnTo>
                    <a:lnTo>
                      <a:pt x="7456" y="0"/>
                    </a:lnTo>
                    <a:lnTo>
                      <a:pt x="7394" y="1"/>
                    </a:lnTo>
                    <a:lnTo>
                      <a:pt x="7347" y="0"/>
                    </a:lnTo>
                    <a:lnTo>
                      <a:pt x="7348" y="1"/>
                    </a:lnTo>
                    <a:lnTo>
                      <a:pt x="7322" y="1"/>
                    </a:lnTo>
                    <a:lnTo>
                      <a:pt x="7322" y="1"/>
                    </a:lnTo>
                    <a:cubicBezTo>
                      <a:pt x="5391" y="18"/>
                      <a:pt x="3571" y="635"/>
                      <a:pt x="2197" y="1737"/>
                    </a:cubicBezTo>
                    <a:lnTo>
                      <a:pt x="2197" y="1737"/>
                    </a:lnTo>
                    <a:cubicBezTo>
                      <a:pt x="822" y="2841"/>
                      <a:pt x="42" y="4310"/>
                      <a:pt x="0" y="5878"/>
                    </a:cubicBezTo>
                    <a:lnTo>
                      <a:pt x="0" y="5878"/>
                    </a:lnTo>
                    <a:cubicBezTo>
                      <a:pt x="0" y="5894"/>
                      <a:pt x="5" y="5910"/>
                      <a:pt x="17" y="5921"/>
                    </a:cubicBezTo>
                    <a:lnTo>
                      <a:pt x="17" y="5921"/>
                    </a:lnTo>
                    <a:cubicBezTo>
                      <a:pt x="41" y="5946"/>
                      <a:pt x="86" y="5944"/>
                      <a:pt x="107" y="5916"/>
                    </a:cubicBezTo>
                    <a:lnTo>
                      <a:pt x="107" y="5916"/>
                    </a:lnTo>
                    <a:cubicBezTo>
                      <a:pt x="409" y="5517"/>
                      <a:pt x="1040" y="5297"/>
                      <a:pt x="1884" y="5297"/>
                    </a:cubicBezTo>
                    <a:lnTo>
                      <a:pt x="1884" y="5297"/>
                    </a:lnTo>
                    <a:cubicBezTo>
                      <a:pt x="2729" y="5297"/>
                      <a:pt x="3363" y="5508"/>
                      <a:pt x="3670" y="5892"/>
                    </a:cubicBezTo>
                    <a:lnTo>
                      <a:pt x="3670" y="5892"/>
                    </a:lnTo>
                    <a:cubicBezTo>
                      <a:pt x="3684" y="5910"/>
                      <a:pt x="3698" y="5927"/>
                      <a:pt x="3706" y="5948"/>
                    </a:cubicBezTo>
                    <a:lnTo>
                      <a:pt x="3706" y="5948"/>
                    </a:lnTo>
                    <a:cubicBezTo>
                      <a:pt x="3711" y="5962"/>
                      <a:pt x="3720" y="5974"/>
                      <a:pt x="3736" y="5975"/>
                    </a:cubicBezTo>
                    <a:lnTo>
                      <a:pt x="3736" y="5975"/>
                    </a:lnTo>
                    <a:cubicBezTo>
                      <a:pt x="3742" y="5976"/>
                      <a:pt x="3772" y="5957"/>
                      <a:pt x="3768" y="5954"/>
                    </a:cubicBezTo>
                    <a:lnTo>
                      <a:pt x="3792" y="5921"/>
                    </a:lnTo>
                    <a:lnTo>
                      <a:pt x="3792" y="5921"/>
                    </a:lnTo>
                    <a:cubicBezTo>
                      <a:pt x="4096" y="5511"/>
                      <a:pt x="4754" y="5276"/>
                      <a:pt x="5598" y="5276"/>
                    </a:cubicBezTo>
                    <a:lnTo>
                      <a:pt x="5598" y="5276"/>
                    </a:lnTo>
                    <a:cubicBezTo>
                      <a:pt x="6407" y="5276"/>
                      <a:pt x="7028" y="5489"/>
                      <a:pt x="7347" y="5877"/>
                    </a:cubicBezTo>
                    <a:lnTo>
                      <a:pt x="7347" y="5877"/>
                    </a:lnTo>
                    <a:cubicBezTo>
                      <a:pt x="7367" y="5902"/>
                      <a:pt x="7392" y="5948"/>
                      <a:pt x="7424" y="5955"/>
                    </a:cubicBezTo>
                    <a:lnTo>
                      <a:pt x="7424" y="5955"/>
                    </a:lnTo>
                    <a:cubicBezTo>
                      <a:pt x="7464" y="5962"/>
                      <a:pt x="7488" y="5905"/>
                      <a:pt x="7509" y="5878"/>
                    </a:cubicBezTo>
                    <a:lnTo>
                      <a:pt x="7509" y="5878"/>
                    </a:lnTo>
                    <a:cubicBezTo>
                      <a:pt x="7535" y="5846"/>
                      <a:pt x="7563" y="5814"/>
                      <a:pt x="7593" y="5784"/>
                    </a:cubicBezTo>
                    <a:lnTo>
                      <a:pt x="7593" y="5784"/>
                    </a:lnTo>
                    <a:cubicBezTo>
                      <a:pt x="7654" y="5722"/>
                      <a:pt x="7723" y="5667"/>
                      <a:pt x="7796" y="5618"/>
                    </a:cubicBezTo>
                    <a:lnTo>
                      <a:pt x="7796" y="5618"/>
                    </a:lnTo>
                    <a:cubicBezTo>
                      <a:pt x="7960" y="5509"/>
                      <a:pt x="8145" y="5431"/>
                      <a:pt x="8334" y="5378"/>
                    </a:cubicBezTo>
                    <a:lnTo>
                      <a:pt x="8334" y="5378"/>
                    </a:lnTo>
                    <a:cubicBezTo>
                      <a:pt x="8557" y="5314"/>
                      <a:pt x="8789" y="5282"/>
                      <a:pt x="9021" y="5270"/>
                    </a:cubicBezTo>
                    <a:lnTo>
                      <a:pt x="9021" y="5270"/>
                    </a:lnTo>
                    <a:cubicBezTo>
                      <a:pt x="9086" y="5267"/>
                      <a:pt x="9151" y="5265"/>
                      <a:pt x="9216" y="5265"/>
                    </a:cubicBezTo>
                    <a:lnTo>
                      <a:pt x="9216" y="5265"/>
                    </a:lnTo>
                    <a:cubicBezTo>
                      <a:pt x="10050" y="5265"/>
                      <a:pt x="10762" y="5556"/>
                      <a:pt x="11040" y="6012"/>
                    </a:cubicBezTo>
                    <a:lnTo>
                      <a:pt x="11062" y="6012"/>
                    </a:lnTo>
                    <a:lnTo>
                      <a:pt x="11062" y="6012"/>
                    </a:lnTo>
                    <a:lnTo>
                      <a:pt x="11062" y="6012"/>
                    </a:lnTo>
                    <a:cubicBezTo>
                      <a:pt x="11344" y="5565"/>
                      <a:pt x="12057" y="5286"/>
                      <a:pt x="12930" y="5286"/>
                    </a:cubicBezTo>
                    <a:lnTo>
                      <a:pt x="12930" y="5286"/>
                    </a:lnTo>
                    <a:cubicBezTo>
                      <a:pt x="13682" y="5286"/>
                      <a:pt x="14277" y="5474"/>
                      <a:pt x="14605" y="5816"/>
                    </a:cubicBezTo>
                    <a:lnTo>
                      <a:pt x="14605" y="5816"/>
                    </a:lnTo>
                    <a:cubicBezTo>
                      <a:pt x="14627" y="5839"/>
                      <a:pt x="14656" y="5852"/>
                      <a:pt x="14686" y="5852"/>
                    </a:cubicBezTo>
                    <a:lnTo>
                      <a:pt x="14686" y="5852"/>
                    </a:lnTo>
                    <a:cubicBezTo>
                      <a:pt x="14718" y="5852"/>
                      <a:pt x="14748" y="5839"/>
                      <a:pt x="14769" y="5816"/>
                    </a:cubicBezTo>
                    <a:lnTo>
                      <a:pt x="14769" y="5816"/>
                    </a:lnTo>
                    <a:cubicBezTo>
                      <a:pt x="14790" y="5794"/>
                      <a:pt x="14800" y="5765"/>
                      <a:pt x="14798" y="5734"/>
                    </a:cubicBezTo>
                    <a:lnTo>
                      <a:pt x="14798" y="5734"/>
                    </a:lnTo>
                    <a:cubicBezTo>
                      <a:pt x="14620" y="2544"/>
                      <a:pt x="11395" y="25"/>
                      <a:pt x="7459" y="1"/>
                    </a:cubicBezTo>
                    <a:lnTo>
                      <a:pt x="3670" y="5789"/>
                    </a:lnTo>
                    <a:close/>
                  </a:path>
                </a:pathLst>
              </a:custGeom>
              <a:solidFill>
                <a:schemeClr val="bg1">
                  <a:lumMod val="9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grpSp>
        <p:sp>
          <p:nvSpPr>
            <p:cNvPr id="13" name="TextBox 12">
              <a:extLst>
                <a:ext uri="{FF2B5EF4-FFF2-40B4-BE49-F238E27FC236}">
                  <a16:creationId xmlns:a16="http://schemas.microsoft.com/office/drawing/2014/main" id="{DE74B0BF-CF48-224F-B27F-EFC44178638A}"/>
                </a:ext>
              </a:extLst>
            </p:cNvPr>
            <p:cNvSpPr txBox="1"/>
            <p:nvPr/>
          </p:nvSpPr>
          <p:spPr>
            <a:xfrm>
              <a:off x="2421669" y="1964634"/>
              <a:ext cx="979755" cy="369332"/>
            </a:xfrm>
            <a:prstGeom prst="rect">
              <a:avLst/>
            </a:prstGeom>
            <a:noFill/>
          </p:spPr>
          <p:txBody>
            <a:bodyPr wrap="none" rtlCol="0" anchor="b" anchorCtr="0">
              <a:spAutoFit/>
            </a:bodyPr>
            <a:lstStyle/>
            <a:p>
              <a:pPr algn="ctr"/>
              <a:r>
                <a:rPr lang="en-US" sz="900" b="1" dirty="0">
                  <a:solidFill>
                    <a:schemeClr val="bg1"/>
                  </a:solidFill>
                  <a:ea typeface="League Spartan" charset="0"/>
                  <a:cs typeface="Poppins" pitchFamily="2" charset="77"/>
                </a:rPr>
                <a:t>GEOGRAPHY</a:t>
              </a:r>
            </a:p>
            <a:p>
              <a:pPr algn="ctr"/>
              <a:r>
                <a:rPr lang="en-US" sz="900" b="1" dirty="0">
                  <a:solidFill>
                    <a:schemeClr val="bg1"/>
                  </a:solidFill>
                  <a:ea typeface="League Spartan" charset="0"/>
                  <a:cs typeface="Poppins" pitchFamily="2" charset="77"/>
                </a:rPr>
                <a:t>ASSESSMENT</a:t>
              </a:r>
            </a:p>
          </p:txBody>
        </p:sp>
        <p:sp>
          <p:nvSpPr>
            <p:cNvPr id="14" name="TextBox 13">
              <a:extLst>
                <a:ext uri="{FF2B5EF4-FFF2-40B4-BE49-F238E27FC236}">
                  <a16:creationId xmlns:a16="http://schemas.microsoft.com/office/drawing/2014/main" id="{06570F2E-7896-0C41-A420-35C985BA3AFC}"/>
                </a:ext>
              </a:extLst>
            </p:cNvPr>
            <p:cNvSpPr txBox="1"/>
            <p:nvPr/>
          </p:nvSpPr>
          <p:spPr>
            <a:xfrm>
              <a:off x="3317006" y="2017827"/>
              <a:ext cx="1024640" cy="230832"/>
            </a:xfrm>
            <a:prstGeom prst="rect">
              <a:avLst/>
            </a:prstGeom>
            <a:noFill/>
          </p:spPr>
          <p:txBody>
            <a:bodyPr wrap="none" rtlCol="0" anchor="b" anchorCtr="0">
              <a:spAutoFit/>
            </a:bodyPr>
            <a:lstStyle/>
            <a:p>
              <a:pPr algn="ctr"/>
              <a:r>
                <a:rPr lang="en-US" sz="900" b="1" dirty="0">
                  <a:solidFill>
                    <a:schemeClr val="bg1"/>
                  </a:solidFill>
                  <a:ea typeface="League Spartan" charset="0"/>
                  <a:cs typeface="Poppins" pitchFamily="2" charset="77"/>
                </a:rPr>
                <a:t>DEMOGRAPHY</a:t>
              </a:r>
            </a:p>
          </p:txBody>
        </p:sp>
        <p:sp>
          <p:nvSpPr>
            <p:cNvPr id="15" name="TextBox 14">
              <a:extLst>
                <a:ext uri="{FF2B5EF4-FFF2-40B4-BE49-F238E27FC236}">
                  <a16:creationId xmlns:a16="http://schemas.microsoft.com/office/drawing/2014/main" id="{0A1FF3E3-B9B5-384B-AAE9-BDD3E4DD59E0}"/>
                </a:ext>
              </a:extLst>
            </p:cNvPr>
            <p:cNvSpPr txBox="1"/>
            <p:nvPr/>
          </p:nvSpPr>
          <p:spPr>
            <a:xfrm>
              <a:off x="4205793" y="2012983"/>
              <a:ext cx="941284" cy="230832"/>
            </a:xfrm>
            <a:prstGeom prst="rect">
              <a:avLst/>
            </a:prstGeom>
            <a:noFill/>
          </p:spPr>
          <p:txBody>
            <a:bodyPr wrap="none" rtlCol="0" anchor="b" anchorCtr="0">
              <a:spAutoFit/>
            </a:bodyPr>
            <a:lstStyle/>
            <a:p>
              <a:pPr algn="ctr"/>
              <a:r>
                <a:rPr lang="en-US" sz="900" b="1" dirty="0">
                  <a:solidFill>
                    <a:schemeClr val="bg1"/>
                  </a:solidFill>
                  <a:ea typeface="League Spartan" charset="0"/>
                  <a:cs typeface="Poppins" pitchFamily="2" charset="77"/>
                </a:rPr>
                <a:t>POPULATION</a:t>
              </a:r>
            </a:p>
          </p:txBody>
        </p:sp>
        <p:sp>
          <p:nvSpPr>
            <p:cNvPr id="16" name="TextBox 15">
              <a:extLst>
                <a:ext uri="{FF2B5EF4-FFF2-40B4-BE49-F238E27FC236}">
                  <a16:creationId xmlns:a16="http://schemas.microsoft.com/office/drawing/2014/main" id="{CBF9093F-0B23-1F43-A224-2367B0B7F53C}"/>
                </a:ext>
              </a:extLst>
            </p:cNvPr>
            <p:cNvSpPr txBox="1"/>
            <p:nvPr/>
          </p:nvSpPr>
          <p:spPr>
            <a:xfrm>
              <a:off x="5146426" y="2022836"/>
              <a:ext cx="804728" cy="241212"/>
            </a:xfrm>
            <a:prstGeom prst="rect">
              <a:avLst/>
            </a:prstGeom>
            <a:noFill/>
          </p:spPr>
          <p:txBody>
            <a:bodyPr wrap="none" rtlCol="0" anchor="b" anchorCtr="0">
              <a:spAutoFit/>
            </a:bodyPr>
            <a:lstStyle/>
            <a:p>
              <a:pPr algn="ctr"/>
              <a:r>
                <a:rPr lang="en-US" sz="900" b="1" dirty="0">
                  <a:ea typeface="League Spartan" charset="0"/>
                  <a:cs typeface="Poppins" pitchFamily="2" charset="77"/>
                </a:rPr>
                <a:t>POLITICALLY</a:t>
              </a:r>
            </a:p>
          </p:txBody>
        </p:sp>
      </p:grpSp>
      <p:grpSp>
        <p:nvGrpSpPr>
          <p:cNvPr id="34" name="Group 33"/>
          <p:cNvGrpSpPr/>
          <p:nvPr/>
        </p:nvGrpSpPr>
        <p:grpSpPr>
          <a:xfrm>
            <a:off x="914400" y="2876550"/>
            <a:ext cx="7546963" cy="523220"/>
            <a:chOff x="968626" y="2948443"/>
            <a:chExt cx="6727825" cy="523220"/>
          </a:xfrm>
        </p:grpSpPr>
        <p:sp>
          <p:nvSpPr>
            <p:cNvPr id="18" name="Rectangle 17">
              <a:extLst>
                <a:ext uri="{FF2B5EF4-FFF2-40B4-BE49-F238E27FC236}">
                  <a16:creationId xmlns:a16="http://schemas.microsoft.com/office/drawing/2014/main" id="{3CD5FB2E-468A-014E-94D8-6DC826A7C260}"/>
                </a:ext>
              </a:extLst>
            </p:cNvPr>
            <p:cNvSpPr/>
            <p:nvPr/>
          </p:nvSpPr>
          <p:spPr>
            <a:xfrm>
              <a:off x="968626" y="2974277"/>
              <a:ext cx="6727825" cy="44406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9" name="TextBox 18">
              <a:extLst>
                <a:ext uri="{FF2B5EF4-FFF2-40B4-BE49-F238E27FC236}">
                  <a16:creationId xmlns:a16="http://schemas.microsoft.com/office/drawing/2014/main" id="{4728209E-D4C0-2347-B280-C601960B88A2}"/>
                </a:ext>
              </a:extLst>
            </p:cNvPr>
            <p:cNvSpPr txBox="1"/>
            <p:nvPr/>
          </p:nvSpPr>
          <p:spPr>
            <a:xfrm>
              <a:off x="968626" y="2948443"/>
              <a:ext cx="6540272" cy="523220"/>
            </a:xfrm>
            <a:prstGeom prst="rect">
              <a:avLst/>
            </a:prstGeom>
            <a:noFill/>
          </p:spPr>
          <p:txBody>
            <a:bodyPr wrap="square" rtlCol="0" anchor="ctr" anchorCtr="0">
              <a:spAutoFit/>
            </a:bodyPr>
            <a:lstStyle/>
            <a:p>
              <a:pPr marL="171450" indent="-171450">
                <a:buFont typeface="Arial" panose="020B0604020202020204" pitchFamily="34" charset="0"/>
                <a:buChar char="•"/>
              </a:pPr>
              <a:r>
                <a:rPr lang="en-US" sz="1400" dirty="0">
                  <a:solidFill>
                    <a:schemeClr val="bg1"/>
                  </a:solidFill>
                  <a:ea typeface="Lato" panose="020F0502020204030203" pitchFamily="34" charset="0"/>
                  <a:cs typeface="Lato" panose="020F0502020204030203" pitchFamily="34" charset="0"/>
                </a:rPr>
                <a:t>  Zone of opportunity for Mexican citizens </a:t>
              </a:r>
            </a:p>
            <a:p>
              <a:pPr marL="171450" indent="-171450">
                <a:buFont typeface="Arial" panose="020B0604020202020204" pitchFamily="34" charset="0"/>
                <a:buChar char="•"/>
              </a:pPr>
              <a:r>
                <a:rPr lang="en-US" sz="1400" dirty="0">
                  <a:solidFill>
                    <a:schemeClr val="bg1"/>
                  </a:solidFill>
                  <a:ea typeface="Lato" panose="020F0502020204030203" pitchFamily="34" charset="0"/>
                  <a:cs typeface="Lato" panose="020F0502020204030203" pitchFamily="34" charset="0"/>
                </a:rPr>
                <a:t>  Competitive labor market for U.S. Citizens </a:t>
              </a:r>
            </a:p>
          </p:txBody>
        </p:sp>
      </p:grpSp>
      <p:grpSp>
        <p:nvGrpSpPr>
          <p:cNvPr id="35" name="Group 34"/>
          <p:cNvGrpSpPr/>
          <p:nvPr/>
        </p:nvGrpSpPr>
        <p:grpSpPr>
          <a:xfrm>
            <a:off x="914400" y="3372190"/>
            <a:ext cx="7546963" cy="416312"/>
            <a:chOff x="968626" y="3436983"/>
            <a:chExt cx="6727827" cy="416312"/>
          </a:xfrm>
        </p:grpSpPr>
        <p:sp>
          <p:nvSpPr>
            <p:cNvPr id="21" name="Rectangle 20">
              <a:extLst>
                <a:ext uri="{FF2B5EF4-FFF2-40B4-BE49-F238E27FC236}">
                  <a16:creationId xmlns:a16="http://schemas.microsoft.com/office/drawing/2014/main" id="{86A31FD8-7617-9642-9740-164831319E7B}"/>
                </a:ext>
              </a:extLst>
            </p:cNvPr>
            <p:cNvSpPr/>
            <p:nvPr/>
          </p:nvSpPr>
          <p:spPr>
            <a:xfrm>
              <a:off x="968626" y="3436983"/>
              <a:ext cx="6727827" cy="416312"/>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2" name="TextBox 21">
              <a:extLst>
                <a:ext uri="{FF2B5EF4-FFF2-40B4-BE49-F238E27FC236}">
                  <a16:creationId xmlns:a16="http://schemas.microsoft.com/office/drawing/2014/main" id="{894251DC-015A-FB4D-895D-3D3EB56A2491}"/>
                </a:ext>
              </a:extLst>
            </p:cNvPr>
            <p:cNvSpPr txBox="1"/>
            <p:nvPr/>
          </p:nvSpPr>
          <p:spPr>
            <a:xfrm>
              <a:off x="968626" y="3462713"/>
              <a:ext cx="4418802" cy="338554"/>
            </a:xfrm>
            <a:prstGeom prst="rect">
              <a:avLst/>
            </a:prstGeom>
            <a:noFill/>
          </p:spPr>
          <p:txBody>
            <a:bodyPr wrap="none" rtlCol="0" anchor="ctr" anchorCtr="0">
              <a:spAutoFit/>
            </a:bodyPr>
            <a:lstStyle/>
            <a:p>
              <a:pPr marL="171450" indent="-171450">
                <a:buFont typeface="Arial" panose="020B0604020202020204" pitchFamily="34" charset="0"/>
                <a:buChar char="•"/>
              </a:pPr>
              <a:r>
                <a:rPr lang="en-US" sz="1600" dirty="0">
                  <a:solidFill>
                    <a:schemeClr val="bg1"/>
                  </a:solidFill>
                  <a:latin typeface="+mj-lt"/>
                  <a:ea typeface="Lato" panose="020F0502020204030203" pitchFamily="34" charset="0"/>
                  <a:cs typeface="Lato" panose="020F0502020204030203" pitchFamily="34" charset="0"/>
                </a:rPr>
                <a:t> 14 million; 90% in 15 pairs of border “sister cities” </a:t>
              </a:r>
            </a:p>
          </p:txBody>
        </p:sp>
      </p:grpSp>
      <p:grpSp>
        <p:nvGrpSpPr>
          <p:cNvPr id="33" name="Group 32"/>
          <p:cNvGrpSpPr/>
          <p:nvPr/>
        </p:nvGrpSpPr>
        <p:grpSpPr>
          <a:xfrm>
            <a:off x="914400" y="2395004"/>
            <a:ext cx="7696200" cy="526297"/>
            <a:chOff x="959170" y="2448627"/>
            <a:chExt cx="6858000" cy="526297"/>
          </a:xfrm>
        </p:grpSpPr>
        <p:sp>
          <p:nvSpPr>
            <p:cNvPr id="24" name="Rectangle 23">
              <a:extLst>
                <a:ext uri="{FF2B5EF4-FFF2-40B4-BE49-F238E27FC236}">
                  <a16:creationId xmlns:a16="http://schemas.microsoft.com/office/drawing/2014/main" id="{2BF4C0C0-E596-7B4A-83BF-9692399F45BE}"/>
                </a:ext>
              </a:extLst>
            </p:cNvPr>
            <p:cNvSpPr/>
            <p:nvPr/>
          </p:nvSpPr>
          <p:spPr>
            <a:xfrm>
              <a:off x="959170" y="2478808"/>
              <a:ext cx="6727825" cy="441387"/>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5" name="TextBox 24">
              <a:extLst>
                <a:ext uri="{FF2B5EF4-FFF2-40B4-BE49-F238E27FC236}">
                  <a16:creationId xmlns:a16="http://schemas.microsoft.com/office/drawing/2014/main" id="{77C6D511-AD10-AC44-BC07-796F483C558F}"/>
                </a:ext>
              </a:extLst>
            </p:cNvPr>
            <p:cNvSpPr txBox="1"/>
            <p:nvPr/>
          </p:nvSpPr>
          <p:spPr>
            <a:xfrm>
              <a:off x="959170" y="2451704"/>
              <a:ext cx="3029961" cy="523220"/>
            </a:xfrm>
            <a:prstGeom prst="rect">
              <a:avLst/>
            </a:prstGeom>
            <a:noFill/>
          </p:spPr>
          <p:txBody>
            <a:bodyPr wrap="none" rtlCol="0" anchor="ctr" anchorCtr="0">
              <a:spAutoFit/>
            </a:bodyPr>
            <a:lstStyle/>
            <a:p>
              <a:pPr marL="285750" indent="-285750">
                <a:buFont typeface="Arial" panose="020B0604020202020204" pitchFamily="34" charset="0"/>
                <a:buChar char="•"/>
              </a:pPr>
              <a:r>
                <a:rPr lang="en-US" sz="1400" dirty="0">
                  <a:solidFill>
                    <a:schemeClr val="bg1"/>
                  </a:solidFill>
                  <a:ea typeface="Lato" panose="020F0502020204030203" pitchFamily="34" charset="0"/>
                  <a:cs typeface="Lato" panose="020F0502020204030203" pitchFamily="34" charset="0"/>
                </a:rPr>
                <a:t>48 counties in four US states</a:t>
              </a:r>
            </a:p>
            <a:p>
              <a:pPr marL="285750" indent="-285750">
                <a:buFont typeface="Arial" panose="020B0604020202020204" pitchFamily="34" charset="0"/>
                <a:buChar char="•"/>
              </a:pPr>
              <a:r>
                <a:rPr lang="en-US" sz="1400" dirty="0">
                  <a:solidFill>
                    <a:schemeClr val="bg1"/>
                  </a:solidFill>
                  <a:ea typeface="Lato" panose="020F0502020204030203" pitchFamily="34" charset="0"/>
                  <a:cs typeface="Lato" panose="020F0502020204030203" pitchFamily="34" charset="0"/>
                </a:rPr>
                <a:t>80 municipalities in six Mexico states</a:t>
              </a:r>
            </a:p>
          </p:txBody>
        </p:sp>
        <p:sp>
          <p:nvSpPr>
            <p:cNvPr id="26" name="TextBox 25">
              <a:extLst>
                <a:ext uri="{FF2B5EF4-FFF2-40B4-BE49-F238E27FC236}">
                  <a16:creationId xmlns:a16="http://schemas.microsoft.com/office/drawing/2014/main" id="{77C6D511-AD10-AC44-BC07-796F483C558F}"/>
                </a:ext>
              </a:extLst>
            </p:cNvPr>
            <p:cNvSpPr txBox="1"/>
            <p:nvPr/>
          </p:nvSpPr>
          <p:spPr>
            <a:xfrm>
              <a:off x="4143502" y="2448627"/>
              <a:ext cx="3673668" cy="523220"/>
            </a:xfrm>
            <a:prstGeom prst="rect">
              <a:avLst/>
            </a:prstGeom>
            <a:noFill/>
          </p:spPr>
          <p:txBody>
            <a:bodyPr wrap="square" rtlCol="0" anchor="ctr" anchorCtr="0">
              <a:spAutoFit/>
            </a:bodyPr>
            <a:lstStyle/>
            <a:p>
              <a:pPr marL="285750" indent="-285750">
                <a:buFont typeface="Arial" panose="020B0604020202020204" pitchFamily="34" charset="0"/>
                <a:buChar char="•"/>
              </a:pPr>
              <a:r>
                <a:rPr lang="en-US" sz="1400" dirty="0">
                  <a:solidFill>
                    <a:schemeClr val="bg1"/>
                  </a:solidFill>
                  <a:ea typeface="Lato" panose="020F0502020204030203" pitchFamily="34" charset="0"/>
                  <a:cs typeface="Lato" panose="020F0502020204030203" pitchFamily="34" charset="0"/>
                </a:rPr>
                <a:t>15 sister cities/regions </a:t>
              </a:r>
            </a:p>
            <a:p>
              <a:pPr marL="285750" indent="-285750">
                <a:buFont typeface="Arial" panose="020B0604020202020204" pitchFamily="34" charset="0"/>
                <a:buChar char="•"/>
              </a:pPr>
              <a:r>
                <a:rPr lang="en-US" sz="1400" dirty="0">
                  <a:solidFill>
                    <a:schemeClr val="bg1"/>
                  </a:solidFill>
                  <a:ea typeface="Lato" panose="020F0502020204030203" pitchFamily="34" charset="0"/>
                  <a:cs typeface="Lato" panose="020F0502020204030203" pitchFamily="34" charset="0"/>
                </a:rPr>
                <a:t>Spans 2,000 miles x 62.15 miles </a:t>
              </a:r>
            </a:p>
          </p:txBody>
        </p:sp>
      </p:grpSp>
      <p:sp>
        <p:nvSpPr>
          <p:cNvPr id="27" name="TextBox 26">
            <a:extLst>
              <a:ext uri="{FF2B5EF4-FFF2-40B4-BE49-F238E27FC236}">
                <a16:creationId xmlns:a16="http://schemas.microsoft.com/office/drawing/2014/main" id="{894251DC-015A-FB4D-895D-3D3EB56A2491}"/>
              </a:ext>
            </a:extLst>
          </p:cNvPr>
          <p:cNvSpPr txBox="1"/>
          <p:nvPr/>
        </p:nvSpPr>
        <p:spPr>
          <a:xfrm>
            <a:off x="914400" y="3759383"/>
            <a:ext cx="7546963" cy="584775"/>
          </a:xfrm>
          <a:prstGeom prst="rect">
            <a:avLst/>
          </a:prstGeom>
          <a:solidFill>
            <a:srgbClr val="038D7D"/>
          </a:solidFill>
        </p:spPr>
        <p:txBody>
          <a:bodyPr wrap="square" rtlCol="0" anchor="ctr" anchorCtr="0">
            <a:spAutoFit/>
          </a:bodyPr>
          <a:lstStyle/>
          <a:p>
            <a:pPr marL="171450" indent="-171450">
              <a:buFont typeface="Arial" panose="020B0604020202020204" pitchFamily="34" charset="0"/>
              <a:buChar char="•"/>
            </a:pPr>
            <a:r>
              <a:rPr lang="en-US" sz="1600" dirty="0">
                <a:solidFill>
                  <a:schemeClr val="bg1"/>
                </a:solidFill>
                <a:latin typeface="+mj-lt"/>
                <a:ea typeface="Lato" panose="020F0502020204030203" pitchFamily="34" charset="0"/>
                <a:cs typeface="Lato" panose="020F0502020204030203" pitchFamily="34" charset="0"/>
              </a:rPr>
              <a:t> Border population expected to increase by additional 4.6 million (2020) and 9.3  </a:t>
            </a:r>
          </a:p>
          <a:p>
            <a:r>
              <a:rPr lang="en-US" sz="1600" dirty="0">
                <a:solidFill>
                  <a:schemeClr val="bg1"/>
                </a:solidFill>
                <a:latin typeface="+mj-lt"/>
                <a:ea typeface="Lato" panose="020F0502020204030203" pitchFamily="34" charset="0"/>
                <a:cs typeface="Lato" panose="020F0502020204030203" pitchFamily="34" charset="0"/>
              </a:rPr>
              <a:t>    million (2030</a:t>
            </a:r>
            <a:r>
              <a:rPr lang="en-US" sz="1400" dirty="0">
                <a:solidFill>
                  <a:schemeClr val="bg1"/>
                </a:solidFill>
                <a:latin typeface="+mj-lt"/>
                <a:ea typeface="Lato" panose="020F0502020204030203" pitchFamily="34" charset="0"/>
                <a:cs typeface="Lato" panose="020F0502020204030203" pitchFamily="34" charset="0"/>
              </a:rPr>
              <a:t>)</a:t>
            </a:r>
          </a:p>
        </p:txBody>
      </p:sp>
      <p:grpSp>
        <p:nvGrpSpPr>
          <p:cNvPr id="36" name="Group 35"/>
          <p:cNvGrpSpPr/>
          <p:nvPr/>
        </p:nvGrpSpPr>
        <p:grpSpPr>
          <a:xfrm>
            <a:off x="914400" y="4270187"/>
            <a:ext cx="7569025" cy="338973"/>
            <a:chOff x="968625" y="4323810"/>
            <a:chExt cx="6747494" cy="338973"/>
          </a:xfrm>
        </p:grpSpPr>
        <p:sp>
          <p:nvSpPr>
            <p:cNvPr id="29" name="Rectangle 28">
              <a:extLst>
                <a:ext uri="{FF2B5EF4-FFF2-40B4-BE49-F238E27FC236}">
                  <a16:creationId xmlns:a16="http://schemas.microsoft.com/office/drawing/2014/main" id="{EE4712EB-4FCB-B442-8177-60CAD86DF4CF}"/>
                </a:ext>
              </a:extLst>
            </p:cNvPr>
            <p:cNvSpPr/>
            <p:nvPr/>
          </p:nvSpPr>
          <p:spPr>
            <a:xfrm>
              <a:off x="968625" y="4388463"/>
              <a:ext cx="6727826" cy="2743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0" name="TextBox 29">
              <a:extLst>
                <a:ext uri="{FF2B5EF4-FFF2-40B4-BE49-F238E27FC236}">
                  <a16:creationId xmlns:a16="http://schemas.microsoft.com/office/drawing/2014/main" id="{894251DC-015A-FB4D-895D-3D3EB56A2491}"/>
                </a:ext>
              </a:extLst>
            </p:cNvPr>
            <p:cNvSpPr txBox="1"/>
            <p:nvPr/>
          </p:nvSpPr>
          <p:spPr>
            <a:xfrm>
              <a:off x="968625" y="4323810"/>
              <a:ext cx="6747494" cy="338554"/>
            </a:xfrm>
            <a:prstGeom prst="rect">
              <a:avLst/>
            </a:prstGeom>
            <a:noFill/>
          </p:spPr>
          <p:txBody>
            <a:bodyPr wrap="square" rtlCol="0" anchor="ctr" anchorCtr="0">
              <a:spAutoFit/>
            </a:bodyPr>
            <a:lstStyle/>
            <a:p>
              <a:pPr marL="171450" indent="-171450">
                <a:buFont typeface="Arial" panose="020B0604020202020204" pitchFamily="34" charset="0"/>
                <a:buChar char="•"/>
              </a:pPr>
              <a:r>
                <a:rPr lang="en-US" sz="1600" dirty="0">
                  <a:ea typeface="Lato" panose="020F0502020204030203" pitchFamily="34" charset="0"/>
                  <a:cs typeface="Lato" panose="020F0502020204030203" pitchFamily="34" charset="0"/>
                </a:rPr>
                <a:t> Interdependent sister states/cities with unique economic relationships</a:t>
              </a:r>
            </a:p>
          </p:txBody>
        </p:sp>
      </p:grpSp>
      <p:sp>
        <p:nvSpPr>
          <p:cNvPr id="31" name="TextBox 30"/>
          <p:cNvSpPr txBox="1"/>
          <p:nvPr/>
        </p:nvSpPr>
        <p:spPr>
          <a:xfrm>
            <a:off x="2133600" y="4700885"/>
            <a:ext cx="5334000" cy="461665"/>
          </a:xfrm>
          <a:prstGeom prst="rect">
            <a:avLst/>
          </a:prstGeom>
          <a:noFill/>
        </p:spPr>
        <p:txBody>
          <a:bodyPr wrap="square" rtlCol="0">
            <a:spAutoFit/>
          </a:bodyPr>
          <a:lstStyle/>
          <a:p>
            <a:pPr algn="ctr"/>
            <a:r>
              <a:rPr lang="en-US" sz="1200" dirty="0">
                <a:hlinkClick r:id="rId3"/>
              </a:rPr>
              <a:t>https://www.epa.gov/usmexicoborder</a:t>
            </a:r>
            <a:r>
              <a:rPr lang="en-US" sz="1200" dirty="0"/>
              <a:t> </a:t>
            </a:r>
          </a:p>
          <a:p>
            <a:pPr algn="ctr"/>
            <a:r>
              <a:rPr lang="en-US" sz="1200" dirty="0">
                <a:solidFill>
                  <a:schemeClr val="bg1"/>
                </a:solidFill>
              </a:rPr>
              <a:t>Ramos, et al 2009. Rivera et al 2009. Marks et al 2019. </a:t>
            </a:r>
            <a:r>
              <a:rPr lang="en-US" sz="1200" dirty="0" err="1">
                <a:solidFill>
                  <a:schemeClr val="bg1"/>
                </a:solidFill>
              </a:rPr>
              <a:t>Truby</a:t>
            </a:r>
            <a:r>
              <a:rPr lang="en-US" sz="1200" dirty="0">
                <a:solidFill>
                  <a:schemeClr val="bg1"/>
                </a:solidFill>
              </a:rPr>
              <a:t> et al. 2014.</a:t>
            </a:r>
          </a:p>
        </p:txBody>
      </p:sp>
    </p:spTree>
    <p:extLst>
      <p:ext uri="{BB962C8B-B14F-4D97-AF65-F5344CB8AC3E}">
        <p14:creationId xmlns:p14="http://schemas.microsoft.com/office/powerpoint/2010/main" val="173059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05979"/>
            <a:ext cx="4953000" cy="857250"/>
          </a:xfrm>
        </p:spPr>
        <p:txBody>
          <a:bodyPr/>
          <a:lstStyle/>
          <a:p>
            <a:r>
              <a:rPr lang="en-US" dirty="0"/>
              <a:t>Mexico – US Border</a:t>
            </a:r>
          </a:p>
        </p:txBody>
      </p:sp>
      <p:sp>
        <p:nvSpPr>
          <p:cNvPr id="4" name="Slide Number Placeholder 3"/>
          <p:cNvSpPr>
            <a:spLocks noGrp="1"/>
          </p:cNvSpPr>
          <p:nvPr>
            <p:ph type="sldNum" sz="quarter" idx="12"/>
          </p:nvPr>
        </p:nvSpPr>
        <p:spPr/>
        <p:txBody>
          <a:bodyPr/>
          <a:lstStyle/>
          <a:p>
            <a:fld id="{6E2D2B3B-882E-40F3-A32F-6DD516915044}" type="slidenum">
              <a:rPr lang="en-US" smtClean="0"/>
              <a:pPr/>
              <a:t>7</a:t>
            </a:fld>
            <a:endParaRPr lang="en-US"/>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r="31527"/>
          <a:stretch/>
        </p:blipFill>
        <p:spPr>
          <a:xfrm>
            <a:off x="228600" y="1063229"/>
            <a:ext cx="5530647" cy="3478502"/>
          </a:xfrm>
          <a:prstGeom prst="rect">
            <a:avLst/>
          </a:prstGeom>
        </p:spPr>
      </p:pic>
      <p:sp>
        <p:nvSpPr>
          <p:cNvPr id="6" name="TextBox 5"/>
          <p:cNvSpPr txBox="1"/>
          <p:nvPr/>
        </p:nvSpPr>
        <p:spPr>
          <a:xfrm>
            <a:off x="1447800" y="4705350"/>
            <a:ext cx="6934200" cy="677108"/>
          </a:xfrm>
          <a:prstGeom prst="rect">
            <a:avLst/>
          </a:prstGeom>
          <a:noFill/>
        </p:spPr>
        <p:txBody>
          <a:bodyPr wrap="square" rtlCol="0">
            <a:spAutoFit/>
          </a:bodyPr>
          <a:lstStyle/>
          <a:p>
            <a:r>
              <a:rPr lang="en-US" sz="800" dirty="0" err="1">
                <a:solidFill>
                  <a:schemeClr val="bg1"/>
                </a:solidFill>
              </a:rPr>
              <a:t>PDNUno</a:t>
            </a:r>
            <a:r>
              <a:rPr lang="en-US" sz="800" dirty="0">
                <a:solidFill>
                  <a:schemeClr val="bg1"/>
                </a:solidFill>
              </a:rPr>
              <a:t>: Save time crossing the border. The International Bridges Steering Committee Web site. https://pdnuno.com/. Accessed July 03, 2020. </a:t>
            </a:r>
          </a:p>
          <a:p>
            <a:r>
              <a:rPr lang="en-US" sz="800" dirty="0">
                <a:solidFill>
                  <a:schemeClr val="bg1"/>
                </a:solidFill>
              </a:rPr>
              <a:t>Texas Department of State Health Services. Office of Border Public Health-Texas Mexico Border. TDSHS Web site. https://www.dshs.texas.gov/borderhealth/. Accessed March. 04, 2020. </a:t>
            </a:r>
          </a:p>
          <a:p>
            <a:pPr algn="ctr"/>
            <a:endParaRPr lang="en-US" sz="1400" dirty="0">
              <a:solidFill>
                <a:schemeClr val="bg1"/>
              </a:solidFill>
            </a:endParaRPr>
          </a:p>
        </p:txBody>
      </p:sp>
      <p:pic>
        <p:nvPicPr>
          <p:cNvPr id="3" name="Picture 2"/>
          <p:cNvPicPr>
            <a:picLocks noChangeAspect="1"/>
          </p:cNvPicPr>
          <p:nvPr/>
        </p:nvPicPr>
        <p:blipFill rotWithShape="1">
          <a:blip r:embed="rId3"/>
          <a:srcRect l="69814" b="7625"/>
          <a:stretch/>
        </p:blipFill>
        <p:spPr>
          <a:xfrm>
            <a:off x="5759247" y="205978"/>
            <a:ext cx="3325665" cy="4385781"/>
          </a:xfrm>
          <a:prstGeom prst="rect">
            <a:avLst/>
          </a:prstGeom>
        </p:spPr>
      </p:pic>
    </p:spTree>
    <p:extLst>
      <p:ext uri="{BB962C8B-B14F-4D97-AF65-F5344CB8AC3E}">
        <p14:creationId xmlns:p14="http://schemas.microsoft.com/office/powerpoint/2010/main" val="2360918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05978"/>
            <a:ext cx="8315569" cy="1603771"/>
          </a:xfrm>
        </p:spPr>
        <p:txBody>
          <a:bodyPr/>
          <a:lstStyle/>
          <a:p>
            <a:r>
              <a:rPr lang="en-US" sz="3600" dirty="0"/>
              <a:t>Mexico – US </a:t>
            </a:r>
            <a:br>
              <a:rPr lang="en-US" sz="3600" dirty="0"/>
            </a:br>
            <a:r>
              <a:rPr lang="en-US" sz="3600" dirty="0"/>
              <a:t>Border Crossings </a:t>
            </a:r>
            <a:br>
              <a:rPr lang="en-US" sz="3600" dirty="0"/>
            </a:br>
            <a:r>
              <a:rPr lang="en-US" sz="3600" dirty="0"/>
              <a:t>(Ranked)</a:t>
            </a:r>
          </a:p>
        </p:txBody>
      </p:sp>
      <p:sp>
        <p:nvSpPr>
          <p:cNvPr id="4" name="Slide Number Placeholder 3"/>
          <p:cNvSpPr>
            <a:spLocks noGrp="1"/>
          </p:cNvSpPr>
          <p:nvPr>
            <p:ph type="sldNum" sz="quarter" idx="12"/>
          </p:nvPr>
        </p:nvSpPr>
        <p:spPr/>
        <p:txBody>
          <a:bodyPr/>
          <a:lstStyle/>
          <a:p>
            <a:fld id="{6E2D2B3B-882E-40F3-A32F-6DD516915044}" type="slidenum">
              <a:rPr lang="en-US" smtClean="0"/>
              <a:pPr/>
              <a:t>8</a:t>
            </a:fld>
            <a:endParaRPr lang="en-US"/>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8332" r="22036" b="5812"/>
          <a:stretch/>
        </p:blipFill>
        <p:spPr>
          <a:xfrm>
            <a:off x="3733800" y="205619"/>
            <a:ext cx="5181599" cy="4333838"/>
          </a:xfrm>
          <a:prstGeom prst="rect">
            <a:avLst/>
          </a:prstGeom>
        </p:spPr>
      </p:pic>
      <p:sp>
        <p:nvSpPr>
          <p:cNvPr id="6" name="TextBox 5"/>
          <p:cNvSpPr txBox="1"/>
          <p:nvPr/>
        </p:nvSpPr>
        <p:spPr>
          <a:xfrm>
            <a:off x="1447800" y="4729412"/>
            <a:ext cx="6934200" cy="584775"/>
          </a:xfrm>
          <a:prstGeom prst="rect">
            <a:avLst/>
          </a:prstGeom>
          <a:noFill/>
        </p:spPr>
        <p:txBody>
          <a:bodyPr wrap="square" rtlCol="0">
            <a:spAutoFit/>
          </a:bodyPr>
          <a:lstStyle/>
          <a:p>
            <a:r>
              <a:rPr lang="en-US" sz="600" dirty="0">
                <a:solidFill>
                  <a:schemeClr val="bg1"/>
                </a:solidFill>
              </a:rPr>
              <a:t>Border crossing/Entry data. United States Department of Transportation Web site. https://www.bts.gov/content/border-crossingentry-data. Published 2020. Accessed July 29, 2020.  </a:t>
            </a:r>
          </a:p>
          <a:p>
            <a:r>
              <a:rPr lang="en-US" sz="600" dirty="0">
                <a:solidFill>
                  <a:schemeClr val="bg1"/>
                </a:solidFill>
              </a:rPr>
              <a:t>Diaz L, Gonzalez JL. World’s busiest border falls quiet with millions of Mexicans barred from U.S. Reuters Web site. https://www.reuters.com/article/us-health-coronavirus-border/worlds-busiest-border-falls-quiet-with-millions-of-mexicans-barred-from-u-s-idUSKBN21I0MR. Published March 31, 2020. Accessed July 28, 2020. </a:t>
            </a:r>
          </a:p>
          <a:p>
            <a:pPr algn="ctr"/>
            <a:endParaRPr lang="en-US" sz="1400" dirty="0">
              <a:solidFill>
                <a:schemeClr val="bg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2419342"/>
            <a:ext cx="1905000" cy="983228"/>
          </a:xfrm>
          <a:prstGeom prst="rect">
            <a:avLst/>
          </a:prstGeom>
        </p:spPr>
      </p:pic>
    </p:spTree>
    <p:extLst>
      <p:ext uri="{BB962C8B-B14F-4D97-AF65-F5344CB8AC3E}">
        <p14:creationId xmlns:p14="http://schemas.microsoft.com/office/powerpoint/2010/main" val="3054652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Mexico – US Border</a:t>
            </a:r>
          </a:p>
        </p:txBody>
      </p:sp>
      <p:sp>
        <p:nvSpPr>
          <p:cNvPr id="6" name="Content Placeholder 5"/>
          <p:cNvSpPr>
            <a:spLocks noGrp="1"/>
          </p:cNvSpPr>
          <p:nvPr>
            <p:ph idx="1"/>
          </p:nvPr>
        </p:nvSpPr>
        <p:spPr>
          <a:xfrm>
            <a:off x="5410200" y="819150"/>
            <a:ext cx="3505200" cy="3885075"/>
          </a:xfrm>
        </p:spPr>
        <p:txBody>
          <a:bodyPr>
            <a:normAutofit lnSpcReduction="10000"/>
          </a:bodyPr>
          <a:lstStyle/>
          <a:p>
            <a:r>
              <a:rPr lang="en-US" sz="1800" dirty="0"/>
              <a:t>With over 2.7 million people, this binational region is the 2</a:t>
            </a:r>
            <a:r>
              <a:rPr lang="en-US" sz="1800" baseline="30000" dirty="0"/>
              <a:t>nd</a:t>
            </a:r>
            <a:r>
              <a:rPr lang="en-US" sz="1800" dirty="0"/>
              <a:t> largest metropolitan area (San Diego-Tijuana being the largest) on the U.S.-Mexico boarder</a:t>
            </a:r>
          </a:p>
          <a:p>
            <a:r>
              <a:rPr lang="en-US" sz="1800" dirty="0"/>
              <a:t>El Paso population: 600,647, 81% Hispanic, 23% live in poverty, Median income/person $18,369 (2010 Census)</a:t>
            </a:r>
          </a:p>
          <a:p>
            <a:r>
              <a:rPr lang="en-US" sz="1800" dirty="0"/>
              <a:t>Home of Fort Bliss Army: 8,000 residents                          (2010 Census)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9</a:t>
            </a:fld>
            <a:endParaRPr lang="en-US"/>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r="32353"/>
          <a:stretch/>
        </p:blipFill>
        <p:spPr>
          <a:xfrm>
            <a:off x="304800" y="1144810"/>
            <a:ext cx="5257800" cy="3560540"/>
          </a:xfrm>
          <a:prstGeom prst="rect">
            <a:avLst/>
          </a:prstGeom>
        </p:spPr>
      </p:pic>
      <p:sp>
        <p:nvSpPr>
          <p:cNvPr id="8" name="Rectangle 7"/>
          <p:cNvSpPr/>
          <p:nvPr/>
        </p:nvSpPr>
        <p:spPr>
          <a:xfrm>
            <a:off x="1447800" y="4629150"/>
            <a:ext cx="6781800" cy="461665"/>
          </a:xfrm>
          <a:prstGeom prst="rect">
            <a:avLst/>
          </a:prstGeom>
        </p:spPr>
        <p:txBody>
          <a:bodyPr wrap="square">
            <a:spAutoFit/>
          </a:bodyPr>
          <a:lstStyle/>
          <a:p>
            <a:pPr lvl="0">
              <a:defRPr/>
            </a:pPr>
            <a:r>
              <a:rPr lang="en-US" sz="800" dirty="0">
                <a:solidFill>
                  <a:schemeClr val="bg1"/>
                </a:solidFill>
              </a:rPr>
              <a:t>Ramos R,, et al. A tale of two cities: Social and environmental influences shaping risk factors and protective behaviors in two Mexico-US border cities. Health &amp; Place. 20009;15:999-1005.  Rivera JO, et al. Cross-Border purchase of medications and healthcare in a sample of residents of El Paso, Texas and Ciudad Juarez, Mexico. Journal of National Medical Association. 2009;101(2):167-173. </a:t>
            </a:r>
          </a:p>
        </p:txBody>
      </p:sp>
      <p:pic>
        <p:nvPicPr>
          <p:cNvPr id="3" name="Picture 2"/>
          <p:cNvPicPr>
            <a:picLocks noChangeAspect="1"/>
          </p:cNvPicPr>
          <p:nvPr/>
        </p:nvPicPr>
        <p:blipFill rotWithShape="1">
          <a:blip r:embed="rId3"/>
          <a:srcRect l="68136" b="87137"/>
          <a:stretch/>
        </p:blipFill>
        <p:spPr>
          <a:xfrm>
            <a:off x="5410200" y="133350"/>
            <a:ext cx="3481818" cy="609600"/>
          </a:xfrm>
          <a:prstGeom prst="rect">
            <a:avLst/>
          </a:prstGeom>
        </p:spPr>
      </p:pic>
    </p:spTree>
    <p:extLst>
      <p:ext uri="{BB962C8B-B14F-4D97-AF65-F5344CB8AC3E}">
        <p14:creationId xmlns:p14="http://schemas.microsoft.com/office/powerpoint/2010/main" val="22537230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4648</TotalTime>
  <Words>9801</Words>
  <Application>Microsoft Office PowerPoint</Application>
  <PresentationFormat>On-screen Show (16:9)</PresentationFormat>
  <Paragraphs>518</Paragraphs>
  <Slides>41</Slides>
  <Notes>19</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52" baseType="lpstr">
      <vt:lpstr>Arial</vt:lpstr>
      <vt:lpstr>Calibri</vt:lpstr>
      <vt:lpstr>Garamond</vt:lpstr>
      <vt:lpstr>ITC Avant Garde Std Bk</vt:lpstr>
      <vt:lpstr>Lato Light</vt:lpstr>
      <vt:lpstr>Poppins</vt:lpstr>
      <vt:lpstr>Roboto Light</vt:lpstr>
      <vt:lpstr>Source Sans Pro</vt:lpstr>
      <vt:lpstr>Wingdings</vt:lpstr>
      <vt:lpstr>AETC-BLANK-MASTER</vt:lpstr>
      <vt:lpstr>Photo Editor Photo</vt:lpstr>
      <vt:lpstr>PowerPoint Presentation</vt:lpstr>
      <vt:lpstr>HIV on the Mexico – US Border</vt:lpstr>
      <vt:lpstr>Conflict of Interest Disclosure Statement</vt:lpstr>
      <vt:lpstr>Learning Objectives</vt:lpstr>
      <vt:lpstr>PowerPoint Presentation</vt:lpstr>
      <vt:lpstr>Mexico – U.S. Border: Bidirectional Mobility &amp; Environment</vt:lpstr>
      <vt:lpstr>Mexico – US Border</vt:lpstr>
      <vt:lpstr>Mexico – US  Border Crossings  (Ranked)</vt:lpstr>
      <vt:lpstr>Mexico – US Border</vt:lpstr>
      <vt:lpstr>Demographic Mexico Profile</vt:lpstr>
      <vt:lpstr>Paso Del Norte Region – Tri State Cross Border Communities</vt:lpstr>
      <vt:lpstr>Paso Del Norte Region – Tri State Cross Border Communities</vt:lpstr>
      <vt:lpstr>Social Ecological Model</vt:lpstr>
      <vt:lpstr>HIV Risk Environment Factors Contributing to Elevated HIV Risk</vt:lpstr>
      <vt:lpstr>Mexico – US Border</vt:lpstr>
      <vt:lpstr>Texas Border Counties</vt:lpstr>
      <vt:lpstr>Mobile Populations Interest Populations</vt:lpstr>
      <vt:lpstr>Common Characteristics Among Mobile Populations</vt:lpstr>
      <vt:lpstr>HIV Risk Environment Mexico – U.S. Border Risk Factors</vt:lpstr>
      <vt:lpstr>Female Sex Workers (FSWs) Mexico U.S. Border Characteristics</vt:lpstr>
      <vt:lpstr>Misconceptions about HIV common among FSWs</vt:lpstr>
      <vt:lpstr>Misconceptions about HIV common among FSWs</vt:lpstr>
      <vt:lpstr>Female  Sex  Workers  (FSWs)</vt:lpstr>
      <vt:lpstr>STI/HIV Risks</vt:lpstr>
      <vt:lpstr>People  Who  Inject  Drugs  (PWID)</vt:lpstr>
      <vt:lpstr>Migration and HIV</vt:lpstr>
      <vt:lpstr>Bridging Transmission Groups</vt:lpstr>
      <vt:lpstr>Overview of HIV Prevalence</vt:lpstr>
      <vt:lpstr>Risk Populations Subgroup Populations</vt:lpstr>
      <vt:lpstr>Call to Action</vt:lpstr>
      <vt:lpstr>Resources</vt:lpstr>
      <vt:lpstr>References </vt:lpstr>
      <vt:lpstr>References</vt:lpstr>
      <vt:lpstr>References</vt:lpstr>
      <vt:lpstr>References</vt:lpstr>
      <vt:lpstr>References</vt:lpstr>
      <vt:lpstr>References</vt:lpstr>
      <vt:lpstr>References</vt:lpstr>
      <vt:lpstr>References</vt:lpstr>
      <vt:lpstr>References</vt:lpstr>
      <vt:lpstr>References</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Mccormick, Mark</cp:lastModifiedBy>
  <cp:revision>224</cp:revision>
  <cp:lastPrinted>2020-04-03T19:30:52Z</cp:lastPrinted>
  <dcterms:created xsi:type="dcterms:W3CDTF">2016-03-30T16:09:11Z</dcterms:created>
  <dcterms:modified xsi:type="dcterms:W3CDTF">2020-10-01T22:57:46Z</dcterms:modified>
  <cp:contentStatus/>
</cp:coreProperties>
</file>