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handoutMasterIdLst>
    <p:handoutMasterId r:id="rId53"/>
  </p:handoutMasterIdLst>
  <p:sldIdLst>
    <p:sldId id="256" r:id="rId2"/>
    <p:sldId id="257" r:id="rId3"/>
    <p:sldId id="264" r:id="rId4"/>
    <p:sldId id="295" r:id="rId5"/>
    <p:sldId id="294" r:id="rId6"/>
    <p:sldId id="261" r:id="rId7"/>
    <p:sldId id="258" r:id="rId8"/>
    <p:sldId id="296" r:id="rId9"/>
    <p:sldId id="309" r:id="rId10"/>
    <p:sldId id="323" r:id="rId11"/>
    <p:sldId id="324" r:id="rId12"/>
    <p:sldId id="347" r:id="rId13"/>
    <p:sldId id="325" r:id="rId14"/>
    <p:sldId id="326" r:id="rId15"/>
    <p:sldId id="327" r:id="rId16"/>
    <p:sldId id="332" r:id="rId17"/>
    <p:sldId id="334" r:id="rId18"/>
    <p:sldId id="340" r:id="rId19"/>
    <p:sldId id="333" r:id="rId20"/>
    <p:sldId id="357" r:id="rId21"/>
    <p:sldId id="358" r:id="rId22"/>
    <p:sldId id="299" r:id="rId23"/>
    <p:sldId id="311" r:id="rId24"/>
    <p:sldId id="300" r:id="rId25"/>
    <p:sldId id="316" r:id="rId26"/>
    <p:sldId id="346" r:id="rId27"/>
    <p:sldId id="342" r:id="rId28"/>
    <p:sldId id="343" r:id="rId29"/>
    <p:sldId id="344" r:id="rId30"/>
    <p:sldId id="345" r:id="rId31"/>
    <p:sldId id="318" r:id="rId32"/>
    <p:sldId id="330" r:id="rId33"/>
    <p:sldId id="321" r:id="rId34"/>
    <p:sldId id="322" r:id="rId35"/>
    <p:sldId id="301" r:id="rId36"/>
    <p:sldId id="307" r:id="rId37"/>
    <p:sldId id="306" r:id="rId38"/>
    <p:sldId id="308" r:id="rId39"/>
    <p:sldId id="341" r:id="rId40"/>
    <p:sldId id="348" r:id="rId41"/>
    <p:sldId id="353" r:id="rId42"/>
    <p:sldId id="354" r:id="rId43"/>
    <p:sldId id="349" r:id="rId44"/>
    <p:sldId id="314" r:id="rId45"/>
    <p:sldId id="350" r:id="rId46"/>
    <p:sldId id="352" r:id="rId47"/>
    <p:sldId id="313" r:id="rId48"/>
    <p:sldId id="260" r:id="rId49"/>
    <p:sldId id="331" r:id="rId50"/>
    <p:sldId id="291" r:id="rId51"/>
  </p:sldIdLst>
  <p:sldSz cx="9144000" cy="6858000" type="screen4x3"/>
  <p:notesSz cx="7010400" cy="92964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2400" autoAdjust="0"/>
  </p:normalViewPr>
  <p:slideViewPr>
    <p:cSldViewPr snapToGrid="0" snapToObjects="1">
      <p:cViewPr varScale="1">
        <p:scale>
          <a:sx n="92" d="100"/>
          <a:sy n="92" d="100"/>
        </p:scale>
        <p:origin x="-1920"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4FAD8-2D53-4B02-8E54-D684E393B79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32EDE52-7E00-45E5-A32F-F595605008E7}">
      <dgm:prSet phldrT="[Text]"/>
      <dgm:spPr/>
      <dgm:t>
        <a:bodyPr/>
        <a:lstStyle/>
        <a:p>
          <a:r>
            <a:rPr lang="en-US" dirty="0"/>
            <a:t>Coagulation</a:t>
          </a:r>
        </a:p>
      </dgm:t>
    </dgm:pt>
    <dgm:pt modelId="{3973FD49-34EA-4277-B86D-A34D23081401}" type="parTrans" cxnId="{F1812F28-2228-4017-AD6A-B13D6295D72F}">
      <dgm:prSet/>
      <dgm:spPr/>
      <dgm:t>
        <a:bodyPr/>
        <a:lstStyle/>
        <a:p>
          <a:endParaRPr lang="en-US"/>
        </a:p>
      </dgm:t>
    </dgm:pt>
    <dgm:pt modelId="{B6F92A98-82D4-4404-BBBD-F36DC2BBE8C0}" type="sibTrans" cxnId="{F1812F28-2228-4017-AD6A-B13D6295D72F}">
      <dgm:prSet/>
      <dgm:spPr/>
      <dgm:t>
        <a:bodyPr/>
        <a:lstStyle/>
        <a:p>
          <a:endParaRPr lang="en-US"/>
        </a:p>
      </dgm:t>
    </dgm:pt>
    <dgm:pt modelId="{F973F4A1-5496-4250-A4D3-036880074C47}">
      <dgm:prSet phldrT="[Text]"/>
      <dgm:spPr/>
      <dgm:t>
        <a:bodyPr/>
        <a:lstStyle/>
        <a:p>
          <a:r>
            <a:rPr lang="en-US" dirty="0"/>
            <a:t>Inflammation</a:t>
          </a:r>
        </a:p>
      </dgm:t>
    </dgm:pt>
    <dgm:pt modelId="{2858CFFF-D3E0-4EB2-8681-E5D97E1B6937}" type="parTrans" cxnId="{22876D3A-6B66-42D5-AD87-A8CE1F42FDBB}">
      <dgm:prSet/>
      <dgm:spPr/>
      <dgm:t>
        <a:bodyPr/>
        <a:lstStyle/>
        <a:p>
          <a:endParaRPr lang="en-US"/>
        </a:p>
      </dgm:t>
    </dgm:pt>
    <dgm:pt modelId="{7955C66A-F22B-43DC-93A5-BB8A449BB982}" type="sibTrans" cxnId="{22876D3A-6B66-42D5-AD87-A8CE1F42FDBB}">
      <dgm:prSet/>
      <dgm:spPr/>
      <dgm:t>
        <a:bodyPr/>
        <a:lstStyle/>
        <a:p>
          <a:endParaRPr lang="en-US"/>
        </a:p>
      </dgm:t>
    </dgm:pt>
    <dgm:pt modelId="{D41F6CB2-8649-4317-A03E-FF00AAD3EDE6}" type="pres">
      <dgm:prSet presAssocID="{DF24FAD8-2D53-4B02-8E54-D684E393B79C}" presName="cycle" presStyleCnt="0">
        <dgm:presLayoutVars>
          <dgm:dir/>
          <dgm:resizeHandles val="exact"/>
        </dgm:presLayoutVars>
      </dgm:prSet>
      <dgm:spPr/>
      <dgm:t>
        <a:bodyPr/>
        <a:lstStyle/>
        <a:p>
          <a:endParaRPr lang="en-US"/>
        </a:p>
      </dgm:t>
    </dgm:pt>
    <dgm:pt modelId="{61F93E50-32BD-4056-8906-47141E85E6B3}" type="pres">
      <dgm:prSet presAssocID="{A32EDE52-7E00-45E5-A32F-F595605008E7}" presName="node" presStyleLbl="node1" presStyleIdx="0" presStyleCnt="2">
        <dgm:presLayoutVars>
          <dgm:bulletEnabled val="1"/>
        </dgm:presLayoutVars>
      </dgm:prSet>
      <dgm:spPr/>
      <dgm:t>
        <a:bodyPr/>
        <a:lstStyle/>
        <a:p>
          <a:endParaRPr lang="en-US"/>
        </a:p>
      </dgm:t>
    </dgm:pt>
    <dgm:pt modelId="{27A2A5C6-1939-4858-A9B9-5A1F80D77608}" type="pres">
      <dgm:prSet presAssocID="{B6F92A98-82D4-4404-BBBD-F36DC2BBE8C0}" presName="sibTrans" presStyleLbl="sibTrans2D1" presStyleIdx="0" presStyleCnt="2" custLinFactNeighborX="2509" custLinFactNeighborY="92394"/>
      <dgm:spPr/>
      <dgm:t>
        <a:bodyPr/>
        <a:lstStyle/>
        <a:p>
          <a:endParaRPr lang="en-US"/>
        </a:p>
      </dgm:t>
    </dgm:pt>
    <dgm:pt modelId="{42118C8F-1866-424A-8A93-F8047DA7F8D4}" type="pres">
      <dgm:prSet presAssocID="{B6F92A98-82D4-4404-BBBD-F36DC2BBE8C0}" presName="connectorText" presStyleLbl="sibTrans2D1" presStyleIdx="0" presStyleCnt="2"/>
      <dgm:spPr/>
      <dgm:t>
        <a:bodyPr/>
        <a:lstStyle/>
        <a:p>
          <a:endParaRPr lang="en-US"/>
        </a:p>
      </dgm:t>
    </dgm:pt>
    <dgm:pt modelId="{9063BFD2-8E0A-4BB3-92EC-EFB7CB7D6FF2}" type="pres">
      <dgm:prSet presAssocID="{F973F4A1-5496-4250-A4D3-036880074C47}" presName="node" presStyleLbl="node1" presStyleIdx="1" presStyleCnt="2">
        <dgm:presLayoutVars>
          <dgm:bulletEnabled val="1"/>
        </dgm:presLayoutVars>
      </dgm:prSet>
      <dgm:spPr/>
      <dgm:t>
        <a:bodyPr/>
        <a:lstStyle/>
        <a:p>
          <a:endParaRPr lang="en-US"/>
        </a:p>
      </dgm:t>
    </dgm:pt>
    <dgm:pt modelId="{42C7432E-EABE-45ED-AD3C-B5C0A3AFE2B7}" type="pres">
      <dgm:prSet presAssocID="{7955C66A-F22B-43DC-93A5-BB8A449BB982}" presName="sibTrans" presStyleLbl="sibTrans2D1" presStyleIdx="1" presStyleCnt="2" custLinFactNeighborX="-4790" custLinFactNeighborY="-83908"/>
      <dgm:spPr/>
      <dgm:t>
        <a:bodyPr/>
        <a:lstStyle/>
        <a:p>
          <a:endParaRPr lang="en-US"/>
        </a:p>
      </dgm:t>
    </dgm:pt>
    <dgm:pt modelId="{822C9DEA-5F4A-4569-B32A-9A6B57CBD087}" type="pres">
      <dgm:prSet presAssocID="{7955C66A-F22B-43DC-93A5-BB8A449BB982}" presName="connectorText" presStyleLbl="sibTrans2D1" presStyleIdx="1" presStyleCnt="2"/>
      <dgm:spPr/>
      <dgm:t>
        <a:bodyPr/>
        <a:lstStyle/>
        <a:p>
          <a:endParaRPr lang="en-US"/>
        </a:p>
      </dgm:t>
    </dgm:pt>
  </dgm:ptLst>
  <dgm:cxnLst>
    <dgm:cxn modelId="{22876D3A-6B66-42D5-AD87-A8CE1F42FDBB}" srcId="{DF24FAD8-2D53-4B02-8E54-D684E393B79C}" destId="{F973F4A1-5496-4250-A4D3-036880074C47}" srcOrd="1" destOrd="0" parTransId="{2858CFFF-D3E0-4EB2-8681-E5D97E1B6937}" sibTransId="{7955C66A-F22B-43DC-93A5-BB8A449BB982}"/>
    <dgm:cxn modelId="{02F61BF1-385C-4A8F-9648-481F76F796B9}" type="presOf" srcId="{B6F92A98-82D4-4404-BBBD-F36DC2BBE8C0}" destId="{42118C8F-1866-424A-8A93-F8047DA7F8D4}" srcOrd="1" destOrd="0" presId="urn:microsoft.com/office/officeart/2005/8/layout/cycle2"/>
    <dgm:cxn modelId="{1D9CA559-CD15-4BC8-8371-7A99AAD0E09E}" type="presOf" srcId="{A32EDE52-7E00-45E5-A32F-F595605008E7}" destId="{61F93E50-32BD-4056-8906-47141E85E6B3}" srcOrd="0" destOrd="0" presId="urn:microsoft.com/office/officeart/2005/8/layout/cycle2"/>
    <dgm:cxn modelId="{30DDD529-C37A-43D5-A307-7FAD78AA501F}" type="presOf" srcId="{7955C66A-F22B-43DC-93A5-BB8A449BB982}" destId="{42C7432E-EABE-45ED-AD3C-B5C0A3AFE2B7}" srcOrd="0" destOrd="0" presId="urn:microsoft.com/office/officeart/2005/8/layout/cycle2"/>
    <dgm:cxn modelId="{CD53C324-7387-462F-B247-A00BD8A56FB1}" type="presOf" srcId="{B6F92A98-82D4-4404-BBBD-F36DC2BBE8C0}" destId="{27A2A5C6-1939-4858-A9B9-5A1F80D77608}" srcOrd="0" destOrd="0" presId="urn:microsoft.com/office/officeart/2005/8/layout/cycle2"/>
    <dgm:cxn modelId="{F1812F28-2228-4017-AD6A-B13D6295D72F}" srcId="{DF24FAD8-2D53-4B02-8E54-D684E393B79C}" destId="{A32EDE52-7E00-45E5-A32F-F595605008E7}" srcOrd="0" destOrd="0" parTransId="{3973FD49-34EA-4277-B86D-A34D23081401}" sibTransId="{B6F92A98-82D4-4404-BBBD-F36DC2BBE8C0}"/>
    <dgm:cxn modelId="{9958277A-F68F-46D4-AE3E-CEB415547A58}" type="presOf" srcId="{F973F4A1-5496-4250-A4D3-036880074C47}" destId="{9063BFD2-8E0A-4BB3-92EC-EFB7CB7D6FF2}" srcOrd="0" destOrd="0" presId="urn:microsoft.com/office/officeart/2005/8/layout/cycle2"/>
    <dgm:cxn modelId="{F55E3745-6DAD-45EF-BF9A-D0B3A55C9390}" type="presOf" srcId="{7955C66A-F22B-43DC-93A5-BB8A449BB982}" destId="{822C9DEA-5F4A-4569-B32A-9A6B57CBD087}" srcOrd="1" destOrd="0" presId="urn:microsoft.com/office/officeart/2005/8/layout/cycle2"/>
    <dgm:cxn modelId="{4AA2B7C6-DD51-40FA-BC7B-F19C6F9FBE9A}" type="presOf" srcId="{DF24FAD8-2D53-4B02-8E54-D684E393B79C}" destId="{D41F6CB2-8649-4317-A03E-FF00AAD3EDE6}" srcOrd="0" destOrd="0" presId="urn:microsoft.com/office/officeart/2005/8/layout/cycle2"/>
    <dgm:cxn modelId="{3EC1DC33-436E-4D45-9EEE-A473E8ACB9E0}" type="presParOf" srcId="{D41F6CB2-8649-4317-A03E-FF00AAD3EDE6}" destId="{61F93E50-32BD-4056-8906-47141E85E6B3}" srcOrd="0" destOrd="0" presId="urn:microsoft.com/office/officeart/2005/8/layout/cycle2"/>
    <dgm:cxn modelId="{6FC171A0-A42D-48E7-AD1B-BB048ED17B10}" type="presParOf" srcId="{D41F6CB2-8649-4317-A03E-FF00AAD3EDE6}" destId="{27A2A5C6-1939-4858-A9B9-5A1F80D77608}" srcOrd="1" destOrd="0" presId="urn:microsoft.com/office/officeart/2005/8/layout/cycle2"/>
    <dgm:cxn modelId="{E2DF1387-91E0-495D-B335-83A84006F4EB}" type="presParOf" srcId="{27A2A5C6-1939-4858-A9B9-5A1F80D77608}" destId="{42118C8F-1866-424A-8A93-F8047DA7F8D4}" srcOrd="0" destOrd="0" presId="urn:microsoft.com/office/officeart/2005/8/layout/cycle2"/>
    <dgm:cxn modelId="{F58022A1-E7CE-46FB-BE8E-3FD343BB69D3}" type="presParOf" srcId="{D41F6CB2-8649-4317-A03E-FF00AAD3EDE6}" destId="{9063BFD2-8E0A-4BB3-92EC-EFB7CB7D6FF2}" srcOrd="2" destOrd="0" presId="urn:microsoft.com/office/officeart/2005/8/layout/cycle2"/>
    <dgm:cxn modelId="{A71333CC-6FB9-4332-BF50-9BDCFA987A73}" type="presParOf" srcId="{D41F6CB2-8649-4317-A03E-FF00AAD3EDE6}" destId="{42C7432E-EABE-45ED-AD3C-B5C0A3AFE2B7}" srcOrd="3" destOrd="0" presId="urn:microsoft.com/office/officeart/2005/8/layout/cycle2"/>
    <dgm:cxn modelId="{F266D1CD-6F30-4896-9E6F-5375608C896F}" type="presParOf" srcId="{42C7432E-EABE-45ED-AD3C-B5C0A3AFE2B7}" destId="{822C9DEA-5F4A-4569-B32A-9A6B57CBD08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3E50-32BD-4056-8906-47141E85E6B3}">
      <dsp:nvSpPr>
        <dsp:cNvPr id="0" name=""/>
        <dsp:cNvSpPr/>
      </dsp:nvSpPr>
      <dsp:spPr>
        <a:xfrm>
          <a:off x="3344" y="106"/>
          <a:ext cx="1260241" cy="1260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Coagulation</a:t>
          </a:r>
        </a:p>
      </dsp:txBody>
      <dsp:txXfrm>
        <a:off x="187902" y="184664"/>
        <a:ext cx="891125" cy="891125"/>
      </dsp:txXfrm>
    </dsp:sp>
    <dsp:sp modelId="{27A2A5C6-1939-4858-A9B9-5A1F80D77608}">
      <dsp:nvSpPr>
        <dsp:cNvPr id="0" name=""/>
        <dsp:cNvSpPr/>
      </dsp:nvSpPr>
      <dsp:spPr>
        <a:xfrm>
          <a:off x="1601998" y="188541"/>
          <a:ext cx="1971229" cy="425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601998" y="273607"/>
        <a:ext cx="1843630" cy="255199"/>
      </dsp:txXfrm>
    </dsp:sp>
    <dsp:sp modelId="{9063BFD2-8E0A-4BB3-92EC-EFB7CB7D6FF2}">
      <dsp:nvSpPr>
        <dsp:cNvPr id="0" name=""/>
        <dsp:cNvSpPr/>
      </dsp:nvSpPr>
      <dsp:spPr>
        <a:xfrm>
          <a:off x="3924302" y="106"/>
          <a:ext cx="1260241" cy="1260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Inflammation</a:t>
          </a:r>
        </a:p>
      </dsp:txBody>
      <dsp:txXfrm>
        <a:off x="4108860" y="184664"/>
        <a:ext cx="891125" cy="891125"/>
      </dsp:txXfrm>
    </dsp:sp>
    <dsp:sp modelId="{42C7432E-EABE-45ED-AD3C-B5C0A3AFE2B7}">
      <dsp:nvSpPr>
        <dsp:cNvPr id="0" name=""/>
        <dsp:cNvSpPr/>
      </dsp:nvSpPr>
      <dsp:spPr>
        <a:xfrm rot="10800000">
          <a:off x="1569697" y="682675"/>
          <a:ext cx="1971229" cy="425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697296" y="767741"/>
        <a:ext cx="1843630" cy="2551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355C59-C1FD-6442-AEB5-D92696AF80D8}" type="datetimeFigureOut">
              <a:rPr lang="en-US" smtClean="0"/>
              <a:t>10/30/20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09A58B-C66D-0E4D-9CF4-D0A97D2815BD}" type="datetimeFigureOut">
              <a:rPr lang="en-US" smtClean="0"/>
              <a:t>10/30/20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138214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Meta-analysis</a:t>
            </a:r>
            <a:r>
              <a:rPr lang="en-US" baseline="0" dirty="0"/>
              <a:t> – real world data</a:t>
            </a:r>
            <a:endParaRPr lang="en-US" dirty="0"/>
          </a:p>
          <a:p>
            <a:r>
              <a:rPr lang="en-US" dirty="0"/>
              <a:t>Clinically relevant non-major</a:t>
            </a:r>
            <a:r>
              <a:rPr lang="en-US" baseline="0" dirty="0"/>
              <a:t> bleeding favored apixaban</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28</a:t>
            </a:fld>
            <a:endParaRPr lang="en-US"/>
          </a:p>
        </p:txBody>
      </p:sp>
    </p:spTree>
    <p:extLst>
      <p:ext uri="{BB962C8B-B14F-4D97-AF65-F5344CB8AC3E}">
        <p14:creationId xmlns:p14="http://schemas.microsoft.com/office/powerpoint/2010/main" val="394473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class of medications</a:t>
            </a:r>
            <a:r>
              <a:rPr lang="en-US" baseline="0" dirty="0"/>
              <a:t> is immune to dosing errors</a:t>
            </a:r>
          </a:p>
          <a:p>
            <a:r>
              <a:rPr lang="en-US" baseline="0" dirty="0"/>
              <a:t>Yao X, et al. Non-vitamin K antagonist oral anticoagulant dosing in patients with atrial fibrillation and renal dysfunction. J Am </a:t>
            </a:r>
            <a:r>
              <a:rPr lang="en-US" baseline="0" dirty="0" err="1"/>
              <a:t>Coll</a:t>
            </a:r>
            <a:r>
              <a:rPr lang="en-US" baseline="0" dirty="0"/>
              <a:t> </a:t>
            </a:r>
            <a:r>
              <a:rPr lang="en-US" baseline="0" dirty="0" err="1"/>
              <a:t>Cardiol</a:t>
            </a:r>
            <a:r>
              <a:rPr lang="en-US" baseline="0" dirty="0"/>
              <a:t> 2017;69:2779-90.</a:t>
            </a:r>
          </a:p>
          <a:p>
            <a:endParaRPr lang="en-US" baseline="0" dirty="0"/>
          </a:p>
          <a:p>
            <a:r>
              <a:rPr lang="en-US" baseline="0" dirty="0"/>
              <a:t>Bottom line:</a:t>
            </a:r>
          </a:p>
          <a:p>
            <a:r>
              <a:rPr lang="en-US" baseline="0" dirty="0"/>
              <a:t>Many patients with non-</a:t>
            </a:r>
            <a:r>
              <a:rPr lang="en-US" baseline="0" dirty="0" err="1"/>
              <a:t>valvular</a:t>
            </a:r>
            <a:r>
              <a:rPr lang="en-US" baseline="0" dirty="0"/>
              <a:t> AF receiving a DOAC receive inappropriate doses.</a:t>
            </a:r>
          </a:p>
          <a:p>
            <a:r>
              <a:rPr lang="en-US" baseline="0" dirty="0"/>
              <a:t>In patients with an indication to reduced the DOAC dose, "overdosing" (using regular doses) is associated with a 2-fold higher risk of major bleeding vs using appropriate reduced doses.</a:t>
            </a:r>
          </a:p>
          <a:p>
            <a:r>
              <a:rPr lang="en-US" baseline="0" dirty="0"/>
              <a:t>In patients taking apixaban without an indication to reduce the dose, "</a:t>
            </a:r>
            <a:r>
              <a:rPr lang="en-US" baseline="0" dirty="0" err="1"/>
              <a:t>underdosing</a:t>
            </a:r>
            <a:r>
              <a:rPr lang="en-US" baseline="0" dirty="0"/>
              <a:t>" (using reduced doses) apixaban is associated with a ~5-fold increased risk of stroke/systemic embolism.</a:t>
            </a:r>
          </a:p>
          <a:p>
            <a:endParaRPr lang="en-US" baseline="0" dirty="0"/>
          </a:p>
          <a:p>
            <a:r>
              <a:rPr lang="en-US" dirty="0"/>
              <a:t>: For the 772 included patients, inappropriate dosing occurred in 25.0% of hospitalizations with 23.4, 21.9, and 29.7% for dabigatran, rivaroxaban, and apixaban, respectively (p = 0.084). </a:t>
            </a:r>
            <a:r>
              <a:rPr lang="en-US" dirty="0" err="1"/>
              <a:t>Underdosing</a:t>
            </a:r>
            <a:r>
              <a:rPr lang="en-US" dirty="0"/>
              <a:t> was most prevalent for apixaban (24.5%) compared to dabigatran (14.0%) and rivaroxaban (12.8%), p &lt; 0.001. </a:t>
            </a:r>
          </a:p>
        </p:txBody>
      </p:sp>
      <p:sp>
        <p:nvSpPr>
          <p:cNvPr id="4" name="Slide Number Placeholder 3"/>
          <p:cNvSpPr>
            <a:spLocks noGrp="1"/>
          </p:cNvSpPr>
          <p:nvPr>
            <p:ph type="sldNum" sz="quarter" idx="10"/>
          </p:nvPr>
        </p:nvSpPr>
        <p:spPr/>
        <p:txBody>
          <a:bodyPr/>
          <a:lstStyle/>
          <a:p>
            <a:fld id="{2EAF3D7C-E79C-464D-870B-78CB3C2428AA}" type="slidenum">
              <a:rPr lang="en-US" smtClean="0"/>
              <a:t>31</a:t>
            </a:fld>
            <a:endParaRPr lang="en-US"/>
          </a:p>
        </p:txBody>
      </p:sp>
    </p:spTree>
    <p:extLst>
      <p:ext uri="{BB962C8B-B14F-4D97-AF65-F5344CB8AC3E}">
        <p14:creationId xmlns:p14="http://schemas.microsoft.com/office/powerpoint/2010/main" val="340204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Mortality in Patients With Atrial</a:t>
            </a:r>
          </a:p>
          <a:p>
            <a:r>
              <a:rPr lang="en-US" dirty="0"/>
              <a:t>Fibrillation Receiving </a:t>
            </a:r>
            <a:r>
              <a:rPr lang="en-US" dirty="0" err="1"/>
              <a:t>Nonrecommended</a:t>
            </a:r>
            <a:endParaRPr lang="en-US" dirty="0"/>
          </a:p>
          <a:p>
            <a:r>
              <a:rPr lang="en-US" dirty="0"/>
              <a:t>Doses of Direct Oral Anticoagulants</a:t>
            </a:r>
          </a:p>
        </p:txBody>
      </p:sp>
      <p:sp>
        <p:nvSpPr>
          <p:cNvPr id="4" name="Slide Number Placeholder 3"/>
          <p:cNvSpPr>
            <a:spLocks noGrp="1"/>
          </p:cNvSpPr>
          <p:nvPr>
            <p:ph type="sldNum" sz="quarter" idx="10"/>
          </p:nvPr>
        </p:nvSpPr>
        <p:spPr/>
        <p:txBody>
          <a:bodyPr/>
          <a:lstStyle/>
          <a:p>
            <a:fld id="{2EAF3D7C-E79C-464D-870B-78CB3C2428AA}" type="slidenum">
              <a:rPr lang="en-US" smtClean="0"/>
              <a:t>33</a:t>
            </a:fld>
            <a:endParaRPr lang="en-US"/>
          </a:p>
        </p:txBody>
      </p:sp>
    </p:spTree>
    <p:extLst>
      <p:ext uri="{BB962C8B-B14F-4D97-AF65-F5344CB8AC3E}">
        <p14:creationId xmlns:p14="http://schemas.microsoft.com/office/powerpoint/2010/main" val="209987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With COBI 150 mg Alone: Dabigatran AUC ↑ 110% to 127%</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40</a:t>
            </a:fld>
            <a:endParaRPr lang="en-US"/>
          </a:p>
        </p:txBody>
      </p:sp>
    </p:spTree>
    <p:extLst>
      <p:ext uri="{BB962C8B-B14F-4D97-AF65-F5344CB8AC3E}">
        <p14:creationId xmlns:p14="http://schemas.microsoft.com/office/powerpoint/2010/main" val="207593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44</a:t>
            </a:fld>
            <a:endParaRPr lang="en-US"/>
          </a:p>
        </p:txBody>
      </p:sp>
    </p:spTree>
    <p:extLst>
      <p:ext uri="{BB962C8B-B14F-4D97-AF65-F5344CB8AC3E}">
        <p14:creationId xmlns:p14="http://schemas.microsoft.com/office/powerpoint/2010/main" val="387633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353604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clinical stroke risk factors have been identified</a:t>
            </a:r>
            <a:r>
              <a:rPr lang="en-US" baseline="0" dirty="0"/>
              <a:t> from non-anticoagulated arms of historical RCT conducted &gt; 20 years ago</a:t>
            </a:r>
          </a:p>
          <a:p>
            <a:endParaRPr lang="en-US" baseline="0" dirty="0"/>
          </a:p>
          <a:p>
            <a:r>
              <a:rPr lang="en-US" baseline="0" dirty="0"/>
              <a:t>Thrombotic risk and bleeding risk are not mutually exclusive</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133817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Stroke risk scores hav</a:t>
            </a:r>
            <a:r>
              <a:rPr lang="en-US" baseline="0" dirty="0"/>
              <a:t>e to balance simplicity and practicality against precision. As any clinical risk factor based score, chads-</a:t>
            </a:r>
            <a:r>
              <a:rPr lang="en-US" baseline="0" dirty="0" err="1"/>
              <a:t>vasc</a:t>
            </a:r>
            <a:r>
              <a:rPr lang="en-US" baseline="0" dirty="0"/>
              <a:t> performs only modestly in predicting high risk patients who will sustain a thromboembolic event but is consistent in identifying those that are at low risk</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412400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 history of falls is not an independent risk factor for bleeding on a DOAC – modelling studies estimate that a person would have to fall 295 times per year for the benefit of ischemic stroke risk reduction to be outweighed by the potential for a serious bleed</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59246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Post-marketing observational</a:t>
            </a:r>
            <a:r>
              <a:rPr lang="en-US" baseline="0" dirty="0"/>
              <a:t> data on the effectiveness and safety of the DOACs vs warfarin show general consistency with the respective RCTs.</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227102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with </a:t>
            </a:r>
            <a:r>
              <a:rPr lang="en-US" dirty="0" err="1"/>
              <a:t>CrCl</a:t>
            </a:r>
            <a:r>
              <a:rPr lang="en-US" dirty="0"/>
              <a:t> &lt;30 mL/min excluded from RE-LY trial†</a:t>
            </a:r>
          </a:p>
          <a:p>
            <a:r>
              <a:rPr lang="en-US" dirty="0"/>
              <a:t>Those with </a:t>
            </a:r>
            <a:r>
              <a:rPr lang="en-US" dirty="0" err="1"/>
              <a:t>CrCl</a:t>
            </a:r>
            <a:r>
              <a:rPr lang="en-US" dirty="0"/>
              <a:t> &lt;30 mL/min excluded from ROCKET-AF trial†</a:t>
            </a:r>
          </a:p>
          <a:p>
            <a:r>
              <a:rPr lang="en-US" dirty="0"/>
              <a:t>Those with </a:t>
            </a:r>
            <a:r>
              <a:rPr lang="en-US" dirty="0" err="1"/>
              <a:t>SCr</a:t>
            </a:r>
            <a:r>
              <a:rPr lang="en-US" dirty="0"/>
              <a:t> &gt;2.5 or </a:t>
            </a:r>
            <a:r>
              <a:rPr lang="en-US" dirty="0" err="1"/>
              <a:t>CrCl</a:t>
            </a:r>
            <a:r>
              <a:rPr lang="en-US" dirty="0"/>
              <a:t> &lt;25 mL/min excluded from ARISTOTLE trial†</a:t>
            </a:r>
          </a:p>
          <a:p>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255550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direct evidence comparing the 2 most commonly prescribed direct oral anticoagulants, apixaban and rivaroxaban, used for stroke prevention in </a:t>
            </a:r>
            <a:r>
              <a:rPr lang="en-US" dirty="0" err="1"/>
              <a:t>nonvalvular</a:t>
            </a:r>
            <a:r>
              <a:rPr lang="en-US" dirty="0"/>
              <a:t> atrial fibrillation (NVAF). A number of network meta-analyses (NMAs) of randomized control trials and real-world evidence (RWE) studies comparing the efficacy, effectiveness, and safety of apixaban and rivaroxaban have been published; however, a comprehensive evidence review across the available body of evidence is lacking. In this study, we aimed to systematically review and evaluate the clinical outcomes of apixaban and rivaroxaban using a combination of data gleaned from both NMAs and RWE studies. The review identified 21 NMAs and 5 RWE studies. The data demonstrated that apixaban was associated with fewer major bleeding events compared to rivaroxaban. There was no difference in the efficacy/effectiveness profiles between these treatments. Bleeding is a serious complication of anticoagulation therapy for the management of NVAF, and is associated with increased rates of hospitalization, morbidity, mortality, and health-care expenditure. The majority of studies in this comprehensive evidence review suggests that apixaban has a lower risk of major bleeding events compared to rivaroxaban in patients with NVAF.</a:t>
            </a:r>
          </a:p>
          <a:p>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19</a:t>
            </a:fld>
            <a:endParaRPr lang="en-US"/>
          </a:p>
        </p:txBody>
      </p:sp>
    </p:spTree>
    <p:extLst>
      <p:ext uri="{BB962C8B-B14F-4D97-AF65-F5344CB8AC3E}">
        <p14:creationId xmlns:p14="http://schemas.microsoft.com/office/powerpoint/2010/main" val="179656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Recurrence most</a:t>
            </a:r>
            <a:r>
              <a:rPr lang="en-US" baseline="0" dirty="0"/>
              <a:t> common in men and in the first year after withdrawing anticoagulation</a:t>
            </a:r>
            <a:endParaRPr lang="en-US" dirty="0"/>
          </a:p>
          <a:p>
            <a:r>
              <a:rPr lang="en-US" dirty="0"/>
              <a:t>Growing recognition that the relationship between coagulation and inflammation is bidirectional, with clotting a recognized consequence if inflammation and coagulation directly amplifying the inflammatory response. </a:t>
            </a:r>
          </a:p>
          <a:p>
            <a:r>
              <a:rPr lang="en-US" dirty="0"/>
              <a:t> Alterations in the coagulation are thought to be due to:</a:t>
            </a:r>
          </a:p>
          <a:p>
            <a:pPr lvl="1"/>
            <a:r>
              <a:rPr lang="en-US" dirty="0"/>
              <a:t>Persistent systemic immune activation</a:t>
            </a:r>
          </a:p>
          <a:p>
            <a:pPr lvl="1"/>
            <a:r>
              <a:rPr lang="en-US" dirty="0"/>
              <a:t>Micro and macro-vascular disease</a:t>
            </a:r>
          </a:p>
          <a:p>
            <a:pPr lvl="1"/>
            <a:r>
              <a:rPr lang="en-US" dirty="0"/>
              <a:t>Potentially, impaired hepatic synthesis of coagulation factors</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36978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10/30/20</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10/30/20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10/30/20</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10/30/20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10/30/20</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10/30/20</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10/30/20</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10/30/20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10/30/20</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10/30/20</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dc.gov/ncbddd/dvt/data.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161/str.50.suppl_1.3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linicalinfo.hiv.gov/en/guidelines/adult-and-adolescent-arv/whats-new-guidelin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linicalinfo.hiv.gov/en/guidelines/adult-and-adolescent-arv/whats-new-guidelin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linicalinfo.hiv.gov/en/guidelines/adult-and-adolescent-arv/whats-new-guidelin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963" y="1697535"/>
            <a:ext cx="8140145" cy="2474409"/>
          </a:xfrm>
        </p:spPr>
        <p:txBody>
          <a:bodyPr/>
          <a:lstStyle/>
          <a:p>
            <a:r>
              <a:rPr lang="en-US" sz="4000" dirty="0"/>
              <a:t>Anticoagulation Medication Update: A Focus on Patients Living with HIV</a:t>
            </a:r>
            <a:r>
              <a:rPr lang="en-US" sz="6000" dirty="0"/>
              <a:t/>
            </a:r>
            <a:br>
              <a:rPr lang="en-US" sz="6000" dirty="0"/>
            </a:br>
            <a:endParaRPr lang="en-US" sz="6000" dirty="0"/>
          </a:p>
        </p:txBody>
      </p:sp>
      <p:sp>
        <p:nvSpPr>
          <p:cNvPr id="3" name="Subtitle 2"/>
          <p:cNvSpPr>
            <a:spLocks noGrp="1"/>
          </p:cNvSpPr>
          <p:nvPr>
            <p:ph type="subTitle" idx="1"/>
          </p:nvPr>
        </p:nvSpPr>
        <p:spPr>
          <a:xfrm>
            <a:off x="665963" y="3114175"/>
            <a:ext cx="7772398" cy="2869182"/>
          </a:xfrm>
        </p:spPr>
        <p:txBody>
          <a:bodyPr>
            <a:normAutofit fontScale="25000" lnSpcReduction="20000"/>
          </a:bodyPr>
          <a:lstStyle/>
          <a:p>
            <a:r>
              <a:rPr lang="en-US" sz="9600" dirty="0">
                <a:solidFill>
                  <a:schemeClr val="tx2"/>
                </a:solidFill>
              </a:rPr>
              <a:t>October 4, 2020</a:t>
            </a:r>
          </a:p>
          <a:p>
            <a:endParaRPr lang="en-US" sz="9600" dirty="0">
              <a:solidFill>
                <a:schemeClr val="tx2"/>
              </a:solidFill>
            </a:endParaRPr>
          </a:p>
          <a:p>
            <a:r>
              <a:rPr lang="en-US" sz="9600" b="1" dirty="0">
                <a:solidFill>
                  <a:schemeClr val="tx2"/>
                </a:solidFill>
              </a:rPr>
              <a:t>Erica Maceira, PharmD, BCPS</a:t>
            </a:r>
          </a:p>
          <a:p>
            <a:r>
              <a:rPr lang="en-US" sz="9600" dirty="0">
                <a:solidFill>
                  <a:schemeClr val="tx2"/>
                </a:solidFill>
              </a:rPr>
              <a:t>Associate Director of Pharmacy – Clinical Services</a:t>
            </a:r>
          </a:p>
          <a:p>
            <a:r>
              <a:rPr lang="en-US" sz="9600" dirty="0">
                <a:solidFill>
                  <a:schemeClr val="tx2"/>
                </a:solidFill>
              </a:rPr>
              <a:t>Renal/Pancreas Transplant Pharmacist</a:t>
            </a:r>
          </a:p>
          <a:p>
            <a:r>
              <a:rPr lang="en-US" sz="9600" dirty="0">
                <a:solidFill>
                  <a:schemeClr val="tx2"/>
                </a:solidFill>
              </a:rPr>
              <a:t>Pharmacy Residency Director</a:t>
            </a:r>
          </a:p>
          <a:p>
            <a:r>
              <a:rPr lang="en-US" sz="9600" dirty="0">
                <a:solidFill>
                  <a:schemeClr val="tx2"/>
                </a:solidFill>
              </a:rPr>
              <a:t>Intern Coordinator</a:t>
            </a:r>
          </a:p>
          <a:p>
            <a:r>
              <a:rPr lang="en-US" sz="9600" dirty="0">
                <a:solidFill>
                  <a:schemeClr val="tx2"/>
                </a:solidFill>
              </a:rPr>
              <a:t>Albany Medical Center Hospital</a:t>
            </a:r>
          </a:p>
          <a:p>
            <a:r>
              <a:rPr lang="en-US" sz="9600" dirty="0"/>
              <a:t> </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2D8105-CCCD-49A0-A33C-C48078ED68A3}"/>
              </a:ext>
            </a:extLst>
          </p:cNvPr>
          <p:cNvSpPr>
            <a:spLocks noGrp="1"/>
          </p:cNvSpPr>
          <p:nvPr>
            <p:ph type="title"/>
          </p:nvPr>
        </p:nvSpPr>
        <p:spPr/>
        <p:txBody>
          <a:bodyPr/>
          <a:lstStyle/>
          <a:p>
            <a:r>
              <a:rPr lang="en-US" dirty="0"/>
              <a:t>Atrial Fibrillation (AF)</a:t>
            </a:r>
          </a:p>
        </p:txBody>
      </p:sp>
      <p:sp>
        <p:nvSpPr>
          <p:cNvPr id="3" name="Content Placeholder 2">
            <a:extLst>
              <a:ext uri="{FF2B5EF4-FFF2-40B4-BE49-F238E27FC236}">
                <a16:creationId xmlns:a16="http://schemas.microsoft.com/office/drawing/2014/main" xmlns="" id="{CBD38353-DEF9-48BA-B22B-FE5A6F8A31D0}"/>
              </a:ext>
            </a:extLst>
          </p:cNvPr>
          <p:cNvSpPr>
            <a:spLocks noGrp="1"/>
          </p:cNvSpPr>
          <p:nvPr>
            <p:ph idx="1"/>
          </p:nvPr>
        </p:nvSpPr>
        <p:spPr/>
        <p:txBody>
          <a:bodyPr>
            <a:normAutofit/>
          </a:bodyPr>
          <a:lstStyle/>
          <a:p>
            <a:r>
              <a:rPr lang="en-US" dirty="0"/>
              <a:t>AF is the most common type of arrhythmia </a:t>
            </a:r>
          </a:p>
          <a:p>
            <a:pPr lvl="1"/>
            <a:r>
              <a:rPr lang="en-US" dirty="0"/>
              <a:t>Estimated to affect 2.7 – 6.1 million people in the US</a:t>
            </a:r>
          </a:p>
          <a:p>
            <a:pPr lvl="1"/>
            <a:r>
              <a:rPr lang="en-US" dirty="0"/>
              <a:t>Prevalence increases with age</a:t>
            </a:r>
          </a:p>
          <a:p>
            <a:pPr lvl="1"/>
            <a:endParaRPr lang="en-US" dirty="0"/>
          </a:p>
        </p:txBody>
      </p:sp>
      <p:sp>
        <p:nvSpPr>
          <p:cNvPr id="4" name="Slide Number Placeholder 3">
            <a:extLst>
              <a:ext uri="{FF2B5EF4-FFF2-40B4-BE49-F238E27FC236}">
                <a16:creationId xmlns:a16="http://schemas.microsoft.com/office/drawing/2014/main" xmlns="" id="{EF1FB5D1-B43E-4FF3-A4B4-3FAFE1B99E4D}"/>
              </a:ext>
            </a:extLst>
          </p:cNvPr>
          <p:cNvSpPr>
            <a:spLocks noGrp="1"/>
          </p:cNvSpPr>
          <p:nvPr>
            <p:ph type="sldNum" sz="quarter" idx="12"/>
          </p:nvPr>
        </p:nvSpPr>
        <p:spPr/>
        <p:txBody>
          <a:bodyPr/>
          <a:lstStyle/>
          <a:p>
            <a:fld id="{1D2EA5EF-C699-AF4C-BA42-C0A1CAAB713C}" type="slidenum">
              <a:rPr lang="en-US" smtClean="0"/>
              <a:t>10</a:t>
            </a:fld>
            <a:endParaRPr lang="en-US"/>
          </a:p>
        </p:txBody>
      </p:sp>
      <p:pic>
        <p:nvPicPr>
          <p:cNvPr id="5" name="Picture 4"/>
          <p:cNvPicPr>
            <a:picLocks noChangeAspect="1"/>
          </p:cNvPicPr>
          <p:nvPr/>
        </p:nvPicPr>
        <p:blipFill>
          <a:blip r:embed="rId3"/>
          <a:stretch>
            <a:fillRect/>
          </a:stretch>
        </p:blipFill>
        <p:spPr>
          <a:xfrm>
            <a:off x="4749295" y="3246510"/>
            <a:ext cx="4148934" cy="2567931"/>
          </a:xfrm>
          <a:prstGeom prst="rect">
            <a:avLst/>
          </a:prstGeom>
        </p:spPr>
      </p:pic>
      <p:pic>
        <p:nvPicPr>
          <p:cNvPr id="6" name="Picture 5"/>
          <p:cNvPicPr>
            <a:picLocks noChangeAspect="1"/>
          </p:cNvPicPr>
          <p:nvPr/>
        </p:nvPicPr>
        <p:blipFill>
          <a:blip r:embed="rId4"/>
          <a:stretch>
            <a:fillRect/>
          </a:stretch>
        </p:blipFill>
        <p:spPr>
          <a:xfrm>
            <a:off x="331744" y="2924260"/>
            <a:ext cx="4283242" cy="3212432"/>
          </a:xfrm>
          <a:prstGeom prst="rect">
            <a:avLst/>
          </a:prstGeom>
        </p:spPr>
      </p:pic>
      <p:sp>
        <p:nvSpPr>
          <p:cNvPr id="7" name="TextBox 6"/>
          <p:cNvSpPr txBox="1"/>
          <p:nvPr/>
        </p:nvSpPr>
        <p:spPr>
          <a:xfrm>
            <a:off x="1892971" y="6231288"/>
            <a:ext cx="2605200" cy="646331"/>
          </a:xfrm>
          <a:prstGeom prst="rect">
            <a:avLst/>
          </a:prstGeom>
          <a:noFill/>
        </p:spPr>
        <p:txBody>
          <a:bodyPr wrap="none" rtlCol="0">
            <a:spAutoFit/>
          </a:bodyPr>
          <a:lstStyle/>
          <a:p>
            <a:r>
              <a:rPr lang="en-US" sz="1200" dirty="0">
                <a:solidFill>
                  <a:schemeClr val="bg1"/>
                </a:solidFill>
              </a:rPr>
              <a:t>Am J </a:t>
            </a:r>
            <a:r>
              <a:rPr lang="en-US" sz="1200" dirty="0" err="1">
                <a:solidFill>
                  <a:schemeClr val="bg1"/>
                </a:solidFill>
              </a:rPr>
              <a:t>Cardiol</a:t>
            </a:r>
            <a:r>
              <a:rPr lang="en-US" sz="1200" dirty="0">
                <a:solidFill>
                  <a:schemeClr val="bg1"/>
                </a:solidFill>
              </a:rPr>
              <a:t>. 2009;104: 1534-1539</a:t>
            </a:r>
          </a:p>
          <a:p>
            <a:r>
              <a:rPr lang="en-US" sz="1200" dirty="0">
                <a:solidFill>
                  <a:schemeClr val="bg1"/>
                </a:solidFill>
              </a:rPr>
              <a:t>Circulation. 2006; 114: 119-125</a:t>
            </a:r>
          </a:p>
          <a:p>
            <a:r>
              <a:rPr lang="en-US" sz="1200" dirty="0">
                <a:solidFill>
                  <a:schemeClr val="bg1"/>
                </a:solidFill>
              </a:rPr>
              <a:t>JAMA. 2001;285:2370-2375</a:t>
            </a:r>
          </a:p>
        </p:txBody>
      </p:sp>
    </p:spTree>
    <p:extLst>
      <p:ext uri="{BB962C8B-B14F-4D97-AF65-F5344CB8AC3E}">
        <p14:creationId xmlns:p14="http://schemas.microsoft.com/office/powerpoint/2010/main" val="410300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3842E-17B1-49B3-8258-0C2B1FCD4C12}"/>
              </a:ext>
            </a:extLst>
          </p:cNvPr>
          <p:cNvSpPr>
            <a:spLocks noGrp="1"/>
          </p:cNvSpPr>
          <p:nvPr>
            <p:ph type="title"/>
          </p:nvPr>
        </p:nvSpPr>
        <p:spPr/>
        <p:txBody>
          <a:bodyPr/>
          <a:lstStyle/>
          <a:p>
            <a:r>
              <a:rPr lang="en-US" dirty="0"/>
              <a:t>AF and Stroke</a:t>
            </a:r>
          </a:p>
        </p:txBody>
      </p:sp>
      <p:sp>
        <p:nvSpPr>
          <p:cNvPr id="3" name="Content Placeholder 2">
            <a:extLst>
              <a:ext uri="{FF2B5EF4-FFF2-40B4-BE49-F238E27FC236}">
                <a16:creationId xmlns:a16="http://schemas.microsoft.com/office/drawing/2014/main" xmlns="" id="{9F954660-7A5B-4436-AF7B-7AAA5117F40E}"/>
              </a:ext>
            </a:extLst>
          </p:cNvPr>
          <p:cNvSpPr>
            <a:spLocks noGrp="1"/>
          </p:cNvSpPr>
          <p:nvPr>
            <p:ph idx="1"/>
          </p:nvPr>
        </p:nvSpPr>
        <p:spPr/>
        <p:txBody>
          <a:bodyPr>
            <a:normAutofit/>
          </a:bodyPr>
          <a:lstStyle/>
          <a:p>
            <a:r>
              <a:rPr lang="en-US" dirty="0"/>
              <a:t>AF is one of the most common causes of stroke</a:t>
            </a:r>
          </a:p>
          <a:p>
            <a:pPr lvl="1"/>
            <a:r>
              <a:rPr lang="en-US" dirty="0"/>
              <a:t>Increases risk by ~5 times </a:t>
            </a:r>
          </a:p>
          <a:p>
            <a:pPr lvl="2"/>
            <a:r>
              <a:rPr lang="en-US" dirty="0"/>
              <a:t>Dependent on risk factors</a:t>
            </a:r>
          </a:p>
          <a:p>
            <a:r>
              <a:rPr lang="en-US" dirty="0"/>
              <a:t>Classic risk factors</a:t>
            </a:r>
          </a:p>
          <a:p>
            <a:pPr lvl="1"/>
            <a:r>
              <a:rPr lang="en-US" dirty="0"/>
              <a:t>Hypertension, diabetes, heart failure, history of stroke/TIA, cardiac surgery, hyperthyroidism</a:t>
            </a:r>
          </a:p>
          <a:p>
            <a:r>
              <a:rPr lang="en-US" dirty="0"/>
              <a:t>Initiating anticoagulation therapy needs to take into account thrombotic risk and bleeding risk</a:t>
            </a:r>
          </a:p>
          <a:p>
            <a:pPr lvl="1"/>
            <a:endParaRPr lang="en-US" dirty="0"/>
          </a:p>
          <a:p>
            <a:endParaRPr lang="en-US" dirty="0"/>
          </a:p>
        </p:txBody>
      </p:sp>
      <p:sp>
        <p:nvSpPr>
          <p:cNvPr id="4" name="Slide Number Placeholder 3">
            <a:extLst>
              <a:ext uri="{FF2B5EF4-FFF2-40B4-BE49-F238E27FC236}">
                <a16:creationId xmlns:a16="http://schemas.microsoft.com/office/drawing/2014/main" xmlns="" id="{3B1C874F-F03F-4AE0-8878-640EC0FDB89A}"/>
              </a:ext>
            </a:extLst>
          </p:cNvPr>
          <p:cNvSpPr>
            <a:spLocks noGrp="1"/>
          </p:cNvSpPr>
          <p:nvPr>
            <p:ph type="sldNum" sz="quarter" idx="12"/>
          </p:nvPr>
        </p:nvSpPr>
        <p:spPr/>
        <p:txBody>
          <a:bodyPr/>
          <a:lstStyle/>
          <a:p>
            <a:fld id="{1D2EA5EF-C699-AF4C-BA42-C0A1CAAB713C}" type="slidenum">
              <a:rPr lang="en-US" smtClean="0"/>
              <a:t>11</a:t>
            </a:fld>
            <a:endParaRPr lang="en-US"/>
          </a:p>
        </p:txBody>
      </p:sp>
      <p:sp>
        <p:nvSpPr>
          <p:cNvPr id="5" name="TextBox 4"/>
          <p:cNvSpPr txBox="1"/>
          <p:nvPr/>
        </p:nvSpPr>
        <p:spPr>
          <a:xfrm>
            <a:off x="1764632" y="6257756"/>
            <a:ext cx="4139275" cy="461665"/>
          </a:xfrm>
          <a:prstGeom prst="rect">
            <a:avLst/>
          </a:prstGeom>
          <a:noFill/>
        </p:spPr>
        <p:txBody>
          <a:bodyPr wrap="none" rtlCol="0">
            <a:spAutoFit/>
          </a:bodyPr>
          <a:lstStyle/>
          <a:p>
            <a:r>
              <a:rPr lang="en-US" sz="1200" dirty="0">
                <a:solidFill>
                  <a:schemeClr val="bg1"/>
                </a:solidFill>
              </a:rPr>
              <a:t>ESC Guidelines. European Heart Journal. 2020;00:1-125</a:t>
            </a:r>
          </a:p>
          <a:p>
            <a:r>
              <a:rPr lang="en-US" sz="1200" dirty="0">
                <a:solidFill>
                  <a:schemeClr val="bg1"/>
                </a:solidFill>
              </a:rPr>
              <a:t>AHA/ACC/HRS Guidelines. JACC;2019;74(1):104-32</a:t>
            </a:r>
          </a:p>
        </p:txBody>
      </p:sp>
    </p:spTree>
    <p:extLst>
      <p:ext uri="{BB962C8B-B14F-4D97-AF65-F5344CB8AC3E}">
        <p14:creationId xmlns:p14="http://schemas.microsoft.com/office/powerpoint/2010/main" val="125977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and AF</a:t>
            </a:r>
          </a:p>
        </p:txBody>
      </p:sp>
      <p:sp>
        <p:nvSpPr>
          <p:cNvPr id="3" name="Content Placeholder 2"/>
          <p:cNvSpPr>
            <a:spLocks noGrp="1"/>
          </p:cNvSpPr>
          <p:nvPr>
            <p:ph idx="1"/>
          </p:nvPr>
        </p:nvSpPr>
        <p:spPr/>
        <p:txBody>
          <a:bodyPr/>
          <a:lstStyle/>
          <a:p>
            <a:r>
              <a:rPr lang="en-US" dirty="0"/>
              <a:t>Data suggests at least 2% of patients with HIV also have AF</a:t>
            </a:r>
          </a:p>
          <a:p>
            <a:pPr lvl="1"/>
            <a:r>
              <a:rPr lang="en-US" dirty="0"/>
              <a:t>Risk increases with lower CD4 cell counts and higher viral loads</a:t>
            </a:r>
          </a:p>
          <a:p>
            <a:pPr lvl="2"/>
            <a:r>
              <a:rPr lang="en-US" dirty="0"/>
              <a:t>40% increase with CD4 count &lt; 200 cell/mm</a:t>
            </a:r>
            <a:r>
              <a:rPr lang="en-US" baseline="30000" dirty="0"/>
              <a:t>3</a:t>
            </a:r>
          </a:p>
          <a:p>
            <a:pPr lvl="2"/>
            <a:r>
              <a:rPr lang="en-US" dirty="0"/>
              <a:t>70% increase with HIV viral load &gt; 100,000 copies/mL</a:t>
            </a:r>
          </a:p>
          <a:p>
            <a:r>
              <a:rPr lang="en-US" dirty="0"/>
              <a:t>HIV is an independent risk factor for stroke</a:t>
            </a:r>
          </a:p>
          <a:p>
            <a:pPr lvl="1"/>
            <a:r>
              <a:rPr lang="en-US" dirty="0"/>
              <a:t>Stroke is common cause of morbidity and mortality</a:t>
            </a:r>
          </a:p>
          <a:p>
            <a:pPr lvl="1"/>
            <a:r>
              <a:rPr lang="en-US" dirty="0"/>
              <a:t>Unadjusted hazard ratio of 1.2</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12</a:t>
            </a:fld>
            <a:endParaRPr lang="en-US"/>
          </a:p>
        </p:txBody>
      </p:sp>
      <p:sp>
        <p:nvSpPr>
          <p:cNvPr id="5" name="TextBox 4"/>
          <p:cNvSpPr txBox="1"/>
          <p:nvPr/>
        </p:nvSpPr>
        <p:spPr>
          <a:xfrm>
            <a:off x="1782309" y="6243890"/>
            <a:ext cx="5021450" cy="276999"/>
          </a:xfrm>
          <a:prstGeom prst="rect">
            <a:avLst/>
          </a:prstGeom>
          <a:noFill/>
        </p:spPr>
        <p:txBody>
          <a:bodyPr wrap="square" rtlCol="0">
            <a:spAutoFit/>
          </a:bodyPr>
          <a:lstStyle/>
          <a:p>
            <a:r>
              <a:rPr lang="en-US" sz="1200" dirty="0">
                <a:solidFill>
                  <a:schemeClr val="bg1"/>
                </a:solidFill>
              </a:rPr>
              <a:t>BMJ Case Rep 2015 doi:10.1136/bcr-2015-211651</a:t>
            </a:r>
          </a:p>
        </p:txBody>
      </p:sp>
    </p:spTree>
    <p:extLst>
      <p:ext uri="{BB962C8B-B14F-4D97-AF65-F5344CB8AC3E}">
        <p14:creationId xmlns:p14="http://schemas.microsoft.com/office/powerpoint/2010/main" val="417616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Risk – CHA</a:t>
            </a:r>
            <a:r>
              <a:rPr lang="en-US" baseline="-25000" dirty="0"/>
              <a:t>2</a:t>
            </a:r>
            <a:r>
              <a:rPr lang="en-US" dirty="0"/>
              <a:t>DS</a:t>
            </a:r>
            <a:r>
              <a:rPr lang="en-US" baseline="-25000" dirty="0"/>
              <a:t>2</a:t>
            </a:r>
            <a:r>
              <a:rPr lang="en-US" dirty="0"/>
              <a:t>-VaSC Score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13</a:t>
            </a:fld>
            <a:endParaRPr lang="en-US"/>
          </a:p>
        </p:txBody>
      </p:sp>
      <p:pic>
        <p:nvPicPr>
          <p:cNvPr id="5" name="Picture 4"/>
          <p:cNvPicPr>
            <a:picLocks noChangeAspect="1"/>
          </p:cNvPicPr>
          <p:nvPr/>
        </p:nvPicPr>
        <p:blipFill rotWithShape="1">
          <a:blip r:embed="rId3"/>
          <a:srcRect t="11408"/>
          <a:stretch/>
        </p:blipFill>
        <p:spPr>
          <a:xfrm>
            <a:off x="490539" y="1417639"/>
            <a:ext cx="8315569" cy="4628928"/>
          </a:xfrm>
          <a:prstGeom prst="rect">
            <a:avLst/>
          </a:prstGeom>
        </p:spPr>
      </p:pic>
    </p:spTree>
    <p:extLst>
      <p:ext uri="{BB962C8B-B14F-4D97-AF65-F5344CB8AC3E}">
        <p14:creationId xmlns:p14="http://schemas.microsoft.com/office/powerpoint/2010/main" val="382388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Risk – HAS-BLED Score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14</a:t>
            </a:fld>
            <a:endParaRPr lang="en-US"/>
          </a:p>
        </p:txBody>
      </p:sp>
      <p:pic>
        <p:nvPicPr>
          <p:cNvPr id="5" name="Picture 4"/>
          <p:cNvPicPr>
            <a:picLocks noChangeAspect="1"/>
          </p:cNvPicPr>
          <p:nvPr/>
        </p:nvPicPr>
        <p:blipFill rotWithShape="1">
          <a:blip r:embed="rId3"/>
          <a:srcRect t="20121" r="2483" b="-1"/>
          <a:stretch/>
        </p:blipFill>
        <p:spPr>
          <a:xfrm>
            <a:off x="825439" y="1417639"/>
            <a:ext cx="7834686" cy="4818343"/>
          </a:xfrm>
          <a:prstGeom prst="rect">
            <a:avLst/>
          </a:prstGeom>
        </p:spPr>
      </p:pic>
    </p:spTree>
    <p:extLst>
      <p:ext uri="{BB962C8B-B14F-4D97-AF65-F5344CB8AC3E}">
        <p14:creationId xmlns:p14="http://schemas.microsoft.com/office/powerpoint/2010/main" val="280392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93DDDBE-1744-43D3-97F1-A53244872531}"/>
              </a:ext>
            </a:extLst>
          </p:cNvPr>
          <p:cNvSpPr>
            <a:spLocks noGrp="1"/>
          </p:cNvSpPr>
          <p:nvPr>
            <p:ph type="sldNum" sz="quarter" idx="12"/>
          </p:nvPr>
        </p:nvSpPr>
        <p:spPr/>
        <p:txBody>
          <a:bodyPr/>
          <a:lstStyle/>
          <a:p>
            <a:fld id="{1D2EA5EF-C699-AF4C-BA42-C0A1CAAB713C}" type="slidenum">
              <a:rPr lang="en-US" smtClean="0"/>
              <a:t>15</a:t>
            </a:fld>
            <a:endParaRPr lang="en-US"/>
          </a:p>
        </p:txBody>
      </p:sp>
      <p:pic>
        <p:nvPicPr>
          <p:cNvPr id="5" name="Picture 4"/>
          <p:cNvPicPr>
            <a:picLocks noChangeAspect="1"/>
          </p:cNvPicPr>
          <p:nvPr/>
        </p:nvPicPr>
        <p:blipFill>
          <a:blip r:embed="rId3"/>
          <a:stretch>
            <a:fillRect/>
          </a:stretch>
        </p:blipFill>
        <p:spPr>
          <a:xfrm>
            <a:off x="765087" y="30671"/>
            <a:ext cx="8041021" cy="6473331"/>
          </a:xfrm>
          <a:prstGeom prst="rect">
            <a:avLst/>
          </a:prstGeom>
        </p:spPr>
      </p:pic>
      <p:sp>
        <p:nvSpPr>
          <p:cNvPr id="7" name="Rectangle 6"/>
          <p:cNvSpPr/>
          <p:nvPr/>
        </p:nvSpPr>
        <p:spPr>
          <a:xfrm>
            <a:off x="1914041" y="6504002"/>
            <a:ext cx="4572000" cy="276999"/>
          </a:xfrm>
          <a:prstGeom prst="rect">
            <a:avLst/>
          </a:prstGeom>
        </p:spPr>
        <p:txBody>
          <a:bodyPr>
            <a:spAutoFit/>
          </a:bodyPr>
          <a:lstStyle/>
          <a:p>
            <a:r>
              <a:rPr lang="en-US" sz="1200" dirty="0">
                <a:solidFill>
                  <a:schemeClr val="bg1"/>
                </a:solidFill>
              </a:rPr>
              <a:t>ESC Guidelines. European Heart Journal. 2020;00:1-125</a:t>
            </a:r>
          </a:p>
        </p:txBody>
      </p:sp>
      <p:sp>
        <p:nvSpPr>
          <p:cNvPr id="8" name="TextBox 7"/>
          <p:cNvSpPr txBox="1"/>
          <p:nvPr/>
        </p:nvSpPr>
        <p:spPr>
          <a:xfrm rot="16200000">
            <a:off x="-1370797" y="2311214"/>
            <a:ext cx="3638033" cy="523220"/>
          </a:xfrm>
          <a:prstGeom prst="rect">
            <a:avLst/>
          </a:prstGeom>
          <a:noFill/>
        </p:spPr>
        <p:txBody>
          <a:bodyPr wrap="square" rtlCol="0">
            <a:spAutoFit/>
          </a:bodyPr>
          <a:lstStyle/>
          <a:p>
            <a:r>
              <a:rPr lang="en-US" sz="2800" dirty="0">
                <a:solidFill>
                  <a:srgbClr val="FF0000"/>
                </a:solidFill>
              </a:rPr>
              <a:t>ESC</a:t>
            </a:r>
            <a:r>
              <a:rPr lang="en-US" sz="2800" dirty="0"/>
              <a:t> </a:t>
            </a:r>
            <a:r>
              <a:rPr lang="en-US" sz="2800" dirty="0">
                <a:solidFill>
                  <a:srgbClr val="FF0000"/>
                </a:solidFill>
              </a:rPr>
              <a:t>GUIDELINES</a:t>
            </a:r>
          </a:p>
        </p:txBody>
      </p:sp>
    </p:spTree>
    <p:extLst>
      <p:ext uri="{BB962C8B-B14F-4D97-AF65-F5344CB8AC3E}">
        <p14:creationId xmlns:p14="http://schemas.microsoft.com/office/powerpoint/2010/main" val="103638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16</a:t>
            </a:fld>
            <a:endParaRPr lang="en-US"/>
          </a:p>
        </p:txBody>
      </p:sp>
      <p:pic>
        <p:nvPicPr>
          <p:cNvPr id="5" name="Picture 4"/>
          <p:cNvPicPr>
            <a:picLocks noChangeAspect="1"/>
          </p:cNvPicPr>
          <p:nvPr/>
        </p:nvPicPr>
        <p:blipFill>
          <a:blip r:embed="rId2"/>
          <a:stretch>
            <a:fillRect/>
          </a:stretch>
        </p:blipFill>
        <p:spPr>
          <a:xfrm>
            <a:off x="1441709" y="274639"/>
            <a:ext cx="6067584" cy="5794500"/>
          </a:xfrm>
          <a:prstGeom prst="rect">
            <a:avLst/>
          </a:prstGeom>
        </p:spPr>
      </p:pic>
      <p:sp>
        <p:nvSpPr>
          <p:cNvPr id="7" name="Rectangle 6"/>
          <p:cNvSpPr/>
          <p:nvPr/>
        </p:nvSpPr>
        <p:spPr>
          <a:xfrm>
            <a:off x="1929539" y="6251703"/>
            <a:ext cx="4572000" cy="276999"/>
          </a:xfrm>
          <a:prstGeom prst="rect">
            <a:avLst/>
          </a:prstGeom>
        </p:spPr>
        <p:txBody>
          <a:bodyPr>
            <a:spAutoFit/>
          </a:bodyPr>
          <a:lstStyle/>
          <a:p>
            <a:r>
              <a:rPr lang="en-US" sz="1200" dirty="0">
                <a:solidFill>
                  <a:schemeClr val="bg1"/>
                </a:solidFill>
              </a:rPr>
              <a:t>AHA/ACC/HRS Guidelines. JACC;2019;74(1):104-32</a:t>
            </a:r>
          </a:p>
        </p:txBody>
      </p:sp>
      <p:sp>
        <p:nvSpPr>
          <p:cNvPr id="9" name="TextBox 8"/>
          <p:cNvSpPr txBox="1"/>
          <p:nvPr/>
        </p:nvSpPr>
        <p:spPr>
          <a:xfrm rot="16200000">
            <a:off x="-1802438" y="2982480"/>
            <a:ext cx="4980565" cy="523220"/>
          </a:xfrm>
          <a:prstGeom prst="rect">
            <a:avLst/>
          </a:prstGeom>
          <a:noFill/>
        </p:spPr>
        <p:txBody>
          <a:bodyPr wrap="square" rtlCol="0">
            <a:spAutoFit/>
          </a:bodyPr>
          <a:lstStyle/>
          <a:p>
            <a:r>
              <a:rPr lang="en-US" sz="2800" dirty="0">
                <a:solidFill>
                  <a:srgbClr val="FF0000"/>
                </a:solidFill>
              </a:rPr>
              <a:t>AHA/ACC/HRS</a:t>
            </a:r>
            <a:r>
              <a:rPr lang="en-US" sz="2800" dirty="0"/>
              <a:t> </a:t>
            </a:r>
            <a:r>
              <a:rPr lang="en-US" sz="2800" dirty="0">
                <a:solidFill>
                  <a:srgbClr val="FF0000"/>
                </a:solidFill>
              </a:rPr>
              <a:t>GUIDELINES</a:t>
            </a:r>
          </a:p>
        </p:txBody>
      </p:sp>
    </p:spTree>
    <p:extLst>
      <p:ext uri="{BB962C8B-B14F-4D97-AF65-F5344CB8AC3E}">
        <p14:creationId xmlns:p14="http://schemas.microsoft.com/office/powerpoint/2010/main" val="78805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AHA/ACC/HRS 2019 Update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17</a:t>
            </a:fld>
            <a:endParaRPr lang="en-US"/>
          </a:p>
        </p:txBody>
      </p:sp>
      <p:pic>
        <p:nvPicPr>
          <p:cNvPr id="5" name="Picture 4"/>
          <p:cNvPicPr>
            <a:picLocks noChangeAspect="1"/>
          </p:cNvPicPr>
          <p:nvPr/>
        </p:nvPicPr>
        <p:blipFill>
          <a:blip r:embed="rId2"/>
          <a:stretch>
            <a:fillRect/>
          </a:stretch>
        </p:blipFill>
        <p:spPr>
          <a:xfrm>
            <a:off x="933978" y="1600202"/>
            <a:ext cx="7292566" cy="4367299"/>
          </a:xfrm>
          <a:prstGeom prst="rect">
            <a:avLst/>
          </a:prstGeom>
        </p:spPr>
      </p:pic>
      <p:sp>
        <p:nvSpPr>
          <p:cNvPr id="6" name="Rectangle 5"/>
          <p:cNvSpPr/>
          <p:nvPr/>
        </p:nvSpPr>
        <p:spPr>
          <a:xfrm>
            <a:off x="1929539" y="6251703"/>
            <a:ext cx="4572000" cy="276999"/>
          </a:xfrm>
          <a:prstGeom prst="rect">
            <a:avLst/>
          </a:prstGeom>
        </p:spPr>
        <p:txBody>
          <a:bodyPr>
            <a:spAutoFit/>
          </a:bodyPr>
          <a:lstStyle/>
          <a:p>
            <a:r>
              <a:rPr lang="en-US" sz="1200" dirty="0">
                <a:solidFill>
                  <a:schemeClr val="bg1"/>
                </a:solidFill>
              </a:rPr>
              <a:t>AHA/ACC/HRS Guidelines. JACC;2019;74(1):104-32</a:t>
            </a:r>
          </a:p>
        </p:txBody>
      </p:sp>
    </p:spTree>
    <p:extLst>
      <p:ext uri="{BB962C8B-B14F-4D97-AF65-F5344CB8AC3E}">
        <p14:creationId xmlns:p14="http://schemas.microsoft.com/office/powerpoint/2010/main" val="13419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DOACs and AF Dosing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1477194"/>
              </p:ext>
            </p:extLst>
          </p:nvPr>
        </p:nvGraphicFramePr>
        <p:xfrm>
          <a:off x="191010" y="1484072"/>
          <a:ext cx="8816956" cy="4188307"/>
        </p:xfrm>
        <a:graphic>
          <a:graphicData uri="http://schemas.openxmlformats.org/drawingml/2006/table">
            <a:tbl>
              <a:tblPr firstRow="1" bandRow="1">
                <a:tableStyleId>{5C22544A-7EE6-4342-B048-85BDC9FD1C3A}</a:tableStyleId>
              </a:tblPr>
              <a:tblGrid>
                <a:gridCol w="1606794">
                  <a:extLst>
                    <a:ext uri="{9D8B030D-6E8A-4147-A177-3AD203B41FA5}">
                      <a16:colId xmlns:a16="http://schemas.microsoft.com/office/drawing/2014/main" xmlns="" val="2843713730"/>
                    </a:ext>
                  </a:extLst>
                </a:gridCol>
                <a:gridCol w="2061274">
                  <a:extLst>
                    <a:ext uri="{9D8B030D-6E8A-4147-A177-3AD203B41FA5}">
                      <a16:colId xmlns:a16="http://schemas.microsoft.com/office/drawing/2014/main" xmlns="" val="3815818817"/>
                    </a:ext>
                  </a:extLst>
                </a:gridCol>
                <a:gridCol w="2526224">
                  <a:extLst>
                    <a:ext uri="{9D8B030D-6E8A-4147-A177-3AD203B41FA5}">
                      <a16:colId xmlns:a16="http://schemas.microsoft.com/office/drawing/2014/main" xmlns="" val="381196289"/>
                    </a:ext>
                  </a:extLst>
                </a:gridCol>
                <a:gridCol w="2622664">
                  <a:extLst>
                    <a:ext uri="{9D8B030D-6E8A-4147-A177-3AD203B41FA5}">
                      <a16:colId xmlns:a16="http://schemas.microsoft.com/office/drawing/2014/main" xmlns="" val="1416246635"/>
                    </a:ext>
                  </a:extLst>
                </a:gridCol>
              </a:tblGrid>
              <a:tr h="304495">
                <a:tc>
                  <a:txBody>
                    <a:bodyPr/>
                    <a:lstStyle/>
                    <a:p>
                      <a:endParaRPr lang="en-US" dirty="0"/>
                    </a:p>
                  </a:txBody>
                  <a:tcPr/>
                </a:tc>
                <a:tc>
                  <a:txBody>
                    <a:bodyPr/>
                    <a:lstStyle/>
                    <a:p>
                      <a:r>
                        <a:rPr lang="en-US" dirty="0"/>
                        <a:t>Dabigatran*</a:t>
                      </a:r>
                    </a:p>
                  </a:txBody>
                  <a:tcPr/>
                </a:tc>
                <a:tc>
                  <a:txBody>
                    <a:bodyPr/>
                    <a:lstStyle/>
                    <a:p>
                      <a:r>
                        <a:rPr lang="en-US" dirty="0"/>
                        <a:t>Rivaroxaban</a:t>
                      </a:r>
                    </a:p>
                  </a:txBody>
                  <a:tcPr/>
                </a:tc>
                <a:tc>
                  <a:txBody>
                    <a:bodyPr/>
                    <a:lstStyle/>
                    <a:p>
                      <a:r>
                        <a:rPr lang="en-US" dirty="0"/>
                        <a:t>Apixaban</a:t>
                      </a:r>
                    </a:p>
                  </a:txBody>
                  <a:tcPr/>
                </a:tc>
                <a:extLst>
                  <a:ext uri="{0D108BD9-81ED-4DB2-BD59-A6C34878D82A}">
                    <a16:rowId xmlns:a16="http://schemas.microsoft.com/office/drawing/2014/main" xmlns="" val="2390030012"/>
                  </a:ext>
                </a:extLst>
              </a:tr>
              <a:tr h="304495">
                <a:tc>
                  <a:txBody>
                    <a:bodyPr/>
                    <a:lstStyle/>
                    <a:p>
                      <a:r>
                        <a:rPr lang="en-US" dirty="0"/>
                        <a:t>Usual</a:t>
                      </a:r>
                      <a:r>
                        <a:rPr lang="en-US" baseline="0" dirty="0"/>
                        <a:t> Dose</a:t>
                      </a:r>
                      <a:endParaRPr lang="en-US" dirty="0"/>
                    </a:p>
                  </a:txBody>
                  <a:tcPr/>
                </a:tc>
                <a:tc>
                  <a:txBody>
                    <a:bodyPr/>
                    <a:lstStyle/>
                    <a:p>
                      <a:r>
                        <a:rPr lang="en-US" dirty="0"/>
                        <a:t>150mg BID</a:t>
                      </a:r>
                    </a:p>
                  </a:txBody>
                  <a:tcPr/>
                </a:tc>
                <a:tc>
                  <a:txBody>
                    <a:bodyPr/>
                    <a:lstStyle/>
                    <a:p>
                      <a:r>
                        <a:rPr lang="en-US" dirty="0"/>
                        <a:t>20mg DAILY</a:t>
                      </a:r>
                    </a:p>
                  </a:txBody>
                  <a:tcPr/>
                </a:tc>
                <a:tc>
                  <a:txBody>
                    <a:bodyPr/>
                    <a:lstStyle/>
                    <a:p>
                      <a:r>
                        <a:rPr lang="en-US" dirty="0"/>
                        <a:t>5mg BID</a:t>
                      </a:r>
                    </a:p>
                  </a:txBody>
                  <a:tcPr/>
                </a:tc>
                <a:extLst>
                  <a:ext uri="{0D108BD9-81ED-4DB2-BD59-A6C34878D82A}">
                    <a16:rowId xmlns:a16="http://schemas.microsoft.com/office/drawing/2014/main" xmlns="" val="3832245536"/>
                  </a:ext>
                </a:extLst>
              </a:tr>
              <a:tr h="532866">
                <a:tc>
                  <a:txBody>
                    <a:bodyPr/>
                    <a:lstStyle/>
                    <a:p>
                      <a:r>
                        <a:rPr lang="en-US" dirty="0"/>
                        <a:t>Reduced</a:t>
                      </a:r>
                      <a:r>
                        <a:rPr lang="en-US" baseline="0" dirty="0"/>
                        <a:t> Dose</a:t>
                      </a:r>
                      <a:endParaRPr lang="en-US" dirty="0"/>
                    </a:p>
                  </a:txBody>
                  <a:tcPr/>
                </a:tc>
                <a:tc>
                  <a:txBody>
                    <a:bodyPr/>
                    <a:lstStyle/>
                    <a:p>
                      <a:r>
                        <a:rPr lang="en-US" dirty="0"/>
                        <a:t>75mg BID</a:t>
                      </a:r>
                    </a:p>
                  </a:txBody>
                  <a:tcPr/>
                </a:tc>
                <a:tc>
                  <a:txBody>
                    <a:bodyPr/>
                    <a:lstStyle/>
                    <a:p>
                      <a:r>
                        <a:rPr lang="en-US" dirty="0"/>
                        <a:t>15mg DAILY</a:t>
                      </a:r>
                    </a:p>
                  </a:txBody>
                  <a:tcPr/>
                </a:tc>
                <a:tc>
                  <a:txBody>
                    <a:bodyPr/>
                    <a:lstStyle/>
                    <a:p>
                      <a:r>
                        <a:rPr lang="en-US" dirty="0"/>
                        <a:t>2.5mg BID</a:t>
                      </a:r>
                    </a:p>
                  </a:txBody>
                  <a:tcPr/>
                </a:tc>
                <a:extLst>
                  <a:ext uri="{0D108BD9-81ED-4DB2-BD59-A6C34878D82A}">
                    <a16:rowId xmlns:a16="http://schemas.microsoft.com/office/drawing/2014/main" xmlns="" val="2465081850"/>
                  </a:ext>
                </a:extLst>
              </a:tr>
              <a:tr h="761238">
                <a:tc rowSpan="3">
                  <a:txBody>
                    <a:bodyPr/>
                    <a:lstStyle/>
                    <a:p>
                      <a:r>
                        <a:rPr lang="en-US" dirty="0"/>
                        <a:t>Indication for Dose</a:t>
                      </a:r>
                      <a:r>
                        <a:rPr lang="en-US" baseline="0" dirty="0"/>
                        <a:t> Reduction</a:t>
                      </a:r>
                      <a:endParaRPr lang="en-US" dirty="0"/>
                    </a:p>
                  </a:txBody>
                  <a:tcPr>
                    <a:solidFill>
                      <a:schemeClr val="accent1">
                        <a:lumMod val="20000"/>
                        <a:lumOff val="80000"/>
                      </a:schemeClr>
                    </a:solidFill>
                  </a:tcPr>
                </a:tc>
                <a:tc>
                  <a:txBody>
                    <a:bodyPr/>
                    <a:lstStyle/>
                    <a:p>
                      <a:r>
                        <a:rPr lang="en-US" dirty="0" err="1"/>
                        <a:t>CrCl</a:t>
                      </a:r>
                      <a:r>
                        <a:rPr lang="en-US" dirty="0"/>
                        <a:t> 15-30 mL/min </a:t>
                      </a:r>
                    </a:p>
                    <a:p>
                      <a:endParaRPr lang="en-US" dirty="0"/>
                    </a:p>
                  </a:txBody>
                  <a:tcPr>
                    <a:solidFill>
                      <a:schemeClr val="accent1">
                        <a:lumMod val="20000"/>
                        <a:lumOff val="80000"/>
                      </a:schemeClr>
                    </a:solidFill>
                  </a:tcPr>
                </a:tc>
                <a:tc rowSpan="3">
                  <a:txBody>
                    <a:bodyPr/>
                    <a:lstStyle/>
                    <a:p>
                      <a:r>
                        <a:rPr lang="en-US" dirty="0" err="1"/>
                        <a:t>CrCl</a:t>
                      </a:r>
                      <a:r>
                        <a:rPr lang="en-US" dirty="0"/>
                        <a:t> ≤50 mL/min</a:t>
                      </a:r>
                    </a:p>
                    <a:p>
                      <a:endParaRPr lang="en-US" dirty="0"/>
                    </a:p>
                  </a:txBody>
                  <a:tcPr>
                    <a:solidFill>
                      <a:schemeClr val="accent1">
                        <a:lumMod val="20000"/>
                        <a:lumOff val="80000"/>
                      </a:schemeClr>
                    </a:solidFill>
                  </a:tcPr>
                </a:tc>
                <a:tc rowSpan="2">
                  <a:txBody>
                    <a:bodyPr/>
                    <a:lstStyle/>
                    <a:p>
                      <a:pPr algn="l"/>
                      <a:r>
                        <a:rPr lang="en-US" dirty="0"/>
                        <a:t>If 2 of 3 factors present:</a:t>
                      </a:r>
                    </a:p>
                    <a:p>
                      <a:pPr algn="ctr"/>
                      <a:r>
                        <a:rPr lang="en-US" dirty="0"/>
                        <a:t>Age ≥80 years</a:t>
                      </a:r>
                    </a:p>
                    <a:p>
                      <a:pPr algn="ctr"/>
                      <a:r>
                        <a:rPr lang="en-US" dirty="0" err="1"/>
                        <a:t>SCr</a:t>
                      </a:r>
                      <a:r>
                        <a:rPr lang="en-US" dirty="0"/>
                        <a:t> ≥1.5 mg/</a:t>
                      </a:r>
                      <a:r>
                        <a:rPr lang="en-US" dirty="0" err="1"/>
                        <a:t>dL</a:t>
                      </a:r>
                      <a:endParaRPr lang="en-US" dirty="0"/>
                    </a:p>
                    <a:p>
                      <a:pPr algn="ctr"/>
                      <a:r>
                        <a:rPr lang="en-US" dirty="0"/>
                        <a:t>Weight ≤60 kg</a:t>
                      </a:r>
                    </a:p>
                    <a:p>
                      <a:pPr algn="l"/>
                      <a:endParaRPr lang="en-US" dirty="0"/>
                    </a:p>
                  </a:txBody>
                  <a:tcPr>
                    <a:solidFill>
                      <a:schemeClr val="accent1">
                        <a:lumMod val="20000"/>
                        <a:lumOff val="80000"/>
                      </a:schemeClr>
                    </a:solidFill>
                  </a:tcPr>
                </a:tc>
                <a:extLst>
                  <a:ext uri="{0D108BD9-81ED-4DB2-BD59-A6C34878D82A}">
                    <a16:rowId xmlns:a16="http://schemas.microsoft.com/office/drawing/2014/main" xmlns="" val="3253105866"/>
                  </a:ext>
                </a:extLst>
              </a:tr>
              <a:tr h="456743">
                <a:tc vMerge="1">
                  <a:txBody>
                    <a:bodyPr/>
                    <a:lstStyle/>
                    <a:p>
                      <a:endParaRPr lang="en-US"/>
                    </a:p>
                  </a:txBody>
                  <a:tcPr/>
                </a:tc>
                <a:tc rowSpan="2">
                  <a:txBody>
                    <a:bodyPr/>
                    <a:lstStyle/>
                    <a:p>
                      <a:r>
                        <a:rPr lang="en-US" dirty="0" err="1"/>
                        <a:t>CrCl</a:t>
                      </a:r>
                      <a:r>
                        <a:rPr lang="en-US" dirty="0"/>
                        <a:t> 30-50 mL/min</a:t>
                      </a:r>
                    </a:p>
                    <a:p>
                      <a:r>
                        <a:rPr lang="en-US" dirty="0"/>
                        <a:t>with concomitant</a:t>
                      </a:r>
                    </a:p>
                    <a:p>
                      <a:r>
                        <a:rPr lang="en-US" dirty="0" err="1"/>
                        <a:t>dronedarone</a:t>
                      </a:r>
                      <a:r>
                        <a:rPr lang="en-US" dirty="0"/>
                        <a:t> or</a:t>
                      </a:r>
                    </a:p>
                    <a:p>
                      <a:r>
                        <a:rPr lang="en-US" dirty="0"/>
                        <a:t>ketoconazole</a:t>
                      </a:r>
                    </a:p>
                  </a:txBody>
                  <a:tcPr>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7657748"/>
                  </a:ext>
                </a:extLst>
              </a:tr>
              <a:tr h="9879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Specific drug interactions (will discuss in later slides)</a:t>
                      </a:r>
                    </a:p>
                  </a:txBody>
                  <a:tcPr>
                    <a:solidFill>
                      <a:schemeClr val="accent1">
                        <a:lumMod val="20000"/>
                        <a:lumOff val="80000"/>
                      </a:schemeClr>
                    </a:solidFill>
                  </a:tcPr>
                </a:tc>
                <a:extLst>
                  <a:ext uri="{0D108BD9-81ED-4DB2-BD59-A6C34878D82A}">
                    <a16:rowId xmlns:a16="http://schemas.microsoft.com/office/drawing/2014/main" xmlns="" val="3335485241"/>
                  </a:ext>
                </a:extLst>
              </a:tr>
              <a:tr h="311628">
                <a:tc gridSpan="4">
                  <a:txBody>
                    <a:bodyPr/>
                    <a:lstStyle/>
                    <a:p>
                      <a:r>
                        <a:rPr lang="en-US" dirty="0"/>
                        <a:t>*inactive</a:t>
                      </a:r>
                      <a:r>
                        <a:rPr lang="en-US" baseline="0" dirty="0"/>
                        <a:t> prodrug</a:t>
                      </a:r>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xmlns="" val="1742978284"/>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333760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Data</a:t>
            </a:r>
          </a:p>
        </p:txBody>
      </p:sp>
      <p:sp>
        <p:nvSpPr>
          <p:cNvPr id="3" name="Content Placeholder 2"/>
          <p:cNvSpPr>
            <a:spLocks noGrp="1"/>
          </p:cNvSpPr>
          <p:nvPr>
            <p:ph idx="1"/>
          </p:nvPr>
        </p:nvSpPr>
        <p:spPr/>
        <p:txBody>
          <a:bodyPr/>
          <a:lstStyle/>
          <a:p>
            <a:r>
              <a:rPr lang="en-US" dirty="0"/>
              <a:t>No head-to-head studies</a:t>
            </a:r>
          </a:p>
          <a:p>
            <a:r>
              <a:rPr lang="en-US" dirty="0"/>
              <a:t>Evidence is limited to observational data </a:t>
            </a:r>
          </a:p>
          <a:p>
            <a:r>
              <a:rPr lang="en-US" dirty="0"/>
              <a:t>Similar efficacy between dabigatran, rivaroxaban and apixaban</a:t>
            </a:r>
          </a:p>
          <a:p>
            <a:r>
              <a:rPr lang="en-US" dirty="0"/>
              <a:t>Apixaban has the most favorable safety profile</a:t>
            </a:r>
          </a:p>
        </p:txBody>
      </p:sp>
      <p:sp>
        <p:nvSpPr>
          <p:cNvPr id="4" name="Slide Number Placeholder 3"/>
          <p:cNvSpPr>
            <a:spLocks noGrp="1"/>
          </p:cNvSpPr>
          <p:nvPr>
            <p:ph type="sldNum" sz="quarter" idx="12"/>
          </p:nvPr>
        </p:nvSpPr>
        <p:spPr/>
        <p:txBody>
          <a:bodyPr/>
          <a:lstStyle/>
          <a:p>
            <a:fld id="{1D2EA5EF-C699-AF4C-BA42-C0A1CAAB713C}" type="slidenum">
              <a:rPr lang="en-US" smtClean="0"/>
              <a:t>19</a:t>
            </a:fld>
            <a:endParaRPr lang="en-US"/>
          </a:p>
        </p:txBody>
      </p:sp>
      <p:sp>
        <p:nvSpPr>
          <p:cNvPr id="5" name="TextBox 4"/>
          <p:cNvSpPr txBox="1"/>
          <p:nvPr/>
        </p:nvSpPr>
        <p:spPr>
          <a:xfrm>
            <a:off x="1782306" y="6245821"/>
            <a:ext cx="3580108" cy="461665"/>
          </a:xfrm>
          <a:prstGeom prst="rect">
            <a:avLst/>
          </a:prstGeom>
          <a:noFill/>
        </p:spPr>
        <p:txBody>
          <a:bodyPr wrap="square" rtlCol="0">
            <a:spAutoFit/>
          </a:bodyPr>
          <a:lstStyle/>
          <a:p>
            <a:r>
              <a:rPr lang="en-US" sz="1200" dirty="0">
                <a:solidFill>
                  <a:schemeClr val="bg1"/>
                </a:solidFill>
              </a:rPr>
              <a:t>Chest. 2016;150:1302–12</a:t>
            </a:r>
          </a:p>
          <a:p>
            <a:r>
              <a:rPr lang="en-US" sz="1200" dirty="0" err="1">
                <a:solidFill>
                  <a:schemeClr val="bg1"/>
                </a:solidFill>
              </a:rPr>
              <a:t>Eur</a:t>
            </a:r>
            <a:r>
              <a:rPr lang="en-US" sz="1200" dirty="0">
                <a:solidFill>
                  <a:schemeClr val="bg1"/>
                </a:solidFill>
              </a:rPr>
              <a:t> J </a:t>
            </a:r>
            <a:r>
              <a:rPr lang="en-US" sz="1200" dirty="0" err="1">
                <a:solidFill>
                  <a:schemeClr val="bg1"/>
                </a:solidFill>
              </a:rPr>
              <a:t>Epidemiol</a:t>
            </a:r>
            <a:r>
              <a:rPr lang="en-US" sz="1200" dirty="0">
                <a:solidFill>
                  <a:schemeClr val="bg1"/>
                </a:solidFill>
              </a:rPr>
              <a:t>  2019 Feb;34(2):173-190</a:t>
            </a:r>
          </a:p>
        </p:txBody>
      </p:sp>
    </p:spTree>
    <p:extLst>
      <p:ext uri="{BB962C8B-B14F-4D97-AF65-F5344CB8AC3E}">
        <p14:creationId xmlns:p14="http://schemas.microsoft.com/office/powerpoint/2010/main" val="320689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kern="0" dirty="0"/>
              <a:t>“This program is supported by the Health Resources and Services Administration (HRSA) of the U.S. Department of Health and Human Services (HHS) as part of an award totaling $3,879,101 with zero percentage financed with nongovernmental sources. The contents are those of the author(s) and do not necessarily represent the official views of, nor an endorsement, by HRSA, HHS or the U.S. Government.”</a:t>
            </a:r>
          </a:p>
          <a:p>
            <a:pPr marL="0" indent="0">
              <a:lnSpc>
                <a:spcPct val="120000"/>
              </a:lnSpc>
              <a:spcBef>
                <a:spcPts val="0"/>
              </a:spcBef>
              <a:buNone/>
            </a:pPr>
            <a:endParaRPr lang="en-US" kern="0" dirty="0"/>
          </a:p>
          <a:p>
            <a:pPr marL="0" indent="0">
              <a:lnSpc>
                <a:spcPct val="120000"/>
              </a:lnSpc>
              <a:spcBef>
                <a:spcPts val="0"/>
              </a:spcBef>
              <a:buNone/>
            </a:pPr>
            <a:endParaRPr lang="en-US" kern="0"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29564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Claims Data</a:t>
            </a:r>
          </a:p>
        </p:txBody>
      </p:sp>
      <p:pic>
        <p:nvPicPr>
          <p:cNvPr id="6" name="Content Placeholder 5"/>
          <p:cNvPicPr>
            <a:picLocks noGrp="1" noChangeAspect="1"/>
          </p:cNvPicPr>
          <p:nvPr>
            <p:ph idx="1"/>
          </p:nvPr>
        </p:nvPicPr>
        <p:blipFill>
          <a:blip r:embed="rId2"/>
          <a:stretch>
            <a:fillRect/>
          </a:stretch>
        </p:blipFill>
        <p:spPr>
          <a:xfrm>
            <a:off x="255803" y="1689313"/>
            <a:ext cx="8700641" cy="4217341"/>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20</a:t>
            </a:fld>
            <a:endParaRPr lang="en-US"/>
          </a:p>
        </p:txBody>
      </p:sp>
      <p:sp>
        <p:nvSpPr>
          <p:cNvPr id="5" name="TextBox 4"/>
          <p:cNvSpPr txBox="1"/>
          <p:nvPr/>
        </p:nvSpPr>
        <p:spPr>
          <a:xfrm>
            <a:off x="1828801" y="6242501"/>
            <a:ext cx="2389244" cy="276999"/>
          </a:xfrm>
          <a:prstGeom prst="rect">
            <a:avLst/>
          </a:prstGeom>
          <a:noFill/>
        </p:spPr>
        <p:txBody>
          <a:bodyPr wrap="none" rtlCol="0">
            <a:spAutoFit/>
          </a:bodyPr>
          <a:lstStyle/>
          <a:p>
            <a:r>
              <a:rPr lang="en-US" sz="1200" dirty="0">
                <a:solidFill>
                  <a:schemeClr val="bg1"/>
                </a:solidFill>
              </a:rPr>
              <a:t>CHEST 2016; 150(6):1302-1312</a:t>
            </a:r>
          </a:p>
        </p:txBody>
      </p:sp>
    </p:spTree>
    <p:extLst>
      <p:ext uri="{BB962C8B-B14F-4D97-AF65-F5344CB8AC3E}">
        <p14:creationId xmlns:p14="http://schemas.microsoft.com/office/powerpoint/2010/main" val="66589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Claims Data</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21</a:t>
            </a:fld>
            <a:endParaRPr lang="en-US"/>
          </a:p>
        </p:txBody>
      </p:sp>
      <p:pic>
        <p:nvPicPr>
          <p:cNvPr id="5" name="Picture 4"/>
          <p:cNvPicPr>
            <a:picLocks noChangeAspect="1"/>
          </p:cNvPicPr>
          <p:nvPr/>
        </p:nvPicPr>
        <p:blipFill>
          <a:blip r:embed="rId2"/>
          <a:stretch>
            <a:fillRect/>
          </a:stretch>
        </p:blipFill>
        <p:spPr>
          <a:xfrm>
            <a:off x="195386" y="1615701"/>
            <a:ext cx="8839200" cy="4248150"/>
          </a:xfrm>
          <a:prstGeom prst="rect">
            <a:avLst/>
          </a:prstGeom>
        </p:spPr>
      </p:pic>
      <p:sp>
        <p:nvSpPr>
          <p:cNvPr id="6" name="TextBox 5"/>
          <p:cNvSpPr txBox="1"/>
          <p:nvPr/>
        </p:nvSpPr>
        <p:spPr>
          <a:xfrm>
            <a:off x="1828801" y="6242501"/>
            <a:ext cx="2389244" cy="276999"/>
          </a:xfrm>
          <a:prstGeom prst="rect">
            <a:avLst/>
          </a:prstGeom>
          <a:noFill/>
        </p:spPr>
        <p:txBody>
          <a:bodyPr wrap="none" rtlCol="0">
            <a:spAutoFit/>
          </a:bodyPr>
          <a:lstStyle/>
          <a:p>
            <a:r>
              <a:rPr lang="en-US" sz="1200" dirty="0">
                <a:solidFill>
                  <a:schemeClr val="bg1"/>
                </a:solidFill>
              </a:rPr>
              <a:t>CHEST 2016; 150(6):1302-1312</a:t>
            </a:r>
          </a:p>
        </p:txBody>
      </p:sp>
    </p:spTree>
    <p:extLst>
      <p:ext uri="{BB962C8B-B14F-4D97-AF65-F5344CB8AC3E}">
        <p14:creationId xmlns:p14="http://schemas.microsoft.com/office/powerpoint/2010/main" val="377064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79E2A-1E2F-4D38-88D7-A756571ADF1D}"/>
              </a:ext>
            </a:extLst>
          </p:cNvPr>
          <p:cNvSpPr>
            <a:spLocks noGrp="1"/>
          </p:cNvSpPr>
          <p:nvPr>
            <p:ph type="title"/>
          </p:nvPr>
        </p:nvSpPr>
        <p:spPr/>
        <p:txBody>
          <a:bodyPr/>
          <a:lstStyle/>
          <a:p>
            <a:r>
              <a:rPr lang="en-US" dirty="0"/>
              <a:t>Venous Thromboembolism (VTE)</a:t>
            </a:r>
          </a:p>
        </p:txBody>
      </p:sp>
      <p:sp>
        <p:nvSpPr>
          <p:cNvPr id="3" name="Content Placeholder 2">
            <a:extLst>
              <a:ext uri="{FF2B5EF4-FFF2-40B4-BE49-F238E27FC236}">
                <a16:creationId xmlns:a16="http://schemas.microsoft.com/office/drawing/2014/main" xmlns="" id="{36389D18-8D41-4607-B4AA-7F6DC5BAC8FC}"/>
              </a:ext>
            </a:extLst>
          </p:cNvPr>
          <p:cNvSpPr>
            <a:spLocks noGrp="1"/>
          </p:cNvSpPr>
          <p:nvPr>
            <p:ph idx="1"/>
          </p:nvPr>
        </p:nvSpPr>
        <p:spPr/>
        <p:txBody>
          <a:bodyPr>
            <a:normAutofit/>
          </a:bodyPr>
          <a:lstStyle/>
          <a:p>
            <a:r>
              <a:rPr lang="en-US" dirty="0"/>
              <a:t>Precise number of patients affected is unknown</a:t>
            </a:r>
          </a:p>
          <a:p>
            <a:pPr lvl="1"/>
            <a:r>
              <a:rPr lang="en-US" dirty="0"/>
              <a:t>Estimates suggest that 60,000-100,000 patients per year</a:t>
            </a:r>
          </a:p>
          <a:p>
            <a:pPr lvl="2"/>
            <a:r>
              <a:rPr lang="en-US" dirty="0"/>
              <a:t>10 to 30% of people will die within one month of diagnosis</a:t>
            </a:r>
          </a:p>
          <a:p>
            <a:pPr lvl="2"/>
            <a:r>
              <a:rPr lang="en-US" dirty="0"/>
              <a:t>Sudden death is the first symptom in about 25% of patients with a PE</a:t>
            </a:r>
          </a:p>
          <a:p>
            <a:r>
              <a:rPr lang="en-US" dirty="0"/>
              <a:t>Among people who have had a DVT, one third to one half will have long-term complications</a:t>
            </a:r>
          </a:p>
          <a:p>
            <a:pPr lvl="1"/>
            <a:r>
              <a:rPr lang="en-US" dirty="0"/>
              <a:t>Post-thrombotic syndrome</a:t>
            </a:r>
          </a:p>
          <a:p>
            <a:r>
              <a:rPr lang="en-US" dirty="0"/>
              <a:t>About 33% of people with DVT/PE will have a recurrence within 10 years</a:t>
            </a:r>
          </a:p>
        </p:txBody>
      </p:sp>
      <p:sp>
        <p:nvSpPr>
          <p:cNvPr id="4" name="Slide Number Placeholder 3">
            <a:extLst>
              <a:ext uri="{FF2B5EF4-FFF2-40B4-BE49-F238E27FC236}">
                <a16:creationId xmlns:a16="http://schemas.microsoft.com/office/drawing/2014/main" xmlns="" id="{1CEEF69C-586B-45FB-A179-1DB6E3F061A8}"/>
              </a:ext>
            </a:extLst>
          </p:cNvPr>
          <p:cNvSpPr>
            <a:spLocks noGrp="1"/>
          </p:cNvSpPr>
          <p:nvPr>
            <p:ph type="sldNum" sz="quarter" idx="12"/>
          </p:nvPr>
        </p:nvSpPr>
        <p:spPr/>
        <p:txBody>
          <a:bodyPr/>
          <a:lstStyle/>
          <a:p>
            <a:fld id="{1D2EA5EF-C699-AF4C-BA42-C0A1CAAB713C}" type="slidenum">
              <a:rPr lang="en-US" smtClean="0"/>
              <a:t>22</a:t>
            </a:fld>
            <a:endParaRPr lang="en-US"/>
          </a:p>
        </p:txBody>
      </p:sp>
      <p:sp>
        <p:nvSpPr>
          <p:cNvPr id="5" name="TextBox 4"/>
          <p:cNvSpPr txBox="1"/>
          <p:nvPr/>
        </p:nvSpPr>
        <p:spPr>
          <a:xfrm>
            <a:off x="1719616" y="6237023"/>
            <a:ext cx="7057445" cy="276999"/>
          </a:xfrm>
          <a:prstGeom prst="rect">
            <a:avLst/>
          </a:prstGeom>
          <a:noFill/>
        </p:spPr>
        <p:txBody>
          <a:bodyPr wrap="none" rtlCol="0">
            <a:spAutoFit/>
          </a:bodyPr>
          <a:lstStyle/>
          <a:p>
            <a:r>
              <a:rPr lang="en-US" sz="1200" dirty="0">
                <a:solidFill>
                  <a:schemeClr val="bg1"/>
                </a:solidFill>
              </a:rPr>
              <a:t>Data and Statistics on VTE. Available: </a:t>
            </a:r>
            <a:r>
              <a:rPr lang="en-US" sz="1200" dirty="0">
                <a:solidFill>
                  <a:schemeClr val="bg1"/>
                </a:solidFill>
                <a:hlinkClick r:id="rId2"/>
              </a:rPr>
              <a:t>https://www.cdc.gov/ncbddd/dvt/data.html</a:t>
            </a:r>
            <a:r>
              <a:rPr lang="en-US" sz="1200" dirty="0">
                <a:solidFill>
                  <a:schemeClr val="bg1"/>
                </a:solidFill>
              </a:rPr>
              <a:t> Accessed 9/21/20</a:t>
            </a:r>
          </a:p>
        </p:txBody>
      </p:sp>
    </p:spTree>
    <p:extLst>
      <p:ext uri="{BB962C8B-B14F-4D97-AF65-F5344CB8AC3E}">
        <p14:creationId xmlns:p14="http://schemas.microsoft.com/office/powerpoint/2010/main" val="319003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0884B-423C-4FE4-904E-05C280FD843E}"/>
              </a:ext>
            </a:extLst>
          </p:cNvPr>
          <p:cNvSpPr>
            <a:spLocks noGrp="1"/>
          </p:cNvSpPr>
          <p:nvPr>
            <p:ph type="title"/>
          </p:nvPr>
        </p:nvSpPr>
        <p:spPr/>
        <p:txBody>
          <a:bodyPr/>
          <a:lstStyle/>
          <a:p>
            <a:r>
              <a:rPr lang="en-US" dirty="0"/>
              <a:t>VTE in HIV</a:t>
            </a:r>
          </a:p>
        </p:txBody>
      </p:sp>
      <p:graphicFrame>
        <p:nvGraphicFramePr>
          <p:cNvPr id="6" name="Content Placeholder 5">
            <a:extLst>
              <a:ext uri="{FF2B5EF4-FFF2-40B4-BE49-F238E27FC236}">
                <a16:creationId xmlns:a16="http://schemas.microsoft.com/office/drawing/2014/main" xmlns="" id="{C9097E81-CB18-4E7B-8E07-1913119228D9}"/>
              </a:ext>
            </a:extLst>
          </p:cNvPr>
          <p:cNvGraphicFramePr>
            <a:graphicFrameLocks noGrp="1"/>
          </p:cNvGraphicFramePr>
          <p:nvPr>
            <p:ph sz="half" idx="1"/>
            <p:extLst>
              <p:ext uri="{D42A27DB-BD31-4B8C-83A1-F6EECF244321}">
                <p14:modId xmlns:p14="http://schemas.microsoft.com/office/powerpoint/2010/main" val="2357533127"/>
              </p:ext>
            </p:extLst>
          </p:nvPr>
        </p:nvGraphicFramePr>
        <p:xfrm>
          <a:off x="1825779" y="4835472"/>
          <a:ext cx="5187889" cy="126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xmlns="" id="{79A12EA9-90A3-40C8-8BDD-D452CDD8F915}"/>
              </a:ext>
            </a:extLst>
          </p:cNvPr>
          <p:cNvSpPr>
            <a:spLocks noGrp="1"/>
          </p:cNvSpPr>
          <p:nvPr>
            <p:ph sz="half" idx="2"/>
          </p:nvPr>
        </p:nvSpPr>
        <p:spPr>
          <a:xfrm>
            <a:off x="382771" y="1534983"/>
            <a:ext cx="8315569" cy="3145503"/>
          </a:xfrm>
        </p:spPr>
        <p:txBody>
          <a:bodyPr>
            <a:normAutofit fontScale="92500"/>
          </a:bodyPr>
          <a:lstStyle/>
          <a:p>
            <a:r>
              <a:rPr lang="en-US" dirty="0"/>
              <a:t>Data indicate that HIV-infected patients are at a 2- to 10-fold greater risk for a VTE event</a:t>
            </a:r>
          </a:p>
          <a:p>
            <a:pPr lvl="1"/>
            <a:r>
              <a:rPr lang="en-US" dirty="0"/>
              <a:t>Higher risk of recurrent event compared to uninfected controls (5.2 versus 3.1 per 100 person-years of follow-up)</a:t>
            </a:r>
          </a:p>
          <a:p>
            <a:r>
              <a:rPr lang="en-US" dirty="0"/>
              <a:t>Mechanisms are not fully elucidated</a:t>
            </a:r>
          </a:p>
          <a:p>
            <a:pPr lvl="1"/>
            <a:r>
              <a:rPr lang="en-US" dirty="0"/>
              <a:t>Chronic immune activation and inflammation</a:t>
            </a:r>
          </a:p>
          <a:p>
            <a:pPr lvl="2"/>
            <a:r>
              <a:rPr lang="en-US" dirty="0"/>
              <a:t>These don’t often normalize after suppressive antiretroviral therapy (ART)</a:t>
            </a:r>
          </a:p>
          <a:p>
            <a:pPr lvl="1"/>
            <a:endParaRPr lang="en-US" dirty="0"/>
          </a:p>
        </p:txBody>
      </p:sp>
      <p:sp>
        <p:nvSpPr>
          <p:cNvPr id="4" name="Slide Number Placeholder 3">
            <a:extLst>
              <a:ext uri="{FF2B5EF4-FFF2-40B4-BE49-F238E27FC236}">
                <a16:creationId xmlns:a16="http://schemas.microsoft.com/office/drawing/2014/main" xmlns="" id="{121FDBB5-7088-4D65-A02D-23948D0DA0D5}"/>
              </a:ext>
            </a:extLst>
          </p:cNvPr>
          <p:cNvSpPr>
            <a:spLocks noGrp="1"/>
          </p:cNvSpPr>
          <p:nvPr>
            <p:ph type="sldNum" sz="quarter" idx="12"/>
          </p:nvPr>
        </p:nvSpPr>
        <p:spPr/>
        <p:txBody>
          <a:bodyPr/>
          <a:lstStyle/>
          <a:p>
            <a:fld id="{1D2EA5EF-C699-AF4C-BA42-C0A1CAAB713C}" type="slidenum">
              <a:rPr lang="en-US" smtClean="0"/>
              <a:t>23</a:t>
            </a:fld>
            <a:endParaRPr lang="en-US"/>
          </a:p>
        </p:txBody>
      </p:sp>
      <p:sp>
        <p:nvSpPr>
          <p:cNvPr id="8" name="TextBox 7">
            <a:extLst>
              <a:ext uri="{FF2B5EF4-FFF2-40B4-BE49-F238E27FC236}">
                <a16:creationId xmlns:a16="http://schemas.microsoft.com/office/drawing/2014/main" xmlns="" id="{97BD7DDE-23C0-4A31-B3C4-B0801F512F2B}"/>
              </a:ext>
            </a:extLst>
          </p:cNvPr>
          <p:cNvSpPr txBox="1"/>
          <p:nvPr/>
        </p:nvSpPr>
        <p:spPr>
          <a:xfrm>
            <a:off x="1825780" y="6231450"/>
            <a:ext cx="6434817" cy="646331"/>
          </a:xfrm>
          <a:prstGeom prst="rect">
            <a:avLst/>
          </a:prstGeom>
          <a:noFill/>
        </p:spPr>
        <p:txBody>
          <a:bodyPr wrap="square" rtlCol="0">
            <a:spAutoFit/>
          </a:bodyPr>
          <a:lstStyle/>
          <a:p>
            <a:r>
              <a:rPr lang="en-US" sz="1200" dirty="0" err="1">
                <a:solidFill>
                  <a:schemeClr val="bg1"/>
                </a:solidFill>
              </a:rPr>
              <a:t>Thromb</a:t>
            </a:r>
            <a:r>
              <a:rPr lang="en-US" sz="1200" dirty="0">
                <a:solidFill>
                  <a:schemeClr val="bg1"/>
                </a:solidFill>
              </a:rPr>
              <a:t> Res 2014;133(0 1):S21-24                                 </a:t>
            </a:r>
            <a:r>
              <a:rPr lang="en-US" sz="1200" dirty="0" err="1">
                <a:solidFill>
                  <a:schemeClr val="bg1"/>
                </a:solidFill>
              </a:rPr>
              <a:t>PLoS</a:t>
            </a:r>
            <a:r>
              <a:rPr lang="en-US" sz="1200" dirty="0">
                <a:solidFill>
                  <a:schemeClr val="bg1"/>
                </a:solidFill>
              </a:rPr>
              <a:t> Med 2020;17(5):e1003101</a:t>
            </a:r>
          </a:p>
          <a:p>
            <a:r>
              <a:rPr lang="en-US" sz="1200" dirty="0" err="1">
                <a:solidFill>
                  <a:schemeClr val="bg1"/>
                </a:solidFill>
              </a:rPr>
              <a:t>Thromb</a:t>
            </a:r>
            <a:r>
              <a:rPr lang="en-US" sz="1200" dirty="0">
                <a:solidFill>
                  <a:schemeClr val="bg1"/>
                </a:solidFill>
              </a:rPr>
              <a:t> Res 2013;132(5):495-499</a:t>
            </a:r>
          </a:p>
          <a:p>
            <a:r>
              <a:rPr lang="en-US" sz="1200" dirty="0" err="1">
                <a:solidFill>
                  <a:schemeClr val="bg1"/>
                </a:solidFill>
              </a:rPr>
              <a:t>Agrati</a:t>
            </a:r>
            <a:r>
              <a:rPr lang="en-US" sz="1200" dirty="0">
                <a:solidFill>
                  <a:schemeClr val="bg1"/>
                </a:solidFill>
              </a:rPr>
              <a:t> et al. Translational Research 2020</a:t>
            </a:r>
          </a:p>
        </p:txBody>
      </p:sp>
    </p:spTree>
    <p:extLst>
      <p:ext uri="{BB962C8B-B14F-4D97-AF65-F5344CB8AC3E}">
        <p14:creationId xmlns:p14="http://schemas.microsoft.com/office/powerpoint/2010/main" val="127200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ED004-F32A-460D-BAE7-17ACFAB3D060}"/>
              </a:ext>
            </a:extLst>
          </p:cNvPr>
          <p:cNvSpPr>
            <a:spLocks noGrp="1"/>
          </p:cNvSpPr>
          <p:nvPr>
            <p:ph type="title"/>
          </p:nvPr>
        </p:nvSpPr>
        <p:spPr/>
        <p:txBody>
          <a:bodyPr/>
          <a:lstStyle/>
          <a:p>
            <a:r>
              <a:rPr lang="en-US" dirty="0"/>
              <a:t>Chest - Guideline Recommendations</a:t>
            </a:r>
          </a:p>
        </p:txBody>
      </p:sp>
      <p:sp>
        <p:nvSpPr>
          <p:cNvPr id="3" name="Content Placeholder 2">
            <a:extLst>
              <a:ext uri="{FF2B5EF4-FFF2-40B4-BE49-F238E27FC236}">
                <a16:creationId xmlns:a16="http://schemas.microsoft.com/office/drawing/2014/main" xmlns="" id="{12D3D11D-C8E7-432A-83E8-A1CEB19828E1}"/>
              </a:ext>
            </a:extLst>
          </p:cNvPr>
          <p:cNvSpPr>
            <a:spLocks noGrp="1"/>
          </p:cNvSpPr>
          <p:nvPr>
            <p:ph idx="1"/>
          </p:nvPr>
        </p:nvSpPr>
        <p:spPr/>
        <p:txBody>
          <a:bodyPr>
            <a:normAutofit fontScale="92500" lnSpcReduction="10000"/>
          </a:bodyPr>
          <a:lstStyle/>
          <a:p>
            <a:r>
              <a:rPr lang="en-US" dirty="0"/>
              <a:t>Drug of choice:</a:t>
            </a:r>
          </a:p>
          <a:p>
            <a:pPr lvl="1"/>
            <a:r>
              <a:rPr lang="en-US" dirty="0"/>
              <a:t>Choice of long-term anticoagulant in VTE, no cancer</a:t>
            </a:r>
          </a:p>
          <a:p>
            <a:pPr lvl="2"/>
            <a:r>
              <a:rPr lang="en-US" dirty="0"/>
              <a:t>Suggest DOAC over warfarin therapy (Grade 2B)</a:t>
            </a:r>
          </a:p>
          <a:p>
            <a:pPr lvl="1"/>
            <a:r>
              <a:rPr lang="en-US" dirty="0"/>
              <a:t>Choice of long-term anticoagulant in VTE, with cancer</a:t>
            </a:r>
          </a:p>
          <a:p>
            <a:pPr lvl="2"/>
            <a:r>
              <a:rPr lang="en-US" dirty="0"/>
              <a:t>Low molecular weight heparin (LMWH) suggested as first-line (Grade 2B)</a:t>
            </a:r>
          </a:p>
          <a:p>
            <a:r>
              <a:rPr lang="en-US" dirty="0"/>
              <a:t>Duration of treatment</a:t>
            </a:r>
          </a:p>
          <a:p>
            <a:pPr lvl="1"/>
            <a:r>
              <a:rPr lang="en-US" dirty="0"/>
              <a:t>Provoked VTE</a:t>
            </a:r>
          </a:p>
          <a:p>
            <a:pPr lvl="2"/>
            <a:r>
              <a:rPr lang="en-US" dirty="0"/>
              <a:t>Recommend 3 months of treatment (Grade 1B)</a:t>
            </a:r>
          </a:p>
          <a:p>
            <a:pPr lvl="1"/>
            <a:r>
              <a:rPr lang="en-US" dirty="0"/>
              <a:t>Unprovoked VTE</a:t>
            </a:r>
          </a:p>
          <a:p>
            <a:pPr lvl="2"/>
            <a:r>
              <a:rPr lang="en-US" dirty="0"/>
              <a:t>Recommend </a:t>
            </a:r>
            <a:r>
              <a:rPr lang="en-US" i="1" dirty="0"/>
              <a:t>at least </a:t>
            </a:r>
            <a:r>
              <a:rPr lang="en-US" dirty="0"/>
              <a:t>3 months of treatment (Grade 2B)</a:t>
            </a:r>
          </a:p>
          <a:p>
            <a:pPr lvl="1"/>
            <a:r>
              <a:rPr lang="en-US" dirty="0"/>
              <a:t>Unprovoked, low risk of bleed</a:t>
            </a:r>
          </a:p>
          <a:p>
            <a:pPr lvl="2"/>
            <a:r>
              <a:rPr lang="en-US" dirty="0"/>
              <a:t>Suggest extended anticoagulation therapy (Grade 2B)</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1282223B-7530-470D-B8E7-A219DBB0202B}"/>
              </a:ext>
            </a:extLst>
          </p:cNvPr>
          <p:cNvSpPr>
            <a:spLocks noGrp="1"/>
          </p:cNvSpPr>
          <p:nvPr>
            <p:ph type="sldNum" sz="quarter" idx="12"/>
          </p:nvPr>
        </p:nvSpPr>
        <p:spPr/>
        <p:txBody>
          <a:bodyPr/>
          <a:lstStyle/>
          <a:p>
            <a:fld id="{1D2EA5EF-C699-AF4C-BA42-C0A1CAAB713C}" type="slidenum">
              <a:rPr lang="en-US" smtClean="0"/>
              <a:t>24</a:t>
            </a:fld>
            <a:endParaRPr lang="en-US"/>
          </a:p>
        </p:txBody>
      </p:sp>
      <p:sp>
        <p:nvSpPr>
          <p:cNvPr id="5" name="TextBox 4"/>
          <p:cNvSpPr txBox="1"/>
          <p:nvPr/>
        </p:nvSpPr>
        <p:spPr>
          <a:xfrm>
            <a:off x="1844843" y="6224339"/>
            <a:ext cx="2841996" cy="461665"/>
          </a:xfrm>
          <a:prstGeom prst="rect">
            <a:avLst/>
          </a:prstGeom>
          <a:noFill/>
        </p:spPr>
        <p:txBody>
          <a:bodyPr wrap="none" rtlCol="0">
            <a:spAutoFit/>
          </a:bodyPr>
          <a:lstStyle/>
          <a:p>
            <a:r>
              <a:rPr lang="en-US" sz="1200" dirty="0">
                <a:solidFill>
                  <a:schemeClr val="bg1"/>
                </a:solidFill>
              </a:rPr>
              <a:t>Chest 2016;149(2):315-352</a:t>
            </a:r>
          </a:p>
          <a:p>
            <a:r>
              <a:rPr lang="en-US" sz="1200" dirty="0">
                <a:solidFill>
                  <a:schemeClr val="bg1"/>
                </a:solidFill>
              </a:rPr>
              <a:t>Blood Advances 2018;2(22):3257-3291</a:t>
            </a:r>
          </a:p>
        </p:txBody>
      </p:sp>
    </p:spTree>
    <p:extLst>
      <p:ext uri="{BB962C8B-B14F-4D97-AF65-F5344CB8AC3E}">
        <p14:creationId xmlns:p14="http://schemas.microsoft.com/office/powerpoint/2010/main" val="136628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3131846"/>
              </p:ext>
            </p:extLst>
          </p:nvPr>
        </p:nvGraphicFramePr>
        <p:xfrm>
          <a:off x="128337" y="302713"/>
          <a:ext cx="8952091" cy="5684520"/>
        </p:xfrm>
        <a:graphic>
          <a:graphicData uri="http://schemas.openxmlformats.org/drawingml/2006/table">
            <a:tbl>
              <a:tblPr firstRow="1" bandRow="1">
                <a:tableStyleId>{5C22544A-7EE6-4342-B048-85BDC9FD1C3A}</a:tableStyleId>
              </a:tblPr>
              <a:tblGrid>
                <a:gridCol w="1957137">
                  <a:extLst>
                    <a:ext uri="{9D8B030D-6E8A-4147-A177-3AD203B41FA5}">
                      <a16:colId xmlns:a16="http://schemas.microsoft.com/office/drawing/2014/main" xmlns="" val="1757689257"/>
                    </a:ext>
                  </a:extLst>
                </a:gridCol>
                <a:gridCol w="2887579">
                  <a:extLst>
                    <a:ext uri="{9D8B030D-6E8A-4147-A177-3AD203B41FA5}">
                      <a16:colId xmlns:a16="http://schemas.microsoft.com/office/drawing/2014/main" xmlns="" val="960667599"/>
                    </a:ext>
                  </a:extLst>
                </a:gridCol>
                <a:gridCol w="4107375">
                  <a:extLst>
                    <a:ext uri="{9D8B030D-6E8A-4147-A177-3AD203B41FA5}">
                      <a16:colId xmlns:a16="http://schemas.microsoft.com/office/drawing/2014/main" xmlns="" val="1689410997"/>
                    </a:ext>
                  </a:extLst>
                </a:gridCol>
              </a:tblGrid>
              <a:tr h="370840">
                <a:tc>
                  <a:txBody>
                    <a:bodyPr/>
                    <a:lstStyle/>
                    <a:p>
                      <a:r>
                        <a:rPr lang="en-US" dirty="0"/>
                        <a:t>Factor</a:t>
                      </a:r>
                    </a:p>
                  </a:txBody>
                  <a:tcPr/>
                </a:tc>
                <a:tc>
                  <a:txBody>
                    <a:bodyPr/>
                    <a:lstStyle/>
                    <a:p>
                      <a:r>
                        <a:rPr lang="en-US" dirty="0"/>
                        <a:t>Preferred Anticoagulant</a:t>
                      </a:r>
                    </a:p>
                  </a:txBody>
                  <a:tcPr/>
                </a:tc>
                <a:tc>
                  <a:txBody>
                    <a:bodyPr/>
                    <a:lstStyle/>
                    <a:p>
                      <a:r>
                        <a:rPr lang="en-US" dirty="0"/>
                        <a:t>Comments</a:t>
                      </a:r>
                    </a:p>
                  </a:txBody>
                  <a:tcPr/>
                </a:tc>
                <a:extLst>
                  <a:ext uri="{0D108BD9-81ED-4DB2-BD59-A6C34878D82A}">
                    <a16:rowId xmlns:a16="http://schemas.microsoft.com/office/drawing/2014/main" xmlns="" val="2129073238"/>
                  </a:ext>
                </a:extLst>
              </a:tr>
              <a:tr h="370840">
                <a:tc>
                  <a:txBody>
                    <a:bodyPr/>
                    <a:lstStyle/>
                    <a:p>
                      <a:r>
                        <a:rPr lang="en-US" dirty="0"/>
                        <a:t>Cancer</a:t>
                      </a:r>
                    </a:p>
                  </a:txBody>
                  <a:tcPr/>
                </a:tc>
                <a:tc>
                  <a:txBody>
                    <a:bodyPr/>
                    <a:lstStyle/>
                    <a:p>
                      <a:r>
                        <a:rPr lang="en-US" dirty="0"/>
                        <a:t>LMWH</a:t>
                      </a:r>
                    </a:p>
                  </a:txBody>
                  <a:tcPr/>
                </a:tc>
                <a:tc>
                  <a:txBody>
                    <a:bodyPr/>
                    <a:lstStyle/>
                    <a:p>
                      <a:endParaRPr lang="en-US" dirty="0"/>
                    </a:p>
                  </a:txBody>
                  <a:tcPr/>
                </a:tc>
                <a:extLst>
                  <a:ext uri="{0D108BD9-81ED-4DB2-BD59-A6C34878D82A}">
                    <a16:rowId xmlns:a16="http://schemas.microsoft.com/office/drawing/2014/main" xmlns="" val="1106844817"/>
                  </a:ext>
                </a:extLst>
              </a:tr>
              <a:tr h="370840">
                <a:tc>
                  <a:txBody>
                    <a:bodyPr/>
                    <a:lstStyle/>
                    <a:p>
                      <a:r>
                        <a:rPr lang="en-US" dirty="0"/>
                        <a:t>Avoidance of</a:t>
                      </a:r>
                      <a:r>
                        <a:rPr lang="en-US" baseline="0" dirty="0"/>
                        <a:t> parenteral therapy</a:t>
                      </a:r>
                      <a:endParaRPr lang="en-US" dirty="0"/>
                    </a:p>
                  </a:txBody>
                  <a:tcPr/>
                </a:tc>
                <a:tc>
                  <a:txBody>
                    <a:bodyPr/>
                    <a:lstStyle/>
                    <a:p>
                      <a:r>
                        <a:rPr lang="en-US" dirty="0"/>
                        <a:t>Rivaroxaban,</a:t>
                      </a:r>
                      <a:r>
                        <a:rPr lang="en-US" baseline="0" dirty="0"/>
                        <a:t> apixaban</a:t>
                      </a:r>
                      <a:endParaRPr lang="en-US" dirty="0"/>
                    </a:p>
                  </a:txBody>
                  <a:tcPr/>
                </a:tc>
                <a:tc>
                  <a:txBody>
                    <a:bodyPr/>
                    <a:lstStyle/>
                    <a:p>
                      <a:r>
                        <a:rPr lang="en-US" dirty="0"/>
                        <a:t>Other DOACs</a:t>
                      </a:r>
                      <a:r>
                        <a:rPr lang="en-US" baseline="0" dirty="0"/>
                        <a:t> all studied with initial parenteral therapy for 5 – 7 days</a:t>
                      </a:r>
                      <a:endParaRPr lang="en-US" dirty="0"/>
                    </a:p>
                  </a:txBody>
                  <a:tcPr/>
                </a:tc>
                <a:extLst>
                  <a:ext uri="{0D108BD9-81ED-4DB2-BD59-A6C34878D82A}">
                    <a16:rowId xmlns:a16="http://schemas.microsoft.com/office/drawing/2014/main" xmlns="" val="1028416254"/>
                  </a:ext>
                </a:extLst>
              </a:tr>
              <a:tr h="370840">
                <a:tc>
                  <a:txBody>
                    <a:bodyPr/>
                    <a:lstStyle/>
                    <a:p>
                      <a:r>
                        <a:rPr lang="en-US" dirty="0"/>
                        <a:t>Liver disease,</a:t>
                      </a:r>
                      <a:r>
                        <a:rPr lang="en-US" baseline="0" dirty="0"/>
                        <a:t> coagulopathy</a:t>
                      </a:r>
                      <a:endParaRPr lang="en-US" dirty="0"/>
                    </a:p>
                  </a:txBody>
                  <a:tcPr/>
                </a:tc>
                <a:tc>
                  <a:txBody>
                    <a:bodyPr/>
                    <a:lstStyle/>
                    <a:p>
                      <a:r>
                        <a:rPr lang="en-US" dirty="0"/>
                        <a:t>LMWH</a:t>
                      </a:r>
                    </a:p>
                  </a:txBody>
                  <a:tcPr/>
                </a:tc>
                <a:tc>
                  <a:txBody>
                    <a:bodyPr/>
                    <a:lstStyle/>
                    <a:p>
                      <a:endParaRPr lang="en-US" dirty="0"/>
                    </a:p>
                  </a:txBody>
                  <a:tcPr/>
                </a:tc>
                <a:extLst>
                  <a:ext uri="{0D108BD9-81ED-4DB2-BD59-A6C34878D82A}">
                    <a16:rowId xmlns:a16="http://schemas.microsoft.com/office/drawing/2014/main" xmlns="" val="495226209"/>
                  </a:ext>
                </a:extLst>
              </a:tr>
              <a:tr h="370840">
                <a:tc>
                  <a:txBody>
                    <a:bodyPr/>
                    <a:lstStyle/>
                    <a:p>
                      <a:r>
                        <a:rPr lang="en-US" dirty="0"/>
                        <a:t>Renal disease or </a:t>
                      </a:r>
                      <a:r>
                        <a:rPr lang="en-US" dirty="0" err="1"/>
                        <a:t>CrCl</a:t>
                      </a:r>
                      <a:r>
                        <a:rPr lang="en-US" dirty="0"/>
                        <a:t> &lt; 30ml/min</a:t>
                      </a:r>
                    </a:p>
                  </a:txBody>
                  <a:tcPr/>
                </a:tc>
                <a:tc>
                  <a:txBody>
                    <a:bodyPr/>
                    <a:lstStyle/>
                    <a:p>
                      <a:r>
                        <a:rPr lang="en-US" dirty="0"/>
                        <a:t>Warfarin</a:t>
                      </a:r>
                    </a:p>
                  </a:txBody>
                  <a:tcPr/>
                </a:tc>
                <a:tc>
                  <a:txBody>
                    <a:bodyPr/>
                    <a:lstStyle/>
                    <a:p>
                      <a:r>
                        <a:rPr lang="en-US" dirty="0"/>
                        <a:t>Limited</a:t>
                      </a:r>
                      <a:r>
                        <a:rPr lang="en-US" baseline="0" dirty="0"/>
                        <a:t> data to support use in renal impairment</a:t>
                      </a:r>
                      <a:endParaRPr lang="en-US" dirty="0"/>
                    </a:p>
                  </a:txBody>
                  <a:tcPr/>
                </a:tc>
                <a:extLst>
                  <a:ext uri="{0D108BD9-81ED-4DB2-BD59-A6C34878D82A}">
                    <a16:rowId xmlns:a16="http://schemas.microsoft.com/office/drawing/2014/main" xmlns="" val="2800613709"/>
                  </a:ext>
                </a:extLst>
              </a:tr>
              <a:tr h="370840">
                <a:tc>
                  <a:txBody>
                    <a:bodyPr/>
                    <a:lstStyle/>
                    <a:p>
                      <a:r>
                        <a:rPr lang="en-US" dirty="0"/>
                        <a:t>Coronary artery</a:t>
                      </a:r>
                      <a:r>
                        <a:rPr lang="en-US" baseline="0" dirty="0"/>
                        <a:t> disease</a:t>
                      </a:r>
                      <a:endParaRPr lang="en-US" dirty="0"/>
                    </a:p>
                  </a:txBody>
                  <a:tcPr/>
                </a:tc>
                <a:tc>
                  <a:txBody>
                    <a:bodyPr/>
                    <a:lstStyle/>
                    <a:p>
                      <a:r>
                        <a:rPr lang="en-US" dirty="0"/>
                        <a:t>Warfarin, rivaroxaban,</a:t>
                      </a:r>
                      <a:r>
                        <a:rPr lang="en-US" baseline="0" dirty="0"/>
                        <a:t> apixaban, edoxaban</a:t>
                      </a:r>
                      <a:endParaRPr lang="en-US" dirty="0"/>
                    </a:p>
                  </a:txBody>
                  <a:tcPr/>
                </a:tc>
                <a:tc>
                  <a:txBody>
                    <a:bodyPr/>
                    <a:lstStyle/>
                    <a:p>
                      <a:r>
                        <a:rPr lang="en-US" dirty="0"/>
                        <a:t>CAD events appear to occur more</a:t>
                      </a:r>
                      <a:r>
                        <a:rPr lang="en-US" baseline="0" dirty="0"/>
                        <a:t> often with dabigatran compared to warfarin. </a:t>
                      </a:r>
                    </a:p>
                    <a:p>
                      <a:r>
                        <a:rPr lang="en-US" baseline="0" dirty="0"/>
                        <a:t>Other DOACs have demonstrated efficacy in CAD</a:t>
                      </a:r>
                      <a:endParaRPr lang="en-US" dirty="0"/>
                    </a:p>
                  </a:txBody>
                  <a:tcPr/>
                </a:tc>
                <a:extLst>
                  <a:ext uri="{0D108BD9-81ED-4DB2-BD59-A6C34878D82A}">
                    <a16:rowId xmlns:a16="http://schemas.microsoft.com/office/drawing/2014/main" xmlns="" val="3332049351"/>
                  </a:ext>
                </a:extLst>
              </a:tr>
              <a:tr h="370840">
                <a:tc>
                  <a:txBody>
                    <a:bodyPr/>
                    <a:lstStyle/>
                    <a:p>
                      <a:r>
                        <a:rPr lang="en-US" dirty="0"/>
                        <a:t>Dyspepsia or history of GI bleed</a:t>
                      </a:r>
                    </a:p>
                  </a:txBody>
                  <a:tcPr/>
                </a:tc>
                <a:tc>
                  <a:txBody>
                    <a:bodyPr/>
                    <a:lstStyle/>
                    <a:p>
                      <a:r>
                        <a:rPr lang="en-US" dirty="0"/>
                        <a:t>Apixaban, warfarin</a:t>
                      </a:r>
                    </a:p>
                  </a:txBody>
                  <a:tcPr/>
                </a:tc>
                <a:tc>
                  <a:txBody>
                    <a:bodyPr/>
                    <a:lstStyle/>
                    <a:p>
                      <a:r>
                        <a:rPr lang="en-US" dirty="0"/>
                        <a:t>Dabigatran increases</a:t>
                      </a:r>
                      <a:r>
                        <a:rPr lang="en-US" baseline="0" dirty="0"/>
                        <a:t> dyspepsia</a:t>
                      </a:r>
                    </a:p>
                    <a:p>
                      <a:r>
                        <a:rPr lang="en-US" baseline="0" dirty="0"/>
                        <a:t>Other DOACs have higher GI bleeds compared to warfarin</a:t>
                      </a:r>
                      <a:endParaRPr lang="en-US" dirty="0"/>
                    </a:p>
                  </a:txBody>
                  <a:tcPr/>
                </a:tc>
                <a:extLst>
                  <a:ext uri="{0D108BD9-81ED-4DB2-BD59-A6C34878D82A}">
                    <a16:rowId xmlns:a16="http://schemas.microsoft.com/office/drawing/2014/main" xmlns="" val="2103752940"/>
                  </a:ext>
                </a:extLst>
              </a:tr>
              <a:tr h="370840">
                <a:tc>
                  <a:txBody>
                    <a:bodyPr/>
                    <a:lstStyle/>
                    <a:p>
                      <a:r>
                        <a:rPr lang="en-US" dirty="0"/>
                        <a:t>Poor compliance</a:t>
                      </a:r>
                      <a:r>
                        <a:rPr lang="en-US" baseline="0" dirty="0"/>
                        <a:t> </a:t>
                      </a:r>
                      <a:endParaRPr lang="en-US" dirty="0"/>
                    </a:p>
                  </a:txBody>
                  <a:tcPr/>
                </a:tc>
                <a:tc>
                  <a:txBody>
                    <a:bodyPr/>
                    <a:lstStyle/>
                    <a:p>
                      <a:r>
                        <a:rPr lang="en-US" dirty="0"/>
                        <a:t>Warfarin</a:t>
                      </a:r>
                    </a:p>
                  </a:txBody>
                  <a:tcPr/>
                </a:tc>
                <a:tc>
                  <a:txBody>
                    <a:bodyPr/>
                    <a:lstStyle/>
                    <a:p>
                      <a:r>
                        <a:rPr lang="en-US" dirty="0"/>
                        <a:t>INR</a:t>
                      </a:r>
                      <a:r>
                        <a:rPr lang="en-US" baseline="0" dirty="0"/>
                        <a:t> monitoring is available</a:t>
                      </a:r>
                      <a:endParaRPr lang="en-US" dirty="0"/>
                    </a:p>
                  </a:txBody>
                  <a:tcPr/>
                </a:tc>
                <a:extLst>
                  <a:ext uri="{0D108BD9-81ED-4DB2-BD59-A6C34878D82A}">
                    <a16:rowId xmlns:a16="http://schemas.microsoft.com/office/drawing/2014/main" xmlns="" val="1072081066"/>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25</a:t>
            </a:fld>
            <a:endParaRPr lang="en-US"/>
          </a:p>
        </p:txBody>
      </p:sp>
      <p:sp>
        <p:nvSpPr>
          <p:cNvPr id="7" name="TextBox 6"/>
          <p:cNvSpPr txBox="1"/>
          <p:nvPr/>
        </p:nvSpPr>
        <p:spPr>
          <a:xfrm>
            <a:off x="1844843" y="6224339"/>
            <a:ext cx="2058577" cy="276999"/>
          </a:xfrm>
          <a:prstGeom prst="rect">
            <a:avLst/>
          </a:prstGeom>
          <a:noFill/>
        </p:spPr>
        <p:txBody>
          <a:bodyPr wrap="none" rtlCol="0">
            <a:spAutoFit/>
          </a:bodyPr>
          <a:lstStyle/>
          <a:p>
            <a:r>
              <a:rPr lang="en-US" sz="1200" dirty="0">
                <a:solidFill>
                  <a:schemeClr val="bg1"/>
                </a:solidFill>
              </a:rPr>
              <a:t>Chest 2016;149(2):315-352</a:t>
            </a:r>
          </a:p>
        </p:txBody>
      </p:sp>
    </p:spTree>
    <p:extLst>
      <p:ext uri="{BB962C8B-B14F-4D97-AF65-F5344CB8AC3E}">
        <p14:creationId xmlns:p14="http://schemas.microsoft.com/office/powerpoint/2010/main" val="8766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DOAC Dosing for VTE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26</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98293945"/>
              </p:ext>
            </p:extLst>
          </p:nvPr>
        </p:nvGraphicFramePr>
        <p:xfrm>
          <a:off x="191010" y="1538204"/>
          <a:ext cx="8816956" cy="2898961"/>
        </p:xfrm>
        <a:graphic>
          <a:graphicData uri="http://schemas.openxmlformats.org/drawingml/2006/table">
            <a:tbl>
              <a:tblPr firstRow="1" bandRow="1">
                <a:tableStyleId>{5C22544A-7EE6-4342-B048-85BDC9FD1C3A}</a:tableStyleId>
              </a:tblPr>
              <a:tblGrid>
                <a:gridCol w="1498305">
                  <a:extLst>
                    <a:ext uri="{9D8B030D-6E8A-4147-A177-3AD203B41FA5}">
                      <a16:colId xmlns:a16="http://schemas.microsoft.com/office/drawing/2014/main" xmlns="" val="2843713730"/>
                    </a:ext>
                  </a:extLst>
                </a:gridCol>
                <a:gridCol w="2216258">
                  <a:extLst>
                    <a:ext uri="{9D8B030D-6E8A-4147-A177-3AD203B41FA5}">
                      <a16:colId xmlns:a16="http://schemas.microsoft.com/office/drawing/2014/main" xmlns="" val="3815818817"/>
                    </a:ext>
                  </a:extLst>
                </a:gridCol>
                <a:gridCol w="2479729">
                  <a:extLst>
                    <a:ext uri="{9D8B030D-6E8A-4147-A177-3AD203B41FA5}">
                      <a16:colId xmlns:a16="http://schemas.microsoft.com/office/drawing/2014/main" xmlns="" val="381196289"/>
                    </a:ext>
                  </a:extLst>
                </a:gridCol>
                <a:gridCol w="2622664">
                  <a:extLst>
                    <a:ext uri="{9D8B030D-6E8A-4147-A177-3AD203B41FA5}">
                      <a16:colId xmlns:a16="http://schemas.microsoft.com/office/drawing/2014/main" xmlns="" val="1416246635"/>
                    </a:ext>
                  </a:extLst>
                </a:gridCol>
              </a:tblGrid>
              <a:tr h="430081">
                <a:tc>
                  <a:txBody>
                    <a:bodyPr/>
                    <a:lstStyle/>
                    <a:p>
                      <a:endParaRPr lang="en-US" dirty="0"/>
                    </a:p>
                  </a:txBody>
                  <a:tcPr/>
                </a:tc>
                <a:tc>
                  <a:txBody>
                    <a:bodyPr/>
                    <a:lstStyle/>
                    <a:p>
                      <a:r>
                        <a:rPr lang="en-US" dirty="0"/>
                        <a:t>Dabigatran</a:t>
                      </a:r>
                    </a:p>
                  </a:txBody>
                  <a:tcPr/>
                </a:tc>
                <a:tc>
                  <a:txBody>
                    <a:bodyPr/>
                    <a:lstStyle/>
                    <a:p>
                      <a:r>
                        <a:rPr lang="en-US" dirty="0"/>
                        <a:t>Rivaroxaban</a:t>
                      </a:r>
                    </a:p>
                  </a:txBody>
                  <a:tcPr/>
                </a:tc>
                <a:tc>
                  <a:txBody>
                    <a:bodyPr/>
                    <a:lstStyle/>
                    <a:p>
                      <a:r>
                        <a:rPr lang="en-US" dirty="0"/>
                        <a:t>Apixaban</a:t>
                      </a:r>
                    </a:p>
                  </a:txBody>
                  <a:tcPr/>
                </a:tc>
                <a:extLst>
                  <a:ext uri="{0D108BD9-81ED-4DB2-BD59-A6C34878D82A}">
                    <a16:rowId xmlns:a16="http://schemas.microsoft.com/office/drawing/2014/main" xmlns="" val="2390030012"/>
                  </a:ext>
                </a:extLst>
              </a:tr>
              <a:tr h="336327">
                <a:tc>
                  <a:txBody>
                    <a:bodyPr/>
                    <a:lstStyle/>
                    <a:p>
                      <a:r>
                        <a:rPr lang="en-US" dirty="0"/>
                        <a:t>Usual</a:t>
                      </a:r>
                      <a:r>
                        <a:rPr lang="en-US" baseline="0" dirty="0"/>
                        <a:t> Dose</a:t>
                      </a:r>
                      <a:endParaRPr lang="en-US" dirty="0"/>
                    </a:p>
                  </a:txBody>
                  <a:tcPr/>
                </a:tc>
                <a:tc>
                  <a:txBody>
                    <a:bodyPr/>
                    <a:lstStyle/>
                    <a:p>
                      <a:r>
                        <a:rPr lang="en-US" dirty="0"/>
                        <a:t>150mg BID</a:t>
                      </a:r>
                    </a:p>
                  </a:txBody>
                  <a:tcPr/>
                </a:tc>
                <a:tc>
                  <a:txBody>
                    <a:bodyPr/>
                    <a:lstStyle/>
                    <a:p>
                      <a:r>
                        <a:rPr lang="en-US" dirty="0"/>
                        <a:t>15mg BID for 21 days, followed</a:t>
                      </a:r>
                      <a:r>
                        <a:rPr lang="en-US" baseline="0" dirty="0"/>
                        <a:t> by 20mg DAILY</a:t>
                      </a:r>
                      <a:endParaRPr lang="en-US" dirty="0"/>
                    </a:p>
                  </a:txBody>
                  <a:tcPr/>
                </a:tc>
                <a:tc>
                  <a:txBody>
                    <a:bodyPr/>
                    <a:lstStyle/>
                    <a:p>
                      <a:r>
                        <a:rPr lang="en-US" dirty="0"/>
                        <a:t>10mg BID</a:t>
                      </a:r>
                      <a:r>
                        <a:rPr lang="en-US" baseline="0" dirty="0"/>
                        <a:t> for 10 days, followed by 5mg BID</a:t>
                      </a:r>
                      <a:endParaRPr lang="en-US" dirty="0"/>
                    </a:p>
                  </a:txBody>
                  <a:tcPr/>
                </a:tc>
                <a:extLst>
                  <a:ext uri="{0D108BD9-81ED-4DB2-BD59-A6C34878D82A}">
                    <a16:rowId xmlns:a16="http://schemas.microsoft.com/office/drawing/2014/main" xmlns="" val="3832245536"/>
                  </a:ext>
                </a:extLst>
              </a:tr>
              <a:tr h="588573">
                <a:tc>
                  <a:txBody>
                    <a:bodyPr/>
                    <a:lstStyle/>
                    <a:p>
                      <a:r>
                        <a:rPr lang="en-US" dirty="0"/>
                        <a:t>Parenteral</a:t>
                      </a:r>
                      <a:r>
                        <a:rPr lang="en-US" baseline="0" dirty="0"/>
                        <a:t> Therapy</a:t>
                      </a:r>
                      <a:endParaRPr lang="en-US" dirty="0"/>
                    </a:p>
                  </a:txBody>
                  <a:tcPr/>
                </a:tc>
                <a:tc>
                  <a:txBody>
                    <a:bodyPr/>
                    <a:lstStyle/>
                    <a:p>
                      <a:r>
                        <a:rPr lang="en-US" dirty="0"/>
                        <a:t>5 – 10 day </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xmlns="" val="2465081850"/>
                  </a:ext>
                </a:extLst>
              </a:tr>
              <a:tr h="588573">
                <a:tc>
                  <a:txBody>
                    <a:bodyPr/>
                    <a:lstStyle/>
                    <a:p>
                      <a:endParaRPr lang="en-US" dirty="0"/>
                    </a:p>
                  </a:txBody>
                  <a:tcPr/>
                </a:tc>
                <a:tc>
                  <a:txBody>
                    <a:bodyPr/>
                    <a:lstStyle/>
                    <a:p>
                      <a:r>
                        <a:rPr lang="en-US" dirty="0"/>
                        <a:t>Excluded:</a:t>
                      </a:r>
                    </a:p>
                    <a:p>
                      <a:r>
                        <a:rPr lang="en-US" dirty="0" err="1"/>
                        <a:t>CrCl</a:t>
                      </a:r>
                      <a:r>
                        <a:rPr lang="en-US" dirty="0"/>
                        <a:t> &lt; 30 ml/min</a:t>
                      </a:r>
                    </a:p>
                  </a:txBody>
                  <a:tcPr/>
                </a:tc>
                <a:tc>
                  <a:txBody>
                    <a:bodyPr/>
                    <a:lstStyle/>
                    <a:p>
                      <a:r>
                        <a:rPr lang="en-US" dirty="0"/>
                        <a:t>Excluded:</a:t>
                      </a:r>
                    </a:p>
                    <a:p>
                      <a:r>
                        <a:rPr lang="en-US" dirty="0" err="1"/>
                        <a:t>CrCl</a:t>
                      </a:r>
                      <a:r>
                        <a:rPr lang="en-US" dirty="0"/>
                        <a:t> &lt; 30 ml/min</a:t>
                      </a:r>
                    </a:p>
                  </a:txBody>
                  <a:tcPr/>
                </a:tc>
                <a:tc>
                  <a:txBody>
                    <a:bodyPr/>
                    <a:lstStyle/>
                    <a:p>
                      <a:r>
                        <a:rPr lang="en-US" dirty="0"/>
                        <a:t>Excluded:</a:t>
                      </a:r>
                    </a:p>
                    <a:p>
                      <a:r>
                        <a:rPr lang="en-US" dirty="0" err="1"/>
                        <a:t>SCr</a:t>
                      </a:r>
                      <a:r>
                        <a:rPr lang="en-US" dirty="0"/>
                        <a:t> &gt; 2.5 mg/</a:t>
                      </a:r>
                      <a:r>
                        <a:rPr lang="en-US" dirty="0" err="1"/>
                        <a:t>dL</a:t>
                      </a:r>
                      <a:endParaRPr lang="en-US" dirty="0"/>
                    </a:p>
                    <a:p>
                      <a:r>
                        <a:rPr lang="en-US" dirty="0" err="1"/>
                        <a:t>eGFR</a:t>
                      </a:r>
                      <a:r>
                        <a:rPr lang="en-US" baseline="0" dirty="0"/>
                        <a:t> &lt; 25 ml/min</a:t>
                      </a:r>
                      <a:endParaRPr lang="en-US" dirty="0"/>
                    </a:p>
                  </a:txBody>
                  <a:tcPr/>
                </a:tc>
                <a:extLst>
                  <a:ext uri="{0D108BD9-81ED-4DB2-BD59-A6C34878D82A}">
                    <a16:rowId xmlns:a16="http://schemas.microsoft.com/office/drawing/2014/main" xmlns="" val="1413414629"/>
                  </a:ext>
                </a:extLst>
              </a:tr>
            </a:tbl>
          </a:graphicData>
        </a:graphic>
      </p:graphicFrame>
    </p:spTree>
    <p:extLst>
      <p:ext uri="{BB962C8B-B14F-4D97-AF65-F5344CB8AC3E}">
        <p14:creationId xmlns:p14="http://schemas.microsoft.com/office/powerpoint/2010/main" val="3104848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DOAC Equivalent Efficacy in VTE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27</a:t>
            </a:fld>
            <a:endParaRPr lang="en-US"/>
          </a:p>
        </p:txBody>
      </p:sp>
      <p:sp>
        <p:nvSpPr>
          <p:cNvPr id="5" name="TextBox 4"/>
          <p:cNvSpPr txBox="1"/>
          <p:nvPr/>
        </p:nvSpPr>
        <p:spPr>
          <a:xfrm>
            <a:off x="1797803" y="6243890"/>
            <a:ext cx="2685351" cy="276999"/>
          </a:xfrm>
          <a:prstGeom prst="rect">
            <a:avLst/>
          </a:prstGeom>
          <a:noFill/>
        </p:spPr>
        <p:txBody>
          <a:bodyPr wrap="none" rtlCol="0">
            <a:spAutoFit/>
          </a:bodyPr>
          <a:lstStyle/>
          <a:p>
            <a:r>
              <a:rPr lang="en-US" sz="1200" dirty="0">
                <a:solidFill>
                  <a:schemeClr val="bg1"/>
                </a:solidFill>
              </a:rPr>
              <a:t>Front Med (Lausanne). 2020; 7: 280.</a:t>
            </a:r>
          </a:p>
        </p:txBody>
      </p:sp>
      <p:pic>
        <p:nvPicPr>
          <p:cNvPr id="6" name="Picture 5"/>
          <p:cNvPicPr>
            <a:picLocks noChangeAspect="1"/>
          </p:cNvPicPr>
          <p:nvPr/>
        </p:nvPicPr>
        <p:blipFill>
          <a:blip r:embed="rId2"/>
          <a:stretch>
            <a:fillRect/>
          </a:stretch>
        </p:blipFill>
        <p:spPr>
          <a:xfrm>
            <a:off x="574771" y="1582578"/>
            <a:ext cx="8080429" cy="4434382"/>
          </a:xfrm>
          <a:prstGeom prst="rect">
            <a:avLst/>
          </a:prstGeom>
        </p:spPr>
      </p:pic>
    </p:spTree>
    <p:extLst>
      <p:ext uri="{BB962C8B-B14F-4D97-AF65-F5344CB8AC3E}">
        <p14:creationId xmlns:p14="http://schemas.microsoft.com/office/powerpoint/2010/main" val="913855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Rivaroxaban Compared to Apixaban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28</a:t>
            </a:fld>
            <a:endParaRPr lang="en-US"/>
          </a:p>
        </p:txBody>
      </p:sp>
      <p:sp>
        <p:nvSpPr>
          <p:cNvPr id="5" name="TextBox 4"/>
          <p:cNvSpPr txBox="1"/>
          <p:nvPr/>
        </p:nvSpPr>
        <p:spPr>
          <a:xfrm>
            <a:off x="1735811" y="6245823"/>
            <a:ext cx="3105850" cy="276999"/>
          </a:xfrm>
          <a:prstGeom prst="rect">
            <a:avLst/>
          </a:prstGeom>
          <a:noFill/>
        </p:spPr>
        <p:txBody>
          <a:bodyPr wrap="none" rtlCol="0">
            <a:spAutoFit/>
          </a:bodyPr>
          <a:lstStyle/>
          <a:p>
            <a:r>
              <a:rPr lang="en-US" sz="1200" dirty="0">
                <a:solidFill>
                  <a:schemeClr val="bg1"/>
                </a:solidFill>
              </a:rPr>
              <a:t>Blood Adv. 2019 Aug 13; 3(15): 2381–2387</a:t>
            </a:r>
          </a:p>
        </p:txBody>
      </p:sp>
      <p:pic>
        <p:nvPicPr>
          <p:cNvPr id="6" name="Picture 5"/>
          <p:cNvPicPr>
            <a:picLocks noChangeAspect="1"/>
          </p:cNvPicPr>
          <p:nvPr/>
        </p:nvPicPr>
        <p:blipFill>
          <a:blip r:embed="rId3"/>
          <a:stretch>
            <a:fillRect/>
          </a:stretch>
        </p:blipFill>
        <p:spPr>
          <a:xfrm>
            <a:off x="710890" y="1336695"/>
            <a:ext cx="7737835" cy="2204111"/>
          </a:xfrm>
          <a:prstGeom prst="rect">
            <a:avLst/>
          </a:prstGeom>
        </p:spPr>
      </p:pic>
      <p:pic>
        <p:nvPicPr>
          <p:cNvPr id="7" name="Picture 6"/>
          <p:cNvPicPr>
            <a:picLocks noChangeAspect="1"/>
          </p:cNvPicPr>
          <p:nvPr/>
        </p:nvPicPr>
        <p:blipFill>
          <a:blip r:embed="rId4"/>
          <a:stretch>
            <a:fillRect/>
          </a:stretch>
        </p:blipFill>
        <p:spPr>
          <a:xfrm>
            <a:off x="710890" y="3592575"/>
            <a:ext cx="7617388" cy="2653248"/>
          </a:xfrm>
          <a:prstGeom prst="rect">
            <a:avLst/>
          </a:prstGeom>
        </p:spPr>
      </p:pic>
      <p:sp>
        <p:nvSpPr>
          <p:cNvPr id="8" name="TextBox 7"/>
          <p:cNvSpPr txBox="1"/>
          <p:nvPr/>
        </p:nvSpPr>
        <p:spPr>
          <a:xfrm>
            <a:off x="3953563" y="3100306"/>
            <a:ext cx="1132041" cy="307777"/>
          </a:xfrm>
          <a:prstGeom prst="rect">
            <a:avLst/>
          </a:prstGeom>
          <a:noFill/>
        </p:spPr>
        <p:txBody>
          <a:bodyPr wrap="none" rtlCol="0">
            <a:spAutoFit/>
          </a:bodyPr>
          <a:lstStyle/>
          <a:p>
            <a:r>
              <a:rPr lang="en-US" sz="1400" dirty="0"/>
              <a:t>VTE Events</a:t>
            </a:r>
          </a:p>
        </p:txBody>
      </p:sp>
      <p:sp>
        <p:nvSpPr>
          <p:cNvPr id="9" name="TextBox 8"/>
          <p:cNvSpPr txBox="1"/>
          <p:nvPr/>
        </p:nvSpPr>
        <p:spPr>
          <a:xfrm>
            <a:off x="3781585" y="5828020"/>
            <a:ext cx="1378904" cy="307777"/>
          </a:xfrm>
          <a:prstGeom prst="rect">
            <a:avLst/>
          </a:prstGeom>
          <a:noFill/>
        </p:spPr>
        <p:txBody>
          <a:bodyPr wrap="none" rtlCol="0">
            <a:spAutoFit/>
          </a:bodyPr>
          <a:lstStyle/>
          <a:p>
            <a:r>
              <a:rPr lang="en-US" sz="1400" dirty="0"/>
              <a:t>Major Bleeding</a:t>
            </a:r>
          </a:p>
        </p:txBody>
      </p:sp>
    </p:spTree>
    <p:extLst>
      <p:ext uri="{BB962C8B-B14F-4D97-AF65-F5344CB8AC3E}">
        <p14:creationId xmlns:p14="http://schemas.microsoft.com/office/powerpoint/2010/main" val="3126336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Nuances of management</a:t>
            </a:r>
            <a:br>
              <a:rPr lang="en-US" dirty="0"/>
            </a:br>
            <a:r>
              <a:rPr lang="en-US" dirty="0"/>
              <a:t>	- Appropriate dosing</a:t>
            </a:r>
            <a:br>
              <a:rPr lang="en-US" dirty="0"/>
            </a:br>
            <a:r>
              <a:rPr lang="en-US" dirty="0"/>
              <a:t>	- drug interactions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306948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120068" y="1127409"/>
            <a:ext cx="8915400" cy="4322624"/>
          </a:xfrm>
        </p:spPr>
        <p:txBody>
          <a:bodyPr vert="horz" lIns="91290" tIns="45645" rIns="91290" bIns="45645" rtlCol="0" anchor="t">
            <a:normAutofit/>
          </a:bodyPr>
          <a:lstStyle/>
          <a:p>
            <a:pPr marL="342265" indent="-227965" eaLnBrk="1" hangingPunct="1">
              <a:lnSpc>
                <a:spcPct val="80000"/>
              </a:lnSpc>
              <a:buFontTx/>
              <a:buNone/>
            </a:pPr>
            <a:r>
              <a:rPr lang="en-US" sz="1350" dirty="0"/>
              <a:t>	</a:t>
            </a:r>
            <a:endParaRPr lang="en-US" sz="1350" dirty="0">
              <a:solidFill>
                <a:srgbClr val="002060"/>
              </a:solidFill>
              <a:latin typeface="Microsoft Sans Serif" pitchFamily="34" charset="0"/>
              <a:ea typeface="Microsoft Sans Serif"/>
            </a:endParaRPr>
          </a:p>
          <a:p>
            <a:pPr marL="342265" indent="-227965">
              <a:lnSpc>
                <a:spcPct val="80000"/>
              </a:lnSpc>
              <a:buNone/>
            </a:pPr>
            <a:r>
              <a:rPr lang="en-US" sz="1350" dirty="0">
                <a:solidFill>
                  <a:srgbClr val="002060"/>
                </a:solidFill>
                <a:latin typeface="Microsoft Sans Serif"/>
                <a:ea typeface="Microsoft Sans Serif"/>
              </a:rPr>
              <a:t>	</a:t>
            </a:r>
            <a:r>
              <a:rPr lang="en-US" sz="1500" dirty="0"/>
              <a:t>Albany Medical College endorses the standards of the Accreditation Council for Continuing Medical Education (ACCME) and the guidelines of the Association of American Medical Colleges (AAMC) that the sponsors of continuing medical education activities, speakers and planning committee members of these activities disclose relationships with  commercial  interests. Commercial interests are defined as any entity producing, marketing, reselling or distributing health care goods or services consumed  by, or used on patients.  Relationships include receiving from a commercial company research grants, consultancies, honoraria and travel, or other benefits or have a self-managed equity interest in a company.</a:t>
            </a:r>
          </a:p>
          <a:p>
            <a:pPr marL="342265" indent="-227965" eaLnBrk="1" hangingPunct="1">
              <a:lnSpc>
                <a:spcPct val="80000"/>
              </a:lnSpc>
              <a:buFontTx/>
              <a:buNone/>
            </a:pPr>
            <a:r>
              <a:rPr lang="en-US" sz="1500" dirty="0">
                <a:latin typeface="Microsoft Sans Serif"/>
                <a:ea typeface="Microsoft Sans Serif"/>
              </a:rPr>
              <a:t>	</a:t>
            </a:r>
          </a:p>
          <a:p>
            <a:pPr marL="342265" indent="-227965" eaLnBrk="1" hangingPunct="1">
              <a:lnSpc>
                <a:spcPct val="80000"/>
              </a:lnSpc>
              <a:buFontTx/>
              <a:buNone/>
            </a:pPr>
            <a:r>
              <a:rPr lang="en-US" sz="1500" dirty="0">
                <a:latin typeface="Microsoft Sans Serif"/>
                <a:ea typeface="Microsoft Sans Serif"/>
              </a:rPr>
              <a:t>	Albany Medical College has implemented a mechanism to identify and resolve all conflicts of interest prior to the educational activity being delivered to learners.</a:t>
            </a:r>
          </a:p>
          <a:p>
            <a:pPr marL="342265" indent="-227965" eaLnBrk="1" hangingPunct="1">
              <a:lnSpc>
                <a:spcPct val="80000"/>
              </a:lnSpc>
              <a:buFontTx/>
              <a:buNone/>
            </a:pPr>
            <a:endParaRPr lang="en-US" sz="1500" dirty="0">
              <a:latin typeface="Microsoft Sans Serif"/>
              <a:ea typeface="Microsoft Sans Serif"/>
            </a:endParaRPr>
          </a:p>
          <a:p>
            <a:pPr marL="342265" indent="-227965">
              <a:lnSpc>
                <a:spcPct val="80000"/>
              </a:lnSpc>
              <a:buNone/>
            </a:pPr>
            <a:r>
              <a:rPr lang="en-US" sz="1500" dirty="0">
                <a:latin typeface="Microsoft Sans Serif"/>
                <a:ea typeface="Microsoft Sans Serif"/>
              </a:rPr>
              <a:t>	</a:t>
            </a:r>
            <a:r>
              <a:rPr lang="en-US" sz="1500" dirty="0"/>
              <a:t>Disclosure of a relationship is not intended to suggest or condone bias in any presentation but is made to provide participants with information that might be of potential importance to their evaluation of a presentation.</a:t>
            </a:r>
          </a:p>
          <a:p>
            <a:pPr marL="342265" indent="-227965" eaLnBrk="1" hangingPunct="1">
              <a:lnSpc>
                <a:spcPct val="80000"/>
              </a:lnSpc>
              <a:buFontTx/>
              <a:buNone/>
            </a:pPr>
            <a:endParaRPr lang="en-US" sz="1500" dirty="0">
              <a:latin typeface="Microsoft Sans Serif" pitchFamily="34" charset="0"/>
              <a:ea typeface="Microsoft Sans Serif"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036" y="5626429"/>
            <a:ext cx="2576951" cy="237724"/>
          </a:xfrm>
          <a:prstGeom prst="rect">
            <a:avLst/>
          </a:prstGeom>
        </p:spPr>
      </p:pic>
    </p:spTree>
    <p:extLst>
      <p:ext uri="{BB962C8B-B14F-4D97-AF65-F5344CB8AC3E}">
        <p14:creationId xmlns:p14="http://schemas.microsoft.com/office/powerpoint/2010/main" val="305006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DOAC Dosing</a:t>
            </a:r>
          </a:p>
        </p:txBody>
      </p:sp>
      <p:sp>
        <p:nvSpPr>
          <p:cNvPr id="6" name="Content Placeholder 5"/>
          <p:cNvSpPr>
            <a:spLocks noGrp="1"/>
          </p:cNvSpPr>
          <p:nvPr>
            <p:ph idx="1"/>
          </p:nvPr>
        </p:nvSpPr>
        <p:spPr/>
        <p:txBody>
          <a:bodyPr/>
          <a:lstStyle/>
          <a:p>
            <a:r>
              <a:rPr lang="en-US" dirty="0"/>
              <a:t>Dosing regimens depends on indication</a:t>
            </a:r>
          </a:p>
          <a:p>
            <a:pPr lvl="1"/>
            <a:r>
              <a:rPr lang="en-US" dirty="0"/>
              <a:t>Loading doses for treatment of VTE</a:t>
            </a:r>
          </a:p>
          <a:p>
            <a:pPr lvl="2"/>
            <a:r>
              <a:rPr lang="en-US" dirty="0"/>
              <a:t>Dabigatran package insert specifies the 5 – 10 day parenteral therapy initially</a:t>
            </a:r>
          </a:p>
          <a:p>
            <a:pPr lvl="1"/>
            <a:r>
              <a:rPr lang="en-US" dirty="0"/>
              <a:t>Dose adjustments for VTE ≠ AF</a:t>
            </a:r>
          </a:p>
          <a:p>
            <a:pPr lvl="2"/>
            <a:r>
              <a:rPr lang="en-US" dirty="0"/>
              <a:t>VTE doesn’t have the criteria for dose reduction for apixaban</a:t>
            </a:r>
          </a:p>
          <a:p>
            <a:pPr lvl="2"/>
            <a:r>
              <a:rPr lang="en-US" dirty="0"/>
              <a:t>Different drug interaction and different renal function cutoffs for dose adjustments</a:t>
            </a:r>
          </a:p>
        </p:txBody>
      </p:sp>
      <p:sp>
        <p:nvSpPr>
          <p:cNvPr id="4" name="Slide Number Placeholder 3"/>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7589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 Errors</a:t>
            </a:r>
          </a:p>
        </p:txBody>
      </p:sp>
      <p:sp>
        <p:nvSpPr>
          <p:cNvPr id="3" name="Content Placeholder 2"/>
          <p:cNvSpPr>
            <a:spLocks noGrp="1"/>
          </p:cNvSpPr>
          <p:nvPr>
            <p:ph idx="1"/>
          </p:nvPr>
        </p:nvSpPr>
        <p:spPr/>
        <p:txBody>
          <a:bodyPr/>
          <a:lstStyle/>
          <a:p>
            <a:r>
              <a:rPr lang="en-US" dirty="0"/>
              <a:t>Intentional versus Unintentional</a:t>
            </a:r>
          </a:p>
          <a:p>
            <a:r>
              <a:rPr lang="en-US" dirty="0"/>
              <a:t>Most common dosing error is under-dosing</a:t>
            </a:r>
          </a:p>
        </p:txBody>
      </p:sp>
      <p:sp>
        <p:nvSpPr>
          <p:cNvPr id="4" name="Slide Number Placeholder 3"/>
          <p:cNvSpPr>
            <a:spLocks noGrp="1"/>
          </p:cNvSpPr>
          <p:nvPr>
            <p:ph type="sldNum" sz="quarter" idx="12"/>
          </p:nvPr>
        </p:nvSpPr>
        <p:spPr/>
        <p:txBody>
          <a:bodyPr/>
          <a:lstStyle/>
          <a:p>
            <a:fld id="{1D2EA5EF-C699-AF4C-BA42-C0A1CAAB713C}" type="slidenum">
              <a:rPr lang="en-US" smtClean="0"/>
              <a:t>31</a:t>
            </a:fld>
            <a:endParaRPr lang="en-US"/>
          </a:p>
        </p:txBody>
      </p:sp>
      <p:pic>
        <p:nvPicPr>
          <p:cNvPr id="5" name="Picture 4"/>
          <p:cNvPicPr>
            <a:picLocks noChangeAspect="1"/>
          </p:cNvPicPr>
          <p:nvPr/>
        </p:nvPicPr>
        <p:blipFill rotWithShape="1">
          <a:blip r:embed="rId3"/>
          <a:srcRect l="2461" r="6659"/>
          <a:stretch/>
        </p:blipFill>
        <p:spPr>
          <a:xfrm>
            <a:off x="225488" y="2727159"/>
            <a:ext cx="8854940" cy="2819902"/>
          </a:xfrm>
          <a:prstGeom prst="rect">
            <a:avLst/>
          </a:prstGeom>
        </p:spPr>
      </p:pic>
      <p:sp>
        <p:nvSpPr>
          <p:cNvPr id="6" name="TextBox 5"/>
          <p:cNvSpPr txBox="1"/>
          <p:nvPr/>
        </p:nvSpPr>
        <p:spPr>
          <a:xfrm>
            <a:off x="1844843" y="6247331"/>
            <a:ext cx="3144252" cy="276999"/>
          </a:xfrm>
          <a:prstGeom prst="rect">
            <a:avLst/>
          </a:prstGeom>
          <a:noFill/>
        </p:spPr>
        <p:txBody>
          <a:bodyPr wrap="square" rtlCol="0">
            <a:spAutoFit/>
          </a:bodyPr>
          <a:lstStyle/>
          <a:p>
            <a:r>
              <a:rPr lang="en-US" sz="1200" dirty="0">
                <a:solidFill>
                  <a:schemeClr val="bg1"/>
                </a:solidFill>
              </a:rPr>
              <a:t>Frontiers in Pharmacology 2018;9:1220</a:t>
            </a:r>
          </a:p>
        </p:txBody>
      </p:sp>
    </p:spTree>
    <p:extLst>
      <p:ext uri="{BB962C8B-B14F-4D97-AF65-F5344CB8AC3E}">
        <p14:creationId xmlns:p14="http://schemas.microsoft.com/office/powerpoint/2010/main" val="43832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Under-dosing Consequences</a:t>
            </a:r>
          </a:p>
        </p:txBody>
      </p:sp>
      <p:sp>
        <p:nvSpPr>
          <p:cNvPr id="3" name="Content Placeholder 2"/>
          <p:cNvSpPr>
            <a:spLocks noGrp="1"/>
          </p:cNvSpPr>
          <p:nvPr>
            <p:ph idx="1"/>
          </p:nvPr>
        </p:nvSpPr>
        <p:spPr/>
        <p:txBody>
          <a:bodyPr/>
          <a:lstStyle/>
          <a:p>
            <a:r>
              <a:rPr lang="en-US" dirty="0"/>
              <a:t>Off-label lower dose DOAC use is associated with higher risk of mortality, stroke and MI and is not associated with a reduced bleeding rate</a:t>
            </a:r>
          </a:p>
          <a:p>
            <a:endParaRPr lang="en-US" dirty="0"/>
          </a:p>
          <a:p>
            <a:r>
              <a:rPr lang="en-US" dirty="0"/>
              <a:t>Adjusted HR for the composite of mortality, stroke and MI in patients treated with off-label lower dose was 1.38 </a:t>
            </a:r>
          </a:p>
          <a:p>
            <a:pPr lvl="1"/>
            <a:r>
              <a:rPr lang="en-US" dirty="0"/>
              <a:t>95% CI: 1.13- 1.69, P=0.001</a:t>
            </a:r>
          </a:p>
          <a:p>
            <a:r>
              <a:rPr lang="en-US" dirty="0"/>
              <a:t>Adjusted HR for bleeding 1.34 </a:t>
            </a:r>
          </a:p>
          <a:p>
            <a:pPr lvl="1"/>
            <a:r>
              <a:rPr lang="en-US" dirty="0"/>
              <a:t>95% CI: 0.92-1.95, P=NS</a:t>
            </a:r>
          </a:p>
        </p:txBody>
      </p:sp>
      <p:sp>
        <p:nvSpPr>
          <p:cNvPr id="4" name="Slide Number Placeholder 3"/>
          <p:cNvSpPr>
            <a:spLocks noGrp="1"/>
          </p:cNvSpPr>
          <p:nvPr>
            <p:ph type="sldNum" sz="quarter" idx="12"/>
          </p:nvPr>
        </p:nvSpPr>
        <p:spPr/>
        <p:txBody>
          <a:bodyPr/>
          <a:lstStyle/>
          <a:p>
            <a:fld id="{1D2EA5EF-C699-AF4C-BA42-C0A1CAAB713C}" type="slidenum">
              <a:rPr lang="en-US" smtClean="0"/>
              <a:t>32</a:t>
            </a:fld>
            <a:endParaRPr lang="en-US"/>
          </a:p>
        </p:txBody>
      </p:sp>
      <p:sp>
        <p:nvSpPr>
          <p:cNvPr id="5" name="TextBox 4"/>
          <p:cNvSpPr txBox="1"/>
          <p:nvPr/>
        </p:nvSpPr>
        <p:spPr>
          <a:xfrm>
            <a:off x="1766806" y="6245822"/>
            <a:ext cx="4369466" cy="276999"/>
          </a:xfrm>
          <a:prstGeom prst="rect">
            <a:avLst/>
          </a:prstGeom>
          <a:noFill/>
        </p:spPr>
        <p:txBody>
          <a:bodyPr wrap="none" rtlCol="0">
            <a:spAutoFit/>
          </a:bodyPr>
          <a:lstStyle/>
          <a:p>
            <a:r>
              <a:rPr lang="en-US" sz="1200" dirty="0">
                <a:solidFill>
                  <a:schemeClr val="bg1"/>
                </a:solidFill>
              </a:rPr>
              <a:t>Stroke 2019;50:A36 </a:t>
            </a:r>
            <a:r>
              <a:rPr lang="en-US" sz="1200" dirty="0">
                <a:solidFill>
                  <a:schemeClr val="bg1"/>
                </a:solidFill>
                <a:hlinkClick r:id="rId2"/>
              </a:rPr>
              <a:t>https://doi.org/10.1161/str.50.suppl_1.36</a:t>
            </a:r>
            <a:endParaRPr lang="en-US" sz="1000" dirty="0">
              <a:solidFill>
                <a:schemeClr val="bg1"/>
              </a:solidFill>
            </a:endParaRPr>
          </a:p>
        </p:txBody>
      </p:sp>
    </p:spTree>
    <p:extLst>
      <p:ext uri="{BB962C8B-B14F-4D97-AF65-F5344CB8AC3E}">
        <p14:creationId xmlns:p14="http://schemas.microsoft.com/office/powerpoint/2010/main" val="3219419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33</a:t>
            </a:fld>
            <a:endParaRPr lang="en-US"/>
          </a:p>
        </p:txBody>
      </p:sp>
      <p:sp>
        <p:nvSpPr>
          <p:cNvPr id="5" name="TextBox 4"/>
          <p:cNvSpPr txBox="1"/>
          <p:nvPr/>
        </p:nvSpPr>
        <p:spPr>
          <a:xfrm>
            <a:off x="1941096" y="6259087"/>
            <a:ext cx="3189271" cy="276999"/>
          </a:xfrm>
          <a:prstGeom prst="rect">
            <a:avLst/>
          </a:prstGeom>
          <a:noFill/>
        </p:spPr>
        <p:txBody>
          <a:bodyPr wrap="none" rtlCol="0">
            <a:spAutoFit/>
          </a:bodyPr>
          <a:lstStyle/>
          <a:p>
            <a:r>
              <a:rPr lang="en-US" sz="1200" dirty="0">
                <a:solidFill>
                  <a:schemeClr val="bg1"/>
                </a:solidFill>
              </a:rPr>
              <a:t>GARFIELD-AF. JACC. 2020;76(12):1425-36</a:t>
            </a:r>
          </a:p>
        </p:txBody>
      </p:sp>
      <p:pic>
        <p:nvPicPr>
          <p:cNvPr id="6" name="Picture 5"/>
          <p:cNvPicPr>
            <a:picLocks noChangeAspect="1"/>
          </p:cNvPicPr>
          <p:nvPr/>
        </p:nvPicPr>
        <p:blipFill>
          <a:blip r:embed="rId3"/>
          <a:stretch>
            <a:fillRect/>
          </a:stretch>
        </p:blipFill>
        <p:spPr>
          <a:xfrm>
            <a:off x="364214" y="274639"/>
            <a:ext cx="8554301" cy="5692863"/>
          </a:xfrm>
          <a:prstGeom prst="rect">
            <a:avLst/>
          </a:prstGeom>
        </p:spPr>
      </p:pic>
    </p:spTree>
    <p:extLst>
      <p:ext uri="{BB962C8B-B14F-4D97-AF65-F5344CB8AC3E}">
        <p14:creationId xmlns:p14="http://schemas.microsoft.com/office/powerpoint/2010/main" val="3924159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34</a:t>
            </a:fld>
            <a:endParaRPr lang="en-US"/>
          </a:p>
        </p:txBody>
      </p:sp>
      <p:sp>
        <p:nvSpPr>
          <p:cNvPr id="5" name="TextBox 4"/>
          <p:cNvSpPr txBox="1"/>
          <p:nvPr/>
        </p:nvSpPr>
        <p:spPr>
          <a:xfrm>
            <a:off x="1941096" y="6259087"/>
            <a:ext cx="3189271" cy="276999"/>
          </a:xfrm>
          <a:prstGeom prst="rect">
            <a:avLst/>
          </a:prstGeom>
          <a:noFill/>
        </p:spPr>
        <p:txBody>
          <a:bodyPr wrap="none" rtlCol="0">
            <a:spAutoFit/>
          </a:bodyPr>
          <a:lstStyle/>
          <a:p>
            <a:r>
              <a:rPr lang="en-US" sz="1200" dirty="0">
                <a:solidFill>
                  <a:schemeClr val="bg1"/>
                </a:solidFill>
              </a:rPr>
              <a:t>GARFIELD-AF. JACC. 2020;76(12):1425-36</a:t>
            </a:r>
          </a:p>
        </p:txBody>
      </p:sp>
      <p:pic>
        <p:nvPicPr>
          <p:cNvPr id="6" name="Picture 5"/>
          <p:cNvPicPr>
            <a:picLocks noChangeAspect="1"/>
          </p:cNvPicPr>
          <p:nvPr/>
        </p:nvPicPr>
        <p:blipFill rotWithShape="1">
          <a:blip r:embed="rId2"/>
          <a:srcRect l="1325" r="2799" b="7492"/>
          <a:stretch/>
        </p:blipFill>
        <p:spPr>
          <a:xfrm>
            <a:off x="188281" y="317125"/>
            <a:ext cx="8617827" cy="5819567"/>
          </a:xfrm>
          <a:prstGeom prst="rect">
            <a:avLst/>
          </a:prstGeom>
        </p:spPr>
      </p:pic>
    </p:spTree>
    <p:extLst>
      <p:ext uri="{BB962C8B-B14F-4D97-AF65-F5344CB8AC3E}">
        <p14:creationId xmlns:p14="http://schemas.microsoft.com/office/powerpoint/2010/main" val="701334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D2749-1A78-4868-87E8-5B8D0A2662C1}"/>
              </a:ext>
            </a:extLst>
          </p:cNvPr>
          <p:cNvSpPr>
            <a:spLocks noGrp="1"/>
          </p:cNvSpPr>
          <p:nvPr>
            <p:ph type="title"/>
          </p:nvPr>
        </p:nvSpPr>
        <p:spPr/>
        <p:txBody>
          <a:bodyPr/>
          <a:lstStyle/>
          <a:p>
            <a:r>
              <a:rPr lang="en-US" dirty="0"/>
              <a:t>Drug Interactions</a:t>
            </a:r>
          </a:p>
        </p:txBody>
      </p:sp>
      <p:sp>
        <p:nvSpPr>
          <p:cNvPr id="3" name="Content Placeholder 2">
            <a:extLst>
              <a:ext uri="{FF2B5EF4-FFF2-40B4-BE49-F238E27FC236}">
                <a16:creationId xmlns:a16="http://schemas.microsoft.com/office/drawing/2014/main" xmlns="" id="{EF61C5CB-D7C7-471F-86BE-29D11474B312}"/>
              </a:ext>
            </a:extLst>
          </p:cNvPr>
          <p:cNvSpPr>
            <a:spLocks noGrp="1"/>
          </p:cNvSpPr>
          <p:nvPr>
            <p:ph idx="1"/>
          </p:nvPr>
        </p:nvSpPr>
        <p:spPr/>
        <p:txBody>
          <a:bodyPr/>
          <a:lstStyle/>
          <a:p>
            <a:r>
              <a:rPr lang="en-US" dirty="0"/>
              <a:t>Although not as cumbersome as warfarin, the potential for drug-drug interactions (DDIs) still exist with the DOACs</a:t>
            </a:r>
          </a:p>
          <a:p>
            <a:pPr lvl="1"/>
            <a:r>
              <a:rPr lang="en-US" dirty="0"/>
              <a:t>Whereas warfarin has higher number of DDIs than DOACs, warfarin at least has the monitoring option</a:t>
            </a:r>
          </a:p>
          <a:p>
            <a:endParaRPr lang="en-US" dirty="0"/>
          </a:p>
          <a:p>
            <a:r>
              <a:rPr lang="en-US" dirty="0"/>
              <a:t>DOAC absorption is mediated by p-glycoproteins (P-</a:t>
            </a:r>
            <a:r>
              <a:rPr lang="en-US" dirty="0" err="1"/>
              <a:t>gp</a:t>
            </a:r>
            <a:r>
              <a:rPr lang="en-US" dirty="0"/>
              <a:t>)</a:t>
            </a:r>
          </a:p>
          <a:p>
            <a:r>
              <a:rPr lang="en-US" dirty="0"/>
              <a:t>DOAC metabolism is mediated by CYP3A4</a:t>
            </a:r>
          </a:p>
          <a:p>
            <a:pPr lvl="1"/>
            <a:r>
              <a:rPr lang="en-US" dirty="0"/>
              <a:t>Varies based on the agent</a:t>
            </a:r>
          </a:p>
          <a:p>
            <a:pPr marL="114112" indent="0">
              <a:buNone/>
            </a:pPr>
            <a:endParaRPr lang="en-US" dirty="0"/>
          </a:p>
        </p:txBody>
      </p:sp>
      <p:sp>
        <p:nvSpPr>
          <p:cNvPr id="4" name="Slide Number Placeholder 3">
            <a:extLst>
              <a:ext uri="{FF2B5EF4-FFF2-40B4-BE49-F238E27FC236}">
                <a16:creationId xmlns:a16="http://schemas.microsoft.com/office/drawing/2014/main" xmlns="" id="{E1910BFB-A791-45DB-9D95-746E327874B4}"/>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1096477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55E47-0C9A-4103-A5D4-21279C08EFA1}"/>
              </a:ext>
            </a:extLst>
          </p:cNvPr>
          <p:cNvSpPr>
            <a:spLocks noGrp="1"/>
          </p:cNvSpPr>
          <p:nvPr>
            <p:ph type="title"/>
          </p:nvPr>
        </p:nvSpPr>
        <p:spPr/>
        <p:txBody>
          <a:bodyPr/>
          <a:lstStyle/>
          <a:p>
            <a:r>
              <a:rPr lang="en-US" dirty="0"/>
              <a:t>Dabigatran Recommendations</a:t>
            </a:r>
            <a:br>
              <a:rPr lang="en-US" dirty="0"/>
            </a:br>
            <a:r>
              <a:rPr lang="en-US" sz="2400" dirty="0"/>
              <a:t>P-</a:t>
            </a:r>
            <a:r>
              <a:rPr lang="en-US" sz="2400" dirty="0" err="1"/>
              <a:t>gp</a:t>
            </a:r>
            <a:r>
              <a:rPr lang="en-US" sz="2400" dirty="0"/>
              <a:t> impact, no impact for 3A4</a:t>
            </a:r>
            <a:endParaRPr lang="en-US" dirty="0"/>
          </a:p>
        </p:txBody>
      </p:sp>
      <p:sp>
        <p:nvSpPr>
          <p:cNvPr id="5" name="Content Placeholder 4">
            <a:extLst>
              <a:ext uri="{FF2B5EF4-FFF2-40B4-BE49-F238E27FC236}">
                <a16:creationId xmlns:a16="http://schemas.microsoft.com/office/drawing/2014/main" xmlns="" id="{E6415BAF-FBDB-4EDF-87A7-EBD5E495B026}"/>
              </a:ext>
            </a:extLst>
          </p:cNvPr>
          <p:cNvSpPr>
            <a:spLocks noGrp="1"/>
          </p:cNvSpPr>
          <p:nvPr>
            <p:ph sz="half" idx="1"/>
          </p:nvPr>
        </p:nvSpPr>
        <p:spPr/>
        <p:txBody>
          <a:bodyPr>
            <a:normAutofit/>
          </a:bodyPr>
          <a:lstStyle/>
          <a:p>
            <a:pPr>
              <a:defRPr/>
            </a:pPr>
            <a:r>
              <a:rPr lang="en-US" sz="2200" dirty="0"/>
              <a:t>P-glycoprotein inhibitors</a:t>
            </a:r>
          </a:p>
          <a:p>
            <a:pPr lvl="1">
              <a:defRPr/>
            </a:pPr>
            <a:r>
              <a:rPr lang="en-US" sz="2000" dirty="0"/>
              <a:t>E.g. Verapamil, amiodarone, quinidine, clarithromycin</a:t>
            </a:r>
          </a:p>
          <a:p>
            <a:pPr lvl="1">
              <a:defRPr/>
            </a:pPr>
            <a:r>
              <a:rPr lang="en-US" sz="2000" dirty="0"/>
              <a:t>No dose adjustments are necessary</a:t>
            </a:r>
          </a:p>
          <a:p>
            <a:pPr lvl="2">
              <a:defRPr/>
            </a:pPr>
            <a:r>
              <a:rPr lang="en-US" sz="1700" dirty="0"/>
              <a:t>Avoid if </a:t>
            </a:r>
            <a:r>
              <a:rPr lang="en-US" sz="1700" dirty="0" err="1"/>
              <a:t>CrCl</a:t>
            </a:r>
            <a:r>
              <a:rPr lang="en-US" sz="1700" dirty="0"/>
              <a:t> &lt; 30 ml/min</a:t>
            </a:r>
          </a:p>
          <a:p>
            <a:pPr lvl="1">
              <a:defRPr/>
            </a:pPr>
            <a:endParaRPr lang="en-US" sz="2000" dirty="0"/>
          </a:p>
          <a:p>
            <a:pPr lvl="1">
              <a:defRPr/>
            </a:pPr>
            <a:r>
              <a:rPr lang="en-US" sz="2000" dirty="0"/>
              <a:t>Ketoconazole and </a:t>
            </a:r>
            <a:r>
              <a:rPr lang="en-US" sz="2000" dirty="0" err="1"/>
              <a:t>dronadarone</a:t>
            </a:r>
            <a:endParaRPr lang="en-US" sz="2000" dirty="0"/>
          </a:p>
          <a:p>
            <a:pPr marL="1143000" lvl="2" indent="-228600">
              <a:defRPr/>
            </a:pPr>
            <a:r>
              <a:rPr lang="en-US" sz="1900" dirty="0" err="1"/>
              <a:t>CrCl</a:t>
            </a:r>
            <a:r>
              <a:rPr lang="en-US" sz="1900" dirty="0"/>
              <a:t> 30 – 50 ml/min</a:t>
            </a:r>
          </a:p>
          <a:p>
            <a:pPr marL="1143000" lvl="2" indent="-228600">
              <a:defRPr/>
            </a:pPr>
            <a:r>
              <a:rPr lang="en-US" sz="1900" dirty="0"/>
              <a:t>Dabigatran 75mg PO twice a day</a:t>
            </a:r>
          </a:p>
        </p:txBody>
      </p:sp>
      <p:sp>
        <p:nvSpPr>
          <p:cNvPr id="6" name="Content Placeholder 5">
            <a:extLst>
              <a:ext uri="{FF2B5EF4-FFF2-40B4-BE49-F238E27FC236}">
                <a16:creationId xmlns:a16="http://schemas.microsoft.com/office/drawing/2014/main" xmlns="" id="{F226FE18-7E71-41C4-A28C-C2647EA9B82F}"/>
              </a:ext>
            </a:extLst>
          </p:cNvPr>
          <p:cNvSpPr>
            <a:spLocks noGrp="1"/>
          </p:cNvSpPr>
          <p:nvPr>
            <p:ph sz="half" idx="2"/>
          </p:nvPr>
        </p:nvSpPr>
        <p:spPr/>
        <p:txBody>
          <a:bodyPr>
            <a:normAutofit/>
          </a:bodyPr>
          <a:lstStyle/>
          <a:p>
            <a:r>
              <a:rPr lang="en-US" altLang="en-US" sz="2200" dirty="0"/>
              <a:t>P-glycoprotein inducers</a:t>
            </a:r>
          </a:p>
          <a:p>
            <a:pPr lvl="1"/>
            <a:r>
              <a:rPr lang="en-US" altLang="en-US" sz="2000" dirty="0"/>
              <a:t>E.g. Rifampin, carbamazepine</a:t>
            </a:r>
          </a:p>
          <a:p>
            <a:pPr lvl="1"/>
            <a:r>
              <a:rPr lang="en-US" altLang="en-US" sz="2000" dirty="0"/>
              <a:t>Inducers should be avoided</a:t>
            </a:r>
          </a:p>
        </p:txBody>
      </p:sp>
      <p:sp>
        <p:nvSpPr>
          <p:cNvPr id="4" name="Slide Number Placeholder 3">
            <a:extLst>
              <a:ext uri="{FF2B5EF4-FFF2-40B4-BE49-F238E27FC236}">
                <a16:creationId xmlns:a16="http://schemas.microsoft.com/office/drawing/2014/main" xmlns="" id="{824BB893-3E55-4202-8CC7-BD9286E99A1B}"/>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1732741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EE2BE-5BB8-4042-9B6A-F85F39873E3D}"/>
              </a:ext>
            </a:extLst>
          </p:cNvPr>
          <p:cNvSpPr>
            <a:spLocks noGrp="1"/>
          </p:cNvSpPr>
          <p:nvPr>
            <p:ph type="title"/>
          </p:nvPr>
        </p:nvSpPr>
        <p:spPr/>
        <p:txBody>
          <a:bodyPr/>
          <a:lstStyle/>
          <a:p>
            <a:r>
              <a:rPr lang="en-US" dirty="0"/>
              <a:t>Rivaroxaban Recommendations</a:t>
            </a:r>
            <a:br>
              <a:rPr lang="en-US" dirty="0"/>
            </a:br>
            <a:r>
              <a:rPr lang="en-US" sz="2400" dirty="0"/>
              <a:t>P-</a:t>
            </a:r>
            <a:r>
              <a:rPr lang="en-US" sz="2400" dirty="0" err="1"/>
              <a:t>gp</a:t>
            </a:r>
            <a:r>
              <a:rPr lang="en-US" sz="2400" dirty="0"/>
              <a:t> and 3A4 impact (including weaker 3A4 inhibitors)</a:t>
            </a:r>
            <a:endParaRPr lang="en-US" dirty="0"/>
          </a:p>
        </p:txBody>
      </p:sp>
      <p:sp>
        <p:nvSpPr>
          <p:cNvPr id="3" name="Content Placeholder 2">
            <a:extLst>
              <a:ext uri="{FF2B5EF4-FFF2-40B4-BE49-F238E27FC236}">
                <a16:creationId xmlns:a16="http://schemas.microsoft.com/office/drawing/2014/main" xmlns="" id="{2E744F8B-77FD-45B1-8BC1-2E32F0386D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F2D332A4-74B5-47AF-84BF-AB88DA22B204}"/>
              </a:ext>
            </a:extLst>
          </p:cNvPr>
          <p:cNvSpPr>
            <a:spLocks noGrp="1"/>
          </p:cNvSpPr>
          <p:nvPr>
            <p:ph type="sldNum" sz="quarter" idx="12"/>
          </p:nvPr>
        </p:nvSpPr>
        <p:spPr/>
        <p:txBody>
          <a:bodyPr/>
          <a:lstStyle/>
          <a:p>
            <a:fld id="{1D2EA5EF-C699-AF4C-BA42-C0A1CAAB713C}" type="slidenum">
              <a:rPr lang="en-US" smtClean="0"/>
              <a:t>37</a:t>
            </a:fld>
            <a:endParaRPr lang="en-US"/>
          </a:p>
        </p:txBody>
      </p:sp>
      <p:graphicFrame>
        <p:nvGraphicFramePr>
          <p:cNvPr id="5" name="Group 37">
            <a:extLst>
              <a:ext uri="{FF2B5EF4-FFF2-40B4-BE49-F238E27FC236}">
                <a16:creationId xmlns:a16="http://schemas.microsoft.com/office/drawing/2014/main" xmlns="" id="{1CF29E80-61BB-40A1-A169-5F604BEF2B92}"/>
              </a:ext>
            </a:extLst>
          </p:cNvPr>
          <p:cNvGraphicFramePr>
            <a:graphicFrameLocks noGrp="1"/>
          </p:cNvGraphicFramePr>
          <p:nvPr>
            <p:extLst>
              <p:ext uri="{D42A27DB-BD31-4B8C-83A1-F6EECF244321}">
                <p14:modId xmlns:p14="http://schemas.microsoft.com/office/powerpoint/2010/main" val="1527147545"/>
              </p:ext>
            </p:extLst>
          </p:nvPr>
        </p:nvGraphicFramePr>
        <p:xfrm>
          <a:off x="271586" y="1670140"/>
          <a:ext cx="8686800" cy="4297362"/>
        </p:xfrm>
        <a:graphic>
          <a:graphicData uri="http://schemas.openxmlformats.org/drawingml/2006/table">
            <a:tbl>
              <a:tblPr/>
              <a:tblGrid>
                <a:gridCol w="2819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10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onstantia" pitchFamily="18" charset="0"/>
                        </a:rPr>
                        <a:t>P-glycoprotein /Strong 3A4 inhibitors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onstantia" pitchFamily="18" charset="0"/>
                        </a:rPr>
                        <a:t>Less potent P-glycoprotein /3A4 inhibitors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onstantia" pitchFamily="18" charset="0"/>
                        </a:rPr>
                        <a:t>P-glycoprotein /Strong 3A4 inducers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636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a:ln>
                            <a:noFill/>
                          </a:ln>
                          <a:solidFill>
                            <a:schemeClr val="tx1"/>
                          </a:solidFill>
                          <a:effectLst/>
                          <a:latin typeface="Constantia" pitchFamily="18" charset="0"/>
                        </a:rPr>
                        <a:t>Agents: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8" charset="0"/>
                        </a:rPr>
                        <a:t>Conivaptan, itraconazole, ketoconazole, lopinavir/ritonavir, ritonavir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a:ln>
                            <a:noFill/>
                          </a:ln>
                          <a:solidFill>
                            <a:schemeClr val="tx1"/>
                          </a:solidFill>
                          <a:effectLst/>
                          <a:latin typeface="Constantia" pitchFamily="18" charset="0"/>
                        </a:rPr>
                        <a:t>Agents: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8" charset="0"/>
                        </a:rPr>
                        <a:t>Azithromycin, clarithromycin, diltiazem, dronaderone, erythromycin, verapamil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a:ln>
                            <a:noFill/>
                          </a:ln>
                          <a:solidFill>
                            <a:schemeClr val="tx1"/>
                          </a:solidFill>
                          <a:effectLst/>
                          <a:latin typeface="Constantia" pitchFamily="18" charset="0"/>
                        </a:rPr>
                        <a:t>Agents: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8" charset="0"/>
                        </a:rPr>
                        <a:t>Carbamazepine, phenytoin, rifampin, St. John’s Wort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xmlns="" val="10001"/>
                  </a:ext>
                </a:extLst>
              </a:tr>
              <a:tr h="1636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a:ln>
                            <a:noFill/>
                          </a:ln>
                          <a:solidFill>
                            <a:schemeClr val="tx1"/>
                          </a:solidFill>
                          <a:effectLst/>
                          <a:latin typeface="Constantia" pitchFamily="18" charset="0"/>
                        </a:rPr>
                        <a:t>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nstantia" pitchFamily="18" charset="0"/>
                        </a:rPr>
                        <a:t>- Avoid combination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a:ln>
                            <a:noFill/>
                          </a:ln>
                          <a:solidFill>
                            <a:schemeClr val="tx1"/>
                          </a:solidFill>
                          <a:effectLst/>
                          <a:latin typeface="Constantia" pitchFamily="18" charset="0"/>
                        </a:rPr>
                        <a:t>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nstantia" pitchFamily="18" charset="0"/>
                        </a:rPr>
                        <a:t>- Do not use combination in mild renal impairment      (</a:t>
                      </a:r>
                      <a:r>
                        <a:rPr kumimoji="0" lang="en-US" sz="1800" b="0" i="0" u="none" strike="noStrike" cap="none" normalizeH="0" baseline="0" dirty="0" err="1">
                          <a:ln>
                            <a:noFill/>
                          </a:ln>
                          <a:solidFill>
                            <a:schemeClr val="tx1"/>
                          </a:solidFill>
                          <a:effectLst/>
                          <a:latin typeface="Constantia" pitchFamily="18" charset="0"/>
                        </a:rPr>
                        <a:t>CrCl</a:t>
                      </a:r>
                      <a:r>
                        <a:rPr kumimoji="0" lang="en-US" sz="1800" b="0" i="0" u="none" strike="noStrike" cap="none" normalizeH="0" baseline="0" dirty="0">
                          <a:ln>
                            <a:noFill/>
                          </a:ln>
                          <a:solidFill>
                            <a:schemeClr val="tx1"/>
                          </a:solidFill>
                          <a:effectLst/>
                          <a:latin typeface="Constantia" pitchFamily="18" charset="0"/>
                        </a:rPr>
                        <a:t> 30 – 60ml/min)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a:ln>
                            <a:noFill/>
                          </a:ln>
                          <a:solidFill>
                            <a:schemeClr val="tx1"/>
                          </a:solidFill>
                          <a:effectLst/>
                          <a:latin typeface="Constantia" pitchFamily="18" charset="0"/>
                        </a:rPr>
                        <a:t>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nstantia" pitchFamily="18" charset="0"/>
                        </a:rPr>
                        <a:t>- Avoid combination if possible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9674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95139-FF37-4FFD-9999-6212AFB28F21}"/>
              </a:ext>
            </a:extLst>
          </p:cNvPr>
          <p:cNvSpPr>
            <a:spLocks noGrp="1"/>
          </p:cNvSpPr>
          <p:nvPr>
            <p:ph type="title"/>
          </p:nvPr>
        </p:nvSpPr>
        <p:spPr/>
        <p:txBody>
          <a:bodyPr/>
          <a:lstStyle/>
          <a:p>
            <a:r>
              <a:rPr lang="en-US" dirty="0"/>
              <a:t>Apixaban Recommendations</a:t>
            </a:r>
            <a:br>
              <a:rPr lang="en-US" dirty="0"/>
            </a:br>
            <a:r>
              <a:rPr lang="en-US" sz="2400" dirty="0"/>
              <a:t>P-</a:t>
            </a:r>
            <a:r>
              <a:rPr lang="en-US" sz="2400" dirty="0" err="1"/>
              <a:t>gp</a:t>
            </a:r>
            <a:r>
              <a:rPr lang="en-US" sz="2400" dirty="0"/>
              <a:t> and 3A4 impact</a:t>
            </a:r>
          </a:p>
        </p:txBody>
      </p:sp>
      <p:sp>
        <p:nvSpPr>
          <p:cNvPr id="3" name="Content Placeholder 2">
            <a:extLst>
              <a:ext uri="{FF2B5EF4-FFF2-40B4-BE49-F238E27FC236}">
                <a16:creationId xmlns:a16="http://schemas.microsoft.com/office/drawing/2014/main" xmlns="" id="{4390E424-933E-4A93-8AC9-72B07306529E}"/>
              </a:ext>
            </a:extLst>
          </p:cNvPr>
          <p:cNvSpPr>
            <a:spLocks noGrp="1"/>
          </p:cNvSpPr>
          <p:nvPr>
            <p:ph idx="1"/>
          </p:nvPr>
        </p:nvSpPr>
        <p:spPr/>
        <p:txBody>
          <a:bodyPr/>
          <a:lstStyle/>
          <a:p>
            <a:r>
              <a:rPr lang="en-US" dirty="0"/>
              <a:t>Combined P-</a:t>
            </a:r>
            <a:r>
              <a:rPr lang="en-US" dirty="0" err="1"/>
              <a:t>gp</a:t>
            </a:r>
            <a:r>
              <a:rPr lang="en-US" dirty="0"/>
              <a:t> AND strong CYP3A4 inhibitors           (e.g., ketoconazole, itraconazole) :</a:t>
            </a:r>
          </a:p>
          <a:p>
            <a:pPr lvl="1"/>
            <a:r>
              <a:rPr lang="en-US" dirty="0"/>
              <a:t>On 5 mg or 10 mg BID, reduce the dose by 50%</a:t>
            </a:r>
          </a:p>
          <a:p>
            <a:pPr lvl="1"/>
            <a:r>
              <a:rPr lang="en-US" dirty="0"/>
              <a:t>On 2.5mg BID, do not use</a:t>
            </a:r>
          </a:p>
          <a:p>
            <a:r>
              <a:rPr lang="en-US" dirty="0"/>
              <a:t>Combined P-</a:t>
            </a:r>
            <a:r>
              <a:rPr lang="en-US" dirty="0" err="1"/>
              <a:t>gp</a:t>
            </a:r>
            <a:r>
              <a:rPr lang="en-US" dirty="0"/>
              <a:t> AND strong CYP3A4 inducers</a:t>
            </a:r>
          </a:p>
          <a:p>
            <a:pPr lvl="1"/>
            <a:r>
              <a:rPr lang="en-US" dirty="0"/>
              <a:t>Avoid use</a:t>
            </a:r>
          </a:p>
        </p:txBody>
      </p:sp>
      <p:sp>
        <p:nvSpPr>
          <p:cNvPr id="4" name="Slide Number Placeholder 3">
            <a:extLst>
              <a:ext uri="{FF2B5EF4-FFF2-40B4-BE49-F238E27FC236}">
                <a16:creationId xmlns:a16="http://schemas.microsoft.com/office/drawing/2014/main" xmlns="" id="{9FB655E1-A31A-4AE5-9C66-D39E448987DF}"/>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124229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Drug Interaction</a:t>
            </a:r>
          </a:p>
        </p:txBody>
      </p:sp>
      <p:sp>
        <p:nvSpPr>
          <p:cNvPr id="3" name="Content Placeholder 2"/>
          <p:cNvSpPr>
            <a:spLocks noGrp="1"/>
          </p:cNvSpPr>
          <p:nvPr>
            <p:ph idx="1"/>
          </p:nvPr>
        </p:nvSpPr>
        <p:spPr/>
        <p:txBody>
          <a:bodyPr/>
          <a:lstStyle/>
          <a:p>
            <a:r>
              <a:rPr lang="en-US" dirty="0"/>
              <a:t>American Society of Hematology (VTE treatment)</a:t>
            </a:r>
          </a:p>
          <a:p>
            <a:pPr lvl="1"/>
            <a:r>
              <a:rPr lang="en-US" dirty="0"/>
              <a:t>In patients with VTE on strong inducers or inhibitors of p-glycoprotein or CYP enzymes – </a:t>
            </a:r>
            <a:r>
              <a:rPr lang="en-US" i="1" dirty="0"/>
              <a:t>suggest</a:t>
            </a:r>
            <a:r>
              <a:rPr lang="en-US" dirty="0"/>
              <a:t> using alternative to DOAC (warfarin or LMWH)</a:t>
            </a:r>
          </a:p>
          <a:p>
            <a:pPr lvl="2"/>
            <a:r>
              <a:rPr lang="en-US" dirty="0"/>
              <a:t>Theoretical risk</a:t>
            </a:r>
          </a:p>
          <a:p>
            <a:pPr lvl="2"/>
            <a:r>
              <a:rPr lang="en-US" dirty="0"/>
              <a:t>Unable to estimate the real clinical magnitude of the interactions</a:t>
            </a:r>
          </a:p>
          <a:p>
            <a:pPr lvl="2"/>
            <a:r>
              <a:rPr lang="en-US" dirty="0"/>
              <a:t>Patient preference</a:t>
            </a:r>
          </a:p>
        </p:txBody>
      </p:sp>
      <p:sp>
        <p:nvSpPr>
          <p:cNvPr id="4" name="Slide Number Placeholder 3"/>
          <p:cNvSpPr>
            <a:spLocks noGrp="1"/>
          </p:cNvSpPr>
          <p:nvPr>
            <p:ph type="sldNum" sz="quarter" idx="12"/>
          </p:nvPr>
        </p:nvSpPr>
        <p:spPr/>
        <p:txBody>
          <a:bodyPr/>
          <a:lstStyle/>
          <a:p>
            <a:fld id="{1D2EA5EF-C699-AF4C-BA42-C0A1CAAB713C}" type="slidenum">
              <a:rPr lang="en-US" smtClean="0"/>
              <a:t>39</a:t>
            </a:fld>
            <a:endParaRPr lang="en-US"/>
          </a:p>
        </p:txBody>
      </p:sp>
      <p:sp>
        <p:nvSpPr>
          <p:cNvPr id="5" name="Rectangle 4"/>
          <p:cNvSpPr/>
          <p:nvPr/>
        </p:nvSpPr>
        <p:spPr>
          <a:xfrm>
            <a:off x="1843656" y="6249078"/>
            <a:ext cx="2841996" cy="276999"/>
          </a:xfrm>
          <a:prstGeom prst="rect">
            <a:avLst/>
          </a:prstGeom>
        </p:spPr>
        <p:txBody>
          <a:bodyPr wrap="none">
            <a:spAutoFit/>
          </a:bodyPr>
          <a:lstStyle/>
          <a:p>
            <a:r>
              <a:rPr lang="en-US" sz="1200" dirty="0">
                <a:solidFill>
                  <a:schemeClr val="bg1"/>
                </a:solidFill>
              </a:rPr>
              <a:t>Blood Advances 2018;2(22):3257-3291</a:t>
            </a:r>
          </a:p>
        </p:txBody>
      </p:sp>
    </p:spTree>
    <p:extLst>
      <p:ext uri="{BB962C8B-B14F-4D97-AF65-F5344CB8AC3E}">
        <p14:creationId xmlns:p14="http://schemas.microsoft.com/office/powerpoint/2010/main" val="203195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pPr marL="114112" indent="0">
              <a:buNone/>
            </a:pPr>
            <a:r>
              <a:rPr lang="en-US" dirty="0"/>
              <a:t>I have no financial relationships to disclose</a:t>
            </a:r>
          </a:p>
          <a:p>
            <a:pPr marL="114112" indent="0">
              <a:buNone/>
            </a:pPr>
            <a:r>
              <a:rPr lang="en-US" dirty="0"/>
              <a:t>This presentation may include off-label use of medications</a:t>
            </a:r>
          </a:p>
        </p:txBody>
      </p:sp>
      <p:sp>
        <p:nvSpPr>
          <p:cNvPr id="4" name="Slide Number Placeholder 3"/>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4204142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Specific Drug Interactions</a:t>
            </a:r>
            <a:br>
              <a:rPr lang="en-US" dirty="0"/>
            </a:br>
            <a:r>
              <a:rPr lang="en-US" sz="2400" dirty="0"/>
              <a:t>(only noting ones with expected interaction)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7220615"/>
              </p:ext>
            </p:extLst>
          </p:nvPr>
        </p:nvGraphicFramePr>
        <p:xfrm>
          <a:off x="201478" y="1336734"/>
          <a:ext cx="8878950" cy="5113253"/>
        </p:xfrm>
        <a:graphic>
          <a:graphicData uri="http://schemas.openxmlformats.org/drawingml/2006/table">
            <a:tbl>
              <a:tblPr firstRow="1" bandRow="1">
                <a:tableStyleId>{5C22544A-7EE6-4342-B048-85BDC9FD1C3A}</a:tableStyleId>
              </a:tblPr>
              <a:tblGrid>
                <a:gridCol w="1720312">
                  <a:extLst>
                    <a:ext uri="{9D8B030D-6E8A-4147-A177-3AD203B41FA5}">
                      <a16:colId xmlns:a16="http://schemas.microsoft.com/office/drawing/2014/main" xmlns="" val="1825558007"/>
                    </a:ext>
                  </a:extLst>
                </a:gridCol>
                <a:gridCol w="1797803">
                  <a:extLst>
                    <a:ext uri="{9D8B030D-6E8A-4147-A177-3AD203B41FA5}">
                      <a16:colId xmlns:a16="http://schemas.microsoft.com/office/drawing/2014/main" xmlns="" val="3081570801"/>
                    </a:ext>
                  </a:extLst>
                </a:gridCol>
                <a:gridCol w="2030278">
                  <a:extLst>
                    <a:ext uri="{9D8B030D-6E8A-4147-A177-3AD203B41FA5}">
                      <a16:colId xmlns:a16="http://schemas.microsoft.com/office/drawing/2014/main" xmlns="" val="3105236673"/>
                    </a:ext>
                  </a:extLst>
                </a:gridCol>
                <a:gridCol w="3330557">
                  <a:extLst>
                    <a:ext uri="{9D8B030D-6E8A-4147-A177-3AD203B41FA5}">
                      <a16:colId xmlns:a16="http://schemas.microsoft.com/office/drawing/2014/main" xmlns="" val="4005625509"/>
                    </a:ext>
                  </a:extLst>
                </a:gridCol>
              </a:tblGrid>
              <a:tr h="507569">
                <a:tc>
                  <a:txBody>
                    <a:bodyPr/>
                    <a:lstStyle/>
                    <a:p>
                      <a:r>
                        <a:rPr lang="en-US" dirty="0"/>
                        <a:t>Anticoagulant</a:t>
                      </a:r>
                    </a:p>
                  </a:txBody>
                  <a:tcPr/>
                </a:tc>
                <a:tc>
                  <a:txBody>
                    <a:bodyPr/>
                    <a:lstStyle/>
                    <a:p>
                      <a:r>
                        <a:rPr lang="en-US" dirty="0"/>
                        <a:t>Antiretroviral </a:t>
                      </a:r>
                    </a:p>
                  </a:txBody>
                  <a:tcPr/>
                </a:tc>
                <a:tc>
                  <a:txBody>
                    <a:bodyPr/>
                    <a:lstStyle/>
                    <a:p>
                      <a:r>
                        <a:rPr lang="en-US" dirty="0"/>
                        <a:t>Expected</a:t>
                      </a:r>
                      <a:r>
                        <a:rPr lang="en-US" baseline="0" dirty="0"/>
                        <a:t> Impact</a:t>
                      </a:r>
                      <a:endParaRPr lang="en-US" dirty="0"/>
                    </a:p>
                  </a:txBody>
                  <a:tcPr/>
                </a:tc>
                <a:tc>
                  <a:txBody>
                    <a:bodyPr/>
                    <a:lstStyle/>
                    <a:p>
                      <a:r>
                        <a:rPr lang="en-US" dirty="0"/>
                        <a:t>Management</a:t>
                      </a:r>
                    </a:p>
                  </a:txBody>
                  <a:tcPr/>
                </a:tc>
                <a:extLst>
                  <a:ext uri="{0D108BD9-81ED-4DB2-BD59-A6C34878D82A}">
                    <a16:rowId xmlns:a16="http://schemas.microsoft.com/office/drawing/2014/main" xmlns="" val="2471760526"/>
                  </a:ext>
                </a:extLst>
              </a:tr>
              <a:tr h="977530">
                <a:tc>
                  <a:txBody>
                    <a:bodyPr/>
                    <a:lstStyle/>
                    <a:p>
                      <a:r>
                        <a:rPr lang="en-US" dirty="0"/>
                        <a:t>Dabigatran</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Elvitegravir-cobicistat</a:t>
                      </a:r>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dabigatran</a:t>
                      </a:r>
                    </a:p>
                    <a:p>
                      <a:endParaRPr lang="en-US" dirty="0"/>
                    </a:p>
                  </a:txBody>
                  <a:tcPr/>
                </a:tc>
                <a:tc>
                  <a:txBody>
                    <a:bodyPr/>
                    <a:lstStyle/>
                    <a:p>
                      <a:r>
                        <a:rPr lang="en-US" u="sng" dirty="0"/>
                        <a:t>AF</a:t>
                      </a:r>
                      <a:r>
                        <a:rPr lang="en-US" dirty="0"/>
                        <a:t>: </a:t>
                      </a:r>
                    </a:p>
                    <a:p>
                      <a:r>
                        <a:rPr lang="en-US" dirty="0" err="1"/>
                        <a:t>CrCl</a:t>
                      </a:r>
                      <a:r>
                        <a:rPr lang="en-US" dirty="0"/>
                        <a:t> 30 – 50: 75mg</a:t>
                      </a:r>
                      <a:r>
                        <a:rPr lang="en-US" baseline="0" dirty="0"/>
                        <a:t> BID</a:t>
                      </a:r>
                    </a:p>
                    <a:p>
                      <a:r>
                        <a:rPr lang="en-US" baseline="0" dirty="0" err="1"/>
                        <a:t>CrCl</a:t>
                      </a:r>
                      <a:r>
                        <a:rPr lang="en-US" baseline="0" dirty="0"/>
                        <a:t> &lt; 30: Do not use</a:t>
                      </a:r>
                    </a:p>
                    <a:p>
                      <a:r>
                        <a:rPr lang="en-US" u="sng" baseline="0" dirty="0"/>
                        <a:t>VTE</a:t>
                      </a:r>
                      <a:r>
                        <a:rPr lang="en-US" baseline="0" dirty="0"/>
                        <a:t>: </a:t>
                      </a:r>
                    </a:p>
                    <a:p>
                      <a:r>
                        <a:rPr lang="en-US" baseline="0" dirty="0" err="1"/>
                        <a:t>CrCl</a:t>
                      </a:r>
                      <a:r>
                        <a:rPr lang="en-US" baseline="0" dirty="0"/>
                        <a:t> &lt; 50: Do not use</a:t>
                      </a:r>
                      <a:endParaRPr lang="en-US" dirty="0"/>
                    </a:p>
                  </a:txBody>
                  <a:tcPr/>
                </a:tc>
                <a:extLst>
                  <a:ext uri="{0D108BD9-81ED-4DB2-BD59-A6C34878D82A}">
                    <a16:rowId xmlns:a16="http://schemas.microsoft.com/office/drawing/2014/main" xmlns="" val="726914113"/>
                  </a:ext>
                </a:extLst>
              </a:tr>
              <a:tr h="702074">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Atazanavir</a:t>
                      </a:r>
                      <a:endParaRPr lang="en-US" dirty="0"/>
                    </a:p>
                  </a:txBody>
                  <a:tcPr/>
                </a:tc>
                <a:tc>
                  <a:txBody>
                    <a:bodyPr/>
                    <a:lstStyle/>
                    <a:p>
                      <a:r>
                        <a:rPr lang="en-US" dirty="0"/>
                        <a:t>No data</a:t>
                      </a:r>
                    </a:p>
                  </a:txBody>
                  <a:tcPr/>
                </a:tc>
                <a:tc>
                  <a:txBody>
                    <a:bodyPr/>
                    <a:lstStyle/>
                    <a:p>
                      <a:r>
                        <a:rPr lang="en-US" dirty="0"/>
                        <a:t>Consider alternative ARV or anticoagulant.</a:t>
                      </a:r>
                    </a:p>
                  </a:txBody>
                  <a:tcPr/>
                </a:tc>
                <a:extLst>
                  <a:ext uri="{0D108BD9-81ED-4DB2-BD59-A6C34878D82A}">
                    <a16:rowId xmlns:a16="http://schemas.microsoft.com/office/drawing/2014/main" xmlns="" val="1426284548"/>
                  </a:ext>
                </a:extLst>
              </a:tr>
              <a:tr h="1293333">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Atazanavir</a:t>
                      </a:r>
                      <a:r>
                        <a:rPr lang="en-US" dirty="0"/>
                        <a:t>/r</a:t>
                      </a:r>
                    </a:p>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Atazanavir</a:t>
                      </a:r>
                      <a:r>
                        <a:rPr lang="en-US" dirty="0"/>
                        <a:t>/c</a:t>
                      </a:r>
                    </a:p>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Lopinavir</a:t>
                      </a:r>
                      <a:r>
                        <a:rPr lang="en-US" dirty="0"/>
                        <a:t>/r</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dabigatran</a:t>
                      </a:r>
                    </a:p>
                  </a:txBody>
                  <a:tcPr/>
                </a:tc>
                <a:tc>
                  <a:txBody>
                    <a:bodyPr/>
                    <a:lstStyle/>
                    <a:p>
                      <a:r>
                        <a:rPr lang="en-US" u="sng" dirty="0"/>
                        <a:t>AF</a:t>
                      </a:r>
                      <a:r>
                        <a:rPr lang="en-US" dirty="0"/>
                        <a:t>: </a:t>
                      </a:r>
                    </a:p>
                    <a:p>
                      <a:r>
                        <a:rPr lang="en-US" dirty="0" err="1"/>
                        <a:t>CrCl</a:t>
                      </a:r>
                      <a:r>
                        <a:rPr lang="en-US" dirty="0"/>
                        <a:t> 30 – 50: 75mg</a:t>
                      </a:r>
                      <a:r>
                        <a:rPr lang="en-US" baseline="0" dirty="0"/>
                        <a:t> BID</a:t>
                      </a:r>
                    </a:p>
                    <a:p>
                      <a:r>
                        <a:rPr lang="en-US" baseline="0" dirty="0" err="1"/>
                        <a:t>CrCl</a:t>
                      </a:r>
                      <a:r>
                        <a:rPr lang="en-US" baseline="0" dirty="0"/>
                        <a:t> &lt; 30: Do not use</a:t>
                      </a:r>
                    </a:p>
                    <a:p>
                      <a:r>
                        <a:rPr lang="en-US" u="sng" baseline="0" dirty="0"/>
                        <a:t>VTE</a:t>
                      </a:r>
                      <a:r>
                        <a:rPr lang="en-US" baseline="0" dirty="0"/>
                        <a:t>: </a:t>
                      </a:r>
                    </a:p>
                    <a:p>
                      <a:r>
                        <a:rPr lang="en-US" baseline="0" dirty="0" err="1"/>
                        <a:t>CrCl</a:t>
                      </a:r>
                      <a:r>
                        <a:rPr lang="en-US" baseline="0" dirty="0"/>
                        <a:t> &lt; 50: Do not use</a:t>
                      </a:r>
                      <a:endParaRPr lang="en-US" dirty="0"/>
                    </a:p>
                  </a:txBody>
                  <a:tcPr/>
                </a:tc>
                <a:extLst>
                  <a:ext uri="{0D108BD9-81ED-4DB2-BD59-A6C34878D82A}">
                    <a16:rowId xmlns:a16="http://schemas.microsoft.com/office/drawing/2014/main" xmlns="" val="3122096480"/>
                  </a:ext>
                </a:extLst>
              </a:tr>
              <a:tr h="977530">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Darunavir</a:t>
                      </a:r>
                      <a:r>
                        <a:rPr lang="en-US" dirty="0"/>
                        <a:t>/r</a:t>
                      </a:r>
                    </a:p>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Darunavir</a:t>
                      </a:r>
                      <a:r>
                        <a:rPr lang="en-US" dirty="0"/>
                        <a:t>/c</a:t>
                      </a:r>
                    </a:p>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Tipranavir</a:t>
                      </a:r>
                      <a:r>
                        <a:rPr lang="en-US" dirty="0"/>
                        <a:t>/r</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dabigatran</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Consider alternative ARV or anticoagulant.</a:t>
                      </a:r>
                    </a:p>
                    <a:p>
                      <a:endParaRPr lang="en-US" dirty="0"/>
                    </a:p>
                  </a:txBody>
                  <a:tcPr/>
                </a:tc>
                <a:extLst>
                  <a:ext uri="{0D108BD9-81ED-4DB2-BD59-A6C34878D82A}">
                    <a16:rowId xmlns:a16="http://schemas.microsoft.com/office/drawing/2014/main" xmlns="" val="578956366"/>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40</a:t>
            </a:fld>
            <a:endParaRPr lang="en-US"/>
          </a:p>
        </p:txBody>
      </p:sp>
      <p:sp>
        <p:nvSpPr>
          <p:cNvPr id="6" name="TextBox 5"/>
          <p:cNvSpPr txBox="1"/>
          <p:nvPr/>
        </p:nvSpPr>
        <p:spPr>
          <a:xfrm>
            <a:off x="1968286" y="6438651"/>
            <a:ext cx="5089855" cy="400110"/>
          </a:xfrm>
          <a:prstGeom prst="rect">
            <a:avLst/>
          </a:prstGeom>
          <a:noFill/>
        </p:spPr>
        <p:txBody>
          <a:bodyPr wrap="none" rtlCol="0">
            <a:spAutoFit/>
          </a:bodyPr>
          <a:lstStyle/>
          <a:p>
            <a:r>
              <a:rPr lang="en-US" sz="1000" dirty="0">
                <a:solidFill>
                  <a:schemeClr val="bg1"/>
                </a:solidFill>
                <a:hlinkClick r:id="rId3"/>
              </a:rPr>
              <a:t>https://clinicalinfo.hiv.gov/en/guidelines/adult-and-adolescent-arv/whats-new-guidelines</a:t>
            </a:r>
            <a:endParaRPr lang="en-US" sz="1000" dirty="0">
              <a:solidFill>
                <a:schemeClr val="bg1"/>
              </a:solidFill>
            </a:endParaRPr>
          </a:p>
          <a:p>
            <a:r>
              <a:rPr lang="en-US" sz="1000" dirty="0">
                <a:solidFill>
                  <a:schemeClr val="bg1"/>
                </a:solidFill>
              </a:rPr>
              <a:t>Accessed: Sept 22, 2020</a:t>
            </a:r>
          </a:p>
        </p:txBody>
      </p:sp>
    </p:spTree>
    <p:extLst>
      <p:ext uri="{BB962C8B-B14F-4D97-AF65-F5344CB8AC3E}">
        <p14:creationId xmlns:p14="http://schemas.microsoft.com/office/powerpoint/2010/main" val="341234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Dabigatran</a:t>
            </a:r>
          </a:p>
        </p:txBody>
      </p:sp>
      <p:sp>
        <p:nvSpPr>
          <p:cNvPr id="3" name="Content Placeholder 2"/>
          <p:cNvSpPr>
            <a:spLocks noGrp="1"/>
          </p:cNvSpPr>
          <p:nvPr>
            <p:ph idx="1"/>
          </p:nvPr>
        </p:nvSpPr>
        <p:spPr/>
        <p:txBody>
          <a:bodyPr>
            <a:normAutofit fontScale="92500" lnSpcReduction="20000"/>
          </a:bodyPr>
          <a:lstStyle/>
          <a:p>
            <a:r>
              <a:rPr lang="en-US" dirty="0"/>
              <a:t>Dabigatran </a:t>
            </a:r>
            <a:r>
              <a:rPr lang="en-US" dirty="0" err="1"/>
              <a:t>etexilate</a:t>
            </a:r>
            <a:r>
              <a:rPr lang="en-US" dirty="0"/>
              <a:t> is a prodrug</a:t>
            </a:r>
          </a:p>
          <a:p>
            <a:pPr lvl="1"/>
            <a:r>
              <a:rPr lang="en-US" dirty="0"/>
              <a:t>Rapidly and completely hydrolyzed to dabigatran moiety by </a:t>
            </a:r>
            <a:r>
              <a:rPr lang="en-US" dirty="0" err="1"/>
              <a:t>esterases</a:t>
            </a:r>
            <a:endParaRPr lang="en-US" dirty="0"/>
          </a:p>
          <a:p>
            <a:r>
              <a:rPr lang="en-US" dirty="0"/>
              <a:t>Advantage – no CYP450 interactions</a:t>
            </a:r>
          </a:p>
          <a:p>
            <a:r>
              <a:rPr lang="en-US" dirty="0"/>
              <a:t>Highly sensitive to the P-</a:t>
            </a:r>
            <a:r>
              <a:rPr lang="en-US" dirty="0" err="1"/>
              <a:t>gp</a:t>
            </a:r>
            <a:r>
              <a:rPr lang="en-US" dirty="0"/>
              <a:t> efflux transporters in the intestinal lumen</a:t>
            </a:r>
          </a:p>
          <a:p>
            <a:r>
              <a:rPr lang="en-US" dirty="0"/>
              <a:t>Cobicistat</a:t>
            </a:r>
          </a:p>
          <a:p>
            <a:pPr lvl="1"/>
            <a:r>
              <a:rPr lang="en-US" dirty="0"/>
              <a:t>Less “collateral” drug interactions – more selective for 3A4 inhibition</a:t>
            </a:r>
          </a:p>
          <a:p>
            <a:pPr lvl="1"/>
            <a:r>
              <a:rPr lang="en-US" dirty="0"/>
              <a:t>Increased dabigatran AUC by 2-fold</a:t>
            </a:r>
          </a:p>
          <a:p>
            <a:r>
              <a:rPr lang="en-US" dirty="0"/>
              <a:t>Ritonavir</a:t>
            </a:r>
          </a:p>
          <a:p>
            <a:pPr lvl="1"/>
            <a:r>
              <a:rPr lang="en-US" dirty="0"/>
              <a:t>If given within 2hr after dabigatran – AUC was reduced by 29%</a:t>
            </a:r>
          </a:p>
          <a:p>
            <a:pPr lvl="1"/>
            <a:r>
              <a:rPr lang="en-US" dirty="0"/>
              <a:t>If dabigatran is to be used in combination with ritonavir – they should be given simultaneously</a:t>
            </a:r>
          </a:p>
          <a:p>
            <a:pPr lvl="1"/>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41</a:t>
            </a:fld>
            <a:endParaRPr lang="en-US"/>
          </a:p>
        </p:txBody>
      </p:sp>
      <p:sp>
        <p:nvSpPr>
          <p:cNvPr id="5" name="TextBox 4"/>
          <p:cNvSpPr txBox="1"/>
          <p:nvPr/>
        </p:nvSpPr>
        <p:spPr>
          <a:xfrm>
            <a:off x="1828801" y="6245821"/>
            <a:ext cx="3854901" cy="276999"/>
          </a:xfrm>
          <a:prstGeom prst="rect">
            <a:avLst/>
          </a:prstGeom>
          <a:noFill/>
        </p:spPr>
        <p:txBody>
          <a:bodyPr wrap="none" rtlCol="0">
            <a:spAutoFit/>
          </a:bodyPr>
          <a:lstStyle/>
          <a:p>
            <a:r>
              <a:rPr lang="en-US" sz="1200" dirty="0" err="1">
                <a:solidFill>
                  <a:schemeClr val="bg1"/>
                </a:solidFill>
              </a:rPr>
              <a:t>Antimicrob</a:t>
            </a:r>
            <a:r>
              <a:rPr lang="en-US" sz="1200" dirty="0">
                <a:solidFill>
                  <a:schemeClr val="bg1"/>
                </a:solidFill>
              </a:rPr>
              <a:t> Agents </a:t>
            </a:r>
            <a:r>
              <a:rPr lang="en-US" sz="1200" dirty="0" err="1">
                <a:solidFill>
                  <a:schemeClr val="bg1"/>
                </a:solidFill>
              </a:rPr>
              <a:t>Chemother</a:t>
            </a:r>
            <a:r>
              <a:rPr lang="en-US" sz="1200" dirty="0">
                <a:solidFill>
                  <a:schemeClr val="bg1"/>
                </a:solidFill>
              </a:rPr>
              <a:t> 2017;61(11):e01201-17</a:t>
            </a:r>
          </a:p>
        </p:txBody>
      </p:sp>
    </p:spTree>
    <p:extLst>
      <p:ext uri="{BB962C8B-B14F-4D97-AF65-F5344CB8AC3E}">
        <p14:creationId xmlns:p14="http://schemas.microsoft.com/office/powerpoint/2010/main" val="1917218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42</a:t>
            </a:fld>
            <a:endParaRPr lang="en-US"/>
          </a:p>
        </p:txBody>
      </p:sp>
      <p:pic>
        <p:nvPicPr>
          <p:cNvPr id="5" name="Picture 4"/>
          <p:cNvPicPr>
            <a:picLocks noChangeAspect="1"/>
          </p:cNvPicPr>
          <p:nvPr/>
        </p:nvPicPr>
        <p:blipFill>
          <a:blip r:embed="rId2"/>
          <a:stretch>
            <a:fillRect/>
          </a:stretch>
        </p:blipFill>
        <p:spPr>
          <a:xfrm>
            <a:off x="1573643" y="-3478"/>
            <a:ext cx="5438775" cy="6705600"/>
          </a:xfrm>
          <a:prstGeom prst="rect">
            <a:avLst/>
          </a:prstGeom>
        </p:spPr>
      </p:pic>
    </p:spTree>
    <p:extLst>
      <p:ext uri="{BB962C8B-B14F-4D97-AF65-F5344CB8AC3E}">
        <p14:creationId xmlns:p14="http://schemas.microsoft.com/office/powerpoint/2010/main" val="29086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Specific Drug Interactions</a:t>
            </a:r>
            <a:br>
              <a:rPr lang="en-US" dirty="0"/>
            </a:br>
            <a:r>
              <a:rPr lang="en-US" sz="2400" dirty="0"/>
              <a:t>(only noting ones with expected interaction)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3680441"/>
              </p:ext>
            </p:extLst>
          </p:nvPr>
        </p:nvGraphicFramePr>
        <p:xfrm>
          <a:off x="147236" y="1875293"/>
          <a:ext cx="8878950" cy="3474720"/>
        </p:xfrm>
        <a:graphic>
          <a:graphicData uri="http://schemas.openxmlformats.org/drawingml/2006/table">
            <a:tbl>
              <a:tblPr firstRow="1" bandRow="1">
                <a:tableStyleId>{5C22544A-7EE6-4342-B048-85BDC9FD1C3A}</a:tableStyleId>
              </a:tblPr>
              <a:tblGrid>
                <a:gridCol w="1720312">
                  <a:extLst>
                    <a:ext uri="{9D8B030D-6E8A-4147-A177-3AD203B41FA5}">
                      <a16:colId xmlns:a16="http://schemas.microsoft.com/office/drawing/2014/main" xmlns="" val="3193488778"/>
                    </a:ext>
                  </a:extLst>
                </a:gridCol>
                <a:gridCol w="1890793">
                  <a:extLst>
                    <a:ext uri="{9D8B030D-6E8A-4147-A177-3AD203B41FA5}">
                      <a16:colId xmlns:a16="http://schemas.microsoft.com/office/drawing/2014/main" xmlns="" val="1103607084"/>
                    </a:ext>
                  </a:extLst>
                </a:gridCol>
                <a:gridCol w="2231756">
                  <a:extLst>
                    <a:ext uri="{9D8B030D-6E8A-4147-A177-3AD203B41FA5}">
                      <a16:colId xmlns:a16="http://schemas.microsoft.com/office/drawing/2014/main" xmlns="" val="2277397768"/>
                    </a:ext>
                  </a:extLst>
                </a:gridCol>
                <a:gridCol w="3036089">
                  <a:extLst>
                    <a:ext uri="{9D8B030D-6E8A-4147-A177-3AD203B41FA5}">
                      <a16:colId xmlns:a16="http://schemas.microsoft.com/office/drawing/2014/main" xmlns="" val="3109120521"/>
                    </a:ext>
                  </a:extLst>
                </a:gridCol>
              </a:tblGrid>
              <a:tr h="183655">
                <a:tc>
                  <a:txBody>
                    <a:bodyPr/>
                    <a:lstStyle/>
                    <a:p>
                      <a:r>
                        <a:rPr lang="en-US" dirty="0"/>
                        <a:t>Anticoagulant</a:t>
                      </a:r>
                    </a:p>
                  </a:txBody>
                  <a:tcPr/>
                </a:tc>
                <a:tc>
                  <a:txBody>
                    <a:bodyPr/>
                    <a:lstStyle/>
                    <a:p>
                      <a:r>
                        <a:rPr lang="en-US" dirty="0"/>
                        <a:t>Antiretroviral </a:t>
                      </a:r>
                    </a:p>
                  </a:txBody>
                  <a:tcPr/>
                </a:tc>
                <a:tc>
                  <a:txBody>
                    <a:bodyPr/>
                    <a:lstStyle/>
                    <a:p>
                      <a:r>
                        <a:rPr lang="en-US" dirty="0"/>
                        <a:t>Expected</a:t>
                      </a:r>
                      <a:r>
                        <a:rPr lang="en-US" baseline="0" dirty="0"/>
                        <a:t> Impact</a:t>
                      </a:r>
                      <a:endParaRPr lang="en-US" dirty="0"/>
                    </a:p>
                  </a:txBody>
                  <a:tcPr/>
                </a:tc>
                <a:tc>
                  <a:txBody>
                    <a:bodyPr/>
                    <a:lstStyle/>
                    <a:p>
                      <a:r>
                        <a:rPr lang="en-US" dirty="0"/>
                        <a:t>Management</a:t>
                      </a:r>
                    </a:p>
                  </a:txBody>
                  <a:tcPr/>
                </a:tc>
                <a:extLst>
                  <a:ext uri="{0D108BD9-81ED-4DB2-BD59-A6C34878D82A}">
                    <a16:rowId xmlns:a16="http://schemas.microsoft.com/office/drawing/2014/main" xmlns="" val="1706918809"/>
                  </a:ext>
                </a:extLst>
              </a:tr>
              <a:tr h="304956">
                <a:tc>
                  <a:txBody>
                    <a:bodyPr/>
                    <a:lstStyle/>
                    <a:p>
                      <a:r>
                        <a:rPr lang="en-US" dirty="0"/>
                        <a:t>Rivaroxaban</a:t>
                      </a:r>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Elvitegravir-cobicistat</a:t>
                      </a:r>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rivaroxaban</a:t>
                      </a:r>
                    </a:p>
                  </a:txBody>
                  <a:tcPr/>
                </a:tc>
                <a:tc>
                  <a:txBody>
                    <a:bodyPr/>
                    <a:lstStyle/>
                    <a:p>
                      <a:r>
                        <a:rPr lang="en-US" dirty="0"/>
                        <a:t>Do not use</a:t>
                      </a:r>
                    </a:p>
                  </a:txBody>
                  <a:tcPr/>
                </a:tc>
                <a:extLst>
                  <a:ext uri="{0D108BD9-81ED-4DB2-BD59-A6C34878D82A}">
                    <a16:rowId xmlns:a16="http://schemas.microsoft.com/office/drawing/2014/main" xmlns="" val="2497655419"/>
                  </a:ext>
                </a:extLst>
              </a:tr>
              <a:tr h="304956">
                <a:tc>
                  <a:txBody>
                    <a:bodyPr/>
                    <a:lstStyle/>
                    <a:p>
                      <a:endParaRPr lang="en-US" dirty="0"/>
                    </a:p>
                  </a:txBody>
                  <a:tcPr/>
                </a:tc>
                <a:tc>
                  <a:txBody>
                    <a:bodyPr/>
                    <a:lstStyle/>
                    <a:p>
                      <a:r>
                        <a:rPr lang="en-US" dirty="0"/>
                        <a:t>Efavirenz</a:t>
                      </a:r>
                    </a:p>
                    <a:p>
                      <a:r>
                        <a:rPr lang="en-US" dirty="0" err="1"/>
                        <a:t>Etravirine</a:t>
                      </a:r>
                      <a:endParaRPr lang="en-US" dirty="0"/>
                    </a:p>
                    <a:p>
                      <a:r>
                        <a:rPr lang="en-US" dirty="0" err="1"/>
                        <a:t>Nevirapine</a:t>
                      </a:r>
                      <a:endParaRPr lang="en-US" dirty="0"/>
                    </a:p>
                  </a:txBody>
                  <a:tcPr/>
                </a:tc>
                <a:tc>
                  <a:txBody>
                    <a:bodyPr/>
                    <a:lstStyle/>
                    <a:p>
                      <a:r>
                        <a:rPr lang="en-US" dirty="0"/>
                        <a:t>↓</a:t>
                      </a:r>
                      <a:r>
                        <a:rPr lang="en-US" baseline="0" dirty="0"/>
                        <a:t> rivaroxaban</a:t>
                      </a:r>
                      <a:endParaRPr lang="en-US" dirty="0"/>
                    </a:p>
                  </a:txBody>
                  <a:tcPr/>
                </a:tc>
                <a:tc>
                  <a:txBody>
                    <a:bodyPr/>
                    <a:lstStyle/>
                    <a:p>
                      <a:r>
                        <a:rPr lang="en-US" dirty="0"/>
                        <a:t>Consider alternative ARV or anticoagulant therapy.</a:t>
                      </a:r>
                    </a:p>
                  </a:txBody>
                  <a:tcPr/>
                </a:tc>
                <a:extLst>
                  <a:ext uri="{0D108BD9-81ED-4DB2-BD59-A6C34878D82A}">
                    <a16:rowId xmlns:a16="http://schemas.microsoft.com/office/drawing/2014/main" xmlns="" val="3536255063"/>
                  </a:ext>
                </a:extLst>
              </a:tr>
              <a:tr h="304956">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Atazanavir</a:t>
                      </a:r>
                      <a:endParaRPr lang="en-US" dirty="0"/>
                    </a:p>
                  </a:txBody>
                  <a:tcPr/>
                </a:tc>
                <a:tc>
                  <a:txBody>
                    <a:bodyPr/>
                    <a:lstStyle/>
                    <a:p>
                      <a:r>
                        <a:rPr lang="en-US" dirty="0"/>
                        <a:t>No data</a:t>
                      </a:r>
                    </a:p>
                  </a:txBody>
                  <a:tcPr/>
                </a:tc>
                <a:tc>
                  <a:txBody>
                    <a:bodyPr/>
                    <a:lstStyle/>
                    <a:p>
                      <a:r>
                        <a:rPr lang="en-US" dirty="0"/>
                        <a:t>Consider alternative ARV or anticoagulant.</a:t>
                      </a:r>
                    </a:p>
                  </a:txBody>
                  <a:tcPr/>
                </a:tc>
                <a:extLst>
                  <a:ext uri="{0D108BD9-81ED-4DB2-BD59-A6C34878D82A}">
                    <a16:rowId xmlns:a16="http://schemas.microsoft.com/office/drawing/2014/main" xmlns="" val="2637233323"/>
                  </a:ext>
                </a:extLst>
              </a:tr>
              <a:tr h="304956">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Any</a:t>
                      </a:r>
                      <a:r>
                        <a:rPr lang="en-US" baseline="0" dirty="0"/>
                        <a:t> boosted PI</a:t>
                      </a:r>
                    </a:p>
                    <a:p>
                      <a:pPr marL="285750" marR="0" lvl="0" indent="-285750" algn="l" defTabSz="912899" rtl="0" eaLnBrk="1" fontAlgn="auto" latinLnBrk="0" hangingPunct="1">
                        <a:lnSpc>
                          <a:spcPct val="100000"/>
                        </a:lnSpc>
                        <a:spcBef>
                          <a:spcPts val="0"/>
                        </a:spcBef>
                        <a:spcAft>
                          <a:spcPts val="0"/>
                        </a:spcAft>
                        <a:buClrTx/>
                        <a:buSzTx/>
                        <a:buFontTx/>
                        <a:buChar char="-"/>
                        <a:tabLst/>
                        <a:defRPr/>
                      </a:pPr>
                      <a:r>
                        <a:rPr lang="en-US" baseline="0" dirty="0" err="1"/>
                        <a:t>Ritonovir</a:t>
                      </a:r>
                      <a:endParaRPr lang="en-US" baseline="0" dirty="0"/>
                    </a:p>
                    <a:p>
                      <a:pPr marL="285750" marR="0" lvl="0" indent="-285750" algn="l" defTabSz="912899" rtl="0" eaLnBrk="1" fontAlgn="auto" latinLnBrk="0" hangingPunct="1">
                        <a:lnSpc>
                          <a:spcPct val="100000"/>
                        </a:lnSpc>
                        <a:spcBef>
                          <a:spcPts val="0"/>
                        </a:spcBef>
                        <a:spcAft>
                          <a:spcPts val="0"/>
                        </a:spcAft>
                        <a:buClrTx/>
                        <a:buSzTx/>
                        <a:buFontTx/>
                        <a:buChar char="-"/>
                        <a:tabLst/>
                        <a:defRPr/>
                      </a:pPr>
                      <a:r>
                        <a:rPr lang="en-US" baseline="0" dirty="0" err="1"/>
                        <a:t>Cobisistat</a:t>
                      </a:r>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rivaroxaban</a:t>
                      </a:r>
                    </a:p>
                  </a:txBody>
                  <a:tcPr/>
                </a:tc>
                <a:tc>
                  <a:txBody>
                    <a:bodyPr/>
                    <a:lstStyle/>
                    <a:p>
                      <a:r>
                        <a:rPr lang="en-US" dirty="0"/>
                        <a:t>Do not use</a:t>
                      </a:r>
                    </a:p>
                  </a:txBody>
                  <a:tcPr/>
                </a:tc>
                <a:extLst>
                  <a:ext uri="{0D108BD9-81ED-4DB2-BD59-A6C34878D82A}">
                    <a16:rowId xmlns:a16="http://schemas.microsoft.com/office/drawing/2014/main" xmlns="" val="2053721774"/>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43</a:t>
            </a:fld>
            <a:endParaRPr lang="en-US"/>
          </a:p>
        </p:txBody>
      </p:sp>
      <p:sp>
        <p:nvSpPr>
          <p:cNvPr id="6" name="TextBox 5"/>
          <p:cNvSpPr txBox="1"/>
          <p:nvPr/>
        </p:nvSpPr>
        <p:spPr>
          <a:xfrm>
            <a:off x="1720311" y="6252675"/>
            <a:ext cx="6067495" cy="461665"/>
          </a:xfrm>
          <a:prstGeom prst="rect">
            <a:avLst/>
          </a:prstGeom>
          <a:noFill/>
        </p:spPr>
        <p:txBody>
          <a:bodyPr wrap="none" rtlCol="0">
            <a:spAutoFit/>
          </a:bodyPr>
          <a:lstStyle/>
          <a:p>
            <a:r>
              <a:rPr lang="en-US" sz="1200" dirty="0">
                <a:solidFill>
                  <a:schemeClr val="bg1"/>
                </a:solidFill>
                <a:hlinkClick r:id="rId2"/>
              </a:rPr>
              <a:t>https://clinicalinfo.hiv.gov/en/guidelines/adult-and-adolescent-arv/whats-new-guidelines</a:t>
            </a:r>
            <a:endParaRPr lang="en-US" sz="1200" dirty="0">
              <a:solidFill>
                <a:schemeClr val="bg1"/>
              </a:solidFill>
            </a:endParaRPr>
          </a:p>
          <a:p>
            <a:r>
              <a:rPr lang="en-US" sz="1200" dirty="0">
                <a:solidFill>
                  <a:schemeClr val="bg1"/>
                </a:solidFill>
              </a:rPr>
              <a:t>Accessed: Sept 22, 2020</a:t>
            </a:r>
          </a:p>
        </p:txBody>
      </p:sp>
    </p:spTree>
    <p:extLst>
      <p:ext uri="{BB962C8B-B14F-4D97-AF65-F5344CB8AC3E}">
        <p14:creationId xmlns:p14="http://schemas.microsoft.com/office/powerpoint/2010/main" val="2774499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Specific Drug Interactions</a:t>
            </a:r>
            <a:br>
              <a:rPr lang="en-US" dirty="0"/>
            </a:br>
            <a:r>
              <a:rPr lang="en-US" sz="2400" dirty="0"/>
              <a:t>(only noting ones with expected interaction)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1265833"/>
              </p:ext>
            </p:extLst>
          </p:nvPr>
        </p:nvGraphicFramePr>
        <p:xfrm>
          <a:off x="160013" y="1717923"/>
          <a:ext cx="8878950" cy="4275272"/>
        </p:xfrm>
        <a:graphic>
          <a:graphicData uri="http://schemas.openxmlformats.org/drawingml/2006/table">
            <a:tbl>
              <a:tblPr firstRow="1" bandRow="1">
                <a:tableStyleId>{5C22544A-7EE6-4342-B048-85BDC9FD1C3A}</a:tableStyleId>
              </a:tblPr>
              <a:tblGrid>
                <a:gridCol w="1720312">
                  <a:extLst>
                    <a:ext uri="{9D8B030D-6E8A-4147-A177-3AD203B41FA5}">
                      <a16:colId xmlns:a16="http://schemas.microsoft.com/office/drawing/2014/main" xmlns="" val="2045437643"/>
                    </a:ext>
                  </a:extLst>
                </a:gridCol>
                <a:gridCol w="1890793">
                  <a:extLst>
                    <a:ext uri="{9D8B030D-6E8A-4147-A177-3AD203B41FA5}">
                      <a16:colId xmlns:a16="http://schemas.microsoft.com/office/drawing/2014/main" xmlns="" val="1504293050"/>
                    </a:ext>
                  </a:extLst>
                </a:gridCol>
                <a:gridCol w="2231756">
                  <a:extLst>
                    <a:ext uri="{9D8B030D-6E8A-4147-A177-3AD203B41FA5}">
                      <a16:colId xmlns:a16="http://schemas.microsoft.com/office/drawing/2014/main" xmlns="" val="3745619328"/>
                    </a:ext>
                  </a:extLst>
                </a:gridCol>
                <a:gridCol w="3036089">
                  <a:extLst>
                    <a:ext uri="{9D8B030D-6E8A-4147-A177-3AD203B41FA5}">
                      <a16:colId xmlns:a16="http://schemas.microsoft.com/office/drawing/2014/main" xmlns="" val="2079600259"/>
                    </a:ext>
                  </a:extLst>
                </a:gridCol>
              </a:tblGrid>
              <a:tr h="304956">
                <a:tc>
                  <a:txBody>
                    <a:bodyPr/>
                    <a:lstStyle/>
                    <a:p>
                      <a:r>
                        <a:rPr lang="en-US" dirty="0"/>
                        <a:t>Anticoagulant</a:t>
                      </a:r>
                    </a:p>
                  </a:txBody>
                  <a:tcPr/>
                </a:tc>
                <a:tc>
                  <a:txBody>
                    <a:bodyPr/>
                    <a:lstStyle/>
                    <a:p>
                      <a:r>
                        <a:rPr lang="en-US" dirty="0"/>
                        <a:t>Antiretroviral </a:t>
                      </a:r>
                    </a:p>
                  </a:txBody>
                  <a:tcPr/>
                </a:tc>
                <a:tc>
                  <a:txBody>
                    <a:bodyPr/>
                    <a:lstStyle/>
                    <a:p>
                      <a:r>
                        <a:rPr lang="en-US" dirty="0"/>
                        <a:t>Expected</a:t>
                      </a:r>
                      <a:r>
                        <a:rPr lang="en-US" baseline="0" dirty="0"/>
                        <a:t> Impact</a:t>
                      </a:r>
                      <a:endParaRPr lang="en-US" dirty="0"/>
                    </a:p>
                  </a:txBody>
                  <a:tcPr/>
                </a:tc>
                <a:tc>
                  <a:txBody>
                    <a:bodyPr/>
                    <a:lstStyle/>
                    <a:p>
                      <a:r>
                        <a:rPr lang="en-US" dirty="0"/>
                        <a:t>Management</a:t>
                      </a:r>
                    </a:p>
                  </a:txBody>
                  <a:tcPr/>
                </a:tc>
                <a:extLst>
                  <a:ext uri="{0D108BD9-81ED-4DB2-BD59-A6C34878D82A}">
                    <a16:rowId xmlns:a16="http://schemas.microsoft.com/office/drawing/2014/main" xmlns="" val="3666530894"/>
                  </a:ext>
                </a:extLst>
              </a:tr>
              <a:tr h="977530">
                <a:tc>
                  <a:txBody>
                    <a:bodyPr/>
                    <a:lstStyle/>
                    <a:p>
                      <a:r>
                        <a:rPr lang="en-US" dirty="0"/>
                        <a:t>Apixaban</a:t>
                      </a:r>
                    </a:p>
                  </a:txBody>
                  <a:tcPr/>
                </a:tc>
                <a:tc>
                  <a:txBody>
                    <a:bodyPr/>
                    <a:lstStyle/>
                    <a:p>
                      <a:r>
                        <a:rPr lang="en-US" dirty="0" err="1"/>
                        <a:t>Elvitegravir-cobicistat</a:t>
                      </a:r>
                      <a:endParaRPr lang="en-US" dirty="0"/>
                    </a:p>
                  </a:txBody>
                  <a:tcPr/>
                </a:tc>
                <a:tc>
                  <a:txBody>
                    <a:bodyPr/>
                    <a:lstStyle/>
                    <a:p>
                      <a:r>
                        <a:rPr lang="en-US" dirty="0"/>
                        <a:t>↑ apixaban</a:t>
                      </a:r>
                    </a:p>
                  </a:txBody>
                  <a:tcPr/>
                </a:tc>
                <a:tc>
                  <a:txBody>
                    <a:bodyPr/>
                    <a:lstStyle/>
                    <a:p>
                      <a:r>
                        <a:rPr lang="en-US" dirty="0"/>
                        <a:t>Decrease apixaban by 50%</a:t>
                      </a:r>
                    </a:p>
                    <a:p>
                      <a:endParaRPr lang="en-US" dirty="0"/>
                    </a:p>
                    <a:p>
                      <a:r>
                        <a:rPr lang="en-US" dirty="0"/>
                        <a:t>If on 2.5mg – do not use</a:t>
                      </a:r>
                    </a:p>
                  </a:txBody>
                  <a:tcPr/>
                </a:tc>
                <a:extLst>
                  <a:ext uri="{0D108BD9-81ED-4DB2-BD59-A6C34878D82A}">
                    <a16:rowId xmlns:a16="http://schemas.microsoft.com/office/drawing/2014/main" xmlns="" val="2873366583"/>
                  </a:ext>
                </a:extLst>
              </a:tr>
              <a:tr h="977530">
                <a:tc>
                  <a:txBody>
                    <a:bodyPr/>
                    <a:lstStyle/>
                    <a:p>
                      <a:endParaRPr lang="en-US" dirty="0"/>
                    </a:p>
                  </a:txBody>
                  <a:tcPr/>
                </a:tc>
                <a:tc>
                  <a:txBody>
                    <a:bodyPr/>
                    <a:lstStyle/>
                    <a:p>
                      <a:r>
                        <a:rPr lang="en-US" dirty="0"/>
                        <a:t>Efavirenz</a:t>
                      </a:r>
                    </a:p>
                    <a:p>
                      <a:r>
                        <a:rPr lang="en-US" dirty="0" err="1"/>
                        <a:t>Etravirine</a:t>
                      </a:r>
                      <a:endParaRPr lang="en-US" dirty="0"/>
                    </a:p>
                    <a:p>
                      <a:r>
                        <a:rPr lang="en-US" dirty="0" err="1"/>
                        <a:t>Nevirapine</a:t>
                      </a:r>
                      <a:endParaRPr lang="en-US" dirty="0"/>
                    </a:p>
                  </a:txBody>
                  <a:tcPr/>
                </a:tc>
                <a:tc>
                  <a:txBody>
                    <a:bodyPr/>
                    <a:lstStyle/>
                    <a:p>
                      <a:r>
                        <a:rPr lang="en-US" dirty="0"/>
                        <a:t>↓ apixaban</a:t>
                      </a:r>
                    </a:p>
                  </a:txBody>
                  <a:tcPr/>
                </a:tc>
                <a:tc>
                  <a:txBody>
                    <a:bodyPr/>
                    <a:lstStyle/>
                    <a:p>
                      <a:r>
                        <a:rPr lang="en-US" dirty="0"/>
                        <a:t>Consider alternative ARV or anticoagulant therapy</a:t>
                      </a:r>
                    </a:p>
                  </a:txBody>
                  <a:tcPr/>
                </a:tc>
                <a:extLst>
                  <a:ext uri="{0D108BD9-81ED-4DB2-BD59-A6C34878D82A}">
                    <a16:rowId xmlns:a16="http://schemas.microsoft.com/office/drawing/2014/main" xmlns="" val="1996890934"/>
                  </a:ext>
                </a:extLst>
              </a:tr>
              <a:tr h="765732">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err="1"/>
                        <a:t>Atazanavir</a:t>
                      </a:r>
                      <a:endParaRPr lang="en-US" dirty="0"/>
                    </a:p>
                  </a:txBody>
                  <a:tcPr/>
                </a:tc>
                <a:tc>
                  <a:txBody>
                    <a:bodyPr/>
                    <a:lstStyle/>
                    <a:p>
                      <a:r>
                        <a:rPr lang="en-US" dirty="0"/>
                        <a:t>No data</a:t>
                      </a:r>
                    </a:p>
                  </a:txBody>
                  <a:tcPr/>
                </a:tc>
                <a:tc>
                  <a:txBody>
                    <a:bodyPr/>
                    <a:lstStyle/>
                    <a:p>
                      <a:r>
                        <a:rPr lang="en-US" dirty="0"/>
                        <a:t>Consider alternative ARV or anticoagulant.</a:t>
                      </a:r>
                    </a:p>
                  </a:txBody>
                  <a:tcPr/>
                </a:tc>
                <a:extLst>
                  <a:ext uri="{0D108BD9-81ED-4DB2-BD59-A6C34878D82A}">
                    <a16:rowId xmlns:a16="http://schemas.microsoft.com/office/drawing/2014/main" xmlns="" val="1019888481"/>
                  </a:ext>
                </a:extLst>
              </a:tr>
              <a:tr h="977530">
                <a:tc>
                  <a:txBody>
                    <a:bodyPr/>
                    <a:lstStyle/>
                    <a:p>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Any</a:t>
                      </a:r>
                      <a:r>
                        <a:rPr lang="en-US" baseline="0" dirty="0"/>
                        <a:t> boosted PI</a:t>
                      </a:r>
                    </a:p>
                    <a:p>
                      <a:pPr marL="285750" marR="0" lvl="0" indent="-285750" algn="l" defTabSz="912899" rtl="0" eaLnBrk="1" fontAlgn="auto" latinLnBrk="0" hangingPunct="1">
                        <a:lnSpc>
                          <a:spcPct val="100000"/>
                        </a:lnSpc>
                        <a:spcBef>
                          <a:spcPts val="0"/>
                        </a:spcBef>
                        <a:spcAft>
                          <a:spcPts val="0"/>
                        </a:spcAft>
                        <a:buClrTx/>
                        <a:buSzTx/>
                        <a:buFontTx/>
                        <a:buChar char="-"/>
                        <a:tabLst/>
                        <a:defRPr/>
                      </a:pPr>
                      <a:r>
                        <a:rPr lang="en-US" baseline="0" dirty="0" err="1"/>
                        <a:t>Ritonovir</a:t>
                      </a:r>
                      <a:endParaRPr lang="en-US" baseline="0" dirty="0"/>
                    </a:p>
                    <a:p>
                      <a:pPr marL="285750" marR="0" lvl="0" indent="-285750" algn="l" defTabSz="912899" rtl="0" eaLnBrk="1" fontAlgn="auto" latinLnBrk="0" hangingPunct="1">
                        <a:lnSpc>
                          <a:spcPct val="100000"/>
                        </a:lnSpc>
                        <a:spcBef>
                          <a:spcPts val="0"/>
                        </a:spcBef>
                        <a:spcAft>
                          <a:spcPts val="0"/>
                        </a:spcAft>
                        <a:buClrTx/>
                        <a:buSzTx/>
                        <a:buFontTx/>
                        <a:buChar char="-"/>
                        <a:tabLst/>
                        <a:defRPr/>
                      </a:pPr>
                      <a:r>
                        <a:rPr lang="en-US" baseline="0" dirty="0" err="1"/>
                        <a:t>Cobisistat</a:t>
                      </a:r>
                      <a:endParaRPr lang="en-US" dirty="0"/>
                    </a:p>
                  </a:txBody>
                  <a:tcPr/>
                </a:tc>
                <a:tc>
                  <a:txBody>
                    <a:bodyPr/>
                    <a:lstStyle/>
                    <a:p>
                      <a:pPr marL="0" marR="0" lvl="0" indent="0" algn="l" defTabSz="912899" rtl="0" eaLnBrk="1" fontAlgn="auto" latinLnBrk="0" hangingPunct="1">
                        <a:lnSpc>
                          <a:spcPct val="100000"/>
                        </a:lnSpc>
                        <a:spcBef>
                          <a:spcPts val="0"/>
                        </a:spcBef>
                        <a:spcAft>
                          <a:spcPts val="0"/>
                        </a:spcAft>
                        <a:buClrTx/>
                        <a:buSzTx/>
                        <a:buFontTx/>
                        <a:buNone/>
                        <a:tabLst/>
                        <a:defRPr/>
                      </a:pPr>
                      <a:r>
                        <a:rPr lang="en-US" dirty="0"/>
                        <a:t>↑ apixaban</a:t>
                      </a:r>
                    </a:p>
                    <a:p>
                      <a:endParaRPr lang="en-US" dirty="0"/>
                    </a:p>
                  </a:txBody>
                  <a:tcPr/>
                </a:tc>
                <a:tc>
                  <a:txBody>
                    <a:bodyPr/>
                    <a:lstStyle/>
                    <a:p>
                      <a:r>
                        <a:rPr lang="en-US" dirty="0"/>
                        <a:t>Decrease apixaban by 50%</a:t>
                      </a:r>
                    </a:p>
                    <a:p>
                      <a:endParaRPr lang="en-US" dirty="0"/>
                    </a:p>
                    <a:p>
                      <a:r>
                        <a:rPr lang="en-US" dirty="0"/>
                        <a:t>If on 2.5mg – do not use</a:t>
                      </a:r>
                    </a:p>
                    <a:p>
                      <a:endParaRPr lang="en-US" dirty="0"/>
                    </a:p>
                  </a:txBody>
                  <a:tcPr/>
                </a:tc>
                <a:extLst>
                  <a:ext uri="{0D108BD9-81ED-4DB2-BD59-A6C34878D82A}">
                    <a16:rowId xmlns:a16="http://schemas.microsoft.com/office/drawing/2014/main" xmlns="" val="1762058309"/>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44</a:t>
            </a:fld>
            <a:endParaRPr lang="en-US"/>
          </a:p>
        </p:txBody>
      </p:sp>
      <p:sp>
        <p:nvSpPr>
          <p:cNvPr id="6" name="TextBox 5"/>
          <p:cNvSpPr txBox="1"/>
          <p:nvPr/>
        </p:nvSpPr>
        <p:spPr>
          <a:xfrm>
            <a:off x="1720311" y="6252675"/>
            <a:ext cx="6067495" cy="461665"/>
          </a:xfrm>
          <a:prstGeom prst="rect">
            <a:avLst/>
          </a:prstGeom>
          <a:noFill/>
        </p:spPr>
        <p:txBody>
          <a:bodyPr wrap="none" rtlCol="0">
            <a:spAutoFit/>
          </a:bodyPr>
          <a:lstStyle/>
          <a:p>
            <a:r>
              <a:rPr lang="en-US" sz="1200" dirty="0">
                <a:solidFill>
                  <a:schemeClr val="bg1"/>
                </a:solidFill>
                <a:hlinkClick r:id="rId3"/>
              </a:rPr>
              <a:t>https://clinicalinfo.hiv.gov/en/guidelines/adult-and-adolescent-arv/whats-new-guidelines</a:t>
            </a:r>
            <a:endParaRPr lang="en-US" sz="1200" dirty="0">
              <a:solidFill>
                <a:schemeClr val="bg1"/>
              </a:solidFill>
            </a:endParaRPr>
          </a:p>
          <a:p>
            <a:r>
              <a:rPr lang="en-US" sz="1200" dirty="0">
                <a:solidFill>
                  <a:schemeClr val="bg1"/>
                </a:solidFill>
              </a:rPr>
              <a:t>Accessed: Sept 22, 2020</a:t>
            </a:r>
          </a:p>
        </p:txBody>
      </p:sp>
    </p:spTree>
    <p:extLst>
      <p:ext uri="{BB962C8B-B14F-4D97-AF65-F5344CB8AC3E}">
        <p14:creationId xmlns:p14="http://schemas.microsoft.com/office/powerpoint/2010/main" val="3889063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Experience</a:t>
            </a:r>
          </a:p>
        </p:txBody>
      </p:sp>
      <p:sp>
        <p:nvSpPr>
          <p:cNvPr id="3" name="Content Placeholder 2"/>
          <p:cNvSpPr>
            <a:spLocks noGrp="1"/>
          </p:cNvSpPr>
          <p:nvPr>
            <p:ph idx="1"/>
          </p:nvPr>
        </p:nvSpPr>
        <p:spPr/>
        <p:txBody>
          <a:bodyPr>
            <a:normAutofit fontScale="92500"/>
          </a:bodyPr>
          <a:lstStyle/>
          <a:p>
            <a:r>
              <a:rPr lang="en-US" dirty="0"/>
              <a:t>Rivaroxaban and </a:t>
            </a:r>
            <a:r>
              <a:rPr lang="en-US" dirty="0" err="1"/>
              <a:t>nevirapine</a:t>
            </a:r>
            <a:endParaRPr lang="en-US" dirty="0"/>
          </a:p>
          <a:p>
            <a:pPr lvl="1"/>
            <a:r>
              <a:rPr lang="en-US" dirty="0"/>
              <a:t>Started on rivaroxaban 10mg daily POD3 after total knee replacement and discharged</a:t>
            </a:r>
          </a:p>
          <a:p>
            <a:pPr lvl="1"/>
            <a:r>
              <a:rPr lang="en-US" dirty="0"/>
              <a:t>Returned POD4 – shortness of breath, chest pain, pain in calf</a:t>
            </a:r>
          </a:p>
          <a:p>
            <a:pPr lvl="1"/>
            <a:r>
              <a:rPr lang="en-US" dirty="0"/>
              <a:t>Diagnosed with DVT, CT non-diagnostic for PE </a:t>
            </a:r>
          </a:p>
          <a:p>
            <a:r>
              <a:rPr lang="en-US" dirty="0"/>
              <a:t>Rivaroxaban</a:t>
            </a:r>
          </a:p>
          <a:p>
            <a:pPr lvl="1"/>
            <a:r>
              <a:rPr lang="en-US" dirty="0" err="1"/>
              <a:t>Darunavir</a:t>
            </a:r>
            <a:r>
              <a:rPr lang="en-US" dirty="0"/>
              <a:t>/r, lamivudine, </a:t>
            </a:r>
            <a:r>
              <a:rPr lang="en-US" dirty="0" err="1"/>
              <a:t>tenofovir</a:t>
            </a:r>
            <a:r>
              <a:rPr lang="en-US" dirty="0"/>
              <a:t>, </a:t>
            </a:r>
            <a:r>
              <a:rPr lang="en-US" dirty="0" err="1"/>
              <a:t>etravirine</a:t>
            </a:r>
            <a:r>
              <a:rPr lang="en-US" dirty="0"/>
              <a:t>, </a:t>
            </a:r>
            <a:r>
              <a:rPr lang="en-US" dirty="0" err="1"/>
              <a:t>raltegravir</a:t>
            </a:r>
            <a:endParaRPr lang="en-US" dirty="0"/>
          </a:p>
          <a:p>
            <a:pPr lvl="1"/>
            <a:r>
              <a:rPr lang="en-US" dirty="0"/>
              <a:t>S/p orthopedic surgery after snowmobile accident</a:t>
            </a:r>
          </a:p>
          <a:p>
            <a:pPr lvl="1"/>
            <a:r>
              <a:rPr lang="en-US" dirty="0"/>
              <a:t>Rivaroxaban 10mg daily – peak drug levels drawn and they were double what was expected</a:t>
            </a:r>
          </a:p>
          <a:p>
            <a:pPr lvl="1"/>
            <a:r>
              <a:rPr lang="en-US" dirty="0"/>
              <a:t>Rivaroxaban 5mg daily initiated</a:t>
            </a:r>
          </a:p>
          <a:p>
            <a:pPr lvl="1"/>
            <a:r>
              <a:rPr lang="en-US" dirty="0"/>
              <a:t>Presented to hospital with GI bleed about a month later</a:t>
            </a:r>
          </a:p>
        </p:txBody>
      </p:sp>
      <p:sp>
        <p:nvSpPr>
          <p:cNvPr id="4" name="Slide Number Placeholder 3"/>
          <p:cNvSpPr>
            <a:spLocks noGrp="1"/>
          </p:cNvSpPr>
          <p:nvPr>
            <p:ph type="sldNum" sz="quarter" idx="12"/>
          </p:nvPr>
        </p:nvSpPr>
        <p:spPr/>
        <p:txBody>
          <a:bodyPr/>
          <a:lstStyle/>
          <a:p>
            <a:fld id="{1D2EA5EF-C699-AF4C-BA42-C0A1CAAB713C}" type="slidenum">
              <a:rPr lang="en-US" smtClean="0"/>
              <a:t>45</a:t>
            </a:fld>
            <a:endParaRPr lang="en-US"/>
          </a:p>
        </p:txBody>
      </p:sp>
      <p:sp>
        <p:nvSpPr>
          <p:cNvPr id="5" name="TextBox 4"/>
          <p:cNvSpPr txBox="1"/>
          <p:nvPr/>
        </p:nvSpPr>
        <p:spPr>
          <a:xfrm>
            <a:off x="1828800" y="6259388"/>
            <a:ext cx="2563522" cy="461665"/>
          </a:xfrm>
          <a:prstGeom prst="rect">
            <a:avLst/>
          </a:prstGeom>
          <a:noFill/>
        </p:spPr>
        <p:txBody>
          <a:bodyPr wrap="none" rtlCol="0">
            <a:spAutoFit/>
          </a:bodyPr>
          <a:lstStyle/>
          <a:p>
            <a:r>
              <a:rPr lang="en-US" sz="1200" dirty="0">
                <a:solidFill>
                  <a:schemeClr val="bg1"/>
                </a:solidFill>
              </a:rPr>
              <a:t>CMJ 2013;66(2):125-129</a:t>
            </a:r>
          </a:p>
          <a:p>
            <a:r>
              <a:rPr lang="en-US" sz="1200" dirty="0">
                <a:solidFill>
                  <a:schemeClr val="bg1"/>
                </a:solidFill>
              </a:rPr>
              <a:t>Swiss Med </a:t>
            </a:r>
            <a:r>
              <a:rPr lang="en-US" sz="1200" dirty="0" err="1">
                <a:solidFill>
                  <a:schemeClr val="bg1"/>
                </a:solidFill>
              </a:rPr>
              <a:t>Wkly</a:t>
            </a:r>
            <a:r>
              <a:rPr lang="en-US" sz="1200" dirty="0">
                <a:solidFill>
                  <a:schemeClr val="bg1"/>
                </a:solidFill>
              </a:rPr>
              <a:t> 2014;144:w13906</a:t>
            </a:r>
          </a:p>
        </p:txBody>
      </p:sp>
    </p:spTree>
    <p:extLst>
      <p:ext uri="{BB962C8B-B14F-4D97-AF65-F5344CB8AC3E}">
        <p14:creationId xmlns:p14="http://schemas.microsoft.com/office/powerpoint/2010/main" val="429159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Experience</a:t>
            </a:r>
          </a:p>
        </p:txBody>
      </p:sp>
      <p:sp>
        <p:nvSpPr>
          <p:cNvPr id="3" name="Content Placeholder 2"/>
          <p:cNvSpPr>
            <a:spLocks noGrp="1"/>
          </p:cNvSpPr>
          <p:nvPr>
            <p:ph idx="1"/>
          </p:nvPr>
        </p:nvSpPr>
        <p:spPr/>
        <p:txBody>
          <a:bodyPr>
            <a:normAutofit fontScale="85000" lnSpcReduction="20000"/>
          </a:bodyPr>
          <a:lstStyle/>
          <a:p>
            <a:r>
              <a:rPr lang="en-US" dirty="0"/>
              <a:t>Dabigatran</a:t>
            </a:r>
          </a:p>
          <a:p>
            <a:pPr lvl="1"/>
            <a:r>
              <a:rPr lang="en-US" dirty="0"/>
              <a:t>New diagnosis of AF, refused warfarin</a:t>
            </a:r>
          </a:p>
          <a:p>
            <a:pPr lvl="1"/>
            <a:r>
              <a:rPr lang="en-US" dirty="0"/>
              <a:t>Abacavir, lamivudine, </a:t>
            </a:r>
            <a:r>
              <a:rPr lang="en-US" dirty="0" err="1"/>
              <a:t>atazanavir</a:t>
            </a:r>
            <a:r>
              <a:rPr lang="en-US" dirty="0"/>
              <a:t>/r, </a:t>
            </a:r>
            <a:r>
              <a:rPr lang="en-US" dirty="0" err="1"/>
              <a:t>tenofovir</a:t>
            </a:r>
            <a:endParaRPr lang="en-US" dirty="0"/>
          </a:p>
          <a:p>
            <a:pPr lvl="1"/>
            <a:r>
              <a:rPr lang="en-US" dirty="0"/>
              <a:t>Initiated on dabigatran 110mg daily &amp; monitored trough drug plasma levels </a:t>
            </a:r>
          </a:p>
          <a:p>
            <a:pPr lvl="1"/>
            <a:r>
              <a:rPr lang="en-US" dirty="0"/>
              <a:t>Dabigatran increased to 110mg BID then to 150mg BID with no bleeding or thrombotic complication</a:t>
            </a:r>
          </a:p>
          <a:p>
            <a:r>
              <a:rPr lang="en-US" dirty="0"/>
              <a:t>Dabigatran</a:t>
            </a:r>
          </a:p>
          <a:p>
            <a:pPr lvl="1"/>
            <a:r>
              <a:rPr lang="en-US" dirty="0" err="1"/>
              <a:t>Darunavir</a:t>
            </a:r>
            <a:r>
              <a:rPr lang="en-US" dirty="0"/>
              <a:t>/r, </a:t>
            </a:r>
            <a:r>
              <a:rPr lang="en-US" dirty="0" err="1"/>
              <a:t>rilpivirine</a:t>
            </a:r>
            <a:r>
              <a:rPr lang="en-US" dirty="0"/>
              <a:t>, </a:t>
            </a:r>
            <a:r>
              <a:rPr lang="en-US" dirty="0" err="1"/>
              <a:t>emtricitabine</a:t>
            </a:r>
            <a:r>
              <a:rPr lang="en-US" dirty="0"/>
              <a:t>/TAF, </a:t>
            </a:r>
            <a:r>
              <a:rPr lang="en-US" dirty="0" err="1"/>
              <a:t>raltegravir</a:t>
            </a:r>
            <a:endParaRPr lang="en-US" dirty="0"/>
          </a:p>
          <a:p>
            <a:pPr lvl="2"/>
            <a:r>
              <a:rPr lang="en-US" dirty="0" err="1"/>
              <a:t>Darunavir</a:t>
            </a:r>
            <a:r>
              <a:rPr lang="en-US" dirty="0"/>
              <a:t>/c was switched to </a:t>
            </a:r>
            <a:r>
              <a:rPr lang="en-US" dirty="0" err="1"/>
              <a:t>darunavir</a:t>
            </a:r>
            <a:r>
              <a:rPr lang="en-US" dirty="0"/>
              <a:t>/r due to suspected DDI</a:t>
            </a:r>
          </a:p>
          <a:p>
            <a:pPr lvl="1"/>
            <a:r>
              <a:rPr lang="en-US" dirty="0"/>
              <a:t>150mg BID</a:t>
            </a:r>
          </a:p>
          <a:p>
            <a:pPr lvl="1"/>
            <a:r>
              <a:rPr lang="en-US" dirty="0"/>
              <a:t>No reported thrombotic or bleeding events</a:t>
            </a:r>
          </a:p>
          <a:p>
            <a:r>
              <a:rPr lang="en-US" dirty="0"/>
              <a:t>Apixaban</a:t>
            </a:r>
          </a:p>
          <a:p>
            <a:pPr lvl="1"/>
            <a:r>
              <a:rPr lang="en-US" dirty="0"/>
              <a:t>Presented with new PE while on apixaban for recent DVT</a:t>
            </a:r>
          </a:p>
          <a:p>
            <a:pPr lvl="1"/>
            <a:r>
              <a:rPr lang="en-US" dirty="0"/>
              <a:t>Efavirenz, abacavir/lamivudine</a:t>
            </a:r>
          </a:p>
        </p:txBody>
      </p:sp>
      <p:sp>
        <p:nvSpPr>
          <p:cNvPr id="4" name="Slide Number Placeholder 3"/>
          <p:cNvSpPr>
            <a:spLocks noGrp="1"/>
          </p:cNvSpPr>
          <p:nvPr>
            <p:ph type="sldNum" sz="quarter" idx="12"/>
          </p:nvPr>
        </p:nvSpPr>
        <p:spPr/>
        <p:txBody>
          <a:bodyPr/>
          <a:lstStyle/>
          <a:p>
            <a:fld id="{1D2EA5EF-C699-AF4C-BA42-C0A1CAAB713C}" type="slidenum">
              <a:rPr lang="en-US" smtClean="0"/>
              <a:t>46</a:t>
            </a:fld>
            <a:endParaRPr lang="en-US"/>
          </a:p>
        </p:txBody>
      </p:sp>
      <p:sp>
        <p:nvSpPr>
          <p:cNvPr id="5" name="TextBox 4"/>
          <p:cNvSpPr txBox="1"/>
          <p:nvPr/>
        </p:nvSpPr>
        <p:spPr>
          <a:xfrm>
            <a:off x="1782309" y="6243890"/>
            <a:ext cx="5021450" cy="646331"/>
          </a:xfrm>
          <a:prstGeom prst="rect">
            <a:avLst/>
          </a:prstGeom>
          <a:noFill/>
        </p:spPr>
        <p:txBody>
          <a:bodyPr wrap="square" rtlCol="0">
            <a:spAutoFit/>
          </a:bodyPr>
          <a:lstStyle/>
          <a:p>
            <a:r>
              <a:rPr lang="en-US" sz="1200" dirty="0">
                <a:solidFill>
                  <a:schemeClr val="bg1"/>
                </a:solidFill>
              </a:rPr>
              <a:t>BMJ Case Rep 2015 doi:10.1136/bcr-2015-211651</a:t>
            </a:r>
          </a:p>
          <a:p>
            <a:r>
              <a:rPr lang="en-US" sz="1200" dirty="0">
                <a:solidFill>
                  <a:schemeClr val="bg1"/>
                </a:solidFill>
              </a:rPr>
              <a:t>Am J </a:t>
            </a:r>
            <a:r>
              <a:rPr lang="en-US" sz="1200" dirty="0" err="1">
                <a:solidFill>
                  <a:schemeClr val="bg1"/>
                </a:solidFill>
              </a:rPr>
              <a:t>Respir</a:t>
            </a:r>
            <a:r>
              <a:rPr lang="en-US" sz="1200" dirty="0">
                <a:solidFill>
                  <a:schemeClr val="bg1"/>
                </a:solidFill>
              </a:rPr>
              <a:t> </a:t>
            </a:r>
            <a:r>
              <a:rPr lang="en-US" sz="1200" dirty="0" err="1">
                <a:solidFill>
                  <a:schemeClr val="bg1"/>
                </a:solidFill>
              </a:rPr>
              <a:t>Crit</a:t>
            </a:r>
            <a:r>
              <a:rPr lang="en-US" sz="1200" dirty="0">
                <a:solidFill>
                  <a:schemeClr val="bg1"/>
                </a:solidFill>
              </a:rPr>
              <a:t> Care Med 2018;197:A3451</a:t>
            </a:r>
          </a:p>
          <a:p>
            <a:r>
              <a:rPr lang="en-US" sz="1200" dirty="0" err="1">
                <a:solidFill>
                  <a:schemeClr val="bg1"/>
                </a:solidFill>
              </a:rPr>
              <a:t>Antimicrob</a:t>
            </a:r>
            <a:r>
              <a:rPr lang="en-US" sz="1200" dirty="0">
                <a:solidFill>
                  <a:schemeClr val="bg1"/>
                </a:solidFill>
              </a:rPr>
              <a:t> Agents </a:t>
            </a:r>
            <a:r>
              <a:rPr lang="en-US" sz="1200" dirty="0" err="1">
                <a:solidFill>
                  <a:schemeClr val="bg1"/>
                </a:solidFill>
              </a:rPr>
              <a:t>Chemother</a:t>
            </a:r>
            <a:r>
              <a:rPr lang="en-US" sz="1200" dirty="0">
                <a:solidFill>
                  <a:schemeClr val="bg1"/>
                </a:solidFill>
              </a:rPr>
              <a:t> 2018;62(2):e02275-17</a:t>
            </a:r>
          </a:p>
        </p:txBody>
      </p:sp>
    </p:spTree>
    <p:extLst>
      <p:ext uri="{BB962C8B-B14F-4D97-AF65-F5344CB8AC3E}">
        <p14:creationId xmlns:p14="http://schemas.microsoft.com/office/powerpoint/2010/main" val="3717784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Real world data for DOACs is similar to findings from RCT in regards to efficacy and safety</a:t>
            </a:r>
          </a:p>
          <a:p>
            <a:r>
              <a:rPr lang="en-US" dirty="0"/>
              <a:t>Current guidelines recommend DOAC usage over warfarin therapy in patients who have no contraindication</a:t>
            </a:r>
          </a:p>
          <a:p>
            <a:r>
              <a:rPr lang="en-US" dirty="0"/>
              <a:t>Appropriate dosing is imperative to assure efficacy for our patients</a:t>
            </a:r>
          </a:p>
          <a:p>
            <a:r>
              <a:rPr lang="en-US" dirty="0"/>
              <a:t>Drug interactions pose unique challenges that need to be handled on an individual patient basis</a:t>
            </a:r>
          </a:p>
          <a:p>
            <a:r>
              <a:rPr lang="en-US" dirty="0"/>
              <a:t>Co-administration of DOACs with boosted-PI therapy, dabigatran has the most data to guide use</a:t>
            </a:r>
          </a:p>
        </p:txBody>
      </p:sp>
      <p:sp>
        <p:nvSpPr>
          <p:cNvPr id="4" name="Slide Number Placeholder 3"/>
          <p:cNvSpPr>
            <a:spLocks noGrp="1"/>
          </p:cNvSpPr>
          <p:nvPr>
            <p:ph type="sldNum" sz="quarter" idx="12"/>
          </p:nvPr>
        </p:nvSpPr>
        <p:spPr/>
        <p:txBody>
          <a:bodyPr/>
          <a:lstStyle/>
          <a:p>
            <a:fld id="{1D2EA5EF-C699-AF4C-BA42-C0A1CAAB713C}" type="slidenum">
              <a:rPr lang="en-US" smtClean="0"/>
              <a:t>47</a:t>
            </a:fld>
            <a:endParaRPr lang="en-US"/>
          </a:p>
        </p:txBody>
      </p:sp>
    </p:spTree>
    <p:extLst>
      <p:ext uri="{BB962C8B-B14F-4D97-AF65-F5344CB8AC3E}">
        <p14:creationId xmlns:p14="http://schemas.microsoft.com/office/powerpoint/2010/main" val="780049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 Question </a:t>
            </a:r>
          </a:p>
        </p:txBody>
      </p:sp>
      <p:sp>
        <p:nvSpPr>
          <p:cNvPr id="3" name="Content Placeholder 2"/>
          <p:cNvSpPr>
            <a:spLocks noGrp="1"/>
          </p:cNvSpPr>
          <p:nvPr>
            <p:ph idx="1"/>
          </p:nvPr>
        </p:nvSpPr>
        <p:spPr/>
        <p:txBody>
          <a:bodyPr/>
          <a:lstStyle/>
          <a:p>
            <a:r>
              <a:rPr lang="en-US" dirty="0" smtClean="0"/>
              <a:t>True/False</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48</a:t>
            </a:fld>
            <a:endParaRPr lang="en-US"/>
          </a:p>
        </p:txBody>
      </p:sp>
    </p:spTree>
    <p:extLst>
      <p:ext uri="{BB962C8B-B14F-4D97-AF65-F5344CB8AC3E}">
        <p14:creationId xmlns:p14="http://schemas.microsoft.com/office/powerpoint/2010/main" val="180749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References</a:t>
            </a:r>
          </a:p>
        </p:txBody>
      </p:sp>
      <p:sp>
        <p:nvSpPr>
          <p:cNvPr id="3" name="Content Placeholder 2"/>
          <p:cNvSpPr>
            <a:spLocks noGrp="1"/>
          </p:cNvSpPr>
          <p:nvPr>
            <p:ph idx="1"/>
          </p:nvPr>
        </p:nvSpPr>
        <p:spPr/>
        <p:txBody>
          <a:bodyPr>
            <a:normAutofit fontScale="85000" lnSpcReduction="20000"/>
          </a:bodyPr>
          <a:lstStyle/>
          <a:p>
            <a:r>
              <a:rPr lang="en-US" dirty="0" err="1"/>
              <a:t>Curr</a:t>
            </a:r>
            <a:r>
              <a:rPr lang="en-US" dirty="0"/>
              <a:t> </a:t>
            </a:r>
            <a:r>
              <a:rPr lang="en-US" dirty="0" err="1"/>
              <a:t>Atheroscler</a:t>
            </a:r>
            <a:r>
              <a:rPr lang="en-US" dirty="0"/>
              <a:t> Rep 2017;19:20</a:t>
            </a:r>
          </a:p>
          <a:p>
            <a:r>
              <a:rPr lang="en-US" dirty="0"/>
              <a:t>J </a:t>
            </a:r>
            <a:r>
              <a:rPr lang="en-US" dirty="0" err="1"/>
              <a:t>Acquir</a:t>
            </a:r>
            <a:r>
              <a:rPr lang="en-US" dirty="0"/>
              <a:t> Immune </a:t>
            </a:r>
            <a:r>
              <a:rPr lang="en-US" dirty="0" err="1"/>
              <a:t>Defic</a:t>
            </a:r>
            <a:r>
              <a:rPr lang="en-US" dirty="0"/>
              <a:t> </a:t>
            </a:r>
            <a:r>
              <a:rPr lang="en-US" dirty="0" err="1"/>
              <a:t>Syndr</a:t>
            </a:r>
            <a:r>
              <a:rPr lang="en-US" dirty="0"/>
              <a:t> 2017;76(1):90-97</a:t>
            </a:r>
          </a:p>
          <a:p>
            <a:r>
              <a:rPr lang="en-US" dirty="0" err="1"/>
              <a:t>Nig</a:t>
            </a:r>
            <a:r>
              <a:rPr lang="en-US" dirty="0"/>
              <a:t> J </a:t>
            </a:r>
            <a:r>
              <a:rPr lang="en-US" dirty="0" err="1"/>
              <a:t>Cardiol</a:t>
            </a:r>
            <a:r>
              <a:rPr lang="en-US" dirty="0"/>
              <a:t> 2020;17:1-10</a:t>
            </a:r>
          </a:p>
          <a:p>
            <a:r>
              <a:rPr lang="en-US" dirty="0"/>
              <a:t>CID 2020;XX(X):1-10</a:t>
            </a:r>
          </a:p>
          <a:p>
            <a:r>
              <a:rPr lang="en-US" dirty="0" err="1"/>
              <a:t>Curr</a:t>
            </a:r>
            <a:r>
              <a:rPr lang="en-US" dirty="0"/>
              <a:t> </a:t>
            </a:r>
            <a:r>
              <a:rPr lang="en-US" dirty="0" err="1"/>
              <a:t>Opin</a:t>
            </a:r>
            <a:r>
              <a:rPr lang="en-US" dirty="0"/>
              <a:t> HIV AIDS 2017;12:556-560</a:t>
            </a:r>
          </a:p>
          <a:p>
            <a:r>
              <a:rPr lang="en-US" dirty="0" err="1"/>
              <a:t>Dube</a:t>
            </a:r>
            <a:r>
              <a:rPr lang="en-US" dirty="0"/>
              <a:t> G. Pharmacy Times 2020 July 14</a:t>
            </a:r>
          </a:p>
          <a:p>
            <a:r>
              <a:rPr lang="en-US" dirty="0" err="1"/>
              <a:t>PLoS</a:t>
            </a:r>
            <a:r>
              <a:rPr lang="en-US" dirty="0"/>
              <a:t> Med 2020;17(5):e1003101</a:t>
            </a:r>
          </a:p>
          <a:p>
            <a:r>
              <a:rPr lang="en-US" dirty="0"/>
              <a:t>FDA listserv 15 August 2018</a:t>
            </a:r>
          </a:p>
          <a:p>
            <a:r>
              <a:rPr lang="en-US" dirty="0" err="1"/>
              <a:t>Antimicrob</a:t>
            </a:r>
            <a:r>
              <a:rPr lang="en-US" dirty="0"/>
              <a:t> Agents </a:t>
            </a:r>
            <a:r>
              <a:rPr lang="en-US" dirty="0" err="1"/>
              <a:t>Chemother</a:t>
            </a:r>
            <a:r>
              <a:rPr lang="en-US" dirty="0"/>
              <a:t> doi:10.1122/AAC.01201-17</a:t>
            </a:r>
          </a:p>
          <a:p>
            <a:r>
              <a:rPr lang="en-US" dirty="0" err="1"/>
              <a:t>Antimicrob</a:t>
            </a:r>
            <a:r>
              <a:rPr lang="en-US" dirty="0"/>
              <a:t> Agents </a:t>
            </a:r>
            <a:r>
              <a:rPr lang="en-US" dirty="0" err="1"/>
              <a:t>Chemother</a:t>
            </a:r>
            <a:r>
              <a:rPr lang="en-US" dirty="0"/>
              <a:t> 2018;62(2):e02275-17</a:t>
            </a:r>
          </a:p>
          <a:p>
            <a:r>
              <a:rPr lang="en-US" dirty="0"/>
              <a:t>HIV Medicine 2019;20:344-346</a:t>
            </a:r>
          </a:p>
          <a:p>
            <a:r>
              <a:rPr lang="en-US" dirty="0" err="1"/>
              <a:t>Antimicrob</a:t>
            </a:r>
            <a:r>
              <a:rPr lang="en-US" dirty="0"/>
              <a:t> Agents </a:t>
            </a:r>
            <a:r>
              <a:rPr lang="en-US" dirty="0" err="1"/>
              <a:t>Chemother</a:t>
            </a:r>
            <a:r>
              <a:rPr lang="en-US" dirty="0"/>
              <a:t> 2017;61(11):e01201-17</a:t>
            </a:r>
          </a:p>
          <a:p>
            <a:r>
              <a:rPr lang="en-US" dirty="0"/>
              <a:t>National HIV Curriculum.  Drug Interactions with Antiretroviral Medications.  Access 18 Sept 2020</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49</a:t>
            </a:fld>
            <a:endParaRPr lang="en-US"/>
          </a:p>
        </p:txBody>
      </p:sp>
    </p:spTree>
    <p:extLst>
      <p:ext uri="{BB962C8B-B14F-4D97-AF65-F5344CB8AC3E}">
        <p14:creationId xmlns:p14="http://schemas.microsoft.com/office/powerpoint/2010/main" val="416739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036" y="5626429"/>
            <a:ext cx="2576951" cy="237724"/>
          </a:xfrm>
          <a:prstGeom prst="rect">
            <a:avLst/>
          </a:prstGeom>
        </p:spPr>
      </p:pic>
      <p:sp>
        <p:nvSpPr>
          <p:cNvPr id="2" name="TextBox 1"/>
          <p:cNvSpPr txBox="1"/>
          <p:nvPr/>
        </p:nvSpPr>
        <p:spPr>
          <a:xfrm>
            <a:off x="319100" y="1575963"/>
            <a:ext cx="8145277" cy="1431161"/>
          </a:xfrm>
          <a:prstGeom prst="rect">
            <a:avLst/>
          </a:prstGeom>
          <a:noFill/>
        </p:spPr>
        <p:txBody>
          <a:bodyPr wrap="square" rtlCol="0">
            <a:spAutoFit/>
          </a:bodyPr>
          <a:lstStyle/>
          <a:p>
            <a:r>
              <a:rPr lang="en-US" sz="2900" dirty="0">
                <a:solidFill>
                  <a:schemeClr val="tx2"/>
                </a:solidFill>
              </a:rPr>
              <a:t>The following planning members have </a:t>
            </a:r>
            <a:r>
              <a:rPr lang="en-US" sz="2900" u="sng" dirty="0">
                <a:solidFill>
                  <a:schemeClr val="tx2"/>
                </a:solidFill>
              </a:rPr>
              <a:t>no financial</a:t>
            </a:r>
            <a:r>
              <a:rPr lang="en-US" sz="2900" dirty="0">
                <a:solidFill>
                  <a:schemeClr val="tx2"/>
                </a:solidFill>
              </a:rPr>
              <a:t> relationships to disclose: Cynthia Miller, MD, Sarah Walker, MS and Jennifer Price. </a:t>
            </a:r>
          </a:p>
        </p:txBody>
      </p:sp>
    </p:spTree>
    <p:extLst>
      <p:ext uri="{BB962C8B-B14F-4D97-AF65-F5344CB8AC3E}">
        <p14:creationId xmlns:p14="http://schemas.microsoft.com/office/powerpoint/2010/main" val="147427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3320" y="410134"/>
            <a:ext cx="6170680" cy="1692771"/>
          </a:xfrm>
          <a:prstGeom prst="rect">
            <a:avLst/>
          </a:prstGeom>
        </p:spPr>
        <p:txBody>
          <a:bodyPr wrap="square">
            <a:spAutoFit/>
          </a:bodyPr>
          <a:lstStyle/>
          <a:p>
            <a:pPr algn="ctr" defTabSz="456438"/>
            <a:r>
              <a:rPr lang="en-US" dirty="0">
                <a:solidFill>
                  <a:srgbClr val="0054A6"/>
                </a:solidFill>
                <a:latin typeface="Arial"/>
              </a:rPr>
              <a:t> </a:t>
            </a:r>
            <a:r>
              <a:rPr lang="en-US" sz="3200" dirty="0">
                <a:solidFill>
                  <a:srgbClr val="0054A6"/>
                </a:solidFill>
                <a:latin typeface="Arial"/>
              </a:rPr>
              <a:t>HIV - HCV - PrEP - PEP</a:t>
            </a:r>
          </a:p>
          <a:p>
            <a:pPr algn="ctr" defTabSz="456438"/>
            <a:r>
              <a:rPr lang="en-US" sz="4000" dirty="0">
                <a:solidFill>
                  <a:srgbClr val="0054A6"/>
                </a:solidFill>
                <a:latin typeface="Arial"/>
              </a:rPr>
              <a:t>Clinical Consultations</a:t>
            </a:r>
          </a:p>
          <a:p>
            <a:pPr algn="ctr" defTabSz="456438"/>
            <a:r>
              <a:rPr lang="en-US" sz="3200" dirty="0">
                <a:solidFill>
                  <a:srgbClr val="0054A6"/>
                </a:solidFill>
                <a:latin typeface="Arial"/>
              </a:rPr>
              <a:t>For Providers in Upstate NY</a:t>
            </a:r>
          </a:p>
        </p:txBody>
      </p:sp>
      <p:sp>
        <p:nvSpPr>
          <p:cNvPr id="7" name="Rectangle 6"/>
          <p:cNvSpPr/>
          <p:nvPr/>
        </p:nvSpPr>
        <p:spPr>
          <a:xfrm>
            <a:off x="3204842" y="2648924"/>
            <a:ext cx="5564691" cy="1569660"/>
          </a:xfrm>
          <a:prstGeom prst="rect">
            <a:avLst/>
          </a:prstGeom>
          <a:ln>
            <a:solidFill>
              <a:schemeClr val="bg1"/>
            </a:solidFill>
          </a:ln>
        </p:spPr>
        <p:txBody>
          <a:bodyPr wrap="square">
            <a:spAutoFit/>
          </a:bodyPr>
          <a:lstStyle/>
          <a:p>
            <a:pPr algn="r" defTabSz="456438"/>
            <a:r>
              <a:rPr lang="en-US" sz="2400" b="1" dirty="0">
                <a:solidFill>
                  <a:srgbClr val="D62027"/>
                </a:solidFill>
                <a:latin typeface="Arial"/>
              </a:rPr>
              <a:t>Call or E-mail for a consultation:</a:t>
            </a:r>
          </a:p>
          <a:p>
            <a:pPr algn="r" defTabSz="456438"/>
            <a:r>
              <a:rPr lang="en-US" sz="2400" b="1" dirty="0">
                <a:solidFill>
                  <a:srgbClr val="D62027"/>
                </a:solidFill>
                <a:latin typeface="Arial"/>
              </a:rPr>
              <a:t>518-262-6864</a:t>
            </a:r>
          </a:p>
          <a:p>
            <a:pPr algn="r" defTabSz="456438"/>
            <a:r>
              <a:rPr lang="en-US" sz="2400" dirty="0">
                <a:solidFill>
                  <a:srgbClr val="0054A6"/>
                </a:solidFill>
                <a:latin typeface="Arial"/>
              </a:rPr>
              <a:t>Monday – Friday 8:00 a.m. – 4:30 p.m.</a:t>
            </a:r>
          </a:p>
          <a:p>
            <a:pPr algn="r" defTabSz="456438"/>
            <a:r>
              <a:rPr lang="en-US" sz="2400" dirty="0">
                <a:solidFill>
                  <a:srgbClr val="0054A6"/>
                </a:solidFill>
                <a:latin typeface="Arial"/>
              </a:rPr>
              <a:t>prokopw@amc.edu</a:t>
            </a:r>
            <a:r>
              <a:rPr lang="en-US" sz="2400" dirty="0">
                <a:solidFill>
                  <a:srgbClr val="C00000"/>
                </a:solidFill>
                <a:latin typeface="Arial"/>
              </a:rPr>
              <a:t> </a:t>
            </a:r>
          </a:p>
        </p:txBody>
      </p:sp>
      <p:sp>
        <p:nvSpPr>
          <p:cNvPr id="9" name="Rectangle 8"/>
          <p:cNvSpPr/>
          <p:nvPr/>
        </p:nvSpPr>
        <p:spPr>
          <a:xfrm>
            <a:off x="230518" y="4528418"/>
            <a:ext cx="8539015" cy="923330"/>
          </a:xfrm>
          <a:prstGeom prst="rect">
            <a:avLst/>
          </a:prstGeom>
          <a:ln>
            <a:noFill/>
          </a:ln>
        </p:spPr>
        <p:txBody>
          <a:bodyPr wrap="square">
            <a:spAutoFit/>
          </a:bodyPr>
          <a:lstStyle/>
          <a:p>
            <a:pPr defTabSz="456438"/>
            <a:r>
              <a:rPr lang="en-US" dirty="0">
                <a:solidFill>
                  <a:srgbClr val="D62027"/>
                </a:solidFill>
                <a:latin typeface="Arial"/>
              </a:rPr>
              <a:t>If you have experienced an occupational exposure such as a needle stick, please call 518-262-4043. You will be given an opportunity on the telephone menu to speak to a physician 24 hours a day. </a:t>
            </a:r>
          </a:p>
        </p:txBody>
      </p:sp>
      <p:sp>
        <p:nvSpPr>
          <p:cNvPr id="2" name="TextBox 1"/>
          <p:cNvSpPr txBox="1"/>
          <p:nvPr/>
        </p:nvSpPr>
        <p:spPr>
          <a:xfrm>
            <a:off x="1571321" y="5628436"/>
            <a:ext cx="2044214" cy="369332"/>
          </a:xfrm>
          <a:prstGeom prst="rect">
            <a:avLst/>
          </a:prstGeom>
          <a:noFill/>
        </p:spPr>
        <p:txBody>
          <a:bodyPr wrap="none" rtlCol="0">
            <a:spAutoFit/>
          </a:bodyPr>
          <a:lstStyle/>
          <a:p>
            <a:pPr defTabSz="456438"/>
            <a:r>
              <a:rPr lang="en-US" dirty="0">
                <a:solidFill>
                  <a:srgbClr val="FFFFFF"/>
                </a:solidFill>
                <a:latin typeface="Arial"/>
              </a:rPr>
              <a:t>www.amc.edu/hiv </a:t>
            </a:r>
          </a:p>
        </p:txBody>
      </p:sp>
      <p:pic>
        <p:nvPicPr>
          <p:cNvPr id="1027" name="Picture 3" descr="C:\Users\ybarraj\AppData\Local\Microsoft\Windows\Temporary Internet Files\Content.IE5\HC9D927Y\Avaya_4606_teleph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10134"/>
            <a:ext cx="2080620" cy="1210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ybarraj\AppData\Local\Microsoft\Windows\Temporary Internet Files\Content.IE5\F2X23WBT\Computerkeybo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76" y="1780142"/>
            <a:ext cx="1959347" cy="195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42496"/>
      </p:ext>
    </p:extLst>
  </p:cSld>
  <p:clrMapOvr>
    <a:masterClrMapping/>
  </p:clrMapOvr>
  <mc:AlternateContent xmlns:mc="http://schemas.openxmlformats.org/markup-compatibility/2006" xmlns:p14="http://schemas.microsoft.com/office/powerpoint/2010/main">
    <mc:Choice Requires="p14">
      <p:transition spd="slow" p14:dur="30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63855-52A0-4C96-A3B9-C2AEF93E5C2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F24DC2AC-04EA-42AD-86C2-6BE0C5426E12}"/>
              </a:ext>
            </a:extLst>
          </p:cNvPr>
          <p:cNvSpPr>
            <a:spLocks noGrp="1"/>
          </p:cNvSpPr>
          <p:nvPr>
            <p:ph idx="1"/>
          </p:nvPr>
        </p:nvSpPr>
        <p:spPr/>
        <p:txBody>
          <a:bodyPr/>
          <a:lstStyle/>
          <a:p>
            <a:r>
              <a:rPr lang="en-US" dirty="0"/>
              <a:t>Discuss the role of direct oral anticoagulants in the management of atrial fibrillation and venous thromboembolism </a:t>
            </a:r>
          </a:p>
          <a:p>
            <a:r>
              <a:rPr lang="en-US" dirty="0"/>
              <a:t>Discuss consensus guidelines on anticoagulation management</a:t>
            </a:r>
          </a:p>
          <a:p>
            <a:r>
              <a:rPr lang="en-US" dirty="0"/>
              <a:t>Review common pitfalls in prescribing oral anticoagulants including drug interactions and dosing errors</a:t>
            </a:r>
          </a:p>
          <a:p>
            <a:r>
              <a:rPr lang="en-US" dirty="0"/>
              <a:t>List 5 HIV medications likely to interact with oral anticoagulants </a:t>
            </a:r>
          </a:p>
          <a:p>
            <a:pPr marL="114112" indent="0">
              <a:buNone/>
            </a:pPr>
            <a:endParaRPr lang="en-US" dirty="0"/>
          </a:p>
        </p:txBody>
      </p:sp>
      <p:sp>
        <p:nvSpPr>
          <p:cNvPr id="4" name="Slide Number Placeholder 3">
            <a:extLst>
              <a:ext uri="{FF2B5EF4-FFF2-40B4-BE49-F238E27FC236}">
                <a16:creationId xmlns:a16="http://schemas.microsoft.com/office/drawing/2014/main" xmlns="" id="{D3429865-B955-471C-837C-68B0C2F2DA4E}"/>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15967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38F34-AF2B-8046-A550-53B64AB8480C}"/>
              </a:ext>
            </a:extLst>
          </p:cNvPr>
          <p:cNvSpPr>
            <a:spLocks noGrp="1"/>
          </p:cNvSpPr>
          <p:nvPr>
            <p:ph type="title"/>
          </p:nvPr>
        </p:nvSpPr>
        <p:spPr/>
        <p:txBody>
          <a:bodyPr/>
          <a:lstStyle/>
          <a:p>
            <a:r>
              <a:rPr lang="en-US" dirty="0"/>
              <a:t>Pre-test Question </a:t>
            </a:r>
          </a:p>
        </p:txBody>
      </p:sp>
      <p:sp>
        <p:nvSpPr>
          <p:cNvPr id="3" name="Content Placeholder 2">
            <a:extLst>
              <a:ext uri="{FF2B5EF4-FFF2-40B4-BE49-F238E27FC236}">
                <a16:creationId xmlns:a16="http://schemas.microsoft.com/office/drawing/2014/main" xmlns="" id="{6AE03399-A257-2B40-8986-39D8B1D1C55F}"/>
              </a:ext>
            </a:extLst>
          </p:cNvPr>
          <p:cNvSpPr>
            <a:spLocks noGrp="1"/>
          </p:cNvSpPr>
          <p:nvPr>
            <p:ph idx="1"/>
          </p:nvPr>
        </p:nvSpPr>
        <p:spPr/>
        <p:txBody>
          <a:bodyPr/>
          <a:lstStyle/>
          <a:p>
            <a:r>
              <a:rPr lang="en-US" dirty="0" smtClean="0"/>
              <a:t>True/False</a:t>
            </a:r>
            <a:endParaRPr lang="en-US" dirty="0"/>
          </a:p>
        </p:txBody>
      </p:sp>
      <p:sp>
        <p:nvSpPr>
          <p:cNvPr id="4" name="Slide Number Placeholder 3">
            <a:extLst>
              <a:ext uri="{FF2B5EF4-FFF2-40B4-BE49-F238E27FC236}">
                <a16:creationId xmlns:a16="http://schemas.microsoft.com/office/drawing/2014/main" xmlns="" id="{3772F68F-78F3-1445-8742-92001B639372}"/>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382981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9483E-D24F-424C-8446-6573B190642A}"/>
              </a:ext>
            </a:extLst>
          </p:cNvPr>
          <p:cNvSpPr>
            <a:spLocks noGrp="1"/>
          </p:cNvSpPr>
          <p:nvPr>
            <p:ph type="title"/>
          </p:nvPr>
        </p:nvSpPr>
        <p:spPr/>
        <p:txBody>
          <a:bodyPr/>
          <a:lstStyle/>
          <a:p>
            <a:r>
              <a:rPr lang="en-US" dirty="0"/>
              <a:t>Anticoagulation With DOACs</a:t>
            </a:r>
          </a:p>
        </p:txBody>
      </p:sp>
      <p:sp>
        <p:nvSpPr>
          <p:cNvPr id="3" name="Content Placeholder 2">
            <a:extLst>
              <a:ext uri="{FF2B5EF4-FFF2-40B4-BE49-F238E27FC236}">
                <a16:creationId xmlns:a16="http://schemas.microsoft.com/office/drawing/2014/main" xmlns="" id="{4478A014-9E01-40AE-8923-3B90618FD4E4}"/>
              </a:ext>
            </a:extLst>
          </p:cNvPr>
          <p:cNvSpPr>
            <a:spLocks noGrp="1"/>
          </p:cNvSpPr>
          <p:nvPr>
            <p:ph sz="half" idx="1"/>
          </p:nvPr>
        </p:nvSpPr>
        <p:spPr>
          <a:xfrm>
            <a:off x="162531" y="1465994"/>
            <a:ext cx="3657600" cy="4431308"/>
          </a:xfrm>
        </p:spPr>
        <p:txBody>
          <a:bodyPr>
            <a:normAutofit fontScale="92500" lnSpcReduction="20000"/>
          </a:bodyPr>
          <a:lstStyle/>
          <a:p>
            <a:r>
              <a:rPr lang="en-US" dirty="0"/>
              <a:t>Anticoagulation management is a dynamic field</a:t>
            </a:r>
          </a:p>
          <a:p>
            <a:endParaRPr lang="en-US" dirty="0"/>
          </a:p>
          <a:p>
            <a:r>
              <a:rPr lang="en-US" dirty="0"/>
              <a:t>Extensive clinical evidence and experience using the direct acting oral anticoagulants (DOACs) in a vast array of clinical scenarios</a:t>
            </a:r>
          </a:p>
          <a:p>
            <a:endParaRPr lang="en-US" dirty="0"/>
          </a:p>
        </p:txBody>
      </p:sp>
      <p:sp>
        <p:nvSpPr>
          <p:cNvPr id="6" name="Content Placeholder 5"/>
          <p:cNvSpPr>
            <a:spLocks noGrp="1"/>
          </p:cNvSpPr>
          <p:nvPr>
            <p:ph sz="half" idx="2"/>
          </p:nvPr>
        </p:nvSpPr>
        <p:spPr/>
        <p:txBody>
          <a:bodyPr>
            <a:normAutofit fontScale="92500" lnSpcReduction="20000"/>
          </a:bodyPr>
          <a:lstStyle/>
          <a:p>
            <a:endParaRPr lang="en-US"/>
          </a:p>
        </p:txBody>
      </p:sp>
      <p:sp>
        <p:nvSpPr>
          <p:cNvPr id="4" name="Slide Number Placeholder 3">
            <a:extLst>
              <a:ext uri="{FF2B5EF4-FFF2-40B4-BE49-F238E27FC236}">
                <a16:creationId xmlns:a16="http://schemas.microsoft.com/office/drawing/2014/main" xmlns="" id="{2413857E-98B4-4F8C-94D3-1B69C6E1EF70}"/>
              </a:ext>
            </a:extLst>
          </p:cNvPr>
          <p:cNvSpPr>
            <a:spLocks noGrp="1"/>
          </p:cNvSpPr>
          <p:nvPr>
            <p:ph type="sldNum" sz="quarter" idx="12"/>
          </p:nvPr>
        </p:nvSpPr>
        <p:spPr/>
        <p:txBody>
          <a:bodyPr/>
          <a:lstStyle/>
          <a:p>
            <a:fld id="{1D2EA5EF-C699-AF4C-BA42-C0A1CAAB713C}" type="slidenum">
              <a:rPr lang="en-US" smtClean="0"/>
              <a:t>8</a:t>
            </a:fld>
            <a:endParaRPr lang="en-US"/>
          </a:p>
        </p:txBody>
      </p:sp>
      <p:pic>
        <p:nvPicPr>
          <p:cNvPr id="5" name="Picture 4"/>
          <p:cNvPicPr>
            <a:picLocks noChangeAspect="1"/>
          </p:cNvPicPr>
          <p:nvPr/>
        </p:nvPicPr>
        <p:blipFill>
          <a:blip r:embed="rId3"/>
          <a:stretch>
            <a:fillRect/>
          </a:stretch>
        </p:blipFill>
        <p:spPr>
          <a:xfrm>
            <a:off x="3820131" y="1536192"/>
            <a:ext cx="5237539" cy="3729652"/>
          </a:xfrm>
          <a:prstGeom prst="rect">
            <a:avLst/>
          </a:prstGeom>
        </p:spPr>
      </p:pic>
      <p:sp>
        <p:nvSpPr>
          <p:cNvPr id="7" name="TextBox 6"/>
          <p:cNvSpPr txBox="1"/>
          <p:nvPr/>
        </p:nvSpPr>
        <p:spPr>
          <a:xfrm>
            <a:off x="1782308" y="6227003"/>
            <a:ext cx="2012089" cy="276999"/>
          </a:xfrm>
          <a:prstGeom prst="rect">
            <a:avLst/>
          </a:prstGeom>
          <a:noFill/>
        </p:spPr>
        <p:txBody>
          <a:bodyPr wrap="none" rtlCol="0">
            <a:spAutoFit/>
          </a:bodyPr>
          <a:lstStyle/>
          <a:p>
            <a:r>
              <a:rPr lang="en-US" sz="1200" dirty="0">
                <a:solidFill>
                  <a:schemeClr val="bg1"/>
                </a:solidFill>
              </a:rPr>
              <a:t>George JM et al. CID 2020</a:t>
            </a:r>
          </a:p>
        </p:txBody>
      </p:sp>
    </p:spTree>
    <p:extLst>
      <p:ext uri="{BB962C8B-B14F-4D97-AF65-F5344CB8AC3E}">
        <p14:creationId xmlns:p14="http://schemas.microsoft.com/office/powerpoint/2010/main" val="72114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CFE0-B472-4270-A67F-F7D5335837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57534CE-1AE6-4D84-B236-BAB9F1A5AD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51951A8A-98C2-4E45-87C6-0CFA0EC10CC1}"/>
              </a:ext>
            </a:extLst>
          </p:cNvPr>
          <p:cNvSpPr>
            <a:spLocks noGrp="1"/>
          </p:cNvSpPr>
          <p:nvPr>
            <p:ph type="sldNum" sz="quarter" idx="12"/>
          </p:nvPr>
        </p:nvSpPr>
        <p:spPr/>
        <p:txBody>
          <a:bodyPr/>
          <a:lstStyle/>
          <a:p>
            <a:fld id="{1D2EA5EF-C699-AF4C-BA42-C0A1CAAB713C}" type="slidenum">
              <a:rPr lang="en-US" smtClean="0"/>
              <a:t>9</a:t>
            </a:fld>
            <a:endParaRPr lang="en-US"/>
          </a:p>
        </p:txBody>
      </p:sp>
      <p:graphicFrame>
        <p:nvGraphicFramePr>
          <p:cNvPr id="5" name="Content Placeholder 4">
            <a:extLst>
              <a:ext uri="{FF2B5EF4-FFF2-40B4-BE49-F238E27FC236}">
                <a16:creationId xmlns:a16="http://schemas.microsoft.com/office/drawing/2014/main" xmlns="" id="{0E3DA22A-FB80-4F7B-BA9D-E85F069A1330}"/>
              </a:ext>
            </a:extLst>
          </p:cNvPr>
          <p:cNvGraphicFramePr>
            <a:graphicFrameLocks/>
          </p:cNvGraphicFramePr>
          <p:nvPr>
            <p:extLst>
              <p:ext uri="{D42A27DB-BD31-4B8C-83A1-F6EECF244321}">
                <p14:modId xmlns:p14="http://schemas.microsoft.com/office/powerpoint/2010/main" val="2289046327"/>
              </p:ext>
            </p:extLst>
          </p:nvPr>
        </p:nvGraphicFramePr>
        <p:xfrm>
          <a:off x="100629" y="270563"/>
          <a:ext cx="8942742" cy="6236727"/>
        </p:xfrm>
        <a:graphic>
          <a:graphicData uri="http://schemas.openxmlformats.org/drawingml/2006/table">
            <a:tbl>
              <a:tblPr firstRow="1" bandRow="1">
                <a:tableStyleId>{5C22544A-7EE6-4342-B048-85BDC9FD1C3A}</a:tableStyleId>
              </a:tblPr>
              <a:tblGrid>
                <a:gridCol w="1387208">
                  <a:extLst>
                    <a:ext uri="{9D8B030D-6E8A-4147-A177-3AD203B41FA5}">
                      <a16:colId xmlns:a16="http://schemas.microsoft.com/office/drawing/2014/main" xmlns="" val="5869596"/>
                    </a:ext>
                  </a:extLst>
                </a:gridCol>
                <a:gridCol w="1802504">
                  <a:extLst>
                    <a:ext uri="{9D8B030D-6E8A-4147-A177-3AD203B41FA5}">
                      <a16:colId xmlns:a16="http://schemas.microsoft.com/office/drawing/2014/main" xmlns="" val="3425236780"/>
                    </a:ext>
                  </a:extLst>
                </a:gridCol>
                <a:gridCol w="1900888">
                  <a:extLst>
                    <a:ext uri="{9D8B030D-6E8A-4147-A177-3AD203B41FA5}">
                      <a16:colId xmlns:a16="http://schemas.microsoft.com/office/drawing/2014/main" xmlns="" val="3923300667"/>
                    </a:ext>
                  </a:extLst>
                </a:gridCol>
                <a:gridCol w="3852142">
                  <a:extLst>
                    <a:ext uri="{9D8B030D-6E8A-4147-A177-3AD203B41FA5}">
                      <a16:colId xmlns:a16="http://schemas.microsoft.com/office/drawing/2014/main" xmlns="" val="4212695832"/>
                    </a:ext>
                  </a:extLst>
                </a:gridCol>
              </a:tblGrid>
              <a:tr h="336847">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1800" dirty="0">
                          <a:solidFill>
                            <a:schemeClr val="bg1"/>
                          </a:solidFill>
                        </a:rPr>
                        <a:t>Medication</a:t>
                      </a:r>
                    </a:p>
                  </a:txBody>
                  <a:tcPr/>
                </a:tc>
                <a:tc>
                  <a:txBody>
                    <a:bodyPr/>
                    <a:lstStyle/>
                    <a:p>
                      <a:r>
                        <a:rPr lang="en-US" sz="1800" dirty="0">
                          <a:solidFill>
                            <a:schemeClr val="bg1"/>
                          </a:solidFill>
                        </a:rPr>
                        <a:t>FDA Approval</a:t>
                      </a:r>
                    </a:p>
                  </a:txBody>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1800" dirty="0">
                          <a:solidFill>
                            <a:schemeClr val="bg1"/>
                          </a:solidFill>
                        </a:rPr>
                        <a:t>Mechanism </a:t>
                      </a:r>
                    </a:p>
                  </a:txBody>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1800" dirty="0">
                          <a:solidFill>
                            <a:schemeClr val="bg1"/>
                          </a:solidFill>
                        </a:rPr>
                        <a:t>FDA Approved Indications</a:t>
                      </a:r>
                    </a:p>
                  </a:txBody>
                  <a:tcPr/>
                </a:tc>
                <a:extLst>
                  <a:ext uri="{0D108BD9-81ED-4DB2-BD59-A6C34878D82A}">
                    <a16:rowId xmlns:a16="http://schemas.microsoft.com/office/drawing/2014/main" xmlns="" val="370850348"/>
                  </a:ext>
                </a:extLst>
              </a:tr>
              <a:tr h="920592">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Dabigatran (Pradaxa)</a:t>
                      </a:r>
                    </a:p>
                  </a:txBody>
                  <a:tcPr/>
                </a:tc>
                <a:tc>
                  <a:txBody>
                    <a:bodyPr/>
                    <a:lstStyle/>
                    <a:p>
                      <a:r>
                        <a:rPr lang="en-US" sz="1800" dirty="0"/>
                        <a:t>2010</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Direct Thrombin Inhibitor (DTI)</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Treatment of venous</a:t>
                      </a:r>
                      <a:r>
                        <a:rPr lang="en-US" sz="1800" baseline="0" dirty="0"/>
                        <a:t> thromboembolism (</a:t>
                      </a:r>
                      <a:r>
                        <a:rPr lang="en-US" sz="1800" dirty="0"/>
                        <a:t>VTE)</a:t>
                      </a:r>
                    </a:p>
                    <a:p>
                      <a:r>
                        <a:rPr lang="en-US" sz="1800" dirty="0"/>
                        <a:t>Atrial</a:t>
                      </a:r>
                      <a:r>
                        <a:rPr lang="en-US" sz="1800" baseline="0" dirty="0"/>
                        <a:t> fibrillation (AF)</a:t>
                      </a:r>
                      <a:endParaRPr lang="en-US" sz="1800" dirty="0"/>
                    </a:p>
                    <a:p>
                      <a:r>
                        <a:rPr lang="en-US" sz="1800" dirty="0"/>
                        <a:t>Prophylaxis s/p hip/knee arthroplasty</a:t>
                      </a:r>
                    </a:p>
                  </a:txBody>
                  <a:tcPr/>
                </a:tc>
                <a:extLst>
                  <a:ext uri="{0D108BD9-81ED-4DB2-BD59-A6C34878D82A}">
                    <a16:rowId xmlns:a16="http://schemas.microsoft.com/office/drawing/2014/main" xmlns="" val="732861930"/>
                  </a:ext>
                </a:extLst>
              </a:tr>
              <a:tr h="1373301">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Rivaroxaban (Xarelto)</a:t>
                      </a:r>
                    </a:p>
                  </a:txBody>
                  <a:tcPr/>
                </a:tc>
                <a:tc>
                  <a:txBody>
                    <a:bodyPr/>
                    <a:lstStyle/>
                    <a:p>
                      <a:r>
                        <a:rPr lang="en-US" sz="1800" dirty="0"/>
                        <a:t>2011</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Direct </a:t>
                      </a:r>
                      <a:r>
                        <a:rPr lang="en-US" sz="1800" dirty="0" err="1"/>
                        <a:t>Xa</a:t>
                      </a:r>
                      <a:r>
                        <a:rPr lang="en-US" sz="1800" dirty="0"/>
                        <a:t> Inhibitor </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Treatment of VTE + secondary prophylaxis </a:t>
                      </a:r>
                    </a:p>
                    <a:p>
                      <a:r>
                        <a:rPr lang="en-US" sz="1800" dirty="0"/>
                        <a:t>AF</a:t>
                      </a:r>
                    </a:p>
                    <a:p>
                      <a:r>
                        <a:rPr lang="en-US" sz="1800" dirty="0"/>
                        <a:t>Prophylaxis s/p hip/knee arthroplasty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VTE prophylaxis for the medically ill</a:t>
                      </a:r>
                    </a:p>
                    <a:p>
                      <a:r>
                        <a:rPr lang="en-US" sz="1800" dirty="0"/>
                        <a:t>Cardiovascular risk reduction – CAD, PAD</a:t>
                      </a:r>
                    </a:p>
                  </a:txBody>
                  <a:tcPr/>
                </a:tc>
                <a:extLst>
                  <a:ext uri="{0D108BD9-81ED-4DB2-BD59-A6C34878D82A}">
                    <a16:rowId xmlns:a16="http://schemas.microsoft.com/office/drawing/2014/main" xmlns="" val="3783924232"/>
                  </a:ext>
                </a:extLst>
              </a:tr>
              <a:tr h="855074">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Apixaban (Eliquis)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2012</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Direct </a:t>
                      </a:r>
                      <a:r>
                        <a:rPr lang="en-US" sz="1800" dirty="0" err="1"/>
                        <a:t>Xa</a:t>
                      </a:r>
                      <a:r>
                        <a:rPr lang="en-US" sz="1800" baseline="0"/>
                        <a:t> I</a:t>
                      </a:r>
                      <a:r>
                        <a:rPr lang="en-US" sz="1800"/>
                        <a:t>nhibitor</a:t>
                      </a:r>
                      <a:endParaRPr lang="en-US" sz="1800" dirty="0"/>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Treatment of VTE +</a:t>
                      </a:r>
                      <a:r>
                        <a:rPr lang="en-US" sz="1800" baseline="0" dirty="0"/>
                        <a:t> secondary prophylaxis </a:t>
                      </a:r>
                    </a:p>
                    <a:p>
                      <a:r>
                        <a:rPr lang="en-US" sz="1800" dirty="0"/>
                        <a:t>AF</a:t>
                      </a:r>
                    </a:p>
                    <a:p>
                      <a:r>
                        <a:rPr lang="en-US" sz="1800" dirty="0"/>
                        <a:t>Prophylaxis s/p hip/knee arthroplasty</a:t>
                      </a:r>
                    </a:p>
                  </a:txBody>
                  <a:tcPr/>
                </a:tc>
                <a:extLst>
                  <a:ext uri="{0D108BD9-81ED-4DB2-BD59-A6C34878D82A}">
                    <a16:rowId xmlns:a16="http://schemas.microsoft.com/office/drawing/2014/main" xmlns="" val="875566292"/>
                  </a:ext>
                </a:extLst>
              </a:tr>
              <a:tr h="658888">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Edoxaban (</a:t>
                      </a:r>
                      <a:r>
                        <a:rPr lang="en-US" sz="1800" dirty="0" err="1"/>
                        <a:t>Savasya</a:t>
                      </a:r>
                      <a:r>
                        <a:rPr lang="en-US" sz="1800" dirty="0"/>
                        <a:t>)</a:t>
                      </a:r>
                    </a:p>
                  </a:txBody>
                  <a:tcPr/>
                </a:tc>
                <a:tc>
                  <a:txBody>
                    <a:bodyPr/>
                    <a:lstStyle/>
                    <a:p>
                      <a:r>
                        <a:rPr lang="en-US" sz="1800" dirty="0"/>
                        <a:t>2015</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Direct </a:t>
                      </a:r>
                      <a:r>
                        <a:rPr lang="en-US" sz="1800" dirty="0" err="1"/>
                        <a:t>Xa</a:t>
                      </a:r>
                      <a:r>
                        <a:rPr lang="en-US" sz="1800" dirty="0"/>
                        <a:t> Inhibitor</a:t>
                      </a: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1800" dirty="0"/>
                        <a:t>Treatment of VTE</a:t>
                      </a:r>
                    </a:p>
                    <a:p>
                      <a:r>
                        <a:rPr lang="en-US" sz="1800" dirty="0"/>
                        <a:t>AF</a:t>
                      </a:r>
                    </a:p>
                  </a:txBody>
                  <a:tcPr/>
                </a:tc>
                <a:extLst>
                  <a:ext uri="{0D108BD9-81ED-4DB2-BD59-A6C34878D82A}">
                    <a16:rowId xmlns:a16="http://schemas.microsoft.com/office/drawing/2014/main" xmlns="" val="1052024863"/>
                  </a:ext>
                </a:extLst>
              </a:tr>
            </a:tbl>
          </a:graphicData>
        </a:graphic>
      </p:graphicFrame>
      <p:sp>
        <p:nvSpPr>
          <p:cNvPr id="6" name="Rectangle 5">
            <a:extLst>
              <a:ext uri="{FF2B5EF4-FFF2-40B4-BE49-F238E27FC236}">
                <a16:creationId xmlns:a16="http://schemas.microsoft.com/office/drawing/2014/main" xmlns="" id="{E827EBA2-F777-4920-A617-42E3678ED986}"/>
              </a:ext>
            </a:extLst>
          </p:cNvPr>
          <p:cNvSpPr/>
          <p:nvPr/>
        </p:nvSpPr>
        <p:spPr>
          <a:xfrm>
            <a:off x="100629" y="270564"/>
            <a:ext cx="8942742" cy="47043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0847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5150</TotalTime>
  <Words>3634</Words>
  <Application>Microsoft Macintosh PowerPoint</Application>
  <PresentationFormat>On-screen Show (4:3)</PresentationFormat>
  <Paragraphs>539</Paragraphs>
  <Slides>50</Slides>
  <Notes>14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AETC-NCRC master -16x9-template</vt:lpstr>
      <vt:lpstr>Anticoagulation Medication Update: A Focus on Patients Living with HIV </vt:lpstr>
      <vt:lpstr>Disclosures</vt:lpstr>
      <vt:lpstr>PowerPoint Presentation</vt:lpstr>
      <vt:lpstr>Disclosures</vt:lpstr>
      <vt:lpstr>PowerPoint Presentation</vt:lpstr>
      <vt:lpstr>Learning Objectives</vt:lpstr>
      <vt:lpstr>Pre-test Question </vt:lpstr>
      <vt:lpstr>Anticoagulation With DOACs</vt:lpstr>
      <vt:lpstr>PowerPoint Presentation</vt:lpstr>
      <vt:lpstr>Atrial Fibrillation (AF)</vt:lpstr>
      <vt:lpstr>AF and Stroke</vt:lpstr>
      <vt:lpstr>HIV and AF</vt:lpstr>
      <vt:lpstr>Stroke Risk – CHA2DS2-VaSC Score</vt:lpstr>
      <vt:lpstr>Bleeding Risk – HAS-BLED Score</vt:lpstr>
      <vt:lpstr>PowerPoint Presentation</vt:lpstr>
      <vt:lpstr>PowerPoint Presentation</vt:lpstr>
      <vt:lpstr>AHA/ACC/HRS 2019 Update</vt:lpstr>
      <vt:lpstr>DOACs and AF Dosing</vt:lpstr>
      <vt:lpstr>Comparative Data</vt:lpstr>
      <vt:lpstr>United States Claims Data</vt:lpstr>
      <vt:lpstr>United States Claims Data</vt:lpstr>
      <vt:lpstr>Venous Thromboembolism (VTE)</vt:lpstr>
      <vt:lpstr>VTE in HIV</vt:lpstr>
      <vt:lpstr>Chest - Guideline Recommendations</vt:lpstr>
      <vt:lpstr>PowerPoint Presentation</vt:lpstr>
      <vt:lpstr>DOAC Dosing for VTE</vt:lpstr>
      <vt:lpstr>DOAC Equivalent Efficacy in VTE</vt:lpstr>
      <vt:lpstr>Rivaroxaban Compared to Apixaban</vt:lpstr>
      <vt:lpstr>Nuances of management  - Appropriate dosing  - drug interactions</vt:lpstr>
      <vt:lpstr>DOAC Dosing</vt:lpstr>
      <vt:lpstr>Dosing Errors</vt:lpstr>
      <vt:lpstr>Under-dosing Consequences</vt:lpstr>
      <vt:lpstr>PowerPoint Presentation</vt:lpstr>
      <vt:lpstr>PowerPoint Presentation</vt:lpstr>
      <vt:lpstr>Drug Interactions</vt:lpstr>
      <vt:lpstr>Dabigatran Recommendations P-gp impact, no impact for 3A4</vt:lpstr>
      <vt:lpstr>Rivaroxaban Recommendations P-gp and 3A4 impact (including weaker 3A4 inhibitors)</vt:lpstr>
      <vt:lpstr>Apixaban Recommendations P-gp and 3A4 impact</vt:lpstr>
      <vt:lpstr>Managing Drug Interaction</vt:lpstr>
      <vt:lpstr>HIV Specific Drug Interactions (only noting ones with expected interaction)</vt:lpstr>
      <vt:lpstr>Dabigatran</vt:lpstr>
      <vt:lpstr>PowerPoint Presentation</vt:lpstr>
      <vt:lpstr>HIV Specific Drug Interactions (only noting ones with expected interaction)</vt:lpstr>
      <vt:lpstr>HIV Specific Drug Interactions (only noting ones with expected interaction)</vt:lpstr>
      <vt:lpstr>Real World Experience</vt:lpstr>
      <vt:lpstr>Real World Experience</vt:lpstr>
      <vt:lpstr>Conclusions</vt:lpstr>
      <vt:lpstr>Post-test Question </vt:lpstr>
      <vt:lpstr>Additional References</vt:lpstr>
      <vt:lpstr>PowerPoint Presentation</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Judy Collins</cp:lastModifiedBy>
  <cp:revision>118</cp:revision>
  <cp:lastPrinted>2020-09-18T21:03:54Z</cp:lastPrinted>
  <dcterms:created xsi:type="dcterms:W3CDTF">2016-05-10T21:03:54Z</dcterms:created>
  <dcterms:modified xsi:type="dcterms:W3CDTF">2020-10-31T00:12:58Z</dcterms:modified>
</cp:coreProperties>
</file>