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32"/>
  </p:notesMasterIdLst>
  <p:handoutMasterIdLst>
    <p:handoutMasterId r:id="rId33"/>
  </p:handoutMasterIdLst>
  <p:sldIdLst>
    <p:sldId id="272" r:id="rId9"/>
    <p:sldId id="291" r:id="rId10"/>
    <p:sldId id="266" r:id="rId11"/>
    <p:sldId id="270" r:id="rId12"/>
    <p:sldId id="292" r:id="rId13"/>
    <p:sldId id="277" r:id="rId14"/>
    <p:sldId id="275" r:id="rId15"/>
    <p:sldId id="293" r:id="rId16"/>
    <p:sldId id="274" r:id="rId17"/>
    <p:sldId id="286" r:id="rId18"/>
    <p:sldId id="282" r:id="rId19"/>
    <p:sldId id="294" r:id="rId20"/>
    <p:sldId id="289" r:id="rId21"/>
    <p:sldId id="283" r:id="rId22"/>
    <p:sldId id="295" r:id="rId23"/>
    <p:sldId id="296" r:id="rId24"/>
    <p:sldId id="264" r:id="rId25"/>
    <p:sldId id="278" r:id="rId26"/>
    <p:sldId id="280" r:id="rId27"/>
    <p:sldId id="285" r:id="rId28"/>
    <p:sldId id="276" r:id="rId29"/>
    <p:sldId id="269" r:id="rId30"/>
    <p:sldId id="32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autoAdjust="0"/>
    <p:restoredTop sz="86395" autoAdjust="0"/>
  </p:normalViewPr>
  <p:slideViewPr>
    <p:cSldViewPr snapToGrid="0">
      <p:cViewPr varScale="1">
        <p:scale>
          <a:sx n="110" d="100"/>
          <a:sy n="110" d="100"/>
        </p:scale>
        <p:origin x="2336" y="16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12/23/20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12/23/20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Version_12 2020</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Eckhardt BJ, Holzman RS, Kwan CK, Baghdadi J, Aberg JA. Glycated hemoglobin A(1c) as screening for diabetes mellitus in HIV-infected individuals. AIDS Patient Care STDS 2012; 26:197–201.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Scatter plot and regression curves of fasting blood glucose and hemoglobin A</a:t>
            </a:r>
            <a:r>
              <a:rPr lang="en-US" sz="1200" baseline="-25000" dirty="0"/>
              <a:t>1c</a:t>
            </a:r>
            <a:r>
              <a:rPr lang="en-US" sz="1200" dirty="0"/>
              <a:t> (HbA</a:t>
            </a:r>
            <a:r>
              <a:rPr lang="en-US" sz="1200" baseline="-25000" dirty="0"/>
              <a:t>1c</a:t>
            </a:r>
            <a:r>
              <a:rPr lang="en-US" sz="1200" dirty="0"/>
              <a:t>) adjusted for current antiretroviral use. NRTI, nucleoside reverse transcriptase inhibitor; NNTRI, non-nucleoside reverse transcriptase inhibitor; PI, protease inhibitor.</a:t>
            </a:r>
          </a:p>
          <a:p>
            <a:r>
              <a:rPr lang="en-US" sz="1200" dirty="0"/>
              <a:t>PI=protease inhibitor</a:t>
            </a:r>
          </a:p>
        </p:txBody>
      </p:sp>
      <p:sp>
        <p:nvSpPr>
          <p:cNvPr id="4" name="Slide Number Placeholder 3"/>
          <p:cNvSpPr>
            <a:spLocks noGrp="1"/>
          </p:cNvSpPr>
          <p:nvPr>
            <p:ph type="sldNum" sz="quarter" idx="5"/>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295323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Slama</a:t>
            </a:r>
            <a:r>
              <a:rPr lang="en-US" sz="1200" dirty="0"/>
              <a:t> L, </a:t>
            </a:r>
            <a:r>
              <a:rPr lang="en-US" sz="1200" dirty="0" err="1"/>
              <a:t>Palella</a:t>
            </a:r>
            <a:r>
              <a:rPr lang="en-US" sz="1200" dirty="0"/>
              <a:t> FJ Jr, Abraham AG, et al.  Inaccuracy of </a:t>
            </a:r>
            <a:r>
              <a:rPr lang="en-US" sz="1200" dirty="0" err="1"/>
              <a:t>haemoglobin</a:t>
            </a:r>
            <a:r>
              <a:rPr lang="en-US" sz="1200" dirty="0"/>
              <a:t> A1c among HIV-infected men: effects of CD4 cell count, antiretroviral therapies and </a:t>
            </a:r>
            <a:r>
              <a:rPr lang="en-US" sz="1200" dirty="0" err="1"/>
              <a:t>haematological</a:t>
            </a:r>
            <a:r>
              <a:rPr lang="en-US" sz="1200" dirty="0"/>
              <a:t> parameters. J </a:t>
            </a:r>
            <a:r>
              <a:rPr lang="en-US" sz="1200" dirty="0" err="1"/>
              <a:t>Antimicrob</a:t>
            </a:r>
            <a:r>
              <a:rPr lang="en-US" sz="1200" dirty="0"/>
              <a:t> Chemother 2014; 69:3360–7.</a:t>
            </a:r>
          </a:p>
        </p:txBody>
      </p:sp>
      <p:sp>
        <p:nvSpPr>
          <p:cNvPr id="4" name="Slide Number Placeholder 3"/>
          <p:cNvSpPr>
            <a:spLocks noGrp="1"/>
          </p:cNvSpPr>
          <p:nvPr>
            <p:ph type="sldNum" sz="quarter" idx="5"/>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4081606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81438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22</a:t>
            </a:fld>
            <a:endParaRPr lang="en-US"/>
          </a:p>
        </p:txBody>
      </p:sp>
    </p:spTree>
    <p:extLst>
      <p:ext uri="{BB962C8B-B14F-4D97-AF65-F5344CB8AC3E}">
        <p14:creationId xmlns:p14="http://schemas.microsoft.com/office/powerpoint/2010/main" val="22459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b79cbaaf4_0_2:notes"/>
          <p:cNvSpPr txBox="1">
            <a:spLocks noGrp="1"/>
          </p:cNvSpPr>
          <p:nvPr>
            <p:ph type="body" idx="1"/>
          </p:nvPr>
        </p:nvSpPr>
        <p:spPr>
          <a:xfrm>
            <a:off x="716619" y="4548458"/>
            <a:ext cx="5732827" cy="3721610"/>
          </a:xfrm>
          <a:prstGeom prst="rect">
            <a:avLst/>
          </a:prstGeom>
          <a:noFill/>
          <a:ln>
            <a:noFill/>
          </a:ln>
        </p:spPr>
        <p:txBody>
          <a:bodyPr spcFirstLastPara="1" wrap="square" lIns="95047" tIns="47511" rIns="95047" bIns="47511" anchor="t" anchorCtr="0">
            <a:noAutofit/>
          </a:bodyPr>
          <a:lstStyle/>
          <a:p>
            <a:pPr>
              <a:buSzPts val="1400"/>
            </a:pPr>
            <a:endParaRPr/>
          </a:p>
        </p:txBody>
      </p:sp>
      <p:sp>
        <p:nvSpPr>
          <p:cNvPr id="662" name="Google Shape;662;g8b79cbaaf4_0_2: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253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392213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Diop</a:t>
            </a:r>
            <a:r>
              <a:rPr lang="en-US" sz="1200" dirty="0">
                <a:solidFill>
                  <a:schemeClr val="bg1"/>
                </a:solidFill>
              </a:rPr>
              <a:t> ME, et al.  Inappropriately low glycated hemoglobin values and hemolysis in HIV-infected patients. </a:t>
            </a:r>
            <a:r>
              <a:rPr lang="en-US" sz="1200" i="1" dirty="0">
                <a:solidFill>
                  <a:schemeClr val="bg1"/>
                </a:solidFill>
              </a:rPr>
              <a:t>AIDS Res Hum Retroviruses </a:t>
            </a:r>
            <a:r>
              <a:rPr lang="en-US" sz="1200" dirty="0">
                <a:solidFill>
                  <a:schemeClr val="bg1"/>
                </a:solidFill>
              </a:rPr>
              <a:t>2006</a:t>
            </a:r>
          </a:p>
          <a:p>
            <a:r>
              <a:rPr lang="en-US" dirty="0"/>
              <a:t>The difference between HbA1c-Gly and Measured-</a:t>
            </a:r>
            <a:r>
              <a:rPr lang="en-US" dirty="0" err="1"/>
              <a:t>Gly</a:t>
            </a:r>
            <a:r>
              <a:rPr lang="en-US" dirty="0"/>
              <a:t> is correlated with red blood cell volume, which may be affected by antiretroviral therapy</a:t>
            </a:r>
          </a:p>
        </p:txBody>
      </p:sp>
      <p:sp>
        <p:nvSpPr>
          <p:cNvPr id="4" name="Slide Number Placeholder 3"/>
          <p:cNvSpPr>
            <a:spLocks noGrp="1"/>
          </p:cNvSpPr>
          <p:nvPr>
            <p:ph type="sldNum" sz="quarter" idx="5"/>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105661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Diop</a:t>
            </a:r>
            <a:r>
              <a:rPr lang="en-US" sz="1200" dirty="0">
                <a:solidFill>
                  <a:schemeClr val="bg1"/>
                </a:solidFill>
              </a:rPr>
              <a:t> ME, et al.  Inappropriately low glycated hemoglobin values and hemolysis in HIV-infected patients. </a:t>
            </a:r>
            <a:r>
              <a:rPr lang="en-US" sz="1200" i="1" dirty="0">
                <a:solidFill>
                  <a:schemeClr val="bg1"/>
                </a:solidFill>
              </a:rPr>
              <a:t>AIDS Res Hum Retroviruses </a:t>
            </a:r>
            <a:r>
              <a:rPr lang="en-US" sz="1200" dirty="0">
                <a:solidFill>
                  <a:schemeClr val="bg1"/>
                </a:solidFill>
              </a:rPr>
              <a:t>2006</a:t>
            </a:r>
          </a:p>
          <a:p>
            <a:r>
              <a:rPr lang="en-US" dirty="0"/>
              <a:t>The difference between HbA1c-Gly and Measured-</a:t>
            </a:r>
            <a:r>
              <a:rPr lang="en-US" dirty="0" err="1"/>
              <a:t>Gly</a:t>
            </a:r>
            <a:r>
              <a:rPr lang="en-US" dirty="0"/>
              <a:t> is correlated with red blood cell volume, which may be affected by antiretroviral therapy</a:t>
            </a:r>
          </a:p>
        </p:txBody>
      </p:sp>
      <p:sp>
        <p:nvSpPr>
          <p:cNvPr id="4" name="Slide Number Placeholder 3"/>
          <p:cNvSpPr>
            <a:spLocks noGrp="1"/>
          </p:cNvSpPr>
          <p:nvPr>
            <p:ph type="sldNum" sz="quarter" idx="5"/>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96361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Kim PS, Woods C, </a:t>
            </a:r>
            <a:r>
              <a:rPr lang="en-US" sz="1200" dirty="0" err="1"/>
              <a:t>Georgoff</a:t>
            </a:r>
            <a:r>
              <a:rPr lang="en-US" sz="1200" dirty="0"/>
              <a:t> P, et al.  A1C underestimates glycemia in HIV infection. Diabetes Care 2009; 32:1591–3</a:t>
            </a:r>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112803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MCV may be increased in HIV-infected women on zidovudine</a:t>
            </a:r>
          </a:p>
          <a:p>
            <a:r>
              <a:rPr lang="en-US" sz="1200" dirty="0" err="1"/>
              <a:t>Glesby</a:t>
            </a:r>
            <a:r>
              <a:rPr lang="en-US" sz="1200" dirty="0"/>
              <a:t> MJ, Hoover DR, Shi Q, et al.  Glycated </a:t>
            </a:r>
            <a:r>
              <a:rPr lang="en-US" sz="1200" dirty="0" err="1"/>
              <a:t>haemoglobin</a:t>
            </a:r>
            <a:r>
              <a:rPr lang="en-US" sz="1200" dirty="0"/>
              <a:t> in diabetic women with and without HIV infection: data from the Women’s Interagency HIV Study. </a:t>
            </a:r>
            <a:r>
              <a:rPr lang="en-US" sz="1200" dirty="0" err="1"/>
              <a:t>Antivir</a:t>
            </a:r>
            <a:r>
              <a:rPr lang="en-US" sz="1200" dirty="0"/>
              <a:t> </a:t>
            </a:r>
            <a:r>
              <a:rPr lang="en-US" sz="1200" dirty="0" err="1"/>
              <a:t>Ther</a:t>
            </a:r>
            <a:r>
              <a:rPr lang="en-US" sz="1200" dirty="0"/>
              <a:t> 2010; 15:571–7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Authors commented that “n</a:t>
            </a:r>
            <a:r>
              <a:rPr lang="en-US" dirty="0">
                <a:solidFill>
                  <a:schemeClr val="tx1"/>
                </a:solidFill>
              </a:rPr>
              <a:t>on-black women had lower A1c relative to black women” but didn’t explain rationale or influence of social determinants of disease so unclear the </a:t>
            </a:r>
            <a:r>
              <a:rPr lang="en-US" dirty="0" err="1">
                <a:solidFill>
                  <a:schemeClr val="tx1"/>
                </a:solidFill>
              </a:rPr>
              <a:t>significane</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3558999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cSld name="1_2">
    <p:spTree>
      <p:nvGrpSpPr>
        <p:cNvPr id="1" name="Shape 121"/>
        <p:cNvGrpSpPr/>
        <p:nvPr/>
      </p:nvGrpSpPr>
      <p:grpSpPr>
        <a:xfrm>
          <a:off x="0" y="0"/>
          <a:ext cx="0" cy="0"/>
          <a:chOff x="0" y="0"/>
          <a:chExt cx="0" cy="0"/>
        </a:xfrm>
      </p:grpSpPr>
      <p:sp>
        <p:nvSpPr>
          <p:cNvPr id="122" name="Google Shape;122;p20"/>
          <p:cNvSpPr txBox="1">
            <a:spLocks noGrp="1"/>
          </p:cNvSpPr>
          <p:nvPr>
            <p:ph type="body" idx="1"/>
          </p:nvPr>
        </p:nvSpPr>
        <p:spPr>
          <a:xfrm>
            <a:off x="0" y="1"/>
            <a:ext cx="9144000" cy="107388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8C99"/>
              </a:buClr>
              <a:buSzPts val="3600"/>
              <a:buFont typeface="Arial"/>
              <a:buNone/>
              <a:defRPr sz="3600" b="1" i="0" u="none" strike="noStrike" cap="none">
                <a:solidFill>
                  <a:srgbClr val="008C99"/>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0"/>
          <p:cNvSpPr txBox="1">
            <a:spLocks noGrp="1"/>
          </p:cNvSpPr>
          <p:nvPr>
            <p:ph type="body" idx="2"/>
          </p:nvPr>
        </p:nvSpPr>
        <p:spPr>
          <a:xfrm>
            <a:off x="128804" y="1233377"/>
            <a:ext cx="4283708" cy="507173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0A5AB"/>
              </a:buClr>
              <a:buSzPts val="2800"/>
              <a:buFont typeface="Arial"/>
              <a:buChar char="•"/>
              <a:defRPr sz="2800" b="0" i="0" u="none" strike="noStrike" cap="none">
                <a:solidFill>
                  <a:srgbClr val="50A5AB"/>
                </a:solidFill>
                <a:latin typeface="Calibri"/>
                <a:ea typeface="Calibri"/>
                <a:cs typeface="Calibri"/>
                <a:sym typeface="Calibri"/>
              </a:defRPr>
            </a:lvl1pPr>
            <a:lvl2pPr marL="914400" marR="0" lvl="1" indent="-381000" algn="l" rtl="0">
              <a:lnSpc>
                <a:spcPct val="90000"/>
              </a:lnSpc>
              <a:spcBef>
                <a:spcPts val="500"/>
              </a:spcBef>
              <a:spcAft>
                <a:spcPts val="0"/>
              </a:spcAft>
              <a:buClr>
                <a:srgbClr val="50A5AB"/>
              </a:buClr>
              <a:buSzPts val="2400"/>
              <a:buFont typeface="Arial"/>
              <a:buChar char="•"/>
              <a:defRPr sz="2400" b="0" i="0" u="none" strike="noStrike" cap="none">
                <a:solidFill>
                  <a:srgbClr val="50A5AB"/>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0A5AB"/>
              </a:buClr>
              <a:buSzPts val="2000"/>
              <a:buFont typeface="Arial"/>
              <a:buChar char="•"/>
              <a:defRPr sz="2000" b="0" i="0" u="none" strike="noStrike" cap="none">
                <a:solidFill>
                  <a:srgbClr val="50A5AB"/>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0A5AB"/>
              </a:buClr>
              <a:buSzPts val="1800"/>
              <a:buFont typeface="Arial"/>
              <a:buChar char="•"/>
              <a:defRPr sz="1800" b="0" i="0" u="none" strike="noStrike" cap="none">
                <a:solidFill>
                  <a:srgbClr val="50A5AB"/>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0A5AB"/>
              </a:buClr>
              <a:buSzPts val="1800"/>
              <a:buFont typeface="Arial"/>
              <a:buChar char="•"/>
              <a:defRPr sz="1800" b="0" i="0" u="none" strike="noStrike" cap="none">
                <a:solidFill>
                  <a:srgbClr val="50A5A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 name="Google Shape;124;p20"/>
          <p:cNvCxnSpPr/>
          <p:nvPr/>
        </p:nvCxnSpPr>
        <p:spPr>
          <a:xfrm>
            <a:off x="0" y="1073888"/>
            <a:ext cx="9144000" cy="0"/>
          </a:xfrm>
          <a:prstGeom prst="straightConnector1">
            <a:avLst/>
          </a:prstGeom>
          <a:noFill/>
          <a:ln w="9525" cap="flat" cmpd="sng">
            <a:solidFill>
              <a:srgbClr val="008C99"/>
            </a:solidFill>
            <a:prstDash val="solid"/>
            <a:miter lim="800000"/>
            <a:headEnd type="none" w="sm" len="sm"/>
            <a:tailEnd type="none" w="sm" len="sm"/>
          </a:ln>
        </p:spPr>
      </p:cxnSp>
      <p:sp>
        <p:nvSpPr>
          <p:cNvPr id="125" name="Google Shape;125;p20"/>
          <p:cNvSpPr txBox="1">
            <a:spLocks noGrp="1"/>
          </p:cNvSpPr>
          <p:nvPr>
            <p:ph type="body" idx="3"/>
          </p:nvPr>
        </p:nvSpPr>
        <p:spPr>
          <a:xfrm>
            <a:off x="4655496" y="1233377"/>
            <a:ext cx="4283708" cy="507173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0A5AB"/>
              </a:buClr>
              <a:buSzPts val="2800"/>
              <a:buFont typeface="Arial"/>
              <a:buChar char="•"/>
              <a:defRPr sz="2800" b="0" i="0" u="none" strike="noStrike" cap="none">
                <a:solidFill>
                  <a:srgbClr val="50A5AB"/>
                </a:solidFill>
                <a:latin typeface="Calibri"/>
                <a:ea typeface="Calibri"/>
                <a:cs typeface="Calibri"/>
                <a:sym typeface="Calibri"/>
              </a:defRPr>
            </a:lvl1pPr>
            <a:lvl2pPr marL="914400" marR="0" lvl="1" indent="-381000" algn="l" rtl="0">
              <a:lnSpc>
                <a:spcPct val="90000"/>
              </a:lnSpc>
              <a:spcBef>
                <a:spcPts val="500"/>
              </a:spcBef>
              <a:spcAft>
                <a:spcPts val="0"/>
              </a:spcAft>
              <a:buClr>
                <a:srgbClr val="50A5AB"/>
              </a:buClr>
              <a:buSzPts val="2400"/>
              <a:buFont typeface="Arial"/>
              <a:buChar char="•"/>
              <a:defRPr sz="2400" b="0" i="0" u="none" strike="noStrike" cap="none">
                <a:solidFill>
                  <a:srgbClr val="50A5AB"/>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0A5AB"/>
              </a:buClr>
              <a:buSzPts val="2000"/>
              <a:buFont typeface="Arial"/>
              <a:buChar char="•"/>
              <a:defRPr sz="2000" b="0" i="0" u="none" strike="noStrike" cap="none">
                <a:solidFill>
                  <a:srgbClr val="50A5AB"/>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0A5AB"/>
              </a:buClr>
              <a:buSzPts val="1800"/>
              <a:buFont typeface="Arial"/>
              <a:buChar char="•"/>
              <a:defRPr sz="1800" b="0" i="0" u="none" strike="noStrike" cap="none">
                <a:solidFill>
                  <a:srgbClr val="50A5AB"/>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0A5AB"/>
              </a:buClr>
              <a:buSzPts val="1800"/>
              <a:buFont typeface="Arial"/>
              <a:buChar char="•"/>
              <a:defRPr sz="1800" b="0" i="0" u="none" strike="noStrike" cap="none">
                <a:solidFill>
                  <a:srgbClr val="50A5AB"/>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566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12/23/20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12/23/20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12/23/20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12/23/20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0.xml"/><Relationship Id="rId7" Type="http://schemas.openxmlformats.org/officeDocument/2006/relationships/image" Target="../media/image10.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13.png"/><Relationship Id="rId4" Type="http://schemas.openxmlformats.org/officeDocument/2006/relationships/slideLayout" Target="../slideLayouts/slideLayout47.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8.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 id="214748374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12/23/20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academic.oup.com/cid/advance-article/doi/10.1093/cid/ciaa1391/5956736"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clinical.diabetesjournals.org/content/38/1/10"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hepatitisc.uw.edu/" TargetMode="External"/><Relationship Id="rId3" Type="http://schemas.openxmlformats.org/officeDocument/2006/relationships/hyperlink" Target="http://nccc.ucsf.edu/" TargetMode="External"/><Relationship Id="rId7" Type="http://schemas.openxmlformats.org/officeDocument/2006/relationships/hyperlink" Target="https://aidsetc.org/nhc"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mailto:scaetcecho@salud.unm.edu"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s://targethiv.org/library/aetc-national-coordinating-resource-center-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38252" y="925116"/>
            <a:ext cx="7145079"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a:solidFill>
                  <a:srgbClr val="008C99"/>
                </a:solidFill>
              </a:rPr>
              <a:t>HIV TeleECHO </a:t>
            </a:r>
            <a:r>
              <a:rPr lang="en-US" dirty="0">
                <a:solidFill>
                  <a:srgbClr val="008C99"/>
                </a:solidFill>
              </a:rPr>
              <a:t>Clinic</a:t>
            </a:r>
          </a:p>
        </p:txBody>
      </p:sp>
      <p:sp>
        <p:nvSpPr>
          <p:cNvPr id="3" name="Text Placeholder 2"/>
          <p:cNvSpPr txBox="1">
            <a:spLocks/>
          </p:cNvSpPr>
          <p:nvPr/>
        </p:nvSpPr>
        <p:spPr>
          <a:xfrm>
            <a:off x="448885" y="2760372"/>
            <a:ext cx="7145080"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dirty="0">
                <a:solidFill>
                  <a:schemeClr val="tx1"/>
                </a:solidFill>
              </a:rPr>
              <a:t>Diabetes Mellitus Screening in People with HIV</a:t>
            </a:r>
            <a:endParaRPr kumimoji="0" lang="en-US" sz="4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p:txBody>
      </p:sp>
      <p:sp>
        <p:nvSpPr>
          <p:cNvPr id="4" name="Text Placeholder 2"/>
          <p:cNvSpPr txBox="1">
            <a:spLocks/>
          </p:cNvSpPr>
          <p:nvPr/>
        </p:nvSpPr>
        <p:spPr>
          <a:xfrm>
            <a:off x="2317316" y="3825116"/>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728972"/>
            <a:ext cx="7375711" cy="120391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PGY2 Ambulatory Care Pharmacy Resident</a:t>
            </a:r>
          </a:p>
          <a:p>
            <a:pPr>
              <a:spcBef>
                <a:spcPts val="0"/>
              </a:spcBef>
              <a:defRPr/>
            </a:pPr>
            <a:r>
              <a:rPr lang="en-US" sz="2400" dirty="0">
                <a:solidFill>
                  <a:srgbClr val="008C99"/>
                </a:solidFill>
              </a:rPr>
              <a:t>mcinquegrani@salud.unm.edu</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3010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Mark </a:t>
            </a:r>
            <a:r>
              <a:rPr kumimoji="0" lang="en-US" sz="2800" b="0" i="0" u="none" strike="noStrike" kern="1200" cap="none" spc="0" normalizeH="0" baseline="0" noProof="0" dirty="0" err="1">
                <a:ln>
                  <a:noFill/>
                </a:ln>
                <a:solidFill>
                  <a:srgbClr val="008C99"/>
                </a:solidFill>
                <a:effectLst/>
                <a:uLnTx/>
                <a:uFillTx/>
                <a:latin typeface="Gill Sans MT" panose="020B0502020104020203" pitchFamily="34" charset="0"/>
                <a:ea typeface="+mn-ea"/>
                <a:cs typeface="+mn-cs"/>
              </a:rPr>
              <a:t>Cinquegrani</a:t>
            </a: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 PharmD</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AB9D4-7D68-0443-9C46-08A317E20B1B}"/>
              </a:ext>
            </a:extLst>
          </p:cNvPr>
          <p:cNvSpPr>
            <a:spLocks noGrp="1"/>
          </p:cNvSpPr>
          <p:nvPr>
            <p:ph type="body" sz="quarter" idx="10"/>
          </p:nvPr>
        </p:nvSpPr>
        <p:spPr/>
        <p:txBody>
          <a:bodyPr/>
          <a:lstStyle/>
          <a:p>
            <a:r>
              <a:rPr lang="en-US" dirty="0"/>
              <a:t>HIVMA Primary Care Guidelines 2020</a:t>
            </a:r>
          </a:p>
        </p:txBody>
      </p:sp>
      <p:sp>
        <p:nvSpPr>
          <p:cNvPr id="3" name="Text Placeholder 2">
            <a:extLst>
              <a:ext uri="{FF2B5EF4-FFF2-40B4-BE49-F238E27FC236}">
                <a16:creationId xmlns:a16="http://schemas.microsoft.com/office/drawing/2014/main" id="{FA97140B-BE99-CF43-B090-C8537F74F037}"/>
              </a:ext>
            </a:extLst>
          </p:cNvPr>
          <p:cNvSpPr>
            <a:spLocks noGrp="1"/>
          </p:cNvSpPr>
          <p:nvPr>
            <p:ph type="body" sz="quarter" idx="20"/>
          </p:nvPr>
        </p:nvSpPr>
        <p:spPr>
          <a:xfrm>
            <a:off x="446049" y="1382751"/>
            <a:ext cx="8028878" cy="4317833"/>
          </a:xfrm>
        </p:spPr>
        <p:txBody>
          <a:bodyPr/>
          <a:lstStyle/>
          <a:p>
            <a:r>
              <a:rPr lang="en-US" dirty="0">
                <a:solidFill>
                  <a:schemeClr val="tx1"/>
                </a:solidFill>
              </a:rPr>
              <a:t>National Health and Nutrition Examination Survey recommend HbA1c cutoff of 5.8% for people with HIV on ART</a:t>
            </a:r>
          </a:p>
          <a:p>
            <a:endParaRPr lang="en-US" dirty="0">
              <a:solidFill>
                <a:schemeClr val="tx1"/>
              </a:solidFill>
            </a:endParaRPr>
          </a:p>
          <a:p>
            <a:r>
              <a:rPr lang="en-US" dirty="0">
                <a:solidFill>
                  <a:schemeClr val="tx1"/>
                </a:solidFill>
              </a:rPr>
              <a:t>No evidence to suggest switching antiretrovirals is beneficial</a:t>
            </a:r>
          </a:p>
          <a:p>
            <a:endParaRPr lang="en-US" dirty="0"/>
          </a:p>
        </p:txBody>
      </p:sp>
      <p:sp>
        <p:nvSpPr>
          <p:cNvPr id="5" name="TextBox 4">
            <a:extLst>
              <a:ext uri="{FF2B5EF4-FFF2-40B4-BE49-F238E27FC236}">
                <a16:creationId xmlns:a16="http://schemas.microsoft.com/office/drawing/2014/main" id="{2A618BB4-0F56-6245-948A-D763F5114608}"/>
              </a:ext>
            </a:extLst>
          </p:cNvPr>
          <p:cNvSpPr txBox="1"/>
          <p:nvPr/>
        </p:nvSpPr>
        <p:spPr>
          <a:xfrm>
            <a:off x="934180" y="6136340"/>
            <a:ext cx="7275640" cy="307777"/>
          </a:xfrm>
          <a:prstGeom prst="rect">
            <a:avLst/>
          </a:prstGeom>
          <a:noFill/>
        </p:spPr>
        <p:txBody>
          <a:bodyPr wrap="square" rtlCol="0">
            <a:spAutoFit/>
          </a:bodyPr>
          <a:lstStyle/>
          <a:p>
            <a:pPr algn="ctr"/>
            <a:r>
              <a:rPr lang="en-US" sz="1400" dirty="0"/>
              <a:t>https://</a:t>
            </a:r>
            <a:r>
              <a:rPr lang="en-US" sz="1400" dirty="0" err="1"/>
              <a:t>academic.oup.com</a:t>
            </a:r>
            <a:r>
              <a:rPr lang="en-US" sz="1400" dirty="0"/>
              <a:t>/</a:t>
            </a:r>
            <a:r>
              <a:rPr lang="en-US" sz="1400" dirty="0" err="1"/>
              <a:t>cid</a:t>
            </a:r>
            <a:r>
              <a:rPr lang="en-US" sz="1400" dirty="0"/>
              <a:t>/advance-article/</a:t>
            </a:r>
            <a:r>
              <a:rPr lang="en-US" sz="1400" dirty="0" err="1"/>
              <a:t>doi</a:t>
            </a:r>
            <a:r>
              <a:rPr lang="en-US" sz="1400" dirty="0"/>
              <a:t>/10.1093/</a:t>
            </a:r>
            <a:r>
              <a:rPr lang="en-US" sz="1400" dirty="0" err="1"/>
              <a:t>cid</a:t>
            </a:r>
            <a:r>
              <a:rPr lang="en-US" sz="1400" dirty="0"/>
              <a:t>/ciaa1391/5956736#214804158</a:t>
            </a:r>
          </a:p>
        </p:txBody>
      </p:sp>
    </p:spTree>
    <p:extLst>
      <p:ext uri="{BB962C8B-B14F-4D97-AF65-F5344CB8AC3E}">
        <p14:creationId xmlns:p14="http://schemas.microsoft.com/office/powerpoint/2010/main" val="200227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05464-5E89-E443-9B47-C7CF04B1EFCB}"/>
              </a:ext>
            </a:extLst>
          </p:cNvPr>
          <p:cNvSpPr>
            <a:spLocks noGrp="1"/>
          </p:cNvSpPr>
          <p:nvPr>
            <p:ph type="body" sz="quarter" idx="10"/>
          </p:nvPr>
        </p:nvSpPr>
        <p:spPr/>
        <p:txBody>
          <a:bodyPr/>
          <a:lstStyle/>
          <a:p>
            <a:r>
              <a:rPr lang="en-US" b="0" dirty="0"/>
              <a:t>Inappropriately low glycated hemoglobin values and hemolysis in PWH</a:t>
            </a:r>
          </a:p>
        </p:txBody>
      </p:sp>
      <p:graphicFrame>
        <p:nvGraphicFramePr>
          <p:cNvPr id="4" name="Table 3">
            <a:extLst>
              <a:ext uri="{FF2B5EF4-FFF2-40B4-BE49-F238E27FC236}">
                <a16:creationId xmlns:a16="http://schemas.microsoft.com/office/drawing/2014/main" id="{0E33EB43-5531-1A4B-9D2D-36D657268466}"/>
              </a:ext>
            </a:extLst>
          </p:cNvPr>
          <p:cNvGraphicFramePr>
            <a:graphicFrameLocks noGrp="1"/>
          </p:cNvGraphicFramePr>
          <p:nvPr>
            <p:extLst>
              <p:ext uri="{D42A27DB-BD31-4B8C-83A1-F6EECF244321}">
                <p14:modId xmlns:p14="http://schemas.microsoft.com/office/powerpoint/2010/main" val="3472172011"/>
              </p:ext>
            </p:extLst>
          </p:nvPr>
        </p:nvGraphicFramePr>
        <p:xfrm>
          <a:off x="535350" y="1379530"/>
          <a:ext cx="7886700" cy="4023360"/>
        </p:xfrm>
        <a:graphic>
          <a:graphicData uri="http://schemas.openxmlformats.org/drawingml/2006/table">
            <a:tbl>
              <a:tblPr/>
              <a:tblGrid>
                <a:gridCol w="1971675">
                  <a:extLst>
                    <a:ext uri="{9D8B030D-6E8A-4147-A177-3AD203B41FA5}">
                      <a16:colId xmlns:a16="http://schemas.microsoft.com/office/drawing/2014/main" val="4246819067"/>
                    </a:ext>
                  </a:extLst>
                </a:gridCol>
                <a:gridCol w="1971675">
                  <a:extLst>
                    <a:ext uri="{9D8B030D-6E8A-4147-A177-3AD203B41FA5}">
                      <a16:colId xmlns:a16="http://schemas.microsoft.com/office/drawing/2014/main" val="2143937060"/>
                    </a:ext>
                  </a:extLst>
                </a:gridCol>
                <a:gridCol w="1971675">
                  <a:extLst>
                    <a:ext uri="{9D8B030D-6E8A-4147-A177-3AD203B41FA5}">
                      <a16:colId xmlns:a16="http://schemas.microsoft.com/office/drawing/2014/main" val="3865946326"/>
                    </a:ext>
                  </a:extLst>
                </a:gridCol>
                <a:gridCol w="1971675">
                  <a:extLst>
                    <a:ext uri="{9D8B030D-6E8A-4147-A177-3AD203B41FA5}">
                      <a16:colId xmlns:a16="http://schemas.microsoft.com/office/drawing/2014/main" val="456683308"/>
                    </a:ext>
                  </a:extLst>
                </a:gridCol>
              </a:tblGrid>
              <a:tr h="0">
                <a:tc>
                  <a:txBody>
                    <a:bodyPr/>
                    <a:lstStyle/>
                    <a:p>
                      <a:pPr algn="ctr" fontAlgn="ctr"/>
                      <a:endParaRPr lang="en-US">
                        <a:effectLst/>
                      </a:endParaRPr>
                    </a:p>
                  </a:txBody>
                  <a:tcPr anchor="ctr">
                    <a:lnL>
                      <a:noFill/>
                    </a:lnL>
                    <a:lnR>
                      <a:noFill/>
                    </a:lnR>
                    <a:lnT>
                      <a:noFill/>
                    </a:lnT>
                    <a:lnB>
                      <a:noFill/>
                    </a:lnB>
                  </a:tcPr>
                </a:tc>
                <a:tc>
                  <a:txBody>
                    <a:bodyPr/>
                    <a:lstStyle/>
                    <a:p>
                      <a:pPr algn="ctr" fontAlgn="ctr"/>
                      <a:r>
                        <a:rPr lang="en-US">
                          <a:effectLst/>
                        </a:rPr>
                        <a:t>Non-HIV infected patients</a:t>
                      </a:r>
                    </a:p>
                  </a:txBody>
                  <a:tcPr anchor="ctr">
                    <a:lnL>
                      <a:noFill/>
                    </a:lnL>
                    <a:lnR>
                      <a:noFill/>
                    </a:lnR>
                    <a:lnT>
                      <a:noFill/>
                    </a:lnT>
                    <a:lnB>
                      <a:noFill/>
                    </a:lnB>
                  </a:tcPr>
                </a:tc>
                <a:tc>
                  <a:txBody>
                    <a:bodyPr/>
                    <a:lstStyle/>
                    <a:p>
                      <a:pPr algn="ctr" fontAlgn="ctr"/>
                      <a:r>
                        <a:rPr lang="en-US">
                          <a:effectLst/>
                        </a:rPr>
                        <a:t>HIV-infected patients</a:t>
                      </a:r>
                    </a:p>
                  </a:txBody>
                  <a:tcPr anchor="ctr">
                    <a:lnL>
                      <a:noFill/>
                    </a:lnL>
                    <a:lnR>
                      <a:noFill/>
                    </a:lnR>
                    <a:lnT>
                      <a:noFill/>
                    </a:lnT>
                    <a:lnB>
                      <a:noFill/>
                    </a:lnB>
                  </a:tcPr>
                </a:tc>
                <a:tc>
                  <a:txBody>
                    <a:bodyPr/>
                    <a:lstStyle/>
                    <a:p>
                      <a:pPr algn="ctr" fontAlgn="ctr"/>
                      <a:r>
                        <a:rPr lang="en-US" dirty="0">
                          <a:effectLst/>
                        </a:rPr>
                        <a:t>p</a:t>
                      </a:r>
                    </a:p>
                  </a:txBody>
                  <a:tcPr anchor="ctr">
                    <a:lnL>
                      <a:noFill/>
                    </a:lnL>
                    <a:lnR>
                      <a:noFill/>
                    </a:lnR>
                    <a:lnT>
                      <a:noFill/>
                    </a:lnT>
                    <a:lnB>
                      <a:noFill/>
                    </a:lnB>
                  </a:tcPr>
                </a:tc>
                <a:extLst>
                  <a:ext uri="{0D108BD9-81ED-4DB2-BD59-A6C34878D82A}">
                    <a16:rowId xmlns:a16="http://schemas.microsoft.com/office/drawing/2014/main" val="1091080808"/>
                  </a:ext>
                </a:extLst>
              </a:tr>
              <a:tr h="0">
                <a:tc>
                  <a:txBody>
                    <a:bodyPr/>
                    <a:lstStyle/>
                    <a:p>
                      <a:pPr algn="ctr" fontAlgn="t"/>
                      <a:r>
                        <a:rPr lang="en-US">
                          <a:effectLst/>
                        </a:rPr>
                        <a:t>Number of patients</a:t>
                      </a:r>
                    </a:p>
                  </a:txBody>
                  <a:tcPr>
                    <a:lnL>
                      <a:noFill/>
                    </a:lnL>
                    <a:lnR>
                      <a:noFill/>
                    </a:lnR>
                    <a:lnT>
                      <a:noFill/>
                    </a:lnT>
                    <a:lnB>
                      <a:noFill/>
                    </a:lnB>
                  </a:tcPr>
                </a:tc>
                <a:tc>
                  <a:txBody>
                    <a:bodyPr/>
                    <a:lstStyle/>
                    <a:p>
                      <a:pPr algn="ctr" fontAlgn="t"/>
                      <a:r>
                        <a:rPr lang="en-US">
                          <a:effectLst/>
                        </a:rPr>
                        <a:t>1238</a:t>
                      </a:r>
                    </a:p>
                  </a:txBody>
                  <a:tcPr>
                    <a:lnL>
                      <a:noFill/>
                    </a:lnL>
                    <a:lnR>
                      <a:noFill/>
                    </a:lnR>
                    <a:lnT>
                      <a:noFill/>
                    </a:lnT>
                    <a:lnB>
                      <a:noFill/>
                    </a:lnB>
                  </a:tcPr>
                </a:tc>
                <a:tc>
                  <a:txBody>
                    <a:bodyPr/>
                    <a:lstStyle/>
                    <a:p>
                      <a:pPr algn="ctr" fontAlgn="t"/>
                      <a:r>
                        <a:rPr lang="en-US" dirty="0">
                          <a:effectLst/>
                        </a:rPr>
                        <a:t>112</a:t>
                      </a:r>
                    </a:p>
                  </a:txBody>
                  <a:tcPr>
                    <a:lnL>
                      <a:noFill/>
                    </a:lnL>
                    <a:lnR>
                      <a:noFill/>
                    </a:lnR>
                    <a:lnT>
                      <a:noFill/>
                    </a:lnT>
                    <a:lnB>
                      <a:noFill/>
                    </a:lnB>
                  </a:tcPr>
                </a:tc>
                <a:tc>
                  <a:txBody>
                    <a:bodyPr/>
                    <a:lstStyle/>
                    <a:p>
                      <a:pPr algn="ctr" fontAlgn="t"/>
                      <a:endParaRPr lang="en-US" dirty="0">
                        <a:effectLst/>
                      </a:endParaRPr>
                    </a:p>
                  </a:txBody>
                  <a:tcPr>
                    <a:lnL>
                      <a:noFill/>
                    </a:lnL>
                    <a:lnR>
                      <a:noFill/>
                    </a:lnR>
                    <a:lnT>
                      <a:noFill/>
                    </a:lnT>
                    <a:lnB>
                      <a:noFill/>
                    </a:lnB>
                  </a:tcPr>
                </a:tc>
                <a:extLst>
                  <a:ext uri="{0D108BD9-81ED-4DB2-BD59-A6C34878D82A}">
                    <a16:rowId xmlns:a16="http://schemas.microsoft.com/office/drawing/2014/main" val="794869086"/>
                  </a:ext>
                </a:extLst>
              </a:tr>
              <a:tr h="0">
                <a:tc>
                  <a:txBody>
                    <a:bodyPr/>
                    <a:lstStyle/>
                    <a:p>
                      <a:pPr algn="ctr" fontAlgn="t"/>
                      <a:r>
                        <a:rPr lang="en-US">
                          <a:effectLst/>
                        </a:rPr>
                        <a:t>Age of patients (years)</a:t>
                      </a:r>
                    </a:p>
                  </a:txBody>
                  <a:tcPr>
                    <a:lnL>
                      <a:noFill/>
                    </a:lnL>
                    <a:lnR>
                      <a:noFill/>
                    </a:lnR>
                    <a:lnT>
                      <a:noFill/>
                    </a:lnT>
                    <a:lnB>
                      <a:noFill/>
                    </a:lnB>
                  </a:tcPr>
                </a:tc>
                <a:tc>
                  <a:txBody>
                    <a:bodyPr/>
                    <a:lstStyle/>
                    <a:p>
                      <a:pPr algn="ctr" fontAlgn="t"/>
                      <a:r>
                        <a:rPr lang="en-US" dirty="0">
                          <a:effectLst/>
                        </a:rPr>
                        <a:t>57 ± 15</a:t>
                      </a:r>
                    </a:p>
                  </a:txBody>
                  <a:tcPr>
                    <a:lnL>
                      <a:noFill/>
                    </a:lnL>
                    <a:lnR>
                      <a:noFill/>
                    </a:lnR>
                    <a:lnT>
                      <a:noFill/>
                    </a:lnT>
                    <a:lnB>
                      <a:noFill/>
                    </a:lnB>
                    <a:solidFill>
                      <a:schemeClr val="bg1"/>
                    </a:solidFill>
                  </a:tcPr>
                </a:tc>
                <a:tc>
                  <a:txBody>
                    <a:bodyPr/>
                    <a:lstStyle/>
                    <a:p>
                      <a:pPr algn="ctr" fontAlgn="t"/>
                      <a:r>
                        <a:rPr lang="en-US">
                          <a:effectLst/>
                        </a:rPr>
                        <a:t>49 ± 10</a:t>
                      </a:r>
                    </a:p>
                  </a:txBody>
                  <a:tcPr>
                    <a:lnL>
                      <a:noFill/>
                    </a:lnL>
                    <a:lnR>
                      <a:noFill/>
                    </a:lnR>
                    <a:lnT>
                      <a:noFill/>
                    </a:lnT>
                    <a:lnB>
                      <a:noFill/>
                    </a:lnB>
                  </a:tcPr>
                </a:tc>
                <a:tc>
                  <a:txBody>
                    <a:bodyPr/>
                    <a:lstStyle/>
                    <a:p>
                      <a:pPr algn="ctr" fontAlgn="t"/>
                      <a:r>
                        <a:rPr lang="en-US" dirty="0">
                          <a:effectLst/>
                        </a:rPr>
                        <a:t>&lt; 0.05</a:t>
                      </a:r>
                    </a:p>
                  </a:txBody>
                  <a:tcPr>
                    <a:lnL>
                      <a:noFill/>
                    </a:lnL>
                    <a:lnR>
                      <a:noFill/>
                    </a:lnR>
                    <a:lnT>
                      <a:noFill/>
                    </a:lnT>
                    <a:lnB>
                      <a:noFill/>
                    </a:lnB>
                  </a:tcPr>
                </a:tc>
                <a:extLst>
                  <a:ext uri="{0D108BD9-81ED-4DB2-BD59-A6C34878D82A}">
                    <a16:rowId xmlns:a16="http://schemas.microsoft.com/office/drawing/2014/main" val="1828050789"/>
                  </a:ext>
                </a:extLst>
              </a:tr>
              <a:tr h="0">
                <a:tc>
                  <a:txBody>
                    <a:bodyPr/>
                    <a:lstStyle/>
                    <a:p>
                      <a:pPr algn="ctr" fontAlgn="t"/>
                      <a:r>
                        <a:rPr lang="en-US">
                          <a:effectLst/>
                        </a:rPr>
                        <a:t>Sex (M/F) (n)</a:t>
                      </a:r>
                    </a:p>
                  </a:txBody>
                  <a:tcPr>
                    <a:lnL>
                      <a:noFill/>
                    </a:lnL>
                    <a:lnR>
                      <a:noFill/>
                    </a:lnR>
                    <a:lnT>
                      <a:noFill/>
                    </a:lnT>
                    <a:lnB>
                      <a:noFill/>
                    </a:lnB>
                  </a:tcPr>
                </a:tc>
                <a:tc>
                  <a:txBody>
                    <a:bodyPr/>
                    <a:lstStyle/>
                    <a:p>
                      <a:pPr algn="ctr" fontAlgn="t"/>
                      <a:r>
                        <a:rPr lang="en-US">
                          <a:effectLst/>
                        </a:rPr>
                        <a:t>736/502</a:t>
                      </a:r>
                    </a:p>
                  </a:txBody>
                  <a:tcPr>
                    <a:lnL>
                      <a:noFill/>
                    </a:lnL>
                    <a:lnR>
                      <a:noFill/>
                    </a:lnR>
                    <a:lnT>
                      <a:noFill/>
                    </a:lnT>
                    <a:lnB>
                      <a:noFill/>
                    </a:lnB>
                  </a:tcPr>
                </a:tc>
                <a:tc>
                  <a:txBody>
                    <a:bodyPr/>
                    <a:lstStyle/>
                    <a:p>
                      <a:pPr algn="ctr" fontAlgn="t"/>
                      <a:r>
                        <a:rPr lang="en-US">
                          <a:effectLst/>
                        </a:rPr>
                        <a:t>88/24</a:t>
                      </a:r>
                    </a:p>
                  </a:txBody>
                  <a:tcPr>
                    <a:lnL>
                      <a:noFill/>
                    </a:lnL>
                    <a:lnR>
                      <a:noFill/>
                    </a:lnR>
                    <a:lnT>
                      <a:noFill/>
                    </a:lnT>
                    <a:lnB>
                      <a:noFill/>
                    </a:lnB>
                  </a:tcPr>
                </a:tc>
                <a:tc>
                  <a:txBody>
                    <a:bodyPr/>
                    <a:lstStyle/>
                    <a:p>
                      <a:pPr algn="ctr" fontAlgn="t"/>
                      <a:r>
                        <a:rPr lang="en-US">
                          <a:effectLst/>
                        </a:rPr>
                        <a:t>&lt; 0.0001</a:t>
                      </a:r>
                    </a:p>
                  </a:txBody>
                  <a:tcPr>
                    <a:lnL>
                      <a:noFill/>
                    </a:lnL>
                    <a:lnR>
                      <a:noFill/>
                    </a:lnR>
                    <a:lnT>
                      <a:noFill/>
                    </a:lnT>
                    <a:lnB>
                      <a:noFill/>
                    </a:lnB>
                  </a:tcPr>
                </a:tc>
                <a:extLst>
                  <a:ext uri="{0D108BD9-81ED-4DB2-BD59-A6C34878D82A}">
                    <a16:rowId xmlns:a16="http://schemas.microsoft.com/office/drawing/2014/main" val="2822155959"/>
                  </a:ext>
                </a:extLst>
              </a:tr>
              <a:tr h="0">
                <a:tc>
                  <a:txBody>
                    <a:bodyPr/>
                    <a:lstStyle/>
                    <a:p>
                      <a:pPr algn="ctr" fontAlgn="t"/>
                      <a:r>
                        <a:rPr lang="en-US">
                          <a:effectLst/>
                        </a:rPr>
                        <a:t>Sex (M/F) (%)</a:t>
                      </a:r>
                    </a:p>
                  </a:txBody>
                  <a:tcPr>
                    <a:lnL>
                      <a:noFill/>
                    </a:lnL>
                    <a:lnR>
                      <a:noFill/>
                    </a:lnR>
                    <a:lnT>
                      <a:noFill/>
                    </a:lnT>
                    <a:lnB>
                      <a:noFill/>
                    </a:lnB>
                  </a:tcPr>
                </a:tc>
                <a:tc>
                  <a:txBody>
                    <a:bodyPr/>
                    <a:lstStyle/>
                    <a:p>
                      <a:pPr algn="ctr" fontAlgn="t"/>
                      <a:r>
                        <a:rPr lang="en-US">
                          <a:effectLst/>
                        </a:rPr>
                        <a:t>59.5/40.5</a:t>
                      </a:r>
                    </a:p>
                  </a:txBody>
                  <a:tcPr>
                    <a:lnL>
                      <a:noFill/>
                    </a:lnL>
                    <a:lnR>
                      <a:noFill/>
                    </a:lnR>
                    <a:lnT>
                      <a:noFill/>
                    </a:lnT>
                    <a:lnB>
                      <a:noFill/>
                    </a:lnB>
                  </a:tcPr>
                </a:tc>
                <a:tc>
                  <a:txBody>
                    <a:bodyPr/>
                    <a:lstStyle/>
                    <a:p>
                      <a:pPr algn="ctr" fontAlgn="t"/>
                      <a:r>
                        <a:rPr lang="en-US">
                          <a:effectLst/>
                        </a:rPr>
                        <a:t>78.6/21.4</a:t>
                      </a:r>
                    </a:p>
                  </a:txBody>
                  <a:tcPr>
                    <a:lnL>
                      <a:noFill/>
                    </a:lnL>
                    <a:lnR>
                      <a:noFill/>
                    </a:lnR>
                    <a:lnT>
                      <a:noFill/>
                    </a:lnT>
                    <a:lnB>
                      <a:noFill/>
                    </a:lnB>
                  </a:tcPr>
                </a:tc>
                <a:tc>
                  <a:txBody>
                    <a:bodyPr/>
                    <a:lstStyle/>
                    <a:p>
                      <a:pPr algn="ctr" fontAlgn="t"/>
                      <a:endParaRPr lang="en-US">
                        <a:effectLst/>
                      </a:endParaRPr>
                    </a:p>
                  </a:txBody>
                  <a:tcPr>
                    <a:lnL>
                      <a:noFill/>
                    </a:lnL>
                    <a:lnR>
                      <a:noFill/>
                    </a:lnR>
                    <a:lnT>
                      <a:noFill/>
                    </a:lnT>
                    <a:lnB>
                      <a:noFill/>
                    </a:lnB>
                  </a:tcPr>
                </a:tc>
                <a:extLst>
                  <a:ext uri="{0D108BD9-81ED-4DB2-BD59-A6C34878D82A}">
                    <a16:rowId xmlns:a16="http://schemas.microsoft.com/office/drawing/2014/main" val="2671844272"/>
                  </a:ext>
                </a:extLst>
              </a:tr>
              <a:tr h="0">
                <a:tc>
                  <a:txBody>
                    <a:bodyPr/>
                    <a:lstStyle/>
                    <a:p>
                      <a:pPr algn="ctr" fontAlgn="t"/>
                      <a:r>
                        <a:rPr lang="en-US">
                          <a:effectLst/>
                        </a:rPr>
                        <a:t>HbA1c (%)</a:t>
                      </a:r>
                    </a:p>
                  </a:txBody>
                  <a:tcPr>
                    <a:lnL>
                      <a:noFill/>
                    </a:lnL>
                    <a:lnR>
                      <a:noFill/>
                    </a:lnR>
                    <a:lnT>
                      <a:noFill/>
                    </a:lnT>
                    <a:lnB>
                      <a:noFill/>
                    </a:lnB>
                  </a:tcPr>
                </a:tc>
                <a:tc>
                  <a:txBody>
                    <a:bodyPr/>
                    <a:lstStyle/>
                    <a:p>
                      <a:pPr algn="ctr" fontAlgn="t"/>
                      <a:r>
                        <a:rPr lang="en-US">
                          <a:effectLst/>
                        </a:rPr>
                        <a:t>6.52 ± 1.85</a:t>
                      </a:r>
                    </a:p>
                  </a:txBody>
                  <a:tcPr>
                    <a:lnL>
                      <a:noFill/>
                    </a:lnL>
                    <a:lnR>
                      <a:noFill/>
                    </a:lnR>
                    <a:lnT>
                      <a:noFill/>
                    </a:lnT>
                    <a:lnB>
                      <a:noFill/>
                    </a:lnB>
                  </a:tcPr>
                </a:tc>
                <a:tc>
                  <a:txBody>
                    <a:bodyPr/>
                    <a:lstStyle/>
                    <a:p>
                      <a:pPr algn="ctr" fontAlgn="t"/>
                      <a:r>
                        <a:rPr lang="en-US">
                          <a:effectLst/>
                        </a:rPr>
                        <a:t>5.98 ± 1.55</a:t>
                      </a:r>
                    </a:p>
                  </a:txBody>
                  <a:tcPr>
                    <a:lnL>
                      <a:noFill/>
                    </a:lnL>
                    <a:lnR>
                      <a:noFill/>
                    </a:lnR>
                    <a:lnT>
                      <a:noFill/>
                    </a:lnT>
                    <a:lnB>
                      <a:noFill/>
                    </a:lnB>
                  </a:tcPr>
                </a:tc>
                <a:tc>
                  <a:txBody>
                    <a:bodyPr/>
                    <a:lstStyle/>
                    <a:p>
                      <a:pPr algn="ctr" fontAlgn="t"/>
                      <a:r>
                        <a:rPr lang="en-US">
                          <a:effectLst/>
                        </a:rPr>
                        <a:t>&lt; 0.005</a:t>
                      </a:r>
                    </a:p>
                  </a:txBody>
                  <a:tcPr>
                    <a:lnL>
                      <a:noFill/>
                    </a:lnL>
                    <a:lnR>
                      <a:noFill/>
                    </a:lnR>
                    <a:lnT>
                      <a:noFill/>
                    </a:lnT>
                    <a:lnB>
                      <a:noFill/>
                    </a:lnB>
                  </a:tcPr>
                </a:tc>
                <a:extLst>
                  <a:ext uri="{0D108BD9-81ED-4DB2-BD59-A6C34878D82A}">
                    <a16:rowId xmlns:a16="http://schemas.microsoft.com/office/drawing/2014/main" val="1475833245"/>
                  </a:ext>
                </a:extLst>
              </a:tr>
              <a:tr h="0">
                <a:tc>
                  <a:txBody>
                    <a:bodyPr/>
                    <a:lstStyle/>
                    <a:p>
                      <a:pPr algn="ctr" fontAlgn="t"/>
                      <a:r>
                        <a:rPr lang="en-US">
                          <a:effectLst/>
                        </a:rPr>
                        <a:t>Measured-Gly (mM)</a:t>
                      </a:r>
                    </a:p>
                  </a:txBody>
                  <a:tcPr>
                    <a:lnL>
                      <a:noFill/>
                    </a:lnL>
                    <a:lnR>
                      <a:noFill/>
                    </a:lnR>
                    <a:lnT>
                      <a:noFill/>
                    </a:lnT>
                    <a:lnB>
                      <a:noFill/>
                    </a:lnB>
                  </a:tcPr>
                </a:tc>
                <a:tc>
                  <a:txBody>
                    <a:bodyPr/>
                    <a:lstStyle/>
                    <a:p>
                      <a:pPr algn="ctr" fontAlgn="t"/>
                      <a:r>
                        <a:rPr lang="en-US">
                          <a:effectLst/>
                        </a:rPr>
                        <a:t>6.95 ± 3.23</a:t>
                      </a:r>
                    </a:p>
                  </a:txBody>
                  <a:tcPr>
                    <a:lnL>
                      <a:noFill/>
                    </a:lnL>
                    <a:lnR>
                      <a:noFill/>
                    </a:lnR>
                    <a:lnT>
                      <a:noFill/>
                    </a:lnT>
                    <a:lnB>
                      <a:noFill/>
                    </a:lnB>
                  </a:tcPr>
                </a:tc>
                <a:tc>
                  <a:txBody>
                    <a:bodyPr/>
                    <a:lstStyle/>
                    <a:p>
                      <a:pPr algn="ctr" fontAlgn="t"/>
                      <a:r>
                        <a:rPr lang="en-US">
                          <a:effectLst/>
                        </a:rPr>
                        <a:t>6.62 ± 2.42</a:t>
                      </a:r>
                    </a:p>
                  </a:txBody>
                  <a:tcPr>
                    <a:lnL>
                      <a:noFill/>
                    </a:lnL>
                    <a:lnR>
                      <a:noFill/>
                    </a:lnR>
                    <a:lnT>
                      <a:noFill/>
                    </a:lnT>
                    <a:lnB>
                      <a:noFill/>
                    </a:lnB>
                  </a:tcPr>
                </a:tc>
                <a:tc>
                  <a:txBody>
                    <a:bodyPr/>
                    <a:lstStyle/>
                    <a:p>
                      <a:pPr algn="ctr" fontAlgn="t"/>
                      <a:r>
                        <a:rPr lang="en-US">
                          <a:effectLst/>
                        </a:rPr>
                        <a:t>0.28</a:t>
                      </a:r>
                    </a:p>
                  </a:txBody>
                  <a:tcPr>
                    <a:lnL>
                      <a:noFill/>
                    </a:lnL>
                    <a:lnR>
                      <a:noFill/>
                    </a:lnR>
                    <a:lnT>
                      <a:noFill/>
                    </a:lnT>
                    <a:lnB>
                      <a:noFill/>
                    </a:lnB>
                  </a:tcPr>
                </a:tc>
                <a:extLst>
                  <a:ext uri="{0D108BD9-81ED-4DB2-BD59-A6C34878D82A}">
                    <a16:rowId xmlns:a16="http://schemas.microsoft.com/office/drawing/2014/main" val="3522379540"/>
                  </a:ext>
                </a:extLst>
              </a:tr>
              <a:tr h="0">
                <a:tc>
                  <a:txBody>
                    <a:bodyPr/>
                    <a:lstStyle/>
                    <a:p>
                      <a:pPr algn="ctr" fontAlgn="t"/>
                      <a:r>
                        <a:rPr lang="en-US">
                          <a:effectLst/>
                        </a:rPr>
                        <a:t>HbA1c-Gly (mM)</a:t>
                      </a:r>
                    </a:p>
                  </a:txBody>
                  <a:tcPr>
                    <a:lnL>
                      <a:noFill/>
                    </a:lnL>
                    <a:lnR>
                      <a:noFill/>
                    </a:lnR>
                    <a:lnT>
                      <a:noFill/>
                    </a:lnT>
                    <a:lnB>
                      <a:noFill/>
                    </a:lnB>
                  </a:tcPr>
                </a:tc>
                <a:tc>
                  <a:txBody>
                    <a:bodyPr/>
                    <a:lstStyle/>
                    <a:p>
                      <a:pPr algn="ctr" fontAlgn="t"/>
                      <a:r>
                        <a:rPr lang="en-US">
                          <a:effectLst/>
                        </a:rPr>
                        <a:t>7.29 ± 3.41*</a:t>
                      </a:r>
                    </a:p>
                  </a:txBody>
                  <a:tcPr>
                    <a:lnL>
                      <a:noFill/>
                    </a:lnL>
                    <a:lnR>
                      <a:noFill/>
                    </a:lnR>
                    <a:lnT>
                      <a:noFill/>
                    </a:lnT>
                    <a:lnB>
                      <a:noFill/>
                    </a:lnB>
                  </a:tcPr>
                </a:tc>
                <a:tc>
                  <a:txBody>
                    <a:bodyPr/>
                    <a:lstStyle/>
                    <a:p>
                      <a:pPr algn="ctr" fontAlgn="t"/>
                      <a:r>
                        <a:rPr lang="en-US">
                          <a:effectLst/>
                        </a:rPr>
                        <a:t>6.29 ± 2.87</a:t>
                      </a:r>
                      <a:r>
                        <a:rPr lang="en-US" baseline="30000">
                          <a:effectLst/>
                        </a:rPr>
                        <a:t>†</a:t>
                      </a:r>
                      <a:endParaRPr lang="en-US">
                        <a:effectLst/>
                      </a:endParaRPr>
                    </a:p>
                  </a:txBody>
                  <a:tcPr>
                    <a:lnL>
                      <a:noFill/>
                    </a:lnL>
                    <a:lnR>
                      <a:noFill/>
                    </a:lnR>
                    <a:lnT>
                      <a:noFill/>
                    </a:lnT>
                    <a:lnB>
                      <a:noFill/>
                    </a:lnB>
                  </a:tcPr>
                </a:tc>
                <a:tc>
                  <a:txBody>
                    <a:bodyPr/>
                    <a:lstStyle/>
                    <a:p>
                      <a:pPr algn="ctr" fontAlgn="t"/>
                      <a:r>
                        <a:rPr lang="en-US" dirty="0">
                          <a:effectLst/>
                        </a:rPr>
                        <a:t>&lt; 0.005</a:t>
                      </a:r>
                    </a:p>
                  </a:txBody>
                  <a:tcPr>
                    <a:lnL>
                      <a:noFill/>
                    </a:lnL>
                    <a:lnR>
                      <a:noFill/>
                    </a:lnR>
                    <a:lnT>
                      <a:noFill/>
                    </a:lnT>
                    <a:lnB>
                      <a:noFill/>
                    </a:lnB>
                  </a:tcPr>
                </a:tc>
                <a:extLst>
                  <a:ext uri="{0D108BD9-81ED-4DB2-BD59-A6C34878D82A}">
                    <a16:rowId xmlns:a16="http://schemas.microsoft.com/office/drawing/2014/main" val="853224310"/>
                  </a:ext>
                </a:extLst>
              </a:tr>
            </a:tbl>
          </a:graphicData>
        </a:graphic>
      </p:graphicFrame>
      <p:sp>
        <p:nvSpPr>
          <p:cNvPr id="5" name="Rectangle 1">
            <a:extLst>
              <a:ext uri="{FF2B5EF4-FFF2-40B4-BE49-F238E27FC236}">
                <a16:creationId xmlns:a16="http://schemas.microsoft.com/office/drawing/2014/main" id="{FD532417-1841-6045-A5B3-9BCAB2179BA5}"/>
              </a:ext>
            </a:extLst>
          </p:cNvPr>
          <p:cNvSpPr>
            <a:spLocks noChangeArrowheads="1"/>
          </p:cNvSpPr>
          <p:nvPr/>
        </p:nvSpPr>
        <p:spPr bwMode="auto">
          <a:xfrm>
            <a:off x="734786" y="5699887"/>
            <a:ext cx="7795896" cy="81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4723"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rPr>
              <a:t>Characteristics of patients included in the initial retrospective study</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rPr>
              <a:t>Values are expressed as mean ± SD.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n-lt"/>
              </a:rPr>
              <a:t>Measured-</a:t>
            </a:r>
            <a:r>
              <a:rPr kumimoji="0" lang="en-US" altLang="en-US" sz="1100" b="0" i="0" u="none" strike="noStrike" cap="none" normalizeH="0" baseline="0" dirty="0" err="1">
                <a:ln>
                  <a:noFill/>
                </a:ln>
                <a:solidFill>
                  <a:srgbClr val="000000"/>
                </a:solidFill>
                <a:effectLst/>
                <a:latin typeface="+mn-lt"/>
              </a:rPr>
              <a:t>Gly</a:t>
            </a:r>
            <a:r>
              <a:rPr kumimoji="0" lang="en-US" altLang="en-US" sz="1100" b="0" i="0" u="none" strike="noStrike" cap="none" normalizeH="0" baseline="0" dirty="0">
                <a:ln>
                  <a:noFill/>
                </a:ln>
                <a:solidFill>
                  <a:srgbClr val="000000"/>
                </a:solidFill>
                <a:effectLst/>
                <a:latin typeface="+mn-lt"/>
              </a:rPr>
              <a:t> was significantly different from HbA1c-Gly in the non-HIV (*, p&lt; 0.0001) and in the HIV-infected (</a:t>
            </a:r>
            <a:r>
              <a:rPr kumimoji="0" lang="en-US" altLang="en-US" sz="1100" b="1" i="0" u="none" strike="noStrike" cap="none" normalizeH="0" baseline="30000" dirty="0">
                <a:ln>
                  <a:noFill/>
                </a:ln>
                <a:solidFill>
                  <a:srgbClr val="000000"/>
                </a:solidFill>
                <a:effectLst/>
                <a:latin typeface="+mn-lt"/>
              </a:rPr>
              <a:t>†</a:t>
            </a:r>
            <a:r>
              <a:rPr kumimoji="0" lang="en-US" altLang="en-US" sz="1100" b="0" i="0" u="none" strike="noStrike" cap="none" normalizeH="0" baseline="0" dirty="0">
                <a:ln>
                  <a:noFill/>
                </a:ln>
                <a:solidFill>
                  <a:srgbClr val="000000"/>
                </a:solidFill>
                <a:effectLst/>
                <a:latin typeface="+mn-lt"/>
              </a:rPr>
              <a:t>, p&lt;0.0001) patients.</a:t>
            </a:r>
            <a:endParaRPr kumimoji="0" lang="en-US" altLang="en-US" sz="1100" b="0" i="0" u="none" strike="noStrike" cap="none" normalizeH="0" baseline="0" dirty="0">
              <a:ln>
                <a:noFill/>
              </a:ln>
              <a:solidFill>
                <a:schemeClr val="tx1"/>
              </a:solidFill>
              <a:effectLst/>
              <a:latin typeface="+mn-lt"/>
            </a:endParaRPr>
          </a:p>
        </p:txBody>
      </p:sp>
      <p:sp>
        <p:nvSpPr>
          <p:cNvPr id="6" name="TextBox 5">
            <a:extLst>
              <a:ext uri="{FF2B5EF4-FFF2-40B4-BE49-F238E27FC236}">
                <a16:creationId xmlns:a16="http://schemas.microsoft.com/office/drawing/2014/main" id="{71C00744-BCF3-3B4A-9860-0351416C7561}"/>
              </a:ext>
            </a:extLst>
          </p:cNvPr>
          <p:cNvSpPr txBox="1"/>
          <p:nvPr/>
        </p:nvSpPr>
        <p:spPr>
          <a:xfrm>
            <a:off x="1318713" y="6542490"/>
            <a:ext cx="6319973" cy="276999"/>
          </a:xfrm>
          <a:prstGeom prst="rect">
            <a:avLst/>
          </a:prstGeom>
          <a:noFill/>
        </p:spPr>
        <p:txBody>
          <a:bodyPr wrap="square" rtlCol="0">
            <a:spAutoFit/>
          </a:bodyPr>
          <a:lstStyle/>
          <a:p>
            <a:pPr algn="ctr" fontAlgn="base"/>
            <a:r>
              <a:rPr lang="en-US" sz="1200" dirty="0">
                <a:solidFill>
                  <a:schemeClr val="bg1"/>
                </a:solidFill>
              </a:rPr>
              <a:t>Diop ME, et al.  </a:t>
            </a:r>
            <a:r>
              <a:rPr lang="en-US" sz="1200" i="1" dirty="0">
                <a:solidFill>
                  <a:schemeClr val="bg1"/>
                </a:solidFill>
              </a:rPr>
              <a:t>AIDS Res Hum Retroviruses </a:t>
            </a:r>
            <a:r>
              <a:rPr lang="en-US" sz="1200" dirty="0">
                <a:solidFill>
                  <a:schemeClr val="bg1"/>
                </a:solidFill>
              </a:rPr>
              <a:t>2006</a:t>
            </a:r>
          </a:p>
        </p:txBody>
      </p:sp>
    </p:spTree>
    <p:extLst>
      <p:ext uri="{BB962C8B-B14F-4D97-AF65-F5344CB8AC3E}">
        <p14:creationId xmlns:p14="http://schemas.microsoft.com/office/powerpoint/2010/main" val="405460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05464-5E89-E443-9B47-C7CF04B1EFCB}"/>
              </a:ext>
            </a:extLst>
          </p:cNvPr>
          <p:cNvSpPr>
            <a:spLocks noGrp="1"/>
          </p:cNvSpPr>
          <p:nvPr>
            <p:ph type="body" sz="quarter" idx="10"/>
          </p:nvPr>
        </p:nvSpPr>
        <p:spPr/>
        <p:txBody>
          <a:bodyPr/>
          <a:lstStyle/>
          <a:p>
            <a:r>
              <a:rPr lang="en-US" b="0" dirty="0"/>
              <a:t>Inappropriately low glycated hemoglobin values and hemolysis in PWH</a:t>
            </a:r>
          </a:p>
        </p:txBody>
      </p:sp>
      <p:sp>
        <p:nvSpPr>
          <p:cNvPr id="5" name="Rectangle 1">
            <a:extLst>
              <a:ext uri="{FF2B5EF4-FFF2-40B4-BE49-F238E27FC236}">
                <a16:creationId xmlns:a16="http://schemas.microsoft.com/office/drawing/2014/main" id="{FD532417-1841-6045-A5B3-9BCAB2179BA5}"/>
              </a:ext>
            </a:extLst>
          </p:cNvPr>
          <p:cNvSpPr>
            <a:spLocks noChangeArrowheads="1"/>
          </p:cNvSpPr>
          <p:nvPr/>
        </p:nvSpPr>
        <p:spPr bwMode="auto">
          <a:xfrm>
            <a:off x="2050630" y="5699886"/>
            <a:ext cx="6319973" cy="81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4723"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spcAft>
                <a:spcPts val="0"/>
              </a:spcAft>
            </a:pPr>
            <a:r>
              <a:rPr lang="en-US" altLang="en-US" sz="1100" dirty="0">
                <a:solidFill>
                  <a:srgbClr val="000000"/>
                </a:solidFill>
                <a:latin typeface="Times New Roman" panose="02020603050405020304" pitchFamily="18" charset="0"/>
              </a:rPr>
              <a:t>Associations between hemolysis and treatments in the group of 249 HIV-infected patients</a:t>
            </a:r>
            <a:endParaRPr lang="en-US" altLang="en-US" sz="1100" dirty="0"/>
          </a:p>
          <a:p>
            <a:pPr lvl="0" defTabSz="914400">
              <a:spcAft>
                <a:spcPts val="0"/>
              </a:spcAft>
            </a:pPr>
            <a:r>
              <a:rPr lang="en-US" altLang="en-US" sz="1100" dirty="0">
                <a:solidFill>
                  <a:srgbClr val="000000"/>
                </a:solidFill>
                <a:latin typeface="Times New Roman" panose="02020603050405020304" pitchFamily="18" charset="0"/>
              </a:rPr>
              <a:t>Hemolysis was defined by serum haptoglobin values&lt;0.5 g/l.</a:t>
            </a:r>
          </a:p>
          <a:p>
            <a:pPr lvl="0" defTabSz="914400">
              <a:spcAft>
                <a:spcPts val="0"/>
              </a:spcAft>
            </a:pPr>
            <a:r>
              <a:rPr lang="en-US" altLang="en-US" sz="1100" dirty="0">
                <a:solidFill>
                  <a:srgbClr val="000000"/>
                </a:solidFill>
                <a:latin typeface="Times New Roman" panose="02020603050405020304" pitchFamily="18" charset="0"/>
              </a:rPr>
              <a:t>NRTI : Nucleoside reverse transcriptase inhibitors ; NNRTI : Non nucleoside reverse transcriptase inhibitors.</a:t>
            </a:r>
            <a:r>
              <a:rPr kumimoji="0" lang="en-US" altLang="en-US" sz="1100" b="0" i="0" u="none" strike="noStrike" cap="none" normalizeH="0" baseline="0" dirty="0">
                <a:ln>
                  <a:noFill/>
                </a:ln>
                <a:solidFill>
                  <a:srgbClr val="000000"/>
                </a:solidFill>
                <a:effectLst/>
                <a:latin typeface="+mn-lt"/>
              </a:rPr>
              <a:t>.</a:t>
            </a:r>
            <a:endParaRPr kumimoji="0" lang="en-US" altLang="en-US" sz="1100" b="0" i="0" u="none" strike="noStrike" cap="none" normalizeH="0" baseline="0" dirty="0">
              <a:ln>
                <a:noFill/>
              </a:ln>
              <a:solidFill>
                <a:schemeClr val="tx1"/>
              </a:solidFill>
              <a:effectLst/>
              <a:latin typeface="+mn-lt"/>
            </a:endParaRPr>
          </a:p>
        </p:txBody>
      </p:sp>
      <p:sp>
        <p:nvSpPr>
          <p:cNvPr id="6" name="TextBox 5">
            <a:extLst>
              <a:ext uri="{FF2B5EF4-FFF2-40B4-BE49-F238E27FC236}">
                <a16:creationId xmlns:a16="http://schemas.microsoft.com/office/drawing/2014/main" id="{71C00744-BCF3-3B4A-9860-0351416C7561}"/>
              </a:ext>
            </a:extLst>
          </p:cNvPr>
          <p:cNvSpPr txBox="1"/>
          <p:nvPr/>
        </p:nvSpPr>
        <p:spPr>
          <a:xfrm>
            <a:off x="1318713" y="6542490"/>
            <a:ext cx="6319973" cy="276999"/>
          </a:xfrm>
          <a:prstGeom prst="rect">
            <a:avLst/>
          </a:prstGeom>
          <a:noFill/>
        </p:spPr>
        <p:txBody>
          <a:bodyPr wrap="square" rtlCol="0">
            <a:spAutoFit/>
          </a:bodyPr>
          <a:lstStyle/>
          <a:p>
            <a:pPr algn="ctr" fontAlgn="base"/>
            <a:r>
              <a:rPr lang="en-US" sz="1200" dirty="0">
                <a:solidFill>
                  <a:schemeClr val="bg1"/>
                </a:solidFill>
              </a:rPr>
              <a:t>Diop ME, et al.  </a:t>
            </a:r>
            <a:r>
              <a:rPr lang="en-US" sz="1200" i="1" dirty="0">
                <a:solidFill>
                  <a:schemeClr val="bg1"/>
                </a:solidFill>
              </a:rPr>
              <a:t>AIDS Res Hum Retroviruses </a:t>
            </a:r>
            <a:r>
              <a:rPr lang="en-US" sz="1200" dirty="0">
                <a:solidFill>
                  <a:schemeClr val="bg1"/>
                </a:solidFill>
              </a:rPr>
              <a:t>2006</a:t>
            </a:r>
          </a:p>
        </p:txBody>
      </p:sp>
      <p:graphicFrame>
        <p:nvGraphicFramePr>
          <p:cNvPr id="7" name="Table 6">
            <a:extLst>
              <a:ext uri="{FF2B5EF4-FFF2-40B4-BE49-F238E27FC236}">
                <a16:creationId xmlns:a16="http://schemas.microsoft.com/office/drawing/2014/main" id="{C8645C25-9F4C-49D6-9A6C-E504F0EB2224}"/>
              </a:ext>
            </a:extLst>
          </p:cNvPr>
          <p:cNvGraphicFramePr>
            <a:graphicFrameLocks noGrp="1"/>
          </p:cNvGraphicFramePr>
          <p:nvPr>
            <p:extLst>
              <p:ext uri="{D42A27DB-BD31-4B8C-83A1-F6EECF244321}">
                <p14:modId xmlns:p14="http://schemas.microsoft.com/office/powerpoint/2010/main" val="616687432"/>
              </p:ext>
            </p:extLst>
          </p:nvPr>
        </p:nvGraphicFramePr>
        <p:xfrm>
          <a:off x="628648" y="1227572"/>
          <a:ext cx="7884411" cy="4626816"/>
        </p:xfrm>
        <a:graphic>
          <a:graphicData uri="http://schemas.openxmlformats.org/drawingml/2006/table">
            <a:tbl>
              <a:tblPr firstRow="1" bandRow="1"/>
              <a:tblGrid>
                <a:gridCol w="3074403">
                  <a:extLst>
                    <a:ext uri="{9D8B030D-6E8A-4147-A177-3AD203B41FA5}">
                      <a16:colId xmlns:a16="http://schemas.microsoft.com/office/drawing/2014/main" val="575967469"/>
                    </a:ext>
                  </a:extLst>
                </a:gridCol>
                <a:gridCol w="1202502">
                  <a:extLst>
                    <a:ext uri="{9D8B030D-6E8A-4147-A177-3AD203B41FA5}">
                      <a16:colId xmlns:a16="http://schemas.microsoft.com/office/drawing/2014/main" val="3875570436"/>
                    </a:ext>
                  </a:extLst>
                </a:gridCol>
                <a:gridCol w="1202502">
                  <a:extLst>
                    <a:ext uri="{9D8B030D-6E8A-4147-A177-3AD203B41FA5}">
                      <a16:colId xmlns:a16="http://schemas.microsoft.com/office/drawing/2014/main" val="4242030513"/>
                    </a:ext>
                  </a:extLst>
                </a:gridCol>
                <a:gridCol w="1202502">
                  <a:extLst>
                    <a:ext uri="{9D8B030D-6E8A-4147-A177-3AD203B41FA5}">
                      <a16:colId xmlns:a16="http://schemas.microsoft.com/office/drawing/2014/main" val="1713426819"/>
                    </a:ext>
                  </a:extLst>
                </a:gridCol>
                <a:gridCol w="1202502">
                  <a:extLst>
                    <a:ext uri="{9D8B030D-6E8A-4147-A177-3AD203B41FA5}">
                      <a16:colId xmlns:a16="http://schemas.microsoft.com/office/drawing/2014/main" val="3628066944"/>
                    </a:ext>
                  </a:extLst>
                </a:gridCol>
              </a:tblGrid>
              <a:tr h="289176">
                <a:tc>
                  <a:txBody>
                    <a:bodyPr/>
                    <a:lstStyle/>
                    <a:p>
                      <a:pPr algn="ctr" fontAlgn="t"/>
                      <a:r>
                        <a:rPr lang="en-US" sz="1100" dirty="0">
                          <a:effectLst/>
                        </a:rPr>
                        <a:t>Drugs used by more than 10 patients</a:t>
                      </a:r>
                    </a:p>
                  </a:txBody>
                  <a:tcPr marL="51098" marR="51098" marT="25550" marB="25550">
                    <a:lnL>
                      <a:noFill/>
                    </a:lnL>
                    <a:lnR>
                      <a:noFill/>
                    </a:lnR>
                    <a:lnT>
                      <a:noFill/>
                    </a:lnT>
                    <a:lnB>
                      <a:noFill/>
                    </a:lnB>
                  </a:tcPr>
                </a:tc>
                <a:tc>
                  <a:txBody>
                    <a:bodyPr/>
                    <a:lstStyle/>
                    <a:p>
                      <a:pPr algn="ctr" fontAlgn="t"/>
                      <a:r>
                        <a:rPr lang="en-US" sz="1100">
                          <a:effectLst/>
                        </a:rPr>
                        <a:t>p (</a:t>
                      </a:r>
                      <a:r>
                        <a:rPr lang="el-GR" sz="1100" i="1">
                          <a:effectLst/>
                        </a:rPr>
                        <a:t>χ</a:t>
                      </a:r>
                      <a:r>
                        <a:rPr lang="el-GR" sz="1100" i="1" baseline="30000">
                          <a:effectLst/>
                        </a:rPr>
                        <a:t>2</a:t>
                      </a:r>
                      <a:r>
                        <a:rPr lang="el-GR" sz="1100">
                          <a:effectLst/>
                        </a:rPr>
                        <a:t>)</a:t>
                      </a:r>
                    </a:p>
                  </a:txBody>
                  <a:tcPr marL="51098" marR="51098" marT="25550" marB="25550">
                    <a:lnL>
                      <a:noFill/>
                    </a:lnL>
                    <a:lnR>
                      <a:noFill/>
                    </a:lnR>
                    <a:lnT>
                      <a:noFill/>
                    </a:lnT>
                    <a:lnB>
                      <a:noFill/>
                    </a:lnB>
                  </a:tcPr>
                </a:tc>
                <a:tc gridSpan="3">
                  <a:txBody>
                    <a:bodyPr/>
                    <a:lstStyle/>
                    <a:p>
                      <a:pPr algn="ctr" fontAlgn="t"/>
                      <a:r>
                        <a:rPr lang="en-US" sz="1100">
                          <a:effectLst/>
                        </a:rPr>
                        <a:t>Logistic regression analysis</a:t>
                      </a:r>
                    </a:p>
                  </a:txBody>
                  <a:tcPr marL="51098" marR="51098" marT="25550" marB="2555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7255643"/>
                  </a:ext>
                </a:extLst>
              </a:tr>
              <a:tr h="289176">
                <a:tc>
                  <a:txBody>
                    <a:bodyPr/>
                    <a:lstStyle/>
                    <a:p>
                      <a:pPr algn="ctr" fontAlgn="t"/>
                      <a:r>
                        <a:rPr lang="en-US" sz="1100" b="1">
                          <a:effectLst/>
                        </a:rPr>
                        <a:t>NRTI : any</a:t>
                      </a:r>
                      <a:endParaRPr lang="en-US" sz="1100">
                        <a:effectLst/>
                      </a:endParaRPr>
                    </a:p>
                  </a:txBody>
                  <a:tcPr marL="51098" marR="51098" marT="25550" marB="25550">
                    <a:lnL>
                      <a:noFill/>
                    </a:lnL>
                    <a:lnR>
                      <a:noFill/>
                    </a:lnR>
                    <a:lnT>
                      <a:noFill/>
                    </a:lnT>
                    <a:lnB>
                      <a:noFill/>
                    </a:lnB>
                  </a:tcPr>
                </a:tc>
                <a:tc>
                  <a:txBody>
                    <a:bodyPr/>
                    <a:lstStyle/>
                    <a:p>
                      <a:pPr algn="ctr" fontAlgn="t"/>
                      <a:r>
                        <a:rPr lang="en-US" sz="1100" b="1">
                          <a:effectLst/>
                        </a:rPr>
                        <a:t>0.006</a:t>
                      </a:r>
                      <a:endParaRPr lang="en-US" sz="1100">
                        <a:effectLst/>
                      </a:endParaRPr>
                    </a:p>
                  </a:txBody>
                  <a:tcPr marL="51098" marR="51098" marT="25550" marB="25550">
                    <a:lnL>
                      <a:noFill/>
                    </a:lnL>
                    <a:lnR>
                      <a:noFill/>
                    </a:lnR>
                    <a:lnT>
                      <a:noFill/>
                    </a:lnT>
                    <a:lnB>
                      <a:noFill/>
                    </a:lnB>
                  </a:tcPr>
                </a:tc>
                <a:tc>
                  <a:txBody>
                    <a:bodyPr/>
                    <a:lstStyle/>
                    <a:p>
                      <a:pPr algn="ctr" fontAlgn="t"/>
                      <a:r>
                        <a:rPr lang="en-US" sz="1100" b="1">
                          <a:effectLst/>
                        </a:rPr>
                        <a:t>Odds ratio</a:t>
                      </a:r>
                      <a:endParaRPr lang="en-US" sz="1100">
                        <a:effectLst/>
                      </a:endParaRPr>
                    </a:p>
                  </a:txBody>
                  <a:tcPr marL="51098" marR="51098" marT="25550" marB="25550">
                    <a:lnL>
                      <a:noFill/>
                    </a:lnL>
                    <a:lnR>
                      <a:noFill/>
                    </a:lnR>
                    <a:lnT>
                      <a:noFill/>
                    </a:lnT>
                    <a:lnB>
                      <a:noFill/>
                    </a:lnB>
                  </a:tcPr>
                </a:tc>
                <a:tc>
                  <a:txBody>
                    <a:bodyPr/>
                    <a:lstStyle/>
                    <a:p>
                      <a:pPr algn="ctr" fontAlgn="t"/>
                      <a:r>
                        <a:rPr lang="en-US" sz="1100" b="1">
                          <a:effectLst/>
                        </a:rPr>
                        <a:t>Range</a:t>
                      </a:r>
                      <a:endParaRPr lang="en-US" sz="1100">
                        <a:effectLst/>
                      </a:endParaRPr>
                    </a:p>
                  </a:txBody>
                  <a:tcPr marL="51098" marR="51098" marT="25550" marB="25550">
                    <a:lnL>
                      <a:noFill/>
                    </a:lnL>
                    <a:lnR>
                      <a:noFill/>
                    </a:lnR>
                    <a:lnT>
                      <a:noFill/>
                    </a:lnT>
                    <a:lnB>
                      <a:noFill/>
                    </a:lnB>
                  </a:tcPr>
                </a:tc>
                <a:tc>
                  <a:txBody>
                    <a:bodyPr/>
                    <a:lstStyle/>
                    <a:p>
                      <a:pPr algn="ctr" fontAlgn="t"/>
                      <a:r>
                        <a:rPr lang="en-US" sz="1100" b="1">
                          <a:effectLst/>
                        </a:rPr>
                        <a:t>p</a:t>
                      </a:r>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3061596799"/>
                  </a:ext>
                </a:extLst>
              </a:tr>
              <a:tr h="289176">
                <a:tc>
                  <a:txBody>
                    <a:bodyPr/>
                    <a:lstStyle/>
                    <a:p>
                      <a:pPr algn="ctr" fontAlgn="t"/>
                      <a:r>
                        <a:rPr lang="en-US" sz="1100" dirty="0">
                          <a:effectLst/>
                        </a:rPr>
                        <a:t>zidovudine (ZDV)</a:t>
                      </a:r>
                    </a:p>
                  </a:txBody>
                  <a:tcPr marL="51098" marR="51098" marT="25550" marB="25550">
                    <a:lnL>
                      <a:noFill/>
                    </a:lnL>
                    <a:lnR>
                      <a:noFill/>
                    </a:lnR>
                    <a:lnT>
                      <a:noFill/>
                    </a:lnT>
                    <a:lnB>
                      <a:noFill/>
                    </a:lnB>
                  </a:tcPr>
                </a:tc>
                <a:tc>
                  <a:txBody>
                    <a:bodyPr/>
                    <a:lstStyle/>
                    <a:p>
                      <a:pPr algn="ctr" fontAlgn="t"/>
                      <a:r>
                        <a:rPr lang="en-US" sz="1100">
                          <a:effectLst/>
                        </a:rPr>
                        <a:t>0.10</a:t>
                      </a:r>
                    </a:p>
                  </a:txBody>
                  <a:tcPr marL="51098" marR="51098" marT="25550" marB="25550">
                    <a:lnL>
                      <a:noFill/>
                    </a:lnL>
                    <a:lnR>
                      <a:noFill/>
                    </a:lnR>
                    <a:lnT>
                      <a:noFill/>
                    </a:lnT>
                    <a:lnB>
                      <a:noFill/>
                    </a:lnB>
                  </a:tcPr>
                </a:tc>
                <a:tc>
                  <a:txBody>
                    <a:bodyPr/>
                    <a:lstStyle/>
                    <a:p>
                      <a:pPr algn="ctr" fontAlgn="t"/>
                      <a:r>
                        <a:rPr lang="en-US" sz="1100">
                          <a:effectLst/>
                        </a:rPr>
                        <a:t>0.90</a:t>
                      </a:r>
                    </a:p>
                  </a:txBody>
                  <a:tcPr marL="51098" marR="51098" marT="25550" marB="25550">
                    <a:lnL>
                      <a:noFill/>
                    </a:lnL>
                    <a:lnR>
                      <a:noFill/>
                    </a:lnR>
                    <a:lnT>
                      <a:noFill/>
                    </a:lnT>
                    <a:lnB>
                      <a:noFill/>
                    </a:lnB>
                  </a:tcPr>
                </a:tc>
                <a:tc>
                  <a:txBody>
                    <a:bodyPr/>
                    <a:lstStyle/>
                    <a:p>
                      <a:pPr algn="ctr" fontAlgn="t"/>
                      <a:r>
                        <a:rPr lang="en-US" sz="1100">
                          <a:effectLst/>
                        </a:rPr>
                        <a:t>0.4–2.1</a:t>
                      </a:r>
                    </a:p>
                  </a:txBody>
                  <a:tcPr marL="51098" marR="51098" marT="25550" marB="25550">
                    <a:lnL>
                      <a:noFill/>
                    </a:lnL>
                    <a:lnR>
                      <a:noFill/>
                    </a:lnR>
                    <a:lnT>
                      <a:noFill/>
                    </a:lnT>
                    <a:lnB>
                      <a:noFill/>
                    </a:lnB>
                  </a:tcPr>
                </a:tc>
                <a:tc>
                  <a:txBody>
                    <a:bodyPr/>
                    <a:lstStyle/>
                    <a:p>
                      <a:pPr algn="ctr" fontAlgn="t"/>
                      <a:r>
                        <a:rPr lang="en-US" sz="1100">
                          <a:effectLst/>
                        </a:rPr>
                        <a:t>0.81</a:t>
                      </a:r>
                    </a:p>
                  </a:txBody>
                  <a:tcPr marL="51098" marR="51098" marT="25550" marB="25550">
                    <a:lnL>
                      <a:noFill/>
                    </a:lnL>
                    <a:lnR>
                      <a:noFill/>
                    </a:lnR>
                    <a:lnT>
                      <a:noFill/>
                    </a:lnT>
                    <a:lnB>
                      <a:noFill/>
                    </a:lnB>
                  </a:tcPr>
                </a:tc>
                <a:extLst>
                  <a:ext uri="{0D108BD9-81ED-4DB2-BD59-A6C34878D82A}">
                    <a16:rowId xmlns:a16="http://schemas.microsoft.com/office/drawing/2014/main" val="4217526847"/>
                  </a:ext>
                </a:extLst>
              </a:tr>
              <a:tr h="289176">
                <a:tc>
                  <a:txBody>
                    <a:bodyPr/>
                    <a:lstStyle/>
                    <a:p>
                      <a:pPr algn="ctr" fontAlgn="t"/>
                      <a:r>
                        <a:rPr lang="en-US" sz="1100">
                          <a:effectLst/>
                        </a:rPr>
                        <a:t>stavudine (d4T)</a:t>
                      </a:r>
                    </a:p>
                  </a:txBody>
                  <a:tcPr marL="51098" marR="51098" marT="25550" marB="25550">
                    <a:lnL>
                      <a:noFill/>
                    </a:lnL>
                    <a:lnR>
                      <a:noFill/>
                    </a:lnR>
                    <a:lnT>
                      <a:noFill/>
                    </a:lnT>
                    <a:lnB>
                      <a:noFill/>
                    </a:lnB>
                  </a:tcPr>
                </a:tc>
                <a:tc>
                  <a:txBody>
                    <a:bodyPr/>
                    <a:lstStyle/>
                    <a:p>
                      <a:pPr algn="ctr" fontAlgn="t"/>
                      <a:r>
                        <a:rPr lang="en-US" sz="1100">
                          <a:effectLst/>
                        </a:rPr>
                        <a:t>0.76</a:t>
                      </a:r>
                    </a:p>
                  </a:txBody>
                  <a:tcPr marL="51098" marR="51098" marT="25550" marB="25550">
                    <a:lnL>
                      <a:noFill/>
                    </a:lnL>
                    <a:lnR>
                      <a:noFill/>
                    </a:lnR>
                    <a:lnT>
                      <a:noFill/>
                    </a:lnT>
                    <a:lnB>
                      <a:noFill/>
                    </a:lnB>
                  </a:tcPr>
                </a:tc>
                <a:tc>
                  <a:txBody>
                    <a:bodyPr/>
                    <a:lstStyle/>
                    <a:p>
                      <a:pPr algn="ctr" fontAlgn="t"/>
                      <a:r>
                        <a:rPr lang="en-US" sz="1100">
                          <a:effectLst/>
                        </a:rPr>
                        <a:t>0.66</a:t>
                      </a:r>
                    </a:p>
                  </a:txBody>
                  <a:tcPr marL="51098" marR="51098" marT="25550" marB="25550">
                    <a:lnL>
                      <a:noFill/>
                    </a:lnL>
                    <a:lnR>
                      <a:noFill/>
                    </a:lnR>
                    <a:lnT>
                      <a:noFill/>
                    </a:lnT>
                    <a:lnB>
                      <a:noFill/>
                    </a:lnB>
                  </a:tcPr>
                </a:tc>
                <a:tc>
                  <a:txBody>
                    <a:bodyPr/>
                    <a:lstStyle/>
                    <a:p>
                      <a:pPr algn="ctr" fontAlgn="t"/>
                      <a:r>
                        <a:rPr lang="en-US" sz="1100">
                          <a:effectLst/>
                        </a:rPr>
                        <a:t>0.2–2.4</a:t>
                      </a:r>
                    </a:p>
                  </a:txBody>
                  <a:tcPr marL="51098" marR="51098" marT="25550" marB="25550">
                    <a:lnL>
                      <a:noFill/>
                    </a:lnL>
                    <a:lnR>
                      <a:noFill/>
                    </a:lnR>
                    <a:lnT>
                      <a:noFill/>
                    </a:lnT>
                    <a:lnB>
                      <a:noFill/>
                    </a:lnB>
                  </a:tcPr>
                </a:tc>
                <a:tc>
                  <a:txBody>
                    <a:bodyPr/>
                    <a:lstStyle/>
                    <a:p>
                      <a:pPr algn="ctr" fontAlgn="t"/>
                      <a:r>
                        <a:rPr lang="en-US" sz="1100">
                          <a:effectLst/>
                        </a:rPr>
                        <a:t>0.52</a:t>
                      </a:r>
                    </a:p>
                  </a:txBody>
                  <a:tcPr marL="51098" marR="51098" marT="25550" marB="25550">
                    <a:lnL>
                      <a:noFill/>
                    </a:lnL>
                    <a:lnR>
                      <a:noFill/>
                    </a:lnR>
                    <a:lnT>
                      <a:noFill/>
                    </a:lnT>
                    <a:lnB>
                      <a:noFill/>
                    </a:lnB>
                  </a:tcPr>
                </a:tc>
                <a:extLst>
                  <a:ext uri="{0D108BD9-81ED-4DB2-BD59-A6C34878D82A}">
                    <a16:rowId xmlns:a16="http://schemas.microsoft.com/office/drawing/2014/main" val="151289000"/>
                  </a:ext>
                </a:extLst>
              </a:tr>
              <a:tr h="289176">
                <a:tc>
                  <a:txBody>
                    <a:bodyPr/>
                    <a:lstStyle/>
                    <a:p>
                      <a:pPr algn="ctr" fontAlgn="t"/>
                      <a:r>
                        <a:rPr lang="en-US" sz="1100" dirty="0">
                          <a:effectLst/>
                          <a:highlight>
                            <a:srgbClr val="FFFF00"/>
                          </a:highlight>
                        </a:rPr>
                        <a:t>lamivudine (3TC)</a:t>
                      </a:r>
                    </a:p>
                  </a:txBody>
                  <a:tcPr marL="51098" marR="51098" marT="25550" marB="25550">
                    <a:lnL>
                      <a:noFill/>
                    </a:lnL>
                    <a:lnR>
                      <a:noFill/>
                    </a:lnR>
                    <a:lnT>
                      <a:noFill/>
                    </a:lnT>
                    <a:lnB>
                      <a:noFill/>
                    </a:lnB>
                  </a:tcPr>
                </a:tc>
                <a:tc>
                  <a:txBody>
                    <a:bodyPr/>
                    <a:lstStyle/>
                    <a:p>
                      <a:pPr algn="ctr" fontAlgn="t"/>
                      <a:r>
                        <a:rPr lang="en-US" sz="1100" dirty="0">
                          <a:effectLst/>
                          <a:highlight>
                            <a:srgbClr val="FFFF00"/>
                          </a:highlight>
                        </a:rPr>
                        <a:t>0.0003</a:t>
                      </a:r>
                    </a:p>
                  </a:txBody>
                  <a:tcPr marL="51098" marR="51098" marT="25550" marB="25550">
                    <a:lnL>
                      <a:noFill/>
                    </a:lnL>
                    <a:lnR>
                      <a:noFill/>
                    </a:lnR>
                    <a:lnT>
                      <a:noFill/>
                    </a:lnT>
                    <a:lnB>
                      <a:noFill/>
                    </a:lnB>
                  </a:tcPr>
                </a:tc>
                <a:tc>
                  <a:txBody>
                    <a:bodyPr/>
                    <a:lstStyle/>
                    <a:p>
                      <a:pPr algn="ctr" fontAlgn="t"/>
                      <a:r>
                        <a:rPr lang="en-US" sz="1100" dirty="0">
                          <a:effectLst/>
                          <a:highlight>
                            <a:srgbClr val="FFFF00"/>
                          </a:highlight>
                        </a:rPr>
                        <a:t>3.97</a:t>
                      </a:r>
                    </a:p>
                  </a:txBody>
                  <a:tcPr marL="51098" marR="51098" marT="25550" marB="25550">
                    <a:lnL>
                      <a:noFill/>
                    </a:lnL>
                    <a:lnR>
                      <a:noFill/>
                    </a:lnR>
                    <a:lnT>
                      <a:noFill/>
                    </a:lnT>
                    <a:lnB>
                      <a:noFill/>
                    </a:lnB>
                  </a:tcPr>
                </a:tc>
                <a:tc>
                  <a:txBody>
                    <a:bodyPr/>
                    <a:lstStyle/>
                    <a:p>
                      <a:pPr algn="ctr" fontAlgn="t"/>
                      <a:r>
                        <a:rPr lang="en-US" sz="1100" dirty="0">
                          <a:effectLst/>
                          <a:highlight>
                            <a:srgbClr val="FFFF00"/>
                          </a:highlight>
                        </a:rPr>
                        <a:t>1.7–9.2</a:t>
                      </a:r>
                    </a:p>
                  </a:txBody>
                  <a:tcPr marL="51098" marR="51098" marT="25550" marB="25550">
                    <a:lnL>
                      <a:noFill/>
                    </a:lnL>
                    <a:lnR>
                      <a:noFill/>
                    </a:lnR>
                    <a:lnT>
                      <a:noFill/>
                    </a:lnT>
                    <a:lnB>
                      <a:noFill/>
                    </a:lnB>
                  </a:tcPr>
                </a:tc>
                <a:tc>
                  <a:txBody>
                    <a:bodyPr/>
                    <a:lstStyle/>
                    <a:p>
                      <a:pPr algn="ctr" fontAlgn="t"/>
                      <a:r>
                        <a:rPr lang="en-US" sz="1100" dirty="0">
                          <a:effectLst/>
                          <a:highlight>
                            <a:srgbClr val="FFFF00"/>
                          </a:highlight>
                        </a:rPr>
                        <a:t>0.001</a:t>
                      </a:r>
                    </a:p>
                  </a:txBody>
                  <a:tcPr marL="51098" marR="51098" marT="25550" marB="25550">
                    <a:lnL>
                      <a:noFill/>
                    </a:lnL>
                    <a:lnR>
                      <a:noFill/>
                    </a:lnR>
                    <a:lnT>
                      <a:noFill/>
                    </a:lnT>
                    <a:lnB>
                      <a:noFill/>
                    </a:lnB>
                  </a:tcPr>
                </a:tc>
                <a:extLst>
                  <a:ext uri="{0D108BD9-81ED-4DB2-BD59-A6C34878D82A}">
                    <a16:rowId xmlns:a16="http://schemas.microsoft.com/office/drawing/2014/main" val="3735111082"/>
                  </a:ext>
                </a:extLst>
              </a:tr>
              <a:tr h="289176">
                <a:tc>
                  <a:txBody>
                    <a:bodyPr/>
                    <a:lstStyle/>
                    <a:p>
                      <a:pPr algn="ctr" fontAlgn="t"/>
                      <a:r>
                        <a:rPr lang="en-US" sz="1100">
                          <a:effectLst/>
                        </a:rPr>
                        <a:t>didanosine (ddI)</a:t>
                      </a:r>
                    </a:p>
                  </a:txBody>
                  <a:tcPr marL="51098" marR="51098" marT="25550" marB="25550">
                    <a:lnL>
                      <a:noFill/>
                    </a:lnL>
                    <a:lnR>
                      <a:noFill/>
                    </a:lnR>
                    <a:lnT>
                      <a:noFill/>
                    </a:lnT>
                    <a:lnB>
                      <a:noFill/>
                    </a:lnB>
                  </a:tcPr>
                </a:tc>
                <a:tc>
                  <a:txBody>
                    <a:bodyPr/>
                    <a:lstStyle/>
                    <a:p>
                      <a:pPr algn="ctr" fontAlgn="t"/>
                      <a:r>
                        <a:rPr lang="en-US" sz="1100">
                          <a:effectLst/>
                        </a:rPr>
                        <a:t>0.70</a:t>
                      </a:r>
                    </a:p>
                  </a:txBody>
                  <a:tcPr marL="51098" marR="51098" marT="25550" marB="25550">
                    <a:lnL>
                      <a:noFill/>
                    </a:lnL>
                    <a:lnR>
                      <a:noFill/>
                    </a:lnR>
                    <a:lnT>
                      <a:noFill/>
                    </a:lnT>
                    <a:lnB>
                      <a:noFill/>
                    </a:lnB>
                  </a:tcPr>
                </a:tc>
                <a:tc>
                  <a:txBody>
                    <a:bodyPr/>
                    <a:lstStyle/>
                    <a:p>
                      <a:pPr algn="ctr" fontAlgn="t"/>
                      <a:r>
                        <a:rPr lang="en-US" sz="1100">
                          <a:effectLst/>
                        </a:rPr>
                        <a:t>1.2</a:t>
                      </a:r>
                    </a:p>
                  </a:txBody>
                  <a:tcPr marL="51098" marR="51098" marT="25550" marB="25550">
                    <a:lnL>
                      <a:noFill/>
                    </a:lnL>
                    <a:lnR>
                      <a:noFill/>
                    </a:lnR>
                    <a:lnT>
                      <a:noFill/>
                    </a:lnT>
                    <a:lnB>
                      <a:noFill/>
                    </a:lnB>
                  </a:tcPr>
                </a:tc>
                <a:tc>
                  <a:txBody>
                    <a:bodyPr/>
                    <a:lstStyle/>
                    <a:p>
                      <a:pPr algn="ctr" fontAlgn="t"/>
                      <a:r>
                        <a:rPr lang="en-US" sz="1100">
                          <a:effectLst/>
                        </a:rPr>
                        <a:t>0.5–3.1</a:t>
                      </a:r>
                    </a:p>
                  </a:txBody>
                  <a:tcPr marL="51098" marR="51098" marT="25550" marB="25550">
                    <a:lnL>
                      <a:noFill/>
                    </a:lnL>
                    <a:lnR>
                      <a:noFill/>
                    </a:lnR>
                    <a:lnT>
                      <a:noFill/>
                    </a:lnT>
                    <a:lnB>
                      <a:noFill/>
                    </a:lnB>
                  </a:tcPr>
                </a:tc>
                <a:tc>
                  <a:txBody>
                    <a:bodyPr/>
                    <a:lstStyle/>
                    <a:p>
                      <a:pPr algn="ctr" fontAlgn="t"/>
                      <a:r>
                        <a:rPr lang="en-US" sz="1100">
                          <a:effectLst/>
                        </a:rPr>
                        <a:t>0.72</a:t>
                      </a:r>
                    </a:p>
                  </a:txBody>
                  <a:tcPr marL="51098" marR="51098" marT="25550" marB="25550">
                    <a:lnL>
                      <a:noFill/>
                    </a:lnL>
                    <a:lnR>
                      <a:noFill/>
                    </a:lnR>
                    <a:lnT>
                      <a:noFill/>
                    </a:lnT>
                    <a:lnB>
                      <a:noFill/>
                    </a:lnB>
                  </a:tcPr>
                </a:tc>
                <a:extLst>
                  <a:ext uri="{0D108BD9-81ED-4DB2-BD59-A6C34878D82A}">
                    <a16:rowId xmlns:a16="http://schemas.microsoft.com/office/drawing/2014/main" val="1325734365"/>
                  </a:ext>
                </a:extLst>
              </a:tr>
              <a:tr h="289176">
                <a:tc>
                  <a:txBody>
                    <a:bodyPr/>
                    <a:lstStyle/>
                    <a:p>
                      <a:pPr algn="ctr" fontAlgn="t"/>
                      <a:r>
                        <a:rPr lang="en-US" sz="1100">
                          <a:effectLst/>
                        </a:rPr>
                        <a:t>abacavir</a:t>
                      </a:r>
                    </a:p>
                  </a:txBody>
                  <a:tcPr marL="51098" marR="51098" marT="25550" marB="25550">
                    <a:lnL>
                      <a:noFill/>
                    </a:lnL>
                    <a:lnR>
                      <a:noFill/>
                    </a:lnR>
                    <a:lnT>
                      <a:noFill/>
                    </a:lnT>
                    <a:lnB>
                      <a:noFill/>
                    </a:lnB>
                  </a:tcPr>
                </a:tc>
                <a:tc>
                  <a:txBody>
                    <a:bodyPr/>
                    <a:lstStyle/>
                    <a:p>
                      <a:pPr algn="ctr" fontAlgn="t"/>
                      <a:r>
                        <a:rPr lang="en-US" sz="1100">
                          <a:effectLst/>
                        </a:rPr>
                        <a:t>0.37</a:t>
                      </a:r>
                    </a:p>
                  </a:txBody>
                  <a:tcPr marL="51098" marR="51098" marT="25550" marB="25550">
                    <a:lnL>
                      <a:noFill/>
                    </a:lnL>
                    <a:lnR>
                      <a:noFill/>
                    </a:lnR>
                    <a:lnT>
                      <a:noFill/>
                    </a:lnT>
                    <a:lnB>
                      <a:noFill/>
                    </a:lnB>
                  </a:tcPr>
                </a:tc>
                <a:tc>
                  <a:txBody>
                    <a:bodyPr/>
                    <a:lstStyle/>
                    <a:p>
                      <a:pPr algn="ctr" fontAlgn="t"/>
                      <a:r>
                        <a:rPr lang="en-US" sz="1100">
                          <a:effectLst/>
                        </a:rPr>
                        <a:t>1.2</a:t>
                      </a:r>
                    </a:p>
                  </a:txBody>
                  <a:tcPr marL="51098" marR="51098" marT="25550" marB="25550">
                    <a:lnL>
                      <a:noFill/>
                    </a:lnL>
                    <a:lnR>
                      <a:noFill/>
                    </a:lnR>
                    <a:lnT>
                      <a:noFill/>
                    </a:lnT>
                    <a:lnB>
                      <a:noFill/>
                    </a:lnB>
                  </a:tcPr>
                </a:tc>
                <a:tc>
                  <a:txBody>
                    <a:bodyPr/>
                    <a:lstStyle/>
                    <a:p>
                      <a:pPr algn="ctr" fontAlgn="t"/>
                      <a:r>
                        <a:rPr lang="en-US" sz="1100">
                          <a:effectLst/>
                        </a:rPr>
                        <a:t>0.6–2.3</a:t>
                      </a:r>
                    </a:p>
                  </a:txBody>
                  <a:tcPr marL="51098" marR="51098" marT="25550" marB="25550">
                    <a:lnL>
                      <a:noFill/>
                    </a:lnL>
                    <a:lnR>
                      <a:noFill/>
                    </a:lnR>
                    <a:lnT>
                      <a:noFill/>
                    </a:lnT>
                    <a:lnB>
                      <a:noFill/>
                    </a:lnB>
                  </a:tcPr>
                </a:tc>
                <a:tc>
                  <a:txBody>
                    <a:bodyPr/>
                    <a:lstStyle/>
                    <a:p>
                      <a:pPr algn="ctr" fontAlgn="t"/>
                      <a:r>
                        <a:rPr lang="en-US" sz="1100">
                          <a:effectLst/>
                        </a:rPr>
                        <a:t>0.64</a:t>
                      </a:r>
                    </a:p>
                  </a:txBody>
                  <a:tcPr marL="51098" marR="51098" marT="25550" marB="25550">
                    <a:lnL>
                      <a:noFill/>
                    </a:lnL>
                    <a:lnR>
                      <a:noFill/>
                    </a:lnR>
                    <a:lnT>
                      <a:noFill/>
                    </a:lnT>
                    <a:lnB>
                      <a:noFill/>
                    </a:lnB>
                  </a:tcPr>
                </a:tc>
                <a:extLst>
                  <a:ext uri="{0D108BD9-81ED-4DB2-BD59-A6C34878D82A}">
                    <a16:rowId xmlns:a16="http://schemas.microsoft.com/office/drawing/2014/main" val="1473961343"/>
                  </a:ext>
                </a:extLst>
              </a:tr>
              <a:tr h="289176">
                <a:tc>
                  <a:txBody>
                    <a:bodyPr/>
                    <a:lstStyle/>
                    <a:p>
                      <a:pPr algn="ctr" fontAlgn="t"/>
                      <a:r>
                        <a:rPr lang="en-US" sz="1100">
                          <a:effectLst/>
                        </a:rPr>
                        <a:t>tenofovir</a:t>
                      </a:r>
                    </a:p>
                  </a:txBody>
                  <a:tcPr marL="51098" marR="51098" marT="25550" marB="25550">
                    <a:lnL>
                      <a:noFill/>
                    </a:lnL>
                    <a:lnR>
                      <a:noFill/>
                    </a:lnR>
                    <a:lnT>
                      <a:noFill/>
                    </a:lnT>
                    <a:lnB>
                      <a:noFill/>
                    </a:lnB>
                  </a:tcPr>
                </a:tc>
                <a:tc>
                  <a:txBody>
                    <a:bodyPr/>
                    <a:lstStyle/>
                    <a:p>
                      <a:pPr algn="ctr" fontAlgn="t"/>
                      <a:r>
                        <a:rPr lang="en-US" sz="1100">
                          <a:effectLst/>
                        </a:rPr>
                        <a:t>0.99</a:t>
                      </a:r>
                    </a:p>
                  </a:txBody>
                  <a:tcPr marL="51098" marR="51098" marT="25550" marB="25550">
                    <a:lnL>
                      <a:noFill/>
                    </a:lnL>
                    <a:lnR>
                      <a:noFill/>
                    </a:lnR>
                    <a:lnT>
                      <a:noFill/>
                    </a:lnT>
                    <a:lnB>
                      <a:noFill/>
                    </a:lnB>
                  </a:tcPr>
                </a:tc>
                <a:tc>
                  <a:txBody>
                    <a:bodyPr/>
                    <a:lstStyle/>
                    <a:p>
                      <a:pPr algn="ctr" fontAlgn="t"/>
                      <a:r>
                        <a:rPr lang="en-US" sz="1100">
                          <a:effectLst/>
                        </a:rPr>
                        <a:t>1.2</a:t>
                      </a:r>
                    </a:p>
                  </a:txBody>
                  <a:tcPr marL="51098" marR="51098" marT="25550" marB="25550">
                    <a:lnL>
                      <a:noFill/>
                    </a:lnL>
                    <a:lnR>
                      <a:noFill/>
                    </a:lnR>
                    <a:lnT>
                      <a:noFill/>
                    </a:lnT>
                    <a:lnB>
                      <a:noFill/>
                    </a:lnB>
                  </a:tcPr>
                </a:tc>
                <a:tc>
                  <a:txBody>
                    <a:bodyPr/>
                    <a:lstStyle/>
                    <a:p>
                      <a:pPr algn="ctr" fontAlgn="t"/>
                      <a:r>
                        <a:rPr lang="en-US" sz="1100">
                          <a:effectLst/>
                        </a:rPr>
                        <a:t>0.5–2.6</a:t>
                      </a:r>
                    </a:p>
                  </a:txBody>
                  <a:tcPr marL="51098" marR="51098" marT="25550" marB="25550">
                    <a:lnL>
                      <a:noFill/>
                    </a:lnL>
                    <a:lnR>
                      <a:noFill/>
                    </a:lnR>
                    <a:lnT>
                      <a:noFill/>
                    </a:lnT>
                    <a:lnB>
                      <a:noFill/>
                    </a:lnB>
                  </a:tcPr>
                </a:tc>
                <a:tc>
                  <a:txBody>
                    <a:bodyPr/>
                    <a:lstStyle/>
                    <a:p>
                      <a:pPr algn="ctr" fontAlgn="t"/>
                      <a:r>
                        <a:rPr lang="en-US" sz="1100">
                          <a:effectLst/>
                        </a:rPr>
                        <a:t>0.73</a:t>
                      </a:r>
                    </a:p>
                  </a:txBody>
                  <a:tcPr marL="51098" marR="51098" marT="25550" marB="25550">
                    <a:lnL>
                      <a:noFill/>
                    </a:lnL>
                    <a:lnR>
                      <a:noFill/>
                    </a:lnR>
                    <a:lnT>
                      <a:noFill/>
                    </a:lnT>
                    <a:lnB>
                      <a:noFill/>
                    </a:lnB>
                  </a:tcPr>
                </a:tc>
                <a:extLst>
                  <a:ext uri="{0D108BD9-81ED-4DB2-BD59-A6C34878D82A}">
                    <a16:rowId xmlns:a16="http://schemas.microsoft.com/office/drawing/2014/main" val="2018664535"/>
                  </a:ext>
                </a:extLst>
              </a:tr>
              <a:tr h="289176">
                <a:tc>
                  <a:txBody>
                    <a:bodyPr/>
                    <a:lstStyle/>
                    <a:p>
                      <a:pPr algn="ctr" fontAlgn="t"/>
                      <a:r>
                        <a:rPr lang="en-US" sz="1100" b="1">
                          <a:effectLst/>
                        </a:rPr>
                        <a:t>Protease inhibitors : any</a:t>
                      </a:r>
                      <a:endParaRPr lang="en-US" sz="1100">
                        <a:effectLst/>
                      </a:endParaRPr>
                    </a:p>
                  </a:txBody>
                  <a:tcPr marL="51098" marR="51098" marT="25550" marB="25550">
                    <a:lnL>
                      <a:noFill/>
                    </a:lnL>
                    <a:lnR>
                      <a:noFill/>
                    </a:lnR>
                    <a:lnT>
                      <a:noFill/>
                    </a:lnT>
                    <a:lnB>
                      <a:noFill/>
                    </a:lnB>
                  </a:tcPr>
                </a:tc>
                <a:tc>
                  <a:txBody>
                    <a:bodyPr/>
                    <a:lstStyle/>
                    <a:p>
                      <a:pPr algn="ctr" fontAlgn="t"/>
                      <a:r>
                        <a:rPr lang="en-US" sz="1100" b="1">
                          <a:effectLst/>
                        </a:rPr>
                        <a:t>0.12</a:t>
                      </a:r>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400170371"/>
                  </a:ext>
                </a:extLst>
              </a:tr>
              <a:tr h="289176">
                <a:tc>
                  <a:txBody>
                    <a:bodyPr/>
                    <a:lstStyle/>
                    <a:p>
                      <a:pPr algn="ctr" fontAlgn="t"/>
                      <a:r>
                        <a:rPr lang="en-US" sz="1100">
                          <a:effectLst/>
                        </a:rPr>
                        <a:t>ritonavir</a:t>
                      </a:r>
                    </a:p>
                  </a:txBody>
                  <a:tcPr marL="51098" marR="51098" marT="25550" marB="25550">
                    <a:lnL>
                      <a:noFill/>
                    </a:lnL>
                    <a:lnR>
                      <a:noFill/>
                    </a:lnR>
                    <a:lnT>
                      <a:noFill/>
                    </a:lnT>
                    <a:lnB>
                      <a:noFill/>
                    </a:lnB>
                  </a:tcPr>
                </a:tc>
                <a:tc>
                  <a:txBody>
                    <a:bodyPr/>
                    <a:lstStyle/>
                    <a:p>
                      <a:pPr algn="ctr" fontAlgn="t"/>
                      <a:r>
                        <a:rPr lang="en-US" sz="1100" dirty="0">
                          <a:effectLst/>
                        </a:rPr>
                        <a:t>0.08</a:t>
                      </a: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1088195771"/>
                  </a:ext>
                </a:extLst>
              </a:tr>
              <a:tr h="289176">
                <a:tc>
                  <a:txBody>
                    <a:bodyPr/>
                    <a:lstStyle/>
                    <a:p>
                      <a:pPr algn="ctr" fontAlgn="t"/>
                      <a:r>
                        <a:rPr lang="en-US" sz="1100">
                          <a:effectLst/>
                        </a:rPr>
                        <a:t>ritonavir/lopinavir</a:t>
                      </a:r>
                    </a:p>
                  </a:txBody>
                  <a:tcPr marL="51098" marR="51098" marT="25550" marB="25550">
                    <a:lnL>
                      <a:noFill/>
                    </a:lnL>
                    <a:lnR>
                      <a:noFill/>
                    </a:lnR>
                    <a:lnT>
                      <a:noFill/>
                    </a:lnT>
                    <a:lnB>
                      <a:noFill/>
                    </a:lnB>
                  </a:tcPr>
                </a:tc>
                <a:tc>
                  <a:txBody>
                    <a:bodyPr/>
                    <a:lstStyle/>
                    <a:p>
                      <a:pPr algn="ctr" fontAlgn="t"/>
                      <a:r>
                        <a:rPr lang="en-US" sz="1100">
                          <a:effectLst/>
                        </a:rPr>
                        <a:t>0.34</a:t>
                      </a: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3401736858"/>
                  </a:ext>
                </a:extLst>
              </a:tr>
              <a:tr h="289176">
                <a:tc>
                  <a:txBody>
                    <a:bodyPr/>
                    <a:lstStyle/>
                    <a:p>
                      <a:pPr algn="ctr" fontAlgn="t"/>
                      <a:r>
                        <a:rPr lang="en-US" sz="1100">
                          <a:effectLst/>
                        </a:rPr>
                        <a:t>atazanavir</a:t>
                      </a:r>
                    </a:p>
                  </a:txBody>
                  <a:tcPr marL="51098" marR="51098" marT="25550" marB="25550">
                    <a:lnL>
                      <a:noFill/>
                    </a:lnL>
                    <a:lnR>
                      <a:noFill/>
                    </a:lnR>
                    <a:lnT>
                      <a:noFill/>
                    </a:lnT>
                    <a:lnB>
                      <a:noFill/>
                    </a:lnB>
                  </a:tcPr>
                </a:tc>
                <a:tc>
                  <a:txBody>
                    <a:bodyPr/>
                    <a:lstStyle/>
                    <a:p>
                      <a:pPr algn="ctr" fontAlgn="t"/>
                      <a:r>
                        <a:rPr lang="en-US" sz="1100">
                          <a:effectLst/>
                        </a:rPr>
                        <a:t>0.94</a:t>
                      </a: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3064059024"/>
                  </a:ext>
                </a:extLst>
              </a:tr>
              <a:tr h="289176">
                <a:tc>
                  <a:txBody>
                    <a:bodyPr/>
                    <a:lstStyle/>
                    <a:p>
                      <a:pPr algn="ctr" fontAlgn="t"/>
                      <a:r>
                        <a:rPr lang="en-US" sz="1100" b="1">
                          <a:effectLst/>
                        </a:rPr>
                        <a:t>NNRTI : any</a:t>
                      </a:r>
                      <a:endParaRPr lang="en-US" sz="1100">
                        <a:effectLst/>
                      </a:endParaRPr>
                    </a:p>
                  </a:txBody>
                  <a:tcPr marL="51098" marR="51098" marT="25550" marB="25550">
                    <a:lnL>
                      <a:noFill/>
                    </a:lnL>
                    <a:lnR>
                      <a:noFill/>
                    </a:lnR>
                    <a:lnT>
                      <a:noFill/>
                    </a:lnT>
                    <a:lnB>
                      <a:noFill/>
                    </a:lnB>
                  </a:tcPr>
                </a:tc>
                <a:tc>
                  <a:txBody>
                    <a:bodyPr/>
                    <a:lstStyle/>
                    <a:p>
                      <a:pPr algn="ctr" fontAlgn="t"/>
                      <a:r>
                        <a:rPr lang="en-US" sz="1100" b="1">
                          <a:effectLst/>
                        </a:rPr>
                        <a:t>0.94</a:t>
                      </a:r>
                      <a:endParaRPr lang="en-US" sz="1100">
                        <a:effectLst/>
                      </a:endParaRPr>
                    </a:p>
                  </a:txBody>
                  <a:tcPr marL="51098" marR="51098" marT="25550" marB="25550">
                    <a:lnL>
                      <a:noFill/>
                    </a:lnL>
                    <a:lnR>
                      <a:noFill/>
                    </a:lnR>
                    <a:lnT>
                      <a:noFill/>
                    </a:lnT>
                    <a:lnB>
                      <a:noFill/>
                    </a:lnB>
                  </a:tcPr>
                </a:tc>
                <a:tc>
                  <a:txBody>
                    <a:bodyPr/>
                    <a:lstStyle/>
                    <a:p>
                      <a:pPr algn="ctr" fontAlgn="t"/>
                      <a:endParaRPr lang="en-US" sz="1100" dirty="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1776275696"/>
                  </a:ext>
                </a:extLst>
              </a:tr>
              <a:tr h="289176">
                <a:tc>
                  <a:txBody>
                    <a:bodyPr/>
                    <a:lstStyle/>
                    <a:p>
                      <a:pPr algn="ctr" fontAlgn="t"/>
                      <a:r>
                        <a:rPr lang="en-US" sz="1100">
                          <a:effectLst/>
                        </a:rPr>
                        <a:t>efavirenz</a:t>
                      </a:r>
                    </a:p>
                  </a:txBody>
                  <a:tcPr marL="51098" marR="51098" marT="25550" marB="25550">
                    <a:lnL>
                      <a:noFill/>
                    </a:lnL>
                    <a:lnR>
                      <a:noFill/>
                    </a:lnR>
                    <a:lnT>
                      <a:noFill/>
                    </a:lnT>
                    <a:lnB>
                      <a:noFill/>
                    </a:lnB>
                  </a:tcPr>
                </a:tc>
                <a:tc>
                  <a:txBody>
                    <a:bodyPr/>
                    <a:lstStyle/>
                    <a:p>
                      <a:pPr algn="ctr" fontAlgn="t"/>
                      <a:r>
                        <a:rPr lang="en-US" sz="1100">
                          <a:effectLst/>
                        </a:rPr>
                        <a:t>0.93</a:t>
                      </a: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1207515002"/>
                  </a:ext>
                </a:extLst>
              </a:tr>
              <a:tr h="289176">
                <a:tc>
                  <a:txBody>
                    <a:bodyPr/>
                    <a:lstStyle/>
                    <a:p>
                      <a:pPr algn="ctr" fontAlgn="t"/>
                      <a:r>
                        <a:rPr lang="en-US" sz="1100">
                          <a:effectLst/>
                        </a:rPr>
                        <a:t>viramune</a:t>
                      </a:r>
                    </a:p>
                  </a:txBody>
                  <a:tcPr marL="51098" marR="51098" marT="25550" marB="25550">
                    <a:lnL>
                      <a:noFill/>
                    </a:lnL>
                    <a:lnR>
                      <a:noFill/>
                    </a:lnR>
                    <a:lnT>
                      <a:noFill/>
                    </a:lnT>
                    <a:lnB>
                      <a:noFill/>
                    </a:lnB>
                  </a:tcPr>
                </a:tc>
                <a:tc>
                  <a:txBody>
                    <a:bodyPr/>
                    <a:lstStyle/>
                    <a:p>
                      <a:pPr algn="ctr" fontAlgn="t"/>
                      <a:r>
                        <a:rPr lang="en-US" sz="1100">
                          <a:effectLst/>
                        </a:rPr>
                        <a:t>0.77</a:t>
                      </a: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extLst>
                  <a:ext uri="{0D108BD9-81ED-4DB2-BD59-A6C34878D82A}">
                    <a16:rowId xmlns:a16="http://schemas.microsoft.com/office/drawing/2014/main" val="2941091829"/>
                  </a:ext>
                </a:extLst>
              </a:tr>
              <a:tr h="289176">
                <a:tc>
                  <a:txBody>
                    <a:bodyPr/>
                    <a:lstStyle/>
                    <a:p>
                      <a:pPr algn="ctr" fontAlgn="t"/>
                      <a:r>
                        <a:rPr lang="en-US" sz="1100" b="1" dirty="0">
                          <a:effectLst/>
                        </a:rPr>
                        <a:t>Trimethoprim-sulfamethoxazole</a:t>
                      </a:r>
                      <a:endParaRPr lang="en-US" sz="1100" dirty="0">
                        <a:effectLst/>
                      </a:endParaRPr>
                    </a:p>
                  </a:txBody>
                  <a:tcPr marL="51098" marR="51098" marT="25550" marB="25550">
                    <a:lnL>
                      <a:noFill/>
                    </a:lnL>
                    <a:lnR>
                      <a:noFill/>
                    </a:lnR>
                    <a:lnT>
                      <a:noFill/>
                    </a:lnT>
                    <a:lnB>
                      <a:noFill/>
                    </a:lnB>
                  </a:tcPr>
                </a:tc>
                <a:tc>
                  <a:txBody>
                    <a:bodyPr/>
                    <a:lstStyle/>
                    <a:p>
                      <a:pPr algn="ctr" fontAlgn="t"/>
                      <a:r>
                        <a:rPr lang="en-US" sz="1100" b="1">
                          <a:effectLst/>
                        </a:rPr>
                        <a:t>0.20</a:t>
                      </a:r>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a:effectLst/>
                      </a:endParaRPr>
                    </a:p>
                  </a:txBody>
                  <a:tcPr marL="51098" marR="51098" marT="25550" marB="25550">
                    <a:lnL>
                      <a:noFill/>
                    </a:lnL>
                    <a:lnR>
                      <a:noFill/>
                    </a:lnR>
                    <a:lnT>
                      <a:noFill/>
                    </a:lnT>
                    <a:lnB>
                      <a:noFill/>
                    </a:lnB>
                  </a:tcPr>
                </a:tc>
                <a:tc>
                  <a:txBody>
                    <a:bodyPr/>
                    <a:lstStyle/>
                    <a:p>
                      <a:pPr algn="ctr" fontAlgn="t"/>
                      <a:endParaRPr lang="en-US" sz="1100" dirty="0">
                        <a:effectLst/>
                      </a:endParaRPr>
                    </a:p>
                  </a:txBody>
                  <a:tcPr marL="51098" marR="51098" marT="25550" marB="25550">
                    <a:lnL>
                      <a:noFill/>
                    </a:lnL>
                    <a:lnR>
                      <a:noFill/>
                    </a:lnR>
                    <a:lnT>
                      <a:noFill/>
                    </a:lnT>
                    <a:lnB>
                      <a:noFill/>
                    </a:lnB>
                  </a:tcPr>
                </a:tc>
                <a:extLst>
                  <a:ext uri="{0D108BD9-81ED-4DB2-BD59-A6C34878D82A}">
                    <a16:rowId xmlns:a16="http://schemas.microsoft.com/office/drawing/2014/main" val="2490805180"/>
                  </a:ext>
                </a:extLst>
              </a:tr>
            </a:tbl>
          </a:graphicData>
        </a:graphic>
      </p:graphicFrame>
    </p:spTree>
    <p:extLst>
      <p:ext uri="{BB962C8B-B14F-4D97-AF65-F5344CB8AC3E}">
        <p14:creationId xmlns:p14="http://schemas.microsoft.com/office/powerpoint/2010/main" val="87583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3C3081-6454-A54B-A431-3096C4B26179}"/>
              </a:ext>
            </a:extLst>
          </p:cNvPr>
          <p:cNvSpPr>
            <a:spLocks noGrp="1"/>
          </p:cNvSpPr>
          <p:nvPr>
            <p:ph type="body" sz="quarter" idx="10"/>
          </p:nvPr>
        </p:nvSpPr>
        <p:spPr/>
        <p:txBody>
          <a:bodyPr/>
          <a:lstStyle/>
          <a:p>
            <a:r>
              <a:rPr lang="en-US" b="0" dirty="0"/>
              <a:t>A1C Underestimates Glycemia in HIV Infection</a:t>
            </a:r>
          </a:p>
        </p:txBody>
      </p:sp>
      <p:sp>
        <p:nvSpPr>
          <p:cNvPr id="6" name="Text Placeholder 5">
            <a:extLst>
              <a:ext uri="{FF2B5EF4-FFF2-40B4-BE49-F238E27FC236}">
                <a16:creationId xmlns:a16="http://schemas.microsoft.com/office/drawing/2014/main" id="{123BDF23-7012-C248-B6DD-0EA7CE4B92B2}"/>
              </a:ext>
            </a:extLst>
          </p:cNvPr>
          <p:cNvSpPr>
            <a:spLocks noGrp="1"/>
          </p:cNvSpPr>
          <p:nvPr>
            <p:ph type="body" sz="quarter" idx="20"/>
          </p:nvPr>
        </p:nvSpPr>
        <p:spPr>
          <a:xfrm>
            <a:off x="351826" y="1349298"/>
            <a:ext cx="8357274" cy="4351286"/>
          </a:xfrm>
        </p:spPr>
        <p:txBody>
          <a:bodyPr/>
          <a:lstStyle/>
          <a:p>
            <a:r>
              <a:rPr lang="en-US" dirty="0">
                <a:solidFill>
                  <a:schemeClr val="tx1"/>
                </a:solidFill>
              </a:rPr>
              <a:t>Increased mean corpuscular volume (MCV) as a result of NRTIs is an important factor in the relationship between A1c and glycemia</a:t>
            </a:r>
          </a:p>
          <a:p>
            <a:endParaRPr lang="en-US" dirty="0">
              <a:solidFill>
                <a:schemeClr val="tx1"/>
              </a:solidFill>
            </a:endParaRPr>
          </a:p>
          <a:p>
            <a:r>
              <a:rPr lang="en-US" dirty="0">
                <a:solidFill>
                  <a:schemeClr val="tx1"/>
                </a:solidFill>
              </a:rPr>
              <a:t>Abacavir was additionally found to be associated with A1c-glucose discordance, but is not considered hemotoxic</a:t>
            </a:r>
          </a:p>
        </p:txBody>
      </p:sp>
      <p:sp>
        <p:nvSpPr>
          <p:cNvPr id="7" name="TextBox 6">
            <a:extLst>
              <a:ext uri="{FF2B5EF4-FFF2-40B4-BE49-F238E27FC236}">
                <a16:creationId xmlns:a16="http://schemas.microsoft.com/office/drawing/2014/main" id="{6B26C0FE-3D6A-9D4A-B4B2-5D8E94D56862}"/>
              </a:ext>
            </a:extLst>
          </p:cNvPr>
          <p:cNvSpPr txBox="1"/>
          <p:nvPr/>
        </p:nvSpPr>
        <p:spPr>
          <a:xfrm>
            <a:off x="2547179" y="5989380"/>
            <a:ext cx="4373890" cy="461665"/>
          </a:xfrm>
          <a:prstGeom prst="rect">
            <a:avLst/>
          </a:prstGeom>
          <a:noFill/>
        </p:spPr>
        <p:txBody>
          <a:bodyPr wrap="none" rtlCol="0">
            <a:spAutoFit/>
          </a:bodyPr>
          <a:lstStyle/>
          <a:p>
            <a:pPr algn="ctr"/>
            <a:r>
              <a:rPr lang="en-US" sz="1200" dirty="0"/>
              <a:t>NRTI= nucleoside/nucleotide reverse transcriptase inhibitors</a:t>
            </a:r>
          </a:p>
          <a:p>
            <a:pPr algn="ctr"/>
            <a:r>
              <a:rPr lang="en-US" sz="1200" dirty="0"/>
              <a:t>Kim PS, Woods C, </a:t>
            </a:r>
            <a:r>
              <a:rPr lang="en-US" sz="1200" dirty="0" err="1"/>
              <a:t>Georgoff</a:t>
            </a:r>
            <a:r>
              <a:rPr lang="en-US" sz="1200" dirty="0"/>
              <a:t> P, et al. </a:t>
            </a:r>
            <a:r>
              <a:rPr lang="en-US" sz="1200" u="sng" dirty="0"/>
              <a:t>Diabetes Care </a:t>
            </a:r>
            <a:r>
              <a:rPr lang="en-US" sz="1200" dirty="0"/>
              <a:t>2009; 32:1591–3.</a:t>
            </a:r>
          </a:p>
        </p:txBody>
      </p:sp>
    </p:spTree>
    <p:extLst>
      <p:ext uri="{BB962C8B-B14F-4D97-AF65-F5344CB8AC3E}">
        <p14:creationId xmlns:p14="http://schemas.microsoft.com/office/powerpoint/2010/main" val="86167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80F87-2D77-D74B-8559-E0D7C2DA97B8}"/>
              </a:ext>
            </a:extLst>
          </p:cNvPr>
          <p:cNvSpPr>
            <a:spLocks noGrp="1"/>
          </p:cNvSpPr>
          <p:nvPr>
            <p:ph type="body" sz="quarter" idx="10"/>
          </p:nvPr>
        </p:nvSpPr>
        <p:spPr/>
        <p:txBody>
          <a:bodyPr/>
          <a:lstStyle/>
          <a:p>
            <a:r>
              <a:rPr lang="en-US" sz="2800" b="0" dirty="0"/>
              <a:t>Glycated Hemoglobin in Women with Diabetes and </a:t>
            </a:r>
          </a:p>
          <a:p>
            <a:r>
              <a:rPr lang="en-US" sz="2800" b="0" dirty="0"/>
              <a:t>With and Without HIV Infection</a:t>
            </a:r>
          </a:p>
        </p:txBody>
      </p:sp>
      <p:sp>
        <p:nvSpPr>
          <p:cNvPr id="6" name="Text Placeholder 5">
            <a:extLst>
              <a:ext uri="{FF2B5EF4-FFF2-40B4-BE49-F238E27FC236}">
                <a16:creationId xmlns:a16="http://schemas.microsoft.com/office/drawing/2014/main" id="{6EC5964B-1966-234C-B0A8-6FD7558FC20F}"/>
              </a:ext>
            </a:extLst>
          </p:cNvPr>
          <p:cNvSpPr>
            <a:spLocks noGrp="1"/>
          </p:cNvSpPr>
          <p:nvPr>
            <p:ph type="body" sz="quarter" idx="20"/>
          </p:nvPr>
        </p:nvSpPr>
        <p:spPr>
          <a:xfrm>
            <a:off x="128804" y="1222226"/>
            <a:ext cx="8866339" cy="4467207"/>
          </a:xfrm>
        </p:spPr>
        <p:txBody>
          <a:bodyPr/>
          <a:lstStyle/>
          <a:p>
            <a:pPr marL="0" indent="0" algn="ctr">
              <a:buNone/>
            </a:pPr>
            <a:r>
              <a:rPr lang="en-US" dirty="0">
                <a:solidFill>
                  <a:srgbClr val="008C99"/>
                </a:solidFill>
              </a:rPr>
              <a:t>Data from the Women's Interagency HIV Study </a:t>
            </a:r>
          </a:p>
          <a:p>
            <a:pPr marL="0" indent="0" algn="ctr">
              <a:buNone/>
            </a:pPr>
            <a:endParaRPr lang="en-US" sz="800" dirty="0">
              <a:solidFill>
                <a:srgbClr val="008C99"/>
              </a:solidFill>
            </a:endParaRPr>
          </a:p>
          <a:p>
            <a:r>
              <a:rPr lang="en-US" dirty="0">
                <a:solidFill>
                  <a:schemeClr val="tx1"/>
                </a:solidFill>
              </a:rPr>
              <a:t>Slightly lower HbA1c values in women with HIV after adjustment for fasting glucose</a:t>
            </a:r>
          </a:p>
          <a:p>
            <a:endParaRPr lang="en-US" sz="800" dirty="0">
              <a:solidFill>
                <a:schemeClr val="tx1"/>
              </a:solidFill>
            </a:endParaRPr>
          </a:p>
          <a:p>
            <a:r>
              <a:rPr lang="en-US" dirty="0">
                <a:solidFill>
                  <a:schemeClr val="tx1"/>
                </a:solidFill>
              </a:rPr>
              <a:t>Difference was largely accounted for by MCV</a:t>
            </a:r>
          </a:p>
          <a:p>
            <a:pPr lvl="1"/>
            <a:r>
              <a:rPr lang="en-US" dirty="0">
                <a:solidFill>
                  <a:schemeClr val="tx1"/>
                </a:solidFill>
              </a:rPr>
              <a:t>Possibly greater red blood cell turnover</a:t>
            </a:r>
          </a:p>
          <a:p>
            <a:pPr lvl="1"/>
            <a:r>
              <a:rPr lang="en-US" dirty="0">
                <a:solidFill>
                  <a:schemeClr val="tx1"/>
                </a:solidFill>
              </a:rPr>
              <a:t>Higher proportion of younger cells that have not been glycated</a:t>
            </a:r>
          </a:p>
          <a:p>
            <a:pPr lvl="1"/>
            <a:endParaRPr lang="en-US" sz="800" dirty="0">
              <a:solidFill>
                <a:schemeClr val="tx1"/>
              </a:solidFill>
            </a:endParaRPr>
          </a:p>
          <a:p>
            <a:r>
              <a:rPr lang="en-US" dirty="0">
                <a:solidFill>
                  <a:schemeClr val="tx1"/>
                </a:solidFill>
              </a:rPr>
              <a:t>Conclusion: A1c modestly underestimated glycemic control, but was not significant after adjusting for MCV</a:t>
            </a:r>
          </a:p>
        </p:txBody>
      </p:sp>
      <p:sp>
        <p:nvSpPr>
          <p:cNvPr id="7" name="TextBox 6">
            <a:extLst>
              <a:ext uri="{FF2B5EF4-FFF2-40B4-BE49-F238E27FC236}">
                <a16:creationId xmlns:a16="http://schemas.microsoft.com/office/drawing/2014/main" id="{C82277FF-266D-D949-BBE8-144B2BADD112}"/>
              </a:ext>
            </a:extLst>
          </p:cNvPr>
          <p:cNvSpPr txBox="1"/>
          <p:nvPr/>
        </p:nvSpPr>
        <p:spPr>
          <a:xfrm>
            <a:off x="128804" y="6094247"/>
            <a:ext cx="8736416" cy="276999"/>
          </a:xfrm>
          <a:prstGeom prst="rect">
            <a:avLst/>
          </a:prstGeom>
          <a:noFill/>
        </p:spPr>
        <p:txBody>
          <a:bodyPr wrap="square" rtlCol="0">
            <a:spAutoFit/>
          </a:bodyPr>
          <a:lstStyle/>
          <a:p>
            <a:pPr algn="ctr"/>
            <a:r>
              <a:rPr lang="en-US" sz="1200" dirty="0" err="1"/>
              <a:t>Glesby</a:t>
            </a:r>
            <a:r>
              <a:rPr lang="en-US" sz="1200" dirty="0"/>
              <a:t> MJ, Hoover DR, Shi Q, et al. </a:t>
            </a:r>
            <a:r>
              <a:rPr lang="en-US" sz="1200" u="sng" dirty="0" err="1"/>
              <a:t>Antivir</a:t>
            </a:r>
            <a:r>
              <a:rPr lang="en-US" sz="1200" u="sng" dirty="0"/>
              <a:t> </a:t>
            </a:r>
            <a:r>
              <a:rPr lang="en-US" sz="1200" u="sng" dirty="0" err="1"/>
              <a:t>Ther</a:t>
            </a:r>
            <a:r>
              <a:rPr lang="en-US" sz="1200" u="sng" dirty="0"/>
              <a:t> </a:t>
            </a:r>
            <a:r>
              <a:rPr lang="en-US" sz="1200" dirty="0"/>
              <a:t>2010; 15:571–7.</a:t>
            </a:r>
          </a:p>
        </p:txBody>
      </p:sp>
    </p:spTree>
    <p:extLst>
      <p:ext uri="{BB962C8B-B14F-4D97-AF65-F5344CB8AC3E}">
        <p14:creationId xmlns:p14="http://schemas.microsoft.com/office/powerpoint/2010/main" val="2954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B1DA30-7058-4529-925B-A7A61DFAA554}"/>
              </a:ext>
            </a:extLst>
          </p:cNvPr>
          <p:cNvSpPr>
            <a:spLocks noGrp="1"/>
          </p:cNvSpPr>
          <p:nvPr>
            <p:ph type="body" sz="quarter" idx="10"/>
          </p:nvPr>
        </p:nvSpPr>
        <p:spPr/>
        <p:txBody>
          <a:bodyPr/>
          <a:lstStyle/>
          <a:p>
            <a:r>
              <a:rPr lang="en-US" b="0" dirty="0"/>
              <a:t>Glycated Hemoglobin A(1c) as screening for DM in PWH</a:t>
            </a:r>
          </a:p>
        </p:txBody>
      </p:sp>
      <p:sp>
        <p:nvSpPr>
          <p:cNvPr id="5" name="Text Placeholder 4">
            <a:extLst>
              <a:ext uri="{FF2B5EF4-FFF2-40B4-BE49-F238E27FC236}">
                <a16:creationId xmlns:a16="http://schemas.microsoft.com/office/drawing/2014/main" id="{27627E3A-1EFF-4A61-8DB1-FE9F538226D4}"/>
              </a:ext>
            </a:extLst>
          </p:cNvPr>
          <p:cNvSpPr>
            <a:spLocks noGrp="1"/>
          </p:cNvSpPr>
          <p:nvPr>
            <p:ph type="body" sz="quarter" idx="20"/>
          </p:nvPr>
        </p:nvSpPr>
        <p:spPr>
          <a:xfrm>
            <a:off x="128804" y="1233377"/>
            <a:ext cx="4119811" cy="5055911"/>
          </a:xfrm>
        </p:spPr>
        <p:txBody>
          <a:bodyPr/>
          <a:lstStyle/>
          <a:p>
            <a:r>
              <a:rPr lang="en-US" dirty="0">
                <a:solidFill>
                  <a:schemeClr val="tx1"/>
                </a:solidFill>
              </a:rPr>
              <a:t>Few patients were on zidovudine or stavudine</a:t>
            </a:r>
          </a:p>
          <a:p>
            <a:r>
              <a:rPr lang="en-US" dirty="0">
                <a:solidFill>
                  <a:schemeClr val="tx1"/>
                </a:solidFill>
              </a:rPr>
              <a:t>Did not find that race had an effect</a:t>
            </a:r>
          </a:p>
          <a:p>
            <a:r>
              <a:rPr lang="en-US" dirty="0">
                <a:solidFill>
                  <a:schemeClr val="tx1"/>
                </a:solidFill>
              </a:rPr>
              <a:t>PIs may cause HbA1c to overestimate glycemia</a:t>
            </a:r>
          </a:p>
          <a:p>
            <a:r>
              <a:rPr lang="en-US" dirty="0">
                <a:solidFill>
                  <a:schemeClr val="tx1"/>
                </a:solidFill>
              </a:rPr>
              <a:t>NNRTIs may cause HbA1c to underestimate glycemia</a:t>
            </a:r>
          </a:p>
          <a:p>
            <a:r>
              <a:rPr lang="en-US" dirty="0">
                <a:solidFill>
                  <a:schemeClr val="tx1"/>
                </a:solidFill>
              </a:rPr>
              <a:t>Tenofovir did not appear to have an effect</a:t>
            </a:r>
          </a:p>
          <a:p>
            <a:pPr marL="0" indent="0">
              <a:buNone/>
            </a:pPr>
            <a:endParaRPr lang="en-US" dirty="0"/>
          </a:p>
        </p:txBody>
      </p:sp>
      <p:pic>
        <p:nvPicPr>
          <p:cNvPr id="6" name="Picture 5">
            <a:extLst>
              <a:ext uri="{FF2B5EF4-FFF2-40B4-BE49-F238E27FC236}">
                <a16:creationId xmlns:a16="http://schemas.microsoft.com/office/drawing/2014/main" id="{F5D9A4EC-4B73-4170-82C0-F8B9F9A7188C}"/>
              </a:ext>
            </a:extLst>
          </p:cNvPr>
          <p:cNvPicPr>
            <a:picLocks noChangeAspect="1"/>
          </p:cNvPicPr>
          <p:nvPr/>
        </p:nvPicPr>
        <p:blipFill>
          <a:blip r:embed="rId3"/>
          <a:stretch>
            <a:fillRect/>
          </a:stretch>
        </p:blipFill>
        <p:spPr>
          <a:xfrm>
            <a:off x="4503295" y="1151946"/>
            <a:ext cx="4525041" cy="5215400"/>
          </a:xfrm>
          <a:prstGeom prst="rect">
            <a:avLst/>
          </a:prstGeom>
        </p:spPr>
      </p:pic>
      <p:sp>
        <p:nvSpPr>
          <p:cNvPr id="7" name="TextBox 6">
            <a:extLst>
              <a:ext uri="{FF2B5EF4-FFF2-40B4-BE49-F238E27FC236}">
                <a16:creationId xmlns:a16="http://schemas.microsoft.com/office/drawing/2014/main" id="{3F590F9F-4E82-4B5F-8656-6C39299A74C4}"/>
              </a:ext>
            </a:extLst>
          </p:cNvPr>
          <p:cNvSpPr txBox="1"/>
          <p:nvPr/>
        </p:nvSpPr>
        <p:spPr>
          <a:xfrm>
            <a:off x="1483112" y="6545766"/>
            <a:ext cx="6300439" cy="276999"/>
          </a:xfrm>
          <a:prstGeom prst="rect">
            <a:avLst/>
          </a:prstGeom>
          <a:noFill/>
        </p:spPr>
        <p:txBody>
          <a:bodyPr wrap="square" rtlCol="0">
            <a:spAutoFit/>
          </a:bodyPr>
          <a:lstStyle/>
          <a:p>
            <a:pPr algn="ctr"/>
            <a:r>
              <a:rPr lang="en-US" sz="1200" dirty="0">
                <a:solidFill>
                  <a:schemeClr val="bg1"/>
                </a:solidFill>
              </a:rPr>
              <a:t>Eckhardt BJ, et al. </a:t>
            </a:r>
            <a:r>
              <a:rPr lang="en-US" sz="1200" u="sng" dirty="0">
                <a:solidFill>
                  <a:schemeClr val="bg1"/>
                </a:solidFill>
              </a:rPr>
              <a:t>AIDS Patient Care STDS </a:t>
            </a:r>
            <a:r>
              <a:rPr lang="en-US" sz="1200" dirty="0">
                <a:solidFill>
                  <a:schemeClr val="bg1"/>
                </a:solidFill>
              </a:rPr>
              <a:t>2012; 26:197–201.</a:t>
            </a:r>
          </a:p>
        </p:txBody>
      </p:sp>
    </p:spTree>
    <p:extLst>
      <p:ext uri="{BB962C8B-B14F-4D97-AF65-F5344CB8AC3E}">
        <p14:creationId xmlns:p14="http://schemas.microsoft.com/office/powerpoint/2010/main" val="199836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B1DA30-7058-4529-925B-A7A61DFAA554}"/>
              </a:ext>
            </a:extLst>
          </p:cNvPr>
          <p:cNvSpPr>
            <a:spLocks noGrp="1"/>
          </p:cNvSpPr>
          <p:nvPr>
            <p:ph type="body" sz="quarter" idx="10"/>
          </p:nvPr>
        </p:nvSpPr>
        <p:spPr/>
        <p:txBody>
          <a:bodyPr/>
          <a:lstStyle/>
          <a:p>
            <a:pPr>
              <a:lnSpc>
                <a:spcPct val="100000"/>
              </a:lnSpc>
              <a:spcBef>
                <a:spcPts val="0"/>
              </a:spcBef>
            </a:pPr>
            <a:r>
              <a:rPr lang="en-US" b="0" dirty="0"/>
              <a:t>Inaccuracy of HbA1c among Men with HIV</a:t>
            </a:r>
          </a:p>
        </p:txBody>
      </p:sp>
      <p:sp>
        <p:nvSpPr>
          <p:cNvPr id="5" name="Text Placeholder 4">
            <a:extLst>
              <a:ext uri="{FF2B5EF4-FFF2-40B4-BE49-F238E27FC236}">
                <a16:creationId xmlns:a16="http://schemas.microsoft.com/office/drawing/2014/main" id="{27627E3A-1EFF-4A61-8DB1-FE9F538226D4}"/>
              </a:ext>
            </a:extLst>
          </p:cNvPr>
          <p:cNvSpPr>
            <a:spLocks noGrp="1"/>
          </p:cNvSpPr>
          <p:nvPr>
            <p:ph type="body" sz="quarter" idx="20"/>
          </p:nvPr>
        </p:nvSpPr>
        <p:spPr>
          <a:xfrm>
            <a:off x="128805" y="1233377"/>
            <a:ext cx="3128746" cy="5055911"/>
          </a:xfrm>
        </p:spPr>
        <p:txBody>
          <a:bodyPr/>
          <a:lstStyle/>
          <a:p>
            <a:pPr marL="285750" indent="-285750">
              <a:buFont typeface="Arial" panose="020B0604020202020204" pitchFamily="34" charset="0"/>
              <a:buChar char="•"/>
            </a:pPr>
            <a:r>
              <a:rPr lang="en-US" dirty="0">
                <a:solidFill>
                  <a:schemeClr val="tx1"/>
                </a:solidFill>
              </a:rPr>
              <a:t>PI use and zidovudine use were independently associated with discordance</a:t>
            </a:r>
          </a:p>
          <a:p>
            <a:pPr marL="285750" indent="-285750">
              <a:buFont typeface="Arial" panose="020B0604020202020204" pitchFamily="34" charset="0"/>
              <a:buChar char="•"/>
            </a:pPr>
            <a:r>
              <a:rPr lang="en-US" dirty="0">
                <a:solidFill>
                  <a:schemeClr val="tx1"/>
                </a:solidFill>
              </a:rPr>
              <a:t>Emtricitabine, abacavir, and lamivudine may be protective</a:t>
            </a:r>
          </a:p>
          <a:p>
            <a:pPr marL="0" indent="0">
              <a:buNone/>
            </a:pPr>
            <a:endParaRPr lang="en-US" dirty="0"/>
          </a:p>
        </p:txBody>
      </p:sp>
      <p:sp>
        <p:nvSpPr>
          <p:cNvPr id="7" name="TextBox 6">
            <a:extLst>
              <a:ext uri="{FF2B5EF4-FFF2-40B4-BE49-F238E27FC236}">
                <a16:creationId xmlns:a16="http://schemas.microsoft.com/office/drawing/2014/main" id="{3F590F9F-4E82-4B5F-8656-6C39299A74C4}"/>
              </a:ext>
            </a:extLst>
          </p:cNvPr>
          <p:cNvSpPr txBox="1"/>
          <p:nvPr/>
        </p:nvSpPr>
        <p:spPr>
          <a:xfrm>
            <a:off x="1483112" y="6545766"/>
            <a:ext cx="6300439" cy="276999"/>
          </a:xfrm>
          <a:prstGeom prst="rect">
            <a:avLst/>
          </a:prstGeom>
          <a:noFill/>
        </p:spPr>
        <p:txBody>
          <a:bodyPr wrap="square" rtlCol="0">
            <a:spAutoFit/>
          </a:bodyPr>
          <a:lstStyle/>
          <a:p>
            <a:pPr algn="ctr"/>
            <a:r>
              <a:rPr lang="en-US" sz="1200" dirty="0">
                <a:solidFill>
                  <a:schemeClr val="bg1"/>
                </a:solidFill>
              </a:rPr>
              <a:t>Eckhardt BJ, et al. </a:t>
            </a:r>
            <a:r>
              <a:rPr lang="en-US" sz="1200" u="sng" dirty="0">
                <a:solidFill>
                  <a:schemeClr val="bg1"/>
                </a:solidFill>
              </a:rPr>
              <a:t>AIDS Patient Care STDS </a:t>
            </a:r>
            <a:r>
              <a:rPr lang="en-US" sz="1200" dirty="0">
                <a:solidFill>
                  <a:schemeClr val="bg1"/>
                </a:solidFill>
              </a:rPr>
              <a:t>2012; 26:197–201.</a:t>
            </a:r>
          </a:p>
        </p:txBody>
      </p:sp>
      <p:pic>
        <p:nvPicPr>
          <p:cNvPr id="8" name="Picture 10">
            <a:extLst>
              <a:ext uri="{FF2B5EF4-FFF2-40B4-BE49-F238E27FC236}">
                <a16:creationId xmlns:a16="http://schemas.microsoft.com/office/drawing/2014/main" id="{20BF3567-3093-449A-B9C7-EFD9C20FBF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1"/>
          <a:stretch/>
        </p:blipFill>
        <p:spPr bwMode="auto">
          <a:xfrm>
            <a:off x="3073035" y="1233377"/>
            <a:ext cx="5942160" cy="4483704"/>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46740F5-8D22-4A55-A37C-676FFB1DE854}"/>
              </a:ext>
            </a:extLst>
          </p:cNvPr>
          <p:cNvSpPr txBox="1"/>
          <p:nvPr/>
        </p:nvSpPr>
        <p:spPr>
          <a:xfrm>
            <a:off x="594361" y="5738449"/>
            <a:ext cx="8058150" cy="738664"/>
          </a:xfrm>
          <a:prstGeom prst="rect">
            <a:avLst/>
          </a:prstGeom>
          <a:noFill/>
        </p:spPr>
        <p:txBody>
          <a:bodyPr wrap="square" rtlCol="0">
            <a:spAutoFit/>
          </a:bodyPr>
          <a:lstStyle/>
          <a:p>
            <a:r>
              <a:rPr lang="en-US" sz="1400" dirty="0"/>
              <a:t>Factors associated with HbA1c discordance (observed − expected HbA1c) ≤−0.5% among HIV-infected patients in the MACS. Other factors included age, race, BMI, HCV infection, AIDS and </a:t>
            </a:r>
            <a:r>
              <a:rPr lang="en-US" sz="1400" dirty="0" err="1"/>
              <a:t>haemoglobin</a:t>
            </a:r>
            <a:r>
              <a:rPr lang="en-US" sz="1400" dirty="0"/>
              <a:t>. The upper 95% CI for the OR of MCV ≥105 </a:t>
            </a:r>
            <a:r>
              <a:rPr lang="en-US" sz="1400" dirty="0" err="1"/>
              <a:t>fL</a:t>
            </a:r>
            <a:r>
              <a:rPr lang="en-US" sz="1400" dirty="0"/>
              <a:t> was 25.8.</a:t>
            </a:r>
          </a:p>
        </p:txBody>
      </p:sp>
    </p:spTree>
    <p:extLst>
      <p:ext uri="{BB962C8B-B14F-4D97-AF65-F5344CB8AC3E}">
        <p14:creationId xmlns:p14="http://schemas.microsoft.com/office/powerpoint/2010/main" val="215607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5EDA7C-BC55-584F-B29C-29A7C5233172}"/>
              </a:ext>
            </a:extLst>
          </p:cNvPr>
          <p:cNvSpPr>
            <a:spLocks noGrp="1"/>
          </p:cNvSpPr>
          <p:nvPr>
            <p:ph type="body" sz="quarter" idx="10"/>
          </p:nvPr>
        </p:nvSpPr>
        <p:spPr/>
        <p:txBody>
          <a:bodyPr/>
          <a:lstStyle/>
          <a:p>
            <a:r>
              <a:rPr lang="en-US" sz="3200" dirty="0"/>
              <a:t>Summary: ART Medication Effects on HbA1c</a:t>
            </a:r>
          </a:p>
        </p:txBody>
      </p:sp>
      <p:sp>
        <p:nvSpPr>
          <p:cNvPr id="9" name="Text Placeholder 8">
            <a:extLst>
              <a:ext uri="{FF2B5EF4-FFF2-40B4-BE49-F238E27FC236}">
                <a16:creationId xmlns:a16="http://schemas.microsoft.com/office/drawing/2014/main" id="{5A0F312D-3532-C747-941E-6E802196C1F6}"/>
              </a:ext>
            </a:extLst>
          </p:cNvPr>
          <p:cNvSpPr>
            <a:spLocks noGrp="1"/>
          </p:cNvSpPr>
          <p:nvPr>
            <p:ph type="body" sz="quarter" idx="20"/>
          </p:nvPr>
        </p:nvSpPr>
        <p:spPr>
          <a:xfrm>
            <a:off x="128804" y="1491916"/>
            <a:ext cx="8866339" cy="4208668"/>
          </a:xfrm>
        </p:spPr>
        <p:txBody>
          <a:bodyPr/>
          <a:lstStyle/>
          <a:p>
            <a:r>
              <a:rPr lang="en-US" dirty="0">
                <a:solidFill>
                  <a:schemeClr val="tx1"/>
                </a:solidFill>
              </a:rPr>
              <a:t>Increased MCV is associated with discordant HbA1c and fasting blood glucose, this may be a medication effect</a:t>
            </a:r>
          </a:p>
          <a:p>
            <a:endParaRPr lang="en-US" dirty="0">
              <a:solidFill>
                <a:schemeClr val="tx1"/>
              </a:solidFill>
            </a:endParaRPr>
          </a:p>
          <a:p>
            <a:r>
              <a:rPr lang="en-US" dirty="0">
                <a:solidFill>
                  <a:schemeClr val="tx1"/>
                </a:solidFill>
              </a:rPr>
              <a:t>HbA1c and glycemia was discordant most often for patients on protease inhibitors, non-nucleoside reverse transcriptase inhibitors, and zidovudine</a:t>
            </a:r>
          </a:p>
          <a:p>
            <a:endParaRPr lang="en-US" dirty="0">
              <a:solidFill>
                <a:schemeClr val="tx1"/>
              </a:solidFill>
            </a:endParaRPr>
          </a:p>
          <a:p>
            <a:r>
              <a:rPr lang="en-US" dirty="0">
                <a:solidFill>
                  <a:schemeClr val="tx1"/>
                </a:solidFill>
              </a:rPr>
              <a:t>Integrase inhibitors have not been studied</a:t>
            </a:r>
          </a:p>
        </p:txBody>
      </p:sp>
    </p:spTree>
    <p:extLst>
      <p:ext uri="{BB962C8B-B14F-4D97-AF65-F5344CB8AC3E}">
        <p14:creationId xmlns:p14="http://schemas.microsoft.com/office/powerpoint/2010/main" val="111803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E47CC-CA8E-E543-B6FF-85BF907416F0}"/>
              </a:ext>
            </a:extLst>
          </p:cNvPr>
          <p:cNvSpPr>
            <a:spLocks noGrp="1"/>
          </p:cNvSpPr>
          <p:nvPr>
            <p:ph type="body" sz="quarter" idx="10"/>
          </p:nvPr>
        </p:nvSpPr>
        <p:spPr/>
        <p:txBody>
          <a:bodyPr/>
          <a:lstStyle/>
          <a:p>
            <a:r>
              <a:rPr lang="en-US" dirty="0"/>
              <a:t>Alternate Screening Methods</a:t>
            </a:r>
          </a:p>
        </p:txBody>
      </p:sp>
      <p:sp>
        <p:nvSpPr>
          <p:cNvPr id="3" name="Text Placeholder 2">
            <a:extLst>
              <a:ext uri="{FF2B5EF4-FFF2-40B4-BE49-F238E27FC236}">
                <a16:creationId xmlns:a16="http://schemas.microsoft.com/office/drawing/2014/main" id="{657EF90F-593C-AC43-99E3-1F3DA6D0BF4E}"/>
              </a:ext>
            </a:extLst>
          </p:cNvPr>
          <p:cNvSpPr>
            <a:spLocks noGrp="1"/>
          </p:cNvSpPr>
          <p:nvPr>
            <p:ph type="body" sz="quarter" idx="20"/>
          </p:nvPr>
        </p:nvSpPr>
        <p:spPr>
          <a:xfrm>
            <a:off x="40668" y="1233377"/>
            <a:ext cx="4371844" cy="5071730"/>
          </a:xfrm>
        </p:spPr>
        <p:txBody>
          <a:bodyPr/>
          <a:lstStyle/>
          <a:p>
            <a:r>
              <a:rPr lang="en-US" sz="2400" dirty="0" err="1">
                <a:solidFill>
                  <a:schemeClr val="tx1"/>
                </a:solidFill>
              </a:rPr>
              <a:t>Fructosamine</a:t>
            </a:r>
            <a:r>
              <a:rPr lang="en-US" sz="2400" dirty="0">
                <a:solidFill>
                  <a:schemeClr val="tx1"/>
                </a:solidFill>
              </a:rPr>
              <a:t> has been indicated as a more accurate measure of glycemia levels as it was not significantly affected by antiretroviral class</a:t>
            </a:r>
            <a:r>
              <a:rPr lang="en-US" sz="2400" baseline="30000" dirty="0">
                <a:solidFill>
                  <a:schemeClr val="tx1"/>
                </a:solidFill>
              </a:rPr>
              <a:t>1</a:t>
            </a:r>
          </a:p>
          <a:p>
            <a:endParaRPr lang="en-US" sz="800" dirty="0">
              <a:solidFill>
                <a:schemeClr val="tx1"/>
              </a:solidFill>
            </a:endParaRPr>
          </a:p>
          <a:p>
            <a:r>
              <a:rPr lang="en-US" sz="2400" dirty="0">
                <a:solidFill>
                  <a:schemeClr val="tx1"/>
                </a:solidFill>
              </a:rPr>
              <a:t>May be affected by glycated lipoproteins, bilirubin, uric acid, ascorbic acid, and vitamin E</a:t>
            </a:r>
            <a:r>
              <a:rPr lang="en-US" sz="2400" baseline="30000" dirty="0">
                <a:solidFill>
                  <a:schemeClr val="tx1"/>
                </a:solidFill>
              </a:rPr>
              <a:t>2</a:t>
            </a:r>
          </a:p>
          <a:p>
            <a:endParaRPr lang="en-US" sz="800" baseline="30000" dirty="0">
              <a:solidFill>
                <a:schemeClr val="tx1"/>
              </a:solidFill>
            </a:endParaRPr>
          </a:p>
          <a:p>
            <a:r>
              <a:rPr lang="en-US" sz="2400" dirty="0">
                <a:solidFill>
                  <a:schemeClr val="tx1"/>
                </a:solidFill>
              </a:rPr>
              <a:t>Measures the glycemia levels over the previous 2-3 weeks</a:t>
            </a:r>
            <a:r>
              <a:rPr lang="en-US" sz="2400" baseline="30000" dirty="0">
                <a:solidFill>
                  <a:schemeClr val="tx1"/>
                </a:solidFill>
              </a:rPr>
              <a:t>3</a:t>
            </a:r>
          </a:p>
          <a:p>
            <a:endParaRPr lang="en-US" sz="800" baseline="30000" dirty="0">
              <a:solidFill>
                <a:schemeClr val="tx1"/>
              </a:solidFill>
            </a:endParaRPr>
          </a:p>
          <a:p>
            <a:r>
              <a:rPr lang="en-US" sz="2400" dirty="0">
                <a:solidFill>
                  <a:schemeClr val="tx1"/>
                </a:solidFill>
              </a:rPr>
              <a:t>Diabetes cut-off at 287.5mmol/L</a:t>
            </a:r>
            <a:r>
              <a:rPr lang="en-US" sz="2400" baseline="30000" dirty="0">
                <a:solidFill>
                  <a:schemeClr val="tx1"/>
                </a:solidFill>
              </a:rPr>
              <a:t>3</a:t>
            </a:r>
            <a:endParaRPr lang="en-US" sz="2400" dirty="0">
              <a:solidFill>
                <a:schemeClr val="tx1"/>
              </a:solidFill>
            </a:endParaRPr>
          </a:p>
        </p:txBody>
      </p:sp>
      <p:pic>
        <p:nvPicPr>
          <p:cNvPr id="3074" name="Picture 2">
            <a:extLst>
              <a:ext uri="{FF2B5EF4-FFF2-40B4-BE49-F238E27FC236}">
                <a16:creationId xmlns:a16="http://schemas.microsoft.com/office/drawing/2014/main" id="{B5975490-AA4F-3249-83BF-1A9C93FE9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875" y="1227501"/>
            <a:ext cx="4769474" cy="3994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B8768C-3528-6042-A21B-4075F7B5E950}"/>
              </a:ext>
            </a:extLst>
          </p:cNvPr>
          <p:cNvSpPr txBox="1"/>
          <p:nvPr/>
        </p:nvSpPr>
        <p:spPr>
          <a:xfrm>
            <a:off x="4344875" y="5572319"/>
            <a:ext cx="5177927" cy="738664"/>
          </a:xfrm>
          <a:prstGeom prst="rect">
            <a:avLst/>
          </a:prstGeom>
          <a:noFill/>
        </p:spPr>
        <p:txBody>
          <a:bodyPr wrap="square" rtlCol="0">
            <a:spAutoFit/>
          </a:bodyPr>
          <a:lstStyle/>
          <a:p>
            <a:pPr marL="342900" indent="-342900">
              <a:buAutoNum type="arabicPeriod"/>
            </a:pPr>
            <a:r>
              <a:rPr lang="en-US" sz="1400" dirty="0"/>
              <a:t>https://www.ncbi.nlm.nih.gov/pmc/articles/PMC2732167/</a:t>
            </a:r>
          </a:p>
          <a:p>
            <a:pPr marL="342900" indent="-342900">
              <a:buFontTx/>
              <a:buAutoNum type="arabicPeriod"/>
            </a:pPr>
            <a:r>
              <a:rPr lang="en-US" sz="1400" dirty="0"/>
              <a:t>https://doi.org/10.1016/bs.acc.2015.07.005</a:t>
            </a:r>
          </a:p>
          <a:p>
            <a:pPr marL="342900" indent="-342900">
              <a:buFontTx/>
              <a:buAutoNum type="arabicPeriod"/>
            </a:pPr>
            <a:r>
              <a:rPr lang="en-US" sz="1400" dirty="0"/>
              <a:t>http://amj.amegroups.com/article/view/4404/5139 </a:t>
            </a:r>
          </a:p>
        </p:txBody>
      </p:sp>
    </p:spTree>
    <p:extLst>
      <p:ext uri="{BB962C8B-B14F-4D97-AF65-F5344CB8AC3E}">
        <p14:creationId xmlns:p14="http://schemas.microsoft.com/office/powerpoint/2010/main" val="164764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59DA2-72D3-284D-B4DA-89C978D7F5FD}"/>
              </a:ext>
            </a:extLst>
          </p:cNvPr>
          <p:cNvSpPr>
            <a:spLocks noGrp="1"/>
          </p:cNvSpPr>
          <p:nvPr>
            <p:ph type="body" sz="quarter" idx="10"/>
          </p:nvPr>
        </p:nvSpPr>
        <p:spPr/>
        <p:txBody>
          <a:bodyPr/>
          <a:lstStyle/>
          <a:p>
            <a:r>
              <a:rPr lang="en-US" dirty="0"/>
              <a:t>Prediabetes in Patients without HIV</a:t>
            </a:r>
          </a:p>
        </p:txBody>
      </p:sp>
      <p:sp>
        <p:nvSpPr>
          <p:cNvPr id="3" name="Text Placeholder 2">
            <a:extLst>
              <a:ext uri="{FF2B5EF4-FFF2-40B4-BE49-F238E27FC236}">
                <a16:creationId xmlns:a16="http://schemas.microsoft.com/office/drawing/2014/main" id="{FD59E00E-C60F-5040-B09D-8B18C670BC7D}"/>
              </a:ext>
            </a:extLst>
          </p:cNvPr>
          <p:cNvSpPr>
            <a:spLocks noGrp="1"/>
          </p:cNvSpPr>
          <p:nvPr>
            <p:ph type="body" sz="quarter" idx="20"/>
          </p:nvPr>
        </p:nvSpPr>
        <p:spPr>
          <a:xfrm>
            <a:off x="411480" y="1233377"/>
            <a:ext cx="8583663" cy="4467207"/>
          </a:xfrm>
        </p:spPr>
        <p:txBody>
          <a:bodyPr/>
          <a:lstStyle/>
          <a:p>
            <a:pPr>
              <a:lnSpc>
                <a:spcPct val="150000"/>
              </a:lnSpc>
            </a:pPr>
            <a:r>
              <a:rPr lang="en-US" dirty="0">
                <a:solidFill>
                  <a:schemeClr val="tx1"/>
                </a:solidFill>
              </a:rPr>
              <a:t>Fasting blood glucose 100-125mg/dL</a:t>
            </a:r>
          </a:p>
          <a:p>
            <a:pPr>
              <a:lnSpc>
                <a:spcPct val="150000"/>
              </a:lnSpc>
            </a:pPr>
            <a:r>
              <a:rPr lang="en-US" dirty="0">
                <a:solidFill>
                  <a:schemeClr val="tx1"/>
                </a:solidFill>
              </a:rPr>
              <a:t>2-hour fasting glucose 140-199mg/dL</a:t>
            </a:r>
          </a:p>
          <a:p>
            <a:pPr>
              <a:lnSpc>
                <a:spcPct val="150000"/>
              </a:lnSpc>
            </a:pPr>
            <a:r>
              <a:rPr lang="en-US" dirty="0">
                <a:solidFill>
                  <a:schemeClr val="tx1"/>
                </a:solidFill>
              </a:rPr>
              <a:t>HbA1c 5.8-6.4%</a:t>
            </a:r>
          </a:p>
          <a:p>
            <a:pPr>
              <a:lnSpc>
                <a:spcPct val="150000"/>
              </a:lnSpc>
            </a:pPr>
            <a:r>
              <a:rPr lang="en-US" dirty="0">
                <a:solidFill>
                  <a:schemeClr val="tx1"/>
                </a:solidFill>
              </a:rPr>
              <a:t>ADA recommends at least annual monitoring</a:t>
            </a:r>
          </a:p>
        </p:txBody>
      </p:sp>
      <p:sp>
        <p:nvSpPr>
          <p:cNvPr id="4" name="TextBox 3">
            <a:extLst>
              <a:ext uri="{FF2B5EF4-FFF2-40B4-BE49-F238E27FC236}">
                <a16:creationId xmlns:a16="http://schemas.microsoft.com/office/drawing/2014/main" id="{4B4FBA9C-97CC-1748-A927-3731604380B5}"/>
              </a:ext>
            </a:extLst>
          </p:cNvPr>
          <p:cNvSpPr txBox="1"/>
          <p:nvPr/>
        </p:nvSpPr>
        <p:spPr>
          <a:xfrm>
            <a:off x="2262864" y="6114361"/>
            <a:ext cx="4951612" cy="307777"/>
          </a:xfrm>
          <a:prstGeom prst="rect">
            <a:avLst/>
          </a:prstGeom>
          <a:noFill/>
        </p:spPr>
        <p:txBody>
          <a:bodyPr wrap="none" rtlCol="0">
            <a:spAutoFit/>
          </a:bodyPr>
          <a:lstStyle/>
          <a:p>
            <a:pPr algn="ctr"/>
            <a:r>
              <a:rPr lang="en-US" sz="1400" dirty="0"/>
              <a:t>https://</a:t>
            </a:r>
            <a:r>
              <a:rPr lang="en-US" sz="1400" dirty="0" err="1"/>
              <a:t>care.diabetesjournals.org</a:t>
            </a:r>
            <a:r>
              <a:rPr lang="en-US" sz="1400" dirty="0"/>
              <a:t>/content/43/Supplement_1/S32</a:t>
            </a:r>
          </a:p>
        </p:txBody>
      </p:sp>
    </p:spTree>
    <p:extLst>
      <p:ext uri="{BB962C8B-B14F-4D97-AF65-F5344CB8AC3E}">
        <p14:creationId xmlns:p14="http://schemas.microsoft.com/office/powerpoint/2010/main" val="258606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a:xfrm>
            <a:off x="671729" y="1457325"/>
            <a:ext cx="8297443" cy="4243259"/>
          </a:xfrm>
        </p:spPr>
        <p:txBody>
          <a:bodyPr/>
          <a:lstStyle/>
          <a:p>
            <a:r>
              <a:rPr lang="en-US" sz="2400" dirty="0">
                <a:solidFill>
                  <a:schemeClr val="tx1"/>
                </a:solidFill>
              </a:rPr>
              <a:t>Speaker has no financial conflicts of interest to disclose</a:t>
            </a:r>
          </a:p>
          <a:p>
            <a:endParaRPr lang="en-US" sz="2400" dirty="0">
              <a:solidFill>
                <a:schemeClr val="tx1"/>
              </a:solidFill>
            </a:endParaRPr>
          </a:p>
          <a:p>
            <a:r>
              <a:rPr lang="en-US" sz="2400" dirty="0">
                <a:solidFill>
                  <a:schemeClr val="tx1"/>
                </a:solidFill>
              </a:rPr>
              <a:t>This presentation was reviewed by UNMHSC and SCAETC faculty to ensure it meets CME guidelines.</a:t>
            </a:r>
          </a:p>
          <a:p>
            <a:endParaRPr lang="en-US" sz="2400" dirty="0">
              <a:solidFill>
                <a:schemeClr val="tx1"/>
              </a:solidFill>
            </a:endParaRPr>
          </a:p>
        </p:txBody>
      </p:sp>
      <p:sp>
        <p:nvSpPr>
          <p:cNvPr id="5" name="TextBox 4">
            <a:extLst>
              <a:ext uri="{FF2B5EF4-FFF2-40B4-BE49-F238E27FC236}">
                <a16:creationId xmlns:a16="http://schemas.microsoft.com/office/drawing/2014/main" id="{2958BCA1-0BDE-4063-8F4A-43510D6998AA}"/>
              </a:ext>
            </a:extLst>
          </p:cNvPr>
          <p:cNvSpPr txBox="1"/>
          <p:nvPr/>
        </p:nvSpPr>
        <p:spPr>
          <a:xfrm>
            <a:off x="717753" y="5243513"/>
            <a:ext cx="8083347" cy="938719"/>
          </a:xfrm>
          <a:prstGeom prst="rect">
            <a:avLst/>
          </a:prstGeom>
          <a:noFill/>
        </p:spPr>
        <p:txBody>
          <a:bodyPr wrap="square" rtlCol="0">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endParaRPr lang="en-US" sz="1100" dirty="0"/>
          </a:p>
        </p:txBody>
      </p:sp>
    </p:spTree>
    <p:extLst>
      <p:ext uri="{BB962C8B-B14F-4D97-AF65-F5344CB8AC3E}">
        <p14:creationId xmlns:p14="http://schemas.microsoft.com/office/powerpoint/2010/main" val="162478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F609A-8EAC-7942-8744-9D66282EB0EA}"/>
              </a:ext>
            </a:extLst>
          </p:cNvPr>
          <p:cNvSpPr>
            <a:spLocks noGrp="1"/>
          </p:cNvSpPr>
          <p:nvPr>
            <p:ph type="body" sz="quarter" idx="10"/>
          </p:nvPr>
        </p:nvSpPr>
        <p:spPr/>
        <p:txBody>
          <a:bodyPr/>
          <a:lstStyle/>
          <a:p>
            <a:r>
              <a:rPr lang="en-US" dirty="0"/>
              <a:t>Reducing Risk for Developing Diabetes</a:t>
            </a:r>
          </a:p>
        </p:txBody>
      </p:sp>
      <p:sp>
        <p:nvSpPr>
          <p:cNvPr id="3" name="Text Placeholder 2">
            <a:extLst>
              <a:ext uri="{FF2B5EF4-FFF2-40B4-BE49-F238E27FC236}">
                <a16:creationId xmlns:a16="http://schemas.microsoft.com/office/drawing/2014/main" id="{520389AB-6A96-E340-82A9-074610EB552B}"/>
              </a:ext>
            </a:extLst>
          </p:cNvPr>
          <p:cNvSpPr>
            <a:spLocks noGrp="1"/>
          </p:cNvSpPr>
          <p:nvPr>
            <p:ph type="body" sz="quarter" idx="20"/>
          </p:nvPr>
        </p:nvSpPr>
        <p:spPr>
          <a:xfrm>
            <a:off x="249125" y="1359568"/>
            <a:ext cx="8738470" cy="4341016"/>
          </a:xfrm>
        </p:spPr>
        <p:txBody>
          <a:bodyPr/>
          <a:lstStyle/>
          <a:p>
            <a:r>
              <a:rPr lang="en-US" dirty="0">
                <a:solidFill>
                  <a:schemeClr val="tx1"/>
                </a:solidFill>
              </a:rPr>
              <a:t>Achieve and maintain 7% total weight loss</a:t>
            </a:r>
          </a:p>
          <a:p>
            <a:endParaRPr lang="en-US" sz="800" dirty="0">
              <a:solidFill>
                <a:schemeClr val="tx1"/>
              </a:solidFill>
            </a:endParaRPr>
          </a:p>
          <a:p>
            <a:r>
              <a:rPr lang="en-US" dirty="0">
                <a:solidFill>
                  <a:schemeClr val="tx1"/>
                </a:solidFill>
              </a:rPr>
              <a:t>Increase moderate-intensity exercise to at least 150 minutes per week</a:t>
            </a:r>
          </a:p>
          <a:p>
            <a:endParaRPr lang="en-US" sz="800" dirty="0">
              <a:solidFill>
                <a:schemeClr val="tx1"/>
              </a:solidFill>
            </a:endParaRPr>
          </a:p>
          <a:p>
            <a:r>
              <a:rPr lang="en-US" dirty="0">
                <a:solidFill>
                  <a:schemeClr val="tx1"/>
                </a:solidFill>
              </a:rPr>
              <a:t>Nutrition should emphasize whole grains, legumes, nuts, fruits, and vegetables with minimal refined or processed foods</a:t>
            </a:r>
          </a:p>
          <a:p>
            <a:endParaRPr lang="en-US" sz="800" dirty="0">
              <a:solidFill>
                <a:schemeClr val="tx1"/>
              </a:solidFill>
            </a:endParaRPr>
          </a:p>
          <a:p>
            <a:r>
              <a:rPr lang="en-US" dirty="0">
                <a:solidFill>
                  <a:schemeClr val="tx1"/>
                </a:solidFill>
              </a:rPr>
              <a:t>Smoking may increase the risk diabetes, consider cessation</a:t>
            </a:r>
            <a:endParaRPr lang="en-US" dirty="0"/>
          </a:p>
        </p:txBody>
      </p:sp>
      <p:sp>
        <p:nvSpPr>
          <p:cNvPr id="4" name="TextBox 3">
            <a:extLst>
              <a:ext uri="{FF2B5EF4-FFF2-40B4-BE49-F238E27FC236}">
                <a16:creationId xmlns:a16="http://schemas.microsoft.com/office/drawing/2014/main" id="{FCFAAE38-6CF3-F640-80D1-662FDC69042A}"/>
              </a:ext>
            </a:extLst>
          </p:cNvPr>
          <p:cNvSpPr txBox="1"/>
          <p:nvPr/>
        </p:nvSpPr>
        <p:spPr>
          <a:xfrm>
            <a:off x="2210216" y="6114361"/>
            <a:ext cx="4951612" cy="307777"/>
          </a:xfrm>
          <a:prstGeom prst="rect">
            <a:avLst/>
          </a:prstGeom>
          <a:noFill/>
        </p:spPr>
        <p:txBody>
          <a:bodyPr wrap="none" rtlCol="0">
            <a:spAutoFit/>
          </a:bodyPr>
          <a:lstStyle/>
          <a:p>
            <a:pPr algn="ctr"/>
            <a:r>
              <a:rPr lang="en-US" sz="1400" dirty="0"/>
              <a:t>https://</a:t>
            </a:r>
            <a:r>
              <a:rPr lang="en-US" sz="1400" dirty="0" err="1"/>
              <a:t>care.diabetesjournals.org</a:t>
            </a:r>
            <a:r>
              <a:rPr lang="en-US" sz="1400" dirty="0"/>
              <a:t>/content/43/Supplement_1/S32</a:t>
            </a:r>
          </a:p>
        </p:txBody>
      </p:sp>
    </p:spTree>
    <p:extLst>
      <p:ext uri="{BB962C8B-B14F-4D97-AF65-F5344CB8AC3E}">
        <p14:creationId xmlns:p14="http://schemas.microsoft.com/office/powerpoint/2010/main" val="57464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F4CDA-7B32-3549-BBE1-81688F15C2E7}"/>
              </a:ext>
            </a:extLst>
          </p:cNvPr>
          <p:cNvSpPr>
            <a:spLocks noGrp="1"/>
          </p:cNvSpPr>
          <p:nvPr>
            <p:ph type="body" sz="quarter" idx="10"/>
          </p:nvPr>
        </p:nvSpPr>
        <p:spPr/>
        <p:txBody>
          <a:bodyPr/>
          <a:lstStyle/>
          <a:p>
            <a:r>
              <a:rPr lang="en-US" dirty="0"/>
              <a:t>So what about monitoring?</a:t>
            </a:r>
          </a:p>
        </p:txBody>
      </p:sp>
      <p:sp>
        <p:nvSpPr>
          <p:cNvPr id="3" name="Text Placeholder 2">
            <a:extLst>
              <a:ext uri="{FF2B5EF4-FFF2-40B4-BE49-F238E27FC236}">
                <a16:creationId xmlns:a16="http://schemas.microsoft.com/office/drawing/2014/main" id="{A0F5CBF5-6747-8A42-B4CF-3F2FE27B6CEA}"/>
              </a:ext>
            </a:extLst>
          </p:cNvPr>
          <p:cNvSpPr>
            <a:spLocks noGrp="1"/>
          </p:cNvSpPr>
          <p:nvPr>
            <p:ph type="body" sz="quarter" idx="20"/>
          </p:nvPr>
        </p:nvSpPr>
        <p:spPr>
          <a:xfrm>
            <a:off x="333349" y="1431758"/>
            <a:ext cx="8545964" cy="4268826"/>
          </a:xfrm>
        </p:spPr>
        <p:txBody>
          <a:bodyPr/>
          <a:lstStyle/>
          <a:p>
            <a:r>
              <a:rPr lang="en-US" dirty="0">
                <a:solidFill>
                  <a:schemeClr val="tx1"/>
                </a:solidFill>
              </a:rPr>
              <a:t>HbA1c is still effective for monitoring diabetes</a:t>
            </a:r>
          </a:p>
          <a:p>
            <a:endParaRPr lang="en-US" sz="800" dirty="0">
              <a:solidFill>
                <a:schemeClr val="tx1"/>
              </a:solidFill>
            </a:endParaRPr>
          </a:p>
          <a:p>
            <a:r>
              <a:rPr lang="en-US" dirty="0">
                <a:solidFill>
                  <a:schemeClr val="tx1"/>
                </a:solidFill>
              </a:rPr>
              <a:t>Should be monitored every 6 months</a:t>
            </a:r>
          </a:p>
          <a:p>
            <a:endParaRPr lang="en-US" sz="800" dirty="0">
              <a:solidFill>
                <a:schemeClr val="tx1"/>
              </a:solidFill>
            </a:endParaRPr>
          </a:p>
          <a:p>
            <a:r>
              <a:rPr lang="en-US" dirty="0">
                <a:solidFill>
                  <a:schemeClr val="tx1"/>
                </a:solidFill>
              </a:rPr>
              <a:t>Goal should be less than 7% in accordance with ADA guidelines, though can be adjusted based on patient factors</a:t>
            </a:r>
          </a:p>
          <a:p>
            <a:endParaRPr lang="en-US" sz="800" dirty="0">
              <a:solidFill>
                <a:schemeClr val="tx1"/>
              </a:solidFill>
            </a:endParaRPr>
          </a:p>
          <a:p>
            <a:r>
              <a:rPr lang="en-US" dirty="0">
                <a:solidFill>
                  <a:schemeClr val="tx1"/>
                </a:solidFill>
              </a:rPr>
              <a:t>Fasting blood glucose can be used in conjunction with HbA1c to confirm glycemic level</a:t>
            </a:r>
          </a:p>
        </p:txBody>
      </p:sp>
      <p:sp>
        <p:nvSpPr>
          <p:cNvPr id="4" name="TextBox 3">
            <a:extLst>
              <a:ext uri="{FF2B5EF4-FFF2-40B4-BE49-F238E27FC236}">
                <a16:creationId xmlns:a16="http://schemas.microsoft.com/office/drawing/2014/main" id="{ECE5D771-CE3D-BC47-87D0-FE53BF5C28A9}"/>
              </a:ext>
            </a:extLst>
          </p:cNvPr>
          <p:cNvSpPr txBox="1"/>
          <p:nvPr/>
        </p:nvSpPr>
        <p:spPr>
          <a:xfrm>
            <a:off x="1123692" y="6081311"/>
            <a:ext cx="7162730" cy="307777"/>
          </a:xfrm>
          <a:prstGeom prst="rect">
            <a:avLst/>
          </a:prstGeom>
          <a:noFill/>
        </p:spPr>
        <p:txBody>
          <a:bodyPr wrap="none" rtlCol="0">
            <a:spAutoFit/>
          </a:bodyPr>
          <a:lstStyle/>
          <a:p>
            <a:pPr algn="ctr"/>
            <a:r>
              <a:rPr lang="en-US" sz="1400" dirty="0"/>
              <a:t>https://</a:t>
            </a:r>
            <a:r>
              <a:rPr lang="en-US" sz="1400" dirty="0" err="1"/>
              <a:t>academic.oup.com</a:t>
            </a:r>
            <a:r>
              <a:rPr lang="en-US" sz="1400" dirty="0"/>
              <a:t>/</a:t>
            </a:r>
            <a:r>
              <a:rPr lang="en-US" sz="1400" dirty="0" err="1"/>
              <a:t>cid</a:t>
            </a:r>
            <a:r>
              <a:rPr lang="en-US" sz="1400" dirty="0"/>
              <a:t>/advance-article/</a:t>
            </a:r>
            <a:r>
              <a:rPr lang="en-US" sz="1400" dirty="0" err="1"/>
              <a:t>doi</a:t>
            </a:r>
            <a:r>
              <a:rPr lang="en-US" sz="1400" dirty="0"/>
              <a:t>/10.1093/</a:t>
            </a:r>
            <a:r>
              <a:rPr lang="en-US" sz="1400" dirty="0" err="1"/>
              <a:t>cid</a:t>
            </a:r>
            <a:r>
              <a:rPr lang="en-US" sz="1400" dirty="0"/>
              <a:t>/ciaa1391/5956736#214804158</a:t>
            </a:r>
          </a:p>
        </p:txBody>
      </p:sp>
    </p:spTree>
    <p:extLst>
      <p:ext uri="{BB962C8B-B14F-4D97-AF65-F5344CB8AC3E}">
        <p14:creationId xmlns:p14="http://schemas.microsoft.com/office/powerpoint/2010/main" val="243527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References</a:t>
            </a:r>
          </a:p>
        </p:txBody>
      </p:sp>
      <p:sp>
        <p:nvSpPr>
          <p:cNvPr id="3" name="Text Placeholder 2"/>
          <p:cNvSpPr>
            <a:spLocks noGrp="1"/>
          </p:cNvSpPr>
          <p:nvPr>
            <p:ph type="body" sz="quarter" idx="20"/>
          </p:nvPr>
        </p:nvSpPr>
        <p:spPr>
          <a:xfrm>
            <a:off x="357406" y="1233377"/>
            <a:ext cx="8485807" cy="4467207"/>
          </a:xfrm>
        </p:spPr>
        <p:txBody>
          <a:bodyPr/>
          <a:lstStyle/>
          <a:p>
            <a:r>
              <a:rPr lang="en-US" dirty="0">
                <a:solidFill>
                  <a:schemeClr val="tx1"/>
                </a:solidFill>
              </a:rPr>
              <a:t>Thompson, MA, et al. Primary Care Guidance for PWH: 2020 Update by HIVMA of IDSA.CID. 2020.  </a:t>
            </a:r>
            <a:r>
              <a:rPr lang="en-US" dirty="0">
                <a:solidFill>
                  <a:schemeClr val="tx1"/>
                </a:solidFill>
                <a:hlinkClick r:id="rId3"/>
              </a:rPr>
              <a:t>https://academic.oup.com/cid/advance-article/doi/10.1093/cid/ciaa1391/5956736</a:t>
            </a:r>
            <a:endParaRPr lang="en-US" dirty="0">
              <a:solidFill>
                <a:schemeClr val="tx1"/>
              </a:solidFill>
            </a:endParaRPr>
          </a:p>
          <a:p>
            <a:endParaRPr lang="en-US" dirty="0">
              <a:solidFill>
                <a:schemeClr val="tx1"/>
              </a:solidFill>
            </a:endParaRPr>
          </a:p>
          <a:p>
            <a:r>
              <a:rPr lang="en-US" dirty="0">
                <a:solidFill>
                  <a:schemeClr val="tx1"/>
                </a:solidFill>
              </a:rPr>
              <a:t>ADA. Standards of medical Care in Diabetes-2020 Abridged for Primary Care Providers. Clinical Diabetes. 2020;38(1):10-38. </a:t>
            </a:r>
            <a:r>
              <a:rPr lang="en-US" dirty="0">
                <a:solidFill>
                  <a:schemeClr val="tx1"/>
                </a:solidFill>
                <a:hlinkClick r:id="rId4"/>
              </a:rPr>
              <a:t>https://clinical.diabetesjournals.org/content/38/1/10</a:t>
            </a:r>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8769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1"/>
          <p:cNvSpPr txBox="1">
            <a:spLocks noGrp="1"/>
          </p:cNvSpPr>
          <p:nvPr>
            <p:ph type="body" idx="1"/>
          </p:nvPr>
        </p:nvSpPr>
        <p:spPr>
          <a:xfrm>
            <a:off x="0" y="1"/>
            <a:ext cx="9144000" cy="107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C99"/>
              </a:buClr>
              <a:buSzPts val="3600"/>
              <a:buNone/>
            </a:pPr>
            <a:r>
              <a:rPr lang="en-US"/>
              <a:t>Resources</a:t>
            </a:r>
            <a:endParaRPr/>
          </a:p>
        </p:txBody>
      </p:sp>
      <p:sp>
        <p:nvSpPr>
          <p:cNvPr id="665" name="Google Shape;665;p51"/>
          <p:cNvSpPr txBox="1">
            <a:spLocks noGrp="1"/>
          </p:cNvSpPr>
          <p:nvPr>
            <p:ph type="body" idx="2"/>
          </p:nvPr>
        </p:nvSpPr>
        <p:spPr>
          <a:xfrm>
            <a:off x="128804" y="1233376"/>
            <a:ext cx="4659764" cy="5197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Calibri"/>
              <a:buChar char="•"/>
            </a:pPr>
            <a:r>
              <a:rPr lang="en-US" dirty="0">
                <a:solidFill>
                  <a:schemeClr val="dk1"/>
                </a:solidFill>
              </a:rPr>
              <a:t>AETC National Clinical Consultation Center </a:t>
            </a:r>
            <a:r>
              <a:rPr lang="en-US" sz="2400" u="sng" dirty="0">
                <a:solidFill>
                  <a:schemeClr val="hlink"/>
                </a:solidFill>
                <a:hlinkClick r:id="rId3"/>
              </a:rPr>
              <a:t>http://nccc.ucsf.edu/</a:t>
            </a:r>
            <a:endParaRPr sz="2600" dirty="0">
              <a:solidFill>
                <a:schemeClr val="dk1"/>
              </a:solidFill>
            </a:endParaRPr>
          </a:p>
          <a:p>
            <a:pPr marL="685800" lvl="1" indent="-228600" algn="l" rtl="0">
              <a:lnSpc>
                <a:spcPct val="90000"/>
              </a:lnSpc>
              <a:spcBef>
                <a:spcPts val="500"/>
              </a:spcBef>
              <a:spcAft>
                <a:spcPts val="0"/>
              </a:spcAft>
              <a:buClr>
                <a:schemeClr val="dk1"/>
              </a:buClr>
              <a:buSzPts val="2400"/>
              <a:buChar char="•"/>
            </a:pPr>
            <a:r>
              <a:rPr lang="en-US" dirty="0">
                <a:solidFill>
                  <a:schemeClr val="dk1"/>
                </a:solidFill>
              </a:rPr>
              <a:t>HIV Management</a:t>
            </a:r>
            <a:endParaRPr dirty="0"/>
          </a:p>
          <a:p>
            <a:pPr marL="685800" lvl="1" indent="-228600" algn="l" rtl="0">
              <a:lnSpc>
                <a:spcPct val="90000"/>
              </a:lnSpc>
              <a:spcBef>
                <a:spcPts val="500"/>
              </a:spcBef>
              <a:spcAft>
                <a:spcPts val="0"/>
              </a:spcAft>
              <a:buClr>
                <a:schemeClr val="dk1"/>
              </a:buClr>
              <a:buSzPts val="2400"/>
              <a:buChar char="•"/>
            </a:pPr>
            <a:r>
              <a:rPr lang="en-US" dirty="0">
                <a:solidFill>
                  <a:schemeClr val="dk1"/>
                </a:solidFill>
              </a:rPr>
              <a:t>Perinatal HIV </a:t>
            </a:r>
            <a:endParaRPr dirty="0"/>
          </a:p>
          <a:p>
            <a:pPr marL="685800" lvl="1" indent="-228600" algn="l" rtl="0">
              <a:lnSpc>
                <a:spcPct val="90000"/>
              </a:lnSpc>
              <a:spcBef>
                <a:spcPts val="500"/>
              </a:spcBef>
              <a:spcAft>
                <a:spcPts val="0"/>
              </a:spcAft>
              <a:buClr>
                <a:schemeClr val="dk1"/>
              </a:buClr>
              <a:buSzPts val="2400"/>
              <a:buChar char="•"/>
            </a:pPr>
            <a:r>
              <a:rPr lang="en-US" dirty="0">
                <a:solidFill>
                  <a:schemeClr val="dk1"/>
                </a:solidFill>
              </a:rPr>
              <a:t>HIV </a:t>
            </a:r>
            <a:r>
              <a:rPr lang="en-US" dirty="0" err="1">
                <a:solidFill>
                  <a:schemeClr val="dk1"/>
                </a:solidFill>
              </a:rPr>
              <a:t>PrEP</a:t>
            </a:r>
            <a:r>
              <a:rPr lang="en-US" dirty="0">
                <a:solidFill>
                  <a:schemeClr val="dk1"/>
                </a:solidFill>
              </a:rPr>
              <a:t> </a:t>
            </a:r>
            <a:endParaRPr dirty="0"/>
          </a:p>
          <a:p>
            <a:pPr marL="685800" lvl="1" indent="-228600" algn="l" rtl="0">
              <a:lnSpc>
                <a:spcPct val="90000"/>
              </a:lnSpc>
              <a:spcBef>
                <a:spcPts val="500"/>
              </a:spcBef>
              <a:spcAft>
                <a:spcPts val="0"/>
              </a:spcAft>
              <a:buClr>
                <a:schemeClr val="dk1"/>
              </a:buClr>
              <a:buSzPts val="2400"/>
              <a:buChar char="•"/>
            </a:pPr>
            <a:r>
              <a:rPr lang="en-US" dirty="0">
                <a:solidFill>
                  <a:schemeClr val="dk1"/>
                </a:solidFill>
              </a:rPr>
              <a:t>HIV PEP line</a:t>
            </a:r>
            <a:endParaRPr dirty="0"/>
          </a:p>
          <a:p>
            <a:pPr marL="685800" lvl="1" indent="-228600" algn="l" rtl="0">
              <a:lnSpc>
                <a:spcPct val="90000"/>
              </a:lnSpc>
              <a:spcBef>
                <a:spcPts val="500"/>
              </a:spcBef>
              <a:spcAft>
                <a:spcPts val="0"/>
              </a:spcAft>
              <a:buClr>
                <a:schemeClr val="dk1"/>
              </a:buClr>
              <a:buSzPts val="2400"/>
              <a:buChar char="•"/>
            </a:pPr>
            <a:r>
              <a:rPr lang="en-US" dirty="0">
                <a:solidFill>
                  <a:schemeClr val="dk1"/>
                </a:solidFill>
              </a:rPr>
              <a:t>HCV Management</a:t>
            </a:r>
            <a:endParaRPr dirty="0"/>
          </a:p>
          <a:p>
            <a:pPr marL="685800" lvl="1" indent="-228600" algn="l" rtl="0">
              <a:lnSpc>
                <a:spcPct val="90000"/>
              </a:lnSpc>
              <a:spcBef>
                <a:spcPts val="500"/>
              </a:spcBef>
              <a:spcAft>
                <a:spcPts val="0"/>
              </a:spcAft>
              <a:buClr>
                <a:schemeClr val="dk1"/>
              </a:buClr>
              <a:buSzPts val="2400"/>
              <a:buChar char="•"/>
            </a:pPr>
            <a:r>
              <a:rPr lang="en-US" dirty="0">
                <a:solidFill>
                  <a:schemeClr val="dk1"/>
                </a:solidFill>
              </a:rPr>
              <a:t>Substance Use Management</a:t>
            </a:r>
            <a:endParaRPr sz="800" dirty="0">
              <a:solidFill>
                <a:schemeClr val="dk1"/>
              </a:solidFill>
            </a:endParaRPr>
          </a:p>
          <a:p>
            <a:pPr marL="228600" lvl="0" indent="-228600" algn="l" rtl="0">
              <a:lnSpc>
                <a:spcPct val="90000"/>
              </a:lnSpc>
              <a:spcBef>
                <a:spcPts val="1000"/>
              </a:spcBef>
              <a:spcAft>
                <a:spcPts val="0"/>
              </a:spcAft>
              <a:buClr>
                <a:schemeClr val="dk1"/>
              </a:buClr>
              <a:buSzPts val="2800"/>
              <a:buFont typeface="Calibri"/>
              <a:buChar char="•"/>
            </a:pPr>
            <a:r>
              <a:rPr lang="en-US" dirty="0">
                <a:solidFill>
                  <a:schemeClr val="dk1"/>
                </a:solidFill>
              </a:rPr>
              <a:t>Present case on ECHO   </a:t>
            </a:r>
            <a:r>
              <a:rPr lang="en-US" sz="2400" u="sng" dirty="0">
                <a:solidFill>
                  <a:schemeClr val="hlink"/>
                </a:solidFill>
                <a:hlinkClick r:id="rId4"/>
              </a:rPr>
              <a:t>http://echo.unm.edu</a:t>
            </a:r>
            <a:r>
              <a:rPr lang="en-US" sz="2400" dirty="0">
                <a:solidFill>
                  <a:schemeClr val="dk1"/>
                </a:solidFill>
              </a:rPr>
              <a:t>        </a:t>
            </a:r>
            <a:r>
              <a:rPr lang="en-US" sz="2400" u="sng" dirty="0">
                <a:solidFill>
                  <a:schemeClr val="hlink"/>
                </a:solidFill>
                <a:hlinkClick r:id="rId5"/>
              </a:rPr>
              <a:t>hivecho@salud.unm.edu</a:t>
            </a:r>
            <a:r>
              <a:rPr lang="en-US" sz="2400" dirty="0">
                <a:solidFill>
                  <a:schemeClr val="dk1"/>
                </a:solidFill>
              </a:rPr>
              <a:t> </a:t>
            </a:r>
            <a:endParaRPr sz="2400" dirty="0">
              <a:solidFill>
                <a:schemeClr val="dk1"/>
              </a:solidFill>
            </a:endParaRPr>
          </a:p>
          <a:p>
            <a:pPr marL="228600" lvl="0" indent="-228600" algn="l" rtl="0">
              <a:lnSpc>
                <a:spcPct val="90000"/>
              </a:lnSpc>
              <a:spcBef>
                <a:spcPts val="1000"/>
              </a:spcBef>
              <a:spcAft>
                <a:spcPts val="0"/>
              </a:spcAft>
              <a:buClr>
                <a:schemeClr val="dk1"/>
              </a:buClr>
              <a:buSzPts val="2800"/>
              <a:buFont typeface="Calibri"/>
              <a:buChar char="•"/>
            </a:pPr>
            <a:r>
              <a:rPr lang="en-US" sz="2400" u="sng" dirty="0">
                <a:solidFill>
                  <a:schemeClr val="hlink"/>
                </a:solidFill>
                <a:hlinkClick r:id="rId6"/>
              </a:rPr>
              <a:t>scaetcecho@salud.unm.edu</a:t>
            </a:r>
            <a:endParaRPr sz="2400" dirty="0">
              <a:solidFill>
                <a:schemeClr val="dk1"/>
              </a:solidFill>
            </a:endParaRPr>
          </a:p>
          <a:p>
            <a:pPr marL="0" lvl="0" indent="0" algn="l" rtl="0">
              <a:lnSpc>
                <a:spcPct val="90000"/>
              </a:lnSpc>
              <a:spcBef>
                <a:spcPts val="1000"/>
              </a:spcBef>
              <a:spcAft>
                <a:spcPts val="0"/>
              </a:spcAft>
              <a:buClr>
                <a:schemeClr val="dk1"/>
              </a:buClr>
              <a:buSzPts val="2800"/>
              <a:buNone/>
            </a:pPr>
            <a:endParaRPr sz="2400" dirty="0"/>
          </a:p>
          <a:p>
            <a:pPr marL="0" lvl="0" indent="0" algn="l" rtl="0">
              <a:lnSpc>
                <a:spcPct val="90000"/>
              </a:lnSpc>
              <a:spcBef>
                <a:spcPts val="1000"/>
              </a:spcBef>
              <a:spcAft>
                <a:spcPts val="0"/>
              </a:spcAft>
              <a:buClr>
                <a:srgbClr val="50A5AB"/>
              </a:buClr>
              <a:buSzPts val="2800"/>
              <a:buNone/>
            </a:pPr>
            <a:endParaRPr dirty="0">
              <a:solidFill>
                <a:schemeClr val="dk1"/>
              </a:solidFill>
            </a:endParaRPr>
          </a:p>
          <a:p>
            <a:pPr marL="0" lvl="0" indent="0" algn="l" rtl="0">
              <a:lnSpc>
                <a:spcPct val="90000"/>
              </a:lnSpc>
              <a:spcBef>
                <a:spcPts val="1000"/>
              </a:spcBef>
              <a:spcAft>
                <a:spcPts val="0"/>
              </a:spcAft>
              <a:buClr>
                <a:srgbClr val="50A5AB"/>
              </a:buClr>
              <a:buSzPts val="2800"/>
              <a:buNone/>
            </a:pPr>
            <a:endParaRPr dirty="0"/>
          </a:p>
        </p:txBody>
      </p:sp>
      <p:sp>
        <p:nvSpPr>
          <p:cNvPr id="666" name="Google Shape;666;p51"/>
          <p:cNvSpPr txBox="1">
            <a:spLocks noGrp="1"/>
          </p:cNvSpPr>
          <p:nvPr>
            <p:ph type="body" idx="3"/>
          </p:nvPr>
        </p:nvSpPr>
        <p:spPr>
          <a:xfrm>
            <a:off x="4655496" y="1233377"/>
            <a:ext cx="4488600" cy="5092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Calibri"/>
              <a:buChar char="•"/>
            </a:pPr>
            <a:r>
              <a:rPr lang="en-US" dirty="0">
                <a:solidFill>
                  <a:schemeClr val="dk1"/>
                </a:solidFill>
              </a:rPr>
              <a:t>AETC National HIV Curriculum </a:t>
            </a:r>
            <a:r>
              <a:rPr lang="en-US" sz="2400" u="sng" dirty="0">
                <a:solidFill>
                  <a:schemeClr val="hlink"/>
                </a:solidFill>
                <a:hlinkClick r:id="rId7"/>
              </a:rPr>
              <a:t>https://aidsetc.org/nhc</a:t>
            </a:r>
            <a:endParaRPr sz="900" dirty="0">
              <a:solidFill>
                <a:schemeClr val="dk1"/>
              </a:solidFill>
            </a:endParaRPr>
          </a:p>
          <a:p>
            <a:pPr marL="228600" lvl="0" indent="-228600" algn="l" rtl="0">
              <a:lnSpc>
                <a:spcPct val="90000"/>
              </a:lnSpc>
              <a:spcBef>
                <a:spcPts val="1000"/>
              </a:spcBef>
              <a:spcAft>
                <a:spcPts val="0"/>
              </a:spcAft>
              <a:buClr>
                <a:schemeClr val="dk1"/>
              </a:buClr>
              <a:buSzPts val="2800"/>
              <a:buFont typeface="Calibri"/>
              <a:buChar char="•"/>
            </a:pPr>
            <a:r>
              <a:rPr lang="en-US" dirty="0">
                <a:solidFill>
                  <a:schemeClr val="dk1"/>
                </a:solidFill>
              </a:rPr>
              <a:t>AETC National HIV-HCV Curriculum </a:t>
            </a:r>
            <a:r>
              <a:rPr lang="en-US" sz="2400" u="sng" dirty="0">
                <a:solidFill>
                  <a:schemeClr val="hlink"/>
                </a:solidFill>
              </a:rPr>
              <a:t>https://aidsetc.org/hivhcv</a:t>
            </a:r>
            <a:endParaRPr sz="2400" dirty="0">
              <a:solidFill>
                <a:schemeClr val="dk1"/>
              </a:solidFill>
            </a:endParaRPr>
          </a:p>
          <a:p>
            <a:pPr marL="228600" lvl="0" indent="-228600" algn="l" rtl="0">
              <a:lnSpc>
                <a:spcPct val="90000"/>
              </a:lnSpc>
              <a:spcBef>
                <a:spcPts val="1000"/>
              </a:spcBef>
              <a:spcAft>
                <a:spcPts val="0"/>
              </a:spcAft>
              <a:buClr>
                <a:schemeClr val="dk1"/>
              </a:buClr>
              <a:buSzPts val="2800"/>
              <a:buFont typeface="Calibri"/>
              <a:buChar char="•"/>
            </a:pPr>
            <a:r>
              <a:rPr lang="en-US" dirty="0">
                <a:solidFill>
                  <a:schemeClr val="dk1"/>
                </a:solidFill>
              </a:rPr>
              <a:t>Hepatitis C Online </a:t>
            </a:r>
            <a:r>
              <a:rPr lang="en-US" sz="2400" u="sng" dirty="0">
                <a:solidFill>
                  <a:schemeClr val="hlink"/>
                </a:solidFill>
                <a:hlinkClick r:id="rId8"/>
              </a:rPr>
              <a:t>https://www.hepatitisc.uw.edu/</a:t>
            </a:r>
            <a:endParaRPr sz="2400" dirty="0">
              <a:solidFill>
                <a:schemeClr val="dk1"/>
              </a:solidFill>
            </a:endParaRPr>
          </a:p>
          <a:p>
            <a:pPr marL="228600" lvl="0" indent="-228600" algn="l" rtl="0">
              <a:lnSpc>
                <a:spcPct val="90000"/>
              </a:lnSpc>
              <a:spcBef>
                <a:spcPts val="1000"/>
              </a:spcBef>
              <a:spcAft>
                <a:spcPts val="0"/>
              </a:spcAft>
              <a:buClr>
                <a:schemeClr val="dk1"/>
              </a:buClr>
              <a:buSzPts val="2800"/>
              <a:buFont typeface="Calibri"/>
              <a:buChar char="•"/>
            </a:pPr>
            <a:r>
              <a:rPr lang="en-US" dirty="0">
                <a:solidFill>
                  <a:schemeClr val="dk1"/>
                </a:solidFill>
              </a:rPr>
              <a:t>AETC National Coordinating Resource Center </a:t>
            </a:r>
            <a:r>
              <a:rPr lang="en-US" sz="2400" u="sng" dirty="0">
                <a:solidFill>
                  <a:schemeClr val="hlink"/>
                </a:solidFill>
                <a:hlinkClick r:id="rId9"/>
              </a:rPr>
              <a:t>https://targethiv.org/library/aetc-national-coordinating-resource-center-0</a:t>
            </a:r>
            <a:endParaRPr sz="2400" dirty="0">
              <a:solidFill>
                <a:schemeClr val="dk1"/>
              </a:solidFill>
            </a:endParaRPr>
          </a:p>
          <a:p>
            <a:pPr marL="228600" lvl="0" indent="-177800" algn="l" rtl="0">
              <a:lnSpc>
                <a:spcPct val="90000"/>
              </a:lnSpc>
              <a:spcBef>
                <a:spcPts val="1000"/>
              </a:spcBef>
              <a:spcAft>
                <a:spcPts val="0"/>
              </a:spcAft>
              <a:buClr>
                <a:srgbClr val="50A5AB"/>
              </a:buClr>
              <a:buSzPts val="800"/>
              <a:buFont typeface="Calibri"/>
              <a:buNone/>
            </a:pPr>
            <a:endParaRPr sz="800">
              <a:solidFill>
                <a:schemeClr val="dk1"/>
              </a:solidFill>
            </a:endParaRPr>
          </a:p>
        </p:txBody>
      </p:sp>
    </p:spTree>
    <p:extLst>
      <p:ext uri="{BB962C8B-B14F-4D97-AF65-F5344CB8AC3E}">
        <p14:creationId xmlns:p14="http://schemas.microsoft.com/office/powerpoint/2010/main" val="80469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538480" y="1381760"/>
            <a:ext cx="8456663" cy="4318824"/>
          </a:xfrm>
        </p:spPr>
        <p:txBody>
          <a:bodyPr/>
          <a:lstStyle/>
          <a:p>
            <a:pPr marL="514350" indent="-514350">
              <a:buFont typeface="+mj-lt"/>
              <a:buAutoNum type="arabicPeriod"/>
            </a:pPr>
            <a:r>
              <a:rPr lang="en-US" dirty="0">
                <a:solidFill>
                  <a:schemeClr val="tx1"/>
                </a:solidFill>
              </a:rPr>
              <a:t>Recognize the different methods of diagnosing diabetes (DM).</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Describe how these methods may not be accurate in people with HIV (PWH).</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Identify other screening methods and monitoring important for patients at risk of diabetes.</a:t>
            </a: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051" y="-11154"/>
            <a:ext cx="9144000" cy="1073887"/>
          </a:xfrm>
        </p:spPr>
        <p:txBody>
          <a:bodyPr/>
          <a:lstStyle/>
          <a:p>
            <a:r>
              <a:rPr lang="en-US" dirty="0"/>
              <a:t>A Review of Diabetes Mellitus</a:t>
            </a:r>
          </a:p>
        </p:txBody>
      </p:sp>
      <p:sp>
        <p:nvSpPr>
          <p:cNvPr id="7" name="Text Placeholder 6">
            <a:extLst>
              <a:ext uri="{FF2B5EF4-FFF2-40B4-BE49-F238E27FC236}">
                <a16:creationId xmlns:a16="http://schemas.microsoft.com/office/drawing/2014/main" id="{170E0C89-9C7C-F84B-AC6C-108834B7337F}"/>
              </a:ext>
            </a:extLst>
          </p:cNvPr>
          <p:cNvSpPr>
            <a:spLocks noGrp="1"/>
          </p:cNvSpPr>
          <p:nvPr>
            <p:ph type="body" sz="quarter" idx="20"/>
          </p:nvPr>
        </p:nvSpPr>
        <p:spPr>
          <a:xfrm>
            <a:off x="4720855" y="1693735"/>
            <a:ext cx="4284885" cy="4611372"/>
          </a:xfrm>
        </p:spPr>
        <p:txBody>
          <a:bodyPr/>
          <a:lstStyle/>
          <a:p>
            <a:r>
              <a:rPr lang="en-US" dirty="0">
                <a:solidFill>
                  <a:schemeClr val="tx1"/>
                </a:solidFill>
              </a:rPr>
              <a:t>In Type II Diabetes</a:t>
            </a:r>
          </a:p>
          <a:p>
            <a:pPr lvl="1"/>
            <a:r>
              <a:rPr lang="en-US" dirty="0">
                <a:solidFill>
                  <a:schemeClr val="tx1"/>
                </a:solidFill>
              </a:rPr>
              <a:t>Insulin is still produced by the pancreas</a:t>
            </a:r>
          </a:p>
          <a:p>
            <a:pPr lvl="1"/>
            <a:r>
              <a:rPr lang="en-US" dirty="0">
                <a:solidFill>
                  <a:schemeClr val="tx1"/>
                </a:solidFill>
              </a:rPr>
              <a:t>High levels of glucose lead to high levels of insulin</a:t>
            </a:r>
          </a:p>
          <a:p>
            <a:pPr lvl="1"/>
            <a:r>
              <a:rPr lang="en-US" dirty="0">
                <a:solidFill>
                  <a:schemeClr val="tx1"/>
                </a:solidFill>
              </a:rPr>
              <a:t>Cells become resistant to circulating insulin</a:t>
            </a:r>
          </a:p>
          <a:p>
            <a:pPr lvl="1"/>
            <a:r>
              <a:rPr lang="en-US" dirty="0">
                <a:solidFill>
                  <a:schemeClr val="tx1"/>
                </a:solidFill>
              </a:rPr>
              <a:t>Blood glucose in the blood is elevated</a:t>
            </a:r>
          </a:p>
        </p:txBody>
      </p:sp>
      <p:sp>
        <p:nvSpPr>
          <p:cNvPr id="4" name="TextBox 3"/>
          <p:cNvSpPr txBox="1"/>
          <p:nvPr/>
        </p:nvSpPr>
        <p:spPr>
          <a:xfrm>
            <a:off x="1537854" y="6043513"/>
            <a:ext cx="6458990" cy="307777"/>
          </a:xfrm>
          <a:prstGeom prst="rect">
            <a:avLst/>
          </a:prstGeom>
          <a:noFill/>
        </p:spPr>
        <p:txBody>
          <a:bodyPr wrap="square" rtlCol="0">
            <a:spAutoFit/>
          </a:bodyPr>
          <a:lstStyle/>
          <a:p>
            <a:pPr algn="ctr"/>
            <a:r>
              <a:rPr lang="en-US" sz="1400" dirty="0"/>
              <a:t>https://</a:t>
            </a:r>
            <a:r>
              <a:rPr lang="en-US" sz="1400" dirty="0" err="1"/>
              <a:t>www.health.harvard.edu</a:t>
            </a:r>
            <a:r>
              <a:rPr lang="en-US" sz="1400" dirty="0"/>
              <a:t>/</a:t>
            </a:r>
            <a:r>
              <a:rPr lang="en-US" sz="1400" dirty="0" err="1"/>
              <a:t>a_to_z</a:t>
            </a:r>
            <a:r>
              <a:rPr lang="en-US" sz="1400" dirty="0"/>
              <a:t>/diabetes-mellitus-overview-a-to-z</a:t>
            </a:r>
          </a:p>
        </p:txBody>
      </p:sp>
      <p:pic>
        <p:nvPicPr>
          <p:cNvPr id="1028" name="Picture 4">
            <a:extLst>
              <a:ext uri="{FF2B5EF4-FFF2-40B4-BE49-F238E27FC236}">
                <a16:creationId xmlns:a16="http://schemas.microsoft.com/office/drawing/2014/main" id="{9044DF53-FD10-324F-A8F0-199894AEA940}"/>
              </a:ext>
            </a:extLst>
          </p:cNvPr>
          <p:cNvPicPr>
            <a:picLocks noGrp="1" noChangeAspect="1" noChangeArrowheads="1"/>
          </p:cNvPicPr>
          <p:nvPr>
            <p:ph type="pic" sz="quarter" idx="21"/>
          </p:nvPr>
        </p:nvPicPr>
        <p:blipFill rotWithShape="1">
          <a:blip r:embed="rId3">
            <a:extLst>
              <a:ext uri="{28A0092B-C50C-407E-A947-70E740481C1C}">
                <a14:useLocalDpi xmlns:a14="http://schemas.microsoft.com/office/drawing/2010/main" val="0"/>
              </a:ext>
            </a:extLst>
          </a:blip>
          <a:srcRect t="-259" b="-172"/>
          <a:stretch/>
        </p:blipFill>
        <p:spPr bwMode="auto">
          <a:xfrm>
            <a:off x="128804" y="1693735"/>
            <a:ext cx="4592051" cy="4046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BD8E45-872E-4D68-B32F-CB51476EE940}"/>
              </a:ext>
            </a:extLst>
          </p:cNvPr>
          <p:cNvSpPr txBox="1"/>
          <p:nvPr/>
        </p:nvSpPr>
        <p:spPr>
          <a:xfrm>
            <a:off x="628650" y="6066263"/>
            <a:ext cx="8214267" cy="276999"/>
          </a:xfrm>
          <a:prstGeom prst="rect">
            <a:avLst/>
          </a:prstGeom>
          <a:noFill/>
        </p:spPr>
        <p:txBody>
          <a:bodyPr wrap="square" rtlCol="0">
            <a:spAutoFit/>
          </a:bodyPr>
          <a:lstStyle/>
          <a:p>
            <a:pPr algn="ctr"/>
            <a:r>
              <a:rPr lang="en-US" sz="1200" dirty="0"/>
              <a:t>http://www.oasishhi.com/oasis-blog/are-you-a-diabetic-know-your-risk-factors-for-diabetes</a:t>
            </a:r>
          </a:p>
        </p:txBody>
      </p:sp>
      <p:pic>
        <p:nvPicPr>
          <p:cNvPr id="7" name="Picture 6">
            <a:extLst>
              <a:ext uri="{FF2B5EF4-FFF2-40B4-BE49-F238E27FC236}">
                <a16:creationId xmlns:a16="http://schemas.microsoft.com/office/drawing/2014/main" id="{09A6E63E-AA95-4C07-A524-6701453FD312}"/>
              </a:ext>
            </a:extLst>
          </p:cNvPr>
          <p:cNvPicPr>
            <a:picLocks noChangeAspect="1"/>
          </p:cNvPicPr>
          <p:nvPr/>
        </p:nvPicPr>
        <p:blipFill>
          <a:blip r:embed="rId2"/>
          <a:stretch>
            <a:fillRect/>
          </a:stretch>
        </p:blipFill>
        <p:spPr>
          <a:xfrm>
            <a:off x="178421" y="814039"/>
            <a:ext cx="8764858" cy="4763987"/>
          </a:xfrm>
          <a:prstGeom prst="rect">
            <a:avLst/>
          </a:prstGeom>
          <a:ln>
            <a:solidFill>
              <a:schemeClr val="tx1"/>
            </a:solidFill>
          </a:ln>
        </p:spPr>
      </p:pic>
    </p:spTree>
    <p:extLst>
      <p:ext uri="{BB962C8B-B14F-4D97-AF65-F5344CB8AC3E}">
        <p14:creationId xmlns:p14="http://schemas.microsoft.com/office/powerpoint/2010/main" val="422868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0FE019-F796-424E-B6B9-B722945320BE}"/>
              </a:ext>
            </a:extLst>
          </p:cNvPr>
          <p:cNvSpPr>
            <a:spLocks noGrp="1"/>
          </p:cNvSpPr>
          <p:nvPr>
            <p:ph type="body" sz="quarter" idx="10"/>
          </p:nvPr>
        </p:nvSpPr>
        <p:spPr/>
        <p:txBody>
          <a:bodyPr/>
          <a:lstStyle/>
          <a:p>
            <a:r>
              <a:rPr lang="en-US" dirty="0"/>
              <a:t>Screening for DM: Blood Glucose</a:t>
            </a:r>
          </a:p>
        </p:txBody>
      </p:sp>
      <p:sp>
        <p:nvSpPr>
          <p:cNvPr id="3" name="Text Placeholder 2">
            <a:extLst>
              <a:ext uri="{FF2B5EF4-FFF2-40B4-BE49-F238E27FC236}">
                <a16:creationId xmlns:a16="http://schemas.microsoft.com/office/drawing/2014/main" id="{C3D6511D-385A-A14B-A3C5-CAA77884E7D1}"/>
              </a:ext>
            </a:extLst>
          </p:cNvPr>
          <p:cNvSpPr>
            <a:spLocks noGrp="1"/>
          </p:cNvSpPr>
          <p:nvPr>
            <p:ph type="body" sz="quarter" idx="20"/>
          </p:nvPr>
        </p:nvSpPr>
        <p:spPr>
          <a:xfrm>
            <a:off x="546411" y="1233377"/>
            <a:ext cx="7939668" cy="4467207"/>
          </a:xfrm>
        </p:spPr>
        <p:txBody>
          <a:bodyPr/>
          <a:lstStyle/>
          <a:p>
            <a:r>
              <a:rPr lang="en-US" dirty="0">
                <a:solidFill>
                  <a:schemeClr val="tx1"/>
                </a:solidFill>
              </a:rPr>
              <a:t>Fasting Plasma Glucose</a:t>
            </a:r>
          </a:p>
          <a:p>
            <a:pPr lvl="1"/>
            <a:r>
              <a:rPr lang="en-US" dirty="0">
                <a:solidFill>
                  <a:schemeClr val="tx1"/>
                </a:solidFill>
              </a:rPr>
              <a:t>No caloric intake for at least 8 hours</a:t>
            </a:r>
          </a:p>
          <a:p>
            <a:pPr lvl="1"/>
            <a:r>
              <a:rPr lang="en-US" dirty="0">
                <a:solidFill>
                  <a:schemeClr val="tx1"/>
                </a:solidFill>
              </a:rPr>
              <a:t>Glucose ≥126mg/dL</a:t>
            </a:r>
          </a:p>
          <a:p>
            <a:pPr lvl="1"/>
            <a:endParaRPr lang="en-US" sz="800" dirty="0">
              <a:solidFill>
                <a:schemeClr val="tx1"/>
              </a:solidFill>
            </a:endParaRPr>
          </a:p>
          <a:p>
            <a:r>
              <a:rPr lang="en-US" dirty="0">
                <a:solidFill>
                  <a:schemeClr val="tx1"/>
                </a:solidFill>
              </a:rPr>
              <a:t>2-Hour Plasma Glucose</a:t>
            </a:r>
          </a:p>
          <a:p>
            <a:pPr lvl="1"/>
            <a:r>
              <a:rPr lang="en-US" dirty="0">
                <a:solidFill>
                  <a:schemeClr val="tx1"/>
                </a:solidFill>
              </a:rPr>
              <a:t>Utilizing oral glucose tolerance test                                                 (75g of glucose dissolved in water)</a:t>
            </a:r>
          </a:p>
          <a:p>
            <a:pPr lvl="1"/>
            <a:r>
              <a:rPr lang="en-US" dirty="0">
                <a:solidFill>
                  <a:schemeClr val="tx1"/>
                </a:solidFill>
              </a:rPr>
              <a:t>Glucose ≥200mg/dL</a:t>
            </a:r>
          </a:p>
          <a:p>
            <a:pPr lvl="1"/>
            <a:endParaRPr lang="en-US" sz="800" dirty="0">
              <a:solidFill>
                <a:schemeClr val="tx1"/>
              </a:solidFill>
            </a:endParaRPr>
          </a:p>
          <a:p>
            <a:r>
              <a:rPr lang="en-US" dirty="0">
                <a:solidFill>
                  <a:schemeClr val="tx1"/>
                </a:solidFill>
              </a:rPr>
              <a:t>Random Plasma Glucose</a:t>
            </a:r>
          </a:p>
          <a:p>
            <a:pPr lvl="1"/>
            <a:r>
              <a:rPr lang="en-US" dirty="0">
                <a:solidFill>
                  <a:schemeClr val="tx1"/>
                </a:solidFill>
              </a:rPr>
              <a:t>Any glucose reading over 200mg/dL with symptoms of hyperglycemia</a:t>
            </a:r>
          </a:p>
          <a:p>
            <a:endParaRPr lang="en-US" dirty="0"/>
          </a:p>
        </p:txBody>
      </p:sp>
      <p:sp>
        <p:nvSpPr>
          <p:cNvPr id="4" name="TextBox 3">
            <a:extLst>
              <a:ext uri="{FF2B5EF4-FFF2-40B4-BE49-F238E27FC236}">
                <a16:creationId xmlns:a16="http://schemas.microsoft.com/office/drawing/2014/main" id="{7C5FB4EE-C578-B442-A9F9-40F8D858A9C9}"/>
              </a:ext>
            </a:extLst>
          </p:cNvPr>
          <p:cNvSpPr txBox="1"/>
          <p:nvPr/>
        </p:nvSpPr>
        <p:spPr>
          <a:xfrm>
            <a:off x="2545433" y="6136395"/>
            <a:ext cx="4259243" cy="276999"/>
          </a:xfrm>
          <a:prstGeom prst="rect">
            <a:avLst/>
          </a:prstGeom>
          <a:noFill/>
        </p:spPr>
        <p:txBody>
          <a:bodyPr wrap="none" rtlCol="0">
            <a:spAutoFit/>
          </a:bodyPr>
          <a:lstStyle/>
          <a:p>
            <a:pPr algn="ctr"/>
            <a:r>
              <a:rPr lang="en-US" sz="1200" dirty="0"/>
              <a:t>https://</a:t>
            </a:r>
            <a:r>
              <a:rPr lang="en-US" sz="1200" dirty="0" err="1"/>
              <a:t>care.diabetesjournals.org</a:t>
            </a:r>
            <a:r>
              <a:rPr lang="en-US" sz="1200" dirty="0"/>
              <a:t>/content/43/Supplement_1/S14</a:t>
            </a:r>
          </a:p>
        </p:txBody>
      </p:sp>
    </p:spTree>
    <p:extLst>
      <p:ext uri="{BB962C8B-B14F-4D97-AF65-F5344CB8AC3E}">
        <p14:creationId xmlns:p14="http://schemas.microsoft.com/office/powerpoint/2010/main" val="412645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F2DBD-8F9F-B64B-9B08-876B9348722E}"/>
              </a:ext>
            </a:extLst>
          </p:cNvPr>
          <p:cNvSpPr>
            <a:spLocks noGrp="1"/>
          </p:cNvSpPr>
          <p:nvPr>
            <p:ph type="body" sz="quarter" idx="10"/>
          </p:nvPr>
        </p:nvSpPr>
        <p:spPr/>
        <p:txBody>
          <a:bodyPr/>
          <a:lstStyle/>
          <a:p>
            <a:r>
              <a:rPr lang="en-US" dirty="0"/>
              <a:t>Screening for DM: Hemoglobin A1c</a:t>
            </a:r>
          </a:p>
        </p:txBody>
      </p:sp>
      <p:sp>
        <p:nvSpPr>
          <p:cNvPr id="3" name="Text Placeholder 2">
            <a:extLst>
              <a:ext uri="{FF2B5EF4-FFF2-40B4-BE49-F238E27FC236}">
                <a16:creationId xmlns:a16="http://schemas.microsoft.com/office/drawing/2014/main" id="{372D7FA2-67E4-244C-97C9-79C627A78E1C}"/>
              </a:ext>
            </a:extLst>
          </p:cNvPr>
          <p:cNvSpPr>
            <a:spLocks noGrp="1"/>
          </p:cNvSpPr>
          <p:nvPr>
            <p:ph type="body" sz="quarter" idx="20"/>
          </p:nvPr>
        </p:nvSpPr>
        <p:spPr>
          <a:xfrm>
            <a:off x="128804" y="1454383"/>
            <a:ext cx="4283708" cy="4850723"/>
          </a:xfrm>
        </p:spPr>
        <p:txBody>
          <a:bodyPr/>
          <a:lstStyle/>
          <a:p>
            <a:r>
              <a:rPr lang="en-US" dirty="0">
                <a:solidFill>
                  <a:schemeClr val="tx1"/>
                </a:solidFill>
              </a:rPr>
              <a:t>Both point-of-care and laboratory blood tests are available</a:t>
            </a:r>
          </a:p>
          <a:p>
            <a:r>
              <a:rPr lang="en-US" dirty="0">
                <a:solidFill>
                  <a:schemeClr val="tx1"/>
                </a:solidFill>
              </a:rPr>
              <a:t>Does not require fasting</a:t>
            </a:r>
          </a:p>
          <a:p>
            <a:r>
              <a:rPr lang="en-US" dirty="0">
                <a:solidFill>
                  <a:schemeClr val="tx1"/>
                </a:solidFill>
              </a:rPr>
              <a:t>Reflects blood glucose control over three months</a:t>
            </a:r>
          </a:p>
          <a:p>
            <a:r>
              <a:rPr lang="en-US" dirty="0">
                <a:solidFill>
                  <a:schemeClr val="tx1"/>
                </a:solidFill>
              </a:rPr>
              <a:t>HbA1c ≥ 6.5%</a:t>
            </a:r>
          </a:p>
          <a:p>
            <a:r>
              <a:rPr lang="en-US" dirty="0">
                <a:solidFill>
                  <a:schemeClr val="tx1"/>
                </a:solidFill>
              </a:rPr>
              <a:t>Independently identifies 30% of diabetes cases</a:t>
            </a:r>
          </a:p>
          <a:p>
            <a:endParaRPr lang="en-US" dirty="0"/>
          </a:p>
        </p:txBody>
      </p:sp>
      <p:pic>
        <p:nvPicPr>
          <p:cNvPr id="2050" name="Picture 2">
            <a:extLst>
              <a:ext uri="{FF2B5EF4-FFF2-40B4-BE49-F238E27FC236}">
                <a16:creationId xmlns:a16="http://schemas.microsoft.com/office/drawing/2014/main" id="{D9B73061-9EF5-2546-87B1-83D406637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35" y="1454384"/>
            <a:ext cx="4285561" cy="4285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AB71F-EBA7-6346-B0B3-B21D2941FBB9}"/>
              </a:ext>
            </a:extLst>
          </p:cNvPr>
          <p:cNvSpPr txBox="1"/>
          <p:nvPr/>
        </p:nvSpPr>
        <p:spPr>
          <a:xfrm>
            <a:off x="4729635" y="5935775"/>
            <a:ext cx="4074257" cy="276999"/>
          </a:xfrm>
          <a:prstGeom prst="rect">
            <a:avLst/>
          </a:prstGeom>
          <a:noFill/>
        </p:spPr>
        <p:txBody>
          <a:bodyPr wrap="none" rtlCol="0">
            <a:spAutoFit/>
          </a:bodyPr>
          <a:lstStyle/>
          <a:p>
            <a:r>
              <a:rPr lang="en-US" sz="1200" dirty="0"/>
              <a:t>https://t1dtoolkit.org/basic-knowledge/understanding-hba1c/</a:t>
            </a:r>
          </a:p>
        </p:txBody>
      </p:sp>
      <p:sp>
        <p:nvSpPr>
          <p:cNvPr id="6" name="TextBox 5">
            <a:extLst>
              <a:ext uri="{FF2B5EF4-FFF2-40B4-BE49-F238E27FC236}">
                <a16:creationId xmlns:a16="http://schemas.microsoft.com/office/drawing/2014/main" id="{6DCCCB23-A225-9044-80B0-56F581677EFC}"/>
              </a:ext>
            </a:extLst>
          </p:cNvPr>
          <p:cNvSpPr txBox="1"/>
          <p:nvPr/>
        </p:nvSpPr>
        <p:spPr>
          <a:xfrm>
            <a:off x="128804" y="6120441"/>
            <a:ext cx="4259243" cy="276999"/>
          </a:xfrm>
          <a:prstGeom prst="rect">
            <a:avLst/>
          </a:prstGeom>
          <a:noFill/>
        </p:spPr>
        <p:txBody>
          <a:bodyPr wrap="none" rtlCol="0">
            <a:spAutoFit/>
          </a:bodyPr>
          <a:lstStyle/>
          <a:p>
            <a:r>
              <a:rPr lang="en-US" sz="1200" dirty="0"/>
              <a:t>https://</a:t>
            </a:r>
            <a:r>
              <a:rPr lang="en-US" sz="1200" dirty="0" err="1"/>
              <a:t>care.diabetesjournals.org</a:t>
            </a:r>
            <a:r>
              <a:rPr lang="en-US" sz="1200" dirty="0"/>
              <a:t>/content/43/Supplement_1/S14</a:t>
            </a:r>
          </a:p>
        </p:txBody>
      </p:sp>
    </p:spTree>
    <p:extLst>
      <p:ext uri="{BB962C8B-B14F-4D97-AF65-F5344CB8AC3E}">
        <p14:creationId xmlns:p14="http://schemas.microsoft.com/office/powerpoint/2010/main" val="276682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0FA1A-1130-495A-A910-DC4FCC6D2A51}"/>
              </a:ext>
            </a:extLst>
          </p:cNvPr>
          <p:cNvSpPr txBox="1"/>
          <p:nvPr/>
        </p:nvSpPr>
        <p:spPr>
          <a:xfrm>
            <a:off x="628650" y="6144321"/>
            <a:ext cx="7886700" cy="276999"/>
          </a:xfrm>
          <a:prstGeom prst="rect">
            <a:avLst/>
          </a:prstGeom>
          <a:noFill/>
        </p:spPr>
        <p:txBody>
          <a:bodyPr wrap="square" rtlCol="0">
            <a:spAutoFit/>
          </a:bodyPr>
          <a:lstStyle/>
          <a:p>
            <a:pPr algn="ctr"/>
            <a:r>
              <a:rPr lang="en-US" sz="1200" dirty="0"/>
              <a:t>https://www.randeye.com/hemoglobin-a1c-test/</a:t>
            </a:r>
          </a:p>
        </p:txBody>
      </p:sp>
      <p:pic>
        <p:nvPicPr>
          <p:cNvPr id="8" name="Picture 7">
            <a:extLst>
              <a:ext uri="{FF2B5EF4-FFF2-40B4-BE49-F238E27FC236}">
                <a16:creationId xmlns:a16="http://schemas.microsoft.com/office/drawing/2014/main" id="{70F724CF-156B-4983-9D44-7CC3B46A1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06877"/>
            <a:ext cx="7886700" cy="5370363"/>
          </a:xfrm>
          <a:prstGeom prst="rect">
            <a:avLst/>
          </a:prstGeom>
        </p:spPr>
      </p:pic>
    </p:spTree>
    <p:extLst>
      <p:ext uri="{BB962C8B-B14F-4D97-AF65-F5344CB8AC3E}">
        <p14:creationId xmlns:p14="http://schemas.microsoft.com/office/powerpoint/2010/main" val="178158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HIVMA Primary Care Guidelines 2020</a:t>
            </a:r>
          </a:p>
        </p:txBody>
      </p:sp>
      <p:sp>
        <p:nvSpPr>
          <p:cNvPr id="3" name="Text Placeholder 2"/>
          <p:cNvSpPr>
            <a:spLocks noGrp="1"/>
          </p:cNvSpPr>
          <p:nvPr>
            <p:ph type="body" sz="quarter" idx="20"/>
          </p:nvPr>
        </p:nvSpPr>
        <p:spPr>
          <a:xfrm>
            <a:off x="479502" y="1338146"/>
            <a:ext cx="8515641" cy="4638705"/>
          </a:xfrm>
        </p:spPr>
        <p:txBody>
          <a:bodyPr/>
          <a:lstStyle/>
          <a:p>
            <a:r>
              <a:rPr lang="en-US" dirty="0">
                <a:solidFill>
                  <a:schemeClr val="tx1"/>
                </a:solidFill>
              </a:rPr>
              <a:t>Random or fasting blood glucose and HbA1c should be obtained prior to starting antiretroviral therapy (ART)</a:t>
            </a:r>
          </a:p>
          <a:p>
            <a:endParaRPr lang="en-US" sz="800" dirty="0">
              <a:solidFill>
                <a:schemeClr val="tx1"/>
              </a:solidFill>
            </a:endParaRPr>
          </a:p>
          <a:p>
            <a:r>
              <a:rPr lang="en-US" dirty="0">
                <a:solidFill>
                  <a:schemeClr val="tx1"/>
                </a:solidFill>
              </a:rPr>
              <a:t>If random blood glucose is abnormal, obtain fasting</a:t>
            </a:r>
          </a:p>
          <a:p>
            <a:endParaRPr lang="en-US" sz="800" dirty="0">
              <a:solidFill>
                <a:schemeClr val="tx1"/>
              </a:solidFill>
            </a:endParaRPr>
          </a:p>
          <a:p>
            <a:r>
              <a:rPr lang="en-US" dirty="0">
                <a:solidFill>
                  <a:schemeClr val="tx1"/>
                </a:solidFill>
              </a:rPr>
              <a:t>HbA1c is no longer the recommended test for diagnosing diabetes in people with HIV on ART</a:t>
            </a:r>
          </a:p>
          <a:p>
            <a:endParaRPr lang="en-US" sz="800" dirty="0">
              <a:solidFill>
                <a:schemeClr val="tx1"/>
              </a:solidFill>
            </a:endParaRPr>
          </a:p>
          <a:p>
            <a:r>
              <a:rPr lang="en-US" dirty="0">
                <a:solidFill>
                  <a:schemeClr val="tx1"/>
                </a:solidFill>
              </a:rPr>
              <a:t>For measurements that do not align, repeat the tests</a:t>
            </a:r>
          </a:p>
        </p:txBody>
      </p:sp>
      <p:sp>
        <p:nvSpPr>
          <p:cNvPr id="4" name="TextBox 3"/>
          <p:cNvSpPr txBox="1"/>
          <p:nvPr/>
        </p:nvSpPr>
        <p:spPr>
          <a:xfrm>
            <a:off x="934180" y="6136340"/>
            <a:ext cx="7275640" cy="307777"/>
          </a:xfrm>
          <a:prstGeom prst="rect">
            <a:avLst/>
          </a:prstGeom>
          <a:noFill/>
        </p:spPr>
        <p:txBody>
          <a:bodyPr wrap="square" rtlCol="0">
            <a:spAutoFit/>
          </a:bodyPr>
          <a:lstStyle/>
          <a:p>
            <a:pPr algn="ctr"/>
            <a:r>
              <a:rPr lang="en-US" sz="1400" dirty="0"/>
              <a:t>https://</a:t>
            </a:r>
            <a:r>
              <a:rPr lang="en-US" sz="1400" dirty="0" err="1"/>
              <a:t>academic.oup.com</a:t>
            </a:r>
            <a:r>
              <a:rPr lang="en-US" sz="1400" dirty="0"/>
              <a:t>/</a:t>
            </a:r>
            <a:r>
              <a:rPr lang="en-US" sz="1400" dirty="0" err="1"/>
              <a:t>cid</a:t>
            </a:r>
            <a:r>
              <a:rPr lang="en-US" sz="1400" dirty="0"/>
              <a:t>/advance-article/</a:t>
            </a:r>
            <a:r>
              <a:rPr lang="en-US" sz="1400" dirty="0" err="1"/>
              <a:t>doi</a:t>
            </a:r>
            <a:r>
              <a:rPr lang="en-US" sz="1400" dirty="0"/>
              <a:t>/10.1093/</a:t>
            </a:r>
            <a:r>
              <a:rPr lang="en-US" sz="1400" dirty="0" err="1"/>
              <a:t>cid</a:t>
            </a:r>
            <a:r>
              <a:rPr lang="en-US" sz="1400" dirty="0"/>
              <a:t>/ciaa1391/5956736#214804158</a:t>
            </a:r>
          </a:p>
        </p:txBody>
      </p:sp>
    </p:spTree>
    <p:extLst>
      <p:ext uri="{BB962C8B-B14F-4D97-AF65-F5344CB8AC3E}">
        <p14:creationId xmlns:p14="http://schemas.microsoft.com/office/powerpoint/2010/main" val="56217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1992</Words>
  <Application>Microsoft Macintosh PowerPoint</Application>
  <PresentationFormat>On-screen Show (4:3)</PresentationFormat>
  <Paragraphs>269</Paragraphs>
  <Slides>23</Slides>
  <Notes>14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23</vt:i4>
      </vt:variant>
    </vt:vector>
  </HeadingPairs>
  <TitlesOfParts>
    <vt:vector size="37" baseType="lpstr">
      <vt:lpstr>Arial</vt:lpstr>
      <vt:lpstr>Calibri</vt:lpstr>
      <vt:lpstr>Calibri Light</vt:lpstr>
      <vt:lpstr>Gill Sans</vt:lpstr>
      <vt:lpstr>Gill Sans MT</vt:lpstr>
      <vt:lpstr>Times New Roman</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Cinquegrani</dc:creator>
  <cp:lastModifiedBy>Judith Collins</cp:lastModifiedBy>
  <cp:revision>14</cp:revision>
  <dcterms:created xsi:type="dcterms:W3CDTF">2020-12-15T06:11:14Z</dcterms:created>
  <dcterms:modified xsi:type="dcterms:W3CDTF">2020-12-23T21:29:00Z</dcterms:modified>
</cp:coreProperties>
</file>