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32" r:id="rId3"/>
    <p:sldMasterId id="2147483744" r:id="rId4"/>
  </p:sldMasterIdLst>
  <p:notesMasterIdLst>
    <p:notesMasterId r:id="rId53"/>
  </p:notesMasterIdLst>
  <p:handoutMasterIdLst>
    <p:handoutMasterId r:id="rId54"/>
  </p:handoutMasterIdLst>
  <p:sldIdLst>
    <p:sldId id="578" r:id="rId5"/>
    <p:sldId id="626" r:id="rId6"/>
    <p:sldId id="618" r:id="rId7"/>
    <p:sldId id="638" r:id="rId8"/>
    <p:sldId id="579" r:id="rId9"/>
    <p:sldId id="585" r:id="rId10"/>
    <p:sldId id="586" r:id="rId11"/>
    <p:sldId id="580" r:id="rId12"/>
    <p:sldId id="601" r:id="rId13"/>
    <p:sldId id="581" r:id="rId14"/>
    <p:sldId id="639" r:id="rId15"/>
    <p:sldId id="431" r:id="rId16"/>
    <p:sldId id="582" r:id="rId17"/>
    <p:sldId id="619" r:id="rId18"/>
    <p:sldId id="620" r:id="rId19"/>
    <p:sldId id="621" r:id="rId20"/>
    <p:sldId id="622" r:id="rId21"/>
    <p:sldId id="640" r:id="rId22"/>
    <p:sldId id="590" r:id="rId23"/>
    <p:sldId id="591" r:id="rId24"/>
    <p:sldId id="592" r:id="rId25"/>
    <p:sldId id="594" r:id="rId26"/>
    <p:sldId id="595" r:id="rId27"/>
    <p:sldId id="628" r:id="rId28"/>
    <p:sldId id="623" r:id="rId29"/>
    <p:sldId id="625" r:id="rId30"/>
    <p:sldId id="643" r:id="rId31"/>
    <p:sldId id="641" r:id="rId32"/>
    <p:sldId id="596" r:id="rId33"/>
    <p:sldId id="615" r:id="rId34"/>
    <p:sldId id="616" r:id="rId35"/>
    <p:sldId id="649" r:id="rId36"/>
    <p:sldId id="630" r:id="rId37"/>
    <p:sldId id="627" r:id="rId38"/>
    <p:sldId id="633" r:id="rId39"/>
    <p:sldId id="632" r:id="rId40"/>
    <p:sldId id="642" r:id="rId41"/>
    <p:sldId id="257" r:id="rId42"/>
    <p:sldId id="258" r:id="rId43"/>
    <p:sldId id="259" r:id="rId44"/>
    <p:sldId id="260" r:id="rId45"/>
    <p:sldId id="262" r:id="rId46"/>
    <p:sldId id="263" r:id="rId47"/>
    <p:sldId id="264" r:id="rId48"/>
    <p:sldId id="267" r:id="rId49"/>
    <p:sldId id="268" r:id="rId50"/>
    <p:sldId id="269" r:id="rId51"/>
    <p:sldId id="598"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C7991"/>
    <a:srgbClr val="1E6D65"/>
    <a:srgbClr val="E6931A"/>
    <a:srgbClr val="FF66FF"/>
    <a:srgbClr val="CC66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9" autoAdjust="0"/>
    <p:restoredTop sz="95230" autoAdjust="0"/>
  </p:normalViewPr>
  <p:slideViewPr>
    <p:cSldViewPr>
      <p:cViewPr varScale="1">
        <p:scale>
          <a:sx n="68" d="100"/>
          <a:sy n="68" d="100"/>
        </p:scale>
        <p:origin x="1548" y="6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1CEA5-EA62-4789-9EEF-E0C19F014F1A}" type="doc">
      <dgm:prSet loTypeId="urn:microsoft.com/office/officeart/2005/8/layout/hProcess9" loCatId="process" qsTypeId="urn:microsoft.com/office/officeart/2005/8/quickstyle/simple1#2" qsCatId="simple" csTypeId="urn:microsoft.com/office/officeart/2005/8/colors/accent1_2#2" csCatId="accent1" phldr="1"/>
      <dgm:spPr/>
    </dgm:pt>
    <dgm:pt modelId="{F5D8853F-AE8C-449E-91F2-186D2710BC2E}">
      <dgm:prSet phldrT="[Text]" custT="1"/>
      <dgm:spPr/>
      <dgm:t>
        <a:bodyPr/>
        <a:lstStyle/>
        <a:p>
          <a:r>
            <a:rPr lang="en-US" sz="2400" b="1" dirty="0">
              <a:solidFill>
                <a:srgbClr val="FFFF00"/>
              </a:solidFill>
            </a:rPr>
            <a:t>Stigma</a:t>
          </a:r>
        </a:p>
      </dgm:t>
    </dgm:pt>
    <dgm:pt modelId="{046EC686-6DC9-4105-A552-2AD9016195EE}" type="parTrans" cxnId="{E3BB7F6D-486E-4276-ACCF-8F88756C4C37}">
      <dgm:prSet/>
      <dgm:spPr/>
      <dgm:t>
        <a:bodyPr/>
        <a:lstStyle/>
        <a:p>
          <a:endParaRPr lang="en-US"/>
        </a:p>
      </dgm:t>
    </dgm:pt>
    <dgm:pt modelId="{85DA57A6-5949-4FFF-85A7-73D1B777C782}" type="sibTrans" cxnId="{E3BB7F6D-486E-4276-ACCF-8F88756C4C37}">
      <dgm:prSet/>
      <dgm:spPr/>
      <dgm:t>
        <a:bodyPr/>
        <a:lstStyle/>
        <a:p>
          <a:endParaRPr lang="en-US"/>
        </a:p>
      </dgm:t>
    </dgm:pt>
    <dgm:pt modelId="{A41C212D-7C04-4712-829D-F3B16DEB6A85}">
      <dgm:prSet phldrT="[Text]" custT="1"/>
      <dgm:spPr/>
      <dgm:t>
        <a:bodyPr/>
        <a:lstStyle/>
        <a:p>
          <a:r>
            <a:rPr lang="en-US" sz="1600" b="1" dirty="0">
              <a:solidFill>
                <a:srgbClr val="FFFF00"/>
              </a:solidFill>
            </a:rPr>
            <a:t>Psycho-social effects:</a:t>
          </a:r>
        </a:p>
        <a:p>
          <a:endParaRPr lang="en-US" sz="1600" b="1" dirty="0"/>
        </a:p>
      </dgm:t>
    </dgm:pt>
    <dgm:pt modelId="{6C0E7A64-062F-4EF1-B0C4-DF2695292FB4}" type="parTrans" cxnId="{DF4C5668-2D79-4F6F-B5AB-1F6875C532DE}">
      <dgm:prSet/>
      <dgm:spPr/>
      <dgm:t>
        <a:bodyPr/>
        <a:lstStyle/>
        <a:p>
          <a:endParaRPr lang="en-US"/>
        </a:p>
      </dgm:t>
    </dgm:pt>
    <dgm:pt modelId="{EC2A3631-E7A5-40F6-8E0C-9AFAEBF0CDF1}" type="sibTrans" cxnId="{DF4C5668-2D79-4F6F-B5AB-1F6875C532DE}">
      <dgm:prSet/>
      <dgm:spPr/>
      <dgm:t>
        <a:bodyPr/>
        <a:lstStyle/>
        <a:p>
          <a:endParaRPr lang="en-US"/>
        </a:p>
      </dgm:t>
    </dgm:pt>
    <dgm:pt modelId="{8316DEFE-4B95-4113-87DD-D8D6BEB4EF8A}">
      <dgm:prSet phldrT="[Text]" custT="1"/>
      <dgm:spPr/>
      <dgm:t>
        <a:bodyPr/>
        <a:lstStyle/>
        <a:p>
          <a:r>
            <a:rPr lang="en-US" sz="1600" b="1" dirty="0">
              <a:solidFill>
                <a:srgbClr val="FFFF00"/>
              </a:solidFill>
            </a:rPr>
            <a:t>Behavioral Consequences:</a:t>
          </a:r>
        </a:p>
        <a:p>
          <a:endParaRPr lang="en-US" sz="1600" b="1" dirty="0"/>
        </a:p>
      </dgm:t>
    </dgm:pt>
    <dgm:pt modelId="{81204475-6668-4851-B43D-B52BA74BCDCF}" type="parTrans" cxnId="{B0D2E170-80A9-4385-9309-5665562CD0FC}">
      <dgm:prSet/>
      <dgm:spPr/>
      <dgm:t>
        <a:bodyPr/>
        <a:lstStyle/>
        <a:p>
          <a:endParaRPr lang="en-US"/>
        </a:p>
      </dgm:t>
    </dgm:pt>
    <dgm:pt modelId="{067ED0B6-54D0-4D72-A86F-4282C4CDA6C8}" type="sibTrans" cxnId="{B0D2E170-80A9-4385-9309-5665562CD0FC}">
      <dgm:prSet/>
      <dgm:spPr/>
      <dgm:t>
        <a:bodyPr/>
        <a:lstStyle/>
        <a:p>
          <a:endParaRPr lang="en-US"/>
        </a:p>
      </dgm:t>
    </dgm:pt>
    <dgm:pt modelId="{2F0E5D58-000C-4C89-940B-5056C7F64F3F}">
      <dgm:prSet custT="1"/>
      <dgm:spPr/>
      <dgm:t>
        <a:bodyPr/>
        <a:lstStyle/>
        <a:p>
          <a:r>
            <a:rPr lang="en-US" sz="1600" dirty="0">
              <a:solidFill>
                <a:schemeClr val="tx1"/>
              </a:solidFill>
            </a:rPr>
            <a:t>Silence</a:t>
          </a:r>
        </a:p>
      </dgm:t>
    </dgm:pt>
    <dgm:pt modelId="{065266B3-D58E-4895-AA7D-395480054725}" type="parTrans" cxnId="{39E760F3-890F-4C97-BC2F-7B4586E40DEE}">
      <dgm:prSet/>
      <dgm:spPr/>
      <dgm:t>
        <a:bodyPr/>
        <a:lstStyle/>
        <a:p>
          <a:endParaRPr lang="en-US"/>
        </a:p>
      </dgm:t>
    </dgm:pt>
    <dgm:pt modelId="{70CB1BAF-F3C2-4BAA-922C-4AFA9F7C4168}" type="sibTrans" cxnId="{39E760F3-890F-4C97-BC2F-7B4586E40DEE}">
      <dgm:prSet/>
      <dgm:spPr/>
      <dgm:t>
        <a:bodyPr/>
        <a:lstStyle/>
        <a:p>
          <a:endParaRPr lang="en-US"/>
        </a:p>
      </dgm:t>
    </dgm:pt>
    <dgm:pt modelId="{A874F59A-B029-4ED7-BC7F-B8FD2375C6B9}">
      <dgm:prSet custT="1"/>
      <dgm:spPr/>
      <dgm:t>
        <a:bodyPr/>
        <a:lstStyle/>
        <a:p>
          <a:r>
            <a:rPr lang="en-US" sz="1600" dirty="0">
              <a:solidFill>
                <a:schemeClr val="tx1"/>
              </a:solidFill>
            </a:rPr>
            <a:t>Negative  attitudes</a:t>
          </a:r>
        </a:p>
      </dgm:t>
    </dgm:pt>
    <dgm:pt modelId="{31EC3BD4-1B1E-4FD8-B05F-6CEE1AF29738}" type="parTrans" cxnId="{9B3C7280-5A07-42E1-9066-9FECC560E196}">
      <dgm:prSet/>
      <dgm:spPr/>
      <dgm:t>
        <a:bodyPr/>
        <a:lstStyle/>
        <a:p>
          <a:endParaRPr lang="en-US"/>
        </a:p>
      </dgm:t>
    </dgm:pt>
    <dgm:pt modelId="{DEFBF400-CACB-42D8-B9BC-E677E891EE54}" type="sibTrans" cxnId="{9B3C7280-5A07-42E1-9066-9FECC560E196}">
      <dgm:prSet/>
      <dgm:spPr/>
      <dgm:t>
        <a:bodyPr/>
        <a:lstStyle/>
        <a:p>
          <a:endParaRPr lang="en-US"/>
        </a:p>
      </dgm:t>
    </dgm:pt>
    <dgm:pt modelId="{06362A7B-A406-4CBB-B84C-DAA2E2DD1FA1}">
      <dgm:prSet phldrT="[Text]" custT="1"/>
      <dgm:spPr/>
      <dgm:t>
        <a:bodyPr/>
        <a:lstStyle/>
        <a:p>
          <a:r>
            <a:rPr lang="en-US" sz="1600" b="1" dirty="0">
              <a:solidFill>
                <a:srgbClr val="FFFF00"/>
              </a:solidFill>
            </a:rPr>
            <a:t>Effects on health:</a:t>
          </a:r>
        </a:p>
        <a:p>
          <a:endParaRPr lang="en-US" sz="1600" b="1" dirty="0">
            <a:solidFill>
              <a:srgbClr val="FFFF00"/>
            </a:solidFill>
          </a:endParaRPr>
        </a:p>
      </dgm:t>
    </dgm:pt>
    <dgm:pt modelId="{7FAD6973-C962-4305-B868-1A6B59DFF2CC}" type="parTrans" cxnId="{EB960B29-4A31-489B-8CDC-6B86F1E7BD13}">
      <dgm:prSet/>
      <dgm:spPr/>
      <dgm:t>
        <a:bodyPr/>
        <a:lstStyle/>
        <a:p>
          <a:endParaRPr lang="en-US"/>
        </a:p>
      </dgm:t>
    </dgm:pt>
    <dgm:pt modelId="{B772FA26-1453-499A-AC42-2D78E63A2142}" type="sibTrans" cxnId="{EB960B29-4A31-489B-8CDC-6B86F1E7BD13}">
      <dgm:prSet/>
      <dgm:spPr/>
      <dgm:t>
        <a:bodyPr/>
        <a:lstStyle/>
        <a:p>
          <a:endParaRPr lang="en-US"/>
        </a:p>
      </dgm:t>
    </dgm:pt>
    <dgm:pt modelId="{540FD2BD-FA65-403D-B2E4-346EF9040791}">
      <dgm:prSet custT="1"/>
      <dgm:spPr/>
      <dgm:t>
        <a:bodyPr/>
        <a:lstStyle/>
        <a:p>
          <a:r>
            <a:rPr lang="en-US" sz="1600" dirty="0">
              <a:solidFill>
                <a:schemeClr val="tx1"/>
              </a:solidFill>
            </a:rPr>
            <a:t>Delay in care</a:t>
          </a:r>
        </a:p>
      </dgm:t>
    </dgm:pt>
    <dgm:pt modelId="{AA299680-BDAC-43B8-A8DA-CFFC3915C2C5}" type="parTrans" cxnId="{6552E525-B9D9-4ED3-A604-7693FBC3D06D}">
      <dgm:prSet/>
      <dgm:spPr/>
      <dgm:t>
        <a:bodyPr/>
        <a:lstStyle/>
        <a:p>
          <a:endParaRPr lang="en-US"/>
        </a:p>
      </dgm:t>
    </dgm:pt>
    <dgm:pt modelId="{BA380DD3-281C-40DB-9E15-A8C061665FBC}" type="sibTrans" cxnId="{6552E525-B9D9-4ED3-A604-7693FBC3D06D}">
      <dgm:prSet/>
      <dgm:spPr/>
      <dgm:t>
        <a:bodyPr/>
        <a:lstStyle/>
        <a:p>
          <a:endParaRPr lang="en-US"/>
        </a:p>
      </dgm:t>
    </dgm:pt>
    <dgm:pt modelId="{7DD4D0C1-BD02-448E-A9DE-F090FCD21F72}">
      <dgm:prSet custT="1"/>
      <dgm:spPr/>
      <dgm:t>
        <a:bodyPr/>
        <a:lstStyle/>
        <a:p>
          <a:r>
            <a:rPr lang="en-US" sz="1600" dirty="0">
              <a:solidFill>
                <a:schemeClr val="tx1"/>
              </a:solidFill>
            </a:rPr>
            <a:t>Avoidance of services</a:t>
          </a:r>
        </a:p>
      </dgm:t>
    </dgm:pt>
    <dgm:pt modelId="{15CB3553-9BBE-4CF4-86B1-6AAF877A8C40}" type="parTrans" cxnId="{665B4164-D21C-4874-A725-90E4521AE628}">
      <dgm:prSet/>
      <dgm:spPr/>
      <dgm:t>
        <a:bodyPr/>
        <a:lstStyle/>
        <a:p>
          <a:endParaRPr lang="en-US"/>
        </a:p>
      </dgm:t>
    </dgm:pt>
    <dgm:pt modelId="{1A9D0E81-2D9A-4CFA-9BA5-51FBB5C9AD9E}" type="sibTrans" cxnId="{665B4164-D21C-4874-A725-90E4521AE628}">
      <dgm:prSet/>
      <dgm:spPr/>
      <dgm:t>
        <a:bodyPr/>
        <a:lstStyle/>
        <a:p>
          <a:endParaRPr lang="en-US"/>
        </a:p>
      </dgm:t>
    </dgm:pt>
    <dgm:pt modelId="{E44978D7-8A74-4C08-B1E4-197A997DAE46}">
      <dgm:prSet custT="1"/>
      <dgm:spPr/>
      <dgm:t>
        <a:bodyPr/>
        <a:lstStyle/>
        <a:p>
          <a:r>
            <a:rPr lang="en-US" sz="1600" dirty="0">
              <a:solidFill>
                <a:schemeClr val="tx1"/>
              </a:solidFill>
            </a:rPr>
            <a:t>Not taking meds</a:t>
          </a:r>
        </a:p>
      </dgm:t>
    </dgm:pt>
    <dgm:pt modelId="{D3D16B50-40AC-4385-BAF5-9D5F80713787}" type="parTrans" cxnId="{A6AA1349-B018-4C5C-81B9-35683AB84376}">
      <dgm:prSet/>
      <dgm:spPr/>
      <dgm:t>
        <a:bodyPr/>
        <a:lstStyle/>
        <a:p>
          <a:endParaRPr lang="en-US"/>
        </a:p>
      </dgm:t>
    </dgm:pt>
    <dgm:pt modelId="{56813A6D-3E40-475B-BF88-4346E31E8D3C}" type="sibTrans" cxnId="{A6AA1349-B018-4C5C-81B9-35683AB84376}">
      <dgm:prSet/>
      <dgm:spPr/>
      <dgm:t>
        <a:bodyPr/>
        <a:lstStyle/>
        <a:p>
          <a:endParaRPr lang="en-US"/>
        </a:p>
      </dgm:t>
    </dgm:pt>
    <dgm:pt modelId="{C228868D-26FC-4A28-8B9E-A0DC0C3DD414}">
      <dgm:prSet custT="1"/>
      <dgm:spPr/>
      <dgm:t>
        <a:bodyPr/>
        <a:lstStyle/>
        <a:p>
          <a:r>
            <a:rPr lang="en-US" sz="1600" dirty="0">
              <a:solidFill>
                <a:schemeClr val="tx1"/>
              </a:solidFill>
            </a:rPr>
            <a:t>Poor mental health</a:t>
          </a:r>
        </a:p>
      </dgm:t>
    </dgm:pt>
    <dgm:pt modelId="{3626BBAD-6353-4362-B1D5-9B0450F6720C}" type="parTrans" cxnId="{354568B6-B5FA-4B14-8607-042DFE716CBF}">
      <dgm:prSet/>
      <dgm:spPr/>
      <dgm:t>
        <a:bodyPr/>
        <a:lstStyle/>
        <a:p>
          <a:endParaRPr lang="en-US"/>
        </a:p>
      </dgm:t>
    </dgm:pt>
    <dgm:pt modelId="{EE8D2905-10A7-427D-8CCD-02FCE88442FE}" type="sibTrans" cxnId="{354568B6-B5FA-4B14-8607-042DFE716CBF}">
      <dgm:prSet/>
      <dgm:spPr/>
      <dgm:t>
        <a:bodyPr/>
        <a:lstStyle/>
        <a:p>
          <a:endParaRPr lang="en-US"/>
        </a:p>
      </dgm:t>
    </dgm:pt>
    <dgm:pt modelId="{51AFB693-BFEC-4B85-B671-15FB0A38246E}">
      <dgm:prSet custT="1"/>
      <dgm:spPr/>
      <dgm:t>
        <a:bodyPr/>
        <a:lstStyle/>
        <a:p>
          <a:r>
            <a:rPr lang="en-US" sz="1600" dirty="0">
              <a:solidFill>
                <a:schemeClr val="tx1"/>
              </a:solidFill>
            </a:rPr>
            <a:t>Mortality and morbidity</a:t>
          </a:r>
        </a:p>
      </dgm:t>
    </dgm:pt>
    <dgm:pt modelId="{EFA4F06F-336C-4512-BABE-7C782DFB6EA1}" type="parTrans" cxnId="{ADD2136F-B519-4955-A328-782C1275A697}">
      <dgm:prSet/>
      <dgm:spPr/>
      <dgm:t>
        <a:bodyPr/>
        <a:lstStyle/>
        <a:p>
          <a:endParaRPr lang="en-US"/>
        </a:p>
      </dgm:t>
    </dgm:pt>
    <dgm:pt modelId="{47103F1C-70F3-4ECD-9CCF-AE408DEB905A}" type="sibTrans" cxnId="{ADD2136F-B519-4955-A328-782C1275A697}">
      <dgm:prSet/>
      <dgm:spPr/>
      <dgm:t>
        <a:bodyPr/>
        <a:lstStyle/>
        <a:p>
          <a:endParaRPr lang="en-US"/>
        </a:p>
      </dgm:t>
    </dgm:pt>
    <dgm:pt modelId="{340A9F4F-48E4-491E-BE86-C7589495A92D}">
      <dgm:prSet custT="1"/>
      <dgm:spPr/>
      <dgm:t>
        <a:bodyPr/>
        <a:lstStyle/>
        <a:p>
          <a:r>
            <a:rPr lang="en-US" sz="1600" dirty="0">
              <a:solidFill>
                <a:schemeClr val="tx1"/>
              </a:solidFill>
            </a:rPr>
            <a:t>Adverse health consequences of violence</a:t>
          </a:r>
        </a:p>
      </dgm:t>
    </dgm:pt>
    <dgm:pt modelId="{DAE9F965-CAAA-419A-8303-63BA21653F8F}" type="parTrans" cxnId="{7BF56161-ECB2-45A2-9031-A29D2D8E6E6F}">
      <dgm:prSet/>
      <dgm:spPr/>
      <dgm:t>
        <a:bodyPr/>
        <a:lstStyle/>
        <a:p>
          <a:endParaRPr lang="en-US"/>
        </a:p>
      </dgm:t>
    </dgm:pt>
    <dgm:pt modelId="{6B49998B-E44B-41E7-96D7-B3CB1450BD6D}" type="sibTrans" cxnId="{7BF56161-ECB2-45A2-9031-A29D2D8E6E6F}">
      <dgm:prSet/>
      <dgm:spPr/>
      <dgm:t>
        <a:bodyPr/>
        <a:lstStyle/>
        <a:p>
          <a:endParaRPr lang="en-US"/>
        </a:p>
      </dgm:t>
    </dgm:pt>
    <dgm:pt modelId="{D64E984A-2247-4AB7-918C-3E14681A4DD4}">
      <dgm:prSet custT="1"/>
      <dgm:spPr/>
      <dgm:t>
        <a:bodyPr/>
        <a:lstStyle/>
        <a:p>
          <a:r>
            <a:rPr lang="en-US" sz="1600" dirty="0">
              <a:solidFill>
                <a:schemeClr val="tx1"/>
              </a:solidFill>
            </a:rPr>
            <a:t>Shame</a:t>
          </a:r>
        </a:p>
      </dgm:t>
    </dgm:pt>
    <dgm:pt modelId="{ED48A2C3-0235-4743-A9BA-74B9FF4D5C5D}" type="sibTrans" cxnId="{96E3730A-DE6B-4168-BE08-C6E90D9F21CE}">
      <dgm:prSet/>
      <dgm:spPr/>
      <dgm:t>
        <a:bodyPr/>
        <a:lstStyle/>
        <a:p>
          <a:endParaRPr lang="en-US"/>
        </a:p>
      </dgm:t>
    </dgm:pt>
    <dgm:pt modelId="{AE3A31A0-56BE-4E79-8C81-70C11CBD2B9D}" type="parTrans" cxnId="{96E3730A-DE6B-4168-BE08-C6E90D9F21CE}">
      <dgm:prSet/>
      <dgm:spPr/>
      <dgm:t>
        <a:bodyPr/>
        <a:lstStyle/>
        <a:p>
          <a:endParaRPr lang="en-US"/>
        </a:p>
      </dgm:t>
    </dgm:pt>
    <dgm:pt modelId="{EC52D0EA-155A-4C7F-8AA4-A1DC0072A640}">
      <dgm:prSet custT="1"/>
      <dgm:spPr/>
      <dgm:t>
        <a:bodyPr/>
        <a:lstStyle/>
        <a:p>
          <a:r>
            <a:rPr lang="en-US" sz="1600" dirty="0">
              <a:solidFill>
                <a:schemeClr val="tx1"/>
              </a:solidFill>
            </a:rPr>
            <a:t>Transmission of infections</a:t>
          </a:r>
        </a:p>
      </dgm:t>
    </dgm:pt>
    <dgm:pt modelId="{E53F5333-E506-4AB9-A4FD-2D0F34CA6C96}" type="parTrans" cxnId="{88112857-283B-4D3E-8024-E98FCD0EBF4B}">
      <dgm:prSet/>
      <dgm:spPr/>
      <dgm:t>
        <a:bodyPr/>
        <a:lstStyle/>
        <a:p>
          <a:endParaRPr lang="en-US"/>
        </a:p>
      </dgm:t>
    </dgm:pt>
    <dgm:pt modelId="{1DB121F6-1915-44C9-8A19-5F244DD2F115}" type="sibTrans" cxnId="{88112857-283B-4D3E-8024-E98FCD0EBF4B}">
      <dgm:prSet/>
      <dgm:spPr/>
      <dgm:t>
        <a:bodyPr/>
        <a:lstStyle/>
        <a:p>
          <a:endParaRPr lang="en-US"/>
        </a:p>
      </dgm:t>
    </dgm:pt>
    <dgm:pt modelId="{E1557179-B40F-4C2D-8311-5314D5430FD3}">
      <dgm:prSet custT="1"/>
      <dgm:spPr/>
      <dgm:t>
        <a:bodyPr/>
        <a:lstStyle/>
        <a:p>
          <a:r>
            <a:rPr lang="en-US" sz="1600" dirty="0">
              <a:solidFill>
                <a:schemeClr val="tx1"/>
              </a:solidFill>
            </a:rPr>
            <a:t>Lack of disclosure</a:t>
          </a:r>
        </a:p>
      </dgm:t>
    </dgm:pt>
    <dgm:pt modelId="{69BF38B3-2784-4D29-81FA-D4FF0652D5BB}" type="parTrans" cxnId="{478A2C99-7E8F-4E71-AF9B-F6EB52DB7E31}">
      <dgm:prSet/>
      <dgm:spPr/>
      <dgm:t>
        <a:bodyPr/>
        <a:lstStyle/>
        <a:p>
          <a:endParaRPr lang="en-US"/>
        </a:p>
      </dgm:t>
    </dgm:pt>
    <dgm:pt modelId="{E19DEE13-2289-4516-AA9D-D32A0AFA5AA0}" type="sibTrans" cxnId="{478A2C99-7E8F-4E71-AF9B-F6EB52DB7E31}">
      <dgm:prSet/>
      <dgm:spPr/>
      <dgm:t>
        <a:bodyPr/>
        <a:lstStyle/>
        <a:p>
          <a:endParaRPr lang="en-US"/>
        </a:p>
      </dgm:t>
    </dgm:pt>
    <dgm:pt modelId="{ECC5B29A-B464-4D16-BA89-20FE2B555971}">
      <dgm:prSet custT="1"/>
      <dgm:spPr/>
      <dgm:t>
        <a:bodyPr/>
        <a:lstStyle/>
        <a:p>
          <a:endParaRPr lang="en-US" sz="1600" dirty="0"/>
        </a:p>
      </dgm:t>
    </dgm:pt>
    <dgm:pt modelId="{0AAFC7B4-35B9-4466-A51E-1303A411641A}" type="parTrans" cxnId="{22512531-C004-4E49-B9A0-A8187C062280}">
      <dgm:prSet/>
      <dgm:spPr/>
      <dgm:t>
        <a:bodyPr/>
        <a:lstStyle/>
        <a:p>
          <a:endParaRPr lang="en-US"/>
        </a:p>
      </dgm:t>
    </dgm:pt>
    <dgm:pt modelId="{3244D792-FD10-431E-B589-558DAED6F4F9}" type="sibTrans" cxnId="{22512531-C004-4E49-B9A0-A8187C062280}">
      <dgm:prSet/>
      <dgm:spPr/>
      <dgm:t>
        <a:bodyPr/>
        <a:lstStyle/>
        <a:p>
          <a:endParaRPr lang="en-US"/>
        </a:p>
      </dgm:t>
    </dgm:pt>
    <dgm:pt modelId="{C042216B-936D-40F1-A4A1-5B124D67CE16}">
      <dgm:prSet custT="1"/>
      <dgm:spPr/>
      <dgm:t>
        <a:bodyPr/>
        <a:lstStyle/>
        <a:p>
          <a:r>
            <a:rPr lang="en-US" sz="1600" dirty="0">
              <a:solidFill>
                <a:schemeClr val="tx1"/>
              </a:solidFill>
            </a:rPr>
            <a:t>Violence</a:t>
          </a:r>
        </a:p>
      </dgm:t>
    </dgm:pt>
    <dgm:pt modelId="{42B4D960-7CAA-4907-952C-A3D6820AFDDC}" type="parTrans" cxnId="{69D6BDD3-97D5-48C4-BBE2-FDE70DDC2972}">
      <dgm:prSet/>
      <dgm:spPr/>
      <dgm:t>
        <a:bodyPr/>
        <a:lstStyle/>
        <a:p>
          <a:endParaRPr lang="en-US"/>
        </a:p>
      </dgm:t>
    </dgm:pt>
    <dgm:pt modelId="{B189E727-BC6E-402B-A129-2E9E36B99368}" type="sibTrans" cxnId="{69D6BDD3-97D5-48C4-BBE2-FDE70DDC2972}">
      <dgm:prSet/>
      <dgm:spPr/>
      <dgm:t>
        <a:bodyPr/>
        <a:lstStyle/>
        <a:p>
          <a:endParaRPr lang="en-US"/>
        </a:p>
      </dgm:t>
    </dgm:pt>
    <dgm:pt modelId="{69BCF7E9-FC28-44A7-B003-D64F5F59ACBB}">
      <dgm:prSet custT="1"/>
      <dgm:spPr/>
      <dgm:t>
        <a:bodyPr/>
        <a:lstStyle/>
        <a:p>
          <a:r>
            <a:rPr lang="en-US" sz="1600" dirty="0">
              <a:solidFill>
                <a:schemeClr val="tx1"/>
              </a:solidFill>
            </a:rPr>
            <a:t>Blame</a:t>
          </a:r>
        </a:p>
      </dgm:t>
    </dgm:pt>
    <dgm:pt modelId="{C81574D7-E1A3-4402-BADA-FC79DC5ED23C}" type="parTrans" cxnId="{FF74AEBB-385A-491B-9694-2230952F8FBE}">
      <dgm:prSet/>
      <dgm:spPr/>
      <dgm:t>
        <a:bodyPr/>
        <a:lstStyle/>
        <a:p>
          <a:endParaRPr lang="en-US"/>
        </a:p>
      </dgm:t>
    </dgm:pt>
    <dgm:pt modelId="{6A9D9582-9884-4DCD-8C30-AD9F9EBFCA27}" type="sibTrans" cxnId="{FF74AEBB-385A-491B-9694-2230952F8FBE}">
      <dgm:prSet/>
      <dgm:spPr/>
      <dgm:t>
        <a:bodyPr/>
        <a:lstStyle/>
        <a:p>
          <a:endParaRPr lang="en-US"/>
        </a:p>
      </dgm:t>
    </dgm:pt>
    <dgm:pt modelId="{16A448C1-0606-467F-87F3-D4AF423742D3}">
      <dgm:prSet custT="1"/>
      <dgm:spPr/>
      <dgm:t>
        <a:bodyPr/>
        <a:lstStyle/>
        <a:p>
          <a:r>
            <a:rPr lang="en-US" sz="1600" dirty="0">
              <a:solidFill>
                <a:schemeClr val="tx1"/>
              </a:solidFill>
            </a:rPr>
            <a:t>Secrecy</a:t>
          </a:r>
        </a:p>
      </dgm:t>
    </dgm:pt>
    <dgm:pt modelId="{0813FA3A-06C4-453B-92A8-9D7D2780C0F0}" type="parTrans" cxnId="{51CE51B3-6900-4261-9E5E-0E259BC42CEC}">
      <dgm:prSet/>
      <dgm:spPr/>
      <dgm:t>
        <a:bodyPr/>
        <a:lstStyle/>
        <a:p>
          <a:endParaRPr lang="en-US"/>
        </a:p>
      </dgm:t>
    </dgm:pt>
    <dgm:pt modelId="{5D7688C4-FEF8-4C00-8D22-B605B13D5B0C}" type="sibTrans" cxnId="{51CE51B3-6900-4261-9E5E-0E259BC42CEC}">
      <dgm:prSet/>
      <dgm:spPr/>
      <dgm:t>
        <a:bodyPr/>
        <a:lstStyle/>
        <a:p>
          <a:endParaRPr lang="en-US"/>
        </a:p>
      </dgm:t>
    </dgm:pt>
    <dgm:pt modelId="{3DBEBC69-98AA-4FA0-8499-A9A4C0211692}">
      <dgm:prSet custT="1"/>
      <dgm:spPr/>
      <dgm:t>
        <a:bodyPr/>
        <a:lstStyle/>
        <a:p>
          <a:r>
            <a:rPr lang="en-US" sz="1600" dirty="0">
              <a:solidFill>
                <a:schemeClr val="tx1"/>
              </a:solidFill>
            </a:rPr>
            <a:t>Discrimination</a:t>
          </a:r>
        </a:p>
      </dgm:t>
    </dgm:pt>
    <dgm:pt modelId="{A58BA964-299F-4546-A440-D2FFA0527C22}" type="parTrans" cxnId="{00DCB289-56C5-4346-B221-9001D42BA21F}">
      <dgm:prSet/>
      <dgm:spPr/>
      <dgm:t>
        <a:bodyPr/>
        <a:lstStyle/>
        <a:p>
          <a:endParaRPr lang="en-US"/>
        </a:p>
      </dgm:t>
    </dgm:pt>
    <dgm:pt modelId="{1B45D063-3CB5-4FB0-B418-10CC260E6B91}" type="sibTrans" cxnId="{00DCB289-56C5-4346-B221-9001D42BA21F}">
      <dgm:prSet/>
      <dgm:spPr/>
      <dgm:t>
        <a:bodyPr/>
        <a:lstStyle/>
        <a:p>
          <a:endParaRPr lang="en-US"/>
        </a:p>
      </dgm:t>
    </dgm:pt>
    <dgm:pt modelId="{29CC98C1-CE9D-4159-9A76-A03E3817FC2F}">
      <dgm:prSet custT="1"/>
      <dgm:spPr/>
      <dgm:t>
        <a:bodyPr/>
        <a:lstStyle/>
        <a:p>
          <a:r>
            <a:rPr lang="en-US" sz="1600" dirty="0">
              <a:solidFill>
                <a:schemeClr val="tx1"/>
              </a:solidFill>
            </a:rPr>
            <a:t>Guilt</a:t>
          </a:r>
        </a:p>
      </dgm:t>
    </dgm:pt>
    <dgm:pt modelId="{07614B7A-E58C-4CE0-8BC6-BAF3E9DF8628}" type="parTrans" cxnId="{8AE21654-F79C-488D-93D4-CC8987C00DE6}">
      <dgm:prSet/>
      <dgm:spPr/>
      <dgm:t>
        <a:bodyPr/>
        <a:lstStyle/>
        <a:p>
          <a:endParaRPr lang="en-US"/>
        </a:p>
      </dgm:t>
    </dgm:pt>
    <dgm:pt modelId="{E46DC3A3-51A2-4CAB-9146-7785215B194F}" type="sibTrans" cxnId="{8AE21654-F79C-488D-93D4-CC8987C00DE6}">
      <dgm:prSet/>
      <dgm:spPr/>
      <dgm:t>
        <a:bodyPr/>
        <a:lstStyle/>
        <a:p>
          <a:endParaRPr lang="en-US"/>
        </a:p>
      </dgm:t>
    </dgm:pt>
    <dgm:pt modelId="{DCEDFD76-581A-467F-B3E9-3FB5780E9D62}">
      <dgm:prSet custT="1"/>
      <dgm:spPr/>
      <dgm:t>
        <a:bodyPr/>
        <a:lstStyle/>
        <a:p>
          <a:r>
            <a:rPr lang="en-US" sz="1600" dirty="0">
              <a:solidFill>
                <a:schemeClr val="tx1"/>
              </a:solidFill>
            </a:rPr>
            <a:t>Fear</a:t>
          </a:r>
        </a:p>
      </dgm:t>
    </dgm:pt>
    <dgm:pt modelId="{62A872AB-62FB-49B1-B242-94EE2A0F0047}" type="parTrans" cxnId="{ED13C575-5198-4D59-B7DE-35A200753532}">
      <dgm:prSet/>
      <dgm:spPr/>
      <dgm:t>
        <a:bodyPr/>
        <a:lstStyle/>
        <a:p>
          <a:endParaRPr lang="en-US"/>
        </a:p>
      </dgm:t>
    </dgm:pt>
    <dgm:pt modelId="{913EB231-3F5D-4B8B-A2BD-212386024162}" type="sibTrans" cxnId="{ED13C575-5198-4D59-B7DE-35A200753532}">
      <dgm:prSet/>
      <dgm:spPr/>
      <dgm:t>
        <a:bodyPr/>
        <a:lstStyle/>
        <a:p>
          <a:endParaRPr lang="en-US"/>
        </a:p>
      </dgm:t>
    </dgm:pt>
    <dgm:pt modelId="{144F564F-5C17-4685-99FB-5117074F9E24}">
      <dgm:prSet custT="1"/>
      <dgm:spPr/>
      <dgm:t>
        <a:bodyPr/>
        <a:lstStyle/>
        <a:p>
          <a:r>
            <a:rPr lang="en-US" sz="1600" dirty="0">
              <a:solidFill>
                <a:schemeClr val="tx1"/>
              </a:solidFill>
            </a:rPr>
            <a:t>Denial </a:t>
          </a:r>
        </a:p>
      </dgm:t>
    </dgm:pt>
    <dgm:pt modelId="{D715B0A7-FF1D-417C-81A8-AE7680ACE5B7}" type="parTrans" cxnId="{7FC01A9E-E78D-4A41-B7B6-FD6D2B01D8B6}">
      <dgm:prSet/>
      <dgm:spPr/>
      <dgm:t>
        <a:bodyPr/>
        <a:lstStyle/>
        <a:p>
          <a:endParaRPr lang="en-US"/>
        </a:p>
      </dgm:t>
    </dgm:pt>
    <dgm:pt modelId="{4F98D929-8585-4EBE-9FF4-2398C3934D9E}" type="sibTrans" cxnId="{7FC01A9E-E78D-4A41-B7B6-FD6D2B01D8B6}">
      <dgm:prSet/>
      <dgm:spPr/>
      <dgm:t>
        <a:bodyPr/>
        <a:lstStyle/>
        <a:p>
          <a:endParaRPr lang="en-US"/>
        </a:p>
      </dgm:t>
    </dgm:pt>
    <dgm:pt modelId="{F199DE54-4204-F947-A84D-51E222C7C00B}">
      <dgm:prSet custT="1"/>
      <dgm:spPr/>
      <dgm:t>
        <a:bodyPr/>
        <a:lstStyle/>
        <a:p>
          <a:r>
            <a:rPr lang="en-US" sz="1600" dirty="0">
              <a:solidFill>
                <a:schemeClr val="tx1"/>
              </a:solidFill>
            </a:rPr>
            <a:t>Not practicing prevention</a:t>
          </a:r>
        </a:p>
      </dgm:t>
    </dgm:pt>
    <dgm:pt modelId="{D7605A4E-76DB-754F-B8CF-8AB1BA6F0A00}" type="parTrans" cxnId="{580BFBE4-4FEC-494E-8EE5-48D3F1CD7330}">
      <dgm:prSet/>
      <dgm:spPr/>
      <dgm:t>
        <a:bodyPr/>
        <a:lstStyle/>
        <a:p>
          <a:endParaRPr lang="en-US"/>
        </a:p>
      </dgm:t>
    </dgm:pt>
    <dgm:pt modelId="{D1CEA602-462D-1646-AFA8-4FCCF1DF1683}" type="sibTrans" cxnId="{580BFBE4-4FEC-494E-8EE5-48D3F1CD7330}">
      <dgm:prSet/>
      <dgm:spPr/>
      <dgm:t>
        <a:bodyPr/>
        <a:lstStyle/>
        <a:p>
          <a:endParaRPr lang="en-US"/>
        </a:p>
      </dgm:t>
    </dgm:pt>
    <dgm:pt modelId="{55C30F1D-9030-44DC-B9AA-DE084976169D}" type="pres">
      <dgm:prSet presAssocID="{5471CEA5-EA62-4789-9EEF-E0C19F014F1A}" presName="CompostProcess" presStyleCnt="0">
        <dgm:presLayoutVars>
          <dgm:dir/>
          <dgm:resizeHandles val="exact"/>
        </dgm:presLayoutVars>
      </dgm:prSet>
      <dgm:spPr/>
    </dgm:pt>
    <dgm:pt modelId="{5C4F16FF-F5A1-4484-8D71-376A4E8A75DD}" type="pres">
      <dgm:prSet presAssocID="{5471CEA5-EA62-4789-9EEF-E0C19F014F1A}" presName="arrow" presStyleLbl="bgShp" presStyleIdx="0" presStyleCnt="1" custScaleX="117647" custLinFactNeighborX="0"/>
      <dgm:spPr/>
    </dgm:pt>
    <dgm:pt modelId="{74AF70B4-77D3-49AD-9A01-D15DB4648C49}" type="pres">
      <dgm:prSet presAssocID="{5471CEA5-EA62-4789-9EEF-E0C19F014F1A}" presName="linearProcess" presStyleCnt="0"/>
      <dgm:spPr/>
    </dgm:pt>
    <dgm:pt modelId="{A5EB8C45-013F-4181-BDA2-7B4798821F28}" type="pres">
      <dgm:prSet presAssocID="{F5D8853F-AE8C-449E-91F2-186D2710BC2E}" presName="textNode" presStyleLbl="node1" presStyleIdx="0" presStyleCnt="4" custScaleY="171875">
        <dgm:presLayoutVars>
          <dgm:bulletEnabled val="1"/>
        </dgm:presLayoutVars>
      </dgm:prSet>
      <dgm:spPr/>
    </dgm:pt>
    <dgm:pt modelId="{9E312F24-C479-48A3-809D-929B9603E174}" type="pres">
      <dgm:prSet presAssocID="{85DA57A6-5949-4FFF-85A7-73D1B777C782}" presName="sibTrans" presStyleCnt="0"/>
      <dgm:spPr/>
    </dgm:pt>
    <dgm:pt modelId="{3083CC51-7A88-400F-AD7C-E50550C6483E}" type="pres">
      <dgm:prSet presAssocID="{A41C212D-7C04-4712-829D-F3B16DEB6A85}" presName="textNode" presStyleLbl="node1" presStyleIdx="1" presStyleCnt="4" custScaleY="226563">
        <dgm:presLayoutVars>
          <dgm:bulletEnabled val="1"/>
        </dgm:presLayoutVars>
      </dgm:prSet>
      <dgm:spPr/>
    </dgm:pt>
    <dgm:pt modelId="{5CD54712-2F08-4234-8996-ECE63960AA5A}" type="pres">
      <dgm:prSet presAssocID="{EC2A3631-E7A5-40F6-8E0C-9AFAEBF0CDF1}" presName="sibTrans" presStyleCnt="0"/>
      <dgm:spPr/>
    </dgm:pt>
    <dgm:pt modelId="{2459699B-7444-4EC0-9882-B440CD48580F}" type="pres">
      <dgm:prSet presAssocID="{8316DEFE-4B95-4113-87DD-D8D6BEB4EF8A}" presName="textNode" presStyleLbl="node1" presStyleIdx="2" presStyleCnt="4" custScaleY="226563">
        <dgm:presLayoutVars>
          <dgm:bulletEnabled val="1"/>
        </dgm:presLayoutVars>
      </dgm:prSet>
      <dgm:spPr/>
    </dgm:pt>
    <dgm:pt modelId="{6141CE73-B5DD-4E0C-A584-8069A951F935}" type="pres">
      <dgm:prSet presAssocID="{067ED0B6-54D0-4D72-A86F-4282C4CDA6C8}" presName="sibTrans" presStyleCnt="0"/>
      <dgm:spPr/>
    </dgm:pt>
    <dgm:pt modelId="{782417E3-0346-471B-BAA9-18DB4AEBF6C5}" type="pres">
      <dgm:prSet presAssocID="{06362A7B-A406-4CBB-B84C-DAA2E2DD1FA1}" presName="textNode" presStyleLbl="node1" presStyleIdx="3" presStyleCnt="4" custScaleY="218750">
        <dgm:presLayoutVars>
          <dgm:bulletEnabled val="1"/>
        </dgm:presLayoutVars>
      </dgm:prSet>
      <dgm:spPr/>
    </dgm:pt>
  </dgm:ptLst>
  <dgm:cxnLst>
    <dgm:cxn modelId="{F9CE0905-471F-4E8E-BC7E-6A925FF546DD}" type="presOf" srcId="{C228868D-26FC-4A28-8B9E-A0DC0C3DD414}" destId="{782417E3-0346-471B-BAA9-18DB4AEBF6C5}" srcOrd="0" destOrd="1" presId="urn:microsoft.com/office/officeart/2005/8/layout/hProcess9"/>
    <dgm:cxn modelId="{96E3730A-DE6B-4168-BE08-C6E90D9F21CE}" srcId="{A41C212D-7C04-4712-829D-F3B16DEB6A85}" destId="{D64E984A-2247-4AB7-918C-3E14681A4DD4}" srcOrd="0" destOrd="0" parTransId="{AE3A31A0-56BE-4E79-8C81-70C11CBD2B9D}" sibTransId="{ED48A2C3-0235-4743-A9BA-74B9FF4D5C5D}"/>
    <dgm:cxn modelId="{3AFEF20C-7300-4130-88D1-E12AF558BE24}" type="presOf" srcId="{A874F59A-B029-4ED7-BC7F-B8FD2375C6B9}" destId="{3083CC51-7A88-400F-AD7C-E50550C6483E}" srcOrd="0" destOrd="8" presId="urn:microsoft.com/office/officeart/2005/8/layout/hProcess9"/>
    <dgm:cxn modelId="{800E2411-EC40-4486-9144-6FB72EE9AD63}" type="presOf" srcId="{A41C212D-7C04-4712-829D-F3B16DEB6A85}" destId="{3083CC51-7A88-400F-AD7C-E50550C6483E}" srcOrd="0" destOrd="0" presId="urn:microsoft.com/office/officeart/2005/8/layout/hProcess9"/>
    <dgm:cxn modelId="{57B82A11-DA7A-42E5-BB84-5CA9280DBEF8}" type="presOf" srcId="{144F564F-5C17-4685-99FB-5117074F9E24}" destId="{3083CC51-7A88-400F-AD7C-E50550C6483E}" srcOrd="0" destOrd="5" presId="urn:microsoft.com/office/officeart/2005/8/layout/hProcess9"/>
    <dgm:cxn modelId="{AA61B220-B804-48AD-AA78-38B84B3DB7A5}" type="presOf" srcId="{D64E984A-2247-4AB7-918C-3E14681A4DD4}" destId="{3083CC51-7A88-400F-AD7C-E50550C6483E}" srcOrd="0" destOrd="1" presId="urn:microsoft.com/office/officeart/2005/8/layout/hProcess9"/>
    <dgm:cxn modelId="{6552E525-B9D9-4ED3-A604-7693FBC3D06D}" srcId="{8316DEFE-4B95-4113-87DD-D8D6BEB4EF8A}" destId="{540FD2BD-FA65-403D-B2E4-346EF9040791}" srcOrd="1" destOrd="0" parTransId="{AA299680-BDAC-43B8-A8DA-CFFC3915C2C5}" sibTransId="{BA380DD3-281C-40DB-9E15-A8C061665FBC}"/>
    <dgm:cxn modelId="{F73C5126-AEFA-4853-B91C-4ED2028304FE}" type="presOf" srcId="{ECC5B29A-B464-4D16-BA89-20FE2B555971}" destId="{782417E3-0346-471B-BAA9-18DB4AEBF6C5}" srcOrd="0" destOrd="5" presId="urn:microsoft.com/office/officeart/2005/8/layout/hProcess9"/>
    <dgm:cxn modelId="{EB960B29-4A31-489B-8CDC-6B86F1E7BD13}" srcId="{5471CEA5-EA62-4789-9EEF-E0C19F014F1A}" destId="{06362A7B-A406-4CBB-B84C-DAA2E2DD1FA1}" srcOrd="3" destOrd="0" parTransId="{7FAD6973-C962-4305-B868-1A6B59DFF2CC}" sibTransId="{B772FA26-1453-499A-AC42-2D78E63A2142}"/>
    <dgm:cxn modelId="{22512531-C004-4E49-B9A0-A8187C062280}" srcId="{06362A7B-A406-4CBB-B84C-DAA2E2DD1FA1}" destId="{ECC5B29A-B464-4D16-BA89-20FE2B555971}" srcOrd="4" destOrd="0" parTransId="{0AAFC7B4-35B9-4466-A51E-1303A411641A}" sibTransId="{3244D792-FD10-431E-B589-558DAED6F4F9}"/>
    <dgm:cxn modelId="{32B13631-91A7-4211-BA80-449502F976D0}" type="presOf" srcId="{540FD2BD-FA65-403D-B2E4-346EF9040791}" destId="{2459699B-7444-4EC0-9882-B440CD48580F}" srcOrd="0" destOrd="2" presId="urn:microsoft.com/office/officeart/2005/8/layout/hProcess9"/>
    <dgm:cxn modelId="{7BF56161-ECB2-45A2-9031-A29D2D8E6E6F}" srcId="{06362A7B-A406-4CBB-B84C-DAA2E2DD1FA1}" destId="{340A9F4F-48E4-491E-BE86-C7589495A92D}" srcOrd="2" destOrd="0" parTransId="{DAE9F965-CAAA-419A-8303-63BA21653F8F}" sibTransId="{6B49998B-E44B-41E7-96D7-B3CB1450BD6D}"/>
    <dgm:cxn modelId="{68333863-8CC4-4F0A-B4DE-D875F0A5E3DC}" type="presOf" srcId="{EC52D0EA-155A-4C7F-8AA4-A1DC0072A640}" destId="{782417E3-0346-471B-BAA9-18DB4AEBF6C5}" srcOrd="0" destOrd="4" presId="urn:microsoft.com/office/officeart/2005/8/layout/hProcess9"/>
    <dgm:cxn modelId="{665B4164-D21C-4874-A725-90E4521AE628}" srcId="{8316DEFE-4B95-4113-87DD-D8D6BEB4EF8A}" destId="{7DD4D0C1-BD02-448E-A9DE-F090FCD21F72}" srcOrd="2" destOrd="0" parTransId="{15CB3553-9BBE-4CF4-86B1-6AAF877A8C40}" sibTransId="{1A9D0E81-2D9A-4CFA-9BA5-51FBB5C9AD9E}"/>
    <dgm:cxn modelId="{DF4C5668-2D79-4F6F-B5AB-1F6875C532DE}" srcId="{5471CEA5-EA62-4789-9EEF-E0C19F014F1A}" destId="{A41C212D-7C04-4712-829D-F3B16DEB6A85}" srcOrd="1" destOrd="0" parTransId="{6C0E7A64-062F-4EF1-B0C4-DF2695292FB4}" sibTransId="{EC2A3631-E7A5-40F6-8E0C-9AFAEBF0CDF1}"/>
    <dgm:cxn modelId="{A6AA1349-B018-4C5C-81B9-35683AB84376}" srcId="{8316DEFE-4B95-4113-87DD-D8D6BEB4EF8A}" destId="{E44978D7-8A74-4C08-B1E4-197A997DAE46}" srcOrd="4" destOrd="0" parTransId="{D3D16B50-40AC-4385-BAF5-9D5F80713787}" sibTransId="{56813A6D-3E40-475B-BF88-4346E31E8D3C}"/>
    <dgm:cxn modelId="{E3BB7F6D-486E-4276-ACCF-8F88756C4C37}" srcId="{5471CEA5-EA62-4789-9EEF-E0C19F014F1A}" destId="{F5D8853F-AE8C-449E-91F2-186D2710BC2E}" srcOrd="0" destOrd="0" parTransId="{046EC686-6DC9-4105-A552-2AD9016195EE}" sibTransId="{85DA57A6-5949-4FFF-85A7-73D1B777C782}"/>
    <dgm:cxn modelId="{6C6DC26D-AA2D-4538-85EC-26FD97D36602}" type="presOf" srcId="{5471CEA5-EA62-4789-9EEF-E0C19F014F1A}" destId="{55C30F1D-9030-44DC-B9AA-DE084976169D}" srcOrd="0" destOrd="0" presId="urn:microsoft.com/office/officeart/2005/8/layout/hProcess9"/>
    <dgm:cxn modelId="{0923BD6E-A6D3-4A4E-8BA0-52C731C003DE}" type="presOf" srcId="{DCEDFD76-581A-467F-B3E9-3FB5780E9D62}" destId="{3083CC51-7A88-400F-AD7C-E50550C6483E}" srcOrd="0" destOrd="4" presId="urn:microsoft.com/office/officeart/2005/8/layout/hProcess9"/>
    <dgm:cxn modelId="{ADD2136F-B519-4955-A328-782C1275A697}" srcId="{06362A7B-A406-4CBB-B84C-DAA2E2DD1FA1}" destId="{51AFB693-BFEC-4B85-B671-15FB0A38246E}" srcOrd="1" destOrd="0" parTransId="{EFA4F06F-336C-4512-BABE-7C782DFB6EA1}" sibTransId="{47103F1C-70F3-4ECD-9CCF-AE408DEB905A}"/>
    <dgm:cxn modelId="{B0D2E170-80A9-4385-9309-5665562CD0FC}" srcId="{5471CEA5-EA62-4789-9EEF-E0C19F014F1A}" destId="{8316DEFE-4B95-4113-87DD-D8D6BEB4EF8A}" srcOrd="2" destOrd="0" parTransId="{81204475-6668-4851-B43D-B52BA74BCDCF}" sibTransId="{067ED0B6-54D0-4D72-A86F-4282C4CDA6C8}"/>
    <dgm:cxn modelId="{7A803D73-5273-1E46-A4E2-B792BC76F086}" type="presOf" srcId="{F199DE54-4204-F947-A84D-51E222C7C00B}" destId="{2459699B-7444-4EC0-9882-B440CD48580F}" srcOrd="0" destOrd="4" presId="urn:microsoft.com/office/officeart/2005/8/layout/hProcess9"/>
    <dgm:cxn modelId="{8AE21654-F79C-488D-93D4-CC8987C00DE6}" srcId="{A41C212D-7C04-4712-829D-F3B16DEB6A85}" destId="{29CC98C1-CE9D-4159-9A76-A03E3817FC2F}" srcOrd="2" destOrd="0" parTransId="{07614B7A-E58C-4CE0-8BC6-BAF3E9DF8628}" sibTransId="{E46DC3A3-51A2-4CAB-9146-7785215B194F}"/>
    <dgm:cxn modelId="{ED13C575-5198-4D59-B7DE-35A200753532}" srcId="{A41C212D-7C04-4712-829D-F3B16DEB6A85}" destId="{DCEDFD76-581A-467F-B3E9-3FB5780E9D62}" srcOrd="3" destOrd="0" parTransId="{62A872AB-62FB-49B1-B242-94EE2A0F0047}" sibTransId="{913EB231-3F5D-4B8B-A2BD-212386024162}"/>
    <dgm:cxn modelId="{88112857-283B-4D3E-8024-E98FCD0EBF4B}" srcId="{06362A7B-A406-4CBB-B84C-DAA2E2DD1FA1}" destId="{EC52D0EA-155A-4C7F-8AA4-A1DC0072A640}" srcOrd="3" destOrd="0" parTransId="{E53F5333-E506-4AB9-A4FD-2D0F34CA6C96}" sibTransId="{1DB121F6-1915-44C9-8A19-5F244DD2F115}"/>
    <dgm:cxn modelId="{06F93078-62DC-4445-AA16-C480DD0AE3D4}" type="presOf" srcId="{29CC98C1-CE9D-4159-9A76-A03E3817FC2F}" destId="{3083CC51-7A88-400F-AD7C-E50550C6483E}" srcOrd="0" destOrd="3" presId="urn:microsoft.com/office/officeart/2005/8/layout/hProcess9"/>
    <dgm:cxn modelId="{9B3C7280-5A07-42E1-9066-9FECC560E196}" srcId="{A41C212D-7C04-4712-829D-F3B16DEB6A85}" destId="{A874F59A-B029-4ED7-BC7F-B8FD2375C6B9}" srcOrd="7" destOrd="0" parTransId="{31EC3BD4-1B1E-4FD8-B05F-6CEE1AF29738}" sibTransId="{DEFBF400-CACB-42D8-B9BC-E677E891EE54}"/>
    <dgm:cxn modelId="{00DCB289-56C5-4346-B221-9001D42BA21F}" srcId="{8316DEFE-4B95-4113-87DD-D8D6BEB4EF8A}" destId="{3DBEBC69-98AA-4FA0-8499-A9A4C0211692}" srcOrd="5" destOrd="0" parTransId="{A58BA964-299F-4546-A440-D2FFA0527C22}" sibTransId="{1B45D063-3CB5-4FB0-B418-10CC260E6B91}"/>
    <dgm:cxn modelId="{98CCD68B-4EE8-4F25-9350-11B93276F5F9}" type="presOf" srcId="{51AFB693-BFEC-4B85-B671-15FB0A38246E}" destId="{782417E3-0346-471B-BAA9-18DB4AEBF6C5}" srcOrd="0" destOrd="2" presId="urn:microsoft.com/office/officeart/2005/8/layout/hProcess9"/>
    <dgm:cxn modelId="{8641A297-84F0-4B50-90AC-B1F0E8DD7B55}" type="presOf" srcId="{16A448C1-0606-467F-87F3-D4AF423742D3}" destId="{3083CC51-7A88-400F-AD7C-E50550C6483E}" srcOrd="0" destOrd="6" presId="urn:microsoft.com/office/officeart/2005/8/layout/hProcess9"/>
    <dgm:cxn modelId="{478A2C99-7E8F-4E71-AF9B-F6EB52DB7E31}" srcId="{8316DEFE-4B95-4113-87DD-D8D6BEB4EF8A}" destId="{E1557179-B40F-4C2D-8311-5314D5430FD3}" srcOrd="0" destOrd="0" parTransId="{69BF38B3-2784-4D29-81FA-D4FF0652D5BB}" sibTransId="{E19DEE13-2289-4516-AA9D-D32A0AFA5AA0}"/>
    <dgm:cxn modelId="{7FC01A9E-E78D-4A41-B7B6-FD6D2B01D8B6}" srcId="{A41C212D-7C04-4712-829D-F3B16DEB6A85}" destId="{144F564F-5C17-4685-99FB-5117074F9E24}" srcOrd="4" destOrd="0" parTransId="{D715B0A7-FF1D-417C-81A8-AE7680ACE5B7}" sibTransId="{4F98D929-8585-4EBE-9FF4-2398C3934D9E}"/>
    <dgm:cxn modelId="{FAA6F8B1-95F1-4BD4-84C5-669825E490CA}" type="presOf" srcId="{2F0E5D58-000C-4C89-940B-5056C7F64F3F}" destId="{3083CC51-7A88-400F-AD7C-E50550C6483E}" srcOrd="0" destOrd="7" presId="urn:microsoft.com/office/officeart/2005/8/layout/hProcess9"/>
    <dgm:cxn modelId="{51CE51B3-6900-4261-9E5E-0E259BC42CEC}" srcId="{A41C212D-7C04-4712-829D-F3B16DEB6A85}" destId="{16A448C1-0606-467F-87F3-D4AF423742D3}" srcOrd="5" destOrd="0" parTransId="{0813FA3A-06C4-453B-92A8-9D7D2780C0F0}" sibTransId="{5D7688C4-FEF8-4C00-8D22-B605B13D5B0C}"/>
    <dgm:cxn modelId="{354568B6-B5FA-4B14-8607-042DFE716CBF}" srcId="{06362A7B-A406-4CBB-B84C-DAA2E2DD1FA1}" destId="{C228868D-26FC-4A28-8B9E-A0DC0C3DD414}" srcOrd="0" destOrd="0" parTransId="{3626BBAD-6353-4362-B1D5-9B0450F6720C}" sibTransId="{EE8D2905-10A7-427D-8CCD-02FCE88442FE}"/>
    <dgm:cxn modelId="{FF74AEBB-385A-491B-9694-2230952F8FBE}" srcId="{A41C212D-7C04-4712-829D-F3B16DEB6A85}" destId="{69BCF7E9-FC28-44A7-B003-D64F5F59ACBB}" srcOrd="1" destOrd="0" parTransId="{C81574D7-E1A3-4402-BADA-FC79DC5ED23C}" sibTransId="{6A9D9582-9884-4DCD-8C30-AD9F9EBFCA27}"/>
    <dgm:cxn modelId="{02D7FDC6-D2FA-4DFA-8E9B-2C0447406F3B}" type="presOf" srcId="{E1557179-B40F-4C2D-8311-5314D5430FD3}" destId="{2459699B-7444-4EC0-9882-B440CD48580F}" srcOrd="0" destOrd="1" presId="urn:microsoft.com/office/officeart/2005/8/layout/hProcess9"/>
    <dgm:cxn modelId="{0B1672CB-3250-4FCC-A406-4C81009D9043}" type="presOf" srcId="{340A9F4F-48E4-491E-BE86-C7589495A92D}" destId="{782417E3-0346-471B-BAA9-18DB4AEBF6C5}" srcOrd="0" destOrd="3" presId="urn:microsoft.com/office/officeart/2005/8/layout/hProcess9"/>
    <dgm:cxn modelId="{69D6BDD3-97D5-48C4-BBE2-FDE70DDC2972}" srcId="{8316DEFE-4B95-4113-87DD-D8D6BEB4EF8A}" destId="{C042216B-936D-40F1-A4A1-5B124D67CE16}" srcOrd="6" destOrd="0" parTransId="{42B4D960-7CAA-4907-952C-A3D6820AFDDC}" sibTransId="{B189E727-BC6E-402B-A129-2E9E36B99368}"/>
    <dgm:cxn modelId="{C1C897D5-E655-4AB0-9C64-E8FA25BD8165}" type="presOf" srcId="{F5D8853F-AE8C-449E-91F2-186D2710BC2E}" destId="{A5EB8C45-013F-4181-BDA2-7B4798821F28}" srcOrd="0" destOrd="0" presId="urn:microsoft.com/office/officeart/2005/8/layout/hProcess9"/>
    <dgm:cxn modelId="{92319AD6-86DF-4DAF-8677-88AD662E7AC9}" type="presOf" srcId="{69BCF7E9-FC28-44A7-B003-D64F5F59ACBB}" destId="{3083CC51-7A88-400F-AD7C-E50550C6483E}" srcOrd="0" destOrd="2" presId="urn:microsoft.com/office/officeart/2005/8/layout/hProcess9"/>
    <dgm:cxn modelId="{98A3D1DD-1C7A-48BB-8B32-645E2A6DB4D1}" type="presOf" srcId="{7DD4D0C1-BD02-448E-A9DE-F090FCD21F72}" destId="{2459699B-7444-4EC0-9882-B440CD48580F}" srcOrd="0" destOrd="3" presId="urn:microsoft.com/office/officeart/2005/8/layout/hProcess9"/>
    <dgm:cxn modelId="{5DE8B4DF-DD30-4DFB-9DC7-27DB714B6378}" type="presOf" srcId="{C042216B-936D-40F1-A4A1-5B124D67CE16}" destId="{2459699B-7444-4EC0-9882-B440CD48580F}" srcOrd="0" destOrd="7" presId="urn:microsoft.com/office/officeart/2005/8/layout/hProcess9"/>
    <dgm:cxn modelId="{580BFBE4-4FEC-494E-8EE5-48D3F1CD7330}" srcId="{8316DEFE-4B95-4113-87DD-D8D6BEB4EF8A}" destId="{F199DE54-4204-F947-A84D-51E222C7C00B}" srcOrd="3" destOrd="0" parTransId="{D7605A4E-76DB-754F-B8CF-8AB1BA6F0A00}" sibTransId="{D1CEA602-462D-1646-AFA8-4FCCF1DF1683}"/>
    <dgm:cxn modelId="{DACF64EB-0BB9-4588-9C36-8F58E7833080}" type="presOf" srcId="{E44978D7-8A74-4C08-B1E4-197A997DAE46}" destId="{2459699B-7444-4EC0-9882-B440CD48580F}" srcOrd="0" destOrd="5" presId="urn:microsoft.com/office/officeart/2005/8/layout/hProcess9"/>
    <dgm:cxn modelId="{186C68EE-17FB-4B48-92AE-D836087730B3}" type="presOf" srcId="{3DBEBC69-98AA-4FA0-8499-A9A4C0211692}" destId="{2459699B-7444-4EC0-9882-B440CD48580F}" srcOrd="0" destOrd="6" presId="urn:microsoft.com/office/officeart/2005/8/layout/hProcess9"/>
    <dgm:cxn modelId="{39E760F3-890F-4C97-BC2F-7B4586E40DEE}" srcId="{A41C212D-7C04-4712-829D-F3B16DEB6A85}" destId="{2F0E5D58-000C-4C89-940B-5056C7F64F3F}" srcOrd="6" destOrd="0" parTransId="{065266B3-D58E-4895-AA7D-395480054725}" sibTransId="{70CB1BAF-F3C2-4BAA-922C-4AFA9F7C4168}"/>
    <dgm:cxn modelId="{DB8298F7-0F83-4234-AC66-73845EFF973C}" type="presOf" srcId="{06362A7B-A406-4CBB-B84C-DAA2E2DD1FA1}" destId="{782417E3-0346-471B-BAA9-18DB4AEBF6C5}" srcOrd="0" destOrd="0" presId="urn:microsoft.com/office/officeart/2005/8/layout/hProcess9"/>
    <dgm:cxn modelId="{B3A2D0FD-D086-4767-80C2-E56666F902A5}" type="presOf" srcId="{8316DEFE-4B95-4113-87DD-D8D6BEB4EF8A}" destId="{2459699B-7444-4EC0-9882-B440CD48580F}" srcOrd="0" destOrd="0" presId="urn:microsoft.com/office/officeart/2005/8/layout/hProcess9"/>
    <dgm:cxn modelId="{4546FC14-C34B-4973-872F-747CF1B5DA4C}" type="presParOf" srcId="{55C30F1D-9030-44DC-B9AA-DE084976169D}" destId="{5C4F16FF-F5A1-4484-8D71-376A4E8A75DD}" srcOrd="0" destOrd="0" presId="urn:microsoft.com/office/officeart/2005/8/layout/hProcess9"/>
    <dgm:cxn modelId="{46A1D11A-9B16-43C4-B5A6-F8A6ADAB194A}" type="presParOf" srcId="{55C30F1D-9030-44DC-B9AA-DE084976169D}" destId="{74AF70B4-77D3-49AD-9A01-D15DB4648C49}" srcOrd="1" destOrd="0" presId="urn:microsoft.com/office/officeart/2005/8/layout/hProcess9"/>
    <dgm:cxn modelId="{D94AFA51-0093-41D7-99EA-9A6AE8B7F49D}" type="presParOf" srcId="{74AF70B4-77D3-49AD-9A01-D15DB4648C49}" destId="{A5EB8C45-013F-4181-BDA2-7B4798821F28}" srcOrd="0" destOrd="0" presId="urn:microsoft.com/office/officeart/2005/8/layout/hProcess9"/>
    <dgm:cxn modelId="{FBBE1151-DED1-4E6C-BFCB-483818C7CF28}" type="presParOf" srcId="{74AF70B4-77D3-49AD-9A01-D15DB4648C49}" destId="{9E312F24-C479-48A3-809D-929B9603E174}" srcOrd="1" destOrd="0" presId="urn:microsoft.com/office/officeart/2005/8/layout/hProcess9"/>
    <dgm:cxn modelId="{3E616F9D-6133-474C-BD91-8A36764B8B2F}" type="presParOf" srcId="{74AF70B4-77D3-49AD-9A01-D15DB4648C49}" destId="{3083CC51-7A88-400F-AD7C-E50550C6483E}" srcOrd="2" destOrd="0" presId="urn:microsoft.com/office/officeart/2005/8/layout/hProcess9"/>
    <dgm:cxn modelId="{AD50C635-F237-4573-8281-9498F2979F3D}" type="presParOf" srcId="{74AF70B4-77D3-49AD-9A01-D15DB4648C49}" destId="{5CD54712-2F08-4234-8996-ECE63960AA5A}" srcOrd="3" destOrd="0" presId="urn:microsoft.com/office/officeart/2005/8/layout/hProcess9"/>
    <dgm:cxn modelId="{8B6AD47D-7CFA-441C-A143-BFF0E56DF37E}" type="presParOf" srcId="{74AF70B4-77D3-49AD-9A01-D15DB4648C49}" destId="{2459699B-7444-4EC0-9882-B440CD48580F}" srcOrd="4" destOrd="0" presId="urn:microsoft.com/office/officeart/2005/8/layout/hProcess9"/>
    <dgm:cxn modelId="{E26B31E2-25D8-4788-A521-BF9935056607}" type="presParOf" srcId="{74AF70B4-77D3-49AD-9A01-D15DB4648C49}" destId="{6141CE73-B5DD-4E0C-A584-8069A951F935}" srcOrd="5" destOrd="0" presId="urn:microsoft.com/office/officeart/2005/8/layout/hProcess9"/>
    <dgm:cxn modelId="{7C6335F1-B298-4B04-8751-E8A2BC826D50}" type="presParOf" srcId="{74AF70B4-77D3-49AD-9A01-D15DB4648C49}" destId="{782417E3-0346-471B-BAA9-18DB4AEBF6C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4895E-95CC-6348-99B4-675C6EFA7090}" type="doc">
      <dgm:prSet loTypeId="urn:microsoft.com/office/officeart/2005/8/layout/cycle3" loCatId="" qsTypeId="urn:microsoft.com/office/officeart/2005/8/quickstyle/simple2" qsCatId="simple" csTypeId="urn:microsoft.com/office/officeart/2005/8/colors/accent1_5" csCatId="accent1" phldr="1"/>
      <dgm:spPr/>
      <dgm:t>
        <a:bodyPr/>
        <a:lstStyle/>
        <a:p>
          <a:endParaRPr lang="en-US"/>
        </a:p>
      </dgm:t>
    </dgm:pt>
    <dgm:pt modelId="{3D925808-8B6E-7044-9B75-0C7F43DBD450}">
      <dgm:prSet phldrT="[Text]" custT="1"/>
      <dgm:spPr/>
      <dgm:t>
        <a:bodyPr/>
        <a:lstStyle/>
        <a:p>
          <a:r>
            <a:rPr lang="en-US" sz="2000" b="1" dirty="0"/>
            <a:t>Address immediately actionable drivers</a:t>
          </a:r>
        </a:p>
        <a:p>
          <a:r>
            <a:rPr lang="en-US" sz="1800" b="0" dirty="0"/>
            <a:t>Raise awareness</a:t>
          </a:r>
          <a:br>
            <a:rPr lang="en-US" sz="1800" b="0" dirty="0"/>
          </a:br>
          <a:r>
            <a:rPr lang="en-US" sz="1800" b="0" dirty="0"/>
            <a:t>Discuss and challenge the shame and blame </a:t>
          </a:r>
          <a:br>
            <a:rPr lang="en-US" sz="1800" b="0" dirty="0"/>
          </a:br>
          <a:r>
            <a:rPr lang="en-US" sz="1800" b="0" dirty="0"/>
            <a:t>Address HIV transmission fears and misconceptions </a:t>
          </a:r>
        </a:p>
      </dgm:t>
    </dgm:pt>
    <dgm:pt modelId="{4F179D97-D640-7E49-81F7-6FD3AF1C574C}" type="parTrans" cxnId="{E27E9656-C9F7-6547-8ACC-86E2C0345E32}">
      <dgm:prSet/>
      <dgm:spPr/>
      <dgm:t>
        <a:bodyPr/>
        <a:lstStyle/>
        <a:p>
          <a:endParaRPr lang="en-US" b="0"/>
        </a:p>
      </dgm:t>
    </dgm:pt>
    <dgm:pt modelId="{5BE275C3-9D90-9146-92FA-E7A593CC2322}" type="sibTrans" cxnId="{E27E9656-C9F7-6547-8ACC-86E2C0345E32}">
      <dgm:prSet/>
      <dgm:spPr>
        <a:noFill/>
      </dgm:spPr>
      <dgm:t>
        <a:bodyPr/>
        <a:lstStyle/>
        <a:p>
          <a:endParaRPr lang="en-US" b="0"/>
        </a:p>
      </dgm:t>
    </dgm:pt>
    <dgm:pt modelId="{C17757D1-D7AB-594B-AA63-4860444A5CBA}">
      <dgm:prSet phldrT="[Text]" custT="1"/>
      <dgm:spPr/>
      <dgm:t>
        <a:bodyPr/>
        <a:lstStyle/>
        <a:p>
          <a:r>
            <a:rPr lang="en-US" sz="2000" b="1" dirty="0"/>
            <a:t>Affected groups at the center of the response</a:t>
          </a:r>
        </a:p>
        <a:p>
          <a:r>
            <a:rPr lang="en-US" sz="1800" b="0" dirty="0"/>
            <a:t>Develop and strengthen networks  </a:t>
          </a:r>
          <a:br>
            <a:rPr lang="en-US" sz="1800" b="0" dirty="0"/>
          </a:br>
          <a:r>
            <a:rPr lang="en-US" sz="1800" b="0" dirty="0"/>
            <a:t>Empower and strengthen capacity  </a:t>
          </a:r>
          <a:br>
            <a:rPr lang="en-US" sz="1800" b="0" dirty="0"/>
          </a:br>
          <a:r>
            <a:rPr lang="en-US" sz="1800" b="0" dirty="0"/>
            <a:t>Address self-stigma</a:t>
          </a:r>
        </a:p>
      </dgm:t>
    </dgm:pt>
    <dgm:pt modelId="{D792C071-F261-E540-BC2B-08F29C534E9F}" type="parTrans" cxnId="{3B441532-8716-3A40-ADED-6BC09204CD6E}">
      <dgm:prSet/>
      <dgm:spPr/>
      <dgm:t>
        <a:bodyPr/>
        <a:lstStyle/>
        <a:p>
          <a:endParaRPr lang="en-US" b="0"/>
        </a:p>
      </dgm:t>
    </dgm:pt>
    <dgm:pt modelId="{282C1B21-F2AA-924A-81E1-047D10EABC8D}" type="sibTrans" cxnId="{3B441532-8716-3A40-ADED-6BC09204CD6E}">
      <dgm:prSet/>
      <dgm:spPr/>
      <dgm:t>
        <a:bodyPr/>
        <a:lstStyle/>
        <a:p>
          <a:endParaRPr lang="en-US" b="0"/>
        </a:p>
      </dgm:t>
    </dgm:pt>
    <dgm:pt modelId="{C87517BC-E8A7-C04B-A029-1E30032B9537}">
      <dgm:prSet phldrT="[Text]" custT="1"/>
      <dgm:spPr/>
      <dgm:t>
        <a:bodyPr/>
        <a:lstStyle/>
        <a:p>
          <a:pPr>
            <a:spcAft>
              <a:spcPct val="35000"/>
            </a:spcAft>
          </a:pPr>
          <a:r>
            <a:rPr lang="en-US" sz="2000" b="1" dirty="0"/>
            <a:t>Create partnerships between affected groups and opinion leaders</a:t>
          </a:r>
        </a:p>
        <a:p>
          <a:pPr>
            <a:spcAft>
              <a:spcPct val="35000"/>
            </a:spcAft>
          </a:pPr>
          <a:r>
            <a:rPr lang="en-US" sz="1800" b="0" dirty="0"/>
            <a:t>Contact strategies</a:t>
          </a:r>
        </a:p>
        <a:p>
          <a:pPr>
            <a:spcAft>
              <a:spcPts val="0"/>
            </a:spcAft>
          </a:pPr>
          <a:r>
            <a:rPr lang="en-US" sz="1800" b="0" dirty="0"/>
            <a:t>Build empathy</a:t>
          </a:r>
          <a:br>
            <a:rPr lang="en-US" sz="1800" b="0" dirty="0"/>
          </a:br>
          <a:r>
            <a:rPr lang="en-US" sz="1800" b="0" dirty="0"/>
            <a:t>Model desirable behaviors</a:t>
          </a:r>
          <a:br>
            <a:rPr lang="en-US" sz="1800" b="0" dirty="0"/>
          </a:br>
          <a:r>
            <a:rPr lang="en-US" sz="1800" b="0" dirty="0"/>
            <a:t>Recognize and reward role models</a:t>
          </a:r>
        </a:p>
      </dgm:t>
    </dgm:pt>
    <dgm:pt modelId="{DDEF050D-94D6-DD4C-A471-474EAF08C400}" type="parTrans" cxnId="{0831EFF2-E4F7-8B4E-9C85-6292FD5151BE}">
      <dgm:prSet/>
      <dgm:spPr/>
      <dgm:t>
        <a:bodyPr/>
        <a:lstStyle/>
        <a:p>
          <a:endParaRPr lang="en-US" b="0"/>
        </a:p>
      </dgm:t>
    </dgm:pt>
    <dgm:pt modelId="{E47673DF-21F5-A443-A4C6-62F16F836ADF}" type="sibTrans" cxnId="{0831EFF2-E4F7-8B4E-9C85-6292FD5151BE}">
      <dgm:prSet/>
      <dgm:spPr/>
      <dgm:t>
        <a:bodyPr/>
        <a:lstStyle/>
        <a:p>
          <a:endParaRPr lang="en-US" b="0"/>
        </a:p>
      </dgm:t>
    </dgm:pt>
    <dgm:pt modelId="{D623DE83-4595-3B41-87E1-4E2D6AD6B9DB}" type="pres">
      <dgm:prSet presAssocID="{F634895E-95CC-6348-99B4-675C6EFA7090}" presName="Name0" presStyleCnt="0">
        <dgm:presLayoutVars>
          <dgm:dir/>
          <dgm:resizeHandles val="exact"/>
        </dgm:presLayoutVars>
      </dgm:prSet>
      <dgm:spPr/>
    </dgm:pt>
    <dgm:pt modelId="{A3E22447-9289-C240-BAB3-D2A544F6B3B5}" type="pres">
      <dgm:prSet presAssocID="{F634895E-95CC-6348-99B4-675C6EFA7090}" presName="cycle" presStyleCnt="0"/>
      <dgm:spPr/>
    </dgm:pt>
    <dgm:pt modelId="{891DA745-6C96-8A48-A9CA-56A56CD0A07B}" type="pres">
      <dgm:prSet presAssocID="{3D925808-8B6E-7044-9B75-0C7F43DBD450}" presName="nodeFirstNode" presStyleLbl="node1" presStyleIdx="0" presStyleCnt="3" custScaleX="148567" custRadScaleRad="86831" custRadScaleInc="-1737">
        <dgm:presLayoutVars>
          <dgm:bulletEnabled val="1"/>
        </dgm:presLayoutVars>
      </dgm:prSet>
      <dgm:spPr/>
    </dgm:pt>
    <dgm:pt modelId="{D19746FB-40A5-D54F-9594-35E27638465F}" type="pres">
      <dgm:prSet presAssocID="{5BE275C3-9D90-9146-92FA-E7A593CC2322}" presName="sibTransFirstNode" presStyleLbl="bgShp" presStyleIdx="0" presStyleCnt="1" custScaleX="102627"/>
      <dgm:spPr/>
    </dgm:pt>
    <dgm:pt modelId="{5DA67714-877E-D14E-A59B-86BEE160AD3C}" type="pres">
      <dgm:prSet presAssocID="{C17757D1-D7AB-594B-AA63-4860444A5CBA}" presName="nodeFollowingNodes" presStyleLbl="node1" presStyleIdx="1" presStyleCnt="3" custScaleY="125975" custRadScaleRad="106440" custRadScaleInc="-12799">
        <dgm:presLayoutVars>
          <dgm:bulletEnabled val="1"/>
        </dgm:presLayoutVars>
      </dgm:prSet>
      <dgm:spPr/>
    </dgm:pt>
    <dgm:pt modelId="{D2528D45-5F82-634F-B1CE-107C7F4B7C95}" type="pres">
      <dgm:prSet presAssocID="{C87517BC-E8A7-C04B-A029-1E30032B9537}" presName="nodeFollowingNodes" presStyleLbl="node1" presStyleIdx="2" presStyleCnt="3" custScaleX="105861" custScaleY="127337" custRadScaleRad="103570" custRadScaleInc="12209">
        <dgm:presLayoutVars>
          <dgm:bulletEnabled val="1"/>
        </dgm:presLayoutVars>
      </dgm:prSet>
      <dgm:spPr/>
    </dgm:pt>
  </dgm:ptLst>
  <dgm:cxnLst>
    <dgm:cxn modelId="{73627A21-CCA3-2740-8DA0-96F0213F1F5A}" type="presOf" srcId="{C17757D1-D7AB-594B-AA63-4860444A5CBA}" destId="{5DA67714-877E-D14E-A59B-86BEE160AD3C}" srcOrd="0" destOrd="0" presId="urn:microsoft.com/office/officeart/2005/8/layout/cycle3"/>
    <dgm:cxn modelId="{9D630B23-E37D-BA49-9001-22369F4CE8F3}" type="presOf" srcId="{5BE275C3-9D90-9146-92FA-E7A593CC2322}" destId="{D19746FB-40A5-D54F-9594-35E27638465F}" srcOrd="0" destOrd="0" presId="urn:microsoft.com/office/officeart/2005/8/layout/cycle3"/>
    <dgm:cxn modelId="{3B441532-8716-3A40-ADED-6BC09204CD6E}" srcId="{F634895E-95CC-6348-99B4-675C6EFA7090}" destId="{C17757D1-D7AB-594B-AA63-4860444A5CBA}" srcOrd="1" destOrd="0" parTransId="{D792C071-F261-E540-BC2B-08F29C534E9F}" sibTransId="{282C1B21-F2AA-924A-81E1-047D10EABC8D}"/>
    <dgm:cxn modelId="{9F2B3B41-E56D-FF46-A6F7-C46123A0A8DE}" type="presOf" srcId="{3D925808-8B6E-7044-9B75-0C7F43DBD450}" destId="{891DA745-6C96-8A48-A9CA-56A56CD0A07B}" srcOrd="0" destOrd="0" presId="urn:microsoft.com/office/officeart/2005/8/layout/cycle3"/>
    <dgm:cxn modelId="{E27E9656-C9F7-6547-8ACC-86E2C0345E32}" srcId="{F634895E-95CC-6348-99B4-675C6EFA7090}" destId="{3D925808-8B6E-7044-9B75-0C7F43DBD450}" srcOrd="0" destOrd="0" parTransId="{4F179D97-D640-7E49-81F7-6FD3AF1C574C}" sibTransId="{5BE275C3-9D90-9146-92FA-E7A593CC2322}"/>
    <dgm:cxn modelId="{890B64C1-2C7D-8249-AD86-DAFF8459EAB3}" type="presOf" srcId="{C87517BC-E8A7-C04B-A029-1E30032B9537}" destId="{D2528D45-5F82-634F-B1CE-107C7F4B7C95}" srcOrd="0" destOrd="0" presId="urn:microsoft.com/office/officeart/2005/8/layout/cycle3"/>
    <dgm:cxn modelId="{2452BFCE-2F33-A048-995C-53B1EF3ED077}" type="presOf" srcId="{F634895E-95CC-6348-99B4-675C6EFA7090}" destId="{D623DE83-4595-3B41-87E1-4E2D6AD6B9DB}" srcOrd="0" destOrd="0" presId="urn:microsoft.com/office/officeart/2005/8/layout/cycle3"/>
    <dgm:cxn modelId="{0831EFF2-E4F7-8B4E-9C85-6292FD5151BE}" srcId="{F634895E-95CC-6348-99B4-675C6EFA7090}" destId="{C87517BC-E8A7-C04B-A029-1E30032B9537}" srcOrd="2" destOrd="0" parTransId="{DDEF050D-94D6-DD4C-A471-474EAF08C400}" sibTransId="{E47673DF-21F5-A443-A4C6-62F16F836ADF}"/>
    <dgm:cxn modelId="{9D23A5BB-BB2B-7847-BD4A-E5750018F950}" type="presParOf" srcId="{D623DE83-4595-3B41-87E1-4E2D6AD6B9DB}" destId="{A3E22447-9289-C240-BAB3-D2A544F6B3B5}" srcOrd="0" destOrd="0" presId="urn:microsoft.com/office/officeart/2005/8/layout/cycle3"/>
    <dgm:cxn modelId="{B9A54209-829A-0642-8EC4-4CE0FB0FB432}" type="presParOf" srcId="{A3E22447-9289-C240-BAB3-D2A544F6B3B5}" destId="{891DA745-6C96-8A48-A9CA-56A56CD0A07B}" srcOrd="0" destOrd="0" presId="urn:microsoft.com/office/officeart/2005/8/layout/cycle3"/>
    <dgm:cxn modelId="{B1C5052F-D7FC-764D-90D8-DD14FF98715C}" type="presParOf" srcId="{A3E22447-9289-C240-BAB3-D2A544F6B3B5}" destId="{D19746FB-40A5-D54F-9594-35E27638465F}" srcOrd="1" destOrd="0" presId="urn:microsoft.com/office/officeart/2005/8/layout/cycle3"/>
    <dgm:cxn modelId="{AEBD70FE-9165-4044-B475-E428C33EC305}" type="presParOf" srcId="{A3E22447-9289-C240-BAB3-D2A544F6B3B5}" destId="{5DA67714-877E-D14E-A59B-86BEE160AD3C}" srcOrd="2" destOrd="0" presId="urn:microsoft.com/office/officeart/2005/8/layout/cycle3"/>
    <dgm:cxn modelId="{5F0C0C17-FB54-584A-903F-636505C51DAC}" type="presParOf" srcId="{A3E22447-9289-C240-BAB3-D2A544F6B3B5}" destId="{D2528D45-5F82-634F-B1CE-107C7F4B7C95}"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F16FF-F5A1-4484-8D71-376A4E8A75DD}">
      <dsp:nvSpPr>
        <dsp:cNvPr id="0" name=""/>
        <dsp:cNvSpPr/>
      </dsp:nvSpPr>
      <dsp:spPr>
        <a:xfrm>
          <a:off x="2" y="0"/>
          <a:ext cx="8153395" cy="4876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B8C45-013F-4181-BDA2-7B4798821F28}">
      <dsp:nvSpPr>
        <dsp:cNvPr id="0" name=""/>
        <dsp:cNvSpPr/>
      </dsp:nvSpPr>
      <dsp:spPr>
        <a:xfrm>
          <a:off x="1608" y="761999"/>
          <a:ext cx="1847047" cy="335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00"/>
              </a:solidFill>
            </a:rPr>
            <a:t>Stigma</a:t>
          </a:r>
        </a:p>
      </dsp:txBody>
      <dsp:txXfrm>
        <a:off x="91773" y="852164"/>
        <a:ext cx="1666717" cy="3172470"/>
      </dsp:txXfrm>
    </dsp:sp>
    <dsp:sp modelId="{3083CC51-7A88-400F-AD7C-E50550C6483E}">
      <dsp:nvSpPr>
        <dsp:cNvPr id="0" name=""/>
        <dsp:cNvSpPr/>
      </dsp:nvSpPr>
      <dsp:spPr>
        <a:xfrm>
          <a:off x="2102653" y="228595"/>
          <a:ext cx="1847047" cy="4419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FFFF00"/>
              </a:solidFill>
            </a:rPr>
            <a:t>Psycho-social effects:</a:t>
          </a:r>
        </a:p>
        <a:p>
          <a:pPr marL="0" lvl="0" indent="0" algn="l" defTabSz="711200">
            <a:lnSpc>
              <a:spcPct val="90000"/>
            </a:lnSpc>
            <a:spcBef>
              <a:spcPct val="0"/>
            </a:spcBef>
            <a:spcAft>
              <a:spcPct val="35000"/>
            </a:spcAft>
            <a:buNone/>
          </a:pPr>
          <a:endParaRPr lang="en-US" sz="1600" b="1" kern="1200" dirty="0"/>
        </a:p>
        <a:p>
          <a:pPr marL="171450" lvl="1" indent="-171450" algn="l" defTabSz="711200">
            <a:lnSpc>
              <a:spcPct val="90000"/>
            </a:lnSpc>
            <a:spcBef>
              <a:spcPct val="0"/>
            </a:spcBef>
            <a:spcAft>
              <a:spcPct val="15000"/>
            </a:spcAft>
            <a:buChar char="•"/>
          </a:pPr>
          <a:r>
            <a:rPr lang="en-US" sz="1600" kern="1200" dirty="0">
              <a:solidFill>
                <a:schemeClr val="tx1"/>
              </a:solidFill>
            </a:rPr>
            <a:t>Shame</a:t>
          </a:r>
        </a:p>
        <a:p>
          <a:pPr marL="171450" lvl="1" indent="-171450" algn="l" defTabSz="711200">
            <a:lnSpc>
              <a:spcPct val="90000"/>
            </a:lnSpc>
            <a:spcBef>
              <a:spcPct val="0"/>
            </a:spcBef>
            <a:spcAft>
              <a:spcPct val="15000"/>
            </a:spcAft>
            <a:buChar char="•"/>
          </a:pPr>
          <a:r>
            <a:rPr lang="en-US" sz="1600" kern="1200" dirty="0">
              <a:solidFill>
                <a:schemeClr val="tx1"/>
              </a:solidFill>
            </a:rPr>
            <a:t>Blame</a:t>
          </a:r>
        </a:p>
        <a:p>
          <a:pPr marL="171450" lvl="1" indent="-171450" algn="l" defTabSz="711200">
            <a:lnSpc>
              <a:spcPct val="90000"/>
            </a:lnSpc>
            <a:spcBef>
              <a:spcPct val="0"/>
            </a:spcBef>
            <a:spcAft>
              <a:spcPct val="15000"/>
            </a:spcAft>
            <a:buChar char="•"/>
          </a:pPr>
          <a:r>
            <a:rPr lang="en-US" sz="1600" kern="1200" dirty="0">
              <a:solidFill>
                <a:schemeClr val="tx1"/>
              </a:solidFill>
            </a:rPr>
            <a:t>Guilt</a:t>
          </a:r>
        </a:p>
        <a:p>
          <a:pPr marL="171450" lvl="1" indent="-171450" algn="l" defTabSz="711200">
            <a:lnSpc>
              <a:spcPct val="90000"/>
            </a:lnSpc>
            <a:spcBef>
              <a:spcPct val="0"/>
            </a:spcBef>
            <a:spcAft>
              <a:spcPct val="15000"/>
            </a:spcAft>
            <a:buChar char="•"/>
          </a:pPr>
          <a:r>
            <a:rPr lang="en-US" sz="1600" kern="1200" dirty="0">
              <a:solidFill>
                <a:schemeClr val="tx1"/>
              </a:solidFill>
            </a:rPr>
            <a:t>Fear</a:t>
          </a:r>
        </a:p>
        <a:p>
          <a:pPr marL="171450" lvl="1" indent="-171450" algn="l" defTabSz="711200">
            <a:lnSpc>
              <a:spcPct val="90000"/>
            </a:lnSpc>
            <a:spcBef>
              <a:spcPct val="0"/>
            </a:spcBef>
            <a:spcAft>
              <a:spcPct val="15000"/>
            </a:spcAft>
            <a:buChar char="•"/>
          </a:pPr>
          <a:r>
            <a:rPr lang="en-US" sz="1600" kern="1200" dirty="0">
              <a:solidFill>
                <a:schemeClr val="tx1"/>
              </a:solidFill>
            </a:rPr>
            <a:t>Denial </a:t>
          </a:r>
        </a:p>
        <a:p>
          <a:pPr marL="171450" lvl="1" indent="-171450" algn="l" defTabSz="711200">
            <a:lnSpc>
              <a:spcPct val="90000"/>
            </a:lnSpc>
            <a:spcBef>
              <a:spcPct val="0"/>
            </a:spcBef>
            <a:spcAft>
              <a:spcPct val="15000"/>
            </a:spcAft>
            <a:buChar char="•"/>
          </a:pPr>
          <a:r>
            <a:rPr lang="en-US" sz="1600" kern="1200" dirty="0">
              <a:solidFill>
                <a:schemeClr val="tx1"/>
              </a:solidFill>
            </a:rPr>
            <a:t>Secrecy</a:t>
          </a:r>
        </a:p>
        <a:p>
          <a:pPr marL="171450" lvl="1" indent="-171450" algn="l" defTabSz="711200">
            <a:lnSpc>
              <a:spcPct val="90000"/>
            </a:lnSpc>
            <a:spcBef>
              <a:spcPct val="0"/>
            </a:spcBef>
            <a:spcAft>
              <a:spcPct val="15000"/>
            </a:spcAft>
            <a:buChar char="•"/>
          </a:pPr>
          <a:r>
            <a:rPr lang="en-US" sz="1600" kern="1200" dirty="0">
              <a:solidFill>
                <a:schemeClr val="tx1"/>
              </a:solidFill>
            </a:rPr>
            <a:t>Silence</a:t>
          </a:r>
        </a:p>
        <a:p>
          <a:pPr marL="171450" lvl="1" indent="-171450" algn="l" defTabSz="711200">
            <a:lnSpc>
              <a:spcPct val="90000"/>
            </a:lnSpc>
            <a:spcBef>
              <a:spcPct val="0"/>
            </a:spcBef>
            <a:spcAft>
              <a:spcPct val="15000"/>
            </a:spcAft>
            <a:buChar char="•"/>
          </a:pPr>
          <a:r>
            <a:rPr lang="en-US" sz="1600" kern="1200" dirty="0">
              <a:solidFill>
                <a:schemeClr val="tx1"/>
              </a:solidFill>
            </a:rPr>
            <a:t>Negative  attitudes</a:t>
          </a:r>
        </a:p>
      </dsp:txBody>
      <dsp:txXfrm>
        <a:off x="2192818" y="318760"/>
        <a:ext cx="1666717" cy="4239279"/>
      </dsp:txXfrm>
    </dsp:sp>
    <dsp:sp modelId="{2459699B-7444-4EC0-9882-B440CD48580F}">
      <dsp:nvSpPr>
        <dsp:cNvPr id="0" name=""/>
        <dsp:cNvSpPr/>
      </dsp:nvSpPr>
      <dsp:spPr>
        <a:xfrm>
          <a:off x="4203698" y="228595"/>
          <a:ext cx="1847047" cy="44196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FFFF00"/>
              </a:solidFill>
            </a:rPr>
            <a:t>Behavioral Consequences:</a:t>
          </a:r>
        </a:p>
        <a:p>
          <a:pPr marL="0" lvl="0" indent="0" algn="l" defTabSz="711200">
            <a:lnSpc>
              <a:spcPct val="90000"/>
            </a:lnSpc>
            <a:spcBef>
              <a:spcPct val="0"/>
            </a:spcBef>
            <a:spcAft>
              <a:spcPct val="35000"/>
            </a:spcAft>
            <a:buNone/>
          </a:pPr>
          <a:endParaRPr lang="en-US" sz="1600" b="1" kern="1200" dirty="0"/>
        </a:p>
        <a:p>
          <a:pPr marL="171450" lvl="1" indent="-171450" algn="l" defTabSz="711200">
            <a:lnSpc>
              <a:spcPct val="90000"/>
            </a:lnSpc>
            <a:spcBef>
              <a:spcPct val="0"/>
            </a:spcBef>
            <a:spcAft>
              <a:spcPct val="15000"/>
            </a:spcAft>
            <a:buChar char="•"/>
          </a:pPr>
          <a:r>
            <a:rPr lang="en-US" sz="1600" kern="1200" dirty="0">
              <a:solidFill>
                <a:schemeClr val="tx1"/>
              </a:solidFill>
            </a:rPr>
            <a:t>Lack of disclosure</a:t>
          </a:r>
        </a:p>
        <a:p>
          <a:pPr marL="171450" lvl="1" indent="-171450" algn="l" defTabSz="711200">
            <a:lnSpc>
              <a:spcPct val="90000"/>
            </a:lnSpc>
            <a:spcBef>
              <a:spcPct val="0"/>
            </a:spcBef>
            <a:spcAft>
              <a:spcPct val="15000"/>
            </a:spcAft>
            <a:buChar char="•"/>
          </a:pPr>
          <a:r>
            <a:rPr lang="en-US" sz="1600" kern="1200" dirty="0">
              <a:solidFill>
                <a:schemeClr val="tx1"/>
              </a:solidFill>
            </a:rPr>
            <a:t>Delay in care</a:t>
          </a:r>
        </a:p>
        <a:p>
          <a:pPr marL="171450" lvl="1" indent="-171450" algn="l" defTabSz="711200">
            <a:lnSpc>
              <a:spcPct val="90000"/>
            </a:lnSpc>
            <a:spcBef>
              <a:spcPct val="0"/>
            </a:spcBef>
            <a:spcAft>
              <a:spcPct val="15000"/>
            </a:spcAft>
            <a:buChar char="•"/>
          </a:pPr>
          <a:r>
            <a:rPr lang="en-US" sz="1600" kern="1200" dirty="0">
              <a:solidFill>
                <a:schemeClr val="tx1"/>
              </a:solidFill>
            </a:rPr>
            <a:t>Avoidance of services</a:t>
          </a:r>
        </a:p>
        <a:p>
          <a:pPr marL="171450" lvl="1" indent="-171450" algn="l" defTabSz="711200">
            <a:lnSpc>
              <a:spcPct val="90000"/>
            </a:lnSpc>
            <a:spcBef>
              <a:spcPct val="0"/>
            </a:spcBef>
            <a:spcAft>
              <a:spcPct val="15000"/>
            </a:spcAft>
            <a:buChar char="•"/>
          </a:pPr>
          <a:r>
            <a:rPr lang="en-US" sz="1600" kern="1200" dirty="0">
              <a:solidFill>
                <a:schemeClr val="tx1"/>
              </a:solidFill>
            </a:rPr>
            <a:t>Not practicing prevention</a:t>
          </a:r>
        </a:p>
        <a:p>
          <a:pPr marL="171450" lvl="1" indent="-171450" algn="l" defTabSz="711200">
            <a:lnSpc>
              <a:spcPct val="90000"/>
            </a:lnSpc>
            <a:spcBef>
              <a:spcPct val="0"/>
            </a:spcBef>
            <a:spcAft>
              <a:spcPct val="15000"/>
            </a:spcAft>
            <a:buChar char="•"/>
          </a:pPr>
          <a:r>
            <a:rPr lang="en-US" sz="1600" kern="1200" dirty="0">
              <a:solidFill>
                <a:schemeClr val="tx1"/>
              </a:solidFill>
            </a:rPr>
            <a:t>Not taking meds</a:t>
          </a:r>
        </a:p>
        <a:p>
          <a:pPr marL="171450" lvl="1" indent="-171450" algn="l" defTabSz="711200">
            <a:lnSpc>
              <a:spcPct val="90000"/>
            </a:lnSpc>
            <a:spcBef>
              <a:spcPct val="0"/>
            </a:spcBef>
            <a:spcAft>
              <a:spcPct val="15000"/>
            </a:spcAft>
            <a:buChar char="•"/>
          </a:pPr>
          <a:r>
            <a:rPr lang="en-US" sz="1600" kern="1200" dirty="0">
              <a:solidFill>
                <a:schemeClr val="tx1"/>
              </a:solidFill>
            </a:rPr>
            <a:t>Discrimination</a:t>
          </a:r>
        </a:p>
        <a:p>
          <a:pPr marL="171450" lvl="1" indent="-171450" algn="l" defTabSz="711200">
            <a:lnSpc>
              <a:spcPct val="90000"/>
            </a:lnSpc>
            <a:spcBef>
              <a:spcPct val="0"/>
            </a:spcBef>
            <a:spcAft>
              <a:spcPct val="15000"/>
            </a:spcAft>
            <a:buChar char="•"/>
          </a:pPr>
          <a:r>
            <a:rPr lang="en-US" sz="1600" kern="1200" dirty="0">
              <a:solidFill>
                <a:schemeClr val="tx1"/>
              </a:solidFill>
            </a:rPr>
            <a:t>Violence</a:t>
          </a:r>
        </a:p>
      </dsp:txBody>
      <dsp:txXfrm>
        <a:off x="4293863" y="318760"/>
        <a:ext cx="1666717" cy="4239279"/>
      </dsp:txXfrm>
    </dsp:sp>
    <dsp:sp modelId="{782417E3-0346-471B-BAA9-18DB4AEBF6C5}">
      <dsp:nvSpPr>
        <dsp:cNvPr id="0" name=""/>
        <dsp:cNvSpPr/>
      </dsp:nvSpPr>
      <dsp:spPr>
        <a:xfrm>
          <a:off x="6304743" y="304800"/>
          <a:ext cx="1847047" cy="426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rgbClr val="FFFF00"/>
              </a:solidFill>
            </a:rPr>
            <a:t>Effects on health:</a:t>
          </a:r>
        </a:p>
        <a:p>
          <a:pPr marL="0" lvl="0" indent="0" algn="l" defTabSz="711200">
            <a:lnSpc>
              <a:spcPct val="90000"/>
            </a:lnSpc>
            <a:spcBef>
              <a:spcPct val="0"/>
            </a:spcBef>
            <a:spcAft>
              <a:spcPct val="35000"/>
            </a:spcAft>
            <a:buNone/>
          </a:pPr>
          <a:endParaRPr lang="en-US" sz="1600" b="1" kern="1200" dirty="0">
            <a:solidFill>
              <a:srgbClr val="FFFF00"/>
            </a:solidFill>
          </a:endParaRPr>
        </a:p>
        <a:p>
          <a:pPr marL="171450" lvl="1" indent="-171450" algn="l" defTabSz="711200">
            <a:lnSpc>
              <a:spcPct val="90000"/>
            </a:lnSpc>
            <a:spcBef>
              <a:spcPct val="0"/>
            </a:spcBef>
            <a:spcAft>
              <a:spcPct val="15000"/>
            </a:spcAft>
            <a:buChar char="•"/>
          </a:pPr>
          <a:r>
            <a:rPr lang="en-US" sz="1600" kern="1200" dirty="0">
              <a:solidFill>
                <a:schemeClr val="tx1"/>
              </a:solidFill>
            </a:rPr>
            <a:t>Poor mental health</a:t>
          </a:r>
        </a:p>
        <a:p>
          <a:pPr marL="171450" lvl="1" indent="-171450" algn="l" defTabSz="711200">
            <a:lnSpc>
              <a:spcPct val="90000"/>
            </a:lnSpc>
            <a:spcBef>
              <a:spcPct val="0"/>
            </a:spcBef>
            <a:spcAft>
              <a:spcPct val="15000"/>
            </a:spcAft>
            <a:buChar char="•"/>
          </a:pPr>
          <a:r>
            <a:rPr lang="en-US" sz="1600" kern="1200" dirty="0">
              <a:solidFill>
                <a:schemeClr val="tx1"/>
              </a:solidFill>
            </a:rPr>
            <a:t>Mortality and morbidity</a:t>
          </a:r>
        </a:p>
        <a:p>
          <a:pPr marL="171450" lvl="1" indent="-171450" algn="l" defTabSz="711200">
            <a:lnSpc>
              <a:spcPct val="90000"/>
            </a:lnSpc>
            <a:spcBef>
              <a:spcPct val="0"/>
            </a:spcBef>
            <a:spcAft>
              <a:spcPct val="15000"/>
            </a:spcAft>
            <a:buChar char="•"/>
          </a:pPr>
          <a:r>
            <a:rPr lang="en-US" sz="1600" kern="1200" dirty="0">
              <a:solidFill>
                <a:schemeClr val="tx1"/>
              </a:solidFill>
            </a:rPr>
            <a:t>Adverse health consequences of violence</a:t>
          </a:r>
        </a:p>
        <a:p>
          <a:pPr marL="171450" lvl="1" indent="-171450" algn="l" defTabSz="711200">
            <a:lnSpc>
              <a:spcPct val="90000"/>
            </a:lnSpc>
            <a:spcBef>
              <a:spcPct val="0"/>
            </a:spcBef>
            <a:spcAft>
              <a:spcPct val="15000"/>
            </a:spcAft>
            <a:buChar char="•"/>
          </a:pPr>
          <a:r>
            <a:rPr lang="en-US" sz="1600" kern="1200" dirty="0">
              <a:solidFill>
                <a:schemeClr val="tx1"/>
              </a:solidFill>
            </a:rPr>
            <a:t>Transmission of infections</a:t>
          </a:r>
        </a:p>
        <a:p>
          <a:pPr marL="171450" lvl="1" indent="-171450" algn="l" defTabSz="711200">
            <a:lnSpc>
              <a:spcPct val="90000"/>
            </a:lnSpc>
            <a:spcBef>
              <a:spcPct val="0"/>
            </a:spcBef>
            <a:spcAft>
              <a:spcPct val="15000"/>
            </a:spcAft>
            <a:buChar char="•"/>
          </a:pPr>
          <a:endParaRPr lang="en-US" sz="1600" kern="1200" dirty="0"/>
        </a:p>
      </dsp:txBody>
      <dsp:txXfrm>
        <a:off x="6394908" y="394965"/>
        <a:ext cx="1666717" cy="4086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746FB-40A5-D54F-9594-35E27638465F}">
      <dsp:nvSpPr>
        <dsp:cNvPr id="0" name=""/>
        <dsp:cNvSpPr/>
      </dsp:nvSpPr>
      <dsp:spPr>
        <a:xfrm>
          <a:off x="966153" y="-1769537"/>
          <a:ext cx="5687717" cy="5542126"/>
        </a:xfrm>
        <a:prstGeom prst="circularArrow">
          <a:avLst>
            <a:gd name="adj1" fmla="val 4874"/>
            <a:gd name="adj2" fmla="val 286265"/>
            <a:gd name="adj3" fmla="val 10169960"/>
            <a:gd name="adj4" fmla="val -1375099"/>
            <a:gd name="adj5" fmla="val 5061"/>
          </a:avLst>
        </a:prstGeom>
        <a:noFill/>
        <a:ln>
          <a:noFill/>
        </a:ln>
        <a:effectLst/>
      </dsp:spPr>
      <dsp:style>
        <a:lnRef idx="0">
          <a:scrgbClr r="0" g="0" b="0"/>
        </a:lnRef>
        <a:fillRef idx="1">
          <a:scrgbClr r="0" g="0" b="0"/>
        </a:fillRef>
        <a:effectRef idx="0">
          <a:scrgbClr r="0" g="0" b="0"/>
        </a:effectRef>
        <a:fontRef idx="minor"/>
      </dsp:style>
    </dsp:sp>
    <dsp:sp modelId="{891DA745-6C96-8A48-A9CA-56A56CD0A07B}">
      <dsp:nvSpPr>
        <dsp:cNvPr id="0" name=""/>
        <dsp:cNvSpPr/>
      </dsp:nvSpPr>
      <dsp:spPr>
        <a:xfrm>
          <a:off x="1314239" y="161576"/>
          <a:ext cx="4991546" cy="1679897"/>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Address immediately actionable drivers</a:t>
          </a:r>
        </a:p>
        <a:p>
          <a:pPr marL="0" lvl="0" indent="0" algn="ctr" defTabSz="889000">
            <a:lnSpc>
              <a:spcPct val="90000"/>
            </a:lnSpc>
            <a:spcBef>
              <a:spcPct val="0"/>
            </a:spcBef>
            <a:spcAft>
              <a:spcPct val="35000"/>
            </a:spcAft>
            <a:buNone/>
          </a:pPr>
          <a:r>
            <a:rPr lang="en-US" sz="1800" b="0" kern="1200" dirty="0"/>
            <a:t>Raise awareness</a:t>
          </a:r>
          <a:br>
            <a:rPr lang="en-US" sz="1800" b="0" kern="1200" dirty="0"/>
          </a:br>
          <a:r>
            <a:rPr lang="en-US" sz="1800" b="0" kern="1200" dirty="0"/>
            <a:t>Discuss and challenge the shame and blame </a:t>
          </a:r>
          <a:br>
            <a:rPr lang="en-US" sz="1800" b="0" kern="1200" dirty="0"/>
          </a:br>
          <a:r>
            <a:rPr lang="en-US" sz="1800" b="0" kern="1200" dirty="0"/>
            <a:t>Address HIV transmission fears and misconceptions </a:t>
          </a:r>
        </a:p>
      </dsp:txBody>
      <dsp:txXfrm>
        <a:off x="1396245" y="243582"/>
        <a:ext cx="4827534" cy="1515885"/>
      </dsp:txXfrm>
    </dsp:sp>
    <dsp:sp modelId="{5DA67714-877E-D14E-A59B-86BEE160AD3C}">
      <dsp:nvSpPr>
        <dsp:cNvPr id="0" name=""/>
        <dsp:cNvSpPr/>
      </dsp:nvSpPr>
      <dsp:spPr>
        <a:xfrm>
          <a:off x="4260205" y="2447788"/>
          <a:ext cx="3359794" cy="2116250"/>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Affected groups at the center of the response</a:t>
          </a:r>
        </a:p>
        <a:p>
          <a:pPr marL="0" lvl="0" indent="0" algn="ctr" defTabSz="889000">
            <a:lnSpc>
              <a:spcPct val="90000"/>
            </a:lnSpc>
            <a:spcBef>
              <a:spcPct val="0"/>
            </a:spcBef>
            <a:spcAft>
              <a:spcPct val="35000"/>
            </a:spcAft>
            <a:buNone/>
          </a:pPr>
          <a:r>
            <a:rPr lang="en-US" sz="1800" b="0" kern="1200" dirty="0"/>
            <a:t>Develop and strengthen networks  </a:t>
          </a:r>
          <a:br>
            <a:rPr lang="en-US" sz="1800" b="0" kern="1200" dirty="0"/>
          </a:br>
          <a:r>
            <a:rPr lang="en-US" sz="1800" b="0" kern="1200" dirty="0"/>
            <a:t>Empower and strengthen capacity  </a:t>
          </a:r>
          <a:br>
            <a:rPr lang="en-US" sz="1800" b="0" kern="1200" dirty="0"/>
          </a:br>
          <a:r>
            <a:rPr lang="en-US" sz="1800" b="0" kern="1200" dirty="0"/>
            <a:t>Address self-stigma</a:t>
          </a:r>
        </a:p>
      </dsp:txBody>
      <dsp:txXfrm>
        <a:off x="4363512" y="2551095"/>
        <a:ext cx="3153180" cy="1909636"/>
      </dsp:txXfrm>
    </dsp:sp>
    <dsp:sp modelId="{D2528D45-5F82-634F-B1CE-107C7F4B7C95}">
      <dsp:nvSpPr>
        <dsp:cNvPr id="0" name=""/>
        <dsp:cNvSpPr/>
      </dsp:nvSpPr>
      <dsp:spPr>
        <a:xfrm>
          <a:off x="46421" y="2436331"/>
          <a:ext cx="3556712" cy="2139131"/>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Create partnerships between affected groups and opinion leaders</a:t>
          </a:r>
        </a:p>
        <a:p>
          <a:pPr marL="0" lvl="0" indent="0" algn="ctr" defTabSz="889000">
            <a:lnSpc>
              <a:spcPct val="90000"/>
            </a:lnSpc>
            <a:spcBef>
              <a:spcPct val="0"/>
            </a:spcBef>
            <a:spcAft>
              <a:spcPct val="35000"/>
            </a:spcAft>
            <a:buNone/>
          </a:pPr>
          <a:r>
            <a:rPr lang="en-US" sz="1800" b="0" kern="1200" dirty="0"/>
            <a:t>Contact strategies</a:t>
          </a:r>
        </a:p>
        <a:p>
          <a:pPr marL="0" lvl="0" indent="0" algn="ctr" defTabSz="889000">
            <a:lnSpc>
              <a:spcPct val="90000"/>
            </a:lnSpc>
            <a:spcBef>
              <a:spcPct val="0"/>
            </a:spcBef>
            <a:spcAft>
              <a:spcPts val="0"/>
            </a:spcAft>
            <a:buNone/>
          </a:pPr>
          <a:r>
            <a:rPr lang="en-US" sz="1800" b="0" kern="1200" dirty="0"/>
            <a:t>Build empathy</a:t>
          </a:r>
          <a:br>
            <a:rPr lang="en-US" sz="1800" b="0" kern="1200" dirty="0"/>
          </a:br>
          <a:r>
            <a:rPr lang="en-US" sz="1800" b="0" kern="1200" dirty="0"/>
            <a:t>Model desirable behaviors</a:t>
          </a:r>
          <a:br>
            <a:rPr lang="en-US" sz="1800" b="0" kern="1200" dirty="0"/>
          </a:br>
          <a:r>
            <a:rPr lang="en-US" sz="1800" b="0" kern="1200" dirty="0"/>
            <a:t>Recognize and reward role models</a:t>
          </a:r>
        </a:p>
      </dsp:txBody>
      <dsp:txXfrm>
        <a:off x="150845" y="2540755"/>
        <a:ext cx="3347864" cy="19302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tr-TR"/>
          </a:p>
        </p:txBody>
      </p:sp>
      <p:sp>
        <p:nvSpPr>
          <p:cNvPr id="171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tr-TR"/>
          </a:p>
        </p:txBody>
      </p:sp>
      <p:sp>
        <p:nvSpPr>
          <p:cNvPr id="171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tr-TR"/>
          </a:p>
        </p:txBody>
      </p:sp>
      <p:sp>
        <p:nvSpPr>
          <p:cNvPr id="171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CB21F29-E607-48B5-9CF1-FF3B148A9AC8}" type="slidenum">
              <a:rPr lang="tr-TR"/>
              <a:pPr>
                <a:defRPr/>
              </a:pPr>
              <a:t>‹#›</a:t>
            </a:fld>
            <a:endParaRPr lang="tr-TR"/>
          </a:p>
        </p:txBody>
      </p:sp>
    </p:spTree>
    <p:extLst>
      <p:ext uri="{BB962C8B-B14F-4D97-AF65-F5344CB8AC3E}">
        <p14:creationId xmlns:p14="http://schemas.microsoft.com/office/powerpoint/2010/main" val="31272824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2030E67F-2B6B-41EC-A461-B2096742BB71}" type="slidenum">
              <a:rPr lang="en-US"/>
              <a:pPr>
                <a:defRPr/>
              </a:pPr>
              <a:t>‹#›</a:t>
            </a:fld>
            <a:endParaRPr lang="en-US"/>
          </a:p>
        </p:txBody>
      </p:sp>
    </p:spTree>
    <p:extLst>
      <p:ext uri="{BB962C8B-B14F-4D97-AF65-F5344CB8AC3E}">
        <p14:creationId xmlns:p14="http://schemas.microsoft.com/office/powerpoint/2010/main" val="29987824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C811C19-8BCD-4635-8A18-98329F987219}"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AB73B3-435D-4CA9-8D03-3CD02E5D5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2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33</a:t>
            </a:fld>
            <a:endParaRPr lang="en-US"/>
          </a:p>
        </p:txBody>
      </p:sp>
    </p:spTree>
    <p:extLst>
      <p:ext uri="{BB962C8B-B14F-4D97-AF65-F5344CB8AC3E}">
        <p14:creationId xmlns:p14="http://schemas.microsoft.com/office/powerpoint/2010/main" val="190642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74517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EXPLAIN EACH IN SOME DETAIL. </a:t>
            </a: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C2BE166-778C-40B6-B0E5-7DA4427DE4C6}" type="slidenum">
              <a:rPr lang="en-US" sz="1200"/>
              <a:pPr eaLnBrk="1" hangingPunct="1"/>
              <a:t>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a:p>
        </p:txBody>
      </p:sp>
      <p:sp>
        <p:nvSpPr>
          <p:cNvPr id="36867" name="Slide Number Placeholder 3"/>
          <p:cNvSpPr>
            <a:spLocks noGrp="1"/>
          </p:cNvSpPr>
          <p:nvPr>
            <p:ph type="sldNum" sz="quarter" idx="5"/>
          </p:nvPr>
        </p:nvSpPr>
        <p:spPr>
          <a:noFill/>
        </p:spPr>
        <p:txBody>
          <a:bodyPr/>
          <a:lstStyle/>
          <a:p>
            <a:fld id="{D661D2ED-4BBD-443B-8A14-A10BF83B1591}"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DIRECT EFFECTS TOO!</a:t>
            </a: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940760B-37EB-4DF2-8A2B-03DF7BA6E144}" type="slidenum">
              <a:rPr lang="en-US" sz="1200"/>
              <a:pPr eaLnBrk="1" hangingPunct="1"/>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Moderation and mediation effects.</a:t>
            </a:r>
          </a:p>
        </p:txBody>
      </p:sp>
      <p:sp>
        <p:nvSpPr>
          <p:cNvPr id="4" name="Slide Number Placeholder 3"/>
          <p:cNvSpPr>
            <a:spLocks noGrp="1"/>
          </p:cNvSpPr>
          <p:nvPr>
            <p:ph type="sldNum" sz="quarter" idx="10"/>
          </p:nvPr>
        </p:nvSpPr>
        <p:spPr/>
        <p:txBody>
          <a:bodyPr/>
          <a:lstStyle/>
          <a:p>
            <a:fld id="{44A3BA7F-9FB5-4093-9625-424346EEC591}" type="slidenum">
              <a:rPr lang="en-US" smtClean="0"/>
              <a:pPr/>
              <a:t>15</a:t>
            </a:fld>
            <a:endParaRPr lang="en-US"/>
          </a:p>
        </p:txBody>
      </p:sp>
    </p:spTree>
    <p:extLst>
      <p:ext uri="{BB962C8B-B14F-4D97-AF65-F5344CB8AC3E}">
        <p14:creationId xmlns:p14="http://schemas.microsoft.com/office/powerpoint/2010/main" val="407503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4589235-0FCA-47D2-86CB-8B6885A35AA5}" type="slidenum">
              <a:rPr lang="en-US" sz="1200"/>
              <a:pPr eaLnBrk="1" hangingPunct="1"/>
              <a:t>19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t>Can it be overcome?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2136995-9D4E-4C75-94A1-B469FC22B4A5}" type="slidenum">
              <a:rPr lang="en-US" sz="1200"/>
              <a:pPr eaLnBrk="1" hangingPunct="1"/>
              <a:t>21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71CB162-FD60-4EBA-99BC-B0156E63C6A7}" type="slidenum">
              <a:rPr lang="en-US" sz="1200"/>
              <a:pPr eaLnBrk="1" hangingPunct="1"/>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72DE21-DA8B-45EF-A24C-C5640482EE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D6BD7A-6C90-41BC-A412-6E5355CEB4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672C1-A170-42B7-BF35-8EE044A05D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965798-CFC3-4DAA-9458-B4568A872B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B95526-0E4A-4ED2-8760-9BC4913D3A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8339E-7E07-4A05-9B4A-A4B499E6FDA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218E40-E9C5-49D7-9B35-50B37167543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4133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74326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06517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566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045382-0361-4C82-B047-C9CDEC1B63A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114273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196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93135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7501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01826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1907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5D6CDFA-C0F0-F947-9DBA-9126DD815539}"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03122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eaLnBrk="0" hangingPunct="0">
              <a:defRPr/>
            </a:pPr>
            <a:r>
              <a:rPr lang="en-US" sz="1400" b="1" dirty="0">
                <a:solidFill>
                  <a:srgbClr val="085295">
                    <a:lumMod val="20000"/>
                    <a:lumOff val="80000"/>
                  </a:srgbClr>
                </a:solidFill>
                <a:ea typeface="ヒラギノ角ゴ Pro W3" pitchFamily="1" charset="-128"/>
                <a:cs typeface="Aria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14" name="Footer Placeholder 13"/>
          <p:cNvSpPr>
            <a:spLocks noGrp="1"/>
          </p:cNvSpPr>
          <p:nvPr>
            <p:ph type="ftr" sz="quarter" idx="11"/>
          </p:nvPr>
        </p:nvSpPr>
        <p:spPr>
          <a:solidFill>
            <a:srgbClr val="BF311A"/>
          </a:solidFill>
          <a:ln>
            <a:noFill/>
          </a:ln>
        </p:spPr>
        <p:txBody>
          <a:bodyPr/>
          <a:lstStyle/>
          <a:p>
            <a:endParaRPr lang="en-US" dirty="0">
              <a:solidFill>
                <a:srgbClr val="FFFFFF"/>
              </a:solidFill>
              <a:cs typeface="Aria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eaLnBrk="0" hangingPunct="0">
              <a:defRPr/>
            </a:pPr>
            <a:r>
              <a:rPr lang="en-US" sz="800" dirty="0">
                <a:solidFill>
                  <a:srgbClr val="808080">
                    <a:lumMod val="60000"/>
                    <a:lumOff val="40000"/>
                  </a:srgbClr>
                </a:solidFill>
                <a:ea typeface="ヒラギノ角ゴ Pro W3" pitchFamily="1" charset="-128"/>
                <a:cs typeface="Arial"/>
              </a:rPr>
              <a:t>RTI International is a registered trademark and a trade name of Research Triangle Institute.</a:t>
            </a:r>
          </a:p>
        </p:txBody>
      </p:sp>
    </p:spTree>
    <p:extLst>
      <p:ext uri="{BB962C8B-B14F-4D97-AF65-F5344CB8AC3E}">
        <p14:creationId xmlns:p14="http://schemas.microsoft.com/office/powerpoint/2010/main" val="2202639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3109589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336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C6B648-7BF6-4FBE-93B2-994F82F9D48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6" name="Footer Placeholder 5"/>
          <p:cNvSpPr>
            <a:spLocks noGrp="1"/>
          </p:cNvSpPr>
          <p:nvPr>
            <p:ph type="ftr" sz="quarter" idx="11"/>
          </p:nvPr>
        </p:nvSpPr>
        <p:spPr>
          <a:xfrm>
            <a:off x="457200" y="6553200"/>
            <a:ext cx="1447800" cy="304800"/>
          </a:xfrm>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1188569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7" name="Footer Placeholder 6"/>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113345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4" name="Footer Placeholder 3"/>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911176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401081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3" name="Footer Placeholder 2"/>
          <p:cNvSpPr>
            <a:spLocks noGrp="1"/>
          </p:cNvSpPr>
          <p:nvPr>
            <p:ph type="ftr" sz="quarter" idx="11"/>
          </p:nvPr>
        </p:nvSpPr>
        <p:spPr/>
        <p:txBody>
          <a:bodyPr/>
          <a:lstStyle/>
          <a:p>
            <a:endParaRPr lang="en-US" dirty="0">
              <a:solidFill>
                <a:srgbClr val="FFFFFF"/>
              </a:solidFill>
              <a:cs typeface="Arial"/>
            </a:endParaRP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1871771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3" name="Footer Placeholder 2"/>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82246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6" name="Footer Placeholder 5"/>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3343472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Header Blue">
    <p:spTree>
      <p:nvGrpSpPr>
        <p:cNvPr id="1" name=""/>
        <p:cNvGrpSpPr/>
        <p:nvPr/>
      </p:nvGrpSpPr>
      <p:grpSpPr>
        <a:xfrm>
          <a:off x="0" y="0"/>
          <a:ext cx="0" cy="0"/>
          <a:chOff x="0" y="0"/>
          <a:chExt cx="0" cy="0"/>
        </a:xfrm>
      </p:grpSpPr>
      <p:sp>
        <p:nvSpPr>
          <p:cNvPr id="6" name="Rectangle 5"/>
          <p:cNvSpPr/>
          <p:nvPr/>
        </p:nvSpPr>
        <p:spPr>
          <a:xfrm>
            <a:off x="0" y="0"/>
            <a:ext cx="9143999" cy="1407227"/>
          </a:xfrm>
          <a:prstGeom prst="rect">
            <a:avLst/>
          </a:prstGeom>
          <a:solidFill>
            <a:srgbClr val="32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10" name="Content Placeholder 2"/>
          <p:cNvSpPr>
            <a:spLocks noGrp="1"/>
          </p:cNvSpPr>
          <p:nvPr>
            <p:ph idx="1"/>
          </p:nvPr>
        </p:nvSpPr>
        <p:spPr>
          <a:xfrm>
            <a:off x="628650" y="1700813"/>
            <a:ext cx="7886700" cy="4916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a:xfrm>
            <a:off x="8180172" y="6272114"/>
            <a:ext cx="963827" cy="362930"/>
          </a:xfrm>
          <a:prstGeom prst="rect">
            <a:avLst/>
          </a:prstGeom>
        </p:spPr>
        <p:txBody>
          <a:bodyPr/>
          <a:lstStyle>
            <a:lvl1pPr>
              <a:defRPr>
                <a:latin typeface="Arial" panose="020B0604020202020204" pitchFamily="34" charset="0"/>
                <a:cs typeface="Arial" panose="020B0604020202020204" pitchFamily="34" charset="0"/>
              </a:defRPr>
            </a:lvl1pPr>
          </a:lstStyle>
          <a:p>
            <a:fld id="{00DB2D1B-442C-D640-B645-FF55D99A1E4A}" type="slidenum">
              <a:rPr lang="en-US" smtClean="0">
                <a:solidFill>
                  <a:srgbClr val="FFFFFF"/>
                </a:solidFill>
              </a:rPr>
              <a:pPr/>
              <a:t>‹#›</a:t>
            </a:fld>
            <a:endParaRPr lang="en-US">
              <a:solidFill>
                <a:srgbClr val="FFFFFF"/>
              </a:solidFill>
            </a:endParaRPr>
          </a:p>
        </p:txBody>
      </p:sp>
      <p:sp>
        <p:nvSpPr>
          <p:cNvPr id="11" name="Title 10"/>
          <p:cNvSpPr>
            <a:spLocks noGrp="1"/>
          </p:cNvSpPr>
          <p:nvPr>
            <p:ph type="title"/>
          </p:nvPr>
        </p:nvSpPr>
        <p:spPr>
          <a:xfrm>
            <a:off x="628649" y="0"/>
            <a:ext cx="7886700" cy="1407227"/>
          </a:xfrm>
        </p:spPr>
        <p:txBody>
          <a:bodyPr/>
          <a:lstStyle>
            <a:lvl1pPr>
              <a:defRPr>
                <a:solidFill>
                  <a:schemeClr val="bg1"/>
                </a:solidFill>
              </a:defRPr>
            </a:lvl1pPr>
          </a:lstStyle>
          <a:p>
            <a:r>
              <a:rPr lang="en-US"/>
              <a:t>Click to edit Master title style</a:t>
            </a:r>
            <a:endParaRPr lang="en-US" dirty="0"/>
          </a:p>
        </p:txBody>
      </p:sp>
      <p:sp>
        <p:nvSpPr>
          <p:cNvPr id="7" name="Rectangle 6"/>
          <p:cNvSpPr/>
          <p:nvPr userDrawn="1"/>
        </p:nvSpPr>
        <p:spPr>
          <a:xfrm>
            <a:off x="0" y="0"/>
            <a:ext cx="9143999" cy="1407227"/>
          </a:xfrm>
          <a:prstGeom prst="rect">
            <a:avLst/>
          </a:prstGeom>
          <a:solidFill>
            <a:srgbClr val="32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Tree>
    <p:extLst>
      <p:ext uri="{BB962C8B-B14F-4D97-AF65-F5344CB8AC3E}">
        <p14:creationId xmlns:p14="http://schemas.microsoft.com/office/powerpoint/2010/main" val="1702130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eaLnBrk="0" hangingPunct="0">
              <a:defRPr/>
            </a:pPr>
            <a:r>
              <a:rPr lang="en-US" sz="1400" b="1" dirty="0">
                <a:solidFill>
                  <a:srgbClr val="085295">
                    <a:lumMod val="20000"/>
                    <a:lumOff val="80000"/>
                  </a:srgbClr>
                </a:solidFill>
                <a:ea typeface="ヒラギノ角ゴ Pro W3" pitchFamily="1" charset="-128"/>
                <a:cs typeface="Aria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14" name="Footer Placeholder 13"/>
          <p:cNvSpPr>
            <a:spLocks noGrp="1"/>
          </p:cNvSpPr>
          <p:nvPr>
            <p:ph type="ftr" sz="quarter" idx="11"/>
          </p:nvPr>
        </p:nvSpPr>
        <p:spPr>
          <a:solidFill>
            <a:srgbClr val="BF311A"/>
          </a:solidFill>
          <a:ln>
            <a:noFill/>
          </a:ln>
        </p:spPr>
        <p:txBody>
          <a:bodyPr/>
          <a:lstStyle/>
          <a:p>
            <a:endParaRPr lang="en-US" dirty="0">
              <a:solidFill>
                <a:srgbClr val="FFFFFF"/>
              </a:solidFill>
              <a:cs typeface="Arial"/>
            </a:endParaRP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eaLnBrk="0" hangingPunct="0">
              <a:defRPr/>
            </a:pPr>
            <a:r>
              <a:rPr lang="en-US" sz="800" dirty="0">
                <a:solidFill>
                  <a:srgbClr val="808080">
                    <a:lumMod val="60000"/>
                    <a:lumOff val="40000"/>
                  </a:srgbClr>
                </a:solidFill>
                <a:ea typeface="ヒラギノ角ゴ Pro W3" pitchFamily="1" charset="-128"/>
                <a:cs typeface="Arial"/>
              </a:rPr>
              <a:t>RTI International is a registered trademark and a trade name of Research Triangle Institute.</a:t>
            </a:r>
          </a:p>
        </p:txBody>
      </p:sp>
    </p:spTree>
    <p:extLst>
      <p:ext uri="{BB962C8B-B14F-4D97-AF65-F5344CB8AC3E}">
        <p14:creationId xmlns:p14="http://schemas.microsoft.com/office/powerpoint/2010/main" val="869332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87204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AC4888-BCD1-419F-85C2-EFB74BBB575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4106112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6" name="Footer Placeholder 5"/>
          <p:cNvSpPr>
            <a:spLocks noGrp="1"/>
          </p:cNvSpPr>
          <p:nvPr>
            <p:ph type="ftr" sz="quarter" idx="11"/>
          </p:nvPr>
        </p:nvSpPr>
        <p:spPr>
          <a:xfrm>
            <a:off x="457200" y="6553200"/>
            <a:ext cx="1447800" cy="304800"/>
          </a:xfrm>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4275884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7" name="Footer Placeholder 6"/>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466113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4" name="Footer Placeholder 3"/>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913278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5" name="Footer Placeholder 4"/>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3374883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3" name="Footer Placeholder 2"/>
          <p:cNvSpPr>
            <a:spLocks noGrp="1"/>
          </p:cNvSpPr>
          <p:nvPr>
            <p:ph type="ftr" sz="quarter" idx="11"/>
          </p:nvPr>
        </p:nvSpPr>
        <p:spPr/>
        <p:txBody>
          <a:bodyPr/>
          <a:lstStyle/>
          <a:p>
            <a:endParaRPr lang="en-US" dirty="0">
              <a:solidFill>
                <a:srgbClr val="FFFFFF"/>
              </a:solidFill>
              <a:cs typeface="Arial"/>
            </a:endParaRPr>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1674996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3" name="Footer Placeholder 2"/>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2641727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solidFill>
                  <a:srgbClr val="FFFFFF"/>
                </a:solidFill>
                <a:cs typeface="Arial"/>
              </a:rPr>
              <a:pPr/>
              <a:t>‹#›</a:t>
            </a:fld>
            <a:endParaRPr lang="en-US" dirty="0">
              <a:solidFill>
                <a:srgbClr val="FFFFFF"/>
              </a:solidFill>
              <a:cs typeface="Arial"/>
            </a:endParaRPr>
          </a:p>
        </p:txBody>
      </p:sp>
      <p:sp>
        <p:nvSpPr>
          <p:cNvPr id="6" name="Footer Placeholder 5"/>
          <p:cNvSpPr>
            <a:spLocks noGrp="1"/>
          </p:cNvSpPr>
          <p:nvPr>
            <p:ph type="ftr" sz="quarter" idx="11"/>
          </p:nvPr>
        </p:nvSpPr>
        <p:spPr/>
        <p:txBody>
          <a:bodyPr/>
          <a:lstStyle/>
          <a:p>
            <a:endParaRPr lang="en-US" dirty="0">
              <a:solidFill>
                <a:srgbClr val="FFFFFF"/>
              </a:solidFill>
              <a:cs typeface="Arial"/>
            </a:endParaRPr>
          </a:p>
        </p:txBody>
      </p:sp>
    </p:spTree>
    <p:extLst>
      <p:ext uri="{BB962C8B-B14F-4D97-AF65-F5344CB8AC3E}">
        <p14:creationId xmlns:p14="http://schemas.microsoft.com/office/powerpoint/2010/main" val="1031185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Header Blue">
    <p:spTree>
      <p:nvGrpSpPr>
        <p:cNvPr id="1" name=""/>
        <p:cNvGrpSpPr/>
        <p:nvPr/>
      </p:nvGrpSpPr>
      <p:grpSpPr>
        <a:xfrm>
          <a:off x="0" y="0"/>
          <a:ext cx="0" cy="0"/>
          <a:chOff x="0" y="0"/>
          <a:chExt cx="0" cy="0"/>
        </a:xfrm>
      </p:grpSpPr>
      <p:sp>
        <p:nvSpPr>
          <p:cNvPr id="6" name="Rectangle 5"/>
          <p:cNvSpPr/>
          <p:nvPr/>
        </p:nvSpPr>
        <p:spPr>
          <a:xfrm>
            <a:off x="0" y="0"/>
            <a:ext cx="9143999" cy="1407227"/>
          </a:xfrm>
          <a:prstGeom prst="rect">
            <a:avLst/>
          </a:prstGeom>
          <a:solidFill>
            <a:srgbClr val="32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
        <p:nvSpPr>
          <p:cNvPr id="10" name="Content Placeholder 2"/>
          <p:cNvSpPr>
            <a:spLocks noGrp="1"/>
          </p:cNvSpPr>
          <p:nvPr>
            <p:ph idx="1"/>
          </p:nvPr>
        </p:nvSpPr>
        <p:spPr>
          <a:xfrm>
            <a:off x="628650" y="1700813"/>
            <a:ext cx="7886700" cy="4916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1"/>
          </p:nvPr>
        </p:nvSpPr>
        <p:spPr>
          <a:xfrm>
            <a:off x="8180172" y="6272114"/>
            <a:ext cx="963827" cy="362930"/>
          </a:xfrm>
          <a:prstGeom prst="rect">
            <a:avLst/>
          </a:prstGeom>
        </p:spPr>
        <p:txBody>
          <a:bodyPr/>
          <a:lstStyle>
            <a:lvl1pPr>
              <a:defRPr>
                <a:latin typeface="Arial" panose="020B0604020202020204" pitchFamily="34" charset="0"/>
                <a:cs typeface="Arial" panose="020B0604020202020204" pitchFamily="34" charset="0"/>
              </a:defRPr>
            </a:lvl1pPr>
          </a:lstStyle>
          <a:p>
            <a:fld id="{00DB2D1B-442C-D640-B645-FF55D99A1E4A}" type="slidenum">
              <a:rPr lang="en-US" smtClean="0">
                <a:solidFill>
                  <a:srgbClr val="FFFFFF"/>
                </a:solidFill>
              </a:rPr>
              <a:pPr/>
              <a:t>‹#›</a:t>
            </a:fld>
            <a:endParaRPr lang="en-US">
              <a:solidFill>
                <a:srgbClr val="FFFFFF"/>
              </a:solidFill>
            </a:endParaRPr>
          </a:p>
        </p:txBody>
      </p:sp>
      <p:sp>
        <p:nvSpPr>
          <p:cNvPr id="11" name="Title 10"/>
          <p:cNvSpPr>
            <a:spLocks noGrp="1"/>
          </p:cNvSpPr>
          <p:nvPr>
            <p:ph type="title"/>
          </p:nvPr>
        </p:nvSpPr>
        <p:spPr>
          <a:xfrm>
            <a:off x="628649" y="0"/>
            <a:ext cx="7886700" cy="1407227"/>
          </a:xfrm>
        </p:spPr>
        <p:txBody>
          <a:bodyPr/>
          <a:lstStyle>
            <a:lvl1pPr>
              <a:defRPr>
                <a:solidFill>
                  <a:schemeClr val="bg1"/>
                </a:solidFill>
              </a:defRPr>
            </a:lvl1pPr>
          </a:lstStyle>
          <a:p>
            <a:r>
              <a:rPr lang="en-US"/>
              <a:t>Click to edit Master title style</a:t>
            </a:r>
            <a:endParaRPr lang="en-US" dirty="0"/>
          </a:p>
        </p:txBody>
      </p:sp>
      <p:sp>
        <p:nvSpPr>
          <p:cNvPr id="7" name="Rectangle 6"/>
          <p:cNvSpPr/>
          <p:nvPr userDrawn="1"/>
        </p:nvSpPr>
        <p:spPr>
          <a:xfrm>
            <a:off x="0" y="0"/>
            <a:ext cx="9143999" cy="1407227"/>
          </a:xfrm>
          <a:prstGeom prst="rect">
            <a:avLst/>
          </a:prstGeom>
          <a:solidFill>
            <a:srgbClr val="326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solidFill>
                <a:srgbClr val="FFFFFF"/>
              </a:solidFill>
              <a:latin typeface="Arial"/>
              <a:cs typeface="Arial"/>
            </a:endParaRPr>
          </a:p>
        </p:txBody>
      </p:sp>
    </p:spTree>
    <p:extLst>
      <p:ext uri="{BB962C8B-B14F-4D97-AF65-F5344CB8AC3E}">
        <p14:creationId xmlns:p14="http://schemas.microsoft.com/office/powerpoint/2010/main" val="30678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85244B-1537-43E9-B1AD-3CE46E8FFF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E48EA6-DFED-4208-BCCB-5939429570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328563-42E8-47B0-98DD-53BF3AFA33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5155C5-ABE4-4F19-A336-0C045EF92F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3BAF92-F29A-4A46-A533-ABFD7B566B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7991"/>
        </a:solid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4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28A4BC-6108-4C40-B1C5-33D520A0287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799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5D6CDFA-C0F0-F947-9DBA-9126DD815539}" type="slidenum">
              <a:rPr lang="en-US" smtClean="0">
                <a:solidFill>
                  <a:prstClr val="white">
                    <a:tint val="75000"/>
                  </a:prstClr>
                </a:solidFill>
                <a:latin typeface="Calibri"/>
              </a:rPr>
              <a:pPr defTabSz="457200"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1653738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C799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pPr eaLnBrk="0" hangingPunct="0"/>
            <a:endParaRPr lang="en-US" dirty="0">
              <a:solidFill>
                <a:srgbClr val="FFFFFF"/>
              </a:solidFill>
              <a:ea typeface="ヒラギノ角ゴ Pro W3" pitchFamily="1" charset="-128"/>
              <a:cs typeface="Arial"/>
            </a:endParaRP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pPr eaLnBrk="0" hangingPunct="0"/>
            <a:fld id="{D4325D4D-289E-48C1-B277-2BEB492A7D19}" type="slidenum">
              <a:rPr lang="en-US" smtClean="0">
                <a:solidFill>
                  <a:srgbClr val="FFFFFF"/>
                </a:solidFill>
                <a:ea typeface="ヒラギノ角ゴ Pro W3" pitchFamily="1" charset="-128"/>
                <a:cs typeface="Arial"/>
              </a:rPr>
              <a:pPr eaLnBrk="0" hangingPunct="0"/>
              <a:t>‹#›</a:t>
            </a:fld>
            <a:endParaRPr lang="en-US" dirty="0">
              <a:solidFill>
                <a:srgbClr val="FFFFFF"/>
              </a:solidFill>
              <a:ea typeface="ヒラギノ角ゴ Pro W3" pitchFamily="1" charset="-128"/>
              <a:cs typeface="Arial"/>
            </a:endParaRPr>
          </a:p>
        </p:txBody>
      </p:sp>
    </p:spTree>
    <p:extLst>
      <p:ext uri="{BB962C8B-B14F-4D97-AF65-F5344CB8AC3E}">
        <p14:creationId xmlns:p14="http://schemas.microsoft.com/office/powerpoint/2010/main" val="33622218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C799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pPr eaLnBrk="0" hangingPunct="0"/>
            <a:endParaRPr lang="en-US" dirty="0">
              <a:solidFill>
                <a:srgbClr val="FFFFFF"/>
              </a:solidFill>
              <a:ea typeface="ヒラギノ角ゴ Pro W3" pitchFamily="1" charset="-128"/>
              <a:cs typeface="Arial"/>
            </a:endParaRP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pPr eaLnBrk="0" hangingPunct="0"/>
            <a:fld id="{D4325D4D-289E-48C1-B277-2BEB492A7D19}" type="slidenum">
              <a:rPr lang="en-US" smtClean="0">
                <a:solidFill>
                  <a:srgbClr val="FFFFFF"/>
                </a:solidFill>
                <a:ea typeface="ヒラギノ角ゴ Pro W3" pitchFamily="1" charset="-128"/>
                <a:cs typeface="Arial"/>
              </a:rPr>
              <a:pPr eaLnBrk="0" hangingPunct="0"/>
              <a:t>‹#›</a:t>
            </a:fld>
            <a:endParaRPr lang="en-US" dirty="0">
              <a:solidFill>
                <a:srgbClr val="FFFFFF"/>
              </a:solidFill>
              <a:ea typeface="ヒラギノ角ゴ Pro W3" pitchFamily="1" charset="-128"/>
              <a:cs typeface="Arial"/>
            </a:endParaRPr>
          </a:p>
        </p:txBody>
      </p:sp>
    </p:spTree>
    <p:extLst>
      <p:ext uri="{BB962C8B-B14F-4D97-AF65-F5344CB8AC3E}">
        <p14:creationId xmlns:p14="http://schemas.microsoft.com/office/powerpoint/2010/main" val="35115772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5" Type="http://schemas.openxmlformats.org/officeDocument/2006/relationships/hyperlink" Target="http://www.healthpoliccyproject.com/index.cfm?id=stigmapackage"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28600" y="152400"/>
            <a:ext cx="8763000" cy="2057400"/>
          </a:xfrm>
        </p:spPr>
        <p:txBody>
          <a:bodyPr/>
          <a:lstStyle/>
          <a:p>
            <a:pPr eaLnBrk="1" hangingPunct="1">
              <a:spcBef>
                <a:spcPts val="3600"/>
              </a:spcBef>
            </a:pPr>
            <a:r>
              <a:rPr lang="en-US" sz="4000" b="1" dirty="0"/>
              <a:t>Understanding and Addressing Stigma in Healthcare Settings</a:t>
            </a:r>
            <a:br>
              <a:rPr lang="en-US" sz="2000" b="1" dirty="0"/>
            </a:br>
            <a:endParaRPr lang="en-US" dirty="0"/>
          </a:p>
        </p:txBody>
      </p:sp>
      <p:sp>
        <p:nvSpPr>
          <p:cNvPr id="3" name="Subtitle 2"/>
          <p:cNvSpPr>
            <a:spLocks noGrp="1"/>
          </p:cNvSpPr>
          <p:nvPr>
            <p:ph type="subTitle" idx="1"/>
          </p:nvPr>
        </p:nvSpPr>
        <p:spPr>
          <a:xfrm>
            <a:off x="457200" y="2971800"/>
            <a:ext cx="8077200" cy="1752600"/>
          </a:xfrm>
        </p:spPr>
        <p:txBody>
          <a:bodyPr rtlCol="0">
            <a:noAutofit/>
          </a:bodyPr>
          <a:lstStyle/>
          <a:p>
            <a:pPr eaLnBrk="1" fontAlgn="auto" hangingPunct="1">
              <a:spcBef>
                <a:spcPts val="0"/>
              </a:spcBef>
              <a:spcAft>
                <a:spcPts val="0"/>
              </a:spcAft>
              <a:defRPr/>
            </a:pPr>
            <a:endParaRPr lang="en-US" sz="2400" dirty="0">
              <a:ea typeface="+mn-ea"/>
              <a:cs typeface="+mn-cs"/>
            </a:endParaRPr>
          </a:p>
          <a:p>
            <a:pPr eaLnBrk="1" fontAlgn="auto" hangingPunct="1">
              <a:spcBef>
                <a:spcPts val="0"/>
              </a:spcBef>
              <a:spcAft>
                <a:spcPts val="0"/>
              </a:spcAft>
              <a:defRPr/>
            </a:pPr>
            <a:endParaRPr lang="en-US" sz="2400" dirty="0">
              <a:ea typeface="+mn-ea"/>
              <a:cs typeface="+mn-cs"/>
            </a:endParaRPr>
          </a:p>
          <a:p>
            <a:pPr eaLnBrk="1" fontAlgn="auto" hangingPunct="1">
              <a:spcBef>
                <a:spcPts val="0"/>
              </a:spcBef>
              <a:spcAft>
                <a:spcPts val="0"/>
              </a:spcAft>
              <a:defRPr/>
            </a:pPr>
            <a:endParaRPr lang="en-US" sz="2400" dirty="0">
              <a:ea typeface="+mn-ea"/>
              <a:cs typeface="+mn-cs"/>
            </a:endParaRPr>
          </a:p>
          <a:p>
            <a:pPr eaLnBrk="1" fontAlgn="auto" hangingPunct="1">
              <a:spcBef>
                <a:spcPts val="0"/>
              </a:spcBef>
              <a:spcAft>
                <a:spcPts val="0"/>
              </a:spcAft>
              <a:defRPr/>
            </a:pPr>
            <a:endParaRPr lang="en-US" sz="2200" dirty="0">
              <a:ea typeface="+mn-ea"/>
              <a:cs typeface="+mn-cs"/>
            </a:endParaRPr>
          </a:p>
          <a:p>
            <a:pPr eaLnBrk="1" fontAlgn="auto" hangingPunct="1">
              <a:spcBef>
                <a:spcPts val="0"/>
              </a:spcBef>
              <a:spcAft>
                <a:spcPts val="0"/>
              </a:spcAft>
              <a:defRPr/>
            </a:pPr>
            <a:endParaRPr lang="en-US" sz="2200" dirty="0">
              <a:ea typeface="+mn-ea"/>
              <a:cs typeface="+mn-cs"/>
            </a:endParaRPr>
          </a:p>
          <a:p>
            <a:pPr eaLnBrk="1" fontAlgn="auto" hangingPunct="1">
              <a:spcBef>
                <a:spcPts val="0"/>
              </a:spcBef>
              <a:spcAft>
                <a:spcPts val="0"/>
              </a:spcAft>
              <a:defRPr/>
            </a:pPr>
            <a:r>
              <a:rPr lang="en-US" sz="2200" dirty="0">
                <a:ea typeface="+mn-ea"/>
                <a:cs typeface="+mn-cs"/>
              </a:rPr>
              <a:t>Janet M. Turan, PhD MPH  </a:t>
            </a:r>
          </a:p>
          <a:p>
            <a:pPr eaLnBrk="1" fontAlgn="auto" hangingPunct="1">
              <a:spcBef>
                <a:spcPts val="0"/>
              </a:spcBef>
              <a:spcAft>
                <a:spcPts val="0"/>
              </a:spcAft>
              <a:defRPr/>
            </a:pPr>
            <a:r>
              <a:rPr lang="en-US" sz="2200" dirty="0">
                <a:ea typeface="+mn-ea"/>
                <a:cs typeface="+mn-cs"/>
              </a:rPr>
              <a:t>School of Public Health</a:t>
            </a:r>
          </a:p>
          <a:p>
            <a:pPr eaLnBrk="1" fontAlgn="auto" hangingPunct="1">
              <a:spcBef>
                <a:spcPts val="0"/>
              </a:spcBef>
              <a:spcAft>
                <a:spcPts val="0"/>
              </a:spcAft>
              <a:defRPr/>
            </a:pPr>
            <a:r>
              <a:rPr lang="en-US" sz="2200" dirty="0"/>
              <a:t>Center for AIDS Research (CFAR)</a:t>
            </a:r>
            <a:endParaRPr lang="en-US" sz="2200" dirty="0">
              <a:ea typeface="+mn-ea"/>
              <a:cs typeface="+mn-cs"/>
            </a:endParaRPr>
          </a:p>
          <a:p>
            <a:pPr eaLnBrk="1" fontAlgn="auto" hangingPunct="1">
              <a:spcBef>
                <a:spcPts val="0"/>
              </a:spcBef>
              <a:spcAft>
                <a:spcPts val="0"/>
              </a:spcAft>
              <a:defRPr/>
            </a:pPr>
            <a:r>
              <a:rPr lang="en-US" sz="2200" dirty="0">
                <a:ea typeface="+mn-ea"/>
                <a:cs typeface="+mn-cs"/>
              </a:rPr>
              <a:t>University of Alabama at Birmingham</a:t>
            </a:r>
          </a:p>
          <a:p>
            <a:pPr eaLnBrk="1" fontAlgn="auto" hangingPunct="1">
              <a:spcBef>
                <a:spcPts val="0"/>
              </a:spcBef>
              <a:spcAft>
                <a:spcPts val="0"/>
              </a:spcAft>
              <a:defRPr/>
            </a:pPr>
            <a:r>
              <a:rPr lang="en-US" sz="2200" dirty="0"/>
              <a:t> AETC SHARE Project</a:t>
            </a:r>
            <a:endParaRPr lang="en-US" sz="2200" dirty="0">
              <a:ea typeface="+mn-ea"/>
              <a:cs typeface="+mn-cs"/>
            </a:endParaRPr>
          </a:p>
          <a:p>
            <a:pPr eaLnBrk="1" fontAlgn="auto" hangingPunct="1">
              <a:spcAft>
                <a:spcPts val="0"/>
              </a:spcAft>
              <a:defRPr/>
            </a:pPr>
            <a:endParaRPr lang="en-US" sz="2400" dirty="0">
              <a:ea typeface="+mn-ea"/>
              <a:cs typeface="+mn-cs"/>
            </a:endParaRPr>
          </a:p>
          <a:p>
            <a:pPr eaLnBrk="1" fontAlgn="auto" hangingPunct="1">
              <a:spcAft>
                <a:spcPts val="0"/>
              </a:spcAft>
              <a:defRPr/>
            </a:pPr>
            <a:endParaRPr lang="en-US" sz="2400" dirty="0">
              <a:ea typeface="+mn-ea"/>
              <a:cs typeface="+mn-cs"/>
            </a:endParaRPr>
          </a:p>
        </p:txBody>
      </p:sp>
      <p:pic>
        <p:nvPicPr>
          <p:cNvPr id="2" name="Picture 1" descr="CFAR_CMYK.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600" y="5943600"/>
            <a:ext cx="1386708" cy="667461"/>
          </a:xfrm>
          <a:prstGeom prst="rect">
            <a:avLst/>
          </a:prstGeom>
        </p:spPr>
      </p:pic>
      <p:pic>
        <p:nvPicPr>
          <p:cNvPr id="7" name="Picture 2" descr="World Aids Day ribbon">
            <a:extLst>
              <a:ext uri="{FF2B5EF4-FFF2-40B4-BE49-F238E27FC236}">
                <a16:creationId xmlns:a16="http://schemas.microsoft.com/office/drawing/2014/main" id="{0E7C91FE-FBA1-4948-A8E6-86217A3608F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2123" y="1905000"/>
            <a:ext cx="2867354" cy="248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Intersectional Stigma</a:t>
            </a:r>
          </a:p>
        </p:txBody>
      </p:sp>
      <p:pic>
        <p:nvPicPr>
          <p:cNvPr id="19462" name="Picture 6"/>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47800" y="1409007"/>
            <a:ext cx="6172200" cy="4969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9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3F656-AD69-3E46-81FB-477A2F78AB37}"/>
              </a:ext>
            </a:extLst>
          </p:cNvPr>
          <p:cNvSpPr>
            <a:spLocks noGrp="1"/>
          </p:cNvSpPr>
          <p:nvPr>
            <p:ph type="ctrTitle"/>
          </p:nvPr>
        </p:nvSpPr>
        <p:spPr>
          <a:ln w="28575">
            <a:solidFill>
              <a:srgbClr val="FFFF00"/>
            </a:solidFill>
          </a:ln>
        </p:spPr>
        <p:txBody>
          <a:bodyPr/>
          <a:lstStyle/>
          <a:p>
            <a:r>
              <a:rPr lang="en-US" dirty="0">
                <a:solidFill>
                  <a:srgbClr val="FFFF00"/>
                </a:solidFill>
              </a:rPr>
              <a:t>How Stigma Affects Health</a:t>
            </a:r>
          </a:p>
        </p:txBody>
      </p:sp>
    </p:spTree>
    <p:extLst>
      <p:ext uri="{BB962C8B-B14F-4D97-AF65-F5344CB8AC3E}">
        <p14:creationId xmlns:p14="http://schemas.microsoft.com/office/powerpoint/2010/main" val="73386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a:solidFill>
                  <a:srgbClr val="FFFF00"/>
                </a:solidFill>
              </a:rPr>
              <a:t>How can stigma affect health?</a:t>
            </a:r>
          </a:p>
        </p:txBody>
      </p:sp>
      <p:sp>
        <p:nvSpPr>
          <p:cNvPr id="35842" name="Content Placeholder 2"/>
          <p:cNvSpPr>
            <a:spLocks noGrp="1"/>
          </p:cNvSpPr>
          <p:nvPr>
            <p:ph idx="1"/>
          </p:nvPr>
        </p:nvSpPr>
        <p:spPr/>
        <p:txBody>
          <a:bodyPr/>
          <a:lstStyle/>
          <a:p>
            <a:pPr eaLnBrk="1" hangingPunct="1"/>
            <a:r>
              <a:rPr lang="en-US" dirty="0"/>
              <a:t>Stigma adversely affects </a:t>
            </a:r>
            <a:r>
              <a:rPr lang="en-US" dirty="0">
                <a:solidFill>
                  <a:srgbClr val="FFFF00"/>
                </a:solidFill>
              </a:rPr>
              <a:t>quality of life and physical and mental health</a:t>
            </a:r>
            <a:r>
              <a:rPr lang="en-US" dirty="0"/>
              <a:t> of persons with stigmatized conditions</a:t>
            </a:r>
          </a:p>
          <a:p>
            <a:pPr eaLnBrk="1" hangingPunct="1"/>
            <a:r>
              <a:rPr lang="en-US" dirty="0"/>
              <a:t>Stigma and fears of stigma make people </a:t>
            </a:r>
            <a:r>
              <a:rPr lang="en-US" dirty="0">
                <a:solidFill>
                  <a:srgbClr val="FFFF00"/>
                </a:solidFill>
              </a:rPr>
              <a:t>less likely to practice preventive behaviors and/or utilize needed health services</a:t>
            </a:r>
          </a:p>
          <a:p>
            <a:pPr eaLnBrk="1" hangingPunct="1"/>
            <a:r>
              <a:rPr lang="en-US" dirty="0"/>
              <a:t>Stigma can lead to </a:t>
            </a:r>
            <a:r>
              <a:rPr lang="en-US" dirty="0">
                <a:solidFill>
                  <a:srgbClr val="FFFF00"/>
                </a:solidFill>
              </a:rPr>
              <a:t>discrimination and violence</a:t>
            </a:r>
            <a:r>
              <a:rPr lang="en-US" dirty="0"/>
              <a:t>, with adverse consequences for  health</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0" y="0"/>
            <a:ext cx="9144000" cy="1143000"/>
          </a:xfrm>
        </p:spPr>
        <p:txBody>
          <a:bodyPr/>
          <a:lstStyle/>
          <a:p>
            <a:pPr eaLnBrk="1" hangingPunct="1"/>
            <a:r>
              <a:rPr lang="en-US" sz="2800" b="1">
                <a:solidFill>
                  <a:srgbClr val="FFFF00"/>
                </a:solidFill>
              </a:rPr>
              <a:t>A framework for the effects of stigma on health</a:t>
            </a:r>
          </a:p>
        </p:txBody>
      </p:sp>
      <p:graphicFrame>
        <p:nvGraphicFramePr>
          <p:cNvPr id="7" name="Diagram 6"/>
          <p:cNvGraphicFramePr/>
          <p:nvPr>
            <p:extLst>
              <p:ext uri="{D42A27DB-BD31-4B8C-83A1-F6EECF244321}">
                <p14:modId xmlns:p14="http://schemas.microsoft.com/office/powerpoint/2010/main" val="846782516"/>
              </p:ext>
            </p:extLst>
          </p:nvPr>
        </p:nvGraphicFramePr>
        <p:xfrm>
          <a:off x="609600" y="9906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rved Up Arrow 12"/>
          <p:cNvSpPr/>
          <p:nvPr/>
        </p:nvSpPr>
        <p:spPr>
          <a:xfrm>
            <a:off x="3505200" y="5638800"/>
            <a:ext cx="4419600" cy="533400"/>
          </a:xfrm>
          <a:prstGeom prst="curvedUpArrow">
            <a:avLst/>
          </a:prstGeom>
          <a:solidFill>
            <a:schemeClr val="tx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484" name="TextBox 13"/>
          <p:cNvSpPr txBox="1">
            <a:spLocks noChangeArrowheads="1"/>
          </p:cNvSpPr>
          <p:nvPr/>
        </p:nvSpPr>
        <p:spPr bwMode="auto">
          <a:xfrm>
            <a:off x="228600" y="6324600"/>
            <a:ext cx="8001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400" dirty="0"/>
              <a:t>*Adapted from Kumar et al., </a:t>
            </a:r>
            <a:r>
              <a:rPr lang="en-US" sz="1400" i="1" dirty="0"/>
              <a:t>Culture, Health and Sexuality</a:t>
            </a:r>
            <a:r>
              <a:rPr lang="en-US" sz="1400" dirty="0"/>
              <a:t>, 2009. </a:t>
            </a:r>
          </a:p>
        </p:txBody>
      </p:sp>
    </p:spTree>
    <p:extLst>
      <p:ext uri="{BB962C8B-B14F-4D97-AF65-F5344CB8AC3E}">
        <p14:creationId xmlns:p14="http://schemas.microsoft.com/office/powerpoint/2010/main" val="99658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69" y="838200"/>
            <a:ext cx="8229600" cy="1143000"/>
          </a:xfrm>
        </p:spPr>
        <p:txBody>
          <a:bodyPr>
            <a:noAutofit/>
          </a:bodyPr>
          <a:lstStyle/>
          <a:p>
            <a:pPr algn="ctr"/>
            <a:r>
              <a:rPr lang="en-US" sz="4000" dirty="0">
                <a:solidFill>
                  <a:schemeClr val="tx1"/>
                </a:solidFill>
              </a:rPr>
              <a:t>What is known about the effects of HIV-Related Stigma?</a:t>
            </a:r>
          </a:p>
        </p:txBody>
      </p:sp>
      <p:sp>
        <p:nvSpPr>
          <p:cNvPr id="3" name="Content Placeholder 2"/>
          <p:cNvSpPr>
            <a:spLocks noGrp="1"/>
          </p:cNvSpPr>
          <p:nvPr>
            <p:ph idx="1"/>
          </p:nvPr>
        </p:nvSpPr>
        <p:spPr>
          <a:xfrm>
            <a:off x="429669" y="2209801"/>
            <a:ext cx="8229600" cy="3733800"/>
          </a:xfrm>
        </p:spPr>
        <p:txBody>
          <a:bodyPr>
            <a:normAutofit lnSpcReduction="10000"/>
          </a:bodyPr>
          <a:lstStyle/>
          <a:p>
            <a:pPr marL="0" indent="0">
              <a:buNone/>
            </a:pPr>
            <a:r>
              <a:rPr lang="en-US" sz="2800" dirty="0">
                <a:latin typeface="Arial"/>
                <a:ea typeface="MS Mincho"/>
              </a:rPr>
              <a:t>Qualitative and mainly cross-sectional studies have found that HIV-related stigma is associated with poor engagement in HIV care and ART adherence*, including:</a:t>
            </a:r>
          </a:p>
          <a:p>
            <a:pPr lvl="1"/>
            <a:r>
              <a:rPr lang="en-US" dirty="0">
                <a:solidFill>
                  <a:schemeClr val="accent3">
                    <a:lumMod val="40000"/>
                    <a:lumOff val="60000"/>
                  </a:schemeClr>
                </a:solidFill>
                <a:latin typeface="Arial"/>
                <a:ea typeface="MS Mincho"/>
              </a:rPr>
              <a:t>Lower acceptance of HIV testing </a:t>
            </a:r>
          </a:p>
          <a:p>
            <a:pPr lvl="1"/>
            <a:r>
              <a:rPr lang="en-US" dirty="0">
                <a:solidFill>
                  <a:schemeClr val="accent3">
                    <a:lumMod val="40000"/>
                    <a:lumOff val="60000"/>
                  </a:schemeClr>
                </a:solidFill>
                <a:latin typeface="Arial"/>
                <a:ea typeface="MS Mincho"/>
              </a:rPr>
              <a:t>Lower access to medical care</a:t>
            </a:r>
          </a:p>
          <a:p>
            <a:pPr lvl="1"/>
            <a:r>
              <a:rPr lang="en-US" dirty="0">
                <a:solidFill>
                  <a:schemeClr val="accent3">
                    <a:lumMod val="40000"/>
                    <a:lumOff val="60000"/>
                  </a:schemeClr>
                </a:solidFill>
                <a:latin typeface="Arial"/>
                <a:ea typeface="MS Mincho"/>
              </a:rPr>
              <a:t>Poorer ART adherence</a:t>
            </a:r>
          </a:p>
          <a:p>
            <a:pPr lvl="1"/>
            <a:r>
              <a:rPr lang="en-US" dirty="0">
                <a:solidFill>
                  <a:schemeClr val="accent3">
                    <a:lumMod val="40000"/>
                    <a:lumOff val="60000"/>
                  </a:schemeClr>
                </a:solidFill>
                <a:latin typeface="Arial"/>
                <a:ea typeface="MS Mincho"/>
              </a:rPr>
              <a:t>Lower utilization of HIV care</a:t>
            </a:r>
            <a:r>
              <a:rPr lang="en-US" b="1" dirty="0">
                <a:solidFill>
                  <a:schemeClr val="accent3">
                    <a:lumMod val="40000"/>
                    <a:lumOff val="60000"/>
                  </a:schemeClr>
                </a:solidFill>
                <a:latin typeface="Arial"/>
                <a:ea typeface="MS Mincho"/>
              </a:rPr>
              <a:t> </a:t>
            </a:r>
            <a:endParaRPr lang="en-US" dirty="0">
              <a:solidFill>
                <a:schemeClr val="accent3">
                  <a:lumMod val="40000"/>
                  <a:lumOff val="60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4953000"/>
            <a:ext cx="2106069" cy="1533218"/>
          </a:xfrm>
          <a:prstGeom prst="rect">
            <a:avLst/>
          </a:prstGeom>
        </p:spPr>
      </p:pic>
      <p:sp>
        <p:nvSpPr>
          <p:cNvPr id="5" name="TextBox 4"/>
          <p:cNvSpPr txBox="1"/>
          <p:nvPr/>
        </p:nvSpPr>
        <p:spPr>
          <a:xfrm>
            <a:off x="152400" y="6324600"/>
            <a:ext cx="6248400" cy="338554"/>
          </a:xfrm>
          <a:prstGeom prst="rect">
            <a:avLst/>
          </a:prstGeom>
          <a:noFill/>
        </p:spPr>
        <p:txBody>
          <a:bodyPr wrap="square" rtlCol="0">
            <a:spAutoFit/>
          </a:bodyPr>
          <a:lstStyle/>
          <a:p>
            <a:r>
              <a:rPr lang="en-US" sz="1600" dirty="0"/>
              <a:t>*Katz et al., JIAS, 2013; Sweeney and </a:t>
            </a:r>
            <a:r>
              <a:rPr lang="en-US" sz="1600" dirty="0" err="1"/>
              <a:t>Vanable</a:t>
            </a:r>
            <a:r>
              <a:rPr lang="en-US" sz="1600" dirty="0"/>
              <a:t>, AIDS Behav, 2016.</a:t>
            </a:r>
          </a:p>
        </p:txBody>
      </p:sp>
    </p:spTree>
    <p:extLst>
      <p:ext uri="{BB962C8B-B14F-4D97-AF65-F5344CB8AC3E}">
        <p14:creationId xmlns:p14="http://schemas.microsoft.com/office/powerpoint/2010/main" val="306387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fontScale="90000"/>
          </a:bodyPr>
          <a:lstStyle/>
          <a:p>
            <a:pPr algn="ctr"/>
            <a:r>
              <a:rPr lang="en-US" sz="4000" dirty="0">
                <a:solidFill>
                  <a:schemeClr val="tx1"/>
                </a:solidFill>
              </a:rPr>
              <a:t>Disparities and HIV-Related Stigma</a:t>
            </a:r>
          </a:p>
        </p:txBody>
      </p:sp>
      <p:sp>
        <p:nvSpPr>
          <p:cNvPr id="3" name="Content Placeholder 2"/>
          <p:cNvSpPr>
            <a:spLocks noGrp="1"/>
          </p:cNvSpPr>
          <p:nvPr>
            <p:ph idx="1"/>
          </p:nvPr>
        </p:nvSpPr>
        <p:spPr>
          <a:xfrm>
            <a:off x="457200" y="1676400"/>
            <a:ext cx="8458200" cy="5029200"/>
          </a:xfrm>
        </p:spPr>
        <p:txBody>
          <a:bodyPr>
            <a:normAutofit/>
          </a:bodyPr>
          <a:lstStyle/>
          <a:p>
            <a:pPr>
              <a:buFont typeface="Wingdings" charset="2"/>
              <a:buChar char="§"/>
            </a:pPr>
            <a:r>
              <a:rPr lang="en-US" sz="2800" i="1" dirty="0">
                <a:ea typeface="MS Mincho"/>
              </a:rPr>
              <a:t>Could differences in experiences and effects of stigma (including intersectional stigma) help explain disparities in HIV outcomes by gender, sexual orientation, and race/ethnicity?</a:t>
            </a:r>
          </a:p>
          <a:p>
            <a:pPr lvl="1">
              <a:buFont typeface="Wingdings" charset="2"/>
              <a:buChar char="§"/>
            </a:pPr>
            <a:r>
              <a:rPr lang="en-US" sz="2400" dirty="0"/>
              <a:t>Women of color are at particularly high risk of acquiring HIV, and have worse health outcomes once infected compared to White women.</a:t>
            </a:r>
          </a:p>
          <a:p>
            <a:pPr lvl="1">
              <a:buFont typeface="Wingdings" charset="2"/>
              <a:buChar char="§"/>
            </a:pPr>
            <a:r>
              <a:rPr lang="en-US" sz="2400" dirty="0">
                <a:latin typeface="Arial"/>
                <a:ea typeface="MS Mincho"/>
              </a:rPr>
              <a:t>HIV-infected women have lower ART adherence, lower retention, and higher mortality compared to men.</a:t>
            </a:r>
          </a:p>
          <a:p>
            <a:pPr lvl="1">
              <a:buFont typeface="Wingdings" charset="2"/>
              <a:buChar char="§"/>
            </a:pPr>
            <a:r>
              <a:rPr lang="en-US" sz="2400" dirty="0">
                <a:latin typeface="Arial"/>
                <a:ea typeface="MS Mincho"/>
              </a:rPr>
              <a:t>Young black MSM have the highest rates of new HIV infections and worst outcomes in the US.</a:t>
            </a:r>
            <a:endParaRPr lang="en-US" sz="2400" dirty="0">
              <a:ea typeface="MS Mincho"/>
            </a:endParaRPr>
          </a:p>
          <a:p>
            <a:pPr>
              <a:buFont typeface="Wingdings" charset="2"/>
              <a:buChar char="§"/>
            </a:pPr>
            <a:endParaRPr lang="en-US" sz="2800" dirty="0">
              <a:ea typeface="MS Mincho"/>
            </a:endParaRPr>
          </a:p>
        </p:txBody>
      </p:sp>
    </p:spTree>
    <p:extLst>
      <p:ext uri="{BB962C8B-B14F-4D97-AF65-F5344CB8AC3E}">
        <p14:creationId xmlns:p14="http://schemas.microsoft.com/office/powerpoint/2010/main" val="34243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4748"/>
            <a:ext cx="8229600" cy="1143000"/>
          </a:xfrm>
        </p:spPr>
        <p:txBody>
          <a:bodyPr>
            <a:normAutofit/>
          </a:bodyPr>
          <a:lstStyle/>
          <a:p>
            <a:r>
              <a:rPr lang="en-US" sz="3200" dirty="0"/>
              <a:t>A Conceptual Framework*</a:t>
            </a:r>
          </a:p>
        </p:txBody>
      </p:sp>
      <p:pic>
        <p:nvPicPr>
          <p:cNvPr id="4" name="Content Placeholder 3" descr="WIHS Stigma conceptual framework 29Jan2017_rev.pdf"/>
          <p:cNvPicPr>
            <a:picLocks noGrp="1" noChangeAspect="1"/>
          </p:cNvPicPr>
          <p:nvPr>
            <p:ph idx="1"/>
          </p:nvPr>
        </p:nvPicPr>
        <p:blipFill>
          <a:blip r:embed="rId2" cstate="screen">
            <a:extLst>
              <a:ext uri="{28A0092B-C50C-407E-A947-70E740481C1C}">
                <a14:useLocalDpi xmlns:a14="http://schemas.microsoft.com/office/drawing/2010/main"/>
              </a:ext>
            </a:extLst>
          </a:blip>
          <a:srcRect l="-32933" r="-32933"/>
          <a:stretch>
            <a:fillRect/>
          </a:stretch>
        </p:blipFill>
        <p:spPr>
          <a:xfrm>
            <a:off x="-457200" y="838200"/>
            <a:ext cx="10144125" cy="5410200"/>
          </a:xfrm>
        </p:spPr>
      </p:pic>
      <p:sp>
        <p:nvSpPr>
          <p:cNvPr id="3" name="TextBox 2"/>
          <p:cNvSpPr txBox="1"/>
          <p:nvPr/>
        </p:nvSpPr>
        <p:spPr>
          <a:xfrm>
            <a:off x="228600" y="6172200"/>
            <a:ext cx="8534400" cy="584776"/>
          </a:xfrm>
          <a:prstGeom prst="rect">
            <a:avLst/>
          </a:prstGeom>
          <a:noFill/>
        </p:spPr>
        <p:txBody>
          <a:bodyPr wrap="square" rtlCol="0">
            <a:spAutoFit/>
          </a:bodyPr>
          <a:lstStyle/>
          <a:p>
            <a:r>
              <a:rPr lang="en-US" sz="1600" dirty="0"/>
              <a:t>*B. Turan et al., Framing Mechanisms Linking HIV-Related Stigma, Adherence to Treatment, and Health Outcomes, </a:t>
            </a:r>
            <a:r>
              <a:rPr lang="en-US" sz="1600" i="1" dirty="0"/>
              <a:t>American Journal of Public Health</a:t>
            </a:r>
            <a:r>
              <a:rPr lang="en-US" sz="1600" dirty="0"/>
              <a:t>, 2017.</a:t>
            </a:r>
          </a:p>
        </p:txBody>
      </p:sp>
    </p:spTree>
    <p:extLst>
      <p:ext uri="{BB962C8B-B14F-4D97-AF65-F5344CB8AC3E}">
        <p14:creationId xmlns:p14="http://schemas.microsoft.com/office/powerpoint/2010/main" val="146354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t>Experienced Stigma and Stress</a:t>
            </a:r>
          </a:p>
        </p:txBody>
      </p:sp>
      <p:sp>
        <p:nvSpPr>
          <p:cNvPr id="3" name="Content Placeholder 2"/>
          <p:cNvSpPr>
            <a:spLocks noGrp="1"/>
          </p:cNvSpPr>
          <p:nvPr>
            <p:ph idx="1"/>
          </p:nvPr>
        </p:nvSpPr>
        <p:spPr>
          <a:xfrm>
            <a:off x="457200" y="2316480"/>
            <a:ext cx="8229600" cy="4389120"/>
          </a:xfrm>
        </p:spPr>
        <p:txBody>
          <a:bodyPr/>
          <a:lstStyle/>
          <a:p>
            <a:r>
              <a:rPr lang="en-US" dirty="0"/>
              <a:t>Experienced stigma may lead to chronic stress, which may affect physical health of PLWH (e.g., CD4 counts and viral load)</a:t>
            </a:r>
          </a:p>
          <a:p>
            <a:r>
              <a:rPr lang="en-US" dirty="0"/>
              <a:t>Mechanism: stress-responsive biological systems (e.g., the hypothalamic–pituitary–adrenal axis, sympathetic nervous system)</a:t>
            </a:r>
          </a:p>
        </p:txBody>
      </p:sp>
    </p:spTree>
    <p:extLst>
      <p:ext uri="{BB962C8B-B14F-4D97-AF65-F5344CB8AC3E}">
        <p14:creationId xmlns:p14="http://schemas.microsoft.com/office/powerpoint/2010/main" val="406779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AF48E-767C-9E46-ADB2-248BA82A4E6B}"/>
              </a:ext>
            </a:extLst>
          </p:cNvPr>
          <p:cNvSpPr>
            <a:spLocks noGrp="1"/>
          </p:cNvSpPr>
          <p:nvPr>
            <p:ph type="ctrTitle"/>
          </p:nvPr>
        </p:nvSpPr>
        <p:spPr>
          <a:xfrm>
            <a:off x="533400" y="2057400"/>
            <a:ext cx="8077200" cy="1470025"/>
          </a:xfrm>
          <a:ln w="28575">
            <a:solidFill>
              <a:srgbClr val="FFFF00"/>
            </a:solidFill>
          </a:ln>
        </p:spPr>
        <p:txBody>
          <a:bodyPr/>
          <a:lstStyle/>
          <a:p>
            <a:r>
              <a:rPr lang="en-US" dirty="0">
                <a:solidFill>
                  <a:srgbClr val="FFFF00"/>
                </a:solidFill>
              </a:rPr>
              <a:t>HIV-Related and Intersectional Stigma in the US</a:t>
            </a:r>
          </a:p>
        </p:txBody>
      </p:sp>
    </p:spTree>
    <p:extLst>
      <p:ext uri="{BB962C8B-B14F-4D97-AF65-F5344CB8AC3E}">
        <p14:creationId xmlns:p14="http://schemas.microsoft.com/office/powerpoint/2010/main" val="388206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rtlCol="0">
            <a:normAutofit fontScale="90000"/>
          </a:bodyPr>
          <a:lstStyle/>
          <a:p>
            <a:pPr eaLnBrk="1" fontAlgn="auto" hangingPunct="1">
              <a:spcAft>
                <a:spcPts val="0"/>
              </a:spcAft>
              <a:defRPr/>
            </a:pPr>
            <a:r>
              <a:rPr lang="en-US" dirty="0">
                <a:ea typeface="+mj-ea"/>
                <a:cs typeface="+mj-cs"/>
              </a:rPr>
              <a:t>What do we know about HIV-related stigma in the United States and specifically in the South?</a:t>
            </a:r>
          </a:p>
        </p:txBody>
      </p:sp>
      <p:pic>
        <p:nvPicPr>
          <p:cNvPr id="23555" name="Picture 2" descr="C:\Users\jturan\AppData\Local\Microsoft\Windows\Temporary Internet Files\Content.IE5\1RX70IYR\MC90018957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540000"/>
            <a:ext cx="4876800" cy="382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0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Content Placeholder 2"/>
          <p:cNvSpPr>
            <a:spLocks noGrp="1"/>
          </p:cNvSpPr>
          <p:nvPr>
            <p:ph idx="1"/>
          </p:nvPr>
        </p:nvSpPr>
        <p:spPr/>
        <p:txBody>
          <a:bodyPr/>
          <a:lstStyle/>
          <a:p>
            <a:r>
              <a:rPr lang="en-US" dirty="0"/>
              <a:t>At the end of the session, participants should be able to:</a:t>
            </a:r>
          </a:p>
          <a:p>
            <a:pPr lvl="1"/>
            <a:r>
              <a:rPr lang="en-US" sz="2400" dirty="0"/>
              <a:t>Define types and dimensions of stigma.</a:t>
            </a:r>
          </a:p>
          <a:p>
            <a:pPr lvl="1"/>
            <a:r>
              <a:rPr lang="en-US" sz="2400" dirty="0"/>
              <a:t>Explain how HIV-related and intersectional stigma experienced by clients can affect HIV prevention and treatment behaviors, as well as health outcomes.</a:t>
            </a:r>
          </a:p>
          <a:p>
            <a:pPr lvl="1"/>
            <a:r>
              <a:rPr lang="en-US" sz="2400" dirty="0"/>
              <a:t>Identify the variety of interventions and tools that can be used in healthcare settings to reduce stigma.</a:t>
            </a:r>
          </a:p>
          <a:p>
            <a:pPr lvl="1"/>
            <a:r>
              <a:rPr lang="en-US" sz="2400" dirty="0"/>
              <a:t>Describe the Finding Respect and Ending Stigma around HIV (FRESH) intervention methods and pilot results. </a:t>
            </a:r>
          </a:p>
          <a:p>
            <a:endParaRPr lang="en-US" sz="2400" dirty="0"/>
          </a:p>
        </p:txBody>
      </p:sp>
    </p:spTree>
    <p:extLst>
      <p:ext uri="{BB962C8B-B14F-4D97-AF65-F5344CB8AC3E}">
        <p14:creationId xmlns:p14="http://schemas.microsoft.com/office/powerpoint/2010/main" val="33073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219075" y="1435100"/>
            <a:ext cx="3286125" cy="4737100"/>
          </a:xfrm>
        </p:spPr>
        <p:txBody>
          <a:bodyPr>
            <a:normAutofit fontScale="85000" lnSpcReduction="10000"/>
          </a:bodyPr>
          <a:lstStyle/>
          <a:p>
            <a:pPr eaLnBrk="1" hangingPunct="1">
              <a:lnSpc>
                <a:spcPct val="80000"/>
              </a:lnSpc>
              <a:buFont typeface="Arial" pitchFamily="34" charset="0"/>
              <a:buNone/>
            </a:pPr>
            <a:endParaRPr lang="en-GB" sz="2000" dirty="0">
              <a:solidFill>
                <a:schemeClr val="bg1"/>
              </a:solidFill>
              <a:latin typeface="Arial" pitchFamily="34" charset="0"/>
              <a:cs typeface="Arial" pitchFamily="34" charset="0"/>
            </a:endParaRPr>
          </a:p>
          <a:p>
            <a:pPr eaLnBrk="1" hangingPunct="1">
              <a:lnSpc>
                <a:spcPct val="110000"/>
              </a:lnSpc>
              <a:buFont typeface="Arial" pitchFamily="34" charset="0"/>
              <a:buNone/>
            </a:pPr>
            <a:r>
              <a:rPr lang="en-GB" sz="2000" i="1" u="sng" dirty="0">
                <a:latin typeface="Arial" pitchFamily="34" charset="0"/>
                <a:cs typeface="Arial" pitchFamily="34" charset="0"/>
              </a:rPr>
              <a:t>Less stigma?</a:t>
            </a:r>
          </a:p>
          <a:p>
            <a:pPr eaLnBrk="1" hangingPunct="1">
              <a:lnSpc>
                <a:spcPct val="110000"/>
              </a:lnSpc>
              <a:buFont typeface="Arial" pitchFamily="34" charset="0"/>
              <a:buNone/>
            </a:pPr>
            <a:r>
              <a:rPr lang="en-GB" sz="2000" dirty="0">
                <a:latin typeface="Arial" pitchFamily="34" charset="0"/>
                <a:cs typeface="Arial" pitchFamily="34" charset="0"/>
              </a:rPr>
              <a:t>	HIV stigma has declined over the past 20 years.  That</a:t>
            </a:r>
            <a:r>
              <a:rPr lang="en-GB" altLang="en-US" sz="2000" dirty="0">
                <a:latin typeface="Arial" pitchFamily="34" charset="0"/>
                <a:cs typeface="Arial" pitchFamily="34" charset="0"/>
              </a:rPr>
              <a:t>’</a:t>
            </a:r>
            <a:r>
              <a:rPr lang="en-GB" sz="2000" dirty="0">
                <a:latin typeface="Arial" pitchFamily="34" charset="0"/>
                <a:cs typeface="Arial" pitchFamily="34" charset="0"/>
              </a:rPr>
              <a:t>s good news, right?</a:t>
            </a:r>
          </a:p>
          <a:p>
            <a:pPr eaLnBrk="1" hangingPunct="1">
              <a:lnSpc>
                <a:spcPct val="110000"/>
              </a:lnSpc>
              <a:buFont typeface="Arial" pitchFamily="34" charset="0"/>
              <a:buNone/>
            </a:pPr>
            <a:r>
              <a:rPr lang="en-GB" sz="2000" i="1" dirty="0">
                <a:latin typeface="Arial" pitchFamily="34" charset="0"/>
                <a:cs typeface="Arial" pitchFamily="34" charset="0"/>
              </a:rPr>
              <a:t>	</a:t>
            </a:r>
          </a:p>
          <a:p>
            <a:pPr eaLnBrk="1" hangingPunct="1">
              <a:lnSpc>
                <a:spcPct val="110000"/>
              </a:lnSpc>
              <a:buFont typeface="Arial" pitchFamily="34" charset="0"/>
              <a:buNone/>
            </a:pPr>
            <a:r>
              <a:rPr lang="en-GB" sz="2000" i="1" u="sng" dirty="0">
                <a:latin typeface="Arial" pitchFamily="34" charset="0"/>
                <a:cs typeface="Arial" pitchFamily="34" charset="0"/>
              </a:rPr>
              <a:t>Not quite</a:t>
            </a:r>
            <a:endParaRPr lang="en-GB" sz="2000" i="1" dirty="0">
              <a:latin typeface="Arial" pitchFamily="34" charset="0"/>
              <a:cs typeface="Arial" pitchFamily="34" charset="0"/>
            </a:endParaRPr>
          </a:p>
          <a:p>
            <a:pPr eaLnBrk="1" hangingPunct="1">
              <a:lnSpc>
                <a:spcPct val="110000"/>
              </a:lnSpc>
              <a:buFont typeface="Arial" pitchFamily="34" charset="0"/>
              <a:buNone/>
            </a:pPr>
            <a:r>
              <a:rPr lang="en-GB" sz="2000" dirty="0">
                <a:latin typeface="Arial" pitchFamily="34" charset="0"/>
                <a:cs typeface="Arial" pitchFamily="34" charset="0"/>
              </a:rPr>
              <a:t>	HIV has lost some of its power to </a:t>
            </a:r>
            <a:r>
              <a:rPr lang="en-GB" sz="2000" dirty="0" err="1">
                <a:latin typeface="Arial" pitchFamily="34" charset="0"/>
                <a:cs typeface="Arial" pitchFamily="34" charset="0"/>
              </a:rPr>
              <a:t>instill</a:t>
            </a:r>
            <a:r>
              <a:rPr lang="en-GB" sz="2000" dirty="0">
                <a:latin typeface="Arial" pitchFamily="34" charset="0"/>
                <a:cs typeface="Arial" pitchFamily="34" charset="0"/>
              </a:rPr>
              <a:t> fear, because it is no longer seen as a potential threat to everyone. </a:t>
            </a:r>
          </a:p>
          <a:p>
            <a:pPr eaLnBrk="1" hangingPunct="1">
              <a:lnSpc>
                <a:spcPct val="110000"/>
              </a:lnSpc>
              <a:buFont typeface="Arial" pitchFamily="34" charset="0"/>
              <a:buNone/>
            </a:pPr>
            <a:endParaRPr lang="en-GB" sz="2000" dirty="0">
              <a:latin typeface="Arial" pitchFamily="34" charset="0"/>
              <a:cs typeface="Arial" pitchFamily="34" charset="0"/>
            </a:endParaRPr>
          </a:p>
          <a:p>
            <a:pPr eaLnBrk="1" hangingPunct="1">
              <a:lnSpc>
                <a:spcPct val="110000"/>
              </a:lnSpc>
              <a:buFont typeface="Arial" pitchFamily="34" charset="0"/>
              <a:buNone/>
            </a:pPr>
            <a:r>
              <a:rPr lang="en-GB" sz="2000" dirty="0">
                <a:latin typeface="Arial" pitchFamily="34" charset="0"/>
                <a:cs typeface="Arial" pitchFamily="34" charset="0"/>
              </a:rPr>
              <a:t>	However, stigma still serves as a barrier to HIV diagnosis, prevention, and access to care.</a:t>
            </a:r>
          </a:p>
        </p:txBody>
      </p:sp>
      <p:sp>
        <p:nvSpPr>
          <p:cNvPr id="25602" name="Text Box 4"/>
          <p:cNvSpPr txBox="1">
            <a:spLocks noChangeArrowheads="1"/>
          </p:cNvSpPr>
          <p:nvPr/>
        </p:nvSpPr>
        <p:spPr bwMode="auto">
          <a:xfrm>
            <a:off x="1946275" y="422275"/>
            <a:ext cx="5421313" cy="584200"/>
          </a:xfrm>
          <a:prstGeom prst="rect">
            <a:avLst/>
          </a:prstGeom>
          <a:solidFill>
            <a:srgbClr val="99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50000"/>
              </a:spcBef>
            </a:pPr>
            <a:r>
              <a:rPr lang="en-GB" sz="3200" b="1">
                <a:solidFill>
                  <a:schemeClr val="bg1"/>
                </a:solidFill>
                <a:latin typeface="Lucida Sans" pitchFamily="34" charset="0"/>
              </a:rPr>
              <a:t>HIV STIGMA IN THE US</a:t>
            </a:r>
          </a:p>
        </p:txBody>
      </p:sp>
      <p:sp>
        <p:nvSpPr>
          <p:cNvPr id="25605" name="TextBox 1"/>
          <p:cNvSpPr txBox="1">
            <a:spLocks noChangeArrowheads="1"/>
          </p:cNvSpPr>
          <p:nvPr/>
        </p:nvSpPr>
        <p:spPr bwMode="auto">
          <a:xfrm>
            <a:off x="0" y="6488113"/>
            <a:ext cx="5181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dirty="0"/>
              <a:t>* Slide adapted from Dr. </a:t>
            </a:r>
            <a:r>
              <a:rPr lang="en-US" sz="1800" dirty="0" err="1"/>
              <a:t>Bronwen</a:t>
            </a:r>
            <a:r>
              <a:rPr lang="en-US" sz="1800" dirty="0"/>
              <a:t> Lichtenstein, UA</a:t>
            </a:r>
          </a:p>
        </p:txBody>
      </p:sp>
      <p:pic>
        <p:nvPicPr>
          <p:cNvPr id="2" name="Picture 1" descr="PRRI-HIV-AIDS-Punishment-Go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8381" y="2057400"/>
            <a:ext cx="5064297" cy="3352800"/>
          </a:xfrm>
          <a:prstGeom prst="rect">
            <a:avLst/>
          </a:prstGeom>
        </p:spPr>
      </p:pic>
    </p:spTree>
    <p:extLst>
      <p:ext uri="{BB962C8B-B14F-4D97-AF65-F5344CB8AC3E}">
        <p14:creationId xmlns:p14="http://schemas.microsoft.com/office/powerpoint/2010/main" val="251570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28600" y="152400"/>
            <a:ext cx="8610600" cy="1371600"/>
          </a:xfrm>
        </p:spPr>
        <p:txBody>
          <a:bodyPr>
            <a:normAutofit fontScale="90000"/>
          </a:bodyPr>
          <a:lstStyle/>
          <a:p>
            <a:pPr eaLnBrk="1" hangingPunct="1"/>
            <a:r>
              <a:rPr lang="en-US" sz="3600"/>
              <a:t>Stigmatizing Attitudes at Project</a:t>
            </a:r>
            <a:br>
              <a:rPr lang="en-US" sz="3600"/>
            </a:br>
            <a:r>
              <a:rPr lang="en-US" sz="3600"/>
              <a:t>F.A.I.T.H. Churches in South Carolina </a:t>
            </a:r>
            <a:br>
              <a:rPr lang="en-US" sz="3600"/>
            </a:br>
            <a:r>
              <a:rPr lang="en-US" sz="2400"/>
              <a:t>(Lindley et al., Public Health Reports, 2010)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563" y="2157413"/>
            <a:ext cx="8710612" cy="3786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181600" y="4419600"/>
            <a:ext cx="381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384925" y="4419600"/>
            <a:ext cx="381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81600" y="4648200"/>
            <a:ext cx="381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5486400"/>
            <a:ext cx="3810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36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152400"/>
            <a:ext cx="8991600" cy="914400"/>
          </a:xfrm>
        </p:spPr>
        <p:txBody>
          <a:bodyPr>
            <a:normAutofit fontScale="90000"/>
          </a:bodyPr>
          <a:lstStyle/>
          <a:p>
            <a:pPr eaLnBrk="1" hangingPunct="1"/>
            <a:r>
              <a:rPr lang="en-US" sz="2600" b="1">
                <a:solidFill>
                  <a:srgbClr val="FFFF00"/>
                </a:solidFill>
              </a:rPr>
              <a:t>Silent Endurance and Profound Loneliness in the Rural South</a:t>
            </a:r>
            <a:br>
              <a:rPr lang="en-US" sz="2600" b="1">
                <a:solidFill>
                  <a:srgbClr val="FFFF00"/>
                </a:solidFill>
              </a:rPr>
            </a:br>
            <a:r>
              <a:rPr lang="en-US" sz="3200" b="1"/>
              <a:t> </a:t>
            </a:r>
            <a:r>
              <a:rPr lang="en-US" sz="2400"/>
              <a:t>(Miles, et al., Qual Health Research, 2010) </a:t>
            </a:r>
          </a:p>
        </p:txBody>
      </p:sp>
      <p:sp>
        <p:nvSpPr>
          <p:cNvPr id="3" name="Content Placeholder 2"/>
          <p:cNvSpPr>
            <a:spLocks noGrp="1"/>
          </p:cNvSpPr>
          <p:nvPr>
            <p:ph idx="1"/>
          </p:nvPr>
        </p:nvSpPr>
        <p:spPr>
          <a:xfrm>
            <a:off x="304800" y="1371600"/>
            <a:ext cx="8458200" cy="5181600"/>
          </a:xfrm>
        </p:spPr>
        <p:txBody>
          <a:bodyPr>
            <a:normAutofit/>
          </a:bodyPr>
          <a:lstStyle/>
          <a:p>
            <a:pPr eaLnBrk="1" hangingPunct="1">
              <a:lnSpc>
                <a:spcPct val="80000"/>
              </a:lnSpc>
              <a:buFont typeface="Arial" pitchFamily="34" charset="0"/>
              <a:buNone/>
            </a:pPr>
            <a:r>
              <a:rPr lang="en-US" sz="1500" dirty="0"/>
              <a:t>	</a:t>
            </a:r>
            <a:r>
              <a:rPr lang="en-US" altLang="en-US" sz="2500" b="1" dirty="0"/>
              <a:t>“</a:t>
            </a:r>
            <a:r>
              <a:rPr lang="en-US" sz="2500" b="1" dirty="0"/>
              <a:t>They don</a:t>
            </a:r>
            <a:r>
              <a:rPr lang="en-US" altLang="en-US" sz="2500" b="1" dirty="0"/>
              <a:t>’</a:t>
            </a:r>
            <a:r>
              <a:rPr lang="en-US" sz="2500" b="1" dirty="0"/>
              <a:t>t want [people with HIV] to come in their house . . . don</a:t>
            </a:r>
            <a:r>
              <a:rPr lang="en-US" altLang="en-US" sz="2500" b="1" dirty="0"/>
              <a:t>’</a:t>
            </a:r>
            <a:r>
              <a:rPr lang="en-US" sz="2500" b="1" dirty="0"/>
              <a:t>t want  to touch them . . . don</a:t>
            </a:r>
            <a:r>
              <a:rPr lang="en-US" altLang="en-US" sz="2500" b="1" dirty="0"/>
              <a:t>’</a:t>
            </a:r>
            <a:r>
              <a:rPr lang="en-US" sz="2500" b="1" dirty="0"/>
              <a:t>t  want to sit beside them. Hearing comments like that . . . I want to explain to them and tell them what</a:t>
            </a:r>
            <a:r>
              <a:rPr lang="en-US" altLang="en-US" sz="2500" b="1" dirty="0"/>
              <a:t>’</a:t>
            </a:r>
            <a:r>
              <a:rPr lang="en-US" sz="2500" b="1" dirty="0"/>
              <a:t>s going on, but I don</a:t>
            </a:r>
            <a:r>
              <a:rPr lang="en-US" altLang="en-US" sz="2500" b="1" dirty="0"/>
              <a:t>’</a:t>
            </a:r>
            <a:r>
              <a:rPr lang="en-US" sz="2500" b="1" dirty="0"/>
              <a:t>t. I just back down because I think that they</a:t>
            </a:r>
            <a:r>
              <a:rPr lang="en-US" altLang="en-US" sz="2500" b="1" dirty="0"/>
              <a:t>’</a:t>
            </a:r>
            <a:r>
              <a:rPr lang="en-US" sz="2500" b="1" dirty="0"/>
              <a:t>re going to say the same thing about me</a:t>
            </a:r>
            <a:r>
              <a:rPr lang="en-US" altLang="en-US" sz="2500" b="1" dirty="0"/>
              <a:t>”</a:t>
            </a:r>
            <a:r>
              <a:rPr lang="en-US" sz="2500" b="1" dirty="0"/>
              <a:t>. </a:t>
            </a:r>
          </a:p>
          <a:p>
            <a:pPr eaLnBrk="1" hangingPunct="1">
              <a:lnSpc>
                <a:spcPct val="80000"/>
              </a:lnSpc>
              <a:buFont typeface="Arial" pitchFamily="34" charset="0"/>
              <a:buNone/>
            </a:pPr>
            <a:endParaRPr lang="en-US" sz="2500" b="1" dirty="0">
              <a:solidFill>
                <a:srgbClr val="FFFF00"/>
              </a:solidFill>
            </a:endParaRPr>
          </a:p>
          <a:p>
            <a:pPr eaLnBrk="1" hangingPunct="1">
              <a:lnSpc>
                <a:spcPct val="80000"/>
              </a:lnSpc>
              <a:buFont typeface="Arial" pitchFamily="34" charset="0"/>
              <a:buNone/>
            </a:pPr>
            <a:r>
              <a:rPr lang="en-US" sz="2500" b="1" dirty="0"/>
              <a:t>	</a:t>
            </a:r>
            <a:r>
              <a:rPr lang="en-US" altLang="en-US" sz="2500" b="1" dirty="0"/>
              <a:t>“</a:t>
            </a:r>
            <a:r>
              <a:rPr lang="en-US" sz="2500" b="1" dirty="0"/>
              <a:t>They talk about you like a dog. People are just uncaring, insensitive . . . point their fingers and look down on PLWH [like] modern day leprosy.</a:t>
            </a:r>
            <a:r>
              <a:rPr lang="en-US" altLang="en-US" sz="2500" b="1" dirty="0"/>
              <a:t>”</a:t>
            </a:r>
            <a:r>
              <a:rPr lang="en-US" sz="2500" b="1" dirty="0"/>
              <a:t> </a:t>
            </a:r>
          </a:p>
          <a:p>
            <a:pPr eaLnBrk="1" hangingPunct="1">
              <a:lnSpc>
                <a:spcPct val="80000"/>
              </a:lnSpc>
              <a:buFont typeface="Arial" pitchFamily="34" charset="0"/>
              <a:buNone/>
            </a:pPr>
            <a:endParaRPr lang="en-US" sz="2500" b="1" dirty="0"/>
          </a:p>
          <a:p>
            <a:pPr eaLnBrk="1" hangingPunct="1">
              <a:lnSpc>
                <a:spcPct val="80000"/>
              </a:lnSpc>
              <a:buFont typeface="Arial" pitchFamily="34" charset="0"/>
              <a:buNone/>
            </a:pPr>
            <a:r>
              <a:rPr lang="en-US" sz="2500" b="1" dirty="0"/>
              <a:t>	</a:t>
            </a:r>
            <a:r>
              <a:rPr lang="en-US" altLang="en-US" sz="2500" b="1" dirty="0"/>
              <a:t>“</a:t>
            </a:r>
            <a:r>
              <a:rPr lang="en-US" sz="2500" b="1" dirty="0"/>
              <a:t>They</a:t>
            </a:r>
            <a:r>
              <a:rPr lang="en-US" altLang="en-US" sz="2500" b="1" dirty="0"/>
              <a:t>’</a:t>
            </a:r>
            <a:r>
              <a:rPr lang="en-US" sz="2500" b="1" dirty="0"/>
              <a:t>re stigmatized because of the fact that they got HIV . . . people look down . . . I guess they figure we</a:t>
            </a:r>
            <a:r>
              <a:rPr lang="en-US" altLang="en-US" sz="2500" b="1" dirty="0"/>
              <a:t>’</a:t>
            </a:r>
            <a:r>
              <a:rPr lang="en-US" sz="2500" b="1" dirty="0"/>
              <a:t>re, how do you say it, degenerates.</a:t>
            </a:r>
            <a:r>
              <a:rPr lang="en-US" altLang="en-US" sz="2500" b="1" dirty="0"/>
              <a:t>”</a:t>
            </a:r>
            <a:r>
              <a:rPr lang="en-US" sz="2500" b="1" dirty="0"/>
              <a:t> </a:t>
            </a:r>
          </a:p>
          <a:p>
            <a:pPr eaLnBrk="1" hangingPunct="1">
              <a:lnSpc>
                <a:spcPct val="80000"/>
              </a:lnSpc>
              <a:buFont typeface="Arial" pitchFamily="34" charset="0"/>
              <a:buNone/>
            </a:pPr>
            <a:endParaRPr lang="en-US" sz="2500" dirty="0"/>
          </a:p>
          <a:p>
            <a:pPr eaLnBrk="1" hangingPunct="1">
              <a:lnSpc>
                <a:spcPct val="80000"/>
              </a:lnSpc>
            </a:pPr>
            <a:endParaRPr lang="en-US" sz="1300" dirty="0"/>
          </a:p>
          <a:p>
            <a:pPr eaLnBrk="1" hangingPunct="1">
              <a:lnSpc>
                <a:spcPct val="80000"/>
              </a:lnSpc>
            </a:pPr>
            <a:endParaRPr lang="en-US" sz="1500" dirty="0"/>
          </a:p>
        </p:txBody>
      </p:sp>
    </p:spTree>
    <p:extLst>
      <p:ext uri="{BB962C8B-B14F-4D97-AF65-F5344CB8AC3E}">
        <p14:creationId xmlns:p14="http://schemas.microsoft.com/office/powerpoint/2010/main" val="7503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SM_Graphs_Barrier_2_f.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0075" y="44450"/>
            <a:ext cx="7959725" cy="681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66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 of Public Health and Primary Health Care Workers in the South*</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t="-19151" b="-19151"/>
          <a:stretch>
            <a:fillRect/>
          </a:stretch>
        </p:blipFill>
        <p:spPr>
          <a:xfrm>
            <a:off x="228600" y="1143000"/>
            <a:ext cx="8763000" cy="5321553"/>
          </a:xfrm>
        </p:spPr>
      </p:pic>
      <p:sp>
        <p:nvSpPr>
          <p:cNvPr id="5" name="TextBox 4"/>
          <p:cNvSpPr txBox="1"/>
          <p:nvPr/>
        </p:nvSpPr>
        <p:spPr>
          <a:xfrm>
            <a:off x="228600" y="6400800"/>
            <a:ext cx="8305800" cy="369332"/>
          </a:xfrm>
          <a:prstGeom prst="rect">
            <a:avLst/>
          </a:prstGeom>
          <a:noFill/>
        </p:spPr>
        <p:txBody>
          <a:bodyPr wrap="square" rtlCol="0">
            <a:spAutoFit/>
          </a:bodyPr>
          <a:lstStyle/>
          <a:p>
            <a:r>
              <a:rPr lang="en-US" dirty="0"/>
              <a:t>*Stringer et al., AIDS &amp; Behavior, 2015.</a:t>
            </a:r>
          </a:p>
        </p:txBody>
      </p:sp>
      <p:cxnSp>
        <p:nvCxnSpPr>
          <p:cNvPr id="9" name="Straight Arrow Connector 8">
            <a:extLst>
              <a:ext uri="{FF2B5EF4-FFF2-40B4-BE49-F238E27FC236}">
                <a16:creationId xmlns:a16="http://schemas.microsoft.com/office/drawing/2014/main" id="{8EB78F35-F9DD-2349-97F9-F351600EEFA2}"/>
              </a:ext>
            </a:extLst>
          </p:cNvPr>
          <p:cNvCxnSpPr/>
          <p:nvPr/>
        </p:nvCxnSpPr>
        <p:spPr>
          <a:xfrm>
            <a:off x="5105400" y="3048000"/>
            <a:ext cx="4572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FE3D98D-285B-5C46-B549-BA04A3CF1A7D}"/>
              </a:ext>
            </a:extLst>
          </p:cNvPr>
          <p:cNvCxnSpPr/>
          <p:nvPr/>
        </p:nvCxnSpPr>
        <p:spPr>
          <a:xfrm>
            <a:off x="5105400" y="4267200"/>
            <a:ext cx="4572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7F6B1D9-12BC-C44D-AB19-C7FCEA242ABC}"/>
              </a:ext>
            </a:extLst>
          </p:cNvPr>
          <p:cNvCxnSpPr>
            <a:cxnSpLocks/>
          </p:cNvCxnSpPr>
          <p:nvPr/>
        </p:nvCxnSpPr>
        <p:spPr>
          <a:xfrm>
            <a:off x="4876800" y="5257800"/>
            <a:ext cx="4572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83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chemeClr val="accent3"/>
                </a:solidFill>
              </a:rPr>
              <a:t>Qualitative Research on</a:t>
            </a:r>
            <a:br>
              <a:rPr lang="en-US" sz="4400" dirty="0">
                <a:solidFill>
                  <a:schemeClr val="accent3"/>
                </a:solidFill>
              </a:rPr>
            </a:br>
            <a:r>
              <a:rPr lang="en-US" sz="4000" dirty="0">
                <a:solidFill>
                  <a:schemeClr val="accent4"/>
                </a:solidFill>
              </a:rPr>
              <a:t>Intersectional Stigma</a:t>
            </a:r>
            <a:endParaRPr lang="en-US" sz="4000" dirty="0">
              <a:solidFill>
                <a:schemeClr val="accent3"/>
              </a:solidFill>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800" dirty="0"/>
              <a:t>In-depth interviews with 76 diverse women living with HIV in Alabama, Mississippi, George, and California </a:t>
            </a: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2000" dirty="0">
              <a:solidFill>
                <a:schemeClr val="accent3">
                  <a:lumMod val="40000"/>
                  <a:lumOff val="60000"/>
                </a:schemeClr>
              </a:solidFill>
            </a:endParaRPr>
          </a:p>
          <a:p>
            <a:pPr marL="0" indent="0">
              <a:buNone/>
            </a:pPr>
            <a:endParaRPr lang="en-US" sz="1800" dirty="0"/>
          </a:p>
          <a:p>
            <a:pPr marL="0" indent="0">
              <a:buNone/>
            </a:pPr>
            <a:r>
              <a:rPr lang="en-US" sz="1800" dirty="0"/>
              <a:t>* Rice et al., Social Science &amp; Medicine, 2018</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85800" y="2667000"/>
            <a:ext cx="7980218" cy="3376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307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FFFF00"/>
                </a:solidFill>
              </a:rPr>
              <a:t>Intersecting stigmas experienced by diverse women living with HIV in the US</a:t>
            </a:r>
          </a:p>
        </p:txBody>
      </p:sp>
      <p:sp>
        <p:nvSpPr>
          <p:cNvPr id="3" name="Content Placeholder 2"/>
          <p:cNvSpPr>
            <a:spLocks noGrp="1"/>
          </p:cNvSpPr>
          <p:nvPr>
            <p:ph sz="half" idx="1"/>
          </p:nvPr>
        </p:nvSpPr>
        <p:spPr>
          <a:xfrm>
            <a:off x="457200" y="1828800"/>
            <a:ext cx="4038600" cy="4525963"/>
          </a:xfrm>
        </p:spPr>
        <p:txBody>
          <a:bodyPr>
            <a:noAutofit/>
          </a:bodyPr>
          <a:lstStyle/>
          <a:p>
            <a:pPr>
              <a:spcBef>
                <a:spcPts val="1200"/>
              </a:spcBef>
              <a:buFont typeface="Wingdings" panose="05000000000000000000" pitchFamily="2" charset="2"/>
              <a:buChar char="§"/>
            </a:pPr>
            <a:r>
              <a:rPr lang="en-US" sz="2400" dirty="0"/>
              <a:t>Most commonly:</a:t>
            </a:r>
          </a:p>
          <a:p>
            <a:pPr lvl="1">
              <a:spcBef>
                <a:spcPts val="0"/>
              </a:spcBef>
              <a:buClr>
                <a:schemeClr val="tx1"/>
              </a:buClr>
              <a:buFont typeface="Wingdings" panose="05000000000000000000" pitchFamily="2" charset="2"/>
              <a:buChar char="§"/>
            </a:pPr>
            <a:r>
              <a:rPr lang="en-US" dirty="0">
                <a:solidFill>
                  <a:schemeClr val="accent3">
                    <a:lumMod val="40000"/>
                    <a:lumOff val="60000"/>
                  </a:schemeClr>
                </a:solidFill>
              </a:rPr>
              <a:t>Gender</a:t>
            </a:r>
          </a:p>
          <a:p>
            <a:pPr lvl="1">
              <a:spcBef>
                <a:spcPts val="0"/>
              </a:spcBef>
              <a:buClr>
                <a:schemeClr val="tx1"/>
              </a:buClr>
              <a:buFont typeface="Wingdings" panose="05000000000000000000" pitchFamily="2" charset="2"/>
              <a:buChar char="§"/>
            </a:pPr>
            <a:r>
              <a:rPr lang="en-US" dirty="0">
                <a:solidFill>
                  <a:schemeClr val="accent3">
                    <a:lumMod val="40000"/>
                    <a:lumOff val="60000"/>
                  </a:schemeClr>
                </a:solidFill>
              </a:rPr>
              <a:t>Race</a:t>
            </a:r>
          </a:p>
          <a:p>
            <a:pPr lvl="1">
              <a:spcBef>
                <a:spcPts val="0"/>
              </a:spcBef>
              <a:buClr>
                <a:schemeClr val="tx1"/>
              </a:buClr>
              <a:buFont typeface="Wingdings" panose="05000000000000000000" pitchFamily="2" charset="2"/>
              <a:buChar char="§"/>
            </a:pPr>
            <a:r>
              <a:rPr lang="en-US" dirty="0">
                <a:solidFill>
                  <a:schemeClr val="accent3">
                    <a:lumMod val="40000"/>
                    <a:lumOff val="60000"/>
                  </a:schemeClr>
                </a:solidFill>
              </a:rPr>
              <a:t>Poverty </a:t>
            </a:r>
          </a:p>
          <a:p>
            <a:pPr>
              <a:spcBef>
                <a:spcPts val="1200"/>
              </a:spcBef>
              <a:buFont typeface="Wingdings" panose="05000000000000000000" pitchFamily="2" charset="2"/>
              <a:buChar char="§"/>
            </a:pPr>
            <a:r>
              <a:rPr lang="en-US" sz="2400" dirty="0"/>
              <a:t>But also:</a:t>
            </a:r>
          </a:p>
          <a:p>
            <a:pPr lvl="1">
              <a:spcBef>
                <a:spcPts val="0"/>
              </a:spcBef>
              <a:buClr>
                <a:schemeClr val="tx1"/>
              </a:buClr>
              <a:buFont typeface="Wingdings" panose="05000000000000000000" pitchFamily="2" charset="2"/>
              <a:buChar char="§"/>
            </a:pPr>
            <a:r>
              <a:rPr lang="en-US" dirty="0">
                <a:solidFill>
                  <a:schemeClr val="bg2">
                    <a:lumMod val="20000"/>
                    <a:lumOff val="80000"/>
                  </a:schemeClr>
                </a:solidFill>
              </a:rPr>
              <a:t>Incarceration</a:t>
            </a:r>
          </a:p>
          <a:p>
            <a:pPr lvl="1">
              <a:spcBef>
                <a:spcPts val="0"/>
              </a:spcBef>
              <a:buClr>
                <a:schemeClr val="tx1"/>
              </a:buClr>
              <a:buFont typeface="Wingdings" panose="05000000000000000000" pitchFamily="2" charset="2"/>
              <a:buChar char="§"/>
            </a:pPr>
            <a:r>
              <a:rPr lang="en-US" dirty="0">
                <a:solidFill>
                  <a:schemeClr val="bg2">
                    <a:lumMod val="20000"/>
                    <a:lumOff val="80000"/>
                  </a:schemeClr>
                </a:solidFill>
              </a:rPr>
              <a:t>Age</a:t>
            </a:r>
          </a:p>
          <a:p>
            <a:pPr lvl="1">
              <a:spcBef>
                <a:spcPts val="0"/>
              </a:spcBef>
              <a:buClr>
                <a:schemeClr val="tx1"/>
              </a:buClr>
              <a:buFont typeface="Wingdings" panose="05000000000000000000" pitchFamily="2" charset="2"/>
              <a:buChar char="§"/>
            </a:pPr>
            <a:r>
              <a:rPr lang="en-US" dirty="0">
                <a:solidFill>
                  <a:schemeClr val="bg2">
                    <a:lumMod val="20000"/>
                    <a:lumOff val="80000"/>
                  </a:schemeClr>
                </a:solidFill>
              </a:rPr>
              <a:t>Body image</a:t>
            </a:r>
          </a:p>
        </p:txBody>
      </p:sp>
      <p:sp>
        <p:nvSpPr>
          <p:cNvPr id="6" name="Content Placeholder 5"/>
          <p:cNvSpPr>
            <a:spLocks noGrp="1"/>
          </p:cNvSpPr>
          <p:nvPr>
            <p:ph sz="half" idx="2"/>
          </p:nvPr>
        </p:nvSpPr>
        <p:spPr>
          <a:xfrm>
            <a:off x="3886200" y="1828800"/>
            <a:ext cx="4800600" cy="4953000"/>
          </a:xfrm>
        </p:spPr>
        <p:txBody>
          <a:bodyPr>
            <a:normAutofit fontScale="85000" lnSpcReduction="20000"/>
          </a:bodyPr>
          <a:lstStyle/>
          <a:p>
            <a:pPr marL="0" indent="0">
              <a:lnSpc>
                <a:spcPct val="120000"/>
              </a:lnSpc>
              <a:buNone/>
            </a:pPr>
            <a:r>
              <a:rPr lang="en-US" i="1" dirty="0"/>
              <a:t>“All my life I've always wondered what people discriminated against me for. Is it because I was Black? Is it because I was biracial? I never knew if people were discriminating against me because I was HIV-positive, because I was a woman. Honestly, I don't know what. I can't like really pinpoint. I just know that something. I guess it is like a gut feeling. Something just didn't feel right. Like somebody insulted me and like later I'm like what was that for?”</a:t>
            </a:r>
          </a:p>
        </p:txBody>
      </p:sp>
    </p:spTree>
    <p:extLst>
      <p:ext uri="{BB962C8B-B14F-4D97-AF65-F5344CB8AC3E}">
        <p14:creationId xmlns:p14="http://schemas.microsoft.com/office/powerpoint/2010/main" val="262084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263B06-5486-BE4D-A9C1-41A1EDC5EF3A}"/>
              </a:ext>
            </a:extLst>
          </p:cNvPr>
          <p:cNvSpPr>
            <a:spLocks noGrp="1"/>
          </p:cNvSpPr>
          <p:nvPr>
            <p:ph type="title"/>
          </p:nvPr>
        </p:nvSpPr>
        <p:spPr/>
        <p:txBody>
          <a:bodyPr>
            <a:normAutofit fontScale="90000"/>
          </a:bodyPr>
          <a:lstStyle/>
          <a:p>
            <a:r>
              <a:rPr lang="en-US" dirty="0">
                <a:solidFill>
                  <a:srgbClr val="FFFF00"/>
                </a:solidFill>
              </a:rPr>
              <a:t>PrEP Stigma </a:t>
            </a:r>
            <a:r>
              <a:rPr lang="en-US" dirty="0">
                <a:solidFill>
                  <a:schemeClr val="bg2">
                    <a:lumMod val="25000"/>
                    <a:lumOff val="75000"/>
                  </a:schemeClr>
                </a:solidFill>
              </a:rPr>
              <a:t>as perceived by young Black MSM in the South*</a:t>
            </a:r>
          </a:p>
        </p:txBody>
      </p:sp>
      <p:sp>
        <p:nvSpPr>
          <p:cNvPr id="6" name="Content Placeholder 5">
            <a:extLst>
              <a:ext uri="{FF2B5EF4-FFF2-40B4-BE49-F238E27FC236}">
                <a16:creationId xmlns:a16="http://schemas.microsoft.com/office/drawing/2014/main" id="{3AFCA662-6844-304C-8AE7-D7307F58927A}"/>
              </a:ext>
            </a:extLst>
          </p:cNvPr>
          <p:cNvSpPr>
            <a:spLocks noGrp="1"/>
          </p:cNvSpPr>
          <p:nvPr>
            <p:ph idx="1"/>
          </p:nvPr>
        </p:nvSpPr>
        <p:spPr>
          <a:xfrm>
            <a:off x="442452" y="1752600"/>
            <a:ext cx="8229600" cy="4525963"/>
          </a:xfrm>
        </p:spPr>
        <p:txBody>
          <a:bodyPr>
            <a:normAutofit fontScale="92500" lnSpcReduction="20000"/>
          </a:bodyPr>
          <a:lstStyle/>
          <a:p>
            <a:r>
              <a:rPr lang="en-US" dirty="0"/>
              <a:t>“I’ve heard the term Truvada whore. Like shaming people who take it. It’s like in the gay community, it’s like gay shaming. People think that guys who are on PrEP are overly promiscuous and all they want to do is have all this unprotected sex, these orgies and all this stuff.’’</a:t>
            </a:r>
          </a:p>
          <a:p>
            <a:endParaRPr lang="en-US" dirty="0"/>
          </a:p>
          <a:p>
            <a:r>
              <a:rPr lang="en-US" dirty="0"/>
              <a:t>‘‘Okay. this is what it is. Other people are like, ‘Okay, well, if you’re doing PrEP, then what else are you doing? Are you just out here spreading it low, spreading it wide.”</a:t>
            </a:r>
          </a:p>
        </p:txBody>
      </p:sp>
      <p:sp>
        <p:nvSpPr>
          <p:cNvPr id="7" name="TextBox 6">
            <a:extLst>
              <a:ext uri="{FF2B5EF4-FFF2-40B4-BE49-F238E27FC236}">
                <a16:creationId xmlns:a16="http://schemas.microsoft.com/office/drawing/2014/main" id="{C3B9251A-9C4E-444B-9FFE-D63773CCF554}"/>
              </a:ext>
            </a:extLst>
          </p:cNvPr>
          <p:cNvSpPr txBox="1"/>
          <p:nvPr/>
        </p:nvSpPr>
        <p:spPr>
          <a:xfrm>
            <a:off x="304800" y="6428859"/>
            <a:ext cx="5943600" cy="369332"/>
          </a:xfrm>
          <a:prstGeom prst="rect">
            <a:avLst/>
          </a:prstGeom>
          <a:noFill/>
        </p:spPr>
        <p:txBody>
          <a:bodyPr wrap="square" rtlCol="0">
            <a:spAutoFit/>
          </a:bodyPr>
          <a:lstStyle/>
          <a:p>
            <a:r>
              <a:rPr lang="en-US" dirty="0"/>
              <a:t>* Elopre et al., AIDS Pt Care and STDs, 2018</a:t>
            </a:r>
          </a:p>
        </p:txBody>
      </p:sp>
    </p:spTree>
    <p:extLst>
      <p:ext uri="{BB962C8B-B14F-4D97-AF65-F5344CB8AC3E}">
        <p14:creationId xmlns:p14="http://schemas.microsoft.com/office/powerpoint/2010/main" val="222105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C05D7-367F-B84D-B276-30C6BFEB18A6}"/>
              </a:ext>
            </a:extLst>
          </p:cNvPr>
          <p:cNvSpPr>
            <a:spLocks noGrp="1"/>
          </p:cNvSpPr>
          <p:nvPr>
            <p:ph type="ctrTitle"/>
          </p:nvPr>
        </p:nvSpPr>
        <p:spPr>
          <a:ln w="28575">
            <a:solidFill>
              <a:srgbClr val="FFFF00"/>
            </a:solidFill>
          </a:ln>
        </p:spPr>
        <p:txBody>
          <a:bodyPr/>
          <a:lstStyle/>
          <a:p>
            <a:r>
              <a:rPr lang="en-US" dirty="0">
                <a:solidFill>
                  <a:srgbClr val="FFFF00"/>
                </a:solidFill>
              </a:rPr>
              <a:t>Stigma in Healthcare Settings</a:t>
            </a:r>
          </a:p>
        </p:txBody>
      </p:sp>
    </p:spTree>
    <p:extLst>
      <p:ext uri="{BB962C8B-B14F-4D97-AF65-F5344CB8AC3E}">
        <p14:creationId xmlns:p14="http://schemas.microsoft.com/office/powerpoint/2010/main" val="360098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fontScale="90000"/>
          </a:bodyPr>
          <a:lstStyle/>
          <a:p>
            <a:pPr eaLnBrk="1" hangingPunct="1"/>
            <a:r>
              <a:rPr lang="en-US" sz="3600" dirty="0">
                <a:solidFill>
                  <a:srgbClr val="FFFF00"/>
                </a:solidFill>
              </a:rPr>
              <a:t>Why Addressing Stigma and Discrimination </a:t>
            </a:r>
            <a:r>
              <a:rPr lang="en-US" sz="3600" i="1" u="sng" dirty="0">
                <a:solidFill>
                  <a:srgbClr val="FFFF00"/>
                </a:solidFill>
              </a:rPr>
              <a:t>in Healthcare Setting</a:t>
            </a:r>
            <a:r>
              <a:rPr lang="en-US" sz="3600" i="1" dirty="0">
                <a:solidFill>
                  <a:srgbClr val="FFFF00"/>
                </a:solidFill>
              </a:rPr>
              <a:t>s </a:t>
            </a:r>
            <a:r>
              <a:rPr lang="en-US" sz="3600" dirty="0">
                <a:solidFill>
                  <a:srgbClr val="FFFF00"/>
                </a:solidFill>
              </a:rPr>
              <a:t>is Important</a:t>
            </a:r>
          </a:p>
        </p:txBody>
      </p:sp>
      <p:sp>
        <p:nvSpPr>
          <p:cNvPr id="3" name="Content Placeholder 2"/>
          <p:cNvSpPr>
            <a:spLocks noGrp="1"/>
          </p:cNvSpPr>
          <p:nvPr>
            <p:ph sz="half" idx="1"/>
          </p:nvPr>
        </p:nvSpPr>
        <p:spPr>
          <a:xfrm>
            <a:off x="457200" y="1600200"/>
            <a:ext cx="4038600" cy="5029200"/>
          </a:xfrm>
        </p:spPr>
        <p:txBody>
          <a:bodyPr rtlCol="0">
            <a:normAutofit fontScale="77500" lnSpcReduction="20000"/>
          </a:bodyPr>
          <a:lstStyle/>
          <a:p>
            <a:pPr eaLnBrk="1" fontAlgn="auto" hangingPunct="1">
              <a:lnSpc>
                <a:spcPct val="120000"/>
              </a:lnSpc>
              <a:spcAft>
                <a:spcPts val="0"/>
              </a:spcAft>
              <a:defRPr/>
            </a:pPr>
            <a:r>
              <a:rPr lang="en-US" dirty="0">
                <a:ea typeface="+mn-ea"/>
                <a:cs typeface="+mn-cs"/>
              </a:rPr>
              <a:t>Persons affected by HIV may have frequent contact with healthcare providers</a:t>
            </a:r>
          </a:p>
          <a:p>
            <a:pPr eaLnBrk="1" fontAlgn="auto" hangingPunct="1">
              <a:lnSpc>
                <a:spcPct val="120000"/>
              </a:lnSpc>
              <a:spcAft>
                <a:spcPts val="0"/>
              </a:spcAft>
              <a:defRPr/>
            </a:pPr>
            <a:r>
              <a:rPr lang="en-US" i="1" u="sng" dirty="0">
                <a:ea typeface="+mn-ea"/>
                <a:cs typeface="+mn-cs"/>
              </a:rPr>
              <a:t>Fears of stigma, discrimination, and lack of confidentiality in health facilities </a:t>
            </a:r>
            <a:r>
              <a:rPr lang="en-US" dirty="0">
                <a:ea typeface="+mn-ea"/>
                <a:cs typeface="+mn-cs"/>
              </a:rPr>
              <a:t>can discourage people from: </a:t>
            </a:r>
          </a:p>
          <a:p>
            <a:pPr lvl="1" eaLnBrk="1" fontAlgn="auto" hangingPunct="1">
              <a:spcAft>
                <a:spcPts val="0"/>
              </a:spcAft>
              <a:defRPr/>
            </a:pPr>
            <a:r>
              <a:rPr lang="en-US" dirty="0">
                <a:solidFill>
                  <a:srgbClr val="FFFF00"/>
                </a:solidFill>
                <a:ea typeface="+mn-ea"/>
              </a:rPr>
              <a:t>accepting HIV testing / </a:t>
            </a:r>
            <a:r>
              <a:rPr lang="en-US" dirty="0" err="1">
                <a:solidFill>
                  <a:srgbClr val="FFFF00"/>
                </a:solidFill>
                <a:ea typeface="+mn-ea"/>
              </a:rPr>
              <a:t>PrEP</a:t>
            </a:r>
            <a:r>
              <a:rPr lang="en-US" dirty="0">
                <a:solidFill>
                  <a:srgbClr val="FFFF00"/>
                </a:solidFill>
                <a:ea typeface="+mn-ea"/>
              </a:rPr>
              <a:t> </a:t>
            </a:r>
          </a:p>
          <a:p>
            <a:pPr lvl="1" eaLnBrk="1" fontAlgn="auto" hangingPunct="1">
              <a:spcAft>
                <a:spcPts val="0"/>
              </a:spcAft>
              <a:defRPr/>
            </a:pPr>
            <a:r>
              <a:rPr lang="en-US" dirty="0">
                <a:solidFill>
                  <a:srgbClr val="FFFF00"/>
                </a:solidFill>
                <a:ea typeface="+mn-ea"/>
              </a:rPr>
              <a:t>linking to HIV care </a:t>
            </a:r>
            <a:r>
              <a:rPr lang="en-US" dirty="0">
                <a:ea typeface="+mn-ea"/>
              </a:rPr>
              <a:t>after receiving an HIV-positive test result </a:t>
            </a:r>
          </a:p>
          <a:p>
            <a:pPr lvl="1" eaLnBrk="1" fontAlgn="auto" hangingPunct="1">
              <a:spcAft>
                <a:spcPts val="0"/>
              </a:spcAft>
              <a:defRPr/>
            </a:pPr>
            <a:r>
              <a:rPr lang="en-US" dirty="0">
                <a:solidFill>
                  <a:srgbClr val="FFFF00"/>
                </a:solidFill>
                <a:ea typeface="+mn-ea"/>
              </a:rPr>
              <a:t>adhering to HIV visits and treatment, or to </a:t>
            </a:r>
            <a:r>
              <a:rPr lang="en-US" dirty="0" err="1">
                <a:solidFill>
                  <a:srgbClr val="FFFF00"/>
                </a:solidFill>
                <a:ea typeface="+mn-ea"/>
              </a:rPr>
              <a:t>PrEP</a:t>
            </a:r>
            <a:endParaRPr lang="en-US" dirty="0">
              <a:solidFill>
                <a:srgbClr val="FFFF00"/>
              </a:solidFill>
              <a:ea typeface="+mn-ea"/>
            </a:endParaRPr>
          </a:p>
          <a:p>
            <a:pPr lvl="1" eaLnBrk="1" fontAlgn="auto" hangingPunct="1">
              <a:spcAft>
                <a:spcPts val="0"/>
              </a:spcAft>
              <a:defRPr/>
            </a:pPr>
            <a:r>
              <a:rPr lang="en-US" dirty="0">
                <a:solidFill>
                  <a:srgbClr val="FFFF00"/>
                </a:solidFill>
                <a:ea typeface="+mn-ea"/>
              </a:rPr>
              <a:t>Getting other kinds of healthcare </a:t>
            </a:r>
            <a:r>
              <a:rPr lang="en-US" dirty="0">
                <a:ea typeface="+mn-ea"/>
              </a:rPr>
              <a:t>that they need</a:t>
            </a:r>
          </a:p>
        </p:txBody>
      </p:sp>
      <p:sp>
        <p:nvSpPr>
          <p:cNvPr id="6" name="Content Placeholder 5"/>
          <p:cNvSpPr>
            <a:spLocks noGrp="1"/>
          </p:cNvSpPr>
          <p:nvPr>
            <p:ph sz="half" idx="2"/>
          </p:nvPr>
        </p:nvSpPr>
        <p:spPr>
          <a:xfrm>
            <a:off x="4648200" y="1600200"/>
            <a:ext cx="4038600" cy="4525963"/>
          </a:xfrm>
        </p:spPr>
        <p:txBody>
          <a:bodyPr rtlCol="0">
            <a:normAutofit fontScale="77500" lnSpcReduction="20000"/>
          </a:bodyPr>
          <a:lstStyle/>
          <a:p>
            <a:pPr eaLnBrk="1" fontAlgn="auto" hangingPunct="1">
              <a:spcAft>
                <a:spcPts val="0"/>
              </a:spcAft>
              <a:defRPr/>
            </a:pPr>
            <a:endParaRPr lang="en-US">
              <a:ea typeface="+mn-ea"/>
              <a:cs typeface="+mn-cs"/>
            </a:endParaRPr>
          </a:p>
        </p:txBody>
      </p:sp>
      <p:pic>
        <p:nvPicPr>
          <p:cNvPr id="3686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1447800"/>
            <a:ext cx="34448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a:t>Vision</a:t>
            </a:r>
          </a:p>
        </p:txBody>
      </p:sp>
      <p:sp>
        <p:nvSpPr>
          <p:cNvPr id="4" name="Content Placeholder 3"/>
          <p:cNvSpPr>
            <a:spLocks noGrp="1"/>
          </p:cNvSpPr>
          <p:nvPr>
            <p:ph sz="half" idx="2"/>
          </p:nvPr>
        </p:nvSpPr>
        <p:spPr>
          <a:xfrm>
            <a:off x="3810000" y="1828800"/>
            <a:ext cx="5257800" cy="4751702"/>
          </a:xfrm>
        </p:spPr>
        <p:txBody>
          <a:bodyPr>
            <a:noAutofit/>
          </a:bodyPr>
          <a:lstStyle/>
          <a:p>
            <a:pPr marL="0" indent="0">
              <a:buNone/>
            </a:pPr>
            <a:r>
              <a:rPr lang="en-US" sz="2400" dirty="0"/>
              <a:t>The United States will become a place where new HIV infections are rare, and when they do occur, </a:t>
            </a:r>
            <a:r>
              <a:rPr lang="en-US" sz="2400" i="1" dirty="0"/>
              <a:t>every person, regardless of age, gender, race/ethnicity, sexual orientation, gender identity, or socio-economic circumstance, will have unfettered access to high quality, life-extending care, free from stigma and discrimination.</a:t>
            </a:r>
          </a:p>
          <a:p>
            <a:endParaRPr lang="en-US" sz="2200" dirty="0"/>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04800" y="1981200"/>
            <a:ext cx="3290800" cy="2286000"/>
          </a:xfrm>
        </p:spPr>
      </p:pic>
      <p:cxnSp>
        <p:nvCxnSpPr>
          <p:cNvPr id="6" name="Straight Connector 5"/>
          <p:cNvCxnSpPr/>
          <p:nvPr/>
        </p:nvCxnSpPr>
        <p:spPr>
          <a:xfrm>
            <a:off x="4572000" y="5181600"/>
            <a:ext cx="30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86200" y="5562600"/>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7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Rebecca’s story from the International Conference on Stigma*</a:t>
            </a:r>
          </a:p>
        </p:txBody>
      </p:sp>
      <p:pic>
        <p:nvPicPr>
          <p:cNvPr id="4" name="Content Placeholder 3"/>
          <p:cNvPicPr>
            <a:picLocks noGrp="1" noChangeAspect="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Content Placeholder 4"/>
          <p:cNvSpPr>
            <a:spLocks noGrp="1"/>
          </p:cNvSpPr>
          <p:nvPr>
            <p:ph sz="quarter" idx="2"/>
          </p:nvPr>
        </p:nvSpPr>
        <p:spPr>
          <a:xfrm>
            <a:off x="4844901" y="1589566"/>
            <a:ext cx="3886200" cy="5039833"/>
          </a:xfrm>
        </p:spPr>
        <p:txBody>
          <a:bodyPr>
            <a:normAutofit fontScale="47500" lnSpcReduction="20000"/>
          </a:bodyPr>
          <a:lstStyle/>
          <a:p>
            <a:r>
              <a:rPr lang="en-US" sz="4200" dirty="0"/>
              <a:t>"Once they found out I had HIV, nobody wanted to do my C-section.”</a:t>
            </a:r>
          </a:p>
          <a:p>
            <a:endParaRPr lang="en-US" sz="4200" dirty="0"/>
          </a:p>
          <a:p>
            <a:r>
              <a:rPr lang="en-US" sz="4200" dirty="0"/>
              <a:t>Rebecca's surgery was scheduled at 8 am.  At 7 am she got the positive results of her HIV test. But then it was 9 am. And then 11 am.  There was no one willing to operate on an HIV positive patient.</a:t>
            </a:r>
          </a:p>
          <a:p>
            <a:pPr marL="0" indent="0">
              <a:buNone/>
            </a:pPr>
            <a:endParaRPr lang="en-US" sz="4200" dirty="0"/>
          </a:p>
          <a:p>
            <a:r>
              <a:rPr lang="en-US" sz="4200" dirty="0"/>
              <a:t> "And now, every time I go to a hospital or a doctor, I get a panic attack. The feelings of being treated as untouchable come back.”</a:t>
            </a:r>
            <a:r>
              <a:rPr lang="en-US" dirty="0"/>
              <a:t>	</a:t>
            </a:r>
          </a:p>
        </p:txBody>
      </p:sp>
      <p:sp>
        <p:nvSpPr>
          <p:cNvPr id="6" name="TextBox 5"/>
          <p:cNvSpPr txBox="1"/>
          <p:nvPr/>
        </p:nvSpPr>
        <p:spPr>
          <a:xfrm>
            <a:off x="304800" y="6324600"/>
            <a:ext cx="7924800" cy="369332"/>
          </a:xfrm>
          <a:prstGeom prst="rect">
            <a:avLst/>
          </a:prstGeom>
          <a:noFill/>
        </p:spPr>
        <p:txBody>
          <a:bodyPr wrap="square" rtlCol="0">
            <a:spAutoFit/>
          </a:bodyPr>
          <a:lstStyle/>
          <a:p>
            <a:r>
              <a:rPr lang="en-US" dirty="0"/>
              <a:t>*http://</a:t>
            </a:r>
            <a:r>
              <a:rPr lang="en-US" dirty="0" err="1"/>
              <a:t>www.whocanyoutell.org</a:t>
            </a:r>
            <a:r>
              <a:rPr lang="en-US" dirty="0"/>
              <a:t>/2017-conference/</a:t>
            </a:r>
          </a:p>
        </p:txBody>
      </p:sp>
    </p:spTree>
    <p:extLst>
      <p:ext uri="{BB962C8B-B14F-4D97-AF65-F5344CB8AC3E}">
        <p14:creationId xmlns:p14="http://schemas.microsoft.com/office/powerpoint/2010/main" val="1332003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in HC Settings</a:t>
            </a:r>
          </a:p>
        </p:txBody>
      </p:sp>
      <p:sp>
        <p:nvSpPr>
          <p:cNvPr id="3" name="Content Placeholder 2"/>
          <p:cNvSpPr>
            <a:spLocks noGrp="1"/>
          </p:cNvSpPr>
          <p:nvPr>
            <p:ph sz="quarter" idx="1"/>
          </p:nvPr>
        </p:nvSpPr>
        <p:spPr/>
        <p:txBody>
          <a:bodyPr>
            <a:normAutofit fontScale="92500" lnSpcReduction="10000"/>
          </a:bodyPr>
          <a:lstStyle/>
          <a:p>
            <a:r>
              <a:rPr lang="en-US" dirty="0"/>
              <a:t>Fears and experiences of stigma in healthcare settings can both cause </a:t>
            </a:r>
            <a:r>
              <a:rPr lang="en-US" u="sng" dirty="0"/>
              <a:t>internalized stigma</a:t>
            </a:r>
            <a:r>
              <a:rPr lang="en-US" dirty="0"/>
              <a:t> and </a:t>
            </a:r>
            <a:r>
              <a:rPr lang="en-US" u="sng" dirty="0"/>
              <a:t>erode trust in healthcare workers</a:t>
            </a:r>
            <a:r>
              <a:rPr lang="en-US" dirty="0"/>
              <a:t>, resulting in detrimental effects for the mental and physical health of PLWH. </a:t>
            </a:r>
          </a:p>
          <a:p>
            <a:r>
              <a:rPr lang="en-US" dirty="0"/>
              <a:t>Internalized HIV stigma is associated with lower antiretroviral therapy (ART) adherence. </a:t>
            </a:r>
          </a:p>
          <a:p>
            <a:r>
              <a:rPr lang="en-US" dirty="0"/>
              <a:t>This association may be stronger for PLWH in racial/ethnic minority groups as compared to whites. </a:t>
            </a:r>
          </a:p>
        </p:txBody>
      </p:sp>
    </p:spTree>
    <p:extLst>
      <p:ext uri="{BB962C8B-B14F-4D97-AF65-F5344CB8AC3E}">
        <p14:creationId xmlns:p14="http://schemas.microsoft.com/office/powerpoint/2010/main" val="29557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984D255-C693-4126-A73B-706D62281866}"/>
              </a:ext>
            </a:extLst>
          </p:cNvPr>
          <p:cNvSpPr>
            <a:spLocks noGrp="1"/>
          </p:cNvSpPr>
          <p:nvPr>
            <p:ph type="title"/>
          </p:nvPr>
        </p:nvSpPr>
        <p:spPr>
          <a:xfrm>
            <a:off x="208439" y="226405"/>
            <a:ext cx="8727121" cy="1050398"/>
          </a:xfrm>
        </p:spPr>
        <p:txBody>
          <a:bodyPr>
            <a:normAutofit fontScale="90000"/>
          </a:bodyPr>
          <a:lstStyle/>
          <a:p>
            <a:pPr algn="ctr"/>
            <a:r>
              <a:rPr lang="en-US" sz="3600" dirty="0">
                <a:solidFill>
                  <a:srgbClr val="FFFF00"/>
                </a:solidFill>
              </a:rPr>
              <a:t>Intersection of HIV Stigma and Substance Use Stigma for PLWH who use Drugs   </a:t>
            </a:r>
          </a:p>
        </p:txBody>
      </p:sp>
      <p:sp>
        <p:nvSpPr>
          <p:cNvPr id="15" name="Text Placeholder 14">
            <a:extLst>
              <a:ext uri="{FF2B5EF4-FFF2-40B4-BE49-F238E27FC236}">
                <a16:creationId xmlns:a16="http://schemas.microsoft.com/office/drawing/2014/main" id="{D524C66E-BC45-4722-847D-30DF92597E1E}"/>
              </a:ext>
            </a:extLst>
          </p:cNvPr>
          <p:cNvSpPr>
            <a:spLocks noGrp="1"/>
          </p:cNvSpPr>
          <p:nvPr>
            <p:ph type="body" idx="1"/>
          </p:nvPr>
        </p:nvSpPr>
        <p:spPr>
          <a:xfrm>
            <a:off x="838201" y="1524000"/>
            <a:ext cx="3297254" cy="576262"/>
          </a:xfrm>
        </p:spPr>
        <p:txBody>
          <a:bodyPr/>
          <a:lstStyle/>
          <a:p>
            <a:r>
              <a:rPr lang="en-US" dirty="0"/>
              <a:t>Quantitative findings</a:t>
            </a:r>
            <a:r>
              <a:rPr lang="en-US" dirty="0">
                <a:solidFill>
                  <a:schemeClr val="tx1"/>
                </a:solidFill>
              </a:rPr>
              <a:t>*</a:t>
            </a:r>
            <a:r>
              <a:rPr lang="en-US" dirty="0"/>
              <a:t> </a:t>
            </a:r>
          </a:p>
        </p:txBody>
      </p:sp>
      <p:sp>
        <p:nvSpPr>
          <p:cNvPr id="16" name="Content Placeholder 15">
            <a:extLst>
              <a:ext uri="{FF2B5EF4-FFF2-40B4-BE49-F238E27FC236}">
                <a16:creationId xmlns:a16="http://schemas.microsoft.com/office/drawing/2014/main" id="{174A8134-DEDC-4E64-9F0D-7505FF938966}"/>
              </a:ext>
            </a:extLst>
          </p:cNvPr>
          <p:cNvSpPr>
            <a:spLocks noGrp="1"/>
          </p:cNvSpPr>
          <p:nvPr>
            <p:ph sz="half" idx="2"/>
          </p:nvPr>
        </p:nvSpPr>
        <p:spPr>
          <a:xfrm>
            <a:off x="827485" y="2286000"/>
            <a:ext cx="3297254" cy="3970338"/>
          </a:xfrm>
        </p:spPr>
        <p:txBody>
          <a:bodyPr>
            <a:normAutofit/>
          </a:bodyPr>
          <a:lstStyle/>
          <a:p>
            <a:r>
              <a:rPr lang="en-US" sz="2000" dirty="0"/>
              <a:t>HIV stigma did not predict retention in care or ART adherence </a:t>
            </a:r>
          </a:p>
          <a:p>
            <a:r>
              <a:rPr lang="en-US" sz="2000" dirty="0">
                <a:solidFill>
                  <a:srgbClr val="FFFF00"/>
                </a:solidFill>
              </a:rPr>
              <a:t>Anticipated drug use related stigma predicted less adherence to ART</a:t>
            </a:r>
          </a:p>
          <a:p>
            <a:r>
              <a:rPr lang="en-US" sz="2000" dirty="0"/>
              <a:t>Anticipated drug use stigma remained a significant predictor of ART adherence when controlling for HIV-related stigma  </a:t>
            </a:r>
          </a:p>
        </p:txBody>
      </p:sp>
      <p:sp>
        <p:nvSpPr>
          <p:cNvPr id="17" name="Text Placeholder 16">
            <a:extLst>
              <a:ext uri="{FF2B5EF4-FFF2-40B4-BE49-F238E27FC236}">
                <a16:creationId xmlns:a16="http://schemas.microsoft.com/office/drawing/2014/main" id="{D2F962EC-9E0D-49DC-914D-D12164208984}"/>
              </a:ext>
            </a:extLst>
          </p:cNvPr>
          <p:cNvSpPr>
            <a:spLocks noGrp="1"/>
          </p:cNvSpPr>
          <p:nvPr>
            <p:ph type="body" sz="quarter" idx="3"/>
          </p:nvPr>
        </p:nvSpPr>
        <p:spPr>
          <a:xfrm>
            <a:off x="4427653" y="1493270"/>
            <a:ext cx="3297254" cy="576262"/>
          </a:xfrm>
        </p:spPr>
        <p:txBody>
          <a:bodyPr/>
          <a:lstStyle/>
          <a:p>
            <a:r>
              <a:rPr lang="en-US" dirty="0"/>
              <a:t>Qualitative findings </a:t>
            </a:r>
          </a:p>
        </p:txBody>
      </p:sp>
      <p:sp>
        <p:nvSpPr>
          <p:cNvPr id="18" name="Content Placeholder 17">
            <a:extLst>
              <a:ext uri="{FF2B5EF4-FFF2-40B4-BE49-F238E27FC236}">
                <a16:creationId xmlns:a16="http://schemas.microsoft.com/office/drawing/2014/main" id="{D2D7F36B-ACBD-4A8F-A264-CD9997F55938}"/>
              </a:ext>
            </a:extLst>
          </p:cNvPr>
          <p:cNvSpPr>
            <a:spLocks noGrp="1"/>
          </p:cNvSpPr>
          <p:nvPr>
            <p:ph sz="quarter" idx="4"/>
          </p:nvPr>
        </p:nvSpPr>
        <p:spPr>
          <a:xfrm>
            <a:off x="4407988" y="2170049"/>
            <a:ext cx="4527572" cy="3813969"/>
          </a:xfrm>
        </p:spPr>
        <p:txBody>
          <a:bodyPr>
            <a:noAutofit/>
          </a:bodyPr>
          <a:lstStyle/>
          <a:p>
            <a:r>
              <a:rPr lang="en-US" sz="2000" dirty="0"/>
              <a:t>HIV related stigma impacts medication adherence  and retention in care through stigma avoidance strategies </a:t>
            </a:r>
          </a:p>
          <a:p>
            <a:pPr lvl="1"/>
            <a:r>
              <a:rPr lang="en-US" dirty="0"/>
              <a:t>hiding medications</a:t>
            </a:r>
          </a:p>
          <a:p>
            <a:pPr lvl="1"/>
            <a:r>
              <a:rPr lang="en-US" dirty="0"/>
              <a:t>avoiding being seen at the HIV clinic </a:t>
            </a:r>
          </a:p>
          <a:p>
            <a:r>
              <a:rPr lang="en-US" sz="2000" dirty="0">
                <a:solidFill>
                  <a:srgbClr val="FFFF00"/>
                </a:solidFill>
              </a:rPr>
              <a:t>Drug use related stigma impacts the patient provider relationship</a:t>
            </a:r>
          </a:p>
          <a:p>
            <a:pPr lvl="1"/>
            <a:r>
              <a:rPr lang="en-US" dirty="0"/>
              <a:t>Occurred inside and outside the specially care  environments </a:t>
            </a:r>
          </a:p>
          <a:p>
            <a:pPr lvl="1"/>
            <a:r>
              <a:rPr lang="en-US" dirty="0"/>
              <a:t>Limiting communication</a:t>
            </a:r>
          </a:p>
          <a:p>
            <a:pPr lvl="1"/>
            <a:r>
              <a:rPr lang="en-US" dirty="0"/>
              <a:t>Provision of sub-optimal care </a:t>
            </a:r>
          </a:p>
        </p:txBody>
      </p:sp>
      <p:sp>
        <p:nvSpPr>
          <p:cNvPr id="2" name="TextBox 1"/>
          <p:cNvSpPr txBox="1"/>
          <p:nvPr/>
        </p:nvSpPr>
        <p:spPr>
          <a:xfrm>
            <a:off x="203523" y="6438121"/>
            <a:ext cx="7772400" cy="338554"/>
          </a:xfrm>
          <a:prstGeom prst="rect">
            <a:avLst/>
          </a:prstGeom>
          <a:noFill/>
        </p:spPr>
        <p:txBody>
          <a:bodyPr wrap="square" rtlCol="0">
            <a:spAutoFit/>
          </a:bodyPr>
          <a:lstStyle/>
          <a:p>
            <a:r>
              <a:rPr lang="en-US" sz="1600" dirty="0"/>
              <a:t>* Stringer KL, et al., </a:t>
            </a:r>
            <a:r>
              <a:rPr lang="en-US" sz="1600" i="1" dirty="0"/>
              <a:t>AIDS Pt Care &amp; STDs</a:t>
            </a:r>
            <a:r>
              <a:rPr lang="en-US" sz="1600" dirty="0"/>
              <a:t>, 2019</a:t>
            </a:r>
          </a:p>
        </p:txBody>
      </p:sp>
    </p:spTree>
    <p:extLst>
      <p:ext uri="{BB962C8B-B14F-4D97-AF65-F5344CB8AC3E}">
        <p14:creationId xmlns:p14="http://schemas.microsoft.com/office/powerpoint/2010/main" val="126148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64"/>
            <a:ext cx="9144000" cy="914401"/>
          </a:xfrm>
        </p:spPr>
        <p:txBody>
          <a:bodyPr>
            <a:normAutofit fontScale="90000"/>
          </a:bodyPr>
          <a:lstStyle/>
          <a:p>
            <a:r>
              <a:rPr lang="en-US" dirty="0"/>
              <a:t>Key Principles for  HIV Stigma-Reduction Interventions*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26482249"/>
              </p:ext>
            </p:extLst>
          </p:nvPr>
        </p:nvGraphicFramePr>
        <p:xfrm>
          <a:off x="762000" y="1210017"/>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6211669"/>
            <a:ext cx="8839200" cy="646331"/>
          </a:xfrm>
          <a:prstGeom prst="rect">
            <a:avLst/>
          </a:prstGeom>
          <a:noFill/>
        </p:spPr>
        <p:txBody>
          <a:bodyPr wrap="square" rtlCol="0">
            <a:spAutoFit/>
          </a:bodyPr>
          <a:lstStyle/>
          <a:p>
            <a:r>
              <a:rPr lang="en-US" dirty="0"/>
              <a:t>*Nyblade L, </a:t>
            </a:r>
            <a:r>
              <a:rPr lang="en-US" dirty="0" err="1"/>
              <a:t>Stangl</a:t>
            </a:r>
            <a:r>
              <a:rPr lang="en-US" dirty="0"/>
              <a:t> A, Weiss E, et al. Combating HIV stigma in health care settings: What works? J </a:t>
            </a:r>
            <a:r>
              <a:rPr lang="en-US" dirty="0" err="1"/>
              <a:t>Int</a:t>
            </a:r>
            <a:r>
              <a:rPr lang="en-US" dirty="0"/>
              <a:t> AIDS </a:t>
            </a:r>
            <a:r>
              <a:rPr lang="en-US" dirty="0" err="1"/>
              <a:t>Soc</a:t>
            </a:r>
            <a:r>
              <a:rPr lang="en-US" dirty="0"/>
              <a:t>  2009;12:15.</a:t>
            </a:r>
          </a:p>
        </p:txBody>
      </p:sp>
    </p:spTree>
    <p:extLst>
      <p:ext uri="{BB962C8B-B14F-4D97-AF65-F5344CB8AC3E}">
        <p14:creationId xmlns:p14="http://schemas.microsoft.com/office/powerpoint/2010/main" val="97345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fontScale="90000"/>
          </a:bodyPr>
          <a:lstStyle/>
          <a:p>
            <a:r>
              <a:rPr lang="en-US" dirty="0"/>
              <a:t>Interventions that address HIV-related and intersectional stigma in HC settings</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sz="2000" b="1" dirty="0">
                <a:cs typeface="Times New Roman" panose="02020603050405020304" pitchFamily="18" charset="0"/>
              </a:rPr>
              <a:t>Interventions that work with health workers </a:t>
            </a:r>
          </a:p>
          <a:p>
            <a:pPr lvl="1"/>
            <a:r>
              <a:rPr lang="en-US" sz="2000" dirty="0">
                <a:cs typeface="Times New Roman" panose="02020603050405020304" pitchFamily="18" charset="0"/>
              </a:rPr>
              <a:t>Medical/nursing students, current service providers, all levels of staff in a facility</a:t>
            </a:r>
          </a:p>
          <a:p>
            <a:pPr lvl="1"/>
            <a:r>
              <a:rPr lang="en-US" sz="2000" dirty="0">
                <a:cs typeface="Times New Roman" panose="02020603050405020304" pitchFamily="18" charset="0"/>
              </a:rPr>
              <a:t>In-person workshops, seminars, videos, tablets</a:t>
            </a:r>
          </a:p>
          <a:p>
            <a:pPr lvl="1"/>
            <a:r>
              <a:rPr lang="en-US" sz="2000" dirty="0">
                <a:cs typeface="Times New Roman" panose="02020603050405020304" pitchFamily="18" charset="0"/>
              </a:rPr>
              <a:t>See Nyblade et al., </a:t>
            </a:r>
            <a:r>
              <a:rPr lang="en-US" sz="2000" i="1" dirty="0">
                <a:cs typeface="Times New Roman" panose="02020603050405020304" pitchFamily="18" charset="0"/>
              </a:rPr>
              <a:t>BMC Medicine, </a:t>
            </a:r>
            <a:r>
              <a:rPr lang="en-US" sz="2000" dirty="0">
                <a:cs typeface="Times New Roman" panose="02020603050405020304" pitchFamily="18" charset="0"/>
              </a:rPr>
              <a:t>2019.</a:t>
            </a:r>
          </a:p>
          <a:p>
            <a:endParaRPr lang="en-US" sz="2000" dirty="0">
              <a:cs typeface="Times New Roman" panose="02020603050405020304" pitchFamily="18" charset="0"/>
            </a:endParaRPr>
          </a:p>
          <a:p>
            <a:r>
              <a:rPr lang="en-US" sz="2000" b="1" dirty="0">
                <a:cs typeface="Times New Roman" panose="02020603050405020304" pitchFamily="18" charset="0"/>
              </a:rPr>
              <a:t>Interventions that work with PLWH/community members</a:t>
            </a:r>
          </a:p>
          <a:p>
            <a:pPr lvl="1"/>
            <a:r>
              <a:rPr lang="en-US" sz="2000" dirty="0">
                <a:cs typeface="Times New Roman" panose="02020603050405020304" pitchFamily="18" charset="0"/>
              </a:rPr>
              <a:t>AA women, Black MSM, Transgender groups, faith-based organizations</a:t>
            </a:r>
          </a:p>
          <a:p>
            <a:pPr lvl="1"/>
            <a:r>
              <a:rPr lang="en-US" sz="2000" dirty="0">
                <a:cs typeface="Times New Roman" panose="02020603050405020304" pitchFamily="18" charset="0"/>
              </a:rPr>
              <a:t>Group-based and individual interventions</a:t>
            </a:r>
          </a:p>
          <a:p>
            <a:pPr lvl="1"/>
            <a:r>
              <a:rPr lang="en-US" sz="2000" dirty="0">
                <a:cs typeface="Times New Roman" panose="02020603050405020304" pitchFamily="18" charset="0"/>
              </a:rPr>
              <a:t>See for example Bogart et al. in </a:t>
            </a:r>
            <a:r>
              <a:rPr lang="en-US" sz="2000" i="1" dirty="0" err="1">
                <a:cs typeface="Times New Roman" panose="02020603050405020304" pitchFamily="18" charset="0"/>
              </a:rPr>
              <a:t>Cultur</a:t>
            </a:r>
            <a:r>
              <a:rPr lang="en-US" sz="2000" i="1" dirty="0">
                <a:cs typeface="Times New Roman" panose="02020603050405020304" pitchFamily="18" charset="0"/>
              </a:rPr>
              <a:t> Divers Ethnic Minor Psychol</a:t>
            </a:r>
            <a:r>
              <a:rPr lang="en-US" sz="2000" dirty="0">
                <a:cs typeface="Times New Roman" panose="02020603050405020304" pitchFamily="18" charset="0"/>
              </a:rPr>
              <a:t>, 2018</a:t>
            </a:r>
          </a:p>
          <a:p>
            <a:endParaRPr lang="en-US" sz="2000" dirty="0">
              <a:cs typeface="Times New Roman" panose="02020603050405020304" pitchFamily="18" charset="0"/>
            </a:endParaRPr>
          </a:p>
          <a:p>
            <a:r>
              <a:rPr lang="en-US" sz="2000" b="1" dirty="0">
                <a:cs typeface="Times New Roman" panose="02020603050405020304" pitchFamily="18" charset="0"/>
              </a:rPr>
              <a:t>Interventions that work with both</a:t>
            </a:r>
          </a:p>
          <a:p>
            <a:pPr lvl="1"/>
            <a:r>
              <a:rPr lang="en-US" sz="2000" dirty="0">
                <a:cs typeface="Times New Roman" panose="02020603050405020304" pitchFamily="18" charset="0"/>
              </a:rPr>
              <a:t>Multi-Country African Study (</a:t>
            </a:r>
            <a:r>
              <a:rPr lang="en-US" sz="2000" dirty="0" err="1">
                <a:cs typeface="Times New Roman" panose="02020603050405020304" pitchFamily="18" charset="0"/>
              </a:rPr>
              <a:t>Uys</a:t>
            </a:r>
            <a:r>
              <a:rPr lang="en-US" sz="2000" dirty="0">
                <a:cs typeface="Times New Roman" panose="02020603050405020304" pitchFamily="18" charset="0"/>
              </a:rPr>
              <a:t> et al. AIDS Pt Care STDS, 2009)</a:t>
            </a:r>
          </a:p>
          <a:p>
            <a:pPr lvl="1"/>
            <a:r>
              <a:rPr lang="en-US" sz="2000" dirty="0">
                <a:cs typeface="Times New Roman" panose="02020603050405020304" pitchFamily="18" charset="0"/>
              </a:rPr>
              <a:t>FRESH adaptation for the US (Batey et al. AIDS Pt Care STDs, 2016)</a:t>
            </a:r>
          </a:p>
        </p:txBody>
      </p:sp>
    </p:spTree>
    <p:extLst>
      <p:ext uri="{BB962C8B-B14F-4D97-AF65-F5344CB8AC3E}">
        <p14:creationId xmlns:p14="http://schemas.microsoft.com/office/powerpoint/2010/main" val="28537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741094" cy="614363"/>
          </a:xfrm>
        </p:spPr>
        <p:txBody>
          <a:bodyPr lIns="0" tIns="0" anchor="t" anchorCtr="0"/>
          <a:lstStyle/>
          <a:p>
            <a:r>
              <a:rPr lang="en-US" dirty="0"/>
              <a:t>Core components</a:t>
            </a:r>
          </a:p>
        </p:txBody>
      </p:sp>
      <p:sp>
        <p:nvSpPr>
          <p:cNvPr id="3" name="Content Placeholder 2"/>
          <p:cNvSpPr>
            <a:spLocks noGrp="1"/>
          </p:cNvSpPr>
          <p:nvPr>
            <p:ph idx="1"/>
          </p:nvPr>
        </p:nvSpPr>
        <p:spPr>
          <a:xfrm>
            <a:off x="558332" y="1154518"/>
            <a:ext cx="7620000" cy="2417619"/>
          </a:xfrm>
        </p:spPr>
        <p:txBody>
          <a:bodyPr/>
          <a:lstStyle/>
          <a:p>
            <a:pPr marL="342900" lvl="1" indent="-342900" defTabSz="457200">
              <a:spcBef>
                <a:spcPts val="1800"/>
              </a:spcBef>
              <a:buClrTx/>
              <a:buSzPct val="110000"/>
              <a:buFont typeface="Webdings" pitchFamily="18" charset="2"/>
              <a:buChar char="&lt;"/>
            </a:pPr>
            <a:r>
              <a:rPr lang="en-US" sz="2000" b="1" dirty="0">
                <a:solidFill>
                  <a:schemeClr val="bg1"/>
                </a:solidFill>
              </a:rPr>
              <a:t>Assess</a:t>
            </a:r>
            <a:r>
              <a:rPr lang="en-US" sz="2000" dirty="0">
                <a:solidFill>
                  <a:schemeClr val="bg1"/>
                </a:solidFill>
              </a:rPr>
              <a:t>: Two tools and a user’s guide for implementation </a:t>
            </a:r>
          </a:p>
          <a:p>
            <a:pPr marL="342900" lvl="1" indent="-342900" defTabSz="457200">
              <a:spcBef>
                <a:spcPts val="1800"/>
              </a:spcBef>
              <a:buClrTx/>
              <a:buSzPct val="110000"/>
              <a:buFont typeface="Webdings" pitchFamily="18" charset="2"/>
              <a:buChar char="&lt;"/>
            </a:pPr>
            <a:r>
              <a:rPr lang="en-US" sz="2000" b="1" dirty="0">
                <a:solidFill>
                  <a:schemeClr val="bg1"/>
                </a:solidFill>
              </a:rPr>
              <a:t>Train</a:t>
            </a:r>
            <a:r>
              <a:rPr lang="en-US" sz="2000" dirty="0">
                <a:solidFill>
                  <a:schemeClr val="bg1"/>
                </a:solidFill>
              </a:rPr>
              <a:t>: Training menus and material for health workers</a:t>
            </a:r>
          </a:p>
          <a:p>
            <a:pPr marL="342900" lvl="1" indent="-342900" defTabSz="457200">
              <a:spcBef>
                <a:spcPts val="1800"/>
              </a:spcBef>
              <a:buClrTx/>
              <a:buSzPct val="110000"/>
              <a:buFont typeface="Webdings" pitchFamily="18" charset="2"/>
              <a:buChar char="&lt;"/>
            </a:pPr>
            <a:r>
              <a:rPr lang="en-US" sz="2000" b="1" dirty="0">
                <a:solidFill>
                  <a:schemeClr val="bg1"/>
                </a:solidFill>
              </a:rPr>
              <a:t>Sustain</a:t>
            </a:r>
            <a:r>
              <a:rPr lang="en-US" sz="2000" dirty="0">
                <a:solidFill>
                  <a:schemeClr val="bg1"/>
                </a:solidFill>
              </a:rPr>
              <a:t>: Facility assessments, action planning, examples for developing codes of conduct and facility policies </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3429000"/>
            <a:ext cx="2035629" cy="2452654"/>
          </a:xfrm>
          <a:prstGeom prst="rect">
            <a:avLst/>
          </a:prstGeom>
          <a:ln w="3175">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5829" y="3409323"/>
            <a:ext cx="2057400" cy="2438400"/>
          </a:xfrm>
          <a:prstGeom prst="rect">
            <a:avLst/>
          </a:prstGeom>
          <a:ln w="3175">
            <a:solidFill>
              <a:schemeClr val="tx1"/>
            </a:solidFill>
          </a:ln>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1429" y="3409323"/>
            <a:ext cx="2002971" cy="2438400"/>
          </a:xfrm>
          <a:prstGeom prst="rect">
            <a:avLst/>
          </a:prstGeom>
          <a:ln w="3175">
            <a:solidFill>
              <a:schemeClr val="tx1"/>
            </a:solidFill>
          </a:ln>
        </p:spPr>
      </p:pic>
      <p:sp>
        <p:nvSpPr>
          <p:cNvPr id="8" name="Title 1"/>
          <p:cNvSpPr txBox="1">
            <a:spLocks/>
          </p:cNvSpPr>
          <p:nvPr/>
        </p:nvSpPr>
        <p:spPr bwMode="auto">
          <a:xfrm>
            <a:off x="0" y="228600"/>
            <a:ext cx="7924800" cy="609600"/>
          </a:xfrm>
          <a:prstGeom prst="rect">
            <a:avLst/>
          </a:prstGeom>
          <a:solidFill>
            <a:srgbClr val="44555F"/>
          </a:solid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a:lstStyle>
          <a:p>
            <a:r>
              <a:rPr lang="en-US" kern="0" dirty="0">
                <a:solidFill>
                  <a:srgbClr val="FFFFFF"/>
                </a:solidFill>
                <a:latin typeface="Arial Narrow"/>
                <a:cs typeface="Arial"/>
              </a:rPr>
              <a:t>HPP Stigma-Reduction Package Core Components	</a:t>
            </a:r>
          </a:p>
        </p:txBody>
      </p:sp>
      <p:sp>
        <p:nvSpPr>
          <p:cNvPr id="9" name="Text Placeholder 10"/>
          <p:cNvSpPr txBox="1">
            <a:spLocks/>
          </p:cNvSpPr>
          <p:nvPr/>
        </p:nvSpPr>
        <p:spPr>
          <a:xfrm>
            <a:off x="435077" y="6424188"/>
            <a:ext cx="7283895" cy="301077"/>
          </a:xfrm>
          <a:prstGeom prst="rect">
            <a:avLst/>
          </a:prstGeom>
          <a:noFill/>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bg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lgn="l"/>
            <a:r>
              <a:rPr lang="en-US" sz="1400" dirty="0">
                <a:cs typeface="Arial"/>
              </a:rPr>
              <a:t>Source: </a:t>
            </a:r>
            <a:r>
              <a:rPr lang="en-US" sz="1400" u="sng" dirty="0">
                <a:cs typeface="Arial"/>
                <a:hlinkClick r:id="rId5">
                  <a:extLst>
                    <a:ext uri="{A12FA001-AC4F-418D-AE19-62706E023703}">
                      <ahyp:hlinkClr xmlns:ahyp="http://schemas.microsoft.com/office/drawing/2018/hyperlinkcolor" val="tx"/>
                    </a:ext>
                  </a:extLst>
                </a:hlinkClick>
              </a:rPr>
              <a:t>http://www.healthpoliccyproject.com/index.cfm?id=stigmapackage</a:t>
            </a:r>
            <a:r>
              <a:rPr lang="en-US" sz="1400" dirty="0">
                <a:cs typeface="Arial"/>
              </a:rPr>
              <a:t> </a:t>
            </a:r>
          </a:p>
          <a:p>
            <a:pPr algn="l"/>
            <a:endParaRPr lang="en-US" dirty="0">
              <a:solidFill>
                <a:srgbClr val="FFFFFF"/>
              </a:solidFill>
              <a:cs typeface="Arial"/>
            </a:endParaRPr>
          </a:p>
        </p:txBody>
      </p:sp>
    </p:spTree>
    <p:extLst>
      <p:ext uri="{BB962C8B-B14F-4D97-AF65-F5344CB8AC3E}">
        <p14:creationId xmlns:p14="http://schemas.microsoft.com/office/powerpoint/2010/main" val="419582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Package</a:t>
            </a:r>
          </a:p>
        </p:txBody>
      </p:sp>
      <p:sp>
        <p:nvSpPr>
          <p:cNvPr id="3" name="Content Placeholder 2"/>
          <p:cNvSpPr>
            <a:spLocks noGrp="1"/>
          </p:cNvSpPr>
          <p:nvPr>
            <p:ph idx="1"/>
          </p:nvPr>
        </p:nvSpPr>
        <p:spPr>
          <a:xfrm>
            <a:off x="456289" y="937418"/>
            <a:ext cx="4832167" cy="4983163"/>
          </a:xfrm>
        </p:spPr>
        <p:txBody>
          <a:bodyPr/>
          <a:lstStyle/>
          <a:p>
            <a:pPr>
              <a:buFont typeface="Courier New" panose="02070309020205020404" pitchFamily="49" charset="0"/>
              <a:buChar char="o"/>
            </a:pPr>
            <a:r>
              <a:rPr lang="en-US" dirty="0">
                <a:solidFill>
                  <a:schemeClr val="bg1"/>
                </a:solidFill>
              </a:rPr>
              <a:t>Based on field application in 9 countries</a:t>
            </a:r>
          </a:p>
          <a:p>
            <a:pPr>
              <a:buFont typeface="Courier New" panose="02070309020205020404" pitchFamily="49" charset="0"/>
              <a:buChar char="o"/>
            </a:pPr>
            <a:r>
              <a:rPr lang="en-US" dirty="0">
                <a:solidFill>
                  <a:schemeClr val="bg1"/>
                </a:solidFill>
              </a:rPr>
              <a:t>Can be tailored for different health worker audiences and timeframes</a:t>
            </a:r>
          </a:p>
          <a:p>
            <a:pPr>
              <a:buFont typeface="Courier New" panose="02070309020205020404" pitchFamily="49" charset="0"/>
              <a:buChar char="o"/>
            </a:pPr>
            <a:r>
              <a:rPr lang="en-US" dirty="0">
                <a:solidFill>
                  <a:schemeClr val="bg1"/>
                </a:solidFill>
              </a:rPr>
              <a:t>Includes 17 sample workshops and 1 refresher</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7398" y="762000"/>
            <a:ext cx="3811202" cy="3810000"/>
          </a:xfrm>
          <a:prstGeom prst="rect">
            <a:avLst/>
          </a:prstGeom>
          <a:ln>
            <a:noFill/>
          </a:ln>
        </p:spPr>
      </p:pic>
      <p:graphicFrame>
        <p:nvGraphicFramePr>
          <p:cNvPr id="7" name="Table 6"/>
          <p:cNvGraphicFramePr>
            <a:graphicFrameLocks noGrp="1"/>
          </p:cNvGraphicFramePr>
          <p:nvPr>
            <p:extLst>
              <p:ext uri="{D42A27DB-BD31-4B8C-83A1-F6EECF244321}">
                <p14:modId xmlns:p14="http://schemas.microsoft.com/office/powerpoint/2010/main" val="2069050544"/>
              </p:ext>
            </p:extLst>
          </p:nvPr>
        </p:nvGraphicFramePr>
        <p:xfrm>
          <a:off x="495086" y="3276600"/>
          <a:ext cx="4191000" cy="3197357"/>
        </p:xfrm>
        <a:graphic>
          <a:graphicData uri="http://schemas.openxmlformats.org/drawingml/2006/table">
            <a:tbl>
              <a:tblPr firstRow="1" bandRow="1">
                <a:tableStyleId>{93296810-A885-4BE3-A3E7-6D5BEEA58F35}</a:tableStyleId>
              </a:tblPr>
              <a:tblGrid>
                <a:gridCol w="4191000">
                  <a:extLst>
                    <a:ext uri="{9D8B030D-6E8A-4147-A177-3AD203B41FA5}">
                      <a16:colId xmlns:a16="http://schemas.microsoft.com/office/drawing/2014/main" val="20000"/>
                    </a:ext>
                  </a:extLst>
                </a:gridCol>
              </a:tblGrid>
              <a:tr h="545521">
                <a:tc>
                  <a:txBody>
                    <a:bodyPr/>
                    <a:lstStyle/>
                    <a:p>
                      <a:r>
                        <a:rPr lang="en-US" dirty="0"/>
                        <a:t>Sample S&amp;D Training</a:t>
                      </a:r>
                      <a:r>
                        <a:rPr lang="en-US" baseline="0" dirty="0"/>
                        <a:t> Programs</a:t>
                      </a:r>
                      <a:endParaRPr lang="en-US" dirty="0"/>
                    </a:p>
                  </a:txBody>
                  <a:tcPr/>
                </a:tc>
                <a:extLst>
                  <a:ext uri="{0D108BD9-81ED-4DB2-BD59-A6C34878D82A}">
                    <a16:rowId xmlns:a16="http://schemas.microsoft.com/office/drawing/2014/main" val="10000"/>
                  </a:ext>
                </a:extLst>
              </a:tr>
              <a:tr h="553098">
                <a:tc>
                  <a:txBody>
                    <a:bodyPr/>
                    <a:lstStyle/>
                    <a:p>
                      <a:r>
                        <a:rPr lang="en-US" sz="1400" dirty="0"/>
                        <a:t>Half-day workshop for health facility managers </a:t>
                      </a:r>
                    </a:p>
                  </a:txBody>
                  <a:tcPr/>
                </a:tc>
                <a:extLst>
                  <a:ext uri="{0D108BD9-81ED-4DB2-BD59-A6C34878D82A}">
                    <a16:rowId xmlns:a16="http://schemas.microsoft.com/office/drawing/2014/main" val="10001"/>
                  </a:ext>
                </a:extLst>
              </a:tr>
              <a:tr h="553098">
                <a:tc>
                  <a:txBody>
                    <a:bodyPr/>
                    <a:lstStyle/>
                    <a:p>
                      <a:r>
                        <a:rPr lang="en-US" sz="1400" baseline="0" dirty="0"/>
                        <a:t>Three-day work shops for medical health workers</a:t>
                      </a:r>
                      <a:endParaRPr lang="en-US" sz="1400" dirty="0"/>
                    </a:p>
                  </a:txBody>
                  <a:tcPr/>
                </a:tc>
                <a:extLst>
                  <a:ext uri="{0D108BD9-81ED-4DB2-BD59-A6C34878D82A}">
                    <a16:rowId xmlns:a16="http://schemas.microsoft.com/office/drawing/2014/main" val="10002"/>
                  </a:ext>
                </a:extLst>
              </a:tr>
              <a:tr h="772820">
                <a:tc>
                  <a:txBody>
                    <a:bodyPr/>
                    <a:lstStyle/>
                    <a:p>
                      <a:r>
                        <a:rPr lang="en-US" sz="1400" baseline="0" dirty="0"/>
                        <a:t>Ten-week modular course for medical health workers</a:t>
                      </a:r>
                      <a:endParaRPr lang="en-US" sz="1400" dirty="0"/>
                    </a:p>
                  </a:txBody>
                  <a:tcPr/>
                </a:tc>
                <a:extLst>
                  <a:ext uri="{0D108BD9-81ED-4DB2-BD59-A6C34878D82A}">
                    <a16:rowId xmlns:a16="http://schemas.microsoft.com/office/drawing/2014/main" val="10003"/>
                  </a:ext>
                </a:extLst>
              </a:tr>
              <a:tr h="772820">
                <a:tc>
                  <a:txBody>
                    <a:bodyPr/>
                    <a:lstStyle/>
                    <a:p>
                      <a:r>
                        <a:rPr lang="en-US" sz="1400" baseline="0" dirty="0"/>
                        <a:t>Three-hour workshop for doctors on stigma toward key populations </a:t>
                      </a:r>
                      <a:endParaRPr lang="en-US" sz="1400" dirty="0"/>
                    </a:p>
                  </a:txBody>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84195">
            <a:off x="4889639" y="4620132"/>
            <a:ext cx="2345305" cy="157285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6674" y="5105400"/>
            <a:ext cx="1971926" cy="1434756"/>
          </a:xfrm>
          <a:prstGeom prst="rect">
            <a:avLst/>
          </a:prstGeom>
        </p:spPr>
      </p:pic>
    </p:spTree>
    <p:extLst>
      <p:ext uri="{BB962C8B-B14F-4D97-AF65-F5344CB8AC3E}">
        <p14:creationId xmlns:p14="http://schemas.microsoft.com/office/powerpoint/2010/main" val="4023159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F9A4EA-C5BC-EA46-AC7E-880F5231CBD9}"/>
              </a:ext>
            </a:extLst>
          </p:cNvPr>
          <p:cNvSpPr>
            <a:spLocks noGrp="1"/>
          </p:cNvSpPr>
          <p:nvPr>
            <p:ph type="ctrTitle"/>
          </p:nvPr>
        </p:nvSpPr>
        <p:spPr>
          <a:xfrm>
            <a:off x="685800" y="2057400"/>
            <a:ext cx="7772400" cy="2209800"/>
          </a:xfrm>
          <a:ln w="28575">
            <a:solidFill>
              <a:srgbClr val="FFFF00"/>
            </a:solidFill>
          </a:ln>
        </p:spPr>
        <p:txBody>
          <a:bodyPr/>
          <a:lstStyle/>
          <a:p>
            <a:r>
              <a:rPr lang="en-US" dirty="0">
                <a:solidFill>
                  <a:srgbClr val="FFFF00"/>
                </a:solidFill>
              </a:rPr>
              <a:t>Example Healthcare Setting Stigma-Reduction Intervention in the United States</a:t>
            </a:r>
          </a:p>
        </p:txBody>
      </p:sp>
    </p:spTree>
    <p:extLst>
      <p:ext uri="{BB962C8B-B14F-4D97-AF65-F5344CB8AC3E}">
        <p14:creationId xmlns:p14="http://schemas.microsoft.com/office/powerpoint/2010/main" val="1947181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23B2-5438-744F-9B77-5C14BFDEFD31}"/>
              </a:ext>
            </a:extLst>
          </p:cNvPr>
          <p:cNvSpPr>
            <a:spLocks noGrp="1"/>
          </p:cNvSpPr>
          <p:nvPr>
            <p:ph type="title"/>
          </p:nvPr>
        </p:nvSpPr>
        <p:spPr>
          <a:xfrm>
            <a:off x="228600" y="274638"/>
            <a:ext cx="8686800" cy="1143000"/>
          </a:xfrm>
        </p:spPr>
        <p:txBody>
          <a:bodyPr/>
          <a:lstStyle/>
          <a:p>
            <a:pPr fontAlgn="auto">
              <a:spcAft>
                <a:spcPts val="0"/>
              </a:spcAft>
              <a:defRPr/>
            </a:pPr>
            <a:r>
              <a:rPr lang="en-US" sz="3600" dirty="0">
                <a:solidFill>
                  <a:srgbClr val="FFFF00"/>
                </a:solidFill>
              </a:rPr>
              <a:t>The FRESH Intervention (</a:t>
            </a:r>
            <a:r>
              <a:rPr lang="en-US" sz="3600" u="sng" dirty="0">
                <a:solidFill>
                  <a:srgbClr val="FFFF00"/>
                </a:solidFill>
              </a:rPr>
              <a:t>F</a:t>
            </a:r>
            <a:r>
              <a:rPr lang="en-US" sz="3600" dirty="0">
                <a:solidFill>
                  <a:srgbClr val="FFFF00"/>
                </a:solidFill>
              </a:rPr>
              <a:t>inding </a:t>
            </a:r>
            <a:r>
              <a:rPr lang="en-US" sz="3600" u="sng" dirty="0">
                <a:solidFill>
                  <a:srgbClr val="FFFF00"/>
                </a:solidFill>
              </a:rPr>
              <a:t>R</a:t>
            </a:r>
            <a:r>
              <a:rPr lang="en-US" sz="3600" dirty="0">
                <a:solidFill>
                  <a:srgbClr val="FFFF00"/>
                </a:solidFill>
              </a:rPr>
              <a:t>espect and </a:t>
            </a:r>
            <a:r>
              <a:rPr lang="en-US" sz="3600" u="sng" dirty="0">
                <a:solidFill>
                  <a:srgbClr val="FFFF00"/>
                </a:solidFill>
              </a:rPr>
              <a:t>E</a:t>
            </a:r>
            <a:r>
              <a:rPr lang="en-US" sz="3600" dirty="0">
                <a:solidFill>
                  <a:srgbClr val="FFFF00"/>
                </a:solidFill>
              </a:rPr>
              <a:t>nding </a:t>
            </a:r>
            <a:r>
              <a:rPr lang="en-US" sz="3600" u="sng" dirty="0">
                <a:solidFill>
                  <a:srgbClr val="FFFF00"/>
                </a:solidFill>
              </a:rPr>
              <a:t>S</a:t>
            </a:r>
            <a:r>
              <a:rPr lang="en-US" sz="3600" dirty="0">
                <a:solidFill>
                  <a:srgbClr val="FFFF00"/>
                </a:solidFill>
              </a:rPr>
              <a:t>tigma around </a:t>
            </a:r>
            <a:r>
              <a:rPr lang="en-US" sz="3600" u="sng" dirty="0">
                <a:solidFill>
                  <a:srgbClr val="FFFF00"/>
                </a:solidFill>
              </a:rPr>
              <a:t>H</a:t>
            </a:r>
            <a:r>
              <a:rPr lang="en-US" sz="3600" dirty="0">
                <a:solidFill>
                  <a:srgbClr val="FFFF00"/>
                </a:solidFill>
              </a:rPr>
              <a:t>IV)</a:t>
            </a:r>
          </a:p>
        </p:txBody>
      </p:sp>
      <p:sp>
        <p:nvSpPr>
          <p:cNvPr id="14339" name="Content Placeholder 2">
            <a:extLst>
              <a:ext uri="{FF2B5EF4-FFF2-40B4-BE49-F238E27FC236}">
                <a16:creationId xmlns:a16="http://schemas.microsoft.com/office/drawing/2014/main" id="{D6CAE4A3-0D50-1D42-BFED-FC23B51C503F}"/>
              </a:ext>
            </a:extLst>
          </p:cNvPr>
          <p:cNvSpPr>
            <a:spLocks noGrp="1"/>
          </p:cNvSpPr>
          <p:nvPr>
            <p:ph idx="1"/>
          </p:nvPr>
        </p:nvSpPr>
        <p:spPr/>
        <p:txBody>
          <a:bodyPr/>
          <a:lstStyle/>
          <a:p>
            <a:endParaRPr lang="en-US" sz="2800" dirty="0"/>
          </a:p>
          <a:p>
            <a:r>
              <a:rPr lang="en-US" sz="2800" dirty="0"/>
              <a:t>An intervention to reduce HIV-related stigma and discrimination in healthcare settings</a:t>
            </a:r>
          </a:p>
          <a:p>
            <a:endParaRPr lang="en-US" altLang="en-US" sz="2800" dirty="0"/>
          </a:p>
          <a:p>
            <a:endParaRPr lang="en-US" altLang="en-US" sz="2800" dirty="0"/>
          </a:p>
        </p:txBody>
      </p:sp>
      <p:pic>
        <p:nvPicPr>
          <p:cNvPr id="4" name="Content Placeholder 4">
            <a:extLst>
              <a:ext uri="{FF2B5EF4-FFF2-40B4-BE49-F238E27FC236}">
                <a16:creationId xmlns:a16="http://schemas.microsoft.com/office/drawing/2014/main" id="{D324037E-55C8-8444-BF45-C53D4A96C77F}"/>
              </a:ext>
            </a:extLst>
          </p:cNvPr>
          <p:cNvPicPr>
            <a:picLocks noChangeAspect="1"/>
          </p:cNvPicPr>
          <p:nvPr/>
        </p:nvPicPr>
        <p:blipFill>
          <a:blip r:embed="rId2" cstate="screen">
            <a:extLst>
              <a:ext uri="{28A0092B-C50C-407E-A947-70E740481C1C}">
                <a14:useLocalDpi xmlns:a14="http://schemas.microsoft.com/office/drawing/2010/main"/>
              </a:ext>
            </a:extLst>
          </a:blip>
          <a:srcRect l="-70904" r="-70904"/>
          <a:stretch>
            <a:fillRect/>
          </a:stretch>
        </p:blipFill>
        <p:spPr>
          <a:xfrm>
            <a:off x="15412" y="3530600"/>
            <a:ext cx="4251788" cy="2582862"/>
          </a:xfrm>
          <a:prstGeom prst="rect">
            <a:avLst/>
          </a:prstGeom>
        </p:spPr>
      </p:pic>
      <p:pic>
        <p:nvPicPr>
          <p:cNvPr id="5" name="Picture 4">
            <a:extLst>
              <a:ext uri="{FF2B5EF4-FFF2-40B4-BE49-F238E27FC236}">
                <a16:creationId xmlns:a16="http://schemas.microsoft.com/office/drawing/2014/main" id="{8267078F-69CD-6046-A122-BF6A526255D5}"/>
              </a:ext>
            </a:extLst>
          </p:cNvPr>
          <p:cNvPicPr>
            <a:picLocks noChangeAspect="1"/>
          </p:cNvPicPr>
          <p:nvPr/>
        </p:nvPicPr>
        <p:blipFill>
          <a:blip r:embed="rId3"/>
          <a:stretch>
            <a:fillRect/>
          </a:stretch>
        </p:blipFill>
        <p:spPr>
          <a:xfrm>
            <a:off x="3655584" y="3530600"/>
            <a:ext cx="4212065" cy="2317750"/>
          </a:xfrm>
          <a:prstGeom prst="rect">
            <a:avLst/>
          </a:prstGeom>
        </p:spPr>
      </p:pic>
    </p:spTree>
    <p:extLst>
      <p:ext uri="{BB962C8B-B14F-4D97-AF65-F5344CB8AC3E}">
        <p14:creationId xmlns:p14="http://schemas.microsoft.com/office/powerpoint/2010/main" val="207772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48A2D-341C-ED4D-A513-90C669F34CAB}"/>
              </a:ext>
            </a:extLst>
          </p:cNvPr>
          <p:cNvSpPr>
            <a:spLocks noGrp="1"/>
          </p:cNvSpPr>
          <p:nvPr>
            <p:ph type="title"/>
          </p:nvPr>
        </p:nvSpPr>
        <p:spPr>
          <a:xfrm>
            <a:off x="0" y="274638"/>
            <a:ext cx="9144000" cy="1143000"/>
          </a:xfrm>
        </p:spPr>
        <p:txBody>
          <a:bodyPr/>
          <a:lstStyle/>
          <a:p>
            <a:pPr fontAlgn="auto">
              <a:spcAft>
                <a:spcPts val="0"/>
              </a:spcAft>
              <a:defRPr/>
            </a:pPr>
            <a:r>
              <a:rPr lang="en-US" sz="3200" dirty="0">
                <a:solidFill>
                  <a:srgbClr val="FFFF00"/>
                </a:solidFill>
              </a:rPr>
              <a:t>Adapted from a Health Setting-Based Stigma Reduction Intervention in Five African Countries*</a:t>
            </a:r>
          </a:p>
        </p:txBody>
      </p:sp>
      <p:sp>
        <p:nvSpPr>
          <p:cNvPr id="15363" name="Content Placeholder 6">
            <a:extLst>
              <a:ext uri="{FF2B5EF4-FFF2-40B4-BE49-F238E27FC236}">
                <a16:creationId xmlns:a16="http://schemas.microsoft.com/office/drawing/2014/main" id="{35481E64-0155-0747-97EC-5CC8EAE0973C}"/>
              </a:ext>
            </a:extLst>
          </p:cNvPr>
          <p:cNvSpPr>
            <a:spLocks noGrp="1"/>
          </p:cNvSpPr>
          <p:nvPr>
            <p:ph idx="1"/>
          </p:nvPr>
        </p:nvSpPr>
        <p:spPr>
          <a:xfrm>
            <a:off x="207817" y="1493495"/>
            <a:ext cx="7869382" cy="4572000"/>
          </a:xfrm>
        </p:spPr>
        <p:txBody>
          <a:bodyPr/>
          <a:lstStyle/>
          <a:p>
            <a:pPr marL="114300" indent="0" fontAlgn="auto">
              <a:spcAft>
                <a:spcPts val="0"/>
              </a:spcAft>
              <a:buNone/>
              <a:defRPr/>
            </a:pPr>
            <a:r>
              <a:rPr lang="en-US" sz="2200" b="1" dirty="0"/>
              <a:t>Based on interpersonal contact theory and social cognitive theory</a:t>
            </a:r>
          </a:p>
          <a:p>
            <a:pPr eaLnBrk="1" fontAlgn="auto" hangingPunct="1">
              <a:spcAft>
                <a:spcPts val="0"/>
              </a:spcAft>
              <a:defRPr/>
            </a:pPr>
            <a:r>
              <a:rPr lang="en-US" sz="2200" b="1" dirty="0"/>
              <a:t>Sharing information</a:t>
            </a:r>
          </a:p>
          <a:p>
            <a:pPr lvl="1" eaLnBrk="1" fontAlgn="auto" hangingPunct="1">
              <a:spcAft>
                <a:spcPts val="0"/>
              </a:spcAft>
              <a:defRPr/>
            </a:pPr>
            <a:r>
              <a:rPr lang="en-US" sz="2200" dirty="0"/>
              <a:t>sharing the results of local data collection on HIV-related stigma and giving general information about the impact of stigma on persons living with HIV </a:t>
            </a:r>
          </a:p>
          <a:p>
            <a:pPr eaLnBrk="1" fontAlgn="auto" hangingPunct="1">
              <a:spcAft>
                <a:spcPts val="0"/>
              </a:spcAft>
              <a:defRPr/>
            </a:pPr>
            <a:r>
              <a:rPr lang="en-US" sz="2200" b="1" dirty="0"/>
              <a:t>Increasing contact with the affected group</a:t>
            </a:r>
          </a:p>
          <a:p>
            <a:pPr lvl="1" eaLnBrk="1" fontAlgn="auto" hangingPunct="1">
              <a:spcAft>
                <a:spcPts val="0"/>
              </a:spcAft>
              <a:defRPr/>
            </a:pPr>
            <a:r>
              <a:rPr lang="en-US" sz="2200" dirty="0"/>
              <a:t>bringing together a group of health workers and people living with HIV to plan stigma-reduction activities together</a:t>
            </a:r>
          </a:p>
          <a:p>
            <a:pPr eaLnBrk="1" fontAlgn="auto" hangingPunct="1">
              <a:spcAft>
                <a:spcPts val="0"/>
              </a:spcAft>
              <a:defRPr/>
            </a:pPr>
            <a:r>
              <a:rPr lang="en-US" sz="2200" b="1" dirty="0"/>
              <a:t>Improving coping through empowerment</a:t>
            </a:r>
          </a:p>
          <a:p>
            <a:pPr lvl="1" eaLnBrk="1" fontAlgn="auto" hangingPunct="1">
              <a:spcAft>
                <a:spcPts val="0"/>
              </a:spcAft>
              <a:defRPr/>
            </a:pPr>
            <a:r>
              <a:rPr lang="en-US" sz="2200" dirty="0"/>
              <a:t>engaging clients in an activity in which they can address stigma directly, not just accept or live with it</a:t>
            </a:r>
          </a:p>
          <a:p>
            <a:endParaRPr lang="en-US" altLang="en-US" dirty="0"/>
          </a:p>
        </p:txBody>
      </p:sp>
      <p:pic>
        <p:nvPicPr>
          <p:cNvPr id="4" name="Picture 4" descr="C:\Users\jturan\AppData\Local\Microsoft\Windows\Temporary Internet Files\Content.IE5\9G1B0ZAW\Africa_Map[1].png">
            <a:extLst>
              <a:ext uri="{FF2B5EF4-FFF2-40B4-BE49-F238E27FC236}">
                <a16:creationId xmlns:a16="http://schemas.microsoft.com/office/drawing/2014/main" id="{4CAE2E0E-F6F0-F947-B57B-30595342F0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8893" y="1493495"/>
            <a:ext cx="996613" cy="107280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AE9838-43EE-1641-888E-C90740FA5656}"/>
              </a:ext>
            </a:extLst>
          </p:cNvPr>
          <p:cNvSpPr txBox="1"/>
          <p:nvPr/>
        </p:nvSpPr>
        <p:spPr>
          <a:xfrm>
            <a:off x="5646183" y="6354762"/>
            <a:ext cx="3865419" cy="646331"/>
          </a:xfrm>
          <a:prstGeom prst="rect">
            <a:avLst/>
          </a:prstGeom>
          <a:noFill/>
        </p:spPr>
        <p:txBody>
          <a:bodyPr wrap="square" rtlCol="0">
            <a:spAutoFit/>
          </a:bodyPr>
          <a:lstStyle/>
          <a:p>
            <a:r>
              <a:rPr lang="en-US" dirty="0">
                <a:solidFill>
                  <a:srgbClr val="FFFF00"/>
                </a:solidFill>
              </a:rPr>
              <a:t>*PI: Holzemer; </a:t>
            </a:r>
            <a:r>
              <a:rPr lang="en-US" dirty="0" err="1">
                <a:solidFill>
                  <a:srgbClr val="FFFF00"/>
                </a:solidFill>
              </a:rPr>
              <a:t>Uys</a:t>
            </a:r>
            <a:r>
              <a:rPr lang="en-US" dirty="0">
                <a:solidFill>
                  <a:srgbClr val="FFFF00"/>
                </a:solidFill>
              </a:rPr>
              <a:t> et al., 2009</a:t>
            </a:r>
          </a:p>
          <a:p>
            <a:endParaRPr lang="en-US" dirty="0"/>
          </a:p>
        </p:txBody>
      </p:sp>
    </p:spTree>
    <p:extLst>
      <p:ext uri="{BB962C8B-B14F-4D97-AF65-F5344CB8AC3E}">
        <p14:creationId xmlns:p14="http://schemas.microsoft.com/office/powerpoint/2010/main" val="164271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4554F-F445-EA46-BFE3-ECF015CFB6D2}"/>
              </a:ext>
            </a:extLst>
          </p:cNvPr>
          <p:cNvSpPr>
            <a:spLocks noGrp="1"/>
          </p:cNvSpPr>
          <p:nvPr>
            <p:ph type="ctrTitle"/>
          </p:nvPr>
        </p:nvSpPr>
        <p:spPr>
          <a:ln w="28575">
            <a:solidFill>
              <a:srgbClr val="FFFF00"/>
            </a:solidFill>
          </a:ln>
        </p:spPr>
        <p:txBody>
          <a:bodyPr/>
          <a:lstStyle/>
          <a:p>
            <a:r>
              <a:rPr lang="en-US" dirty="0">
                <a:solidFill>
                  <a:srgbClr val="FFFF00"/>
                </a:solidFill>
              </a:rPr>
              <a:t>Stigma Definitions and Dimensions</a:t>
            </a:r>
          </a:p>
        </p:txBody>
      </p:sp>
    </p:spTree>
    <p:extLst>
      <p:ext uri="{BB962C8B-B14F-4D97-AF65-F5344CB8AC3E}">
        <p14:creationId xmlns:p14="http://schemas.microsoft.com/office/powerpoint/2010/main" val="348996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91EA-E948-2F43-8A73-6CF14B7CF97E}"/>
              </a:ext>
            </a:extLst>
          </p:cNvPr>
          <p:cNvSpPr>
            <a:spLocks noGrp="1"/>
          </p:cNvSpPr>
          <p:nvPr>
            <p:ph type="title"/>
          </p:nvPr>
        </p:nvSpPr>
        <p:spPr>
          <a:xfrm>
            <a:off x="443345" y="83911"/>
            <a:ext cx="7620000" cy="1143000"/>
          </a:xfrm>
        </p:spPr>
        <p:txBody>
          <a:bodyPr/>
          <a:lstStyle/>
          <a:p>
            <a:pPr algn="ctr" fontAlgn="auto">
              <a:spcAft>
                <a:spcPts val="0"/>
              </a:spcAft>
              <a:defRPr/>
            </a:pPr>
            <a:r>
              <a:rPr lang="en-US" dirty="0">
                <a:solidFill>
                  <a:schemeClr val="tx1"/>
                </a:solidFill>
              </a:rPr>
              <a:t>Importance of Context</a:t>
            </a:r>
          </a:p>
        </p:txBody>
      </p:sp>
      <p:sp>
        <p:nvSpPr>
          <p:cNvPr id="16387" name="Content Placeholder 2">
            <a:extLst>
              <a:ext uri="{FF2B5EF4-FFF2-40B4-BE49-F238E27FC236}">
                <a16:creationId xmlns:a16="http://schemas.microsoft.com/office/drawing/2014/main" id="{BBD34047-7166-8B4C-82A1-95062A3BDF4E}"/>
              </a:ext>
            </a:extLst>
          </p:cNvPr>
          <p:cNvSpPr>
            <a:spLocks noGrp="1"/>
          </p:cNvSpPr>
          <p:nvPr>
            <p:ph sz="half" idx="1"/>
          </p:nvPr>
        </p:nvSpPr>
        <p:spPr>
          <a:xfrm>
            <a:off x="323850" y="1226911"/>
            <a:ext cx="7620000" cy="4589463"/>
          </a:xfrm>
        </p:spPr>
        <p:txBody>
          <a:bodyPr/>
          <a:lstStyle/>
          <a:p>
            <a:r>
              <a:rPr lang="en-US" dirty="0"/>
              <a:t>The idea of bringing clients and providers together to address stigma in healthcare settings seemed transferable</a:t>
            </a:r>
          </a:p>
          <a:p>
            <a:r>
              <a:rPr lang="en-US" dirty="0"/>
              <a:t>When adapting for Alabama, we realized the importance of taking into account the very different context in the US South</a:t>
            </a:r>
          </a:p>
          <a:p>
            <a:pPr lvl="1"/>
            <a:r>
              <a:rPr lang="en-US" dirty="0"/>
              <a:t>Health system characteristics</a:t>
            </a:r>
          </a:p>
          <a:p>
            <a:pPr lvl="1"/>
            <a:r>
              <a:rPr lang="en-US" dirty="0"/>
              <a:t>Client characteristics</a:t>
            </a:r>
          </a:p>
          <a:p>
            <a:pPr lvl="1"/>
            <a:r>
              <a:rPr lang="en-US" dirty="0"/>
              <a:t>Social-cultural context of communities</a:t>
            </a:r>
          </a:p>
          <a:p>
            <a:pPr lvl="1"/>
            <a:r>
              <a:rPr lang="en-US" dirty="0"/>
              <a:t>Socio-economic factors</a:t>
            </a:r>
          </a:p>
          <a:p>
            <a:pPr lvl="1"/>
            <a:r>
              <a:rPr lang="en-US" dirty="0"/>
              <a:t>Intersectional stigma</a:t>
            </a:r>
          </a:p>
          <a:p>
            <a:endParaRPr lang="en-US" altLang="en-US" dirty="0"/>
          </a:p>
        </p:txBody>
      </p:sp>
      <p:pic>
        <p:nvPicPr>
          <p:cNvPr id="7" name="Content Placeholder 6">
            <a:extLst>
              <a:ext uri="{FF2B5EF4-FFF2-40B4-BE49-F238E27FC236}">
                <a16:creationId xmlns:a16="http://schemas.microsoft.com/office/drawing/2014/main" id="{35555511-8944-A941-8C91-41C1853137F7}"/>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553200" y="4940074"/>
            <a:ext cx="2266950" cy="1752600"/>
          </a:xfrm>
        </p:spPr>
      </p:pic>
    </p:spTree>
    <p:extLst>
      <p:ext uri="{BB962C8B-B14F-4D97-AF65-F5344CB8AC3E}">
        <p14:creationId xmlns:p14="http://schemas.microsoft.com/office/powerpoint/2010/main" val="246632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a:xfrm>
            <a:off x="157940" y="266325"/>
            <a:ext cx="8171411" cy="1143000"/>
          </a:xfrm>
        </p:spPr>
        <p:txBody>
          <a:bodyPr/>
          <a:lstStyle/>
          <a:p>
            <a:pPr algn="ctr"/>
            <a:r>
              <a:rPr lang="en-US" dirty="0">
                <a:solidFill>
                  <a:schemeClr val="tx1"/>
                </a:solidFill>
              </a:rPr>
              <a:t>To Inform Intervention Adaptation </a:t>
            </a: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433645" y="1518500"/>
            <a:ext cx="7620000" cy="4590288"/>
          </a:xfrm>
        </p:spPr>
        <p:txBody>
          <a:bodyPr/>
          <a:lstStyle/>
          <a:p>
            <a:r>
              <a:rPr lang="en-US" sz="2600" dirty="0"/>
              <a:t>Data initially collected and analyzed from:</a:t>
            </a:r>
          </a:p>
          <a:p>
            <a:pPr lvl="1"/>
            <a:r>
              <a:rPr lang="en-US" sz="2200" dirty="0"/>
              <a:t>At-risk populations in AL</a:t>
            </a:r>
          </a:p>
          <a:p>
            <a:pPr lvl="2"/>
            <a:r>
              <a:rPr lang="en-US" dirty="0"/>
              <a:t>Questions on fears of stigma and values/attitudes added to baseline data collection for 3 HIV prevention projects implemented by the Health Services Center in NE Alabama</a:t>
            </a:r>
          </a:p>
          <a:p>
            <a:pPr lvl="1"/>
            <a:r>
              <a:rPr lang="en-US" sz="2200" dirty="0"/>
              <a:t>Online survey of public health and primary health care workers in AL and MS* </a:t>
            </a:r>
          </a:p>
          <a:p>
            <a:pPr lvl="2"/>
            <a:r>
              <a:rPr lang="en-US" dirty="0"/>
              <a:t>Online surveys including validated stigma scales were completed by 651 health workers </a:t>
            </a:r>
          </a:p>
          <a:p>
            <a:pPr lvl="1"/>
            <a:r>
              <a:rPr lang="en-US" sz="2200" dirty="0"/>
              <a:t>Focus groups with persons living with HIV in Birmingham**</a:t>
            </a:r>
            <a:endParaRPr lang="en-US" sz="1400" dirty="0">
              <a:solidFill>
                <a:prstClr val="black"/>
              </a:solidFill>
              <a:latin typeface="Tw Cen MT"/>
            </a:endParaRPr>
          </a:p>
          <a:p>
            <a:pPr marL="114300" indent="0">
              <a:buNone/>
            </a:pPr>
            <a:endParaRPr lang="en-US" sz="1400" dirty="0">
              <a:solidFill>
                <a:prstClr val="black"/>
              </a:solidFill>
              <a:latin typeface="Tw Cen MT"/>
            </a:endParaRPr>
          </a:p>
          <a:p>
            <a:pPr marL="114300" indent="0">
              <a:buNone/>
            </a:pPr>
            <a:r>
              <a:rPr lang="en-US" sz="1400" dirty="0">
                <a:solidFill>
                  <a:prstClr val="black"/>
                </a:solidFill>
                <a:latin typeface="Tw Cen MT"/>
              </a:rPr>
              <a:t>                          </a:t>
            </a:r>
          </a:p>
        </p:txBody>
      </p:sp>
      <p:sp>
        <p:nvSpPr>
          <p:cNvPr id="4" name="TextBox 3"/>
          <p:cNvSpPr txBox="1"/>
          <p:nvPr/>
        </p:nvSpPr>
        <p:spPr>
          <a:xfrm>
            <a:off x="4572000" y="5780782"/>
            <a:ext cx="4613564" cy="1077218"/>
          </a:xfrm>
          <a:prstGeom prst="rect">
            <a:avLst/>
          </a:prstGeom>
          <a:noFill/>
        </p:spPr>
        <p:txBody>
          <a:bodyPr wrap="square" rtlCol="0">
            <a:spAutoFit/>
          </a:bodyPr>
          <a:lstStyle/>
          <a:p>
            <a:endParaRPr lang="en-US" sz="1400" dirty="0">
              <a:solidFill>
                <a:prstClr val="black"/>
              </a:solidFill>
              <a:latin typeface="Tw Cen MT"/>
            </a:endParaRPr>
          </a:p>
          <a:p>
            <a:r>
              <a:rPr lang="en-US" sz="1600" dirty="0">
                <a:latin typeface="Tw Cen MT"/>
              </a:rPr>
              <a:t>*Stringer et al., </a:t>
            </a:r>
            <a:r>
              <a:rPr lang="en-US" sz="1600" i="1" dirty="0">
                <a:latin typeface="Tw Cen MT"/>
              </a:rPr>
              <a:t>AIDS &amp; Behavior</a:t>
            </a:r>
            <a:r>
              <a:rPr lang="en-US" sz="1600" dirty="0">
                <a:latin typeface="Tw Cen MT"/>
              </a:rPr>
              <a:t>, 2016.    </a:t>
            </a:r>
          </a:p>
          <a:p>
            <a:r>
              <a:rPr lang="en-US" sz="1600" dirty="0">
                <a:latin typeface="Tw Cen MT"/>
              </a:rPr>
              <a:t>**Batey  et al.,  </a:t>
            </a:r>
            <a:r>
              <a:rPr lang="en-US" sz="1600" i="1" dirty="0">
                <a:latin typeface="Tw Cen MT"/>
              </a:rPr>
              <a:t>AIDS Patient Care and STDs, 2016.</a:t>
            </a:r>
            <a:endParaRPr lang="en-US" sz="1600" dirty="0">
              <a:latin typeface="Tw Cen MT"/>
            </a:endParaRPr>
          </a:p>
          <a:p>
            <a:endParaRPr lang="en-US" dirty="0"/>
          </a:p>
        </p:txBody>
      </p:sp>
    </p:spTree>
    <p:extLst>
      <p:ext uri="{BB962C8B-B14F-4D97-AF65-F5344CB8AC3E}">
        <p14:creationId xmlns:p14="http://schemas.microsoft.com/office/powerpoint/2010/main" val="401351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p:txBody>
          <a:bodyPr/>
          <a:lstStyle/>
          <a:p>
            <a:pPr algn="ctr"/>
            <a:r>
              <a:rPr lang="en-US" dirty="0">
                <a:solidFill>
                  <a:schemeClr val="tx1"/>
                </a:solidFill>
              </a:rPr>
              <a:t>FRESH Workshop Intervention for AL</a:t>
            </a: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457199" y="1536192"/>
            <a:ext cx="7786255" cy="4590288"/>
          </a:xfrm>
        </p:spPr>
        <p:txBody>
          <a:bodyPr/>
          <a:lstStyle/>
          <a:p>
            <a:r>
              <a:rPr lang="en-US" dirty="0"/>
              <a:t>10-15 health workers</a:t>
            </a:r>
          </a:p>
          <a:p>
            <a:pPr lvl="1"/>
            <a:r>
              <a:rPr lang="en-US" dirty="0"/>
              <a:t>Doctors, nurses, receptionists, counselors, social workers, outreach workers, etc.</a:t>
            </a:r>
          </a:p>
          <a:p>
            <a:r>
              <a:rPr lang="en-US" dirty="0"/>
              <a:t>10-15 consumers (persons living with HIV)</a:t>
            </a:r>
          </a:p>
          <a:p>
            <a:r>
              <a:rPr lang="en-US" dirty="0"/>
              <a:t>Jointly facilitated by one health worker (social worker) and one consumer (PLWH)</a:t>
            </a:r>
          </a:p>
          <a:p>
            <a:r>
              <a:rPr lang="en-US" dirty="0"/>
              <a:t>1.5 days  (full day followed by half day 1-2 weeks later)</a:t>
            </a:r>
          </a:p>
          <a:p>
            <a:r>
              <a:rPr lang="en-US" dirty="0"/>
              <a:t>In a neutral location (UAB School of Public Health)</a:t>
            </a:r>
          </a:p>
          <a:p>
            <a:endParaRPr lang="en-US" dirty="0"/>
          </a:p>
        </p:txBody>
      </p:sp>
    </p:spTree>
    <p:extLst>
      <p:ext uri="{BB962C8B-B14F-4D97-AF65-F5344CB8AC3E}">
        <p14:creationId xmlns:p14="http://schemas.microsoft.com/office/powerpoint/2010/main" val="1028382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p:txBody>
          <a:bodyPr/>
          <a:lstStyle/>
          <a:p>
            <a:r>
              <a:rPr lang="en-US" dirty="0">
                <a:solidFill>
                  <a:srgbClr val="FFFF00"/>
                </a:solidFill>
              </a:rPr>
              <a:t>FRESH AL Workshop Agenda</a:t>
            </a: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457200" y="1536192"/>
            <a:ext cx="7772400" cy="5047170"/>
          </a:xfrm>
        </p:spPr>
        <p:txBody>
          <a:bodyPr/>
          <a:lstStyle/>
          <a:p>
            <a:r>
              <a:rPr lang="en-US" sz="2000" dirty="0"/>
              <a:t>Understanding Stigma</a:t>
            </a:r>
          </a:p>
          <a:p>
            <a:pPr lvl="1"/>
            <a:r>
              <a:rPr lang="en-US" sz="2000" dirty="0"/>
              <a:t>Local data on stigma and discrimination in AL</a:t>
            </a:r>
          </a:p>
          <a:p>
            <a:pPr lvl="1"/>
            <a:r>
              <a:rPr lang="en-US" sz="2000" dirty="0"/>
              <a:t>Exercise:  Roots and Leaves</a:t>
            </a:r>
          </a:p>
          <a:p>
            <a:r>
              <a:rPr lang="en-US" sz="2000" i="1" dirty="0"/>
              <a:t>Intersecting Stigmas</a:t>
            </a:r>
          </a:p>
          <a:p>
            <a:pPr lvl="1"/>
            <a:r>
              <a:rPr lang="en-US" sz="2000" dirty="0"/>
              <a:t>Exercise:  Stigma stories</a:t>
            </a:r>
          </a:p>
          <a:p>
            <a:r>
              <a:rPr lang="en-US" sz="2000" dirty="0"/>
              <a:t>Outcomes of Stigma</a:t>
            </a:r>
          </a:p>
          <a:p>
            <a:r>
              <a:rPr lang="en-US" sz="2000" i="1" dirty="0"/>
              <a:t>HIV Knowledge Update </a:t>
            </a:r>
            <a:r>
              <a:rPr lang="en-US" sz="2000" dirty="0"/>
              <a:t>(over lunch)</a:t>
            </a:r>
          </a:p>
          <a:p>
            <a:r>
              <a:rPr lang="en-US" sz="2000" i="1" dirty="0"/>
              <a:t>Challenging and Coping with Stigma</a:t>
            </a:r>
          </a:p>
          <a:p>
            <a:pPr lvl="1"/>
            <a:r>
              <a:rPr lang="en-US" sz="2000" dirty="0"/>
              <a:t>Exercise:  Why is Stigma Hard to Change</a:t>
            </a:r>
          </a:p>
          <a:p>
            <a:r>
              <a:rPr lang="en-US" sz="2000" dirty="0"/>
              <a:t>Stigma Reduction Strategies</a:t>
            </a:r>
          </a:p>
          <a:p>
            <a:pPr lvl="1"/>
            <a:r>
              <a:rPr lang="en-US" sz="2000" dirty="0"/>
              <a:t>Intervention examples to reduce stigma</a:t>
            </a:r>
          </a:p>
          <a:p>
            <a:pPr lvl="1"/>
            <a:r>
              <a:rPr lang="en-US" sz="2000" dirty="0"/>
              <a:t>Activity:  Working together to come up with ideas for activities to reduce stigma in the healthcare setting in our community</a:t>
            </a:r>
          </a:p>
          <a:p>
            <a:endParaRPr lang="en-US" dirty="0"/>
          </a:p>
        </p:txBody>
      </p:sp>
      <p:pic>
        <p:nvPicPr>
          <p:cNvPr id="5" name="Picture 4">
            <a:extLst>
              <a:ext uri="{FF2B5EF4-FFF2-40B4-BE49-F238E27FC236}">
                <a16:creationId xmlns:a16="http://schemas.microsoft.com/office/drawing/2014/main" id="{4ADC3AE5-EA4B-EE48-BAAD-318F0C49A9D8}"/>
              </a:ext>
            </a:extLst>
          </p:cNvPr>
          <p:cNvPicPr>
            <a:picLocks noChangeAspect="1"/>
          </p:cNvPicPr>
          <p:nvPr/>
        </p:nvPicPr>
        <p:blipFill>
          <a:blip r:embed="rId2"/>
          <a:stretch>
            <a:fillRect/>
          </a:stretch>
        </p:blipFill>
        <p:spPr>
          <a:xfrm>
            <a:off x="6653593" y="2667000"/>
            <a:ext cx="2033207" cy="2076162"/>
          </a:xfrm>
          <a:prstGeom prst="rect">
            <a:avLst/>
          </a:prstGeom>
        </p:spPr>
      </p:pic>
    </p:spTree>
    <p:extLst>
      <p:ext uri="{BB962C8B-B14F-4D97-AF65-F5344CB8AC3E}">
        <p14:creationId xmlns:p14="http://schemas.microsoft.com/office/powerpoint/2010/main" val="7208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a:xfrm>
            <a:off x="457200" y="0"/>
            <a:ext cx="8229600" cy="1143000"/>
          </a:xfrm>
        </p:spPr>
        <p:txBody>
          <a:bodyPr/>
          <a:lstStyle/>
          <a:p>
            <a:r>
              <a:rPr lang="en-US" b="1" dirty="0"/>
              <a:t>Main Modifications Made:</a:t>
            </a:r>
            <a:endParaRPr lang="en-US" dirty="0"/>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0" y="1133856"/>
            <a:ext cx="5721927" cy="4590288"/>
          </a:xfrm>
        </p:spPr>
        <p:txBody>
          <a:bodyPr/>
          <a:lstStyle/>
          <a:p>
            <a:pPr lvl="1"/>
            <a:r>
              <a:rPr lang="en-US" dirty="0"/>
              <a:t>including participants from across the city, not from specific health facilities</a:t>
            </a:r>
          </a:p>
          <a:p>
            <a:pPr lvl="1"/>
            <a:r>
              <a:rPr lang="en-US" dirty="0"/>
              <a:t>neutral, non health facility location</a:t>
            </a:r>
          </a:p>
          <a:p>
            <a:pPr lvl="1"/>
            <a:r>
              <a:rPr lang="en-US" dirty="0"/>
              <a:t>making the workshop shorter to accommodate busy schedules</a:t>
            </a:r>
          </a:p>
          <a:p>
            <a:pPr lvl="1"/>
            <a:r>
              <a:rPr lang="en-US" dirty="0"/>
              <a:t>addition of a module on other intersecting stigmas and discrimination (e.g., racism, homophobia)</a:t>
            </a:r>
          </a:p>
          <a:p>
            <a:pPr lvl="1"/>
            <a:r>
              <a:rPr lang="en-US" dirty="0"/>
              <a:t>targeting group projects to focus on ideas for reaching the larger population of health workers in the region</a:t>
            </a:r>
          </a:p>
          <a:p>
            <a:endParaRPr lang="en-US" dirty="0"/>
          </a:p>
        </p:txBody>
      </p:sp>
      <p:pic>
        <p:nvPicPr>
          <p:cNvPr id="5" name="Picture 4">
            <a:extLst>
              <a:ext uri="{FF2B5EF4-FFF2-40B4-BE49-F238E27FC236}">
                <a16:creationId xmlns:a16="http://schemas.microsoft.com/office/drawing/2014/main" id="{0568BF36-2E73-9E4D-AE80-D19BCA0E5B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8761" y="1828800"/>
            <a:ext cx="2311204" cy="3556763"/>
          </a:xfrm>
          <a:prstGeom prst="rect">
            <a:avLst/>
          </a:prstGeom>
        </p:spPr>
      </p:pic>
    </p:spTree>
    <p:extLst>
      <p:ext uri="{BB962C8B-B14F-4D97-AF65-F5344CB8AC3E}">
        <p14:creationId xmlns:p14="http://schemas.microsoft.com/office/powerpoint/2010/main" val="2222375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p:txBody>
          <a:bodyPr/>
          <a:lstStyle/>
          <a:p>
            <a:r>
              <a:rPr lang="en-US" b="1" dirty="0">
                <a:solidFill>
                  <a:srgbClr val="FFFF00"/>
                </a:solidFill>
              </a:rPr>
              <a:t>FRESH AL pilot results*</a:t>
            </a: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457200" y="1536192"/>
            <a:ext cx="7620000" cy="4590288"/>
          </a:xfrm>
        </p:spPr>
        <p:txBody>
          <a:bodyPr/>
          <a:lstStyle/>
          <a:p>
            <a:r>
              <a:rPr lang="en-US" sz="2000" dirty="0"/>
              <a:t>Satisfaction with the workshop experience was high</a:t>
            </a:r>
          </a:p>
          <a:p>
            <a:pPr lvl="1"/>
            <a:r>
              <a:rPr lang="en-US" sz="2000" dirty="0"/>
              <a:t>87% PLWH and 89% HW rated the workshop “excellent” </a:t>
            </a:r>
          </a:p>
          <a:p>
            <a:r>
              <a:rPr lang="en-US" sz="2000" dirty="0"/>
              <a:t>Content analysis of open-ended items revealed that participants felt that the workshop:</a:t>
            </a:r>
          </a:p>
          <a:p>
            <a:pPr lvl="1"/>
            <a:r>
              <a:rPr lang="en-US" sz="2000" dirty="0"/>
              <a:t>Was informative, interactive, well-organized, understandable, fun, and inclusive</a:t>
            </a:r>
          </a:p>
          <a:p>
            <a:pPr lvl="1"/>
            <a:r>
              <a:rPr lang="en-US" sz="2000" dirty="0"/>
              <a:t>Addressed real and prevalent issues</a:t>
            </a:r>
          </a:p>
          <a:p>
            <a:r>
              <a:rPr lang="en-US" sz="2000" dirty="0"/>
              <a:t>Although sample sizes were small, positive trends in pre-post test measures were observed:</a:t>
            </a:r>
          </a:p>
          <a:p>
            <a:pPr lvl="1"/>
            <a:r>
              <a:rPr lang="en-US" sz="2000" dirty="0"/>
              <a:t>increased awareness of stigma in the health facility among HWs (p=.047)</a:t>
            </a:r>
          </a:p>
          <a:p>
            <a:pPr lvl="1"/>
            <a:r>
              <a:rPr lang="en-US" sz="2000" dirty="0"/>
              <a:t>decreased uncertainty about HIV treatment among PLWH (p=.017)</a:t>
            </a:r>
          </a:p>
          <a:p>
            <a:endParaRPr lang="en-US" dirty="0"/>
          </a:p>
        </p:txBody>
      </p:sp>
      <p:sp>
        <p:nvSpPr>
          <p:cNvPr id="5" name="TextBox 4">
            <a:extLst>
              <a:ext uri="{FF2B5EF4-FFF2-40B4-BE49-F238E27FC236}">
                <a16:creationId xmlns:a16="http://schemas.microsoft.com/office/drawing/2014/main" id="{C54D07EA-3491-2C49-A5D8-3F1DF639A1CB}"/>
              </a:ext>
            </a:extLst>
          </p:cNvPr>
          <p:cNvSpPr txBox="1"/>
          <p:nvPr/>
        </p:nvSpPr>
        <p:spPr>
          <a:xfrm>
            <a:off x="4419600" y="6244808"/>
            <a:ext cx="6248400" cy="338554"/>
          </a:xfrm>
          <a:prstGeom prst="rect">
            <a:avLst/>
          </a:prstGeom>
          <a:noFill/>
        </p:spPr>
        <p:txBody>
          <a:bodyPr wrap="square" rtlCol="0">
            <a:spAutoFit/>
          </a:bodyPr>
          <a:lstStyle/>
          <a:p>
            <a:pPr lvl="0">
              <a:defRPr/>
            </a:pPr>
            <a:r>
              <a:rPr lang="en-US" sz="1600" dirty="0">
                <a:latin typeface="Tw Cen MT"/>
              </a:rPr>
              <a:t>*Batey et al.,  </a:t>
            </a:r>
            <a:r>
              <a:rPr lang="en-US" sz="1600" i="1" dirty="0">
                <a:latin typeface="Tw Cen MT"/>
              </a:rPr>
              <a:t>AIDS Patient Care and STDs, 2016.</a:t>
            </a:r>
            <a:endParaRPr lang="en-US" sz="1600" dirty="0">
              <a:latin typeface="Tw Cen MT"/>
            </a:endParaRPr>
          </a:p>
        </p:txBody>
      </p:sp>
    </p:spTree>
    <p:extLst>
      <p:ext uri="{BB962C8B-B14F-4D97-AF65-F5344CB8AC3E}">
        <p14:creationId xmlns:p14="http://schemas.microsoft.com/office/powerpoint/2010/main" val="1404504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p:txBody>
          <a:bodyPr/>
          <a:lstStyle/>
          <a:p>
            <a:r>
              <a:rPr lang="en-US" b="1" dirty="0">
                <a:solidFill>
                  <a:schemeClr val="bg2">
                    <a:lumMod val="20000"/>
                    <a:lumOff val="80000"/>
                  </a:schemeClr>
                </a:solidFill>
              </a:rPr>
              <a:t>FRESH Continues….</a:t>
            </a: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457200" y="1536192"/>
            <a:ext cx="8229600" cy="4590288"/>
          </a:xfrm>
        </p:spPr>
        <p:txBody>
          <a:bodyPr/>
          <a:lstStyle/>
          <a:p>
            <a:r>
              <a:rPr lang="en-US" dirty="0"/>
              <a:t>CFAR Supplement funded to collect baseline data from clients and providers at 6 HIV clinics across Alabama and Tennessee, with plans to further adapt and test the intervention at more clinics across the US South</a:t>
            </a:r>
          </a:p>
          <a:p>
            <a:r>
              <a:rPr lang="en-US" dirty="0"/>
              <a:t>NIH Fogarty supported R21 to adapt and pilot FRESH for the Dominican Republic with a focus on MSM and Transgender clients (R21TW011761)</a:t>
            </a:r>
          </a:p>
          <a:p>
            <a:endParaRPr lang="en-US" dirty="0"/>
          </a:p>
        </p:txBody>
      </p:sp>
      <p:pic>
        <p:nvPicPr>
          <p:cNvPr id="5" name="Picture 4">
            <a:extLst>
              <a:ext uri="{FF2B5EF4-FFF2-40B4-BE49-F238E27FC236}">
                <a16:creationId xmlns:a16="http://schemas.microsoft.com/office/drawing/2014/main" id="{04329AAA-5986-7D4A-AA6B-51659F4D0702}"/>
              </a:ext>
            </a:extLst>
          </p:cNvPr>
          <p:cNvPicPr>
            <a:picLocks noChangeAspect="1"/>
          </p:cNvPicPr>
          <p:nvPr/>
        </p:nvPicPr>
        <p:blipFill>
          <a:blip r:embed="rId2"/>
          <a:stretch>
            <a:fillRect/>
          </a:stretch>
        </p:blipFill>
        <p:spPr>
          <a:xfrm>
            <a:off x="5334000" y="5105400"/>
            <a:ext cx="3533042" cy="1563108"/>
          </a:xfrm>
          <a:prstGeom prst="rect">
            <a:avLst/>
          </a:prstGeom>
        </p:spPr>
      </p:pic>
    </p:spTree>
    <p:extLst>
      <p:ext uri="{BB962C8B-B14F-4D97-AF65-F5344CB8AC3E}">
        <p14:creationId xmlns:p14="http://schemas.microsoft.com/office/powerpoint/2010/main" val="3464897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1B6-6A08-9F4B-A3F7-0B1D9173769F}"/>
              </a:ext>
            </a:extLst>
          </p:cNvPr>
          <p:cNvSpPr>
            <a:spLocks noGrp="1"/>
          </p:cNvSpPr>
          <p:nvPr>
            <p:ph type="title"/>
          </p:nvPr>
        </p:nvSpPr>
        <p:spPr>
          <a:xfrm>
            <a:off x="457200" y="-150591"/>
            <a:ext cx="7620000" cy="1143000"/>
          </a:xfrm>
        </p:spPr>
        <p:txBody>
          <a:bodyPr/>
          <a:lstStyle/>
          <a:p>
            <a:r>
              <a:rPr lang="en-US" b="1" dirty="0">
                <a:solidFill>
                  <a:srgbClr val="FFFF00"/>
                </a:solidFill>
              </a:rPr>
              <a:t>FRESH Acknowledgements</a:t>
            </a:r>
            <a:endParaRPr lang="en-US" dirty="0">
              <a:solidFill>
                <a:srgbClr val="FFFF00"/>
              </a:solidFill>
            </a:endParaRPr>
          </a:p>
        </p:txBody>
      </p:sp>
      <p:sp>
        <p:nvSpPr>
          <p:cNvPr id="3" name="Content Placeholder 2">
            <a:extLst>
              <a:ext uri="{FF2B5EF4-FFF2-40B4-BE49-F238E27FC236}">
                <a16:creationId xmlns:a16="http://schemas.microsoft.com/office/drawing/2014/main" id="{920D5529-BA68-6D48-B0F8-4FB831D6D857}"/>
              </a:ext>
            </a:extLst>
          </p:cNvPr>
          <p:cNvSpPr>
            <a:spLocks noGrp="1"/>
          </p:cNvSpPr>
          <p:nvPr>
            <p:ph sz="half" idx="1"/>
          </p:nvPr>
        </p:nvSpPr>
        <p:spPr>
          <a:xfrm>
            <a:off x="295712" y="869076"/>
            <a:ext cx="3657600" cy="4590288"/>
          </a:xfrm>
        </p:spPr>
        <p:txBody>
          <a:bodyPr/>
          <a:lstStyle/>
          <a:p>
            <a:r>
              <a:rPr lang="en-US" sz="1200" b="1" dirty="0"/>
              <a:t>Collaborating partners</a:t>
            </a:r>
          </a:p>
          <a:p>
            <a:pPr lvl="1"/>
            <a:r>
              <a:rPr lang="en-US" sz="1200" dirty="0"/>
              <a:t>ADPH &amp; JCDH</a:t>
            </a:r>
          </a:p>
          <a:p>
            <a:pPr lvl="1"/>
            <a:r>
              <a:rPr lang="en-US" sz="1200" dirty="0"/>
              <a:t>Health Services Center</a:t>
            </a:r>
          </a:p>
          <a:p>
            <a:pPr lvl="1"/>
            <a:r>
              <a:rPr lang="en-US" sz="1200" dirty="0"/>
              <a:t>Birmingham AIDS Outreach</a:t>
            </a:r>
          </a:p>
          <a:p>
            <a:pPr lvl="1"/>
            <a:r>
              <a:rPr lang="en-US" sz="1200" dirty="0"/>
              <a:t>The Health Policy Project</a:t>
            </a:r>
          </a:p>
          <a:p>
            <a:pPr lvl="1"/>
            <a:r>
              <a:rPr lang="en-US" sz="1200" dirty="0"/>
              <a:t>Chattanooga Cares (Chattanooga)</a:t>
            </a:r>
          </a:p>
          <a:p>
            <a:pPr lvl="1"/>
            <a:r>
              <a:rPr lang="en-US" sz="1200" dirty="0"/>
              <a:t>Medical AIDS Outreach (Montgomery and Dothan)</a:t>
            </a:r>
          </a:p>
          <a:p>
            <a:pPr lvl="1"/>
            <a:r>
              <a:rPr lang="en-US" sz="1200" dirty="0"/>
              <a:t>Thrive Alabama (Huntsville)</a:t>
            </a:r>
          </a:p>
          <a:p>
            <a:pPr lvl="1"/>
            <a:r>
              <a:rPr lang="en-US" sz="1200" dirty="0"/>
              <a:t>Unity Wellness (Opelika)</a:t>
            </a:r>
          </a:p>
          <a:p>
            <a:pPr lvl="1"/>
            <a:r>
              <a:rPr lang="en-US" sz="1200" dirty="0"/>
              <a:t>USA Family Specialty Clinic (Mobile)</a:t>
            </a:r>
          </a:p>
          <a:p>
            <a:pPr lvl="1"/>
            <a:r>
              <a:rPr lang="en-US" sz="1200" dirty="0"/>
              <a:t>Whatley Health Services (Tuscaloosa)</a:t>
            </a:r>
          </a:p>
          <a:p>
            <a:pPr lvl="1"/>
            <a:r>
              <a:rPr lang="en-US" sz="1200" dirty="0"/>
              <a:t>UNIBE, Dominican Republic</a:t>
            </a:r>
          </a:p>
          <a:p>
            <a:pPr lvl="1"/>
            <a:r>
              <a:rPr lang="en-US" sz="1200" dirty="0"/>
              <a:t>Caribbean Vulnerable Communities Coalition</a:t>
            </a:r>
          </a:p>
          <a:p>
            <a:r>
              <a:rPr lang="en-US" sz="1200" b="1" dirty="0"/>
              <a:t>Funders</a:t>
            </a:r>
          </a:p>
          <a:p>
            <a:pPr lvl="1"/>
            <a:r>
              <a:rPr lang="en-US" sz="1200" dirty="0"/>
              <a:t>UAB CFAR, National CFAR</a:t>
            </a:r>
          </a:p>
          <a:p>
            <a:pPr lvl="1"/>
            <a:r>
              <a:rPr lang="en-US" sz="1200" dirty="0"/>
              <a:t>AL PHTC</a:t>
            </a:r>
          </a:p>
          <a:p>
            <a:pPr lvl="1"/>
            <a:r>
              <a:rPr lang="en-US" sz="1200" dirty="0"/>
              <a:t>UAB SOPH BOTE</a:t>
            </a:r>
          </a:p>
          <a:p>
            <a:pPr lvl="1"/>
            <a:r>
              <a:rPr lang="en-US" sz="1200" dirty="0"/>
              <a:t>NIH Fogarty International Center</a:t>
            </a:r>
          </a:p>
          <a:p>
            <a:r>
              <a:rPr lang="en-US" sz="1200" b="1" dirty="0"/>
              <a:t>Stigma experts</a:t>
            </a:r>
          </a:p>
          <a:p>
            <a:pPr lvl="1"/>
            <a:r>
              <a:rPr lang="en-US" sz="1200" dirty="0"/>
              <a:t>Laura </a:t>
            </a:r>
            <a:r>
              <a:rPr lang="en-US" sz="1200" dirty="0" err="1"/>
              <a:t>Nyblade</a:t>
            </a:r>
            <a:endParaRPr lang="en-US" sz="1200" dirty="0"/>
          </a:p>
          <a:p>
            <a:pPr lvl="1"/>
            <a:r>
              <a:rPr lang="en-US" sz="1200" dirty="0"/>
              <a:t>Pamela Payne-Foster</a:t>
            </a:r>
          </a:p>
          <a:p>
            <a:pPr lvl="1"/>
            <a:r>
              <a:rPr lang="en-US" sz="1200" dirty="0"/>
              <a:t>William Holzemer</a:t>
            </a:r>
          </a:p>
          <a:p>
            <a:pPr lvl="1"/>
            <a:r>
              <a:rPr lang="en-US" sz="1200" dirty="0"/>
              <a:t>Bronwen Lichtenstein</a:t>
            </a:r>
          </a:p>
          <a:p>
            <a:pPr lvl="1"/>
            <a:r>
              <a:rPr lang="en-US" sz="1200" dirty="0"/>
              <a:t>Nelson </a:t>
            </a:r>
            <a:r>
              <a:rPr lang="en-US" sz="1200" dirty="0" err="1"/>
              <a:t>Varas</a:t>
            </a:r>
            <a:r>
              <a:rPr lang="en-US" sz="1200" dirty="0"/>
              <a:t>-Diaz</a:t>
            </a:r>
          </a:p>
          <a:p>
            <a:endParaRPr lang="en-US" dirty="0"/>
          </a:p>
        </p:txBody>
      </p:sp>
      <p:sp>
        <p:nvSpPr>
          <p:cNvPr id="4" name="Content Placeholder 3">
            <a:extLst>
              <a:ext uri="{FF2B5EF4-FFF2-40B4-BE49-F238E27FC236}">
                <a16:creationId xmlns:a16="http://schemas.microsoft.com/office/drawing/2014/main" id="{AE6D356A-D761-984E-9833-92D593042A76}"/>
              </a:ext>
            </a:extLst>
          </p:cNvPr>
          <p:cNvSpPr>
            <a:spLocks noGrp="1"/>
          </p:cNvSpPr>
          <p:nvPr>
            <p:ph sz="half" idx="2"/>
          </p:nvPr>
        </p:nvSpPr>
        <p:spPr>
          <a:xfrm>
            <a:off x="4184075" y="784582"/>
            <a:ext cx="3657600" cy="5602363"/>
          </a:xfrm>
        </p:spPr>
        <p:txBody>
          <a:bodyPr/>
          <a:lstStyle/>
          <a:p>
            <a:pPr>
              <a:spcAft>
                <a:spcPts val="0"/>
              </a:spcAft>
            </a:pPr>
            <a:r>
              <a:rPr lang="en-US" sz="1600" b="1" dirty="0"/>
              <a:t>Research participants!</a:t>
            </a:r>
          </a:p>
          <a:p>
            <a:pPr>
              <a:spcAft>
                <a:spcPts val="0"/>
              </a:spcAft>
            </a:pPr>
            <a:endParaRPr lang="en-US" sz="1600" b="1" dirty="0"/>
          </a:p>
          <a:p>
            <a:pPr>
              <a:spcAft>
                <a:spcPts val="0"/>
              </a:spcAft>
            </a:pPr>
            <a:r>
              <a:rPr lang="en-US" sz="1200" b="1" dirty="0"/>
              <a:t>FRESH Study Team at UAB</a:t>
            </a:r>
          </a:p>
          <a:p>
            <a:pPr lvl="1"/>
            <a:r>
              <a:rPr lang="en-US" sz="1200" dirty="0"/>
              <a:t>D. Scott Batey</a:t>
            </a:r>
          </a:p>
          <a:p>
            <a:pPr lvl="1"/>
            <a:r>
              <a:rPr lang="en-US" sz="1200" dirty="0"/>
              <a:t>Janet </a:t>
            </a:r>
            <a:r>
              <a:rPr lang="en-US" sz="1200" dirty="0" err="1"/>
              <a:t>Turan</a:t>
            </a:r>
            <a:endParaRPr lang="en-US" sz="1200" dirty="0"/>
          </a:p>
          <a:p>
            <a:pPr lvl="1"/>
            <a:r>
              <a:rPr lang="en-US" sz="1200" dirty="0"/>
              <a:t>Bulent </a:t>
            </a:r>
            <a:r>
              <a:rPr lang="en-US" sz="1200" dirty="0" err="1"/>
              <a:t>Turan</a:t>
            </a:r>
            <a:endParaRPr lang="en-US" sz="1200" dirty="0"/>
          </a:p>
          <a:p>
            <a:pPr lvl="1"/>
            <a:r>
              <a:rPr lang="en-US" sz="1200" dirty="0"/>
              <a:t>Kristine </a:t>
            </a:r>
            <a:r>
              <a:rPr lang="en-US" sz="1200" dirty="0" err="1"/>
              <a:t>Hauenstein</a:t>
            </a:r>
            <a:endParaRPr lang="en-US" sz="1200" dirty="0"/>
          </a:p>
          <a:p>
            <a:pPr lvl="1"/>
            <a:r>
              <a:rPr lang="en-US" sz="1200" dirty="0"/>
              <a:t>Samantha Whitfield</a:t>
            </a:r>
          </a:p>
          <a:p>
            <a:pPr lvl="1"/>
            <a:r>
              <a:rPr lang="en-US" sz="1200" dirty="0"/>
              <a:t>Emma Sophia Kay</a:t>
            </a:r>
          </a:p>
          <a:p>
            <a:pPr lvl="1"/>
            <a:r>
              <a:rPr lang="en-US" sz="1200" dirty="0"/>
              <a:t>Kaylee Crockett</a:t>
            </a:r>
          </a:p>
          <a:p>
            <a:pPr lvl="1"/>
            <a:r>
              <a:rPr lang="en-US" sz="1200" dirty="0"/>
              <a:t>Henna </a:t>
            </a:r>
            <a:r>
              <a:rPr lang="en-US" sz="1200" dirty="0" err="1"/>
              <a:t>Budhwani</a:t>
            </a:r>
            <a:endParaRPr lang="en-US" sz="1200" dirty="0"/>
          </a:p>
          <a:p>
            <a:pPr lvl="1"/>
            <a:r>
              <a:rPr lang="en-US" sz="1200" dirty="0"/>
              <a:t>Murray Ladner</a:t>
            </a:r>
          </a:p>
          <a:p>
            <a:pPr lvl="1"/>
            <a:r>
              <a:rPr lang="en-US" sz="1200" dirty="0"/>
              <a:t>Joshua Sewell</a:t>
            </a:r>
          </a:p>
          <a:p>
            <a:pPr lvl="1"/>
            <a:r>
              <a:rPr lang="en-US" sz="1200" dirty="0"/>
              <a:t>Matt </a:t>
            </a:r>
            <a:r>
              <a:rPr lang="en-US" sz="1200" dirty="0" err="1"/>
              <a:t>Fifolt</a:t>
            </a:r>
            <a:endParaRPr lang="en-US" sz="1200" dirty="0"/>
          </a:p>
          <a:p>
            <a:pPr lvl="1"/>
            <a:r>
              <a:rPr lang="en-US" sz="1200" dirty="0"/>
              <a:t>Ruth </a:t>
            </a:r>
            <a:r>
              <a:rPr lang="en-US" sz="1200" dirty="0" err="1"/>
              <a:t>DeRamus</a:t>
            </a:r>
            <a:endParaRPr lang="en-US" sz="1200" dirty="0"/>
          </a:p>
          <a:p>
            <a:pPr lvl="1"/>
            <a:r>
              <a:rPr lang="en-US" sz="1200" dirty="0"/>
              <a:t>Lisa McCormick</a:t>
            </a:r>
          </a:p>
          <a:p>
            <a:pPr lvl="1"/>
            <a:r>
              <a:rPr lang="en-US" sz="1200" dirty="0" err="1"/>
              <a:t>Mirjam</a:t>
            </a:r>
            <a:r>
              <a:rPr lang="en-US" sz="1200" dirty="0"/>
              <a:t>-Colette </a:t>
            </a:r>
            <a:r>
              <a:rPr lang="en-US" sz="1200" dirty="0" err="1"/>
              <a:t>Kempf</a:t>
            </a:r>
            <a:endParaRPr lang="en-US" sz="1200" dirty="0"/>
          </a:p>
          <a:p>
            <a:pPr lvl="1"/>
            <a:r>
              <a:rPr lang="en-US" sz="1200" dirty="0"/>
              <a:t>Modupe </a:t>
            </a:r>
            <a:r>
              <a:rPr lang="en-US" sz="1200" dirty="0" err="1"/>
              <a:t>Durojaiye</a:t>
            </a:r>
            <a:endParaRPr lang="en-US" sz="1200" dirty="0"/>
          </a:p>
          <a:p>
            <a:pPr lvl="1"/>
            <a:r>
              <a:rPr lang="en-US" sz="1200" dirty="0" err="1"/>
              <a:t>Maz</a:t>
            </a:r>
            <a:r>
              <a:rPr lang="en-US" sz="1200" dirty="0"/>
              <a:t> Mulla</a:t>
            </a:r>
          </a:p>
          <a:p>
            <a:pPr lvl="1"/>
            <a:r>
              <a:rPr lang="en-US" sz="1200" dirty="0"/>
              <a:t>Jason Leger</a:t>
            </a:r>
          </a:p>
          <a:p>
            <a:pPr lvl="1"/>
            <a:r>
              <a:rPr lang="en-US" sz="1200" dirty="0"/>
              <a:t>Kristi Stringer</a:t>
            </a:r>
          </a:p>
          <a:p>
            <a:pPr lvl="1"/>
            <a:r>
              <a:rPr lang="en-US" sz="1200" dirty="0"/>
              <a:t>Cathy Simpson</a:t>
            </a:r>
          </a:p>
          <a:p>
            <a:pPr lvl="1"/>
            <a:r>
              <a:rPr lang="en-US" sz="1200" dirty="0"/>
              <a:t>Melonie Walcott</a:t>
            </a:r>
          </a:p>
          <a:p>
            <a:pPr lvl="1"/>
            <a:r>
              <a:rPr lang="en-US" sz="1200" dirty="0"/>
              <a:t>Katie Adams</a:t>
            </a:r>
          </a:p>
          <a:p>
            <a:pPr lvl="1"/>
            <a:r>
              <a:rPr lang="en-US" sz="1200" dirty="0"/>
              <a:t>Frau </a:t>
            </a:r>
            <a:r>
              <a:rPr lang="en-US" sz="1200" dirty="0" err="1"/>
              <a:t>Lieb</a:t>
            </a:r>
            <a:endParaRPr lang="en-US" sz="1200" dirty="0"/>
          </a:p>
          <a:p>
            <a:pPr lvl="1"/>
            <a:endParaRPr lang="en-US" sz="1200" dirty="0">
              <a:solidFill>
                <a:srgbClr val="000000"/>
              </a:solidFill>
            </a:endParaRPr>
          </a:p>
          <a:p>
            <a:pPr marL="114300" indent="0">
              <a:buNone/>
            </a:pPr>
            <a:endParaRPr lang="en-US" dirty="0"/>
          </a:p>
        </p:txBody>
      </p:sp>
    </p:spTree>
    <p:extLst>
      <p:ext uri="{BB962C8B-B14F-4D97-AF65-F5344CB8AC3E}">
        <p14:creationId xmlns:p14="http://schemas.microsoft.com/office/powerpoint/2010/main" val="1269110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t>Getting to Zero</a:t>
            </a:r>
          </a:p>
        </p:txBody>
      </p:sp>
      <p:pic>
        <p:nvPicPr>
          <p:cNvPr id="52226" name="Content Placeholder 5" descr="world_aids_day_2011_getting-to-zero-.png"/>
          <p:cNvPicPr>
            <a:picLocks noGrp="1" noChangeAspect="1"/>
          </p:cNvPicPr>
          <p:nvPr>
            <p:ph idx="1"/>
          </p:nvPr>
        </p:nvPicPr>
        <p:blipFill>
          <a:blip r:embed="rId2" cstate="screen">
            <a:extLst>
              <a:ext uri="{28A0092B-C50C-407E-A947-70E740481C1C}">
                <a14:useLocalDpi xmlns:a14="http://schemas.microsoft.com/office/drawing/2010/main"/>
              </a:ext>
            </a:extLst>
          </a:blip>
          <a:srcRect l="-30507" r="-30507"/>
          <a:stretch>
            <a:fillRect/>
          </a:stretch>
        </p:blipFill>
        <p:spPr/>
      </p:pic>
    </p:spTree>
    <p:extLst>
      <p:ext uri="{BB962C8B-B14F-4D97-AF65-F5344CB8AC3E}">
        <p14:creationId xmlns:p14="http://schemas.microsoft.com/office/powerpoint/2010/main" val="17396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48200" y="1447800"/>
            <a:ext cx="4038600" cy="4525963"/>
          </a:xfrm>
        </p:spPr>
        <p:txBody>
          <a:bodyPr/>
          <a:lstStyle/>
          <a:p>
            <a:pPr eaLnBrk="1" hangingPunct="1">
              <a:buFont typeface="Arial" charset="0"/>
              <a:buChar char="•"/>
              <a:defRPr/>
            </a:pPr>
            <a:r>
              <a:rPr lang="en-US" dirty="0">
                <a:ea typeface="ＭＳ Ｐゴシック" charset="0"/>
              </a:rPr>
              <a:t>Attributes or behaviors that can cause individuals to </a:t>
            </a:r>
            <a:r>
              <a:rPr lang="en-US" i="1" dirty="0">
                <a:solidFill>
                  <a:srgbClr val="FFFF00"/>
                </a:solidFill>
                <a:ea typeface="ＭＳ Ｐゴシック" charset="0"/>
              </a:rPr>
              <a:t>lose social value</a:t>
            </a:r>
          </a:p>
          <a:p>
            <a:pPr eaLnBrk="1" hangingPunct="1">
              <a:buFont typeface="Arial" charset="0"/>
              <a:buChar char="•"/>
              <a:defRPr/>
            </a:pPr>
            <a:r>
              <a:rPr lang="en-US" dirty="0"/>
              <a:t>an attribute that is “deeply discrediting” </a:t>
            </a:r>
          </a:p>
          <a:p>
            <a:pPr eaLnBrk="1" hangingPunct="1">
              <a:buFont typeface="Arial" charset="0"/>
              <a:buChar char="•"/>
              <a:defRPr/>
            </a:pPr>
            <a:r>
              <a:rPr lang="en-US" dirty="0"/>
              <a:t>Reduces a person from being a whole and usual person to a “tainted, discounted one”</a:t>
            </a:r>
            <a:endParaRPr lang="en-US" dirty="0">
              <a:ea typeface="ＭＳ Ｐゴシック" charset="0"/>
            </a:endParaRPr>
          </a:p>
          <a:p>
            <a:pPr eaLnBrk="1" hangingPunct="1">
              <a:buFont typeface="Arial" charset="0"/>
              <a:buChar char="•"/>
              <a:defRPr/>
            </a:pPr>
            <a:endParaRPr lang="en-US" sz="2400" dirty="0">
              <a:ea typeface="ＭＳ Ｐゴシック" charset="0"/>
            </a:endParaRPr>
          </a:p>
          <a:p>
            <a:pPr eaLnBrk="1" hangingPunct="1">
              <a:buFont typeface="Arial" charset="0"/>
              <a:buChar char="•"/>
              <a:defRPr/>
            </a:pPr>
            <a:endParaRPr lang="en-US" dirty="0">
              <a:ea typeface="ＭＳ Ｐゴシック" charset="0"/>
            </a:endParaRPr>
          </a:p>
        </p:txBody>
      </p:sp>
      <p:pic>
        <p:nvPicPr>
          <p:cNvPr id="16387" name="il_fi" descr="http://covers.openlibrary.org/w/id/406946-L.jpg"/>
          <p:cNvPicPr>
            <a:picLocks noGrp="1"/>
          </p:cNvPicPr>
          <p:nvPr>
            <p:ph sz="half" idx="1"/>
          </p:nvPr>
        </p:nvPicPr>
        <p:blipFill>
          <a:blip r:embed="rId2" cstate="screen">
            <a:extLst>
              <a:ext uri="{28A0092B-C50C-407E-A947-70E740481C1C}">
                <a14:useLocalDpi xmlns:a14="http://schemas.microsoft.com/office/drawing/2010/main"/>
              </a:ext>
            </a:extLst>
          </a:blip>
          <a:srcRect l="-14220" r="-14220"/>
          <a:stretch>
            <a:fillRect/>
          </a:stretch>
        </p:blipFill>
        <p:spPr>
          <a:xfrm>
            <a:off x="457200" y="1600200"/>
            <a:ext cx="4038600" cy="4525963"/>
          </a:xfrm>
        </p:spPr>
      </p:pic>
      <p:sp>
        <p:nvSpPr>
          <p:cNvPr id="16388" name="Title 9"/>
          <p:cNvSpPr>
            <a:spLocks noGrp="1"/>
          </p:cNvSpPr>
          <p:nvPr>
            <p:ph type="title"/>
          </p:nvPr>
        </p:nvSpPr>
        <p:spPr/>
        <p:txBody>
          <a:bodyPr/>
          <a:lstStyle/>
          <a:p>
            <a:pPr eaLnBrk="1" hangingPunct="1"/>
            <a:r>
              <a:rPr lang="en-US"/>
              <a:t>What is Stigma?</a:t>
            </a:r>
          </a:p>
        </p:txBody>
      </p:sp>
    </p:spTree>
    <p:extLst>
      <p:ext uri="{BB962C8B-B14F-4D97-AF65-F5344CB8AC3E}">
        <p14:creationId xmlns:p14="http://schemas.microsoft.com/office/powerpoint/2010/main" val="149549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Health-related Stigma</a:t>
            </a:r>
          </a:p>
        </p:txBody>
      </p:sp>
      <p:sp>
        <p:nvSpPr>
          <p:cNvPr id="6" name="Content Placeholder 5"/>
          <p:cNvSpPr>
            <a:spLocks noGrp="1"/>
          </p:cNvSpPr>
          <p:nvPr>
            <p:ph idx="1"/>
          </p:nvPr>
        </p:nvSpPr>
        <p:spPr/>
        <p:txBody>
          <a:bodyPr/>
          <a:lstStyle/>
          <a:p>
            <a:r>
              <a:rPr lang="en-US" dirty="0"/>
              <a:t>“a social process or related personal experience characterized by exclusion, rejection, blame, or devaluation that results from experience or reasonable anticipation of an adverse social judgment about a person or group identified with a particular health problem” </a:t>
            </a:r>
          </a:p>
          <a:p>
            <a:pPr marL="0" indent="0">
              <a:buNone/>
            </a:pPr>
            <a:endParaRPr lang="en-US" i="1" dirty="0"/>
          </a:p>
          <a:p>
            <a:pPr marL="0" indent="0">
              <a:buNone/>
            </a:pPr>
            <a:r>
              <a:rPr lang="en-US" i="1" dirty="0"/>
              <a:t>(Weiss and Ramakrishna, Lancet, 2006)</a:t>
            </a:r>
          </a:p>
        </p:txBody>
      </p:sp>
    </p:spTree>
    <p:extLst>
      <p:ext uri="{BB962C8B-B14F-4D97-AF65-F5344CB8AC3E}">
        <p14:creationId xmlns:p14="http://schemas.microsoft.com/office/powerpoint/2010/main" val="165210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rPr>
              <a:t>Examples of stigmatized health conditions/behaviors</a:t>
            </a:r>
            <a:endParaRPr lang="en-US" dirty="0"/>
          </a:p>
        </p:txBody>
      </p:sp>
      <p:sp>
        <p:nvSpPr>
          <p:cNvPr id="3" name="Content Placeholder 2"/>
          <p:cNvSpPr>
            <a:spLocks noGrp="1"/>
          </p:cNvSpPr>
          <p:nvPr>
            <p:ph idx="1"/>
          </p:nvPr>
        </p:nvSpPr>
        <p:spPr/>
        <p:txBody>
          <a:bodyPr/>
          <a:lstStyle/>
          <a:p>
            <a:pPr marL="1028700" indent="-346075" eaLnBrk="1" hangingPunct="1">
              <a:buFont typeface="Arial" charset="0"/>
              <a:buChar char="•"/>
              <a:defRPr/>
            </a:pPr>
            <a:endParaRPr lang="en-US" dirty="0">
              <a:ea typeface="ＭＳ Ｐゴシック" charset="0"/>
            </a:endParaRPr>
          </a:p>
          <a:p>
            <a:pPr marL="1028700" indent="-346075" eaLnBrk="1" hangingPunct="1">
              <a:buFont typeface="Arial" charset="0"/>
              <a:buChar char="•"/>
              <a:defRPr/>
            </a:pPr>
            <a:r>
              <a:rPr lang="en-US" dirty="0">
                <a:ea typeface="ＭＳ Ｐゴシック" charset="0"/>
              </a:rPr>
              <a:t>HIV</a:t>
            </a:r>
          </a:p>
          <a:p>
            <a:pPr marL="1028700" indent="-346075" eaLnBrk="1" hangingPunct="1">
              <a:buFont typeface="Arial" charset="0"/>
              <a:buChar char="•"/>
              <a:defRPr/>
            </a:pPr>
            <a:r>
              <a:rPr lang="en-US" dirty="0">
                <a:ea typeface="ＭＳ Ｐゴシック" charset="0"/>
              </a:rPr>
              <a:t>Tuberculosis</a:t>
            </a:r>
          </a:p>
          <a:p>
            <a:pPr marL="1028700" indent="-346075" eaLnBrk="1" hangingPunct="1">
              <a:buFont typeface="Arial" charset="0"/>
              <a:buChar char="•"/>
              <a:defRPr/>
            </a:pPr>
            <a:r>
              <a:rPr lang="en-US" dirty="0">
                <a:ea typeface="ＭＳ Ｐゴシック" charset="0"/>
              </a:rPr>
              <a:t>Obesity</a:t>
            </a:r>
          </a:p>
          <a:p>
            <a:pPr marL="1028700" indent="-346075" eaLnBrk="1" hangingPunct="1">
              <a:buFont typeface="Arial" charset="0"/>
              <a:buChar char="•"/>
              <a:defRPr/>
            </a:pPr>
            <a:r>
              <a:rPr lang="en-US" dirty="0">
                <a:ea typeface="ＭＳ Ｐゴシック" charset="0"/>
              </a:rPr>
              <a:t>Mental illness</a:t>
            </a:r>
          </a:p>
          <a:p>
            <a:pPr marL="1028700" indent="-346075" eaLnBrk="1" hangingPunct="1">
              <a:buFont typeface="Arial" charset="0"/>
              <a:buChar char="•"/>
              <a:defRPr/>
            </a:pPr>
            <a:r>
              <a:rPr lang="en-US" dirty="0">
                <a:ea typeface="ＭＳ Ｐゴシック" charset="0"/>
              </a:rPr>
              <a:t>Substance abuse disorders</a:t>
            </a:r>
          </a:p>
          <a:p>
            <a:pPr marL="1028700" indent="-346075" eaLnBrk="1" hangingPunct="1">
              <a:buFont typeface="Arial" charset="0"/>
              <a:buChar char="•"/>
              <a:defRPr/>
            </a:pPr>
            <a:r>
              <a:rPr lang="en-US" dirty="0">
                <a:ea typeface="ＭＳ Ｐゴシック" charset="0"/>
              </a:rPr>
              <a:t>Smoking</a:t>
            </a:r>
          </a:p>
          <a:p>
            <a:pPr marL="1028700" indent="-346075" eaLnBrk="1" hangingPunct="1">
              <a:buFont typeface="Arial" charset="0"/>
              <a:buChar char="•"/>
              <a:defRPr/>
            </a:pPr>
            <a:r>
              <a:rPr lang="en-US" dirty="0">
                <a:ea typeface="ＭＳ Ｐゴシック" charset="0"/>
              </a:rPr>
              <a:t>Sex work</a:t>
            </a:r>
          </a:p>
          <a:p>
            <a:endParaRPr lang="en-US" dirty="0"/>
          </a:p>
        </p:txBody>
      </p:sp>
    </p:spTree>
    <p:extLst>
      <p:ext uri="{BB962C8B-B14F-4D97-AF65-F5344CB8AC3E}">
        <p14:creationId xmlns:p14="http://schemas.microsoft.com/office/powerpoint/2010/main" val="17516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4800">
                <a:solidFill>
                  <a:srgbClr val="FFFF00"/>
                </a:solidFill>
              </a:rPr>
              <a:t>Dimensions/types of stigma</a:t>
            </a:r>
          </a:p>
        </p:txBody>
      </p:sp>
      <p:sp>
        <p:nvSpPr>
          <p:cNvPr id="17410" name="Content Placeholder 2"/>
          <p:cNvSpPr>
            <a:spLocks noGrp="1"/>
          </p:cNvSpPr>
          <p:nvPr>
            <p:ph idx="1"/>
          </p:nvPr>
        </p:nvSpPr>
        <p:spPr>
          <a:xfrm>
            <a:off x="381000" y="1600200"/>
            <a:ext cx="8229600" cy="4525963"/>
          </a:xfrm>
        </p:spPr>
        <p:txBody>
          <a:bodyPr/>
          <a:lstStyle/>
          <a:p>
            <a:pPr eaLnBrk="1" hangingPunct="1"/>
            <a:r>
              <a:rPr lang="en-US" sz="4000" dirty="0"/>
              <a:t>Anticipated stigma (fears)</a:t>
            </a:r>
          </a:p>
          <a:p>
            <a:pPr eaLnBrk="1" hangingPunct="1"/>
            <a:r>
              <a:rPr lang="en-US" sz="4000" dirty="0"/>
              <a:t>Normative stigma (perceptions of community norms) </a:t>
            </a:r>
          </a:p>
          <a:p>
            <a:pPr eaLnBrk="1" hangingPunct="1"/>
            <a:r>
              <a:rPr lang="en-US" sz="4000" dirty="0"/>
              <a:t>Experienced or enacted stigma (discrimination)</a:t>
            </a:r>
          </a:p>
          <a:p>
            <a:pPr eaLnBrk="1" hangingPunct="1"/>
            <a:r>
              <a:rPr lang="en-US" sz="4000" dirty="0"/>
              <a:t>Internalized or self stigma</a:t>
            </a:r>
          </a:p>
          <a:p>
            <a:pPr eaLnBrk="1" hangingPunct="1">
              <a:buFontTx/>
              <a:buNone/>
            </a:pPr>
            <a:endParaRPr lang="en-US" sz="4000" i="1" dirty="0"/>
          </a:p>
          <a:p>
            <a:pPr eaLnBrk="1" hangingPunct="1"/>
            <a:endParaRPr lang="en-US" dirty="0"/>
          </a:p>
        </p:txBody>
      </p:sp>
    </p:spTree>
    <p:extLst>
      <p:ext uri="{BB962C8B-B14F-4D97-AF65-F5344CB8AC3E}">
        <p14:creationId xmlns:p14="http://schemas.microsoft.com/office/powerpoint/2010/main" val="1334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000" dirty="0"/>
              <a:t>HIV-Related Stigma and Discrimination Persist </a:t>
            </a:r>
            <a:r>
              <a:rPr lang="en-US" sz="4000" dirty="0">
                <a:solidFill>
                  <a:srgbClr val="FFFF00"/>
                </a:solidFill>
              </a:rPr>
              <a:t>Globally</a:t>
            </a:r>
            <a:r>
              <a:rPr lang="en-US" sz="4000" dirty="0"/>
              <a:t> and </a:t>
            </a:r>
            <a:r>
              <a:rPr lang="en-US" sz="4000" dirty="0">
                <a:solidFill>
                  <a:srgbClr val="FFFF00"/>
                </a:solidFill>
              </a:rPr>
              <a:t>Locally</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029200" y="1828800"/>
            <a:ext cx="3753783" cy="4177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228600" y="2286000"/>
            <a:ext cx="44704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29200" y="6062245"/>
            <a:ext cx="3762184" cy="307777"/>
          </a:xfrm>
          <a:prstGeom prst="rect">
            <a:avLst/>
          </a:prstGeom>
          <a:noFill/>
        </p:spPr>
        <p:txBody>
          <a:bodyPr wrap="none" rtlCol="0">
            <a:spAutoFit/>
          </a:bodyPr>
          <a:lstStyle/>
          <a:p>
            <a:r>
              <a:rPr lang="en-US" sz="1400" dirty="0"/>
              <a:t>* Photo courtesy of Dr. Bronwen Lichtenstein, UA</a:t>
            </a:r>
          </a:p>
        </p:txBody>
      </p:sp>
    </p:spTree>
    <p:extLst>
      <p:ext uri="{BB962C8B-B14F-4D97-AF65-F5344CB8AC3E}">
        <p14:creationId xmlns:p14="http://schemas.microsoft.com/office/powerpoint/2010/main" val="779526440"/>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4.xml><?xml version="1.0" encoding="utf-8"?>
<a:theme xmlns:a="http://schemas.openxmlformats.org/drawingml/2006/main" name="2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20417</TotalTime>
  <Words>2919</Words>
  <Application>Microsoft Office PowerPoint</Application>
  <PresentationFormat>On-screen Show (4:3)</PresentationFormat>
  <Paragraphs>351</Paragraphs>
  <Slides>48</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Arial</vt:lpstr>
      <vt:lpstr>Arial Narrow</vt:lpstr>
      <vt:lpstr>Calibri</vt:lpstr>
      <vt:lpstr>Courier New</vt:lpstr>
      <vt:lpstr>Lucida Sans</vt:lpstr>
      <vt:lpstr>Tw Cen MT</vt:lpstr>
      <vt:lpstr>Webdings</vt:lpstr>
      <vt:lpstr>Wingdings</vt:lpstr>
      <vt:lpstr>Default Design</vt:lpstr>
      <vt:lpstr>Office Theme</vt:lpstr>
      <vt:lpstr>1_RTI Corporate</vt:lpstr>
      <vt:lpstr>2_RTI Corporate</vt:lpstr>
      <vt:lpstr>Understanding and Addressing Stigma in Healthcare Settings </vt:lpstr>
      <vt:lpstr>Session Objectives</vt:lpstr>
      <vt:lpstr>Vision</vt:lpstr>
      <vt:lpstr>Stigma Definitions and Dimensions</vt:lpstr>
      <vt:lpstr>What is Stigma?</vt:lpstr>
      <vt:lpstr>Health-related Stigma</vt:lpstr>
      <vt:lpstr>Examples of stigmatized health conditions/behaviors</vt:lpstr>
      <vt:lpstr>Dimensions/types of stigma</vt:lpstr>
      <vt:lpstr>HIV-Related Stigma and Discrimination Persist Globally and Locally</vt:lpstr>
      <vt:lpstr>Intersectional Stigma</vt:lpstr>
      <vt:lpstr>How Stigma Affects Health</vt:lpstr>
      <vt:lpstr>How can stigma affect health?</vt:lpstr>
      <vt:lpstr>A framework for the effects of stigma on health</vt:lpstr>
      <vt:lpstr>What is known about the effects of HIV-Related Stigma?</vt:lpstr>
      <vt:lpstr>Disparities and HIV-Related Stigma</vt:lpstr>
      <vt:lpstr>A Conceptual Framework*</vt:lpstr>
      <vt:lpstr>Experienced Stigma and Stress</vt:lpstr>
      <vt:lpstr>HIV-Related and Intersectional Stigma in the US</vt:lpstr>
      <vt:lpstr>What do we know about HIV-related stigma in the United States and specifically in the South?</vt:lpstr>
      <vt:lpstr>PowerPoint Presentation</vt:lpstr>
      <vt:lpstr>Stigmatizing Attitudes at Project F.A.I.T.H. Churches in South Carolina  (Lindley et al., Public Health Reports, 2010) </vt:lpstr>
      <vt:lpstr>Silent Endurance and Profound Loneliness in the Rural South  (Miles, et al., Qual Health Research, 2010) </vt:lpstr>
      <vt:lpstr>PowerPoint Presentation</vt:lpstr>
      <vt:lpstr>Survey of Public Health and Primary Health Care Workers in the South*</vt:lpstr>
      <vt:lpstr>Qualitative Research on Intersectional Stigma</vt:lpstr>
      <vt:lpstr>Intersecting stigmas experienced by diverse women living with HIV in the US</vt:lpstr>
      <vt:lpstr>PrEP Stigma as perceived by young Black MSM in the South*</vt:lpstr>
      <vt:lpstr>Stigma in Healthcare Settings</vt:lpstr>
      <vt:lpstr>Why Addressing Stigma and Discrimination in Healthcare Settings is Important</vt:lpstr>
      <vt:lpstr>Rebecca’s story from the International Conference on Stigma*</vt:lpstr>
      <vt:lpstr>Stigma in HC Settings</vt:lpstr>
      <vt:lpstr>Intersection of HIV Stigma and Substance Use Stigma for PLWH who use Drugs   </vt:lpstr>
      <vt:lpstr>Key Principles for  HIV Stigma-Reduction Interventions*</vt:lpstr>
      <vt:lpstr>Interventions that address HIV-related and intersectional stigma in HC settings</vt:lpstr>
      <vt:lpstr>Core components</vt:lpstr>
      <vt:lpstr>Training Package</vt:lpstr>
      <vt:lpstr>Example Healthcare Setting Stigma-Reduction Intervention in the United States</vt:lpstr>
      <vt:lpstr>The FRESH Intervention (Finding Respect and Ending Stigma around HIV)</vt:lpstr>
      <vt:lpstr>Adapted from a Health Setting-Based Stigma Reduction Intervention in Five African Countries*</vt:lpstr>
      <vt:lpstr>Importance of Context</vt:lpstr>
      <vt:lpstr>To Inform Intervention Adaptation </vt:lpstr>
      <vt:lpstr>FRESH Workshop Intervention for AL</vt:lpstr>
      <vt:lpstr>FRESH AL Workshop Agenda</vt:lpstr>
      <vt:lpstr>Main Modifications Made:</vt:lpstr>
      <vt:lpstr>FRESH AL pilot results*</vt:lpstr>
      <vt:lpstr>FRESH Continues….</vt:lpstr>
      <vt:lpstr>FRESH Acknowledgements</vt:lpstr>
      <vt:lpstr>Getting to Zero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HEALTH AND MATERNITY SERVICES IN THE CONTEXT OF THE HIV/AIDS EPIDEMIC IN ZIMBABWE (?)</dc:title>
  <dc:creator>JANET</dc:creator>
  <cp:lastModifiedBy>Dominic Stanislaus</cp:lastModifiedBy>
  <cp:revision>738</cp:revision>
  <dcterms:created xsi:type="dcterms:W3CDTF">2005-09-19T16:31:00Z</dcterms:created>
  <dcterms:modified xsi:type="dcterms:W3CDTF">2021-01-15T15:03:58Z</dcterms:modified>
</cp:coreProperties>
</file>