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6" r:id="rId2"/>
    <p:sldId id="257" r:id="rId3"/>
    <p:sldId id="264" r:id="rId4"/>
    <p:sldId id="295" r:id="rId5"/>
    <p:sldId id="294" r:id="rId6"/>
    <p:sldId id="261" r:id="rId7"/>
    <p:sldId id="258" r:id="rId8"/>
    <p:sldId id="339" r:id="rId9"/>
    <p:sldId id="296" r:id="rId10"/>
    <p:sldId id="280" r:id="rId11"/>
    <p:sldId id="286" r:id="rId12"/>
    <p:sldId id="281" r:id="rId13"/>
    <p:sldId id="259" r:id="rId14"/>
    <p:sldId id="300" r:id="rId15"/>
    <p:sldId id="288" r:id="rId16"/>
    <p:sldId id="332" r:id="rId17"/>
    <p:sldId id="333" r:id="rId18"/>
    <p:sldId id="263" r:id="rId19"/>
    <p:sldId id="265" r:id="rId20"/>
    <p:sldId id="262" r:id="rId21"/>
    <p:sldId id="266" r:id="rId22"/>
    <p:sldId id="302" r:id="rId23"/>
    <p:sldId id="329" r:id="rId24"/>
    <p:sldId id="330" r:id="rId25"/>
    <p:sldId id="335" r:id="rId26"/>
    <p:sldId id="336" r:id="rId27"/>
    <p:sldId id="334" r:id="rId28"/>
    <p:sldId id="292" r:id="rId29"/>
    <p:sldId id="267" r:id="rId30"/>
    <p:sldId id="269" r:id="rId31"/>
    <p:sldId id="331" r:id="rId32"/>
    <p:sldId id="293" r:id="rId33"/>
    <p:sldId id="270" r:id="rId34"/>
    <p:sldId id="272" r:id="rId35"/>
    <p:sldId id="338" r:id="rId36"/>
    <p:sldId id="274" r:id="rId37"/>
    <p:sldId id="275" r:id="rId38"/>
    <p:sldId id="273" r:id="rId39"/>
    <p:sldId id="337" r:id="rId40"/>
    <p:sldId id="301" r:id="rId41"/>
    <p:sldId id="260" r:id="rId42"/>
    <p:sldId id="291" r:id="rId43"/>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8" autoAdjust="0"/>
    <p:restoredTop sz="94640" autoAdjust="0"/>
  </p:normalViewPr>
  <p:slideViewPr>
    <p:cSldViewPr snapToGrid="0" snapToObjects="1">
      <p:cViewPr varScale="1">
        <p:scale>
          <a:sx n="68" d="100"/>
          <a:sy n="68" d="100"/>
        </p:scale>
        <p:origin x="1380" y="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2/22/2021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2/22/2021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6</a:t>
            </a:fld>
            <a:endParaRPr lang="en-US"/>
          </a:p>
        </p:txBody>
      </p:sp>
    </p:spTree>
    <p:extLst>
      <p:ext uri="{BB962C8B-B14F-4D97-AF65-F5344CB8AC3E}">
        <p14:creationId xmlns:p14="http://schemas.microsoft.com/office/powerpoint/2010/main" val="4276758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55" y="316504"/>
            <a:ext cx="3096774" cy="963170"/>
          </a:xfrm>
          <a:prstGeom prst="rect">
            <a:avLst/>
          </a:prstGeom>
        </p:spPr>
      </p:pic>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B3434901-20FC-42F3-96D1-134DE51A8C72}" type="datetime1">
              <a:rPr lang="en-US" smtClean="0"/>
              <a:t>2/22/2021</a:t>
            </a:fld>
            <a:endParaRPr lang="en-US" dirty="0"/>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3FC170D-0C5B-4932-9FEB-234E8ADF4011}" type="datetime1">
              <a:rPr lang="en-US" smtClean="0"/>
              <a:t>2/22/2021</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12358D4-2236-41BE-BB60-4AE13DED5B2D}" type="datetime1">
              <a:rPr lang="en-US" smtClean="0"/>
              <a:t>2/22/2021</a:t>
            </a:fld>
            <a:endParaRPr lang="en-US"/>
          </a:p>
        </p:txBody>
      </p:sp>
      <p:sp>
        <p:nvSpPr>
          <p:cNvPr id="9"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7AA29867-1201-42CB-9E0E-80B2F6735D05}" type="datetime1">
              <a:rPr lang="en-US" smtClean="0"/>
              <a:t>2/22/2021</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1D45151C-5CA7-4288-8AA3-640BC3D7AA76}" type="datetime1">
              <a:rPr lang="en-US" smtClean="0"/>
              <a:t>2/22/2021</a:t>
            </a:fld>
            <a:endParaRPr lang="en-US"/>
          </a:p>
        </p:txBody>
      </p:sp>
      <p:sp>
        <p:nvSpPr>
          <p:cNvPr id="12" name="Footer Placeholder 4"/>
          <p:cNvSpPr>
            <a:spLocks noGrp="1"/>
          </p:cNvSpPr>
          <p:nvPr>
            <p:ph type="ftr" sz="quarter" idx="14"/>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D0C87027-05C5-4F5A-9637-FA4D839512DE}" type="datetime1">
              <a:rPr lang="en-US" smtClean="0"/>
              <a:t>2/22/2021</a:t>
            </a:fld>
            <a:endParaRPr lang="en-US"/>
          </a:p>
        </p:txBody>
      </p:sp>
      <p:sp>
        <p:nvSpPr>
          <p:cNvPr id="8"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72B8CF2F-4BFF-4239-8CCD-47901F8FB629}" type="datetime1">
              <a:rPr lang="en-US" smtClean="0"/>
              <a:t>2/22/2021</a:t>
            </a:fld>
            <a:endParaRPr lang="en-US"/>
          </a:p>
        </p:txBody>
      </p:sp>
      <p:sp>
        <p:nvSpPr>
          <p:cNvPr id="7"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AA84373-B186-476F-AD68-8BBC040FA238}" type="datetime1">
              <a:rPr lang="en-US" smtClean="0"/>
              <a:t>2/22/2021</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CD50239A-1088-4D46-8E6B-DE7E419B004E}" type="datetime1">
              <a:rPr lang="en-US" smtClean="0"/>
              <a:t>2/22/2021</a:t>
            </a:fld>
            <a:endParaRPr lang="en-US"/>
          </a:p>
        </p:txBody>
      </p:sp>
      <p:sp>
        <p:nvSpPr>
          <p:cNvPr id="11"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248AECEC-7A09-4F27-A925-157AA5A9FFEE}" type="datetime1">
              <a:rPr lang="en-US" smtClean="0"/>
              <a:t>2/22/2021</a:t>
            </a:fld>
            <a:endParaRPr lang="en-US"/>
          </a:p>
        </p:txBody>
      </p:sp>
      <p:sp>
        <p:nvSpPr>
          <p:cNvPr id="16" name="Footer Placeholder 4"/>
          <p:cNvSpPr>
            <a:spLocks noGrp="1"/>
          </p:cNvSpPr>
          <p:nvPr>
            <p:ph type="ftr" sz="quarter" idx="3"/>
          </p:nvPr>
        </p:nvSpPr>
        <p:spPr>
          <a:xfrm>
            <a:off x="3352459" y="6352708"/>
            <a:ext cx="4367298" cy="365760"/>
          </a:xfrm>
          <a:prstGeom prst="rect">
            <a:avLst/>
          </a:prstGeom>
        </p:spPr>
        <p:txBody>
          <a:bodyPr lIns="91290" tIns="45645" rIns="91290" bIns="45645"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linicalinfo.hiv.gov/sites/default/files/guidelines/documents/Peri_Tables.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linicalinfo.hiv.gov/sites/default/files/guidelines/documents/Peri_Tables.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896222"/>
            <a:ext cx="8140145" cy="2002839"/>
          </a:xfrm>
        </p:spPr>
        <p:txBody>
          <a:bodyPr/>
          <a:lstStyle/>
          <a:p>
            <a:r>
              <a:rPr lang="en-US" dirty="0"/>
              <a:t>HIV and Pregnancy</a:t>
            </a:r>
            <a:endParaRPr lang="en-US" sz="6000" dirty="0"/>
          </a:p>
        </p:txBody>
      </p:sp>
      <p:sp>
        <p:nvSpPr>
          <p:cNvPr id="3" name="Subtitle 2"/>
          <p:cNvSpPr>
            <a:spLocks noGrp="1"/>
          </p:cNvSpPr>
          <p:nvPr>
            <p:ph type="subTitle" idx="1"/>
          </p:nvPr>
        </p:nvSpPr>
        <p:spPr>
          <a:xfrm>
            <a:off x="685801" y="3429001"/>
            <a:ext cx="7772398" cy="2845954"/>
          </a:xfrm>
        </p:spPr>
        <p:txBody>
          <a:bodyPr>
            <a:normAutofit/>
          </a:bodyPr>
          <a:lstStyle/>
          <a:p>
            <a:endParaRPr lang="en-US" dirty="0">
              <a:solidFill>
                <a:schemeClr val="tx2"/>
              </a:solidFill>
            </a:endParaRPr>
          </a:p>
          <a:p>
            <a:r>
              <a:rPr lang="en-US" dirty="0">
                <a:solidFill>
                  <a:schemeClr val="tx2"/>
                </a:solidFill>
              </a:rPr>
              <a:t>Jessica Yager, MD, MPH </a:t>
            </a:r>
          </a:p>
          <a:p>
            <a:r>
              <a:rPr lang="en-US" dirty="0">
                <a:solidFill>
                  <a:schemeClr val="tx2"/>
                </a:solidFill>
              </a:rPr>
              <a:t>Clinical Associate Professor of Medicine </a:t>
            </a:r>
          </a:p>
          <a:p>
            <a:r>
              <a:rPr lang="en-US" dirty="0">
                <a:solidFill>
                  <a:schemeClr val="tx2"/>
                </a:solidFill>
              </a:rPr>
              <a:t>Division of Infectious Diseases </a:t>
            </a:r>
          </a:p>
          <a:p>
            <a:r>
              <a:rPr lang="en-US" dirty="0">
                <a:solidFill>
                  <a:schemeClr val="tx2"/>
                </a:solidFill>
              </a:rPr>
              <a:t>SUNY Downstate Health Sciences University</a:t>
            </a:r>
          </a:p>
          <a:p>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1</a:t>
            </a:fld>
            <a:endParaRPr lang="en-US"/>
          </a:p>
        </p:txBody>
      </p:sp>
    </p:spTree>
    <p:extLst>
      <p:ext uri="{BB962C8B-B14F-4D97-AF65-F5344CB8AC3E}">
        <p14:creationId xmlns:p14="http://schemas.microsoft.com/office/powerpoint/2010/main" val="184844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08125" y="1393684"/>
            <a:ext cx="6153150" cy="4152900"/>
          </a:xfrm>
          <a:prstGeom prst="rect">
            <a:avLst/>
          </a:prstGeom>
        </p:spPr>
      </p:pic>
      <p:sp>
        <p:nvSpPr>
          <p:cNvPr id="2" name="Title 1"/>
          <p:cNvSpPr>
            <a:spLocks noGrp="1"/>
          </p:cNvSpPr>
          <p:nvPr>
            <p:ph type="title"/>
          </p:nvPr>
        </p:nvSpPr>
        <p:spPr/>
        <p:txBody>
          <a:bodyPr/>
          <a:lstStyle/>
          <a:p>
            <a:r>
              <a:rPr lang="en-US" dirty="0"/>
              <a:t>HIV Natural history:</a:t>
            </a:r>
          </a:p>
        </p:txBody>
      </p:sp>
      <p:sp>
        <p:nvSpPr>
          <p:cNvPr id="5" name="TextBox 4"/>
          <p:cNvSpPr txBox="1"/>
          <p:nvPr/>
        </p:nvSpPr>
        <p:spPr>
          <a:xfrm>
            <a:off x="198304" y="5755592"/>
            <a:ext cx="8780443" cy="338554"/>
          </a:xfrm>
          <a:prstGeom prst="rect">
            <a:avLst/>
          </a:prstGeom>
          <a:noFill/>
        </p:spPr>
        <p:txBody>
          <a:bodyPr wrap="square" rtlCol="0">
            <a:spAutoFit/>
          </a:bodyPr>
          <a:lstStyle/>
          <a:p>
            <a:r>
              <a:rPr lang="en-US" sz="1600" dirty="0"/>
              <a:t>An P, Winkler CA. Trends in Genetics 2010;26:119-131.</a:t>
            </a:r>
          </a:p>
        </p:txBody>
      </p:sp>
    </p:spTree>
    <p:extLst>
      <p:ext uri="{BB962C8B-B14F-4D97-AF65-F5344CB8AC3E}">
        <p14:creationId xmlns:p14="http://schemas.microsoft.com/office/powerpoint/2010/main" val="30070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1039" y="1063358"/>
            <a:ext cx="8547540" cy="4162530"/>
          </a:xfrm>
          <a:prstGeom prst="rect">
            <a:avLst/>
          </a:prstGeom>
        </p:spPr>
      </p:pic>
    </p:spTree>
    <p:extLst>
      <p:ext uri="{BB962C8B-B14F-4D97-AF65-F5344CB8AC3E}">
        <p14:creationId xmlns:p14="http://schemas.microsoft.com/office/powerpoint/2010/main" val="1969083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Background: ACTG 076</a:t>
            </a:r>
          </a:p>
        </p:txBody>
      </p:sp>
      <p:pic>
        <p:nvPicPr>
          <p:cNvPr id="4" name="Content Placeholder 3"/>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733060" y="2070100"/>
            <a:ext cx="5029200" cy="37052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381000" y="6169446"/>
            <a:ext cx="8498595" cy="646331"/>
          </a:xfrm>
          <a:prstGeom prst="rect">
            <a:avLst/>
          </a:prstGeom>
          <a:noFill/>
        </p:spPr>
        <p:txBody>
          <a:bodyPr wrap="square" rtlCol="0">
            <a:spAutoFit/>
          </a:bodyPr>
          <a:lstStyle/>
          <a:p>
            <a:r>
              <a:rPr lang="en-US" altLang="en-US" dirty="0">
                <a:ea typeface="Arial Unicode MS" panose="020B0604020202020204" pitchFamily="34" charset="-128"/>
                <a:cs typeface="Arial Unicode MS" panose="020B0604020202020204" pitchFamily="34" charset="-128"/>
              </a:rPr>
              <a:t>Connor EM, Sperling RS, </a:t>
            </a:r>
            <a:r>
              <a:rPr lang="en-US" altLang="en-US" dirty="0" err="1">
                <a:ea typeface="Arial Unicode MS" panose="020B0604020202020204" pitchFamily="34" charset="-128"/>
                <a:cs typeface="Arial Unicode MS" panose="020B0604020202020204" pitchFamily="34" charset="-128"/>
              </a:rPr>
              <a:t>Gelber</a:t>
            </a:r>
            <a:r>
              <a:rPr lang="en-US" altLang="en-US" dirty="0">
                <a:ea typeface="Arial Unicode MS" panose="020B0604020202020204" pitchFamily="34" charset="-128"/>
                <a:cs typeface="Arial Unicode MS" panose="020B0604020202020204" pitchFamily="34" charset="-128"/>
              </a:rPr>
              <a:t> R et al. N </a:t>
            </a:r>
            <a:r>
              <a:rPr lang="en-US" altLang="en-US" dirty="0" err="1">
                <a:ea typeface="Arial Unicode MS" panose="020B0604020202020204" pitchFamily="34" charset="-128"/>
                <a:cs typeface="Arial Unicode MS" panose="020B0604020202020204" pitchFamily="34" charset="-128"/>
              </a:rPr>
              <a:t>Engl</a:t>
            </a:r>
            <a:r>
              <a:rPr lang="en-US" altLang="en-US" dirty="0">
                <a:ea typeface="Arial Unicode MS" panose="020B0604020202020204" pitchFamily="34" charset="-128"/>
                <a:cs typeface="Arial Unicode MS" panose="020B0604020202020204" pitchFamily="34" charset="-128"/>
              </a:rPr>
              <a:t> J Med 1994;331:1173-1180</a:t>
            </a:r>
          </a:p>
          <a:p>
            <a:endParaRPr lang="en-US" dirty="0"/>
          </a:p>
        </p:txBody>
      </p:sp>
      <p:sp>
        <p:nvSpPr>
          <p:cNvPr id="6" name="TextBox 5"/>
          <p:cNvSpPr txBox="1"/>
          <p:nvPr/>
        </p:nvSpPr>
        <p:spPr>
          <a:xfrm>
            <a:off x="381000" y="2165684"/>
            <a:ext cx="2720474" cy="954107"/>
          </a:xfrm>
          <a:prstGeom prst="rect">
            <a:avLst/>
          </a:prstGeom>
          <a:noFill/>
        </p:spPr>
        <p:txBody>
          <a:bodyPr wrap="square" rtlCol="0">
            <a:spAutoFit/>
          </a:bodyPr>
          <a:lstStyle/>
          <a:p>
            <a:r>
              <a:rPr lang="en-US" sz="2800" dirty="0"/>
              <a:t>67.5% relative risk reduction</a:t>
            </a:r>
          </a:p>
        </p:txBody>
      </p:sp>
    </p:spTree>
    <p:extLst>
      <p:ext uri="{BB962C8B-B14F-4D97-AF65-F5344CB8AC3E}">
        <p14:creationId xmlns:p14="http://schemas.microsoft.com/office/powerpoint/2010/main" val="2712497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2-21 at 5.53.28 PM.png"/>
          <p:cNvPicPr>
            <a:picLocks noGrp="1" noChangeAspect="1"/>
          </p:cNvPicPr>
          <p:nvPr>
            <p:ph idx="1"/>
          </p:nvPr>
        </p:nvPicPr>
        <p:blipFill>
          <a:blip r:embed="rId2" cstate="email">
            <a:extLst>
              <a:ext uri="{28A0092B-C50C-407E-A947-70E740481C1C}">
                <a14:useLocalDpi xmlns:a14="http://schemas.microsoft.com/office/drawing/2010/main" val="0"/>
              </a:ext>
            </a:extLst>
          </a:blip>
          <a:srcRect l="-39632" r="-39632"/>
          <a:stretch>
            <a:fillRect/>
          </a:stretch>
        </p:blipFill>
        <p:spPr>
          <a:xfrm>
            <a:off x="-93674" y="1266488"/>
            <a:ext cx="9176327" cy="4810220"/>
          </a:xfrm>
        </p:spPr>
      </p:pic>
      <p:sp>
        <p:nvSpPr>
          <p:cNvPr id="3" name="Title 2"/>
          <p:cNvSpPr>
            <a:spLocks noGrp="1"/>
          </p:cNvSpPr>
          <p:nvPr>
            <p:ph type="title"/>
          </p:nvPr>
        </p:nvSpPr>
        <p:spPr>
          <a:xfrm>
            <a:off x="457202" y="99151"/>
            <a:ext cx="8315569" cy="1143000"/>
          </a:xfrm>
        </p:spPr>
        <p:txBody>
          <a:bodyPr/>
          <a:lstStyle/>
          <a:p>
            <a:r>
              <a:rPr lang="en-US" dirty="0"/>
              <a:t>Background: ACTG 076</a:t>
            </a:r>
          </a:p>
        </p:txBody>
      </p:sp>
    </p:spTree>
    <p:extLst>
      <p:ext uri="{BB962C8B-B14F-4D97-AF65-F5344CB8AC3E}">
        <p14:creationId xmlns:p14="http://schemas.microsoft.com/office/powerpoint/2010/main" val="242218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6677" y="1573739"/>
            <a:ext cx="8136350" cy="2280251"/>
          </a:xfrm>
          <a:prstGeom prst="rect">
            <a:avLst/>
          </a:prstGeom>
        </p:spPr>
      </p:pic>
      <p:sp>
        <p:nvSpPr>
          <p:cNvPr id="4" name="TextBox 3"/>
          <p:cNvSpPr txBox="1"/>
          <p:nvPr/>
        </p:nvSpPr>
        <p:spPr>
          <a:xfrm>
            <a:off x="252715" y="5767434"/>
            <a:ext cx="6231525" cy="646331"/>
          </a:xfrm>
          <a:prstGeom prst="rect">
            <a:avLst/>
          </a:prstGeom>
          <a:noFill/>
        </p:spPr>
        <p:txBody>
          <a:bodyPr wrap="square" rtlCol="0">
            <a:spAutoFit/>
          </a:bodyPr>
          <a:lstStyle/>
          <a:p>
            <a:r>
              <a:rPr lang="en-US" dirty="0"/>
              <a:t>Garcia PM, </a:t>
            </a:r>
            <a:r>
              <a:rPr lang="en-US" dirty="0" err="1"/>
              <a:t>Kalish</a:t>
            </a:r>
            <a:r>
              <a:rPr lang="en-US" dirty="0"/>
              <a:t> LA, Pitt J et al. NEJM 1999;341:394-402.</a:t>
            </a:r>
          </a:p>
          <a:p>
            <a:endParaRPr lang="en-US" dirty="0"/>
          </a:p>
        </p:txBody>
      </p:sp>
    </p:spTree>
    <p:extLst>
      <p:ext uri="{BB962C8B-B14F-4D97-AF65-F5344CB8AC3E}">
        <p14:creationId xmlns:p14="http://schemas.microsoft.com/office/powerpoint/2010/main" val="363701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032" y="41505"/>
            <a:ext cx="6263893" cy="5681747"/>
          </a:xfrm>
          <a:prstGeom prst="rect">
            <a:avLst/>
          </a:prstGeom>
        </p:spPr>
      </p:pic>
      <p:sp>
        <p:nvSpPr>
          <p:cNvPr id="4" name="TextBox 3"/>
          <p:cNvSpPr txBox="1"/>
          <p:nvPr/>
        </p:nvSpPr>
        <p:spPr>
          <a:xfrm>
            <a:off x="220337" y="5817466"/>
            <a:ext cx="8703326" cy="369332"/>
          </a:xfrm>
          <a:prstGeom prst="rect">
            <a:avLst/>
          </a:prstGeom>
          <a:noFill/>
        </p:spPr>
        <p:txBody>
          <a:bodyPr wrap="square" rtlCol="0">
            <a:spAutoFit/>
          </a:bodyPr>
          <a:lstStyle/>
          <a:p>
            <a:r>
              <a:rPr lang="en-US" dirty="0"/>
              <a:t>Garcia PM, </a:t>
            </a:r>
            <a:r>
              <a:rPr lang="en-US" dirty="0" err="1"/>
              <a:t>Kalish</a:t>
            </a:r>
            <a:r>
              <a:rPr lang="en-US" dirty="0"/>
              <a:t> LA, Pitt J et al. NEJM 1999;341:394-402.</a:t>
            </a:r>
          </a:p>
        </p:txBody>
      </p:sp>
    </p:spTree>
    <p:extLst>
      <p:ext uri="{BB962C8B-B14F-4D97-AF65-F5344CB8AC3E}">
        <p14:creationId xmlns:p14="http://schemas.microsoft.com/office/powerpoint/2010/main" val="826117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032" y="87567"/>
            <a:ext cx="6263893" cy="5681747"/>
          </a:xfrm>
          <a:prstGeom prst="rect">
            <a:avLst/>
          </a:prstGeom>
        </p:spPr>
      </p:pic>
      <p:sp>
        <p:nvSpPr>
          <p:cNvPr id="4" name="TextBox 3"/>
          <p:cNvSpPr txBox="1"/>
          <p:nvPr/>
        </p:nvSpPr>
        <p:spPr>
          <a:xfrm>
            <a:off x="220337" y="5835941"/>
            <a:ext cx="8703326" cy="369332"/>
          </a:xfrm>
          <a:prstGeom prst="rect">
            <a:avLst/>
          </a:prstGeom>
          <a:noFill/>
        </p:spPr>
        <p:txBody>
          <a:bodyPr wrap="square" rtlCol="0">
            <a:spAutoFit/>
          </a:bodyPr>
          <a:lstStyle/>
          <a:p>
            <a:r>
              <a:rPr lang="en-US" dirty="0"/>
              <a:t>Garcia PM, </a:t>
            </a:r>
            <a:r>
              <a:rPr lang="en-US" dirty="0" err="1"/>
              <a:t>Kalish</a:t>
            </a:r>
            <a:r>
              <a:rPr lang="en-US" dirty="0"/>
              <a:t> LA, Pitt J et al. NEJM 1999;341:394-402.</a:t>
            </a:r>
          </a:p>
        </p:txBody>
      </p:sp>
      <p:sp>
        <p:nvSpPr>
          <p:cNvPr id="5" name="Rectangle 4">
            <a:extLst>
              <a:ext uri="{FF2B5EF4-FFF2-40B4-BE49-F238E27FC236}">
                <a16:creationId xmlns:a16="http://schemas.microsoft.com/office/drawing/2014/main" id="{F4686A31-7241-C54E-9AE2-8543759E31AA}"/>
              </a:ext>
            </a:extLst>
          </p:cNvPr>
          <p:cNvSpPr/>
          <p:nvPr/>
        </p:nvSpPr>
        <p:spPr>
          <a:xfrm>
            <a:off x="1650670" y="2621816"/>
            <a:ext cx="5213268" cy="285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B20907-37E0-A040-823A-E2C9C17E288F}"/>
              </a:ext>
            </a:extLst>
          </p:cNvPr>
          <p:cNvSpPr/>
          <p:nvPr/>
        </p:nvSpPr>
        <p:spPr>
          <a:xfrm>
            <a:off x="1636820" y="3700484"/>
            <a:ext cx="5213268" cy="285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242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2-21 at 5.55.07 PM.png"/>
          <p:cNvPicPr>
            <a:picLocks noGrp="1" noChangeAspect="1"/>
          </p:cNvPicPr>
          <p:nvPr>
            <p:ph idx="1"/>
          </p:nvPr>
        </p:nvPicPr>
        <p:blipFill>
          <a:blip r:embed="rId2">
            <a:extLst>
              <a:ext uri="{28A0092B-C50C-407E-A947-70E740481C1C}">
                <a14:useLocalDpi xmlns:a14="http://schemas.microsoft.com/office/drawing/2010/main" val="0"/>
              </a:ext>
            </a:extLst>
          </a:blip>
          <a:srcRect l="-25069" r="-25069"/>
          <a:stretch>
            <a:fillRect/>
          </a:stretch>
        </p:blipFill>
        <p:spPr>
          <a:xfrm>
            <a:off x="8958" y="1227493"/>
            <a:ext cx="9053970" cy="4746081"/>
          </a:xfrm>
        </p:spPr>
      </p:pic>
      <p:sp>
        <p:nvSpPr>
          <p:cNvPr id="3" name="Title 2"/>
          <p:cNvSpPr>
            <a:spLocks noGrp="1"/>
          </p:cNvSpPr>
          <p:nvPr>
            <p:ph type="title"/>
          </p:nvPr>
        </p:nvSpPr>
        <p:spPr>
          <a:xfrm>
            <a:off x="457202" y="99149"/>
            <a:ext cx="8315569" cy="1143000"/>
          </a:xfrm>
        </p:spPr>
        <p:txBody>
          <a:bodyPr/>
          <a:lstStyle/>
          <a:p>
            <a:r>
              <a:rPr lang="en-US" dirty="0"/>
              <a:t>Background: ACTG 076</a:t>
            </a:r>
          </a:p>
        </p:txBody>
      </p:sp>
    </p:spTree>
    <p:extLst>
      <p:ext uri="{BB962C8B-B14F-4D97-AF65-F5344CB8AC3E}">
        <p14:creationId xmlns:p14="http://schemas.microsoft.com/office/powerpoint/2010/main" val="1898580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Working with an HIV-positive female:</a:t>
            </a:r>
          </a:p>
          <a:p>
            <a:pPr lvl="1"/>
            <a:r>
              <a:rPr lang="en-US" sz="2000" dirty="0"/>
              <a:t>Ensuring VL&lt;20</a:t>
            </a:r>
          </a:p>
          <a:p>
            <a:pPr lvl="1"/>
            <a:r>
              <a:rPr lang="en-US" sz="2000" dirty="0"/>
              <a:t>Ensuring she is on a tolerated ART regimen without known teratogenicity</a:t>
            </a:r>
          </a:p>
          <a:p>
            <a:pPr lvl="1"/>
            <a:r>
              <a:rPr lang="en-US" sz="2000" dirty="0"/>
              <a:t>General pre-natal counseling: </a:t>
            </a:r>
            <a:r>
              <a:rPr lang="en-US" sz="2000" dirty="0" err="1"/>
              <a:t>etoh</a:t>
            </a:r>
            <a:r>
              <a:rPr lang="en-US" sz="2000" dirty="0"/>
              <a:t>, </a:t>
            </a:r>
            <a:r>
              <a:rPr lang="en-US" sz="2000" dirty="0" err="1"/>
              <a:t>tob</a:t>
            </a:r>
            <a:r>
              <a:rPr lang="en-US" sz="2000" dirty="0"/>
              <a:t> reduction/cessation and prenatal vitamins!</a:t>
            </a:r>
          </a:p>
          <a:p>
            <a:endParaRPr lang="en-US" dirty="0"/>
          </a:p>
          <a:p>
            <a:r>
              <a:rPr lang="en-US" sz="2400" dirty="0"/>
              <a:t>Working with an HIV-negative partner:</a:t>
            </a:r>
          </a:p>
          <a:p>
            <a:pPr lvl="1"/>
            <a:r>
              <a:rPr lang="en-US" sz="2000" dirty="0"/>
              <a:t>Opportunity for </a:t>
            </a:r>
            <a:r>
              <a:rPr lang="en-US" sz="2000" dirty="0" err="1"/>
              <a:t>PrEP</a:t>
            </a:r>
            <a:endParaRPr lang="en-US" sz="2000" dirty="0"/>
          </a:p>
          <a:p>
            <a:pPr lvl="1"/>
            <a:endParaRPr lang="en-US" dirty="0"/>
          </a:p>
          <a:p>
            <a:pPr lvl="1"/>
            <a:endParaRPr lang="en-US" dirty="0"/>
          </a:p>
        </p:txBody>
      </p:sp>
      <p:sp>
        <p:nvSpPr>
          <p:cNvPr id="3" name="Title 2"/>
          <p:cNvSpPr>
            <a:spLocks noGrp="1"/>
          </p:cNvSpPr>
          <p:nvPr>
            <p:ph type="title"/>
          </p:nvPr>
        </p:nvSpPr>
        <p:spPr/>
        <p:txBody>
          <a:bodyPr/>
          <a:lstStyle/>
          <a:p>
            <a:r>
              <a:rPr lang="en-US" dirty="0"/>
              <a:t>Planning Pregnancy:</a:t>
            </a:r>
          </a:p>
        </p:txBody>
      </p:sp>
    </p:spTree>
    <p:extLst>
      <p:ext uri="{BB962C8B-B14F-4D97-AF65-F5344CB8AC3E}">
        <p14:creationId xmlns:p14="http://schemas.microsoft.com/office/powerpoint/2010/main" val="261077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err="1"/>
              <a:t>Serodiscordant</a:t>
            </a:r>
            <a:r>
              <a:rPr lang="en-US" sz="3200" dirty="0"/>
              <a:t> family planning: HIV-negative female with an HIV-positive male</a:t>
            </a:r>
          </a:p>
          <a:p>
            <a:pPr lvl="1"/>
            <a:r>
              <a:rPr lang="en-US" sz="2400" dirty="0"/>
              <a:t>U=U: Ensure positive male has HIV VL&lt;20 copies/mL</a:t>
            </a:r>
          </a:p>
          <a:p>
            <a:pPr lvl="1"/>
            <a:endParaRPr lang="en-US" sz="3200" dirty="0"/>
          </a:p>
          <a:p>
            <a:r>
              <a:rPr lang="en-US" sz="3200" dirty="0" err="1"/>
              <a:t>PrEP</a:t>
            </a:r>
            <a:r>
              <a:rPr lang="en-US" sz="3200" dirty="0"/>
              <a:t>!</a:t>
            </a:r>
          </a:p>
        </p:txBody>
      </p:sp>
      <p:sp>
        <p:nvSpPr>
          <p:cNvPr id="3" name="Title 2"/>
          <p:cNvSpPr>
            <a:spLocks noGrp="1"/>
          </p:cNvSpPr>
          <p:nvPr>
            <p:ph type="title"/>
          </p:nvPr>
        </p:nvSpPr>
        <p:spPr/>
        <p:txBody>
          <a:bodyPr/>
          <a:lstStyle/>
          <a:p>
            <a:r>
              <a:rPr lang="en-US" dirty="0"/>
              <a:t>Planning Pregnancy:</a:t>
            </a:r>
          </a:p>
        </p:txBody>
      </p:sp>
    </p:spTree>
    <p:extLst>
      <p:ext uri="{BB962C8B-B14F-4D97-AF65-F5344CB8AC3E}">
        <p14:creationId xmlns:p14="http://schemas.microsoft.com/office/powerpoint/2010/main" val="23122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normAutofit/>
          </a:bodyPr>
          <a:lstStyle/>
          <a:p>
            <a:pPr marL="0" indent="0">
              <a:lnSpc>
                <a:spcPct val="120000"/>
              </a:lnSpc>
              <a:spcBef>
                <a:spcPts val="0"/>
              </a:spcBef>
              <a:buNone/>
            </a:pPr>
            <a:r>
              <a:rPr lang="en-US" kern="0" dirty="0"/>
              <a:t>“This program is supported by the Health Resources and Services Administration (HRSA) of the U.S. Department of Health and Human Services (HHS) as part of an award totaling $3,879,101 with zero percentage financed with nongovernmental sources. The contents are those of the author(s) and do not necessarily represent the official views of, nor an endorsement, by HRSA, HHS or the U.S. Government.”</a:t>
            </a:r>
          </a:p>
          <a:p>
            <a:pPr marL="0" indent="0">
              <a:lnSpc>
                <a:spcPct val="120000"/>
              </a:lnSpc>
              <a:spcBef>
                <a:spcPts val="0"/>
              </a:spcBef>
              <a:buNone/>
            </a:pPr>
            <a:endParaRPr lang="en-US" kern="0" dirty="0"/>
          </a:p>
          <a:p>
            <a:pPr marL="0" indent="0">
              <a:lnSpc>
                <a:spcPct val="120000"/>
              </a:lnSpc>
              <a:spcBef>
                <a:spcPts val="0"/>
              </a:spcBef>
              <a:buNone/>
            </a:pPr>
            <a:endParaRPr lang="en-US" kern="0" dirty="0"/>
          </a:p>
        </p:txBody>
      </p:sp>
      <p:sp>
        <p:nvSpPr>
          <p:cNvPr id="4" name="Slide Number Placeholder 3"/>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3295648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2" y="1902691"/>
            <a:ext cx="8315569" cy="4064811"/>
          </a:xfrm>
        </p:spPr>
        <p:txBody>
          <a:bodyPr>
            <a:normAutofit/>
          </a:bodyPr>
          <a:lstStyle/>
          <a:p>
            <a:r>
              <a:rPr lang="en-US" sz="3600" dirty="0"/>
              <a:t>ART indicated for all pregnant women</a:t>
            </a:r>
          </a:p>
          <a:p>
            <a:r>
              <a:rPr lang="en-US" sz="3600" dirty="0"/>
              <a:t>Test and counsel as you would any other HIV+ patient</a:t>
            </a:r>
          </a:p>
          <a:p>
            <a:r>
              <a:rPr lang="en-US" sz="3600" dirty="0"/>
              <a:t>Baseline genotype as with any other patient</a:t>
            </a:r>
          </a:p>
        </p:txBody>
      </p:sp>
      <p:sp>
        <p:nvSpPr>
          <p:cNvPr id="3" name="Title 2"/>
          <p:cNvSpPr>
            <a:spLocks noGrp="1"/>
          </p:cNvSpPr>
          <p:nvPr>
            <p:ph type="title"/>
          </p:nvPr>
        </p:nvSpPr>
        <p:spPr/>
        <p:txBody>
          <a:bodyPr/>
          <a:lstStyle/>
          <a:p>
            <a:r>
              <a:rPr lang="en-US" dirty="0"/>
              <a:t>Care of the Pregnant woman with HIV: ART naïve</a:t>
            </a:r>
          </a:p>
        </p:txBody>
      </p:sp>
    </p:spTree>
    <p:extLst>
      <p:ext uri="{BB962C8B-B14F-4D97-AF65-F5344CB8AC3E}">
        <p14:creationId xmlns:p14="http://schemas.microsoft.com/office/powerpoint/2010/main" val="115545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468" y="-30159"/>
            <a:ext cx="8431248" cy="1143000"/>
          </a:xfrm>
        </p:spPr>
        <p:txBody>
          <a:bodyPr/>
          <a:lstStyle/>
          <a:p>
            <a:r>
              <a:rPr lang="en-US" sz="3200" dirty="0"/>
              <a:t>Initiating ART in an ART-Naïve Pregnant Woman </a:t>
            </a:r>
          </a:p>
        </p:txBody>
      </p:sp>
      <p:sp>
        <p:nvSpPr>
          <p:cNvPr id="5" name="TextBox 4"/>
          <p:cNvSpPr txBox="1"/>
          <p:nvPr/>
        </p:nvSpPr>
        <p:spPr>
          <a:xfrm>
            <a:off x="341523" y="5897032"/>
            <a:ext cx="8802477" cy="307777"/>
          </a:xfrm>
          <a:prstGeom prst="rect">
            <a:avLst/>
          </a:prstGeom>
          <a:noFill/>
        </p:spPr>
        <p:txBody>
          <a:bodyPr wrap="square" rtlCol="0">
            <a:spAutoFit/>
          </a:bodyPr>
          <a:lstStyle/>
          <a:p>
            <a:r>
              <a:rPr lang="en-US" sz="1400" dirty="0">
                <a:hlinkClick r:id="rId2"/>
              </a:rPr>
              <a:t>https://clinicalinfo.hiv.gov/sites/default/files/guidelines/documents/Peri_Tables.pdf</a:t>
            </a:r>
            <a:r>
              <a:rPr lang="en-US" sz="1400" dirty="0"/>
              <a:t> (Updated April 2020)</a:t>
            </a:r>
          </a:p>
        </p:txBody>
      </p:sp>
      <p:pic>
        <p:nvPicPr>
          <p:cNvPr id="8" name="Content Placeholder 7">
            <a:extLst>
              <a:ext uri="{FF2B5EF4-FFF2-40B4-BE49-F238E27FC236}">
                <a16:creationId xmlns:a16="http://schemas.microsoft.com/office/drawing/2014/main" id="{62EEAA4A-8C80-400B-AA0D-41BFC5CFF7D2}"/>
              </a:ext>
            </a:extLst>
          </p:cNvPr>
          <p:cNvPicPr>
            <a:picLocks noGrp="1" noChangeAspect="1"/>
          </p:cNvPicPr>
          <p:nvPr>
            <p:ph idx="1"/>
          </p:nvPr>
        </p:nvPicPr>
        <p:blipFill>
          <a:blip r:embed="rId3"/>
          <a:stretch>
            <a:fillRect/>
          </a:stretch>
        </p:blipFill>
        <p:spPr>
          <a:xfrm>
            <a:off x="730869" y="981368"/>
            <a:ext cx="7767986" cy="4367213"/>
          </a:xfrm>
        </p:spPr>
      </p:pic>
    </p:spTree>
    <p:extLst>
      <p:ext uri="{BB962C8B-B14F-4D97-AF65-F5344CB8AC3E}">
        <p14:creationId xmlns:p14="http://schemas.microsoft.com/office/powerpoint/2010/main" val="1853877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039" y="274639"/>
            <a:ext cx="8599151" cy="1143000"/>
          </a:xfrm>
        </p:spPr>
        <p:txBody>
          <a:bodyPr/>
          <a:lstStyle/>
          <a:p>
            <a:r>
              <a:rPr lang="en-US" sz="3200" dirty="0"/>
              <a:t>Initiating ART in an ART-Naïve Pregnant Woman </a:t>
            </a:r>
          </a:p>
        </p:txBody>
      </p:sp>
      <p:sp>
        <p:nvSpPr>
          <p:cNvPr id="5" name="TextBox 4"/>
          <p:cNvSpPr txBox="1"/>
          <p:nvPr/>
        </p:nvSpPr>
        <p:spPr>
          <a:xfrm>
            <a:off x="55197" y="5841613"/>
            <a:ext cx="8802477" cy="307777"/>
          </a:xfrm>
          <a:prstGeom prst="rect">
            <a:avLst/>
          </a:prstGeom>
          <a:noFill/>
        </p:spPr>
        <p:txBody>
          <a:bodyPr wrap="square" rtlCol="0">
            <a:spAutoFit/>
          </a:bodyPr>
          <a:lstStyle/>
          <a:p>
            <a:r>
              <a:rPr lang="en-US" sz="1400" dirty="0">
                <a:hlinkClick r:id="rId2"/>
              </a:rPr>
              <a:t>https://clinicalinfo.hiv.gov/sites/default/files/guidelines/documents/Peri_Tables.pdf</a:t>
            </a:r>
            <a:r>
              <a:rPr lang="en-US" sz="1400" dirty="0"/>
              <a:t> (Updated April 2020)</a:t>
            </a:r>
          </a:p>
        </p:txBody>
      </p:sp>
      <p:sp>
        <p:nvSpPr>
          <p:cNvPr id="4" name="Content Placeholder 3">
            <a:extLst>
              <a:ext uri="{FF2B5EF4-FFF2-40B4-BE49-F238E27FC236}">
                <a16:creationId xmlns:a16="http://schemas.microsoft.com/office/drawing/2014/main" id="{39F13792-0584-402E-8FCF-6BB8CAD728E5}"/>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A9C41F2E-9899-44D7-86E1-BECCC692EFC6}"/>
              </a:ext>
            </a:extLst>
          </p:cNvPr>
          <p:cNvPicPr>
            <a:picLocks noChangeAspect="1"/>
          </p:cNvPicPr>
          <p:nvPr/>
        </p:nvPicPr>
        <p:blipFill>
          <a:blip r:embed="rId3"/>
          <a:stretch>
            <a:fillRect/>
          </a:stretch>
        </p:blipFill>
        <p:spPr>
          <a:xfrm>
            <a:off x="314039" y="1700184"/>
            <a:ext cx="8599151" cy="3268979"/>
          </a:xfrm>
          <a:prstGeom prst="rect">
            <a:avLst/>
          </a:prstGeom>
        </p:spPr>
      </p:pic>
    </p:spTree>
    <p:extLst>
      <p:ext uri="{BB962C8B-B14F-4D97-AF65-F5344CB8AC3E}">
        <p14:creationId xmlns:p14="http://schemas.microsoft.com/office/powerpoint/2010/main" val="297625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41" y="368214"/>
            <a:ext cx="8039594" cy="891540"/>
          </a:xfrm>
        </p:spPr>
        <p:txBody>
          <a:bodyPr/>
          <a:lstStyle/>
          <a:p>
            <a:r>
              <a:rPr lang="en-US" dirty="0"/>
              <a:t>Dolutegravir and Pregnancy</a:t>
            </a:r>
          </a:p>
        </p:txBody>
      </p:sp>
      <p:pic>
        <p:nvPicPr>
          <p:cNvPr id="1126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783771" y="1121237"/>
            <a:ext cx="7505206" cy="42967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54378" y="5750095"/>
            <a:ext cx="8835243" cy="415498"/>
          </a:xfrm>
          <a:prstGeom prst="rect">
            <a:avLst/>
          </a:prstGeom>
          <a:noFill/>
        </p:spPr>
        <p:txBody>
          <a:bodyPr wrap="square" rtlCol="0">
            <a:spAutoFit/>
          </a:bodyPr>
          <a:lstStyle/>
          <a:p>
            <a:r>
              <a:rPr lang="en-US" sz="1050" dirty="0"/>
              <a:t>https://aidsinfo.nih.gov/news/2109/recommendations-regarding-the-use-of-dolutegravir-in-adults-and-adolescents-with-hiv-who-are-pregnant-or-of-child-bearing-potential</a:t>
            </a:r>
          </a:p>
        </p:txBody>
      </p:sp>
    </p:spTree>
    <p:extLst>
      <p:ext uri="{BB962C8B-B14F-4D97-AF65-F5344CB8AC3E}">
        <p14:creationId xmlns:p14="http://schemas.microsoft.com/office/powerpoint/2010/main" val="4266216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Dolutegravir</a:t>
            </a:r>
            <a:r>
              <a:rPr lang="en-US" dirty="0"/>
              <a:t> in Pregnancy</a:t>
            </a:r>
          </a:p>
        </p:txBody>
      </p:sp>
      <p:pic>
        <p:nvPicPr>
          <p:cNvPr id="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26929" y="2232561"/>
            <a:ext cx="8677952" cy="28025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226928" y="5619922"/>
            <a:ext cx="8677953" cy="669414"/>
          </a:xfrm>
          <a:prstGeom prst="rect">
            <a:avLst/>
          </a:prstGeom>
          <a:noFill/>
        </p:spPr>
        <p:txBody>
          <a:bodyPr wrap="square" rtlCol="0">
            <a:spAutoFit/>
          </a:bodyPr>
          <a:lstStyle/>
          <a:p>
            <a:r>
              <a:rPr lang="en-US" sz="1200" dirty="0"/>
              <a:t>https://aidsinfo.nih.gov/news/2109/recommendations-regarding-the-use-of-dolutegravir-in-adults-and-adolescents-with-hiv-who-are-pregnant-or-of-child-bearing-potential</a:t>
            </a:r>
          </a:p>
          <a:p>
            <a:endParaRPr lang="en-US" sz="1350" dirty="0"/>
          </a:p>
        </p:txBody>
      </p:sp>
    </p:spTree>
    <p:extLst>
      <p:ext uri="{BB962C8B-B14F-4D97-AF65-F5344CB8AC3E}">
        <p14:creationId xmlns:p14="http://schemas.microsoft.com/office/powerpoint/2010/main" val="2810035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FD55F8D-2656-4C3D-AB47-ECE8B387B2BA}"/>
              </a:ext>
            </a:extLst>
          </p:cNvPr>
          <p:cNvSpPr>
            <a:spLocks noGrp="1"/>
          </p:cNvSpPr>
          <p:nvPr>
            <p:ph type="title"/>
          </p:nvPr>
        </p:nvSpPr>
        <p:spPr>
          <a:xfrm>
            <a:off x="457202" y="274639"/>
            <a:ext cx="8315569" cy="1143000"/>
          </a:xfrm>
        </p:spPr>
        <p:txBody>
          <a:bodyPr/>
          <a:lstStyle/>
          <a:p>
            <a:r>
              <a:rPr lang="en-US" dirty="0"/>
              <a:t>Dolutegravir in Pregnancy</a:t>
            </a:r>
          </a:p>
        </p:txBody>
      </p:sp>
      <p:pic>
        <p:nvPicPr>
          <p:cNvPr id="6" name="Content Placeholder 5">
            <a:extLst>
              <a:ext uri="{FF2B5EF4-FFF2-40B4-BE49-F238E27FC236}">
                <a16:creationId xmlns:a16="http://schemas.microsoft.com/office/drawing/2014/main" id="{AB3BF08D-FA9F-4706-8C52-6E7C512D0C07}"/>
              </a:ext>
            </a:extLst>
          </p:cNvPr>
          <p:cNvPicPr>
            <a:picLocks noGrp="1" noChangeAspect="1"/>
          </p:cNvPicPr>
          <p:nvPr>
            <p:ph idx="1"/>
          </p:nvPr>
        </p:nvPicPr>
        <p:blipFill>
          <a:blip r:embed="rId2"/>
          <a:stretch>
            <a:fillRect/>
          </a:stretch>
        </p:blipFill>
        <p:spPr>
          <a:xfrm>
            <a:off x="457200" y="1247765"/>
            <a:ext cx="8315325" cy="4240815"/>
          </a:xfrm>
          <a:noFill/>
        </p:spPr>
      </p:pic>
      <p:sp>
        <p:nvSpPr>
          <p:cNvPr id="4" name="Slide Number Placeholder 3">
            <a:extLst>
              <a:ext uri="{FF2B5EF4-FFF2-40B4-BE49-F238E27FC236}">
                <a16:creationId xmlns:a16="http://schemas.microsoft.com/office/drawing/2014/main" id="{132C5B1F-B1E4-4C71-982D-D1E83CD80C1C}"/>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25</a:t>
            </a:fld>
            <a:endParaRPr lang="en-US"/>
          </a:p>
        </p:txBody>
      </p:sp>
      <p:sp>
        <p:nvSpPr>
          <p:cNvPr id="7" name="TextBox 6">
            <a:extLst>
              <a:ext uri="{FF2B5EF4-FFF2-40B4-BE49-F238E27FC236}">
                <a16:creationId xmlns:a16="http://schemas.microsoft.com/office/drawing/2014/main" id="{A62A5F4E-9690-4DA2-AC9F-EBA137C35510}"/>
              </a:ext>
            </a:extLst>
          </p:cNvPr>
          <p:cNvSpPr txBox="1"/>
          <p:nvPr/>
        </p:nvSpPr>
        <p:spPr>
          <a:xfrm>
            <a:off x="138545" y="5763491"/>
            <a:ext cx="8857673" cy="369332"/>
          </a:xfrm>
          <a:prstGeom prst="rect">
            <a:avLst/>
          </a:prstGeom>
          <a:noFill/>
        </p:spPr>
        <p:txBody>
          <a:bodyPr wrap="square" rtlCol="0">
            <a:spAutoFit/>
          </a:bodyPr>
          <a:lstStyle/>
          <a:p>
            <a:r>
              <a:rPr lang="en-US" dirty="0" err="1"/>
              <a:t>Zash</a:t>
            </a:r>
            <a:r>
              <a:rPr lang="en-US" dirty="0"/>
              <a:t> R, Holmes L, </a:t>
            </a:r>
            <a:r>
              <a:rPr lang="en-US" dirty="0" err="1"/>
              <a:t>Diseko</a:t>
            </a:r>
            <a:r>
              <a:rPr lang="en-US" dirty="0"/>
              <a:t> M et al. N </a:t>
            </a:r>
            <a:r>
              <a:rPr lang="en-US" dirty="0" err="1"/>
              <a:t>Eng</a:t>
            </a:r>
            <a:r>
              <a:rPr lang="en-US" dirty="0"/>
              <a:t> J Med 2019; 381:827-840.</a:t>
            </a:r>
          </a:p>
        </p:txBody>
      </p:sp>
    </p:spTree>
    <p:extLst>
      <p:ext uri="{BB962C8B-B14F-4D97-AF65-F5344CB8AC3E}">
        <p14:creationId xmlns:p14="http://schemas.microsoft.com/office/powerpoint/2010/main" val="3469483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7F5B8-0776-4F0B-BBC1-42F599EFC53E}"/>
              </a:ext>
            </a:extLst>
          </p:cNvPr>
          <p:cNvSpPr>
            <a:spLocks noGrp="1"/>
          </p:cNvSpPr>
          <p:nvPr>
            <p:ph type="sldNum" sz="quarter" idx="12"/>
          </p:nvPr>
        </p:nvSpPr>
        <p:spPr/>
        <p:txBody>
          <a:bodyPr/>
          <a:lstStyle/>
          <a:p>
            <a:fld id="{1D2EA5EF-C699-AF4C-BA42-C0A1CAAB713C}" type="slidenum">
              <a:rPr lang="en-US" smtClean="0"/>
              <a:t>26</a:t>
            </a:fld>
            <a:endParaRPr lang="en-US"/>
          </a:p>
        </p:txBody>
      </p:sp>
      <p:pic>
        <p:nvPicPr>
          <p:cNvPr id="8" name="Picture 7">
            <a:extLst>
              <a:ext uri="{FF2B5EF4-FFF2-40B4-BE49-F238E27FC236}">
                <a16:creationId xmlns:a16="http://schemas.microsoft.com/office/drawing/2014/main" id="{BAC593C1-B30B-4E26-819E-F13C6704ADB1}"/>
              </a:ext>
            </a:extLst>
          </p:cNvPr>
          <p:cNvPicPr>
            <a:picLocks noChangeAspect="1"/>
          </p:cNvPicPr>
          <p:nvPr/>
        </p:nvPicPr>
        <p:blipFill>
          <a:blip r:embed="rId2"/>
          <a:stretch>
            <a:fillRect/>
          </a:stretch>
        </p:blipFill>
        <p:spPr>
          <a:xfrm>
            <a:off x="951128" y="246356"/>
            <a:ext cx="7241743" cy="5514926"/>
          </a:xfrm>
          <a:prstGeom prst="rect">
            <a:avLst/>
          </a:prstGeom>
        </p:spPr>
      </p:pic>
      <p:sp>
        <p:nvSpPr>
          <p:cNvPr id="9" name="TextBox 8">
            <a:extLst>
              <a:ext uri="{FF2B5EF4-FFF2-40B4-BE49-F238E27FC236}">
                <a16:creationId xmlns:a16="http://schemas.microsoft.com/office/drawing/2014/main" id="{C81BAE98-017C-424F-9C82-BC7E8104FD3B}"/>
              </a:ext>
            </a:extLst>
          </p:cNvPr>
          <p:cNvSpPr txBox="1"/>
          <p:nvPr/>
        </p:nvSpPr>
        <p:spPr>
          <a:xfrm>
            <a:off x="0" y="5837383"/>
            <a:ext cx="9080428" cy="600164"/>
          </a:xfrm>
          <a:prstGeom prst="rect">
            <a:avLst/>
          </a:prstGeom>
          <a:noFill/>
        </p:spPr>
        <p:txBody>
          <a:bodyPr wrap="square" rtlCol="0">
            <a:spAutoFit/>
          </a:bodyPr>
          <a:lstStyle/>
          <a:p>
            <a:r>
              <a:rPr lang="en-US" sz="1500" dirty="0"/>
              <a:t>https://www.niaid.nih.gov/news-events/newer-anti-hiv-drugs-safest-most-effective-during-pregnancy</a:t>
            </a:r>
          </a:p>
          <a:p>
            <a:endParaRPr lang="en-US" dirty="0"/>
          </a:p>
        </p:txBody>
      </p:sp>
    </p:spTree>
    <p:extLst>
      <p:ext uri="{BB962C8B-B14F-4D97-AF65-F5344CB8AC3E}">
        <p14:creationId xmlns:p14="http://schemas.microsoft.com/office/powerpoint/2010/main" val="999087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92726" y="1349044"/>
            <a:ext cx="3654581" cy="639763"/>
          </a:xfrm>
        </p:spPr>
        <p:txBody>
          <a:bodyPr/>
          <a:lstStyle/>
          <a:p>
            <a:r>
              <a:rPr lang="en-US" dirty="0"/>
              <a:t>AUC reduced 38-39% </a:t>
            </a:r>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263239" y="2077910"/>
            <a:ext cx="4040188" cy="3171077"/>
          </a:xfrm>
        </p:spPr>
      </p:pic>
      <p:sp>
        <p:nvSpPr>
          <p:cNvPr id="10" name="Text Placeholder 9"/>
          <p:cNvSpPr>
            <a:spLocks noGrp="1"/>
          </p:cNvSpPr>
          <p:nvPr>
            <p:ph type="body" sz="quarter" idx="3"/>
          </p:nvPr>
        </p:nvSpPr>
        <p:spPr>
          <a:xfrm>
            <a:off x="5218545" y="1321333"/>
            <a:ext cx="3552264" cy="639763"/>
          </a:xfrm>
        </p:spPr>
        <p:txBody>
          <a:bodyPr/>
          <a:lstStyle/>
          <a:p>
            <a:r>
              <a:rPr lang="en-US" dirty="0"/>
              <a:t>AUC reduced 26% </a:t>
            </a:r>
          </a:p>
        </p:txBody>
      </p:sp>
      <p:pic>
        <p:nvPicPr>
          <p:cNvPr id="8" name="Content Placeholder 7"/>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4645025" y="1976308"/>
            <a:ext cx="4189922" cy="3171077"/>
          </a:xfrm>
        </p:spPr>
      </p:pic>
      <p:sp>
        <p:nvSpPr>
          <p:cNvPr id="4" name="Title 3"/>
          <p:cNvSpPr>
            <a:spLocks noGrp="1"/>
          </p:cNvSpPr>
          <p:nvPr>
            <p:ph type="title"/>
          </p:nvPr>
        </p:nvSpPr>
        <p:spPr/>
        <p:txBody>
          <a:bodyPr/>
          <a:lstStyle/>
          <a:p>
            <a:r>
              <a:rPr lang="en-US" sz="3600" dirty="0" err="1"/>
              <a:t>Darunavir</a:t>
            </a:r>
            <a:r>
              <a:rPr lang="en-US" sz="3600" dirty="0"/>
              <a:t> concentrations in pregnancy:</a:t>
            </a:r>
          </a:p>
        </p:txBody>
      </p:sp>
      <p:sp>
        <p:nvSpPr>
          <p:cNvPr id="3" name="TextBox 2"/>
          <p:cNvSpPr txBox="1"/>
          <p:nvPr/>
        </p:nvSpPr>
        <p:spPr>
          <a:xfrm>
            <a:off x="92364" y="5705513"/>
            <a:ext cx="8922327" cy="338554"/>
          </a:xfrm>
          <a:prstGeom prst="rect">
            <a:avLst/>
          </a:prstGeom>
          <a:noFill/>
        </p:spPr>
        <p:txBody>
          <a:bodyPr wrap="square" rtlCol="0">
            <a:spAutoFit/>
          </a:bodyPr>
          <a:lstStyle/>
          <a:p>
            <a:r>
              <a:rPr lang="en-US" sz="1600" dirty="0" err="1"/>
              <a:t>Stek</a:t>
            </a:r>
            <a:r>
              <a:rPr lang="en-US" sz="1600" dirty="0"/>
              <a:t> A, Best BM, Wang J et al. </a:t>
            </a:r>
            <a:r>
              <a:rPr lang="en-US" sz="1600" i="1" dirty="0"/>
              <a:t>J </a:t>
            </a:r>
            <a:r>
              <a:rPr lang="en-US" sz="1600" i="1" dirty="0" err="1"/>
              <a:t>Acquir</a:t>
            </a:r>
            <a:r>
              <a:rPr lang="en-US" sz="1600" i="1" dirty="0"/>
              <a:t> Immune </a:t>
            </a:r>
            <a:r>
              <a:rPr lang="en-US" sz="1600" i="1" dirty="0" err="1"/>
              <a:t>Defic</a:t>
            </a:r>
            <a:r>
              <a:rPr lang="en-US" sz="1600" i="1" dirty="0"/>
              <a:t> </a:t>
            </a:r>
            <a:r>
              <a:rPr lang="en-US" sz="1600" i="1" dirty="0" err="1"/>
              <a:t>Syndr</a:t>
            </a:r>
            <a:r>
              <a:rPr lang="en-US" sz="1600" dirty="0"/>
              <a:t>. 2015 September 1; 70(1): 33–41.</a:t>
            </a:r>
          </a:p>
        </p:txBody>
      </p:sp>
    </p:spTree>
    <p:extLst>
      <p:ext uri="{BB962C8B-B14F-4D97-AF65-F5344CB8AC3E}">
        <p14:creationId xmlns:p14="http://schemas.microsoft.com/office/powerpoint/2010/main" val="46211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378127" y="1877420"/>
            <a:ext cx="4270073" cy="2957832"/>
          </a:xfrm>
        </p:spPr>
      </p:pic>
      <p:sp>
        <p:nvSpPr>
          <p:cNvPr id="3" name="Content Placeholder 2"/>
          <p:cNvSpPr>
            <a:spLocks noGrp="1"/>
          </p:cNvSpPr>
          <p:nvPr>
            <p:ph sz="half" idx="2"/>
          </p:nvPr>
        </p:nvSpPr>
        <p:spPr>
          <a:xfrm>
            <a:off x="4419602" y="1136073"/>
            <a:ext cx="4038599" cy="4831427"/>
          </a:xfrm>
        </p:spPr>
        <p:txBody>
          <a:bodyPr>
            <a:normAutofit/>
          </a:bodyPr>
          <a:lstStyle/>
          <a:p>
            <a:r>
              <a:rPr lang="en-US" sz="2000" dirty="0"/>
              <a:t>Highly variable </a:t>
            </a:r>
            <a:r>
              <a:rPr lang="en-US" sz="2000" dirty="0" err="1"/>
              <a:t>raltegravir</a:t>
            </a:r>
            <a:r>
              <a:rPr lang="en-US" sz="2000" dirty="0"/>
              <a:t> pharmacokinetic parameters during pregnancy, including trough levels</a:t>
            </a:r>
          </a:p>
          <a:p>
            <a:endParaRPr lang="en-US" sz="2000" dirty="0"/>
          </a:p>
          <a:p>
            <a:r>
              <a:rPr lang="en-US" sz="2000" dirty="0"/>
              <a:t>However, persistent </a:t>
            </a:r>
            <a:r>
              <a:rPr lang="en-US" sz="2000" dirty="0" err="1"/>
              <a:t>virologic</a:t>
            </a:r>
            <a:r>
              <a:rPr lang="en-US" sz="2000" dirty="0"/>
              <a:t> suppression: 92% had VL&lt;400 copies/mL at delivery</a:t>
            </a:r>
          </a:p>
          <a:p>
            <a:endParaRPr lang="en-US" sz="2000" dirty="0"/>
          </a:p>
          <a:p>
            <a:r>
              <a:rPr lang="en-US" sz="2000" dirty="0"/>
              <a:t>High placental transfer, with median cord blood RAL levels higher than maternal levels at delivery</a:t>
            </a:r>
          </a:p>
        </p:txBody>
      </p:sp>
      <p:sp>
        <p:nvSpPr>
          <p:cNvPr id="4" name="Title 3"/>
          <p:cNvSpPr>
            <a:spLocks noGrp="1"/>
          </p:cNvSpPr>
          <p:nvPr>
            <p:ph type="title"/>
          </p:nvPr>
        </p:nvSpPr>
        <p:spPr>
          <a:xfrm>
            <a:off x="457202" y="274639"/>
            <a:ext cx="8315569" cy="775851"/>
          </a:xfrm>
        </p:spPr>
        <p:txBody>
          <a:bodyPr/>
          <a:lstStyle/>
          <a:p>
            <a:r>
              <a:rPr lang="en-US" dirty="0" err="1"/>
              <a:t>Raltegravir</a:t>
            </a:r>
            <a:r>
              <a:rPr lang="en-US" dirty="0"/>
              <a:t> in Pregnancy</a:t>
            </a:r>
          </a:p>
        </p:txBody>
      </p:sp>
      <p:sp>
        <p:nvSpPr>
          <p:cNvPr id="7" name="TextBox 6"/>
          <p:cNvSpPr txBox="1"/>
          <p:nvPr/>
        </p:nvSpPr>
        <p:spPr>
          <a:xfrm>
            <a:off x="297455" y="1182368"/>
            <a:ext cx="4350745" cy="307777"/>
          </a:xfrm>
          <a:prstGeom prst="rect">
            <a:avLst/>
          </a:prstGeom>
          <a:noFill/>
        </p:spPr>
        <p:txBody>
          <a:bodyPr wrap="square" rtlCol="0">
            <a:spAutoFit/>
          </a:bodyPr>
          <a:lstStyle/>
          <a:p>
            <a:r>
              <a:rPr lang="en-US" sz="1400" b="1" dirty="0"/>
              <a:t>Figure 1. </a:t>
            </a:r>
            <a:r>
              <a:rPr lang="en-US" sz="1400" dirty="0"/>
              <a:t>Median </a:t>
            </a:r>
            <a:r>
              <a:rPr lang="en-US" sz="1400" dirty="0" err="1"/>
              <a:t>raltegravir</a:t>
            </a:r>
            <a:r>
              <a:rPr lang="en-US" sz="1400" dirty="0"/>
              <a:t> concentration-time curves</a:t>
            </a:r>
          </a:p>
        </p:txBody>
      </p:sp>
      <p:sp>
        <p:nvSpPr>
          <p:cNvPr id="8" name="TextBox 7"/>
          <p:cNvSpPr txBox="1"/>
          <p:nvPr/>
        </p:nvSpPr>
        <p:spPr>
          <a:xfrm>
            <a:off x="198304" y="5710857"/>
            <a:ext cx="8769426" cy="338554"/>
          </a:xfrm>
          <a:prstGeom prst="rect">
            <a:avLst/>
          </a:prstGeom>
          <a:noFill/>
        </p:spPr>
        <p:txBody>
          <a:bodyPr wrap="square" rtlCol="0">
            <a:spAutoFit/>
          </a:bodyPr>
          <a:lstStyle/>
          <a:p>
            <a:r>
              <a:rPr lang="en-US" sz="1600" dirty="0"/>
              <a:t>Watts DH, </a:t>
            </a:r>
            <a:r>
              <a:rPr lang="en-US" sz="1600" dirty="0" err="1"/>
              <a:t>Stek</a:t>
            </a:r>
            <a:r>
              <a:rPr lang="en-US" sz="1600" dirty="0"/>
              <a:t> A, Best BM. </a:t>
            </a:r>
            <a:r>
              <a:rPr lang="en-US" sz="1600" i="1" dirty="0"/>
              <a:t>J </a:t>
            </a:r>
            <a:r>
              <a:rPr lang="en-US" sz="1600" i="1" dirty="0" err="1"/>
              <a:t>Acquir</a:t>
            </a:r>
            <a:r>
              <a:rPr lang="en-US" sz="1600" i="1" dirty="0"/>
              <a:t> Immune </a:t>
            </a:r>
            <a:r>
              <a:rPr lang="en-US" sz="1600" i="1" dirty="0" err="1"/>
              <a:t>Defic</a:t>
            </a:r>
            <a:r>
              <a:rPr lang="en-US" sz="1600" i="1" dirty="0"/>
              <a:t> </a:t>
            </a:r>
            <a:r>
              <a:rPr lang="en-US" sz="1600" i="1" dirty="0" err="1"/>
              <a:t>Syndr</a:t>
            </a:r>
            <a:r>
              <a:rPr lang="en-US" sz="1600" dirty="0"/>
              <a:t>. 2014 December 1; 67(4): 375–381. </a:t>
            </a:r>
          </a:p>
        </p:txBody>
      </p:sp>
    </p:spTree>
    <p:extLst>
      <p:ext uri="{BB962C8B-B14F-4D97-AF65-F5344CB8AC3E}">
        <p14:creationId xmlns:p14="http://schemas.microsoft.com/office/powerpoint/2010/main" val="2510025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7092" y="25259"/>
            <a:ext cx="8737600" cy="1143000"/>
          </a:xfrm>
        </p:spPr>
        <p:txBody>
          <a:bodyPr/>
          <a:lstStyle/>
          <a:p>
            <a:r>
              <a:rPr lang="en-US" sz="3200" dirty="0"/>
              <a:t>Initiating ART in an ART-Naïve Pregnant Woman </a:t>
            </a:r>
          </a:p>
        </p:txBody>
      </p:sp>
      <p:sp>
        <p:nvSpPr>
          <p:cNvPr id="4" name="Content Placeholder 3">
            <a:extLst>
              <a:ext uri="{FF2B5EF4-FFF2-40B4-BE49-F238E27FC236}">
                <a16:creationId xmlns:a16="http://schemas.microsoft.com/office/drawing/2014/main" id="{372167B0-CBCE-4303-8CC3-E30D9158253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F6F58E1-17E0-4E18-AF17-C7B9CB9DEEE1}"/>
              </a:ext>
            </a:extLst>
          </p:cNvPr>
          <p:cNvPicPr>
            <a:picLocks noChangeAspect="1"/>
          </p:cNvPicPr>
          <p:nvPr/>
        </p:nvPicPr>
        <p:blipFill>
          <a:blip r:embed="rId2"/>
          <a:stretch>
            <a:fillRect/>
          </a:stretch>
        </p:blipFill>
        <p:spPr>
          <a:xfrm>
            <a:off x="671654" y="1052512"/>
            <a:ext cx="7862743" cy="4615893"/>
          </a:xfrm>
          <a:prstGeom prst="rect">
            <a:avLst/>
          </a:prstGeom>
        </p:spPr>
      </p:pic>
      <p:sp>
        <p:nvSpPr>
          <p:cNvPr id="8" name="TextBox 7">
            <a:extLst>
              <a:ext uri="{FF2B5EF4-FFF2-40B4-BE49-F238E27FC236}">
                <a16:creationId xmlns:a16="http://schemas.microsoft.com/office/drawing/2014/main" id="{B50CF841-6E8A-4B1E-B8DE-F167607B65CD}"/>
              </a:ext>
            </a:extLst>
          </p:cNvPr>
          <p:cNvSpPr txBox="1"/>
          <p:nvPr/>
        </p:nvSpPr>
        <p:spPr>
          <a:xfrm>
            <a:off x="0" y="5883564"/>
            <a:ext cx="8737600" cy="615553"/>
          </a:xfrm>
          <a:prstGeom prst="rect">
            <a:avLst/>
          </a:prstGeom>
          <a:noFill/>
        </p:spPr>
        <p:txBody>
          <a:bodyPr wrap="square" rtlCol="0">
            <a:spAutoFit/>
          </a:bodyPr>
          <a:lstStyle/>
          <a:p>
            <a:r>
              <a:rPr lang="en-US" sz="1600" dirty="0"/>
              <a:t>https://clinicalinfo.hiv.gov/sites/default/files/guidelines/documents/Peri_Tables.pdf</a:t>
            </a:r>
          </a:p>
          <a:p>
            <a:endParaRPr lang="en-US" dirty="0"/>
          </a:p>
        </p:txBody>
      </p:sp>
    </p:spTree>
    <p:extLst>
      <p:ext uri="{BB962C8B-B14F-4D97-AF65-F5344CB8AC3E}">
        <p14:creationId xmlns:p14="http://schemas.microsoft.com/office/powerpoint/2010/main" val="1856463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120068" y="1127409"/>
            <a:ext cx="8915400" cy="4322624"/>
          </a:xfrm>
        </p:spPr>
        <p:txBody>
          <a:bodyPr vert="horz" lIns="91290" tIns="45645" rIns="91290" bIns="45645" rtlCol="0" anchor="t">
            <a:normAutofit/>
          </a:bodyPr>
          <a:lstStyle/>
          <a:p>
            <a:pPr marL="342265" indent="-227965" eaLnBrk="1" hangingPunct="1">
              <a:lnSpc>
                <a:spcPct val="80000"/>
              </a:lnSpc>
              <a:buFontTx/>
              <a:buNone/>
            </a:pPr>
            <a:r>
              <a:rPr lang="en-US" sz="1350" dirty="0"/>
              <a:t>	</a:t>
            </a:r>
            <a:endParaRPr lang="en-US" sz="1350" dirty="0">
              <a:solidFill>
                <a:srgbClr val="002060"/>
              </a:solidFill>
              <a:latin typeface="Microsoft Sans Serif" pitchFamily="34" charset="0"/>
              <a:ea typeface="Microsoft Sans Serif"/>
            </a:endParaRPr>
          </a:p>
          <a:p>
            <a:pPr marL="342265" indent="-227965">
              <a:lnSpc>
                <a:spcPct val="80000"/>
              </a:lnSpc>
              <a:buNone/>
            </a:pPr>
            <a:r>
              <a:rPr lang="en-US" sz="1350" dirty="0">
                <a:solidFill>
                  <a:srgbClr val="002060"/>
                </a:solidFill>
                <a:latin typeface="Microsoft Sans Serif"/>
                <a:ea typeface="Microsoft Sans Serif"/>
              </a:rPr>
              <a:t>	</a:t>
            </a:r>
            <a:r>
              <a:rPr lang="en-US" sz="1500" dirty="0"/>
              <a:t>Albany Medical College endorses the standards of the Accreditation Council for Continuing Medical Education (ACCME) and the guidelines of the Association of American Medical Colleges (AAMC) that the sponsors of continuing medical education activities, speakers and planning committee members of these activities disclose relationships with  commercial  interests. Commercial interests are defined as any entity producing, marketing, reselling or distributing health care goods or services consumed  by, or used on patients.  Relationships include receiving from a commercial company research grants, consultancies, honoraria and travel, or other benefits or have a self-managed equity interest in a company.</a:t>
            </a:r>
          </a:p>
          <a:p>
            <a:pPr marL="342265" indent="-227965" eaLnBrk="1" hangingPunct="1">
              <a:lnSpc>
                <a:spcPct val="80000"/>
              </a:lnSpc>
              <a:buFontTx/>
              <a:buNone/>
            </a:pPr>
            <a:r>
              <a:rPr lang="en-US" sz="1500" dirty="0">
                <a:latin typeface="Microsoft Sans Serif"/>
                <a:ea typeface="Microsoft Sans Serif"/>
              </a:rPr>
              <a:t>	</a:t>
            </a:r>
          </a:p>
          <a:p>
            <a:pPr marL="342265" indent="-227965" eaLnBrk="1" hangingPunct="1">
              <a:lnSpc>
                <a:spcPct val="80000"/>
              </a:lnSpc>
              <a:buFontTx/>
              <a:buNone/>
            </a:pPr>
            <a:r>
              <a:rPr lang="en-US" sz="1500" dirty="0">
                <a:latin typeface="Microsoft Sans Serif"/>
                <a:ea typeface="Microsoft Sans Serif"/>
              </a:rPr>
              <a:t>	Albany Medical College has implemented a mechanism to identify and resolve all conflicts of interest prior to the educational activity being delivered to learners.</a:t>
            </a:r>
          </a:p>
          <a:p>
            <a:pPr marL="342265" indent="-227965" eaLnBrk="1" hangingPunct="1">
              <a:lnSpc>
                <a:spcPct val="80000"/>
              </a:lnSpc>
              <a:buFontTx/>
              <a:buNone/>
            </a:pPr>
            <a:endParaRPr lang="en-US" sz="1500" dirty="0">
              <a:latin typeface="Microsoft Sans Serif"/>
              <a:ea typeface="Microsoft Sans Serif"/>
            </a:endParaRPr>
          </a:p>
          <a:p>
            <a:pPr marL="342265" indent="-227965">
              <a:lnSpc>
                <a:spcPct val="80000"/>
              </a:lnSpc>
              <a:buNone/>
            </a:pPr>
            <a:r>
              <a:rPr lang="en-US" sz="1500" dirty="0">
                <a:latin typeface="Microsoft Sans Serif"/>
                <a:ea typeface="Microsoft Sans Serif"/>
              </a:rPr>
              <a:t>	</a:t>
            </a:r>
            <a:r>
              <a:rPr lang="en-US" sz="1500" dirty="0"/>
              <a:t>Disclosure of a relationship is not intended to suggest or condone bias in any presentation, but is made to provide participants with information that might be of potential importance to their evaluation of a presentation.</a:t>
            </a:r>
          </a:p>
          <a:p>
            <a:pPr marL="342265" indent="-227965" eaLnBrk="1" hangingPunct="1">
              <a:lnSpc>
                <a:spcPct val="80000"/>
              </a:lnSpc>
              <a:buFontTx/>
              <a:buNone/>
            </a:pPr>
            <a:endParaRPr lang="en-US" sz="1500" dirty="0">
              <a:latin typeface="Microsoft Sans Serif" pitchFamily="34" charset="0"/>
              <a:ea typeface="Microsoft Sans Serif"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036" y="5626429"/>
            <a:ext cx="2576951" cy="237724"/>
          </a:xfrm>
          <a:prstGeom prst="rect">
            <a:avLst/>
          </a:prstGeom>
        </p:spPr>
      </p:pic>
    </p:spTree>
    <p:extLst>
      <p:ext uri="{BB962C8B-B14F-4D97-AF65-F5344CB8AC3E}">
        <p14:creationId xmlns:p14="http://schemas.microsoft.com/office/powerpoint/2010/main" val="305006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9"/>
            <a:ext cx="9014691" cy="704416"/>
          </a:xfrm>
        </p:spPr>
        <p:txBody>
          <a:bodyPr/>
          <a:lstStyle/>
          <a:p>
            <a:r>
              <a:rPr lang="en-US" sz="3200" dirty="0"/>
              <a:t>Initiating ART in an ART-Naïve Pregnant Woman </a:t>
            </a:r>
          </a:p>
        </p:txBody>
      </p:sp>
      <p:pic>
        <p:nvPicPr>
          <p:cNvPr id="9" name="Content Placeholder 8">
            <a:extLst>
              <a:ext uri="{FF2B5EF4-FFF2-40B4-BE49-F238E27FC236}">
                <a16:creationId xmlns:a16="http://schemas.microsoft.com/office/drawing/2014/main" id="{014A5353-6172-E443-ADD2-F7D583712309}"/>
              </a:ext>
            </a:extLst>
          </p:cNvPr>
          <p:cNvPicPr>
            <a:picLocks noGrp="1" noChangeAspect="1"/>
          </p:cNvPicPr>
          <p:nvPr>
            <p:ph sz="half" idx="1"/>
          </p:nvPr>
        </p:nvPicPr>
        <p:blipFill>
          <a:blip r:embed="rId2"/>
          <a:stretch>
            <a:fillRect/>
          </a:stretch>
        </p:blipFill>
        <p:spPr>
          <a:xfrm>
            <a:off x="129309" y="1478687"/>
            <a:ext cx="3934106" cy="2843932"/>
          </a:xfrm>
          <a:prstGeom prst="rect">
            <a:avLst/>
          </a:prstGeom>
        </p:spPr>
      </p:pic>
      <p:pic>
        <p:nvPicPr>
          <p:cNvPr id="5" name="Content Placeholder 4">
            <a:extLst>
              <a:ext uri="{FF2B5EF4-FFF2-40B4-BE49-F238E27FC236}">
                <a16:creationId xmlns:a16="http://schemas.microsoft.com/office/drawing/2014/main" id="{251715F2-71C8-4A22-BA15-27FC3ABC5364}"/>
              </a:ext>
            </a:extLst>
          </p:cNvPr>
          <p:cNvPicPr>
            <a:picLocks noGrp="1" noChangeAspect="1"/>
          </p:cNvPicPr>
          <p:nvPr>
            <p:ph sz="half" idx="2"/>
          </p:nvPr>
        </p:nvPicPr>
        <p:blipFill>
          <a:blip r:embed="rId3"/>
          <a:stretch>
            <a:fillRect/>
          </a:stretch>
        </p:blipFill>
        <p:spPr>
          <a:xfrm>
            <a:off x="4249460" y="1718832"/>
            <a:ext cx="4765231" cy="2368599"/>
          </a:xfrm>
        </p:spPr>
      </p:pic>
      <p:sp>
        <p:nvSpPr>
          <p:cNvPr id="6" name="TextBox 5">
            <a:extLst>
              <a:ext uri="{FF2B5EF4-FFF2-40B4-BE49-F238E27FC236}">
                <a16:creationId xmlns:a16="http://schemas.microsoft.com/office/drawing/2014/main" id="{FDB8264E-CCA5-4040-8F58-10834011548B}"/>
              </a:ext>
            </a:extLst>
          </p:cNvPr>
          <p:cNvSpPr txBox="1"/>
          <p:nvPr/>
        </p:nvSpPr>
        <p:spPr>
          <a:xfrm>
            <a:off x="254000" y="5804716"/>
            <a:ext cx="8636000" cy="615553"/>
          </a:xfrm>
          <a:prstGeom prst="rect">
            <a:avLst/>
          </a:prstGeom>
          <a:noFill/>
        </p:spPr>
        <p:txBody>
          <a:bodyPr wrap="square" rtlCol="0">
            <a:spAutoFit/>
          </a:bodyPr>
          <a:lstStyle/>
          <a:p>
            <a:r>
              <a:rPr lang="en-US" sz="1600" dirty="0"/>
              <a:t>https://clinicalinfo.hiv.gov/sites/default/files/guidelines/documents/Peri_Tables.pdf</a:t>
            </a:r>
          </a:p>
          <a:p>
            <a:endParaRPr lang="en-US" dirty="0"/>
          </a:p>
        </p:txBody>
      </p:sp>
    </p:spTree>
    <p:extLst>
      <p:ext uri="{BB962C8B-B14F-4D97-AF65-F5344CB8AC3E}">
        <p14:creationId xmlns:p14="http://schemas.microsoft.com/office/powerpoint/2010/main" val="1252731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6A7718-7F72-584A-B1AF-5C524D9BB183}"/>
              </a:ext>
            </a:extLst>
          </p:cNvPr>
          <p:cNvSpPr>
            <a:spLocks noGrp="1"/>
          </p:cNvSpPr>
          <p:nvPr>
            <p:ph type="title"/>
          </p:nvPr>
        </p:nvSpPr>
        <p:spPr/>
        <p:txBody>
          <a:bodyPr/>
          <a:lstStyle/>
          <a:p>
            <a:r>
              <a:rPr lang="en-US" dirty="0"/>
              <a:t>Women trying to conceive:</a:t>
            </a:r>
          </a:p>
        </p:txBody>
      </p:sp>
      <p:sp>
        <p:nvSpPr>
          <p:cNvPr id="5" name="TextBox 4">
            <a:extLst>
              <a:ext uri="{FF2B5EF4-FFF2-40B4-BE49-F238E27FC236}">
                <a16:creationId xmlns:a16="http://schemas.microsoft.com/office/drawing/2014/main" id="{4279C037-4913-DB4E-B9CE-86527F2B3C09}"/>
              </a:ext>
            </a:extLst>
          </p:cNvPr>
          <p:cNvSpPr txBox="1"/>
          <p:nvPr/>
        </p:nvSpPr>
        <p:spPr>
          <a:xfrm>
            <a:off x="252173" y="5712034"/>
            <a:ext cx="8677575" cy="615553"/>
          </a:xfrm>
          <a:prstGeom prst="rect">
            <a:avLst/>
          </a:prstGeom>
          <a:noFill/>
        </p:spPr>
        <p:txBody>
          <a:bodyPr wrap="square" rtlCol="0">
            <a:spAutoFit/>
          </a:bodyPr>
          <a:lstStyle/>
          <a:p>
            <a:r>
              <a:rPr lang="en-US" sz="1600" dirty="0"/>
              <a:t>https://clinicalinfo.hiv.gov/sites/default/files/guidelines/documents/Peri_Tables.pdf</a:t>
            </a:r>
          </a:p>
          <a:p>
            <a:endParaRPr lang="en-US" dirty="0"/>
          </a:p>
        </p:txBody>
      </p:sp>
      <p:pic>
        <p:nvPicPr>
          <p:cNvPr id="4" name="Content Placeholder 3">
            <a:extLst>
              <a:ext uri="{FF2B5EF4-FFF2-40B4-BE49-F238E27FC236}">
                <a16:creationId xmlns:a16="http://schemas.microsoft.com/office/drawing/2014/main" id="{460B1D41-2875-684C-BF00-D613941F0082}"/>
              </a:ext>
            </a:extLst>
          </p:cNvPr>
          <p:cNvPicPr>
            <a:picLocks noGrp="1" noChangeAspect="1"/>
          </p:cNvPicPr>
          <p:nvPr>
            <p:ph idx="1"/>
          </p:nvPr>
        </p:nvPicPr>
        <p:blipFill>
          <a:blip r:embed="rId2"/>
          <a:stretch>
            <a:fillRect/>
          </a:stretch>
        </p:blipFill>
        <p:spPr>
          <a:xfrm>
            <a:off x="252173" y="1417639"/>
            <a:ext cx="8635019" cy="4141080"/>
          </a:xfrm>
        </p:spPr>
      </p:pic>
    </p:spTree>
    <p:extLst>
      <p:ext uri="{BB962C8B-B14F-4D97-AF65-F5344CB8AC3E}">
        <p14:creationId xmlns:p14="http://schemas.microsoft.com/office/powerpoint/2010/main" val="420759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a:t>Pill burden and dosing schedule – can patient tolerate BID dosing?</a:t>
            </a:r>
          </a:p>
          <a:p>
            <a:r>
              <a:rPr lang="en-US" sz="2400" dirty="0"/>
              <a:t>Gestational age – urgency of achieving </a:t>
            </a:r>
            <a:r>
              <a:rPr lang="en-US" sz="2400" dirty="0" err="1"/>
              <a:t>virologic</a:t>
            </a:r>
            <a:r>
              <a:rPr lang="en-US" sz="2400" dirty="0"/>
              <a:t> suppression</a:t>
            </a:r>
          </a:p>
          <a:p>
            <a:r>
              <a:rPr lang="en-US" sz="2400" dirty="0"/>
              <a:t>Side effects – fatigue, nausea/vomiting</a:t>
            </a:r>
          </a:p>
          <a:p>
            <a:r>
              <a:rPr lang="en-US" sz="2400" dirty="0"/>
              <a:t>Hypotheses about potential resistance – partner’s regimen/resistance known?</a:t>
            </a:r>
          </a:p>
          <a:p>
            <a:r>
              <a:rPr lang="en-US" sz="2400" dirty="0"/>
              <a:t>Drug-drug interactions</a:t>
            </a:r>
          </a:p>
        </p:txBody>
      </p:sp>
      <p:sp>
        <p:nvSpPr>
          <p:cNvPr id="3" name="Title 2"/>
          <p:cNvSpPr>
            <a:spLocks noGrp="1"/>
          </p:cNvSpPr>
          <p:nvPr>
            <p:ph type="title"/>
          </p:nvPr>
        </p:nvSpPr>
        <p:spPr>
          <a:xfrm>
            <a:off x="110836" y="274639"/>
            <a:ext cx="8950037" cy="1143000"/>
          </a:xfrm>
        </p:spPr>
        <p:txBody>
          <a:bodyPr/>
          <a:lstStyle/>
          <a:p>
            <a:r>
              <a:rPr lang="en-US" sz="3200" dirty="0"/>
              <a:t>Considerations when initiating a regimen:</a:t>
            </a:r>
          </a:p>
        </p:txBody>
      </p:sp>
    </p:spTree>
    <p:extLst>
      <p:ext uri="{BB962C8B-B14F-4D97-AF65-F5344CB8AC3E}">
        <p14:creationId xmlns:p14="http://schemas.microsoft.com/office/powerpoint/2010/main" val="108520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Pregnant woman already on ART</a:t>
            </a:r>
          </a:p>
        </p:txBody>
      </p:sp>
      <p:pic>
        <p:nvPicPr>
          <p:cNvPr id="6" name="Content Placeholder 5">
            <a:extLst>
              <a:ext uri="{FF2B5EF4-FFF2-40B4-BE49-F238E27FC236}">
                <a16:creationId xmlns:a16="http://schemas.microsoft.com/office/drawing/2014/main" id="{D32F2EFB-817A-564C-B574-759A26F10EE3}"/>
              </a:ext>
            </a:extLst>
          </p:cNvPr>
          <p:cNvPicPr>
            <a:picLocks noGrp="1" noChangeAspect="1"/>
          </p:cNvPicPr>
          <p:nvPr>
            <p:ph idx="1"/>
          </p:nvPr>
        </p:nvPicPr>
        <p:blipFill>
          <a:blip r:embed="rId2"/>
          <a:stretch>
            <a:fillRect/>
          </a:stretch>
        </p:blipFill>
        <p:spPr>
          <a:xfrm>
            <a:off x="285009" y="1416124"/>
            <a:ext cx="8597650" cy="3959444"/>
          </a:xfrm>
          <a:prstGeom prst="rect">
            <a:avLst/>
          </a:prstGeom>
        </p:spPr>
      </p:pic>
      <p:sp>
        <p:nvSpPr>
          <p:cNvPr id="7" name="TextBox 6">
            <a:extLst>
              <a:ext uri="{FF2B5EF4-FFF2-40B4-BE49-F238E27FC236}">
                <a16:creationId xmlns:a16="http://schemas.microsoft.com/office/drawing/2014/main" id="{7F6983AA-7E97-8845-AF0A-7FA573012743}"/>
              </a:ext>
            </a:extLst>
          </p:cNvPr>
          <p:cNvSpPr txBox="1"/>
          <p:nvPr/>
        </p:nvSpPr>
        <p:spPr>
          <a:xfrm>
            <a:off x="237506" y="5671135"/>
            <a:ext cx="8668988" cy="584775"/>
          </a:xfrm>
          <a:prstGeom prst="rect">
            <a:avLst/>
          </a:prstGeom>
          <a:noFill/>
        </p:spPr>
        <p:txBody>
          <a:bodyPr wrap="square" rtlCol="0">
            <a:spAutoFit/>
          </a:bodyPr>
          <a:lstStyle/>
          <a:p>
            <a:r>
              <a:rPr lang="en-US" sz="1600" dirty="0"/>
              <a:t>https://</a:t>
            </a:r>
            <a:r>
              <a:rPr lang="en-US" sz="1600" dirty="0" err="1"/>
              <a:t>aidsinfo.nih.gov</a:t>
            </a:r>
            <a:r>
              <a:rPr lang="en-US" sz="1600" dirty="0"/>
              <a:t>/guidelines/html/3/perinatal/157/pregnant-women-living-with-hiv-who-are-currently-receiving-antiretroviral-therapy</a:t>
            </a:r>
          </a:p>
        </p:txBody>
      </p:sp>
    </p:spTree>
    <p:extLst>
      <p:ext uri="{BB962C8B-B14F-4D97-AF65-F5344CB8AC3E}">
        <p14:creationId xmlns:p14="http://schemas.microsoft.com/office/powerpoint/2010/main" val="2892776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Monitor CD4 and VL at initial pregnancy visit</a:t>
            </a:r>
          </a:p>
          <a:p>
            <a:r>
              <a:rPr lang="en-US" dirty="0"/>
              <a:t>At least every 3 months (once every trimester), though can consider every 6 months for CD4 if individual has robust immune system and has been stable on regimen for prolonged period</a:t>
            </a:r>
          </a:p>
          <a:p>
            <a:r>
              <a:rPr lang="en-US" dirty="0"/>
              <a:t>At 34-36 weeks to inform decisions about delivery</a:t>
            </a:r>
          </a:p>
          <a:p>
            <a:r>
              <a:rPr lang="en-US" dirty="0"/>
              <a:t>Perform genotype prior to initiating therapy if ART-naïve and no prior, and if failing therapy</a:t>
            </a:r>
          </a:p>
          <a:p>
            <a:r>
              <a:rPr lang="en-US" dirty="0"/>
              <a:t>Glucose tolerance test as normal (can consider earlier if on PI)</a:t>
            </a:r>
          </a:p>
          <a:p>
            <a:r>
              <a:rPr lang="en-US" dirty="0"/>
              <a:t>Early US to determine/confirm gestational age and assist in planning possible c-</a:t>
            </a:r>
            <a:r>
              <a:rPr lang="en-US" dirty="0" err="1"/>
              <a:t>sxn</a:t>
            </a:r>
            <a:endParaRPr lang="en-US" dirty="0"/>
          </a:p>
          <a:p>
            <a:r>
              <a:rPr lang="en-US" dirty="0"/>
              <a:t>Perform </a:t>
            </a:r>
            <a:r>
              <a:rPr lang="en-US" dirty="0" err="1"/>
              <a:t>amnio</a:t>
            </a:r>
            <a:r>
              <a:rPr lang="en-US" dirty="0"/>
              <a:t> only after stable on ART</a:t>
            </a:r>
          </a:p>
        </p:txBody>
      </p:sp>
      <p:sp>
        <p:nvSpPr>
          <p:cNvPr id="3" name="Title 2"/>
          <p:cNvSpPr>
            <a:spLocks noGrp="1"/>
          </p:cNvSpPr>
          <p:nvPr>
            <p:ph type="title"/>
          </p:nvPr>
        </p:nvSpPr>
        <p:spPr/>
        <p:txBody>
          <a:bodyPr/>
          <a:lstStyle/>
          <a:p>
            <a:r>
              <a:rPr lang="en-US" dirty="0"/>
              <a:t>Monitoring pregnant women with HIV</a:t>
            </a:r>
          </a:p>
        </p:txBody>
      </p:sp>
    </p:spTree>
    <p:extLst>
      <p:ext uri="{BB962C8B-B14F-4D97-AF65-F5344CB8AC3E}">
        <p14:creationId xmlns:p14="http://schemas.microsoft.com/office/powerpoint/2010/main" val="1930563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1EE3-CD96-E342-BA2B-8C729DA6A6CC}"/>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D4B03680-3615-054B-BAF0-D3C25FC7DD3F}"/>
              </a:ext>
            </a:extLst>
          </p:cNvPr>
          <p:cNvSpPr>
            <a:spLocks noGrp="1"/>
          </p:cNvSpPr>
          <p:nvPr>
            <p:ph idx="1"/>
          </p:nvPr>
        </p:nvSpPr>
        <p:spPr/>
        <p:txBody>
          <a:bodyPr/>
          <a:lstStyle/>
          <a:p>
            <a:pPr marL="114112" indent="0">
              <a:buNone/>
            </a:pPr>
            <a:r>
              <a:rPr lang="en-US" dirty="0"/>
              <a:t>Based on current guidelines, a woman and her provider should plan for a c-</a:t>
            </a:r>
            <a:r>
              <a:rPr lang="en-US" dirty="0" err="1"/>
              <a:t>sxn</a:t>
            </a:r>
            <a:r>
              <a:rPr lang="en-US" dirty="0"/>
              <a:t> delivery if her HIV viral load is:</a:t>
            </a:r>
          </a:p>
          <a:p>
            <a:pPr marL="114112" indent="0">
              <a:buNone/>
            </a:pPr>
            <a:endParaRPr lang="en-US" dirty="0"/>
          </a:p>
          <a:p>
            <a:pPr marL="114112" indent="0">
              <a:buNone/>
            </a:pPr>
            <a:r>
              <a:rPr lang="en-US" dirty="0"/>
              <a:t>1. At all detectable (&gt;20 copies/mL)</a:t>
            </a:r>
          </a:p>
          <a:p>
            <a:pPr marL="114112" indent="0">
              <a:buNone/>
            </a:pPr>
            <a:r>
              <a:rPr lang="en-US" dirty="0"/>
              <a:t>2. &gt;500 copies/mL</a:t>
            </a:r>
          </a:p>
          <a:p>
            <a:pPr marL="114112" indent="0">
              <a:buNone/>
            </a:pPr>
            <a:r>
              <a:rPr lang="en-US" dirty="0"/>
              <a:t>3. &gt;1000 copies/mL</a:t>
            </a:r>
          </a:p>
          <a:p>
            <a:pPr marL="114112" indent="0">
              <a:buNone/>
            </a:pPr>
            <a:r>
              <a:rPr lang="en-US" dirty="0"/>
              <a:t>4. &gt;10,000 copies/mL</a:t>
            </a:r>
          </a:p>
        </p:txBody>
      </p:sp>
      <p:sp>
        <p:nvSpPr>
          <p:cNvPr id="4" name="Slide Number Placeholder 3">
            <a:extLst>
              <a:ext uri="{FF2B5EF4-FFF2-40B4-BE49-F238E27FC236}">
                <a16:creationId xmlns:a16="http://schemas.microsoft.com/office/drawing/2014/main" id="{487585AD-FE47-1249-AB54-595283FBF1A9}"/>
              </a:ext>
            </a:extLst>
          </p:cNvPr>
          <p:cNvSpPr>
            <a:spLocks noGrp="1"/>
          </p:cNvSpPr>
          <p:nvPr>
            <p:ph type="sldNum" sz="quarter" idx="12"/>
          </p:nvPr>
        </p:nvSpPr>
        <p:spPr/>
        <p:txBody>
          <a:bodyPr/>
          <a:lstStyle/>
          <a:p>
            <a:fld id="{1D2EA5EF-C699-AF4C-BA42-C0A1CAAB713C}" type="slidenum">
              <a:rPr lang="en-US" smtClean="0"/>
              <a:t>35</a:t>
            </a:fld>
            <a:endParaRPr lang="en-US"/>
          </a:p>
        </p:txBody>
      </p:sp>
    </p:spTree>
    <p:extLst>
      <p:ext uri="{BB962C8B-B14F-4D97-AF65-F5344CB8AC3E}">
        <p14:creationId xmlns:p14="http://schemas.microsoft.com/office/powerpoint/2010/main" val="3009586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VL&gt;1,000 near delivery:</a:t>
            </a:r>
          </a:p>
          <a:p>
            <a:pPr lvl="1"/>
            <a:r>
              <a:rPr lang="en-US" dirty="0"/>
              <a:t>Plan for c-</a:t>
            </a:r>
            <a:r>
              <a:rPr lang="en-US" dirty="0" err="1"/>
              <a:t>sxn</a:t>
            </a:r>
            <a:r>
              <a:rPr lang="en-US" dirty="0"/>
              <a:t> at 38 weeks</a:t>
            </a:r>
          </a:p>
          <a:p>
            <a:pPr lvl="1"/>
            <a:r>
              <a:rPr lang="en-US" dirty="0"/>
              <a:t>Administer IV AZT</a:t>
            </a:r>
          </a:p>
          <a:p>
            <a:pPr lvl="1"/>
            <a:endParaRPr lang="en-US" dirty="0"/>
          </a:p>
          <a:p>
            <a:r>
              <a:rPr lang="en-US" dirty="0"/>
              <a:t>If a woman presents in labor with unknown HIV-status:</a:t>
            </a:r>
          </a:p>
          <a:p>
            <a:pPr lvl="1"/>
            <a:r>
              <a:rPr lang="en-US" dirty="0"/>
              <a:t>Conduct a rapid test</a:t>
            </a:r>
          </a:p>
          <a:p>
            <a:pPr lvl="1"/>
            <a:r>
              <a:rPr lang="en-US" dirty="0"/>
              <a:t>If positive: send confirmatory and initiate therapy with IV AZT (mother) and combination ART (infant), to continue for at least 6 weeks</a:t>
            </a:r>
          </a:p>
        </p:txBody>
      </p:sp>
      <p:sp>
        <p:nvSpPr>
          <p:cNvPr id="3" name="Title 2"/>
          <p:cNvSpPr>
            <a:spLocks noGrp="1"/>
          </p:cNvSpPr>
          <p:nvPr>
            <p:ph type="title"/>
          </p:nvPr>
        </p:nvSpPr>
        <p:spPr/>
        <p:txBody>
          <a:bodyPr/>
          <a:lstStyle/>
          <a:p>
            <a:r>
              <a:rPr lang="en-US" dirty="0" err="1"/>
              <a:t>Intrapartum</a:t>
            </a:r>
            <a:r>
              <a:rPr lang="en-US" dirty="0"/>
              <a:t> and neonatal care</a:t>
            </a:r>
          </a:p>
        </p:txBody>
      </p:sp>
    </p:spTree>
    <p:extLst>
      <p:ext uri="{BB962C8B-B14F-4D97-AF65-F5344CB8AC3E}">
        <p14:creationId xmlns:p14="http://schemas.microsoft.com/office/powerpoint/2010/main" val="2498729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Continue ART!</a:t>
            </a:r>
          </a:p>
          <a:p>
            <a:r>
              <a:rPr lang="en-US" sz="2800" dirty="0"/>
              <a:t>Breastfeeding – contraindicated</a:t>
            </a:r>
          </a:p>
          <a:p>
            <a:r>
              <a:rPr lang="en-US" sz="2800" dirty="0"/>
              <a:t>Counseling on birth control, family planning</a:t>
            </a:r>
          </a:p>
          <a:p>
            <a:r>
              <a:rPr lang="en-US" sz="2800" dirty="0"/>
              <a:t>Ensure ongoing linkage to care – difficult transition period</a:t>
            </a:r>
          </a:p>
          <a:p>
            <a:r>
              <a:rPr lang="en-US" sz="2800" dirty="0"/>
              <a:t>Close ongoing care coordination between HIV, OB, and pediatric providers</a:t>
            </a:r>
          </a:p>
        </p:txBody>
      </p:sp>
      <p:sp>
        <p:nvSpPr>
          <p:cNvPr id="3" name="Title 2"/>
          <p:cNvSpPr>
            <a:spLocks noGrp="1"/>
          </p:cNvSpPr>
          <p:nvPr>
            <p:ph type="title"/>
          </p:nvPr>
        </p:nvSpPr>
        <p:spPr/>
        <p:txBody>
          <a:bodyPr/>
          <a:lstStyle/>
          <a:p>
            <a:r>
              <a:rPr lang="en-US" dirty="0"/>
              <a:t>Postpartum care: mother</a:t>
            </a:r>
          </a:p>
        </p:txBody>
      </p:sp>
    </p:spTree>
    <p:extLst>
      <p:ext uri="{BB962C8B-B14F-4D97-AF65-F5344CB8AC3E}">
        <p14:creationId xmlns:p14="http://schemas.microsoft.com/office/powerpoint/2010/main" val="512179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089892"/>
            <a:ext cx="8407893" cy="5070764"/>
          </a:xfrm>
        </p:spPr>
        <p:txBody>
          <a:bodyPr>
            <a:normAutofit/>
          </a:bodyPr>
          <a:lstStyle/>
          <a:p>
            <a:r>
              <a:rPr lang="en-US" dirty="0"/>
              <a:t>Consideration of HBV coinfection:</a:t>
            </a:r>
          </a:p>
          <a:p>
            <a:pPr lvl="1"/>
            <a:r>
              <a:rPr lang="en-US" dirty="0"/>
              <a:t>Ensure all pregnant women screened for HBV</a:t>
            </a:r>
          </a:p>
          <a:p>
            <a:pPr lvl="1"/>
            <a:r>
              <a:rPr lang="en-US" dirty="0"/>
              <a:t>If negative: vaccinate!</a:t>
            </a:r>
          </a:p>
          <a:p>
            <a:pPr lvl="1"/>
            <a:r>
              <a:rPr lang="en-US" dirty="0"/>
              <a:t>If positive: </a:t>
            </a:r>
          </a:p>
          <a:p>
            <a:pPr lvl="2"/>
            <a:r>
              <a:rPr lang="en-US" dirty="0"/>
              <a:t>Ongoing screening for liver toxicity</a:t>
            </a:r>
          </a:p>
          <a:p>
            <a:pPr lvl="2"/>
            <a:r>
              <a:rPr lang="en-US" dirty="0"/>
              <a:t>Ensure on double treatment (NRTI backbone)</a:t>
            </a:r>
          </a:p>
          <a:p>
            <a:pPr lvl="2"/>
            <a:r>
              <a:rPr lang="en-US" dirty="0"/>
              <a:t>Test and vaccinate as needed against HAV</a:t>
            </a:r>
          </a:p>
          <a:p>
            <a:pPr lvl="2"/>
            <a:r>
              <a:rPr lang="en-US" dirty="0"/>
              <a:t>Baby to receive HBIG and vaccination upon delivery (within 12 </a:t>
            </a:r>
            <a:r>
              <a:rPr lang="en-US" dirty="0" err="1"/>
              <a:t>hrs</a:t>
            </a:r>
            <a:r>
              <a:rPr lang="en-US" dirty="0"/>
              <a:t>)</a:t>
            </a:r>
          </a:p>
        </p:txBody>
      </p:sp>
      <p:sp>
        <p:nvSpPr>
          <p:cNvPr id="3" name="Title 2"/>
          <p:cNvSpPr>
            <a:spLocks noGrp="1"/>
          </p:cNvSpPr>
          <p:nvPr>
            <p:ph type="title"/>
          </p:nvPr>
        </p:nvSpPr>
        <p:spPr>
          <a:xfrm>
            <a:off x="457202" y="274639"/>
            <a:ext cx="8315569" cy="667470"/>
          </a:xfrm>
        </p:spPr>
        <p:txBody>
          <a:bodyPr/>
          <a:lstStyle/>
          <a:p>
            <a:r>
              <a:rPr lang="en-US" dirty="0"/>
              <a:t>Hepatitis B</a:t>
            </a:r>
          </a:p>
        </p:txBody>
      </p:sp>
    </p:spTree>
    <p:extLst>
      <p:ext uri="{BB962C8B-B14F-4D97-AF65-F5344CB8AC3E}">
        <p14:creationId xmlns:p14="http://schemas.microsoft.com/office/powerpoint/2010/main" val="342295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C9F5-6D10-4FDA-8FF3-C93F631188D8}"/>
              </a:ext>
            </a:extLst>
          </p:cNvPr>
          <p:cNvSpPr>
            <a:spLocks noGrp="1"/>
          </p:cNvSpPr>
          <p:nvPr>
            <p:ph type="title"/>
          </p:nvPr>
        </p:nvSpPr>
        <p:spPr/>
        <p:txBody>
          <a:bodyPr/>
          <a:lstStyle/>
          <a:p>
            <a:r>
              <a:rPr lang="en-US" dirty="0"/>
              <a:t>Hepatitis C</a:t>
            </a:r>
          </a:p>
        </p:txBody>
      </p:sp>
      <p:sp>
        <p:nvSpPr>
          <p:cNvPr id="3" name="Content Placeholder 2">
            <a:extLst>
              <a:ext uri="{FF2B5EF4-FFF2-40B4-BE49-F238E27FC236}">
                <a16:creationId xmlns:a16="http://schemas.microsoft.com/office/drawing/2014/main" id="{9254874B-8709-4DA7-AAB5-60BFDCCC66E6}"/>
              </a:ext>
            </a:extLst>
          </p:cNvPr>
          <p:cNvSpPr>
            <a:spLocks noGrp="1"/>
          </p:cNvSpPr>
          <p:nvPr>
            <p:ph idx="1"/>
          </p:nvPr>
        </p:nvSpPr>
        <p:spPr>
          <a:xfrm>
            <a:off x="457202" y="1265382"/>
            <a:ext cx="8315569" cy="4839853"/>
          </a:xfrm>
        </p:spPr>
        <p:txBody>
          <a:bodyPr>
            <a:normAutofit lnSpcReduction="10000"/>
          </a:bodyPr>
          <a:lstStyle/>
          <a:p>
            <a:r>
              <a:rPr lang="en-US" dirty="0"/>
              <a:t>MTCT 5-15%. Higher rates in co-infected women with uncontrolled HIV</a:t>
            </a:r>
          </a:p>
          <a:p>
            <a:pPr lvl="1"/>
            <a:r>
              <a:rPr lang="en-US" dirty="0"/>
              <a:t>If possible: treat HCV prior to pregnancy</a:t>
            </a:r>
          </a:p>
          <a:p>
            <a:pPr lvl="1"/>
            <a:r>
              <a:rPr lang="en-US" dirty="0"/>
              <a:t>Treatment for HCV not recommended during pregnancy</a:t>
            </a:r>
          </a:p>
          <a:p>
            <a:r>
              <a:rPr lang="en-US" dirty="0"/>
              <a:t>Impact of pregnancy on HCV: </a:t>
            </a:r>
            <a:r>
              <a:rPr lang="en-US" b="0" i="0" u="none" strike="noStrike" dirty="0">
                <a:solidFill>
                  <a:srgbClr val="000000"/>
                </a:solidFill>
                <a:effectLst/>
                <a:latin typeface="Open Sans"/>
              </a:rPr>
              <a:t>higher incidence of intrahepatic cholestasis of pregnancy (</a:t>
            </a:r>
            <a:r>
              <a:rPr lang="en-US" sz="2000" b="0" i="0" u="none" strike="noStrike" dirty="0" err="1">
                <a:solidFill>
                  <a:srgbClr val="000000"/>
                </a:solidFill>
                <a:effectLst/>
                <a:latin typeface="&amp;quot"/>
              </a:rPr>
              <a:t>Wijarnpreecha</a:t>
            </a:r>
            <a:r>
              <a:rPr lang="en-US" sz="2000" b="0" i="0" u="none" strike="noStrike" dirty="0">
                <a:solidFill>
                  <a:srgbClr val="000000"/>
                </a:solidFill>
                <a:effectLst/>
                <a:latin typeface="&amp;quot"/>
              </a:rPr>
              <a:t> K et al</a:t>
            </a:r>
            <a:r>
              <a:rPr lang="en-US" sz="2000" b="0" i="0" u="none" strike="noStrike" dirty="0">
                <a:solidFill>
                  <a:srgbClr val="000000"/>
                </a:solidFill>
                <a:effectLst/>
                <a:latin typeface="Open Sans"/>
              </a:rPr>
              <a:t>. Clin Res Hepatol Gastroenterol. 2017;41(1):39-45</a:t>
            </a:r>
            <a:r>
              <a:rPr lang="en-US" b="0" i="0" u="none" strike="noStrike" dirty="0">
                <a:solidFill>
                  <a:srgbClr val="000000"/>
                </a:solidFill>
                <a:effectLst/>
                <a:latin typeface="Open Sans"/>
              </a:rPr>
              <a:t>.) </a:t>
            </a:r>
            <a:endParaRPr lang="en-US" dirty="0"/>
          </a:p>
          <a:p>
            <a:r>
              <a:rPr lang="en-US" dirty="0"/>
              <a:t>Test and vaccinate against HAV and HBV</a:t>
            </a:r>
          </a:p>
          <a:p>
            <a:r>
              <a:rPr lang="en-US" dirty="0"/>
              <a:t>Screen for liver toxicity</a:t>
            </a:r>
          </a:p>
          <a:p>
            <a:r>
              <a:rPr lang="en-US" dirty="0"/>
              <a:t>Breastfeeding is not contraindicated if mono-HCV infection</a:t>
            </a:r>
          </a:p>
          <a:p>
            <a:r>
              <a:rPr lang="en-US" dirty="0"/>
              <a:t>Infants born to HIV/HCV+ mothers should be Ab screened at 18mos old; need 2 HCV RNA tests if positive</a:t>
            </a:r>
          </a:p>
          <a:p>
            <a:endParaRPr lang="en-US" dirty="0"/>
          </a:p>
        </p:txBody>
      </p:sp>
      <p:sp>
        <p:nvSpPr>
          <p:cNvPr id="4" name="Slide Number Placeholder 3">
            <a:extLst>
              <a:ext uri="{FF2B5EF4-FFF2-40B4-BE49-F238E27FC236}">
                <a16:creationId xmlns:a16="http://schemas.microsoft.com/office/drawing/2014/main" id="{B32A0CA9-F864-4249-ABBE-6DBA91E42811}"/>
              </a:ext>
            </a:extLst>
          </p:cNvPr>
          <p:cNvSpPr>
            <a:spLocks noGrp="1"/>
          </p:cNvSpPr>
          <p:nvPr>
            <p:ph type="sldNum" sz="quarter" idx="12"/>
          </p:nvPr>
        </p:nvSpPr>
        <p:spPr/>
        <p:txBody>
          <a:bodyPr/>
          <a:lstStyle/>
          <a:p>
            <a:fld id="{1D2EA5EF-C699-AF4C-BA42-C0A1CAAB713C}" type="slidenum">
              <a:rPr lang="en-US" smtClean="0"/>
              <a:t>39</a:t>
            </a:fld>
            <a:endParaRPr lang="en-US"/>
          </a:p>
        </p:txBody>
      </p:sp>
    </p:spTree>
    <p:extLst>
      <p:ext uri="{BB962C8B-B14F-4D97-AF65-F5344CB8AC3E}">
        <p14:creationId xmlns:p14="http://schemas.microsoft.com/office/powerpoint/2010/main" val="1316848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pPr marL="114112" indent="0">
              <a:buNone/>
            </a:pPr>
            <a:r>
              <a:rPr lang="en-US" dirty="0"/>
              <a:t>None.</a:t>
            </a:r>
          </a:p>
        </p:txBody>
      </p:sp>
      <p:sp>
        <p:nvSpPr>
          <p:cNvPr id="4" name="Slide Number Placeholder 3"/>
          <p:cNvSpPr>
            <a:spLocks noGrp="1"/>
          </p:cNvSpPr>
          <p:nvPr>
            <p:ph type="sldNum" sz="quarter" idx="12"/>
          </p:nvPr>
        </p:nvSpPr>
        <p:spPr/>
        <p:txBody>
          <a:bodyPr/>
          <a:lstStyle/>
          <a:p>
            <a:fld id="{1D2EA5EF-C699-AF4C-BA42-C0A1CAAB713C}" type="slidenum">
              <a:rPr lang="en-US" smtClean="0"/>
              <a:t>4</a:t>
            </a:fld>
            <a:endParaRPr lang="en-US"/>
          </a:p>
        </p:txBody>
      </p:sp>
    </p:spTree>
    <p:extLst>
      <p:ext uri="{BB962C8B-B14F-4D97-AF65-F5344CB8AC3E}">
        <p14:creationId xmlns:p14="http://schemas.microsoft.com/office/powerpoint/2010/main" val="4204142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Patients with a complicated history of ART resistance, non-adherence</a:t>
            </a:r>
          </a:p>
          <a:p>
            <a:r>
              <a:rPr lang="en-US" dirty="0"/>
              <a:t>Significant psycho-social barriers to care</a:t>
            </a:r>
          </a:p>
          <a:p>
            <a:r>
              <a:rPr lang="en-US" dirty="0"/>
              <a:t>Significant side effects to medications</a:t>
            </a:r>
          </a:p>
          <a:p>
            <a:r>
              <a:rPr lang="en-US" dirty="0"/>
              <a:t>Inability to assist with close coordination of care</a:t>
            </a:r>
          </a:p>
          <a:p>
            <a:r>
              <a:rPr lang="en-US" dirty="0"/>
              <a:t>Assistance of OB and/or pediatric ID specialist</a:t>
            </a:r>
          </a:p>
          <a:p>
            <a:endParaRPr lang="en-US" dirty="0"/>
          </a:p>
        </p:txBody>
      </p:sp>
      <p:sp>
        <p:nvSpPr>
          <p:cNvPr id="3" name="Title 2"/>
          <p:cNvSpPr>
            <a:spLocks noGrp="1"/>
          </p:cNvSpPr>
          <p:nvPr>
            <p:ph type="title"/>
          </p:nvPr>
        </p:nvSpPr>
        <p:spPr/>
        <p:txBody>
          <a:bodyPr/>
          <a:lstStyle/>
          <a:p>
            <a:r>
              <a:rPr lang="en-US" dirty="0"/>
              <a:t>When to refer?</a:t>
            </a:r>
          </a:p>
        </p:txBody>
      </p:sp>
    </p:spTree>
    <p:extLst>
      <p:ext uri="{BB962C8B-B14F-4D97-AF65-F5344CB8AC3E}">
        <p14:creationId xmlns:p14="http://schemas.microsoft.com/office/powerpoint/2010/main" val="2482541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 </a:t>
            </a:r>
          </a:p>
        </p:txBody>
      </p:sp>
      <p:sp>
        <p:nvSpPr>
          <p:cNvPr id="3" name="Content Placeholder 2"/>
          <p:cNvSpPr>
            <a:spLocks noGrp="1"/>
          </p:cNvSpPr>
          <p:nvPr>
            <p:ph idx="1"/>
          </p:nvPr>
        </p:nvSpPr>
        <p:spPr>
          <a:xfrm>
            <a:off x="457202" y="1339273"/>
            <a:ext cx="8315569" cy="4701309"/>
          </a:xfrm>
        </p:spPr>
        <p:txBody>
          <a:bodyPr>
            <a:normAutofit fontScale="62500" lnSpcReduction="20000"/>
          </a:bodyPr>
          <a:lstStyle/>
          <a:p>
            <a:pPr marL="0" marR="0" indent="0">
              <a:spcBef>
                <a:spcPts val="0"/>
              </a:spcBef>
              <a:spcAft>
                <a:spcPts val="0"/>
              </a:spcAft>
              <a:buNone/>
            </a:pPr>
            <a:r>
              <a:rPr lang="en-US" sz="2900" dirty="0">
                <a:effectLst/>
                <a:latin typeface="Calibri" panose="020F0502020204030204" pitchFamily="34" charset="0"/>
                <a:ea typeface="Calibri" panose="020F0502020204030204" pitchFamily="34" charset="0"/>
              </a:rPr>
              <a:t>A 28 </a:t>
            </a:r>
            <a:r>
              <a:rPr lang="en-US" sz="2900" dirty="0" err="1">
                <a:effectLst/>
                <a:latin typeface="Calibri" panose="020F0502020204030204" pitchFamily="34" charset="0"/>
                <a:ea typeface="Calibri" panose="020F0502020204030204" pitchFamily="34" charset="0"/>
              </a:rPr>
              <a:t>yo</a:t>
            </a:r>
            <a:r>
              <a:rPr lang="en-US" sz="2900" dirty="0">
                <a:effectLst/>
                <a:latin typeface="Calibri" panose="020F0502020204030204" pitchFamily="34" charset="0"/>
                <a:ea typeface="Calibri" panose="020F0502020204030204" pitchFamily="34" charset="0"/>
              </a:rPr>
              <a:t> woman is newly diagnosed with HIV and comes to see you for an initial medical visit. She previously used IV heroin, and both shared needles and exchanged sex for heroin; she believes she was infected through shared needles or heterosexual sex. She has now been sober for 4 years, but had delayed getting an HIV test out of fear of the results. She is newly married and would like to start a family though not immediately. Her husband has been tested and is HIV negative. All of the below are true EXCEPT:</a:t>
            </a:r>
          </a:p>
          <a:p>
            <a:pPr marL="0" marR="0">
              <a:spcBef>
                <a:spcPts val="0"/>
              </a:spcBef>
              <a:spcAft>
                <a:spcPts val="0"/>
              </a:spcAft>
            </a:pPr>
            <a:endParaRPr lang="en-US" sz="2900" dirty="0">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2900" dirty="0">
                <a:effectLst/>
                <a:latin typeface="Calibri" panose="020F0502020204030204" pitchFamily="34" charset="0"/>
                <a:ea typeface="Calibri" panose="020F0502020204030204" pitchFamily="34" charset="0"/>
              </a:rPr>
              <a:t>She should start on ART and achieve a suppressed viral load prior to attempting to conceive</a:t>
            </a:r>
          </a:p>
          <a:p>
            <a:pPr marL="342900" marR="0" indent="-342900">
              <a:spcBef>
                <a:spcPts val="0"/>
              </a:spcBef>
              <a:spcAft>
                <a:spcPts val="0"/>
              </a:spcAft>
              <a:buAutoNum type="alphaUcPeriod"/>
            </a:pPr>
            <a:endParaRPr lang="en-US" sz="29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2900" dirty="0">
                <a:effectLst/>
                <a:latin typeface="Calibri" panose="020F0502020204030204" pitchFamily="34" charset="0"/>
                <a:ea typeface="Calibri" panose="020F0502020204030204" pitchFamily="34" charset="0"/>
              </a:rPr>
              <a:t>You fully anticipate that she will deliver an HIV-negative baby if her viral load remains suppressed throughout her pregnancy and delivery.</a:t>
            </a:r>
          </a:p>
          <a:p>
            <a:pPr marL="342900" marR="0" indent="-342900">
              <a:spcBef>
                <a:spcPts val="0"/>
              </a:spcBef>
              <a:spcAft>
                <a:spcPts val="0"/>
              </a:spcAft>
              <a:buAutoNum type="alphaUcPeriod"/>
            </a:pPr>
            <a:endParaRPr lang="en-US" sz="29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2900" dirty="0">
                <a:effectLst/>
                <a:latin typeface="Calibri" panose="020F0502020204030204" pitchFamily="34" charset="0"/>
                <a:ea typeface="Calibri" panose="020F0502020204030204" pitchFamily="34" charset="0"/>
              </a:rPr>
              <a:t>She should be screened for Hepatitis C.</a:t>
            </a:r>
          </a:p>
          <a:p>
            <a:pPr marL="342900" marR="0" indent="-342900">
              <a:spcBef>
                <a:spcPts val="0"/>
              </a:spcBef>
              <a:spcAft>
                <a:spcPts val="0"/>
              </a:spcAft>
              <a:buAutoNum type="alphaUcPeriod"/>
            </a:pPr>
            <a:endParaRPr lang="en-US" sz="29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2900" dirty="0">
                <a:effectLst/>
                <a:latin typeface="Calibri" panose="020F0502020204030204" pitchFamily="34" charset="0"/>
                <a:ea typeface="Calibri" panose="020F0502020204030204" pitchFamily="34" charset="0"/>
              </a:rPr>
              <a:t>DTG is absolutely contraindicated as part of her ART regimen.</a:t>
            </a:r>
          </a:p>
          <a:p>
            <a:pPr marL="342900" marR="0" indent="-342900">
              <a:spcBef>
                <a:spcPts val="0"/>
              </a:spcBef>
              <a:spcAft>
                <a:spcPts val="0"/>
              </a:spcAft>
              <a:buAutoNum type="alphaUcPeriod"/>
            </a:pPr>
            <a:endParaRPr lang="en-US" sz="29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2900" dirty="0">
                <a:effectLst/>
                <a:latin typeface="Calibri" panose="020F0502020204030204" pitchFamily="34" charset="0"/>
                <a:ea typeface="Calibri" panose="020F0502020204030204" pitchFamily="34" charset="0"/>
              </a:rPr>
              <a:t>Even if her viral load is suppressed at the time of delivery, it is recommended that she not breastfeed if she can exclusively formula feed.</a:t>
            </a:r>
          </a:p>
          <a:p>
            <a:pPr marL="114112" indent="0">
              <a:buNone/>
            </a:pP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41</a:t>
            </a:fld>
            <a:endParaRPr lang="en-US"/>
          </a:p>
        </p:txBody>
      </p:sp>
    </p:spTree>
    <p:extLst>
      <p:ext uri="{BB962C8B-B14F-4D97-AF65-F5344CB8AC3E}">
        <p14:creationId xmlns:p14="http://schemas.microsoft.com/office/powerpoint/2010/main" val="1807494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3320" y="410134"/>
            <a:ext cx="6170680" cy="1692771"/>
          </a:xfrm>
          <a:prstGeom prst="rect">
            <a:avLst/>
          </a:prstGeom>
        </p:spPr>
        <p:txBody>
          <a:bodyPr wrap="square">
            <a:spAutoFit/>
          </a:bodyPr>
          <a:lstStyle/>
          <a:p>
            <a:pPr algn="ctr" defTabSz="456438"/>
            <a:r>
              <a:rPr lang="en-US" dirty="0">
                <a:solidFill>
                  <a:srgbClr val="0054A6"/>
                </a:solidFill>
                <a:latin typeface="Arial"/>
              </a:rPr>
              <a:t> </a:t>
            </a:r>
            <a:r>
              <a:rPr lang="en-US" sz="3200" dirty="0">
                <a:solidFill>
                  <a:srgbClr val="0054A6"/>
                </a:solidFill>
                <a:latin typeface="Arial"/>
              </a:rPr>
              <a:t>HIV - HCV - PrEP - PEP</a:t>
            </a:r>
          </a:p>
          <a:p>
            <a:pPr algn="ctr" defTabSz="456438"/>
            <a:r>
              <a:rPr lang="en-US" sz="4000" dirty="0">
                <a:solidFill>
                  <a:srgbClr val="0054A6"/>
                </a:solidFill>
                <a:latin typeface="Arial"/>
              </a:rPr>
              <a:t>Clinical Consultations</a:t>
            </a:r>
          </a:p>
          <a:p>
            <a:pPr algn="ctr" defTabSz="456438"/>
            <a:r>
              <a:rPr lang="en-US" sz="3200" dirty="0">
                <a:solidFill>
                  <a:srgbClr val="0054A6"/>
                </a:solidFill>
                <a:latin typeface="Arial"/>
              </a:rPr>
              <a:t>For Providers in Upstate NY</a:t>
            </a:r>
          </a:p>
        </p:txBody>
      </p:sp>
      <p:sp>
        <p:nvSpPr>
          <p:cNvPr id="7" name="Rectangle 6"/>
          <p:cNvSpPr/>
          <p:nvPr/>
        </p:nvSpPr>
        <p:spPr>
          <a:xfrm>
            <a:off x="3204842" y="2648924"/>
            <a:ext cx="5564691" cy="1569660"/>
          </a:xfrm>
          <a:prstGeom prst="rect">
            <a:avLst/>
          </a:prstGeom>
          <a:ln>
            <a:solidFill>
              <a:schemeClr val="bg1"/>
            </a:solidFill>
          </a:ln>
        </p:spPr>
        <p:txBody>
          <a:bodyPr wrap="square">
            <a:spAutoFit/>
          </a:bodyPr>
          <a:lstStyle/>
          <a:p>
            <a:pPr algn="r" defTabSz="456438"/>
            <a:r>
              <a:rPr lang="en-US" sz="2400" b="1" dirty="0">
                <a:solidFill>
                  <a:srgbClr val="D62027"/>
                </a:solidFill>
                <a:latin typeface="Arial"/>
              </a:rPr>
              <a:t>Call or E-mail for a consultation:</a:t>
            </a:r>
          </a:p>
          <a:p>
            <a:pPr algn="r" defTabSz="456438"/>
            <a:r>
              <a:rPr lang="en-US" sz="2400" b="1" dirty="0">
                <a:solidFill>
                  <a:srgbClr val="D62027"/>
                </a:solidFill>
                <a:latin typeface="Arial"/>
              </a:rPr>
              <a:t>518-262-6864</a:t>
            </a:r>
          </a:p>
          <a:p>
            <a:pPr algn="r" defTabSz="456438"/>
            <a:r>
              <a:rPr lang="en-US" sz="2400" dirty="0">
                <a:solidFill>
                  <a:srgbClr val="0054A6"/>
                </a:solidFill>
                <a:latin typeface="Arial"/>
              </a:rPr>
              <a:t>Monday – Friday 8:00 a.m. – 4:30 p.m.</a:t>
            </a:r>
          </a:p>
          <a:p>
            <a:pPr algn="r" defTabSz="456438"/>
            <a:r>
              <a:rPr lang="en-US" sz="2400" dirty="0">
                <a:solidFill>
                  <a:srgbClr val="0054A6"/>
                </a:solidFill>
                <a:latin typeface="Arial"/>
              </a:rPr>
              <a:t>prokopw@amc.edu</a:t>
            </a:r>
            <a:r>
              <a:rPr lang="en-US" sz="2400" dirty="0">
                <a:solidFill>
                  <a:srgbClr val="C00000"/>
                </a:solidFill>
                <a:latin typeface="Arial"/>
              </a:rPr>
              <a:t> </a:t>
            </a:r>
          </a:p>
        </p:txBody>
      </p:sp>
      <p:sp>
        <p:nvSpPr>
          <p:cNvPr id="9" name="Rectangle 8"/>
          <p:cNvSpPr/>
          <p:nvPr/>
        </p:nvSpPr>
        <p:spPr>
          <a:xfrm>
            <a:off x="230518" y="4528418"/>
            <a:ext cx="8539015" cy="923330"/>
          </a:xfrm>
          <a:prstGeom prst="rect">
            <a:avLst/>
          </a:prstGeom>
          <a:ln>
            <a:noFill/>
          </a:ln>
        </p:spPr>
        <p:txBody>
          <a:bodyPr wrap="square">
            <a:spAutoFit/>
          </a:bodyPr>
          <a:lstStyle/>
          <a:p>
            <a:pPr defTabSz="456438"/>
            <a:r>
              <a:rPr lang="en-US" dirty="0">
                <a:solidFill>
                  <a:srgbClr val="D62027"/>
                </a:solidFill>
                <a:latin typeface="Arial"/>
              </a:rPr>
              <a:t>If you have experienced an occupational exposure such as a needle stick, please call 518-262-4043. You will be given an opportunity on the telephone menu to speak to a physician 24 hours a day. </a:t>
            </a:r>
          </a:p>
        </p:txBody>
      </p:sp>
      <p:sp>
        <p:nvSpPr>
          <p:cNvPr id="2" name="TextBox 1"/>
          <p:cNvSpPr txBox="1"/>
          <p:nvPr/>
        </p:nvSpPr>
        <p:spPr>
          <a:xfrm>
            <a:off x="1571321" y="5628436"/>
            <a:ext cx="2044214" cy="369332"/>
          </a:xfrm>
          <a:prstGeom prst="rect">
            <a:avLst/>
          </a:prstGeom>
          <a:noFill/>
        </p:spPr>
        <p:txBody>
          <a:bodyPr wrap="none" rtlCol="0">
            <a:spAutoFit/>
          </a:bodyPr>
          <a:lstStyle/>
          <a:p>
            <a:pPr defTabSz="456438"/>
            <a:r>
              <a:rPr lang="en-US" dirty="0">
                <a:solidFill>
                  <a:srgbClr val="FFFFFF"/>
                </a:solidFill>
                <a:latin typeface="Arial"/>
              </a:rPr>
              <a:t>www.amc.edu/hiv </a:t>
            </a:r>
          </a:p>
        </p:txBody>
      </p:sp>
      <p:pic>
        <p:nvPicPr>
          <p:cNvPr id="1027" name="Picture 3" descr="C:\Users\ybarraj\AppData\Local\Microsoft\Windows\Temporary Internet Files\Content.IE5\HC9D927Y\Avaya_4606_telephon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10134"/>
            <a:ext cx="2080620" cy="12102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ybarraj\AppData\Local\Microsoft\Windows\Temporary Internet Files\Content.IE5\F2X23WBT\Computerkeyboar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976" y="1780142"/>
            <a:ext cx="1959347" cy="195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742496"/>
      </p:ext>
    </p:extLst>
  </p:cSld>
  <p:clrMapOvr>
    <a:masterClrMapping/>
  </p:clrMapOvr>
  <mc:AlternateContent xmlns:mc="http://schemas.openxmlformats.org/markup-compatibility/2006" xmlns:p14="http://schemas.microsoft.com/office/powerpoint/2010/main">
    <mc:Choice Requires="p14">
      <p:transition spd="slow" p14:dur="30000" advClick="0" advTm="15000"/>
    </mc:Choice>
    <mc:Fallback xmlns="">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036" y="5626429"/>
            <a:ext cx="2576951" cy="237724"/>
          </a:xfrm>
          <a:prstGeom prst="rect">
            <a:avLst/>
          </a:prstGeom>
        </p:spPr>
      </p:pic>
      <p:sp>
        <p:nvSpPr>
          <p:cNvPr id="2" name="TextBox 1"/>
          <p:cNvSpPr txBox="1"/>
          <p:nvPr/>
        </p:nvSpPr>
        <p:spPr>
          <a:xfrm>
            <a:off x="319100" y="1575963"/>
            <a:ext cx="8145277" cy="1431161"/>
          </a:xfrm>
          <a:prstGeom prst="rect">
            <a:avLst/>
          </a:prstGeom>
          <a:noFill/>
        </p:spPr>
        <p:txBody>
          <a:bodyPr wrap="square" rtlCol="0">
            <a:spAutoFit/>
          </a:bodyPr>
          <a:lstStyle/>
          <a:p>
            <a:r>
              <a:rPr lang="en-US" sz="2900" dirty="0">
                <a:solidFill>
                  <a:schemeClr val="tx2"/>
                </a:solidFill>
              </a:rPr>
              <a:t>The following planning members have </a:t>
            </a:r>
            <a:r>
              <a:rPr lang="en-US" sz="2900" u="sng" dirty="0">
                <a:solidFill>
                  <a:schemeClr val="tx2"/>
                </a:solidFill>
              </a:rPr>
              <a:t>no financial</a:t>
            </a:r>
            <a:r>
              <a:rPr lang="en-US" sz="2900" dirty="0">
                <a:solidFill>
                  <a:schemeClr val="tx2"/>
                </a:solidFill>
              </a:rPr>
              <a:t> relationships to disclose: Cynthia Miller, MD, Sarah Walker, MS and Jennifer Price. </a:t>
            </a:r>
          </a:p>
        </p:txBody>
      </p:sp>
    </p:spTree>
    <p:extLst>
      <p:ext uri="{BB962C8B-B14F-4D97-AF65-F5344CB8AC3E}">
        <p14:creationId xmlns:p14="http://schemas.microsoft.com/office/powerpoint/2010/main" val="147427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3855-52A0-4C96-A3B9-C2AEF93E5C2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24DC2AC-04EA-42AD-86C2-6BE0C5426E12}"/>
              </a:ext>
            </a:extLst>
          </p:cNvPr>
          <p:cNvSpPr>
            <a:spLocks noGrp="1"/>
          </p:cNvSpPr>
          <p:nvPr>
            <p:ph idx="1"/>
          </p:nvPr>
        </p:nvSpPr>
        <p:spPr/>
        <p:txBody>
          <a:bodyPr/>
          <a:lstStyle/>
          <a:p>
            <a:r>
              <a:rPr lang="en-US" dirty="0"/>
              <a:t>Discuss factors influencing perinatal HIV transmission</a:t>
            </a:r>
          </a:p>
          <a:p>
            <a:r>
              <a:rPr lang="en-US" dirty="0"/>
              <a:t>Describe strategies for reducing the risk of perinatal HIV, based on the U.S. Department of Health and Human Service’s Guidelines</a:t>
            </a:r>
          </a:p>
          <a:p>
            <a:r>
              <a:rPr lang="en-US" dirty="0"/>
              <a:t>List at least two recommendations for postpartum follow-up of women living with HIV</a:t>
            </a:r>
          </a:p>
          <a:p>
            <a:r>
              <a:rPr lang="en-US" dirty="0"/>
              <a:t>Describe when and how to consult with and refer patients to providers for more specialized care</a:t>
            </a:r>
          </a:p>
        </p:txBody>
      </p:sp>
      <p:sp>
        <p:nvSpPr>
          <p:cNvPr id="4" name="Slide Number Placeholder 3">
            <a:extLst>
              <a:ext uri="{FF2B5EF4-FFF2-40B4-BE49-F238E27FC236}">
                <a16:creationId xmlns:a16="http://schemas.microsoft.com/office/drawing/2014/main" id="{D3429865-B955-471C-837C-68B0C2F2DA4E}"/>
              </a:ext>
            </a:extLst>
          </p:cNvPr>
          <p:cNvSpPr>
            <a:spLocks noGrp="1"/>
          </p:cNvSpPr>
          <p:nvPr>
            <p:ph type="sldNum" sz="quarter" idx="12"/>
          </p:nvPr>
        </p:nvSpPr>
        <p:spPr/>
        <p:txBody>
          <a:bodyPr/>
          <a:lstStyle/>
          <a:p>
            <a:fld id="{1D2EA5EF-C699-AF4C-BA42-C0A1CAAB713C}" type="slidenum">
              <a:rPr lang="en-US" smtClean="0"/>
              <a:t>6</a:t>
            </a:fld>
            <a:endParaRPr lang="en-US"/>
          </a:p>
        </p:txBody>
      </p:sp>
    </p:spTree>
    <p:extLst>
      <p:ext uri="{BB962C8B-B14F-4D97-AF65-F5344CB8AC3E}">
        <p14:creationId xmlns:p14="http://schemas.microsoft.com/office/powerpoint/2010/main" val="1159676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8F34-AF2B-8046-A550-53B64AB8480C}"/>
              </a:ext>
            </a:extLst>
          </p:cNvPr>
          <p:cNvSpPr>
            <a:spLocks noGrp="1"/>
          </p:cNvSpPr>
          <p:nvPr>
            <p:ph type="title"/>
          </p:nvPr>
        </p:nvSpPr>
        <p:spPr/>
        <p:txBody>
          <a:bodyPr/>
          <a:lstStyle/>
          <a:p>
            <a:r>
              <a:rPr lang="en-US" dirty="0"/>
              <a:t>Pre-test Question </a:t>
            </a:r>
          </a:p>
        </p:txBody>
      </p:sp>
      <p:sp>
        <p:nvSpPr>
          <p:cNvPr id="3" name="Content Placeholder 2">
            <a:extLst>
              <a:ext uri="{FF2B5EF4-FFF2-40B4-BE49-F238E27FC236}">
                <a16:creationId xmlns:a16="http://schemas.microsoft.com/office/drawing/2014/main" id="{6AE03399-A257-2B40-8986-39D8B1D1C55F}"/>
              </a:ext>
            </a:extLst>
          </p:cNvPr>
          <p:cNvSpPr>
            <a:spLocks noGrp="1"/>
          </p:cNvSpPr>
          <p:nvPr>
            <p:ph idx="1"/>
          </p:nvPr>
        </p:nvSpPr>
        <p:spPr>
          <a:xfrm>
            <a:off x="457202" y="1311565"/>
            <a:ext cx="8315569" cy="4655938"/>
          </a:xfrm>
        </p:spPr>
        <p:txBody>
          <a:bodyPr>
            <a:normAutofit fontScale="92500" lnSpcReduction="10000"/>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A 28 </a:t>
            </a:r>
            <a:r>
              <a:rPr lang="en-US" sz="1800" dirty="0" err="1">
                <a:effectLst/>
                <a:latin typeface="Calibri" panose="020F0502020204030204" pitchFamily="34" charset="0"/>
                <a:ea typeface="Calibri" panose="020F0502020204030204" pitchFamily="34" charset="0"/>
              </a:rPr>
              <a:t>yo</a:t>
            </a:r>
            <a:r>
              <a:rPr lang="en-US" sz="1800" dirty="0">
                <a:effectLst/>
                <a:latin typeface="Calibri" panose="020F0502020204030204" pitchFamily="34" charset="0"/>
                <a:ea typeface="Calibri" panose="020F0502020204030204" pitchFamily="34" charset="0"/>
              </a:rPr>
              <a:t> woman is newly diagnosed with HIV and comes to see you for an initial medical visit. She previously used IV heroin, and both shared needles and exchanged sex for heroin; she believes she was infected through shared needles or heterosexual sex. She has now been sober for 4 years, but had delayed getting an HIV test out of fear of the results. She is newly married and would like to start a family though not immediately. Her husband has been tested and is HIV negative. All of the below are true EXCEPT:</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1800" dirty="0">
                <a:effectLst/>
                <a:latin typeface="Calibri" panose="020F0502020204030204" pitchFamily="34" charset="0"/>
                <a:ea typeface="Calibri" panose="020F0502020204030204" pitchFamily="34" charset="0"/>
              </a:rPr>
              <a:t>She should start on ART and achieve a suppressed viral load prior to attempting to conceive</a:t>
            </a:r>
          </a:p>
          <a:p>
            <a:pPr marL="342900" marR="0" indent="-342900">
              <a:spcBef>
                <a:spcPts val="0"/>
              </a:spcBef>
              <a:spcAft>
                <a:spcPts val="0"/>
              </a:spcAft>
              <a:buAutoNum type="alphaUcPeriod"/>
            </a:pPr>
            <a:endParaRPr lang="en-US" sz="18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1800" dirty="0">
                <a:effectLst/>
                <a:latin typeface="Calibri" panose="020F0502020204030204" pitchFamily="34" charset="0"/>
                <a:ea typeface="Calibri" panose="020F0502020204030204" pitchFamily="34" charset="0"/>
              </a:rPr>
              <a:t>You fully anticipate that she will deliver an HIV-negative baby if her viral load remains suppressed throughout her pregnancy and delivery.</a:t>
            </a:r>
          </a:p>
          <a:p>
            <a:pPr marL="342900" marR="0" indent="-342900">
              <a:spcBef>
                <a:spcPts val="0"/>
              </a:spcBef>
              <a:spcAft>
                <a:spcPts val="0"/>
              </a:spcAft>
              <a:buAutoNum type="alphaUcPeriod"/>
            </a:pPr>
            <a:endParaRPr lang="en-US" sz="18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1800" dirty="0">
                <a:effectLst/>
                <a:latin typeface="Calibri" panose="020F0502020204030204" pitchFamily="34" charset="0"/>
                <a:ea typeface="Calibri" panose="020F0502020204030204" pitchFamily="34" charset="0"/>
              </a:rPr>
              <a:t>She should be screened for Hepatitis C.</a:t>
            </a:r>
          </a:p>
          <a:p>
            <a:pPr marL="342900" marR="0" indent="-342900">
              <a:spcBef>
                <a:spcPts val="0"/>
              </a:spcBef>
              <a:spcAft>
                <a:spcPts val="0"/>
              </a:spcAft>
              <a:buAutoNum type="alphaUcPeriod"/>
            </a:pPr>
            <a:endParaRPr lang="en-US" sz="18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1800" dirty="0">
                <a:effectLst/>
                <a:latin typeface="Calibri" panose="020F0502020204030204" pitchFamily="34" charset="0"/>
                <a:ea typeface="Calibri" panose="020F0502020204030204" pitchFamily="34" charset="0"/>
              </a:rPr>
              <a:t>DTG is absolutely contraindicated as part of her ART regimen.</a:t>
            </a:r>
          </a:p>
          <a:p>
            <a:pPr marL="342900" marR="0" indent="-342900">
              <a:spcBef>
                <a:spcPts val="0"/>
              </a:spcBef>
              <a:spcAft>
                <a:spcPts val="0"/>
              </a:spcAft>
              <a:buAutoNum type="alphaUcPeriod"/>
            </a:pPr>
            <a:endParaRPr lang="en-US" sz="1800" dirty="0">
              <a:latin typeface="Calibri" panose="020F0502020204030204" pitchFamily="34" charset="0"/>
              <a:ea typeface="Calibri" panose="020F0502020204030204" pitchFamily="34" charset="0"/>
            </a:endParaRPr>
          </a:p>
          <a:p>
            <a:pPr marL="342900" marR="0" indent="-342900">
              <a:spcBef>
                <a:spcPts val="0"/>
              </a:spcBef>
              <a:spcAft>
                <a:spcPts val="0"/>
              </a:spcAft>
              <a:buAutoNum type="alphaUcPeriod"/>
            </a:pPr>
            <a:r>
              <a:rPr lang="en-US" sz="1800" dirty="0">
                <a:effectLst/>
                <a:latin typeface="Calibri" panose="020F0502020204030204" pitchFamily="34" charset="0"/>
                <a:ea typeface="Calibri" panose="020F0502020204030204" pitchFamily="34" charset="0"/>
              </a:rPr>
              <a:t>Even if her viral load is suppressed at the time of delivery, it is recommended that she not breastfeed if she can exclusively formula feed.</a:t>
            </a:r>
          </a:p>
          <a:p>
            <a:endParaRPr lang="en-US" dirty="0"/>
          </a:p>
        </p:txBody>
      </p:sp>
      <p:sp>
        <p:nvSpPr>
          <p:cNvPr id="4" name="Slide Number Placeholder 3">
            <a:extLst>
              <a:ext uri="{FF2B5EF4-FFF2-40B4-BE49-F238E27FC236}">
                <a16:creationId xmlns:a16="http://schemas.microsoft.com/office/drawing/2014/main" id="{3772F68F-78F3-1445-8742-92001B639372}"/>
              </a:ext>
            </a:extLst>
          </p:cNvPr>
          <p:cNvSpPr>
            <a:spLocks noGrp="1"/>
          </p:cNvSpPr>
          <p:nvPr>
            <p:ph type="sldNum" sz="quarter" idx="12"/>
          </p:nvPr>
        </p:nvSpPr>
        <p:spPr/>
        <p:txBody>
          <a:bodyPr/>
          <a:lstStyle/>
          <a:p>
            <a:fld id="{1D2EA5EF-C699-AF4C-BA42-C0A1CAAB713C}" type="slidenum">
              <a:rPr lang="en-US" smtClean="0"/>
              <a:t>7</a:t>
            </a:fld>
            <a:endParaRPr lang="en-US"/>
          </a:p>
        </p:txBody>
      </p:sp>
    </p:spTree>
    <p:extLst>
      <p:ext uri="{BB962C8B-B14F-4D97-AF65-F5344CB8AC3E}">
        <p14:creationId xmlns:p14="http://schemas.microsoft.com/office/powerpoint/2010/main" val="382981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44CC-6177-E443-B6E0-8BAF98B05561}"/>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6AB1BFFF-B76A-5C44-AA57-0A65B200E675}"/>
              </a:ext>
            </a:extLst>
          </p:cNvPr>
          <p:cNvSpPr>
            <a:spLocks noGrp="1"/>
          </p:cNvSpPr>
          <p:nvPr>
            <p:ph idx="1"/>
          </p:nvPr>
        </p:nvSpPr>
        <p:spPr/>
        <p:txBody>
          <a:bodyPr/>
          <a:lstStyle/>
          <a:p>
            <a:pPr marL="114112" indent="0">
              <a:buNone/>
            </a:pPr>
            <a:r>
              <a:rPr lang="en-US" dirty="0"/>
              <a:t>Prior to the routine use of combination antiretroviral therapy (</a:t>
            </a:r>
            <a:r>
              <a:rPr lang="en-US" dirty="0" err="1"/>
              <a:t>cART</a:t>
            </a:r>
            <a:r>
              <a:rPr lang="en-US" dirty="0"/>
              <a:t>), what percentage of pregnant woman living with HIV delivered babies who were HIV positive?</a:t>
            </a:r>
          </a:p>
          <a:p>
            <a:pPr marL="571312" indent="-457200">
              <a:buAutoNum type="arabicPeriod"/>
            </a:pPr>
            <a:r>
              <a:rPr lang="en-US" dirty="0"/>
              <a:t>10%</a:t>
            </a:r>
          </a:p>
          <a:p>
            <a:pPr marL="571312" indent="-457200">
              <a:buAutoNum type="arabicPeriod"/>
            </a:pPr>
            <a:r>
              <a:rPr lang="en-US" dirty="0"/>
              <a:t>25%</a:t>
            </a:r>
          </a:p>
          <a:p>
            <a:pPr marL="571312" indent="-457200">
              <a:buAutoNum type="arabicPeriod"/>
            </a:pPr>
            <a:r>
              <a:rPr lang="en-US" dirty="0"/>
              <a:t>50%</a:t>
            </a:r>
          </a:p>
          <a:p>
            <a:pPr marL="571312" indent="-457200">
              <a:buAutoNum type="arabicPeriod"/>
            </a:pPr>
            <a:r>
              <a:rPr lang="en-US" dirty="0"/>
              <a:t>75%</a:t>
            </a:r>
          </a:p>
          <a:p>
            <a:pPr marL="571312" indent="-457200">
              <a:buAutoNum type="arabicPeriod"/>
            </a:pPr>
            <a:r>
              <a:rPr lang="en-US" dirty="0"/>
              <a:t>100%</a:t>
            </a:r>
          </a:p>
        </p:txBody>
      </p:sp>
      <p:sp>
        <p:nvSpPr>
          <p:cNvPr id="4" name="Slide Number Placeholder 3">
            <a:extLst>
              <a:ext uri="{FF2B5EF4-FFF2-40B4-BE49-F238E27FC236}">
                <a16:creationId xmlns:a16="http://schemas.microsoft.com/office/drawing/2014/main" id="{91D52E96-31DC-9A42-82E0-6CBE60ED961C}"/>
              </a:ext>
            </a:extLst>
          </p:cNvPr>
          <p:cNvSpPr>
            <a:spLocks noGrp="1"/>
          </p:cNvSpPr>
          <p:nvPr>
            <p:ph type="sldNum" sz="quarter" idx="12"/>
          </p:nvPr>
        </p:nvSpPr>
        <p:spPr/>
        <p:txBody>
          <a:bodyPr/>
          <a:lstStyle/>
          <a:p>
            <a:fld id="{1D2EA5EF-C699-AF4C-BA42-C0A1CAAB713C}" type="slidenum">
              <a:rPr lang="en-US" smtClean="0"/>
              <a:t>8</a:t>
            </a:fld>
            <a:endParaRPr lang="en-US"/>
          </a:p>
        </p:txBody>
      </p:sp>
    </p:spTree>
    <p:extLst>
      <p:ext uri="{BB962C8B-B14F-4D97-AF65-F5344CB8AC3E}">
        <p14:creationId xmlns:p14="http://schemas.microsoft.com/office/powerpoint/2010/main" val="1519974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04611"/>
          </a:xfrm>
        </p:spPr>
        <p:txBody>
          <a:bodyPr>
            <a:normAutofit/>
          </a:bodyPr>
          <a:lstStyle/>
          <a:p>
            <a:r>
              <a:rPr lang="en-US" sz="2400" dirty="0"/>
              <a:t>Why significant?</a:t>
            </a:r>
          </a:p>
          <a:p>
            <a:pPr lvl="1"/>
            <a:r>
              <a:rPr lang="en-US" sz="2000" dirty="0"/>
              <a:t>Similar route of transmission of HIV and pregnancy!</a:t>
            </a:r>
          </a:p>
          <a:p>
            <a:pPr lvl="1"/>
            <a:r>
              <a:rPr lang="en-US" sz="2000" dirty="0"/>
              <a:t>Historic rates of MTCT 25-35% without intervention</a:t>
            </a:r>
          </a:p>
          <a:p>
            <a:pPr lvl="1"/>
            <a:r>
              <a:rPr lang="en-US" sz="2000" dirty="0"/>
              <a:t>Acute HIV infection during pregnancy particularly dangerous to fetus</a:t>
            </a:r>
          </a:p>
          <a:p>
            <a:endParaRPr lang="en-US" dirty="0"/>
          </a:p>
          <a:p>
            <a:r>
              <a:rPr lang="en-US" sz="2400" dirty="0"/>
              <a:t>Routes of mother-to-child transmission</a:t>
            </a:r>
          </a:p>
          <a:p>
            <a:pPr lvl="2"/>
            <a:r>
              <a:rPr lang="en-US" sz="2000" dirty="0"/>
              <a:t>In utero</a:t>
            </a:r>
          </a:p>
          <a:p>
            <a:pPr lvl="2"/>
            <a:r>
              <a:rPr lang="en-US" sz="2000" dirty="0"/>
              <a:t>During labor</a:t>
            </a:r>
          </a:p>
          <a:p>
            <a:pPr lvl="2"/>
            <a:r>
              <a:rPr lang="en-US" sz="2000" dirty="0"/>
              <a:t>breastfeeding</a:t>
            </a:r>
          </a:p>
          <a:p>
            <a:endParaRPr lang="en-US" dirty="0"/>
          </a:p>
        </p:txBody>
      </p:sp>
      <p:sp>
        <p:nvSpPr>
          <p:cNvPr id="3" name="Title 2"/>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41004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NCRC master -16x9-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AETC-NCRC master -16x9-template</Template>
  <TotalTime>422</TotalTime>
  <Words>1993</Words>
  <Application>Microsoft Office PowerPoint</Application>
  <PresentationFormat>On-screen Show (4:3)</PresentationFormat>
  <Paragraphs>201</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&amp;quot</vt:lpstr>
      <vt:lpstr>Arial</vt:lpstr>
      <vt:lpstr>Calibri</vt:lpstr>
      <vt:lpstr>ITC Avant Garde Std Bk</vt:lpstr>
      <vt:lpstr>Microsoft Sans Serif</vt:lpstr>
      <vt:lpstr>Open Sans</vt:lpstr>
      <vt:lpstr>Wingdings</vt:lpstr>
      <vt:lpstr>AETC-NCRC master -16x9-template</vt:lpstr>
      <vt:lpstr>HIV and Pregnancy</vt:lpstr>
      <vt:lpstr>Disclosures</vt:lpstr>
      <vt:lpstr>PowerPoint Presentation</vt:lpstr>
      <vt:lpstr>Disclosures</vt:lpstr>
      <vt:lpstr>PowerPoint Presentation</vt:lpstr>
      <vt:lpstr>Learning Objectives</vt:lpstr>
      <vt:lpstr>Pre-test Question </vt:lpstr>
      <vt:lpstr>Question:</vt:lpstr>
      <vt:lpstr>Background:</vt:lpstr>
      <vt:lpstr>HIV Natural history:</vt:lpstr>
      <vt:lpstr>PowerPoint Presentation</vt:lpstr>
      <vt:lpstr>Background: ACTG 076</vt:lpstr>
      <vt:lpstr>Background: ACTG 076</vt:lpstr>
      <vt:lpstr>PowerPoint Presentation</vt:lpstr>
      <vt:lpstr>PowerPoint Presentation</vt:lpstr>
      <vt:lpstr>PowerPoint Presentation</vt:lpstr>
      <vt:lpstr>Background: ACTG 076</vt:lpstr>
      <vt:lpstr>Planning Pregnancy:</vt:lpstr>
      <vt:lpstr>Planning Pregnancy:</vt:lpstr>
      <vt:lpstr>Care of the Pregnant woman with HIV: ART naïve</vt:lpstr>
      <vt:lpstr>Initiating ART in an ART-Naïve Pregnant Woman </vt:lpstr>
      <vt:lpstr>Initiating ART in an ART-Naïve Pregnant Woman </vt:lpstr>
      <vt:lpstr>Dolutegravir and Pregnancy</vt:lpstr>
      <vt:lpstr>Dolutegravir in Pregnancy</vt:lpstr>
      <vt:lpstr>Dolutegravir in Pregnancy</vt:lpstr>
      <vt:lpstr>PowerPoint Presentation</vt:lpstr>
      <vt:lpstr>Darunavir concentrations in pregnancy:</vt:lpstr>
      <vt:lpstr>Raltegravir in Pregnancy</vt:lpstr>
      <vt:lpstr>Initiating ART in an ART-Naïve Pregnant Woman </vt:lpstr>
      <vt:lpstr>Initiating ART in an ART-Naïve Pregnant Woman </vt:lpstr>
      <vt:lpstr>Women trying to conceive:</vt:lpstr>
      <vt:lpstr>Considerations when initiating a regimen:</vt:lpstr>
      <vt:lpstr>A Pregnant woman already on ART</vt:lpstr>
      <vt:lpstr>Monitoring pregnant women with HIV</vt:lpstr>
      <vt:lpstr>Question:</vt:lpstr>
      <vt:lpstr>Intrapartum and neonatal care</vt:lpstr>
      <vt:lpstr>Postpartum care: mother</vt:lpstr>
      <vt:lpstr>Hepatitis B</vt:lpstr>
      <vt:lpstr>Hepatitis C</vt:lpstr>
      <vt:lpstr>When to refer?</vt:lpstr>
      <vt:lpstr>Post-test Question </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Dominic Stanislaus</cp:lastModifiedBy>
  <cp:revision>43</cp:revision>
  <dcterms:created xsi:type="dcterms:W3CDTF">2016-05-10T21:03:54Z</dcterms:created>
  <dcterms:modified xsi:type="dcterms:W3CDTF">2021-02-22T15:57:04Z</dcterms:modified>
</cp:coreProperties>
</file>