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256" r:id="rId2"/>
    <p:sldId id="307" r:id="rId3"/>
    <p:sldId id="262" r:id="rId4"/>
    <p:sldId id="306" r:id="rId5"/>
    <p:sldId id="272" r:id="rId6"/>
    <p:sldId id="263" r:id="rId7"/>
    <p:sldId id="277" r:id="rId8"/>
    <p:sldId id="301" r:id="rId9"/>
    <p:sldId id="267" r:id="rId10"/>
    <p:sldId id="297" r:id="rId11"/>
    <p:sldId id="305" r:id="rId12"/>
    <p:sldId id="295" r:id="rId13"/>
    <p:sldId id="290" r:id="rId14"/>
    <p:sldId id="266" r:id="rId15"/>
    <p:sldId id="294" r:id="rId16"/>
    <p:sldId id="288" r:id="rId17"/>
    <p:sldId id="303" r:id="rId18"/>
    <p:sldId id="287" r:id="rId19"/>
    <p:sldId id="274" r:id="rId20"/>
    <p:sldId id="278" r:id="rId21"/>
    <p:sldId id="298" r:id="rId22"/>
    <p:sldId id="284" r:id="rId23"/>
    <p:sldId id="291" r:id="rId24"/>
    <p:sldId id="279" r:id="rId25"/>
    <p:sldId id="292" r:id="rId26"/>
    <p:sldId id="280" r:id="rId27"/>
    <p:sldId id="299" r:id="rId28"/>
    <p:sldId id="289" r:id="rId29"/>
    <p:sldId id="281" r:id="rId30"/>
    <p:sldId id="285" r:id="rId31"/>
    <p:sldId id="300" r:id="rId32"/>
    <p:sldId id="282" r:id="rId33"/>
    <p:sldId id="304" r:id="rId34"/>
    <p:sldId id="286" r:id="rId35"/>
    <p:sldId id="268" r:id="rId36"/>
    <p:sldId id="302" r:id="rId37"/>
    <p:sldId id="296" r:id="rId38"/>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Wilkins" initials="AW" lastIdx="2" clrIdx="0">
    <p:extLst>
      <p:ext uri="{19B8F6BF-5375-455C-9EA6-DF929625EA0E}">
        <p15:presenceInfo xmlns:p15="http://schemas.microsoft.com/office/powerpoint/2012/main" userId="S-1-5-21-3656170845-484873548-599093109-26866" providerId="AD"/>
      </p:ext>
    </p:extLst>
  </p:cmAuthor>
  <p:cmAuthor id="2" name="Kathryn Rose Klein" initials="KK" lastIdx="6" clrIdx="1">
    <p:extLst>
      <p:ext uri="{19B8F6BF-5375-455C-9EA6-DF929625EA0E}">
        <p15:presenceInfo xmlns:p15="http://schemas.microsoft.com/office/powerpoint/2012/main" userId="S::krklein@uwm.edu::9b9e094c-804f-4edb-9eac-65167f1d59f6" providerId="AD"/>
      </p:ext>
    </p:extLst>
  </p:cmAuthor>
  <p:cmAuthor id="3" name="AMANDA WILKINS" initials="AW" lastIdx="7" clrIdx="2">
    <p:extLst>
      <p:ext uri="{19B8F6BF-5375-455C-9EA6-DF929625EA0E}">
        <p15:presenceInfo xmlns:p15="http://schemas.microsoft.com/office/powerpoint/2012/main" userId="S::awilkins_medicine.wisc.edu#ext#@uwm.edu::2ef0e974-7d34-4357-bb89-f6f02b35cf35" providerId="AD"/>
      </p:ext>
    </p:extLst>
  </p:cmAuthor>
  <p:cmAuthor id="4" name="Jeneile Marie Luebke" initials="JL" lastIdx="5" clrIdx="3">
    <p:extLst>
      <p:ext uri="{19B8F6BF-5375-455C-9EA6-DF929625EA0E}">
        <p15:presenceInfo xmlns:p15="http://schemas.microsoft.com/office/powerpoint/2012/main" userId="S::jeneile@uwm.edu::c8adf0b4-aab1-4dfa-a200-124298f269bd" providerId="AD"/>
      </p:ext>
    </p:extLst>
  </p:cmAuthor>
  <p:cmAuthor id="5" name="Emma Reusch" initials="ER" lastIdx="1" clrIdx="4">
    <p:extLst>
      <p:ext uri="{19B8F6BF-5375-455C-9EA6-DF929625EA0E}">
        <p15:presenceInfo xmlns:p15="http://schemas.microsoft.com/office/powerpoint/2012/main" userId="S::ereusch_medicine.wisc.edu#ext#@uwm.edu::1bef2d67-c8c1-468a-9a29-bd9a4f9ef1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81C8E-1275-1823-208F-66537B9F6563}" v="64" dt="2020-11-20T22:49:41.278"/>
    <p1510:client id="{05E7E373-FDF7-B227-B688-1A8A200E499C}" v="1460" dt="2020-11-05T05:27:20.754"/>
    <p1510:client id="{0FD4FEC1-BA9B-9F78-6B14-7754F24C52E6}" v="49" dt="2020-11-11T21:10:16.880"/>
    <p1510:client id="{10BB1D05-B224-3A72-6768-589095578E23}" v="644" dt="2020-11-09T22:29:18.416"/>
    <p1510:client id="{2148DCF9-C279-0DD0-3C3D-07BF8CF3ACD2}" v="21" dt="2020-11-09T21:13:10.602"/>
    <p1510:client id="{230C4610-CC72-7C6F-9329-47F0F8B467D5}" v="1737" dt="2020-11-11T20:46:17.582"/>
    <p1510:client id="{3701D097-CFCB-6EF3-13C1-88E9CE15BDEB}" v="6" dt="2020-11-27T21:25:42.635"/>
    <p1510:client id="{3B57DECB-73B1-5EF5-92DB-9742F9DB338D}" v="12" dt="2020-11-09T20:40:06.767"/>
    <p1510:client id="{3D861467-384F-DFA6-6127-C9B18FA45071}" v="812" dt="2020-10-27T19:53:20.176"/>
    <p1510:client id="{40E07005-E6F0-6123-5CFE-F2D6690A5C61}" v="462" dt="2020-11-11T20:15:55.375"/>
    <p1510:client id="{4F249470-4B29-074B-9BA8-A3D42C99282C}" v="12" dt="2020-10-29T21:52:34.071"/>
    <p1510:client id="{4F279790-9AA7-D97F-B8D5-FD8C4AB6A256}" v="156" dt="2020-12-15T17:06:15.881"/>
    <p1510:client id="{654EF62D-7D24-5685-A375-696828B66EF5}" v="348" dt="2020-11-05T19:44:56.598"/>
    <p1510:client id="{671AB279-2CA0-E4ED-A948-B4466BA6E043}" v="17" dt="2020-11-05T18:50:51.296"/>
    <p1510:client id="{6D327C11-AC56-23F3-8AA6-25AC652F658E}" v="117" dt="2020-11-12T20:11:07.493"/>
    <p1510:client id="{85A7BB36-FB9D-DA1B-78FF-7C2020AD8F33}" v="1" dt="2020-11-20T22:30:33.607"/>
    <p1510:client id="{94618805-AB25-E3BF-7CB4-253A7B1C211C}" v="4" dt="2020-11-05T19:48:44.089"/>
    <p1510:client id="{95BED171-2850-C0DB-D457-AE0536D64A8B}" v="688" dt="2020-11-07T00:21:14.315"/>
    <p1510:client id="{99BCA888-7741-4920-88AA-6864D4A07007}" v="12" dt="2020-12-11T16:43:52.921"/>
    <p1510:client id="{9A5E8CCE-C739-7C39-BA85-AC557B8502CA}" v="43" dt="2020-10-08T22:44:24.491"/>
    <p1510:client id="{A42C073D-D696-F88A-0B98-1B66EDAEECB4}" v="354" dt="2020-10-22T22:45:15.313"/>
    <p1510:client id="{A579ED2F-F874-8DDE-AC5A-0E27D7990A0A}" v="849" dt="2020-11-06T23:53:01.065"/>
    <p1510:client id="{AFC37A7A-477A-9EE5-A650-76C7F2FA9036}" v="11" dt="2020-10-23T16:47:12.531"/>
    <p1510:client id="{B2380B91-7312-FDB4-FE5B-44349AF12FDF}" v="22" dt="2020-11-09T22:34:43.890"/>
    <p1510:client id="{B9193501-3F89-D0CB-9C3B-E0B24C6EE85F}" v="732" dt="2020-11-09T20:27:07.398"/>
    <p1510:client id="{BA94B233-A2F8-F5BC-684E-5D4ABF8FA565}" v="77" dt="2020-10-08T21:25:07.473"/>
    <p1510:client id="{BC4722C2-11B8-01B7-21AB-C0CC33C0A3C3}" v="170" dt="2020-12-11T03:01:02.254"/>
    <p1510:client id="{C43F0CDD-2D3F-4C32-B5B9-C689C8C35FC2}" v="29" dt="2020-12-14T14:56:42.517"/>
    <p1510:client id="{C9138408-F593-CE3A-CDE2-D02BAACC651A}" v="8" dt="2020-10-29T00:13:44.376"/>
    <p1510:client id="{E6515F11-173D-5899-DC9E-CAE0A4AB8E05}" v="2" dt="2020-10-29T22:02:21.949"/>
    <p1510:client id="{E7E24C30-9330-FEAC-83ED-FD28D1D6D14E}" v="947" dt="2020-11-11T22:55:19.501"/>
    <p1510:client id="{EA216B24-028D-D1EC-8DFC-EC3289E2B1BF}" v="885" dt="2020-11-05T19:42:17.877"/>
    <p1510:client id="{F1469314-8180-334E-6A87-AAF073D137D7}" v="177" dt="2020-12-11T16:44:28.710"/>
    <p1510:client id="{F3034C51-C3C1-D3BB-1CF5-3559EAF07558}" v="534" dt="2020-11-06T01:27:01.491"/>
    <p1510:client id="{F4608F3B-96E7-2B04-3F1B-90D0D921F385}" v="123" dt="2020-11-12T20:30:12.279"/>
    <p1510:client id="{FA66999C-EFD5-CAED-6272-81DEE7D0E41A}" v="17" dt="2020-11-20T22:46:27.328"/>
    <p1510:client id="{FC778340-7F1C-11CA-4010-092CAC7BBD69}" v="999" dt="2020-10-29T23:49:09.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51" autoAdjust="0"/>
    <p:restoredTop sz="63721" autoAdjust="0"/>
  </p:normalViewPr>
  <p:slideViewPr>
    <p:cSldViewPr snapToGrid="0">
      <p:cViewPr varScale="1">
        <p:scale>
          <a:sx n="63" d="100"/>
          <a:sy n="63" d="100"/>
        </p:scale>
        <p:origin x="2074" y="53"/>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DA159-F843-4895-9B79-2A4009AF9BC0}" type="doc">
      <dgm:prSet loTypeId="urn:microsoft.com/office/officeart/2005/8/layout/bProcess3" loCatId="process" qsTypeId="urn:microsoft.com/office/officeart/2005/8/quickstyle/simple1" qsCatId="simple" csTypeId="urn:microsoft.com/office/officeart/2005/8/colors/accent0_3" csCatId="mainScheme" phldr="1"/>
      <dgm:spPr/>
      <dgm:t>
        <a:bodyPr/>
        <a:lstStyle/>
        <a:p>
          <a:endParaRPr lang="en-US"/>
        </a:p>
      </dgm:t>
    </dgm:pt>
    <dgm:pt modelId="{8D64B4D5-2C90-47F3-99A2-19167EFFEC4C}">
      <dgm:prSet phldrT="[Text]" phldr="0"/>
      <dgm:spPr/>
      <dgm:t>
        <a:bodyPr/>
        <a:lstStyle/>
        <a:p>
          <a:pPr rtl="0"/>
          <a:r>
            <a:rPr lang="en-US" b="1" dirty="0">
              <a:latin typeface="Arial"/>
            </a:rPr>
            <a:t>Humanistic</a:t>
          </a:r>
          <a:r>
            <a:rPr lang="en-US" b="1" i="0" u="none" strike="noStrike" cap="none" baseline="0" noProof="0" dirty="0">
              <a:latin typeface="Arial"/>
              <a:cs typeface="Arial"/>
            </a:rPr>
            <a:t> </a:t>
          </a:r>
          <a:r>
            <a:rPr lang="en-US" b="1" dirty="0">
              <a:latin typeface="Arial"/>
            </a:rPr>
            <a:t>care</a:t>
          </a:r>
          <a:r>
            <a:rPr lang="en-US" b="1" i="0" u="none" strike="noStrike" cap="none" baseline="0" noProof="0" dirty="0">
              <a:latin typeface="Arial"/>
              <a:cs typeface="Arial"/>
            </a:rPr>
            <a:t> (respect and non-judgement)</a:t>
          </a:r>
          <a:endParaRPr lang="en-US" b="1" i="0" u="none" strike="noStrike" cap="none" baseline="0" noProof="0" dirty="0">
            <a:solidFill>
              <a:srgbClr val="010000"/>
            </a:solidFill>
            <a:latin typeface="Arial"/>
            <a:cs typeface="Arial"/>
          </a:endParaRPr>
        </a:p>
      </dgm:t>
    </dgm:pt>
    <dgm:pt modelId="{B3FE00F6-1342-4B2D-ACA9-10070508AC60}" type="parTrans" cxnId="{351F4326-3D4E-4198-B20E-2C470566EBC3}">
      <dgm:prSet/>
      <dgm:spPr/>
      <dgm:t>
        <a:bodyPr/>
        <a:lstStyle/>
        <a:p>
          <a:endParaRPr lang="en-US"/>
        </a:p>
      </dgm:t>
    </dgm:pt>
    <dgm:pt modelId="{E2BD93D8-11A1-4BE1-AAC9-5EE8F54A2FBC}" type="sibTrans" cxnId="{351F4326-3D4E-4198-B20E-2C470566EBC3}">
      <dgm:prSet/>
      <dgm:spPr/>
      <dgm:t>
        <a:bodyPr/>
        <a:lstStyle/>
        <a:p>
          <a:endParaRPr lang="en-US"/>
        </a:p>
      </dgm:t>
    </dgm:pt>
    <dgm:pt modelId="{3CB42467-62F4-4DDB-8263-BFBF07CD532E}">
      <dgm:prSet phldrT="[Text]" phldr="0"/>
      <dgm:spPr/>
      <dgm:t>
        <a:bodyPr/>
        <a:lstStyle/>
        <a:p>
          <a:pPr rtl="0"/>
          <a:r>
            <a:rPr lang="en-US" b="1">
              <a:latin typeface="Arial"/>
            </a:rPr>
            <a:t>Listen attentively</a:t>
          </a:r>
          <a:endParaRPr lang="en-US" b="1"/>
        </a:p>
      </dgm:t>
    </dgm:pt>
    <dgm:pt modelId="{31F68EE5-A254-48EC-B318-1EB538F4B0D6}" type="parTrans" cxnId="{B9F5410B-CE46-45BD-B189-057708F76743}">
      <dgm:prSet/>
      <dgm:spPr/>
      <dgm:t>
        <a:bodyPr/>
        <a:lstStyle/>
        <a:p>
          <a:endParaRPr lang="en-US"/>
        </a:p>
      </dgm:t>
    </dgm:pt>
    <dgm:pt modelId="{86AFA6EA-8F13-485D-8529-FF529A22F531}" type="sibTrans" cxnId="{B9F5410B-CE46-45BD-B189-057708F76743}">
      <dgm:prSet/>
      <dgm:spPr/>
      <dgm:t>
        <a:bodyPr/>
        <a:lstStyle/>
        <a:p>
          <a:endParaRPr lang="en-US"/>
        </a:p>
      </dgm:t>
    </dgm:pt>
    <dgm:pt modelId="{00DA8C19-B5BF-4FD8-9CA2-19E6642BEA7B}">
      <dgm:prSet phldrT="[Text]" phldr="0"/>
      <dgm:spPr/>
      <dgm:t>
        <a:bodyPr/>
        <a:lstStyle/>
        <a:p>
          <a:pPr rtl="0"/>
          <a:r>
            <a:rPr lang="en-US" b="1" dirty="0">
              <a:latin typeface="Arial"/>
            </a:rPr>
            <a:t>Respect confidentiality</a:t>
          </a:r>
          <a:endParaRPr lang="en-US" b="1" dirty="0"/>
        </a:p>
      </dgm:t>
    </dgm:pt>
    <dgm:pt modelId="{B6136520-A776-42D8-AE5E-C2E9514D9EAB}" type="parTrans" cxnId="{0AC36C73-5B50-4EF9-AA8F-821C84EC47E1}">
      <dgm:prSet/>
      <dgm:spPr/>
      <dgm:t>
        <a:bodyPr/>
        <a:lstStyle/>
        <a:p>
          <a:endParaRPr lang="en-US"/>
        </a:p>
      </dgm:t>
    </dgm:pt>
    <dgm:pt modelId="{DDD67CDB-DA21-4AF8-8C96-622B908EDE0B}" type="sibTrans" cxnId="{0AC36C73-5B50-4EF9-AA8F-821C84EC47E1}">
      <dgm:prSet/>
      <dgm:spPr/>
      <dgm:t>
        <a:bodyPr/>
        <a:lstStyle/>
        <a:p>
          <a:endParaRPr lang="en-US"/>
        </a:p>
      </dgm:t>
    </dgm:pt>
    <dgm:pt modelId="{9BB031C6-29E2-4A5E-810B-49B26AD3FB0B}">
      <dgm:prSet phldrT="[Text]" phldr="0"/>
      <dgm:spPr/>
      <dgm:t>
        <a:bodyPr/>
        <a:lstStyle/>
        <a:p>
          <a:pPr rtl="0"/>
          <a:r>
            <a:rPr lang="en-US" b="1" dirty="0">
              <a:latin typeface="Arial"/>
            </a:rPr>
            <a:t>Promote access to services</a:t>
          </a:r>
          <a:endParaRPr lang="en-US" b="1" dirty="0"/>
        </a:p>
      </dgm:t>
    </dgm:pt>
    <dgm:pt modelId="{302E3F65-CC9A-4CEB-A318-D11FFEE82405}" type="parTrans" cxnId="{23E1C142-4A40-4448-99BF-451B5DB0869B}">
      <dgm:prSet/>
      <dgm:spPr/>
      <dgm:t>
        <a:bodyPr/>
        <a:lstStyle/>
        <a:p>
          <a:endParaRPr lang="en-US"/>
        </a:p>
      </dgm:t>
    </dgm:pt>
    <dgm:pt modelId="{AC1A0A74-6F88-4F44-8E61-D1C65B348CE7}" type="sibTrans" cxnId="{23E1C142-4A40-4448-99BF-451B5DB0869B}">
      <dgm:prSet/>
      <dgm:spPr/>
      <dgm:t>
        <a:bodyPr/>
        <a:lstStyle/>
        <a:p>
          <a:endParaRPr lang="en-US"/>
        </a:p>
      </dgm:t>
    </dgm:pt>
    <dgm:pt modelId="{D1B72331-7DA7-4B53-A5E4-D5970EE0A929}">
      <dgm:prSet phldrT="[Text]" phldr="0"/>
      <dgm:spPr/>
      <dgm:t>
        <a:bodyPr/>
        <a:lstStyle/>
        <a:p>
          <a:pPr rtl="0"/>
          <a:r>
            <a:rPr lang="en-US" b="1" dirty="0">
              <a:latin typeface="Arial"/>
            </a:rPr>
            <a:t>Help in safety planning</a:t>
          </a:r>
          <a:endParaRPr lang="en-US" b="1" dirty="0"/>
        </a:p>
      </dgm:t>
    </dgm:pt>
    <dgm:pt modelId="{21C3CEBD-7AA9-4D9A-B474-BFD9559D74CB}" type="parTrans" cxnId="{CC4FCB43-FC24-410A-BC49-F354862BB07D}">
      <dgm:prSet/>
      <dgm:spPr/>
      <dgm:t>
        <a:bodyPr/>
        <a:lstStyle/>
        <a:p>
          <a:endParaRPr lang="en-US"/>
        </a:p>
      </dgm:t>
    </dgm:pt>
    <dgm:pt modelId="{640B8219-5194-4187-9C10-85328164911A}" type="sibTrans" cxnId="{CC4FCB43-FC24-410A-BC49-F354862BB07D}">
      <dgm:prSet/>
      <dgm:spPr/>
      <dgm:t>
        <a:bodyPr/>
        <a:lstStyle/>
        <a:p>
          <a:endParaRPr lang="en-US"/>
        </a:p>
      </dgm:t>
    </dgm:pt>
    <dgm:pt modelId="{78ABAFDF-B55F-4C3A-9E71-A73CB145A3F2}">
      <dgm:prSet phldr="0"/>
      <dgm:spPr/>
      <dgm:t>
        <a:bodyPr/>
        <a:lstStyle/>
        <a:p>
          <a:pPr rtl="0"/>
          <a:r>
            <a:rPr lang="en-US" b="1" dirty="0">
              <a:latin typeface="Arial"/>
            </a:rPr>
            <a:t>Respect autonomy (self-sovereignty) </a:t>
          </a:r>
        </a:p>
      </dgm:t>
    </dgm:pt>
    <dgm:pt modelId="{4C2963E2-A632-4342-9D50-7BEA91996EBF}" type="parTrans" cxnId="{DC90397B-0C34-49A5-9979-4FA699416448}">
      <dgm:prSet/>
      <dgm:spPr/>
      <dgm:t>
        <a:bodyPr/>
        <a:lstStyle/>
        <a:p>
          <a:endParaRPr lang="en-US"/>
        </a:p>
      </dgm:t>
    </dgm:pt>
    <dgm:pt modelId="{AD6406FC-769F-4ADC-BFFD-148D5933F5F8}" type="sibTrans" cxnId="{DC90397B-0C34-49A5-9979-4FA699416448}">
      <dgm:prSet/>
      <dgm:spPr/>
      <dgm:t>
        <a:bodyPr/>
        <a:lstStyle/>
        <a:p>
          <a:endParaRPr lang="en-US"/>
        </a:p>
      </dgm:t>
    </dgm:pt>
    <dgm:pt modelId="{466F32E3-AEAA-481A-B256-2E4A184E6E43}">
      <dgm:prSet phldr="0"/>
      <dgm:spPr/>
      <dgm:t>
        <a:bodyPr/>
        <a:lstStyle/>
        <a:p>
          <a:pPr rtl="0"/>
          <a:r>
            <a:rPr lang="en-US" b="1" dirty="0">
              <a:latin typeface="Arial"/>
            </a:rPr>
            <a:t>Believe and validate experiences</a:t>
          </a:r>
        </a:p>
      </dgm:t>
    </dgm:pt>
    <dgm:pt modelId="{14788270-C3CC-410A-9E3C-C420C4696974}" type="parTrans" cxnId="{A4F5C662-73B7-484E-A00A-BA2EE75A9956}">
      <dgm:prSet/>
      <dgm:spPr/>
      <dgm:t>
        <a:bodyPr/>
        <a:lstStyle/>
        <a:p>
          <a:endParaRPr lang="en-US"/>
        </a:p>
      </dgm:t>
    </dgm:pt>
    <dgm:pt modelId="{86CEB4C7-4557-467E-8518-5E85B44CA2E7}" type="sibTrans" cxnId="{A4F5C662-73B7-484E-A00A-BA2EE75A9956}">
      <dgm:prSet/>
      <dgm:spPr/>
      <dgm:t>
        <a:bodyPr/>
        <a:lstStyle/>
        <a:p>
          <a:endParaRPr lang="en-US"/>
        </a:p>
      </dgm:t>
    </dgm:pt>
    <dgm:pt modelId="{CBF2ACD3-7D11-46FA-9CBD-3C7FFE52530C}">
      <dgm:prSet phldr="0"/>
      <dgm:spPr/>
      <dgm:t>
        <a:bodyPr/>
        <a:lstStyle/>
        <a:p>
          <a:pPr rtl="0"/>
          <a:r>
            <a:rPr lang="en-US" b="1" dirty="0">
              <a:latin typeface="Arial"/>
            </a:rPr>
            <a:t>Acknowledge the injustice</a:t>
          </a:r>
        </a:p>
      </dgm:t>
    </dgm:pt>
    <dgm:pt modelId="{E5617552-00A0-48D5-986F-FA886A07B7B1}" type="parTrans" cxnId="{7598B86B-AD9E-4836-9CDE-06480AB4DCD2}">
      <dgm:prSet/>
      <dgm:spPr/>
      <dgm:t>
        <a:bodyPr/>
        <a:lstStyle/>
        <a:p>
          <a:endParaRPr lang="en-US"/>
        </a:p>
      </dgm:t>
    </dgm:pt>
    <dgm:pt modelId="{3BA0EC84-68F2-47C7-B5C6-308E627A06D5}" type="sibTrans" cxnId="{7598B86B-AD9E-4836-9CDE-06480AB4DCD2}">
      <dgm:prSet/>
      <dgm:spPr/>
      <dgm:t>
        <a:bodyPr/>
        <a:lstStyle/>
        <a:p>
          <a:endParaRPr lang="en-US"/>
        </a:p>
      </dgm:t>
    </dgm:pt>
    <dgm:pt modelId="{6D7A9D2C-6E3D-4E02-AE62-8067C14B1A4B}" type="pres">
      <dgm:prSet presAssocID="{792DA159-F843-4895-9B79-2A4009AF9BC0}" presName="Name0" presStyleCnt="0">
        <dgm:presLayoutVars>
          <dgm:dir/>
          <dgm:resizeHandles val="exact"/>
        </dgm:presLayoutVars>
      </dgm:prSet>
      <dgm:spPr/>
    </dgm:pt>
    <dgm:pt modelId="{BD3A9914-D7FD-4F34-8AC6-7E472E43AF64}" type="pres">
      <dgm:prSet presAssocID="{8D64B4D5-2C90-47F3-99A2-19167EFFEC4C}" presName="node" presStyleLbl="node1" presStyleIdx="0" presStyleCnt="8">
        <dgm:presLayoutVars>
          <dgm:bulletEnabled val="1"/>
        </dgm:presLayoutVars>
      </dgm:prSet>
      <dgm:spPr/>
    </dgm:pt>
    <dgm:pt modelId="{73A0D803-3FE6-4EC0-9BC9-A3CBABD5D7CA}" type="pres">
      <dgm:prSet presAssocID="{E2BD93D8-11A1-4BE1-AAC9-5EE8F54A2FBC}" presName="sibTrans" presStyleLbl="sibTrans1D1" presStyleIdx="0" presStyleCnt="7"/>
      <dgm:spPr/>
    </dgm:pt>
    <dgm:pt modelId="{F1F52B88-4A58-4F4A-B517-AE5FA1BBC50A}" type="pres">
      <dgm:prSet presAssocID="{E2BD93D8-11A1-4BE1-AAC9-5EE8F54A2FBC}" presName="connectorText" presStyleLbl="sibTrans1D1" presStyleIdx="0" presStyleCnt="7"/>
      <dgm:spPr/>
    </dgm:pt>
    <dgm:pt modelId="{505AC402-A140-436F-8863-C7ACD1BCAEFC}" type="pres">
      <dgm:prSet presAssocID="{3CB42467-62F4-4DDB-8263-BFBF07CD532E}" presName="node" presStyleLbl="node1" presStyleIdx="1" presStyleCnt="8">
        <dgm:presLayoutVars>
          <dgm:bulletEnabled val="1"/>
        </dgm:presLayoutVars>
      </dgm:prSet>
      <dgm:spPr/>
    </dgm:pt>
    <dgm:pt modelId="{9626DA4F-9582-4884-8071-28F6313A6C1B}" type="pres">
      <dgm:prSet presAssocID="{86AFA6EA-8F13-485D-8529-FF529A22F531}" presName="sibTrans" presStyleLbl="sibTrans1D1" presStyleIdx="1" presStyleCnt="7"/>
      <dgm:spPr/>
    </dgm:pt>
    <dgm:pt modelId="{E5EDCFBE-A223-4D4C-A1B8-20D84FAF4951}" type="pres">
      <dgm:prSet presAssocID="{86AFA6EA-8F13-485D-8529-FF529A22F531}" presName="connectorText" presStyleLbl="sibTrans1D1" presStyleIdx="1" presStyleCnt="7"/>
      <dgm:spPr/>
    </dgm:pt>
    <dgm:pt modelId="{A0372506-54B2-4297-923D-6AA4E7474A73}" type="pres">
      <dgm:prSet presAssocID="{00DA8C19-B5BF-4FD8-9CA2-19E6642BEA7B}" presName="node" presStyleLbl="node1" presStyleIdx="2" presStyleCnt="8">
        <dgm:presLayoutVars>
          <dgm:bulletEnabled val="1"/>
        </dgm:presLayoutVars>
      </dgm:prSet>
      <dgm:spPr/>
    </dgm:pt>
    <dgm:pt modelId="{A0E10D41-4D5D-408E-B151-53DDDA0F1451}" type="pres">
      <dgm:prSet presAssocID="{DDD67CDB-DA21-4AF8-8C96-622B908EDE0B}" presName="sibTrans" presStyleLbl="sibTrans1D1" presStyleIdx="2" presStyleCnt="7"/>
      <dgm:spPr/>
    </dgm:pt>
    <dgm:pt modelId="{51C04D41-B970-4C9D-99F8-9652CF56E82D}" type="pres">
      <dgm:prSet presAssocID="{DDD67CDB-DA21-4AF8-8C96-622B908EDE0B}" presName="connectorText" presStyleLbl="sibTrans1D1" presStyleIdx="2" presStyleCnt="7"/>
      <dgm:spPr/>
    </dgm:pt>
    <dgm:pt modelId="{672B5D03-CCB6-4979-9F25-AC6E6ACE9644}" type="pres">
      <dgm:prSet presAssocID="{9BB031C6-29E2-4A5E-810B-49B26AD3FB0B}" presName="node" presStyleLbl="node1" presStyleIdx="3" presStyleCnt="8">
        <dgm:presLayoutVars>
          <dgm:bulletEnabled val="1"/>
        </dgm:presLayoutVars>
      </dgm:prSet>
      <dgm:spPr/>
    </dgm:pt>
    <dgm:pt modelId="{2CC43440-19B3-4428-97DB-42926EAC2B54}" type="pres">
      <dgm:prSet presAssocID="{AC1A0A74-6F88-4F44-8E61-D1C65B348CE7}" presName="sibTrans" presStyleLbl="sibTrans1D1" presStyleIdx="3" presStyleCnt="7"/>
      <dgm:spPr/>
    </dgm:pt>
    <dgm:pt modelId="{EEBCC320-74B8-4174-9570-3680B6019396}" type="pres">
      <dgm:prSet presAssocID="{AC1A0A74-6F88-4F44-8E61-D1C65B348CE7}" presName="connectorText" presStyleLbl="sibTrans1D1" presStyleIdx="3" presStyleCnt="7"/>
      <dgm:spPr/>
    </dgm:pt>
    <dgm:pt modelId="{9A47A873-D98D-4E22-A9D4-2BA719FFFAB8}" type="pres">
      <dgm:prSet presAssocID="{D1B72331-7DA7-4B53-A5E4-D5970EE0A929}" presName="node" presStyleLbl="node1" presStyleIdx="4" presStyleCnt="8">
        <dgm:presLayoutVars>
          <dgm:bulletEnabled val="1"/>
        </dgm:presLayoutVars>
      </dgm:prSet>
      <dgm:spPr/>
    </dgm:pt>
    <dgm:pt modelId="{08601DF0-4AC3-42B5-A161-5D469C52C7DF}" type="pres">
      <dgm:prSet presAssocID="{640B8219-5194-4187-9C10-85328164911A}" presName="sibTrans" presStyleLbl="sibTrans1D1" presStyleIdx="4" presStyleCnt="7"/>
      <dgm:spPr/>
    </dgm:pt>
    <dgm:pt modelId="{3D6A4393-EB25-45DA-A66A-A1C422DE7F4A}" type="pres">
      <dgm:prSet presAssocID="{640B8219-5194-4187-9C10-85328164911A}" presName="connectorText" presStyleLbl="sibTrans1D1" presStyleIdx="4" presStyleCnt="7"/>
      <dgm:spPr/>
    </dgm:pt>
    <dgm:pt modelId="{11BAB2BA-FADE-4461-81C7-CD7FB0F0F577}" type="pres">
      <dgm:prSet presAssocID="{78ABAFDF-B55F-4C3A-9E71-A73CB145A3F2}" presName="node" presStyleLbl="node1" presStyleIdx="5" presStyleCnt="8">
        <dgm:presLayoutVars>
          <dgm:bulletEnabled val="1"/>
        </dgm:presLayoutVars>
      </dgm:prSet>
      <dgm:spPr/>
    </dgm:pt>
    <dgm:pt modelId="{D7FEA705-8A52-44C0-A6F6-BC791D6BB833}" type="pres">
      <dgm:prSet presAssocID="{AD6406FC-769F-4ADC-BFFD-148D5933F5F8}" presName="sibTrans" presStyleLbl="sibTrans1D1" presStyleIdx="5" presStyleCnt="7"/>
      <dgm:spPr/>
    </dgm:pt>
    <dgm:pt modelId="{E4F308D1-9F8C-4910-9263-E9D769345922}" type="pres">
      <dgm:prSet presAssocID="{AD6406FC-769F-4ADC-BFFD-148D5933F5F8}" presName="connectorText" presStyleLbl="sibTrans1D1" presStyleIdx="5" presStyleCnt="7"/>
      <dgm:spPr/>
    </dgm:pt>
    <dgm:pt modelId="{9B197E9B-A4D0-42A8-A565-97AC56B040CD}" type="pres">
      <dgm:prSet presAssocID="{466F32E3-AEAA-481A-B256-2E4A184E6E43}" presName="node" presStyleLbl="node1" presStyleIdx="6" presStyleCnt="8">
        <dgm:presLayoutVars>
          <dgm:bulletEnabled val="1"/>
        </dgm:presLayoutVars>
      </dgm:prSet>
      <dgm:spPr/>
    </dgm:pt>
    <dgm:pt modelId="{800EFF07-15D8-4CAB-94D9-432DBF158603}" type="pres">
      <dgm:prSet presAssocID="{86CEB4C7-4557-467E-8518-5E85B44CA2E7}" presName="sibTrans" presStyleLbl="sibTrans1D1" presStyleIdx="6" presStyleCnt="7"/>
      <dgm:spPr/>
    </dgm:pt>
    <dgm:pt modelId="{D6A5A296-1556-46E0-957C-43C0D4282682}" type="pres">
      <dgm:prSet presAssocID="{86CEB4C7-4557-467E-8518-5E85B44CA2E7}" presName="connectorText" presStyleLbl="sibTrans1D1" presStyleIdx="6" presStyleCnt="7"/>
      <dgm:spPr/>
    </dgm:pt>
    <dgm:pt modelId="{974D945C-A390-4162-B114-9A493A7DB361}" type="pres">
      <dgm:prSet presAssocID="{CBF2ACD3-7D11-46FA-9CBD-3C7FFE52530C}" presName="node" presStyleLbl="node1" presStyleIdx="7" presStyleCnt="8">
        <dgm:presLayoutVars>
          <dgm:bulletEnabled val="1"/>
        </dgm:presLayoutVars>
      </dgm:prSet>
      <dgm:spPr/>
    </dgm:pt>
  </dgm:ptLst>
  <dgm:cxnLst>
    <dgm:cxn modelId="{B1C1390A-30B9-42A9-96EC-648BD6FD620B}" type="presOf" srcId="{86AFA6EA-8F13-485D-8529-FF529A22F531}" destId="{E5EDCFBE-A223-4D4C-A1B8-20D84FAF4951}" srcOrd="1" destOrd="0" presId="urn:microsoft.com/office/officeart/2005/8/layout/bProcess3"/>
    <dgm:cxn modelId="{B9F5410B-CE46-45BD-B189-057708F76743}" srcId="{792DA159-F843-4895-9B79-2A4009AF9BC0}" destId="{3CB42467-62F4-4DDB-8263-BFBF07CD532E}" srcOrd="1" destOrd="0" parTransId="{31F68EE5-A254-48EC-B318-1EB538F4B0D6}" sibTransId="{86AFA6EA-8F13-485D-8529-FF529A22F531}"/>
    <dgm:cxn modelId="{6F538C1C-C247-49A4-9507-DB286684296C}" type="presOf" srcId="{86AFA6EA-8F13-485D-8529-FF529A22F531}" destId="{9626DA4F-9582-4884-8071-28F6313A6C1B}" srcOrd="0" destOrd="0" presId="urn:microsoft.com/office/officeart/2005/8/layout/bProcess3"/>
    <dgm:cxn modelId="{58727E23-A40D-47EA-96F0-BB20F87631C4}" type="presOf" srcId="{640B8219-5194-4187-9C10-85328164911A}" destId="{3D6A4393-EB25-45DA-A66A-A1C422DE7F4A}" srcOrd="1" destOrd="0" presId="urn:microsoft.com/office/officeart/2005/8/layout/bProcess3"/>
    <dgm:cxn modelId="{351F4326-3D4E-4198-B20E-2C470566EBC3}" srcId="{792DA159-F843-4895-9B79-2A4009AF9BC0}" destId="{8D64B4D5-2C90-47F3-99A2-19167EFFEC4C}" srcOrd="0" destOrd="0" parTransId="{B3FE00F6-1342-4B2D-ACA9-10070508AC60}" sibTransId="{E2BD93D8-11A1-4BE1-AAC9-5EE8F54A2FBC}"/>
    <dgm:cxn modelId="{41756A5D-3D60-47FE-B226-F761B04C1E1F}" type="presOf" srcId="{E2BD93D8-11A1-4BE1-AAC9-5EE8F54A2FBC}" destId="{F1F52B88-4A58-4F4A-B517-AE5FA1BBC50A}" srcOrd="1" destOrd="0" presId="urn:microsoft.com/office/officeart/2005/8/layout/bProcess3"/>
    <dgm:cxn modelId="{23E1C142-4A40-4448-99BF-451B5DB0869B}" srcId="{792DA159-F843-4895-9B79-2A4009AF9BC0}" destId="{9BB031C6-29E2-4A5E-810B-49B26AD3FB0B}" srcOrd="3" destOrd="0" parTransId="{302E3F65-CC9A-4CEB-A318-D11FFEE82405}" sibTransId="{AC1A0A74-6F88-4F44-8E61-D1C65B348CE7}"/>
    <dgm:cxn modelId="{A4F5C662-73B7-484E-A00A-BA2EE75A9956}" srcId="{792DA159-F843-4895-9B79-2A4009AF9BC0}" destId="{466F32E3-AEAA-481A-B256-2E4A184E6E43}" srcOrd="6" destOrd="0" parTransId="{14788270-C3CC-410A-9E3C-C420C4696974}" sibTransId="{86CEB4C7-4557-467E-8518-5E85B44CA2E7}"/>
    <dgm:cxn modelId="{CC4FCB43-FC24-410A-BC49-F354862BB07D}" srcId="{792DA159-F843-4895-9B79-2A4009AF9BC0}" destId="{D1B72331-7DA7-4B53-A5E4-D5970EE0A929}" srcOrd="4" destOrd="0" parTransId="{21C3CEBD-7AA9-4D9A-B474-BFD9559D74CB}" sibTransId="{640B8219-5194-4187-9C10-85328164911A}"/>
    <dgm:cxn modelId="{85E76164-7A11-4F00-A298-6E72A21CB850}" type="presOf" srcId="{86CEB4C7-4557-467E-8518-5E85B44CA2E7}" destId="{800EFF07-15D8-4CAB-94D9-432DBF158603}" srcOrd="0" destOrd="0" presId="urn:microsoft.com/office/officeart/2005/8/layout/bProcess3"/>
    <dgm:cxn modelId="{D4F91465-D9C1-4C1A-95F4-E2F0CB674D6E}" type="presOf" srcId="{78ABAFDF-B55F-4C3A-9E71-A73CB145A3F2}" destId="{11BAB2BA-FADE-4461-81C7-CD7FB0F0F577}" srcOrd="0" destOrd="0" presId="urn:microsoft.com/office/officeart/2005/8/layout/bProcess3"/>
    <dgm:cxn modelId="{C2A97A45-9EE1-4012-B680-28E768717975}" type="presOf" srcId="{640B8219-5194-4187-9C10-85328164911A}" destId="{08601DF0-4AC3-42B5-A161-5D469C52C7DF}" srcOrd="0" destOrd="0" presId="urn:microsoft.com/office/officeart/2005/8/layout/bProcess3"/>
    <dgm:cxn modelId="{7598B86B-AD9E-4836-9CDE-06480AB4DCD2}" srcId="{792DA159-F843-4895-9B79-2A4009AF9BC0}" destId="{CBF2ACD3-7D11-46FA-9CBD-3C7FFE52530C}" srcOrd="7" destOrd="0" parTransId="{E5617552-00A0-48D5-986F-FA886A07B7B1}" sibTransId="{3BA0EC84-68F2-47C7-B5C6-308E627A06D5}"/>
    <dgm:cxn modelId="{8112EF6B-8A22-425B-8D48-43EFC9A58BE4}" type="presOf" srcId="{D1B72331-7DA7-4B53-A5E4-D5970EE0A929}" destId="{9A47A873-D98D-4E22-A9D4-2BA719FFFAB8}" srcOrd="0" destOrd="0" presId="urn:microsoft.com/office/officeart/2005/8/layout/bProcess3"/>
    <dgm:cxn modelId="{E527056D-96CC-4934-AAD4-4428118A87FD}" type="presOf" srcId="{8D64B4D5-2C90-47F3-99A2-19167EFFEC4C}" destId="{BD3A9914-D7FD-4F34-8AC6-7E472E43AF64}" srcOrd="0" destOrd="0" presId="urn:microsoft.com/office/officeart/2005/8/layout/bProcess3"/>
    <dgm:cxn modelId="{16F2C36E-9DED-428F-9DE8-6DCC9BDB5FB9}" type="presOf" srcId="{DDD67CDB-DA21-4AF8-8C96-622B908EDE0B}" destId="{51C04D41-B970-4C9D-99F8-9652CF56E82D}" srcOrd="1" destOrd="0" presId="urn:microsoft.com/office/officeart/2005/8/layout/bProcess3"/>
    <dgm:cxn modelId="{0AC36C73-5B50-4EF9-AA8F-821C84EC47E1}" srcId="{792DA159-F843-4895-9B79-2A4009AF9BC0}" destId="{00DA8C19-B5BF-4FD8-9CA2-19E6642BEA7B}" srcOrd="2" destOrd="0" parTransId="{B6136520-A776-42D8-AE5E-C2E9514D9EAB}" sibTransId="{DDD67CDB-DA21-4AF8-8C96-622B908EDE0B}"/>
    <dgm:cxn modelId="{D1F3A674-4B92-4E32-8DD4-8AC422CED0B4}" type="presOf" srcId="{AC1A0A74-6F88-4F44-8E61-D1C65B348CE7}" destId="{2CC43440-19B3-4428-97DB-42926EAC2B54}" srcOrd="0" destOrd="0" presId="urn:microsoft.com/office/officeart/2005/8/layout/bProcess3"/>
    <dgm:cxn modelId="{C557AE57-1C29-4A63-8E9F-3557024A06B5}" type="presOf" srcId="{466F32E3-AEAA-481A-B256-2E4A184E6E43}" destId="{9B197E9B-A4D0-42A8-A565-97AC56B040CD}" srcOrd="0" destOrd="0" presId="urn:microsoft.com/office/officeart/2005/8/layout/bProcess3"/>
    <dgm:cxn modelId="{E23D8C7A-A25E-4E5B-A882-BE50BAA8D9D2}" type="presOf" srcId="{9BB031C6-29E2-4A5E-810B-49B26AD3FB0B}" destId="{672B5D03-CCB6-4979-9F25-AC6E6ACE9644}" srcOrd="0" destOrd="0" presId="urn:microsoft.com/office/officeart/2005/8/layout/bProcess3"/>
    <dgm:cxn modelId="{DC90397B-0C34-49A5-9979-4FA699416448}" srcId="{792DA159-F843-4895-9B79-2A4009AF9BC0}" destId="{78ABAFDF-B55F-4C3A-9E71-A73CB145A3F2}" srcOrd="5" destOrd="0" parTransId="{4C2963E2-A632-4342-9D50-7BEA91996EBF}" sibTransId="{AD6406FC-769F-4ADC-BFFD-148D5933F5F8}"/>
    <dgm:cxn modelId="{7DC24DA3-069C-4FD3-8A17-84BFFE8BCC71}" type="presOf" srcId="{E2BD93D8-11A1-4BE1-AAC9-5EE8F54A2FBC}" destId="{73A0D803-3FE6-4EC0-9BC9-A3CBABD5D7CA}" srcOrd="0" destOrd="0" presId="urn:microsoft.com/office/officeart/2005/8/layout/bProcess3"/>
    <dgm:cxn modelId="{B17DDFAE-9C65-48D4-9C7C-7502F352DD6B}" type="presOf" srcId="{792DA159-F843-4895-9B79-2A4009AF9BC0}" destId="{6D7A9D2C-6E3D-4E02-AE62-8067C14B1A4B}" srcOrd="0" destOrd="0" presId="urn:microsoft.com/office/officeart/2005/8/layout/bProcess3"/>
    <dgm:cxn modelId="{47CA0EB9-1890-4F7D-9AAC-E8D09EBC84EF}" type="presOf" srcId="{CBF2ACD3-7D11-46FA-9CBD-3C7FFE52530C}" destId="{974D945C-A390-4162-B114-9A493A7DB361}" srcOrd="0" destOrd="0" presId="urn:microsoft.com/office/officeart/2005/8/layout/bProcess3"/>
    <dgm:cxn modelId="{1FF3C6C3-0720-4587-B058-81203A991B0E}" type="presOf" srcId="{00DA8C19-B5BF-4FD8-9CA2-19E6642BEA7B}" destId="{A0372506-54B2-4297-923D-6AA4E7474A73}" srcOrd="0" destOrd="0" presId="urn:microsoft.com/office/officeart/2005/8/layout/bProcess3"/>
    <dgm:cxn modelId="{439E74CE-C9D8-4120-9C6A-E71BE4BFFE65}" type="presOf" srcId="{AD6406FC-769F-4ADC-BFFD-148D5933F5F8}" destId="{E4F308D1-9F8C-4910-9263-E9D769345922}" srcOrd="1" destOrd="0" presId="urn:microsoft.com/office/officeart/2005/8/layout/bProcess3"/>
    <dgm:cxn modelId="{1FBF19D9-7FCD-45B8-9223-539BB52E4620}" type="presOf" srcId="{DDD67CDB-DA21-4AF8-8C96-622B908EDE0B}" destId="{A0E10D41-4D5D-408E-B151-53DDDA0F1451}" srcOrd="0" destOrd="0" presId="urn:microsoft.com/office/officeart/2005/8/layout/bProcess3"/>
    <dgm:cxn modelId="{82351FD9-4055-48E2-B670-FB5E2B0DB65F}" type="presOf" srcId="{AD6406FC-769F-4ADC-BFFD-148D5933F5F8}" destId="{D7FEA705-8A52-44C0-A6F6-BC791D6BB833}" srcOrd="0" destOrd="0" presId="urn:microsoft.com/office/officeart/2005/8/layout/bProcess3"/>
    <dgm:cxn modelId="{462F43E1-7C87-4DA6-BA74-24A65AE8B760}" type="presOf" srcId="{3CB42467-62F4-4DDB-8263-BFBF07CD532E}" destId="{505AC402-A140-436F-8863-C7ACD1BCAEFC}" srcOrd="0" destOrd="0" presId="urn:microsoft.com/office/officeart/2005/8/layout/bProcess3"/>
    <dgm:cxn modelId="{3FF48DFD-2F2A-4F09-9ADD-C5202E0E6679}" type="presOf" srcId="{AC1A0A74-6F88-4F44-8E61-D1C65B348CE7}" destId="{EEBCC320-74B8-4174-9570-3680B6019396}" srcOrd="1" destOrd="0" presId="urn:microsoft.com/office/officeart/2005/8/layout/bProcess3"/>
    <dgm:cxn modelId="{75FF4DFE-0E80-49D9-8396-3AAA7462C714}" type="presOf" srcId="{86CEB4C7-4557-467E-8518-5E85B44CA2E7}" destId="{D6A5A296-1556-46E0-957C-43C0D4282682}" srcOrd="1" destOrd="0" presId="urn:microsoft.com/office/officeart/2005/8/layout/bProcess3"/>
    <dgm:cxn modelId="{F0685523-5883-4316-8C88-673459FEE174}" type="presParOf" srcId="{6D7A9D2C-6E3D-4E02-AE62-8067C14B1A4B}" destId="{BD3A9914-D7FD-4F34-8AC6-7E472E43AF64}" srcOrd="0" destOrd="0" presId="urn:microsoft.com/office/officeart/2005/8/layout/bProcess3"/>
    <dgm:cxn modelId="{C99EC6AB-B047-4E42-ADB0-A9460587F91A}" type="presParOf" srcId="{6D7A9D2C-6E3D-4E02-AE62-8067C14B1A4B}" destId="{73A0D803-3FE6-4EC0-9BC9-A3CBABD5D7CA}" srcOrd="1" destOrd="0" presId="urn:microsoft.com/office/officeart/2005/8/layout/bProcess3"/>
    <dgm:cxn modelId="{5AE0D004-71D2-4381-B3CA-138992C92B2F}" type="presParOf" srcId="{73A0D803-3FE6-4EC0-9BC9-A3CBABD5D7CA}" destId="{F1F52B88-4A58-4F4A-B517-AE5FA1BBC50A}" srcOrd="0" destOrd="0" presId="urn:microsoft.com/office/officeart/2005/8/layout/bProcess3"/>
    <dgm:cxn modelId="{FF7E8576-B11A-45AB-B430-FCC3337A1ABE}" type="presParOf" srcId="{6D7A9D2C-6E3D-4E02-AE62-8067C14B1A4B}" destId="{505AC402-A140-436F-8863-C7ACD1BCAEFC}" srcOrd="2" destOrd="0" presId="urn:microsoft.com/office/officeart/2005/8/layout/bProcess3"/>
    <dgm:cxn modelId="{34A20513-C2E6-4369-8157-B90CA54E1248}" type="presParOf" srcId="{6D7A9D2C-6E3D-4E02-AE62-8067C14B1A4B}" destId="{9626DA4F-9582-4884-8071-28F6313A6C1B}" srcOrd="3" destOrd="0" presId="urn:microsoft.com/office/officeart/2005/8/layout/bProcess3"/>
    <dgm:cxn modelId="{C0762FC1-F4A7-4EB9-996D-C96D99A5DC93}" type="presParOf" srcId="{9626DA4F-9582-4884-8071-28F6313A6C1B}" destId="{E5EDCFBE-A223-4D4C-A1B8-20D84FAF4951}" srcOrd="0" destOrd="0" presId="urn:microsoft.com/office/officeart/2005/8/layout/bProcess3"/>
    <dgm:cxn modelId="{4484C97C-8510-4495-A8A5-CC94D98B0691}" type="presParOf" srcId="{6D7A9D2C-6E3D-4E02-AE62-8067C14B1A4B}" destId="{A0372506-54B2-4297-923D-6AA4E7474A73}" srcOrd="4" destOrd="0" presId="urn:microsoft.com/office/officeart/2005/8/layout/bProcess3"/>
    <dgm:cxn modelId="{AAEC9541-ACDB-440C-BD90-A42BC0E3FE17}" type="presParOf" srcId="{6D7A9D2C-6E3D-4E02-AE62-8067C14B1A4B}" destId="{A0E10D41-4D5D-408E-B151-53DDDA0F1451}" srcOrd="5" destOrd="0" presId="urn:microsoft.com/office/officeart/2005/8/layout/bProcess3"/>
    <dgm:cxn modelId="{430AA723-B580-41D8-8952-C82C7DBF52DA}" type="presParOf" srcId="{A0E10D41-4D5D-408E-B151-53DDDA0F1451}" destId="{51C04D41-B970-4C9D-99F8-9652CF56E82D}" srcOrd="0" destOrd="0" presId="urn:microsoft.com/office/officeart/2005/8/layout/bProcess3"/>
    <dgm:cxn modelId="{77931617-1FD9-4A08-BB0D-E1774EB89BF8}" type="presParOf" srcId="{6D7A9D2C-6E3D-4E02-AE62-8067C14B1A4B}" destId="{672B5D03-CCB6-4979-9F25-AC6E6ACE9644}" srcOrd="6" destOrd="0" presId="urn:microsoft.com/office/officeart/2005/8/layout/bProcess3"/>
    <dgm:cxn modelId="{AFF101E8-35DC-4691-9FA8-F419E28DC325}" type="presParOf" srcId="{6D7A9D2C-6E3D-4E02-AE62-8067C14B1A4B}" destId="{2CC43440-19B3-4428-97DB-42926EAC2B54}" srcOrd="7" destOrd="0" presId="urn:microsoft.com/office/officeart/2005/8/layout/bProcess3"/>
    <dgm:cxn modelId="{A77CCC18-0540-4120-B739-9F6B4777D6D3}" type="presParOf" srcId="{2CC43440-19B3-4428-97DB-42926EAC2B54}" destId="{EEBCC320-74B8-4174-9570-3680B6019396}" srcOrd="0" destOrd="0" presId="urn:microsoft.com/office/officeart/2005/8/layout/bProcess3"/>
    <dgm:cxn modelId="{36BE7742-A804-42F4-9EF3-DB490A7726B6}" type="presParOf" srcId="{6D7A9D2C-6E3D-4E02-AE62-8067C14B1A4B}" destId="{9A47A873-D98D-4E22-A9D4-2BA719FFFAB8}" srcOrd="8" destOrd="0" presId="urn:microsoft.com/office/officeart/2005/8/layout/bProcess3"/>
    <dgm:cxn modelId="{D573D2BC-D33C-4E30-9BD0-35A50B1A98F3}" type="presParOf" srcId="{6D7A9D2C-6E3D-4E02-AE62-8067C14B1A4B}" destId="{08601DF0-4AC3-42B5-A161-5D469C52C7DF}" srcOrd="9" destOrd="0" presId="urn:microsoft.com/office/officeart/2005/8/layout/bProcess3"/>
    <dgm:cxn modelId="{0C5E5546-7E15-4B8F-986E-E7EF6D504E4D}" type="presParOf" srcId="{08601DF0-4AC3-42B5-A161-5D469C52C7DF}" destId="{3D6A4393-EB25-45DA-A66A-A1C422DE7F4A}" srcOrd="0" destOrd="0" presId="urn:microsoft.com/office/officeart/2005/8/layout/bProcess3"/>
    <dgm:cxn modelId="{8B9D9A1E-C1D8-4541-963C-84D9F5BB8EA2}" type="presParOf" srcId="{6D7A9D2C-6E3D-4E02-AE62-8067C14B1A4B}" destId="{11BAB2BA-FADE-4461-81C7-CD7FB0F0F577}" srcOrd="10" destOrd="0" presId="urn:microsoft.com/office/officeart/2005/8/layout/bProcess3"/>
    <dgm:cxn modelId="{95C10F0B-3DF1-4154-BC3C-8C9E5F998437}" type="presParOf" srcId="{6D7A9D2C-6E3D-4E02-AE62-8067C14B1A4B}" destId="{D7FEA705-8A52-44C0-A6F6-BC791D6BB833}" srcOrd="11" destOrd="0" presId="urn:microsoft.com/office/officeart/2005/8/layout/bProcess3"/>
    <dgm:cxn modelId="{68FEFC4D-6D00-41DE-8CBA-3167C09CB928}" type="presParOf" srcId="{D7FEA705-8A52-44C0-A6F6-BC791D6BB833}" destId="{E4F308D1-9F8C-4910-9263-E9D769345922}" srcOrd="0" destOrd="0" presId="urn:microsoft.com/office/officeart/2005/8/layout/bProcess3"/>
    <dgm:cxn modelId="{C61CBB97-B270-4F74-9849-6F4A86F1D917}" type="presParOf" srcId="{6D7A9D2C-6E3D-4E02-AE62-8067C14B1A4B}" destId="{9B197E9B-A4D0-42A8-A565-97AC56B040CD}" srcOrd="12" destOrd="0" presId="urn:microsoft.com/office/officeart/2005/8/layout/bProcess3"/>
    <dgm:cxn modelId="{806840AB-1B9A-43C3-A50A-9C49AD82C9CF}" type="presParOf" srcId="{6D7A9D2C-6E3D-4E02-AE62-8067C14B1A4B}" destId="{800EFF07-15D8-4CAB-94D9-432DBF158603}" srcOrd="13" destOrd="0" presId="urn:microsoft.com/office/officeart/2005/8/layout/bProcess3"/>
    <dgm:cxn modelId="{6ED06B32-3C9F-4791-92B5-765910AB3DD1}" type="presParOf" srcId="{800EFF07-15D8-4CAB-94D9-432DBF158603}" destId="{D6A5A296-1556-46E0-957C-43C0D4282682}" srcOrd="0" destOrd="0" presId="urn:microsoft.com/office/officeart/2005/8/layout/bProcess3"/>
    <dgm:cxn modelId="{EF00DBBC-E2FC-4FA1-94B1-CAD6BC8328BD}" type="presParOf" srcId="{6D7A9D2C-6E3D-4E02-AE62-8067C14B1A4B}" destId="{974D945C-A390-4162-B114-9A493A7DB361}"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0D803-3FE6-4EC0-9BC9-A3CBABD5D7CA}">
      <dsp:nvSpPr>
        <dsp:cNvPr id="0" name=""/>
        <dsp:cNvSpPr/>
      </dsp:nvSpPr>
      <dsp:spPr>
        <a:xfrm>
          <a:off x="1829303" y="1246729"/>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3864" y="1290346"/>
        <a:ext cx="21038" cy="4207"/>
      </dsp:txXfrm>
    </dsp:sp>
    <dsp:sp modelId="{BD3A9914-D7FD-4F34-8AC6-7E472E43AF64}">
      <dsp:nvSpPr>
        <dsp:cNvPr id="0" name=""/>
        <dsp:cNvSpPr/>
      </dsp:nvSpPr>
      <dsp:spPr>
        <a:xfrm>
          <a:off x="1707" y="743631"/>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Humanistic</a:t>
          </a:r>
          <a:r>
            <a:rPr lang="en-US" sz="1100" b="1" i="0" u="none" strike="noStrike" kern="1200" cap="none" baseline="0" noProof="0" dirty="0">
              <a:latin typeface="Arial"/>
              <a:cs typeface="Arial"/>
            </a:rPr>
            <a:t> </a:t>
          </a:r>
          <a:r>
            <a:rPr lang="en-US" sz="1100" b="1" kern="1200" dirty="0">
              <a:latin typeface="Arial"/>
            </a:rPr>
            <a:t>care</a:t>
          </a:r>
          <a:r>
            <a:rPr lang="en-US" sz="1100" b="1" i="0" u="none" strike="noStrike" kern="1200" cap="none" baseline="0" noProof="0" dirty="0">
              <a:latin typeface="Arial"/>
              <a:cs typeface="Arial"/>
            </a:rPr>
            <a:t> (respect and non-judgement)</a:t>
          </a:r>
          <a:endParaRPr lang="en-US" sz="1100" b="1" i="0" u="none" strike="noStrike" kern="1200" cap="none" baseline="0" noProof="0" dirty="0">
            <a:solidFill>
              <a:srgbClr val="010000"/>
            </a:solidFill>
            <a:latin typeface="Arial"/>
            <a:cs typeface="Arial"/>
          </a:endParaRPr>
        </a:p>
      </dsp:txBody>
      <dsp:txXfrm>
        <a:off x="1707" y="743631"/>
        <a:ext cx="1829395" cy="1097637"/>
      </dsp:txXfrm>
    </dsp:sp>
    <dsp:sp modelId="{9626DA4F-9582-4884-8071-28F6313A6C1B}">
      <dsp:nvSpPr>
        <dsp:cNvPr id="0" name=""/>
        <dsp:cNvSpPr/>
      </dsp:nvSpPr>
      <dsp:spPr>
        <a:xfrm>
          <a:off x="4079460" y="1246729"/>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021" y="1290346"/>
        <a:ext cx="21038" cy="4207"/>
      </dsp:txXfrm>
    </dsp:sp>
    <dsp:sp modelId="{505AC402-A140-436F-8863-C7ACD1BCAEFC}">
      <dsp:nvSpPr>
        <dsp:cNvPr id="0" name=""/>
        <dsp:cNvSpPr/>
      </dsp:nvSpPr>
      <dsp:spPr>
        <a:xfrm>
          <a:off x="2251864" y="743631"/>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Arial"/>
            </a:rPr>
            <a:t>Listen attentively</a:t>
          </a:r>
          <a:endParaRPr lang="en-US" sz="1100" b="1" kern="1200"/>
        </a:p>
      </dsp:txBody>
      <dsp:txXfrm>
        <a:off x="2251864" y="743631"/>
        <a:ext cx="1829395" cy="1097637"/>
      </dsp:txXfrm>
    </dsp:sp>
    <dsp:sp modelId="{A0E10D41-4D5D-408E-B151-53DDDA0F1451}">
      <dsp:nvSpPr>
        <dsp:cNvPr id="0" name=""/>
        <dsp:cNvSpPr/>
      </dsp:nvSpPr>
      <dsp:spPr>
        <a:xfrm>
          <a:off x="6329616" y="1246729"/>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14178" y="1290346"/>
        <a:ext cx="21038" cy="4207"/>
      </dsp:txXfrm>
    </dsp:sp>
    <dsp:sp modelId="{A0372506-54B2-4297-923D-6AA4E7474A73}">
      <dsp:nvSpPr>
        <dsp:cNvPr id="0" name=""/>
        <dsp:cNvSpPr/>
      </dsp:nvSpPr>
      <dsp:spPr>
        <a:xfrm>
          <a:off x="4502020" y="743631"/>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Respect confidentiality</a:t>
          </a:r>
          <a:endParaRPr lang="en-US" sz="1100" b="1" kern="1200" dirty="0"/>
        </a:p>
      </dsp:txBody>
      <dsp:txXfrm>
        <a:off x="4502020" y="743631"/>
        <a:ext cx="1829395" cy="1097637"/>
      </dsp:txXfrm>
    </dsp:sp>
    <dsp:sp modelId="{2CC43440-19B3-4428-97DB-42926EAC2B54}">
      <dsp:nvSpPr>
        <dsp:cNvPr id="0" name=""/>
        <dsp:cNvSpPr/>
      </dsp:nvSpPr>
      <dsp:spPr>
        <a:xfrm>
          <a:off x="916405" y="1839468"/>
          <a:ext cx="6750469" cy="390160"/>
        </a:xfrm>
        <a:custGeom>
          <a:avLst/>
          <a:gdLst/>
          <a:ahLst/>
          <a:cxnLst/>
          <a:rect l="0" t="0" r="0" b="0"/>
          <a:pathLst>
            <a:path>
              <a:moveTo>
                <a:pt x="6750469" y="0"/>
              </a:moveTo>
              <a:lnTo>
                <a:pt x="6750469" y="212180"/>
              </a:lnTo>
              <a:lnTo>
                <a:pt x="0" y="212180"/>
              </a:lnTo>
              <a:lnTo>
                <a:pt x="0" y="39016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2551" y="2032445"/>
        <a:ext cx="338178" cy="4207"/>
      </dsp:txXfrm>
    </dsp:sp>
    <dsp:sp modelId="{672B5D03-CCB6-4979-9F25-AC6E6ACE9644}">
      <dsp:nvSpPr>
        <dsp:cNvPr id="0" name=""/>
        <dsp:cNvSpPr/>
      </dsp:nvSpPr>
      <dsp:spPr>
        <a:xfrm>
          <a:off x="6752177" y="743631"/>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Promote access to services</a:t>
          </a:r>
          <a:endParaRPr lang="en-US" sz="1100" b="1" kern="1200" dirty="0"/>
        </a:p>
      </dsp:txBody>
      <dsp:txXfrm>
        <a:off x="6752177" y="743631"/>
        <a:ext cx="1829395" cy="1097637"/>
      </dsp:txXfrm>
    </dsp:sp>
    <dsp:sp modelId="{08601DF0-4AC3-42B5-A161-5D469C52C7DF}">
      <dsp:nvSpPr>
        <dsp:cNvPr id="0" name=""/>
        <dsp:cNvSpPr/>
      </dsp:nvSpPr>
      <dsp:spPr>
        <a:xfrm>
          <a:off x="1829303" y="2765128"/>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3864" y="2808744"/>
        <a:ext cx="21038" cy="4207"/>
      </dsp:txXfrm>
    </dsp:sp>
    <dsp:sp modelId="{9A47A873-D98D-4E22-A9D4-2BA719FFFAB8}">
      <dsp:nvSpPr>
        <dsp:cNvPr id="0" name=""/>
        <dsp:cNvSpPr/>
      </dsp:nvSpPr>
      <dsp:spPr>
        <a:xfrm>
          <a:off x="1707" y="2262029"/>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Help in safety planning</a:t>
          </a:r>
          <a:endParaRPr lang="en-US" sz="1100" b="1" kern="1200" dirty="0"/>
        </a:p>
      </dsp:txBody>
      <dsp:txXfrm>
        <a:off x="1707" y="2262029"/>
        <a:ext cx="1829395" cy="1097637"/>
      </dsp:txXfrm>
    </dsp:sp>
    <dsp:sp modelId="{D7FEA705-8A52-44C0-A6F6-BC791D6BB833}">
      <dsp:nvSpPr>
        <dsp:cNvPr id="0" name=""/>
        <dsp:cNvSpPr/>
      </dsp:nvSpPr>
      <dsp:spPr>
        <a:xfrm>
          <a:off x="4079460" y="2765128"/>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021" y="2808744"/>
        <a:ext cx="21038" cy="4207"/>
      </dsp:txXfrm>
    </dsp:sp>
    <dsp:sp modelId="{11BAB2BA-FADE-4461-81C7-CD7FB0F0F577}">
      <dsp:nvSpPr>
        <dsp:cNvPr id="0" name=""/>
        <dsp:cNvSpPr/>
      </dsp:nvSpPr>
      <dsp:spPr>
        <a:xfrm>
          <a:off x="2251864" y="2262029"/>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Respect autonomy (self-sovereignty) </a:t>
          </a:r>
        </a:p>
      </dsp:txBody>
      <dsp:txXfrm>
        <a:off x="2251864" y="2262029"/>
        <a:ext cx="1829395" cy="1097637"/>
      </dsp:txXfrm>
    </dsp:sp>
    <dsp:sp modelId="{800EFF07-15D8-4CAB-94D9-432DBF158603}">
      <dsp:nvSpPr>
        <dsp:cNvPr id="0" name=""/>
        <dsp:cNvSpPr/>
      </dsp:nvSpPr>
      <dsp:spPr>
        <a:xfrm>
          <a:off x="6329616" y="2765128"/>
          <a:ext cx="390160" cy="91440"/>
        </a:xfrm>
        <a:custGeom>
          <a:avLst/>
          <a:gdLst/>
          <a:ahLst/>
          <a:cxnLst/>
          <a:rect l="0" t="0" r="0" b="0"/>
          <a:pathLst>
            <a:path>
              <a:moveTo>
                <a:pt x="0" y="45720"/>
              </a:moveTo>
              <a:lnTo>
                <a:pt x="39016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14178" y="2808744"/>
        <a:ext cx="21038" cy="4207"/>
      </dsp:txXfrm>
    </dsp:sp>
    <dsp:sp modelId="{9B197E9B-A4D0-42A8-A565-97AC56B040CD}">
      <dsp:nvSpPr>
        <dsp:cNvPr id="0" name=""/>
        <dsp:cNvSpPr/>
      </dsp:nvSpPr>
      <dsp:spPr>
        <a:xfrm>
          <a:off x="4502020" y="2262029"/>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Believe and validate experiences</a:t>
          </a:r>
        </a:p>
      </dsp:txBody>
      <dsp:txXfrm>
        <a:off x="4502020" y="2262029"/>
        <a:ext cx="1829395" cy="1097637"/>
      </dsp:txXfrm>
    </dsp:sp>
    <dsp:sp modelId="{974D945C-A390-4162-B114-9A493A7DB361}">
      <dsp:nvSpPr>
        <dsp:cNvPr id="0" name=""/>
        <dsp:cNvSpPr/>
      </dsp:nvSpPr>
      <dsp:spPr>
        <a:xfrm>
          <a:off x="6752177" y="2262029"/>
          <a:ext cx="1829395" cy="109763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rtl="0">
            <a:lnSpc>
              <a:spcPct val="90000"/>
            </a:lnSpc>
            <a:spcBef>
              <a:spcPct val="0"/>
            </a:spcBef>
            <a:spcAft>
              <a:spcPct val="35000"/>
            </a:spcAft>
            <a:buNone/>
          </a:pPr>
          <a:r>
            <a:rPr lang="en-US" sz="1100" b="1" kern="1200" dirty="0">
              <a:latin typeface="Arial"/>
            </a:rPr>
            <a:t>Acknowledge the injustice</a:t>
          </a:r>
        </a:p>
      </dsp:txBody>
      <dsp:txXfrm>
        <a:off x="6752177" y="2262029"/>
        <a:ext cx="1829395" cy="109763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3/19/2021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3/19/2021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Thank you for joining this webinar, “The Intersection of Intimate Partner Violence, Sexual Assault, Trafficking and STI Risk in American Indian Women: Providing Survivor Led, Advocacy Driven and Culturally Safe Care.”</a:t>
            </a:r>
          </a:p>
        </p:txBody>
      </p:sp>
      <p:sp>
        <p:nvSpPr>
          <p:cNvPr id="4" name="Slide Number Placeholder 3"/>
          <p:cNvSpPr>
            <a:spLocks noGrp="1"/>
          </p:cNvSpPr>
          <p:nvPr>
            <p:ph type="sldNum" sz="quarter" idx="10"/>
          </p:nvPr>
        </p:nvSpPr>
        <p:spPr/>
        <p:txBody>
          <a:bodyPr/>
          <a:lstStyle/>
          <a:p>
            <a:fld id="{2EAF3D7C-E79C-464D-870B-78CB3C2428AA}" type="slidenum">
              <a:rPr lang="en-US" smtClean="0"/>
              <a:t>1</a:t>
            </a:fld>
            <a:endParaRPr lang="en-US"/>
          </a:p>
        </p:txBody>
      </p:sp>
    </p:spTree>
    <p:extLst>
      <p:ext uri="{BB962C8B-B14F-4D97-AF65-F5344CB8AC3E}">
        <p14:creationId xmlns:p14="http://schemas.microsoft.com/office/powerpoint/2010/main" val="107290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10</a:t>
            </a:fld>
            <a:endParaRPr lang="en-US"/>
          </a:p>
        </p:txBody>
      </p:sp>
    </p:spTree>
    <p:extLst>
      <p:ext uri="{BB962C8B-B14F-4D97-AF65-F5344CB8AC3E}">
        <p14:creationId xmlns:p14="http://schemas.microsoft.com/office/powerpoint/2010/main" val="114753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11</a:t>
            </a:fld>
            <a:endParaRPr lang="en-US"/>
          </a:p>
        </p:txBody>
      </p:sp>
    </p:spTree>
    <p:extLst>
      <p:ext uri="{BB962C8B-B14F-4D97-AF65-F5344CB8AC3E}">
        <p14:creationId xmlns:p14="http://schemas.microsoft.com/office/powerpoint/2010/main" val="421202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227965">
              <a:spcBef>
                <a:spcPct val="20000"/>
              </a:spcBef>
              <a:buFont typeface="Arial"/>
              <a:buChar char="•"/>
            </a:pPr>
            <a:r>
              <a:rPr lang="en-US" dirty="0"/>
              <a:t>The rate of reported chlamydia cases among AI's in the United States as 3.7 times the rate among Whites</a:t>
            </a:r>
            <a:endParaRPr lang="en-US" dirty="0">
              <a:cs typeface="Calibri"/>
            </a:endParaRPr>
          </a:p>
          <a:p>
            <a:pPr marL="342265" indent="-227965">
              <a:spcBef>
                <a:spcPct val="20000"/>
              </a:spcBef>
              <a:buFont typeface="Arial"/>
              <a:buChar char="•"/>
            </a:pPr>
            <a:r>
              <a:rPr lang="en-US" dirty="0"/>
              <a:t>In 2018, the rate of reported gonorrhea among AI's (329.5 cases per 100,000 population) was 4.6 times the rate among Whites, and a bigger disparity among AI women at 6.3 times the rate among White females than for AI/AN males (3.3 times the rate among White males). </a:t>
            </a:r>
            <a:endParaRPr lang="en-US" dirty="0">
              <a:cs typeface="Calibri"/>
            </a:endParaRPr>
          </a:p>
          <a:p>
            <a:pPr marL="342265" indent="-227965">
              <a:spcBef>
                <a:spcPct val="20000"/>
              </a:spcBef>
              <a:buFont typeface="Arial"/>
              <a:buChar char="•"/>
            </a:pPr>
            <a:r>
              <a:rPr lang="en-US" dirty="0"/>
              <a:t>In 2018, the rate of reported P&amp;S syphilis cases among AI/AN was 2.6 times the rate among Whites (15.5 versus 6.0 cases per 100,000 population, respectively). This disparity was greater for AI/AN females (5.4 times the rate among White females) than for AI/AN males (2.1 times the rate among White males)</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12</a:t>
            </a:fld>
            <a:endParaRPr lang="en-US"/>
          </a:p>
        </p:txBody>
      </p:sp>
    </p:spTree>
    <p:extLst>
      <p:ext uri="{BB962C8B-B14F-4D97-AF65-F5344CB8AC3E}">
        <p14:creationId xmlns:p14="http://schemas.microsoft.com/office/powerpoint/2010/main" val="176972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227965">
              <a:spcBef>
                <a:spcPct val="20000"/>
              </a:spcBef>
              <a:buFont typeface="Arial"/>
              <a:buChar char="•"/>
            </a:pPr>
            <a:r>
              <a:rPr lang="en-US" dirty="0"/>
              <a:t>Three out of four of these recent diagnoses were male.</a:t>
            </a:r>
            <a:endParaRPr lang="en-US" dirty="0">
              <a:cs typeface="Calibri"/>
            </a:endParaRPr>
          </a:p>
          <a:p>
            <a:pPr marL="342265" indent="-227965">
              <a:spcBef>
                <a:spcPct val="20000"/>
              </a:spcBef>
              <a:buFont typeface="Arial"/>
              <a:buChar char="•"/>
            </a:pPr>
            <a:r>
              <a:rPr lang="en-US" dirty="0"/>
              <a:t>Forty-seven percent were under 30 at the time of diagnosis.</a:t>
            </a:r>
            <a:endParaRPr lang="en-US" dirty="0">
              <a:cs typeface="Calibri"/>
            </a:endParaRPr>
          </a:p>
          <a:p>
            <a:pPr marL="342265" indent="-227965">
              <a:spcBef>
                <a:spcPct val="20000"/>
              </a:spcBef>
              <a:buFont typeface="Arial"/>
              <a:buChar char="•"/>
            </a:pPr>
            <a:r>
              <a:rPr lang="en-US" dirty="0"/>
              <a:t>All but two were diagnosed in either the southeastern (53%) or northeastern (33%) regions.</a:t>
            </a:r>
            <a:endParaRPr lang="en-US" dirty="0">
              <a:cs typeface="Calibri"/>
            </a:endParaRPr>
          </a:p>
          <a:p>
            <a:pPr marL="342265" indent="-227965">
              <a:spcBef>
                <a:spcPct val="20000"/>
              </a:spcBef>
              <a:buFont typeface="Arial"/>
              <a:buChar char="•"/>
            </a:pPr>
            <a:r>
              <a:rPr lang="en-US" dirty="0"/>
              <a:t>Nine diagnoses were attributed to male-male sexual contact (60%), two were attributed to injection drug use (13%), and four had an unknown transmission category (27%).</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a:p>
        </p:txBody>
      </p:sp>
    </p:spTree>
    <p:extLst>
      <p:ext uri="{BB962C8B-B14F-4D97-AF65-F5344CB8AC3E}">
        <p14:creationId xmlns:p14="http://schemas.microsoft.com/office/powerpoint/2010/main" val="515588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major theme reveals the complexity of IPV experienced within the local context and how colonialism has contributed to the present-day IPV experiences of urban AI women in Wisconsin.</a:t>
            </a:r>
            <a:endParaRPr lang="en-US" dirty="0">
              <a:cs typeface="Calibri"/>
            </a:endParaRPr>
          </a:p>
          <a:p>
            <a:r>
              <a:rPr lang="en-US" dirty="0"/>
              <a:t>•The COVID-19 pandemic served to exacerbate barriers to help seeking (job loss, housing, </a:t>
            </a:r>
            <a:r>
              <a:rPr lang="en-US" dirty="0" err="1"/>
              <a:t>etc</a:t>
            </a:r>
            <a:r>
              <a:rPr lang="en-US" dirty="0"/>
              <a:t>).   </a:t>
            </a:r>
            <a:endParaRPr lang="en-US" dirty="0">
              <a:cs typeface="Calibri"/>
            </a:endParaRPr>
          </a:p>
          <a:p>
            <a:r>
              <a:rPr lang="en-US" dirty="0"/>
              <a:t>•Of the 34 survivors interviewed:</a:t>
            </a:r>
            <a:endParaRPr lang="en-US" dirty="0">
              <a:cs typeface="Calibri"/>
            </a:endParaRPr>
          </a:p>
          <a:p>
            <a:r>
              <a:rPr lang="en-US" dirty="0"/>
              <a:t>•67.6% (N=23) refused/ unable to seek medical attention after IPV experience regardless of injury</a:t>
            </a:r>
            <a:endParaRPr lang="en-US" dirty="0">
              <a:cs typeface="Calibri"/>
            </a:endParaRPr>
          </a:p>
          <a:p>
            <a:r>
              <a:rPr lang="en-US" dirty="0"/>
              <a:t>•24% (N=8) of survivors received medical care only because the IPV was witnessed and a call to 911 was placed on their behalf</a:t>
            </a:r>
            <a:endParaRPr lang="en-US" dirty="0">
              <a:cs typeface="Calibri"/>
            </a:endParaRPr>
          </a:p>
          <a:p>
            <a:r>
              <a:rPr lang="en-US" dirty="0"/>
              <a:t>•17% (N=7) sought other types of help such as a domestic violence shelter, counseling, or a call to the police.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14</a:t>
            </a:fld>
            <a:endParaRPr lang="en-US"/>
          </a:p>
        </p:txBody>
      </p:sp>
    </p:spTree>
    <p:extLst>
      <p:ext uri="{BB962C8B-B14F-4D97-AF65-F5344CB8AC3E}">
        <p14:creationId xmlns:p14="http://schemas.microsoft.com/office/powerpoint/2010/main" val="2412555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dirty="0"/>
              <a:t>Laurie's</a:t>
            </a:r>
            <a:r>
              <a:rPr lang="en-US" i="1" dirty="0"/>
              <a:t>* </a:t>
            </a:r>
            <a:r>
              <a:rPr lang="en-US" dirty="0"/>
              <a:t>story reflects the need for screening:</a:t>
            </a:r>
            <a:endParaRPr lang="en-US" dirty="0">
              <a:cs typeface="Calibri"/>
            </a:endParaRPr>
          </a:p>
          <a:p>
            <a:pPr marL="741680" lvl="1" indent="-285750">
              <a:buFont typeface="Arial,Sans-Serif"/>
              <a:buChar char="•"/>
            </a:pPr>
            <a:r>
              <a:rPr lang="en-US" dirty="0"/>
              <a:t>"I wish doctors would notice the signs so that they can help us before we get damaged." </a:t>
            </a:r>
            <a:endParaRPr lang="en-US" dirty="0">
              <a:cs typeface="Calibri"/>
            </a:endParaRPr>
          </a:p>
          <a:p>
            <a:pPr marL="285750" indent="-285750">
              <a:buFont typeface="Arial,Sans-Serif"/>
              <a:buChar char="•"/>
            </a:pPr>
            <a:r>
              <a:rPr lang="en-US" dirty="0"/>
              <a:t>Laurie's* advice to nurses &amp; allied health professionals: </a:t>
            </a:r>
            <a:endParaRPr lang="en-US" dirty="0">
              <a:cs typeface="Calibri"/>
            </a:endParaRPr>
          </a:p>
          <a:p>
            <a:pPr marL="741680" lvl="1" indent="-285750">
              <a:buFont typeface="Arial,Sans-Serif"/>
              <a:buChar char="•"/>
            </a:pPr>
            <a:r>
              <a:rPr lang="en-US" dirty="0"/>
              <a:t>"Let us know we're safe. Take us to a safe place. If they see what's happening, bring us somewhere. Try to get us away from the abuser, even if they're sitting right outside. Let them know that it's okay, we can get you out safely." </a:t>
            </a:r>
            <a:endParaRPr lang="en-US" dirty="0">
              <a:cs typeface="Calibri"/>
            </a:endParaRPr>
          </a:p>
          <a:p>
            <a:pPr marL="285750" indent="-285750">
              <a:buFont typeface="Arial,Sans-Serif"/>
              <a:buChar char="•"/>
            </a:pPr>
            <a:r>
              <a:rPr lang="en-US" dirty="0"/>
              <a:t>Laurie* share what would be helpful for other women: </a:t>
            </a:r>
            <a:endParaRPr lang="en-US" dirty="0">
              <a:cs typeface="Calibri"/>
            </a:endParaRPr>
          </a:p>
          <a:p>
            <a:pPr marL="741680" indent="-285750">
              <a:buFont typeface="Arial,Sans-Serif"/>
              <a:buChar char="•"/>
            </a:pPr>
            <a:r>
              <a:rPr lang="en-US" dirty="0"/>
              <a:t>"Safe testing for us and let them know that it's okay to open up. It took me years. This is actually the first time opening up." </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15</a:t>
            </a:fld>
            <a:endParaRPr lang="en-US"/>
          </a:p>
        </p:txBody>
      </p:sp>
    </p:spTree>
    <p:extLst>
      <p:ext uri="{BB962C8B-B14F-4D97-AF65-F5344CB8AC3E}">
        <p14:creationId xmlns:p14="http://schemas.microsoft.com/office/powerpoint/2010/main" val="172764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16</a:t>
            </a:fld>
            <a:endParaRPr lang="en-US"/>
          </a:p>
        </p:txBody>
      </p:sp>
    </p:spTree>
    <p:extLst>
      <p:ext uri="{BB962C8B-B14F-4D97-AF65-F5344CB8AC3E}">
        <p14:creationId xmlns:p14="http://schemas.microsoft.com/office/powerpoint/2010/main" val="148634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17</a:t>
            </a:fld>
            <a:endParaRPr lang="en-US"/>
          </a:p>
        </p:txBody>
      </p:sp>
    </p:spTree>
    <p:extLst>
      <p:ext uri="{BB962C8B-B14F-4D97-AF65-F5344CB8AC3E}">
        <p14:creationId xmlns:p14="http://schemas.microsoft.com/office/powerpoint/2010/main" val="3169115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18</a:t>
            </a:fld>
            <a:endParaRPr lang="en-US"/>
          </a:p>
        </p:txBody>
      </p:sp>
    </p:spTree>
    <p:extLst>
      <p:ext uri="{BB962C8B-B14F-4D97-AF65-F5344CB8AC3E}">
        <p14:creationId xmlns:p14="http://schemas.microsoft.com/office/powerpoint/2010/main" val="391324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19</a:t>
            </a:fld>
            <a:endParaRPr lang="en-US"/>
          </a:p>
        </p:txBody>
      </p:sp>
    </p:spTree>
    <p:extLst>
      <p:ext uri="{BB962C8B-B14F-4D97-AF65-F5344CB8AC3E}">
        <p14:creationId xmlns:p14="http://schemas.microsoft.com/office/powerpoint/2010/main" val="146899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honored to co-sponsor this event with the UW School of Nursing STREAM Program, Native American Center for Health Professions and UW Milwaukee’s School of Nursing and Women’s and Gender Studies program. And, we are very excited to have you all join us today for this webinar. And, thank you to everyone who also joined last week's program that provided foundational knowledge for this event.</a:t>
            </a:r>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588477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20</a:t>
            </a:fld>
            <a:endParaRPr lang="en-US"/>
          </a:p>
        </p:txBody>
      </p:sp>
    </p:spTree>
    <p:extLst>
      <p:ext uri="{BB962C8B-B14F-4D97-AF65-F5344CB8AC3E}">
        <p14:creationId xmlns:p14="http://schemas.microsoft.com/office/powerpoint/2010/main" val="166246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21</a:t>
            </a:fld>
            <a:endParaRPr lang="en-US"/>
          </a:p>
        </p:txBody>
      </p:sp>
    </p:spTree>
    <p:extLst>
      <p:ext uri="{BB962C8B-B14F-4D97-AF65-F5344CB8AC3E}">
        <p14:creationId xmlns:p14="http://schemas.microsoft.com/office/powerpoint/2010/main" val="1931344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Building on some of the things that were just discussed </a:t>
            </a:r>
          </a:p>
        </p:txBody>
      </p:sp>
      <p:sp>
        <p:nvSpPr>
          <p:cNvPr id="4" name="Slide Number Placeholder 3"/>
          <p:cNvSpPr>
            <a:spLocks noGrp="1"/>
          </p:cNvSpPr>
          <p:nvPr>
            <p:ph type="sldNum" sz="quarter" idx="5"/>
          </p:nvPr>
        </p:nvSpPr>
        <p:spPr/>
        <p:txBody>
          <a:bodyPr/>
          <a:lstStyle/>
          <a:p>
            <a:fld id="{2EAF3D7C-E79C-464D-870B-78CB3C2428AA}" type="slidenum">
              <a:rPr lang="en-US" smtClean="0"/>
              <a:t>22</a:t>
            </a:fld>
            <a:endParaRPr lang="en-US"/>
          </a:p>
        </p:txBody>
      </p:sp>
    </p:spTree>
    <p:extLst>
      <p:ext uri="{BB962C8B-B14F-4D97-AF65-F5344CB8AC3E}">
        <p14:creationId xmlns:p14="http://schemas.microsoft.com/office/powerpoint/2010/main" val="1414452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TIC </a:t>
            </a:r>
            <a:r>
              <a:rPr lang="en-US" dirty="0"/>
              <a:t>it places the survivor at the center of all healthcare decisions. </a:t>
            </a:r>
            <a:endParaRPr lang="en-US" dirty="0">
              <a:cs typeface="Calibri"/>
            </a:endParaRPr>
          </a:p>
          <a:p>
            <a:r>
              <a:rPr lang="en-US" dirty="0"/>
              <a:t>The survivor knows what is best for her- not the practitioner!.</a:t>
            </a:r>
            <a:endParaRPr lang="en-US" dirty="0">
              <a:cs typeface="Calibri"/>
            </a:endParaRPr>
          </a:p>
          <a:p>
            <a:r>
              <a:rPr lang="en-US" dirty="0"/>
              <a:t>TIC fosters the relationship with the patient based on respect, trust, and safety, allowing the patient to feel empowered. This also fosters the patient’s ability to make decisions about reporting and the criminal justice process.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23</a:t>
            </a:fld>
            <a:endParaRPr lang="en-US"/>
          </a:p>
        </p:txBody>
      </p:sp>
    </p:spTree>
    <p:extLst>
      <p:ext uri="{BB962C8B-B14F-4D97-AF65-F5344CB8AC3E}">
        <p14:creationId xmlns:p14="http://schemas.microsoft.com/office/powerpoint/2010/main" val="341571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 the topic of violence and screen EVERY woman at every point of care- will discuss more in detail in the next few slides</a:t>
            </a:r>
            <a:endParaRPr lang="en-US" dirty="0">
              <a:cs typeface="Calibri"/>
            </a:endParaRPr>
          </a:p>
          <a:p>
            <a:r>
              <a:rPr lang="en-US" dirty="0">
                <a:cs typeface="Calibri"/>
              </a:rPr>
              <a:t>Respect survivors' decisions that they make for themselves.  They are the experts in their own care.  </a:t>
            </a:r>
          </a:p>
          <a:p>
            <a:r>
              <a:rPr lang="en-US" dirty="0">
                <a:cs typeface="Calibri"/>
              </a:rPr>
              <a:t>Use your intuition. A survivor may decline the "violence screener". Make them aware of the resources available to them and you may frame it around having them share the information to anyone that they may know. The more times that they hear that there IS help, and that help is safe and accessible, the more likely she will be open to getting help.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24</a:t>
            </a:fld>
            <a:endParaRPr lang="en-US"/>
          </a:p>
        </p:txBody>
      </p:sp>
    </p:spTree>
    <p:extLst>
      <p:ext uri="{BB962C8B-B14F-4D97-AF65-F5344CB8AC3E}">
        <p14:creationId xmlns:p14="http://schemas.microsoft.com/office/powerpoint/2010/main" val="4168337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you ever put up with that! OR why don’t you just leave?!?).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25</a:t>
            </a:fld>
            <a:endParaRPr lang="en-US"/>
          </a:p>
        </p:txBody>
      </p:sp>
    </p:spTree>
    <p:extLst>
      <p:ext uri="{BB962C8B-B14F-4D97-AF65-F5344CB8AC3E}">
        <p14:creationId xmlns:p14="http://schemas.microsoft.com/office/powerpoint/2010/main" val="4207151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26</a:t>
            </a:fld>
            <a:endParaRPr lang="en-US"/>
          </a:p>
        </p:txBody>
      </p:sp>
    </p:spTree>
    <p:extLst>
      <p:ext uri="{BB962C8B-B14F-4D97-AF65-F5344CB8AC3E}">
        <p14:creationId xmlns:p14="http://schemas.microsoft.com/office/powerpoint/2010/main" val="49563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Chapter 48 of the Wisconsin Statutes or Executive Order 54, nurses are we are mandated reporters.  Meaning if a survivor is below the age of 16, and has experienced violence, we are required to report this to child protective services or CPS.  This is typically explained by sane nurses before a report is filed.  This is one difference between SANE nurses and advocates, is that advocates are not mandated reporters. If you ever have any questions about mandated reporting consulting with you’re a nurse manager, social worker, or advocacy service is a great way to address these questions.    </a:t>
            </a:r>
          </a:p>
        </p:txBody>
      </p:sp>
      <p:sp>
        <p:nvSpPr>
          <p:cNvPr id="4" name="Slide Number Placeholder 3"/>
          <p:cNvSpPr>
            <a:spLocks noGrp="1"/>
          </p:cNvSpPr>
          <p:nvPr>
            <p:ph type="sldNum" sz="quarter" idx="5"/>
          </p:nvPr>
        </p:nvSpPr>
        <p:spPr/>
        <p:txBody>
          <a:bodyPr/>
          <a:lstStyle/>
          <a:p>
            <a:fld id="{2EAF3D7C-E79C-464D-870B-78CB3C2428AA}" type="slidenum">
              <a:rPr lang="en-US" smtClean="0"/>
              <a:t>27</a:t>
            </a:fld>
            <a:endParaRPr lang="en-US"/>
          </a:p>
        </p:txBody>
      </p:sp>
    </p:spTree>
    <p:extLst>
      <p:ext uri="{BB962C8B-B14F-4D97-AF65-F5344CB8AC3E}">
        <p14:creationId xmlns:p14="http://schemas.microsoft.com/office/powerpoint/2010/main" val="924101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addresses a gap in care</a:t>
            </a:r>
          </a:p>
        </p:txBody>
      </p:sp>
      <p:sp>
        <p:nvSpPr>
          <p:cNvPr id="4" name="Slide Number Placeholder 3"/>
          <p:cNvSpPr>
            <a:spLocks noGrp="1"/>
          </p:cNvSpPr>
          <p:nvPr>
            <p:ph type="sldNum" sz="quarter" idx="5"/>
          </p:nvPr>
        </p:nvSpPr>
        <p:spPr/>
        <p:txBody>
          <a:bodyPr/>
          <a:lstStyle/>
          <a:p>
            <a:fld id="{2EAF3D7C-E79C-464D-870B-78CB3C2428AA}" type="slidenum">
              <a:rPr lang="en-US" smtClean="0"/>
              <a:t>29</a:t>
            </a:fld>
            <a:endParaRPr lang="en-US"/>
          </a:p>
        </p:txBody>
      </p:sp>
    </p:spTree>
    <p:extLst>
      <p:ext uri="{BB962C8B-B14F-4D97-AF65-F5344CB8AC3E}">
        <p14:creationId xmlns:p14="http://schemas.microsoft.com/office/powerpoint/2010/main" val="1009641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Academic Community partnerships!  </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30</a:t>
            </a:fld>
            <a:endParaRPr lang="en-US"/>
          </a:p>
        </p:txBody>
      </p:sp>
    </p:spTree>
    <p:extLst>
      <p:ext uri="{BB962C8B-B14F-4D97-AF65-F5344CB8AC3E}">
        <p14:creationId xmlns:p14="http://schemas.microsoft.com/office/powerpoint/2010/main" val="199257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I'd also like to acknowledge that this program is funded by HRSA.</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3</a:t>
            </a:fld>
            <a:endParaRPr lang="en-US"/>
          </a:p>
        </p:txBody>
      </p:sp>
    </p:spTree>
    <p:extLst>
      <p:ext uri="{BB962C8B-B14F-4D97-AF65-F5344CB8AC3E}">
        <p14:creationId xmlns:p14="http://schemas.microsoft.com/office/powerpoint/2010/main" val="98674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31</a:t>
            </a:fld>
            <a:endParaRPr lang="en-US"/>
          </a:p>
        </p:txBody>
      </p:sp>
    </p:spTree>
    <p:extLst>
      <p:ext uri="{BB962C8B-B14F-4D97-AF65-F5344CB8AC3E}">
        <p14:creationId xmlns:p14="http://schemas.microsoft.com/office/powerpoint/2010/main" val="2905222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32</a:t>
            </a:fld>
            <a:endParaRPr lang="en-US"/>
          </a:p>
        </p:txBody>
      </p:sp>
    </p:spTree>
    <p:extLst>
      <p:ext uri="{BB962C8B-B14F-4D97-AF65-F5344CB8AC3E}">
        <p14:creationId xmlns:p14="http://schemas.microsoft.com/office/powerpoint/2010/main" val="2180183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33</a:t>
            </a:fld>
            <a:endParaRPr lang="en-US"/>
          </a:p>
        </p:txBody>
      </p:sp>
    </p:spTree>
    <p:extLst>
      <p:ext uri="{BB962C8B-B14F-4D97-AF65-F5344CB8AC3E}">
        <p14:creationId xmlns:p14="http://schemas.microsoft.com/office/powerpoint/2010/main" val="1933444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265" indent="-227965">
              <a:spcBef>
                <a:spcPct val="20000"/>
              </a:spcBef>
              <a:buFont typeface="Arial"/>
              <a:buChar char="•"/>
            </a:pPr>
            <a:r>
              <a:rPr lang="en-US" dirty="0"/>
              <a:t>Nurses and allied care professional have a unique opportunity to help STOP the cycle of abuse through an increased understanding and awareness of the injustice experienced by AI women!</a:t>
            </a:r>
            <a:endParaRPr lang="en-US" dirty="0">
              <a:cs typeface="Calibri"/>
            </a:endParaRPr>
          </a:p>
          <a:p>
            <a:pPr marL="342265" indent="-227965">
              <a:spcBef>
                <a:spcPct val="20000"/>
              </a:spcBef>
              <a:buFont typeface="Arial"/>
              <a:buChar char="•"/>
            </a:pPr>
            <a:r>
              <a:rPr lang="en-US" dirty="0"/>
              <a:t>When you think about saving someone versus empowering them, when we break that down, that’s a system of colonization </a:t>
            </a:r>
            <a:endParaRPr lang="en-US" dirty="0">
              <a:cs typeface="Calibri"/>
            </a:endParaRPr>
          </a:p>
          <a:p>
            <a:pPr marL="342265" indent="-227965">
              <a:spcBef>
                <a:spcPct val="20000"/>
              </a:spcBef>
              <a:buFont typeface="Arial"/>
              <a:buChar char="•"/>
            </a:pPr>
            <a:r>
              <a:rPr lang="en-US" dirty="0"/>
              <a:t>Self-sovereignty is self-love and self-care.  My body= my rules. </a:t>
            </a:r>
            <a:endParaRPr lang="en-US" dirty="0">
              <a:cs typeface="Calibri"/>
            </a:endParaRPr>
          </a:p>
          <a:p>
            <a:pPr marL="342265" indent="-227965">
              <a:spcBef>
                <a:spcPct val="20000"/>
              </a:spcBef>
              <a:buFont typeface="Arial"/>
              <a:buChar char="•"/>
            </a:pPr>
            <a:r>
              <a:rPr lang="en-US" dirty="0"/>
              <a:t>As healers, one of the most important things we can do is encourage and support self-healing of survivors</a:t>
            </a:r>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34</a:t>
            </a:fld>
            <a:endParaRPr lang="en-US"/>
          </a:p>
        </p:txBody>
      </p:sp>
    </p:spTree>
    <p:extLst>
      <p:ext uri="{BB962C8B-B14F-4D97-AF65-F5344CB8AC3E}">
        <p14:creationId xmlns:p14="http://schemas.microsoft.com/office/powerpoint/2010/main" val="20522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the presentation I would just like to acknowledge that the University of Wisconsin Madison campus is located on the ancestral lands of the Ho-Chunk nation.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4</a:t>
            </a:fld>
            <a:endParaRPr lang="en-US"/>
          </a:p>
        </p:txBody>
      </p:sp>
    </p:spTree>
    <p:extLst>
      <p:ext uri="{BB962C8B-B14F-4D97-AF65-F5344CB8AC3E}">
        <p14:creationId xmlns:p14="http://schemas.microsoft.com/office/powerpoint/2010/main" val="352401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This presentation was prepared by </a:t>
            </a:r>
            <a:r>
              <a:rPr lang="en-US" dirty="0"/>
              <a:t>Dr. Jeneile Luebke, Ashley Ruiz and Katie Klein</a:t>
            </a:r>
            <a:r>
              <a:rPr lang="en-US" sz="1200" dirty="0"/>
              <a:t>.</a:t>
            </a:r>
            <a:endParaRPr lang="en-US" dirty="0"/>
          </a:p>
          <a:p>
            <a:pPr>
              <a:defRPr/>
            </a:pPr>
            <a:endParaRPr lang="en-US" dirty="0">
              <a:cs typeface="Calibri"/>
            </a:endParaRPr>
          </a:p>
          <a:p>
            <a:pPr>
              <a:defRPr/>
            </a:pPr>
            <a:r>
              <a:rPr lang="en-US" dirty="0"/>
              <a:t>Jeneile Luebke PhD, RN is a post-doctoral nurse research associate at University of Wisconsin-Madison. She received her early nursing degrees (LPN and ADN) in Bemidji, MN, and her BS and MS Nursing from the University of Wisconsin- Madison, and her PhD at UW-Milwaukee. She in an enrolled member of Bad River Band of Lake Superior Chippewa Indians. Her area of research and expertise include intimate partner violence in the lives of American Indian women, community health nursing and utilization and application of postcolonial and indigenous feminist methodologies. She is a survivor of intimate partner violence and is passionate about sharing her knowledge and personal experiences to help to support and empower other women to transition to </a:t>
            </a:r>
            <a:r>
              <a:rPr lang="en-US" dirty="0" err="1"/>
              <a:t>survivorhood</a:t>
            </a:r>
            <a:r>
              <a:rPr lang="en-US" dirty="0"/>
              <a:t>.  </a:t>
            </a:r>
            <a:endParaRPr lang="en-US" dirty="0">
              <a:cs typeface="Calibri"/>
            </a:endParaRPr>
          </a:p>
          <a:p>
            <a:pPr>
              <a:defRPr/>
            </a:pPr>
            <a:r>
              <a:rPr lang="en-US" dirty="0"/>
              <a:t> </a:t>
            </a:r>
            <a:endParaRPr lang="en-US" dirty="0">
              <a:cs typeface="Calibri"/>
            </a:endParaRPr>
          </a:p>
          <a:p>
            <a:pPr>
              <a:defRPr/>
            </a:pPr>
            <a:r>
              <a:rPr lang="en-US" dirty="0"/>
              <a:t>Ashley is a sexual assault nurse examiner at Aurora Sinai, and nursing scholar studying at the University of Wisconsin Milwaukee. Her expertise focuses on nurse-patient interactions following experiences of sexual violence. Through this expertise, Ashley offers insight into available resources and healthcare service available to survivors of sexual violence in Wisconsin. </a:t>
            </a:r>
          </a:p>
          <a:p>
            <a:pPr>
              <a:defRPr/>
            </a:pPr>
            <a:endParaRPr lang="en-US" dirty="0">
              <a:cs typeface="Calibri"/>
            </a:endParaRPr>
          </a:p>
          <a:p>
            <a:pPr>
              <a:defRPr/>
            </a:pPr>
            <a:r>
              <a:rPr lang="en-US" dirty="0"/>
              <a:t>Katie Klein (she/they) is a master's student and instructor in Women's &amp; Gender Studies at UW-Milwaukee, and a 2020 Graduate Student Excellence Fellow. Katie's praxis is rooted in intersectional feminism and centered on eliminating gender-based violence. Their thesis research &amp; activism focuses on the racialized, gendered, and sexualized </a:t>
            </a:r>
            <a:r>
              <a:rPr lang="en-US" dirty="0" err="1"/>
              <a:t>precarity</a:t>
            </a:r>
            <a:r>
              <a:rPr lang="en-US" dirty="0"/>
              <a:t> experienced by workers in the US service industry. </a:t>
            </a:r>
            <a:endParaRPr lang="en-US" dirty="0">
              <a:cs typeface="Calibri"/>
            </a:endParaRPr>
          </a:p>
        </p:txBody>
      </p:sp>
      <p:sp>
        <p:nvSpPr>
          <p:cNvPr id="4" name="Slide Number Placeholder 3"/>
          <p:cNvSpPr>
            <a:spLocks noGrp="1"/>
          </p:cNvSpPr>
          <p:nvPr>
            <p:ph type="sldNum" sz="quarter" idx="10"/>
          </p:nvPr>
        </p:nvSpPr>
        <p:spPr/>
        <p:txBody>
          <a:bodyPr/>
          <a:lstStyle/>
          <a:p>
            <a:fld id="{2EAF3D7C-E79C-464D-870B-78CB3C2428AA}" type="slidenum">
              <a:rPr lang="en-US" smtClean="0"/>
              <a:t>5</a:t>
            </a:fld>
            <a:endParaRPr lang="en-US"/>
          </a:p>
        </p:txBody>
      </p:sp>
    </p:spTree>
    <p:extLst>
      <p:ext uri="{BB962C8B-B14F-4D97-AF65-F5344CB8AC3E}">
        <p14:creationId xmlns:p14="http://schemas.microsoft.com/office/powerpoint/2010/main" val="3787288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6</a:t>
            </a:fld>
            <a:endParaRPr lang="en-US"/>
          </a:p>
        </p:txBody>
      </p:sp>
    </p:spTree>
    <p:extLst>
      <p:ext uri="{BB962C8B-B14F-4D97-AF65-F5344CB8AC3E}">
        <p14:creationId xmlns:p14="http://schemas.microsoft.com/office/powerpoint/2010/main" val="392778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7</a:t>
            </a:fld>
            <a:endParaRPr lang="en-US"/>
          </a:p>
        </p:txBody>
      </p:sp>
    </p:spTree>
    <p:extLst>
      <p:ext uri="{BB962C8B-B14F-4D97-AF65-F5344CB8AC3E}">
        <p14:creationId xmlns:p14="http://schemas.microsoft.com/office/powerpoint/2010/main" val="378712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Answer:</a:t>
            </a:r>
            <a:r>
              <a:rPr lang="en-US" baseline="0" dirty="0">
                <a:cs typeface="Calibri"/>
              </a:rPr>
              <a:t> </a:t>
            </a:r>
            <a:r>
              <a:rPr lang="en-US" dirty="0">
                <a:cs typeface="Calibri"/>
              </a:rPr>
              <a:t>Less than 60 (National Indigenous Women's Resources Center) </a:t>
            </a:r>
          </a:p>
        </p:txBody>
      </p:sp>
      <p:sp>
        <p:nvSpPr>
          <p:cNvPr id="4" name="Slide Number Placeholder 3"/>
          <p:cNvSpPr>
            <a:spLocks noGrp="1"/>
          </p:cNvSpPr>
          <p:nvPr>
            <p:ph type="sldNum" sz="quarter" idx="5"/>
          </p:nvPr>
        </p:nvSpPr>
        <p:spPr/>
        <p:txBody>
          <a:bodyPr/>
          <a:lstStyle/>
          <a:p>
            <a:fld id="{2EAF3D7C-E79C-464D-870B-78CB3C2428AA}" type="slidenum">
              <a:rPr lang="en-US" smtClean="0"/>
              <a:t>8</a:t>
            </a:fld>
            <a:endParaRPr lang="en-US"/>
          </a:p>
        </p:txBody>
      </p:sp>
    </p:spTree>
    <p:extLst>
      <p:ext uri="{BB962C8B-B14F-4D97-AF65-F5344CB8AC3E}">
        <p14:creationId xmlns:p14="http://schemas.microsoft.com/office/powerpoint/2010/main" val="82106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EAF3D7C-E79C-464D-870B-78CB3C2428AA}" type="slidenum">
              <a:rPr lang="en-US" smtClean="0"/>
              <a:t>9</a:t>
            </a:fld>
            <a:endParaRPr lang="en-US"/>
          </a:p>
        </p:txBody>
      </p:sp>
    </p:spTree>
    <p:extLst>
      <p:ext uri="{BB962C8B-B14F-4D97-AF65-F5344CB8AC3E}">
        <p14:creationId xmlns:p14="http://schemas.microsoft.com/office/powerpoint/2010/main" val="175560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025528"/>
            <a:ext cx="7772399" cy="2474409"/>
          </a:xfrm>
        </p:spPr>
        <p:txBody>
          <a:bodyPr anchor="t"/>
          <a:lstStyle>
            <a:lvl1pPr>
              <a:defRPr sz="54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685802"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7" y="3187174"/>
            <a:ext cx="7659687" cy="1168401"/>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722318"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19603"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408723"/>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2211"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1" y="2408723"/>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4" y="5495544"/>
            <a:ext cx="8516815" cy="59436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304804" y="381003"/>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3"/>
            <a:ext cx="8588248" cy="522557"/>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811" y="6292284"/>
            <a:ext cx="1440189" cy="4895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5" y="6"/>
            <a:ext cx="9143999" cy="6197487"/>
          </a:xfrm>
          <a:prstGeom prst="rect">
            <a:avLst/>
          </a:prstGeom>
        </p:spPr>
      </p:pic>
      <p:sp>
        <p:nvSpPr>
          <p:cNvPr id="2" name="Title Placeholder 1"/>
          <p:cNvSpPr>
            <a:spLocks noGrp="1"/>
          </p:cNvSpPr>
          <p:nvPr>
            <p:ph type="title"/>
          </p:nvPr>
        </p:nvSpPr>
        <p:spPr>
          <a:xfrm>
            <a:off x="457203" y="274639"/>
            <a:ext cx="8315569" cy="1143000"/>
          </a:xfrm>
          <a:prstGeom prst="rect">
            <a:avLst/>
          </a:prstGeom>
        </p:spPr>
        <p:txBody>
          <a:bodyPr vert="horz" lIns="91290" tIns="45645" rIns="91290" bIns="45645" rtlCol="0" anchor="ctr">
            <a:noAutofit/>
          </a:bodyPr>
          <a:lstStyle/>
          <a:p>
            <a:r>
              <a:rPr lang="en-US"/>
              <a:t>Click to edit Master title style</a:t>
            </a:r>
          </a:p>
        </p:txBody>
      </p:sp>
      <p:sp>
        <p:nvSpPr>
          <p:cNvPr id="3" name="Text Placeholder 2"/>
          <p:cNvSpPr>
            <a:spLocks noGrp="1"/>
          </p:cNvSpPr>
          <p:nvPr>
            <p:ph type="body" idx="1"/>
          </p:nvPr>
        </p:nvSpPr>
        <p:spPr>
          <a:xfrm>
            <a:off x="457203"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Courier New" panose="02070309020205020404" pitchFamily="49" charset="0"/>
        <a:buChar char="o"/>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panose="05000000000000000000" pitchFamily="2" charset="2"/>
        <a:buChar char="Ø"/>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panose="05000000000000000000" pitchFamily="2" charset="2"/>
        <a:buChar char="v"/>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Arial" panose="020B0604020202020204" pitchFamily="34" charset="0"/>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dhs.wisconsin.gov/publications/p00484.pdf-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dhs.wisconsin.gov/lh-depts/tribal.h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strongheartshelpline.org"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aidsetc.org/blog/sexual-assault-pep-urgent-health-need" TargetMode="External"/><Relationship Id="rId3" Type="http://schemas.openxmlformats.org/officeDocument/2006/relationships/hyperlink" Target="https://www.rainn.org/" TargetMode="External"/><Relationship Id="rId7" Type="http://schemas.openxmlformats.org/officeDocument/2006/relationships/hyperlink" Target="https://aidsetc.org/resource/non-occupational-post-exposure-prophylaxis-npep-toolki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nccc.ucsf.edu/" TargetMode="External"/><Relationship Id="rId5" Type="http://schemas.openxmlformats.org/officeDocument/2006/relationships/hyperlink" Target="https://humantraffickinghotline.org" TargetMode="External"/><Relationship Id="rId4" Type="http://schemas.openxmlformats.org/officeDocument/2006/relationships/hyperlink" Target="http://www.thehotline.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kff.org/hivaids/issue-brief/hiv-intimate-partner-violence-ipv-and-women-an-emerging-policy-landscape/" TargetMode="External"/><Relationship Id="rId2" Type="http://schemas.openxmlformats.org/officeDocument/2006/relationships/hyperlink" Target="https://www.cdc.gov/violenceprevention/pdf/ipv/13_243567_Green_AAG-a.pdf" TargetMode="External"/><Relationship Id="rId1" Type="http://schemas.openxmlformats.org/officeDocument/2006/relationships/slideLayout" Target="../slideLayouts/slideLayout2.xml"/><Relationship Id="rId4" Type="http://schemas.openxmlformats.org/officeDocument/2006/relationships/hyperlink" Target="https://www.womenshealth.gov/hiv-and-aids/women-and-hiv/violence-against-women-and-hiv-ris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youtu.be/xz63Vppw3gE" TargetMode="External"/><Relationship Id="rId3" Type="http://schemas.openxmlformats.org/officeDocument/2006/relationships/hyperlink" Target="https://youtu.be/zdzM6krfaKY" TargetMode="External"/><Relationship Id="rId7" Type="http://schemas.openxmlformats.org/officeDocument/2006/relationships/hyperlink" Target="https://youtu.be/hOXyGJuRMmo" TargetMode="External"/><Relationship Id="rId2" Type="http://schemas.openxmlformats.org/officeDocument/2006/relationships/hyperlink" Target="https://youtu.be/mdPv0NDfMbA" TargetMode="External"/><Relationship Id="rId1" Type="http://schemas.openxmlformats.org/officeDocument/2006/relationships/slideLayout" Target="../slideLayouts/slideLayout2.xml"/><Relationship Id="rId6" Type="http://schemas.openxmlformats.org/officeDocument/2006/relationships/hyperlink" Target="https://youtu.be/DdjXyUPXtZs" TargetMode="External"/><Relationship Id="rId5" Type="http://schemas.openxmlformats.org/officeDocument/2006/relationships/hyperlink" Target="https://youtu.be/-slFVM4ECUk" TargetMode="External"/><Relationship Id="rId4" Type="http://schemas.openxmlformats.org/officeDocument/2006/relationships/hyperlink" Target="https://youtu.be/6GbGL7dmEw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Ribbon wih Midwest AETC (AIDS Education &amp; Training Center Program) logo" title="AETC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562524"/>
            <a:ext cx="2947416" cy="1008888"/>
          </a:xfrm>
          <a:prstGeom prst="rect">
            <a:avLst/>
          </a:prstGeom>
        </p:spPr>
      </p:pic>
      <p:sp>
        <p:nvSpPr>
          <p:cNvPr id="2" name="Title 1"/>
          <p:cNvSpPr>
            <a:spLocks noGrp="1"/>
          </p:cNvSpPr>
          <p:nvPr>
            <p:ph type="ctrTitle"/>
          </p:nvPr>
        </p:nvSpPr>
        <p:spPr>
          <a:xfrm>
            <a:off x="685801" y="2319130"/>
            <a:ext cx="7772399" cy="1876007"/>
          </a:xfrm>
        </p:spPr>
        <p:txBody>
          <a:bodyPr/>
          <a:lstStyle/>
          <a:p>
            <a:r>
              <a:rPr lang="en-US" sz="3600" dirty="0"/>
              <a:t>The Intersection of Intimate Partner Violence, Sexual Assault, Trafficking and STI/HIV Risk in Indigenous Women</a:t>
            </a:r>
            <a:endParaRPr lang="en-US" sz="3200" b="1" dirty="0">
              <a:solidFill>
                <a:srgbClr val="0054A6"/>
              </a:solidFill>
            </a:endParaRPr>
          </a:p>
        </p:txBody>
      </p:sp>
      <p:sp>
        <p:nvSpPr>
          <p:cNvPr id="3" name="Subtitle 2"/>
          <p:cNvSpPr>
            <a:spLocks noGrp="1"/>
          </p:cNvSpPr>
          <p:nvPr>
            <p:ph type="subTitle" idx="1"/>
          </p:nvPr>
        </p:nvSpPr>
        <p:spPr>
          <a:xfrm>
            <a:off x="685802" y="4049081"/>
            <a:ext cx="7772398" cy="1066800"/>
          </a:xfrm>
        </p:spPr>
        <p:txBody>
          <a:bodyPr/>
          <a:lstStyle/>
          <a:p>
            <a:r>
              <a:rPr lang="en-US" dirty="0"/>
              <a:t>Providing Survivor Led, Advocacy Driven, and Culturally Safe Care  </a:t>
            </a:r>
          </a:p>
        </p:txBody>
      </p:sp>
      <p:sp>
        <p:nvSpPr>
          <p:cNvPr id="4" name="TextBox 3">
            <a:extLst>
              <a:ext uri="{FF2B5EF4-FFF2-40B4-BE49-F238E27FC236}">
                <a16:creationId xmlns:a16="http://schemas.microsoft.com/office/drawing/2014/main" id="{8692777D-D5C6-4586-A912-7D2B1405B20F}"/>
              </a:ext>
            </a:extLst>
          </p:cNvPr>
          <p:cNvSpPr txBox="1"/>
          <p:nvPr/>
        </p:nvSpPr>
        <p:spPr>
          <a:xfrm>
            <a:off x="684361" y="5457645"/>
            <a:ext cx="54670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Content developed December 2020</a:t>
            </a:r>
          </a:p>
        </p:txBody>
      </p:sp>
    </p:spTree>
    <p:extLst>
      <p:ext uri="{BB962C8B-B14F-4D97-AF65-F5344CB8AC3E}">
        <p14:creationId xmlns:p14="http://schemas.microsoft.com/office/powerpoint/2010/main" val="1848446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FE7B-38DC-485C-B5EE-B915639EEE52}"/>
              </a:ext>
            </a:extLst>
          </p:cNvPr>
          <p:cNvSpPr>
            <a:spLocks noGrp="1"/>
          </p:cNvSpPr>
          <p:nvPr>
            <p:ph type="title"/>
          </p:nvPr>
        </p:nvSpPr>
        <p:spPr/>
        <p:txBody>
          <a:bodyPr/>
          <a:lstStyle/>
          <a:p>
            <a:r>
              <a:rPr lang="en-US"/>
              <a:t>Intersection of GBV and STI/HIV Risk</a:t>
            </a:r>
          </a:p>
        </p:txBody>
      </p:sp>
      <p:sp>
        <p:nvSpPr>
          <p:cNvPr id="3" name="Content Placeholder 2">
            <a:extLst>
              <a:ext uri="{FF2B5EF4-FFF2-40B4-BE49-F238E27FC236}">
                <a16:creationId xmlns:a16="http://schemas.microsoft.com/office/drawing/2014/main" id="{5D29F195-B4AC-427B-8071-867AF6DE58A1}"/>
              </a:ext>
            </a:extLst>
          </p:cNvPr>
          <p:cNvSpPr>
            <a:spLocks noGrp="1"/>
          </p:cNvSpPr>
          <p:nvPr>
            <p:ph idx="1"/>
          </p:nvPr>
        </p:nvSpPr>
        <p:spPr/>
        <p:txBody>
          <a:bodyPr vert="horz" lIns="91290" tIns="45645" rIns="91290" bIns="45645" rtlCol="0" anchor="t">
            <a:normAutofit/>
          </a:bodyPr>
          <a:lstStyle/>
          <a:p>
            <a:pPr marL="342265" indent="-227965"/>
            <a:r>
              <a:rPr lang="en-US">
                <a:cs typeface="Arial"/>
              </a:rPr>
              <a:t>There are many commonalities between GBV such as IPV, SA, and trafficking</a:t>
            </a:r>
            <a:endParaRPr lang="en-US">
              <a:ea typeface="+mn-lt"/>
              <a:cs typeface="+mn-lt"/>
            </a:endParaRPr>
          </a:p>
          <a:p>
            <a:pPr marL="342265" indent="-227965"/>
            <a:r>
              <a:rPr lang="en-US">
                <a:cs typeface="Arial"/>
              </a:rPr>
              <a:t>Many survivors have experienced multiple forms of abuse by more than one partner </a:t>
            </a:r>
          </a:p>
          <a:p>
            <a:pPr marL="342265" indent="-227965"/>
            <a:r>
              <a:rPr lang="en-US">
                <a:cs typeface="Arial"/>
              </a:rPr>
              <a:t>IPV, SA, and trafficking survivors are vulnerable to many STIs, including HIV</a:t>
            </a:r>
            <a:endParaRPr lang="en-US">
              <a:ea typeface="+mn-lt"/>
              <a:cs typeface="+mn-lt"/>
            </a:endParaRPr>
          </a:p>
          <a:p>
            <a:pPr marL="342265" indent="-227965"/>
            <a:r>
              <a:rPr lang="en-US">
                <a:cs typeface="Arial"/>
              </a:rPr>
              <a:t>The risk of HIV acquisition increases exponentially in certain circumstances </a:t>
            </a:r>
            <a:endParaRPr lang="en-US"/>
          </a:p>
        </p:txBody>
      </p:sp>
      <p:sp>
        <p:nvSpPr>
          <p:cNvPr id="4" name="Slide Number Placeholder 3">
            <a:extLst>
              <a:ext uri="{FF2B5EF4-FFF2-40B4-BE49-F238E27FC236}">
                <a16:creationId xmlns:a16="http://schemas.microsoft.com/office/drawing/2014/main" id="{4E001B0E-8DDF-43A7-8004-50B51851853E}"/>
              </a:ext>
            </a:extLst>
          </p:cNvPr>
          <p:cNvSpPr>
            <a:spLocks noGrp="1"/>
          </p:cNvSpPr>
          <p:nvPr>
            <p:ph type="sldNum" sz="quarter" idx="12"/>
          </p:nvPr>
        </p:nvSpPr>
        <p:spPr/>
        <p:txBody>
          <a:bodyPr/>
          <a:lstStyle/>
          <a:p>
            <a:fld id="{1D2EA5EF-C699-AF4C-BA42-C0A1CAAB713C}" type="slidenum">
              <a:rPr lang="en-US" smtClean="0"/>
              <a:t>10</a:t>
            </a:fld>
            <a:endParaRPr lang="en-US"/>
          </a:p>
        </p:txBody>
      </p:sp>
    </p:spTree>
    <p:extLst>
      <p:ext uri="{BB962C8B-B14F-4D97-AF65-F5344CB8AC3E}">
        <p14:creationId xmlns:p14="http://schemas.microsoft.com/office/powerpoint/2010/main" val="293854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95C9-287F-433C-8C78-C2318F477FC9}"/>
              </a:ext>
            </a:extLst>
          </p:cNvPr>
          <p:cNvSpPr>
            <a:spLocks noGrp="1"/>
          </p:cNvSpPr>
          <p:nvPr>
            <p:ph type="title"/>
          </p:nvPr>
        </p:nvSpPr>
        <p:spPr>
          <a:xfrm>
            <a:off x="457203" y="274639"/>
            <a:ext cx="7107871" cy="1143000"/>
          </a:xfrm>
        </p:spPr>
        <p:txBody>
          <a:bodyPr/>
          <a:lstStyle/>
          <a:p>
            <a:r>
              <a:rPr lang="en-US"/>
              <a:t>Prevalence of Violence Against AI Women</a:t>
            </a:r>
          </a:p>
        </p:txBody>
      </p:sp>
      <p:sp>
        <p:nvSpPr>
          <p:cNvPr id="3" name="Content Placeholder 2">
            <a:extLst>
              <a:ext uri="{FF2B5EF4-FFF2-40B4-BE49-F238E27FC236}">
                <a16:creationId xmlns:a16="http://schemas.microsoft.com/office/drawing/2014/main" id="{2701E9C4-E081-4BFF-AA67-B32E513A68B3}"/>
              </a:ext>
            </a:extLst>
          </p:cNvPr>
          <p:cNvSpPr>
            <a:spLocks noGrp="1"/>
          </p:cNvSpPr>
          <p:nvPr>
            <p:ph idx="1"/>
          </p:nvPr>
        </p:nvSpPr>
        <p:spPr>
          <a:xfrm>
            <a:off x="457203" y="1600203"/>
            <a:ext cx="8502474" cy="4367299"/>
          </a:xfrm>
        </p:spPr>
        <p:txBody>
          <a:bodyPr vert="horz" lIns="91290" tIns="45645" rIns="91290" bIns="45645" rtlCol="0" anchor="t">
            <a:normAutofit/>
          </a:bodyPr>
          <a:lstStyle/>
          <a:p>
            <a:pPr marL="342265" indent="-227965"/>
            <a:r>
              <a:rPr lang="en-US">
                <a:cs typeface="Arial"/>
              </a:rPr>
              <a:t>Crisis of violence against AI women (SA/ IPV/ trafficking)  in both urban and reservation areas (Burnette, 2016; Casselman, 2016)</a:t>
            </a:r>
            <a:endParaRPr lang="en-US">
              <a:ea typeface="+mn-lt"/>
              <a:cs typeface="+mn-lt"/>
            </a:endParaRPr>
          </a:p>
          <a:p>
            <a:pPr marL="342265" indent="-227965"/>
            <a:r>
              <a:rPr lang="en-US">
                <a:cs typeface="Arial"/>
              </a:rPr>
              <a:t>AI women disproportionately impacted by IPV, SA, and trafficking</a:t>
            </a:r>
            <a:endParaRPr lang="en-US">
              <a:ea typeface="+mn-lt"/>
              <a:cs typeface="+mn-lt"/>
            </a:endParaRPr>
          </a:p>
          <a:p>
            <a:pPr marL="342265" indent="-227965"/>
            <a:r>
              <a:rPr lang="en-US">
                <a:cs typeface="Arial"/>
              </a:rPr>
              <a:t>Gap in the data: qualitative study addresses this gap</a:t>
            </a:r>
          </a:p>
          <a:p>
            <a:pPr marL="638810" lvl="1" indent="-227965"/>
            <a:r>
              <a:rPr lang="en-US">
                <a:cs typeface="Arial"/>
              </a:rPr>
              <a:t>No studies published about IPV with AI women in Wisconsin previously</a:t>
            </a:r>
            <a:endParaRPr lang="en-US">
              <a:ea typeface="+mn-lt"/>
              <a:cs typeface="+mn-lt"/>
            </a:endParaRPr>
          </a:p>
          <a:p>
            <a:pPr marL="342265" indent="-227965"/>
            <a:r>
              <a:rPr lang="en-US">
                <a:ea typeface="+mn-lt"/>
                <a:cs typeface="+mn-lt"/>
              </a:rPr>
              <a:t>AI women at risk for STI/ HIV transmission during SA and trafficking</a:t>
            </a:r>
            <a:endParaRPr lang="en-US" err="1"/>
          </a:p>
        </p:txBody>
      </p:sp>
      <p:sp>
        <p:nvSpPr>
          <p:cNvPr id="4" name="Slide Number Placeholder 3">
            <a:extLst>
              <a:ext uri="{FF2B5EF4-FFF2-40B4-BE49-F238E27FC236}">
                <a16:creationId xmlns:a16="http://schemas.microsoft.com/office/drawing/2014/main" id="{49725F7C-368C-40B8-87AA-0619C117EFC1}"/>
              </a:ext>
            </a:extLst>
          </p:cNvPr>
          <p:cNvSpPr>
            <a:spLocks noGrp="1"/>
          </p:cNvSpPr>
          <p:nvPr>
            <p:ph type="sldNum" sz="quarter" idx="12"/>
          </p:nvPr>
        </p:nvSpPr>
        <p:spPr/>
        <p:txBody>
          <a:bodyPr/>
          <a:lstStyle/>
          <a:p>
            <a:fld id="{1D2EA5EF-C699-AF4C-BA42-C0A1CAAB713C}" type="slidenum">
              <a:rPr lang="en-US" smtClean="0"/>
              <a:t>11</a:t>
            </a:fld>
            <a:endParaRPr lang="en-US"/>
          </a:p>
        </p:txBody>
      </p:sp>
    </p:spTree>
    <p:extLst>
      <p:ext uri="{BB962C8B-B14F-4D97-AF65-F5344CB8AC3E}">
        <p14:creationId xmlns:p14="http://schemas.microsoft.com/office/powerpoint/2010/main" val="269408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EDF5-25CD-4D11-9518-F72868468EB1}"/>
              </a:ext>
            </a:extLst>
          </p:cNvPr>
          <p:cNvSpPr>
            <a:spLocks noGrp="1"/>
          </p:cNvSpPr>
          <p:nvPr>
            <p:ph type="title"/>
          </p:nvPr>
        </p:nvSpPr>
        <p:spPr>
          <a:xfrm>
            <a:off x="457203" y="274639"/>
            <a:ext cx="8315569" cy="1143000"/>
          </a:xfrm>
        </p:spPr>
        <p:txBody>
          <a:bodyPr anchor="ctr">
            <a:normAutofit/>
          </a:bodyPr>
          <a:lstStyle/>
          <a:p>
            <a:r>
              <a:rPr lang="en-US"/>
              <a:t>Rates of STIs</a:t>
            </a:r>
          </a:p>
        </p:txBody>
      </p:sp>
      <p:pic>
        <p:nvPicPr>
          <p:cNvPr id="5" name="Picture 5" descr="Bar chart showing chlamydia, gonorrhea and primary and secondary syphilis cases per 100,000, broken down by Black, American Indian/Alaskan Native, Hispanic, Whie and Asian. " title="Rates of STIs by Race and Ethnicity">
            <a:extLst>
              <a:ext uri="{FF2B5EF4-FFF2-40B4-BE49-F238E27FC236}">
                <a16:creationId xmlns:a16="http://schemas.microsoft.com/office/drawing/2014/main" id="{46DC4437-6FC4-409A-B70B-08EC8EC805B6}"/>
              </a:ext>
            </a:extLst>
          </p:cNvPr>
          <p:cNvPicPr>
            <a:picLocks noGrp="1" noChangeAspect="1"/>
          </p:cNvPicPr>
          <p:nvPr>
            <p:ph idx="1"/>
          </p:nvPr>
        </p:nvPicPr>
        <p:blipFill>
          <a:blip r:embed="rId3"/>
          <a:stretch>
            <a:fillRect/>
          </a:stretch>
        </p:blipFill>
        <p:spPr>
          <a:xfrm>
            <a:off x="164994" y="1145844"/>
            <a:ext cx="8722502" cy="4906851"/>
          </a:xfrm>
          <a:noFill/>
        </p:spPr>
      </p:pic>
      <p:sp>
        <p:nvSpPr>
          <p:cNvPr id="3" name="TextBox 2"/>
          <p:cNvSpPr txBox="1"/>
          <p:nvPr/>
        </p:nvSpPr>
        <p:spPr>
          <a:xfrm>
            <a:off x="2084438" y="6211669"/>
            <a:ext cx="6518787" cy="577081"/>
          </a:xfrm>
          <a:prstGeom prst="rect">
            <a:avLst/>
          </a:prstGeom>
          <a:noFill/>
        </p:spPr>
        <p:txBody>
          <a:bodyPr wrap="square" rtlCol="0">
            <a:spAutoFit/>
          </a:bodyPr>
          <a:lstStyle/>
          <a:p>
            <a:r>
              <a:rPr lang="en-US" sz="1050" dirty="0">
                <a:solidFill>
                  <a:schemeClr val="bg1"/>
                </a:solidFill>
              </a:rPr>
              <a:t>Kaiser Family Foundation. (2020, February 18). Sexually Transmitted Infections (STIs): An Overview, Payment, and Coverage. https://www.kff.org/womens-health-policy/fact-sheet/sexually-transmitted-infections-stis-an-overview-payment-and-coverage/</a:t>
            </a:r>
          </a:p>
        </p:txBody>
      </p:sp>
      <p:sp>
        <p:nvSpPr>
          <p:cNvPr id="4" name="Slide Number Placeholder 3">
            <a:extLst>
              <a:ext uri="{FF2B5EF4-FFF2-40B4-BE49-F238E27FC236}">
                <a16:creationId xmlns:a16="http://schemas.microsoft.com/office/drawing/2014/main" id="{D9C5EECE-DB5F-4A33-AB04-46744F249321}"/>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12</a:t>
            </a:fld>
            <a:endParaRPr lang="en-US"/>
          </a:p>
        </p:txBody>
      </p:sp>
    </p:spTree>
    <p:extLst>
      <p:ext uri="{BB962C8B-B14F-4D97-AF65-F5344CB8AC3E}">
        <p14:creationId xmlns:p14="http://schemas.microsoft.com/office/powerpoint/2010/main" val="854721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2FCA-F4C3-47A8-A8F9-A566A4517F57}"/>
              </a:ext>
            </a:extLst>
          </p:cNvPr>
          <p:cNvSpPr>
            <a:spLocks noGrp="1"/>
          </p:cNvSpPr>
          <p:nvPr>
            <p:ph type="title"/>
          </p:nvPr>
        </p:nvSpPr>
        <p:spPr/>
        <p:txBody>
          <a:bodyPr/>
          <a:lstStyle/>
          <a:p>
            <a:r>
              <a:rPr lang="en-US"/>
              <a:t>Rates of HIV: Wisconsin</a:t>
            </a:r>
          </a:p>
        </p:txBody>
      </p:sp>
      <p:sp>
        <p:nvSpPr>
          <p:cNvPr id="3" name="Content Placeholder 2">
            <a:extLst>
              <a:ext uri="{FF2B5EF4-FFF2-40B4-BE49-F238E27FC236}">
                <a16:creationId xmlns:a16="http://schemas.microsoft.com/office/drawing/2014/main" id="{79EF36E4-5A1D-4965-99B2-6DCBAAB95394}"/>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HIV disproportionately affects people of color (POC)</a:t>
            </a:r>
          </a:p>
          <a:p>
            <a:pPr marL="342265" indent="-227965"/>
            <a:r>
              <a:rPr lang="en-US">
                <a:ea typeface="+mn-lt"/>
                <a:cs typeface="+mn-lt"/>
              </a:rPr>
              <a:t>New HIV diagnoses affecting POC rose from 20% in 1982 to 68% in 2019 </a:t>
            </a:r>
          </a:p>
          <a:p>
            <a:pPr marL="342265" indent="-227965"/>
            <a:r>
              <a:rPr lang="en-US">
                <a:ea typeface="+mn-lt"/>
                <a:cs typeface="+mn-lt"/>
              </a:rPr>
              <a:t>During 2019, racial and ethnic minorities made up just 18% of WI's population, but accounted for 68% of new HIV diagnoses</a:t>
            </a:r>
          </a:p>
          <a:p>
            <a:pPr marL="342265" indent="-227965"/>
            <a:r>
              <a:rPr lang="en-US">
                <a:ea typeface="+mn-lt"/>
                <a:cs typeface="+mn-lt"/>
              </a:rPr>
              <a:t>During 2010–2019, 15 AI people were diagnosed with HIV infection</a:t>
            </a:r>
            <a:endParaRPr lang="en-US">
              <a:cs typeface="Arial"/>
            </a:endParaRPr>
          </a:p>
          <a:p>
            <a:pPr marL="342265" indent="-227965"/>
            <a:endParaRPr lang="en-US">
              <a:cs typeface="Arial"/>
            </a:endParaRPr>
          </a:p>
          <a:p>
            <a:pPr marL="342265" indent="-227965"/>
            <a:endParaRPr lang="en-US">
              <a:cs typeface="Arial"/>
            </a:endParaRPr>
          </a:p>
        </p:txBody>
      </p:sp>
      <p:sp>
        <p:nvSpPr>
          <p:cNvPr id="5" name="TextBox 4">
            <a:extLst>
              <a:ext uri="{FF2B5EF4-FFF2-40B4-BE49-F238E27FC236}">
                <a16:creationId xmlns:a16="http://schemas.microsoft.com/office/drawing/2014/main" id="{5FBB41B0-F5FF-4AB6-93E5-F79865899831}"/>
              </a:ext>
            </a:extLst>
          </p:cNvPr>
          <p:cNvSpPr txBox="1"/>
          <p:nvPr/>
        </p:nvSpPr>
        <p:spPr>
          <a:xfrm>
            <a:off x="2029857" y="6216267"/>
            <a:ext cx="63125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ea typeface="+mn-lt"/>
                <a:cs typeface="+mn-lt"/>
              </a:rPr>
              <a:t>WI Department of Health Services, Division of Public Health. (2020). </a:t>
            </a:r>
            <a:r>
              <a:rPr lang="en-US" sz="1200" i="1">
                <a:solidFill>
                  <a:schemeClr val="bg1"/>
                </a:solidFill>
                <a:ea typeface="+mn-lt"/>
                <a:cs typeface="+mn-lt"/>
              </a:rPr>
              <a:t>Wisconsin HIV surveillance annual report, 2019</a:t>
            </a:r>
            <a:r>
              <a:rPr lang="en-US" sz="1200">
                <a:solidFill>
                  <a:schemeClr val="bg1"/>
                </a:solidFill>
                <a:ea typeface="+mn-lt"/>
                <a:cs typeface="+mn-lt"/>
              </a:rPr>
              <a:t>. </a:t>
            </a:r>
            <a:r>
              <a:rPr lang="en-US" sz="1200">
                <a:solidFill>
                  <a:schemeClr val="bg1"/>
                </a:solidFill>
                <a:ea typeface="+mn-lt"/>
                <a:cs typeface="+mn-lt"/>
                <a:hlinkClick r:id="rId3">
                  <a:extLst>
                    <a:ext uri="{A12FA001-AC4F-418D-AE19-62706E023703}">
                      <ahyp:hlinkClr xmlns:ahyp="http://schemas.microsoft.com/office/drawing/2018/hyperlinkcolor" val="tx"/>
                    </a:ext>
                  </a:extLst>
                </a:hlinkClick>
              </a:rPr>
              <a:t>https://www.dhs.wisconsin.gov/publications/p00484.pdf-0</a:t>
            </a:r>
            <a:endParaRPr lang="en-US" sz="1200">
              <a:solidFill>
                <a:schemeClr val="bg1"/>
              </a:solidFill>
              <a:cs typeface="Arial"/>
            </a:endParaRPr>
          </a:p>
          <a:p>
            <a:pPr algn="l"/>
            <a:endParaRPr lang="en-US" sz="1200">
              <a:solidFill>
                <a:schemeClr val="bg1"/>
              </a:solidFill>
              <a:cs typeface="Arial"/>
            </a:endParaRPr>
          </a:p>
        </p:txBody>
      </p:sp>
      <p:sp>
        <p:nvSpPr>
          <p:cNvPr id="4" name="Slide Number Placeholder 3">
            <a:extLst>
              <a:ext uri="{FF2B5EF4-FFF2-40B4-BE49-F238E27FC236}">
                <a16:creationId xmlns:a16="http://schemas.microsoft.com/office/drawing/2014/main" id="{DA99E3D0-BB66-4651-B26A-104F9D30EE79}"/>
              </a:ext>
            </a:extLst>
          </p:cNvPr>
          <p:cNvSpPr>
            <a:spLocks noGrp="1"/>
          </p:cNvSpPr>
          <p:nvPr>
            <p:ph type="sldNum" sz="quarter" idx="12"/>
          </p:nvPr>
        </p:nvSpPr>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401318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2020 Ethnographic Study Data </a:t>
            </a:r>
          </a:p>
        </p:txBody>
      </p:sp>
      <p:sp>
        <p:nvSpPr>
          <p:cNvPr id="3" name="Content Placeholder 2"/>
          <p:cNvSpPr>
            <a:spLocks noGrp="1"/>
          </p:cNvSpPr>
          <p:nvPr>
            <p:ph idx="1"/>
          </p:nvPr>
        </p:nvSpPr>
        <p:spPr>
          <a:xfrm>
            <a:off x="457203" y="1600203"/>
            <a:ext cx="8085531" cy="4367299"/>
          </a:xfrm>
        </p:spPr>
        <p:txBody>
          <a:bodyPr vert="horz" lIns="91290" tIns="45645" rIns="91290" bIns="45645" rtlCol="0" anchor="t">
            <a:normAutofit/>
          </a:bodyPr>
          <a:lstStyle/>
          <a:p>
            <a:pPr marL="342265" indent="-227965"/>
            <a:r>
              <a:rPr lang="en-US" dirty="0">
                <a:ea typeface="+mn-lt"/>
                <a:cs typeface="+mn-lt"/>
              </a:rPr>
              <a:t>Qualitative study conducted in the spring of 2020 to better understand how IPV manifests in the lives of urban WI AI women (N=34)</a:t>
            </a:r>
          </a:p>
          <a:p>
            <a:pPr marL="342265" indent="-227965"/>
            <a:r>
              <a:rPr lang="en-US" dirty="0">
                <a:ea typeface="+mn-lt"/>
                <a:cs typeface="+mn-lt"/>
              </a:rPr>
              <a:t>Two major themes were chosen to focus upon due to the urgency related to the COVID pandemic:</a:t>
            </a:r>
            <a:endParaRPr lang="en-US" dirty="0"/>
          </a:p>
          <a:p>
            <a:pPr marL="638810" lvl="1" indent="-227965"/>
            <a:r>
              <a:rPr lang="en-US" sz="2000" dirty="0">
                <a:ea typeface="+mn-lt"/>
                <a:cs typeface="+mn-lt"/>
              </a:rPr>
              <a:t>Structural barriers to help seeking after an experience with IPV </a:t>
            </a:r>
            <a:endParaRPr lang="en-US" sz="2000" dirty="0"/>
          </a:p>
          <a:p>
            <a:pPr marL="638810" lvl="1" indent="-227965"/>
            <a:r>
              <a:rPr lang="en-US" sz="2000" dirty="0">
                <a:ea typeface="+mn-lt"/>
                <a:cs typeface="+mn-lt"/>
              </a:rPr>
              <a:t>IPV experienced during the pregnancy period </a:t>
            </a:r>
            <a:endParaRPr lang="en-US" sz="2000" dirty="0"/>
          </a:p>
          <a:p>
            <a:pPr marL="342265" indent="-227965"/>
            <a:r>
              <a:rPr lang="en-US" dirty="0">
                <a:cs typeface="Arial"/>
              </a:rPr>
              <a:t>Reported linkages between IPV, SA, and contraction of STIs</a:t>
            </a:r>
          </a:p>
          <a:p>
            <a:pPr marL="114300" indent="0">
              <a:buNone/>
            </a:pPr>
            <a:r>
              <a:rPr lang="en-US" dirty="0">
                <a:cs typeface="Arial"/>
              </a:rPr>
              <a:t>(Luebke, 2020)</a:t>
            </a:r>
          </a:p>
          <a:p>
            <a:pPr marL="114300" indent="0">
              <a:buNone/>
            </a:pPr>
            <a:endParaRPr lang="en-US" dirty="0">
              <a:cs typeface="Arial"/>
            </a:endParaRPr>
          </a:p>
          <a:p>
            <a:pPr marL="342265" indent="-227965"/>
            <a:endParaRPr lang="en-US" dirty="0">
              <a:cs typeface="Arial"/>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t>14</a:t>
            </a:fld>
            <a:endParaRPr lang="en-US"/>
          </a:p>
        </p:txBody>
      </p:sp>
    </p:spTree>
    <p:extLst>
      <p:ext uri="{BB962C8B-B14F-4D97-AF65-F5344CB8AC3E}">
        <p14:creationId xmlns:p14="http://schemas.microsoft.com/office/powerpoint/2010/main" val="1121726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C9CD-2737-4BBB-A1FB-38FD79B52B86}"/>
              </a:ext>
            </a:extLst>
          </p:cNvPr>
          <p:cNvSpPr>
            <a:spLocks noGrp="1"/>
          </p:cNvSpPr>
          <p:nvPr>
            <p:ph type="title"/>
          </p:nvPr>
        </p:nvSpPr>
        <p:spPr/>
        <p:txBody>
          <a:bodyPr/>
          <a:lstStyle/>
          <a:p>
            <a:r>
              <a:rPr lang="en-US"/>
              <a:t>Study: Participant Stories </a:t>
            </a:r>
          </a:p>
        </p:txBody>
      </p:sp>
      <p:sp>
        <p:nvSpPr>
          <p:cNvPr id="3" name="Content Placeholder 2">
            <a:extLst>
              <a:ext uri="{FF2B5EF4-FFF2-40B4-BE49-F238E27FC236}">
                <a16:creationId xmlns:a16="http://schemas.microsoft.com/office/drawing/2014/main" id="{546E7153-5D71-432C-9660-E5A36FF525EE}"/>
              </a:ext>
            </a:extLst>
          </p:cNvPr>
          <p:cNvSpPr>
            <a:spLocks noGrp="1"/>
          </p:cNvSpPr>
          <p:nvPr>
            <p:ph idx="1"/>
          </p:nvPr>
        </p:nvSpPr>
        <p:spPr/>
        <p:txBody>
          <a:bodyPr vert="horz" lIns="91290" tIns="45645" rIns="91290" bIns="45645" rtlCol="0" anchor="t">
            <a:normAutofit/>
          </a:bodyPr>
          <a:lstStyle/>
          <a:p>
            <a:pPr marL="342265" indent="-227965"/>
            <a:r>
              <a:rPr lang="en-US"/>
              <a:t>Laurie's* story demonstrates the connections between exposure to violence and STI risk</a:t>
            </a:r>
          </a:p>
          <a:p>
            <a:pPr marL="342265" indent="-227965"/>
            <a:r>
              <a:rPr lang="en-US"/>
              <a:t>Laurie* experienced IPV, SA and was trafficked</a:t>
            </a:r>
          </a:p>
          <a:p>
            <a:pPr marL="638810" lvl="1" indent="-227965"/>
            <a:r>
              <a:rPr lang="en-US" sz="2000"/>
              <a:t>This resulted in her contracting STIs and severe physical injuries</a:t>
            </a:r>
          </a:p>
          <a:p>
            <a:pPr marL="342265" indent="-227965"/>
            <a:r>
              <a:rPr lang="en-US"/>
              <a:t>She sought medical care for her injuries, but was not screened for IPV</a:t>
            </a:r>
          </a:p>
          <a:p>
            <a:pPr marL="342265" indent="-227965"/>
            <a:r>
              <a:rPr lang="en-US"/>
              <a:t>It is vital that we heed her advice to medical professionals and fellow survivors</a:t>
            </a:r>
          </a:p>
          <a:p>
            <a:pPr marL="114300" indent="0">
              <a:buNone/>
            </a:pPr>
            <a:r>
              <a:rPr lang="en-US">
                <a:cs typeface="Arial"/>
              </a:rPr>
              <a:t>(Luebke, 2020)</a:t>
            </a:r>
          </a:p>
          <a:p>
            <a:pPr marL="285750" indent="-285750">
              <a:spcBef>
                <a:spcPts val="0"/>
              </a:spcBef>
              <a:buFont typeface="Arial,Sans-Serif" charset="2"/>
              <a:buChar char="•"/>
            </a:pPr>
            <a:endParaRPr lang="en-US">
              <a:cs typeface="Arial"/>
            </a:endParaRPr>
          </a:p>
          <a:p>
            <a:pPr marL="342265" indent="-227965"/>
            <a:endParaRPr lang="en-US"/>
          </a:p>
          <a:p>
            <a:pPr marL="342265" indent="-227965"/>
            <a:endParaRPr lang="en-US"/>
          </a:p>
        </p:txBody>
      </p:sp>
      <p:sp>
        <p:nvSpPr>
          <p:cNvPr id="4" name="Slide Number Placeholder 3">
            <a:extLst>
              <a:ext uri="{FF2B5EF4-FFF2-40B4-BE49-F238E27FC236}">
                <a16:creationId xmlns:a16="http://schemas.microsoft.com/office/drawing/2014/main" id="{C9B51E31-7795-4A39-98B7-DFC933D48A44}"/>
              </a:ext>
            </a:extLst>
          </p:cNvPr>
          <p:cNvSpPr>
            <a:spLocks noGrp="1"/>
          </p:cNvSpPr>
          <p:nvPr>
            <p:ph type="sldNum" sz="quarter" idx="12"/>
          </p:nvPr>
        </p:nvSpPr>
        <p:spPr/>
        <p:txBody>
          <a:bodyPr/>
          <a:lstStyle/>
          <a:p>
            <a:fld id="{1D2EA5EF-C699-AF4C-BA42-C0A1CAAB713C}" type="slidenum">
              <a:rPr lang="en-US" smtClean="0"/>
              <a:t>15</a:t>
            </a:fld>
            <a:endParaRPr lang="en-US"/>
          </a:p>
        </p:txBody>
      </p:sp>
    </p:spTree>
    <p:extLst>
      <p:ext uri="{BB962C8B-B14F-4D97-AF65-F5344CB8AC3E}">
        <p14:creationId xmlns:p14="http://schemas.microsoft.com/office/powerpoint/2010/main" val="110680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1BDE-8BA4-4CE6-AFBF-CC5572278B53}"/>
              </a:ext>
            </a:extLst>
          </p:cNvPr>
          <p:cNvSpPr>
            <a:spLocks noGrp="1"/>
          </p:cNvSpPr>
          <p:nvPr>
            <p:ph type="title"/>
          </p:nvPr>
        </p:nvSpPr>
        <p:spPr/>
        <p:txBody>
          <a:bodyPr/>
          <a:lstStyle/>
          <a:p>
            <a:r>
              <a:rPr lang="en-US"/>
              <a:t>Medical Management of Sexual Assault </a:t>
            </a:r>
          </a:p>
        </p:txBody>
      </p:sp>
      <p:sp>
        <p:nvSpPr>
          <p:cNvPr id="3" name="Text Placeholder 2">
            <a:extLst>
              <a:ext uri="{FF2B5EF4-FFF2-40B4-BE49-F238E27FC236}">
                <a16:creationId xmlns:a16="http://schemas.microsoft.com/office/drawing/2014/main" id="{264842D0-DBBD-43D3-9737-F92CE454B20F}"/>
              </a:ext>
            </a:extLst>
          </p:cNvPr>
          <p:cNvSpPr>
            <a:spLocks noGrp="1"/>
          </p:cNvSpPr>
          <p:nvPr>
            <p:ph type="body" idx="1"/>
          </p:nvPr>
        </p:nvSpPr>
        <p:spPr/>
        <p:txBody>
          <a:bodyPr/>
          <a:lstStyle/>
          <a:p>
            <a:r>
              <a:rPr lang="en-US"/>
              <a:t>What should happen?  </a:t>
            </a:r>
          </a:p>
        </p:txBody>
      </p:sp>
      <p:sp>
        <p:nvSpPr>
          <p:cNvPr id="4" name="Slide Number Placeholder 3">
            <a:extLst>
              <a:ext uri="{FF2B5EF4-FFF2-40B4-BE49-F238E27FC236}">
                <a16:creationId xmlns:a16="http://schemas.microsoft.com/office/drawing/2014/main" id="{8C9D0387-3C57-4740-94E5-EF592EAF23E7}"/>
              </a:ext>
            </a:extLst>
          </p:cNvPr>
          <p:cNvSpPr>
            <a:spLocks noGrp="1"/>
          </p:cNvSpPr>
          <p:nvPr>
            <p:ph type="sldNum" sz="quarter" idx="12"/>
          </p:nvPr>
        </p:nvSpPr>
        <p:spPr/>
        <p:txBody>
          <a:bodyPr/>
          <a:lstStyle/>
          <a:p>
            <a:fld id="{1D2EA5EF-C699-AF4C-BA42-C0A1CAAB713C}" type="slidenum">
              <a:rPr lang="en-US" smtClean="0"/>
              <a:t>16</a:t>
            </a:fld>
            <a:endParaRPr lang="en-US"/>
          </a:p>
        </p:txBody>
      </p:sp>
    </p:spTree>
    <p:extLst>
      <p:ext uri="{BB962C8B-B14F-4D97-AF65-F5344CB8AC3E}">
        <p14:creationId xmlns:p14="http://schemas.microsoft.com/office/powerpoint/2010/main" val="215782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E1D4-1648-4902-AC1B-1DD67862A129}"/>
              </a:ext>
            </a:extLst>
          </p:cNvPr>
          <p:cNvSpPr>
            <a:spLocks noGrp="1"/>
          </p:cNvSpPr>
          <p:nvPr>
            <p:ph type="title"/>
          </p:nvPr>
        </p:nvSpPr>
        <p:spPr/>
        <p:txBody>
          <a:bodyPr/>
          <a:lstStyle/>
          <a:p>
            <a:r>
              <a:rPr lang="en-US"/>
              <a:t>Polling Questions!  </a:t>
            </a:r>
          </a:p>
        </p:txBody>
      </p:sp>
      <p:sp>
        <p:nvSpPr>
          <p:cNvPr id="3" name="Content Placeholder 2">
            <a:extLst>
              <a:ext uri="{FF2B5EF4-FFF2-40B4-BE49-F238E27FC236}">
                <a16:creationId xmlns:a16="http://schemas.microsoft.com/office/drawing/2014/main" id="{E08996FA-EB10-450F-BFE4-82038FAAA2D6}"/>
              </a:ext>
            </a:extLst>
          </p:cNvPr>
          <p:cNvSpPr>
            <a:spLocks noGrp="1"/>
          </p:cNvSpPr>
          <p:nvPr>
            <p:ph idx="1"/>
          </p:nvPr>
        </p:nvSpPr>
        <p:spPr/>
        <p:txBody>
          <a:bodyPr vert="horz" lIns="91290" tIns="45645" rIns="91290" bIns="45645" rtlCol="0" anchor="t">
            <a:normAutofit/>
          </a:bodyPr>
          <a:lstStyle/>
          <a:p>
            <a:pPr marL="114300" indent="0">
              <a:buNone/>
            </a:pPr>
            <a:r>
              <a:rPr lang="en-US" dirty="0"/>
              <a:t>Have you ever recommended or prescribed post-exposure prophylaxis (PEP) or pre-exposure prophylaxis (</a:t>
            </a:r>
            <a:r>
              <a:rPr lang="en-US" dirty="0" err="1"/>
              <a:t>PrEP</a:t>
            </a:r>
            <a:r>
              <a:rPr lang="en-US" dirty="0"/>
              <a:t>) for a patient?</a:t>
            </a:r>
          </a:p>
          <a:p>
            <a:pPr marL="114300" indent="0">
              <a:buNone/>
            </a:pPr>
            <a:endParaRPr lang="en-US" dirty="0"/>
          </a:p>
          <a:p>
            <a:pPr marL="114300" indent="0">
              <a:buNone/>
            </a:pPr>
            <a:r>
              <a:rPr lang="en-US" dirty="0"/>
              <a:t>Do you know where the closest SANE nurse to you is?</a:t>
            </a:r>
          </a:p>
          <a:p>
            <a:pPr marL="114300" indent="0">
              <a:buNone/>
            </a:pPr>
            <a:r>
              <a:rPr lang="en-US" dirty="0"/>
              <a:t>Do you know where to find this information?</a:t>
            </a:r>
          </a:p>
          <a:p>
            <a:pPr marL="114300" indent="0">
              <a:buNone/>
            </a:pPr>
            <a:endParaRPr lang="en-US" dirty="0"/>
          </a:p>
        </p:txBody>
      </p:sp>
      <p:sp>
        <p:nvSpPr>
          <p:cNvPr id="4" name="Slide Number Placeholder 3">
            <a:extLst>
              <a:ext uri="{FF2B5EF4-FFF2-40B4-BE49-F238E27FC236}">
                <a16:creationId xmlns:a16="http://schemas.microsoft.com/office/drawing/2014/main" id="{59764101-4AB1-48C9-90A0-4C71889C60C0}"/>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306148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0AC6-DFDF-47B9-94AE-BECF7B8C6FAE}"/>
              </a:ext>
            </a:extLst>
          </p:cNvPr>
          <p:cNvSpPr>
            <a:spLocks noGrp="1"/>
          </p:cNvSpPr>
          <p:nvPr>
            <p:ph type="title"/>
          </p:nvPr>
        </p:nvSpPr>
        <p:spPr/>
        <p:txBody>
          <a:bodyPr/>
          <a:lstStyle/>
          <a:p>
            <a:r>
              <a:rPr lang="en-US"/>
              <a:t>Management </a:t>
            </a:r>
          </a:p>
        </p:txBody>
      </p:sp>
      <p:sp>
        <p:nvSpPr>
          <p:cNvPr id="3" name="Content Placeholder 2">
            <a:extLst>
              <a:ext uri="{FF2B5EF4-FFF2-40B4-BE49-F238E27FC236}">
                <a16:creationId xmlns:a16="http://schemas.microsoft.com/office/drawing/2014/main" id="{675AC399-77C6-41E1-946F-225E5DD55C8A}"/>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The medical management of SA survivors should include the evaluation, treatment, and prevention of STIs if indicated, and the evaluation for prevention of pregnancy</a:t>
            </a:r>
            <a:endParaRPr lang="en-US"/>
          </a:p>
          <a:p>
            <a:pPr marL="342265" indent="-227965"/>
            <a:r>
              <a:rPr lang="en-US">
                <a:ea typeface="+mn-lt"/>
                <a:cs typeface="+mn-lt"/>
              </a:rPr>
              <a:t>Contracting an STI from an assailant is a risk, and significant concern of SA survivors</a:t>
            </a:r>
          </a:p>
          <a:p>
            <a:pPr marL="342265" indent="-227965"/>
            <a:r>
              <a:rPr lang="en-US">
                <a:ea typeface="+mn-lt"/>
                <a:cs typeface="+mn-lt"/>
              </a:rPr>
              <a:t>Adolescent and adult survivors of SA potentially exposed to STIs should be offered and given all recommended prophylactic medications, if indicated</a:t>
            </a:r>
            <a:endParaRPr lang="en-US"/>
          </a:p>
        </p:txBody>
      </p:sp>
      <p:sp>
        <p:nvSpPr>
          <p:cNvPr id="4" name="Slide Number Placeholder 3">
            <a:extLst>
              <a:ext uri="{FF2B5EF4-FFF2-40B4-BE49-F238E27FC236}">
                <a16:creationId xmlns:a16="http://schemas.microsoft.com/office/drawing/2014/main" id="{FE164A44-088F-441D-BCDD-53226815F3AC}"/>
              </a:ext>
            </a:extLst>
          </p:cNvPr>
          <p:cNvSpPr>
            <a:spLocks noGrp="1"/>
          </p:cNvSpPr>
          <p:nvPr>
            <p:ph type="sldNum" sz="quarter" idx="12"/>
          </p:nvPr>
        </p:nvSpPr>
        <p:spPr/>
        <p:txBody>
          <a:bodyPr/>
          <a:lstStyle/>
          <a:p>
            <a:fld id="{1D2EA5EF-C699-AF4C-BA42-C0A1CAAB713C}" type="slidenum">
              <a:rPr lang="en-US" smtClean="0"/>
              <a:t>18</a:t>
            </a:fld>
            <a:endParaRPr lang="en-US"/>
          </a:p>
        </p:txBody>
      </p:sp>
    </p:spTree>
    <p:extLst>
      <p:ext uri="{BB962C8B-B14F-4D97-AF65-F5344CB8AC3E}">
        <p14:creationId xmlns:p14="http://schemas.microsoft.com/office/powerpoint/2010/main" val="3192463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950-E95D-40F9-BF18-73D6F569C5AA}"/>
              </a:ext>
            </a:extLst>
          </p:cNvPr>
          <p:cNvSpPr>
            <a:spLocks noGrp="1"/>
          </p:cNvSpPr>
          <p:nvPr>
            <p:ph type="title"/>
          </p:nvPr>
        </p:nvSpPr>
        <p:spPr/>
        <p:txBody>
          <a:bodyPr/>
          <a:lstStyle/>
          <a:p>
            <a:r>
              <a:rPr lang="en-US"/>
              <a:t>Post-Exposure Prophylaxis (PEP)</a:t>
            </a:r>
          </a:p>
        </p:txBody>
      </p:sp>
      <p:sp>
        <p:nvSpPr>
          <p:cNvPr id="3" name="Content Placeholder 2">
            <a:extLst>
              <a:ext uri="{FF2B5EF4-FFF2-40B4-BE49-F238E27FC236}">
                <a16:creationId xmlns:a16="http://schemas.microsoft.com/office/drawing/2014/main" id="{B05282F9-14E9-46E2-A55B-C780BF0EB1B6}"/>
              </a:ext>
            </a:extLst>
          </p:cNvPr>
          <p:cNvSpPr>
            <a:spLocks noGrp="1"/>
          </p:cNvSpPr>
          <p:nvPr>
            <p:ph idx="1"/>
          </p:nvPr>
        </p:nvSpPr>
        <p:spPr/>
        <p:txBody>
          <a:bodyPr vert="horz" lIns="91290" tIns="45645" rIns="91290" bIns="45645" rtlCol="0" anchor="t">
            <a:normAutofit lnSpcReduction="10000"/>
          </a:bodyPr>
          <a:lstStyle/>
          <a:p>
            <a:pPr marL="342265" indent="-227965"/>
            <a:r>
              <a:rPr lang="en-US">
                <a:ea typeface="+mn-lt"/>
                <a:cs typeface="+mn-lt"/>
              </a:rPr>
              <a:t>Use of antiretroviral (ARV) medication to prevent HIV infection in an HIV-negative individual who has had a specific high-risk exposure to HIV</a:t>
            </a:r>
            <a:endParaRPr lang="en-US"/>
          </a:p>
          <a:p>
            <a:pPr marL="342265" indent="-227965"/>
            <a:r>
              <a:rPr lang="en-US">
                <a:ea typeface="+mn-lt"/>
                <a:cs typeface="+mn-lt"/>
              </a:rPr>
              <a:t>Exposure to HIV is a medical emergency, because HIV establishes infection very quickly (often within 24 to 36 hours after exposure) </a:t>
            </a:r>
          </a:p>
          <a:p>
            <a:pPr marL="342265" indent="-227965"/>
            <a:r>
              <a:rPr lang="en-US">
                <a:ea typeface="+mn-lt"/>
                <a:cs typeface="+mn-lt"/>
              </a:rPr>
              <a:t>The use of PEP is recommended as soon as possible in the first 72 hours [of a SA encounter]</a:t>
            </a:r>
          </a:p>
          <a:p>
            <a:pPr marL="342265" indent="-227965"/>
            <a:r>
              <a:rPr lang="en-US">
                <a:ea typeface="+mn-lt"/>
                <a:cs typeface="+mn-lt"/>
              </a:rPr>
              <a:t>The Wisconsin SAFE Fund now covers the entirety of HIV PEP medication for victims if prescribed during a SA forensic exam</a:t>
            </a:r>
            <a:r>
              <a:rPr lang="en-US" sz="1200">
                <a:ea typeface="+mn-lt"/>
                <a:cs typeface="+mn-lt"/>
              </a:rPr>
              <a:t> (up to $1,290. Per 21 79.05(1)(am) Stats. and certified by the department of revenue under s. 79.05(2m), Stats.</a:t>
            </a:r>
            <a:endParaRPr lang="en-US" sz="1200">
              <a:cs typeface="Arial"/>
            </a:endParaRPr>
          </a:p>
        </p:txBody>
      </p:sp>
      <p:sp>
        <p:nvSpPr>
          <p:cNvPr id="4" name="Slide Number Placeholder 3">
            <a:extLst>
              <a:ext uri="{FF2B5EF4-FFF2-40B4-BE49-F238E27FC236}">
                <a16:creationId xmlns:a16="http://schemas.microsoft.com/office/drawing/2014/main" id="{7C1D1A04-4DEF-4820-A02E-AC6FCB93C0D8}"/>
              </a:ext>
            </a:extLst>
          </p:cNvPr>
          <p:cNvSpPr>
            <a:spLocks noGrp="1"/>
          </p:cNvSpPr>
          <p:nvPr>
            <p:ph type="sldNum" sz="quarter" idx="12"/>
          </p:nvPr>
        </p:nvSpPr>
        <p:spPr/>
        <p:txBody>
          <a:bodyPr/>
          <a:lstStyle/>
          <a:p>
            <a:fld id="{1D2EA5EF-C699-AF4C-BA42-C0A1CAAB713C}" type="slidenum">
              <a:rPr lang="en-US" smtClean="0"/>
              <a:t>19</a:t>
            </a:fld>
            <a:endParaRPr lang="en-US"/>
          </a:p>
        </p:txBody>
      </p:sp>
    </p:spTree>
    <p:extLst>
      <p:ext uri="{BB962C8B-B14F-4D97-AF65-F5344CB8AC3E}">
        <p14:creationId xmlns:p14="http://schemas.microsoft.com/office/powerpoint/2010/main" val="85001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D41A-98CA-4E24-A116-EDCBA38EC09E}"/>
              </a:ext>
            </a:extLst>
          </p:cNvPr>
          <p:cNvSpPr>
            <a:spLocks noGrp="1"/>
          </p:cNvSpPr>
          <p:nvPr>
            <p:ph type="title"/>
          </p:nvPr>
        </p:nvSpPr>
        <p:spPr/>
        <p:txBody>
          <a:bodyPr/>
          <a:lstStyle/>
          <a:p>
            <a:r>
              <a:rPr lang="en-US"/>
              <a:t>Thank You To Our Co-Sponsors</a:t>
            </a:r>
          </a:p>
        </p:txBody>
      </p:sp>
      <p:pic>
        <p:nvPicPr>
          <p:cNvPr id="10" name="Picture 10" descr="University of Wisconsin-Madison crested logo" title="University of Wisconsin-Madison crested logo">
            <a:extLst>
              <a:ext uri="{FF2B5EF4-FFF2-40B4-BE49-F238E27FC236}">
                <a16:creationId xmlns:a16="http://schemas.microsoft.com/office/drawing/2014/main" id="{4FCD4599-7024-4344-B9B2-E0EFA5664031}"/>
              </a:ext>
            </a:extLst>
          </p:cNvPr>
          <p:cNvPicPr>
            <a:picLocks noChangeAspect="1"/>
          </p:cNvPicPr>
          <p:nvPr/>
        </p:nvPicPr>
        <p:blipFill>
          <a:blip r:embed="rId3"/>
          <a:stretch>
            <a:fillRect/>
          </a:stretch>
        </p:blipFill>
        <p:spPr>
          <a:xfrm>
            <a:off x="1345720" y="1715627"/>
            <a:ext cx="2743200" cy="925086"/>
          </a:xfrm>
          <a:prstGeom prst="rect">
            <a:avLst/>
          </a:prstGeom>
        </p:spPr>
      </p:pic>
      <p:pic>
        <p:nvPicPr>
          <p:cNvPr id="5" name="Picture 5" descr="Logo, Native American Center for Health Professions" title="Logo, Native American Center for Health Professions">
            <a:extLst>
              <a:ext uri="{FF2B5EF4-FFF2-40B4-BE49-F238E27FC236}">
                <a16:creationId xmlns:a16="http://schemas.microsoft.com/office/drawing/2014/main" id="{3BD2C9C6-815C-4CCF-B46E-4814DEE777C9}"/>
              </a:ext>
            </a:extLst>
          </p:cNvPr>
          <p:cNvPicPr>
            <a:picLocks noGrp="1" noChangeAspect="1"/>
          </p:cNvPicPr>
          <p:nvPr>
            <p:ph idx="1"/>
          </p:nvPr>
        </p:nvPicPr>
        <p:blipFill>
          <a:blip r:embed="rId4"/>
          <a:stretch>
            <a:fillRect/>
          </a:stretch>
        </p:blipFill>
        <p:spPr>
          <a:xfrm>
            <a:off x="1348599" y="3004054"/>
            <a:ext cx="2737155" cy="754467"/>
          </a:xfrm>
        </p:spPr>
      </p:pic>
      <p:pic>
        <p:nvPicPr>
          <p:cNvPr id="9" name="Picture 9" descr="Logo, UW-Milwaukee College of Nursing" title="Logo, UW-Milwaukee College of Nursing">
            <a:extLst>
              <a:ext uri="{FF2B5EF4-FFF2-40B4-BE49-F238E27FC236}">
                <a16:creationId xmlns:a16="http://schemas.microsoft.com/office/drawing/2014/main" id="{61249D95-F0B0-4353-A43A-422C58F48598}"/>
              </a:ext>
            </a:extLst>
          </p:cNvPr>
          <p:cNvPicPr>
            <a:picLocks noChangeAspect="1"/>
          </p:cNvPicPr>
          <p:nvPr/>
        </p:nvPicPr>
        <p:blipFill>
          <a:blip r:embed="rId5"/>
          <a:stretch>
            <a:fillRect/>
          </a:stretch>
        </p:blipFill>
        <p:spPr>
          <a:xfrm>
            <a:off x="1345720" y="4463362"/>
            <a:ext cx="2743200" cy="1151803"/>
          </a:xfrm>
          <a:prstGeom prst="rect">
            <a:avLst/>
          </a:prstGeom>
        </p:spPr>
      </p:pic>
      <p:pic>
        <p:nvPicPr>
          <p:cNvPr id="8" name="Picture 8" descr="Logo for STREAM For Native Nursing Students. STREAM stands for Success Through Recruitment, Retention, Mentorship, and Engagement." title="STREAM Logo">
            <a:extLst>
              <a:ext uri="{FF2B5EF4-FFF2-40B4-BE49-F238E27FC236}">
                <a16:creationId xmlns:a16="http://schemas.microsoft.com/office/drawing/2014/main" id="{2E6317A1-0203-45E4-B6F5-3BA15FCFD1C4}"/>
              </a:ext>
            </a:extLst>
          </p:cNvPr>
          <p:cNvPicPr>
            <a:picLocks noChangeAspect="1"/>
          </p:cNvPicPr>
          <p:nvPr/>
        </p:nvPicPr>
        <p:blipFill>
          <a:blip r:embed="rId6"/>
          <a:stretch>
            <a:fillRect/>
          </a:stretch>
        </p:blipFill>
        <p:spPr>
          <a:xfrm>
            <a:off x="5141344" y="1714056"/>
            <a:ext cx="2168106" cy="2135925"/>
          </a:xfrm>
          <a:prstGeom prst="rect">
            <a:avLst/>
          </a:prstGeom>
        </p:spPr>
      </p:pic>
      <p:pic>
        <p:nvPicPr>
          <p:cNvPr id="6" name="Picture 6" descr="Logo, UW-Milwaukee Women's &amp; Gender Studies" title="Logo, UW-Milwaukee Women's &amp; Gender Studies">
            <a:extLst>
              <a:ext uri="{FF2B5EF4-FFF2-40B4-BE49-F238E27FC236}">
                <a16:creationId xmlns:a16="http://schemas.microsoft.com/office/drawing/2014/main" id="{1C2D788E-6EF6-4AED-ABF7-D1590C892A3A}"/>
              </a:ext>
            </a:extLst>
          </p:cNvPr>
          <p:cNvPicPr>
            <a:picLocks noChangeAspect="1"/>
          </p:cNvPicPr>
          <p:nvPr/>
        </p:nvPicPr>
        <p:blipFill>
          <a:blip r:embed="rId7"/>
          <a:stretch>
            <a:fillRect/>
          </a:stretch>
        </p:blipFill>
        <p:spPr>
          <a:xfrm>
            <a:off x="4940061" y="4393077"/>
            <a:ext cx="2743200" cy="1321128"/>
          </a:xfrm>
          <a:prstGeom prst="rect">
            <a:avLst/>
          </a:prstGeom>
        </p:spPr>
      </p:pic>
      <p:sp>
        <p:nvSpPr>
          <p:cNvPr id="4" name="Slide Number Placeholder 3">
            <a:extLst>
              <a:ext uri="{FF2B5EF4-FFF2-40B4-BE49-F238E27FC236}">
                <a16:creationId xmlns:a16="http://schemas.microsoft.com/office/drawing/2014/main" id="{896FA239-78C1-40D2-A06B-78B239FCD324}"/>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67942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BDAA-CDA1-44B7-9AD6-7BA149C56717}"/>
              </a:ext>
            </a:extLst>
          </p:cNvPr>
          <p:cNvSpPr>
            <a:spLocks noGrp="1"/>
          </p:cNvSpPr>
          <p:nvPr>
            <p:ph type="title"/>
          </p:nvPr>
        </p:nvSpPr>
        <p:spPr/>
        <p:txBody>
          <a:bodyPr/>
          <a:lstStyle/>
          <a:p>
            <a:r>
              <a:rPr lang="en-US"/>
              <a:t>Pre-Exposure Prophylaxis (</a:t>
            </a:r>
            <a:r>
              <a:rPr lang="en-US" err="1"/>
              <a:t>PrEP</a:t>
            </a:r>
            <a:r>
              <a:rPr lang="en-US"/>
              <a:t>)</a:t>
            </a:r>
          </a:p>
        </p:txBody>
      </p:sp>
      <p:sp>
        <p:nvSpPr>
          <p:cNvPr id="3" name="Content Placeholder 2">
            <a:extLst>
              <a:ext uri="{FF2B5EF4-FFF2-40B4-BE49-F238E27FC236}">
                <a16:creationId xmlns:a16="http://schemas.microsoft.com/office/drawing/2014/main" id="{647C1F31-898C-4501-A7B9-E5697355F260}"/>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When a person who does not have HIV takes daily antiretroviral medication to prevent HIV acquisition in the event of an exposure to HIV through sexual contact or injection drug use</a:t>
            </a:r>
            <a:endParaRPr lang="en-US"/>
          </a:p>
          <a:p>
            <a:pPr marL="342265" indent="-227965"/>
            <a:r>
              <a:rPr lang="en-US">
                <a:cs typeface="Arial"/>
              </a:rPr>
              <a:t>Practitioners may want to consider </a:t>
            </a:r>
            <a:r>
              <a:rPr lang="en-US" err="1">
                <a:cs typeface="Arial"/>
              </a:rPr>
              <a:t>PrEP</a:t>
            </a:r>
            <a:r>
              <a:rPr lang="en-US">
                <a:cs typeface="Arial"/>
              </a:rPr>
              <a:t> for women who experience repeat violence, sex work, and other behavioral risk factors for HIV</a:t>
            </a:r>
          </a:p>
          <a:p>
            <a:pPr marL="342265" indent="-227965"/>
            <a:r>
              <a:rPr lang="en-US" err="1">
                <a:cs typeface="Arial"/>
              </a:rPr>
              <a:t>PrEP</a:t>
            </a:r>
            <a:r>
              <a:rPr lang="en-US">
                <a:cs typeface="Arial"/>
              </a:rPr>
              <a:t> recommendation for treatment will be determined by provider on an individual basis </a:t>
            </a:r>
          </a:p>
          <a:p>
            <a:pPr marL="638810" lvl="1" indent="-227965"/>
            <a:r>
              <a:rPr lang="en-US">
                <a:cs typeface="Arial"/>
              </a:rPr>
              <a:t>Survivor ability to comply with medication directions, status of kidney/liver function, etc.</a:t>
            </a:r>
            <a:endParaRPr lang="en-US"/>
          </a:p>
        </p:txBody>
      </p:sp>
      <p:sp>
        <p:nvSpPr>
          <p:cNvPr id="4" name="Slide Number Placeholder 3">
            <a:extLst>
              <a:ext uri="{FF2B5EF4-FFF2-40B4-BE49-F238E27FC236}">
                <a16:creationId xmlns:a16="http://schemas.microsoft.com/office/drawing/2014/main" id="{7FEA2760-4162-4ABC-9629-AEEB3A45A4BF}"/>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269763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9285-E64E-4F4B-A817-F7C4FDAD7DD0}"/>
              </a:ext>
            </a:extLst>
          </p:cNvPr>
          <p:cNvSpPr>
            <a:spLocks noGrp="1"/>
          </p:cNvSpPr>
          <p:nvPr>
            <p:ph type="title"/>
          </p:nvPr>
        </p:nvSpPr>
        <p:spPr>
          <a:xfrm>
            <a:off x="722317" y="3187174"/>
            <a:ext cx="7659687" cy="2089889"/>
          </a:xfrm>
        </p:spPr>
        <p:txBody>
          <a:bodyPr/>
          <a:lstStyle/>
          <a:p>
            <a:r>
              <a:rPr lang="en-US">
                <a:ea typeface="+mj-lt"/>
                <a:cs typeface="+mj-lt"/>
              </a:rPr>
              <a:t>Providing Survivor Led, Advocacy Driven, and Culturally Safe Care</a:t>
            </a:r>
            <a:endParaRPr lang="en-US"/>
          </a:p>
        </p:txBody>
      </p:sp>
      <p:sp>
        <p:nvSpPr>
          <p:cNvPr id="3" name="Text Placeholder 2">
            <a:extLst>
              <a:ext uri="{FF2B5EF4-FFF2-40B4-BE49-F238E27FC236}">
                <a16:creationId xmlns:a16="http://schemas.microsoft.com/office/drawing/2014/main" id="{46BE98D5-3CC0-44EE-8AB3-54E9246B4BD4}"/>
              </a:ext>
            </a:extLst>
          </p:cNvPr>
          <p:cNvSpPr>
            <a:spLocks noGrp="1"/>
          </p:cNvSpPr>
          <p:nvPr>
            <p:ph type="body" idx="1"/>
          </p:nvPr>
        </p:nvSpPr>
        <p:spPr/>
        <p:txBody>
          <a:bodyPr/>
          <a:lstStyle/>
          <a:p>
            <a:r>
              <a:rPr lang="en-US"/>
              <a:t>How Can We Provide Safe Care?</a:t>
            </a:r>
          </a:p>
        </p:txBody>
      </p:sp>
      <p:sp>
        <p:nvSpPr>
          <p:cNvPr id="4" name="Slide Number Placeholder 3">
            <a:extLst>
              <a:ext uri="{FF2B5EF4-FFF2-40B4-BE49-F238E27FC236}">
                <a16:creationId xmlns:a16="http://schemas.microsoft.com/office/drawing/2014/main" id="{9B80B542-0255-4BE6-A9C4-1DC6BD02F935}"/>
              </a:ext>
            </a:extLst>
          </p:cNvPr>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3956446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E700-5DD4-467A-ACA6-6F19E557732C}"/>
              </a:ext>
            </a:extLst>
          </p:cNvPr>
          <p:cNvSpPr>
            <a:spLocks noGrp="1"/>
          </p:cNvSpPr>
          <p:nvPr>
            <p:ph type="title"/>
          </p:nvPr>
        </p:nvSpPr>
        <p:spPr/>
        <p:txBody>
          <a:bodyPr/>
          <a:lstStyle/>
          <a:p>
            <a:r>
              <a:rPr lang="en-US"/>
              <a:t>Mistakes of Providers</a:t>
            </a:r>
          </a:p>
        </p:txBody>
      </p:sp>
      <p:sp>
        <p:nvSpPr>
          <p:cNvPr id="3" name="Content Placeholder 2">
            <a:extLst>
              <a:ext uri="{FF2B5EF4-FFF2-40B4-BE49-F238E27FC236}">
                <a16:creationId xmlns:a16="http://schemas.microsoft.com/office/drawing/2014/main" id="{9894FB05-D7D2-491B-B314-E43AEDE491BE}"/>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Invalidating her experience </a:t>
            </a:r>
            <a:endParaRPr lang="en-US"/>
          </a:p>
          <a:p>
            <a:pPr marL="342265" indent="-227965"/>
            <a:r>
              <a:rPr lang="en-US">
                <a:ea typeface="+mn-lt"/>
                <a:cs typeface="+mn-lt"/>
              </a:rPr>
              <a:t>Paternalistic attitude </a:t>
            </a:r>
            <a:endParaRPr lang="en-US"/>
          </a:p>
          <a:p>
            <a:pPr marL="342265" indent="-227965"/>
            <a:r>
              <a:rPr lang="en-US">
                <a:ea typeface="+mn-lt"/>
                <a:cs typeface="+mn-lt"/>
              </a:rPr>
              <a:t>Victim shaming/blaming </a:t>
            </a:r>
            <a:endParaRPr lang="en-US"/>
          </a:p>
          <a:p>
            <a:pPr marL="342265" indent="-227965"/>
            <a:r>
              <a:rPr lang="en-US">
                <a:ea typeface="+mn-lt"/>
                <a:cs typeface="+mn-lt"/>
              </a:rPr>
              <a:t>Ignoring her need for safety </a:t>
            </a:r>
            <a:endParaRPr lang="en-US"/>
          </a:p>
          <a:p>
            <a:pPr marL="342265" indent="-227965"/>
            <a:r>
              <a:rPr lang="en-US">
                <a:ea typeface="+mn-lt"/>
                <a:cs typeface="+mn-lt"/>
              </a:rPr>
              <a:t>Not respecting her autonomy/self-sovereignty </a:t>
            </a:r>
            <a:endParaRPr lang="en-US"/>
          </a:p>
          <a:p>
            <a:pPr marL="342265" indent="-227965"/>
            <a:r>
              <a:rPr lang="en-US">
                <a:ea typeface="+mn-lt"/>
                <a:cs typeface="+mn-lt"/>
              </a:rPr>
              <a:t>Trivializing and minimizing abuse </a:t>
            </a:r>
            <a:endParaRPr lang="en-US"/>
          </a:p>
          <a:p>
            <a:pPr marL="342265" indent="-227965"/>
            <a:r>
              <a:rPr lang="en-US">
                <a:ea typeface="+mn-lt"/>
                <a:cs typeface="+mn-lt"/>
              </a:rPr>
              <a:t>Missed opportunities for screening</a:t>
            </a:r>
            <a:endParaRPr lang="en-US"/>
          </a:p>
          <a:p>
            <a:pPr marL="342265" indent="-227965"/>
            <a:r>
              <a:rPr lang="en-US">
                <a:cs typeface="Arial"/>
              </a:rPr>
              <a:t>Missed opportunities to provide resources </a:t>
            </a:r>
          </a:p>
          <a:p>
            <a:pPr marL="114300" indent="0">
              <a:buNone/>
            </a:pPr>
            <a:endParaRPr lang="en-US">
              <a:cs typeface="Arial"/>
            </a:endParaRPr>
          </a:p>
          <a:p>
            <a:pPr marL="342265" indent="-227965"/>
            <a:endParaRPr lang="en-US">
              <a:cs typeface="Arial"/>
            </a:endParaRPr>
          </a:p>
          <a:p>
            <a:pPr marL="342265" indent="-227965"/>
            <a:endParaRPr lang="en-US">
              <a:cs typeface="Arial"/>
            </a:endParaRPr>
          </a:p>
          <a:p>
            <a:pPr marL="342265" indent="-227965"/>
            <a:endParaRPr lang="en-US">
              <a:cs typeface="Arial"/>
            </a:endParaRPr>
          </a:p>
        </p:txBody>
      </p:sp>
      <p:sp>
        <p:nvSpPr>
          <p:cNvPr id="4" name="Slide Number Placeholder 3">
            <a:extLst>
              <a:ext uri="{FF2B5EF4-FFF2-40B4-BE49-F238E27FC236}">
                <a16:creationId xmlns:a16="http://schemas.microsoft.com/office/drawing/2014/main" id="{5715D933-7270-4D0E-8FBC-5DC873EF64C3}"/>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1285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45A6-9242-4A35-96EF-33DAD4344455}"/>
              </a:ext>
            </a:extLst>
          </p:cNvPr>
          <p:cNvSpPr>
            <a:spLocks noGrp="1"/>
          </p:cNvSpPr>
          <p:nvPr>
            <p:ph type="title"/>
          </p:nvPr>
        </p:nvSpPr>
        <p:spPr/>
        <p:txBody>
          <a:bodyPr/>
          <a:lstStyle/>
          <a:p>
            <a:r>
              <a:rPr lang="en-US"/>
              <a:t>Trauma-Informed Care (TIC)</a:t>
            </a:r>
          </a:p>
        </p:txBody>
      </p:sp>
      <p:sp>
        <p:nvSpPr>
          <p:cNvPr id="3" name="Content Placeholder 2">
            <a:extLst>
              <a:ext uri="{FF2B5EF4-FFF2-40B4-BE49-F238E27FC236}">
                <a16:creationId xmlns:a16="http://schemas.microsoft.com/office/drawing/2014/main" id="{47820A5B-D2C1-4D34-BBE4-A9236D756DE1}"/>
              </a:ext>
            </a:extLst>
          </p:cNvPr>
          <p:cNvSpPr>
            <a:spLocks noGrp="1"/>
          </p:cNvSpPr>
          <p:nvPr>
            <p:ph idx="1"/>
          </p:nvPr>
        </p:nvSpPr>
        <p:spPr>
          <a:xfrm>
            <a:off x="457203" y="1600203"/>
            <a:ext cx="8157419" cy="4367299"/>
          </a:xfrm>
        </p:spPr>
        <p:txBody>
          <a:bodyPr vert="horz" lIns="91290" tIns="45645" rIns="91290" bIns="45645" rtlCol="0" anchor="t">
            <a:normAutofit fontScale="92500"/>
          </a:bodyPr>
          <a:lstStyle/>
          <a:p>
            <a:pPr marL="342265" indent="-227965"/>
            <a:r>
              <a:rPr lang="en-US">
                <a:ea typeface="+mn-lt"/>
                <a:cs typeface="+mn-lt"/>
              </a:rPr>
              <a:t>A strength-based framework that recognizes the impact that trauma can have on health and well-being</a:t>
            </a:r>
            <a:endParaRPr lang="en-US"/>
          </a:p>
          <a:p>
            <a:pPr marL="342265" indent="-227965"/>
            <a:r>
              <a:rPr lang="en-US">
                <a:ea typeface="+mn-lt"/>
                <a:cs typeface="+mn-lt"/>
              </a:rPr>
              <a:t>TIC is a </a:t>
            </a:r>
            <a:r>
              <a:rPr lang="en-US" b="1">
                <a:ea typeface="+mn-lt"/>
                <a:cs typeface="+mn-lt"/>
              </a:rPr>
              <a:t>patient-centered </a:t>
            </a:r>
            <a:r>
              <a:rPr lang="en-US">
                <a:ea typeface="+mn-lt"/>
                <a:cs typeface="+mn-lt"/>
              </a:rPr>
              <a:t>approach to providing care. TIC shifts the focus from “What’s wrong with you?” to “What happened to you?” by: </a:t>
            </a:r>
            <a:endParaRPr lang="en-US"/>
          </a:p>
          <a:p>
            <a:pPr marL="638810" lvl="1" indent="-227965"/>
            <a:r>
              <a:rPr lang="en-US">
                <a:ea typeface="+mn-lt"/>
                <a:cs typeface="+mn-lt"/>
              </a:rPr>
              <a:t>Realizing the widespread impact of trauma (including historical and intergenerational trauma) and understanding potential paths for recovery</a:t>
            </a:r>
            <a:endParaRPr lang="en-US"/>
          </a:p>
          <a:p>
            <a:pPr marL="638810" lvl="1" indent="-227965"/>
            <a:r>
              <a:rPr lang="en-US">
                <a:ea typeface="+mn-lt"/>
                <a:cs typeface="+mn-lt"/>
              </a:rPr>
              <a:t>Recognizing the s/s of trauma in survivors, families, and staff</a:t>
            </a:r>
            <a:endParaRPr lang="en-US"/>
          </a:p>
          <a:p>
            <a:pPr marL="638810" lvl="1" indent="-227965"/>
            <a:r>
              <a:rPr lang="en-US">
                <a:ea typeface="+mn-lt"/>
                <a:cs typeface="+mn-lt"/>
              </a:rPr>
              <a:t>Integrating knowledge about trauma into policies, procedures, and practices</a:t>
            </a:r>
            <a:endParaRPr lang="en-US"/>
          </a:p>
          <a:p>
            <a:pPr marL="638810" lvl="1" indent="-227965"/>
            <a:r>
              <a:rPr lang="en-US">
                <a:ea typeface="+mn-lt"/>
                <a:cs typeface="+mn-lt"/>
              </a:rPr>
              <a:t>Always seeking to actively resist re-traumatization</a:t>
            </a:r>
            <a:endParaRPr lang="en-US"/>
          </a:p>
        </p:txBody>
      </p:sp>
      <p:sp>
        <p:nvSpPr>
          <p:cNvPr id="4" name="Slide Number Placeholder 3">
            <a:extLst>
              <a:ext uri="{FF2B5EF4-FFF2-40B4-BE49-F238E27FC236}">
                <a16:creationId xmlns:a16="http://schemas.microsoft.com/office/drawing/2014/main" id="{480F43B9-C91C-4866-A31C-F7C47426F822}"/>
              </a:ext>
            </a:extLst>
          </p:cNvPr>
          <p:cNvSpPr>
            <a:spLocks noGrp="1"/>
          </p:cNvSpPr>
          <p:nvPr>
            <p:ph type="sldNum" sz="quarter" idx="12"/>
          </p:nvPr>
        </p:nvSpPr>
        <p:spPr/>
        <p:txBody>
          <a:bodyPr/>
          <a:lstStyle/>
          <a:p>
            <a:fld id="{1D2EA5EF-C699-AF4C-BA42-C0A1CAAB713C}" type="slidenum">
              <a:rPr lang="en-US" smtClean="0"/>
              <a:t>23</a:t>
            </a:fld>
            <a:endParaRPr lang="en-US"/>
          </a:p>
        </p:txBody>
      </p:sp>
    </p:spTree>
    <p:extLst>
      <p:ext uri="{BB962C8B-B14F-4D97-AF65-F5344CB8AC3E}">
        <p14:creationId xmlns:p14="http://schemas.microsoft.com/office/powerpoint/2010/main" val="176902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3A2B-9C91-4BF5-A806-E0FE1C086F0C}"/>
              </a:ext>
            </a:extLst>
          </p:cNvPr>
          <p:cNvSpPr>
            <a:spLocks noGrp="1"/>
          </p:cNvSpPr>
          <p:nvPr>
            <p:ph type="title"/>
          </p:nvPr>
        </p:nvSpPr>
        <p:spPr/>
        <p:txBody>
          <a:bodyPr/>
          <a:lstStyle/>
          <a:p>
            <a:r>
              <a:rPr lang="en-US"/>
              <a:t>What Can I Do? </a:t>
            </a:r>
          </a:p>
        </p:txBody>
      </p:sp>
      <p:graphicFrame>
        <p:nvGraphicFramePr>
          <p:cNvPr id="3" name="Diagram 5" descr="This process lists things someone can do to provide culturally safe and inclusive care to someone who's experienced violence. These include: humanistic care (respect and non-judgement); listen attentively; respect confidentiality; promote access to services; help in safety planning; respect autonomy (self-sovereignty); believe and validate experiences; and acknowledge the injustice." title="Bending Arrow Process">
            <a:extLst>
              <a:ext uri="{FF2B5EF4-FFF2-40B4-BE49-F238E27FC236}">
                <a16:creationId xmlns:a16="http://schemas.microsoft.com/office/drawing/2014/main" id="{64599F84-F5C0-4DA7-B161-F98FF3C26801}"/>
              </a:ext>
            </a:extLst>
          </p:cNvPr>
          <p:cNvGraphicFramePr/>
          <p:nvPr>
            <p:extLst>
              <p:ext uri="{D42A27DB-BD31-4B8C-83A1-F6EECF244321}">
                <p14:modId xmlns:p14="http://schemas.microsoft.com/office/powerpoint/2010/main" val="2085566140"/>
              </p:ext>
            </p:extLst>
          </p:nvPr>
        </p:nvGraphicFramePr>
        <p:xfrm>
          <a:off x="316302" y="1858992"/>
          <a:ext cx="8583281" cy="4103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738DC13-0E7D-4577-AA31-7EA0609EB6F4}"/>
              </a:ext>
            </a:extLst>
          </p:cNvPr>
          <p:cNvSpPr>
            <a:spLocks noGrp="1"/>
          </p:cNvSpPr>
          <p:nvPr>
            <p:ph type="sldNum" sz="quarter" idx="12"/>
          </p:nvPr>
        </p:nvSpPr>
        <p:spPr/>
        <p:txBody>
          <a:bodyPr/>
          <a:lstStyle/>
          <a:p>
            <a:fld id="{1D2EA5EF-C699-AF4C-BA42-C0A1CAAB713C}" type="slidenum">
              <a:rPr lang="en-US" smtClean="0"/>
              <a:t>24</a:t>
            </a:fld>
            <a:endParaRPr lang="en-US"/>
          </a:p>
        </p:txBody>
      </p:sp>
    </p:spTree>
    <p:extLst>
      <p:ext uri="{BB962C8B-B14F-4D97-AF65-F5344CB8AC3E}">
        <p14:creationId xmlns:p14="http://schemas.microsoft.com/office/powerpoint/2010/main" val="2511984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B6BD-9ECB-40CA-BE83-9AA40DC3579C}"/>
              </a:ext>
            </a:extLst>
          </p:cNvPr>
          <p:cNvSpPr>
            <a:spLocks noGrp="1"/>
          </p:cNvSpPr>
          <p:nvPr>
            <p:ph type="title"/>
          </p:nvPr>
        </p:nvSpPr>
        <p:spPr/>
        <p:txBody>
          <a:bodyPr/>
          <a:lstStyle/>
          <a:p>
            <a:r>
              <a:rPr lang="en-US"/>
              <a:t>TIC/Strength-Based Care </a:t>
            </a:r>
            <a:r>
              <a:rPr lang="en-US" err="1"/>
              <a:t>con't</a:t>
            </a:r>
            <a:endParaRPr lang="en-US"/>
          </a:p>
        </p:txBody>
      </p:sp>
      <p:sp>
        <p:nvSpPr>
          <p:cNvPr id="3" name="Content Placeholder 2">
            <a:extLst>
              <a:ext uri="{FF2B5EF4-FFF2-40B4-BE49-F238E27FC236}">
                <a16:creationId xmlns:a16="http://schemas.microsoft.com/office/drawing/2014/main" id="{39087F9D-9444-4148-8453-6D2BB4E80601}"/>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We always want to highlight the things that she is doing RIGHT. </a:t>
            </a:r>
            <a:endParaRPr lang="en-US"/>
          </a:p>
          <a:p>
            <a:pPr marL="342265" indent="-227965"/>
            <a:r>
              <a:rPr lang="en-US">
                <a:ea typeface="+mn-lt"/>
                <a:cs typeface="+mn-lt"/>
              </a:rPr>
              <a:t>Emphasize that IPV and SA is NOT her fault.</a:t>
            </a:r>
            <a:endParaRPr lang="en-US"/>
          </a:p>
          <a:p>
            <a:pPr marL="342265" indent="-227965"/>
            <a:r>
              <a:rPr lang="en-US">
                <a:ea typeface="+mn-lt"/>
                <a:cs typeface="+mn-lt"/>
              </a:rPr>
              <a:t>Check your social attitudes, practice self-reflection.</a:t>
            </a:r>
            <a:endParaRPr lang="en-US">
              <a:cs typeface="Arial"/>
            </a:endParaRPr>
          </a:p>
          <a:p>
            <a:pPr marL="342265" indent="-227965"/>
            <a:r>
              <a:rPr lang="en-US">
                <a:ea typeface="+mn-lt"/>
                <a:cs typeface="+mn-lt"/>
              </a:rPr>
              <a:t>Never shame a victim. She will make mistakes. We all do because we are human.</a:t>
            </a:r>
            <a:endParaRPr lang="en-US"/>
          </a:p>
          <a:p>
            <a:pPr marL="342265" indent="-227965"/>
            <a:r>
              <a:rPr lang="en-US">
                <a:ea typeface="+mn-lt"/>
                <a:cs typeface="+mn-lt"/>
              </a:rPr>
              <a:t>Empower by creating a plan with her and letting her take charge of it (self-sovereignty!).</a:t>
            </a:r>
            <a:endParaRPr lang="en-US"/>
          </a:p>
          <a:p>
            <a:pPr marL="342265" indent="-227965"/>
            <a:r>
              <a:rPr lang="en-US">
                <a:ea typeface="+mn-lt"/>
                <a:cs typeface="+mn-lt"/>
              </a:rPr>
              <a:t>Remind her that she is not alone. There is hope!</a:t>
            </a:r>
            <a:endParaRPr lang="en-US"/>
          </a:p>
          <a:p>
            <a:pPr marL="342265" indent="-227965"/>
            <a:endParaRPr lang="en-US"/>
          </a:p>
        </p:txBody>
      </p:sp>
      <p:sp>
        <p:nvSpPr>
          <p:cNvPr id="4" name="Slide Number Placeholder 3">
            <a:extLst>
              <a:ext uri="{FF2B5EF4-FFF2-40B4-BE49-F238E27FC236}">
                <a16:creationId xmlns:a16="http://schemas.microsoft.com/office/drawing/2014/main" id="{4EFD1A77-A5DD-4800-AA59-B451A9B83869}"/>
              </a:ext>
            </a:extLst>
          </p:cNvPr>
          <p:cNvSpPr>
            <a:spLocks noGrp="1"/>
          </p:cNvSpPr>
          <p:nvPr>
            <p:ph type="sldNum" sz="quarter" idx="12"/>
          </p:nvPr>
        </p:nvSpPr>
        <p:spPr/>
        <p:txBody>
          <a:bodyPr/>
          <a:lstStyle/>
          <a:p>
            <a:fld id="{1D2EA5EF-C699-AF4C-BA42-C0A1CAAB713C}" type="slidenum">
              <a:rPr lang="en-US" smtClean="0"/>
              <a:t>25</a:t>
            </a:fld>
            <a:endParaRPr lang="en-US"/>
          </a:p>
        </p:txBody>
      </p:sp>
    </p:spTree>
    <p:extLst>
      <p:ext uri="{BB962C8B-B14F-4D97-AF65-F5344CB8AC3E}">
        <p14:creationId xmlns:p14="http://schemas.microsoft.com/office/powerpoint/2010/main" val="3502411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CABF-5A1F-49F2-AB09-1289F126EF3F}"/>
              </a:ext>
            </a:extLst>
          </p:cNvPr>
          <p:cNvSpPr>
            <a:spLocks noGrp="1"/>
          </p:cNvSpPr>
          <p:nvPr>
            <p:ph type="title"/>
          </p:nvPr>
        </p:nvSpPr>
        <p:spPr/>
        <p:txBody>
          <a:bodyPr/>
          <a:lstStyle/>
          <a:p>
            <a:r>
              <a:rPr lang="en-US"/>
              <a:t>Culturally Safe Care</a:t>
            </a:r>
          </a:p>
        </p:txBody>
      </p:sp>
      <p:sp>
        <p:nvSpPr>
          <p:cNvPr id="3" name="Content Placeholder 2">
            <a:extLst>
              <a:ext uri="{FF2B5EF4-FFF2-40B4-BE49-F238E27FC236}">
                <a16:creationId xmlns:a16="http://schemas.microsoft.com/office/drawing/2014/main" id="{BD5A64E8-555B-4D24-936A-E1776F609822}"/>
              </a:ext>
            </a:extLst>
          </p:cNvPr>
          <p:cNvSpPr>
            <a:spLocks noGrp="1"/>
          </p:cNvSpPr>
          <p:nvPr>
            <p:ph idx="1"/>
          </p:nvPr>
        </p:nvSpPr>
        <p:spPr/>
        <p:txBody>
          <a:bodyPr vert="horz" lIns="91290" tIns="45645" rIns="91290" bIns="45645" rtlCol="0" anchor="t">
            <a:normAutofit lnSpcReduction="10000"/>
          </a:bodyPr>
          <a:lstStyle/>
          <a:p>
            <a:pPr marL="342265" indent="-227965"/>
            <a:r>
              <a:rPr lang="en-US">
                <a:ea typeface="+mn-lt"/>
                <a:cs typeface="+mn-lt"/>
              </a:rPr>
              <a:t>Cultural safety creates environment that is spiritually, emotionally, and socially SAFE where there is no assault, challenge, or denial of their identity and needs</a:t>
            </a:r>
          </a:p>
          <a:p>
            <a:pPr marL="342265" indent="-227965"/>
            <a:r>
              <a:rPr lang="en-US">
                <a:ea typeface="+mn-lt"/>
                <a:cs typeface="+mn-lt"/>
              </a:rPr>
              <a:t>Cultural safety ensures that we don’t replicate oppressive practices that put survivors “in a box”, that can lead to “othering”</a:t>
            </a:r>
            <a:endParaRPr lang="en-US"/>
          </a:p>
          <a:p>
            <a:pPr marL="342265" indent="-227965"/>
            <a:r>
              <a:rPr lang="en-US">
                <a:cs typeface="Arial"/>
              </a:rPr>
              <a:t>Offer culturally specific resources when available, especially advocacy services</a:t>
            </a:r>
          </a:p>
          <a:p>
            <a:pPr marL="342265" indent="-227965"/>
            <a:r>
              <a:rPr lang="en-US">
                <a:cs typeface="Arial"/>
              </a:rPr>
              <a:t>Don't be afraid to ask questions</a:t>
            </a:r>
          </a:p>
          <a:p>
            <a:pPr marL="638810" lvl="1" indent="-227965"/>
            <a:r>
              <a:rPr lang="en-US">
                <a:cs typeface="Arial"/>
              </a:rPr>
              <a:t>"How can I best support you?"</a:t>
            </a:r>
          </a:p>
          <a:p>
            <a:pPr marL="638810" lvl="1" indent="-227965"/>
            <a:r>
              <a:rPr lang="en-US">
                <a:cs typeface="Arial"/>
              </a:rPr>
              <a:t>"Is there anything I need to know about your cultural preferences?"</a:t>
            </a:r>
            <a:endParaRPr lang="en-US"/>
          </a:p>
          <a:p>
            <a:pPr marL="342265" indent="-227965"/>
            <a:endParaRPr lang="en-US"/>
          </a:p>
        </p:txBody>
      </p:sp>
      <p:sp>
        <p:nvSpPr>
          <p:cNvPr id="4" name="Slide Number Placeholder 3">
            <a:extLst>
              <a:ext uri="{FF2B5EF4-FFF2-40B4-BE49-F238E27FC236}">
                <a16:creationId xmlns:a16="http://schemas.microsoft.com/office/drawing/2014/main" id="{74394614-8999-4710-A3C4-D226C49052BD}"/>
              </a:ext>
            </a:extLst>
          </p:cNvPr>
          <p:cNvSpPr>
            <a:spLocks noGrp="1"/>
          </p:cNvSpPr>
          <p:nvPr>
            <p:ph type="sldNum" sz="quarter" idx="12"/>
          </p:nvPr>
        </p:nvSpPr>
        <p:spPr/>
        <p:txBody>
          <a:bodyPr/>
          <a:lstStyle/>
          <a:p>
            <a:fld id="{1D2EA5EF-C699-AF4C-BA42-C0A1CAAB713C}" type="slidenum">
              <a:rPr lang="en-US" smtClean="0"/>
              <a:t>26</a:t>
            </a:fld>
            <a:endParaRPr lang="en-US"/>
          </a:p>
        </p:txBody>
      </p:sp>
    </p:spTree>
    <p:extLst>
      <p:ext uri="{BB962C8B-B14F-4D97-AF65-F5344CB8AC3E}">
        <p14:creationId xmlns:p14="http://schemas.microsoft.com/office/powerpoint/2010/main" val="256343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B352-CD4A-4428-94BC-C1F78594BCE3}"/>
              </a:ext>
            </a:extLst>
          </p:cNvPr>
          <p:cNvSpPr>
            <a:spLocks noGrp="1"/>
          </p:cNvSpPr>
          <p:nvPr>
            <p:ph type="title"/>
          </p:nvPr>
        </p:nvSpPr>
        <p:spPr/>
        <p:txBody>
          <a:bodyPr/>
          <a:lstStyle/>
          <a:p>
            <a:r>
              <a:rPr lang="en-US"/>
              <a:t>Mandated Reporting </a:t>
            </a:r>
          </a:p>
        </p:txBody>
      </p:sp>
      <p:sp>
        <p:nvSpPr>
          <p:cNvPr id="3" name="Content Placeholder 2">
            <a:extLst>
              <a:ext uri="{FF2B5EF4-FFF2-40B4-BE49-F238E27FC236}">
                <a16:creationId xmlns:a16="http://schemas.microsoft.com/office/drawing/2014/main" id="{0FE0C554-776E-472F-AFE7-23D91D6628EA}"/>
              </a:ext>
            </a:extLst>
          </p:cNvPr>
          <p:cNvSpPr>
            <a:spLocks noGrp="1"/>
          </p:cNvSpPr>
          <p:nvPr>
            <p:ph idx="1"/>
          </p:nvPr>
        </p:nvSpPr>
        <p:spPr>
          <a:xfrm>
            <a:off x="457203" y="1600203"/>
            <a:ext cx="8358701" cy="4367299"/>
          </a:xfrm>
        </p:spPr>
        <p:txBody>
          <a:bodyPr vert="horz" lIns="91290" tIns="45645" rIns="91290" bIns="45645" rtlCol="0" anchor="t">
            <a:normAutofit/>
          </a:bodyPr>
          <a:lstStyle/>
          <a:p>
            <a:pPr marL="342265" indent="-227965">
              <a:buFont typeface="Arial" charset="2"/>
              <a:buChar char="•"/>
            </a:pPr>
            <a:r>
              <a:rPr lang="en-US">
                <a:ea typeface="+mn-lt"/>
                <a:cs typeface="+mn-lt"/>
              </a:rPr>
              <a:t>Generally, we are mandated to report assault to authorities for survivors aged 16 and younger </a:t>
            </a:r>
            <a:endParaRPr lang="en-US"/>
          </a:p>
          <a:p>
            <a:pPr marL="342265" indent="-227965">
              <a:buFont typeface="Arial" charset="2"/>
              <a:buChar char="•"/>
            </a:pPr>
            <a:r>
              <a:rPr lang="en-US">
                <a:ea typeface="+mn-lt"/>
                <a:cs typeface="+mn-lt"/>
              </a:rPr>
              <a:t>Survivors know what’s best for them</a:t>
            </a:r>
            <a:endParaRPr lang="en-US"/>
          </a:p>
          <a:p>
            <a:pPr marL="342265" indent="-227965">
              <a:buFont typeface="Arial" charset="2"/>
              <a:buChar char="•"/>
            </a:pPr>
            <a:r>
              <a:rPr lang="en-US">
                <a:ea typeface="+mn-lt"/>
                <a:cs typeface="+mn-lt"/>
              </a:rPr>
              <a:t>Mistakes in reporting to authorities can cost survivors their lives</a:t>
            </a:r>
            <a:endParaRPr lang="en-US"/>
          </a:p>
          <a:p>
            <a:pPr marL="342265" indent="-227965">
              <a:buFont typeface="Arial" charset="2"/>
              <a:buChar char="•"/>
            </a:pPr>
            <a:r>
              <a:rPr lang="en-US">
                <a:ea typeface="+mn-lt"/>
                <a:cs typeface="+mn-lt"/>
              </a:rPr>
              <a:t>Always consult with a nurse manager, social worker, or advocacy service if you’re unsure how to proceed</a:t>
            </a:r>
            <a:endParaRPr lang="en-US"/>
          </a:p>
          <a:p>
            <a:pPr marL="342265" indent="-227965">
              <a:buFont typeface="Arial" charset="2"/>
              <a:buChar char="•"/>
            </a:pPr>
            <a:r>
              <a:rPr lang="en-US">
                <a:ea typeface="+mn-lt"/>
                <a:cs typeface="+mn-lt"/>
              </a:rPr>
              <a:t>Referral to advocacy services and SANE nursing services</a:t>
            </a:r>
            <a:endParaRPr lang="en-US"/>
          </a:p>
        </p:txBody>
      </p:sp>
      <p:sp>
        <p:nvSpPr>
          <p:cNvPr id="4" name="Slide Number Placeholder 3">
            <a:extLst>
              <a:ext uri="{FF2B5EF4-FFF2-40B4-BE49-F238E27FC236}">
                <a16:creationId xmlns:a16="http://schemas.microsoft.com/office/drawing/2014/main" id="{F6F4D604-7B20-4D01-8A8E-909B3D6BFD9E}"/>
              </a:ext>
            </a:extLst>
          </p:cNvPr>
          <p:cNvSpPr>
            <a:spLocks noGrp="1"/>
          </p:cNvSpPr>
          <p:nvPr>
            <p:ph type="sldNum" sz="quarter" idx="12"/>
          </p:nvPr>
        </p:nvSpPr>
        <p:spPr/>
        <p:txBody>
          <a:bodyPr/>
          <a:lstStyle/>
          <a:p>
            <a:fld id="{1D2EA5EF-C699-AF4C-BA42-C0A1CAAB713C}" type="slidenum">
              <a:rPr lang="en-US" smtClean="0"/>
              <a:t>27</a:t>
            </a:fld>
            <a:endParaRPr lang="en-US"/>
          </a:p>
        </p:txBody>
      </p:sp>
    </p:spTree>
    <p:extLst>
      <p:ext uri="{BB962C8B-B14F-4D97-AF65-F5344CB8AC3E}">
        <p14:creationId xmlns:p14="http://schemas.microsoft.com/office/powerpoint/2010/main" val="1226324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76D6-930B-4869-9F32-4BF97DF30A13}"/>
              </a:ext>
            </a:extLst>
          </p:cNvPr>
          <p:cNvSpPr>
            <a:spLocks noGrp="1"/>
          </p:cNvSpPr>
          <p:nvPr>
            <p:ph type="title"/>
          </p:nvPr>
        </p:nvSpPr>
        <p:spPr/>
        <p:txBody>
          <a:bodyPr/>
          <a:lstStyle/>
          <a:p>
            <a:r>
              <a:rPr lang="en-US"/>
              <a:t>Examples of Advocacy driven care </a:t>
            </a:r>
          </a:p>
        </p:txBody>
      </p:sp>
      <p:sp>
        <p:nvSpPr>
          <p:cNvPr id="3" name="Text Placeholder 2">
            <a:extLst>
              <a:ext uri="{FF2B5EF4-FFF2-40B4-BE49-F238E27FC236}">
                <a16:creationId xmlns:a16="http://schemas.microsoft.com/office/drawing/2014/main" id="{BB4CB99D-3511-4F98-8ACE-C4BE181A47B9}"/>
              </a:ext>
            </a:extLst>
          </p:cNvPr>
          <p:cNvSpPr>
            <a:spLocks noGrp="1"/>
          </p:cNvSpPr>
          <p:nvPr>
            <p:ph type="body" idx="1"/>
          </p:nvPr>
        </p:nvSpPr>
        <p:spPr/>
        <p:txBody>
          <a:bodyPr/>
          <a:lstStyle/>
          <a:p>
            <a:r>
              <a:rPr lang="en-US"/>
              <a:t>What is being done?</a:t>
            </a:r>
          </a:p>
        </p:txBody>
      </p:sp>
      <p:sp>
        <p:nvSpPr>
          <p:cNvPr id="4" name="Slide Number Placeholder 3">
            <a:extLst>
              <a:ext uri="{FF2B5EF4-FFF2-40B4-BE49-F238E27FC236}">
                <a16:creationId xmlns:a16="http://schemas.microsoft.com/office/drawing/2014/main" id="{A36D12BB-07AA-4D80-A3B3-CA8B7EA2438A}"/>
              </a:ext>
            </a:extLst>
          </p:cNvPr>
          <p:cNvSpPr>
            <a:spLocks noGrp="1"/>
          </p:cNvSpPr>
          <p:nvPr>
            <p:ph type="sldNum" sz="quarter" idx="12"/>
          </p:nvPr>
        </p:nvSpPr>
        <p:spPr/>
        <p:txBody>
          <a:bodyPr/>
          <a:lstStyle/>
          <a:p>
            <a:fld id="{1D2EA5EF-C699-AF4C-BA42-C0A1CAAB713C}" type="slidenum">
              <a:rPr lang="en-US" smtClean="0"/>
              <a:t>28</a:t>
            </a:fld>
            <a:endParaRPr lang="en-US"/>
          </a:p>
        </p:txBody>
      </p:sp>
    </p:spTree>
    <p:extLst>
      <p:ext uri="{BB962C8B-B14F-4D97-AF65-F5344CB8AC3E}">
        <p14:creationId xmlns:p14="http://schemas.microsoft.com/office/powerpoint/2010/main" val="3408574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5031-A4FA-47AF-B282-DAD990AB7358}"/>
              </a:ext>
            </a:extLst>
          </p:cNvPr>
          <p:cNvSpPr>
            <a:spLocks noGrp="1"/>
          </p:cNvSpPr>
          <p:nvPr>
            <p:ph type="title"/>
          </p:nvPr>
        </p:nvSpPr>
        <p:spPr/>
        <p:txBody>
          <a:bodyPr/>
          <a:lstStyle/>
          <a:p>
            <a:r>
              <a:rPr lang="en-US"/>
              <a:t>Tracking Our Truth </a:t>
            </a:r>
          </a:p>
        </p:txBody>
      </p:sp>
      <p:sp>
        <p:nvSpPr>
          <p:cNvPr id="3" name="Content Placeholder 2">
            <a:extLst>
              <a:ext uri="{FF2B5EF4-FFF2-40B4-BE49-F238E27FC236}">
                <a16:creationId xmlns:a16="http://schemas.microsoft.com/office/drawing/2014/main" id="{CC493A28-92EA-4491-A46E-A353A2507BAA}"/>
              </a:ext>
            </a:extLst>
          </p:cNvPr>
          <p:cNvSpPr>
            <a:spLocks noGrp="1"/>
          </p:cNvSpPr>
          <p:nvPr>
            <p:ph idx="1"/>
          </p:nvPr>
        </p:nvSpPr>
        <p:spPr/>
        <p:txBody>
          <a:bodyPr vert="horz" lIns="91290" tIns="45645" rIns="91290" bIns="45645" rtlCol="0" anchor="t">
            <a:normAutofit/>
          </a:bodyPr>
          <a:lstStyle/>
          <a:p>
            <a:pPr marL="342265" indent="-227965"/>
            <a:r>
              <a:rPr lang="en-US" dirty="0"/>
              <a:t>Exemplar of an academic community partnership to provide survivor led and advocacy driven care to AI women </a:t>
            </a:r>
          </a:p>
          <a:p>
            <a:pPr marL="342265" indent="-227965"/>
            <a:r>
              <a:rPr lang="en-US" dirty="0">
                <a:ea typeface="+mn-lt"/>
                <a:cs typeface="+mn-lt"/>
              </a:rPr>
              <a:t>$2 million service grant from the DOJ (OVAW)</a:t>
            </a:r>
          </a:p>
          <a:p>
            <a:pPr marL="638810" lvl="1" indent="-227965"/>
            <a:r>
              <a:rPr lang="en-US" dirty="0">
                <a:ea typeface="+mn-lt"/>
                <a:cs typeface="+mn-lt"/>
              </a:rPr>
              <a:t>Development of SANE Programs with paired SANE RN/ Advocates</a:t>
            </a:r>
            <a:endParaRPr lang="en-US" dirty="0"/>
          </a:p>
          <a:p>
            <a:pPr marL="638810" lvl="1" indent="-227965"/>
            <a:r>
              <a:rPr lang="en-US" dirty="0">
                <a:ea typeface="+mn-lt"/>
                <a:cs typeface="+mn-lt"/>
              </a:rPr>
              <a:t>International Association of Forensic Nurses (IAFN) trainings in Milwaukee and Northern Wisconsin</a:t>
            </a:r>
            <a:endParaRPr lang="en-US" dirty="0"/>
          </a:p>
          <a:p>
            <a:pPr marL="638810" lvl="1" indent="-227965"/>
            <a:r>
              <a:rPr lang="en-US" dirty="0">
                <a:ea typeface="+mn-lt"/>
                <a:cs typeface="+mn-lt"/>
              </a:rPr>
              <a:t>Community partners to engage in culturally specific 40-hour SA advocacy training program</a:t>
            </a:r>
            <a:endParaRPr lang="en-US" dirty="0"/>
          </a:p>
          <a:p>
            <a:pPr marL="638810" lvl="1" indent="-227965"/>
            <a:r>
              <a:rPr lang="en-US" dirty="0">
                <a:ea typeface="+mn-lt"/>
                <a:cs typeface="+mn-lt"/>
              </a:rPr>
              <a:t>Development of Tribal Sexual Assault Response Team </a:t>
            </a:r>
            <a:endParaRPr lang="en-US" dirty="0">
              <a:cs typeface="Arial"/>
            </a:endParaRPr>
          </a:p>
          <a:p>
            <a:pPr marL="114300" indent="0">
              <a:buNone/>
            </a:pPr>
            <a:endParaRPr lang="en-US" dirty="0"/>
          </a:p>
        </p:txBody>
      </p:sp>
      <p:sp>
        <p:nvSpPr>
          <p:cNvPr id="4" name="Slide Number Placeholder 3">
            <a:extLst>
              <a:ext uri="{FF2B5EF4-FFF2-40B4-BE49-F238E27FC236}">
                <a16:creationId xmlns:a16="http://schemas.microsoft.com/office/drawing/2014/main" id="{E1B000B3-042A-4433-8499-829D7B57F72E}"/>
              </a:ext>
            </a:extLst>
          </p:cNvPr>
          <p:cNvSpPr>
            <a:spLocks noGrp="1"/>
          </p:cNvSpPr>
          <p:nvPr>
            <p:ph type="sldNum" sz="quarter" idx="12"/>
          </p:nvPr>
        </p:nvSpPr>
        <p:spPr/>
        <p:txBody>
          <a:bodyPr/>
          <a:lstStyle/>
          <a:p>
            <a:fld id="{1D2EA5EF-C699-AF4C-BA42-C0A1CAAB713C}" type="slidenum">
              <a:rPr lang="en-US" smtClean="0"/>
              <a:t>29</a:t>
            </a:fld>
            <a:endParaRPr lang="en-US"/>
          </a:p>
        </p:txBody>
      </p:sp>
    </p:spTree>
    <p:extLst>
      <p:ext uri="{BB962C8B-B14F-4D97-AF65-F5344CB8AC3E}">
        <p14:creationId xmlns:p14="http://schemas.microsoft.com/office/powerpoint/2010/main" val="149450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Disclaimer</a:t>
            </a:r>
          </a:p>
        </p:txBody>
      </p:sp>
      <p:sp>
        <p:nvSpPr>
          <p:cNvPr id="7" name="Content Placeholder 6"/>
          <p:cNvSpPr>
            <a:spLocks noGrp="1"/>
          </p:cNvSpPr>
          <p:nvPr>
            <p:ph idx="1"/>
          </p:nvPr>
        </p:nvSpPr>
        <p:spPr/>
        <p:txBody>
          <a:bodyPr vert="horz" lIns="91290" tIns="45645" rIns="91290" bIns="45645" rtlCol="0" anchor="t">
            <a:normAutofit fontScale="77500" lnSpcReduction="20000"/>
          </a:bodyPr>
          <a:lstStyle/>
          <a:p>
            <a:pPr marL="113665" indent="0">
              <a:lnSpc>
                <a:spcPct val="120000"/>
              </a:lnSpc>
              <a:spcBef>
                <a:spcPts val="200"/>
              </a:spcBef>
              <a:buNone/>
            </a:pPr>
            <a:r>
              <a:rPr lang="en-US" sz="2000" b="1" dirty="0">
                <a:ea typeface="+mn-lt"/>
                <a:cs typeface="+mn-lt"/>
              </a:rPr>
              <a:t>Funding:</a:t>
            </a:r>
            <a:endParaRPr lang="en-US" sz="2000" dirty="0">
              <a:ea typeface="+mn-lt"/>
              <a:cs typeface="+mn-lt"/>
            </a:endParaRPr>
          </a:p>
          <a:p>
            <a:pPr marL="456565" indent="-342900">
              <a:lnSpc>
                <a:spcPct val="120000"/>
              </a:lnSpc>
              <a:spcBef>
                <a:spcPts val="200"/>
              </a:spcBef>
            </a:pPr>
            <a:r>
              <a:rPr lang="en-US" sz="2000" dirty="0">
                <a:ea typeface="+mn-lt"/>
                <a:cs typeface="+mn-lt"/>
              </a:rPr>
              <a:t>This presentation is supported by the Health Resources and Services Administration (HRSA) of the U.S. Department of Health and Human Services (HHS) as part of an award totaling $3,994,961 with no percentage financed with nongovernmental sources. The contents are those of the author(s) and do not necessarily represent the official views of, nor an endorsement, by HRSA, HHS or the U.S. Government.</a:t>
            </a:r>
          </a:p>
          <a:p>
            <a:pPr marL="456565" indent="-342900">
              <a:lnSpc>
                <a:spcPct val="120000"/>
              </a:lnSpc>
              <a:spcBef>
                <a:spcPts val="200"/>
              </a:spcBef>
            </a:pPr>
            <a:r>
              <a:rPr lang="en-US" sz="2000" dirty="0"/>
              <a:t>The research study referenced in this presentation was supported by a generous gift from the Forest Country Potawatomi Foundation.</a:t>
            </a:r>
            <a:endParaRPr lang="en-US" sz="2000" dirty="0">
              <a:ea typeface="+mn-lt"/>
              <a:cs typeface="+mn-lt"/>
            </a:endParaRPr>
          </a:p>
          <a:p>
            <a:pPr marL="113665" indent="0">
              <a:lnSpc>
                <a:spcPct val="120000"/>
              </a:lnSpc>
              <a:spcBef>
                <a:spcPts val="200"/>
              </a:spcBef>
              <a:buNone/>
            </a:pPr>
            <a:r>
              <a:rPr lang="en-US" sz="2000" b="1" dirty="0">
                <a:cs typeface="Arial"/>
              </a:rPr>
              <a:t>Terminology:</a:t>
            </a:r>
          </a:p>
          <a:p>
            <a:pPr marL="456565" indent="-342900">
              <a:lnSpc>
                <a:spcPct val="120000"/>
              </a:lnSpc>
              <a:spcBef>
                <a:spcPts val="200"/>
              </a:spcBef>
            </a:pPr>
            <a:r>
              <a:rPr lang="en-US" sz="2000" dirty="0">
                <a:cs typeface="Arial"/>
              </a:rPr>
              <a:t>We are committed to using terminology that respects and honors the individuals to whom this research is concerned. Currently, there are over 560 federally recognized American Indian and Alaskan Native Indian tribes in the U.S. While no single term is universally accepted by all indigenous peoples in the U.S., the terms “American Indian, Alaskan Native, Indigenous, and Native American,” are used for data reporting purposes only, and appear in the form the terminology was originally published. It is not meant to minimize, exclude or generalize the individuals involved nor endorse one form of terminology over the other.</a:t>
            </a:r>
            <a:endParaRPr lang="en-US" sz="2000" dirty="0">
              <a:ea typeface="+mn-lt"/>
              <a:cs typeface="+mn-lt"/>
            </a:endParaRPr>
          </a:p>
        </p:txBody>
      </p:sp>
      <p:sp>
        <p:nvSpPr>
          <p:cNvPr id="5" name="Slide Number Placeholder 4"/>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3666475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A5D6-8A5D-49E5-AE81-70B660FE46F0}"/>
              </a:ext>
            </a:extLst>
          </p:cNvPr>
          <p:cNvSpPr>
            <a:spLocks noGrp="1"/>
          </p:cNvSpPr>
          <p:nvPr>
            <p:ph type="title"/>
          </p:nvPr>
        </p:nvSpPr>
        <p:spPr/>
        <p:txBody>
          <a:bodyPr/>
          <a:lstStyle/>
          <a:p>
            <a:r>
              <a:rPr lang="en-US"/>
              <a:t>Tracking Our Truth (</a:t>
            </a:r>
            <a:r>
              <a:rPr lang="en-US" err="1"/>
              <a:t>cont</a:t>
            </a:r>
            <a:r>
              <a:rPr lang="en-US"/>
              <a:t>)</a:t>
            </a:r>
          </a:p>
        </p:txBody>
      </p:sp>
      <p:sp>
        <p:nvSpPr>
          <p:cNvPr id="3" name="Content Placeholder 2">
            <a:extLst>
              <a:ext uri="{FF2B5EF4-FFF2-40B4-BE49-F238E27FC236}">
                <a16:creationId xmlns:a16="http://schemas.microsoft.com/office/drawing/2014/main" id="{2FD75DCA-5060-4DA7-AB60-B1C20363314A}"/>
              </a:ext>
            </a:extLst>
          </p:cNvPr>
          <p:cNvSpPr>
            <a:spLocks noGrp="1"/>
          </p:cNvSpPr>
          <p:nvPr>
            <p:ph idx="1"/>
          </p:nvPr>
        </p:nvSpPr>
        <p:spPr/>
        <p:txBody>
          <a:bodyPr vert="horz" lIns="91290" tIns="45645" rIns="91290" bIns="45645" rtlCol="0" anchor="t">
            <a:normAutofit lnSpcReduction="10000"/>
          </a:bodyPr>
          <a:lstStyle/>
          <a:p>
            <a:pPr marL="342265" indent="-227965"/>
            <a:r>
              <a:rPr lang="en-US">
                <a:ea typeface="+mn-lt"/>
                <a:cs typeface="+mn-lt"/>
              </a:rPr>
              <a:t>Development of two new SANE programs in Milwaukee and one in Rice Lake</a:t>
            </a:r>
            <a:endParaRPr lang="en-US"/>
          </a:p>
          <a:p>
            <a:pPr marL="342265" indent="-227965"/>
            <a:r>
              <a:rPr lang="en-US">
                <a:ea typeface="+mn-lt"/>
                <a:cs typeface="+mn-lt"/>
              </a:rPr>
              <a:t>Partnership and provisions of care to St Croix Chippewa Indian Tribe and Lac </a:t>
            </a:r>
            <a:r>
              <a:rPr lang="en-US" err="1">
                <a:ea typeface="+mn-lt"/>
                <a:cs typeface="+mn-lt"/>
              </a:rPr>
              <a:t>Courtes</a:t>
            </a:r>
            <a:r>
              <a:rPr lang="en-US">
                <a:ea typeface="+mn-lt"/>
                <a:cs typeface="+mn-lt"/>
              </a:rPr>
              <a:t> Oreilles (</a:t>
            </a:r>
            <a:r>
              <a:rPr lang="en-US" i="1">
                <a:ea typeface="+mn-lt"/>
                <a:cs typeface="+mn-lt"/>
              </a:rPr>
              <a:t>LCO</a:t>
            </a:r>
            <a:r>
              <a:rPr lang="en-US">
                <a:ea typeface="+mn-lt"/>
                <a:cs typeface="+mn-lt"/>
              </a:rPr>
              <a:t>) Band of Lake Superior Chippewa Indians</a:t>
            </a:r>
          </a:p>
          <a:p>
            <a:pPr marL="638810" lvl="1" indent="-227965"/>
            <a:r>
              <a:rPr lang="en-US">
                <a:ea typeface="+mn-lt"/>
                <a:cs typeface="+mn-lt"/>
              </a:rPr>
              <a:t>(</a:t>
            </a:r>
            <a:r>
              <a:rPr lang="en-US" i="1">
                <a:ea typeface="+mn-lt"/>
                <a:cs typeface="+mn-lt"/>
              </a:rPr>
              <a:t>Embrace</a:t>
            </a:r>
            <a:r>
              <a:rPr lang="en-US">
                <a:ea typeface="+mn-lt"/>
                <a:cs typeface="+mn-lt"/>
              </a:rPr>
              <a:t>) will provide 24/7 advocacy-driven medical forensic care</a:t>
            </a:r>
            <a:endParaRPr lang="en-US"/>
          </a:p>
          <a:p>
            <a:pPr marL="342265" indent="-227965"/>
            <a:r>
              <a:rPr lang="en-US">
                <a:ea typeface="+mn-lt"/>
                <a:cs typeface="+mn-lt"/>
              </a:rPr>
              <a:t>Culturally tailored SA advocacy training program for those who assist survivors</a:t>
            </a:r>
            <a:endParaRPr lang="en-US"/>
          </a:p>
          <a:p>
            <a:pPr marL="342265" indent="-227965"/>
            <a:r>
              <a:rPr lang="en-US">
                <a:ea typeface="+mn-lt"/>
                <a:cs typeface="+mn-lt"/>
              </a:rPr>
              <a:t>Support from Great Lakes Inter-Tribal Council (</a:t>
            </a:r>
            <a:r>
              <a:rPr lang="en-US" i="1">
                <a:ea typeface="+mn-lt"/>
                <a:cs typeface="+mn-lt"/>
              </a:rPr>
              <a:t>GLITC</a:t>
            </a:r>
            <a:r>
              <a:rPr lang="en-US">
                <a:ea typeface="+mn-lt"/>
                <a:cs typeface="+mn-lt"/>
              </a:rPr>
              <a:t>), </a:t>
            </a:r>
            <a:r>
              <a:rPr lang="en-US" i="1">
                <a:ea typeface="+mn-lt"/>
                <a:cs typeface="+mn-lt"/>
              </a:rPr>
              <a:t>Red Wind,</a:t>
            </a:r>
            <a:r>
              <a:rPr lang="en-US">
                <a:ea typeface="+mn-lt"/>
                <a:cs typeface="+mn-lt"/>
              </a:rPr>
              <a:t> and American Indians Against Abuse (AIAA)</a:t>
            </a:r>
            <a:endParaRPr lang="en-US"/>
          </a:p>
          <a:p>
            <a:pPr marL="342265" indent="-227965"/>
            <a:endParaRPr lang="en-US"/>
          </a:p>
        </p:txBody>
      </p:sp>
      <p:sp>
        <p:nvSpPr>
          <p:cNvPr id="4" name="Slide Number Placeholder 3">
            <a:extLst>
              <a:ext uri="{FF2B5EF4-FFF2-40B4-BE49-F238E27FC236}">
                <a16:creationId xmlns:a16="http://schemas.microsoft.com/office/drawing/2014/main" id="{0F302ED6-E5A9-424D-8596-CF0C2A18CA66}"/>
              </a:ext>
            </a:extLst>
          </p:cNvPr>
          <p:cNvSpPr>
            <a:spLocks noGrp="1"/>
          </p:cNvSpPr>
          <p:nvPr>
            <p:ph type="sldNum" sz="quarter" idx="12"/>
          </p:nvPr>
        </p:nvSpPr>
        <p:spPr/>
        <p:txBody>
          <a:bodyPr/>
          <a:lstStyle/>
          <a:p>
            <a:fld id="{1D2EA5EF-C699-AF4C-BA42-C0A1CAAB713C}" type="slidenum">
              <a:rPr lang="en-US" smtClean="0"/>
              <a:t>30</a:t>
            </a:fld>
            <a:endParaRPr lang="en-US"/>
          </a:p>
        </p:txBody>
      </p:sp>
    </p:spTree>
    <p:extLst>
      <p:ext uri="{BB962C8B-B14F-4D97-AF65-F5344CB8AC3E}">
        <p14:creationId xmlns:p14="http://schemas.microsoft.com/office/powerpoint/2010/main" val="1995183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DBE7-E112-4063-9B5D-99DF457442DE}"/>
              </a:ext>
            </a:extLst>
          </p:cNvPr>
          <p:cNvSpPr>
            <a:spLocks noGrp="1"/>
          </p:cNvSpPr>
          <p:nvPr>
            <p:ph type="title"/>
          </p:nvPr>
        </p:nvSpPr>
        <p:spPr/>
        <p:txBody>
          <a:bodyPr/>
          <a:lstStyle/>
          <a:p>
            <a:r>
              <a:rPr lang="en-US"/>
              <a:t>Other Indigenous Led Advocacy</a:t>
            </a:r>
          </a:p>
        </p:txBody>
      </p:sp>
      <p:sp>
        <p:nvSpPr>
          <p:cNvPr id="3" name="Content Placeholder 2">
            <a:extLst>
              <a:ext uri="{FF2B5EF4-FFF2-40B4-BE49-F238E27FC236}">
                <a16:creationId xmlns:a16="http://schemas.microsoft.com/office/drawing/2014/main" id="{89FB9BC9-78FC-4FF9-AA82-148E6F871DF8}"/>
              </a:ext>
            </a:extLst>
          </p:cNvPr>
          <p:cNvSpPr>
            <a:spLocks noGrp="1"/>
          </p:cNvSpPr>
          <p:nvPr>
            <p:ph idx="1"/>
          </p:nvPr>
        </p:nvSpPr>
        <p:spPr/>
        <p:txBody>
          <a:bodyPr vert="horz" lIns="91290" tIns="45645" rIns="91290" bIns="45645" rtlCol="0" anchor="t">
            <a:normAutofit/>
          </a:bodyPr>
          <a:lstStyle/>
          <a:p>
            <a:pPr marL="342265" indent="-227965"/>
            <a:r>
              <a:rPr lang="en-US"/>
              <a:t>Women's Leadership Cohort (Menominee)</a:t>
            </a:r>
          </a:p>
          <a:p>
            <a:pPr marL="342265" indent="-227965"/>
            <a:r>
              <a:rPr lang="en-US"/>
              <a:t>Wise Women Gathering</a:t>
            </a:r>
          </a:p>
          <a:p>
            <a:pPr marL="342265" indent="-227965"/>
            <a:r>
              <a:rPr lang="en-US"/>
              <a:t>HIR Wellness Institute</a:t>
            </a:r>
          </a:p>
          <a:p>
            <a:pPr marL="342265" indent="-227965"/>
            <a:r>
              <a:rPr lang="en-US"/>
              <a:t>Gerald Ignace </a:t>
            </a:r>
            <a:r>
              <a:rPr lang="en-US">
                <a:ea typeface="+mn-lt"/>
                <a:cs typeface="+mn-lt"/>
              </a:rPr>
              <a:t>Indian Health Care Center </a:t>
            </a:r>
            <a:r>
              <a:rPr lang="en-US">
                <a:cs typeface="Arial"/>
              </a:rPr>
              <a:t>(</a:t>
            </a:r>
            <a:r>
              <a:rPr lang="en-US"/>
              <a:t>IHCC) (SANE services/Circles of Strength)</a:t>
            </a:r>
          </a:p>
          <a:p>
            <a:pPr marL="342265" indent="-227965"/>
            <a:r>
              <a:rPr lang="en-US"/>
              <a:t>Many individuals!  </a:t>
            </a:r>
          </a:p>
          <a:p>
            <a:pPr marL="342265" indent="-227965"/>
            <a:endParaRPr lang="en-US"/>
          </a:p>
          <a:p>
            <a:pPr marL="342265" indent="-227965"/>
            <a:endParaRPr lang="en-US"/>
          </a:p>
        </p:txBody>
      </p:sp>
      <p:sp>
        <p:nvSpPr>
          <p:cNvPr id="4" name="Slide Number Placeholder 3">
            <a:extLst>
              <a:ext uri="{FF2B5EF4-FFF2-40B4-BE49-F238E27FC236}">
                <a16:creationId xmlns:a16="http://schemas.microsoft.com/office/drawing/2014/main" id="{5680D733-59FB-4472-8F30-C36F01EAAF86}"/>
              </a:ext>
            </a:extLst>
          </p:cNvPr>
          <p:cNvSpPr>
            <a:spLocks noGrp="1"/>
          </p:cNvSpPr>
          <p:nvPr>
            <p:ph type="sldNum" sz="quarter" idx="12"/>
          </p:nvPr>
        </p:nvSpPr>
        <p:spPr/>
        <p:txBody>
          <a:bodyPr/>
          <a:lstStyle/>
          <a:p>
            <a:fld id="{1D2EA5EF-C699-AF4C-BA42-C0A1CAAB713C}" type="slidenum">
              <a:rPr lang="en-US" smtClean="0"/>
              <a:t>31</a:t>
            </a:fld>
            <a:endParaRPr lang="en-US"/>
          </a:p>
        </p:txBody>
      </p:sp>
    </p:spTree>
    <p:extLst>
      <p:ext uri="{BB962C8B-B14F-4D97-AF65-F5344CB8AC3E}">
        <p14:creationId xmlns:p14="http://schemas.microsoft.com/office/powerpoint/2010/main" val="656725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798F-DA7B-4661-A039-05E12CB65321}"/>
              </a:ext>
            </a:extLst>
          </p:cNvPr>
          <p:cNvSpPr>
            <a:spLocks noGrp="1"/>
          </p:cNvSpPr>
          <p:nvPr>
            <p:ph type="title"/>
          </p:nvPr>
        </p:nvSpPr>
        <p:spPr/>
        <p:txBody>
          <a:bodyPr/>
          <a:lstStyle/>
          <a:p>
            <a:r>
              <a:rPr lang="en-US"/>
              <a:t>Culturally Specific Resources</a:t>
            </a:r>
          </a:p>
        </p:txBody>
      </p:sp>
      <p:sp>
        <p:nvSpPr>
          <p:cNvPr id="3" name="Content Placeholder 2">
            <a:extLst>
              <a:ext uri="{FF2B5EF4-FFF2-40B4-BE49-F238E27FC236}">
                <a16:creationId xmlns:a16="http://schemas.microsoft.com/office/drawing/2014/main" id="{C801A80F-C69A-4604-A3D9-F289A2195F02}"/>
              </a:ext>
            </a:extLst>
          </p:cNvPr>
          <p:cNvSpPr>
            <a:spLocks noGrp="1"/>
          </p:cNvSpPr>
          <p:nvPr>
            <p:ph idx="1"/>
          </p:nvPr>
        </p:nvSpPr>
        <p:spPr>
          <a:xfrm>
            <a:off x="457203" y="1600203"/>
            <a:ext cx="8315569" cy="4640468"/>
          </a:xfrm>
        </p:spPr>
        <p:txBody>
          <a:bodyPr vert="horz" lIns="91290" tIns="45645" rIns="91290" bIns="45645" rtlCol="0" anchor="t">
            <a:normAutofit fontScale="85000" lnSpcReduction="20000"/>
          </a:bodyPr>
          <a:lstStyle/>
          <a:p>
            <a:pPr marL="342265" indent="-227965"/>
            <a:r>
              <a:rPr lang="en-US" dirty="0"/>
              <a:t>Wisconsin tribal health clinics: </a:t>
            </a:r>
            <a:endParaRPr lang="en-US" dirty="0">
              <a:ea typeface="+mn-lt"/>
              <a:cs typeface="+mn-lt"/>
            </a:endParaRPr>
          </a:p>
          <a:p>
            <a:pPr marL="638810" lvl="1" indent="-227965"/>
            <a:r>
              <a:rPr lang="en-US" dirty="0">
                <a:ea typeface="+mn-lt"/>
                <a:cs typeface="+mn-lt"/>
                <a:hlinkClick r:id="rId3"/>
              </a:rPr>
              <a:t>https://www.dhs.wisconsin.gov/lh-depts/tribal.htm</a:t>
            </a:r>
            <a:r>
              <a:rPr lang="en-US" dirty="0">
                <a:ea typeface="+mn-lt"/>
                <a:cs typeface="+mn-lt"/>
              </a:rPr>
              <a:t> </a:t>
            </a:r>
            <a:endParaRPr lang="en-US" dirty="0"/>
          </a:p>
          <a:p>
            <a:pPr marL="342265" indent="-227965"/>
            <a:r>
              <a:rPr lang="en-US" dirty="0"/>
              <a:t>Milwaukee:</a:t>
            </a:r>
          </a:p>
          <a:p>
            <a:pPr marL="638810" lvl="1" indent="-227965"/>
            <a:r>
              <a:rPr lang="en-US" dirty="0"/>
              <a:t>Gerald Ignace Indian Health Care Center (Urban/ SANE): </a:t>
            </a:r>
            <a:br>
              <a:rPr lang="en-US" dirty="0"/>
            </a:br>
            <a:r>
              <a:rPr lang="en-US" dirty="0"/>
              <a:t>1-414-383-9526</a:t>
            </a:r>
          </a:p>
          <a:p>
            <a:pPr marL="638810" lvl="1" indent="-227965"/>
            <a:r>
              <a:rPr lang="en-US" dirty="0" err="1"/>
              <a:t>HIR</a:t>
            </a:r>
            <a:r>
              <a:rPr lang="en-US" dirty="0"/>
              <a:t> Wellness Institute (Advocacy/ no SANE):  1-414-748-2592 (CARES Line)</a:t>
            </a:r>
          </a:p>
          <a:p>
            <a:pPr marL="342265" indent="-227965"/>
            <a:r>
              <a:rPr lang="en-US" dirty="0"/>
              <a:t>Green Bay:</a:t>
            </a:r>
            <a:endParaRPr lang="en-US" dirty="0">
              <a:cs typeface="Arial"/>
            </a:endParaRPr>
          </a:p>
          <a:p>
            <a:pPr marL="638810" lvl="1" indent="-227965"/>
            <a:r>
              <a:rPr lang="en-US" dirty="0">
                <a:cs typeface="Arial"/>
              </a:rPr>
              <a:t>Wise Women Gathering:  1-920-490-0627</a:t>
            </a:r>
            <a:endParaRPr lang="en-US" dirty="0"/>
          </a:p>
          <a:p>
            <a:pPr marL="342265" indent="-227965"/>
            <a:r>
              <a:rPr lang="en-US" dirty="0">
                <a:cs typeface="Arial"/>
              </a:rPr>
              <a:t>Other Areas: </a:t>
            </a:r>
          </a:p>
          <a:p>
            <a:pPr marL="638810" lvl="1" indent="-227965"/>
            <a:r>
              <a:rPr lang="en-US" dirty="0">
                <a:cs typeface="Arial"/>
              </a:rPr>
              <a:t>Embrace Services, </a:t>
            </a:r>
            <a:r>
              <a:rPr lang="en-US" dirty="0" err="1">
                <a:cs typeface="Arial"/>
              </a:rPr>
              <a:t>Inc</a:t>
            </a:r>
            <a:r>
              <a:rPr lang="en-US" dirty="0">
                <a:cs typeface="Arial"/>
              </a:rPr>
              <a:t>:  1-800-924-0556/ 1-715-532-6976 (text) (24/7)</a:t>
            </a:r>
          </a:p>
          <a:p>
            <a:pPr marL="638810" lvl="1" indent="-227965"/>
            <a:r>
              <a:rPr lang="en-US" dirty="0">
                <a:cs typeface="Arial"/>
              </a:rPr>
              <a:t>St. Croix Valley </a:t>
            </a:r>
            <a:r>
              <a:rPr lang="en-US" dirty="0" err="1">
                <a:cs typeface="Arial"/>
              </a:rPr>
              <a:t>SART</a:t>
            </a:r>
            <a:r>
              <a:rPr lang="en-US" dirty="0">
                <a:cs typeface="Arial"/>
              </a:rPr>
              <a:t>:  1-715-425-6443 (24/7 Support Line)</a:t>
            </a:r>
          </a:p>
          <a:p>
            <a:pPr marL="638810" lvl="1" indent="-227965"/>
            <a:r>
              <a:rPr lang="en-US" dirty="0"/>
              <a:t>Strong Hearts Native Helpline: 1-844-7NATIVE </a:t>
            </a:r>
            <a:br>
              <a:rPr lang="en-US" dirty="0"/>
            </a:br>
            <a:r>
              <a:rPr lang="en-US" dirty="0"/>
              <a:t>(1-844-762-8483) </a:t>
            </a:r>
            <a:r>
              <a:rPr lang="en-US" dirty="0">
                <a:hlinkClick r:id="rId4"/>
              </a:rPr>
              <a:t>www.strongheartshelpline.org</a:t>
            </a:r>
            <a:endParaRPr lang="en-US" dirty="0"/>
          </a:p>
        </p:txBody>
      </p:sp>
      <p:sp>
        <p:nvSpPr>
          <p:cNvPr id="4" name="Slide Number Placeholder 3">
            <a:extLst>
              <a:ext uri="{FF2B5EF4-FFF2-40B4-BE49-F238E27FC236}">
                <a16:creationId xmlns:a16="http://schemas.microsoft.com/office/drawing/2014/main" id="{18351716-39D9-4B60-AA6C-888701582F0E}"/>
              </a:ext>
            </a:extLst>
          </p:cNvPr>
          <p:cNvSpPr>
            <a:spLocks noGrp="1"/>
          </p:cNvSpPr>
          <p:nvPr>
            <p:ph type="sldNum" sz="quarter" idx="12"/>
          </p:nvPr>
        </p:nvSpPr>
        <p:spPr/>
        <p:txBody>
          <a:bodyPr/>
          <a:lstStyle/>
          <a:p>
            <a:fld id="{1D2EA5EF-C699-AF4C-BA42-C0A1CAAB713C}" type="slidenum">
              <a:rPr lang="en-US" smtClean="0"/>
              <a:t>32</a:t>
            </a:fld>
            <a:endParaRPr lang="en-US"/>
          </a:p>
        </p:txBody>
      </p:sp>
    </p:spTree>
    <p:extLst>
      <p:ext uri="{BB962C8B-B14F-4D97-AF65-F5344CB8AC3E}">
        <p14:creationId xmlns:p14="http://schemas.microsoft.com/office/powerpoint/2010/main" val="3609061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1365-9B17-4C36-AA4B-FBDDA8361875}"/>
              </a:ext>
            </a:extLst>
          </p:cNvPr>
          <p:cNvSpPr>
            <a:spLocks noGrp="1"/>
          </p:cNvSpPr>
          <p:nvPr>
            <p:ph type="title"/>
          </p:nvPr>
        </p:nvSpPr>
        <p:spPr/>
        <p:txBody>
          <a:bodyPr/>
          <a:lstStyle/>
          <a:p>
            <a:r>
              <a:rPr lang="en-US"/>
              <a:t>Other Resources</a:t>
            </a:r>
          </a:p>
        </p:txBody>
      </p:sp>
      <p:sp>
        <p:nvSpPr>
          <p:cNvPr id="3" name="Content Placeholder 2">
            <a:extLst>
              <a:ext uri="{FF2B5EF4-FFF2-40B4-BE49-F238E27FC236}">
                <a16:creationId xmlns:a16="http://schemas.microsoft.com/office/drawing/2014/main" id="{1362A53C-3F47-4608-A8DD-34712C52411D}"/>
              </a:ext>
            </a:extLst>
          </p:cNvPr>
          <p:cNvSpPr>
            <a:spLocks noGrp="1"/>
          </p:cNvSpPr>
          <p:nvPr>
            <p:ph idx="1"/>
          </p:nvPr>
        </p:nvSpPr>
        <p:spPr>
          <a:xfrm>
            <a:off x="457203" y="1240769"/>
            <a:ext cx="8503917" cy="4597336"/>
          </a:xfrm>
        </p:spPr>
        <p:txBody>
          <a:bodyPr vert="horz" lIns="91290" tIns="45645" rIns="91290" bIns="45645" rtlCol="0" anchor="t">
            <a:normAutofit fontScale="92500" lnSpcReduction="20000"/>
          </a:bodyPr>
          <a:lstStyle/>
          <a:p>
            <a:pPr marL="342265" indent="-227965">
              <a:lnSpc>
                <a:spcPct val="110000"/>
              </a:lnSpc>
            </a:pPr>
            <a:r>
              <a:rPr lang="en-US" dirty="0">
                <a:ea typeface="+mn-lt"/>
                <a:cs typeface="+mn-lt"/>
              </a:rPr>
              <a:t>IPV, SA and Trafficking</a:t>
            </a:r>
            <a:endParaRPr lang="en-US" b="1" dirty="0">
              <a:ea typeface="+mn-lt"/>
              <a:cs typeface="+mn-lt"/>
            </a:endParaRPr>
          </a:p>
          <a:p>
            <a:pPr marL="638810" lvl="1" indent="-227965">
              <a:lnSpc>
                <a:spcPct val="110000"/>
              </a:lnSpc>
              <a:buFont typeface="Courier New" charset="2"/>
              <a:buChar char="o"/>
            </a:pPr>
            <a:r>
              <a:rPr lang="en-US" sz="1800" dirty="0">
                <a:cs typeface="Arial"/>
              </a:rPr>
              <a:t>Domestic Abuse Intervention Services: 608-251-4445 (helpline)</a:t>
            </a:r>
            <a:endParaRPr lang="en-US" sz="1800" dirty="0">
              <a:ea typeface="+mn-lt"/>
              <a:cs typeface="+mn-lt"/>
            </a:endParaRPr>
          </a:p>
          <a:p>
            <a:pPr marL="638810" lvl="1" indent="-227965">
              <a:lnSpc>
                <a:spcPct val="110000"/>
              </a:lnSpc>
              <a:buFont typeface="Courier New" charset="2"/>
              <a:buChar char="o"/>
            </a:pPr>
            <a:r>
              <a:rPr lang="en-US" sz="1800" dirty="0">
                <a:cs typeface="Arial"/>
              </a:rPr>
              <a:t>Rape Crisis Center: 608-251-7273 (24/7 help line)</a:t>
            </a:r>
            <a:endParaRPr lang="en-US" sz="1800" dirty="0">
              <a:ea typeface="+mn-lt"/>
              <a:cs typeface="+mn-lt"/>
            </a:endParaRPr>
          </a:p>
          <a:p>
            <a:pPr marL="638810" lvl="1" indent="-227965">
              <a:lnSpc>
                <a:spcPct val="110000"/>
              </a:lnSpc>
              <a:buFont typeface="Courier New" charset="2"/>
              <a:buChar char="o"/>
            </a:pPr>
            <a:r>
              <a:rPr lang="en-US" sz="1800" dirty="0">
                <a:cs typeface="Arial"/>
              </a:rPr>
              <a:t>RAINN's (Rape, Abuse &amp; Incest National Network): 1-800-656-4673 (helpline) | </a:t>
            </a:r>
            <a:r>
              <a:rPr lang="en-US" sz="1800" dirty="0">
                <a:cs typeface="Arial"/>
                <a:hlinkClick r:id="rId3"/>
              </a:rPr>
              <a:t>www.rainn.org/</a:t>
            </a:r>
            <a:endParaRPr lang="en-US" sz="1800" dirty="0">
              <a:ea typeface="+mn-lt"/>
              <a:cs typeface="+mn-lt"/>
            </a:endParaRPr>
          </a:p>
          <a:p>
            <a:pPr marL="638810" lvl="1" indent="-227965">
              <a:lnSpc>
                <a:spcPct val="110000"/>
              </a:lnSpc>
              <a:buFont typeface="Courier New" charset="2"/>
              <a:buChar char="o"/>
            </a:pPr>
            <a:r>
              <a:rPr lang="en-US" sz="1800" dirty="0">
                <a:cs typeface="Arial"/>
              </a:rPr>
              <a:t>National Domestic Violence Hotline: 1-800-799-723</a:t>
            </a:r>
          </a:p>
          <a:p>
            <a:pPr marL="410845" lvl="1" indent="0">
              <a:lnSpc>
                <a:spcPct val="110000"/>
              </a:lnSpc>
              <a:buNone/>
            </a:pPr>
            <a:r>
              <a:rPr lang="en-US" sz="1800" dirty="0">
                <a:cs typeface="Arial"/>
              </a:rPr>
              <a:t>    </a:t>
            </a:r>
            <a:r>
              <a:rPr lang="en-US" sz="1800" dirty="0">
                <a:cs typeface="Arial"/>
                <a:hlinkClick r:id="rId4"/>
              </a:rPr>
              <a:t>www.thehotline.org</a:t>
            </a:r>
            <a:r>
              <a:rPr lang="en-US" sz="1800" dirty="0">
                <a:cs typeface="Arial"/>
              </a:rPr>
              <a:t>  (live chat available online)</a:t>
            </a:r>
            <a:endParaRPr lang="en-US" sz="1800" dirty="0"/>
          </a:p>
          <a:p>
            <a:pPr marL="638810" lvl="1" indent="-227965">
              <a:lnSpc>
                <a:spcPct val="110000"/>
              </a:lnSpc>
              <a:buFont typeface="Courier New" charset="2"/>
              <a:buChar char="o"/>
            </a:pPr>
            <a:r>
              <a:rPr lang="en-US" sz="1800" dirty="0">
                <a:cs typeface="Arial"/>
              </a:rPr>
              <a:t>National Human Trafficking Hotline: </a:t>
            </a:r>
            <a:r>
              <a:rPr lang="en-US" sz="1800" dirty="0">
                <a:ea typeface="+mn-lt"/>
                <a:cs typeface="+mn-lt"/>
              </a:rPr>
              <a:t>1-888-373-7888 (TTY: 711)</a:t>
            </a:r>
          </a:p>
          <a:p>
            <a:pPr marL="410845" lvl="1" indent="0">
              <a:lnSpc>
                <a:spcPct val="110000"/>
              </a:lnSpc>
              <a:buNone/>
            </a:pPr>
            <a:r>
              <a:rPr lang="en-US" sz="1800" dirty="0">
                <a:ea typeface="+mn-lt"/>
                <a:cs typeface="+mn-lt"/>
              </a:rPr>
              <a:t>    Text 233733 | </a:t>
            </a:r>
            <a:r>
              <a:rPr lang="en-US" sz="1800" dirty="0">
                <a:ea typeface="+mn-lt"/>
                <a:cs typeface="+mn-lt"/>
                <a:hlinkClick r:id="rId5"/>
              </a:rPr>
              <a:t>https://humantraffickinghotline.org</a:t>
            </a:r>
            <a:r>
              <a:rPr lang="en-US" sz="1800" dirty="0">
                <a:ea typeface="+mn-lt"/>
                <a:cs typeface="+mn-lt"/>
              </a:rPr>
              <a:t> (live chat available online)</a:t>
            </a:r>
          </a:p>
          <a:p>
            <a:pPr marL="342265" indent="-227965">
              <a:lnSpc>
                <a:spcPct val="110000"/>
              </a:lnSpc>
              <a:buFont typeface="Wingdings,Sans-Serif" charset="2"/>
              <a:buChar char="§"/>
            </a:pPr>
            <a:r>
              <a:rPr lang="en-US" dirty="0">
                <a:cs typeface="Arial"/>
              </a:rPr>
              <a:t>For clinical care teams</a:t>
            </a:r>
            <a:endParaRPr lang="en-US" dirty="0">
              <a:ea typeface="+mn-lt"/>
              <a:cs typeface="+mn-lt"/>
            </a:endParaRPr>
          </a:p>
          <a:p>
            <a:pPr marL="696743" lvl="1" indent="-285750">
              <a:lnSpc>
                <a:spcPct val="110000"/>
              </a:lnSpc>
            </a:pPr>
            <a:r>
              <a:rPr lang="en-US" sz="1800" dirty="0">
                <a:ea typeface="+mn-lt"/>
                <a:cs typeface="+mn-lt"/>
              </a:rPr>
              <a:t>National Clinician Consultation Center (NCCC): </a:t>
            </a:r>
            <a:r>
              <a:rPr lang="en-US" sz="1800" dirty="0">
                <a:ea typeface="+mn-lt"/>
                <a:cs typeface="+mn-lt"/>
                <a:hlinkClick r:id="rId6"/>
              </a:rPr>
              <a:t>nccc.ucsf.edu/</a:t>
            </a:r>
            <a:r>
              <a:rPr lang="en-US" sz="1800" dirty="0">
                <a:ea typeface="+mn-lt"/>
                <a:cs typeface="+mn-lt"/>
              </a:rPr>
              <a:t> </a:t>
            </a:r>
          </a:p>
          <a:p>
            <a:pPr marL="696743" lvl="1" indent="-285750">
              <a:lnSpc>
                <a:spcPct val="110000"/>
              </a:lnSpc>
            </a:pPr>
            <a:r>
              <a:rPr lang="en-US" sz="1800" dirty="0">
                <a:cs typeface="Arial"/>
              </a:rPr>
              <a:t>AETC NCRC </a:t>
            </a:r>
            <a:r>
              <a:rPr lang="en-US" sz="1800" dirty="0" err="1">
                <a:cs typeface="Arial"/>
              </a:rPr>
              <a:t>nPEP</a:t>
            </a:r>
            <a:r>
              <a:rPr lang="en-US" sz="1800" dirty="0">
                <a:cs typeface="Arial"/>
              </a:rPr>
              <a:t> Toolkit: </a:t>
            </a:r>
            <a:r>
              <a:rPr lang="en-US" sz="1800" dirty="0">
                <a:ea typeface="+mn-lt"/>
                <a:cs typeface="+mn-lt"/>
                <a:hlinkClick r:id="rId7"/>
              </a:rPr>
              <a:t>https://aidsetc.org/resource/non-occupational-post-exposure-prophylaxis-npep-toolkit</a:t>
            </a:r>
            <a:r>
              <a:rPr lang="en-US" sz="1800" dirty="0">
                <a:ea typeface="+mn-lt"/>
                <a:cs typeface="+mn-lt"/>
              </a:rPr>
              <a:t> </a:t>
            </a:r>
          </a:p>
          <a:p>
            <a:pPr marL="696743" lvl="1" indent="-285750">
              <a:lnSpc>
                <a:spcPct val="110000"/>
              </a:lnSpc>
            </a:pPr>
            <a:r>
              <a:rPr lang="en-US" sz="1800" dirty="0">
                <a:cs typeface="Arial"/>
              </a:rPr>
              <a:t>Sexual Assault: PEP is an Urgent Health Need: </a:t>
            </a:r>
            <a:r>
              <a:rPr lang="en-US" sz="1800" dirty="0">
                <a:ea typeface="+mn-lt"/>
                <a:cs typeface="+mn-lt"/>
                <a:hlinkClick r:id="rId8"/>
              </a:rPr>
              <a:t>https://aidsetc.org/blog/sexual-assault-pep-urgent-health-need</a:t>
            </a:r>
            <a:r>
              <a:rPr lang="en-US" sz="1800" dirty="0">
                <a:ea typeface="+mn-lt"/>
                <a:cs typeface="+mn-lt"/>
              </a:rPr>
              <a:t> </a:t>
            </a:r>
          </a:p>
        </p:txBody>
      </p:sp>
      <p:sp>
        <p:nvSpPr>
          <p:cNvPr id="4" name="Slide Number Placeholder 3">
            <a:extLst>
              <a:ext uri="{FF2B5EF4-FFF2-40B4-BE49-F238E27FC236}">
                <a16:creationId xmlns:a16="http://schemas.microsoft.com/office/drawing/2014/main" id="{C3C2D145-70EE-4302-A938-4140F7D7D23F}"/>
              </a:ext>
            </a:extLst>
          </p:cNvPr>
          <p:cNvSpPr>
            <a:spLocks noGrp="1"/>
          </p:cNvSpPr>
          <p:nvPr>
            <p:ph type="sldNum" sz="quarter" idx="12"/>
          </p:nvPr>
        </p:nvSpPr>
        <p:spPr/>
        <p:txBody>
          <a:bodyPr/>
          <a:lstStyle/>
          <a:p>
            <a:fld id="{1D2EA5EF-C699-AF4C-BA42-C0A1CAAB713C}" type="slidenum">
              <a:rPr lang="en-US" smtClean="0"/>
              <a:t>33</a:t>
            </a:fld>
            <a:endParaRPr lang="en-US"/>
          </a:p>
        </p:txBody>
      </p:sp>
    </p:spTree>
    <p:extLst>
      <p:ext uri="{BB962C8B-B14F-4D97-AF65-F5344CB8AC3E}">
        <p14:creationId xmlns:p14="http://schemas.microsoft.com/office/powerpoint/2010/main" val="3458780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AF51D-34EF-434F-91FD-CFA899FE32B5}"/>
              </a:ext>
            </a:extLst>
          </p:cNvPr>
          <p:cNvSpPr>
            <a:spLocks noGrp="1"/>
          </p:cNvSpPr>
          <p:nvPr>
            <p:ph type="title"/>
          </p:nvPr>
        </p:nvSpPr>
        <p:spPr/>
        <p:txBody>
          <a:bodyPr/>
          <a:lstStyle/>
          <a:p>
            <a:r>
              <a:rPr lang="en-US"/>
              <a:t>Review:</a:t>
            </a:r>
            <a:br>
              <a:rPr lang="en-US"/>
            </a:br>
            <a:r>
              <a:rPr lang="en-US"/>
              <a:t>How Can I Help? What Can I Do?</a:t>
            </a:r>
          </a:p>
        </p:txBody>
      </p:sp>
      <p:sp>
        <p:nvSpPr>
          <p:cNvPr id="3" name="Content Placeholder 2">
            <a:extLst>
              <a:ext uri="{FF2B5EF4-FFF2-40B4-BE49-F238E27FC236}">
                <a16:creationId xmlns:a16="http://schemas.microsoft.com/office/drawing/2014/main" id="{4B800BE4-DD72-40CF-8984-07A01290A31A}"/>
              </a:ext>
            </a:extLst>
          </p:cNvPr>
          <p:cNvSpPr>
            <a:spLocks noGrp="1"/>
          </p:cNvSpPr>
          <p:nvPr>
            <p:ph idx="1"/>
          </p:nvPr>
        </p:nvSpPr>
        <p:spPr/>
        <p:txBody>
          <a:bodyPr vert="horz" lIns="91290" tIns="45645" rIns="91290" bIns="45645" rtlCol="0" anchor="t">
            <a:normAutofit/>
          </a:bodyPr>
          <a:lstStyle/>
          <a:p>
            <a:pPr marL="342265" indent="-227965"/>
            <a:r>
              <a:rPr lang="en-US" dirty="0">
                <a:ea typeface="+mn-lt"/>
                <a:cs typeface="+mn-lt"/>
              </a:rPr>
              <a:t>Know where the closest SANE provider is located</a:t>
            </a:r>
            <a:endParaRPr lang="en-US" dirty="0"/>
          </a:p>
          <a:p>
            <a:pPr marL="342265" indent="-227965"/>
            <a:r>
              <a:rPr lang="en-US" dirty="0">
                <a:ea typeface="+mn-lt"/>
                <a:cs typeface="+mn-lt"/>
              </a:rPr>
              <a:t>Identify the closest pharmacy that carries PEP/ </a:t>
            </a:r>
            <a:r>
              <a:rPr lang="en-US" dirty="0" err="1">
                <a:ea typeface="+mn-lt"/>
                <a:cs typeface="+mn-lt"/>
              </a:rPr>
              <a:t>PrEP</a:t>
            </a:r>
            <a:r>
              <a:rPr lang="en-US" dirty="0">
                <a:ea typeface="+mn-lt"/>
                <a:cs typeface="+mn-lt"/>
              </a:rPr>
              <a:t>/emergency contraception</a:t>
            </a:r>
            <a:endParaRPr lang="en-US" dirty="0"/>
          </a:p>
          <a:p>
            <a:pPr marL="342265" indent="-227965"/>
            <a:r>
              <a:rPr lang="en-US" dirty="0">
                <a:cs typeface="Arial"/>
              </a:rPr>
              <a:t>Increase your understanding and awareness of the injustices AI women experience</a:t>
            </a:r>
            <a:endParaRPr lang="en-US" dirty="0"/>
          </a:p>
          <a:p>
            <a:pPr marL="342265" indent="-227965"/>
            <a:r>
              <a:rPr lang="en-US" dirty="0">
                <a:cs typeface="Arial"/>
              </a:rPr>
              <a:t>Create safe spaces through examining violence within context</a:t>
            </a:r>
            <a:endParaRPr lang="en-US" dirty="0"/>
          </a:p>
          <a:p>
            <a:pPr marL="342265" indent="-227965"/>
            <a:r>
              <a:rPr lang="en-US" dirty="0">
                <a:cs typeface="Arial"/>
              </a:rPr>
              <a:t>Practice self-reflection and acknowledge bias</a:t>
            </a:r>
          </a:p>
          <a:p>
            <a:pPr marL="342265" indent="-227965"/>
            <a:r>
              <a:rPr lang="en-US" dirty="0">
                <a:cs typeface="Arial"/>
              </a:rPr>
              <a:t>Promote self-sovereignty</a:t>
            </a:r>
            <a:endParaRPr lang="en-US" dirty="0"/>
          </a:p>
          <a:p>
            <a:pPr marL="638810" lvl="1" indent="-227965">
              <a:buFont typeface="Courier New" charset="2"/>
              <a:buChar char="o"/>
            </a:pPr>
            <a:endParaRPr lang="en-US" dirty="0">
              <a:cs typeface="Arial"/>
            </a:endParaRPr>
          </a:p>
          <a:p>
            <a:pPr marL="342265" indent="-227965"/>
            <a:endParaRPr lang="en-US" dirty="0">
              <a:cs typeface="Arial"/>
            </a:endParaRPr>
          </a:p>
        </p:txBody>
      </p:sp>
      <p:sp>
        <p:nvSpPr>
          <p:cNvPr id="4" name="Slide Number Placeholder 3">
            <a:extLst>
              <a:ext uri="{FF2B5EF4-FFF2-40B4-BE49-F238E27FC236}">
                <a16:creationId xmlns:a16="http://schemas.microsoft.com/office/drawing/2014/main" id="{ECC9EEDE-10F1-40DB-A64B-C297C6A1CB07}"/>
              </a:ext>
            </a:extLst>
          </p:cNvPr>
          <p:cNvSpPr>
            <a:spLocks noGrp="1"/>
          </p:cNvSpPr>
          <p:nvPr>
            <p:ph type="sldNum" sz="quarter" idx="12"/>
          </p:nvPr>
        </p:nvSpPr>
        <p:spPr/>
        <p:txBody>
          <a:bodyPr/>
          <a:lstStyle/>
          <a:p>
            <a:fld id="{1D2EA5EF-C699-AF4C-BA42-C0A1CAAB713C}" type="slidenum">
              <a:rPr lang="en-US" smtClean="0"/>
              <a:t>34</a:t>
            </a:fld>
            <a:endParaRPr lang="en-US"/>
          </a:p>
        </p:txBody>
      </p:sp>
    </p:spTree>
    <p:extLst>
      <p:ext uri="{BB962C8B-B14F-4D97-AF65-F5344CB8AC3E}">
        <p14:creationId xmlns:p14="http://schemas.microsoft.com/office/powerpoint/2010/main" val="40913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457203" y="1150939"/>
            <a:ext cx="8348905" cy="4888243"/>
          </a:xfrm>
        </p:spPr>
        <p:txBody>
          <a:bodyPr vert="horz" lIns="91290" tIns="45645" rIns="91290" bIns="45645" rtlCol="0" anchor="t">
            <a:noAutofit/>
          </a:bodyPr>
          <a:lstStyle/>
          <a:p>
            <a:pPr marL="457200" indent="-342900">
              <a:lnSpc>
                <a:spcPct val="120000"/>
              </a:lnSpc>
              <a:buNone/>
            </a:pPr>
            <a:r>
              <a:rPr lang="en-US" sz="1700" dirty="0">
                <a:ea typeface="+mn-lt"/>
                <a:cs typeface="+mn-lt"/>
              </a:rPr>
              <a:t>Centers for Disease Control and Prevention. 2015 STD Treatment Guidelines. </a:t>
            </a:r>
            <a:r>
              <a:rPr lang="en-US" sz="1700" dirty="0">
                <a:ea typeface="+mn-lt"/>
                <a:cs typeface="+mn-lt"/>
                <a:hlinkClick r:id="rId2"/>
              </a:rPr>
              <a:t>https://www.cdc.gov/violenceprevention/pdf/ipv/13_243567_Green_AAG-a.pdf</a:t>
            </a:r>
            <a:r>
              <a:rPr lang="en-US" sz="1700" dirty="0">
                <a:ea typeface="+mn-lt"/>
                <a:cs typeface="+mn-lt"/>
              </a:rPr>
              <a:t>. </a:t>
            </a:r>
          </a:p>
          <a:p>
            <a:pPr marL="457200" indent="-342900">
              <a:lnSpc>
                <a:spcPct val="120000"/>
              </a:lnSpc>
              <a:buNone/>
            </a:pPr>
            <a:r>
              <a:rPr lang="en-US" sz="1700" dirty="0"/>
              <a:t>Dawson, L., Kates, J., </a:t>
            </a:r>
            <a:r>
              <a:rPr lang="en-US" sz="1700" dirty="0" err="1"/>
              <a:t>Ramaswamy</a:t>
            </a:r>
            <a:r>
              <a:rPr lang="en-US" sz="1700" dirty="0"/>
              <a:t>, A. (2019). HIV, Intimate Partner Violence (IPV), and Women: An Emerging Policy Landscape. Kaiser Family Foundation. </a:t>
            </a:r>
            <a:r>
              <a:rPr lang="en-US" sz="1700" dirty="0">
                <a:ea typeface="+mn-lt"/>
                <a:cs typeface="+mn-lt"/>
                <a:hlinkClick r:id="rId3"/>
              </a:rPr>
              <a:t>https://www.kff.org/hivaids/issue-brief/hiv-intimate-partner-violence-ipv-and-women-an-emerging-policy-landscape/</a:t>
            </a:r>
            <a:r>
              <a:rPr lang="en-US" sz="1700" dirty="0">
                <a:ea typeface="+mn-lt"/>
                <a:cs typeface="+mn-lt"/>
              </a:rPr>
              <a:t>. </a:t>
            </a:r>
          </a:p>
          <a:p>
            <a:pPr marL="457200" indent="-342900">
              <a:lnSpc>
                <a:spcPct val="120000"/>
              </a:lnSpc>
              <a:buNone/>
            </a:pPr>
            <a:r>
              <a:rPr lang="en-US" sz="1700" dirty="0" err="1">
                <a:ea typeface="+mn-lt"/>
                <a:cs typeface="+mn-lt"/>
              </a:rPr>
              <a:t>Draughon</a:t>
            </a:r>
            <a:r>
              <a:rPr lang="en-US" sz="1700" dirty="0">
                <a:ea typeface="+mn-lt"/>
                <a:cs typeface="+mn-lt"/>
              </a:rPr>
              <a:t>, J. E. </a:t>
            </a:r>
            <a:r>
              <a:rPr lang="en-US" sz="1700" dirty="0"/>
              <a:t>Sexual assault injuries and increased risk of HIV Transmission. </a:t>
            </a:r>
            <a:r>
              <a:rPr lang="en-US" sz="1700" dirty="0" err="1"/>
              <a:t>Adv</a:t>
            </a:r>
            <a:r>
              <a:rPr lang="en-US" sz="1700" dirty="0"/>
              <a:t> </a:t>
            </a:r>
            <a:r>
              <a:rPr lang="en-US" sz="1700" dirty="0" err="1"/>
              <a:t>Emerg</a:t>
            </a:r>
            <a:r>
              <a:rPr lang="en-US" sz="1700" dirty="0"/>
              <a:t> </a:t>
            </a:r>
            <a:r>
              <a:rPr lang="en-US" sz="1700" dirty="0" err="1"/>
              <a:t>Nurs</a:t>
            </a:r>
            <a:r>
              <a:rPr lang="en-US" sz="1700" dirty="0"/>
              <a:t> J. 2012 Jan-Mar; 34(1): 82–87. </a:t>
            </a:r>
            <a:r>
              <a:rPr lang="en-US" sz="1700" dirty="0" err="1"/>
              <a:t>doi</a:t>
            </a:r>
            <a:r>
              <a:rPr lang="en-US" sz="1700" dirty="0"/>
              <a:t>: 10.1097/TME.0b013e3182439e1a. </a:t>
            </a:r>
          </a:p>
          <a:p>
            <a:pPr marL="457200" indent="-342900">
              <a:lnSpc>
                <a:spcPct val="120000"/>
              </a:lnSpc>
              <a:buNone/>
            </a:pPr>
            <a:r>
              <a:rPr lang="en-US" sz="1700" dirty="0"/>
              <a:t>Office on Women’s Health. Violence against women and HIV risk. US DHHS. </a:t>
            </a:r>
            <a:r>
              <a:rPr lang="en-US" sz="1700" dirty="0">
                <a:hlinkClick r:id="rId4"/>
              </a:rPr>
              <a:t>https://www.womenshealth.gov/hiv-and-aids/women-and-hiv/violence-against-women-and-hiv-risk</a:t>
            </a:r>
            <a:r>
              <a:rPr lang="en-US" sz="1700" dirty="0"/>
              <a:t>.</a:t>
            </a:r>
          </a:p>
          <a:p>
            <a:pPr marL="457200" indent="-342900">
              <a:lnSpc>
                <a:spcPct val="120000"/>
              </a:lnSpc>
              <a:buNone/>
            </a:pPr>
            <a:r>
              <a:rPr lang="en-US" sz="1700" dirty="0">
                <a:ea typeface="+mn-lt"/>
                <a:cs typeface="+mn-lt"/>
              </a:rPr>
              <a:t>Robinson, J. C. (2020). </a:t>
            </a:r>
            <a:r>
              <a:rPr lang="en-US" sz="1700" i="1" dirty="0">
                <a:ea typeface="+mn-lt"/>
                <a:cs typeface="+mn-lt"/>
              </a:rPr>
              <a:t>IAFN Sexual Assault Nurse Examiner Certification: A Review for the SANE-A® and SANE-P® Exams</a:t>
            </a:r>
            <a:r>
              <a:rPr lang="en-US" sz="1700" dirty="0">
                <a:ea typeface="+mn-lt"/>
                <a:cs typeface="+mn-lt"/>
              </a:rPr>
              <a:t>: Springer Publishing Company.</a:t>
            </a:r>
          </a:p>
        </p:txBody>
      </p:sp>
      <p:sp>
        <p:nvSpPr>
          <p:cNvPr id="4" name="Slide Number Placeholder 3"/>
          <p:cNvSpPr>
            <a:spLocks noGrp="1"/>
          </p:cNvSpPr>
          <p:nvPr>
            <p:ph type="sldNum" sz="quarter" idx="12"/>
          </p:nvPr>
        </p:nvSpPr>
        <p:spPr/>
        <p:txBody>
          <a:bodyPr/>
          <a:lstStyle/>
          <a:p>
            <a:fld id="{1D2EA5EF-C699-AF4C-BA42-C0A1CAAB713C}" type="slidenum">
              <a:rPr lang="en-US" smtClean="0"/>
              <a:t>35</a:t>
            </a:fld>
            <a:endParaRPr lang="en-US"/>
          </a:p>
        </p:txBody>
      </p:sp>
    </p:spTree>
    <p:extLst>
      <p:ext uri="{BB962C8B-B14F-4D97-AF65-F5344CB8AC3E}">
        <p14:creationId xmlns:p14="http://schemas.microsoft.com/office/powerpoint/2010/main" val="1396460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55D1B-E77F-47A8-BD1E-25599318BA51}"/>
              </a:ext>
            </a:extLst>
          </p:cNvPr>
          <p:cNvSpPr>
            <a:spLocks noGrp="1"/>
          </p:cNvSpPr>
          <p:nvPr>
            <p:ph type="title"/>
          </p:nvPr>
        </p:nvSpPr>
        <p:spPr/>
        <p:txBody>
          <a:bodyPr/>
          <a:lstStyle/>
          <a:p>
            <a:r>
              <a:rPr lang="en-US"/>
              <a:t>Discussion, Questions &amp; Answers!</a:t>
            </a:r>
          </a:p>
        </p:txBody>
      </p:sp>
      <p:sp>
        <p:nvSpPr>
          <p:cNvPr id="3" name="Content Placeholder 2">
            <a:extLst>
              <a:ext uri="{FF2B5EF4-FFF2-40B4-BE49-F238E27FC236}">
                <a16:creationId xmlns:a16="http://schemas.microsoft.com/office/drawing/2014/main" id="{5FB9AC19-F080-464A-A5CC-BD91C7210796}"/>
              </a:ext>
            </a:extLst>
          </p:cNvPr>
          <p:cNvSpPr>
            <a:spLocks noGrp="1"/>
          </p:cNvSpPr>
          <p:nvPr>
            <p:ph idx="1"/>
          </p:nvPr>
        </p:nvSpPr>
        <p:spPr/>
        <p:txBody>
          <a:bodyPr vert="horz" lIns="91290" tIns="45645" rIns="91290" bIns="45645" rtlCol="0" anchor="t">
            <a:normAutofit/>
          </a:bodyPr>
          <a:lstStyle/>
          <a:p>
            <a:pPr marL="114300" indent="0" algn="ctr">
              <a:buNone/>
            </a:pPr>
            <a:r>
              <a:rPr lang="en-US" err="1"/>
              <a:t>Miigwech</a:t>
            </a:r>
            <a:r>
              <a:rPr lang="en-US"/>
              <a:t> (thank you) for joining us today! </a:t>
            </a:r>
          </a:p>
          <a:p>
            <a:pPr marL="342265" indent="-227965"/>
            <a:endParaRPr lang="en-US"/>
          </a:p>
          <a:p>
            <a:pPr marL="114300" indent="0" algn="ctr">
              <a:buNone/>
            </a:pPr>
            <a:r>
              <a:rPr lang="en-US"/>
              <a:t>Please feel free to ask any questions or share any feedback with us at this time!</a:t>
            </a:r>
          </a:p>
        </p:txBody>
      </p:sp>
      <p:sp>
        <p:nvSpPr>
          <p:cNvPr id="4" name="Slide Number Placeholder 3">
            <a:extLst>
              <a:ext uri="{FF2B5EF4-FFF2-40B4-BE49-F238E27FC236}">
                <a16:creationId xmlns:a16="http://schemas.microsoft.com/office/drawing/2014/main" id="{D56DDAD9-FB7C-4238-A97F-3D7EDCD32EE0}"/>
              </a:ext>
            </a:extLst>
          </p:cNvPr>
          <p:cNvSpPr>
            <a:spLocks noGrp="1"/>
          </p:cNvSpPr>
          <p:nvPr>
            <p:ph type="sldNum" sz="quarter" idx="12"/>
          </p:nvPr>
        </p:nvSpPr>
        <p:spPr/>
        <p:txBody>
          <a:bodyPr/>
          <a:lstStyle/>
          <a:p>
            <a:fld id="{1D2EA5EF-C699-AF4C-BA42-C0A1CAAB713C}" type="slidenum">
              <a:rPr lang="en-US" smtClean="0"/>
              <a:t>36</a:t>
            </a:fld>
            <a:endParaRPr lang="en-US"/>
          </a:p>
        </p:txBody>
      </p:sp>
    </p:spTree>
    <p:extLst>
      <p:ext uri="{BB962C8B-B14F-4D97-AF65-F5344CB8AC3E}">
        <p14:creationId xmlns:p14="http://schemas.microsoft.com/office/powerpoint/2010/main" val="3046280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29F2-D151-47D5-9126-A20A2EFB4907}"/>
              </a:ext>
            </a:extLst>
          </p:cNvPr>
          <p:cNvSpPr>
            <a:spLocks noGrp="1"/>
          </p:cNvSpPr>
          <p:nvPr>
            <p:ph type="title"/>
          </p:nvPr>
        </p:nvSpPr>
        <p:spPr/>
        <p:txBody>
          <a:bodyPr/>
          <a:lstStyle/>
          <a:p>
            <a:r>
              <a:rPr lang="en-US"/>
              <a:t>Videos and Movies- Learn More! </a:t>
            </a:r>
          </a:p>
        </p:txBody>
      </p:sp>
      <p:sp>
        <p:nvSpPr>
          <p:cNvPr id="3" name="Content Placeholder 2">
            <a:extLst>
              <a:ext uri="{FF2B5EF4-FFF2-40B4-BE49-F238E27FC236}">
                <a16:creationId xmlns:a16="http://schemas.microsoft.com/office/drawing/2014/main" id="{96983EFB-936F-4969-8A28-5A0A627FC72B}"/>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The Search- MMIW: </a:t>
            </a:r>
            <a:r>
              <a:rPr lang="en-US">
                <a:ea typeface="+mn-lt"/>
                <a:cs typeface="+mn-lt"/>
                <a:hlinkClick r:id="rId2"/>
              </a:rPr>
              <a:t>https://youtu.be/mdPv0NDfMbA</a:t>
            </a:r>
            <a:r>
              <a:rPr lang="en-US">
                <a:ea typeface="+mn-lt"/>
                <a:cs typeface="+mn-lt"/>
              </a:rPr>
              <a:t> </a:t>
            </a:r>
          </a:p>
          <a:p>
            <a:pPr marL="342265" indent="-227965"/>
            <a:r>
              <a:rPr lang="en-US">
                <a:ea typeface="+mn-lt"/>
                <a:cs typeface="+mn-lt"/>
              </a:rPr>
              <a:t>Our Sisters in Spirit: </a:t>
            </a:r>
            <a:r>
              <a:rPr lang="en-US">
                <a:ea typeface="+mn-lt"/>
                <a:cs typeface="+mn-lt"/>
                <a:hlinkClick r:id="rId3"/>
              </a:rPr>
              <a:t>https://youtu.be/zdzM6krfaKY</a:t>
            </a:r>
            <a:endParaRPr lang="en-US">
              <a:ea typeface="+mn-lt"/>
              <a:cs typeface="+mn-lt"/>
            </a:endParaRPr>
          </a:p>
          <a:p>
            <a:pPr marL="342265" indent="-227965"/>
            <a:r>
              <a:rPr lang="en-US">
                <a:cs typeface="Arial"/>
              </a:rPr>
              <a:t>Peace River Rising: </a:t>
            </a:r>
            <a:r>
              <a:rPr lang="en-US">
                <a:ea typeface="+mn-lt"/>
                <a:cs typeface="+mn-lt"/>
                <a:hlinkClick r:id="rId4"/>
              </a:rPr>
              <a:t>https://youtu.be/6GbGL7dmEwA</a:t>
            </a:r>
            <a:endParaRPr lang="en-US">
              <a:ea typeface="+mn-lt"/>
              <a:cs typeface="+mn-lt"/>
            </a:endParaRPr>
          </a:p>
          <a:p>
            <a:pPr marL="342265" indent="-227965"/>
            <a:r>
              <a:rPr lang="en-US">
                <a:cs typeface="Arial"/>
              </a:rPr>
              <a:t>A Broken Trust- Sexual Assault on Tribal Lands: </a:t>
            </a:r>
            <a:r>
              <a:rPr lang="en-US">
                <a:ea typeface="+mn-lt"/>
                <a:cs typeface="+mn-lt"/>
                <a:hlinkClick r:id="rId5"/>
              </a:rPr>
              <a:t>https://youtu.be/-slFVM4ECUk</a:t>
            </a:r>
            <a:endParaRPr lang="en-US">
              <a:ea typeface="+mn-lt"/>
              <a:cs typeface="+mn-lt"/>
            </a:endParaRPr>
          </a:p>
          <a:p>
            <a:pPr marL="342265" indent="-227965"/>
            <a:r>
              <a:rPr lang="en-US">
                <a:cs typeface="Arial"/>
              </a:rPr>
              <a:t>Silent No More: </a:t>
            </a:r>
            <a:r>
              <a:rPr lang="en-US">
                <a:ea typeface="+mn-lt"/>
                <a:cs typeface="+mn-lt"/>
                <a:hlinkClick r:id="rId6"/>
              </a:rPr>
              <a:t>https://youtu.be/DdjXyUPXtZs</a:t>
            </a:r>
            <a:endParaRPr lang="en-US">
              <a:ea typeface="+mn-lt"/>
              <a:cs typeface="+mn-lt"/>
            </a:endParaRPr>
          </a:p>
          <a:p>
            <a:pPr marL="342265" indent="-227965"/>
            <a:r>
              <a:rPr lang="en-US">
                <a:cs typeface="Arial"/>
              </a:rPr>
              <a:t>Between the Lines: </a:t>
            </a:r>
            <a:r>
              <a:rPr lang="en-US">
                <a:ea typeface="+mn-lt"/>
                <a:cs typeface="+mn-lt"/>
                <a:hlinkClick r:id="rId7"/>
              </a:rPr>
              <a:t>https://youtu.be/hOXyGJuRMmo</a:t>
            </a:r>
            <a:endParaRPr lang="en-US">
              <a:ea typeface="+mn-lt"/>
              <a:cs typeface="+mn-lt"/>
            </a:endParaRPr>
          </a:p>
          <a:p>
            <a:pPr marL="342265" indent="-227965"/>
            <a:r>
              <a:rPr lang="en-US">
                <a:cs typeface="Arial"/>
              </a:rPr>
              <a:t>Highway of Tears: </a:t>
            </a:r>
            <a:r>
              <a:rPr lang="en-US">
                <a:ea typeface="+mn-lt"/>
                <a:cs typeface="+mn-lt"/>
                <a:hlinkClick r:id="rId8"/>
              </a:rPr>
              <a:t>https://youtu.be/xz63Vppw3gE</a:t>
            </a:r>
            <a:r>
              <a:rPr lang="en-US">
                <a:ea typeface="+mn-lt"/>
                <a:cs typeface="+mn-lt"/>
              </a:rPr>
              <a:t> </a:t>
            </a:r>
            <a:endParaRPr lang="en-US">
              <a:cs typeface="Arial"/>
            </a:endParaRPr>
          </a:p>
        </p:txBody>
      </p:sp>
      <p:sp>
        <p:nvSpPr>
          <p:cNvPr id="4" name="Slide Number Placeholder 3">
            <a:extLst>
              <a:ext uri="{FF2B5EF4-FFF2-40B4-BE49-F238E27FC236}">
                <a16:creationId xmlns:a16="http://schemas.microsoft.com/office/drawing/2014/main" id="{393FF5C1-2466-4FCB-9D30-CFEAC071727E}"/>
              </a:ext>
            </a:extLst>
          </p:cNvPr>
          <p:cNvSpPr>
            <a:spLocks noGrp="1"/>
          </p:cNvSpPr>
          <p:nvPr>
            <p:ph type="sldNum" sz="quarter" idx="12"/>
          </p:nvPr>
        </p:nvSpPr>
        <p:spPr/>
        <p:txBody>
          <a:bodyPr/>
          <a:lstStyle/>
          <a:p>
            <a:fld id="{1D2EA5EF-C699-AF4C-BA42-C0A1CAAB713C}" type="slidenum">
              <a:rPr lang="en-US" smtClean="0"/>
              <a:t>37</a:t>
            </a:fld>
            <a:endParaRPr lang="en-US"/>
          </a:p>
        </p:txBody>
      </p:sp>
    </p:spTree>
    <p:extLst>
      <p:ext uri="{BB962C8B-B14F-4D97-AF65-F5344CB8AC3E}">
        <p14:creationId xmlns:p14="http://schemas.microsoft.com/office/powerpoint/2010/main" val="296587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D0C-A853-4B72-81A5-FE4460C7B317}"/>
              </a:ext>
            </a:extLst>
          </p:cNvPr>
          <p:cNvSpPr>
            <a:spLocks noGrp="1"/>
          </p:cNvSpPr>
          <p:nvPr>
            <p:ph type="title"/>
          </p:nvPr>
        </p:nvSpPr>
        <p:spPr/>
        <p:txBody>
          <a:bodyPr/>
          <a:lstStyle/>
          <a:p>
            <a:r>
              <a:rPr lang="en-US"/>
              <a:t>Land Acknowledgement </a:t>
            </a:r>
          </a:p>
        </p:txBody>
      </p:sp>
      <p:pic>
        <p:nvPicPr>
          <p:cNvPr id="6" name="Picture 6" descr="A sign on a pole" title="UW-Madison Land Acknowledgment">
            <a:extLst>
              <a:ext uri="{FF2B5EF4-FFF2-40B4-BE49-F238E27FC236}">
                <a16:creationId xmlns:a16="http://schemas.microsoft.com/office/drawing/2014/main" id="{240FEA63-1AE9-4598-AAA7-4858F4B5062A}"/>
              </a:ext>
            </a:extLst>
          </p:cNvPr>
          <p:cNvPicPr>
            <a:picLocks noGrp="1" noChangeAspect="1"/>
          </p:cNvPicPr>
          <p:nvPr>
            <p:ph idx="1"/>
          </p:nvPr>
        </p:nvPicPr>
        <p:blipFill>
          <a:blip r:embed="rId3"/>
          <a:stretch>
            <a:fillRect/>
          </a:stretch>
        </p:blipFill>
        <p:spPr>
          <a:xfrm>
            <a:off x="1333001" y="1600203"/>
            <a:ext cx="6563972" cy="4367299"/>
          </a:xfrm>
        </p:spPr>
      </p:pic>
      <p:sp>
        <p:nvSpPr>
          <p:cNvPr id="5" name="Slide Number Placeholder 4">
            <a:extLst>
              <a:ext uri="{FF2B5EF4-FFF2-40B4-BE49-F238E27FC236}">
                <a16:creationId xmlns:a16="http://schemas.microsoft.com/office/drawing/2014/main" id="{F6645C22-80BB-4735-A552-19E59E6C3363}"/>
              </a:ext>
            </a:extLst>
          </p:cNvPr>
          <p:cNvSpPr>
            <a:spLocks noGrp="1"/>
          </p:cNvSpPr>
          <p:nvPr>
            <p:ph type="sldNum" sz="quarter" idx="12"/>
          </p:nvPr>
        </p:nvSpPr>
        <p:spPr/>
        <p:txBody>
          <a:bodyPr/>
          <a:lstStyle/>
          <a:p>
            <a:fld id="{1D2EA5EF-C699-AF4C-BA42-C0A1CAAB713C}" type="slidenum">
              <a:rPr lang="en-US" smtClean="0"/>
              <a:t>4</a:t>
            </a:fld>
            <a:endParaRPr lang="en-US"/>
          </a:p>
        </p:txBody>
      </p:sp>
    </p:spTree>
    <p:extLst>
      <p:ext uri="{BB962C8B-B14F-4D97-AF65-F5344CB8AC3E}">
        <p14:creationId xmlns:p14="http://schemas.microsoft.com/office/powerpoint/2010/main" val="1233197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3" y="274639"/>
            <a:ext cx="8315569" cy="1143000"/>
          </a:xfrm>
        </p:spPr>
        <p:txBody>
          <a:bodyPr anchor="ctr">
            <a:normAutofit/>
          </a:bodyPr>
          <a:lstStyle/>
          <a:p>
            <a:r>
              <a:rPr lang="en-US"/>
              <a:t>Presenters</a:t>
            </a:r>
          </a:p>
        </p:txBody>
      </p:sp>
      <p:pic>
        <p:nvPicPr>
          <p:cNvPr id="2" name="Picture 2" descr="A woman with long brown hair in a prairie field wearing a red cardigan, smiling at the camera" title="Headshot of Jeneile Luebke">
            <a:extLst>
              <a:ext uri="{FF2B5EF4-FFF2-40B4-BE49-F238E27FC236}">
                <a16:creationId xmlns:a16="http://schemas.microsoft.com/office/drawing/2014/main" id="{A6A00A5E-0D91-41C0-8E48-7E0DD4256996}"/>
              </a:ext>
            </a:extLst>
          </p:cNvPr>
          <p:cNvPicPr>
            <a:picLocks noGrp="1" noChangeAspect="1"/>
          </p:cNvPicPr>
          <p:nvPr>
            <p:ph sz="half" idx="1"/>
          </p:nvPr>
        </p:nvPicPr>
        <p:blipFill rotWithShape="1">
          <a:blip r:embed="rId3"/>
          <a:srcRect t="1938" r="1" b="11439"/>
          <a:stretch/>
        </p:blipFill>
        <p:spPr>
          <a:xfrm>
            <a:off x="572218" y="1421174"/>
            <a:ext cx="1181836" cy="1480477"/>
          </a:xfrm>
          <a:noFill/>
        </p:spPr>
      </p:pic>
      <p:sp>
        <p:nvSpPr>
          <p:cNvPr id="7" name="Content Placeholder 6"/>
          <p:cNvSpPr>
            <a:spLocks noGrp="1"/>
          </p:cNvSpPr>
          <p:nvPr>
            <p:ph sz="half" idx="2"/>
          </p:nvPr>
        </p:nvSpPr>
        <p:spPr>
          <a:xfrm>
            <a:off x="1994464" y="1601675"/>
            <a:ext cx="5926734" cy="972771"/>
          </a:xfrm>
        </p:spPr>
        <p:txBody>
          <a:bodyPr vert="horz" lIns="91290" tIns="45645" rIns="91290" bIns="45645" rtlCol="0" anchor="t">
            <a:normAutofit lnSpcReduction="10000"/>
          </a:bodyPr>
          <a:lstStyle/>
          <a:p>
            <a:pPr marL="113665" indent="0">
              <a:buNone/>
            </a:pPr>
            <a:r>
              <a:rPr lang="en-US" sz="1800" b="1"/>
              <a:t>Jeneile Luebke, PhD, RN │ she/her</a:t>
            </a:r>
          </a:p>
          <a:p>
            <a:pPr marL="113665" indent="0">
              <a:buNone/>
            </a:pPr>
            <a:r>
              <a:rPr lang="en-US" sz="1800"/>
              <a:t>Post-doctoral Nurse Research Associate</a:t>
            </a:r>
          </a:p>
          <a:p>
            <a:pPr marL="113665" indent="0">
              <a:buNone/>
            </a:pPr>
            <a:r>
              <a:rPr lang="en-US" sz="1800"/>
              <a:t>UW-Madison School of Nursing </a:t>
            </a:r>
          </a:p>
        </p:txBody>
      </p:sp>
      <p:sp>
        <p:nvSpPr>
          <p:cNvPr id="8" name="TextBox 7">
            <a:extLst>
              <a:ext uri="{FF2B5EF4-FFF2-40B4-BE49-F238E27FC236}">
                <a16:creationId xmlns:a16="http://schemas.microsoft.com/office/drawing/2014/main" id="{5A309A84-CF61-4800-98DA-CF302E219ED7}"/>
              </a:ext>
            </a:extLst>
          </p:cNvPr>
          <p:cNvSpPr txBox="1"/>
          <p:nvPr/>
        </p:nvSpPr>
        <p:spPr>
          <a:xfrm>
            <a:off x="267629" y="3157268"/>
            <a:ext cx="67542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cs typeface="Arial"/>
              </a:rPr>
              <a:t>Ashley Ruiz, RN, BSN, PhD(c)</a:t>
            </a:r>
            <a:r>
              <a:rPr lang="en-US" b="1" dirty="0">
                <a:cs typeface="Segoe UI"/>
              </a:rPr>
              <a:t>│ she/they</a:t>
            </a:r>
            <a:endParaRPr lang="en-US" dirty="0">
              <a:cs typeface="Arial"/>
            </a:endParaRPr>
          </a:p>
          <a:p>
            <a:pPr algn="r"/>
            <a:r>
              <a:rPr lang="en-US" dirty="0">
                <a:cs typeface="Segoe UI"/>
              </a:rPr>
              <a:t>Sexual Assault Nurse Examiner, Aurora Sinai</a:t>
            </a:r>
            <a:endParaRPr lang="en-US" dirty="0">
              <a:cs typeface="Arial"/>
            </a:endParaRPr>
          </a:p>
          <a:p>
            <a:pPr algn="r"/>
            <a:r>
              <a:rPr lang="en-US" dirty="0">
                <a:cs typeface="Segoe UI"/>
              </a:rPr>
              <a:t>University of Wisconsin – Milwaukee</a:t>
            </a:r>
            <a:endParaRPr lang="en-US" dirty="0"/>
          </a:p>
        </p:txBody>
      </p:sp>
      <p:pic>
        <p:nvPicPr>
          <p:cNvPr id="9" name="Picture 9" descr="A woman with dark brown hair pulled back, wearing a blue button down shirt and black suit coat, smiling at the camera" title="Headshot of Ashley Ruiz">
            <a:extLst>
              <a:ext uri="{FF2B5EF4-FFF2-40B4-BE49-F238E27FC236}">
                <a16:creationId xmlns:a16="http://schemas.microsoft.com/office/drawing/2014/main" id="{8EC963A7-E228-4043-ABF2-5E5565DDE62A}"/>
              </a:ext>
            </a:extLst>
          </p:cNvPr>
          <p:cNvPicPr>
            <a:picLocks noChangeAspect="1"/>
          </p:cNvPicPr>
          <p:nvPr/>
        </p:nvPicPr>
        <p:blipFill>
          <a:blip r:embed="rId4"/>
          <a:stretch>
            <a:fillRect/>
          </a:stretch>
        </p:blipFill>
        <p:spPr>
          <a:xfrm>
            <a:off x="7096663" y="2754159"/>
            <a:ext cx="1121786" cy="1651187"/>
          </a:xfrm>
          <a:prstGeom prst="rect">
            <a:avLst/>
          </a:prstGeom>
        </p:spPr>
      </p:pic>
      <p:pic>
        <p:nvPicPr>
          <p:cNvPr id="3" name="Picture 5" descr="A woman with brown hair in a prairie field wearing a black shirt, smiling at the camera" title="Headshot of Katie Klein">
            <a:extLst>
              <a:ext uri="{FF2B5EF4-FFF2-40B4-BE49-F238E27FC236}">
                <a16:creationId xmlns:a16="http://schemas.microsoft.com/office/drawing/2014/main" id="{E97BB8E2-1BFD-444C-BB41-BB9BC0AB8A45}"/>
              </a:ext>
            </a:extLst>
          </p:cNvPr>
          <p:cNvPicPr>
            <a:picLocks noChangeAspect="1"/>
          </p:cNvPicPr>
          <p:nvPr/>
        </p:nvPicPr>
        <p:blipFill>
          <a:blip r:embed="rId5"/>
          <a:stretch>
            <a:fillRect/>
          </a:stretch>
        </p:blipFill>
        <p:spPr>
          <a:xfrm>
            <a:off x="569343" y="4496312"/>
            <a:ext cx="1190448" cy="1603491"/>
          </a:xfrm>
          <a:prstGeom prst="rect">
            <a:avLst/>
          </a:prstGeom>
        </p:spPr>
      </p:pic>
      <p:sp>
        <p:nvSpPr>
          <p:cNvPr id="6" name="TextBox 5">
            <a:extLst>
              <a:ext uri="{FF2B5EF4-FFF2-40B4-BE49-F238E27FC236}">
                <a16:creationId xmlns:a16="http://schemas.microsoft.com/office/drawing/2014/main" id="{A0F4A0FE-9FEF-450C-AED3-8D46915896E6}"/>
              </a:ext>
            </a:extLst>
          </p:cNvPr>
          <p:cNvSpPr txBox="1"/>
          <p:nvPr/>
        </p:nvSpPr>
        <p:spPr>
          <a:xfrm>
            <a:off x="1992702" y="4767531"/>
            <a:ext cx="64813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Segoe UI"/>
              </a:rPr>
              <a:t>Katie Klein, BA │ she/they</a:t>
            </a:r>
            <a:r>
              <a:rPr lang="en-US" dirty="0">
                <a:cs typeface="Segoe UI"/>
              </a:rPr>
              <a:t>​</a:t>
            </a:r>
          </a:p>
          <a:p>
            <a:r>
              <a:rPr lang="en-US" dirty="0">
                <a:cs typeface="Segoe UI"/>
              </a:rPr>
              <a:t>MA Student &amp; Instructor​</a:t>
            </a:r>
          </a:p>
          <a:p>
            <a:r>
              <a:rPr lang="en-US" dirty="0">
                <a:cs typeface="Segoe UI"/>
              </a:rPr>
              <a:t>Women’s &amp; Gender Studies, UW-Milwaukee​</a:t>
            </a:r>
          </a:p>
        </p:txBody>
      </p:sp>
      <p:sp>
        <p:nvSpPr>
          <p:cNvPr id="4" name="Slide Number Placeholder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5</a:t>
            </a:fld>
            <a:endParaRPr lang="en-US"/>
          </a:p>
        </p:txBody>
      </p:sp>
    </p:spTree>
    <p:extLst>
      <p:ext uri="{BB962C8B-B14F-4D97-AF65-F5344CB8AC3E}">
        <p14:creationId xmlns:p14="http://schemas.microsoft.com/office/powerpoint/2010/main" val="3464363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3" name="Content Placeholder 2"/>
          <p:cNvSpPr>
            <a:spLocks noGrp="1"/>
          </p:cNvSpPr>
          <p:nvPr>
            <p:ph idx="1"/>
          </p:nvPr>
        </p:nvSpPr>
        <p:spPr>
          <a:xfrm>
            <a:off x="457203" y="1600203"/>
            <a:ext cx="8574361" cy="4367299"/>
          </a:xfrm>
        </p:spPr>
        <p:txBody>
          <a:bodyPr vert="horz" lIns="91290" tIns="45645" rIns="91290" bIns="45645" rtlCol="0" anchor="t">
            <a:normAutofit/>
          </a:bodyPr>
          <a:lstStyle/>
          <a:p>
            <a:pPr marL="342265" indent="-227965"/>
            <a:r>
              <a:rPr lang="en-US" dirty="0">
                <a:ea typeface="+mn-lt"/>
                <a:cs typeface="+mn-lt"/>
              </a:rPr>
              <a:t>Recognize how gender-based violence (GBV) such as intimate partner violence (IPV), sexual assault (SA), and trafficking increases American Indian (AI) women’s risk for contracting sexually transmitted infections (STIs) or HIV</a:t>
            </a:r>
          </a:p>
          <a:p>
            <a:pPr marL="342265" indent="-227965"/>
            <a:r>
              <a:rPr lang="en-US" dirty="0">
                <a:ea typeface="+mn-lt"/>
                <a:cs typeface="+mn-lt"/>
              </a:rPr>
              <a:t>Describe three strategies for delivering culturally safe care to survivors of GBV</a:t>
            </a:r>
          </a:p>
          <a:p>
            <a:pPr marL="342265" indent="-227965"/>
            <a:r>
              <a:rPr lang="en-US" dirty="0">
                <a:ea typeface="+mn-lt"/>
                <a:cs typeface="+mn-lt"/>
              </a:rPr>
              <a:t>Identify two resources to support STI screening, pre-exposure prophylaxis (</a:t>
            </a:r>
            <a:r>
              <a:rPr lang="en-US" dirty="0" err="1">
                <a:ea typeface="+mn-lt"/>
                <a:cs typeface="+mn-lt"/>
              </a:rPr>
              <a:t>PrEP</a:t>
            </a:r>
            <a:r>
              <a:rPr lang="en-US" dirty="0">
                <a:ea typeface="+mn-lt"/>
                <a:cs typeface="+mn-lt"/>
              </a:rPr>
              <a:t>), and immediate access to HIV post-exposure prophylaxis (PEP)</a:t>
            </a:r>
            <a:endParaRPr lang="en-US" dirty="0"/>
          </a:p>
          <a:p>
            <a:pPr marL="114300" indent="0">
              <a:buNone/>
            </a:pPr>
            <a:endParaRPr lang="en-US" dirty="0">
              <a:cs typeface="Arial"/>
            </a:endParaRPr>
          </a:p>
          <a:p>
            <a:pPr marL="342265" indent="-227965"/>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t>6</a:t>
            </a:fld>
            <a:endParaRPr lang="en-US"/>
          </a:p>
        </p:txBody>
      </p:sp>
    </p:spTree>
    <p:extLst>
      <p:ext uri="{BB962C8B-B14F-4D97-AF65-F5344CB8AC3E}">
        <p14:creationId xmlns:p14="http://schemas.microsoft.com/office/powerpoint/2010/main" val="337379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BA70-35C4-48E1-B354-D8DD3A8F6A13}"/>
              </a:ext>
            </a:extLst>
          </p:cNvPr>
          <p:cNvSpPr>
            <a:spLocks noGrp="1"/>
          </p:cNvSpPr>
          <p:nvPr>
            <p:ph type="title"/>
          </p:nvPr>
        </p:nvSpPr>
        <p:spPr/>
        <p:txBody>
          <a:bodyPr/>
          <a:lstStyle/>
          <a:p>
            <a:r>
              <a:rPr lang="en-US"/>
              <a:t>Review </a:t>
            </a:r>
          </a:p>
        </p:txBody>
      </p:sp>
      <p:sp>
        <p:nvSpPr>
          <p:cNvPr id="3" name="Content Placeholder 2">
            <a:extLst>
              <a:ext uri="{FF2B5EF4-FFF2-40B4-BE49-F238E27FC236}">
                <a16:creationId xmlns:a16="http://schemas.microsoft.com/office/drawing/2014/main" id="{D57DE2C9-BBC3-4D54-852A-42BC98FC5FBB}"/>
              </a:ext>
            </a:extLst>
          </p:cNvPr>
          <p:cNvSpPr>
            <a:spLocks noGrp="1"/>
          </p:cNvSpPr>
          <p:nvPr>
            <p:ph idx="1"/>
          </p:nvPr>
        </p:nvSpPr>
        <p:spPr/>
        <p:txBody>
          <a:bodyPr vert="horz" lIns="91290" tIns="45645" rIns="91290" bIns="45645" rtlCol="0" anchor="t">
            <a:normAutofit/>
          </a:bodyPr>
          <a:lstStyle/>
          <a:p>
            <a:pPr marL="342265" indent="-227965"/>
            <a:r>
              <a:rPr lang="en-US">
                <a:ea typeface="+mn-lt"/>
                <a:cs typeface="+mn-lt"/>
              </a:rPr>
              <a:t>GBV such as IPV, SA, and human trafficking impacts women globally</a:t>
            </a:r>
          </a:p>
          <a:p>
            <a:pPr marL="342265" indent="-227965"/>
            <a:r>
              <a:rPr lang="en-US">
                <a:ea typeface="+mn-lt"/>
                <a:cs typeface="+mn-lt"/>
              </a:rPr>
              <a:t>Violence impacts AI women disproportionately (crisis)</a:t>
            </a:r>
          </a:p>
          <a:p>
            <a:pPr marL="342265" indent="-227965"/>
            <a:r>
              <a:rPr lang="en-US">
                <a:ea typeface="+mn-lt"/>
                <a:cs typeface="+mn-lt"/>
              </a:rPr>
              <a:t>GBV is a global human rights and public health issue (PREVENTABLE!)</a:t>
            </a:r>
            <a:endParaRPr lang="en-US"/>
          </a:p>
          <a:p>
            <a:pPr marL="342265" indent="-227965"/>
            <a:r>
              <a:rPr lang="en-US">
                <a:ea typeface="+mn-lt"/>
                <a:cs typeface="+mn-lt"/>
              </a:rPr>
              <a:t>GBV the most common killer of women around the world</a:t>
            </a:r>
            <a:endParaRPr lang="en-US">
              <a:cs typeface="Arial"/>
            </a:endParaRPr>
          </a:p>
          <a:p>
            <a:pPr marL="342265" indent="-227965"/>
            <a:r>
              <a:rPr lang="en-US">
                <a:ea typeface="+mn-lt"/>
                <a:cs typeface="+mn-lt"/>
              </a:rPr>
              <a:t>SILENT EPIDEMIC—prevalence rates MUCH higher than reported</a:t>
            </a:r>
            <a:endParaRPr lang="en-US"/>
          </a:p>
          <a:p>
            <a:pPr marL="342265" indent="-227965"/>
            <a:r>
              <a:rPr lang="en-US">
                <a:ea typeface="+mn-lt"/>
                <a:cs typeface="+mn-lt"/>
              </a:rPr>
              <a:t>Devastating impacts to health and well-being</a:t>
            </a:r>
            <a:endParaRPr lang="en-US">
              <a:cs typeface="Arial"/>
            </a:endParaRPr>
          </a:p>
          <a:p>
            <a:pPr marL="342265" indent="-227965"/>
            <a:r>
              <a:rPr lang="en-US">
                <a:ea typeface="+mn-lt"/>
                <a:cs typeface="+mn-lt"/>
              </a:rPr>
              <a:t>Impacts future generations</a:t>
            </a:r>
            <a:endParaRPr lang="en-US">
              <a:cs typeface="Arial"/>
            </a:endParaRPr>
          </a:p>
          <a:p>
            <a:pPr marL="342265" indent="-227965"/>
            <a:endParaRPr lang="en-US"/>
          </a:p>
        </p:txBody>
      </p:sp>
      <p:sp>
        <p:nvSpPr>
          <p:cNvPr id="4" name="Slide Number Placeholder 3">
            <a:extLst>
              <a:ext uri="{FF2B5EF4-FFF2-40B4-BE49-F238E27FC236}">
                <a16:creationId xmlns:a16="http://schemas.microsoft.com/office/drawing/2014/main" id="{5D5CE723-E2DC-40EB-B88B-CE6C055B2F41}"/>
              </a:ext>
            </a:extLst>
          </p:cNvPr>
          <p:cNvSpPr>
            <a:spLocks noGrp="1"/>
          </p:cNvSpPr>
          <p:nvPr>
            <p:ph type="sldNum" sz="quarter" idx="12"/>
          </p:nvPr>
        </p:nvSpPr>
        <p:spPr/>
        <p:txBody>
          <a:bodyPr/>
          <a:lstStyle/>
          <a:p>
            <a:fld id="{1D2EA5EF-C699-AF4C-BA42-C0A1CAAB713C}" type="slidenum">
              <a:rPr lang="en-US" smtClean="0"/>
              <a:t>7</a:t>
            </a:fld>
            <a:endParaRPr lang="en-US"/>
          </a:p>
        </p:txBody>
      </p:sp>
    </p:spTree>
    <p:extLst>
      <p:ext uri="{BB962C8B-B14F-4D97-AF65-F5344CB8AC3E}">
        <p14:creationId xmlns:p14="http://schemas.microsoft.com/office/powerpoint/2010/main" val="3973948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A316-9EE3-48CE-B088-1F1937FE8F77}"/>
              </a:ext>
            </a:extLst>
          </p:cNvPr>
          <p:cNvSpPr>
            <a:spLocks noGrp="1"/>
          </p:cNvSpPr>
          <p:nvPr>
            <p:ph type="title"/>
          </p:nvPr>
        </p:nvSpPr>
        <p:spPr/>
        <p:txBody>
          <a:bodyPr/>
          <a:lstStyle/>
          <a:p>
            <a:r>
              <a:rPr lang="en-US"/>
              <a:t>Polling Question!</a:t>
            </a:r>
          </a:p>
        </p:txBody>
      </p:sp>
      <p:sp>
        <p:nvSpPr>
          <p:cNvPr id="3" name="Text Placeholder 2">
            <a:extLst>
              <a:ext uri="{FF2B5EF4-FFF2-40B4-BE49-F238E27FC236}">
                <a16:creationId xmlns:a16="http://schemas.microsoft.com/office/drawing/2014/main" id="{4064F112-3D52-4870-8E88-9D33E787783E}"/>
              </a:ext>
            </a:extLst>
          </p:cNvPr>
          <p:cNvSpPr>
            <a:spLocks noGrp="1"/>
          </p:cNvSpPr>
          <p:nvPr>
            <p:ph type="body" idx="1"/>
          </p:nvPr>
        </p:nvSpPr>
        <p:spPr>
          <a:xfrm>
            <a:off x="722318" y="3767746"/>
            <a:ext cx="7458404" cy="1015312"/>
          </a:xfrm>
        </p:spPr>
        <p:txBody>
          <a:bodyPr/>
          <a:lstStyle/>
          <a:p>
            <a:r>
              <a:rPr lang="en-US" dirty="0"/>
              <a:t>Of the 574 Federally recognized tribes in the US, how many tribally-created or Native-centered domestic violence shelters are there?  </a:t>
            </a:r>
          </a:p>
        </p:txBody>
      </p:sp>
      <p:sp>
        <p:nvSpPr>
          <p:cNvPr id="4" name="Slide Number Placeholder 3">
            <a:extLst>
              <a:ext uri="{FF2B5EF4-FFF2-40B4-BE49-F238E27FC236}">
                <a16:creationId xmlns:a16="http://schemas.microsoft.com/office/drawing/2014/main" id="{A616B9E5-62D5-45AB-BA54-74103D727876}"/>
              </a:ext>
            </a:extLst>
          </p:cNvPr>
          <p:cNvSpPr>
            <a:spLocks noGrp="1"/>
          </p:cNvSpPr>
          <p:nvPr>
            <p:ph type="sldNum" sz="quarter" idx="12"/>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30794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violence and risk of STI &amp; HIV </a:t>
            </a:r>
          </a:p>
        </p:txBody>
      </p:sp>
      <p:sp>
        <p:nvSpPr>
          <p:cNvPr id="6" name="Text Placeholder 5"/>
          <p:cNvSpPr>
            <a:spLocks noGrp="1"/>
          </p:cNvSpPr>
          <p:nvPr>
            <p:ph type="body" idx="1"/>
          </p:nvPr>
        </p:nvSpPr>
        <p:spPr/>
        <p:txBody>
          <a:bodyPr/>
          <a:lstStyle/>
          <a:p>
            <a:r>
              <a:rPr lang="en-US"/>
              <a:t>What are the connections? </a:t>
            </a:r>
          </a:p>
        </p:txBody>
      </p:sp>
      <p:sp>
        <p:nvSpPr>
          <p:cNvPr id="4" name="Slide Number Placeholder 3"/>
          <p:cNvSpPr>
            <a:spLocks noGrp="1"/>
          </p:cNvSpPr>
          <p:nvPr>
            <p:ph type="sldNum" sz="quarter" idx="12"/>
          </p:nvPr>
        </p:nvSpPr>
        <p:spPr/>
        <p:txBody>
          <a:bodyPr/>
          <a:lstStyle/>
          <a:p>
            <a:fld id="{1D2EA5EF-C699-AF4C-BA42-C0A1CAAB713C}" type="slidenum">
              <a:rPr lang="en-US" smtClean="0"/>
              <a:t>9</a:t>
            </a:fld>
            <a:endParaRPr lang="en-US"/>
          </a:p>
        </p:txBody>
      </p:sp>
    </p:spTree>
    <p:extLst>
      <p:ext uri="{BB962C8B-B14F-4D97-AF65-F5344CB8AC3E}">
        <p14:creationId xmlns:p14="http://schemas.microsoft.com/office/powerpoint/2010/main" val="22797101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NCRC master -16x9-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MATEC_PresentationTemplate.potx" id="{07EB497F-AA96-4619-A998-93210DC69016}" vid="{F4A00F31-984C-4129-9ABE-0F03D9176E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AETC-NCRC master -16x9-template</Template>
  <TotalTime>385</TotalTime>
  <Words>1359</Words>
  <Application>Microsoft Office PowerPoint</Application>
  <PresentationFormat>On-screen Show (4:3)</PresentationFormat>
  <Paragraphs>327</Paragraphs>
  <Slides>37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Arial,Sans-Serif</vt:lpstr>
      <vt:lpstr>Calibri</vt:lpstr>
      <vt:lpstr>Courier New</vt:lpstr>
      <vt:lpstr>Wingdings</vt:lpstr>
      <vt:lpstr>Wingdings,Sans-Serif</vt:lpstr>
      <vt:lpstr>AETC-NCRC master -16x9-template</vt:lpstr>
      <vt:lpstr>The Intersection of Intimate Partner Violence, Sexual Assault, Trafficking and STI/HIV Risk in Indigenous Women</vt:lpstr>
      <vt:lpstr>Thank You To Our Co-Sponsors</vt:lpstr>
      <vt:lpstr>Disclaimer</vt:lpstr>
      <vt:lpstr>Land Acknowledgement </vt:lpstr>
      <vt:lpstr>Presenters</vt:lpstr>
      <vt:lpstr>Learning Objectives</vt:lpstr>
      <vt:lpstr>Review </vt:lpstr>
      <vt:lpstr>Polling Question!</vt:lpstr>
      <vt:lpstr>violence and risk of STI &amp; HIV </vt:lpstr>
      <vt:lpstr>Intersection of GBV and STI/HIV Risk</vt:lpstr>
      <vt:lpstr>Prevalence of Violence Against AI Women</vt:lpstr>
      <vt:lpstr>Rates of STIs</vt:lpstr>
      <vt:lpstr>Rates of HIV: Wisconsin</vt:lpstr>
      <vt:lpstr>2020 Ethnographic Study Data </vt:lpstr>
      <vt:lpstr>Study: Participant Stories </vt:lpstr>
      <vt:lpstr>Medical Management of Sexual Assault </vt:lpstr>
      <vt:lpstr>Polling Questions!  </vt:lpstr>
      <vt:lpstr>Management </vt:lpstr>
      <vt:lpstr>Post-Exposure Prophylaxis (PEP)</vt:lpstr>
      <vt:lpstr>Pre-Exposure Prophylaxis (PrEP)</vt:lpstr>
      <vt:lpstr>Providing Survivor Led, Advocacy Driven, and Culturally Safe Care</vt:lpstr>
      <vt:lpstr>Mistakes of Providers</vt:lpstr>
      <vt:lpstr>Trauma-Informed Care (TIC)</vt:lpstr>
      <vt:lpstr>What Can I Do? </vt:lpstr>
      <vt:lpstr>TIC/Strength-Based Care con't</vt:lpstr>
      <vt:lpstr>Culturally Safe Care</vt:lpstr>
      <vt:lpstr>Mandated Reporting </vt:lpstr>
      <vt:lpstr>Examples of Advocacy driven care </vt:lpstr>
      <vt:lpstr>Tracking Our Truth </vt:lpstr>
      <vt:lpstr>Tracking Our Truth (cont)</vt:lpstr>
      <vt:lpstr>Other Indigenous Led Advocacy</vt:lpstr>
      <vt:lpstr>Culturally Specific Resources</vt:lpstr>
      <vt:lpstr>Other Resources</vt:lpstr>
      <vt:lpstr>Review: How Can I Help? What Can I Do?</vt:lpstr>
      <vt:lpstr>References</vt:lpstr>
      <vt:lpstr>Discussion, Questions &amp; Answers!</vt:lpstr>
      <vt:lpstr>Videos and Movies- Learn More!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Intersection of Intimate Partner Violence, Sexual Assault, Trafficking and STI Risk in Indigenous Women: Providing Survivor Led, Advocacy Driven, and Culturally Safe Care</dc:title>
  <dc:creator>Kathryn Rose Klein;jmluebke@wisc.edu;Ashley Ruiz</dc:creator>
  <cp:keywords>IPV; HIV; STI Risk; Indigenious Women</cp:keywords>
  <cp:lastModifiedBy>Mark McCormick</cp:lastModifiedBy>
  <cp:revision>25</cp:revision>
  <dcterms:created xsi:type="dcterms:W3CDTF">2020-10-08T21:08:07Z</dcterms:created>
  <dcterms:modified xsi:type="dcterms:W3CDTF">2021-03-19T23:21:45Z</dcterms:modified>
</cp:coreProperties>
</file>