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256" r:id="rId2"/>
    <p:sldId id="445" r:id="rId3"/>
    <p:sldId id="399" r:id="rId4"/>
    <p:sldId id="446" r:id="rId5"/>
    <p:sldId id="270" r:id="rId6"/>
    <p:sldId id="406" r:id="rId7"/>
    <p:sldId id="407" r:id="rId8"/>
    <p:sldId id="408" r:id="rId9"/>
    <p:sldId id="409" r:id="rId10"/>
    <p:sldId id="410" r:id="rId11"/>
    <p:sldId id="411" r:id="rId12"/>
    <p:sldId id="412" r:id="rId13"/>
    <p:sldId id="413" r:id="rId14"/>
    <p:sldId id="414" r:id="rId15"/>
    <p:sldId id="415" r:id="rId16"/>
    <p:sldId id="416" r:id="rId17"/>
    <p:sldId id="447" r:id="rId18"/>
    <p:sldId id="418" r:id="rId19"/>
    <p:sldId id="419" r:id="rId20"/>
    <p:sldId id="420" r:id="rId21"/>
    <p:sldId id="421" r:id="rId22"/>
    <p:sldId id="422" r:id="rId23"/>
    <p:sldId id="423" r:id="rId24"/>
    <p:sldId id="444" r:id="rId25"/>
    <p:sldId id="425" r:id="rId26"/>
    <p:sldId id="426" r:id="rId27"/>
    <p:sldId id="427" r:id="rId28"/>
    <p:sldId id="428" r:id="rId29"/>
    <p:sldId id="429" r:id="rId30"/>
    <p:sldId id="430" r:id="rId31"/>
    <p:sldId id="431" r:id="rId32"/>
    <p:sldId id="432" r:id="rId33"/>
    <p:sldId id="433" r:id="rId34"/>
    <p:sldId id="434" r:id="rId35"/>
    <p:sldId id="435" r:id="rId36"/>
    <p:sldId id="436" r:id="rId37"/>
    <p:sldId id="437" r:id="rId38"/>
    <p:sldId id="438" r:id="rId39"/>
    <p:sldId id="439" r:id="rId40"/>
    <p:sldId id="440" r:id="rId41"/>
    <p:sldId id="441" r:id="rId42"/>
    <p:sldId id="442" r:id="rId43"/>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Wilkins" initials="AW" lastIdx="2" clrIdx="0">
    <p:extLst>
      <p:ext uri="{19B8F6BF-5375-455C-9EA6-DF929625EA0E}">
        <p15:presenceInfo xmlns:p15="http://schemas.microsoft.com/office/powerpoint/2012/main" userId="S-1-5-21-3656170845-484873548-599093109-26866" providerId="AD"/>
      </p:ext>
    </p:extLst>
  </p:cmAuthor>
  <p:cmAuthor id="2" name="Kathryn Rose Klein" initials="KK" lastIdx="27" clrIdx="1">
    <p:extLst>
      <p:ext uri="{19B8F6BF-5375-455C-9EA6-DF929625EA0E}">
        <p15:presenceInfo xmlns:p15="http://schemas.microsoft.com/office/powerpoint/2012/main" userId="S::krklein@uwm.edu::9b9e094c-804f-4edb-9eac-65167f1d59f6" providerId="AD"/>
      </p:ext>
    </p:extLst>
  </p:cmAuthor>
  <p:cmAuthor id="3" name="Jeneile Marie Luebke" initials="JL" lastIdx="10" clrIdx="2">
    <p:extLst>
      <p:ext uri="{19B8F6BF-5375-455C-9EA6-DF929625EA0E}">
        <p15:presenceInfo xmlns:p15="http://schemas.microsoft.com/office/powerpoint/2012/main" userId="S::jeneile@uwm.edu::c8adf0b4-aab1-4dfa-a200-124298f269bd" providerId="AD"/>
      </p:ext>
    </p:extLst>
  </p:cmAuthor>
  <p:cmAuthor id="4" name="AMANDA WILKINS" initials="AW" lastIdx="10" clrIdx="3">
    <p:extLst>
      <p:ext uri="{19B8F6BF-5375-455C-9EA6-DF929625EA0E}">
        <p15:presenceInfo xmlns:p15="http://schemas.microsoft.com/office/powerpoint/2012/main" userId="S::awilkins_medicine.wisc.edu#ext#@uwm.edu::2ef0e974-7d34-4357-bb89-f6f02b35cf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5DED7F-4C67-0F40-8AC0-A4712B8E9A99}" v="33" dt="2020-12-07T20:59:19.704"/>
    <p1510:client id="{3E492744-48FF-83F7-0B19-2F53932D9ED6}" v="10" dt="2020-12-07T20:23:50.169"/>
    <p1510:client id="{964BE986-168E-47DA-AB6A-0C352BDF0DAB}" v="245" dt="2021-03-12T16:32:27.723"/>
    <p1510:client id="{9DEFA447-807D-3EF9-DCD9-FD8B29AD9218}" v="12" dt="2020-12-07T22:07:24.556"/>
    <p1510:client id="{A0087CD6-229D-C941-91A5-8B25A75264DC}" v="432" dt="2020-12-07T22:46:17.236"/>
    <p1510:client id="{E92ADFA3-4DC8-16F1-9401-69537F6B7A40}" v="26" dt="2020-12-07T21:09:01.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p:restoredTop sz="96395" autoAdjust="0"/>
  </p:normalViewPr>
  <p:slideViewPr>
    <p:cSldViewPr snapToGrid="0">
      <p:cViewPr varScale="1">
        <p:scale>
          <a:sx n="95" d="100"/>
          <a:sy n="95" d="100"/>
        </p:scale>
        <p:origin x="955" y="53"/>
      </p:cViewPr>
      <p:guideLst>
        <p:guide orient="horz" pos="2160"/>
        <p:guide pos="2880"/>
      </p:guideLst>
    </p:cSldViewPr>
  </p:slideViewPr>
  <p:notesTextViewPr>
    <p:cViewPr>
      <p:scale>
        <a:sx n="1" d="1"/>
        <a:sy n="1" d="1"/>
      </p:scale>
      <p:origin x="0" y="0"/>
    </p:cViewPr>
  </p:notesTextViewPr>
  <p:sorterViewPr>
    <p:cViewPr>
      <p:scale>
        <a:sx n="150" d="100"/>
        <a:sy n="150" d="100"/>
      </p:scale>
      <p:origin x="0" y="-8532"/>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BD974F-A678-425D-ABD0-0EA0E312A21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57265B5-F709-467B-A9F1-F334B80C521B}">
      <dgm:prSet/>
      <dgm:spPr/>
      <dgm:t>
        <a:bodyPr/>
        <a:lstStyle/>
        <a:p>
          <a:r>
            <a:rPr lang="en-US" dirty="0"/>
            <a:t>Physical injury (</a:t>
          </a:r>
          <a:r>
            <a:rPr lang="en-US"/>
            <a:t>including strangulation) </a:t>
          </a:r>
        </a:p>
      </dgm:t>
      <dgm:extLst>
        <a:ext uri="{E40237B7-FDA0-4F09-8148-C483321AD2D9}">
          <dgm14:cNvPr xmlns:dgm14="http://schemas.microsoft.com/office/drawing/2010/diagram" id="0" name="" descr="Physical injury (including strangulation) &#10;Death: Homicide, suicide, or maternal &#10;mortality related to high-risk pregnancy&#10;Risk of STIs and HIV&#10;Chronic pain or frequent illness&#10;Psychological: depression, PTSD, drug and alcohol abuse, eating disorders, sleep disturbances&#10;Decreased productivity/ missed work and school "/>
        </a:ext>
      </dgm:extLst>
    </dgm:pt>
    <dgm:pt modelId="{A7950ABA-10E0-4EAA-824F-57814C603714}" type="parTrans" cxnId="{B2786D01-42E5-4310-98CA-36F37B7915B1}">
      <dgm:prSet/>
      <dgm:spPr/>
      <dgm:t>
        <a:bodyPr/>
        <a:lstStyle/>
        <a:p>
          <a:endParaRPr lang="en-US"/>
        </a:p>
      </dgm:t>
    </dgm:pt>
    <dgm:pt modelId="{FD91C161-8FC6-4E50-8F6B-D64AD8B509BD}" type="sibTrans" cxnId="{B2786D01-42E5-4310-98CA-36F37B7915B1}">
      <dgm:prSet/>
      <dgm:spPr/>
      <dgm:t>
        <a:bodyPr/>
        <a:lstStyle/>
        <a:p>
          <a:endParaRPr lang="en-US"/>
        </a:p>
      </dgm:t>
    </dgm:pt>
    <dgm:pt modelId="{C2CE2D08-24F0-4E57-8F21-262BC11FEE19}">
      <dgm:prSet/>
      <dgm:spPr/>
      <dgm:t>
        <a:bodyPr/>
        <a:lstStyle/>
        <a:p>
          <a:r>
            <a:rPr lang="en-US" dirty="0"/>
            <a:t>Death: Homicide, suicide, or maternal </a:t>
          </a:r>
        </a:p>
      </dgm:t>
      <dgm:extLst>
        <a:ext uri="{E40237B7-FDA0-4F09-8148-C483321AD2D9}">
          <dgm14:cNvPr xmlns:dgm14="http://schemas.microsoft.com/office/drawing/2010/diagram" id="0" name="" descr="Physical injury (including strangulation) &#10;Death: Homicide, suicide, or maternal &#10;mortality related to high-risk pregnancy&#10;Risk of STIs and HIV&#10;Chronic pain or frequent illness&#10;Psychological: depression, PTSD, drug and alcohol abuse, eating disorders, sleep disturbances&#10;Decreased productivity/ missed work and school "/>
        </a:ext>
      </dgm:extLst>
    </dgm:pt>
    <dgm:pt modelId="{0FC2C377-C110-473D-B14D-FCA969F1D625}" type="parTrans" cxnId="{FC4DB658-98C6-4CB3-AC32-E0155A7FDE4B}">
      <dgm:prSet/>
      <dgm:spPr/>
      <dgm:t>
        <a:bodyPr/>
        <a:lstStyle/>
        <a:p>
          <a:endParaRPr lang="en-US"/>
        </a:p>
      </dgm:t>
    </dgm:pt>
    <dgm:pt modelId="{BE483733-AAD8-4999-8C13-FD3D10AE3586}" type="sibTrans" cxnId="{FC4DB658-98C6-4CB3-AC32-E0155A7FDE4B}">
      <dgm:prSet/>
      <dgm:spPr/>
      <dgm:t>
        <a:bodyPr/>
        <a:lstStyle/>
        <a:p>
          <a:endParaRPr lang="en-US"/>
        </a:p>
      </dgm:t>
    </dgm:pt>
    <dgm:pt modelId="{28415F99-E0C8-439B-BB7F-6CB0821EB6A1}">
      <dgm:prSet/>
      <dgm:spPr/>
      <dgm:t>
        <a:bodyPr/>
        <a:lstStyle/>
        <a:p>
          <a:r>
            <a:rPr lang="en-US"/>
            <a:t>mortality related to high-risk pregnancy</a:t>
          </a:r>
        </a:p>
      </dgm:t>
      <dgm:extLst>
        <a:ext uri="{E40237B7-FDA0-4F09-8148-C483321AD2D9}">
          <dgm14:cNvPr xmlns:dgm14="http://schemas.microsoft.com/office/drawing/2010/diagram" id="0" name="" descr="Physical injury (including strangulation) &#10;Death: Homicide, suicide, or maternal &#10;mortality related to high-risk pregnancy&#10;Risk of STIs and HIV&#10;Chronic pain or frequent illness&#10;Psychological: depression, PTSD, drug and alcohol abuse, eating disorders, sleep disturbances&#10;Decreased productivity/ missed work and school "/>
        </a:ext>
      </dgm:extLst>
    </dgm:pt>
    <dgm:pt modelId="{257E9146-1839-44EC-B524-B57B5B45C254}" type="parTrans" cxnId="{2C2A7FED-1660-4C22-8016-A01EB829475E}">
      <dgm:prSet/>
      <dgm:spPr/>
      <dgm:t>
        <a:bodyPr/>
        <a:lstStyle/>
        <a:p>
          <a:endParaRPr lang="en-US"/>
        </a:p>
      </dgm:t>
    </dgm:pt>
    <dgm:pt modelId="{CB6DB4F7-5140-4E5F-9DCA-77128BDD8230}" type="sibTrans" cxnId="{2C2A7FED-1660-4C22-8016-A01EB829475E}">
      <dgm:prSet/>
      <dgm:spPr/>
      <dgm:t>
        <a:bodyPr/>
        <a:lstStyle/>
        <a:p>
          <a:endParaRPr lang="en-US"/>
        </a:p>
      </dgm:t>
    </dgm:pt>
    <dgm:pt modelId="{9CA18FDC-335A-4901-9B6B-E93445CBE92A}">
      <dgm:prSet/>
      <dgm:spPr/>
      <dgm:t>
        <a:bodyPr/>
        <a:lstStyle/>
        <a:p>
          <a:r>
            <a:rPr lang="en-US" dirty="0"/>
            <a:t>Risk of STIs and HIV</a:t>
          </a:r>
        </a:p>
      </dgm:t>
      <dgm:extLst>
        <a:ext uri="{E40237B7-FDA0-4F09-8148-C483321AD2D9}">
          <dgm14:cNvPr xmlns:dgm14="http://schemas.microsoft.com/office/drawing/2010/diagram" id="0" name="" descr="Physical injury (including strangulation) &#10;Death: Homicide, suicide, or maternal &#10;mortality related to high-risk pregnancy&#10;Risk of STIs and HIV&#10;Chronic pain or frequent illness&#10;Psychological: depression, PTSD, drug and alcohol abuse, eating disorders, sleep disturbances&#10;Decreased productivity/ missed work and school "/>
        </a:ext>
      </dgm:extLst>
    </dgm:pt>
    <dgm:pt modelId="{AA33D8B3-8B9B-4580-916B-A715373FFA49}" type="parTrans" cxnId="{AFDCAD0C-4B13-47E3-8684-B91E8E605994}">
      <dgm:prSet/>
      <dgm:spPr/>
      <dgm:t>
        <a:bodyPr/>
        <a:lstStyle/>
        <a:p>
          <a:endParaRPr lang="en-US"/>
        </a:p>
      </dgm:t>
    </dgm:pt>
    <dgm:pt modelId="{A33BD196-21A9-44EB-83B1-5159072C489D}" type="sibTrans" cxnId="{AFDCAD0C-4B13-47E3-8684-B91E8E605994}">
      <dgm:prSet/>
      <dgm:spPr/>
      <dgm:t>
        <a:bodyPr/>
        <a:lstStyle/>
        <a:p>
          <a:endParaRPr lang="en-US"/>
        </a:p>
      </dgm:t>
    </dgm:pt>
    <dgm:pt modelId="{7B10F81E-2EB2-448E-A359-D2CBC6453E9C}">
      <dgm:prSet/>
      <dgm:spPr/>
      <dgm:t>
        <a:bodyPr/>
        <a:lstStyle/>
        <a:p>
          <a:r>
            <a:rPr lang="en-US"/>
            <a:t>Chronic pain or frequent illness</a:t>
          </a:r>
        </a:p>
      </dgm:t>
      <dgm:extLst>
        <a:ext uri="{E40237B7-FDA0-4F09-8148-C483321AD2D9}">
          <dgm14:cNvPr xmlns:dgm14="http://schemas.microsoft.com/office/drawing/2010/diagram" id="0" name="" descr="Physical injury (including strangulation) &#10;Death: Homicide, suicide, or maternal &#10;mortality related to high-risk pregnancy&#10;Risk of STIs and HIV&#10;Chronic pain or frequent illness&#10;Psychological: depression, PTSD, drug and alcohol abuse, eating disorders, sleep disturbances&#10;Decreased productivity/ missed work and school "/>
        </a:ext>
      </dgm:extLst>
    </dgm:pt>
    <dgm:pt modelId="{BD229895-A221-433B-A735-407C0B909DE0}" type="parTrans" cxnId="{8EAA3A1B-ACEA-41C6-B9C0-9692E3CBF092}">
      <dgm:prSet/>
      <dgm:spPr/>
      <dgm:t>
        <a:bodyPr/>
        <a:lstStyle/>
        <a:p>
          <a:endParaRPr lang="en-US"/>
        </a:p>
      </dgm:t>
    </dgm:pt>
    <dgm:pt modelId="{5584FE00-704F-4999-A539-8854FB39306E}" type="sibTrans" cxnId="{8EAA3A1B-ACEA-41C6-B9C0-9692E3CBF092}">
      <dgm:prSet/>
      <dgm:spPr/>
      <dgm:t>
        <a:bodyPr/>
        <a:lstStyle/>
        <a:p>
          <a:endParaRPr lang="en-US"/>
        </a:p>
      </dgm:t>
    </dgm:pt>
    <dgm:pt modelId="{E1029934-B012-4151-B8B2-C33B98B5818F}">
      <dgm:prSet/>
      <dgm:spPr/>
      <dgm:t>
        <a:bodyPr/>
        <a:lstStyle/>
        <a:p>
          <a:r>
            <a:rPr lang="en-US" dirty="0"/>
            <a:t>Psychological: depression, PTSD, drug and alcohol abuse, eating disorders, sleep disturbances</a:t>
          </a:r>
        </a:p>
      </dgm:t>
      <dgm:extLst>
        <a:ext uri="{E40237B7-FDA0-4F09-8148-C483321AD2D9}">
          <dgm14:cNvPr xmlns:dgm14="http://schemas.microsoft.com/office/drawing/2010/diagram" id="0" name="" descr="Physical injury (including strangulation) &#10;Death: Homicide, suicide, or maternal &#10;mortality related to high-risk pregnancy&#10;Risk of STIs and HIV&#10;Chronic pain or frequent illness&#10;Psychological: depression, PTSD, drug and alcohol abuse, eating disorders, sleep disturbances&#10;Decreased productivity/ missed work and school "/>
        </a:ext>
      </dgm:extLst>
    </dgm:pt>
    <dgm:pt modelId="{254C1E5A-40E4-45F2-A536-351380F73892}" type="parTrans" cxnId="{35AAEB8E-04FE-408C-A051-4572D901E97E}">
      <dgm:prSet/>
      <dgm:spPr/>
      <dgm:t>
        <a:bodyPr/>
        <a:lstStyle/>
        <a:p>
          <a:endParaRPr lang="en-US"/>
        </a:p>
      </dgm:t>
    </dgm:pt>
    <dgm:pt modelId="{7FB3FFBC-4C6C-446E-A58D-E20C4D9AD5F4}" type="sibTrans" cxnId="{35AAEB8E-04FE-408C-A051-4572D901E97E}">
      <dgm:prSet/>
      <dgm:spPr/>
      <dgm:t>
        <a:bodyPr/>
        <a:lstStyle/>
        <a:p>
          <a:endParaRPr lang="en-US"/>
        </a:p>
      </dgm:t>
    </dgm:pt>
    <dgm:pt modelId="{E21A38B3-B12A-4434-AAD3-425BD8B3BB3F}">
      <dgm:prSet/>
      <dgm:spPr/>
      <dgm:t>
        <a:bodyPr/>
        <a:lstStyle/>
        <a:p>
          <a:r>
            <a:rPr lang="en-US" dirty="0"/>
            <a:t>Decreased productivity/ missed work and school </a:t>
          </a:r>
        </a:p>
      </dgm:t>
      <dgm:extLst>
        <a:ext uri="{E40237B7-FDA0-4F09-8148-C483321AD2D9}">
          <dgm14:cNvPr xmlns:dgm14="http://schemas.microsoft.com/office/drawing/2010/diagram" id="0" name="" descr="Physical injury (including strangulation) &#10;Death: Homicide, suicide, or maternal &#10;mortality related to high-risk pregnancy&#10;Risk of STIs and HIV&#10;Chronic pain or frequent illness&#10;Psychological: depression, PTSD, drug and alcohol abuse, eating disorders, sleep disturbances&#10;Decreased productivity/ missed work and school "/>
        </a:ext>
      </dgm:extLst>
    </dgm:pt>
    <dgm:pt modelId="{03A80AA7-274B-4E4A-B6B9-87EE6733A6C5}" type="parTrans" cxnId="{C2F2E9F2-3B9A-4AB1-9929-6679BEE6E59F}">
      <dgm:prSet/>
      <dgm:spPr/>
      <dgm:t>
        <a:bodyPr/>
        <a:lstStyle/>
        <a:p>
          <a:endParaRPr lang="en-US"/>
        </a:p>
      </dgm:t>
    </dgm:pt>
    <dgm:pt modelId="{86346845-2A6E-4F43-BDCA-371F2FF71F04}" type="sibTrans" cxnId="{C2F2E9F2-3B9A-4AB1-9929-6679BEE6E59F}">
      <dgm:prSet/>
      <dgm:spPr/>
      <dgm:t>
        <a:bodyPr/>
        <a:lstStyle/>
        <a:p>
          <a:endParaRPr lang="en-US"/>
        </a:p>
      </dgm:t>
    </dgm:pt>
    <dgm:pt modelId="{6E6678D5-0F66-354F-AF30-C0B6BE0A6513}" type="pres">
      <dgm:prSet presAssocID="{D7BD974F-A678-425D-ABD0-0EA0E312A216}" presName="vert0" presStyleCnt="0">
        <dgm:presLayoutVars>
          <dgm:dir/>
          <dgm:animOne val="branch"/>
          <dgm:animLvl val="lvl"/>
        </dgm:presLayoutVars>
      </dgm:prSet>
      <dgm:spPr/>
    </dgm:pt>
    <dgm:pt modelId="{0EC6F73F-F301-2047-B38F-0D7481D9170D}" type="pres">
      <dgm:prSet presAssocID="{457265B5-F709-467B-A9F1-F334B80C521B}" presName="thickLine" presStyleLbl="alignNode1" presStyleIdx="0" presStyleCnt="7"/>
      <dgm:spPr/>
    </dgm:pt>
    <dgm:pt modelId="{018023E7-3638-2349-811B-D8027E164194}" type="pres">
      <dgm:prSet presAssocID="{457265B5-F709-467B-A9F1-F334B80C521B}" presName="horz1" presStyleCnt="0"/>
      <dgm:spPr/>
    </dgm:pt>
    <dgm:pt modelId="{364FEB74-F984-F147-AFFA-B7D3575D851C}" type="pres">
      <dgm:prSet presAssocID="{457265B5-F709-467B-A9F1-F334B80C521B}" presName="tx1" presStyleLbl="revTx" presStyleIdx="0" presStyleCnt="7"/>
      <dgm:spPr/>
    </dgm:pt>
    <dgm:pt modelId="{39DB47AE-3D2A-C344-9D75-FE21C3ABF4F1}" type="pres">
      <dgm:prSet presAssocID="{457265B5-F709-467B-A9F1-F334B80C521B}" presName="vert1" presStyleCnt="0"/>
      <dgm:spPr/>
    </dgm:pt>
    <dgm:pt modelId="{6A86C4F1-F934-0042-9D40-B9973FB5F280}" type="pres">
      <dgm:prSet presAssocID="{C2CE2D08-24F0-4E57-8F21-262BC11FEE19}" presName="thickLine" presStyleLbl="alignNode1" presStyleIdx="1" presStyleCnt="7"/>
      <dgm:spPr/>
    </dgm:pt>
    <dgm:pt modelId="{19E37AA7-C61D-6E4D-A526-9C1AD970C0B0}" type="pres">
      <dgm:prSet presAssocID="{C2CE2D08-24F0-4E57-8F21-262BC11FEE19}" presName="horz1" presStyleCnt="0"/>
      <dgm:spPr/>
    </dgm:pt>
    <dgm:pt modelId="{56F27920-5BCA-1C46-B26D-C93DDE1BF5F9}" type="pres">
      <dgm:prSet presAssocID="{C2CE2D08-24F0-4E57-8F21-262BC11FEE19}" presName="tx1" presStyleLbl="revTx" presStyleIdx="1" presStyleCnt="7"/>
      <dgm:spPr/>
    </dgm:pt>
    <dgm:pt modelId="{DFB0FB53-5AF6-F841-8F38-6D815B6F47FD}" type="pres">
      <dgm:prSet presAssocID="{C2CE2D08-24F0-4E57-8F21-262BC11FEE19}" presName="vert1" presStyleCnt="0"/>
      <dgm:spPr/>
    </dgm:pt>
    <dgm:pt modelId="{4078FB18-A601-5540-8993-0E23BCEBE237}" type="pres">
      <dgm:prSet presAssocID="{28415F99-E0C8-439B-BB7F-6CB0821EB6A1}" presName="thickLine" presStyleLbl="alignNode1" presStyleIdx="2" presStyleCnt="7"/>
      <dgm:spPr/>
    </dgm:pt>
    <dgm:pt modelId="{B5D2AEC7-0431-DF41-992A-19929D781D0D}" type="pres">
      <dgm:prSet presAssocID="{28415F99-E0C8-439B-BB7F-6CB0821EB6A1}" presName="horz1" presStyleCnt="0"/>
      <dgm:spPr/>
    </dgm:pt>
    <dgm:pt modelId="{A1D17DC2-E313-A547-9D82-5B1038B2C4C1}" type="pres">
      <dgm:prSet presAssocID="{28415F99-E0C8-439B-BB7F-6CB0821EB6A1}" presName="tx1" presStyleLbl="revTx" presStyleIdx="2" presStyleCnt="7"/>
      <dgm:spPr/>
    </dgm:pt>
    <dgm:pt modelId="{0A87A87D-52EB-1346-905A-D31607FD0273}" type="pres">
      <dgm:prSet presAssocID="{28415F99-E0C8-439B-BB7F-6CB0821EB6A1}" presName="vert1" presStyleCnt="0"/>
      <dgm:spPr/>
    </dgm:pt>
    <dgm:pt modelId="{40767AB8-0DE8-044F-BA41-2DBEE02DA688}" type="pres">
      <dgm:prSet presAssocID="{9CA18FDC-335A-4901-9B6B-E93445CBE92A}" presName="thickLine" presStyleLbl="alignNode1" presStyleIdx="3" presStyleCnt="7"/>
      <dgm:spPr/>
    </dgm:pt>
    <dgm:pt modelId="{E893F494-2FAA-B043-B6FB-55106A23A2EF}" type="pres">
      <dgm:prSet presAssocID="{9CA18FDC-335A-4901-9B6B-E93445CBE92A}" presName="horz1" presStyleCnt="0"/>
      <dgm:spPr/>
    </dgm:pt>
    <dgm:pt modelId="{8512D426-8BB0-CD48-8594-6FDB7FC1D09C}" type="pres">
      <dgm:prSet presAssocID="{9CA18FDC-335A-4901-9B6B-E93445CBE92A}" presName="tx1" presStyleLbl="revTx" presStyleIdx="3" presStyleCnt="7"/>
      <dgm:spPr/>
    </dgm:pt>
    <dgm:pt modelId="{3181630A-722E-784C-931B-E1B0B7812E87}" type="pres">
      <dgm:prSet presAssocID="{9CA18FDC-335A-4901-9B6B-E93445CBE92A}" presName="vert1" presStyleCnt="0"/>
      <dgm:spPr/>
    </dgm:pt>
    <dgm:pt modelId="{9A15F367-5325-D74A-B5BC-2F0A768C2CFD}" type="pres">
      <dgm:prSet presAssocID="{7B10F81E-2EB2-448E-A359-D2CBC6453E9C}" presName="thickLine" presStyleLbl="alignNode1" presStyleIdx="4" presStyleCnt="7"/>
      <dgm:spPr/>
    </dgm:pt>
    <dgm:pt modelId="{EDA933CA-97A0-8241-855A-98FAF2AECD5E}" type="pres">
      <dgm:prSet presAssocID="{7B10F81E-2EB2-448E-A359-D2CBC6453E9C}" presName="horz1" presStyleCnt="0"/>
      <dgm:spPr/>
    </dgm:pt>
    <dgm:pt modelId="{378E1662-4B6F-F64E-BF68-94113822101A}" type="pres">
      <dgm:prSet presAssocID="{7B10F81E-2EB2-448E-A359-D2CBC6453E9C}" presName="tx1" presStyleLbl="revTx" presStyleIdx="4" presStyleCnt="7"/>
      <dgm:spPr/>
    </dgm:pt>
    <dgm:pt modelId="{7BB4CEA0-9844-3045-84E5-17A6CEA49807}" type="pres">
      <dgm:prSet presAssocID="{7B10F81E-2EB2-448E-A359-D2CBC6453E9C}" presName="vert1" presStyleCnt="0"/>
      <dgm:spPr/>
    </dgm:pt>
    <dgm:pt modelId="{4161ED57-3C12-7D40-A18F-C1C65C555F9C}" type="pres">
      <dgm:prSet presAssocID="{E1029934-B012-4151-B8B2-C33B98B5818F}" presName="thickLine" presStyleLbl="alignNode1" presStyleIdx="5" presStyleCnt="7"/>
      <dgm:spPr/>
    </dgm:pt>
    <dgm:pt modelId="{2B6E4360-3B10-F14A-B50E-82EB7893ADC4}" type="pres">
      <dgm:prSet presAssocID="{E1029934-B012-4151-B8B2-C33B98B5818F}" presName="horz1" presStyleCnt="0"/>
      <dgm:spPr/>
    </dgm:pt>
    <dgm:pt modelId="{D8DA217A-CAC0-FA41-BEF7-A65ED5CE0486}" type="pres">
      <dgm:prSet presAssocID="{E1029934-B012-4151-B8B2-C33B98B5818F}" presName="tx1" presStyleLbl="revTx" presStyleIdx="5" presStyleCnt="7"/>
      <dgm:spPr/>
    </dgm:pt>
    <dgm:pt modelId="{9F30728C-DB2D-574F-A9A6-8E74A5BFD372}" type="pres">
      <dgm:prSet presAssocID="{E1029934-B012-4151-B8B2-C33B98B5818F}" presName="vert1" presStyleCnt="0"/>
      <dgm:spPr/>
    </dgm:pt>
    <dgm:pt modelId="{5D1EDE65-CAD0-FD4B-AF7A-5EA53CBA0960}" type="pres">
      <dgm:prSet presAssocID="{E21A38B3-B12A-4434-AAD3-425BD8B3BB3F}" presName="thickLine" presStyleLbl="alignNode1" presStyleIdx="6" presStyleCnt="7"/>
      <dgm:spPr/>
    </dgm:pt>
    <dgm:pt modelId="{44B78A45-420B-BE44-9C2A-CAEDFC21B912}" type="pres">
      <dgm:prSet presAssocID="{E21A38B3-B12A-4434-AAD3-425BD8B3BB3F}" presName="horz1" presStyleCnt="0"/>
      <dgm:spPr/>
    </dgm:pt>
    <dgm:pt modelId="{CC392ADE-5335-C64E-BB4B-0F46B37FF88A}" type="pres">
      <dgm:prSet presAssocID="{E21A38B3-B12A-4434-AAD3-425BD8B3BB3F}" presName="tx1" presStyleLbl="revTx" presStyleIdx="6" presStyleCnt="7"/>
      <dgm:spPr/>
    </dgm:pt>
    <dgm:pt modelId="{764A4BAF-43DD-304B-98E6-A6FDCAA01E89}" type="pres">
      <dgm:prSet presAssocID="{E21A38B3-B12A-4434-AAD3-425BD8B3BB3F}" presName="vert1" presStyleCnt="0"/>
      <dgm:spPr/>
    </dgm:pt>
  </dgm:ptLst>
  <dgm:cxnLst>
    <dgm:cxn modelId="{B2786D01-42E5-4310-98CA-36F37B7915B1}" srcId="{D7BD974F-A678-425D-ABD0-0EA0E312A216}" destId="{457265B5-F709-467B-A9F1-F334B80C521B}" srcOrd="0" destOrd="0" parTransId="{A7950ABA-10E0-4EAA-824F-57814C603714}" sibTransId="{FD91C161-8FC6-4E50-8F6B-D64AD8B509BD}"/>
    <dgm:cxn modelId="{AFDCAD0C-4B13-47E3-8684-B91E8E605994}" srcId="{D7BD974F-A678-425D-ABD0-0EA0E312A216}" destId="{9CA18FDC-335A-4901-9B6B-E93445CBE92A}" srcOrd="3" destOrd="0" parTransId="{AA33D8B3-8B9B-4580-916B-A715373FFA49}" sibTransId="{A33BD196-21A9-44EB-83B1-5159072C489D}"/>
    <dgm:cxn modelId="{8EAA3A1B-ACEA-41C6-B9C0-9692E3CBF092}" srcId="{D7BD974F-A678-425D-ABD0-0EA0E312A216}" destId="{7B10F81E-2EB2-448E-A359-D2CBC6453E9C}" srcOrd="4" destOrd="0" parTransId="{BD229895-A221-433B-A735-407C0B909DE0}" sibTransId="{5584FE00-704F-4999-A539-8854FB39306E}"/>
    <dgm:cxn modelId="{45FE6728-4227-9344-AFC0-485BAC8B50BB}" type="presOf" srcId="{E1029934-B012-4151-B8B2-C33B98B5818F}" destId="{D8DA217A-CAC0-FA41-BEF7-A65ED5CE0486}" srcOrd="0" destOrd="0" presId="urn:microsoft.com/office/officeart/2008/layout/LinedList"/>
    <dgm:cxn modelId="{C8ACC04D-8EC9-FC47-82D7-01746C11A472}" type="presOf" srcId="{7B10F81E-2EB2-448E-A359-D2CBC6453E9C}" destId="{378E1662-4B6F-F64E-BF68-94113822101A}" srcOrd="0" destOrd="0" presId="urn:microsoft.com/office/officeart/2008/layout/LinedList"/>
    <dgm:cxn modelId="{FC4DB658-98C6-4CB3-AC32-E0155A7FDE4B}" srcId="{D7BD974F-A678-425D-ABD0-0EA0E312A216}" destId="{C2CE2D08-24F0-4E57-8F21-262BC11FEE19}" srcOrd="1" destOrd="0" parTransId="{0FC2C377-C110-473D-B14D-FCA969F1D625}" sibTransId="{BE483733-AAD8-4999-8C13-FD3D10AE3586}"/>
    <dgm:cxn modelId="{C690BD58-D903-CD4E-A7DC-8975073F27FC}" type="presOf" srcId="{457265B5-F709-467B-A9F1-F334B80C521B}" destId="{364FEB74-F984-F147-AFFA-B7D3575D851C}" srcOrd="0" destOrd="0" presId="urn:microsoft.com/office/officeart/2008/layout/LinedList"/>
    <dgm:cxn modelId="{35AAEB8E-04FE-408C-A051-4572D901E97E}" srcId="{D7BD974F-A678-425D-ABD0-0EA0E312A216}" destId="{E1029934-B012-4151-B8B2-C33B98B5818F}" srcOrd="5" destOrd="0" parTransId="{254C1E5A-40E4-45F2-A536-351380F73892}" sibTransId="{7FB3FFBC-4C6C-446E-A58D-E20C4D9AD5F4}"/>
    <dgm:cxn modelId="{1E9ADC98-F8FF-3D46-8A5E-DC7C001996AB}" type="presOf" srcId="{28415F99-E0C8-439B-BB7F-6CB0821EB6A1}" destId="{A1D17DC2-E313-A547-9D82-5B1038B2C4C1}" srcOrd="0" destOrd="0" presId="urn:microsoft.com/office/officeart/2008/layout/LinedList"/>
    <dgm:cxn modelId="{B86528B0-A34A-7D4F-9EA7-05511AB9761D}" type="presOf" srcId="{E21A38B3-B12A-4434-AAD3-425BD8B3BB3F}" destId="{CC392ADE-5335-C64E-BB4B-0F46B37FF88A}" srcOrd="0" destOrd="0" presId="urn:microsoft.com/office/officeart/2008/layout/LinedList"/>
    <dgm:cxn modelId="{3A0C61BA-4708-D54E-9A8C-BED65A847AA1}" type="presOf" srcId="{9CA18FDC-335A-4901-9B6B-E93445CBE92A}" destId="{8512D426-8BB0-CD48-8594-6FDB7FC1D09C}" srcOrd="0" destOrd="0" presId="urn:microsoft.com/office/officeart/2008/layout/LinedList"/>
    <dgm:cxn modelId="{98F083E2-DA37-F140-851C-73BAAE02604C}" type="presOf" srcId="{C2CE2D08-24F0-4E57-8F21-262BC11FEE19}" destId="{56F27920-5BCA-1C46-B26D-C93DDE1BF5F9}" srcOrd="0" destOrd="0" presId="urn:microsoft.com/office/officeart/2008/layout/LinedList"/>
    <dgm:cxn modelId="{2C2A7FED-1660-4C22-8016-A01EB829475E}" srcId="{D7BD974F-A678-425D-ABD0-0EA0E312A216}" destId="{28415F99-E0C8-439B-BB7F-6CB0821EB6A1}" srcOrd="2" destOrd="0" parTransId="{257E9146-1839-44EC-B524-B57B5B45C254}" sibTransId="{CB6DB4F7-5140-4E5F-9DCA-77128BDD8230}"/>
    <dgm:cxn modelId="{D871F2ED-8498-8544-9DF7-136F901DA8D2}" type="presOf" srcId="{D7BD974F-A678-425D-ABD0-0EA0E312A216}" destId="{6E6678D5-0F66-354F-AF30-C0B6BE0A6513}" srcOrd="0" destOrd="0" presId="urn:microsoft.com/office/officeart/2008/layout/LinedList"/>
    <dgm:cxn modelId="{C2F2E9F2-3B9A-4AB1-9929-6679BEE6E59F}" srcId="{D7BD974F-A678-425D-ABD0-0EA0E312A216}" destId="{E21A38B3-B12A-4434-AAD3-425BD8B3BB3F}" srcOrd="6" destOrd="0" parTransId="{03A80AA7-274B-4E4A-B6B9-87EE6733A6C5}" sibTransId="{86346845-2A6E-4F43-BDCA-371F2FF71F04}"/>
    <dgm:cxn modelId="{D5161276-C82B-A542-8A39-FF391C430C2F}" type="presParOf" srcId="{6E6678D5-0F66-354F-AF30-C0B6BE0A6513}" destId="{0EC6F73F-F301-2047-B38F-0D7481D9170D}" srcOrd="0" destOrd="0" presId="urn:microsoft.com/office/officeart/2008/layout/LinedList"/>
    <dgm:cxn modelId="{70BA6BD8-3FC1-374E-803F-30F6A4249798}" type="presParOf" srcId="{6E6678D5-0F66-354F-AF30-C0B6BE0A6513}" destId="{018023E7-3638-2349-811B-D8027E164194}" srcOrd="1" destOrd="0" presId="urn:microsoft.com/office/officeart/2008/layout/LinedList"/>
    <dgm:cxn modelId="{43F726DF-4A19-7C43-8E8C-642E2B1F9A7E}" type="presParOf" srcId="{018023E7-3638-2349-811B-D8027E164194}" destId="{364FEB74-F984-F147-AFFA-B7D3575D851C}" srcOrd="0" destOrd="0" presId="urn:microsoft.com/office/officeart/2008/layout/LinedList"/>
    <dgm:cxn modelId="{3DB435B6-99C4-8A45-AB1F-EC1C002B8A81}" type="presParOf" srcId="{018023E7-3638-2349-811B-D8027E164194}" destId="{39DB47AE-3D2A-C344-9D75-FE21C3ABF4F1}" srcOrd="1" destOrd="0" presId="urn:microsoft.com/office/officeart/2008/layout/LinedList"/>
    <dgm:cxn modelId="{EC70D2C2-E5A4-0F4A-8E78-4C26CCC22037}" type="presParOf" srcId="{6E6678D5-0F66-354F-AF30-C0B6BE0A6513}" destId="{6A86C4F1-F934-0042-9D40-B9973FB5F280}" srcOrd="2" destOrd="0" presId="urn:microsoft.com/office/officeart/2008/layout/LinedList"/>
    <dgm:cxn modelId="{804D760A-B2BD-4748-AE6A-A2BBAC300869}" type="presParOf" srcId="{6E6678D5-0F66-354F-AF30-C0B6BE0A6513}" destId="{19E37AA7-C61D-6E4D-A526-9C1AD970C0B0}" srcOrd="3" destOrd="0" presId="urn:microsoft.com/office/officeart/2008/layout/LinedList"/>
    <dgm:cxn modelId="{E7E42E87-3DAD-BA42-8609-A93462E088BF}" type="presParOf" srcId="{19E37AA7-C61D-6E4D-A526-9C1AD970C0B0}" destId="{56F27920-5BCA-1C46-B26D-C93DDE1BF5F9}" srcOrd="0" destOrd="0" presId="urn:microsoft.com/office/officeart/2008/layout/LinedList"/>
    <dgm:cxn modelId="{E857878F-9F19-E54E-A79D-F2C6F989DD12}" type="presParOf" srcId="{19E37AA7-C61D-6E4D-A526-9C1AD970C0B0}" destId="{DFB0FB53-5AF6-F841-8F38-6D815B6F47FD}" srcOrd="1" destOrd="0" presId="urn:microsoft.com/office/officeart/2008/layout/LinedList"/>
    <dgm:cxn modelId="{383C4C6B-6825-C646-9D02-01958408E9B4}" type="presParOf" srcId="{6E6678D5-0F66-354F-AF30-C0B6BE0A6513}" destId="{4078FB18-A601-5540-8993-0E23BCEBE237}" srcOrd="4" destOrd="0" presId="urn:microsoft.com/office/officeart/2008/layout/LinedList"/>
    <dgm:cxn modelId="{992DCCBF-1C23-CC47-948F-EC17FAC61C73}" type="presParOf" srcId="{6E6678D5-0F66-354F-AF30-C0B6BE0A6513}" destId="{B5D2AEC7-0431-DF41-992A-19929D781D0D}" srcOrd="5" destOrd="0" presId="urn:microsoft.com/office/officeart/2008/layout/LinedList"/>
    <dgm:cxn modelId="{3B6890FF-C56E-2C42-9900-BF132DD3ABB8}" type="presParOf" srcId="{B5D2AEC7-0431-DF41-992A-19929D781D0D}" destId="{A1D17DC2-E313-A547-9D82-5B1038B2C4C1}" srcOrd="0" destOrd="0" presId="urn:microsoft.com/office/officeart/2008/layout/LinedList"/>
    <dgm:cxn modelId="{FD160489-23AA-4541-966F-ED88733B99D0}" type="presParOf" srcId="{B5D2AEC7-0431-DF41-992A-19929D781D0D}" destId="{0A87A87D-52EB-1346-905A-D31607FD0273}" srcOrd="1" destOrd="0" presId="urn:microsoft.com/office/officeart/2008/layout/LinedList"/>
    <dgm:cxn modelId="{5981AB64-A634-484B-84A5-CF49745E5C70}" type="presParOf" srcId="{6E6678D5-0F66-354F-AF30-C0B6BE0A6513}" destId="{40767AB8-0DE8-044F-BA41-2DBEE02DA688}" srcOrd="6" destOrd="0" presId="urn:microsoft.com/office/officeart/2008/layout/LinedList"/>
    <dgm:cxn modelId="{AB32F5C4-3CD2-9D44-92EE-7F424190375E}" type="presParOf" srcId="{6E6678D5-0F66-354F-AF30-C0B6BE0A6513}" destId="{E893F494-2FAA-B043-B6FB-55106A23A2EF}" srcOrd="7" destOrd="0" presId="urn:microsoft.com/office/officeart/2008/layout/LinedList"/>
    <dgm:cxn modelId="{D19FCEB2-98DC-8F46-9742-D50D1B792895}" type="presParOf" srcId="{E893F494-2FAA-B043-B6FB-55106A23A2EF}" destId="{8512D426-8BB0-CD48-8594-6FDB7FC1D09C}" srcOrd="0" destOrd="0" presId="urn:microsoft.com/office/officeart/2008/layout/LinedList"/>
    <dgm:cxn modelId="{25673C3A-1B7A-5245-A322-D5B916E271F7}" type="presParOf" srcId="{E893F494-2FAA-B043-B6FB-55106A23A2EF}" destId="{3181630A-722E-784C-931B-E1B0B7812E87}" srcOrd="1" destOrd="0" presId="urn:microsoft.com/office/officeart/2008/layout/LinedList"/>
    <dgm:cxn modelId="{0E193B36-EA65-0D4B-A3FE-C91B1760AFC6}" type="presParOf" srcId="{6E6678D5-0F66-354F-AF30-C0B6BE0A6513}" destId="{9A15F367-5325-D74A-B5BC-2F0A768C2CFD}" srcOrd="8" destOrd="0" presId="urn:microsoft.com/office/officeart/2008/layout/LinedList"/>
    <dgm:cxn modelId="{39468BE7-BDF1-9A48-89BB-A7A9B1934EBE}" type="presParOf" srcId="{6E6678D5-0F66-354F-AF30-C0B6BE0A6513}" destId="{EDA933CA-97A0-8241-855A-98FAF2AECD5E}" srcOrd="9" destOrd="0" presId="urn:microsoft.com/office/officeart/2008/layout/LinedList"/>
    <dgm:cxn modelId="{F695C251-2D56-F340-A1DC-F33DA5DDCC29}" type="presParOf" srcId="{EDA933CA-97A0-8241-855A-98FAF2AECD5E}" destId="{378E1662-4B6F-F64E-BF68-94113822101A}" srcOrd="0" destOrd="0" presId="urn:microsoft.com/office/officeart/2008/layout/LinedList"/>
    <dgm:cxn modelId="{80FEDE11-4197-4A40-92AB-79A053883447}" type="presParOf" srcId="{EDA933CA-97A0-8241-855A-98FAF2AECD5E}" destId="{7BB4CEA0-9844-3045-84E5-17A6CEA49807}" srcOrd="1" destOrd="0" presId="urn:microsoft.com/office/officeart/2008/layout/LinedList"/>
    <dgm:cxn modelId="{BABFE2E1-4FAB-794F-AF86-F8288839A244}" type="presParOf" srcId="{6E6678D5-0F66-354F-AF30-C0B6BE0A6513}" destId="{4161ED57-3C12-7D40-A18F-C1C65C555F9C}" srcOrd="10" destOrd="0" presId="urn:microsoft.com/office/officeart/2008/layout/LinedList"/>
    <dgm:cxn modelId="{C730CF4F-27B6-3B4D-A410-7DEFB3BCF671}" type="presParOf" srcId="{6E6678D5-0F66-354F-AF30-C0B6BE0A6513}" destId="{2B6E4360-3B10-F14A-B50E-82EB7893ADC4}" srcOrd="11" destOrd="0" presId="urn:microsoft.com/office/officeart/2008/layout/LinedList"/>
    <dgm:cxn modelId="{22C3732E-96F7-BE46-955A-FED88D6B01D2}" type="presParOf" srcId="{2B6E4360-3B10-F14A-B50E-82EB7893ADC4}" destId="{D8DA217A-CAC0-FA41-BEF7-A65ED5CE0486}" srcOrd="0" destOrd="0" presId="urn:microsoft.com/office/officeart/2008/layout/LinedList"/>
    <dgm:cxn modelId="{A22F79E7-A65F-B644-824B-0CD237DB2FEE}" type="presParOf" srcId="{2B6E4360-3B10-F14A-B50E-82EB7893ADC4}" destId="{9F30728C-DB2D-574F-A9A6-8E74A5BFD372}" srcOrd="1" destOrd="0" presId="urn:microsoft.com/office/officeart/2008/layout/LinedList"/>
    <dgm:cxn modelId="{5D9DE8B6-1DD1-F549-92FA-6B379CBB283D}" type="presParOf" srcId="{6E6678D5-0F66-354F-AF30-C0B6BE0A6513}" destId="{5D1EDE65-CAD0-FD4B-AF7A-5EA53CBA0960}" srcOrd="12" destOrd="0" presId="urn:microsoft.com/office/officeart/2008/layout/LinedList"/>
    <dgm:cxn modelId="{B299A098-B5DE-A847-9FBE-ACD4A7F248B1}" type="presParOf" srcId="{6E6678D5-0F66-354F-AF30-C0B6BE0A6513}" destId="{44B78A45-420B-BE44-9C2A-CAEDFC21B912}" srcOrd="13" destOrd="0" presId="urn:microsoft.com/office/officeart/2008/layout/LinedList"/>
    <dgm:cxn modelId="{3339360C-4697-8E43-BEB5-7D2B2A18998E}" type="presParOf" srcId="{44B78A45-420B-BE44-9C2A-CAEDFC21B912}" destId="{CC392ADE-5335-C64E-BB4B-0F46B37FF88A}" srcOrd="0" destOrd="0" presId="urn:microsoft.com/office/officeart/2008/layout/LinedList"/>
    <dgm:cxn modelId="{95610712-13C6-914E-81B3-79A8E9CA5EDB}" type="presParOf" srcId="{44B78A45-420B-BE44-9C2A-CAEDFC21B912}" destId="{764A4BAF-43DD-304B-98E6-A6FDCAA01E8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FE8507-2E79-49B8-BFB5-12C9F8A31AF1}" type="doc">
      <dgm:prSet loTypeId="urn:microsoft.com/office/officeart/2005/8/layout/radial3" loCatId="cycle" qsTypeId="urn:microsoft.com/office/officeart/2005/8/quickstyle/simple1" qsCatId="simple" csTypeId="urn:microsoft.com/office/officeart/2005/8/colors/accent4_2" csCatId="accent4" phldr="1"/>
      <dgm:spPr/>
      <dgm:t>
        <a:bodyPr/>
        <a:lstStyle/>
        <a:p>
          <a:endParaRPr lang="en-US"/>
        </a:p>
      </dgm:t>
    </dgm:pt>
    <dgm:pt modelId="{4EAD94DA-1105-4ED0-BDFB-917E91D45F57}">
      <dgm:prSet phldrT="[Text]" custT="1"/>
      <dgm:spPr/>
      <dgm:t>
        <a:bodyPr/>
        <a:lstStyle/>
        <a:p>
          <a:r>
            <a:rPr lang="en-US" sz="3200" dirty="0"/>
            <a:t>Violence Against AI Women</a:t>
          </a:r>
        </a:p>
      </dgm:t>
    </dgm:pt>
    <dgm:pt modelId="{ABD6B4ED-CDF0-4D57-809A-CC62DED1E5DB}" type="parTrans" cxnId="{D225883C-6909-4DCE-A7FD-AEC463781E0C}">
      <dgm:prSet/>
      <dgm:spPr/>
      <dgm:t>
        <a:bodyPr/>
        <a:lstStyle/>
        <a:p>
          <a:endParaRPr lang="en-US"/>
        </a:p>
      </dgm:t>
    </dgm:pt>
    <dgm:pt modelId="{B8CCB510-C12C-4C41-961E-F918B2E9C875}" type="sibTrans" cxnId="{D225883C-6909-4DCE-A7FD-AEC463781E0C}">
      <dgm:prSet/>
      <dgm:spPr/>
      <dgm:t>
        <a:bodyPr/>
        <a:lstStyle/>
        <a:p>
          <a:endParaRPr lang="en-US"/>
        </a:p>
      </dgm:t>
    </dgm:pt>
    <dgm:pt modelId="{7FB328D7-F960-4139-BBA8-7F46058F9F65}">
      <dgm:prSet phldrT="[Text]"/>
      <dgm:spPr/>
      <dgm:t>
        <a:bodyPr/>
        <a:lstStyle/>
        <a:p>
          <a:r>
            <a:rPr lang="en-US" dirty="0"/>
            <a:t>Environmental and economic policies</a:t>
          </a:r>
        </a:p>
      </dgm:t>
    </dgm:pt>
    <dgm:pt modelId="{88263AD2-CAD4-402E-B5CB-331DCCD998E1}" type="parTrans" cxnId="{66E2F391-6845-43B5-B9EE-605093F20C46}">
      <dgm:prSet/>
      <dgm:spPr/>
      <dgm:t>
        <a:bodyPr/>
        <a:lstStyle/>
        <a:p>
          <a:endParaRPr lang="en-US"/>
        </a:p>
      </dgm:t>
    </dgm:pt>
    <dgm:pt modelId="{47428669-340D-4F4B-94FD-DE510ECCB3D0}" type="sibTrans" cxnId="{66E2F391-6845-43B5-B9EE-605093F20C46}">
      <dgm:prSet/>
      <dgm:spPr/>
      <dgm:t>
        <a:bodyPr/>
        <a:lstStyle/>
        <a:p>
          <a:endParaRPr lang="en-US"/>
        </a:p>
      </dgm:t>
    </dgm:pt>
    <dgm:pt modelId="{2746346E-7524-48B0-9D3E-09A6B274C550}">
      <dgm:prSet phldrT="[Text]"/>
      <dgm:spPr/>
      <dgm:t>
        <a:bodyPr/>
        <a:lstStyle/>
        <a:p>
          <a:endParaRPr lang="en-US" dirty="0"/>
        </a:p>
      </dgm:t>
    </dgm:pt>
    <dgm:pt modelId="{2A6530D5-6309-484A-AC7C-4AE3F486B209}" type="parTrans" cxnId="{4AFCB37F-694F-4345-B9BC-0FB63217494F}">
      <dgm:prSet/>
      <dgm:spPr/>
      <dgm:t>
        <a:bodyPr/>
        <a:lstStyle/>
        <a:p>
          <a:endParaRPr lang="en-US"/>
        </a:p>
      </dgm:t>
    </dgm:pt>
    <dgm:pt modelId="{5AC4C82A-328B-46C2-B59C-3BCD6A76DCA1}" type="sibTrans" cxnId="{4AFCB37F-694F-4345-B9BC-0FB63217494F}">
      <dgm:prSet/>
      <dgm:spPr/>
      <dgm:t>
        <a:bodyPr/>
        <a:lstStyle/>
        <a:p>
          <a:endParaRPr lang="en-US"/>
        </a:p>
      </dgm:t>
    </dgm:pt>
    <dgm:pt modelId="{8FB94CCB-018D-48E2-B527-3270EE6E9794}">
      <dgm:prSet phldrT="[Text]"/>
      <dgm:spPr/>
      <dgm:t>
        <a:bodyPr/>
        <a:lstStyle/>
        <a:p>
          <a:r>
            <a:rPr lang="en-US" dirty="0"/>
            <a:t>High levels of incarceration</a:t>
          </a:r>
        </a:p>
      </dgm:t>
    </dgm:pt>
    <dgm:pt modelId="{A7A3D272-FC89-46A4-8BE7-EEE2BF035191}" type="parTrans" cxnId="{E2E33BB9-A5E1-4F37-B950-ED03313B3FA5}">
      <dgm:prSet/>
      <dgm:spPr/>
      <dgm:t>
        <a:bodyPr/>
        <a:lstStyle/>
        <a:p>
          <a:endParaRPr lang="en-US"/>
        </a:p>
      </dgm:t>
    </dgm:pt>
    <dgm:pt modelId="{4E910A59-CEB5-4AEC-9844-91BA33008A09}" type="sibTrans" cxnId="{E2E33BB9-A5E1-4F37-B950-ED03313B3FA5}">
      <dgm:prSet/>
      <dgm:spPr/>
      <dgm:t>
        <a:bodyPr/>
        <a:lstStyle/>
        <a:p>
          <a:endParaRPr lang="en-US"/>
        </a:p>
      </dgm:t>
    </dgm:pt>
    <dgm:pt modelId="{A3C11C78-F308-42AC-B367-39D4D90B3480}">
      <dgm:prSet phldrT="[Text]"/>
      <dgm:spPr/>
      <dgm:t>
        <a:bodyPr/>
        <a:lstStyle/>
        <a:p>
          <a:r>
            <a:rPr lang="en-US" dirty="0"/>
            <a:t>Tensions with law enforcement</a:t>
          </a:r>
        </a:p>
      </dgm:t>
    </dgm:pt>
    <dgm:pt modelId="{B1E6EE58-7307-46D8-B4F2-C74E3EB1E138}" type="parTrans" cxnId="{3258311A-2D63-490E-A897-E18B91ED2260}">
      <dgm:prSet/>
      <dgm:spPr/>
      <dgm:t>
        <a:bodyPr/>
        <a:lstStyle/>
        <a:p>
          <a:endParaRPr lang="en-US"/>
        </a:p>
      </dgm:t>
    </dgm:pt>
    <dgm:pt modelId="{A7EF5CF2-1C86-4EA2-A807-2CC8B1969162}" type="sibTrans" cxnId="{3258311A-2D63-490E-A897-E18B91ED2260}">
      <dgm:prSet/>
      <dgm:spPr/>
      <dgm:t>
        <a:bodyPr/>
        <a:lstStyle/>
        <a:p>
          <a:endParaRPr lang="en-US"/>
        </a:p>
      </dgm:t>
    </dgm:pt>
    <dgm:pt modelId="{A481D273-2A88-48CA-901D-B281EA255259}">
      <dgm:prSet phldrT="[Text]"/>
      <dgm:spPr/>
      <dgm:t>
        <a:bodyPr/>
        <a:lstStyle/>
        <a:p>
          <a:r>
            <a:rPr lang="en-US" dirty="0"/>
            <a:t>Jurisdiction and sovereignty</a:t>
          </a:r>
        </a:p>
      </dgm:t>
    </dgm:pt>
    <dgm:pt modelId="{35135697-F119-4B82-B3D4-FE3F0705E8F6}" type="parTrans" cxnId="{ACBDC6A6-BD90-4B9F-A2C0-537C7E40EF5B}">
      <dgm:prSet/>
      <dgm:spPr/>
      <dgm:t>
        <a:bodyPr/>
        <a:lstStyle/>
        <a:p>
          <a:endParaRPr lang="en-US"/>
        </a:p>
      </dgm:t>
    </dgm:pt>
    <dgm:pt modelId="{C31D9DD5-F01A-448A-A883-DCCC287312E3}" type="sibTrans" cxnId="{ACBDC6A6-BD90-4B9F-A2C0-537C7E40EF5B}">
      <dgm:prSet/>
      <dgm:spPr/>
      <dgm:t>
        <a:bodyPr/>
        <a:lstStyle/>
        <a:p>
          <a:endParaRPr lang="en-US"/>
        </a:p>
      </dgm:t>
    </dgm:pt>
    <dgm:pt modelId="{A6F955C2-DECF-41AA-802E-F26012E6C190}">
      <dgm:prSet phldrT="[Text]"/>
      <dgm:spPr/>
      <dgm:t>
        <a:bodyPr/>
        <a:lstStyle/>
        <a:p>
          <a:r>
            <a:rPr lang="en-US" dirty="0"/>
            <a:t>Historical trauma</a:t>
          </a:r>
        </a:p>
      </dgm:t>
    </dgm:pt>
    <dgm:pt modelId="{E0DF2A4C-2CDF-4F50-98FD-12E7FCAE92F0}" type="parTrans" cxnId="{4FEE7090-6AD3-4A10-8244-4369F9A66A90}">
      <dgm:prSet/>
      <dgm:spPr/>
      <dgm:t>
        <a:bodyPr/>
        <a:lstStyle/>
        <a:p>
          <a:endParaRPr lang="en-US"/>
        </a:p>
      </dgm:t>
    </dgm:pt>
    <dgm:pt modelId="{3577914F-4263-4EF8-8043-AE2F88D60049}" type="sibTrans" cxnId="{4FEE7090-6AD3-4A10-8244-4369F9A66A90}">
      <dgm:prSet/>
      <dgm:spPr/>
      <dgm:t>
        <a:bodyPr/>
        <a:lstStyle/>
        <a:p>
          <a:endParaRPr lang="en-US"/>
        </a:p>
      </dgm:t>
    </dgm:pt>
    <dgm:pt modelId="{89A4D69D-A332-43AB-85DE-106D43FA9A69}">
      <dgm:prSet phldrT="[Text]"/>
      <dgm:spPr/>
      <dgm:t>
        <a:bodyPr/>
        <a:lstStyle/>
        <a:p>
          <a:r>
            <a:rPr lang="en-US" dirty="0"/>
            <a:t>Distrust of healthcare and social service agencies</a:t>
          </a:r>
        </a:p>
      </dgm:t>
    </dgm:pt>
    <dgm:pt modelId="{3C269B4C-8A57-483E-97C0-C89C4E265FC2}" type="parTrans" cxnId="{5023F46C-846F-4FD2-9B8A-CEB4AB699C71}">
      <dgm:prSet/>
      <dgm:spPr/>
      <dgm:t>
        <a:bodyPr/>
        <a:lstStyle/>
        <a:p>
          <a:endParaRPr lang="en-US"/>
        </a:p>
      </dgm:t>
    </dgm:pt>
    <dgm:pt modelId="{C6EC0A4A-6D09-4ED9-8940-B0072E8699DE}" type="sibTrans" cxnId="{5023F46C-846F-4FD2-9B8A-CEB4AB699C71}">
      <dgm:prSet/>
      <dgm:spPr/>
      <dgm:t>
        <a:bodyPr/>
        <a:lstStyle/>
        <a:p>
          <a:endParaRPr lang="en-US"/>
        </a:p>
      </dgm:t>
    </dgm:pt>
    <dgm:pt modelId="{5C0B7A94-BF91-4664-A0E0-B569BA5F754A}">
      <dgm:prSet phldrT="[Text]"/>
      <dgm:spPr/>
      <dgm:t>
        <a:bodyPr/>
        <a:lstStyle/>
        <a:p>
          <a:r>
            <a:rPr lang="en-US" dirty="0"/>
            <a:t>Barriers to seeking or receiving care</a:t>
          </a:r>
        </a:p>
      </dgm:t>
    </dgm:pt>
    <dgm:pt modelId="{F13FC310-0F72-4E2D-95EE-83CF943DC377}" type="parTrans" cxnId="{0769C519-7D43-4593-81EA-4FA1766993F9}">
      <dgm:prSet/>
      <dgm:spPr/>
      <dgm:t>
        <a:bodyPr/>
        <a:lstStyle/>
        <a:p>
          <a:endParaRPr lang="en-US"/>
        </a:p>
      </dgm:t>
    </dgm:pt>
    <dgm:pt modelId="{E2327942-1AA1-42BC-81CB-66F0B65C11E3}" type="sibTrans" cxnId="{0769C519-7D43-4593-81EA-4FA1766993F9}">
      <dgm:prSet/>
      <dgm:spPr/>
      <dgm:t>
        <a:bodyPr/>
        <a:lstStyle/>
        <a:p>
          <a:endParaRPr lang="en-US"/>
        </a:p>
      </dgm:t>
    </dgm:pt>
    <dgm:pt modelId="{9079E9DC-E713-499F-9344-361F812E0BFC}">
      <dgm:prSet phldrT="[Text]"/>
      <dgm:spPr/>
      <dgm:t>
        <a:bodyPr/>
        <a:lstStyle/>
        <a:p>
          <a:r>
            <a:rPr lang="en-US" dirty="0"/>
            <a:t>Underfunded IHS facilities</a:t>
          </a:r>
        </a:p>
      </dgm:t>
    </dgm:pt>
    <dgm:pt modelId="{7048C435-C307-4CA5-B19C-06038DAEF968}" type="parTrans" cxnId="{D97C2F21-99A0-4248-B897-5F4E4F22ED61}">
      <dgm:prSet/>
      <dgm:spPr/>
      <dgm:t>
        <a:bodyPr/>
        <a:lstStyle/>
        <a:p>
          <a:endParaRPr lang="en-US"/>
        </a:p>
      </dgm:t>
    </dgm:pt>
    <dgm:pt modelId="{8B1557E4-330F-4BBE-8217-46B17B2B6AC6}" type="sibTrans" cxnId="{D97C2F21-99A0-4248-B897-5F4E4F22ED61}">
      <dgm:prSet/>
      <dgm:spPr/>
      <dgm:t>
        <a:bodyPr/>
        <a:lstStyle/>
        <a:p>
          <a:endParaRPr lang="en-US"/>
        </a:p>
      </dgm:t>
    </dgm:pt>
    <dgm:pt modelId="{A535C1B6-36FF-44C3-8BA4-AB8B10B2D6C1}" type="pres">
      <dgm:prSet presAssocID="{93FE8507-2E79-49B8-BFB5-12C9F8A31AF1}" presName="composite" presStyleCnt="0">
        <dgm:presLayoutVars>
          <dgm:chMax val="1"/>
          <dgm:dir/>
          <dgm:resizeHandles val="exact"/>
        </dgm:presLayoutVars>
      </dgm:prSet>
      <dgm:spPr/>
    </dgm:pt>
    <dgm:pt modelId="{80F68DE0-74B1-4FBB-A0DA-910AA1948979}" type="pres">
      <dgm:prSet presAssocID="{93FE8507-2E79-49B8-BFB5-12C9F8A31AF1}" presName="radial" presStyleCnt="0">
        <dgm:presLayoutVars>
          <dgm:animLvl val="ctr"/>
        </dgm:presLayoutVars>
      </dgm:prSet>
      <dgm:spPr/>
    </dgm:pt>
    <dgm:pt modelId="{8A8E8E64-D062-4CA7-8E34-91C9F5B880F8}" type="pres">
      <dgm:prSet presAssocID="{4EAD94DA-1105-4ED0-BDFB-917E91D45F57}" presName="centerShape" presStyleLbl="vennNode1" presStyleIdx="0" presStyleCnt="9"/>
      <dgm:spPr/>
    </dgm:pt>
    <dgm:pt modelId="{22AB043E-7E18-4DB5-9926-42E0E676BD39}" type="pres">
      <dgm:prSet presAssocID="{7FB328D7-F960-4139-BBA8-7F46058F9F65}" presName="node" presStyleLbl="vennNode1" presStyleIdx="1" presStyleCnt="9">
        <dgm:presLayoutVars>
          <dgm:bulletEnabled val="1"/>
        </dgm:presLayoutVars>
      </dgm:prSet>
      <dgm:spPr/>
    </dgm:pt>
    <dgm:pt modelId="{DED52A5D-A46E-4702-BD99-E667E77C6B90}" type="pres">
      <dgm:prSet presAssocID="{8FB94CCB-018D-48E2-B527-3270EE6E9794}" presName="node" presStyleLbl="vennNode1" presStyleIdx="2" presStyleCnt="9">
        <dgm:presLayoutVars>
          <dgm:bulletEnabled val="1"/>
        </dgm:presLayoutVars>
      </dgm:prSet>
      <dgm:spPr/>
    </dgm:pt>
    <dgm:pt modelId="{0F8A7FF7-0F7B-4DA1-9CAB-4F227D27E55A}" type="pres">
      <dgm:prSet presAssocID="{A3C11C78-F308-42AC-B367-39D4D90B3480}" presName="node" presStyleLbl="vennNode1" presStyleIdx="3" presStyleCnt="9">
        <dgm:presLayoutVars>
          <dgm:bulletEnabled val="1"/>
        </dgm:presLayoutVars>
      </dgm:prSet>
      <dgm:spPr/>
    </dgm:pt>
    <dgm:pt modelId="{74009DCE-DF31-4E36-AD3D-ADA07FF3F1F1}" type="pres">
      <dgm:prSet presAssocID="{A481D273-2A88-48CA-901D-B281EA255259}" presName="node" presStyleLbl="vennNode1" presStyleIdx="4" presStyleCnt="9">
        <dgm:presLayoutVars>
          <dgm:bulletEnabled val="1"/>
        </dgm:presLayoutVars>
      </dgm:prSet>
      <dgm:spPr/>
    </dgm:pt>
    <dgm:pt modelId="{990C7022-5149-4FA3-A1A3-28DECD7A2212}" type="pres">
      <dgm:prSet presAssocID="{A6F955C2-DECF-41AA-802E-F26012E6C190}" presName="node" presStyleLbl="vennNode1" presStyleIdx="5" presStyleCnt="9">
        <dgm:presLayoutVars>
          <dgm:bulletEnabled val="1"/>
        </dgm:presLayoutVars>
      </dgm:prSet>
      <dgm:spPr/>
    </dgm:pt>
    <dgm:pt modelId="{D96876F3-860D-448B-B9C5-48174AB197E2}" type="pres">
      <dgm:prSet presAssocID="{89A4D69D-A332-43AB-85DE-106D43FA9A69}" presName="node" presStyleLbl="vennNode1" presStyleIdx="6" presStyleCnt="9">
        <dgm:presLayoutVars>
          <dgm:bulletEnabled val="1"/>
        </dgm:presLayoutVars>
      </dgm:prSet>
      <dgm:spPr/>
    </dgm:pt>
    <dgm:pt modelId="{09F18260-F64C-4FD0-8CE2-53206BC5384D}" type="pres">
      <dgm:prSet presAssocID="{5C0B7A94-BF91-4664-A0E0-B569BA5F754A}" presName="node" presStyleLbl="vennNode1" presStyleIdx="7" presStyleCnt="9">
        <dgm:presLayoutVars>
          <dgm:bulletEnabled val="1"/>
        </dgm:presLayoutVars>
      </dgm:prSet>
      <dgm:spPr/>
    </dgm:pt>
    <dgm:pt modelId="{48C9A89C-62E4-4E1C-AD36-A0A96D8AD9EC}" type="pres">
      <dgm:prSet presAssocID="{9079E9DC-E713-499F-9344-361F812E0BFC}" presName="node" presStyleLbl="vennNode1" presStyleIdx="8" presStyleCnt="9">
        <dgm:presLayoutVars>
          <dgm:bulletEnabled val="1"/>
        </dgm:presLayoutVars>
      </dgm:prSet>
      <dgm:spPr/>
    </dgm:pt>
  </dgm:ptLst>
  <dgm:cxnLst>
    <dgm:cxn modelId="{0769C519-7D43-4593-81EA-4FA1766993F9}" srcId="{4EAD94DA-1105-4ED0-BDFB-917E91D45F57}" destId="{5C0B7A94-BF91-4664-A0E0-B569BA5F754A}" srcOrd="6" destOrd="0" parTransId="{F13FC310-0F72-4E2D-95EE-83CF943DC377}" sibTransId="{E2327942-1AA1-42BC-81CB-66F0B65C11E3}"/>
    <dgm:cxn modelId="{3258311A-2D63-490E-A897-E18B91ED2260}" srcId="{4EAD94DA-1105-4ED0-BDFB-917E91D45F57}" destId="{A3C11C78-F308-42AC-B367-39D4D90B3480}" srcOrd="2" destOrd="0" parTransId="{B1E6EE58-7307-46D8-B4F2-C74E3EB1E138}" sibTransId="{A7EF5CF2-1C86-4EA2-A807-2CC8B1969162}"/>
    <dgm:cxn modelId="{D97C2F21-99A0-4248-B897-5F4E4F22ED61}" srcId="{4EAD94DA-1105-4ED0-BDFB-917E91D45F57}" destId="{9079E9DC-E713-499F-9344-361F812E0BFC}" srcOrd="7" destOrd="0" parTransId="{7048C435-C307-4CA5-B19C-06038DAEF968}" sibTransId="{8B1557E4-330F-4BBE-8217-46B17B2B6AC6}"/>
    <dgm:cxn modelId="{C2635522-3D6B-4341-A005-30351D5C95E5}" type="presOf" srcId="{8FB94CCB-018D-48E2-B527-3270EE6E9794}" destId="{DED52A5D-A46E-4702-BD99-E667E77C6B90}" srcOrd="0" destOrd="0" presId="urn:microsoft.com/office/officeart/2005/8/layout/radial3"/>
    <dgm:cxn modelId="{8EC1722B-6770-4AD3-BC7C-6334ED0F2706}" type="presOf" srcId="{9079E9DC-E713-499F-9344-361F812E0BFC}" destId="{48C9A89C-62E4-4E1C-AD36-A0A96D8AD9EC}" srcOrd="0" destOrd="0" presId="urn:microsoft.com/office/officeart/2005/8/layout/radial3"/>
    <dgm:cxn modelId="{F5B17D2C-CEFF-4692-AE7F-47AD87C2B0DB}" type="presOf" srcId="{5C0B7A94-BF91-4664-A0E0-B569BA5F754A}" destId="{09F18260-F64C-4FD0-8CE2-53206BC5384D}" srcOrd="0" destOrd="0" presId="urn:microsoft.com/office/officeart/2005/8/layout/radial3"/>
    <dgm:cxn modelId="{6F01AF2D-5D7B-4DD6-BE65-22A1D98AC5B2}" type="presOf" srcId="{4EAD94DA-1105-4ED0-BDFB-917E91D45F57}" destId="{8A8E8E64-D062-4CA7-8E34-91C9F5B880F8}" srcOrd="0" destOrd="0" presId="urn:microsoft.com/office/officeart/2005/8/layout/radial3"/>
    <dgm:cxn modelId="{F9480B30-732C-4535-95B0-CD9F179E6310}" type="presOf" srcId="{89A4D69D-A332-43AB-85DE-106D43FA9A69}" destId="{D96876F3-860D-448B-B9C5-48174AB197E2}" srcOrd="0" destOrd="0" presId="urn:microsoft.com/office/officeart/2005/8/layout/radial3"/>
    <dgm:cxn modelId="{D225883C-6909-4DCE-A7FD-AEC463781E0C}" srcId="{93FE8507-2E79-49B8-BFB5-12C9F8A31AF1}" destId="{4EAD94DA-1105-4ED0-BDFB-917E91D45F57}" srcOrd="0" destOrd="0" parTransId="{ABD6B4ED-CDF0-4D57-809A-CC62DED1E5DB}" sibTransId="{B8CCB510-C12C-4C41-961E-F918B2E9C875}"/>
    <dgm:cxn modelId="{5023F46C-846F-4FD2-9B8A-CEB4AB699C71}" srcId="{4EAD94DA-1105-4ED0-BDFB-917E91D45F57}" destId="{89A4D69D-A332-43AB-85DE-106D43FA9A69}" srcOrd="5" destOrd="0" parTransId="{3C269B4C-8A57-483E-97C0-C89C4E265FC2}" sibTransId="{C6EC0A4A-6D09-4ED9-8940-B0072E8699DE}"/>
    <dgm:cxn modelId="{4AFCB37F-694F-4345-B9BC-0FB63217494F}" srcId="{93FE8507-2E79-49B8-BFB5-12C9F8A31AF1}" destId="{2746346E-7524-48B0-9D3E-09A6B274C550}" srcOrd="1" destOrd="0" parTransId="{2A6530D5-6309-484A-AC7C-4AE3F486B209}" sibTransId="{5AC4C82A-328B-46C2-B59C-3BCD6A76DCA1}"/>
    <dgm:cxn modelId="{8855F780-2F1A-46F4-B181-8F51BB9D8572}" type="presOf" srcId="{A6F955C2-DECF-41AA-802E-F26012E6C190}" destId="{990C7022-5149-4FA3-A1A3-28DECD7A2212}" srcOrd="0" destOrd="0" presId="urn:microsoft.com/office/officeart/2005/8/layout/radial3"/>
    <dgm:cxn modelId="{4FEE7090-6AD3-4A10-8244-4369F9A66A90}" srcId="{4EAD94DA-1105-4ED0-BDFB-917E91D45F57}" destId="{A6F955C2-DECF-41AA-802E-F26012E6C190}" srcOrd="4" destOrd="0" parTransId="{E0DF2A4C-2CDF-4F50-98FD-12E7FCAE92F0}" sibTransId="{3577914F-4263-4EF8-8043-AE2F88D60049}"/>
    <dgm:cxn modelId="{66E2F391-6845-43B5-B9EE-605093F20C46}" srcId="{4EAD94DA-1105-4ED0-BDFB-917E91D45F57}" destId="{7FB328D7-F960-4139-BBA8-7F46058F9F65}" srcOrd="0" destOrd="0" parTransId="{88263AD2-CAD4-402E-B5CB-331DCCD998E1}" sibTransId="{47428669-340D-4F4B-94FD-DE510ECCB3D0}"/>
    <dgm:cxn modelId="{9FA28DA5-5C6E-45B5-A7ED-0A68366FA723}" type="presOf" srcId="{A481D273-2A88-48CA-901D-B281EA255259}" destId="{74009DCE-DF31-4E36-AD3D-ADA07FF3F1F1}" srcOrd="0" destOrd="0" presId="urn:microsoft.com/office/officeart/2005/8/layout/radial3"/>
    <dgm:cxn modelId="{ACBDC6A6-BD90-4B9F-A2C0-537C7E40EF5B}" srcId="{4EAD94DA-1105-4ED0-BDFB-917E91D45F57}" destId="{A481D273-2A88-48CA-901D-B281EA255259}" srcOrd="3" destOrd="0" parTransId="{35135697-F119-4B82-B3D4-FE3F0705E8F6}" sibTransId="{C31D9DD5-F01A-448A-A883-DCCC287312E3}"/>
    <dgm:cxn modelId="{E2E33BB9-A5E1-4F37-B950-ED03313B3FA5}" srcId="{4EAD94DA-1105-4ED0-BDFB-917E91D45F57}" destId="{8FB94CCB-018D-48E2-B527-3270EE6E9794}" srcOrd="1" destOrd="0" parTransId="{A7A3D272-FC89-46A4-8BE7-EEE2BF035191}" sibTransId="{4E910A59-CEB5-4AEC-9844-91BA33008A09}"/>
    <dgm:cxn modelId="{5265D8C4-BD99-4EED-82C0-78939EEC5684}" type="presOf" srcId="{A3C11C78-F308-42AC-B367-39D4D90B3480}" destId="{0F8A7FF7-0F7B-4DA1-9CAB-4F227D27E55A}" srcOrd="0" destOrd="0" presId="urn:microsoft.com/office/officeart/2005/8/layout/radial3"/>
    <dgm:cxn modelId="{5C01EECA-602C-4458-9B89-5790700DAAB6}" type="presOf" srcId="{93FE8507-2E79-49B8-BFB5-12C9F8A31AF1}" destId="{A535C1B6-36FF-44C3-8BA4-AB8B10B2D6C1}" srcOrd="0" destOrd="0" presId="urn:microsoft.com/office/officeart/2005/8/layout/radial3"/>
    <dgm:cxn modelId="{A4ADADFC-04FD-4B76-B9DD-35089AF29E3B}" type="presOf" srcId="{7FB328D7-F960-4139-BBA8-7F46058F9F65}" destId="{22AB043E-7E18-4DB5-9926-42E0E676BD39}" srcOrd="0" destOrd="0" presId="urn:microsoft.com/office/officeart/2005/8/layout/radial3"/>
    <dgm:cxn modelId="{7EBFAFE8-3A38-443F-B826-E2B9DFCECF31}" type="presParOf" srcId="{A535C1B6-36FF-44C3-8BA4-AB8B10B2D6C1}" destId="{80F68DE0-74B1-4FBB-A0DA-910AA1948979}" srcOrd="0" destOrd="0" presId="urn:microsoft.com/office/officeart/2005/8/layout/radial3"/>
    <dgm:cxn modelId="{8CCD1835-5D51-4FCB-AAAD-152702865FBF}" type="presParOf" srcId="{80F68DE0-74B1-4FBB-A0DA-910AA1948979}" destId="{8A8E8E64-D062-4CA7-8E34-91C9F5B880F8}" srcOrd="0" destOrd="0" presId="urn:microsoft.com/office/officeart/2005/8/layout/radial3"/>
    <dgm:cxn modelId="{6F1614A0-A358-4990-8E68-747E88E26795}" type="presParOf" srcId="{80F68DE0-74B1-4FBB-A0DA-910AA1948979}" destId="{22AB043E-7E18-4DB5-9926-42E0E676BD39}" srcOrd="1" destOrd="0" presId="urn:microsoft.com/office/officeart/2005/8/layout/radial3"/>
    <dgm:cxn modelId="{935A345C-A6EF-49BC-BD4B-7BBEED94DAF2}" type="presParOf" srcId="{80F68DE0-74B1-4FBB-A0DA-910AA1948979}" destId="{DED52A5D-A46E-4702-BD99-E667E77C6B90}" srcOrd="2" destOrd="0" presId="urn:microsoft.com/office/officeart/2005/8/layout/radial3"/>
    <dgm:cxn modelId="{253FA557-1044-45D1-9EEB-DEA04CAD8D69}" type="presParOf" srcId="{80F68DE0-74B1-4FBB-A0DA-910AA1948979}" destId="{0F8A7FF7-0F7B-4DA1-9CAB-4F227D27E55A}" srcOrd="3" destOrd="0" presId="urn:microsoft.com/office/officeart/2005/8/layout/radial3"/>
    <dgm:cxn modelId="{7A80F9A6-5790-4B27-8631-6EC807C6C15F}" type="presParOf" srcId="{80F68DE0-74B1-4FBB-A0DA-910AA1948979}" destId="{74009DCE-DF31-4E36-AD3D-ADA07FF3F1F1}" srcOrd="4" destOrd="0" presId="urn:microsoft.com/office/officeart/2005/8/layout/radial3"/>
    <dgm:cxn modelId="{4AA55EBC-8FBC-4720-9AFB-94247ECC0FBF}" type="presParOf" srcId="{80F68DE0-74B1-4FBB-A0DA-910AA1948979}" destId="{990C7022-5149-4FA3-A1A3-28DECD7A2212}" srcOrd="5" destOrd="0" presId="urn:microsoft.com/office/officeart/2005/8/layout/radial3"/>
    <dgm:cxn modelId="{D4F7CD49-60E0-49FA-A78E-2FEFEAC98CE0}" type="presParOf" srcId="{80F68DE0-74B1-4FBB-A0DA-910AA1948979}" destId="{D96876F3-860D-448B-B9C5-48174AB197E2}" srcOrd="6" destOrd="0" presId="urn:microsoft.com/office/officeart/2005/8/layout/radial3"/>
    <dgm:cxn modelId="{7238A1AF-C126-468D-AB7E-850B611758F0}" type="presParOf" srcId="{80F68DE0-74B1-4FBB-A0DA-910AA1948979}" destId="{09F18260-F64C-4FD0-8CE2-53206BC5384D}" srcOrd="7" destOrd="0" presId="urn:microsoft.com/office/officeart/2005/8/layout/radial3"/>
    <dgm:cxn modelId="{5CC14D43-521F-4AC7-AE33-FAD150A0FB23}" type="presParOf" srcId="{80F68DE0-74B1-4FBB-A0DA-910AA1948979}" destId="{48C9A89C-62E4-4E1C-AD36-A0A96D8AD9EC}" srcOrd="8"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6F73F-F301-2047-B38F-0D7481D9170D}">
      <dsp:nvSpPr>
        <dsp:cNvPr id="0" name=""/>
        <dsp:cNvSpPr/>
      </dsp:nvSpPr>
      <dsp:spPr>
        <a:xfrm>
          <a:off x="0" y="630"/>
          <a:ext cx="461367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FEB74-F984-F147-AFFA-B7D3575D851C}">
      <dsp:nvSpPr>
        <dsp:cNvPr id="0" name=""/>
        <dsp:cNvSpPr/>
      </dsp:nvSpPr>
      <dsp:spPr>
        <a:xfrm>
          <a:off x="0" y="630"/>
          <a:ext cx="4613672" cy="738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Physical injury (</a:t>
          </a:r>
          <a:r>
            <a:rPr lang="en-US" sz="1500" kern="1200"/>
            <a:t>including strangulation) </a:t>
          </a:r>
        </a:p>
      </dsp:txBody>
      <dsp:txXfrm>
        <a:off x="0" y="630"/>
        <a:ext cx="4613672" cy="738155"/>
      </dsp:txXfrm>
    </dsp:sp>
    <dsp:sp modelId="{6A86C4F1-F934-0042-9D40-B9973FB5F280}">
      <dsp:nvSpPr>
        <dsp:cNvPr id="0" name=""/>
        <dsp:cNvSpPr/>
      </dsp:nvSpPr>
      <dsp:spPr>
        <a:xfrm>
          <a:off x="0" y="738785"/>
          <a:ext cx="4613672" cy="0"/>
        </a:xfrm>
        <a:prstGeom prst="line">
          <a:avLst/>
        </a:prstGeom>
        <a:solidFill>
          <a:schemeClr val="accent2">
            <a:hueOff val="-1563626"/>
            <a:satOff val="4895"/>
            <a:lumOff val="-164"/>
            <a:alphaOff val="0"/>
          </a:schemeClr>
        </a:solidFill>
        <a:ln w="25400" cap="flat" cmpd="sng" algn="ctr">
          <a:solidFill>
            <a:schemeClr val="accent2">
              <a:hueOff val="-1563626"/>
              <a:satOff val="4895"/>
              <a:lumOff val="-1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F27920-5BCA-1C46-B26D-C93DDE1BF5F9}">
      <dsp:nvSpPr>
        <dsp:cNvPr id="0" name=""/>
        <dsp:cNvSpPr/>
      </dsp:nvSpPr>
      <dsp:spPr>
        <a:xfrm>
          <a:off x="0" y="738785"/>
          <a:ext cx="4613672" cy="738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Death: Homicide, suicide, or maternal </a:t>
          </a:r>
        </a:p>
      </dsp:txBody>
      <dsp:txXfrm>
        <a:off x="0" y="738785"/>
        <a:ext cx="4613672" cy="738155"/>
      </dsp:txXfrm>
    </dsp:sp>
    <dsp:sp modelId="{4078FB18-A601-5540-8993-0E23BCEBE237}">
      <dsp:nvSpPr>
        <dsp:cNvPr id="0" name=""/>
        <dsp:cNvSpPr/>
      </dsp:nvSpPr>
      <dsp:spPr>
        <a:xfrm>
          <a:off x="0" y="1476940"/>
          <a:ext cx="4613672" cy="0"/>
        </a:xfrm>
        <a:prstGeom prst="line">
          <a:avLst/>
        </a:prstGeom>
        <a:solidFill>
          <a:schemeClr val="accent2">
            <a:hueOff val="-3127253"/>
            <a:satOff val="9791"/>
            <a:lumOff val="-327"/>
            <a:alphaOff val="0"/>
          </a:schemeClr>
        </a:solidFill>
        <a:ln w="25400" cap="flat" cmpd="sng" algn="ctr">
          <a:solidFill>
            <a:schemeClr val="accent2">
              <a:hueOff val="-3127253"/>
              <a:satOff val="9791"/>
              <a:lumOff val="-32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D17DC2-E313-A547-9D82-5B1038B2C4C1}">
      <dsp:nvSpPr>
        <dsp:cNvPr id="0" name=""/>
        <dsp:cNvSpPr/>
      </dsp:nvSpPr>
      <dsp:spPr>
        <a:xfrm>
          <a:off x="0" y="1476940"/>
          <a:ext cx="4613672" cy="738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mortality related to high-risk pregnancy</a:t>
          </a:r>
        </a:p>
      </dsp:txBody>
      <dsp:txXfrm>
        <a:off x="0" y="1476940"/>
        <a:ext cx="4613672" cy="738155"/>
      </dsp:txXfrm>
    </dsp:sp>
    <dsp:sp modelId="{40767AB8-0DE8-044F-BA41-2DBEE02DA688}">
      <dsp:nvSpPr>
        <dsp:cNvPr id="0" name=""/>
        <dsp:cNvSpPr/>
      </dsp:nvSpPr>
      <dsp:spPr>
        <a:xfrm>
          <a:off x="0" y="2215095"/>
          <a:ext cx="4613672" cy="0"/>
        </a:xfrm>
        <a:prstGeom prst="line">
          <a:avLst/>
        </a:prstGeom>
        <a:solidFill>
          <a:schemeClr val="accent2">
            <a:hueOff val="-4690879"/>
            <a:satOff val="14686"/>
            <a:lumOff val="-491"/>
            <a:alphaOff val="0"/>
          </a:schemeClr>
        </a:solidFill>
        <a:ln w="25400" cap="flat" cmpd="sng" algn="ctr">
          <a:solidFill>
            <a:schemeClr val="accent2">
              <a:hueOff val="-4690879"/>
              <a:satOff val="14686"/>
              <a:lumOff val="-49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12D426-8BB0-CD48-8594-6FDB7FC1D09C}">
      <dsp:nvSpPr>
        <dsp:cNvPr id="0" name=""/>
        <dsp:cNvSpPr/>
      </dsp:nvSpPr>
      <dsp:spPr>
        <a:xfrm>
          <a:off x="0" y="2215095"/>
          <a:ext cx="4613672" cy="738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Risk of STIs and HIV</a:t>
          </a:r>
        </a:p>
      </dsp:txBody>
      <dsp:txXfrm>
        <a:off x="0" y="2215095"/>
        <a:ext cx="4613672" cy="738155"/>
      </dsp:txXfrm>
    </dsp:sp>
    <dsp:sp modelId="{9A15F367-5325-D74A-B5BC-2F0A768C2CFD}">
      <dsp:nvSpPr>
        <dsp:cNvPr id="0" name=""/>
        <dsp:cNvSpPr/>
      </dsp:nvSpPr>
      <dsp:spPr>
        <a:xfrm>
          <a:off x="0" y="2953251"/>
          <a:ext cx="4613672" cy="0"/>
        </a:xfrm>
        <a:prstGeom prst="line">
          <a:avLst/>
        </a:prstGeom>
        <a:solidFill>
          <a:schemeClr val="accent2">
            <a:hueOff val="-6254505"/>
            <a:satOff val="19581"/>
            <a:lumOff val="-655"/>
            <a:alphaOff val="0"/>
          </a:schemeClr>
        </a:solidFill>
        <a:ln w="25400" cap="flat" cmpd="sng" algn="ctr">
          <a:solidFill>
            <a:schemeClr val="accent2">
              <a:hueOff val="-6254505"/>
              <a:satOff val="19581"/>
              <a:lumOff val="-6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E1662-4B6F-F64E-BF68-94113822101A}">
      <dsp:nvSpPr>
        <dsp:cNvPr id="0" name=""/>
        <dsp:cNvSpPr/>
      </dsp:nvSpPr>
      <dsp:spPr>
        <a:xfrm>
          <a:off x="0" y="2953251"/>
          <a:ext cx="4613672" cy="738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Chronic pain or frequent illness</a:t>
          </a:r>
        </a:p>
      </dsp:txBody>
      <dsp:txXfrm>
        <a:off x="0" y="2953251"/>
        <a:ext cx="4613672" cy="738155"/>
      </dsp:txXfrm>
    </dsp:sp>
    <dsp:sp modelId="{4161ED57-3C12-7D40-A18F-C1C65C555F9C}">
      <dsp:nvSpPr>
        <dsp:cNvPr id="0" name=""/>
        <dsp:cNvSpPr/>
      </dsp:nvSpPr>
      <dsp:spPr>
        <a:xfrm>
          <a:off x="0" y="3691406"/>
          <a:ext cx="4613672" cy="0"/>
        </a:xfrm>
        <a:prstGeom prst="line">
          <a:avLst/>
        </a:prstGeom>
        <a:solidFill>
          <a:schemeClr val="accent2">
            <a:hueOff val="-7818131"/>
            <a:satOff val="24477"/>
            <a:lumOff val="-818"/>
            <a:alphaOff val="0"/>
          </a:schemeClr>
        </a:solidFill>
        <a:ln w="25400" cap="flat" cmpd="sng" algn="ctr">
          <a:solidFill>
            <a:schemeClr val="accent2">
              <a:hueOff val="-7818131"/>
              <a:satOff val="24477"/>
              <a:lumOff val="-8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DA217A-CAC0-FA41-BEF7-A65ED5CE0486}">
      <dsp:nvSpPr>
        <dsp:cNvPr id="0" name=""/>
        <dsp:cNvSpPr/>
      </dsp:nvSpPr>
      <dsp:spPr>
        <a:xfrm>
          <a:off x="0" y="3691406"/>
          <a:ext cx="4613672" cy="738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Psychological: depression, PTSD, drug and alcohol abuse, eating disorders, sleep disturbances</a:t>
          </a:r>
        </a:p>
      </dsp:txBody>
      <dsp:txXfrm>
        <a:off x="0" y="3691406"/>
        <a:ext cx="4613672" cy="738155"/>
      </dsp:txXfrm>
    </dsp:sp>
    <dsp:sp modelId="{5D1EDE65-CAD0-FD4B-AF7A-5EA53CBA0960}">
      <dsp:nvSpPr>
        <dsp:cNvPr id="0" name=""/>
        <dsp:cNvSpPr/>
      </dsp:nvSpPr>
      <dsp:spPr>
        <a:xfrm>
          <a:off x="0" y="4429561"/>
          <a:ext cx="4613672" cy="0"/>
        </a:xfrm>
        <a:prstGeom prst="line">
          <a:avLst/>
        </a:prstGeom>
        <a:solidFill>
          <a:schemeClr val="accent2">
            <a:hueOff val="-9381758"/>
            <a:satOff val="29372"/>
            <a:lumOff val="-982"/>
            <a:alphaOff val="0"/>
          </a:schemeClr>
        </a:solidFill>
        <a:ln w="25400" cap="flat" cmpd="sng" algn="ctr">
          <a:solidFill>
            <a:schemeClr val="accent2">
              <a:hueOff val="-9381758"/>
              <a:satOff val="29372"/>
              <a:lumOff val="-9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392ADE-5335-C64E-BB4B-0F46B37FF88A}">
      <dsp:nvSpPr>
        <dsp:cNvPr id="0" name=""/>
        <dsp:cNvSpPr/>
      </dsp:nvSpPr>
      <dsp:spPr>
        <a:xfrm>
          <a:off x="0" y="4429561"/>
          <a:ext cx="4613672" cy="738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Decreased productivity/ missed work and school </a:t>
          </a:r>
        </a:p>
      </dsp:txBody>
      <dsp:txXfrm>
        <a:off x="0" y="4429561"/>
        <a:ext cx="4613672" cy="7381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E8E64-D062-4CA7-8E34-91C9F5B880F8}">
      <dsp:nvSpPr>
        <dsp:cNvPr id="0" name=""/>
        <dsp:cNvSpPr/>
      </dsp:nvSpPr>
      <dsp:spPr>
        <a:xfrm>
          <a:off x="2887427" y="1100695"/>
          <a:ext cx="2742083" cy="2742083"/>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Violence Against AI Women</a:t>
          </a:r>
        </a:p>
      </dsp:txBody>
      <dsp:txXfrm>
        <a:off x="3288996" y="1502264"/>
        <a:ext cx="1938945" cy="1938945"/>
      </dsp:txXfrm>
    </dsp:sp>
    <dsp:sp modelId="{22AB043E-7E18-4DB5-9926-42E0E676BD39}">
      <dsp:nvSpPr>
        <dsp:cNvPr id="0" name=""/>
        <dsp:cNvSpPr/>
      </dsp:nvSpPr>
      <dsp:spPr>
        <a:xfrm>
          <a:off x="3572948" y="489"/>
          <a:ext cx="1371041" cy="137104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Environmental and economic policies</a:t>
          </a:r>
        </a:p>
      </dsp:txBody>
      <dsp:txXfrm>
        <a:off x="3773732" y="201273"/>
        <a:ext cx="969473" cy="969473"/>
      </dsp:txXfrm>
    </dsp:sp>
    <dsp:sp modelId="{DED52A5D-A46E-4702-BD99-E667E77C6B90}">
      <dsp:nvSpPr>
        <dsp:cNvPr id="0" name=""/>
        <dsp:cNvSpPr/>
      </dsp:nvSpPr>
      <dsp:spPr>
        <a:xfrm>
          <a:off x="4835647" y="523516"/>
          <a:ext cx="1371041" cy="137104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High levels of incarceration</a:t>
          </a:r>
        </a:p>
      </dsp:txBody>
      <dsp:txXfrm>
        <a:off x="5036431" y="724300"/>
        <a:ext cx="969473" cy="969473"/>
      </dsp:txXfrm>
    </dsp:sp>
    <dsp:sp modelId="{0F8A7FF7-0F7B-4DA1-9CAB-4F227D27E55A}">
      <dsp:nvSpPr>
        <dsp:cNvPr id="0" name=""/>
        <dsp:cNvSpPr/>
      </dsp:nvSpPr>
      <dsp:spPr>
        <a:xfrm>
          <a:off x="5358675" y="1786216"/>
          <a:ext cx="1371041" cy="137104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Tensions with law enforcement</a:t>
          </a:r>
        </a:p>
      </dsp:txBody>
      <dsp:txXfrm>
        <a:off x="5559459" y="1987000"/>
        <a:ext cx="969473" cy="969473"/>
      </dsp:txXfrm>
    </dsp:sp>
    <dsp:sp modelId="{74009DCE-DF31-4E36-AD3D-ADA07FF3F1F1}">
      <dsp:nvSpPr>
        <dsp:cNvPr id="0" name=""/>
        <dsp:cNvSpPr/>
      </dsp:nvSpPr>
      <dsp:spPr>
        <a:xfrm>
          <a:off x="4835647" y="3048916"/>
          <a:ext cx="1371041" cy="137104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Jurisdiction and sovereignty</a:t>
          </a:r>
        </a:p>
      </dsp:txBody>
      <dsp:txXfrm>
        <a:off x="5036431" y="3249700"/>
        <a:ext cx="969473" cy="969473"/>
      </dsp:txXfrm>
    </dsp:sp>
    <dsp:sp modelId="{990C7022-5149-4FA3-A1A3-28DECD7A2212}">
      <dsp:nvSpPr>
        <dsp:cNvPr id="0" name=""/>
        <dsp:cNvSpPr/>
      </dsp:nvSpPr>
      <dsp:spPr>
        <a:xfrm>
          <a:off x="3572948" y="3571943"/>
          <a:ext cx="1371041" cy="137104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Historical trauma</a:t>
          </a:r>
        </a:p>
      </dsp:txBody>
      <dsp:txXfrm>
        <a:off x="3773732" y="3772727"/>
        <a:ext cx="969473" cy="969473"/>
      </dsp:txXfrm>
    </dsp:sp>
    <dsp:sp modelId="{D96876F3-860D-448B-B9C5-48174AB197E2}">
      <dsp:nvSpPr>
        <dsp:cNvPr id="0" name=""/>
        <dsp:cNvSpPr/>
      </dsp:nvSpPr>
      <dsp:spPr>
        <a:xfrm>
          <a:off x="2310248" y="3048916"/>
          <a:ext cx="1371041" cy="137104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Distrust of healthcare and social service agencies</a:t>
          </a:r>
        </a:p>
      </dsp:txBody>
      <dsp:txXfrm>
        <a:off x="2511032" y="3249700"/>
        <a:ext cx="969473" cy="969473"/>
      </dsp:txXfrm>
    </dsp:sp>
    <dsp:sp modelId="{09F18260-F64C-4FD0-8CE2-53206BC5384D}">
      <dsp:nvSpPr>
        <dsp:cNvPr id="0" name=""/>
        <dsp:cNvSpPr/>
      </dsp:nvSpPr>
      <dsp:spPr>
        <a:xfrm>
          <a:off x="1787220" y="1786216"/>
          <a:ext cx="1371041" cy="137104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Barriers to seeking or receiving care</a:t>
          </a:r>
        </a:p>
      </dsp:txBody>
      <dsp:txXfrm>
        <a:off x="1988004" y="1987000"/>
        <a:ext cx="969473" cy="969473"/>
      </dsp:txXfrm>
    </dsp:sp>
    <dsp:sp modelId="{48C9A89C-62E4-4E1C-AD36-A0A96D8AD9EC}">
      <dsp:nvSpPr>
        <dsp:cNvPr id="0" name=""/>
        <dsp:cNvSpPr/>
      </dsp:nvSpPr>
      <dsp:spPr>
        <a:xfrm>
          <a:off x="2310248" y="523516"/>
          <a:ext cx="1371041" cy="1371041"/>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Underfunded IHS facilities</a:t>
          </a:r>
        </a:p>
      </dsp:txBody>
      <dsp:txXfrm>
        <a:off x="2511032" y="724300"/>
        <a:ext cx="969473" cy="96947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3/19/2021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3/19/2021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tribal-institute.org/lists/pl_280.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matec.info"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Oklahoma" TargetMode="External"/><Relationship Id="rId3" Type="http://schemas.openxmlformats.org/officeDocument/2006/relationships/hyperlink" Target="https://en.wikipedia.org/wiki/Indigenous_peoples_of_the_Americas" TargetMode="External"/><Relationship Id="rId7" Type="http://schemas.openxmlformats.org/officeDocument/2006/relationships/hyperlink" Target="https://en.wikipedia.org/wiki/Arizon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California" TargetMode="External"/><Relationship Id="rId5" Type="http://schemas.openxmlformats.org/officeDocument/2006/relationships/hyperlink" Target="https://en.wikipedia.org/wiki/United_States_Census_Bureau" TargetMode="External"/><Relationship Id="rId4" Type="http://schemas.openxmlformats.org/officeDocument/2006/relationships/hyperlink" Target="https://en.wikipedia.org/wiki/Alaska_Nativ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kff.org/hivaids/issue-brief/hiv-intimate-partner-violence-ipv-and-women-an-emerging-policy-landscape/view/footnotes/#footnote-439078-17"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kff.org/hivaids/issue-brief/hiv-intimate-partner-violence-ipv-and-women-an-emerging-policy-landscape/view/footnotes/#footnote-439078-20" TargetMode="External"/><Relationship Id="rId5" Type="http://schemas.openxmlformats.org/officeDocument/2006/relationships/hyperlink" Target="https://www.kff.org/hivaids/issue-brief/hiv-intimate-partner-violence-ipv-and-women-an-emerging-policy-landscape/view/footnotes/#footnote-439078-19" TargetMode="External"/><Relationship Id="rId4" Type="http://schemas.openxmlformats.org/officeDocument/2006/relationships/hyperlink" Target="https://www.kff.org/hivaids/issue-brief/hiv-intimate-partner-violence-ipv-and-women-an-emerging-policy-landscape/view/footnotes/#footnote-439078-1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AF3D7C-E79C-464D-870B-78CB3C2428AA}" type="slidenum">
              <a:rPr lang="en-US" smtClean="0"/>
              <a:t>1</a:t>
            </a:fld>
            <a:endParaRPr lang="en-US"/>
          </a:p>
        </p:txBody>
      </p:sp>
    </p:spTree>
    <p:extLst>
      <p:ext uri="{BB962C8B-B14F-4D97-AF65-F5344CB8AC3E}">
        <p14:creationId xmlns:p14="http://schemas.microsoft.com/office/powerpoint/2010/main" val="1072907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a:t>
            </a:r>
            <a:r>
              <a:rPr lang="en-US" baseline="0" dirty="0"/>
              <a:t> an experience that explains why this important to you, whether it be a personal or professional experience.</a:t>
            </a:r>
            <a:endParaRPr lang="en-US" dirty="0"/>
          </a:p>
        </p:txBody>
      </p:sp>
      <p:sp>
        <p:nvSpPr>
          <p:cNvPr id="4" name="Slide Number Placeholder 3"/>
          <p:cNvSpPr>
            <a:spLocks noGrp="1"/>
          </p:cNvSpPr>
          <p:nvPr>
            <p:ph type="sldNum" sz="quarter" idx="5"/>
          </p:nvPr>
        </p:nvSpPr>
        <p:spPr/>
        <p:txBody>
          <a:bodyPr/>
          <a:lstStyle/>
          <a:p>
            <a:fld id="{DCB09A2F-4FAA-BB46-AB36-F2ED6B518B81}" type="slidenum">
              <a:rPr lang="en-US" smtClean="0"/>
              <a:t>10</a:t>
            </a:fld>
            <a:endParaRPr lang="en-US"/>
          </a:p>
        </p:txBody>
      </p:sp>
    </p:spTree>
    <p:extLst>
      <p:ext uri="{BB962C8B-B14F-4D97-AF65-F5344CB8AC3E}">
        <p14:creationId xmlns:p14="http://schemas.microsoft.com/office/powerpoint/2010/main" val="245624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11</a:t>
            </a:fld>
            <a:endParaRPr lang="en-US"/>
          </a:p>
        </p:txBody>
      </p:sp>
    </p:spTree>
    <p:extLst>
      <p:ext uri="{BB962C8B-B14F-4D97-AF65-F5344CB8AC3E}">
        <p14:creationId xmlns:p14="http://schemas.microsoft.com/office/powerpoint/2010/main" val="1130305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Native Americans (American Indian/ Alaskan Natives)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 represent about 1% of the US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Women of all ages, ethnicities, and socioeconomic backgrounds can become victims of violence, however, the incidence of violence against women is greatest among Native Americans than any other racially defined group. </a:t>
            </a:r>
          </a:p>
          <a:p>
            <a:endParaRPr lang="en-US" dirty="0"/>
          </a:p>
        </p:txBody>
      </p:sp>
      <p:sp>
        <p:nvSpPr>
          <p:cNvPr id="4" name="Slide Number Placeholder 3"/>
          <p:cNvSpPr>
            <a:spLocks noGrp="1"/>
          </p:cNvSpPr>
          <p:nvPr>
            <p:ph type="sldNum" sz="quarter" idx="10"/>
          </p:nvPr>
        </p:nvSpPr>
        <p:spPr/>
        <p:txBody>
          <a:bodyPr/>
          <a:lstStyle/>
          <a:p>
            <a:fld id="{CBA111CB-2F09-5B40-8587-0942BDDF2217}" type="slidenum">
              <a:rPr lang="en-US" smtClean="0"/>
              <a:t>12</a:t>
            </a:fld>
            <a:endParaRPr lang="en-US"/>
          </a:p>
        </p:txBody>
      </p:sp>
    </p:spTree>
    <p:extLst>
      <p:ext uri="{BB962C8B-B14F-4D97-AF65-F5344CB8AC3E}">
        <p14:creationId xmlns:p14="http://schemas.microsoft.com/office/powerpoint/2010/main" val="3474889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Milwaukee repeatedly ranks among the top cities for human trafficking. In 2015, an annual nationwide FBI sting, called Operation Cross Country rescued nine adolescents from commercial sexual exploitation, which ties Milwaukee with Las Vegas for the third highest number of young people rescued during the FBI raids across the US. Denver tops the list, with 20 young people rescued, and Detroit was next with 19.</a:t>
            </a:r>
          </a:p>
        </p:txBody>
      </p:sp>
      <p:sp>
        <p:nvSpPr>
          <p:cNvPr id="4" name="Slide Number Placeholder 3"/>
          <p:cNvSpPr>
            <a:spLocks noGrp="1"/>
          </p:cNvSpPr>
          <p:nvPr>
            <p:ph type="sldNum" sz="quarter" idx="5"/>
          </p:nvPr>
        </p:nvSpPr>
        <p:spPr/>
        <p:txBody>
          <a:bodyPr/>
          <a:lstStyle/>
          <a:p>
            <a:fld id="{2EAF3D7C-E79C-464D-870B-78CB3C2428AA}" type="slidenum">
              <a:rPr lang="en-US" smtClean="0"/>
              <a:t>13</a:t>
            </a:fld>
            <a:endParaRPr lang="en-US"/>
          </a:p>
        </p:txBody>
      </p:sp>
    </p:spTree>
    <p:extLst>
      <p:ext uri="{BB962C8B-B14F-4D97-AF65-F5344CB8AC3E}">
        <p14:creationId xmlns:p14="http://schemas.microsoft.com/office/powerpoint/2010/main" val="3687938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Indigenous women don’t just “disappear like a magic trick”. Tied to historical roots of dispossession and violence. </a:t>
            </a:r>
          </a:p>
          <a:p>
            <a:endParaRPr lang="en-US" dirty="0"/>
          </a:p>
          <a:p>
            <a:r>
              <a:rPr lang="en-US" dirty="0" err="1"/>
              <a:t>NamUS</a:t>
            </a:r>
            <a:r>
              <a:rPr lang="en-US" dirty="0"/>
              <a:t> is currently defunded (see news report)</a:t>
            </a:r>
          </a:p>
        </p:txBody>
      </p:sp>
      <p:sp>
        <p:nvSpPr>
          <p:cNvPr id="4" name="Slide Number Placeholder 3"/>
          <p:cNvSpPr>
            <a:spLocks noGrp="1"/>
          </p:cNvSpPr>
          <p:nvPr>
            <p:ph type="sldNum" sz="quarter" idx="5"/>
          </p:nvPr>
        </p:nvSpPr>
        <p:spPr/>
        <p:txBody>
          <a:bodyPr/>
          <a:lstStyle/>
          <a:p>
            <a:fld id="{2EAF3D7C-E79C-464D-870B-78CB3C2428AA}" type="slidenum">
              <a:rPr lang="en-US" smtClean="0"/>
              <a:t>14</a:t>
            </a:fld>
            <a:endParaRPr lang="en-US"/>
          </a:p>
        </p:txBody>
      </p:sp>
    </p:spTree>
    <p:extLst>
      <p:ext uri="{BB962C8B-B14F-4D97-AF65-F5344CB8AC3E}">
        <p14:creationId xmlns:p14="http://schemas.microsoft.com/office/powerpoint/2010/main" val="889860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15</a:t>
            </a:fld>
            <a:endParaRPr lang="en-US"/>
          </a:p>
        </p:txBody>
      </p:sp>
    </p:spTree>
    <p:extLst>
      <p:ext uri="{BB962C8B-B14F-4D97-AF65-F5344CB8AC3E}">
        <p14:creationId xmlns:p14="http://schemas.microsoft.com/office/powerpoint/2010/main" val="3091857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16</a:t>
            </a:fld>
            <a:endParaRPr lang="en-US"/>
          </a:p>
        </p:txBody>
      </p:sp>
    </p:spTree>
    <p:extLst>
      <p:ext uri="{BB962C8B-B14F-4D97-AF65-F5344CB8AC3E}">
        <p14:creationId xmlns:p14="http://schemas.microsoft.com/office/powerpoint/2010/main" val="3252707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18</a:t>
            </a:fld>
            <a:endParaRPr lang="en-US"/>
          </a:p>
        </p:txBody>
      </p:sp>
    </p:spTree>
    <p:extLst>
      <p:ext uri="{BB962C8B-B14F-4D97-AF65-F5344CB8AC3E}">
        <p14:creationId xmlns:p14="http://schemas.microsoft.com/office/powerpoint/2010/main" val="3013220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Law 280</a:t>
            </a:r>
          </a:p>
          <a:p>
            <a:r>
              <a:rPr lang="en-US" dirty="0">
                <a:hlinkClick r:id="rId3"/>
              </a:rPr>
              <a:t>Public Law 83- 280</a:t>
            </a:r>
            <a:r>
              <a:rPr lang="en-US" dirty="0"/>
              <a:t> (commonly referred to as Public Law 280 or PL 280) was a transfer of legal authority (jurisdiction) from the federal government to state governments which significantly changed the division of legal authority among tribal, federal, and state governments. Congress gave six states (five states initially - California, Minnesota, Nebraska, Oregon, and Wisconsin; and then Alaska upon statehood) extensive criminal and civil jurisdiction over tribal lands within the affected states (the so-called "mandatory states"). Public Law 280 also permitted the other states to acquire jurisdiction at their option. Public Law 280 has generally brought about:</a:t>
            </a:r>
          </a:p>
          <a:p>
            <a:pPr marL="285750" indent="-285750">
              <a:buFont typeface="Arial"/>
              <a:buChar char="•"/>
            </a:pPr>
            <a:r>
              <a:rPr lang="en-US" dirty="0"/>
              <a:t>an increased role for state criminal justice systems in "Indian country" (a term which is specifically defined in federal statutes),</a:t>
            </a:r>
          </a:p>
          <a:p>
            <a:pPr marL="285750" indent="-285750">
              <a:buFont typeface="Arial"/>
              <a:buChar char="•"/>
            </a:pPr>
            <a:r>
              <a:rPr lang="en-US" dirty="0"/>
              <a:t>a virtual elimination of the special federal criminal justice role (and a consequent diminishment of the special relationship between Indian Nations and the federal government),</a:t>
            </a:r>
          </a:p>
          <a:p>
            <a:pPr marL="285750" indent="-285750">
              <a:buFont typeface="Arial"/>
              <a:buChar char="•"/>
            </a:pPr>
            <a:r>
              <a:rPr lang="en-US" dirty="0"/>
              <a:t>numerous obstacles to individual Nations in their development of tribal criminal justice systems, and</a:t>
            </a:r>
          </a:p>
          <a:p>
            <a:pPr marL="285750" indent="-285750">
              <a:buFont typeface="Arial"/>
              <a:buChar char="•"/>
            </a:pPr>
            <a:r>
              <a:rPr lang="en-US" dirty="0"/>
              <a:t>an increased and confusing state role in civil related matters</a:t>
            </a:r>
          </a:p>
        </p:txBody>
      </p:sp>
      <p:sp>
        <p:nvSpPr>
          <p:cNvPr id="4" name="Slide Number Placeholder 3"/>
          <p:cNvSpPr>
            <a:spLocks noGrp="1"/>
          </p:cNvSpPr>
          <p:nvPr>
            <p:ph type="sldNum" sz="quarter" idx="5"/>
          </p:nvPr>
        </p:nvSpPr>
        <p:spPr/>
        <p:txBody>
          <a:bodyPr/>
          <a:lstStyle/>
          <a:p>
            <a:fld id="{2EAF3D7C-E79C-464D-870B-78CB3C2428AA}" type="slidenum">
              <a:rPr lang="en-US" smtClean="0"/>
              <a:t>19</a:t>
            </a:fld>
            <a:endParaRPr lang="en-US"/>
          </a:p>
        </p:txBody>
      </p:sp>
    </p:spTree>
    <p:extLst>
      <p:ext uri="{BB962C8B-B14F-4D97-AF65-F5344CB8AC3E}">
        <p14:creationId xmlns:p14="http://schemas.microsoft.com/office/powerpoint/2010/main" val="1947641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Wisconsin is one of eight PL-280 states in the US</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20</a:t>
            </a:fld>
            <a:endParaRPr lang="en-US"/>
          </a:p>
        </p:txBody>
      </p:sp>
    </p:spTree>
    <p:extLst>
      <p:ext uri="{BB962C8B-B14F-4D97-AF65-F5344CB8AC3E}">
        <p14:creationId xmlns:p14="http://schemas.microsoft.com/office/powerpoint/2010/main" val="2266041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honored to co-sponsor this event with the UW School of Nursing STREAM Program, Native American Center for Health Professions and UW Milwaukee’s School of Nursing and Women’s and Gender Studies program. And, we are very excited to have you all join us today for this webinar.</a:t>
            </a:r>
          </a:p>
        </p:txBody>
      </p:sp>
      <p:sp>
        <p:nvSpPr>
          <p:cNvPr id="4" name="Slide Number Placeholder 3"/>
          <p:cNvSpPr>
            <a:spLocks noGrp="1"/>
          </p:cNvSpPr>
          <p:nvPr>
            <p:ph type="sldNum" sz="quarter" idx="5"/>
          </p:nvPr>
        </p:nvSpPr>
        <p:spPr/>
        <p:txBody>
          <a:bodyPr/>
          <a:lstStyle/>
          <a:p>
            <a:fld id="{2EAF3D7C-E79C-464D-870B-78CB3C2428AA}" type="slidenum">
              <a:rPr lang="en-US" smtClean="0"/>
              <a:t>2</a:t>
            </a:fld>
            <a:endParaRPr lang="en-US"/>
          </a:p>
        </p:txBody>
      </p:sp>
    </p:spTree>
    <p:extLst>
      <p:ext uri="{BB962C8B-B14F-4D97-AF65-F5344CB8AC3E}">
        <p14:creationId xmlns:p14="http://schemas.microsoft.com/office/powerpoint/2010/main" val="3823740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21</a:t>
            </a:fld>
            <a:endParaRPr lang="en-US"/>
          </a:p>
        </p:txBody>
      </p:sp>
    </p:spTree>
    <p:extLst>
      <p:ext uri="{BB962C8B-B14F-4D97-AF65-F5344CB8AC3E}">
        <p14:creationId xmlns:p14="http://schemas.microsoft.com/office/powerpoint/2010/main" val="3613716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ethnography: a qualitative research approach that sets out to challenge racism, colonialism, and oppression to foster social change (Madison, 2011)</a:t>
            </a:r>
          </a:p>
          <a:p>
            <a:r>
              <a:rPr lang="en-US" dirty="0"/>
              <a:t>Is it worthwhile here to discuss terminology? Why you use American Indian and also Native &amp; Indigenous? </a:t>
            </a:r>
            <a:endParaRPr lang="en-US" dirty="0">
              <a:cs typeface="Calibri"/>
            </a:endParaRPr>
          </a:p>
          <a:p>
            <a:r>
              <a:rPr lang="en-US" dirty="0"/>
              <a:t>Also, acknowledging you specifically interviewed women, but recognizing that trans and </a:t>
            </a:r>
            <a:r>
              <a:rPr lang="en-US" dirty="0" err="1"/>
              <a:t>nonbinary</a:t>
            </a:r>
            <a:r>
              <a:rPr lang="en-US" dirty="0"/>
              <a:t>/genderqueer folks and femmes who may or may not identify as women are also subject to disproportionate IPV? </a:t>
            </a:r>
            <a:endParaRPr lang="en-US" dirty="0">
              <a:cs typeface="Calibri"/>
            </a:endParaRPr>
          </a:p>
          <a:p>
            <a:r>
              <a:rPr lang="en-US" dirty="0"/>
              <a:t>I can definitely clarify that I used cis women in my study for simplicity</a:t>
            </a:r>
          </a:p>
        </p:txBody>
      </p:sp>
      <p:sp>
        <p:nvSpPr>
          <p:cNvPr id="4" name="Slide Number Placeholder 3"/>
          <p:cNvSpPr>
            <a:spLocks noGrp="1"/>
          </p:cNvSpPr>
          <p:nvPr>
            <p:ph type="sldNum" sz="quarter" idx="5"/>
          </p:nvPr>
        </p:nvSpPr>
        <p:spPr/>
        <p:txBody>
          <a:bodyPr/>
          <a:lstStyle/>
          <a:p>
            <a:fld id="{2EAF3D7C-E79C-464D-870B-78CB3C2428AA}" type="slidenum">
              <a:rPr lang="en-US" smtClean="0"/>
              <a:t>22</a:t>
            </a:fld>
            <a:endParaRPr lang="en-US"/>
          </a:p>
        </p:txBody>
      </p:sp>
    </p:spTree>
    <p:extLst>
      <p:ext uri="{BB962C8B-B14F-4D97-AF65-F5344CB8AC3E}">
        <p14:creationId xmlns:p14="http://schemas.microsoft.com/office/powerpoint/2010/main" val="827484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spcBef>
                <a:spcPct val="20000"/>
              </a:spcBef>
              <a:buFont typeface="Arial"/>
              <a:buNone/>
            </a:pPr>
            <a:r>
              <a:rPr lang="en-US" dirty="0"/>
              <a:t>Survivors spoke of linkages between their experiences and adverse health outcomes: </a:t>
            </a:r>
          </a:p>
          <a:p>
            <a:pPr marL="285750" indent="-171450">
              <a:spcBef>
                <a:spcPct val="20000"/>
              </a:spcBef>
              <a:buFont typeface="Arial" panose="020B0604020202020204" pitchFamily="34" charset="0"/>
              <a:buChar char="•"/>
            </a:pPr>
            <a:r>
              <a:rPr lang="en-US" dirty="0"/>
              <a:t>negative pregnancy experience</a:t>
            </a:r>
            <a:endParaRPr lang="en-US" dirty="0">
              <a:cs typeface="Calibri"/>
            </a:endParaRPr>
          </a:p>
          <a:p>
            <a:pPr marL="285750" indent="-171450">
              <a:spcBef>
                <a:spcPct val="20000"/>
              </a:spcBef>
              <a:buFont typeface="Arial" panose="020B0604020202020204" pitchFamily="34" charset="0"/>
              <a:buChar char="•"/>
            </a:pPr>
            <a:r>
              <a:rPr lang="en-US" dirty="0"/>
              <a:t>Lack of or delays in prenatal care</a:t>
            </a:r>
            <a:endParaRPr lang="en-US" dirty="0">
              <a:cs typeface="Calibri"/>
            </a:endParaRPr>
          </a:p>
          <a:p>
            <a:pPr marL="285750" indent="-171450">
              <a:spcBef>
                <a:spcPct val="20000"/>
              </a:spcBef>
              <a:buFont typeface="Arial" panose="020B0604020202020204" pitchFamily="34" charset="0"/>
              <a:buChar char="•"/>
            </a:pPr>
            <a:r>
              <a:rPr lang="en-US" dirty="0"/>
              <a:t>Pregnancy &amp; birth outcomes birth outcomes</a:t>
            </a:r>
            <a:endParaRPr lang="en-US" dirty="0">
              <a:cs typeface="Calibri"/>
            </a:endParaRPr>
          </a:p>
          <a:p>
            <a:pPr marL="285750" indent="-171450">
              <a:spcBef>
                <a:spcPct val="20000"/>
              </a:spcBef>
              <a:buFont typeface="Arial" panose="020B0604020202020204" pitchFamily="34" charset="0"/>
              <a:buChar char="•"/>
            </a:pPr>
            <a:r>
              <a:rPr lang="en-US" dirty="0"/>
              <a:t>Lack of informal supports and perpetuation of violence through generations</a:t>
            </a:r>
          </a:p>
          <a:p>
            <a:pPr marL="285750" indent="-171450">
              <a:spcBef>
                <a:spcPct val="20000"/>
              </a:spcBef>
              <a:buFont typeface="Arial" panose="020B0604020202020204" pitchFamily="34" charset="0"/>
              <a:buChar char="•"/>
            </a:pPr>
            <a:endParaRPr lang="en-US" dirty="0">
              <a:cs typeface="Calibri"/>
            </a:endParaRPr>
          </a:p>
          <a:p>
            <a:pPr marL="114300">
              <a:spcBef>
                <a:spcPct val="20000"/>
              </a:spcBef>
            </a:pPr>
            <a:r>
              <a:rPr lang="en-US" dirty="0"/>
              <a:t>Of the 34 survivors interviewed:</a:t>
            </a:r>
            <a:endParaRPr lang="en-US" dirty="0">
              <a:cs typeface="Calibri"/>
            </a:endParaRPr>
          </a:p>
          <a:p>
            <a:pPr marL="285750" indent="-171450">
              <a:spcBef>
                <a:spcPct val="20000"/>
              </a:spcBef>
              <a:buFont typeface="Arial" panose="020B0604020202020204" pitchFamily="34" charset="0"/>
              <a:buChar char="•"/>
            </a:pPr>
            <a:r>
              <a:rPr lang="en-US" dirty="0"/>
              <a:t>67.6% (N=23) refused/ unable to seek medical attention after IPV experience regardless of injury</a:t>
            </a:r>
            <a:endParaRPr lang="en-US" dirty="0">
              <a:cs typeface="Calibri"/>
            </a:endParaRPr>
          </a:p>
          <a:p>
            <a:pPr marL="285750" indent="-171450">
              <a:spcBef>
                <a:spcPct val="20000"/>
              </a:spcBef>
              <a:buFont typeface="Arial" panose="020B0604020202020204" pitchFamily="34" charset="0"/>
              <a:buChar char="•"/>
            </a:pPr>
            <a:r>
              <a:rPr lang="en-US" dirty="0"/>
              <a:t>24% (N=8) of survivors received medical care only because the IPV was witnessed and a call to 911 was placed on their behalf</a:t>
            </a:r>
            <a:endParaRPr lang="en-US" dirty="0">
              <a:cs typeface="Calibri"/>
            </a:endParaRPr>
          </a:p>
          <a:p>
            <a:pPr marL="285750" indent="-171450">
              <a:spcBef>
                <a:spcPct val="20000"/>
              </a:spcBef>
              <a:buFont typeface="Arial" panose="020B0604020202020204" pitchFamily="34" charset="0"/>
              <a:buChar char="•"/>
            </a:pPr>
            <a:r>
              <a:rPr lang="en-US" dirty="0"/>
              <a:t>17% (N=7) sought other types of help such as a domestic violence shelter, counseling, or a call to the police. </a:t>
            </a:r>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23</a:t>
            </a:fld>
            <a:endParaRPr lang="en-US"/>
          </a:p>
        </p:txBody>
      </p:sp>
    </p:spTree>
    <p:extLst>
      <p:ext uri="{BB962C8B-B14F-4D97-AF65-F5344CB8AC3E}">
        <p14:creationId xmlns:p14="http://schemas.microsoft.com/office/powerpoint/2010/main" val="2185061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24</a:t>
            </a:fld>
            <a:endParaRPr lang="en-US"/>
          </a:p>
        </p:txBody>
      </p:sp>
    </p:spTree>
    <p:extLst>
      <p:ext uri="{BB962C8B-B14F-4D97-AF65-F5344CB8AC3E}">
        <p14:creationId xmlns:p14="http://schemas.microsoft.com/office/powerpoint/2010/main" val="2266669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Understanding the barriers to help seeking is crucial </a:t>
            </a:r>
            <a:endParaRPr lang="en-US" dirty="0"/>
          </a:p>
          <a:p>
            <a:r>
              <a:rPr lang="en-US" dirty="0">
                <a:cs typeface="Calibri"/>
              </a:rPr>
              <a:t>To remove barriers, we have to understand them first</a:t>
            </a:r>
          </a:p>
        </p:txBody>
      </p:sp>
      <p:sp>
        <p:nvSpPr>
          <p:cNvPr id="4" name="Slide Number Placeholder 3"/>
          <p:cNvSpPr>
            <a:spLocks noGrp="1"/>
          </p:cNvSpPr>
          <p:nvPr>
            <p:ph type="sldNum" sz="quarter" idx="5"/>
          </p:nvPr>
        </p:nvSpPr>
        <p:spPr/>
        <p:txBody>
          <a:bodyPr/>
          <a:lstStyle/>
          <a:p>
            <a:fld id="{2EAF3D7C-E79C-464D-870B-78CB3C2428AA}" type="slidenum">
              <a:rPr lang="en-US" smtClean="0"/>
              <a:t>25</a:t>
            </a:fld>
            <a:endParaRPr lang="en-US"/>
          </a:p>
        </p:txBody>
      </p:sp>
    </p:spTree>
    <p:extLst>
      <p:ext uri="{BB962C8B-B14F-4D97-AF65-F5344CB8AC3E}">
        <p14:creationId xmlns:p14="http://schemas.microsoft.com/office/powerpoint/2010/main" val="120307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End Abuse Wisconsin’s Domestic Violence Homicide Report (2020)</a:t>
            </a:r>
          </a:p>
          <a:p>
            <a:endParaRPr lang="en-US" dirty="0">
              <a:cs typeface="Calibri"/>
            </a:endParaRPr>
          </a:p>
          <a:p>
            <a:r>
              <a:rPr lang="en-US" dirty="0"/>
              <a:t>If this pattern continues, it is estimated that 93 lives will be lost this year.</a:t>
            </a:r>
          </a:p>
        </p:txBody>
      </p:sp>
      <p:sp>
        <p:nvSpPr>
          <p:cNvPr id="4" name="Slide Number Placeholder 3"/>
          <p:cNvSpPr>
            <a:spLocks noGrp="1"/>
          </p:cNvSpPr>
          <p:nvPr>
            <p:ph type="sldNum" sz="quarter" idx="5"/>
          </p:nvPr>
        </p:nvSpPr>
        <p:spPr/>
        <p:txBody>
          <a:bodyPr/>
          <a:lstStyle/>
          <a:p>
            <a:fld id="{2EAF3D7C-E79C-464D-870B-78CB3C2428AA}" type="slidenum">
              <a:rPr lang="en-US" smtClean="0"/>
              <a:t>26</a:t>
            </a:fld>
            <a:endParaRPr lang="en-US"/>
          </a:p>
        </p:txBody>
      </p:sp>
    </p:spTree>
    <p:extLst>
      <p:ext uri="{BB962C8B-B14F-4D97-AF65-F5344CB8AC3E}">
        <p14:creationId xmlns:p14="http://schemas.microsoft.com/office/powerpoint/2010/main" val="3260133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27</a:t>
            </a:fld>
            <a:endParaRPr lang="en-US"/>
          </a:p>
        </p:txBody>
      </p:sp>
    </p:spTree>
    <p:extLst>
      <p:ext uri="{BB962C8B-B14F-4D97-AF65-F5344CB8AC3E}">
        <p14:creationId xmlns:p14="http://schemas.microsoft.com/office/powerpoint/2010/main" val="3720605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trying to remove barriers; to remove them we have to understand them; Understanding barriers means understanding systemic oppression</a:t>
            </a:r>
          </a:p>
          <a:p>
            <a:r>
              <a:rPr lang="en-US" dirty="0"/>
              <a:t>Both the prevalence of violence against AI women, especially the high rates of interracial perpetrators, and the difficulty accessing services are directly tied to colonization and the intersections of racism, sexism, poverty and an absence of tribal sovereignty. Any response must both acknowledge this and center Indigenous ways of knowing and the voices of Indigenous feminists and AI women who have lived this experience. </a:t>
            </a:r>
            <a:endParaRPr lang="en-US" dirty="0">
              <a:cs typeface="Calibri"/>
            </a:endParaRPr>
          </a:p>
          <a:p>
            <a:r>
              <a:rPr lang="en-US" dirty="0"/>
              <a:t>Add further</a:t>
            </a:r>
            <a:endParaRPr lang="en-US" dirty="0">
              <a:cs typeface="Calibri"/>
            </a:endParaRPr>
          </a:p>
          <a:p>
            <a:pPr marL="285750" indent="-285750">
              <a:buFont typeface="Arial,Sans-Serif"/>
              <a:buChar char="•"/>
            </a:pPr>
            <a:r>
              <a:rPr lang="en-US" dirty="0"/>
              <a:t>Barriers to care are unique to each individual survivor and affected by multiple factors. </a:t>
            </a:r>
          </a:p>
          <a:p>
            <a:pPr marL="285750" indent="-285750">
              <a:buFont typeface="Arial,Sans-Serif"/>
              <a:buChar char="•"/>
            </a:pPr>
            <a:r>
              <a:rPr lang="en-US" dirty="0"/>
              <a:t>Barriers may be structural, cultural, contextual, or a combination. </a:t>
            </a:r>
          </a:p>
        </p:txBody>
      </p:sp>
      <p:sp>
        <p:nvSpPr>
          <p:cNvPr id="4" name="Slide Number Placeholder 3"/>
          <p:cNvSpPr>
            <a:spLocks noGrp="1"/>
          </p:cNvSpPr>
          <p:nvPr>
            <p:ph type="sldNum" sz="quarter" idx="5"/>
          </p:nvPr>
        </p:nvSpPr>
        <p:spPr/>
        <p:txBody>
          <a:bodyPr/>
          <a:lstStyle/>
          <a:p>
            <a:fld id="{2EAF3D7C-E79C-464D-870B-78CB3C2428AA}" type="slidenum">
              <a:rPr lang="en-US" smtClean="0"/>
              <a:t>28</a:t>
            </a:fld>
            <a:endParaRPr lang="en-US"/>
          </a:p>
        </p:txBody>
      </p:sp>
    </p:spTree>
    <p:extLst>
      <p:ext uri="{BB962C8B-B14F-4D97-AF65-F5344CB8AC3E}">
        <p14:creationId xmlns:p14="http://schemas.microsoft.com/office/powerpoint/2010/main" val="3630571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trying to remove barriers; to remove them we have to understand them; Understanding barriers means understanding systemic oppression</a:t>
            </a:r>
          </a:p>
          <a:p>
            <a:r>
              <a:rPr lang="en-US" dirty="0"/>
              <a:t>Both the prevalence of violence against AI women, especially the high rates of interracial perpetrators, and the difficulty accessing services are directly tied to colonization and the intersections of racism, sexism, poverty and an absence of tribal sovereignty. Any response must both acknowledge this and center Indigenous ways of knowing and the voices of Indigenous feminists and AI women who have lived this experience. </a:t>
            </a:r>
            <a:endParaRPr lang="en-US" dirty="0">
              <a:cs typeface="Calibri"/>
            </a:endParaRPr>
          </a:p>
          <a:p>
            <a:r>
              <a:rPr lang="en-US" dirty="0"/>
              <a:t>Add further</a:t>
            </a:r>
            <a:endParaRPr lang="en-US" dirty="0">
              <a:cs typeface="Calibri"/>
            </a:endParaRPr>
          </a:p>
          <a:p>
            <a:pPr marL="285750" indent="-285750">
              <a:buFont typeface="Arial,Sans-Serif"/>
              <a:buChar char="•"/>
            </a:pPr>
            <a:r>
              <a:rPr lang="en-US" dirty="0"/>
              <a:t>Barriers to care are unique to each individual survivor and affected by multiple factors. </a:t>
            </a:r>
          </a:p>
          <a:p>
            <a:pPr marL="285750" indent="-285750">
              <a:buFont typeface="Arial,Sans-Serif"/>
              <a:buChar char="•"/>
            </a:pPr>
            <a:r>
              <a:rPr lang="en-US" dirty="0"/>
              <a:t>Barriers may be structural, cultural, contextual, or a combination. </a:t>
            </a:r>
          </a:p>
        </p:txBody>
      </p:sp>
      <p:sp>
        <p:nvSpPr>
          <p:cNvPr id="4" name="Slide Number Placeholder 3"/>
          <p:cNvSpPr>
            <a:spLocks noGrp="1"/>
          </p:cNvSpPr>
          <p:nvPr>
            <p:ph type="sldNum" sz="quarter" idx="5"/>
          </p:nvPr>
        </p:nvSpPr>
        <p:spPr/>
        <p:txBody>
          <a:bodyPr/>
          <a:lstStyle/>
          <a:p>
            <a:fld id="{2EAF3D7C-E79C-464D-870B-78CB3C2428AA}" type="slidenum">
              <a:rPr lang="en-US" smtClean="0"/>
              <a:t>29</a:t>
            </a:fld>
            <a:endParaRPr lang="en-US"/>
          </a:p>
        </p:txBody>
      </p:sp>
    </p:spTree>
    <p:extLst>
      <p:ext uri="{BB962C8B-B14F-4D97-AF65-F5344CB8AC3E}">
        <p14:creationId xmlns:p14="http://schemas.microsoft.com/office/powerpoint/2010/main" val="3729518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dirty="0"/>
              <a:t>Theory and analytical tool rooted in Black Feminism and connected to Woman of Color feminisms &amp; activism </a:t>
            </a:r>
          </a:p>
          <a:p>
            <a:pPr marL="285750" indent="-285750">
              <a:buFont typeface="Arial,Sans-Serif"/>
              <a:buChar char="•"/>
            </a:pPr>
            <a:r>
              <a:rPr lang="en-US" dirty="0"/>
              <a:t>Crenshaw (1991) utilizes intersectionality to explore how experiences of violence that women of color face are often the result of intersecting racism and sexism. </a:t>
            </a:r>
          </a:p>
          <a:p>
            <a:pPr marL="285750" indent="-285750">
              <a:buFont typeface="Arial,Sans-Serif"/>
              <a:buChar char="•"/>
            </a:pPr>
            <a:r>
              <a:rPr lang="en-US" dirty="0"/>
              <a:t>This helps us to understand the complex, interacting and overlapping systems of oppression which shape Indigenous women's experiences of violence and their experiences seeking care. </a:t>
            </a:r>
          </a:p>
          <a:p>
            <a:pPr marL="285750" indent="-285750">
              <a:buFont typeface="Arial,Sans-Serif"/>
              <a:buChar char="•"/>
            </a:pPr>
            <a:r>
              <a:rPr lang="en-US" dirty="0"/>
              <a:t>Intersectionality is particularly salient in recognizing how race and influence the effectiveness of interventions.</a:t>
            </a:r>
          </a:p>
          <a:p>
            <a:pPr marL="0" indent="0">
              <a:buFont typeface="Arial,Sans-Serif"/>
              <a:buNone/>
            </a:pPr>
            <a:endParaRPr lang="en-US" dirty="0"/>
          </a:p>
          <a:p>
            <a:pPr marL="285750" indent="-285750">
              <a:buFont typeface="Arial,Sans-Serif"/>
              <a:buChar char="•"/>
            </a:pPr>
            <a:r>
              <a:rPr lang="en-US" dirty="0"/>
              <a:t>Poll: Who feels they know what intersectionality is? Answer yes or no in the poll! </a:t>
            </a:r>
          </a:p>
          <a:p>
            <a:pPr marL="285750" indent="-285750">
              <a:buFont typeface="Arial,Sans-Serif"/>
              <a:buChar char="•"/>
            </a:pPr>
            <a:r>
              <a:rPr lang="en-US" dirty="0"/>
              <a:t>Also, feel free to add a comment in the chat box to share your understanding of intersectionality. </a:t>
            </a:r>
          </a:p>
          <a:p>
            <a:pPr marL="285750" indent="-285750">
              <a:buFont typeface="Arial,Sans-Serif"/>
              <a:buChar char="•"/>
            </a:pPr>
            <a:endParaRPr lang="en-US" dirty="0">
              <a:cs typeface="Calibri"/>
            </a:endParaRPr>
          </a:p>
          <a:p>
            <a:pPr marL="171450" indent="-171450">
              <a:buFont typeface="Arial"/>
              <a:buChar char="•"/>
            </a:pPr>
            <a:r>
              <a:rPr lang="en-US" dirty="0"/>
              <a:t>"Intersectionality is a way of understanding and analyzing the complexity in the world, in people, and in human experiences....When it comes to social inequality, people's lives and the organization of power in a given society are better understood as being shaped not by a single axis of social division, be it race or gender or class, but by many axes that work together and influence each other." (Collins &amp; Bilge, 2016, p. 2)</a:t>
            </a:r>
          </a:p>
          <a:p>
            <a:pPr marL="285750" indent="-285750">
              <a:buFont typeface="Arial,Sans-Serif"/>
              <a:buChar char="•"/>
            </a:pPr>
            <a:endParaRPr lang="en-US" dirty="0"/>
          </a:p>
          <a:p>
            <a:pPr marL="171450" indent="-171450">
              <a:buFont typeface="Arial"/>
              <a:buChar char="•"/>
            </a:pPr>
            <a:r>
              <a:rPr lang="en-US" dirty="0"/>
              <a:t>How is this a useful tool and lens? </a:t>
            </a:r>
          </a:p>
        </p:txBody>
      </p:sp>
      <p:sp>
        <p:nvSpPr>
          <p:cNvPr id="4" name="Slide Number Placeholder 3"/>
          <p:cNvSpPr>
            <a:spLocks noGrp="1"/>
          </p:cNvSpPr>
          <p:nvPr>
            <p:ph type="sldNum" sz="quarter" idx="5"/>
          </p:nvPr>
        </p:nvSpPr>
        <p:spPr/>
        <p:txBody>
          <a:bodyPr/>
          <a:lstStyle/>
          <a:p>
            <a:fld id="{2EAF3D7C-E79C-464D-870B-78CB3C2428AA}" type="slidenum">
              <a:rPr lang="en-US" smtClean="0"/>
              <a:t>30</a:t>
            </a:fld>
            <a:endParaRPr lang="en-US"/>
          </a:p>
        </p:txBody>
      </p:sp>
    </p:spTree>
    <p:extLst>
      <p:ext uri="{BB962C8B-B14F-4D97-AF65-F5344CB8AC3E}">
        <p14:creationId xmlns:p14="http://schemas.microsoft.com/office/powerpoint/2010/main" val="3996262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3</a:t>
            </a:fld>
            <a:endParaRPr lang="en-US"/>
          </a:p>
        </p:txBody>
      </p:sp>
    </p:spTree>
    <p:extLst>
      <p:ext uri="{BB962C8B-B14F-4D97-AF65-F5344CB8AC3E}">
        <p14:creationId xmlns:p14="http://schemas.microsoft.com/office/powerpoint/2010/main" val="321825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(make sure to highlight that the names are pseudonyms to protect participant identity)</a:t>
            </a:r>
          </a:p>
        </p:txBody>
      </p:sp>
      <p:sp>
        <p:nvSpPr>
          <p:cNvPr id="4" name="Slide Number Placeholder 3"/>
          <p:cNvSpPr>
            <a:spLocks noGrp="1"/>
          </p:cNvSpPr>
          <p:nvPr>
            <p:ph type="sldNum" sz="quarter" idx="5"/>
          </p:nvPr>
        </p:nvSpPr>
        <p:spPr/>
        <p:txBody>
          <a:bodyPr/>
          <a:lstStyle/>
          <a:p>
            <a:fld id="{2EAF3D7C-E79C-464D-870B-78CB3C2428AA}" type="slidenum">
              <a:rPr lang="en-US" smtClean="0"/>
              <a:t>31</a:t>
            </a:fld>
            <a:endParaRPr lang="en-US"/>
          </a:p>
        </p:txBody>
      </p:sp>
    </p:spTree>
    <p:extLst>
      <p:ext uri="{BB962C8B-B14F-4D97-AF65-F5344CB8AC3E}">
        <p14:creationId xmlns:p14="http://schemas.microsoft.com/office/powerpoint/2010/main" val="3418203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Postcolonial, Indigenous Feminist and Intersectional theories contribute to an understanding of hegemonic masculinities</a:t>
            </a:r>
          </a:p>
          <a:p>
            <a:pPr marL="285750" indent="-285750">
              <a:buFont typeface="Arial,Sans-Serif"/>
              <a:buChar char="•"/>
            </a:pPr>
            <a:r>
              <a:rPr lang="en-US" dirty="0"/>
              <a:t>Hegemonic masculinities are learned social practices assumed as truth that have been imbedded into policies and interventions that impact women’s access to healthcare following an experience of sexual assault.</a:t>
            </a:r>
            <a:endParaRPr lang="en-US" dirty="0">
              <a:cs typeface="Calibri"/>
            </a:endParaRPr>
          </a:p>
          <a:p>
            <a:pPr marL="285750" indent="-285750">
              <a:buFont typeface="Arial,Sans-Serif"/>
              <a:buChar char="•"/>
            </a:pPr>
            <a:r>
              <a:rPr lang="en-US" dirty="0"/>
              <a:t>Hegemonic masculinities serve to facilitate the overlooking or dismissal of the sexual assault experienced specifically by ethnic minority women through the justification of racism and sexism. </a:t>
            </a:r>
          </a:p>
          <a:p>
            <a:pPr marL="285750" indent="-285750">
              <a:buFont typeface="Arial,Sans-Serif"/>
              <a:buChar char="•"/>
            </a:pPr>
            <a:r>
              <a:rPr lang="en-US" dirty="0"/>
              <a:t>the justification of racism and sexism (whether implicit or explicit, individual or institutional) facilitates the dismissal of SA experienced by ethnic minority women</a:t>
            </a:r>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32</a:t>
            </a:fld>
            <a:endParaRPr lang="en-US"/>
          </a:p>
        </p:txBody>
      </p:sp>
    </p:spTree>
    <p:extLst>
      <p:ext uri="{BB962C8B-B14F-4D97-AF65-F5344CB8AC3E}">
        <p14:creationId xmlns:p14="http://schemas.microsoft.com/office/powerpoint/2010/main" val="3215215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33</a:t>
            </a:fld>
            <a:endParaRPr lang="en-US"/>
          </a:p>
        </p:txBody>
      </p:sp>
    </p:spTree>
    <p:extLst>
      <p:ext uri="{BB962C8B-B14F-4D97-AF65-F5344CB8AC3E}">
        <p14:creationId xmlns:p14="http://schemas.microsoft.com/office/powerpoint/2010/main" val="957445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Katie</a:t>
            </a:r>
          </a:p>
        </p:txBody>
      </p:sp>
      <p:sp>
        <p:nvSpPr>
          <p:cNvPr id="4" name="Slide Number Placeholder 3"/>
          <p:cNvSpPr>
            <a:spLocks noGrp="1"/>
          </p:cNvSpPr>
          <p:nvPr>
            <p:ph type="sldNum" sz="quarter" idx="5"/>
          </p:nvPr>
        </p:nvSpPr>
        <p:spPr/>
        <p:txBody>
          <a:bodyPr/>
          <a:lstStyle/>
          <a:p>
            <a:fld id="{2EAF3D7C-E79C-464D-870B-78CB3C2428AA}" type="slidenum">
              <a:rPr lang="en-US" smtClean="0"/>
              <a:t>34</a:t>
            </a:fld>
            <a:endParaRPr lang="en-US"/>
          </a:p>
        </p:txBody>
      </p:sp>
    </p:spTree>
    <p:extLst>
      <p:ext uri="{BB962C8B-B14F-4D97-AF65-F5344CB8AC3E}">
        <p14:creationId xmlns:p14="http://schemas.microsoft.com/office/powerpoint/2010/main" val="3517732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Katie </a:t>
            </a:r>
          </a:p>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35</a:t>
            </a:fld>
            <a:endParaRPr lang="en-US"/>
          </a:p>
        </p:txBody>
      </p:sp>
    </p:spTree>
    <p:extLst>
      <p:ext uri="{BB962C8B-B14F-4D97-AF65-F5344CB8AC3E}">
        <p14:creationId xmlns:p14="http://schemas.microsoft.com/office/powerpoint/2010/main" val="3924686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S1:</a:t>
            </a:r>
            <a:r>
              <a:rPr lang="en-US" dirty="0"/>
              <a:t> Okay, okay, okay. I'm just trying to figure out, as a nurse and maybe coming into contact with people who may have been in a similar situation, like what we can do to try to...</a:t>
            </a:r>
          </a:p>
          <a:p>
            <a:endParaRPr lang="en-US" dirty="0"/>
          </a:p>
          <a:p>
            <a:r>
              <a:rPr lang="en-US" b="1" dirty="0"/>
              <a:t>S2:</a:t>
            </a:r>
            <a:r>
              <a:rPr lang="en-US" dirty="0"/>
              <a:t> Let us know we're safe. Take us to a safe place. If they see what's happening, bring us somewhere. Try to get us away from the abuser, even if they're sitting right outside. Let them know that it's okay, we can get you out safely. </a:t>
            </a:r>
            <a:r>
              <a:rPr lang="en-US" b="1" dirty="0"/>
              <a:t>S1:</a:t>
            </a:r>
            <a:r>
              <a:rPr lang="en-US" dirty="0"/>
              <a:t> Okay. Had someone, if someone would have said that, if they would have somehow maybe read your body language and figured out about alerting whoever waiting, would you have taken that help? </a:t>
            </a:r>
            <a:r>
              <a:rPr lang="en-US" b="1" dirty="0"/>
              <a:t>S2:</a:t>
            </a:r>
            <a:r>
              <a:rPr lang="en-US" dirty="0"/>
              <a:t> Yeah.</a:t>
            </a:r>
            <a:r>
              <a:rPr lang="en-US" b="1" dirty="0"/>
              <a:t>S1:</a:t>
            </a:r>
            <a:r>
              <a:rPr lang="en-US" dirty="0"/>
              <a:t> Yeah. Okay.</a:t>
            </a:r>
            <a:r>
              <a:rPr lang="en-US" b="1" dirty="0"/>
              <a:t>S2:</a:t>
            </a:r>
            <a:r>
              <a:rPr lang="en-US" dirty="0"/>
              <a:t> Because I was tired of getting beaten.</a:t>
            </a:r>
            <a:endParaRPr lang="en-US" dirty="0">
              <a:cs typeface="Calibri"/>
            </a:endParaRPr>
          </a:p>
          <a:p>
            <a:endParaRPr lang="en-US" dirty="0">
              <a:cs typeface="Calibri"/>
            </a:endParaRPr>
          </a:p>
          <a:p>
            <a:r>
              <a:rPr lang="en-US" b="1" dirty="0"/>
              <a:t>S2:</a:t>
            </a:r>
            <a:r>
              <a:rPr lang="en-US" dirty="0"/>
              <a:t> Just if they can get us out earlier, it would help us, that we wouldn't go with that because that's what we're used to. [identity being as a victim/survivor] </a:t>
            </a:r>
          </a:p>
          <a:p>
            <a:r>
              <a:rPr lang="en-US" b="1" dirty="0"/>
              <a:t>S2:</a:t>
            </a:r>
            <a:r>
              <a:rPr lang="en-US" dirty="0"/>
              <a:t> I wish doctors would notice the signs so that they can help us before we get damaged.</a:t>
            </a:r>
          </a:p>
          <a:p>
            <a:r>
              <a:rPr lang="en-US" b="1" dirty="0"/>
              <a:t>S2:</a:t>
            </a:r>
            <a:r>
              <a:rPr lang="en-US" dirty="0"/>
              <a:t> Safe testing for us and let them know that it's okay to open up. It took me years. This is actually the first time opening up.</a:t>
            </a:r>
          </a:p>
        </p:txBody>
      </p:sp>
      <p:sp>
        <p:nvSpPr>
          <p:cNvPr id="4" name="Slide Number Placeholder 3"/>
          <p:cNvSpPr>
            <a:spLocks noGrp="1"/>
          </p:cNvSpPr>
          <p:nvPr>
            <p:ph type="sldNum" sz="quarter" idx="5"/>
          </p:nvPr>
        </p:nvSpPr>
        <p:spPr/>
        <p:txBody>
          <a:bodyPr/>
          <a:lstStyle/>
          <a:p>
            <a:fld id="{2EAF3D7C-E79C-464D-870B-78CB3C2428AA}" type="slidenum">
              <a:rPr lang="en-US" smtClean="0"/>
              <a:t>36</a:t>
            </a:fld>
            <a:endParaRPr lang="en-US"/>
          </a:p>
        </p:txBody>
      </p:sp>
    </p:spTree>
    <p:extLst>
      <p:ext uri="{BB962C8B-B14F-4D97-AF65-F5344CB8AC3E}">
        <p14:creationId xmlns:p14="http://schemas.microsoft.com/office/powerpoint/2010/main" val="2200299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37</a:t>
            </a:fld>
            <a:endParaRPr lang="en-US"/>
          </a:p>
        </p:txBody>
      </p:sp>
    </p:spTree>
    <p:extLst>
      <p:ext uri="{BB962C8B-B14F-4D97-AF65-F5344CB8AC3E}">
        <p14:creationId xmlns:p14="http://schemas.microsoft.com/office/powerpoint/2010/main" val="1101390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38</a:t>
            </a:fld>
            <a:endParaRPr lang="en-US"/>
          </a:p>
        </p:txBody>
      </p:sp>
    </p:spTree>
    <p:extLst>
      <p:ext uri="{BB962C8B-B14F-4D97-AF65-F5344CB8AC3E}">
        <p14:creationId xmlns:p14="http://schemas.microsoft.com/office/powerpoint/2010/main" val="2497518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227965"/>
            <a:r>
              <a:rPr lang="en-US" sz="1200" dirty="0"/>
              <a:t>Check out Part II: </a:t>
            </a:r>
            <a:r>
              <a:rPr lang="en-US" dirty="0"/>
              <a:t>Providing Survivor Led, Advocacy Driven, and Culturally Safe Care.</a:t>
            </a:r>
            <a:r>
              <a:rPr lang="en-US" baseline="0" dirty="0"/>
              <a:t> </a:t>
            </a:r>
            <a:r>
              <a:rPr lang="en-US" dirty="0"/>
              <a:t>In part II, we will focus on the connections between IPV &amp; STI/HIV risk and discuss strategies and resources for providing care</a:t>
            </a:r>
            <a:endParaRPr lang="en-US" dirty="0">
              <a:cs typeface="Calibri"/>
            </a:endParaRPr>
          </a:p>
          <a:p>
            <a:pPr marL="342265" indent="-227965">
              <a:spcBef>
                <a:spcPct val="20000"/>
              </a:spcBef>
              <a:buFont typeface="Arial"/>
              <a:buChar char="•"/>
            </a:pPr>
            <a:r>
              <a:rPr lang="en-US" dirty="0"/>
              <a:t>Learning Objectives: </a:t>
            </a:r>
            <a:endParaRPr lang="en-US" dirty="0">
              <a:cs typeface="Calibri"/>
            </a:endParaRPr>
          </a:p>
          <a:p>
            <a:pPr marL="638810" lvl="1" indent="-227965">
              <a:spcBef>
                <a:spcPct val="20000"/>
              </a:spcBef>
              <a:buFont typeface="Arial"/>
              <a:buChar char="•"/>
            </a:pPr>
            <a:r>
              <a:rPr lang="en-US" dirty="0"/>
              <a:t>Recognize how exposure to intimate partner violence increases a women’s risk for contracting sexually transmitted infections.</a:t>
            </a:r>
            <a:endParaRPr lang="en-US" dirty="0">
              <a:cs typeface="Calibri"/>
            </a:endParaRPr>
          </a:p>
          <a:p>
            <a:pPr marL="638810" lvl="1" indent="-227965">
              <a:spcBef>
                <a:spcPct val="20000"/>
              </a:spcBef>
              <a:buFont typeface="Arial"/>
              <a:buChar char="•"/>
            </a:pPr>
            <a:r>
              <a:rPr lang="en-US" dirty="0"/>
              <a:t>Describe three strategies for delivering culturally safe care to survivors of sexual assault and intimate partner violence.</a:t>
            </a:r>
            <a:endParaRPr lang="en-US" dirty="0">
              <a:cs typeface="Calibri"/>
            </a:endParaRPr>
          </a:p>
          <a:p>
            <a:pPr marL="638810" lvl="1" indent="-227965">
              <a:spcBef>
                <a:spcPct val="20000"/>
              </a:spcBef>
              <a:buFont typeface="Arial"/>
              <a:buChar char="•"/>
            </a:pPr>
            <a:r>
              <a:rPr lang="en-US" dirty="0"/>
              <a:t>Identify two resources to support sexual transmitted infection screening and immediate access to HIV post-exposure prophylaxis.</a:t>
            </a:r>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39</a:t>
            </a:fld>
            <a:endParaRPr lang="en-US"/>
          </a:p>
        </p:txBody>
      </p:sp>
    </p:spTree>
    <p:extLst>
      <p:ext uri="{BB962C8B-B14F-4D97-AF65-F5344CB8AC3E}">
        <p14:creationId xmlns:p14="http://schemas.microsoft.com/office/powerpoint/2010/main" val="4023624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Thank Jeneile and Katie for working on this for</a:t>
            </a:r>
          </a:p>
          <a:p>
            <a:pPr lvl="0"/>
            <a:r>
              <a:rPr lang="en-US" sz="1200" kern="1200" dirty="0">
                <a:solidFill>
                  <a:schemeClr val="tx1"/>
                </a:solidFill>
                <a:effectLst/>
                <a:latin typeface="+mn-lt"/>
                <a:ea typeface="+mn-ea"/>
                <a:cs typeface="+mn-cs"/>
              </a:rPr>
              <a:t>And thank you to all of the research participants for their courage and for empowering us to do better</a:t>
            </a:r>
          </a:p>
        </p:txBody>
      </p:sp>
      <p:sp>
        <p:nvSpPr>
          <p:cNvPr id="4" name="Slide Number Placeholder 3"/>
          <p:cNvSpPr>
            <a:spLocks noGrp="1"/>
          </p:cNvSpPr>
          <p:nvPr>
            <p:ph type="sldNum" sz="quarter" idx="5"/>
          </p:nvPr>
        </p:nvSpPr>
        <p:spPr/>
        <p:txBody>
          <a:bodyPr/>
          <a:lstStyle/>
          <a:p>
            <a:fld id="{2EAF3D7C-E79C-464D-870B-78CB3C2428AA}" type="slidenum">
              <a:rPr lang="en-US" smtClean="0"/>
              <a:t>40</a:t>
            </a:fld>
            <a:endParaRPr lang="en-US"/>
          </a:p>
        </p:txBody>
      </p:sp>
    </p:spTree>
    <p:extLst>
      <p:ext uri="{BB962C8B-B14F-4D97-AF65-F5344CB8AC3E}">
        <p14:creationId xmlns:p14="http://schemas.microsoft.com/office/powerpoint/2010/main" val="16260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the presentation I would just like to acknowledge that the University of Wisconsin Madison campus is located on the ancestral lands of the Ho-Chunk nation.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4</a:t>
            </a:fld>
            <a:endParaRPr lang="en-US"/>
          </a:p>
        </p:txBody>
      </p:sp>
    </p:spTree>
    <p:extLst>
      <p:ext uri="{BB962C8B-B14F-4D97-AF65-F5344CB8AC3E}">
        <p14:creationId xmlns:p14="http://schemas.microsoft.com/office/powerpoint/2010/main" val="3201442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aseline="0" dirty="0">
              <a:cs typeface="Calibri"/>
              <a:hlinkClick r:id="rId3"/>
            </a:endParaRPr>
          </a:p>
        </p:txBody>
      </p:sp>
      <p:sp>
        <p:nvSpPr>
          <p:cNvPr id="4" name="Slide Number Placeholder 3"/>
          <p:cNvSpPr>
            <a:spLocks noGrp="1"/>
          </p:cNvSpPr>
          <p:nvPr>
            <p:ph type="sldNum" sz="quarter" idx="10"/>
          </p:nvPr>
        </p:nvSpPr>
        <p:spPr/>
        <p:txBody>
          <a:bodyPr/>
          <a:lstStyle/>
          <a:p>
            <a:fld id="{2EAF3D7C-E79C-464D-870B-78CB3C2428AA}" type="slidenum">
              <a:rPr lang="en-US" smtClean="0"/>
              <a:t>41</a:t>
            </a:fld>
            <a:endParaRPr lang="en-US"/>
          </a:p>
        </p:txBody>
      </p:sp>
    </p:spTree>
    <p:extLst>
      <p:ext uri="{BB962C8B-B14F-4D97-AF65-F5344CB8AC3E}">
        <p14:creationId xmlns:p14="http://schemas.microsoft.com/office/powerpoint/2010/main" val="801450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200" dirty="0"/>
              <a:t>This presentation was prepared by Dr. Jeneile Luebke</a:t>
            </a:r>
            <a:r>
              <a:rPr lang="en-US" sz="1200" baseline="0" dirty="0"/>
              <a:t> and Katie Klein</a:t>
            </a:r>
            <a:r>
              <a:rPr lang="en-US" sz="1200" dirty="0"/>
              <a:t> from in December 2020.</a:t>
            </a:r>
          </a:p>
        </p:txBody>
      </p:sp>
      <p:sp>
        <p:nvSpPr>
          <p:cNvPr id="4" name="Slide Number Placeholder 3"/>
          <p:cNvSpPr>
            <a:spLocks noGrp="1"/>
          </p:cNvSpPr>
          <p:nvPr>
            <p:ph type="sldNum" sz="quarter" idx="10"/>
          </p:nvPr>
        </p:nvSpPr>
        <p:spPr/>
        <p:txBody>
          <a:bodyPr/>
          <a:lstStyle/>
          <a:p>
            <a:fld id="{2EAF3D7C-E79C-464D-870B-78CB3C2428AA}" type="slidenum">
              <a:rPr lang="en-US" smtClean="0"/>
              <a:t>5</a:t>
            </a:fld>
            <a:endParaRPr lang="en-US"/>
          </a:p>
        </p:txBody>
      </p:sp>
    </p:spTree>
    <p:extLst>
      <p:ext uri="{BB962C8B-B14F-4D97-AF65-F5344CB8AC3E}">
        <p14:creationId xmlns:p14="http://schemas.microsoft.com/office/powerpoint/2010/main" val="378728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6</a:t>
            </a:fld>
            <a:endParaRPr lang="en-US"/>
          </a:p>
        </p:txBody>
      </p:sp>
    </p:spTree>
    <p:extLst>
      <p:ext uri="{BB962C8B-B14F-4D97-AF65-F5344CB8AC3E}">
        <p14:creationId xmlns:p14="http://schemas.microsoft.com/office/powerpoint/2010/main" val="2792361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ancestors of living Native Americans arrived in what is now the United States at least 15,000 years ago, possibly much earlier</a:t>
            </a:r>
            <a:endParaRPr lang="en-US" dirty="0">
              <a:cs typeface="Calibri"/>
            </a:endParaRPr>
          </a:p>
          <a:p>
            <a:r>
              <a:rPr lang="en-US" dirty="0"/>
              <a:t>In 2010, the U.S. Census Bureau estimated that about 0.8% of the U.S. population was of </a:t>
            </a:r>
            <a:r>
              <a:rPr lang="en-US" dirty="0">
                <a:hlinkClick r:id="rId3"/>
              </a:rPr>
              <a:t>American Indian</a:t>
            </a:r>
            <a:r>
              <a:rPr lang="en-US" dirty="0"/>
              <a:t> or </a:t>
            </a:r>
            <a:r>
              <a:rPr lang="en-US" dirty="0">
                <a:hlinkClick r:id="rId4"/>
              </a:rPr>
              <a:t>Alaska Native</a:t>
            </a:r>
            <a:r>
              <a:rPr lang="en-US" dirty="0"/>
              <a:t> descent. This population is unevenly distributed across the country. According to 2003 </a:t>
            </a:r>
            <a:r>
              <a:rPr lang="en-US" dirty="0">
                <a:hlinkClick r:id="rId5"/>
              </a:rPr>
              <a:t>United States Census Bureau</a:t>
            </a:r>
            <a:r>
              <a:rPr lang="en-US" dirty="0"/>
              <a:t> estimates, a little over one-third of the 2,786,652 Native Americans in the United States live in three states: </a:t>
            </a:r>
            <a:r>
              <a:rPr lang="en-US" dirty="0">
                <a:hlinkClick r:id="rId6"/>
              </a:rPr>
              <a:t>California</a:t>
            </a:r>
            <a:r>
              <a:rPr lang="en-US" dirty="0"/>
              <a:t> (413,382), </a:t>
            </a:r>
            <a:r>
              <a:rPr lang="en-US" dirty="0">
                <a:hlinkClick r:id="rId7"/>
              </a:rPr>
              <a:t>Arizona</a:t>
            </a:r>
            <a:r>
              <a:rPr lang="en-US" dirty="0"/>
              <a:t> (294,137) and </a:t>
            </a:r>
            <a:r>
              <a:rPr lang="en-US" dirty="0">
                <a:hlinkClick r:id="rId8"/>
              </a:rPr>
              <a:t>Oklahoma</a:t>
            </a:r>
            <a:r>
              <a:rPr lang="en-US" dirty="0"/>
              <a:t>(279,559)</a:t>
            </a:r>
            <a:endParaRPr lang="en-US" dirty="0">
              <a:cs typeface="Calibri"/>
            </a:endParaRPr>
          </a:p>
          <a:p>
            <a:r>
              <a:rPr lang="en-US" dirty="0"/>
              <a:t>As of 2012, 70% of Native Americans live in urban areas, up from 45% in 1970 and 8% in 1940. Urban areas with significant Native American populations include Minneapolis, Denver, Phoenix, Tucson, Chicago, Oklahoma City, Houston, New York City, and Los Angeles. </a:t>
            </a:r>
          </a:p>
          <a:p>
            <a:endParaRPr lang="en-US" dirty="0">
              <a:cs typeface="Calibri"/>
            </a:endParaRPr>
          </a:p>
          <a:p>
            <a:r>
              <a:rPr lang="en-US" sz="1200" b="0" i="0" u="none" strike="noStrike" kern="1200" dirty="0">
                <a:solidFill>
                  <a:schemeClr val="tx1"/>
                </a:solidFill>
                <a:effectLst/>
                <a:latin typeface="+mn-lt"/>
                <a:ea typeface="+mn-ea"/>
                <a:cs typeface="+mn-cs"/>
              </a:rPr>
              <a:t>The ancestors of living Native Americans arrived in what is now the United States at least 15,000 years ago, possibly much earlier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2010, the U.S. Census Bureau estimated that about 0.8% of the U.S. population was of </a:t>
            </a:r>
            <a:r>
              <a:rPr lang="en-US" sz="1200" b="0" i="0" u="none" strike="noStrike" kern="1200" dirty="0">
                <a:solidFill>
                  <a:schemeClr val="tx1"/>
                </a:solidFill>
                <a:effectLst/>
                <a:latin typeface="+mn-lt"/>
                <a:ea typeface="+mn-ea"/>
                <a:cs typeface="+mn-cs"/>
                <a:hlinkClick r:id="rId3" tooltip="Indigenous peoples of the Americas"/>
              </a:rPr>
              <a:t>American Indian</a:t>
            </a:r>
            <a:r>
              <a:rPr lang="en-US" sz="1200" b="0" i="0" u="none" strike="noStrike"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hlinkClick r:id="rId4" tooltip="Alaska Native"/>
              </a:rPr>
              <a:t>Alaska Native</a:t>
            </a:r>
            <a:r>
              <a:rPr lang="en-US" sz="1200" b="0" i="0" u="none" strike="noStrike" kern="1200" dirty="0">
                <a:solidFill>
                  <a:schemeClr val="tx1"/>
                </a:solidFill>
                <a:effectLst/>
                <a:latin typeface="+mn-lt"/>
                <a:ea typeface="+mn-ea"/>
                <a:cs typeface="+mn-cs"/>
              </a:rPr>
              <a:t> descent. This population is unevenly distributed across the country. According to 2003 </a:t>
            </a:r>
            <a:r>
              <a:rPr lang="en-US" sz="1200" b="0" i="0" u="none" strike="noStrike" kern="1200" dirty="0">
                <a:solidFill>
                  <a:schemeClr val="tx1"/>
                </a:solidFill>
                <a:effectLst/>
                <a:latin typeface="+mn-lt"/>
                <a:ea typeface="+mn-ea"/>
                <a:cs typeface="+mn-cs"/>
                <a:hlinkClick r:id="rId5" tooltip="United States Census Bureau"/>
              </a:rPr>
              <a:t>United States Census Bureau</a:t>
            </a:r>
            <a:r>
              <a:rPr lang="en-US" sz="1200" b="0" i="0" u="none" strike="noStrike" kern="1200" dirty="0">
                <a:solidFill>
                  <a:schemeClr val="tx1"/>
                </a:solidFill>
                <a:effectLst/>
                <a:latin typeface="+mn-lt"/>
                <a:ea typeface="+mn-ea"/>
                <a:cs typeface="+mn-cs"/>
              </a:rPr>
              <a:t> estimates, a little over one-third of the 2,786,652 Native Americans in the United States live in three states: </a:t>
            </a:r>
            <a:r>
              <a:rPr lang="en-US" sz="1200" b="0" i="0" u="none" strike="noStrike" kern="1200" dirty="0">
                <a:solidFill>
                  <a:schemeClr val="tx1"/>
                </a:solidFill>
                <a:effectLst/>
                <a:latin typeface="+mn-lt"/>
                <a:ea typeface="+mn-ea"/>
                <a:cs typeface="+mn-cs"/>
                <a:hlinkClick r:id="rId6" tooltip="California"/>
              </a:rPr>
              <a:t>California</a:t>
            </a:r>
            <a:r>
              <a:rPr lang="en-US" sz="1200" b="0" i="0" u="none" strike="noStrike" kern="1200" dirty="0">
                <a:solidFill>
                  <a:schemeClr val="tx1"/>
                </a:solidFill>
                <a:effectLst/>
                <a:latin typeface="+mn-lt"/>
                <a:ea typeface="+mn-ea"/>
                <a:cs typeface="+mn-cs"/>
              </a:rPr>
              <a:t> (413,382), </a:t>
            </a:r>
            <a:r>
              <a:rPr lang="en-US" sz="1200" b="0" i="0" u="none" strike="noStrike" kern="1200" dirty="0">
                <a:solidFill>
                  <a:schemeClr val="tx1"/>
                </a:solidFill>
                <a:effectLst/>
                <a:latin typeface="+mn-lt"/>
                <a:ea typeface="+mn-ea"/>
                <a:cs typeface="+mn-cs"/>
                <a:hlinkClick r:id="rId7" tooltip="Arizona"/>
              </a:rPr>
              <a:t>Arizona</a:t>
            </a:r>
            <a:r>
              <a:rPr lang="en-US" sz="1200" b="0" i="0" u="none" strike="noStrike" kern="1200" dirty="0">
                <a:solidFill>
                  <a:schemeClr val="tx1"/>
                </a:solidFill>
                <a:effectLst/>
                <a:latin typeface="+mn-lt"/>
                <a:ea typeface="+mn-ea"/>
                <a:cs typeface="+mn-cs"/>
              </a:rPr>
              <a:t> (294,137) and </a:t>
            </a:r>
            <a:r>
              <a:rPr lang="en-US" sz="1200" b="0" i="0" u="none" strike="noStrike" kern="1200" dirty="0">
                <a:solidFill>
                  <a:schemeClr val="tx1"/>
                </a:solidFill>
                <a:effectLst/>
                <a:latin typeface="+mn-lt"/>
                <a:ea typeface="+mn-ea"/>
                <a:cs typeface="+mn-cs"/>
                <a:hlinkClick r:id="rId8" tooltip="Oklahoma"/>
              </a:rPr>
              <a:t>Oklahoma</a:t>
            </a:r>
            <a:r>
              <a:rPr lang="en-US" sz="1200" b="0" i="0" u="none" strike="noStrike" kern="1200" dirty="0">
                <a:solidFill>
                  <a:schemeClr val="tx1"/>
                </a:solidFill>
                <a:effectLst/>
                <a:latin typeface="+mn-lt"/>
                <a:ea typeface="+mn-ea"/>
                <a:cs typeface="+mn-cs"/>
              </a:rPr>
              <a:t>(279,559)</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 of 2012, 70% of Native Americans live in urban areas, up from 45% in 1970 and 8% in 1940. Urban areas with significant Native American populations include Minneapolis, Denver, Phoenix, Tucson, Chicago, Oklahoma City, Houston, New York City, and Los Angeles.</a:t>
            </a:r>
          </a:p>
        </p:txBody>
      </p:sp>
      <p:sp>
        <p:nvSpPr>
          <p:cNvPr id="4" name="Slide Number Placeholder 3"/>
          <p:cNvSpPr>
            <a:spLocks noGrp="1"/>
          </p:cNvSpPr>
          <p:nvPr>
            <p:ph type="sldNum" sz="quarter" idx="5"/>
          </p:nvPr>
        </p:nvSpPr>
        <p:spPr/>
        <p:txBody>
          <a:bodyPr/>
          <a:lstStyle/>
          <a:p>
            <a:fld id="{2EAF3D7C-E79C-464D-870B-78CB3C2428AA}" type="slidenum">
              <a:rPr lang="en-US" smtClean="0"/>
              <a:t>7</a:t>
            </a:fld>
            <a:endParaRPr lang="en-US"/>
          </a:p>
        </p:txBody>
      </p:sp>
    </p:spTree>
    <p:extLst>
      <p:ext uri="{BB962C8B-B14F-4D97-AF65-F5344CB8AC3E}">
        <p14:creationId xmlns:p14="http://schemas.microsoft.com/office/powerpoint/2010/main" val="268446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approximately 53,585 American Indians living in Wisconsin (WDHS, 2017). The distribution of American Indian populations in Wisconsin included over 60% in the counties of Milwaukee, Brown, Menominee, Shawano, Sawyer, Outagamie, Vilas, Dane, Ashland, and Bayfield. About 45% of Wisconsin's American Indian population resided in metropolitan areas, including 7,313 American Indians in Milwaukee County alone.</a:t>
            </a:r>
          </a:p>
        </p:txBody>
      </p:sp>
      <p:sp>
        <p:nvSpPr>
          <p:cNvPr id="4" name="Slide Number Placeholder 3"/>
          <p:cNvSpPr>
            <a:spLocks noGrp="1"/>
          </p:cNvSpPr>
          <p:nvPr>
            <p:ph type="sldNum" sz="quarter" idx="5"/>
          </p:nvPr>
        </p:nvSpPr>
        <p:spPr/>
        <p:txBody>
          <a:bodyPr/>
          <a:lstStyle/>
          <a:p>
            <a:fld id="{7FD82F56-09C1-1244-A92C-EF312407B469}" type="slidenum">
              <a:rPr lang="en-US" smtClean="0"/>
              <a:t>8</a:t>
            </a:fld>
            <a:endParaRPr lang="en-US"/>
          </a:p>
        </p:txBody>
      </p:sp>
    </p:spTree>
    <p:extLst>
      <p:ext uri="{BB962C8B-B14F-4D97-AF65-F5344CB8AC3E}">
        <p14:creationId xmlns:p14="http://schemas.microsoft.com/office/powerpoint/2010/main" val="371716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IPV:</a:t>
            </a:r>
            <a:endParaRPr lang="en-US" dirty="0"/>
          </a:p>
          <a:p>
            <a:r>
              <a:rPr lang="en-US" dirty="0">
                <a:cs typeface="Calibri"/>
              </a:rPr>
              <a:t>SA:</a:t>
            </a:r>
          </a:p>
          <a:p>
            <a:r>
              <a:rPr lang="en-US" dirty="0">
                <a:cs typeface="Calibri"/>
              </a:rPr>
              <a:t>Trafficking:</a:t>
            </a:r>
          </a:p>
          <a:p>
            <a:r>
              <a:rPr lang="en-US" dirty="0">
                <a:cs typeface="Calibri"/>
              </a:rPr>
              <a:t>Define each and why we're talking about this </a:t>
            </a:r>
          </a:p>
          <a:p>
            <a:endParaRPr lang="en-US" dirty="0">
              <a:cs typeface="Calibri"/>
            </a:endParaRPr>
          </a:p>
          <a:p>
            <a:r>
              <a:rPr lang="en-US" dirty="0">
                <a:cs typeface="Calibri"/>
              </a:rPr>
              <a:t>Relationship among all types of violence: </a:t>
            </a:r>
          </a:p>
          <a:p>
            <a:endParaRPr lang="en-US" dirty="0">
              <a:cs typeface="Calibri"/>
            </a:endParaRPr>
          </a:p>
          <a:p>
            <a:r>
              <a:rPr lang="en-US" dirty="0"/>
              <a:t>In many cases, the factors that put women at risk for contracting HIV are similar to those that make them vulnerable to experiencing trauma and IPV. Women in violent relationships are at a four times greater risk for contracting STIs, including HIV, than women in non-violent relationships and women who experience IPV are more likely to report risk factors for HIV.</a:t>
            </a:r>
            <a:r>
              <a:rPr lang="en-US" b="1" dirty="0">
                <a:hlinkClick r:id="rId3"/>
              </a:rPr>
              <a:t>17</a:t>
            </a:r>
            <a:r>
              <a:rPr lang="en-US" dirty="0"/>
              <a:t> A nationally representative study found 20% of HIV positive women had experienced violence by a partner or someone important to them since their diagnosis and of these, with half perceiving that violence to be directly related to their HIV serostatus.</a:t>
            </a:r>
            <a:r>
              <a:rPr lang="en-US" b="1" dirty="0">
                <a:hlinkClick r:id="rId4"/>
              </a:rPr>
              <a:t>18</a:t>
            </a:r>
            <a:r>
              <a:rPr lang="en-US" dirty="0"/>
              <a:t> Indeed, these experiences are interrelated and can become a cycle of violence, HIV risk, and HIV infection (see Figure 2). In this cycle, women who experience IPV are at increased susceptibility for contracting HIV and HIV positive women are at greater risk of experiencing IPV.</a:t>
            </a:r>
            <a:r>
              <a:rPr lang="en-US" b="1" dirty="0">
                <a:hlinkClick r:id="rId5"/>
              </a:rPr>
              <a:t>19</a:t>
            </a:r>
            <a:r>
              <a:rPr lang="en-US" b="1" dirty="0"/>
              <a:t>,</a:t>
            </a:r>
            <a:r>
              <a:rPr lang="en-US" b="1" dirty="0">
                <a:hlinkClick r:id="rId6"/>
              </a:rPr>
              <a:t>20</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9</a:t>
            </a:fld>
            <a:endParaRPr lang="en-US"/>
          </a:p>
        </p:txBody>
      </p:sp>
    </p:spTree>
    <p:extLst>
      <p:ext uri="{BB962C8B-B14F-4D97-AF65-F5344CB8AC3E}">
        <p14:creationId xmlns:p14="http://schemas.microsoft.com/office/powerpoint/2010/main" val="31098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2025528"/>
            <a:ext cx="7772399" cy="2474409"/>
          </a:xfrm>
        </p:spPr>
        <p:txBody>
          <a:bodyPr anchor="t"/>
          <a:lstStyle>
            <a:lvl1pPr>
              <a:defRPr sz="54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685802"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3187174"/>
            <a:ext cx="7659687" cy="1168401"/>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722318"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3"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408723"/>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2211"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1" y="2408723"/>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4" y="5495544"/>
            <a:ext cx="8516815" cy="594360"/>
          </a:xfrm>
        </p:spPr>
        <p:txBody>
          <a:bodyPr anchor="b"/>
          <a:lstStyle>
            <a:lvl1pPr algn="ctr">
              <a:defRPr sz="2200" b="0"/>
            </a:lvl1pPr>
          </a:lstStyle>
          <a:p>
            <a:r>
              <a:rPr lang="en-US"/>
              <a:t>Click to edit Master title style</a:t>
            </a:r>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304804" y="381003"/>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3"/>
            <a:ext cx="8588248" cy="522557"/>
          </a:xfrm>
        </p:spPr>
        <p:txBody>
          <a:bodyPr anchor="b"/>
          <a:lstStyle>
            <a:lvl1pPr algn="ctr">
              <a:defRPr sz="2200" b="0">
                <a:ln>
                  <a:noFill/>
                </a:ln>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Click icon to add picture</a:t>
            </a:r>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5"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p>
        </p:txBody>
      </p:sp>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5" y="6"/>
            <a:ext cx="9143999" cy="6197487"/>
          </a:xfrm>
          <a:prstGeom prst="rect">
            <a:avLst/>
          </a:prstGeom>
        </p:spPr>
      </p:pic>
      <p:sp>
        <p:nvSpPr>
          <p:cNvPr id="2" name="Title Placeholder 1"/>
          <p:cNvSpPr>
            <a:spLocks noGrp="1"/>
          </p:cNvSpPr>
          <p:nvPr>
            <p:ph type="title"/>
          </p:nvPr>
        </p:nvSpPr>
        <p:spPr>
          <a:xfrm>
            <a:off x="457203" y="274639"/>
            <a:ext cx="8315569" cy="1143000"/>
          </a:xfrm>
          <a:prstGeom prst="rect">
            <a:avLst/>
          </a:prstGeom>
        </p:spPr>
        <p:txBody>
          <a:bodyPr vert="horz" lIns="91290" tIns="45645" rIns="91290" bIns="45645" rtlCol="0" anchor="ctr">
            <a:noAutofit/>
          </a:bodyPr>
          <a:lstStyle/>
          <a:p>
            <a:r>
              <a:rPr lang="en-US"/>
              <a:t>Click to edit Master title style</a:t>
            </a:r>
          </a:p>
        </p:txBody>
      </p:sp>
      <p:sp>
        <p:nvSpPr>
          <p:cNvPr id="3" name="Text Placeholder 2"/>
          <p:cNvSpPr>
            <a:spLocks noGrp="1"/>
          </p:cNvSpPr>
          <p:nvPr>
            <p:ph type="body" idx="1"/>
          </p:nvPr>
        </p:nvSpPr>
        <p:spPr>
          <a:xfrm>
            <a:off x="457203"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Courier New" panose="02070309020205020404" pitchFamily="49" charset="0"/>
        <a:buChar char="o"/>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panose="05000000000000000000" pitchFamily="2" charset="2"/>
        <a:buChar char="Ø"/>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panose="05000000000000000000" pitchFamily="2" charset="2"/>
        <a:buChar char="v"/>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Arial" panose="020B0604020202020204" pitchFamily="34" charset="0"/>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nccc.ucsf.edu/" TargetMode="External"/><Relationship Id="rId3" Type="http://schemas.openxmlformats.org/officeDocument/2006/relationships/hyperlink" Target="https://www.strongheartshelpline.org/" TargetMode="External"/><Relationship Id="rId7" Type="http://schemas.openxmlformats.org/officeDocument/2006/relationships/hyperlink" Target="http://www.matec.info/"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humantraffickinghotline.org/" TargetMode="External"/><Relationship Id="rId5" Type="http://schemas.openxmlformats.org/officeDocument/2006/relationships/hyperlink" Target="http://www.thehotline.org/" TargetMode="External"/><Relationship Id="rId10" Type="http://schemas.openxmlformats.org/officeDocument/2006/relationships/hyperlink" Target="https://aidsetc.org/blog/sexual-assault-pep-urgent-health-need" TargetMode="External"/><Relationship Id="rId4" Type="http://schemas.openxmlformats.org/officeDocument/2006/relationships/hyperlink" Target="https://www.rainn.org/" TargetMode="External"/><Relationship Id="rId9" Type="http://schemas.openxmlformats.org/officeDocument/2006/relationships/hyperlink" Target="https://aidsetc.org/resource/non-occupational-post-exposure-prophylaxis-npep-toolkit"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www.namus.gov/MissingPersons/Search"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950720"/>
            <a:ext cx="7772399" cy="2648799"/>
          </a:xfrm>
        </p:spPr>
        <p:txBody>
          <a:bodyPr/>
          <a:lstStyle/>
          <a:p>
            <a:r>
              <a:rPr lang="en-US" sz="3600" dirty="0"/>
              <a:t>The Intersection of Intimate Partner Violence, Sexual Assault, Trafficking and STI Risk in Indigenous Women</a:t>
            </a:r>
            <a:br>
              <a:rPr lang="en-US" sz="2800" dirty="0"/>
            </a:br>
            <a:r>
              <a:rPr lang="en-US" sz="2800" dirty="0">
                <a:solidFill>
                  <a:schemeClr val="tx1"/>
                </a:solidFill>
              </a:rPr>
              <a:t>Identifying Root Causes to Improve Care and Seek Social Justice</a:t>
            </a:r>
            <a:br>
              <a:rPr lang="en-US" sz="2800" dirty="0">
                <a:solidFill>
                  <a:schemeClr val="tx1"/>
                </a:solidFill>
              </a:rPr>
            </a:br>
            <a:br>
              <a:rPr lang="en-US" sz="2800" dirty="0"/>
            </a:br>
            <a:br>
              <a:rPr lang="en-US" sz="3600" dirty="0"/>
            </a:br>
            <a:endParaRPr lang="en-US" sz="3600" dirty="0">
              <a:solidFill>
                <a:srgbClr val="1C3768"/>
              </a:solidFill>
            </a:endParaRPr>
          </a:p>
        </p:txBody>
      </p:sp>
      <p:sp>
        <p:nvSpPr>
          <p:cNvPr id="3" name="Subtitle 2"/>
          <p:cNvSpPr>
            <a:spLocks noGrp="1"/>
          </p:cNvSpPr>
          <p:nvPr>
            <p:ph type="subTitle" idx="1"/>
          </p:nvPr>
        </p:nvSpPr>
        <p:spPr/>
        <p:txBody>
          <a:bodyPr anchor="b">
            <a:normAutofit/>
          </a:bodyPr>
          <a:lstStyle/>
          <a:p>
            <a:r>
              <a:rPr lang="en-US" sz="1800" dirty="0"/>
              <a:t>Content developed December 2020</a:t>
            </a:r>
          </a:p>
        </p:txBody>
      </p:sp>
      <p:pic>
        <p:nvPicPr>
          <p:cNvPr id="5" name="Picture 4" hidden="1" title="alt=&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1" y="562524"/>
            <a:ext cx="2947416" cy="1008888"/>
          </a:xfrm>
          <a:prstGeom prst="rect">
            <a:avLst/>
          </a:prstGeom>
        </p:spPr>
      </p:pic>
    </p:spTree>
    <p:extLst>
      <p:ext uri="{BB962C8B-B14F-4D97-AF65-F5344CB8AC3E}">
        <p14:creationId xmlns:p14="http://schemas.microsoft.com/office/powerpoint/2010/main" val="184844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5E1B-C65C-A442-BCFA-6EC186F56CEF}"/>
              </a:ext>
            </a:extLst>
          </p:cNvPr>
          <p:cNvSpPr>
            <a:spLocks noGrp="1"/>
          </p:cNvSpPr>
          <p:nvPr>
            <p:ph type="title"/>
          </p:nvPr>
        </p:nvSpPr>
        <p:spPr>
          <a:xfrm>
            <a:off x="757496" y="1736430"/>
            <a:ext cx="3017520" cy="2994596"/>
          </a:xfrm>
        </p:spPr>
        <p:txBody>
          <a:bodyPr vert="horz" lIns="68580" tIns="34290" rIns="68580" bIns="34290" rtlCol="0" anchor="b">
            <a:normAutofit fontScale="90000"/>
          </a:bodyPr>
          <a:lstStyle/>
          <a:p>
            <a:r>
              <a:rPr lang="en-US" sz="3600" dirty="0"/>
              <a:t>Why is this important?</a:t>
            </a:r>
            <a:br>
              <a:rPr lang="en-US" sz="3600" dirty="0"/>
            </a:br>
            <a:r>
              <a:rPr lang="en-US" sz="3600" dirty="0"/>
              <a:t>Impacts of gender-based violence (GBV)</a:t>
            </a:r>
          </a:p>
        </p:txBody>
      </p:sp>
      <p:graphicFrame>
        <p:nvGraphicFramePr>
          <p:cNvPr id="5" name="Content Placeholder 2" descr="Physical injury (including strangulation) &#10;Death: Homicide, suicide, or maternal &#10;mortality related to high-risk pregnancy&#10;Risk of STIs and HIV&#10;Chronic pain or frequent illness&#10;Psychological: depression, PTSD, drug and alcohol abuse, eating disorders, sleep disturbances&#10;Decreased productivity/ missed work and school ">
            <a:extLst>
              <a:ext uri="{FF2B5EF4-FFF2-40B4-BE49-F238E27FC236}">
                <a16:creationId xmlns:a16="http://schemas.microsoft.com/office/drawing/2014/main" id="{8A916642-8B47-4A90-B31C-9C90B8D8301C}"/>
              </a:ext>
            </a:extLst>
          </p:cNvPr>
          <p:cNvGraphicFramePr>
            <a:graphicFrameLocks noGrp="1"/>
          </p:cNvGraphicFramePr>
          <p:nvPr>
            <p:ph idx="1"/>
            <p:extLst>
              <p:ext uri="{D42A27DB-BD31-4B8C-83A1-F6EECF244321}">
                <p14:modId xmlns:p14="http://schemas.microsoft.com/office/powerpoint/2010/main" val="2380408221"/>
              </p:ext>
            </p:extLst>
          </p:nvPr>
        </p:nvGraphicFramePr>
        <p:xfrm>
          <a:off x="4048126" y="735495"/>
          <a:ext cx="4613672" cy="5168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8531788" y="6305882"/>
            <a:ext cx="548640" cy="396240"/>
          </a:xfrm>
        </p:spPr>
        <p:txBody>
          <a:bodyPr/>
          <a:lstStyle/>
          <a:p>
            <a:fld id="{1D2EA5EF-C699-AF4C-BA42-C0A1CAAB713C}" type="slidenum">
              <a:rPr lang="en-US" smtClean="0"/>
              <a:t>10</a:t>
            </a:fld>
            <a:endParaRPr lang="en-US"/>
          </a:p>
        </p:txBody>
      </p:sp>
    </p:spTree>
    <p:extLst>
      <p:ext uri="{BB962C8B-B14F-4D97-AF65-F5344CB8AC3E}">
        <p14:creationId xmlns:p14="http://schemas.microsoft.com/office/powerpoint/2010/main" val="1827884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dirty="0"/>
              <a:t>Disproportionate Impacts </a:t>
            </a:r>
          </a:p>
        </p:txBody>
      </p:sp>
      <p:sp>
        <p:nvSpPr>
          <p:cNvPr id="6" name="Text Placeholder 5"/>
          <p:cNvSpPr>
            <a:spLocks noGrp="1"/>
          </p:cNvSpPr>
          <p:nvPr>
            <p:ph type="body" idx="1"/>
          </p:nvPr>
        </p:nvSpPr>
        <p:spPr>
          <a:xfrm>
            <a:off x="722317" y="3771374"/>
            <a:ext cx="6135687" cy="1633538"/>
          </a:xfrm>
        </p:spPr>
        <p:txBody>
          <a:bodyPr anchor="t"/>
          <a:lstStyle/>
          <a:p>
            <a:r>
              <a:rPr lang="en-US" dirty="0"/>
              <a:t>Historical &amp; Contemporary Context</a:t>
            </a:r>
          </a:p>
        </p:txBody>
      </p:sp>
      <p:sp>
        <p:nvSpPr>
          <p:cNvPr id="4" name="Slide Number Placeholder 3"/>
          <p:cNvSpPr>
            <a:spLocks noGrp="1"/>
          </p:cNvSpPr>
          <p:nvPr>
            <p:ph type="sldNum" sz="quarter" idx="12"/>
          </p:nvPr>
        </p:nvSpPr>
        <p:spPr/>
        <p:txBody>
          <a:bodyPr/>
          <a:lstStyle/>
          <a:p>
            <a:fld id="{1D2EA5EF-C699-AF4C-BA42-C0A1CAAB713C}" type="slidenum">
              <a:rPr lang="en-US" smtClean="0"/>
              <a:t>11</a:t>
            </a:fld>
            <a:endParaRPr lang="en-US"/>
          </a:p>
        </p:txBody>
      </p:sp>
    </p:spTree>
    <p:extLst>
      <p:ext uri="{BB962C8B-B14F-4D97-AF65-F5344CB8AC3E}">
        <p14:creationId xmlns:p14="http://schemas.microsoft.com/office/powerpoint/2010/main" val="130289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EBCE-2525-784E-ABB0-B484CD35904C}"/>
              </a:ext>
            </a:extLst>
          </p:cNvPr>
          <p:cNvSpPr>
            <a:spLocks noGrp="1"/>
          </p:cNvSpPr>
          <p:nvPr>
            <p:ph type="title"/>
          </p:nvPr>
        </p:nvSpPr>
        <p:spPr>
          <a:xfrm>
            <a:off x="427739" y="377306"/>
            <a:ext cx="7025402" cy="891540"/>
          </a:xfrm>
        </p:spPr>
        <p:txBody>
          <a:bodyPr>
            <a:normAutofit/>
          </a:bodyPr>
          <a:lstStyle/>
          <a:p>
            <a:r>
              <a:rPr lang="en-US" dirty="0"/>
              <a:t>Gender-based Violence</a:t>
            </a:r>
          </a:p>
        </p:txBody>
      </p:sp>
      <p:sp>
        <p:nvSpPr>
          <p:cNvPr id="3" name="Content Placeholder 2">
            <a:extLst>
              <a:ext uri="{FF2B5EF4-FFF2-40B4-BE49-F238E27FC236}">
                <a16:creationId xmlns:a16="http://schemas.microsoft.com/office/drawing/2014/main" id="{EDCF4525-7779-354A-88BD-0E0827D656D5}"/>
              </a:ext>
            </a:extLst>
          </p:cNvPr>
          <p:cNvSpPr>
            <a:spLocks noGrp="1"/>
          </p:cNvSpPr>
          <p:nvPr>
            <p:ph idx="1"/>
          </p:nvPr>
        </p:nvSpPr>
        <p:spPr>
          <a:xfrm>
            <a:off x="429286" y="1391890"/>
            <a:ext cx="8229127" cy="4764864"/>
          </a:xfrm>
        </p:spPr>
        <p:txBody>
          <a:bodyPr anchor="t">
            <a:normAutofit/>
          </a:bodyPr>
          <a:lstStyle/>
          <a:p>
            <a:pPr marL="342265" indent="-227965"/>
            <a:r>
              <a:rPr lang="en-US" sz="2100" dirty="0"/>
              <a:t>GBV is one of the most serious public health issues occurring in Native American communities today </a:t>
            </a:r>
          </a:p>
          <a:p>
            <a:pPr marL="342265" indent="-227965"/>
            <a:r>
              <a:rPr lang="en-US" sz="2100" dirty="0"/>
              <a:t>Violence against women is greatest among AI than any other racially defined group: up to 84.3% of AI/AN women have experienced violence in their lifetime (NIJ, 2016)</a:t>
            </a:r>
          </a:p>
          <a:p>
            <a:pPr marL="342265" indent="-227965"/>
            <a:r>
              <a:rPr lang="en-US" sz="2100" dirty="0"/>
              <a:t>AI women also experience one of the highest rates of homicide in the US. Nearly half, or 46.6% of AI women who were murdered were victims of IPV (Petrosky, Blair, Betz, Fowler, Jack, &amp; Lyons, 2017)</a:t>
            </a:r>
          </a:p>
          <a:p>
            <a:pPr marL="342265" indent="-227965"/>
            <a:r>
              <a:rPr lang="en-US" sz="2100" dirty="0">
                <a:ea typeface="+mn-lt"/>
                <a:cs typeface="+mn-lt"/>
              </a:rPr>
              <a:t>AI women disproportionately impacted by IPV, SA, and trafficking</a:t>
            </a:r>
          </a:p>
          <a:p>
            <a:pPr marL="342265" indent="-227965"/>
            <a:r>
              <a:rPr lang="en-US" sz="2100" dirty="0">
                <a:cs typeface="Arial"/>
              </a:rPr>
              <a:t>AI women at risk for STI/ HIV transmission during SA and trafficking</a:t>
            </a:r>
            <a:endParaRPr lang="en-US" sz="2100" dirty="0"/>
          </a:p>
          <a:p>
            <a:pPr marL="342265" indent="-227965"/>
            <a:endParaRPr lang="en-US" sz="1500" dirty="0"/>
          </a:p>
        </p:txBody>
      </p:sp>
      <p:sp>
        <p:nvSpPr>
          <p:cNvPr id="4" name="Slide Number Placeholder 3"/>
          <p:cNvSpPr>
            <a:spLocks noGrp="1"/>
          </p:cNvSpPr>
          <p:nvPr>
            <p:ph type="sldNum" sz="quarter" idx="12"/>
          </p:nvPr>
        </p:nvSpPr>
        <p:spPr>
          <a:xfrm>
            <a:off x="8531788" y="6324170"/>
            <a:ext cx="548640" cy="396240"/>
          </a:xfrm>
        </p:spPr>
        <p:txBody>
          <a:bodyPr/>
          <a:lstStyle/>
          <a:p>
            <a:fld id="{1D2EA5EF-C699-AF4C-BA42-C0A1CAAB713C}" type="slidenum">
              <a:rPr lang="en-US" smtClean="0"/>
              <a:t>12</a:t>
            </a:fld>
            <a:endParaRPr lang="en-US"/>
          </a:p>
        </p:txBody>
      </p:sp>
    </p:spTree>
    <p:extLst>
      <p:ext uri="{BB962C8B-B14F-4D97-AF65-F5344CB8AC3E}">
        <p14:creationId xmlns:p14="http://schemas.microsoft.com/office/powerpoint/2010/main" val="712832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93A3-CAB1-4791-9173-D120F46DAF88}"/>
              </a:ext>
            </a:extLst>
          </p:cNvPr>
          <p:cNvSpPr>
            <a:spLocks noGrp="1"/>
          </p:cNvSpPr>
          <p:nvPr>
            <p:ph type="title"/>
          </p:nvPr>
        </p:nvSpPr>
        <p:spPr/>
        <p:txBody>
          <a:bodyPr/>
          <a:lstStyle/>
          <a:p>
            <a:r>
              <a:rPr lang="en-US" dirty="0"/>
              <a:t>Crisis of Human Trafficking</a:t>
            </a:r>
          </a:p>
        </p:txBody>
      </p:sp>
      <p:sp>
        <p:nvSpPr>
          <p:cNvPr id="3" name="Content Placeholder 2">
            <a:extLst>
              <a:ext uri="{FF2B5EF4-FFF2-40B4-BE49-F238E27FC236}">
                <a16:creationId xmlns:a16="http://schemas.microsoft.com/office/drawing/2014/main" id="{3B9BD7E3-1ACB-4736-AA5A-5FEBAA7FEE30}"/>
              </a:ext>
            </a:extLst>
          </p:cNvPr>
          <p:cNvSpPr>
            <a:spLocks noGrp="1"/>
          </p:cNvSpPr>
          <p:nvPr>
            <p:ph idx="1"/>
          </p:nvPr>
        </p:nvSpPr>
        <p:spPr>
          <a:xfrm>
            <a:off x="457203" y="1472558"/>
            <a:ext cx="8315569" cy="4367299"/>
          </a:xfrm>
        </p:spPr>
        <p:txBody>
          <a:bodyPr vert="horz" lIns="91290" tIns="45645" rIns="91290" bIns="45645" rtlCol="0" anchor="t">
            <a:normAutofit lnSpcReduction="10000"/>
          </a:bodyPr>
          <a:lstStyle/>
          <a:p>
            <a:pPr marL="342265" indent="-227965"/>
            <a:r>
              <a:rPr lang="en-US" dirty="0">
                <a:ea typeface="+mn-lt"/>
                <a:cs typeface="+mn-lt"/>
              </a:rPr>
              <a:t>In large urban areas such as Milwaukee, trafficking is a major issue, and underreported</a:t>
            </a:r>
          </a:p>
          <a:p>
            <a:pPr marL="342265" indent="-227965"/>
            <a:r>
              <a:rPr lang="en-US" dirty="0">
                <a:ea typeface="+mn-lt"/>
                <a:cs typeface="+mn-lt"/>
              </a:rPr>
              <a:t>Over the past four years, Milwaukee has consistently ranked among the top five cities in the nation for the recovery of trafficked adolescents</a:t>
            </a:r>
          </a:p>
          <a:p>
            <a:pPr marL="342265" indent="-227965"/>
            <a:r>
              <a:rPr lang="en-US" dirty="0">
                <a:ea typeface="+mn-lt"/>
                <a:cs typeface="+mn-lt"/>
              </a:rPr>
              <a:t>Milwaukee</a:t>
            </a:r>
            <a:r>
              <a:rPr lang="en-US" dirty="0"/>
              <a:t> (tied with Las Vegas) for third largest trafficking hub in US, behind Denver and Detroit </a:t>
            </a:r>
          </a:p>
          <a:p>
            <a:pPr marL="342265" indent="-227965"/>
            <a:r>
              <a:rPr lang="en-US" dirty="0"/>
              <a:t>Many of the victims of trafficking are minors (as young as 12 have been recovered) </a:t>
            </a:r>
          </a:p>
          <a:p>
            <a:pPr marL="342265" indent="-227965"/>
            <a:r>
              <a:rPr lang="en-US" dirty="0"/>
              <a:t>In 2019, there were 48,326 contacts to the US National Trafficking hotline</a:t>
            </a:r>
          </a:p>
        </p:txBody>
      </p:sp>
      <p:sp>
        <p:nvSpPr>
          <p:cNvPr id="4" name="Slide Number Placeholder 3">
            <a:extLst>
              <a:ext uri="{FF2B5EF4-FFF2-40B4-BE49-F238E27FC236}">
                <a16:creationId xmlns:a16="http://schemas.microsoft.com/office/drawing/2014/main" id="{386DEBD8-7BFA-40B4-92F4-A2FF4B208CF0}"/>
              </a:ext>
            </a:extLst>
          </p:cNvPr>
          <p:cNvSpPr>
            <a:spLocks noGrp="1"/>
          </p:cNvSpPr>
          <p:nvPr>
            <p:ph type="sldNum" sz="quarter" idx="12"/>
          </p:nvPr>
        </p:nvSpPr>
        <p:spPr/>
        <p:txBody>
          <a:bodyPr/>
          <a:lstStyle/>
          <a:p>
            <a:fld id="{1D2EA5EF-C699-AF4C-BA42-C0A1CAAB713C}" type="slidenum">
              <a:rPr lang="en-US" smtClean="0"/>
              <a:t>13</a:t>
            </a:fld>
            <a:endParaRPr lang="en-US"/>
          </a:p>
        </p:txBody>
      </p:sp>
    </p:spTree>
    <p:extLst>
      <p:ext uri="{BB962C8B-B14F-4D97-AF65-F5344CB8AC3E}">
        <p14:creationId xmlns:p14="http://schemas.microsoft.com/office/powerpoint/2010/main" val="230386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A19D-29D8-4EA3-A1A5-1B36665D1CFB}"/>
              </a:ext>
            </a:extLst>
          </p:cNvPr>
          <p:cNvSpPr>
            <a:spLocks noGrp="1"/>
          </p:cNvSpPr>
          <p:nvPr>
            <p:ph type="title"/>
          </p:nvPr>
        </p:nvSpPr>
        <p:spPr/>
        <p:txBody>
          <a:bodyPr>
            <a:normAutofit fontScale="90000"/>
          </a:bodyPr>
          <a:lstStyle/>
          <a:p>
            <a:r>
              <a:rPr lang="en-US"/>
              <a:t>Missing and Murdered Indigenous Women (MMIW)</a:t>
            </a:r>
          </a:p>
        </p:txBody>
      </p:sp>
      <p:sp>
        <p:nvSpPr>
          <p:cNvPr id="3" name="Content Placeholder 2">
            <a:extLst>
              <a:ext uri="{FF2B5EF4-FFF2-40B4-BE49-F238E27FC236}">
                <a16:creationId xmlns:a16="http://schemas.microsoft.com/office/drawing/2014/main" id="{FCEE5762-1929-43C0-834E-EBF7C70491A0}"/>
              </a:ext>
            </a:extLst>
          </p:cNvPr>
          <p:cNvSpPr>
            <a:spLocks noGrp="1"/>
          </p:cNvSpPr>
          <p:nvPr>
            <p:ph idx="1"/>
          </p:nvPr>
        </p:nvSpPr>
        <p:spPr>
          <a:xfrm>
            <a:off x="628650" y="1230596"/>
            <a:ext cx="7886700" cy="5125755"/>
          </a:xfrm>
        </p:spPr>
        <p:txBody>
          <a:bodyPr vert="horz" lIns="91290" tIns="45645" rIns="91290" bIns="45645" rtlCol="0" anchor="t">
            <a:normAutofit/>
          </a:bodyPr>
          <a:lstStyle/>
          <a:p>
            <a:pPr marL="342265" indent="-227965"/>
            <a:r>
              <a:rPr lang="en-US" sz="2000" dirty="0">
                <a:ea typeface="+mn-lt"/>
                <a:cs typeface="+mn-lt"/>
              </a:rPr>
              <a:t>The voices of Indigenous people have united to raise awareness of missing and murdered Indigenous woman and girls (MMIWG)</a:t>
            </a:r>
            <a:endParaRPr lang="en-US" sz="2000" dirty="0"/>
          </a:p>
          <a:p>
            <a:pPr marL="342265" indent="-227965"/>
            <a:r>
              <a:rPr lang="en-US" sz="2000" dirty="0">
                <a:ea typeface="+mn-lt"/>
                <a:cs typeface="+mn-lt"/>
              </a:rPr>
              <a:t>Impacts Indigenous peoples in Canada, New Zealand, Australia and the US (and in other indigenous populations globally)</a:t>
            </a:r>
            <a:endParaRPr lang="en-US" sz="2000" dirty="0"/>
          </a:p>
          <a:p>
            <a:pPr marL="342265" indent="-227965"/>
            <a:r>
              <a:rPr lang="en-US" sz="2000" dirty="0">
                <a:ea typeface="+mn-lt"/>
                <a:cs typeface="+mn-lt"/>
              </a:rPr>
              <a:t>The National Crime Information Center reported that as of 2016 there were 5,712 reports of missing AI/AN women and girls in the US</a:t>
            </a:r>
          </a:p>
          <a:p>
            <a:pPr marL="342265" indent="-227965"/>
            <a:r>
              <a:rPr lang="en-US" sz="2000" dirty="0" err="1">
                <a:ea typeface="+mn-lt"/>
                <a:cs typeface="+mn-lt"/>
              </a:rPr>
              <a:t>NamUs</a:t>
            </a:r>
            <a:r>
              <a:rPr lang="en-US" sz="2000" dirty="0">
                <a:ea typeface="+mn-lt"/>
                <a:cs typeface="+mn-lt"/>
              </a:rPr>
              <a:t> only logged 116 of these 5,702 cases (Department of Justice, 2018)</a:t>
            </a:r>
          </a:p>
          <a:p>
            <a:pPr marL="342265" indent="-227965"/>
            <a:r>
              <a:rPr lang="en-US" sz="2000" dirty="0">
                <a:ea typeface="+mn-lt"/>
                <a:cs typeface="+mn-lt"/>
              </a:rPr>
              <a:t>Indigenous women living on tribal lands are murdered at 10x the national average (NIJ)</a:t>
            </a:r>
            <a:endParaRPr lang="en-US" sz="2000" dirty="0"/>
          </a:p>
          <a:p>
            <a:pPr marL="342265" indent="-227965"/>
            <a:r>
              <a:rPr lang="en-US" sz="2000" dirty="0">
                <a:ea typeface="+mn-lt"/>
                <a:cs typeface="+mn-lt"/>
              </a:rPr>
              <a:t>This is a crisis that has been happening for hundreds of years with deep roots of historical and contemporary settler colonial influence and injustice</a:t>
            </a:r>
            <a:endParaRPr lang="en-US" sz="2000" dirty="0"/>
          </a:p>
        </p:txBody>
      </p:sp>
      <p:sp>
        <p:nvSpPr>
          <p:cNvPr id="4" name="Slide Number Placeholder 3">
            <a:extLst>
              <a:ext uri="{FF2B5EF4-FFF2-40B4-BE49-F238E27FC236}">
                <a16:creationId xmlns:a16="http://schemas.microsoft.com/office/drawing/2014/main" id="{A37FF175-3E89-4531-B906-5FADB9AC24F4}"/>
              </a:ext>
            </a:extLst>
          </p:cNvPr>
          <p:cNvSpPr>
            <a:spLocks noGrp="1"/>
          </p:cNvSpPr>
          <p:nvPr>
            <p:ph type="sldNum" sz="quarter" idx="12"/>
          </p:nvPr>
        </p:nvSpPr>
        <p:spPr/>
        <p:txBody>
          <a:bodyPr/>
          <a:lstStyle/>
          <a:p>
            <a:fld id="{1D2EA5EF-C699-AF4C-BA42-C0A1CAAB713C}" type="slidenum">
              <a:rPr lang="en-US" smtClean="0"/>
              <a:t>14</a:t>
            </a:fld>
            <a:endParaRPr lang="en-US"/>
          </a:p>
        </p:txBody>
      </p:sp>
    </p:spTree>
    <p:extLst>
      <p:ext uri="{BB962C8B-B14F-4D97-AF65-F5344CB8AC3E}">
        <p14:creationId xmlns:p14="http://schemas.microsoft.com/office/powerpoint/2010/main" val="3817146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2E28-ABF4-4C9A-8A21-DFEF5DD17A67}"/>
              </a:ext>
            </a:extLst>
          </p:cNvPr>
          <p:cNvSpPr>
            <a:spLocks noGrp="1"/>
          </p:cNvSpPr>
          <p:nvPr>
            <p:ph type="title"/>
          </p:nvPr>
        </p:nvSpPr>
        <p:spPr/>
        <p:txBody>
          <a:bodyPr/>
          <a:lstStyle/>
          <a:p>
            <a:r>
              <a:rPr lang="en-US"/>
              <a:t>STI Stats</a:t>
            </a:r>
          </a:p>
        </p:txBody>
      </p:sp>
      <p:pic>
        <p:nvPicPr>
          <p:cNvPr id="5" name="Picture 5" descr="infographic demonstrating the lifetime experience of intimate partner violence among all women in U.S. and how it IPV increases among women withi HIV in the U.S." title="Infographic on IPV and Women">
            <a:extLst>
              <a:ext uri="{FF2B5EF4-FFF2-40B4-BE49-F238E27FC236}">
                <a16:creationId xmlns:a16="http://schemas.microsoft.com/office/drawing/2014/main" id="{A6C95332-044F-4AEF-B5B8-5E80D1E87CE9}"/>
              </a:ext>
            </a:extLst>
          </p:cNvPr>
          <p:cNvPicPr>
            <a:picLocks noGrp="1" noChangeAspect="1"/>
          </p:cNvPicPr>
          <p:nvPr>
            <p:ph idx="1"/>
          </p:nvPr>
        </p:nvPicPr>
        <p:blipFill>
          <a:blip r:embed="rId3"/>
          <a:stretch>
            <a:fillRect/>
          </a:stretch>
        </p:blipFill>
        <p:spPr>
          <a:xfrm>
            <a:off x="732944" y="1600203"/>
            <a:ext cx="7764087" cy="4367299"/>
          </a:xfrm>
        </p:spPr>
      </p:pic>
      <p:sp>
        <p:nvSpPr>
          <p:cNvPr id="3" name="TextBox 2">
            <a:extLst>
              <a:ext uri="{FF2B5EF4-FFF2-40B4-BE49-F238E27FC236}">
                <a16:creationId xmlns:a16="http://schemas.microsoft.com/office/drawing/2014/main" id="{8DA1782C-15E1-4081-9941-9B5EBA0CFB7E}"/>
              </a:ext>
            </a:extLst>
          </p:cNvPr>
          <p:cNvSpPr txBox="1"/>
          <p:nvPr/>
        </p:nvSpPr>
        <p:spPr>
          <a:xfrm>
            <a:off x="1870364" y="6203373"/>
            <a:ext cx="64943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mn-lt"/>
                <a:cs typeface="+mn-lt"/>
              </a:rPr>
              <a:t>Dawson, L., Kates, J., &amp; Ramaswamy, A. (2019, December 2). </a:t>
            </a:r>
            <a:r>
              <a:rPr lang="en-US" sz="1200" i="1" dirty="0">
                <a:solidFill>
                  <a:schemeClr val="bg1"/>
                </a:solidFill>
                <a:ea typeface="+mn-lt"/>
                <a:cs typeface="+mn-lt"/>
              </a:rPr>
              <a:t>HIV, intimate partner violence </a:t>
            </a:r>
            <a:r>
              <a:rPr lang="en-US" sz="1200" i="1">
                <a:solidFill>
                  <a:schemeClr val="bg1"/>
                </a:solidFill>
                <a:ea typeface="+mn-lt"/>
                <a:cs typeface="+mn-lt"/>
              </a:rPr>
              <a:t>(IPV), and women: An emerging policy landscape.</a:t>
            </a:r>
            <a:r>
              <a:rPr lang="en-US" sz="1200" dirty="0">
                <a:solidFill>
                  <a:schemeClr val="bg1"/>
                </a:solidFill>
                <a:ea typeface="+mn-lt"/>
                <a:cs typeface="+mn-lt"/>
              </a:rPr>
              <a:t> https://www.kff.org/hivaids/issue-brief/hiv-intimate-partner-violence-ipv-and-women-an-emerging-policy-landscape/</a:t>
            </a:r>
            <a:endParaRPr lang="en-US" dirty="0">
              <a:solidFill>
                <a:schemeClr val="bg1"/>
              </a:solidFill>
              <a:ea typeface="+mn-lt"/>
              <a:cs typeface="+mn-lt"/>
            </a:endParaRPr>
          </a:p>
        </p:txBody>
      </p:sp>
      <p:sp>
        <p:nvSpPr>
          <p:cNvPr id="4" name="Slide Number Placeholder 3">
            <a:extLst>
              <a:ext uri="{FF2B5EF4-FFF2-40B4-BE49-F238E27FC236}">
                <a16:creationId xmlns:a16="http://schemas.microsoft.com/office/drawing/2014/main" id="{DE1F76D0-EA5F-4410-AA7C-7297B4DD3C01}"/>
              </a:ext>
            </a:extLst>
          </p:cNvPr>
          <p:cNvSpPr>
            <a:spLocks noGrp="1"/>
          </p:cNvSpPr>
          <p:nvPr>
            <p:ph type="sldNum" sz="quarter" idx="12"/>
          </p:nvPr>
        </p:nvSpPr>
        <p:spPr/>
        <p:txBody>
          <a:bodyPr/>
          <a:lstStyle/>
          <a:p>
            <a:fld id="{1D2EA5EF-C699-AF4C-BA42-C0A1CAAB713C}" type="slidenum">
              <a:rPr lang="en-US" smtClean="0"/>
              <a:t>15</a:t>
            </a:fld>
            <a:endParaRPr lang="en-US"/>
          </a:p>
        </p:txBody>
      </p:sp>
    </p:spTree>
    <p:extLst>
      <p:ext uri="{BB962C8B-B14F-4D97-AF65-F5344CB8AC3E}">
        <p14:creationId xmlns:p14="http://schemas.microsoft.com/office/powerpoint/2010/main" val="4133242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E7B0-5DBA-4F4F-8784-442CBDADC21E}"/>
              </a:ext>
            </a:extLst>
          </p:cNvPr>
          <p:cNvSpPr>
            <a:spLocks noGrp="1"/>
          </p:cNvSpPr>
          <p:nvPr>
            <p:ph type="title"/>
          </p:nvPr>
        </p:nvSpPr>
        <p:spPr>
          <a:xfrm>
            <a:off x="736694" y="2842117"/>
            <a:ext cx="7659687" cy="1168401"/>
          </a:xfrm>
        </p:spPr>
        <p:txBody>
          <a:bodyPr/>
          <a:lstStyle/>
          <a:p>
            <a:r>
              <a:rPr lang="en-US" cap="none" dirty="0">
                <a:ea typeface="+mj-lt"/>
                <a:cs typeface="+mj-lt"/>
              </a:rPr>
              <a:t>Intersecting Systems Of Oppression</a:t>
            </a:r>
            <a:endParaRPr lang="en-US" cap="none" dirty="0"/>
          </a:p>
        </p:txBody>
      </p:sp>
      <p:sp>
        <p:nvSpPr>
          <p:cNvPr id="4" name="Slide Number Placeholder 3">
            <a:extLst>
              <a:ext uri="{FF2B5EF4-FFF2-40B4-BE49-F238E27FC236}">
                <a16:creationId xmlns:a16="http://schemas.microsoft.com/office/drawing/2014/main" id="{DB159811-A77E-4871-9592-FEBE44FCDEE1}"/>
              </a:ext>
            </a:extLst>
          </p:cNvPr>
          <p:cNvSpPr>
            <a:spLocks noGrp="1"/>
          </p:cNvSpPr>
          <p:nvPr>
            <p:ph type="sldNum" sz="quarter" idx="12"/>
          </p:nvPr>
        </p:nvSpPr>
        <p:spPr/>
        <p:txBody>
          <a:bodyPr/>
          <a:lstStyle/>
          <a:p>
            <a:fld id="{1D2EA5EF-C699-AF4C-BA42-C0A1CAAB713C}" type="slidenum">
              <a:rPr lang="en-US" smtClean="0"/>
              <a:t>16</a:t>
            </a:fld>
            <a:endParaRPr lang="en-US"/>
          </a:p>
        </p:txBody>
      </p:sp>
    </p:spTree>
    <p:extLst>
      <p:ext uri="{BB962C8B-B14F-4D97-AF65-F5344CB8AC3E}">
        <p14:creationId xmlns:p14="http://schemas.microsoft.com/office/powerpoint/2010/main" val="43936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Overlapping and Intersecting Oppressive Systems</a:t>
            </a:r>
          </a:p>
        </p:txBody>
      </p:sp>
      <p:graphicFrame>
        <p:nvGraphicFramePr>
          <p:cNvPr id="12" name="Content Placeholder 11" descr="Diagram notes that the following systems overlap and intersect with violence against women: environmental and economic policies; high levels of incarceration; tensions with law enforcement; jurisdiction and sovereignty; historical trauma; distrust of healthcare and social service agencies; barriers to seeking or receiving care; and underfunded IHS facilities." title="Overlapping and Intersecting Oppressive Systems"/>
          <p:cNvGraphicFramePr>
            <a:graphicFrameLocks noGrp="1"/>
          </p:cNvGraphicFramePr>
          <p:nvPr>
            <p:ph sz="quarter" idx="13"/>
            <p:extLst>
              <p:ext uri="{D42A27DB-BD31-4B8C-83A1-F6EECF244321}">
                <p14:modId xmlns:p14="http://schemas.microsoft.com/office/powerpoint/2010/main" val="2762307472"/>
              </p:ext>
            </p:extLst>
          </p:nvPr>
        </p:nvGraphicFramePr>
        <p:xfrm>
          <a:off x="304800" y="381000"/>
          <a:ext cx="8516938" cy="4943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4294967295"/>
          </p:nvPr>
        </p:nvSpPr>
        <p:spPr>
          <a:xfrm>
            <a:off x="8594725" y="6305550"/>
            <a:ext cx="549275" cy="396875"/>
          </a:xfrm>
        </p:spPr>
        <p:txBody>
          <a:bodyPr/>
          <a:lstStyle/>
          <a:p>
            <a:fld id="{1D2EA5EF-C699-AF4C-BA42-C0A1CAAB713C}" type="slidenum">
              <a:rPr lang="en-US" smtClean="0"/>
              <a:t>17</a:t>
            </a:fld>
            <a:endParaRPr lang="en-US"/>
          </a:p>
        </p:txBody>
      </p:sp>
    </p:spTree>
    <p:extLst>
      <p:ext uri="{BB962C8B-B14F-4D97-AF65-F5344CB8AC3E}">
        <p14:creationId xmlns:p14="http://schemas.microsoft.com/office/powerpoint/2010/main" val="380243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24E2-B91E-4053-AE46-4B3AC33603C5}"/>
              </a:ext>
            </a:extLst>
          </p:cNvPr>
          <p:cNvSpPr>
            <a:spLocks noGrp="1"/>
          </p:cNvSpPr>
          <p:nvPr>
            <p:ph type="title"/>
          </p:nvPr>
        </p:nvSpPr>
        <p:spPr/>
        <p:txBody>
          <a:bodyPr/>
          <a:lstStyle/>
          <a:p>
            <a:r>
              <a:rPr lang="en-US"/>
              <a:t>Settler Colonialism: Origins of Violence</a:t>
            </a:r>
          </a:p>
        </p:txBody>
      </p:sp>
      <p:sp>
        <p:nvSpPr>
          <p:cNvPr id="3" name="Content Placeholder 2">
            <a:extLst>
              <a:ext uri="{FF2B5EF4-FFF2-40B4-BE49-F238E27FC236}">
                <a16:creationId xmlns:a16="http://schemas.microsoft.com/office/drawing/2014/main" id="{E16B4537-2243-41F5-A89E-D0077F1996E3}"/>
              </a:ext>
            </a:extLst>
          </p:cNvPr>
          <p:cNvSpPr>
            <a:spLocks noGrp="1"/>
          </p:cNvSpPr>
          <p:nvPr>
            <p:ph idx="1"/>
          </p:nvPr>
        </p:nvSpPr>
        <p:spPr/>
        <p:txBody>
          <a:bodyPr vert="horz" lIns="91290" tIns="45645" rIns="91290" bIns="45645" rtlCol="0" anchor="t">
            <a:normAutofit lnSpcReduction="10000"/>
          </a:bodyPr>
          <a:lstStyle/>
          <a:p>
            <a:pPr marL="342265" indent="-227965"/>
            <a:r>
              <a:rPr lang="en-US" dirty="0">
                <a:ea typeface="+mn-lt"/>
                <a:cs typeface="+mn-lt"/>
              </a:rPr>
              <a:t>High rates of violence are deeply intertwined in the history of colonization and sociopolitical contexts</a:t>
            </a:r>
          </a:p>
          <a:p>
            <a:pPr marL="342265" indent="-227965"/>
            <a:r>
              <a:rPr lang="en-US" dirty="0">
                <a:ea typeface="+mn-lt"/>
                <a:cs typeface="+mn-lt"/>
              </a:rPr>
              <a:t>Colonization and forced assimilation </a:t>
            </a:r>
            <a:endParaRPr lang="en-US" dirty="0"/>
          </a:p>
          <a:p>
            <a:pPr marL="638810" lvl="1" indent="-227965">
              <a:buFont typeface="Courier New" charset="2"/>
              <a:buChar char="o"/>
            </a:pPr>
            <a:r>
              <a:rPr lang="en-US" dirty="0">
                <a:cs typeface="Arial"/>
              </a:rPr>
              <a:t>Termination policies, creation of reservations, land dispossession, boarding schools</a:t>
            </a:r>
            <a:endParaRPr lang="en-US" dirty="0"/>
          </a:p>
          <a:p>
            <a:pPr marL="638810" lvl="1" indent="-227965">
              <a:buFont typeface="Courier New" charset="2"/>
              <a:buChar char="o"/>
            </a:pPr>
            <a:r>
              <a:rPr lang="en-US" dirty="0">
                <a:cs typeface="Arial"/>
              </a:rPr>
              <a:t>Loss of culture, language, kinship, and ways of life</a:t>
            </a:r>
          </a:p>
          <a:p>
            <a:pPr marL="638810" lvl="1" indent="-227965">
              <a:buFont typeface="Courier New" charset="2"/>
              <a:buChar char="o"/>
            </a:pPr>
            <a:r>
              <a:rPr lang="en-US" dirty="0">
                <a:ea typeface="+mn-lt"/>
                <a:cs typeface="+mn-lt"/>
              </a:rPr>
              <a:t>historic racism, discrimination, exclusion, and marginalization. </a:t>
            </a:r>
          </a:p>
          <a:p>
            <a:pPr marL="342265" indent="-227965">
              <a:buFont typeface="Wingdings" panose="02070309020205020404" pitchFamily="49" charset="0"/>
              <a:buChar char="§"/>
            </a:pPr>
            <a:r>
              <a:rPr lang="en-US" dirty="0">
                <a:ea typeface="+mn-lt"/>
                <a:cs typeface="+mn-lt"/>
              </a:rPr>
              <a:t>Centuries of sexual violence that starting during colonial times (origins of "trafficking") </a:t>
            </a:r>
          </a:p>
          <a:p>
            <a:pPr marL="342265" indent="-227965">
              <a:buFont typeface="Wingdings" panose="02070309020205020404" pitchFamily="49" charset="0"/>
              <a:buChar char="§"/>
            </a:pPr>
            <a:r>
              <a:rPr lang="en-US" dirty="0">
                <a:ea typeface="+mn-lt"/>
                <a:cs typeface="+mn-lt"/>
              </a:rPr>
              <a:t>Harmful assumptions and stereotypes of American Indians</a:t>
            </a:r>
            <a:endParaRPr lang="en-US" dirty="0"/>
          </a:p>
          <a:p>
            <a:pPr marL="410845" lvl="1" indent="0">
              <a:buNone/>
            </a:pPr>
            <a:endParaRPr lang="en-US" dirty="0">
              <a:cs typeface="Arial"/>
            </a:endParaRPr>
          </a:p>
          <a:p>
            <a:pPr marL="638810" lvl="1" indent="-227965">
              <a:buFont typeface="Wingdings" panose="02070309020205020404" pitchFamily="49" charset="0"/>
              <a:buChar char="§"/>
            </a:pPr>
            <a:endParaRPr lang="en-US" dirty="0">
              <a:cs typeface="Arial"/>
            </a:endParaRPr>
          </a:p>
        </p:txBody>
      </p:sp>
      <p:sp>
        <p:nvSpPr>
          <p:cNvPr id="4" name="Slide Number Placeholder 3">
            <a:extLst>
              <a:ext uri="{FF2B5EF4-FFF2-40B4-BE49-F238E27FC236}">
                <a16:creationId xmlns:a16="http://schemas.microsoft.com/office/drawing/2014/main" id="{78746EFF-5B43-498B-B933-93F742FA731D}"/>
              </a:ext>
            </a:extLst>
          </p:cNvPr>
          <p:cNvSpPr>
            <a:spLocks noGrp="1"/>
          </p:cNvSpPr>
          <p:nvPr>
            <p:ph type="sldNum" sz="quarter" idx="12"/>
          </p:nvPr>
        </p:nvSpPr>
        <p:spPr/>
        <p:txBody>
          <a:bodyPr/>
          <a:lstStyle/>
          <a:p>
            <a:fld id="{1D2EA5EF-C699-AF4C-BA42-C0A1CAAB713C}" type="slidenum">
              <a:rPr lang="en-US" smtClean="0"/>
              <a:t>18</a:t>
            </a:fld>
            <a:endParaRPr lang="en-US"/>
          </a:p>
        </p:txBody>
      </p:sp>
    </p:spTree>
    <p:extLst>
      <p:ext uri="{BB962C8B-B14F-4D97-AF65-F5344CB8AC3E}">
        <p14:creationId xmlns:p14="http://schemas.microsoft.com/office/powerpoint/2010/main" val="1486275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E4AB-31A4-4A44-B4C7-945D0FBFA488}"/>
              </a:ext>
            </a:extLst>
          </p:cNvPr>
          <p:cNvSpPr>
            <a:spLocks noGrp="1"/>
          </p:cNvSpPr>
          <p:nvPr>
            <p:ph type="title"/>
          </p:nvPr>
        </p:nvSpPr>
        <p:spPr/>
        <p:txBody>
          <a:bodyPr/>
          <a:lstStyle/>
          <a:p>
            <a:r>
              <a:rPr lang="en-US"/>
              <a:t>Contemporary Forms of Oppression</a:t>
            </a:r>
          </a:p>
        </p:txBody>
      </p:sp>
      <p:sp>
        <p:nvSpPr>
          <p:cNvPr id="3" name="Content Placeholder 2">
            <a:extLst>
              <a:ext uri="{FF2B5EF4-FFF2-40B4-BE49-F238E27FC236}">
                <a16:creationId xmlns:a16="http://schemas.microsoft.com/office/drawing/2014/main" id="{244EFB22-0F22-4E94-AFF7-D7BA6187B3E2}"/>
              </a:ext>
            </a:extLst>
          </p:cNvPr>
          <p:cNvSpPr>
            <a:spLocks noGrp="1"/>
          </p:cNvSpPr>
          <p:nvPr>
            <p:ph idx="1"/>
          </p:nvPr>
        </p:nvSpPr>
        <p:spPr/>
        <p:txBody>
          <a:bodyPr vert="horz" lIns="91290" tIns="45645" rIns="91290" bIns="45645" rtlCol="0" anchor="t">
            <a:normAutofit/>
          </a:bodyPr>
          <a:lstStyle/>
          <a:p>
            <a:pPr marL="342265" indent="-227965"/>
            <a:r>
              <a:rPr lang="en-US" dirty="0"/>
              <a:t>Indian Relocation Act (1956)</a:t>
            </a:r>
          </a:p>
          <a:p>
            <a:pPr marL="342265" indent="-227965"/>
            <a:r>
              <a:rPr lang="en-US" dirty="0"/>
              <a:t>Oliphant vs. Suquamish (1978)</a:t>
            </a:r>
          </a:p>
          <a:p>
            <a:pPr marL="342265" indent="-227965"/>
            <a:r>
              <a:rPr lang="en-US" dirty="0"/>
              <a:t>Public Law 280 (1953)</a:t>
            </a:r>
          </a:p>
          <a:p>
            <a:pPr marL="342265" indent="-227965"/>
            <a:r>
              <a:rPr lang="en-US" dirty="0"/>
              <a:t>State foster care systems (Indian Child Welfare Act-1978)</a:t>
            </a:r>
          </a:p>
          <a:p>
            <a:pPr marL="342265" indent="-227965"/>
            <a:r>
              <a:rPr lang="en-US" dirty="0"/>
              <a:t>Forced sterilization (1970’s)</a:t>
            </a:r>
          </a:p>
          <a:p>
            <a:pPr marL="342265" indent="-227965"/>
            <a:r>
              <a:rPr lang="en-US" dirty="0"/>
              <a:t>Energy and economic policies </a:t>
            </a:r>
          </a:p>
          <a:p>
            <a:pPr marL="696595" lvl="1" indent="-285750">
              <a:buFont typeface="Courier New" panose="02070309020205020404" pitchFamily="49" charset="0"/>
              <a:buChar char="o"/>
            </a:pPr>
            <a:r>
              <a:rPr lang="en-US" dirty="0"/>
              <a:t>Fossil fuel extraction </a:t>
            </a:r>
          </a:p>
          <a:p>
            <a:pPr marL="696595" lvl="1" indent="-285750">
              <a:buFont typeface="Courier New" panose="02070309020205020404" pitchFamily="49" charset="0"/>
              <a:buChar char="o"/>
            </a:pPr>
            <a:r>
              <a:rPr lang="en-US" dirty="0"/>
              <a:t>Lack of funding for Indian Health Service</a:t>
            </a:r>
          </a:p>
        </p:txBody>
      </p:sp>
      <p:sp>
        <p:nvSpPr>
          <p:cNvPr id="4" name="Slide Number Placeholder 3">
            <a:extLst>
              <a:ext uri="{FF2B5EF4-FFF2-40B4-BE49-F238E27FC236}">
                <a16:creationId xmlns:a16="http://schemas.microsoft.com/office/drawing/2014/main" id="{053F6368-EBC6-4343-B9F5-1F53B0800D5C}"/>
              </a:ext>
            </a:extLst>
          </p:cNvPr>
          <p:cNvSpPr>
            <a:spLocks noGrp="1"/>
          </p:cNvSpPr>
          <p:nvPr>
            <p:ph type="sldNum" sz="quarter" idx="12"/>
          </p:nvPr>
        </p:nvSpPr>
        <p:spPr/>
        <p:txBody>
          <a:bodyPr/>
          <a:lstStyle/>
          <a:p>
            <a:fld id="{1D2EA5EF-C699-AF4C-BA42-C0A1CAAB713C}" type="slidenum">
              <a:rPr lang="en-US" smtClean="0"/>
              <a:t>19</a:t>
            </a:fld>
            <a:endParaRPr lang="en-US"/>
          </a:p>
        </p:txBody>
      </p:sp>
    </p:spTree>
    <p:extLst>
      <p:ext uri="{BB962C8B-B14F-4D97-AF65-F5344CB8AC3E}">
        <p14:creationId xmlns:p14="http://schemas.microsoft.com/office/powerpoint/2010/main" val="416860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D41A-98CA-4E24-A116-EDCBA38EC09E}"/>
              </a:ext>
            </a:extLst>
          </p:cNvPr>
          <p:cNvSpPr>
            <a:spLocks noGrp="1"/>
          </p:cNvSpPr>
          <p:nvPr>
            <p:ph type="title"/>
          </p:nvPr>
        </p:nvSpPr>
        <p:spPr/>
        <p:txBody>
          <a:bodyPr/>
          <a:lstStyle/>
          <a:p>
            <a:r>
              <a:rPr lang="en-US"/>
              <a:t>Thank You To Our Co-Sponsors</a:t>
            </a:r>
          </a:p>
        </p:txBody>
      </p:sp>
      <p:pic>
        <p:nvPicPr>
          <p:cNvPr id="10" name="Picture 10" descr="University of Wisconsin-Madison crested logo" title="University of Wisconsin-Madison crested logo">
            <a:extLst>
              <a:ext uri="{FF2B5EF4-FFF2-40B4-BE49-F238E27FC236}">
                <a16:creationId xmlns:a16="http://schemas.microsoft.com/office/drawing/2014/main" id="{4FCD4599-7024-4344-B9B2-E0EFA5664031}"/>
              </a:ext>
            </a:extLst>
          </p:cNvPr>
          <p:cNvPicPr>
            <a:picLocks noChangeAspect="1"/>
          </p:cNvPicPr>
          <p:nvPr/>
        </p:nvPicPr>
        <p:blipFill>
          <a:blip r:embed="rId3"/>
          <a:stretch>
            <a:fillRect/>
          </a:stretch>
        </p:blipFill>
        <p:spPr>
          <a:xfrm>
            <a:off x="1345720" y="1715627"/>
            <a:ext cx="2743200" cy="925086"/>
          </a:xfrm>
          <a:prstGeom prst="rect">
            <a:avLst/>
          </a:prstGeom>
        </p:spPr>
      </p:pic>
      <p:pic>
        <p:nvPicPr>
          <p:cNvPr id="5" name="Picture 5" descr="Logo, Native American Center for Health Professions" title="Logo, Native American Center for Health Professions">
            <a:extLst>
              <a:ext uri="{FF2B5EF4-FFF2-40B4-BE49-F238E27FC236}">
                <a16:creationId xmlns:a16="http://schemas.microsoft.com/office/drawing/2014/main" id="{3BD2C9C6-815C-4CCF-B46E-4814DEE777C9}"/>
              </a:ext>
            </a:extLst>
          </p:cNvPr>
          <p:cNvPicPr>
            <a:picLocks noGrp="1" noChangeAspect="1"/>
          </p:cNvPicPr>
          <p:nvPr>
            <p:ph idx="1"/>
          </p:nvPr>
        </p:nvPicPr>
        <p:blipFill>
          <a:blip r:embed="rId4"/>
          <a:stretch>
            <a:fillRect/>
          </a:stretch>
        </p:blipFill>
        <p:spPr>
          <a:xfrm>
            <a:off x="1348599" y="3004054"/>
            <a:ext cx="2737155" cy="754467"/>
          </a:xfrm>
        </p:spPr>
      </p:pic>
      <p:pic>
        <p:nvPicPr>
          <p:cNvPr id="9" name="Picture 9" descr="Logo, UW-Milwaukee College of Nursing" title="Logo, UW-Milwaukee College of Nursing">
            <a:extLst>
              <a:ext uri="{FF2B5EF4-FFF2-40B4-BE49-F238E27FC236}">
                <a16:creationId xmlns:a16="http://schemas.microsoft.com/office/drawing/2014/main" id="{61249D95-F0B0-4353-A43A-422C58F48598}"/>
              </a:ext>
            </a:extLst>
          </p:cNvPr>
          <p:cNvPicPr>
            <a:picLocks noChangeAspect="1"/>
          </p:cNvPicPr>
          <p:nvPr/>
        </p:nvPicPr>
        <p:blipFill>
          <a:blip r:embed="rId5"/>
          <a:stretch>
            <a:fillRect/>
          </a:stretch>
        </p:blipFill>
        <p:spPr>
          <a:xfrm>
            <a:off x="1345720" y="4463362"/>
            <a:ext cx="2743200" cy="1151803"/>
          </a:xfrm>
          <a:prstGeom prst="rect">
            <a:avLst/>
          </a:prstGeom>
        </p:spPr>
      </p:pic>
      <p:pic>
        <p:nvPicPr>
          <p:cNvPr id="8" name="Picture 8" descr="Logo for STREAM For Native Nursing Students. STREAM stands for Success Through Recruitment, Retention, Mentorship, and Engagement." title="STREAM Logo">
            <a:extLst>
              <a:ext uri="{FF2B5EF4-FFF2-40B4-BE49-F238E27FC236}">
                <a16:creationId xmlns:a16="http://schemas.microsoft.com/office/drawing/2014/main" id="{2E6317A1-0203-45E4-B6F5-3BA15FCFD1C4}"/>
              </a:ext>
            </a:extLst>
          </p:cNvPr>
          <p:cNvPicPr>
            <a:picLocks noChangeAspect="1"/>
          </p:cNvPicPr>
          <p:nvPr/>
        </p:nvPicPr>
        <p:blipFill>
          <a:blip r:embed="rId6"/>
          <a:stretch>
            <a:fillRect/>
          </a:stretch>
        </p:blipFill>
        <p:spPr>
          <a:xfrm>
            <a:off x="5141344" y="1714056"/>
            <a:ext cx="2168106" cy="2135925"/>
          </a:xfrm>
          <a:prstGeom prst="rect">
            <a:avLst/>
          </a:prstGeom>
        </p:spPr>
      </p:pic>
      <p:pic>
        <p:nvPicPr>
          <p:cNvPr id="6" name="Picture 6" descr="Logo, UW-Milwaukee Women's &amp; Gender Studies" title="Logo, UW-Milwaukee Women's &amp; Gender Studies">
            <a:extLst>
              <a:ext uri="{FF2B5EF4-FFF2-40B4-BE49-F238E27FC236}">
                <a16:creationId xmlns:a16="http://schemas.microsoft.com/office/drawing/2014/main" id="{1C2D788E-6EF6-4AED-ABF7-D1590C892A3A}"/>
              </a:ext>
            </a:extLst>
          </p:cNvPr>
          <p:cNvPicPr>
            <a:picLocks noChangeAspect="1"/>
          </p:cNvPicPr>
          <p:nvPr/>
        </p:nvPicPr>
        <p:blipFill>
          <a:blip r:embed="rId7"/>
          <a:stretch>
            <a:fillRect/>
          </a:stretch>
        </p:blipFill>
        <p:spPr>
          <a:xfrm>
            <a:off x="4940061" y="4393077"/>
            <a:ext cx="2743200" cy="1321128"/>
          </a:xfrm>
          <a:prstGeom prst="rect">
            <a:avLst/>
          </a:prstGeom>
        </p:spPr>
      </p:pic>
      <p:sp>
        <p:nvSpPr>
          <p:cNvPr id="4" name="Slide Number Placeholder 3">
            <a:extLst>
              <a:ext uri="{FF2B5EF4-FFF2-40B4-BE49-F238E27FC236}">
                <a16:creationId xmlns:a16="http://schemas.microsoft.com/office/drawing/2014/main" id="{896FA239-78C1-40D2-A06B-78B239FCD324}"/>
              </a:ext>
            </a:extLst>
          </p:cNvPr>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4111658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B3F2-4176-476D-A091-F11C64F5EE3A}"/>
              </a:ext>
            </a:extLst>
          </p:cNvPr>
          <p:cNvSpPr>
            <a:spLocks noGrp="1"/>
          </p:cNvSpPr>
          <p:nvPr>
            <p:ph type="title"/>
          </p:nvPr>
        </p:nvSpPr>
        <p:spPr>
          <a:xfrm>
            <a:off x="304804" y="5495544"/>
            <a:ext cx="8516815" cy="594360"/>
          </a:xfrm>
        </p:spPr>
        <p:txBody>
          <a:bodyPr anchor="b">
            <a:normAutofit/>
          </a:bodyPr>
          <a:lstStyle/>
          <a:p>
            <a:r>
              <a:rPr lang="en-US" dirty="0"/>
              <a:t>Jurisdiction, Sovereignty, and Criminal Justice System</a:t>
            </a:r>
          </a:p>
        </p:txBody>
      </p:sp>
      <p:pic>
        <p:nvPicPr>
          <p:cNvPr id="5" name="Picture 5" descr="Diagram&#10;&#10;Description automatically generated">
            <a:extLst>
              <a:ext uri="{FF2B5EF4-FFF2-40B4-BE49-F238E27FC236}">
                <a16:creationId xmlns:a16="http://schemas.microsoft.com/office/drawing/2014/main" id="{2406296C-C711-4183-8234-BE8918B9ADE9}"/>
              </a:ext>
            </a:extLst>
          </p:cNvPr>
          <p:cNvPicPr>
            <a:picLocks noGrp="1" noChangeAspect="1"/>
          </p:cNvPicPr>
          <p:nvPr>
            <p:ph sz="quarter" idx="13"/>
          </p:nvPr>
        </p:nvPicPr>
        <p:blipFill>
          <a:blip r:embed="rId3"/>
          <a:stretch>
            <a:fillRect/>
          </a:stretch>
        </p:blipFill>
        <p:spPr>
          <a:xfrm>
            <a:off x="2579897" y="2341"/>
            <a:ext cx="4471512" cy="5587969"/>
          </a:xfrm>
          <a:noFill/>
        </p:spPr>
      </p:pic>
      <p:sp>
        <p:nvSpPr>
          <p:cNvPr id="3" name="TextBox 2" descr="alt=&quot;&quot;" title="General Summary of Criminal Jurisdiction on Indian Lands">
            <a:extLst>
              <a:ext uri="{FF2B5EF4-FFF2-40B4-BE49-F238E27FC236}">
                <a16:creationId xmlns:a16="http://schemas.microsoft.com/office/drawing/2014/main" id="{7040E0EA-58DF-43A0-862B-4F0727ADF109}"/>
              </a:ext>
            </a:extLst>
          </p:cNvPr>
          <p:cNvSpPr txBox="1"/>
          <p:nvPr/>
        </p:nvSpPr>
        <p:spPr>
          <a:xfrm>
            <a:off x="1891146" y="6307282"/>
            <a:ext cx="66397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mn-lt"/>
                <a:cs typeface="+mn-lt"/>
              </a:rPr>
              <a:t>Indian Law and Order Commission. (2013). </a:t>
            </a:r>
            <a:r>
              <a:rPr lang="en-US" sz="1200" i="1" dirty="0">
                <a:solidFill>
                  <a:schemeClr val="bg1"/>
                </a:solidFill>
                <a:ea typeface="+mn-lt"/>
                <a:cs typeface="+mn-lt"/>
              </a:rPr>
              <a:t>A roadmap for making Native America safer</a:t>
            </a:r>
            <a:r>
              <a:rPr lang="en-US" sz="1200" dirty="0">
                <a:solidFill>
                  <a:schemeClr val="bg1"/>
                </a:solidFill>
                <a:ea typeface="+mn-lt"/>
                <a:cs typeface="+mn-lt"/>
              </a:rPr>
              <a:t> (Report No. NCJ 244155). Indian Law and Order Commisssion. https://www.aisc.ucla.edu/iloc/report/</a:t>
            </a:r>
            <a:endParaRPr lang="en-US" dirty="0">
              <a:solidFill>
                <a:schemeClr val="bg1"/>
              </a:solidFill>
              <a:cs typeface="Arial"/>
            </a:endParaRPr>
          </a:p>
        </p:txBody>
      </p:sp>
      <p:sp>
        <p:nvSpPr>
          <p:cNvPr id="4" name="Slide Number Placeholder 3">
            <a:extLst>
              <a:ext uri="{FF2B5EF4-FFF2-40B4-BE49-F238E27FC236}">
                <a16:creationId xmlns:a16="http://schemas.microsoft.com/office/drawing/2014/main" id="{23AC5F53-E54A-4A58-9014-697E1CFFB1F8}"/>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20</a:t>
            </a:fld>
            <a:endParaRPr lang="en-US"/>
          </a:p>
        </p:txBody>
      </p:sp>
    </p:spTree>
    <p:extLst>
      <p:ext uri="{BB962C8B-B14F-4D97-AF65-F5344CB8AC3E}">
        <p14:creationId xmlns:p14="http://schemas.microsoft.com/office/powerpoint/2010/main" val="2507850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E7B0-5DBA-4F4F-8784-442CBDADC21E}"/>
              </a:ext>
            </a:extLst>
          </p:cNvPr>
          <p:cNvSpPr>
            <a:spLocks noGrp="1"/>
          </p:cNvSpPr>
          <p:nvPr>
            <p:ph type="title"/>
          </p:nvPr>
        </p:nvSpPr>
        <p:spPr>
          <a:xfrm>
            <a:off x="722318" y="1852082"/>
            <a:ext cx="7659687" cy="1168401"/>
          </a:xfrm>
        </p:spPr>
        <p:txBody>
          <a:bodyPr/>
          <a:lstStyle/>
          <a:p>
            <a:r>
              <a:rPr lang="en-US" cap="none" dirty="0"/>
              <a:t>Intimate Partner Violence In The Lives Of Urban American Indian Women:</a:t>
            </a:r>
            <a:br>
              <a:rPr lang="en-US" cap="none" dirty="0"/>
            </a:br>
            <a:r>
              <a:rPr lang="en-US" cap="none" dirty="0"/>
              <a:t>A Continuation Of Colonial Injustice</a:t>
            </a:r>
          </a:p>
        </p:txBody>
      </p:sp>
      <p:sp>
        <p:nvSpPr>
          <p:cNvPr id="6" name="Text Placeholder 5"/>
          <p:cNvSpPr>
            <a:spLocks noGrp="1"/>
          </p:cNvSpPr>
          <p:nvPr>
            <p:ph type="body" idx="1"/>
          </p:nvPr>
        </p:nvSpPr>
        <p:spPr>
          <a:xfrm>
            <a:off x="722318" y="3553883"/>
            <a:ext cx="6135687" cy="1633538"/>
          </a:xfrm>
        </p:spPr>
        <p:txBody>
          <a:bodyPr anchor="t">
            <a:normAutofit/>
          </a:bodyPr>
          <a:lstStyle/>
          <a:p>
            <a:r>
              <a:rPr lang="en-US" sz="2400" dirty="0"/>
              <a:t>Critical ethnography study insights</a:t>
            </a:r>
          </a:p>
        </p:txBody>
      </p:sp>
      <p:sp>
        <p:nvSpPr>
          <p:cNvPr id="4" name="Slide Number Placeholder 3">
            <a:extLst>
              <a:ext uri="{FF2B5EF4-FFF2-40B4-BE49-F238E27FC236}">
                <a16:creationId xmlns:a16="http://schemas.microsoft.com/office/drawing/2014/main" id="{DB159811-A77E-4871-9592-FEBE44FCDEE1}"/>
              </a:ext>
            </a:extLst>
          </p:cNvPr>
          <p:cNvSpPr>
            <a:spLocks noGrp="1"/>
          </p:cNvSpPr>
          <p:nvPr>
            <p:ph type="sldNum" sz="quarter" idx="12"/>
          </p:nvPr>
        </p:nvSpPr>
        <p:spPr/>
        <p:txBody>
          <a:bodyPr/>
          <a:lstStyle/>
          <a:p>
            <a:fld id="{1D2EA5EF-C699-AF4C-BA42-C0A1CAAB713C}" type="slidenum">
              <a:rPr lang="en-US" smtClean="0"/>
              <a:pPr/>
              <a:t>21</a:t>
            </a:fld>
            <a:endParaRPr lang="en-US"/>
          </a:p>
        </p:txBody>
      </p:sp>
    </p:spTree>
    <p:extLst>
      <p:ext uri="{BB962C8B-B14F-4D97-AF65-F5344CB8AC3E}">
        <p14:creationId xmlns:p14="http://schemas.microsoft.com/office/powerpoint/2010/main" val="1765778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Dissertation Research </a:t>
            </a:r>
          </a:p>
        </p:txBody>
      </p:sp>
      <p:sp>
        <p:nvSpPr>
          <p:cNvPr id="3" name="Content Placeholder 2"/>
          <p:cNvSpPr>
            <a:spLocks noGrp="1"/>
          </p:cNvSpPr>
          <p:nvPr>
            <p:ph idx="1"/>
          </p:nvPr>
        </p:nvSpPr>
        <p:spPr>
          <a:xfrm>
            <a:off x="457203" y="1427675"/>
            <a:ext cx="8315569" cy="4697978"/>
          </a:xfrm>
        </p:spPr>
        <p:txBody>
          <a:bodyPr vert="horz" lIns="91290" tIns="45645" rIns="91290" bIns="45645" rtlCol="0" anchor="t">
            <a:noAutofit/>
          </a:bodyPr>
          <a:lstStyle/>
          <a:p>
            <a:pPr marL="457200" indent="-342900"/>
            <a:r>
              <a:rPr lang="en-US" dirty="0">
                <a:ea typeface="+mn-lt"/>
                <a:cs typeface="+mn-lt"/>
              </a:rPr>
              <a:t>Understand how IPV manifests in the lives of urban AI women by centering their voices and their individual lived experiences in the local context</a:t>
            </a:r>
            <a:endParaRPr lang="en-US" dirty="0">
              <a:cs typeface="Arial"/>
            </a:endParaRPr>
          </a:p>
          <a:p>
            <a:pPr marL="457200" indent="-342900"/>
            <a:r>
              <a:rPr lang="en-US" dirty="0">
                <a:ea typeface="+mn-lt"/>
                <a:cs typeface="+mn-lt"/>
              </a:rPr>
              <a:t>Crisis of violence against AI women, including IPV, in both urban and reservation areas (NSVIS, 2016)</a:t>
            </a:r>
            <a:endParaRPr lang="en-US" dirty="0"/>
          </a:p>
          <a:p>
            <a:pPr marL="457200" indent="-342900"/>
            <a:r>
              <a:rPr lang="en-US" dirty="0">
                <a:ea typeface="+mn-lt"/>
                <a:cs typeface="+mn-lt"/>
              </a:rPr>
              <a:t>Addresses a gap in the literature: currently no studies published about IPV with AI women in Wisconsin </a:t>
            </a:r>
            <a:endParaRPr lang="en-US" dirty="0"/>
          </a:p>
          <a:p>
            <a:pPr marL="457200" indent="-342900"/>
            <a:r>
              <a:rPr lang="en-US" dirty="0">
                <a:ea typeface="+mn-lt"/>
                <a:cs typeface="+mn-lt"/>
              </a:rPr>
              <a:t>Exemplar of Indigenous feminist activism through a study led by an AI nurse researcher and survivor of IPV</a:t>
            </a: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22</a:t>
            </a:fld>
            <a:endParaRPr lang="en-US"/>
          </a:p>
        </p:txBody>
      </p:sp>
    </p:spTree>
    <p:extLst>
      <p:ext uri="{BB962C8B-B14F-4D97-AF65-F5344CB8AC3E}">
        <p14:creationId xmlns:p14="http://schemas.microsoft.com/office/powerpoint/2010/main" val="698261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0772-C0EB-4019-B30D-7355712D57D3}"/>
              </a:ext>
            </a:extLst>
          </p:cNvPr>
          <p:cNvSpPr>
            <a:spLocks noGrp="1"/>
          </p:cNvSpPr>
          <p:nvPr>
            <p:ph type="title"/>
          </p:nvPr>
        </p:nvSpPr>
        <p:spPr/>
        <p:txBody>
          <a:bodyPr/>
          <a:lstStyle/>
          <a:p>
            <a:r>
              <a:rPr lang="en-US"/>
              <a:t>Findings and Significance</a:t>
            </a:r>
          </a:p>
        </p:txBody>
      </p:sp>
      <p:sp>
        <p:nvSpPr>
          <p:cNvPr id="3" name="Content Placeholder 2">
            <a:extLst>
              <a:ext uri="{FF2B5EF4-FFF2-40B4-BE49-F238E27FC236}">
                <a16:creationId xmlns:a16="http://schemas.microsoft.com/office/drawing/2014/main" id="{869509F1-88E5-4551-927A-F6CF5A023466}"/>
              </a:ext>
            </a:extLst>
          </p:cNvPr>
          <p:cNvSpPr>
            <a:spLocks noGrp="1"/>
          </p:cNvSpPr>
          <p:nvPr>
            <p:ph idx="1"/>
          </p:nvPr>
        </p:nvSpPr>
        <p:spPr>
          <a:xfrm>
            <a:off x="457203" y="1417639"/>
            <a:ext cx="8315569" cy="4367299"/>
          </a:xfrm>
        </p:spPr>
        <p:txBody>
          <a:bodyPr vert="horz" lIns="91290" tIns="45645" rIns="91290" bIns="45645" rtlCol="0" anchor="t">
            <a:normAutofit lnSpcReduction="10000"/>
          </a:bodyPr>
          <a:lstStyle/>
          <a:p>
            <a:pPr marL="342265" indent="-227965"/>
            <a:r>
              <a:rPr lang="en-US" dirty="0">
                <a:ea typeface="+mn-lt"/>
                <a:cs typeface="+mn-lt"/>
              </a:rPr>
              <a:t>Many barriers exist that prevent AI women from the help that they need and deserve after IPV/ SA</a:t>
            </a:r>
          </a:p>
          <a:p>
            <a:pPr marL="342265" indent="-227965"/>
            <a:r>
              <a:rPr lang="en-US" dirty="0">
                <a:ea typeface="+mn-lt"/>
                <a:cs typeface="+mn-lt"/>
              </a:rPr>
              <a:t>68.8% (N=22) reported physical and/ or emotional IPV during the pregnancy period, and 3/4 (72%) experiencing IPV in more than one pregnancy (N=16)</a:t>
            </a:r>
            <a:endParaRPr lang="en-US" dirty="0"/>
          </a:p>
          <a:p>
            <a:pPr marL="342265" indent="-227965"/>
            <a:r>
              <a:rPr lang="en-US" dirty="0">
                <a:ea typeface="+mn-lt"/>
                <a:cs typeface="+mn-lt"/>
              </a:rPr>
              <a:t>Survivors spoke of linkages between their experiences and adverse health and pregnancy related outcomes</a:t>
            </a:r>
          </a:p>
          <a:p>
            <a:pPr marL="342265" indent="-227965"/>
            <a:r>
              <a:rPr lang="en-US" dirty="0">
                <a:ea typeface="+mn-lt"/>
                <a:cs typeface="+mn-lt"/>
              </a:rPr>
              <a:t>The COVID-19 pandemic served to exacerbate barriers to help seeking (job loss, housing, etc.) </a:t>
            </a:r>
            <a:endParaRPr lang="en-US" dirty="0">
              <a:cs typeface="Arial"/>
            </a:endParaRPr>
          </a:p>
          <a:p>
            <a:pPr marL="342265" indent="-227965"/>
            <a:r>
              <a:rPr lang="en-US" dirty="0">
                <a:cs typeface="Arial"/>
              </a:rPr>
              <a:t>Many of the participants experienced sexual assault within their intimate partnerships, some experiencing STIs as a result</a:t>
            </a:r>
          </a:p>
          <a:p>
            <a:pPr marL="342265" indent="-227965"/>
            <a:endParaRPr lang="en-US" dirty="0">
              <a:cs typeface="Arial"/>
            </a:endParaRPr>
          </a:p>
          <a:p>
            <a:pPr marL="342265" indent="-227965"/>
            <a:endParaRPr lang="en-US" dirty="0">
              <a:cs typeface="Arial"/>
            </a:endParaRPr>
          </a:p>
          <a:p>
            <a:pPr marL="342265" indent="-227965"/>
            <a:endParaRPr lang="en-US" dirty="0">
              <a:cs typeface="Arial"/>
            </a:endParaRPr>
          </a:p>
          <a:p>
            <a:pPr marL="342265" indent="-227965"/>
            <a:endParaRPr lang="en-US" dirty="0">
              <a:cs typeface="Arial"/>
            </a:endParaRPr>
          </a:p>
          <a:p>
            <a:pPr marL="342265" indent="-227965"/>
            <a:endParaRPr lang="en-US" dirty="0"/>
          </a:p>
        </p:txBody>
      </p:sp>
      <p:sp>
        <p:nvSpPr>
          <p:cNvPr id="4" name="Slide Number Placeholder 3">
            <a:extLst>
              <a:ext uri="{FF2B5EF4-FFF2-40B4-BE49-F238E27FC236}">
                <a16:creationId xmlns:a16="http://schemas.microsoft.com/office/drawing/2014/main" id="{94F543E3-C5CC-450D-941C-6F0C6C8FF92C}"/>
              </a:ext>
            </a:extLst>
          </p:cNvPr>
          <p:cNvSpPr>
            <a:spLocks noGrp="1"/>
          </p:cNvSpPr>
          <p:nvPr>
            <p:ph type="sldNum" sz="quarter" idx="12"/>
          </p:nvPr>
        </p:nvSpPr>
        <p:spPr/>
        <p:txBody>
          <a:bodyPr/>
          <a:lstStyle/>
          <a:p>
            <a:fld id="{1D2EA5EF-C699-AF4C-BA42-C0A1CAAB713C}" type="slidenum">
              <a:rPr lang="en-US" smtClean="0"/>
              <a:t>23</a:t>
            </a:fld>
            <a:endParaRPr lang="en-US"/>
          </a:p>
        </p:txBody>
      </p:sp>
    </p:spTree>
    <p:extLst>
      <p:ext uri="{BB962C8B-B14F-4D97-AF65-F5344CB8AC3E}">
        <p14:creationId xmlns:p14="http://schemas.microsoft.com/office/powerpoint/2010/main" val="313611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Barriers To Seeking Care</a:t>
            </a:r>
          </a:p>
        </p:txBody>
      </p:sp>
      <p:sp>
        <p:nvSpPr>
          <p:cNvPr id="6" name="Text Placeholder 5"/>
          <p:cNvSpPr>
            <a:spLocks noGrp="1"/>
          </p:cNvSpPr>
          <p:nvPr>
            <p:ph type="body" idx="1"/>
          </p:nvPr>
        </p:nvSpPr>
        <p:spPr>
          <a:xfrm>
            <a:off x="722316" y="3771374"/>
            <a:ext cx="7659687" cy="1633538"/>
          </a:xfrm>
        </p:spPr>
        <p:txBody>
          <a:bodyPr anchor="t">
            <a:normAutofit/>
          </a:bodyPr>
          <a:lstStyle/>
          <a:p>
            <a:r>
              <a:rPr lang="en-US" sz="3200" dirty="0"/>
              <a:t>What do you think are barriers to seeking care after an experience of SA, IPV and/or trafficking?</a:t>
            </a:r>
          </a:p>
        </p:txBody>
      </p:sp>
      <p:sp>
        <p:nvSpPr>
          <p:cNvPr id="4" name="Slide Number Placeholder 3"/>
          <p:cNvSpPr>
            <a:spLocks noGrp="1"/>
          </p:cNvSpPr>
          <p:nvPr>
            <p:ph type="sldNum" sz="quarter" idx="12"/>
          </p:nvPr>
        </p:nvSpPr>
        <p:spPr/>
        <p:txBody>
          <a:bodyPr/>
          <a:lstStyle/>
          <a:p>
            <a:fld id="{1D2EA5EF-C699-AF4C-BA42-C0A1CAAB713C}" type="slidenum">
              <a:rPr lang="en-US" smtClean="0"/>
              <a:t>24</a:t>
            </a:fld>
            <a:endParaRPr lang="en-US"/>
          </a:p>
        </p:txBody>
      </p:sp>
    </p:spTree>
    <p:extLst>
      <p:ext uri="{BB962C8B-B14F-4D97-AF65-F5344CB8AC3E}">
        <p14:creationId xmlns:p14="http://schemas.microsoft.com/office/powerpoint/2010/main" val="3568849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71C6-DA9B-47AB-9F27-D121F7976DBC}"/>
              </a:ext>
            </a:extLst>
          </p:cNvPr>
          <p:cNvSpPr>
            <a:spLocks noGrp="1"/>
          </p:cNvSpPr>
          <p:nvPr>
            <p:ph type="title"/>
          </p:nvPr>
        </p:nvSpPr>
        <p:spPr/>
        <p:txBody>
          <a:bodyPr/>
          <a:lstStyle/>
          <a:p>
            <a:r>
              <a:rPr lang="en-US" dirty="0"/>
              <a:t>Barriers</a:t>
            </a:r>
          </a:p>
        </p:txBody>
      </p:sp>
      <p:sp>
        <p:nvSpPr>
          <p:cNvPr id="3" name="Content Placeholder 2">
            <a:extLst>
              <a:ext uri="{FF2B5EF4-FFF2-40B4-BE49-F238E27FC236}">
                <a16:creationId xmlns:a16="http://schemas.microsoft.com/office/drawing/2014/main" id="{FC4013D7-1365-479E-8F21-DADA2DDD66A3}"/>
              </a:ext>
            </a:extLst>
          </p:cNvPr>
          <p:cNvSpPr>
            <a:spLocks noGrp="1"/>
          </p:cNvSpPr>
          <p:nvPr>
            <p:ph idx="1"/>
          </p:nvPr>
        </p:nvSpPr>
        <p:spPr>
          <a:xfrm>
            <a:off x="457202" y="1417639"/>
            <a:ext cx="8315569" cy="4367299"/>
          </a:xfrm>
        </p:spPr>
        <p:txBody>
          <a:bodyPr vert="horz" lIns="91290" tIns="45645" rIns="91290" bIns="45645" rtlCol="0" anchor="t">
            <a:normAutofit lnSpcReduction="10000"/>
          </a:bodyPr>
          <a:lstStyle/>
          <a:p>
            <a:pPr marL="342265" indent="-227965"/>
            <a:r>
              <a:rPr lang="en-US" dirty="0"/>
              <a:t>Women of color are more reluctant to seek help after an experience of violence</a:t>
            </a:r>
          </a:p>
          <a:p>
            <a:pPr marL="342265" indent="-227965"/>
            <a:r>
              <a:rPr lang="en-US" dirty="0"/>
              <a:t>Silence is a trauma response. Voices have been silenced for centuries.</a:t>
            </a:r>
          </a:p>
          <a:p>
            <a:pPr marL="342265" indent="-227965"/>
            <a:r>
              <a:rPr lang="en-US" dirty="0"/>
              <a:t>Milwaukee: 2/3 of AI women interviewed for qualitative study did NOT seek help (regardless of injury)</a:t>
            </a:r>
          </a:p>
          <a:p>
            <a:pPr marL="342265" indent="-227965"/>
            <a:r>
              <a:rPr lang="en-US" dirty="0"/>
              <a:t>Lack of resources (poverty/ insurance/ transportation)</a:t>
            </a:r>
          </a:p>
          <a:p>
            <a:pPr marL="342265" indent="-227965"/>
            <a:r>
              <a:rPr lang="en-US" dirty="0"/>
              <a:t>Lack of SA advocacy</a:t>
            </a:r>
          </a:p>
          <a:p>
            <a:pPr marL="342265" indent="-227965"/>
            <a:r>
              <a:rPr lang="en-US" dirty="0"/>
              <a:t>Geographic barriers (few DV shelters in rural areas)</a:t>
            </a:r>
          </a:p>
          <a:p>
            <a:pPr marL="342265" indent="-227965"/>
            <a:r>
              <a:rPr lang="en-US" dirty="0"/>
              <a:t>Fear of retaliation by perpetrator or partner</a:t>
            </a:r>
          </a:p>
          <a:p>
            <a:pPr marL="342265" indent="-227965"/>
            <a:r>
              <a:rPr lang="en-US" dirty="0"/>
              <a:t>Lack of culturally specific resources </a:t>
            </a:r>
          </a:p>
        </p:txBody>
      </p:sp>
      <p:sp>
        <p:nvSpPr>
          <p:cNvPr id="4" name="Slide Number Placeholder 3">
            <a:extLst>
              <a:ext uri="{FF2B5EF4-FFF2-40B4-BE49-F238E27FC236}">
                <a16:creationId xmlns:a16="http://schemas.microsoft.com/office/drawing/2014/main" id="{FE58A314-6970-4E99-B1FB-C6142D692F95}"/>
              </a:ext>
            </a:extLst>
          </p:cNvPr>
          <p:cNvSpPr>
            <a:spLocks noGrp="1"/>
          </p:cNvSpPr>
          <p:nvPr>
            <p:ph type="sldNum" sz="quarter" idx="12"/>
          </p:nvPr>
        </p:nvSpPr>
        <p:spPr/>
        <p:txBody>
          <a:bodyPr/>
          <a:lstStyle/>
          <a:p>
            <a:fld id="{1D2EA5EF-C699-AF4C-BA42-C0A1CAAB713C}" type="slidenum">
              <a:rPr lang="en-US" smtClean="0"/>
              <a:t>25</a:t>
            </a:fld>
            <a:endParaRPr lang="en-US"/>
          </a:p>
        </p:txBody>
      </p:sp>
    </p:spTree>
    <p:extLst>
      <p:ext uri="{BB962C8B-B14F-4D97-AF65-F5344CB8AC3E}">
        <p14:creationId xmlns:p14="http://schemas.microsoft.com/office/powerpoint/2010/main" val="3617167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0E933-383A-4EE0-8C72-CB9B25A5E8F4}"/>
              </a:ext>
            </a:extLst>
          </p:cNvPr>
          <p:cNvSpPr>
            <a:spLocks noGrp="1"/>
          </p:cNvSpPr>
          <p:nvPr>
            <p:ph type="title"/>
          </p:nvPr>
        </p:nvSpPr>
        <p:spPr/>
        <p:txBody>
          <a:bodyPr/>
          <a:lstStyle/>
          <a:p>
            <a:r>
              <a:rPr lang="en-US"/>
              <a:t>COVID-19 </a:t>
            </a:r>
          </a:p>
        </p:txBody>
      </p:sp>
      <p:sp>
        <p:nvSpPr>
          <p:cNvPr id="3" name="Content Placeholder 2">
            <a:extLst>
              <a:ext uri="{FF2B5EF4-FFF2-40B4-BE49-F238E27FC236}">
                <a16:creationId xmlns:a16="http://schemas.microsoft.com/office/drawing/2014/main" id="{A7F847E8-BDF6-48A4-A19C-0EB845D67799}"/>
              </a:ext>
            </a:extLst>
          </p:cNvPr>
          <p:cNvSpPr>
            <a:spLocks noGrp="1"/>
          </p:cNvSpPr>
          <p:nvPr>
            <p:ph idx="1"/>
          </p:nvPr>
        </p:nvSpPr>
        <p:spPr>
          <a:xfrm>
            <a:off x="457203" y="1414538"/>
            <a:ext cx="8315569" cy="4367299"/>
          </a:xfrm>
        </p:spPr>
        <p:txBody>
          <a:bodyPr vert="horz" lIns="91290" tIns="45645" rIns="91290" bIns="45645" rtlCol="0" anchor="t">
            <a:normAutofit/>
          </a:bodyPr>
          <a:lstStyle/>
          <a:p>
            <a:pPr marL="342265" indent="-227965"/>
            <a:r>
              <a:rPr lang="en-US" dirty="0">
                <a:ea typeface="+mn-lt"/>
                <a:cs typeface="+mn-lt"/>
              </a:rPr>
              <a:t>COVID-19 is greatly exacerbating all types of violence!</a:t>
            </a:r>
          </a:p>
          <a:p>
            <a:pPr marL="342265" indent="-227965"/>
            <a:r>
              <a:rPr lang="en-US" dirty="0">
                <a:ea typeface="+mn-lt"/>
                <a:cs typeface="+mn-lt"/>
              </a:rPr>
              <a:t>Not safer at home/ limitations of shelters and other resources/ job loss</a:t>
            </a:r>
          </a:p>
          <a:p>
            <a:pPr marL="342265" indent="-227965"/>
            <a:r>
              <a:rPr lang="en-US" dirty="0">
                <a:ea typeface="+mn-lt"/>
                <a:cs typeface="+mn-lt"/>
              </a:rPr>
              <a:t>DV-related homicides are increasing in Wisconsin during COVID:</a:t>
            </a:r>
          </a:p>
          <a:p>
            <a:pPr marL="638810" lvl="1" indent="-227965">
              <a:buFont typeface="Courier New" charset="2"/>
              <a:buChar char="o"/>
            </a:pPr>
            <a:r>
              <a:rPr lang="en-US" dirty="0">
                <a:ea typeface="+mn-lt"/>
                <a:cs typeface="+mn-lt"/>
              </a:rPr>
              <a:t>47 domestic violence related homicide deaths in 2018, and 72 in 2019</a:t>
            </a:r>
          </a:p>
          <a:p>
            <a:pPr marL="638810" lvl="1" indent="-227965">
              <a:buFont typeface="Courier New" charset="2"/>
              <a:buChar char="o"/>
            </a:pPr>
            <a:r>
              <a:rPr lang="en-US" dirty="0">
                <a:ea typeface="+mn-lt"/>
                <a:cs typeface="+mn-lt"/>
              </a:rPr>
              <a:t>As of September 29, 2020, 69 Wisconsin lives lost to DV related homicide so far in 2020</a:t>
            </a:r>
          </a:p>
          <a:p>
            <a:pPr marL="638810" lvl="1" indent="-227965">
              <a:buFont typeface="Courier New" charset="2"/>
              <a:buChar char="o"/>
            </a:pPr>
            <a:r>
              <a:rPr lang="en-US" dirty="0">
                <a:ea typeface="+mn-lt"/>
                <a:cs typeface="+mn-lt"/>
              </a:rPr>
              <a:t> 22% of the victims were age 18 or under</a:t>
            </a:r>
            <a:endParaRPr lang="en-US" dirty="0">
              <a:cs typeface="Arial"/>
            </a:endParaRPr>
          </a:p>
        </p:txBody>
      </p:sp>
      <p:sp>
        <p:nvSpPr>
          <p:cNvPr id="4" name="Slide Number Placeholder 3">
            <a:extLst>
              <a:ext uri="{FF2B5EF4-FFF2-40B4-BE49-F238E27FC236}">
                <a16:creationId xmlns:a16="http://schemas.microsoft.com/office/drawing/2014/main" id="{7A4E6196-2EB3-4190-86D9-A70D2152A81B}"/>
              </a:ext>
            </a:extLst>
          </p:cNvPr>
          <p:cNvSpPr>
            <a:spLocks noGrp="1"/>
          </p:cNvSpPr>
          <p:nvPr>
            <p:ph type="sldNum" sz="quarter" idx="12"/>
          </p:nvPr>
        </p:nvSpPr>
        <p:spPr/>
        <p:txBody>
          <a:bodyPr/>
          <a:lstStyle/>
          <a:p>
            <a:fld id="{1D2EA5EF-C699-AF4C-BA42-C0A1CAAB713C}" type="slidenum">
              <a:rPr lang="en-US" smtClean="0"/>
              <a:t>26</a:t>
            </a:fld>
            <a:endParaRPr lang="en-US"/>
          </a:p>
        </p:txBody>
      </p:sp>
    </p:spTree>
    <p:extLst>
      <p:ext uri="{BB962C8B-B14F-4D97-AF65-F5344CB8AC3E}">
        <p14:creationId xmlns:p14="http://schemas.microsoft.com/office/powerpoint/2010/main" val="290448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dirty="0"/>
              <a:t>How Identity Shapes Experience</a:t>
            </a:r>
          </a:p>
        </p:txBody>
      </p:sp>
      <p:sp>
        <p:nvSpPr>
          <p:cNvPr id="6" name="Text Placeholder 5"/>
          <p:cNvSpPr>
            <a:spLocks noGrp="1"/>
          </p:cNvSpPr>
          <p:nvPr>
            <p:ph type="body" idx="1"/>
          </p:nvPr>
        </p:nvSpPr>
        <p:spPr>
          <a:xfrm>
            <a:off x="722317" y="3771374"/>
            <a:ext cx="6135687" cy="1633538"/>
          </a:xfrm>
        </p:spPr>
        <p:txBody>
          <a:bodyPr anchor="t"/>
          <a:lstStyle/>
          <a:p>
            <a:r>
              <a:rPr lang="en-US" dirty="0"/>
              <a:t>How anti-oppressive theories and frameworks help us to understand</a:t>
            </a:r>
          </a:p>
        </p:txBody>
      </p:sp>
      <p:sp>
        <p:nvSpPr>
          <p:cNvPr id="4" name="Slide Number Placeholder 3"/>
          <p:cNvSpPr>
            <a:spLocks noGrp="1"/>
          </p:cNvSpPr>
          <p:nvPr>
            <p:ph type="sldNum" sz="quarter" idx="12"/>
          </p:nvPr>
        </p:nvSpPr>
        <p:spPr/>
        <p:txBody>
          <a:bodyPr/>
          <a:lstStyle/>
          <a:p>
            <a:fld id="{1D2EA5EF-C699-AF4C-BA42-C0A1CAAB713C}" type="slidenum">
              <a:rPr lang="en-US" smtClean="0"/>
              <a:t>27</a:t>
            </a:fld>
            <a:endParaRPr lang="en-US"/>
          </a:p>
        </p:txBody>
      </p:sp>
    </p:spTree>
    <p:extLst>
      <p:ext uri="{BB962C8B-B14F-4D97-AF65-F5344CB8AC3E}">
        <p14:creationId xmlns:p14="http://schemas.microsoft.com/office/powerpoint/2010/main" val="379692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FD87-77D4-462D-84E8-9DBDACB79F68}"/>
              </a:ext>
            </a:extLst>
          </p:cNvPr>
          <p:cNvSpPr>
            <a:spLocks noGrp="1"/>
          </p:cNvSpPr>
          <p:nvPr>
            <p:ph type="title"/>
          </p:nvPr>
        </p:nvSpPr>
        <p:spPr/>
        <p:txBody>
          <a:bodyPr/>
          <a:lstStyle/>
          <a:p>
            <a:r>
              <a:rPr lang="en-US" dirty="0"/>
              <a:t>CHAT TIME: Why it Matters</a:t>
            </a:r>
          </a:p>
        </p:txBody>
      </p:sp>
      <p:sp>
        <p:nvSpPr>
          <p:cNvPr id="4" name="Slide Number Placeholder 3">
            <a:extLst>
              <a:ext uri="{FF2B5EF4-FFF2-40B4-BE49-F238E27FC236}">
                <a16:creationId xmlns:a16="http://schemas.microsoft.com/office/drawing/2014/main" id="{CA101A0E-1124-468C-91A5-8663F9669277}"/>
              </a:ext>
            </a:extLst>
          </p:cNvPr>
          <p:cNvSpPr>
            <a:spLocks noGrp="1"/>
          </p:cNvSpPr>
          <p:nvPr>
            <p:ph type="sldNum" sz="quarter" idx="12"/>
          </p:nvPr>
        </p:nvSpPr>
        <p:spPr/>
        <p:txBody>
          <a:bodyPr/>
          <a:lstStyle/>
          <a:p>
            <a:fld id="{1D2EA5EF-C699-AF4C-BA42-C0A1CAAB713C}" type="slidenum">
              <a:rPr lang="en-US" smtClean="0"/>
              <a:pPr/>
              <a:t>28</a:t>
            </a:fld>
            <a:endParaRPr lang="en-US"/>
          </a:p>
        </p:txBody>
      </p:sp>
      <p:sp>
        <p:nvSpPr>
          <p:cNvPr id="5" name="TextBox 4">
            <a:extLst>
              <a:ext uri="{FF2B5EF4-FFF2-40B4-BE49-F238E27FC236}">
                <a16:creationId xmlns:a16="http://schemas.microsoft.com/office/drawing/2014/main" id="{7F50C59F-9F77-4453-A9E9-93CF84046A62}"/>
              </a:ext>
            </a:extLst>
          </p:cNvPr>
          <p:cNvSpPr txBox="1"/>
          <p:nvPr/>
        </p:nvSpPr>
        <p:spPr>
          <a:xfrm>
            <a:off x="459726" y="1596412"/>
            <a:ext cx="8211918"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Why does it matter that we understand the roots of these systems in order to improve care for Indigenous women experiencing violence? </a:t>
            </a:r>
            <a:endParaRPr lang="en-US" dirty="0">
              <a:ea typeface="+mn-lt"/>
              <a:cs typeface="+mn-lt"/>
            </a:endParaRPr>
          </a:p>
          <a:p>
            <a:pPr marL="285750" indent="-285750">
              <a:buFont typeface="Arial"/>
              <a:buChar char="•"/>
            </a:pPr>
            <a:endParaRPr lang="en-US" sz="2400" dirty="0">
              <a:cs typeface="Arial"/>
            </a:endParaRPr>
          </a:p>
          <a:p>
            <a:pPr marL="285750" indent="-285750">
              <a:buFont typeface="Arial"/>
              <a:buChar char="•"/>
            </a:pPr>
            <a:endParaRPr lang="en-US" dirty="0">
              <a:highlight>
                <a:srgbClr val="FFFF00"/>
              </a:highlight>
              <a:cs typeface="Arial"/>
            </a:endParaRPr>
          </a:p>
          <a:p>
            <a:pPr marL="285750" indent="-285750">
              <a:buFont typeface="Arial"/>
              <a:buChar char="•"/>
            </a:pPr>
            <a:endParaRPr lang="en-US" dirty="0">
              <a:cs typeface="Arial"/>
            </a:endParaRPr>
          </a:p>
          <a:p>
            <a:pPr marL="285750" indent="-285750">
              <a:buFont typeface="Arial"/>
              <a:buChar char="•"/>
            </a:pPr>
            <a:endParaRPr lang="en-US" dirty="0">
              <a:cs typeface="Arial"/>
            </a:endParaRPr>
          </a:p>
        </p:txBody>
      </p:sp>
    </p:spTree>
    <p:extLst>
      <p:ext uri="{BB962C8B-B14F-4D97-AF65-F5344CB8AC3E}">
        <p14:creationId xmlns:p14="http://schemas.microsoft.com/office/powerpoint/2010/main" val="2401349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FD87-77D4-462D-84E8-9DBDACB79F68}"/>
              </a:ext>
            </a:extLst>
          </p:cNvPr>
          <p:cNvSpPr>
            <a:spLocks noGrp="1"/>
          </p:cNvSpPr>
          <p:nvPr>
            <p:ph type="title"/>
          </p:nvPr>
        </p:nvSpPr>
        <p:spPr/>
        <p:txBody>
          <a:bodyPr/>
          <a:lstStyle/>
          <a:p>
            <a:r>
              <a:rPr lang="en-US"/>
              <a:t>Why it Matters </a:t>
            </a:r>
          </a:p>
        </p:txBody>
      </p:sp>
      <p:sp>
        <p:nvSpPr>
          <p:cNvPr id="4" name="Slide Number Placeholder 3">
            <a:extLst>
              <a:ext uri="{FF2B5EF4-FFF2-40B4-BE49-F238E27FC236}">
                <a16:creationId xmlns:a16="http://schemas.microsoft.com/office/drawing/2014/main" id="{CA101A0E-1124-468C-91A5-8663F9669277}"/>
              </a:ext>
            </a:extLst>
          </p:cNvPr>
          <p:cNvSpPr>
            <a:spLocks noGrp="1"/>
          </p:cNvSpPr>
          <p:nvPr>
            <p:ph type="sldNum" sz="quarter" idx="12"/>
          </p:nvPr>
        </p:nvSpPr>
        <p:spPr/>
        <p:txBody>
          <a:bodyPr/>
          <a:lstStyle/>
          <a:p>
            <a:fld id="{1D2EA5EF-C699-AF4C-BA42-C0A1CAAB713C}" type="slidenum">
              <a:rPr lang="en-US" smtClean="0"/>
              <a:pPr/>
              <a:t>29</a:t>
            </a:fld>
            <a:endParaRPr lang="en-US"/>
          </a:p>
        </p:txBody>
      </p:sp>
      <p:sp>
        <p:nvSpPr>
          <p:cNvPr id="5" name="TextBox 4">
            <a:extLst>
              <a:ext uri="{FF2B5EF4-FFF2-40B4-BE49-F238E27FC236}">
                <a16:creationId xmlns:a16="http://schemas.microsoft.com/office/drawing/2014/main" id="{7F50C59F-9F77-4453-A9E9-93CF84046A62}"/>
              </a:ext>
            </a:extLst>
          </p:cNvPr>
          <p:cNvSpPr txBox="1"/>
          <p:nvPr/>
        </p:nvSpPr>
        <p:spPr>
          <a:xfrm>
            <a:off x="459726" y="1596412"/>
            <a:ext cx="8211918"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Arial"/>
              </a:rPr>
              <a:t>We are seeking to minimize and eliminate barriers to care for victim survivors</a:t>
            </a:r>
          </a:p>
          <a:p>
            <a:pPr marL="285750" indent="-285750">
              <a:buFont typeface="Arial"/>
              <a:buChar char="•"/>
            </a:pPr>
            <a:r>
              <a:rPr lang="en-US" sz="2400" dirty="0">
                <a:ea typeface="+mn-lt"/>
                <a:cs typeface="+mn-lt"/>
              </a:rPr>
              <a:t>To understand barriers, we must understand systemic oppression</a:t>
            </a:r>
          </a:p>
          <a:p>
            <a:pPr marL="285750" indent="-285750">
              <a:buFont typeface="Arial"/>
              <a:buChar char="•"/>
            </a:pPr>
            <a:r>
              <a:rPr lang="en-US" sz="2400" dirty="0">
                <a:ea typeface="+mn-lt"/>
                <a:cs typeface="+mn-lt"/>
              </a:rPr>
              <a:t>Women experiencing violence are the experts in what they need in terms of interventions</a:t>
            </a:r>
            <a:endParaRPr lang="en-US" sz="2400" dirty="0">
              <a:cs typeface="Arial"/>
            </a:endParaRPr>
          </a:p>
          <a:p>
            <a:pPr marL="285750" indent="-285750">
              <a:buFont typeface="Arial"/>
              <a:buChar char="•"/>
            </a:pPr>
            <a:r>
              <a:rPr lang="en-US" sz="2400" dirty="0">
                <a:cs typeface="Arial"/>
              </a:rPr>
              <a:t>Creation of survivor-led interventions will better serve victims and survivors </a:t>
            </a:r>
          </a:p>
          <a:p>
            <a:pPr marL="285750" indent="-285750">
              <a:buFont typeface="Arial"/>
              <a:buChar char="•"/>
            </a:pPr>
            <a:endParaRPr lang="en-US" dirty="0">
              <a:highlight>
                <a:srgbClr val="FFFF00"/>
              </a:highlight>
              <a:cs typeface="Arial"/>
            </a:endParaRPr>
          </a:p>
          <a:p>
            <a:pPr marL="285750" indent="-285750">
              <a:buFont typeface="Arial"/>
              <a:buChar char="•"/>
            </a:pPr>
            <a:endParaRPr lang="en-US" dirty="0">
              <a:cs typeface="Arial"/>
            </a:endParaRPr>
          </a:p>
          <a:p>
            <a:pPr marL="285750" indent="-285750">
              <a:buFont typeface="Arial"/>
              <a:buChar char="•"/>
            </a:pPr>
            <a:endParaRPr lang="en-US" dirty="0">
              <a:cs typeface="Arial"/>
            </a:endParaRPr>
          </a:p>
        </p:txBody>
      </p:sp>
    </p:spTree>
    <p:extLst>
      <p:ext uri="{BB962C8B-B14F-4D97-AF65-F5344CB8AC3E}">
        <p14:creationId xmlns:p14="http://schemas.microsoft.com/office/powerpoint/2010/main" val="1554061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Disclaimer</a:t>
            </a:r>
          </a:p>
        </p:txBody>
      </p:sp>
      <p:sp>
        <p:nvSpPr>
          <p:cNvPr id="7" name="Content Placeholder 6"/>
          <p:cNvSpPr>
            <a:spLocks noGrp="1"/>
          </p:cNvSpPr>
          <p:nvPr>
            <p:ph idx="1"/>
          </p:nvPr>
        </p:nvSpPr>
        <p:spPr/>
        <p:txBody>
          <a:bodyPr vert="horz" lIns="91290" tIns="45645" rIns="91290" bIns="45645" rtlCol="0" anchor="t">
            <a:normAutofit fontScale="77500" lnSpcReduction="20000"/>
          </a:bodyPr>
          <a:lstStyle/>
          <a:p>
            <a:pPr marL="113665" indent="0">
              <a:lnSpc>
                <a:spcPct val="120000"/>
              </a:lnSpc>
              <a:spcBef>
                <a:spcPts val="200"/>
              </a:spcBef>
              <a:buNone/>
            </a:pPr>
            <a:r>
              <a:rPr lang="en-US" sz="2000" b="1" dirty="0">
                <a:ea typeface="+mn-lt"/>
                <a:cs typeface="+mn-lt"/>
              </a:rPr>
              <a:t>Funding:</a:t>
            </a:r>
            <a:endParaRPr lang="en-US" sz="2000" dirty="0">
              <a:ea typeface="+mn-lt"/>
              <a:cs typeface="+mn-lt"/>
            </a:endParaRPr>
          </a:p>
          <a:p>
            <a:pPr marL="456565" indent="-342900">
              <a:lnSpc>
                <a:spcPct val="120000"/>
              </a:lnSpc>
              <a:spcBef>
                <a:spcPts val="200"/>
              </a:spcBef>
            </a:pPr>
            <a:r>
              <a:rPr lang="en-US" sz="2000" dirty="0">
                <a:ea typeface="+mn-lt"/>
                <a:cs typeface="+mn-lt"/>
              </a:rPr>
              <a:t>This presentation is supported by the Health Resources and Services Administration (HRSA) of the U.S. Department of Health and Human Services (HHS) as part of an award totaling $3,994,961 with no percentage financed with nongovernmental sources. The contents are those of the author(s) and do not necessarily represent the official views of, nor an endorsement, by HRSA, HHS or the U.S. Government.</a:t>
            </a:r>
          </a:p>
          <a:p>
            <a:pPr marL="456565" indent="-342900">
              <a:lnSpc>
                <a:spcPct val="120000"/>
              </a:lnSpc>
              <a:spcBef>
                <a:spcPts val="200"/>
              </a:spcBef>
            </a:pPr>
            <a:r>
              <a:rPr lang="en-US" sz="2000" dirty="0"/>
              <a:t>The research study referenced in this presentation was supported by a generous gift from the Forest Country Potawatomi Foundation.</a:t>
            </a:r>
            <a:endParaRPr lang="en-US" sz="2000" dirty="0">
              <a:ea typeface="+mn-lt"/>
              <a:cs typeface="+mn-lt"/>
            </a:endParaRPr>
          </a:p>
          <a:p>
            <a:pPr marL="113665" indent="0">
              <a:lnSpc>
                <a:spcPct val="120000"/>
              </a:lnSpc>
              <a:spcBef>
                <a:spcPts val="200"/>
              </a:spcBef>
              <a:buNone/>
            </a:pPr>
            <a:r>
              <a:rPr lang="en-US" sz="2000" b="1" dirty="0">
                <a:cs typeface="Arial"/>
              </a:rPr>
              <a:t>Terminology:</a:t>
            </a:r>
          </a:p>
          <a:p>
            <a:pPr marL="456565" indent="-342900">
              <a:lnSpc>
                <a:spcPct val="120000"/>
              </a:lnSpc>
              <a:spcBef>
                <a:spcPts val="200"/>
              </a:spcBef>
            </a:pPr>
            <a:r>
              <a:rPr lang="en-US" sz="2000" dirty="0">
                <a:cs typeface="Arial"/>
              </a:rPr>
              <a:t>We are committed to using terminology that respects and honors the individuals to whom this research is concerned. Currently, there are over 560 federally recognized American Indian and Alaskan Native Indian tribes in the U.S. While no single term is universally accepted by all indigenous peoples in the U.S., the terms “American Indian, Alaskan Native, Indigenous, and Native American,” are used for data reporting purposes only, and appear in the form the terminology was originally published. It is not meant to minimize, exclude or generalize the individuals involved nor endorse one form of terminology over the other.</a:t>
            </a:r>
            <a:endParaRPr lang="en-US" sz="2000" dirty="0">
              <a:ea typeface="+mn-lt"/>
              <a:cs typeface="+mn-lt"/>
            </a:endParaRPr>
          </a:p>
        </p:txBody>
      </p:sp>
      <p:sp>
        <p:nvSpPr>
          <p:cNvPr id="5" name="Slide Number Placeholder 4"/>
          <p:cNvSpPr>
            <a:spLocks noGrp="1"/>
          </p:cNvSpPr>
          <p:nvPr>
            <p:ph type="sldNum" sz="quarter" idx="12"/>
          </p:nvPr>
        </p:nvSpPr>
        <p:spPr/>
        <p:txBody>
          <a:bodyPr/>
          <a:lstStyle/>
          <a:p>
            <a:fld id="{1D2EA5EF-C699-AF4C-BA42-C0A1CAAB713C}" type="slidenum">
              <a:rPr lang="en-US" smtClean="0"/>
              <a:t>3</a:t>
            </a:fld>
            <a:endParaRPr lang="en-US"/>
          </a:p>
        </p:txBody>
      </p:sp>
    </p:spTree>
    <p:extLst>
      <p:ext uri="{BB962C8B-B14F-4D97-AF65-F5344CB8AC3E}">
        <p14:creationId xmlns:p14="http://schemas.microsoft.com/office/powerpoint/2010/main" val="1015875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FD87-77D4-462D-84E8-9DBDACB79F68}"/>
              </a:ext>
            </a:extLst>
          </p:cNvPr>
          <p:cNvSpPr>
            <a:spLocks noGrp="1"/>
          </p:cNvSpPr>
          <p:nvPr>
            <p:ph type="title"/>
          </p:nvPr>
        </p:nvSpPr>
        <p:spPr/>
        <p:txBody>
          <a:bodyPr/>
          <a:lstStyle/>
          <a:p>
            <a:r>
              <a:rPr lang="en-US"/>
              <a:t>Critical Theoretical Frameworks</a:t>
            </a:r>
          </a:p>
        </p:txBody>
      </p:sp>
      <p:sp>
        <p:nvSpPr>
          <p:cNvPr id="3" name="Content Placeholder 2">
            <a:extLst>
              <a:ext uri="{FF2B5EF4-FFF2-40B4-BE49-F238E27FC236}">
                <a16:creationId xmlns:a16="http://schemas.microsoft.com/office/drawing/2014/main" id="{83D0BB08-B20B-46FD-9354-18B9B63B246B}"/>
              </a:ext>
            </a:extLst>
          </p:cNvPr>
          <p:cNvSpPr>
            <a:spLocks noGrp="1"/>
          </p:cNvSpPr>
          <p:nvPr>
            <p:ph idx="1"/>
          </p:nvPr>
        </p:nvSpPr>
        <p:spPr/>
        <p:txBody>
          <a:bodyPr>
            <a:normAutofit/>
          </a:bodyPr>
          <a:lstStyle/>
          <a:p>
            <a:r>
              <a:rPr lang="en-US" sz="2400" dirty="0"/>
              <a:t>Indigenous feminism, Postcolonial theory, and Intersectionality</a:t>
            </a:r>
          </a:p>
          <a:p>
            <a:r>
              <a:rPr lang="en-US" sz="2400" dirty="0"/>
              <a:t>Analytical lens(</a:t>
            </a:r>
            <a:r>
              <a:rPr lang="en-US" sz="2400" dirty="0" err="1"/>
              <a:t>es</a:t>
            </a:r>
            <a:r>
              <a:rPr lang="en-US" sz="2400" dirty="0"/>
              <a:t>) to better understand the complexities within sociopolitical and historical locations of vulnerable populations (Mkandawire-Valhmu, 2018)</a:t>
            </a:r>
          </a:p>
          <a:p>
            <a:r>
              <a:rPr lang="en-US" sz="2400" dirty="0"/>
              <a:t>Self-sovereignty is self-governance. My body, my rules!</a:t>
            </a:r>
          </a:p>
        </p:txBody>
      </p:sp>
      <p:sp>
        <p:nvSpPr>
          <p:cNvPr id="4" name="Slide Number Placeholder 3">
            <a:extLst>
              <a:ext uri="{FF2B5EF4-FFF2-40B4-BE49-F238E27FC236}">
                <a16:creationId xmlns:a16="http://schemas.microsoft.com/office/drawing/2014/main" id="{CA101A0E-1124-468C-91A5-8663F9669277}"/>
              </a:ext>
            </a:extLst>
          </p:cNvPr>
          <p:cNvSpPr>
            <a:spLocks noGrp="1"/>
          </p:cNvSpPr>
          <p:nvPr>
            <p:ph type="sldNum" sz="quarter" idx="12"/>
          </p:nvPr>
        </p:nvSpPr>
        <p:spPr/>
        <p:txBody>
          <a:bodyPr/>
          <a:lstStyle/>
          <a:p>
            <a:fld id="{1D2EA5EF-C699-AF4C-BA42-C0A1CAAB713C}" type="slidenum">
              <a:rPr lang="en-US" smtClean="0"/>
              <a:pPr/>
              <a:t>30</a:t>
            </a:fld>
            <a:endParaRPr lang="en-US"/>
          </a:p>
        </p:txBody>
      </p:sp>
    </p:spTree>
    <p:extLst>
      <p:ext uri="{BB962C8B-B14F-4D97-AF65-F5344CB8AC3E}">
        <p14:creationId xmlns:p14="http://schemas.microsoft.com/office/powerpoint/2010/main" val="1910169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FD87-77D4-462D-84E8-9DBDACB79F68}"/>
              </a:ext>
            </a:extLst>
          </p:cNvPr>
          <p:cNvSpPr>
            <a:spLocks noGrp="1"/>
          </p:cNvSpPr>
          <p:nvPr>
            <p:ph type="title"/>
          </p:nvPr>
        </p:nvSpPr>
        <p:spPr/>
        <p:txBody>
          <a:bodyPr>
            <a:normAutofit fontScale="90000"/>
          </a:bodyPr>
          <a:lstStyle/>
          <a:p>
            <a:r>
              <a:rPr lang="en-US"/>
              <a:t>How has identity shaped the experience of violence and care? </a:t>
            </a:r>
          </a:p>
        </p:txBody>
      </p:sp>
      <p:sp>
        <p:nvSpPr>
          <p:cNvPr id="5" name="TextBox 4">
            <a:extLst>
              <a:ext uri="{FF2B5EF4-FFF2-40B4-BE49-F238E27FC236}">
                <a16:creationId xmlns:a16="http://schemas.microsoft.com/office/drawing/2014/main" id="{7F50C59F-9F77-4453-A9E9-93CF84046A62}"/>
              </a:ext>
            </a:extLst>
          </p:cNvPr>
          <p:cNvSpPr txBox="1"/>
          <p:nvPr/>
        </p:nvSpPr>
        <p:spPr>
          <a:xfrm>
            <a:off x="459726" y="1596412"/>
            <a:ext cx="8493774"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dirty="0">
                <a:ea typeface="+mn-lt"/>
                <a:cs typeface="+mn-lt"/>
              </a:rPr>
              <a:t>“I tried to go to counseling once at my university, and I just... I see now what was wrong with our counselor, but I didn't like it. Now I see she just had no cultural understanding and really struggled with the way that I had relationships in my life. I went to see the counselor when I was a few years out and was raising my sister, who was a teenager, my mom was living with us and... Raising is a strong word, she was already a teenager. She was living with me and I was just kind of helping her get through high school. And my mom had moved in with me too, and I had a lot going on. And the counselor basically was like, "You're 26, why don't you just go out and get your own apartment and let them deal with what they have going on?" ... No understandings around kinship and relationships and family.... She had a very individualistic sense of what was right, and it did not fit very well and made me feel ashamed. So, never went back to counseling there, anywhere”</a:t>
            </a:r>
            <a:endParaRPr lang="en-US" sz="1900" dirty="0">
              <a:highlight>
                <a:srgbClr val="FFFF00"/>
              </a:highlight>
              <a:ea typeface="+mn-lt"/>
              <a:cs typeface="+mn-lt"/>
            </a:endParaRPr>
          </a:p>
          <a:p>
            <a:r>
              <a:rPr lang="en-US" sz="1900" dirty="0">
                <a:ea typeface="+mn-lt"/>
                <a:cs typeface="+mn-lt"/>
              </a:rPr>
              <a:t>- Hailey*</a:t>
            </a:r>
            <a:endParaRPr lang="en-US" sz="1900" dirty="0">
              <a:highlight>
                <a:srgbClr val="FFFF00"/>
              </a:highlight>
              <a:cs typeface="Arial"/>
            </a:endParaRPr>
          </a:p>
        </p:txBody>
      </p:sp>
      <p:sp>
        <p:nvSpPr>
          <p:cNvPr id="4" name="Slide Number Placeholder 3">
            <a:extLst>
              <a:ext uri="{FF2B5EF4-FFF2-40B4-BE49-F238E27FC236}">
                <a16:creationId xmlns:a16="http://schemas.microsoft.com/office/drawing/2014/main" id="{CA101A0E-1124-468C-91A5-8663F9669277}"/>
              </a:ext>
            </a:extLst>
          </p:cNvPr>
          <p:cNvSpPr>
            <a:spLocks noGrp="1"/>
          </p:cNvSpPr>
          <p:nvPr>
            <p:ph type="sldNum" sz="quarter" idx="12"/>
          </p:nvPr>
        </p:nvSpPr>
        <p:spPr/>
        <p:txBody>
          <a:bodyPr/>
          <a:lstStyle/>
          <a:p>
            <a:fld id="{1D2EA5EF-C699-AF4C-BA42-C0A1CAAB713C}" type="slidenum">
              <a:rPr lang="en-US" smtClean="0"/>
              <a:t>31</a:t>
            </a:fld>
            <a:endParaRPr lang="en-US"/>
          </a:p>
        </p:txBody>
      </p:sp>
    </p:spTree>
    <p:extLst>
      <p:ext uri="{BB962C8B-B14F-4D97-AF65-F5344CB8AC3E}">
        <p14:creationId xmlns:p14="http://schemas.microsoft.com/office/powerpoint/2010/main" val="305372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FD87-77D4-462D-84E8-9DBDACB79F68}"/>
              </a:ext>
            </a:extLst>
          </p:cNvPr>
          <p:cNvSpPr>
            <a:spLocks noGrp="1"/>
          </p:cNvSpPr>
          <p:nvPr>
            <p:ph type="title"/>
          </p:nvPr>
        </p:nvSpPr>
        <p:spPr/>
        <p:txBody>
          <a:bodyPr/>
          <a:lstStyle/>
          <a:p>
            <a:r>
              <a:rPr lang="en-US"/>
              <a:t>Learned Social Practices</a:t>
            </a:r>
          </a:p>
        </p:txBody>
      </p:sp>
      <p:sp>
        <p:nvSpPr>
          <p:cNvPr id="5" name="TextBox 4">
            <a:extLst>
              <a:ext uri="{FF2B5EF4-FFF2-40B4-BE49-F238E27FC236}">
                <a16:creationId xmlns:a16="http://schemas.microsoft.com/office/drawing/2014/main" id="{7F50C59F-9F77-4453-A9E9-93CF84046A62}"/>
              </a:ext>
            </a:extLst>
          </p:cNvPr>
          <p:cNvSpPr txBox="1"/>
          <p:nvPr/>
        </p:nvSpPr>
        <p:spPr>
          <a:xfrm>
            <a:off x="459726" y="1337620"/>
            <a:ext cx="7751586" cy="312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Sans-Serif"/>
              <a:buChar char="•"/>
            </a:pPr>
            <a:r>
              <a:rPr lang="en-US" sz="2400" dirty="0">
                <a:ea typeface="+mn-lt"/>
                <a:cs typeface="+mn-lt"/>
              </a:rPr>
              <a:t>Dominant social norms facilitates the dismissal of SA experienced by ethnic minority women </a:t>
            </a:r>
          </a:p>
          <a:p>
            <a:pPr marL="798830" lvl="1" indent="-342900">
              <a:spcAft>
                <a:spcPts val="600"/>
              </a:spcAft>
              <a:buFont typeface="Courier New" panose="02070309020205020404" pitchFamily="49" charset="0"/>
              <a:buChar char="o"/>
            </a:pPr>
            <a:r>
              <a:rPr lang="en-US" sz="2000" dirty="0">
                <a:ea typeface="+mn-lt"/>
                <a:cs typeface="+mn-lt"/>
              </a:rPr>
              <a:t>This happens through the justification of racism and sexism </a:t>
            </a:r>
            <a:endParaRPr lang="en-US" sz="1600" dirty="0"/>
          </a:p>
          <a:p>
            <a:pPr marL="285750" indent="-285750">
              <a:spcAft>
                <a:spcPts val="600"/>
              </a:spcAft>
              <a:buFont typeface="Arial"/>
              <a:buChar char="•"/>
            </a:pPr>
            <a:r>
              <a:rPr lang="en-US" sz="2400" dirty="0">
                <a:ea typeface="+mn-lt"/>
                <a:cs typeface="+mn-lt"/>
              </a:rPr>
              <a:t>Learned social practices </a:t>
            </a:r>
            <a:endParaRPr lang="en-US" dirty="0"/>
          </a:p>
          <a:p>
            <a:pPr marL="741680" lvl="1" indent="-285750">
              <a:spcAft>
                <a:spcPts val="600"/>
              </a:spcAft>
              <a:buFont typeface="Arial"/>
              <a:buChar char="•"/>
            </a:pPr>
            <a:r>
              <a:rPr lang="en-US" sz="2000" dirty="0">
                <a:ea typeface="+mn-lt"/>
                <a:cs typeface="+mn-lt"/>
              </a:rPr>
              <a:t>Assumed as truth </a:t>
            </a:r>
          </a:p>
          <a:p>
            <a:pPr marL="741680" lvl="1" indent="-285750">
              <a:spcAft>
                <a:spcPts val="600"/>
              </a:spcAft>
              <a:buFont typeface="Arial"/>
              <a:buChar char="•"/>
            </a:pPr>
            <a:r>
              <a:rPr lang="en-US" sz="2000" dirty="0">
                <a:ea typeface="+mn-lt"/>
                <a:cs typeface="+mn-lt"/>
              </a:rPr>
              <a:t>Imbedded into policies and interventions </a:t>
            </a:r>
          </a:p>
          <a:p>
            <a:pPr marL="741680" lvl="1" indent="-285750">
              <a:spcAft>
                <a:spcPts val="600"/>
              </a:spcAft>
              <a:buFont typeface="Arial"/>
              <a:buChar char="•"/>
            </a:pPr>
            <a:r>
              <a:rPr lang="en-US" sz="2000" dirty="0">
                <a:ea typeface="+mn-lt"/>
                <a:cs typeface="+mn-lt"/>
              </a:rPr>
              <a:t>Impact women’s access to healthcare following an experience of SA</a:t>
            </a:r>
            <a:endParaRPr lang="en-US" dirty="0">
              <a:cs typeface="Arial"/>
            </a:endParaRPr>
          </a:p>
        </p:txBody>
      </p:sp>
      <p:sp>
        <p:nvSpPr>
          <p:cNvPr id="4" name="Slide Number Placeholder 3">
            <a:extLst>
              <a:ext uri="{FF2B5EF4-FFF2-40B4-BE49-F238E27FC236}">
                <a16:creationId xmlns:a16="http://schemas.microsoft.com/office/drawing/2014/main" id="{CA101A0E-1124-468C-91A5-8663F9669277}"/>
              </a:ext>
            </a:extLst>
          </p:cNvPr>
          <p:cNvSpPr>
            <a:spLocks noGrp="1"/>
          </p:cNvSpPr>
          <p:nvPr>
            <p:ph type="sldNum" sz="quarter" idx="12"/>
          </p:nvPr>
        </p:nvSpPr>
        <p:spPr/>
        <p:txBody>
          <a:bodyPr/>
          <a:lstStyle/>
          <a:p>
            <a:fld id="{1D2EA5EF-C699-AF4C-BA42-C0A1CAAB713C}" type="slidenum">
              <a:rPr lang="en-US" smtClean="0"/>
              <a:t>32</a:t>
            </a:fld>
            <a:endParaRPr lang="en-US"/>
          </a:p>
        </p:txBody>
      </p:sp>
    </p:spTree>
    <p:extLst>
      <p:ext uri="{BB962C8B-B14F-4D97-AF65-F5344CB8AC3E}">
        <p14:creationId xmlns:p14="http://schemas.microsoft.com/office/powerpoint/2010/main" val="438472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FD87-77D4-462D-84E8-9DBDACB79F68}"/>
              </a:ext>
            </a:extLst>
          </p:cNvPr>
          <p:cNvSpPr>
            <a:spLocks noGrp="1"/>
          </p:cNvSpPr>
          <p:nvPr>
            <p:ph type="title"/>
          </p:nvPr>
        </p:nvSpPr>
        <p:spPr/>
        <p:txBody>
          <a:bodyPr>
            <a:normAutofit fontScale="90000"/>
          </a:bodyPr>
          <a:lstStyle/>
          <a:p>
            <a:r>
              <a:rPr lang="en-US" dirty="0"/>
              <a:t>How has identity shaped the experience of violence and care? (cont.)</a:t>
            </a:r>
          </a:p>
        </p:txBody>
      </p:sp>
      <p:sp>
        <p:nvSpPr>
          <p:cNvPr id="4" name="Slide Number Placeholder 3">
            <a:extLst>
              <a:ext uri="{FF2B5EF4-FFF2-40B4-BE49-F238E27FC236}">
                <a16:creationId xmlns:a16="http://schemas.microsoft.com/office/drawing/2014/main" id="{CA101A0E-1124-468C-91A5-8663F9669277}"/>
              </a:ext>
            </a:extLst>
          </p:cNvPr>
          <p:cNvSpPr>
            <a:spLocks noGrp="1"/>
          </p:cNvSpPr>
          <p:nvPr>
            <p:ph type="sldNum" sz="quarter" idx="12"/>
          </p:nvPr>
        </p:nvSpPr>
        <p:spPr/>
        <p:txBody>
          <a:bodyPr/>
          <a:lstStyle/>
          <a:p>
            <a:fld id="{1D2EA5EF-C699-AF4C-BA42-C0A1CAAB713C}" type="slidenum">
              <a:rPr lang="en-US" smtClean="0"/>
              <a:t>33</a:t>
            </a:fld>
            <a:endParaRPr lang="en-US"/>
          </a:p>
        </p:txBody>
      </p:sp>
      <p:sp>
        <p:nvSpPr>
          <p:cNvPr id="5" name="TextBox 4">
            <a:extLst>
              <a:ext uri="{FF2B5EF4-FFF2-40B4-BE49-F238E27FC236}">
                <a16:creationId xmlns:a16="http://schemas.microsoft.com/office/drawing/2014/main" id="{7F50C59F-9F77-4453-A9E9-93CF84046A62}"/>
              </a:ext>
            </a:extLst>
          </p:cNvPr>
          <p:cNvSpPr txBox="1"/>
          <p:nvPr/>
        </p:nvSpPr>
        <p:spPr>
          <a:xfrm>
            <a:off x="459726" y="1596412"/>
            <a:ext cx="8211918"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"Talking about how the medical system treated you. The doctor that I saw, and it was an OBGYN, he... Oh my God, he just had nothing to say to me. He was just like, "You have HPV and there are pre-cancer cells here in your cervix and we </a:t>
            </a:r>
            <a:r>
              <a:rPr lang="en-US" sz="2000" dirty="0" err="1">
                <a:ea typeface="+mn-lt"/>
                <a:cs typeface="+mn-lt"/>
              </a:rPr>
              <a:t>gotta</a:t>
            </a:r>
            <a:r>
              <a:rPr lang="en-US" sz="2000" dirty="0">
                <a:ea typeface="+mn-lt"/>
                <a:cs typeface="+mn-lt"/>
              </a:rPr>
              <a:t> freeze those out." But his overall attitude was like, "You're a slut." [laughter] It's like, "No." And I was like, "Well, I guess he's got certain attitudes about sexuality and whatever." [chuckle] But yeah, I was like, to be in that position and that level of power with your patients, it just really blew me away that he would be so blatant about his disgust."- Ivy*</a:t>
            </a:r>
            <a:endParaRPr lang="en-US" sz="2000" dirty="0">
              <a:highlight>
                <a:srgbClr val="FFFF00"/>
              </a:highlight>
              <a:ea typeface="+mn-lt"/>
              <a:cs typeface="+mn-lt"/>
            </a:endParaRPr>
          </a:p>
          <a:p>
            <a:pPr marL="285750" indent="-285750">
              <a:buFont typeface="Arial"/>
              <a:buChar char="•"/>
            </a:pPr>
            <a:r>
              <a:rPr lang="en-US" sz="2000" dirty="0">
                <a:cs typeface="Arial"/>
              </a:rPr>
              <a:t>"</a:t>
            </a:r>
            <a:r>
              <a:rPr lang="en-US" sz="2000" dirty="0">
                <a:ea typeface="+mn-lt"/>
                <a:cs typeface="+mn-lt"/>
              </a:rPr>
              <a:t>So just, to me, being Native American is so different, and especially being in the system, and I don't even feel like we're considered as humans sometimes."- Laurie*</a:t>
            </a:r>
            <a:endParaRPr lang="en-US" sz="2000" dirty="0">
              <a:highlight>
                <a:srgbClr val="FFFF00"/>
              </a:highlight>
              <a:cs typeface="Arial"/>
            </a:endParaRPr>
          </a:p>
          <a:p>
            <a:endParaRPr lang="en-US" sz="2000" dirty="0">
              <a:cs typeface="Arial"/>
            </a:endParaRPr>
          </a:p>
        </p:txBody>
      </p:sp>
    </p:spTree>
    <p:extLst>
      <p:ext uri="{BB962C8B-B14F-4D97-AF65-F5344CB8AC3E}">
        <p14:creationId xmlns:p14="http://schemas.microsoft.com/office/powerpoint/2010/main" val="1694140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dirty="0"/>
              <a:t>Breaking Down Stigma </a:t>
            </a:r>
          </a:p>
        </p:txBody>
      </p:sp>
      <p:sp>
        <p:nvSpPr>
          <p:cNvPr id="6" name="Text Placeholder 5"/>
          <p:cNvSpPr>
            <a:spLocks noGrp="1"/>
          </p:cNvSpPr>
          <p:nvPr>
            <p:ph type="body" idx="1"/>
          </p:nvPr>
        </p:nvSpPr>
        <p:spPr>
          <a:xfrm>
            <a:off x="722317" y="3915833"/>
            <a:ext cx="6745283" cy="1633538"/>
          </a:xfrm>
        </p:spPr>
        <p:txBody>
          <a:bodyPr anchor="t"/>
          <a:lstStyle/>
          <a:p>
            <a:r>
              <a:rPr lang="en-US" dirty="0"/>
              <a:t>Identifying and Intervening to Support Victim-Survivors of IPV, SA and Trafficking and Address STI Risk</a:t>
            </a:r>
          </a:p>
        </p:txBody>
      </p:sp>
      <p:sp>
        <p:nvSpPr>
          <p:cNvPr id="4" name="Slide Number Placeholder 3"/>
          <p:cNvSpPr>
            <a:spLocks noGrp="1"/>
          </p:cNvSpPr>
          <p:nvPr>
            <p:ph type="sldNum" sz="quarter" idx="12"/>
          </p:nvPr>
        </p:nvSpPr>
        <p:spPr/>
        <p:txBody>
          <a:bodyPr/>
          <a:lstStyle/>
          <a:p>
            <a:fld id="{1D2EA5EF-C699-AF4C-BA42-C0A1CAAB713C}" type="slidenum">
              <a:rPr lang="en-US" smtClean="0"/>
              <a:t>34</a:t>
            </a:fld>
            <a:endParaRPr lang="en-US"/>
          </a:p>
        </p:txBody>
      </p:sp>
    </p:spTree>
    <p:extLst>
      <p:ext uri="{BB962C8B-B14F-4D97-AF65-F5344CB8AC3E}">
        <p14:creationId xmlns:p14="http://schemas.microsoft.com/office/powerpoint/2010/main" val="3802575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FD87-77D4-462D-84E8-9DBDACB79F68}"/>
              </a:ext>
            </a:extLst>
          </p:cNvPr>
          <p:cNvSpPr>
            <a:spLocks noGrp="1"/>
          </p:cNvSpPr>
          <p:nvPr>
            <p:ph type="title"/>
          </p:nvPr>
        </p:nvSpPr>
        <p:spPr/>
        <p:txBody>
          <a:bodyPr/>
          <a:lstStyle/>
          <a:p>
            <a:r>
              <a:rPr lang="en-US"/>
              <a:t>Stigma as a Barrier to Care</a:t>
            </a:r>
          </a:p>
        </p:txBody>
      </p:sp>
      <p:sp>
        <p:nvSpPr>
          <p:cNvPr id="5" name="TextBox 4">
            <a:extLst>
              <a:ext uri="{FF2B5EF4-FFF2-40B4-BE49-F238E27FC236}">
                <a16:creationId xmlns:a16="http://schemas.microsoft.com/office/drawing/2014/main" id="{7F50C59F-9F77-4453-A9E9-93CF84046A62}"/>
              </a:ext>
            </a:extLst>
          </p:cNvPr>
          <p:cNvSpPr txBox="1"/>
          <p:nvPr/>
        </p:nvSpPr>
        <p:spPr>
          <a:xfrm>
            <a:off x="459726" y="1596412"/>
            <a:ext cx="821191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Arial"/>
              </a:rPr>
              <a:t>Screening for IPV, SA &amp; Trafficking &amp; STI risk must be interconnected</a:t>
            </a:r>
          </a:p>
          <a:p>
            <a:pPr marL="285750" indent="-285750">
              <a:buFont typeface="Arial"/>
              <a:buChar char="•"/>
            </a:pPr>
            <a:r>
              <a:rPr lang="en-US" sz="2400" dirty="0">
                <a:cs typeface="Arial"/>
              </a:rPr>
              <a:t>Shame was a major barrier to care, as was unsupportive and sometimes unsafe experiences with care</a:t>
            </a:r>
          </a:p>
          <a:p>
            <a:pPr marL="285750" indent="-285750">
              <a:buFont typeface="Arial"/>
              <a:buChar char="•"/>
            </a:pPr>
            <a:r>
              <a:rPr lang="en-US" sz="2400" dirty="0">
                <a:ea typeface="+mn-lt"/>
                <a:cs typeface="+mn-lt"/>
              </a:rPr>
              <a:t>Normalizing screening for IPV, SA &amp; Trafficking is key to supporting victim-survivors</a:t>
            </a:r>
          </a:p>
          <a:p>
            <a:pPr marL="285750" indent="-285750">
              <a:buFont typeface="Arial"/>
              <a:buChar char="•"/>
            </a:pPr>
            <a:r>
              <a:rPr lang="en-US" sz="2400" dirty="0">
                <a:cs typeface="Arial"/>
              </a:rPr>
              <a:t>Reduce stigma through the promotion of self-sovereignty</a:t>
            </a:r>
          </a:p>
          <a:p>
            <a:pPr marL="285750" indent="-285750">
              <a:buFont typeface="Arial"/>
              <a:buChar char="•"/>
            </a:pPr>
            <a:r>
              <a:rPr lang="en-US" sz="2400">
                <a:cs typeface="Arial"/>
              </a:rPr>
              <a:t>More specific and approaches for culturally safe care and effective interventions will be shared in another webinar </a:t>
            </a:r>
            <a:endParaRPr lang="en-US" sz="2400" dirty="0">
              <a:cs typeface="Arial"/>
            </a:endParaRPr>
          </a:p>
        </p:txBody>
      </p:sp>
      <p:sp>
        <p:nvSpPr>
          <p:cNvPr id="4" name="Slide Number Placeholder 3">
            <a:extLst>
              <a:ext uri="{FF2B5EF4-FFF2-40B4-BE49-F238E27FC236}">
                <a16:creationId xmlns:a16="http://schemas.microsoft.com/office/drawing/2014/main" id="{CA101A0E-1124-468C-91A5-8663F9669277}"/>
              </a:ext>
            </a:extLst>
          </p:cNvPr>
          <p:cNvSpPr>
            <a:spLocks noGrp="1"/>
          </p:cNvSpPr>
          <p:nvPr>
            <p:ph type="sldNum" sz="quarter" idx="12"/>
          </p:nvPr>
        </p:nvSpPr>
        <p:spPr/>
        <p:txBody>
          <a:bodyPr/>
          <a:lstStyle/>
          <a:p>
            <a:fld id="{1D2EA5EF-C699-AF4C-BA42-C0A1CAAB713C}" type="slidenum">
              <a:rPr lang="en-US" smtClean="0"/>
              <a:t>35</a:t>
            </a:fld>
            <a:endParaRPr lang="en-US"/>
          </a:p>
        </p:txBody>
      </p:sp>
    </p:spTree>
    <p:extLst>
      <p:ext uri="{BB962C8B-B14F-4D97-AF65-F5344CB8AC3E}">
        <p14:creationId xmlns:p14="http://schemas.microsoft.com/office/powerpoint/2010/main" val="4113767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FD87-77D4-462D-84E8-9DBDACB79F68}"/>
              </a:ext>
            </a:extLst>
          </p:cNvPr>
          <p:cNvSpPr>
            <a:spLocks noGrp="1"/>
          </p:cNvSpPr>
          <p:nvPr>
            <p:ph type="title"/>
          </p:nvPr>
        </p:nvSpPr>
        <p:spPr/>
        <p:txBody>
          <a:bodyPr/>
          <a:lstStyle/>
          <a:p>
            <a:r>
              <a:rPr lang="en-US"/>
              <a:t>What happens without screening? </a:t>
            </a:r>
          </a:p>
        </p:txBody>
      </p:sp>
      <p:sp>
        <p:nvSpPr>
          <p:cNvPr id="5" name="TextBox 4">
            <a:extLst>
              <a:ext uri="{FF2B5EF4-FFF2-40B4-BE49-F238E27FC236}">
                <a16:creationId xmlns:a16="http://schemas.microsoft.com/office/drawing/2014/main" id="{7F50C59F-9F77-4453-A9E9-93CF84046A62}"/>
              </a:ext>
            </a:extLst>
          </p:cNvPr>
          <p:cNvSpPr txBox="1"/>
          <p:nvPr/>
        </p:nvSpPr>
        <p:spPr>
          <a:xfrm>
            <a:off x="459726" y="1266631"/>
            <a:ext cx="8211918" cy="4724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300" dirty="0">
                <a:ea typeface="+mn-lt"/>
                <a:cs typeface="+mn-lt"/>
              </a:rPr>
              <a:t>Laurie's</a:t>
            </a:r>
            <a:r>
              <a:rPr lang="en-US" sz="2300" i="1" dirty="0">
                <a:ea typeface="+mn-lt"/>
                <a:cs typeface="+mn-lt"/>
              </a:rPr>
              <a:t>* </a:t>
            </a:r>
            <a:r>
              <a:rPr lang="en-US" sz="2300" dirty="0">
                <a:ea typeface="+mn-lt"/>
                <a:cs typeface="+mn-lt"/>
              </a:rPr>
              <a:t>story reflects the need for screening:</a:t>
            </a:r>
          </a:p>
          <a:p>
            <a:pPr marL="455930" lvl="1">
              <a:spcAft>
                <a:spcPts val="600"/>
              </a:spcAft>
            </a:pPr>
            <a:r>
              <a:rPr lang="en-US" sz="2300" dirty="0">
                <a:ea typeface="+mn-lt"/>
                <a:cs typeface="+mn-lt"/>
              </a:rPr>
              <a:t>"I wish doctors would notice the signs so that they can help us before we get damaged." </a:t>
            </a:r>
            <a:endParaRPr lang="en-US" sz="2300" dirty="0">
              <a:cs typeface="Arial"/>
            </a:endParaRPr>
          </a:p>
          <a:p>
            <a:pPr marL="285750" indent="-285750">
              <a:spcAft>
                <a:spcPts val="600"/>
              </a:spcAft>
              <a:buFont typeface="Arial"/>
              <a:buChar char="•"/>
            </a:pPr>
            <a:r>
              <a:rPr lang="en-US" sz="2300" dirty="0">
                <a:cs typeface="Arial"/>
              </a:rPr>
              <a:t>Laurie's* advice to nurses &amp; allied health professionals: </a:t>
            </a:r>
          </a:p>
          <a:p>
            <a:pPr marL="455930" lvl="1">
              <a:spcAft>
                <a:spcPts val="600"/>
              </a:spcAft>
            </a:pPr>
            <a:r>
              <a:rPr lang="en-US" sz="2300" dirty="0">
                <a:cs typeface="Arial"/>
              </a:rPr>
              <a:t>"</a:t>
            </a:r>
            <a:r>
              <a:rPr lang="en-US" sz="2300" dirty="0">
                <a:ea typeface="+mn-lt"/>
                <a:cs typeface="+mn-lt"/>
              </a:rPr>
              <a:t>Let us know we're safe. Take us to a safe place. If they see what's happening, bring us somewhere. Try to get us away from the abuser, even if they're sitting right outside. Let them know that it's okay, we can get you out safely." </a:t>
            </a:r>
            <a:endParaRPr lang="en-US" sz="2300" dirty="0">
              <a:cs typeface="Arial"/>
            </a:endParaRPr>
          </a:p>
          <a:p>
            <a:pPr marL="285750" indent="-285750">
              <a:spcAft>
                <a:spcPts val="600"/>
              </a:spcAft>
              <a:buFont typeface="Arial"/>
              <a:buChar char="•"/>
            </a:pPr>
            <a:r>
              <a:rPr lang="en-US" sz="2300" dirty="0">
                <a:cs typeface="Arial"/>
              </a:rPr>
              <a:t>Laurie* shares what would be helpful for other women: </a:t>
            </a:r>
          </a:p>
          <a:p>
            <a:pPr marL="455930">
              <a:spcAft>
                <a:spcPts val="600"/>
              </a:spcAft>
            </a:pPr>
            <a:r>
              <a:rPr lang="en-US" sz="2300" dirty="0">
                <a:cs typeface="Arial"/>
              </a:rPr>
              <a:t>"</a:t>
            </a:r>
            <a:r>
              <a:rPr lang="en-US" sz="2300" dirty="0">
                <a:ea typeface="+mn-lt"/>
                <a:cs typeface="+mn-lt"/>
              </a:rPr>
              <a:t>Safe testing for us and let them know that it's okay to open up. It took me years. This is actually the first time opening up."</a:t>
            </a:r>
          </a:p>
        </p:txBody>
      </p:sp>
      <p:sp>
        <p:nvSpPr>
          <p:cNvPr id="4" name="Slide Number Placeholder 3">
            <a:extLst>
              <a:ext uri="{FF2B5EF4-FFF2-40B4-BE49-F238E27FC236}">
                <a16:creationId xmlns:a16="http://schemas.microsoft.com/office/drawing/2014/main" id="{CA101A0E-1124-468C-91A5-8663F9669277}"/>
              </a:ext>
            </a:extLst>
          </p:cNvPr>
          <p:cNvSpPr>
            <a:spLocks noGrp="1"/>
          </p:cNvSpPr>
          <p:nvPr>
            <p:ph type="sldNum" sz="quarter" idx="12"/>
          </p:nvPr>
        </p:nvSpPr>
        <p:spPr/>
        <p:txBody>
          <a:bodyPr/>
          <a:lstStyle/>
          <a:p>
            <a:fld id="{1D2EA5EF-C699-AF4C-BA42-C0A1CAAB713C}" type="slidenum">
              <a:rPr lang="en-US" smtClean="0"/>
              <a:t>36</a:t>
            </a:fld>
            <a:endParaRPr lang="en-US"/>
          </a:p>
        </p:txBody>
      </p:sp>
    </p:spTree>
    <p:extLst>
      <p:ext uri="{BB962C8B-B14F-4D97-AF65-F5344CB8AC3E}">
        <p14:creationId xmlns:p14="http://schemas.microsoft.com/office/powerpoint/2010/main" val="1212308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FD87-77D4-462D-84E8-9DBDACB79F68}"/>
              </a:ext>
            </a:extLst>
          </p:cNvPr>
          <p:cNvSpPr>
            <a:spLocks noGrp="1"/>
          </p:cNvSpPr>
          <p:nvPr>
            <p:ph type="title"/>
          </p:nvPr>
        </p:nvSpPr>
        <p:spPr>
          <a:xfrm>
            <a:off x="457203" y="457201"/>
            <a:ext cx="8315569" cy="1143000"/>
          </a:xfrm>
        </p:spPr>
        <p:txBody>
          <a:bodyPr/>
          <a:lstStyle/>
          <a:p>
            <a:r>
              <a:rPr lang="en-US" dirty="0"/>
              <a:t>Breaking Free, Resilience &amp; Finding Support</a:t>
            </a:r>
          </a:p>
        </p:txBody>
      </p:sp>
      <p:sp>
        <p:nvSpPr>
          <p:cNvPr id="5" name="TextBox 4">
            <a:extLst>
              <a:ext uri="{FF2B5EF4-FFF2-40B4-BE49-F238E27FC236}">
                <a16:creationId xmlns:a16="http://schemas.microsoft.com/office/drawing/2014/main" id="{7F50C59F-9F77-4453-A9E9-93CF84046A62}"/>
              </a:ext>
            </a:extLst>
          </p:cNvPr>
          <p:cNvSpPr txBox="1"/>
          <p:nvPr/>
        </p:nvSpPr>
        <p:spPr>
          <a:xfrm>
            <a:off x="457202" y="1937192"/>
            <a:ext cx="8315569"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dirty="0">
                <a:ea typeface="+mn-lt"/>
                <a:cs typeface="+mn-lt"/>
              </a:rPr>
              <a:t>To other survivors:</a:t>
            </a:r>
          </a:p>
          <a:p>
            <a:pPr marL="285750" indent="-285750">
              <a:spcAft>
                <a:spcPts val="600"/>
              </a:spcAft>
              <a:buFont typeface="Arial"/>
              <a:buChar char="•"/>
            </a:pPr>
            <a:r>
              <a:rPr lang="en-US" sz="2400" dirty="0">
                <a:ea typeface="+mn-lt"/>
                <a:cs typeface="+mn-lt"/>
              </a:rPr>
              <a:t>"I know that they aren't feeling pretty or beautiful or strong, but that deep down inside of them, they are walking with hundreds of years of beautiful ancestors that are inside of them, that can and will help them through, whatever it is that they're going through“ - Willow*</a:t>
            </a:r>
            <a:endParaRPr lang="en-US" sz="2400" dirty="0">
              <a:highlight>
                <a:srgbClr val="FFFF00"/>
              </a:highlight>
              <a:ea typeface="+mn-lt"/>
              <a:cs typeface="+mn-lt"/>
            </a:endParaRPr>
          </a:p>
          <a:p>
            <a:pPr marL="285750" indent="-285750">
              <a:spcAft>
                <a:spcPts val="600"/>
              </a:spcAft>
              <a:buFont typeface="Arial"/>
              <a:buChar char="•"/>
            </a:pPr>
            <a:r>
              <a:rPr lang="en-US" sz="2400" dirty="0">
                <a:ea typeface="+mn-lt"/>
                <a:cs typeface="+mn-lt"/>
              </a:rPr>
              <a:t>"I think that people just want to be believed.“ - Shelley*</a:t>
            </a:r>
            <a:endParaRPr lang="en-US" sz="2400" dirty="0">
              <a:highlight>
                <a:srgbClr val="FFFF00"/>
              </a:highlight>
              <a:cs typeface="Arial"/>
            </a:endParaRPr>
          </a:p>
        </p:txBody>
      </p:sp>
      <p:sp>
        <p:nvSpPr>
          <p:cNvPr id="4" name="Slide Number Placeholder 3">
            <a:extLst>
              <a:ext uri="{FF2B5EF4-FFF2-40B4-BE49-F238E27FC236}">
                <a16:creationId xmlns:a16="http://schemas.microsoft.com/office/drawing/2014/main" id="{CA101A0E-1124-468C-91A5-8663F9669277}"/>
              </a:ext>
            </a:extLst>
          </p:cNvPr>
          <p:cNvSpPr>
            <a:spLocks noGrp="1"/>
          </p:cNvSpPr>
          <p:nvPr>
            <p:ph type="sldNum" sz="quarter" idx="12"/>
          </p:nvPr>
        </p:nvSpPr>
        <p:spPr/>
        <p:txBody>
          <a:bodyPr/>
          <a:lstStyle/>
          <a:p>
            <a:fld id="{1D2EA5EF-C699-AF4C-BA42-C0A1CAAB713C}" type="slidenum">
              <a:rPr lang="en-US" smtClean="0"/>
              <a:t>37</a:t>
            </a:fld>
            <a:endParaRPr lang="en-US"/>
          </a:p>
        </p:txBody>
      </p:sp>
    </p:spTree>
    <p:extLst>
      <p:ext uri="{BB962C8B-B14F-4D97-AF65-F5344CB8AC3E}">
        <p14:creationId xmlns:p14="http://schemas.microsoft.com/office/powerpoint/2010/main" val="985845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72667-03C3-4F61-9F63-FE04A8C98984}"/>
              </a:ext>
            </a:extLst>
          </p:cNvPr>
          <p:cNvSpPr>
            <a:spLocks noGrp="1"/>
          </p:cNvSpPr>
          <p:nvPr>
            <p:ph type="title"/>
          </p:nvPr>
        </p:nvSpPr>
        <p:spPr/>
        <p:txBody>
          <a:bodyPr/>
          <a:lstStyle/>
          <a:p>
            <a:r>
              <a:rPr lang="en-US" dirty="0"/>
              <a:t>Breaking Free...</a:t>
            </a:r>
          </a:p>
        </p:txBody>
      </p:sp>
      <p:sp>
        <p:nvSpPr>
          <p:cNvPr id="3" name="Content Placeholder 2">
            <a:extLst>
              <a:ext uri="{FF2B5EF4-FFF2-40B4-BE49-F238E27FC236}">
                <a16:creationId xmlns:a16="http://schemas.microsoft.com/office/drawing/2014/main" id="{E57BEC0E-C46A-4DD4-B7F9-E475135154BE}"/>
              </a:ext>
            </a:extLst>
          </p:cNvPr>
          <p:cNvSpPr>
            <a:spLocks noGrp="1"/>
          </p:cNvSpPr>
          <p:nvPr>
            <p:ph idx="1"/>
          </p:nvPr>
        </p:nvSpPr>
        <p:spPr>
          <a:xfrm>
            <a:off x="457203" y="1600203"/>
            <a:ext cx="8074585" cy="4367299"/>
          </a:xfrm>
        </p:spPr>
        <p:txBody>
          <a:bodyPr vert="horz" lIns="91290" tIns="45645" rIns="91290" bIns="45645" rtlCol="0" anchor="t">
            <a:normAutofit/>
          </a:bodyPr>
          <a:lstStyle/>
          <a:p>
            <a:pPr marL="114300" indent="0">
              <a:buNone/>
            </a:pPr>
            <a:r>
              <a:rPr lang="en-US" sz="2400" dirty="0">
                <a:ea typeface="+mn-lt"/>
                <a:cs typeface="+mn-lt"/>
              </a:rPr>
              <a:t>“There’s hope. There is hope you can get out. …it's almost like you're tangled up in a spider web because of shared housing, children, and love … it seems hard to leave. But there's still hope. There are ways out, you can find scissors and cut those webs. I know, because I did”. – Hailey* </a:t>
            </a:r>
            <a:endParaRPr lang="en-US" sz="2400" dirty="0"/>
          </a:p>
        </p:txBody>
      </p:sp>
      <p:sp>
        <p:nvSpPr>
          <p:cNvPr id="4" name="Slide Number Placeholder 3">
            <a:extLst>
              <a:ext uri="{FF2B5EF4-FFF2-40B4-BE49-F238E27FC236}">
                <a16:creationId xmlns:a16="http://schemas.microsoft.com/office/drawing/2014/main" id="{3D93A9F4-0BA9-4C58-825D-C8DCCBA3E8FA}"/>
              </a:ext>
            </a:extLst>
          </p:cNvPr>
          <p:cNvSpPr>
            <a:spLocks noGrp="1"/>
          </p:cNvSpPr>
          <p:nvPr>
            <p:ph type="sldNum" sz="quarter" idx="12"/>
          </p:nvPr>
        </p:nvSpPr>
        <p:spPr/>
        <p:txBody>
          <a:bodyPr/>
          <a:lstStyle/>
          <a:p>
            <a:fld id="{1D2EA5EF-C699-AF4C-BA42-C0A1CAAB713C}" type="slidenum">
              <a:rPr lang="en-US" smtClean="0"/>
              <a:t>38</a:t>
            </a:fld>
            <a:endParaRPr lang="en-US"/>
          </a:p>
        </p:txBody>
      </p:sp>
    </p:spTree>
    <p:extLst>
      <p:ext uri="{BB962C8B-B14F-4D97-AF65-F5344CB8AC3E}">
        <p14:creationId xmlns:p14="http://schemas.microsoft.com/office/powerpoint/2010/main" val="734126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28A1-3E19-4DA5-8B37-B877C03ADFC8}"/>
              </a:ext>
            </a:extLst>
          </p:cNvPr>
          <p:cNvSpPr>
            <a:spLocks noGrp="1"/>
          </p:cNvSpPr>
          <p:nvPr>
            <p:ph type="title"/>
          </p:nvPr>
        </p:nvSpPr>
        <p:spPr/>
        <p:txBody>
          <a:bodyPr/>
          <a:lstStyle/>
          <a:p>
            <a:r>
              <a:rPr lang="en-US"/>
              <a:t>Next Steps and Call to Action</a:t>
            </a:r>
          </a:p>
        </p:txBody>
      </p:sp>
      <p:sp>
        <p:nvSpPr>
          <p:cNvPr id="3" name="Content Placeholder 2">
            <a:extLst>
              <a:ext uri="{FF2B5EF4-FFF2-40B4-BE49-F238E27FC236}">
                <a16:creationId xmlns:a16="http://schemas.microsoft.com/office/drawing/2014/main" id="{C9DEE8B5-327E-4989-91DE-54B858A044B0}"/>
              </a:ext>
            </a:extLst>
          </p:cNvPr>
          <p:cNvSpPr>
            <a:spLocks noGrp="1"/>
          </p:cNvSpPr>
          <p:nvPr>
            <p:ph idx="1"/>
          </p:nvPr>
        </p:nvSpPr>
        <p:spPr/>
        <p:txBody>
          <a:bodyPr vert="horz" lIns="91290" tIns="45645" rIns="91290" bIns="45645" rtlCol="0" anchor="t">
            <a:normAutofit/>
          </a:bodyPr>
          <a:lstStyle/>
          <a:p>
            <a:pPr marL="342265" indent="-227965"/>
            <a:r>
              <a:rPr lang="en-US" sz="2400" dirty="0"/>
              <a:t>Check out Part II: </a:t>
            </a:r>
            <a:r>
              <a:rPr lang="en-US" dirty="0"/>
              <a:t>Providing Survivor Led, Advocacy Driven, and Culturally Safe Care  </a:t>
            </a:r>
            <a:endParaRPr lang="en-US" sz="2400" dirty="0"/>
          </a:p>
          <a:p>
            <a:pPr marL="342265" indent="-227965"/>
            <a:r>
              <a:rPr lang="en-US" sz="2400" dirty="0"/>
              <a:t>Print pamphlets</a:t>
            </a:r>
          </a:p>
          <a:p>
            <a:pPr marL="342265" indent="-227965"/>
            <a:r>
              <a:rPr lang="en-US" sz="2400" dirty="0"/>
              <a:t>Post information </a:t>
            </a:r>
          </a:p>
          <a:p>
            <a:pPr marL="342265" indent="-227965"/>
            <a:r>
              <a:rPr lang="en-US" sz="2400" dirty="0">
                <a:ea typeface="+mn-lt"/>
                <a:cs typeface="+mn-lt"/>
              </a:rPr>
              <a:t>Write to your legislators. Encourage them to support and pass the Violence Against Women’s Act.</a:t>
            </a:r>
            <a:endParaRPr lang="en-US" sz="2400" dirty="0">
              <a:cs typeface="Arial"/>
            </a:endParaRPr>
          </a:p>
          <a:p>
            <a:pPr marL="342265" indent="-227965"/>
            <a:r>
              <a:rPr lang="en-US" sz="2400" dirty="0">
                <a:ea typeface="+mn-lt"/>
                <a:cs typeface="+mn-lt"/>
              </a:rPr>
              <a:t>Help on the frontlines! Oppose energy policies that destroy Native lands and communities!</a:t>
            </a:r>
            <a:endParaRPr lang="en-US" sz="2400" dirty="0"/>
          </a:p>
          <a:p>
            <a:pPr marL="342265" indent="-227965"/>
            <a:r>
              <a:rPr lang="en-US" sz="2400" dirty="0">
                <a:ea typeface="+mn-lt"/>
                <a:cs typeface="+mn-lt"/>
              </a:rPr>
              <a:t>Non-Native allies and advocates are needed. We can’t do this alone!</a:t>
            </a:r>
            <a:endParaRPr lang="en-US" sz="2400" dirty="0"/>
          </a:p>
        </p:txBody>
      </p:sp>
      <p:sp>
        <p:nvSpPr>
          <p:cNvPr id="4" name="Slide Number Placeholder 3">
            <a:extLst>
              <a:ext uri="{FF2B5EF4-FFF2-40B4-BE49-F238E27FC236}">
                <a16:creationId xmlns:a16="http://schemas.microsoft.com/office/drawing/2014/main" id="{7CFAF115-2FD7-4F13-B692-42071C81E960}"/>
              </a:ext>
            </a:extLst>
          </p:cNvPr>
          <p:cNvSpPr>
            <a:spLocks noGrp="1"/>
          </p:cNvSpPr>
          <p:nvPr>
            <p:ph type="sldNum" sz="quarter" idx="12"/>
          </p:nvPr>
        </p:nvSpPr>
        <p:spPr/>
        <p:txBody>
          <a:bodyPr/>
          <a:lstStyle/>
          <a:p>
            <a:fld id="{1D2EA5EF-C699-AF4C-BA42-C0A1CAAB713C}" type="slidenum">
              <a:rPr lang="en-US" smtClean="0"/>
              <a:t>39</a:t>
            </a:fld>
            <a:endParaRPr lang="en-US"/>
          </a:p>
        </p:txBody>
      </p:sp>
    </p:spTree>
    <p:extLst>
      <p:ext uri="{BB962C8B-B14F-4D97-AF65-F5344CB8AC3E}">
        <p14:creationId xmlns:p14="http://schemas.microsoft.com/office/powerpoint/2010/main" val="10131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7D0C-A853-4B72-81A5-FE4460C7B317}"/>
              </a:ext>
            </a:extLst>
          </p:cNvPr>
          <p:cNvSpPr>
            <a:spLocks noGrp="1"/>
          </p:cNvSpPr>
          <p:nvPr>
            <p:ph type="title"/>
          </p:nvPr>
        </p:nvSpPr>
        <p:spPr/>
        <p:txBody>
          <a:bodyPr/>
          <a:lstStyle/>
          <a:p>
            <a:r>
              <a:rPr lang="en-US"/>
              <a:t>Land Acknowledgement </a:t>
            </a:r>
          </a:p>
        </p:txBody>
      </p:sp>
      <p:pic>
        <p:nvPicPr>
          <p:cNvPr id="6" name="Picture 6" descr="A sign on a pole" title="UW-Madison Land Acknowledgment">
            <a:extLst>
              <a:ext uri="{FF2B5EF4-FFF2-40B4-BE49-F238E27FC236}">
                <a16:creationId xmlns:a16="http://schemas.microsoft.com/office/drawing/2014/main" id="{240FEA63-1AE9-4598-AAA7-4858F4B5062A}"/>
              </a:ext>
            </a:extLst>
          </p:cNvPr>
          <p:cNvPicPr>
            <a:picLocks noGrp="1" noChangeAspect="1"/>
          </p:cNvPicPr>
          <p:nvPr>
            <p:ph idx="1"/>
          </p:nvPr>
        </p:nvPicPr>
        <p:blipFill>
          <a:blip r:embed="rId3"/>
          <a:stretch>
            <a:fillRect/>
          </a:stretch>
        </p:blipFill>
        <p:spPr>
          <a:xfrm>
            <a:off x="1333001" y="1600203"/>
            <a:ext cx="6563972" cy="4367299"/>
          </a:xfrm>
        </p:spPr>
      </p:pic>
      <p:sp>
        <p:nvSpPr>
          <p:cNvPr id="5" name="Slide Number Placeholder 4">
            <a:extLst>
              <a:ext uri="{FF2B5EF4-FFF2-40B4-BE49-F238E27FC236}">
                <a16:creationId xmlns:a16="http://schemas.microsoft.com/office/drawing/2014/main" id="{F6645C22-80BB-4735-A552-19E59E6C3363}"/>
              </a:ext>
            </a:extLst>
          </p:cNvPr>
          <p:cNvSpPr>
            <a:spLocks noGrp="1"/>
          </p:cNvSpPr>
          <p:nvPr>
            <p:ph type="sldNum" sz="quarter" idx="12"/>
          </p:nvPr>
        </p:nvSpPr>
        <p:spPr/>
        <p:txBody>
          <a:bodyPr/>
          <a:lstStyle/>
          <a:p>
            <a:fld id="{1D2EA5EF-C699-AF4C-BA42-C0A1CAAB713C}" type="slidenum">
              <a:rPr lang="en-US" smtClean="0"/>
              <a:t>4</a:t>
            </a:fld>
            <a:endParaRPr lang="en-US"/>
          </a:p>
        </p:txBody>
      </p:sp>
    </p:spTree>
    <p:extLst>
      <p:ext uri="{BB962C8B-B14F-4D97-AF65-F5344CB8AC3E}">
        <p14:creationId xmlns:p14="http://schemas.microsoft.com/office/powerpoint/2010/main" val="802206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994A-4520-4375-9B82-5C53A6F440C1}"/>
              </a:ext>
            </a:extLst>
          </p:cNvPr>
          <p:cNvSpPr>
            <a:spLocks noGrp="1"/>
          </p:cNvSpPr>
          <p:nvPr>
            <p:ph type="title"/>
          </p:nvPr>
        </p:nvSpPr>
        <p:spPr>
          <a:xfrm>
            <a:off x="741384" y="3051854"/>
            <a:ext cx="7886700" cy="640936"/>
          </a:xfrm>
        </p:spPr>
        <p:txBody>
          <a:bodyPr/>
          <a:lstStyle/>
          <a:p>
            <a:pPr algn="ctr"/>
            <a:r>
              <a:rPr lang="en-US" dirty="0"/>
              <a:t>Questions? </a:t>
            </a:r>
          </a:p>
        </p:txBody>
      </p:sp>
      <p:sp>
        <p:nvSpPr>
          <p:cNvPr id="4" name="Slide Number Placeholder 3">
            <a:extLst>
              <a:ext uri="{FF2B5EF4-FFF2-40B4-BE49-F238E27FC236}">
                <a16:creationId xmlns:a16="http://schemas.microsoft.com/office/drawing/2014/main" id="{9704D4FA-D8B7-4F25-AB8F-09797EAFA928}"/>
              </a:ext>
            </a:extLst>
          </p:cNvPr>
          <p:cNvSpPr>
            <a:spLocks noGrp="1"/>
          </p:cNvSpPr>
          <p:nvPr>
            <p:ph type="sldNum" sz="quarter" idx="12"/>
          </p:nvPr>
        </p:nvSpPr>
        <p:spPr/>
        <p:txBody>
          <a:bodyPr/>
          <a:lstStyle/>
          <a:p>
            <a:fld id="{1D2EA5EF-C699-AF4C-BA42-C0A1CAAB713C}" type="slidenum">
              <a:rPr lang="en-US" smtClean="0"/>
              <a:t>40</a:t>
            </a:fld>
            <a:endParaRPr lang="en-US"/>
          </a:p>
        </p:txBody>
      </p:sp>
    </p:spTree>
    <p:extLst>
      <p:ext uri="{BB962C8B-B14F-4D97-AF65-F5344CB8AC3E}">
        <p14:creationId xmlns:p14="http://schemas.microsoft.com/office/powerpoint/2010/main" val="2204415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for Patients and Providers</a:t>
            </a:r>
          </a:p>
        </p:txBody>
      </p:sp>
      <p:sp>
        <p:nvSpPr>
          <p:cNvPr id="11" name="Content Placeholder 2">
            <a:extLst>
              <a:ext uri="{FF2B5EF4-FFF2-40B4-BE49-F238E27FC236}">
                <a16:creationId xmlns:a16="http://schemas.microsoft.com/office/drawing/2014/main" id="{370DB51A-6D00-4687-BF81-5097000349B0}"/>
              </a:ext>
            </a:extLst>
          </p:cNvPr>
          <p:cNvSpPr>
            <a:spLocks noGrp="1"/>
          </p:cNvSpPr>
          <p:nvPr/>
        </p:nvSpPr>
        <p:spPr>
          <a:xfrm>
            <a:off x="457203" y="1240767"/>
            <a:ext cx="8534397" cy="5032807"/>
          </a:xfrm>
          <a:prstGeom prst="rect">
            <a:avLst/>
          </a:prstGeom>
        </p:spPr>
        <p:txBody>
          <a:bodyPr vert="horz" lIns="91290" tIns="45645" rIns="91290" bIns="45645" rtlCol="0" anchor="t">
            <a:normAutofit fontScale="85000" lnSpcReduction="20000"/>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Courier New" panose="02070309020205020404" pitchFamily="49" charset="0"/>
              <a:buChar char="o"/>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panose="05000000000000000000" pitchFamily="2" charset="2"/>
              <a:buChar char="Ø"/>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panose="05000000000000000000" pitchFamily="2" charset="2"/>
              <a:buChar char="v"/>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Arial" panose="020B0604020202020204" pitchFamily="34" charset="0"/>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342265" indent="-227965">
              <a:lnSpc>
                <a:spcPct val="120000"/>
              </a:lnSpc>
            </a:pPr>
            <a:r>
              <a:rPr lang="en-US" dirty="0">
                <a:ea typeface="+mn-lt"/>
                <a:cs typeface="+mn-lt"/>
              </a:rPr>
              <a:t>IPV, SA and Trafficking</a:t>
            </a:r>
            <a:endParaRPr lang="en-US" b="1" dirty="0">
              <a:ea typeface="+mn-lt"/>
              <a:cs typeface="+mn-lt"/>
            </a:endParaRPr>
          </a:p>
          <a:p>
            <a:pPr marL="638958" lvl="1" indent="-227965">
              <a:lnSpc>
                <a:spcPct val="120000"/>
              </a:lnSpc>
            </a:pPr>
            <a:r>
              <a:rPr lang="en-US" sz="1900" dirty="0" err="1">
                <a:cs typeface="Arial"/>
              </a:rPr>
              <a:t>Stronghearts</a:t>
            </a:r>
            <a:r>
              <a:rPr lang="en-US" sz="1900" dirty="0">
                <a:cs typeface="Arial"/>
              </a:rPr>
              <a:t> Native Helpline: </a:t>
            </a:r>
            <a:r>
              <a:rPr lang="en-US" sz="1900" dirty="0">
                <a:ea typeface="+mn-lt"/>
                <a:cs typeface="+mn-lt"/>
                <a:hlinkClick r:id="rId3"/>
              </a:rPr>
              <a:t>https://www.strongheartshelpline.org</a:t>
            </a:r>
            <a:r>
              <a:rPr lang="en-US" sz="1900" dirty="0">
                <a:ea typeface="+mn-lt"/>
                <a:cs typeface="+mn-lt"/>
              </a:rPr>
              <a:t> (1-844-762-8483)</a:t>
            </a:r>
          </a:p>
          <a:p>
            <a:pPr marL="638810" lvl="1" indent="-227965">
              <a:lnSpc>
                <a:spcPct val="120000"/>
              </a:lnSpc>
              <a:buFont typeface="Courier New" charset="2"/>
              <a:buChar char="o"/>
            </a:pPr>
            <a:r>
              <a:rPr lang="en-US" sz="1900" dirty="0">
                <a:cs typeface="Arial"/>
              </a:rPr>
              <a:t>Domestic Abuse Intervention Services: 608-251-4445 (helpline)</a:t>
            </a:r>
            <a:endParaRPr lang="en-US" sz="1900" dirty="0">
              <a:ea typeface="+mn-lt"/>
              <a:cs typeface="+mn-lt"/>
            </a:endParaRPr>
          </a:p>
          <a:p>
            <a:pPr marL="638810" lvl="1" indent="-227965">
              <a:lnSpc>
                <a:spcPct val="120000"/>
              </a:lnSpc>
              <a:buFont typeface="Courier New" charset="2"/>
              <a:buChar char="o"/>
            </a:pPr>
            <a:r>
              <a:rPr lang="en-US" sz="1900" dirty="0">
                <a:cs typeface="Arial"/>
              </a:rPr>
              <a:t>Rape Crisis Center: 608-251-7273 (24/7 help line)</a:t>
            </a:r>
            <a:endParaRPr lang="en-US" sz="1900" dirty="0">
              <a:ea typeface="+mn-lt"/>
              <a:cs typeface="+mn-lt"/>
            </a:endParaRPr>
          </a:p>
          <a:p>
            <a:pPr marL="638810" lvl="1" indent="-227965">
              <a:lnSpc>
                <a:spcPct val="120000"/>
              </a:lnSpc>
              <a:buFont typeface="Courier New" charset="2"/>
              <a:buChar char="o"/>
            </a:pPr>
            <a:r>
              <a:rPr lang="en-US" sz="1900" dirty="0">
                <a:cs typeface="Arial"/>
              </a:rPr>
              <a:t>RAINN's (Rape, Abuse &amp; Incest National Network): 1-800-656-4673 (helpline) | </a:t>
            </a:r>
            <a:r>
              <a:rPr lang="en-US" sz="1900" dirty="0">
                <a:cs typeface="Arial"/>
                <a:hlinkClick r:id="rId4"/>
              </a:rPr>
              <a:t>www.rainn.org/</a:t>
            </a:r>
            <a:endParaRPr lang="en-US" sz="1900" dirty="0">
              <a:ea typeface="+mn-lt"/>
              <a:cs typeface="+mn-lt"/>
            </a:endParaRPr>
          </a:p>
          <a:p>
            <a:pPr marL="638810" lvl="1" indent="-227965">
              <a:lnSpc>
                <a:spcPct val="120000"/>
              </a:lnSpc>
              <a:buFont typeface="Courier New" charset="2"/>
              <a:buChar char="o"/>
            </a:pPr>
            <a:r>
              <a:rPr lang="en-US" sz="1900" dirty="0">
                <a:cs typeface="Arial"/>
              </a:rPr>
              <a:t>National Domestic Violence Hotline: 1-800-799-723 </a:t>
            </a:r>
            <a:r>
              <a:rPr lang="en-US" sz="1900" dirty="0">
                <a:cs typeface="Arial"/>
                <a:hlinkClick r:id="rId5"/>
              </a:rPr>
              <a:t>www.thehotline.org</a:t>
            </a:r>
            <a:r>
              <a:rPr lang="en-US" sz="1900" dirty="0">
                <a:cs typeface="Arial"/>
              </a:rPr>
              <a:t> (live chat available online)</a:t>
            </a:r>
            <a:endParaRPr lang="en-US" sz="1900" dirty="0"/>
          </a:p>
          <a:p>
            <a:pPr marL="638810" lvl="1" indent="-227965">
              <a:lnSpc>
                <a:spcPct val="120000"/>
              </a:lnSpc>
              <a:buFont typeface="Courier New" charset="2"/>
              <a:buChar char="o"/>
            </a:pPr>
            <a:r>
              <a:rPr lang="en-US" sz="1900" dirty="0">
                <a:cs typeface="Arial"/>
              </a:rPr>
              <a:t>National Human Trafficking Hotline: </a:t>
            </a:r>
            <a:r>
              <a:rPr lang="en-US" sz="1900" dirty="0">
                <a:ea typeface="+mn-lt"/>
                <a:cs typeface="+mn-lt"/>
              </a:rPr>
              <a:t>1-888-373-7888 (TTY: 711); Text 233733 </a:t>
            </a:r>
            <a:r>
              <a:rPr lang="en-US" sz="1900" dirty="0">
                <a:ea typeface="+mn-lt"/>
                <a:cs typeface="+mn-lt"/>
                <a:hlinkClick r:id="rId6"/>
              </a:rPr>
              <a:t>https://humantraffickinghotline.org</a:t>
            </a:r>
            <a:r>
              <a:rPr lang="en-US" sz="1900" dirty="0">
                <a:ea typeface="+mn-lt"/>
                <a:cs typeface="+mn-lt"/>
              </a:rPr>
              <a:t> (live chat available online)</a:t>
            </a:r>
            <a:endParaRPr lang="en-US" sz="1800" dirty="0">
              <a:ea typeface="+mn-lt"/>
              <a:cs typeface="+mn-lt"/>
            </a:endParaRPr>
          </a:p>
          <a:p>
            <a:pPr marL="342265" indent="-227965">
              <a:lnSpc>
                <a:spcPct val="120000"/>
              </a:lnSpc>
              <a:buFont typeface="Wingdings,Sans-Serif" charset="2"/>
              <a:buChar char="§"/>
            </a:pPr>
            <a:r>
              <a:rPr lang="en-US" dirty="0">
                <a:cs typeface="Arial"/>
              </a:rPr>
              <a:t>For clinical care teams</a:t>
            </a:r>
            <a:endParaRPr lang="en-US" dirty="0">
              <a:ea typeface="+mn-lt"/>
              <a:cs typeface="+mn-lt"/>
            </a:endParaRPr>
          </a:p>
          <a:p>
            <a:pPr marL="696595" lvl="1" indent="-285750">
              <a:lnSpc>
                <a:spcPct val="120000"/>
              </a:lnSpc>
            </a:pPr>
            <a:r>
              <a:rPr lang="en-US" sz="1900" dirty="0">
                <a:ea typeface="+mn-lt"/>
                <a:cs typeface="+mn-lt"/>
              </a:rPr>
              <a:t>Midwest AETC: </a:t>
            </a:r>
            <a:r>
              <a:rPr lang="en-US" sz="1900" dirty="0">
                <a:ea typeface="+mn-lt"/>
                <a:cs typeface="+mn-lt"/>
                <a:hlinkClick r:id="rId7"/>
              </a:rPr>
              <a:t>www.matec.info</a:t>
            </a:r>
            <a:r>
              <a:rPr lang="en-US" sz="1900" dirty="0">
                <a:ea typeface="+mn-lt"/>
                <a:cs typeface="+mn-lt"/>
              </a:rPr>
              <a:t> </a:t>
            </a:r>
          </a:p>
          <a:p>
            <a:pPr marL="696595" lvl="1" indent="-285750">
              <a:lnSpc>
                <a:spcPct val="120000"/>
              </a:lnSpc>
            </a:pPr>
            <a:r>
              <a:rPr lang="en-US" sz="1900" dirty="0">
                <a:ea typeface="+mn-lt"/>
                <a:cs typeface="+mn-lt"/>
              </a:rPr>
              <a:t>National Clinician Consultation Center (NCCC): </a:t>
            </a:r>
            <a:r>
              <a:rPr lang="en-US" sz="1900" dirty="0">
                <a:ea typeface="+mn-lt"/>
                <a:cs typeface="+mn-lt"/>
                <a:hlinkClick r:id="rId8"/>
              </a:rPr>
              <a:t>nccc.ucsf.edu/</a:t>
            </a:r>
            <a:r>
              <a:rPr lang="en-US" sz="1900" dirty="0">
                <a:ea typeface="+mn-lt"/>
                <a:cs typeface="+mn-lt"/>
              </a:rPr>
              <a:t> </a:t>
            </a:r>
          </a:p>
          <a:p>
            <a:pPr marL="696595" lvl="1" indent="-285750">
              <a:lnSpc>
                <a:spcPct val="120000"/>
              </a:lnSpc>
            </a:pPr>
            <a:r>
              <a:rPr lang="en-US" sz="1900" dirty="0">
                <a:cs typeface="Arial"/>
              </a:rPr>
              <a:t>AETC NCRC </a:t>
            </a:r>
            <a:r>
              <a:rPr lang="en-US" sz="1900" dirty="0" err="1">
                <a:cs typeface="Arial"/>
              </a:rPr>
              <a:t>nPEP</a:t>
            </a:r>
            <a:r>
              <a:rPr lang="en-US" sz="1900" dirty="0">
                <a:cs typeface="Arial"/>
              </a:rPr>
              <a:t> Toolkit: </a:t>
            </a:r>
            <a:r>
              <a:rPr lang="en-US" sz="1900" dirty="0">
                <a:ea typeface="+mn-lt"/>
                <a:cs typeface="+mn-lt"/>
                <a:hlinkClick r:id="rId9"/>
              </a:rPr>
              <a:t>https://aidsetc.org/resource/non-occupational-post-exposure-prophylaxis-npep-toolkit</a:t>
            </a:r>
            <a:r>
              <a:rPr lang="en-US" sz="1900" dirty="0">
                <a:ea typeface="+mn-lt"/>
                <a:cs typeface="+mn-lt"/>
              </a:rPr>
              <a:t> </a:t>
            </a:r>
          </a:p>
          <a:p>
            <a:pPr marL="696595" lvl="1" indent="-285750">
              <a:lnSpc>
                <a:spcPct val="120000"/>
              </a:lnSpc>
            </a:pPr>
            <a:r>
              <a:rPr lang="en-US" sz="1900" dirty="0">
                <a:cs typeface="Arial"/>
              </a:rPr>
              <a:t>Sexual Assault: PEP is an Urgent Health Need: </a:t>
            </a:r>
            <a:r>
              <a:rPr lang="en-US" sz="1900" dirty="0">
                <a:ea typeface="+mn-lt"/>
                <a:cs typeface="+mn-lt"/>
                <a:hlinkClick r:id="rId10"/>
              </a:rPr>
              <a:t>https://aidsetc.org/blog/sexual-assault-pep-urgent-health-need</a:t>
            </a:r>
            <a:endParaRPr lang="en-US" sz="1900" dirty="0">
              <a:ea typeface="+mn-lt"/>
              <a:cs typeface="+mn-lt"/>
            </a:endParaRPr>
          </a:p>
        </p:txBody>
      </p:sp>
      <p:sp>
        <p:nvSpPr>
          <p:cNvPr id="4" name="Slide Number Placeholder 3"/>
          <p:cNvSpPr>
            <a:spLocks noGrp="1"/>
          </p:cNvSpPr>
          <p:nvPr>
            <p:ph type="sldNum" sz="quarter" idx="12"/>
          </p:nvPr>
        </p:nvSpPr>
        <p:spPr/>
        <p:txBody>
          <a:bodyPr/>
          <a:lstStyle/>
          <a:p>
            <a:fld id="{1D2EA5EF-C699-AF4C-BA42-C0A1CAAB713C}" type="slidenum">
              <a:rPr lang="en-US" smtClean="0"/>
              <a:t>41</a:t>
            </a:fld>
            <a:endParaRPr lang="en-US"/>
          </a:p>
        </p:txBody>
      </p:sp>
    </p:spTree>
    <p:extLst>
      <p:ext uri="{BB962C8B-B14F-4D97-AF65-F5344CB8AC3E}">
        <p14:creationId xmlns:p14="http://schemas.microsoft.com/office/powerpoint/2010/main" val="2155245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p:txBody>
          <a:bodyPr vert="horz" lIns="91290" tIns="45645" rIns="91290" bIns="45645" rtlCol="0" anchor="t">
            <a:normAutofit fontScale="85000" lnSpcReduction="20000"/>
          </a:bodyPr>
          <a:lstStyle/>
          <a:p>
            <a:pPr marL="344488" indent="-230188">
              <a:lnSpc>
                <a:spcPct val="120000"/>
              </a:lnSpc>
              <a:spcBef>
                <a:spcPts val="600"/>
              </a:spcBef>
              <a:buNone/>
            </a:pPr>
            <a:r>
              <a:rPr lang="en-US" dirty="0">
                <a:ea typeface="+mn-lt"/>
                <a:cs typeface="+mn-lt"/>
              </a:rPr>
              <a:t>Crenshaw, K. (1991). Mapping the margins: Intersectionality, identity politics, and violence against women of color. Stanford Law Review, 43(6), 1241.</a:t>
            </a:r>
            <a:endParaRPr lang="en-US" dirty="0"/>
          </a:p>
          <a:p>
            <a:pPr marL="344488" indent="-230188">
              <a:lnSpc>
                <a:spcPct val="120000"/>
              </a:lnSpc>
              <a:spcBef>
                <a:spcPts val="600"/>
              </a:spcBef>
              <a:buNone/>
            </a:pPr>
            <a:r>
              <a:rPr lang="en-US" dirty="0">
                <a:ea typeface="+mn-lt"/>
                <a:cs typeface="+mn-lt"/>
              </a:rPr>
              <a:t>Collins, P., &amp; Bilge, S. (2016). </a:t>
            </a:r>
            <a:r>
              <a:rPr lang="en-US" i="1" dirty="0">
                <a:ea typeface="+mn-lt"/>
                <a:cs typeface="+mn-lt"/>
              </a:rPr>
              <a:t>Intersectionality</a:t>
            </a:r>
            <a:r>
              <a:rPr lang="en-US" dirty="0">
                <a:ea typeface="+mn-lt"/>
                <a:cs typeface="+mn-lt"/>
              </a:rPr>
              <a:t>. Cambridge, UK ; Malden, MA: Polity Press.</a:t>
            </a:r>
          </a:p>
          <a:p>
            <a:pPr marL="114300" indent="0">
              <a:lnSpc>
                <a:spcPct val="120000"/>
              </a:lnSpc>
              <a:spcBef>
                <a:spcPts val="600"/>
              </a:spcBef>
              <a:buNone/>
            </a:pPr>
            <a:r>
              <a:rPr lang="en-US" dirty="0">
                <a:cs typeface="Arial"/>
              </a:rPr>
              <a:t>Department of Justice (2018). </a:t>
            </a:r>
            <a:r>
              <a:rPr lang="en-US" dirty="0" err="1">
                <a:cs typeface="Arial"/>
              </a:rPr>
              <a:t>NamUs</a:t>
            </a:r>
            <a:r>
              <a:rPr lang="en-US" dirty="0">
                <a:cs typeface="Arial"/>
              </a:rPr>
              <a:t>. Retrieved from </a:t>
            </a:r>
            <a:r>
              <a:rPr lang="en-US" dirty="0">
                <a:cs typeface="Arial"/>
                <a:hlinkClick r:id="rId2"/>
              </a:rPr>
              <a:t>https://www.namus.gov/MissingPersons/Search</a:t>
            </a:r>
            <a:r>
              <a:rPr lang="en-US" dirty="0">
                <a:cs typeface="Arial"/>
              </a:rPr>
              <a:t>.</a:t>
            </a:r>
          </a:p>
          <a:p>
            <a:pPr marL="342265" indent="-227965">
              <a:lnSpc>
                <a:spcPct val="120000"/>
              </a:lnSpc>
              <a:spcBef>
                <a:spcPts val="600"/>
              </a:spcBef>
              <a:buNone/>
            </a:pPr>
            <a:r>
              <a:rPr lang="en-US" dirty="0">
                <a:ea typeface="+mn-lt"/>
                <a:cs typeface="+mn-lt"/>
              </a:rPr>
              <a:t>Luebke J. Intimate Partner Violence in the Lives of Urban American Indian Women: A Continuation of Colonial Injustice. (Unpublished doctoral dissertation). University of Wisconsin-Milwaukee. 2020. </a:t>
            </a:r>
            <a:endParaRPr lang="en-US" dirty="0"/>
          </a:p>
          <a:p>
            <a:pPr marL="342265" indent="-227965">
              <a:lnSpc>
                <a:spcPct val="120000"/>
              </a:lnSpc>
              <a:spcBef>
                <a:spcPts val="600"/>
              </a:spcBef>
              <a:buNone/>
            </a:pPr>
            <a:r>
              <a:rPr lang="en-US" dirty="0">
                <a:ea typeface="+mn-lt"/>
                <a:cs typeface="+mn-lt"/>
              </a:rPr>
              <a:t>National Crime Information Center (2018). Federal Bureau of Investigation.</a:t>
            </a:r>
          </a:p>
          <a:p>
            <a:pPr marL="114300" indent="0">
              <a:buNone/>
            </a:pPr>
            <a:endParaRPr lang="en-US" dirty="0">
              <a:cs typeface="Arial"/>
            </a:endParaRPr>
          </a:p>
        </p:txBody>
      </p:sp>
      <p:sp>
        <p:nvSpPr>
          <p:cNvPr id="4" name="Slide Number Placeholder 3"/>
          <p:cNvSpPr>
            <a:spLocks noGrp="1"/>
          </p:cNvSpPr>
          <p:nvPr>
            <p:ph type="sldNum" sz="quarter" idx="12"/>
          </p:nvPr>
        </p:nvSpPr>
        <p:spPr/>
        <p:txBody>
          <a:bodyPr/>
          <a:lstStyle/>
          <a:p>
            <a:fld id="{1D2EA5EF-C699-AF4C-BA42-C0A1CAAB713C}" type="slidenum">
              <a:rPr lang="en-US" smtClean="0"/>
              <a:t>42</a:t>
            </a:fld>
            <a:endParaRPr lang="en-US"/>
          </a:p>
        </p:txBody>
      </p:sp>
    </p:spTree>
    <p:extLst>
      <p:ext uri="{BB962C8B-B14F-4D97-AF65-F5344CB8AC3E}">
        <p14:creationId xmlns:p14="http://schemas.microsoft.com/office/powerpoint/2010/main" val="1881996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3" y="274639"/>
            <a:ext cx="8315569" cy="1143000"/>
          </a:xfrm>
        </p:spPr>
        <p:txBody>
          <a:bodyPr anchor="ctr">
            <a:normAutofit/>
          </a:bodyPr>
          <a:lstStyle/>
          <a:p>
            <a:r>
              <a:rPr lang="en-US"/>
              <a:t>Presenters</a:t>
            </a:r>
          </a:p>
        </p:txBody>
      </p:sp>
      <p:pic>
        <p:nvPicPr>
          <p:cNvPr id="2" name="Picture 2" descr="A woman with long brown hair in a prairie field wearing a red cardigan, smiling at the camera" title="Headshot of Jeneile Luebke">
            <a:extLst>
              <a:ext uri="{FF2B5EF4-FFF2-40B4-BE49-F238E27FC236}">
                <a16:creationId xmlns:a16="http://schemas.microsoft.com/office/drawing/2014/main" id="{A6A00A5E-0D91-41C0-8E48-7E0DD4256996}"/>
              </a:ext>
            </a:extLst>
          </p:cNvPr>
          <p:cNvPicPr>
            <a:picLocks noGrp="1" noChangeAspect="1"/>
          </p:cNvPicPr>
          <p:nvPr>
            <p:ph sz="half" idx="1"/>
          </p:nvPr>
        </p:nvPicPr>
        <p:blipFill rotWithShape="1">
          <a:blip r:embed="rId3"/>
          <a:srcRect t="1938" r="1" b="11439"/>
          <a:stretch/>
        </p:blipFill>
        <p:spPr>
          <a:xfrm>
            <a:off x="457200" y="1536192"/>
            <a:ext cx="1670665" cy="2026815"/>
          </a:xfrm>
          <a:noFill/>
        </p:spPr>
      </p:pic>
      <p:sp>
        <p:nvSpPr>
          <p:cNvPr id="7" name="Content Placeholder 6"/>
          <p:cNvSpPr>
            <a:spLocks noGrp="1"/>
          </p:cNvSpPr>
          <p:nvPr>
            <p:ph sz="half" idx="2"/>
          </p:nvPr>
        </p:nvSpPr>
        <p:spPr>
          <a:xfrm>
            <a:off x="2238879" y="1529787"/>
            <a:ext cx="5926734" cy="1662884"/>
          </a:xfrm>
        </p:spPr>
        <p:txBody>
          <a:bodyPr vert="horz" lIns="91290" tIns="45645" rIns="91290" bIns="45645" rtlCol="0" anchor="t">
            <a:normAutofit lnSpcReduction="10000"/>
          </a:bodyPr>
          <a:lstStyle/>
          <a:p>
            <a:pPr marL="113665" indent="0">
              <a:buNone/>
            </a:pPr>
            <a:r>
              <a:rPr lang="en-US" sz="2400" b="1" err="1"/>
              <a:t>Jeneile</a:t>
            </a:r>
            <a:r>
              <a:rPr lang="en-US" sz="2400" b="1"/>
              <a:t> Luebke, PhD, RN │ her/hers</a:t>
            </a:r>
          </a:p>
          <a:p>
            <a:pPr marL="113665" indent="0">
              <a:buNone/>
            </a:pPr>
            <a:r>
              <a:rPr lang="en-US" sz="2400"/>
              <a:t>Ogimaakwe (Bad River Band Chippewa)</a:t>
            </a:r>
          </a:p>
          <a:p>
            <a:pPr marL="113665" indent="0">
              <a:buNone/>
            </a:pPr>
            <a:r>
              <a:rPr lang="en-US" sz="2400"/>
              <a:t>Post-doctoral Nurse Research Associate</a:t>
            </a:r>
            <a:endParaRPr lang="en-US"/>
          </a:p>
          <a:p>
            <a:pPr marL="113665" indent="0">
              <a:buNone/>
            </a:pPr>
            <a:r>
              <a:rPr lang="en-US" sz="2400"/>
              <a:t>UW-Madison School of Nursing </a:t>
            </a:r>
          </a:p>
        </p:txBody>
      </p:sp>
      <p:pic>
        <p:nvPicPr>
          <p:cNvPr id="3" name="Picture 5" descr="A woman with brown hair in a prairie field wearing a black shirt, smiling at the camera" title="Headshot of Katie Klein">
            <a:extLst>
              <a:ext uri="{FF2B5EF4-FFF2-40B4-BE49-F238E27FC236}">
                <a16:creationId xmlns:a16="http://schemas.microsoft.com/office/drawing/2014/main" id="{E97BB8E2-1BFD-444C-BB41-BB9BC0AB8A45}"/>
              </a:ext>
            </a:extLst>
          </p:cNvPr>
          <p:cNvPicPr>
            <a:picLocks noChangeAspect="1"/>
          </p:cNvPicPr>
          <p:nvPr/>
        </p:nvPicPr>
        <p:blipFill>
          <a:blip r:embed="rId4"/>
          <a:stretch>
            <a:fillRect/>
          </a:stretch>
        </p:blipFill>
        <p:spPr>
          <a:xfrm>
            <a:off x="454325" y="3863709"/>
            <a:ext cx="1679277" cy="2236094"/>
          </a:xfrm>
          <a:prstGeom prst="rect">
            <a:avLst/>
          </a:prstGeom>
        </p:spPr>
      </p:pic>
      <p:sp>
        <p:nvSpPr>
          <p:cNvPr id="6" name="TextBox 5">
            <a:extLst>
              <a:ext uri="{FF2B5EF4-FFF2-40B4-BE49-F238E27FC236}">
                <a16:creationId xmlns:a16="http://schemas.microsoft.com/office/drawing/2014/main" id="{A0F4A0FE-9FEF-450C-AED3-8D46915896E6}"/>
              </a:ext>
            </a:extLst>
          </p:cNvPr>
          <p:cNvSpPr txBox="1"/>
          <p:nvPr/>
        </p:nvSpPr>
        <p:spPr>
          <a:xfrm>
            <a:off x="2510287" y="3861758"/>
            <a:ext cx="648131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Segoe UI"/>
              </a:rPr>
              <a:t>Katie Klein, BA │ she/they</a:t>
            </a:r>
            <a:r>
              <a:rPr lang="en-US" sz="2400">
                <a:cs typeface="Segoe UI"/>
              </a:rPr>
              <a:t>​</a:t>
            </a:r>
          </a:p>
          <a:p>
            <a:r>
              <a:rPr lang="en-US" sz="2400">
                <a:cs typeface="Segoe UI"/>
              </a:rPr>
              <a:t>MA Student &amp; Instructor​</a:t>
            </a:r>
          </a:p>
          <a:p>
            <a:r>
              <a:rPr lang="en-US" sz="2400">
                <a:cs typeface="Segoe UI"/>
              </a:rPr>
              <a:t>Women’s &amp; Gender Studies, UW-Milwaukee​</a:t>
            </a:r>
          </a:p>
        </p:txBody>
      </p:sp>
      <p:sp>
        <p:nvSpPr>
          <p:cNvPr id="4" name="Slide Number Placeholder 3"/>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5</a:t>
            </a:fld>
            <a:endParaRPr lang="en-US"/>
          </a:p>
        </p:txBody>
      </p:sp>
    </p:spTree>
    <p:extLst>
      <p:ext uri="{BB962C8B-B14F-4D97-AF65-F5344CB8AC3E}">
        <p14:creationId xmlns:p14="http://schemas.microsoft.com/office/powerpoint/2010/main" val="1221685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3" name="Content Placeholder 2"/>
          <p:cNvSpPr>
            <a:spLocks noGrp="1"/>
          </p:cNvSpPr>
          <p:nvPr>
            <p:ph idx="1"/>
          </p:nvPr>
        </p:nvSpPr>
        <p:spPr/>
        <p:txBody>
          <a:bodyPr vert="horz" lIns="91290" tIns="45645" rIns="91290" bIns="45645" rtlCol="0" anchor="t">
            <a:normAutofit/>
          </a:bodyPr>
          <a:lstStyle/>
          <a:p>
            <a:pPr marL="342265" indent="-227965"/>
            <a:r>
              <a:rPr lang="en-US" dirty="0">
                <a:ea typeface="+mn-lt"/>
                <a:cs typeface="+mn-lt"/>
              </a:rPr>
              <a:t>Recognize how intimate partner violence (IPV), sexual assault (SA) and trafficking disproportionately impact Indigenous women in Wisconsin</a:t>
            </a:r>
          </a:p>
          <a:p>
            <a:pPr marL="342265" indent="-227965"/>
            <a:r>
              <a:rPr lang="en-US" dirty="0">
                <a:ea typeface="+mn-lt"/>
                <a:cs typeface="+mn-lt"/>
              </a:rPr>
              <a:t>Discuss how intersecting systems of oppression contributes to high rates of IPV/ SA/ trafficking among Indigenous women</a:t>
            </a:r>
          </a:p>
          <a:p>
            <a:pPr marL="342265" indent="-227965"/>
            <a:r>
              <a:rPr lang="en-US" dirty="0">
                <a:ea typeface="+mn-lt"/>
                <a:cs typeface="+mn-lt"/>
              </a:rPr>
              <a:t>Recall how identity shapes experience and care for SA survivors</a:t>
            </a:r>
            <a:endParaRPr lang="en-US" dirty="0"/>
          </a:p>
          <a:p>
            <a:pPr marL="342265" indent="-227965"/>
            <a:r>
              <a:rPr lang="en-US" dirty="0">
                <a:ea typeface="+mn-lt"/>
                <a:cs typeface="+mn-lt"/>
              </a:rPr>
              <a:t>Describe how stigma plays a role in successful identification and intervention of survivors of IPV</a:t>
            </a:r>
            <a:endParaRPr lang="en-US" dirty="0">
              <a:cs typeface="Arial"/>
            </a:endParaRPr>
          </a:p>
          <a:p>
            <a:pPr marL="114300" indent="0">
              <a:buNone/>
            </a:pPr>
            <a:endParaRPr lang="en-US" dirty="0">
              <a:cs typeface="Arial"/>
            </a:endParaRPr>
          </a:p>
          <a:p>
            <a:pPr marL="342265" indent="-227965"/>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6</a:t>
            </a:fld>
            <a:endParaRPr lang="en-US"/>
          </a:p>
        </p:txBody>
      </p:sp>
    </p:spTree>
    <p:extLst>
      <p:ext uri="{BB962C8B-B14F-4D97-AF65-F5344CB8AC3E}">
        <p14:creationId xmlns:p14="http://schemas.microsoft.com/office/powerpoint/2010/main" val="3532133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4DD9-0FF7-4F7A-878C-86738B4C6BF9}"/>
              </a:ext>
            </a:extLst>
          </p:cNvPr>
          <p:cNvSpPr>
            <a:spLocks noGrp="1"/>
          </p:cNvSpPr>
          <p:nvPr>
            <p:ph type="title"/>
          </p:nvPr>
        </p:nvSpPr>
        <p:spPr/>
        <p:txBody>
          <a:bodyPr/>
          <a:lstStyle/>
          <a:p>
            <a:r>
              <a:rPr lang="en-US"/>
              <a:t>US Indigenous Population</a:t>
            </a:r>
          </a:p>
        </p:txBody>
      </p:sp>
      <p:pic>
        <p:nvPicPr>
          <p:cNvPr id="5" name="Picture 4" descr="Map showing where Native American reservations are located in the continental United States" title="Map">
            <a:extLst>
              <a:ext uri="{FF2B5EF4-FFF2-40B4-BE49-F238E27FC236}">
                <a16:creationId xmlns:a16="http://schemas.microsoft.com/office/drawing/2014/main" id="{6F6E88AA-BE3D-0349-84F6-8C78537DCB59}"/>
              </a:ext>
            </a:extLst>
          </p:cNvPr>
          <p:cNvPicPr>
            <a:picLocks noChangeAspect="1"/>
          </p:cNvPicPr>
          <p:nvPr/>
        </p:nvPicPr>
        <p:blipFill>
          <a:blip r:embed="rId3"/>
          <a:stretch>
            <a:fillRect/>
          </a:stretch>
        </p:blipFill>
        <p:spPr>
          <a:xfrm>
            <a:off x="774003" y="1198697"/>
            <a:ext cx="7360595" cy="5023606"/>
          </a:xfrm>
          <a:prstGeom prst="rect">
            <a:avLst/>
          </a:prstGeom>
        </p:spPr>
      </p:pic>
      <p:sp>
        <p:nvSpPr>
          <p:cNvPr id="6" name="TextBox 5">
            <a:extLst>
              <a:ext uri="{FF2B5EF4-FFF2-40B4-BE49-F238E27FC236}">
                <a16:creationId xmlns:a16="http://schemas.microsoft.com/office/drawing/2014/main" id="{E4FDA0AF-EA95-46FA-A42B-EB640A232034}"/>
              </a:ext>
            </a:extLst>
          </p:cNvPr>
          <p:cNvSpPr txBox="1"/>
          <p:nvPr/>
        </p:nvSpPr>
        <p:spPr>
          <a:xfrm>
            <a:off x="1953491" y="6307282"/>
            <a:ext cx="2836718" cy="3181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Image created by "Presidentman"</a:t>
            </a:r>
            <a:endParaRPr lang="en-US" sz="1400">
              <a:solidFill>
                <a:schemeClr val="bg1"/>
              </a:solidFill>
              <a:cs typeface="Arial"/>
            </a:endParaRPr>
          </a:p>
        </p:txBody>
      </p:sp>
      <p:sp>
        <p:nvSpPr>
          <p:cNvPr id="4" name="Slide Number Placeholder 3">
            <a:extLst>
              <a:ext uri="{FF2B5EF4-FFF2-40B4-BE49-F238E27FC236}">
                <a16:creationId xmlns:a16="http://schemas.microsoft.com/office/drawing/2014/main" id="{33547F48-EAD0-4FE8-A1FD-D3613CFD33A4}"/>
              </a:ext>
            </a:extLst>
          </p:cNvPr>
          <p:cNvSpPr>
            <a:spLocks noGrp="1"/>
          </p:cNvSpPr>
          <p:nvPr>
            <p:ph type="sldNum" sz="quarter" idx="12"/>
          </p:nvPr>
        </p:nvSpPr>
        <p:spPr/>
        <p:txBody>
          <a:bodyPr/>
          <a:lstStyle/>
          <a:p>
            <a:fld id="{1D2EA5EF-C699-AF4C-BA42-C0A1CAAB713C}" type="slidenum">
              <a:rPr lang="en-US" smtClean="0"/>
              <a:t>7</a:t>
            </a:fld>
            <a:endParaRPr lang="en-US"/>
          </a:p>
        </p:txBody>
      </p:sp>
    </p:spTree>
    <p:extLst>
      <p:ext uri="{BB962C8B-B14F-4D97-AF65-F5344CB8AC3E}">
        <p14:creationId xmlns:p14="http://schemas.microsoft.com/office/powerpoint/2010/main" val="2122568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F375B6-DD8B-D04E-9A01-919E196FEEC6}"/>
              </a:ext>
            </a:extLst>
          </p:cNvPr>
          <p:cNvSpPr>
            <a:spLocks noGrp="1"/>
          </p:cNvSpPr>
          <p:nvPr>
            <p:ph type="title"/>
          </p:nvPr>
        </p:nvSpPr>
        <p:spPr>
          <a:xfrm>
            <a:off x="756819" y="585705"/>
            <a:ext cx="3268124" cy="990641"/>
          </a:xfrm>
        </p:spPr>
        <p:txBody>
          <a:bodyPr vert="horz" lIns="68580" tIns="34290" rIns="68580" bIns="34290" rtlCol="0" anchor="t">
            <a:normAutofit/>
          </a:bodyPr>
          <a:lstStyle/>
          <a:p>
            <a:pPr>
              <a:lnSpc>
                <a:spcPct val="90000"/>
              </a:lnSpc>
            </a:pPr>
            <a:r>
              <a:rPr lang="en-US" sz="3300" spc="150">
                <a:solidFill>
                  <a:schemeClr val="tx2"/>
                </a:solidFill>
              </a:rPr>
              <a:t>Wisconsin Tribes</a:t>
            </a:r>
            <a:endParaRPr lang="en-US" sz="3300" spc="150" dirty="0">
              <a:solidFill>
                <a:schemeClr val="tx2"/>
              </a:solidFill>
            </a:endParaRPr>
          </a:p>
        </p:txBody>
      </p:sp>
      <p:sp>
        <p:nvSpPr>
          <p:cNvPr id="7" name="Text Placeholder 6">
            <a:extLst>
              <a:ext uri="{FF2B5EF4-FFF2-40B4-BE49-F238E27FC236}">
                <a16:creationId xmlns:a16="http://schemas.microsoft.com/office/drawing/2014/main" id="{3899B86C-34FD-5947-957D-C96A52B80DC8}"/>
              </a:ext>
            </a:extLst>
          </p:cNvPr>
          <p:cNvSpPr>
            <a:spLocks noGrp="1"/>
          </p:cNvSpPr>
          <p:nvPr>
            <p:ph type="body" sz="half" idx="2"/>
          </p:nvPr>
        </p:nvSpPr>
        <p:spPr>
          <a:xfrm>
            <a:off x="589290" y="1902708"/>
            <a:ext cx="3744515" cy="3802353"/>
          </a:xfrm>
        </p:spPr>
        <p:txBody>
          <a:bodyPr vert="horz" lIns="68580" tIns="34290" rIns="68580" bIns="34290" rtlCol="0">
            <a:normAutofit fontScale="92500" lnSpcReduction="20000"/>
          </a:bodyPr>
          <a:lstStyle/>
          <a:p>
            <a:pPr indent="-171450">
              <a:lnSpc>
                <a:spcPct val="110000"/>
              </a:lnSpc>
              <a:spcBef>
                <a:spcPts val="525"/>
              </a:spcBef>
            </a:pPr>
            <a:r>
              <a:rPr lang="en-US" sz="1800"/>
              <a:t>Wisconsin: 11 federally recognized tribes: Bad River Band of Lake Superior Chippewa, Ho-Chunk Nation, Lac Courte Oreilles Band of Lake Superior Chippewa, Lac du Flambeau Band of Lake Superior Chippewa, Menominee Tribe of Wisconsin, Oneida Nation, Forest County Potawatomi, Red Cliff Band of Lake Superior Chippewa, St. Croix Chippewa, Sokaogon Chippewa (Mole Lake), and Stockbridge-Munsee, in addition to a non-federally-recognized tribe (Brothertown Nation). </a:t>
            </a:r>
          </a:p>
          <a:p>
            <a:pPr indent="-171450">
              <a:lnSpc>
                <a:spcPct val="110000"/>
              </a:lnSpc>
              <a:spcBef>
                <a:spcPts val="525"/>
              </a:spcBef>
            </a:pPr>
            <a:endParaRPr lang="en-US" dirty="0">
              <a:solidFill>
                <a:schemeClr val="tx1"/>
              </a:solidFill>
            </a:endParaRPr>
          </a:p>
        </p:txBody>
      </p:sp>
      <p:pic>
        <p:nvPicPr>
          <p:cNvPr id="1026" name="Picture 2" descr="Map of Wisconsin showing Native ancestral lands" title="Native Nations of Wisconsin Map">
            <a:extLst>
              <a:ext uri="{FF2B5EF4-FFF2-40B4-BE49-F238E27FC236}">
                <a16:creationId xmlns:a16="http://schemas.microsoft.com/office/drawing/2014/main" id="{42143690-54DB-2040-9A17-382821817B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2666" y="1341080"/>
            <a:ext cx="3744515" cy="4195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46A9E4-B1B4-4196-B7BD-11E16A7E82D4}"/>
              </a:ext>
            </a:extLst>
          </p:cNvPr>
          <p:cNvSpPr txBox="1"/>
          <p:nvPr/>
        </p:nvSpPr>
        <p:spPr>
          <a:xfrm>
            <a:off x="1880755" y="6213764"/>
            <a:ext cx="66813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mn-lt"/>
                <a:cs typeface="+mn-lt"/>
              </a:rPr>
              <a:t>Adapted Native Nations Map. Adapted from "Interactive Map from the Ways: Great Lakes Native Culture and Language," by Art &amp; </a:t>
            </a:r>
            <a:r>
              <a:rPr lang="en-US" sz="1200">
                <a:solidFill>
                  <a:schemeClr val="bg1"/>
                </a:solidFill>
                <a:ea typeface="+mn-lt"/>
                <a:cs typeface="+mn-lt"/>
              </a:rPr>
              <a:t>Sons. Retrieved from </a:t>
            </a:r>
            <a:r>
              <a:rPr lang="en-US" sz="1200" dirty="0">
                <a:solidFill>
                  <a:schemeClr val="bg1"/>
                </a:solidFill>
                <a:ea typeface="+mn-lt"/>
                <a:cs typeface="+mn-lt"/>
              </a:rPr>
              <a:t>https://wisconsinfirstnations.org/map/. 2019 by Wisconsin Educational Communications Board.</a:t>
            </a:r>
            <a:endParaRPr lang="en-US" sz="1200" dirty="0">
              <a:solidFill>
                <a:schemeClr val="bg1"/>
              </a:solidFill>
              <a:cs typeface="Arial"/>
            </a:endParaRPr>
          </a:p>
        </p:txBody>
      </p:sp>
      <p:sp>
        <p:nvSpPr>
          <p:cNvPr id="11" name="Slide Number Placeholder 10"/>
          <p:cNvSpPr>
            <a:spLocks noGrp="1"/>
          </p:cNvSpPr>
          <p:nvPr>
            <p:ph type="sldNum" sz="quarter" idx="11"/>
          </p:nvPr>
        </p:nvSpPr>
        <p:spPr/>
        <p:txBody>
          <a:bodyPr/>
          <a:lstStyle/>
          <a:p>
            <a:fld id="{1D2EA5EF-C699-AF4C-BA42-C0A1CAAB713C}" type="slidenum">
              <a:rPr lang="en-US" smtClean="0"/>
              <a:t>8</a:t>
            </a:fld>
            <a:endParaRPr lang="en-US"/>
          </a:p>
        </p:txBody>
      </p:sp>
    </p:spTree>
    <p:extLst>
      <p:ext uri="{BB962C8B-B14F-4D97-AF65-F5344CB8AC3E}">
        <p14:creationId xmlns:p14="http://schemas.microsoft.com/office/powerpoint/2010/main" val="63521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Intersections of IPV, SA, Trafficking &amp; Sexually Transmitted Infection (STI) Risk </a:t>
            </a:r>
          </a:p>
        </p:txBody>
      </p:sp>
      <p:sp>
        <p:nvSpPr>
          <p:cNvPr id="3" name="Content Placeholder 2"/>
          <p:cNvSpPr>
            <a:spLocks noGrp="1"/>
          </p:cNvSpPr>
          <p:nvPr>
            <p:ph idx="1"/>
          </p:nvPr>
        </p:nvSpPr>
        <p:spPr>
          <a:xfrm>
            <a:off x="457203" y="1556935"/>
            <a:ext cx="8394893" cy="4410567"/>
          </a:xfrm>
        </p:spPr>
        <p:txBody>
          <a:bodyPr vert="horz" lIns="91290" tIns="45645" rIns="91290" bIns="45645" rtlCol="0" anchor="t">
            <a:normAutofit/>
          </a:bodyPr>
          <a:lstStyle/>
          <a:p>
            <a:pPr marL="342265" indent="-227965"/>
            <a:r>
              <a:rPr lang="en-US" dirty="0"/>
              <a:t>What do we mean by each of these? </a:t>
            </a:r>
          </a:p>
          <a:p>
            <a:pPr marL="342265" indent="-227965"/>
            <a:r>
              <a:rPr lang="en-US" dirty="0"/>
              <a:t>How do disproportionate risks intersect? What are the relationships?</a:t>
            </a:r>
          </a:p>
        </p:txBody>
      </p:sp>
      <p:pic>
        <p:nvPicPr>
          <p:cNvPr id="5" name="Picture 5" descr="Diagram showing the interconnections between violence, HIV Risk, &amp;38; HIV infection. There is an arrow connecting violence to HIV risk, HIV risk to HIV infection, and HIV infection back to violence. &#10;&#10;">
            <a:extLst>
              <a:ext uri="{FF2B5EF4-FFF2-40B4-BE49-F238E27FC236}">
                <a16:creationId xmlns:a16="http://schemas.microsoft.com/office/drawing/2014/main" id="{09E82AF9-84CA-4F31-875B-9D16B09AF1E9}"/>
              </a:ext>
            </a:extLst>
          </p:cNvPr>
          <p:cNvPicPr>
            <a:picLocks noChangeAspect="1"/>
          </p:cNvPicPr>
          <p:nvPr/>
        </p:nvPicPr>
        <p:blipFill>
          <a:blip r:embed="rId3"/>
          <a:stretch>
            <a:fillRect/>
          </a:stretch>
        </p:blipFill>
        <p:spPr>
          <a:xfrm>
            <a:off x="1687185" y="2860215"/>
            <a:ext cx="5239983" cy="2935999"/>
          </a:xfrm>
          <a:prstGeom prst="rect">
            <a:avLst/>
          </a:prstGeom>
        </p:spPr>
      </p:pic>
      <p:sp>
        <p:nvSpPr>
          <p:cNvPr id="7" name="TextBox 6">
            <a:extLst>
              <a:ext uri="{FF2B5EF4-FFF2-40B4-BE49-F238E27FC236}">
                <a16:creationId xmlns:a16="http://schemas.microsoft.com/office/drawing/2014/main" id="{4DCA5D95-0C6C-42E5-8C6B-A8C2DAACDDA3}"/>
              </a:ext>
            </a:extLst>
          </p:cNvPr>
          <p:cNvSpPr txBox="1"/>
          <p:nvPr/>
        </p:nvSpPr>
        <p:spPr>
          <a:xfrm>
            <a:off x="1880755" y="6213764"/>
            <a:ext cx="66813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mn-lt"/>
                <a:cs typeface="+mn-lt"/>
              </a:rPr>
              <a:t>Dawson, L., Kates, J., &amp; Ramaswamy, A. (2019, December 2). </a:t>
            </a:r>
            <a:r>
              <a:rPr lang="en-US" sz="1200" i="1" dirty="0">
                <a:solidFill>
                  <a:schemeClr val="bg1"/>
                </a:solidFill>
                <a:ea typeface="+mn-lt"/>
                <a:cs typeface="+mn-lt"/>
              </a:rPr>
              <a:t>HIV, intimate partner violence </a:t>
            </a:r>
            <a:r>
              <a:rPr lang="en-US" sz="1200" i="1">
                <a:solidFill>
                  <a:schemeClr val="bg1"/>
                </a:solidFill>
                <a:ea typeface="+mn-lt"/>
                <a:cs typeface="+mn-lt"/>
              </a:rPr>
              <a:t>(IPV), and women: An emerging policy landscape.</a:t>
            </a:r>
            <a:r>
              <a:rPr lang="en-US" sz="1200" dirty="0">
                <a:solidFill>
                  <a:schemeClr val="bg1"/>
                </a:solidFill>
                <a:ea typeface="+mn-lt"/>
                <a:cs typeface="+mn-lt"/>
              </a:rPr>
              <a:t> https://www.kff.org/hivaids/issue-brief/hiv-intimate-partner-violence-ipv-and-women-an-emerging-policy-landscape/</a:t>
            </a:r>
            <a:endParaRPr lang="en-US" dirty="0">
              <a:solidFill>
                <a:schemeClr val="bg1"/>
              </a:solidFill>
              <a:ea typeface="+mn-lt"/>
              <a:cs typeface="+mn-lt"/>
            </a:endParaRPr>
          </a:p>
        </p:txBody>
      </p:sp>
      <p:sp>
        <p:nvSpPr>
          <p:cNvPr id="4" name="Slide Number Placeholder 3"/>
          <p:cNvSpPr>
            <a:spLocks noGrp="1"/>
          </p:cNvSpPr>
          <p:nvPr>
            <p:ph type="sldNum" sz="quarter" idx="12"/>
          </p:nvPr>
        </p:nvSpPr>
        <p:spPr/>
        <p:txBody>
          <a:bodyPr/>
          <a:lstStyle/>
          <a:p>
            <a:fld id="{1D2EA5EF-C699-AF4C-BA42-C0A1CAAB713C}" type="slidenum">
              <a:rPr lang="en-US" smtClean="0"/>
              <a:t>9</a:t>
            </a:fld>
            <a:endParaRPr lang="en-US"/>
          </a:p>
        </p:txBody>
      </p:sp>
    </p:spTree>
    <p:extLst>
      <p:ext uri="{BB962C8B-B14F-4D97-AF65-F5344CB8AC3E}">
        <p14:creationId xmlns:p14="http://schemas.microsoft.com/office/powerpoint/2010/main" val="4735126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NCRC master -16x9-template">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MATEC_PresentationTemplate.potx" id="{07EB497F-AA96-4619-A998-93210DC69016}" vid="{F4A00F31-984C-4129-9ABE-0F03D9176E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AETC-NCRC master -16x9-template</Template>
  <TotalTime>110</TotalTime>
  <Words>2110</Words>
  <Application>Microsoft Office PowerPoint</Application>
  <PresentationFormat>On-screen Show (4:3)</PresentationFormat>
  <Paragraphs>383</Paragraphs>
  <Slides>42</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Arial,Sans-Serif</vt:lpstr>
      <vt:lpstr>Calibri</vt:lpstr>
      <vt:lpstr>Courier New</vt:lpstr>
      <vt:lpstr>Wingdings</vt:lpstr>
      <vt:lpstr>Wingdings,Sans-Serif</vt:lpstr>
      <vt:lpstr>AETC-NCRC master -16x9-template</vt:lpstr>
      <vt:lpstr>The Intersection of Intimate Partner Violence, Sexual Assault, Trafficking and STI Risk in Indigenous Women Identifying Root Causes to Improve Care and Seek Social Justice   </vt:lpstr>
      <vt:lpstr>Thank You To Our Co-Sponsors</vt:lpstr>
      <vt:lpstr>Disclaimer</vt:lpstr>
      <vt:lpstr>Land Acknowledgement </vt:lpstr>
      <vt:lpstr>Presenters</vt:lpstr>
      <vt:lpstr>Learning Objectives</vt:lpstr>
      <vt:lpstr>US Indigenous Population</vt:lpstr>
      <vt:lpstr>Wisconsin Tribes</vt:lpstr>
      <vt:lpstr>Intersections of IPV, SA, Trafficking &amp; Sexually Transmitted Infection (STI) Risk </vt:lpstr>
      <vt:lpstr>Why is this important? Impacts of gender-based violence (GBV)</vt:lpstr>
      <vt:lpstr>Disproportionate Impacts </vt:lpstr>
      <vt:lpstr>Gender-based Violence</vt:lpstr>
      <vt:lpstr>Crisis of Human Trafficking</vt:lpstr>
      <vt:lpstr>Missing and Murdered Indigenous Women (MMIW)</vt:lpstr>
      <vt:lpstr>STI Stats</vt:lpstr>
      <vt:lpstr>Intersecting Systems Of Oppression</vt:lpstr>
      <vt:lpstr>Overlapping and Intersecting Oppressive Systems</vt:lpstr>
      <vt:lpstr>Settler Colonialism: Origins of Violence</vt:lpstr>
      <vt:lpstr>Contemporary Forms of Oppression</vt:lpstr>
      <vt:lpstr>Jurisdiction, Sovereignty, and Criminal Justice System</vt:lpstr>
      <vt:lpstr>Intimate Partner Violence In The Lives Of Urban American Indian Women: A Continuation Of Colonial Injustice</vt:lpstr>
      <vt:lpstr>Dissertation Research </vt:lpstr>
      <vt:lpstr>Findings and Significance</vt:lpstr>
      <vt:lpstr>Barriers To Seeking Care</vt:lpstr>
      <vt:lpstr>Barriers</vt:lpstr>
      <vt:lpstr>COVID-19 </vt:lpstr>
      <vt:lpstr>How Identity Shapes Experience</vt:lpstr>
      <vt:lpstr>CHAT TIME: Why it Matters</vt:lpstr>
      <vt:lpstr>Why it Matters </vt:lpstr>
      <vt:lpstr>Critical Theoretical Frameworks</vt:lpstr>
      <vt:lpstr>How has identity shaped the experience of violence and care? </vt:lpstr>
      <vt:lpstr>Learned Social Practices</vt:lpstr>
      <vt:lpstr>How has identity shaped the experience of violence and care? (cont.)</vt:lpstr>
      <vt:lpstr>Breaking Down Stigma </vt:lpstr>
      <vt:lpstr>Stigma as a Barrier to Care</vt:lpstr>
      <vt:lpstr>What happens without screening? </vt:lpstr>
      <vt:lpstr>Breaking Free, Resilience &amp; Finding Support</vt:lpstr>
      <vt:lpstr>Breaking Free...</vt:lpstr>
      <vt:lpstr>Next Steps and Call to Action</vt:lpstr>
      <vt:lpstr>Questions? </vt:lpstr>
      <vt:lpstr>Resources for Patients and Providers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Intersection of Intimate Partner Violence, Sexual Assault, Trafficking and STI Risk in Indigenous Women</dc:title>
  <dc:creator>Kathryn Rose Klein;Jeneile Luebke</dc:creator>
  <cp:lastModifiedBy>Mark McCormick</cp:lastModifiedBy>
  <cp:revision>180</cp:revision>
  <dcterms:created xsi:type="dcterms:W3CDTF">2020-10-08T21:08:07Z</dcterms:created>
  <dcterms:modified xsi:type="dcterms:W3CDTF">2021-03-19T22:24:07Z</dcterms:modified>
</cp:coreProperties>
</file>