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9" r:id="rId1"/>
  </p:sldMasterIdLst>
  <p:notesMasterIdLst>
    <p:notesMasterId r:id="rId48"/>
  </p:notesMasterIdLst>
  <p:handoutMasterIdLst>
    <p:handoutMasterId r:id="rId49"/>
  </p:handoutMasterIdLst>
  <p:sldIdLst>
    <p:sldId id="256" r:id="rId2"/>
    <p:sldId id="323" r:id="rId3"/>
    <p:sldId id="259" r:id="rId4"/>
    <p:sldId id="263" r:id="rId5"/>
    <p:sldId id="346" r:id="rId6"/>
    <p:sldId id="394" r:id="rId7"/>
    <p:sldId id="382" r:id="rId8"/>
    <p:sldId id="349" r:id="rId9"/>
    <p:sldId id="347" r:id="rId10"/>
    <p:sldId id="348" r:id="rId11"/>
    <p:sldId id="351" r:id="rId12"/>
    <p:sldId id="352" r:id="rId13"/>
    <p:sldId id="353" r:id="rId14"/>
    <p:sldId id="376" r:id="rId15"/>
    <p:sldId id="355" r:id="rId16"/>
    <p:sldId id="354" r:id="rId17"/>
    <p:sldId id="356" r:id="rId18"/>
    <p:sldId id="357" r:id="rId19"/>
    <p:sldId id="392" r:id="rId20"/>
    <p:sldId id="358" r:id="rId21"/>
    <p:sldId id="359" r:id="rId22"/>
    <p:sldId id="386" r:id="rId23"/>
    <p:sldId id="387" r:id="rId24"/>
    <p:sldId id="390" r:id="rId25"/>
    <p:sldId id="361" r:id="rId26"/>
    <p:sldId id="362" r:id="rId27"/>
    <p:sldId id="363" r:id="rId28"/>
    <p:sldId id="369" r:id="rId29"/>
    <p:sldId id="370" r:id="rId30"/>
    <p:sldId id="371" r:id="rId31"/>
    <p:sldId id="383" r:id="rId32"/>
    <p:sldId id="372" r:id="rId33"/>
    <p:sldId id="373" r:id="rId34"/>
    <p:sldId id="374" r:id="rId35"/>
    <p:sldId id="377" r:id="rId36"/>
    <p:sldId id="378" r:id="rId37"/>
    <p:sldId id="384" r:id="rId38"/>
    <p:sldId id="379" r:id="rId39"/>
    <p:sldId id="381" r:id="rId40"/>
    <p:sldId id="393" r:id="rId41"/>
    <p:sldId id="375" r:id="rId42"/>
    <p:sldId id="380" r:id="rId43"/>
    <p:sldId id="385" r:id="rId44"/>
    <p:sldId id="391" r:id="rId45"/>
    <p:sldId id="303" r:id="rId46"/>
    <p:sldId id="262" r:id="rId47"/>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nton, James B" initials="DJ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33CC"/>
    <a:srgbClr val="1C2026"/>
    <a:srgbClr val="244667"/>
    <a:srgbClr val="C93336"/>
    <a:srgbClr val="D73639"/>
    <a:srgbClr val="FF8881"/>
    <a:srgbClr val="8A2E2E"/>
    <a:srgbClr val="19202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72" autoAdjust="0"/>
    <p:restoredTop sz="89932" autoAdjust="0"/>
  </p:normalViewPr>
  <p:slideViewPr>
    <p:cSldViewPr snapToGrid="0" showGuides="1">
      <p:cViewPr varScale="1">
        <p:scale>
          <a:sx n="115" d="100"/>
          <a:sy n="115" d="100"/>
        </p:scale>
        <p:origin x="1096" y="192"/>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296-4384-8798-8177CA07FA7F}"/>
            </c:ext>
          </c:extLst>
        </c:ser>
        <c:ser>
          <c:idx val="1"/>
          <c:order val="1"/>
          <c:tx>
            <c:strRef>
              <c:f>Sheet1!$C$1</c:f>
              <c:strCache>
                <c:ptCount val="1"/>
                <c:pt idx="0">
                  <c:v>Series 2</c:v>
                </c:pt>
              </c:strCache>
            </c:strRef>
          </c:tx>
          <c:spPr>
            <a:gradFill flip="none" rotWithShape="1">
              <a:gsLst>
                <a:gs pos="0">
                  <a:schemeClr val="accent6">
                    <a:lumMod val="40000"/>
                    <a:lumOff val="60000"/>
                  </a:schemeClr>
                </a:gs>
                <a:gs pos="46000">
                  <a:schemeClr val="accent6">
                    <a:lumMod val="95000"/>
                    <a:lumOff val="5000"/>
                  </a:schemeClr>
                </a:gs>
                <a:gs pos="100000">
                  <a:srgbClr val="FF0000">
                    <a:lumMod val="60000"/>
                  </a:srgbClr>
                </a:gs>
              </a:gsLst>
              <a:path path="circle">
                <a:fillToRect l="50000" t="130000" r="50000" b="-30000"/>
              </a:path>
              <a:tileRect/>
            </a:gra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2</c:v>
                </c:pt>
                <c:pt idx="3">
                  <c:v>2.8</c:v>
                </c:pt>
              </c:numCache>
            </c:numRef>
          </c:val>
          <c:extLst>
            <c:ext xmlns:c16="http://schemas.microsoft.com/office/drawing/2014/chart" uri="{C3380CC4-5D6E-409C-BE32-E72D297353CC}">
              <c16:uniqueId val="{00000001-2296-4384-8798-8177CA07FA7F}"/>
            </c:ext>
          </c:extLst>
        </c:ser>
        <c:ser>
          <c:idx val="2"/>
          <c:order val="2"/>
          <c:tx>
            <c:strRef>
              <c:f>Sheet1!$D$1</c:f>
              <c:strCache>
                <c:ptCount val="1"/>
                <c:pt idx="0">
                  <c:v>Series 3</c:v>
                </c:pt>
              </c:strCache>
            </c:strRef>
          </c:tx>
          <c:sp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6</c:v>
                </c:pt>
                <c:pt idx="2">
                  <c:v>3</c:v>
                </c:pt>
                <c:pt idx="3">
                  <c:v>5</c:v>
                </c:pt>
              </c:numCache>
            </c:numRef>
          </c:val>
          <c:extLst>
            <c:ext xmlns:c16="http://schemas.microsoft.com/office/drawing/2014/chart" uri="{C3380CC4-5D6E-409C-BE32-E72D297353CC}">
              <c16:uniqueId val="{00000002-2296-4384-8798-8177CA07FA7F}"/>
            </c:ext>
          </c:extLst>
        </c:ser>
        <c:ser>
          <c:idx val="3"/>
          <c:order val="3"/>
          <c:tx>
            <c:strRef>
              <c:f>Sheet1!$E$1</c:f>
              <c:strCache>
                <c:ptCount val="1"/>
                <c:pt idx="0">
                  <c:v>Series 4</c:v>
                </c:pt>
              </c:strCache>
            </c:strRef>
          </c:tx>
          <c:sp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3</c:v>
                </c:pt>
                <c:pt idx="1">
                  <c:v>4</c:v>
                </c:pt>
                <c:pt idx="2">
                  <c:v>5</c:v>
                </c:pt>
                <c:pt idx="3">
                  <c:v>4</c:v>
                </c:pt>
              </c:numCache>
            </c:numRef>
          </c:val>
          <c:extLst>
            <c:ext xmlns:c16="http://schemas.microsoft.com/office/drawing/2014/chart" uri="{C3380CC4-5D6E-409C-BE32-E72D297353CC}">
              <c16:uniqueId val="{00000003-2296-4384-8798-8177CA07FA7F}"/>
            </c:ext>
          </c:extLst>
        </c:ser>
        <c:ser>
          <c:idx val="4"/>
          <c:order val="4"/>
          <c:tx>
            <c:strRef>
              <c:f>Sheet1!$F$1</c:f>
              <c:strCache>
                <c:ptCount val="1"/>
                <c:pt idx="0">
                  <c:v>Series 5</c:v>
                </c:pt>
              </c:strCache>
            </c:strRef>
          </c:tx>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100000" t="100000"/>
              </a:path>
              <a:tileRect r="-100000" b="-100000"/>
            </a:gradFill>
            <a:ln>
              <a:noFill/>
            </a:ln>
            <a:effectLst/>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2</c:v>
                </c:pt>
                <c:pt idx="1">
                  <c:v>5</c:v>
                </c:pt>
                <c:pt idx="2">
                  <c:v>3</c:v>
                </c:pt>
                <c:pt idx="3">
                  <c:v>5</c:v>
                </c:pt>
              </c:numCache>
            </c:numRef>
          </c:val>
          <c:extLst>
            <c:ext xmlns:c16="http://schemas.microsoft.com/office/drawing/2014/chart" uri="{C3380CC4-5D6E-409C-BE32-E72D297353CC}">
              <c16:uniqueId val="{00000004-2296-4384-8798-8177CA07FA7F}"/>
            </c:ext>
          </c:extLst>
        </c:ser>
        <c:dLbls>
          <c:showLegendKey val="0"/>
          <c:showVal val="0"/>
          <c:showCatName val="0"/>
          <c:showSerName val="0"/>
          <c:showPercent val="0"/>
          <c:showBubbleSize val="0"/>
        </c:dLbls>
        <c:gapWidth val="219"/>
        <c:overlap val="-27"/>
        <c:axId val="100538624"/>
        <c:axId val="100540416"/>
      </c:barChart>
      <c:catAx>
        <c:axId val="10053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540416"/>
        <c:crosses val="autoZero"/>
        <c:auto val="1"/>
        <c:lblAlgn val="ctr"/>
        <c:lblOffset val="100"/>
        <c:noMultiLvlLbl val="0"/>
      </c:catAx>
      <c:valAx>
        <c:axId val="100540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538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59179019384264"/>
          <c:y val="4.4109997613934623E-2"/>
          <c:w val="0.85964367225835903"/>
          <c:h val="0.77941021853525017"/>
        </c:manualLayout>
      </c:layout>
      <c:lineChart>
        <c:grouping val="standard"/>
        <c:varyColors val="0"/>
        <c:ser>
          <c:idx val="0"/>
          <c:order val="0"/>
          <c:tx>
            <c:strRef>
              <c:f>Sheet1!$B$1</c:f>
              <c:strCache>
                <c:ptCount val="1"/>
                <c:pt idx="0">
                  <c:v>0-19 yrs</c:v>
                </c:pt>
              </c:strCache>
            </c:strRef>
          </c:tx>
          <c:spPr>
            <a:ln>
              <a:solidFill>
                <a:schemeClr val="accent5"/>
              </a:solidFill>
            </a:ln>
          </c:spPr>
          <c:marker>
            <c:symbol val="circle"/>
            <c:size val="5"/>
            <c:spPr>
              <a:solidFill>
                <a:schemeClr val="accent5">
                  <a:lumMod val="75000"/>
                </a:schemeClr>
              </a:solidFill>
              <a:ln>
                <a:solidFill>
                  <a:schemeClr val="accent5">
                    <a:lumMod val="75000"/>
                  </a:schemeClr>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0.08</c:v>
                </c:pt>
                <c:pt idx="1">
                  <c:v>7.0000000000000007E-2</c:v>
                </c:pt>
                <c:pt idx="2">
                  <c:v>0.06</c:v>
                </c:pt>
                <c:pt idx="3">
                  <c:v>0.06</c:v>
                </c:pt>
                <c:pt idx="4">
                  <c:v>0.06</c:v>
                </c:pt>
                <c:pt idx="5">
                  <c:v>0.06</c:v>
                </c:pt>
                <c:pt idx="6">
                  <c:v>0.05</c:v>
                </c:pt>
                <c:pt idx="7">
                  <c:v>0.05</c:v>
                </c:pt>
                <c:pt idx="8">
                  <c:v>0.05</c:v>
                </c:pt>
                <c:pt idx="9">
                  <c:v>0.1</c:v>
                </c:pt>
                <c:pt idx="10">
                  <c:v>0.11</c:v>
                </c:pt>
                <c:pt idx="11">
                  <c:v>0.13</c:v>
                </c:pt>
                <c:pt idx="12">
                  <c:v>0.12</c:v>
                </c:pt>
                <c:pt idx="13">
                  <c:v>0.13</c:v>
                </c:pt>
                <c:pt idx="14">
                  <c:v>0.11</c:v>
                </c:pt>
                <c:pt idx="15">
                  <c:v>0.1</c:v>
                </c:pt>
              </c:numCache>
            </c:numRef>
          </c:val>
          <c:smooth val="0"/>
          <c:extLst>
            <c:ext xmlns:c16="http://schemas.microsoft.com/office/drawing/2014/chart" uri="{C3380CC4-5D6E-409C-BE32-E72D297353CC}">
              <c16:uniqueId val="{00000000-A742-A342-867F-50C7959A750A}"/>
            </c:ext>
          </c:extLst>
        </c:ser>
        <c:ser>
          <c:idx val="1"/>
          <c:order val="1"/>
          <c:tx>
            <c:strRef>
              <c:f>Sheet1!$C$1</c:f>
              <c:strCache>
                <c:ptCount val="1"/>
                <c:pt idx="0">
                  <c:v>20-29 yrs</c:v>
                </c:pt>
              </c:strCache>
            </c:strRef>
          </c:tx>
          <c:spPr>
            <a:ln>
              <a:solidFill>
                <a:srgbClr val="9933FF"/>
              </a:solidFill>
            </a:ln>
          </c:spPr>
          <c:marker>
            <c:symbol val="diamond"/>
            <c:size val="5"/>
            <c:spPr>
              <a:solidFill>
                <a:srgbClr val="9933FF"/>
              </a:solidFill>
              <a:ln>
                <a:solidFill>
                  <a:srgbClr val="9933FF"/>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0.56000000000000005</c:v>
                </c:pt>
                <c:pt idx="1">
                  <c:v>0.5</c:v>
                </c:pt>
                <c:pt idx="2">
                  <c:v>0.4</c:v>
                </c:pt>
                <c:pt idx="3">
                  <c:v>0.4</c:v>
                </c:pt>
                <c:pt idx="4">
                  <c:v>0.52</c:v>
                </c:pt>
                <c:pt idx="5">
                  <c:v>0.54</c:v>
                </c:pt>
                <c:pt idx="6">
                  <c:v>0.62</c:v>
                </c:pt>
                <c:pt idx="7">
                  <c:v>0.65</c:v>
                </c:pt>
                <c:pt idx="8">
                  <c:v>0.75</c:v>
                </c:pt>
                <c:pt idx="9">
                  <c:v>1.18</c:v>
                </c:pt>
                <c:pt idx="10">
                  <c:v>1.73</c:v>
                </c:pt>
                <c:pt idx="11">
                  <c:v>2.0099999999999998</c:v>
                </c:pt>
                <c:pt idx="12">
                  <c:v>2.2000000000000002</c:v>
                </c:pt>
                <c:pt idx="13">
                  <c:v>2.38</c:v>
                </c:pt>
                <c:pt idx="14">
                  <c:v>2.66</c:v>
                </c:pt>
                <c:pt idx="15">
                  <c:v>2.76</c:v>
                </c:pt>
              </c:numCache>
            </c:numRef>
          </c:val>
          <c:smooth val="0"/>
          <c:extLst>
            <c:ext xmlns:c16="http://schemas.microsoft.com/office/drawing/2014/chart" uri="{C3380CC4-5D6E-409C-BE32-E72D297353CC}">
              <c16:uniqueId val="{00000001-A742-A342-867F-50C7959A750A}"/>
            </c:ext>
          </c:extLst>
        </c:ser>
        <c:ser>
          <c:idx val="2"/>
          <c:order val="2"/>
          <c:tx>
            <c:strRef>
              <c:f>Sheet1!$D$1</c:f>
              <c:strCache>
                <c:ptCount val="1"/>
                <c:pt idx="0">
                  <c:v>30-39 yrs</c:v>
                </c:pt>
              </c:strCache>
            </c:strRef>
          </c:tx>
          <c:spPr>
            <a:ln>
              <a:solidFill>
                <a:schemeClr val="accent2"/>
              </a:solidFill>
            </a:ln>
          </c:spPr>
          <c:marker>
            <c:symbol val="star"/>
            <c:size val="5"/>
            <c:spPr>
              <a:solidFill>
                <a:schemeClr val="accent2"/>
              </a:solidFill>
              <a:ln>
                <a:solidFill>
                  <a:schemeClr val="accent2"/>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0.77</c:v>
                </c:pt>
                <c:pt idx="1">
                  <c:v>0.5</c:v>
                </c:pt>
                <c:pt idx="2">
                  <c:v>0.4</c:v>
                </c:pt>
                <c:pt idx="3">
                  <c:v>0.44</c:v>
                </c:pt>
                <c:pt idx="4">
                  <c:v>0.45</c:v>
                </c:pt>
                <c:pt idx="5">
                  <c:v>0.48</c:v>
                </c:pt>
                <c:pt idx="6">
                  <c:v>0.46</c:v>
                </c:pt>
                <c:pt idx="7">
                  <c:v>0.48</c:v>
                </c:pt>
                <c:pt idx="8">
                  <c:v>0.6</c:v>
                </c:pt>
                <c:pt idx="9">
                  <c:v>0.83</c:v>
                </c:pt>
                <c:pt idx="10">
                  <c:v>1.1200000000000001</c:v>
                </c:pt>
                <c:pt idx="11">
                  <c:v>1.36</c:v>
                </c:pt>
                <c:pt idx="12">
                  <c:v>1.66</c:v>
                </c:pt>
                <c:pt idx="13">
                  <c:v>1.74</c:v>
                </c:pt>
                <c:pt idx="14">
                  <c:v>2.16</c:v>
                </c:pt>
                <c:pt idx="15">
                  <c:v>2.29</c:v>
                </c:pt>
              </c:numCache>
            </c:numRef>
          </c:val>
          <c:smooth val="0"/>
          <c:extLst>
            <c:ext xmlns:c16="http://schemas.microsoft.com/office/drawing/2014/chart" uri="{C3380CC4-5D6E-409C-BE32-E72D297353CC}">
              <c16:uniqueId val="{00000002-A742-A342-867F-50C7959A750A}"/>
            </c:ext>
          </c:extLst>
        </c:ser>
        <c:ser>
          <c:idx val="3"/>
          <c:order val="3"/>
          <c:tx>
            <c:strRef>
              <c:f>Sheet1!$E$1</c:f>
              <c:strCache>
                <c:ptCount val="1"/>
                <c:pt idx="0">
                  <c:v>40-49 yrs</c:v>
                </c:pt>
              </c:strCache>
            </c:strRef>
          </c:tx>
          <c:spPr>
            <a:ln>
              <a:solidFill>
                <a:srgbClr val="00B050"/>
              </a:solidFill>
            </a:ln>
          </c:spPr>
          <c:marker>
            <c:symbol val="triangle"/>
            <c:size val="5"/>
            <c:spPr>
              <a:solidFill>
                <a:srgbClr val="00B050"/>
              </a:solidFill>
              <a:ln>
                <a:solidFill>
                  <a:srgbClr val="00B050"/>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General</c:formatCode>
                <c:ptCount val="16"/>
                <c:pt idx="0">
                  <c:v>0.92</c:v>
                </c:pt>
                <c:pt idx="1">
                  <c:v>0.6</c:v>
                </c:pt>
                <c:pt idx="2">
                  <c:v>0.51</c:v>
                </c:pt>
                <c:pt idx="3">
                  <c:v>0.39</c:v>
                </c:pt>
                <c:pt idx="4">
                  <c:v>0.42</c:v>
                </c:pt>
                <c:pt idx="5">
                  <c:v>0.49</c:v>
                </c:pt>
                <c:pt idx="6">
                  <c:v>0.45</c:v>
                </c:pt>
                <c:pt idx="7">
                  <c:v>0.42</c:v>
                </c:pt>
                <c:pt idx="8">
                  <c:v>0.33</c:v>
                </c:pt>
                <c:pt idx="9">
                  <c:v>0.44</c:v>
                </c:pt>
                <c:pt idx="10">
                  <c:v>0.65</c:v>
                </c:pt>
                <c:pt idx="11">
                  <c:v>0.75</c:v>
                </c:pt>
                <c:pt idx="12">
                  <c:v>0.73</c:v>
                </c:pt>
                <c:pt idx="13">
                  <c:v>0.88</c:v>
                </c:pt>
                <c:pt idx="14">
                  <c:v>1.18</c:v>
                </c:pt>
                <c:pt idx="15">
                  <c:v>1.1399999999999999</c:v>
                </c:pt>
              </c:numCache>
            </c:numRef>
          </c:val>
          <c:smooth val="0"/>
          <c:extLst>
            <c:ext xmlns:c16="http://schemas.microsoft.com/office/drawing/2014/chart" uri="{C3380CC4-5D6E-409C-BE32-E72D297353CC}">
              <c16:uniqueId val="{00000003-A742-A342-867F-50C7959A750A}"/>
            </c:ext>
          </c:extLst>
        </c:ser>
        <c:ser>
          <c:idx val="4"/>
          <c:order val="4"/>
          <c:tx>
            <c:strRef>
              <c:f>Sheet1!$F$1</c:f>
              <c:strCache>
                <c:ptCount val="1"/>
                <c:pt idx="0">
                  <c:v>50-59 yrs</c:v>
                </c:pt>
              </c:strCache>
            </c:strRef>
          </c:tx>
          <c:spPr>
            <a:ln>
              <a:solidFill>
                <a:srgbClr val="00B0F0"/>
              </a:solidFill>
            </a:ln>
          </c:spPr>
          <c:marker>
            <c:symbol val="square"/>
            <c:size val="5"/>
            <c:spPr>
              <a:solidFill>
                <a:srgbClr val="00B0F0"/>
              </a:solidFill>
              <a:ln>
                <a:solidFill>
                  <a:srgbClr val="00B0F0"/>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General</c:formatCode>
                <c:ptCount val="16"/>
                <c:pt idx="0">
                  <c:v>0.44</c:v>
                </c:pt>
                <c:pt idx="1">
                  <c:v>0.34</c:v>
                </c:pt>
                <c:pt idx="2">
                  <c:v>0.28000000000000003</c:v>
                </c:pt>
                <c:pt idx="3">
                  <c:v>0.23</c:v>
                </c:pt>
                <c:pt idx="4">
                  <c:v>0.28000000000000003</c:v>
                </c:pt>
                <c:pt idx="5">
                  <c:v>0.31</c:v>
                </c:pt>
                <c:pt idx="6">
                  <c:v>0.35</c:v>
                </c:pt>
                <c:pt idx="7">
                  <c:v>0.22</c:v>
                </c:pt>
                <c:pt idx="8">
                  <c:v>0.25</c:v>
                </c:pt>
                <c:pt idx="9">
                  <c:v>0.28999999999999998</c:v>
                </c:pt>
                <c:pt idx="10">
                  <c:v>0.43</c:v>
                </c:pt>
                <c:pt idx="11">
                  <c:v>0.46</c:v>
                </c:pt>
                <c:pt idx="12">
                  <c:v>0.4</c:v>
                </c:pt>
                <c:pt idx="13">
                  <c:v>0.57999999999999996</c:v>
                </c:pt>
                <c:pt idx="14">
                  <c:v>0.64</c:v>
                </c:pt>
                <c:pt idx="15">
                  <c:v>0.8</c:v>
                </c:pt>
              </c:numCache>
            </c:numRef>
          </c:val>
          <c:smooth val="0"/>
          <c:extLst>
            <c:ext xmlns:c16="http://schemas.microsoft.com/office/drawing/2014/chart" uri="{C3380CC4-5D6E-409C-BE32-E72D297353CC}">
              <c16:uniqueId val="{00000004-A742-A342-867F-50C7959A750A}"/>
            </c:ext>
          </c:extLst>
        </c:ser>
        <c:ser>
          <c:idx val="5"/>
          <c:order val="5"/>
          <c:tx>
            <c:strRef>
              <c:f>Sheet1!$G$1</c:f>
              <c:strCache>
                <c:ptCount val="1"/>
                <c:pt idx="0">
                  <c:v>60+ yrs</c:v>
                </c:pt>
              </c:strCache>
            </c:strRef>
          </c:tx>
          <c:spPr>
            <a:ln>
              <a:solidFill>
                <a:srgbClr val="FF00FF"/>
              </a:solidFill>
            </a:ln>
          </c:spPr>
          <c:marker>
            <c:symbol val="plus"/>
            <c:size val="6"/>
            <c:spPr>
              <a:noFill/>
              <a:ln>
                <a:solidFill>
                  <a:srgbClr val="FF00FF"/>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Sheet1!$G$2:$G$17</c:f>
              <c:numCache>
                <c:formatCode>General</c:formatCode>
                <c:ptCount val="16"/>
                <c:pt idx="0">
                  <c:v>0.14000000000000001</c:v>
                </c:pt>
                <c:pt idx="1">
                  <c:v>0.11</c:v>
                </c:pt>
                <c:pt idx="2">
                  <c:v>0.09</c:v>
                </c:pt>
                <c:pt idx="3">
                  <c:v>7.0000000000000007E-2</c:v>
                </c:pt>
                <c:pt idx="4">
                  <c:v>0.09</c:v>
                </c:pt>
                <c:pt idx="5">
                  <c:v>0.08</c:v>
                </c:pt>
                <c:pt idx="6">
                  <c:v>0.09</c:v>
                </c:pt>
                <c:pt idx="7">
                  <c:v>0.04</c:v>
                </c:pt>
                <c:pt idx="8">
                  <c:v>0.05</c:v>
                </c:pt>
                <c:pt idx="9">
                  <c:v>7.0000000000000007E-2</c:v>
                </c:pt>
                <c:pt idx="10">
                  <c:v>0.1</c:v>
                </c:pt>
                <c:pt idx="11">
                  <c:v>0.1</c:v>
                </c:pt>
                <c:pt idx="12">
                  <c:v>0.12</c:v>
                </c:pt>
                <c:pt idx="13">
                  <c:v>0.12</c:v>
                </c:pt>
                <c:pt idx="14">
                  <c:v>0.22</c:v>
                </c:pt>
                <c:pt idx="15">
                  <c:v>0.28000000000000003</c:v>
                </c:pt>
              </c:numCache>
            </c:numRef>
          </c:val>
          <c:smooth val="0"/>
          <c:extLst>
            <c:ext xmlns:c16="http://schemas.microsoft.com/office/drawing/2014/chart" uri="{C3380CC4-5D6E-409C-BE32-E72D297353CC}">
              <c16:uniqueId val="{00000005-A742-A342-867F-50C7959A750A}"/>
            </c:ext>
          </c:extLst>
        </c:ser>
        <c:dLbls>
          <c:showLegendKey val="0"/>
          <c:showVal val="0"/>
          <c:showCatName val="0"/>
          <c:showSerName val="0"/>
          <c:showPercent val="0"/>
          <c:showBubbleSize val="0"/>
        </c:dLbls>
        <c:marker val="1"/>
        <c:smooth val="0"/>
        <c:axId val="110453504"/>
        <c:axId val="110455424"/>
      </c:lineChart>
      <c:catAx>
        <c:axId val="110453504"/>
        <c:scaling>
          <c:orientation val="minMax"/>
        </c:scaling>
        <c:delete val="0"/>
        <c:axPos val="b"/>
        <c:numFmt formatCode="General" sourceLinked="1"/>
        <c:majorTickMark val="out"/>
        <c:minorTickMark val="none"/>
        <c:tickLblPos val="nextTo"/>
        <c:txPr>
          <a:bodyPr rot="-1860000"/>
          <a:lstStyle/>
          <a:p>
            <a:pPr>
              <a:defRPr sz="1800"/>
            </a:pPr>
            <a:endParaRPr lang="en-US"/>
          </a:p>
        </c:txPr>
        <c:crossAx val="110455424"/>
        <c:crosses val="autoZero"/>
        <c:auto val="1"/>
        <c:lblAlgn val="ctr"/>
        <c:lblOffset val="100"/>
        <c:tickLblSkip val="3"/>
        <c:noMultiLvlLbl val="0"/>
      </c:catAx>
      <c:valAx>
        <c:axId val="110455424"/>
        <c:scaling>
          <c:orientation val="minMax"/>
        </c:scaling>
        <c:delete val="0"/>
        <c:axPos val="l"/>
        <c:title>
          <c:tx>
            <c:rich>
              <a:bodyPr rot="-5400000" vert="horz"/>
              <a:lstStyle/>
              <a:p>
                <a:pPr>
                  <a:defRPr sz="1600" b="0"/>
                </a:pPr>
                <a:r>
                  <a:rPr lang="en-US" sz="1600" b="0" dirty="0"/>
                  <a:t>Cases/100,000</a:t>
                </a:r>
              </a:p>
            </c:rich>
          </c:tx>
          <c:layout>
            <c:manualLayout>
              <c:xMode val="edge"/>
              <c:yMode val="edge"/>
              <c:x val="0"/>
              <c:y val="9.8507512355229129E-2"/>
            </c:manualLayout>
          </c:layout>
          <c:overlay val="0"/>
        </c:title>
        <c:numFmt formatCode="#,##0.0" sourceLinked="0"/>
        <c:majorTickMark val="out"/>
        <c:minorTickMark val="out"/>
        <c:tickLblPos val="nextTo"/>
        <c:txPr>
          <a:bodyPr/>
          <a:lstStyle/>
          <a:p>
            <a:pPr>
              <a:defRPr sz="1600"/>
            </a:pPr>
            <a:endParaRPr lang="en-US"/>
          </a:p>
        </c:txPr>
        <c:crossAx val="110453504"/>
        <c:crosses val="autoZero"/>
        <c:crossBetween val="midCat"/>
      </c:valAx>
    </c:plotArea>
    <c:legend>
      <c:legendPos val="r"/>
      <c:layout>
        <c:manualLayout>
          <c:xMode val="edge"/>
          <c:yMode val="edge"/>
          <c:x val="0.20751802404402989"/>
          <c:y val="9.7383381054640894E-2"/>
          <c:w val="0.2141215947776379"/>
          <c:h val="0.42099884088093048"/>
        </c:manualLayout>
      </c:layout>
      <c:overlay val="0"/>
      <c:txPr>
        <a:bodyPr/>
        <a:lstStyle/>
        <a:p>
          <a:pPr>
            <a:defRPr sz="1800"/>
          </a:pPr>
          <a:endParaRPr lang="en-US"/>
        </a:p>
      </c:txPr>
    </c:legend>
    <c:plotVisOnly val="1"/>
    <c:dispBlanksAs val="gap"/>
    <c:showDLblsOverMax val="0"/>
  </c:chart>
  <c:spPr>
    <a:ln>
      <a:noFill/>
    </a:ln>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i="1"/>
            </a:pPr>
            <a:r>
              <a:rPr lang="en-US" sz="1600" b="1" i="1" baseline="0" dirty="0">
                <a:effectLst/>
              </a:rPr>
              <a:t>Of 376 people</a:t>
            </a:r>
          </a:p>
          <a:p>
            <a:pPr>
              <a:defRPr sz="1600" i="1"/>
            </a:pPr>
            <a:r>
              <a:rPr lang="en-US" sz="1600" b="1" i="1" baseline="0" dirty="0">
                <a:effectLst/>
              </a:rPr>
              <a:t>with +HCV Ab</a:t>
            </a:r>
            <a:endParaRPr lang="en-US" sz="1600" i="1" dirty="0">
              <a:effectLst/>
            </a:endParaRPr>
          </a:p>
        </c:rich>
      </c:tx>
      <c:layout>
        <c:manualLayout>
          <c:xMode val="edge"/>
          <c:yMode val="edge"/>
          <c:x val="0.24483823165084986"/>
          <c:y val="7.9113990324539793E-2"/>
        </c:manualLayout>
      </c:layout>
      <c:overlay val="0"/>
    </c:title>
    <c:autoTitleDeleted val="0"/>
    <c:plotArea>
      <c:layout/>
      <c:barChart>
        <c:barDir val="col"/>
        <c:grouping val="clustered"/>
        <c:varyColors val="0"/>
        <c:ser>
          <c:idx val="0"/>
          <c:order val="0"/>
          <c:tx>
            <c:strRef>
              <c:f>Sheet1!$A$1</c:f>
              <c:strCache>
                <c:ptCount val="1"/>
                <c:pt idx="0">
                  <c:v>Percentage of HCV Ab+ reporting…</c:v>
                </c:pt>
              </c:strCache>
            </c:strRef>
          </c:tx>
          <c:invertIfNegative val="0"/>
          <c:cat>
            <c:strRef>
              <c:f>Sheet1!$A$2:$A$5</c:f>
              <c:strCache>
                <c:ptCount val="4"/>
                <c:pt idx="0">
                  <c:v>Reported being tested for HCV</c:v>
                </c:pt>
                <c:pt idx="1">
                  <c:v>Reported being told they had HCV</c:v>
                </c:pt>
                <c:pt idx="2">
                  <c:v>Reported any treatment</c:v>
                </c:pt>
                <c:pt idx="3">
                  <c:v>Reported completing treatment</c:v>
                </c:pt>
              </c:strCache>
            </c:strRef>
          </c:cat>
          <c:val>
            <c:numRef>
              <c:f>Sheet1!$B$2:$B$5</c:f>
              <c:numCache>
                <c:formatCode>0%</c:formatCode>
                <c:ptCount val="4"/>
                <c:pt idx="0">
                  <c:v>0.94</c:v>
                </c:pt>
                <c:pt idx="1">
                  <c:v>0.68</c:v>
                </c:pt>
                <c:pt idx="2">
                  <c:v>0.26</c:v>
                </c:pt>
                <c:pt idx="3">
                  <c:v>0.18</c:v>
                </c:pt>
              </c:numCache>
            </c:numRef>
          </c:val>
          <c:extLst>
            <c:ext xmlns:c16="http://schemas.microsoft.com/office/drawing/2014/chart" uri="{C3380CC4-5D6E-409C-BE32-E72D297353CC}">
              <c16:uniqueId val="{00000000-D9AB-4C01-B7BC-EFCD0ADC7117}"/>
            </c:ext>
          </c:extLst>
        </c:ser>
        <c:dLbls>
          <c:showLegendKey val="0"/>
          <c:showVal val="0"/>
          <c:showCatName val="0"/>
          <c:showSerName val="0"/>
          <c:showPercent val="0"/>
          <c:showBubbleSize val="0"/>
        </c:dLbls>
        <c:gapWidth val="150"/>
        <c:axId val="111687552"/>
        <c:axId val="111689088"/>
      </c:barChart>
      <c:catAx>
        <c:axId val="111687552"/>
        <c:scaling>
          <c:orientation val="minMax"/>
        </c:scaling>
        <c:delete val="0"/>
        <c:axPos val="b"/>
        <c:numFmt formatCode="General" sourceLinked="0"/>
        <c:majorTickMark val="out"/>
        <c:minorTickMark val="none"/>
        <c:tickLblPos val="nextTo"/>
        <c:txPr>
          <a:bodyPr/>
          <a:lstStyle/>
          <a:p>
            <a:pPr>
              <a:defRPr sz="1600" i="0"/>
            </a:pPr>
            <a:endParaRPr lang="en-US"/>
          </a:p>
        </c:txPr>
        <c:crossAx val="111689088"/>
        <c:crosses val="autoZero"/>
        <c:auto val="1"/>
        <c:lblAlgn val="ctr"/>
        <c:lblOffset val="100"/>
        <c:noMultiLvlLbl val="0"/>
      </c:catAx>
      <c:valAx>
        <c:axId val="111689088"/>
        <c:scaling>
          <c:orientation val="minMax"/>
        </c:scaling>
        <c:delete val="0"/>
        <c:axPos val="l"/>
        <c:majorGridlines/>
        <c:numFmt formatCode="0%" sourceLinked="1"/>
        <c:majorTickMark val="out"/>
        <c:minorTickMark val="none"/>
        <c:tickLblPos val="nextTo"/>
        <c:crossAx val="1116875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0.52854</cdr:x>
      <cdr:y>0.00634</cdr:y>
    </cdr:from>
    <cdr:to>
      <cdr:x>1</cdr:x>
      <cdr:y>0.68847</cdr:y>
    </cdr:to>
    <cdr:sp macro="" textlink="">
      <cdr:nvSpPr>
        <cdr:cNvPr id="2" name="Oval 1">
          <a:extLst xmlns:a="http://schemas.openxmlformats.org/drawingml/2006/main">
            <a:ext uri="{FF2B5EF4-FFF2-40B4-BE49-F238E27FC236}">
              <a16:creationId xmlns:a16="http://schemas.microsoft.com/office/drawing/2014/main" id="{48F55A79-7B1C-624E-B716-90AD52EA8F32}"/>
            </a:ext>
          </a:extLst>
        </cdr:cNvPr>
        <cdr:cNvSpPr/>
      </cdr:nvSpPr>
      <cdr:spPr>
        <a:xfrm xmlns:a="http://schemas.openxmlformats.org/drawingml/2006/main">
          <a:off x="4187446" y="17391"/>
          <a:ext cx="3735236" cy="1870683"/>
        </a:xfrm>
        <a:prstGeom xmlns:a="http://schemas.openxmlformats.org/drawingml/2006/main" prst="ellipse">
          <a:avLst/>
        </a:prstGeom>
        <a:noFill xmlns:a="http://schemas.openxmlformats.org/drawingml/2006/main"/>
        <a:ln xmlns:a="http://schemas.openxmlformats.org/drawingml/2006/main" w="28575">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0.41507</cdr:x>
      <cdr:y>0.45565</cdr:y>
    </cdr:from>
    <cdr:to>
      <cdr:x>0.53479</cdr:x>
      <cdr:y>0.54929</cdr:y>
    </cdr:to>
    <cdr:sp macro="" textlink="">
      <cdr:nvSpPr>
        <cdr:cNvPr id="2" name="TextBox 1"/>
        <cdr:cNvSpPr txBox="1"/>
      </cdr:nvSpPr>
      <cdr:spPr>
        <a:xfrm xmlns:a="http://schemas.openxmlformats.org/drawingml/2006/main">
          <a:off x="2270163" y="1697039"/>
          <a:ext cx="654816" cy="3487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68%</a:t>
          </a:r>
        </a:p>
      </cdr:txBody>
    </cdr:sp>
  </cdr:relSizeAnchor>
  <cdr:relSizeAnchor xmlns:cdr="http://schemas.openxmlformats.org/drawingml/2006/chartDrawing">
    <cdr:from>
      <cdr:x>0.21328</cdr:x>
      <cdr:y>0.44759</cdr:y>
    </cdr:from>
    <cdr:to>
      <cdr:x>0.26886</cdr:x>
      <cdr:y>0.50262</cdr:y>
    </cdr:to>
    <cdr:sp macro="" textlink="">
      <cdr:nvSpPr>
        <cdr:cNvPr id="3" name="TextBox 2"/>
        <cdr:cNvSpPr txBox="1"/>
      </cdr:nvSpPr>
      <cdr:spPr>
        <a:xfrm xmlns:a="http://schemas.openxmlformats.org/drawingml/2006/main">
          <a:off x="1224951" y="1894137"/>
          <a:ext cx="319178" cy="2329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0.21546</cdr:x>
      <cdr:y>0.3678</cdr:y>
    </cdr:from>
    <cdr:to>
      <cdr:x>0.34467</cdr:x>
      <cdr:y>0.43915</cdr:y>
    </cdr:to>
    <cdr:sp macro="" textlink="">
      <cdr:nvSpPr>
        <cdr:cNvPr id="4" name="TextBox 3"/>
        <cdr:cNvSpPr txBox="1"/>
      </cdr:nvSpPr>
      <cdr:spPr>
        <a:xfrm xmlns:a="http://schemas.openxmlformats.org/drawingml/2006/main">
          <a:off x="1116760" y="1276282"/>
          <a:ext cx="669693" cy="24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94%</a:t>
          </a:r>
        </a:p>
      </cdr:txBody>
    </cdr:sp>
  </cdr:relSizeAnchor>
  <cdr:relSizeAnchor xmlns:cdr="http://schemas.openxmlformats.org/drawingml/2006/chartDrawing">
    <cdr:from>
      <cdr:x>0.62065</cdr:x>
      <cdr:y>0.5737</cdr:y>
    </cdr:from>
    <cdr:to>
      <cdr:x>0.7325</cdr:x>
      <cdr:y>0.68203</cdr:y>
    </cdr:to>
    <cdr:sp macro="" textlink="">
      <cdr:nvSpPr>
        <cdr:cNvPr id="5" name="TextBox 4"/>
        <cdr:cNvSpPr txBox="1"/>
      </cdr:nvSpPr>
      <cdr:spPr>
        <a:xfrm xmlns:a="http://schemas.openxmlformats.org/drawingml/2006/main">
          <a:off x="3394566" y="2136720"/>
          <a:ext cx="611789" cy="403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26%</a:t>
          </a:r>
          <a:endParaRPr lang="en-US" sz="1100" b="1" dirty="0">
            <a:solidFill>
              <a:schemeClr val="bg1"/>
            </a:solidFill>
          </a:endParaRPr>
        </a:p>
      </cdr:txBody>
    </cdr:sp>
  </cdr:relSizeAnchor>
  <cdr:relSizeAnchor xmlns:cdr="http://schemas.openxmlformats.org/drawingml/2006/chartDrawing">
    <cdr:from>
      <cdr:x>0.82702</cdr:x>
      <cdr:y>0.59384</cdr:y>
    </cdr:from>
    <cdr:to>
      <cdr:x>0.96165</cdr:x>
      <cdr:y>0.68994</cdr:y>
    </cdr:to>
    <cdr:sp macro="" textlink="">
      <cdr:nvSpPr>
        <cdr:cNvPr id="6" name="TextBox 5"/>
        <cdr:cNvSpPr txBox="1"/>
      </cdr:nvSpPr>
      <cdr:spPr>
        <a:xfrm xmlns:a="http://schemas.openxmlformats.org/drawingml/2006/main">
          <a:off x="4286589" y="2060646"/>
          <a:ext cx="697777" cy="3334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18%</a:t>
          </a:r>
        </a:p>
      </cdr:txBody>
    </cdr:sp>
  </cdr:relSizeAnchor>
  <cdr:relSizeAnchor xmlns:cdr="http://schemas.openxmlformats.org/drawingml/2006/chartDrawing">
    <cdr:from>
      <cdr:x>0.62235</cdr:x>
      <cdr:y>0.34161</cdr:y>
    </cdr:from>
    <cdr:to>
      <cdr:x>0.98231</cdr:x>
      <cdr:y>0.5</cdr:y>
    </cdr:to>
    <cdr:sp macro="" textlink="">
      <cdr:nvSpPr>
        <cdr:cNvPr id="7" name="TextBox 6">
          <a:extLst xmlns:a="http://schemas.openxmlformats.org/drawingml/2006/main">
            <a:ext uri="{FF2B5EF4-FFF2-40B4-BE49-F238E27FC236}">
              <a16:creationId xmlns:a16="http://schemas.microsoft.com/office/drawing/2014/main" id="{F9B1BAE6-6EA9-FA4C-A670-3CBA995F711A}"/>
            </a:ext>
          </a:extLst>
        </cdr:cNvPr>
        <cdr:cNvSpPr txBox="1"/>
      </cdr:nvSpPr>
      <cdr:spPr>
        <a:xfrm xmlns:a="http://schemas.openxmlformats.org/drawingml/2006/main">
          <a:off x="3574336" y="1445675"/>
          <a:ext cx="2067339" cy="6702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0.56564</cdr:x>
      <cdr:y>0.06296</cdr:y>
    </cdr:from>
    <cdr:to>
      <cdr:x>0.99693</cdr:x>
      <cdr:y>0.21996</cdr:y>
    </cdr:to>
    <cdr:sp macro="" textlink="">
      <cdr:nvSpPr>
        <cdr:cNvPr id="8" name="Rectangle 7">
          <a:extLst xmlns:a="http://schemas.openxmlformats.org/drawingml/2006/main">
            <a:ext uri="{FF2B5EF4-FFF2-40B4-BE49-F238E27FC236}">
              <a16:creationId xmlns:a16="http://schemas.microsoft.com/office/drawing/2014/main" id="{56DC28AD-DFC3-984C-8E6D-53E4B6DAD799}"/>
            </a:ext>
          </a:extLst>
        </cdr:cNvPr>
        <cdr:cNvSpPr/>
      </cdr:nvSpPr>
      <cdr:spPr>
        <a:xfrm xmlns:a="http://schemas.openxmlformats.org/drawingml/2006/main">
          <a:off x="2931815" y="218456"/>
          <a:ext cx="2235432" cy="54482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sz="1800" b="1" i="0" u="none" strike="noStrike" kern="1200" baseline="0">
              <a:solidFill>
                <a:prstClr val="black"/>
              </a:solidFill>
              <a:latin typeface="+mn-lt"/>
              <a:ea typeface="+mn-ea"/>
              <a:cs typeface="+mn-cs"/>
            </a:defRPr>
          </a:pPr>
          <a:r>
            <a:rPr lang="en-US" sz="1600" b="1" i="1" dirty="0"/>
            <a:t>Of 254 people ever told they had HCV</a:t>
          </a:r>
          <a:endParaRPr lang="en-US" sz="1600" i="1" dirty="0"/>
        </a:p>
      </cdr:txBody>
    </cdr:sp>
  </cdr:relSizeAnchor>
  <cdr:relSizeAnchor xmlns:cdr="http://schemas.openxmlformats.org/drawingml/2006/chartDrawing">
    <cdr:from>
      <cdr:x>0.85264</cdr:x>
      <cdr:y>0.35027</cdr:y>
    </cdr:from>
    <cdr:to>
      <cdr:x>0.88685</cdr:x>
      <cdr:y>0.57834</cdr:y>
    </cdr:to>
    <cdr:sp macro="" textlink="">
      <cdr:nvSpPr>
        <cdr:cNvPr id="9" name="Right Arrow 8">
          <a:extLst xmlns:a="http://schemas.openxmlformats.org/drawingml/2006/main">
            <a:ext uri="{FF2B5EF4-FFF2-40B4-BE49-F238E27FC236}">
              <a16:creationId xmlns:a16="http://schemas.microsoft.com/office/drawing/2014/main" id="{4D028B6C-A631-9540-873C-27BAE2F45C3C}"/>
            </a:ext>
          </a:extLst>
        </cdr:cNvPr>
        <cdr:cNvSpPr/>
      </cdr:nvSpPr>
      <cdr:spPr>
        <a:xfrm xmlns:a="http://schemas.openxmlformats.org/drawingml/2006/main" rot="5400000">
          <a:off x="4112299" y="1522506"/>
          <a:ext cx="791416" cy="177295"/>
        </a:xfrm>
        <a:prstGeom xmlns:a="http://schemas.openxmlformats.org/drawingml/2006/main" prst="rightArrow">
          <a:avLst/>
        </a:prstGeom>
        <a:solidFill xmlns:a="http://schemas.openxmlformats.org/drawingml/2006/main">
          <a:srgbClr val="FF000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537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248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0652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persons with HIV-HCV coinfection who are not on antiretroviral therapy and have a CD4 cell count less than 200 cells/mm3, it may be advisable to initiate HIV antiretroviral therapy first and defer HCV treatment until undetectable HIV RNA levels have been obtained.</a:t>
            </a:r>
          </a:p>
        </p:txBody>
      </p:sp>
    </p:spTree>
    <p:extLst>
      <p:ext uri="{BB962C8B-B14F-4D97-AF65-F5344CB8AC3E}">
        <p14:creationId xmlns:p14="http://schemas.microsoft.com/office/powerpoint/2010/main" val="84850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Consider screening those younger than 18 and older than 79</a:t>
            </a:r>
          </a:p>
          <a:p>
            <a:endParaRPr lang="en-US" dirty="0"/>
          </a:p>
        </p:txBody>
      </p:sp>
    </p:spTree>
    <p:extLst>
      <p:ext uri="{BB962C8B-B14F-4D97-AF65-F5344CB8AC3E}">
        <p14:creationId xmlns:p14="http://schemas.microsoft.com/office/powerpoint/2010/main" val="3912285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732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IDU accounts for 70% of new infections</a:t>
            </a:r>
          </a:p>
        </p:txBody>
      </p:sp>
    </p:spTree>
    <p:extLst>
      <p:ext uri="{BB962C8B-B14F-4D97-AF65-F5344CB8AC3E}">
        <p14:creationId xmlns:p14="http://schemas.microsoft.com/office/powerpoint/2010/main" val="198933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426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pictures</a:t>
            </a:r>
          </a:p>
        </p:txBody>
      </p:sp>
    </p:spTree>
    <p:extLst>
      <p:ext uri="{BB962C8B-B14F-4D97-AF65-F5344CB8AC3E}">
        <p14:creationId xmlns:p14="http://schemas.microsoft.com/office/powerpoint/2010/main" val="1660654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494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eligible patients had been in </a:t>
            </a:r>
            <a:r>
              <a:rPr lang="en-US" baseline="0" dirty="0" err="1"/>
              <a:t>tx</a:t>
            </a:r>
            <a:r>
              <a:rPr lang="en-US" baseline="0" dirty="0"/>
              <a:t> at least 3 months; randomized 2:1 to immediate vs delayed treatment; ~80% methadone, 20% buprenorphine; frequent monitoring, adherence support not described; 7% </a:t>
            </a:r>
            <a:r>
              <a:rPr lang="en-US" baseline="0" dirty="0" err="1"/>
              <a:t>coinfected</a:t>
            </a:r>
            <a:r>
              <a:rPr lang="en-US" baseline="0" dirty="0"/>
              <a:t> with HIV; mostly men, mostly white, mostly between 35-64; 25% IDU within prior 6 months</a:t>
            </a:r>
          </a:p>
        </p:txBody>
      </p:sp>
    </p:spTree>
    <p:extLst>
      <p:ext uri="{BB962C8B-B14F-4D97-AF65-F5344CB8AC3E}">
        <p14:creationId xmlns:p14="http://schemas.microsoft.com/office/powerpoint/2010/main" val="694941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Self-reported</a:t>
            </a:r>
            <a:r>
              <a:rPr lang="en-US" baseline="0" dirty="0"/>
              <a:t> IDU w/in 6 months; recruited from drug </a:t>
            </a:r>
            <a:r>
              <a:rPr lang="en-US" baseline="0" dirty="0" err="1"/>
              <a:t>tx</a:t>
            </a:r>
            <a:r>
              <a:rPr lang="en-US" baseline="0" dirty="0"/>
              <a:t> clinics, hospital clinics, community clinics, </a:t>
            </a:r>
            <a:r>
              <a:rPr lang="en-US" baseline="0" dirty="0" err="1"/>
              <a:t>etc</a:t>
            </a:r>
            <a:r>
              <a:rPr lang="en-US" baseline="0" dirty="0"/>
              <a:t>; HIV excluded</a:t>
            </a:r>
          </a:p>
          <a:p>
            <a:r>
              <a:rPr lang="en-US" baseline="0" dirty="0"/>
              <a:t>Attended 4 visits during treatment, plus weekly to pick up blister packs</a:t>
            </a:r>
          </a:p>
          <a:p>
            <a:endParaRPr lang="en-US" baseline="0" dirty="0"/>
          </a:p>
          <a:p>
            <a:r>
              <a:rPr lang="en-US" baseline="0" dirty="0"/>
              <a:t>There is also real-world data with comparable outcomes</a:t>
            </a:r>
            <a:endParaRPr lang="en-US" dirty="0"/>
          </a:p>
        </p:txBody>
      </p:sp>
    </p:spTree>
    <p:extLst>
      <p:ext uri="{BB962C8B-B14F-4D97-AF65-F5344CB8AC3E}">
        <p14:creationId xmlns:p14="http://schemas.microsoft.com/office/powerpoint/2010/main" val="694941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references</a:t>
            </a:r>
          </a:p>
        </p:txBody>
      </p:sp>
    </p:spTree>
    <p:extLst>
      <p:ext uri="{BB962C8B-B14F-4D97-AF65-F5344CB8AC3E}">
        <p14:creationId xmlns:p14="http://schemas.microsoft.com/office/powerpoint/2010/main" val="378531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studies were DAA</a:t>
            </a:r>
          </a:p>
        </p:txBody>
      </p:sp>
    </p:spTree>
    <p:extLst>
      <p:ext uri="{BB962C8B-B14F-4D97-AF65-F5344CB8AC3E}">
        <p14:creationId xmlns:p14="http://schemas.microsoft.com/office/powerpoint/2010/main" val="668176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nccc.ucsf.edu/" TargetMode="External"/><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600"/>
              </a:lnSpc>
              <a:spcBef>
                <a:spcPts val="0"/>
              </a:spcBef>
              <a:spcAft>
                <a:spcPts val="0"/>
              </a:spcAft>
              <a:buNone/>
              <a:defRPr sz="22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320" y="92597"/>
            <a:ext cx="2241111" cy="759423"/>
          </a:xfrm>
          <a:prstGeom prst="rect">
            <a:avLst/>
          </a:prstGeom>
        </p:spPr>
      </p:pic>
    </p:spTree>
    <p:extLst>
      <p:ext uri="{BB962C8B-B14F-4D97-AF65-F5344CB8AC3E}">
        <p14:creationId xmlns:p14="http://schemas.microsoft.com/office/powerpoint/2010/main" val="3444683897"/>
      </p:ext>
    </p:extLst>
  </p:cSld>
  <p:clrMapOvr>
    <a:masterClrMapping/>
  </p:clrMapOvr>
  <p:transition spd="slow"/>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a:solidFill>
                  <a:schemeClr val="bg1"/>
                </a:solidFill>
                <a:latin typeface="Arial"/>
                <a:cs typeface="Arial"/>
              </a:defRPr>
            </a:lvl1pPr>
          </a:lstStyle>
          <a:p>
            <a:r>
              <a:rPr lang="en-US" dirty="0"/>
              <a:t>Data Slide: click to add title</a:t>
            </a:r>
          </a:p>
        </p:txBody>
      </p:sp>
      <p:sp>
        <p:nvSpPr>
          <p:cNvPr id="3" name="Rectangle 2"/>
          <p:cNvSpPr/>
          <p:nvPr/>
        </p:nvSpPr>
        <p:spPr>
          <a:xfrm>
            <a:off x="0" y="1227668"/>
            <a:ext cx="9162288" cy="50292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4" name="Text Placeholder 5"/>
          <p:cNvSpPr>
            <a:spLocks noGrp="1"/>
          </p:cNvSpPr>
          <p:nvPr>
            <p:ph type="body" sz="quarter" idx="15" hasCustomPrompt="1"/>
          </p:nvPr>
        </p:nvSpPr>
        <p:spPr>
          <a:xfrm>
            <a:off x="318914" y="1254758"/>
            <a:ext cx="8503916" cy="457195"/>
          </a:xfrm>
          <a:prstGeom prst="rect">
            <a:avLst/>
          </a:prstGeom>
        </p:spPr>
        <p:txBody>
          <a:bodyPr vert="horz" anchor="ctr"/>
          <a:lstStyle>
            <a:lvl1pPr marL="0" indent="0" algn="l">
              <a:spcBef>
                <a:spcPts val="0"/>
              </a:spcBef>
              <a:buNone/>
              <a:defRPr sz="20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1" y="6461765"/>
            <a:ext cx="7360835" cy="320034"/>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graphicFrame>
        <p:nvGraphicFramePr>
          <p:cNvPr id="4" name="Chart 3"/>
          <p:cNvGraphicFramePr/>
          <p:nvPr userDrawn="1">
            <p:extLst>
              <p:ext uri="{D42A27DB-BD31-4B8C-83A1-F6EECF244321}">
                <p14:modId xmlns:p14="http://schemas.microsoft.com/office/powerpoint/2010/main" val="809355522"/>
              </p:ext>
            </p:extLst>
          </p:nvPr>
        </p:nvGraphicFramePr>
        <p:xfrm>
          <a:off x="1143000" y="1905000"/>
          <a:ext cx="6858000" cy="4431041"/>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76DF92B9-B56F-1043-803F-B103D00B4C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10144" y="6354676"/>
            <a:ext cx="856870" cy="499608"/>
          </a:xfrm>
          <a:prstGeom prst="rect">
            <a:avLst/>
          </a:prstGeom>
        </p:spPr>
      </p:pic>
    </p:spTree>
    <p:extLst>
      <p:ext uri="{BB962C8B-B14F-4D97-AF65-F5344CB8AC3E}">
        <p14:creationId xmlns:p14="http://schemas.microsoft.com/office/powerpoint/2010/main" val="428485266"/>
      </p:ext>
    </p:extLst>
  </p:cSld>
  <p:clrMapOvr>
    <a:masterClrMapping/>
  </p:clrMapOvr>
  <p:transition spd="slow"/>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7200" y="6354676"/>
            <a:ext cx="838200" cy="488722"/>
          </a:xfrm>
          <a:prstGeom prst="rect">
            <a:avLst/>
          </a:prstGeom>
        </p:spPr>
      </p:pic>
      <p:pic>
        <p:nvPicPr>
          <p:cNvPr id="10" name="Picture 9" descr="background.jpg"/>
          <p:cNvPicPr>
            <a:picLocks/>
          </p:cNvPicPr>
          <p:nvPr/>
        </p:nvPicPr>
        <p:blipFill>
          <a:blip r:embed="rId3"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0" y="1248369"/>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chemeClr val="bg1"/>
                </a:solidFill>
                <a:latin typeface="Arial"/>
                <a:cs typeface="Arial"/>
              </a:defRPr>
            </a:lvl1pPr>
          </a:lstStyle>
          <a:p>
            <a:pPr lvl="0"/>
            <a:r>
              <a:rPr lang="en-US" dirty="0"/>
              <a:t>Click to Add Source</a:t>
            </a:r>
          </a:p>
        </p:txBody>
      </p:sp>
      <p:sp>
        <p:nvSpPr>
          <p:cNvPr id="9" name="Content Placeholder 3"/>
          <p:cNvSpPr>
            <a:spLocks noGrp="1"/>
          </p:cNvSpPr>
          <p:nvPr>
            <p:ph sz="half" idx="2" hasCustomPrompt="1"/>
          </p:nvPr>
        </p:nvSpPr>
        <p:spPr>
          <a:xfrm>
            <a:off x="323849" y="1514139"/>
            <a:ext cx="8497063" cy="4800600"/>
          </a:xfrm>
          <a:prstGeom prst="rect">
            <a:avLst/>
          </a:prstGeom>
        </p:spPr>
        <p:txBody>
          <a:bodyPr anchor="t" anchorCtr="0">
            <a:normAutofit/>
          </a:bodyPr>
          <a:lstStyle>
            <a:lvl1pPr marL="274320" indent="-228600">
              <a:lnSpc>
                <a:spcPct val="100000"/>
              </a:lnSpc>
              <a:spcBef>
                <a:spcPts val="1600"/>
              </a:spcBef>
              <a:buClr>
                <a:schemeClr val="bg1"/>
              </a:buClr>
              <a:buSzPct val="110000"/>
              <a:buFont typeface="Arial"/>
              <a:buChar char="•"/>
              <a:defRPr sz="2400" baseline="0">
                <a:solidFill>
                  <a:schemeClr val="bg1"/>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pic>
        <p:nvPicPr>
          <p:cNvPr id="12" name="Picture 11">
            <a:extLst>
              <a:ext uri="{FF2B5EF4-FFF2-40B4-BE49-F238E27FC236}">
                <a16:creationId xmlns:a16="http://schemas.microsoft.com/office/drawing/2014/main" id="{1DA4A951-EAE4-8845-9F08-00F0AB866A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extLst>
      <p:ext uri="{BB962C8B-B14F-4D97-AF65-F5344CB8AC3E}">
        <p14:creationId xmlns:p14="http://schemas.microsoft.com/office/powerpoint/2010/main" val="3488979905"/>
      </p:ext>
    </p:extLst>
  </p:cSld>
  <p:clrMapOvr>
    <a:masterClrMapping/>
  </p:clrMapOvr>
  <p:transition spd="slow"/>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 Blue ">
    <p:spTree>
      <p:nvGrpSpPr>
        <p:cNvPr id="1" name=""/>
        <p:cNvGrpSpPr/>
        <p:nvPr/>
      </p:nvGrpSpPr>
      <p:grpSpPr>
        <a:xfrm>
          <a:off x="0" y="0"/>
          <a:ext cx="0" cy="0"/>
          <a:chOff x="0" y="0"/>
          <a:chExt cx="0" cy="0"/>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0" y="-76199"/>
            <a:ext cx="9156413" cy="6952487"/>
          </a:xfrm>
          <a:prstGeom prst="rect">
            <a:avLst/>
          </a:prstGeom>
          <a:noFill/>
          <a:ln>
            <a:noFill/>
          </a:ln>
          <a:effectLst/>
        </p:spPr>
      </p:pic>
      <p:sp>
        <p:nvSpPr>
          <p:cNvPr id="98" name="Title 1"/>
          <p:cNvSpPr>
            <a:spLocks noGrp="1"/>
          </p:cNvSpPr>
          <p:nvPr>
            <p:ph type="title" hasCustomPrompt="1"/>
          </p:nvPr>
        </p:nvSpPr>
        <p:spPr>
          <a:xfrm>
            <a:off x="323850" y="153200"/>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pic>
        <p:nvPicPr>
          <p:cNvPr id="25" name="Picture 24">
            <a:extLst>
              <a:ext uri="{FF2B5EF4-FFF2-40B4-BE49-F238E27FC236}">
                <a16:creationId xmlns:a16="http://schemas.microsoft.com/office/drawing/2014/main" id="{675DE910-BA0B-244E-A63C-A657345E4D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extLst>
      <p:ext uri="{BB962C8B-B14F-4D97-AF65-F5344CB8AC3E}">
        <p14:creationId xmlns:p14="http://schemas.microsoft.com/office/powerpoint/2010/main" val="518541844"/>
      </p:ext>
    </p:extLst>
  </p:cSld>
  <p:clrMapOvr>
    <a:masterClrMapping/>
  </p:clrMapOvr>
  <p:transition spd="slow"/>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Figures + 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cxnSp>
        <p:nvCxnSpPr>
          <p:cNvPr id="35" name="Straight Connector 34"/>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7" name="TextBox 6">
            <a:extLst>
              <a:ext uri="{FF2B5EF4-FFF2-40B4-BE49-F238E27FC236}">
                <a16:creationId xmlns:a16="http://schemas.microsoft.com/office/drawing/2014/main" id="{72B2931C-D345-254E-BF05-8F2700703447}"/>
              </a:ext>
            </a:extLst>
          </p:cNvPr>
          <p:cNvSpPr txBox="1"/>
          <p:nvPr userDrawn="1"/>
        </p:nvSpPr>
        <p:spPr>
          <a:xfrm>
            <a:off x="436598" y="4091845"/>
            <a:ext cx="8209381" cy="1154162"/>
          </a:xfrm>
          <a:prstGeom prst="rect">
            <a:avLst/>
          </a:prstGeom>
          <a:solidFill>
            <a:schemeClr val="bg1">
              <a:lumMod val="95000"/>
            </a:schemeClr>
          </a:solidFill>
        </p:spPr>
        <p:txBody>
          <a:bodyPr wrap="square" lIns="91440" tIns="91440" rIns="91440" bIns="137160" rtlCol="0">
            <a:spAutoFit/>
          </a:bodyPr>
          <a:lstStyle/>
          <a:p>
            <a:pPr algn="l">
              <a:lnSpc>
                <a:spcPts val="2400"/>
              </a:lnSpc>
            </a:pPr>
            <a:r>
              <a:rPr lang="en-US" sz="2000" i="0" dirty="0">
                <a:solidFill>
                  <a:schemeClr val="tx1"/>
                </a:solidFill>
                <a:latin typeface="Arial"/>
              </a:rPr>
              <a:t>The content in this presentation are those of the author(s) and do not necessarily represent the official views of, nor an endorsement, by HRSA, HHS, or the U.S. Government. </a:t>
            </a:r>
          </a:p>
        </p:txBody>
      </p:sp>
      <p:sp>
        <p:nvSpPr>
          <p:cNvPr id="8" name="Rectangle 7">
            <a:extLst>
              <a:ext uri="{FF2B5EF4-FFF2-40B4-BE49-F238E27FC236}">
                <a16:creationId xmlns:a16="http://schemas.microsoft.com/office/drawing/2014/main" id="{863BC9B1-3364-7B4B-958D-F109BCD60A96}"/>
              </a:ext>
            </a:extLst>
          </p:cNvPr>
          <p:cNvSpPr>
            <a:spLocks noChangeArrowheads="1"/>
          </p:cNvSpPr>
          <p:nvPr userDrawn="1"/>
        </p:nvSpPr>
        <p:spPr bwMode="auto">
          <a:xfrm>
            <a:off x="436598" y="1814373"/>
            <a:ext cx="820938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panose="020B0503030404040204" pitchFamily="34" charset="0"/>
              </a:defRPr>
            </a:lvl1pPr>
            <a:lvl2pPr marL="742950" indent="-285750">
              <a:defRPr sz="2400">
                <a:solidFill>
                  <a:schemeClr val="tx1"/>
                </a:solidFill>
                <a:latin typeface="Geneva" panose="020B0503030404040204" pitchFamily="34" charset="0"/>
              </a:defRPr>
            </a:lvl2pPr>
            <a:lvl3pPr marL="1143000" indent="-228600">
              <a:defRPr sz="2400">
                <a:solidFill>
                  <a:schemeClr val="tx1"/>
                </a:solidFill>
                <a:latin typeface="Geneva" panose="020B0503030404040204" pitchFamily="34" charset="0"/>
              </a:defRPr>
            </a:lvl3pPr>
            <a:lvl4pPr marL="1600200" indent="-228600">
              <a:defRPr sz="2400">
                <a:solidFill>
                  <a:schemeClr val="tx1"/>
                </a:solidFill>
                <a:latin typeface="Geneva" panose="020B0503030404040204" pitchFamily="34" charset="0"/>
              </a:defRPr>
            </a:lvl4pPr>
            <a:lvl5pPr marL="2057400" indent="-228600">
              <a:defRPr sz="2400">
                <a:solidFill>
                  <a:schemeClr val="tx1"/>
                </a:solidFill>
                <a:latin typeface="Geneva" panose="020B0503030404040204" pitchFamily="34" charset="0"/>
              </a:defRPr>
            </a:lvl5pPr>
            <a:lvl6pPr marL="2514600" indent="-228600" eaLnBrk="0" fontAlgn="base" hangingPunct="0">
              <a:spcBef>
                <a:spcPct val="0"/>
              </a:spcBef>
              <a:spcAft>
                <a:spcPct val="0"/>
              </a:spcAft>
              <a:defRPr sz="2400">
                <a:solidFill>
                  <a:schemeClr val="tx1"/>
                </a:solidFill>
                <a:latin typeface="Geneva" panose="020B0503030404040204" pitchFamily="34" charset="0"/>
              </a:defRPr>
            </a:lvl6pPr>
            <a:lvl7pPr marL="2971800" indent="-228600" eaLnBrk="0" fontAlgn="base" hangingPunct="0">
              <a:spcBef>
                <a:spcPct val="0"/>
              </a:spcBef>
              <a:spcAft>
                <a:spcPct val="0"/>
              </a:spcAft>
              <a:defRPr sz="2400">
                <a:solidFill>
                  <a:schemeClr val="tx1"/>
                </a:solidFill>
                <a:latin typeface="Geneva" panose="020B0503030404040204" pitchFamily="34" charset="0"/>
              </a:defRPr>
            </a:lvl7pPr>
            <a:lvl8pPr marL="3429000" indent="-228600" eaLnBrk="0" fontAlgn="base" hangingPunct="0">
              <a:spcBef>
                <a:spcPct val="0"/>
              </a:spcBef>
              <a:spcAft>
                <a:spcPct val="0"/>
              </a:spcAft>
              <a:defRPr sz="2400">
                <a:solidFill>
                  <a:schemeClr val="tx1"/>
                </a:solidFill>
                <a:latin typeface="Geneva" panose="020B0503030404040204" pitchFamily="34" charset="0"/>
              </a:defRPr>
            </a:lvl8pPr>
            <a:lvl9pPr marL="3886200" indent="-228600" eaLnBrk="0" fontAlgn="base" hangingPunct="0">
              <a:spcBef>
                <a:spcPct val="0"/>
              </a:spcBef>
              <a:spcAft>
                <a:spcPct val="0"/>
              </a:spcAft>
              <a:defRPr sz="2400">
                <a:solidFill>
                  <a:schemeClr val="tx1"/>
                </a:solidFill>
                <a:latin typeface="Geneva" panose="020B0503030404040204" pitchFamily="34" charset="0"/>
              </a:defRPr>
            </a:lvl9pPr>
          </a:lstStyle>
          <a:p>
            <a:pPr>
              <a:defRPr/>
            </a:pPr>
            <a:r>
              <a:rPr lang="en-US" sz="2200" baseline="0" dirty="0">
                <a:latin typeface="Arial" panose="020B0604020202020204" pitchFamily="34" charset="0"/>
              </a:rPr>
              <a:t>This Mountain West AIDS Education and Training (MWAETC) program is supported  by the Health Resources and Services Administration (HRSA) of the U.S. Department of Health and Human Services (HHS) as part of an award totaling $2,911,844 </a:t>
            </a:r>
            <a:r>
              <a:rPr lang="en-US" sz="2200" baseline="0">
                <a:latin typeface="Arial" panose="020B0604020202020204" pitchFamily="34" charset="0"/>
              </a:rPr>
              <a:t>and as </a:t>
            </a:r>
            <a:r>
              <a:rPr lang="en-US" sz="2200" baseline="0" dirty="0">
                <a:latin typeface="Arial" panose="020B0604020202020204" pitchFamily="34" charset="0"/>
              </a:rPr>
              <a:t>part of another award totaling $400,000  with 0% financed with non-governmental sources. </a:t>
            </a:r>
            <a:endParaRPr lang="en-US" altLang="en-US" sz="2200" baseline="0" dirty="0">
              <a:latin typeface="Arial" panose="020B0604020202020204" pitchFamily="34" charset="0"/>
            </a:endParaRPr>
          </a:p>
        </p:txBody>
      </p:sp>
      <p:pic>
        <p:nvPicPr>
          <p:cNvPr id="9" name="Picture 8">
            <a:extLst>
              <a:ext uri="{FF2B5EF4-FFF2-40B4-BE49-F238E27FC236}">
                <a16:creationId xmlns:a16="http://schemas.microsoft.com/office/drawing/2014/main" id="{399A51B4-8E4E-BE46-91BE-E2A1CB6C64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8191" y="5921213"/>
            <a:ext cx="2280880" cy="772899"/>
          </a:xfrm>
          <a:prstGeom prst="rect">
            <a:avLst/>
          </a:prstGeom>
        </p:spPr>
      </p:pic>
      <p:sp>
        <p:nvSpPr>
          <p:cNvPr id="11" name="Rectangle 10">
            <a:extLst>
              <a:ext uri="{FF2B5EF4-FFF2-40B4-BE49-F238E27FC236}">
                <a16:creationId xmlns:a16="http://schemas.microsoft.com/office/drawing/2014/main" id="{9B9560B1-7680-0745-A762-D6933EB9FA5F}"/>
              </a:ext>
            </a:extLst>
          </p:cNvPr>
          <p:cNvSpPr/>
          <p:nvPr userDrawn="1"/>
        </p:nvSpPr>
        <p:spPr>
          <a:xfrm>
            <a:off x="323850" y="374417"/>
            <a:ext cx="8503918" cy="584775"/>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Tree>
    <p:extLst>
      <p:ext uri="{BB962C8B-B14F-4D97-AF65-F5344CB8AC3E}">
        <p14:creationId xmlns:p14="http://schemas.microsoft.com/office/powerpoint/2010/main" val="266886141"/>
      </p:ext>
    </p:extLst>
  </p:cSld>
  <p:clrMapOvr>
    <a:masterClrMapping/>
  </p:clrMapOvr>
  <p:transition spd="slow"/>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ETC Consultation Resourc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35" name="Rectangle 34"/>
          <p:cNvSpPr/>
          <p:nvPr/>
        </p:nvSpPr>
        <p:spPr>
          <a:xfrm>
            <a:off x="295189" y="119196"/>
            <a:ext cx="8503918" cy="1096832"/>
          </a:xfrm>
          <a:prstGeom prst="rect">
            <a:avLst/>
          </a:prstGeom>
        </p:spPr>
        <p:txBody>
          <a:bodyPr wrap="square" lIns="91440" anchor="ctr">
            <a:norm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National HIV/AIDS Consultation Resources</a:t>
            </a:r>
          </a:p>
        </p:txBody>
      </p:sp>
      <p:cxnSp>
        <p:nvCxnSpPr>
          <p:cNvPr id="9" name="Straight Connector 8"/>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95190" y="1416308"/>
            <a:ext cx="8503918" cy="4483279"/>
          </a:xfrm>
          <a:prstGeom prst="rect">
            <a:avLst/>
          </a:prstGeom>
          <a:noFill/>
        </p:spPr>
        <p:txBody>
          <a:bodyPr wrap="square" rtlCol="0">
            <a:spAutoFit/>
          </a:bodyPr>
          <a:lstStyle/>
          <a:p>
            <a:pPr marL="274320" marR="0" lvl="0" indent="-228600" algn="l" defTabSz="914400" rtl="0" eaLnBrk="1" fontAlgn="auto" latinLnBrk="0" hangingPunct="1">
              <a:lnSpc>
                <a:spcPct val="100000"/>
              </a:lnSpc>
              <a:spcBef>
                <a:spcPts val="1600"/>
              </a:spcBef>
              <a:spcAft>
                <a:spcPts val="0"/>
              </a:spcAft>
              <a:buClr>
                <a:srgbClr val="003A78"/>
              </a:buClr>
              <a:buSzPct val="110000"/>
              <a:buFont typeface="Arial"/>
              <a:buChar char="•"/>
              <a:tabLst/>
              <a:defRPr/>
            </a:pPr>
            <a:r>
              <a:rPr kumimoji="0" lang="en-US" sz="2000" b="1" i="0" u="none" strike="noStrike" kern="1200" cap="none" spc="0" normalizeH="0" baseline="0" noProof="0" dirty="0">
                <a:ln>
                  <a:noFill/>
                </a:ln>
                <a:solidFill>
                  <a:srgbClr val="003A78"/>
                </a:solidFill>
                <a:effectLst/>
                <a:uLnTx/>
                <a:uFillTx/>
                <a:latin typeface="Arial"/>
                <a:ea typeface="+mn-ea"/>
                <a:cs typeface="+mn-cs"/>
              </a:rPr>
              <a:t>Clinician Consultation Center</a:t>
            </a:r>
            <a:r>
              <a:rPr kumimoji="0" lang="en-US" sz="2000" b="1" i="0" u="none" strike="noStrike" kern="1200" cap="none" spc="0" normalizeH="0" baseline="0" noProof="0" dirty="0">
                <a:ln>
                  <a:noFill/>
                </a:ln>
                <a:solidFill>
                  <a:srgbClr val="000000"/>
                </a:solidFill>
                <a:effectLst/>
                <a:uLnTx/>
                <a:uFillTx/>
                <a:latin typeface="Arial"/>
                <a:ea typeface="+mn-ea"/>
                <a:cs typeface="+mn-cs"/>
              </a:rPr>
              <a:t>             	</a:t>
            </a:r>
            <a:r>
              <a:rPr kumimoji="0" lang="en-US" sz="2000" b="0" i="0" u="none" strike="noStrike" kern="1200" cap="none" spc="0" normalizeH="0" baseline="0" noProof="0" dirty="0">
                <a:ln>
                  <a:noFill/>
                </a:ln>
                <a:solidFill>
                  <a:srgbClr val="FF0000"/>
                </a:solidFill>
                <a:effectLst/>
                <a:uLnTx/>
                <a:uFillTx/>
                <a:latin typeface="Arial"/>
                <a:ea typeface="+mn-ea"/>
                <a:cs typeface="+mn-cs"/>
                <a:hlinkClick r:id="rId3"/>
              </a:rPr>
              <a:t>www.nccc.ucsf.edu</a:t>
            </a:r>
            <a:endParaRPr kumimoji="0" lang="en-US" sz="2000" b="0" i="0" u="none" strike="noStrike" kern="1200" cap="none" spc="0" normalizeH="0" baseline="0" noProof="0" dirty="0">
              <a:ln>
                <a:noFill/>
              </a:ln>
              <a:solidFill>
                <a:srgbClr val="FF0000"/>
              </a:solidFill>
              <a:effectLst/>
              <a:uLnTx/>
              <a:uFillTx/>
              <a:latin typeface="Arial"/>
              <a:ea typeface="+mn-ea"/>
              <a:cs typeface="+mn-cs"/>
            </a:endParaRPr>
          </a:p>
          <a:p>
            <a:pPr marL="274320" marR="0" lvl="0" indent="-228600" algn="l" defTabSz="914400" rtl="0" eaLnBrk="1" fontAlgn="auto" latinLnBrk="0" hangingPunct="1">
              <a:lnSpc>
                <a:spcPct val="100000"/>
              </a:lnSpc>
              <a:spcBef>
                <a:spcPts val="1600"/>
              </a:spcBef>
              <a:spcAft>
                <a:spcPts val="0"/>
              </a:spcAft>
              <a:buClr>
                <a:srgbClr val="003A78"/>
              </a:buClr>
              <a:buSzPct val="110000"/>
              <a:buFont typeface="Arial"/>
              <a:buChar char="•"/>
              <a:tabLst/>
              <a:defRPr/>
            </a:pPr>
            <a:r>
              <a:rPr kumimoji="0" lang="en-US" sz="2000" b="1" i="0" u="none" strike="noStrike" kern="1200" cap="none" spc="0" normalizeH="0" baseline="0" noProof="0" dirty="0">
                <a:ln>
                  <a:noFill/>
                </a:ln>
                <a:solidFill>
                  <a:srgbClr val="003A78"/>
                </a:solidFill>
                <a:effectLst/>
                <a:uLnTx/>
                <a:uFillTx/>
                <a:latin typeface="Arial"/>
                <a:ea typeface="+mn-ea"/>
                <a:cs typeface="+mn-cs"/>
              </a:rPr>
              <a:t>HIV/AIDS Management (</a:t>
            </a:r>
            <a:r>
              <a:rPr kumimoji="0" lang="en-US" sz="2000" b="1" i="0" u="none" strike="noStrike" kern="1200" cap="none" spc="0" normalizeH="0" baseline="0" noProof="0" dirty="0" err="1">
                <a:ln>
                  <a:noFill/>
                </a:ln>
                <a:solidFill>
                  <a:srgbClr val="003A78"/>
                </a:solidFill>
                <a:effectLst/>
                <a:uLnTx/>
                <a:uFillTx/>
                <a:latin typeface="Arial"/>
                <a:ea typeface="+mn-ea"/>
                <a:cs typeface="+mn-cs"/>
              </a:rPr>
              <a:t>Warmline</a:t>
            </a:r>
            <a:r>
              <a:rPr kumimoji="0" lang="en-US" sz="2000" b="1" i="0" u="none" strike="noStrike" kern="1200" cap="none" spc="0" normalizeH="0" baseline="0" noProof="0" dirty="0">
                <a:ln>
                  <a:noFill/>
                </a:ln>
                <a:solidFill>
                  <a:srgbClr val="003A78"/>
                </a:solidFill>
                <a:effectLst/>
                <a:uLnTx/>
                <a:uFillTx/>
                <a:latin typeface="Arial"/>
                <a:ea typeface="+mn-ea"/>
                <a:cs typeface="+mn-cs"/>
              </a:rPr>
              <a:t>)		</a:t>
            </a:r>
            <a:r>
              <a:rPr kumimoji="0" lang="en-US" sz="2000" b="0" i="0" u="none" strike="noStrike" kern="1200" cap="none" spc="0" normalizeH="0" baseline="0" noProof="0" dirty="0">
                <a:ln>
                  <a:noFill/>
                </a:ln>
                <a:solidFill>
                  <a:srgbClr val="003A78"/>
                </a:solidFill>
                <a:effectLst/>
                <a:uLnTx/>
                <a:uFillTx/>
                <a:latin typeface="Arial"/>
                <a:ea typeface="+mn-ea"/>
                <a:cs typeface="+mn-cs"/>
              </a:rPr>
              <a:t>1-800-933-3413</a:t>
            </a:r>
            <a:br>
              <a:rPr kumimoji="0" lang="en-US" sz="2000" b="0" i="0" u="none" strike="noStrike" kern="1200" cap="none" spc="0" normalizeH="0" baseline="0" noProof="0" dirty="0">
                <a:ln>
                  <a:noFill/>
                </a:ln>
                <a:solidFill>
                  <a:srgbClr val="003A78"/>
                </a:solidFill>
                <a:effectLst/>
                <a:uLnTx/>
                <a:uFillTx/>
                <a:latin typeface="Arial"/>
                <a:ea typeface="+mn-ea"/>
                <a:cs typeface="+mn-cs"/>
              </a:rPr>
            </a:br>
            <a:r>
              <a:rPr kumimoji="0" lang="en-US" sz="2000" b="0" i="0" u="none" strike="noStrike" kern="1200" cap="none" spc="0" normalizeH="0" baseline="0" noProof="0" dirty="0">
                <a:ln>
                  <a:noFill/>
                </a:ln>
                <a:solidFill>
                  <a:srgbClr val="003A78"/>
                </a:solidFill>
                <a:effectLst/>
                <a:uLnTx/>
                <a:uFillTx/>
                <a:latin typeface="Arial"/>
                <a:ea typeface="+mn-ea"/>
                <a:cs typeface="+mn-cs"/>
              </a:rPr>
              <a:t>M-F, 6am - 5pm PST</a:t>
            </a:r>
          </a:p>
          <a:p>
            <a:pPr marL="274320" marR="0" lvl="0" indent="-228600" algn="l" defTabSz="914400" rtl="0" eaLnBrk="1" fontAlgn="auto" latinLnBrk="0" hangingPunct="1">
              <a:lnSpc>
                <a:spcPct val="100000"/>
              </a:lnSpc>
              <a:spcBef>
                <a:spcPts val="1600"/>
              </a:spcBef>
              <a:spcAft>
                <a:spcPts val="0"/>
              </a:spcAft>
              <a:buClr>
                <a:srgbClr val="003A78"/>
              </a:buClr>
              <a:buSzPct val="110000"/>
              <a:buFont typeface="Arial"/>
              <a:buChar char="•"/>
              <a:tabLst/>
              <a:defRPr/>
            </a:pPr>
            <a:r>
              <a:rPr kumimoji="0" lang="en-US" sz="2000" b="1" i="0" u="none" strike="noStrike" kern="1200" cap="none" spc="0" normalizeH="0" baseline="0" noProof="0" dirty="0" err="1">
                <a:ln>
                  <a:noFill/>
                </a:ln>
                <a:solidFill>
                  <a:srgbClr val="003A78"/>
                </a:solidFill>
                <a:effectLst/>
                <a:uLnTx/>
                <a:uFillTx/>
                <a:latin typeface="Arial"/>
                <a:ea typeface="+mn-ea"/>
                <a:cs typeface="+mn-cs"/>
              </a:rPr>
              <a:t>PEPline</a:t>
            </a:r>
            <a:r>
              <a:rPr kumimoji="0" lang="en-US" sz="2000" b="1" i="0" u="none" strike="noStrike" kern="1200" cap="none" spc="0" normalizeH="0" baseline="0" noProof="0" dirty="0">
                <a:ln>
                  <a:noFill/>
                </a:ln>
                <a:solidFill>
                  <a:srgbClr val="003A78"/>
                </a:solidFill>
                <a:effectLst/>
                <a:uLnTx/>
                <a:uFillTx/>
                <a:latin typeface="Arial"/>
                <a:ea typeface="+mn-ea"/>
                <a:cs typeface="+mn-cs"/>
              </a:rPr>
              <a:t> 					</a:t>
            </a:r>
            <a:r>
              <a:rPr kumimoji="0" lang="en-US" sz="2000" b="0" i="0" u="none" strike="noStrike" kern="1200" cap="none" spc="0" normalizeH="0" baseline="0" noProof="0" dirty="0">
                <a:ln>
                  <a:noFill/>
                </a:ln>
                <a:solidFill>
                  <a:srgbClr val="003A78"/>
                </a:solidFill>
                <a:effectLst/>
                <a:uLnTx/>
                <a:uFillTx/>
                <a:latin typeface="Arial"/>
                <a:ea typeface="+mn-ea"/>
                <a:cs typeface="+mn-cs"/>
              </a:rPr>
              <a:t>1-888-HIV-4911 </a:t>
            </a:r>
            <a:br>
              <a:rPr kumimoji="0" lang="en-US" sz="2000" b="0" i="0" u="none" strike="noStrike" kern="1200" cap="none" spc="0" normalizeH="0" baseline="0" noProof="0" dirty="0">
                <a:ln>
                  <a:noFill/>
                </a:ln>
                <a:solidFill>
                  <a:srgbClr val="003A78"/>
                </a:solidFill>
                <a:effectLst/>
                <a:uLnTx/>
                <a:uFillTx/>
                <a:latin typeface="Arial"/>
                <a:ea typeface="+mn-ea"/>
                <a:cs typeface="+mn-cs"/>
              </a:rPr>
            </a:br>
            <a:r>
              <a:rPr kumimoji="0" lang="en-US" sz="2000" b="0" i="0" u="none" strike="noStrike" kern="1200" cap="none" spc="0" normalizeH="0" baseline="0" noProof="0" dirty="0">
                <a:ln>
                  <a:noFill/>
                </a:ln>
                <a:solidFill>
                  <a:srgbClr val="003A78"/>
                </a:solidFill>
                <a:effectLst/>
                <a:uLnTx/>
                <a:uFillTx/>
                <a:latin typeface="Arial"/>
                <a:ea typeface="+mn-ea"/>
                <a:cs typeface="+mn-cs"/>
              </a:rPr>
              <a:t>Every day, 6am - 6pm PST</a:t>
            </a:r>
          </a:p>
          <a:p>
            <a:pPr marL="274320" marR="0" lvl="0" indent="-228600" algn="l" defTabSz="914400" rtl="0" eaLnBrk="1" fontAlgn="auto" latinLnBrk="0" hangingPunct="1">
              <a:lnSpc>
                <a:spcPct val="100000"/>
              </a:lnSpc>
              <a:spcBef>
                <a:spcPts val="1600"/>
              </a:spcBef>
              <a:spcAft>
                <a:spcPts val="0"/>
              </a:spcAft>
              <a:buClr>
                <a:srgbClr val="003A78"/>
              </a:buClr>
              <a:buSzPct val="110000"/>
              <a:buFont typeface="Arial"/>
              <a:buChar char="•"/>
              <a:tabLst/>
              <a:defRPr/>
            </a:pPr>
            <a:r>
              <a:rPr kumimoji="0" lang="en-US" sz="2000" b="1" i="0" u="none" strike="noStrike" kern="1200" cap="none" spc="0" normalizeH="0" baseline="0" noProof="0" dirty="0" err="1">
                <a:ln>
                  <a:noFill/>
                </a:ln>
                <a:solidFill>
                  <a:srgbClr val="003A78"/>
                </a:solidFill>
                <a:effectLst/>
                <a:uLnTx/>
                <a:uFillTx/>
                <a:latin typeface="Arial"/>
                <a:ea typeface="+mn-ea"/>
                <a:cs typeface="+mn-cs"/>
              </a:rPr>
              <a:t>PrEPline</a:t>
            </a:r>
            <a:r>
              <a:rPr kumimoji="0" lang="en-US" sz="2000" b="1" i="0" u="none" strike="noStrike" kern="1200" cap="none" spc="0" normalizeH="0" baseline="0" noProof="0" dirty="0">
                <a:ln>
                  <a:noFill/>
                </a:ln>
                <a:solidFill>
                  <a:srgbClr val="003A78"/>
                </a:solidFill>
                <a:effectLst/>
                <a:uLnTx/>
                <a:uFillTx/>
                <a:latin typeface="Arial"/>
                <a:ea typeface="+mn-ea"/>
                <a:cs typeface="+mn-cs"/>
              </a:rPr>
              <a:t>					</a:t>
            </a:r>
            <a:r>
              <a:rPr kumimoji="0" lang="en-US" sz="2000" b="0" i="0" u="none" strike="noStrike" kern="1200" cap="none" spc="0" normalizeH="0" baseline="0" noProof="0" dirty="0">
                <a:ln>
                  <a:noFill/>
                </a:ln>
                <a:solidFill>
                  <a:srgbClr val="003A78"/>
                </a:solidFill>
                <a:effectLst/>
                <a:uLnTx/>
                <a:uFillTx/>
                <a:latin typeface="Arial"/>
                <a:ea typeface="+mn-ea"/>
                <a:cs typeface="+mn-cs"/>
              </a:rPr>
              <a:t>1-855-HIV-PrEP</a:t>
            </a:r>
            <a:br>
              <a:rPr kumimoji="0" lang="en-US" sz="2000" b="0" i="0" u="none" strike="noStrike" kern="1200" cap="none" spc="0" normalizeH="0" baseline="0" noProof="0" dirty="0">
                <a:ln>
                  <a:noFill/>
                </a:ln>
                <a:solidFill>
                  <a:srgbClr val="003A78"/>
                </a:solidFill>
                <a:effectLst/>
                <a:uLnTx/>
                <a:uFillTx/>
                <a:latin typeface="Arial"/>
                <a:ea typeface="+mn-ea"/>
                <a:cs typeface="+mn-cs"/>
              </a:rPr>
            </a:br>
            <a:r>
              <a:rPr kumimoji="0" lang="en-US" sz="2000" b="0" i="0" u="none" strike="noStrike" kern="1200" cap="none" spc="0" normalizeH="0" baseline="0" noProof="0" dirty="0">
                <a:ln>
                  <a:noFill/>
                </a:ln>
                <a:solidFill>
                  <a:srgbClr val="003A78"/>
                </a:solidFill>
                <a:effectLst/>
                <a:uLnTx/>
                <a:uFillTx/>
                <a:latin typeface="Arial"/>
                <a:ea typeface="+mn-ea"/>
                <a:cs typeface="+mn-cs"/>
              </a:rPr>
              <a:t>M-F, 8am - 3pm PST</a:t>
            </a:r>
          </a:p>
          <a:p>
            <a:pPr marL="274320" marR="0" lvl="0" indent="-228600" algn="l" defTabSz="914400" rtl="0" eaLnBrk="1" fontAlgn="auto" latinLnBrk="0" hangingPunct="1">
              <a:lnSpc>
                <a:spcPct val="100000"/>
              </a:lnSpc>
              <a:spcBef>
                <a:spcPts val="1600"/>
              </a:spcBef>
              <a:spcAft>
                <a:spcPts val="0"/>
              </a:spcAft>
              <a:buClr>
                <a:srgbClr val="003A78"/>
              </a:buClr>
              <a:buSzPct val="110000"/>
              <a:buFont typeface="Arial"/>
              <a:buChar char="•"/>
              <a:tabLst/>
              <a:defRPr/>
            </a:pPr>
            <a:r>
              <a:rPr kumimoji="0" lang="en-US" sz="2000" b="1" i="0" u="none" strike="noStrike" kern="1200" cap="none" spc="0" normalizeH="0" baseline="0" noProof="0" dirty="0">
                <a:ln>
                  <a:noFill/>
                </a:ln>
                <a:solidFill>
                  <a:srgbClr val="003A78"/>
                </a:solidFill>
                <a:effectLst/>
                <a:uLnTx/>
                <a:uFillTx/>
                <a:latin typeface="Arial"/>
                <a:ea typeface="+mn-ea"/>
                <a:cs typeface="+mn-cs"/>
              </a:rPr>
              <a:t>Perinatal HIV Hotline			</a:t>
            </a:r>
            <a:r>
              <a:rPr kumimoji="0" lang="en-US" sz="2000" b="0" i="0" u="none" strike="noStrike" kern="1200" cap="none" spc="0" normalizeH="0" baseline="0" noProof="0" dirty="0">
                <a:ln>
                  <a:noFill/>
                </a:ln>
                <a:solidFill>
                  <a:srgbClr val="003A78"/>
                </a:solidFill>
                <a:effectLst/>
                <a:uLnTx/>
                <a:uFillTx/>
                <a:latin typeface="Arial"/>
                <a:ea typeface="+mn-ea"/>
                <a:cs typeface="+mn-cs"/>
              </a:rPr>
              <a:t>1-888-HIV-8765</a:t>
            </a:r>
            <a:br>
              <a:rPr kumimoji="0" lang="en-US" sz="2000" b="0" i="0" u="none" strike="noStrike" kern="1200" cap="none" spc="0" normalizeH="0" baseline="0" noProof="0" dirty="0">
                <a:ln>
                  <a:noFill/>
                </a:ln>
                <a:solidFill>
                  <a:srgbClr val="003A78"/>
                </a:solidFill>
                <a:effectLst/>
                <a:uLnTx/>
                <a:uFillTx/>
                <a:latin typeface="Arial"/>
                <a:ea typeface="+mn-ea"/>
                <a:cs typeface="+mn-cs"/>
              </a:rPr>
            </a:br>
            <a:r>
              <a:rPr kumimoji="0" lang="en-US" sz="2000" b="0" i="0" u="none" strike="noStrike" kern="1200" cap="none" spc="0" normalizeH="0" baseline="0" noProof="0" dirty="0">
                <a:ln>
                  <a:noFill/>
                </a:ln>
                <a:solidFill>
                  <a:srgbClr val="003A78"/>
                </a:solidFill>
                <a:effectLst/>
                <a:uLnTx/>
                <a:uFillTx/>
                <a:latin typeface="Arial"/>
                <a:ea typeface="+mn-ea"/>
                <a:cs typeface="+mn-cs"/>
              </a:rPr>
              <a:t>24/7</a:t>
            </a:r>
            <a:endParaRPr kumimoji="0" lang="en-US" sz="2000" b="1" i="0" u="none" strike="noStrike" kern="1200" cap="none" spc="0" normalizeH="0" baseline="0" noProof="0" dirty="0">
              <a:ln>
                <a:noFill/>
              </a:ln>
              <a:solidFill>
                <a:srgbClr val="003A78"/>
              </a:solidFill>
              <a:effectLst/>
              <a:uLnTx/>
              <a:uFillTx/>
              <a:latin typeface="Arial"/>
              <a:ea typeface="+mn-ea"/>
              <a:cs typeface="+mn-cs"/>
            </a:endParaRPr>
          </a:p>
          <a:p>
            <a:pPr marL="45720" marR="0" lvl="0" indent="0" algn="l" defTabSz="914400" rtl="0" eaLnBrk="0" fontAlgn="base" latinLnBrk="0" hangingPunct="0">
              <a:lnSpc>
                <a:spcPct val="100000"/>
              </a:lnSpc>
              <a:spcBef>
                <a:spcPct val="0"/>
              </a:spcBef>
              <a:spcAft>
                <a:spcPct val="0"/>
              </a:spcAft>
              <a:buClrTx/>
              <a:buSzTx/>
              <a:buFontTx/>
              <a:buNone/>
              <a:tabLst/>
              <a:defRPr/>
            </a:pPr>
            <a:endParaRPr lang="en-US" b="1" dirty="0">
              <a:solidFill>
                <a:schemeClr val="bg2"/>
              </a:solidFill>
            </a:endParaRPr>
          </a:p>
          <a:p>
            <a:pPr marL="45720" indent="0">
              <a:buNone/>
            </a:pPr>
            <a:endParaRPr lang="en-US" sz="1400" baseline="0" dirty="0">
              <a:solidFill>
                <a:schemeClr val="tx1"/>
              </a:solidFill>
              <a:latin typeface="+mj-lt"/>
            </a:endParaRPr>
          </a:p>
          <a:p>
            <a:pPr marL="45720" indent="0">
              <a:buNone/>
            </a:pPr>
            <a:r>
              <a:rPr lang="en-US" sz="1400" baseline="0" dirty="0">
                <a:solidFill>
                  <a:schemeClr val="tx1"/>
                </a:solidFill>
                <a:latin typeface="+mj-lt"/>
              </a:rPr>
              <a:t> </a:t>
            </a:r>
          </a:p>
        </p:txBody>
      </p:sp>
      <p:pic>
        <p:nvPicPr>
          <p:cNvPr id="7" name="Picture 6">
            <a:extLst>
              <a:ext uri="{FF2B5EF4-FFF2-40B4-BE49-F238E27FC236}">
                <a16:creationId xmlns:a16="http://schemas.microsoft.com/office/drawing/2014/main" id="{C51EC617-D615-294C-98C3-A0F10C4107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10144" y="6354676"/>
            <a:ext cx="856870" cy="499608"/>
          </a:xfrm>
          <a:prstGeom prst="rect">
            <a:avLst/>
          </a:prstGeom>
        </p:spPr>
      </p:pic>
    </p:spTree>
  </p:cSld>
  <p:clrMapOvr>
    <a:masterClrMapping/>
  </p:clrMapOvr>
  <p:transition spd="slow"/>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pic>
        <p:nvPicPr>
          <p:cNvPr id="6" name="Picture 5">
            <a:extLst>
              <a:ext uri="{FF2B5EF4-FFF2-40B4-BE49-F238E27FC236}">
                <a16:creationId xmlns:a16="http://schemas.microsoft.com/office/drawing/2014/main" id="{539BC33A-99EB-064A-AEB4-FF46B8F1C2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0144" y="6354676"/>
            <a:ext cx="856870" cy="499608"/>
          </a:xfrm>
          <a:prstGeom prst="rect">
            <a:avLst/>
          </a:prstGeom>
        </p:spPr>
      </p:pic>
    </p:spTree>
    <p:extLst>
      <p:ext uri="{BB962C8B-B14F-4D97-AF65-F5344CB8AC3E}">
        <p14:creationId xmlns:p14="http://schemas.microsoft.com/office/powerpoint/2010/main" val="2110182743"/>
      </p:ext>
    </p:extLst>
  </p:cSld>
  <p:clrMapOvr>
    <a:masterClrMapping/>
  </p:clrMapOvr>
  <p:transition spd="slow"/>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66" name="Rectangle 65"/>
          <p:cNvSpPr/>
          <p:nvPr/>
        </p:nvSpPr>
        <p:spPr>
          <a:xfrm>
            <a:off x="0" y="1234258"/>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23850" y="118389"/>
            <a:ext cx="8503918" cy="1096832"/>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688442"/>
            <a:ext cx="8515350" cy="3739896"/>
          </a:xfrm>
          <a:prstGeom prst="rect">
            <a:avLst/>
          </a:prstGeom>
        </p:spPr>
        <p:txBody>
          <a:bodyPr anchor="t" anchorCtr="0">
            <a:normAutofit/>
          </a:bodyPr>
          <a:lstStyle>
            <a:lvl1pPr algn="l">
              <a:defRPr sz="2800" baseline="0">
                <a:solidFill>
                  <a:schemeClr val="bg1"/>
                </a:solidFill>
                <a:latin typeface="Arial"/>
                <a:cs typeface="Arial"/>
              </a:defRPr>
            </a:lvl1pPr>
          </a:lstStyle>
          <a:p>
            <a:r>
              <a:rPr lang="en-US" dirty="0"/>
              <a:t>List any potential conflicts of interest or relationships </a:t>
            </a:r>
            <a:br>
              <a:rPr lang="en-US" dirty="0"/>
            </a:br>
            <a:r>
              <a:rPr lang="en-US" dirty="0"/>
              <a:t>(such as affiliation with a pharmaceutical company via a speakers bureau or grant funding, etc.).</a:t>
            </a:r>
            <a:br>
              <a:rPr lang="en-US" dirty="0"/>
            </a:br>
            <a:br>
              <a:rPr lang="en-US" dirty="0"/>
            </a:br>
            <a:r>
              <a:rPr lang="en-US" dirty="0"/>
              <a:t>If none, list: “No conflicts of interest or relationships to disclose.” </a:t>
            </a:r>
          </a:p>
        </p:txBody>
      </p:sp>
      <p:cxnSp>
        <p:nvCxnSpPr>
          <p:cNvPr id="9" name="Straight Connector 8"/>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5AE71E0-7809-AD40-8C5F-40F990FD4E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cxnSp>
        <p:nvCxnSpPr>
          <p:cNvPr id="9" name="Straight Connector 8"/>
          <p:cNvCxnSpPr/>
          <p:nvPr/>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 y="5037619"/>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background.jpg">
            <a:extLst>
              <a:ext uri="{FF2B5EF4-FFF2-40B4-BE49-F238E27FC236}">
                <a16:creationId xmlns:a16="http://schemas.microsoft.com/office/drawing/2014/main" id="{E7866DBB-7583-3B4A-AE24-CCEB521FE9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flipH="1">
            <a:off x="-1" y="5025542"/>
            <a:ext cx="9162289" cy="1832458"/>
          </a:xfrm>
          <a:prstGeom prst="rect">
            <a:avLst/>
          </a:prstGeom>
        </p:spPr>
      </p:pic>
      <p:pic>
        <p:nvPicPr>
          <p:cNvPr id="12" name="Picture 11">
            <a:extLst>
              <a:ext uri="{FF2B5EF4-FFF2-40B4-BE49-F238E27FC236}">
                <a16:creationId xmlns:a16="http://schemas.microsoft.com/office/drawing/2014/main" id="{7AE2D489-6A0E-914C-86F3-144575F411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extLst>
      <p:ext uri="{BB962C8B-B14F-4D97-AF65-F5344CB8AC3E}">
        <p14:creationId xmlns:p14="http://schemas.microsoft.com/office/powerpoint/2010/main" val="11549561"/>
      </p:ext>
    </p:extLst>
  </p:cSld>
  <p:clrMapOvr>
    <a:masterClrMapping/>
  </p:clrMapOvr>
  <p:transition spd="slow"/>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F34515A-E8A4-2D4C-ABEC-B30F18A162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7200" y="6354676"/>
            <a:ext cx="856870" cy="499608"/>
          </a:xfrm>
          <a:prstGeom prst="rect">
            <a:avLst/>
          </a:prstGeom>
        </p:spPr>
      </p:pic>
    </p:spTree>
    <p:extLst>
      <p:ext uri="{BB962C8B-B14F-4D97-AF65-F5344CB8AC3E}">
        <p14:creationId xmlns:p14="http://schemas.microsoft.com/office/powerpoint/2010/main" val="268866368"/>
      </p:ext>
    </p:extLst>
  </p:cSld>
  <p:clrMapOvr>
    <a:masterClrMapping/>
  </p:clrMapOvr>
  <p:transition spd="slow"/>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Blue_Text Slide">
    <p:spTree>
      <p:nvGrpSpPr>
        <p:cNvPr id="1" name=""/>
        <p:cNvGrpSpPr/>
        <p:nvPr/>
      </p:nvGrpSpPr>
      <p:grpSpPr>
        <a:xfrm>
          <a:off x="0" y="0"/>
          <a:ext cx="0" cy="0"/>
          <a:chOff x="0" y="0"/>
          <a:chExt cx="0" cy="0"/>
        </a:xfrm>
      </p:grpSpPr>
      <p:sp>
        <p:nvSpPr>
          <p:cNvPr id="9" name="Rectangle 8"/>
          <p:cNvSpPr/>
          <p:nvPr userDrawn="1"/>
        </p:nvSpPr>
        <p:spPr>
          <a:xfrm>
            <a:off x="0" y="1248369"/>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chemeClr val="bg1"/>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6B98C43-CD95-164D-BACC-C09A36D27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extLst>
      <p:ext uri="{BB962C8B-B14F-4D97-AF65-F5344CB8AC3E}">
        <p14:creationId xmlns:p14="http://schemas.microsoft.com/office/powerpoint/2010/main" val="4015403217"/>
      </p:ext>
    </p:extLst>
  </p:cSld>
  <p:clrMapOvr>
    <a:masterClrMapping/>
  </p:clrMapOvr>
  <p:transition spd="slow"/>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Text + Figure">
    <p:spTree>
      <p:nvGrpSpPr>
        <p:cNvPr id="1" name=""/>
        <p:cNvGrpSpPr/>
        <p:nvPr/>
      </p:nvGrpSpPr>
      <p:grpSpPr>
        <a:xfrm>
          <a:off x="0" y="0"/>
          <a:ext cx="0" cy="0"/>
          <a:chOff x="0" y="0"/>
          <a:chExt cx="0" cy="0"/>
        </a:xfrm>
      </p:grpSpPr>
      <p:sp>
        <p:nvSpPr>
          <p:cNvPr id="11" name="Rectangle 10"/>
          <p:cNvSpPr/>
          <p:nvPr userDrawn="1"/>
        </p:nvSpPr>
        <p:spPr>
          <a:xfrm>
            <a:off x="0" y="1248369"/>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49" y="1514139"/>
            <a:ext cx="4171951"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chemeClr val="bg1"/>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8" name="Content Placeholder 3"/>
          <p:cNvSpPr>
            <a:spLocks noGrp="1"/>
          </p:cNvSpPr>
          <p:nvPr>
            <p:ph sz="half" idx="15" hasCustomPrompt="1"/>
          </p:nvPr>
        </p:nvSpPr>
        <p:spPr>
          <a:xfrm>
            <a:off x="4572000"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chemeClr val="bg1"/>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pic>
        <p:nvPicPr>
          <p:cNvPr id="12" name="Picture 11">
            <a:extLst>
              <a:ext uri="{FF2B5EF4-FFF2-40B4-BE49-F238E27FC236}">
                <a16:creationId xmlns:a16="http://schemas.microsoft.com/office/drawing/2014/main" id="{F2C5A0E0-BEEB-6E47-B565-C2ECB5218C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extLst>
      <p:ext uri="{BB962C8B-B14F-4D97-AF65-F5344CB8AC3E}">
        <p14:creationId xmlns:p14="http://schemas.microsoft.com/office/powerpoint/2010/main" val="2067622040"/>
      </p:ext>
    </p:extLst>
  </p:cSld>
  <p:clrMapOvr>
    <a:masterClrMapping/>
  </p:clrMapOvr>
  <p:transition spd="slow"/>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49" y="1514139"/>
            <a:ext cx="4171951"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8" name="Content Placeholder 3"/>
          <p:cNvSpPr>
            <a:spLocks noGrp="1"/>
          </p:cNvSpPr>
          <p:nvPr>
            <p:ph sz="half" idx="15" hasCustomPrompt="1"/>
          </p:nvPr>
        </p:nvSpPr>
        <p:spPr>
          <a:xfrm>
            <a:off x="4572000"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pic>
        <p:nvPicPr>
          <p:cNvPr id="11" name="Picture 10">
            <a:extLst>
              <a:ext uri="{FF2B5EF4-FFF2-40B4-BE49-F238E27FC236}">
                <a16:creationId xmlns:a16="http://schemas.microsoft.com/office/drawing/2014/main" id="{232A3B59-71CB-A94B-93CC-65BDFBAD08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0144" y="6354676"/>
            <a:ext cx="856870" cy="499608"/>
          </a:xfrm>
          <a:prstGeom prst="rect">
            <a:avLst/>
          </a:prstGeom>
        </p:spPr>
      </p:pic>
    </p:spTree>
    <p:extLst>
      <p:ext uri="{BB962C8B-B14F-4D97-AF65-F5344CB8AC3E}">
        <p14:creationId xmlns:p14="http://schemas.microsoft.com/office/powerpoint/2010/main" val="3867978143"/>
      </p:ext>
    </p:extLst>
  </p:cSld>
  <p:clrMapOvr>
    <a:masterClrMapping/>
  </p:clrMapOvr>
  <p:transition spd="slow"/>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s + 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cxnSp>
        <p:nvCxnSpPr>
          <p:cNvPr id="35" name="Straight Connector 34"/>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7" name="Content Placeholder 3"/>
          <p:cNvSpPr>
            <a:spLocks noGrp="1"/>
          </p:cNvSpPr>
          <p:nvPr>
            <p:ph sz="half" idx="2" hasCustomPrompt="1"/>
          </p:nvPr>
        </p:nvSpPr>
        <p:spPr>
          <a:xfrm>
            <a:off x="323849" y="1514139"/>
            <a:ext cx="8497063"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pic>
        <p:nvPicPr>
          <p:cNvPr id="9" name="Picture 8">
            <a:extLst>
              <a:ext uri="{FF2B5EF4-FFF2-40B4-BE49-F238E27FC236}">
                <a16:creationId xmlns:a16="http://schemas.microsoft.com/office/drawing/2014/main" id="{980AC5E4-D185-C240-B95F-00E078F8DF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0144" y="6354676"/>
            <a:ext cx="856870" cy="499608"/>
          </a:xfrm>
          <a:prstGeom prst="rect">
            <a:avLst/>
          </a:prstGeom>
        </p:spPr>
      </p:pic>
    </p:spTree>
  </p:cSld>
  <p:clrMapOvr>
    <a:masterClrMapping/>
  </p:clrMapOvr>
  <p:transition spd="slow"/>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igures + 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cxnSp>
        <p:nvCxnSpPr>
          <p:cNvPr id="35" name="Straight Connector 34"/>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pic>
        <p:nvPicPr>
          <p:cNvPr id="34" name="Picture 33">
            <a:extLst>
              <a:ext uri="{FF2B5EF4-FFF2-40B4-BE49-F238E27FC236}">
                <a16:creationId xmlns:a16="http://schemas.microsoft.com/office/drawing/2014/main" id="{F6B3C679-CEC6-674E-9B82-025EB89ACD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7200" y="6354676"/>
            <a:ext cx="856870" cy="499608"/>
          </a:xfrm>
          <a:prstGeom prst="rect">
            <a:avLst/>
          </a:prstGeom>
        </p:spPr>
      </p:pic>
    </p:spTree>
    <p:extLst>
      <p:ext uri="{BB962C8B-B14F-4D97-AF65-F5344CB8AC3E}">
        <p14:creationId xmlns:p14="http://schemas.microsoft.com/office/powerpoint/2010/main" val="888714058"/>
      </p:ext>
    </p:extLst>
  </p:cSld>
  <p:clrMapOvr>
    <a:masterClrMapping/>
  </p:clrMapOvr>
  <p:transition spd="slow"/>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703" r:id="rId2"/>
    <p:sldLayoutId id="2147483738" r:id="rId3"/>
    <p:sldLayoutId id="2147483694" r:id="rId4"/>
    <p:sldLayoutId id="2147483730" r:id="rId5"/>
    <p:sldLayoutId id="2147483695" r:id="rId6"/>
    <p:sldLayoutId id="2147483729" r:id="rId7"/>
    <p:sldLayoutId id="2147483696" r:id="rId8"/>
    <p:sldLayoutId id="2147483736" r:id="rId9"/>
    <p:sldLayoutId id="2147483697" r:id="rId10"/>
    <p:sldLayoutId id="2147483698" r:id="rId11"/>
    <p:sldLayoutId id="2147483699" r:id="rId12"/>
    <p:sldLayoutId id="2147483740" r:id="rId13"/>
    <p:sldLayoutId id="2147483725" r:id="rId14"/>
    <p:sldLayoutId id="2147483700" r:id="rId15"/>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mailto:landinez@uw.edu"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Prevention and Treatment of Hepatitis C Infection Among People Who Use Drugs</a:t>
            </a:r>
            <a:endParaRPr lang="en-US" b="1" dirty="0"/>
          </a:p>
        </p:txBody>
      </p:sp>
      <p:sp>
        <p:nvSpPr>
          <p:cNvPr id="3" name="Text Placeholder 2"/>
          <p:cNvSpPr>
            <a:spLocks noGrp="1"/>
          </p:cNvSpPr>
          <p:nvPr>
            <p:ph type="body" sz="quarter" idx="18"/>
          </p:nvPr>
        </p:nvSpPr>
        <p:spPr/>
        <p:txBody>
          <a:bodyPr/>
          <a:lstStyle/>
          <a:p>
            <a:r>
              <a:rPr lang="en-US" sz="2000" b="1" dirty="0"/>
              <a:t>Jocelyn James, MD</a:t>
            </a:r>
          </a:p>
          <a:p>
            <a:r>
              <a:rPr lang="en-US" sz="2000" b="1" dirty="0"/>
              <a:t>Assistant Professor</a:t>
            </a:r>
          </a:p>
          <a:p>
            <a:r>
              <a:rPr lang="en-US" sz="2000" b="1" dirty="0"/>
              <a:t>Division of General Internal Medicine</a:t>
            </a:r>
          </a:p>
          <a:p>
            <a:r>
              <a:rPr lang="en-US" sz="2000" b="1" dirty="0"/>
              <a:t>University of Washington School of Medicine</a:t>
            </a:r>
          </a:p>
        </p:txBody>
      </p:sp>
      <p:sp>
        <p:nvSpPr>
          <p:cNvPr id="4" name="Text Placeholder 3">
            <a:extLst>
              <a:ext uri="{FF2B5EF4-FFF2-40B4-BE49-F238E27FC236}">
                <a16:creationId xmlns:a16="http://schemas.microsoft.com/office/drawing/2014/main" id="{1F25142C-168B-8648-8E96-0D2DEB8BE044}"/>
              </a:ext>
            </a:extLst>
          </p:cNvPr>
          <p:cNvSpPr>
            <a:spLocks noGrp="1"/>
          </p:cNvSpPr>
          <p:nvPr>
            <p:ph type="body" sz="quarter" idx="14"/>
          </p:nvPr>
        </p:nvSpPr>
        <p:spPr/>
        <p:txBody>
          <a:bodyPr/>
          <a:lstStyle/>
          <a:p>
            <a:r>
              <a:rPr lang="en-US" dirty="0"/>
              <a:t>April 6, 2021</a:t>
            </a:r>
          </a:p>
        </p:txBody>
      </p:sp>
      <p:sp>
        <p:nvSpPr>
          <p:cNvPr id="5" name="Rectangle 2">
            <a:extLst>
              <a:ext uri="{FF2B5EF4-FFF2-40B4-BE49-F238E27FC236}">
                <a16:creationId xmlns:a16="http://schemas.microsoft.com/office/drawing/2014/main" id="{F8D59FC9-7927-264E-B1EF-B0CD8C463CF7}"/>
              </a:ext>
            </a:extLst>
          </p:cNvPr>
          <p:cNvSpPr>
            <a:spLocks noChangeArrowheads="1"/>
          </p:cNvSpPr>
          <p:nvPr/>
        </p:nvSpPr>
        <p:spPr bwMode="auto">
          <a:xfrm>
            <a:off x="6376282" y="-128755"/>
            <a:ext cx="79084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3681816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FD88-1C57-2B44-9BEE-1684304FB063}"/>
              </a:ext>
            </a:extLst>
          </p:cNvPr>
          <p:cNvSpPr>
            <a:spLocks noGrp="1"/>
          </p:cNvSpPr>
          <p:nvPr>
            <p:ph type="title"/>
          </p:nvPr>
        </p:nvSpPr>
        <p:spPr/>
        <p:txBody>
          <a:bodyPr/>
          <a:lstStyle/>
          <a:p>
            <a:r>
              <a:rPr lang="en-US" dirty="0"/>
              <a:t>Opioid Epidemic and HCV</a:t>
            </a:r>
          </a:p>
        </p:txBody>
      </p:sp>
      <p:sp>
        <p:nvSpPr>
          <p:cNvPr id="4" name="Content Placeholder 3">
            <a:extLst>
              <a:ext uri="{FF2B5EF4-FFF2-40B4-BE49-F238E27FC236}">
                <a16:creationId xmlns:a16="http://schemas.microsoft.com/office/drawing/2014/main" id="{0DB43D1C-F648-9243-82A0-16C0375879B8}"/>
              </a:ext>
            </a:extLst>
          </p:cNvPr>
          <p:cNvSpPr>
            <a:spLocks noGrp="1"/>
          </p:cNvSpPr>
          <p:nvPr>
            <p:ph sz="half" idx="2"/>
          </p:nvPr>
        </p:nvSpPr>
        <p:spPr/>
        <p:txBody>
          <a:bodyPr>
            <a:normAutofit/>
          </a:bodyPr>
          <a:lstStyle/>
          <a:p>
            <a:pPr marL="342900" lvl="1" indent="-342900">
              <a:spcBef>
                <a:spcPts val="600"/>
              </a:spcBef>
              <a:spcAft>
                <a:spcPts val="600"/>
              </a:spcAft>
              <a:buFont typeface="Arial"/>
              <a:buChar char="•"/>
            </a:pPr>
            <a:r>
              <a:rPr lang="en-US" sz="2400" b="1" dirty="0"/>
              <a:t>Emerging epidemic </a:t>
            </a:r>
            <a:r>
              <a:rPr lang="en-US" sz="2400" dirty="0"/>
              <a:t>of HCV infections among young people who inject drugs</a:t>
            </a:r>
          </a:p>
          <a:p>
            <a:pPr marL="342900" lvl="1" indent="-342900">
              <a:spcBef>
                <a:spcPts val="600"/>
              </a:spcBef>
              <a:spcAft>
                <a:spcPts val="600"/>
              </a:spcAft>
              <a:buFont typeface="Arial"/>
              <a:buChar char="•"/>
            </a:pPr>
            <a:r>
              <a:rPr lang="en-US" sz="2400" dirty="0"/>
              <a:t>Closely related to opioid epidemic</a:t>
            </a:r>
          </a:p>
        </p:txBody>
      </p:sp>
      <p:graphicFrame>
        <p:nvGraphicFramePr>
          <p:cNvPr id="5" name="Chart 4">
            <a:extLst>
              <a:ext uri="{FF2B5EF4-FFF2-40B4-BE49-F238E27FC236}">
                <a16:creationId xmlns:a16="http://schemas.microsoft.com/office/drawing/2014/main" id="{9694D658-C2BB-7D49-B029-07EEE3A035D3}"/>
              </a:ext>
            </a:extLst>
          </p:cNvPr>
          <p:cNvGraphicFramePr/>
          <p:nvPr>
            <p:extLst>
              <p:ext uri="{D42A27DB-BD31-4B8C-83A1-F6EECF244321}">
                <p14:modId xmlns:p14="http://schemas.microsoft.com/office/powerpoint/2010/main" val="1876298237"/>
              </p:ext>
            </p:extLst>
          </p:nvPr>
        </p:nvGraphicFramePr>
        <p:xfrm>
          <a:off x="386431" y="3127514"/>
          <a:ext cx="7869673" cy="317975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A4201597-1F0C-294D-990C-C4DED7AC8D0D}"/>
              </a:ext>
            </a:extLst>
          </p:cNvPr>
          <p:cNvSpPr txBox="1">
            <a:spLocks noGrp="1"/>
          </p:cNvSpPr>
          <p:nvPr>
            <p:ph type="body" sz="quarter" idx="14"/>
          </p:nvPr>
        </p:nvSpPr>
        <p:spPr>
          <a:prstGeom prst="rect">
            <a:avLst/>
          </a:prstGeom>
          <a:noFill/>
        </p:spPr>
        <p:txBody>
          <a:bodyPr wrap="square" rtlCol="0">
            <a:spAutoFit/>
          </a:bodyPr>
          <a:lstStyle/>
          <a:p>
            <a:r>
              <a:rPr lang="en-US" sz="1400" b="1" dirty="0"/>
              <a:t>Rates of reported acute hepatitis C by age group, US, 2002-2017 (CDC Viral Hepatitis Surveillance Data)</a:t>
            </a:r>
          </a:p>
        </p:txBody>
      </p:sp>
      <p:sp>
        <p:nvSpPr>
          <p:cNvPr id="8" name="Rectangle 7">
            <a:extLst>
              <a:ext uri="{FF2B5EF4-FFF2-40B4-BE49-F238E27FC236}">
                <a16:creationId xmlns:a16="http://schemas.microsoft.com/office/drawing/2014/main" id="{8C9DD31B-2DD9-DB4B-A3BA-FA6A2C9FF4DE}"/>
              </a:ext>
            </a:extLst>
          </p:cNvPr>
          <p:cNvSpPr/>
          <p:nvPr/>
        </p:nvSpPr>
        <p:spPr>
          <a:xfrm>
            <a:off x="5762735" y="2557863"/>
            <a:ext cx="2989373" cy="400110"/>
          </a:xfrm>
          <a:prstGeom prst="rect">
            <a:avLst/>
          </a:prstGeom>
        </p:spPr>
        <p:txBody>
          <a:bodyPr wrap="square">
            <a:spAutoFit/>
          </a:bodyPr>
          <a:lstStyle/>
          <a:p>
            <a:pPr algn="ctr"/>
            <a:r>
              <a:rPr lang="en-US" sz="1000" dirty="0"/>
              <a:t>Figure source: modified from hepatitisc.uw.edu from </a:t>
            </a:r>
            <a:r>
              <a:rPr lang="en-US" sz="1000" dirty="0" err="1"/>
              <a:t>Klevens</a:t>
            </a:r>
            <a:r>
              <a:rPr lang="en-US" sz="1000" dirty="0"/>
              <a:t> et al, Am J Public Health 2014</a:t>
            </a:r>
          </a:p>
        </p:txBody>
      </p:sp>
    </p:spTree>
    <p:extLst>
      <p:ext uri="{BB962C8B-B14F-4D97-AF65-F5344CB8AC3E}">
        <p14:creationId xmlns:p14="http://schemas.microsoft.com/office/powerpoint/2010/main" val="331340698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ED09-9F42-354D-844E-5ED6A879A65F}"/>
              </a:ext>
            </a:extLst>
          </p:cNvPr>
          <p:cNvSpPr>
            <a:spLocks noGrp="1"/>
          </p:cNvSpPr>
          <p:nvPr>
            <p:ph type="title"/>
          </p:nvPr>
        </p:nvSpPr>
        <p:spPr/>
        <p:txBody>
          <a:bodyPr/>
          <a:lstStyle/>
          <a:p>
            <a:r>
              <a:rPr lang="en-US" dirty="0"/>
              <a:t>Opioid Epidemic and HCV</a:t>
            </a:r>
          </a:p>
        </p:txBody>
      </p:sp>
      <p:sp>
        <p:nvSpPr>
          <p:cNvPr id="3" name="Text Placeholder 2">
            <a:extLst>
              <a:ext uri="{FF2B5EF4-FFF2-40B4-BE49-F238E27FC236}">
                <a16:creationId xmlns:a16="http://schemas.microsoft.com/office/drawing/2014/main" id="{FBD88A1D-5F04-914D-B178-FC5A45075291}"/>
              </a:ext>
            </a:extLst>
          </p:cNvPr>
          <p:cNvSpPr>
            <a:spLocks noGrp="1"/>
          </p:cNvSpPr>
          <p:nvPr>
            <p:ph type="body" sz="quarter" idx="14"/>
          </p:nvPr>
        </p:nvSpPr>
        <p:spPr/>
        <p:txBody>
          <a:bodyPr/>
          <a:lstStyle/>
          <a:p>
            <a:r>
              <a:rPr lang="en-US" dirty="0"/>
              <a:t>Figure source: modified from hepatitisc.uw.edu from </a:t>
            </a:r>
            <a:r>
              <a:rPr lang="en-US" dirty="0" err="1"/>
              <a:t>Klevens</a:t>
            </a:r>
            <a:r>
              <a:rPr lang="en-US" dirty="0"/>
              <a:t> et al, Am J Public Health 2014. </a:t>
            </a:r>
            <a:r>
              <a:rPr lang="en-US" baseline="30000" dirty="0"/>
              <a:t>1</a:t>
            </a:r>
            <a:r>
              <a:rPr lang="en-US" dirty="0"/>
              <a:t> Centers for Disease Control</a:t>
            </a:r>
          </a:p>
          <a:p>
            <a:endParaRPr lang="en-US" dirty="0"/>
          </a:p>
        </p:txBody>
      </p:sp>
      <p:sp>
        <p:nvSpPr>
          <p:cNvPr id="4" name="Content Placeholder 3">
            <a:extLst>
              <a:ext uri="{FF2B5EF4-FFF2-40B4-BE49-F238E27FC236}">
                <a16:creationId xmlns:a16="http://schemas.microsoft.com/office/drawing/2014/main" id="{9D4845BA-C1A1-3546-9209-92FC76DA0CCF}"/>
              </a:ext>
            </a:extLst>
          </p:cNvPr>
          <p:cNvSpPr>
            <a:spLocks noGrp="1"/>
          </p:cNvSpPr>
          <p:nvPr>
            <p:ph sz="half" idx="2"/>
          </p:nvPr>
        </p:nvSpPr>
        <p:spPr/>
        <p:txBody>
          <a:bodyPr/>
          <a:lstStyle/>
          <a:p>
            <a:r>
              <a:rPr lang="en-US" dirty="0"/>
              <a:t>Reported acute infections are only the tip of the iceberg</a:t>
            </a:r>
          </a:p>
        </p:txBody>
      </p:sp>
      <p:pic>
        <p:nvPicPr>
          <p:cNvPr id="5" name="Picture 2" descr="As shown in this conceptual model, only a minor proportion of persons with acute (new) HCV infection have their case reported. The CDC estimates a ratio of 13.9 total acute HCV infections for every 1 reported case of acute HCV infection.">
            <a:extLst>
              <a:ext uri="{FF2B5EF4-FFF2-40B4-BE49-F238E27FC236}">
                <a16:creationId xmlns:a16="http://schemas.microsoft.com/office/drawing/2014/main" id="{B261C7AD-D655-1D47-B28B-D3A4148EE4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118" y="2133600"/>
            <a:ext cx="5789764" cy="35876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63039" y="2615979"/>
            <a:ext cx="1868558" cy="923330"/>
          </a:xfrm>
          <a:prstGeom prst="rect">
            <a:avLst/>
          </a:prstGeom>
          <a:noFill/>
        </p:spPr>
        <p:txBody>
          <a:bodyPr wrap="square" rtlCol="0">
            <a:spAutoFit/>
          </a:bodyPr>
          <a:lstStyle/>
          <a:p>
            <a:r>
              <a:rPr lang="en-US" sz="1800" dirty="0">
                <a:latin typeface="Arial"/>
              </a:rPr>
              <a:t>3,621 acute cases reported in U.S. in 2018</a:t>
            </a:r>
            <a:r>
              <a:rPr lang="en-US" sz="1800" baseline="30000" dirty="0"/>
              <a:t> 1</a:t>
            </a:r>
            <a:endParaRPr lang="en-US" sz="1800" dirty="0">
              <a:latin typeface="Arial"/>
            </a:endParaRPr>
          </a:p>
        </p:txBody>
      </p:sp>
      <p:sp>
        <p:nvSpPr>
          <p:cNvPr id="7" name="TextBox 6"/>
          <p:cNvSpPr txBox="1"/>
          <p:nvPr/>
        </p:nvSpPr>
        <p:spPr>
          <a:xfrm>
            <a:off x="271668" y="4933116"/>
            <a:ext cx="2125650" cy="646331"/>
          </a:xfrm>
          <a:prstGeom prst="rect">
            <a:avLst/>
          </a:prstGeom>
          <a:noFill/>
        </p:spPr>
        <p:txBody>
          <a:bodyPr wrap="square" rtlCol="0">
            <a:spAutoFit/>
          </a:bodyPr>
          <a:lstStyle/>
          <a:p>
            <a:r>
              <a:rPr lang="en-US" sz="1800" dirty="0">
                <a:latin typeface="Arial"/>
              </a:rPr>
              <a:t>Estimated 50,300 actual new cases</a:t>
            </a:r>
            <a:r>
              <a:rPr lang="en-US" sz="1800" baseline="30000" dirty="0"/>
              <a:t>1</a:t>
            </a:r>
            <a:endParaRPr lang="en-US" sz="1800" dirty="0">
              <a:latin typeface="Arial"/>
            </a:endParaRPr>
          </a:p>
        </p:txBody>
      </p:sp>
    </p:spTree>
    <p:extLst>
      <p:ext uri="{BB962C8B-B14F-4D97-AF65-F5344CB8AC3E}">
        <p14:creationId xmlns:p14="http://schemas.microsoft.com/office/powerpoint/2010/main" val="159734102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C1386-928B-CF4C-AE5D-5A2EEE9862C1}"/>
              </a:ext>
            </a:extLst>
          </p:cNvPr>
          <p:cNvSpPr>
            <a:spLocks noGrp="1"/>
          </p:cNvSpPr>
          <p:nvPr>
            <p:ph type="title"/>
          </p:nvPr>
        </p:nvSpPr>
        <p:spPr/>
        <p:txBody>
          <a:bodyPr/>
          <a:lstStyle/>
          <a:p>
            <a:r>
              <a:rPr lang="en-US" dirty="0"/>
              <a:t>Example from Washington State </a:t>
            </a:r>
          </a:p>
        </p:txBody>
      </p:sp>
      <p:sp>
        <p:nvSpPr>
          <p:cNvPr id="3" name="Text Placeholder 2">
            <a:extLst>
              <a:ext uri="{FF2B5EF4-FFF2-40B4-BE49-F238E27FC236}">
                <a16:creationId xmlns:a16="http://schemas.microsoft.com/office/drawing/2014/main" id="{3E7FB3A7-945F-A64A-B840-60210EE98283}"/>
              </a:ext>
            </a:extLst>
          </p:cNvPr>
          <p:cNvSpPr>
            <a:spLocks noGrp="1"/>
          </p:cNvSpPr>
          <p:nvPr>
            <p:ph type="body" sz="quarter" idx="14"/>
          </p:nvPr>
        </p:nvSpPr>
        <p:spPr/>
        <p:txBody>
          <a:bodyPr/>
          <a:lstStyle/>
          <a:p>
            <a:r>
              <a:rPr lang="en-US" dirty="0"/>
              <a:t>Source: Washington State Department of Health</a:t>
            </a:r>
          </a:p>
        </p:txBody>
      </p:sp>
      <p:sp>
        <p:nvSpPr>
          <p:cNvPr id="4" name="Content Placeholder 3">
            <a:extLst>
              <a:ext uri="{FF2B5EF4-FFF2-40B4-BE49-F238E27FC236}">
                <a16:creationId xmlns:a16="http://schemas.microsoft.com/office/drawing/2014/main" id="{B071F291-8397-CA48-A684-46F9F6D000A8}"/>
              </a:ext>
            </a:extLst>
          </p:cNvPr>
          <p:cNvSpPr>
            <a:spLocks noGrp="1"/>
          </p:cNvSpPr>
          <p:nvPr>
            <p:ph sz="half" idx="2"/>
          </p:nvPr>
        </p:nvSpPr>
        <p:spPr>
          <a:xfrm>
            <a:off x="323850" y="1514139"/>
            <a:ext cx="8515350" cy="2342244"/>
          </a:xfrm>
        </p:spPr>
        <p:txBody>
          <a:bodyPr/>
          <a:lstStyle/>
          <a:p>
            <a:pPr marL="342900" lvl="1" indent="-342900">
              <a:spcBef>
                <a:spcPts val="600"/>
              </a:spcBef>
              <a:spcAft>
                <a:spcPts val="600"/>
              </a:spcAft>
              <a:buFont typeface="Arial"/>
              <a:buChar char="•"/>
            </a:pPr>
            <a:r>
              <a:rPr lang="en-US" sz="2400" dirty="0"/>
              <a:t>As throughout US, there are now </a:t>
            </a:r>
            <a:r>
              <a:rPr lang="en-US" sz="2400" dirty="0">
                <a:solidFill>
                  <a:srgbClr val="FF0000"/>
                </a:solidFill>
              </a:rPr>
              <a:t>two epidemics: baby boomers and young people who inject drugs </a:t>
            </a:r>
          </a:p>
          <a:p>
            <a:pPr marL="342900" lvl="1" indent="-342900">
              <a:spcBef>
                <a:spcPts val="600"/>
              </a:spcBef>
              <a:spcAft>
                <a:spcPts val="600"/>
              </a:spcAft>
              <a:buFont typeface="Arial"/>
              <a:buChar char="•"/>
            </a:pPr>
            <a:r>
              <a:rPr lang="en-US" sz="2400" dirty="0"/>
              <a:t>In 2018 there were 118 new reports of acute HCV, the highest in 20 years</a:t>
            </a:r>
          </a:p>
          <a:p>
            <a:endParaRPr lang="en-US" dirty="0"/>
          </a:p>
        </p:txBody>
      </p:sp>
      <p:pic>
        <p:nvPicPr>
          <p:cNvPr id="5" name="Picture 4">
            <a:extLst>
              <a:ext uri="{FF2B5EF4-FFF2-40B4-BE49-F238E27FC236}">
                <a16:creationId xmlns:a16="http://schemas.microsoft.com/office/drawing/2014/main" id="{1FAC1695-A774-874C-AD8B-A4AE89B03524}"/>
              </a:ext>
            </a:extLst>
          </p:cNvPr>
          <p:cNvPicPr>
            <a:picLocks noChangeAspect="1"/>
          </p:cNvPicPr>
          <p:nvPr/>
        </p:nvPicPr>
        <p:blipFill>
          <a:blip r:embed="rId2"/>
          <a:stretch>
            <a:fillRect/>
          </a:stretch>
        </p:blipFill>
        <p:spPr>
          <a:xfrm>
            <a:off x="1392981" y="4111418"/>
            <a:ext cx="3017969" cy="1762209"/>
          </a:xfrm>
          <a:prstGeom prst="rect">
            <a:avLst/>
          </a:prstGeom>
        </p:spPr>
      </p:pic>
      <p:sp>
        <p:nvSpPr>
          <p:cNvPr id="6" name="TextBox 5">
            <a:extLst>
              <a:ext uri="{FF2B5EF4-FFF2-40B4-BE49-F238E27FC236}">
                <a16:creationId xmlns:a16="http://schemas.microsoft.com/office/drawing/2014/main" id="{30E2B2F6-2584-984A-9A85-9C5090C4FEA9}"/>
              </a:ext>
            </a:extLst>
          </p:cNvPr>
          <p:cNvSpPr txBox="1"/>
          <p:nvPr/>
        </p:nvSpPr>
        <p:spPr>
          <a:xfrm>
            <a:off x="2901966" y="3615678"/>
            <a:ext cx="3703676" cy="400110"/>
          </a:xfrm>
          <a:prstGeom prst="rect">
            <a:avLst/>
          </a:prstGeom>
          <a:noFill/>
        </p:spPr>
        <p:txBody>
          <a:bodyPr wrap="square" rtlCol="0">
            <a:spAutoFit/>
          </a:bodyPr>
          <a:lstStyle/>
          <a:p>
            <a:r>
              <a:rPr lang="en-US" sz="2000" b="1" dirty="0"/>
              <a:t>Chronic HCV in WA State</a:t>
            </a:r>
          </a:p>
        </p:txBody>
      </p:sp>
      <p:sp>
        <p:nvSpPr>
          <p:cNvPr id="7" name="TextBox 6">
            <a:extLst>
              <a:ext uri="{FF2B5EF4-FFF2-40B4-BE49-F238E27FC236}">
                <a16:creationId xmlns:a16="http://schemas.microsoft.com/office/drawing/2014/main" id="{CFE33AF6-B6DC-B045-93BB-C2A11F911E53}"/>
              </a:ext>
            </a:extLst>
          </p:cNvPr>
          <p:cNvSpPr txBox="1"/>
          <p:nvPr/>
        </p:nvSpPr>
        <p:spPr>
          <a:xfrm>
            <a:off x="5802197" y="5932942"/>
            <a:ext cx="826099" cy="369332"/>
          </a:xfrm>
          <a:prstGeom prst="rect">
            <a:avLst/>
          </a:prstGeom>
          <a:noFill/>
        </p:spPr>
        <p:txBody>
          <a:bodyPr wrap="square" rtlCol="0">
            <a:spAutoFit/>
          </a:bodyPr>
          <a:lstStyle/>
          <a:p>
            <a:r>
              <a:rPr lang="en-US" sz="1800" b="1" dirty="0"/>
              <a:t>2018</a:t>
            </a:r>
          </a:p>
        </p:txBody>
      </p:sp>
      <p:sp>
        <p:nvSpPr>
          <p:cNvPr id="8" name="TextBox 7">
            <a:extLst>
              <a:ext uri="{FF2B5EF4-FFF2-40B4-BE49-F238E27FC236}">
                <a16:creationId xmlns:a16="http://schemas.microsoft.com/office/drawing/2014/main" id="{896319B6-B335-ED49-AD41-3C592E5F817B}"/>
              </a:ext>
            </a:extLst>
          </p:cNvPr>
          <p:cNvSpPr txBox="1"/>
          <p:nvPr/>
        </p:nvSpPr>
        <p:spPr>
          <a:xfrm>
            <a:off x="2488915" y="5921490"/>
            <a:ext cx="826099" cy="369332"/>
          </a:xfrm>
          <a:prstGeom prst="rect">
            <a:avLst/>
          </a:prstGeom>
          <a:noFill/>
        </p:spPr>
        <p:txBody>
          <a:bodyPr wrap="square" rtlCol="0">
            <a:spAutoFit/>
          </a:bodyPr>
          <a:lstStyle/>
          <a:p>
            <a:r>
              <a:rPr lang="en-US" sz="1800" b="1" dirty="0"/>
              <a:t>2007</a:t>
            </a:r>
          </a:p>
        </p:txBody>
      </p:sp>
      <p:pic>
        <p:nvPicPr>
          <p:cNvPr id="9" name="Picture 8">
            <a:extLst>
              <a:ext uri="{FF2B5EF4-FFF2-40B4-BE49-F238E27FC236}">
                <a16:creationId xmlns:a16="http://schemas.microsoft.com/office/drawing/2014/main" id="{E53E4C26-CEA0-0245-A019-53DC203065BE}"/>
              </a:ext>
            </a:extLst>
          </p:cNvPr>
          <p:cNvPicPr>
            <a:picLocks noChangeAspect="1"/>
          </p:cNvPicPr>
          <p:nvPr/>
        </p:nvPicPr>
        <p:blipFill>
          <a:blip r:embed="rId3"/>
          <a:stretch>
            <a:fillRect/>
          </a:stretch>
        </p:blipFill>
        <p:spPr>
          <a:xfrm>
            <a:off x="4972025" y="4110348"/>
            <a:ext cx="2486445" cy="1773876"/>
          </a:xfrm>
          <a:prstGeom prst="rect">
            <a:avLst/>
          </a:prstGeom>
        </p:spPr>
      </p:pic>
    </p:spTree>
    <p:extLst>
      <p:ext uri="{BB962C8B-B14F-4D97-AF65-F5344CB8AC3E}">
        <p14:creationId xmlns:p14="http://schemas.microsoft.com/office/powerpoint/2010/main" val="406490085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6995-735F-E24B-B507-B2E4EBE1B5D5}"/>
              </a:ext>
            </a:extLst>
          </p:cNvPr>
          <p:cNvSpPr>
            <a:spLocks noGrp="1"/>
          </p:cNvSpPr>
          <p:nvPr>
            <p:ph type="title"/>
          </p:nvPr>
        </p:nvSpPr>
        <p:spPr/>
        <p:txBody>
          <a:bodyPr/>
          <a:lstStyle/>
          <a:p>
            <a:r>
              <a:rPr lang="en-US" dirty="0"/>
              <a:t>Health Consequences of Chronic HCV</a:t>
            </a:r>
          </a:p>
        </p:txBody>
      </p:sp>
      <p:sp>
        <p:nvSpPr>
          <p:cNvPr id="4" name="Content Placeholder 3">
            <a:extLst>
              <a:ext uri="{FF2B5EF4-FFF2-40B4-BE49-F238E27FC236}">
                <a16:creationId xmlns:a16="http://schemas.microsoft.com/office/drawing/2014/main" id="{484ABDBC-330F-DA48-AA27-3E495A6AF2F3}"/>
              </a:ext>
            </a:extLst>
          </p:cNvPr>
          <p:cNvSpPr>
            <a:spLocks noGrp="1"/>
          </p:cNvSpPr>
          <p:nvPr>
            <p:ph sz="half" idx="2"/>
          </p:nvPr>
        </p:nvSpPr>
        <p:spPr>
          <a:xfrm>
            <a:off x="323850" y="3429000"/>
            <a:ext cx="8382827" cy="2947462"/>
          </a:xfrm>
        </p:spPr>
        <p:txBody>
          <a:bodyPr>
            <a:noAutofit/>
          </a:bodyPr>
          <a:lstStyle/>
          <a:p>
            <a:pPr>
              <a:spcBef>
                <a:spcPts val="600"/>
              </a:spcBef>
              <a:spcAft>
                <a:spcPts val="600"/>
              </a:spcAft>
            </a:pPr>
            <a:r>
              <a:rPr lang="en-US" dirty="0"/>
              <a:t>15-30% of those with chronic HCV will develop cirrhosis, which can lead to</a:t>
            </a:r>
          </a:p>
          <a:p>
            <a:pPr lvl="1">
              <a:spcBef>
                <a:spcPts val="0"/>
              </a:spcBef>
              <a:buFont typeface="Wingdings" panose="05000000000000000000" pitchFamily="2" charset="2"/>
              <a:buChar char="Ø"/>
            </a:pPr>
            <a:r>
              <a:rPr lang="en-US" sz="2400" dirty="0"/>
              <a:t>Liver failure</a:t>
            </a:r>
          </a:p>
          <a:p>
            <a:pPr lvl="1">
              <a:spcBef>
                <a:spcPts val="0"/>
              </a:spcBef>
              <a:buFont typeface="Wingdings" panose="05000000000000000000" pitchFamily="2" charset="2"/>
              <a:buChar char="Ø"/>
            </a:pPr>
            <a:r>
              <a:rPr lang="en-US" sz="2400" dirty="0"/>
              <a:t>Hepatocellular carcinoma: 3-5% per year</a:t>
            </a:r>
          </a:p>
          <a:p>
            <a:pPr lvl="1">
              <a:spcBef>
                <a:spcPts val="0"/>
              </a:spcBef>
              <a:buFont typeface="Wingdings" panose="05000000000000000000" pitchFamily="2" charset="2"/>
              <a:buChar char="Ø"/>
            </a:pPr>
            <a:r>
              <a:rPr lang="en-US" sz="2400" dirty="0"/>
              <a:t>Death: since 2017, deaths from HCV &gt; deaths from HIV</a:t>
            </a:r>
          </a:p>
          <a:p>
            <a:r>
              <a:rPr lang="en-US" dirty="0">
                <a:solidFill>
                  <a:srgbClr val="FF0000"/>
                </a:solidFill>
              </a:rPr>
              <a:t>Alcohol use </a:t>
            </a:r>
            <a:r>
              <a:rPr lang="en-US" dirty="0"/>
              <a:t>increases each of these risks AND affects transplant candidacy</a:t>
            </a:r>
          </a:p>
        </p:txBody>
      </p:sp>
      <p:pic>
        <p:nvPicPr>
          <p:cNvPr id="5" name="Picture 4">
            <a:extLst>
              <a:ext uri="{FF2B5EF4-FFF2-40B4-BE49-F238E27FC236}">
                <a16:creationId xmlns:a16="http://schemas.microsoft.com/office/drawing/2014/main" id="{0BE32828-41C0-5941-84E8-DE9FEFD36BE5}"/>
              </a:ext>
            </a:extLst>
          </p:cNvPr>
          <p:cNvPicPr>
            <a:picLocks noChangeAspect="1"/>
          </p:cNvPicPr>
          <p:nvPr/>
        </p:nvPicPr>
        <p:blipFill>
          <a:blip r:embed="rId2"/>
          <a:stretch>
            <a:fillRect/>
          </a:stretch>
        </p:blipFill>
        <p:spPr>
          <a:xfrm>
            <a:off x="2201309" y="1287037"/>
            <a:ext cx="4741381" cy="2141963"/>
          </a:xfrm>
          <a:prstGeom prst="rect">
            <a:avLst/>
          </a:prstGeom>
        </p:spPr>
      </p:pic>
      <p:sp>
        <p:nvSpPr>
          <p:cNvPr id="6" name="Text Placeholder 5">
            <a:extLst>
              <a:ext uri="{FF2B5EF4-FFF2-40B4-BE49-F238E27FC236}">
                <a16:creationId xmlns:a16="http://schemas.microsoft.com/office/drawing/2014/main" id="{EC309929-CBA6-AF42-82E4-3E4F5CC47A13}"/>
              </a:ext>
            </a:extLst>
          </p:cNvPr>
          <p:cNvSpPr txBox="1">
            <a:spLocks noGrp="1"/>
          </p:cNvSpPr>
          <p:nvPr>
            <p:ph type="body" sz="quarter" idx="14"/>
          </p:nvPr>
        </p:nvSpPr>
        <p:spPr>
          <a:xfrm>
            <a:off x="323850" y="6467891"/>
            <a:ext cx="7357838" cy="307777"/>
          </a:xfrm>
          <a:prstGeom prst="rect">
            <a:avLst/>
          </a:prstGeom>
          <a:noFill/>
        </p:spPr>
        <p:txBody>
          <a:bodyPr wrap="square" rtlCol="0">
            <a:spAutoFit/>
          </a:bodyPr>
          <a:lstStyle/>
          <a:p>
            <a:r>
              <a:rPr lang="en-US" dirty="0"/>
              <a:t>Figure: </a:t>
            </a:r>
            <a:r>
              <a:rPr lang="en-US" dirty="0" err="1"/>
              <a:t>Hepatitisc.uw.edu</a:t>
            </a:r>
            <a:r>
              <a:rPr lang="en-US" dirty="0"/>
              <a:t>, illustration by David Spach, MD</a:t>
            </a:r>
          </a:p>
        </p:txBody>
      </p:sp>
    </p:spTree>
    <p:extLst>
      <p:ext uri="{BB962C8B-B14F-4D97-AF65-F5344CB8AC3E}">
        <p14:creationId xmlns:p14="http://schemas.microsoft.com/office/powerpoint/2010/main" val="168356908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Worse Outcomes in People Co-infected with HIV and HCV </a:t>
            </a:r>
          </a:p>
        </p:txBody>
      </p:sp>
      <p:sp>
        <p:nvSpPr>
          <p:cNvPr id="3" name="Text Placeholder 2"/>
          <p:cNvSpPr>
            <a:spLocks noGrp="1"/>
          </p:cNvSpPr>
          <p:nvPr>
            <p:ph type="body" sz="quarter" idx="14"/>
          </p:nvPr>
        </p:nvSpPr>
        <p:spPr/>
        <p:txBody>
          <a:bodyPr/>
          <a:lstStyle/>
          <a:p>
            <a:r>
              <a:rPr lang="en-US" dirty="0"/>
              <a:t>Image from Hepatitis C Online (</a:t>
            </a:r>
            <a:r>
              <a:rPr lang="en-US" dirty="0" err="1"/>
              <a:t>hepatitisc.uw.ed</a:t>
            </a:r>
            <a:r>
              <a:rPr lang="en-US" dirty="0"/>
              <a:t>). Di Martino et al, Hepatology. 2001;34:1193-9</a:t>
            </a: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91576" y="1517320"/>
            <a:ext cx="6409225" cy="456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38B67C6C-3B31-1D48-9E6A-50A61DE4AD9D}"/>
              </a:ext>
            </a:extLst>
          </p:cNvPr>
          <p:cNvSpPr txBox="1"/>
          <p:nvPr/>
        </p:nvSpPr>
        <p:spPr>
          <a:xfrm>
            <a:off x="174929" y="3120782"/>
            <a:ext cx="1773142" cy="738664"/>
          </a:xfrm>
          <a:prstGeom prst="rect">
            <a:avLst/>
          </a:prstGeom>
          <a:noFill/>
        </p:spPr>
        <p:txBody>
          <a:bodyPr wrap="square" rtlCol="0">
            <a:spAutoFit/>
          </a:bodyPr>
          <a:lstStyle/>
          <a:p>
            <a:r>
              <a:rPr lang="en-US" sz="1400" dirty="0">
                <a:latin typeface="Arial"/>
              </a:rPr>
              <a:t>Image credit: Hepatitis C Online: hepatitisc.uw.edu</a:t>
            </a:r>
          </a:p>
        </p:txBody>
      </p:sp>
    </p:spTree>
    <p:extLst>
      <p:ext uri="{BB962C8B-B14F-4D97-AF65-F5344CB8AC3E}">
        <p14:creationId xmlns:p14="http://schemas.microsoft.com/office/powerpoint/2010/main" val="94522583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209A-DAE6-794B-BFEF-00A7CA8D03D9}"/>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D6214575-5772-624D-9670-742E22AAD533}"/>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9BAC25FA-0724-6047-A528-7B4F85CBA9AF}"/>
              </a:ext>
            </a:extLst>
          </p:cNvPr>
          <p:cNvSpPr>
            <a:spLocks noGrp="1"/>
          </p:cNvSpPr>
          <p:nvPr>
            <p:ph sz="half" idx="2"/>
          </p:nvPr>
        </p:nvSpPr>
        <p:spPr/>
        <p:txBody>
          <a:bodyPr/>
          <a:lstStyle/>
          <a:p>
            <a:pPr marL="45720" indent="0">
              <a:buNone/>
            </a:pPr>
            <a:endParaRPr lang="en-US" sz="4000" dirty="0"/>
          </a:p>
          <a:p>
            <a:pPr marL="45720" indent="0">
              <a:buNone/>
            </a:pPr>
            <a:r>
              <a:rPr lang="en-US" b="1" dirty="0"/>
              <a:t>Cure of HCV = SVR 12 </a:t>
            </a:r>
          </a:p>
          <a:p>
            <a:pPr marL="45720" indent="0">
              <a:buNone/>
            </a:pPr>
            <a:r>
              <a:rPr lang="en-US" dirty="0"/>
              <a:t>No detectable HCV virus (HCV RNA) at 12 or more weeks after completion of treatment</a:t>
            </a:r>
          </a:p>
          <a:p>
            <a:endParaRPr lang="en-US" b="1" dirty="0"/>
          </a:p>
          <a:p>
            <a:pPr marL="45720" indent="0">
              <a:buNone/>
            </a:pPr>
            <a:r>
              <a:rPr lang="en-US" b="1" dirty="0"/>
              <a:t>DAA= direct-acting antiviral medication </a:t>
            </a:r>
            <a:r>
              <a:rPr lang="en-US" dirty="0"/>
              <a:t>(to treat hepatitis C infection)</a:t>
            </a:r>
          </a:p>
          <a:p>
            <a:pPr marL="45720" indent="0">
              <a:buNone/>
            </a:pPr>
            <a:endParaRPr lang="en-US" sz="4000" dirty="0"/>
          </a:p>
          <a:p>
            <a:pPr marL="45720" indent="0">
              <a:buNone/>
            </a:pPr>
            <a:endParaRPr lang="en-US" sz="4000" dirty="0"/>
          </a:p>
          <a:p>
            <a:pPr marL="45720" indent="0">
              <a:buNone/>
            </a:pPr>
            <a:endParaRPr lang="en-US" dirty="0"/>
          </a:p>
        </p:txBody>
      </p:sp>
    </p:spTree>
    <p:extLst>
      <p:ext uri="{BB962C8B-B14F-4D97-AF65-F5344CB8AC3E}">
        <p14:creationId xmlns:p14="http://schemas.microsoft.com/office/powerpoint/2010/main" val="390215686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5D7B-AD41-0A40-9089-1910DDEE8706}"/>
              </a:ext>
            </a:extLst>
          </p:cNvPr>
          <p:cNvSpPr>
            <a:spLocks noGrp="1"/>
          </p:cNvSpPr>
          <p:nvPr>
            <p:ph type="title"/>
          </p:nvPr>
        </p:nvSpPr>
        <p:spPr/>
        <p:txBody>
          <a:bodyPr/>
          <a:lstStyle/>
          <a:p>
            <a:r>
              <a:rPr lang="en-US" dirty="0"/>
              <a:t>Benefits of Cure of HCV</a:t>
            </a:r>
          </a:p>
        </p:txBody>
      </p:sp>
      <p:sp>
        <p:nvSpPr>
          <p:cNvPr id="3" name="Text Placeholder 2">
            <a:extLst>
              <a:ext uri="{FF2B5EF4-FFF2-40B4-BE49-F238E27FC236}">
                <a16:creationId xmlns:a16="http://schemas.microsoft.com/office/drawing/2014/main" id="{C9EF4637-B3C0-0740-8832-9AA643F3CF03}"/>
              </a:ext>
            </a:extLst>
          </p:cNvPr>
          <p:cNvSpPr>
            <a:spLocks noGrp="1"/>
          </p:cNvSpPr>
          <p:nvPr>
            <p:ph type="body" sz="quarter" idx="14"/>
          </p:nvPr>
        </p:nvSpPr>
        <p:spPr/>
        <p:txBody>
          <a:bodyPr/>
          <a:lstStyle/>
          <a:p>
            <a:endParaRPr lang="en-US"/>
          </a:p>
        </p:txBody>
      </p:sp>
      <p:sp>
        <p:nvSpPr>
          <p:cNvPr id="17" name="Flowchart: Process 3">
            <a:extLst>
              <a:ext uri="{FF2B5EF4-FFF2-40B4-BE49-F238E27FC236}">
                <a16:creationId xmlns:a16="http://schemas.microsoft.com/office/drawing/2014/main" id="{A6B1D4B6-DE44-214A-926B-FAE8B015606A}"/>
              </a:ext>
            </a:extLst>
          </p:cNvPr>
          <p:cNvSpPr/>
          <p:nvPr/>
        </p:nvSpPr>
        <p:spPr>
          <a:xfrm>
            <a:off x="1171754" y="1481869"/>
            <a:ext cx="2768640" cy="1444718"/>
          </a:xfrm>
          <a:prstGeom prst="flowChartProcess">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Reduced all-cause mortality</a:t>
            </a:r>
          </a:p>
        </p:txBody>
      </p:sp>
      <p:sp>
        <p:nvSpPr>
          <p:cNvPr id="18" name="Flowchart: Process 4">
            <a:extLst>
              <a:ext uri="{FF2B5EF4-FFF2-40B4-BE49-F238E27FC236}">
                <a16:creationId xmlns:a16="http://schemas.microsoft.com/office/drawing/2014/main" id="{B1A9118A-226B-C244-BBD1-9B0B7B709ED5}"/>
              </a:ext>
            </a:extLst>
          </p:cNvPr>
          <p:cNvSpPr/>
          <p:nvPr/>
        </p:nvSpPr>
        <p:spPr>
          <a:xfrm>
            <a:off x="5203608" y="1497512"/>
            <a:ext cx="2768640" cy="1444718"/>
          </a:xfrm>
          <a:prstGeom prst="flowChartProcess">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Positive psychosocial effects and improved quality of life</a:t>
            </a:r>
          </a:p>
        </p:txBody>
      </p:sp>
      <p:sp>
        <p:nvSpPr>
          <p:cNvPr id="19" name="Flowchart: Process 5">
            <a:extLst>
              <a:ext uri="{FF2B5EF4-FFF2-40B4-BE49-F238E27FC236}">
                <a16:creationId xmlns:a16="http://schemas.microsoft.com/office/drawing/2014/main" id="{BEB31E8E-A7EB-6848-A34E-79E3E46DD120}"/>
              </a:ext>
            </a:extLst>
          </p:cNvPr>
          <p:cNvSpPr/>
          <p:nvPr/>
        </p:nvSpPr>
        <p:spPr>
          <a:xfrm>
            <a:off x="538405" y="3154212"/>
            <a:ext cx="2768640" cy="1444718"/>
          </a:xfrm>
          <a:prstGeom prst="flowChartProcess">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Reduction in liver fibrosis and liver complications</a:t>
            </a:r>
          </a:p>
        </p:txBody>
      </p:sp>
      <p:sp>
        <p:nvSpPr>
          <p:cNvPr id="20" name="Flowchart: Process 6">
            <a:extLst>
              <a:ext uri="{FF2B5EF4-FFF2-40B4-BE49-F238E27FC236}">
                <a16:creationId xmlns:a16="http://schemas.microsoft.com/office/drawing/2014/main" id="{9C8AEBDC-32D9-E941-A4DD-9EBBD06D4D06}"/>
              </a:ext>
            </a:extLst>
          </p:cNvPr>
          <p:cNvSpPr/>
          <p:nvPr/>
        </p:nvSpPr>
        <p:spPr>
          <a:xfrm>
            <a:off x="4667192" y="4827988"/>
            <a:ext cx="2768640" cy="1596795"/>
          </a:xfrm>
          <a:prstGeom prst="flowChartProcess">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Decreased inflammation and non-hepatic comorbidities</a:t>
            </a:r>
          </a:p>
        </p:txBody>
      </p:sp>
      <p:sp>
        <p:nvSpPr>
          <p:cNvPr id="21" name="Flowchart: Process 7">
            <a:extLst>
              <a:ext uri="{FF2B5EF4-FFF2-40B4-BE49-F238E27FC236}">
                <a16:creationId xmlns:a16="http://schemas.microsoft.com/office/drawing/2014/main" id="{2CDFF942-1B69-5F4B-8E13-9CC56A142B6E}"/>
              </a:ext>
            </a:extLst>
          </p:cNvPr>
          <p:cNvSpPr/>
          <p:nvPr/>
        </p:nvSpPr>
        <p:spPr>
          <a:xfrm>
            <a:off x="6051512" y="3123597"/>
            <a:ext cx="2768640" cy="1444718"/>
          </a:xfrm>
          <a:prstGeom prst="flowChartProcess">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Reduced transmission to others</a:t>
            </a:r>
          </a:p>
        </p:txBody>
      </p:sp>
      <p:sp>
        <p:nvSpPr>
          <p:cNvPr id="22" name="Flowchart: Process 8">
            <a:extLst>
              <a:ext uri="{FF2B5EF4-FFF2-40B4-BE49-F238E27FC236}">
                <a16:creationId xmlns:a16="http://schemas.microsoft.com/office/drawing/2014/main" id="{84721C6E-DECE-7C49-A7B3-8FA365A70F6C}"/>
              </a:ext>
            </a:extLst>
          </p:cNvPr>
          <p:cNvSpPr/>
          <p:nvPr/>
        </p:nvSpPr>
        <p:spPr>
          <a:xfrm>
            <a:off x="1193473" y="4834449"/>
            <a:ext cx="2768640" cy="1444718"/>
          </a:xfrm>
          <a:prstGeom prst="flowChartProcess">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Reduced incidence of liver cancer</a:t>
            </a:r>
          </a:p>
        </p:txBody>
      </p:sp>
      <p:cxnSp>
        <p:nvCxnSpPr>
          <p:cNvPr id="23" name="Straight Arrow Connector 22">
            <a:extLst>
              <a:ext uri="{FF2B5EF4-FFF2-40B4-BE49-F238E27FC236}">
                <a16:creationId xmlns:a16="http://schemas.microsoft.com/office/drawing/2014/main" id="{4DA2D675-2858-E446-931C-9A22C0A657C2}"/>
              </a:ext>
            </a:extLst>
          </p:cNvPr>
          <p:cNvCxnSpPr>
            <a:cxnSpLocks/>
          </p:cNvCxnSpPr>
          <p:nvPr/>
        </p:nvCxnSpPr>
        <p:spPr>
          <a:xfrm flipV="1">
            <a:off x="4626346" y="3097043"/>
            <a:ext cx="640164" cy="7489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463E7C4-0190-3E4F-8A3A-C5C09CC882BF}"/>
              </a:ext>
            </a:extLst>
          </p:cNvPr>
          <p:cNvCxnSpPr>
            <a:cxnSpLocks/>
          </p:cNvCxnSpPr>
          <p:nvPr/>
        </p:nvCxnSpPr>
        <p:spPr>
          <a:xfrm flipH="1" flipV="1">
            <a:off x="3962113" y="3099920"/>
            <a:ext cx="664237" cy="7332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07DD168-9D1B-CA4B-BD5A-0924BC10D417}"/>
              </a:ext>
            </a:extLst>
          </p:cNvPr>
          <p:cNvCxnSpPr>
            <a:cxnSpLocks/>
          </p:cNvCxnSpPr>
          <p:nvPr/>
        </p:nvCxnSpPr>
        <p:spPr>
          <a:xfrm flipV="1">
            <a:off x="4626345" y="3830288"/>
            <a:ext cx="1032333"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51B74D6-81A1-7B42-A4D6-A24B22BA5F1A}"/>
              </a:ext>
            </a:extLst>
          </p:cNvPr>
          <p:cNvCxnSpPr>
            <a:cxnSpLocks/>
          </p:cNvCxnSpPr>
          <p:nvPr/>
        </p:nvCxnSpPr>
        <p:spPr>
          <a:xfrm flipH="1">
            <a:off x="3515817" y="3830288"/>
            <a:ext cx="1073665" cy="15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2AC85B2-3E62-354F-BF68-1D7A274C623A}"/>
              </a:ext>
            </a:extLst>
          </p:cNvPr>
          <p:cNvCxnSpPr>
            <a:cxnSpLocks/>
          </p:cNvCxnSpPr>
          <p:nvPr/>
        </p:nvCxnSpPr>
        <p:spPr>
          <a:xfrm>
            <a:off x="4626346" y="3833167"/>
            <a:ext cx="785004" cy="7159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E265DBA6-DEC1-6147-9821-F2EE36082C42}"/>
              </a:ext>
            </a:extLst>
          </p:cNvPr>
          <p:cNvCxnSpPr>
            <a:cxnSpLocks/>
          </p:cNvCxnSpPr>
          <p:nvPr/>
        </p:nvCxnSpPr>
        <p:spPr>
          <a:xfrm flipH="1">
            <a:off x="3940394" y="3836045"/>
            <a:ext cx="685954" cy="7628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69430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C965-7809-2848-AC7C-D4862EA43BFD}"/>
              </a:ext>
            </a:extLst>
          </p:cNvPr>
          <p:cNvSpPr>
            <a:spLocks noGrp="1"/>
          </p:cNvSpPr>
          <p:nvPr>
            <p:ph type="title"/>
          </p:nvPr>
        </p:nvSpPr>
        <p:spPr/>
        <p:txBody>
          <a:bodyPr/>
          <a:lstStyle/>
          <a:p>
            <a:r>
              <a:rPr lang="en-US" dirty="0"/>
              <a:t>Psychosocial Benefits</a:t>
            </a:r>
          </a:p>
        </p:txBody>
      </p:sp>
      <p:sp>
        <p:nvSpPr>
          <p:cNvPr id="4" name="Content Placeholder 3">
            <a:extLst>
              <a:ext uri="{FF2B5EF4-FFF2-40B4-BE49-F238E27FC236}">
                <a16:creationId xmlns:a16="http://schemas.microsoft.com/office/drawing/2014/main" id="{1B4AD8B3-9781-6F41-BD33-8CDE83FE7FB9}"/>
              </a:ext>
            </a:extLst>
          </p:cNvPr>
          <p:cNvSpPr>
            <a:spLocks noGrp="1"/>
          </p:cNvSpPr>
          <p:nvPr>
            <p:ph sz="half" idx="2"/>
          </p:nvPr>
        </p:nvSpPr>
        <p:spPr/>
        <p:txBody>
          <a:bodyPr/>
          <a:lstStyle/>
          <a:p>
            <a:pPr>
              <a:spcBef>
                <a:spcPts val="600"/>
              </a:spcBef>
              <a:spcAft>
                <a:spcPts val="600"/>
              </a:spcAft>
            </a:pPr>
            <a:r>
              <a:rPr lang="en-US" dirty="0"/>
              <a:t>Improved self-efficacy and empowerment</a:t>
            </a:r>
          </a:p>
          <a:p>
            <a:pPr>
              <a:spcBef>
                <a:spcPts val="600"/>
              </a:spcBef>
              <a:spcAft>
                <a:spcPts val="600"/>
              </a:spcAft>
            </a:pPr>
            <a:r>
              <a:rPr lang="en-US" dirty="0"/>
              <a:t>Relief from stigma and illness-related uncertainty/stress</a:t>
            </a:r>
          </a:p>
          <a:p>
            <a:pPr>
              <a:spcBef>
                <a:spcPts val="600"/>
              </a:spcBef>
              <a:spcAft>
                <a:spcPts val="600"/>
              </a:spcAft>
            </a:pPr>
            <a:r>
              <a:rPr lang="en-US" dirty="0"/>
              <a:t>Positive impacts on substance use</a:t>
            </a:r>
          </a:p>
          <a:p>
            <a:pPr marL="45720" indent="0">
              <a:buNone/>
            </a:pPr>
            <a:endParaRPr lang="en-US" dirty="0"/>
          </a:p>
        </p:txBody>
      </p:sp>
      <p:sp>
        <p:nvSpPr>
          <p:cNvPr id="5" name="Content Placeholder 2">
            <a:extLst>
              <a:ext uri="{FF2B5EF4-FFF2-40B4-BE49-F238E27FC236}">
                <a16:creationId xmlns:a16="http://schemas.microsoft.com/office/drawing/2014/main" id="{D21A086E-D0DD-6342-B78B-B08F12341EF4}"/>
              </a:ext>
            </a:extLst>
          </p:cNvPr>
          <p:cNvSpPr txBox="1">
            <a:spLocks/>
          </p:cNvSpPr>
          <p:nvPr/>
        </p:nvSpPr>
        <p:spPr bwMode="auto">
          <a:xfrm>
            <a:off x="578468" y="3150705"/>
            <a:ext cx="8326993" cy="1951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600"/>
              </a:spcBef>
              <a:spcAft>
                <a:spcPts val="600"/>
              </a:spcAft>
              <a:buFont typeface="Wingdings" panose="05000000000000000000" pitchFamily="2" charset="2"/>
              <a:buChar char="Ø"/>
            </a:pPr>
            <a:r>
              <a:rPr lang="en-US" sz="2200" i="1" dirty="0"/>
              <a:t>“Clearing HCV will help in defeating the bigger problems, because it’s like trying to get up when you’ve got 100 bricks on </a:t>
            </a:r>
            <a:r>
              <a:rPr lang="en-US" sz="2200" i="1" dirty="0" err="1"/>
              <a:t>ya</a:t>
            </a:r>
            <a:r>
              <a:rPr lang="en-US" sz="2200" i="1" dirty="0"/>
              <a:t>. But then if I took half the bricks off from the </a:t>
            </a:r>
            <a:r>
              <a:rPr lang="en-US" sz="2200" i="1" dirty="0" err="1"/>
              <a:t>Hep</a:t>
            </a:r>
            <a:r>
              <a:rPr lang="en-US" sz="2200" i="1" dirty="0"/>
              <a:t> C, then now I’ve got a bit more movement and I can start taking the bricks off.”</a:t>
            </a:r>
            <a:r>
              <a:rPr lang="en-US" sz="2200" i="1" baseline="30000" dirty="0"/>
              <a:t> 1</a:t>
            </a:r>
            <a:endParaRPr lang="en-US" sz="2200" i="1" dirty="0"/>
          </a:p>
          <a:p>
            <a:pPr lvl="1">
              <a:spcBef>
                <a:spcPts val="600"/>
              </a:spcBef>
              <a:spcAft>
                <a:spcPts val="600"/>
              </a:spcAft>
              <a:buFont typeface="Wingdings" panose="05000000000000000000" pitchFamily="2" charset="2"/>
              <a:buChar char="Ø"/>
            </a:pPr>
            <a:r>
              <a:rPr lang="en-US" sz="2200" i="1" dirty="0"/>
              <a:t>“Everything changed. I stopped drug use. I stopped everything because I said if I beat the </a:t>
            </a:r>
            <a:r>
              <a:rPr lang="en-US" sz="2200" i="1" dirty="0" err="1"/>
              <a:t>Hep</a:t>
            </a:r>
            <a:r>
              <a:rPr lang="en-US" sz="2200" i="1" dirty="0"/>
              <a:t> C, I could beat that too. Praise God up to today, I feel so good.” </a:t>
            </a:r>
            <a:r>
              <a:rPr lang="en-US" sz="2200" i="1" baseline="30000" dirty="0"/>
              <a:t>2</a:t>
            </a:r>
            <a:endParaRPr lang="en-US" sz="2200" i="1" dirty="0"/>
          </a:p>
        </p:txBody>
      </p:sp>
      <p:sp>
        <p:nvSpPr>
          <p:cNvPr id="6" name="Text Placeholder 5">
            <a:extLst>
              <a:ext uri="{FF2B5EF4-FFF2-40B4-BE49-F238E27FC236}">
                <a16:creationId xmlns:a16="http://schemas.microsoft.com/office/drawing/2014/main" id="{8BEF10BC-9CED-B341-880B-7F1B17357E1D}"/>
              </a:ext>
            </a:extLst>
          </p:cNvPr>
          <p:cNvSpPr>
            <a:spLocks noGrp="1"/>
          </p:cNvSpPr>
          <p:nvPr>
            <p:ph type="body" sz="quarter" idx="14"/>
          </p:nvPr>
        </p:nvSpPr>
        <p:spPr>
          <a:xfrm>
            <a:off x="323850" y="6360170"/>
            <a:ext cx="7587698" cy="523220"/>
          </a:xfrm>
          <a:prstGeom prst="rect">
            <a:avLst/>
          </a:prstGeom>
        </p:spPr>
        <p:txBody>
          <a:bodyPr wrap="square">
            <a:spAutoFit/>
          </a:bodyPr>
          <a:lstStyle/>
          <a:p>
            <a:r>
              <a:rPr lang="en-US" baseline="30000" dirty="0"/>
              <a:t>1</a:t>
            </a:r>
            <a:r>
              <a:rPr lang="en-US" dirty="0"/>
              <a:t>Goutzamanis et al, BMC Infectious Diseases 2018;  </a:t>
            </a:r>
            <a:r>
              <a:rPr lang="en-US" baseline="30000" dirty="0"/>
              <a:t>2</a:t>
            </a:r>
            <a:r>
              <a:rPr lang="en-US" dirty="0"/>
              <a:t>Batchelder et al, Drug and Alcohol Depend 2015</a:t>
            </a:r>
          </a:p>
        </p:txBody>
      </p:sp>
    </p:spTree>
    <p:extLst>
      <p:ext uri="{BB962C8B-B14F-4D97-AF65-F5344CB8AC3E}">
        <p14:creationId xmlns:p14="http://schemas.microsoft.com/office/powerpoint/2010/main" val="24545209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AC70-7F16-A741-9797-0DF36ECD3B6B}"/>
              </a:ext>
            </a:extLst>
          </p:cNvPr>
          <p:cNvSpPr>
            <a:spLocks noGrp="1"/>
          </p:cNvSpPr>
          <p:nvPr>
            <p:ph type="title"/>
          </p:nvPr>
        </p:nvSpPr>
        <p:spPr/>
        <p:txBody>
          <a:bodyPr/>
          <a:lstStyle/>
          <a:p>
            <a:r>
              <a:rPr lang="en-US" dirty="0"/>
              <a:t>Which People with HCV Should Be Treated? </a:t>
            </a:r>
          </a:p>
        </p:txBody>
      </p:sp>
      <p:sp>
        <p:nvSpPr>
          <p:cNvPr id="3" name="Text Placeholder 2">
            <a:extLst>
              <a:ext uri="{FF2B5EF4-FFF2-40B4-BE49-F238E27FC236}">
                <a16:creationId xmlns:a16="http://schemas.microsoft.com/office/drawing/2014/main" id="{C645C39C-3237-5C4B-A277-4E416E2FF799}"/>
              </a:ext>
            </a:extLst>
          </p:cNvPr>
          <p:cNvSpPr>
            <a:spLocks noGrp="1"/>
          </p:cNvSpPr>
          <p:nvPr>
            <p:ph type="body" sz="quarter" idx="14"/>
          </p:nvPr>
        </p:nvSpPr>
        <p:spPr/>
        <p:txBody>
          <a:bodyPr/>
          <a:lstStyle/>
          <a:p>
            <a:r>
              <a:rPr lang="en-US" dirty="0"/>
              <a:t>HCVguidelines.org (IDSA/AASLD)</a:t>
            </a:r>
          </a:p>
        </p:txBody>
      </p:sp>
      <p:sp>
        <p:nvSpPr>
          <p:cNvPr id="4" name="Content Placeholder 3">
            <a:extLst>
              <a:ext uri="{FF2B5EF4-FFF2-40B4-BE49-F238E27FC236}">
                <a16:creationId xmlns:a16="http://schemas.microsoft.com/office/drawing/2014/main" id="{5E4D55B1-B477-0E46-BD95-3189801944A7}"/>
              </a:ext>
            </a:extLst>
          </p:cNvPr>
          <p:cNvSpPr>
            <a:spLocks noGrp="1"/>
          </p:cNvSpPr>
          <p:nvPr>
            <p:ph sz="half" idx="2"/>
          </p:nvPr>
        </p:nvSpPr>
        <p:spPr>
          <a:xfrm>
            <a:off x="323850" y="1514139"/>
            <a:ext cx="8515350" cy="4465242"/>
          </a:xfrm>
        </p:spPr>
        <p:txBody>
          <a:bodyPr>
            <a:normAutofit/>
          </a:bodyPr>
          <a:lstStyle/>
          <a:p>
            <a:r>
              <a:rPr lang="en-US" dirty="0"/>
              <a:t>Nearly everyone:</a:t>
            </a:r>
          </a:p>
          <a:p>
            <a:endParaRPr lang="en-US" dirty="0"/>
          </a:p>
          <a:p>
            <a:endParaRPr lang="en-US" dirty="0"/>
          </a:p>
          <a:p>
            <a:endParaRPr lang="en-US" dirty="0"/>
          </a:p>
          <a:p>
            <a:endParaRPr lang="en-US" dirty="0"/>
          </a:p>
          <a:p>
            <a:r>
              <a:rPr lang="en-US" dirty="0"/>
              <a:t> What about people who use drugs? </a:t>
            </a:r>
          </a:p>
          <a:p>
            <a:pPr marL="45720" indent="0">
              <a:buNone/>
            </a:pPr>
            <a:r>
              <a:rPr lang="en-US" dirty="0"/>
              <a:t>    Treating people who use drugs is </a:t>
            </a:r>
            <a:r>
              <a:rPr lang="en-US" b="1" dirty="0">
                <a:solidFill>
                  <a:srgbClr val="FF0000"/>
                </a:solidFill>
              </a:rPr>
              <a:t>critical</a:t>
            </a:r>
            <a:r>
              <a:rPr lang="en-US" dirty="0"/>
              <a:t> to achieving elimination of HCV  </a:t>
            </a:r>
          </a:p>
          <a:p>
            <a:endParaRPr lang="en-US" dirty="0"/>
          </a:p>
        </p:txBody>
      </p:sp>
      <p:sp>
        <p:nvSpPr>
          <p:cNvPr id="6" name="5-Point Star 5">
            <a:extLst>
              <a:ext uri="{FF2B5EF4-FFF2-40B4-BE49-F238E27FC236}">
                <a16:creationId xmlns:a16="http://schemas.microsoft.com/office/drawing/2014/main" id="{94537E2D-47E8-314A-8507-B7DB184BAA57}"/>
              </a:ext>
            </a:extLst>
          </p:cNvPr>
          <p:cNvSpPr/>
          <p:nvPr/>
        </p:nvSpPr>
        <p:spPr>
          <a:xfrm>
            <a:off x="285750" y="5001528"/>
            <a:ext cx="353683" cy="339724"/>
          </a:xfrm>
          <a:prstGeom prst="star5">
            <a:avLst>
              <a:gd name="adj" fmla="val 15570"/>
              <a:gd name="hf" fmla="val 105146"/>
              <a:gd name="vf" fmla="val 11055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a:extLst>
              <a:ext uri="{FF2B5EF4-FFF2-40B4-BE49-F238E27FC236}">
                <a16:creationId xmlns:a16="http://schemas.microsoft.com/office/drawing/2014/main" id="{8ED9FF13-FC1B-2543-B7A8-501CA5624472}"/>
              </a:ext>
            </a:extLst>
          </p:cNvPr>
          <p:cNvSpPr/>
          <p:nvPr/>
        </p:nvSpPr>
        <p:spPr>
          <a:xfrm>
            <a:off x="3130982" y="5341252"/>
            <a:ext cx="353683" cy="339724"/>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049073"/>
            <a:ext cx="8773558" cy="184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a:extLst>
              <a:ext uri="{FF2B5EF4-FFF2-40B4-BE49-F238E27FC236}">
                <a16:creationId xmlns:a16="http://schemas.microsoft.com/office/drawing/2014/main" id="{48F55A79-7B1C-624E-B716-90AD52EA8F32}"/>
              </a:ext>
            </a:extLst>
          </p:cNvPr>
          <p:cNvSpPr/>
          <p:nvPr/>
        </p:nvSpPr>
        <p:spPr>
          <a:xfrm>
            <a:off x="4068604" y="2790908"/>
            <a:ext cx="1401893" cy="65995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488833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IDSA/AASLD Guideline Update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576" y="1261370"/>
            <a:ext cx="6082747" cy="537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323696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934" y="1275461"/>
            <a:ext cx="8101985" cy="610859"/>
          </a:xfrm>
        </p:spPr>
        <p:txBody>
          <a:bodyPr>
            <a:normAutofit/>
          </a:bodyPr>
          <a:lstStyle/>
          <a:p>
            <a:pPr algn="ctr"/>
            <a:r>
              <a:rPr lang="en-US" dirty="0"/>
              <a:t>Panel Discussants</a:t>
            </a:r>
          </a:p>
        </p:txBody>
      </p:sp>
      <p:sp>
        <p:nvSpPr>
          <p:cNvPr id="3" name="Text Placeholder 2"/>
          <p:cNvSpPr>
            <a:spLocks noGrp="1"/>
          </p:cNvSpPr>
          <p:nvPr>
            <p:ph type="body" sz="quarter" idx="18"/>
          </p:nvPr>
        </p:nvSpPr>
        <p:spPr>
          <a:xfrm>
            <a:off x="193013" y="1886320"/>
            <a:ext cx="8221886" cy="1645920"/>
          </a:xfrm>
        </p:spPr>
        <p:txBody>
          <a:bodyPr/>
          <a:lstStyle/>
          <a:p>
            <a:r>
              <a:rPr lang="en-US" sz="2000" b="1" dirty="0"/>
              <a:t>James Darnton, MD</a:t>
            </a:r>
          </a:p>
          <a:p>
            <a:r>
              <a:rPr lang="en-US" sz="2000" b="1" dirty="0"/>
              <a:t>Clinical Instructor</a:t>
            </a:r>
          </a:p>
          <a:p>
            <a:r>
              <a:rPr lang="en-US" sz="2000" b="1" dirty="0"/>
              <a:t>Division of General Internal Medicine</a:t>
            </a:r>
          </a:p>
          <a:p>
            <a:r>
              <a:rPr lang="en-US" sz="2000" b="1" dirty="0"/>
              <a:t>University of Washington School of Medicine</a:t>
            </a:r>
          </a:p>
        </p:txBody>
      </p:sp>
      <p:sp>
        <p:nvSpPr>
          <p:cNvPr id="5" name="Rectangle 2">
            <a:extLst>
              <a:ext uri="{FF2B5EF4-FFF2-40B4-BE49-F238E27FC236}">
                <a16:creationId xmlns:a16="http://schemas.microsoft.com/office/drawing/2014/main" id="{F8D59FC9-7927-264E-B1EF-B0CD8C463CF7}"/>
              </a:ext>
            </a:extLst>
          </p:cNvPr>
          <p:cNvSpPr>
            <a:spLocks noChangeArrowheads="1"/>
          </p:cNvSpPr>
          <p:nvPr/>
        </p:nvSpPr>
        <p:spPr bwMode="auto">
          <a:xfrm>
            <a:off x="6376282" y="-128755"/>
            <a:ext cx="79084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 Placeholder 2">
            <a:extLst>
              <a:ext uri="{FF2B5EF4-FFF2-40B4-BE49-F238E27FC236}">
                <a16:creationId xmlns:a16="http://schemas.microsoft.com/office/drawing/2014/main" id="{BCED2FD6-498F-4E5A-81BF-211B9338D30A}"/>
              </a:ext>
            </a:extLst>
          </p:cNvPr>
          <p:cNvSpPr txBox="1">
            <a:spLocks/>
          </p:cNvSpPr>
          <p:nvPr/>
        </p:nvSpPr>
        <p:spPr>
          <a:xfrm>
            <a:off x="193013" y="3429000"/>
            <a:ext cx="8221886" cy="1645920"/>
          </a:xfrm>
          <a:prstGeom prst="rect">
            <a:avLst/>
          </a:prstGeom>
        </p:spPr>
        <p:txBody>
          <a:bodyPr lIns="91440" tIns="91440" rIns="91440" bIns="91440" anchor="ctr" anchorCtr="0">
            <a:noAutofit/>
          </a:bodyPr>
          <a:lstStyle>
            <a:lvl1pPr marL="0" indent="0" algn="l" defTabSz="914400" rtl="0" eaLnBrk="1" latinLnBrk="0" hangingPunct="1">
              <a:lnSpc>
                <a:spcPts val="2600"/>
              </a:lnSpc>
              <a:spcBef>
                <a:spcPts val="0"/>
              </a:spcBef>
              <a:spcAft>
                <a:spcPts val="0"/>
              </a:spcAft>
              <a:buFont typeface="Arial" pitchFamily="34" charset="0"/>
              <a:buNone/>
              <a:defRPr sz="2200" kern="1200" baseline="0">
                <a:solidFill>
                  <a:schemeClr val="bg1">
                    <a:lumMod val="95000"/>
                  </a:schemeClr>
                </a:solidFill>
                <a:latin typeface="Arial"/>
                <a:ea typeface="+mn-ea"/>
                <a:cs typeface="+mn-cs"/>
              </a:defRPr>
            </a:lvl1pPr>
            <a:lvl2pPr marL="0" indent="0" algn="l" defTabSz="914400" rtl="0" eaLnBrk="1" latinLnBrk="0" hangingPunct="1">
              <a:spcBef>
                <a:spcPts val="0"/>
              </a:spcBef>
              <a:buFont typeface="Arial" pitchFamily="34" charset="0"/>
              <a:buNone/>
              <a:defRPr sz="1800" i="1" kern="1200">
                <a:solidFill>
                  <a:schemeClr val="accent2"/>
                </a:solidFill>
                <a:latin typeface="Arial"/>
                <a:ea typeface="+mn-ea"/>
                <a:cs typeface="+mn-cs"/>
              </a:defRPr>
            </a:lvl2pPr>
            <a:lvl3pPr marL="0" indent="0" algn="l" defTabSz="914400" rtl="0" eaLnBrk="1" latinLnBrk="0" hangingPunct="1">
              <a:spcBef>
                <a:spcPts val="0"/>
              </a:spcBef>
              <a:buFont typeface="Arial" pitchFamily="34" charset="0"/>
              <a:buNone/>
              <a:defRPr sz="1600" i="1" kern="1200">
                <a:solidFill>
                  <a:schemeClr val="accent2"/>
                </a:solidFill>
                <a:latin typeface="Arial"/>
                <a:ea typeface="+mn-ea"/>
                <a:cs typeface="+mn-cs"/>
              </a:defRPr>
            </a:lvl3pPr>
            <a:lvl4pPr marL="62865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803275"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000" b="1" dirty="0"/>
              <a:t>Jared Klein, MD, MPH</a:t>
            </a:r>
          </a:p>
          <a:p>
            <a:pPr fontAlgn="auto"/>
            <a:r>
              <a:rPr lang="en-US" sz="2000" b="1" dirty="0"/>
              <a:t>Assistant Professor</a:t>
            </a:r>
          </a:p>
          <a:p>
            <a:pPr fontAlgn="auto"/>
            <a:r>
              <a:rPr lang="en-US" sz="2000" b="1" dirty="0"/>
              <a:t>Division of General Internal Medicine</a:t>
            </a:r>
          </a:p>
          <a:p>
            <a:pPr fontAlgn="auto"/>
            <a:r>
              <a:rPr lang="en-US" sz="2000" b="1" dirty="0"/>
              <a:t>University of Washington School of Medicine</a:t>
            </a:r>
          </a:p>
        </p:txBody>
      </p:sp>
      <p:sp>
        <p:nvSpPr>
          <p:cNvPr id="8" name="Text Placeholder 7">
            <a:extLst>
              <a:ext uri="{FF2B5EF4-FFF2-40B4-BE49-F238E27FC236}">
                <a16:creationId xmlns:a16="http://schemas.microsoft.com/office/drawing/2014/main" id="{7DE4ED6C-67DA-AC49-AF9A-2D6EF66B19D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4162333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9992-6A12-EF41-B137-B03D635B0E51}"/>
              </a:ext>
            </a:extLst>
          </p:cNvPr>
          <p:cNvSpPr>
            <a:spLocks noGrp="1"/>
          </p:cNvSpPr>
          <p:nvPr>
            <p:ph type="title"/>
          </p:nvPr>
        </p:nvSpPr>
        <p:spPr/>
        <p:txBody>
          <a:bodyPr/>
          <a:lstStyle/>
          <a:p>
            <a:r>
              <a:rPr lang="en-US" dirty="0"/>
              <a:t>Treatment as Prevention in HCV</a:t>
            </a:r>
          </a:p>
        </p:txBody>
      </p:sp>
      <p:sp>
        <p:nvSpPr>
          <p:cNvPr id="3" name="Text Placeholder 2">
            <a:extLst>
              <a:ext uri="{FF2B5EF4-FFF2-40B4-BE49-F238E27FC236}">
                <a16:creationId xmlns:a16="http://schemas.microsoft.com/office/drawing/2014/main" id="{0495DD3B-2C97-AE47-9A87-22B0E0933F25}"/>
              </a:ext>
            </a:extLst>
          </p:cNvPr>
          <p:cNvSpPr>
            <a:spLocks noGrp="1"/>
          </p:cNvSpPr>
          <p:nvPr>
            <p:ph type="body" sz="quarter" idx="14"/>
          </p:nvPr>
        </p:nvSpPr>
        <p:spPr/>
        <p:txBody>
          <a:bodyPr/>
          <a:lstStyle/>
          <a:p>
            <a:endParaRPr lang="en-US"/>
          </a:p>
        </p:txBody>
      </p:sp>
      <p:sp>
        <p:nvSpPr>
          <p:cNvPr id="5" name="Rectangle 4">
            <a:extLst>
              <a:ext uri="{FF2B5EF4-FFF2-40B4-BE49-F238E27FC236}">
                <a16:creationId xmlns:a16="http://schemas.microsoft.com/office/drawing/2014/main" id="{F4A5C9D1-E78B-6641-BFC1-94B9D93045FD}"/>
              </a:ext>
            </a:extLst>
          </p:cNvPr>
          <p:cNvSpPr/>
          <p:nvPr/>
        </p:nvSpPr>
        <p:spPr>
          <a:xfrm>
            <a:off x="821635" y="2090172"/>
            <a:ext cx="7487477" cy="2677656"/>
          </a:xfrm>
          <a:prstGeom prst="rect">
            <a:avLst/>
          </a:prstGeom>
        </p:spPr>
        <p:txBody>
          <a:bodyPr wrap="square">
            <a:spAutoFit/>
          </a:bodyPr>
          <a:lstStyle/>
          <a:p>
            <a:pPr marL="0" indent="0" algn="ctr">
              <a:buNone/>
            </a:pPr>
            <a:r>
              <a:rPr lang="en-US" dirty="0"/>
              <a:t>Treating populations that actively transmit HCV          </a:t>
            </a:r>
          </a:p>
          <a:p>
            <a:pPr marL="0" indent="0" algn="ctr">
              <a:buNone/>
            </a:pPr>
            <a:endParaRPr lang="en-US" dirty="0"/>
          </a:p>
          <a:p>
            <a:pPr marL="0" indent="0" algn="ctr">
              <a:buNone/>
            </a:pPr>
            <a:endParaRPr lang="en-US" dirty="0"/>
          </a:p>
          <a:p>
            <a:pPr marL="0" indent="0" algn="ctr">
              <a:buNone/>
            </a:pPr>
            <a:r>
              <a:rPr lang="en-US" dirty="0"/>
              <a:t>Reduces new infections         </a:t>
            </a:r>
          </a:p>
          <a:p>
            <a:pPr marL="0" indent="0" algn="ctr">
              <a:buNone/>
            </a:pPr>
            <a:endParaRPr lang="en-US" dirty="0"/>
          </a:p>
          <a:p>
            <a:pPr marL="0" indent="0" algn="ctr">
              <a:buNone/>
            </a:pPr>
            <a:endParaRPr lang="en-US" dirty="0"/>
          </a:p>
          <a:p>
            <a:pPr marL="0" indent="0" algn="ctr">
              <a:buNone/>
            </a:pPr>
            <a:r>
              <a:rPr lang="en-US" b="1" dirty="0"/>
              <a:t>Reduces prevalence over time</a:t>
            </a:r>
          </a:p>
        </p:txBody>
      </p:sp>
      <p:sp>
        <p:nvSpPr>
          <p:cNvPr id="6" name="Right Arrow 5">
            <a:extLst>
              <a:ext uri="{FF2B5EF4-FFF2-40B4-BE49-F238E27FC236}">
                <a16:creationId xmlns:a16="http://schemas.microsoft.com/office/drawing/2014/main" id="{57A74120-D793-2D40-BDFF-762638D318AC}"/>
              </a:ext>
            </a:extLst>
          </p:cNvPr>
          <p:cNvSpPr/>
          <p:nvPr/>
        </p:nvSpPr>
        <p:spPr>
          <a:xfrm rot="5400000">
            <a:off x="4101860" y="3784064"/>
            <a:ext cx="586596" cy="35368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a:extLst>
              <a:ext uri="{FF2B5EF4-FFF2-40B4-BE49-F238E27FC236}">
                <a16:creationId xmlns:a16="http://schemas.microsoft.com/office/drawing/2014/main" id="{2A67D530-2E17-514F-A262-F15FFB177114}"/>
              </a:ext>
            </a:extLst>
          </p:cNvPr>
          <p:cNvSpPr/>
          <p:nvPr/>
        </p:nvSpPr>
        <p:spPr>
          <a:xfrm rot="5400000">
            <a:off x="4101860" y="2702049"/>
            <a:ext cx="586596" cy="35368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47802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71B3-3E62-2448-A0D4-C223926D7159}"/>
              </a:ext>
            </a:extLst>
          </p:cNvPr>
          <p:cNvSpPr>
            <a:spLocks noGrp="1"/>
          </p:cNvSpPr>
          <p:nvPr>
            <p:ph type="title"/>
          </p:nvPr>
        </p:nvSpPr>
        <p:spPr/>
        <p:txBody>
          <a:bodyPr/>
          <a:lstStyle/>
          <a:p>
            <a:r>
              <a:rPr lang="en-US" dirty="0"/>
              <a:t>Common Myths</a:t>
            </a:r>
          </a:p>
        </p:txBody>
      </p:sp>
      <p:sp>
        <p:nvSpPr>
          <p:cNvPr id="4" name="Content Placeholder 3">
            <a:extLst>
              <a:ext uri="{FF2B5EF4-FFF2-40B4-BE49-F238E27FC236}">
                <a16:creationId xmlns:a16="http://schemas.microsoft.com/office/drawing/2014/main" id="{D5A52958-E7ED-D943-9C14-FE3BB8733704}"/>
              </a:ext>
            </a:extLst>
          </p:cNvPr>
          <p:cNvSpPr>
            <a:spLocks noGrp="1"/>
          </p:cNvSpPr>
          <p:nvPr>
            <p:ph sz="half" idx="2"/>
          </p:nvPr>
        </p:nvSpPr>
        <p:spPr/>
        <p:txBody>
          <a:bodyPr/>
          <a:lstStyle/>
          <a:p>
            <a:pPr marL="45720" indent="0">
              <a:buNone/>
            </a:pPr>
            <a:r>
              <a:rPr lang="en-US" i="1" dirty="0"/>
              <a:t>#1 People who use substances can’t be effectively treated / cured</a:t>
            </a:r>
          </a:p>
          <a:p>
            <a:pPr marL="45720" indent="0">
              <a:buNone/>
            </a:pPr>
            <a:r>
              <a:rPr lang="en-US" i="1" dirty="0"/>
              <a:t>#2 People who use substances are likely to get reinfected anyway</a:t>
            </a:r>
          </a:p>
          <a:p>
            <a:endParaRPr lang="en-US" dirty="0"/>
          </a:p>
          <a:p>
            <a:pPr marL="0" indent="0">
              <a:buNone/>
            </a:pPr>
            <a:r>
              <a:rPr lang="en-US" dirty="0"/>
              <a:t>Though previously assumed true and incorporated into guidelines and coverage requirements, </a:t>
            </a:r>
            <a:r>
              <a:rPr lang="en-US" b="1" dirty="0">
                <a:solidFill>
                  <a:srgbClr val="FF0000"/>
                </a:solidFill>
              </a:rPr>
              <a:t>these myths have been debunked…</a:t>
            </a:r>
          </a:p>
          <a:p>
            <a:endParaRPr lang="en-US" dirty="0"/>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2404708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Countering Myth #1</a:t>
            </a:r>
          </a:p>
        </p:txBody>
      </p:sp>
      <p:sp>
        <p:nvSpPr>
          <p:cNvPr id="4" name="Content Placeholder 3"/>
          <p:cNvSpPr>
            <a:spLocks noGrp="1"/>
          </p:cNvSpPr>
          <p:nvPr>
            <p:ph sz="half" idx="2"/>
          </p:nvPr>
        </p:nvSpPr>
        <p:spPr>
          <a:xfrm>
            <a:off x="323850" y="1514138"/>
            <a:ext cx="8515350" cy="2946544"/>
          </a:xfrm>
        </p:spPr>
        <p:txBody>
          <a:bodyPr>
            <a:normAutofit/>
          </a:bodyPr>
          <a:lstStyle/>
          <a:p>
            <a:r>
              <a:rPr lang="en-US" dirty="0"/>
              <a:t>Studies from various settings show </a:t>
            </a:r>
            <a:r>
              <a:rPr lang="en-US" dirty="0">
                <a:solidFill>
                  <a:srgbClr val="FF0000"/>
                </a:solidFill>
              </a:rPr>
              <a:t>good adherence </a:t>
            </a:r>
            <a:r>
              <a:rPr lang="en-US" dirty="0"/>
              <a:t>and </a:t>
            </a:r>
            <a:r>
              <a:rPr lang="en-US" dirty="0">
                <a:solidFill>
                  <a:srgbClr val="FF0000"/>
                </a:solidFill>
              </a:rPr>
              <a:t>high cure rates </a:t>
            </a:r>
            <a:r>
              <a:rPr lang="en-US" dirty="0"/>
              <a:t>among people who use drugs, including those with injection drug use</a:t>
            </a:r>
          </a:p>
          <a:p>
            <a:r>
              <a:rPr lang="en-US" dirty="0"/>
              <a:t>There are </a:t>
            </a:r>
            <a:r>
              <a:rPr lang="en-US" dirty="0">
                <a:solidFill>
                  <a:srgbClr val="FF0000"/>
                </a:solidFill>
              </a:rPr>
              <a:t>NO data to support pretreatment screening </a:t>
            </a:r>
            <a:r>
              <a:rPr lang="en-US" dirty="0"/>
              <a:t>for illicit drug or alcohol use to select a population more likely to be successful with hepatitis C treatment   </a:t>
            </a:r>
          </a:p>
          <a:p>
            <a:endParaRPr lang="en-US" dirty="0"/>
          </a:p>
        </p:txBody>
      </p:sp>
      <p:sp>
        <p:nvSpPr>
          <p:cNvPr id="6" name="Text Placeholder 4">
            <a:extLst>
              <a:ext uri="{FF2B5EF4-FFF2-40B4-BE49-F238E27FC236}">
                <a16:creationId xmlns:a16="http://schemas.microsoft.com/office/drawing/2014/main" id="{709699AE-AE22-4641-8E99-FE9A70F5E309}"/>
              </a:ext>
            </a:extLst>
          </p:cNvPr>
          <p:cNvSpPr txBox="1">
            <a:spLocks noGrp="1"/>
          </p:cNvSpPr>
          <p:nvPr>
            <p:ph type="body" sz="quarter" idx="14"/>
          </p:nvPr>
        </p:nvSpPr>
        <p:spPr>
          <a:xfrm>
            <a:off x="196627" y="6436596"/>
            <a:ext cx="7675163" cy="286232"/>
          </a:xfrm>
          <a:prstGeom prst="rect">
            <a:avLst/>
          </a:prstGeom>
          <a:noFill/>
        </p:spPr>
        <p:txBody>
          <a:bodyPr wrap="square" rtlCol="0">
            <a:spAutoFit/>
          </a:bodyPr>
          <a:lstStyle/>
          <a:p>
            <a:pPr>
              <a:lnSpc>
                <a:spcPct val="90000"/>
              </a:lnSpc>
              <a:defRPr/>
            </a:pPr>
            <a:r>
              <a:rPr lang="en-US" altLang="en-US" kern="0" dirty="0">
                <a:solidFill>
                  <a:srgbClr val="244667"/>
                </a:solidFill>
                <a:cs typeface="Arial" panose="020B0604020202020204" pitchFamily="34" charset="0"/>
              </a:rPr>
              <a:t>HCVguidelines.org</a:t>
            </a:r>
            <a:endParaRPr lang="en-US" altLang="en-US" sz="1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350972351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23850" y="2189998"/>
            <a:ext cx="8515350" cy="3860943"/>
          </a:xfrm>
        </p:spPr>
        <p:txBody>
          <a:bodyPr>
            <a:normAutofit lnSpcReduction="10000"/>
          </a:bodyPr>
          <a:lstStyle/>
          <a:p>
            <a:r>
              <a:rPr lang="en-US" dirty="0"/>
              <a:t>Randomized, double-blind, placebo-controlled trial of </a:t>
            </a:r>
            <a:r>
              <a:rPr lang="en-US" dirty="0" err="1"/>
              <a:t>elbasvir</a:t>
            </a:r>
            <a:r>
              <a:rPr lang="en-US" dirty="0"/>
              <a:t>/</a:t>
            </a:r>
            <a:r>
              <a:rPr lang="en-US" dirty="0" err="1"/>
              <a:t>grazoprevir</a:t>
            </a:r>
            <a:r>
              <a:rPr lang="en-US" dirty="0"/>
              <a:t> for treatment-naïve patients with genotype 1, 4, or 6 enrolled in opioid agonist treatment</a:t>
            </a:r>
          </a:p>
          <a:p>
            <a:r>
              <a:rPr lang="en-US" dirty="0"/>
              <a:t>Participants had to be at least 80% adherent to OAT visits</a:t>
            </a:r>
          </a:p>
          <a:p>
            <a:r>
              <a:rPr lang="en-US" dirty="0"/>
              <a:t>Primary outcome: proportion of patients with SVR12</a:t>
            </a:r>
          </a:p>
          <a:p>
            <a:r>
              <a:rPr lang="en-US" dirty="0"/>
              <a:t>Results: </a:t>
            </a:r>
          </a:p>
          <a:p>
            <a:pPr lvl="1"/>
            <a:r>
              <a:rPr lang="en-US" dirty="0"/>
              <a:t>301 patients, 76% men, 80% white, 7% </a:t>
            </a:r>
            <a:r>
              <a:rPr lang="en-US" dirty="0" err="1"/>
              <a:t>coinfected</a:t>
            </a:r>
            <a:r>
              <a:rPr lang="en-US" dirty="0"/>
              <a:t> with HIV, &gt;46% with positive urine screens</a:t>
            </a:r>
          </a:p>
          <a:p>
            <a:pPr lvl="1"/>
            <a:r>
              <a:rPr lang="en-US" dirty="0">
                <a:solidFill>
                  <a:srgbClr val="FF0000"/>
                </a:solidFill>
              </a:rPr>
              <a:t>91.5% had SVR 12</a:t>
            </a:r>
          </a:p>
          <a:p>
            <a:pPr lvl="1"/>
            <a:endParaRPr lang="en-US" dirty="0"/>
          </a:p>
          <a:p>
            <a:endParaRPr lang="en-US" dirty="0"/>
          </a:p>
        </p:txBody>
      </p:sp>
      <p:sp>
        <p:nvSpPr>
          <p:cNvPr id="6" name="Text Placeholder 4">
            <a:extLst>
              <a:ext uri="{FF2B5EF4-FFF2-40B4-BE49-F238E27FC236}">
                <a16:creationId xmlns:a16="http://schemas.microsoft.com/office/drawing/2014/main" id="{709699AE-AE22-4641-8E99-FE9A70F5E309}"/>
              </a:ext>
            </a:extLst>
          </p:cNvPr>
          <p:cNvSpPr txBox="1">
            <a:spLocks noGrp="1"/>
          </p:cNvSpPr>
          <p:nvPr>
            <p:ph type="body" sz="quarter" idx="14"/>
          </p:nvPr>
        </p:nvSpPr>
        <p:spPr>
          <a:xfrm>
            <a:off x="228432" y="6571768"/>
            <a:ext cx="7675163" cy="286232"/>
          </a:xfrm>
          <a:prstGeom prst="rect">
            <a:avLst/>
          </a:prstGeom>
          <a:noFill/>
        </p:spPr>
        <p:txBody>
          <a:bodyPr wrap="square" rtlCol="0">
            <a:spAutoFit/>
          </a:bodyPr>
          <a:lstStyle/>
          <a:p>
            <a:pPr>
              <a:lnSpc>
                <a:spcPct val="90000"/>
              </a:lnSpc>
              <a:defRPr/>
            </a:pPr>
            <a:r>
              <a:rPr lang="en-US" altLang="en-US" sz="1400" kern="0" baseline="30000" dirty="0">
                <a:solidFill>
                  <a:srgbClr val="244667"/>
                </a:solidFill>
                <a:cs typeface="Arial" panose="020B0604020202020204" pitchFamily="34" charset="0"/>
              </a:rPr>
              <a:t>1</a:t>
            </a:r>
            <a:r>
              <a:rPr lang="en-US" altLang="en-US" sz="1400" kern="0" dirty="0">
                <a:solidFill>
                  <a:srgbClr val="244667"/>
                </a:solidFill>
                <a:cs typeface="Arial" panose="020B0604020202020204" pitchFamily="34" charset="0"/>
              </a:rPr>
              <a:t>Dore G Ann Int Med 2016</a:t>
            </a:r>
            <a:endParaRPr lang="en-US" altLang="en-US" sz="1400" kern="0" dirty="0">
              <a:solidFill>
                <a:sysClr val="windowText" lastClr="000000"/>
              </a:solidFill>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467" y="182880"/>
            <a:ext cx="6098650" cy="175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43725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436" y="1598212"/>
            <a:ext cx="8515350" cy="4627659"/>
          </a:xfrm>
        </p:spPr>
        <p:txBody>
          <a:bodyPr>
            <a:normAutofit/>
          </a:bodyPr>
          <a:lstStyle/>
          <a:p>
            <a:r>
              <a:rPr lang="en-US" sz="2200" dirty="0"/>
              <a:t>Open-label international trial of </a:t>
            </a:r>
            <a:r>
              <a:rPr lang="en-US" sz="2200" dirty="0" err="1"/>
              <a:t>sofosbuvir</a:t>
            </a:r>
            <a:r>
              <a:rPr lang="en-US" sz="2200" dirty="0"/>
              <a:t>/</a:t>
            </a:r>
            <a:r>
              <a:rPr lang="en-US" sz="2200" dirty="0" err="1"/>
              <a:t>velpatasvir</a:t>
            </a:r>
            <a:r>
              <a:rPr lang="en-US" sz="2200" dirty="0"/>
              <a:t> among people with hepatitis C, genotypes 1-6, and with injection drug use within 6 months</a:t>
            </a:r>
          </a:p>
          <a:p>
            <a:r>
              <a:rPr lang="en-US" sz="2200" dirty="0"/>
              <a:t>Therapy was given in one-week electronic blister packs</a:t>
            </a:r>
          </a:p>
          <a:p>
            <a:r>
              <a:rPr lang="en-US" sz="2200" dirty="0"/>
              <a:t>Primary outcome: proportion of patients with SVR12</a:t>
            </a:r>
          </a:p>
          <a:p>
            <a:r>
              <a:rPr lang="en-US" sz="2200" dirty="0"/>
              <a:t>Results: </a:t>
            </a:r>
          </a:p>
          <a:p>
            <a:pPr lvl="1"/>
            <a:r>
              <a:rPr lang="en-US" dirty="0"/>
              <a:t>103 patients, mostly male, 59% of whom were receiving opioid agonist treatment, 74% of whom had injected in last month</a:t>
            </a:r>
          </a:p>
          <a:p>
            <a:pPr lvl="1"/>
            <a:r>
              <a:rPr lang="en-US" dirty="0">
                <a:solidFill>
                  <a:schemeClr val="tx1"/>
                </a:solidFill>
              </a:rPr>
              <a:t>97% completed treatment, </a:t>
            </a:r>
            <a:r>
              <a:rPr lang="en-US" dirty="0">
                <a:solidFill>
                  <a:srgbClr val="FF0000"/>
                </a:solidFill>
              </a:rPr>
              <a:t>94% had SVR 12</a:t>
            </a:r>
            <a:r>
              <a:rPr lang="en-US" dirty="0">
                <a:solidFill>
                  <a:schemeClr val="tx1"/>
                </a:solidFill>
              </a:rPr>
              <a:t>, drug use did not affect SVR</a:t>
            </a:r>
            <a:endParaRPr lang="en-US" dirty="0"/>
          </a:p>
        </p:txBody>
      </p:sp>
      <p:sp>
        <p:nvSpPr>
          <p:cNvPr id="7" name="Text Placeholder 2"/>
          <p:cNvSpPr txBox="1">
            <a:spLocks/>
          </p:cNvSpPr>
          <p:nvPr/>
        </p:nvSpPr>
        <p:spPr>
          <a:xfrm>
            <a:off x="323850" y="6461760"/>
            <a:ext cx="7357838" cy="320039"/>
          </a:xfrm>
          <a:prstGeom prst="rect">
            <a:avLst/>
          </a:prstGeom>
        </p:spPr>
        <p:txBody>
          <a:bodyPr vert="horz" anchor="ctr"/>
          <a:lstStyle>
            <a:lvl1pPr marL="0" indent="0" algn="l" defTabSz="914400" rtl="0" eaLnBrk="1" latinLnBrk="0" hangingPunct="1">
              <a:spcBef>
                <a:spcPts val="0"/>
              </a:spcBef>
              <a:buFont typeface="Arial" pitchFamily="34" charset="0"/>
              <a:buNone/>
              <a:defRPr sz="1400" b="1" kern="1200" baseline="0">
                <a:solidFill>
                  <a:srgbClr val="285078"/>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altLang="en-US" kern="0">
                <a:solidFill>
                  <a:srgbClr val="244667"/>
                </a:solidFill>
                <a:cs typeface="Arial" panose="020B0604020202020204" pitchFamily="34" charset="0"/>
              </a:rPr>
              <a:t>Grebely Lancet Gastroenterol Hepat 2018</a:t>
            </a:r>
            <a:endParaRPr lang="en-US" altLang="en-US" kern="0" dirty="0">
              <a:solidFill>
                <a:sysClr val="windowText" lastClr="000000"/>
              </a:solidFill>
              <a:cs typeface="Arial" panose="020B0604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430281"/>
            <a:ext cx="90201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27911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5CF1-EF5C-5448-ABBA-A821DE19C99E}"/>
              </a:ext>
            </a:extLst>
          </p:cNvPr>
          <p:cNvSpPr>
            <a:spLocks noGrp="1"/>
          </p:cNvSpPr>
          <p:nvPr>
            <p:ph type="title"/>
          </p:nvPr>
        </p:nvSpPr>
        <p:spPr/>
        <p:txBody>
          <a:bodyPr/>
          <a:lstStyle/>
          <a:p>
            <a:r>
              <a:rPr lang="en-US" dirty="0"/>
              <a:t>Countering Myth #2</a:t>
            </a:r>
          </a:p>
        </p:txBody>
      </p:sp>
      <p:sp>
        <p:nvSpPr>
          <p:cNvPr id="3" name="Text Placeholder 2">
            <a:extLst>
              <a:ext uri="{FF2B5EF4-FFF2-40B4-BE49-F238E27FC236}">
                <a16:creationId xmlns:a16="http://schemas.microsoft.com/office/drawing/2014/main" id="{BFE7F17C-E512-AF42-81F3-C2D47F0E7286}"/>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304EA618-CD3F-6D4F-A85C-4C31670D1C90}"/>
              </a:ext>
            </a:extLst>
          </p:cNvPr>
          <p:cNvSpPr>
            <a:spLocks noGrp="1"/>
          </p:cNvSpPr>
          <p:nvPr>
            <p:ph sz="half" idx="2"/>
          </p:nvPr>
        </p:nvSpPr>
        <p:spPr/>
        <p:txBody>
          <a:bodyPr>
            <a:normAutofit/>
          </a:bodyPr>
          <a:lstStyle/>
          <a:p>
            <a:pPr>
              <a:spcBef>
                <a:spcPts val="600"/>
              </a:spcBef>
              <a:spcAft>
                <a:spcPts val="600"/>
              </a:spcAft>
            </a:pPr>
            <a:r>
              <a:rPr lang="en-US" i="1" dirty="0"/>
              <a:t>Rate of reinfection among people who use drugs is low</a:t>
            </a:r>
          </a:p>
          <a:p>
            <a:pPr lvl="1">
              <a:spcBef>
                <a:spcPts val="600"/>
              </a:spcBef>
              <a:spcAft>
                <a:spcPts val="600"/>
              </a:spcAft>
            </a:pPr>
            <a:r>
              <a:rPr lang="en-US" dirty="0"/>
              <a:t>Compared to rates of first infection: hepatitis C treatment has been associated with reduced needle sharing</a:t>
            </a:r>
            <a:endParaRPr lang="en-US" i="1" dirty="0"/>
          </a:p>
          <a:p>
            <a:pPr>
              <a:spcBef>
                <a:spcPts val="600"/>
              </a:spcBef>
              <a:spcAft>
                <a:spcPts val="600"/>
              </a:spcAft>
            </a:pPr>
            <a:r>
              <a:rPr lang="en-US" dirty="0"/>
              <a:t>Rates of reinfection are </a:t>
            </a:r>
            <a:r>
              <a:rPr lang="en-US" i="1" dirty="0"/>
              <a:t>decreased…</a:t>
            </a:r>
          </a:p>
          <a:p>
            <a:pPr lvl="1">
              <a:spcBef>
                <a:spcPts val="600"/>
              </a:spcBef>
              <a:spcAft>
                <a:spcPts val="600"/>
              </a:spcAft>
            </a:pPr>
            <a:r>
              <a:rPr lang="en-US" dirty="0"/>
              <a:t>When people receive </a:t>
            </a:r>
            <a:r>
              <a:rPr lang="en-US" dirty="0">
                <a:solidFill>
                  <a:srgbClr val="FF0000"/>
                </a:solidFill>
              </a:rPr>
              <a:t>medications for opioid use disorder</a:t>
            </a:r>
          </a:p>
          <a:p>
            <a:pPr lvl="1">
              <a:spcBef>
                <a:spcPts val="600"/>
              </a:spcBef>
              <a:spcAft>
                <a:spcPts val="600"/>
              </a:spcAft>
            </a:pPr>
            <a:r>
              <a:rPr lang="en-US" dirty="0">
                <a:solidFill>
                  <a:srgbClr val="1C2026"/>
                </a:solidFill>
              </a:rPr>
              <a:t>When people use </a:t>
            </a:r>
            <a:r>
              <a:rPr lang="en-US" dirty="0">
                <a:solidFill>
                  <a:srgbClr val="FF0000"/>
                </a:solidFill>
              </a:rPr>
              <a:t>syringe service programs</a:t>
            </a:r>
          </a:p>
          <a:p>
            <a:pPr>
              <a:spcBef>
                <a:spcPts val="600"/>
              </a:spcBef>
              <a:spcAft>
                <a:spcPts val="600"/>
              </a:spcAft>
            </a:pPr>
            <a:r>
              <a:rPr lang="en-US" dirty="0">
                <a:solidFill>
                  <a:srgbClr val="FF0000"/>
                </a:solidFill>
              </a:rPr>
              <a:t>Some degree of reinfection suggests you are treating the right population</a:t>
            </a:r>
          </a:p>
        </p:txBody>
      </p:sp>
    </p:spTree>
    <p:extLst>
      <p:ext uri="{BB962C8B-B14F-4D97-AF65-F5344CB8AC3E}">
        <p14:creationId xmlns:p14="http://schemas.microsoft.com/office/powerpoint/2010/main" val="308575034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D4F7-D564-D64C-B61A-2EAB853DD44F}"/>
              </a:ext>
            </a:extLst>
          </p:cNvPr>
          <p:cNvSpPr>
            <a:spLocks noGrp="1"/>
          </p:cNvSpPr>
          <p:nvPr>
            <p:ph type="title"/>
          </p:nvPr>
        </p:nvSpPr>
        <p:spPr/>
        <p:txBody>
          <a:bodyPr/>
          <a:lstStyle/>
          <a:p>
            <a:r>
              <a:rPr lang="en-US" dirty="0"/>
              <a:t>Meta-Analysis of Rate of HCV Reinfection</a:t>
            </a:r>
          </a:p>
        </p:txBody>
      </p:sp>
      <p:graphicFrame>
        <p:nvGraphicFramePr>
          <p:cNvPr id="5" name="Table 5">
            <a:extLst>
              <a:ext uri="{FF2B5EF4-FFF2-40B4-BE49-F238E27FC236}">
                <a16:creationId xmlns:a16="http://schemas.microsoft.com/office/drawing/2014/main" id="{B42EBBFE-F275-BD4F-BD66-2F3030F22B32}"/>
              </a:ext>
            </a:extLst>
          </p:cNvPr>
          <p:cNvGraphicFramePr>
            <a:graphicFrameLocks noGrp="1"/>
          </p:cNvGraphicFramePr>
          <p:nvPr>
            <p:extLst>
              <p:ext uri="{D42A27DB-BD31-4B8C-83A1-F6EECF244321}">
                <p14:modId xmlns:p14="http://schemas.microsoft.com/office/powerpoint/2010/main" val="3351551857"/>
              </p:ext>
            </p:extLst>
          </p:nvPr>
        </p:nvGraphicFramePr>
        <p:xfrm>
          <a:off x="764053" y="3798493"/>
          <a:ext cx="7129670" cy="2773815"/>
        </p:xfrm>
        <a:graphic>
          <a:graphicData uri="http://schemas.openxmlformats.org/drawingml/2006/table">
            <a:tbl>
              <a:tblPr firstRow="1" bandRow="1">
                <a:tableStyleId>{5C22544A-7EE6-4342-B048-85BDC9FD1C3A}</a:tableStyleId>
              </a:tblPr>
              <a:tblGrid>
                <a:gridCol w="3332114">
                  <a:extLst>
                    <a:ext uri="{9D8B030D-6E8A-4147-A177-3AD203B41FA5}">
                      <a16:colId xmlns:a16="http://schemas.microsoft.com/office/drawing/2014/main" val="2008935316"/>
                    </a:ext>
                  </a:extLst>
                </a:gridCol>
                <a:gridCol w="1409740">
                  <a:extLst>
                    <a:ext uri="{9D8B030D-6E8A-4147-A177-3AD203B41FA5}">
                      <a16:colId xmlns:a16="http://schemas.microsoft.com/office/drawing/2014/main" val="2590151469"/>
                    </a:ext>
                  </a:extLst>
                </a:gridCol>
                <a:gridCol w="2387816">
                  <a:extLst>
                    <a:ext uri="{9D8B030D-6E8A-4147-A177-3AD203B41FA5}">
                      <a16:colId xmlns:a16="http://schemas.microsoft.com/office/drawing/2014/main" val="2128119964"/>
                    </a:ext>
                  </a:extLst>
                </a:gridCol>
              </a:tblGrid>
              <a:tr h="740137">
                <a:tc>
                  <a:txBody>
                    <a:bodyPr/>
                    <a:lstStyle/>
                    <a:p>
                      <a:r>
                        <a:rPr lang="en-US" sz="1800" dirty="0"/>
                        <a:t>Population</a:t>
                      </a:r>
                    </a:p>
                  </a:txBody>
                  <a:tcPr/>
                </a:tc>
                <a:tc>
                  <a:txBody>
                    <a:bodyPr/>
                    <a:lstStyle/>
                    <a:p>
                      <a:r>
                        <a:rPr lang="en-US" sz="1800" dirty="0"/>
                        <a:t># Studies</a:t>
                      </a:r>
                    </a:p>
                  </a:txBody>
                  <a:tcPr/>
                </a:tc>
                <a:tc>
                  <a:txBody>
                    <a:bodyPr/>
                    <a:lstStyle/>
                    <a:p>
                      <a:r>
                        <a:rPr lang="en-US" sz="1800" dirty="0"/>
                        <a:t>Rates of reinfection per 100 person-years</a:t>
                      </a:r>
                    </a:p>
                  </a:txBody>
                  <a:tcPr/>
                </a:tc>
                <a:extLst>
                  <a:ext uri="{0D108BD9-81ED-4DB2-BD59-A6C34878D82A}">
                    <a16:rowId xmlns:a16="http://schemas.microsoft.com/office/drawing/2014/main" val="3540569623"/>
                  </a:ext>
                </a:extLst>
              </a:tr>
              <a:tr h="619805">
                <a:tc>
                  <a:txBody>
                    <a:bodyPr/>
                    <a:lstStyle/>
                    <a:p>
                      <a:r>
                        <a:rPr lang="en-US" sz="1800" dirty="0"/>
                        <a:t>Any drug use</a:t>
                      </a:r>
                    </a:p>
                  </a:txBody>
                  <a:tcPr/>
                </a:tc>
                <a:tc>
                  <a:txBody>
                    <a:bodyPr/>
                    <a:lstStyle/>
                    <a:p>
                      <a:r>
                        <a:rPr lang="en-US" sz="1800" dirty="0"/>
                        <a:t>33</a:t>
                      </a:r>
                    </a:p>
                  </a:txBody>
                  <a:tcPr/>
                </a:tc>
                <a:tc>
                  <a:txBody>
                    <a:bodyPr/>
                    <a:lstStyle/>
                    <a:p>
                      <a:r>
                        <a:rPr lang="en-US" sz="1800" dirty="0"/>
                        <a:t>5.9 (95% CI 4.1-8.5)</a:t>
                      </a:r>
                    </a:p>
                  </a:txBody>
                  <a:tcPr/>
                </a:tc>
                <a:extLst>
                  <a:ext uri="{0D108BD9-81ED-4DB2-BD59-A6C34878D82A}">
                    <a16:rowId xmlns:a16="http://schemas.microsoft.com/office/drawing/2014/main" val="1128885977"/>
                  </a:ext>
                </a:extLst>
              </a:tr>
              <a:tr h="619805">
                <a:tc>
                  <a:txBody>
                    <a:bodyPr/>
                    <a:lstStyle/>
                    <a:p>
                      <a:r>
                        <a:rPr lang="en-US" sz="1800" dirty="0"/>
                        <a:t>Injecting drug use</a:t>
                      </a:r>
                    </a:p>
                  </a:txBody>
                  <a:tcPr/>
                </a:tc>
                <a:tc>
                  <a:txBody>
                    <a:bodyPr/>
                    <a:lstStyle/>
                    <a:p>
                      <a:r>
                        <a:rPr lang="en-US" sz="1800" dirty="0"/>
                        <a:t>31</a:t>
                      </a:r>
                    </a:p>
                  </a:txBody>
                  <a:tcPr/>
                </a:tc>
                <a:tc>
                  <a:txBody>
                    <a:bodyPr/>
                    <a:lstStyle/>
                    <a:p>
                      <a:r>
                        <a:rPr lang="en-US" sz="1800" dirty="0"/>
                        <a:t>6.2 (95% CI 4.3-9.0)</a:t>
                      </a:r>
                    </a:p>
                  </a:txBody>
                  <a:tcPr/>
                </a:tc>
                <a:extLst>
                  <a:ext uri="{0D108BD9-81ED-4DB2-BD59-A6C34878D82A}">
                    <a16:rowId xmlns:a16="http://schemas.microsoft.com/office/drawing/2014/main" val="1727528353"/>
                  </a:ext>
                </a:extLst>
              </a:tr>
              <a:tr h="619805">
                <a:tc>
                  <a:txBody>
                    <a:bodyPr/>
                    <a:lstStyle/>
                    <a:p>
                      <a:r>
                        <a:rPr lang="en-US" sz="1800" dirty="0"/>
                        <a:t>Opioid agonist treatment </a:t>
                      </a:r>
                    </a:p>
                  </a:txBody>
                  <a:tcPr/>
                </a:tc>
                <a:tc>
                  <a:txBody>
                    <a:bodyPr/>
                    <a:lstStyle/>
                    <a:p>
                      <a:r>
                        <a:rPr lang="en-US" sz="1800" dirty="0"/>
                        <a:t>25</a:t>
                      </a:r>
                    </a:p>
                  </a:txBody>
                  <a:tcPr/>
                </a:tc>
                <a:tc>
                  <a:txBody>
                    <a:bodyPr/>
                    <a:lstStyle/>
                    <a:p>
                      <a:r>
                        <a:rPr lang="en-US" sz="1800" dirty="0"/>
                        <a:t>3.8 (95% CI 2.5-5.8)</a:t>
                      </a:r>
                    </a:p>
                  </a:txBody>
                  <a:tcPr/>
                </a:tc>
                <a:extLst>
                  <a:ext uri="{0D108BD9-81ED-4DB2-BD59-A6C34878D82A}">
                    <a16:rowId xmlns:a16="http://schemas.microsoft.com/office/drawing/2014/main" val="112806516"/>
                  </a:ext>
                </a:extLst>
              </a:tr>
            </a:tbl>
          </a:graphicData>
        </a:graphic>
      </p:graphicFrame>
      <p:pic>
        <p:nvPicPr>
          <p:cNvPr id="6" name="Picture 5">
            <a:extLst>
              <a:ext uri="{FF2B5EF4-FFF2-40B4-BE49-F238E27FC236}">
                <a16:creationId xmlns:a16="http://schemas.microsoft.com/office/drawing/2014/main" id="{01CEC7D7-04C2-5F4B-AC83-1E5C70C46C4E}"/>
              </a:ext>
            </a:extLst>
          </p:cNvPr>
          <p:cNvPicPr>
            <a:picLocks noChangeAspect="1"/>
          </p:cNvPicPr>
          <p:nvPr/>
        </p:nvPicPr>
        <p:blipFill>
          <a:blip r:embed="rId3"/>
          <a:stretch>
            <a:fillRect/>
          </a:stretch>
        </p:blipFill>
        <p:spPr>
          <a:xfrm>
            <a:off x="74250" y="1329038"/>
            <a:ext cx="3120286" cy="2350772"/>
          </a:xfrm>
          <a:prstGeom prst="rect">
            <a:avLst/>
          </a:prstGeom>
        </p:spPr>
      </p:pic>
      <p:sp>
        <p:nvSpPr>
          <p:cNvPr id="4" name="Content Placeholder 3">
            <a:extLst>
              <a:ext uri="{FF2B5EF4-FFF2-40B4-BE49-F238E27FC236}">
                <a16:creationId xmlns:a16="http://schemas.microsoft.com/office/drawing/2014/main" id="{932F3B4C-0A0F-2949-A2DC-88929E7DCD20}"/>
              </a:ext>
            </a:extLst>
          </p:cNvPr>
          <p:cNvSpPr>
            <a:spLocks noGrp="1"/>
          </p:cNvSpPr>
          <p:nvPr>
            <p:ph sz="half" idx="2"/>
          </p:nvPr>
        </p:nvSpPr>
        <p:spPr>
          <a:xfrm>
            <a:off x="3414787" y="1514139"/>
            <a:ext cx="5406125" cy="1980571"/>
          </a:xfrm>
        </p:spPr>
        <p:txBody>
          <a:bodyPr>
            <a:normAutofit lnSpcReduction="10000"/>
          </a:bodyPr>
          <a:lstStyle/>
          <a:p>
            <a:pPr>
              <a:spcBef>
                <a:spcPts val="600"/>
              </a:spcBef>
              <a:spcAft>
                <a:spcPts val="600"/>
              </a:spcAft>
            </a:pPr>
            <a:r>
              <a:rPr lang="en-US" dirty="0"/>
              <a:t>Studied 1) people who recently used drugs, and 2) those on opioid agonist treatment </a:t>
            </a:r>
          </a:p>
          <a:p>
            <a:pPr>
              <a:spcBef>
                <a:spcPts val="600"/>
              </a:spcBef>
              <a:spcAft>
                <a:spcPts val="600"/>
              </a:spcAft>
            </a:pPr>
            <a:r>
              <a:rPr lang="en-US" dirty="0"/>
              <a:t>36 studies; 6,311 person-years follow up</a:t>
            </a:r>
          </a:p>
          <a:p>
            <a:endParaRPr lang="en-US" dirty="0"/>
          </a:p>
        </p:txBody>
      </p:sp>
      <p:sp>
        <p:nvSpPr>
          <p:cNvPr id="7" name="Oval 6">
            <a:extLst>
              <a:ext uri="{FF2B5EF4-FFF2-40B4-BE49-F238E27FC236}">
                <a16:creationId xmlns:a16="http://schemas.microsoft.com/office/drawing/2014/main" id="{7FD3369E-D7DA-7544-8E84-7241778B5292}"/>
              </a:ext>
            </a:extLst>
          </p:cNvPr>
          <p:cNvSpPr/>
          <p:nvPr/>
        </p:nvSpPr>
        <p:spPr>
          <a:xfrm>
            <a:off x="4762222" y="4625009"/>
            <a:ext cx="3507134" cy="211381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4678087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AFE6-0FEC-C54A-8184-703F77D169CD}"/>
              </a:ext>
            </a:extLst>
          </p:cNvPr>
          <p:cNvSpPr>
            <a:spLocks noGrp="1"/>
          </p:cNvSpPr>
          <p:nvPr>
            <p:ph type="title"/>
          </p:nvPr>
        </p:nvSpPr>
        <p:spPr/>
        <p:txBody>
          <a:bodyPr/>
          <a:lstStyle/>
          <a:p>
            <a:r>
              <a:rPr lang="en-US" dirty="0"/>
              <a:t>The Future of HCV</a:t>
            </a:r>
          </a:p>
        </p:txBody>
      </p:sp>
      <p:sp>
        <p:nvSpPr>
          <p:cNvPr id="3" name="Text Placeholder 2">
            <a:extLst>
              <a:ext uri="{FF2B5EF4-FFF2-40B4-BE49-F238E27FC236}">
                <a16:creationId xmlns:a16="http://schemas.microsoft.com/office/drawing/2014/main" id="{C068A972-DAF1-5F4D-93A1-7DBEF58DC1C4}"/>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AFE97602-28C1-2A45-896D-2FE76CF3AB46}"/>
              </a:ext>
            </a:extLst>
          </p:cNvPr>
          <p:cNvSpPr>
            <a:spLocks noGrp="1"/>
          </p:cNvSpPr>
          <p:nvPr>
            <p:ph sz="half" idx="2"/>
          </p:nvPr>
        </p:nvSpPr>
        <p:spPr/>
        <p:txBody>
          <a:bodyPr>
            <a:normAutofit lnSpcReduction="10000"/>
          </a:bodyPr>
          <a:lstStyle/>
          <a:p>
            <a:pPr marL="342900" lvl="0" indent="-342900" defTabSz="457200" fontAlgn="base">
              <a:spcBef>
                <a:spcPts val="600"/>
              </a:spcBef>
              <a:buClrTx/>
              <a:buSzTx/>
              <a:buFont typeface="Arial" charset="0"/>
              <a:buChar char="•"/>
              <a:defRPr/>
            </a:pPr>
            <a:r>
              <a:rPr lang="en-US" dirty="0">
                <a:solidFill>
                  <a:srgbClr val="FF0000"/>
                </a:solidFill>
                <a:ea typeface="ＭＳ Ｐゴシック" charset="0"/>
              </a:rPr>
              <a:t>2016</a:t>
            </a:r>
            <a:r>
              <a:rPr lang="en-US" dirty="0">
                <a:ea typeface="ＭＳ Ｐゴシック" charset="0"/>
              </a:rPr>
              <a:t>: </a:t>
            </a:r>
            <a:r>
              <a:rPr lang="en-US" dirty="0">
                <a:solidFill>
                  <a:prstClr val="black"/>
                </a:solidFill>
                <a:ea typeface="ＭＳ Ｐゴシック" charset="0"/>
              </a:rPr>
              <a:t>the World Health Organization announces plan for </a:t>
            </a:r>
            <a:r>
              <a:rPr lang="en-US" i="1" dirty="0">
                <a:solidFill>
                  <a:prstClr val="black"/>
                </a:solidFill>
                <a:ea typeface="ＭＳ Ｐゴシック" charset="0"/>
              </a:rPr>
              <a:t>elimination</a:t>
            </a:r>
            <a:r>
              <a:rPr lang="en-US" dirty="0">
                <a:solidFill>
                  <a:prstClr val="black"/>
                </a:solidFill>
                <a:ea typeface="ＭＳ Ｐゴシック" charset="0"/>
              </a:rPr>
              <a:t> of HCV by 2030</a:t>
            </a:r>
          </a:p>
          <a:p>
            <a:pPr marL="342900" lvl="0" indent="-342900" defTabSz="457200" fontAlgn="base">
              <a:spcBef>
                <a:spcPts val="600"/>
              </a:spcBef>
              <a:buClrTx/>
              <a:buSzTx/>
              <a:buFont typeface="Arial" charset="0"/>
              <a:buChar char="•"/>
              <a:defRPr/>
            </a:pPr>
            <a:endParaRPr lang="en-US" dirty="0">
              <a:solidFill>
                <a:prstClr val="black"/>
              </a:solidFill>
              <a:ea typeface="ＭＳ Ｐゴシック" charset="0"/>
            </a:endParaRPr>
          </a:p>
          <a:p>
            <a:pPr marL="274320" lvl="1" indent="0">
              <a:spcBef>
                <a:spcPts val="600"/>
              </a:spcBef>
              <a:buNone/>
              <a:defRPr/>
            </a:pPr>
            <a:endParaRPr lang="en-US" sz="2400" dirty="0">
              <a:solidFill>
                <a:prstClr val="black"/>
              </a:solidFill>
              <a:ea typeface="ＭＳ Ｐゴシック" charset="0"/>
            </a:endParaRPr>
          </a:p>
          <a:p>
            <a:pPr marL="274320" lvl="1" indent="0">
              <a:spcBef>
                <a:spcPts val="600"/>
              </a:spcBef>
              <a:buNone/>
              <a:defRPr/>
            </a:pPr>
            <a:r>
              <a:rPr lang="en-US" sz="2400" dirty="0">
                <a:solidFill>
                  <a:prstClr val="black"/>
                </a:solidFill>
                <a:ea typeface="ＭＳ Ｐゴシック" charset="0"/>
              </a:rPr>
              <a:t>	</a:t>
            </a:r>
            <a:r>
              <a:rPr lang="en-US" dirty="0">
                <a:solidFill>
                  <a:prstClr val="black"/>
                </a:solidFill>
                <a:ea typeface="ＭＳ Ｐゴシック" charset="0"/>
              </a:rPr>
              <a:t>80% reduction in incidence</a:t>
            </a:r>
          </a:p>
          <a:p>
            <a:pPr marL="274320" lvl="1" indent="0">
              <a:spcBef>
                <a:spcPts val="600"/>
              </a:spcBef>
              <a:buNone/>
              <a:defRPr/>
            </a:pPr>
            <a:r>
              <a:rPr lang="en-US" dirty="0">
                <a:solidFill>
                  <a:prstClr val="black"/>
                </a:solidFill>
                <a:ea typeface="ＭＳ Ｐゴシック" charset="0"/>
              </a:rPr>
              <a:t>	65% reduction in mortality</a:t>
            </a:r>
          </a:p>
          <a:p>
            <a:pPr marL="274320" lvl="1" indent="0">
              <a:spcBef>
                <a:spcPts val="600"/>
              </a:spcBef>
              <a:buNone/>
              <a:defRPr/>
            </a:pPr>
            <a:endParaRPr lang="en-US" dirty="0">
              <a:solidFill>
                <a:prstClr val="black"/>
              </a:solidFill>
              <a:ea typeface="ＭＳ Ｐゴシック" charset="0"/>
            </a:endParaRPr>
          </a:p>
          <a:p>
            <a:pPr lvl="0" defTabSz="457200" fontAlgn="base">
              <a:spcBef>
                <a:spcPts val="600"/>
              </a:spcBef>
              <a:buClrTx/>
              <a:buSzTx/>
              <a:buFont typeface="Wingdings" panose="05000000000000000000" pitchFamily="2" charset="2"/>
              <a:buChar char="§"/>
              <a:defRPr/>
            </a:pPr>
            <a:r>
              <a:rPr lang="en-US" dirty="0">
                <a:solidFill>
                  <a:srgbClr val="FF0000"/>
                </a:solidFill>
                <a:ea typeface="ＭＳ Ｐゴシック" charset="0"/>
              </a:rPr>
              <a:t>2018</a:t>
            </a:r>
            <a:r>
              <a:rPr lang="en-US" dirty="0">
                <a:solidFill>
                  <a:prstClr val="black"/>
                </a:solidFill>
                <a:ea typeface="ＭＳ Ｐゴシック" charset="0"/>
              </a:rPr>
              <a:t>: Gov. Inslee announces first state initiative to eliminate HCV: “</a:t>
            </a:r>
            <a:r>
              <a:rPr lang="en-US" dirty="0" err="1">
                <a:solidFill>
                  <a:prstClr val="black"/>
                </a:solidFill>
                <a:ea typeface="ＭＳ Ｐゴシック" charset="0"/>
              </a:rPr>
              <a:t>Hep</a:t>
            </a:r>
            <a:r>
              <a:rPr lang="en-US" dirty="0">
                <a:solidFill>
                  <a:prstClr val="black"/>
                </a:solidFill>
                <a:ea typeface="ＭＳ Ｐゴシック" charset="0"/>
              </a:rPr>
              <a:t> C Free WA” </a:t>
            </a:r>
          </a:p>
          <a:p>
            <a:pPr lvl="1" defTabSz="457200" fontAlgn="base">
              <a:spcBef>
                <a:spcPts val="600"/>
              </a:spcBef>
              <a:buClrTx/>
              <a:buSzTx/>
              <a:buFont typeface="Wingdings" panose="05000000000000000000" pitchFamily="2" charset="2"/>
              <a:buChar char="§"/>
              <a:defRPr/>
            </a:pPr>
            <a:r>
              <a:rPr lang="en-US" dirty="0"/>
              <a:t>Identifies people who inject drugs as </a:t>
            </a:r>
            <a:r>
              <a:rPr lang="en-US" b="1" dirty="0"/>
              <a:t>priority population </a:t>
            </a:r>
            <a:r>
              <a:rPr lang="en-US" dirty="0"/>
              <a:t>for treatment </a:t>
            </a:r>
          </a:p>
          <a:p>
            <a:pPr lvl="1" defTabSz="457200" fontAlgn="base">
              <a:spcBef>
                <a:spcPts val="600"/>
              </a:spcBef>
              <a:buClrTx/>
              <a:buSzTx/>
              <a:buFont typeface="Wingdings" panose="05000000000000000000" pitchFamily="2" charset="2"/>
              <a:buChar char="§"/>
              <a:defRPr/>
            </a:pPr>
            <a:r>
              <a:rPr lang="en-US" dirty="0"/>
              <a:t>Removes prescriber restrictions </a:t>
            </a:r>
          </a:p>
          <a:p>
            <a:pPr marL="342900" lvl="0" indent="-342900" defTabSz="457200" fontAlgn="base">
              <a:spcBef>
                <a:spcPts val="600"/>
              </a:spcBef>
              <a:buClrTx/>
              <a:buSzTx/>
              <a:buFont typeface="Arial" charset="0"/>
              <a:buChar char="•"/>
              <a:defRPr/>
            </a:pPr>
            <a:endParaRPr lang="en-US" dirty="0">
              <a:solidFill>
                <a:prstClr val="black"/>
              </a:solidFill>
              <a:ea typeface="ＭＳ Ｐゴシック" charset="0"/>
            </a:endParaRPr>
          </a:p>
          <a:p>
            <a:pPr marL="342900" lvl="0" indent="-342900" defTabSz="457200" fontAlgn="base">
              <a:spcBef>
                <a:spcPts val="600"/>
              </a:spcBef>
              <a:buClrTx/>
              <a:buSzTx/>
              <a:buFont typeface="Arial" charset="0"/>
              <a:buChar char="•"/>
              <a:defRPr/>
            </a:pPr>
            <a:endParaRPr lang="en-US" dirty="0">
              <a:solidFill>
                <a:prstClr val="black"/>
              </a:solidFill>
              <a:ea typeface="ＭＳ Ｐゴシック" charset="0"/>
            </a:endParaRPr>
          </a:p>
          <a:p>
            <a:pPr marL="342900" lvl="0" indent="-342900" defTabSz="457200" fontAlgn="base">
              <a:spcBef>
                <a:spcPts val="600"/>
              </a:spcBef>
              <a:buClrTx/>
              <a:buSzTx/>
              <a:buFont typeface="Arial" charset="0"/>
              <a:buChar char="•"/>
              <a:defRPr/>
            </a:pPr>
            <a:endParaRPr lang="en-US" dirty="0">
              <a:solidFill>
                <a:prstClr val="black"/>
              </a:solidFill>
              <a:ea typeface="ＭＳ Ｐゴシック" charset="0"/>
            </a:endParaRPr>
          </a:p>
          <a:p>
            <a:pPr marL="342900" lvl="0" indent="-342900" defTabSz="457200" fontAlgn="base">
              <a:spcBef>
                <a:spcPts val="600"/>
              </a:spcBef>
              <a:buClrTx/>
              <a:buSzTx/>
              <a:buFont typeface="Arial" charset="0"/>
              <a:buChar char="•"/>
              <a:defRPr/>
            </a:pPr>
            <a:endParaRPr lang="en-US" dirty="0">
              <a:solidFill>
                <a:prstClr val="black"/>
              </a:solidFill>
              <a:ea typeface="ＭＳ Ｐゴシック" charset="0"/>
            </a:endParaRPr>
          </a:p>
          <a:p>
            <a:pPr marL="0" lvl="0" indent="0" defTabSz="457200" fontAlgn="base">
              <a:spcBef>
                <a:spcPts val="600"/>
              </a:spcBef>
              <a:buClrTx/>
              <a:buSzTx/>
              <a:buNone/>
              <a:defRPr/>
            </a:pPr>
            <a:endParaRPr lang="en-US" sz="2400" dirty="0">
              <a:solidFill>
                <a:prstClr val="black"/>
              </a:solidFill>
              <a:ea typeface="ＭＳ Ｐゴシック" charset="0"/>
            </a:endParaRPr>
          </a:p>
          <a:p>
            <a:pPr marL="0" lvl="0" indent="0" defTabSz="457200" fontAlgn="base">
              <a:spcBef>
                <a:spcPts val="600"/>
              </a:spcBef>
              <a:buClrTx/>
              <a:buSzTx/>
              <a:buNone/>
              <a:defRPr/>
            </a:pPr>
            <a:endParaRPr lang="en-US" sz="2400" dirty="0">
              <a:solidFill>
                <a:prstClr val="black"/>
              </a:solidFill>
              <a:ea typeface="ＭＳ Ｐゴシック" charset="0"/>
            </a:endParaRPr>
          </a:p>
          <a:p>
            <a:pPr marL="274320" lvl="1" indent="0">
              <a:spcBef>
                <a:spcPts val="600"/>
              </a:spcBef>
              <a:buNone/>
              <a:defRPr/>
            </a:pPr>
            <a:endParaRPr lang="en-US" sz="2400" dirty="0">
              <a:solidFill>
                <a:prstClr val="black"/>
              </a:solidFill>
              <a:ea typeface="ＭＳ Ｐゴシック" charset="0"/>
            </a:endParaRPr>
          </a:p>
        </p:txBody>
      </p:sp>
      <p:sp>
        <p:nvSpPr>
          <p:cNvPr id="5" name="Right Arrow 4">
            <a:extLst>
              <a:ext uri="{FF2B5EF4-FFF2-40B4-BE49-F238E27FC236}">
                <a16:creationId xmlns:a16="http://schemas.microsoft.com/office/drawing/2014/main" id="{4D028B6C-A631-9540-873C-27BAE2F45C3C}"/>
              </a:ext>
            </a:extLst>
          </p:cNvPr>
          <p:cNvSpPr/>
          <p:nvPr/>
        </p:nvSpPr>
        <p:spPr>
          <a:xfrm rot="3707811">
            <a:off x="1187176" y="2491844"/>
            <a:ext cx="849446" cy="1870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530EC9-A9D9-4E41-874A-EBFF0613A459}"/>
              </a:ext>
            </a:extLst>
          </p:cNvPr>
          <p:cNvPicPr>
            <a:picLocks noChangeAspect="1"/>
          </p:cNvPicPr>
          <p:nvPr/>
        </p:nvPicPr>
        <p:blipFill>
          <a:blip r:embed="rId2"/>
          <a:stretch>
            <a:fillRect/>
          </a:stretch>
        </p:blipFill>
        <p:spPr>
          <a:xfrm>
            <a:off x="6073314" y="1953275"/>
            <a:ext cx="1741949" cy="2101239"/>
          </a:xfrm>
          <a:prstGeom prst="rect">
            <a:avLst/>
          </a:prstGeom>
          <a:ln>
            <a:solidFill>
              <a:schemeClr val="accent1"/>
            </a:solidFill>
          </a:ln>
        </p:spPr>
      </p:pic>
    </p:spTree>
    <p:extLst>
      <p:ext uri="{BB962C8B-B14F-4D97-AF65-F5344CB8AC3E}">
        <p14:creationId xmlns:p14="http://schemas.microsoft.com/office/powerpoint/2010/main" val="75070076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792F-B284-D744-BC1B-B6CEBF8E8854}"/>
              </a:ext>
            </a:extLst>
          </p:cNvPr>
          <p:cNvSpPr>
            <a:spLocks noGrp="1"/>
          </p:cNvSpPr>
          <p:nvPr>
            <p:ph type="title"/>
          </p:nvPr>
        </p:nvSpPr>
        <p:spPr/>
        <p:txBody>
          <a:bodyPr/>
          <a:lstStyle/>
          <a:p>
            <a:r>
              <a:rPr lang="en-US" dirty="0"/>
              <a:t>HCV Restrictions/Requirements</a:t>
            </a:r>
          </a:p>
        </p:txBody>
      </p:sp>
      <p:sp>
        <p:nvSpPr>
          <p:cNvPr id="3" name="Text Placeholder 2">
            <a:extLst>
              <a:ext uri="{FF2B5EF4-FFF2-40B4-BE49-F238E27FC236}">
                <a16:creationId xmlns:a16="http://schemas.microsoft.com/office/drawing/2014/main" id="{C0C9BD65-5628-E344-974A-C5AD18526A44}"/>
              </a:ext>
            </a:extLst>
          </p:cNvPr>
          <p:cNvSpPr>
            <a:spLocks noGrp="1"/>
          </p:cNvSpPr>
          <p:nvPr>
            <p:ph type="body" sz="quarter" idx="14"/>
          </p:nvPr>
        </p:nvSpPr>
        <p:spPr/>
        <p:txBody>
          <a:bodyPr/>
          <a:lstStyle/>
          <a:p>
            <a:r>
              <a:rPr lang="en-US" dirty="0"/>
              <a:t>https://</a:t>
            </a:r>
            <a:r>
              <a:rPr lang="en-US" dirty="0" err="1"/>
              <a:t>stateofhepc.org</a:t>
            </a:r>
            <a:r>
              <a:rPr lang="en-US" dirty="0"/>
              <a:t>/report/</a:t>
            </a:r>
          </a:p>
        </p:txBody>
      </p:sp>
      <p:sp>
        <p:nvSpPr>
          <p:cNvPr id="4" name="Content Placeholder 3">
            <a:extLst>
              <a:ext uri="{FF2B5EF4-FFF2-40B4-BE49-F238E27FC236}">
                <a16:creationId xmlns:a16="http://schemas.microsoft.com/office/drawing/2014/main" id="{AADC2326-49A1-7F4A-B170-1EFE7FD54EDC}"/>
              </a:ext>
            </a:extLst>
          </p:cNvPr>
          <p:cNvSpPr>
            <a:spLocks noGrp="1"/>
          </p:cNvSpPr>
          <p:nvPr>
            <p:ph sz="half" idx="2"/>
          </p:nvPr>
        </p:nvSpPr>
        <p:spPr/>
        <p:txBody>
          <a:bodyPr/>
          <a:lstStyle/>
          <a:p>
            <a:endParaRPr lang="en-US" dirty="0">
              <a:highlight>
                <a:srgbClr val="FFFF00"/>
              </a:highlight>
            </a:endParaRPr>
          </a:p>
          <a:p>
            <a:endParaRPr lang="en-US" dirty="0"/>
          </a:p>
        </p:txBody>
      </p:sp>
      <p:pic>
        <p:nvPicPr>
          <p:cNvPr id="8" name="Picture 7" descr="A picture containing icon&#10;&#10;Description automatically generated">
            <a:extLst>
              <a:ext uri="{FF2B5EF4-FFF2-40B4-BE49-F238E27FC236}">
                <a16:creationId xmlns:a16="http://schemas.microsoft.com/office/drawing/2014/main" id="{14F266AB-F009-E046-868C-36BD3EB89CA4}"/>
              </a:ext>
            </a:extLst>
          </p:cNvPr>
          <p:cNvPicPr>
            <a:picLocks noChangeAspect="1"/>
          </p:cNvPicPr>
          <p:nvPr/>
        </p:nvPicPr>
        <p:blipFill>
          <a:blip r:embed="rId3"/>
          <a:stretch>
            <a:fillRect/>
          </a:stretch>
        </p:blipFill>
        <p:spPr>
          <a:xfrm>
            <a:off x="3857722" y="1667675"/>
            <a:ext cx="2257125" cy="1564940"/>
          </a:xfrm>
          <a:prstGeom prst="rect">
            <a:avLst/>
          </a:prstGeom>
        </p:spPr>
      </p:pic>
      <p:pic>
        <p:nvPicPr>
          <p:cNvPr id="10" name="Picture 9" descr="Icon&#10;&#10;Description automatically generated">
            <a:extLst>
              <a:ext uri="{FF2B5EF4-FFF2-40B4-BE49-F238E27FC236}">
                <a16:creationId xmlns:a16="http://schemas.microsoft.com/office/drawing/2014/main" id="{9D2AD7FE-1814-6040-9BA0-743FE2DC3580}"/>
              </a:ext>
            </a:extLst>
          </p:cNvPr>
          <p:cNvPicPr>
            <a:picLocks noChangeAspect="1"/>
          </p:cNvPicPr>
          <p:nvPr/>
        </p:nvPicPr>
        <p:blipFill>
          <a:blip r:embed="rId4"/>
          <a:stretch>
            <a:fillRect/>
          </a:stretch>
        </p:blipFill>
        <p:spPr>
          <a:xfrm>
            <a:off x="6583974" y="1983745"/>
            <a:ext cx="1825094" cy="1958638"/>
          </a:xfrm>
          <a:prstGeom prst="rect">
            <a:avLst/>
          </a:prstGeom>
        </p:spPr>
      </p:pic>
      <p:pic>
        <p:nvPicPr>
          <p:cNvPr id="12" name="Picture 11" descr="Shape, rectangle&#10;&#10;Description automatically generated">
            <a:extLst>
              <a:ext uri="{FF2B5EF4-FFF2-40B4-BE49-F238E27FC236}">
                <a16:creationId xmlns:a16="http://schemas.microsoft.com/office/drawing/2014/main" id="{13164CF0-4F14-B942-9B05-64C245CCB1CA}"/>
              </a:ext>
            </a:extLst>
          </p:cNvPr>
          <p:cNvPicPr>
            <a:picLocks noChangeAspect="1"/>
          </p:cNvPicPr>
          <p:nvPr/>
        </p:nvPicPr>
        <p:blipFill>
          <a:blip r:embed="rId5"/>
          <a:stretch>
            <a:fillRect/>
          </a:stretch>
        </p:blipFill>
        <p:spPr>
          <a:xfrm>
            <a:off x="523565" y="4288135"/>
            <a:ext cx="2333182" cy="1564939"/>
          </a:xfrm>
          <a:prstGeom prst="rect">
            <a:avLst/>
          </a:prstGeom>
        </p:spPr>
      </p:pic>
      <p:sp>
        <p:nvSpPr>
          <p:cNvPr id="13" name="TextBox 12">
            <a:extLst>
              <a:ext uri="{FF2B5EF4-FFF2-40B4-BE49-F238E27FC236}">
                <a16:creationId xmlns:a16="http://schemas.microsoft.com/office/drawing/2014/main" id="{A213168E-49BF-8549-BCA7-ACCDB7F66FBD}"/>
              </a:ext>
            </a:extLst>
          </p:cNvPr>
          <p:cNvSpPr txBox="1"/>
          <p:nvPr/>
        </p:nvSpPr>
        <p:spPr>
          <a:xfrm>
            <a:off x="931311" y="4524679"/>
            <a:ext cx="1644912" cy="1169551"/>
          </a:xfrm>
          <a:prstGeom prst="rect">
            <a:avLst/>
          </a:prstGeom>
          <a:noFill/>
        </p:spPr>
        <p:txBody>
          <a:bodyPr wrap="square" rtlCol="0">
            <a:spAutoFit/>
          </a:bodyPr>
          <a:lstStyle/>
          <a:p>
            <a:r>
              <a:rPr lang="en-US" sz="1400" dirty="0">
                <a:latin typeface="Arial"/>
              </a:rPr>
              <a:t>Prescriber restrictions: decompensated cirrhosis</a:t>
            </a:r>
          </a:p>
          <a:p>
            <a:r>
              <a:rPr lang="en-US" sz="1400" dirty="0">
                <a:latin typeface="Arial"/>
              </a:rPr>
              <a:t>--&gt;specialist</a:t>
            </a:r>
          </a:p>
        </p:txBody>
      </p:sp>
      <p:sp>
        <p:nvSpPr>
          <p:cNvPr id="14" name="TextBox 13">
            <a:extLst>
              <a:ext uri="{FF2B5EF4-FFF2-40B4-BE49-F238E27FC236}">
                <a16:creationId xmlns:a16="http://schemas.microsoft.com/office/drawing/2014/main" id="{846B2E1A-DAEE-C848-BA72-9D2FE29CF927}"/>
              </a:ext>
            </a:extLst>
          </p:cNvPr>
          <p:cNvSpPr txBox="1"/>
          <p:nvPr/>
        </p:nvSpPr>
        <p:spPr>
          <a:xfrm>
            <a:off x="4825066" y="2142368"/>
            <a:ext cx="612667" cy="307777"/>
          </a:xfrm>
          <a:prstGeom prst="rect">
            <a:avLst/>
          </a:prstGeom>
          <a:noFill/>
        </p:spPr>
        <p:txBody>
          <a:bodyPr wrap="none" rtlCol="0">
            <a:spAutoFit/>
          </a:bodyPr>
          <a:lstStyle/>
          <a:p>
            <a:pPr algn="ctr"/>
            <a:r>
              <a:rPr lang="en-US" sz="1400" dirty="0">
                <a:latin typeface="Arial"/>
              </a:rPr>
              <a:t>None</a:t>
            </a:r>
          </a:p>
        </p:txBody>
      </p:sp>
      <p:sp>
        <p:nvSpPr>
          <p:cNvPr id="15" name="TextBox 14">
            <a:extLst>
              <a:ext uri="{FF2B5EF4-FFF2-40B4-BE49-F238E27FC236}">
                <a16:creationId xmlns:a16="http://schemas.microsoft.com/office/drawing/2014/main" id="{13815E65-572E-1F4C-91D5-A2152850CB03}"/>
              </a:ext>
            </a:extLst>
          </p:cNvPr>
          <p:cNvSpPr txBox="1"/>
          <p:nvPr/>
        </p:nvSpPr>
        <p:spPr>
          <a:xfrm>
            <a:off x="6948442" y="2755561"/>
            <a:ext cx="1239282" cy="954107"/>
          </a:xfrm>
          <a:prstGeom prst="rect">
            <a:avLst/>
          </a:prstGeom>
          <a:noFill/>
        </p:spPr>
        <p:txBody>
          <a:bodyPr wrap="square" rtlCol="0">
            <a:spAutoFit/>
          </a:bodyPr>
          <a:lstStyle/>
          <a:p>
            <a:r>
              <a:rPr lang="en-US" sz="1400" dirty="0">
                <a:latin typeface="Arial"/>
              </a:rPr>
              <a:t>Consider SUD in adherence counseling</a:t>
            </a:r>
          </a:p>
        </p:txBody>
      </p:sp>
      <p:pic>
        <p:nvPicPr>
          <p:cNvPr id="17" name="Picture 16" descr="A picture containing night sky&#10;&#10;Description automatically generated">
            <a:extLst>
              <a:ext uri="{FF2B5EF4-FFF2-40B4-BE49-F238E27FC236}">
                <a16:creationId xmlns:a16="http://schemas.microsoft.com/office/drawing/2014/main" id="{B202028D-A610-3444-970B-21BDCF01AEB5}"/>
              </a:ext>
            </a:extLst>
          </p:cNvPr>
          <p:cNvPicPr>
            <a:picLocks noChangeAspect="1"/>
          </p:cNvPicPr>
          <p:nvPr/>
        </p:nvPicPr>
        <p:blipFill>
          <a:blip r:embed="rId6"/>
          <a:stretch>
            <a:fillRect/>
          </a:stretch>
        </p:blipFill>
        <p:spPr>
          <a:xfrm>
            <a:off x="691162" y="1914008"/>
            <a:ext cx="2876550" cy="1925624"/>
          </a:xfrm>
          <a:prstGeom prst="rect">
            <a:avLst/>
          </a:prstGeom>
        </p:spPr>
      </p:pic>
      <p:sp>
        <p:nvSpPr>
          <p:cNvPr id="18" name="TextBox 17">
            <a:extLst>
              <a:ext uri="{FF2B5EF4-FFF2-40B4-BE49-F238E27FC236}">
                <a16:creationId xmlns:a16="http://schemas.microsoft.com/office/drawing/2014/main" id="{38B67C6C-3B31-1D48-9E6A-50A61DE4AD9D}"/>
              </a:ext>
            </a:extLst>
          </p:cNvPr>
          <p:cNvSpPr txBox="1"/>
          <p:nvPr/>
        </p:nvSpPr>
        <p:spPr>
          <a:xfrm>
            <a:off x="288953" y="1983745"/>
            <a:ext cx="1284715" cy="1169551"/>
          </a:xfrm>
          <a:prstGeom prst="rect">
            <a:avLst/>
          </a:prstGeom>
          <a:noFill/>
        </p:spPr>
        <p:txBody>
          <a:bodyPr wrap="square" rtlCol="0">
            <a:spAutoFit/>
          </a:bodyPr>
          <a:lstStyle/>
          <a:p>
            <a:r>
              <a:rPr lang="en-US" sz="1400" dirty="0">
                <a:latin typeface="Arial"/>
              </a:rPr>
              <a:t>Screening and referral if active alcohol or substance use</a:t>
            </a:r>
          </a:p>
        </p:txBody>
      </p:sp>
      <p:pic>
        <p:nvPicPr>
          <p:cNvPr id="20" name="Picture 19" descr="Shape, rectangle&#10;&#10;Description automatically generated">
            <a:extLst>
              <a:ext uri="{FF2B5EF4-FFF2-40B4-BE49-F238E27FC236}">
                <a16:creationId xmlns:a16="http://schemas.microsoft.com/office/drawing/2014/main" id="{F4D6FF5C-E894-2A45-9A48-E8E10EC9217A}"/>
              </a:ext>
            </a:extLst>
          </p:cNvPr>
          <p:cNvPicPr>
            <a:picLocks noChangeAspect="1"/>
          </p:cNvPicPr>
          <p:nvPr/>
        </p:nvPicPr>
        <p:blipFill rotWithShape="1">
          <a:blip r:embed="rId7"/>
          <a:srcRect b="6350"/>
          <a:stretch/>
        </p:blipFill>
        <p:spPr>
          <a:xfrm>
            <a:off x="2933626" y="3820262"/>
            <a:ext cx="2876551" cy="1490687"/>
          </a:xfrm>
          <a:prstGeom prst="rect">
            <a:avLst/>
          </a:prstGeom>
        </p:spPr>
      </p:pic>
      <p:sp>
        <p:nvSpPr>
          <p:cNvPr id="21" name="TextBox 20">
            <a:extLst>
              <a:ext uri="{FF2B5EF4-FFF2-40B4-BE49-F238E27FC236}">
                <a16:creationId xmlns:a16="http://schemas.microsoft.com/office/drawing/2014/main" id="{E0673B3D-79DA-024B-886C-AE8A29F62CAA}"/>
              </a:ext>
            </a:extLst>
          </p:cNvPr>
          <p:cNvSpPr txBox="1"/>
          <p:nvPr/>
        </p:nvSpPr>
        <p:spPr>
          <a:xfrm>
            <a:off x="3236183" y="4131606"/>
            <a:ext cx="2573994" cy="523220"/>
          </a:xfrm>
          <a:prstGeom prst="rect">
            <a:avLst/>
          </a:prstGeom>
          <a:noFill/>
        </p:spPr>
        <p:txBody>
          <a:bodyPr wrap="square" rtlCol="0">
            <a:spAutoFit/>
          </a:bodyPr>
          <a:lstStyle/>
          <a:p>
            <a:r>
              <a:rPr lang="en-US" sz="1400" dirty="0">
                <a:latin typeface="Arial"/>
              </a:rPr>
              <a:t>Screening and counseling for alcohol and drug use</a:t>
            </a:r>
          </a:p>
        </p:txBody>
      </p:sp>
      <p:pic>
        <p:nvPicPr>
          <p:cNvPr id="23" name="Picture 22" descr="Shape&#10;&#10;Description automatically generated">
            <a:extLst>
              <a:ext uri="{FF2B5EF4-FFF2-40B4-BE49-F238E27FC236}">
                <a16:creationId xmlns:a16="http://schemas.microsoft.com/office/drawing/2014/main" id="{62900212-443C-144C-AD68-1C13BAB59DE2}"/>
              </a:ext>
            </a:extLst>
          </p:cNvPr>
          <p:cNvPicPr>
            <a:picLocks noChangeAspect="1"/>
          </p:cNvPicPr>
          <p:nvPr/>
        </p:nvPicPr>
        <p:blipFill rotWithShape="1">
          <a:blip r:embed="rId8"/>
          <a:srcRect l="24763" t="23262" r="24029" b="24386"/>
          <a:stretch/>
        </p:blipFill>
        <p:spPr>
          <a:xfrm>
            <a:off x="6114847" y="4486050"/>
            <a:ext cx="2212657" cy="1686261"/>
          </a:xfrm>
          <a:prstGeom prst="rect">
            <a:avLst/>
          </a:prstGeom>
        </p:spPr>
      </p:pic>
      <p:sp>
        <p:nvSpPr>
          <p:cNvPr id="25" name="TextBox 24">
            <a:extLst>
              <a:ext uri="{FF2B5EF4-FFF2-40B4-BE49-F238E27FC236}">
                <a16:creationId xmlns:a16="http://schemas.microsoft.com/office/drawing/2014/main" id="{A7E9FFC8-2D03-3448-819A-7C87F4893010}"/>
              </a:ext>
            </a:extLst>
          </p:cNvPr>
          <p:cNvSpPr txBox="1"/>
          <p:nvPr/>
        </p:nvSpPr>
        <p:spPr>
          <a:xfrm>
            <a:off x="6454291" y="5067570"/>
            <a:ext cx="1533767" cy="738664"/>
          </a:xfrm>
          <a:prstGeom prst="rect">
            <a:avLst/>
          </a:prstGeom>
          <a:noFill/>
        </p:spPr>
        <p:txBody>
          <a:bodyPr wrap="square" rtlCol="0">
            <a:spAutoFit/>
          </a:bodyPr>
          <a:lstStyle/>
          <a:p>
            <a:r>
              <a:rPr lang="en-US" sz="1400" dirty="0">
                <a:latin typeface="Arial"/>
              </a:rPr>
              <a:t>Drug screening within 30 days of treatment</a:t>
            </a:r>
          </a:p>
        </p:txBody>
      </p:sp>
    </p:spTree>
    <p:extLst>
      <p:ext uri="{BB962C8B-B14F-4D97-AF65-F5344CB8AC3E}">
        <p14:creationId xmlns:p14="http://schemas.microsoft.com/office/powerpoint/2010/main" val="89872379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We Doing?</a:t>
            </a:r>
          </a:p>
        </p:txBody>
      </p:sp>
      <p:sp>
        <p:nvSpPr>
          <p:cNvPr id="3" name="Text Placeholder 2"/>
          <p:cNvSpPr>
            <a:spLocks noGrp="1"/>
          </p:cNvSpPr>
          <p:nvPr>
            <p:ph type="body" sz="quarter" idx="14"/>
          </p:nvPr>
        </p:nvSpPr>
        <p:spPr/>
        <p:txBody>
          <a:bodyPr/>
          <a:lstStyle/>
          <a:p>
            <a:r>
              <a:rPr lang="en-US" dirty="0"/>
              <a:t>Corcorran et al, Drug and Alcohol Dependence, Volume 220, 2021</a:t>
            </a:r>
          </a:p>
        </p:txBody>
      </p:sp>
      <p:sp>
        <p:nvSpPr>
          <p:cNvPr id="4" name="Content Placeholder 3"/>
          <p:cNvSpPr>
            <a:spLocks noGrp="1"/>
          </p:cNvSpPr>
          <p:nvPr>
            <p:ph sz="half" idx="2"/>
          </p:nvPr>
        </p:nvSpPr>
        <p:spPr>
          <a:xfrm>
            <a:off x="315899" y="1402821"/>
            <a:ext cx="8748587" cy="2302487"/>
          </a:xfrm>
        </p:spPr>
        <p:txBody>
          <a:bodyPr>
            <a:normAutofit/>
          </a:bodyPr>
          <a:lstStyle/>
          <a:p>
            <a:r>
              <a:rPr lang="en-US" sz="2200" dirty="0"/>
              <a:t>There is still a </a:t>
            </a:r>
            <a:r>
              <a:rPr lang="en-US" sz="2200" dirty="0">
                <a:solidFill>
                  <a:srgbClr val="FF0000"/>
                </a:solidFill>
              </a:rPr>
              <a:t>large cliff from screening to treatment among people who inject drugs</a:t>
            </a:r>
          </a:p>
          <a:p>
            <a:r>
              <a:rPr lang="en-US" sz="2200" dirty="0"/>
              <a:t>This 2018 Seattle, WA, data from National HIV Behavioral Surveillance Survey mirrors the region and nation</a:t>
            </a:r>
          </a:p>
        </p:txBody>
      </p:sp>
      <p:graphicFrame>
        <p:nvGraphicFramePr>
          <p:cNvPr id="8" name="Chart 7"/>
          <p:cNvGraphicFramePr/>
          <p:nvPr>
            <p:extLst>
              <p:ext uri="{D42A27DB-BD31-4B8C-83A1-F6EECF244321}">
                <p14:modId xmlns:p14="http://schemas.microsoft.com/office/powerpoint/2010/main" val="2088701067"/>
              </p:ext>
            </p:extLst>
          </p:nvPr>
        </p:nvGraphicFramePr>
        <p:xfrm>
          <a:off x="1726534" y="2973787"/>
          <a:ext cx="5183149" cy="3470033"/>
        </p:xfrm>
        <a:graphic>
          <a:graphicData uri="http://schemas.openxmlformats.org/drawingml/2006/chart">
            <c:chart xmlns:c="http://schemas.openxmlformats.org/drawingml/2006/chart" xmlns:r="http://schemas.openxmlformats.org/officeDocument/2006/relationships" r:id="rId2"/>
          </a:graphicData>
        </a:graphic>
      </p:graphicFrame>
      <p:sp>
        <p:nvSpPr>
          <p:cNvPr id="9" name="Right Arrow 8">
            <a:extLst>
              <a:ext uri="{FF2B5EF4-FFF2-40B4-BE49-F238E27FC236}">
                <a16:creationId xmlns:a16="http://schemas.microsoft.com/office/drawing/2014/main" id="{4D028B6C-A631-9540-873C-27BAE2F45C3C}"/>
              </a:ext>
            </a:extLst>
          </p:cNvPr>
          <p:cNvSpPr/>
          <p:nvPr/>
        </p:nvSpPr>
        <p:spPr>
          <a:xfrm rot="5400000">
            <a:off x="4910081" y="4320515"/>
            <a:ext cx="849446" cy="1870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82830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294-8389-9E49-9735-E2829E66DEAF}"/>
              </a:ext>
            </a:extLst>
          </p:cNvPr>
          <p:cNvSpPr>
            <a:spLocks noGrp="1"/>
          </p:cNvSpPr>
          <p:nvPr>
            <p:ph type="title"/>
          </p:nvPr>
        </p:nvSpPr>
        <p:spPr/>
        <p:txBody>
          <a:bodyPr/>
          <a:lstStyle/>
          <a:p>
            <a:r>
              <a:rPr lang="en-US" dirty="0"/>
              <a:t>Slides adapted from talk developed by Dr. James and Dr. Judith </a:t>
            </a:r>
            <a:r>
              <a:rPr lang="en-US" dirty="0" err="1"/>
              <a:t>Tsui</a:t>
            </a:r>
            <a:r>
              <a:rPr lang="en-US" dirty="0"/>
              <a:t> in collaboration with the Washington State Department of Health.</a:t>
            </a:r>
          </a:p>
        </p:txBody>
      </p:sp>
    </p:spTree>
    <p:extLst>
      <p:ext uri="{BB962C8B-B14F-4D97-AF65-F5344CB8AC3E}">
        <p14:creationId xmlns:p14="http://schemas.microsoft.com/office/powerpoint/2010/main" val="262443809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in HCV Treatment is High in PWID</a:t>
            </a:r>
          </a:p>
        </p:txBody>
      </p:sp>
      <p:sp>
        <p:nvSpPr>
          <p:cNvPr id="3" name="Text Placeholder 2"/>
          <p:cNvSpPr>
            <a:spLocks noGrp="1"/>
          </p:cNvSpPr>
          <p:nvPr>
            <p:ph type="body" sz="quarter" idx="14"/>
          </p:nvPr>
        </p:nvSpPr>
        <p:spPr>
          <a:xfrm>
            <a:off x="323850" y="6209969"/>
            <a:ext cx="7357838" cy="571831"/>
          </a:xfrm>
        </p:spPr>
        <p:txBody>
          <a:bodyPr/>
          <a:lstStyle/>
          <a:p>
            <a:endParaRPr lang="en-US" dirty="0"/>
          </a:p>
          <a:p>
            <a:pPr algn="ctr"/>
            <a:r>
              <a:rPr lang="en-US" dirty="0"/>
              <a:t>Alcohol and Drug Abuse Institute (ADAI): https://adai.uw.edu/wa-state-syringe-exchange-health-survey-2019-results</a:t>
            </a:r>
          </a:p>
        </p:txBody>
      </p:sp>
      <p:sp>
        <p:nvSpPr>
          <p:cNvPr id="4" name="Content Placeholder 3"/>
          <p:cNvSpPr>
            <a:spLocks noGrp="1"/>
          </p:cNvSpPr>
          <p:nvPr>
            <p:ph sz="half" idx="2"/>
          </p:nvPr>
        </p:nvSpPr>
        <p:spPr>
          <a:xfrm>
            <a:off x="323850" y="1514139"/>
            <a:ext cx="8515350" cy="2199120"/>
          </a:xfrm>
        </p:spPr>
        <p:txBody>
          <a:bodyPr>
            <a:normAutofit/>
          </a:bodyPr>
          <a:lstStyle/>
          <a:p>
            <a:r>
              <a:rPr lang="en-US" dirty="0">
                <a:solidFill>
                  <a:srgbClr val="FF0000"/>
                </a:solidFill>
              </a:rPr>
              <a:t>58% </a:t>
            </a:r>
            <a:r>
              <a:rPr lang="en-US" dirty="0"/>
              <a:t>of respondents to a state syringe exchange survey from 2019 </a:t>
            </a:r>
            <a:r>
              <a:rPr lang="en-US" dirty="0">
                <a:solidFill>
                  <a:srgbClr val="FF0000"/>
                </a:solidFill>
              </a:rPr>
              <a:t>reported HCV testing </a:t>
            </a:r>
            <a:r>
              <a:rPr lang="en-US" dirty="0"/>
              <a:t>in the last year</a:t>
            </a:r>
          </a:p>
          <a:p>
            <a:r>
              <a:rPr lang="en-US" dirty="0"/>
              <a:t>Of those diagnosed with HCV, </a:t>
            </a:r>
          </a:p>
          <a:p>
            <a:pPr lvl="1"/>
            <a:r>
              <a:rPr lang="en-US" dirty="0">
                <a:solidFill>
                  <a:schemeClr val="bg2">
                    <a:lumMod val="60000"/>
                    <a:lumOff val="40000"/>
                  </a:schemeClr>
                </a:solidFill>
              </a:rPr>
              <a:t>28%</a:t>
            </a:r>
            <a:r>
              <a:rPr lang="en-US" dirty="0">
                <a:solidFill>
                  <a:srgbClr val="FF0000"/>
                </a:solidFill>
              </a:rPr>
              <a:t> </a:t>
            </a:r>
            <a:r>
              <a:rPr lang="en-US" dirty="0">
                <a:solidFill>
                  <a:schemeClr val="bg2">
                    <a:lumMod val="60000"/>
                    <a:lumOff val="40000"/>
                  </a:schemeClr>
                </a:solidFill>
              </a:rPr>
              <a:t>had received any treatment</a:t>
            </a:r>
          </a:p>
          <a:p>
            <a:pPr lvl="1"/>
            <a:r>
              <a:rPr lang="en-US" dirty="0">
                <a:solidFill>
                  <a:srgbClr val="A50021"/>
                </a:solidFill>
              </a:rPr>
              <a:t>68%</a:t>
            </a:r>
            <a:r>
              <a:rPr lang="en-US" dirty="0">
                <a:solidFill>
                  <a:srgbClr val="FF0000"/>
                </a:solidFill>
              </a:rPr>
              <a:t> </a:t>
            </a:r>
            <a:r>
              <a:rPr lang="en-US" dirty="0">
                <a:solidFill>
                  <a:srgbClr val="C00000"/>
                </a:solidFill>
              </a:rPr>
              <a:t>reported interest in treatment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986" y="3743273"/>
            <a:ext cx="4092229" cy="215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38B67C6C-3B31-1D48-9E6A-50A61DE4AD9D}"/>
              </a:ext>
            </a:extLst>
          </p:cNvPr>
          <p:cNvSpPr txBox="1"/>
          <p:nvPr/>
        </p:nvSpPr>
        <p:spPr>
          <a:xfrm>
            <a:off x="2403986" y="5925576"/>
            <a:ext cx="4252940" cy="276999"/>
          </a:xfrm>
          <a:prstGeom prst="rect">
            <a:avLst/>
          </a:prstGeom>
          <a:noFill/>
        </p:spPr>
        <p:txBody>
          <a:bodyPr wrap="square" rtlCol="0">
            <a:spAutoFit/>
          </a:bodyPr>
          <a:lstStyle/>
          <a:p>
            <a:r>
              <a:rPr lang="en-US" sz="1200" dirty="0">
                <a:latin typeface="Arial"/>
              </a:rPr>
              <a:t>Photo: Hepatitis Education Project</a:t>
            </a:r>
          </a:p>
        </p:txBody>
      </p:sp>
    </p:spTree>
    <p:extLst>
      <p:ext uri="{BB962C8B-B14F-4D97-AF65-F5344CB8AC3E}">
        <p14:creationId xmlns:p14="http://schemas.microsoft.com/office/powerpoint/2010/main" val="117487854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C Treatment: The Big Picture</a:t>
            </a:r>
          </a:p>
        </p:txBody>
      </p:sp>
      <p:sp>
        <p:nvSpPr>
          <p:cNvPr id="3" name="Text Placeholder 2"/>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a:lstStyle/>
          <a:p>
            <a:r>
              <a:rPr lang="en-US" dirty="0">
                <a:solidFill>
                  <a:srgbClr val="FF0000"/>
                </a:solidFill>
              </a:rPr>
              <a:t>In most patients with hepatitis C, treatment is straight-forward and simple and can be done by PCPs/pharmacists</a:t>
            </a:r>
          </a:p>
          <a:p>
            <a:r>
              <a:rPr lang="en-US" dirty="0"/>
              <a:t>In people with advanced liver disease or certain other conditions (transplant, liver cancer), treatment is more complicated and should be done by or in consultation with specialists</a:t>
            </a:r>
          </a:p>
          <a:p>
            <a:r>
              <a:rPr lang="en-US" dirty="0"/>
              <a:t>Distinguishing these two groups is an important task and starts with a good clinical history </a:t>
            </a:r>
          </a:p>
        </p:txBody>
      </p:sp>
    </p:spTree>
    <p:extLst>
      <p:ext uri="{BB962C8B-B14F-4D97-AF65-F5344CB8AC3E}">
        <p14:creationId xmlns:p14="http://schemas.microsoft.com/office/powerpoint/2010/main" val="290665452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Direct-Acting Antivirals (DAAs) for HCV</a:t>
            </a:r>
          </a:p>
        </p:txBody>
      </p:sp>
      <p:sp>
        <p:nvSpPr>
          <p:cNvPr id="3" name="Text Placeholder 2"/>
          <p:cNvSpPr>
            <a:spLocks noGrp="1"/>
          </p:cNvSpPr>
          <p:nvPr>
            <p:ph type="body" sz="quarter" idx="14"/>
          </p:nvPr>
        </p:nvSpPr>
        <p:spPr/>
        <p:txBody>
          <a:bodyPr/>
          <a:lstStyle/>
          <a:p>
            <a:r>
              <a:rPr lang="en-US" dirty="0"/>
              <a:t>HCVguildelines.org</a:t>
            </a:r>
          </a:p>
        </p:txBody>
      </p:sp>
      <p:graphicFrame>
        <p:nvGraphicFramePr>
          <p:cNvPr id="6" name="Group 3">
            <a:extLst>
              <a:ext uri="{FF2B5EF4-FFF2-40B4-BE49-F238E27FC236}">
                <a16:creationId xmlns:a16="http://schemas.microsoft.com/office/drawing/2014/main" id="{E51A71B2-370F-44C3-97E9-7A8FEF4A6491}"/>
              </a:ext>
            </a:extLst>
          </p:cNvPr>
          <p:cNvGraphicFramePr>
            <a:graphicFrameLocks/>
          </p:cNvGraphicFramePr>
          <p:nvPr>
            <p:extLst>
              <p:ext uri="{D42A27DB-BD31-4B8C-83A1-F6EECF244321}">
                <p14:modId xmlns:p14="http://schemas.microsoft.com/office/powerpoint/2010/main" val="4273678790"/>
              </p:ext>
            </p:extLst>
          </p:nvPr>
        </p:nvGraphicFramePr>
        <p:xfrm>
          <a:off x="182880" y="1524000"/>
          <a:ext cx="8829360" cy="4155789"/>
        </p:xfrm>
        <a:graphic>
          <a:graphicData uri="http://schemas.openxmlformats.org/drawingml/2006/table">
            <a:tbl>
              <a:tblPr/>
              <a:tblGrid>
                <a:gridCol w="3671426">
                  <a:extLst>
                    <a:ext uri="{9D8B030D-6E8A-4147-A177-3AD203B41FA5}">
                      <a16:colId xmlns:a16="http://schemas.microsoft.com/office/drawing/2014/main" val="20002"/>
                    </a:ext>
                  </a:extLst>
                </a:gridCol>
                <a:gridCol w="5157934">
                  <a:extLst>
                    <a:ext uri="{9D8B030D-6E8A-4147-A177-3AD203B41FA5}">
                      <a16:colId xmlns:a16="http://schemas.microsoft.com/office/drawing/2014/main" val="20003"/>
                    </a:ext>
                  </a:extLst>
                </a:gridCol>
              </a:tblGrid>
              <a:tr h="34897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200" b="1" i="0" u="none" strike="noStrike" cap="none" normalizeH="0" baseline="0" dirty="0">
                          <a:ln>
                            <a:noFill/>
                          </a:ln>
                          <a:solidFill>
                            <a:schemeClr val="tx1"/>
                          </a:solidFill>
                          <a:effectLst/>
                          <a:latin typeface="Calibri" panose="020F0502020204030204" pitchFamily="34" charset="0"/>
                        </a:rPr>
                        <a:t>Typical treatment duration</a:t>
                      </a:r>
                    </a:p>
                  </a:txBody>
                  <a:tcPr marL="120277" marR="120277"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200" b="0" i="0" u="none" strike="noStrike" cap="none" normalizeH="0" baseline="0" dirty="0">
                          <a:ln>
                            <a:noFill/>
                          </a:ln>
                          <a:solidFill>
                            <a:schemeClr val="tx1"/>
                          </a:solidFill>
                          <a:effectLst/>
                          <a:latin typeface="Calibri" panose="020F0502020204030204" pitchFamily="34" charset="0"/>
                        </a:rPr>
                        <a:t>8-12 weeks</a:t>
                      </a:r>
                    </a:p>
                  </a:txBody>
                  <a:tcPr marL="120277" marR="120277"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32405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None/>
                        <a:tabLst/>
                      </a:pPr>
                      <a:r>
                        <a:rPr kumimoji="0" lang="en-US" sz="2000" b="1" i="0" u="none" strike="noStrike" cap="none" normalizeH="0" baseline="0" dirty="0">
                          <a:ln>
                            <a:noFill/>
                          </a:ln>
                          <a:solidFill>
                            <a:schemeClr val="bg2">
                              <a:lumMod val="10000"/>
                            </a:schemeClr>
                          </a:solidFill>
                          <a:effectLst/>
                          <a:latin typeface="Calibri" panose="020F0502020204030204" pitchFamily="34" charset="0"/>
                        </a:rPr>
                        <a:t>Usual pill burden</a:t>
                      </a:r>
                    </a:p>
                  </a:txBody>
                  <a:tcPr marL="120277" marR="120277"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1-3 pills taken once daily</a:t>
                      </a:r>
                      <a:endParaRPr kumimoji="0" lang="en-US" sz="2000" b="1" i="0" u="none" strike="noStrike" cap="none" normalizeH="0" baseline="0" dirty="0">
                        <a:ln>
                          <a:noFill/>
                        </a:ln>
                        <a:solidFill>
                          <a:schemeClr val="bg2">
                            <a:lumMod val="10000"/>
                          </a:schemeClr>
                        </a:solidFill>
                        <a:effectLst/>
                        <a:latin typeface="Calibri" panose="020F0502020204030204" pitchFamily="34" charset="0"/>
                      </a:endParaRPr>
                    </a:p>
                  </a:txBody>
                  <a:tcPr marL="120277" marR="120277"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4"/>
                  </a:ext>
                </a:extLst>
              </a:tr>
              <a:tr h="82256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None/>
                        <a:tabLst/>
                      </a:pPr>
                      <a:r>
                        <a:rPr kumimoji="0" lang="en-US" sz="2000" b="1" i="0" u="none" strike="noStrike" cap="none" normalizeH="0" baseline="0" dirty="0">
                          <a:ln>
                            <a:noFill/>
                          </a:ln>
                          <a:solidFill>
                            <a:schemeClr val="bg2">
                              <a:lumMod val="10000"/>
                            </a:schemeClr>
                          </a:solidFill>
                          <a:effectLst/>
                          <a:latin typeface="Calibri" panose="020F0502020204030204" pitchFamily="34" charset="0"/>
                        </a:rPr>
                        <a:t>Tolerability</a:t>
                      </a:r>
                    </a:p>
                  </a:txBody>
                  <a:tcPr marL="120277" marR="120277"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Very well-tolerated overall</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Headache, fatigue, and nausea are relatively common but rarely interfere with treatment course</a:t>
                      </a:r>
                    </a:p>
                  </a:txBody>
                  <a:tcPr marL="120277" marR="120277"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486796481"/>
                  </a:ext>
                </a:extLst>
              </a:tr>
              <a:tr h="132108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None/>
                        <a:tabLst/>
                      </a:pPr>
                      <a:r>
                        <a:rPr kumimoji="0" lang="en-US" sz="2000" b="1" i="0" u="none" strike="noStrike" cap="none" normalizeH="0" baseline="0" dirty="0">
                          <a:ln>
                            <a:noFill/>
                          </a:ln>
                          <a:solidFill>
                            <a:schemeClr val="bg2">
                              <a:lumMod val="10000"/>
                            </a:schemeClr>
                          </a:solidFill>
                          <a:effectLst/>
                          <a:latin typeface="Calibri" panose="020F0502020204030204" pitchFamily="34" charset="0"/>
                        </a:rPr>
                        <a:t>Effectiveness</a:t>
                      </a:r>
                    </a:p>
                  </a:txBody>
                  <a:tcPr marL="120277" marR="120277"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&gt;95% rate of cure</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Comparable effectiveness in those with substance use</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0277" marR="120277"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476797471"/>
                  </a:ext>
                </a:extLst>
              </a:tr>
              <a:tr h="573308">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anose="05000000000000000000" pitchFamily="2" charset="2"/>
                        <a:buNone/>
                        <a:tabLst/>
                      </a:pPr>
                      <a:r>
                        <a:rPr kumimoji="0" lang="en-US" sz="2000" b="1" i="0" u="none" strike="noStrike" cap="none" normalizeH="0" baseline="0" dirty="0">
                          <a:ln>
                            <a:noFill/>
                          </a:ln>
                          <a:solidFill>
                            <a:schemeClr val="bg2">
                              <a:lumMod val="10000"/>
                            </a:schemeClr>
                          </a:solidFill>
                          <a:effectLst/>
                          <a:latin typeface="Calibri" panose="020F0502020204030204" pitchFamily="34" charset="0"/>
                        </a:rPr>
                        <a:t>Examples (pan-genotypic)</a:t>
                      </a:r>
                    </a:p>
                  </a:txBody>
                  <a:tcPr marL="120277" marR="120277"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Glecaprevir</a:t>
                      </a: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r>
                        <a:rPr kumimoji="0" lang="en-US" sz="20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pibrentasvir</a:t>
                      </a: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r>
                        <a:rPr kumimoji="0" lang="en-US" sz="20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Mavyret</a:t>
                      </a: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Sofosbuvir</a:t>
                      </a: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r>
                        <a:rPr kumimoji="0" lang="en-US" sz="20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velpatasvir</a:t>
                      </a: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r>
                        <a:rPr kumimoji="0" lang="en-US" sz="20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Epclusa</a:t>
                      </a: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p>
                  </a:txBody>
                  <a:tcPr marL="120277" marR="120277"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7318455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Pretreatment Assessment</a:t>
            </a:r>
          </a:p>
        </p:txBody>
      </p:sp>
      <p:sp>
        <p:nvSpPr>
          <p:cNvPr id="3" name="Text Placeholder 2"/>
          <p:cNvSpPr>
            <a:spLocks noGrp="1"/>
          </p:cNvSpPr>
          <p:nvPr>
            <p:ph type="body" sz="quarter" idx="14"/>
          </p:nvPr>
        </p:nvSpPr>
        <p:spPr/>
        <p:txBody>
          <a:bodyPr/>
          <a:lstStyle/>
          <a:p>
            <a:r>
              <a:rPr lang="en-US" dirty="0"/>
              <a:t>HCVguidelines.org</a:t>
            </a:r>
          </a:p>
        </p:txBody>
      </p:sp>
      <p:graphicFrame>
        <p:nvGraphicFramePr>
          <p:cNvPr id="5" name="Table 4"/>
          <p:cNvGraphicFramePr>
            <a:graphicFrameLocks noGrp="1"/>
          </p:cNvGraphicFramePr>
          <p:nvPr>
            <p:extLst>
              <p:ext uri="{D42A27DB-BD31-4B8C-83A1-F6EECF244321}">
                <p14:modId xmlns:p14="http://schemas.microsoft.com/office/powerpoint/2010/main" val="3447854690"/>
              </p:ext>
            </p:extLst>
          </p:nvPr>
        </p:nvGraphicFramePr>
        <p:xfrm>
          <a:off x="326003" y="1471220"/>
          <a:ext cx="8484042" cy="4432527"/>
        </p:xfrm>
        <a:graphic>
          <a:graphicData uri="http://schemas.openxmlformats.org/drawingml/2006/table">
            <a:tbl>
              <a:tblPr firstRow="1" bandRow="1">
                <a:tableStyleId>{5C22544A-7EE6-4342-B048-85BDC9FD1C3A}</a:tableStyleId>
              </a:tblPr>
              <a:tblGrid>
                <a:gridCol w="3427013">
                  <a:extLst>
                    <a:ext uri="{9D8B030D-6E8A-4147-A177-3AD203B41FA5}">
                      <a16:colId xmlns:a16="http://schemas.microsoft.com/office/drawing/2014/main" val="20000"/>
                    </a:ext>
                  </a:extLst>
                </a:gridCol>
                <a:gridCol w="5057029">
                  <a:extLst>
                    <a:ext uri="{9D8B030D-6E8A-4147-A177-3AD203B41FA5}">
                      <a16:colId xmlns:a16="http://schemas.microsoft.com/office/drawing/2014/main" val="20001"/>
                    </a:ext>
                  </a:extLst>
                </a:gridCol>
              </a:tblGrid>
              <a:tr h="739231">
                <a:tc>
                  <a:txBody>
                    <a:bodyPr/>
                    <a:lstStyle/>
                    <a:p>
                      <a:r>
                        <a:rPr lang="en-US" sz="1600" b="1" dirty="0">
                          <a:solidFill>
                            <a:schemeClr val="tx1"/>
                          </a:solidFill>
                        </a:rPr>
                        <a:t>Required</a:t>
                      </a:r>
                    </a:p>
                  </a:txBody>
                  <a:tcPr>
                    <a:solidFill>
                      <a:schemeClr val="accent1">
                        <a:lumMod val="60000"/>
                        <a:lumOff val="40000"/>
                      </a:schemeClr>
                    </a:solidFill>
                  </a:tcPr>
                </a:tc>
                <a:tc>
                  <a:txBody>
                    <a:bodyPr/>
                    <a:lstStyle/>
                    <a:p>
                      <a:r>
                        <a:rPr lang="en-US" sz="1600" b="0" kern="0" dirty="0">
                          <a:solidFill>
                            <a:schemeClr val="tx1"/>
                          </a:solidFill>
                          <a:cs typeface="Calibri" panose="020F0502020204030204" pitchFamily="34" charset="0"/>
                        </a:rPr>
                        <a:t>*Complete</a:t>
                      </a:r>
                      <a:r>
                        <a:rPr lang="en-US" sz="1600" b="0" kern="0" baseline="0" dirty="0">
                          <a:solidFill>
                            <a:schemeClr val="tx1"/>
                          </a:solidFill>
                          <a:cs typeface="Calibri" panose="020F0502020204030204" pitchFamily="34" charset="0"/>
                        </a:rPr>
                        <a:t> blood count (CBC)</a:t>
                      </a:r>
                      <a:r>
                        <a:rPr lang="en-US" sz="1600" b="0" kern="0" dirty="0">
                          <a:solidFill>
                            <a:schemeClr val="tx1"/>
                          </a:solidFill>
                          <a:cs typeface="Calibri" panose="020F0502020204030204" pitchFamily="34" charset="0"/>
                        </a:rPr>
                        <a:t>, *Comprehensive</a:t>
                      </a:r>
                      <a:r>
                        <a:rPr lang="en-US" sz="1600" b="0" kern="0" baseline="0" dirty="0">
                          <a:solidFill>
                            <a:schemeClr val="tx1"/>
                          </a:solidFill>
                          <a:cs typeface="Calibri" panose="020F0502020204030204" pitchFamily="34" charset="0"/>
                        </a:rPr>
                        <a:t> metabolic panel (CMP)</a:t>
                      </a:r>
                      <a:r>
                        <a:rPr lang="en-US" sz="1600" b="0" kern="0" dirty="0">
                          <a:solidFill>
                            <a:schemeClr val="tx1"/>
                          </a:solidFill>
                          <a:cs typeface="Calibri" panose="020F0502020204030204" pitchFamily="34" charset="0"/>
                        </a:rPr>
                        <a:t>, HCV RNA, HIV, </a:t>
                      </a:r>
                      <a:r>
                        <a:rPr lang="en-US" sz="1600" b="0" kern="0" dirty="0" err="1">
                          <a:solidFill>
                            <a:schemeClr val="tx1"/>
                          </a:solidFill>
                          <a:cs typeface="Calibri" panose="020F0502020204030204" pitchFamily="34" charset="0"/>
                        </a:rPr>
                        <a:t>HBsAg</a:t>
                      </a:r>
                      <a:endParaRPr lang="en-US" sz="1600" b="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0000"/>
                  </a:ext>
                </a:extLst>
              </a:tr>
              <a:tr h="2282036">
                <a:tc>
                  <a:txBody>
                    <a:bodyPr/>
                    <a:lstStyle/>
                    <a:p>
                      <a:r>
                        <a:rPr lang="en-US" sz="1600" b="1" kern="0" dirty="0">
                          <a:solidFill>
                            <a:schemeClr val="tx1"/>
                          </a:solidFill>
                          <a:cs typeface="Calibri" panose="020F0502020204030204" pitchFamily="34" charset="0"/>
                        </a:rPr>
                        <a:t>Consider</a:t>
                      </a:r>
                      <a:r>
                        <a:rPr lang="en-US" sz="1600" kern="0" baseline="0" dirty="0">
                          <a:solidFill>
                            <a:srgbClr val="000000"/>
                          </a:solidFill>
                          <a:cs typeface="Calibri" panose="020F0502020204030204" pitchFamily="34" charset="0"/>
                        </a:rPr>
                        <a:t> based on level of c</a:t>
                      </a:r>
                      <a:r>
                        <a:rPr lang="en-US" sz="1600" kern="0" dirty="0">
                          <a:solidFill>
                            <a:srgbClr val="000000"/>
                          </a:solidFill>
                          <a:cs typeface="Calibri" panose="020F0502020204030204" pitchFamily="34" charset="0"/>
                        </a:rPr>
                        <a:t>linical concern for cirrhosis, based on…</a:t>
                      </a:r>
                    </a:p>
                    <a:p>
                      <a:pPr marL="742950" lvl="1" indent="-285750">
                        <a:buFont typeface="Courier New" panose="02070309020205020404" pitchFamily="49" charset="0"/>
                        <a:buChar char="o"/>
                      </a:pPr>
                      <a:r>
                        <a:rPr lang="en-US" sz="1600" b="0" kern="0" dirty="0">
                          <a:solidFill>
                            <a:srgbClr val="000000"/>
                          </a:solidFill>
                          <a:cs typeface="Calibri" panose="020F0502020204030204" pitchFamily="34" charset="0"/>
                        </a:rPr>
                        <a:t>Review of existing data</a:t>
                      </a:r>
                    </a:p>
                    <a:p>
                      <a:pPr marL="742950" lvl="1" indent="-285750">
                        <a:buFont typeface="Courier New" panose="02070309020205020404" pitchFamily="49" charset="0"/>
                        <a:buChar char="o"/>
                      </a:pPr>
                      <a:r>
                        <a:rPr lang="en-US" sz="1600" b="1" kern="0" dirty="0">
                          <a:solidFill>
                            <a:srgbClr val="000000"/>
                          </a:solidFill>
                          <a:cs typeface="Calibri" panose="020F0502020204030204" pitchFamily="34" charset="0"/>
                        </a:rPr>
                        <a:t>(likely) duration of infection</a:t>
                      </a:r>
                    </a:p>
                    <a:p>
                      <a:pPr marL="742950" lvl="1" indent="-285750">
                        <a:buFont typeface="Courier New" panose="02070309020205020404" pitchFamily="49" charset="0"/>
                        <a:buChar char="o"/>
                      </a:pPr>
                      <a:r>
                        <a:rPr lang="en-US" sz="1600" kern="0" dirty="0">
                          <a:solidFill>
                            <a:srgbClr val="000000"/>
                          </a:solidFill>
                          <a:cs typeface="Calibri" panose="020F0502020204030204" pitchFamily="34" charset="0"/>
                        </a:rPr>
                        <a:t>cumulative alcohol exposure</a:t>
                      </a:r>
                    </a:p>
                    <a:p>
                      <a:pPr marL="742950" lvl="1" indent="-285750">
                        <a:buFont typeface="Courier New" panose="02070309020205020404" pitchFamily="49" charset="0"/>
                        <a:buChar char="o"/>
                      </a:pPr>
                      <a:r>
                        <a:rPr lang="en-US" sz="1600" kern="0" dirty="0">
                          <a:solidFill>
                            <a:srgbClr val="000000"/>
                          </a:solidFill>
                          <a:cs typeface="Calibri" panose="020F0502020204030204" pitchFamily="34" charset="0"/>
                        </a:rPr>
                        <a:t>signs/symptoms of cirrhosis</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0" dirty="0">
                          <a:solidFill>
                            <a:srgbClr val="000000"/>
                          </a:solidFill>
                          <a:cs typeface="Calibri" panose="020F0502020204030204" pitchFamily="34" charset="0"/>
                        </a:rPr>
                        <a:t>International</a:t>
                      </a:r>
                      <a:r>
                        <a:rPr lang="en-US" sz="1600" kern="0" baseline="0" dirty="0">
                          <a:solidFill>
                            <a:srgbClr val="000000"/>
                          </a:solidFill>
                          <a:cs typeface="Calibri" panose="020F0502020204030204" pitchFamily="34" charset="0"/>
                        </a:rPr>
                        <a:t> normalized ratio (INR)</a:t>
                      </a:r>
                      <a:endParaRPr lang="en-US" sz="1600" kern="0" dirty="0">
                        <a:solidFill>
                          <a:srgbClr val="000000"/>
                        </a:solidFill>
                        <a:cs typeface="Calibri" panose="020F0502020204030204"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0" dirty="0" err="1">
                          <a:solidFill>
                            <a:srgbClr val="000000"/>
                          </a:solidFill>
                          <a:cs typeface="Calibri" panose="020F0502020204030204" pitchFamily="34" charset="0"/>
                        </a:rPr>
                        <a:t>FibroTest</a:t>
                      </a:r>
                      <a:r>
                        <a:rPr lang="en-US" sz="1600" kern="0" dirty="0">
                          <a:solidFill>
                            <a:srgbClr val="000000"/>
                          </a:solidFill>
                          <a:cs typeface="Calibri" panose="020F0502020204030204" pitchFamily="34" charset="0"/>
                        </a:rPr>
                        <a:t>/</a:t>
                      </a:r>
                      <a:r>
                        <a:rPr lang="en-US" sz="1600" kern="0" dirty="0" err="1">
                          <a:solidFill>
                            <a:srgbClr val="000000"/>
                          </a:solidFill>
                          <a:cs typeface="Calibri" panose="020F0502020204030204" pitchFamily="34" charset="0"/>
                        </a:rPr>
                        <a:t>FibroSure</a:t>
                      </a:r>
                      <a:r>
                        <a:rPr lang="en-US" sz="1600" kern="0" dirty="0">
                          <a:solidFill>
                            <a:srgbClr val="000000"/>
                          </a:solidFill>
                          <a:cs typeface="Calibri" panose="020F0502020204030204" pitchFamily="34" charset="0"/>
                        </a:rPr>
                        <a:t>®,</a:t>
                      </a:r>
                      <a:r>
                        <a:rPr lang="en-US" sz="1600" kern="0" baseline="0" dirty="0">
                          <a:solidFill>
                            <a:srgbClr val="000000"/>
                          </a:solidFill>
                          <a:cs typeface="Calibri" panose="020F0502020204030204" pitchFamily="34" charset="0"/>
                        </a:rPr>
                        <a:t> </a:t>
                      </a:r>
                      <a:r>
                        <a:rPr lang="en-US" sz="1600" kern="0" dirty="0" err="1">
                          <a:solidFill>
                            <a:srgbClr val="000000"/>
                          </a:solidFill>
                          <a:cs typeface="Calibri" panose="020F0502020204030204" pitchFamily="34" charset="0"/>
                        </a:rPr>
                        <a:t>ActiTest</a:t>
                      </a:r>
                      <a:endParaRPr lang="en-US" sz="1600" kern="0" dirty="0">
                        <a:solidFill>
                          <a:srgbClr val="000000"/>
                        </a:solidFill>
                        <a:cs typeface="Calibri" panose="020F0502020204030204"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0" dirty="0">
                          <a:solidFill>
                            <a:srgbClr val="000000"/>
                          </a:solidFill>
                          <a:cs typeface="Calibri" panose="020F0502020204030204" pitchFamily="34" charset="0"/>
                        </a:rPr>
                        <a:t>Transient </a:t>
                      </a:r>
                      <a:r>
                        <a:rPr lang="en-US" sz="1600" kern="0" dirty="0" err="1">
                          <a:solidFill>
                            <a:srgbClr val="000000"/>
                          </a:solidFill>
                          <a:cs typeface="Calibri" panose="020F0502020204030204" pitchFamily="34" charset="0"/>
                        </a:rPr>
                        <a:t>elastography</a:t>
                      </a:r>
                      <a:r>
                        <a:rPr lang="en-US" sz="1600" kern="0" dirty="0">
                          <a:solidFill>
                            <a:srgbClr val="000000"/>
                          </a:solidFill>
                          <a:cs typeface="Calibri" panose="020F0502020204030204" pitchFamily="34" charset="0"/>
                        </a:rPr>
                        <a:t> (</a:t>
                      </a:r>
                      <a:r>
                        <a:rPr lang="en-US" sz="1600" i="1" kern="0" dirty="0" err="1">
                          <a:solidFill>
                            <a:srgbClr val="000000"/>
                          </a:solidFill>
                          <a:cs typeface="Calibri" panose="020F0502020204030204" pitchFamily="34" charset="0"/>
                        </a:rPr>
                        <a:t>FibroScan</a:t>
                      </a:r>
                      <a:r>
                        <a:rPr lang="en-US" sz="1600" i="1" kern="0" dirty="0">
                          <a:solidFill>
                            <a:srgbClr val="000000"/>
                          </a:solidFill>
                          <a:cs typeface="Calibri" panose="020F0502020204030204" pitchFamily="34" charset="0"/>
                        </a:rPr>
                        <a: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i="0" kern="0" dirty="0">
                          <a:solidFill>
                            <a:srgbClr val="000000"/>
                          </a:solidFill>
                          <a:cs typeface="Calibri" panose="020F0502020204030204" pitchFamily="34" charset="0"/>
                        </a:rPr>
                        <a:t>A</a:t>
                      </a:r>
                      <a:r>
                        <a:rPr lang="en-US" sz="1600" i="0" kern="0" baseline="0" dirty="0">
                          <a:solidFill>
                            <a:srgbClr val="000000"/>
                          </a:solidFill>
                          <a:cs typeface="Calibri" panose="020F0502020204030204" pitchFamily="34" charset="0"/>
                        </a:rPr>
                        <a:t>bdominal ultrasound </a:t>
                      </a:r>
                      <a:endParaRPr lang="en-US" sz="1600" i="0" kern="0" dirty="0">
                        <a:solidFill>
                          <a:srgbClr val="000000"/>
                        </a:solidFill>
                        <a:cs typeface="Calibri" panose="020F0502020204030204" pitchFamily="34" charset="0"/>
                      </a:endParaRPr>
                    </a:p>
                    <a:p>
                      <a:endParaRPr lang="en-US" sz="1600" dirty="0"/>
                    </a:p>
                  </a:txBody>
                  <a:tcPr/>
                </a:tc>
                <a:extLst>
                  <a:ext uri="{0D108BD9-81ED-4DB2-BD59-A6C34878D82A}">
                    <a16:rowId xmlns:a16="http://schemas.microsoft.com/office/drawing/2014/main" val="10001"/>
                  </a:ext>
                </a:extLst>
              </a:tr>
              <a:tr h="1411260">
                <a:tc>
                  <a:txBody>
                    <a:bodyPr/>
                    <a:lstStyle/>
                    <a:p>
                      <a:r>
                        <a:rPr lang="en-US" sz="1600" b="1" dirty="0"/>
                        <a:t>Treat</a:t>
                      </a:r>
                      <a:r>
                        <a:rPr lang="en-US" sz="1600" b="1" baseline="0" dirty="0"/>
                        <a:t> as cirrhosis if any of the following</a:t>
                      </a:r>
                      <a:endParaRPr lang="en-US" sz="1600" b="1"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0" dirty="0">
                          <a:solidFill>
                            <a:srgbClr val="000000"/>
                          </a:solidFill>
                          <a:cs typeface="Calibri" panose="020F0502020204030204" pitchFamily="34" charset="0"/>
                        </a:rPr>
                        <a:t>FIB-4 &gt; 3.25</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0" dirty="0">
                          <a:solidFill>
                            <a:srgbClr val="000000"/>
                          </a:solidFill>
                          <a:cs typeface="Calibri" panose="020F0502020204030204" pitchFamily="34" charset="0"/>
                        </a:rPr>
                        <a:t>Platelet count &lt; 150,000/mm</a:t>
                      </a:r>
                      <a:r>
                        <a:rPr lang="en-US" sz="1600" kern="0" baseline="30000" dirty="0">
                          <a:solidFill>
                            <a:srgbClr val="000000"/>
                          </a:solidFill>
                          <a:cs typeface="Calibri" panose="020F0502020204030204" pitchFamily="34" charset="0"/>
                        </a:rPr>
                        <a:t>3</a:t>
                      </a:r>
                      <a:endParaRPr lang="en-US" sz="1600" kern="0" baseline="0" dirty="0">
                        <a:solidFill>
                          <a:srgbClr val="000000"/>
                        </a:solidFill>
                        <a:cs typeface="Calibri" panose="020F0502020204030204"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i="1" kern="0" dirty="0" err="1">
                          <a:solidFill>
                            <a:srgbClr val="000000"/>
                          </a:solidFill>
                          <a:cs typeface="Calibri" panose="020F0502020204030204" pitchFamily="34" charset="0"/>
                        </a:rPr>
                        <a:t>FibroScan</a:t>
                      </a:r>
                      <a:r>
                        <a:rPr lang="en-US" sz="1600" kern="0" dirty="0">
                          <a:solidFill>
                            <a:srgbClr val="000000"/>
                          </a:solidFill>
                          <a:cs typeface="Calibri" panose="020F0502020204030204" pitchFamily="34" charset="0"/>
                        </a:rPr>
                        <a:t> &gt; 12.5 </a:t>
                      </a:r>
                      <a:r>
                        <a:rPr lang="en-US" sz="1600" kern="0" dirty="0" err="1">
                          <a:solidFill>
                            <a:srgbClr val="000000"/>
                          </a:solidFill>
                          <a:cs typeface="Calibri" panose="020F0502020204030204" pitchFamily="34" charset="0"/>
                        </a:rPr>
                        <a:t>kPa</a:t>
                      </a:r>
                      <a:endParaRPr lang="en-US" sz="1600" kern="0" dirty="0">
                        <a:solidFill>
                          <a:srgbClr val="000000"/>
                        </a:solidFill>
                        <a:cs typeface="Calibri" panose="020F0502020204030204"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0" dirty="0">
                          <a:solidFill>
                            <a:srgbClr val="000000"/>
                          </a:solidFill>
                          <a:cs typeface="Calibri" panose="020F0502020204030204" pitchFamily="34" charset="0"/>
                        </a:rPr>
                        <a:t>Liver nodularity and/or splenomegaly on imaging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0" dirty="0">
                          <a:solidFill>
                            <a:srgbClr val="000000"/>
                          </a:solidFill>
                          <a:cs typeface="Calibri" panose="020F0502020204030204" pitchFamily="34" charset="0"/>
                        </a:rPr>
                        <a:t>Prior liver biopsy showing cirrhosis</a:t>
                      </a:r>
                      <a:endParaRPr lang="en-US" sz="1600" dirty="0"/>
                    </a:p>
                  </a:txBody>
                  <a:tcPr/>
                </a:tc>
                <a:extLst>
                  <a:ext uri="{0D108BD9-81ED-4DB2-BD59-A6C34878D82A}">
                    <a16:rowId xmlns:a16="http://schemas.microsoft.com/office/drawing/2014/main" val="10002"/>
                  </a:ext>
                </a:extLst>
              </a:tr>
            </a:tbl>
          </a:graphicData>
        </a:graphic>
      </p:graphicFrame>
      <p:pic>
        <p:nvPicPr>
          <p:cNvPr id="6" name="Picture 5">
            <a:extLst>
              <a:ext uri="{FF2B5EF4-FFF2-40B4-BE49-F238E27FC236}">
                <a16:creationId xmlns:a16="http://schemas.microsoft.com/office/drawing/2014/main" id="{60C485DD-204F-9A4D-8D2E-A22FF0472EBE}"/>
              </a:ext>
            </a:extLst>
          </p:cNvPr>
          <p:cNvPicPr>
            <a:picLocks noChangeAspect="1"/>
          </p:cNvPicPr>
          <p:nvPr/>
        </p:nvPicPr>
        <p:blipFill>
          <a:blip r:embed="rId2"/>
          <a:stretch>
            <a:fillRect/>
          </a:stretch>
        </p:blipFill>
        <p:spPr>
          <a:xfrm>
            <a:off x="5190556" y="3661728"/>
            <a:ext cx="3495870" cy="1044932"/>
          </a:xfrm>
          <a:prstGeom prst="rect">
            <a:avLst/>
          </a:prstGeom>
        </p:spPr>
      </p:pic>
    </p:spTree>
    <p:extLst>
      <p:ext uri="{BB962C8B-B14F-4D97-AF65-F5344CB8AC3E}">
        <p14:creationId xmlns:p14="http://schemas.microsoft.com/office/powerpoint/2010/main" val="193053996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When to Refer</a:t>
            </a:r>
          </a:p>
        </p:txBody>
      </p:sp>
      <p:sp>
        <p:nvSpPr>
          <p:cNvPr id="3" name="Text Placeholder 2"/>
          <p:cNvSpPr>
            <a:spLocks noGrp="1"/>
          </p:cNvSpPr>
          <p:nvPr>
            <p:ph type="body" sz="quarter" idx="14"/>
          </p:nvPr>
        </p:nvSpPr>
        <p:spPr/>
        <p:txBody>
          <a:bodyPr/>
          <a:lstStyle/>
          <a:p>
            <a:r>
              <a:rPr lang="en-US" dirty="0"/>
              <a:t>HCVguidelines.org</a:t>
            </a:r>
          </a:p>
        </p:txBody>
      </p:sp>
      <p:sp>
        <p:nvSpPr>
          <p:cNvPr id="4" name="Content Placeholder 3"/>
          <p:cNvSpPr>
            <a:spLocks noGrp="1"/>
          </p:cNvSpPr>
          <p:nvPr>
            <p:ph sz="half" idx="2"/>
          </p:nvPr>
        </p:nvSpPr>
        <p:spPr>
          <a:xfrm>
            <a:off x="323850" y="1514139"/>
            <a:ext cx="4272004" cy="4800600"/>
          </a:xfrm>
        </p:spPr>
        <p:txBody>
          <a:bodyPr/>
          <a:lstStyle/>
          <a:p>
            <a:pPr marL="45720" indent="0">
              <a:buNone/>
            </a:pPr>
            <a:r>
              <a:rPr lang="en-US" b="1" dirty="0"/>
              <a:t>Definite:</a:t>
            </a:r>
          </a:p>
          <a:p>
            <a:r>
              <a:rPr lang="en-US" dirty="0"/>
              <a:t>Decompensated cirrhosis</a:t>
            </a:r>
          </a:p>
          <a:p>
            <a:r>
              <a:rPr lang="en-US" dirty="0"/>
              <a:t>Hepatocellular carcinoma</a:t>
            </a:r>
          </a:p>
          <a:p>
            <a:r>
              <a:rPr lang="en-US" dirty="0"/>
              <a:t>Post-transplant	</a:t>
            </a:r>
          </a:p>
        </p:txBody>
      </p:sp>
      <p:sp>
        <p:nvSpPr>
          <p:cNvPr id="5" name="Content Placeholder 3"/>
          <p:cNvSpPr txBox="1">
            <a:spLocks/>
          </p:cNvSpPr>
          <p:nvPr/>
        </p:nvSpPr>
        <p:spPr>
          <a:xfrm>
            <a:off x="4589228" y="1500765"/>
            <a:ext cx="4272004" cy="4800600"/>
          </a:xfrm>
          <a:prstGeom prst="rect">
            <a:avLst/>
          </a:prstGeom>
        </p:spPr>
        <p:txBody>
          <a:bodyPr anchor="t" anchorCtr="0">
            <a:normAutofit/>
          </a:bodyPr>
          <a:lstStyle>
            <a:lvl1pPr marL="274320" indent="-228600" algn="l" defTabSz="914400" rtl="0" eaLnBrk="1" latinLnBrk="0" hangingPunct="1">
              <a:lnSpc>
                <a:spcPct val="100000"/>
              </a:lnSpc>
              <a:spcBef>
                <a:spcPts val="1600"/>
              </a:spcBef>
              <a:buClr>
                <a:schemeClr val="bg2"/>
              </a:buClr>
              <a:buSzPct val="110000"/>
              <a:buFont typeface="Arial"/>
              <a:buChar char="•"/>
              <a:defRPr sz="2400" kern="1200" baseline="0">
                <a:solidFill>
                  <a:srgbClr val="000000"/>
                </a:solidFill>
                <a:latin typeface="+mn-lt"/>
                <a:ea typeface="+mn-ea"/>
                <a:cs typeface="+mn-cs"/>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kern="1200" baseline="0">
                <a:solidFill>
                  <a:srgbClr val="000000"/>
                </a:solidFill>
                <a:latin typeface="+mn-lt"/>
                <a:ea typeface="+mn-ea"/>
                <a:cs typeface="+mn-cs"/>
              </a:defRPr>
            </a:lvl2pPr>
            <a:lvl3pPr marL="960120" indent="-137160" algn="l" defTabSz="914400" rtl="0" eaLnBrk="1" latinLnBrk="0" hangingPunct="1">
              <a:lnSpc>
                <a:spcPct val="100000"/>
              </a:lnSpc>
              <a:spcBef>
                <a:spcPts val="400"/>
              </a:spcBef>
              <a:buClr>
                <a:schemeClr val="bg2"/>
              </a:buClr>
              <a:buSzPct val="70000"/>
              <a:buFont typeface="Arial" pitchFamily="34" charset="0"/>
              <a:buChar char="•"/>
              <a:defRPr sz="20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45720" indent="0" fontAlgn="auto">
              <a:spcAft>
                <a:spcPts val="0"/>
              </a:spcAft>
              <a:buFont typeface="Arial"/>
              <a:buNone/>
            </a:pPr>
            <a:r>
              <a:rPr lang="en-US" b="1" dirty="0"/>
              <a:t>Relative:</a:t>
            </a:r>
          </a:p>
          <a:p>
            <a:pPr fontAlgn="auto">
              <a:spcAft>
                <a:spcPts val="0"/>
              </a:spcAft>
            </a:pPr>
            <a:r>
              <a:rPr lang="en-US" dirty="0"/>
              <a:t>Hepatitis B and/or HIV</a:t>
            </a:r>
          </a:p>
          <a:p>
            <a:pPr fontAlgn="auto">
              <a:spcAft>
                <a:spcPts val="0"/>
              </a:spcAft>
            </a:pPr>
            <a:r>
              <a:rPr lang="en-US" dirty="0"/>
              <a:t>Prior treatment with DAAs</a:t>
            </a:r>
          </a:p>
          <a:p>
            <a:pPr marL="45720" indent="0" fontAlgn="auto">
              <a:spcAft>
                <a:spcPts val="0"/>
              </a:spcAft>
              <a:buNone/>
            </a:pPr>
            <a:r>
              <a:rPr lang="en-US"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112" y="3975652"/>
            <a:ext cx="3702954" cy="213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703" y="4295259"/>
            <a:ext cx="1645614" cy="112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38B67C6C-3B31-1D48-9E6A-50A61DE4AD9D}"/>
              </a:ext>
            </a:extLst>
          </p:cNvPr>
          <p:cNvSpPr txBox="1"/>
          <p:nvPr/>
        </p:nvSpPr>
        <p:spPr>
          <a:xfrm>
            <a:off x="190832" y="4428147"/>
            <a:ext cx="946205" cy="861774"/>
          </a:xfrm>
          <a:prstGeom prst="rect">
            <a:avLst/>
          </a:prstGeom>
          <a:noFill/>
        </p:spPr>
        <p:txBody>
          <a:bodyPr wrap="square" rtlCol="0">
            <a:spAutoFit/>
          </a:bodyPr>
          <a:lstStyle/>
          <a:p>
            <a:r>
              <a:rPr lang="en-US" sz="1000" dirty="0">
                <a:latin typeface="Arial"/>
              </a:rPr>
              <a:t>Image credit: Hepatitis C Online: hepatitisc.uw.edu</a:t>
            </a:r>
          </a:p>
        </p:txBody>
      </p:sp>
      <p:sp>
        <p:nvSpPr>
          <p:cNvPr id="9" name="TextBox 8">
            <a:extLst>
              <a:ext uri="{FF2B5EF4-FFF2-40B4-BE49-F238E27FC236}">
                <a16:creationId xmlns:a16="http://schemas.microsoft.com/office/drawing/2014/main" id="{38B67C6C-3B31-1D48-9E6A-50A61DE4AD9D}"/>
              </a:ext>
            </a:extLst>
          </p:cNvPr>
          <p:cNvSpPr txBox="1"/>
          <p:nvPr/>
        </p:nvSpPr>
        <p:spPr>
          <a:xfrm>
            <a:off x="7409317" y="4542357"/>
            <a:ext cx="946205" cy="400110"/>
          </a:xfrm>
          <a:prstGeom prst="rect">
            <a:avLst/>
          </a:prstGeom>
          <a:noFill/>
        </p:spPr>
        <p:txBody>
          <a:bodyPr wrap="square" rtlCol="0">
            <a:spAutoFit/>
          </a:bodyPr>
          <a:lstStyle/>
          <a:p>
            <a:r>
              <a:rPr lang="en-US" sz="1000" dirty="0">
                <a:latin typeface="Arial"/>
              </a:rPr>
              <a:t>Image credit: Mayo Clinic</a:t>
            </a:r>
          </a:p>
        </p:txBody>
      </p:sp>
    </p:spTree>
    <p:extLst>
      <p:ext uri="{BB962C8B-B14F-4D97-AF65-F5344CB8AC3E}">
        <p14:creationId xmlns:p14="http://schemas.microsoft.com/office/powerpoint/2010/main" val="230909738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HCV Treatment: No Cirrhosis</a:t>
            </a:r>
          </a:p>
        </p:txBody>
      </p:sp>
      <p:sp>
        <p:nvSpPr>
          <p:cNvPr id="3" name="Text Placeholder 2"/>
          <p:cNvSpPr>
            <a:spLocks noGrp="1"/>
          </p:cNvSpPr>
          <p:nvPr>
            <p:ph type="body" sz="quarter" idx="14"/>
          </p:nvPr>
        </p:nvSpPr>
        <p:spPr/>
        <p:txBody>
          <a:bodyPr/>
          <a:lstStyle/>
          <a:p>
            <a:r>
              <a:rPr lang="en-US" dirty="0"/>
              <a:t>Hcvguidelines.org</a:t>
            </a:r>
          </a:p>
        </p:txBody>
      </p:sp>
      <p:sp>
        <p:nvSpPr>
          <p:cNvPr id="7" name="TextBox 6">
            <a:extLst>
              <a:ext uri="{FF2B5EF4-FFF2-40B4-BE49-F238E27FC236}">
                <a16:creationId xmlns:a16="http://schemas.microsoft.com/office/drawing/2014/main" id="{0046D8AF-97FB-443E-B71B-21D7884E324A}"/>
              </a:ext>
            </a:extLst>
          </p:cNvPr>
          <p:cNvSpPr txBox="1"/>
          <p:nvPr/>
        </p:nvSpPr>
        <p:spPr bwMode="auto">
          <a:xfrm>
            <a:off x="246490" y="1376160"/>
            <a:ext cx="4373218" cy="3139321"/>
          </a:xfrm>
          <a:prstGeom prst="rect">
            <a:avLst/>
          </a:prstGeom>
          <a:solidFill>
            <a:schemeClr val="tx2">
              <a:lumMod val="20000"/>
              <a:lumOff val="80000"/>
            </a:schemeClr>
          </a:solidFill>
          <a:ln>
            <a:noFill/>
          </a:ln>
        </p:spPr>
        <p:txBody>
          <a:bodyPr wrap="square" rtlCol="0">
            <a:spAutoFit/>
          </a:bodyPr>
          <a:lstStyle/>
          <a:p>
            <a:pPr algn="ctr" eaLnBrk="0" fontAlgn="base" hangingPunct="0">
              <a:spcAft>
                <a:spcPct val="0"/>
              </a:spcAft>
            </a:pPr>
            <a:endParaRPr lang="en-US" sz="2200" b="1" kern="0" dirty="0">
              <a:solidFill>
                <a:schemeClr val="bg1"/>
              </a:solidFill>
              <a:cs typeface="Calibri" panose="020F0502020204030204" pitchFamily="34" charset="0"/>
            </a:endParaRPr>
          </a:p>
          <a:p>
            <a:pPr algn="ctr" eaLnBrk="0" fontAlgn="base" hangingPunct="0">
              <a:spcAft>
                <a:spcPct val="0"/>
              </a:spcAft>
            </a:pPr>
            <a:r>
              <a:rPr lang="en-US" sz="2200" b="1" kern="0" dirty="0">
                <a:solidFill>
                  <a:schemeClr val="bg1"/>
                </a:solidFill>
                <a:cs typeface="Calibri" panose="020F0502020204030204" pitchFamily="34" charset="0"/>
              </a:rPr>
              <a:t>Key Steps:</a:t>
            </a:r>
            <a:endParaRPr kumimoji="0" lang="en-US" sz="2200" b="1" i="0" u="none" strike="noStrike" kern="0" cap="none" spc="0" normalizeH="0" baseline="0" noProof="0" dirty="0">
              <a:ln>
                <a:noFill/>
              </a:ln>
              <a:solidFill>
                <a:schemeClr val="bg1"/>
              </a:solidFill>
              <a:effectLst/>
              <a:uLnTx/>
              <a:uFillTx/>
              <a:cs typeface="Calibri" panose="020F0502020204030204" pitchFamily="34" charset="0"/>
            </a:endParaRPr>
          </a:p>
          <a:p>
            <a:pPr marL="342900" marR="0" lvl="0" indent="-342900" algn="ctr" defTabSz="91440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200" i="0" u="none" strike="noStrike" kern="0" cap="none" spc="0" normalizeH="0" baseline="0" noProof="0" dirty="0">
                <a:ln>
                  <a:noFill/>
                </a:ln>
                <a:solidFill>
                  <a:srgbClr val="000000"/>
                </a:solidFill>
                <a:effectLst/>
                <a:uLnTx/>
                <a:uFillTx/>
                <a:cs typeface="Calibri" panose="020F0502020204030204" pitchFamily="34" charset="0"/>
              </a:rPr>
              <a:t>Review medications,</a:t>
            </a:r>
            <a:r>
              <a:rPr kumimoji="0" lang="en-US" sz="2200" i="0" u="none" strike="noStrike" kern="0" cap="none" spc="0" normalizeH="0" noProof="0" dirty="0">
                <a:ln>
                  <a:noFill/>
                </a:ln>
                <a:solidFill>
                  <a:srgbClr val="000000"/>
                </a:solidFill>
                <a:effectLst/>
                <a:uLnTx/>
                <a:uFillTx/>
                <a:cs typeface="Calibri" panose="020F0502020204030204" pitchFamily="34" charset="0"/>
              </a:rPr>
              <a:t> </a:t>
            </a:r>
            <a:r>
              <a:rPr kumimoji="0" lang="en-US" sz="2200" i="0" u="none" strike="noStrike" kern="0" cap="none" spc="0" normalizeH="0" baseline="0" noProof="0" dirty="0">
                <a:ln>
                  <a:noFill/>
                </a:ln>
                <a:solidFill>
                  <a:srgbClr val="000000"/>
                </a:solidFill>
                <a:effectLst/>
                <a:uLnTx/>
                <a:uFillTx/>
                <a:cs typeface="Calibri" panose="020F0502020204030204" pitchFamily="34" charset="0"/>
              </a:rPr>
              <a:t>drug-drug</a:t>
            </a:r>
            <a:r>
              <a:rPr kumimoji="0" lang="en-US" sz="2200" i="0" u="none" strike="noStrike" kern="0" cap="none" spc="0" normalizeH="0" noProof="0" dirty="0">
                <a:ln>
                  <a:noFill/>
                </a:ln>
                <a:solidFill>
                  <a:srgbClr val="000000"/>
                </a:solidFill>
                <a:effectLst/>
                <a:uLnTx/>
                <a:uFillTx/>
                <a:cs typeface="Calibri" panose="020F0502020204030204" pitchFamily="34" charset="0"/>
              </a:rPr>
              <a:t> interactions</a:t>
            </a:r>
            <a:endParaRPr kumimoji="0" lang="en-US" sz="2200" i="0" u="none" strike="noStrike" kern="0" cap="none" spc="0" normalizeH="0" baseline="0" noProof="0" dirty="0">
              <a:ln>
                <a:noFill/>
              </a:ln>
              <a:solidFill>
                <a:srgbClr val="000000"/>
              </a:solidFill>
              <a:effectLst/>
              <a:uLnTx/>
              <a:uFillTx/>
              <a:cs typeface="Calibri" panose="020F0502020204030204" pitchFamily="34" charset="0"/>
            </a:endParaRPr>
          </a:p>
          <a:p>
            <a:pPr marL="342900" marR="0" lvl="0" indent="-342900" algn="ctr" defTabSz="91440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200" i="0" u="none" strike="noStrike" kern="0" cap="none" spc="0" normalizeH="0" baseline="0" noProof="0" dirty="0">
                <a:ln>
                  <a:noFill/>
                </a:ln>
                <a:solidFill>
                  <a:srgbClr val="000000"/>
                </a:solidFill>
                <a:effectLst/>
                <a:uLnTx/>
                <a:uFillTx/>
                <a:cs typeface="Calibri" panose="020F0502020204030204" pitchFamily="34" charset="0"/>
              </a:rPr>
              <a:t>Update labs</a:t>
            </a:r>
          </a:p>
          <a:p>
            <a:pPr marL="342900" marR="0" lvl="0" indent="-342900" algn="ctr" defTabSz="91440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200" i="0" u="none" strike="noStrike" kern="0" cap="none" spc="0" normalizeH="0" baseline="0" noProof="0" dirty="0">
                <a:ln>
                  <a:noFill/>
                </a:ln>
                <a:solidFill>
                  <a:srgbClr val="000000"/>
                </a:solidFill>
                <a:effectLst/>
                <a:uLnTx/>
                <a:uFillTx/>
                <a:cs typeface="Calibri" panose="020F0502020204030204" pitchFamily="34" charset="0"/>
              </a:rPr>
              <a:t>Educate</a:t>
            </a:r>
            <a:r>
              <a:rPr kumimoji="0" lang="en-US" sz="2200" i="0" u="none" strike="noStrike" kern="0" cap="none" spc="0" normalizeH="0" noProof="0" dirty="0">
                <a:ln>
                  <a:noFill/>
                </a:ln>
                <a:solidFill>
                  <a:srgbClr val="000000"/>
                </a:solidFill>
                <a:effectLst/>
                <a:uLnTx/>
                <a:uFillTx/>
                <a:cs typeface="Calibri" panose="020F0502020204030204" pitchFamily="34" charset="0"/>
              </a:rPr>
              <a:t> re: medication administration, adherence, and preventing reinfection</a:t>
            </a:r>
          </a:p>
          <a:p>
            <a:pPr marR="0" lvl="0" algn="ctr" defTabSz="914400" eaLnBrk="0" fontAlgn="base" latinLnBrk="0" hangingPunct="0">
              <a:lnSpc>
                <a:spcPct val="100000"/>
              </a:lnSpc>
              <a:spcBef>
                <a:spcPts val="0"/>
              </a:spcBef>
              <a:spcAft>
                <a:spcPct val="0"/>
              </a:spcAft>
              <a:buClrTx/>
              <a:buSzTx/>
              <a:tabLst/>
              <a:defRPr/>
            </a:pPr>
            <a:endParaRPr kumimoji="0" lang="en-US" sz="2200" i="0" u="none" strike="noStrike" kern="0" cap="none" spc="0" normalizeH="0" baseline="0" noProof="0" dirty="0">
              <a:ln>
                <a:noFill/>
              </a:ln>
              <a:solidFill>
                <a:srgbClr val="000000"/>
              </a:solidFill>
              <a:effectLst/>
              <a:uLnTx/>
              <a:uFillTx/>
              <a:cs typeface="Calibri" panose="020F0502020204030204" pitchFamily="34" charset="0"/>
            </a:endParaRPr>
          </a:p>
        </p:txBody>
      </p:sp>
      <p:sp>
        <p:nvSpPr>
          <p:cNvPr id="8" name="TextBox 7">
            <a:extLst>
              <a:ext uri="{FF2B5EF4-FFF2-40B4-BE49-F238E27FC236}">
                <a16:creationId xmlns:a16="http://schemas.microsoft.com/office/drawing/2014/main" id="{77ECF445-1741-4FD3-AD72-FF500D8A7830}"/>
              </a:ext>
            </a:extLst>
          </p:cNvPr>
          <p:cNvSpPr txBox="1"/>
          <p:nvPr/>
        </p:nvSpPr>
        <p:spPr bwMode="auto">
          <a:xfrm>
            <a:off x="4683316" y="1745934"/>
            <a:ext cx="4301655" cy="2462213"/>
          </a:xfrm>
          <a:prstGeom prst="rect">
            <a:avLst/>
          </a:prstGeom>
          <a:solidFill>
            <a:schemeClr val="accent1">
              <a:lumMod val="40000"/>
              <a:lumOff val="60000"/>
            </a:schemeClr>
          </a:solidFill>
          <a:ln>
            <a:noFill/>
          </a:ln>
        </p:spPr>
        <p:txBody>
          <a:bodyPr wrap="square" rtlCol="0" anchor="ctr">
            <a:spAutoFit/>
          </a:bodyPr>
          <a:lstStyle/>
          <a:p>
            <a:pPr marR="0" lvl="0" algn="ctr" defTabSz="914400" eaLnBrk="0" fontAlgn="base" latinLnBrk="0" hangingPunct="0">
              <a:lnSpc>
                <a:spcPct val="100000"/>
              </a:lnSpc>
              <a:spcBef>
                <a:spcPts val="0"/>
              </a:spcBef>
              <a:spcAft>
                <a:spcPct val="0"/>
              </a:spcAft>
              <a:buClrTx/>
              <a:buSzTx/>
              <a:tabLst/>
              <a:defRPr/>
            </a:pPr>
            <a:endParaRPr kumimoji="0" lang="en-US" sz="2200" b="1" i="0" u="none" strike="noStrike" kern="0" cap="none" spc="0" normalizeH="0" baseline="0" noProof="0" dirty="0">
              <a:ln>
                <a:noFill/>
              </a:ln>
              <a:solidFill>
                <a:schemeClr val="bg1"/>
              </a:solidFill>
              <a:effectLst/>
              <a:uLnTx/>
              <a:uFillTx/>
              <a:cs typeface="Calibri" panose="020F0502020204030204" pitchFamily="34" charset="0"/>
            </a:endParaRPr>
          </a:p>
          <a:p>
            <a:pPr marR="0" lvl="0" algn="ctr" defTabSz="914400" eaLnBrk="0" fontAlgn="base" latinLnBrk="0" hangingPunct="0">
              <a:lnSpc>
                <a:spcPct val="100000"/>
              </a:lnSpc>
              <a:spcBef>
                <a:spcPts val="0"/>
              </a:spcBef>
              <a:spcAft>
                <a:spcPct val="0"/>
              </a:spcAft>
              <a:buClrTx/>
              <a:buSzTx/>
              <a:tabLst/>
              <a:defRPr/>
            </a:pPr>
            <a:r>
              <a:rPr kumimoji="0" lang="en-US" sz="2200" b="1" i="0" u="none" strike="noStrike" kern="0" cap="none" spc="0" normalizeH="0" baseline="0" noProof="0" dirty="0">
                <a:ln>
                  <a:noFill/>
                </a:ln>
                <a:solidFill>
                  <a:schemeClr val="bg1"/>
                </a:solidFill>
                <a:effectLst/>
                <a:uLnTx/>
                <a:uFillTx/>
                <a:cs typeface="Calibri" panose="020F0502020204030204" pitchFamily="34" charset="0"/>
              </a:rPr>
              <a:t>Treatment:</a:t>
            </a:r>
          </a:p>
          <a:p>
            <a:pPr marL="342900" marR="0" lvl="0" indent="-342900" algn="ctr" defTabSz="91440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200" i="0" u="none" strike="noStrike" kern="0" cap="none" spc="0" normalizeH="0" baseline="0" noProof="0" dirty="0" err="1">
                <a:ln>
                  <a:noFill/>
                </a:ln>
                <a:solidFill>
                  <a:srgbClr val="000000"/>
                </a:solidFill>
                <a:effectLst/>
                <a:uLnTx/>
                <a:uFillTx/>
                <a:cs typeface="Calibri" panose="020F0502020204030204" pitchFamily="34" charset="0"/>
              </a:rPr>
              <a:t>Glecapresvir</a:t>
            </a:r>
            <a:r>
              <a:rPr kumimoji="0" lang="en-US" sz="2200" i="0" u="none" strike="noStrike" kern="0" cap="none" spc="0" normalizeH="0" baseline="0" noProof="0" dirty="0">
                <a:ln>
                  <a:noFill/>
                </a:ln>
                <a:solidFill>
                  <a:srgbClr val="000000"/>
                </a:solidFill>
                <a:effectLst/>
                <a:uLnTx/>
                <a:uFillTx/>
                <a:cs typeface="Calibri" panose="020F0502020204030204" pitchFamily="34" charset="0"/>
              </a:rPr>
              <a:t>/</a:t>
            </a:r>
            <a:r>
              <a:rPr kumimoji="0" lang="en-US" sz="2200" i="0" u="none" strike="noStrike" kern="0" cap="none" spc="0" normalizeH="0" baseline="0" noProof="0" dirty="0" err="1">
                <a:ln>
                  <a:noFill/>
                </a:ln>
                <a:solidFill>
                  <a:srgbClr val="000000"/>
                </a:solidFill>
                <a:effectLst/>
                <a:uLnTx/>
                <a:uFillTx/>
                <a:cs typeface="Calibri" panose="020F0502020204030204" pitchFamily="34" charset="0"/>
              </a:rPr>
              <a:t>pibrentasvir</a:t>
            </a:r>
            <a:r>
              <a:rPr kumimoji="0" lang="en-US" sz="2200" i="0" u="none" strike="noStrike" kern="0" cap="none" spc="0" normalizeH="0" baseline="0" noProof="0" dirty="0">
                <a:ln>
                  <a:noFill/>
                </a:ln>
                <a:solidFill>
                  <a:srgbClr val="000000"/>
                </a:solidFill>
                <a:effectLst/>
                <a:uLnTx/>
                <a:uFillTx/>
                <a:cs typeface="Calibri" panose="020F0502020204030204" pitchFamily="34" charset="0"/>
              </a:rPr>
              <a:t> for 8 wks (3 pills daily),</a:t>
            </a:r>
            <a:r>
              <a:rPr kumimoji="0" lang="en-US" sz="2200" i="0" u="none" strike="noStrike" kern="0" cap="none" spc="0" normalizeH="0" noProof="0" dirty="0">
                <a:ln>
                  <a:noFill/>
                </a:ln>
                <a:solidFill>
                  <a:srgbClr val="000000"/>
                </a:solidFill>
                <a:effectLst/>
                <a:uLnTx/>
                <a:uFillTx/>
                <a:cs typeface="Calibri" panose="020F0502020204030204" pitchFamily="34" charset="0"/>
              </a:rPr>
              <a:t> </a:t>
            </a:r>
            <a:r>
              <a:rPr kumimoji="0" lang="en-US" sz="2200" i="0" u="none" strike="noStrike" kern="0" cap="none" spc="0" normalizeH="0" baseline="0" noProof="0" dirty="0">
                <a:ln>
                  <a:noFill/>
                </a:ln>
                <a:solidFill>
                  <a:srgbClr val="000000"/>
                </a:solidFill>
                <a:effectLst/>
                <a:uLnTx/>
                <a:uFillTx/>
                <a:cs typeface="Calibri" panose="020F0502020204030204" pitchFamily="34" charset="0"/>
              </a:rPr>
              <a:t>or </a:t>
            </a:r>
          </a:p>
          <a:p>
            <a:pPr marL="342900" marR="0" lvl="0" indent="-342900" algn="ctr" defTabSz="91440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2200" i="0" u="none" strike="noStrike" kern="0" cap="none" spc="0" normalizeH="0" baseline="0" noProof="0" dirty="0" err="1">
                <a:ln>
                  <a:noFill/>
                </a:ln>
                <a:solidFill>
                  <a:srgbClr val="000000"/>
                </a:solidFill>
                <a:effectLst/>
                <a:uLnTx/>
                <a:uFillTx/>
                <a:cs typeface="Calibri" panose="020F0502020204030204" pitchFamily="34" charset="0"/>
              </a:rPr>
              <a:t>Sofosbuvir</a:t>
            </a:r>
            <a:r>
              <a:rPr kumimoji="0" lang="en-US" sz="2200" i="0" u="none" strike="noStrike" kern="0" cap="none" spc="0" normalizeH="0" baseline="0" noProof="0" dirty="0">
                <a:ln>
                  <a:noFill/>
                </a:ln>
                <a:solidFill>
                  <a:srgbClr val="000000"/>
                </a:solidFill>
                <a:effectLst/>
                <a:uLnTx/>
                <a:uFillTx/>
                <a:cs typeface="Calibri" panose="020F0502020204030204" pitchFamily="34" charset="0"/>
              </a:rPr>
              <a:t>/</a:t>
            </a:r>
            <a:r>
              <a:rPr kumimoji="0" lang="en-US" sz="2200" i="0" u="none" strike="noStrike" kern="0" cap="none" spc="0" normalizeH="0" baseline="0" noProof="0" dirty="0" err="1">
                <a:ln>
                  <a:noFill/>
                </a:ln>
                <a:solidFill>
                  <a:srgbClr val="000000"/>
                </a:solidFill>
                <a:effectLst/>
                <a:uLnTx/>
                <a:uFillTx/>
                <a:cs typeface="Calibri" panose="020F0502020204030204" pitchFamily="34" charset="0"/>
              </a:rPr>
              <a:t>velpatasvir</a:t>
            </a:r>
            <a:r>
              <a:rPr kumimoji="0" lang="en-US" sz="2200" i="0" u="none" strike="noStrike" kern="0" cap="none" spc="0" normalizeH="0" baseline="0" noProof="0" dirty="0">
                <a:ln>
                  <a:noFill/>
                </a:ln>
                <a:solidFill>
                  <a:srgbClr val="000000"/>
                </a:solidFill>
                <a:effectLst/>
                <a:uLnTx/>
                <a:uFillTx/>
                <a:cs typeface="Calibri" panose="020F0502020204030204" pitchFamily="34" charset="0"/>
              </a:rPr>
              <a:t> for 12 wks (1 pill daily)</a:t>
            </a:r>
          </a:p>
          <a:p>
            <a:pPr marR="0" lvl="0" algn="ctr" defTabSz="914400" eaLnBrk="0" fontAlgn="base" latinLnBrk="0" hangingPunct="0">
              <a:lnSpc>
                <a:spcPct val="100000"/>
              </a:lnSpc>
              <a:spcBef>
                <a:spcPts val="0"/>
              </a:spcBef>
              <a:spcAft>
                <a:spcPct val="0"/>
              </a:spcAft>
              <a:buClrTx/>
              <a:buSzTx/>
              <a:tabLst/>
              <a:defRPr/>
            </a:pPr>
            <a:endParaRPr kumimoji="0" lang="en-US" sz="2200" i="0" u="none" strike="noStrike" kern="0" cap="none" spc="0" normalizeH="0" baseline="0" noProof="0" dirty="0">
              <a:ln>
                <a:noFill/>
              </a:ln>
              <a:solidFill>
                <a:srgbClr val="000000"/>
              </a:solidFill>
              <a:effectLst/>
              <a:uLnTx/>
              <a:uFillTx/>
              <a:cs typeface="Calibri" panose="020F0502020204030204" pitchFamily="34" charset="0"/>
            </a:endParaRPr>
          </a:p>
        </p:txBody>
      </p:sp>
      <p:sp>
        <p:nvSpPr>
          <p:cNvPr id="9" name="TextBox 8">
            <a:extLst>
              <a:ext uri="{FF2B5EF4-FFF2-40B4-BE49-F238E27FC236}">
                <a16:creationId xmlns:a16="http://schemas.microsoft.com/office/drawing/2014/main" id="{77ECF445-1741-4FD3-AD72-FF500D8A7830}"/>
              </a:ext>
            </a:extLst>
          </p:cNvPr>
          <p:cNvSpPr txBox="1"/>
          <p:nvPr/>
        </p:nvSpPr>
        <p:spPr bwMode="auto">
          <a:xfrm>
            <a:off x="1105230" y="4587043"/>
            <a:ext cx="7028956" cy="1785104"/>
          </a:xfrm>
          <a:prstGeom prst="rect">
            <a:avLst/>
          </a:prstGeom>
          <a:solidFill>
            <a:schemeClr val="accent1">
              <a:lumMod val="60000"/>
              <a:lumOff val="40000"/>
            </a:schemeClr>
          </a:solidFill>
          <a:ln>
            <a:solidFill>
              <a:schemeClr val="tx2">
                <a:lumMod val="60000"/>
                <a:lumOff val="40000"/>
              </a:schemeClr>
            </a:solidFill>
          </a:ln>
        </p:spPr>
        <p:txBody>
          <a:bodyPr wrap="square" rtlCol="0" anchor="ctr">
            <a:spAutoFit/>
          </a:bodyPr>
          <a:lstStyle/>
          <a:p>
            <a:pPr marL="0" marR="0" lvl="0" indent="0" algn="ctr" defTabSz="914400" eaLnBrk="0" fontAlgn="base" latinLnBrk="0" hangingPunct="0">
              <a:lnSpc>
                <a:spcPct val="100000"/>
              </a:lnSpc>
              <a:spcBef>
                <a:spcPts val="0"/>
              </a:spcBef>
              <a:spcAft>
                <a:spcPct val="0"/>
              </a:spcAft>
              <a:buClrTx/>
              <a:buSzTx/>
              <a:buFontTx/>
              <a:buNone/>
              <a:tabLst/>
              <a:defRPr/>
            </a:pPr>
            <a:endParaRPr kumimoji="0" lang="en-US" sz="2200" b="1" i="0" u="none" strike="noStrike" kern="0" cap="none" spc="0" normalizeH="0" baseline="0" noProof="0" dirty="0">
              <a:ln>
                <a:noFill/>
              </a:ln>
              <a:solidFill>
                <a:schemeClr val="bg1"/>
              </a:solidFill>
              <a:effectLst/>
              <a:uLnTx/>
              <a:uFillTx/>
              <a:cs typeface="Calibri" panose="020F0502020204030204" pitchFamily="34" charset="0"/>
            </a:endParaRP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2200" b="1" i="0" u="none" strike="noStrike" kern="0" cap="none" spc="0" normalizeH="0" baseline="0" noProof="0" dirty="0">
                <a:ln>
                  <a:noFill/>
                </a:ln>
                <a:solidFill>
                  <a:schemeClr val="bg1"/>
                </a:solidFill>
                <a:effectLst/>
                <a:uLnTx/>
                <a:uFillTx/>
                <a:cs typeface="Calibri" panose="020F0502020204030204" pitchFamily="34" charset="0"/>
              </a:rPr>
              <a:t>Monitoring:</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US" sz="2200" i="0" u="none" strike="noStrike" kern="0" cap="none" spc="0" normalizeH="0" baseline="0" noProof="0" dirty="0">
                <a:ln>
                  <a:noFill/>
                </a:ln>
                <a:solidFill>
                  <a:srgbClr val="000000"/>
                </a:solidFill>
                <a:effectLst/>
                <a:uLnTx/>
                <a:uFillTx/>
                <a:cs typeface="Calibri" panose="020F0502020204030204" pitchFamily="34" charset="0"/>
              </a:rPr>
              <a:t>No lab monitoring</a:t>
            </a:r>
            <a:r>
              <a:rPr kumimoji="0" lang="en-US" sz="2200" i="0" u="none" strike="noStrike" kern="0" cap="none" spc="0" normalizeH="0" noProof="0" dirty="0">
                <a:ln>
                  <a:noFill/>
                </a:ln>
                <a:solidFill>
                  <a:srgbClr val="000000"/>
                </a:solidFill>
                <a:effectLst/>
                <a:uLnTx/>
                <a:uFillTx/>
                <a:cs typeface="Calibri" panose="020F0502020204030204" pitchFamily="34" charset="0"/>
              </a:rPr>
              <a:t> required</a:t>
            </a:r>
          </a:p>
          <a:p>
            <a:pPr marL="0" marR="0" lvl="0" indent="0" algn="ctr" defTabSz="914400" eaLnBrk="0" fontAlgn="base" latinLnBrk="0" hangingPunct="0">
              <a:lnSpc>
                <a:spcPct val="100000"/>
              </a:lnSpc>
              <a:spcBef>
                <a:spcPts val="0"/>
              </a:spcBef>
              <a:spcAft>
                <a:spcPct val="0"/>
              </a:spcAft>
              <a:buClrTx/>
              <a:buSzTx/>
              <a:buFontTx/>
              <a:buNone/>
              <a:tabLst/>
              <a:defRPr/>
            </a:pPr>
            <a:r>
              <a:rPr lang="en-US" sz="2200" kern="0" noProof="0" dirty="0">
                <a:solidFill>
                  <a:srgbClr val="000000"/>
                </a:solidFill>
                <a:cs typeface="Calibri" panose="020F0502020204030204" pitchFamily="34" charset="0"/>
              </a:rPr>
              <a:t>Offer visits for support, assessment of symptoms</a:t>
            </a:r>
            <a:endParaRPr lang="en-US" sz="2200" kern="0" dirty="0">
              <a:solidFill>
                <a:srgbClr val="000000"/>
              </a:solidFill>
              <a:cs typeface="Calibri" panose="020F0502020204030204" pitchFamily="34" charset="0"/>
            </a:endParaRPr>
          </a:p>
          <a:p>
            <a:pPr marL="0" marR="0" lvl="0" indent="0" algn="ctr" defTabSz="914400" eaLnBrk="0" fontAlgn="base" latinLnBrk="0" hangingPunct="0">
              <a:lnSpc>
                <a:spcPct val="100000"/>
              </a:lnSpc>
              <a:spcBef>
                <a:spcPts val="0"/>
              </a:spcBef>
              <a:spcAft>
                <a:spcPct val="0"/>
              </a:spcAft>
              <a:buClrTx/>
              <a:buSzTx/>
              <a:buFontTx/>
              <a:buNone/>
              <a:tabLst/>
              <a:defRPr/>
            </a:pPr>
            <a:endParaRPr lang="en-US" sz="2200" kern="0" noProof="0" dirty="0">
              <a:solidFill>
                <a:srgbClr val="000000"/>
              </a:solidFill>
              <a:cs typeface="Calibri" panose="020F0502020204030204" pitchFamily="34" charset="0"/>
            </a:endParaRPr>
          </a:p>
        </p:txBody>
      </p:sp>
    </p:spTree>
    <p:extLst>
      <p:ext uri="{BB962C8B-B14F-4D97-AF65-F5344CB8AC3E}">
        <p14:creationId xmlns:p14="http://schemas.microsoft.com/office/powerpoint/2010/main" val="218519564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Treating Patients with Compensated Cirrhosis</a:t>
            </a:r>
          </a:p>
        </p:txBody>
      </p:sp>
      <p:sp>
        <p:nvSpPr>
          <p:cNvPr id="3" name="Text Placeholder 2"/>
          <p:cNvSpPr>
            <a:spLocks noGrp="1"/>
          </p:cNvSpPr>
          <p:nvPr>
            <p:ph type="body" sz="quarter" idx="14"/>
          </p:nvPr>
        </p:nvSpPr>
        <p:spPr/>
        <p:txBody>
          <a:bodyPr/>
          <a:lstStyle/>
          <a:p>
            <a:r>
              <a:rPr lang="en-US" dirty="0"/>
              <a:t>*If treating with </a:t>
            </a:r>
            <a:r>
              <a:rPr lang="en-US" dirty="0" err="1"/>
              <a:t>sofosbuvir</a:t>
            </a:r>
            <a:r>
              <a:rPr lang="en-US" dirty="0"/>
              <a:t>/</a:t>
            </a:r>
            <a:r>
              <a:rPr lang="en-US" dirty="0" err="1"/>
              <a:t>velpatasvir</a:t>
            </a:r>
            <a:r>
              <a:rPr lang="en-US" dirty="0"/>
              <a:t>. </a:t>
            </a:r>
          </a:p>
          <a:p>
            <a:r>
              <a:rPr lang="en-US" dirty="0"/>
              <a:t>**Hepatic panel every 4 weeks; monitor for jaundice, ascites, encephalopathy.</a:t>
            </a:r>
          </a:p>
        </p:txBody>
      </p:sp>
      <p:sp>
        <p:nvSpPr>
          <p:cNvPr id="4" name="Content Placeholder 3"/>
          <p:cNvSpPr>
            <a:spLocks noGrp="1"/>
          </p:cNvSpPr>
          <p:nvPr>
            <p:ph sz="half" idx="2"/>
          </p:nvPr>
        </p:nvSpPr>
        <p:spPr/>
        <p:txBody>
          <a:bodyPr/>
          <a:lstStyle/>
          <a:p>
            <a:r>
              <a:rPr lang="en-US" dirty="0"/>
              <a:t>There is also a simplified algorithm, </a:t>
            </a:r>
            <a:r>
              <a:rPr lang="en-US" dirty="0">
                <a:solidFill>
                  <a:srgbClr val="FF0000"/>
                </a:solidFill>
              </a:rPr>
              <a:t>with some key differences:</a:t>
            </a:r>
            <a:r>
              <a:rPr lang="en-US" dirty="0"/>
              <a:t> </a:t>
            </a:r>
          </a:p>
        </p:txBody>
      </p:sp>
      <p:sp>
        <p:nvSpPr>
          <p:cNvPr id="5" name="Rounded Rectangle 4">
            <a:extLst>
              <a:ext uri="{FF2B5EF4-FFF2-40B4-BE49-F238E27FC236}">
                <a16:creationId xmlns:a16="http://schemas.microsoft.com/office/drawing/2014/main" id="{917DA9C8-8453-4049-8300-5113FC33DF82}"/>
              </a:ext>
            </a:extLst>
          </p:cNvPr>
          <p:cNvSpPr/>
          <p:nvPr/>
        </p:nvSpPr>
        <p:spPr>
          <a:xfrm>
            <a:off x="625997" y="2464905"/>
            <a:ext cx="3498078" cy="1804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liver ultrasound to exclude liver cancer prior to treatment</a:t>
            </a:r>
          </a:p>
        </p:txBody>
      </p:sp>
      <p:sp>
        <p:nvSpPr>
          <p:cNvPr id="8" name="Rounded Rectangle 7">
            <a:extLst>
              <a:ext uri="{FF2B5EF4-FFF2-40B4-BE49-F238E27FC236}">
                <a16:creationId xmlns:a16="http://schemas.microsoft.com/office/drawing/2014/main" id="{917DA9C8-8453-4049-8300-5113FC33DF82}"/>
              </a:ext>
            </a:extLst>
          </p:cNvPr>
          <p:cNvSpPr/>
          <p:nvPr/>
        </p:nvSpPr>
        <p:spPr>
          <a:xfrm>
            <a:off x="625997" y="4471284"/>
            <a:ext cx="3498078" cy="1804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genotype*</a:t>
            </a:r>
          </a:p>
        </p:txBody>
      </p:sp>
      <p:sp>
        <p:nvSpPr>
          <p:cNvPr id="9" name="Rounded Rectangle 8">
            <a:extLst>
              <a:ext uri="{FF2B5EF4-FFF2-40B4-BE49-F238E27FC236}">
                <a16:creationId xmlns:a16="http://schemas.microsoft.com/office/drawing/2014/main" id="{917DA9C8-8453-4049-8300-5113FC33DF82}"/>
              </a:ext>
            </a:extLst>
          </p:cNvPr>
          <p:cNvSpPr/>
          <p:nvPr/>
        </p:nvSpPr>
        <p:spPr>
          <a:xfrm>
            <a:off x="4954157" y="2464904"/>
            <a:ext cx="3498078" cy="1804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Basic labs within 3 months</a:t>
            </a:r>
          </a:p>
        </p:txBody>
      </p:sp>
      <p:sp>
        <p:nvSpPr>
          <p:cNvPr id="10" name="Rounded Rectangle 9">
            <a:extLst>
              <a:ext uri="{FF2B5EF4-FFF2-40B4-BE49-F238E27FC236}">
                <a16:creationId xmlns:a16="http://schemas.microsoft.com/office/drawing/2014/main" id="{917DA9C8-8453-4049-8300-5113FC33DF82}"/>
              </a:ext>
            </a:extLst>
          </p:cNvPr>
          <p:cNvSpPr/>
          <p:nvPr/>
        </p:nvSpPr>
        <p:spPr>
          <a:xfrm>
            <a:off x="4954157" y="4471283"/>
            <a:ext cx="3498078" cy="1804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Monitor for decompensation**</a:t>
            </a:r>
          </a:p>
        </p:txBody>
      </p:sp>
    </p:spTree>
    <p:extLst>
      <p:ext uri="{BB962C8B-B14F-4D97-AF65-F5344CB8AC3E}">
        <p14:creationId xmlns:p14="http://schemas.microsoft.com/office/powerpoint/2010/main" val="244434784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txBox="1">
            <a:spLocks/>
          </p:cNvSpPr>
          <p:nvPr/>
        </p:nvSpPr>
        <p:spPr>
          <a:xfrm>
            <a:off x="6117378" y="1684331"/>
            <a:ext cx="2801704" cy="4500438"/>
          </a:xfrm>
          <a:prstGeom prst="rect">
            <a:avLst/>
          </a:prstGeom>
        </p:spPr>
        <p:txBody>
          <a:bodyPr anchor="t" anchorCtr="0">
            <a:normAutofit/>
          </a:bodyPr>
          <a:lstStyle>
            <a:lvl1pPr marL="274320" indent="-228600" algn="l" defTabSz="914400" rtl="0" eaLnBrk="1" latinLnBrk="0" hangingPunct="1">
              <a:lnSpc>
                <a:spcPct val="100000"/>
              </a:lnSpc>
              <a:spcBef>
                <a:spcPts val="1600"/>
              </a:spcBef>
              <a:buClr>
                <a:schemeClr val="bg2"/>
              </a:buClr>
              <a:buSzPct val="110000"/>
              <a:buFont typeface="Arial"/>
              <a:buChar char="•"/>
              <a:defRPr sz="2400" kern="1200" baseline="0">
                <a:solidFill>
                  <a:srgbClr val="000000"/>
                </a:solidFill>
                <a:latin typeface="+mn-lt"/>
                <a:ea typeface="+mn-ea"/>
                <a:cs typeface="+mn-cs"/>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kern="1200" baseline="0">
                <a:solidFill>
                  <a:srgbClr val="000000"/>
                </a:solidFill>
                <a:latin typeface="+mn-lt"/>
                <a:ea typeface="+mn-ea"/>
                <a:cs typeface="+mn-cs"/>
              </a:defRPr>
            </a:lvl2pPr>
            <a:lvl3pPr marL="960120" indent="-137160" algn="l" defTabSz="914400" rtl="0" eaLnBrk="1" latinLnBrk="0" hangingPunct="1">
              <a:lnSpc>
                <a:spcPct val="100000"/>
              </a:lnSpc>
              <a:spcBef>
                <a:spcPts val="400"/>
              </a:spcBef>
              <a:buClr>
                <a:schemeClr val="bg2"/>
              </a:buClr>
              <a:buSzPct val="70000"/>
              <a:buFont typeface="Arial" pitchFamily="34" charset="0"/>
              <a:buChar char="•"/>
              <a:defRPr sz="20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000" kern="0" dirty="0">
              <a:cs typeface="Calibri" panose="020F0502020204030204" pitchFamily="34" charset="0"/>
            </a:endParaRPr>
          </a:p>
          <a:p>
            <a:pPr marL="0" lvl="1" indent="0">
              <a:buNone/>
            </a:pPr>
            <a:endParaRPr lang="en-US" sz="2000" kern="0" dirty="0">
              <a:cs typeface="Calibri" panose="020F0502020204030204" pitchFamily="34" charset="0"/>
            </a:endParaRPr>
          </a:p>
          <a:p>
            <a:pPr marL="342900" lvl="1" indent="-342900" algn="ctr">
              <a:buFont typeface="Arial" charset="0"/>
              <a:buChar char="•"/>
            </a:pPr>
            <a:r>
              <a:rPr lang="en-US" sz="2000" kern="0" dirty="0">
                <a:cs typeface="Calibri" panose="020F0502020204030204" pitchFamily="34" charset="0"/>
              </a:rPr>
              <a:t>Avoid excessive alcohol</a:t>
            </a:r>
          </a:p>
          <a:p>
            <a:pPr marL="342900" lvl="1" indent="-342900" algn="ctr">
              <a:buFont typeface="Arial" charset="0"/>
              <a:buChar char="•"/>
            </a:pPr>
            <a:r>
              <a:rPr lang="en-US" sz="2000" kern="0" dirty="0">
                <a:cs typeface="Calibri" panose="020F0502020204030204" pitchFamily="34" charset="0"/>
              </a:rPr>
              <a:t>Cure does not prevent reinfection: screen annually if ongoing risk factors</a:t>
            </a:r>
          </a:p>
          <a:p>
            <a:pPr marL="45720" indent="0" fontAlgn="auto">
              <a:spcBef>
                <a:spcPts val="0"/>
              </a:spcBef>
              <a:spcAft>
                <a:spcPts val="0"/>
              </a:spcAft>
              <a:buFont typeface="Arial"/>
              <a:buNone/>
              <a:defRPr/>
            </a:pPr>
            <a:endParaRPr lang="en-US" kern="0" dirty="0">
              <a:cs typeface="Calibri" panose="020F0502020204030204" pitchFamily="34" charset="0"/>
            </a:endParaRPr>
          </a:p>
          <a:p>
            <a:pPr marL="45720" indent="0" fontAlgn="auto">
              <a:spcBef>
                <a:spcPts val="0"/>
              </a:spcBef>
              <a:spcAft>
                <a:spcPts val="0"/>
              </a:spcAft>
              <a:buFont typeface="Arial"/>
              <a:buNone/>
              <a:defRPr/>
            </a:pPr>
            <a:endParaRPr lang="en-US" kern="0" dirty="0">
              <a:cs typeface="Calibri" panose="020F0502020204030204" pitchFamily="34" charset="0"/>
            </a:endParaRPr>
          </a:p>
          <a:p>
            <a:pPr marL="45720" indent="0" algn="ctr" fontAlgn="auto">
              <a:spcBef>
                <a:spcPts val="0"/>
              </a:spcBef>
              <a:spcAft>
                <a:spcPts val="0"/>
              </a:spcAft>
              <a:buFont typeface="Arial"/>
              <a:buNone/>
              <a:defRPr/>
            </a:pPr>
            <a:endParaRPr lang="en-US" kern="0" dirty="0">
              <a:cs typeface="Calibri" panose="020F0502020204030204" pitchFamily="34" charset="0"/>
            </a:endParaRPr>
          </a:p>
        </p:txBody>
      </p:sp>
      <p:sp>
        <p:nvSpPr>
          <p:cNvPr id="12" name="Content Placeholder 3"/>
          <p:cNvSpPr txBox="1">
            <a:spLocks/>
          </p:cNvSpPr>
          <p:nvPr/>
        </p:nvSpPr>
        <p:spPr>
          <a:xfrm>
            <a:off x="3250244" y="1456414"/>
            <a:ext cx="2791029" cy="4848970"/>
          </a:xfrm>
          <a:prstGeom prst="rect">
            <a:avLst/>
          </a:prstGeom>
        </p:spPr>
        <p:txBody>
          <a:bodyPr anchor="t" anchorCtr="0">
            <a:normAutofit fontScale="92500" lnSpcReduction="10000"/>
          </a:bodyPr>
          <a:lstStyle>
            <a:lvl1pPr marL="274320" indent="-228600" algn="l" defTabSz="914400" rtl="0" eaLnBrk="1" latinLnBrk="0" hangingPunct="1">
              <a:lnSpc>
                <a:spcPct val="100000"/>
              </a:lnSpc>
              <a:spcBef>
                <a:spcPts val="1600"/>
              </a:spcBef>
              <a:buClr>
                <a:schemeClr val="bg2"/>
              </a:buClr>
              <a:buSzPct val="110000"/>
              <a:buFont typeface="Arial"/>
              <a:buChar char="•"/>
              <a:defRPr sz="2400" kern="1200" baseline="0">
                <a:solidFill>
                  <a:srgbClr val="000000"/>
                </a:solidFill>
                <a:latin typeface="+mn-lt"/>
                <a:ea typeface="+mn-ea"/>
                <a:cs typeface="+mn-cs"/>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kern="1200" baseline="0">
                <a:solidFill>
                  <a:srgbClr val="000000"/>
                </a:solidFill>
                <a:latin typeface="+mn-lt"/>
                <a:ea typeface="+mn-ea"/>
                <a:cs typeface="+mn-cs"/>
              </a:defRPr>
            </a:lvl2pPr>
            <a:lvl3pPr marL="960120" indent="-137160" algn="l" defTabSz="914400" rtl="0" eaLnBrk="1" latinLnBrk="0" hangingPunct="1">
              <a:lnSpc>
                <a:spcPct val="100000"/>
              </a:lnSpc>
              <a:spcBef>
                <a:spcPts val="400"/>
              </a:spcBef>
              <a:buClr>
                <a:schemeClr val="bg2"/>
              </a:buClr>
              <a:buSzPct val="70000"/>
              <a:buFont typeface="Arial" pitchFamily="34" charset="0"/>
              <a:buChar char="•"/>
              <a:defRPr sz="20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45720" indent="0" fontAlgn="auto">
              <a:spcBef>
                <a:spcPts val="0"/>
              </a:spcBef>
              <a:spcAft>
                <a:spcPts val="0"/>
              </a:spcAft>
              <a:buFont typeface="Arial"/>
              <a:buNone/>
              <a:defRPr/>
            </a:pPr>
            <a:endParaRPr lang="en-US" kern="0" dirty="0">
              <a:cs typeface="Calibri" panose="020F0502020204030204" pitchFamily="34" charset="0"/>
            </a:endParaRPr>
          </a:p>
          <a:p>
            <a:pPr marL="45720" indent="0" fontAlgn="auto">
              <a:spcBef>
                <a:spcPts val="0"/>
              </a:spcBef>
              <a:spcAft>
                <a:spcPts val="0"/>
              </a:spcAft>
              <a:buFont typeface="Arial"/>
              <a:buNone/>
              <a:defRPr/>
            </a:pPr>
            <a:endParaRPr lang="en-US" kern="0" dirty="0">
              <a:cs typeface="Calibri" panose="020F0502020204030204" pitchFamily="34" charset="0"/>
            </a:endParaRPr>
          </a:p>
          <a:p>
            <a:pPr marL="45720" indent="0" algn="ctr" fontAlgn="auto">
              <a:spcBef>
                <a:spcPts val="0"/>
              </a:spcBef>
              <a:spcAft>
                <a:spcPts val="0"/>
              </a:spcAft>
              <a:buFont typeface="Arial"/>
              <a:buNone/>
              <a:defRPr/>
            </a:pPr>
            <a:endParaRPr lang="en-US" kern="0" dirty="0">
              <a:cs typeface="Calibri" panose="020F0502020204030204" pitchFamily="34" charset="0"/>
            </a:endParaRPr>
          </a:p>
          <a:p>
            <a:pPr marL="45720" indent="0" algn="ctr" fontAlgn="auto">
              <a:spcBef>
                <a:spcPts val="0"/>
              </a:spcBef>
              <a:spcAft>
                <a:spcPts val="0"/>
              </a:spcAft>
              <a:buFont typeface="Arial"/>
              <a:buNone/>
              <a:defRPr/>
            </a:pPr>
            <a:r>
              <a:rPr lang="en-US" sz="2200" kern="0" dirty="0">
                <a:cs typeface="Calibri" panose="020F0502020204030204" pitchFamily="34" charset="0"/>
              </a:rPr>
              <a:t>If elevated despite undetectable RNA, assess for other causes of liver disease</a:t>
            </a:r>
          </a:p>
        </p:txBody>
      </p:sp>
      <p:sp>
        <p:nvSpPr>
          <p:cNvPr id="2" name="Title 1"/>
          <p:cNvSpPr>
            <a:spLocks noGrp="1"/>
          </p:cNvSpPr>
          <p:nvPr>
            <p:ph type="title"/>
          </p:nvPr>
        </p:nvSpPr>
        <p:spPr/>
        <p:txBody>
          <a:bodyPr/>
          <a:lstStyle/>
          <a:p>
            <a:r>
              <a:rPr lang="en-US" dirty="0"/>
              <a:t>Post-Treatment</a:t>
            </a:r>
          </a:p>
        </p:txBody>
      </p:sp>
      <p:sp>
        <p:nvSpPr>
          <p:cNvPr id="3" name="Text Placeholder 2"/>
          <p:cNvSpPr>
            <a:spLocks noGrp="1"/>
          </p:cNvSpPr>
          <p:nvPr>
            <p:ph type="body" sz="quarter" idx="14"/>
          </p:nvPr>
        </p:nvSpPr>
        <p:spPr/>
        <p:txBody>
          <a:bodyPr/>
          <a:lstStyle/>
          <a:p>
            <a:r>
              <a:rPr lang="en-US" dirty="0"/>
              <a:t>HCVguidelines.org</a:t>
            </a:r>
          </a:p>
        </p:txBody>
      </p:sp>
      <p:sp>
        <p:nvSpPr>
          <p:cNvPr id="4" name="Content Placeholder 3"/>
          <p:cNvSpPr>
            <a:spLocks noGrp="1"/>
          </p:cNvSpPr>
          <p:nvPr>
            <p:ph sz="half" idx="2"/>
          </p:nvPr>
        </p:nvSpPr>
        <p:spPr>
          <a:xfrm>
            <a:off x="247576" y="1350396"/>
            <a:ext cx="2822996" cy="4500438"/>
          </a:xfrm>
        </p:spPr>
        <p:txBody>
          <a:bodyPr>
            <a:normAutofit/>
          </a:bodyPr>
          <a:lstStyle/>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342900" lvl="1" indent="-342900">
              <a:buFont typeface="Arial" charset="0"/>
              <a:buChar char="•"/>
            </a:pPr>
            <a:endParaRPr lang="en-US" sz="2400" kern="0" dirty="0">
              <a:cs typeface="Calibri" panose="020F0502020204030204" pitchFamily="34" charset="0"/>
            </a:endParaRPr>
          </a:p>
          <a:p>
            <a:pPr marL="0" lvl="1" indent="0">
              <a:buNone/>
            </a:pPr>
            <a:endParaRPr lang="en-US" sz="2400" kern="0" dirty="0">
              <a:cs typeface="Calibri" panose="020F0502020204030204" pitchFamily="34" charset="0"/>
            </a:endParaRPr>
          </a:p>
          <a:p>
            <a:pPr marL="45720" lvl="0" indent="0" algn="ctr">
              <a:spcBef>
                <a:spcPts val="0"/>
              </a:spcBef>
              <a:buNone/>
              <a:defRPr/>
            </a:pPr>
            <a:r>
              <a:rPr lang="en-US" sz="2000" kern="0" dirty="0">
                <a:cs typeface="Calibri" panose="020F0502020204030204" pitchFamily="34" charset="0"/>
              </a:rPr>
              <a:t>If RNA detectable, refer to specialist for retreatment</a:t>
            </a:r>
          </a:p>
        </p:txBody>
      </p:sp>
      <p:sp>
        <p:nvSpPr>
          <p:cNvPr id="5" name="Rounded Rectangle 4">
            <a:extLst>
              <a:ext uri="{FF2B5EF4-FFF2-40B4-BE49-F238E27FC236}">
                <a16:creationId xmlns:a16="http://schemas.microsoft.com/office/drawing/2014/main" id="{917DA9C8-8453-4049-8300-5113FC33DF82}"/>
              </a:ext>
            </a:extLst>
          </p:cNvPr>
          <p:cNvSpPr/>
          <p:nvPr/>
        </p:nvSpPr>
        <p:spPr>
          <a:xfrm>
            <a:off x="334791" y="1795669"/>
            <a:ext cx="2648567" cy="1702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Test for cure! Check HCV RNA 12 or more weeks after completing treatment</a:t>
            </a:r>
          </a:p>
        </p:txBody>
      </p:sp>
      <p:sp>
        <p:nvSpPr>
          <p:cNvPr id="7" name="Right Arrow 6">
            <a:extLst>
              <a:ext uri="{FF2B5EF4-FFF2-40B4-BE49-F238E27FC236}">
                <a16:creationId xmlns:a16="http://schemas.microsoft.com/office/drawing/2014/main" id="{4D028B6C-A631-9540-873C-27BAE2F45C3C}"/>
              </a:ext>
            </a:extLst>
          </p:cNvPr>
          <p:cNvSpPr/>
          <p:nvPr/>
        </p:nvSpPr>
        <p:spPr>
          <a:xfrm rot="5400000">
            <a:off x="1234350" y="4033166"/>
            <a:ext cx="849446" cy="1870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4D028B6C-A631-9540-873C-27BAE2F45C3C}"/>
              </a:ext>
            </a:extLst>
          </p:cNvPr>
          <p:cNvSpPr/>
          <p:nvPr/>
        </p:nvSpPr>
        <p:spPr>
          <a:xfrm rot="5400000">
            <a:off x="4187841" y="4033130"/>
            <a:ext cx="849446" cy="1870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17DA9C8-8453-4049-8300-5113FC33DF82}"/>
              </a:ext>
            </a:extLst>
          </p:cNvPr>
          <p:cNvSpPr/>
          <p:nvPr/>
        </p:nvSpPr>
        <p:spPr>
          <a:xfrm>
            <a:off x="3296896" y="1859279"/>
            <a:ext cx="2631339" cy="1575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Check AST and ALT</a:t>
            </a:r>
          </a:p>
        </p:txBody>
      </p:sp>
      <p:sp>
        <p:nvSpPr>
          <p:cNvPr id="13" name="Rounded Rectangle 12">
            <a:extLst>
              <a:ext uri="{FF2B5EF4-FFF2-40B4-BE49-F238E27FC236}">
                <a16:creationId xmlns:a16="http://schemas.microsoft.com/office/drawing/2014/main" id="{917DA9C8-8453-4049-8300-5113FC33DF82}"/>
              </a:ext>
            </a:extLst>
          </p:cNvPr>
          <p:cNvSpPr/>
          <p:nvPr/>
        </p:nvSpPr>
        <p:spPr>
          <a:xfrm>
            <a:off x="6258783" y="1859279"/>
            <a:ext cx="2631339" cy="1575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Provide Counseling</a:t>
            </a:r>
          </a:p>
        </p:txBody>
      </p:sp>
    </p:spTree>
    <p:extLst>
      <p:ext uri="{BB962C8B-B14F-4D97-AF65-F5344CB8AC3E}">
        <p14:creationId xmlns:p14="http://schemas.microsoft.com/office/powerpoint/2010/main" val="424573681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with Cirrhosis Require Follow Up</a:t>
            </a:r>
          </a:p>
        </p:txBody>
      </p:sp>
      <p:sp>
        <p:nvSpPr>
          <p:cNvPr id="3" name="Text Placeholder 2"/>
          <p:cNvSpPr>
            <a:spLocks noGrp="1"/>
          </p:cNvSpPr>
          <p:nvPr>
            <p:ph type="body" sz="quarter" idx="14"/>
          </p:nvPr>
        </p:nvSpPr>
        <p:spPr/>
        <p:txBody>
          <a:bodyPr/>
          <a:lstStyle/>
          <a:p>
            <a:r>
              <a:rPr lang="en-US" dirty="0"/>
              <a:t>Images: Mayo Clinic</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018" y="1592734"/>
            <a:ext cx="3026535" cy="207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90" y="1592734"/>
            <a:ext cx="2905291" cy="289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759" y="4800972"/>
            <a:ext cx="65722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5306" y="3933903"/>
            <a:ext cx="2637845" cy="86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89808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Coinfection with HCV and HIV</a:t>
            </a:r>
          </a:p>
        </p:txBody>
      </p:sp>
      <p:sp>
        <p:nvSpPr>
          <p:cNvPr id="3" name="Text Placeholder 2"/>
          <p:cNvSpPr>
            <a:spLocks noGrp="1"/>
          </p:cNvSpPr>
          <p:nvPr>
            <p:ph type="body" sz="quarter" idx="14"/>
          </p:nvPr>
        </p:nvSpPr>
        <p:spPr/>
        <p:txBody>
          <a:bodyPr/>
          <a:lstStyle/>
          <a:p>
            <a:r>
              <a:rPr lang="en-US" dirty="0"/>
              <a:t>HCVguidelines.org</a:t>
            </a:r>
          </a:p>
        </p:txBody>
      </p:sp>
      <p:sp>
        <p:nvSpPr>
          <p:cNvPr id="4" name="Content Placeholder 3"/>
          <p:cNvSpPr>
            <a:spLocks noGrp="1"/>
          </p:cNvSpPr>
          <p:nvPr>
            <p:ph sz="half" idx="2"/>
          </p:nvPr>
        </p:nvSpPr>
        <p:spPr/>
        <p:txBody>
          <a:bodyPr>
            <a:normAutofit fontScale="92500"/>
          </a:bodyPr>
          <a:lstStyle/>
          <a:p>
            <a:r>
              <a:rPr lang="en-US" dirty="0"/>
              <a:t>Co-infection leads to accelerated rates of fibrosis</a:t>
            </a:r>
          </a:p>
          <a:p>
            <a:r>
              <a:rPr lang="en-US" dirty="0">
                <a:solidFill>
                  <a:srgbClr val="FF0000"/>
                </a:solidFill>
              </a:rPr>
              <a:t>Rates of cure are comparable </a:t>
            </a:r>
            <a:r>
              <a:rPr lang="en-US" dirty="0"/>
              <a:t>in those with coinfection vs </a:t>
            </a:r>
            <a:r>
              <a:rPr lang="en-US" dirty="0" err="1"/>
              <a:t>monoinfection</a:t>
            </a:r>
            <a:endParaRPr lang="en-US" dirty="0"/>
          </a:p>
          <a:p>
            <a:r>
              <a:rPr lang="en-US" dirty="0"/>
              <a:t>Treatment regimens are generally equivalent, though in some circumstances, 8-week regimens should be extended to 12 weeks</a:t>
            </a:r>
          </a:p>
          <a:p>
            <a:r>
              <a:rPr lang="en-US" dirty="0">
                <a:solidFill>
                  <a:srgbClr val="FF0000"/>
                </a:solidFill>
              </a:rPr>
              <a:t>Drug-drug interactions are key</a:t>
            </a:r>
          </a:p>
          <a:p>
            <a:pPr lvl="1"/>
            <a:r>
              <a:rPr lang="en-US" dirty="0"/>
              <a:t>IDSA/AASLD guideline provides examples of HIV and hepatitis C medications that can be used together</a:t>
            </a:r>
          </a:p>
          <a:p>
            <a:pPr lvl="1"/>
            <a:r>
              <a:rPr lang="en-US" dirty="0"/>
              <a:t>If considering other combinations, expert consultation is needed</a:t>
            </a:r>
          </a:p>
          <a:p>
            <a:pPr lvl="1"/>
            <a:r>
              <a:rPr lang="en-US" dirty="0"/>
              <a:t>Resources: hcvguidelines.org, https://aidsinfo.nih.gov/guidelines</a:t>
            </a:r>
            <a:r>
              <a:rPr lang="en-US" dirty="0">
                <a:solidFill>
                  <a:schemeClr val="tx1"/>
                </a:solidFill>
              </a:rPr>
              <a:t>, www.hep-druginteractions.org</a:t>
            </a:r>
          </a:p>
        </p:txBody>
      </p:sp>
    </p:spTree>
    <p:extLst>
      <p:ext uri="{BB962C8B-B14F-4D97-AF65-F5344CB8AC3E}">
        <p14:creationId xmlns:p14="http://schemas.microsoft.com/office/powerpoint/2010/main" val="25576172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21AAC-99EF-403C-9388-422336736E4B}"/>
              </a:ext>
            </a:extLst>
          </p:cNvPr>
          <p:cNvSpPr>
            <a:spLocks noGrp="1"/>
          </p:cNvSpPr>
          <p:nvPr>
            <p:ph type="title"/>
          </p:nvPr>
        </p:nvSpPr>
        <p:spPr/>
        <p:txBody>
          <a:bodyPr/>
          <a:lstStyle/>
          <a:p>
            <a:r>
              <a:rPr lang="en-US" dirty="0"/>
              <a:t>Session Objectives</a:t>
            </a:r>
          </a:p>
        </p:txBody>
      </p:sp>
      <p:sp>
        <p:nvSpPr>
          <p:cNvPr id="5" name="Text Placeholder 4">
            <a:extLst>
              <a:ext uri="{FF2B5EF4-FFF2-40B4-BE49-F238E27FC236}">
                <a16:creationId xmlns:a16="http://schemas.microsoft.com/office/drawing/2014/main" id="{3B3EB41A-3485-40A2-8AFF-212F7DC82570}"/>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C13B296C-0984-4BD0-8920-6D609140E688}"/>
              </a:ext>
            </a:extLst>
          </p:cNvPr>
          <p:cNvSpPr>
            <a:spLocks noGrp="1"/>
          </p:cNvSpPr>
          <p:nvPr>
            <p:ph sz="half" idx="2"/>
          </p:nvPr>
        </p:nvSpPr>
        <p:spPr/>
        <p:txBody>
          <a:bodyPr/>
          <a:lstStyle/>
          <a:p>
            <a:pPr lvl="0"/>
            <a:r>
              <a:rPr lang="en-US" dirty="0"/>
              <a:t>Describe epidemic of hepatitis C (HCV) infection among people who use drugs and importance of treating this population in order to eliminate hepatitis C as a public health threat</a:t>
            </a:r>
          </a:p>
          <a:p>
            <a:pPr lvl="0"/>
            <a:r>
              <a:rPr lang="en-US" dirty="0"/>
              <a:t>Address common myths about HCV treatment among people use drugs</a:t>
            </a:r>
          </a:p>
          <a:p>
            <a:pPr lvl="0"/>
            <a:r>
              <a:rPr lang="en-US" dirty="0"/>
              <a:t>Describe key features of a typical treatment course for HCV infection</a:t>
            </a:r>
          </a:p>
          <a:p>
            <a:endParaRPr lang="en-US" dirty="0"/>
          </a:p>
        </p:txBody>
      </p:sp>
    </p:spTree>
    <p:extLst>
      <p:ext uri="{BB962C8B-B14F-4D97-AF65-F5344CB8AC3E}">
        <p14:creationId xmlns:p14="http://schemas.microsoft.com/office/powerpoint/2010/main" val="149902791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DAAs and Antiretroviral Medications</a:t>
            </a:r>
          </a:p>
        </p:txBody>
      </p:sp>
      <p:sp>
        <p:nvSpPr>
          <p:cNvPr id="3" name="Text Placeholder 2"/>
          <p:cNvSpPr>
            <a:spLocks noGrp="1"/>
          </p:cNvSpPr>
          <p:nvPr>
            <p:ph type="body" sz="quarter" idx="14"/>
          </p:nvPr>
        </p:nvSpPr>
        <p:spPr/>
        <p:txBody>
          <a:bodyPr/>
          <a:lstStyle/>
          <a:p>
            <a:r>
              <a:rPr lang="en-US" dirty="0"/>
              <a:t>HCVguidelines.org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189" y="1207889"/>
            <a:ext cx="4573933" cy="518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88318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119172"/>
            <a:ext cx="8732687" cy="1091184"/>
          </a:xfrm>
        </p:spPr>
        <p:txBody>
          <a:bodyPr/>
          <a:lstStyle/>
          <a:p>
            <a:r>
              <a:rPr lang="en-US" dirty="0"/>
              <a:t>New Recommendation for Universal Screening</a:t>
            </a:r>
          </a:p>
        </p:txBody>
      </p:sp>
      <p:sp>
        <p:nvSpPr>
          <p:cNvPr id="3" name="Text Placeholder 2"/>
          <p:cNvSpPr>
            <a:spLocks noGrp="1"/>
          </p:cNvSpPr>
          <p:nvPr>
            <p:ph type="body" sz="quarter" idx="14"/>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361" y="3004315"/>
            <a:ext cx="5136543" cy="328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a:spLocks noGrp="1"/>
          </p:cNvSpPr>
          <p:nvPr>
            <p:ph sz="half" idx="2"/>
          </p:nvPr>
        </p:nvSpPr>
        <p:spPr>
          <a:xfrm>
            <a:off x="323849" y="1514139"/>
            <a:ext cx="8351023" cy="2421757"/>
          </a:xfrm>
        </p:spPr>
        <p:txBody>
          <a:bodyPr/>
          <a:lstStyle/>
          <a:p>
            <a:r>
              <a:rPr lang="en-US" dirty="0"/>
              <a:t>New USPSTF recommendation to screen all asymptomatic adults age 18-79 for hepatitis C</a:t>
            </a:r>
          </a:p>
          <a:p>
            <a:r>
              <a:rPr lang="en-US" dirty="0"/>
              <a:t>Those at high risk should be periodically rescreened</a:t>
            </a:r>
          </a:p>
        </p:txBody>
      </p:sp>
    </p:spTree>
    <p:extLst>
      <p:ext uri="{BB962C8B-B14F-4D97-AF65-F5344CB8AC3E}">
        <p14:creationId xmlns:p14="http://schemas.microsoft.com/office/powerpoint/2010/main" val="197164116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HCV Prevention</a:t>
            </a:r>
          </a:p>
        </p:txBody>
      </p:sp>
      <p:sp>
        <p:nvSpPr>
          <p:cNvPr id="3" name="Text Placeholder 2"/>
          <p:cNvSpPr>
            <a:spLocks noGrp="1"/>
          </p:cNvSpPr>
          <p:nvPr>
            <p:ph type="body" sz="quarter" idx="14"/>
          </p:nvPr>
        </p:nvSpPr>
        <p:spPr/>
        <p:txBody>
          <a:bodyPr/>
          <a:lstStyle/>
          <a:p>
            <a:endParaRPr lang="en-US"/>
          </a:p>
        </p:txBody>
      </p:sp>
      <p:sp>
        <p:nvSpPr>
          <p:cNvPr id="5" name="Rounded Rectangle 4">
            <a:extLst>
              <a:ext uri="{FF2B5EF4-FFF2-40B4-BE49-F238E27FC236}">
                <a16:creationId xmlns:a16="http://schemas.microsoft.com/office/drawing/2014/main" id="{917DA9C8-8453-4049-8300-5113FC33DF82}"/>
              </a:ext>
            </a:extLst>
          </p:cNvPr>
          <p:cNvSpPr/>
          <p:nvPr/>
        </p:nvSpPr>
        <p:spPr>
          <a:xfrm>
            <a:off x="625997" y="1924216"/>
            <a:ext cx="3498078" cy="1804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Treatment as prevention</a:t>
            </a:r>
          </a:p>
        </p:txBody>
      </p:sp>
      <p:sp>
        <p:nvSpPr>
          <p:cNvPr id="6" name="Rounded Rectangle 5">
            <a:extLst>
              <a:ext uri="{FF2B5EF4-FFF2-40B4-BE49-F238E27FC236}">
                <a16:creationId xmlns:a16="http://schemas.microsoft.com/office/drawing/2014/main" id="{917DA9C8-8453-4049-8300-5113FC33DF82}"/>
              </a:ext>
            </a:extLst>
          </p:cNvPr>
          <p:cNvSpPr/>
          <p:nvPr/>
        </p:nvSpPr>
        <p:spPr>
          <a:xfrm>
            <a:off x="625997" y="3930595"/>
            <a:ext cx="3498078" cy="1804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Education/harm reduction</a:t>
            </a:r>
          </a:p>
        </p:txBody>
      </p:sp>
      <p:sp>
        <p:nvSpPr>
          <p:cNvPr id="7" name="Rounded Rectangle 6">
            <a:extLst>
              <a:ext uri="{FF2B5EF4-FFF2-40B4-BE49-F238E27FC236}">
                <a16:creationId xmlns:a16="http://schemas.microsoft.com/office/drawing/2014/main" id="{917DA9C8-8453-4049-8300-5113FC33DF82}"/>
              </a:ext>
            </a:extLst>
          </p:cNvPr>
          <p:cNvSpPr/>
          <p:nvPr/>
        </p:nvSpPr>
        <p:spPr>
          <a:xfrm>
            <a:off x="4787179" y="1924215"/>
            <a:ext cx="3498078" cy="1804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Medications for opioid use disorder</a:t>
            </a:r>
          </a:p>
        </p:txBody>
      </p:sp>
      <p:sp>
        <p:nvSpPr>
          <p:cNvPr id="8" name="Rounded Rectangle 7">
            <a:extLst>
              <a:ext uri="{FF2B5EF4-FFF2-40B4-BE49-F238E27FC236}">
                <a16:creationId xmlns:a16="http://schemas.microsoft.com/office/drawing/2014/main" id="{917DA9C8-8453-4049-8300-5113FC33DF82}"/>
              </a:ext>
            </a:extLst>
          </p:cNvPr>
          <p:cNvSpPr/>
          <p:nvPr/>
        </p:nvSpPr>
        <p:spPr>
          <a:xfrm>
            <a:off x="4787179" y="3930594"/>
            <a:ext cx="3498078" cy="1804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Syringe service programs</a:t>
            </a:r>
          </a:p>
        </p:txBody>
      </p:sp>
    </p:spTree>
    <p:extLst>
      <p:ext uri="{BB962C8B-B14F-4D97-AF65-F5344CB8AC3E}">
        <p14:creationId xmlns:p14="http://schemas.microsoft.com/office/powerpoint/2010/main" val="1179403401"/>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Case: Considerations</a:t>
            </a:r>
          </a:p>
        </p:txBody>
      </p:sp>
      <p:sp>
        <p:nvSpPr>
          <p:cNvPr id="3" name="Text Placeholder 2"/>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a:lstStyle/>
          <a:p>
            <a:r>
              <a:rPr lang="en-US" dirty="0"/>
              <a:t>How concerned are you for advanced fibrosis?</a:t>
            </a:r>
          </a:p>
          <a:p>
            <a:pPr lvl="1"/>
            <a:r>
              <a:rPr lang="en-US" dirty="0"/>
              <a:t>Duration infection, alcohol history, symptoms and data</a:t>
            </a:r>
          </a:p>
          <a:p>
            <a:r>
              <a:rPr lang="en-US" dirty="0"/>
              <a:t>How relevant is the public health argument to treat ASAP to reduce transmission?  </a:t>
            </a:r>
          </a:p>
          <a:p>
            <a:r>
              <a:rPr lang="en-US" dirty="0"/>
              <a:t>How does hepatitis C treatment fit with her goals? </a:t>
            </a:r>
          </a:p>
          <a:p>
            <a:pPr lvl="1"/>
            <a:r>
              <a:rPr lang="en-US" dirty="0"/>
              <a:t>It may improve quality of life/symptoms</a:t>
            </a:r>
          </a:p>
          <a:p>
            <a:pPr lvl="1"/>
            <a:r>
              <a:rPr lang="en-US" dirty="0"/>
              <a:t>It may increase self-efficacy, reduce risk behavior, improve SUD</a:t>
            </a:r>
          </a:p>
          <a:p>
            <a:pPr lvl="1"/>
            <a:r>
              <a:rPr lang="en-US" dirty="0"/>
              <a:t>Important to treat when she feels she can be successful, but also keep in mind, DAAs are forgiving of imperfect adherence</a:t>
            </a:r>
          </a:p>
        </p:txBody>
      </p:sp>
    </p:spTree>
    <p:extLst>
      <p:ext uri="{BB962C8B-B14F-4D97-AF65-F5344CB8AC3E}">
        <p14:creationId xmlns:p14="http://schemas.microsoft.com/office/powerpoint/2010/main" val="202872396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Resources</a:t>
            </a:r>
          </a:p>
        </p:txBody>
      </p:sp>
      <p:sp>
        <p:nvSpPr>
          <p:cNvPr id="3" name="Text Placeholder 2"/>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a:lstStyle/>
          <a:p>
            <a:r>
              <a:rPr lang="en-US" sz="2400" dirty="0"/>
              <a:t>HCVguidelines.org: IDSA/AASLD guideline</a:t>
            </a:r>
          </a:p>
          <a:p>
            <a:r>
              <a:rPr lang="en-US" sz="2400" dirty="0"/>
              <a:t>Hepatitisc.uw.edu: excellent free online training</a:t>
            </a:r>
          </a:p>
          <a:p>
            <a:r>
              <a:rPr lang="en-US" sz="2400" dirty="0"/>
              <a:t>Project ECHO, weekly videoconferences : contact Pam Landinez at </a:t>
            </a:r>
            <a:r>
              <a:rPr lang="en-US" sz="2400" dirty="0">
                <a:hlinkClick r:id="rId2"/>
              </a:rPr>
              <a:t>landinez@uw.edu</a:t>
            </a:r>
            <a:endParaRPr lang="en-US" dirty="0"/>
          </a:p>
          <a:p>
            <a:r>
              <a:rPr lang="en-US" sz="2400" dirty="0"/>
              <a:t>UCSF phone consultation, 9 am-8 pm ET: (844) HEP-INFO or (844) 437-4636</a:t>
            </a:r>
          </a:p>
          <a:p>
            <a:r>
              <a:rPr lang="en-US" sz="2400" dirty="0"/>
              <a:t>U. of Liverpool medication interaction checker: hep-druginteractions.org</a:t>
            </a:r>
          </a:p>
          <a:p>
            <a:endParaRPr lang="en-US" dirty="0"/>
          </a:p>
        </p:txBody>
      </p:sp>
    </p:spTree>
    <p:extLst>
      <p:ext uri="{BB962C8B-B14F-4D97-AF65-F5344CB8AC3E}">
        <p14:creationId xmlns:p14="http://schemas.microsoft.com/office/powerpoint/2010/main" val="86755140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0C4C-09CD-4466-9A33-82BF600DFCD7}"/>
              </a:ext>
            </a:extLst>
          </p:cNvPr>
          <p:cNvSpPr>
            <a:spLocks noGrp="1"/>
          </p:cNvSpPr>
          <p:nvPr>
            <p:ph type="title"/>
          </p:nvPr>
        </p:nvSpPr>
        <p:spPr/>
        <p:txBody>
          <a:bodyPr/>
          <a:lstStyle/>
          <a:p>
            <a:r>
              <a:rPr lang="en-US" dirty="0"/>
              <a:t>Panel Discussion</a:t>
            </a:r>
          </a:p>
        </p:txBody>
      </p:sp>
      <p:sp>
        <p:nvSpPr>
          <p:cNvPr id="3" name="Text Placeholder 2">
            <a:extLst>
              <a:ext uri="{FF2B5EF4-FFF2-40B4-BE49-F238E27FC236}">
                <a16:creationId xmlns:a16="http://schemas.microsoft.com/office/drawing/2014/main" id="{F22FF741-1E46-4E20-9530-4AC41E267236}"/>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9D21134C-3CF5-4D9C-A7E5-240D7F4A0D12}"/>
              </a:ext>
            </a:extLst>
          </p:cNvPr>
          <p:cNvSpPr>
            <a:spLocks noGrp="1"/>
          </p:cNvSpPr>
          <p:nvPr>
            <p:ph sz="half" idx="2"/>
          </p:nvPr>
        </p:nvSpPr>
        <p:spPr/>
        <p:txBody>
          <a:bodyPr/>
          <a:lstStyle/>
          <a:p>
            <a:pPr>
              <a:lnSpc>
                <a:spcPct val="150000"/>
              </a:lnSpc>
            </a:pPr>
            <a:r>
              <a:rPr lang="en-US" dirty="0"/>
              <a:t>What do you find most rewarding about providing hepatitis C treatment? </a:t>
            </a:r>
          </a:p>
          <a:p>
            <a:pPr>
              <a:lnSpc>
                <a:spcPct val="150000"/>
              </a:lnSpc>
            </a:pPr>
            <a:r>
              <a:rPr lang="en-US" dirty="0"/>
              <a:t>What challenges have you encountered while treating hepatitis C among people who use drugs? </a:t>
            </a:r>
          </a:p>
          <a:p>
            <a:pPr>
              <a:lnSpc>
                <a:spcPct val="150000"/>
              </a:lnSpc>
            </a:pPr>
            <a:r>
              <a:rPr lang="en-US" dirty="0"/>
              <a:t>What advice would you offer others interested in treating hepatitis C?</a:t>
            </a:r>
          </a:p>
          <a:p>
            <a:pPr>
              <a:lnSpc>
                <a:spcPct val="150000"/>
              </a:lnSpc>
            </a:pPr>
            <a:endParaRPr lang="en-US" dirty="0"/>
          </a:p>
        </p:txBody>
      </p:sp>
    </p:spTree>
    <p:extLst>
      <p:ext uri="{BB962C8B-B14F-4D97-AF65-F5344CB8AC3E}">
        <p14:creationId xmlns:p14="http://schemas.microsoft.com/office/powerpoint/2010/main" val="140353405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0480852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1FCC-FCBF-E54C-9691-94BB876D5A56}"/>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5D949EAC-1A1D-F54C-8BFC-32E67753772F}"/>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13783137-5DB0-BF4F-8CAB-79BA2CF696C0}"/>
              </a:ext>
            </a:extLst>
          </p:cNvPr>
          <p:cNvSpPr>
            <a:spLocks noGrp="1"/>
          </p:cNvSpPr>
          <p:nvPr>
            <p:ph sz="half" idx="2"/>
          </p:nvPr>
        </p:nvSpPr>
        <p:spPr/>
        <p:txBody>
          <a:bodyPr/>
          <a:lstStyle/>
          <a:p>
            <a:r>
              <a:rPr lang="en-US" dirty="0"/>
              <a:t>Background</a:t>
            </a:r>
          </a:p>
          <a:p>
            <a:r>
              <a:rPr lang="en-US" dirty="0"/>
              <a:t>Changing epidemiology of HCV associated with opioid use epidemic</a:t>
            </a:r>
          </a:p>
          <a:p>
            <a:r>
              <a:rPr lang="en-US" dirty="0"/>
              <a:t>Health consequences of chronic HCV</a:t>
            </a:r>
          </a:p>
          <a:p>
            <a:r>
              <a:rPr lang="en-US" dirty="0"/>
              <a:t>Health benefits of cure of HCV</a:t>
            </a:r>
          </a:p>
          <a:p>
            <a:r>
              <a:rPr lang="en-US" dirty="0"/>
              <a:t>Treatment as prevention for people who use substances</a:t>
            </a:r>
          </a:p>
          <a:p>
            <a:r>
              <a:rPr lang="en-US" dirty="0"/>
              <a:t>Basics of HCV treatment</a:t>
            </a:r>
          </a:p>
          <a:p>
            <a:r>
              <a:rPr lang="en-US" dirty="0"/>
              <a:t>Screening and prevention of HCV</a:t>
            </a:r>
          </a:p>
        </p:txBody>
      </p:sp>
    </p:spTree>
    <p:extLst>
      <p:ext uri="{BB962C8B-B14F-4D97-AF65-F5344CB8AC3E}">
        <p14:creationId xmlns:p14="http://schemas.microsoft.com/office/powerpoint/2010/main" val="4685666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a:lstStyle/>
          <a:p>
            <a:pPr marL="801687" indent="-457200">
              <a:buFont typeface="+mj-lt"/>
              <a:buAutoNum type="alphaUcPeriod"/>
            </a:pPr>
            <a:r>
              <a:rPr lang="en-US" dirty="0"/>
              <a:t>Administrator</a:t>
            </a:r>
          </a:p>
          <a:p>
            <a:pPr marL="801687" indent="-457200">
              <a:buFont typeface="+mj-lt"/>
              <a:buAutoNum type="alphaUcPeriod"/>
            </a:pPr>
            <a:r>
              <a:rPr lang="en-US" dirty="0"/>
              <a:t>Counselor / case worker / social worker</a:t>
            </a:r>
          </a:p>
          <a:p>
            <a:pPr marL="801687" indent="-457200">
              <a:buFont typeface="+mj-lt"/>
              <a:buAutoNum type="alphaUcPeriod"/>
            </a:pPr>
            <a:r>
              <a:rPr lang="en-US" dirty="0"/>
              <a:t>Nurse</a:t>
            </a:r>
          </a:p>
          <a:p>
            <a:pPr marL="801687" indent="-457200">
              <a:buFont typeface="+mj-lt"/>
              <a:buAutoNum type="alphaUcPeriod"/>
            </a:pPr>
            <a:r>
              <a:rPr lang="en-US" dirty="0"/>
              <a:t>Physician or other prescribing provider</a:t>
            </a:r>
          </a:p>
          <a:p>
            <a:pPr marL="801687" indent="-457200">
              <a:buFont typeface="+mj-lt"/>
              <a:buAutoNum type="alphaUcPeriod"/>
            </a:pPr>
            <a:r>
              <a:rPr lang="en-US" dirty="0"/>
              <a:t>Other</a:t>
            </a:r>
          </a:p>
          <a:p>
            <a:pPr marL="45720" indent="0">
              <a:buNone/>
            </a:pPr>
            <a:endParaRPr lang="en-US" dirty="0"/>
          </a:p>
        </p:txBody>
      </p:sp>
      <p:sp>
        <p:nvSpPr>
          <p:cNvPr id="5" name="Title 1"/>
          <p:cNvSpPr>
            <a:spLocks noGrp="1"/>
          </p:cNvSpPr>
          <p:nvPr>
            <p:ph type="title"/>
          </p:nvPr>
        </p:nvSpPr>
        <p:spPr/>
        <p:txBody>
          <a:bodyPr>
            <a:normAutofit/>
          </a:bodyPr>
          <a:lstStyle/>
          <a:p>
            <a:r>
              <a:rPr lang="en-US" dirty="0"/>
              <a:t>Which of the following best describes your professional role? </a:t>
            </a:r>
          </a:p>
        </p:txBody>
      </p:sp>
    </p:spTree>
    <p:extLst>
      <p:ext uri="{BB962C8B-B14F-4D97-AF65-F5344CB8AC3E}">
        <p14:creationId xmlns:p14="http://schemas.microsoft.com/office/powerpoint/2010/main" val="220139231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Case</a:t>
            </a:r>
          </a:p>
        </p:txBody>
      </p:sp>
      <p:sp>
        <p:nvSpPr>
          <p:cNvPr id="3" name="Text Placeholder 2"/>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a:lstStyle/>
          <a:p>
            <a:r>
              <a:rPr lang="en-US" dirty="0"/>
              <a:t>51 </a:t>
            </a:r>
            <a:r>
              <a:rPr lang="en-US" dirty="0" err="1"/>
              <a:t>yo</a:t>
            </a:r>
            <a:r>
              <a:rPr lang="en-US" dirty="0"/>
              <a:t> woman with opioid use disorder on methadone maintenance, chronic hepatitis C, tobacco use, presenting to establish care. Due to severe L hip pain, her substance use has escalated in the last month. She now muscles heroin and smokes methamphetamine daily. </a:t>
            </a:r>
          </a:p>
          <a:p>
            <a:r>
              <a:rPr lang="en-US" dirty="0"/>
              <a:t>She has heard there are great medications for hepatitis C now, but her priority is to get control over her heroin use. </a:t>
            </a:r>
          </a:p>
          <a:p>
            <a:r>
              <a:rPr lang="en-US" dirty="0"/>
              <a:t>How would you approach the topic of hepatitis C treatment? What would you recommend? What other information would you most want to know? </a:t>
            </a:r>
          </a:p>
        </p:txBody>
      </p:sp>
    </p:spTree>
    <p:extLst>
      <p:ext uri="{BB962C8B-B14F-4D97-AF65-F5344CB8AC3E}">
        <p14:creationId xmlns:p14="http://schemas.microsoft.com/office/powerpoint/2010/main" val="243809204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F319-938D-194E-9B30-577695652934}"/>
              </a:ext>
            </a:extLst>
          </p:cNvPr>
          <p:cNvSpPr>
            <a:spLocks noGrp="1"/>
          </p:cNvSpPr>
          <p:nvPr>
            <p:ph type="title"/>
          </p:nvPr>
        </p:nvSpPr>
        <p:spPr/>
        <p:txBody>
          <a:bodyPr/>
          <a:lstStyle/>
          <a:p>
            <a:r>
              <a:rPr lang="en-US" dirty="0"/>
              <a:t>Background and Epidemiology of HCV </a:t>
            </a:r>
          </a:p>
        </p:txBody>
      </p:sp>
      <p:sp>
        <p:nvSpPr>
          <p:cNvPr id="4" name="Content Placeholder 3">
            <a:extLst>
              <a:ext uri="{FF2B5EF4-FFF2-40B4-BE49-F238E27FC236}">
                <a16:creationId xmlns:a16="http://schemas.microsoft.com/office/drawing/2014/main" id="{9AE4F971-60C9-5A49-A5E7-E904998785C5}"/>
              </a:ext>
            </a:extLst>
          </p:cNvPr>
          <p:cNvSpPr>
            <a:spLocks noGrp="1"/>
          </p:cNvSpPr>
          <p:nvPr>
            <p:ph sz="half" idx="2"/>
          </p:nvPr>
        </p:nvSpPr>
        <p:spPr>
          <a:xfrm>
            <a:off x="323850" y="1514139"/>
            <a:ext cx="8176094" cy="4800600"/>
          </a:xfrm>
        </p:spPr>
        <p:txBody>
          <a:bodyPr>
            <a:normAutofit/>
          </a:bodyPr>
          <a:lstStyle/>
          <a:p>
            <a:pPr>
              <a:lnSpc>
                <a:spcPct val="90000"/>
              </a:lnSpc>
              <a:spcBef>
                <a:spcPts val="600"/>
              </a:spcBef>
              <a:spcAft>
                <a:spcPts val="600"/>
              </a:spcAft>
              <a:defRPr/>
            </a:pPr>
            <a:r>
              <a:rPr lang="en-US" altLang="en-US" dirty="0">
                <a:cs typeface="Arial" pitchFamily="34" charset="0"/>
              </a:rPr>
              <a:t>RNA virus identified in 1988</a:t>
            </a:r>
          </a:p>
          <a:p>
            <a:pPr>
              <a:lnSpc>
                <a:spcPct val="90000"/>
              </a:lnSpc>
              <a:spcBef>
                <a:spcPts val="600"/>
              </a:spcBef>
              <a:spcAft>
                <a:spcPts val="600"/>
              </a:spcAft>
              <a:defRPr/>
            </a:pPr>
            <a:r>
              <a:rPr lang="en-US" altLang="en-US" dirty="0">
                <a:cs typeface="Arial" pitchFamily="34" charset="0"/>
              </a:rPr>
              <a:t>Most common blood-borne infection in US: 2.4 million chronically infected</a:t>
            </a:r>
            <a:r>
              <a:rPr lang="en-US" altLang="en-US" baseline="30000" dirty="0">
                <a:cs typeface="Arial" pitchFamily="34" charset="0"/>
              </a:rPr>
              <a:t>1</a:t>
            </a:r>
            <a:endParaRPr lang="en-US" altLang="en-US" dirty="0">
              <a:cs typeface="Arial" pitchFamily="34" charset="0"/>
            </a:endParaRPr>
          </a:p>
          <a:p>
            <a:pPr>
              <a:lnSpc>
                <a:spcPct val="90000"/>
              </a:lnSpc>
              <a:spcBef>
                <a:spcPts val="600"/>
              </a:spcBef>
              <a:spcAft>
                <a:spcPts val="600"/>
              </a:spcAft>
              <a:defRPr/>
            </a:pPr>
            <a:r>
              <a:rPr lang="en-US" altLang="en-US" dirty="0">
                <a:cs typeface="Arial" pitchFamily="34" charset="0"/>
              </a:rPr>
              <a:t>56% aware of infection</a:t>
            </a:r>
            <a:r>
              <a:rPr lang="en-US" baseline="30000" dirty="0">
                <a:cs typeface="Arial" pitchFamily="34" charset="0"/>
              </a:rPr>
              <a:t>2</a:t>
            </a:r>
            <a:endParaRPr lang="en-US" altLang="en-US" dirty="0">
              <a:cs typeface="Arial" pitchFamily="34" charset="0"/>
            </a:endParaRPr>
          </a:p>
          <a:p>
            <a:pPr>
              <a:lnSpc>
                <a:spcPct val="90000"/>
              </a:lnSpc>
              <a:spcBef>
                <a:spcPts val="600"/>
              </a:spcBef>
              <a:spcAft>
                <a:spcPts val="600"/>
              </a:spcAft>
              <a:defRPr/>
            </a:pPr>
            <a:r>
              <a:rPr lang="en-US" altLang="en-US" dirty="0">
                <a:cs typeface="Arial" pitchFamily="34" charset="0"/>
              </a:rPr>
              <a:t>Not vaccine preventable</a:t>
            </a:r>
          </a:p>
          <a:p>
            <a:pPr marL="342900" lvl="1" indent="-342900">
              <a:lnSpc>
                <a:spcPct val="90000"/>
              </a:lnSpc>
              <a:spcBef>
                <a:spcPts val="600"/>
              </a:spcBef>
              <a:spcAft>
                <a:spcPts val="600"/>
              </a:spcAft>
              <a:buFont typeface="Arial" charset="0"/>
              <a:buChar char="•"/>
              <a:defRPr/>
            </a:pPr>
            <a:r>
              <a:rPr lang="en-US" altLang="en-US" sz="2400" dirty="0">
                <a:cs typeface="Arial" pitchFamily="34" charset="0"/>
              </a:rPr>
              <a:t>Most people exposed to hepatitis C virus will develop chronic infection</a:t>
            </a:r>
          </a:p>
        </p:txBody>
      </p:sp>
      <p:sp>
        <p:nvSpPr>
          <p:cNvPr id="7" name="Text Placeholder 6">
            <a:extLst>
              <a:ext uri="{FF2B5EF4-FFF2-40B4-BE49-F238E27FC236}">
                <a16:creationId xmlns:a16="http://schemas.microsoft.com/office/drawing/2014/main" id="{BA35C661-44F6-5B49-A67B-EE3A88935D51}"/>
              </a:ext>
            </a:extLst>
          </p:cNvPr>
          <p:cNvSpPr txBox="1">
            <a:spLocks noGrp="1"/>
          </p:cNvSpPr>
          <p:nvPr>
            <p:ph type="body" sz="quarter" idx="14"/>
          </p:nvPr>
        </p:nvSpPr>
        <p:spPr>
          <a:xfrm>
            <a:off x="323850" y="6360170"/>
            <a:ext cx="7357838" cy="523220"/>
          </a:xfrm>
          <a:prstGeom prst="rect">
            <a:avLst/>
          </a:prstGeom>
          <a:noFill/>
        </p:spPr>
        <p:txBody>
          <a:bodyPr wrap="square" rtlCol="0">
            <a:spAutoFit/>
          </a:bodyPr>
          <a:lstStyle/>
          <a:p>
            <a:r>
              <a:rPr lang="en-US" baseline="30000" dirty="0"/>
              <a:t>1</a:t>
            </a:r>
            <a:r>
              <a:rPr lang="en-US" dirty="0"/>
              <a:t>Hofmeister MG et al, Hepatology 2018; </a:t>
            </a:r>
            <a:r>
              <a:rPr lang="en-US" baseline="30000" dirty="0"/>
              <a:t>2</a:t>
            </a:r>
            <a:r>
              <a:rPr lang="en-US" dirty="0"/>
              <a:t>Kim HS et al, J Viral </a:t>
            </a:r>
            <a:r>
              <a:rPr lang="en-US" dirty="0" err="1"/>
              <a:t>Hepat</a:t>
            </a:r>
            <a:r>
              <a:rPr lang="en-US" dirty="0"/>
              <a:t> 2019 May; 26(5): 596-602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926" y="4451031"/>
            <a:ext cx="1818860" cy="167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9881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BFD9-4304-6C46-9D7B-12EA9AD113F9}"/>
              </a:ext>
            </a:extLst>
          </p:cNvPr>
          <p:cNvSpPr>
            <a:spLocks noGrp="1"/>
          </p:cNvSpPr>
          <p:nvPr>
            <p:ph type="title"/>
          </p:nvPr>
        </p:nvSpPr>
        <p:spPr/>
        <p:txBody>
          <a:bodyPr/>
          <a:lstStyle/>
          <a:p>
            <a:r>
              <a:rPr lang="en-US" dirty="0"/>
              <a:t>HCV in the US: Routes of Transmission</a:t>
            </a:r>
          </a:p>
        </p:txBody>
      </p:sp>
      <p:sp>
        <p:nvSpPr>
          <p:cNvPr id="3" name="Text Placeholder 2">
            <a:extLst>
              <a:ext uri="{FF2B5EF4-FFF2-40B4-BE49-F238E27FC236}">
                <a16:creationId xmlns:a16="http://schemas.microsoft.com/office/drawing/2014/main" id="{324FEEEE-AAC1-1642-8B81-ABF7F35544F9}"/>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E5DB324A-20F4-9A4F-BB8F-ACF5A8413A85}"/>
              </a:ext>
            </a:extLst>
          </p:cNvPr>
          <p:cNvSpPr>
            <a:spLocks noGrp="1"/>
          </p:cNvSpPr>
          <p:nvPr>
            <p:ph sz="half" idx="2"/>
          </p:nvPr>
        </p:nvSpPr>
        <p:spPr>
          <a:xfrm>
            <a:off x="323850" y="1514139"/>
            <a:ext cx="4248150" cy="4800600"/>
          </a:xfrm>
        </p:spPr>
        <p:txBody>
          <a:bodyPr>
            <a:normAutofit fontScale="92500" lnSpcReduction="10000"/>
          </a:bodyPr>
          <a:lstStyle/>
          <a:p>
            <a:r>
              <a:rPr lang="en-US" sz="2600" dirty="0">
                <a:solidFill>
                  <a:srgbClr val="FF0000"/>
                </a:solidFill>
              </a:rPr>
              <a:t>Injection drug use: 60% of cases</a:t>
            </a:r>
          </a:p>
          <a:p>
            <a:r>
              <a:rPr lang="en-US" sz="2600" dirty="0"/>
              <a:t>Blood transfusion prior to 7/1992</a:t>
            </a:r>
          </a:p>
          <a:p>
            <a:r>
              <a:rPr lang="en-US" sz="2600" dirty="0"/>
              <a:t>Receipt of solid organ transplantation or factor concentrates made before 1987</a:t>
            </a:r>
          </a:p>
          <a:p>
            <a:r>
              <a:rPr lang="en-US" sz="2600" dirty="0"/>
              <a:t>Male-to-male sex</a:t>
            </a:r>
          </a:p>
          <a:p>
            <a:r>
              <a:rPr lang="en-US" sz="2600" dirty="0"/>
              <a:t>Body tattoos</a:t>
            </a:r>
          </a:p>
          <a:p>
            <a:r>
              <a:rPr lang="en-US" sz="2600" dirty="0"/>
              <a:t>Intranasal cocaine use</a:t>
            </a:r>
          </a:p>
          <a:p>
            <a:endParaRPr lang="en-US" dirty="0"/>
          </a:p>
        </p:txBody>
      </p:sp>
      <p:sp>
        <p:nvSpPr>
          <p:cNvPr id="5" name="Right Arrow 4">
            <a:extLst>
              <a:ext uri="{FF2B5EF4-FFF2-40B4-BE49-F238E27FC236}">
                <a16:creationId xmlns:a16="http://schemas.microsoft.com/office/drawing/2014/main" id="{6A09C74E-47F7-BA43-BDB8-F21DF739D426}"/>
              </a:ext>
            </a:extLst>
          </p:cNvPr>
          <p:cNvSpPr/>
          <p:nvPr/>
        </p:nvSpPr>
        <p:spPr>
          <a:xfrm rot="1632511">
            <a:off x="3411657" y="2184784"/>
            <a:ext cx="1322636" cy="3481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A355DA-C628-C24B-965D-B1BD21EA14A7}"/>
              </a:ext>
            </a:extLst>
          </p:cNvPr>
          <p:cNvSpPr/>
          <p:nvPr/>
        </p:nvSpPr>
        <p:spPr>
          <a:xfrm>
            <a:off x="4877732" y="2433347"/>
            <a:ext cx="4146997" cy="26401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Highest risk: sharing needles and syringes</a:t>
            </a:r>
          </a:p>
          <a:p>
            <a:pPr algn="ctr"/>
            <a:endParaRPr lang="en-US" sz="2000" dirty="0"/>
          </a:p>
          <a:p>
            <a:pPr algn="ctr"/>
            <a:r>
              <a:rPr lang="en-US" sz="2000" dirty="0"/>
              <a:t>Can also occur with sharing injection paraphernalia such as water, cookers, and cotton filters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303" y="5279071"/>
            <a:ext cx="8096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312" y="5260023"/>
            <a:ext cx="8382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642" y="5517199"/>
            <a:ext cx="10191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339633"/>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MW Slide Template 9.15.17.pptx" id="{BB49BB1D-7C2E-42C9-BC30-7D2B2F27F125}" vid="{DE90C250-A9F1-4A32-80E4-0B3C0080FDE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9789</TotalTime>
  <Words>2662</Words>
  <Application>Microsoft Macintosh PowerPoint</Application>
  <PresentationFormat>On-screen Show (4:3)</PresentationFormat>
  <Paragraphs>366</Paragraphs>
  <Slides>46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Courier New</vt:lpstr>
      <vt:lpstr>Geneva</vt:lpstr>
      <vt:lpstr>Lucida Grande</vt:lpstr>
      <vt:lpstr>Times New Roman</vt:lpstr>
      <vt:lpstr>Wingdings</vt:lpstr>
      <vt:lpstr>NCRC</vt:lpstr>
      <vt:lpstr>Prevention and Treatment of Hepatitis C Infection Among People Who Use Drugs</vt:lpstr>
      <vt:lpstr>Panel Discussants</vt:lpstr>
      <vt:lpstr>Slides adapted from talk developed by Dr. James and Dr. Judith Tsui in collaboration with the Washington State Department of Health.</vt:lpstr>
      <vt:lpstr>Session Objectives</vt:lpstr>
      <vt:lpstr>Outline</vt:lpstr>
      <vt:lpstr>Which of the following best describes your professional role? </vt:lpstr>
      <vt:lpstr>Patient Case</vt:lpstr>
      <vt:lpstr>Background and Epidemiology of HCV </vt:lpstr>
      <vt:lpstr>HCV in the US: Routes of Transmission</vt:lpstr>
      <vt:lpstr>Opioid Epidemic and HCV</vt:lpstr>
      <vt:lpstr>Opioid Epidemic and HCV</vt:lpstr>
      <vt:lpstr>Example from Washington State </vt:lpstr>
      <vt:lpstr>Health Consequences of Chronic HCV</vt:lpstr>
      <vt:lpstr>Worse Outcomes in People Co-infected with HIV and HCV </vt:lpstr>
      <vt:lpstr>Definitions</vt:lpstr>
      <vt:lpstr>Benefits of Cure of HCV</vt:lpstr>
      <vt:lpstr>Psychosocial Benefits</vt:lpstr>
      <vt:lpstr>Which People with HCV Should Be Treated? </vt:lpstr>
      <vt:lpstr>IDSA/AASLD Guideline Update</vt:lpstr>
      <vt:lpstr>Treatment as Prevention in HCV</vt:lpstr>
      <vt:lpstr>Common Myths</vt:lpstr>
      <vt:lpstr>Countering Myth #1</vt:lpstr>
      <vt:lpstr>PowerPoint Presentation</vt:lpstr>
      <vt:lpstr>PowerPoint Presentation</vt:lpstr>
      <vt:lpstr>Countering Myth #2</vt:lpstr>
      <vt:lpstr>Meta-Analysis of Rate of HCV Reinfection</vt:lpstr>
      <vt:lpstr>The Future of HCV</vt:lpstr>
      <vt:lpstr>HCV Restrictions/Requirements</vt:lpstr>
      <vt:lpstr>How Are We Doing?</vt:lpstr>
      <vt:lpstr>Interest in HCV Treatment is High in PWID</vt:lpstr>
      <vt:lpstr>Hepatitis C Treatment: The Big Picture</vt:lpstr>
      <vt:lpstr>Direct-Acting Antivirals (DAAs) for HCV</vt:lpstr>
      <vt:lpstr>Pretreatment Assessment</vt:lpstr>
      <vt:lpstr>Know When to Refer</vt:lpstr>
      <vt:lpstr>Simplified HCV Treatment: No Cirrhosis</vt:lpstr>
      <vt:lpstr>Treating Patients with Compensated Cirrhosis</vt:lpstr>
      <vt:lpstr>Post-Treatment</vt:lpstr>
      <vt:lpstr>Patients with Cirrhosis Require Follow Up</vt:lpstr>
      <vt:lpstr>Coinfection with HCV and HIV</vt:lpstr>
      <vt:lpstr>DAAs and Antiretroviral Medications</vt:lpstr>
      <vt:lpstr>New Recommendation for Universal Screening</vt:lpstr>
      <vt:lpstr>HCV Prevention</vt:lpstr>
      <vt:lpstr>Patient Case: Considerations</vt:lpstr>
      <vt:lpstr>Key Resources</vt:lpstr>
      <vt:lpstr>Panel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Methamphetamine Use Disorder:  Recent Trends and Treatment Updates</dc:title>
  <dc:creator>Jared Klein</dc:creator>
  <cp:lastModifiedBy>Judith Collins</cp:lastModifiedBy>
  <cp:revision>140</cp:revision>
  <dcterms:created xsi:type="dcterms:W3CDTF">2020-11-04T05:58:37Z</dcterms:created>
  <dcterms:modified xsi:type="dcterms:W3CDTF">2021-04-16T21:19:59Z</dcterms:modified>
</cp:coreProperties>
</file>