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10" r:id="rId2"/>
    <p:sldMasterId id="2147483819" r:id="rId3"/>
    <p:sldMasterId id="2147483824" r:id="rId4"/>
    <p:sldMasterId id="2147483843" r:id="rId5"/>
  </p:sldMasterIdLst>
  <p:notesMasterIdLst>
    <p:notesMasterId r:id="rId78"/>
  </p:notesMasterIdLst>
  <p:handoutMasterIdLst>
    <p:handoutMasterId r:id="rId79"/>
  </p:handoutMasterIdLst>
  <p:sldIdLst>
    <p:sldId id="302" r:id="rId6"/>
    <p:sldId id="405" r:id="rId7"/>
    <p:sldId id="303" r:id="rId8"/>
    <p:sldId id="307" r:id="rId9"/>
    <p:sldId id="308" r:id="rId10"/>
    <p:sldId id="313" r:id="rId11"/>
    <p:sldId id="312" r:id="rId12"/>
    <p:sldId id="314" r:id="rId13"/>
    <p:sldId id="315" r:id="rId14"/>
    <p:sldId id="316" r:id="rId15"/>
    <p:sldId id="319" r:id="rId16"/>
    <p:sldId id="321" r:id="rId17"/>
    <p:sldId id="322" r:id="rId18"/>
    <p:sldId id="323" r:id="rId19"/>
    <p:sldId id="324" r:id="rId20"/>
    <p:sldId id="332" r:id="rId21"/>
    <p:sldId id="326" r:id="rId22"/>
    <p:sldId id="406" r:id="rId23"/>
    <p:sldId id="330" r:id="rId24"/>
    <p:sldId id="333" r:id="rId25"/>
    <p:sldId id="334" r:id="rId26"/>
    <p:sldId id="335" r:id="rId27"/>
    <p:sldId id="336" r:id="rId28"/>
    <p:sldId id="337" r:id="rId29"/>
    <p:sldId id="338" r:id="rId30"/>
    <p:sldId id="340" r:id="rId31"/>
    <p:sldId id="342" r:id="rId32"/>
    <p:sldId id="344" r:id="rId33"/>
    <p:sldId id="345" r:id="rId34"/>
    <p:sldId id="346" r:id="rId35"/>
    <p:sldId id="347" r:id="rId36"/>
    <p:sldId id="349" r:id="rId37"/>
    <p:sldId id="351" r:id="rId38"/>
    <p:sldId id="352" r:id="rId39"/>
    <p:sldId id="354" r:id="rId40"/>
    <p:sldId id="356" r:id="rId41"/>
    <p:sldId id="357" r:id="rId42"/>
    <p:sldId id="358" r:id="rId43"/>
    <p:sldId id="360" r:id="rId44"/>
    <p:sldId id="361" r:id="rId45"/>
    <p:sldId id="362" r:id="rId46"/>
    <p:sldId id="363" r:id="rId47"/>
    <p:sldId id="396" r:id="rId48"/>
    <p:sldId id="365" r:id="rId49"/>
    <p:sldId id="397" r:id="rId50"/>
    <p:sldId id="373" r:id="rId51"/>
    <p:sldId id="398" r:id="rId52"/>
    <p:sldId id="375" r:id="rId53"/>
    <p:sldId id="376" r:id="rId54"/>
    <p:sldId id="377" r:id="rId55"/>
    <p:sldId id="378" r:id="rId56"/>
    <p:sldId id="404" r:id="rId57"/>
    <p:sldId id="379" r:id="rId58"/>
    <p:sldId id="403" r:id="rId59"/>
    <p:sldId id="380" r:id="rId60"/>
    <p:sldId id="381" r:id="rId61"/>
    <p:sldId id="382" r:id="rId62"/>
    <p:sldId id="383" r:id="rId63"/>
    <p:sldId id="384" r:id="rId64"/>
    <p:sldId id="385" r:id="rId65"/>
    <p:sldId id="386" r:id="rId66"/>
    <p:sldId id="390" r:id="rId67"/>
    <p:sldId id="400" r:id="rId68"/>
    <p:sldId id="401" r:id="rId69"/>
    <p:sldId id="392" r:id="rId70"/>
    <p:sldId id="402" r:id="rId71"/>
    <p:sldId id="393" r:id="rId72"/>
    <p:sldId id="395" r:id="rId73"/>
    <p:sldId id="389" r:id="rId74"/>
    <p:sldId id="306" r:id="rId75"/>
    <p:sldId id="388" r:id="rId76"/>
    <p:sldId id="305" r:id="rId7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02"/>
            <p14:sldId id="405"/>
            <p14:sldId id="303"/>
            <p14:sldId id="307"/>
            <p14:sldId id="308"/>
            <p14:sldId id="313"/>
            <p14:sldId id="312"/>
            <p14:sldId id="314"/>
            <p14:sldId id="315"/>
            <p14:sldId id="316"/>
            <p14:sldId id="319"/>
            <p14:sldId id="321"/>
            <p14:sldId id="322"/>
            <p14:sldId id="323"/>
            <p14:sldId id="324"/>
            <p14:sldId id="332"/>
            <p14:sldId id="326"/>
            <p14:sldId id="406"/>
            <p14:sldId id="330"/>
            <p14:sldId id="333"/>
            <p14:sldId id="334"/>
            <p14:sldId id="335"/>
            <p14:sldId id="336"/>
            <p14:sldId id="337"/>
            <p14:sldId id="338"/>
            <p14:sldId id="340"/>
            <p14:sldId id="342"/>
            <p14:sldId id="344"/>
            <p14:sldId id="345"/>
            <p14:sldId id="346"/>
            <p14:sldId id="347"/>
            <p14:sldId id="349"/>
            <p14:sldId id="351"/>
            <p14:sldId id="352"/>
            <p14:sldId id="354"/>
            <p14:sldId id="356"/>
            <p14:sldId id="357"/>
            <p14:sldId id="358"/>
            <p14:sldId id="360"/>
            <p14:sldId id="361"/>
            <p14:sldId id="362"/>
            <p14:sldId id="363"/>
            <p14:sldId id="396"/>
            <p14:sldId id="365"/>
            <p14:sldId id="397"/>
            <p14:sldId id="373"/>
            <p14:sldId id="398"/>
            <p14:sldId id="375"/>
            <p14:sldId id="376"/>
            <p14:sldId id="377"/>
            <p14:sldId id="378"/>
            <p14:sldId id="404"/>
            <p14:sldId id="379"/>
            <p14:sldId id="403"/>
            <p14:sldId id="380"/>
            <p14:sldId id="381"/>
            <p14:sldId id="382"/>
            <p14:sldId id="383"/>
            <p14:sldId id="384"/>
            <p14:sldId id="385"/>
            <p14:sldId id="386"/>
            <p14:sldId id="390"/>
            <p14:sldId id="400"/>
            <p14:sldId id="401"/>
            <p14:sldId id="392"/>
            <p14:sldId id="402"/>
            <p14:sldId id="393"/>
            <p14:sldId id="395"/>
            <p14:sldId id="389"/>
            <p14:sldId id="306"/>
            <p14:sldId id="388"/>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1020" autoAdjust="0"/>
  </p:normalViewPr>
  <p:slideViewPr>
    <p:cSldViewPr>
      <p:cViewPr varScale="1">
        <p:scale>
          <a:sx n="116" d="100"/>
          <a:sy n="116" d="100"/>
        </p:scale>
        <p:origin x="187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4/16/21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4/16/21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62000" indent="-292100">
              <a:defRPr>
                <a:solidFill>
                  <a:schemeClr val="tx1"/>
                </a:solidFill>
                <a:latin typeface="Franklin Gothic Book" panose="020B0503020102020204" pitchFamily="34" charset="0"/>
              </a:defRPr>
            </a:lvl2pPr>
            <a:lvl3pPr marL="1173163" indent="-233363">
              <a:defRPr>
                <a:solidFill>
                  <a:schemeClr val="tx1"/>
                </a:solidFill>
                <a:latin typeface="Franklin Gothic Book" panose="020B0503020102020204" pitchFamily="34" charset="0"/>
              </a:defRPr>
            </a:lvl3pPr>
            <a:lvl4pPr marL="1643063" indent="-233363">
              <a:defRPr>
                <a:solidFill>
                  <a:schemeClr val="tx1"/>
                </a:solidFill>
                <a:latin typeface="Franklin Gothic Book" panose="020B0503020102020204" pitchFamily="34" charset="0"/>
              </a:defRPr>
            </a:lvl4pPr>
            <a:lvl5pPr marL="2112963" indent="-233363">
              <a:defRPr>
                <a:solidFill>
                  <a:schemeClr val="tx1"/>
                </a:solidFill>
                <a:latin typeface="Franklin Gothic Book" panose="020B0503020102020204" pitchFamily="34" charset="0"/>
              </a:defRPr>
            </a:lvl5pPr>
            <a:lvl6pPr marL="2570163" indent="-233363" defTabSz="457200" eaLnBrk="0" fontAlgn="base" hangingPunct="0">
              <a:spcBef>
                <a:spcPct val="0"/>
              </a:spcBef>
              <a:spcAft>
                <a:spcPct val="0"/>
              </a:spcAft>
              <a:defRPr>
                <a:solidFill>
                  <a:schemeClr val="tx1"/>
                </a:solidFill>
                <a:latin typeface="Franklin Gothic Book" panose="020B0503020102020204" pitchFamily="34" charset="0"/>
              </a:defRPr>
            </a:lvl6pPr>
            <a:lvl7pPr marL="3027363" indent="-233363" defTabSz="457200" eaLnBrk="0" fontAlgn="base" hangingPunct="0">
              <a:spcBef>
                <a:spcPct val="0"/>
              </a:spcBef>
              <a:spcAft>
                <a:spcPct val="0"/>
              </a:spcAft>
              <a:defRPr>
                <a:solidFill>
                  <a:schemeClr val="tx1"/>
                </a:solidFill>
                <a:latin typeface="Franklin Gothic Book" panose="020B0503020102020204" pitchFamily="34" charset="0"/>
              </a:defRPr>
            </a:lvl7pPr>
            <a:lvl8pPr marL="3484563" indent="-233363" defTabSz="457200" eaLnBrk="0" fontAlgn="base" hangingPunct="0">
              <a:spcBef>
                <a:spcPct val="0"/>
              </a:spcBef>
              <a:spcAft>
                <a:spcPct val="0"/>
              </a:spcAft>
              <a:defRPr>
                <a:solidFill>
                  <a:schemeClr val="tx1"/>
                </a:solidFill>
                <a:latin typeface="Franklin Gothic Book" panose="020B0503020102020204" pitchFamily="34" charset="0"/>
              </a:defRPr>
            </a:lvl8pPr>
            <a:lvl9pPr marL="3941763" indent="-233363"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D55C202F-A870-437E-AD02-A9FCE04E2ABD}" type="slidenum">
              <a:rPr lang="en-US" altLang="en-US" smtClean="0">
                <a:latin typeface="Calibri" panose="020F0502020204030204" pitchFamily="34" charset="0"/>
                <a:cs typeface="Arial" panose="020B0604020202020204" pitchFamily="34" charset="0"/>
              </a:rPr>
              <a:pPr fontAlgn="base">
                <a:spcBef>
                  <a:spcPct val="0"/>
                </a:spcBef>
                <a:spcAft>
                  <a:spcPct val="0"/>
                </a:spcAft>
              </a:pPr>
              <a:t>4</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82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AA70EFC-EE54-4785-A32E-574A3925574B}" type="slidenum">
              <a:rPr lang="en-US" altLang="en-US" smtClean="0"/>
              <a:pPr fontAlgn="base">
                <a:spcBef>
                  <a:spcPct val="0"/>
                </a:spcBef>
                <a:spcAft>
                  <a:spcPct val="0"/>
                </a:spcAft>
              </a:pPr>
              <a:t>18</a:t>
            </a:fld>
            <a:endParaRPr lang="en-US" altLang="en-US"/>
          </a:p>
        </p:txBody>
      </p:sp>
    </p:spTree>
    <p:extLst>
      <p:ext uri="{BB962C8B-B14F-4D97-AF65-F5344CB8AC3E}">
        <p14:creationId xmlns:p14="http://schemas.microsoft.com/office/powerpoint/2010/main" val="190994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take</a:t>
            </a:r>
            <a:r>
              <a:rPr lang="en-US" baseline="0" dirty="0"/>
              <a:t> a deeper dive into some of these prevention methods later in this presentation.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406598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There are two main types of </a:t>
            </a:r>
            <a:r>
              <a:rPr lang="en-US" altLang="en-US" baseline="0" dirty="0"/>
              <a:t>the HIV virus HIV -1 and HIV- 2.  Of the approximately 37.9 million people in the world who have HIV, approximately 1 to 2 million have HIV-2.  HIV-2 is seen most commonly in West Africa, France, Spain, Portugal, Brazil, India, Angola and Mozambique.  Management of HIV-2 may require different medications than HIV-1; treatment with an expert skilled in HIV is usually recommended.   Individuals may be infected with both HIV-1 and HIV-2. </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E4BC2D8-48B4-493E-8A67-907C685CF12C}" type="slidenum">
              <a:rPr lang="en-US" altLang="en-US" smtClean="0"/>
              <a:pPr fontAlgn="base">
                <a:spcBef>
                  <a:spcPct val="0"/>
                </a:spcBef>
                <a:spcAft>
                  <a:spcPct val="0"/>
                </a:spcAft>
              </a:pPr>
              <a:t>27</a:t>
            </a:fld>
            <a:endParaRPr lang="en-US" altLang="en-US"/>
          </a:p>
        </p:txBody>
      </p:sp>
    </p:spTree>
    <p:extLst>
      <p:ext uri="{BB962C8B-B14F-4D97-AF65-F5344CB8AC3E}">
        <p14:creationId xmlns:p14="http://schemas.microsoft.com/office/powerpoint/2010/main" val="306120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BA8A1B7-2DA2-43C0-BDA3-3A60D2D1C347}" type="slidenum">
              <a:rPr lang="en-US" altLang="en-US" smtClean="0"/>
              <a:pPr fontAlgn="base">
                <a:spcBef>
                  <a:spcPct val="0"/>
                </a:spcBef>
                <a:spcAft>
                  <a:spcPct val="0"/>
                </a:spcAft>
              </a:pPr>
              <a:t>28</a:t>
            </a:fld>
            <a:endParaRPr lang="en-US" altLang="en-US"/>
          </a:p>
        </p:txBody>
      </p:sp>
    </p:spTree>
    <p:extLst>
      <p:ext uri="{BB962C8B-B14F-4D97-AF65-F5344CB8AC3E}">
        <p14:creationId xmlns:p14="http://schemas.microsoft.com/office/powerpoint/2010/main" val="71489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Undetectable</a:t>
            </a:r>
            <a:r>
              <a:rPr lang="en-US" baseline="0" dirty="0"/>
              <a:t> does not mean that there is no virus in the body.  It means that the amount of virus circulating in the bloodstream is so low that a commercial lab can’t detect any virus.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356988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D8A44AE-871A-4F88-8AF3-FB967EB7F367}" type="slidenum">
              <a:rPr lang="en-US" altLang="en-US" smtClean="0"/>
              <a:pPr fontAlgn="base">
                <a:spcBef>
                  <a:spcPct val="0"/>
                </a:spcBef>
                <a:spcAft>
                  <a:spcPct val="0"/>
                </a:spcAft>
              </a:pPr>
              <a:t>34</a:t>
            </a:fld>
            <a:endParaRPr lang="en-US" altLang="en-US"/>
          </a:p>
        </p:txBody>
      </p:sp>
    </p:spTree>
    <p:extLst>
      <p:ext uri="{BB962C8B-B14F-4D97-AF65-F5344CB8AC3E}">
        <p14:creationId xmlns:p14="http://schemas.microsoft.com/office/powerpoint/2010/main" val="17706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Information adapted from the U.S. Department of Health and Human Services' </a:t>
            </a:r>
            <a:r>
              <a:rPr lang="en-US" altLang="en-US" i="1"/>
              <a:t>HIV and Its Treatment: What You Should Know</a:t>
            </a:r>
            <a:r>
              <a:rPr lang="en-US" altLang="en-US"/>
              <a:t> (December 2009) accessed at http://www.aidsinfo.nih.gov/contentfiles/understandinghivprevention_fs_en.pdf on Oct. 20, 2010.</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79463" indent="-295275">
              <a:spcBef>
                <a:spcPct val="30000"/>
              </a:spcBef>
              <a:defRPr sz="1200">
                <a:solidFill>
                  <a:schemeClr val="tx1"/>
                </a:solidFill>
                <a:latin typeface="Calibri" panose="020F0502020204030204" pitchFamily="34" charset="0"/>
              </a:defRPr>
            </a:lvl2pPr>
            <a:lvl3pPr marL="1201738" indent="-234950">
              <a:spcBef>
                <a:spcPct val="30000"/>
              </a:spcBef>
              <a:defRPr sz="1200">
                <a:solidFill>
                  <a:schemeClr val="tx1"/>
                </a:solidFill>
                <a:latin typeface="Calibri" panose="020F0502020204030204" pitchFamily="34" charset="0"/>
              </a:defRPr>
            </a:lvl3pPr>
            <a:lvl4pPr marL="1684338" indent="-234950">
              <a:spcBef>
                <a:spcPct val="30000"/>
              </a:spcBef>
              <a:defRPr sz="1200">
                <a:solidFill>
                  <a:schemeClr val="tx1"/>
                </a:solidFill>
                <a:latin typeface="Calibri" panose="020F0502020204030204" pitchFamily="34" charset="0"/>
              </a:defRPr>
            </a:lvl4pPr>
            <a:lvl5pPr marL="2166938" indent="-234950">
              <a:spcBef>
                <a:spcPct val="30000"/>
              </a:spcBef>
              <a:defRPr sz="1200">
                <a:solidFill>
                  <a:schemeClr val="tx1"/>
                </a:solidFill>
                <a:latin typeface="Calibri" panose="020F0502020204030204" pitchFamily="34" charset="0"/>
              </a:defRPr>
            </a:lvl5pPr>
            <a:lvl6pPr marL="2624138" indent="-234950" defTabSz="457200" eaLnBrk="0" fontAlgn="base" hangingPunct="0">
              <a:spcBef>
                <a:spcPct val="30000"/>
              </a:spcBef>
              <a:spcAft>
                <a:spcPct val="0"/>
              </a:spcAft>
              <a:defRPr sz="1200">
                <a:solidFill>
                  <a:schemeClr val="tx1"/>
                </a:solidFill>
                <a:latin typeface="Calibri" panose="020F0502020204030204" pitchFamily="34" charset="0"/>
              </a:defRPr>
            </a:lvl6pPr>
            <a:lvl7pPr marL="3081338" indent="-234950" defTabSz="457200" eaLnBrk="0" fontAlgn="base" hangingPunct="0">
              <a:spcBef>
                <a:spcPct val="30000"/>
              </a:spcBef>
              <a:spcAft>
                <a:spcPct val="0"/>
              </a:spcAft>
              <a:defRPr sz="1200">
                <a:solidFill>
                  <a:schemeClr val="tx1"/>
                </a:solidFill>
                <a:latin typeface="Calibri" panose="020F0502020204030204" pitchFamily="34" charset="0"/>
              </a:defRPr>
            </a:lvl7pPr>
            <a:lvl8pPr marL="3538538" indent="-234950" defTabSz="457200" eaLnBrk="0" fontAlgn="base" hangingPunct="0">
              <a:spcBef>
                <a:spcPct val="30000"/>
              </a:spcBef>
              <a:spcAft>
                <a:spcPct val="0"/>
              </a:spcAft>
              <a:defRPr sz="1200">
                <a:solidFill>
                  <a:schemeClr val="tx1"/>
                </a:solidFill>
                <a:latin typeface="Calibri" panose="020F0502020204030204" pitchFamily="34" charset="0"/>
              </a:defRPr>
            </a:lvl8pPr>
            <a:lvl9pPr marL="3995738" indent="-23495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CA1FD57-7AB5-4E33-925E-00C60E3AB325}" type="slidenum">
              <a:rPr lang="en-US" altLang="en-US" smtClean="0"/>
              <a:pPr fontAlgn="base">
                <a:spcBef>
                  <a:spcPct val="0"/>
                </a:spcBef>
                <a:spcAft>
                  <a:spcPct val="0"/>
                </a:spcAft>
              </a:pPr>
              <a:t>37</a:t>
            </a:fld>
            <a:endParaRPr lang="en-US" altLang="en-US"/>
          </a:p>
        </p:txBody>
      </p:sp>
    </p:spTree>
    <p:extLst>
      <p:ext uri="{BB962C8B-B14F-4D97-AF65-F5344CB8AC3E}">
        <p14:creationId xmlns:p14="http://schemas.microsoft.com/office/powerpoint/2010/main" val="207071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may hear</a:t>
            </a:r>
            <a:r>
              <a:rPr lang="en-US" altLang="en-US" baseline="0" dirty="0"/>
              <a:t> the term “rapid initiation of ART”.  This means starting medications to control HIV as soon as possible. </a:t>
            </a:r>
            <a:endParaRPr lang="en-US" altLang="en-US" dirty="0"/>
          </a:p>
        </p:txBody>
      </p:sp>
      <p:sp>
        <p:nvSpPr>
          <p:cNvPr id="4" name="Slide Number Placeholder 3"/>
          <p:cNvSpPr>
            <a:spLocks noGrp="1"/>
          </p:cNvSpPr>
          <p:nvPr>
            <p:ph type="sldNum" sz="quarter" idx="5"/>
          </p:nvPr>
        </p:nvSpPr>
        <p:spPr/>
        <p:txBody>
          <a:bodyPr/>
          <a:lstStyle/>
          <a:p>
            <a:pPr>
              <a:defRPr/>
            </a:pPr>
            <a:fld id="{96082EAC-37E4-434C-8B01-6E752CCB84E1}" type="slidenum">
              <a:rPr lang="en-US" smtClean="0"/>
              <a:pPr>
                <a:defRPr/>
              </a:pPr>
              <a:t>39</a:t>
            </a:fld>
            <a:endParaRPr lang="en-US"/>
          </a:p>
        </p:txBody>
      </p:sp>
    </p:spTree>
    <p:extLst>
      <p:ext uri="{BB962C8B-B14F-4D97-AF65-F5344CB8AC3E}">
        <p14:creationId xmlns:p14="http://schemas.microsoft.com/office/powerpoint/2010/main" val="188847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Quantiferon</a:t>
            </a:r>
            <a:r>
              <a:rPr lang="en-US" dirty="0"/>
              <a:t> Gold and</a:t>
            </a:r>
            <a:r>
              <a:rPr lang="en-US" baseline="0" dirty="0"/>
              <a:t> T-SPOT </a:t>
            </a:r>
            <a:r>
              <a:rPr lang="en-US" dirty="0"/>
              <a:t>are blood tests used to screen for tuberculosis.</a:t>
            </a:r>
            <a:r>
              <a:rPr lang="en-US" baseline="0" dirty="0"/>
              <a:t>  They are more reliable than the PPD skin test.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120011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Comorbidities are other</a:t>
            </a:r>
            <a:r>
              <a:rPr lang="en-US" baseline="0" dirty="0"/>
              <a:t> illnesses that a person may have in addition to HIV. </a:t>
            </a:r>
          </a:p>
          <a:p>
            <a:r>
              <a:rPr lang="en-US" baseline="0" dirty="0"/>
              <a:t>Refer to the DHHS guidelines (at HIV.gov) on antiretroviral medications to find out additional information about appropriate medications to use to treat HIV.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45</a:t>
            </a:fld>
            <a:endParaRPr lang="en-US" dirty="0"/>
          </a:p>
        </p:txBody>
      </p:sp>
    </p:spTree>
    <p:extLst>
      <p:ext uri="{BB962C8B-B14F-4D97-AF65-F5344CB8AC3E}">
        <p14:creationId xmlns:p14="http://schemas.microsoft.com/office/powerpoint/2010/main" val="412954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1078952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tablet regimens</a:t>
            </a:r>
            <a:r>
              <a:rPr lang="en-US" baseline="0" dirty="0"/>
              <a:t> combine several different anti-retroviral medications into one pill.  This makes it much easier for people to take ARTs. </a:t>
            </a:r>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46</a:t>
            </a:fld>
            <a:endParaRPr lang="en-US" dirty="0"/>
          </a:p>
        </p:txBody>
      </p:sp>
    </p:spTree>
    <p:extLst>
      <p:ext uri="{BB962C8B-B14F-4D97-AF65-F5344CB8AC3E}">
        <p14:creationId xmlns:p14="http://schemas.microsoft.com/office/powerpoint/2010/main" val="99921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B7FE021-74ED-49C6-A4DA-CA2797D10EF0}" type="slidenum">
              <a:rPr lang="en-US" altLang="en-US" smtClean="0"/>
              <a:pPr fontAlgn="base">
                <a:spcBef>
                  <a:spcPct val="0"/>
                </a:spcBef>
                <a:spcAft>
                  <a:spcPct val="0"/>
                </a:spcAft>
              </a:pPr>
              <a:t>53</a:t>
            </a:fld>
            <a:endParaRPr lang="en-US" altLang="en-US"/>
          </a:p>
        </p:txBody>
      </p:sp>
    </p:spTree>
    <p:extLst>
      <p:ext uri="{BB962C8B-B14F-4D97-AF65-F5344CB8AC3E}">
        <p14:creationId xmlns:p14="http://schemas.microsoft.com/office/powerpoint/2010/main" val="145420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Guide for HIV/AIDS Clinical Care, Section 8, pages 557-596</a:t>
            </a:r>
          </a:p>
          <a:p>
            <a:pPr eaLnBrk="1" hangingPunct="1">
              <a:spcBef>
                <a:spcPct val="0"/>
              </a:spcBef>
            </a:pPr>
            <a:r>
              <a:rPr lang="en-US" altLang="en-US"/>
              <a:t>April 2014</a:t>
            </a:r>
          </a:p>
          <a:p>
            <a:pPr eaLnBrk="1" hangingPunct="1">
              <a:spcBef>
                <a:spcPct val="0"/>
              </a:spcBef>
            </a:pPr>
            <a:r>
              <a:rPr lang="en-US" altLang="en-US"/>
              <a:t>US Department of Health and Human Services, Health Resources and Service Administration, HIV/AIDS Bureau</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877AE0F-C4E6-4234-AE71-314FAF45FEBF}" type="slidenum">
              <a:rPr lang="en-US" altLang="en-US" smtClean="0">
                <a:solidFill>
                  <a:srgbClr val="000000"/>
                </a:solidFill>
              </a:rPr>
              <a:pPr fontAlgn="base">
                <a:spcBef>
                  <a:spcPct val="0"/>
                </a:spcBef>
                <a:spcAft>
                  <a:spcPct val="0"/>
                </a:spcAft>
              </a:pPr>
              <a:t>55</a:t>
            </a:fld>
            <a:endParaRPr lang="en-US" altLang="en-US">
              <a:solidFill>
                <a:srgbClr val="000000"/>
              </a:solidFill>
            </a:endParaRPr>
          </a:p>
        </p:txBody>
      </p:sp>
    </p:spTree>
    <p:extLst>
      <p:ext uri="{BB962C8B-B14F-4D97-AF65-F5344CB8AC3E}">
        <p14:creationId xmlns:p14="http://schemas.microsoft.com/office/powerpoint/2010/main" val="371227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67</a:t>
            </a:fld>
            <a:endParaRPr lang="en-US" dirty="0"/>
          </a:p>
        </p:txBody>
      </p:sp>
    </p:spTree>
    <p:extLst>
      <p:ext uri="{BB962C8B-B14F-4D97-AF65-F5344CB8AC3E}">
        <p14:creationId xmlns:p14="http://schemas.microsoft.com/office/powerpoint/2010/main" val="3849876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Front</a:t>
            </a:r>
          </a:p>
        </p:txBody>
      </p:sp>
    </p:spTree>
    <p:extLst>
      <p:ext uri="{BB962C8B-B14F-4D97-AF65-F5344CB8AC3E}">
        <p14:creationId xmlns:p14="http://schemas.microsoft.com/office/powerpoint/2010/main" val="403324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fontAlgn="base">
              <a:spcBef>
                <a:spcPct val="30000"/>
              </a:spcBef>
              <a:spcAft>
                <a:spcPct val="0"/>
              </a:spcAft>
              <a:defRPr/>
            </a:pPr>
            <a:r>
              <a:rPr lang="en-US" dirty="0"/>
              <a:t>This map presents</a:t>
            </a:r>
            <a:r>
              <a:rPr lang="en-US" baseline="0" dirty="0"/>
              <a:t> estimates of HIV prevalence for</a:t>
            </a:r>
            <a:r>
              <a:rPr lang="en-US" dirty="0"/>
              <a:t> persons</a:t>
            </a:r>
            <a:r>
              <a:rPr lang="en-US" baseline="0" dirty="0"/>
              <a:t> aged ≥13 years in the United States for 2018. HIV prevalence was highest in California, Florida, Georgia, Illinois, Maryland,  New York, New Jersey, North Carolina, Pennsylvania, Texas, Ohio, and Virginia.</a:t>
            </a:r>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Five states accounted for 50% of persons living with HIV infection:  </a:t>
            </a:r>
            <a:r>
              <a:rPr lang="en-US" dirty="0"/>
              <a:t>California, Florida, Georgia, New York, and Texas.</a:t>
            </a:r>
          </a:p>
          <a:p>
            <a:pPr defTabSz="898882" fontAlgn="base">
              <a:spcBef>
                <a:spcPct val="30000"/>
              </a:spcBef>
              <a:spcAft>
                <a:spcPct val="0"/>
              </a:spcAf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Estimates for the year 2018 are preliminary and based on deaths reported to CDC through December 2019. Estimates for Alabama, Oklahoma, and South Carolina should be interpreted with caution due to incomplete death ascertainment.</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sz="1200" baseline="0" dirty="0">
              <a:solidFill>
                <a:srgbClr val="5F5F5F"/>
              </a:solidFill>
              <a:latin typeface="Calibri" panose="020F0502020204030204" pitchFamily="34" charset="0"/>
            </a:endParaRPr>
          </a:p>
          <a:p>
            <a:pPr marL="0" marR="0" lvl="0" indent="0" algn="l" defTabSz="898882" rtl="0" eaLnBrk="1" fontAlgn="base" latinLnBrk="0" hangingPunct="1">
              <a:lnSpc>
                <a:spcPct val="100000"/>
              </a:lnSpc>
              <a:spcBef>
                <a:spcPct val="30000"/>
              </a:spcBef>
              <a:spcAft>
                <a:spcPct val="0"/>
              </a:spcAft>
              <a:buClrTx/>
              <a:buSzTx/>
              <a:buFontTx/>
              <a:buNone/>
              <a:tabLst/>
              <a:defRPr/>
            </a:pPr>
            <a:r>
              <a:rPr lang="en-US" dirty="0"/>
              <a:t>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baseline="0" dirty="0"/>
              <a:t>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a:t>
            </a:r>
            <a:endParaRPr lang="en-US" sz="1200" dirty="0">
              <a:solidFill>
                <a:srgbClr val="5F5F5F"/>
              </a:solidFill>
              <a:latin typeface="Calibri" panose="020F0502020204030204" pitchFamily="34" charset="0"/>
            </a:endParaRPr>
          </a:p>
          <a:p>
            <a:pPr defTabSz="898882" fontAlgn="base">
              <a:spcBef>
                <a:spcPct val="30000"/>
              </a:spcBef>
              <a:spcAft>
                <a:spcPct val="0"/>
              </a:spcAft>
              <a:defRPr/>
            </a:pPr>
            <a:r>
              <a:rPr lang="en-US" dirty="0"/>
              <a:t> </a:t>
            </a:r>
            <a:endParaRPr lang="en-US" baseline="0" dirty="0"/>
          </a:p>
          <a:p>
            <a:pPr marL="0" marR="0" lvl="0" indent="0" algn="l" defTabSz="8988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882"/>
            <a:endParaRPr lang="en-US" baseline="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62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Counties in Ohio with the highest rate of HIV.  These are all urban areas.  People with HIV/AIDS live in EVERY county in Ohio.  However, not all counties in Ohio reported new HIV infections in 2014.</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81050" indent="-296863">
              <a:defRPr>
                <a:solidFill>
                  <a:schemeClr val="tx1"/>
                </a:solidFill>
                <a:latin typeface="Franklin Gothic Book" panose="020B0503020102020204" pitchFamily="34" charset="0"/>
              </a:defRPr>
            </a:lvl2pPr>
            <a:lvl3pPr marL="1203325" indent="-236538">
              <a:defRPr>
                <a:solidFill>
                  <a:schemeClr val="tx1"/>
                </a:solidFill>
                <a:latin typeface="Franklin Gothic Book" panose="020B0503020102020204" pitchFamily="34" charset="0"/>
              </a:defRPr>
            </a:lvl3pPr>
            <a:lvl4pPr marL="1685925" indent="-236538">
              <a:defRPr>
                <a:solidFill>
                  <a:schemeClr val="tx1"/>
                </a:solidFill>
                <a:latin typeface="Franklin Gothic Book" panose="020B0503020102020204" pitchFamily="34" charset="0"/>
              </a:defRPr>
            </a:lvl4pPr>
            <a:lvl5pPr marL="2168525" indent="-236538">
              <a:defRPr>
                <a:solidFill>
                  <a:schemeClr val="tx1"/>
                </a:solidFill>
                <a:latin typeface="Franklin Gothic Book" panose="020B0503020102020204" pitchFamily="34" charset="0"/>
              </a:defRPr>
            </a:lvl5pPr>
            <a:lvl6pPr marL="2625725" indent="-236538" defTabSz="457200" eaLnBrk="0" fontAlgn="base" hangingPunct="0">
              <a:spcBef>
                <a:spcPct val="0"/>
              </a:spcBef>
              <a:spcAft>
                <a:spcPct val="0"/>
              </a:spcAft>
              <a:defRPr>
                <a:solidFill>
                  <a:schemeClr val="tx1"/>
                </a:solidFill>
                <a:latin typeface="Franklin Gothic Book" panose="020B0503020102020204" pitchFamily="34" charset="0"/>
              </a:defRPr>
            </a:lvl6pPr>
            <a:lvl7pPr marL="3082925" indent="-236538" defTabSz="457200" eaLnBrk="0" fontAlgn="base" hangingPunct="0">
              <a:spcBef>
                <a:spcPct val="0"/>
              </a:spcBef>
              <a:spcAft>
                <a:spcPct val="0"/>
              </a:spcAft>
              <a:defRPr>
                <a:solidFill>
                  <a:schemeClr val="tx1"/>
                </a:solidFill>
                <a:latin typeface="Franklin Gothic Book" panose="020B0503020102020204" pitchFamily="34" charset="0"/>
              </a:defRPr>
            </a:lvl7pPr>
            <a:lvl8pPr marL="3540125" indent="-236538" defTabSz="457200" eaLnBrk="0" fontAlgn="base" hangingPunct="0">
              <a:spcBef>
                <a:spcPct val="0"/>
              </a:spcBef>
              <a:spcAft>
                <a:spcPct val="0"/>
              </a:spcAft>
              <a:defRPr>
                <a:solidFill>
                  <a:schemeClr val="tx1"/>
                </a:solidFill>
                <a:latin typeface="Franklin Gothic Book" panose="020B0503020102020204" pitchFamily="34" charset="0"/>
              </a:defRPr>
            </a:lvl8pPr>
            <a:lvl9pPr marL="3997325" indent="-236538"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7C7B04C-438C-46E2-BBA9-CA06C636B543}" type="slidenum">
              <a:rPr lang="en-US" altLang="en-US" smtClean="0">
                <a:solidFill>
                  <a:srgbClr val="000000"/>
                </a:solidFill>
                <a:latin typeface="Century Gothic" panose="020B0502020202020204" pitchFamily="34" charset="0"/>
              </a:rPr>
              <a:pPr fontAlgn="base">
                <a:spcBef>
                  <a:spcPct val="0"/>
                </a:spcBef>
                <a:spcAft>
                  <a:spcPct val="0"/>
                </a:spcAft>
              </a:pPr>
              <a:t>9</a:t>
            </a:fld>
            <a:endParaRPr lang="en-US" altLang="en-US">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71102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Before we get started talking about HIV, we need to unpack what makes HIV unique. Thanks to advances in treatment and prevention, there is nothing about HIV that should uniquely disadvantage people living with it, compared to people living with, say, diabetes. But people living with HIV face… </a:t>
            </a:r>
          </a:p>
          <a:p>
            <a:pPr>
              <a:defRPr/>
            </a:pPr>
            <a:endParaRPr lang="en-US" dirty="0"/>
          </a:p>
          <a:p>
            <a:pPr>
              <a:defRPr/>
            </a:pPr>
            <a:r>
              <a:rPr lang="en-US" dirty="0"/>
              <a:t>The main causes of stigma include: (https://www.icrw.org/wp-content/uploads/2016/10/Understanding-and-Challenging-HIV-Stigma-Toolkit-for-Action.pdf)</a:t>
            </a:r>
          </a:p>
          <a:p>
            <a:pPr marL="171450" indent="-171450">
              <a:buFontTx/>
              <a:buChar char="-"/>
              <a:defRPr/>
            </a:pPr>
            <a:r>
              <a:rPr lang="en-US" dirty="0"/>
              <a:t>Insufficient knowledge, misbeliefs and fears about how HIV is transmitted and the life potential/capacity of PLWH</a:t>
            </a:r>
          </a:p>
          <a:p>
            <a:pPr marL="171450" indent="-171450">
              <a:buFontTx/>
              <a:buChar char="-"/>
              <a:defRPr/>
            </a:pPr>
            <a:r>
              <a:rPr lang="en-US" dirty="0"/>
              <a:t>Moral judgments about people who we assume have been sexually promiscuous</a:t>
            </a:r>
          </a:p>
          <a:p>
            <a:pPr marL="171450" indent="-171450">
              <a:buFontTx/>
              <a:buChar char="-"/>
              <a:defRPr/>
            </a:pPr>
            <a:r>
              <a:rPr lang="en-US" dirty="0"/>
              <a:t>Fears about death and disease</a:t>
            </a:r>
          </a:p>
          <a:p>
            <a:pPr marL="171450" indent="-171450">
              <a:buFontTx/>
              <a:buChar char="-"/>
              <a:defRPr/>
            </a:pPr>
            <a:r>
              <a:rPr lang="en-US" dirty="0"/>
              <a:t>Lack of recognition and stigma </a:t>
            </a:r>
          </a:p>
          <a:p>
            <a:pPr marL="171450" indent="-171450">
              <a:buFontTx/>
              <a:buChar char="-"/>
              <a:defRPr/>
            </a:pPr>
            <a:endParaRPr lang="en-US" dirty="0"/>
          </a:p>
          <a:p>
            <a:pPr>
              <a:defRPr/>
            </a:pPr>
            <a:r>
              <a:rPr lang="en-US" dirty="0"/>
              <a:t>The main forms of stigma include: </a:t>
            </a:r>
          </a:p>
          <a:p>
            <a:pPr marL="171450" indent="-171450">
              <a:buFontTx/>
              <a:buChar char="-"/>
              <a:defRPr/>
            </a:pPr>
            <a:r>
              <a:rPr lang="en-US" dirty="0"/>
              <a:t>Physical and social isolation from family, friends, and community</a:t>
            </a:r>
          </a:p>
          <a:p>
            <a:pPr marL="171450" indent="-171450">
              <a:buFontTx/>
              <a:buChar char="-"/>
              <a:defRPr/>
            </a:pPr>
            <a:r>
              <a:rPr lang="en-US" dirty="0"/>
              <a:t>Gossip, name calling, and condemnation</a:t>
            </a:r>
          </a:p>
          <a:p>
            <a:pPr marL="171450" indent="-171450">
              <a:buFontTx/>
              <a:buChar char="-"/>
              <a:defRPr/>
            </a:pPr>
            <a:r>
              <a:rPr lang="en-US" dirty="0"/>
              <a:t>Loss of rights and decision-making power</a:t>
            </a:r>
          </a:p>
          <a:p>
            <a:pPr marL="171450" indent="-171450">
              <a:buFontTx/>
              <a:buChar char="-"/>
              <a:defRPr/>
            </a:pPr>
            <a:r>
              <a:rPr lang="en-US" dirty="0"/>
              <a:t>Self-stigma – blaming and isolating themselves</a:t>
            </a:r>
          </a:p>
          <a:p>
            <a:pPr marL="171450" indent="-171450">
              <a:buFontTx/>
              <a:buChar char="-"/>
              <a:defRPr/>
            </a:pPr>
            <a:r>
              <a:rPr lang="en-US" dirty="0"/>
              <a:t>Stigma by association </a:t>
            </a:r>
          </a:p>
          <a:p>
            <a:pPr marL="171450" indent="-171450">
              <a:buFontTx/>
              <a:buChar char="-"/>
              <a:defRPr/>
            </a:pPr>
            <a:r>
              <a:rPr lang="en-US" dirty="0"/>
              <a:t>Stigma by looks/appearance/type of occupation </a:t>
            </a:r>
          </a:p>
          <a:p>
            <a:pPr>
              <a:defRPr/>
            </a:pPr>
            <a:endParaRPr lang="en-US" dirty="0"/>
          </a:p>
          <a:p>
            <a:pPr>
              <a:defRPr/>
            </a:pPr>
            <a:r>
              <a:rPr lang="en-US" dirty="0"/>
              <a:t>Stigma may arise from two sources, stigma enacted by society, and stigma arising from within the individual who is part of a stigmatized group.  </a:t>
            </a:r>
          </a:p>
          <a:p>
            <a:pPr>
              <a:defRPr/>
            </a:pPr>
            <a:endParaRPr lang="en-US" dirty="0"/>
          </a:p>
          <a:p>
            <a:pPr>
              <a:defRPr/>
            </a:pPr>
            <a:r>
              <a:rPr lang="en-US" b="1" dirty="0"/>
              <a:t>Enacted stigma </a:t>
            </a:r>
            <a:r>
              <a:rPr lang="en-US" dirty="0"/>
              <a:t>is the stigma that one experiences from external sources such as individuals and organizations.  It is manifest in the interactions one has with others.  It is stigma that emanates from, and is applied to, an individual who is part of the stigmatized group.  </a:t>
            </a:r>
          </a:p>
          <a:p>
            <a:pPr>
              <a:defRPr/>
            </a:pPr>
            <a:endParaRPr lang="en-US" dirty="0"/>
          </a:p>
          <a:p>
            <a:pPr>
              <a:defRPr/>
            </a:pPr>
            <a:r>
              <a:rPr lang="en-US" b="1" dirty="0"/>
              <a:t>Internalized stigma </a:t>
            </a:r>
            <a:r>
              <a:rPr lang="en-US" dirty="0"/>
              <a:t>occurs when a member of the stigmatized group comes to believe and integrate the stigma that is held by society.  The messages that are conveyed by the dominant culture are absorbed by the individual and then become a part of how that individual sees themselves and their place within the greater society.  </a:t>
            </a:r>
          </a:p>
          <a:p>
            <a:pPr>
              <a:defRPr/>
            </a:pPr>
            <a:endParaRPr lang="en-US" dirty="0"/>
          </a:p>
          <a:p>
            <a:pPr>
              <a:defRPr/>
            </a:pPr>
            <a:r>
              <a:rPr lang="en-US" b="1" dirty="0"/>
              <a:t>Institutional stigma </a:t>
            </a:r>
            <a:r>
              <a:rPr lang="en-US" dirty="0"/>
              <a:t>occurs when institutions such as hospitals, community based organizations, schools, and courts come to believe and integrate into their policies and procedures the messages about the stigmatized group.  It is the stigmatization of a particular group through the use of formal and informal policies and procedures enacted by those within the organization.  </a:t>
            </a:r>
          </a:p>
          <a:p>
            <a:pPr>
              <a:defRPr/>
            </a:pPr>
            <a:endParaRPr lang="en-US" dirty="0"/>
          </a:p>
        </p:txBody>
      </p:sp>
      <p:sp>
        <p:nvSpPr>
          <p:cNvPr id="4" name="Slide Number Placeholder 3"/>
          <p:cNvSpPr>
            <a:spLocks noGrp="1"/>
          </p:cNvSpPr>
          <p:nvPr>
            <p:ph type="sldNum" sz="quarter" idx="5"/>
          </p:nvPr>
        </p:nvSpPr>
        <p:spPr/>
        <p:txBody>
          <a:bodyPr/>
          <a:lstStyle/>
          <a:p>
            <a:pPr>
              <a:defRPr/>
            </a:pPr>
            <a:fld id="{84C613FA-B753-48B0-A8AB-1CE522EBC419}" type="slidenum">
              <a:rPr lang="en-US" smtClean="0"/>
              <a:pPr>
                <a:defRPr/>
              </a:pPr>
              <a:t>11</a:t>
            </a:fld>
            <a:endParaRPr lang="en-US"/>
          </a:p>
        </p:txBody>
      </p:sp>
    </p:spTree>
    <p:extLst>
      <p:ext uri="{BB962C8B-B14F-4D97-AF65-F5344CB8AC3E}">
        <p14:creationId xmlns:p14="http://schemas.microsoft.com/office/powerpoint/2010/main" val="128856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Healthcare providers and staff can hold outdated beliefs about HIV. Despite advances in treatment and knowledge about HIV, stigmatizing attitudes and behaviors persist and present barriers to testing, treatment adherence, and retention in care (Stringer, Turan, McCormick, Durojaiye, Nyblade, Kempf, Lichtenstein, &amp; Turan, 2016). A study conducted in 2008 found that over 50% of nursing staff, 25% of cosmetic surgeons, and nearly half of all obstetricians surveyed refused to provide services to patients living with HIV (Sears, 2008). Other surveys and studies have found, time and time again, that people living with HIV report experiencing stigma from their healthcare providers (Stringer, et al., 2016). This can take the form of patient avoidance, taking extreme precautionary measures, refusing to do a physical exam, violating confidentiality, or refusing treatment altogether (Stringer, et al., 2016). </a:t>
            </a:r>
          </a:p>
          <a:p>
            <a:endParaRPr lang="en-US" altLang="en-US">
              <a:cs typeface="Calibri" panose="020F0502020204030204" pitchFamily="34" charset="0"/>
            </a:endParaRPr>
          </a:p>
          <a:p>
            <a:r>
              <a:rPr lang="en-US" altLang="en-US"/>
              <a:t>In the context of HIV testing, stigma can contribute to failing to recommend testing for everyone, based on the provider’s perception of how a person with HIV looks or behaves. For example, a nurse may not offer an older married woman an HIV test, because it is assumed she is in a safe, monogamous sexual relationship.</a:t>
            </a:r>
            <a:endParaRPr lang="en-US" altLang="en-US">
              <a:cs typeface="Calibri" panose="020F0502020204030204" pitchFamily="34" charset="0"/>
            </a:endParaRPr>
          </a:p>
          <a:p>
            <a:pPr eaLnBrk="1" hangingPunct="1">
              <a:spcBef>
                <a:spcPct val="0"/>
              </a:spcBef>
            </a:pPr>
            <a:endParaRPr lang="en-US" altLang="en-US"/>
          </a:p>
          <a:p>
            <a:r>
              <a:rPr lang="en-US" altLang="en-US"/>
              <a:t>On the other hand, the fear of judgment and stigma can lead to the patient having anxiety and refusing to receive an HIV test, as well as ignoring their risk factors and not being honest with their provider (Nyblade, Stangl, Weiss, &amp; Ashburn, 2009).</a:t>
            </a:r>
            <a:r>
              <a:rPr lang="en-US" altLang="en-US" b="1"/>
              <a:t> Patients may feel that accepting an HIV test, or being honest about their risk factors, may negatively impact how the provider perceives them or interacts with them. </a:t>
            </a:r>
            <a:r>
              <a:rPr lang="en-US" altLang="en-US"/>
              <a:t>(Young, Monin, &amp; Owens, 2009). This can stem from an unconscious desire many patients feel to please their providers, since they see them as authority figures. This feeling can be heightened especially with providers who make value judgements and say things like, “good for you!” when a patient says they only have one sex partner. One study found </a:t>
            </a:r>
            <a:r>
              <a:rPr lang="en-US" altLang="en-US" b="1"/>
              <a:t>that people who imagined having a stigmatized disease felt</a:t>
            </a:r>
            <a:r>
              <a:rPr lang="en-US" altLang="en-US"/>
              <a:t> </a:t>
            </a:r>
            <a:r>
              <a:rPr lang="en-US" altLang="en-US" b="1"/>
              <a:t>they would be seen as an immoral person if they were to be associated with that disease</a:t>
            </a:r>
            <a:r>
              <a:rPr lang="en-US" altLang="en-US"/>
              <a:t> (Young, et al., 2009). </a:t>
            </a:r>
          </a:p>
          <a:p>
            <a:endParaRPr lang="en-US" altLang="en-US"/>
          </a:p>
        </p:txBody>
      </p:sp>
      <p:sp>
        <p:nvSpPr>
          <p:cNvPr id="4" name="Slide Number Placeholder 3"/>
          <p:cNvSpPr>
            <a:spLocks noGrp="1"/>
          </p:cNvSpPr>
          <p:nvPr>
            <p:ph type="sldNum" sz="quarter" idx="5"/>
          </p:nvPr>
        </p:nvSpPr>
        <p:spPr/>
        <p:txBody>
          <a:bodyPr/>
          <a:lstStyle/>
          <a:p>
            <a:pPr>
              <a:defRPr/>
            </a:pPr>
            <a:fld id="{AEB3A407-CCAE-42A9-AFEE-80587F3C6921}" type="slidenum">
              <a:rPr lang="en-US" smtClean="0"/>
              <a:pPr>
                <a:defRPr/>
              </a:pPr>
              <a:t>12</a:t>
            </a:fld>
            <a:endParaRPr lang="en-US"/>
          </a:p>
        </p:txBody>
      </p:sp>
    </p:spTree>
    <p:extLst>
      <p:ext uri="{BB962C8B-B14F-4D97-AF65-F5344CB8AC3E}">
        <p14:creationId xmlns:p14="http://schemas.microsoft.com/office/powerpoint/2010/main" val="66884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Cancer: no transmission to others + no moral blame = no stigma</a:t>
            </a:r>
          </a:p>
          <a:p>
            <a:r>
              <a:rPr lang="en-US" altLang="en-US"/>
              <a:t>Leprosy: transmission to others + no moral blame = low stigma</a:t>
            </a:r>
          </a:p>
          <a:p>
            <a:r>
              <a:rPr lang="en-US" altLang="en-US"/>
              <a:t>HIV: transmission assumed + strong moral blame = high stigma </a:t>
            </a:r>
          </a:p>
          <a:p>
            <a:endParaRPr lang="en-US" altLang="en-US"/>
          </a:p>
          <a:p>
            <a:r>
              <a:rPr lang="en-US" altLang="en-US"/>
              <a:t>Are there times when stigma is higher for cancer and diabetes?</a:t>
            </a:r>
          </a:p>
          <a:p>
            <a:endParaRPr lang="en-US" altLang="en-US"/>
          </a:p>
          <a:p>
            <a:r>
              <a:rPr lang="en-US" altLang="en-US"/>
              <a:t>http://www.hivpolicy.org/Library/HPP001877.pdf</a:t>
            </a:r>
          </a:p>
        </p:txBody>
      </p:sp>
      <p:sp>
        <p:nvSpPr>
          <p:cNvPr id="4" name="Slide Number Placeholder 3"/>
          <p:cNvSpPr>
            <a:spLocks noGrp="1"/>
          </p:cNvSpPr>
          <p:nvPr>
            <p:ph type="sldNum" sz="quarter" idx="5"/>
          </p:nvPr>
        </p:nvSpPr>
        <p:spPr/>
        <p:txBody>
          <a:bodyPr/>
          <a:lstStyle/>
          <a:p>
            <a:pPr>
              <a:defRPr/>
            </a:pPr>
            <a:fld id="{CF0A77E5-DE88-4499-9DE5-09DD3AE5F9CD}" type="slidenum">
              <a:rPr lang="en-US" smtClean="0"/>
              <a:pPr>
                <a:defRPr/>
              </a:pPr>
              <a:t>13</a:t>
            </a:fld>
            <a:endParaRPr lang="en-US"/>
          </a:p>
        </p:txBody>
      </p:sp>
    </p:spTree>
    <p:extLst>
      <p:ext uri="{BB962C8B-B14F-4D97-AF65-F5344CB8AC3E}">
        <p14:creationId xmlns:p14="http://schemas.microsoft.com/office/powerpoint/2010/main" val="19948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People First language: People First Language puts the person before the illness or medical condition and describes what a person has, not who a person is. Using a diagnosis as a defining characteristic reflects prejudice, and also robs the person of the opportunity to define him or herself. We want to promote understanding, respect, and dignity for all people. (https://www.poz.com/article/vickie-lynn-valerie-wojciechowicz-28210-9008)</a:t>
            </a:r>
          </a:p>
          <a:p>
            <a:endParaRPr lang="en-US" altLang="en-US"/>
          </a:p>
          <a:p>
            <a:r>
              <a:rPr lang="en-US" altLang="en-US"/>
              <a:t>Have you ever heard a person living with HIV describe themselves as "I am HIV"?</a:t>
            </a:r>
          </a:p>
          <a:p>
            <a:r>
              <a:rPr lang="en-US" altLang="en-US"/>
              <a:t>Do the words "infection" or "infected" feel negative to you?</a:t>
            </a:r>
          </a:p>
          <a:p>
            <a:r>
              <a:rPr lang="en-US" altLang="en-US"/>
              <a:t>Are you offended when you are referred to by your health condition first, instead of as a person first?</a:t>
            </a:r>
          </a:p>
          <a:p>
            <a:r>
              <a:rPr lang="en-US" altLang="en-US"/>
              <a:t>(https://www.thewellproject.org/hiv-information/why-language-matters-facing-hiv-stigma-our-own-words)</a:t>
            </a:r>
          </a:p>
          <a:p>
            <a:endParaRPr lang="en-US" altLang="en-US"/>
          </a:p>
          <a:p>
            <a:endParaRPr lang="en-US" altLang="en-US"/>
          </a:p>
          <a:p>
            <a:endParaRPr lang="en-US" altLang="en-US"/>
          </a:p>
          <a:p>
            <a:endParaRPr lang="en-US" altLang="en-US"/>
          </a:p>
        </p:txBody>
      </p:sp>
      <p:sp>
        <p:nvSpPr>
          <p:cNvPr id="4" name="Slide Number Placeholder 3"/>
          <p:cNvSpPr>
            <a:spLocks noGrp="1"/>
          </p:cNvSpPr>
          <p:nvPr>
            <p:ph type="sldNum" sz="quarter" idx="5"/>
          </p:nvPr>
        </p:nvSpPr>
        <p:spPr/>
        <p:txBody>
          <a:bodyPr/>
          <a:lstStyle/>
          <a:p>
            <a:pPr>
              <a:defRPr/>
            </a:pPr>
            <a:fld id="{DE3A45B8-6814-4157-A035-54CA3950C77C}" type="slidenum">
              <a:rPr lang="en-US" smtClean="0"/>
              <a:pPr>
                <a:defRPr/>
              </a:pPr>
              <a:t>14</a:t>
            </a:fld>
            <a:endParaRPr lang="en-US"/>
          </a:p>
        </p:txBody>
      </p:sp>
    </p:spTree>
    <p:extLst>
      <p:ext uri="{BB962C8B-B14F-4D97-AF65-F5344CB8AC3E}">
        <p14:creationId xmlns:p14="http://schemas.microsoft.com/office/powerpoint/2010/main" val="41854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AA70EFC-EE54-4785-A32E-574A3925574B}"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424099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4681684"/>
            <a:ext cx="7772398"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5" name="Picture Placeholder 4"/>
          <p:cNvSpPr>
            <a:spLocks noGrp="1"/>
          </p:cNvSpPr>
          <p:nvPr>
            <p:ph type="pic" sz="quarter" idx="13"/>
          </p:nvPr>
        </p:nvSpPr>
        <p:spPr>
          <a:xfrm>
            <a:off x="152400" y="228600"/>
            <a:ext cx="6019800" cy="914400"/>
          </a:xfrm>
        </p:spPr>
        <p:txBody>
          <a:bodyPr/>
          <a:lstStyle/>
          <a:p>
            <a:r>
              <a:rPr lang="en-US"/>
              <a:t>Click icon to add picture</a:t>
            </a:r>
          </a:p>
        </p:txBody>
      </p:sp>
      <p:sp>
        <p:nvSpPr>
          <p:cNvPr id="8" name="Date Placeholder 3"/>
          <p:cNvSpPr>
            <a:spLocks noGrp="1"/>
          </p:cNvSpPr>
          <p:nvPr>
            <p:ph type="dt" sz="half" idx="11"/>
          </p:nvPr>
        </p:nvSpPr>
        <p:spPr>
          <a:xfrm>
            <a:off x="7719756" y="6352706"/>
            <a:ext cx="738443"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6352706"/>
            <a:ext cx="4367298" cy="365760"/>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5943601"/>
            <a:ext cx="1905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50302EB3-9F71-4676-B8B0-92C8D0A1D327}" type="datetimeFigureOut">
              <a:rPr lang="en-US"/>
              <a:pPr>
                <a:defRPr/>
              </a:pPr>
              <a:t>4/16/21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6D224D9-D390-4052-85A0-AA59A96DD62A}" type="slidenum">
              <a:rPr lang="en-US"/>
              <a:pPr>
                <a:defRPr/>
              </a:pPr>
              <a:t>‹#›</a:t>
            </a:fld>
            <a:endParaRPr lang="en-US"/>
          </a:p>
        </p:txBody>
      </p:sp>
    </p:spTree>
    <p:extLst>
      <p:ext uri="{BB962C8B-B14F-4D97-AF65-F5344CB8AC3E}">
        <p14:creationId xmlns:p14="http://schemas.microsoft.com/office/powerpoint/2010/main" val="2538123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0DEAEA-EF35-4EEC-B767-D0DFFA5C7FE9}" type="datetime1">
              <a:rPr lang="en-US"/>
              <a:pPr>
                <a:defRPr/>
              </a:pPr>
              <a:t>4/16/21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www.aidsetc.org May 2014</a:t>
            </a:r>
          </a:p>
        </p:txBody>
      </p:sp>
      <p:sp>
        <p:nvSpPr>
          <p:cNvPr id="4" name="Slide Number Placeholder 5"/>
          <p:cNvSpPr>
            <a:spLocks noGrp="1"/>
          </p:cNvSpPr>
          <p:nvPr>
            <p:ph type="sldNum" sz="quarter" idx="12"/>
          </p:nvPr>
        </p:nvSpPr>
        <p:spPr/>
        <p:txBody>
          <a:bodyPr/>
          <a:lstStyle>
            <a:lvl1pPr>
              <a:defRPr/>
            </a:lvl1pPr>
          </a:lstStyle>
          <a:p>
            <a:pPr>
              <a:defRPr/>
            </a:pPr>
            <a:fld id="{9F485E85-BB7C-4BBE-AC12-C2541B6B28C0}" type="slidenum">
              <a:rPr lang="en-US"/>
              <a:pPr>
                <a:defRPr/>
              </a:pPr>
              <a:t>‹#›</a:t>
            </a:fld>
            <a:endParaRPr lang="en-US"/>
          </a:p>
        </p:txBody>
      </p:sp>
    </p:spTree>
    <p:extLst>
      <p:ext uri="{BB962C8B-B14F-4D97-AF65-F5344CB8AC3E}">
        <p14:creationId xmlns:p14="http://schemas.microsoft.com/office/powerpoint/2010/main" val="122297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7" name="Title 1"/>
          <p:cNvSpPr>
            <a:spLocks noGrp="1"/>
          </p:cNvSpPr>
          <p:nvPr>
            <p:ph type="title"/>
          </p:nvPr>
        </p:nvSpPr>
        <p:spPr>
          <a:xfrm>
            <a:off x="457200" y="1386072"/>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11" name="TextBox 10"/>
          <p:cNvSpPr txBox="1"/>
          <p:nvPr userDrawn="1"/>
        </p:nvSpPr>
        <p:spPr>
          <a:xfrm>
            <a:off x="457200" y="120204"/>
            <a:ext cx="6903076" cy="646331"/>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a:p>
            <a:r>
              <a:rPr lang="en-US" sz="1800" b="1" dirty="0">
                <a:solidFill>
                  <a:schemeClr val="tx2">
                    <a:lumMod val="95000"/>
                  </a:schemeClr>
                </a:solidFill>
                <a:latin typeface="Calibri" panose="020F0502020204030204" pitchFamily="34" charset="0"/>
              </a:rPr>
              <a:t>Division</a:t>
            </a:r>
            <a:r>
              <a:rPr lang="en-US" sz="1800" b="1" baseline="0" dirty="0">
                <a:solidFill>
                  <a:schemeClr val="tx2">
                    <a:lumMod val="95000"/>
                  </a:schemeClr>
                </a:solidFill>
                <a:latin typeface="Calibri" panose="020F0502020204030204" pitchFamily="34" charset="0"/>
              </a:rPr>
              <a:t> of HIV/AIDS Prevention</a:t>
            </a:r>
            <a:endParaRPr lang="en-US" sz="18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2169643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6023492"/>
            <a:ext cx="890337" cy="689872"/>
          </a:xfrm>
          <a:prstGeom prst="rect">
            <a:avLst/>
          </a:prstGeom>
        </p:spPr>
      </p:pic>
    </p:spTree>
    <p:extLst>
      <p:ext uri="{BB962C8B-B14F-4D97-AF65-F5344CB8AC3E}">
        <p14:creationId xmlns:p14="http://schemas.microsoft.com/office/powerpoint/2010/main" val="33769158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
        <p:nvSpPr>
          <p:cNvPr id="6" name="Content Placeholder 2"/>
          <p:cNvSpPr>
            <a:spLocks noGrp="1"/>
          </p:cNvSpPr>
          <p:nvPr>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3247449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8"/>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5900929"/>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62334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22421918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10963133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11627375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37357822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7" name="Title 1"/>
          <p:cNvSpPr>
            <a:spLocks noGrp="1"/>
          </p:cNvSpPr>
          <p:nvPr>
            <p:ph type="title"/>
          </p:nvPr>
        </p:nvSpPr>
        <p:spPr>
          <a:xfrm>
            <a:off x="457200" y="1386072"/>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2020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9113880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424553526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32601478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8"/>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9"/>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1575038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600200"/>
            <a:ext cx="77724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CFAFD29D-681F-4C7F-BAB6-BF179EDA436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1218848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5943601"/>
            <a:ext cx="1905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50302EB3-9F71-4676-B8B0-92C8D0A1D327}" type="datetimeFigureOut">
              <a:rPr lang="en-US"/>
              <a:pPr>
                <a:defRPr/>
              </a:pPr>
              <a:t>4/16/21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6D224D9-D390-4052-85A0-AA59A96DD62A}" type="slidenum">
              <a:rPr lang="en-US"/>
              <a:pPr>
                <a:defRPr/>
              </a:pPr>
              <a:t>‹#›</a:t>
            </a:fld>
            <a:endParaRPr lang="en-US"/>
          </a:p>
        </p:txBody>
      </p:sp>
    </p:spTree>
    <p:extLst>
      <p:ext uri="{BB962C8B-B14F-4D97-AF65-F5344CB8AC3E}">
        <p14:creationId xmlns:p14="http://schemas.microsoft.com/office/powerpoint/2010/main" val="147215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16D7CFF-4D28-43BF-AC94-649DE43CDD6E}"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20259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2"/>
            <a:ext cx="7924800" cy="2593975"/>
          </a:xfrm>
        </p:spPr>
        <p:txBody>
          <a:bodyPr anchor="b"/>
          <a:lstStyle>
            <a:lvl1pPr>
              <a:defRPr sz="45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7924800" cy="1066800"/>
          </a:xfrm>
        </p:spPr>
        <p:txBody>
          <a:bodyPr>
            <a:normAutofit/>
          </a:bodyPr>
          <a:lstStyle>
            <a:lvl1pPr marL="0" indent="0" algn="l">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6BAE2F3-10B4-43FC-A3DA-F107629F63A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3994952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1" y="4419600"/>
            <a:ext cx="7888287" cy="11684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381001" y="2590800"/>
            <a:ext cx="6440487" cy="1633538"/>
          </a:xfrm>
        </p:spPr>
        <p:txBody>
          <a:bodyPr anchor="b">
            <a:normAutofit/>
          </a:bodyPr>
          <a:lstStyle>
            <a:lvl1pPr marL="0" indent="0">
              <a:buNone/>
              <a:defRPr sz="21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53BD8A0-E28F-436F-AE63-E3B2FF6C717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395258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6D7A708-F263-43F2-B975-D2D74AAA0AC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221078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DD3B5CC-BFBB-4B8F-A108-D53895A4FAE5}"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319178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4E7BB0D3-9E4A-487B-A9CE-D4B6BFE90649}"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34149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A2E318B-9D47-4F22-923F-3CA5FAC6FC32}"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50302EB3-9F71-4676-B8B0-92C8D0A1D327}" type="datetimeFigureOut">
              <a:rPr lang="en-US"/>
              <a:pPr>
                <a:defRPr/>
              </a:pPr>
              <a:t>4/16/21</a:t>
            </a:fld>
            <a:endParaRPr lang="en-US"/>
          </a:p>
        </p:txBody>
      </p:sp>
    </p:spTree>
    <p:extLst>
      <p:ext uri="{BB962C8B-B14F-4D97-AF65-F5344CB8AC3E}">
        <p14:creationId xmlns:p14="http://schemas.microsoft.com/office/powerpoint/2010/main" val="3986116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Tree>
    <p:extLst>
      <p:ext uri="{BB962C8B-B14F-4D97-AF65-F5344CB8AC3E}">
        <p14:creationId xmlns:p14="http://schemas.microsoft.com/office/powerpoint/2010/main" val="179375000"/>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userDrawn="1"/>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5745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37471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230659595"/>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Color">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1564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67990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65155622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userDrawn="1"/>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1138928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userDrawn="1"/>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userDrawn="1"/>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72454088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393426063"/>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userDrawn="1"/>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41995674"/>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0"/>
            <a:ext cx="9156413" cy="6952487"/>
          </a:xfrm>
          <a:prstGeom prst="rect">
            <a:avLst/>
          </a:prstGeom>
          <a:noFill/>
          <a:ln>
            <a:noFill/>
          </a:ln>
          <a:effectLst/>
        </p:spPr>
      </p:pic>
      <p:sp>
        <p:nvSpPr>
          <p:cNvPr id="2" name="Rectangle 1">
            <a:extLst>
              <a:ext uri="{FF2B5EF4-FFF2-40B4-BE49-F238E27FC236}">
                <a16:creationId xmlns:a16="http://schemas.microsoft.com/office/drawing/2014/main" id="{2E78D133-3698-B641-B917-B85528D58809}"/>
              </a:ext>
            </a:extLst>
          </p:cNvPr>
          <p:cNvSpPr/>
          <p:nvPr userDrawn="1"/>
        </p:nvSpPr>
        <p:spPr>
          <a:xfrm>
            <a:off x="7739270" y="6461760"/>
            <a:ext cx="1299703" cy="320039"/>
          </a:xfrm>
          <a:prstGeom prst="rect">
            <a:avLst/>
          </a:prstGeom>
          <a:solidFill>
            <a:srgbClr val="17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48398111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Open Blue ">
    <p:spTree>
      <p:nvGrpSpPr>
        <p:cNvPr id="1" name=""/>
        <p:cNvGrpSpPr/>
        <p:nvPr/>
      </p:nvGrpSpPr>
      <p:grpSpPr>
        <a:xfrm>
          <a:off x="0" y="0"/>
          <a:ext cx="0" cy="0"/>
          <a:chOff x="0" y="0"/>
          <a:chExt cx="0" cy="0"/>
        </a:xfrm>
      </p:grpSpPr>
      <p:grpSp>
        <p:nvGrpSpPr>
          <p:cNvPr id="16" name="Group 15"/>
          <p:cNvGrpSpPr/>
          <p:nvPr/>
        </p:nvGrpSpPr>
        <p:grpSpPr>
          <a:xfrm>
            <a:off x="0" y="-76199"/>
            <a:ext cx="9156413" cy="6976582"/>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647144252"/>
      </p:ext>
    </p:extLst>
  </p:cSld>
  <p:clrMapOvr>
    <a:masterClrMapping/>
  </p:clrMapOvr>
  <p:transition spd="slow"/>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knowledg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09141881"/>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524000"/>
            <a:ext cx="8305800" cy="449580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524000"/>
            <a:ext cx="8305800" cy="4495800"/>
          </a:xfrm>
        </p:spPr>
        <p:txBody>
          <a:bodyPr/>
          <a:lstStyle/>
          <a:p>
            <a:r>
              <a:rPr lang="en-US"/>
              <a:t>Click icon to add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447800"/>
            <a:ext cx="83058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799" y="381000"/>
            <a:ext cx="8516815"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1" y="6292284"/>
            <a:ext cx="1440189" cy="489516"/>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7.jpe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5.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9144000" cy="6858000"/>
          </a:xfrm>
          <a:prstGeom prst="rect">
            <a:avLst/>
          </a:prstGeom>
          <a:effectLst/>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34" r:id="rId11"/>
    <p:sldLayoutId id="2147483842"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56244918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97633156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807" y="274638"/>
            <a:ext cx="7722394"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123" name="Text Placeholder 2"/>
          <p:cNvSpPr>
            <a:spLocks noGrp="1"/>
          </p:cNvSpPr>
          <p:nvPr>
            <p:ph type="body" idx="1"/>
          </p:nvPr>
        </p:nvSpPr>
        <p:spPr bwMode="auto">
          <a:xfrm>
            <a:off x="354807" y="1600200"/>
            <a:ext cx="772239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Slide Number Placeholder 5"/>
          <p:cNvSpPr>
            <a:spLocks noGrp="1"/>
          </p:cNvSpPr>
          <p:nvPr>
            <p:ph type="sldNum" sz="quarter" idx="4"/>
          </p:nvPr>
        </p:nvSpPr>
        <p:spPr>
          <a:xfrm>
            <a:off x="8532019" y="5648326"/>
            <a:ext cx="548879" cy="396875"/>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pPr>
              <a:defRPr/>
            </a:pPr>
            <a:fld id="{00BCCCC9-A41C-4727-BCB1-960AF77281E3}" type="slidenum">
              <a:rPr lang="en-US"/>
              <a:pPr>
                <a:defRPr/>
              </a:pPr>
              <a:t>‹#›</a:t>
            </a:fld>
            <a:endParaRPr lang="en-US"/>
          </a:p>
        </p:txBody>
      </p:sp>
      <p:sp>
        <p:nvSpPr>
          <p:cNvPr id="5" name="Footer Placeholder 4"/>
          <p:cNvSpPr>
            <a:spLocks noGrp="1"/>
          </p:cNvSpPr>
          <p:nvPr>
            <p:ph type="ftr" sz="quarter" idx="3"/>
          </p:nvPr>
        </p:nvSpPr>
        <p:spPr>
          <a:xfrm rot="16200000">
            <a:off x="7587258" y="4048721"/>
            <a:ext cx="2366963" cy="365522"/>
          </a:xfrm>
          <a:prstGeom prst="rect">
            <a:avLst/>
          </a:prstGeom>
        </p:spPr>
        <p:txBody>
          <a:bodyPr vert="horz" lIns="91440" tIns="45720" rIns="91440" bIns="45720" rtlCol="0" anchor="ctr"/>
          <a:lstStyle>
            <a:lvl1pPr algn="r">
              <a:defRPr sz="9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539" y="1646039"/>
            <a:ext cx="2438400" cy="365522"/>
          </a:xfrm>
          <a:prstGeom prst="rect">
            <a:avLst/>
          </a:prstGeom>
        </p:spPr>
        <p:txBody>
          <a:bodyPr vert="horz" lIns="91440" tIns="45720" rIns="91440" bIns="45720" rtlCol="0" anchor="ctr"/>
          <a:lstStyle>
            <a:lvl1pPr algn="l">
              <a:defRPr sz="900">
                <a:solidFill>
                  <a:schemeClr val="bg2"/>
                </a:solidFill>
              </a:defRPr>
            </a:lvl1pPr>
          </a:lstStyle>
          <a:p>
            <a:pPr>
              <a:defRPr/>
            </a:pPr>
            <a:fld id="{50302EB3-9F71-4676-B8B0-92C8D0A1D327}" type="datetimeFigureOut">
              <a:rPr lang="en-US"/>
              <a:pPr>
                <a:defRPr/>
              </a:pPr>
              <a:t>4/16/21</a:t>
            </a:fld>
            <a:endParaRPr lang="en-US"/>
          </a:p>
        </p:txBody>
      </p:sp>
      <p:pic>
        <p:nvPicPr>
          <p:cNvPr id="5129" name="Picture 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4807" y="5684839"/>
            <a:ext cx="85606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48400" y="5943601"/>
            <a:ext cx="1905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9907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rtl="0" eaLnBrk="0" fontAlgn="base" hangingPunct="0">
        <a:spcBef>
          <a:spcPct val="0"/>
        </a:spcBef>
        <a:spcAft>
          <a:spcPct val="0"/>
        </a:spcAft>
        <a:defRPr sz="3450" kern="1200" spc="-75">
          <a:solidFill>
            <a:schemeClr val="tx2"/>
          </a:solidFill>
          <a:latin typeface="+mj-lt"/>
          <a:ea typeface="+mj-ea"/>
          <a:cs typeface="+mj-cs"/>
        </a:defRPr>
      </a:lvl1pPr>
      <a:lvl2pPr algn="l" rtl="0" eaLnBrk="0" fontAlgn="base" hangingPunct="0">
        <a:spcBef>
          <a:spcPct val="0"/>
        </a:spcBef>
        <a:spcAft>
          <a:spcPct val="0"/>
        </a:spcAft>
        <a:defRPr sz="3450">
          <a:solidFill>
            <a:schemeClr val="tx2"/>
          </a:solidFill>
          <a:latin typeface="Catamaran SemiBold"/>
        </a:defRPr>
      </a:lvl2pPr>
      <a:lvl3pPr algn="l" rtl="0" eaLnBrk="0" fontAlgn="base" hangingPunct="0">
        <a:spcBef>
          <a:spcPct val="0"/>
        </a:spcBef>
        <a:spcAft>
          <a:spcPct val="0"/>
        </a:spcAft>
        <a:defRPr sz="3450">
          <a:solidFill>
            <a:schemeClr val="tx2"/>
          </a:solidFill>
          <a:latin typeface="Catamaran SemiBold"/>
        </a:defRPr>
      </a:lvl3pPr>
      <a:lvl4pPr algn="l" rtl="0" eaLnBrk="0" fontAlgn="base" hangingPunct="0">
        <a:spcBef>
          <a:spcPct val="0"/>
        </a:spcBef>
        <a:spcAft>
          <a:spcPct val="0"/>
        </a:spcAft>
        <a:defRPr sz="3450">
          <a:solidFill>
            <a:schemeClr val="tx2"/>
          </a:solidFill>
          <a:latin typeface="Catamaran SemiBold"/>
        </a:defRPr>
      </a:lvl4pPr>
      <a:lvl5pPr algn="l" rtl="0" eaLnBrk="0" fontAlgn="base" hangingPunct="0">
        <a:spcBef>
          <a:spcPct val="0"/>
        </a:spcBef>
        <a:spcAft>
          <a:spcPct val="0"/>
        </a:spcAft>
        <a:defRPr sz="3450">
          <a:solidFill>
            <a:schemeClr val="tx2"/>
          </a:solidFill>
          <a:latin typeface="Catamaran SemiBold"/>
        </a:defRPr>
      </a:lvl5pPr>
      <a:lvl6pPr marL="342900" algn="l" rtl="0" fontAlgn="base">
        <a:spcBef>
          <a:spcPct val="0"/>
        </a:spcBef>
        <a:spcAft>
          <a:spcPct val="0"/>
        </a:spcAft>
        <a:defRPr sz="3450">
          <a:solidFill>
            <a:schemeClr val="tx2"/>
          </a:solidFill>
          <a:latin typeface="Catamaran SemiBold"/>
        </a:defRPr>
      </a:lvl6pPr>
      <a:lvl7pPr marL="685800" algn="l" rtl="0" fontAlgn="base">
        <a:spcBef>
          <a:spcPct val="0"/>
        </a:spcBef>
        <a:spcAft>
          <a:spcPct val="0"/>
        </a:spcAft>
        <a:defRPr sz="3450">
          <a:solidFill>
            <a:schemeClr val="tx2"/>
          </a:solidFill>
          <a:latin typeface="Catamaran SemiBold"/>
        </a:defRPr>
      </a:lvl7pPr>
      <a:lvl8pPr marL="1028700" algn="l" rtl="0" fontAlgn="base">
        <a:spcBef>
          <a:spcPct val="0"/>
        </a:spcBef>
        <a:spcAft>
          <a:spcPct val="0"/>
        </a:spcAft>
        <a:defRPr sz="3450">
          <a:solidFill>
            <a:schemeClr val="tx2"/>
          </a:solidFill>
          <a:latin typeface="Catamaran SemiBold"/>
        </a:defRPr>
      </a:lvl8pPr>
      <a:lvl9pPr marL="1371600" algn="l" rtl="0" fontAlgn="base">
        <a:spcBef>
          <a:spcPct val="0"/>
        </a:spcBef>
        <a:spcAft>
          <a:spcPct val="0"/>
        </a:spcAft>
        <a:defRPr sz="3450">
          <a:solidFill>
            <a:schemeClr val="tx2"/>
          </a:solidFill>
          <a:latin typeface="Catamaran SemiBold"/>
        </a:defRPr>
      </a:lvl9pPr>
    </p:titleStyle>
    <p:bodyStyle>
      <a:lvl1pPr marL="257175" indent="-1714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1pPr>
      <a:lvl2pPr marL="479822" indent="-171450" algn="l" rtl="0" eaLnBrk="0" fontAlgn="base" hangingPunct="0">
        <a:spcBef>
          <a:spcPct val="20000"/>
        </a:spcBef>
        <a:spcAft>
          <a:spcPct val="0"/>
        </a:spcAft>
        <a:buClr>
          <a:schemeClr val="accent2"/>
        </a:buClr>
        <a:buFont typeface="Arial" panose="020B0604020202020204" pitchFamily="34" charset="0"/>
        <a:buChar char="•"/>
        <a:defRPr sz="2250" kern="1200">
          <a:solidFill>
            <a:schemeClr val="tx1"/>
          </a:solidFill>
          <a:latin typeface="+mn-lt"/>
          <a:ea typeface="+mn-ea"/>
          <a:cs typeface="+mn-cs"/>
        </a:defRPr>
      </a:lvl2pPr>
      <a:lvl3pPr marL="753666" indent="-171450" algn="l" rtl="0" eaLnBrk="0" fontAlgn="base" hangingPunct="0">
        <a:spcBef>
          <a:spcPct val="20000"/>
        </a:spcBef>
        <a:spcAft>
          <a:spcPct val="0"/>
        </a:spcAft>
        <a:buClr>
          <a:srgbClr val="84BD00"/>
        </a:buClr>
        <a:buFont typeface="Arial" panose="020B0604020202020204" pitchFamily="34" charset="0"/>
        <a:buChar char="•"/>
        <a:defRPr sz="2100" kern="1200">
          <a:solidFill>
            <a:schemeClr val="tx1"/>
          </a:solidFill>
          <a:latin typeface="+mn-lt"/>
          <a:ea typeface="+mn-ea"/>
          <a:cs typeface="+mn-cs"/>
        </a:defRPr>
      </a:lvl3pPr>
      <a:lvl4pPr marL="959644" indent="-171450" algn="l" rtl="0" eaLnBrk="0" fontAlgn="base" hangingPunct="0">
        <a:spcBef>
          <a:spcPct val="20000"/>
        </a:spcBef>
        <a:spcAft>
          <a:spcPct val="0"/>
        </a:spcAft>
        <a:buClr>
          <a:srgbClr val="9D2235"/>
        </a:buClr>
        <a:buFont typeface="Arial" panose="020B0604020202020204" pitchFamily="34" charset="0"/>
        <a:buChar char="•"/>
        <a:defRPr sz="1800" kern="1200">
          <a:solidFill>
            <a:schemeClr val="tx1"/>
          </a:solidFill>
          <a:latin typeface="+mn-lt"/>
          <a:ea typeface="+mn-ea"/>
          <a:cs typeface="+mn-cs"/>
        </a:defRPr>
      </a:lvl4pPr>
      <a:lvl5pPr marL="1165622" indent="-171450" algn="l" rtl="0" eaLnBrk="0" fontAlgn="base" hangingPunct="0">
        <a:spcBef>
          <a:spcPct val="20000"/>
        </a:spcBef>
        <a:spcAft>
          <a:spcPct val="0"/>
        </a:spcAft>
        <a:buClr>
          <a:srgbClr val="FF671F"/>
        </a:buClr>
        <a:buFont typeface="Arial" panose="020B0604020202020204" pitchFamily="34" charset="0"/>
        <a:buChar char="•"/>
        <a:defRPr sz="1500" kern="120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76927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PlSvywlLuNw"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hiv.uw.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ocs.google.com/forms/d/e/1FAIpQLSc0a0KaxUDq01LGK8YhS6fVmW_YHjF84ZpoCiu9_czrz3zxmw/viewfor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seaetc.com/medical-case-management-mcm-curriculu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https://www.preventionaccess.org/undetectabl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donicamy@u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a:t>HIV Basics</a:t>
            </a:r>
          </a:p>
        </p:txBody>
      </p:sp>
      <p:sp>
        <p:nvSpPr>
          <p:cNvPr id="3" name="Subtitle 2"/>
          <p:cNvSpPr>
            <a:spLocks noGrp="1"/>
          </p:cNvSpPr>
          <p:nvPr>
            <p:ph type="subTitle" idx="1"/>
          </p:nvPr>
        </p:nvSpPr>
        <p:spPr/>
        <p:txBody>
          <a:bodyPr>
            <a:normAutofit lnSpcReduction="10000"/>
          </a:bodyPr>
          <a:lstStyle/>
          <a:p>
            <a:r>
              <a:rPr lang="en-US" dirty="0"/>
              <a:t>Mary Beth Donica, MD</a:t>
            </a:r>
          </a:p>
          <a:p>
            <a:r>
              <a:rPr lang="en-US" dirty="0"/>
              <a:t>Program Director, MATEC at University of Cincinnati</a:t>
            </a:r>
          </a:p>
          <a:p>
            <a:r>
              <a:rPr lang="en-US" dirty="0"/>
              <a:t>March 2021</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33400"/>
            <a:ext cx="2947416" cy="10088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62788"/>
            <a:ext cx="1905000" cy="1079500"/>
          </a:xfrm>
          <a:prstGeom prst="rect">
            <a:avLst/>
          </a:prstGeom>
        </p:spPr>
      </p:pic>
    </p:spTree>
    <p:extLst>
      <p:ext uri="{BB962C8B-B14F-4D97-AF65-F5344CB8AC3E}">
        <p14:creationId xmlns:p14="http://schemas.microsoft.com/office/powerpoint/2010/main" val="357369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s://earnshawlab.org/wp-content/uploads/2017/09/stig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884635"/>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2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u="sng" dirty="0">
                <a:solidFill>
                  <a:srgbClr val="C00000"/>
                </a:solidFill>
              </a:rPr>
              <a:t>What is Stigma? </a:t>
            </a:r>
          </a:p>
        </p:txBody>
      </p:sp>
      <p:sp>
        <p:nvSpPr>
          <p:cNvPr id="5" name="Content Placeholder 4"/>
          <p:cNvSpPr>
            <a:spLocks noGrp="1"/>
          </p:cNvSpPr>
          <p:nvPr>
            <p:ph idx="1"/>
          </p:nvPr>
        </p:nvSpPr>
        <p:spPr>
          <a:xfrm>
            <a:off x="762000" y="1295400"/>
            <a:ext cx="7086600" cy="4362450"/>
          </a:xfrm>
        </p:spPr>
        <p:txBody>
          <a:bodyPr rtlCol="0">
            <a:normAutofit/>
          </a:bodyPr>
          <a:lstStyle/>
          <a:p>
            <a:pPr marL="85725" indent="0" algn="ctr" eaLnBrk="1" fontAlgn="auto" hangingPunct="1">
              <a:spcAft>
                <a:spcPts val="0"/>
              </a:spcAft>
              <a:buNone/>
              <a:defRPr/>
            </a:pPr>
            <a:r>
              <a:rPr lang="en-US" i="1" dirty="0"/>
              <a:t>A process of devaluation of people either living with or associated with HIV and AIDS </a:t>
            </a:r>
          </a:p>
          <a:p>
            <a:pPr eaLnBrk="1" fontAlgn="auto" hangingPunct="1">
              <a:spcAft>
                <a:spcPts val="0"/>
              </a:spcAft>
              <a:defRPr/>
            </a:pPr>
            <a:r>
              <a:rPr lang="en-US" dirty="0"/>
              <a:t>Stigma is perpetuated by myths about what HIV is, how it’s transmitted, and who people living with HIV are </a:t>
            </a:r>
          </a:p>
          <a:p>
            <a:pPr eaLnBrk="1" fontAlgn="auto" hangingPunct="1">
              <a:spcAft>
                <a:spcPts val="0"/>
              </a:spcAft>
              <a:defRPr/>
            </a:pPr>
            <a:r>
              <a:rPr lang="en-US" dirty="0"/>
              <a:t>Types of stigma include: </a:t>
            </a:r>
          </a:p>
          <a:p>
            <a:pPr marL="480060" lvl="1" eaLnBrk="1" fontAlgn="auto" hangingPunct="1">
              <a:spcAft>
                <a:spcPts val="0"/>
              </a:spcAft>
              <a:defRPr/>
            </a:pPr>
            <a:r>
              <a:rPr lang="en-US" sz="2400" dirty="0"/>
              <a:t>Enacted stigma</a:t>
            </a:r>
          </a:p>
          <a:p>
            <a:pPr marL="480060" lvl="1" eaLnBrk="1" fontAlgn="auto" hangingPunct="1">
              <a:spcAft>
                <a:spcPts val="0"/>
              </a:spcAft>
              <a:defRPr/>
            </a:pPr>
            <a:r>
              <a:rPr lang="en-US" sz="2400" dirty="0"/>
              <a:t>Internalized stigma</a:t>
            </a:r>
          </a:p>
          <a:p>
            <a:pPr marL="480060" lvl="1" eaLnBrk="1" fontAlgn="auto" hangingPunct="1">
              <a:spcAft>
                <a:spcPts val="0"/>
              </a:spcAft>
              <a:defRPr/>
            </a:pPr>
            <a:r>
              <a:rPr lang="en-US" sz="2400" dirty="0"/>
              <a:t>Institutional stigma </a:t>
            </a:r>
          </a:p>
        </p:txBody>
      </p:sp>
    </p:spTree>
    <p:extLst>
      <p:ext uri="{BB962C8B-B14F-4D97-AF65-F5344CB8AC3E}">
        <p14:creationId xmlns:p14="http://schemas.microsoft.com/office/powerpoint/2010/main" val="382114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a:t>Impact of Stigma</a:t>
            </a:r>
          </a:p>
        </p:txBody>
      </p:sp>
      <p:sp>
        <p:nvSpPr>
          <p:cNvPr id="44035" name="Content Placeholder 2"/>
          <p:cNvSpPr>
            <a:spLocks noGrp="1"/>
          </p:cNvSpPr>
          <p:nvPr>
            <p:ph idx="1"/>
          </p:nvPr>
        </p:nvSpPr>
        <p:spPr/>
        <p:txBody>
          <a:bodyPr/>
          <a:lstStyle/>
          <a:p>
            <a:pPr eaLnBrk="1" hangingPunct="1"/>
            <a:r>
              <a:rPr lang="en-US" altLang="en-US"/>
              <a:t>Major barrier to HIV screening and testing</a:t>
            </a:r>
          </a:p>
          <a:p>
            <a:pPr eaLnBrk="1" hangingPunct="1"/>
            <a:r>
              <a:rPr lang="en-US" altLang="en-US"/>
              <a:t>Negative impact on health of PLWH</a:t>
            </a:r>
          </a:p>
          <a:p>
            <a:pPr eaLnBrk="1" hangingPunct="1"/>
            <a:r>
              <a:rPr lang="en-US" altLang="en-US"/>
              <a:t>Poor access to healthcare</a:t>
            </a:r>
          </a:p>
          <a:p>
            <a:pPr eaLnBrk="1" hangingPunct="1"/>
            <a:r>
              <a:rPr lang="en-US" altLang="en-US"/>
              <a:t>Treatment interruptions</a:t>
            </a:r>
          </a:p>
          <a:p>
            <a:pPr eaLnBrk="1" hangingPunct="1"/>
            <a:r>
              <a:rPr lang="en-US" altLang="en-US"/>
              <a:t>Failure to disclose status </a:t>
            </a:r>
          </a:p>
        </p:txBody>
      </p:sp>
      <p:sp>
        <p:nvSpPr>
          <p:cNvPr id="44036" name="TextBox 3"/>
          <p:cNvSpPr txBox="1">
            <a:spLocks noChangeArrowheads="1"/>
          </p:cNvSpPr>
          <p:nvPr/>
        </p:nvSpPr>
        <p:spPr bwMode="auto">
          <a:xfrm>
            <a:off x="2057400" y="5335191"/>
            <a:ext cx="36004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825"/>
              <a:t>(Dowshen et al., 2009; Eaton, et al, 2015; Fontenberry, et al., 2002; Halkitis, Wolitski, &amp; Millett, 2013; Overstreet et al., 2012; Sayles et al., 2009)</a:t>
            </a:r>
          </a:p>
        </p:txBody>
      </p:sp>
    </p:spTree>
    <p:extLst>
      <p:ext uri="{BB962C8B-B14F-4D97-AF65-F5344CB8AC3E}">
        <p14:creationId xmlns:p14="http://schemas.microsoft.com/office/powerpoint/2010/main" val="7953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7430300"/>
              </p:ext>
            </p:extLst>
          </p:nvPr>
        </p:nvGraphicFramePr>
        <p:xfrm>
          <a:off x="609600" y="761999"/>
          <a:ext cx="7848600" cy="5029200"/>
        </p:xfrm>
        <a:graphic>
          <a:graphicData uri="http://schemas.openxmlformats.org/drawingml/2006/table">
            <a:tbl>
              <a:tblPr firstRow="1" bandRow="1">
                <a:tableStyleId>{5C22544A-7EE6-4342-B048-85BDC9FD1C3A}</a:tableStyleId>
              </a:tblPr>
              <a:tblGrid>
                <a:gridCol w="1184694">
                  <a:extLst>
                    <a:ext uri="{9D8B030D-6E8A-4147-A177-3AD203B41FA5}">
                      <a16:colId xmlns:a16="http://schemas.microsoft.com/office/drawing/2014/main" val="20000"/>
                    </a:ext>
                  </a:extLst>
                </a:gridCol>
                <a:gridCol w="1406824">
                  <a:extLst>
                    <a:ext uri="{9D8B030D-6E8A-4147-A177-3AD203B41FA5}">
                      <a16:colId xmlns:a16="http://schemas.microsoft.com/office/drawing/2014/main" val="20001"/>
                    </a:ext>
                  </a:extLst>
                </a:gridCol>
                <a:gridCol w="1628955">
                  <a:extLst>
                    <a:ext uri="{9D8B030D-6E8A-4147-A177-3AD203B41FA5}">
                      <a16:colId xmlns:a16="http://schemas.microsoft.com/office/drawing/2014/main" val="20002"/>
                    </a:ext>
                  </a:extLst>
                </a:gridCol>
                <a:gridCol w="1925129">
                  <a:extLst>
                    <a:ext uri="{9D8B030D-6E8A-4147-A177-3AD203B41FA5}">
                      <a16:colId xmlns:a16="http://schemas.microsoft.com/office/drawing/2014/main" val="20003"/>
                    </a:ext>
                  </a:extLst>
                </a:gridCol>
                <a:gridCol w="1702998">
                  <a:extLst>
                    <a:ext uri="{9D8B030D-6E8A-4147-A177-3AD203B41FA5}">
                      <a16:colId xmlns:a16="http://schemas.microsoft.com/office/drawing/2014/main" val="20004"/>
                    </a:ext>
                  </a:extLst>
                </a:gridCol>
              </a:tblGrid>
              <a:tr h="562087">
                <a:tc gridSpan="5">
                  <a:txBody>
                    <a:bodyPr/>
                    <a:lstStyle/>
                    <a:p>
                      <a:pPr algn="ctr"/>
                      <a:r>
                        <a:rPr lang="en-US" sz="2400" dirty="0"/>
                        <a:t>HIV Compared</a:t>
                      </a:r>
                      <a:r>
                        <a:rPr lang="en-US" sz="2400" baseline="0" dirty="0"/>
                        <a:t> to Other Diseases</a:t>
                      </a:r>
                      <a:endParaRPr lang="en-US" sz="2400" dirty="0"/>
                    </a:p>
                  </a:txBody>
                  <a:tcPr marL="68580" marR="68580" marT="34290" marB="34290"/>
                </a:tc>
                <a:tc hMerge="1">
                  <a:txBody>
                    <a:bodyPr/>
                    <a:lstStyle/>
                    <a:p>
                      <a:endParaRPr lang="en-US" dirty="0"/>
                    </a:p>
                  </a:txBody>
                  <a:tcPr>
                    <a:solidFill>
                      <a:srgbClr val="00B0F0"/>
                    </a:solidFill>
                  </a:tcPr>
                </a:tc>
                <a:tc hMerge="1">
                  <a:txBody>
                    <a:bodyPr/>
                    <a:lstStyle/>
                    <a:p>
                      <a:endParaRPr lang="en-US" dirty="0"/>
                    </a:p>
                  </a:txBody>
                  <a:tcPr>
                    <a:solidFill>
                      <a:srgbClr val="00B0F0"/>
                    </a:solidFill>
                  </a:tcPr>
                </a:tc>
                <a:tc hMerge="1">
                  <a:txBody>
                    <a:bodyPr/>
                    <a:lstStyle/>
                    <a:p>
                      <a:endParaRPr lang="en-US" dirty="0"/>
                    </a:p>
                  </a:txBody>
                  <a:tcPr>
                    <a:solidFill>
                      <a:srgbClr val="00B0F0"/>
                    </a:solidFill>
                  </a:tcPr>
                </a:tc>
                <a:tc hMerge="1">
                  <a:txBody>
                    <a:bodyPr/>
                    <a:lstStyle/>
                    <a:p>
                      <a:endParaRPr lang="en-US" dirty="0"/>
                    </a:p>
                  </a:txBody>
                  <a:tcPr>
                    <a:solidFill>
                      <a:srgbClr val="00B0F0"/>
                    </a:solidFill>
                  </a:tcPr>
                </a:tc>
                <a:extLst>
                  <a:ext uri="{0D108BD9-81ED-4DB2-BD59-A6C34878D82A}">
                    <a16:rowId xmlns:a16="http://schemas.microsoft.com/office/drawing/2014/main" val="10000"/>
                  </a:ext>
                </a:extLst>
              </a:tr>
              <a:tr h="1272092">
                <a:tc>
                  <a:txBody>
                    <a:bodyPr/>
                    <a:lstStyle/>
                    <a:p>
                      <a:r>
                        <a:rPr lang="en-US" sz="1500" b="1" dirty="0">
                          <a:solidFill>
                            <a:schemeClr val="bg1"/>
                          </a:solidFill>
                        </a:rPr>
                        <a:t>Disease</a:t>
                      </a:r>
                    </a:p>
                  </a:txBody>
                  <a:tcPr marL="68580" marR="68580" marT="34290" marB="34290">
                    <a:solidFill>
                      <a:srgbClr val="00AEC7"/>
                    </a:solidFill>
                  </a:tcPr>
                </a:tc>
                <a:tc>
                  <a:txBody>
                    <a:bodyPr/>
                    <a:lstStyle/>
                    <a:p>
                      <a:r>
                        <a:rPr lang="en-US" sz="1500" b="1" dirty="0">
                          <a:solidFill>
                            <a:schemeClr val="bg1"/>
                          </a:solidFill>
                        </a:rPr>
                        <a:t>Stigma Level</a:t>
                      </a:r>
                    </a:p>
                  </a:txBody>
                  <a:tcPr marL="68580" marR="68580" marT="34290" marB="34290">
                    <a:solidFill>
                      <a:srgbClr val="00AEC7"/>
                    </a:solidFill>
                  </a:tcPr>
                </a:tc>
                <a:tc>
                  <a:txBody>
                    <a:bodyPr/>
                    <a:lstStyle/>
                    <a:p>
                      <a:r>
                        <a:rPr lang="en-US" sz="1500" b="1" dirty="0">
                          <a:solidFill>
                            <a:schemeClr val="bg1"/>
                          </a:solidFill>
                        </a:rPr>
                        <a:t>What people say about the person</a:t>
                      </a:r>
                    </a:p>
                  </a:txBody>
                  <a:tcPr marL="68580" marR="68580" marT="34290" marB="34290">
                    <a:solidFill>
                      <a:srgbClr val="00AEC7"/>
                    </a:solidFill>
                  </a:tcPr>
                </a:tc>
                <a:tc>
                  <a:txBody>
                    <a:bodyPr/>
                    <a:lstStyle/>
                    <a:p>
                      <a:r>
                        <a:rPr lang="en-US" sz="1500" b="1" dirty="0">
                          <a:solidFill>
                            <a:schemeClr val="bg1"/>
                          </a:solidFill>
                        </a:rPr>
                        <a:t>How the person feels</a:t>
                      </a:r>
                    </a:p>
                  </a:txBody>
                  <a:tcPr marL="68580" marR="68580" marT="34290" marB="34290">
                    <a:solidFill>
                      <a:srgbClr val="00AEC7"/>
                    </a:solidFill>
                  </a:tcPr>
                </a:tc>
                <a:tc>
                  <a:txBody>
                    <a:bodyPr/>
                    <a:lstStyle/>
                    <a:p>
                      <a:r>
                        <a:rPr lang="en-US" sz="1500" b="1" dirty="0">
                          <a:solidFill>
                            <a:schemeClr val="bg1"/>
                          </a:solidFill>
                        </a:rPr>
                        <a:t>Reasons for stigma</a:t>
                      </a:r>
                    </a:p>
                  </a:txBody>
                  <a:tcPr marL="68580" marR="68580" marT="34290" marB="34290">
                    <a:solidFill>
                      <a:srgbClr val="00AEC7"/>
                    </a:solidFill>
                  </a:tcPr>
                </a:tc>
                <a:extLst>
                  <a:ext uri="{0D108BD9-81ED-4DB2-BD59-A6C34878D82A}">
                    <a16:rowId xmlns:a16="http://schemas.microsoft.com/office/drawing/2014/main" val="10001"/>
                  </a:ext>
                </a:extLst>
              </a:tr>
              <a:tr h="1272092">
                <a:tc>
                  <a:txBody>
                    <a:bodyPr/>
                    <a:lstStyle/>
                    <a:p>
                      <a:r>
                        <a:rPr lang="en-US" sz="1200" dirty="0"/>
                        <a:t>HIV</a:t>
                      </a:r>
                    </a:p>
                  </a:txBody>
                  <a:tcPr marL="68580" marR="68580" marT="34290" marB="34290"/>
                </a:tc>
                <a:tc>
                  <a:txBody>
                    <a:bodyPr/>
                    <a:lstStyle/>
                    <a:p>
                      <a:r>
                        <a:rPr lang="en-US" sz="1200" dirty="0"/>
                        <a:t>High</a:t>
                      </a:r>
                    </a:p>
                  </a:txBody>
                  <a:tcPr marL="68580" marR="68580" marT="34290" marB="34290"/>
                </a:tc>
                <a:tc>
                  <a:txBody>
                    <a:bodyPr/>
                    <a:lstStyle/>
                    <a:p>
                      <a:r>
                        <a:rPr lang="en-US" sz="1200" dirty="0"/>
                        <a:t>Deserves it</a:t>
                      </a:r>
                    </a:p>
                    <a:p>
                      <a:r>
                        <a:rPr lang="en-US" sz="1200" dirty="0"/>
                        <a:t>Got</a:t>
                      </a:r>
                      <a:r>
                        <a:rPr lang="en-US" sz="1200" baseline="0" dirty="0"/>
                        <a:t> it from bad behavior </a:t>
                      </a:r>
                    </a:p>
                    <a:p>
                      <a:r>
                        <a:rPr lang="en-US" sz="1200" baseline="0" dirty="0"/>
                        <a:t>Stay away</a:t>
                      </a:r>
                      <a:endParaRPr lang="en-US" sz="1200" dirty="0"/>
                    </a:p>
                  </a:txBody>
                  <a:tcPr marL="68580" marR="68580" marT="34290" marB="34290"/>
                </a:tc>
                <a:tc>
                  <a:txBody>
                    <a:bodyPr/>
                    <a:lstStyle/>
                    <a:p>
                      <a:r>
                        <a:rPr lang="en-US" sz="1200" dirty="0"/>
                        <a:t>Shame and loss of self-esteem</a:t>
                      </a:r>
                    </a:p>
                    <a:p>
                      <a:r>
                        <a:rPr lang="en-US" sz="1200" dirty="0"/>
                        <a:t>Scared</a:t>
                      </a:r>
                      <a:r>
                        <a:rPr lang="en-US" sz="1200" baseline="0" dirty="0"/>
                        <a:t> to die</a:t>
                      </a:r>
                      <a:endParaRPr lang="en-US" sz="1200" dirty="0"/>
                    </a:p>
                  </a:txBody>
                  <a:tcPr marL="68580" marR="68580" marT="34290" marB="34290"/>
                </a:tc>
                <a:tc>
                  <a:txBody>
                    <a:bodyPr/>
                    <a:lstStyle/>
                    <a:p>
                      <a:r>
                        <a:rPr lang="en-US" sz="1200" dirty="0"/>
                        <a:t>Associated with</a:t>
                      </a:r>
                      <a:r>
                        <a:rPr lang="en-US" sz="1200" baseline="0" dirty="0"/>
                        <a:t> sex and drugs</a:t>
                      </a:r>
                    </a:p>
                    <a:p>
                      <a:r>
                        <a:rPr lang="en-US" sz="1200" baseline="0" dirty="0"/>
                        <a:t>Deadly disease</a:t>
                      </a:r>
                    </a:p>
                    <a:p>
                      <a:r>
                        <a:rPr lang="en-US" sz="1200" baseline="0" dirty="0"/>
                        <a:t>Fear of contagion</a:t>
                      </a:r>
                      <a:endParaRPr lang="en-US" sz="1200" dirty="0"/>
                    </a:p>
                  </a:txBody>
                  <a:tcPr marL="68580" marR="68580" marT="34290" marB="34290"/>
                </a:tc>
                <a:extLst>
                  <a:ext uri="{0D108BD9-81ED-4DB2-BD59-A6C34878D82A}">
                    <a16:rowId xmlns:a16="http://schemas.microsoft.com/office/drawing/2014/main" val="10002"/>
                  </a:ext>
                </a:extLst>
              </a:tr>
              <a:tr h="562087">
                <a:tc>
                  <a:txBody>
                    <a:bodyPr/>
                    <a:lstStyle/>
                    <a:p>
                      <a:r>
                        <a:rPr lang="en-US" sz="1200" dirty="0"/>
                        <a:t>Other</a:t>
                      </a:r>
                      <a:r>
                        <a:rPr lang="en-US" sz="1200" baseline="0" dirty="0"/>
                        <a:t> STI</a:t>
                      </a:r>
                      <a:endParaRPr lang="en-US" sz="1200" dirty="0"/>
                    </a:p>
                  </a:txBody>
                  <a:tcPr marL="68580" marR="68580" marT="34290" marB="34290"/>
                </a:tc>
                <a:tc>
                  <a:txBody>
                    <a:bodyPr/>
                    <a:lstStyle/>
                    <a:p>
                      <a:r>
                        <a:rPr lang="en-US" sz="1200" dirty="0"/>
                        <a:t>Medium</a:t>
                      </a:r>
                    </a:p>
                  </a:txBody>
                  <a:tcPr marL="68580" marR="68580" marT="34290" marB="34290"/>
                </a:tc>
                <a:tc>
                  <a:txBody>
                    <a:bodyPr/>
                    <a:lstStyle/>
                    <a:p>
                      <a:r>
                        <a:rPr lang="en-US" sz="1200" dirty="0"/>
                        <a:t>Bad person</a:t>
                      </a:r>
                    </a:p>
                    <a:p>
                      <a:r>
                        <a:rPr lang="en-US" sz="1200" dirty="0"/>
                        <a:t>Promiscuous</a:t>
                      </a:r>
                    </a:p>
                  </a:txBody>
                  <a:tcPr marL="68580" marR="68580" marT="34290" marB="34290"/>
                </a:tc>
                <a:tc>
                  <a:txBody>
                    <a:bodyPr/>
                    <a:lstStyle/>
                    <a:p>
                      <a:r>
                        <a:rPr lang="en-US" sz="1200" dirty="0"/>
                        <a:t>Embarrassment</a:t>
                      </a:r>
                    </a:p>
                    <a:p>
                      <a:r>
                        <a:rPr lang="en-US" sz="1200" dirty="0"/>
                        <a:t>Shame</a:t>
                      </a:r>
                    </a:p>
                  </a:txBody>
                  <a:tcPr marL="68580" marR="68580" marT="34290" marB="34290"/>
                </a:tc>
                <a:tc>
                  <a:txBody>
                    <a:bodyPr/>
                    <a:lstStyle/>
                    <a:p>
                      <a:r>
                        <a:rPr lang="en-US" sz="1200" dirty="0"/>
                        <a:t>Associated</a:t>
                      </a:r>
                      <a:r>
                        <a:rPr lang="en-US" sz="1200" baseline="0" dirty="0"/>
                        <a:t> with sex</a:t>
                      </a:r>
                    </a:p>
                  </a:txBody>
                  <a:tcPr marL="68580" marR="68580" marT="34290" marB="34290"/>
                </a:tc>
                <a:extLst>
                  <a:ext uri="{0D108BD9-81ED-4DB2-BD59-A6C34878D82A}">
                    <a16:rowId xmlns:a16="http://schemas.microsoft.com/office/drawing/2014/main" val="10003"/>
                  </a:ext>
                </a:extLst>
              </a:tr>
              <a:tr h="562087">
                <a:tc>
                  <a:txBody>
                    <a:bodyPr/>
                    <a:lstStyle/>
                    <a:p>
                      <a:r>
                        <a:rPr lang="en-US" sz="1200" dirty="0"/>
                        <a:t>Cancer</a:t>
                      </a:r>
                    </a:p>
                  </a:txBody>
                  <a:tcPr marL="68580" marR="68580" marT="34290" marB="34290"/>
                </a:tc>
                <a:tc>
                  <a:txBody>
                    <a:bodyPr/>
                    <a:lstStyle/>
                    <a:p>
                      <a:r>
                        <a:rPr lang="en-US" sz="1200" dirty="0"/>
                        <a:t>Low</a:t>
                      </a:r>
                    </a:p>
                  </a:txBody>
                  <a:tcPr marL="68580" marR="68580" marT="34290" marB="34290"/>
                </a:tc>
                <a:tc>
                  <a:txBody>
                    <a:bodyPr/>
                    <a:lstStyle/>
                    <a:p>
                      <a:r>
                        <a:rPr lang="en-US" sz="1200" dirty="0"/>
                        <a:t>Unlucky </a:t>
                      </a:r>
                    </a:p>
                  </a:txBody>
                  <a:tcPr marL="68580" marR="68580" marT="34290" marB="34290"/>
                </a:tc>
                <a:tc>
                  <a:txBody>
                    <a:bodyPr/>
                    <a:lstStyle/>
                    <a:p>
                      <a:r>
                        <a:rPr lang="en-US" sz="1200" dirty="0"/>
                        <a:t>Loss of hope</a:t>
                      </a:r>
                    </a:p>
                    <a:p>
                      <a:r>
                        <a:rPr lang="en-US" sz="1200" dirty="0"/>
                        <a:t>Scared to die</a:t>
                      </a:r>
                    </a:p>
                  </a:txBody>
                  <a:tcPr marL="68580" marR="68580" marT="34290" marB="34290"/>
                </a:tc>
                <a:tc>
                  <a:txBody>
                    <a:bodyPr/>
                    <a:lstStyle/>
                    <a:p>
                      <a:r>
                        <a:rPr lang="en-US" sz="1200" dirty="0"/>
                        <a:t>Deadly disease</a:t>
                      </a:r>
                    </a:p>
                    <a:p>
                      <a:r>
                        <a:rPr lang="en-US" sz="1200" dirty="0"/>
                        <a:t>Not</a:t>
                      </a:r>
                      <a:r>
                        <a:rPr lang="en-US" sz="1200" baseline="0" dirty="0"/>
                        <a:t> contagious</a:t>
                      </a:r>
                      <a:endParaRPr lang="en-US" sz="1200" dirty="0"/>
                    </a:p>
                  </a:txBody>
                  <a:tcPr marL="68580" marR="68580" marT="34290" marB="34290"/>
                </a:tc>
                <a:extLst>
                  <a:ext uri="{0D108BD9-81ED-4DB2-BD59-A6C34878D82A}">
                    <a16:rowId xmlns:a16="http://schemas.microsoft.com/office/drawing/2014/main" val="10004"/>
                  </a:ext>
                </a:extLst>
              </a:tr>
              <a:tr h="798755">
                <a:tc>
                  <a:txBody>
                    <a:bodyPr/>
                    <a:lstStyle/>
                    <a:p>
                      <a:r>
                        <a:rPr lang="en-US" sz="1200" dirty="0"/>
                        <a:t>Diabetes</a:t>
                      </a:r>
                    </a:p>
                  </a:txBody>
                  <a:tcPr marL="68580" marR="68580" marT="34290" marB="34290"/>
                </a:tc>
                <a:tc>
                  <a:txBody>
                    <a:bodyPr/>
                    <a:lstStyle/>
                    <a:p>
                      <a:r>
                        <a:rPr lang="en-US" sz="1200" dirty="0"/>
                        <a:t>Low</a:t>
                      </a:r>
                    </a:p>
                  </a:txBody>
                  <a:tcPr marL="68580" marR="68580" marT="34290" marB="34290"/>
                </a:tc>
                <a:tc>
                  <a:txBody>
                    <a:bodyPr/>
                    <a:lstStyle/>
                    <a:p>
                      <a:r>
                        <a:rPr lang="en-US" sz="1200" dirty="0"/>
                        <a:t>Lazy</a:t>
                      </a:r>
                    </a:p>
                    <a:p>
                      <a:endParaRPr lang="en-US" sz="1200" dirty="0"/>
                    </a:p>
                  </a:txBody>
                  <a:tcPr marL="68580" marR="68580" marT="34290" marB="34290"/>
                </a:tc>
                <a:tc>
                  <a:txBody>
                    <a:bodyPr/>
                    <a:lstStyle/>
                    <a:p>
                      <a:r>
                        <a:rPr lang="en-US" sz="1200" dirty="0"/>
                        <a:t>Self-blame </a:t>
                      </a:r>
                    </a:p>
                  </a:txBody>
                  <a:tcPr marL="68580" marR="68580" marT="34290" marB="34290"/>
                </a:tc>
                <a:tc>
                  <a:txBody>
                    <a:bodyPr/>
                    <a:lstStyle/>
                    <a:p>
                      <a:r>
                        <a:rPr lang="en-US" sz="1200" dirty="0"/>
                        <a:t>Not associated with sex </a:t>
                      </a:r>
                    </a:p>
                    <a:p>
                      <a:r>
                        <a:rPr lang="en-US" sz="1200" dirty="0"/>
                        <a:t>Not contagious</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339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u="sng" dirty="0">
                <a:solidFill>
                  <a:srgbClr val="C00000"/>
                </a:solidFill>
              </a:rPr>
              <a:t>How can we combat stigma?</a:t>
            </a:r>
          </a:p>
        </p:txBody>
      </p:sp>
      <p:sp>
        <p:nvSpPr>
          <p:cNvPr id="48131" name="Content Placeholder 3"/>
          <p:cNvSpPr>
            <a:spLocks noGrp="1"/>
          </p:cNvSpPr>
          <p:nvPr>
            <p:ph idx="1"/>
          </p:nvPr>
        </p:nvSpPr>
        <p:spPr>
          <a:xfrm>
            <a:off x="1371600" y="2057400"/>
            <a:ext cx="2914650" cy="3600450"/>
          </a:xfrm>
        </p:spPr>
        <p:txBody>
          <a:bodyPr/>
          <a:lstStyle/>
          <a:p>
            <a:pPr eaLnBrk="1" hangingPunct="1"/>
            <a:r>
              <a:rPr lang="en-US" altLang="en-US" sz="2100"/>
              <a:t>People First Language </a:t>
            </a:r>
          </a:p>
          <a:p>
            <a:pPr eaLnBrk="1" hangingPunct="1"/>
            <a:r>
              <a:rPr lang="en-US" altLang="en-US" sz="2100"/>
              <a:t>Stigmatizing vs. Preferred Language</a:t>
            </a:r>
          </a:p>
          <a:p>
            <a:pPr eaLnBrk="1" hangingPunct="1"/>
            <a:r>
              <a:rPr lang="en-US" altLang="en-US" sz="2100"/>
              <a:t>Opt-out testing </a:t>
            </a:r>
          </a:p>
          <a:p>
            <a:pPr eaLnBrk="1" hangingPunct="1"/>
            <a:r>
              <a:rPr lang="en-US" altLang="en-US" sz="2100"/>
              <a:t>Trauma-informed care</a:t>
            </a:r>
          </a:p>
          <a:p>
            <a:pPr eaLnBrk="1" hangingPunct="1"/>
            <a:endParaRPr lang="en-US" altLang="en-US" sz="2100"/>
          </a:p>
        </p:txBody>
      </p:sp>
      <p:pic>
        <p:nvPicPr>
          <p:cNvPr id="48132" name="Picture 2" descr="https://www.thewellproject.org/sites/default/files/LanguageStigma_960x640.jpg"/>
          <p:cNvPicPr>
            <a:picLocks noChangeAspect="1" noChangeArrowheads="1"/>
          </p:cNvPicPr>
          <p:nvPr/>
        </p:nvPicPr>
        <p:blipFill>
          <a:blip r:embed="rId3" cstate="print">
            <a:extLst>
              <a:ext uri="{28A0092B-C50C-407E-A947-70E740481C1C}">
                <a14:useLocalDpi xmlns:a14="http://schemas.microsoft.com/office/drawing/2010/main" val="0"/>
              </a:ext>
            </a:extLst>
          </a:blip>
          <a:srcRect l="8109"/>
          <a:stretch>
            <a:fillRect/>
          </a:stretch>
        </p:blipFill>
        <p:spPr bwMode="auto">
          <a:xfrm>
            <a:off x="4286250" y="2457450"/>
            <a:ext cx="29146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45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4024425"/>
              </p:ext>
            </p:extLst>
          </p:nvPr>
        </p:nvGraphicFramePr>
        <p:xfrm>
          <a:off x="685800" y="609602"/>
          <a:ext cx="7315200" cy="472439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593572">
                <a:tc>
                  <a:txBody>
                    <a:bodyPr/>
                    <a:lstStyle/>
                    <a:p>
                      <a:r>
                        <a:rPr lang="en-US" sz="1500" dirty="0"/>
                        <a:t>Stigmatizing</a:t>
                      </a:r>
                    </a:p>
                  </a:txBody>
                  <a:tcPr marL="68580" marR="68580" marT="34288" marB="34288"/>
                </a:tc>
                <a:tc>
                  <a:txBody>
                    <a:bodyPr/>
                    <a:lstStyle/>
                    <a:p>
                      <a:r>
                        <a:rPr lang="en-US" sz="1500" dirty="0"/>
                        <a:t>Preferred</a:t>
                      </a:r>
                    </a:p>
                  </a:txBody>
                  <a:tcPr marL="68580" marR="68580" marT="34288" marB="34288"/>
                </a:tc>
                <a:extLst>
                  <a:ext uri="{0D108BD9-81ED-4DB2-BD59-A6C34878D82A}">
                    <a16:rowId xmlns:a16="http://schemas.microsoft.com/office/drawing/2014/main" val="10000"/>
                  </a:ext>
                </a:extLst>
              </a:tr>
              <a:tr h="681546">
                <a:tc>
                  <a:txBody>
                    <a:bodyPr/>
                    <a:lstStyle/>
                    <a:p>
                      <a:r>
                        <a:rPr lang="en-US" sz="1400" dirty="0"/>
                        <a:t>HIV patient, AIDS patient</a:t>
                      </a:r>
                    </a:p>
                    <a:p>
                      <a:r>
                        <a:rPr lang="en-US" sz="1400" dirty="0"/>
                        <a:t>AIDS</a:t>
                      </a:r>
                      <a:r>
                        <a:rPr lang="en-US" sz="1400" baseline="0" dirty="0"/>
                        <a:t> or HIV carrier</a:t>
                      </a:r>
                    </a:p>
                  </a:txBody>
                  <a:tcPr marL="68580" marR="68580" marT="34288" marB="34288"/>
                </a:tc>
                <a:tc>
                  <a:txBody>
                    <a:bodyPr/>
                    <a:lstStyle/>
                    <a:p>
                      <a:r>
                        <a:rPr lang="en-US" sz="1400" dirty="0"/>
                        <a:t>Person</a:t>
                      </a:r>
                      <a:r>
                        <a:rPr lang="en-US" sz="1400" baseline="0" dirty="0"/>
                        <a:t> living with HIV</a:t>
                      </a:r>
                      <a:endParaRPr lang="en-US" sz="1400" dirty="0"/>
                    </a:p>
                  </a:txBody>
                  <a:tcPr marL="68580" marR="68580" marT="34288" marB="34288"/>
                </a:tc>
                <a:extLst>
                  <a:ext uri="{0D108BD9-81ED-4DB2-BD59-A6C34878D82A}">
                    <a16:rowId xmlns:a16="http://schemas.microsoft.com/office/drawing/2014/main" val="10001"/>
                  </a:ext>
                </a:extLst>
              </a:tr>
              <a:tr h="975139">
                <a:tc>
                  <a:txBody>
                    <a:bodyPr/>
                    <a:lstStyle/>
                    <a:p>
                      <a:r>
                        <a:rPr lang="en-US" sz="1400" dirty="0"/>
                        <a:t>Full-blown AIDS</a:t>
                      </a:r>
                    </a:p>
                  </a:txBody>
                  <a:tcPr marL="68580" marR="68580" marT="34288" marB="34288"/>
                </a:tc>
                <a:tc>
                  <a:txBody>
                    <a:bodyPr/>
                    <a:lstStyle/>
                    <a:p>
                      <a:r>
                        <a:rPr lang="en-US" sz="1400" dirty="0"/>
                        <a:t>There is no medical condition for this phrase – simply use the term AIDS,</a:t>
                      </a:r>
                      <a:r>
                        <a:rPr lang="en-US" sz="1400" baseline="0" dirty="0"/>
                        <a:t> or Stage 3 HIV</a:t>
                      </a:r>
                      <a:endParaRPr lang="en-US" sz="1400" dirty="0"/>
                    </a:p>
                  </a:txBody>
                  <a:tcPr marL="68580" marR="68580" marT="34288" marB="34288"/>
                </a:tc>
                <a:extLst>
                  <a:ext uri="{0D108BD9-81ED-4DB2-BD59-A6C34878D82A}">
                    <a16:rowId xmlns:a16="http://schemas.microsoft.com/office/drawing/2014/main" val="10002"/>
                  </a:ext>
                </a:extLst>
              </a:tr>
              <a:tr h="555524">
                <a:tc>
                  <a:txBody>
                    <a:bodyPr/>
                    <a:lstStyle/>
                    <a:p>
                      <a:r>
                        <a:rPr lang="en-US" sz="1400" dirty="0"/>
                        <a:t>Contaminated</a:t>
                      </a:r>
                      <a:r>
                        <a:rPr lang="en-US" sz="1400" baseline="0" dirty="0"/>
                        <a:t> or infected</a:t>
                      </a:r>
                      <a:endParaRPr lang="en-US" sz="1400" dirty="0"/>
                    </a:p>
                  </a:txBody>
                  <a:tcPr marL="68580" marR="68580" marT="34288" marB="34288"/>
                </a:tc>
                <a:tc>
                  <a:txBody>
                    <a:bodyPr/>
                    <a:lstStyle/>
                    <a:p>
                      <a:r>
                        <a:rPr lang="en-US" sz="1400" dirty="0"/>
                        <a:t>Person living with HIV</a:t>
                      </a:r>
                    </a:p>
                  </a:txBody>
                  <a:tcPr marL="68580" marR="68580" marT="34288" marB="34288"/>
                </a:tc>
                <a:extLst>
                  <a:ext uri="{0D108BD9-81ED-4DB2-BD59-A6C34878D82A}">
                    <a16:rowId xmlns:a16="http://schemas.microsoft.com/office/drawing/2014/main" val="10003"/>
                  </a:ext>
                </a:extLst>
              </a:tr>
              <a:tr h="555524">
                <a:tc>
                  <a:txBody>
                    <a:bodyPr/>
                    <a:lstStyle/>
                    <a:p>
                      <a:r>
                        <a:rPr lang="en-US" sz="1400" dirty="0"/>
                        <a:t>Unprotected sex</a:t>
                      </a:r>
                    </a:p>
                  </a:txBody>
                  <a:tcPr marL="68580" marR="68580" marT="34288" marB="34288"/>
                </a:tc>
                <a:tc>
                  <a:txBody>
                    <a:bodyPr/>
                    <a:lstStyle/>
                    <a:p>
                      <a:r>
                        <a:rPr lang="en-US" sz="1400" dirty="0"/>
                        <a:t>Condomless sex</a:t>
                      </a:r>
                    </a:p>
                  </a:txBody>
                  <a:tcPr marL="68580" marR="68580" marT="34288" marB="34288"/>
                </a:tc>
                <a:extLst>
                  <a:ext uri="{0D108BD9-81ED-4DB2-BD59-A6C34878D82A}">
                    <a16:rowId xmlns:a16="http://schemas.microsoft.com/office/drawing/2014/main" val="10004"/>
                  </a:ext>
                </a:extLst>
              </a:tr>
              <a:tr h="681546">
                <a:tc>
                  <a:txBody>
                    <a:bodyPr/>
                    <a:lstStyle/>
                    <a:p>
                      <a:r>
                        <a:rPr lang="en-US" sz="1400" dirty="0"/>
                        <a:t>Compliant</a:t>
                      </a:r>
                    </a:p>
                  </a:txBody>
                  <a:tcPr marL="68580" marR="68580" marT="34288" marB="34288"/>
                </a:tc>
                <a:tc>
                  <a:txBody>
                    <a:bodyPr/>
                    <a:lstStyle/>
                    <a:p>
                      <a:r>
                        <a:rPr lang="en-US" sz="1400" dirty="0"/>
                        <a:t>Person taking medications as prescribed</a:t>
                      </a:r>
                    </a:p>
                  </a:txBody>
                  <a:tcPr marL="68580" marR="68580" marT="34288" marB="34288"/>
                </a:tc>
                <a:extLst>
                  <a:ext uri="{0D108BD9-81ED-4DB2-BD59-A6C34878D82A}">
                    <a16:rowId xmlns:a16="http://schemas.microsoft.com/office/drawing/2014/main" val="10005"/>
                  </a:ext>
                </a:extLst>
              </a:tr>
              <a:tr h="681546">
                <a:tc>
                  <a:txBody>
                    <a:bodyPr/>
                    <a:lstStyle/>
                    <a:p>
                      <a:r>
                        <a:rPr lang="en-US" sz="1400" dirty="0"/>
                        <a:t>HIV</a:t>
                      </a:r>
                      <a:r>
                        <a:rPr lang="en-US" sz="1400" baseline="0" dirty="0"/>
                        <a:t> </a:t>
                      </a:r>
                      <a:r>
                        <a:rPr lang="en-US" sz="1400" dirty="0"/>
                        <a:t>infected</a:t>
                      </a:r>
                    </a:p>
                  </a:txBody>
                  <a:tcPr marL="68580" marR="68580" marT="34288" marB="34288"/>
                </a:tc>
                <a:tc>
                  <a:txBody>
                    <a:bodyPr/>
                    <a:lstStyle/>
                    <a:p>
                      <a:r>
                        <a:rPr lang="en-US" sz="1400" dirty="0"/>
                        <a:t>Living with/diagnosed with HIV, contracted/acquired</a:t>
                      </a:r>
                      <a:r>
                        <a:rPr lang="en-US" sz="1400" baseline="0" dirty="0"/>
                        <a:t> HIV</a:t>
                      </a:r>
                      <a:endParaRPr lang="en-US" sz="1400" dirty="0"/>
                    </a:p>
                  </a:txBody>
                  <a:tcPr marL="68580" marR="68580" marT="34288" marB="3428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515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Biology of HIV: </a:t>
            </a:r>
            <a:br>
              <a:rPr lang="en-US" dirty="0">
                <a:solidFill>
                  <a:srgbClr val="C00000"/>
                </a:solidFill>
              </a:rPr>
            </a:br>
            <a:r>
              <a:rPr lang="en-US" dirty="0">
                <a:solidFill>
                  <a:srgbClr val="C00000"/>
                </a:solidFill>
              </a:rPr>
              <a:t>A brief Overview</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16</a:t>
            </a:fld>
            <a:endParaRPr lang="en-US" dirty="0">
              <a:solidFill>
                <a:srgbClr val="FFFFFF"/>
              </a:solidFill>
            </a:endParaRPr>
          </a:p>
        </p:txBody>
      </p:sp>
    </p:spTree>
    <p:extLst>
      <p:ext uri="{BB962C8B-B14F-4D97-AF65-F5344CB8AC3E}">
        <p14:creationId xmlns:p14="http://schemas.microsoft.com/office/powerpoint/2010/main" val="307880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u="sng" dirty="0">
                <a:solidFill>
                  <a:srgbClr val="C00000"/>
                </a:solidFill>
              </a:rPr>
              <a:t>Characteristics of HIV</a:t>
            </a:r>
          </a:p>
        </p:txBody>
      </p:sp>
      <p:sp>
        <p:nvSpPr>
          <p:cNvPr id="100355" name="Content Placeholder 2"/>
          <p:cNvSpPr>
            <a:spLocks noGrp="1"/>
          </p:cNvSpPr>
          <p:nvPr>
            <p:ph idx="1"/>
          </p:nvPr>
        </p:nvSpPr>
        <p:spPr/>
        <p:txBody>
          <a:bodyPr/>
          <a:lstStyle/>
          <a:p>
            <a:pPr eaLnBrk="1" hangingPunct="1">
              <a:defRPr/>
            </a:pPr>
            <a:r>
              <a:rPr lang="en-US" altLang="en-US" b="1" dirty="0"/>
              <a:t>H</a:t>
            </a:r>
            <a:r>
              <a:rPr lang="en-US" altLang="en-US" dirty="0"/>
              <a:t>uman </a:t>
            </a:r>
            <a:r>
              <a:rPr lang="en-US" altLang="en-US" b="1" dirty="0"/>
              <a:t>I</a:t>
            </a:r>
            <a:r>
              <a:rPr lang="en-US" altLang="en-US" dirty="0"/>
              <a:t>mmunodeficiency </a:t>
            </a:r>
            <a:r>
              <a:rPr lang="en-US" altLang="en-US" b="1" dirty="0"/>
              <a:t>V</a:t>
            </a:r>
            <a:r>
              <a:rPr lang="en-US" altLang="en-US" dirty="0"/>
              <a:t>irus.</a:t>
            </a:r>
          </a:p>
          <a:p>
            <a:pPr eaLnBrk="1" hangingPunct="1">
              <a:defRPr/>
            </a:pPr>
            <a:r>
              <a:rPr lang="en-US" altLang="en-US" dirty="0"/>
              <a:t>RNA virus.</a:t>
            </a:r>
          </a:p>
          <a:p>
            <a:pPr eaLnBrk="1" hangingPunct="1">
              <a:defRPr/>
            </a:pPr>
            <a:r>
              <a:rPr lang="en-US" altLang="en-US" dirty="0"/>
              <a:t>Classified as a retrovirus.</a:t>
            </a:r>
          </a:p>
          <a:p>
            <a:pPr eaLnBrk="1" hangingPunct="1">
              <a:defRPr/>
            </a:pPr>
            <a:r>
              <a:rPr lang="en-US" altLang="en-US" dirty="0"/>
              <a:t>Must live inside a human cell to survive.</a:t>
            </a:r>
          </a:p>
          <a:p>
            <a:pPr eaLnBrk="1" hangingPunct="1">
              <a:defRPr/>
            </a:pPr>
            <a:r>
              <a:rPr lang="en-US" altLang="en-US" dirty="0"/>
              <a:t>Spread from person to person by contact with certain body fluids:  semen, blood, vaginal fluids, breast milk.</a:t>
            </a:r>
          </a:p>
          <a:p>
            <a:pPr marL="0" indent="0">
              <a:buNone/>
              <a:defRPr/>
            </a:pPr>
            <a:endParaRPr lang="en-US" altLang="en-US" dirty="0"/>
          </a:p>
          <a:p>
            <a:pPr marL="240506" lvl="1" indent="0">
              <a:buNone/>
              <a:defRPr/>
            </a:pPr>
            <a:endParaRPr lang="en-US" altLang="en-US" dirty="0"/>
          </a:p>
        </p:txBody>
      </p:sp>
      <p:sp>
        <p:nvSpPr>
          <p:cNvPr id="52228" name="Footer Placeholder 3"/>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557213" indent="-214313">
              <a:defRPr>
                <a:solidFill>
                  <a:schemeClr val="tx1"/>
                </a:solidFill>
                <a:latin typeface="Franklin Gothic Book" panose="020B0503020102020204" pitchFamily="34" charset="0"/>
              </a:defRPr>
            </a:lvl2pPr>
            <a:lvl3pPr marL="857250" indent="-171450">
              <a:defRPr>
                <a:solidFill>
                  <a:schemeClr val="tx1"/>
                </a:solidFill>
                <a:latin typeface="Franklin Gothic Book" panose="020B0503020102020204" pitchFamily="34" charset="0"/>
              </a:defRPr>
            </a:lvl3pPr>
            <a:lvl4pPr marL="1200150" indent="-171450">
              <a:defRPr>
                <a:solidFill>
                  <a:schemeClr val="tx1"/>
                </a:solidFill>
                <a:latin typeface="Franklin Gothic Book" panose="020B0503020102020204" pitchFamily="34" charset="0"/>
              </a:defRPr>
            </a:lvl4pPr>
            <a:lvl5pPr marL="1543050" indent="-171450">
              <a:defRPr>
                <a:solidFill>
                  <a:schemeClr val="tx1"/>
                </a:solidFill>
                <a:latin typeface="Franklin Gothic Book" panose="020B0503020102020204" pitchFamily="34" charset="0"/>
              </a:defRPr>
            </a:lvl5pPr>
            <a:lvl6pPr marL="1885950" indent="-171450" defTabSz="342900" eaLnBrk="0" fontAlgn="base" hangingPunct="0">
              <a:spcBef>
                <a:spcPct val="0"/>
              </a:spcBef>
              <a:spcAft>
                <a:spcPct val="0"/>
              </a:spcAft>
              <a:defRPr>
                <a:solidFill>
                  <a:schemeClr val="tx1"/>
                </a:solidFill>
                <a:latin typeface="Franklin Gothic Book" panose="020B0503020102020204" pitchFamily="34" charset="0"/>
              </a:defRPr>
            </a:lvl6pPr>
            <a:lvl7pPr marL="2228850" indent="-171450" defTabSz="342900" eaLnBrk="0" fontAlgn="base" hangingPunct="0">
              <a:spcBef>
                <a:spcPct val="0"/>
              </a:spcBef>
              <a:spcAft>
                <a:spcPct val="0"/>
              </a:spcAft>
              <a:defRPr>
                <a:solidFill>
                  <a:schemeClr val="tx1"/>
                </a:solidFill>
                <a:latin typeface="Franklin Gothic Book" panose="020B0503020102020204" pitchFamily="34" charset="0"/>
              </a:defRPr>
            </a:lvl7pPr>
            <a:lvl8pPr marL="2571750" indent="-171450" defTabSz="342900" eaLnBrk="0" fontAlgn="base" hangingPunct="0">
              <a:spcBef>
                <a:spcPct val="0"/>
              </a:spcBef>
              <a:spcAft>
                <a:spcPct val="0"/>
              </a:spcAft>
              <a:defRPr>
                <a:solidFill>
                  <a:schemeClr val="tx1"/>
                </a:solidFill>
                <a:latin typeface="Franklin Gothic Book" panose="020B0503020102020204" pitchFamily="34" charset="0"/>
              </a:defRPr>
            </a:lvl8pPr>
            <a:lvl9pPr marL="2914650" indent="-171450" defTabSz="3429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solidFill>
                <a:srgbClr val="454545"/>
              </a:solidFill>
              <a:latin typeface="Arial" panose="020B0604020202020204" pitchFamily="34" charset="0"/>
            </a:endParaRPr>
          </a:p>
        </p:txBody>
      </p:sp>
    </p:spTree>
    <p:extLst>
      <p:ext uri="{BB962C8B-B14F-4D97-AF65-F5344CB8AC3E}">
        <p14:creationId xmlns:p14="http://schemas.microsoft.com/office/powerpoint/2010/main" val="3215636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u="sng" dirty="0">
                <a:solidFill>
                  <a:srgbClr val="C00000"/>
                </a:solidFill>
              </a:rPr>
              <a:t>Characteristics of HIV </a:t>
            </a:r>
            <a:r>
              <a:rPr lang="en-US" altLang="en-US" u="sng" dirty="0" err="1">
                <a:solidFill>
                  <a:srgbClr val="C00000"/>
                </a:solidFill>
              </a:rPr>
              <a:t>con’t</a:t>
            </a:r>
            <a:endParaRPr lang="en-US" altLang="en-US" u="sng" dirty="0">
              <a:solidFill>
                <a:srgbClr val="C00000"/>
              </a:solidFill>
            </a:endParaRPr>
          </a:p>
        </p:txBody>
      </p:sp>
      <p:sp>
        <p:nvSpPr>
          <p:cNvPr id="100355" name="Content Placeholder 2"/>
          <p:cNvSpPr>
            <a:spLocks noGrp="1"/>
          </p:cNvSpPr>
          <p:nvPr>
            <p:ph idx="1"/>
          </p:nvPr>
        </p:nvSpPr>
        <p:spPr/>
        <p:txBody>
          <a:bodyPr/>
          <a:lstStyle/>
          <a:p>
            <a:pPr eaLnBrk="1" hangingPunct="1">
              <a:defRPr/>
            </a:pPr>
            <a:r>
              <a:rPr lang="en-US" altLang="en-US" dirty="0"/>
              <a:t>Weakens the immune system of a person by replicating inside a type of white blood cell call T cells (CD4 cells). The T cells are destroyed during this process.</a:t>
            </a:r>
          </a:p>
          <a:p>
            <a:pPr eaLnBrk="1" hangingPunct="1">
              <a:defRPr/>
            </a:pPr>
            <a:r>
              <a:rPr lang="en-US" altLang="en-US" dirty="0"/>
              <a:t>Once established, infection with HIV is chronic. </a:t>
            </a:r>
          </a:p>
          <a:p>
            <a:pPr eaLnBrk="1" hangingPunct="1">
              <a:defRPr/>
            </a:pPr>
            <a:r>
              <a:rPr lang="en-US" altLang="en-US" dirty="0"/>
              <a:t>HIV is the virus that causes AIDS.</a:t>
            </a:r>
          </a:p>
          <a:p>
            <a:pPr marL="0" indent="0">
              <a:buNone/>
              <a:defRPr/>
            </a:pPr>
            <a:endParaRPr lang="en-US" altLang="en-US" dirty="0"/>
          </a:p>
          <a:p>
            <a:pPr marL="240506" lvl="1" indent="0">
              <a:buNone/>
              <a:defRPr/>
            </a:pPr>
            <a:endParaRPr lang="en-US" altLang="en-US" dirty="0"/>
          </a:p>
        </p:txBody>
      </p:sp>
      <p:sp>
        <p:nvSpPr>
          <p:cNvPr id="52228" name="Footer Placeholder 3"/>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557213" indent="-214313">
              <a:defRPr>
                <a:solidFill>
                  <a:schemeClr val="tx1"/>
                </a:solidFill>
                <a:latin typeface="Franklin Gothic Book" panose="020B0503020102020204" pitchFamily="34" charset="0"/>
              </a:defRPr>
            </a:lvl2pPr>
            <a:lvl3pPr marL="857250" indent="-171450">
              <a:defRPr>
                <a:solidFill>
                  <a:schemeClr val="tx1"/>
                </a:solidFill>
                <a:latin typeface="Franklin Gothic Book" panose="020B0503020102020204" pitchFamily="34" charset="0"/>
              </a:defRPr>
            </a:lvl3pPr>
            <a:lvl4pPr marL="1200150" indent="-171450">
              <a:defRPr>
                <a:solidFill>
                  <a:schemeClr val="tx1"/>
                </a:solidFill>
                <a:latin typeface="Franklin Gothic Book" panose="020B0503020102020204" pitchFamily="34" charset="0"/>
              </a:defRPr>
            </a:lvl4pPr>
            <a:lvl5pPr marL="1543050" indent="-171450">
              <a:defRPr>
                <a:solidFill>
                  <a:schemeClr val="tx1"/>
                </a:solidFill>
                <a:latin typeface="Franklin Gothic Book" panose="020B0503020102020204" pitchFamily="34" charset="0"/>
              </a:defRPr>
            </a:lvl5pPr>
            <a:lvl6pPr marL="1885950" indent="-171450" defTabSz="342900" eaLnBrk="0" fontAlgn="base" hangingPunct="0">
              <a:spcBef>
                <a:spcPct val="0"/>
              </a:spcBef>
              <a:spcAft>
                <a:spcPct val="0"/>
              </a:spcAft>
              <a:defRPr>
                <a:solidFill>
                  <a:schemeClr val="tx1"/>
                </a:solidFill>
                <a:latin typeface="Franklin Gothic Book" panose="020B0503020102020204" pitchFamily="34" charset="0"/>
              </a:defRPr>
            </a:lvl6pPr>
            <a:lvl7pPr marL="2228850" indent="-171450" defTabSz="342900" eaLnBrk="0" fontAlgn="base" hangingPunct="0">
              <a:spcBef>
                <a:spcPct val="0"/>
              </a:spcBef>
              <a:spcAft>
                <a:spcPct val="0"/>
              </a:spcAft>
              <a:defRPr>
                <a:solidFill>
                  <a:schemeClr val="tx1"/>
                </a:solidFill>
                <a:latin typeface="Franklin Gothic Book" panose="020B0503020102020204" pitchFamily="34" charset="0"/>
              </a:defRPr>
            </a:lvl7pPr>
            <a:lvl8pPr marL="2571750" indent="-171450" defTabSz="342900" eaLnBrk="0" fontAlgn="base" hangingPunct="0">
              <a:spcBef>
                <a:spcPct val="0"/>
              </a:spcBef>
              <a:spcAft>
                <a:spcPct val="0"/>
              </a:spcAft>
              <a:defRPr>
                <a:solidFill>
                  <a:schemeClr val="tx1"/>
                </a:solidFill>
                <a:latin typeface="Franklin Gothic Book" panose="020B0503020102020204" pitchFamily="34" charset="0"/>
              </a:defRPr>
            </a:lvl8pPr>
            <a:lvl9pPr marL="2914650" indent="-171450" defTabSz="3429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solidFill>
                <a:srgbClr val="454545"/>
              </a:solidFill>
              <a:latin typeface="Arial" panose="020B0604020202020204" pitchFamily="34" charset="0"/>
            </a:endParaRPr>
          </a:p>
        </p:txBody>
      </p:sp>
    </p:spTree>
    <p:extLst>
      <p:ext uri="{BB962C8B-B14F-4D97-AF65-F5344CB8AC3E}">
        <p14:creationId xmlns:p14="http://schemas.microsoft.com/office/powerpoint/2010/main" val="379058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91757" y="1358984"/>
            <a:ext cx="7200900" cy="1114425"/>
          </a:xfrm>
        </p:spPr>
        <p:txBody>
          <a:bodyPr/>
          <a:lstStyle/>
          <a:p>
            <a:r>
              <a:rPr lang="en-US" altLang="en-US" u="sng" dirty="0">
                <a:solidFill>
                  <a:srgbClr val="C00000"/>
                </a:solidFill>
              </a:rPr>
              <a:t>HIV Life Cycle</a:t>
            </a:r>
            <a:br>
              <a:rPr lang="en-US" altLang="en-US" dirty="0"/>
            </a:br>
            <a:endParaRPr lang="en-US" altLang="en-US" dirty="0"/>
          </a:p>
        </p:txBody>
      </p:sp>
      <p:sp>
        <p:nvSpPr>
          <p:cNvPr id="3" name="Footer Placeholder 2"/>
          <p:cNvSpPr>
            <a:spLocks noGrp="1"/>
          </p:cNvSpPr>
          <p:nvPr>
            <p:ph type="ftr" sz="quarter" idx="11"/>
          </p:nvPr>
        </p:nvSpPr>
        <p:spPr/>
        <p:txBody>
          <a:bodyPr/>
          <a:lstStyle/>
          <a:p>
            <a:pPr>
              <a:defRPr/>
            </a:pPr>
            <a:r>
              <a:rPr lang="en-US" dirty="0"/>
              <a:t>Courtesy of the Howard Hughes Medical Institute </a:t>
            </a:r>
          </a:p>
        </p:txBody>
      </p:sp>
      <p:sp>
        <p:nvSpPr>
          <p:cNvPr id="55300" name="Rectangle 3"/>
          <p:cNvSpPr>
            <a:spLocks noChangeArrowheads="1"/>
          </p:cNvSpPr>
          <p:nvPr/>
        </p:nvSpPr>
        <p:spPr bwMode="auto">
          <a:xfrm>
            <a:off x="2693194" y="3290887"/>
            <a:ext cx="379802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1350">
                <a:hlinkClick r:id="rId2"/>
              </a:rPr>
              <a:t>https://www.youtube.com/watch?v=PlSvywlLuNw</a:t>
            </a:r>
            <a:endParaRPr lang="en-US" altLang="en-US" sz="1350"/>
          </a:p>
        </p:txBody>
      </p:sp>
    </p:spTree>
    <p:extLst>
      <p:ext uri="{BB962C8B-B14F-4D97-AF65-F5344CB8AC3E}">
        <p14:creationId xmlns:p14="http://schemas.microsoft.com/office/powerpoint/2010/main" val="124718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07182" y="4704160"/>
            <a:ext cx="85760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a:t>This conference is supported by the Health Resources and Services Administration (HRSA) of the U.S. Department of Health and Human Services (HHS) as part of an award totaling $3,139,511.00 with 0 percentage financed with nongovernmental sources. The contents are those of the author(s) and do not necessarily represent the official views of, nor an endorsement, by HRSA, HHS or the U.S. Government.</a:t>
            </a:r>
          </a:p>
        </p:txBody>
      </p:sp>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 y="1969294"/>
            <a:ext cx="3249216"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922" y="2118123"/>
            <a:ext cx="3956447"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31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HIV: Transmission &amp; Acute Infection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202634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2"/>
          <p:cNvSpPr>
            <a:spLocks noGrp="1"/>
          </p:cNvSpPr>
          <p:nvPr>
            <p:ph type="body" idx="1"/>
          </p:nvPr>
        </p:nvSpPr>
        <p:spPr>
          <a:xfrm>
            <a:off x="1028700" y="1666875"/>
            <a:ext cx="3332560" cy="619125"/>
          </a:xfrm>
        </p:spPr>
        <p:txBody>
          <a:bodyPr/>
          <a:lstStyle/>
          <a:p>
            <a:pPr eaLnBrk="1" hangingPunct="1">
              <a:spcBef>
                <a:spcPct val="0"/>
              </a:spcBef>
              <a:spcAft>
                <a:spcPct val="0"/>
              </a:spcAft>
            </a:pPr>
            <a:r>
              <a:rPr lang="en-US" altLang="en-US" sz="3200" u="sng" dirty="0">
                <a:solidFill>
                  <a:srgbClr val="C00000"/>
                </a:solidFill>
              </a:rPr>
              <a:t>HIV is in:</a:t>
            </a:r>
          </a:p>
        </p:txBody>
      </p:sp>
      <p:sp>
        <p:nvSpPr>
          <p:cNvPr id="58371" name="Content Placeholder 3"/>
          <p:cNvSpPr>
            <a:spLocks noGrp="1"/>
          </p:cNvSpPr>
          <p:nvPr>
            <p:ph sz="half" idx="2"/>
          </p:nvPr>
        </p:nvSpPr>
        <p:spPr>
          <a:xfrm>
            <a:off x="1028700" y="2486025"/>
            <a:ext cx="3332560" cy="2343150"/>
          </a:xfrm>
        </p:spPr>
        <p:txBody>
          <a:bodyPr/>
          <a:lstStyle/>
          <a:p>
            <a:pPr eaLnBrk="1" hangingPunct="1"/>
            <a:r>
              <a:rPr lang="en-US" altLang="en-US" sz="3000" dirty="0"/>
              <a:t>Blood</a:t>
            </a:r>
          </a:p>
          <a:p>
            <a:pPr eaLnBrk="1" hangingPunct="1"/>
            <a:r>
              <a:rPr lang="en-US" altLang="en-US" sz="3000" dirty="0"/>
              <a:t>Semen</a:t>
            </a:r>
          </a:p>
          <a:p>
            <a:pPr eaLnBrk="1" hangingPunct="1"/>
            <a:r>
              <a:rPr lang="en-US" altLang="en-US" sz="3000" dirty="0"/>
              <a:t>Vaginal fluids</a:t>
            </a:r>
          </a:p>
          <a:p>
            <a:pPr eaLnBrk="1" hangingPunct="1"/>
            <a:r>
              <a:rPr lang="en-US" altLang="en-US" sz="3000" dirty="0"/>
              <a:t>Breast milk</a:t>
            </a:r>
          </a:p>
          <a:p>
            <a:pPr eaLnBrk="1" hangingPunct="1"/>
            <a:endParaRPr lang="en-US" altLang="en-US" dirty="0"/>
          </a:p>
        </p:txBody>
      </p:sp>
      <p:sp>
        <p:nvSpPr>
          <p:cNvPr id="58372" name="Text Placeholder 4"/>
          <p:cNvSpPr>
            <a:spLocks noGrp="1"/>
          </p:cNvSpPr>
          <p:nvPr>
            <p:ph type="body" sz="quarter" idx="3"/>
          </p:nvPr>
        </p:nvSpPr>
        <p:spPr>
          <a:xfrm>
            <a:off x="4893469" y="1752600"/>
            <a:ext cx="3333750" cy="457200"/>
          </a:xfrm>
        </p:spPr>
        <p:txBody>
          <a:bodyPr>
            <a:normAutofit fontScale="92500" lnSpcReduction="20000"/>
          </a:bodyPr>
          <a:lstStyle/>
          <a:p>
            <a:pPr eaLnBrk="1" hangingPunct="1">
              <a:spcBef>
                <a:spcPct val="0"/>
              </a:spcBef>
              <a:spcAft>
                <a:spcPct val="0"/>
              </a:spcAft>
            </a:pPr>
            <a:r>
              <a:rPr lang="en-US" altLang="en-US" sz="3200" u="sng" dirty="0">
                <a:solidFill>
                  <a:srgbClr val="C00000"/>
                </a:solidFill>
              </a:rPr>
              <a:t>HIV is NOT in</a:t>
            </a:r>
            <a:r>
              <a:rPr lang="en-US" altLang="en-US" sz="3200" dirty="0">
                <a:solidFill>
                  <a:srgbClr val="C00000"/>
                </a:solidFill>
              </a:rPr>
              <a:t>:</a:t>
            </a:r>
          </a:p>
        </p:txBody>
      </p:sp>
      <p:sp>
        <p:nvSpPr>
          <p:cNvPr id="58373" name="Content Placeholder 5"/>
          <p:cNvSpPr>
            <a:spLocks noGrp="1"/>
          </p:cNvSpPr>
          <p:nvPr>
            <p:ph sz="quarter" idx="4"/>
          </p:nvPr>
        </p:nvSpPr>
        <p:spPr>
          <a:xfrm>
            <a:off x="4893469" y="2486025"/>
            <a:ext cx="3333750" cy="2771775"/>
          </a:xfrm>
        </p:spPr>
        <p:txBody>
          <a:bodyPr>
            <a:normAutofit/>
          </a:bodyPr>
          <a:lstStyle/>
          <a:p>
            <a:pPr eaLnBrk="1" hangingPunct="1"/>
            <a:r>
              <a:rPr lang="en-US" altLang="en-US" sz="3000" dirty="0"/>
              <a:t>Tears</a:t>
            </a:r>
          </a:p>
          <a:p>
            <a:pPr eaLnBrk="1" hangingPunct="1"/>
            <a:r>
              <a:rPr lang="en-US" altLang="en-US" sz="3000" dirty="0"/>
              <a:t>Sweat</a:t>
            </a:r>
          </a:p>
          <a:p>
            <a:pPr eaLnBrk="1" hangingPunct="1"/>
            <a:r>
              <a:rPr lang="en-US" altLang="en-US" sz="3000" dirty="0"/>
              <a:t>Insect bites</a:t>
            </a:r>
          </a:p>
          <a:p>
            <a:pPr eaLnBrk="1" hangingPunct="1"/>
            <a:r>
              <a:rPr lang="en-US" altLang="en-US" sz="3000" dirty="0"/>
              <a:t>Utensils</a:t>
            </a:r>
          </a:p>
          <a:p>
            <a:pPr eaLnBrk="1" hangingPunct="1"/>
            <a:r>
              <a:rPr lang="en-US" altLang="en-US" sz="3000" dirty="0"/>
              <a:t>Furniture, toilets</a:t>
            </a:r>
          </a:p>
        </p:txBody>
      </p:sp>
      <p:sp>
        <p:nvSpPr>
          <p:cNvPr id="7" name="Footer Placeholder 6"/>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82939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z="3000" u="sng" dirty="0">
                <a:solidFill>
                  <a:srgbClr val="C00000"/>
                </a:solidFill>
              </a:rPr>
              <a:t>Behaviors which </a:t>
            </a:r>
            <a:r>
              <a:rPr lang="en-US" altLang="en-US" sz="3000" u="sng" dirty="0">
                <a:solidFill>
                  <a:srgbClr val="C00000"/>
                </a:solidFill>
                <a:sym typeface="Symbol" panose="05050102010706020507" pitchFamily="18" charset="2"/>
              </a:rPr>
              <a:t></a:t>
            </a:r>
            <a:r>
              <a:rPr lang="en-US" altLang="en-US" sz="3000" u="sng" dirty="0">
                <a:solidFill>
                  <a:srgbClr val="C00000"/>
                </a:solidFill>
              </a:rPr>
              <a:t> risk for contracting HIV:</a:t>
            </a:r>
          </a:p>
        </p:txBody>
      </p:sp>
      <p:sp>
        <p:nvSpPr>
          <p:cNvPr id="59395" name="Content Placeholder 2"/>
          <p:cNvSpPr>
            <a:spLocks noGrp="1"/>
          </p:cNvSpPr>
          <p:nvPr>
            <p:ph idx="1"/>
          </p:nvPr>
        </p:nvSpPr>
        <p:spPr>
          <a:xfrm>
            <a:off x="1014533" y="1676400"/>
            <a:ext cx="7200900" cy="3609975"/>
          </a:xfrm>
        </p:spPr>
        <p:txBody>
          <a:bodyPr>
            <a:normAutofit fontScale="92500" lnSpcReduction="20000"/>
          </a:bodyPr>
          <a:lstStyle/>
          <a:p>
            <a:pPr eaLnBrk="1" hangingPunct="1"/>
            <a:r>
              <a:rPr lang="en-US" altLang="en-US" sz="2800" dirty="0"/>
              <a:t>Men having sex with men (MSM).</a:t>
            </a:r>
          </a:p>
          <a:p>
            <a:pPr eaLnBrk="1" hangingPunct="1"/>
            <a:r>
              <a:rPr lang="en-US" altLang="en-US" sz="2800" dirty="0"/>
              <a:t>Multiple sex partners.</a:t>
            </a:r>
          </a:p>
          <a:p>
            <a:pPr eaLnBrk="1" hangingPunct="1"/>
            <a:r>
              <a:rPr lang="en-US" altLang="en-US" sz="2800" dirty="0"/>
              <a:t>Substance misuse/abuse.</a:t>
            </a:r>
          </a:p>
          <a:p>
            <a:pPr eaLnBrk="1" hangingPunct="1"/>
            <a:r>
              <a:rPr lang="en-US" altLang="en-US" sz="2800" dirty="0"/>
              <a:t>Sharing needles for tattoos or piercing.</a:t>
            </a:r>
          </a:p>
          <a:p>
            <a:pPr eaLnBrk="1" hangingPunct="1"/>
            <a:r>
              <a:rPr lang="en-US" altLang="en-US" sz="2800" dirty="0"/>
              <a:t>Sex partner of a person with high risk behavior.</a:t>
            </a:r>
          </a:p>
          <a:p>
            <a:pPr eaLnBrk="1" hangingPunct="1"/>
            <a:r>
              <a:rPr lang="en-US" altLang="en-US" sz="2800" dirty="0"/>
              <a:t>Mother to fetus transmission if mom has HIV.</a:t>
            </a:r>
          </a:p>
          <a:p>
            <a:pPr eaLnBrk="1" hangingPunct="1"/>
            <a:r>
              <a:rPr lang="en-US" altLang="en-US" sz="2800" dirty="0"/>
              <a:t>Breastfeeding if mom has HIV.</a:t>
            </a:r>
          </a:p>
          <a:p>
            <a:pPr eaLnBrk="1" hangingPunct="1"/>
            <a:r>
              <a:rPr lang="en-US" altLang="en-US" sz="2800" dirty="0"/>
              <a:t>Pre-masticated food from parent to child.</a:t>
            </a:r>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90253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u="sng" dirty="0">
                <a:solidFill>
                  <a:srgbClr val="C00000"/>
                </a:solidFill>
              </a:rPr>
              <a:t>Reducing Risk</a:t>
            </a:r>
          </a:p>
        </p:txBody>
      </p:sp>
      <p:sp>
        <p:nvSpPr>
          <p:cNvPr id="60419" name="Content Placeholder 2"/>
          <p:cNvSpPr>
            <a:spLocks noGrp="1"/>
          </p:cNvSpPr>
          <p:nvPr>
            <p:ph idx="1"/>
          </p:nvPr>
        </p:nvSpPr>
        <p:spPr>
          <a:xfrm>
            <a:off x="1028700" y="1524000"/>
            <a:ext cx="7200900" cy="4200525"/>
          </a:xfrm>
        </p:spPr>
        <p:txBody>
          <a:bodyPr>
            <a:normAutofit lnSpcReduction="10000"/>
          </a:bodyPr>
          <a:lstStyle/>
          <a:p>
            <a:pPr eaLnBrk="1" hangingPunct="1"/>
            <a:r>
              <a:rPr lang="en-US" altLang="en-US" sz="2800" dirty="0"/>
              <a:t>Safer sex with each encounter.</a:t>
            </a:r>
          </a:p>
          <a:p>
            <a:pPr eaLnBrk="1" hangingPunct="1"/>
            <a:r>
              <a:rPr lang="en-US" altLang="en-US" sz="2800" dirty="0"/>
              <a:t>Clean needles &amp; equipment when injecting drugs.</a:t>
            </a:r>
            <a:endParaRPr lang="en-US" altLang="en-US" sz="2800" b="1" dirty="0"/>
          </a:p>
          <a:p>
            <a:pPr eaLnBrk="1" hangingPunct="1"/>
            <a:r>
              <a:rPr lang="en-US" altLang="en-US" sz="2800" dirty="0"/>
              <a:t>Test all pregnant women for HIV, including those who are in labor and whose HIV status is unknown.</a:t>
            </a:r>
          </a:p>
          <a:p>
            <a:pPr eaLnBrk="1" hangingPunct="1"/>
            <a:r>
              <a:rPr lang="en-US" altLang="en-US" sz="2800" dirty="0"/>
              <a:t>Avoid breastfeeding if mom has HIV.</a:t>
            </a:r>
          </a:p>
          <a:p>
            <a:pPr eaLnBrk="1" hangingPunct="1"/>
            <a:r>
              <a:rPr lang="en-US" altLang="en-US" sz="2800" dirty="0"/>
              <a:t>Treatment as prevention: U=U.</a:t>
            </a:r>
          </a:p>
          <a:p>
            <a:pPr eaLnBrk="1" hangingPunct="1"/>
            <a:r>
              <a:rPr lang="en-US" altLang="en-US" sz="2800" dirty="0" err="1"/>
              <a:t>PrEP.</a:t>
            </a:r>
            <a:endParaRPr lang="en-US" altLang="en-US" sz="2800" dirty="0"/>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752533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u="sng" dirty="0">
                <a:solidFill>
                  <a:srgbClr val="C00000"/>
                </a:solidFill>
              </a:rPr>
              <a:t>Acute HIV Infection</a:t>
            </a:r>
          </a:p>
        </p:txBody>
      </p:sp>
      <p:sp>
        <p:nvSpPr>
          <p:cNvPr id="61443" name="Content Placeholder 2"/>
          <p:cNvSpPr>
            <a:spLocks noGrp="1"/>
          </p:cNvSpPr>
          <p:nvPr>
            <p:ph idx="1"/>
          </p:nvPr>
        </p:nvSpPr>
        <p:spPr/>
        <p:txBody>
          <a:bodyPr>
            <a:normAutofit/>
          </a:bodyPr>
          <a:lstStyle/>
          <a:p>
            <a:r>
              <a:rPr lang="en-US" altLang="en-US" sz="2600" dirty="0"/>
              <a:t>HIV usually starts replicating within 11 days of transmission</a:t>
            </a:r>
          </a:p>
          <a:p>
            <a:r>
              <a:rPr lang="en-US" altLang="en-US" sz="2600" dirty="0"/>
              <a:t>During acute infection, virus levels in the bloodstream are very high.  Individuals are highly infectious during this time.</a:t>
            </a:r>
          </a:p>
          <a:p>
            <a:r>
              <a:rPr lang="en-US" altLang="en-US" sz="2600" dirty="0"/>
              <a:t>~ 50% of individuals will feel ill during acute infection.</a:t>
            </a:r>
          </a:p>
        </p:txBody>
      </p:sp>
      <p:sp>
        <p:nvSpPr>
          <p:cNvPr id="4" name="Footer Placeholder 3"/>
          <p:cNvSpPr>
            <a:spLocks noGrp="1"/>
          </p:cNvSpPr>
          <p:nvPr>
            <p:ph type="ftr" sz="quarter" idx="4294967295"/>
          </p:nvPr>
        </p:nvSpPr>
        <p:spPr/>
        <p:txBody>
          <a:bodyPr/>
          <a:lstStyle/>
          <a:p>
            <a:pPr>
              <a:defRPr/>
            </a:pPr>
            <a:endParaRPr lang="en-US" dirty="0"/>
          </a:p>
          <a:p>
            <a:pPr>
              <a:defRPr/>
            </a:pPr>
            <a:endParaRPr lang="en-US" dirty="0"/>
          </a:p>
        </p:txBody>
      </p:sp>
    </p:spTree>
    <p:extLst>
      <p:ext uri="{BB962C8B-B14F-4D97-AF65-F5344CB8AC3E}">
        <p14:creationId xmlns:p14="http://schemas.microsoft.com/office/powerpoint/2010/main" val="263015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u="sng" dirty="0">
                <a:solidFill>
                  <a:srgbClr val="C00000"/>
                </a:solidFill>
              </a:rPr>
              <a:t>Acute Retroviral Syndrome</a:t>
            </a:r>
          </a:p>
        </p:txBody>
      </p:sp>
      <p:sp>
        <p:nvSpPr>
          <p:cNvPr id="62467" name="Content Placeholder 2"/>
          <p:cNvSpPr>
            <a:spLocks noGrp="1"/>
          </p:cNvSpPr>
          <p:nvPr>
            <p:ph idx="1"/>
          </p:nvPr>
        </p:nvSpPr>
        <p:spPr/>
        <p:txBody>
          <a:bodyPr/>
          <a:lstStyle/>
          <a:p>
            <a:r>
              <a:rPr lang="en-US" altLang="en-US" sz="2600" dirty="0"/>
              <a:t>Non-specific symptoms: fever, headache, fatigue, rash, sore throat, </a:t>
            </a:r>
            <a:r>
              <a:rPr lang="en-US" altLang="en-US" sz="2600" dirty="0" err="1"/>
              <a:t>myalgias</a:t>
            </a:r>
            <a:r>
              <a:rPr lang="en-US" altLang="en-US" sz="2600" dirty="0"/>
              <a:t>, swollen lymph nodes, diarrhea.</a:t>
            </a:r>
          </a:p>
          <a:p>
            <a:r>
              <a:rPr lang="en-US" altLang="en-US" sz="2600" dirty="0"/>
              <a:t>Can be mild, moderate or severe. May require hospitalization.</a:t>
            </a:r>
          </a:p>
          <a:p>
            <a:r>
              <a:rPr lang="en-US" altLang="en-US" sz="2600" dirty="0"/>
              <a:t>Neurologic problems such as meningitis or paralysis can occur.</a:t>
            </a:r>
          </a:p>
          <a:p>
            <a:r>
              <a:rPr lang="en-US" altLang="en-US" sz="2600" dirty="0"/>
              <a:t>Can be associated with a severely weakened immune system and opportunistic infections.</a:t>
            </a:r>
          </a:p>
          <a:p>
            <a:endParaRPr lang="en-US" altLang="en-US" sz="2250" dirty="0"/>
          </a:p>
          <a:p>
            <a:endParaRPr lang="en-US" altLang="en-US" sz="2250" dirty="0"/>
          </a:p>
          <a:p>
            <a:endParaRPr lang="en-US" altLang="en-US" sz="2250" dirty="0"/>
          </a:p>
        </p:txBody>
      </p:sp>
      <p:sp>
        <p:nvSpPr>
          <p:cNvPr id="4" name="Footer Placeholder 3"/>
          <p:cNvSpPr>
            <a:spLocks noGrp="1"/>
          </p:cNvSpPr>
          <p:nvPr>
            <p:ph type="ftr" sz="quarter" idx="4294967295"/>
          </p:nvPr>
        </p:nvSpPr>
        <p:spPr/>
        <p:txBody>
          <a:body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52098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solidFill>
                  <a:srgbClr val="C00000"/>
                </a:solidFill>
              </a:rPr>
              <a:t>Serum Markers in Early HIV Infection</a:t>
            </a:r>
          </a:p>
        </p:txBody>
      </p:sp>
      <p:sp>
        <p:nvSpPr>
          <p:cNvPr id="4" name="Footer Placeholder 3"/>
          <p:cNvSpPr>
            <a:spLocks noGrp="1"/>
          </p:cNvSpPr>
          <p:nvPr>
            <p:ph type="ftr" sz="quarter" idx="4294967295"/>
          </p:nvPr>
        </p:nvSpPr>
        <p:spPr/>
        <p:txBody>
          <a:bodyPr/>
          <a:lstStyle/>
          <a:p>
            <a:pPr>
              <a:defRPr/>
            </a:pPr>
            <a:r>
              <a:rPr lang="en-US" dirty="0"/>
              <a:t>National HIV Curriculum Section 1    </a:t>
            </a:r>
            <a:r>
              <a:rPr lang="en-US" dirty="0">
                <a:hlinkClick r:id="rId2"/>
              </a:rPr>
              <a:t>www.hiv.uw.edu</a:t>
            </a:r>
            <a:r>
              <a:rPr lang="en-US" dirty="0"/>
              <a:t>     accessed 4/19/18</a:t>
            </a:r>
          </a:p>
        </p:txBody>
      </p:sp>
      <p:pic>
        <p:nvPicPr>
          <p:cNvPr id="63492" name="Picture 2" descr="Acute HIV infection is defined as the phase of HIV disease that occurs immediately after HIV acquisition and is characterized by detectable HIV RNA or HIV p24 antigen in the absence of detectable anti-HIV antibod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417637"/>
            <a:ext cx="6629400" cy="4632659"/>
          </a:xfrm>
          <a:noFill/>
        </p:spPr>
      </p:pic>
    </p:spTree>
    <p:extLst>
      <p:ext uri="{BB962C8B-B14F-4D97-AF65-F5344CB8AC3E}">
        <p14:creationId xmlns:p14="http://schemas.microsoft.com/office/powerpoint/2010/main" val="240493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028700" y="533401"/>
            <a:ext cx="7200900" cy="990600"/>
          </a:xfrm>
        </p:spPr>
        <p:txBody>
          <a:bodyPr/>
          <a:lstStyle/>
          <a:p>
            <a:pPr eaLnBrk="1" hangingPunct="1"/>
            <a:r>
              <a:rPr lang="en-US" altLang="en-US" u="sng" dirty="0">
                <a:solidFill>
                  <a:srgbClr val="C00000"/>
                </a:solidFill>
              </a:rPr>
              <a:t>Types of HIV Tests</a:t>
            </a:r>
          </a:p>
        </p:txBody>
      </p:sp>
      <p:sp>
        <p:nvSpPr>
          <p:cNvPr id="35843" name="Content Placeholder 2"/>
          <p:cNvSpPr>
            <a:spLocks noGrp="1"/>
          </p:cNvSpPr>
          <p:nvPr>
            <p:ph idx="1"/>
          </p:nvPr>
        </p:nvSpPr>
        <p:spPr>
          <a:xfrm>
            <a:off x="685800" y="1828801"/>
            <a:ext cx="8001000" cy="4267200"/>
          </a:xfrm>
        </p:spPr>
        <p:txBody>
          <a:bodyPr>
            <a:normAutofit fontScale="25000" lnSpcReduction="20000"/>
          </a:bodyPr>
          <a:lstStyle/>
          <a:p>
            <a:pPr eaLnBrk="1" hangingPunct="1">
              <a:buFont typeface="Arial" charset="0"/>
              <a:buChar char="•"/>
              <a:defRPr/>
            </a:pPr>
            <a:r>
              <a:rPr lang="en-US" altLang="en-US" sz="8800" dirty="0"/>
              <a:t>Rapid Tests</a:t>
            </a:r>
          </a:p>
          <a:p>
            <a:pPr lvl="1" eaLnBrk="1" hangingPunct="1">
              <a:buFont typeface="Arial" charset="0"/>
              <a:buChar char="•"/>
              <a:defRPr/>
            </a:pPr>
            <a:r>
              <a:rPr lang="en-US" altLang="en-US" sz="8800" dirty="0"/>
              <a:t>Test for HIV antibodies</a:t>
            </a:r>
          </a:p>
          <a:p>
            <a:pPr lvl="1" eaLnBrk="1" hangingPunct="1">
              <a:buFont typeface="Arial" charset="0"/>
              <a:buChar char="•"/>
              <a:defRPr/>
            </a:pPr>
            <a:r>
              <a:rPr lang="en-US" altLang="en-US" sz="8800" dirty="0"/>
              <a:t>Results in 30 minutes</a:t>
            </a:r>
          </a:p>
          <a:p>
            <a:pPr lvl="1" eaLnBrk="1" hangingPunct="1">
              <a:buFont typeface="Arial" charset="0"/>
              <a:buChar char="•"/>
              <a:defRPr/>
            </a:pPr>
            <a:r>
              <a:rPr lang="en-US" altLang="en-US" sz="8800" dirty="0"/>
              <a:t>Test may not be positive for 3-6 weeks after exposure to HIV</a:t>
            </a:r>
          </a:p>
          <a:p>
            <a:pPr marL="240506" lvl="1" indent="0">
              <a:buNone/>
              <a:defRPr/>
            </a:pPr>
            <a:endParaRPr lang="en-US" altLang="en-US" sz="8800" dirty="0"/>
          </a:p>
          <a:p>
            <a:pPr eaLnBrk="1" hangingPunct="1">
              <a:buFont typeface="Arial" charset="0"/>
              <a:buChar char="•"/>
              <a:defRPr/>
            </a:pPr>
            <a:r>
              <a:rPr lang="en-US" altLang="en-US" sz="8800" dirty="0"/>
              <a:t>4</a:t>
            </a:r>
            <a:r>
              <a:rPr lang="en-US" altLang="en-US" sz="8800" baseline="30000" dirty="0"/>
              <a:t>th</a:t>
            </a:r>
            <a:r>
              <a:rPr lang="en-US" altLang="en-US" sz="8800" dirty="0"/>
              <a:t> Generation Testing</a:t>
            </a:r>
          </a:p>
          <a:p>
            <a:pPr lvl="1" eaLnBrk="1" hangingPunct="1">
              <a:buFont typeface="Arial" charset="0"/>
              <a:buChar char="•"/>
              <a:defRPr/>
            </a:pPr>
            <a:r>
              <a:rPr lang="en-US" altLang="en-US" sz="8800" dirty="0"/>
              <a:t>Tests for antigens and antibodies</a:t>
            </a:r>
          </a:p>
          <a:p>
            <a:pPr lvl="1" eaLnBrk="1" hangingPunct="1">
              <a:buFont typeface="Arial" charset="0"/>
              <a:buChar char="•"/>
              <a:defRPr/>
            </a:pPr>
            <a:r>
              <a:rPr lang="en-US" altLang="en-US" sz="8800" dirty="0"/>
              <a:t>Very accurate</a:t>
            </a:r>
          </a:p>
          <a:p>
            <a:pPr lvl="1" eaLnBrk="1" hangingPunct="1">
              <a:buFont typeface="Arial" charset="0"/>
              <a:buChar char="•"/>
              <a:defRPr/>
            </a:pPr>
            <a:r>
              <a:rPr lang="en-US" altLang="en-US" sz="8800" dirty="0"/>
              <a:t>Allows for earlier diagnosis (2-3 weeks after infection)</a:t>
            </a:r>
          </a:p>
          <a:p>
            <a:pPr lvl="1" eaLnBrk="1" hangingPunct="1">
              <a:buFont typeface="Arial" charset="0"/>
              <a:buChar char="•"/>
              <a:defRPr/>
            </a:pPr>
            <a:r>
              <a:rPr lang="en-US" altLang="en-US" sz="8800" dirty="0"/>
              <a:t>If  positive, must be followed by a confirmatory test </a:t>
            </a:r>
          </a:p>
          <a:p>
            <a:pPr lvl="1" eaLnBrk="1" hangingPunct="1">
              <a:buFont typeface="Arial" charset="0"/>
              <a:buChar char="•"/>
              <a:defRPr/>
            </a:pPr>
            <a:r>
              <a:rPr lang="en-US" altLang="en-US" sz="8800" dirty="0"/>
              <a:t>Must perform test to differentiate HIV-1 from HIV-2</a:t>
            </a:r>
          </a:p>
          <a:p>
            <a:pPr marL="240506" lvl="1" indent="0">
              <a:buNone/>
              <a:defRPr/>
            </a:pPr>
            <a:endParaRPr lang="en-US" altLang="en-US" dirty="0"/>
          </a:p>
          <a:p>
            <a:pPr lvl="1" eaLnBrk="1" hangingPunct="1">
              <a:buFont typeface="Arial" charset="0"/>
              <a:buChar char="•"/>
              <a:defRPr/>
            </a:pPr>
            <a:endParaRPr lang="en-US" altLang="en-US" dirty="0"/>
          </a:p>
        </p:txBody>
      </p:sp>
      <p:sp>
        <p:nvSpPr>
          <p:cNvPr id="4" name="Footer Placeholder 3"/>
          <p:cNvSpPr>
            <a:spLocks noGrp="1"/>
          </p:cNvSpPr>
          <p:nvPr>
            <p:ph type="ftr" sz="quarter" idx="4294967295"/>
          </p:nvPr>
        </p:nvSpPr>
        <p:spPr/>
        <p:txBody>
          <a:bodyPr/>
          <a:lstStyle/>
          <a:p>
            <a:pPr>
              <a:defRPr/>
            </a:pPr>
            <a:endParaRPr lang="en-US" dirty="0">
              <a:solidFill>
                <a:schemeClr val="tx2">
                  <a:lumMod val="90000"/>
                  <a:lumOff val="10000"/>
                </a:schemeClr>
              </a:solidFill>
            </a:endParaRPr>
          </a:p>
        </p:txBody>
      </p:sp>
    </p:spTree>
    <p:extLst>
      <p:ext uri="{BB962C8B-B14F-4D97-AF65-F5344CB8AC3E}">
        <p14:creationId xmlns:p14="http://schemas.microsoft.com/office/powerpoint/2010/main" val="15802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28700" y="304801"/>
            <a:ext cx="7200900" cy="1295399"/>
          </a:xfrm>
        </p:spPr>
        <p:txBody>
          <a:bodyPr/>
          <a:lstStyle/>
          <a:p>
            <a:pPr algn="ctr" eaLnBrk="1" hangingPunct="1"/>
            <a:r>
              <a:rPr lang="en-US" altLang="en-US" sz="3400" dirty="0">
                <a:solidFill>
                  <a:srgbClr val="C00000"/>
                </a:solidFill>
              </a:rPr>
              <a:t>CDC Revised Recommendations 2006</a:t>
            </a:r>
            <a:br>
              <a:rPr lang="en-US" altLang="en-US" sz="3400" dirty="0">
                <a:solidFill>
                  <a:srgbClr val="C00000"/>
                </a:solidFill>
              </a:rPr>
            </a:br>
            <a:r>
              <a:rPr lang="en-US" altLang="en-US" sz="3400" dirty="0">
                <a:solidFill>
                  <a:srgbClr val="C00000"/>
                </a:solidFill>
              </a:rPr>
              <a:t>for HIV Testing</a:t>
            </a:r>
          </a:p>
        </p:txBody>
      </p:sp>
      <p:sp>
        <p:nvSpPr>
          <p:cNvPr id="3" name="Content Placeholder 2"/>
          <p:cNvSpPr>
            <a:spLocks noGrp="1"/>
          </p:cNvSpPr>
          <p:nvPr>
            <p:ph idx="1"/>
          </p:nvPr>
        </p:nvSpPr>
        <p:spPr>
          <a:xfrm>
            <a:off x="1028700" y="1752600"/>
            <a:ext cx="7200900" cy="3837385"/>
          </a:xfrm>
        </p:spPr>
        <p:txBody>
          <a:bodyPr>
            <a:noAutofit/>
          </a:bodyPr>
          <a:lstStyle/>
          <a:p>
            <a:pPr eaLnBrk="1" hangingPunct="1">
              <a:buFont typeface="Arial" charset="0"/>
              <a:buChar char="•"/>
              <a:defRPr/>
            </a:pPr>
            <a:r>
              <a:rPr lang="en-US" sz="2200" dirty="0"/>
              <a:t>Routine, voluntary HIV screening for persons aged 13-64 in all health care settings, not based on risk factors.</a:t>
            </a:r>
          </a:p>
          <a:p>
            <a:pPr marL="52388" indent="0">
              <a:buNone/>
              <a:defRPr/>
            </a:pPr>
            <a:endParaRPr lang="en-US" sz="2200" dirty="0"/>
          </a:p>
          <a:p>
            <a:pPr eaLnBrk="1" hangingPunct="1">
              <a:buFont typeface="Arial" charset="0"/>
              <a:buChar char="•"/>
              <a:defRPr/>
            </a:pPr>
            <a:r>
              <a:rPr lang="en-US" sz="2200" dirty="0"/>
              <a:t>Screen persons at known risk at least once a year.</a:t>
            </a:r>
          </a:p>
          <a:p>
            <a:pPr marL="52388" indent="0">
              <a:buNone/>
              <a:defRPr/>
            </a:pPr>
            <a:endParaRPr lang="en-US" sz="2200" dirty="0"/>
          </a:p>
          <a:p>
            <a:pPr eaLnBrk="1" hangingPunct="1">
              <a:buFont typeface="Arial" charset="0"/>
              <a:buChar char="•"/>
              <a:defRPr/>
            </a:pPr>
            <a:r>
              <a:rPr lang="en-US" sz="2200" dirty="0"/>
              <a:t>Screen all pregnant women each pregnancy.</a:t>
            </a:r>
          </a:p>
          <a:p>
            <a:pPr marL="52388" indent="0">
              <a:buNone/>
              <a:defRPr/>
            </a:pPr>
            <a:endParaRPr lang="en-US" sz="2200" dirty="0"/>
          </a:p>
          <a:p>
            <a:pPr eaLnBrk="1" hangingPunct="1">
              <a:buFont typeface="Arial" charset="0"/>
              <a:buChar char="•"/>
              <a:defRPr/>
            </a:pPr>
            <a:r>
              <a:rPr lang="en-US" sz="2200" dirty="0"/>
              <a:t>Separate signed consent or counseling should not  be required.</a:t>
            </a:r>
          </a:p>
        </p:txBody>
      </p:sp>
      <p:sp>
        <p:nvSpPr>
          <p:cNvPr id="68612" name="Footer Placeholder 3"/>
          <p:cNvSpPr>
            <a:spLocks noGrp="1"/>
          </p:cNvSpPr>
          <p:nvPr>
            <p:ph type="ftr" sz="quarter" idx="4294967295"/>
          </p:nvPr>
        </p:nvSpPr>
        <p:spPr bwMode="auto">
          <a:xfrm>
            <a:off x="5829300" y="5589985"/>
            <a:ext cx="3009900" cy="3155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557213" indent="-214313">
              <a:defRPr>
                <a:solidFill>
                  <a:schemeClr val="tx1"/>
                </a:solidFill>
                <a:latin typeface="Franklin Gothic Book" panose="020B0503020102020204" pitchFamily="34" charset="0"/>
              </a:defRPr>
            </a:lvl2pPr>
            <a:lvl3pPr marL="857250" indent="-171450">
              <a:defRPr>
                <a:solidFill>
                  <a:schemeClr val="tx1"/>
                </a:solidFill>
                <a:latin typeface="Franklin Gothic Book" panose="020B0503020102020204" pitchFamily="34" charset="0"/>
              </a:defRPr>
            </a:lvl3pPr>
            <a:lvl4pPr marL="1200150" indent="-171450">
              <a:defRPr>
                <a:solidFill>
                  <a:schemeClr val="tx1"/>
                </a:solidFill>
                <a:latin typeface="Franklin Gothic Book" panose="020B0503020102020204" pitchFamily="34" charset="0"/>
              </a:defRPr>
            </a:lvl4pPr>
            <a:lvl5pPr marL="1543050" indent="-171450">
              <a:defRPr>
                <a:solidFill>
                  <a:schemeClr val="tx1"/>
                </a:solidFill>
                <a:latin typeface="Franklin Gothic Book" panose="020B0503020102020204" pitchFamily="34" charset="0"/>
              </a:defRPr>
            </a:lvl5pPr>
            <a:lvl6pPr marL="1885950" indent="-171450" defTabSz="342900" eaLnBrk="0" fontAlgn="base" hangingPunct="0">
              <a:spcBef>
                <a:spcPct val="0"/>
              </a:spcBef>
              <a:spcAft>
                <a:spcPct val="0"/>
              </a:spcAft>
              <a:defRPr>
                <a:solidFill>
                  <a:schemeClr val="tx1"/>
                </a:solidFill>
                <a:latin typeface="Franklin Gothic Book" panose="020B0503020102020204" pitchFamily="34" charset="0"/>
              </a:defRPr>
            </a:lvl6pPr>
            <a:lvl7pPr marL="2228850" indent="-171450" defTabSz="342900" eaLnBrk="0" fontAlgn="base" hangingPunct="0">
              <a:spcBef>
                <a:spcPct val="0"/>
              </a:spcBef>
              <a:spcAft>
                <a:spcPct val="0"/>
              </a:spcAft>
              <a:defRPr>
                <a:solidFill>
                  <a:schemeClr val="tx1"/>
                </a:solidFill>
                <a:latin typeface="Franklin Gothic Book" panose="020B0503020102020204" pitchFamily="34" charset="0"/>
              </a:defRPr>
            </a:lvl7pPr>
            <a:lvl8pPr marL="2571750" indent="-171450" defTabSz="342900" eaLnBrk="0" fontAlgn="base" hangingPunct="0">
              <a:spcBef>
                <a:spcPct val="0"/>
              </a:spcBef>
              <a:spcAft>
                <a:spcPct val="0"/>
              </a:spcAft>
              <a:defRPr>
                <a:solidFill>
                  <a:schemeClr val="tx1"/>
                </a:solidFill>
                <a:latin typeface="Franklin Gothic Book" panose="020B0503020102020204" pitchFamily="34" charset="0"/>
              </a:defRPr>
            </a:lvl8pPr>
            <a:lvl9pPr marL="2914650" indent="-171450" defTabSz="3429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latin typeface="Century Gothic" panose="020B0502020202020204" pitchFamily="34" charset="0"/>
            </a:endParaRPr>
          </a:p>
        </p:txBody>
      </p:sp>
    </p:spTree>
    <p:extLst>
      <p:ext uri="{BB962C8B-B14F-4D97-AF65-F5344CB8AC3E}">
        <p14:creationId xmlns:p14="http://schemas.microsoft.com/office/powerpoint/2010/main" val="405700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195409"/>
            <a:ext cx="7659687" cy="1168400"/>
          </a:xfrm>
        </p:spPr>
        <p:txBody>
          <a:bodyPr/>
          <a:lstStyle/>
          <a:p>
            <a:r>
              <a:rPr lang="en-US" dirty="0">
                <a:solidFill>
                  <a:srgbClr val="C00000"/>
                </a:solidFill>
              </a:rPr>
              <a:t>HIV:</a:t>
            </a:r>
            <a:br>
              <a:rPr lang="en-US" dirty="0">
                <a:solidFill>
                  <a:srgbClr val="C00000"/>
                </a:solidFill>
              </a:rPr>
            </a:br>
            <a:r>
              <a:rPr lang="en-US" dirty="0">
                <a:solidFill>
                  <a:srgbClr val="C00000"/>
                </a:solidFill>
              </a:rPr>
              <a:t>Chronic Infection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36895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Disclosures</a:t>
            </a:r>
          </a:p>
        </p:txBody>
      </p:sp>
      <p:sp>
        <p:nvSpPr>
          <p:cNvPr id="3" name="Content Placeholder 2"/>
          <p:cNvSpPr>
            <a:spLocks noGrp="1"/>
          </p:cNvSpPr>
          <p:nvPr>
            <p:ph idx="1"/>
          </p:nvPr>
        </p:nvSpPr>
        <p:spPr/>
        <p:txBody>
          <a:bodyPr>
            <a:normAutofit/>
          </a:bodyPr>
          <a:lstStyle/>
          <a:p>
            <a:pPr marL="114300" indent="0">
              <a:buNone/>
            </a:pPr>
            <a:r>
              <a:rPr lang="en-US" sz="2600" dirty="0"/>
              <a:t>I have no disclosures to report.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1133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u="sng" dirty="0">
                <a:solidFill>
                  <a:srgbClr val="C00000"/>
                </a:solidFill>
              </a:rPr>
              <a:t>How does HIV affect the body?</a:t>
            </a:r>
          </a:p>
        </p:txBody>
      </p:sp>
      <p:sp>
        <p:nvSpPr>
          <p:cNvPr id="3" name="Content Placeholder 2"/>
          <p:cNvSpPr>
            <a:spLocks noGrp="1"/>
          </p:cNvSpPr>
          <p:nvPr>
            <p:ph idx="1"/>
          </p:nvPr>
        </p:nvSpPr>
        <p:spPr>
          <a:xfrm>
            <a:off x="1028700" y="1295400"/>
            <a:ext cx="7200900" cy="4181475"/>
          </a:xfrm>
        </p:spPr>
        <p:txBody>
          <a:bodyPr>
            <a:normAutofit fontScale="77500" lnSpcReduction="20000"/>
          </a:bodyPr>
          <a:lstStyle/>
          <a:p>
            <a:pPr eaLnBrk="1" hangingPunct="1">
              <a:buFont typeface="Arial" charset="0"/>
              <a:buChar char="•"/>
              <a:defRPr/>
            </a:pPr>
            <a:r>
              <a:rPr lang="en-US" altLang="en-US" sz="3100" dirty="0"/>
              <a:t>HIV depletes the number of T cells (CD4 cells) in the host and destroys the body’s natural immunity. </a:t>
            </a:r>
          </a:p>
          <a:p>
            <a:pPr marL="0" indent="0">
              <a:buNone/>
              <a:defRPr/>
            </a:pPr>
            <a:endParaRPr lang="en-US" altLang="en-US" sz="3100" dirty="0"/>
          </a:p>
          <a:p>
            <a:pPr eaLnBrk="1" hangingPunct="1">
              <a:buFont typeface="Arial" charset="0"/>
              <a:buChar char="•"/>
              <a:defRPr/>
            </a:pPr>
            <a:r>
              <a:rPr lang="en-US" altLang="en-US" sz="3100" dirty="0"/>
              <a:t>HIV can directly affect cell function of some organs.</a:t>
            </a:r>
          </a:p>
          <a:p>
            <a:pPr lvl="1" eaLnBrk="1" hangingPunct="1">
              <a:buFont typeface="Arial" charset="0"/>
              <a:buChar char="•"/>
              <a:defRPr/>
            </a:pPr>
            <a:r>
              <a:rPr lang="en-US" altLang="en-US" sz="3100" dirty="0"/>
              <a:t>Brain, kidney, neuropathy (impaired nerve sensation in hands and feet).</a:t>
            </a:r>
          </a:p>
          <a:p>
            <a:pPr lvl="1" eaLnBrk="1" hangingPunct="1">
              <a:buFont typeface="Arial" charset="0"/>
              <a:buChar char="•"/>
              <a:defRPr/>
            </a:pPr>
            <a:endParaRPr lang="en-US" altLang="en-US" sz="3100" dirty="0"/>
          </a:p>
          <a:p>
            <a:pPr eaLnBrk="1" hangingPunct="1">
              <a:buFont typeface="Arial" charset="0"/>
              <a:buChar char="•"/>
              <a:defRPr/>
            </a:pPr>
            <a:r>
              <a:rPr lang="en-US" altLang="en-US" sz="3100" dirty="0"/>
              <a:t>Chronic inflammation from immune system being ramped up.  This may </a:t>
            </a:r>
            <a:r>
              <a:rPr lang="en-US" altLang="en-US" sz="3100" dirty="0">
                <a:sym typeface="Symbol" panose="05050102010706020507" pitchFamily="18" charset="2"/>
              </a:rPr>
              <a:t> the risk of heart disease and stroke.  </a:t>
            </a:r>
            <a:endParaRPr 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439422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altLang="en-US"/>
          </a:p>
        </p:txBody>
      </p:sp>
      <p:sp>
        <p:nvSpPr>
          <p:cNvPr id="72707" name="Content Placeholder 2"/>
          <p:cNvSpPr>
            <a:spLocks noGrp="1"/>
          </p:cNvSpPr>
          <p:nvPr>
            <p:ph idx="1"/>
          </p:nvPr>
        </p:nvSpPr>
        <p:spPr/>
        <p:txBody>
          <a:bodyPr>
            <a:normAutofit/>
          </a:bodyPr>
          <a:lstStyle/>
          <a:p>
            <a:pPr>
              <a:buFont typeface="Wingdings" panose="05000000000000000000" pitchFamily="2" charset="2"/>
              <a:buChar char="§"/>
            </a:pPr>
            <a:r>
              <a:rPr lang="en-US" altLang="en-US" sz="2600" dirty="0"/>
              <a:t>Once acquired, HIV is a lifelong infection</a:t>
            </a:r>
          </a:p>
          <a:p>
            <a:pPr>
              <a:buFont typeface="Wingdings" panose="05000000000000000000" pitchFamily="2" charset="2"/>
              <a:buChar char="§"/>
            </a:pPr>
            <a:r>
              <a:rPr lang="en-US" altLang="en-US" sz="2600" dirty="0"/>
              <a:t>There is no cure for HIV, but the infection can be controlled with daily medications.</a:t>
            </a:r>
          </a:p>
          <a:p>
            <a:pPr>
              <a:buFont typeface="Wingdings" panose="05000000000000000000" pitchFamily="2" charset="2"/>
              <a:buChar char="§"/>
            </a:pPr>
            <a:r>
              <a:rPr lang="en-US" altLang="en-US" sz="2600" dirty="0"/>
              <a:t>With treatment, the life expectancy of people with HIV is nearly the same as those who do not have HIV. </a:t>
            </a:r>
          </a:p>
          <a:p>
            <a:pPr>
              <a:buFont typeface="Wingdings" panose="05000000000000000000" pitchFamily="2" charset="2"/>
              <a:buChar char="§"/>
            </a:pPr>
            <a:r>
              <a:rPr lang="en-US" altLang="en-US" sz="2600" dirty="0"/>
              <a:t>Without treatment, most people living with HIV infection will go on to develop AIDS.</a:t>
            </a:r>
          </a:p>
          <a:p>
            <a:pPr marL="114300" indent="0">
              <a:buNone/>
            </a:pPr>
            <a:endParaRPr lang="en-US" altLang="en-US" sz="2600"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88478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28700" y="381000"/>
            <a:ext cx="7200900" cy="1066800"/>
          </a:xfrm>
        </p:spPr>
        <p:txBody>
          <a:bodyPr/>
          <a:lstStyle/>
          <a:p>
            <a:pPr eaLnBrk="1" hangingPunct="1"/>
            <a:r>
              <a:rPr lang="en-US" altLang="en-US" sz="3600" u="sng" dirty="0">
                <a:solidFill>
                  <a:srgbClr val="C00000"/>
                </a:solidFill>
              </a:rPr>
              <a:t>Blood tests to monitor HIV infection</a:t>
            </a:r>
          </a:p>
        </p:txBody>
      </p:sp>
      <p:sp>
        <p:nvSpPr>
          <p:cNvPr id="73731" name="Text Placeholder 2"/>
          <p:cNvSpPr>
            <a:spLocks noGrp="1"/>
          </p:cNvSpPr>
          <p:nvPr>
            <p:ph type="body" idx="1"/>
          </p:nvPr>
        </p:nvSpPr>
        <p:spPr>
          <a:xfrm>
            <a:off x="1028700" y="1447801"/>
            <a:ext cx="3332560" cy="685800"/>
          </a:xfrm>
        </p:spPr>
        <p:txBody>
          <a:bodyPr/>
          <a:lstStyle/>
          <a:p>
            <a:pPr eaLnBrk="1" hangingPunct="1">
              <a:spcBef>
                <a:spcPct val="0"/>
              </a:spcBef>
              <a:spcAft>
                <a:spcPct val="0"/>
              </a:spcAft>
            </a:pPr>
            <a:r>
              <a:rPr lang="en-US" altLang="en-US" sz="2600" b="1" i="1" u="sng" dirty="0"/>
              <a:t>T cells (CD4 cells)</a:t>
            </a:r>
          </a:p>
        </p:txBody>
      </p:sp>
      <p:sp>
        <p:nvSpPr>
          <p:cNvPr id="73732" name="Content Placeholder 3"/>
          <p:cNvSpPr>
            <a:spLocks noGrp="1"/>
          </p:cNvSpPr>
          <p:nvPr>
            <p:ph sz="half" idx="2"/>
          </p:nvPr>
        </p:nvSpPr>
        <p:spPr>
          <a:xfrm>
            <a:off x="1028700" y="2495549"/>
            <a:ext cx="3332560" cy="2981325"/>
          </a:xfrm>
        </p:spPr>
        <p:txBody>
          <a:bodyPr>
            <a:normAutofit/>
          </a:bodyPr>
          <a:lstStyle/>
          <a:p>
            <a:pPr eaLnBrk="1" hangingPunct="1"/>
            <a:r>
              <a:rPr lang="en-US" altLang="en-US" sz="2200" dirty="0"/>
              <a:t>Type of white blood cell.</a:t>
            </a:r>
          </a:p>
          <a:p>
            <a:pPr eaLnBrk="1" hangingPunct="1"/>
            <a:r>
              <a:rPr lang="en-US" altLang="en-US" sz="2200" dirty="0"/>
              <a:t>Normal is 500-1500.</a:t>
            </a:r>
          </a:p>
          <a:p>
            <a:pPr eaLnBrk="1" hangingPunct="1"/>
            <a:r>
              <a:rPr lang="en-US" altLang="en-US" sz="2200" dirty="0"/>
              <a:t>Protects from certain infections.</a:t>
            </a:r>
          </a:p>
          <a:p>
            <a:pPr eaLnBrk="1" hangingPunct="1"/>
            <a:r>
              <a:rPr lang="en-US" altLang="en-US" sz="2200" dirty="0"/>
              <a:t>Monitored every 6-12 months.</a:t>
            </a:r>
          </a:p>
        </p:txBody>
      </p:sp>
      <p:sp>
        <p:nvSpPr>
          <p:cNvPr id="73733" name="Text Placeholder 4"/>
          <p:cNvSpPr>
            <a:spLocks noGrp="1"/>
          </p:cNvSpPr>
          <p:nvPr>
            <p:ph type="body" sz="quarter" idx="3"/>
          </p:nvPr>
        </p:nvSpPr>
        <p:spPr>
          <a:xfrm>
            <a:off x="4893469" y="1447801"/>
            <a:ext cx="3333750" cy="685800"/>
          </a:xfrm>
        </p:spPr>
        <p:txBody>
          <a:bodyPr/>
          <a:lstStyle/>
          <a:p>
            <a:pPr eaLnBrk="1" hangingPunct="1">
              <a:spcBef>
                <a:spcPct val="0"/>
              </a:spcBef>
              <a:spcAft>
                <a:spcPct val="0"/>
              </a:spcAft>
            </a:pPr>
            <a:r>
              <a:rPr lang="en-US" altLang="en-US" b="1" i="1" u="sng" dirty="0"/>
              <a:t>Viral Load</a:t>
            </a:r>
          </a:p>
        </p:txBody>
      </p:sp>
      <p:sp>
        <p:nvSpPr>
          <p:cNvPr id="73734" name="Content Placeholder 5"/>
          <p:cNvSpPr>
            <a:spLocks noGrp="1"/>
          </p:cNvSpPr>
          <p:nvPr>
            <p:ph sz="quarter" idx="4"/>
          </p:nvPr>
        </p:nvSpPr>
        <p:spPr>
          <a:xfrm>
            <a:off x="4893469" y="2520601"/>
            <a:ext cx="3333750" cy="2543175"/>
          </a:xfrm>
        </p:spPr>
        <p:txBody>
          <a:bodyPr>
            <a:noAutofit/>
          </a:bodyPr>
          <a:lstStyle/>
          <a:p>
            <a:pPr eaLnBrk="1" hangingPunct="1"/>
            <a:r>
              <a:rPr lang="en-US" altLang="en-US" sz="2200" dirty="0"/>
              <a:t>Measures amount of virus in the bloodstream.</a:t>
            </a:r>
          </a:p>
          <a:p>
            <a:pPr eaLnBrk="1" hangingPunct="1"/>
            <a:r>
              <a:rPr lang="en-US" altLang="en-US" sz="2200" dirty="0"/>
              <a:t>Also called RNA test.</a:t>
            </a:r>
          </a:p>
          <a:p>
            <a:pPr eaLnBrk="1" hangingPunct="1"/>
            <a:r>
              <a:rPr lang="en-US" altLang="en-US" sz="2200" dirty="0"/>
              <a:t>Monitored every 3-6 months.</a:t>
            </a:r>
          </a:p>
          <a:p>
            <a:pPr eaLnBrk="1" hangingPunct="1"/>
            <a:r>
              <a:rPr lang="en-US" altLang="en-US" sz="2200" dirty="0"/>
              <a:t>Ideal value is ‘undetectable’.</a:t>
            </a:r>
          </a:p>
        </p:txBody>
      </p:sp>
      <p:sp>
        <p:nvSpPr>
          <p:cNvPr id="7" name="Footer Placeholder 6"/>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213079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eaLnBrk="1" hangingPunct="1"/>
            <a:r>
              <a:rPr lang="en-US" altLang="en-US" sz="3200" u="sng" dirty="0">
                <a:solidFill>
                  <a:srgbClr val="C00000"/>
                </a:solidFill>
              </a:rPr>
              <a:t>Acquired Immunodeficiency Syndrome</a:t>
            </a:r>
            <a:br>
              <a:rPr lang="en-US" altLang="en-US" sz="3200" u="sng" dirty="0">
                <a:solidFill>
                  <a:srgbClr val="C00000"/>
                </a:solidFill>
              </a:rPr>
            </a:br>
            <a:r>
              <a:rPr lang="en-US" altLang="en-US" sz="3200" u="sng" dirty="0">
                <a:solidFill>
                  <a:srgbClr val="C00000"/>
                </a:solidFill>
              </a:rPr>
              <a:t>(AIDS)</a:t>
            </a:r>
          </a:p>
        </p:txBody>
      </p:sp>
      <p:sp>
        <p:nvSpPr>
          <p:cNvPr id="74755" name="Content Placeholder 2"/>
          <p:cNvSpPr>
            <a:spLocks noGrp="1"/>
          </p:cNvSpPr>
          <p:nvPr>
            <p:ph idx="1"/>
          </p:nvPr>
        </p:nvSpPr>
        <p:spPr>
          <a:xfrm>
            <a:off x="1014533" y="2438400"/>
            <a:ext cx="7200900" cy="2466975"/>
          </a:xfrm>
        </p:spPr>
        <p:txBody>
          <a:bodyPr/>
          <a:lstStyle/>
          <a:p>
            <a:pPr marL="0" indent="0">
              <a:buNone/>
            </a:pPr>
            <a:r>
              <a:rPr lang="en-US" altLang="en-US" sz="3000" dirty="0"/>
              <a:t>People with HIV go on to develop AIDS if their immune system becomes very compromised and has an impaired ability to fight infections.</a:t>
            </a:r>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58856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u="sng" dirty="0">
                <a:solidFill>
                  <a:srgbClr val="C00000"/>
                </a:solidFill>
              </a:rPr>
              <a:t>Criteria for Diagnosis of AIDS:</a:t>
            </a:r>
          </a:p>
        </p:txBody>
      </p:sp>
      <p:sp>
        <p:nvSpPr>
          <p:cNvPr id="3" name="Content Placeholder 2"/>
          <p:cNvSpPr>
            <a:spLocks noGrp="1"/>
          </p:cNvSpPr>
          <p:nvPr>
            <p:ph idx="1"/>
          </p:nvPr>
        </p:nvSpPr>
        <p:spPr>
          <a:xfrm>
            <a:off x="1485900" y="1417638"/>
            <a:ext cx="7086600" cy="3841353"/>
          </a:xfrm>
        </p:spPr>
        <p:txBody>
          <a:bodyPr rtlCol="0">
            <a:normAutofit/>
          </a:bodyPr>
          <a:lstStyle/>
          <a:p>
            <a:pPr marL="0" indent="0">
              <a:buNone/>
              <a:defRPr/>
            </a:pPr>
            <a:endParaRPr lang="en-US" sz="3600" dirty="0">
              <a:latin typeface="+mj-lt"/>
            </a:endParaRPr>
          </a:p>
          <a:p>
            <a:pPr marL="205740" indent="-205740">
              <a:defRPr/>
            </a:pPr>
            <a:r>
              <a:rPr lang="en-US" sz="2600" dirty="0"/>
              <a:t>CD4 count falls to  200 or below  (or &lt; 14%).</a:t>
            </a:r>
          </a:p>
          <a:p>
            <a:pPr marL="0" indent="0">
              <a:buNone/>
              <a:defRPr/>
            </a:pPr>
            <a:r>
              <a:rPr lang="en-US" sz="2600" dirty="0"/>
              <a:t>			or</a:t>
            </a:r>
          </a:p>
          <a:p>
            <a:pPr marL="205740" indent="-205740">
              <a:defRPr/>
            </a:pPr>
            <a:r>
              <a:rPr lang="en-US" sz="2600" dirty="0"/>
              <a:t>Patient develops an indicator condition such as tuberculosis, pneumocystis pneumonia, Kaposi’s sarcoma, disseminated fungal infection, lymphoma, invasive cervical cancer, recurrent pneumonias, wasting syndrome.</a:t>
            </a:r>
          </a:p>
          <a:p>
            <a:pPr marL="205740" indent="-205740">
              <a:defRPr/>
            </a:pPr>
            <a:endParaRPr lang="en-US" dirty="0"/>
          </a:p>
        </p:txBody>
      </p:sp>
      <p:sp>
        <p:nvSpPr>
          <p:cNvPr id="4" name="Footer Placeholder 3"/>
          <p:cNvSpPr>
            <a:spLocks noGrp="1"/>
          </p:cNvSpPr>
          <p:nvPr>
            <p:ph type="ftr" sz="quarter" idx="4294967295"/>
          </p:nvPr>
        </p:nvSpPr>
        <p:spPr/>
        <p:txBody>
          <a:bodyPr/>
          <a:lstStyle/>
          <a:p>
            <a:pPr>
              <a:defRPr/>
            </a:pPr>
            <a:endParaRPr lang="en-US" dirty="0">
              <a:solidFill>
                <a:schemeClr val="tx2">
                  <a:lumMod val="90000"/>
                  <a:lumOff val="10000"/>
                </a:schemeClr>
              </a:solidFill>
            </a:endParaRPr>
          </a:p>
        </p:txBody>
      </p:sp>
    </p:spTree>
    <p:extLst>
      <p:ext uri="{BB962C8B-B14F-4D97-AF65-F5344CB8AC3E}">
        <p14:creationId xmlns:p14="http://schemas.microsoft.com/office/powerpoint/2010/main" val="191565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www.aidsetc.org May 2014</a:t>
            </a:r>
          </a:p>
        </p:txBody>
      </p:sp>
      <p:pic>
        <p:nvPicPr>
          <p:cNvPr id="77827" name="Picture 2" descr="Following acute HIV infection, persons with untreated HIV infection typically develop a steady decline in CD4 cell count, usually progressing to AIDS within 10 years of the initial infection.&lt;div&gt;Illustration: David H. Spach, MD&lt;/div&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97" y="1265635"/>
            <a:ext cx="7958138" cy="47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2"/>
          <p:cNvSpPr txBox="1">
            <a:spLocks noChangeArrowheads="1"/>
          </p:cNvSpPr>
          <p:nvPr/>
        </p:nvSpPr>
        <p:spPr bwMode="auto">
          <a:xfrm>
            <a:off x="1890712" y="907256"/>
            <a:ext cx="52637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US" altLang="en-US" sz="2100">
                <a:solidFill>
                  <a:schemeClr val="tx2"/>
                </a:solidFill>
              </a:rPr>
              <a:t>Natural History of Untreated HIV Infection </a:t>
            </a:r>
          </a:p>
        </p:txBody>
      </p:sp>
    </p:spTree>
    <p:extLst>
      <p:ext uri="{BB962C8B-B14F-4D97-AF65-F5344CB8AC3E}">
        <p14:creationId xmlns:p14="http://schemas.microsoft.com/office/powerpoint/2010/main" val="62072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u="sng" dirty="0">
                <a:solidFill>
                  <a:srgbClr val="C00000"/>
                </a:solidFill>
              </a:rPr>
              <a:t>Common Illnesses in people with HIV</a:t>
            </a:r>
          </a:p>
        </p:txBody>
      </p:sp>
      <p:sp>
        <p:nvSpPr>
          <p:cNvPr id="78851" name="Content Placeholder 2"/>
          <p:cNvSpPr>
            <a:spLocks noGrp="1"/>
          </p:cNvSpPr>
          <p:nvPr>
            <p:ph sz="half" idx="1"/>
          </p:nvPr>
        </p:nvSpPr>
        <p:spPr>
          <a:xfrm>
            <a:off x="1028701" y="2571750"/>
            <a:ext cx="3336131" cy="2686050"/>
          </a:xfrm>
        </p:spPr>
        <p:txBody>
          <a:bodyPr/>
          <a:lstStyle/>
          <a:p>
            <a:pPr eaLnBrk="1" hangingPunct="1"/>
            <a:r>
              <a:rPr lang="en-US" altLang="en-US" sz="2400" dirty="0"/>
              <a:t>Sinus infections</a:t>
            </a:r>
          </a:p>
          <a:p>
            <a:pPr eaLnBrk="1" hangingPunct="1"/>
            <a:r>
              <a:rPr lang="en-US" altLang="en-US" sz="2400" dirty="0"/>
              <a:t>Bronchitis</a:t>
            </a:r>
          </a:p>
          <a:p>
            <a:pPr eaLnBrk="1" hangingPunct="1"/>
            <a:r>
              <a:rPr lang="en-US" altLang="en-US" sz="2400" dirty="0"/>
              <a:t>Bacterial infections</a:t>
            </a:r>
          </a:p>
          <a:p>
            <a:pPr eaLnBrk="1" hangingPunct="1"/>
            <a:r>
              <a:rPr lang="en-US" altLang="en-US" sz="2400" dirty="0"/>
              <a:t>Diarrhea</a:t>
            </a:r>
          </a:p>
        </p:txBody>
      </p:sp>
      <p:sp>
        <p:nvSpPr>
          <p:cNvPr id="78852" name="Content Placeholder 3"/>
          <p:cNvSpPr>
            <a:spLocks noGrp="1"/>
          </p:cNvSpPr>
          <p:nvPr>
            <p:ph sz="half" idx="2"/>
          </p:nvPr>
        </p:nvSpPr>
        <p:spPr>
          <a:xfrm>
            <a:off x="4893469" y="2571750"/>
            <a:ext cx="3336131" cy="2686050"/>
          </a:xfrm>
        </p:spPr>
        <p:txBody>
          <a:bodyPr/>
          <a:lstStyle/>
          <a:p>
            <a:pPr eaLnBrk="1" hangingPunct="1"/>
            <a:r>
              <a:rPr lang="en-US" altLang="en-US" sz="2400"/>
              <a:t>Fatigue </a:t>
            </a:r>
          </a:p>
          <a:p>
            <a:pPr eaLnBrk="1" hangingPunct="1"/>
            <a:r>
              <a:rPr lang="en-US" altLang="en-US" sz="2400"/>
              <a:t>Weight loss</a:t>
            </a:r>
          </a:p>
          <a:p>
            <a:pPr eaLnBrk="1" hangingPunct="1"/>
            <a:r>
              <a:rPr lang="en-US" altLang="en-US" sz="2400"/>
              <a:t>Folliculitis</a:t>
            </a:r>
          </a:p>
          <a:p>
            <a:pPr eaLnBrk="1" hangingPunct="1"/>
            <a:r>
              <a:rPr lang="en-US" altLang="en-US" sz="2400"/>
              <a:t>Seborrhea</a:t>
            </a:r>
          </a:p>
          <a:p>
            <a:pPr eaLnBrk="1" hangingPunct="1"/>
            <a:r>
              <a:rPr lang="en-US" altLang="en-US" sz="2400"/>
              <a:t>Vaginal infections</a:t>
            </a:r>
          </a:p>
          <a:p>
            <a:pPr eaLnBrk="1" hangingPunct="1"/>
            <a:endParaRPr lang="en-US" altLang="en-US"/>
          </a:p>
        </p:txBody>
      </p:sp>
      <p:sp>
        <p:nvSpPr>
          <p:cNvPr id="6" name="Footer Placeholder 5"/>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2836953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485900" y="800100"/>
            <a:ext cx="6172200" cy="857250"/>
          </a:xfrm>
        </p:spPr>
        <p:txBody>
          <a:bodyPr/>
          <a:lstStyle/>
          <a:p>
            <a:pPr eaLnBrk="1" hangingPunct="1"/>
            <a:r>
              <a:rPr lang="en-US" altLang="en-US" sz="3200" b="1" dirty="0">
                <a:solidFill>
                  <a:srgbClr val="C00000"/>
                </a:solidFill>
              </a:rPr>
              <a:t>Illnesses That Can Occur in Patients with HIV</a:t>
            </a:r>
          </a:p>
        </p:txBody>
      </p:sp>
      <p:pic>
        <p:nvPicPr>
          <p:cNvPr id="79875" name="Content Placeholder 3" descr="Human Body.jpg"/>
          <p:cNvPicPr>
            <a:picLocks noGrp="1" noChangeAspect="1"/>
          </p:cNvPicPr>
          <p:nvPr>
            <p:ph idx="1"/>
          </p:nvPr>
        </p:nvPicPr>
        <p:blipFill>
          <a:blip r:embed="rId3">
            <a:extLst>
              <a:ext uri="{28A0092B-C50C-407E-A947-70E740481C1C}">
                <a14:useLocalDpi xmlns:a14="http://schemas.microsoft.com/office/drawing/2010/main" val="0"/>
              </a:ext>
            </a:extLst>
          </a:blip>
          <a:srcRect t="5051"/>
          <a:stretch>
            <a:fillRect/>
          </a:stretch>
        </p:blipFill>
        <p:spPr>
          <a:xfrm>
            <a:off x="2662238" y="1657350"/>
            <a:ext cx="3515916" cy="4229100"/>
          </a:xfrm>
        </p:spPr>
      </p:pic>
      <p:sp>
        <p:nvSpPr>
          <p:cNvPr id="79876" name="TextBox 5"/>
          <p:cNvSpPr txBox="1">
            <a:spLocks noChangeArrowheads="1"/>
          </p:cNvSpPr>
          <p:nvPr/>
        </p:nvSpPr>
        <p:spPr bwMode="auto">
          <a:xfrm>
            <a:off x="1657350" y="2114551"/>
            <a:ext cx="17145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eaLnBrk="1" hangingPunct="1"/>
            <a:r>
              <a:rPr lang="en-US" altLang="en-US" sz="1200">
                <a:latin typeface="Calibri" panose="020F0502020204030204" pitchFamily="34" charset="0"/>
              </a:rPr>
              <a:t>Toxoplasmosis</a:t>
            </a:r>
          </a:p>
          <a:p>
            <a:pPr algn="r" eaLnBrk="1" hangingPunct="1"/>
            <a:r>
              <a:rPr lang="en-US" altLang="en-US" sz="1200">
                <a:latin typeface="Calibri" panose="020F0502020204030204" pitchFamily="34" charset="0"/>
              </a:rPr>
              <a:t>Cryptococcal meningitis</a:t>
            </a:r>
          </a:p>
          <a:p>
            <a:pPr algn="r" eaLnBrk="1" hangingPunct="1"/>
            <a:r>
              <a:rPr lang="en-US" altLang="en-US" sz="1200">
                <a:latin typeface="Calibri" panose="020F0502020204030204" pitchFamily="34" charset="0"/>
              </a:rPr>
              <a:t>Progressive multifocal leukoencephalopathy</a:t>
            </a:r>
          </a:p>
          <a:p>
            <a:pPr algn="r" eaLnBrk="1" hangingPunct="1"/>
            <a:r>
              <a:rPr lang="en-US" altLang="en-US" sz="1200">
                <a:latin typeface="Calibri" panose="020F0502020204030204" pitchFamily="34" charset="0"/>
              </a:rPr>
              <a:t>Encephalopathy</a:t>
            </a:r>
          </a:p>
        </p:txBody>
      </p:sp>
      <p:sp>
        <p:nvSpPr>
          <p:cNvPr id="79877" name="TextBox 19"/>
          <p:cNvSpPr txBox="1">
            <a:spLocks noChangeArrowheads="1"/>
          </p:cNvSpPr>
          <p:nvPr/>
        </p:nvSpPr>
        <p:spPr bwMode="auto">
          <a:xfrm>
            <a:off x="5486400" y="2057401"/>
            <a:ext cx="17145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200">
                <a:latin typeface="Calibri" panose="020F0502020204030204" pitchFamily="34" charset="0"/>
              </a:rPr>
              <a:t>Cytomegalovirus</a:t>
            </a:r>
          </a:p>
        </p:txBody>
      </p:sp>
      <p:sp>
        <p:nvSpPr>
          <p:cNvPr id="79878" name="TextBox 21"/>
          <p:cNvSpPr txBox="1">
            <a:spLocks noChangeArrowheads="1"/>
          </p:cNvSpPr>
          <p:nvPr/>
        </p:nvSpPr>
        <p:spPr bwMode="auto">
          <a:xfrm>
            <a:off x="5486400" y="2603898"/>
            <a:ext cx="17145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200">
                <a:latin typeface="Calibri" panose="020F0502020204030204" pitchFamily="34" charset="0"/>
              </a:rPr>
              <a:t>Candidiasis</a:t>
            </a:r>
          </a:p>
        </p:txBody>
      </p:sp>
      <p:sp>
        <p:nvSpPr>
          <p:cNvPr id="79879" name="TextBox 23"/>
          <p:cNvSpPr txBox="1">
            <a:spLocks noChangeArrowheads="1"/>
          </p:cNvSpPr>
          <p:nvPr/>
        </p:nvSpPr>
        <p:spPr bwMode="auto">
          <a:xfrm>
            <a:off x="1371600" y="3486151"/>
            <a:ext cx="200025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eaLnBrk="1" hangingPunct="1"/>
            <a:r>
              <a:rPr lang="en-US" altLang="en-US" sz="1200" i="1">
                <a:latin typeface="Calibri" panose="020F0502020204030204" pitchFamily="34" charset="0"/>
              </a:rPr>
              <a:t>Pneumocystis carinii/jiroveci </a:t>
            </a:r>
          </a:p>
          <a:p>
            <a:pPr algn="r" eaLnBrk="1" hangingPunct="1"/>
            <a:r>
              <a:rPr lang="en-US" altLang="en-US" sz="1200">
                <a:latin typeface="Calibri" panose="020F0502020204030204" pitchFamily="34" charset="0"/>
              </a:rPr>
              <a:t>pneumonia (PCP)</a:t>
            </a:r>
          </a:p>
          <a:p>
            <a:pPr algn="r" eaLnBrk="1" hangingPunct="1"/>
            <a:r>
              <a:rPr lang="en-US" altLang="en-US" sz="1200">
                <a:latin typeface="Calibri" panose="020F0502020204030204" pitchFamily="34" charset="0"/>
              </a:rPr>
              <a:t>Pneumonia (recurrent)</a:t>
            </a:r>
          </a:p>
          <a:p>
            <a:pPr algn="r" eaLnBrk="1" hangingPunct="1"/>
            <a:r>
              <a:rPr lang="en-US" altLang="en-US" sz="1200">
                <a:latin typeface="Calibri" panose="020F0502020204030204" pitchFamily="34" charset="0"/>
              </a:rPr>
              <a:t>Tuberculosis (TB)</a:t>
            </a:r>
          </a:p>
          <a:p>
            <a:pPr algn="r" eaLnBrk="1" hangingPunct="1"/>
            <a:r>
              <a:rPr lang="en-US" altLang="en-US" sz="1200">
                <a:latin typeface="Calibri" panose="020F0502020204030204" pitchFamily="34" charset="0"/>
              </a:rPr>
              <a:t>Histoplasmosis</a:t>
            </a:r>
          </a:p>
        </p:txBody>
      </p:sp>
      <p:sp>
        <p:nvSpPr>
          <p:cNvPr id="79880" name="TextBox 25"/>
          <p:cNvSpPr txBox="1">
            <a:spLocks noChangeArrowheads="1"/>
          </p:cNvSpPr>
          <p:nvPr/>
        </p:nvSpPr>
        <p:spPr bwMode="auto">
          <a:xfrm>
            <a:off x="5486400" y="3207544"/>
            <a:ext cx="234315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200">
                <a:latin typeface="Calibri" panose="020F0502020204030204" pitchFamily="34" charset="0"/>
              </a:rPr>
              <a:t>Cytomegalovirus</a:t>
            </a:r>
          </a:p>
          <a:p>
            <a:pPr eaLnBrk="1" hangingPunct="1"/>
            <a:r>
              <a:rPr lang="en-US" altLang="en-US" sz="1200">
                <a:latin typeface="Calibri" panose="020F0502020204030204" pitchFamily="34" charset="0"/>
              </a:rPr>
              <a:t>Cryptosporidiosis</a:t>
            </a:r>
          </a:p>
          <a:p>
            <a:pPr eaLnBrk="1" hangingPunct="1"/>
            <a:r>
              <a:rPr lang="en-US" altLang="en-US" sz="1200">
                <a:latin typeface="Calibri" panose="020F0502020204030204" pitchFamily="34" charset="0"/>
              </a:rPr>
              <a:t>Mycobacterium avian complex</a:t>
            </a:r>
          </a:p>
          <a:p>
            <a:pPr eaLnBrk="1" hangingPunct="1"/>
            <a:r>
              <a:rPr lang="en-US" altLang="en-US" sz="1200">
                <a:latin typeface="Calibri" panose="020F0502020204030204" pitchFamily="34" charset="0"/>
              </a:rPr>
              <a:t>Salmonella septicemia (recurrent)</a:t>
            </a:r>
          </a:p>
          <a:p>
            <a:pPr eaLnBrk="1" hangingPunct="1"/>
            <a:r>
              <a:rPr lang="en-US" altLang="en-US" sz="1200">
                <a:latin typeface="Calibri" panose="020F0502020204030204" pitchFamily="34" charset="0"/>
              </a:rPr>
              <a:t>Isosporiasis</a:t>
            </a:r>
          </a:p>
        </p:txBody>
      </p:sp>
      <p:sp>
        <p:nvSpPr>
          <p:cNvPr id="79881" name="TextBox 27"/>
          <p:cNvSpPr txBox="1">
            <a:spLocks noChangeArrowheads="1"/>
          </p:cNvSpPr>
          <p:nvPr/>
        </p:nvSpPr>
        <p:spPr bwMode="auto">
          <a:xfrm>
            <a:off x="1371600" y="4914900"/>
            <a:ext cx="200025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eaLnBrk="1" hangingPunct="1"/>
            <a:r>
              <a:rPr lang="en-US" altLang="en-US" sz="1200">
                <a:latin typeface="Calibri" panose="020F0502020204030204" pitchFamily="34" charset="0"/>
              </a:rPr>
              <a:t>Genital Herpes</a:t>
            </a:r>
          </a:p>
          <a:p>
            <a:pPr algn="r" eaLnBrk="1" hangingPunct="1"/>
            <a:r>
              <a:rPr lang="en-US" altLang="en-US" sz="1200">
                <a:latin typeface="Calibri" panose="020F0502020204030204" pitchFamily="34" charset="0"/>
              </a:rPr>
              <a:t>Vaginal Candidiasis</a:t>
            </a:r>
          </a:p>
          <a:p>
            <a:pPr algn="r" eaLnBrk="1" hangingPunct="1"/>
            <a:r>
              <a:rPr lang="en-US" altLang="en-US" sz="1200">
                <a:latin typeface="Calibri" panose="020F0502020204030204" pitchFamily="34" charset="0"/>
              </a:rPr>
              <a:t>Cervical cancer (invasive)</a:t>
            </a:r>
          </a:p>
          <a:p>
            <a:pPr algn="r" eaLnBrk="1" hangingPunct="1"/>
            <a:endParaRPr lang="en-US" altLang="en-US" sz="1200">
              <a:latin typeface="Calibri" panose="020F0502020204030204" pitchFamily="34" charset="0"/>
            </a:endParaRPr>
          </a:p>
        </p:txBody>
      </p:sp>
      <p:sp>
        <p:nvSpPr>
          <p:cNvPr id="79882" name="TextBox 31"/>
          <p:cNvSpPr txBox="1">
            <a:spLocks noChangeArrowheads="1"/>
          </p:cNvSpPr>
          <p:nvPr/>
        </p:nvSpPr>
        <p:spPr bwMode="auto">
          <a:xfrm>
            <a:off x="5486400" y="4514850"/>
            <a:ext cx="234315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200">
                <a:latin typeface="Calibri" panose="020F0502020204030204" pitchFamily="34" charset="0"/>
              </a:rPr>
              <a:t>Kaposi’s sarcoma</a:t>
            </a:r>
          </a:p>
          <a:p>
            <a:pPr eaLnBrk="1" hangingPunct="1"/>
            <a:r>
              <a:rPr lang="en-US" altLang="en-US" sz="1200">
                <a:latin typeface="Calibri" panose="020F0502020204030204" pitchFamily="34" charset="0"/>
              </a:rPr>
              <a:t>Herpes simplex (severe)</a:t>
            </a:r>
          </a:p>
        </p:txBody>
      </p:sp>
      <p:sp>
        <p:nvSpPr>
          <p:cNvPr id="79883" name="TextBox 33"/>
          <p:cNvSpPr txBox="1">
            <a:spLocks noChangeArrowheads="1"/>
          </p:cNvSpPr>
          <p:nvPr/>
        </p:nvSpPr>
        <p:spPr bwMode="auto">
          <a:xfrm>
            <a:off x="5486400" y="5314951"/>
            <a:ext cx="234315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200">
                <a:latin typeface="Calibri" panose="020F0502020204030204" pitchFamily="34" charset="0"/>
              </a:rPr>
              <a:t>Lymphoma</a:t>
            </a:r>
          </a:p>
          <a:p>
            <a:pPr eaLnBrk="1" hangingPunct="1"/>
            <a:r>
              <a:rPr lang="en-US" altLang="en-US" sz="1200">
                <a:latin typeface="Calibri" panose="020F0502020204030204" pitchFamily="34" charset="0"/>
              </a:rPr>
              <a:t>Wasting disease</a:t>
            </a:r>
          </a:p>
          <a:p>
            <a:pPr eaLnBrk="1" hangingPunct="1"/>
            <a:r>
              <a:rPr lang="en-US" altLang="en-US" sz="1200">
                <a:latin typeface="Calibri" panose="020F0502020204030204" pitchFamily="34" charset="0"/>
              </a:rPr>
              <a:t>Coccidioidomycosis </a:t>
            </a:r>
          </a:p>
        </p:txBody>
      </p:sp>
      <p:cxnSp>
        <p:nvCxnSpPr>
          <p:cNvPr id="37" name="Straight Connector 36"/>
          <p:cNvCxnSpPr>
            <a:stCxn id="5" idx="3"/>
          </p:cNvCxnSpPr>
          <p:nvPr/>
        </p:nvCxnSpPr>
        <p:spPr>
          <a:xfrm flipV="1">
            <a:off x="3314700" y="1885950"/>
            <a:ext cx="1085850" cy="80963"/>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23" idx="3"/>
          </p:cNvCxnSpPr>
          <p:nvPr/>
        </p:nvCxnSpPr>
        <p:spPr>
          <a:xfrm flipV="1">
            <a:off x="3314700" y="2743200"/>
            <a:ext cx="971550" cy="595313"/>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27" idx="3"/>
          </p:cNvCxnSpPr>
          <p:nvPr/>
        </p:nvCxnSpPr>
        <p:spPr>
          <a:xfrm flipV="1">
            <a:off x="3314700" y="4000500"/>
            <a:ext cx="1028700" cy="766763"/>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a:stCxn id="19" idx="1"/>
          </p:cNvCxnSpPr>
          <p:nvPr/>
        </p:nvCxnSpPr>
        <p:spPr>
          <a:xfrm rot="10800000" flipV="1">
            <a:off x="4400550" y="1909762"/>
            <a:ext cx="1143000" cy="9048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a:stCxn id="21" idx="1"/>
          </p:cNvCxnSpPr>
          <p:nvPr/>
        </p:nvCxnSpPr>
        <p:spPr>
          <a:xfrm rot="10800000">
            <a:off x="4400550" y="2149079"/>
            <a:ext cx="1143000" cy="341709"/>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25" idx="1"/>
          </p:cNvCxnSpPr>
          <p:nvPr/>
        </p:nvCxnSpPr>
        <p:spPr>
          <a:xfrm rot="10800000" flipV="1">
            <a:off x="4400550" y="3052762"/>
            <a:ext cx="1143000" cy="14763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31" idx="1"/>
          </p:cNvCxnSpPr>
          <p:nvPr/>
        </p:nvCxnSpPr>
        <p:spPr>
          <a:xfrm rot="10800000" flipV="1">
            <a:off x="4686300" y="4376738"/>
            <a:ext cx="857250" cy="260747"/>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314450" y="1828800"/>
            <a:ext cx="20002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lgn="r">
              <a:defRPr/>
            </a:pPr>
            <a:r>
              <a:rPr lang="en-US" sz="1350" b="1" dirty="0">
                <a:solidFill>
                  <a:schemeClr val="bg1"/>
                </a:solidFill>
              </a:rPr>
              <a:t>BRAIN</a:t>
            </a:r>
          </a:p>
        </p:txBody>
      </p:sp>
      <p:sp>
        <p:nvSpPr>
          <p:cNvPr id="23" name="TextBox 22"/>
          <p:cNvSpPr txBox="1"/>
          <p:nvPr/>
        </p:nvSpPr>
        <p:spPr>
          <a:xfrm>
            <a:off x="1314450" y="3200400"/>
            <a:ext cx="20002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lgn="r">
              <a:defRPr/>
            </a:pPr>
            <a:r>
              <a:rPr lang="en-US" sz="1350" b="1" dirty="0">
                <a:solidFill>
                  <a:schemeClr val="bg1"/>
                </a:solidFill>
              </a:rPr>
              <a:t>LUNGS</a:t>
            </a:r>
          </a:p>
        </p:txBody>
      </p:sp>
      <p:sp>
        <p:nvSpPr>
          <p:cNvPr id="27" name="TextBox 26"/>
          <p:cNvSpPr txBox="1"/>
          <p:nvPr/>
        </p:nvSpPr>
        <p:spPr>
          <a:xfrm>
            <a:off x="1314450" y="4629150"/>
            <a:ext cx="20002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lgn="r">
              <a:defRPr/>
            </a:pPr>
            <a:r>
              <a:rPr lang="en-US" sz="1350" b="1" dirty="0">
                <a:solidFill>
                  <a:schemeClr val="bg1"/>
                </a:solidFill>
              </a:rPr>
              <a:t>GENITALS</a:t>
            </a:r>
          </a:p>
        </p:txBody>
      </p:sp>
      <p:sp>
        <p:nvSpPr>
          <p:cNvPr id="19" name="TextBox 18"/>
          <p:cNvSpPr txBox="1"/>
          <p:nvPr/>
        </p:nvSpPr>
        <p:spPr>
          <a:xfrm>
            <a:off x="5543550" y="1771650"/>
            <a:ext cx="22288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defRPr/>
            </a:pPr>
            <a:r>
              <a:rPr lang="en-US" sz="1350" b="1" dirty="0">
                <a:solidFill>
                  <a:schemeClr val="bg1"/>
                </a:solidFill>
              </a:rPr>
              <a:t>EYES</a:t>
            </a:r>
          </a:p>
        </p:txBody>
      </p:sp>
      <p:sp>
        <p:nvSpPr>
          <p:cNvPr id="21" name="TextBox 20"/>
          <p:cNvSpPr txBox="1"/>
          <p:nvPr/>
        </p:nvSpPr>
        <p:spPr>
          <a:xfrm>
            <a:off x="5543550" y="2351485"/>
            <a:ext cx="22288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defRPr/>
            </a:pPr>
            <a:r>
              <a:rPr lang="en-US" sz="1350" b="1" dirty="0">
                <a:solidFill>
                  <a:schemeClr val="bg1"/>
                </a:solidFill>
              </a:rPr>
              <a:t>MOUTH/THROAT</a:t>
            </a:r>
          </a:p>
        </p:txBody>
      </p:sp>
      <p:sp>
        <p:nvSpPr>
          <p:cNvPr id="25" name="TextBox 24"/>
          <p:cNvSpPr txBox="1"/>
          <p:nvPr/>
        </p:nvSpPr>
        <p:spPr>
          <a:xfrm>
            <a:off x="5543550" y="2914650"/>
            <a:ext cx="22288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defRPr/>
            </a:pPr>
            <a:r>
              <a:rPr lang="en-US" sz="1350" b="1" dirty="0">
                <a:solidFill>
                  <a:schemeClr val="bg1"/>
                </a:solidFill>
              </a:rPr>
              <a:t>GUT</a:t>
            </a:r>
          </a:p>
        </p:txBody>
      </p:sp>
      <p:sp>
        <p:nvSpPr>
          <p:cNvPr id="31" name="TextBox 30"/>
          <p:cNvSpPr txBox="1"/>
          <p:nvPr/>
        </p:nvSpPr>
        <p:spPr>
          <a:xfrm>
            <a:off x="5543550" y="4237435"/>
            <a:ext cx="22288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defRPr/>
            </a:pPr>
            <a:r>
              <a:rPr lang="en-US" sz="1350" b="1" dirty="0">
                <a:solidFill>
                  <a:schemeClr val="bg1"/>
                </a:solidFill>
              </a:rPr>
              <a:t>SKIN</a:t>
            </a:r>
          </a:p>
        </p:txBody>
      </p:sp>
      <p:sp>
        <p:nvSpPr>
          <p:cNvPr id="35" name="TextBox 34"/>
          <p:cNvSpPr txBox="1"/>
          <p:nvPr/>
        </p:nvSpPr>
        <p:spPr>
          <a:xfrm>
            <a:off x="5543550" y="5029200"/>
            <a:ext cx="2228850" cy="300082"/>
          </a:xfrm>
          <a:prstGeom prst="rect">
            <a:avLst/>
          </a:prstGeom>
          <a:solidFill>
            <a:srgbClr val="92D050"/>
          </a:solidFill>
          <a:effectLst>
            <a:outerShdw blurRad="50800" dist="38100" dir="5400000" algn="t" rotWithShape="0">
              <a:prstClr val="black">
                <a:alpha val="40000"/>
              </a:prstClr>
            </a:outerShdw>
          </a:effectLst>
        </p:spPr>
        <p:txBody>
          <a:bodyPr>
            <a:spAutoFit/>
          </a:bodyPr>
          <a:lstStyle/>
          <a:p>
            <a:pPr>
              <a:defRPr/>
            </a:pPr>
            <a:r>
              <a:rPr lang="en-US" sz="1350" b="1" dirty="0">
                <a:solidFill>
                  <a:schemeClr val="bg1"/>
                </a:solidFill>
              </a:rPr>
              <a:t>OTHER</a:t>
            </a:r>
          </a:p>
        </p:txBody>
      </p:sp>
      <p:sp>
        <p:nvSpPr>
          <p:cNvPr id="2" name="Footer Placeholder 1"/>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287342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Treatment &amp; Wellness Care for the Person with HIV</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38</a:t>
            </a:fld>
            <a:endParaRPr lang="en-US" dirty="0">
              <a:solidFill>
                <a:srgbClr val="FFFFFF"/>
              </a:solidFill>
            </a:endParaRPr>
          </a:p>
        </p:txBody>
      </p:sp>
    </p:spTree>
    <p:extLst>
      <p:ext uri="{BB962C8B-B14F-4D97-AF65-F5344CB8AC3E}">
        <p14:creationId xmlns:p14="http://schemas.microsoft.com/office/powerpoint/2010/main" val="428344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u="sng" dirty="0">
                <a:solidFill>
                  <a:srgbClr val="C00000"/>
                </a:solidFill>
              </a:rPr>
              <a:t>Initial Clinic Visits</a:t>
            </a:r>
          </a:p>
        </p:txBody>
      </p:sp>
      <p:sp>
        <p:nvSpPr>
          <p:cNvPr id="82947" name="Content Placeholder 2"/>
          <p:cNvSpPr>
            <a:spLocks noGrp="1"/>
          </p:cNvSpPr>
          <p:nvPr>
            <p:ph idx="1"/>
          </p:nvPr>
        </p:nvSpPr>
        <p:spPr>
          <a:xfrm>
            <a:off x="1028700" y="1524000"/>
            <a:ext cx="7200900" cy="4191000"/>
          </a:xfrm>
        </p:spPr>
        <p:txBody>
          <a:bodyPr>
            <a:normAutofit/>
          </a:bodyPr>
          <a:lstStyle/>
          <a:p>
            <a:pPr eaLnBrk="1" hangingPunct="1"/>
            <a:r>
              <a:rPr lang="en-US" altLang="en-US" sz="2600" dirty="0"/>
              <a:t>Educate about HIV disease progression, transmission, treatment options.</a:t>
            </a:r>
          </a:p>
          <a:p>
            <a:pPr eaLnBrk="1" hangingPunct="1"/>
            <a:r>
              <a:rPr lang="en-US" altLang="en-US" sz="2600" dirty="0"/>
              <a:t>Discuss safe sex &amp; risk reduction.  Avoid exposure to different strains of HIV that have different sensitivity patterns to HIV meds. </a:t>
            </a:r>
          </a:p>
          <a:p>
            <a:pPr eaLnBrk="1" hangingPunct="1"/>
            <a:r>
              <a:rPr lang="en-US" altLang="en-US" sz="2600" dirty="0"/>
              <a:t>Identify other chronic health conditions, including psychiatric illness.</a:t>
            </a:r>
          </a:p>
          <a:p>
            <a:pPr eaLnBrk="1" hangingPunct="1"/>
            <a:r>
              <a:rPr lang="en-US" altLang="en-US" sz="2600" dirty="0"/>
              <a:t>Start antiretroviral meds ASAP.</a:t>
            </a:r>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82650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u="sng" dirty="0">
                <a:solidFill>
                  <a:srgbClr val="C00000"/>
                </a:solidFill>
              </a:rPr>
              <a:t>LEARNING OBJECTIVES</a:t>
            </a:r>
          </a:p>
        </p:txBody>
      </p:sp>
      <p:sp>
        <p:nvSpPr>
          <p:cNvPr id="3" name="Content Placeholder 2"/>
          <p:cNvSpPr>
            <a:spLocks noGrp="1"/>
          </p:cNvSpPr>
          <p:nvPr>
            <p:ph idx="1"/>
          </p:nvPr>
        </p:nvSpPr>
        <p:spPr/>
        <p:txBody>
          <a:bodyPr rtlCol="0">
            <a:normAutofit/>
          </a:bodyPr>
          <a:lstStyle/>
          <a:p>
            <a:pPr marL="288036" indent="-288036">
              <a:buFont typeface="Arial" charset="0"/>
              <a:buChar char="•"/>
              <a:defRPr/>
            </a:pPr>
            <a:r>
              <a:rPr lang="en-US" dirty="0"/>
              <a:t>Review the epidemiology of HIV in Ohio and the USA.</a:t>
            </a:r>
          </a:p>
          <a:p>
            <a:pPr marL="288036" indent="-288036">
              <a:buFont typeface="Arial" charset="0"/>
              <a:buChar char="•"/>
              <a:defRPr/>
            </a:pPr>
            <a:r>
              <a:rPr lang="en-US" dirty="0"/>
              <a:t>Discuss stigma around HIV and LGBTQ+.</a:t>
            </a:r>
          </a:p>
          <a:p>
            <a:pPr marL="288036" indent="-288036">
              <a:buFont typeface="Arial" charset="0"/>
              <a:buChar char="•"/>
              <a:defRPr/>
            </a:pPr>
            <a:r>
              <a:rPr lang="en-US" dirty="0"/>
              <a:t>Describe the basic biology and transmission of HIV.</a:t>
            </a:r>
          </a:p>
          <a:p>
            <a:pPr marL="288036" indent="-288036">
              <a:buFont typeface="Arial" charset="0"/>
              <a:buChar char="•"/>
              <a:defRPr/>
            </a:pPr>
            <a:r>
              <a:rPr lang="en-US" dirty="0"/>
              <a:t>Describe clinical manifestations of HIV infection.</a:t>
            </a:r>
          </a:p>
          <a:p>
            <a:pPr marL="288036" indent="-288036">
              <a:buFont typeface="Arial" charset="0"/>
              <a:buChar char="•"/>
              <a:defRPr/>
            </a:pPr>
            <a:r>
              <a:rPr lang="en-US" dirty="0"/>
              <a:t>List tests used to monitor chronic HIV infection. </a:t>
            </a:r>
          </a:p>
          <a:p>
            <a:pPr marL="288036" indent="-288036">
              <a:buFont typeface="Arial" charset="0"/>
              <a:buChar char="•"/>
              <a:defRPr/>
            </a:pPr>
            <a:r>
              <a:rPr lang="en-US" dirty="0"/>
              <a:t>Review basics of outpatient care for PLWHA.</a:t>
            </a:r>
          </a:p>
          <a:p>
            <a:pPr marL="288036" indent="-288036">
              <a:buFont typeface="Arial" charset="0"/>
              <a:buChar char="•"/>
              <a:defRPr/>
            </a:pPr>
            <a:endParaRPr lang="en-US" dirty="0"/>
          </a:p>
          <a:p>
            <a:pPr marL="288036" indent="-288036">
              <a:buFont typeface="Arial" charset="0"/>
              <a:buChar char="•"/>
              <a:defRPr/>
            </a:pPr>
            <a:endParaRPr lang="en-US" dirty="0"/>
          </a:p>
          <a:p>
            <a:pPr marL="288036" indent="-288036">
              <a:buFont typeface="Arial" charset="0"/>
              <a:buChar char="•"/>
              <a:defRPr/>
            </a:pPr>
            <a:endParaRPr lang="en-US" dirty="0"/>
          </a:p>
          <a:p>
            <a:pPr marL="288036" indent="-288036">
              <a:buFont typeface="Arial" charset="0"/>
              <a:buChar char="•"/>
              <a:defRPr/>
            </a:pPr>
            <a:endParaRPr lang="en-US" dirty="0"/>
          </a:p>
          <a:p>
            <a:pPr marL="0" indent="0">
              <a:buNone/>
              <a:defRPr/>
            </a:pPr>
            <a:endParaRPr lang="en-US" dirty="0"/>
          </a:p>
        </p:txBody>
      </p:sp>
      <p:sp>
        <p:nvSpPr>
          <p:cNvPr id="22532" name="Footer Placeholder 3"/>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557213" indent="-214313">
              <a:defRPr>
                <a:solidFill>
                  <a:schemeClr val="tx1"/>
                </a:solidFill>
                <a:latin typeface="Franklin Gothic Book" panose="020B0503020102020204" pitchFamily="34" charset="0"/>
              </a:defRPr>
            </a:lvl2pPr>
            <a:lvl3pPr marL="857250" indent="-171450">
              <a:defRPr>
                <a:solidFill>
                  <a:schemeClr val="tx1"/>
                </a:solidFill>
                <a:latin typeface="Franklin Gothic Book" panose="020B0503020102020204" pitchFamily="34" charset="0"/>
              </a:defRPr>
            </a:lvl3pPr>
            <a:lvl4pPr marL="1200150" indent="-171450">
              <a:defRPr>
                <a:solidFill>
                  <a:schemeClr val="tx1"/>
                </a:solidFill>
                <a:latin typeface="Franklin Gothic Book" panose="020B0503020102020204" pitchFamily="34" charset="0"/>
              </a:defRPr>
            </a:lvl4pPr>
            <a:lvl5pPr marL="1543050" indent="-171450">
              <a:defRPr>
                <a:solidFill>
                  <a:schemeClr val="tx1"/>
                </a:solidFill>
                <a:latin typeface="Franklin Gothic Book" panose="020B0503020102020204" pitchFamily="34" charset="0"/>
              </a:defRPr>
            </a:lvl5pPr>
            <a:lvl6pPr marL="1885950" indent="-171450" defTabSz="342900" eaLnBrk="0" fontAlgn="base" hangingPunct="0">
              <a:spcBef>
                <a:spcPct val="0"/>
              </a:spcBef>
              <a:spcAft>
                <a:spcPct val="0"/>
              </a:spcAft>
              <a:defRPr>
                <a:solidFill>
                  <a:schemeClr val="tx1"/>
                </a:solidFill>
                <a:latin typeface="Franklin Gothic Book" panose="020B0503020102020204" pitchFamily="34" charset="0"/>
              </a:defRPr>
            </a:lvl6pPr>
            <a:lvl7pPr marL="2228850" indent="-171450" defTabSz="342900" eaLnBrk="0" fontAlgn="base" hangingPunct="0">
              <a:spcBef>
                <a:spcPct val="0"/>
              </a:spcBef>
              <a:spcAft>
                <a:spcPct val="0"/>
              </a:spcAft>
              <a:defRPr>
                <a:solidFill>
                  <a:schemeClr val="tx1"/>
                </a:solidFill>
                <a:latin typeface="Franklin Gothic Book" panose="020B0503020102020204" pitchFamily="34" charset="0"/>
              </a:defRPr>
            </a:lvl7pPr>
            <a:lvl8pPr marL="2571750" indent="-171450" defTabSz="342900" eaLnBrk="0" fontAlgn="base" hangingPunct="0">
              <a:spcBef>
                <a:spcPct val="0"/>
              </a:spcBef>
              <a:spcAft>
                <a:spcPct val="0"/>
              </a:spcAft>
              <a:defRPr>
                <a:solidFill>
                  <a:schemeClr val="tx1"/>
                </a:solidFill>
                <a:latin typeface="Franklin Gothic Book" panose="020B0503020102020204" pitchFamily="34" charset="0"/>
              </a:defRPr>
            </a:lvl8pPr>
            <a:lvl9pPr marL="2914650" indent="-171450" defTabSz="3429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en-US">
              <a:solidFill>
                <a:srgbClr val="454545"/>
              </a:solidFill>
              <a:latin typeface="Arial" panose="020B0604020202020204" pitchFamily="34" charset="0"/>
            </a:endParaRPr>
          </a:p>
        </p:txBody>
      </p:sp>
    </p:spTree>
    <p:extLst>
      <p:ext uri="{BB962C8B-B14F-4D97-AF65-F5344CB8AC3E}">
        <p14:creationId xmlns:p14="http://schemas.microsoft.com/office/powerpoint/2010/main" val="806046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u="sng" dirty="0">
                <a:solidFill>
                  <a:srgbClr val="C00000"/>
                </a:solidFill>
              </a:rPr>
              <a:t>Initial Lab Tests</a:t>
            </a:r>
          </a:p>
        </p:txBody>
      </p:sp>
      <p:sp>
        <p:nvSpPr>
          <p:cNvPr id="84995" name="Content Placeholder 2"/>
          <p:cNvSpPr>
            <a:spLocks noGrp="1"/>
          </p:cNvSpPr>
          <p:nvPr>
            <p:ph idx="1"/>
          </p:nvPr>
        </p:nvSpPr>
        <p:spPr>
          <a:xfrm>
            <a:off x="685800" y="1600200"/>
            <a:ext cx="7200900" cy="3686175"/>
          </a:xfrm>
        </p:spPr>
        <p:txBody>
          <a:bodyPr>
            <a:normAutofit fontScale="92500" lnSpcReduction="10000"/>
          </a:bodyPr>
          <a:lstStyle/>
          <a:p>
            <a:pPr eaLnBrk="1" hangingPunct="1"/>
            <a:r>
              <a:rPr lang="en-US" altLang="en-US" sz="2600" dirty="0"/>
              <a:t>CD4 Count (T cells)</a:t>
            </a:r>
          </a:p>
          <a:p>
            <a:pPr eaLnBrk="1" hangingPunct="1"/>
            <a:r>
              <a:rPr lang="en-US" altLang="en-US" sz="2600" dirty="0"/>
              <a:t>Viral Load</a:t>
            </a:r>
          </a:p>
          <a:p>
            <a:pPr eaLnBrk="1" hangingPunct="1"/>
            <a:r>
              <a:rPr lang="en-US" altLang="en-US" sz="2600" dirty="0"/>
              <a:t>Genotype </a:t>
            </a:r>
          </a:p>
          <a:p>
            <a:pPr eaLnBrk="1" hangingPunct="1"/>
            <a:r>
              <a:rPr lang="en-US" altLang="en-US" sz="2600" dirty="0"/>
              <a:t>Complete Blood Count</a:t>
            </a:r>
          </a:p>
          <a:p>
            <a:pPr eaLnBrk="1" hangingPunct="1"/>
            <a:r>
              <a:rPr lang="en-US" altLang="en-US" sz="2600" dirty="0"/>
              <a:t>Baseline Chemistries</a:t>
            </a:r>
          </a:p>
          <a:p>
            <a:pPr eaLnBrk="1" hangingPunct="1"/>
            <a:r>
              <a:rPr lang="en-US" altLang="en-US" sz="2600" dirty="0"/>
              <a:t>Hepatitis A, B and C testing</a:t>
            </a:r>
          </a:p>
          <a:p>
            <a:pPr eaLnBrk="1" hangingPunct="1"/>
            <a:r>
              <a:rPr lang="en-US" altLang="en-US" sz="2600" dirty="0"/>
              <a:t>Syphilis, Chlamydia and Gonorrhea tests</a:t>
            </a:r>
          </a:p>
          <a:p>
            <a:pPr eaLnBrk="1" hangingPunct="1"/>
            <a:r>
              <a:rPr lang="en-US" altLang="en-US" sz="2600" dirty="0"/>
              <a:t>Tuberculosis screening with </a:t>
            </a:r>
            <a:r>
              <a:rPr lang="en-US" altLang="en-US" sz="2600" dirty="0" err="1"/>
              <a:t>QuantiFERON</a:t>
            </a:r>
            <a:r>
              <a:rPr lang="en-US" altLang="en-US" sz="2600" dirty="0"/>
              <a:t> Gold or T-SPOT tests. </a:t>
            </a:r>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486503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u="sng" dirty="0">
                <a:solidFill>
                  <a:srgbClr val="C00000"/>
                </a:solidFill>
              </a:rPr>
              <a:t>Genotype Test</a:t>
            </a:r>
          </a:p>
        </p:txBody>
      </p:sp>
      <p:sp>
        <p:nvSpPr>
          <p:cNvPr id="86019" name="Content Placeholder 2"/>
          <p:cNvSpPr>
            <a:spLocks noGrp="1"/>
          </p:cNvSpPr>
          <p:nvPr>
            <p:ph idx="1"/>
          </p:nvPr>
        </p:nvSpPr>
        <p:spPr/>
        <p:txBody>
          <a:bodyPr/>
          <a:lstStyle/>
          <a:p>
            <a:r>
              <a:rPr lang="en-US" altLang="en-US" sz="2600" dirty="0"/>
              <a:t>Analyzes for mutations in the HIV virus that can affect its sensitivity to anti-retroviral medications.</a:t>
            </a:r>
          </a:p>
          <a:p>
            <a:r>
              <a:rPr lang="en-US" altLang="en-US" sz="2600" dirty="0"/>
              <a:t>HIV virus without mutations is called wild-type.</a:t>
            </a:r>
          </a:p>
          <a:p>
            <a:r>
              <a:rPr lang="en-US" altLang="en-US" sz="2600" dirty="0"/>
              <a:t>A genotype test should be done at time of diagnosis.</a:t>
            </a:r>
          </a:p>
          <a:p>
            <a:r>
              <a:rPr lang="en-US" altLang="en-US" sz="2600" dirty="0"/>
              <a:t>Repeat genotype if antiretroviral meds are not working (treatment failure).</a:t>
            </a:r>
          </a:p>
          <a:p>
            <a:endParaRPr lang="en-US" altLang="en-US" sz="2600" dirty="0"/>
          </a:p>
          <a:p>
            <a:endParaRPr lang="en-US" altLang="en-US" sz="2100"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03182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u="sng" dirty="0">
                <a:solidFill>
                  <a:srgbClr val="C00000"/>
                </a:solidFill>
              </a:rPr>
              <a:t>Anti-retroviral Medications</a:t>
            </a:r>
          </a:p>
        </p:txBody>
      </p:sp>
      <p:sp>
        <p:nvSpPr>
          <p:cNvPr id="87043" name="Content Placeholder 2"/>
          <p:cNvSpPr>
            <a:spLocks noGrp="1"/>
          </p:cNvSpPr>
          <p:nvPr>
            <p:ph idx="1"/>
          </p:nvPr>
        </p:nvSpPr>
        <p:spPr>
          <a:xfrm>
            <a:off x="1014533" y="1981200"/>
            <a:ext cx="7200900" cy="3390900"/>
          </a:xfrm>
        </p:spPr>
        <p:txBody>
          <a:bodyPr>
            <a:normAutofit fontScale="92500" lnSpcReduction="20000"/>
          </a:bodyPr>
          <a:lstStyle/>
          <a:p>
            <a:pPr eaLnBrk="1" hangingPunct="1"/>
            <a:r>
              <a:rPr lang="en-US" altLang="en-US" dirty="0"/>
              <a:t>Highly active anti-retroviral therapy.</a:t>
            </a:r>
          </a:p>
          <a:p>
            <a:pPr eaLnBrk="1" hangingPunct="1"/>
            <a:r>
              <a:rPr lang="en-US" altLang="en-US" dirty="0"/>
              <a:t>Acronyms: HAART or ART.</a:t>
            </a:r>
          </a:p>
          <a:p>
            <a:pPr eaLnBrk="1" hangingPunct="1"/>
            <a:r>
              <a:rPr lang="en-US" altLang="en-US" dirty="0"/>
              <a:t>Controls infection; does not eradicate it.</a:t>
            </a:r>
          </a:p>
          <a:p>
            <a:pPr eaLnBrk="1" hangingPunct="1"/>
            <a:r>
              <a:rPr lang="en-US" altLang="en-US" dirty="0"/>
              <a:t>Goals:  </a:t>
            </a:r>
          </a:p>
          <a:p>
            <a:pPr lvl="1" eaLnBrk="1" hangingPunct="1"/>
            <a:r>
              <a:rPr lang="en-US" altLang="en-US" sz="2400" dirty="0"/>
              <a:t>Slow viral replication.</a:t>
            </a:r>
          </a:p>
          <a:p>
            <a:pPr lvl="1" eaLnBrk="1" hangingPunct="1"/>
            <a:r>
              <a:rPr lang="en-US" altLang="en-US" sz="2400" dirty="0"/>
              <a:t>Stop disease progression and keep person as healthy as possible.</a:t>
            </a:r>
          </a:p>
          <a:p>
            <a:pPr lvl="1" eaLnBrk="1" hangingPunct="1"/>
            <a:r>
              <a:rPr lang="en-US" altLang="en-US" sz="2400" dirty="0"/>
              <a:t>Maintain or increase CD4 count.</a:t>
            </a:r>
          </a:p>
          <a:p>
            <a:pPr lvl="1" eaLnBrk="1" hangingPunct="1"/>
            <a:r>
              <a:rPr lang="en-US" altLang="en-US" sz="2400" dirty="0"/>
              <a:t>Prevent opportunistic infections.</a:t>
            </a:r>
          </a:p>
          <a:p>
            <a:pPr lvl="1" eaLnBrk="1" hangingPunct="1"/>
            <a:r>
              <a:rPr lang="en-US" altLang="en-US" sz="2400" dirty="0"/>
              <a:t>Prevent transmission of HIV to others. </a:t>
            </a:r>
          </a:p>
          <a:p>
            <a:pPr eaLnBrk="1" hangingPunct="1"/>
            <a:endParaRPr lang="en-US" altLang="en-US" dirty="0"/>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554444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Who Should Be on Anti-</a:t>
            </a:r>
            <a:r>
              <a:rPr lang="en-US" u="sng" dirty="0" err="1">
                <a:solidFill>
                  <a:srgbClr val="C00000"/>
                </a:solidFill>
              </a:rPr>
              <a:t>Retrovirals</a:t>
            </a:r>
            <a:r>
              <a:rPr lang="en-US" u="sng" dirty="0">
                <a:solidFill>
                  <a:srgbClr val="C00000"/>
                </a:solidFill>
              </a:rPr>
              <a: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DHHS Adult and Adolescent ARV Guidelines recommend initiation of antiretroviral therapy for all persons with HIV to reduce morbidity and mortality associated with HIV infection and to prevent HIV transmission to others. </a:t>
            </a:r>
          </a:p>
          <a:p>
            <a:r>
              <a:rPr lang="en-US" dirty="0"/>
              <a:t>In addition, antiretroviral therapy should be started immediately, or as soon as possible, after the HIV diagnosis is confirmed.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3001985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tLang="en-US" u="sng" dirty="0">
                <a:solidFill>
                  <a:srgbClr val="C00000"/>
                </a:solidFill>
              </a:rPr>
              <a:t>Anti-retroviral Medications</a:t>
            </a:r>
          </a:p>
        </p:txBody>
      </p:sp>
      <p:sp>
        <p:nvSpPr>
          <p:cNvPr id="89091" name="Content Placeholder 2"/>
          <p:cNvSpPr>
            <a:spLocks noGrp="1"/>
          </p:cNvSpPr>
          <p:nvPr>
            <p:ph idx="1"/>
          </p:nvPr>
        </p:nvSpPr>
        <p:spPr/>
        <p:txBody>
          <a:bodyPr>
            <a:normAutofit/>
          </a:bodyPr>
          <a:lstStyle/>
          <a:p>
            <a:pPr eaLnBrk="1" hangingPunct="1"/>
            <a:r>
              <a:rPr lang="en-US" altLang="en-US" sz="2600" dirty="0"/>
              <a:t>5 FDA approved categories of anti-</a:t>
            </a:r>
            <a:r>
              <a:rPr lang="en-US" altLang="en-US" sz="2600" dirty="0" err="1"/>
              <a:t>retrovirals</a:t>
            </a:r>
            <a:r>
              <a:rPr lang="en-US" altLang="en-US" sz="2600" dirty="0"/>
              <a:t>:</a:t>
            </a:r>
          </a:p>
          <a:p>
            <a:pPr lvl="1"/>
            <a:r>
              <a:rPr lang="en-US" altLang="en-US" sz="2600" dirty="0"/>
              <a:t>HIV entry inhibitors</a:t>
            </a:r>
          </a:p>
          <a:p>
            <a:pPr lvl="1"/>
            <a:r>
              <a:rPr lang="en-US" altLang="en-US" sz="2600" dirty="0"/>
              <a:t>Nucleoside reverse transcriptase inhibitors (NRTIs)</a:t>
            </a:r>
          </a:p>
          <a:p>
            <a:pPr lvl="1"/>
            <a:r>
              <a:rPr lang="en-US" altLang="en-US" sz="2600" dirty="0"/>
              <a:t>Non-nucleoside reverse transcriptase inhibitors (NNRTIs)</a:t>
            </a:r>
          </a:p>
          <a:p>
            <a:pPr lvl="1"/>
            <a:r>
              <a:rPr lang="en-US" altLang="en-US" sz="2600" dirty="0"/>
              <a:t>Integrase strand inhibitors (INSTIs)</a:t>
            </a:r>
          </a:p>
          <a:p>
            <a:pPr lvl="1"/>
            <a:r>
              <a:rPr lang="en-US" altLang="en-US" sz="2600" dirty="0"/>
              <a:t>Protease inhibitors (PIs)</a:t>
            </a:r>
          </a:p>
          <a:p>
            <a:pPr lvl="1"/>
            <a:endParaRPr lang="en-US" altLang="en-US" sz="2600" dirty="0"/>
          </a:p>
          <a:p>
            <a:pPr eaLnBrk="1" hangingPunct="1"/>
            <a:endParaRPr lang="en-US" altLang="en-US" sz="2600"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1837471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Recommended Initial ART Regimens</a:t>
            </a:r>
          </a:p>
        </p:txBody>
      </p:sp>
      <p:sp>
        <p:nvSpPr>
          <p:cNvPr id="3" name="Content Placeholder 2"/>
          <p:cNvSpPr>
            <a:spLocks noGrp="1"/>
          </p:cNvSpPr>
          <p:nvPr>
            <p:ph idx="1"/>
          </p:nvPr>
        </p:nvSpPr>
        <p:spPr/>
        <p:txBody>
          <a:bodyPr/>
          <a:lstStyle/>
          <a:p>
            <a:r>
              <a:rPr lang="en-US" dirty="0"/>
              <a:t>The choice of the initial antiretroviral regimen depends on multiple patient factors, including medical and psychiatric comorbidities, patient preferences, and drug interactions.</a:t>
            </a:r>
          </a:p>
          <a:p>
            <a:pPr marL="114300" indent="0">
              <a:buNone/>
            </a:pPr>
            <a:endParaRPr lang="en-US" dirty="0"/>
          </a:p>
          <a:p>
            <a:r>
              <a:rPr lang="en-US" dirty="0"/>
              <a:t>In the Adult and Adolescent ARV Guidelines, the Recommended Initial Regimens for Most People with HIV consists of an INSTI anchor drug plus a 2-drug NRTI backbone. Other effective regimen options are available for use in certain clinical situations.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471084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028700" y="304801"/>
            <a:ext cx="7200900" cy="1295400"/>
          </a:xfrm>
        </p:spPr>
        <p:txBody>
          <a:bodyPr/>
          <a:lstStyle/>
          <a:p>
            <a:r>
              <a:rPr lang="en-US" altLang="en-US" u="sng" dirty="0">
                <a:solidFill>
                  <a:srgbClr val="C00000"/>
                </a:solidFill>
              </a:rPr>
              <a:t>Single Tablet Regimens</a:t>
            </a:r>
            <a:endParaRPr lang="en-US" altLang="en-US" dirty="0">
              <a:solidFill>
                <a:srgbClr val="C00000"/>
              </a:solidFill>
            </a:endParaRPr>
          </a:p>
        </p:txBody>
      </p:sp>
      <p:sp>
        <p:nvSpPr>
          <p:cNvPr id="94211" name="Content Placeholder 2"/>
          <p:cNvSpPr>
            <a:spLocks noGrp="1"/>
          </p:cNvSpPr>
          <p:nvPr>
            <p:ph sz="half" idx="1"/>
          </p:nvPr>
        </p:nvSpPr>
        <p:spPr>
          <a:xfrm>
            <a:off x="1028700" y="2438400"/>
            <a:ext cx="3336131" cy="2686050"/>
          </a:xfrm>
        </p:spPr>
        <p:txBody>
          <a:bodyPr/>
          <a:lstStyle/>
          <a:p>
            <a:r>
              <a:rPr lang="en-US" altLang="en-US" sz="2400" dirty="0" err="1"/>
              <a:t>Genvoya</a:t>
            </a:r>
            <a:endParaRPr lang="en-US" altLang="en-US" sz="2400" dirty="0"/>
          </a:p>
          <a:p>
            <a:r>
              <a:rPr lang="en-US" altLang="en-US" sz="2400" dirty="0" err="1"/>
              <a:t>Biktarvy</a:t>
            </a:r>
            <a:endParaRPr lang="en-US" altLang="en-US" sz="2400" dirty="0"/>
          </a:p>
          <a:p>
            <a:r>
              <a:rPr lang="en-US" altLang="en-US" sz="2400" dirty="0" err="1"/>
              <a:t>Delstrigo</a:t>
            </a:r>
            <a:endParaRPr lang="en-US" altLang="en-US" sz="2400" dirty="0"/>
          </a:p>
          <a:p>
            <a:r>
              <a:rPr lang="en-US" altLang="en-US" sz="2400" dirty="0" err="1"/>
              <a:t>Juluca</a:t>
            </a:r>
            <a:endParaRPr lang="en-US" altLang="en-US" sz="2400" dirty="0"/>
          </a:p>
          <a:p>
            <a:r>
              <a:rPr lang="en-US" altLang="en-US" sz="2400" dirty="0" err="1"/>
              <a:t>Stribild</a:t>
            </a:r>
            <a:r>
              <a:rPr lang="en-US" altLang="en-US" dirty="0"/>
              <a:t>	</a:t>
            </a:r>
          </a:p>
        </p:txBody>
      </p:sp>
      <p:sp>
        <p:nvSpPr>
          <p:cNvPr id="94212" name="Content Placeholder 3"/>
          <p:cNvSpPr>
            <a:spLocks noGrp="1"/>
          </p:cNvSpPr>
          <p:nvPr>
            <p:ph sz="half" idx="2"/>
          </p:nvPr>
        </p:nvSpPr>
        <p:spPr>
          <a:xfrm>
            <a:off x="4893469" y="2571750"/>
            <a:ext cx="3336131" cy="2686050"/>
          </a:xfrm>
        </p:spPr>
        <p:txBody>
          <a:bodyPr>
            <a:normAutofit/>
          </a:bodyPr>
          <a:lstStyle/>
          <a:p>
            <a:r>
              <a:rPr lang="en-US" altLang="en-US" sz="2400" dirty="0" err="1"/>
              <a:t>Triumeq</a:t>
            </a:r>
            <a:endParaRPr lang="en-US" altLang="en-US" sz="2400" dirty="0"/>
          </a:p>
          <a:p>
            <a:r>
              <a:rPr lang="en-US" altLang="en-US" sz="2400" dirty="0" err="1"/>
              <a:t>Atripla</a:t>
            </a:r>
            <a:endParaRPr lang="en-US" altLang="en-US" sz="2400" dirty="0"/>
          </a:p>
          <a:p>
            <a:r>
              <a:rPr lang="en-US" altLang="en-US" sz="2400" dirty="0" err="1"/>
              <a:t>Complera</a:t>
            </a:r>
            <a:endParaRPr lang="en-US" altLang="en-US" sz="2400" dirty="0"/>
          </a:p>
          <a:p>
            <a:r>
              <a:rPr lang="en-US" altLang="en-US" sz="2400" dirty="0" err="1"/>
              <a:t>Odefsey</a:t>
            </a:r>
            <a:endParaRPr lang="en-US" altLang="en-US" sz="2400" dirty="0"/>
          </a:p>
          <a:p>
            <a:r>
              <a:rPr lang="en-US" altLang="en-US" sz="2400" dirty="0" err="1"/>
              <a:t>Symtuza</a:t>
            </a:r>
            <a:endParaRPr lang="en-US" altLang="en-US" sz="2400" dirty="0"/>
          </a:p>
        </p:txBody>
      </p:sp>
      <p:sp>
        <p:nvSpPr>
          <p:cNvPr id="5" name="Footer Placeholder 4"/>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378478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Monthly Injection ART</a:t>
            </a:r>
          </a:p>
        </p:txBody>
      </p:sp>
      <p:sp>
        <p:nvSpPr>
          <p:cNvPr id="3" name="Content Placeholder 2"/>
          <p:cNvSpPr>
            <a:spLocks noGrp="1"/>
          </p:cNvSpPr>
          <p:nvPr>
            <p:ph idx="1"/>
          </p:nvPr>
        </p:nvSpPr>
        <p:spPr/>
        <p:txBody>
          <a:bodyPr/>
          <a:lstStyle/>
          <a:p>
            <a:r>
              <a:rPr lang="en-US" dirty="0"/>
              <a:t>On Jan 21, 2021 the FDA approved </a:t>
            </a:r>
            <a:r>
              <a:rPr lang="en-US" dirty="0" err="1"/>
              <a:t>Cabenuva</a:t>
            </a:r>
            <a:r>
              <a:rPr lang="en-US" dirty="0"/>
              <a:t> (</a:t>
            </a:r>
            <a:r>
              <a:rPr lang="en-US" dirty="0" err="1"/>
              <a:t>cabotegravir</a:t>
            </a:r>
            <a:r>
              <a:rPr lang="en-US" dirty="0"/>
              <a:t> and </a:t>
            </a:r>
            <a:r>
              <a:rPr lang="en-US" dirty="0" err="1"/>
              <a:t>rilpivirine</a:t>
            </a:r>
            <a:r>
              <a:rPr lang="en-US" dirty="0"/>
              <a:t>, injectable formulation) to use once a month as a complete treatment regimen for HIV.</a:t>
            </a:r>
          </a:p>
          <a:p>
            <a:r>
              <a:rPr lang="en-US" dirty="0"/>
              <a:t>Indicated for patients whose HIV is well controlled with an oral ART regimen. </a:t>
            </a:r>
          </a:p>
          <a:p>
            <a:r>
              <a:rPr lang="en-US" dirty="0"/>
              <a:t>Must take one month of oral </a:t>
            </a:r>
            <a:r>
              <a:rPr lang="en-US" dirty="0" err="1"/>
              <a:t>cabotegravir</a:t>
            </a:r>
            <a:r>
              <a:rPr lang="en-US" dirty="0"/>
              <a:t> and </a:t>
            </a:r>
            <a:r>
              <a:rPr lang="en-US" dirty="0" err="1"/>
              <a:t>rilpivirine</a:t>
            </a:r>
            <a:r>
              <a:rPr lang="en-US" dirty="0"/>
              <a:t> before starting injections to ensure tolerability of medications.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900184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u="sng" dirty="0">
                <a:solidFill>
                  <a:srgbClr val="C00000"/>
                </a:solidFill>
              </a:rPr>
              <a:t>Use of Viral Load to Guide HIV Treatment Decisions</a:t>
            </a:r>
          </a:p>
        </p:txBody>
      </p:sp>
      <p:sp>
        <p:nvSpPr>
          <p:cNvPr id="95235" name="Content Placeholder 2"/>
          <p:cNvSpPr>
            <a:spLocks noGrp="1"/>
          </p:cNvSpPr>
          <p:nvPr>
            <p:ph idx="1"/>
          </p:nvPr>
        </p:nvSpPr>
        <p:spPr/>
        <p:txBody>
          <a:bodyPr>
            <a:normAutofit/>
          </a:bodyPr>
          <a:lstStyle/>
          <a:p>
            <a:pPr eaLnBrk="1" hangingPunct="1">
              <a:lnSpc>
                <a:spcPct val="90000"/>
              </a:lnSpc>
            </a:pPr>
            <a:r>
              <a:rPr lang="en-US" altLang="en-US" dirty="0"/>
              <a:t>Viral Load (RNA) monitoring</a:t>
            </a:r>
          </a:p>
          <a:p>
            <a:pPr lvl="1" eaLnBrk="1" hangingPunct="1">
              <a:lnSpc>
                <a:spcPct val="90000"/>
              </a:lnSpc>
            </a:pPr>
            <a:r>
              <a:rPr lang="en-US" altLang="en-US" sz="2400" dirty="0"/>
              <a:t>2-4 weeks (not more than 8 weeks) after start or change of ART, then every 4-8 weeks until suppressed to &lt;200 copies/</a:t>
            </a:r>
            <a:r>
              <a:rPr lang="en-US" altLang="en-US" sz="2400" dirty="0" err="1"/>
              <a:t>mL.</a:t>
            </a:r>
            <a:endParaRPr lang="en-US" altLang="en-US" sz="2400" dirty="0"/>
          </a:p>
          <a:p>
            <a:pPr lvl="1" eaLnBrk="1" hangingPunct="1">
              <a:lnSpc>
                <a:spcPct val="90000"/>
              </a:lnSpc>
            </a:pPr>
            <a:r>
              <a:rPr lang="en-US" altLang="en-US" sz="2400" dirty="0"/>
              <a:t>Every 3-4 months with stable patients; may consider every 6 months for stable, adherent patients with VL suppression &gt;2 years.</a:t>
            </a:r>
          </a:p>
          <a:p>
            <a:pPr lvl="1" eaLnBrk="1" hangingPunct="1">
              <a:lnSpc>
                <a:spcPct val="90000"/>
              </a:lnSpc>
            </a:pPr>
            <a:r>
              <a:rPr lang="en-US" altLang="en-US" sz="2400" dirty="0"/>
              <a:t>Isolated “blips” may occur (transient low-level RNA, typically &lt;400 copies/mL); these are not thought to predict </a:t>
            </a:r>
            <a:r>
              <a:rPr lang="en-US" altLang="en-US" sz="2400" dirty="0" err="1"/>
              <a:t>virologic</a:t>
            </a:r>
            <a:r>
              <a:rPr lang="en-US" altLang="en-US" sz="2400" dirty="0"/>
              <a:t> failure.</a:t>
            </a:r>
          </a:p>
          <a:p>
            <a:pPr eaLnBrk="1" hangingPunct="1"/>
            <a:endParaRPr lang="en-US" altLang="en-US" dirty="0"/>
          </a:p>
        </p:txBody>
      </p:sp>
      <p:sp>
        <p:nvSpPr>
          <p:cNvPr id="4" name="Footer Placeholder 3"/>
          <p:cNvSpPr>
            <a:spLocks noGrp="1"/>
          </p:cNvSpPr>
          <p:nvPr>
            <p:ph type="ftr" sz="quarter" idx="4294967295"/>
          </p:nvPr>
        </p:nvSpPr>
        <p:spPr>
          <a:xfrm>
            <a:off x="2170510" y="5543550"/>
            <a:ext cx="4710113" cy="333375"/>
          </a:xfrm>
        </p:spPr>
        <p:txBody>
          <a:bodyPr/>
          <a:lstStyle/>
          <a:p>
            <a:pPr>
              <a:defRPr/>
            </a:pPr>
            <a:endParaRPr lang="en-US" sz="1500" dirty="0"/>
          </a:p>
        </p:txBody>
      </p:sp>
    </p:spTree>
    <p:extLst>
      <p:ext uri="{BB962C8B-B14F-4D97-AF65-F5344CB8AC3E}">
        <p14:creationId xmlns:p14="http://schemas.microsoft.com/office/powerpoint/2010/main" val="422538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tLang="en-US" u="sng" dirty="0" err="1">
                <a:solidFill>
                  <a:srgbClr val="C00000"/>
                </a:solidFill>
              </a:rPr>
              <a:t>Virologic</a:t>
            </a:r>
            <a:r>
              <a:rPr lang="en-US" altLang="en-US" u="sng" dirty="0">
                <a:solidFill>
                  <a:srgbClr val="C00000"/>
                </a:solidFill>
              </a:rPr>
              <a:t> Failure</a:t>
            </a:r>
          </a:p>
        </p:txBody>
      </p:sp>
      <p:sp>
        <p:nvSpPr>
          <p:cNvPr id="3" name="Content Placeholder 2"/>
          <p:cNvSpPr>
            <a:spLocks noGrp="1"/>
          </p:cNvSpPr>
          <p:nvPr>
            <p:ph idx="1"/>
          </p:nvPr>
        </p:nvSpPr>
        <p:spPr>
          <a:xfrm>
            <a:off x="1028700" y="1524000"/>
            <a:ext cx="7200900" cy="3733800"/>
          </a:xfrm>
        </p:spPr>
        <p:txBody>
          <a:bodyPr>
            <a:normAutofit lnSpcReduction="10000"/>
          </a:bodyPr>
          <a:lstStyle/>
          <a:p>
            <a:pPr eaLnBrk="1" hangingPunct="1">
              <a:defRPr/>
            </a:pPr>
            <a:r>
              <a:rPr lang="en-US" altLang="en-US" dirty="0"/>
              <a:t>Defined as a HIV RNA level of &gt;200 copies/ml confirmed on multiple test dates.</a:t>
            </a:r>
          </a:p>
          <a:p>
            <a:pPr eaLnBrk="1" hangingPunct="1">
              <a:defRPr/>
            </a:pPr>
            <a:r>
              <a:rPr lang="en-US" altLang="en-US" dirty="0"/>
              <a:t>Assess patient’s ability to take medication as prescribed. </a:t>
            </a:r>
          </a:p>
          <a:p>
            <a:pPr eaLnBrk="1" hangingPunct="1">
              <a:defRPr/>
            </a:pPr>
            <a:r>
              <a:rPr lang="en-US" altLang="en-US" dirty="0"/>
              <a:t>Requires an assessment of multiple issues: HIV meds, non-HIV meds, other medical problems, social issues. </a:t>
            </a:r>
          </a:p>
          <a:p>
            <a:pPr eaLnBrk="1" hangingPunct="1">
              <a:defRPr/>
            </a:pPr>
            <a:r>
              <a:rPr lang="en-US" altLang="en-US" dirty="0"/>
              <a:t>Order a genotype. </a:t>
            </a:r>
          </a:p>
          <a:p>
            <a:pPr eaLnBrk="1" hangingPunct="1">
              <a:defRPr/>
            </a:pPr>
            <a:r>
              <a:rPr lang="en-US" altLang="en-US" dirty="0"/>
              <a:t>Change medications as indicated by tolerability and genotype.</a:t>
            </a:r>
          </a:p>
          <a:p>
            <a:pPr eaLnBrk="1" hangingPunct="1">
              <a:defRPr/>
            </a:pPr>
            <a:endParaRPr lang="en-US" altLang="en-US" sz="2100" dirty="0"/>
          </a:p>
          <a:p>
            <a:pPr marL="0" indent="0">
              <a:buNone/>
              <a:defRPr/>
            </a:pPr>
            <a:endParaRPr lang="en-US" altLang="en-US" sz="2100" dirty="0"/>
          </a:p>
          <a:p>
            <a:pPr eaLnBrk="1" hangingPunct="1">
              <a:defRPr/>
            </a:pPr>
            <a:endParaRPr lang="en-US" sz="2100" dirty="0"/>
          </a:p>
        </p:txBody>
      </p:sp>
      <p:sp>
        <p:nvSpPr>
          <p:cNvPr id="4" name="Footer Placeholder 3"/>
          <p:cNvSpPr>
            <a:spLocks noGrp="1"/>
          </p:cNvSpPr>
          <p:nvPr>
            <p:ph type="ftr" sz="quarter" idx="4294967295"/>
          </p:nvPr>
        </p:nvSpPr>
        <p:spPr/>
        <p:txBody>
          <a:bodyPr/>
          <a:lstStyle/>
          <a:p>
            <a:pPr>
              <a:defRPr/>
            </a:pPr>
            <a:endParaRPr lang="en-US" sz="1500" dirty="0"/>
          </a:p>
        </p:txBody>
      </p:sp>
    </p:spTree>
    <p:extLst>
      <p:ext uri="{BB962C8B-B14F-4D97-AF65-F5344CB8AC3E}">
        <p14:creationId xmlns:p14="http://schemas.microsoft.com/office/powerpoint/2010/main" val="404064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Epidemiology</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698961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tLang="en-US" u="sng" dirty="0">
                <a:solidFill>
                  <a:srgbClr val="C00000"/>
                </a:solidFill>
              </a:rPr>
              <a:t>Wellness Care</a:t>
            </a:r>
          </a:p>
        </p:txBody>
      </p:sp>
      <p:sp>
        <p:nvSpPr>
          <p:cNvPr id="98307" name="Content Placeholder 2"/>
          <p:cNvSpPr>
            <a:spLocks noGrp="1"/>
          </p:cNvSpPr>
          <p:nvPr>
            <p:ph idx="1"/>
          </p:nvPr>
        </p:nvSpPr>
        <p:spPr>
          <a:xfrm>
            <a:off x="1028700" y="1524001"/>
            <a:ext cx="7200900" cy="3733800"/>
          </a:xfrm>
        </p:spPr>
        <p:txBody>
          <a:bodyPr>
            <a:normAutofit fontScale="92500" lnSpcReduction="10000"/>
          </a:bodyPr>
          <a:lstStyle/>
          <a:p>
            <a:pPr eaLnBrk="1" hangingPunct="1"/>
            <a:r>
              <a:rPr lang="en-US" altLang="en-US" dirty="0"/>
              <a:t>Proper nutrition; maintain ideal body weight.</a:t>
            </a:r>
          </a:p>
          <a:p>
            <a:pPr eaLnBrk="1" hangingPunct="1"/>
            <a:r>
              <a:rPr lang="en-US" altLang="en-US" dirty="0"/>
              <a:t>Keep immunizations up to date.</a:t>
            </a:r>
          </a:p>
          <a:p>
            <a:pPr eaLnBrk="1" hangingPunct="1"/>
            <a:r>
              <a:rPr lang="en-US" altLang="en-US" dirty="0"/>
              <a:t>Annual tuberculosis screening for most patients. </a:t>
            </a:r>
          </a:p>
          <a:p>
            <a:pPr eaLnBrk="1" hangingPunct="1"/>
            <a:r>
              <a:rPr lang="en-US" altLang="en-US" dirty="0"/>
              <a:t>Avoid alcohol and substance misuse.</a:t>
            </a:r>
          </a:p>
          <a:p>
            <a:pPr eaLnBrk="1" hangingPunct="1"/>
            <a:r>
              <a:rPr lang="en-US" altLang="en-US" dirty="0"/>
              <a:t>Annual lipid tests and assessment for risk of heart disease and strokes.</a:t>
            </a:r>
          </a:p>
          <a:p>
            <a:pPr eaLnBrk="1" hangingPunct="1"/>
            <a:r>
              <a:rPr lang="en-US" altLang="en-US" dirty="0"/>
              <a:t>Annual screening for syphilis and other STIs according to risk factors.</a:t>
            </a:r>
          </a:p>
          <a:p>
            <a:pPr eaLnBrk="1" hangingPunct="1"/>
            <a:r>
              <a:rPr lang="en-US" altLang="en-US" dirty="0"/>
              <a:t>Annual screening for Hepatitis C in certain patients.</a:t>
            </a:r>
          </a:p>
          <a:p>
            <a:pPr eaLnBrk="1" hangingPunct="1"/>
            <a:r>
              <a:rPr lang="en-US" altLang="en-US" dirty="0"/>
              <a:t>Screen for osteoporosis</a:t>
            </a:r>
          </a:p>
          <a:p>
            <a:pPr eaLnBrk="1" hangingPunct="1"/>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689536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Concurrent Illnesses In People with </a:t>
            </a:r>
            <a:r>
              <a:rPr lang="en-US" dirty="0" err="1">
                <a:solidFill>
                  <a:srgbClr val="C00000"/>
                </a:solidFill>
              </a:rPr>
              <a:t>hiV</a:t>
            </a:r>
            <a:endParaRPr lang="en-US" dirty="0">
              <a:solidFill>
                <a:srgbClr val="C00000"/>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51</a:t>
            </a:fld>
            <a:endParaRPr lang="en-US" dirty="0">
              <a:solidFill>
                <a:srgbClr val="FFFFFF"/>
              </a:solidFill>
            </a:endParaRPr>
          </a:p>
        </p:txBody>
      </p:sp>
    </p:spTree>
    <p:extLst>
      <p:ext uri="{BB962C8B-B14F-4D97-AF65-F5344CB8AC3E}">
        <p14:creationId xmlns:p14="http://schemas.microsoft.com/office/powerpoint/2010/main" val="2128287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Examples of Concurrent Illnesses</a:t>
            </a:r>
          </a:p>
        </p:txBody>
      </p:sp>
      <p:sp>
        <p:nvSpPr>
          <p:cNvPr id="3" name="Content Placeholder 2"/>
          <p:cNvSpPr>
            <a:spLocks noGrp="1"/>
          </p:cNvSpPr>
          <p:nvPr>
            <p:ph idx="1"/>
          </p:nvPr>
        </p:nvSpPr>
        <p:spPr/>
        <p:txBody>
          <a:bodyPr/>
          <a:lstStyle/>
          <a:p>
            <a:r>
              <a:rPr lang="en-US" dirty="0"/>
              <a:t>Diabetes Mellitus</a:t>
            </a:r>
          </a:p>
          <a:p>
            <a:r>
              <a:rPr lang="en-US" dirty="0"/>
              <a:t>Hypertension</a:t>
            </a:r>
          </a:p>
          <a:p>
            <a:r>
              <a:rPr lang="en-US" dirty="0"/>
              <a:t>Hyperlipidemia</a:t>
            </a:r>
          </a:p>
          <a:p>
            <a:r>
              <a:rPr lang="en-US" dirty="0"/>
              <a:t>Heart Disease</a:t>
            </a:r>
          </a:p>
          <a:p>
            <a:r>
              <a:rPr lang="en-US" dirty="0"/>
              <a:t>Stroke</a:t>
            </a:r>
          </a:p>
          <a:p>
            <a:r>
              <a:rPr lang="en-US" dirty="0"/>
              <a:t>Hepatitis</a:t>
            </a:r>
          </a:p>
          <a:p>
            <a:r>
              <a:rPr lang="en-US" dirty="0"/>
              <a:t>Substance Use Disorders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1708652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tLang="en-US" u="sng" dirty="0">
                <a:solidFill>
                  <a:srgbClr val="C00000"/>
                </a:solidFill>
              </a:rPr>
              <a:t>Hepatitis C</a:t>
            </a:r>
          </a:p>
        </p:txBody>
      </p:sp>
      <p:sp>
        <p:nvSpPr>
          <p:cNvPr id="100355" name="Content Placeholder 2"/>
          <p:cNvSpPr>
            <a:spLocks noGrp="1"/>
          </p:cNvSpPr>
          <p:nvPr>
            <p:ph idx="1"/>
          </p:nvPr>
        </p:nvSpPr>
        <p:spPr/>
        <p:txBody>
          <a:bodyPr>
            <a:noAutofit/>
          </a:bodyPr>
          <a:lstStyle/>
          <a:p>
            <a:pPr eaLnBrk="1" hangingPunct="1"/>
            <a:r>
              <a:rPr lang="en-US" altLang="en-US" dirty="0"/>
              <a:t>RNA virus.</a:t>
            </a:r>
          </a:p>
          <a:p>
            <a:pPr eaLnBrk="1" hangingPunct="1"/>
            <a:r>
              <a:rPr lang="en-US" altLang="en-US" dirty="0"/>
              <a:t>Can cause hepatitis, cirrhosis, liver failure, hepatocellular carcinoma.</a:t>
            </a:r>
          </a:p>
          <a:p>
            <a:pPr eaLnBrk="1" hangingPunct="1"/>
            <a:r>
              <a:rPr lang="en-US" altLang="en-US" dirty="0"/>
              <a:t>Transmitted via:</a:t>
            </a:r>
          </a:p>
          <a:p>
            <a:pPr lvl="1"/>
            <a:r>
              <a:rPr lang="en-US" altLang="en-US" sz="2400" dirty="0"/>
              <a:t>Exposure to blood products (i.e. sharing street drug paraphernalia).</a:t>
            </a:r>
          </a:p>
          <a:p>
            <a:pPr lvl="1"/>
            <a:r>
              <a:rPr lang="en-US" altLang="en-US" sz="2400" dirty="0"/>
              <a:t>Organ transplantation.</a:t>
            </a:r>
          </a:p>
          <a:p>
            <a:pPr lvl="1"/>
            <a:r>
              <a:rPr lang="en-US" altLang="en-US" sz="2400" dirty="0" err="1"/>
              <a:t>Condomless</a:t>
            </a:r>
            <a:r>
              <a:rPr lang="en-US" altLang="en-US" sz="2400" dirty="0"/>
              <a:t> sex.</a:t>
            </a:r>
          </a:p>
          <a:p>
            <a:pPr lvl="1"/>
            <a:r>
              <a:rPr lang="en-US" altLang="en-US" sz="2400" dirty="0"/>
              <a:t>Perinatal (mother to newborn).</a:t>
            </a:r>
          </a:p>
          <a:p>
            <a:pPr lvl="1"/>
            <a:endParaRPr lang="en-US" altLang="en-US" sz="2400" dirty="0"/>
          </a:p>
          <a:p>
            <a:pPr marL="114300" indent="0" eaLnBrk="1" hangingPunct="1">
              <a:buNone/>
            </a:pPr>
            <a:endParaRPr lang="en-US" altLang="en-US" dirty="0"/>
          </a:p>
        </p:txBody>
      </p:sp>
      <p:sp>
        <p:nvSpPr>
          <p:cNvPr id="4" name="Footer Placeholder 3"/>
          <p:cNvSpPr>
            <a:spLocks noGrp="1"/>
          </p:cNvSpPr>
          <p:nvPr>
            <p:ph type="ftr" sz="quarter" idx="4294967295"/>
          </p:nvPr>
        </p:nvSpPr>
        <p:spPr/>
        <p:txBody>
          <a:bodyPr/>
          <a:lstStyle/>
          <a:p>
            <a:pPr>
              <a:defRPr/>
            </a:pPr>
            <a:endParaRPr lang="en-US">
              <a:solidFill>
                <a:schemeClr val="tx2">
                  <a:lumMod val="90000"/>
                  <a:lumOff val="10000"/>
                </a:schemeClr>
              </a:solidFill>
            </a:endParaRPr>
          </a:p>
        </p:txBody>
      </p:sp>
    </p:spTree>
    <p:extLst>
      <p:ext uri="{BB962C8B-B14F-4D97-AF65-F5344CB8AC3E}">
        <p14:creationId xmlns:p14="http://schemas.microsoft.com/office/powerpoint/2010/main" val="1505092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Hepatitis C  </a:t>
            </a:r>
            <a:r>
              <a:rPr lang="en-US" u="sng" dirty="0" err="1">
                <a:solidFill>
                  <a:srgbClr val="C00000"/>
                </a:solidFill>
              </a:rPr>
              <a:t>con’t</a:t>
            </a:r>
            <a:endParaRPr lang="en-US" u="sng"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altLang="en-US" dirty="0"/>
              <a:t>15 to 30% of people with HIV may also have hepatitis C.</a:t>
            </a:r>
          </a:p>
          <a:p>
            <a:r>
              <a:rPr lang="en-US" altLang="en-US" dirty="0"/>
              <a:t>As compared to people without HIV, individuals with HIV may have a more aggressive and rapid course of infection with hepatitis C. </a:t>
            </a:r>
          </a:p>
          <a:p>
            <a:r>
              <a:rPr lang="en-US" altLang="en-US" dirty="0"/>
              <a:t>There are a number of anti-viral medications that treat hepatitis C.</a:t>
            </a:r>
          </a:p>
          <a:p>
            <a:pPr lvl="1"/>
            <a:r>
              <a:rPr lang="en-US" sz="2400" dirty="0"/>
              <a:t>Can cure hepatitis C.</a:t>
            </a:r>
          </a:p>
          <a:p>
            <a:pPr lvl="1"/>
            <a:r>
              <a:rPr lang="en-US" sz="2400" dirty="0"/>
              <a:t>Can be prescribed for people with HIV.  </a:t>
            </a:r>
          </a:p>
          <a:p>
            <a:pPr lvl="1"/>
            <a:r>
              <a:rPr lang="en-US" sz="2400" dirty="0"/>
              <a:t>Drug – drug interactions with ARTs can occur.</a:t>
            </a:r>
            <a:endParaRPr lang="en-US" altLang="en-US" sz="2400" dirty="0"/>
          </a:p>
          <a:p>
            <a:r>
              <a:rPr lang="en-US" altLang="en-US" dirty="0"/>
              <a:t>Re-infection can occur.  Test yearly in high risk individuals.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247248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160860" y="1028701"/>
            <a:ext cx="6858000" cy="879872"/>
          </a:xfrm>
          <a:noFill/>
        </p:spPr>
        <p:txBody>
          <a:bodyPr/>
          <a:lstStyle/>
          <a:p>
            <a:r>
              <a:rPr lang="en-US" altLang="en-US" sz="3400" u="sng" dirty="0">
                <a:solidFill>
                  <a:srgbClr val="C00000"/>
                </a:solidFill>
              </a:rPr>
              <a:t>Psychiatric Illnesses in HIV Patients</a:t>
            </a:r>
          </a:p>
        </p:txBody>
      </p:sp>
      <p:sp>
        <p:nvSpPr>
          <p:cNvPr id="102403" name="Content Placeholder 2"/>
          <p:cNvSpPr>
            <a:spLocks noGrp="1"/>
          </p:cNvSpPr>
          <p:nvPr>
            <p:ph idx="1"/>
          </p:nvPr>
        </p:nvSpPr>
        <p:spPr>
          <a:xfrm>
            <a:off x="457199" y="2362200"/>
            <a:ext cx="8315569" cy="3605299"/>
          </a:xfrm>
        </p:spPr>
        <p:txBody>
          <a:bodyPr>
            <a:normAutofit/>
          </a:bodyPr>
          <a:lstStyle/>
          <a:p>
            <a:r>
              <a:rPr lang="en-US" altLang="en-US" dirty="0"/>
              <a:t>Major depression</a:t>
            </a:r>
          </a:p>
          <a:p>
            <a:r>
              <a:rPr lang="en-US" altLang="en-US" dirty="0"/>
              <a:t>Bipolar Illness</a:t>
            </a:r>
          </a:p>
          <a:p>
            <a:r>
              <a:rPr lang="en-US" altLang="en-US" dirty="0"/>
              <a:t>Schizophrenia</a:t>
            </a:r>
          </a:p>
          <a:p>
            <a:r>
              <a:rPr lang="en-US" altLang="en-US" dirty="0"/>
              <a:t>Panic Disorder</a:t>
            </a:r>
          </a:p>
          <a:p>
            <a:r>
              <a:rPr lang="en-US" altLang="en-US" dirty="0"/>
              <a:t>Anxiety Disorder</a:t>
            </a:r>
          </a:p>
          <a:p>
            <a:r>
              <a:rPr lang="en-US" altLang="en-US" dirty="0"/>
              <a:t>↑ risk for suicide</a:t>
            </a:r>
          </a:p>
          <a:p>
            <a:r>
              <a:rPr lang="en-US" altLang="en-US" dirty="0"/>
              <a:t>Posttraumatic Stress Disorder</a:t>
            </a:r>
          </a:p>
        </p:txBody>
      </p:sp>
    </p:spTree>
    <p:extLst>
      <p:ext uri="{BB962C8B-B14F-4D97-AF65-F5344CB8AC3E}">
        <p14:creationId xmlns:p14="http://schemas.microsoft.com/office/powerpoint/2010/main" val="3249555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Ending the HIV </a:t>
            </a:r>
            <a:r>
              <a:rPr lang="en-US" dirty="0" err="1">
                <a:solidFill>
                  <a:srgbClr val="C00000"/>
                </a:solidFill>
              </a:rPr>
              <a:t>EPIDemic</a:t>
            </a:r>
            <a:endParaRPr lang="en-US" dirty="0">
              <a:solidFill>
                <a:srgbClr val="C00000"/>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56</a:t>
            </a:fld>
            <a:endParaRPr lang="en-US" dirty="0">
              <a:solidFill>
                <a:srgbClr val="FFFFFF"/>
              </a:solidFill>
            </a:endParaRPr>
          </a:p>
        </p:txBody>
      </p:sp>
    </p:spTree>
    <p:extLst>
      <p:ext uri="{BB962C8B-B14F-4D97-AF65-F5344CB8AC3E}">
        <p14:creationId xmlns:p14="http://schemas.microsoft.com/office/powerpoint/2010/main" val="647329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u="sng" dirty="0">
                <a:solidFill>
                  <a:srgbClr val="C00000"/>
                </a:solidFill>
              </a:rPr>
              <a:t>Methods to Reduce New Infections</a:t>
            </a:r>
          </a:p>
        </p:txBody>
      </p:sp>
      <p:sp>
        <p:nvSpPr>
          <p:cNvPr id="110595" name="Content Placeholder 2"/>
          <p:cNvSpPr>
            <a:spLocks noGrp="1"/>
          </p:cNvSpPr>
          <p:nvPr>
            <p:ph idx="1"/>
          </p:nvPr>
        </p:nvSpPr>
        <p:spPr/>
        <p:txBody>
          <a:bodyPr/>
          <a:lstStyle/>
          <a:p>
            <a:r>
              <a:rPr lang="en-US" altLang="en-US" dirty="0"/>
              <a:t>Needle Exchange Programs  Cincy: The Exchange.</a:t>
            </a:r>
          </a:p>
          <a:p>
            <a:r>
              <a:rPr lang="en-US" altLang="en-US" dirty="0" err="1"/>
              <a:t>PrEP</a:t>
            </a:r>
            <a:endParaRPr lang="en-US" altLang="en-US" dirty="0"/>
          </a:p>
          <a:p>
            <a:r>
              <a:rPr lang="en-US" altLang="en-US" dirty="0" err="1"/>
              <a:t>nPEP</a:t>
            </a:r>
            <a:endParaRPr lang="en-US" altLang="en-US" dirty="0"/>
          </a:p>
          <a:p>
            <a:r>
              <a:rPr lang="en-US" altLang="en-US" dirty="0"/>
              <a:t>Treatment as Prevention U=U.</a:t>
            </a:r>
          </a:p>
          <a:p>
            <a:r>
              <a:rPr lang="en-US" altLang="en-US" dirty="0"/>
              <a:t>Reducing mother to baby transmission.</a:t>
            </a:r>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890151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u="sng" dirty="0" err="1">
                <a:solidFill>
                  <a:srgbClr val="C00000"/>
                </a:solidFill>
              </a:rPr>
              <a:t>PrEP</a:t>
            </a:r>
            <a:endParaRPr lang="en-US" altLang="en-US" u="sng" dirty="0">
              <a:solidFill>
                <a:srgbClr val="C00000"/>
              </a:solidFill>
            </a:endParaRPr>
          </a:p>
        </p:txBody>
      </p:sp>
      <p:sp>
        <p:nvSpPr>
          <p:cNvPr id="111619" name="Content Placeholder 2"/>
          <p:cNvSpPr>
            <a:spLocks noGrp="1"/>
          </p:cNvSpPr>
          <p:nvPr>
            <p:ph idx="1"/>
          </p:nvPr>
        </p:nvSpPr>
        <p:spPr>
          <a:xfrm>
            <a:off x="1028700" y="1524000"/>
            <a:ext cx="7200900" cy="3962399"/>
          </a:xfrm>
        </p:spPr>
        <p:txBody>
          <a:bodyPr>
            <a:noAutofit/>
          </a:bodyPr>
          <a:lstStyle/>
          <a:p>
            <a:r>
              <a:rPr lang="en-US" altLang="en-US" sz="1800" dirty="0"/>
              <a:t>Pre-exposure Prophylaxis.  Medication to prevent HIV infection.</a:t>
            </a:r>
          </a:p>
          <a:p>
            <a:r>
              <a:rPr lang="en-US" altLang="en-US" sz="1800" dirty="0"/>
              <a:t>Who is eligible?  Those at risk for HIV:  sex partner is known HIV +; multiple sex partners; trading sex for housing, food or drugs; substance abuse disorder. </a:t>
            </a:r>
          </a:p>
          <a:p>
            <a:r>
              <a:rPr lang="en-US" altLang="en-US" sz="1800" dirty="0"/>
              <a:t>Check Hepatitis B test and kidney function. </a:t>
            </a:r>
          </a:p>
          <a:p>
            <a:pPr marL="114300" indent="0">
              <a:buNone/>
            </a:pPr>
            <a:endParaRPr lang="en-US" altLang="en-US" sz="1800" dirty="0"/>
          </a:p>
          <a:p>
            <a:r>
              <a:rPr lang="en-US" altLang="en-US" sz="1800" dirty="0"/>
              <a:t>Daily oral </a:t>
            </a:r>
            <a:r>
              <a:rPr lang="en-US" altLang="en-US" sz="1800" dirty="0" err="1"/>
              <a:t>emtricibaine</a:t>
            </a:r>
            <a:r>
              <a:rPr lang="en-US" altLang="en-US" sz="1800" dirty="0"/>
              <a:t> + </a:t>
            </a:r>
            <a:r>
              <a:rPr lang="en-US" altLang="en-US" sz="1800" dirty="0" err="1"/>
              <a:t>tenofovir</a:t>
            </a:r>
            <a:r>
              <a:rPr lang="en-US" altLang="en-US" sz="1800" dirty="0"/>
              <a:t> </a:t>
            </a:r>
            <a:r>
              <a:rPr lang="en-US" altLang="en-US" sz="1800" dirty="0" err="1"/>
              <a:t>disoproxil</a:t>
            </a:r>
            <a:r>
              <a:rPr lang="en-US" altLang="en-US" sz="1800" dirty="0"/>
              <a:t> fumarate </a:t>
            </a:r>
            <a:r>
              <a:rPr lang="en-US" altLang="en-US" sz="1800" i="1" u="sng" dirty="0"/>
              <a:t>or</a:t>
            </a:r>
          </a:p>
          <a:p>
            <a:r>
              <a:rPr lang="en-US" altLang="en-US" sz="1800" dirty="0"/>
              <a:t>Daily oral </a:t>
            </a:r>
            <a:r>
              <a:rPr lang="en-US" altLang="en-US" sz="1800" dirty="0" err="1"/>
              <a:t>emtricitabine</a:t>
            </a:r>
            <a:r>
              <a:rPr lang="en-US" altLang="en-US" sz="1800" dirty="0"/>
              <a:t> + </a:t>
            </a:r>
            <a:r>
              <a:rPr lang="en-US" altLang="en-US" sz="1800" dirty="0" err="1"/>
              <a:t>tenofovir</a:t>
            </a:r>
            <a:r>
              <a:rPr lang="en-US" altLang="en-US" sz="1800" dirty="0"/>
              <a:t> </a:t>
            </a:r>
            <a:r>
              <a:rPr lang="en-US" altLang="en-US" sz="1800" dirty="0" err="1"/>
              <a:t>alafenamide</a:t>
            </a:r>
            <a:r>
              <a:rPr lang="en-US" altLang="en-US" sz="1800" dirty="0"/>
              <a:t> </a:t>
            </a:r>
            <a:r>
              <a:rPr lang="en-US" altLang="en-US" sz="1800" i="1" u="sng" dirty="0"/>
              <a:t>or</a:t>
            </a:r>
            <a:r>
              <a:rPr lang="en-US" altLang="en-US" sz="1800" dirty="0"/>
              <a:t> </a:t>
            </a:r>
          </a:p>
          <a:p>
            <a:r>
              <a:rPr lang="en-US" altLang="en-US" sz="1800" dirty="0"/>
              <a:t>Injection </a:t>
            </a:r>
            <a:r>
              <a:rPr lang="en-US" altLang="en-US" sz="1800" dirty="0" err="1"/>
              <a:t>cabotegravir</a:t>
            </a:r>
            <a:r>
              <a:rPr lang="en-US" altLang="en-US" sz="1800" dirty="0"/>
              <a:t> every 8 weeks. </a:t>
            </a:r>
          </a:p>
          <a:p>
            <a:endParaRPr lang="en-US" altLang="en-US" sz="1800" dirty="0"/>
          </a:p>
          <a:p>
            <a:r>
              <a:rPr lang="en-US" altLang="en-US" sz="1800" dirty="0"/>
              <a:t>Patients should be have appointments every 3 months to repeat HIV test and assess ability to take medication as prescribed.  Test for sexually transmitted infections as appropriate.</a:t>
            </a:r>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115033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u="sng" dirty="0">
                <a:solidFill>
                  <a:srgbClr val="C00000"/>
                </a:solidFill>
              </a:rPr>
              <a:t>Post-Exposure Prophylaxis</a:t>
            </a:r>
            <a:br>
              <a:rPr lang="en-US" altLang="en-US" u="sng" dirty="0">
                <a:solidFill>
                  <a:srgbClr val="C00000"/>
                </a:solidFill>
              </a:rPr>
            </a:br>
            <a:r>
              <a:rPr lang="en-US" altLang="en-US" dirty="0">
                <a:solidFill>
                  <a:srgbClr val="C00000"/>
                </a:solidFill>
              </a:rPr>
              <a:t>    </a:t>
            </a:r>
            <a:r>
              <a:rPr lang="en-US" altLang="en-US" u="sng" dirty="0">
                <a:solidFill>
                  <a:srgbClr val="C00000"/>
                </a:solidFill>
              </a:rPr>
              <a:t>(</a:t>
            </a:r>
            <a:r>
              <a:rPr lang="en-US" altLang="en-US" u="sng" dirty="0" err="1">
                <a:solidFill>
                  <a:srgbClr val="C00000"/>
                </a:solidFill>
              </a:rPr>
              <a:t>nPEP</a:t>
            </a:r>
            <a:r>
              <a:rPr lang="en-US" altLang="en-US" u="sng" dirty="0">
                <a:solidFill>
                  <a:srgbClr val="C00000"/>
                </a:solidFill>
              </a:rPr>
              <a:t>)</a:t>
            </a:r>
          </a:p>
        </p:txBody>
      </p:sp>
      <p:sp>
        <p:nvSpPr>
          <p:cNvPr id="88067" name="Content Placeholder 2"/>
          <p:cNvSpPr>
            <a:spLocks noGrp="1"/>
          </p:cNvSpPr>
          <p:nvPr>
            <p:ph idx="1"/>
          </p:nvPr>
        </p:nvSpPr>
        <p:spPr>
          <a:xfrm>
            <a:off x="1028700" y="2057400"/>
            <a:ext cx="7200900" cy="3639741"/>
          </a:xfrm>
        </p:spPr>
        <p:txBody>
          <a:bodyPr>
            <a:normAutofit fontScale="92500" lnSpcReduction="10000"/>
          </a:bodyPr>
          <a:lstStyle/>
          <a:p>
            <a:pPr eaLnBrk="1" hangingPunct="1">
              <a:defRPr/>
            </a:pPr>
            <a:r>
              <a:rPr lang="en-US" altLang="en-US" dirty="0">
                <a:cs typeface="Arial" panose="020B0604020202020204" pitchFamily="34" charset="0"/>
              </a:rPr>
              <a:t>Typically administered when there is a defined exposure like unprotected sex or rape.</a:t>
            </a:r>
          </a:p>
          <a:p>
            <a:pPr eaLnBrk="1" hangingPunct="1">
              <a:defRPr/>
            </a:pPr>
            <a:r>
              <a:rPr lang="en-US" altLang="en-US" dirty="0">
                <a:cs typeface="Arial" panose="020B0604020202020204" pitchFamily="34" charset="0"/>
              </a:rPr>
              <a:t>Rapid HIV test must be negative. </a:t>
            </a:r>
          </a:p>
          <a:p>
            <a:pPr eaLnBrk="1" hangingPunct="1">
              <a:defRPr/>
            </a:pPr>
            <a:r>
              <a:rPr lang="en-US" altLang="en-US" dirty="0">
                <a:cs typeface="Arial" panose="020B0604020202020204" pitchFamily="34" charset="0"/>
              </a:rPr>
              <a:t>Must give ART meds within 72 hours of exposure.</a:t>
            </a:r>
          </a:p>
          <a:p>
            <a:pPr eaLnBrk="1" hangingPunct="1">
              <a:defRPr/>
            </a:pPr>
            <a:r>
              <a:rPr lang="en-US" altLang="en-US" dirty="0">
                <a:cs typeface="Arial" panose="020B0604020202020204" pitchFamily="34" charset="0"/>
              </a:rPr>
              <a:t>28 days of antiretroviral meds.  Examples:	</a:t>
            </a:r>
          </a:p>
          <a:p>
            <a:pPr lvl="1" eaLnBrk="1" hangingPunct="1">
              <a:defRPr/>
            </a:pPr>
            <a:r>
              <a:rPr lang="en-US" altLang="en-US" sz="1900" dirty="0" err="1">
                <a:cs typeface="Arial" panose="020B0604020202020204" pitchFamily="34" charset="0"/>
              </a:rPr>
              <a:t>tenofovir</a:t>
            </a:r>
            <a:r>
              <a:rPr lang="en-US" altLang="en-US" sz="1900" dirty="0">
                <a:cs typeface="Arial" panose="020B0604020202020204" pitchFamily="34" charset="0"/>
              </a:rPr>
              <a:t> </a:t>
            </a:r>
            <a:r>
              <a:rPr lang="en-US" altLang="en-US" sz="1900" dirty="0" err="1">
                <a:cs typeface="Arial" panose="020B0604020202020204" pitchFamily="34" charset="0"/>
              </a:rPr>
              <a:t>disoproxil</a:t>
            </a:r>
            <a:r>
              <a:rPr lang="en-US" altLang="en-US" sz="1900" dirty="0">
                <a:cs typeface="Arial" panose="020B0604020202020204" pitchFamily="34" charset="0"/>
              </a:rPr>
              <a:t> fumarate + </a:t>
            </a:r>
            <a:r>
              <a:rPr lang="en-US" altLang="en-US" sz="1900" dirty="0" err="1">
                <a:cs typeface="Arial" panose="020B0604020202020204" pitchFamily="34" charset="0"/>
              </a:rPr>
              <a:t>emtricitabine</a:t>
            </a:r>
            <a:r>
              <a:rPr lang="en-US" altLang="en-US" sz="1900" dirty="0">
                <a:cs typeface="Arial" panose="020B0604020202020204" pitchFamily="34" charset="0"/>
              </a:rPr>
              <a:t> + </a:t>
            </a:r>
            <a:r>
              <a:rPr lang="en-US" altLang="en-US" sz="1900" dirty="0" err="1">
                <a:cs typeface="Arial" panose="020B0604020202020204" pitchFamily="34" charset="0"/>
              </a:rPr>
              <a:t>dolutegravir</a:t>
            </a:r>
            <a:r>
              <a:rPr lang="en-US" altLang="en-US" sz="1900" dirty="0">
                <a:cs typeface="Arial" panose="020B0604020202020204" pitchFamily="34" charset="0"/>
              </a:rPr>
              <a:t> </a:t>
            </a:r>
            <a:r>
              <a:rPr lang="en-US" altLang="en-US" dirty="0">
                <a:cs typeface="Arial" panose="020B0604020202020204" pitchFamily="34" charset="0"/>
              </a:rPr>
              <a:t>    OR</a:t>
            </a:r>
          </a:p>
          <a:p>
            <a:pPr lvl="1" eaLnBrk="1" hangingPunct="1">
              <a:defRPr/>
            </a:pPr>
            <a:r>
              <a:rPr lang="en-US" altLang="en-US" sz="1900" dirty="0" err="1">
                <a:cs typeface="Arial" panose="020B0604020202020204" pitchFamily="34" charset="0"/>
              </a:rPr>
              <a:t>Tenofovir</a:t>
            </a:r>
            <a:r>
              <a:rPr lang="en-US" altLang="en-US" sz="1900" dirty="0">
                <a:cs typeface="Arial" panose="020B0604020202020204" pitchFamily="34" charset="0"/>
              </a:rPr>
              <a:t> </a:t>
            </a:r>
            <a:r>
              <a:rPr lang="en-US" altLang="en-US" sz="1900" dirty="0" err="1">
                <a:cs typeface="Arial" panose="020B0604020202020204" pitchFamily="34" charset="0"/>
              </a:rPr>
              <a:t>disoproxil</a:t>
            </a:r>
            <a:r>
              <a:rPr lang="en-US" altLang="en-US" sz="1900" dirty="0">
                <a:cs typeface="Arial" panose="020B0604020202020204" pitchFamily="34" charset="0"/>
              </a:rPr>
              <a:t> fumarate  + </a:t>
            </a:r>
            <a:r>
              <a:rPr lang="en-US" altLang="en-US" sz="1900" dirty="0" err="1">
                <a:cs typeface="Arial" panose="020B0604020202020204" pitchFamily="34" charset="0"/>
              </a:rPr>
              <a:t>emtricitabine</a:t>
            </a:r>
            <a:r>
              <a:rPr lang="en-US" altLang="en-US" sz="1900" dirty="0">
                <a:cs typeface="Arial" panose="020B0604020202020204" pitchFamily="34" charset="0"/>
              </a:rPr>
              <a:t> + </a:t>
            </a:r>
            <a:r>
              <a:rPr lang="en-US" altLang="en-US" sz="1900" dirty="0" err="1">
                <a:cs typeface="Arial" panose="020B0604020202020204" pitchFamily="34" charset="0"/>
              </a:rPr>
              <a:t>raltegravir</a:t>
            </a:r>
            <a:endParaRPr lang="en-US" altLang="en-US" sz="1900" dirty="0">
              <a:cs typeface="Arial" panose="020B0604020202020204" pitchFamily="34" charset="0"/>
            </a:endParaRPr>
          </a:p>
          <a:p>
            <a:pPr eaLnBrk="1" hangingPunct="1">
              <a:defRPr/>
            </a:pPr>
            <a:r>
              <a:rPr lang="en-US" altLang="en-US" dirty="0">
                <a:cs typeface="Arial" panose="020B0604020202020204" pitchFamily="34" charset="0"/>
              </a:rPr>
              <a:t>Repeat HIV testing at 4-6 weeks and again at 3 months.</a:t>
            </a:r>
          </a:p>
          <a:p>
            <a:pPr eaLnBrk="1" hangingPunct="1">
              <a:defRPr/>
            </a:pPr>
            <a:endParaRPr lang="en-US" altLang="en-US" dirty="0">
              <a:cs typeface="Arial" panose="020B0604020202020204" pitchFamily="34" charset="0"/>
            </a:endParaRPr>
          </a:p>
          <a:p>
            <a:pPr marL="0" indent="0">
              <a:buNone/>
              <a:defRPr/>
            </a:pPr>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210696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HIV Epidemiology in US: 2018</a:t>
            </a:r>
          </a:p>
        </p:txBody>
      </p:sp>
      <p:sp>
        <p:nvSpPr>
          <p:cNvPr id="3" name="Content Placeholder 2"/>
          <p:cNvSpPr>
            <a:spLocks noGrp="1"/>
          </p:cNvSpPr>
          <p:nvPr>
            <p:ph idx="1"/>
          </p:nvPr>
        </p:nvSpPr>
        <p:spPr/>
        <p:txBody>
          <a:bodyPr/>
          <a:lstStyle/>
          <a:p>
            <a:r>
              <a:rPr lang="en-US" dirty="0"/>
              <a:t>1.1 million people in the USA have HIV</a:t>
            </a:r>
          </a:p>
          <a:p>
            <a:r>
              <a:rPr lang="en-US" dirty="0"/>
              <a:t>15% of people with HIV are unaware of their HIV status. </a:t>
            </a:r>
          </a:p>
          <a:p>
            <a:r>
              <a:rPr lang="en-US" dirty="0"/>
              <a:t>37,968 people were newly diagnosed with HIV in 2018</a:t>
            </a:r>
          </a:p>
          <a:p>
            <a:r>
              <a:rPr lang="en-US" dirty="0"/>
              <a:t>From 2014-2018, new HIV diagnoses decreased by 7%, although the incidence increased in some groups.</a:t>
            </a:r>
          </a:p>
          <a:p>
            <a:r>
              <a:rPr lang="en-US" dirty="0"/>
              <a:t>Men who have sex with men (MSM), particularly black/African American MSM, are most affected by the HIV epidemic. </a:t>
            </a:r>
          </a:p>
          <a:p>
            <a:r>
              <a:rPr lang="en-US" dirty="0"/>
              <a:t>In 2018, there were 15,280 deaths in people with HIV.</a:t>
            </a:r>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501123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u="sng" dirty="0">
                <a:solidFill>
                  <a:srgbClr val="C00000"/>
                </a:solidFill>
              </a:rPr>
              <a:t>Treatment as Prevention    U=U</a:t>
            </a:r>
          </a:p>
        </p:txBody>
      </p:sp>
      <p:sp>
        <p:nvSpPr>
          <p:cNvPr id="90115" name="Content Placeholder 2"/>
          <p:cNvSpPr>
            <a:spLocks noGrp="1"/>
          </p:cNvSpPr>
          <p:nvPr>
            <p:ph idx="1"/>
          </p:nvPr>
        </p:nvSpPr>
        <p:spPr/>
        <p:txBody>
          <a:bodyPr>
            <a:normAutofit lnSpcReduction="10000"/>
          </a:bodyPr>
          <a:lstStyle/>
          <a:p>
            <a:pPr>
              <a:defRPr/>
            </a:pPr>
            <a:r>
              <a:rPr lang="en-US" altLang="en-US" dirty="0"/>
              <a:t>Individuals with undetectable viral loads are much less likely to transmit HIV to their sex partners or people with whom they share needles with.</a:t>
            </a:r>
          </a:p>
          <a:p>
            <a:pPr>
              <a:defRPr/>
            </a:pPr>
            <a:r>
              <a:rPr lang="en-US" altLang="en-US" dirty="0"/>
              <a:t>A few of the research studies showing validity of U = U: </a:t>
            </a:r>
          </a:p>
          <a:p>
            <a:pPr lvl="1">
              <a:defRPr/>
            </a:pPr>
            <a:r>
              <a:rPr lang="en-US" altLang="en-US" dirty="0"/>
              <a:t>HPTN-052</a:t>
            </a:r>
          </a:p>
          <a:p>
            <a:pPr lvl="1">
              <a:defRPr/>
            </a:pPr>
            <a:r>
              <a:rPr lang="en-US" altLang="en-US" dirty="0"/>
              <a:t>PARTNER-1 &amp; PARTNER -2 studies</a:t>
            </a:r>
          </a:p>
          <a:p>
            <a:pPr lvl="1">
              <a:defRPr/>
            </a:pPr>
            <a:r>
              <a:rPr lang="en-US" altLang="en-US" dirty="0"/>
              <a:t>Opposites Attract</a:t>
            </a:r>
          </a:p>
          <a:p>
            <a:pPr lvl="1">
              <a:defRPr/>
            </a:pPr>
            <a:endParaRPr lang="en-US" altLang="en-US" dirty="0"/>
          </a:p>
          <a:p>
            <a:pPr>
              <a:defRPr/>
            </a:pPr>
            <a:r>
              <a:rPr lang="en-US" altLang="en-US" dirty="0"/>
              <a:t>Undetectable = </a:t>
            </a:r>
            <a:r>
              <a:rPr lang="en-US" altLang="en-US" dirty="0" err="1"/>
              <a:t>Untransmittable</a:t>
            </a:r>
            <a:endParaRPr lang="en-US" altLang="en-US" dirty="0"/>
          </a:p>
          <a:p>
            <a:pPr marL="0" indent="0">
              <a:buNone/>
              <a:defRPr/>
            </a:pPr>
            <a:r>
              <a:rPr lang="en-US" altLang="en-US" dirty="0"/>
              <a:t>	U=U Campaign</a:t>
            </a:r>
          </a:p>
          <a:p>
            <a:pPr>
              <a:defRPr/>
            </a:pPr>
            <a:r>
              <a:rPr lang="en-US" altLang="en-US" dirty="0"/>
              <a:t>https://www.preventionaccess.org/undetectable</a:t>
            </a:r>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668544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u="sng" dirty="0">
                <a:solidFill>
                  <a:srgbClr val="C00000"/>
                </a:solidFill>
              </a:rPr>
              <a:t>Reducing Mother to Child HIV Transmission</a:t>
            </a:r>
          </a:p>
        </p:txBody>
      </p:sp>
      <p:sp>
        <p:nvSpPr>
          <p:cNvPr id="114691" name="Content Placeholder 2"/>
          <p:cNvSpPr>
            <a:spLocks noGrp="1"/>
          </p:cNvSpPr>
          <p:nvPr>
            <p:ph idx="1"/>
          </p:nvPr>
        </p:nvSpPr>
        <p:spPr/>
        <p:txBody>
          <a:bodyPr>
            <a:normAutofit/>
          </a:bodyPr>
          <a:lstStyle/>
          <a:p>
            <a:r>
              <a:rPr lang="en-US" altLang="en-US" dirty="0"/>
              <a:t>Test all pregnant women for HIV.</a:t>
            </a:r>
          </a:p>
          <a:p>
            <a:r>
              <a:rPr lang="en-US" altLang="en-US" dirty="0"/>
              <a:t>Repeat testing in 3</a:t>
            </a:r>
            <a:r>
              <a:rPr lang="en-US" altLang="en-US" baseline="30000" dirty="0"/>
              <a:t>rd</a:t>
            </a:r>
            <a:r>
              <a:rPr lang="en-US" altLang="en-US" dirty="0"/>
              <a:t> trimester if woman is at high risk for HIV</a:t>
            </a:r>
          </a:p>
          <a:p>
            <a:r>
              <a:rPr lang="en-US" altLang="en-US" dirty="0"/>
              <a:t>Pregnant women should be antiretroviral medications; ensure that the viral load is </a:t>
            </a:r>
            <a:r>
              <a:rPr lang="en-US" altLang="en-US" dirty="0" err="1"/>
              <a:t>undectable</a:t>
            </a:r>
            <a:r>
              <a:rPr lang="en-US" altLang="en-US" dirty="0"/>
              <a:t>. </a:t>
            </a:r>
          </a:p>
          <a:p>
            <a:r>
              <a:rPr lang="en-US" altLang="en-US" dirty="0"/>
              <a:t>Undetectable viral load reduces transmission risk from about 25 % to about 1%.</a:t>
            </a:r>
          </a:p>
          <a:p>
            <a:r>
              <a:rPr lang="en-US" altLang="en-US" dirty="0"/>
              <a:t>HIV exposed neonates should receive antiretroviral medication(s) from an infectious diseases expert and have medical follow-up.  </a:t>
            </a:r>
          </a:p>
          <a:p>
            <a:endParaRPr lang="en-US" altLang="en-US" dirty="0"/>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286947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Resources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62</a:t>
            </a:fld>
            <a:endParaRPr lang="en-US" dirty="0">
              <a:solidFill>
                <a:srgbClr val="FFFFFF"/>
              </a:solidFill>
            </a:endParaRPr>
          </a:p>
        </p:txBody>
      </p:sp>
    </p:spTree>
    <p:extLst>
      <p:ext uri="{BB962C8B-B14F-4D97-AF65-F5344CB8AC3E}">
        <p14:creationId xmlns:p14="http://schemas.microsoft.com/office/powerpoint/2010/main" val="2906810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Early Intervention Program  (EIP)</a:t>
            </a:r>
          </a:p>
        </p:txBody>
      </p:sp>
      <p:sp>
        <p:nvSpPr>
          <p:cNvPr id="3" name="Content Placeholder 2"/>
          <p:cNvSpPr>
            <a:spLocks noGrp="1"/>
          </p:cNvSpPr>
          <p:nvPr>
            <p:ph idx="1"/>
          </p:nvPr>
        </p:nvSpPr>
        <p:spPr/>
        <p:txBody>
          <a:bodyPr>
            <a:normAutofit lnSpcReduction="10000"/>
          </a:bodyPr>
          <a:lstStyle/>
          <a:p>
            <a:r>
              <a:rPr lang="en-US" dirty="0"/>
              <a:t>Rapid HIV testing site in the Emergency Department at UCMC.</a:t>
            </a:r>
          </a:p>
          <a:p>
            <a:r>
              <a:rPr lang="en-US" dirty="0"/>
              <a:t>Testing is usually available 24/7.</a:t>
            </a:r>
          </a:p>
          <a:p>
            <a:r>
              <a:rPr lang="en-US" dirty="0"/>
              <a:t>EIP offers HIV risk reduction education.</a:t>
            </a:r>
          </a:p>
          <a:p>
            <a:r>
              <a:rPr lang="en-US" dirty="0"/>
              <a:t>Information materials about sexual and behavioral health.</a:t>
            </a:r>
          </a:p>
          <a:p>
            <a:r>
              <a:rPr lang="en-US" dirty="0"/>
              <a:t>Linkage to HIV care and case management if HIV test is positive. </a:t>
            </a:r>
          </a:p>
          <a:p>
            <a:endParaRPr lang="en-US" dirty="0"/>
          </a:p>
          <a:p>
            <a:pPr marL="114300" indent="0" algn="ctr">
              <a:buNone/>
            </a:pPr>
            <a:r>
              <a:rPr lang="en-US" sz="6000" dirty="0">
                <a:solidFill>
                  <a:srgbClr val="C00000"/>
                </a:solidFill>
              </a:rPr>
              <a:t>513-584-0720</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63</a:t>
            </a:fld>
            <a:endParaRPr lang="en-US"/>
          </a:p>
        </p:txBody>
      </p:sp>
    </p:spTree>
    <p:extLst>
      <p:ext uri="{BB962C8B-B14F-4D97-AF65-F5344CB8AC3E}">
        <p14:creationId xmlns:p14="http://schemas.microsoft.com/office/powerpoint/2010/main" val="362182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Caracole</a:t>
            </a:r>
          </a:p>
        </p:txBody>
      </p:sp>
      <p:sp>
        <p:nvSpPr>
          <p:cNvPr id="3" name="Content Placeholder 2"/>
          <p:cNvSpPr>
            <a:spLocks noGrp="1"/>
          </p:cNvSpPr>
          <p:nvPr>
            <p:ph idx="1"/>
          </p:nvPr>
        </p:nvSpPr>
        <p:spPr/>
        <p:txBody>
          <a:bodyPr/>
          <a:lstStyle/>
          <a:p>
            <a:r>
              <a:rPr lang="en-US" dirty="0"/>
              <a:t>Non-profit AIDS service organization for clients in southwest Ohio, northern Kentucky and southeast Indiana.</a:t>
            </a:r>
          </a:p>
          <a:p>
            <a:r>
              <a:rPr lang="en-US" dirty="0"/>
              <a:t>Case Management.</a:t>
            </a:r>
          </a:p>
          <a:p>
            <a:r>
              <a:rPr lang="en-US" dirty="0"/>
              <a:t>Housing: housing stipends as well as on site housing. </a:t>
            </a:r>
          </a:p>
          <a:p>
            <a:r>
              <a:rPr lang="en-US" dirty="0"/>
              <a:t>HIV prevention:</a:t>
            </a:r>
          </a:p>
          <a:p>
            <a:pPr lvl="1"/>
            <a:r>
              <a:rPr lang="en-US" sz="2400" dirty="0"/>
              <a:t>HIV testing.</a:t>
            </a:r>
          </a:p>
          <a:p>
            <a:pPr lvl="1"/>
            <a:r>
              <a:rPr lang="en-US" sz="2400" dirty="0"/>
              <a:t>Needle exchange &amp; harm reduction.</a:t>
            </a:r>
          </a:p>
          <a:p>
            <a:pPr lvl="1"/>
            <a:r>
              <a:rPr lang="en-US" sz="2400" dirty="0"/>
              <a:t>Education about safer sex.</a:t>
            </a:r>
          </a:p>
          <a:p>
            <a:pPr marL="411480" lvl="1" indent="0">
              <a:buNone/>
            </a:pPr>
            <a:endParaRPr lang="en-US" dirty="0"/>
          </a:p>
          <a:p>
            <a:pPr marL="11430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64</a:t>
            </a:fld>
            <a:endParaRPr lang="en-US"/>
          </a:p>
        </p:txBody>
      </p:sp>
    </p:spTree>
    <p:extLst>
      <p:ext uri="{BB962C8B-B14F-4D97-AF65-F5344CB8AC3E}">
        <p14:creationId xmlns:p14="http://schemas.microsoft.com/office/powerpoint/2010/main" val="3481337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OHIV.org      800-332-2437</a:t>
            </a:r>
          </a:p>
        </p:txBody>
      </p:sp>
      <p:sp>
        <p:nvSpPr>
          <p:cNvPr id="3" name="Content Placeholder 2"/>
          <p:cNvSpPr>
            <a:spLocks noGrp="1"/>
          </p:cNvSpPr>
          <p:nvPr>
            <p:ph idx="1"/>
          </p:nvPr>
        </p:nvSpPr>
        <p:spPr/>
        <p:txBody>
          <a:bodyPr/>
          <a:lstStyle/>
          <a:p>
            <a:endParaRPr lang="en-US" dirty="0"/>
          </a:p>
          <a:p>
            <a:r>
              <a:rPr lang="en-US" dirty="0"/>
              <a:t>Private &amp; anonymous info about HIV, STIs, sexual health, testing, HIV prevention (PAPI program).</a:t>
            </a:r>
          </a:p>
          <a:p>
            <a:r>
              <a:rPr lang="en-US" dirty="0"/>
              <a:t>Anyone in Ohio may call or access program online.</a:t>
            </a:r>
          </a:p>
          <a:p>
            <a:r>
              <a:rPr lang="en-US" dirty="0"/>
              <a:t>Phone hotline, online chat, webpage with lists of resources.</a:t>
            </a:r>
          </a:p>
          <a:p>
            <a:r>
              <a:rPr lang="en-US" dirty="0"/>
              <a:t>Health professionals may use the hotline to find resources, testing sites and general care information.</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65</a:t>
            </a:fld>
            <a:endParaRPr lang="en-US"/>
          </a:p>
        </p:txBody>
      </p:sp>
    </p:spTree>
    <p:extLst>
      <p:ext uri="{BB962C8B-B14F-4D97-AF65-F5344CB8AC3E}">
        <p14:creationId xmlns:p14="http://schemas.microsoft.com/office/powerpoint/2010/main" val="3255210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Opioid Response Network</a:t>
            </a:r>
          </a:p>
        </p:txBody>
      </p:sp>
      <p:sp>
        <p:nvSpPr>
          <p:cNvPr id="3" name="Content Placeholder 2"/>
          <p:cNvSpPr>
            <a:spLocks noGrp="1"/>
          </p:cNvSpPr>
          <p:nvPr>
            <p:ph idx="1"/>
          </p:nvPr>
        </p:nvSpPr>
        <p:spPr/>
        <p:txBody>
          <a:bodyPr>
            <a:normAutofit lnSpcReduction="10000"/>
          </a:bodyPr>
          <a:lstStyle/>
          <a:p>
            <a:r>
              <a:rPr lang="en-US" dirty="0"/>
              <a:t>Free local training and education to professionals addressing the public health crisis of opioid use disorder. </a:t>
            </a:r>
          </a:p>
          <a:p>
            <a:r>
              <a:rPr lang="en-US" dirty="0"/>
              <a:t>Staffed by American Academy of Addiction Psychiatry experts and other national professional organizations with expertise in the prevention, treatment and recovery of opioid use disorders. </a:t>
            </a:r>
          </a:p>
          <a:p>
            <a:pPr marL="114300" indent="0">
              <a:buNone/>
            </a:pPr>
            <a:endParaRPr lang="en-US" dirty="0">
              <a:hlinkClick r:id="rId2"/>
            </a:endParaRPr>
          </a:p>
          <a:p>
            <a:pPr marL="114300" indent="0">
              <a:buNone/>
            </a:pPr>
            <a:endParaRPr lang="en-US" dirty="0">
              <a:hlinkClick r:id="rId2"/>
            </a:endParaRPr>
          </a:p>
          <a:p>
            <a:pPr marL="114300" indent="0">
              <a:buNone/>
            </a:pPr>
            <a:r>
              <a:rPr lang="en-US" sz="3600" dirty="0">
                <a:hlinkClick r:id="rId2"/>
              </a:rPr>
              <a:t>Send request to Opioid Response Network</a:t>
            </a:r>
            <a:endParaRPr lang="en-US" sz="3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66</a:t>
            </a:fld>
            <a:endParaRPr lang="en-US"/>
          </a:p>
        </p:txBody>
      </p:sp>
    </p:spTree>
    <p:extLst>
      <p:ext uri="{BB962C8B-B14F-4D97-AF65-F5344CB8AC3E}">
        <p14:creationId xmlns:p14="http://schemas.microsoft.com/office/powerpoint/2010/main" val="3399334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AETC National Clinical Consultation Center </a:t>
            </a:r>
          </a:p>
        </p:txBody>
      </p:sp>
      <p:sp>
        <p:nvSpPr>
          <p:cNvPr id="3" name="Content Placeholder 2"/>
          <p:cNvSpPr>
            <a:spLocks noGrp="1"/>
          </p:cNvSpPr>
          <p:nvPr>
            <p:ph idx="1"/>
          </p:nvPr>
        </p:nvSpPr>
        <p:spPr/>
        <p:txBody>
          <a:bodyPr/>
          <a:lstStyle/>
          <a:p>
            <a:r>
              <a:rPr lang="en-US" dirty="0"/>
              <a:t>HIV Management, COVID-19  		800-933-3413</a:t>
            </a:r>
          </a:p>
          <a:p>
            <a:r>
              <a:rPr lang="en-US" dirty="0" err="1"/>
              <a:t>PEPline</a:t>
            </a:r>
            <a:r>
              <a:rPr lang="en-US" dirty="0"/>
              <a:t> (post HIV exposure)    		888-448-4911</a:t>
            </a:r>
          </a:p>
          <a:p>
            <a:r>
              <a:rPr lang="en-US" dirty="0"/>
              <a:t>Perinatal HIV Hotline			888-448-8765</a:t>
            </a:r>
          </a:p>
          <a:p>
            <a:r>
              <a:rPr lang="en-US" dirty="0" err="1"/>
              <a:t>PrEPline</a:t>
            </a:r>
            <a:r>
              <a:rPr lang="en-US" dirty="0"/>
              <a:t> (HIV prevention)		855-448-7737</a:t>
            </a:r>
          </a:p>
          <a:p>
            <a:r>
              <a:rPr lang="en-US" dirty="0"/>
              <a:t>Clinical Substance Use Consultation	855-300-3595</a:t>
            </a:r>
          </a:p>
          <a:p>
            <a:r>
              <a:rPr lang="en-US" dirty="0"/>
              <a:t>Hepatitis C				844-497-4636</a:t>
            </a:r>
          </a:p>
        </p:txBody>
      </p:sp>
      <p:sp>
        <p:nvSpPr>
          <p:cNvPr id="4" name="Slide Number Placeholder 3"/>
          <p:cNvSpPr>
            <a:spLocks noGrp="1"/>
          </p:cNvSpPr>
          <p:nvPr>
            <p:ph type="sldNum" sz="quarter" idx="12"/>
          </p:nvPr>
        </p:nvSpPr>
        <p:spPr/>
        <p:txBody>
          <a:bodyPr/>
          <a:lstStyle/>
          <a:p>
            <a:fld id="{6E2D2B3B-882E-40F3-A32F-6DD516915044}" type="slidenum">
              <a:rPr lang="en-US" smtClean="0"/>
              <a:pPr/>
              <a:t>67</a:t>
            </a:fld>
            <a:endParaRPr lang="en-US"/>
          </a:p>
        </p:txBody>
      </p:sp>
    </p:spTree>
    <p:extLst>
      <p:ext uri="{BB962C8B-B14F-4D97-AF65-F5344CB8AC3E}">
        <p14:creationId xmlns:p14="http://schemas.microsoft.com/office/powerpoint/2010/main" val="3763599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Medical Case Management Curriculum</a:t>
            </a:r>
          </a:p>
        </p:txBody>
      </p:sp>
      <p:sp>
        <p:nvSpPr>
          <p:cNvPr id="3" name="Content Placeholder 2"/>
          <p:cNvSpPr>
            <a:spLocks noGrp="1"/>
          </p:cNvSpPr>
          <p:nvPr>
            <p:ph idx="1"/>
          </p:nvPr>
        </p:nvSpPr>
        <p:spPr/>
        <p:txBody>
          <a:bodyPr/>
          <a:lstStyle/>
          <a:p>
            <a:r>
              <a:rPr lang="en-US" dirty="0"/>
              <a:t>Online self learning course for case managers</a:t>
            </a:r>
          </a:p>
          <a:p>
            <a:r>
              <a:rPr lang="en-US" dirty="0"/>
              <a:t>Offered by Southeast AETC</a:t>
            </a:r>
          </a:p>
          <a:p>
            <a:r>
              <a:rPr lang="en-US" dirty="0"/>
              <a:t>Purpose is to improve case managers’ health literacy and optimize client-centered communication through improved understanding of the unique structural barriers faced by people with HIV.</a:t>
            </a:r>
          </a:p>
          <a:p>
            <a:r>
              <a:rPr lang="en-US" dirty="0">
                <a:hlinkClick r:id="rId2"/>
              </a:rPr>
              <a:t>https://www.seaetc.com/medical-case-management-mcm-curriculum/</a:t>
            </a:r>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68</a:t>
            </a:fld>
            <a:endParaRPr lang="en-US"/>
          </a:p>
        </p:txBody>
      </p:sp>
    </p:spTree>
    <p:extLst>
      <p:ext uri="{BB962C8B-B14F-4D97-AF65-F5344CB8AC3E}">
        <p14:creationId xmlns:p14="http://schemas.microsoft.com/office/powerpoint/2010/main" val="1957836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ABA8-31A4-8548-83C8-52C8BCB663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C2BC20B-A0AC-AF4A-B4BB-2641E5627FD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81A476B0-EF52-914D-BE5D-3BCA99F9CF6C}"/>
              </a:ext>
            </a:extLst>
          </p:cNvPr>
          <p:cNvPicPr>
            <a:picLocks noChangeAspect="1"/>
          </p:cNvPicPr>
          <p:nvPr/>
        </p:nvPicPr>
        <p:blipFill>
          <a:blip r:embed="rId3"/>
          <a:stretch>
            <a:fillRect/>
          </a:stretch>
        </p:blipFill>
        <p:spPr>
          <a:xfrm>
            <a:off x="10510" y="0"/>
            <a:ext cx="9136711" cy="6067999"/>
          </a:xfrm>
          <a:prstGeom prst="rect">
            <a:avLst/>
          </a:prstGeom>
        </p:spPr>
      </p:pic>
    </p:spTree>
    <p:extLst>
      <p:ext uri="{BB962C8B-B14F-4D97-AF65-F5344CB8AC3E}">
        <p14:creationId xmlns:p14="http://schemas.microsoft.com/office/powerpoint/2010/main" val="351930623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map presents estimates of HIV prevalence for persons aged ≥13 years in the United States for 2018. HIV prevalence was highest in California, Florida, Georgia, Illinois, Maryland,  New York, New Jersey, North Carolina, Pennsylvania, Texas, Ohio, and Virginia.&#10;&#10;Five states accounted for 50% of persons living with HIV infection:  California, Florida, Georgia, New York, and Texas.&#10;&#10;Estimates for the year 2018 are preliminary and based on deaths reported to CDC through December 2019. Estimates for Alabama, Oklahoma, and South Carolina should be interpreted with caution due to incomplete death ascertainment.&#10;&#10;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10;&#10;Estimates for the following jurisdictions should be interpreted with caution because they do not have laws requiring complete reporting of laboratory data or have incomplete reporting. Areas without laws: Idaho, New Jersey, and Pennsylvania. Areas with incomplete  reporting: Arizona, Arkansas, Connecticut (2018 only), Kansas, Kentucky, Nevada (2017 only), Vermont, and Puerto Rico. &#10; &#10;All data presented in this slide set are from the same dataset (reported to CDC through December 2019) and CD4 model used for the HIV Supplemental Surveillance Report “Estimated HIV Incidence and Prevalence in the United States 2014–2018”.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20049CD5-707D-4604-90F5-A37CF558567D}"/>
              </a:ext>
            </a:extLst>
          </p:cNvPr>
          <p:cNvPicPr>
            <a:picLocks noChangeAspect="1"/>
          </p:cNvPicPr>
          <p:nvPr/>
        </p:nvPicPr>
        <p:blipFill>
          <a:blip r:embed="rId3"/>
          <a:stretch>
            <a:fillRect/>
          </a:stretch>
        </p:blipFill>
        <p:spPr>
          <a:xfrm>
            <a:off x="505195" y="1708476"/>
            <a:ext cx="8161727" cy="3790517"/>
          </a:xfrm>
          <a:prstGeom prst="rect">
            <a:avLst/>
          </a:prstGeom>
        </p:spPr>
      </p:pic>
      <p:sp>
        <p:nvSpPr>
          <p:cNvPr id="167" name="TextBox 166"/>
          <p:cNvSpPr txBox="1"/>
          <p:nvPr/>
        </p:nvSpPr>
        <p:spPr>
          <a:xfrm>
            <a:off x="1242210" y="5327674"/>
            <a:ext cx="7424712" cy="800219"/>
          </a:xfrm>
          <a:prstGeom prst="rect">
            <a:avLst/>
          </a:prstGeom>
          <a:noFill/>
        </p:spPr>
        <p:txBody>
          <a:bodyPr wrap="square" rtlCol="0">
            <a:spAutoFit/>
          </a:bodyPr>
          <a:lstStyle/>
          <a:p>
            <a:pPr defTabSz="914378" fontAlgn="base">
              <a:spcAft>
                <a:spcPct val="0"/>
              </a:spcAft>
              <a:defRPr/>
            </a:pPr>
            <a:r>
              <a:rPr lang="en-US" sz="900" dirty="0">
                <a:solidFill>
                  <a:srgbClr val="5F5F5F"/>
                </a:solidFill>
                <a:latin typeface="Calibri" panose="020F0502020204030204" pitchFamily="34" charset="0"/>
              </a:rPr>
              <a:t>Note. Estimates were derived from a CD4 depletion model using HIV surveillance data. Estimates rounded to the nearest 100 for estimates &gt;1,000 and to the nearest 10 for estimates ≤1,000 to reflect model uncertainty. Estimates for the year 2018 are preliminary and based on deaths reported to CDC through December 2019. Estimates for Alabama, Oklahoma, and South Carolina should be interpreted with caution due to incomplete death ascertainment.</a:t>
            </a:r>
          </a:p>
          <a:p>
            <a:pPr defTabSz="914378" fontAlgn="base">
              <a:spcAft>
                <a:spcPct val="0"/>
              </a:spcAft>
              <a:defRPr/>
            </a:pPr>
            <a:r>
              <a:rPr lang="en-US" sz="900" baseline="30000" dirty="0">
                <a:solidFill>
                  <a:srgbClr val="7F7F7F">
                    <a:lumMod val="75000"/>
                  </a:srgbClr>
                </a:solidFill>
                <a:latin typeface="Calibri" panose="020F0502020204030204" pitchFamily="34" charset="0"/>
              </a:rPr>
              <a:t>†</a:t>
            </a:r>
            <a:r>
              <a:rPr lang="en-US" sz="900" dirty="0">
                <a:solidFill>
                  <a:srgbClr val="5F5F5F"/>
                </a:solidFill>
                <a:latin typeface="Calibri" panose="020F0502020204030204" pitchFamily="34" charset="0"/>
              </a:rPr>
              <a:t>Total estimate for the United States does not include data for Puerto Rico.</a:t>
            </a:r>
          </a:p>
          <a:p>
            <a:pPr defTabSz="914378" fontAlgn="base">
              <a:spcAft>
                <a:spcPct val="0"/>
              </a:spcAft>
              <a:defRPr/>
            </a:pPr>
            <a:endParaRPr lang="en-US" sz="1000" dirty="0">
              <a:solidFill>
                <a:srgbClr val="5F5F5F"/>
              </a:solidFill>
              <a:latin typeface="Calibri" panose="020F0502020204030204" pitchFamily="34" charset="0"/>
            </a:endParaRPr>
          </a:p>
        </p:txBody>
      </p:sp>
      <p:sp>
        <p:nvSpPr>
          <p:cNvPr id="2" name="Title 1"/>
          <p:cNvSpPr>
            <a:spLocks noGrp="1"/>
          </p:cNvSpPr>
          <p:nvPr>
            <p:ph type="title"/>
          </p:nvPr>
        </p:nvSpPr>
        <p:spPr>
          <a:xfrm>
            <a:off x="146650" y="973488"/>
            <a:ext cx="8668526" cy="906307"/>
          </a:xfrm>
        </p:spPr>
        <p:txBody>
          <a:bodyPr/>
          <a:lstStyle/>
          <a:p>
            <a:pPr algn="ctr">
              <a:lnSpc>
                <a:spcPct val="100000"/>
              </a:lnSpc>
            </a:pPr>
            <a:r>
              <a:rPr lang="en-US" sz="2000" dirty="0"/>
              <a:t>Estimated HIV Prevalence among Persons Aged ≥13 years, by Area of Residence 2018—United States</a:t>
            </a:r>
            <a:br>
              <a:rPr lang="en-US" sz="2000" dirty="0"/>
            </a:br>
            <a:r>
              <a:rPr lang="en-US" sz="2000" dirty="0">
                <a:solidFill>
                  <a:srgbClr val="5F5F5F"/>
                </a:solidFill>
              </a:rPr>
              <a:t>Total = 1,173,900†</a:t>
            </a:r>
          </a:p>
        </p:txBody>
      </p:sp>
    </p:spTree>
    <p:extLst>
      <p:ext uri="{BB962C8B-B14F-4D97-AF65-F5344CB8AC3E}">
        <p14:creationId xmlns:p14="http://schemas.microsoft.com/office/powerpoint/2010/main" val="2611340140"/>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QUESTIONS?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D987DAA-A896-1841-BC8A-D645CCE33E3D}" type="slidenum">
              <a:rPr lang="en-US" smtClean="0">
                <a:solidFill>
                  <a:srgbClr val="FFFFFF"/>
                </a:solidFill>
              </a:rPr>
              <a:pPr/>
              <a:t>70</a:t>
            </a:fld>
            <a:endParaRPr lang="en-US" dirty="0">
              <a:solidFill>
                <a:srgbClr val="FFFFFF"/>
              </a:solidFill>
            </a:endParaRPr>
          </a:p>
        </p:txBody>
      </p:sp>
    </p:spTree>
    <p:extLst>
      <p:ext uri="{BB962C8B-B14F-4D97-AF65-F5344CB8AC3E}">
        <p14:creationId xmlns:p14="http://schemas.microsoft.com/office/powerpoint/2010/main" val="3056260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u="sng" dirty="0">
                <a:solidFill>
                  <a:srgbClr val="C00000"/>
                </a:solidFill>
              </a:rPr>
              <a:t>Source Material</a:t>
            </a:r>
          </a:p>
        </p:txBody>
      </p:sp>
      <p:sp>
        <p:nvSpPr>
          <p:cNvPr id="116739" name="Content Placeholder 2"/>
          <p:cNvSpPr>
            <a:spLocks noGrp="1"/>
          </p:cNvSpPr>
          <p:nvPr>
            <p:ph idx="1"/>
          </p:nvPr>
        </p:nvSpPr>
        <p:spPr/>
        <p:txBody>
          <a:bodyPr/>
          <a:lstStyle/>
          <a:p>
            <a:pPr marL="0" indent="0">
              <a:buNone/>
            </a:pPr>
            <a:r>
              <a:rPr lang="en-US" altLang="en-US" sz="2100" dirty="0"/>
              <a:t>cdc.gov  </a:t>
            </a:r>
          </a:p>
          <a:p>
            <a:pPr marL="0" indent="0">
              <a:buNone/>
            </a:pPr>
            <a:r>
              <a:rPr lang="en-US" altLang="en-US" sz="2100" dirty="0"/>
              <a:t>odh.ohio.gov </a:t>
            </a:r>
          </a:p>
          <a:p>
            <a:pPr marL="0" indent="0">
              <a:buNone/>
            </a:pPr>
            <a:r>
              <a:rPr lang="en-US" altLang="en-US" sz="2100" dirty="0"/>
              <a:t>National HIV Curriculum   www.hiv.uw.edu</a:t>
            </a:r>
          </a:p>
          <a:p>
            <a:pPr marL="0" indent="0">
              <a:buNone/>
            </a:pPr>
            <a:r>
              <a:rPr lang="en-US" altLang="en-US" sz="2100" dirty="0">
                <a:hlinkClick r:id="rId2"/>
              </a:rPr>
              <a:t>https://www.preventionaccess.org/undetectable</a:t>
            </a:r>
            <a:endParaRPr lang="en-US" altLang="en-US" sz="2100" dirty="0"/>
          </a:p>
          <a:p>
            <a:pPr marL="0" indent="0">
              <a:buNone/>
            </a:pPr>
            <a:r>
              <a:rPr lang="en-US" altLang="en-US" sz="2100" dirty="0"/>
              <a:t>Aidsinfo.nih.gov  </a:t>
            </a:r>
          </a:p>
          <a:p>
            <a:pPr marL="0" indent="0">
              <a:buNone/>
            </a:pPr>
            <a:r>
              <a:rPr lang="en-US" altLang="en-US" sz="2100" dirty="0"/>
              <a:t>Slides about stigma are provided courtesy of:  </a:t>
            </a:r>
            <a:r>
              <a:rPr lang="en-US" altLang="en-US" sz="2100" dirty="0" err="1"/>
              <a:t>Tusday</a:t>
            </a:r>
            <a:r>
              <a:rPr lang="en-US" altLang="en-US" sz="2100" dirty="0"/>
              <a:t> Dudley, M.Ed.,  Program Director,  MATEC Missouri.</a:t>
            </a:r>
          </a:p>
        </p:txBody>
      </p:sp>
      <p:sp>
        <p:nvSpPr>
          <p:cNvPr id="4" name="Footer Placeholder 3"/>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132244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Contact Information</a:t>
            </a:r>
          </a:p>
        </p:txBody>
      </p:sp>
      <p:sp>
        <p:nvSpPr>
          <p:cNvPr id="3" name="Content Placeholder 2"/>
          <p:cNvSpPr>
            <a:spLocks noGrp="1"/>
          </p:cNvSpPr>
          <p:nvPr>
            <p:ph idx="1"/>
          </p:nvPr>
        </p:nvSpPr>
        <p:spPr/>
        <p:txBody>
          <a:bodyPr/>
          <a:lstStyle/>
          <a:p>
            <a:pPr marL="114300" indent="0">
              <a:buNone/>
            </a:pPr>
            <a:r>
              <a:rPr lang="en-US" dirty="0"/>
              <a:t>Mary Beth Donica </a:t>
            </a:r>
            <a:r>
              <a:rPr lang="en-US" dirty="0">
                <a:hlinkClick r:id="rId2"/>
              </a:rPr>
              <a:t>donicamy@uc.edu</a:t>
            </a:r>
            <a:r>
              <a:rPr lang="en-US" dirty="0"/>
              <a:t>   513-584-2422</a:t>
            </a:r>
          </a:p>
        </p:txBody>
      </p:sp>
      <p:sp>
        <p:nvSpPr>
          <p:cNvPr id="4" name="Slide Number Placeholder 3"/>
          <p:cNvSpPr>
            <a:spLocks noGrp="1"/>
          </p:cNvSpPr>
          <p:nvPr>
            <p:ph type="sldNum" sz="quarter" idx="12"/>
          </p:nvPr>
        </p:nvSpPr>
        <p:spPr/>
        <p:txBody>
          <a:bodyPr/>
          <a:lstStyle/>
          <a:p>
            <a:fld id="{6E2D2B3B-882E-40F3-A32F-6DD516915044}" type="slidenum">
              <a:rPr lang="en-US" smtClean="0"/>
              <a:pPr/>
              <a:t>72</a:t>
            </a:fld>
            <a:endParaRPr lang="en-US"/>
          </a:p>
        </p:txBody>
      </p:sp>
    </p:spTree>
    <p:extLst>
      <p:ext uri="{BB962C8B-B14F-4D97-AF65-F5344CB8AC3E}">
        <p14:creationId xmlns:p14="http://schemas.microsoft.com/office/powerpoint/2010/main" val="236462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HIV in Ohio 2019</a:t>
            </a:r>
          </a:p>
        </p:txBody>
      </p:sp>
      <p:sp>
        <p:nvSpPr>
          <p:cNvPr id="3" name="Content Placeholder 2"/>
          <p:cNvSpPr>
            <a:spLocks noGrp="1"/>
          </p:cNvSpPr>
          <p:nvPr>
            <p:ph idx="1"/>
          </p:nvPr>
        </p:nvSpPr>
        <p:spPr/>
        <p:txBody>
          <a:bodyPr>
            <a:normAutofit lnSpcReduction="10000"/>
          </a:bodyPr>
          <a:lstStyle/>
          <a:p>
            <a:r>
              <a:rPr lang="en-US" dirty="0"/>
              <a:t>There are 24,558 people with HIV in Ohio.</a:t>
            </a:r>
          </a:p>
          <a:p>
            <a:r>
              <a:rPr lang="en-US" dirty="0"/>
              <a:t>In 2019, there were 973 new diagnoses of HIV.</a:t>
            </a:r>
          </a:p>
          <a:p>
            <a:r>
              <a:rPr lang="en-US" dirty="0"/>
              <a:t>The rates of new diagnoses were over 7 times higher for black/African American people when compared to white people. </a:t>
            </a:r>
          </a:p>
          <a:p>
            <a:r>
              <a:rPr lang="en-US" dirty="0"/>
              <a:t>Over half of the new diagnoses are in people between the ages of 20 and 34.</a:t>
            </a:r>
          </a:p>
          <a:p>
            <a:r>
              <a:rPr lang="en-US" dirty="0"/>
              <a:t>Male to male sexual contact is the risk factor for 58% of males newly diagnosed. </a:t>
            </a:r>
          </a:p>
          <a:p>
            <a:r>
              <a:rPr lang="en-US" dirty="0"/>
              <a:t>Heterosexual contact is the risk factor for 68% of females.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2405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28700" y="228600"/>
            <a:ext cx="7200900" cy="1143000"/>
          </a:xfrm>
        </p:spPr>
        <p:txBody>
          <a:bodyPr rtlCol="0">
            <a:normAutofit fontScale="90000"/>
          </a:bodyPr>
          <a:lstStyle/>
          <a:p>
            <a:pPr>
              <a:defRPr/>
            </a:pPr>
            <a:r>
              <a:rPr lang="en-US" altLang="en-US" u="sng" dirty="0">
                <a:solidFill>
                  <a:schemeClr val="tx1">
                    <a:lumMod val="85000"/>
                    <a:lumOff val="15000"/>
                  </a:schemeClr>
                </a:solidFill>
              </a:rPr>
              <a:t>HIV in Selected Ohio Counties 2019</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45466874"/>
              </p:ext>
            </p:extLst>
          </p:nvPr>
        </p:nvGraphicFramePr>
        <p:xfrm>
          <a:off x="1323975" y="1295400"/>
          <a:ext cx="6362700" cy="3679044"/>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20000"/>
                    </a:ext>
                  </a:extLst>
                </a:gridCol>
                <a:gridCol w="2120900">
                  <a:extLst>
                    <a:ext uri="{9D8B030D-6E8A-4147-A177-3AD203B41FA5}">
                      <a16:colId xmlns:a16="http://schemas.microsoft.com/office/drawing/2014/main" val="20001"/>
                    </a:ext>
                  </a:extLst>
                </a:gridCol>
                <a:gridCol w="2120900">
                  <a:extLst>
                    <a:ext uri="{9D8B030D-6E8A-4147-A177-3AD203B41FA5}">
                      <a16:colId xmlns:a16="http://schemas.microsoft.com/office/drawing/2014/main" val="20002"/>
                    </a:ext>
                  </a:extLst>
                </a:gridCol>
              </a:tblGrid>
              <a:tr h="609600">
                <a:tc>
                  <a:txBody>
                    <a:bodyPr/>
                    <a:lstStyle/>
                    <a:p>
                      <a:r>
                        <a:rPr lang="en-US" sz="1400" dirty="0"/>
                        <a:t>County</a:t>
                      </a:r>
                    </a:p>
                  </a:txBody>
                  <a:tcPr marL="75568" marR="75568" marT="34299" marB="34299"/>
                </a:tc>
                <a:tc>
                  <a:txBody>
                    <a:bodyPr/>
                    <a:lstStyle/>
                    <a:p>
                      <a:r>
                        <a:rPr lang="en-US" sz="1400" dirty="0"/>
                        <a:t>Rate per</a:t>
                      </a:r>
                      <a:r>
                        <a:rPr lang="en-US" sz="1400" baseline="0" dirty="0"/>
                        <a:t> 100,000</a:t>
                      </a:r>
                      <a:endParaRPr lang="en-US" sz="1400" dirty="0"/>
                    </a:p>
                  </a:txBody>
                  <a:tcPr marL="75568" marR="75568" marT="34299" marB="34299"/>
                </a:tc>
                <a:tc>
                  <a:txBody>
                    <a:bodyPr/>
                    <a:lstStyle/>
                    <a:p>
                      <a:r>
                        <a:rPr lang="en-US" sz="1400" dirty="0"/>
                        <a:t>New Infection</a:t>
                      </a:r>
                      <a:r>
                        <a:rPr lang="en-US" sz="1400" baseline="0" dirty="0"/>
                        <a:t> Rate per 100,000</a:t>
                      </a:r>
                      <a:endParaRPr lang="en-US" sz="1400" dirty="0"/>
                    </a:p>
                  </a:txBody>
                  <a:tcPr marL="75568" marR="75568" marT="34299" marB="34299"/>
                </a:tc>
                <a:extLst>
                  <a:ext uri="{0D108BD9-81ED-4DB2-BD59-A6C34878D82A}">
                    <a16:rowId xmlns:a16="http://schemas.microsoft.com/office/drawing/2014/main" val="10000"/>
                  </a:ext>
                </a:extLst>
              </a:tr>
              <a:tr h="511574">
                <a:tc>
                  <a:txBody>
                    <a:bodyPr/>
                    <a:lstStyle/>
                    <a:p>
                      <a:r>
                        <a:rPr lang="en-US" sz="1400" dirty="0"/>
                        <a:t>Butler</a:t>
                      </a:r>
                    </a:p>
                  </a:txBody>
                  <a:tcPr marL="75568" marR="75568" marT="34299" marB="3429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127.6</a:t>
                      </a:r>
                    </a:p>
                  </a:txBody>
                  <a:tcPr marL="75568" marR="75568" marT="34299" marB="34299"/>
                </a:tc>
                <a:tc>
                  <a:txBody>
                    <a:bodyPr/>
                    <a:lstStyle/>
                    <a:p>
                      <a:pPr algn="r"/>
                      <a:r>
                        <a:rPr lang="en-US" sz="1400" dirty="0"/>
                        <a:t>              6.5</a:t>
                      </a:r>
                    </a:p>
                  </a:txBody>
                  <a:tcPr marL="75568" marR="75568" marT="34299" marB="34299"/>
                </a:tc>
                <a:extLst>
                  <a:ext uri="{0D108BD9-81ED-4DB2-BD59-A6C34878D82A}">
                    <a16:rowId xmlns:a16="http://schemas.microsoft.com/office/drawing/2014/main" val="1479821551"/>
                  </a:ext>
                </a:extLst>
              </a:tr>
              <a:tr h="511574">
                <a:tc>
                  <a:txBody>
                    <a:bodyPr/>
                    <a:lstStyle/>
                    <a:p>
                      <a:r>
                        <a:rPr lang="en-US" sz="1400" dirty="0"/>
                        <a:t>Clermont</a:t>
                      </a:r>
                    </a:p>
                  </a:txBody>
                  <a:tcPr marL="75568" marR="75568" marT="34299" marB="34299"/>
                </a:tc>
                <a:tc>
                  <a:txBody>
                    <a:bodyPr/>
                    <a:lstStyle/>
                    <a:p>
                      <a:pPr algn="r"/>
                      <a:r>
                        <a:rPr lang="en-US" sz="1400" dirty="0"/>
                        <a:t>83.3</a:t>
                      </a:r>
                    </a:p>
                  </a:txBody>
                  <a:tcPr marL="75568" marR="75568" marT="34299" marB="34299"/>
                </a:tc>
                <a:tc>
                  <a:txBody>
                    <a:bodyPr/>
                    <a:lstStyle/>
                    <a:p>
                      <a:pPr algn="r"/>
                      <a:r>
                        <a:rPr lang="en-US" sz="1400" baseline="0" dirty="0"/>
                        <a:t>               5.8</a:t>
                      </a:r>
                      <a:endParaRPr lang="en-US" sz="1400" dirty="0"/>
                    </a:p>
                  </a:txBody>
                  <a:tcPr marL="75568" marR="75568" marT="34299" marB="34299"/>
                </a:tc>
                <a:extLst>
                  <a:ext uri="{0D108BD9-81ED-4DB2-BD59-A6C34878D82A}">
                    <a16:rowId xmlns:a16="http://schemas.microsoft.com/office/drawing/2014/main" val="10001"/>
                  </a:ext>
                </a:extLst>
              </a:tr>
              <a:tr h="511574">
                <a:tc>
                  <a:txBody>
                    <a:bodyPr/>
                    <a:lstStyle/>
                    <a:p>
                      <a:r>
                        <a:rPr lang="en-US" sz="1400" dirty="0"/>
                        <a:t>Cuyahoga</a:t>
                      </a:r>
                    </a:p>
                  </a:txBody>
                  <a:tcPr marL="75568" marR="75568" marT="34299" marB="34299"/>
                </a:tc>
                <a:tc>
                  <a:txBody>
                    <a:bodyPr/>
                    <a:lstStyle/>
                    <a:p>
                      <a:pPr algn="r"/>
                      <a:r>
                        <a:rPr lang="en-US" sz="1400" dirty="0"/>
                        <a:t>410.1</a:t>
                      </a:r>
                    </a:p>
                  </a:txBody>
                  <a:tcPr marL="75568" marR="75568" marT="34299" marB="34299"/>
                </a:tc>
                <a:tc>
                  <a:txBody>
                    <a:bodyPr/>
                    <a:lstStyle/>
                    <a:p>
                      <a:pPr algn="r"/>
                      <a:r>
                        <a:rPr lang="en-US" sz="1400" dirty="0"/>
                        <a:t>              16.1</a:t>
                      </a:r>
                    </a:p>
                  </a:txBody>
                  <a:tcPr marL="75568" marR="75568" marT="34299" marB="34299"/>
                </a:tc>
                <a:extLst>
                  <a:ext uri="{0D108BD9-81ED-4DB2-BD59-A6C34878D82A}">
                    <a16:rowId xmlns:a16="http://schemas.microsoft.com/office/drawing/2014/main" val="10002"/>
                  </a:ext>
                </a:extLst>
              </a:tr>
              <a:tr h="511574">
                <a:tc>
                  <a:txBody>
                    <a:bodyPr/>
                    <a:lstStyle/>
                    <a:p>
                      <a:r>
                        <a:rPr lang="en-US" sz="1400" dirty="0"/>
                        <a:t>Franklin</a:t>
                      </a:r>
                    </a:p>
                  </a:txBody>
                  <a:tcPr marL="75568" marR="75568" marT="34299" marB="34299"/>
                </a:tc>
                <a:tc>
                  <a:txBody>
                    <a:bodyPr/>
                    <a:lstStyle/>
                    <a:p>
                      <a:pPr algn="r"/>
                      <a:r>
                        <a:rPr lang="en-US" sz="1400" dirty="0"/>
                        <a:t>405</a:t>
                      </a:r>
                    </a:p>
                  </a:txBody>
                  <a:tcPr marL="75568" marR="75568" marT="34299" marB="34299"/>
                </a:tc>
                <a:tc>
                  <a:txBody>
                    <a:bodyPr/>
                    <a:lstStyle/>
                    <a:p>
                      <a:pPr algn="r"/>
                      <a:r>
                        <a:rPr lang="en-US" sz="1400" dirty="0"/>
                        <a:t>              16.4</a:t>
                      </a:r>
                    </a:p>
                  </a:txBody>
                  <a:tcPr marL="75568" marR="75568" marT="34299" marB="34299"/>
                </a:tc>
                <a:extLst>
                  <a:ext uri="{0D108BD9-81ED-4DB2-BD59-A6C34878D82A}">
                    <a16:rowId xmlns:a16="http://schemas.microsoft.com/office/drawing/2014/main" val="2804457207"/>
                  </a:ext>
                </a:extLst>
              </a:tr>
              <a:tr h="511574">
                <a:tc>
                  <a:txBody>
                    <a:bodyPr/>
                    <a:lstStyle/>
                    <a:p>
                      <a:r>
                        <a:rPr lang="en-US" sz="1400" dirty="0"/>
                        <a:t>Hamilton</a:t>
                      </a:r>
                    </a:p>
                  </a:txBody>
                  <a:tcPr marL="75568" marR="75568" marT="34299" marB="34299"/>
                </a:tc>
                <a:tc>
                  <a:txBody>
                    <a:bodyPr/>
                    <a:lstStyle/>
                    <a:p>
                      <a:pPr algn="r"/>
                      <a:r>
                        <a:rPr lang="en-US" sz="1400" dirty="0"/>
                        <a:t> 402.8</a:t>
                      </a:r>
                    </a:p>
                  </a:txBody>
                  <a:tcPr marL="75568" marR="75568" marT="34299" marB="34299"/>
                </a:tc>
                <a:tc>
                  <a:txBody>
                    <a:bodyPr/>
                    <a:lstStyle/>
                    <a:p>
                      <a:pPr algn="r"/>
                      <a:r>
                        <a:rPr lang="en-US" sz="1400" dirty="0"/>
                        <a:t>               20.6</a:t>
                      </a:r>
                    </a:p>
                  </a:txBody>
                  <a:tcPr marL="75568" marR="75568" marT="34299" marB="34299"/>
                </a:tc>
                <a:extLst>
                  <a:ext uri="{0D108BD9-81ED-4DB2-BD59-A6C34878D82A}">
                    <a16:rowId xmlns:a16="http://schemas.microsoft.com/office/drawing/2014/main" val="10003"/>
                  </a:ext>
                </a:extLst>
              </a:tr>
              <a:tr h="511574">
                <a:tc>
                  <a:txBody>
                    <a:bodyPr/>
                    <a:lstStyle/>
                    <a:p>
                      <a:r>
                        <a:rPr lang="en-US" sz="1400" dirty="0"/>
                        <a:t>Montgomery</a:t>
                      </a:r>
                    </a:p>
                  </a:txBody>
                  <a:tcPr marL="75568" marR="75568" marT="34299" marB="34299"/>
                </a:tc>
                <a:tc>
                  <a:txBody>
                    <a:bodyPr/>
                    <a:lstStyle/>
                    <a:p>
                      <a:pPr algn="r"/>
                      <a:r>
                        <a:rPr lang="en-US" sz="1400" dirty="0"/>
                        <a:t>  294.9</a:t>
                      </a:r>
                    </a:p>
                  </a:txBody>
                  <a:tcPr marL="75568" marR="75568" marT="34299" marB="34299"/>
                </a:tc>
                <a:tc>
                  <a:txBody>
                    <a:bodyPr/>
                    <a:lstStyle/>
                    <a:p>
                      <a:pPr algn="r"/>
                      <a:r>
                        <a:rPr lang="en-US" sz="1400" dirty="0"/>
                        <a:t>               17.9</a:t>
                      </a:r>
                    </a:p>
                  </a:txBody>
                  <a:tcPr marL="75568" marR="75568" marT="34299" marB="34299"/>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4294967295"/>
          </p:nvPr>
        </p:nvSpPr>
        <p:spPr/>
        <p:txBody>
          <a:bodyPr/>
          <a:lstStyle/>
          <a:p>
            <a:pPr algn="ctr">
              <a:defRPr/>
            </a:pPr>
            <a:endParaRPr lang="en-US" dirty="0"/>
          </a:p>
        </p:txBody>
      </p:sp>
      <p:sp>
        <p:nvSpPr>
          <p:cNvPr id="3" name="TextBox 2"/>
          <p:cNvSpPr txBox="1"/>
          <p:nvPr/>
        </p:nvSpPr>
        <p:spPr>
          <a:xfrm>
            <a:off x="2333625" y="5562600"/>
            <a:ext cx="4343400" cy="369332"/>
          </a:xfrm>
          <a:prstGeom prst="rect">
            <a:avLst/>
          </a:prstGeom>
          <a:noFill/>
        </p:spPr>
        <p:txBody>
          <a:bodyPr wrap="square" rtlCol="0">
            <a:spAutoFit/>
          </a:bodyPr>
          <a:lstStyle/>
          <a:p>
            <a:pPr algn="ctr"/>
            <a:r>
              <a:rPr lang="en-US" dirty="0"/>
              <a:t>odh.oh.gov accessed 9/28/2020</a:t>
            </a:r>
          </a:p>
        </p:txBody>
      </p:sp>
    </p:spTree>
    <p:extLst>
      <p:ext uri="{BB962C8B-B14F-4D97-AF65-F5344CB8AC3E}">
        <p14:creationId xmlns:p14="http://schemas.microsoft.com/office/powerpoint/2010/main" val="2626537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KC CARE PowerPoint Template 1">
  <a:themeElements>
    <a:clrScheme name="KC CARE">
      <a:dk1>
        <a:srgbClr val="043673"/>
      </a:dk1>
      <a:lt1>
        <a:srgbClr val="F8F8F8"/>
      </a:lt1>
      <a:dk2>
        <a:srgbClr val="043673"/>
      </a:dk2>
      <a:lt2>
        <a:srgbClr val="A7A9AC"/>
      </a:lt2>
      <a:accent1>
        <a:srgbClr val="00AEC7"/>
      </a:accent1>
      <a:accent2>
        <a:srgbClr val="FF671F"/>
      </a:accent2>
      <a:accent3>
        <a:srgbClr val="84BD00"/>
      </a:accent3>
      <a:accent4>
        <a:srgbClr val="9D2235"/>
      </a:accent4>
      <a:accent5>
        <a:srgbClr val="FF671F"/>
      </a:accent5>
      <a:accent6>
        <a:srgbClr val="84BD00"/>
      </a:accent6>
      <a:hlink>
        <a:srgbClr val="40AFFF"/>
      </a:hlink>
      <a:folHlink>
        <a:srgbClr val="800080"/>
      </a:folHlink>
    </a:clrScheme>
    <a:fontScheme name="KC CARE">
      <a:majorFont>
        <a:latin typeface="Catamaran SemiBold"/>
        <a:ea typeface=""/>
        <a:cs typeface=""/>
      </a:majorFont>
      <a:minorFont>
        <a:latin typeface="Barlow Medium"/>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HIV Web Study">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AETC-BLANK-MASTER</Template>
  <TotalTime>2999</TotalTime>
  <Words>5045</Words>
  <Application>Microsoft Macintosh PowerPoint</Application>
  <PresentationFormat>On-screen Show (4:3)</PresentationFormat>
  <Paragraphs>601</Paragraphs>
  <Slides>72</Slides>
  <Notes>24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72</vt:i4>
      </vt:variant>
    </vt:vector>
  </HeadingPairs>
  <TitlesOfParts>
    <vt:vector size="88" baseType="lpstr">
      <vt:lpstr>Arial</vt:lpstr>
      <vt:lpstr>Barlow Medium</vt:lpstr>
      <vt:lpstr>Calibri</vt:lpstr>
      <vt:lpstr>Catamaran SemiBold</vt:lpstr>
      <vt:lpstr>Century Gothic</vt:lpstr>
      <vt:lpstr>Courier New</vt:lpstr>
      <vt:lpstr>Franklin Gothic Book</vt:lpstr>
      <vt:lpstr>ITC Avant Garde Std Bk</vt:lpstr>
      <vt:lpstr>Lucida Grande</vt:lpstr>
      <vt:lpstr>Myriad Web Pro</vt:lpstr>
      <vt:lpstr>Wingdings</vt:lpstr>
      <vt:lpstr>AETC-BLANK-MASTER</vt:lpstr>
      <vt:lpstr>Theme1</vt:lpstr>
      <vt:lpstr>NCEH_ATSDR_combined</vt:lpstr>
      <vt:lpstr>KC CARE PowerPoint Template 1</vt:lpstr>
      <vt:lpstr>HIV Web Study</vt:lpstr>
      <vt:lpstr>HIV Basics</vt:lpstr>
      <vt:lpstr>PowerPoint Presentation</vt:lpstr>
      <vt:lpstr>Disclosures</vt:lpstr>
      <vt:lpstr>LEARNING OBJECTIVES</vt:lpstr>
      <vt:lpstr>Epidemiology</vt:lpstr>
      <vt:lpstr>HIV Epidemiology in US: 2018</vt:lpstr>
      <vt:lpstr>Estimated HIV Prevalence among Persons Aged ≥13 years, by Area of Residence 2018—United States Total = 1,173,900†</vt:lpstr>
      <vt:lpstr>HIV in Ohio 2019</vt:lpstr>
      <vt:lpstr>HIV in Selected Ohio Counties 2019</vt:lpstr>
      <vt:lpstr>PowerPoint Presentation</vt:lpstr>
      <vt:lpstr>What is Stigma? </vt:lpstr>
      <vt:lpstr>Impact of Stigma</vt:lpstr>
      <vt:lpstr>PowerPoint Presentation</vt:lpstr>
      <vt:lpstr>How can we combat stigma?</vt:lpstr>
      <vt:lpstr>PowerPoint Presentation</vt:lpstr>
      <vt:lpstr>Biology of HIV:  A brief Overview</vt:lpstr>
      <vt:lpstr>Characteristics of HIV</vt:lpstr>
      <vt:lpstr>Characteristics of HIV con’t</vt:lpstr>
      <vt:lpstr>HIV Life Cycle </vt:lpstr>
      <vt:lpstr>HIV: Transmission &amp; Acute Infection</vt:lpstr>
      <vt:lpstr>PowerPoint Presentation</vt:lpstr>
      <vt:lpstr>Behaviors which  risk for contracting HIV:</vt:lpstr>
      <vt:lpstr>Reducing Risk</vt:lpstr>
      <vt:lpstr>Acute HIV Infection</vt:lpstr>
      <vt:lpstr>Acute Retroviral Syndrome</vt:lpstr>
      <vt:lpstr>Serum Markers in Early HIV Infection</vt:lpstr>
      <vt:lpstr>Types of HIV Tests</vt:lpstr>
      <vt:lpstr>CDC Revised Recommendations 2006 for HIV Testing</vt:lpstr>
      <vt:lpstr>HIV: Chronic Infection</vt:lpstr>
      <vt:lpstr>How does HIV affect the body?</vt:lpstr>
      <vt:lpstr>PowerPoint Presentation</vt:lpstr>
      <vt:lpstr>Blood tests to monitor HIV infection</vt:lpstr>
      <vt:lpstr>Acquired Immunodeficiency Syndrome (AIDS)</vt:lpstr>
      <vt:lpstr>Criteria for Diagnosis of AIDS:</vt:lpstr>
      <vt:lpstr>PowerPoint Presentation</vt:lpstr>
      <vt:lpstr>Common Illnesses in people with HIV</vt:lpstr>
      <vt:lpstr>Illnesses That Can Occur in Patients with HIV</vt:lpstr>
      <vt:lpstr>Treatment &amp; Wellness Care for the Person with HIV</vt:lpstr>
      <vt:lpstr>Initial Clinic Visits</vt:lpstr>
      <vt:lpstr>Initial Lab Tests</vt:lpstr>
      <vt:lpstr>Genotype Test</vt:lpstr>
      <vt:lpstr>Anti-retroviral Medications</vt:lpstr>
      <vt:lpstr>Who Should Be on Anti-Retrovirals?</vt:lpstr>
      <vt:lpstr>Anti-retroviral Medications</vt:lpstr>
      <vt:lpstr>Recommended Initial ART Regimens</vt:lpstr>
      <vt:lpstr>Single Tablet Regimens</vt:lpstr>
      <vt:lpstr>Monthly Injection ART</vt:lpstr>
      <vt:lpstr>Use of Viral Load to Guide HIV Treatment Decisions</vt:lpstr>
      <vt:lpstr>Virologic Failure</vt:lpstr>
      <vt:lpstr>Wellness Care</vt:lpstr>
      <vt:lpstr>Concurrent Illnesses In People with hiV</vt:lpstr>
      <vt:lpstr>Examples of Concurrent Illnesses</vt:lpstr>
      <vt:lpstr>Hepatitis C</vt:lpstr>
      <vt:lpstr>Hepatitis C  con’t</vt:lpstr>
      <vt:lpstr>Psychiatric Illnesses in HIV Patients</vt:lpstr>
      <vt:lpstr>Ending the HIV EPIDemic</vt:lpstr>
      <vt:lpstr>Methods to Reduce New Infections</vt:lpstr>
      <vt:lpstr>PrEP</vt:lpstr>
      <vt:lpstr>Post-Exposure Prophylaxis     (nPEP)</vt:lpstr>
      <vt:lpstr>Treatment as Prevention    U=U</vt:lpstr>
      <vt:lpstr>Reducing Mother to Child HIV Transmission</vt:lpstr>
      <vt:lpstr>Resources</vt:lpstr>
      <vt:lpstr>Early Intervention Program  (EIP)</vt:lpstr>
      <vt:lpstr>Caracole</vt:lpstr>
      <vt:lpstr>OHIV.org      800-332-2437</vt:lpstr>
      <vt:lpstr>Opioid Response Network</vt:lpstr>
      <vt:lpstr>AETC National Clinical Consultation Center </vt:lpstr>
      <vt:lpstr>Medical Case Management Curriculum</vt:lpstr>
      <vt:lpstr>PowerPoint Presentation</vt:lpstr>
      <vt:lpstr>QUESTIONS?</vt:lpstr>
      <vt:lpstr>Source Material</vt:lpstr>
      <vt:lpstr>Contact Information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245</cp:revision>
  <cp:lastPrinted>2013-10-17T16:37:33Z</cp:lastPrinted>
  <dcterms:created xsi:type="dcterms:W3CDTF">2016-03-30T16:09:11Z</dcterms:created>
  <dcterms:modified xsi:type="dcterms:W3CDTF">2021-04-16T22:03:58Z</dcterms:modified>
</cp:coreProperties>
</file>