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1"/>
  </p:notesMasterIdLst>
  <p:handoutMasterIdLst>
    <p:handoutMasterId r:id="rId42"/>
  </p:handoutMasterIdLst>
  <p:sldIdLst>
    <p:sldId id="359" r:id="rId2"/>
    <p:sldId id="367" r:id="rId3"/>
    <p:sldId id="472" r:id="rId4"/>
    <p:sldId id="473" r:id="rId5"/>
    <p:sldId id="361" r:id="rId6"/>
    <p:sldId id="474" r:id="rId7"/>
    <p:sldId id="476" r:id="rId8"/>
    <p:sldId id="477" r:id="rId9"/>
    <p:sldId id="370" r:id="rId10"/>
    <p:sldId id="478" r:id="rId11"/>
    <p:sldId id="479" r:id="rId12"/>
    <p:sldId id="372" r:id="rId13"/>
    <p:sldId id="374" r:id="rId14"/>
    <p:sldId id="375" r:id="rId15"/>
    <p:sldId id="480" r:id="rId16"/>
    <p:sldId id="481" r:id="rId17"/>
    <p:sldId id="482" r:id="rId18"/>
    <p:sldId id="483" r:id="rId19"/>
    <p:sldId id="484" r:id="rId20"/>
    <p:sldId id="485" r:id="rId21"/>
    <p:sldId id="486" r:id="rId22"/>
    <p:sldId id="464" r:id="rId23"/>
    <p:sldId id="465" r:id="rId24"/>
    <p:sldId id="487" r:id="rId25"/>
    <p:sldId id="488" r:id="rId26"/>
    <p:sldId id="489" r:id="rId27"/>
    <p:sldId id="492" r:id="rId28"/>
    <p:sldId id="490" r:id="rId29"/>
    <p:sldId id="491" r:id="rId30"/>
    <p:sldId id="493" r:id="rId31"/>
    <p:sldId id="494" r:id="rId32"/>
    <p:sldId id="495" r:id="rId33"/>
    <p:sldId id="496" r:id="rId34"/>
    <p:sldId id="497" r:id="rId35"/>
    <p:sldId id="498" r:id="rId36"/>
    <p:sldId id="499" r:id="rId37"/>
    <p:sldId id="500" r:id="rId38"/>
    <p:sldId id="501" r:id="rId39"/>
    <p:sldId id="502" r:id="rId4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67"/>
            <p14:sldId id="472"/>
            <p14:sldId id="473"/>
            <p14:sldId id="361"/>
            <p14:sldId id="474"/>
            <p14:sldId id="476"/>
            <p14:sldId id="477"/>
            <p14:sldId id="370"/>
            <p14:sldId id="478"/>
            <p14:sldId id="479"/>
            <p14:sldId id="372"/>
            <p14:sldId id="374"/>
            <p14:sldId id="375"/>
            <p14:sldId id="480"/>
            <p14:sldId id="481"/>
            <p14:sldId id="482"/>
            <p14:sldId id="483"/>
            <p14:sldId id="484"/>
            <p14:sldId id="485"/>
            <p14:sldId id="486"/>
            <p14:sldId id="464"/>
            <p14:sldId id="465"/>
            <p14:sldId id="487"/>
            <p14:sldId id="488"/>
            <p14:sldId id="489"/>
            <p14:sldId id="492"/>
            <p14:sldId id="490"/>
            <p14:sldId id="491"/>
            <p14:sldId id="493"/>
            <p14:sldId id="494"/>
            <p14:sldId id="495"/>
            <p14:sldId id="496"/>
            <p14:sldId id="497"/>
            <p14:sldId id="498"/>
            <p14:sldId id="499"/>
            <p14:sldId id="500"/>
            <p14:sldId id="501"/>
            <p14:sldId id="5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4909" autoAdjust="0"/>
  </p:normalViewPr>
  <p:slideViewPr>
    <p:cSldViewPr>
      <p:cViewPr varScale="1">
        <p:scale>
          <a:sx n="94" d="100"/>
          <a:sy n="94" d="100"/>
        </p:scale>
        <p:origin x="525" y="51"/>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6/8/2021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6/8/2021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 date_ 11 2020</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2010</a:t>
            </a:r>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402397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2012</a:t>
            </a:r>
          </a:p>
          <a:p>
            <a:r>
              <a:rPr lang="en-US" dirty="0"/>
              <a:t>Patient died</a:t>
            </a:r>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300105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2012</a:t>
            </a:r>
          </a:p>
          <a:p>
            <a:r>
              <a:rPr lang="en-US" dirty="0"/>
              <a:t>Patient died</a:t>
            </a:r>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211029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This has been attributed, in part, to the decline in orolabial HSV-1 infections, because those who lack HSV-1 antibodies at sexual debut are more susceptible to genital HSV-1 infection. Increasingly common oral sex behavior among adolescents and young adults also has been suggested as a contributing actor</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49040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PWH= people with HIV</a:t>
            </a:r>
          </a:p>
          <a:p>
            <a:r>
              <a:rPr lang="en-US" dirty="0">
                <a:latin typeface="Open Sans"/>
              </a:rPr>
              <a:t>Other immunocompromising conditions (e.g., solid organ transplant recipients) </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dirty="0"/>
          </a:p>
        </p:txBody>
      </p:sp>
    </p:spTree>
    <p:extLst>
      <p:ext uri="{BB962C8B-B14F-4D97-AF65-F5344CB8AC3E}">
        <p14:creationId xmlns:p14="http://schemas.microsoft.com/office/powerpoint/2010/main" val="153267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Line graph showing United States rates of reported total syphilis, primary and secondary syphilis, and early non-primary non-secondary syphilis dating back to 1941, when syphilis reporting began; current increases in syphilis can be seen in the context of historically high syphilis rates from the 1940s. In 2018, 115,045 total cases of syphilis representing all stages of disease were reported in the United States; this is the highest number of total syphilis cases recorded since 1991. The 2018 case count for total syphilis reflects a 13.3% increase from 2017 when there were 101,584 cases. Reports of primary and secondary syphilis and early non-primary non-secondary syphilis cases—incident stages of infection—increased as well during 2017–2018.</a:t>
            </a: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422903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Pie graph showing the distribution of primary and secondary syphilis cases by sex and sex of sex partners in the United States in 2018. Men accounted for 85.7 % of reported primary and secondary syphilis cases. Of 35,063 reported primary and secondary syphilis cases in 2018, 18,760 (53.5%) were among men who have sex with men, including 16,905 (48.2%) cases among men who had sex with men only and 1,855 (5.3%) cases among men who have sex with both men and women. Overall, 5,416 (15.4%) cases were among men who have sex with women only, 4,995 (14.2%) were among women, 5,858 (17%) were among men without information about sex of sex partners, and 34 (0.1%) were cases reported with unknown sex. Among the 24,176 male cases with information on sex of sex partners, 77.6% occurred among men who have sex with men.</a:t>
            </a:r>
          </a:p>
          <a:p>
            <a:r>
              <a:rPr lang="en-US" sz="1200" kern="1200" dirty="0">
                <a:solidFill>
                  <a:schemeClr val="tx1"/>
                </a:solidFill>
                <a:effectLst/>
                <a:latin typeface="+mn-lt"/>
                <a:ea typeface="+mn-ea"/>
                <a:cs typeface="+mn-cs"/>
              </a:rPr>
              <a:t> The highest rates were observed among men aged 25–29 years with 55.7 cases per 100,000 males, men aged 30–34 years with 45.8 cases per 100,000 males, and men aged 20–24 years with 44.6 cases per 100,000 males. The highest rates among females were among those aged 20–24 years with 10.0 cases per 100,000 females and those aged 25–29 years with 9.4 cases per 100,000 females.</a:t>
            </a: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3674648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Tertiary syphilis: disease may damage your brain, nerves, eyes, heart, blood vessels, liver, bones and joints. These problems may occur many years after the original, untreated infection.</a:t>
            </a:r>
          </a:p>
          <a:p>
            <a:r>
              <a:rPr lang="en-US" b="0" dirty="0"/>
              <a:t>Neurosyphilis: </a:t>
            </a:r>
            <a:r>
              <a:rPr lang="en-US" dirty="0"/>
              <a:t> At any stage, syphilis can spread and, among other damage, cause damage to the brain and nervous system (neurosyphilis) and the eye (ocular syphilis), 8</a:t>
            </a:r>
            <a:r>
              <a:rPr lang="en-US" baseline="30000" dirty="0"/>
              <a:t>th</a:t>
            </a:r>
            <a:r>
              <a:rPr lang="en-US" dirty="0"/>
              <a:t> nerve (</a:t>
            </a:r>
            <a:r>
              <a:rPr lang="en-US" dirty="0" err="1"/>
              <a:t>otosyphilis</a:t>
            </a:r>
            <a:r>
              <a:rPr lang="en-US" dirty="0"/>
              <a:t>).</a:t>
            </a:r>
          </a:p>
          <a:p>
            <a:r>
              <a:rPr lang="en-US" dirty="0"/>
              <a:t>Congenital syphilis: Babies born to women who have syphilis can become infected through the placenta or during birth. Most newborns with congenital syphilis have no symptoms, although some experience a rash on the palms of their hands and the soles of their feet. Later signs and symptoms may include deafness, teeth deformities and saddle nose — where the bridge of the nose collapses.</a:t>
            </a:r>
          </a:p>
          <a:p>
            <a:r>
              <a:rPr lang="en-US" dirty="0"/>
              <a:t>However, babies born with syphilis can also be born too early, be born dead (stillborn) or die after birth.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17644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Bicillin</a:t>
            </a:r>
            <a:r>
              <a:rPr lang="en-US" dirty="0"/>
              <a:t>-LA 2.4million units IM x 1</a:t>
            </a:r>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2185712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rash — such as non-pruritic macular, maculopapular, </a:t>
            </a:r>
            <a:r>
              <a:rPr lang="en-US" dirty="0" err="1"/>
              <a:t>papular</a:t>
            </a:r>
            <a:r>
              <a:rPr lang="en-US" dirty="0"/>
              <a:t>, or pustular lesions; alopecia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ulcerative lesion may still be present</a:t>
            </a:r>
          </a:p>
          <a:p>
            <a:r>
              <a:rPr lang="en-US" sz="1200" dirty="0"/>
              <a:t>White </a:t>
            </a:r>
            <a:r>
              <a:rPr lang="en-US" sz="1200" dirty="0" err="1"/>
              <a:t>serpengenous</a:t>
            </a:r>
            <a:r>
              <a:rPr lang="en-US" sz="1200" dirty="0"/>
              <a:t> patches on tongue or palate, may have a wart like appearance.  Asymptomatic.  Also known as condyloma </a:t>
            </a:r>
            <a:r>
              <a:rPr lang="en-US" sz="1200" dirty="0" err="1"/>
              <a:t>lata</a:t>
            </a:r>
            <a:r>
              <a:rPr lang="en-US" sz="1200" dirty="0"/>
              <a:t> or mucous patches.</a:t>
            </a:r>
          </a:p>
          <a:p>
            <a:r>
              <a:rPr lang="en-US" sz="1200" dirty="0"/>
              <a:t>Etiology – chronic infection of </a:t>
            </a:r>
            <a:r>
              <a:rPr lang="en-US" sz="1200" i="1" dirty="0"/>
              <a:t>Treponema pallidum.  </a:t>
            </a:r>
            <a:r>
              <a:rPr lang="en-US" sz="1200" dirty="0"/>
              <a:t>May have anal lesions.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Bicillin</a:t>
            </a:r>
            <a:r>
              <a:rPr lang="en-US" dirty="0"/>
              <a:t>-LA 2.4million units IM x 1</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29</a:t>
            </a:fld>
            <a:endParaRPr lang="en-US" dirty="0"/>
          </a:p>
        </p:txBody>
      </p:sp>
    </p:spTree>
    <p:extLst>
      <p:ext uri="{BB962C8B-B14F-4D97-AF65-F5344CB8AC3E}">
        <p14:creationId xmlns:p14="http://schemas.microsoft.com/office/powerpoint/2010/main" val="91852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2013</a:t>
            </a:r>
          </a:p>
        </p:txBody>
      </p:sp>
      <p:sp>
        <p:nvSpPr>
          <p:cNvPr id="4" name="Slide Number Placeholder 3"/>
          <p:cNvSpPr>
            <a:spLocks noGrp="1"/>
          </p:cNvSpPr>
          <p:nvPr>
            <p:ph type="sldNum" sz="quarter" idx="5"/>
          </p:nvPr>
        </p:nvSpPr>
        <p:spPr/>
        <p:txBody>
          <a:bodyPr/>
          <a:lstStyle/>
          <a:p>
            <a:fld id="{F264BA1E-6AC7-4534-AA62-D6AA5C834DC4}" type="slidenum">
              <a:rPr lang="en-US" smtClean="0"/>
              <a:t>30</a:t>
            </a:fld>
            <a:endParaRPr lang="en-US" dirty="0"/>
          </a:p>
        </p:txBody>
      </p:sp>
    </p:spTree>
    <p:extLst>
      <p:ext uri="{BB962C8B-B14F-4D97-AF65-F5344CB8AC3E}">
        <p14:creationId xmlns:p14="http://schemas.microsoft.com/office/powerpoint/2010/main" val="3013407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2013</a:t>
            </a:r>
          </a:p>
        </p:txBody>
      </p:sp>
      <p:sp>
        <p:nvSpPr>
          <p:cNvPr id="4" name="Slide Number Placeholder 3"/>
          <p:cNvSpPr>
            <a:spLocks noGrp="1"/>
          </p:cNvSpPr>
          <p:nvPr>
            <p:ph type="sldNum" sz="quarter" idx="5"/>
          </p:nvPr>
        </p:nvSpPr>
        <p:spPr/>
        <p:txBody>
          <a:bodyPr/>
          <a:lstStyle/>
          <a:p>
            <a:fld id="{F264BA1E-6AC7-4534-AA62-D6AA5C834DC4}" type="slidenum">
              <a:rPr lang="en-US" smtClean="0"/>
              <a:t>31</a:t>
            </a:fld>
            <a:endParaRPr lang="en-US" dirty="0"/>
          </a:p>
        </p:txBody>
      </p:sp>
    </p:spTree>
    <p:extLst>
      <p:ext uri="{BB962C8B-B14F-4D97-AF65-F5344CB8AC3E}">
        <p14:creationId xmlns:p14="http://schemas.microsoft.com/office/powerpoint/2010/main" val="139283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CBC </a:t>
            </a:r>
            <a:r>
              <a:rPr lang="en-US" dirty="0" err="1"/>
              <a:t>wnl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referral to PCP</a:t>
            </a:r>
          </a:p>
          <a:p>
            <a:r>
              <a:rPr lang="en-US" sz="1200" dirty="0"/>
              <a:t>Penicillin G benzathine (</a:t>
            </a:r>
            <a:r>
              <a:rPr lang="en-US" dirty="0" err="1"/>
              <a:t>Bicillin</a:t>
            </a:r>
            <a:r>
              <a:rPr lang="en-US" dirty="0"/>
              <a:t>-LA) 2.4million units IM x1</a:t>
            </a:r>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129415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Penicillin G benzathine (</a:t>
            </a:r>
            <a:r>
              <a:rPr lang="en-US" dirty="0" err="1"/>
              <a:t>Bicillin</a:t>
            </a:r>
            <a:r>
              <a:rPr lang="en-US" dirty="0"/>
              <a:t>-LA) 2.4million units IM x 3; although clinical findings may be </a:t>
            </a:r>
            <a:r>
              <a:rPr lang="en-US" dirty="0" err="1"/>
              <a:t>permenant</a:t>
            </a:r>
            <a:r>
              <a:rPr lang="en-US" dirty="0"/>
              <a:t> </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dirty="0"/>
          </a:p>
        </p:txBody>
      </p:sp>
    </p:spTree>
    <p:extLst>
      <p:ext uri="{BB962C8B-B14F-4D97-AF65-F5344CB8AC3E}">
        <p14:creationId xmlns:p14="http://schemas.microsoft.com/office/powerpoint/2010/main" val="4197807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Dx: serologies; lumbar puncture</a:t>
            </a:r>
          </a:p>
          <a:p>
            <a:r>
              <a:rPr lang="en-US" dirty="0"/>
              <a:t>Tx: penicillin IV x 10-14d</a:t>
            </a:r>
          </a:p>
        </p:txBody>
      </p:sp>
      <p:sp>
        <p:nvSpPr>
          <p:cNvPr id="4" name="Slide Number Placeholder 3"/>
          <p:cNvSpPr>
            <a:spLocks noGrp="1"/>
          </p:cNvSpPr>
          <p:nvPr>
            <p:ph type="sldNum" sz="quarter" idx="5"/>
          </p:nvPr>
        </p:nvSpPr>
        <p:spPr/>
        <p:txBody>
          <a:bodyPr/>
          <a:lstStyle/>
          <a:p>
            <a:fld id="{F264BA1E-6AC7-4534-AA62-D6AA5C834DC4}" type="slidenum">
              <a:rPr lang="en-US" smtClean="0"/>
              <a:t>34</a:t>
            </a:fld>
            <a:endParaRPr lang="en-US" dirty="0"/>
          </a:p>
        </p:txBody>
      </p:sp>
    </p:spTree>
    <p:extLst>
      <p:ext uri="{BB962C8B-B14F-4D97-AF65-F5344CB8AC3E}">
        <p14:creationId xmlns:p14="http://schemas.microsoft.com/office/powerpoint/2010/main" val="222211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pen Sans"/>
              </a:rPr>
              <a:t>In U.S., an estimated 820,000 new </a:t>
            </a:r>
            <a:r>
              <a:rPr lang="en-US" i="1" dirty="0" err="1">
                <a:latin typeface="Open Sans"/>
              </a:rPr>
              <a:t>N.gonorrhoeae</a:t>
            </a:r>
            <a:r>
              <a:rPr lang="en-US" dirty="0">
                <a:latin typeface="Open Sans"/>
              </a:rPr>
              <a:t> infections occur each year</a:t>
            </a:r>
          </a:p>
          <a:p>
            <a:r>
              <a:rPr lang="en-US" dirty="0">
                <a:latin typeface="Open Sans"/>
              </a:rPr>
              <a:t>Urethral infections caused by </a:t>
            </a:r>
            <a:r>
              <a:rPr lang="en-US" i="1" dirty="0">
                <a:latin typeface="Open Sans"/>
              </a:rPr>
              <a:t>N. gonorrhoeae</a:t>
            </a:r>
            <a:r>
              <a:rPr lang="en-US" dirty="0">
                <a:latin typeface="Open Sans"/>
              </a:rPr>
              <a:t> among men can produce symptoms that cause them to seek curative treatment soon enough to prevent sequelae, but often not soon enough to prevent transmission to others</a:t>
            </a:r>
          </a:p>
          <a:p>
            <a:r>
              <a:rPr lang="en-US" dirty="0">
                <a:latin typeface="Open Sans"/>
              </a:rPr>
              <a:t>Among women, gonococcal infections are commonly asymptomatic or might not produce recognizable symptoms until complications (e.g., PID) have occurred </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dirty="0"/>
          </a:p>
        </p:txBody>
      </p:sp>
    </p:spTree>
    <p:extLst>
      <p:ext uri="{BB962C8B-B14F-4D97-AF65-F5344CB8AC3E}">
        <p14:creationId xmlns:p14="http://schemas.microsoft.com/office/powerpoint/2010/main" val="1235731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NAAT= nucleic acid amplification test</a:t>
            </a:r>
          </a:p>
        </p:txBody>
      </p:sp>
      <p:sp>
        <p:nvSpPr>
          <p:cNvPr id="4" name="Slide Number Placeholder 3"/>
          <p:cNvSpPr>
            <a:spLocks noGrp="1"/>
          </p:cNvSpPr>
          <p:nvPr>
            <p:ph type="sldNum" sz="quarter" idx="5"/>
          </p:nvPr>
        </p:nvSpPr>
        <p:spPr/>
        <p:txBody>
          <a:bodyPr/>
          <a:lstStyle/>
          <a:p>
            <a:fld id="{F264BA1E-6AC7-4534-AA62-D6AA5C834DC4}" type="slidenum">
              <a:rPr lang="en-US" smtClean="0"/>
              <a:t>36</a:t>
            </a:fld>
            <a:endParaRPr lang="en-US" dirty="0"/>
          </a:p>
        </p:txBody>
      </p:sp>
    </p:spTree>
    <p:extLst>
      <p:ext uri="{BB962C8B-B14F-4D97-AF65-F5344CB8AC3E}">
        <p14:creationId xmlns:p14="http://schemas.microsoft.com/office/powerpoint/2010/main" val="1407720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pen Sans"/>
              </a:rPr>
              <a:t>It is among the most prevalent of all STDs, and since 1994, has comprised the largest proportion of all STDs reported to CDC.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NAAT= nucleic acid amplification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Open Sans"/>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62641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 </a:t>
            </a:r>
            <a:r>
              <a:rPr lang="en-US" dirty="0" err="1"/>
              <a:t>TeleECHO</a:t>
            </a:r>
            <a:r>
              <a:rPr lang="en-US" dirty="0"/>
              <a:t> clinic in your area: </a:t>
            </a:r>
            <a:r>
              <a:rPr lang="en-US" dirty="0">
                <a:hlinkClick r:id="rId3"/>
              </a:rPr>
              <a:t>https://echo.unm.edu/locations-2/echo-hubs-superhubs-united-states/</a:t>
            </a:r>
            <a:endParaRPr lang="en-US" dirty="0"/>
          </a:p>
          <a:p>
            <a:r>
              <a:rPr lang="en-US" sz="1000" dirty="0"/>
              <a:t>AETC National HIV Curriculum: 6 core modules for self study; regularly updated; CME, CNE</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pen Sans"/>
              </a:rPr>
              <a:t>Prevalence of any and high-risk genital HPV higher among non-Hispanic black than both non-Hispanic white and Hispanic men and women</a:t>
            </a:r>
            <a:endParaRPr lang="en-US" dirty="0">
              <a:solidFill>
                <a:srgbClr val="000000"/>
              </a:solidFill>
              <a:latin typeface="Open Sans"/>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238919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9</a:t>
            </a:fld>
            <a:endParaRPr lang="en-US" dirty="0"/>
          </a:p>
        </p:txBody>
      </p:sp>
    </p:spTree>
    <p:extLst>
      <p:ext uri="{BB962C8B-B14F-4D97-AF65-F5344CB8AC3E}">
        <p14:creationId xmlns:p14="http://schemas.microsoft.com/office/powerpoint/2010/main" val="1129730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2017</a:t>
            </a:r>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406576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2020</a:t>
            </a:r>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358123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biopsy preferred for at least one lesion</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61624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2016</a:t>
            </a:r>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14169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case 2010</a:t>
            </a:r>
          </a:p>
          <a:p>
            <a:r>
              <a:rPr lang="en-US" dirty="0"/>
              <a:t>ART= etravirine (NNRTI), darunavir/ritonavir (PI)</a:t>
            </a:r>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2484218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3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www.hepatitisc.uw.edu/" TargetMode="External"/><Relationship Id="rId3" Type="http://schemas.openxmlformats.org/officeDocument/2006/relationships/hyperlink" Target="http://nccc.ucsf.edu/" TargetMode="External"/><Relationship Id="rId7" Type="http://schemas.openxmlformats.org/officeDocument/2006/relationships/hyperlink" Target="https://aidsetc.org/nhc"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mailto:scaetcecho@salud.unm.edu" TargetMode="External"/><Relationship Id="rId5" Type="http://schemas.openxmlformats.org/officeDocument/2006/relationships/hyperlink" Target="mailto:hivecho@salud.unm.edu" TargetMode="External"/><Relationship Id="rId10" Type="http://schemas.openxmlformats.org/officeDocument/2006/relationships/hyperlink" Target="https://clinicalinfo.hiv.gov/en/guidelines" TargetMode="External"/><Relationship Id="rId4" Type="http://schemas.openxmlformats.org/officeDocument/2006/relationships/hyperlink" Target="http://echo.unm.edu/" TargetMode="External"/><Relationship Id="rId9" Type="http://schemas.openxmlformats.org/officeDocument/2006/relationships/hyperlink" Target="https://targethiv.org/library/aetc-national-coordinating-resource-center-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52400" y="1752683"/>
            <a:ext cx="8763000" cy="1352467"/>
          </a:xfrm>
        </p:spPr>
        <p:txBody>
          <a:bodyPr/>
          <a:lstStyle/>
          <a:p>
            <a:pPr algn="ctr"/>
            <a:r>
              <a:rPr lang="en-US" sz="3600" dirty="0">
                <a:solidFill>
                  <a:srgbClr val="C00000"/>
                </a:solidFill>
              </a:rPr>
              <a:t>Oral Manifestations </a:t>
            </a:r>
            <a:br>
              <a:rPr lang="en-US" sz="3600" dirty="0">
                <a:solidFill>
                  <a:srgbClr val="C00000"/>
                </a:solidFill>
              </a:rPr>
            </a:br>
            <a:r>
              <a:rPr lang="en-US" sz="3600" dirty="0">
                <a:solidFill>
                  <a:srgbClr val="C00000"/>
                </a:solidFill>
              </a:rPr>
              <a:t>of Sexually Transmitted Infections in PWH</a:t>
            </a:r>
          </a:p>
        </p:txBody>
      </p:sp>
      <p:sp>
        <p:nvSpPr>
          <p:cNvPr id="7" name="object 5"/>
          <p:cNvSpPr txBox="1">
            <a:spLocks noGrp="1"/>
          </p:cNvSpPr>
          <p:nvPr>
            <p:ph type="subTitle" idx="1"/>
          </p:nvPr>
        </p:nvSpPr>
        <p:spPr>
          <a:xfrm>
            <a:off x="685801" y="3562350"/>
            <a:ext cx="8000998" cy="1292662"/>
          </a:xfrm>
          <a:prstGeom prst="rect">
            <a:avLst/>
          </a:prstGeom>
        </p:spPr>
        <p:txBody>
          <a:bodyPr vert="horz" wrap="square" lIns="0" tIns="0" rIns="0" bIns="0" rtlCol="0">
            <a:spAutoFit/>
          </a:bodyPr>
          <a:lstStyle/>
          <a:p>
            <a:pPr algn="ctr">
              <a:spcBef>
                <a:spcPts val="0"/>
              </a:spcBef>
              <a:defRPr/>
            </a:pPr>
            <a:r>
              <a:rPr lang="en-US" dirty="0">
                <a:solidFill>
                  <a:schemeClr val="tx1"/>
                </a:solidFill>
              </a:rPr>
              <a:t>C Mark Nichols, DDS (</a:t>
            </a:r>
            <a:r>
              <a:rPr lang="en-US" dirty="0"/>
              <a:t>mnichols@avenue360.org)</a:t>
            </a:r>
            <a:endParaRPr lang="en-US" dirty="0">
              <a:solidFill>
                <a:schemeClr val="tx1"/>
              </a:solidFill>
            </a:endParaRPr>
          </a:p>
          <a:p>
            <a:pPr algn="ctr">
              <a:spcBef>
                <a:spcPts val="0"/>
              </a:spcBef>
              <a:defRPr/>
            </a:pPr>
            <a:r>
              <a:rPr lang="en-US" dirty="0">
                <a:solidFill>
                  <a:schemeClr val="tx1"/>
                </a:solidFill>
              </a:rPr>
              <a:t>Dental Director,  South Central AETC</a:t>
            </a:r>
          </a:p>
          <a:p>
            <a:pPr algn="ctr">
              <a:spcBef>
                <a:spcPts val="0"/>
              </a:spcBef>
              <a:defRPr/>
            </a:pPr>
            <a:r>
              <a:rPr lang="en-US" dirty="0">
                <a:solidFill>
                  <a:schemeClr val="tx1"/>
                </a:solidFill>
              </a:rPr>
              <a:t>Director of Dental Services, Avenue 360 Health and Wellness</a:t>
            </a:r>
            <a:endParaRPr lang="en-US" dirty="0">
              <a:solidFill>
                <a:srgbClr val="002060"/>
              </a:solidFill>
            </a:endParaRPr>
          </a:p>
          <a:p>
            <a:pPr marL="1270" algn="ctr">
              <a:lnSpc>
                <a:spcPct val="100000"/>
              </a:lnSpc>
            </a:pPr>
            <a:endParaRPr lang="en-US" dirty="0">
              <a:latin typeface="Calibri"/>
              <a:cs typeface="Calibri"/>
            </a:endParaRP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9916-99D6-4DDC-8C5E-FDEDB24539CB}"/>
              </a:ext>
            </a:extLst>
          </p:cNvPr>
          <p:cNvSpPr>
            <a:spLocks noGrp="1"/>
          </p:cNvSpPr>
          <p:nvPr>
            <p:ph type="title"/>
          </p:nvPr>
        </p:nvSpPr>
        <p:spPr/>
        <p:txBody>
          <a:bodyPr/>
          <a:lstStyle/>
          <a:p>
            <a:pPr algn="ctr"/>
            <a:r>
              <a:rPr lang="en-US" dirty="0"/>
              <a:t>Case History: Growth on Tonsil</a:t>
            </a:r>
          </a:p>
        </p:txBody>
      </p:sp>
      <p:sp>
        <p:nvSpPr>
          <p:cNvPr id="3" name="Content Placeholder 2">
            <a:extLst>
              <a:ext uri="{FF2B5EF4-FFF2-40B4-BE49-F238E27FC236}">
                <a16:creationId xmlns:a16="http://schemas.microsoft.com/office/drawing/2014/main" id="{100514E9-BB3D-4101-8543-41451CAD2D16}"/>
              </a:ext>
            </a:extLst>
          </p:cNvPr>
          <p:cNvSpPr>
            <a:spLocks noGrp="1"/>
          </p:cNvSpPr>
          <p:nvPr>
            <p:ph idx="1"/>
          </p:nvPr>
        </p:nvSpPr>
        <p:spPr>
          <a:xfrm>
            <a:off x="381000" y="1277476"/>
            <a:ext cx="5105400" cy="3275474"/>
          </a:xfrm>
        </p:spPr>
        <p:txBody>
          <a:bodyPr/>
          <a:lstStyle/>
          <a:p>
            <a:r>
              <a:rPr lang="en-US" dirty="0"/>
              <a:t>56yo MSM with HIV</a:t>
            </a:r>
          </a:p>
          <a:p>
            <a:r>
              <a:rPr lang="en-US" dirty="0"/>
              <a:t>Meds: ART, warfarin, carvedilol</a:t>
            </a:r>
          </a:p>
          <a:p>
            <a:r>
              <a:rPr lang="en-US" dirty="0"/>
              <a:t>CD4: 498 (Stage 2)</a:t>
            </a:r>
          </a:p>
          <a:p>
            <a:r>
              <a:rPr lang="en-US" dirty="0"/>
              <a:t>HIV PCR: &lt;20 (controlled)</a:t>
            </a:r>
          </a:p>
          <a:p>
            <a:r>
              <a:rPr lang="en-US" dirty="0"/>
              <a:t>CBC: WNL</a:t>
            </a:r>
          </a:p>
          <a:p>
            <a:r>
              <a:rPr lang="en-US" dirty="0"/>
              <a:t>DX: condyloma </a:t>
            </a:r>
            <a:r>
              <a:rPr lang="en-US" dirty="0" err="1"/>
              <a:t>acuminatum</a:t>
            </a:r>
            <a:endParaRPr lang="en-US" dirty="0"/>
          </a:p>
          <a:p>
            <a:endParaRPr lang="en-US" dirty="0"/>
          </a:p>
        </p:txBody>
      </p:sp>
      <p:sp>
        <p:nvSpPr>
          <p:cNvPr id="4" name="Slide Number Placeholder 3">
            <a:extLst>
              <a:ext uri="{FF2B5EF4-FFF2-40B4-BE49-F238E27FC236}">
                <a16:creationId xmlns:a16="http://schemas.microsoft.com/office/drawing/2014/main" id="{85A73061-10B2-42B9-B634-D27C0A7FA8E0}"/>
              </a:ext>
            </a:extLst>
          </p:cNvPr>
          <p:cNvSpPr>
            <a:spLocks noGrp="1"/>
          </p:cNvSpPr>
          <p:nvPr>
            <p:ph type="sldNum" sz="quarter" idx="12"/>
          </p:nvPr>
        </p:nvSpPr>
        <p:spPr/>
        <p:txBody>
          <a:bodyPr/>
          <a:lstStyle/>
          <a:p>
            <a:fld id="{6E2D2B3B-882E-40F3-A32F-6DD516915044}" type="slidenum">
              <a:rPr lang="en-US" smtClean="0"/>
              <a:pPr/>
              <a:t>10</a:t>
            </a:fld>
            <a:endParaRPr lang="en-US"/>
          </a:p>
        </p:txBody>
      </p:sp>
      <p:sp>
        <p:nvSpPr>
          <p:cNvPr id="5" name="TextBox 4">
            <a:extLst>
              <a:ext uri="{FF2B5EF4-FFF2-40B4-BE49-F238E27FC236}">
                <a16:creationId xmlns:a16="http://schemas.microsoft.com/office/drawing/2014/main" id="{45B203D4-5BE4-473D-AE38-E869FF7B853B}"/>
              </a:ext>
            </a:extLst>
          </p:cNvPr>
          <p:cNvSpPr txBox="1"/>
          <p:nvPr/>
        </p:nvSpPr>
        <p:spPr>
          <a:xfrm>
            <a:off x="2438400" y="4729412"/>
            <a:ext cx="4953000" cy="307777"/>
          </a:xfrm>
          <a:prstGeom prst="rect">
            <a:avLst/>
          </a:prstGeom>
          <a:noFill/>
        </p:spPr>
        <p:txBody>
          <a:bodyPr wrap="square" rtlCol="0">
            <a:spAutoFit/>
          </a:bodyPr>
          <a:lstStyle/>
          <a:p>
            <a:pPr algn="ctr"/>
            <a:r>
              <a:rPr lang="en-US" sz="1400" dirty="0">
                <a:solidFill>
                  <a:schemeClr val="bg1"/>
                </a:solidFill>
              </a:rPr>
              <a:t>ART= antiretroviral therapy; WNL= within normal limits</a:t>
            </a:r>
          </a:p>
        </p:txBody>
      </p:sp>
      <p:pic>
        <p:nvPicPr>
          <p:cNvPr id="6" name="Picture 5">
            <a:extLst>
              <a:ext uri="{FF2B5EF4-FFF2-40B4-BE49-F238E27FC236}">
                <a16:creationId xmlns:a16="http://schemas.microsoft.com/office/drawing/2014/main" id="{EC1AA14E-184D-4164-B6A1-8652D9A8F4A4}"/>
              </a:ext>
            </a:extLst>
          </p:cNvPr>
          <p:cNvPicPr>
            <a:picLocks noChangeAspect="1"/>
          </p:cNvPicPr>
          <p:nvPr/>
        </p:nvPicPr>
        <p:blipFill>
          <a:blip r:embed="rId3"/>
          <a:stretch>
            <a:fillRect/>
          </a:stretch>
        </p:blipFill>
        <p:spPr>
          <a:xfrm>
            <a:off x="5034243" y="1317016"/>
            <a:ext cx="4041998" cy="2700762"/>
          </a:xfrm>
          <a:prstGeom prst="rect">
            <a:avLst/>
          </a:prstGeom>
          <a:ln>
            <a:solidFill>
              <a:schemeClr val="tx1"/>
            </a:solidFill>
          </a:ln>
        </p:spPr>
      </p:pic>
    </p:spTree>
    <p:extLst>
      <p:ext uri="{BB962C8B-B14F-4D97-AF65-F5344CB8AC3E}">
        <p14:creationId xmlns:p14="http://schemas.microsoft.com/office/powerpoint/2010/main" val="163649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9916-99D6-4DDC-8C5E-FDEDB24539CB}"/>
              </a:ext>
            </a:extLst>
          </p:cNvPr>
          <p:cNvSpPr>
            <a:spLocks noGrp="1"/>
          </p:cNvSpPr>
          <p:nvPr>
            <p:ph type="title"/>
          </p:nvPr>
        </p:nvSpPr>
        <p:spPr/>
        <p:txBody>
          <a:bodyPr/>
          <a:lstStyle/>
          <a:p>
            <a:pPr algn="ctr"/>
            <a:r>
              <a:rPr lang="en-US" dirty="0"/>
              <a:t>Case History: Growths on lips</a:t>
            </a:r>
          </a:p>
        </p:txBody>
      </p:sp>
      <p:sp>
        <p:nvSpPr>
          <p:cNvPr id="3" name="Content Placeholder 2">
            <a:extLst>
              <a:ext uri="{FF2B5EF4-FFF2-40B4-BE49-F238E27FC236}">
                <a16:creationId xmlns:a16="http://schemas.microsoft.com/office/drawing/2014/main" id="{100514E9-BB3D-4101-8543-41451CAD2D16}"/>
              </a:ext>
            </a:extLst>
          </p:cNvPr>
          <p:cNvSpPr>
            <a:spLocks noGrp="1"/>
          </p:cNvSpPr>
          <p:nvPr>
            <p:ph idx="1"/>
          </p:nvPr>
        </p:nvSpPr>
        <p:spPr>
          <a:xfrm>
            <a:off x="381000" y="1277476"/>
            <a:ext cx="5105400" cy="3275474"/>
          </a:xfrm>
        </p:spPr>
        <p:txBody>
          <a:bodyPr/>
          <a:lstStyle/>
          <a:p>
            <a:r>
              <a:rPr lang="en-US" dirty="0"/>
              <a:t>26yo MSM with HIV</a:t>
            </a:r>
          </a:p>
          <a:p>
            <a:r>
              <a:rPr lang="en-US" dirty="0"/>
              <a:t>Meds: ART x 1 year</a:t>
            </a:r>
          </a:p>
          <a:p>
            <a:r>
              <a:rPr lang="en-US" dirty="0"/>
              <a:t>CD4: 100 (Stage 3)</a:t>
            </a:r>
          </a:p>
          <a:p>
            <a:r>
              <a:rPr lang="en-US" dirty="0"/>
              <a:t>HIV PCR: 1.4 million (uncontrolled)</a:t>
            </a:r>
          </a:p>
          <a:p>
            <a:r>
              <a:rPr lang="en-US" dirty="0"/>
              <a:t>HPV-18</a:t>
            </a:r>
          </a:p>
          <a:p>
            <a:r>
              <a:rPr lang="en-US" dirty="0"/>
              <a:t>Anal cancer</a:t>
            </a:r>
          </a:p>
          <a:p>
            <a:endParaRPr lang="en-US" dirty="0"/>
          </a:p>
        </p:txBody>
      </p:sp>
      <p:sp>
        <p:nvSpPr>
          <p:cNvPr id="4" name="Slide Number Placeholder 3">
            <a:extLst>
              <a:ext uri="{FF2B5EF4-FFF2-40B4-BE49-F238E27FC236}">
                <a16:creationId xmlns:a16="http://schemas.microsoft.com/office/drawing/2014/main" id="{85A73061-10B2-42B9-B634-D27C0A7FA8E0}"/>
              </a:ext>
            </a:extLst>
          </p:cNvPr>
          <p:cNvSpPr>
            <a:spLocks noGrp="1"/>
          </p:cNvSpPr>
          <p:nvPr>
            <p:ph type="sldNum" sz="quarter" idx="12"/>
          </p:nvPr>
        </p:nvSpPr>
        <p:spPr/>
        <p:txBody>
          <a:bodyPr/>
          <a:lstStyle/>
          <a:p>
            <a:fld id="{6E2D2B3B-882E-40F3-A32F-6DD516915044}" type="slidenum">
              <a:rPr lang="en-US" smtClean="0"/>
              <a:pPr/>
              <a:t>11</a:t>
            </a:fld>
            <a:endParaRPr lang="en-US"/>
          </a:p>
        </p:txBody>
      </p:sp>
      <p:pic>
        <p:nvPicPr>
          <p:cNvPr id="7" name="Picture 6">
            <a:extLst>
              <a:ext uri="{FF2B5EF4-FFF2-40B4-BE49-F238E27FC236}">
                <a16:creationId xmlns:a16="http://schemas.microsoft.com/office/drawing/2014/main" id="{A51E2EC2-5398-4439-8B9B-A8BCF1195679}"/>
              </a:ext>
            </a:extLst>
          </p:cNvPr>
          <p:cNvPicPr>
            <a:picLocks noChangeAspect="1"/>
          </p:cNvPicPr>
          <p:nvPr/>
        </p:nvPicPr>
        <p:blipFill rotWithShape="1">
          <a:blip r:embed="rId3"/>
          <a:srcRect b="22687"/>
          <a:stretch/>
        </p:blipFill>
        <p:spPr>
          <a:xfrm>
            <a:off x="5568455" y="993039"/>
            <a:ext cx="3168605" cy="1642100"/>
          </a:xfrm>
          <a:prstGeom prst="rect">
            <a:avLst/>
          </a:prstGeom>
          <a:ln>
            <a:solidFill>
              <a:schemeClr val="tx1"/>
            </a:solidFill>
          </a:ln>
        </p:spPr>
      </p:pic>
      <p:pic>
        <p:nvPicPr>
          <p:cNvPr id="8" name="Picture 7">
            <a:extLst>
              <a:ext uri="{FF2B5EF4-FFF2-40B4-BE49-F238E27FC236}">
                <a16:creationId xmlns:a16="http://schemas.microsoft.com/office/drawing/2014/main" id="{DFC683A7-7966-45FF-8F6C-6B3EA5F84216}"/>
              </a:ext>
            </a:extLst>
          </p:cNvPr>
          <p:cNvPicPr>
            <a:picLocks noChangeAspect="1"/>
          </p:cNvPicPr>
          <p:nvPr/>
        </p:nvPicPr>
        <p:blipFill>
          <a:blip r:embed="rId4"/>
          <a:stretch>
            <a:fillRect/>
          </a:stretch>
        </p:blipFill>
        <p:spPr>
          <a:xfrm>
            <a:off x="3689396" y="2343150"/>
            <a:ext cx="3429000" cy="2293532"/>
          </a:xfrm>
          <a:prstGeom prst="rect">
            <a:avLst/>
          </a:prstGeom>
          <a:ln>
            <a:solidFill>
              <a:schemeClr val="tx1"/>
            </a:solidFill>
          </a:ln>
        </p:spPr>
      </p:pic>
    </p:spTree>
    <p:extLst>
      <p:ext uri="{BB962C8B-B14F-4D97-AF65-F5344CB8AC3E}">
        <p14:creationId xmlns:p14="http://schemas.microsoft.com/office/powerpoint/2010/main" val="113042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Multifocal Epithelial Hyperplasia                  (MEH; FEH, Heck’s Disease)</a:t>
            </a:r>
          </a:p>
        </p:txBody>
      </p:sp>
      <p:sp>
        <p:nvSpPr>
          <p:cNvPr id="6" name="Content Placeholder 5"/>
          <p:cNvSpPr>
            <a:spLocks noGrp="1"/>
          </p:cNvSpPr>
          <p:nvPr>
            <p:ph idx="1"/>
          </p:nvPr>
        </p:nvSpPr>
        <p:spPr>
          <a:xfrm>
            <a:off x="304801" y="1407031"/>
            <a:ext cx="5181599" cy="3222118"/>
          </a:xfrm>
        </p:spPr>
        <p:txBody>
          <a:bodyPr>
            <a:normAutofit fontScale="92500" lnSpcReduction="20000"/>
          </a:bodyPr>
          <a:lstStyle/>
          <a:p>
            <a:r>
              <a:rPr lang="en-US" dirty="0"/>
              <a:t>Raised or slightly nodular lesion on oral mucosa with stippled surface  </a:t>
            </a:r>
          </a:p>
          <a:p>
            <a:r>
              <a:rPr lang="en-US" dirty="0"/>
              <a:t>Color can vary from normal to white </a:t>
            </a:r>
          </a:p>
          <a:p>
            <a:r>
              <a:rPr lang="en-US" dirty="0"/>
              <a:t>Usually multiple lesions but can be solitary; most often appear where               tissue is easily traumatized by teeth</a:t>
            </a:r>
          </a:p>
          <a:p>
            <a:r>
              <a:rPr lang="en-US" dirty="0"/>
              <a:t>Etiology: HPV 13,32; often CD4 &lt;300</a:t>
            </a:r>
          </a:p>
          <a:p>
            <a:r>
              <a:rPr lang="en-US" dirty="0"/>
              <a:t>Dx: clinical, biopsy preferred</a:t>
            </a:r>
          </a:p>
          <a:p>
            <a:r>
              <a:rPr lang="en-US" dirty="0"/>
              <a:t>Tx: excision, keratolytic agents, alpha-interferon</a:t>
            </a:r>
          </a:p>
        </p:txBody>
      </p:sp>
      <p:sp>
        <p:nvSpPr>
          <p:cNvPr id="4" name="Slide Number Placeholder 3"/>
          <p:cNvSpPr>
            <a:spLocks noGrp="1"/>
          </p:cNvSpPr>
          <p:nvPr>
            <p:ph type="sldNum" sz="quarter" idx="12"/>
          </p:nvPr>
        </p:nvSpPr>
        <p:spPr/>
        <p:txBody>
          <a:bodyPr/>
          <a:lstStyle/>
          <a:p>
            <a:fld id="{3D987DAA-A896-1841-BC8A-D645CCE33E3D}" type="slidenum">
              <a:rPr lang="en-US" smtClean="0">
                <a:solidFill>
                  <a:srgbClr val="FFFFFF"/>
                </a:solidFill>
              </a:rPr>
              <a:pPr/>
              <a:t>12</a:t>
            </a:fld>
            <a:endParaRPr lang="en-US" dirty="0">
              <a:solidFill>
                <a:srgbClr val="FFFFFF"/>
              </a:solidFill>
            </a:endParaRPr>
          </a:p>
        </p:txBody>
      </p:sp>
      <p:pic>
        <p:nvPicPr>
          <p:cNvPr id="2" name="Picture 1">
            <a:extLst>
              <a:ext uri="{FF2B5EF4-FFF2-40B4-BE49-F238E27FC236}">
                <a16:creationId xmlns:a16="http://schemas.microsoft.com/office/drawing/2014/main" id="{56EF88EC-7DCD-47C6-906E-ED6257524745}"/>
              </a:ext>
            </a:extLst>
          </p:cNvPr>
          <p:cNvPicPr>
            <a:picLocks noChangeAspect="1"/>
          </p:cNvPicPr>
          <p:nvPr/>
        </p:nvPicPr>
        <p:blipFill rotWithShape="1">
          <a:blip r:embed="rId3"/>
          <a:srcRect b="12963"/>
          <a:stretch/>
        </p:blipFill>
        <p:spPr>
          <a:xfrm>
            <a:off x="5410200" y="2610134"/>
            <a:ext cx="2667152" cy="2022663"/>
          </a:xfrm>
          <a:prstGeom prst="rect">
            <a:avLst/>
          </a:prstGeom>
          <a:ln>
            <a:solidFill>
              <a:schemeClr val="tx1"/>
            </a:solidFill>
          </a:ln>
        </p:spPr>
      </p:pic>
      <p:pic>
        <p:nvPicPr>
          <p:cNvPr id="7" name="Picture 6" descr="HPV FEH labial mucosa">
            <a:extLst>
              <a:ext uri="{FF2B5EF4-FFF2-40B4-BE49-F238E27FC236}">
                <a16:creationId xmlns:a16="http://schemas.microsoft.com/office/drawing/2014/main" id="{21B966DF-70D7-41E7-81A5-C7500717B58B}"/>
              </a:ext>
            </a:extLst>
          </p:cNvPr>
          <p:cNvPicPr>
            <a:picLocks noChangeAspect="1" noChangeArrowheads="1"/>
          </p:cNvPicPr>
          <p:nvPr/>
        </p:nvPicPr>
        <p:blipFill>
          <a:blip r:embed="rId4" cstate="print"/>
          <a:srcRect/>
          <a:stretch>
            <a:fillRect/>
          </a:stretch>
        </p:blipFill>
        <p:spPr bwMode="auto">
          <a:xfrm>
            <a:off x="6139005" y="742950"/>
            <a:ext cx="2908997" cy="202266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5613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650C6D-9577-4953-9287-D453545BD170}"/>
              </a:ext>
            </a:extLst>
          </p:cNvPr>
          <p:cNvPicPr>
            <a:picLocks noChangeAspect="1"/>
          </p:cNvPicPr>
          <p:nvPr/>
        </p:nvPicPr>
        <p:blipFill>
          <a:blip r:embed="rId3"/>
          <a:stretch>
            <a:fillRect/>
          </a:stretch>
        </p:blipFill>
        <p:spPr>
          <a:xfrm>
            <a:off x="5111823" y="2126856"/>
            <a:ext cx="3712786" cy="2487384"/>
          </a:xfrm>
          <a:prstGeom prst="rect">
            <a:avLst/>
          </a:prstGeom>
          <a:ln>
            <a:solidFill>
              <a:schemeClr val="tx1"/>
            </a:solidFill>
          </a:ln>
        </p:spPr>
      </p:pic>
      <p:sp>
        <p:nvSpPr>
          <p:cNvPr id="2" name="Title 1"/>
          <p:cNvSpPr>
            <a:spLocks noGrp="1"/>
          </p:cNvSpPr>
          <p:nvPr>
            <p:ph type="title"/>
          </p:nvPr>
        </p:nvSpPr>
        <p:spPr>
          <a:xfrm>
            <a:off x="304800" y="205979"/>
            <a:ext cx="8534400" cy="857250"/>
          </a:xfrm>
        </p:spPr>
        <p:txBody>
          <a:bodyPr/>
          <a:lstStyle/>
          <a:p>
            <a:pPr algn="ctr"/>
            <a:r>
              <a:rPr lang="en-US" sz="3200" dirty="0"/>
              <a:t>Case History: HPV-16 Induced Severe Dysplasia</a:t>
            </a:r>
          </a:p>
        </p:txBody>
      </p:sp>
      <p:sp>
        <p:nvSpPr>
          <p:cNvPr id="3" name="Content Placeholder 2"/>
          <p:cNvSpPr>
            <a:spLocks noGrp="1"/>
          </p:cNvSpPr>
          <p:nvPr>
            <p:ph idx="1"/>
          </p:nvPr>
        </p:nvSpPr>
        <p:spPr>
          <a:xfrm>
            <a:off x="457201" y="1200151"/>
            <a:ext cx="4495800" cy="3275474"/>
          </a:xfrm>
        </p:spPr>
        <p:txBody>
          <a:bodyPr/>
          <a:lstStyle/>
          <a:p>
            <a:r>
              <a:rPr lang="en-US" dirty="0"/>
              <a:t>41yo MSM</a:t>
            </a:r>
          </a:p>
          <a:p>
            <a:r>
              <a:rPr lang="en-US" dirty="0"/>
              <a:t>Meds: ART</a:t>
            </a:r>
          </a:p>
          <a:p>
            <a:r>
              <a:rPr lang="en-US" dirty="0"/>
              <a:t>CBC </a:t>
            </a:r>
            <a:r>
              <a:rPr lang="en-US" dirty="0" err="1"/>
              <a:t>wnl</a:t>
            </a:r>
            <a:endParaRPr lang="en-US" dirty="0"/>
          </a:p>
          <a:p>
            <a:r>
              <a:rPr lang="en-US" dirty="0"/>
              <a:t>CD4: 247 (Stage 2)</a:t>
            </a:r>
          </a:p>
          <a:p>
            <a:r>
              <a:rPr lang="en-US" dirty="0"/>
              <a:t>HIV PCR 553 (uncontrolled)</a:t>
            </a:r>
          </a:p>
          <a:p>
            <a:r>
              <a:rPr lang="en-US" dirty="0"/>
              <a:t>Smokes tobacco</a:t>
            </a:r>
          </a:p>
          <a:p>
            <a:endParaRPr lang="en-US"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13</a:t>
            </a:fld>
            <a:endParaRPr lang="en-US"/>
          </a:p>
        </p:txBody>
      </p:sp>
      <p:sp>
        <p:nvSpPr>
          <p:cNvPr id="6" name="TextBox 5">
            <a:extLst>
              <a:ext uri="{FF2B5EF4-FFF2-40B4-BE49-F238E27FC236}">
                <a16:creationId xmlns:a16="http://schemas.microsoft.com/office/drawing/2014/main" id="{7FC19367-DDFB-4445-9869-5547BA158251}"/>
              </a:ext>
            </a:extLst>
          </p:cNvPr>
          <p:cNvSpPr txBox="1"/>
          <p:nvPr/>
        </p:nvSpPr>
        <p:spPr>
          <a:xfrm>
            <a:off x="2209800" y="4705350"/>
            <a:ext cx="4572000" cy="369332"/>
          </a:xfrm>
          <a:prstGeom prst="rect">
            <a:avLst/>
          </a:prstGeom>
          <a:noFill/>
        </p:spPr>
        <p:txBody>
          <a:bodyPr wrap="square" rtlCol="0">
            <a:spAutoFit/>
          </a:bodyPr>
          <a:lstStyle/>
          <a:p>
            <a:pPr algn="ctr"/>
            <a:r>
              <a:rPr lang="en-US" dirty="0">
                <a:solidFill>
                  <a:schemeClr val="bg1"/>
                </a:solidFill>
              </a:rPr>
              <a:t>Bowenoid papulosis</a:t>
            </a:r>
          </a:p>
        </p:txBody>
      </p:sp>
      <p:pic>
        <p:nvPicPr>
          <p:cNvPr id="7" name="Picture 2" descr="C:\Users\Mark\Desktop\photos\DSC_0078.JPG">
            <a:extLst>
              <a:ext uri="{FF2B5EF4-FFF2-40B4-BE49-F238E27FC236}">
                <a16:creationId xmlns:a16="http://schemas.microsoft.com/office/drawing/2014/main" id="{B0FF349F-ED84-4096-A3E2-2E8546A0B639}"/>
              </a:ext>
            </a:extLst>
          </p:cNvPr>
          <p:cNvPicPr>
            <a:picLocks noChangeAspect="1" noChangeArrowheads="1"/>
          </p:cNvPicPr>
          <p:nvPr/>
        </p:nvPicPr>
        <p:blipFill>
          <a:blip r:embed="rId4" cstate="email"/>
          <a:srcRect/>
          <a:stretch>
            <a:fillRect/>
          </a:stretch>
        </p:blipFill>
        <p:spPr bwMode="auto">
          <a:xfrm>
            <a:off x="3581401" y="969510"/>
            <a:ext cx="2743200" cy="1836358"/>
          </a:xfrm>
          <a:prstGeom prst="rect">
            <a:avLst/>
          </a:prstGeom>
          <a:noFill/>
          <a:ln>
            <a:solidFill>
              <a:schemeClr val="tx1"/>
            </a:solidFill>
          </a:ln>
        </p:spPr>
      </p:pic>
    </p:spTree>
    <p:extLst>
      <p:ext uri="{BB962C8B-B14F-4D97-AF65-F5344CB8AC3E}">
        <p14:creationId xmlns:p14="http://schemas.microsoft.com/office/powerpoint/2010/main" val="533316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250CF-872B-4E6A-BD6E-CD7C98A09C1C}"/>
              </a:ext>
            </a:extLst>
          </p:cNvPr>
          <p:cNvPicPr>
            <a:picLocks noChangeAspect="1"/>
          </p:cNvPicPr>
          <p:nvPr/>
        </p:nvPicPr>
        <p:blipFill>
          <a:blip r:embed="rId3"/>
          <a:stretch>
            <a:fillRect/>
          </a:stretch>
        </p:blipFill>
        <p:spPr>
          <a:xfrm>
            <a:off x="3940499" y="2596474"/>
            <a:ext cx="2921511" cy="2089465"/>
          </a:xfrm>
          <a:prstGeom prst="rect">
            <a:avLst/>
          </a:prstGeom>
          <a:ln>
            <a:solidFill>
              <a:schemeClr val="tx1"/>
            </a:solidFill>
          </a:ln>
        </p:spPr>
      </p:pic>
      <p:sp>
        <p:nvSpPr>
          <p:cNvPr id="2" name="Title 1"/>
          <p:cNvSpPr>
            <a:spLocks noGrp="1"/>
          </p:cNvSpPr>
          <p:nvPr>
            <p:ph type="title"/>
          </p:nvPr>
        </p:nvSpPr>
        <p:spPr/>
        <p:txBody>
          <a:bodyPr/>
          <a:lstStyle/>
          <a:p>
            <a:pPr algn="ctr"/>
            <a:r>
              <a:rPr lang="en-US" sz="2800" dirty="0"/>
              <a:t>Case History: Invasive Squamous Cell Carcinoma</a:t>
            </a:r>
          </a:p>
        </p:txBody>
      </p:sp>
      <p:sp>
        <p:nvSpPr>
          <p:cNvPr id="3" name="Content Placeholder 2"/>
          <p:cNvSpPr>
            <a:spLocks noGrp="1"/>
          </p:cNvSpPr>
          <p:nvPr>
            <p:ph idx="1"/>
          </p:nvPr>
        </p:nvSpPr>
        <p:spPr>
          <a:xfrm>
            <a:off x="457200" y="1276350"/>
            <a:ext cx="4876799" cy="3275474"/>
          </a:xfrm>
        </p:spPr>
        <p:txBody>
          <a:bodyPr>
            <a:normAutofit fontScale="92500" lnSpcReduction="10000"/>
          </a:bodyPr>
          <a:lstStyle/>
          <a:p>
            <a:r>
              <a:rPr lang="en-US" dirty="0"/>
              <a:t>59yo MSM</a:t>
            </a:r>
          </a:p>
          <a:p>
            <a:r>
              <a:rPr lang="en-US" dirty="0"/>
              <a:t>Meds: ART &gt;10 years; darunavir, ritonavir, etravirine, TMP/SMX, gemfibrozil, insulin, fluconazole</a:t>
            </a:r>
          </a:p>
          <a:p>
            <a:r>
              <a:rPr lang="en-US" dirty="0"/>
              <a:t>CD4 111 (Stage 3)</a:t>
            </a:r>
          </a:p>
          <a:p>
            <a:r>
              <a:rPr lang="en-US" dirty="0"/>
              <a:t>HIV &lt; 20 (controlled)</a:t>
            </a:r>
          </a:p>
          <a:p>
            <a:r>
              <a:rPr lang="en-US" dirty="0"/>
              <a:t>Severe neuropathy </a:t>
            </a:r>
          </a:p>
          <a:p>
            <a:r>
              <a:rPr lang="en-US" dirty="0"/>
              <a:t>Wasting disease</a:t>
            </a:r>
          </a:p>
          <a:p>
            <a:r>
              <a:rPr lang="en-US" dirty="0"/>
              <a:t>Diabetes</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14</a:t>
            </a:fld>
            <a:endParaRPr lang="en-US"/>
          </a:p>
        </p:txBody>
      </p:sp>
      <p:pic>
        <p:nvPicPr>
          <p:cNvPr id="6" name="Picture 5">
            <a:extLst>
              <a:ext uri="{FF2B5EF4-FFF2-40B4-BE49-F238E27FC236}">
                <a16:creationId xmlns:a16="http://schemas.microsoft.com/office/drawing/2014/main" id="{CDE6B605-9D7B-4FED-BDEE-A6254A672FE1}"/>
              </a:ext>
            </a:extLst>
          </p:cNvPr>
          <p:cNvPicPr>
            <a:picLocks noChangeAspect="1"/>
          </p:cNvPicPr>
          <p:nvPr/>
        </p:nvPicPr>
        <p:blipFill>
          <a:blip r:embed="rId4"/>
          <a:stretch>
            <a:fillRect/>
          </a:stretch>
        </p:blipFill>
        <p:spPr>
          <a:xfrm>
            <a:off x="5681909" y="885825"/>
            <a:ext cx="3124199" cy="2089465"/>
          </a:xfrm>
          <a:prstGeom prst="rect">
            <a:avLst/>
          </a:prstGeom>
          <a:ln>
            <a:solidFill>
              <a:schemeClr val="tx1"/>
            </a:solidFill>
          </a:ln>
        </p:spPr>
      </p:pic>
    </p:spTree>
    <p:extLst>
      <p:ext uri="{BB962C8B-B14F-4D97-AF65-F5344CB8AC3E}">
        <p14:creationId xmlns:p14="http://schemas.microsoft.com/office/powerpoint/2010/main" val="2775085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Case History 2: Invasive Squamous Cell Carcinoma</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a:p>
        </p:txBody>
      </p:sp>
      <p:pic>
        <p:nvPicPr>
          <p:cNvPr id="8" name="Picture 2" descr="F:\102ND200 4 5 2010\DSC_0273.JPG">
            <a:extLst>
              <a:ext uri="{FF2B5EF4-FFF2-40B4-BE49-F238E27FC236}">
                <a16:creationId xmlns:a16="http://schemas.microsoft.com/office/drawing/2014/main" id="{CC4E5BD4-9E35-436E-876D-9D7FED608ECF}"/>
              </a:ext>
            </a:extLst>
          </p:cNvPr>
          <p:cNvPicPr>
            <a:picLocks noChangeAspect="1" noChangeArrowheads="1"/>
          </p:cNvPicPr>
          <p:nvPr/>
        </p:nvPicPr>
        <p:blipFill>
          <a:blip r:embed="rId3" cstate="email"/>
          <a:srcRect/>
          <a:stretch>
            <a:fillRect/>
          </a:stretch>
        </p:blipFill>
        <p:spPr>
          <a:xfrm>
            <a:off x="457200" y="1531442"/>
            <a:ext cx="3814763" cy="2727325"/>
          </a:xfrm>
          <a:prstGeom prst="rect">
            <a:avLst/>
          </a:prstGeom>
          <a:ln>
            <a:solidFill>
              <a:schemeClr val="tx1"/>
            </a:solidFill>
          </a:ln>
        </p:spPr>
      </p:pic>
      <p:pic>
        <p:nvPicPr>
          <p:cNvPr id="9" name="Picture 2" descr="F:\View2\DSC_9556.jpg">
            <a:extLst>
              <a:ext uri="{FF2B5EF4-FFF2-40B4-BE49-F238E27FC236}">
                <a16:creationId xmlns:a16="http://schemas.microsoft.com/office/drawing/2014/main" id="{26C27CA1-74D8-41CE-9506-9836302D3224}"/>
              </a:ext>
            </a:extLst>
          </p:cNvPr>
          <p:cNvPicPr>
            <a:picLocks noChangeAspect="1" noChangeArrowheads="1"/>
          </p:cNvPicPr>
          <p:nvPr/>
        </p:nvPicPr>
        <p:blipFill>
          <a:blip r:embed="rId4" cstate="email"/>
          <a:srcRect/>
          <a:stretch>
            <a:fillRect/>
          </a:stretch>
        </p:blipFill>
        <p:spPr>
          <a:xfrm>
            <a:off x="4717026" y="1531442"/>
            <a:ext cx="3814762" cy="2714625"/>
          </a:xfrm>
          <a:prstGeom prst="rect">
            <a:avLst/>
          </a:prstGeom>
          <a:ln>
            <a:solidFill>
              <a:schemeClr val="tx1"/>
            </a:solidFill>
          </a:ln>
        </p:spPr>
      </p:pic>
      <p:sp>
        <p:nvSpPr>
          <p:cNvPr id="5" name="TextBox 4">
            <a:extLst>
              <a:ext uri="{FF2B5EF4-FFF2-40B4-BE49-F238E27FC236}">
                <a16:creationId xmlns:a16="http://schemas.microsoft.com/office/drawing/2014/main" id="{06938EB4-3326-4525-A500-325BD899F037}"/>
              </a:ext>
            </a:extLst>
          </p:cNvPr>
          <p:cNvSpPr txBox="1"/>
          <p:nvPr/>
        </p:nvSpPr>
        <p:spPr>
          <a:xfrm>
            <a:off x="2590800" y="4246067"/>
            <a:ext cx="4114800" cy="646331"/>
          </a:xfrm>
          <a:prstGeom prst="rect">
            <a:avLst/>
          </a:prstGeom>
          <a:noFill/>
        </p:spPr>
        <p:txBody>
          <a:bodyPr wrap="square" rtlCol="0">
            <a:spAutoFit/>
          </a:bodyPr>
          <a:lstStyle/>
          <a:p>
            <a:r>
              <a:rPr lang="en-US" dirty="0" err="1"/>
              <a:t>OraRisk</a:t>
            </a:r>
            <a:r>
              <a:rPr lang="en-US" dirty="0"/>
              <a:t> HPV – 84   (unknown risk)</a:t>
            </a:r>
          </a:p>
          <a:p>
            <a:endParaRPr lang="en-US" dirty="0"/>
          </a:p>
        </p:txBody>
      </p:sp>
    </p:spTree>
    <p:extLst>
      <p:ext uri="{BB962C8B-B14F-4D97-AF65-F5344CB8AC3E}">
        <p14:creationId xmlns:p14="http://schemas.microsoft.com/office/powerpoint/2010/main" val="336203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8"/>
            <a:ext cx="4495800" cy="1756171"/>
          </a:xfrm>
        </p:spPr>
        <p:txBody>
          <a:bodyPr/>
          <a:lstStyle/>
          <a:p>
            <a:r>
              <a:rPr lang="en-US" sz="2800" dirty="0"/>
              <a:t>Case History 3: Invasive Squamous Cell Carcinoma</a:t>
            </a:r>
          </a:p>
        </p:txBody>
      </p:sp>
      <p:sp>
        <p:nvSpPr>
          <p:cNvPr id="3" name="Content Placeholder 2">
            <a:extLst>
              <a:ext uri="{FF2B5EF4-FFF2-40B4-BE49-F238E27FC236}">
                <a16:creationId xmlns:a16="http://schemas.microsoft.com/office/drawing/2014/main" id="{6AAE8D30-3F72-4804-B41A-7F0090C94834}"/>
              </a:ext>
            </a:extLst>
          </p:cNvPr>
          <p:cNvSpPr>
            <a:spLocks noGrp="1"/>
          </p:cNvSpPr>
          <p:nvPr>
            <p:ph idx="1"/>
          </p:nvPr>
        </p:nvSpPr>
        <p:spPr>
          <a:xfrm>
            <a:off x="457201" y="2266949"/>
            <a:ext cx="3969774" cy="2208675"/>
          </a:xfrm>
        </p:spPr>
        <p:txBody>
          <a:bodyPr/>
          <a:lstStyle/>
          <a:p>
            <a:r>
              <a:rPr lang="en-US" dirty="0"/>
              <a:t>Progression at 7 months and development of severe anal cancer</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16</a:t>
            </a:fld>
            <a:endParaRPr lang="en-US"/>
          </a:p>
        </p:txBody>
      </p:sp>
      <p:pic>
        <p:nvPicPr>
          <p:cNvPr id="6" name="Picture 5">
            <a:extLst>
              <a:ext uri="{FF2B5EF4-FFF2-40B4-BE49-F238E27FC236}">
                <a16:creationId xmlns:a16="http://schemas.microsoft.com/office/drawing/2014/main" id="{2C187653-FFBC-4612-999D-E9B70FFBD194}"/>
              </a:ext>
            </a:extLst>
          </p:cNvPr>
          <p:cNvPicPr>
            <a:picLocks noChangeAspect="1"/>
          </p:cNvPicPr>
          <p:nvPr/>
        </p:nvPicPr>
        <p:blipFill>
          <a:blip r:embed="rId3"/>
          <a:stretch>
            <a:fillRect/>
          </a:stretch>
        </p:blipFill>
        <p:spPr>
          <a:xfrm>
            <a:off x="5257800" y="312177"/>
            <a:ext cx="2792793" cy="4171950"/>
          </a:xfrm>
          <a:prstGeom prst="rect">
            <a:avLst/>
          </a:prstGeom>
          <a:ln>
            <a:solidFill>
              <a:schemeClr val="tx1"/>
            </a:solidFill>
          </a:ln>
        </p:spPr>
      </p:pic>
    </p:spTree>
    <p:extLst>
      <p:ext uri="{BB962C8B-B14F-4D97-AF65-F5344CB8AC3E}">
        <p14:creationId xmlns:p14="http://schemas.microsoft.com/office/powerpoint/2010/main" val="302240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458199" cy="829639"/>
          </a:xfrm>
        </p:spPr>
        <p:txBody>
          <a:bodyPr/>
          <a:lstStyle/>
          <a:p>
            <a:pPr algn="ctr"/>
            <a:r>
              <a:rPr lang="en-US" sz="2800" dirty="0"/>
              <a:t>Case History 4: Invasive Squamous Cell Carcinoma</a:t>
            </a:r>
          </a:p>
        </p:txBody>
      </p:sp>
      <p:sp>
        <p:nvSpPr>
          <p:cNvPr id="3" name="Content Placeholder 2">
            <a:extLst>
              <a:ext uri="{FF2B5EF4-FFF2-40B4-BE49-F238E27FC236}">
                <a16:creationId xmlns:a16="http://schemas.microsoft.com/office/drawing/2014/main" id="{6AAE8D30-3F72-4804-B41A-7F0090C94834}"/>
              </a:ext>
            </a:extLst>
          </p:cNvPr>
          <p:cNvSpPr>
            <a:spLocks noGrp="1"/>
          </p:cNvSpPr>
          <p:nvPr>
            <p:ph idx="1"/>
          </p:nvPr>
        </p:nvSpPr>
        <p:spPr>
          <a:xfrm>
            <a:off x="457201" y="1352551"/>
            <a:ext cx="2971799" cy="3123074"/>
          </a:xfrm>
        </p:spPr>
        <p:txBody>
          <a:bodyPr/>
          <a:lstStyle/>
          <a:p>
            <a:r>
              <a:rPr lang="en-US" dirty="0"/>
              <a:t>Tonsillar HPV-induced squamous cell carcinoma</a:t>
            </a:r>
          </a:p>
          <a:p>
            <a:endParaRPr lang="en-US" dirty="0"/>
          </a:p>
          <a:p>
            <a:r>
              <a:rPr lang="en-US" dirty="0" err="1"/>
              <a:t>OraRisk</a:t>
            </a:r>
            <a:r>
              <a:rPr lang="en-US" dirty="0"/>
              <a:t> HPV - 16</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17</a:t>
            </a:fld>
            <a:endParaRPr lang="en-US"/>
          </a:p>
        </p:txBody>
      </p:sp>
      <p:pic>
        <p:nvPicPr>
          <p:cNvPr id="7" name="Picture 2" descr="C:\Documents and Settings\mnichols\Desktop\Patient Photos\06 13 2011\DSC_0048.JPG">
            <a:extLst>
              <a:ext uri="{FF2B5EF4-FFF2-40B4-BE49-F238E27FC236}">
                <a16:creationId xmlns:a16="http://schemas.microsoft.com/office/drawing/2014/main" id="{8A1591F8-D208-4112-98DB-DEAA5D5D4262}"/>
              </a:ext>
            </a:extLst>
          </p:cNvPr>
          <p:cNvPicPr>
            <a:picLocks noChangeAspect="1" noChangeArrowheads="1"/>
          </p:cNvPicPr>
          <p:nvPr/>
        </p:nvPicPr>
        <p:blipFill>
          <a:blip r:embed="rId3" cstate="email"/>
          <a:srcRect/>
          <a:stretch>
            <a:fillRect/>
          </a:stretch>
        </p:blipFill>
        <p:spPr>
          <a:xfrm>
            <a:off x="3625851" y="1003597"/>
            <a:ext cx="4813300" cy="3445511"/>
          </a:xfrm>
          <a:prstGeom prst="rect">
            <a:avLst/>
          </a:prstGeom>
          <a:ln>
            <a:solidFill>
              <a:schemeClr val="tx1"/>
            </a:solidFill>
          </a:ln>
        </p:spPr>
      </p:pic>
    </p:spTree>
    <p:extLst>
      <p:ext uri="{BB962C8B-B14F-4D97-AF65-F5344CB8AC3E}">
        <p14:creationId xmlns:p14="http://schemas.microsoft.com/office/powerpoint/2010/main" val="2883739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0797-1BCE-4E10-BD2F-C61E3386336E}"/>
              </a:ext>
            </a:extLst>
          </p:cNvPr>
          <p:cNvSpPr>
            <a:spLocks noGrp="1"/>
          </p:cNvSpPr>
          <p:nvPr>
            <p:ph type="title"/>
          </p:nvPr>
        </p:nvSpPr>
        <p:spPr/>
        <p:txBody>
          <a:bodyPr/>
          <a:lstStyle/>
          <a:p>
            <a:pPr algn="ctr"/>
            <a:r>
              <a:rPr lang="en-US" dirty="0"/>
              <a:t>Herpes Simplex Virus (HSV)</a:t>
            </a:r>
          </a:p>
        </p:txBody>
      </p:sp>
      <p:sp>
        <p:nvSpPr>
          <p:cNvPr id="3" name="Content Placeholder 2">
            <a:extLst>
              <a:ext uri="{FF2B5EF4-FFF2-40B4-BE49-F238E27FC236}">
                <a16:creationId xmlns:a16="http://schemas.microsoft.com/office/drawing/2014/main" id="{06BC82BB-31E4-4239-9BDD-514DDAD4713A}"/>
              </a:ext>
            </a:extLst>
          </p:cNvPr>
          <p:cNvSpPr>
            <a:spLocks noGrp="1"/>
          </p:cNvSpPr>
          <p:nvPr>
            <p:ph idx="1"/>
          </p:nvPr>
        </p:nvSpPr>
        <p:spPr>
          <a:xfrm>
            <a:off x="457200" y="1200150"/>
            <a:ext cx="8315569" cy="3428999"/>
          </a:xfrm>
        </p:spPr>
        <p:txBody>
          <a:bodyPr>
            <a:normAutofit lnSpcReduction="10000"/>
          </a:bodyPr>
          <a:lstStyle/>
          <a:p>
            <a:r>
              <a:rPr lang="en-US" dirty="0"/>
              <a:t>HSV is among the most prevalent STI</a:t>
            </a:r>
            <a:endParaRPr lang="en-US" baseline="30000" dirty="0"/>
          </a:p>
          <a:p>
            <a:r>
              <a:rPr lang="en-US" dirty="0"/>
              <a:t>Most infections are subclinical; recurrent, painful lesions</a:t>
            </a:r>
          </a:p>
          <a:p>
            <a:r>
              <a:rPr lang="en-US" dirty="0"/>
              <a:t>Most genital HSV infections in U.S. are caused by HSV-2, while HSV-1 infections are typically orolabial and acquired during childhood</a:t>
            </a:r>
          </a:p>
          <a:p>
            <a:r>
              <a:rPr lang="en-US" dirty="0"/>
              <a:t>Prevalence of genital HSV-1 appears to be increasing among young adults</a:t>
            </a:r>
          </a:p>
          <a:p>
            <a:pPr lvl="1"/>
            <a:r>
              <a:rPr lang="en-US" dirty="0">
                <a:solidFill>
                  <a:srgbClr val="000000"/>
                </a:solidFill>
              </a:rPr>
              <a:t>D</a:t>
            </a:r>
            <a:r>
              <a:rPr lang="en-US" dirty="0"/>
              <a:t>ecline in orolabial HSV-1 infections</a:t>
            </a:r>
          </a:p>
          <a:p>
            <a:pPr lvl="1"/>
            <a:r>
              <a:rPr lang="en-US" dirty="0"/>
              <a:t>Increasingly common oral sex behavior</a:t>
            </a:r>
          </a:p>
          <a:p>
            <a:endParaRPr lang="en-US" dirty="0"/>
          </a:p>
        </p:txBody>
      </p:sp>
      <p:sp>
        <p:nvSpPr>
          <p:cNvPr id="4" name="Slide Number Placeholder 3">
            <a:extLst>
              <a:ext uri="{FF2B5EF4-FFF2-40B4-BE49-F238E27FC236}">
                <a16:creationId xmlns:a16="http://schemas.microsoft.com/office/drawing/2014/main" id="{FAD2026E-2725-4AE4-8832-F3776D50FC9A}"/>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5" name="TextBox 4">
            <a:extLst>
              <a:ext uri="{FF2B5EF4-FFF2-40B4-BE49-F238E27FC236}">
                <a16:creationId xmlns:a16="http://schemas.microsoft.com/office/drawing/2014/main" id="{1D41DBC2-316D-4724-AEE6-C9D6484C0373}"/>
              </a:ext>
            </a:extLst>
          </p:cNvPr>
          <p:cNvSpPr txBox="1"/>
          <p:nvPr/>
        </p:nvSpPr>
        <p:spPr>
          <a:xfrm>
            <a:off x="3124200" y="4729412"/>
            <a:ext cx="2971800" cy="307777"/>
          </a:xfrm>
          <a:prstGeom prst="rect">
            <a:avLst/>
          </a:prstGeom>
          <a:noFill/>
        </p:spPr>
        <p:txBody>
          <a:bodyPr wrap="square" rtlCol="0">
            <a:spAutoFit/>
          </a:bodyPr>
          <a:lstStyle/>
          <a:p>
            <a:pPr algn="ctr"/>
            <a:r>
              <a:rPr lang="en-US" sz="1400" dirty="0">
                <a:solidFill>
                  <a:schemeClr val="bg1"/>
                </a:solidFill>
              </a:rPr>
              <a:t>CDC.gov</a:t>
            </a:r>
          </a:p>
        </p:txBody>
      </p:sp>
    </p:spTree>
    <p:extLst>
      <p:ext uri="{BB962C8B-B14F-4D97-AF65-F5344CB8AC3E}">
        <p14:creationId xmlns:p14="http://schemas.microsoft.com/office/powerpoint/2010/main" val="2362015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4113-7961-45A4-94FD-F3363239987E}"/>
              </a:ext>
            </a:extLst>
          </p:cNvPr>
          <p:cNvSpPr>
            <a:spLocks noGrp="1"/>
          </p:cNvSpPr>
          <p:nvPr>
            <p:ph type="title"/>
          </p:nvPr>
        </p:nvSpPr>
        <p:spPr/>
        <p:txBody>
          <a:bodyPr/>
          <a:lstStyle/>
          <a:p>
            <a:r>
              <a:rPr lang="en-US" dirty="0"/>
              <a:t>HSV Lesions - Labialis</a:t>
            </a:r>
          </a:p>
        </p:txBody>
      </p:sp>
      <p:sp>
        <p:nvSpPr>
          <p:cNvPr id="3" name="Content Placeholder 2">
            <a:extLst>
              <a:ext uri="{FF2B5EF4-FFF2-40B4-BE49-F238E27FC236}">
                <a16:creationId xmlns:a16="http://schemas.microsoft.com/office/drawing/2014/main" id="{3D31C0FC-81F3-46AA-9522-A4EB31E326AC}"/>
              </a:ext>
            </a:extLst>
          </p:cNvPr>
          <p:cNvSpPr>
            <a:spLocks noGrp="1"/>
          </p:cNvSpPr>
          <p:nvPr>
            <p:ph idx="1"/>
          </p:nvPr>
        </p:nvSpPr>
        <p:spPr>
          <a:xfrm>
            <a:off x="457201" y="1200150"/>
            <a:ext cx="5410200" cy="3428999"/>
          </a:xfrm>
        </p:spPr>
        <p:txBody>
          <a:bodyPr>
            <a:normAutofit fontScale="85000" lnSpcReduction="20000"/>
          </a:bodyPr>
          <a:lstStyle/>
          <a:p>
            <a:r>
              <a:rPr lang="en-US" dirty="0"/>
              <a:t>Multiple vesicular lesions with slight crusting surface, usually appearing on vermillion border or perioral area</a:t>
            </a:r>
          </a:p>
          <a:p>
            <a:r>
              <a:rPr lang="en-US" dirty="0"/>
              <a:t>Painful; proceed by prodromal period of tingling sensations</a:t>
            </a:r>
          </a:p>
          <a:p>
            <a:r>
              <a:rPr lang="en-US" dirty="0"/>
              <a:t>Etiology: HSV-1 &gt; HSV-2 </a:t>
            </a:r>
          </a:p>
          <a:p>
            <a:r>
              <a:rPr lang="en-US" dirty="0"/>
              <a:t>Dx: clinical or cytology</a:t>
            </a:r>
          </a:p>
          <a:p>
            <a:r>
              <a:rPr lang="en-US" dirty="0"/>
              <a:t>Tx: may resolved spontaneously; if CD4 low, antivirals may be indicated; acyclovir, famciclovir, valacyclovir</a:t>
            </a:r>
          </a:p>
          <a:p>
            <a:r>
              <a:rPr lang="en-US" dirty="0"/>
              <a:t>Oral manipulation should be postponed until lesions resolve</a:t>
            </a:r>
          </a:p>
          <a:p>
            <a:endParaRPr lang="en-US" dirty="0"/>
          </a:p>
        </p:txBody>
      </p:sp>
      <p:sp>
        <p:nvSpPr>
          <p:cNvPr id="4" name="Slide Number Placeholder 3">
            <a:extLst>
              <a:ext uri="{FF2B5EF4-FFF2-40B4-BE49-F238E27FC236}">
                <a16:creationId xmlns:a16="http://schemas.microsoft.com/office/drawing/2014/main" id="{FB730528-057D-4FAF-95A7-B6FAD27F8129}"/>
              </a:ext>
            </a:extLst>
          </p:cNvPr>
          <p:cNvSpPr>
            <a:spLocks noGrp="1"/>
          </p:cNvSpPr>
          <p:nvPr>
            <p:ph type="sldNum" sz="quarter" idx="12"/>
          </p:nvPr>
        </p:nvSpPr>
        <p:spPr/>
        <p:txBody>
          <a:bodyPr/>
          <a:lstStyle/>
          <a:p>
            <a:fld id="{6E2D2B3B-882E-40F3-A32F-6DD516915044}" type="slidenum">
              <a:rPr lang="en-US" smtClean="0"/>
              <a:pPr/>
              <a:t>19</a:t>
            </a:fld>
            <a:endParaRPr lang="en-US"/>
          </a:p>
        </p:txBody>
      </p:sp>
      <p:pic>
        <p:nvPicPr>
          <p:cNvPr id="5" name="Picture 4">
            <a:extLst>
              <a:ext uri="{FF2B5EF4-FFF2-40B4-BE49-F238E27FC236}">
                <a16:creationId xmlns:a16="http://schemas.microsoft.com/office/drawing/2014/main" id="{065C48DC-87CC-449D-832F-33F10F7921DA}"/>
              </a:ext>
            </a:extLst>
          </p:cNvPr>
          <p:cNvPicPr>
            <a:picLocks noChangeAspect="1"/>
          </p:cNvPicPr>
          <p:nvPr/>
        </p:nvPicPr>
        <p:blipFill>
          <a:blip r:embed="rId2"/>
          <a:stretch>
            <a:fillRect/>
          </a:stretch>
        </p:blipFill>
        <p:spPr>
          <a:xfrm>
            <a:off x="5738105" y="285751"/>
            <a:ext cx="3074488" cy="2057399"/>
          </a:xfrm>
          <a:prstGeom prst="rect">
            <a:avLst/>
          </a:prstGeom>
          <a:ln>
            <a:solidFill>
              <a:schemeClr val="tx1"/>
            </a:solidFill>
          </a:ln>
        </p:spPr>
      </p:pic>
      <p:pic>
        <p:nvPicPr>
          <p:cNvPr id="7" name="Content Placeholder 7" descr="A close up of a person with the mouth open&#10;&#10;Description automatically generated">
            <a:extLst>
              <a:ext uri="{FF2B5EF4-FFF2-40B4-BE49-F238E27FC236}">
                <a16:creationId xmlns:a16="http://schemas.microsoft.com/office/drawing/2014/main" id="{5941CAAE-6D9A-4689-B558-0DB343A6C6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8" t="6680" r="14221" b="15879"/>
          <a:stretch/>
        </p:blipFill>
        <p:spPr>
          <a:xfrm>
            <a:off x="5738104" y="2498986"/>
            <a:ext cx="3033811" cy="1977764"/>
          </a:xfrm>
          <a:prstGeom prst="rect">
            <a:avLst/>
          </a:prstGeom>
          <a:ln>
            <a:solidFill>
              <a:schemeClr val="tx1"/>
            </a:solidFill>
          </a:ln>
        </p:spPr>
      </p:pic>
    </p:spTree>
    <p:extLst>
      <p:ext uri="{BB962C8B-B14F-4D97-AF65-F5344CB8AC3E}">
        <p14:creationId xmlns:p14="http://schemas.microsoft.com/office/powerpoint/2010/main" val="128154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Conflicts of Interest</a:t>
            </a:r>
          </a:p>
        </p:txBody>
      </p:sp>
      <p:sp>
        <p:nvSpPr>
          <p:cNvPr id="3" name="Content Placeholder 2"/>
          <p:cNvSpPr>
            <a:spLocks noGrp="1"/>
          </p:cNvSpPr>
          <p:nvPr>
            <p:ph idx="1"/>
          </p:nvPr>
        </p:nvSpPr>
        <p:spPr>
          <a:xfrm>
            <a:off x="457200" y="1317015"/>
            <a:ext cx="8315569" cy="3158609"/>
          </a:xfrm>
        </p:spPr>
        <p:txBody>
          <a:bodyPr/>
          <a:lstStyle/>
          <a:p>
            <a:r>
              <a:rPr lang="en-US" dirty="0"/>
              <a:t>C. Mark Nichols, DDS has no financial conflicts of interest to disclose. </a:t>
            </a:r>
          </a:p>
          <a:p>
            <a:pPr marL="114300" indent="0">
              <a:buNone/>
            </a:pPr>
            <a:endParaRPr lang="en-US" sz="1000" dirty="0"/>
          </a:p>
          <a:p>
            <a:r>
              <a:rPr lang="en-US" dirty="0"/>
              <a:t>Evidence-based, off-label use of some medications are referenced in this presentation.</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a:extLst>
              <a:ext uri="{FF2B5EF4-FFF2-40B4-BE49-F238E27FC236}">
                <a16:creationId xmlns:a16="http://schemas.microsoft.com/office/drawing/2014/main" id="{6B9FFBBB-60F1-47BA-AEE4-082053BBD18E}"/>
              </a:ext>
            </a:extLst>
          </p:cNvPr>
          <p:cNvSpPr txBox="1"/>
          <p:nvPr/>
        </p:nvSpPr>
        <p:spPr>
          <a:xfrm>
            <a:off x="609600" y="3714750"/>
            <a:ext cx="8077200" cy="1015663"/>
          </a:xfrm>
          <a:prstGeom prst="rect">
            <a:avLst/>
          </a:prstGeom>
          <a:noFill/>
        </p:spPr>
        <p:txBody>
          <a:bodyPr wrap="square" rtlCol="0">
            <a:spAutoFit/>
          </a:bodyPr>
          <a:lstStyle/>
          <a:p>
            <a:r>
              <a:rPr lang="en-US" sz="12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project is supported by the Health Resources and Services Administration (HRSA) of the U.S. Department of Health and Human Services (HHS). Under grant number U1OHA33225 (South Central AIDS Education and Training Center). It was awarded to the University of New Mexico. No percentage of this project was financed with non-governmental sources. This information or content and conclusions are those of the authors and should not be construed as the official position or policy of, nor should any endorsements be inferred by HRSA, HHS, or the U.S. Government</a:t>
            </a:r>
            <a:endParaRPr lang="en-US" sz="1200" dirty="0"/>
          </a:p>
        </p:txBody>
      </p:sp>
    </p:spTree>
    <p:extLst>
      <p:ext uri="{BB962C8B-B14F-4D97-AF65-F5344CB8AC3E}">
        <p14:creationId xmlns:p14="http://schemas.microsoft.com/office/powerpoint/2010/main" val="359285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4113-7961-45A4-94FD-F3363239987E}"/>
              </a:ext>
            </a:extLst>
          </p:cNvPr>
          <p:cNvSpPr>
            <a:spLocks noGrp="1"/>
          </p:cNvSpPr>
          <p:nvPr>
            <p:ph type="title"/>
          </p:nvPr>
        </p:nvSpPr>
        <p:spPr/>
        <p:txBody>
          <a:bodyPr/>
          <a:lstStyle/>
          <a:p>
            <a:pPr algn="ctr"/>
            <a:r>
              <a:rPr lang="en-US" dirty="0"/>
              <a:t>HSV Lesions - Intraoral</a:t>
            </a:r>
          </a:p>
        </p:txBody>
      </p:sp>
      <p:sp>
        <p:nvSpPr>
          <p:cNvPr id="3" name="Content Placeholder 2">
            <a:extLst>
              <a:ext uri="{FF2B5EF4-FFF2-40B4-BE49-F238E27FC236}">
                <a16:creationId xmlns:a16="http://schemas.microsoft.com/office/drawing/2014/main" id="{3D31C0FC-81F3-46AA-9522-A4EB31E326AC}"/>
              </a:ext>
            </a:extLst>
          </p:cNvPr>
          <p:cNvSpPr>
            <a:spLocks noGrp="1"/>
          </p:cNvSpPr>
          <p:nvPr>
            <p:ph idx="1"/>
          </p:nvPr>
        </p:nvSpPr>
        <p:spPr>
          <a:xfrm>
            <a:off x="457201" y="1200151"/>
            <a:ext cx="5410200" cy="3275474"/>
          </a:xfrm>
        </p:spPr>
        <p:txBody>
          <a:bodyPr>
            <a:normAutofit fontScale="92500"/>
          </a:bodyPr>
          <a:lstStyle/>
          <a:p>
            <a:r>
              <a:rPr lang="en-US" dirty="0"/>
              <a:t>Ulcerations with irregular margins on keratinized tissue, typically on palatal or attached gingival tissue</a:t>
            </a:r>
          </a:p>
          <a:p>
            <a:r>
              <a:rPr lang="en-US" dirty="0"/>
              <a:t>Extremely painful  </a:t>
            </a:r>
          </a:p>
          <a:p>
            <a:r>
              <a:rPr lang="en-US" dirty="0"/>
              <a:t>CD4 usually &lt;200</a:t>
            </a:r>
          </a:p>
          <a:p>
            <a:r>
              <a:rPr lang="en-US" dirty="0"/>
              <a:t>Etiology: HSV  </a:t>
            </a:r>
          </a:p>
          <a:p>
            <a:r>
              <a:rPr lang="en-US" dirty="0"/>
              <a:t>Dx: clinical or biopsy</a:t>
            </a:r>
          </a:p>
          <a:p>
            <a:r>
              <a:rPr lang="en-US" dirty="0"/>
              <a:t>Tx: acyclovir, famciclovir, valacyclovir</a:t>
            </a:r>
          </a:p>
        </p:txBody>
      </p:sp>
      <p:sp>
        <p:nvSpPr>
          <p:cNvPr id="4" name="Slide Number Placeholder 3">
            <a:extLst>
              <a:ext uri="{FF2B5EF4-FFF2-40B4-BE49-F238E27FC236}">
                <a16:creationId xmlns:a16="http://schemas.microsoft.com/office/drawing/2014/main" id="{FB730528-057D-4FAF-95A7-B6FAD27F8129}"/>
              </a:ext>
            </a:extLst>
          </p:cNvPr>
          <p:cNvSpPr>
            <a:spLocks noGrp="1"/>
          </p:cNvSpPr>
          <p:nvPr>
            <p:ph type="sldNum" sz="quarter" idx="12"/>
          </p:nvPr>
        </p:nvSpPr>
        <p:spPr/>
        <p:txBody>
          <a:bodyPr/>
          <a:lstStyle/>
          <a:p>
            <a:fld id="{6E2D2B3B-882E-40F3-A32F-6DD516915044}" type="slidenum">
              <a:rPr lang="en-US" smtClean="0"/>
              <a:pPr/>
              <a:t>20</a:t>
            </a:fld>
            <a:endParaRPr lang="en-US"/>
          </a:p>
        </p:txBody>
      </p:sp>
      <p:pic>
        <p:nvPicPr>
          <p:cNvPr id="8" name="Picture 5" descr="HSV palate a">
            <a:extLst>
              <a:ext uri="{FF2B5EF4-FFF2-40B4-BE49-F238E27FC236}">
                <a16:creationId xmlns:a16="http://schemas.microsoft.com/office/drawing/2014/main" id="{BF4DE5A2-A402-4934-B9AD-55A8943117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1866" y="1171373"/>
            <a:ext cx="260223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57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A332-1D67-4BC5-ACBC-B683B3385517}"/>
              </a:ext>
            </a:extLst>
          </p:cNvPr>
          <p:cNvSpPr>
            <a:spLocks noGrp="1"/>
          </p:cNvSpPr>
          <p:nvPr>
            <p:ph type="title"/>
          </p:nvPr>
        </p:nvSpPr>
        <p:spPr/>
        <p:txBody>
          <a:bodyPr/>
          <a:lstStyle/>
          <a:p>
            <a:pPr algn="ctr"/>
            <a:r>
              <a:rPr lang="en-US" dirty="0"/>
              <a:t>Molluscum Contagiosum - Poxvirus</a:t>
            </a:r>
          </a:p>
        </p:txBody>
      </p:sp>
      <p:sp>
        <p:nvSpPr>
          <p:cNvPr id="3" name="Content Placeholder 2">
            <a:extLst>
              <a:ext uri="{FF2B5EF4-FFF2-40B4-BE49-F238E27FC236}">
                <a16:creationId xmlns:a16="http://schemas.microsoft.com/office/drawing/2014/main" id="{F8C63991-E2B5-4A4C-8B2C-DAAC4FEE9FF3}"/>
              </a:ext>
            </a:extLst>
          </p:cNvPr>
          <p:cNvSpPr>
            <a:spLocks noGrp="1"/>
          </p:cNvSpPr>
          <p:nvPr>
            <p:ph idx="1"/>
          </p:nvPr>
        </p:nvSpPr>
        <p:spPr>
          <a:xfrm>
            <a:off x="457200" y="1200150"/>
            <a:ext cx="8315569" cy="3428999"/>
          </a:xfrm>
        </p:spPr>
        <p:txBody>
          <a:bodyPr>
            <a:normAutofit fontScale="92500" lnSpcReduction="10000"/>
          </a:bodyPr>
          <a:lstStyle/>
          <a:p>
            <a:r>
              <a:rPr lang="en-US" dirty="0"/>
              <a:t>Molluscum contagiosum lesion classification:</a:t>
            </a:r>
          </a:p>
          <a:p>
            <a:pPr lvl="1"/>
            <a:r>
              <a:rPr lang="en-US" dirty="0"/>
              <a:t>1. commonly seen skin lesions found largely on the faces, trunks, and limbs of children</a:t>
            </a:r>
          </a:p>
          <a:p>
            <a:pPr lvl="1"/>
            <a:r>
              <a:rPr lang="en-US" dirty="0"/>
              <a:t>2. sexually transmitted lesions found on the abdomen, inner thighs, and genitals of sexually active adults</a:t>
            </a:r>
          </a:p>
          <a:p>
            <a:pPr lvl="1"/>
            <a:r>
              <a:rPr lang="en-US" dirty="0"/>
              <a:t>3. diffuse and recalcitrant eruptions of patients with Stage 3 HIV (AIDS) or other immunosuppressive disorders</a:t>
            </a:r>
          </a:p>
          <a:p>
            <a:pPr lvl="1"/>
            <a:endParaRPr lang="en-US" sz="900" dirty="0"/>
          </a:p>
          <a:p>
            <a:r>
              <a:rPr lang="en-US" dirty="0"/>
              <a:t>PWH can develop “giant” lesions (≥15 mm in diameter), larger numbers of lesions, and lesions that are more resistant to standard therapy</a:t>
            </a:r>
          </a:p>
          <a:p>
            <a:endParaRPr lang="en-US" dirty="0"/>
          </a:p>
        </p:txBody>
      </p:sp>
      <p:sp>
        <p:nvSpPr>
          <p:cNvPr id="4" name="Slide Number Placeholder 3">
            <a:extLst>
              <a:ext uri="{FF2B5EF4-FFF2-40B4-BE49-F238E27FC236}">
                <a16:creationId xmlns:a16="http://schemas.microsoft.com/office/drawing/2014/main" id="{0C2BAA7F-B515-4DEE-ACAD-11B84B89AAF5}"/>
              </a:ext>
            </a:extLst>
          </p:cNvPr>
          <p:cNvSpPr>
            <a:spLocks noGrp="1"/>
          </p:cNvSpPr>
          <p:nvPr>
            <p:ph type="sldNum" sz="quarter" idx="12"/>
          </p:nvPr>
        </p:nvSpPr>
        <p:spPr/>
        <p:txBody>
          <a:bodyPr/>
          <a:lstStyle/>
          <a:p>
            <a:fld id="{6E2D2B3B-882E-40F3-A32F-6DD516915044}" type="slidenum">
              <a:rPr lang="en-US" smtClean="0"/>
              <a:pPr/>
              <a:t>21</a:t>
            </a:fld>
            <a:endParaRPr lang="en-US"/>
          </a:p>
        </p:txBody>
      </p:sp>
      <p:sp>
        <p:nvSpPr>
          <p:cNvPr id="5" name="TextBox 4">
            <a:extLst>
              <a:ext uri="{FF2B5EF4-FFF2-40B4-BE49-F238E27FC236}">
                <a16:creationId xmlns:a16="http://schemas.microsoft.com/office/drawing/2014/main" id="{6117B2A8-1379-470C-86A6-BA163E02F1FD}"/>
              </a:ext>
            </a:extLst>
          </p:cNvPr>
          <p:cNvSpPr txBox="1"/>
          <p:nvPr/>
        </p:nvSpPr>
        <p:spPr>
          <a:xfrm>
            <a:off x="3352800" y="4729412"/>
            <a:ext cx="2895600" cy="307777"/>
          </a:xfrm>
          <a:prstGeom prst="rect">
            <a:avLst/>
          </a:prstGeom>
          <a:noFill/>
        </p:spPr>
        <p:txBody>
          <a:bodyPr wrap="square" rtlCol="0">
            <a:spAutoFit/>
          </a:bodyPr>
          <a:lstStyle/>
          <a:p>
            <a:pPr algn="ctr"/>
            <a:r>
              <a:rPr lang="en-US" sz="1400" dirty="0">
                <a:solidFill>
                  <a:schemeClr val="bg1"/>
                </a:solidFill>
              </a:rPr>
              <a:t>CDC.gov</a:t>
            </a:r>
          </a:p>
        </p:txBody>
      </p:sp>
    </p:spTree>
    <p:extLst>
      <p:ext uri="{BB962C8B-B14F-4D97-AF65-F5344CB8AC3E}">
        <p14:creationId xmlns:p14="http://schemas.microsoft.com/office/powerpoint/2010/main" val="80517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Molluscum</a:t>
            </a:r>
            <a:r>
              <a:rPr lang="en-US" dirty="0"/>
              <a:t> </a:t>
            </a:r>
            <a:r>
              <a:rPr lang="en-US" dirty="0" err="1"/>
              <a:t>contagiosum</a:t>
            </a:r>
            <a:endParaRPr lang="en-US" dirty="0"/>
          </a:p>
        </p:txBody>
      </p:sp>
      <p:sp>
        <p:nvSpPr>
          <p:cNvPr id="3" name="Content Placeholder 2"/>
          <p:cNvSpPr>
            <a:spLocks noGrp="1"/>
          </p:cNvSpPr>
          <p:nvPr>
            <p:ph idx="1"/>
          </p:nvPr>
        </p:nvSpPr>
        <p:spPr>
          <a:xfrm>
            <a:off x="457201" y="1200151"/>
            <a:ext cx="4419600" cy="3275474"/>
          </a:xfrm>
        </p:spPr>
        <p:txBody>
          <a:bodyPr/>
          <a:lstStyle/>
          <a:p>
            <a:r>
              <a:rPr lang="en-US" dirty="0"/>
              <a:t>Multiple raised or nodular lesions with a white core usually seen on vermillion border or skin</a:t>
            </a:r>
          </a:p>
          <a:p>
            <a:r>
              <a:rPr lang="en-US" dirty="0"/>
              <a:t>Etiology: Poxvirus and direct skin contact; Patient can auto inoculate from other sites (i.e. genital)</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22</a:t>
            </a:fld>
            <a:endParaRPr lang="en-US"/>
          </a:p>
        </p:txBody>
      </p:sp>
      <p:pic>
        <p:nvPicPr>
          <p:cNvPr id="5" name="Picture 5" descr="Molluscum chin"/>
          <p:cNvPicPr>
            <a:picLocks noChangeAspect="1" noChangeArrowheads="1"/>
          </p:cNvPicPr>
          <p:nvPr/>
        </p:nvPicPr>
        <p:blipFill>
          <a:blip r:embed="rId2" cstate="print"/>
          <a:srcRect/>
          <a:stretch>
            <a:fillRect/>
          </a:stretch>
        </p:blipFill>
        <p:spPr bwMode="auto">
          <a:xfrm>
            <a:off x="5985753" y="133350"/>
            <a:ext cx="3060628" cy="2097097"/>
          </a:xfrm>
          <a:prstGeom prst="rect">
            <a:avLst/>
          </a:prstGeom>
          <a:noFill/>
          <a:ln w="9525">
            <a:solidFill>
              <a:srgbClr val="000000"/>
            </a:solidFill>
            <a:miter lim="800000"/>
            <a:headEnd/>
            <a:tailEnd/>
          </a:ln>
        </p:spPr>
      </p:pic>
      <p:pic>
        <p:nvPicPr>
          <p:cNvPr id="6" name="Picture 5">
            <a:extLst>
              <a:ext uri="{FF2B5EF4-FFF2-40B4-BE49-F238E27FC236}">
                <a16:creationId xmlns:a16="http://schemas.microsoft.com/office/drawing/2014/main" id="{A8A82477-B4BA-47A1-88E2-40230096EC2F}"/>
              </a:ext>
            </a:extLst>
          </p:cNvPr>
          <p:cNvPicPr>
            <a:picLocks noChangeAspect="1"/>
          </p:cNvPicPr>
          <p:nvPr/>
        </p:nvPicPr>
        <p:blipFill>
          <a:blip r:embed="rId3"/>
          <a:stretch>
            <a:fillRect/>
          </a:stretch>
        </p:blipFill>
        <p:spPr>
          <a:xfrm>
            <a:off x="4953000" y="2114550"/>
            <a:ext cx="3410797" cy="2526719"/>
          </a:xfrm>
          <a:prstGeom prst="rect">
            <a:avLst/>
          </a:prstGeom>
          <a:ln>
            <a:solidFill>
              <a:srgbClr val="000000"/>
            </a:solidFill>
          </a:ln>
        </p:spPr>
      </p:pic>
    </p:spTree>
    <p:extLst>
      <p:ext uri="{BB962C8B-B14F-4D97-AF65-F5344CB8AC3E}">
        <p14:creationId xmlns:p14="http://schemas.microsoft.com/office/powerpoint/2010/main" val="551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Molluscum</a:t>
            </a:r>
            <a:r>
              <a:rPr lang="en-US" dirty="0"/>
              <a:t> </a:t>
            </a:r>
            <a:r>
              <a:rPr lang="en-US" dirty="0" err="1"/>
              <a:t>contagiosum</a:t>
            </a:r>
            <a:endParaRPr lang="en-US" dirty="0"/>
          </a:p>
        </p:txBody>
      </p:sp>
      <p:sp>
        <p:nvSpPr>
          <p:cNvPr id="3" name="Content Placeholder 2"/>
          <p:cNvSpPr>
            <a:spLocks noGrp="1"/>
          </p:cNvSpPr>
          <p:nvPr>
            <p:ph idx="1"/>
          </p:nvPr>
        </p:nvSpPr>
        <p:spPr>
          <a:xfrm>
            <a:off x="457201" y="1200151"/>
            <a:ext cx="2895599" cy="3275474"/>
          </a:xfrm>
        </p:spPr>
        <p:txBody>
          <a:bodyPr/>
          <a:lstStyle/>
          <a:p>
            <a:r>
              <a:rPr lang="en-US" dirty="0"/>
              <a:t>Dx: clinical, biopsy preferred</a:t>
            </a:r>
          </a:p>
          <a:p>
            <a:endParaRPr lang="en-US" sz="1000" dirty="0"/>
          </a:p>
          <a:p>
            <a:r>
              <a:rPr lang="en-US" dirty="0" err="1"/>
              <a:t>Tx</a:t>
            </a:r>
            <a:r>
              <a:rPr lang="en-US" dirty="0"/>
              <a:t>: enucleation or topical </a:t>
            </a:r>
            <a:r>
              <a:rPr lang="en-US" dirty="0" err="1"/>
              <a:t>tretinoin</a:t>
            </a:r>
            <a:r>
              <a:rPr lang="en-US" dirty="0"/>
              <a:t> gel, systemic </a:t>
            </a:r>
            <a:r>
              <a:rPr lang="en-US" dirty="0" err="1"/>
              <a:t>acitretin</a:t>
            </a:r>
            <a:r>
              <a:rPr lang="en-US" dirty="0"/>
              <a:t>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23</a:t>
            </a:fld>
            <a:endParaRPr lang="en-US"/>
          </a:p>
        </p:txBody>
      </p:sp>
      <p:pic>
        <p:nvPicPr>
          <p:cNvPr id="7" name="Picture 2" descr="F:\102ND200 4 5 2010\DSC_0217.JPG"/>
          <p:cNvPicPr>
            <a:picLocks noChangeAspect="1" noChangeArrowheads="1"/>
          </p:cNvPicPr>
          <p:nvPr/>
        </p:nvPicPr>
        <p:blipFill rotWithShape="1">
          <a:blip r:embed="rId2" cstate="print"/>
          <a:srcRect l="9121" t="9825" r="5973" b="11374"/>
          <a:stretch/>
        </p:blipFill>
        <p:spPr bwMode="auto">
          <a:xfrm>
            <a:off x="3806636" y="1023000"/>
            <a:ext cx="3771516" cy="2346721"/>
          </a:xfrm>
          <a:prstGeom prst="rect">
            <a:avLst/>
          </a:prstGeom>
          <a:noFill/>
          <a:ln w="9525">
            <a:solidFill>
              <a:srgbClr val="000000"/>
            </a:solidFill>
            <a:miter lim="800000"/>
            <a:headEnd/>
            <a:tailEnd/>
          </a:ln>
        </p:spPr>
      </p:pic>
      <p:pic>
        <p:nvPicPr>
          <p:cNvPr id="8" name="Picture 2" descr="F:\09 09 2010\DSC_00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7508" y="1899808"/>
            <a:ext cx="4038600" cy="2701880"/>
          </a:xfrm>
          <a:prstGeom prst="rect">
            <a:avLst/>
          </a:prstGeom>
          <a:noFill/>
          <a:ln w="9525">
            <a:noFill/>
            <a:miter lim="800000"/>
            <a:headEnd/>
            <a:tailEnd/>
          </a:ln>
        </p:spPr>
      </p:pic>
    </p:spTree>
    <p:extLst>
      <p:ext uri="{BB962C8B-B14F-4D97-AF65-F5344CB8AC3E}">
        <p14:creationId xmlns:p14="http://schemas.microsoft.com/office/powerpoint/2010/main" val="15647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AB94-4552-4047-B270-B31DF41C1A3F}"/>
              </a:ext>
            </a:extLst>
          </p:cNvPr>
          <p:cNvSpPr>
            <a:spLocks noGrp="1"/>
          </p:cNvSpPr>
          <p:nvPr>
            <p:ph type="title"/>
          </p:nvPr>
        </p:nvSpPr>
        <p:spPr>
          <a:xfrm>
            <a:off x="457200" y="205979"/>
            <a:ext cx="8315569" cy="689102"/>
          </a:xfrm>
        </p:spPr>
        <p:txBody>
          <a:bodyPr/>
          <a:lstStyle/>
          <a:p>
            <a:pPr algn="ctr"/>
            <a:r>
              <a:rPr lang="en-US" sz="3600" dirty="0"/>
              <a:t>Syphilis: </a:t>
            </a:r>
            <a:r>
              <a:rPr lang="en-US" sz="3600" i="1" dirty="0"/>
              <a:t>Treponema pallidum</a:t>
            </a:r>
          </a:p>
        </p:txBody>
      </p:sp>
      <p:sp>
        <p:nvSpPr>
          <p:cNvPr id="3" name="Content Placeholder 2">
            <a:extLst>
              <a:ext uri="{FF2B5EF4-FFF2-40B4-BE49-F238E27FC236}">
                <a16:creationId xmlns:a16="http://schemas.microsoft.com/office/drawing/2014/main" id="{81B99760-A64D-4603-8133-401B8F7D5843}"/>
              </a:ext>
            </a:extLst>
          </p:cNvPr>
          <p:cNvSpPr>
            <a:spLocks noGrp="1"/>
          </p:cNvSpPr>
          <p:nvPr>
            <p:ph idx="1"/>
          </p:nvPr>
        </p:nvSpPr>
        <p:spPr>
          <a:xfrm>
            <a:off x="457201" y="1200151"/>
            <a:ext cx="1600200" cy="3275474"/>
          </a:xfrm>
        </p:spPr>
        <p:txBody>
          <a:bodyPr/>
          <a:lstStyle/>
          <a:p>
            <a:r>
              <a:rPr lang="en-US" dirty="0"/>
              <a:t>Cases are on the rise</a:t>
            </a:r>
          </a:p>
        </p:txBody>
      </p:sp>
      <p:sp>
        <p:nvSpPr>
          <p:cNvPr id="4" name="Slide Number Placeholder 3">
            <a:extLst>
              <a:ext uri="{FF2B5EF4-FFF2-40B4-BE49-F238E27FC236}">
                <a16:creationId xmlns:a16="http://schemas.microsoft.com/office/drawing/2014/main" id="{352E2721-81FD-459D-8CFA-698FDF9B7BBA}"/>
              </a:ext>
            </a:extLst>
          </p:cNvPr>
          <p:cNvSpPr>
            <a:spLocks noGrp="1"/>
          </p:cNvSpPr>
          <p:nvPr>
            <p:ph type="sldNum" sz="quarter" idx="12"/>
          </p:nvPr>
        </p:nvSpPr>
        <p:spPr/>
        <p:txBody>
          <a:bodyPr/>
          <a:lstStyle/>
          <a:p>
            <a:fld id="{6E2D2B3B-882E-40F3-A32F-6DD516915044}" type="slidenum">
              <a:rPr lang="en-US" smtClean="0"/>
              <a:pPr/>
              <a:t>24</a:t>
            </a:fld>
            <a:endParaRPr lang="en-US"/>
          </a:p>
        </p:txBody>
      </p:sp>
      <p:pic>
        <p:nvPicPr>
          <p:cNvPr id="6" name="Picture 5">
            <a:extLst>
              <a:ext uri="{FF2B5EF4-FFF2-40B4-BE49-F238E27FC236}">
                <a16:creationId xmlns:a16="http://schemas.microsoft.com/office/drawing/2014/main" id="{CC85F50C-B127-4CB4-AB97-DA060390E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228" y="890622"/>
            <a:ext cx="6592501" cy="3786503"/>
          </a:xfrm>
          <a:prstGeom prst="rect">
            <a:avLst/>
          </a:prstGeom>
          <a:ln>
            <a:solidFill>
              <a:schemeClr val="tx1"/>
            </a:solidFill>
          </a:ln>
        </p:spPr>
      </p:pic>
      <p:sp>
        <p:nvSpPr>
          <p:cNvPr id="7" name="TextBox 6">
            <a:extLst>
              <a:ext uri="{FF2B5EF4-FFF2-40B4-BE49-F238E27FC236}">
                <a16:creationId xmlns:a16="http://schemas.microsoft.com/office/drawing/2014/main" id="{CD039364-FCD4-4D0A-90E1-9A26C3FC5043}"/>
              </a:ext>
            </a:extLst>
          </p:cNvPr>
          <p:cNvSpPr txBox="1"/>
          <p:nvPr/>
        </p:nvSpPr>
        <p:spPr>
          <a:xfrm>
            <a:off x="2057401" y="4781550"/>
            <a:ext cx="5105399" cy="307777"/>
          </a:xfrm>
          <a:prstGeom prst="rect">
            <a:avLst/>
          </a:prstGeom>
          <a:noFill/>
        </p:spPr>
        <p:txBody>
          <a:bodyPr wrap="square" rtlCol="0">
            <a:spAutoFit/>
          </a:bodyPr>
          <a:lstStyle/>
          <a:p>
            <a:pPr algn="ctr"/>
            <a:r>
              <a:rPr lang="en-US" sz="1400" dirty="0">
                <a:solidFill>
                  <a:schemeClr val="bg1"/>
                </a:solidFill>
              </a:rPr>
              <a:t>https://www.cdc.gov/std/syphilis/stats.htm</a:t>
            </a:r>
          </a:p>
        </p:txBody>
      </p:sp>
    </p:spTree>
    <p:extLst>
      <p:ext uri="{BB962C8B-B14F-4D97-AF65-F5344CB8AC3E}">
        <p14:creationId xmlns:p14="http://schemas.microsoft.com/office/powerpoint/2010/main" val="312466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AB94-4552-4047-B270-B31DF41C1A3F}"/>
              </a:ext>
            </a:extLst>
          </p:cNvPr>
          <p:cNvSpPr>
            <a:spLocks noGrp="1"/>
          </p:cNvSpPr>
          <p:nvPr>
            <p:ph type="title"/>
          </p:nvPr>
        </p:nvSpPr>
        <p:spPr>
          <a:xfrm>
            <a:off x="457200" y="205979"/>
            <a:ext cx="8315569" cy="689102"/>
          </a:xfrm>
        </p:spPr>
        <p:txBody>
          <a:bodyPr/>
          <a:lstStyle/>
          <a:p>
            <a:pPr algn="ctr"/>
            <a:r>
              <a:rPr lang="en-US" sz="3600" dirty="0"/>
              <a:t>Syphilis: </a:t>
            </a:r>
            <a:r>
              <a:rPr lang="en-US" sz="3600" i="1" dirty="0"/>
              <a:t>Treponema pallidum</a:t>
            </a:r>
          </a:p>
        </p:txBody>
      </p:sp>
      <p:sp>
        <p:nvSpPr>
          <p:cNvPr id="3" name="Content Placeholder 2">
            <a:extLst>
              <a:ext uri="{FF2B5EF4-FFF2-40B4-BE49-F238E27FC236}">
                <a16:creationId xmlns:a16="http://schemas.microsoft.com/office/drawing/2014/main" id="{81B99760-A64D-4603-8133-401B8F7D5843}"/>
              </a:ext>
            </a:extLst>
          </p:cNvPr>
          <p:cNvSpPr>
            <a:spLocks noGrp="1"/>
          </p:cNvSpPr>
          <p:nvPr>
            <p:ph idx="1"/>
          </p:nvPr>
        </p:nvSpPr>
        <p:spPr>
          <a:xfrm>
            <a:off x="215019" y="1200151"/>
            <a:ext cx="2528181" cy="3275474"/>
          </a:xfrm>
        </p:spPr>
        <p:txBody>
          <a:bodyPr/>
          <a:lstStyle/>
          <a:p>
            <a:r>
              <a:rPr lang="en-US" dirty="0"/>
              <a:t>Highest rates                in MSM </a:t>
            </a:r>
          </a:p>
          <a:p>
            <a:r>
              <a:rPr lang="en-US" dirty="0"/>
              <a:t>Highest rates                   in men:                       25-29yo</a:t>
            </a:r>
          </a:p>
          <a:p>
            <a:r>
              <a:rPr lang="en-US" dirty="0"/>
              <a:t>Highest rates                   in women:                    20-24yo</a:t>
            </a:r>
          </a:p>
        </p:txBody>
      </p:sp>
      <p:sp>
        <p:nvSpPr>
          <p:cNvPr id="4" name="Slide Number Placeholder 3">
            <a:extLst>
              <a:ext uri="{FF2B5EF4-FFF2-40B4-BE49-F238E27FC236}">
                <a16:creationId xmlns:a16="http://schemas.microsoft.com/office/drawing/2014/main" id="{352E2721-81FD-459D-8CFA-698FDF9B7BBA}"/>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7" name="TextBox 6">
            <a:extLst>
              <a:ext uri="{FF2B5EF4-FFF2-40B4-BE49-F238E27FC236}">
                <a16:creationId xmlns:a16="http://schemas.microsoft.com/office/drawing/2014/main" id="{CD039364-FCD4-4D0A-90E1-9A26C3FC5043}"/>
              </a:ext>
            </a:extLst>
          </p:cNvPr>
          <p:cNvSpPr txBox="1"/>
          <p:nvPr/>
        </p:nvSpPr>
        <p:spPr>
          <a:xfrm>
            <a:off x="2057401" y="4781550"/>
            <a:ext cx="5105399" cy="307777"/>
          </a:xfrm>
          <a:prstGeom prst="rect">
            <a:avLst/>
          </a:prstGeom>
          <a:noFill/>
        </p:spPr>
        <p:txBody>
          <a:bodyPr wrap="square" rtlCol="0">
            <a:spAutoFit/>
          </a:bodyPr>
          <a:lstStyle/>
          <a:p>
            <a:pPr algn="ctr"/>
            <a:r>
              <a:rPr lang="en-US" sz="1400" dirty="0">
                <a:solidFill>
                  <a:schemeClr val="bg1"/>
                </a:solidFill>
              </a:rPr>
              <a:t>https://www.cdc.gov/std/syphilis/stats.htm</a:t>
            </a:r>
          </a:p>
        </p:txBody>
      </p:sp>
      <p:pic>
        <p:nvPicPr>
          <p:cNvPr id="8" name="Picture 7">
            <a:extLst>
              <a:ext uri="{FF2B5EF4-FFF2-40B4-BE49-F238E27FC236}">
                <a16:creationId xmlns:a16="http://schemas.microsoft.com/office/drawing/2014/main" id="{15BF08CB-FACC-441A-AB8C-05B65DBF1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131" y="1033418"/>
            <a:ext cx="6185781" cy="3505519"/>
          </a:xfrm>
          <a:prstGeom prst="rect">
            <a:avLst/>
          </a:prstGeom>
          <a:ln>
            <a:solidFill>
              <a:schemeClr val="tx1"/>
            </a:solidFill>
          </a:ln>
        </p:spPr>
      </p:pic>
    </p:spTree>
    <p:extLst>
      <p:ext uri="{BB962C8B-B14F-4D97-AF65-F5344CB8AC3E}">
        <p14:creationId xmlns:p14="http://schemas.microsoft.com/office/powerpoint/2010/main" val="3576011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E61A-FBBC-40E1-88E1-4C619B0D75D6}"/>
              </a:ext>
            </a:extLst>
          </p:cNvPr>
          <p:cNvSpPr>
            <a:spLocks noGrp="1"/>
          </p:cNvSpPr>
          <p:nvPr>
            <p:ph type="title"/>
          </p:nvPr>
        </p:nvSpPr>
        <p:spPr/>
        <p:txBody>
          <a:bodyPr/>
          <a:lstStyle/>
          <a:p>
            <a:pPr algn="ctr"/>
            <a:r>
              <a:rPr lang="en-US" dirty="0"/>
              <a:t>Syphilis Stages</a:t>
            </a:r>
          </a:p>
        </p:txBody>
      </p:sp>
      <p:sp>
        <p:nvSpPr>
          <p:cNvPr id="3" name="Content Placeholder 2">
            <a:extLst>
              <a:ext uri="{FF2B5EF4-FFF2-40B4-BE49-F238E27FC236}">
                <a16:creationId xmlns:a16="http://schemas.microsoft.com/office/drawing/2014/main" id="{AB226F83-2136-4925-A474-572405F0FA6F}"/>
              </a:ext>
            </a:extLst>
          </p:cNvPr>
          <p:cNvSpPr>
            <a:spLocks noGrp="1"/>
          </p:cNvSpPr>
          <p:nvPr>
            <p:ph idx="1"/>
          </p:nvPr>
        </p:nvSpPr>
        <p:spPr>
          <a:xfrm>
            <a:off x="457200" y="1368029"/>
            <a:ext cx="8315569" cy="3642121"/>
          </a:xfrm>
        </p:spPr>
        <p:txBody>
          <a:bodyPr>
            <a:normAutofit fontScale="62500" lnSpcReduction="20000"/>
          </a:bodyPr>
          <a:lstStyle/>
          <a:p>
            <a:r>
              <a:rPr lang="en-US" sz="3400" dirty="0"/>
              <a:t>Syphilis is a complex STI that has a highly variable clinical course (“The great imitator”)</a:t>
            </a:r>
          </a:p>
          <a:p>
            <a:r>
              <a:rPr lang="en-US" sz="3400" dirty="0"/>
              <a:t>Early Syphilis: Primary Syphilis, Secondary Syphilis</a:t>
            </a:r>
          </a:p>
          <a:p>
            <a:r>
              <a:rPr lang="en-US" sz="3400" dirty="0"/>
              <a:t>Latent Syphilis: no symptoms; may last for years; symptoms may never return, or the disease may progress to the third (tertiary) stage</a:t>
            </a:r>
          </a:p>
          <a:p>
            <a:r>
              <a:rPr lang="en-US" sz="3400" dirty="0"/>
              <a:t>Tertiary Syphilis: develops years later in 15-30% without treatment</a:t>
            </a:r>
          </a:p>
          <a:p>
            <a:r>
              <a:rPr lang="en-US" sz="3400" dirty="0"/>
              <a:t>Congenital Syphilis: babies infected through placenta or during birth</a:t>
            </a:r>
          </a:p>
          <a:p>
            <a:r>
              <a:rPr lang="en-US" sz="3400" dirty="0"/>
              <a:t>Neurosyphilis: invasion of neuro system; can occur at any stage</a:t>
            </a:r>
          </a:p>
          <a:p>
            <a:pPr marL="114300" indent="0">
              <a:buNone/>
            </a:pPr>
            <a:endParaRPr lang="en-US" dirty="0"/>
          </a:p>
        </p:txBody>
      </p:sp>
      <p:sp>
        <p:nvSpPr>
          <p:cNvPr id="4" name="Slide Number Placeholder 3">
            <a:extLst>
              <a:ext uri="{FF2B5EF4-FFF2-40B4-BE49-F238E27FC236}">
                <a16:creationId xmlns:a16="http://schemas.microsoft.com/office/drawing/2014/main" id="{52BB0E24-9768-4C9F-8F41-498837576A56}"/>
              </a:ext>
            </a:extLst>
          </p:cNvPr>
          <p:cNvSpPr>
            <a:spLocks noGrp="1"/>
          </p:cNvSpPr>
          <p:nvPr>
            <p:ph type="sldNum" sz="quarter" idx="12"/>
          </p:nvPr>
        </p:nvSpPr>
        <p:spPr/>
        <p:txBody>
          <a:bodyPr/>
          <a:lstStyle/>
          <a:p>
            <a:fld id="{6E2D2B3B-882E-40F3-A32F-6DD516915044}" type="slidenum">
              <a:rPr lang="en-US" smtClean="0"/>
              <a:pPr/>
              <a:t>26</a:t>
            </a:fld>
            <a:endParaRPr lang="en-US"/>
          </a:p>
        </p:txBody>
      </p:sp>
      <p:sp>
        <p:nvSpPr>
          <p:cNvPr id="5" name="TextBox 4">
            <a:extLst>
              <a:ext uri="{FF2B5EF4-FFF2-40B4-BE49-F238E27FC236}">
                <a16:creationId xmlns:a16="http://schemas.microsoft.com/office/drawing/2014/main" id="{841D28C2-7823-41FB-85F8-5533CF0937CD}"/>
              </a:ext>
            </a:extLst>
          </p:cNvPr>
          <p:cNvSpPr txBox="1"/>
          <p:nvPr/>
        </p:nvSpPr>
        <p:spPr>
          <a:xfrm>
            <a:off x="3352800" y="4729412"/>
            <a:ext cx="2895600" cy="307777"/>
          </a:xfrm>
          <a:prstGeom prst="rect">
            <a:avLst/>
          </a:prstGeom>
          <a:noFill/>
        </p:spPr>
        <p:txBody>
          <a:bodyPr wrap="square" rtlCol="0">
            <a:spAutoFit/>
          </a:bodyPr>
          <a:lstStyle/>
          <a:p>
            <a:pPr algn="ctr"/>
            <a:r>
              <a:rPr lang="en-US" sz="1400" dirty="0">
                <a:solidFill>
                  <a:schemeClr val="bg1"/>
                </a:solidFill>
              </a:rPr>
              <a:t>cdc.gov</a:t>
            </a:r>
          </a:p>
        </p:txBody>
      </p:sp>
    </p:spTree>
    <p:extLst>
      <p:ext uri="{BB962C8B-B14F-4D97-AF65-F5344CB8AC3E}">
        <p14:creationId xmlns:p14="http://schemas.microsoft.com/office/powerpoint/2010/main" val="84861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13E1-02C6-4C7D-84C7-5AF9883E1F91}"/>
              </a:ext>
            </a:extLst>
          </p:cNvPr>
          <p:cNvSpPr>
            <a:spLocks noGrp="1"/>
          </p:cNvSpPr>
          <p:nvPr>
            <p:ph type="title"/>
          </p:nvPr>
        </p:nvSpPr>
        <p:spPr/>
        <p:txBody>
          <a:bodyPr/>
          <a:lstStyle/>
          <a:p>
            <a:pPr algn="ctr"/>
            <a:r>
              <a:rPr lang="en-US" dirty="0"/>
              <a:t>Syphilis and HIV</a:t>
            </a:r>
          </a:p>
        </p:txBody>
      </p:sp>
      <p:sp>
        <p:nvSpPr>
          <p:cNvPr id="3" name="Content Placeholder 2">
            <a:extLst>
              <a:ext uri="{FF2B5EF4-FFF2-40B4-BE49-F238E27FC236}">
                <a16:creationId xmlns:a16="http://schemas.microsoft.com/office/drawing/2014/main" id="{9D688374-57F7-465E-9445-ADE7C69BD9FC}"/>
              </a:ext>
            </a:extLst>
          </p:cNvPr>
          <p:cNvSpPr>
            <a:spLocks noGrp="1"/>
          </p:cNvSpPr>
          <p:nvPr>
            <p:ph idx="1"/>
          </p:nvPr>
        </p:nvSpPr>
        <p:spPr/>
        <p:txBody>
          <a:bodyPr>
            <a:normAutofit/>
          </a:bodyPr>
          <a:lstStyle/>
          <a:p>
            <a:endParaRPr lang="en-US" sz="1800" u="sng" dirty="0">
              <a:latin typeface="arial" panose="020B0604020202020204" pitchFamily="34" charset="0"/>
            </a:endParaRPr>
          </a:p>
          <a:p>
            <a:r>
              <a:rPr lang="en-US" dirty="0"/>
              <a:t>PWH tend to have more than one chancre, a larger and deeper primary lesion, higher rate of asymptomatic primary syphilis, more aggressive secondary syphilis and increase rate of early neurological involvement</a:t>
            </a:r>
            <a:endParaRPr lang="en-US" sz="3200" u="sng" dirty="0"/>
          </a:p>
          <a:p>
            <a:endParaRPr lang="en-US" dirty="0"/>
          </a:p>
        </p:txBody>
      </p:sp>
      <p:sp>
        <p:nvSpPr>
          <p:cNvPr id="4" name="Slide Number Placeholder 3">
            <a:extLst>
              <a:ext uri="{FF2B5EF4-FFF2-40B4-BE49-F238E27FC236}">
                <a16:creationId xmlns:a16="http://schemas.microsoft.com/office/drawing/2014/main" id="{1268FD82-91CF-49D8-876B-658DBE19C971}"/>
              </a:ext>
            </a:extLst>
          </p:cNvPr>
          <p:cNvSpPr>
            <a:spLocks noGrp="1"/>
          </p:cNvSpPr>
          <p:nvPr>
            <p:ph type="sldNum" sz="quarter" idx="12"/>
          </p:nvPr>
        </p:nvSpPr>
        <p:spPr/>
        <p:txBody>
          <a:bodyPr/>
          <a:lstStyle/>
          <a:p>
            <a:fld id="{6E2D2B3B-882E-40F3-A32F-6DD516915044}" type="slidenum">
              <a:rPr lang="en-US" smtClean="0"/>
              <a:pPr/>
              <a:t>27</a:t>
            </a:fld>
            <a:endParaRPr lang="en-US"/>
          </a:p>
        </p:txBody>
      </p:sp>
      <p:sp>
        <p:nvSpPr>
          <p:cNvPr id="5" name="TextBox 4">
            <a:extLst>
              <a:ext uri="{FF2B5EF4-FFF2-40B4-BE49-F238E27FC236}">
                <a16:creationId xmlns:a16="http://schemas.microsoft.com/office/drawing/2014/main" id="{CEE62871-4C9F-4906-B1ED-0B86F7ED0A6A}"/>
              </a:ext>
            </a:extLst>
          </p:cNvPr>
          <p:cNvSpPr txBox="1"/>
          <p:nvPr/>
        </p:nvSpPr>
        <p:spPr>
          <a:xfrm>
            <a:off x="1828800" y="4705350"/>
            <a:ext cx="6019800" cy="430887"/>
          </a:xfrm>
          <a:prstGeom prst="rect">
            <a:avLst/>
          </a:prstGeom>
          <a:noFill/>
        </p:spPr>
        <p:txBody>
          <a:bodyPr wrap="square" rtlCol="0">
            <a:spAutoFit/>
          </a:bodyPr>
          <a:lstStyle/>
          <a:p>
            <a:pPr algn="ctr"/>
            <a:r>
              <a:rPr lang="en-US" sz="1100" u="sng" dirty="0">
                <a:solidFill>
                  <a:schemeClr val="bg1"/>
                </a:solidFill>
                <a:latin typeface="Merriweather"/>
              </a:rPr>
              <a:t>Syphilis and HIV: a dangerous combination </a:t>
            </a:r>
            <a:r>
              <a:rPr lang="en-US" sz="1100" dirty="0">
                <a:solidFill>
                  <a:schemeClr val="bg1"/>
                </a:solidFill>
                <a:latin typeface="Merriweather"/>
              </a:rPr>
              <a:t>,Lynn, Lightman Lancet Inf Dis. 2004</a:t>
            </a:r>
          </a:p>
          <a:p>
            <a:pPr algn="ctr"/>
            <a:r>
              <a:rPr lang="en-US" sz="1100" u="sng" dirty="0">
                <a:solidFill>
                  <a:schemeClr val="bg1"/>
                </a:solidFill>
                <a:latin typeface="arial" panose="020B0604020202020204" pitchFamily="34" charset="0"/>
              </a:rPr>
              <a:t>Case series of syphilis and HIV co-infections </a:t>
            </a:r>
            <a:r>
              <a:rPr lang="en-US" sz="1100" dirty="0">
                <a:solidFill>
                  <a:schemeClr val="bg1"/>
                </a:solidFill>
                <a:latin typeface="arial" panose="020B0604020202020204" pitchFamily="34" charset="0"/>
              </a:rPr>
              <a:t>,Wahab et al, Pak J Med Sci  2013 </a:t>
            </a:r>
          </a:p>
        </p:txBody>
      </p:sp>
    </p:spTree>
    <p:extLst>
      <p:ext uri="{BB962C8B-B14F-4D97-AF65-F5344CB8AC3E}">
        <p14:creationId xmlns:p14="http://schemas.microsoft.com/office/powerpoint/2010/main" val="4085759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E61A-FBBC-40E1-88E1-4C619B0D75D6}"/>
              </a:ext>
            </a:extLst>
          </p:cNvPr>
          <p:cNvSpPr>
            <a:spLocks noGrp="1"/>
          </p:cNvSpPr>
          <p:nvPr>
            <p:ph type="title"/>
          </p:nvPr>
        </p:nvSpPr>
        <p:spPr/>
        <p:txBody>
          <a:bodyPr/>
          <a:lstStyle/>
          <a:p>
            <a:pPr algn="ctr"/>
            <a:r>
              <a:rPr lang="en-US" dirty="0"/>
              <a:t>Primary Syphilis</a:t>
            </a:r>
          </a:p>
        </p:txBody>
      </p:sp>
      <p:sp>
        <p:nvSpPr>
          <p:cNvPr id="3" name="Content Placeholder 2">
            <a:extLst>
              <a:ext uri="{FF2B5EF4-FFF2-40B4-BE49-F238E27FC236}">
                <a16:creationId xmlns:a16="http://schemas.microsoft.com/office/drawing/2014/main" id="{AB226F83-2136-4925-A474-572405F0FA6F}"/>
              </a:ext>
            </a:extLst>
          </p:cNvPr>
          <p:cNvSpPr>
            <a:spLocks noGrp="1"/>
          </p:cNvSpPr>
          <p:nvPr>
            <p:ph idx="1"/>
          </p:nvPr>
        </p:nvSpPr>
        <p:spPr>
          <a:xfrm>
            <a:off x="457200" y="1200150"/>
            <a:ext cx="5181599" cy="3529261"/>
          </a:xfrm>
        </p:spPr>
        <p:txBody>
          <a:bodyPr>
            <a:normAutofit fontScale="92500" lnSpcReduction="10000"/>
          </a:bodyPr>
          <a:lstStyle/>
          <a:p>
            <a:r>
              <a:rPr lang="en-US" dirty="0"/>
              <a:t>One or more ulcerative lesions (chancre)</a:t>
            </a:r>
          </a:p>
          <a:p>
            <a:r>
              <a:rPr lang="en-US" dirty="0"/>
              <a:t>Usually appear at site of initial exposure (penile, oral, rectal, vaginal) about three weeks after exposure</a:t>
            </a:r>
          </a:p>
          <a:p>
            <a:r>
              <a:rPr lang="en-US" dirty="0"/>
              <a:t>Usually painless</a:t>
            </a:r>
          </a:p>
          <a:p>
            <a:r>
              <a:rPr lang="en-US" dirty="0"/>
              <a:t>Will spontaneously heal in 3-6wks</a:t>
            </a:r>
          </a:p>
          <a:p>
            <a:r>
              <a:rPr lang="en-US" dirty="0"/>
              <a:t>Dx: clinical</a:t>
            </a:r>
          </a:p>
          <a:p>
            <a:r>
              <a:rPr lang="en-US" dirty="0"/>
              <a:t>Tx: penicillin IM</a:t>
            </a:r>
          </a:p>
          <a:p>
            <a:pPr marL="114300" indent="0">
              <a:buNone/>
            </a:pPr>
            <a:endParaRPr lang="en-US" dirty="0"/>
          </a:p>
        </p:txBody>
      </p:sp>
      <p:sp>
        <p:nvSpPr>
          <p:cNvPr id="4" name="Slide Number Placeholder 3">
            <a:extLst>
              <a:ext uri="{FF2B5EF4-FFF2-40B4-BE49-F238E27FC236}">
                <a16:creationId xmlns:a16="http://schemas.microsoft.com/office/drawing/2014/main" id="{52BB0E24-9768-4C9F-8F41-498837576A56}"/>
              </a:ext>
            </a:extLst>
          </p:cNvPr>
          <p:cNvSpPr>
            <a:spLocks noGrp="1"/>
          </p:cNvSpPr>
          <p:nvPr>
            <p:ph type="sldNum" sz="quarter" idx="12"/>
          </p:nvPr>
        </p:nvSpPr>
        <p:spPr/>
        <p:txBody>
          <a:bodyPr/>
          <a:lstStyle/>
          <a:p>
            <a:fld id="{6E2D2B3B-882E-40F3-A32F-6DD516915044}" type="slidenum">
              <a:rPr lang="en-US" smtClean="0"/>
              <a:pPr/>
              <a:t>28</a:t>
            </a:fld>
            <a:endParaRPr lang="en-US"/>
          </a:p>
        </p:txBody>
      </p:sp>
      <p:sp>
        <p:nvSpPr>
          <p:cNvPr id="5" name="TextBox 4">
            <a:extLst>
              <a:ext uri="{FF2B5EF4-FFF2-40B4-BE49-F238E27FC236}">
                <a16:creationId xmlns:a16="http://schemas.microsoft.com/office/drawing/2014/main" id="{841D28C2-7823-41FB-85F8-5533CF0937CD}"/>
              </a:ext>
            </a:extLst>
          </p:cNvPr>
          <p:cNvSpPr txBox="1"/>
          <p:nvPr/>
        </p:nvSpPr>
        <p:spPr>
          <a:xfrm>
            <a:off x="3352800" y="4729412"/>
            <a:ext cx="2895600" cy="307777"/>
          </a:xfrm>
          <a:prstGeom prst="rect">
            <a:avLst/>
          </a:prstGeom>
          <a:noFill/>
        </p:spPr>
        <p:txBody>
          <a:bodyPr wrap="square" rtlCol="0">
            <a:spAutoFit/>
          </a:bodyPr>
          <a:lstStyle/>
          <a:p>
            <a:pPr algn="ctr"/>
            <a:r>
              <a:rPr lang="en-US" sz="1400" dirty="0">
                <a:solidFill>
                  <a:schemeClr val="bg1"/>
                </a:solidFill>
              </a:rPr>
              <a:t>cdc.gov; MayoClinic.org</a:t>
            </a:r>
          </a:p>
        </p:txBody>
      </p:sp>
      <p:pic>
        <p:nvPicPr>
          <p:cNvPr id="6" name="Picture 5">
            <a:extLst>
              <a:ext uri="{FF2B5EF4-FFF2-40B4-BE49-F238E27FC236}">
                <a16:creationId xmlns:a16="http://schemas.microsoft.com/office/drawing/2014/main" id="{31FEE196-922A-4350-90C8-EED38568F5A8}"/>
              </a:ext>
            </a:extLst>
          </p:cNvPr>
          <p:cNvPicPr>
            <a:picLocks noChangeAspect="1"/>
          </p:cNvPicPr>
          <p:nvPr/>
        </p:nvPicPr>
        <p:blipFill>
          <a:blip r:embed="rId3"/>
          <a:stretch>
            <a:fillRect/>
          </a:stretch>
        </p:blipFill>
        <p:spPr>
          <a:xfrm>
            <a:off x="5392024" y="1347946"/>
            <a:ext cx="3657600" cy="2447608"/>
          </a:xfrm>
          <a:prstGeom prst="rect">
            <a:avLst/>
          </a:prstGeom>
          <a:ln>
            <a:solidFill>
              <a:srgbClr val="000000"/>
            </a:solidFill>
          </a:ln>
        </p:spPr>
      </p:pic>
    </p:spTree>
    <p:extLst>
      <p:ext uri="{BB962C8B-B14F-4D97-AF65-F5344CB8AC3E}">
        <p14:creationId xmlns:p14="http://schemas.microsoft.com/office/powerpoint/2010/main" val="277019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E61A-FBBC-40E1-88E1-4C619B0D75D6}"/>
              </a:ext>
            </a:extLst>
          </p:cNvPr>
          <p:cNvSpPr>
            <a:spLocks noGrp="1"/>
          </p:cNvSpPr>
          <p:nvPr>
            <p:ph type="title"/>
          </p:nvPr>
        </p:nvSpPr>
        <p:spPr/>
        <p:txBody>
          <a:bodyPr/>
          <a:lstStyle/>
          <a:p>
            <a:pPr algn="ctr"/>
            <a:r>
              <a:rPr lang="en-US" dirty="0"/>
              <a:t>Secondary Syphilis</a:t>
            </a:r>
          </a:p>
        </p:txBody>
      </p:sp>
      <p:sp>
        <p:nvSpPr>
          <p:cNvPr id="3" name="Content Placeholder 2">
            <a:extLst>
              <a:ext uri="{FF2B5EF4-FFF2-40B4-BE49-F238E27FC236}">
                <a16:creationId xmlns:a16="http://schemas.microsoft.com/office/drawing/2014/main" id="{AB226F83-2136-4925-A474-572405F0FA6F}"/>
              </a:ext>
            </a:extLst>
          </p:cNvPr>
          <p:cNvSpPr>
            <a:spLocks noGrp="1"/>
          </p:cNvSpPr>
          <p:nvPr>
            <p:ph idx="1"/>
          </p:nvPr>
        </p:nvSpPr>
        <p:spPr>
          <a:xfrm>
            <a:off x="228600" y="1200150"/>
            <a:ext cx="5181599" cy="3529261"/>
          </a:xfrm>
        </p:spPr>
        <p:txBody>
          <a:bodyPr>
            <a:normAutofit fontScale="85000" lnSpcReduction="20000"/>
          </a:bodyPr>
          <a:lstStyle/>
          <a:p>
            <a:r>
              <a:rPr lang="en-US" dirty="0"/>
              <a:t>Localized or diffuse muco-               cutaneous lesions; generalized lymphadenopathy </a:t>
            </a:r>
          </a:p>
          <a:p>
            <a:r>
              <a:rPr lang="en-US" dirty="0"/>
              <a:t>Can include mucous patches,           condyloma </a:t>
            </a:r>
            <a:r>
              <a:rPr lang="en-US" dirty="0" err="1"/>
              <a:t>lata</a:t>
            </a:r>
            <a:endParaRPr lang="en-US" dirty="0"/>
          </a:p>
          <a:p>
            <a:r>
              <a:rPr lang="en-US" dirty="0"/>
              <a:t>Usually appears 3-6wks                            after primary lesions resolves</a:t>
            </a:r>
          </a:p>
          <a:p>
            <a:r>
              <a:rPr lang="en-US" dirty="0"/>
              <a:t>These signs and symptoms may disappear within a few weeks or repeatedly come and go for as                long as a year</a:t>
            </a:r>
          </a:p>
          <a:p>
            <a:r>
              <a:rPr lang="en-US" dirty="0"/>
              <a:t>Dx: serology; Tx: penicillin IM</a:t>
            </a:r>
          </a:p>
          <a:p>
            <a:pPr marL="114300" indent="0">
              <a:buNone/>
            </a:pPr>
            <a:endParaRPr lang="en-US" dirty="0"/>
          </a:p>
        </p:txBody>
      </p:sp>
      <p:sp>
        <p:nvSpPr>
          <p:cNvPr id="4" name="Slide Number Placeholder 3">
            <a:extLst>
              <a:ext uri="{FF2B5EF4-FFF2-40B4-BE49-F238E27FC236}">
                <a16:creationId xmlns:a16="http://schemas.microsoft.com/office/drawing/2014/main" id="{52BB0E24-9768-4C9F-8F41-498837576A56}"/>
              </a:ext>
            </a:extLst>
          </p:cNvPr>
          <p:cNvSpPr>
            <a:spLocks noGrp="1"/>
          </p:cNvSpPr>
          <p:nvPr>
            <p:ph type="sldNum" sz="quarter" idx="12"/>
          </p:nvPr>
        </p:nvSpPr>
        <p:spPr/>
        <p:txBody>
          <a:bodyPr/>
          <a:lstStyle/>
          <a:p>
            <a:fld id="{6E2D2B3B-882E-40F3-A32F-6DD516915044}" type="slidenum">
              <a:rPr lang="en-US" smtClean="0"/>
              <a:pPr/>
              <a:t>29</a:t>
            </a:fld>
            <a:endParaRPr lang="en-US"/>
          </a:p>
        </p:txBody>
      </p:sp>
      <p:sp>
        <p:nvSpPr>
          <p:cNvPr id="5" name="TextBox 4">
            <a:extLst>
              <a:ext uri="{FF2B5EF4-FFF2-40B4-BE49-F238E27FC236}">
                <a16:creationId xmlns:a16="http://schemas.microsoft.com/office/drawing/2014/main" id="{841D28C2-7823-41FB-85F8-5533CF0937CD}"/>
              </a:ext>
            </a:extLst>
          </p:cNvPr>
          <p:cNvSpPr txBox="1"/>
          <p:nvPr/>
        </p:nvSpPr>
        <p:spPr>
          <a:xfrm>
            <a:off x="3352800" y="4729412"/>
            <a:ext cx="2895600" cy="307777"/>
          </a:xfrm>
          <a:prstGeom prst="rect">
            <a:avLst/>
          </a:prstGeom>
          <a:noFill/>
        </p:spPr>
        <p:txBody>
          <a:bodyPr wrap="square" rtlCol="0">
            <a:spAutoFit/>
          </a:bodyPr>
          <a:lstStyle/>
          <a:p>
            <a:pPr algn="ctr"/>
            <a:r>
              <a:rPr lang="en-US" sz="1400" dirty="0">
                <a:solidFill>
                  <a:schemeClr val="bg1"/>
                </a:solidFill>
              </a:rPr>
              <a:t>cdc.gov; MayoClinic.org</a:t>
            </a:r>
          </a:p>
        </p:txBody>
      </p:sp>
      <p:pic>
        <p:nvPicPr>
          <p:cNvPr id="6" name="Picture 5">
            <a:extLst>
              <a:ext uri="{FF2B5EF4-FFF2-40B4-BE49-F238E27FC236}">
                <a16:creationId xmlns:a16="http://schemas.microsoft.com/office/drawing/2014/main" id="{A5589C57-520E-4806-A2FB-21644F4EFF3D}"/>
              </a:ext>
            </a:extLst>
          </p:cNvPr>
          <p:cNvPicPr>
            <a:picLocks noChangeAspect="1"/>
          </p:cNvPicPr>
          <p:nvPr/>
        </p:nvPicPr>
        <p:blipFill>
          <a:blip r:embed="rId3"/>
          <a:stretch>
            <a:fillRect/>
          </a:stretch>
        </p:blipFill>
        <p:spPr>
          <a:xfrm>
            <a:off x="4772830" y="1352550"/>
            <a:ext cx="4155540" cy="2801256"/>
          </a:xfrm>
          <a:prstGeom prst="rect">
            <a:avLst/>
          </a:prstGeom>
          <a:ln>
            <a:solidFill>
              <a:srgbClr val="000000"/>
            </a:solidFill>
          </a:ln>
        </p:spPr>
      </p:pic>
    </p:spTree>
    <p:extLst>
      <p:ext uri="{BB962C8B-B14F-4D97-AF65-F5344CB8AC3E}">
        <p14:creationId xmlns:p14="http://schemas.microsoft.com/office/powerpoint/2010/main" val="340525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56F0-0D41-410A-9478-CB87B3429E90}"/>
              </a:ext>
            </a:extLst>
          </p:cNvPr>
          <p:cNvSpPr>
            <a:spLocks noGrp="1"/>
          </p:cNvSpPr>
          <p:nvPr>
            <p:ph type="title"/>
          </p:nvPr>
        </p:nvSpPr>
        <p:spPr/>
        <p:txBody>
          <a:bodyPr/>
          <a:lstStyle/>
          <a:p>
            <a:pPr algn="ctr"/>
            <a:r>
              <a:rPr lang="en-US" dirty="0"/>
              <a:t>Disclaimers</a:t>
            </a:r>
          </a:p>
        </p:txBody>
      </p:sp>
      <p:sp>
        <p:nvSpPr>
          <p:cNvPr id="3" name="Content Placeholder 2">
            <a:extLst>
              <a:ext uri="{FF2B5EF4-FFF2-40B4-BE49-F238E27FC236}">
                <a16:creationId xmlns:a16="http://schemas.microsoft.com/office/drawing/2014/main" id="{5ABFFA0E-E2D1-434B-9FAA-AA0255A00181}"/>
              </a:ext>
            </a:extLst>
          </p:cNvPr>
          <p:cNvSpPr>
            <a:spLocks noGrp="1"/>
          </p:cNvSpPr>
          <p:nvPr>
            <p:ph idx="1"/>
          </p:nvPr>
        </p:nvSpPr>
        <p:spPr>
          <a:xfrm>
            <a:off x="457200" y="1428749"/>
            <a:ext cx="8315569" cy="3046875"/>
          </a:xfrm>
        </p:spPr>
        <p:txBody>
          <a:bodyPr/>
          <a:lstStyle/>
          <a:p>
            <a:r>
              <a:rPr lang="en-US" dirty="0"/>
              <a:t>The opinions expressed in this presentation are those of the speaker and not necessarily those of the University of Texas School of Dentistry.</a:t>
            </a:r>
          </a:p>
          <a:p>
            <a:endParaRPr lang="en-US" dirty="0"/>
          </a:p>
          <a:p>
            <a:r>
              <a:rPr lang="en-US" dirty="0"/>
              <a:t>The opinions expressed in this course should not be construed as advice for the care of specific patients.</a:t>
            </a:r>
          </a:p>
          <a:p>
            <a:endParaRPr lang="en-US" dirty="0"/>
          </a:p>
        </p:txBody>
      </p:sp>
      <p:sp>
        <p:nvSpPr>
          <p:cNvPr id="4" name="Slide Number Placeholder 3">
            <a:extLst>
              <a:ext uri="{FF2B5EF4-FFF2-40B4-BE49-F238E27FC236}">
                <a16:creationId xmlns:a16="http://schemas.microsoft.com/office/drawing/2014/main" id="{DAA4AD91-C5A7-4548-9A2A-86F7C7B18F00}"/>
              </a:ext>
            </a:extLst>
          </p:cNvPr>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241070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78E9-284A-4F82-B2AF-B7491E7F0CB7}"/>
              </a:ext>
            </a:extLst>
          </p:cNvPr>
          <p:cNvSpPr>
            <a:spLocks noGrp="1"/>
          </p:cNvSpPr>
          <p:nvPr>
            <p:ph type="title"/>
          </p:nvPr>
        </p:nvSpPr>
        <p:spPr/>
        <p:txBody>
          <a:bodyPr/>
          <a:lstStyle/>
          <a:p>
            <a:r>
              <a:rPr lang="en-US" dirty="0"/>
              <a:t>Case History – Swollen Tongue</a:t>
            </a:r>
          </a:p>
        </p:txBody>
      </p:sp>
      <p:sp>
        <p:nvSpPr>
          <p:cNvPr id="3" name="Content Placeholder 2">
            <a:extLst>
              <a:ext uri="{FF2B5EF4-FFF2-40B4-BE49-F238E27FC236}">
                <a16:creationId xmlns:a16="http://schemas.microsoft.com/office/drawing/2014/main" id="{5B04010E-9822-494B-9A8C-F79333E1F457}"/>
              </a:ext>
            </a:extLst>
          </p:cNvPr>
          <p:cNvSpPr>
            <a:spLocks noGrp="1"/>
          </p:cNvSpPr>
          <p:nvPr>
            <p:ph idx="1"/>
          </p:nvPr>
        </p:nvSpPr>
        <p:spPr>
          <a:xfrm>
            <a:off x="457201" y="1200150"/>
            <a:ext cx="4419600" cy="3428999"/>
          </a:xfrm>
        </p:spPr>
        <p:txBody>
          <a:bodyPr>
            <a:normAutofit/>
          </a:bodyPr>
          <a:lstStyle/>
          <a:p>
            <a:r>
              <a:rPr lang="en-US" dirty="0"/>
              <a:t>44yo MSM c/o 2wk tongue enlargement; has started biting it occasionally</a:t>
            </a:r>
          </a:p>
          <a:p>
            <a:r>
              <a:rPr lang="en-US" dirty="0"/>
              <a:t>Meds:  ART</a:t>
            </a:r>
          </a:p>
          <a:p>
            <a:r>
              <a:rPr lang="en-US" dirty="0"/>
              <a:t>CBC </a:t>
            </a:r>
            <a:r>
              <a:rPr lang="en-US" dirty="0" err="1"/>
              <a:t>wnl</a:t>
            </a:r>
            <a:endParaRPr lang="en-US" dirty="0"/>
          </a:p>
          <a:p>
            <a:r>
              <a:rPr lang="en-US" dirty="0"/>
              <a:t>CD4 552 (Stage 1)</a:t>
            </a:r>
          </a:p>
          <a:p>
            <a:r>
              <a:rPr lang="en-US" dirty="0"/>
              <a:t>HIV PCR &lt;48 (controlled)</a:t>
            </a:r>
          </a:p>
        </p:txBody>
      </p:sp>
      <p:sp>
        <p:nvSpPr>
          <p:cNvPr id="4" name="Slide Number Placeholder 3">
            <a:extLst>
              <a:ext uri="{FF2B5EF4-FFF2-40B4-BE49-F238E27FC236}">
                <a16:creationId xmlns:a16="http://schemas.microsoft.com/office/drawing/2014/main" id="{D2E54DA4-AB2E-44B5-A0B5-49601EEAB667}"/>
              </a:ext>
            </a:extLst>
          </p:cNvPr>
          <p:cNvSpPr>
            <a:spLocks noGrp="1"/>
          </p:cNvSpPr>
          <p:nvPr>
            <p:ph type="sldNum" sz="quarter" idx="12"/>
          </p:nvPr>
        </p:nvSpPr>
        <p:spPr/>
        <p:txBody>
          <a:bodyPr/>
          <a:lstStyle/>
          <a:p>
            <a:fld id="{6E2D2B3B-882E-40F3-A32F-6DD516915044}" type="slidenum">
              <a:rPr lang="en-US" smtClean="0"/>
              <a:pPr/>
              <a:t>30</a:t>
            </a:fld>
            <a:endParaRPr lang="en-US"/>
          </a:p>
        </p:txBody>
      </p:sp>
      <p:pic>
        <p:nvPicPr>
          <p:cNvPr id="5" name="Picture 2" descr="C:\Documents and Settings\mnichols\Desktop\Patient Photos\08272013\DSC_0043.JPG">
            <a:extLst>
              <a:ext uri="{FF2B5EF4-FFF2-40B4-BE49-F238E27FC236}">
                <a16:creationId xmlns:a16="http://schemas.microsoft.com/office/drawing/2014/main" id="{35633E1F-A2E0-403E-BDEA-4A225E5BE6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7410" y="990310"/>
            <a:ext cx="3044942" cy="20383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82F914-9C08-489A-8D39-6185C7FC1A89}"/>
              </a:ext>
            </a:extLst>
          </p:cNvPr>
          <p:cNvPicPr>
            <a:picLocks noChangeAspect="1"/>
          </p:cNvPicPr>
          <p:nvPr/>
        </p:nvPicPr>
        <p:blipFill rotWithShape="1">
          <a:blip r:embed="rId4"/>
          <a:srcRect t="12960" b="9625"/>
          <a:stretch/>
        </p:blipFill>
        <p:spPr>
          <a:xfrm>
            <a:off x="5410200" y="2800350"/>
            <a:ext cx="3526083" cy="1828800"/>
          </a:xfrm>
          <a:prstGeom prst="rect">
            <a:avLst/>
          </a:prstGeom>
          <a:ln>
            <a:solidFill>
              <a:srgbClr val="000000"/>
            </a:solidFill>
          </a:ln>
        </p:spPr>
      </p:pic>
      <p:sp>
        <p:nvSpPr>
          <p:cNvPr id="7" name="TextBox 6">
            <a:extLst>
              <a:ext uri="{FF2B5EF4-FFF2-40B4-BE49-F238E27FC236}">
                <a16:creationId xmlns:a16="http://schemas.microsoft.com/office/drawing/2014/main" id="{2394EACB-3F3A-4AD7-9FB6-B07776A109E3}"/>
              </a:ext>
            </a:extLst>
          </p:cNvPr>
          <p:cNvSpPr txBox="1"/>
          <p:nvPr/>
        </p:nvSpPr>
        <p:spPr>
          <a:xfrm>
            <a:off x="2667001" y="4729412"/>
            <a:ext cx="4267199" cy="307777"/>
          </a:xfrm>
          <a:prstGeom prst="rect">
            <a:avLst/>
          </a:prstGeom>
          <a:noFill/>
        </p:spPr>
        <p:txBody>
          <a:bodyPr wrap="square" rtlCol="0">
            <a:spAutoFit/>
          </a:bodyPr>
          <a:lstStyle/>
          <a:p>
            <a:pPr algn="ctr"/>
            <a:r>
              <a:rPr lang="en-US" sz="1400" dirty="0">
                <a:solidFill>
                  <a:schemeClr val="bg1"/>
                </a:solidFill>
              </a:rPr>
              <a:t>White </a:t>
            </a:r>
            <a:r>
              <a:rPr lang="en-US" sz="1400" dirty="0" err="1">
                <a:solidFill>
                  <a:schemeClr val="bg1"/>
                </a:solidFill>
              </a:rPr>
              <a:t>serpengenous</a:t>
            </a:r>
            <a:r>
              <a:rPr lang="en-US" sz="1400" dirty="0">
                <a:solidFill>
                  <a:schemeClr val="bg1"/>
                </a:solidFill>
              </a:rPr>
              <a:t> patches</a:t>
            </a:r>
          </a:p>
        </p:txBody>
      </p:sp>
    </p:spTree>
    <p:extLst>
      <p:ext uri="{BB962C8B-B14F-4D97-AF65-F5344CB8AC3E}">
        <p14:creationId xmlns:p14="http://schemas.microsoft.com/office/powerpoint/2010/main" val="2094347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78E9-284A-4F82-B2AF-B7491E7F0CB7}"/>
              </a:ext>
            </a:extLst>
          </p:cNvPr>
          <p:cNvSpPr>
            <a:spLocks noGrp="1"/>
          </p:cNvSpPr>
          <p:nvPr>
            <p:ph type="title"/>
          </p:nvPr>
        </p:nvSpPr>
        <p:spPr/>
        <p:txBody>
          <a:bodyPr/>
          <a:lstStyle/>
          <a:p>
            <a:r>
              <a:rPr lang="en-US" dirty="0"/>
              <a:t>Case History – Swollen Tongue</a:t>
            </a:r>
          </a:p>
        </p:txBody>
      </p:sp>
      <p:sp>
        <p:nvSpPr>
          <p:cNvPr id="3" name="Content Placeholder 2">
            <a:extLst>
              <a:ext uri="{FF2B5EF4-FFF2-40B4-BE49-F238E27FC236}">
                <a16:creationId xmlns:a16="http://schemas.microsoft.com/office/drawing/2014/main" id="{5B04010E-9822-494B-9A8C-F79333E1F457}"/>
              </a:ext>
            </a:extLst>
          </p:cNvPr>
          <p:cNvSpPr>
            <a:spLocks noGrp="1"/>
          </p:cNvSpPr>
          <p:nvPr>
            <p:ph idx="1"/>
          </p:nvPr>
        </p:nvSpPr>
        <p:spPr>
          <a:xfrm>
            <a:off x="457201" y="1200150"/>
            <a:ext cx="4419600" cy="3428999"/>
          </a:xfrm>
        </p:spPr>
        <p:txBody>
          <a:bodyPr>
            <a:normAutofit/>
          </a:bodyPr>
          <a:lstStyle/>
          <a:p>
            <a:r>
              <a:rPr lang="en-US" dirty="0"/>
              <a:t>DDX:  HPV, sarcoidosis, </a:t>
            </a:r>
            <a:r>
              <a:rPr lang="en-US" dirty="0" err="1"/>
              <a:t>amylodosis</a:t>
            </a:r>
            <a:r>
              <a:rPr lang="en-US" dirty="0"/>
              <a:t>, dysplasia, SCC</a:t>
            </a:r>
          </a:p>
          <a:p>
            <a:r>
              <a:rPr lang="en-US" dirty="0"/>
              <a:t>Pt reported recurrence of “anal HPV” that coincided with enlargement of tongue</a:t>
            </a:r>
          </a:p>
          <a:p>
            <a:r>
              <a:rPr lang="en-US" dirty="0"/>
              <a:t>HPV DNA – 83 high risk</a:t>
            </a:r>
          </a:p>
          <a:p>
            <a:r>
              <a:rPr lang="en-US" dirty="0"/>
              <a:t>Biopsy dx:  condyloma </a:t>
            </a:r>
            <a:r>
              <a:rPr lang="en-US" dirty="0" err="1"/>
              <a:t>lata</a:t>
            </a:r>
            <a:r>
              <a:rPr lang="en-US" dirty="0"/>
              <a:t>, secondary syphilis</a:t>
            </a:r>
          </a:p>
        </p:txBody>
      </p:sp>
      <p:sp>
        <p:nvSpPr>
          <p:cNvPr id="4" name="Slide Number Placeholder 3">
            <a:extLst>
              <a:ext uri="{FF2B5EF4-FFF2-40B4-BE49-F238E27FC236}">
                <a16:creationId xmlns:a16="http://schemas.microsoft.com/office/drawing/2014/main" id="{D2E54DA4-AB2E-44B5-A0B5-49601EEAB667}"/>
              </a:ext>
            </a:extLst>
          </p:cNvPr>
          <p:cNvSpPr>
            <a:spLocks noGrp="1"/>
          </p:cNvSpPr>
          <p:nvPr>
            <p:ph type="sldNum" sz="quarter" idx="12"/>
          </p:nvPr>
        </p:nvSpPr>
        <p:spPr/>
        <p:txBody>
          <a:bodyPr/>
          <a:lstStyle/>
          <a:p>
            <a:fld id="{6E2D2B3B-882E-40F3-A32F-6DD516915044}" type="slidenum">
              <a:rPr lang="en-US" smtClean="0"/>
              <a:pPr/>
              <a:t>31</a:t>
            </a:fld>
            <a:endParaRPr lang="en-US"/>
          </a:p>
        </p:txBody>
      </p:sp>
      <p:pic>
        <p:nvPicPr>
          <p:cNvPr id="8" name="Picture 3" descr="C:\Documents and Settings\mnichols\Desktop\Patient Photos\08272013\DSC_0038.JPG">
            <a:extLst>
              <a:ext uri="{FF2B5EF4-FFF2-40B4-BE49-F238E27FC236}">
                <a16:creationId xmlns:a16="http://schemas.microsoft.com/office/drawing/2014/main" id="{E942BC2D-575E-47EC-AFB3-42951148FA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5100116" y="1560388"/>
            <a:ext cx="3566606" cy="238756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153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9CA2-80A0-415E-9A42-00E3292184D8}"/>
              </a:ext>
            </a:extLst>
          </p:cNvPr>
          <p:cNvSpPr>
            <a:spLocks noGrp="1"/>
          </p:cNvSpPr>
          <p:nvPr>
            <p:ph type="title"/>
          </p:nvPr>
        </p:nvSpPr>
        <p:spPr/>
        <p:txBody>
          <a:bodyPr/>
          <a:lstStyle/>
          <a:p>
            <a:r>
              <a:rPr lang="en-US" dirty="0"/>
              <a:t>Case History – Secondary Syphilis</a:t>
            </a:r>
          </a:p>
        </p:txBody>
      </p:sp>
      <p:sp>
        <p:nvSpPr>
          <p:cNvPr id="3" name="Content Placeholder 2">
            <a:extLst>
              <a:ext uri="{FF2B5EF4-FFF2-40B4-BE49-F238E27FC236}">
                <a16:creationId xmlns:a16="http://schemas.microsoft.com/office/drawing/2014/main" id="{834E9E46-F81F-418A-A330-854E33E0F3D3}"/>
              </a:ext>
            </a:extLst>
          </p:cNvPr>
          <p:cNvSpPr>
            <a:spLocks noGrp="1"/>
          </p:cNvSpPr>
          <p:nvPr>
            <p:ph idx="1"/>
          </p:nvPr>
        </p:nvSpPr>
        <p:spPr>
          <a:xfrm>
            <a:off x="457201" y="1200150"/>
            <a:ext cx="5105399" cy="3529262"/>
          </a:xfrm>
        </p:spPr>
        <p:txBody>
          <a:bodyPr>
            <a:normAutofit fontScale="92500"/>
          </a:bodyPr>
          <a:lstStyle/>
          <a:p>
            <a:r>
              <a:rPr lang="en-US" dirty="0"/>
              <a:t>30yo MSM</a:t>
            </a:r>
          </a:p>
          <a:p>
            <a:r>
              <a:rPr lang="en-US" dirty="0"/>
              <a:t>CD4: 563 (Stage 1)</a:t>
            </a:r>
          </a:p>
          <a:p>
            <a:r>
              <a:rPr lang="en-US" dirty="0"/>
              <a:t>HIV PCR &lt; 40 (controlled)</a:t>
            </a:r>
          </a:p>
          <a:p>
            <a:r>
              <a:rPr lang="en-US" dirty="0"/>
              <a:t>Non painful white adherent plaques                             on soft palate, duration unknown</a:t>
            </a:r>
          </a:p>
          <a:p>
            <a:r>
              <a:rPr lang="en-US" dirty="0"/>
              <a:t>Bx:  reactive hyperplasia with heavy concentration of spirochetes</a:t>
            </a:r>
          </a:p>
          <a:p>
            <a:r>
              <a:rPr lang="en-US" dirty="0"/>
              <a:t>DX:  condyloma </a:t>
            </a:r>
            <a:r>
              <a:rPr lang="en-US" dirty="0" err="1"/>
              <a:t>lata</a:t>
            </a:r>
            <a:r>
              <a:rPr lang="en-US" dirty="0"/>
              <a:t>; RPR:1:128</a:t>
            </a:r>
          </a:p>
          <a:p>
            <a:r>
              <a:rPr lang="en-US" dirty="0"/>
              <a:t>TX:  penicillin IM</a:t>
            </a:r>
          </a:p>
          <a:p>
            <a:endParaRPr lang="en-US" dirty="0"/>
          </a:p>
        </p:txBody>
      </p:sp>
      <p:sp>
        <p:nvSpPr>
          <p:cNvPr id="4" name="Slide Number Placeholder 3">
            <a:extLst>
              <a:ext uri="{FF2B5EF4-FFF2-40B4-BE49-F238E27FC236}">
                <a16:creationId xmlns:a16="http://schemas.microsoft.com/office/drawing/2014/main" id="{800AFEAA-EFDC-4E05-97DF-766E0C6961CE}"/>
              </a:ext>
            </a:extLst>
          </p:cNvPr>
          <p:cNvSpPr>
            <a:spLocks noGrp="1"/>
          </p:cNvSpPr>
          <p:nvPr>
            <p:ph type="sldNum" sz="quarter" idx="12"/>
          </p:nvPr>
        </p:nvSpPr>
        <p:spPr/>
        <p:txBody>
          <a:bodyPr/>
          <a:lstStyle/>
          <a:p>
            <a:fld id="{6E2D2B3B-882E-40F3-A32F-6DD516915044}" type="slidenum">
              <a:rPr lang="en-US" smtClean="0"/>
              <a:pPr/>
              <a:t>32</a:t>
            </a:fld>
            <a:endParaRPr lang="en-US"/>
          </a:p>
        </p:txBody>
      </p:sp>
      <p:pic>
        <p:nvPicPr>
          <p:cNvPr id="5" name="Picture 4">
            <a:extLst>
              <a:ext uri="{FF2B5EF4-FFF2-40B4-BE49-F238E27FC236}">
                <a16:creationId xmlns:a16="http://schemas.microsoft.com/office/drawing/2014/main" id="{A8E3895B-6207-46CE-9280-7CA50579F418}"/>
              </a:ext>
            </a:extLst>
          </p:cNvPr>
          <p:cNvPicPr>
            <a:picLocks noChangeAspect="1"/>
          </p:cNvPicPr>
          <p:nvPr/>
        </p:nvPicPr>
        <p:blipFill rotWithShape="1">
          <a:blip r:embed="rId3"/>
          <a:srcRect r="11424"/>
          <a:stretch/>
        </p:blipFill>
        <p:spPr>
          <a:xfrm>
            <a:off x="5486400" y="1344800"/>
            <a:ext cx="3426388" cy="2589228"/>
          </a:xfrm>
          <a:prstGeom prst="rect">
            <a:avLst/>
          </a:prstGeom>
          <a:ln>
            <a:solidFill>
              <a:srgbClr val="000000"/>
            </a:solidFill>
          </a:ln>
        </p:spPr>
      </p:pic>
    </p:spTree>
    <p:extLst>
      <p:ext uri="{BB962C8B-B14F-4D97-AF65-F5344CB8AC3E}">
        <p14:creationId xmlns:p14="http://schemas.microsoft.com/office/powerpoint/2010/main" val="3696817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395E0-8D15-420D-BD17-E12F8811CA1F}"/>
              </a:ext>
            </a:extLst>
          </p:cNvPr>
          <p:cNvSpPr>
            <a:spLocks noGrp="1"/>
          </p:cNvSpPr>
          <p:nvPr>
            <p:ph type="title"/>
          </p:nvPr>
        </p:nvSpPr>
        <p:spPr/>
        <p:txBody>
          <a:bodyPr/>
          <a:lstStyle/>
          <a:p>
            <a:r>
              <a:rPr lang="en-US" dirty="0"/>
              <a:t>Tertiary Syphilis</a:t>
            </a:r>
          </a:p>
        </p:txBody>
      </p:sp>
      <p:sp>
        <p:nvSpPr>
          <p:cNvPr id="3" name="Content Placeholder 2">
            <a:extLst>
              <a:ext uri="{FF2B5EF4-FFF2-40B4-BE49-F238E27FC236}">
                <a16:creationId xmlns:a16="http://schemas.microsoft.com/office/drawing/2014/main" id="{E756F58A-A18F-43F9-ADFA-006EA94E6AEB}"/>
              </a:ext>
            </a:extLst>
          </p:cNvPr>
          <p:cNvSpPr>
            <a:spLocks noGrp="1"/>
          </p:cNvSpPr>
          <p:nvPr>
            <p:ph idx="1"/>
          </p:nvPr>
        </p:nvSpPr>
        <p:spPr>
          <a:xfrm>
            <a:off x="457201" y="1200151"/>
            <a:ext cx="4800600" cy="3275474"/>
          </a:xfrm>
        </p:spPr>
        <p:txBody>
          <a:bodyPr/>
          <a:lstStyle/>
          <a:p>
            <a:r>
              <a:rPr lang="en-US" dirty="0" err="1"/>
              <a:t>Gumma</a:t>
            </a:r>
            <a:r>
              <a:rPr lang="en-US" dirty="0"/>
              <a:t> in hard palate</a:t>
            </a:r>
          </a:p>
          <a:p>
            <a:r>
              <a:rPr lang="en-US" dirty="0"/>
              <a:t>Extremely painful</a:t>
            </a:r>
          </a:p>
          <a:p>
            <a:r>
              <a:rPr lang="en-US" dirty="0"/>
              <a:t>Granulomatous with ulceration </a:t>
            </a:r>
          </a:p>
          <a:p>
            <a:endParaRPr lang="en-US" dirty="0"/>
          </a:p>
        </p:txBody>
      </p:sp>
      <p:sp>
        <p:nvSpPr>
          <p:cNvPr id="4" name="Slide Number Placeholder 3">
            <a:extLst>
              <a:ext uri="{FF2B5EF4-FFF2-40B4-BE49-F238E27FC236}">
                <a16:creationId xmlns:a16="http://schemas.microsoft.com/office/drawing/2014/main" id="{249AEB24-5807-4736-AD95-BA7E4432D48A}"/>
              </a:ext>
            </a:extLst>
          </p:cNvPr>
          <p:cNvSpPr>
            <a:spLocks noGrp="1"/>
          </p:cNvSpPr>
          <p:nvPr>
            <p:ph type="sldNum" sz="quarter" idx="12"/>
          </p:nvPr>
        </p:nvSpPr>
        <p:spPr/>
        <p:txBody>
          <a:bodyPr/>
          <a:lstStyle/>
          <a:p>
            <a:fld id="{6E2D2B3B-882E-40F3-A32F-6DD516915044}" type="slidenum">
              <a:rPr lang="en-US" smtClean="0"/>
              <a:pPr/>
              <a:t>33</a:t>
            </a:fld>
            <a:endParaRPr lang="en-US"/>
          </a:p>
        </p:txBody>
      </p:sp>
      <p:pic>
        <p:nvPicPr>
          <p:cNvPr id="5" name="Picture 4">
            <a:extLst>
              <a:ext uri="{FF2B5EF4-FFF2-40B4-BE49-F238E27FC236}">
                <a16:creationId xmlns:a16="http://schemas.microsoft.com/office/drawing/2014/main" id="{9BDECDDD-808A-4F9E-9B47-5A7906A3AB3A}"/>
              </a:ext>
            </a:extLst>
          </p:cNvPr>
          <p:cNvPicPr>
            <a:picLocks noChangeAspect="1"/>
          </p:cNvPicPr>
          <p:nvPr/>
        </p:nvPicPr>
        <p:blipFill>
          <a:blip r:embed="rId3"/>
          <a:stretch>
            <a:fillRect/>
          </a:stretch>
        </p:blipFill>
        <p:spPr>
          <a:xfrm>
            <a:off x="5257801" y="217733"/>
            <a:ext cx="3229897" cy="4171950"/>
          </a:xfrm>
          <a:prstGeom prst="rect">
            <a:avLst/>
          </a:prstGeom>
          <a:ln>
            <a:solidFill>
              <a:srgbClr val="000000"/>
            </a:solidFill>
          </a:ln>
        </p:spPr>
      </p:pic>
    </p:spTree>
    <p:extLst>
      <p:ext uri="{BB962C8B-B14F-4D97-AF65-F5344CB8AC3E}">
        <p14:creationId xmlns:p14="http://schemas.microsoft.com/office/powerpoint/2010/main" val="362812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E6DD-7E70-428A-BFF6-17A7F3246397}"/>
              </a:ext>
            </a:extLst>
          </p:cNvPr>
          <p:cNvSpPr>
            <a:spLocks noGrp="1"/>
          </p:cNvSpPr>
          <p:nvPr>
            <p:ph type="title"/>
          </p:nvPr>
        </p:nvSpPr>
        <p:spPr/>
        <p:txBody>
          <a:bodyPr/>
          <a:lstStyle/>
          <a:p>
            <a:pPr algn="ctr"/>
            <a:r>
              <a:rPr lang="en-US" dirty="0"/>
              <a:t>Case History - Neurosyphilis</a:t>
            </a:r>
          </a:p>
        </p:txBody>
      </p:sp>
      <p:sp>
        <p:nvSpPr>
          <p:cNvPr id="3" name="Content Placeholder 2">
            <a:extLst>
              <a:ext uri="{FF2B5EF4-FFF2-40B4-BE49-F238E27FC236}">
                <a16:creationId xmlns:a16="http://schemas.microsoft.com/office/drawing/2014/main" id="{FD2FC385-09BB-4AA7-AAB1-5796C1D848F6}"/>
              </a:ext>
            </a:extLst>
          </p:cNvPr>
          <p:cNvSpPr>
            <a:spLocks noGrp="1"/>
          </p:cNvSpPr>
          <p:nvPr>
            <p:ph idx="1"/>
          </p:nvPr>
        </p:nvSpPr>
        <p:spPr>
          <a:xfrm>
            <a:off x="457201" y="1200151"/>
            <a:ext cx="4495800" cy="3275474"/>
          </a:xfrm>
        </p:spPr>
        <p:txBody>
          <a:bodyPr>
            <a:normAutofit lnSpcReduction="10000"/>
          </a:bodyPr>
          <a:lstStyle/>
          <a:p>
            <a:r>
              <a:rPr lang="en-US" dirty="0"/>
              <a:t>Almost complete paralysis of the muscles of the upper face.</a:t>
            </a:r>
          </a:p>
          <a:p>
            <a:r>
              <a:rPr lang="en-US" dirty="0"/>
              <a:t>Appeared years after the initial diagnosis of primary syphilis</a:t>
            </a:r>
          </a:p>
          <a:p>
            <a:r>
              <a:rPr lang="en-US" dirty="0"/>
              <a:t>Appears to be permanent.</a:t>
            </a:r>
          </a:p>
          <a:p>
            <a:r>
              <a:rPr lang="en-US" dirty="0"/>
              <a:t>In photo, patient is trying to elevate his upper lip.</a:t>
            </a:r>
          </a:p>
          <a:p>
            <a:endParaRPr lang="en-US" dirty="0"/>
          </a:p>
        </p:txBody>
      </p:sp>
      <p:sp>
        <p:nvSpPr>
          <p:cNvPr id="4" name="Slide Number Placeholder 3">
            <a:extLst>
              <a:ext uri="{FF2B5EF4-FFF2-40B4-BE49-F238E27FC236}">
                <a16:creationId xmlns:a16="http://schemas.microsoft.com/office/drawing/2014/main" id="{EC1AC5EB-AA18-4A61-85B7-240BD336794F}"/>
              </a:ext>
            </a:extLst>
          </p:cNvPr>
          <p:cNvSpPr>
            <a:spLocks noGrp="1"/>
          </p:cNvSpPr>
          <p:nvPr>
            <p:ph type="sldNum" sz="quarter" idx="12"/>
          </p:nvPr>
        </p:nvSpPr>
        <p:spPr/>
        <p:txBody>
          <a:bodyPr/>
          <a:lstStyle/>
          <a:p>
            <a:fld id="{6E2D2B3B-882E-40F3-A32F-6DD516915044}" type="slidenum">
              <a:rPr lang="en-US" smtClean="0"/>
              <a:pPr/>
              <a:t>34</a:t>
            </a:fld>
            <a:endParaRPr lang="en-US"/>
          </a:p>
        </p:txBody>
      </p:sp>
      <p:pic>
        <p:nvPicPr>
          <p:cNvPr id="5" name="Picture 4">
            <a:extLst>
              <a:ext uri="{FF2B5EF4-FFF2-40B4-BE49-F238E27FC236}">
                <a16:creationId xmlns:a16="http://schemas.microsoft.com/office/drawing/2014/main" id="{0D7CE20F-93DD-4FD9-AB0D-7E8577B5A2E9}"/>
              </a:ext>
            </a:extLst>
          </p:cNvPr>
          <p:cNvPicPr>
            <a:picLocks noChangeAspect="1"/>
          </p:cNvPicPr>
          <p:nvPr/>
        </p:nvPicPr>
        <p:blipFill>
          <a:blip r:embed="rId3"/>
          <a:stretch>
            <a:fillRect/>
          </a:stretch>
        </p:blipFill>
        <p:spPr>
          <a:xfrm>
            <a:off x="4953001" y="1533899"/>
            <a:ext cx="4057802" cy="2715924"/>
          </a:xfrm>
          <a:prstGeom prst="rect">
            <a:avLst/>
          </a:prstGeom>
          <a:ln>
            <a:solidFill>
              <a:srgbClr val="000000"/>
            </a:solidFill>
          </a:ln>
        </p:spPr>
      </p:pic>
    </p:spTree>
    <p:extLst>
      <p:ext uri="{BB962C8B-B14F-4D97-AF65-F5344CB8AC3E}">
        <p14:creationId xmlns:p14="http://schemas.microsoft.com/office/powerpoint/2010/main" val="283239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BE49-8F75-4F11-A3F2-2CC2A7D1CA59}"/>
              </a:ext>
            </a:extLst>
          </p:cNvPr>
          <p:cNvSpPr>
            <a:spLocks noGrp="1"/>
          </p:cNvSpPr>
          <p:nvPr>
            <p:ph type="title"/>
          </p:nvPr>
        </p:nvSpPr>
        <p:spPr/>
        <p:txBody>
          <a:bodyPr/>
          <a:lstStyle/>
          <a:p>
            <a:pPr algn="ctr"/>
            <a:r>
              <a:rPr lang="en-US" i="1" dirty="0"/>
              <a:t>Neisseria gonorrhoeae</a:t>
            </a:r>
          </a:p>
        </p:txBody>
      </p:sp>
      <p:sp>
        <p:nvSpPr>
          <p:cNvPr id="3" name="Content Placeholder 2">
            <a:extLst>
              <a:ext uri="{FF2B5EF4-FFF2-40B4-BE49-F238E27FC236}">
                <a16:creationId xmlns:a16="http://schemas.microsoft.com/office/drawing/2014/main" id="{881527F4-1617-4658-9518-D7D519FF97F5}"/>
              </a:ext>
            </a:extLst>
          </p:cNvPr>
          <p:cNvSpPr>
            <a:spLocks noGrp="1"/>
          </p:cNvSpPr>
          <p:nvPr>
            <p:ph idx="1"/>
          </p:nvPr>
        </p:nvSpPr>
        <p:spPr>
          <a:xfrm>
            <a:off x="457200" y="1352549"/>
            <a:ext cx="8458200" cy="3123075"/>
          </a:xfrm>
        </p:spPr>
        <p:txBody>
          <a:bodyPr>
            <a:normAutofit/>
          </a:bodyPr>
          <a:lstStyle/>
          <a:p>
            <a:r>
              <a:rPr lang="en-US" dirty="0"/>
              <a:t>Gonorrhea is the second most commonly reported communicable disease</a:t>
            </a:r>
          </a:p>
          <a:p>
            <a:endParaRPr lang="en-US" sz="1000" dirty="0"/>
          </a:p>
          <a:p>
            <a:r>
              <a:rPr lang="en-US" dirty="0"/>
              <a:t>Causes infections in the genitals, rectum, and throat</a:t>
            </a:r>
          </a:p>
          <a:p>
            <a:endParaRPr lang="en-US" sz="1000" dirty="0"/>
          </a:p>
          <a:p>
            <a:r>
              <a:rPr lang="en-US" dirty="0"/>
              <a:t>Can be acquired by having anal, vaginal, or oral sex               with someone who has gonorrhea</a:t>
            </a:r>
          </a:p>
        </p:txBody>
      </p:sp>
      <p:sp>
        <p:nvSpPr>
          <p:cNvPr id="4" name="Slide Number Placeholder 3">
            <a:extLst>
              <a:ext uri="{FF2B5EF4-FFF2-40B4-BE49-F238E27FC236}">
                <a16:creationId xmlns:a16="http://schemas.microsoft.com/office/drawing/2014/main" id="{1E3EDD7E-69E2-4CC0-8B2F-1EDABC8CC8F3}"/>
              </a:ext>
            </a:extLst>
          </p:cNvPr>
          <p:cNvSpPr>
            <a:spLocks noGrp="1"/>
          </p:cNvSpPr>
          <p:nvPr>
            <p:ph type="sldNum" sz="quarter" idx="12"/>
          </p:nvPr>
        </p:nvSpPr>
        <p:spPr/>
        <p:txBody>
          <a:bodyPr/>
          <a:lstStyle/>
          <a:p>
            <a:fld id="{6E2D2B3B-882E-40F3-A32F-6DD516915044}" type="slidenum">
              <a:rPr lang="en-US" smtClean="0"/>
              <a:pPr/>
              <a:t>35</a:t>
            </a:fld>
            <a:endParaRPr lang="en-US"/>
          </a:p>
        </p:txBody>
      </p:sp>
      <p:sp>
        <p:nvSpPr>
          <p:cNvPr id="5" name="TextBox 4">
            <a:extLst>
              <a:ext uri="{FF2B5EF4-FFF2-40B4-BE49-F238E27FC236}">
                <a16:creationId xmlns:a16="http://schemas.microsoft.com/office/drawing/2014/main" id="{CD54AE15-AE15-4DD9-ABAA-3164C5C109AC}"/>
              </a:ext>
            </a:extLst>
          </p:cNvPr>
          <p:cNvSpPr txBox="1"/>
          <p:nvPr/>
        </p:nvSpPr>
        <p:spPr>
          <a:xfrm>
            <a:off x="2895600" y="4729412"/>
            <a:ext cx="3276600" cy="307777"/>
          </a:xfrm>
          <a:prstGeom prst="rect">
            <a:avLst/>
          </a:prstGeom>
          <a:noFill/>
        </p:spPr>
        <p:txBody>
          <a:bodyPr wrap="square" rtlCol="0">
            <a:spAutoFit/>
          </a:bodyPr>
          <a:lstStyle/>
          <a:p>
            <a:pPr algn="ctr"/>
            <a:r>
              <a:rPr lang="en-US" sz="1400" dirty="0">
                <a:solidFill>
                  <a:schemeClr val="bg1"/>
                </a:solidFill>
              </a:rPr>
              <a:t>cdc.gov</a:t>
            </a:r>
          </a:p>
        </p:txBody>
      </p:sp>
    </p:spTree>
    <p:extLst>
      <p:ext uri="{BB962C8B-B14F-4D97-AF65-F5344CB8AC3E}">
        <p14:creationId xmlns:p14="http://schemas.microsoft.com/office/powerpoint/2010/main" val="2077679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BE49-8F75-4F11-A3F2-2CC2A7D1CA59}"/>
              </a:ext>
            </a:extLst>
          </p:cNvPr>
          <p:cNvSpPr>
            <a:spLocks noGrp="1"/>
          </p:cNvSpPr>
          <p:nvPr>
            <p:ph type="title"/>
          </p:nvPr>
        </p:nvSpPr>
        <p:spPr/>
        <p:txBody>
          <a:bodyPr/>
          <a:lstStyle/>
          <a:p>
            <a:pPr algn="ctr"/>
            <a:r>
              <a:rPr lang="en-US" dirty="0"/>
              <a:t>Case History – gonorrhea</a:t>
            </a:r>
          </a:p>
        </p:txBody>
      </p:sp>
      <p:sp>
        <p:nvSpPr>
          <p:cNvPr id="3" name="Content Placeholder 2">
            <a:extLst>
              <a:ext uri="{FF2B5EF4-FFF2-40B4-BE49-F238E27FC236}">
                <a16:creationId xmlns:a16="http://schemas.microsoft.com/office/drawing/2014/main" id="{881527F4-1617-4658-9518-D7D519FF97F5}"/>
              </a:ext>
            </a:extLst>
          </p:cNvPr>
          <p:cNvSpPr>
            <a:spLocks noGrp="1"/>
          </p:cNvSpPr>
          <p:nvPr>
            <p:ph idx="1"/>
          </p:nvPr>
        </p:nvSpPr>
        <p:spPr>
          <a:xfrm>
            <a:off x="457200" y="1352549"/>
            <a:ext cx="4343400" cy="3123075"/>
          </a:xfrm>
        </p:spPr>
        <p:txBody>
          <a:bodyPr>
            <a:normAutofit fontScale="92500" lnSpcReduction="10000"/>
          </a:bodyPr>
          <a:lstStyle/>
          <a:p>
            <a:pPr>
              <a:spcAft>
                <a:spcPts val="600"/>
              </a:spcAft>
            </a:pPr>
            <a:r>
              <a:rPr lang="en-US" dirty="0"/>
              <a:t>Intracellular Gram-negative diplococci in biopsy</a:t>
            </a:r>
          </a:p>
          <a:p>
            <a:pPr>
              <a:spcAft>
                <a:spcPts val="600"/>
              </a:spcAft>
            </a:pPr>
            <a:r>
              <a:rPr lang="en-US" dirty="0"/>
              <a:t>Also had red maculopapular  lesions in pharynx</a:t>
            </a:r>
          </a:p>
          <a:p>
            <a:pPr>
              <a:spcAft>
                <a:spcPts val="600"/>
              </a:spcAft>
            </a:pPr>
            <a:r>
              <a:rPr lang="en-US" dirty="0"/>
              <a:t>Lesions may be severe in immunocompromised patients</a:t>
            </a:r>
          </a:p>
          <a:p>
            <a:pPr>
              <a:spcAft>
                <a:spcPts val="600"/>
              </a:spcAft>
            </a:pPr>
            <a:r>
              <a:rPr lang="en-US" dirty="0"/>
              <a:t>Dx: NAAT, gram-stain/culture</a:t>
            </a:r>
          </a:p>
          <a:p>
            <a:pPr>
              <a:spcAft>
                <a:spcPts val="600"/>
              </a:spcAft>
            </a:pPr>
            <a:r>
              <a:rPr lang="en-US" dirty="0"/>
              <a:t>Tx: Ceftriaxone + azithromycin</a:t>
            </a:r>
          </a:p>
        </p:txBody>
      </p:sp>
      <p:sp>
        <p:nvSpPr>
          <p:cNvPr id="4" name="Slide Number Placeholder 3">
            <a:extLst>
              <a:ext uri="{FF2B5EF4-FFF2-40B4-BE49-F238E27FC236}">
                <a16:creationId xmlns:a16="http://schemas.microsoft.com/office/drawing/2014/main" id="{1E3EDD7E-69E2-4CC0-8B2F-1EDABC8CC8F3}"/>
              </a:ext>
            </a:extLst>
          </p:cNvPr>
          <p:cNvSpPr>
            <a:spLocks noGrp="1"/>
          </p:cNvSpPr>
          <p:nvPr>
            <p:ph type="sldNum" sz="quarter" idx="12"/>
          </p:nvPr>
        </p:nvSpPr>
        <p:spPr/>
        <p:txBody>
          <a:bodyPr/>
          <a:lstStyle/>
          <a:p>
            <a:fld id="{6E2D2B3B-882E-40F3-A32F-6DD516915044}" type="slidenum">
              <a:rPr lang="en-US" smtClean="0"/>
              <a:pPr/>
              <a:t>36</a:t>
            </a:fld>
            <a:endParaRPr lang="en-US"/>
          </a:p>
        </p:txBody>
      </p:sp>
      <p:pic>
        <p:nvPicPr>
          <p:cNvPr id="6" name="Picture 5">
            <a:extLst>
              <a:ext uri="{FF2B5EF4-FFF2-40B4-BE49-F238E27FC236}">
                <a16:creationId xmlns:a16="http://schemas.microsoft.com/office/drawing/2014/main" id="{84B56F24-9252-462E-9896-8AB6C9946C49}"/>
              </a:ext>
            </a:extLst>
          </p:cNvPr>
          <p:cNvPicPr>
            <a:picLocks noChangeAspect="1"/>
          </p:cNvPicPr>
          <p:nvPr/>
        </p:nvPicPr>
        <p:blipFill>
          <a:blip r:embed="rId3"/>
          <a:stretch>
            <a:fillRect/>
          </a:stretch>
        </p:blipFill>
        <p:spPr>
          <a:xfrm>
            <a:off x="4800600" y="1079847"/>
            <a:ext cx="4066813" cy="3348327"/>
          </a:xfrm>
          <a:prstGeom prst="rect">
            <a:avLst/>
          </a:prstGeom>
          <a:ln>
            <a:solidFill>
              <a:srgbClr val="000000"/>
            </a:solidFill>
          </a:ln>
        </p:spPr>
      </p:pic>
    </p:spTree>
    <p:extLst>
      <p:ext uri="{BB962C8B-B14F-4D97-AF65-F5344CB8AC3E}">
        <p14:creationId xmlns:p14="http://schemas.microsoft.com/office/powerpoint/2010/main" val="3606436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8CFE-0F74-4731-B9ED-D2F458D7CF20}"/>
              </a:ext>
            </a:extLst>
          </p:cNvPr>
          <p:cNvSpPr>
            <a:spLocks noGrp="1"/>
          </p:cNvSpPr>
          <p:nvPr>
            <p:ph type="title"/>
          </p:nvPr>
        </p:nvSpPr>
        <p:spPr/>
        <p:txBody>
          <a:bodyPr/>
          <a:lstStyle/>
          <a:p>
            <a:pPr algn="ctr"/>
            <a:r>
              <a:rPr lang="en-US" i="1" dirty="0"/>
              <a:t>Chlamydia trachomatis</a:t>
            </a:r>
          </a:p>
        </p:txBody>
      </p:sp>
      <p:sp>
        <p:nvSpPr>
          <p:cNvPr id="3" name="Content Placeholder 2">
            <a:extLst>
              <a:ext uri="{FF2B5EF4-FFF2-40B4-BE49-F238E27FC236}">
                <a16:creationId xmlns:a16="http://schemas.microsoft.com/office/drawing/2014/main" id="{86B653F9-2DE0-499E-933E-F6B3BA482E7E}"/>
              </a:ext>
            </a:extLst>
          </p:cNvPr>
          <p:cNvSpPr>
            <a:spLocks noGrp="1"/>
          </p:cNvSpPr>
          <p:nvPr>
            <p:ph idx="1"/>
          </p:nvPr>
        </p:nvSpPr>
        <p:spPr/>
        <p:txBody>
          <a:bodyPr/>
          <a:lstStyle/>
          <a:p>
            <a:r>
              <a:rPr lang="en-US" dirty="0"/>
              <a:t>Chlamydia, caused by infection with </a:t>
            </a:r>
            <a:r>
              <a:rPr lang="en-US" i="1" dirty="0"/>
              <a:t>Chlamydia trachomatis; </a:t>
            </a:r>
            <a:r>
              <a:rPr lang="en-US" dirty="0"/>
              <a:t>most common notifiable disease in U.S. </a:t>
            </a:r>
          </a:p>
          <a:p>
            <a:endParaRPr lang="en-US" sz="800" dirty="0"/>
          </a:p>
          <a:p>
            <a:r>
              <a:rPr lang="en-US" dirty="0"/>
              <a:t>Can cause a pharyngitis but oral lesions have never been identified in my practice</a:t>
            </a:r>
          </a:p>
          <a:p>
            <a:endParaRPr lang="en-US" sz="800" dirty="0"/>
          </a:p>
          <a:p>
            <a:r>
              <a:rPr lang="en-US" dirty="0"/>
              <a:t>Dx: NAAT</a:t>
            </a:r>
          </a:p>
          <a:p>
            <a:endParaRPr lang="en-US" sz="800" dirty="0"/>
          </a:p>
          <a:p>
            <a:r>
              <a:rPr lang="en-US" dirty="0"/>
              <a:t>Tx: azithromycin or doxycycline</a:t>
            </a:r>
          </a:p>
          <a:p>
            <a:endParaRPr lang="en-US" dirty="0"/>
          </a:p>
        </p:txBody>
      </p:sp>
      <p:sp>
        <p:nvSpPr>
          <p:cNvPr id="4" name="Slide Number Placeholder 3">
            <a:extLst>
              <a:ext uri="{FF2B5EF4-FFF2-40B4-BE49-F238E27FC236}">
                <a16:creationId xmlns:a16="http://schemas.microsoft.com/office/drawing/2014/main" id="{7DA1271C-CE04-4427-AA22-3C000D3FE6D3}"/>
              </a:ext>
            </a:extLst>
          </p:cNvPr>
          <p:cNvSpPr>
            <a:spLocks noGrp="1"/>
          </p:cNvSpPr>
          <p:nvPr>
            <p:ph type="sldNum" sz="quarter" idx="12"/>
          </p:nvPr>
        </p:nvSpPr>
        <p:spPr/>
        <p:txBody>
          <a:bodyPr/>
          <a:lstStyle/>
          <a:p>
            <a:fld id="{6E2D2B3B-882E-40F3-A32F-6DD516915044}" type="slidenum">
              <a:rPr lang="en-US" smtClean="0"/>
              <a:pPr/>
              <a:t>37</a:t>
            </a:fld>
            <a:endParaRPr lang="en-US"/>
          </a:p>
        </p:txBody>
      </p:sp>
      <p:sp>
        <p:nvSpPr>
          <p:cNvPr id="5" name="TextBox 4">
            <a:extLst>
              <a:ext uri="{FF2B5EF4-FFF2-40B4-BE49-F238E27FC236}">
                <a16:creationId xmlns:a16="http://schemas.microsoft.com/office/drawing/2014/main" id="{F04595FA-F164-4DB1-A4AD-0828E198B4D5}"/>
              </a:ext>
            </a:extLst>
          </p:cNvPr>
          <p:cNvSpPr txBox="1"/>
          <p:nvPr/>
        </p:nvSpPr>
        <p:spPr>
          <a:xfrm>
            <a:off x="3352800" y="4729412"/>
            <a:ext cx="2819400" cy="307777"/>
          </a:xfrm>
          <a:prstGeom prst="rect">
            <a:avLst/>
          </a:prstGeom>
          <a:noFill/>
        </p:spPr>
        <p:txBody>
          <a:bodyPr wrap="square" rtlCol="0">
            <a:spAutoFit/>
          </a:bodyPr>
          <a:lstStyle/>
          <a:p>
            <a:pPr algn="ctr"/>
            <a:r>
              <a:rPr lang="en-US" sz="1400" dirty="0">
                <a:solidFill>
                  <a:schemeClr val="bg1"/>
                </a:solidFill>
              </a:rPr>
              <a:t>cdc.gov</a:t>
            </a:r>
          </a:p>
        </p:txBody>
      </p:sp>
    </p:spTree>
    <p:extLst>
      <p:ext uri="{BB962C8B-B14F-4D97-AF65-F5344CB8AC3E}">
        <p14:creationId xmlns:p14="http://schemas.microsoft.com/office/powerpoint/2010/main" val="3186243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041A-3B5A-4EF7-9998-462B44367883}"/>
              </a:ext>
            </a:extLst>
          </p:cNvPr>
          <p:cNvSpPr>
            <a:spLocks noGrp="1"/>
          </p:cNvSpPr>
          <p:nvPr>
            <p:ph type="title"/>
          </p:nvPr>
        </p:nvSpPr>
        <p:spPr>
          <a:xfrm>
            <a:off x="457200" y="205979"/>
            <a:ext cx="8315569" cy="756989"/>
          </a:xfrm>
        </p:spPr>
        <p:txBody>
          <a:bodyPr/>
          <a:lstStyle/>
          <a:p>
            <a:pPr algn="ctr"/>
            <a:r>
              <a:rPr lang="en-US" sz="3600" dirty="0"/>
              <a:t>References</a:t>
            </a:r>
          </a:p>
        </p:txBody>
      </p:sp>
      <p:sp>
        <p:nvSpPr>
          <p:cNvPr id="3" name="Content Placeholder 2">
            <a:extLst>
              <a:ext uri="{FF2B5EF4-FFF2-40B4-BE49-F238E27FC236}">
                <a16:creationId xmlns:a16="http://schemas.microsoft.com/office/drawing/2014/main" id="{321D6BEB-6F7F-48BF-BA6B-10CD851C3429}"/>
              </a:ext>
            </a:extLst>
          </p:cNvPr>
          <p:cNvSpPr>
            <a:spLocks noGrp="1"/>
          </p:cNvSpPr>
          <p:nvPr>
            <p:ph idx="1"/>
          </p:nvPr>
        </p:nvSpPr>
        <p:spPr>
          <a:xfrm>
            <a:off x="457200" y="962968"/>
            <a:ext cx="8315569" cy="3766444"/>
          </a:xfrm>
        </p:spPr>
        <p:txBody>
          <a:bodyPr>
            <a:normAutofit fontScale="62500" lnSpcReduction="20000"/>
          </a:bodyPr>
          <a:lstStyle/>
          <a:p>
            <a:r>
              <a:rPr lang="en-US" sz="3200" dirty="0"/>
              <a:t>CDC.org</a:t>
            </a:r>
          </a:p>
          <a:p>
            <a:r>
              <a:rPr lang="en-US" sz="3200" dirty="0"/>
              <a:t>MayoClinic.org</a:t>
            </a:r>
          </a:p>
          <a:p>
            <a:r>
              <a:rPr lang="en-US" sz="3200" u="sng" dirty="0"/>
              <a:t>Oral Pathology, Clinical Pathologic Correlations</a:t>
            </a:r>
            <a:r>
              <a:rPr lang="en-US" sz="3200" dirty="0"/>
              <a:t>, </a:t>
            </a:r>
            <a:r>
              <a:rPr lang="en-US" sz="3200" dirty="0" err="1"/>
              <a:t>Regezi</a:t>
            </a:r>
            <a:r>
              <a:rPr lang="en-US" sz="3200" dirty="0"/>
              <a:t>&amp; </a:t>
            </a:r>
            <a:r>
              <a:rPr lang="en-US" sz="3200" dirty="0" err="1"/>
              <a:t>Sciubba</a:t>
            </a:r>
            <a:r>
              <a:rPr lang="en-US" sz="3200" dirty="0"/>
              <a:t>, 2nd</a:t>
            </a:r>
          </a:p>
          <a:p>
            <a:r>
              <a:rPr lang="en-US" sz="3200" u="sng" dirty="0"/>
              <a:t>Differential Diagnosis of Oral Lesions</a:t>
            </a:r>
            <a:r>
              <a:rPr lang="en-US" sz="3200" dirty="0"/>
              <a:t>, Wood &amp; </a:t>
            </a:r>
            <a:r>
              <a:rPr lang="en-US" sz="3200" dirty="0" err="1"/>
              <a:t>Goaz</a:t>
            </a:r>
            <a:r>
              <a:rPr lang="en-US" sz="3200" dirty="0"/>
              <a:t>, 4</a:t>
            </a:r>
            <a:r>
              <a:rPr lang="en-US" sz="3200" baseline="30000" dirty="0"/>
              <a:t>th</a:t>
            </a:r>
            <a:endParaRPr lang="en-US" sz="3200" dirty="0"/>
          </a:p>
          <a:p>
            <a:r>
              <a:rPr lang="en-US" sz="3200" u="sng" dirty="0"/>
              <a:t>Prevalence of Oral HPV Infection in the United State, 2009-2010, </a:t>
            </a:r>
            <a:r>
              <a:rPr lang="en-US" sz="3200" dirty="0" err="1"/>
              <a:t>Gillison</a:t>
            </a:r>
            <a:r>
              <a:rPr lang="en-US" sz="3200" dirty="0"/>
              <a:t> et al, JAMA 2012</a:t>
            </a:r>
          </a:p>
          <a:p>
            <a:r>
              <a:rPr lang="en-US" sz="3200" u="sng" dirty="0"/>
              <a:t>Oral Human Papillomavirus Infection Hazard of Intimacy</a:t>
            </a:r>
            <a:r>
              <a:rPr lang="en-US" sz="3200" dirty="0"/>
              <a:t>  </a:t>
            </a:r>
            <a:r>
              <a:rPr lang="en-US" sz="3200" dirty="0" err="1"/>
              <a:t>Schlecht</a:t>
            </a:r>
            <a:r>
              <a:rPr lang="en-US" sz="3200" dirty="0"/>
              <a:t>, JAMA 2012 (Letter to the editor)</a:t>
            </a:r>
          </a:p>
          <a:p>
            <a:r>
              <a:rPr lang="en-US" sz="3200" u="sng" dirty="0"/>
              <a:t>Syphilis and HIV: a dangerous combination </a:t>
            </a:r>
            <a:r>
              <a:rPr lang="en-US" sz="3200" dirty="0"/>
              <a:t>,Lynn, Lightman Lancet Inf Dis. 2004</a:t>
            </a:r>
          </a:p>
          <a:p>
            <a:r>
              <a:rPr lang="en-US" sz="3200" u="sng" dirty="0"/>
              <a:t>Case series of syphilis and HIV co-infections </a:t>
            </a:r>
            <a:r>
              <a:rPr lang="en-US" sz="3200" dirty="0"/>
              <a:t>,Wahab et al, Pak J Med Sci  2013 </a:t>
            </a:r>
          </a:p>
          <a:p>
            <a:endParaRPr lang="en-US" u="sng" dirty="0"/>
          </a:p>
          <a:p>
            <a:endParaRPr lang="en-US" dirty="0"/>
          </a:p>
        </p:txBody>
      </p:sp>
      <p:sp>
        <p:nvSpPr>
          <p:cNvPr id="4" name="Slide Number Placeholder 3">
            <a:extLst>
              <a:ext uri="{FF2B5EF4-FFF2-40B4-BE49-F238E27FC236}">
                <a16:creationId xmlns:a16="http://schemas.microsoft.com/office/drawing/2014/main" id="{6E7DD955-755D-412E-967C-757C4876CDF9}"/>
              </a:ext>
            </a:extLst>
          </p:cNvPr>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37713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971550"/>
            <a:ext cx="4743450" cy="3886200"/>
          </a:xfrm>
        </p:spPr>
        <p:txBody>
          <a:bodyPr>
            <a:normAutofit fontScale="92500" lnSpcReduction="20000"/>
          </a:bodyPr>
          <a:lstStyle/>
          <a:p>
            <a:pPr lvl="0">
              <a:spcBef>
                <a:spcPts val="0"/>
              </a:spcBef>
              <a:buClr>
                <a:schemeClr val="dk1"/>
              </a:buClr>
              <a:buSzPts val="2800"/>
              <a:buFont typeface="Calibri"/>
              <a:buChar char="•"/>
            </a:pPr>
            <a:r>
              <a:rPr lang="en-US" sz="2400" dirty="0">
                <a:solidFill>
                  <a:schemeClr val="dk1"/>
                </a:solidFill>
              </a:rPr>
              <a:t>Clinical Consultation Center </a:t>
            </a:r>
            <a:r>
              <a:rPr lang="en-US" sz="1900" u="sng" dirty="0">
                <a:solidFill>
                  <a:schemeClr val="hlink"/>
                </a:solidFill>
                <a:hlinkClick r:id="rId3"/>
              </a:rPr>
              <a:t>http://nccc.ucsf.edu/</a:t>
            </a:r>
            <a:endParaRPr lang="en-US" sz="1900" u="sng" dirty="0">
              <a:solidFill>
                <a:schemeClr val="dk1"/>
              </a:solidFill>
            </a:endParaRPr>
          </a:p>
          <a:p>
            <a:pPr lvl="1">
              <a:spcBef>
                <a:spcPts val="0"/>
              </a:spcBef>
              <a:buClr>
                <a:schemeClr val="dk1"/>
              </a:buClr>
              <a:buSzPts val="2800"/>
              <a:buFont typeface="Calibri"/>
              <a:buChar char="•"/>
            </a:pPr>
            <a:r>
              <a:rPr lang="en-US" dirty="0">
                <a:solidFill>
                  <a:schemeClr val="dk1"/>
                </a:solidFill>
              </a:rPr>
              <a:t>HIV Management</a:t>
            </a:r>
          </a:p>
          <a:p>
            <a:pPr lvl="1">
              <a:spcBef>
                <a:spcPts val="0"/>
              </a:spcBef>
              <a:buClr>
                <a:schemeClr val="dk1"/>
              </a:buClr>
              <a:buSzPts val="2800"/>
              <a:buFont typeface="Calibri"/>
              <a:buChar char="•"/>
            </a:pPr>
            <a:r>
              <a:rPr lang="en-US" dirty="0">
                <a:solidFill>
                  <a:schemeClr val="dk1"/>
                </a:solidFill>
              </a:rPr>
              <a:t>Perinatal HIV </a:t>
            </a:r>
          </a:p>
          <a:p>
            <a:pPr lvl="1">
              <a:spcBef>
                <a:spcPts val="0"/>
              </a:spcBef>
              <a:buClr>
                <a:schemeClr val="dk1"/>
              </a:buClr>
              <a:buSzPts val="2800"/>
              <a:buFont typeface="Calibri"/>
              <a:buChar char="•"/>
            </a:pPr>
            <a:r>
              <a:rPr lang="en-US" dirty="0">
                <a:solidFill>
                  <a:schemeClr val="dk1"/>
                </a:solidFill>
              </a:rPr>
              <a:t>HIV </a:t>
            </a:r>
            <a:r>
              <a:rPr lang="en-US" dirty="0" err="1">
                <a:solidFill>
                  <a:schemeClr val="dk1"/>
                </a:solidFill>
              </a:rPr>
              <a:t>PrEP</a:t>
            </a:r>
            <a:r>
              <a:rPr lang="en-US" dirty="0">
                <a:solidFill>
                  <a:schemeClr val="dk1"/>
                </a:solidFill>
              </a:rPr>
              <a:t> </a:t>
            </a:r>
          </a:p>
          <a:p>
            <a:pPr lvl="1">
              <a:spcBef>
                <a:spcPts val="0"/>
              </a:spcBef>
              <a:buClr>
                <a:schemeClr val="dk1"/>
              </a:buClr>
              <a:buSzPts val="2800"/>
              <a:buFont typeface="Calibri"/>
              <a:buChar char="•"/>
            </a:pPr>
            <a:r>
              <a:rPr lang="en-US" dirty="0">
                <a:solidFill>
                  <a:schemeClr val="dk1"/>
                </a:solidFill>
              </a:rPr>
              <a:t>HIV PEP line</a:t>
            </a:r>
            <a:endParaRPr lang="en-US" dirty="0"/>
          </a:p>
          <a:p>
            <a:pPr lvl="1">
              <a:spcBef>
                <a:spcPts val="0"/>
              </a:spcBef>
              <a:buClr>
                <a:schemeClr val="dk1"/>
              </a:buClr>
              <a:buSzPts val="2800"/>
              <a:buFont typeface="Calibri"/>
              <a:buChar char="•"/>
            </a:pPr>
            <a:r>
              <a:rPr lang="en-US" dirty="0">
                <a:solidFill>
                  <a:schemeClr val="dk1"/>
                </a:solidFill>
              </a:rPr>
              <a:t>HCV Management</a:t>
            </a:r>
            <a:endParaRPr lang="en-US" dirty="0"/>
          </a:p>
          <a:p>
            <a:pPr lvl="1">
              <a:spcBef>
                <a:spcPts val="0"/>
              </a:spcBef>
              <a:buClr>
                <a:schemeClr val="dk1"/>
              </a:buClr>
              <a:buSzPts val="2800"/>
              <a:buFont typeface="Calibri"/>
              <a:buChar char="•"/>
            </a:pPr>
            <a:r>
              <a:rPr lang="en-US" dirty="0">
                <a:solidFill>
                  <a:schemeClr val="dk1"/>
                </a:solidFill>
              </a:rPr>
              <a:t>Substance Use Management</a:t>
            </a:r>
          </a:p>
          <a:p>
            <a:pPr lvl="0">
              <a:buClr>
                <a:schemeClr val="dk1"/>
              </a:buClr>
              <a:buSzPts val="2800"/>
              <a:buFont typeface="Calibri"/>
              <a:buChar char="•"/>
            </a:pPr>
            <a:r>
              <a:rPr lang="en-US" sz="2400" dirty="0">
                <a:solidFill>
                  <a:schemeClr val="dk1"/>
                </a:solidFill>
              </a:rPr>
              <a:t>Present case on ECHO   </a:t>
            </a:r>
            <a:r>
              <a:rPr lang="en-US" sz="1900" u="sng" dirty="0">
                <a:solidFill>
                  <a:schemeClr val="hlink"/>
                </a:solidFill>
                <a:hlinkClick r:id="rId4"/>
              </a:rPr>
              <a:t>http://echo.unm.edu</a:t>
            </a:r>
            <a:r>
              <a:rPr lang="en-US" sz="1900" dirty="0">
                <a:solidFill>
                  <a:schemeClr val="dk1"/>
                </a:solidFill>
              </a:rPr>
              <a:t>        </a:t>
            </a:r>
            <a:r>
              <a:rPr lang="en-US" sz="1900" u="sng" dirty="0">
                <a:solidFill>
                  <a:schemeClr val="hlink"/>
                </a:solidFill>
                <a:hlinkClick r:id="rId5"/>
              </a:rPr>
              <a:t>hivecho@salud.unm.edu</a:t>
            </a:r>
            <a:r>
              <a:rPr lang="en-US" sz="1900" dirty="0">
                <a:solidFill>
                  <a:schemeClr val="dk1"/>
                </a:solidFill>
              </a:rPr>
              <a:t> </a:t>
            </a:r>
          </a:p>
          <a:p>
            <a:pPr>
              <a:buClr>
                <a:schemeClr val="dk1"/>
              </a:buClr>
              <a:buSzPts val="2800"/>
              <a:buFont typeface="Calibri"/>
              <a:buChar char="•"/>
            </a:pPr>
            <a:r>
              <a:rPr lang="en-US" dirty="0">
                <a:solidFill>
                  <a:schemeClr val="dk1"/>
                </a:solidFill>
              </a:rPr>
              <a:t>Additional trainings </a:t>
            </a:r>
            <a:r>
              <a:rPr lang="en-US" sz="1900" u="sng" dirty="0">
                <a:solidFill>
                  <a:schemeClr val="hlink"/>
                </a:solidFill>
                <a:hlinkClick r:id="rId6"/>
              </a:rPr>
              <a:t>scaetcecho@salud.unm.edu</a:t>
            </a:r>
            <a:endParaRPr lang="en-US" sz="1900" dirty="0">
              <a:solidFill>
                <a:schemeClr val="dk1"/>
              </a:solidFill>
            </a:endParaRPr>
          </a:p>
        </p:txBody>
      </p:sp>
      <p:sp>
        <p:nvSpPr>
          <p:cNvPr id="7" name="Content Placeholder 6"/>
          <p:cNvSpPr>
            <a:spLocks noGrp="1"/>
          </p:cNvSpPr>
          <p:nvPr>
            <p:ph sz="half" idx="2"/>
          </p:nvPr>
        </p:nvSpPr>
        <p:spPr>
          <a:xfrm>
            <a:off x="4419600" y="1047750"/>
            <a:ext cx="4660828" cy="3733800"/>
          </a:xfrm>
        </p:spPr>
        <p:txBody>
          <a:bodyPr>
            <a:normAutofit fontScale="62500" lnSpcReduction="20000"/>
          </a:bodyPr>
          <a:lstStyle/>
          <a:p>
            <a:pPr lvl="0">
              <a:spcBef>
                <a:spcPts val="0"/>
              </a:spcBef>
              <a:buClr>
                <a:schemeClr val="dk1"/>
              </a:buClr>
              <a:buSzPts val="2800"/>
              <a:buFont typeface="Calibri"/>
              <a:buChar char="•"/>
            </a:pPr>
            <a:r>
              <a:rPr lang="en-US" sz="3200" dirty="0">
                <a:solidFill>
                  <a:schemeClr val="dk1"/>
                </a:solidFill>
              </a:rPr>
              <a:t>AETC National HIV Curriculum </a:t>
            </a:r>
            <a:r>
              <a:rPr lang="en-US" u="sng" dirty="0">
                <a:solidFill>
                  <a:schemeClr val="hlink"/>
                </a:solidFill>
                <a:hlinkClick r:id="rId7"/>
              </a:rPr>
              <a:t>https://aidsetc.org/nhc</a:t>
            </a:r>
            <a:endParaRPr lang="en-US" dirty="0">
              <a:solidFill>
                <a:schemeClr val="dk1"/>
              </a:solidFill>
            </a:endParaRPr>
          </a:p>
          <a:p>
            <a:pPr lvl="0">
              <a:buClr>
                <a:schemeClr val="dk1"/>
              </a:buClr>
              <a:buSzPts val="2800"/>
              <a:buFont typeface="Calibri"/>
              <a:buChar char="•"/>
            </a:pPr>
            <a:r>
              <a:rPr lang="en-US" sz="3200" dirty="0">
                <a:solidFill>
                  <a:schemeClr val="dk1"/>
                </a:solidFill>
              </a:rPr>
              <a:t>AETC National HIV-HCV Curriculum</a:t>
            </a:r>
            <a:r>
              <a:rPr lang="en-US" dirty="0">
                <a:solidFill>
                  <a:schemeClr val="dk1"/>
                </a:solidFill>
              </a:rPr>
              <a:t> </a:t>
            </a:r>
            <a:r>
              <a:rPr lang="en-US" u="sng" dirty="0">
                <a:solidFill>
                  <a:schemeClr val="hlink"/>
                </a:solidFill>
              </a:rPr>
              <a:t>https://aidsetc.org/hivhcv</a:t>
            </a:r>
            <a:endParaRPr lang="en-US" dirty="0">
              <a:solidFill>
                <a:schemeClr val="dk1"/>
              </a:solidFill>
            </a:endParaRPr>
          </a:p>
          <a:p>
            <a:pPr lvl="0">
              <a:buClr>
                <a:schemeClr val="dk1"/>
              </a:buClr>
              <a:buSzPts val="2800"/>
              <a:buFont typeface="Calibri"/>
              <a:buChar char="•"/>
            </a:pPr>
            <a:r>
              <a:rPr lang="en-US" sz="3200" dirty="0">
                <a:solidFill>
                  <a:schemeClr val="dk1"/>
                </a:solidFill>
              </a:rPr>
              <a:t>Hepatitis C Online </a:t>
            </a:r>
            <a:r>
              <a:rPr lang="en-US" u="sng" dirty="0">
                <a:solidFill>
                  <a:schemeClr val="hlink"/>
                </a:solidFill>
                <a:hlinkClick r:id="rId8"/>
              </a:rPr>
              <a:t>https://www.hepatitisc.uw.edu/</a:t>
            </a:r>
            <a:endParaRPr lang="en-US" dirty="0">
              <a:solidFill>
                <a:schemeClr val="dk1"/>
              </a:solidFill>
            </a:endParaRPr>
          </a:p>
          <a:p>
            <a:pPr lvl="0">
              <a:buClr>
                <a:schemeClr val="dk1"/>
              </a:buClr>
              <a:buSzPts val="2800"/>
              <a:buFont typeface="Calibri"/>
              <a:buChar char="•"/>
            </a:pPr>
            <a:r>
              <a:rPr lang="en-US" sz="3200" dirty="0">
                <a:solidFill>
                  <a:schemeClr val="dk1"/>
                </a:solidFill>
              </a:rPr>
              <a:t>AETC National Coordinating Resource Center </a:t>
            </a:r>
            <a:r>
              <a:rPr lang="en-US" u="sng" dirty="0">
                <a:solidFill>
                  <a:schemeClr val="hlink"/>
                </a:solidFill>
                <a:hlinkClick r:id="rId9"/>
              </a:rPr>
              <a:t>https://targethiv.org/library/aetc-national-coordinating-resource-center-0</a:t>
            </a:r>
            <a:endParaRPr lang="en-US" u="sng" dirty="0">
              <a:solidFill>
                <a:schemeClr val="hlink"/>
              </a:solidFill>
            </a:endParaRPr>
          </a:p>
          <a:p>
            <a:pPr>
              <a:buClr>
                <a:schemeClr val="dk1"/>
              </a:buClr>
              <a:buSzPts val="2800"/>
              <a:buFont typeface="Calibri"/>
              <a:buChar char="•"/>
            </a:pPr>
            <a:r>
              <a:rPr lang="en-US" sz="3200" dirty="0">
                <a:solidFill>
                  <a:schemeClr val="dk1"/>
                </a:solidFill>
              </a:rPr>
              <a:t>HIV Clinical Guidelines </a:t>
            </a:r>
            <a:r>
              <a:rPr lang="en-US" dirty="0">
                <a:solidFill>
                  <a:schemeClr val="dk1"/>
                </a:solidFill>
                <a:hlinkClick r:id="rId10"/>
              </a:rPr>
              <a:t>https://clinicalinfo.hiv.gov/en/guidelines</a:t>
            </a:r>
            <a:endParaRPr lang="en-US" dirty="0">
              <a:solidFill>
                <a:schemeClr val="dk1"/>
              </a:solidFill>
            </a:endParaRPr>
          </a:p>
          <a:p>
            <a:pPr>
              <a:buClr>
                <a:schemeClr val="dk1"/>
              </a:buClr>
              <a:buSzPts val="2800"/>
              <a:buFont typeface="Calibri"/>
              <a:buChar char="•"/>
            </a:pPr>
            <a:r>
              <a:rPr lang="en-US" sz="3800" u="sng" dirty="0">
                <a:solidFill>
                  <a:schemeClr val="hlink"/>
                </a:solidFill>
              </a:rPr>
              <a:t>www.scaetc.org</a:t>
            </a:r>
            <a:endParaRPr lang="en-US" sz="3800" dirty="0">
              <a:solidFill>
                <a:schemeClr val="dk1"/>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409507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7A82-3D6C-4E67-9E38-F7E9D3C55D35}"/>
              </a:ext>
            </a:extLst>
          </p:cNvPr>
          <p:cNvSpPr>
            <a:spLocks noGrp="1"/>
          </p:cNvSpPr>
          <p:nvPr>
            <p:ph type="title"/>
          </p:nvPr>
        </p:nvSpPr>
        <p:spPr/>
        <p:txBody>
          <a:bodyPr/>
          <a:lstStyle/>
          <a:p>
            <a:pPr algn="ctr"/>
            <a:r>
              <a:rPr lang="en-US" dirty="0"/>
              <a:t>Avenue 360 Health and Wellness</a:t>
            </a:r>
          </a:p>
        </p:txBody>
      </p:sp>
      <p:sp>
        <p:nvSpPr>
          <p:cNvPr id="3" name="Content Placeholder 2">
            <a:extLst>
              <a:ext uri="{FF2B5EF4-FFF2-40B4-BE49-F238E27FC236}">
                <a16:creationId xmlns:a16="http://schemas.microsoft.com/office/drawing/2014/main" id="{97DE3811-023D-4176-9D66-16EC9C21DFD4}"/>
              </a:ext>
            </a:extLst>
          </p:cNvPr>
          <p:cNvSpPr>
            <a:spLocks noGrp="1"/>
          </p:cNvSpPr>
          <p:nvPr>
            <p:ph idx="1"/>
          </p:nvPr>
        </p:nvSpPr>
        <p:spPr>
          <a:xfrm>
            <a:off x="457200" y="1353676"/>
            <a:ext cx="8315569" cy="3275474"/>
          </a:xfrm>
        </p:spPr>
        <p:txBody>
          <a:bodyPr>
            <a:normAutofit fontScale="92500" lnSpcReduction="20000"/>
          </a:bodyPr>
          <a:lstStyle/>
          <a:p>
            <a:r>
              <a:rPr lang="en-US" dirty="0"/>
              <a:t>Federally Qualified Health Center, Joint Commission Certified</a:t>
            </a:r>
          </a:p>
          <a:p>
            <a:r>
              <a:rPr lang="en-US" dirty="0"/>
              <a:t>Primary Medical Care</a:t>
            </a:r>
          </a:p>
          <a:p>
            <a:r>
              <a:rPr lang="en-US" dirty="0"/>
              <a:t>Psychiatric and Mental Health Care</a:t>
            </a:r>
          </a:p>
          <a:p>
            <a:r>
              <a:rPr lang="en-US" dirty="0"/>
              <a:t>Pediatric Medical Care</a:t>
            </a:r>
          </a:p>
          <a:p>
            <a:r>
              <a:rPr lang="en-US" dirty="0"/>
              <a:t>Drug Addiction Treatment</a:t>
            </a:r>
          </a:p>
          <a:p>
            <a:r>
              <a:rPr lang="en-US" dirty="0"/>
              <a:t>Housing Assistance</a:t>
            </a:r>
          </a:p>
          <a:p>
            <a:r>
              <a:rPr lang="en-US" dirty="0"/>
              <a:t>General Dentistry</a:t>
            </a:r>
          </a:p>
          <a:p>
            <a:r>
              <a:rPr lang="en-US" dirty="0"/>
              <a:t>Adult Day Treatment</a:t>
            </a:r>
          </a:p>
          <a:p>
            <a:r>
              <a:rPr lang="en-US" dirty="0"/>
              <a:t>Residential Hospice and Respite Care</a:t>
            </a:r>
          </a:p>
          <a:p>
            <a:pPr marL="114300" indent="0">
              <a:buNone/>
            </a:pPr>
            <a:endParaRPr lang="en-US" dirty="0"/>
          </a:p>
        </p:txBody>
      </p:sp>
      <p:sp>
        <p:nvSpPr>
          <p:cNvPr id="4" name="Slide Number Placeholder 3">
            <a:extLst>
              <a:ext uri="{FF2B5EF4-FFF2-40B4-BE49-F238E27FC236}">
                <a16:creationId xmlns:a16="http://schemas.microsoft.com/office/drawing/2014/main" id="{F28886EE-838F-4BF5-970E-D5163D14C9C7}"/>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74258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352550"/>
            <a:ext cx="8315569" cy="2971800"/>
          </a:xfrm>
        </p:spPr>
        <p:txBody>
          <a:bodyPr>
            <a:normAutofit/>
          </a:bodyPr>
          <a:lstStyle/>
          <a:p>
            <a:pPr marL="514350" indent="-514350">
              <a:buFont typeface="+mj-lt"/>
              <a:buAutoNum type="arabicPeriod"/>
            </a:pPr>
            <a:r>
              <a:rPr lang="en-US" dirty="0"/>
              <a:t>Review the categories of oral sexually transmitted infections (STIs).</a:t>
            </a:r>
          </a:p>
          <a:p>
            <a:pPr marL="514350" indent="-514350">
              <a:buFont typeface="+mj-lt"/>
              <a:buAutoNum type="arabicPeriod"/>
            </a:pPr>
            <a:endParaRPr lang="en-US" sz="800" dirty="0"/>
          </a:p>
          <a:p>
            <a:pPr marL="514350" indent="-514350">
              <a:buFont typeface="+mj-lt"/>
              <a:buAutoNum type="arabicPeriod"/>
            </a:pPr>
            <a:r>
              <a:rPr lang="en-US" dirty="0"/>
              <a:t>Identify oral manifestations of STIs.</a:t>
            </a:r>
          </a:p>
          <a:p>
            <a:pPr marL="514350" indent="-514350">
              <a:buFont typeface="+mj-lt"/>
              <a:buAutoNum type="arabicPeriod"/>
            </a:pPr>
            <a:endParaRPr lang="en-US" sz="800" dirty="0"/>
          </a:p>
          <a:p>
            <a:pPr marL="514350" indent="-514350">
              <a:buFont typeface="+mj-lt"/>
              <a:buAutoNum type="arabicPeriod"/>
            </a:pPr>
            <a:r>
              <a:rPr lang="en-US" dirty="0"/>
              <a:t>Discuss the difference of oral STIs in people with HIV (PWH).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sp>
        <p:nvSpPr>
          <p:cNvPr id="6" name="TextBox 5"/>
          <p:cNvSpPr txBox="1"/>
          <p:nvPr/>
        </p:nvSpPr>
        <p:spPr>
          <a:xfrm>
            <a:off x="990600" y="4019550"/>
            <a:ext cx="7162800" cy="646331"/>
          </a:xfrm>
          <a:prstGeom prst="rect">
            <a:avLst/>
          </a:prstGeom>
          <a:noFill/>
        </p:spPr>
        <p:txBody>
          <a:bodyPr wrap="square" rtlCol="0">
            <a:spAutoFit/>
          </a:bodyPr>
          <a:lstStyle/>
          <a:p>
            <a:pPr algn="ctr"/>
            <a:r>
              <a:rPr lang="en-US" dirty="0"/>
              <a:t>Photos included in this slide set are from </a:t>
            </a:r>
            <a:r>
              <a:rPr lang="en-US" dirty="0" err="1"/>
              <a:t>C.Mark</a:t>
            </a:r>
            <a:r>
              <a:rPr lang="en-US" dirty="0"/>
              <a:t> Nichols, DDS unless otherwise specified.</a:t>
            </a:r>
          </a:p>
        </p:txBody>
      </p:sp>
    </p:spTree>
    <p:extLst>
      <p:ext uri="{BB962C8B-B14F-4D97-AF65-F5344CB8AC3E}">
        <p14:creationId xmlns:p14="http://schemas.microsoft.com/office/powerpoint/2010/main" val="233872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9C8-2170-4B6E-9897-8FE08DD2B33B}"/>
              </a:ext>
            </a:extLst>
          </p:cNvPr>
          <p:cNvSpPr>
            <a:spLocks noGrp="1"/>
          </p:cNvSpPr>
          <p:nvPr>
            <p:ph type="title"/>
          </p:nvPr>
        </p:nvSpPr>
        <p:spPr>
          <a:xfrm>
            <a:off x="304800" y="205979"/>
            <a:ext cx="8467969" cy="857250"/>
          </a:xfrm>
        </p:spPr>
        <p:txBody>
          <a:bodyPr/>
          <a:lstStyle/>
          <a:p>
            <a:pPr algn="ctr"/>
            <a:r>
              <a:rPr lang="en-US" sz="3600" dirty="0"/>
              <a:t>Oral Sexually Transmitted Infections in HIV</a:t>
            </a:r>
          </a:p>
        </p:txBody>
      </p:sp>
      <p:sp>
        <p:nvSpPr>
          <p:cNvPr id="3" name="Content Placeholder 2">
            <a:extLst>
              <a:ext uri="{FF2B5EF4-FFF2-40B4-BE49-F238E27FC236}">
                <a16:creationId xmlns:a16="http://schemas.microsoft.com/office/drawing/2014/main" id="{C6321C25-AAA6-4998-9BDD-A3B8826A9811}"/>
              </a:ext>
            </a:extLst>
          </p:cNvPr>
          <p:cNvSpPr>
            <a:spLocks noGrp="1"/>
          </p:cNvSpPr>
          <p:nvPr>
            <p:ph idx="1"/>
          </p:nvPr>
        </p:nvSpPr>
        <p:spPr>
          <a:xfrm>
            <a:off x="457200" y="1352549"/>
            <a:ext cx="8315569" cy="3123075"/>
          </a:xfrm>
        </p:spPr>
        <p:txBody>
          <a:bodyPr/>
          <a:lstStyle/>
          <a:p>
            <a:r>
              <a:rPr lang="en-US" dirty="0"/>
              <a:t>Human Papilloma Virus</a:t>
            </a:r>
          </a:p>
          <a:p>
            <a:r>
              <a:rPr lang="en-US" dirty="0"/>
              <a:t>Herpes Simplex Virus</a:t>
            </a:r>
          </a:p>
          <a:p>
            <a:r>
              <a:rPr lang="en-US" dirty="0"/>
              <a:t>Molluscum contagiosum</a:t>
            </a:r>
          </a:p>
          <a:p>
            <a:r>
              <a:rPr lang="en-US" dirty="0"/>
              <a:t>Syphilis</a:t>
            </a:r>
          </a:p>
          <a:p>
            <a:r>
              <a:rPr lang="en-US" dirty="0"/>
              <a:t>Gonorrhea </a:t>
            </a:r>
          </a:p>
          <a:p>
            <a:r>
              <a:rPr lang="en-US" dirty="0"/>
              <a:t>Chlamydia</a:t>
            </a:r>
          </a:p>
          <a:p>
            <a:endParaRPr lang="en-US" dirty="0"/>
          </a:p>
        </p:txBody>
      </p:sp>
      <p:sp>
        <p:nvSpPr>
          <p:cNvPr id="4" name="Slide Number Placeholder 3">
            <a:extLst>
              <a:ext uri="{FF2B5EF4-FFF2-40B4-BE49-F238E27FC236}">
                <a16:creationId xmlns:a16="http://schemas.microsoft.com/office/drawing/2014/main" id="{107A1458-2113-4922-87AC-9A6229E656C9}"/>
              </a:ext>
            </a:extLst>
          </p:cNvPr>
          <p:cNvSpPr>
            <a:spLocks noGrp="1"/>
          </p:cNvSpPr>
          <p:nvPr>
            <p:ph type="sldNum" sz="quarter" idx="12"/>
          </p:nvPr>
        </p:nvSpPr>
        <p:spPr/>
        <p:txBody>
          <a:bodyPr/>
          <a:lstStyle/>
          <a:p>
            <a:fld id="{6E2D2B3B-882E-40F3-A32F-6DD516915044}" type="slidenum">
              <a:rPr lang="en-US" smtClean="0"/>
              <a:pPr/>
              <a:t>6</a:t>
            </a:fld>
            <a:endParaRPr lang="en-US"/>
          </a:p>
        </p:txBody>
      </p:sp>
    </p:spTree>
    <p:extLst>
      <p:ext uri="{BB962C8B-B14F-4D97-AF65-F5344CB8AC3E}">
        <p14:creationId xmlns:p14="http://schemas.microsoft.com/office/powerpoint/2010/main" val="161853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970B-8273-4FD3-85A1-5228FEE2C126}"/>
              </a:ext>
            </a:extLst>
          </p:cNvPr>
          <p:cNvSpPr>
            <a:spLocks noGrp="1"/>
          </p:cNvSpPr>
          <p:nvPr>
            <p:ph type="title"/>
          </p:nvPr>
        </p:nvSpPr>
        <p:spPr/>
        <p:txBody>
          <a:bodyPr/>
          <a:lstStyle/>
          <a:p>
            <a:pPr algn="ctr"/>
            <a:r>
              <a:rPr lang="en-US" sz="3600" dirty="0"/>
              <a:t>Higher prevalence of Oral HPV in PWH</a:t>
            </a:r>
          </a:p>
        </p:txBody>
      </p:sp>
      <p:sp>
        <p:nvSpPr>
          <p:cNvPr id="3" name="Content Placeholder 2">
            <a:extLst>
              <a:ext uri="{FF2B5EF4-FFF2-40B4-BE49-F238E27FC236}">
                <a16:creationId xmlns:a16="http://schemas.microsoft.com/office/drawing/2014/main" id="{C6F79051-D59A-47FA-B836-143E419370D3}"/>
              </a:ext>
            </a:extLst>
          </p:cNvPr>
          <p:cNvSpPr>
            <a:spLocks noGrp="1"/>
          </p:cNvSpPr>
          <p:nvPr>
            <p:ph idx="1"/>
          </p:nvPr>
        </p:nvSpPr>
        <p:spPr>
          <a:xfrm>
            <a:off x="457200" y="1352549"/>
            <a:ext cx="8382000" cy="3123075"/>
          </a:xfrm>
        </p:spPr>
        <p:txBody>
          <a:bodyPr>
            <a:normAutofit fontScale="85000" lnSpcReduction="10000"/>
          </a:bodyPr>
          <a:lstStyle/>
          <a:p>
            <a:pPr>
              <a:buFont typeface="Arial" panose="020B0604020202020204" pitchFamily="34" charset="0"/>
              <a:buChar char="•"/>
            </a:pPr>
            <a:r>
              <a:rPr lang="en-US" dirty="0"/>
              <a:t>Prevalence of any oral HPV for adults 18-69yo increasing</a:t>
            </a:r>
          </a:p>
          <a:p>
            <a:pPr lvl="1">
              <a:buFont typeface="Arial" panose="020B0604020202020204" pitchFamily="34" charset="0"/>
              <a:buChar char="•"/>
            </a:pPr>
            <a:r>
              <a:rPr lang="en-US" dirty="0"/>
              <a:t>2009-2010: any HPV: 6.9% (men 10.1%, women 3.6%); HPV-16: 1%</a:t>
            </a:r>
          </a:p>
          <a:p>
            <a:pPr lvl="1">
              <a:buFont typeface="Arial" panose="020B0604020202020204" pitchFamily="34" charset="0"/>
              <a:buChar char="•"/>
            </a:pPr>
            <a:r>
              <a:rPr lang="en-US" dirty="0"/>
              <a:t>2011–2014: any HPV: 7.3%; high-risk HPV: 4.0% </a:t>
            </a:r>
          </a:p>
          <a:p>
            <a:pPr lvl="1">
              <a:buFont typeface="Arial" panose="020B0604020202020204" pitchFamily="34" charset="0"/>
              <a:buChar char="•"/>
            </a:pPr>
            <a:r>
              <a:rPr lang="en-US" dirty="0"/>
              <a:t>2013–2014: any HPV: 45.2% men, 39.9% women; high-risk 25.1% men, 20.4% women</a:t>
            </a:r>
          </a:p>
          <a:p>
            <a:endParaRPr lang="en-US" sz="800" dirty="0"/>
          </a:p>
          <a:p>
            <a:r>
              <a:rPr lang="en-US" dirty="0"/>
              <a:t>High risk HIV-negative adults has a prevalence of 25% (men 28%, women 18%); HPV 16 – 5.3% </a:t>
            </a:r>
            <a:r>
              <a:rPr lang="en-US" baseline="30000" dirty="0"/>
              <a:t>(2009-10)</a:t>
            </a:r>
          </a:p>
          <a:p>
            <a:endParaRPr lang="en-US" sz="800" dirty="0"/>
          </a:p>
          <a:p>
            <a:r>
              <a:rPr lang="en-US" dirty="0"/>
              <a:t>Adult PWH prevalence of 40% (men 45%, women 35%); HPV 16 – 6.1% </a:t>
            </a:r>
            <a:r>
              <a:rPr lang="en-US" baseline="30000" dirty="0"/>
              <a:t>(2009-10)</a:t>
            </a:r>
          </a:p>
          <a:p>
            <a:endParaRPr lang="en-US" dirty="0"/>
          </a:p>
        </p:txBody>
      </p:sp>
      <p:sp>
        <p:nvSpPr>
          <p:cNvPr id="4" name="Slide Number Placeholder 3">
            <a:extLst>
              <a:ext uri="{FF2B5EF4-FFF2-40B4-BE49-F238E27FC236}">
                <a16:creationId xmlns:a16="http://schemas.microsoft.com/office/drawing/2014/main" id="{3F71C377-2F2E-480E-BF7A-0C112E799D98}"/>
              </a:ext>
            </a:extLst>
          </p:cNvPr>
          <p:cNvSpPr>
            <a:spLocks noGrp="1"/>
          </p:cNvSpPr>
          <p:nvPr>
            <p:ph type="sldNum" sz="quarter" idx="12"/>
          </p:nvPr>
        </p:nvSpPr>
        <p:spPr/>
        <p:txBody>
          <a:bodyPr/>
          <a:lstStyle/>
          <a:p>
            <a:fld id="{6E2D2B3B-882E-40F3-A32F-6DD516915044}" type="slidenum">
              <a:rPr lang="en-US" smtClean="0"/>
              <a:pPr/>
              <a:t>7</a:t>
            </a:fld>
            <a:endParaRPr lang="en-US"/>
          </a:p>
        </p:txBody>
      </p:sp>
      <p:sp>
        <p:nvSpPr>
          <p:cNvPr id="5" name="TextBox 4">
            <a:extLst>
              <a:ext uri="{FF2B5EF4-FFF2-40B4-BE49-F238E27FC236}">
                <a16:creationId xmlns:a16="http://schemas.microsoft.com/office/drawing/2014/main" id="{CE7392E4-92F5-4E81-9FA0-3A66E5AC43FD}"/>
              </a:ext>
            </a:extLst>
          </p:cNvPr>
          <p:cNvSpPr txBox="1"/>
          <p:nvPr/>
        </p:nvSpPr>
        <p:spPr>
          <a:xfrm>
            <a:off x="1600200" y="4686240"/>
            <a:ext cx="6705600" cy="430887"/>
          </a:xfrm>
          <a:prstGeom prst="rect">
            <a:avLst/>
          </a:prstGeom>
          <a:noFill/>
        </p:spPr>
        <p:txBody>
          <a:bodyPr wrap="square" rtlCol="0">
            <a:spAutoFit/>
          </a:bodyPr>
          <a:lstStyle/>
          <a:p>
            <a:r>
              <a:rPr lang="en-US" sz="1100" dirty="0">
                <a:solidFill>
                  <a:schemeClr val="bg1"/>
                </a:solidFill>
                <a:latin typeface="Open Sans"/>
              </a:rPr>
              <a:t>McQuillan et al,  NCHS Data Brief, No. 208, 2017,    CDC.gov   </a:t>
            </a:r>
            <a:r>
              <a:rPr lang="en-US" sz="1100" dirty="0">
                <a:solidFill>
                  <a:schemeClr val="bg1"/>
                </a:solidFill>
              </a:rPr>
              <a:t>“Oral Human Papillomavirus Infection:  Hazard of Intimacy” </a:t>
            </a:r>
            <a:r>
              <a:rPr lang="en-US" sz="1100" dirty="0" err="1">
                <a:solidFill>
                  <a:schemeClr val="bg1"/>
                </a:solidFill>
              </a:rPr>
              <a:t>Schlecht</a:t>
            </a:r>
            <a:r>
              <a:rPr lang="en-US" sz="1100" dirty="0">
                <a:solidFill>
                  <a:schemeClr val="bg1"/>
                </a:solidFill>
              </a:rPr>
              <a:t> JAMA 2012 ,Letter to the editor that summarizes </a:t>
            </a:r>
            <a:r>
              <a:rPr lang="en-US" sz="1100" dirty="0" err="1">
                <a:solidFill>
                  <a:schemeClr val="bg1"/>
                </a:solidFill>
              </a:rPr>
              <a:t>Gillison</a:t>
            </a:r>
            <a:r>
              <a:rPr lang="en-US" sz="1100" dirty="0">
                <a:solidFill>
                  <a:schemeClr val="bg1"/>
                </a:solidFill>
              </a:rPr>
              <a:t> et al, JAMA 2012</a:t>
            </a:r>
          </a:p>
        </p:txBody>
      </p:sp>
    </p:spTree>
    <p:extLst>
      <p:ext uri="{BB962C8B-B14F-4D97-AF65-F5344CB8AC3E}">
        <p14:creationId xmlns:p14="http://schemas.microsoft.com/office/powerpoint/2010/main" val="287756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1A89-FC1B-479D-BEB0-998261EB33CD}"/>
              </a:ext>
            </a:extLst>
          </p:cNvPr>
          <p:cNvSpPr>
            <a:spLocks noGrp="1"/>
          </p:cNvSpPr>
          <p:nvPr>
            <p:ph type="title"/>
          </p:nvPr>
        </p:nvSpPr>
        <p:spPr/>
        <p:txBody>
          <a:bodyPr/>
          <a:lstStyle/>
          <a:p>
            <a:pPr algn="ctr"/>
            <a:r>
              <a:rPr lang="en-US" sz="3600" dirty="0"/>
              <a:t>HPV in Oral Cavity and Peri-Oral Region</a:t>
            </a:r>
          </a:p>
        </p:txBody>
      </p:sp>
      <p:sp>
        <p:nvSpPr>
          <p:cNvPr id="3" name="Content Placeholder 2">
            <a:extLst>
              <a:ext uri="{FF2B5EF4-FFF2-40B4-BE49-F238E27FC236}">
                <a16:creationId xmlns:a16="http://schemas.microsoft.com/office/drawing/2014/main" id="{A2761A5D-C79F-4273-9533-225591577E3A}"/>
              </a:ext>
            </a:extLst>
          </p:cNvPr>
          <p:cNvSpPr>
            <a:spLocks noGrp="1"/>
          </p:cNvSpPr>
          <p:nvPr>
            <p:ph idx="1"/>
          </p:nvPr>
        </p:nvSpPr>
        <p:spPr>
          <a:xfrm>
            <a:off x="457200" y="1277476"/>
            <a:ext cx="8458200" cy="3275474"/>
          </a:xfrm>
        </p:spPr>
        <p:txBody>
          <a:bodyPr/>
          <a:lstStyle/>
          <a:p>
            <a:pPr>
              <a:lnSpc>
                <a:spcPct val="90000"/>
              </a:lnSpc>
            </a:pPr>
            <a:r>
              <a:rPr lang="en-US" dirty="0"/>
              <a:t>Condyloma </a:t>
            </a:r>
            <a:r>
              <a:rPr lang="en-US" dirty="0" err="1"/>
              <a:t>acuminatum</a:t>
            </a:r>
            <a:r>
              <a:rPr lang="en-US" dirty="0"/>
              <a:t> – HPV 6,11   </a:t>
            </a:r>
            <a:r>
              <a:rPr lang="en-US" dirty="0">
                <a:solidFill>
                  <a:srgbClr val="C00000"/>
                </a:solidFill>
              </a:rPr>
              <a:t>*</a:t>
            </a:r>
          </a:p>
          <a:p>
            <a:pPr>
              <a:lnSpc>
                <a:spcPct val="90000"/>
              </a:lnSpc>
            </a:pPr>
            <a:r>
              <a:rPr lang="en-US" dirty="0"/>
              <a:t>Verruca vulgaris – HPV 1,2,4,7</a:t>
            </a:r>
          </a:p>
          <a:p>
            <a:pPr>
              <a:lnSpc>
                <a:spcPct val="90000"/>
              </a:lnSpc>
            </a:pPr>
            <a:r>
              <a:rPr lang="en-US" dirty="0"/>
              <a:t>Verruca plana - HPV 3,10,28,41</a:t>
            </a:r>
          </a:p>
          <a:p>
            <a:pPr>
              <a:lnSpc>
                <a:spcPct val="90000"/>
              </a:lnSpc>
            </a:pPr>
            <a:r>
              <a:rPr lang="en-US" dirty="0"/>
              <a:t>Multifocal epithelial hyperplasia – HPV 13,32 </a:t>
            </a:r>
            <a:r>
              <a:rPr lang="en-US" dirty="0">
                <a:solidFill>
                  <a:srgbClr val="C00000"/>
                </a:solidFill>
              </a:rPr>
              <a:t>*</a:t>
            </a:r>
          </a:p>
          <a:p>
            <a:pPr>
              <a:lnSpc>
                <a:spcPct val="90000"/>
              </a:lnSpc>
            </a:pPr>
            <a:r>
              <a:rPr lang="en-US" dirty="0"/>
              <a:t>HPV induced dysplasia – HPV 16,18 </a:t>
            </a:r>
            <a:r>
              <a:rPr lang="en-US" dirty="0">
                <a:solidFill>
                  <a:srgbClr val="C00000"/>
                </a:solidFill>
              </a:rPr>
              <a:t>*</a:t>
            </a:r>
          </a:p>
          <a:p>
            <a:endParaRPr lang="en-US" dirty="0"/>
          </a:p>
          <a:p>
            <a:r>
              <a:rPr lang="en-US" dirty="0">
                <a:solidFill>
                  <a:srgbClr val="C00000"/>
                </a:solidFill>
              </a:rPr>
              <a:t>*Sexual transmission: oral-genital, oral-oral, genital-genital</a:t>
            </a:r>
          </a:p>
        </p:txBody>
      </p:sp>
      <p:sp>
        <p:nvSpPr>
          <p:cNvPr id="4" name="Slide Number Placeholder 3">
            <a:extLst>
              <a:ext uri="{FF2B5EF4-FFF2-40B4-BE49-F238E27FC236}">
                <a16:creationId xmlns:a16="http://schemas.microsoft.com/office/drawing/2014/main" id="{41737D89-90EB-456A-9E97-79DDC06A1586}"/>
              </a:ext>
            </a:extLst>
          </p:cNvPr>
          <p:cNvSpPr>
            <a:spLocks noGrp="1"/>
          </p:cNvSpPr>
          <p:nvPr>
            <p:ph type="sldNum" sz="quarter" idx="12"/>
          </p:nvPr>
        </p:nvSpPr>
        <p:spPr/>
        <p:txBody>
          <a:bodyPr/>
          <a:lstStyle/>
          <a:p>
            <a:fld id="{6E2D2B3B-882E-40F3-A32F-6DD516915044}" type="slidenum">
              <a:rPr lang="en-US" smtClean="0"/>
              <a:pPr/>
              <a:t>8</a:t>
            </a:fld>
            <a:endParaRPr lang="en-US"/>
          </a:p>
        </p:txBody>
      </p:sp>
    </p:spTree>
    <p:extLst>
      <p:ext uri="{BB962C8B-B14F-4D97-AF65-F5344CB8AC3E}">
        <p14:creationId xmlns:p14="http://schemas.microsoft.com/office/powerpoint/2010/main" val="104198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Condyloma </a:t>
            </a:r>
            <a:r>
              <a:rPr lang="en-US" dirty="0" err="1"/>
              <a:t>acuminatum</a:t>
            </a:r>
            <a:endParaRPr lang="en-US" dirty="0"/>
          </a:p>
        </p:txBody>
      </p:sp>
      <p:sp>
        <p:nvSpPr>
          <p:cNvPr id="6" name="Content Placeholder 5"/>
          <p:cNvSpPr>
            <a:spLocks noGrp="1"/>
          </p:cNvSpPr>
          <p:nvPr>
            <p:ph idx="1"/>
          </p:nvPr>
        </p:nvSpPr>
        <p:spPr>
          <a:xfrm>
            <a:off x="304801" y="1123950"/>
            <a:ext cx="5562599" cy="3453062"/>
          </a:xfrm>
        </p:spPr>
        <p:txBody>
          <a:bodyPr>
            <a:normAutofit lnSpcReduction="10000"/>
          </a:bodyPr>
          <a:lstStyle/>
          <a:p>
            <a:r>
              <a:rPr lang="en-US" dirty="0"/>
              <a:t>Solitary or multiple lesions on the oral mucosa or vermillion border with a finger-like projections or cauliflower surface</a:t>
            </a:r>
          </a:p>
          <a:p>
            <a:r>
              <a:rPr lang="en-US" dirty="0"/>
              <a:t>Etiology: HPV 6,11; usually                          sexual transmission</a:t>
            </a:r>
          </a:p>
          <a:p>
            <a:r>
              <a:rPr lang="en-US" dirty="0"/>
              <a:t>Dx: clinical but biopsy             preferred</a:t>
            </a:r>
          </a:p>
          <a:p>
            <a:r>
              <a:rPr lang="en-US" dirty="0"/>
              <a:t>Tx: excision</a:t>
            </a:r>
          </a:p>
          <a:p>
            <a:endParaRPr lang="en-US" dirty="0"/>
          </a:p>
        </p:txBody>
      </p:sp>
      <p:sp>
        <p:nvSpPr>
          <p:cNvPr id="4" name="Slide Number Placeholder 3"/>
          <p:cNvSpPr>
            <a:spLocks noGrp="1"/>
          </p:cNvSpPr>
          <p:nvPr>
            <p:ph type="sldNum" sz="quarter" idx="12"/>
          </p:nvPr>
        </p:nvSpPr>
        <p:spPr/>
        <p:txBody>
          <a:bodyPr/>
          <a:lstStyle/>
          <a:p>
            <a:fld id="{3D987DAA-A896-1841-BC8A-D645CCE33E3D}" type="slidenum">
              <a:rPr lang="en-US" smtClean="0">
                <a:solidFill>
                  <a:srgbClr val="FFFFFF"/>
                </a:solidFill>
              </a:rPr>
              <a:pPr/>
              <a:t>9</a:t>
            </a:fld>
            <a:endParaRPr lang="en-US" dirty="0">
              <a:solidFill>
                <a:srgbClr val="FFFFFF"/>
              </a:solidFill>
            </a:endParaRPr>
          </a:p>
        </p:txBody>
      </p:sp>
      <p:pic>
        <p:nvPicPr>
          <p:cNvPr id="8" name="Picture 2" descr="F:\090908\DSC_0309.JPG">
            <a:extLst>
              <a:ext uri="{FF2B5EF4-FFF2-40B4-BE49-F238E27FC236}">
                <a16:creationId xmlns:a16="http://schemas.microsoft.com/office/drawing/2014/main" id="{4A0B42CB-776C-43C4-ADF7-F993D6932542}"/>
              </a:ext>
            </a:extLst>
          </p:cNvPr>
          <p:cNvPicPr>
            <a:picLocks noChangeAspect="1" noChangeArrowheads="1"/>
          </p:cNvPicPr>
          <p:nvPr/>
        </p:nvPicPr>
        <p:blipFill rotWithShape="1">
          <a:blip r:embed="rId3" cstate="print"/>
          <a:srcRect l="7396" r="11255" b="15221"/>
          <a:stretch/>
        </p:blipFill>
        <p:spPr bwMode="auto">
          <a:xfrm>
            <a:off x="4189694" y="2838172"/>
            <a:ext cx="2514600" cy="1752600"/>
          </a:xfrm>
          <a:prstGeom prst="rect">
            <a:avLst/>
          </a:prstGeom>
          <a:noFill/>
          <a:ln w="9525">
            <a:solidFill>
              <a:schemeClr val="tx1"/>
            </a:solidFill>
            <a:miter lim="800000"/>
            <a:headEnd/>
            <a:tailEnd/>
          </a:ln>
        </p:spPr>
      </p:pic>
      <p:sp>
        <p:nvSpPr>
          <p:cNvPr id="2" name="TextBox 1">
            <a:extLst>
              <a:ext uri="{FF2B5EF4-FFF2-40B4-BE49-F238E27FC236}">
                <a16:creationId xmlns:a16="http://schemas.microsoft.com/office/drawing/2014/main" id="{8DEB97E6-F88A-49BF-ACC3-69BB82651EDE}"/>
              </a:ext>
            </a:extLst>
          </p:cNvPr>
          <p:cNvSpPr txBox="1"/>
          <p:nvPr/>
        </p:nvSpPr>
        <p:spPr>
          <a:xfrm>
            <a:off x="2438400" y="4729412"/>
            <a:ext cx="4724400" cy="307777"/>
          </a:xfrm>
          <a:prstGeom prst="rect">
            <a:avLst/>
          </a:prstGeom>
          <a:noFill/>
        </p:spPr>
        <p:txBody>
          <a:bodyPr wrap="square" rtlCol="0">
            <a:spAutoFit/>
          </a:bodyPr>
          <a:lstStyle/>
          <a:p>
            <a:pPr algn="ctr"/>
            <a:r>
              <a:rPr lang="en-US" sz="1400" dirty="0">
                <a:solidFill>
                  <a:schemeClr val="bg1"/>
                </a:solidFill>
              </a:rPr>
              <a:t>Dx=diagnosis, Tx=treatment</a:t>
            </a:r>
          </a:p>
        </p:txBody>
      </p:sp>
      <p:pic>
        <p:nvPicPr>
          <p:cNvPr id="3" name="Picture 2">
            <a:extLst>
              <a:ext uri="{FF2B5EF4-FFF2-40B4-BE49-F238E27FC236}">
                <a16:creationId xmlns:a16="http://schemas.microsoft.com/office/drawing/2014/main" id="{B7B22075-D2D5-48DB-A1CE-008CEA142924}"/>
              </a:ext>
            </a:extLst>
          </p:cNvPr>
          <p:cNvPicPr>
            <a:picLocks noChangeAspect="1"/>
          </p:cNvPicPr>
          <p:nvPr/>
        </p:nvPicPr>
        <p:blipFill>
          <a:blip r:embed="rId4"/>
          <a:stretch>
            <a:fillRect/>
          </a:stretch>
        </p:blipFill>
        <p:spPr>
          <a:xfrm>
            <a:off x="6172200" y="205979"/>
            <a:ext cx="2057400" cy="2469562"/>
          </a:xfrm>
          <a:prstGeom prst="rect">
            <a:avLst/>
          </a:prstGeom>
          <a:ln>
            <a:solidFill>
              <a:schemeClr val="tx1"/>
            </a:solidFill>
          </a:ln>
        </p:spPr>
      </p:pic>
      <p:pic>
        <p:nvPicPr>
          <p:cNvPr id="9" name="Picture 2" descr="C:\Documents and Settings\mnichols\Desktop\Patient Photos\01212014\DSC_0019.JPG">
            <a:extLst>
              <a:ext uri="{FF2B5EF4-FFF2-40B4-BE49-F238E27FC236}">
                <a16:creationId xmlns:a16="http://schemas.microsoft.com/office/drawing/2014/main" id="{80E8AEA8-4E6F-4EDE-88FD-D8147207381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r="13333" b="2069"/>
          <a:stretch/>
        </p:blipFill>
        <p:spPr bwMode="auto">
          <a:xfrm>
            <a:off x="6762128" y="2838172"/>
            <a:ext cx="2318300" cy="1753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276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2460</TotalTime>
  <Words>2726</Words>
  <Application>Microsoft Office PowerPoint</Application>
  <PresentationFormat>On-screen Show (16:9)</PresentationFormat>
  <Paragraphs>371</Paragraphs>
  <Slides>39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ＭＳ Ｐゴシック</vt:lpstr>
      <vt:lpstr>Arial</vt:lpstr>
      <vt:lpstr>Arial</vt:lpstr>
      <vt:lpstr>Calibri</vt:lpstr>
      <vt:lpstr>ITC Avant Garde Std Bk</vt:lpstr>
      <vt:lpstr>ITC Avant Garde Std Md</vt:lpstr>
      <vt:lpstr>Merriweather</vt:lpstr>
      <vt:lpstr>Open Sans</vt:lpstr>
      <vt:lpstr>Times New Roman</vt:lpstr>
      <vt:lpstr>Wingdings</vt:lpstr>
      <vt:lpstr>AETC-BLANK-MASTER</vt:lpstr>
      <vt:lpstr>Oral Manifestations  of Sexually Transmitted Infections in PWH</vt:lpstr>
      <vt:lpstr>Conflicts of Interest</vt:lpstr>
      <vt:lpstr>Disclaimers</vt:lpstr>
      <vt:lpstr>Avenue 360 Health and Wellness</vt:lpstr>
      <vt:lpstr>Learning Objectives</vt:lpstr>
      <vt:lpstr>Oral Sexually Transmitted Infections in HIV</vt:lpstr>
      <vt:lpstr>Higher prevalence of Oral HPV in PWH</vt:lpstr>
      <vt:lpstr>HPV in Oral Cavity and Peri-Oral Region</vt:lpstr>
      <vt:lpstr>Condyloma acuminatum</vt:lpstr>
      <vt:lpstr>Case History: Growth on Tonsil</vt:lpstr>
      <vt:lpstr>Case History: Growths on lips</vt:lpstr>
      <vt:lpstr>Multifocal Epithelial Hyperplasia                  (MEH; FEH, Heck’s Disease)</vt:lpstr>
      <vt:lpstr>Case History: HPV-16 Induced Severe Dysplasia</vt:lpstr>
      <vt:lpstr>Case History: Invasive Squamous Cell Carcinoma</vt:lpstr>
      <vt:lpstr>Case History 2: Invasive Squamous Cell Carcinoma</vt:lpstr>
      <vt:lpstr>Case History 3: Invasive Squamous Cell Carcinoma</vt:lpstr>
      <vt:lpstr>Case History 4: Invasive Squamous Cell Carcinoma</vt:lpstr>
      <vt:lpstr>Herpes Simplex Virus (HSV)</vt:lpstr>
      <vt:lpstr>HSV Lesions - Labialis</vt:lpstr>
      <vt:lpstr>HSV Lesions - Intraoral</vt:lpstr>
      <vt:lpstr>Molluscum Contagiosum - Poxvirus</vt:lpstr>
      <vt:lpstr>Molluscum contagiosum</vt:lpstr>
      <vt:lpstr>Molluscum contagiosum</vt:lpstr>
      <vt:lpstr>Syphilis: Treponema pallidum</vt:lpstr>
      <vt:lpstr>Syphilis: Treponema pallidum</vt:lpstr>
      <vt:lpstr>Syphilis Stages</vt:lpstr>
      <vt:lpstr>Syphilis and HIV</vt:lpstr>
      <vt:lpstr>Primary Syphilis</vt:lpstr>
      <vt:lpstr>Secondary Syphilis</vt:lpstr>
      <vt:lpstr>Case History – Swollen Tongue</vt:lpstr>
      <vt:lpstr>Case History – Swollen Tongue</vt:lpstr>
      <vt:lpstr>Case History – Secondary Syphilis</vt:lpstr>
      <vt:lpstr>Tertiary Syphilis</vt:lpstr>
      <vt:lpstr>Case History - Neurosyphilis</vt:lpstr>
      <vt:lpstr>Neisseria gonorrhoeae</vt:lpstr>
      <vt:lpstr>Case History – gonorrhea</vt:lpstr>
      <vt:lpstr>Chlamydia trachomatis</vt:lpstr>
      <vt:lpstr>References</vt:lpstr>
      <vt:lpstr>Resources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Elizabeth Rolon</cp:lastModifiedBy>
  <cp:revision>211</cp:revision>
  <cp:lastPrinted>2020-04-03T19:30:52Z</cp:lastPrinted>
  <dcterms:created xsi:type="dcterms:W3CDTF">2016-03-30T16:09:11Z</dcterms:created>
  <dcterms:modified xsi:type="dcterms:W3CDTF">2021-06-08T16:05:03Z</dcterms:modified>
  <cp:contentStatus/>
</cp:coreProperties>
</file>