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4" r:id="rId2"/>
    <p:sldMasterId id="2147483682" r:id="rId3"/>
    <p:sldMasterId id="2147483684" r:id="rId4"/>
    <p:sldMasterId id="2147483686" r:id="rId5"/>
    <p:sldMasterId id="2147483688" r:id="rId6"/>
    <p:sldMasterId id="2147483696" r:id="rId7"/>
    <p:sldMasterId id="2147483698" r:id="rId8"/>
    <p:sldMasterId id="2147483700" r:id="rId9"/>
  </p:sldMasterIdLst>
  <p:notesMasterIdLst>
    <p:notesMasterId r:id="rId39"/>
  </p:notesMasterIdLst>
  <p:sldIdLst>
    <p:sldId id="256" r:id="rId10"/>
    <p:sldId id="257" r:id="rId11"/>
    <p:sldId id="258" r:id="rId12"/>
    <p:sldId id="259" r:id="rId13"/>
    <p:sldId id="260" r:id="rId14"/>
    <p:sldId id="262" r:id="rId15"/>
    <p:sldId id="289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0" r:id="rId32"/>
    <p:sldId id="282" r:id="rId33"/>
    <p:sldId id="283" r:id="rId34"/>
    <p:sldId id="284" r:id="rId35"/>
    <p:sldId id="286" r:id="rId36"/>
    <p:sldId id="287" r:id="rId37"/>
    <p:sldId id="288" r:id="rId38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52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iOjDifVYX/50TXGmVZzjC8cfmO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0619C-D2DB-469D-A982-F213EEE816AD}" v="1" dt="2021-06-24T18:51:10.251"/>
  </p1510:revLst>
</p1510:revInfo>
</file>

<file path=ppt/tableStyles.xml><?xml version="1.0" encoding="utf-8"?>
<a:tblStyleLst xmlns:a="http://schemas.openxmlformats.org/drawingml/2006/main" def="{AFEB555A-D956-4C62-B058-BEA832272319}">
  <a:tblStyle styleId="{AFEB555A-D956-4C62-B058-BEA8322723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2E0FE37-62F0-4C46-B46E-7AC1588C8117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34" autoAdjust="0"/>
    <p:restoredTop sz="94586"/>
  </p:normalViewPr>
  <p:slideViewPr>
    <p:cSldViewPr snapToGrid="0">
      <p:cViewPr varScale="1">
        <p:scale>
          <a:sx n="100" d="100"/>
          <a:sy n="100" d="100"/>
        </p:scale>
        <p:origin x="114" y="516"/>
      </p:cViewPr>
      <p:guideLst>
        <p:guide orient="horz" pos="1552"/>
        <p:guide pos="3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customschemas.google.com/relationships/presentationmetadata" Target="meta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5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el, Nicole" userId="85cc4640-99a8-49b7-b4b0-4a9e9ce620d6" providerId="ADAL" clId="{54A0619C-D2DB-469D-A982-F213EEE816AD}"/>
    <pc:docChg chg="custSel modSld">
      <pc:chgData name="Mandel, Nicole" userId="85cc4640-99a8-49b7-b4b0-4a9e9ce620d6" providerId="ADAL" clId="{54A0619C-D2DB-469D-A982-F213EEE816AD}" dt="2021-06-24T18:55:35.059" v="115" actId="20577"/>
      <pc:docMkLst>
        <pc:docMk/>
      </pc:docMkLst>
      <pc:sldChg chg="modSp mod">
        <pc:chgData name="Mandel, Nicole" userId="85cc4640-99a8-49b7-b4b0-4a9e9ce620d6" providerId="ADAL" clId="{54A0619C-D2DB-469D-A982-F213EEE816AD}" dt="2021-06-24T18:50:47.234" v="0" actId="20577"/>
        <pc:sldMkLst>
          <pc:docMk/>
          <pc:sldMk cId="0" sldId="257"/>
        </pc:sldMkLst>
        <pc:spChg chg="mod">
          <ac:chgData name="Mandel, Nicole" userId="85cc4640-99a8-49b7-b4b0-4a9e9ce620d6" providerId="ADAL" clId="{54A0619C-D2DB-469D-A982-F213EEE816AD}" dt="2021-06-24T18:50:47.234" v="0" actId="20577"/>
          <ac:spMkLst>
            <pc:docMk/>
            <pc:sldMk cId="0" sldId="257"/>
            <ac:spMk id="57" creationId="{00000000-0000-0000-0000-000000000000}"/>
          </ac:spMkLst>
        </pc:spChg>
      </pc:sldChg>
      <pc:sldChg chg="modSp mod">
        <pc:chgData name="Mandel, Nicole" userId="85cc4640-99a8-49b7-b4b0-4a9e9ce620d6" providerId="ADAL" clId="{54A0619C-D2DB-469D-A982-F213EEE816AD}" dt="2021-06-24T18:51:29.559" v="1" actId="33524"/>
        <pc:sldMkLst>
          <pc:docMk/>
          <pc:sldMk cId="0" sldId="260"/>
        </pc:sldMkLst>
        <pc:spChg chg="mod">
          <ac:chgData name="Mandel, Nicole" userId="85cc4640-99a8-49b7-b4b0-4a9e9ce620d6" providerId="ADAL" clId="{54A0619C-D2DB-469D-A982-F213EEE816AD}" dt="2021-06-24T18:51:29.559" v="1" actId="33524"/>
          <ac:spMkLst>
            <pc:docMk/>
            <pc:sldMk cId="0" sldId="260"/>
            <ac:spMk id="2" creationId="{00000000-0000-0000-0000-000000000000}"/>
          </ac:spMkLst>
        </pc:spChg>
      </pc:sldChg>
      <pc:sldChg chg="modSp mod">
        <pc:chgData name="Mandel, Nicole" userId="85cc4640-99a8-49b7-b4b0-4a9e9ce620d6" providerId="ADAL" clId="{54A0619C-D2DB-469D-A982-F213EEE816AD}" dt="2021-06-24T18:52:56.425" v="71" actId="113"/>
        <pc:sldMkLst>
          <pc:docMk/>
          <pc:sldMk cId="0" sldId="270"/>
        </pc:sldMkLst>
        <pc:spChg chg="mod">
          <ac:chgData name="Mandel, Nicole" userId="85cc4640-99a8-49b7-b4b0-4a9e9ce620d6" providerId="ADAL" clId="{54A0619C-D2DB-469D-A982-F213EEE816AD}" dt="2021-06-24T18:52:56.425" v="71" actId="113"/>
          <ac:spMkLst>
            <pc:docMk/>
            <pc:sldMk cId="0" sldId="270"/>
            <ac:spMk id="6" creationId="{00000000-0000-0000-0000-000000000000}"/>
          </ac:spMkLst>
        </pc:spChg>
        <pc:spChg chg="mod">
          <ac:chgData name="Mandel, Nicole" userId="85cc4640-99a8-49b7-b4b0-4a9e9ce620d6" providerId="ADAL" clId="{54A0619C-D2DB-469D-A982-F213EEE816AD}" dt="2021-06-24T18:52:31.027" v="38" actId="20577"/>
          <ac:spMkLst>
            <pc:docMk/>
            <pc:sldMk cId="0" sldId="270"/>
            <ac:spMk id="159" creationId="{00000000-0000-0000-0000-000000000000}"/>
          </ac:spMkLst>
        </pc:spChg>
        <pc:spChg chg="mod">
          <ac:chgData name="Mandel, Nicole" userId="85cc4640-99a8-49b7-b4b0-4a9e9ce620d6" providerId="ADAL" clId="{54A0619C-D2DB-469D-A982-F213EEE816AD}" dt="2021-06-24T18:52:47.461" v="67" actId="113"/>
          <ac:spMkLst>
            <pc:docMk/>
            <pc:sldMk cId="0" sldId="270"/>
            <ac:spMk id="160" creationId="{00000000-0000-0000-0000-000000000000}"/>
          </ac:spMkLst>
        </pc:spChg>
      </pc:sldChg>
      <pc:sldChg chg="modSp mod">
        <pc:chgData name="Mandel, Nicole" userId="85cc4640-99a8-49b7-b4b0-4a9e9ce620d6" providerId="ADAL" clId="{54A0619C-D2DB-469D-A982-F213EEE816AD}" dt="2021-06-24T18:53:15.250" v="75" actId="12"/>
        <pc:sldMkLst>
          <pc:docMk/>
          <pc:sldMk cId="0" sldId="271"/>
        </pc:sldMkLst>
        <pc:spChg chg="mod">
          <ac:chgData name="Mandel, Nicole" userId="85cc4640-99a8-49b7-b4b0-4a9e9ce620d6" providerId="ADAL" clId="{54A0619C-D2DB-469D-A982-F213EEE816AD}" dt="2021-06-24T18:53:15.250" v="75" actId="12"/>
          <ac:spMkLst>
            <pc:docMk/>
            <pc:sldMk cId="0" sldId="271"/>
            <ac:spMk id="3" creationId="{DAF3A15E-D39C-0A49-A2AD-8A23108089DD}"/>
          </ac:spMkLst>
        </pc:spChg>
      </pc:sldChg>
      <pc:sldChg chg="modSp mod">
        <pc:chgData name="Mandel, Nicole" userId="85cc4640-99a8-49b7-b4b0-4a9e9ce620d6" providerId="ADAL" clId="{54A0619C-D2DB-469D-A982-F213EEE816AD}" dt="2021-06-24T18:53:44.516" v="76" actId="20577"/>
        <pc:sldMkLst>
          <pc:docMk/>
          <pc:sldMk cId="0" sldId="274"/>
        </pc:sldMkLst>
        <pc:spChg chg="mod">
          <ac:chgData name="Mandel, Nicole" userId="85cc4640-99a8-49b7-b4b0-4a9e9ce620d6" providerId="ADAL" clId="{54A0619C-D2DB-469D-A982-F213EEE816AD}" dt="2021-06-24T18:53:44.516" v="76" actId="20577"/>
          <ac:spMkLst>
            <pc:docMk/>
            <pc:sldMk cId="0" sldId="274"/>
            <ac:spMk id="193" creationId="{00000000-0000-0000-0000-000000000000}"/>
          </ac:spMkLst>
        </pc:spChg>
      </pc:sldChg>
      <pc:sldChg chg="modSp mod">
        <pc:chgData name="Mandel, Nicole" userId="85cc4640-99a8-49b7-b4b0-4a9e9ce620d6" providerId="ADAL" clId="{54A0619C-D2DB-469D-A982-F213EEE816AD}" dt="2021-06-24T18:53:49.667" v="77" actId="20577"/>
        <pc:sldMkLst>
          <pc:docMk/>
          <pc:sldMk cId="0" sldId="275"/>
        </pc:sldMkLst>
        <pc:spChg chg="mod">
          <ac:chgData name="Mandel, Nicole" userId="85cc4640-99a8-49b7-b4b0-4a9e9ce620d6" providerId="ADAL" clId="{54A0619C-D2DB-469D-A982-F213EEE816AD}" dt="2021-06-24T18:53:49.667" v="77" actId="20577"/>
          <ac:spMkLst>
            <pc:docMk/>
            <pc:sldMk cId="0" sldId="275"/>
            <ac:spMk id="202" creationId="{00000000-0000-0000-0000-000000000000}"/>
          </ac:spMkLst>
        </pc:spChg>
      </pc:sldChg>
      <pc:sldChg chg="modSp mod">
        <pc:chgData name="Mandel, Nicole" userId="85cc4640-99a8-49b7-b4b0-4a9e9ce620d6" providerId="ADAL" clId="{54A0619C-D2DB-469D-A982-F213EEE816AD}" dt="2021-06-24T18:53:53.986" v="78" actId="20577"/>
        <pc:sldMkLst>
          <pc:docMk/>
          <pc:sldMk cId="0" sldId="276"/>
        </pc:sldMkLst>
        <pc:spChg chg="mod">
          <ac:chgData name="Mandel, Nicole" userId="85cc4640-99a8-49b7-b4b0-4a9e9ce620d6" providerId="ADAL" clId="{54A0619C-D2DB-469D-A982-F213EEE816AD}" dt="2021-06-24T18:53:53.986" v="78" actId="20577"/>
          <ac:spMkLst>
            <pc:docMk/>
            <pc:sldMk cId="0" sldId="276"/>
            <ac:spMk id="211" creationId="{00000000-0000-0000-0000-000000000000}"/>
          </ac:spMkLst>
        </pc:spChg>
      </pc:sldChg>
      <pc:sldChg chg="modSp mod">
        <pc:chgData name="Mandel, Nicole" userId="85cc4640-99a8-49b7-b4b0-4a9e9ce620d6" providerId="ADAL" clId="{54A0619C-D2DB-469D-A982-F213EEE816AD}" dt="2021-06-24T18:54:08.697" v="79" actId="20577"/>
        <pc:sldMkLst>
          <pc:docMk/>
          <pc:sldMk cId="0" sldId="277"/>
        </pc:sldMkLst>
        <pc:spChg chg="mod">
          <ac:chgData name="Mandel, Nicole" userId="85cc4640-99a8-49b7-b4b0-4a9e9ce620d6" providerId="ADAL" clId="{54A0619C-D2DB-469D-A982-F213EEE816AD}" dt="2021-06-24T18:54:08.697" v="79" actId="20577"/>
          <ac:spMkLst>
            <pc:docMk/>
            <pc:sldMk cId="0" sldId="277"/>
            <ac:spMk id="220" creationId="{00000000-0000-0000-0000-000000000000}"/>
          </ac:spMkLst>
        </pc:spChg>
      </pc:sldChg>
      <pc:sldChg chg="modSp mod">
        <pc:chgData name="Mandel, Nicole" userId="85cc4640-99a8-49b7-b4b0-4a9e9ce620d6" providerId="ADAL" clId="{54A0619C-D2DB-469D-A982-F213EEE816AD}" dt="2021-06-24T18:54:13.671" v="80" actId="20577"/>
        <pc:sldMkLst>
          <pc:docMk/>
          <pc:sldMk cId="0" sldId="278"/>
        </pc:sldMkLst>
        <pc:spChg chg="mod">
          <ac:chgData name="Mandel, Nicole" userId="85cc4640-99a8-49b7-b4b0-4a9e9ce620d6" providerId="ADAL" clId="{54A0619C-D2DB-469D-A982-F213EEE816AD}" dt="2021-06-24T18:54:13.671" v="80" actId="20577"/>
          <ac:spMkLst>
            <pc:docMk/>
            <pc:sldMk cId="0" sldId="278"/>
            <ac:spMk id="229" creationId="{00000000-0000-0000-0000-000000000000}"/>
          </ac:spMkLst>
        </pc:spChg>
      </pc:sldChg>
      <pc:sldChg chg="modSp mod">
        <pc:chgData name="Mandel, Nicole" userId="85cc4640-99a8-49b7-b4b0-4a9e9ce620d6" providerId="ADAL" clId="{54A0619C-D2DB-469D-A982-F213EEE816AD}" dt="2021-06-24T18:54:30.802" v="81" actId="20577"/>
        <pc:sldMkLst>
          <pc:docMk/>
          <pc:sldMk cId="0" sldId="280"/>
        </pc:sldMkLst>
        <pc:spChg chg="mod">
          <ac:chgData name="Mandel, Nicole" userId="85cc4640-99a8-49b7-b4b0-4a9e9ce620d6" providerId="ADAL" clId="{54A0619C-D2DB-469D-A982-F213EEE816AD}" dt="2021-06-24T18:54:30.802" v="81" actId="20577"/>
          <ac:spMkLst>
            <pc:docMk/>
            <pc:sldMk cId="0" sldId="280"/>
            <ac:spMk id="247" creationId="{00000000-0000-0000-0000-000000000000}"/>
          </ac:spMkLst>
        </pc:spChg>
      </pc:sldChg>
      <pc:sldChg chg="modSp mod">
        <pc:chgData name="Mandel, Nicole" userId="85cc4640-99a8-49b7-b4b0-4a9e9ce620d6" providerId="ADAL" clId="{54A0619C-D2DB-469D-A982-F213EEE816AD}" dt="2021-06-24T18:54:35.567" v="82" actId="20577"/>
        <pc:sldMkLst>
          <pc:docMk/>
          <pc:sldMk cId="0" sldId="282"/>
        </pc:sldMkLst>
        <pc:spChg chg="mod">
          <ac:chgData name="Mandel, Nicole" userId="85cc4640-99a8-49b7-b4b0-4a9e9ce620d6" providerId="ADAL" clId="{54A0619C-D2DB-469D-A982-F213EEE816AD}" dt="2021-06-24T18:54:35.567" v="82" actId="20577"/>
          <ac:spMkLst>
            <pc:docMk/>
            <pc:sldMk cId="0" sldId="282"/>
            <ac:spMk id="265" creationId="{00000000-0000-0000-0000-000000000000}"/>
          </ac:spMkLst>
        </pc:spChg>
      </pc:sldChg>
      <pc:sldChg chg="modSp mod">
        <pc:chgData name="Mandel, Nicole" userId="85cc4640-99a8-49b7-b4b0-4a9e9ce620d6" providerId="ADAL" clId="{54A0619C-D2DB-469D-A982-F213EEE816AD}" dt="2021-06-24T18:54:39.951" v="83" actId="20577"/>
        <pc:sldMkLst>
          <pc:docMk/>
          <pc:sldMk cId="0" sldId="283"/>
        </pc:sldMkLst>
        <pc:spChg chg="mod">
          <ac:chgData name="Mandel, Nicole" userId="85cc4640-99a8-49b7-b4b0-4a9e9ce620d6" providerId="ADAL" clId="{54A0619C-D2DB-469D-A982-F213EEE816AD}" dt="2021-06-24T18:54:39.951" v="83" actId="20577"/>
          <ac:spMkLst>
            <pc:docMk/>
            <pc:sldMk cId="0" sldId="283"/>
            <ac:spMk id="274" creationId="{00000000-0000-0000-0000-000000000000}"/>
          </ac:spMkLst>
        </pc:spChg>
      </pc:sldChg>
      <pc:sldChg chg="modSp mod">
        <pc:chgData name="Mandel, Nicole" userId="85cc4640-99a8-49b7-b4b0-4a9e9ce620d6" providerId="ADAL" clId="{54A0619C-D2DB-469D-A982-F213EEE816AD}" dt="2021-06-24T18:54:44.928" v="84" actId="20577"/>
        <pc:sldMkLst>
          <pc:docMk/>
          <pc:sldMk cId="0" sldId="284"/>
        </pc:sldMkLst>
        <pc:spChg chg="mod">
          <ac:chgData name="Mandel, Nicole" userId="85cc4640-99a8-49b7-b4b0-4a9e9ce620d6" providerId="ADAL" clId="{54A0619C-D2DB-469D-A982-F213EEE816AD}" dt="2021-06-24T18:54:44.928" v="84" actId="20577"/>
          <ac:spMkLst>
            <pc:docMk/>
            <pc:sldMk cId="0" sldId="284"/>
            <ac:spMk id="283" creationId="{00000000-0000-0000-0000-000000000000}"/>
          </ac:spMkLst>
        </pc:spChg>
      </pc:sldChg>
      <pc:sldChg chg="modSp mod">
        <pc:chgData name="Mandel, Nicole" userId="85cc4640-99a8-49b7-b4b0-4a9e9ce620d6" providerId="ADAL" clId="{54A0619C-D2DB-469D-A982-F213EEE816AD}" dt="2021-06-24T18:55:17.327" v="102" actId="14100"/>
        <pc:sldMkLst>
          <pc:docMk/>
          <pc:sldMk cId="0" sldId="286"/>
        </pc:sldMkLst>
        <pc:spChg chg="mod">
          <ac:chgData name="Mandel, Nicole" userId="85cc4640-99a8-49b7-b4b0-4a9e9ce620d6" providerId="ADAL" clId="{54A0619C-D2DB-469D-A982-F213EEE816AD}" dt="2021-06-24T18:55:03.374" v="99" actId="404"/>
          <ac:spMkLst>
            <pc:docMk/>
            <pc:sldMk cId="0" sldId="286"/>
            <ac:spMk id="2" creationId="{00000000-0000-0000-0000-000000000000}"/>
          </ac:spMkLst>
        </pc:spChg>
        <pc:spChg chg="mod">
          <ac:chgData name="Mandel, Nicole" userId="85cc4640-99a8-49b7-b4b0-4a9e9ce620d6" providerId="ADAL" clId="{54A0619C-D2DB-469D-A982-F213EEE816AD}" dt="2021-06-24T18:55:03.374" v="99" actId="404"/>
          <ac:spMkLst>
            <pc:docMk/>
            <pc:sldMk cId="0" sldId="286"/>
            <ac:spMk id="3" creationId="{00000000-0000-0000-0000-000000000000}"/>
          </ac:spMkLst>
        </pc:spChg>
        <pc:spChg chg="mod">
          <ac:chgData name="Mandel, Nicole" userId="85cc4640-99a8-49b7-b4b0-4a9e9ce620d6" providerId="ADAL" clId="{54A0619C-D2DB-469D-A982-F213EEE816AD}" dt="2021-06-24T18:55:03.374" v="99" actId="404"/>
          <ac:spMkLst>
            <pc:docMk/>
            <pc:sldMk cId="0" sldId="286"/>
            <ac:spMk id="4" creationId="{00000000-0000-0000-0000-000000000000}"/>
          </ac:spMkLst>
        </pc:spChg>
        <pc:spChg chg="mod">
          <ac:chgData name="Mandel, Nicole" userId="85cc4640-99a8-49b7-b4b0-4a9e9ce620d6" providerId="ADAL" clId="{54A0619C-D2DB-469D-A982-F213EEE816AD}" dt="2021-06-24T18:55:03.374" v="99" actId="404"/>
          <ac:spMkLst>
            <pc:docMk/>
            <pc:sldMk cId="0" sldId="286"/>
            <ac:spMk id="5" creationId="{00000000-0000-0000-0000-000000000000}"/>
          </ac:spMkLst>
        </pc:spChg>
        <pc:spChg chg="mod">
          <ac:chgData name="Mandel, Nicole" userId="85cc4640-99a8-49b7-b4b0-4a9e9ce620d6" providerId="ADAL" clId="{54A0619C-D2DB-469D-A982-F213EEE816AD}" dt="2021-06-24T18:55:17.327" v="102" actId="14100"/>
          <ac:spMkLst>
            <pc:docMk/>
            <pc:sldMk cId="0" sldId="286"/>
            <ac:spMk id="6" creationId="{11CEC571-A4F0-EE4E-96A2-443248A5FF0D}"/>
          </ac:spMkLst>
        </pc:spChg>
      </pc:sldChg>
      <pc:sldChg chg="modSp mod">
        <pc:chgData name="Mandel, Nicole" userId="85cc4640-99a8-49b7-b4b0-4a9e9ce620d6" providerId="ADAL" clId="{54A0619C-D2DB-469D-A982-F213EEE816AD}" dt="2021-06-24T18:55:24.739" v="111" actId="20577"/>
        <pc:sldMkLst>
          <pc:docMk/>
          <pc:sldMk cId="0" sldId="287"/>
        </pc:sldMkLst>
        <pc:spChg chg="mod">
          <ac:chgData name="Mandel, Nicole" userId="85cc4640-99a8-49b7-b4b0-4a9e9ce620d6" providerId="ADAL" clId="{54A0619C-D2DB-469D-A982-F213EEE816AD}" dt="2021-06-24T18:55:24.739" v="111" actId="20577"/>
          <ac:spMkLst>
            <pc:docMk/>
            <pc:sldMk cId="0" sldId="287"/>
            <ac:spMk id="311" creationId="{00000000-0000-0000-0000-000000000000}"/>
          </ac:spMkLst>
        </pc:spChg>
      </pc:sldChg>
      <pc:sldChg chg="modSp mod">
        <pc:chgData name="Mandel, Nicole" userId="85cc4640-99a8-49b7-b4b0-4a9e9ce620d6" providerId="ADAL" clId="{54A0619C-D2DB-469D-A982-F213EEE816AD}" dt="2021-06-24T18:55:35.059" v="115" actId="20577"/>
        <pc:sldMkLst>
          <pc:docMk/>
          <pc:sldMk cId="0" sldId="288"/>
        </pc:sldMkLst>
        <pc:spChg chg="mod">
          <ac:chgData name="Mandel, Nicole" userId="85cc4640-99a8-49b7-b4b0-4a9e9ce620d6" providerId="ADAL" clId="{54A0619C-D2DB-469D-A982-F213EEE816AD}" dt="2021-06-24T18:55:35.059" v="115" actId="20577"/>
          <ac:spMkLst>
            <pc:docMk/>
            <pc:sldMk cId="0" sldId="288"/>
            <ac:spMk id="318" creationId="{00000000-0000-0000-0000-000000000000}"/>
          </ac:spMkLst>
        </pc:spChg>
      </pc:sldChg>
      <pc:sldChg chg="modSp mod">
        <pc:chgData name="Mandel, Nicole" userId="85cc4640-99a8-49b7-b4b0-4a9e9ce620d6" providerId="ADAL" clId="{54A0619C-D2DB-469D-A982-F213EEE816AD}" dt="2021-06-24T18:51:54.490" v="25" actId="1035"/>
        <pc:sldMkLst>
          <pc:docMk/>
          <pc:sldMk cId="3321764173" sldId="289"/>
        </pc:sldMkLst>
        <pc:spChg chg="mod">
          <ac:chgData name="Mandel, Nicole" userId="85cc4640-99a8-49b7-b4b0-4a9e9ce620d6" providerId="ADAL" clId="{54A0619C-D2DB-469D-A982-F213EEE816AD}" dt="2021-06-24T18:51:47.017" v="17" actId="1035"/>
          <ac:spMkLst>
            <pc:docMk/>
            <pc:sldMk cId="3321764173" sldId="289"/>
            <ac:spMk id="5" creationId="{00000000-0000-0000-0000-000000000000}"/>
          </ac:spMkLst>
        </pc:spChg>
        <pc:spChg chg="mod">
          <ac:chgData name="Mandel, Nicole" userId="85cc4640-99a8-49b7-b4b0-4a9e9ce620d6" providerId="ADAL" clId="{54A0619C-D2DB-469D-A982-F213EEE816AD}" dt="2021-06-24T18:51:47.017" v="17" actId="1035"/>
          <ac:spMkLst>
            <pc:docMk/>
            <pc:sldMk cId="3321764173" sldId="289"/>
            <ac:spMk id="6" creationId="{00000000-0000-0000-0000-000000000000}"/>
          </ac:spMkLst>
        </pc:spChg>
        <pc:spChg chg="mod">
          <ac:chgData name="Mandel, Nicole" userId="85cc4640-99a8-49b7-b4b0-4a9e9ce620d6" providerId="ADAL" clId="{54A0619C-D2DB-469D-A982-F213EEE816AD}" dt="2021-06-24T18:51:47.017" v="17" actId="1035"/>
          <ac:spMkLst>
            <pc:docMk/>
            <pc:sldMk cId="3321764173" sldId="289"/>
            <ac:spMk id="7" creationId="{00000000-0000-0000-0000-000000000000}"/>
          </ac:spMkLst>
        </pc:spChg>
        <pc:spChg chg="mod">
          <ac:chgData name="Mandel, Nicole" userId="85cc4640-99a8-49b7-b4b0-4a9e9ce620d6" providerId="ADAL" clId="{54A0619C-D2DB-469D-A982-F213EEE816AD}" dt="2021-06-24T18:51:47.017" v="17" actId="1035"/>
          <ac:spMkLst>
            <pc:docMk/>
            <pc:sldMk cId="3321764173" sldId="289"/>
            <ac:spMk id="8" creationId="{00000000-0000-0000-0000-000000000000}"/>
          </ac:spMkLst>
        </pc:spChg>
        <pc:spChg chg="mod">
          <ac:chgData name="Mandel, Nicole" userId="85cc4640-99a8-49b7-b4b0-4a9e9ce620d6" providerId="ADAL" clId="{54A0619C-D2DB-469D-A982-F213EEE816AD}" dt="2021-06-24T18:51:54.490" v="25" actId="1035"/>
          <ac:spMkLst>
            <pc:docMk/>
            <pc:sldMk cId="3321764173" sldId="289"/>
            <ac:spMk id="9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43506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47" name="Google Shape;47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1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19" name="Google Shape;119;p1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29" name="Google Shape;129;p1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9" name="Google Shape;139;p1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9" name="Google Shape;149;p1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73" name="Google Shape;173;p1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82" name="Google Shape;182;p1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91" name="Google Shape;191;p1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9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0" name="Google Shape;200;p1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9" name="Google Shape;209;p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18" name="Google Shape;218;p2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27" name="Google Shape;227;p2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2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45" name="Google Shape;245;p2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63" name="Google Shape;263;p2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72" name="Google Shape;272;p2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81" name="Google Shape;281;p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99" name="Google Shape;299;p3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08" name="Google Shape;308;p3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94511bc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94511bc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894511bc21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94511bc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94511bc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894511bc21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688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bg>
      <p:bgPr>
        <a:gradFill>
          <a:gsLst>
            <a:gs pos="17000">
              <a:schemeClr val="tx2">
                <a:lumMod val="75000"/>
              </a:schemeClr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ctrTitle"/>
          </p:nvPr>
        </p:nvSpPr>
        <p:spPr>
          <a:xfrm>
            <a:off x="2954085" y="2209800"/>
            <a:ext cx="8644782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or 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2948377" y="3667797"/>
            <a:ext cx="6955204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or Presenter Name</a:t>
            </a: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CD1522D8-D85B-114D-BA65-311E6510E5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8377" y="4170959"/>
            <a:ext cx="6955204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rgbClr val="8096B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Left margin ribbon image">
            <a:extLst>
              <a:ext uri="{FF2B5EF4-FFF2-40B4-BE49-F238E27FC236}">
                <a16:creationId xmlns:a16="http://schemas.microsoft.com/office/drawing/2014/main" id="{159CB8F6-BEFA-E843-AF63-904C612DB8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sp>
        <p:nvSpPr>
          <p:cNvPr id="8" name="Red rule">
            <a:extLst>
              <a:ext uri="{FF2B5EF4-FFF2-40B4-BE49-F238E27FC236}">
                <a16:creationId xmlns:a16="http://schemas.microsoft.com/office/drawing/2014/main" id="{E58C2001-4BAA-F641-9C90-15743A761429}"/>
              </a:ext>
            </a:extLst>
          </p:cNvPr>
          <p:cNvSpPr/>
          <p:nvPr/>
        </p:nvSpPr>
        <p:spPr>
          <a:xfrm>
            <a:off x="3036871" y="3322457"/>
            <a:ext cx="8532178" cy="609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487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705" y="5614792"/>
            <a:ext cx="4267879" cy="9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6082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7AF4BD8-D702-6942-998E-7220E810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479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2F913A3-B7A0-6B40-AD6C-96F6219B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2701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content area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9614932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600"/>
              </a:spcAft>
              <a:defRPr sz="2400">
                <a:latin typeface="+mn-lt"/>
              </a:defRPr>
            </a:lvl2pPr>
            <a:lvl3pPr marL="1024128" indent="-34747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481328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828800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9767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2141308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5038" y="2141307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1731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297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lumn 2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7751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lumn 3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2205" y="2287060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3162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297" y="229370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6979" y="2293703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Column 3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0661" y="228997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Column 4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4343" y="2298548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8538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5248592" cy="2986087"/>
          </a:xfrm>
          <a:prstGeom prst="rect">
            <a:avLst/>
          </a:prstGeom>
        </p:spPr>
        <p:txBody>
          <a:bodyPr/>
          <a:lstStyle>
            <a:lvl1pPr marL="40005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800"/>
              </a:spcAft>
              <a:defRPr sz="2400">
                <a:latin typeface="+mn-lt"/>
              </a:defRPr>
            </a:lvl2pPr>
            <a:lvl3pPr marL="971550" indent="-280988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371600" indent="-40005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7145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lumn 2 Picture">
            <a:extLst>
              <a:ext uri="{FF2B5EF4-FFF2-40B4-BE49-F238E27FC236}">
                <a16:creationId xmlns:a16="http://schemas.microsoft.com/office/drawing/2014/main" id="{FBAF9846-71DA-A44F-8AF9-87E1DDB94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413" y="2143125"/>
            <a:ext cx="5041900" cy="298767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5968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(behind picture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E8EA923E-BC71-C347-8E04-0810876CF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297" y="1371600"/>
            <a:ext cx="10938784" cy="4246879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E01E1C4-2C84-CE47-85DB-593C82C0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8164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paragraph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Area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9" y="2141308"/>
            <a:ext cx="9602630" cy="2986087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38328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2pPr>
            <a:lvl3pPr marL="676656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3pPr>
            <a:lvl4pPr marL="1133856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2200">
                <a:latin typeface="+mn-lt"/>
              </a:defRPr>
            </a:lvl4pPr>
            <a:lvl5pPr marL="1481328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Tx/>
              <a:buNone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plain text styles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0252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0FB0A0-DED7-EC46-8193-BC335733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16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200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content area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9614932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600"/>
              </a:spcAft>
              <a:defRPr sz="2400">
                <a:latin typeface="+mn-lt"/>
              </a:defRPr>
            </a:lvl2pPr>
            <a:lvl3pPr marL="1024128" indent="-34747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481328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828800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77130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7AF4BD8-D702-6942-998E-7220E810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8863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2F913A3-B7A0-6B40-AD6C-96F6219B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56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2141308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5038" y="2141307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6494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297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lumn 2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7751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lumn 3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2205" y="2287060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2453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297" y="229370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6979" y="2293703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Column 3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0661" y="228997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Column 4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4343" y="2298548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60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5248592" cy="2986087"/>
          </a:xfrm>
          <a:prstGeom prst="rect">
            <a:avLst/>
          </a:prstGeom>
        </p:spPr>
        <p:txBody>
          <a:bodyPr/>
          <a:lstStyle>
            <a:lvl1pPr marL="40005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800"/>
              </a:spcAft>
              <a:defRPr sz="2400">
                <a:latin typeface="+mn-lt"/>
              </a:defRPr>
            </a:lvl2pPr>
            <a:lvl3pPr marL="971550" indent="-280988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371600" indent="-40005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7145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lumn 2 Picture">
            <a:extLst>
              <a:ext uri="{FF2B5EF4-FFF2-40B4-BE49-F238E27FC236}">
                <a16:creationId xmlns:a16="http://schemas.microsoft.com/office/drawing/2014/main" id="{FBAF9846-71DA-A44F-8AF9-87E1DDB94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413" y="2143125"/>
            <a:ext cx="5041900" cy="298767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946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(behind picture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E8EA923E-BC71-C347-8E04-0810876CF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297" y="1371600"/>
            <a:ext cx="10938784" cy="4246879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E01E1C4-2C84-CE47-85DB-593C82C0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988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paragraph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Area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9" y="2141308"/>
            <a:ext cx="9602630" cy="2986087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38328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2pPr>
            <a:lvl3pPr marL="676656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3pPr>
            <a:lvl4pPr marL="1133856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2200">
                <a:latin typeface="+mn-lt"/>
              </a:defRPr>
            </a:lvl4pPr>
            <a:lvl5pPr marL="1481328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Tx/>
              <a:buNone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plain text styles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960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0FB0A0-DED7-EC46-8193-BC335733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16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5282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35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slow">
    <p:fade/>
  </p:transition>
  <p:hf sldNum="0" hdr="0" ftr="0"/>
  <p:txStyles>
    <p:titleStyle>
      <a:lvl1pPr algn="ctr" defTabSz="121889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0F4FCDD2-5E10-224D-8C68-31BC1F6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387703"/>
            <a:ext cx="10794980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op bar"/>
          <p:cNvSpPr/>
          <p:nvPr/>
        </p:nvSpPr>
        <p:spPr>
          <a:xfrm>
            <a:off x="0" y="0"/>
            <a:ext cx="12188825" cy="728547"/>
          </a:xfrm>
          <a:prstGeom prst="rect">
            <a:avLst/>
          </a:prstGeom>
          <a:gradFill>
            <a:gsLst>
              <a:gs pos="23000">
                <a:schemeClr val="tx2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6" name="Slide Number Circle">
            <a:extLst>
              <a:ext uri="{FF2B5EF4-FFF2-40B4-BE49-F238E27FC236}">
                <a16:creationId xmlns:a16="http://schemas.microsoft.com/office/drawing/2014/main" id="{DC63F7F3-9642-BA4D-83B9-EB92AB17B872}"/>
              </a:ext>
            </a:extLst>
          </p:cNvPr>
          <p:cNvSpPr/>
          <p:nvPr/>
        </p:nvSpPr>
        <p:spPr>
          <a:xfrm>
            <a:off x="11613568" y="220765"/>
            <a:ext cx="307696" cy="3076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87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7B8C0E48-51A4-0042-B570-D9B72B6AACAE}"/>
              </a:ext>
            </a:extLst>
          </p:cNvPr>
          <p:cNvSpPr txBox="1"/>
          <p:nvPr/>
        </p:nvSpPr>
        <p:spPr>
          <a:xfrm>
            <a:off x="11565512" y="247655"/>
            <a:ext cx="403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565D13D-210D-7741-99FD-FE938200C5BF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841C3474-27D8-8049-BB94-405BB23B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99CBB-0A96-384D-8F83-D49F2DF8EA0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74960" y="5768853"/>
            <a:ext cx="1352120" cy="8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3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3466" kern="1200">
          <a:solidFill>
            <a:schemeClr val="accent6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95" rtl="0" eaLnBrk="1" latinLnBrk="0" hangingPunct="1">
        <a:spcBef>
          <a:spcPct val="20000"/>
        </a:spcBef>
        <a:buFont typeface="Arial" pitchFamily="34" charset="0"/>
        <a:buNone/>
        <a:defRPr sz="3732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1pPr>
      <a:lvl2pPr marL="1066647" indent="-457200" algn="l" defTabSz="1218895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523619" indent="-304724" algn="l" defTabSz="1218895" rtl="0" eaLnBrk="1" latinLnBrk="0" hangingPunct="1">
        <a:spcBef>
          <a:spcPct val="20000"/>
        </a:spcBef>
        <a:buClr>
          <a:schemeClr val="accent6"/>
        </a:buClr>
        <a:buFont typeface="STIXGeneral-Regular" pitchFamily="2" charset="2"/>
        <a:buChar char="⎯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75000"/>
              </a:schemeClr>
            </a:gs>
            <a:gs pos="99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6541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53" y="5885461"/>
            <a:ext cx="3016231" cy="6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7000">
              <a:srgbClr val="B41B1A"/>
            </a:gs>
            <a:gs pos="0">
              <a:schemeClr val="accent3"/>
            </a:gs>
            <a:gs pos="99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53" y="5885461"/>
            <a:ext cx="3016231" cy="6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4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DDCD3"/>
            </a:gs>
            <a:gs pos="99000">
              <a:srgbClr val="F8F6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264780" y="0"/>
            <a:ext cx="126265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99CBB-0A96-384D-8F83-D49F2DF8EA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4960" y="5768853"/>
            <a:ext cx="1352120" cy="8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4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0F4FCDD2-5E10-224D-8C68-31BC1F6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387703"/>
            <a:ext cx="10794980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op bar"/>
          <p:cNvSpPr/>
          <p:nvPr/>
        </p:nvSpPr>
        <p:spPr>
          <a:xfrm>
            <a:off x="0" y="0"/>
            <a:ext cx="12188825" cy="728547"/>
          </a:xfrm>
          <a:prstGeom prst="rect">
            <a:avLst/>
          </a:prstGeom>
          <a:gradFill>
            <a:gsLst>
              <a:gs pos="23000">
                <a:schemeClr val="tx2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6" name="Slide Number Circle">
            <a:extLst>
              <a:ext uri="{FF2B5EF4-FFF2-40B4-BE49-F238E27FC236}">
                <a16:creationId xmlns:a16="http://schemas.microsoft.com/office/drawing/2014/main" id="{DC63F7F3-9642-BA4D-83B9-EB92AB17B872}"/>
              </a:ext>
            </a:extLst>
          </p:cNvPr>
          <p:cNvSpPr/>
          <p:nvPr/>
        </p:nvSpPr>
        <p:spPr>
          <a:xfrm>
            <a:off x="11613568" y="220765"/>
            <a:ext cx="307696" cy="3076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87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7B8C0E48-51A4-0042-B570-D9B72B6AACAE}"/>
              </a:ext>
            </a:extLst>
          </p:cNvPr>
          <p:cNvSpPr txBox="1"/>
          <p:nvPr/>
        </p:nvSpPr>
        <p:spPr>
          <a:xfrm>
            <a:off x="11565512" y="247655"/>
            <a:ext cx="403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565D13D-210D-7741-99FD-FE938200C5BF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841C3474-27D8-8049-BB94-405BB23B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99CBB-0A96-384D-8F83-D49F2DF8EA0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74960" y="5768853"/>
            <a:ext cx="1352120" cy="8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9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3466" kern="1200">
          <a:solidFill>
            <a:schemeClr val="accent6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95" rtl="0" eaLnBrk="1" latinLnBrk="0" hangingPunct="1">
        <a:spcBef>
          <a:spcPct val="20000"/>
        </a:spcBef>
        <a:buFont typeface="Arial" pitchFamily="34" charset="0"/>
        <a:buNone/>
        <a:defRPr sz="3732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1pPr>
      <a:lvl2pPr marL="1066647" indent="-457200" algn="l" defTabSz="1218895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523619" indent="-304724" algn="l" defTabSz="1218895" rtl="0" eaLnBrk="1" latinLnBrk="0" hangingPunct="1">
        <a:spcBef>
          <a:spcPct val="20000"/>
        </a:spcBef>
        <a:buClr>
          <a:schemeClr val="accent6"/>
        </a:buClr>
        <a:buFont typeface="STIXGeneral-Regular" pitchFamily="2" charset="2"/>
        <a:buChar char="⎯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75000"/>
              </a:schemeClr>
            </a:gs>
            <a:gs pos="99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6541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DD53E38E-318E-524B-81AE-9CA36A026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6" y="5880757"/>
            <a:ext cx="1713427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7000">
              <a:srgbClr val="B41B1A"/>
            </a:gs>
            <a:gs pos="0">
              <a:schemeClr val="accent3"/>
            </a:gs>
            <a:gs pos="99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33808675-07B4-7144-9C60-22902275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6" y="5880757"/>
            <a:ext cx="1713427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3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DDCD3"/>
            </a:gs>
            <a:gs pos="99000">
              <a:srgbClr val="F8F6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264780" y="0"/>
            <a:ext cx="1262655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716A6682-5DC1-6148-B383-3A6373074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82" y="5889997"/>
            <a:ext cx="1691634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>
            <a:spLocks noGrp="1"/>
          </p:cNvSpPr>
          <p:nvPr>
            <p:ph type="ctrTitle"/>
          </p:nvPr>
        </p:nvSpPr>
        <p:spPr>
          <a:xfrm>
            <a:off x="2954085" y="2209800"/>
            <a:ext cx="9289306" cy="838200"/>
          </a:xfrm>
        </p:spPr>
        <p:txBody>
          <a:bodyPr/>
          <a:lstStyle/>
          <a:p>
            <a:pPr lvl="0"/>
            <a:r>
              <a:rPr lang="en-US" dirty="0"/>
              <a:t>Starting ART – Selecting Initial Regimens</a:t>
            </a:r>
          </a:p>
        </p:txBody>
      </p:sp>
      <p:sp>
        <p:nvSpPr>
          <p:cNvPr id="50" name="Google Shape;50;p1"/>
          <p:cNvSpPr txBox="1">
            <a:spLocks noGrp="1"/>
          </p:cNvSpPr>
          <p:nvPr>
            <p:ph type="body" sz="quarter" idx="10"/>
          </p:nvPr>
        </p:nvSpPr>
        <p:spPr>
          <a:xfrm>
            <a:off x="2948377" y="3667797"/>
            <a:ext cx="6955204" cy="874190"/>
          </a:xfrm>
        </p:spPr>
        <p:txBody>
          <a:bodyPr/>
          <a:lstStyle/>
          <a:p>
            <a:pPr lvl="0"/>
            <a:r>
              <a:rPr lang="en-US" dirty="0">
                <a:sym typeface="Arial"/>
              </a:rPr>
              <a:t>Guidelines for the Use of Antiretroviral Agents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in Adults and Adolescents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1" name="Google Shape;51;p1"/>
          <p:cNvSpPr txBox="1">
            <a:spLocks noGrp="1"/>
          </p:cNvSpPr>
          <p:nvPr>
            <p:ph type="body" sz="quarter" idx="11"/>
          </p:nvPr>
        </p:nvSpPr>
        <p:spPr>
          <a:xfrm>
            <a:off x="2948377" y="4170959"/>
            <a:ext cx="6955204" cy="874190"/>
          </a:xfrm>
        </p:spPr>
        <p:txBody>
          <a:bodyPr/>
          <a:lstStyle/>
          <a:p>
            <a:pPr lvl="0"/>
            <a:r>
              <a:rPr lang="en-US" dirty="0">
                <a:sym typeface="Arial"/>
              </a:rPr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324638" cy="64891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Recommended Initial Regimens for Most People with HIV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8" y="2241516"/>
            <a:ext cx="6077213" cy="29860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INSTI + 2 NRTIs</a:t>
            </a:r>
          </a:p>
          <a:p>
            <a:r>
              <a:rPr lang="en-US" dirty="0"/>
              <a:t>BIC/TAF/FTC (AI) </a:t>
            </a:r>
          </a:p>
          <a:p>
            <a:r>
              <a:rPr lang="en-US" dirty="0"/>
              <a:t>DTG/ABC/3TC (AI); </a:t>
            </a:r>
            <a:br>
              <a:rPr lang="en-US" dirty="0"/>
            </a:br>
            <a:r>
              <a:rPr lang="en-US" dirty="0"/>
              <a:t>only if HLA-B*5701 negative, no HBV </a:t>
            </a:r>
          </a:p>
          <a:p>
            <a:r>
              <a:rPr lang="en-US" dirty="0"/>
              <a:t>DTG + (TAF or TDF) + (FTC or 3TC) (AI)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166736" y="2241515"/>
            <a:ext cx="4156793" cy="2986087"/>
          </a:xfrm>
        </p:spPr>
        <p:txBody>
          <a:bodyPr/>
          <a:lstStyle/>
          <a:p>
            <a:pPr marL="0" indent="0" fontAlgn="ctr">
              <a:buNone/>
            </a:pPr>
            <a:r>
              <a:rPr lang="en-US" b="1" dirty="0"/>
              <a:t>INSTI + 1 NRTI </a:t>
            </a:r>
            <a:endParaRPr lang="en-US" dirty="0"/>
          </a:p>
          <a:p>
            <a:pPr fontAlgn="ctr"/>
            <a:r>
              <a:rPr lang="en-US" dirty="0"/>
              <a:t>DTG/3TC (AI); </a:t>
            </a:r>
            <a:r>
              <a:rPr lang="en-US" i="1" dirty="0"/>
              <a:t>not </a:t>
            </a:r>
            <a:r>
              <a:rPr lang="en-US" dirty="0"/>
              <a:t>if HIV RNA &gt;500,000 copies/mL, HBV coinfection, or ART is started before HIV resistance test results are available</a:t>
            </a:r>
          </a:p>
        </p:txBody>
      </p:sp>
      <p:sp>
        <p:nvSpPr>
          <p:cNvPr id="124" name="Google Shape;124;p10"/>
          <p:cNvSpPr txBox="1"/>
          <p:nvPr/>
        </p:nvSpPr>
        <p:spPr>
          <a:xfrm>
            <a:off x="623297" y="5305419"/>
            <a:ext cx="10135704" cy="101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4792" marR="0" lvl="0" indent="-304792" algn="l" rtl="0">
              <a:spcBef>
                <a:spcPts val="0"/>
              </a:spcBef>
              <a:spcAft>
                <a:spcPts val="600"/>
              </a:spcAft>
              <a:buClr>
                <a:srgbClr val="CCFF33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Notes: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92" marR="0" lvl="0" indent="-304792" algn="l" rtl="0">
              <a:spcBef>
                <a:spcPts val="427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3TC can be used in place of FTC and vice versa. TAF: fewer bone and kidney toxicities; TDF: lower lipids.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92" marR="0" lvl="0" indent="-304792" algn="l" rtl="0">
              <a:spcBef>
                <a:spcPts val="373"/>
              </a:spcBef>
              <a:spcAft>
                <a:spcPts val="0"/>
              </a:spcAft>
              <a:buClrTx/>
              <a:buSzPts val="15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</a:t>
            </a:r>
            <a:r>
              <a:rPr lang="en-US" sz="1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considerations re use of INSTIs in persons of childbearing potential – see slide 1</a:t>
            </a:r>
            <a:r>
              <a:rPr lang="en-US" sz="1600" dirty="0">
                <a:solidFill>
                  <a:srgbClr val="FF0000"/>
                </a:solidFill>
              </a:rPr>
              <a:t>5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00" dirty="0"/>
          </a:p>
        </p:txBody>
      </p:sp>
      <p:sp>
        <p:nvSpPr>
          <p:cNvPr id="122" name="Google Shape;122;p10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493347" cy="648915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/>
              <a:t>Recommended Initial Regimens in Certain Clinical Situations </a:t>
            </a:r>
            <a:r>
              <a:rPr lang="en-US" sz="1600" dirty="0"/>
              <a:t>(1)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b="1" dirty="0"/>
              <a:t>INSTI + 2 NRTIs </a:t>
            </a:r>
            <a:endParaRPr lang="en-US" dirty="0"/>
          </a:p>
          <a:p>
            <a:pPr fontAlgn="ctr"/>
            <a:r>
              <a:rPr lang="en-US" dirty="0"/>
              <a:t>EVG/COBI/TAF/FTC or EVG/COBI/TDF/FTC (B1)</a:t>
            </a:r>
          </a:p>
          <a:p>
            <a:pPr fontAlgn="ctr"/>
            <a:r>
              <a:rPr lang="en-US" dirty="0"/>
              <a:t>RAL + (TAF or TDF) + (FTC or 3TC) (BI for TDF + FTC or 3TC, BII for TAF/FTC)</a:t>
            </a:r>
          </a:p>
          <a:p>
            <a:pPr font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b="1" dirty="0"/>
              <a:t>Boosted PI + 2 NRTIs</a:t>
            </a:r>
            <a:endParaRPr lang="en-US" dirty="0"/>
          </a:p>
          <a:p>
            <a:pPr fontAlgn="ctr"/>
            <a:r>
              <a:rPr lang="en-US" dirty="0"/>
              <a:t>(DRV/c or DRV/r) + (TAF or TDF) + (FTC or 3TC) (AI) </a:t>
            </a:r>
          </a:p>
          <a:p>
            <a:pPr fontAlgn="ctr"/>
            <a:r>
              <a:rPr lang="en-US" dirty="0"/>
              <a:t>(ATV/c or ATV/r) + (TAF or TDF) + (FTC or 3TC) (BI) </a:t>
            </a:r>
          </a:p>
          <a:p>
            <a:pPr fontAlgn="ctr"/>
            <a:r>
              <a:rPr lang="en-US" dirty="0"/>
              <a:t>(DRV/c or DRV/r) + ABC/3TC; if HLA-B*5701 negative (BII) </a:t>
            </a:r>
          </a:p>
        </p:txBody>
      </p:sp>
      <p:sp>
        <p:nvSpPr>
          <p:cNvPr id="134" name="Google Shape;134;p11"/>
          <p:cNvSpPr txBox="1"/>
          <p:nvPr/>
        </p:nvSpPr>
        <p:spPr>
          <a:xfrm>
            <a:off x="623297" y="5109431"/>
            <a:ext cx="10705311" cy="128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4792" marR="0" lvl="0" indent="-304792" algn="l" rtl="0">
              <a:spcBef>
                <a:spcPts val="0"/>
              </a:spcBef>
              <a:spcAft>
                <a:spcPts val="600"/>
              </a:spcAft>
              <a:buClr>
                <a:srgbClr val="CCFF33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Notes: </a:t>
            </a:r>
            <a:endParaRPr sz="1500" dirty="0"/>
          </a:p>
          <a:p>
            <a:pPr marL="304792" marR="0" lvl="0" indent="-304792" algn="l" rtl="0"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Boosted DRV generally preferred over boosted ATV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92" marR="0" lvl="0" indent="-304792" algn="l" rtl="0">
              <a:spcBef>
                <a:spcPts val="427"/>
              </a:spcBef>
              <a:spcAft>
                <a:spcPts val="0"/>
              </a:spcAft>
              <a:buClrTx/>
              <a:buSzPts val="15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TAF: fewer bone and kidney toxicities; TDF: lower lipids. </a:t>
            </a:r>
            <a:endParaRPr sz="1500" dirty="0"/>
          </a:p>
          <a:p>
            <a:pPr marL="285750" lvl="0" indent="-285750">
              <a:spcAft>
                <a:spcPts val="60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Special considerations re persons of </a:t>
            </a:r>
            <a:r>
              <a:rPr lang="en-US" sz="1600" dirty="0">
                <a:solidFill>
                  <a:schemeClr val="tx1"/>
                </a:solidFill>
              </a:rPr>
              <a:t>childbearing potential – see slides 14-15</a:t>
            </a:r>
            <a:r>
              <a:rPr lang="en-US" sz="1600" dirty="0">
                <a:solidFill>
                  <a:schemeClr val="dk1"/>
                </a:solidFill>
              </a:rPr>
              <a:t>.</a:t>
            </a:r>
            <a:endParaRPr lang="en-US" sz="1600" dirty="0"/>
          </a:p>
        </p:txBody>
      </p:sp>
      <p:sp>
        <p:nvSpPr>
          <p:cNvPr id="132" name="Google Shape;132;p11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737762" cy="648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Recommended Initial Regimens in Certain Clinical Situations </a:t>
            </a:r>
            <a:r>
              <a:rPr lang="en-US" sz="1600" dirty="0"/>
              <a:t>(2)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297" y="2141308"/>
            <a:ext cx="8820567" cy="367076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NNRTI + 2 NRTIs </a:t>
            </a:r>
          </a:p>
          <a:p>
            <a:r>
              <a:rPr lang="en-US" sz="2200" dirty="0"/>
              <a:t>DOR/TDF/3TC (BI) or DOR + TAF/FTC (BIII) </a:t>
            </a:r>
          </a:p>
          <a:p>
            <a:r>
              <a:rPr lang="en-US" sz="2200" dirty="0"/>
              <a:t>EFV + (TAF or TDF) + (FTC or 3TC) </a:t>
            </a:r>
          </a:p>
          <a:p>
            <a:pPr lvl="1">
              <a:buFont typeface="Arial"/>
              <a:buChar char="•"/>
            </a:pPr>
            <a:r>
              <a:rPr lang="en-US" sz="2200" dirty="0"/>
              <a:t>EFV 600 mg + TDF + (FTC or 3TC) (BI)</a:t>
            </a:r>
          </a:p>
          <a:p>
            <a:pPr lvl="1">
              <a:buFont typeface="Arial"/>
              <a:buChar char="•"/>
            </a:pPr>
            <a:r>
              <a:rPr lang="en-US" sz="2200" dirty="0"/>
              <a:t>EFV 400 mg/TDF/3TC (BI)</a:t>
            </a:r>
          </a:p>
          <a:p>
            <a:pPr lvl="1">
              <a:buFont typeface="Arial"/>
              <a:buChar char="•"/>
            </a:pPr>
            <a:r>
              <a:rPr lang="en-US" sz="2200" dirty="0"/>
              <a:t>EFV 600 mg + TAF/FTC (BII)</a:t>
            </a:r>
          </a:p>
          <a:p>
            <a:r>
              <a:rPr lang="en-US" sz="2200" dirty="0"/>
              <a:t>RPV/TDF/FTC (BI)  or RPV/TAF/FTC (BII); if HIV RNA &lt;100,000 copies/mL and CD4 &gt;200 cells/µL</a:t>
            </a:r>
            <a:endParaRPr lang="en-US" dirty="0"/>
          </a:p>
        </p:txBody>
      </p:sp>
      <p:sp>
        <p:nvSpPr>
          <p:cNvPr id="144" name="Google Shape;144;p12"/>
          <p:cNvSpPr txBox="1"/>
          <p:nvPr/>
        </p:nvSpPr>
        <p:spPr>
          <a:xfrm>
            <a:off x="2246272" y="6306017"/>
            <a:ext cx="10705200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4792" marR="0" lvl="0" indent="-304792" algn="l" rtl="0">
              <a:spcAft>
                <a:spcPts val="600"/>
              </a:spcAft>
              <a:buClr>
                <a:srgbClr val="CCFF33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 TAF: fewer bone and kidney toxicities; TDF: lower lipids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2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623297" y="1163466"/>
            <a:ext cx="11519343" cy="648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Recommended Initial Regimens in Certain Clinical Situations </a:t>
            </a:r>
            <a:r>
              <a:rPr lang="en-US" sz="1600" dirty="0"/>
              <a:t>(3)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297" y="2059782"/>
            <a:ext cx="9614932" cy="2986087"/>
          </a:xfrm>
        </p:spPr>
        <p:txBody>
          <a:bodyPr/>
          <a:lstStyle/>
          <a:p>
            <a:pPr marL="0" indent="0" fontAlgn="ctr">
              <a:buNone/>
            </a:pPr>
            <a:r>
              <a:rPr lang="en-US" b="1" dirty="0"/>
              <a:t>Regimens to consider when ABC, TAF, and TDF cannot be used or are not optimal</a:t>
            </a:r>
            <a:endParaRPr lang="en-US" dirty="0"/>
          </a:p>
          <a:p>
            <a:pPr lvl="1" fontAlgn="ctr"/>
            <a:r>
              <a:rPr lang="en-US" dirty="0"/>
              <a:t>DTG/3TC; not for persons with HIV RNA &gt;500,000 copies/mL, HBV coinfection, or in whom ART is started before HIV resistance test results are available (AI) </a:t>
            </a:r>
          </a:p>
          <a:p>
            <a:pPr lvl="1" fontAlgn="ctr"/>
            <a:r>
              <a:rPr lang="en-US" dirty="0"/>
              <a:t>DRV/r + RAL (BID); only if HIV RNA &lt;100,000 copies/mL and CD4 cell count &gt;200 cells/µL (CI) </a:t>
            </a:r>
          </a:p>
          <a:p>
            <a:pPr lvl="1" fontAlgn="ctr"/>
            <a:r>
              <a:rPr lang="en-US" dirty="0"/>
              <a:t>DRV/r (once daily) + 3TC (CI)</a:t>
            </a:r>
          </a:p>
          <a:p>
            <a:endParaRPr lang="en-US" dirty="0"/>
          </a:p>
        </p:txBody>
      </p:sp>
      <p:sp>
        <p:nvSpPr>
          <p:cNvPr id="154" name="Google Shape;154;p13"/>
          <p:cNvSpPr txBox="1"/>
          <p:nvPr/>
        </p:nvSpPr>
        <p:spPr>
          <a:xfrm>
            <a:off x="905685" y="5617727"/>
            <a:ext cx="10705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4792" marR="0" lvl="0" indent="-304792" algn="l" rtl="0">
              <a:spcAft>
                <a:spcPts val="600"/>
              </a:spcAft>
              <a:buClr>
                <a:srgbClr val="CCFF33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Notes: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Aft>
                <a:spcPts val="60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considerations re persons of 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childbearing potential – see slides 14-1</a:t>
            </a:r>
            <a:r>
              <a:rPr lang="en-US" sz="1600" dirty="0">
                <a:solidFill>
                  <a:schemeClr val="tx1"/>
                </a:solidFill>
              </a:rPr>
              <a:t>5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/>
          </a:p>
        </p:txBody>
      </p:sp>
      <p:sp>
        <p:nvSpPr>
          <p:cNvPr id="152" name="Google Shape;152;p13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 txBox="1">
            <a:spLocks noGrp="1"/>
          </p:cNvSpPr>
          <p:nvPr>
            <p:ph type="title"/>
          </p:nvPr>
        </p:nvSpPr>
        <p:spPr>
          <a:xfrm>
            <a:off x="623297" y="863627"/>
            <a:ext cx="10512425" cy="64891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Persons of Childbearing Potential: INSTIs Considerations</a:t>
            </a:r>
          </a:p>
        </p:txBody>
      </p:sp>
      <p:sp>
        <p:nvSpPr>
          <p:cNvPr id="160" name="Google Shape;160;p14"/>
          <p:cNvSpPr txBox="1">
            <a:spLocks noGrp="1"/>
          </p:cNvSpPr>
          <p:nvPr>
            <p:ph type="body" sz="quarter" idx="11"/>
          </p:nvPr>
        </p:nvSpPr>
        <p:spPr>
          <a:xfrm>
            <a:off x="322729" y="1683531"/>
            <a:ext cx="5997389" cy="4326932"/>
          </a:xfrm>
        </p:spPr>
        <p:txBody>
          <a:bodyPr/>
          <a:lstStyle/>
          <a:p>
            <a:r>
              <a:rPr lang="en-US" sz="2400" dirty="0"/>
              <a:t>Perform pregnancy test before ART start</a:t>
            </a:r>
          </a:p>
          <a:p>
            <a:r>
              <a:rPr lang="en-US" b="1" dirty="0"/>
              <a:t>DTG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DTG-based ART regimens are recommended options, but discuss benefits and risks to inform decision-making</a:t>
            </a:r>
          </a:p>
          <a:p>
            <a:pPr lvl="1"/>
            <a:r>
              <a:rPr lang="en-US" dirty="0"/>
              <a:t>Small (0.19%) and not statistically significant increased rate of neural tube defects (NTDs) in infants exposed to   DTG at conception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34356" y="2086940"/>
            <a:ext cx="5428409" cy="3961807"/>
          </a:xfrm>
        </p:spPr>
        <p:txBody>
          <a:bodyPr/>
          <a:lstStyle/>
          <a:p>
            <a:r>
              <a:rPr lang="en-US" dirty="0"/>
              <a:t>Other INSTIs: </a:t>
            </a:r>
          </a:p>
          <a:p>
            <a:pPr lvl="1"/>
            <a:r>
              <a:rPr lang="en-US" b="1" dirty="0"/>
              <a:t>BIC</a:t>
            </a:r>
            <a:r>
              <a:rPr lang="en-US" dirty="0"/>
              <a:t>: should not be used in pregnancy - insufficient data </a:t>
            </a:r>
          </a:p>
          <a:p>
            <a:pPr lvl="1"/>
            <a:r>
              <a:rPr lang="en-US" b="1" dirty="0"/>
              <a:t>CAB</a:t>
            </a:r>
            <a:r>
              <a:rPr lang="en-US" dirty="0"/>
              <a:t>: should not be used in pregnancy – no data</a:t>
            </a:r>
          </a:p>
          <a:p>
            <a:pPr lvl="1"/>
            <a:r>
              <a:rPr lang="en-US" b="1" dirty="0"/>
              <a:t>EVG/c</a:t>
            </a:r>
            <a:r>
              <a:rPr lang="en-US" dirty="0"/>
              <a:t>: should not be used in pregnancy: low EVG levels in 2nd and 3rd trimesters</a:t>
            </a:r>
          </a:p>
          <a:p>
            <a:pPr lvl="1"/>
            <a:r>
              <a:rPr lang="en-US" b="1" dirty="0"/>
              <a:t>RAL</a:t>
            </a:r>
            <a:r>
              <a:rPr lang="en-US" dirty="0"/>
              <a:t>: no evidence of increased fetal malformations; included in recommended options </a:t>
            </a:r>
            <a:br>
              <a:rPr lang="en-US" dirty="0"/>
            </a:br>
            <a:r>
              <a:rPr lang="en-US" dirty="0"/>
              <a:t>in pregnancy</a:t>
            </a:r>
          </a:p>
        </p:txBody>
      </p:sp>
      <p:sp>
        <p:nvSpPr>
          <p:cNvPr id="161" name="Google Shape;161;p14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"/>
          <p:cNvSpPr txBox="1">
            <a:spLocks noGrp="1"/>
          </p:cNvSpPr>
          <p:nvPr>
            <p:ph type="title"/>
          </p:nvPr>
        </p:nvSpPr>
        <p:spPr>
          <a:xfrm>
            <a:off x="623297" y="1026249"/>
            <a:ext cx="11363858" cy="648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ART for Persons of Childbearing Potential: Selecting ARVs</a:t>
            </a:r>
          </a:p>
        </p:txBody>
      </p:sp>
      <p:sp>
        <p:nvSpPr>
          <p:cNvPr id="167" name="Google Shape;167;p15"/>
          <p:cNvSpPr txBox="1">
            <a:spLocks noGrp="1"/>
          </p:cNvSpPr>
          <p:nvPr>
            <p:ph type="body" sz="quarter" idx="11"/>
          </p:nvPr>
        </p:nvSpPr>
        <p:spPr>
          <a:xfrm>
            <a:off x="623888" y="2033732"/>
            <a:ext cx="5171439" cy="29860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Preferred ART if trying to conceive (same as Preferred ART during pregnancy):</a:t>
            </a:r>
          </a:p>
          <a:p>
            <a:pPr lvl="1"/>
            <a:r>
              <a:rPr lang="en-US" dirty="0"/>
              <a:t>RAL, DTG, ATV/r, or DRV/r + TDF/FTC, TDF/3TC, or ABC/3TC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15038" y="2033731"/>
            <a:ext cx="5199809" cy="347956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If not planning to conceive but sexually active with men and not using contraception:</a:t>
            </a:r>
          </a:p>
          <a:p>
            <a:pPr lvl="1"/>
            <a:r>
              <a:rPr lang="en-US" dirty="0"/>
              <a:t>Choose ARVs after considering available data on potential teratogenicity, and effectiveness, tolerability, pill number, etc.</a:t>
            </a:r>
          </a:p>
          <a:p>
            <a:pPr lvl="1"/>
            <a:r>
              <a:rPr lang="en-US" dirty="0"/>
              <a:t>In general, use a regimen that is recommended for initial therapy</a:t>
            </a:r>
          </a:p>
        </p:txBody>
      </p:sp>
      <p:sp>
        <p:nvSpPr>
          <p:cNvPr id="168" name="Google Shape;168;p15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F3A15E-D39C-0A49-A2AD-8A23108089DD}"/>
              </a:ext>
            </a:extLst>
          </p:cNvPr>
          <p:cNvSpPr txBox="1"/>
          <p:nvPr/>
        </p:nvSpPr>
        <p:spPr>
          <a:xfrm>
            <a:off x="2038350" y="5432614"/>
            <a:ext cx="6096000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Discuss risks and benefits of DTG with patients to ensure informed decision making.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Consult Perinatal Guidelines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Selecting Initial ART Regimen: Factors to Consider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ctr"/>
            <a:r>
              <a:rPr lang="en-US" b="1" dirty="0"/>
              <a:t>Patient Characteristics </a:t>
            </a:r>
            <a:endParaRPr lang="en-US" dirty="0"/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HIV RNA; CD4 count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HIV resistance test results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HLA-B*5701 status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Patient preferences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Anticipated adherence</a:t>
            </a:r>
          </a:p>
          <a:p>
            <a:pPr font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7750" y="2293706"/>
            <a:ext cx="3614453" cy="2986087"/>
          </a:xfrm>
        </p:spPr>
        <p:txBody>
          <a:bodyPr/>
          <a:lstStyle/>
          <a:p>
            <a:pPr fontAlgn="ctr"/>
            <a:r>
              <a:rPr lang="en-US" b="1" dirty="0"/>
              <a:t>Comorbidities or </a:t>
            </a:r>
            <a:br>
              <a:rPr lang="en-US" b="1" dirty="0"/>
            </a:br>
            <a:r>
              <a:rPr lang="en-US" b="1" dirty="0"/>
              <a:t>Other Conditions </a:t>
            </a:r>
            <a:endParaRPr lang="en-US" dirty="0"/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Cardiovascular disease, hyperlipidemia, renal disease, liver disease, osteoporosis, psychiatric illness, others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Pregnancy or pregnancy potential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Coinfections: HCV, HBV, TB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852204" y="2287060"/>
            <a:ext cx="3869661" cy="2986087"/>
          </a:xfrm>
        </p:spPr>
        <p:txBody>
          <a:bodyPr/>
          <a:lstStyle/>
          <a:p>
            <a:pPr fontAlgn="ctr"/>
            <a:r>
              <a:rPr lang="en-US" b="1" dirty="0"/>
              <a:t>Regimen Characteristics</a:t>
            </a:r>
            <a:r>
              <a:rPr lang="en-US" dirty="0"/>
              <a:t>	 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Genetic barrier to resistance 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Potential adverse effects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Drug interactions with other medications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Convenience (pill #, dosing frequency, fixed-dose combinations, food requirements)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Cost, access</a:t>
            </a:r>
          </a:p>
          <a:p>
            <a:endParaRPr lang="en-US" dirty="0"/>
          </a:p>
        </p:txBody>
      </p:sp>
      <p:sp>
        <p:nvSpPr>
          <p:cNvPr id="176" name="Google Shape;176;p16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 txBox="1">
            <a:spLocks noGrp="1"/>
          </p:cNvSpPr>
          <p:nvPr>
            <p:ph type="title"/>
          </p:nvPr>
        </p:nvSpPr>
        <p:spPr>
          <a:xfrm>
            <a:off x="623297" y="1107608"/>
            <a:ext cx="11307767" cy="64891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Choosing Initial ART Regimen: ARVs to Avoid in Specific Clinical Scenarios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ctr"/>
            <a:r>
              <a:rPr lang="en-US" b="1" dirty="0"/>
              <a:t>CD4 &lt;200</a:t>
            </a:r>
            <a:endParaRPr lang="en-US" dirty="0"/>
          </a:p>
          <a:p>
            <a:pPr fontAlgn="ctr"/>
            <a:r>
              <a:rPr lang="en-US" dirty="0"/>
              <a:t>Do not use: higher rate of virologic failure</a:t>
            </a:r>
          </a:p>
          <a:p>
            <a:pPr marL="228600" indent="-228600" fontAlgn="ctr">
              <a:buFont typeface="Arial" panose="020B0604020202020204" pitchFamily="34" charset="0"/>
              <a:buChar char="•"/>
            </a:pPr>
            <a:r>
              <a:rPr lang="en-US" dirty="0"/>
              <a:t>RPV-based ART</a:t>
            </a:r>
          </a:p>
          <a:p>
            <a:pPr marL="228600" indent="-228600" fontAlgn="ctr">
              <a:buFont typeface="Arial" panose="020B0604020202020204" pitchFamily="34" charset="0"/>
              <a:buChar char="•"/>
            </a:pPr>
            <a:r>
              <a:rPr lang="en-US" dirty="0"/>
              <a:t>DRV/r + RAL</a:t>
            </a:r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/>
            <a:r>
              <a:rPr lang="en-US" b="1" dirty="0"/>
              <a:t>HIV RNA &gt;100,000</a:t>
            </a:r>
            <a:endParaRPr lang="en-US" dirty="0"/>
          </a:p>
          <a:p>
            <a:pPr fontAlgn="ctr"/>
            <a:r>
              <a:rPr lang="en-US" dirty="0"/>
              <a:t>Do not use: higher rate of virologic failure</a:t>
            </a:r>
          </a:p>
          <a:p>
            <a:pPr marL="228600" indent="-228600" fontAlgn="ctr">
              <a:buFont typeface="Arial" panose="020B0604020202020204" pitchFamily="34" charset="0"/>
              <a:buChar char="•"/>
            </a:pPr>
            <a:r>
              <a:rPr lang="en-US" dirty="0"/>
              <a:t>RPV-based ART</a:t>
            </a:r>
          </a:p>
          <a:p>
            <a:pPr marL="228600" indent="-228600" fontAlgn="ctr">
              <a:buFont typeface="Arial" panose="020B0604020202020204" pitchFamily="34" charset="0"/>
              <a:buChar char="•"/>
            </a:pPr>
            <a:r>
              <a:rPr lang="en-US" dirty="0"/>
              <a:t>ABC/3TC + EFV or ATV/r</a:t>
            </a:r>
          </a:p>
          <a:p>
            <a:pPr marL="228600" indent="-228600" fontAlgn="ctr">
              <a:buFont typeface="Arial" panose="020B0604020202020204" pitchFamily="34" charset="0"/>
              <a:buChar char="•"/>
            </a:pPr>
            <a:r>
              <a:rPr lang="en-US" dirty="0"/>
              <a:t>DRV/r + RAL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ctr"/>
            <a:r>
              <a:rPr lang="en-US" b="1" dirty="0"/>
              <a:t>HIV RNA &gt;500,000</a:t>
            </a:r>
            <a:r>
              <a:rPr lang="en-US" dirty="0"/>
              <a:t> </a:t>
            </a:r>
          </a:p>
          <a:p>
            <a:pPr fontAlgn="ctr"/>
            <a:r>
              <a:rPr lang="en-US" dirty="0"/>
              <a:t>Do not use: higher rate of virologic failure</a:t>
            </a:r>
          </a:p>
          <a:p>
            <a:pPr marL="228600" indent="-228600" fontAlgn="ctr">
              <a:buFont typeface="Arial" panose="020B0604020202020204" pitchFamily="34" charset="0"/>
              <a:buChar char="•"/>
            </a:pPr>
            <a:r>
              <a:rPr lang="en-US" dirty="0"/>
              <a:t>Regimens listed to left</a:t>
            </a:r>
          </a:p>
          <a:p>
            <a:pPr marL="228600" indent="-228600" fontAlgn="ctr">
              <a:buFont typeface="Arial" panose="020B0604020202020204" pitchFamily="34" charset="0"/>
              <a:buChar char="•"/>
            </a:pPr>
            <a:r>
              <a:rPr lang="en-US" dirty="0"/>
              <a:t>DTG/3TC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fontAlgn="ctr"/>
            <a:r>
              <a:rPr lang="en-US" b="1" dirty="0"/>
              <a:t>HLA-B*5701 positive</a:t>
            </a:r>
            <a:endParaRPr lang="en-US" dirty="0"/>
          </a:p>
          <a:p>
            <a:pPr fontAlgn="ctr"/>
            <a:r>
              <a:rPr lang="en-US" dirty="0"/>
              <a:t>Do not use: risk of abacavir hyper-sensitivity</a:t>
            </a:r>
          </a:p>
          <a:p>
            <a:pPr marL="342900" indent="-342900" fontAlgn="ctr">
              <a:buFont typeface="Arial"/>
              <a:buChar char="•"/>
            </a:pPr>
            <a:r>
              <a:rPr lang="en-US" dirty="0"/>
              <a:t>ABC </a:t>
            </a:r>
          </a:p>
        </p:txBody>
      </p:sp>
      <p:sp>
        <p:nvSpPr>
          <p:cNvPr id="185" name="Google Shape;185;p17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645184" cy="648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Selecting Initial ART Regimen: Specific Clinical Scenarios </a:t>
            </a:r>
            <a:r>
              <a:rPr lang="en-US" sz="1800" dirty="0"/>
              <a:t>(1)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33750" y="2141308"/>
            <a:ext cx="9705071" cy="4281884"/>
          </a:xfrm>
        </p:spPr>
        <p:txBody>
          <a:bodyPr/>
          <a:lstStyle/>
          <a:p>
            <a:pPr marL="0" indent="0" fontAlgn="ctr">
              <a:buNone/>
            </a:pPr>
            <a:r>
              <a:rPr lang="en-US" b="1" dirty="0"/>
              <a:t>Starting ART before resistance test results are known</a:t>
            </a:r>
            <a:endParaRPr lang="en-US" dirty="0"/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US" dirty="0"/>
              <a:t>Avoid NNRTI-based regimens and DTG/3TC: transmitted resistance more likely to impact regimen</a:t>
            </a: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US" dirty="0"/>
              <a:t>Avoid ABC: HLA B*5701 results not available</a:t>
            </a:r>
          </a:p>
          <a:p>
            <a:pPr fontAlgn="ctr">
              <a:spcBef>
                <a:spcPts val="1200"/>
              </a:spcBef>
              <a:spcAft>
                <a:spcPts val="600"/>
              </a:spcAft>
            </a:pPr>
            <a:r>
              <a:rPr lang="en-US" i="1" dirty="0"/>
              <a:t>Recommended: </a:t>
            </a: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US" dirty="0"/>
              <a:t>BIC/TAF/FTC</a:t>
            </a: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US" dirty="0"/>
              <a:t>DTG + (TAF/FTC, TDF/FTC, or TDF/3TC) </a:t>
            </a: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US" dirty="0"/>
              <a:t>DRV/r or DRV/c + (TAF/FTC, TDF/FTC or TDF/3TC)</a:t>
            </a:r>
          </a:p>
          <a:p>
            <a:endParaRPr lang="en-US" dirty="0"/>
          </a:p>
        </p:txBody>
      </p:sp>
      <p:sp>
        <p:nvSpPr>
          <p:cNvPr id="194" name="Google Shape;194;p18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341509" cy="648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Selecting Initial ART Regimen: Specific Clinical Scenarios </a:t>
            </a:r>
            <a:r>
              <a:rPr lang="en-US" sz="1600" dirty="0"/>
              <a:t>(2)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9614932" cy="4215042"/>
          </a:xfrm>
        </p:spPr>
        <p:txBody>
          <a:bodyPr/>
          <a:lstStyle/>
          <a:p>
            <a:pPr marL="0" indent="0" fontAlgn="ctr">
              <a:buNone/>
            </a:pPr>
            <a:r>
              <a:rPr lang="en-US" b="1" dirty="0"/>
              <a:t>One-pill regimen options</a:t>
            </a:r>
            <a:endParaRPr lang="en-US" dirty="0"/>
          </a:p>
          <a:p>
            <a:pPr fontAlgn="ctr"/>
            <a:r>
              <a:rPr lang="en-US" sz="2200" dirty="0"/>
              <a:t>BIC/TAF/FTC</a:t>
            </a:r>
          </a:p>
          <a:p>
            <a:pPr fontAlgn="ctr"/>
            <a:r>
              <a:rPr lang="en-US" sz="2200" dirty="0"/>
              <a:t>DOR/TDF/3TC</a:t>
            </a:r>
          </a:p>
          <a:p>
            <a:pPr fontAlgn="ctr"/>
            <a:r>
              <a:rPr lang="en-US" sz="2200" dirty="0"/>
              <a:t>DTG/ABC/3TC (only if HLA-B*5701 negative; not if HBV coinfection)</a:t>
            </a:r>
            <a:r>
              <a:rPr lang="en-US" sz="2200" baseline="30000" dirty="0"/>
              <a:t> </a:t>
            </a:r>
            <a:endParaRPr lang="en-US" sz="2200" dirty="0"/>
          </a:p>
          <a:p>
            <a:pPr fontAlgn="ctr"/>
            <a:r>
              <a:rPr lang="en-US" sz="2200" dirty="0"/>
              <a:t>DTG/3TC (not if VL &gt;500,000 copies/mL or if HBV coinfection)</a:t>
            </a:r>
          </a:p>
          <a:p>
            <a:pPr fontAlgn="ctr"/>
            <a:r>
              <a:rPr lang="en-US" sz="2200" dirty="0"/>
              <a:t>EFV/TDF/FTC, EFV/TDF/3TC</a:t>
            </a:r>
          </a:p>
          <a:p>
            <a:pPr fontAlgn="ctr"/>
            <a:r>
              <a:rPr lang="en-US" sz="2200" dirty="0"/>
              <a:t>EVG/c/TAF/FTC, EVG/c/TDF/FTC</a:t>
            </a:r>
          </a:p>
          <a:p>
            <a:pPr fontAlgn="ctr"/>
            <a:r>
              <a:rPr lang="en-US" sz="2200" dirty="0"/>
              <a:t>RPV/TAF/FTC, RPV/TDF/FTC (only if HIV RNA &lt;100,000 copies/mL and CD4 &gt;200 cells/µL)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3" name="Google Shape;203;p19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About This Presentation</a:t>
            </a:r>
          </a:p>
        </p:txBody>
      </p:sp>
      <p:sp>
        <p:nvSpPr>
          <p:cNvPr id="57" name="Google Shape;57;p2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en-US" dirty="0">
                <a:sym typeface="Arial"/>
              </a:rPr>
              <a:t>These slides were developed using the Guidelines updated in June 2021.</a:t>
            </a:r>
            <a:endParaRPr lang="en-US" dirty="0"/>
          </a:p>
          <a:p>
            <a:pPr lvl="1"/>
            <a:r>
              <a:rPr lang="en-US" dirty="0">
                <a:sym typeface="Arial"/>
              </a:rPr>
              <a:t>The intended audience is clinicians involved in the care of patients with HIV.</a:t>
            </a:r>
            <a:endParaRPr lang="en-US" dirty="0"/>
          </a:p>
          <a:p>
            <a:pPr lvl="1"/>
            <a:r>
              <a:rPr lang="en-US" dirty="0">
                <a:sym typeface="Arial"/>
              </a:rPr>
              <a:t>Because the field of HIV care is rapidly changing, users are cautioned that the information in this presentation may become out of date quickly.</a:t>
            </a:r>
          </a:p>
          <a:p>
            <a:pPr lvl="1"/>
            <a:r>
              <a:rPr lang="en-US" dirty="0">
                <a:sym typeface="Arial"/>
              </a:rPr>
              <a:t>It is intended that these slides be used as prepared, without changes in either content or attribution. Users are asked to honor this intent.</a:t>
            </a:r>
          </a:p>
        </p:txBody>
      </p:sp>
      <p:sp>
        <p:nvSpPr>
          <p:cNvPr id="58" name="Google Shape;58;p2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274026" cy="648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Selecting Initial ART Regimen: Specific Clinical Scenarios </a:t>
            </a:r>
            <a:r>
              <a:rPr lang="en-US" sz="1800" dirty="0"/>
              <a:t>(3)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b="1" dirty="0"/>
              <a:t>Food effects</a:t>
            </a:r>
            <a:endParaRPr lang="en-US" dirty="0"/>
          </a:p>
          <a:p>
            <a:pPr fontAlgn="ctr"/>
            <a:r>
              <a:rPr lang="en-US" b="1" dirty="0"/>
              <a:t>No food restrictions</a:t>
            </a:r>
            <a:r>
              <a:rPr lang="en-US" dirty="0"/>
              <a:t>:</a:t>
            </a:r>
          </a:p>
          <a:p>
            <a:pPr lvl="1" fontAlgn="ctr"/>
            <a:r>
              <a:rPr lang="en-US" dirty="0"/>
              <a:t>BIC-, DOR-, DTG-, RAL-based regimens</a:t>
            </a:r>
          </a:p>
          <a:p>
            <a:pPr fontAlgn="ctr"/>
            <a:r>
              <a:rPr lang="en-US" b="1" dirty="0"/>
              <a:t>Should be taken on empty stomach</a:t>
            </a:r>
            <a:r>
              <a:rPr lang="en-US" dirty="0"/>
              <a:t>:</a:t>
            </a:r>
          </a:p>
          <a:p>
            <a:pPr lvl="1" fontAlgn="ctr"/>
            <a:r>
              <a:rPr lang="en-US" dirty="0"/>
              <a:t>EFV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ctr"/>
            <a:endParaRPr lang="en-US" b="1" dirty="0"/>
          </a:p>
          <a:p>
            <a:pPr fontAlgn="ctr"/>
            <a:r>
              <a:rPr lang="en-US" b="1" dirty="0"/>
              <a:t>Should be taken with food</a:t>
            </a:r>
            <a:r>
              <a:rPr lang="en-US" dirty="0"/>
              <a:t>:</a:t>
            </a:r>
          </a:p>
          <a:p>
            <a:pPr lvl="1" fontAlgn="ctr"/>
            <a:r>
              <a:rPr lang="en-US" dirty="0"/>
              <a:t>ATV/r, ATV/c </a:t>
            </a:r>
          </a:p>
          <a:p>
            <a:pPr lvl="1" fontAlgn="ctr"/>
            <a:r>
              <a:rPr lang="en-US" dirty="0"/>
              <a:t>DRV/r, DRV/c</a:t>
            </a:r>
          </a:p>
          <a:p>
            <a:pPr lvl="1" fontAlgn="ctr"/>
            <a:r>
              <a:rPr lang="en-US" dirty="0"/>
              <a:t>EVG/c/TAF/FTC, EVG/c/TDF/FTC</a:t>
            </a:r>
          </a:p>
          <a:p>
            <a:pPr lvl="1" fontAlgn="ctr"/>
            <a:r>
              <a:rPr lang="en-US" dirty="0"/>
              <a:t>RPV/TAF/FTC, RPV/TDF/FTC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12" name="Google Shape;212;p20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348257" cy="648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Selecting Initial ART Regimen: Specific Clinical Scenarios </a:t>
            </a:r>
            <a:r>
              <a:rPr lang="en-US" sz="1800" dirty="0"/>
              <a:t>(4)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8" y="2141308"/>
            <a:ext cx="5824150" cy="2986087"/>
          </a:xfrm>
        </p:spPr>
        <p:txBody>
          <a:bodyPr/>
          <a:lstStyle/>
          <a:p>
            <a:pPr marL="0" indent="0" fontAlgn="ctr">
              <a:buNone/>
            </a:pPr>
            <a:r>
              <a:rPr lang="en-US" b="1" dirty="0"/>
              <a:t>Chronic kidney disease (</a:t>
            </a:r>
            <a:r>
              <a:rPr lang="en-US" b="1" dirty="0" err="1"/>
              <a:t>CrCl</a:t>
            </a:r>
            <a:r>
              <a:rPr lang="en-US" b="1" dirty="0"/>
              <a:t> &lt;60 mL/min)</a:t>
            </a:r>
            <a:endParaRPr lang="en-US" dirty="0"/>
          </a:p>
          <a:p>
            <a:pPr fontAlgn="ctr"/>
            <a:r>
              <a:rPr lang="en-US" dirty="0"/>
              <a:t>Avoid TDF</a:t>
            </a:r>
          </a:p>
          <a:p>
            <a:pPr fontAlgn="ctr"/>
            <a:r>
              <a:rPr lang="en-US" dirty="0"/>
              <a:t>ABC: not associated with renal dysfunction; can use if HLA-B*5701-negative </a:t>
            </a:r>
          </a:p>
          <a:p>
            <a:pPr fontAlgn="ctr"/>
            <a:r>
              <a:rPr lang="en-US" dirty="0"/>
              <a:t>TAF: less impact on renal function and proteinuria than TDF; may be used if </a:t>
            </a:r>
            <a:r>
              <a:rPr lang="en-US" dirty="0" err="1"/>
              <a:t>eGFR</a:t>
            </a:r>
            <a:r>
              <a:rPr lang="en-US" dirty="0"/>
              <a:t> &gt;30 mL/min</a:t>
            </a:r>
          </a:p>
          <a:p>
            <a:pPr fontAlgn="ctr"/>
            <a:r>
              <a:rPr lang="en-US" dirty="0"/>
              <a:t>ATV: associated with CKD in some studies, consider avoiding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717830" y="2603568"/>
            <a:ext cx="4970294" cy="2986087"/>
          </a:xfrm>
        </p:spPr>
        <p:txBody>
          <a:bodyPr/>
          <a:lstStyle/>
          <a:p>
            <a:pPr fontAlgn="ctr"/>
            <a:r>
              <a:rPr lang="en-US" dirty="0"/>
              <a:t>Options when ABC or TAF cannot be used:</a:t>
            </a:r>
          </a:p>
          <a:p>
            <a:pPr lvl="1" fontAlgn="ctr"/>
            <a:r>
              <a:rPr lang="en-US" dirty="0"/>
              <a:t>DTG/3TC (if VL &lt;500,000 and no HBV)</a:t>
            </a:r>
          </a:p>
          <a:p>
            <a:pPr lvl="1" fontAlgn="ctr"/>
            <a:r>
              <a:rPr lang="en-US" dirty="0"/>
              <a:t>DRV/r + 3TC (if no HBV)</a:t>
            </a:r>
          </a:p>
          <a:p>
            <a:pPr lvl="1" fontAlgn="ctr"/>
            <a:r>
              <a:rPr lang="en-US" dirty="0"/>
              <a:t>DRV/r + RAL (if VL &lt;100,000, CD4 &gt;200, and no HBV) </a:t>
            </a:r>
          </a:p>
          <a:p>
            <a:endParaRPr lang="en-US" dirty="0"/>
          </a:p>
        </p:txBody>
      </p:sp>
      <p:sp>
        <p:nvSpPr>
          <p:cNvPr id="221" name="Google Shape;221;p21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280774" cy="648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Selecting Initial ART Regimen: Specific Clinical Scenarios </a:t>
            </a:r>
            <a:r>
              <a:rPr lang="en-US" sz="1600" dirty="0"/>
              <a:t>(5)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366497" y="2298548"/>
            <a:ext cx="2743200" cy="2986087"/>
          </a:xfrm>
        </p:spPr>
        <p:txBody>
          <a:bodyPr/>
          <a:lstStyle/>
          <a:p>
            <a:pPr fontAlgn="ctr"/>
            <a:r>
              <a:rPr lang="en-US" b="1" dirty="0"/>
              <a:t>HCV </a:t>
            </a:r>
            <a:endParaRPr lang="en-US" dirty="0"/>
          </a:p>
          <a:p>
            <a:pPr marL="230188" indent="-230188" fontAlgn="ctr">
              <a:buFont typeface="Arial" panose="020B0604020202020204" pitchFamily="34" charset="0"/>
              <a:buChar char="•"/>
            </a:pPr>
            <a:r>
              <a:rPr lang="en-US" dirty="0"/>
              <a:t>Consult current recommendations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2333" y="2289974"/>
            <a:ext cx="2743200" cy="2986087"/>
          </a:xfrm>
        </p:spPr>
        <p:txBody>
          <a:bodyPr/>
          <a:lstStyle/>
          <a:p>
            <a:pPr fontAlgn="ctr"/>
            <a:r>
              <a:rPr lang="en-US" b="1" dirty="0"/>
              <a:t>HBV</a:t>
            </a:r>
            <a:endParaRPr lang="en-US" dirty="0"/>
          </a:p>
          <a:p>
            <a:pPr marL="230188" indent="-230188" fontAlgn="ctr">
              <a:buFont typeface="Arial" panose="020B0604020202020204" pitchFamily="34" charset="0"/>
              <a:buChar char="•"/>
            </a:pPr>
            <a:r>
              <a:rPr lang="en-US" dirty="0"/>
              <a:t>Use TDF or TAF with FTC or 3TC: 2 NRTIs with activity against both HIV and HBV</a:t>
            </a:r>
          </a:p>
          <a:p>
            <a:pPr marL="230188" indent="-230188" fontAlgn="ctr">
              <a:buFont typeface="Arial" panose="020B0604020202020204" pitchFamily="34" charset="0"/>
              <a:buChar char="•"/>
            </a:pPr>
            <a:r>
              <a:rPr lang="en-US" dirty="0"/>
              <a:t>If TDF and TAF are contraindicated: treat HBV with FTC or 3TC + </a:t>
            </a:r>
            <a:r>
              <a:rPr lang="en-US" dirty="0" err="1"/>
              <a:t>entecavir</a:t>
            </a:r>
            <a:r>
              <a:rPr lang="en-US" dirty="0"/>
              <a:t> + suppressive ART regimen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ctr"/>
            <a:r>
              <a:rPr lang="en-US" b="1" dirty="0"/>
              <a:t>Liver disease with cirrhosis</a:t>
            </a:r>
            <a:endParaRPr lang="en-US" dirty="0"/>
          </a:p>
          <a:p>
            <a:pPr marL="230188" indent="-230188" fontAlgn="ctr">
              <a:buFont typeface="Arial" panose="020B0604020202020204" pitchFamily="34" charset="0"/>
              <a:buChar char="•"/>
            </a:pPr>
            <a:r>
              <a:rPr lang="en-US" dirty="0"/>
              <a:t>Some ARVs contraindicated or require dosage modification</a:t>
            </a:r>
          </a:p>
          <a:p>
            <a:pPr marL="230188" indent="-230188" fontAlgn="ctr">
              <a:buFont typeface="Arial" panose="020B0604020202020204" pitchFamily="34" charset="0"/>
              <a:buChar char="•"/>
            </a:pPr>
            <a:r>
              <a:rPr lang="en-US" dirty="0"/>
              <a:t>Evaluation by expert in advanced liver disease is recommended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034343" y="2298548"/>
            <a:ext cx="2947334" cy="2986087"/>
          </a:xfrm>
        </p:spPr>
        <p:txBody>
          <a:bodyPr/>
          <a:lstStyle/>
          <a:p>
            <a:pPr fontAlgn="ctr"/>
            <a:r>
              <a:rPr lang="en-US" b="1" dirty="0"/>
              <a:t>TB</a:t>
            </a:r>
            <a:endParaRPr lang="en-US" dirty="0"/>
          </a:p>
          <a:p>
            <a:pPr marL="230188" indent="-230188" fontAlgn="ctr">
              <a:buFont typeface="Arial" panose="020B0604020202020204" pitchFamily="34" charset="0"/>
              <a:buChar char="•"/>
            </a:pPr>
            <a:r>
              <a:rPr lang="en-US" dirty="0"/>
              <a:t>Multiple interactions between some ARVs (including TAF, PIs, INSTIs, and RPV) and </a:t>
            </a:r>
            <a:r>
              <a:rPr lang="en-US" dirty="0" err="1"/>
              <a:t>rifamycins</a:t>
            </a:r>
            <a:r>
              <a:rPr lang="en-US" dirty="0"/>
              <a:t>; check Guidelines or consult pharmacist</a:t>
            </a:r>
          </a:p>
          <a:p>
            <a:endParaRPr lang="en-US" dirty="0"/>
          </a:p>
        </p:txBody>
      </p:sp>
      <p:sp>
        <p:nvSpPr>
          <p:cNvPr id="230" name="Google Shape;230;p22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459605" cy="648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Selecting Initial ART Regimen: Specific Clinical Scenarios </a:t>
            </a:r>
            <a:r>
              <a:rPr lang="en-US" sz="1800" dirty="0"/>
              <a:t>(6)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High cardiac risk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ABC and LPV/r: increased CV risk in some studies; consider avoiding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ATV: not associated with increased risk of CV events (unlike other boosted PIs) 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237038" y="2293938"/>
            <a:ext cx="3444875" cy="2986087"/>
          </a:xfrm>
        </p:spPr>
        <p:txBody>
          <a:bodyPr/>
          <a:lstStyle/>
          <a:p>
            <a:r>
              <a:rPr lang="en-US" b="1" dirty="0" err="1"/>
              <a:t>QTc</a:t>
            </a:r>
            <a:r>
              <a:rPr lang="en-US" b="1" dirty="0"/>
              <a:t> interval prolongation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EFV and RPF: may cause QT prolongation; consider avoiding if taking other medications with known risk for QT prolongation, or risk for </a:t>
            </a:r>
            <a:r>
              <a:rPr lang="en-US" dirty="0" err="1"/>
              <a:t>Torsades</a:t>
            </a:r>
            <a:r>
              <a:rPr lang="en-US" dirty="0"/>
              <a:t> de Pointes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852205" y="2287060"/>
            <a:ext cx="4254316" cy="2986087"/>
          </a:xfrm>
        </p:spPr>
        <p:txBody>
          <a:bodyPr/>
          <a:lstStyle/>
          <a:p>
            <a:pPr fontAlgn="ctr"/>
            <a:r>
              <a:rPr lang="en-US" b="1" dirty="0"/>
              <a:t>Hyperlipidemia</a:t>
            </a:r>
            <a:endParaRPr lang="en-US" dirty="0"/>
          </a:p>
          <a:p>
            <a:pPr marL="228600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Adverse effects on lipids:</a:t>
            </a:r>
          </a:p>
          <a:p>
            <a:pPr marL="627063" lvl="1" indent="-342900" fontAlgn="ctr">
              <a:buFont typeface="Arial" panose="020B0604020202020204" pitchFamily="34" charset="0"/>
              <a:buChar char="•"/>
            </a:pPr>
            <a:r>
              <a:rPr lang="en-US" dirty="0"/>
              <a:t>PI/r or PI/c</a:t>
            </a:r>
          </a:p>
          <a:p>
            <a:pPr marL="627063" lvl="1" indent="-342900" fontAlgn="ctr">
              <a:buFont typeface="Arial" panose="020B0604020202020204" pitchFamily="34" charset="0"/>
              <a:buChar char="•"/>
            </a:pPr>
            <a:r>
              <a:rPr lang="en-US" dirty="0"/>
              <a:t>EFV</a:t>
            </a:r>
          </a:p>
          <a:p>
            <a:pPr marL="627063" lvl="1" indent="-342900" fontAlgn="ctr">
              <a:buFont typeface="Arial" panose="020B0604020202020204" pitchFamily="34" charset="0"/>
              <a:buChar char="•"/>
            </a:pPr>
            <a:r>
              <a:rPr lang="en-US" dirty="0"/>
              <a:t>EVG/c</a:t>
            </a:r>
          </a:p>
          <a:p>
            <a:pPr marL="228600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Less effect on lipids:</a:t>
            </a:r>
          </a:p>
          <a:p>
            <a:pPr marL="627063" lvl="1" indent="-342900" fontAlgn="ctr">
              <a:buFont typeface="Arial" panose="020B0604020202020204" pitchFamily="34" charset="0"/>
              <a:buChar char="•"/>
            </a:pPr>
            <a:r>
              <a:rPr lang="en-US" dirty="0"/>
              <a:t>BIC, DOR, DTG, RAL, RPV</a:t>
            </a:r>
          </a:p>
          <a:p>
            <a:pPr marL="228600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Lowers lipid levels </a:t>
            </a:r>
            <a:br>
              <a:rPr lang="en-US" dirty="0"/>
            </a:br>
            <a:r>
              <a:rPr lang="en-US" dirty="0"/>
              <a:t>(modest effect):</a:t>
            </a:r>
          </a:p>
          <a:p>
            <a:pPr marL="627063" lvl="1" indent="-342900" fontAlgn="ctr">
              <a:buFont typeface="Arial" panose="020B0604020202020204" pitchFamily="34" charset="0"/>
              <a:buChar char="•"/>
            </a:pPr>
            <a:r>
              <a:rPr lang="en-US" dirty="0"/>
              <a:t>TDF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48" name="Google Shape;248;p24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206542" cy="648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Selecting Initial ART Regimen: Specific Clinical Scenarios </a:t>
            </a:r>
            <a:r>
              <a:rPr lang="en-US" sz="1800" dirty="0"/>
              <a:t>(7)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b="1" dirty="0"/>
              <a:t>Osteoporosis</a:t>
            </a:r>
            <a:endParaRPr lang="en-US" dirty="0"/>
          </a:p>
          <a:p>
            <a:pPr lvl="1" fontAlgn="ctr"/>
            <a:r>
              <a:rPr lang="en-US" dirty="0"/>
              <a:t>Avoid TDF: associated with greater decrease in BMD, </a:t>
            </a:r>
            <a:r>
              <a:rPr lang="en-US" dirty="0" err="1"/>
              <a:t>osteomalacia</a:t>
            </a:r>
            <a:r>
              <a:rPr lang="en-US" dirty="0"/>
              <a:t>, urine phosphate wasting</a:t>
            </a:r>
          </a:p>
          <a:p>
            <a:pPr lvl="1" fontAlgn="ctr"/>
            <a:r>
              <a:rPr lang="en-US" dirty="0"/>
              <a:t>Use ABC or TAF</a:t>
            </a:r>
          </a:p>
          <a:p>
            <a:pPr lvl="2" fontAlgn="ctr"/>
            <a:r>
              <a:rPr lang="en-US" dirty="0"/>
              <a:t>Associated with smaller decreases in BMD</a:t>
            </a:r>
          </a:p>
          <a:p>
            <a:pPr lvl="2" fontAlgn="ctr"/>
            <a:r>
              <a:rPr lang="en-US" dirty="0"/>
              <a:t>ABC may be used if HLA-B*5701 negative (if HIV RNA &gt;100,000 copies/mL, do not use with EFV or ATV/r)</a:t>
            </a:r>
          </a:p>
          <a:p>
            <a:endParaRPr lang="en-US" dirty="0"/>
          </a:p>
        </p:txBody>
      </p:sp>
      <p:sp>
        <p:nvSpPr>
          <p:cNvPr id="266" name="Google Shape;266;p26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594572" cy="648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Selecting Initial ART Regimen: Specific Clinical Scenarios </a:t>
            </a:r>
            <a:r>
              <a:rPr lang="en-US" sz="1800" dirty="0"/>
              <a:t>(8)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b="1" dirty="0"/>
              <a:t>Medication-assisted treatment for opioid use disorder (OUD)</a:t>
            </a:r>
            <a:endParaRPr lang="en-US" dirty="0"/>
          </a:p>
          <a:p>
            <a:pPr fontAlgn="ctr"/>
            <a:r>
              <a:rPr lang="en-US" dirty="0"/>
              <a:t>EFV: reduces methadone concentrations, may cause withdrawal if started in patient on stable methadone dose</a:t>
            </a:r>
          </a:p>
          <a:p>
            <a:pPr fontAlgn="ctr"/>
            <a:r>
              <a:rPr lang="en-US" dirty="0"/>
              <a:t>Some ARVs interact with methadone, buprenorphine, and other OUD medications – consult pharmacist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75" name="Google Shape;275;p27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425863" cy="648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Selecting Initial ART Regimen: Specific Clinical Scenarios </a:t>
            </a:r>
            <a:r>
              <a:rPr lang="en-US" sz="1800" dirty="0"/>
              <a:t>(9)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b="1" dirty="0"/>
              <a:t>History of poor adherence or inconsistent engagement in care</a:t>
            </a:r>
            <a:endParaRPr lang="en-US" dirty="0"/>
          </a:p>
          <a:p>
            <a:pPr fontAlgn="ctr"/>
            <a:r>
              <a:rPr lang="en-US" dirty="0"/>
              <a:t>Consider boosted PI-, BIC-, or DTG-based regimen: high genetic barrier to resistance</a:t>
            </a:r>
          </a:p>
          <a:p>
            <a:pPr marL="0" indent="0" fontAlgn="ctr">
              <a:spcBef>
                <a:spcPts val="1800"/>
              </a:spcBef>
              <a:buNone/>
            </a:pPr>
            <a:r>
              <a:rPr lang="en-US" b="1" dirty="0"/>
              <a:t>Pregnancy or potential for pregnancy</a:t>
            </a:r>
            <a:endParaRPr lang="en-US" dirty="0"/>
          </a:p>
          <a:p>
            <a:pPr fontAlgn="ctr"/>
            <a:r>
              <a:rPr lang="en-US" dirty="0"/>
              <a:t>See slides 14-15 and Perinatal Guidelines</a:t>
            </a:r>
          </a:p>
          <a:p>
            <a:endParaRPr lang="en-US" dirty="0"/>
          </a:p>
        </p:txBody>
      </p:sp>
      <p:sp>
        <p:nvSpPr>
          <p:cNvPr id="284" name="Google Shape;284;p28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>
            <a:spLocks noGrp="1"/>
          </p:cNvSpPr>
          <p:nvPr>
            <p:ph type="title"/>
          </p:nvPr>
        </p:nvSpPr>
        <p:spPr>
          <a:xfrm>
            <a:off x="623297" y="923558"/>
            <a:ext cx="10512425" cy="648915"/>
          </a:xfrm>
        </p:spPr>
        <p:txBody>
          <a:bodyPr/>
          <a:lstStyle/>
          <a:p>
            <a:pPr lvl="0"/>
            <a:r>
              <a:rPr lang="en-US" sz="3600" dirty="0"/>
              <a:t>Initial ART: What Not to Use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6057" y="1976305"/>
            <a:ext cx="2743200" cy="2986087"/>
          </a:xfrm>
        </p:spPr>
        <p:txBody>
          <a:bodyPr/>
          <a:lstStyle/>
          <a:p>
            <a:pPr fontAlgn="ctr"/>
            <a:r>
              <a:rPr lang="en-US" b="1" dirty="0"/>
              <a:t>ARVs</a:t>
            </a:r>
            <a:endParaRPr lang="en-US" dirty="0"/>
          </a:p>
          <a:p>
            <a:pPr marL="230188" indent="-228600" fontAlgn="ctr">
              <a:buFont typeface="Arial" panose="020B0604020202020204" pitchFamily="34" charset="0"/>
              <a:buChar char="•"/>
            </a:pPr>
            <a:r>
              <a:rPr lang="en-US" dirty="0" err="1"/>
              <a:t>ddI</a:t>
            </a:r>
            <a:r>
              <a:rPr lang="en-US" dirty="0"/>
              <a:t>, d4T, DLV, IDV, NFV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58879" y="1976303"/>
            <a:ext cx="2743200" cy="2986087"/>
          </a:xfrm>
        </p:spPr>
        <p:txBody>
          <a:bodyPr/>
          <a:lstStyle/>
          <a:p>
            <a:pPr fontAlgn="ctr"/>
            <a:r>
              <a:rPr lang="en-US" b="1" dirty="0"/>
              <a:t>ARV regimens</a:t>
            </a:r>
            <a:endParaRPr lang="en-US" dirty="0"/>
          </a:p>
          <a:p>
            <a:pPr marL="230188" indent="-228600" fontAlgn="ctr">
              <a:buFont typeface="Arial" panose="020B0604020202020204" pitchFamily="34" charset="0"/>
              <a:buChar char="•"/>
            </a:pPr>
            <a:r>
              <a:rPr lang="en-US" dirty="0"/>
              <a:t>Monotherapy </a:t>
            </a:r>
          </a:p>
          <a:p>
            <a:pPr marL="230188" indent="-228600" fontAlgn="ctr">
              <a:buFont typeface="Arial" panose="020B0604020202020204" pitchFamily="34" charset="0"/>
              <a:buChar char="•"/>
            </a:pPr>
            <a:r>
              <a:rPr lang="en-US" dirty="0"/>
              <a:t>Dual-NRTI therapy</a:t>
            </a:r>
          </a:p>
          <a:p>
            <a:pPr marL="230188" indent="-228600" fontAlgn="ctr">
              <a:buFont typeface="Arial" panose="020B0604020202020204" pitchFamily="34" charset="0"/>
              <a:buChar char="•"/>
            </a:pPr>
            <a:r>
              <a:rPr lang="en-US" dirty="0"/>
              <a:t>3-NRTI regimen</a:t>
            </a:r>
          </a:p>
          <a:p>
            <a:pPr marL="230188" indent="-228600" fontAlgn="ctr">
              <a:buFont typeface="Arial" panose="020B0604020202020204" pitchFamily="34" charset="0"/>
              <a:buChar char="•"/>
            </a:pPr>
            <a:r>
              <a:rPr lang="en-US" dirty="0"/>
              <a:t>CAB + RPV (</a:t>
            </a:r>
            <a:r>
              <a:rPr lang="en-US" dirty="0" err="1"/>
              <a:t>po</a:t>
            </a:r>
            <a:r>
              <a:rPr lang="en-US" dirty="0"/>
              <a:t> or IM)*</a:t>
            </a:r>
          </a:p>
          <a:p>
            <a:pPr marL="230188" indent="-228600" fontAlgn="ctr">
              <a:buFont typeface="Arial" panose="020B0604020202020204" pitchFamily="34" charset="0"/>
              <a:buChar char="•"/>
            </a:pPr>
            <a:r>
              <a:rPr lang="en-US" dirty="0"/>
              <a:t>DTG + RPV*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668793" y="1927961"/>
            <a:ext cx="3238704" cy="3030702"/>
          </a:xfrm>
        </p:spPr>
        <p:txBody>
          <a:bodyPr/>
          <a:lstStyle/>
          <a:p>
            <a:pPr fontAlgn="ctr"/>
            <a:r>
              <a:rPr lang="en-US" b="1" dirty="0"/>
              <a:t>ARV combinations </a:t>
            </a:r>
            <a:endParaRPr lang="en-US" dirty="0"/>
          </a:p>
          <a:p>
            <a:pPr marL="230188" indent="-228600" fontAlgn="ctr">
              <a:buFont typeface="Arial" panose="020B0604020202020204" pitchFamily="34" charset="0"/>
              <a:buChar char="•"/>
            </a:pPr>
            <a:r>
              <a:rPr lang="en-US" dirty="0"/>
              <a:t>FTC + 3TC</a:t>
            </a:r>
          </a:p>
          <a:p>
            <a:pPr marL="230188" indent="-228600" fontAlgn="ctr">
              <a:buFont typeface="Arial" panose="020B0604020202020204" pitchFamily="34" charset="0"/>
              <a:buChar char="•"/>
            </a:pPr>
            <a:r>
              <a:rPr lang="en-US" dirty="0"/>
              <a:t>Ritonavir + cobicistat</a:t>
            </a:r>
          </a:p>
          <a:p>
            <a:pPr marL="230188" indent="-228600" fontAlgn="ctr">
              <a:buFont typeface="Arial" panose="020B0604020202020204" pitchFamily="34" charset="0"/>
              <a:buChar char="•"/>
            </a:pPr>
            <a:r>
              <a:rPr lang="en-US" dirty="0"/>
              <a:t>ETR + </a:t>
            </a:r>
            <a:r>
              <a:rPr lang="en-US" dirty="0" err="1"/>
              <a:t>unboosted</a:t>
            </a:r>
            <a:r>
              <a:rPr lang="en-US" dirty="0"/>
              <a:t> PI</a:t>
            </a:r>
          </a:p>
          <a:p>
            <a:pPr marL="230188" indent="-228600" fontAlgn="ctr">
              <a:buFont typeface="Arial" panose="020B0604020202020204" pitchFamily="34" charset="0"/>
              <a:buChar char="•"/>
            </a:pPr>
            <a:r>
              <a:rPr lang="en-US" dirty="0"/>
              <a:t>ETR + RTV-boosted FPV or TPV</a:t>
            </a:r>
          </a:p>
          <a:p>
            <a:pPr marL="230188" indent="-228600" fontAlgn="ctr">
              <a:buFont typeface="Arial" panose="020B0604020202020204" pitchFamily="34" charset="0"/>
              <a:buChar char="•"/>
            </a:pPr>
            <a:r>
              <a:rPr lang="en-US" dirty="0"/>
              <a:t>2-NNRTI combinations</a:t>
            </a:r>
          </a:p>
          <a:p>
            <a:pPr marL="230188" indent="-228600" fontAlgn="ctr">
              <a:buFont typeface="Arial" panose="020B0604020202020204" pitchFamily="34" charset="0"/>
              <a:buChar char="•"/>
            </a:pPr>
            <a:r>
              <a:rPr lang="en-US" dirty="0"/>
              <a:t>ATV + IDV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034343" y="1981148"/>
            <a:ext cx="2906844" cy="2986087"/>
          </a:xfrm>
        </p:spPr>
        <p:txBody>
          <a:bodyPr/>
          <a:lstStyle/>
          <a:p>
            <a:pPr fontAlgn="ctr"/>
            <a:r>
              <a:rPr lang="en-US" b="1" dirty="0"/>
              <a:t>ARV components</a:t>
            </a:r>
            <a:endParaRPr lang="en-US" dirty="0"/>
          </a:p>
          <a:p>
            <a:pPr marL="230188" indent="-228600" fontAlgn="ctr">
              <a:buFont typeface="Arial" panose="020B0604020202020204" pitchFamily="34" charset="0"/>
              <a:buChar char="•"/>
            </a:pPr>
            <a:r>
              <a:rPr lang="en-US" dirty="0" err="1"/>
              <a:t>Unboosted</a:t>
            </a:r>
            <a:r>
              <a:rPr lang="en-US" dirty="0"/>
              <a:t> DRV, SQV, or TPV</a:t>
            </a:r>
          </a:p>
          <a:p>
            <a:pPr marL="230188" indent="-228600" fontAlgn="ctr">
              <a:buFont typeface="Arial" panose="020B0604020202020204" pitchFamily="34" charset="0"/>
              <a:buChar char="•"/>
            </a:pPr>
            <a:r>
              <a:rPr lang="en-US" dirty="0"/>
              <a:t>NVP initiation in women with CD4 &gt;250 or men with CD4 &gt;400</a:t>
            </a:r>
          </a:p>
          <a:p>
            <a:endParaRPr lang="en-US" dirty="0"/>
          </a:p>
        </p:txBody>
      </p:sp>
      <p:sp>
        <p:nvSpPr>
          <p:cNvPr id="302" name="Google Shape;302;p30"/>
          <p:cNvSpPr txBox="1">
            <a:spLocks noGrp="1"/>
          </p:cNvSpPr>
          <p:nvPr>
            <p:ph type="dt" sz="half" idx="2"/>
          </p:nvPr>
        </p:nvSpPr>
        <p:spPr>
          <a:xfrm>
            <a:off x="623297" y="6282732"/>
            <a:ext cx="2743200" cy="365125"/>
          </a:xfrm>
        </p:spPr>
        <p:txBody>
          <a:bodyPr/>
          <a:lstStyle/>
          <a:p>
            <a:pPr lvl="0"/>
            <a:r>
              <a:rPr lang="en-US" sz="1400"/>
              <a:t>June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EC571-A4F0-EE4E-96A2-443248A5FF0D}"/>
              </a:ext>
            </a:extLst>
          </p:cNvPr>
          <p:cNvSpPr txBox="1"/>
          <p:nvPr/>
        </p:nvSpPr>
        <p:spPr>
          <a:xfrm>
            <a:off x="3219256" y="6065184"/>
            <a:ext cx="56882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*Approved only for people with viral suppression on another ART regimen. Not studied as an initial ART regimen.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Websites to Access the Guidelines</a:t>
            </a:r>
          </a:p>
        </p:txBody>
      </p:sp>
      <p:sp>
        <p:nvSpPr>
          <p:cNvPr id="311" name="Google Shape;311;p31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pPr lvl="0"/>
            <a:r>
              <a:rPr lang="en-US" dirty="0"/>
              <a:t>AETC National Coordinating Resource Center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https://aidsetc.org</a:t>
            </a:r>
          </a:p>
          <a:p>
            <a:pPr lvl="0"/>
            <a:r>
              <a:rPr lang="en-US" dirty="0"/>
              <a:t>Clinical Info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https://clinicalinfo.hiv.gov</a:t>
            </a:r>
          </a:p>
        </p:txBody>
      </p:sp>
      <p:sp>
        <p:nvSpPr>
          <p:cNvPr id="312" name="Google Shape;312;p31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>
            <a:spLocks noGrp="1"/>
          </p:cNvSpPr>
          <p:nvPr>
            <p:ph type="title"/>
          </p:nvPr>
        </p:nvSpPr>
        <p:spPr>
          <a:xfrm>
            <a:off x="3267093" y="1521659"/>
            <a:ext cx="8532178" cy="1143000"/>
          </a:xfrm>
        </p:spPr>
        <p:txBody>
          <a:bodyPr/>
          <a:lstStyle/>
          <a:p>
            <a:pPr lvl="0"/>
            <a:r>
              <a:rPr lang="en-US"/>
              <a:t>About This Slide Set</a:t>
            </a:r>
            <a:endParaRPr lang="en-US" dirty="0"/>
          </a:p>
        </p:txBody>
      </p:sp>
      <p:sp>
        <p:nvSpPr>
          <p:cNvPr id="318" name="Google Shape;318;p32"/>
          <p:cNvSpPr txBox="1">
            <a:spLocks noGrp="1"/>
          </p:cNvSpPr>
          <p:nvPr>
            <p:ph type="body" idx="4294967295"/>
          </p:nvPr>
        </p:nvSpPr>
        <p:spPr>
          <a:xfrm>
            <a:off x="3158461" y="2504780"/>
            <a:ext cx="9115425" cy="298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ts val="22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presentation was prepared by Susa Coffey, MD, </a:t>
            </a:r>
            <a:b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AETC National Resource Center in June 2021.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640"/>
              </a:spcBef>
              <a:buClr>
                <a:schemeClr val="lt1"/>
              </a:buClr>
              <a:buSzPts val="22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AETC NCRC website for the most current </a:t>
            </a:r>
            <a:b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266" lvl="1" indent="0">
              <a:spcBef>
                <a:spcPts val="1640"/>
              </a:spcBef>
              <a:buClr>
                <a:schemeClr val="accent2"/>
              </a:buClr>
              <a:buSzPts val="2200"/>
              <a:buNone/>
              <a:tabLst>
                <a:tab pos="457200" algn="l"/>
              </a:tabLst>
            </a:pPr>
            <a:r>
              <a:rPr lang="en-US" sz="2400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https://aidsetc.org</a:t>
            </a:r>
            <a:endParaRPr 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0512425" cy="139797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Guidelines for the Use of Antiretroviral Agents in </a:t>
            </a:r>
            <a:br>
              <a:rPr lang="en-US" dirty="0"/>
            </a:br>
            <a:r>
              <a:rPr lang="en-US" dirty="0"/>
              <a:t>HIV-1-Infected Adults and Adolescents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9" y="2652823"/>
            <a:ext cx="9614932" cy="2474572"/>
          </a:xfrm>
        </p:spPr>
        <p:txBody>
          <a:bodyPr/>
          <a:lstStyle/>
          <a:p>
            <a:r>
              <a:rPr lang="en-US" dirty="0">
                <a:sym typeface="Arial"/>
              </a:rPr>
              <a:t>Developed by the Department of Health and Human Services (DHHS) Panel on Antiretroviral Guidelines for Adults and Adolescents – A Working Group of the Office of AIDS Research Advisory Council (OARAC)</a:t>
            </a:r>
          </a:p>
        </p:txBody>
      </p:sp>
      <p:sp>
        <p:nvSpPr>
          <p:cNvPr id="65" name="Google Shape;65;p3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Starting ART – Selecting Initial Regimens: Outline</a:t>
            </a:r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Current ARV medications</a:t>
            </a:r>
          </a:p>
          <a:p>
            <a:pPr lvl="1"/>
            <a:r>
              <a:rPr lang="en-US" dirty="0"/>
              <a:t>Recommended regimens</a:t>
            </a:r>
          </a:p>
          <a:p>
            <a:pPr lvl="1"/>
            <a:r>
              <a:rPr lang="en-US" dirty="0"/>
              <a:t>ART for persons of childbearing potential</a:t>
            </a:r>
          </a:p>
          <a:p>
            <a:pPr lvl="1"/>
            <a:r>
              <a:rPr lang="en-US" dirty="0"/>
              <a:t>ART for specific clinical scenarios</a:t>
            </a:r>
          </a:p>
          <a:p>
            <a:pPr lvl="1"/>
            <a:r>
              <a:rPr lang="en-US" dirty="0"/>
              <a:t>ARVs that should not be used</a:t>
            </a:r>
          </a:p>
        </p:txBody>
      </p:sp>
      <p:sp>
        <p:nvSpPr>
          <p:cNvPr id="72" name="Google Shape;72;p4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Selecting Regimen for Initial ART: Overview</a:t>
            </a:r>
          </a:p>
        </p:txBody>
      </p:sp>
      <p:sp>
        <p:nvSpPr>
          <p:cNvPr id="78" name="Google Shape;78;p5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Most recommended regimens have high efficacy but vary in pill #, possible adverse effects, drug interactions, and risk for resistance mutations </a:t>
            </a:r>
          </a:p>
          <a:p>
            <a:r>
              <a:rPr lang="en-US" dirty="0"/>
              <a:t>Use baseline patient characteristics (incl. VL, CD4, comorbidities) and drug resistance test results to select specific regimen</a:t>
            </a:r>
          </a:p>
          <a:p>
            <a:r>
              <a:rPr lang="en-US" dirty="0"/>
              <a:t>ART adherence is key to virologic suppression (VS)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VS to below limits of detection expected with 12-24 weeks</a:t>
            </a:r>
          </a:p>
          <a:p>
            <a:r>
              <a:rPr lang="en-US" dirty="0"/>
              <a:t>Generally, use 3 active drugs: 2 NRTIs + 1 INSTI, boosted PI, or NNRTI</a:t>
            </a:r>
          </a:p>
          <a:p>
            <a:pPr lvl="1"/>
            <a:r>
              <a:rPr lang="en-US" dirty="0"/>
              <a:t>Combination of 2 NRTIs + INSTI is preferred for most patients</a:t>
            </a:r>
          </a:p>
          <a:p>
            <a:r>
              <a:rPr lang="en-US" dirty="0"/>
              <a:t>NRTI pairs: ABC/3TC, TAF/FTC, or TDF/FTC</a:t>
            </a:r>
          </a:p>
        </p:txBody>
      </p:sp>
      <p:sp>
        <p:nvSpPr>
          <p:cNvPr id="79" name="Google Shape;79;p5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94511bc21_0_0"/>
          <p:cNvSpPr txBox="1">
            <a:spLocks noGrp="1"/>
          </p:cNvSpPr>
          <p:nvPr>
            <p:ph type="title"/>
          </p:nvPr>
        </p:nvSpPr>
        <p:spPr>
          <a:xfrm>
            <a:off x="623297" y="1042634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Available ARV Classes and Medications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3297" y="1922003"/>
            <a:ext cx="2803682" cy="2986087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NRTI</a:t>
            </a: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Abacavir</a:t>
            </a:r>
            <a:r>
              <a:rPr lang="en-US" sz="1800" dirty="0">
                <a:solidFill>
                  <a:schemeClr val="dk1"/>
                </a:solidFill>
              </a:rPr>
              <a:t> (ABC)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Didanosine</a:t>
            </a:r>
            <a:r>
              <a:rPr lang="en-US" sz="1800" dirty="0">
                <a:solidFill>
                  <a:schemeClr val="dk1"/>
                </a:solidFill>
              </a:rPr>
              <a:t> (</a:t>
            </a:r>
            <a:r>
              <a:rPr lang="en-US" sz="1800" dirty="0" err="1">
                <a:solidFill>
                  <a:schemeClr val="dk1"/>
                </a:solidFill>
              </a:rPr>
              <a:t>ddI</a:t>
            </a:r>
            <a:r>
              <a:rPr lang="en-US" sz="1800" dirty="0">
                <a:solidFill>
                  <a:schemeClr val="dk1"/>
                </a:solidFill>
              </a:rPr>
              <a:t>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Emtricitabine</a:t>
            </a:r>
            <a:r>
              <a:rPr lang="en-US" sz="1800" dirty="0">
                <a:solidFill>
                  <a:schemeClr val="dk1"/>
                </a:solidFill>
              </a:rPr>
              <a:t> (FTC)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>
                <a:solidFill>
                  <a:schemeClr val="dk1"/>
                </a:solidFill>
              </a:rPr>
              <a:t>Lamivudine (3TC)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Stavudine</a:t>
            </a:r>
            <a:r>
              <a:rPr lang="en-US" sz="1800" dirty="0">
                <a:solidFill>
                  <a:schemeClr val="dk1"/>
                </a:solidFill>
              </a:rPr>
              <a:t> (d4T)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Tenofovir</a:t>
            </a:r>
            <a:r>
              <a:rPr lang="en-US" sz="1800" dirty="0">
                <a:solidFill>
                  <a:schemeClr val="dk1"/>
                </a:solidFill>
              </a:rPr>
              <a:t> DF (TDF)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Tenofovir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alafenamide</a:t>
            </a:r>
            <a:r>
              <a:rPr lang="en-US" sz="1800" dirty="0">
                <a:solidFill>
                  <a:schemeClr val="dk1"/>
                </a:solidFill>
              </a:rPr>
              <a:t> (TAF)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>
                <a:solidFill>
                  <a:schemeClr val="dk1"/>
                </a:solidFill>
              </a:rPr>
              <a:t>Zidovudine (AZT, ZDV)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81819" y="1922001"/>
            <a:ext cx="2938464" cy="4638725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>
                <a:solidFill>
                  <a:srgbClr val="FF0000"/>
                </a:solidFill>
              </a:rPr>
              <a:t>NNRTI</a:t>
            </a: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Delavirdine</a:t>
            </a:r>
            <a:r>
              <a:rPr lang="en-US" sz="1800" dirty="0">
                <a:solidFill>
                  <a:schemeClr val="dk1"/>
                </a:solidFill>
              </a:rPr>
              <a:t> (DLV)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Doravirine</a:t>
            </a:r>
            <a:r>
              <a:rPr lang="en-US" sz="1800" dirty="0">
                <a:solidFill>
                  <a:schemeClr val="dk1"/>
                </a:solidFill>
              </a:rPr>
              <a:t> (DOR)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>
                <a:solidFill>
                  <a:schemeClr val="dk1"/>
                </a:solidFill>
              </a:rPr>
              <a:t>Efavirenz (EFV)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Etravirine</a:t>
            </a:r>
            <a:r>
              <a:rPr lang="en-US" sz="1800" dirty="0">
                <a:solidFill>
                  <a:schemeClr val="dk1"/>
                </a:solidFill>
              </a:rPr>
              <a:t> (ETR)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Nevirapine</a:t>
            </a:r>
            <a:r>
              <a:rPr lang="en-US" sz="1800" dirty="0">
                <a:solidFill>
                  <a:schemeClr val="dk1"/>
                </a:solidFill>
              </a:rPr>
              <a:t> (NVP)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Rilpivirine</a:t>
            </a:r>
            <a:r>
              <a:rPr lang="en-US" sz="1800" dirty="0">
                <a:solidFill>
                  <a:schemeClr val="dk1"/>
                </a:solidFill>
              </a:rPr>
              <a:t> (RPV)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Integrase Inhibitor (INSTI)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Bictegravir</a:t>
            </a:r>
            <a:r>
              <a:rPr lang="en-US" sz="1800" dirty="0">
                <a:solidFill>
                  <a:schemeClr val="dk1"/>
                </a:solidFill>
              </a:rPr>
              <a:t> (BIC)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Cabotegravr</a:t>
            </a:r>
            <a:r>
              <a:rPr lang="en-US" sz="1800" dirty="0">
                <a:solidFill>
                  <a:schemeClr val="dk1"/>
                </a:solidFill>
              </a:rPr>
              <a:t> (CAB)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dk1"/>
                </a:solidFill>
              </a:rPr>
              <a:t>Dolutegravir (DTG)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Elvitegravir</a:t>
            </a:r>
            <a:r>
              <a:rPr lang="en-US" sz="1800" dirty="0">
                <a:solidFill>
                  <a:schemeClr val="dk1"/>
                </a:solidFill>
              </a:rPr>
              <a:t> (EVG)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Raltegravir</a:t>
            </a:r>
            <a:r>
              <a:rPr lang="en-US" sz="1800" dirty="0">
                <a:solidFill>
                  <a:schemeClr val="dk1"/>
                </a:solidFill>
              </a:rPr>
              <a:t> (RAL)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68239" y="1918273"/>
            <a:ext cx="2743200" cy="3690839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PI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Atazanavir</a:t>
            </a:r>
            <a:r>
              <a:rPr lang="en-US" sz="1800" dirty="0">
                <a:solidFill>
                  <a:schemeClr val="dk1"/>
                </a:solidFill>
              </a:rPr>
              <a:t> (ATV)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Darunavir</a:t>
            </a:r>
            <a:r>
              <a:rPr lang="en-US" sz="1800" dirty="0">
                <a:solidFill>
                  <a:schemeClr val="dk1"/>
                </a:solidFill>
              </a:rPr>
              <a:t> (DRV)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Fosamprenavir</a:t>
            </a:r>
            <a:r>
              <a:rPr lang="en-US" sz="1800" dirty="0">
                <a:solidFill>
                  <a:schemeClr val="dk1"/>
                </a:solidFill>
              </a:rPr>
              <a:t> (FPV)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Indinavir</a:t>
            </a:r>
            <a:r>
              <a:rPr lang="en-US" sz="1800" dirty="0">
                <a:solidFill>
                  <a:schemeClr val="dk1"/>
                </a:solidFill>
              </a:rPr>
              <a:t> (IDV)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Lopinavir</a:t>
            </a:r>
            <a:r>
              <a:rPr lang="en-US" sz="1800" dirty="0">
                <a:solidFill>
                  <a:schemeClr val="dk1"/>
                </a:solidFill>
              </a:rPr>
              <a:t> (LPV)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dk1"/>
                </a:solidFill>
              </a:rPr>
              <a:t>Nelfinavir (NFV)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Saquinavir</a:t>
            </a:r>
            <a:r>
              <a:rPr lang="en-US" sz="1800" dirty="0">
                <a:solidFill>
                  <a:schemeClr val="dk1"/>
                </a:solidFill>
              </a:rPr>
              <a:t> (SQV)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Tipranavir</a:t>
            </a:r>
            <a:r>
              <a:rPr lang="en-US" sz="1800" dirty="0">
                <a:solidFill>
                  <a:schemeClr val="dk1"/>
                </a:solidFill>
              </a:rPr>
              <a:t> (TPV)</a:t>
            </a:r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034343" y="1926846"/>
            <a:ext cx="2743200" cy="2986087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Fusion Inhibitor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Enfuvirtide</a:t>
            </a:r>
            <a:r>
              <a:rPr lang="en-US" sz="1800" dirty="0">
                <a:solidFill>
                  <a:schemeClr val="dk1"/>
                </a:solidFill>
              </a:rPr>
              <a:t> (ENF, T-20)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CCR5 Antagonist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Maraviroc</a:t>
            </a:r>
            <a:r>
              <a:rPr lang="en-US" sz="1800" dirty="0">
                <a:solidFill>
                  <a:schemeClr val="dk1"/>
                </a:solidFill>
              </a:rPr>
              <a:t> (MVC)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Entry Inhibitor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Fostemsavir</a:t>
            </a:r>
            <a:r>
              <a:rPr lang="en-US" sz="1800" dirty="0">
                <a:solidFill>
                  <a:schemeClr val="dk1"/>
                </a:solidFill>
              </a:rPr>
              <a:t> (FOS)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Ibalizumab</a:t>
            </a:r>
            <a:r>
              <a:rPr lang="en-US" sz="1800" dirty="0">
                <a:solidFill>
                  <a:schemeClr val="dk1"/>
                </a:solidFill>
              </a:rPr>
              <a:t> (IBA)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Pharmacokinetic (PK) Booster</a:t>
            </a: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dk1"/>
                </a:solidFill>
              </a:rPr>
              <a:t>Ritonavir (RTV, /r)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Cobicistat</a:t>
            </a:r>
            <a:r>
              <a:rPr lang="en-US" sz="1800" dirty="0">
                <a:solidFill>
                  <a:schemeClr val="dk1"/>
                </a:solidFill>
              </a:rPr>
              <a:t> (COBI, /c)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94511bc21_0_0"/>
          <p:cNvSpPr txBox="1">
            <a:spLocks noGrp="1"/>
          </p:cNvSpPr>
          <p:nvPr>
            <p:ph type="title"/>
          </p:nvPr>
        </p:nvSpPr>
        <p:spPr>
          <a:xfrm>
            <a:off x="623297" y="1104220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Commonly-used ARV Medications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3297" y="1907389"/>
            <a:ext cx="2803682" cy="2986087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NRTI</a:t>
            </a:r>
            <a:endParaRPr lang="en-US" sz="1800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 err="1">
                <a:solidFill>
                  <a:schemeClr val="dk1"/>
                </a:solidFill>
              </a:rPr>
              <a:t>Abacavir</a:t>
            </a:r>
            <a:r>
              <a:rPr lang="en-US" sz="1800" b="1" dirty="0">
                <a:solidFill>
                  <a:schemeClr val="dk1"/>
                </a:solidFill>
              </a:rPr>
              <a:t> (ABC)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Didanosine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ddI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 err="1">
                <a:solidFill>
                  <a:schemeClr val="dk1"/>
                </a:solidFill>
              </a:rPr>
              <a:t>Emtricitabine</a:t>
            </a:r>
            <a:r>
              <a:rPr lang="en-US" sz="1800" b="1" dirty="0">
                <a:solidFill>
                  <a:schemeClr val="dk1"/>
                </a:solidFill>
              </a:rPr>
              <a:t> (FTC)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>
                <a:solidFill>
                  <a:schemeClr val="dk1"/>
                </a:solidFill>
              </a:rPr>
              <a:t>Lamivudine (3TC)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Stavudine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(d4T)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 err="1">
                <a:solidFill>
                  <a:schemeClr val="dk1"/>
                </a:solidFill>
              </a:rPr>
              <a:t>Tenofovir</a:t>
            </a:r>
            <a:r>
              <a:rPr lang="en-US" sz="1800" b="1" dirty="0">
                <a:solidFill>
                  <a:schemeClr val="dk1"/>
                </a:solidFill>
              </a:rPr>
              <a:t> DF (TDF)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 err="1">
                <a:solidFill>
                  <a:schemeClr val="dk1"/>
                </a:solidFill>
              </a:rPr>
              <a:t>Tenofovir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r>
              <a:rPr lang="en-US" sz="1800" b="1" dirty="0" err="1">
                <a:solidFill>
                  <a:schemeClr val="dk1"/>
                </a:solidFill>
              </a:rPr>
              <a:t>alafenamide</a:t>
            </a:r>
            <a:r>
              <a:rPr lang="en-US" sz="1800" b="1" dirty="0">
                <a:solidFill>
                  <a:schemeClr val="dk1"/>
                </a:solidFill>
              </a:rPr>
              <a:t> (TAF)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Zidovudine (AZT, ZDV)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56768" y="1907387"/>
            <a:ext cx="3081402" cy="4638725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>
                <a:solidFill>
                  <a:srgbClr val="FF0000"/>
                </a:solidFill>
              </a:rPr>
              <a:t>NNRTI</a:t>
            </a:r>
            <a:endParaRPr lang="en-US" sz="1800" dirty="0">
              <a:solidFill>
                <a:srgbClr val="FF0000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Delavirdine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(DLV)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 err="1">
                <a:solidFill>
                  <a:schemeClr val="dk1"/>
                </a:solidFill>
              </a:rPr>
              <a:t>Doravirine</a:t>
            </a:r>
            <a:r>
              <a:rPr lang="en-US" sz="1800" b="1" dirty="0">
                <a:solidFill>
                  <a:schemeClr val="dk1"/>
                </a:solidFill>
              </a:rPr>
              <a:t> (DOR)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>
                <a:solidFill>
                  <a:schemeClr val="dk1"/>
                </a:solidFill>
              </a:rPr>
              <a:t>Efavirenz (EFV)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 err="1">
                <a:solidFill>
                  <a:schemeClr val="dk1"/>
                </a:solidFill>
              </a:rPr>
              <a:t>Etravirine</a:t>
            </a:r>
            <a:r>
              <a:rPr lang="en-US" sz="1800" b="1" dirty="0">
                <a:solidFill>
                  <a:schemeClr val="dk1"/>
                </a:solidFill>
              </a:rPr>
              <a:t> (ETR)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Nevirapine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(NVP)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b="1" dirty="0" err="1">
                <a:solidFill>
                  <a:schemeClr val="dk1"/>
                </a:solidFill>
              </a:rPr>
              <a:t>Rilpivirine</a:t>
            </a:r>
            <a:r>
              <a:rPr lang="en-US" sz="1800" b="1" dirty="0">
                <a:solidFill>
                  <a:schemeClr val="dk1"/>
                </a:solidFill>
              </a:rPr>
              <a:t> (RPV)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FF0000"/>
                </a:solidFill>
              </a:rPr>
              <a:t>Integrase Inhibitor (INSTI)</a:t>
            </a:r>
            <a:endParaRPr lang="en-US" sz="1800" dirty="0">
              <a:solidFill>
                <a:srgbClr val="FF0000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b="1" dirty="0" err="1">
                <a:solidFill>
                  <a:schemeClr val="dk1"/>
                </a:solidFill>
              </a:rPr>
              <a:t>Bictegravir</a:t>
            </a:r>
            <a:r>
              <a:rPr lang="en-US" sz="1800" b="1" dirty="0">
                <a:solidFill>
                  <a:schemeClr val="dk1"/>
                </a:solidFill>
              </a:rPr>
              <a:t> (BIC)</a:t>
            </a: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dk1"/>
                </a:solidFill>
              </a:rPr>
              <a:t>Cabotegravir (CAB)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b="1" dirty="0">
                <a:solidFill>
                  <a:schemeClr val="dk1"/>
                </a:solidFill>
              </a:rPr>
              <a:t>Dolutegravir (DTG)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b="1" dirty="0" err="1">
                <a:solidFill>
                  <a:schemeClr val="dk1"/>
                </a:solidFill>
              </a:rPr>
              <a:t>Elvitegravir</a:t>
            </a:r>
            <a:r>
              <a:rPr lang="en-US" sz="1800" b="1" dirty="0">
                <a:solidFill>
                  <a:schemeClr val="dk1"/>
                </a:solidFill>
              </a:rPr>
              <a:t> (EVG)</a:t>
            </a:r>
          </a:p>
          <a:p>
            <a:pPr lvl="0">
              <a:spcAft>
                <a:spcPts val="600"/>
              </a:spcAft>
            </a:pPr>
            <a:r>
              <a:rPr lang="en-US" sz="1800" b="1" dirty="0" err="1">
                <a:solidFill>
                  <a:schemeClr val="dk1"/>
                </a:solidFill>
              </a:rPr>
              <a:t>Raltegravir</a:t>
            </a:r>
            <a:r>
              <a:rPr lang="en-US" sz="1800" b="1" dirty="0">
                <a:solidFill>
                  <a:schemeClr val="dk1"/>
                </a:solidFill>
              </a:rPr>
              <a:t> (RAL)</a:t>
            </a:r>
            <a:endParaRPr lang="en-US" sz="16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30661" y="1903659"/>
            <a:ext cx="2743200" cy="3690839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1800" b="1" dirty="0">
                <a:solidFill>
                  <a:srgbClr val="FF0000"/>
                </a:solidFill>
              </a:rPr>
              <a:t>PI</a:t>
            </a:r>
            <a:endParaRPr lang="en-US" sz="1800" dirty="0">
              <a:solidFill>
                <a:srgbClr val="FF0000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b="1" dirty="0" err="1">
                <a:solidFill>
                  <a:schemeClr val="dk1"/>
                </a:solidFill>
              </a:rPr>
              <a:t>Atazanavir</a:t>
            </a:r>
            <a:r>
              <a:rPr lang="en-US" sz="1800" b="1" dirty="0">
                <a:solidFill>
                  <a:schemeClr val="dk1"/>
                </a:solidFill>
              </a:rPr>
              <a:t> (ATV)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b="1" dirty="0" err="1">
                <a:solidFill>
                  <a:schemeClr val="dk1"/>
                </a:solidFill>
              </a:rPr>
              <a:t>Darunavir</a:t>
            </a:r>
            <a:r>
              <a:rPr lang="en-US" sz="1800" b="1" dirty="0">
                <a:solidFill>
                  <a:schemeClr val="dk1"/>
                </a:solidFill>
              </a:rPr>
              <a:t> (DRV)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Fosamprenavir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(FPV)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Indinavir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(IDV)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Lopinavir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(LPV)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Nelfinavir (NFV)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Saquinavir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(SQV)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Tipranavir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(TPV)</a:t>
            </a:r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034343" y="1912232"/>
            <a:ext cx="2743200" cy="2986087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Fusion Inhibitor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Enfuvirtide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(ENF, T-20)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CCR5 Antagonist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Maraviroc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(MVC)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Entry Inhibitor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Fostemsavir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(FOS)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Ibalizumab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(IBA)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FF0000"/>
                </a:solidFill>
              </a:rPr>
              <a:t>Pharmacokinetic (PK) Booster</a:t>
            </a:r>
            <a:endParaRPr lang="en-US" sz="1800" dirty="0">
              <a:solidFill>
                <a:srgbClr val="FF0000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b="1" dirty="0">
                <a:solidFill>
                  <a:schemeClr val="dk1"/>
                </a:solidFill>
              </a:rPr>
              <a:t>Ritonavir (RTV, /r)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b="1" dirty="0" err="1">
                <a:solidFill>
                  <a:schemeClr val="dk1"/>
                </a:solidFill>
              </a:rPr>
              <a:t>Cobicistat</a:t>
            </a:r>
            <a:r>
              <a:rPr lang="en-US" sz="1800" b="1" dirty="0">
                <a:solidFill>
                  <a:schemeClr val="dk1"/>
                </a:solidFill>
              </a:rPr>
              <a:t> (COBI, /c)</a:t>
            </a:r>
            <a:endParaRPr lang="en-US" sz="1600" b="1" dirty="0"/>
          </a:p>
          <a:p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64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Initial Treatment: Recommended Regimens</a:t>
            </a:r>
          </a:p>
        </p:txBody>
      </p:sp>
      <p:sp>
        <p:nvSpPr>
          <p:cNvPr id="106" name="Google Shape;106;p8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pPr lvl="1"/>
            <a:r>
              <a:rPr lang="en-US" dirty="0"/>
              <a:t>2 classifications:</a:t>
            </a:r>
          </a:p>
          <a:p>
            <a:pPr lvl="2"/>
            <a:r>
              <a:rPr lang="en-US" dirty="0"/>
              <a:t>Recommended Initial Regimens for Most People with HIV</a:t>
            </a:r>
          </a:p>
          <a:p>
            <a:pPr lvl="3"/>
            <a:r>
              <a:rPr lang="en-US" dirty="0"/>
              <a:t>Demonstrated durable virologic efficacy, favorable tolerability and toxicity profiles, easy to use</a:t>
            </a:r>
          </a:p>
          <a:p>
            <a:pPr lvl="2"/>
            <a:r>
              <a:rPr lang="en-US" dirty="0"/>
              <a:t>Recommended Initial Regimens in Certain Clinical Situations</a:t>
            </a:r>
          </a:p>
          <a:p>
            <a:pPr lvl="3"/>
            <a:r>
              <a:rPr lang="en-US" dirty="0"/>
              <a:t>May be preferable for some patients</a:t>
            </a:r>
          </a:p>
          <a:p>
            <a:pPr lvl="1"/>
            <a:r>
              <a:rPr lang="en-US" dirty="0"/>
              <a:t>Many other regimens may be effective but have disadvantages compared with recommended regimens (e.g., more toxicity, more pills, less clinical trial data) </a:t>
            </a:r>
          </a:p>
        </p:txBody>
      </p:sp>
      <p:sp>
        <p:nvSpPr>
          <p:cNvPr id="107" name="Google Shape;107;p8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Rating Scheme for Recommendations</a:t>
            </a:r>
          </a:p>
        </p:txBody>
      </p:sp>
      <p:sp>
        <p:nvSpPr>
          <p:cNvPr id="113" name="Google Shape;113;p9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Strength of recommendation: </a:t>
            </a:r>
          </a:p>
          <a:p>
            <a:r>
              <a:rPr lang="en-US" dirty="0"/>
              <a:t>A: Strong</a:t>
            </a:r>
          </a:p>
          <a:p>
            <a:r>
              <a:rPr lang="en-US" dirty="0"/>
              <a:t>B: Moderate </a:t>
            </a:r>
          </a:p>
          <a:p>
            <a:r>
              <a:rPr lang="en-US" dirty="0"/>
              <a:t>C: Optional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Quality of evidence:</a:t>
            </a:r>
            <a:r>
              <a:rPr lang="en-US" dirty="0"/>
              <a:t> </a:t>
            </a:r>
          </a:p>
          <a:p>
            <a:r>
              <a:rPr lang="en-US" dirty="0"/>
              <a:t>I: ≥1 randomized controlled trials</a:t>
            </a:r>
          </a:p>
          <a:p>
            <a:r>
              <a:rPr lang="en-US" dirty="0"/>
              <a:t>II: ≥1 well-designed nonrandomized trials or observational cohort studies with long-term clinical outcomes; also randomized switch studies and bioavailability/bioequivalence studies</a:t>
            </a:r>
          </a:p>
          <a:p>
            <a:r>
              <a:rPr lang="en-US" dirty="0"/>
              <a:t>III: Expert opinion</a:t>
            </a:r>
          </a:p>
        </p:txBody>
      </p:sp>
      <p:sp>
        <p:nvSpPr>
          <p:cNvPr id="114" name="Google Shape;114;p9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Title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66D4F21C-4CC7-4B99-911F-1397D5DDA952}"/>
    </a:ext>
  </a:extLst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tent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AAEFD5DC-9035-4813-8A0E-EC38CB819052}"/>
    </a:ext>
  </a:extLst>
</a:theme>
</file>

<file path=ppt/theme/theme3.xml><?xml version="1.0" encoding="utf-8"?>
<a:theme xmlns:a="http://schemas.openxmlformats.org/drawingml/2006/main" name="7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F414B27C-141C-4C9D-957D-E30843F1F084}"/>
    </a:ext>
  </a:extLst>
</a:theme>
</file>

<file path=ppt/theme/theme4.xml><?xml version="1.0" encoding="utf-8"?>
<a:theme xmlns:a="http://schemas.openxmlformats.org/drawingml/2006/main" name="8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C2146559-8DBB-4E73-934E-71DC4F6D685C}"/>
    </a:ext>
  </a:extLst>
</a:theme>
</file>

<file path=ppt/theme/theme5.xml><?xml version="1.0" encoding="utf-8"?>
<a:theme xmlns:a="http://schemas.openxmlformats.org/drawingml/2006/main" name="9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403B1CFD-D852-4CF1-AF3B-548C7F26C80A}"/>
    </a:ext>
  </a:extLst>
</a:theme>
</file>

<file path=ppt/theme/theme6.xml><?xml version="1.0" encoding="utf-8"?>
<a:theme xmlns:a="http://schemas.openxmlformats.org/drawingml/2006/main" name="3_Content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AAEFD5DC-9035-4813-8A0E-EC38CB819052}"/>
    </a:ext>
  </a:extLst>
</a:theme>
</file>

<file path=ppt/theme/theme7.xml><?xml version="1.0" encoding="utf-8"?>
<a:theme xmlns:a="http://schemas.openxmlformats.org/drawingml/2006/main" name="10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F414B27C-141C-4C9D-957D-E30843F1F084}"/>
    </a:ext>
  </a:extLst>
</a:theme>
</file>

<file path=ppt/theme/theme8.xml><?xml version="1.0" encoding="utf-8"?>
<a:theme xmlns:a="http://schemas.openxmlformats.org/drawingml/2006/main" name="11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C2146559-8DBB-4E73-934E-71DC4F6D685C}"/>
    </a:ext>
  </a:extLst>
</a:theme>
</file>

<file path=ppt/theme/theme9.xml><?xml version="1.0" encoding="utf-8"?>
<a:theme xmlns:a="http://schemas.openxmlformats.org/drawingml/2006/main" name="12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403B1CFD-D852-4CF1-AF3B-548C7F26C8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2718</Words>
  <Application>Microsoft Office PowerPoint</Application>
  <PresentationFormat>Custom</PresentationFormat>
  <Paragraphs>350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Calibri</vt:lpstr>
      <vt:lpstr>STIXGeneral-Regular</vt:lpstr>
      <vt:lpstr>System Font Regular</vt:lpstr>
      <vt:lpstr>Wingdings</vt:lpstr>
      <vt:lpstr>1_Title slide master</vt:lpstr>
      <vt:lpstr>2_Content slide master</vt:lpstr>
      <vt:lpstr>7_Custom Design</vt:lpstr>
      <vt:lpstr>8_Custom Design</vt:lpstr>
      <vt:lpstr>9_Custom Design</vt:lpstr>
      <vt:lpstr>3_Content slide master</vt:lpstr>
      <vt:lpstr>10_Custom Design</vt:lpstr>
      <vt:lpstr>11_Custom Design</vt:lpstr>
      <vt:lpstr>12_Custom Design</vt:lpstr>
      <vt:lpstr>Starting ART – Selecting Initial Regimens</vt:lpstr>
      <vt:lpstr>About This Presentation</vt:lpstr>
      <vt:lpstr>Guidelines for the Use of Antiretroviral Agents in  HIV-1-Infected Adults and Adolescents</vt:lpstr>
      <vt:lpstr>Starting ART – Selecting Initial Regimens: Outline</vt:lpstr>
      <vt:lpstr>Selecting Regimen for Initial ART: Overview</vt:lpstr>
      <vt:lpstr>Available ARV Classes and Medications </vt:lpstr>
      <vt:lpstr>Commonly-used ARV Medications</vt:lpstr>
      <vt:lpstr>Initial Treatment: Recommended Regimens</vt:lpstr>
      <vt:lpstr>Rating Scheme for Recommendations</vt:lpstr>
      <vt:lpstr>Recommended Initial Regimens for Most People with HIV</vt:lpstr>
      <vt:lpstr>Recommended Initial Regimens in Certain Clinical Situations (1)</vt:lpstr>
      <vt:lpstr>Recommended Initial Regimens in Certain Clinical Situations (2)</vt:lpstr>
      <vt:lpstr>Recommended Initial Regimens in Certain Clinical Situations (3)</vt:lpstr>
      <vt:lpstr>Persons of Childbearing Potential: INSTIs Considerations</vt:lpstr>
      <vt:lpstr>ART for Persons of Childbearing Potential: Selecting ARVs</vt:lpstr>
      <vt:lpstr>Selecting Initial ART Regimen: Factors to Consider</vt:lpstr>
      <vt:lpstr>Choosing Initial ART Regimen: ARVs to Avoid in Specific Clinical Scenarios</vt:lpstr>
      <vt:lpstr>Selecting Initial ART Regimen: Specific Clinical Scenarios (1)</vt:lpstr>
      <vt:lpstr>Selecting Initial ART Regimen: Specific Clinical Scenarios (2)</vt:lpstr>
      <vt:lpstr>Selecting Initial ART Regimen: Specific Clinical Scenarios (3)</vt:lpstr>
      <vt:lpstr>Selecting Initial ART Regimen: Specific Clinical Scenarios (4)</vt:lpstr>
      <vt:lpstr>Selecting Initial ART Regimen: Specific Clinical Scenarios (5)</vt:lpstr>
      <vt:lpstr>Selecting Initial ART Regimen: Specific Clinical Scenarios (6)</vt:lpstr>
      <vt:lpstr>Selecting Initial ART Regimen: Specific Clinical Scenarios (7)</vt:lpstr>
      <vt:lpstr>Selecting Initial ART Regimen: Specific Clinical Scenarios (8)</vt:lpstr>
      <vt:lpstr>Selecting Initial ART Regimen: Specific Clinical Scenarios (9)</vt:lpstr>
      <vt:lpstr>Initial ART: What Not to Use</vt:lpstr>
      <vt:lpstr>Websites to Access the Guidelines</vt:lpstr>
      <vt:lpstr>About This Slide 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ART –  Selecting Initial Regimens</dc:title>
  <dc:creator>scoffey@php.ucsf.edu</dc:creator>
  <cp:lastModifiedBy>Mandel, Nicole</cp:lastModifiedBy>
  <cp:revision>49</cp:revision>
  <dcterms:created xsi:type="dcterms:W3CDTF">2020-05-18T19:43:00Z</dcterms:created>
  <dcterms:modified xsi:type="dcterms:W3CDTF">2021-06-24T18:55:43Z</dcterms:modified>
</cp:coreProperties>
</file>