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  <p:sldMasterId id="2147483663" r:id="rId5"/>
    <p:sldMasterId id="2147483671" r:id="rId6"/>
    <p:sldMasterId id="2147483673" r:id="rId7"/>
    <p:sldMasterId id="2147483675" r:id="rId8"/>
  </p:sldMasterIdLst>
  <p:notesMasterIdLst>
    <p:notesMasterId r:id="rId40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87" r:id="rId20"/>
    <p:sldId id="286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52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2Qe8VVzZmYjSfdKmyzYFw5DMac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e Friedm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2C2544-B800-4DE7-9D1E-E8D2F0A8435A}" v="1" dt="2021-06-24T18:44:45.558"/>
  </p1510:revLst>
</p1510:revInfo>
</file>

<file path=ppt/tableStyles.xml><?xml version="1.0" encoding="utf-8"?>
<a:tblStyleLst xmlns:a="http://schemas.openxmlformats.org/drawingml/2006/main" def="{7C2C1D54-7AD0-46B8-89F7-4985C3C3C69A}">
  <a:tblStyle styleId="{7C2C1D54-7AD0-46B8-89F7-4985C3C3C69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/>
    <p:restoredTop sz="94586"/>
  </p:normalViewPr>
  <p:slideViewPr>
    <p:cSldViewPr snapToGrid="0">
      <p:cViewPr varScale="1">
        <p:scale>
          <a:sx n="119" d="100"/>
          <a:sy n="119" d="100"/>
        </p:scale>
        <p:origin x="150" y="108"/>
      </p:cViewPr>
      <p:guideLst>
        <p:guide orient="horz" pos="1552"/>
        <p:guide pos="3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el, Nicole" userId="85cc4640-99a8-49b7-b4b0-4a9e9ce620d6" providerId="ADAL" clId="{ED2C2544-B800-4DE7-9D1E-E8D2F0A8435A}"/>
    <pc:docChg chg="custSel modSld">
      <pc:chgData name="Mandel, Nicole" userId="85cc4640-99a8-49b7-b4b0-4a9e9ce620d6" providerId="ADAL" clId="{ED2C2544-B800-4DE7-9D1E-E8D2F0A8435A}" dt="2021-06-24T18:47:31.050" v="104" actId="20577"/>
      <pc:docMkLst>
        <pc:docMk/>
      </pc:docMkLst>
      <pc:sldChg chg="modSp mod">
        <pc:chgData name="Mandel, Nicole" userId="85cc4640-99a8-49b7-b4b0-4a9e9ce620d6" providerId="ADAL" clId="{ED2C2544-B800-4DE7-9D1E-E8D2F0A8435A}" dt="2021-06-24T18:45:01.022" v="0" actId="313"/>
        <pc:sldMkLst>
          <pc:docMk/>
          <pc:sldMk cId="0" sldId="261"/>
        </pc:sldMkLst>
        <pc:spChg chg="mod">
          <ac:chgData name="Mandel, Nicole" userId="85cc4640-99a8-49b7-b4b0-4a9e9ce620d6" providerId="ADAL" clId="{ED2C2544-B800-4DE7-9D1E-E8D2F0A8435A}" dt="2021-06-24T18:45:01.022" v="0" actId="313"/>
          <ac:spMkLst>
            <pc:docMk/>
            <pc:sldMk cId="0" sldId="261"/>
            <ac:spMk id="95" creationId="{00000000-0000-0000-0000-000000000000}"/>
          </ac:spMkLst>
        </pc:spChg>
      </pc:sldChg>
      <pc:sldChg chg="modSp mod">
        <pc:chgData name="Mandel, Nicole" userId="85cc4640-99a8-49b7-b4b0-4a9e9ce620d6" providerId="ADAL" clId="{ED2C2544-B800-4DE7-9D1E-E8D2F0A8435A}" dt="2021-06-24T18:46:21.930" v="82" actId="1035"/>
        <pc:sldMkLst>
          <pc:docMk/>
          <pc:sldMk cId="0" sldId="270"/>
        </pc:sldMkLst>
        <pc:spChg chg="mod">
          <ac:chgData name="Mandel, Nicole" userId="85cc4640-99a8-49b7-b4b0-4a9e9ce620d6" providerId="ADAL" clId="{ED2C2544-B800-4DE7-9D1E-E8D2F0A8435A}" dt="2021-06-24T18:46:21.930" v="82" actId="1035"/>
          <ac:spMkLst>
            <pc:docMk/>
            <pc:sldMk cId="0" sldId="270"/>
            <ac:spMk id="2" creationId="{CFB38ED8-55DA-C84A-BC79-EC516F374636}"/>
          </ac:spMkLst>
        </pc:spChg>
      </pc:sldChg>
      <pc:sldChg chg="modSp mod">
        <pc:chgData name="Mandel, Nicole" userId="85cc4640-99a8-49b7-b4b0-4a9e9ce620d6" providerId="ADAL" clId="{ED2C2544-B800-4DE7-9D1E-E8D2F0A8435A}" dt="2021-06-24T18:47:12.020" v="83" actId="313"/>
        <pc:sldMkLst>
          <pc:docMk/>
          <pc:sldMk cId="0" sldId="282"/>
        </pc:sldMkLst>
        <pc:spChg chg="mod">
          <ac:chgData name="Mandel, Nicole" userId="85cc4640-99a8-49b7-b4b0-4a9e9ce620d6" providerId="ADAL" clId="{ED2C2544-B800-4DE7-9D1E-E8D2F0A8435A}" dt="2021-06-24T18:47:12.020" v="83" actId="313"/>
          <ac:spMkLst>
            <pc:docMk/>
            <pc:sldMk cId="0" sldId="282"/>
            <ac:spMk id="253" creationId="{00000000-0000-0000-0000-000000000000}"/>
          </ac:spMkLst>
        </pc:spChg>
      </pc:sldChg>
      <pc:sldChg chg="modSp mod">
        <pc:chgData name="Mandel, Nicole" userId="85cc4640-99a8-49b7-b4b0-4a9e9ce620d6" providerId="ADAL" clId="{ED2C2544-B800-4DE7-9D1E-E8D2F0A8435A}" dt="2021-06-24T18:47:31.050" v="104" actId="20577"/>
        <pc:sldMkLst>
          <pc:docMk/>
          <pc:sldMk cId="0" sldId="284"/>
        </pc:sldMkLst>
        <pc:spChg chg="mod">
          <ac:chgData name="Mandel, Nicole" userId="85cc4640-99a8-49b7-b4b0-4a9e9ce620d6" providerId="ADAL" clId="{ED2C2544-B800-4DE7-9D1E-E8D2F0A8435A}" dt="2021-06-24T18:47:31.050" v="104" actId="20577"/>
          <ac:spMkLst>
            <pc:docMk/>
            <pc:sldMk cId="0" sldId="284"/>
            <ac:spMk id="267" creationId="{00000000-0000-0000-0000-000000000000}"/>
          </ac:spMkLst>
        </pc:spChg>
      </pc:sldChg>
      <pc:sldChg chg="modSp mod">
        <pc:chgData name="Mandel, Nicole" userId="85cc4640-99a8-49b7-b4b0-4a9e9ce620d6" providerId="ADAL" clId="{ED2C2544-B800-4DE7-9D1E-E8D2F0A8435A}" dt="2021-06-24T18:46:06.779" v="73" actId="113"/>
        <pc:sldMkLst>
          <pc:docMk/>
          <pc:sldMk cId="2591375181" sldId="286"/>
        </pc:sldMkLst>
        <pc:spChg chg="mod">
          <ac:chgData name="Mandel, Nicole" userId="85cc4640-99a8-49b7-b4b0-4a9e9ce620d6" providerId="ADAL" clId="{ED2C2544-B800-4DE7-9D1E-E8D2F0A8435A}" dt="2021-06-24T18:46:06.779" v="73" actId="113"/>
          <ac:spMkLst>
            <pc:docMk/>
            <pc:sldMk cId="2591375181" sldId="286"/>
            <ac:spMk id="6" creationId="{00000000-0000-0000-0000-000000000000}"/>
          </ac:spMkLst>
        </pc:spChg>
        <pc:spChg chg="mod">
          <ac:chgData name="Mandel, Nicole" userId="85cc4640-99a8-49b7-b4b0-4a9e9ce620d6" providerId="ADAL" clId="{ED2C2544-B800-4DE7-9D1E-E8D2F0A8435A}" dt="2021-06-24T18:45:37.483" v="24" actId="20577"/>
          <ac:spMkLst>
            <pc:docMk/>
            <pc:sldMk cId="2591375181" sldId="286"/>
            <ac:spMk id="159" creationId="{00000000-0000-0000-0000-000000000000}"/>
          </ac:spMkLst>
        </pc:spChg>
        <pc:spChg chg="mod">
          <ac:chgData name="Mandel, Nicole" userId="85cc4640-99a8-49b7-b4b0-4a9e9ce620d6" providerId="ADAL" clId="{ED2C2544-B800-4DE7-9D1E-E8D2F0A8435A}" dt="2021-06-24T18:45:44.043" v="68" actId="1036"/>
          <ac:spMkLst>
            <pc:docMk/>
            <pc:sldMk cId="2591375181" sldId="286"/>
            <ac:spMk id="16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102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4058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bg>
      <p:bgPr>
        <a:gradFill>
          <a:gsLst>
            <a:gs pos="17000">
              <a:schemeClr val="tx2">
                <a:lumMod val="75000"/>
              </a:schemeClr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ctrTitle"/>
          </p:nvPr>
        </p:nvSpPr>
        <p:spPr>
          <a:xfrm>
            <a:off x="2954085" y="2209800"/>
            <a:ext cx="8644782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or 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2948377" y="3667797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or Presenter Name</a:t>
            </a: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CD1522D8-D85B-114D-BA65-311E6510E5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8377" y="4170959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rgbClr val="8096B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Left margin ribbon image">
            <a:extLst>
              <a:ext uri="{FF2B5EF4-FFF2-40B4-BE49-F238E27FC236}">
                <a16:creationId xmlns:a16="http://schemas.microsoft.com/office/drawing/2014/main" id="{159CB8F6-BEFA-E843-AF63-904C612D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sp>
        <p:nvSpPr>
          <p:cNvPr id="8" name="Red rule">
            <a:extLst>
              <a:ext uri="{FF2B5EF4-FFF2-40B4-BE49-F238E27FC236}">
                <a16:creationId xmlns:a16="http://schemas.microsoft.com/office/drawing/2014/main" id="{E58C2001-4BAA-F641-9C90-15743A761429}"/>
              </a:ext>
            </a:extLst>
          </p:cNvPr>
          <p:cNvSpPr/>
          <p:nvPr/>
        </p:nvSpPr>
        <p:spPr>
          <a:xfrm>
            <a:off x="3036871" y="3322457"/>
            <a:ext cx="8532178" cy="609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487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16" y="5458216"/>
            <a:ext cx="4977451" cy="10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709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0FB0A0-DED7-EC46-8193-BC335733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16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1390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7AF4BD8-D702-6942-998E-7220E810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0195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2F913A3-B7A0-6B40-AD6C-96F6219B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401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1_Presentation title slide">
    <p:bg>
      <p:bgPr>
        <a:gradFill>
          <a:gsLst>
            <a:gs pos="0">
              <a:srgbClr val="15294E"/>
            </a:gs>
            <a:gs pos="17000">
              <a:srgbClr val="15294E"/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2"/>
          <p:cNvSpPr txBox="1">
            <a:spLocks noGrp="1"/>
          </p:cNvSpPr>
          <p:nvPr>
            <p:ph type="ctrTitle"/>
          </p:nvPr>
        </p:nvSpPr>
        <p:spPr>
          <a:xfrm>
            <a:off x="2954085" y="2209800"/>
            <a:ext cx="864478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body" idx="1"/>
          </p:nvPr>
        </p:nvSpPr>
        <p:spPr>
          <a:xfrm>
            <a:off x="2948377" y="3667797"/>
            <a:ext cx="6955204" cy="4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582" algn="l" rtl="0"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body" idx="2"/>
          </p:nvPr>
        </p:nvSpPr>
        <p:spPr>
          <a:xfrm>
            <a:off x="2948377" y="4170959"/>
            <a:ext cx="6955204" cy="4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582" algn="l" rtl="0"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11950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content area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9614932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600"/>
              </a:spcAft>
              <a:defRPr sz="2400">
                <a:latin typeface="+mn-lt"/>
              </a:defRPr>
            </a:lvl2pPr>
            <a:lvl3pPr marL="1024128" indent="-34747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481328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828800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179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2141308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5038" y="2141307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8040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297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lumn 2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7751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lumn 3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2205" y="2287060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2927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297" y="229370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6979" y="2293703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Column 3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0661" y="228997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Column 4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4343" y="2298548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831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5248592" cy="2986087"/>
          </a:xfrm>
          <a:prstGeom prst="rect">
            <a:avLst/>
          </a:prstGeom>
        </p:spPr>
        <p:txBody>
          <a:bodyPr/>
          <a:lstStyle>
            <a:lvl1pPr marL="40005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800"/>
              </a:spcAft>
              <a:defRPr sz="2400">
                <a:latin typeface="+mn-lt"/>
              </a:defRPr>
            </a:lvl2pPr>
            <a:lvl3pPr marL="971550" indent="-280988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371600" indent="-40005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7145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lumn 2 Picture">
            <a:extLst>
              <a:ext uri="{FF2B5EF4-FFF2-40B4-BE49-F238E27FC236}">
                <a16:creationId xmlns:a16="http://schemas.microsoft.com/office/drawing/2014/main" id="{FBAF9846-71DA-A44F-8AF9-87E1DDB94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413" y="2143125"/>
            <a:ext cx="5041900" cy="298767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158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behind picture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E8EA923E-BC71-C347-8E04-0810876CF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297" y="1371600"/>
            <a:ext cx="10938784" cy="4246879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E01E1C4-2C84-CE47-85DB-593C82C0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9489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paragraph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Area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9" y="2141308"/>
            <a:ext cx="9602630" cy="2986087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38328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2pPr>
            <a:lvl3pPr marL="676656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3pPr>
            <a:lvl4pPr marL="1133856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200">
                <a:latin typeface="+mn-lt"/>
              </a:defRPr>
            </a:lvl4pPr>
            <a:lvl5pPr marL="1481328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Tx/>
              <a:buNone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plain text styles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8080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56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fade/>
  </p:transition>
  <p:hf sldNum="0" hdr="0" ftr="0"/>
  <p:txStyles>
    <p:titleStyle>
      <a:lvl1pPr algn="ctr" defTabSz="121889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0F4FCDD2-5E10-224D-8C68-31BC1F6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387703"/>
            <a:ext cx="10794980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op bar"/>
          <p:cNvSpPr/>
          <p:nvPr/>
        </p:nvSpPr>
        <p:spPr>
          <a:xfrm>
            <a:off x="0" y="0"/>
            <a:ext cx="12188825" cy="728547"/>
          </a:xfrm>
          <a:prstGeom prst="rect">
            <a:avLst/>
          </a:prstGeom>
          <a:gradFill>
            <a:gsLst>
              <a:gs pos="23000">
                <a:schemeClr val="tx2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6" name="Slide Number Circle">
            <a:extLst>
              <a:ext uri="{FF2B5EF4-FFF2-40B4-BE49-F238E27FC236}">
                <a16:creationId xmlns:a16="http://schemas.microsoft.com/office/drawing/2014/main" id="{DC63F7F3-9642-BA4D-83B9-EB92AB17B872}"/>
              </a:ext>
            </a:extLst>
          </p:cNvPr>
          <p:cNvSpPr/>
          <p:nvPr/>
        </p:nvSpPr>
        <p:spPr>
          <a:xfrm>
            <a:off x="11613568" y="220765"/>
            <a:ext cx="307696" cy="3076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87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B8C0E48-51A4-0042-B570-D9B72B6AACAE}"/>
              </a:ext>
            </a:extLst>
          </p:cNvPr>
          <p:cNvSpPr txBox="1"/>
          <p:nvPr/>
        </p:nvSpPr>
        <p:spPr>
          <a:xfrm>
            <a:off x="11565512" y="247655"/>
            <a:ext cx="403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565D13D-210D-7741-99FD-FE938200C5BF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841C3474-27D8-8049-BB94-405BB23B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99CBB-0A96-384D-8F83-D49F2DF8EA0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74960" y="5768853"/>
            <a:ext cx="1352120" cy="8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8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3466" kern="1200">
          <a:solidFill>
            <a:schemeClr val="accent6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95" rtl="0" eaLnBrk="1" latinLnBrk="0" hangingPunct="1">
        <a:spcBef>
          <a:spcPct val="20000"/>
        </a:spcBef>
        <a:buFont typeface="Arial" pitchFamily="34" charset="0"/>
        <a:buNone/>
        <a:defRPr sz="3732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1pPr>
      <a:lvl2pPr marL="1066647" indent="-457200" algn="l" defTabSz="1218895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Clr>
          <a:schemeClr val="accent6"/>
        </a:buClr>
        <a:buFont typeface="STIXGeneral-Regular" pitchFamily="2" charset="2"/>
        <a:buChar char="⎯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75000"/>
              </a:schemeClr>
            </a:gs>
            <a:gs pos="99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6541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133" y="5833996"/>
            <a:ext cx="3239734" cy="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9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7000">
              <a:srgbClr val="B41B1A"/>
            </a:gs>
            <a:gs pos="0">
              <a:schemeClr val="accent3"/>
            </a:gs>
            <a:gs pos="99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133" y="5833996"/>
            <a:ext cx="3239734" cy="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8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DDCD3"/>
            </a:gs>
            <a:gs pos="99000">
              <a:srgbClr val="F8F6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264780" y="0"/>
            <a:ext cx="126265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99CBB-0A96-384D-8F83-D49F2DF8EA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4960" y="5768853"/>
            <a:ext cx="1352120" cy="8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3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2954085" y="2209800"/>
            <a:ext cx="8644782" cy="971204"/>
          </a:xfrm>
        </p:spPr>
        <p:txBody>
          <a:bodyPr/>
          <a:lstStyle/>
          <a:p>
            <a:pPr lvl="0"/>
            <a:r>
              <a:rPr lang="en-US" dirty="0">
                <a:sym typeface="Arial"/>
              </a:rPr>
              <a:t>Management of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Treatment-Experienced Patients </a:t>
            </a:r>
            <a:endParaRPr lang="en-US" dirty="0"/>
          </a:p>
        </p:txBody>
      </p:sp>
      <p:sp>
        <p:nvSpPr>
          <p:cNvPr id="60" name="Google Shape;60;p1"/>
          <p:cNvSpPr txBox="1">
            <a:spLocks noGrp="1"/>
          </p:cNvSpPr>
          <p:nvPr>
            <p:ph type="body" idx="10"/>
          </p:nvPr>
        </p:nvSpPr>
        <p:spPr>
          <a:xfrm>
            <a:off x="2947988" y="3866631"/>
            <a:ext cx="6954837" cy="496888"/>
          </a:xfrm>
        </p:spPr>
        <p:txBody>
          <a:bodyPr/>
          <a:lstStyle/>
          <a:p>
            <a:pPr lvl="0"/>
            <a:r>
              <a:rPr lang="en-US" dirty="0">
                <a:sym typeface="Arial"/>
              </a:rPr>
              <a:t>Guidelines for the Use of Antiretroviral Agents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in Adults and Adolescents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1" name="Google Shape;61;p1"/>
          <p:cNvSpPr txBox="1">
            <a:spLocks noGrp="1"/>
          </p:cNvSpPr>
          <p:nvPr>
            <p:ph type="body" idx="11"/>
          </p:nvPr>
        </p:nvSpPr>
        <p:spPr>
          <a:xfrm>
            <a:off x="2947988" y="4369869"/>
            <a:ext cx="6954837" cy="496887"/>
          </a:xfrm>
        </p:spPr>
        <p:txBody>
          <a:bodyPr/>
          <a:lstStyle/>
          <a:p>
            <a:pPr lvl="0"/>
            <a:r>
              <a:rPr lang="en-US" dirty="0">
                <a:sym typeface="Arial"/>
              </a:rPr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623297" y="1179692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Managing Patients with VF </a:t>
            </a:r>
            <a:r>
              <a:rPr lang="en-US" sz="1600" dirty="0"/>
              <a:t>(1)</a:t>
            </a:r>
            <a:endParaRPr lang="en-US" dirty="0"/>
          </a:p>
        </p:txBody>
      </p:sp>
      <p:sp>
        <p:nvSpPr>
          <p:cNvPr id="134" name="Google Shape;134;p10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10638362" cy="2986087"/>
          </a:xfrm>
        </p:spPr>
        <p:txBody>
          <a:bodyPr/>
          <a:lstStyle/>
          <a:p>
            <a:pPr lvl="0"/>
            <a:r>
              <a:rPr lang="en-US" dirty="0"/>
              <a:t>Carefully assess causes of VF; management will vary according to cause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Review HIV RNA, CD4 count, ART history, prior and current ARV resistance test results </a:t>
            </a:r>
          </a:p>
          <a:p>
            <a:pPr lvl="2">
              <a:buFont typeface="Arial" panose="020B0604020202020204" pitchFamily="34" charset="0"/>
              <a:buChar char="̶"/>
            </a:pPr>
            <a:r>
              <a:rPr lang="en-US" dirty="0"/>
              <a:t>Resistance is cumulative; consider all past resistance</a:t>
            </a:r>
          </a:p>
          <a:p>
            <a:pPr lvl="2">
              <a:buFont typeface="Arial" panose="020B0604020202020204" pitchFamily="34" charset="0"/>
              <a:buChar char="̶"/>
            </a:pPr>
            <a:r>
              <a:rPr lang="en-US" dirty="0"/>
              <a:t>Resistance test should be done while patient is taking the failing regimen, or within 4 weeks of treatment discontinuation</a:t>
            </a:r>
          </a:p>
          <a:p>
            <a:pPr lvl="2">
              <a:buFont typeface="Arial" panose="020B0604020202020204" pitchFamily="34" charset="0"/>
              <a:buChar char="̶"/>
            </a:pPr>
            <a:r>
              <a:rPr lang="en-US" dirty="0"/>
              <a:t>If &gt;4 weeks since ARV discontinuation, resistance test may provide useful information, but it may not detect previously selected mutations </a:t>
            </a:r>
          </a:p>
        </p:txBody>
      </p:sp>
      <p:sp>
        <p:nvSpPr>
          <p:cNvPr id="135" name="Google Shape;135;p10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623297" y="979276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Managing Patients with VF </a:t>
            </a:r>
            <a:r>
              <a:rPr lang="en-US" sz="1600" dirty="0"/>
              <a:t>(2)</a:t>
            </a:r>
            <a:endParaRPr lang="en-US" dirty="0"/>
          </a:p>
        </p:txBody>
      </p:sp>
      <p:sp>
        <p:nvSpPr>
          <p:cNvPr id="141" name="Google Shape;141;p11"/>
          <p:cNvSpPr txBox="1">
            <a:spLocks noGrp="1"/>
          </p:cNvSpPr>
          <p:nvPr>
            <p:ph type="body" sz="quarter" idx="11"/>
          </p:nvPr>
        </p:nvSpPr>
        <p:spPr>
          <a:xfrm>
            <a:off x="623297" y="1941534"/>
            <a:ext cx="11239300" cy="3457184"/>
          </a:xfrm>
        </p:spPr>
        <p:txBody>
          <a:bodyPr/>
          <a:lstStyle/>
          <a:p>
            <a:pPr lvl="0"/>
            <a:r>
              <a:rPr lang="en-US" dirty="0"/>
              <a:t>Goal of treatment: virologic suppression (HIV RNA &lt;LLOD)</a:t>
            </a:r>
          </a:p>
          <a:p>
            <a:r>
              <a:rPr lang="en-US" dirty="0"/>
              <a:t>Select regimen based on ARV history, resistance testing, and/or novel mechanism of action</a:t>
            </a:r>
          </a:p>
          <a:p>
            <a:pPr lvl="0"/>
            <a:r>
              <a:rPr lang="en-US" dirty="0"/>
              <a:t>New regimen should contain at least 2 fully active agents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 fully active ARVs may be sufficient if at least one has high resistance barrier (</a:t>
            </a:r>
            <a:r>
              <a:rPr lang="en-US" dirty="0" err="1"/>
              <a:t>eg</a:t>
            </a:r>
            <a:r>
              <a:rPr lang="en-US" dirty="0"/>
              <a:t>, DTG or boosted DRV)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no fully active ARV with high resistance barrier is possible, 3 fully active ARVs are very important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2" name="Google Shape;142;p11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623297" y="979276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Managing Patients with VF </a:t>
            </a:r>
            <a:r>
              <a:rPr lang="en-US" sz="1600" dirty="0"/>
              <a:t>(2)</a:t>
            </a:r>
            <a:endParaRPr lang="en-US" dirty="0"/>
          </a:p>
        </p:txBody>
      </p:sp>
      <p:sp>
        <p:nvSpPr>
          <p:cNvPr id="141" name="Google Shape;141;p11"/>
          <p:cNvSpPr txBox="1">
            <a:spLocks noGrp="1"/>
          </p:cNvSpPr>
          <p:nvPr>
            <p:ph type="body" sz="quarter" idx="11"/>
          </p:nvPr>
        </p:nvSpPr>
        <p:spPr>
          <a:xfrm>
            <a:off x="623889" y="1790580"/>
            <a:ext cx="11238708" cy="2986087"/>
          </a:xfrm>
        </p:spPr>
        <p:txBody>
          <a:bodyPr/>
          <a:lstStyle/>
          <a:p>
            <a:pPr lvl="0"/>
            <a:r>
              <a:rPr lang="en-US" dirty="0"/>
              <a:t>Some ARVs may have partial activity even if resistance mutations are present (e.g., some NRTIs and PIs)</a:t>
            </a:r>
          </a:p>
          <a:p>
            <a:pPr lvl="0"/>
            <a:r>
              <a:rPr lang="en-US" dirty="0"/>
              <a:t>1 active drug should not be added to a failing regimen (resistance likely to develop quickly)</a:t>
            </a:r>
          </a:p>
          <a:p>
            <a:pPr lvl="0"/>
            <a:r>
              <a:rPr lang="en-US" dirty="0"/>
              <a:t>If HIV/HBV coinfection – continue HBV-active agents, to avoid HBV flare</a:t>
            </a:r>
          </a:p>
          <a:p>
            <a:pPr lvl="0"/>
            <a:r>
              <a:rPr lang="en-US" dirty="0"/>
              <a:t>Consult with experts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2" name="Google Shape;142;p11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  <p:extLst>
      <p:ext uri="{BB962C8B-B14F-4D97-AF65-F5344CB8AC3E}">
        <p14:creationId xmlns:p14="http://schemas.microsoft.com/office/powerpoint/2010/main" val="123872508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 txBox="1">
            <a:spLocks noGrp="1"/>
          </p:cNvSpPr>
          <p:nvPr>
            <p:ph type="title"/>
          </p:nvPr>
        </p:nvSpPr>
        <p:spPr>
          <a:xfrm>
            <a:off x="623297" y="863627"/>
            <a:ext cx="10512425" cy="64891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Persons of Childbearing Potential: INSTIs Considerations</a:t>
            </a:r>
          </a:p>
        </p:txBody>
      </p:sp>
      <p:sp>
        <p:nvSpPr>
          <p:cNvPr id="160" name="Google Shape;160;p14"/>
          <p:cNvSpPr txBox="1">
            <a:spLocks noGrp="1"/>
          </p:cNvSpPr>
          <p:nvPr>
            <p:ph type="body" sz="quarter" idx="11"/>
          </p:nvPr>
        </p:nvSpPr>
        <p:spPr>
          <a:xfrm>
            <a:off x="322729" y="1630896"/>
            <a:ext cx="5997389" cy="4326932"/>
          </a:xfrm>
        </p:spPr>
        <p:txBody>
          <a:bodyPr/>
          <a:lstStyle/>
          <a:p>
            <a:r>
              <a:rPr lang="en-US" sz="2400" dirty="0"/>
              <a:t>Perform pregnancy test before ART start</a:t>
            </a:r>
          </a:p>
          <a:p>
            <a:r>
              <a:rPr lang="en-US" b="1" dirty="0"/>
              <a:t>DTG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DTG-based ART regimens are recommended options, but discuss benefits and risks to inform decision-making</a:t>
            </a:r>
          </a:p>
          <a:p>
            <a:pPr lvl="1"/>
            <a:r>
              <a:rPr lang="en-US" dirty="0"/>
              <a:t>Small (0.19%) and not statistically significant increased rate of neural tube defects (NTDs) in infants exposed to   DTG at conception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34356" y="2034305"/>
            <a:ext cx="5428409" cy="3961807"/>
          </a:xfrm>
        </p:spPr>
        <p:txBody>
          <a:bodyPr/>
          <a:lstStyle/>
          <a:p>
            <a:r>
              <a:rPr lang="en-US" dirty="0"/>
              <a:t>Other INSTIs: </a:t>
            </a:r>
          </a:p>
          <a:p>
            <a:pPr lvl="1"/>
            <a:r>
              <a:rPr lang="en-US" b="1" dirty="0"/>
              <a:t>BIC</a:t>
            </a:r>
            <a:r>
              <a:rPr lang="en-US" dirty="0"/>
              <a:t>: should not be used in pregnancy - insufficient data </a:t>
            </a:r>
          </a:p>
          <a:p>
            <a:pPr lvl="1"/>
            <a:r>
              <a:rPr lang="en-US" b="1" dirty="0"/>
              <a:t>CAB</a:t>
            </a:r>
            <a:r>
              <a:rPr lang="en-US" dirty="0"/>
              <a:t>: should not be used in pregnancy – no data</a:t>
            </a:r>
          </a:p>
          <a:p>
            <a:pPr lvl="1"/>
            <a:r>
              <a:rPr lang="en-US" b="1" dirty="0"/>
              <a:t>EVG/c</a:t>
            </a:r>
            <a:r>
              <a:rPr lang="en-US" dirty="0"/>
              <a:t>: should not be used in pregnancy: low EVG levels in 2nd and 3rd trimesters</a:t>
            </a:r>
          </a:p>
          <a:p>
            <a:pPr lvl="1"/>
            <a:r>
              <a:rPr lang="en-US" b="1" dirty="0"/>
              <a:t>RAL</a:t>
            </a:r>
            <a:r>
              <a:rPr lang="en-US" dirty="0"/>
              <a:t>: no evidence of increased fetal malformations; included in recommended options </a:t>
            </a:r>
            <a:br>
              <a:rPr lang="en-US" dirty="0"/>
            </a:br>
            <a:r>
              <a:rPr lang="en-US" dirty="0"/>
              <a:t>in pregnancy</a:t>
            </a:r>
          </a:p>
        </p:txBody>
      </p:sp>
      <p:sp>
        <p:nvSpPr>
          <p:cNvPr id="161" name="Google Shape;161;p14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7518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Managing VF: Level of Viremia </a:t>
            </a:r>
            <a:r>
              <a:rPr lang="en-US" sz="1600" dirty="0"/>
              <a:t>(1)</a:t>
            </a:r>
            <a:endParaRPr lang="en-US" dirty="0"/>
          </a:p>
        </p:txBody>
      </p:sp>
      <p:sp>
        <p:nvSpPr>
          <p:cNvPr id="155" name="Google Shape;155;p13"/>
          <p:cNvSpPr txBox="1">
            <a:spLocks noGrp="1"/>
          </p:cNvSpPr>
          <p:nvPr>
            <p:ph type="body" idx="11"/>
          </p:nvPr>
        </p:nvSpPr>
        <p:spPr>
          <a:xfrm>
            <a:off x="623887" y="2141538"/>
            <a:ext cx="10410419" cy="2986087"/>
          </a:xfrm>
        </p:spPr>
        <p:txBody>
          <a:bodyPr/>
          <a:lstStyle/>
          <a:p>
            <a:pPr lvl="1"/>
            <a:r>
              <a:rPr lang="en-US" dirty="0"/>
              <a:t>For all: </a:t>
            </a:r>
          </a:p>
          <a:p>
            <a:pPr lvl="2"/>
            <a:r>
              <a:rPr lang="en-US" dirty="0"/>
              <a:t>Confirm VL, assess/address adherence, possible drug-drug and drug-food interactions</a:t>
            </a:r>
          </a:p>
          <a:p>
            <a:pPr lvl="1"/>
            <a:r>
              <a:rPr lang="en-US" dirty="0"/>
              <a:t>VL &gt;LLOD - &lt;200: </a:t>
            </a:r>
          </a:p>
          <a:p>
            <a:pPr lvl="2"/>
            <a:r>
              <a:rPr lang="en-US" dirty="0"/>
              <a:t>ART change not usually required. Development of resistance unlikely. No consensus re management. Check VL q 3 months. </a:t>
            </a:r>
          </a:p>
          <a:p>
            <a:pPr lvl="1"/>
            <a:r>
              <a:rPr lang="en-US" dirty="0"/>
              <a:t>VL ≥200 - &lt;1,000: </a:t>
            </a:r>
          </a:p>
          <a:p>
            <a:pPr lvl="2"/>
            <a:r>
              <a:rPr lang="en-US" dirty="0"/>
              <a:t>Drug resistance likely (esp. if VL &gt;500). Manage as </a:t>
            </a:r>
            <a:br>
              <a:rPr lang="en-US" dirty="0"/>
            </a:br>
            <a:r>
              <a:rPr lang="en-US" dirty="0"/>
              <a:t>for VL ≥1000.  </a:t>
            </a:r>
          </a:p>
          <a:p>
            <a:pPr lvl="0"/>
            <a:endParaRPr lang="en-US" dirty="0"/>
          </a:p>
        </p:txBody>
      </p:sp>
      <p:sp>
        <p:nvSpPr>
          <p:cNvPr id="156" name="Google Shape;156;p13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Managing VF: Level of Viremia </a:t>
            </a:r>
            <a:r>
              <a:rPr lang="en-US" sz="1600" dirty="0"/>
              <a:t>(2) </a:t>
            </a:r>
            <a:endParaRPr lang="en-US" dirty="0"/>
          </a:p>
        </p:txBody>
      </p:sp>
      <p:sp>
        <p:nvSpPr>
          <p:cNvPr id="162" name="Google Shape;162;p14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pPr lvl="1"/>
            <a:r>
              <a:rPr lang="en-US" dirty="0"/>
              <a:t>VL ≥1000 and no ARV resistance mutations identified: </a:t>
            </a:r>
          </a:p>
          <a:p>
            <a:pPr lvl="2"/>
            <a:r>
              <a:rPr lang="en-US" dirty="0"/>
              <a:t>Usually caused by suboptimal adherence: assess and address; consider changes, simplification</a:t>
            </a:r>
          </a:p>
          <a:p>
            <a:pPr lvl="1"/>
            <a:r>
              <a:rPr lang="en-US" dirty="0"/>
              <a:t>VL ≥1000 and ARV resistance mutations identified:</a:t>
            </a:r>
          </a:p>
          <a:p>
            <a:pPr lvl="2"/>
            <a:r>
              <a:rPr lang="en-US" dirty="0"/>
              <a:t>Modify regimen ASAP, to avoid more resistance mutations and higher viral loads</a:t>
            </a:r>
          </a:p>
        </p:txBody>
      </p:sp>
      <p:sp>
        <p:nvSpPr>
          <p:cNvPr id="163" name="Google Shape;163;p14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Table showing resistance considerations and associated ART options"/>
          <p:cNvSpPr>
            <a:spLocks noGrp="1"/>
          </p:cNvSpPr>
          <p:nvPr>
            <p:ph type="title"/>
          </p:nvPr>
        </p:nvSpPr>
        <p:spPr>
          <a:xfrm>
            <a:off x="623297" y="1103021"/>
            <a:ext cx="10512425" cy="1078418"/>
          </a:xfrm>
        </p:spPr>
        <p:txBody>
          <a:bodyPr>
            <a:normAutofit/>
          </a:bodyPr>
          <a:lstStyle/>
          <a:p>
            <a:r>
              <a:rPr lang="en-US" dirty="0">
                <a:sym typeface="Arial"/>
              </a:rPr>
              <a:t>Managing VF, Clinical Scenarios: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Failure of 1st ART Regimen - INSTI + 2 NRTIs</a:t>
            </a:r>
            <a:endParaRPr lang="en-US" dirty="0"/>
          </a:p>
        </p:txBody>
      </p:sp>
      <p:graphicFrame>
        <p:nvGraphicFramePr>
          <p:cNvPr id="169" name="Google Shape;169;p15" descr="Table showing resistance considerations and associated ART options"/>
          <p:cNvGraphicFramePr/>
          <p:nvPr>
            <p:extLst>
              <p:ext uri="{D42A27DB-BD31-4B8C-83A1-F6EECF244321}">
                <p14:modId xmlns:p14="http://schemas.microsoft.com/office/powerpoint/2010/main" val="646143696"/>
              </p:ext>
            </p:extLst>
          </p:nvPr>
        </p:nvGraphicFramePr>
        <p:xfrm>
          <a:off x="663273" y="2474892"/>
          <a:ext cx="11286557" cy="3750543"/>
        </p:xfrm>
        <a:graphic>
          <a:graphicData uri="http://schemas.openxmlformats.org/drawingml/2006/table">
            <a:tbl>
              <a:tblPr firstRow="1" bandRow="1">
                <a:noFill/>
                <a:tableStyleId>{7C2C1D54-7AD0-46B8-89F7-4985C3C3C69A}</a:tableStyleId>
              </a:tblPr>
              <a:tblGrid>
                <a:gridCol w="3969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6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7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 dirty="0"/>
                        <a:t>Resistance considerations</a:t>
                      </a:r>
                      <a:endParaRPr sz="21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284050" marR="284050" marT="50575" marB="50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100" u="none" strike="noStrike" cap="none" dirty="0"/>
                        <a:t>ART options</a:t>
                      </a:r>
                      <a:endParaRPr sz="1900" dirty="0"/>
                    </a:p>
                  </a:txBody>
                  <a:tcPr marL="284050" marR="284050" marT="50575" marB="5057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5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I</a:t>
                      </a:r>
                      <a:r>
                        <a:rPr lang="en-US" sz="2100" u="none" strike="noStrike" cap="none"/>
                        <a:t>f resistance to 3TC/FTC </a:t>
                      </a:r>
                      <a:br>
                        <a:rPr lang="en-US" sz="2100" u="none" strike="noStrike" cap="none"/>
                      </a:br>
                      <a:r>
                        <a:rPr lang="en-US" sz="2100" u="none" strike="noStrike" cap="none"/>
                        <a:t>but no INSTI resistance</a:t>
                      </a:r>
                      <a:endParaRPr sz="2100" u="none" strike="noStrike" cap="none"/>
                    </a:p>
                  </a:txBody>
                  <a:tcPr marL="284050" marR="284050" marT="50575" marB="50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3111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Boosted PI + 2 NRTIs (at least 1 fully active)</a:t>
                      </a:r>
                      <a:endParaRPr sz="1800" dirty="0"/>
                    </a:p>
                    <a:p>
                      <a:pPr marL="285750" marR="0" lvl="0" indent="-3111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DTG + 2 NRTIs (include at least 1 fully active)</a:t>
                      </a:r>
                      <a:endParaRPr sz="1800" dirty="0"/>
                    </a:p>
                    <a:p>
                      <a:pPr marL="285750" marR="0" lvl="0" indent="-3111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Boosted PI + INSTI</a:t>
                      </a:r>
                      <a:endParaRPr sz="2000" u="none" strike="noStrike" cap="none" dirty="0"/>
                    </a:p>
                  </a:txBody>
                  <a:tcPr marL="284050" marR="284050" marT="50575" marB="5057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32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I</a:t>
                      </a:r>
                      <a:r>
                        <a:rPr lang="en-US" sz="2100" u="none" strike="noStrike" cap="none" dirty="0"/>
                        <a:t>f EVG or RAL resistance but susceptibility to DTG</a:t>
                      </a:r>
                      <a:br>
                        <a:rPr lang="en-US" sz="2100" u="none" strike="noStrike" cap="none" dirty="0"/>
                      </a:br>
                      <a:r>
                        <a:rPr lang="en-US" sz="2100" u="none" strike="noStrike" cap="none" dirty="0"/>
                        <a:t>+/- 3TC/FTC resistance </a:t>
                      </a:r>
                      <a:endParaRPr sz="2100" u="none" strike="noStrike" cap="none" dirty="0"/>
                    </a:p>
                  </a:txBody>
                  <a:tcPr marL="284050" marR="284050" marT="50575" marB="50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3111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Boosted PI + 2 NRTIs (at least 1 fully active)</a:t>
                      </a:r>
                      <a:endParaRPr sz="1800" dirty="0"/>
                    </a:p>
                    <a:p>
                      <a:pPr marL="285750" marR="0" lvl="0" indent="-311150" algn="l" defTabSz="1218895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  <a:tabLst/>
                        <a:defRPr/>
                      </a:pPr>
                      <a:r>
                        <a:rPr lang="en-US" sz="2000" u="none" strike="noStrike" cap="none" dirty="0"/>
                        <a:t>DTG BID (if HIV is sensitive to DTG) + 2 NRTIs </a:t>
                      </a:r>
                      <a:r>
                        <a:rPr lang="en-US" sz="1800" u="none" strike="noStrike" cap="none" dirty="0"/>
                        <a:t>(at least 1 fully active)</a:t>
                      </a:r>
                      <a:endParaRPr sz="1800" dirty="0"/>
                    </a:p>
                    <a:p>
                      <a:pPr marL="285750" marR="0" lvl="0" indent="-3111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DTG BID (or possibly BIC*) + boosted PI</a:t>
                      </a:r>
                      <a:endParaRPr sz="1800" dirty="0"/>
                    </a:p>
                  </a:txBody>
                  <a:tcPr marL="284050" marR="284050" marT="50575" marB="5057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0" name="Google Shape;170;p15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B38ED8-55DA-C84A-BC79-EC516F374636}"/>
              </a:ext>
            </a:extLst>
          </p:cNvPr>
          <p:cNvSpPr txBox="1"/>
          <p:nvPr/>
        </p:nvSpPr>
        <p:spPr>
          <a:xfrm>
            <a:off x="1979112" y="6284161"/>
            <a:ext cx="792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*BIC: no data in patients with VF and EVG or RAL resistance mutations; “its use cannot be formally recommended” in these settings.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297" y="1123524"/>
            <a:ext cx="10512425" cy="1180928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ym typeface="Arial"/>
              </a:rPr>
              <a:t>Managing VF, Clinical Scenarios: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Failure of 1st ART Regimen </a:t>
            </a:r>
            <a:r>
              <a:rPr lang="en-US" sz="1600" dirty="0">
                <a:sym typeface="Arial"/>
              </a:rPr>
              <a:t>(2) </a:t>
            </a:r>
            <a:r>
              <a:rPr lang="en-US" dirty="0">
                <a:sym typeface="Arial"/>
              </a:rPr>
              <a:t>- NNRTI +  2 NRTIs</a:t>
            </a:r>
            <a:endParaRPr lang="en-US" dirty="0"/>
          </a:p>
        </p:txBody>
      </p:sp>
      <p:graphicFrame>
        <p:nvGraphicFramePr>
          <p:cNvPr id="176" name="Google Shape;176;p16" descr="Table showing resistance considerations and associated ART options"/>
          <p:cNvGraphicFramePr/>
          <p:nvPr>
            <p:extLst>
              <p:ext uri="{D42A27DB-BD31-4B8C-83A1-F6EECF244321}">
                <p14:modId xmlns:p14="http://schemas.microsoft.com/office/powerpoint/2010/main" val="1820101841"/>
              </p:ext>
            </p:extLst>
          </p:nvPr>
        </p:nvGraphicFramePr>
        <p:xfrm>
          <a:off x="663274" y="2492477"/>
          <a:ext cx="10904150" cy="3080031"/>
        </p:xfrm>
        <a:graphic>
          <a:graphicData uri="http://schemas.openxmlformats.org/drawingml/2006/table">
            <a:tbl>
              <a:tblPr firstRow="1" bandRow="1">
                <a:noFill/>
                <a:tableStyleId>{7C2C1D54-7AD0-46B8-89F7-4985C3C3C69A}</a:tableStyleId>
              </a:tblPr>
              <a:tblGrid>
                <a:gridCol w="468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1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300" u="none" strike="noStrike" cap="none"/>
                        <a:t>Resistance considerations</a:t>
                      </a:r>
                      <a:endParaRPr sz="23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84050" marR="284050" marT="50575" marB="50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300" u="none" strike="noStrike" cap="none"/>
                        <a:t>ART options</a:t>
                      </a:r>
                      <a:endParaRPr sz="2300"/>
                    </a:p>
                  </a:txBody>
                  <a:tcPr marL="284050" marR="284050" marT="50575" marB="5057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79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strike="noStrike" cap="none" dirty="0"/>
                        <a:t>Most likely: resistance to NNRTI +/- 3TC/FTC (M184V/I)</a:t>
                      </a:r>
                      <a:endParaRPr sz="2300" u="none" strike="noStrike" cap="none" dirty="0"/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strike="noStrike" cap="none" dirty="0" err="1"/>
                        <a:t>Add’l</a:t>
                      </a:r>
                      <a:r>
                        <a:rPr lang="en-US" sz="2300" u="none" strike="noStrike" cap="none" dirty="0"/>
                        <a:t> NRTI mutations may be present</a:t>
                      </a:r>
                      <a:endParaRPr sz="2300" u="none" strike="noStrike" cap="none" dirty="0"/>
                    </a:p>
                  </a:txBody>
                  <a:tcPr marL="284050" marR="284050" marT="50575" marB="50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330200" algn="l" defTabSz="12188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  <a:tabLst/>
                        <a:defRPr/>
                      </a:pPr>
                      <a:r>
                        <a:rPr lang="en-US" sz="2300" u="none" strike="noStrike" cap="none" dirty="0"/>
                        <a:t>DTG + 2 NRTIs (at least 1 fully active)</a:t>
                      </a:r>
                      <a:endParaRPr lang="en-US" sz="2300" dirty="0"/>
                    </a:p>
                    <a:p>
                      <a:pPr marL="28575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300" u="none" strike="noStrike" cap="none" dirty="0"/>
                        <a:t>Boosted PI + 2 NRTIs (at least 1 fully active)</a:t>
                      </a:r>
                      <a:endParaRPr sz="2300" dirty="0"/>
                    </a:p>
                    <a:p>
                      <a:pPr marL="28575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300" u="none" strike="noStrike" cap="none" dirty="0"/>
                        <a:t>Boosted PI + INSTI</a:t>
                      </a:r>
                      <a:endParaRPr sz="2300" u="none" strike="noStrike" cap="none" dirty="0"/>
                    </a:p>
                  </a:txBody>
                  <a:tcPr marL="284050" marR="284050" marT="50575" marB="5057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7" name="Google Shape;177;p16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297" y="1185141"/>
            <a:ext cx="10512425" cy="1272508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ym typeface="Arial"/>
              </a:rPr>
              <a:t>Managing VF, Clinical Scenarios: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Failure of 1st ART Regimen </a:t>
            </a:r>
            <a:r>
              <a:rPr lang="en-US" sz="1600" dirty="0">
                <a:sym typeface="Arial"/>
              </a:rPr>
              <a:t>(3) </a:t>
            </a:r>
            <a:r>
              <a:rPr lang="en-US" dirty="0">
                <a:sym typeface="Arial"/>
              </a:rPr>
              <a:t>- Boosted PI + 2 NRTIs</a:t>
            </a:r>
            <a:endParaRPr lang="en-US" dirty="0"/>
          </a:p>
        </p:txBody>
      </p:sp>
      <p:graphicFrame>
        <p:nvGraphicFramePr>
          <p:cNvPr id="183" name="Google Shape;183;p17" descr="Table showing resistance considerations and associated ART options"/>
          <p:cNvGraphicFramePr/>
          <p:nvPr>
            <p:extLst>
              <p:ext uri="{D42A27DB-BD31-4B8C-83A1-F6EECF244321}">
                <p14:modId xmlns:p14="http://schemas.microsoft.com/office/powerpoint/2010/main" val="4019562668"/>
              </p:ext>
            </p:extLst>
          </p:nvPr>
        </p:nvGraphicFramePr>
        <p:xfrm>
          <a:off x="683775" y="2505328"/>
          <a:ext cx="10907400" cy="2973736"/>
        </p:xfrm>
        <a:graphic>
          <a:graphicData uri="http://schemas.openxmlformats.org/drawingml/2006/table">
            <a:tbl>
              <a:tblPr firstRow="1" bandRow="1">
                <a:noFill/>
                <a:tableStyleId>{7C2C1D54-7AD0-46B8-89F7-4985C3C3C69A}</a:tableStyleId>
              </a:tblPr>
              <a:tblGrid>
                <a:gridCol w="4507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7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u="none" strike="noStrike" cap="none"/>
                        <a:t>Resistance considerations</a:t>
                      </a:r>
                      <a:endParaRPr sz="2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84050" marR="284050" marT="50575" marB="50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ART options</a:t>
                      </a:r>
                      <a:endParaRPr sz="2400" dirty="0"/>
                    </a:p>
                  </a:txBody>
                  <a:tcPr marL="284050" marR="284050" marT="50575" marB="5057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6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Most likely: no resistance, or resistance only to 3TC/FTC (M184V/I)</a:t>
                      </a:r>
                      <a:endParaRPr sz="2200" u="none" strike="noStrike" cap="none" dirty="0"/>
                    </a:p>
                  </a:txBody>
                  <a:tcPr marL="284050" marR="284050" marT="50575" marB="50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300" u="none" strike="noStrike" cap="none" dirty="0"/>
                        <a:t>Continue same regimen</a:t>
                      </a:r>
                      <a:endParaRPr sz="2300" dirty="0"/>
                    </a:p>
                    <a:p>
                      <a:pPr marL="285750" marR="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300" u="none" strike="noStrike" cap="none" dirty="0"/>
                        <a:t>Another boosted PI + 2 NRTIs (at least 1 fully active)</a:t>
                      </a:r>
                      <a:endParaRPr sz="2300" dirty="0"/>
                    </a:p>
                    <a:p>
                      <a:pPr marL="285750" marR="0" lvl="0" indent="-330200" algn="l" defTabSz="12188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  <a:tabLst/>
                        <a:defRPr/>
                      </a:pPr>
                      <a:r>
                        <a:rPr lang="en-US" sz="2300" u="none" strike="noStrike" cap="none" dirty="0"/>
                        <a:t>DTG* + 2 NRTIs (at least 1 fully active)</a:t>
                      </a:r>
                      <a:endParaRPr lang="en-US" sz="2300" dirty="0"/>
                    </a:p>
                    <a:p>
                      <a:pPr marL="285750" marR="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300" u="none" strike="noStrike" cap="none" dirty="0"/>
                        <a:t>Another boosted PI + INSTI</a:t>
                      </a:r>
                      <a:endParaRPr sz="2300" u="none" strike="noStrike" cap="none" dirty="0"/>
                    </a:p>
                  </a:txBody>
                  <a:tcPr marL="284050" marR="284050" marT="50575" marB="5057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" name="Google Shape;184;p17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E27022-BC82-114E-A568-7DA6A311755B}"/>
              </a:ext>
            </a:extLst>
          </p:cNvPr>
          <p:cNvSpPr txBox="1"/>
          <p:nvPr/>
        </p:nvSpPr>
        <p:spPr>
          <a:xfrm>
            <a:off x="2079321" y="5899759"/>
            <a:ext cx="6601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*Could consider BIC in place of DTG. If only 1 NRTI is active, DTG preferred to BIC. No data on use of BIC in this setting of VF. 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297" y="1135824"/>
            <a:ext cx="10512425" cy="1763193"/>
          </a:xfrm>
        </p:spPr>
        <p:txBody>
          <a:bodyPr>
            <a:normAutofit/>
          </a:bodyPr>
          <a:lstStyle/>
          <a:p>
            <a:r>
              <a:rPr lang="en-US" dirty="0">
                <a:sym typeface="Arial"/>
              </a:rPr>
              <a:t>Managing VF, Clinical Scenarios: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Failure of 2nd (or subsequent) ART Regimen –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ARV resistance but active ARV options</a:t>
            </a:r>
            <a:endParaRPr lang="en-US" dirty="0"/>
          </a:p>
        </p:txBody>
      </p:sp>
      <p:graphicFrame>
        <p:nvGraphicFramePr>
          <p:cNvPr id="190" name="Google Shape;190;p18" descr="Table showing resistance considerations and associated ART options"/>
          <p:cNvGraphicFramePr/>
          <p:nvPr>
            <p:extLst>
              <p:ext uri="{D42A27DB-BD31-4B8C-83A1-F6EECF244321}">
                <p14:modId xmlns:p14="http://schemas.microsoft.com/office/powerpoint/2010/main" val="1829986375"/>
              </p:ext>
            </p:extLst>
          </p:nvPr>
        </p:nvGraphicFramePr>
        <p:xfrm>
          <a:off x="623297" y="2954230"/>
          <a:ext cx="10973233" cy="2616949"/>
        </p:xfrm>
        <a:graphic>
          <a:graphicData uri="http://schemas.openxmlformats.org/drawingml/2006/table">
            <a:tbl>
              <a:tblPr firstRow="1" bandRow="1">
                <a:noFill/>
                <a:tableStyleId>{7C2C1D54-7AD0-46B8-89F7-4985C3C3C69A}</a:tableStyleId>
              </a:tblPr>
              <a:tblGrid>
                <a:gridCol w="4680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2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1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Resistance considerations</a:t>
                      </a:r>
                      <a:endParaRPr sz="20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284050" marR="284050" marT="50575" marB="50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ART options</a:t>
                      </a:r>
                      <a:endParaRPr sz="2000" dirty="0"/>
                    </a:p>
                  </a:txBody>
                  <a:tcPr marL="284050" marR="284050" marT="50575" marB="5057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75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Consider past and current resistance test results and ART history to design new ART regimen</a:t>
                      </a:r>
                      <a:endParaRPr sz="2000" dirty="0"/>
                    </a:p>
                  </a:txBody>
                  <a:tcPr marL="284050" marR="284050" marT="50575" marB="50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tc>
                  <a:txBody>
                    <a:bodyPr/>
                    <a:lstStyle/>
                    <a:p>
                      <a:pPr marL="460375" marR="0" lvl="0" indent="-406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200" u="none" strike="noStrike" cap="none" dirty="0"/>
                        <a:t>At least 2 fully active ARVs</a:t>
                      </a:r>
                      <a:endParaRPr sz="2200" dirty="0"/>
                    </a:p>
                    <a:p>
                      <a:pPr marL="460375" marR="0" lvl="0" indent="-406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200" u="none" strike="noStrike" cap="none" dirty="0"/>
                        <a:t>Can use partially active ARVs if no other options</a:t>
                      </a:r>
                      <a:endParaRPr sz="2200" dirty="0"/>
                    </a:p>
                    <a:p>
                      <a:pPr marL="460375" marR="0" lvl="0" indent="-406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200" u="none" strike="noStrike" cap="none" dirty="0"/>
                        <a:t>Consider ARVs with different</a:t>
                      </a:r>
                      <a:r>
                        <a:rPr lang="en-US" sz="2200" u="none" strike="noStrike" cap="none" baseline="0" dirty="0"/>
                        <a:t> </a:t>
                      </a:r>
                      <a:r>
                        <a:rPr lang="en-US" sz="2200" u="none" strike="noStrike" cap="none" dirty="0"/>
                        <a:t>mechanisms of action</a:t>
                      </a:r>
                      <a:endParaRPr sz="2200" u="none" strike="noStrike" cap="none" dirty="0"/>
                    </a:p>
                  </a:txBody>
                  <a:tcPr marL="284050" marR="284050" marT="50575" marB="50575" anchor="ctr">
                    <a:lnL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1" name="Google Shape;191;p18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About This Presentation</a:t>
            </a:r>
          </a:p>
        </p:txBody>
      </p:sp>
      <p:sp>
        <p:nvSpPr>
          <p:cNvPr id="67" name="Google Shape;67;p2"/>
          <p:cNvSpPr txBox="1">
            <a:spLocks noGrp="1"/>
          </p:cNvSpPr>
          <p:nvPr>
            <p:ph type="body" idx="11"/>
          </p:nvPr>
        </p:nvSpPr>
        <p:spPr>
          <a:xfrm>
            <a:off x="623889" y="2141538"/>
            <a:ext cx="11213436" cy="2986087"/>
          </a:xfrm>
        </p:spPr>
        <p:txBody>
          <a:bodyPr/>
          <a:lstStyle/>
          <a:p>
            <a:pPr marL="338328" lvl="1" indent="0">
              <a:buNone/>
            </a:pPr>
            <a:r>
              <a:rPr lang="en-US" dirty="0">
                <a:sym typeface="Arial"/>
              </a:rPr>
              <a:t>These slides were developed using the Guidelines updated in June 2021.</a:t>
            </a:r>
            <a:endParaRPr lang="en-US" dirty="0"/>
          </a:p>
          <a:p>
            <a:pPr marL="338328" lvl="1" indent="0">
              <a:buNone/>
            </a:pPr>
            <a:r>
              <a:rPr lang="en-US" dirty="0">
                <a:sym typeface="Arial"/>
              </a:rPr>
              <a:t>The intended audience is clinicians involved in the care of patients with HIV.</a:t>
            </a:r>
            <a:endParaRPr lang="en-US" dirty="0"/>
          </a:p>
          <a:p>
            <a:pPr marL="338328" lvl="1" indent="0">
              <a:buNone/>
            </a:pPr>
            <a:r>
              <a:rPr lang="en-US" dirty="0">
                <a:sym typeface="Arial"/>
              </a:rPr>
              <a:t>Because the field of HIV care is rapidly changing, users are cautioned that the information in this presentation may become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out of date quickly.</a:t>
            </a:r>
          </a:p>
          <a:p>
            <a:pPr marL="338328" lvl="1" indent="0">
              <a:buNone/>
            </a:pPr>
            <a:r>
              <a:rPr lang="en-US" dirty="0">
                <a:sym typeface="Arial"/>
              </a:rPr>
              <a:t>It is intended that these slides be used as prepared, without changes in either content or attribution. Users are asked to honor this intent.</a:t>
            </a:r>
          </a:p>
        </p:txBody>
      </p:sp>
      <p:sp>
        <p:nvSpPr>
          <p:cNvPr id="68" name="Google Shape;68;p2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297" y="1201541"/>
            <a:ext cx="10512425" cy="1881995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>
                <a:sym typeface="Arial"/>
              </a:rPr>
              <a:t>Managing VF, Clinical Scenarios: </a:t>
            </a:r>
            <a:br>
              <a:rPr lang="en-US" sz="3600" dirty="0">
                <a:sym typeface="Arial"/>
              </a:rPr>
            </a:br>
            <a:r>
              <a:rPr lang="en-US" sz="3600" dirty="0">
                <a:sym typeface="Arial"/>
              </a:rPr>
              <a:t>Failure of 2nd (or subsequent) ART Regimen (2) – </a:t>
            </a:r>
            <a:br>
              <a:rPr lang="en-US" sz="3600" dirty="0">
                <a:sym typeface="Arial"/>
              </a:rPr>
            </a:br>
            <a:r>
              <a:rPr lang="en-US" sz="3600" dirty="0">
                <a:sym typeface="Arial"/>
              </a:rPr>
              <a:t>Multiple or extensive resistance and few ARV options</a:t>
            </a:r>
            <a:br>
              <a:rPr lang="en-US" dirty="0">
                <a:sym typeface="Arial"/>
              </a:rPr>
            </a:br>
            <a:br>
              <a:rPr lang="en-US" dirty="0">
                <a:sym typeface="Arial"/>
              </a:rPr>
            </a:br>
            <a:endParaRPr lang="en-US" dirty="0"/>
          </a:p>
        </p:txBody>
      </p:sp>
      <p:graphicFrame>
        <p:nvGraphicFramePr>
          <p:cNvPr id="197" name="Google Shape;197;p19" descr="Table showing resistance considerations and associated ART options"/>
          <p:cNvGraphicFramePr/>
          <p:nvPr>
            <p:extLst>
              <p:ext uri="{D42A27DB-BD31-4B8C-83A1-F6EECF244321}">
                <p14:modId xmlns:p14="http://schemas.microsoft.com/office/powerpoint/2010/main" val="1752142220"/>
              </p:ext>
            </p:extLst>
          </p:nvPr>
        </p:nvGraphicFramePr>
        <p:xfrm>
          <a:off x="434672" y="2939283"/>
          <a:ext cx="11501733" cy="2863473"/>
        </p:xfrm>
        <a:graphic>
          <a:graphicData uri="http://schemas.openxmlformats.org/drawingml/2006/table">
            <a:tbl>
              <a:tblPr firstRow="1" bandRow="1">
                <a:noFill/>
                <a:tableStyleId>{7C2C1D54-7AD0-46B8-89F7-4985C3C3C69A}</a:tableStyleId>
              </a:tblPr>
              <a:tblGrid>
                <a:gridCol w="4803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6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300" u="none" strike="noStrike" cap="none"/>
                        <a:t>Resistance considerations</a:t>
                      </a:r>
                      <a:endParaRPr sz="23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84050" marR="284050" marT="50575" marB="50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300" u="none" strike="noStrike" cap="none" dirty="0"/>
                        <a:t>ART options</a:t>
                      </a:r>
                      <a:endParaRPr sz="2300" dirty="0"/>
                    </a:p>
                  </a:txBody>
                  <a:tcPr marL="284050" marR="284050" marT="50575" marB="5057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857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Consider past and current resistance test results and ART history to design new ART regimen</a:t>
                      </a:r>
                      <a:endParaRPr sz="20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Consider tropism test (if MVC is being considered)</a:t>
                      </a:r>
                      <a:endParaRPr sz="20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Consult experts</a:t>
                      </a:r>
                      <a:endParaRPr sz="2000" u="none" strike="noStrike" cap="none" dirty="0"/>
                    </a:p>
                  </a:txBody>
                  <a:tcPr marL="284050" marR="284050" marT="50575" marB="50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Identify all active or partially active ARVs</a:t>
                      </a:r>
                      <a:endParaRPr sz="2000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Consider ARVs with different mechanisms of action</a:t>
                      </a:r>
                      <a:endParaRPr sz="2000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Consider investigational ARVs: clinical trial or expanded access program</a:t>
                      </a:r>
                      <a:endParaRPr sz="2000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ART discontinuation is NOT recommended </a:t>
                      </a:r>
                      <a:endParaRPr sz="2000" u="none" strike="noStrike" cap="none" dirty="0"/>
                    </a:p>
                  </a:txBody>
                  <a:tcPr marL="284050" marR="284050" marT="50575" marB="50575" anchor="ctr">
                    <a:lnL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8" name="Google Shape;198;p19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297" y="1135824"/>
            <a:ext cx="10512425" cy="1681048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ym typeface="Arial"/>
              </a:rPr>
              <a:t>Managing VF, Clinical Scenarios: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Suspected ARV Resistance but Limited/Incomplete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ARV and Resistance History - Unknown</a:t>
            </a:r>
          </a:p>
        </p:txBody>
      </p:sp>
      <p:graphicFrame>
        <p:nvGraphicFramePr>
          <p:cNvPr id="204" name="Google Shape;204;p20" descr="Table showing resistance considerations and associated ART options"/>
          <p:cNvGraphicFramePr/>
          <p:nvPr>
            <p:extLst>
              <p:ext uri="{D42A27DB-BD31-4B8C-83A1-F6EECF244321}">
                <p14:modId xmlns:p14="http://schemas.microsoft.com/office/powerpoint/2010/main" val="1379761563"/>
              </p:ext>
            </p:extLst>
          </p:nvPr>
        </p:nvGraphicFramePr>
        <p:xfrm>
          <a:off x="473598" y="2904241"/>
          <a:ext cx="10898100" cy="2950918"/>
        </p:xfrm>
        <a:graphic>
          <a:graphicData uri="http://schemas.openxmlformats.org/drawingml/2006/table">
            <a:tbl>
              <a:tblPr firstRow="1" bandRow="1">
                <a:noFill/>
                <a:tableStyleId>{7C2C1D54-7AD0-46B8-89F7-4985C3C3C69A}</a:tableStyleId>
              </a:tblPr>
              <a:tblGrid>
                <a:gridCol w="50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3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strike="noStrike" cap="none"/>
                        <a:t>Resistance considerations</a:t>
                      </a:r>
                      <a:endParaRPr sz="2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84050" marR="284050" marT="50575" marB="50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ART options</a:t>
                      </a:r>
                      <a:endParaRPr sz="2000" dirty="0"/>
                    </a:p>
                  </a:txBody>
                  <a:tcPr marL="284050" marR="284050" marT="50575" marB="5057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778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u="none" strike="noStrike" cap="none" dirty="0"/>
                        <a:t>Obtain records, if possible</a:t>
                      </a:r>
                      <a:endParaRPr sz="20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sz="120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u="none" strike="noStrike" cap="none" dirty="0"/>
                        <a:t>Resistance testing: may identify mutations (if patient off ART, mutations may not be detected)</a:t>
                      </a:r>
                      <a:endParaRPr sz="2000" u="none" strike="noStrike" cap="none" dirty="0"/>
                    </a:p>
                  </a:txBody>
                  <a:tcPr marL="284050" marR="284050" marT="50575" marB="50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Consider restarting previous regimen and obtain VL and resistance test after 2-4 weeks</a:t>
                      </a:r>
                      <a:endParaRPr sz="2000" dirty="0"/>
                    </a:p>
                    <a:p>
                      <a:pPr marL="344488" marR="0" lvl="0" indent="-344488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lang="en-US" sz="2000" dirty="0"/>
                        <a:t>C</a:t>
                      </a:r>
                      <a:r>
                        <a:rPr lang="en-US" sz="2000" u="none" strike="noStrike" cap="none" dirty="0"/>
                        <a:t>onsider regimen with ARVs with high genetic barriers to resistance (</a:t>
                      </a:r>
                      <a:r>
                        <a:rPr lang="en-US" sz="2000" u="none" strike="noStrike" cap="none" dirty="0" err="1"/>
                        <a:t>eg</a:t>
                      </a:r>
                      <a:r>
                        <a:rPr lang="en-US" sz="2000" u="none" strike="noStrike" cap="none" dirty="0"/>
                        <a:t>, DTG and/or boosted DRV) with close VL monitoring and resistance testing if inadequate viral suppression</a:t>
                      </a:r>
                      <a:endParaRPr sz="2000" u="none" strike="noStrike" cap="none" dirty="0"/>
                    </a:p>
                  </a:txBody>
                  <a:tcPr marL="284050" marR="284050" marT="50575" marB="50575" anchor="ctr">
                    <a:lnL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" name="Google Shape;205;p20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Discontinuation or Interruption of ART </a:t>
            </a:r>
            <a:r>
              <a:rPr lang="en-US" sz="1600" dirty="0"/>
              <a:t>(1)</a:t>
            </a:r>
            <a:endParaRPr lang="en-US" dirty="0"/>
          </a:p>
        </p:txBody>
      </p:sp>
      <p:sp>
        <p:nvSpPr>
          <p:cNvPr id="211" name="Google Shape;211;p21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pPr lvl="1"/>
            <a:r>
              <a:rPr lang="en-US"/>
              <a:t>Treatment interruption should be avoided, if possible: may cause </a:t>
            </a:r>
            <a:br>
              <a:rPr lang="en-US"/>
            </a:br>
            <a:r>
              <a:rPr lang="en-US"/>
              <a:t>rapid increase in HIV RNA, immune decompensation, clinical progression</a:t>
            </a:r>
          </a:p>
          <a:p>
            <a:pPr lvl="1"/>
            <a:r>
              <a:rPr lang="en-US"/>
              <a:t>Unplanned ART interruption may occur, and sometimes may be necessary </a:t>
            </a:r>
          </a:p>
        </p:txBody>
      </p:sp>
      <p:sp>
        <p:nvSpPr>
          <p:cNvPr id="212" name="Google Shape;212;p21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Discontinuation or Interruption of ART </a:t>
            </a:r>
            <a:r>
              <a:rPr lang="en-US" sz="1600" dirty="0"/>
              <a:t>(2)</a:t>
            </a:r>
          </a:p>
        </p:txBody>
      </p:sp>
      <p:sp>
        <p:nvSpPr>
          <p:cNvPr id="218" name="Google Shape;218;p22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Short-Term Interruptions </a:t>
            </a:r>
            <a:br>
              <a:rPr lang="en-US" dirty="0"/>
            </a:br>
            <a:r>
              <a:rPr lang="en-US" dirty="0"/>
              <a:t>(days-weeks)</a:t>
            </a:r>
          </a:p>
          <a:p>
            <a:pPr lvl="0"/>
            <a:r>
              <a:rPr lang="en-US" dirty="0"/>
              <a:t>Unanticipated:</a:t>
            </a:r>
          </a:p>
          <a:p>
            <a:pPr lvl="1"/>
            <a:r>
              <a:rPr lang="en-US" dirty="0"/>
              <a:t>Severe toxicity or inability to take oral medication: </a:t>
            </a:r>
          </a:p>
          <a:p>
            <a:pPr lvl="2"/>
            <a:r>
              <a:rPr lang="en-US" dirty="0"/>
              <a:t>Stop all ARV components simultaneously</a:t>
            </a:r>
          </a:p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/>
              <a:t>Planned: </a:t>
            </a:r>
          </a:p>
          <a:p>
            <a:pPr lvl="1"/>
            <a:r>
              <a:rPr lang="en-US" dirty="0"/>
              <a:t>All ARVs have similar half-lives: </a:t>
            </a:r>
          </a:p>
          <a:p>
            <a:pPr lvl="2"/>
            <a:r>
              <a:rPr lang="en-US" dirty="0"/>
              <a:t>Stop all simultaneously</a:t>
            </a:r>
          </a:p>
          <a:p>
            <a:pPr lvl="1"/>
            <a:r>
              <a:rPr lang="en-US" dirty="0"/>
              <a:t>ARVs have different half-lives: </a:t>
            </a:r>
          </a:p>
          <a:p>
            <a:pPr lvl="2"/>
            <a:r>
              <a:rPr lang="en-US" dirty="0"/>
              <a:t>Some NNRTIs have long half-lives; may stop NNRTI first and stop other ARVs 2-4 weeks later, or replace NNRTI with boosted PI for 4 weeks, then stop all </a:t>
            </a:r>
          </a:p>
        </p:txBody>
      </p:sp>
      <p:sp>
        <p:nvSpPr>
          <p:cNvPr id="219" name="Google Shape;219;p22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Discontinuation or Interruption of ART </a:t>
            </a:r>
            <a:r>
              <a:rPr lang="en-US" sz="1600" dirty="0"/>
              <a:t>(3)</a:t>
            </a:r>
          </a:p>
        </p:txBody>
      </p:sp>
      <p:sp>
        <p:nvSpPr>
          <p:cNvPr id="225" name="Google Shape;225;p23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Planned Long-Term Interruptions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 recommended outside controlled clinical trials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ART must be discontinued, patients should understand risks </a:t>
            </a:r>
            <a:br>
              <a:rPr lang="en-US" dirty="0"/>
            </a:br>
            <a:r>
              <a:rPr lang="en-US" dirty="0"/>
              <a:t>(re personal health and re HIV transmission)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Follow closely: clinical and laboratory monitoring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6" name="Google Shape;226;p23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 txBox="1">
            <a:spLocks noGrp="1"/>
          </p:cNvSpPr>
          <p:nvPr>
            <p:ph type="title"/>
          </p:nvPr>
        </p:nvSpPr>
        <p:spPr>
          <a:xfrm>
            <a:off x="664302" y="1160538"/>
            <a:ext cx="10512425" cy="15662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Poor CD4 Recovery and Persistent Inflammation </a:t>
            </a:r>
            <a:br>
              <a:rPr lang="en-US" dirty="0"/>
            </a:br>
            <a:r>
              <a:rPr lang="en-US" dirty="0"/>
              <a:t>Despite Viral Suppression</a:t>
            </a:r>
          </a:p>
        </p:txBody>
      </p:sp>
      <p:sp>
        <p:nvSpPr>
          <p:cNvPr id="232" name="Google Shape;232;p24"/>
          <p:cNvSpPr txBox="1">
            <a:spLocks noGrp="1"/>
          </p:cNvSpPr>
          <p:nvPr>
            <p:ph type="body" idx="11"/>
          </p:nvPr>
        </p:nvSpPr>
        <p:spPr>
          <a:xfrm>
            <a:off x="623888" y="2521776"/>
            <a:ext cx="9615487" cy="2605849"/>
          </a:xfrm>
        </p:spPr>
        <p:txBody>
          <a:bodyPr/>
          <a:lstStyle/>
          <a:p>
            <a:pPr lvl="0"/>
            <a:r>
              <a:rPr lang="en-US" dirty="0"/>
              <a:t>Morbidity and mortality are higher in HIV-infected individuals than in the general population, even with viral suppression</a:t>
            </a:r>
          </a:p>
          <a:p>
            <a:pPr lvl="1"/>
            <a:r>
              <a:rPr lang="en-US" dirty="0"/>
              <a:t>E.g., cardiovascular disease, many non-AIDS cancers and infections, COPD, osteoporosis, diabetes, liver disease, kidney disease, thromboembolic disease, neurocognitive dysfunction, frailty</a:t>
            </a:r>
          </a:p>
          <a:p>
            <a:pPr lvl="1"/>
            <a:r>
              <a:rPr lang="en-US" dirty="0"/>
              <a:t>Likely related to poor CD4 recovery, persistent immune activation, and inflammation, as well as health-related behaviors and ARV toxicity</a:t>
            </a:r>
          </a:p>
          <a:p>
            <a:pPr lvl="0"/>
            <a:endParaRPr lang="en-US" dirty="0"/>
          </a:p>
        </p:txBody>
      </p:sp>
      <p:sp>
        <p:nvSpPr>
          <p:cNvPr id="233" name="Google Shape;233;p24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Poor CD4 Recovery Despite VS</a:t>
            </a:r>
          </a:p>
        </p:txBody>
      </p:sp>
      <p:sp>
        <p:nvSpPr>
          <p:cNvPr id="239" name="Google Shape;239;p25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pPr lvl="1"/>
            <a:r>
              <a:rPr lang="en-US"/>
              <a:t>Low CD4 (especially &lt;200 cells/µL, but also up to at least 500 cells/µL) despite viral suppression on ART: associated with risk of illness and mortality </a:t>
            </a:r>
          </a:p>
          <a:p>
            <a:pPr lvl="1"/>
            <a:r>
              <a:rPr lang="en-US"/>
              <a:t>Lower pretreatment CD4 counts associated with suboptimal CD4 recovery – early ART initiation may enhance CD4 recovery</a:t>
            </a:r>
          </a:p>
          <a:p>
            <a:pPr lvl="1"/>
            <a:endParaRPr lang="en-US"/>
          </a:p>
        </p:txBody>
      </p:sp>
      <p:sp>
        <p:nvSpPr>
          <p:cNvPr id="240" name="Google Shape;240;p25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Poor CD4 Recovery Despite VS: Management</a:t>
            </a:r>
          </a:p>
        </p:txBody>
      </p:sp>
      <p:sp>
        <p:nvSpPr>
          <p:cNvPr id="246" name="Google Shape;246;p26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10820464" cy="2986087"/>
          </a:xfrm>
        </p:spPr>
        <p:txBody>
          <a:bodyPr/>
          <a:lstStyle/>
          <a:p>
            <a:r>
              <a:rPr lang="en-US" dirty="0"/>
              <a:t>Evaluate for underlying causes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Malignancy, coinfections (e.g., HCV), medical conditions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Medications that may decrease CD4 cells (e.g., cancer chemotherapy, interferon)</a:t>
            </a:r>
          </a:p>
          <a:p>
            <a:r>
              <a:rPr lang="en-US" dirty="0"/>
              <a:t>No consensus on management of patients without evident causes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Changing or intensifying the ARV regimen has not been shown to be beneficial, is not recommended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IL-2: no benefit, not recommended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Other immune-based therapies are being studied</a:t>
            </a:r>
          </a:p>
        </p:txBody>
      </p:sp>
      <p:sp>
        <p:nvSpPr>
          <p:cNvPr id="247" name="Google Shape;247;p26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>
            <a:spLocks noGrp="1"/>
          </p:cNvSpPr>
          <p:nvPr>
            <p:ph type="title"/>
          </p:nvPr>
        </p:nvSpPr>
        <p:spPr>
          <a:xfrm>
            <a:off x="623297" y="1144025"/>
            <a:ext cx="12120897" cy="62736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Persistent Immune Activation and Inflammation Despite VS </a:t>
            </a:r>
            <a:r>
              <a:rPr lang="en-US" sz="1600" dirty="0"/>
              <a:t>(1)</a:t>
            </a:r>
          </a:p>
        </p:txBody>
      </p:sp>
      <p:sp>
        <p:nvSpPr>
          <p:cNvPr id="253" name="Google Shape;253;p27"/>
          <p:cNvSpPr txBox="1">
            <a:spLocks noGrp="1"/>
          </p:cNvSpPr>
          <p:nvPr>
            <p:ph type="body" idx="11"/>
          </p:nvPr>
        </p:nvSpPr>
        <p:spPr>
          <a:xfrm>
            <a:off x="623888" y="2066626"/>
            <a:ext cx="9615487" cy="3060999"/>
          </a:xfrm>
        </p:spPr>
        <p:txBody>
          <a:bodyPr/>
          <a:lstStyle/>
          <a:p>
            <a:pPr lvl="1"/>
            <a:r>
              <a:rPr lang="en-US" dirty="0"/>
              <a:t>Immune activation and inflammation improve with suppression of HIV through ART, but do not return to normal</a:t>
            </a:r>
          </a:p>
          <a:p>
            <a:pPr lvl="1"/>
            <a:r>
              <a:rPr lang="en-US" dirty="0"/>
              <a:t>Systemic immune activation and inflammation may be independent mediators of risk of morbidity and mortality in patients with viral suppression on ART</a:t>
            </a:r>
          </a:p>
          <a:p>
            <a:pPr lvl="1"/>
            <a:r>
              <a:rPr lang="en-US" dirty="0"/>
              <a:t>Poor CD4 recovery on ART (e.g., CD4 &lt;350 cells/µL) associated with greater immune system activation and inflammation</a:t>
            </a:r>
          </a:p>
        </p:txBody>
      </p:sp>
      <p:sp>
        <p:nvSpPr>
          <p:cNvPr id="254" name="Google Shape;254;p27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>
            <a:spLocks noGrp="1"/>
          </p:cNvSpPr>
          <p:nvPr>
            <p:ph type="title"/>
          </p:nvPr>
        </p:nvSpPr>
        <p:spPr>
          <a:xfrm>
            <a:off x="623297" y="1181039"/>
            <a:ext cx="11464825" cy="62315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Persistent Immune Activation and Inflammation Despite VS </a:t>
            </a:r>
            <a:r>
              <a:rPr lang="en-US" sz="1600" dirty="0"/>
              <a:t>(2)</a:t>
            </a:r>
          </a:p>
        </p:txBody>
      </p:sp>
      <p:sp>
        <p:nvSpPr>
          <p:cNvPr id="260" name="Google Shape;260;p28"/>
          <p:cNvSpPr txBox="1">
            <a:spLocks noGrp="1"/>
          </p:cNvSpPr>
          <p:nvPr>
            <p:ph type="body" sz="quarter" idx="11"/>
          </p:nvPr>
        </p:nvSpPr>
        <p:spPr>
          <a:xfrm>
            <a:off x="623297" y="2059299"/>
            <a:ext cx="5171439" cy="2986087"/>
          </a:xfrm>
        </p:spPr>
        <p:txBody>
          <a:bodyPr/>
          <a:lstStyle/>
          <a:p>
            <a:pPr lvl="0"/>
            <a:r>
              <a:rPr lang="en-US" dirty="0"/>
              <a:t>Causes not completely clear: likely include HIV persistence, coinfections, microbial translocation</a:t>
            </a:r>
          </a:p>
          <a:p>
            <a:r>
              <a:rPr lang="en-US" dirty="0"/>
              <a:t>No proven interventions  </a:t>
            </a:r>
          </a:p>
          <a:p>
            <a:pPr lvl="1"/>
            <a:r>
              <a:rPr lang="en-US" dirty="0"/>
              <a:t>ART intensification or modification: not consistently effective in studies</a:t>
            </a:r>
          </a:p>
          <a:p>
            <a:pPr lvl="1"/>
            <a:r>
              <a:rPr lang="en-US" dirty="0"/>
              <a:t>Anti-inflammatory medications and others are being studied</a:t>
            </a:r>
          </a:p>
          <a:p>
            <a:pPr lvl="1"/>
            <a:r>
              <a:rPr lang="en-US" dirty="0"/>
              <a:t>Clinical monitoring with immune activation or inflammatory markers is not currently recommended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35540" y="2059299"/>
            <a:ext cx="5171439" cy="2986087"/>
          </a:xfrm>
        </p:spPr>
        <p:txBody>
          <a:bodyPr/>
          <a:lstStyle/>
          <a:p>
            <a:r>
              <a:rPr lang="en-US" dirty="0"/>
              <a:t>Focus on maintaining viral suppression with ART, reducing risk factors (e.g., smoking cessation, diet, exercise), managing comorbidities (e.g., hypertension, hyperlipidemia, diabetes)</a:t>
            </a:r>
          </a:p>
          <a:p>
            <a:endParaRPr lang="en-US" dirty="0"/>
          </a:p>
        </p:txBody>
      </p:sp>
      <p:sp>
        <p:nvSpPr>
          <p:cNvPr id="261" name="Google Shape;261;p28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0512425" cy="138305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Guidelines for the Use of Antiretroviral Agents in </a:t>
            </a:r>
            <a:br>
              <a:rPr lang="en-US" dirty="0"/>
            </a:br>
            <a:r>
              <a:rPr lang="en-US" dirty="0"/>
              <a:t>HIV-1-Infected Adults and Adolescents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body" idx="11"/>
          </p:nvPr>
        </p:nvSpPr>
        <p:spPr>
          <a:xfrm>
            <a:off x="623888" y="2593571"/>
            <a:ext cx="9615487" cy="2534054"/>
          </a:xfrm>
        </p:spPr>
        <p:txBody>
          <a:bodyPr/>
          <a:lstStyle/>
          <a:p>
            <a:pPr marL="338328" lvl="1" indent="0">
              <a:buNone/>
            </a:pPr>
            <a:r>
              <a:rPr lang="en-US" dirty="0">
                <a:sym typeface="Arial"/>
              </a:rPr>
              <a:t>Developed by the Department of Health and Human Services (DHHS) Panel on Antiretroviral Guidelines for Adults and Adolescents – A Working Group of the Office of AIDS Research Advisory Council (OARAC)</a:t>
            </a:r>
          </a:p>
        </p:txBody>
      </p:sp>
      <p:sp>
        <p:nvSpPr>
          <p:cNvPr id="75" name="Google Shape;75;p3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Websites to Access the Guidelines</a:t>
            </a:r>
          </a:p>
        </p:txBody>
      </p:sp>
      <p:sp>
        <p:nvSpPr>
          <p:cNvPr id="267" name="Google Shape;267;p29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pPr lvl="0"/>
            <a:r>
              <a:rPr lang="en-US" dirty="0"/>
              <a:t>AETC National Coordinating Resource Center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https://aidsetc.org</a:t>
            </a:r>
          </a:p>
          <a:p>
            <a:pPr lvl="0"/>
            <a:r>
              <a:rPr lang="en-US" dirty="0"/>
              <a:t>Clinical Info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https://clinicalinfo.gov</a:t>
            </a:r>
          </a:p>
        </p:txBody>
      </p:sp>
      <p:sp>
        <p:nvSpPr>
          <p:cNvPr id="268" name="Google Shape;268;p29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>
            <a:spLocks noGrp="1"/>
          </p:cNvSpPr>
          <p:nvPr>
            <p:ph type="title"/>
          </p:nvPr>
        </p:nvSpPr>
        <p:spPr>
          <a:xfrm>
            <a:off x="3057117" y="1401391"/>
            <a:ext cx="853217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4"/>
              </a:buClr>
              <a:buSzPts val="3200"/>
            </a:pPr>
            <a:r>
              <a:rPr lang="en-US" sz="3200" dirty="0"/>
              <a:t>About This Slide Set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body" idx="4294967295"/>
          </p:nvPr>
        </p:nvSpPr>
        <p:spPr>
          <a:xfrm>
            <a:off x="3057118" y="2375446"/>
            <a:ext cx="8133686" cy="298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Clr>
                <a:schemeClr val="lt1"/>
              </a:buClr>
              <a:buSzPts val="2200"/>
              <a:buNone/>
            </a:pP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was prepared by Susa Coffey, MD, for the AETC National Resource Center in March 2020. </a:t>
            </a:r>
            <a:r>
              <a:rPr lang="en-US" sz="24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updated in June 2021.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1640"/>
              </a:spcBef>
              <a:buClr>
                <a:schemeClr val="lt1"/>
              </a:buClr>
              <a:buSzPts val="2200"/>
              <a:buNone/>
            </a:pP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AETC NCRC website for the most current version: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1640"/>
              </a:spcBef>
              <a:buClr>
                <a:schemeClr val="accent2"/>
              </a:buClr>
              <a:buSzPts val="2200"/>
              <a:buNone/>
            </a:pPr>
            <a:r>
              <a:rPr lang="en-US" sz="24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https://aidsetc.org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Outline</a:t>
            </a:r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pPr lvl="1"/>
            <a:r>
              <a:rPr lang="en-US" dirty="0">
                <a:sym typeface="Arial"/>
              </a:rPr>
              <a:t>Definitions</a:t>
            </a:r>
            <a:endParaRPr lang="en-US" dirty="0"/>
          </a:p>
          <a:p>
            <a:pPr lvl="1"/>
            <a:r>
              <a:rPr lang="en-US" dirty="0">
                <a:sym typeface="Arial"/>
              </a:rPr>
              <a:t>Causes of virologic failure (VF)</a:t>
            </a:r>
            <a:endParaRPr lang="en-US" dirty="0"/>
          </a:p>
          <a:p>
            <a:pPr lvl="1"/>
            <a:r>
              <a:rPr lang="en-US" dirty="0">
                <a:sym typeface="Arial"/>
              </a:rPr>
              <a:t>Management of VF</a:t>
            </a:r>
            <a:endParaRPr lang="en-US" dirty="0"/>
          </a:p>
          <a:p>
            <a:pPr lvl="2"/>
            <a:r>
              <a:rPr lang="en-US" dirty="0"/>
              <a:t>Clinical scenarios</a:t>
            </a:r>
          </a:p>
          <a:p>
            <a:pPr lvl="2"/>
            <a:r>
              <a:rPr lang="en-US" dirty="0">
                <a:sym typeface="Arial"/>
              </a:rPr>
              <a:t>Discontinuation or interruption of ART</a:t>
            </a:r>
            <a:endParaRPr lang="en-US" dirty="0"/>
          </a:p>
          <a:p>
            <a:pPr lvl="2"/>
            <a:r>
              <a:rPr lang="en-US" dirty="0">
                <a:sym typeface="Arial"/>
              </a:rPr>
              <a:t>Poor CD4 recovery and persistent inflammation despite viral suppression</a:t>
            </a:r>
            <a:endParaRPr lang="en-US" dirty="0"/>
          </a:p>
          <a:p>
            <a:pPr lvl="0"/>
            <a:endParaRPr lang="en-US" dirty="0">
              <a:sym typeface="Arial"/>
            </a:endParaRPr>
          </a:p>
        </p:txBody>
      </p:sp>
      <p:sp>
        <p:nvSpPr>
          <p:cNvPr id="82" name="Google Shape;82;p4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Treatment-Experienced Patients</a:t>
            </a:r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pPr lvl="1"/>
            <a:r>
              <a:rPr lang="en-US">
                <a:sym typeface="Arial"/>
              </a:rPr>
              <a:t>The recommended initial ARV regimens should achieve and maintain HIV suppression to below the lower level of detection (LLOD) of HIV RNA assays</a:t>
            </a:r>
          </a:p>
          <a:p>
            <a:pPr lvl="1"/>
            <a:r>
              <a:rPr lang="en-US">
                <a:sym typeface="Arial"/>
              </a:rPr>
              <a:t>Virologic rebound or failure of virologic suppression often results in resistance mutations to one or more of the ARVs in the regimen</a:t>
            </a:r>
            <a:endParaRPr lang="en-US"/>
          </a:p>
          <a:p>
            <a:pPr lvl="1"/>
            <a:r>
              <a:rPr lang="en-US">
                <a:sym typeface="Arial"/>
              </a:rPr>
              <a:t>Assessment and management of patients with extensive ART resistance is complex: expert consultation is recommended</a:t>
            </a:r>
          </a:p>
          <a:p>
            <a:pPr lvl="2"/>
            <a:endParaRPr lang="en-US">
              <a:sym typeface="Arial"/>
            </a:endParaRPr>
          </a:p>
        </p:txBody>
      </p:sp>
      <p:sp>
        <p:nvSpPr>
          <p:cNvPr id="89" name="Google Shape;89;p5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Virologic Response, Definitions </a:t>
            </a:r>
            <a:r>
              <a:rPr lang="en-US" sz="1600" dirty="0"/>
              <a:t>(1)</a:t>
            </a:r>
            <a:endParaRPr lang="en-US" dirty="0"/>
          </a:p>
        </p:txBody>
      </p:sp>
      <p:sp>
        <p:nvSpPr>
          <p:cNvPr id="95" name="Google Shape;95;p6"/>
          <p:cNvSpPr txBox="1">
            <a:spLocks noGrp="1"/>
          </p:cNvSpPr>
          <p:nvPr>
            <p:ph type="body" sz="quarter" idx="11"/>
          </p:nvPr>
        </p:nvSpPr>
        <p:spPr>
          <a:xfrm>
            <a:off x="623889" y="2141308"/>
            <a:ext cx="5248592" cy="3987943"/>
          </a:xfrm>
        </p:spPr>
        <p:txBody>
          <a:bodyPr/>
          <a:lstStyle/>
          <a:p>
            <a:pPr lvl="0"/>
            <a:r>
              <a:rPr lang="en-US" dirty="0"/>
              <a:t>Virologic suppression (VS):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Confirmed HIV RNA below LLOD (e.g., &lt;50 copies/mL)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Virologic failure (VF):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Inability to achieve or maintain HIV RNA &lt;200 copies/mL </a:t>
            </a:r>
          </a:p>
          <a:p>
            <a:pPr lvl="0"/>
            <a:endParaRPr lang="en-US" dirty="0"/>
          </a:p>
        </p:txBody>
      </p:sp>
      <p:sp>
        <p:nvSpPr>
          <p:cNvPr id="99" name="Google Shape;99;p6"/>
          <p:cNvSpPr txBox="1"/>
          <p:nvPr/>
        </p:nvSpPr>
        <p:spPr>
          <a:xfrm>
            <a:off x="8155040" y="1903763"/>
            <a:ext cx="27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Viral suppression</a:t>
            </a:r>
            <a:endParaRPr sz="1600" b="1" dirty="0"/>
          </a:p>
        </p:txBody>
      </p:sp>
      <p:pic>
        <p:nvPicPr>
          <p:cNvPr id="13" name="Google Shape;96;p6" descr="chart showing how viral load falls over time to below levels of detection" title="viral suppression"/>
          <p:cNvPicPr preferRelativeResize="0">
            <a:picLocks noGrp="1"/>
          </p:cNvPicPr>
          <p:nvPr>
            <p:ph type="pic" sz="quarter" idx="12"/>
          </p:nvPr>
        </p:nvPicPr>
        <p:blipFill rotWithShape="1">
          <a:blip r:embed="rId3">
            <a:alphaModFix/>
          </a:blip>
          <a:srcRect l="3100" r="3100"/>
          <a:stretch/>
        </p:blipFill>
        <p:spPr>
          <a:xfrm>
            <a:off x="6405805" y="2352844"/>
            <a:ext cx="5041900" cy="29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"/>
          <p:cNvSpPr txBox="1"/>
          <p:nvPr/>
        </p:nvSpPr>
        <p:spPr>
          <a:xfrm>
            <a:off x="7283938" y="5374720"/>
            <a:ext cx="41637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Graphic: National HIV Curriculum, hiv.uw.edu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909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Virologic Response, Definitions </a:t>
            </a:r>
            <a:r>
              <a:rPr lang="en-US" sz="1600" dirty="0"/>
              <a:t>(2)</a:t>
            </a:r>
            <a:endParaRPr lang="en-US" dirty="0"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sz="quarter" idx="11"/>
          </p:nvPr>
        </p:nvSpPr>
        <p:spPr>
          <a:xfrm>
            <a:off x="623889" y="2141308"/>
            <a:ext cx="6116026" cy="2986087"/>
          </a:xfrm>
        </p:spPr>
        <p:txBody>
          <a:bodyPr/>
          <a:lstStyle/>
          <a:p>
            <a:pPr lvl="0"/>
            <a:r>
              <a:rPr lang="en-US" sz="2000" dirty="0"/>
              <a:t>Incomplete virologic response: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Lack of VS to &lt;200 copies/mL after 24 </a:t>
            </a:r>
            <a:br>
              <a:rPr lang="en-US" sz="2000" dirty="0"/>
            </a:br>
            <a:r>
              <a:rPr lang="en-US" sz="2000" dirty="0"/>
              <a:t>weeks on ART</a:t>
            </a:r>
          </a:p>
          <a:p>
            <a:pPr lvl="0"/>
            <a:r>
              <a:rPr lang="en-US" sz="2000" b="1" dirty="0"/>
              <a:t>Virologic rebound</a:t>
            </a:r>
            <a:r>
              <a:rPr lang="en-US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Confirmed HIV RNA ≥200 copies/mL after VS</a:t>
            </a:r>
          </a:p>
          <a:p>
            <a:pPr lvl="0"/>
            <a:r>
              <a:rPr lang="en-US" sz="2000" b="1" dirty="0"/>
              <a:t>Virologic blip</a:t>
            </a:r>
            <a:r>
              <a:rPr lang="en-US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 isolated detectable HIV RNA level </a:t>
            </a:r>
            <a:br>
              <a:rPr lang="en-US" sz="2000" dirty="0"/>
            </a:br>
            <a:r>
              <a:rPr lang="en-US" sz="2000" dirty="0"/>
              <a:t>followed by a return to VS</a:t>
            </a:r>
          </a:p>
          <a:p>
            <a:pPr lvl="0"/>
            <a:r>
              <a:rPr lang="en-US" sz="2000" b="1" dirty="0"/>
              <a:t>Low-level viremia</a:t>
            </a:r>
            <a:r>
              <a:rPr lang="en-US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Detectable HIV RNA &lt;200 copies/mL</a:t>
            </a:r>
          </a:p>
        </p:txBody>
      </p:sp>
      <p:grpSp>
        <p:nvGrpSpPr>
          <p:cNvPr id="2" name="Group 1" descr="chart showing virologic rebound" title="virologic rebound"/>
          <p:cNvGrpSpPr/>
          <p:nvPr/>
        </p:nvGrpSpPr>
        <p:grpSpPr>
          <a:xfrm>
            <a:off x="6950690" y="1023066"/>
            <a:ext cx="4858194" cy="1890566"/>
            <a:chOff x="6950690" y="1023066"/>
            <a:chExt cx="4858194" cy="1890566"/>
          </a:xfrm>
        </p:grpSpPr>
        <p:pic>
          <p:nvPicPr>
            <p:cNvPr id="107" name="Google Shape;107;p7" descr="chart showing how viral load falls over time to below levels of detection but then rising over time" title="virologic reboun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75708" y="1035244"/>
              <a:ext cx="3133176" cy="18783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7" descr="chart showing viral load levels falling below levels of detection but then rising over time to detectable levels" title="Virologic rebound"/>
            <p:cNvSpPr txBox="1"/>
            <p:nvPr/>
          </p:nvSpPr>
          <p:spPr>
            <a:xfrm>
              <a:off x="6950690" y="1023066"/>
              <a:ext cx="2115405" cy="61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/>
                <a:t>Virologic rebound</a:t>
              </a:r>
              <a:endParaRPr b="1" dirty="0"/>
            </a:p>
          </p:txBody>
        </p:sp>
      </p:grpSp>
      <p:grpSp>
        <p:nvGrpSpPr>
          <p:cNvPr id="3" name="Group 2" descr="chart showing a blip result" title="virologic blip"/>
          <p:cNvGrpSpPr/>
          <p:nvPr/>
        </p:nvGrpSpPr>
        <p:grpSpPr>
          <a:xfrm>
            <a:off x="7060730" y="2911651"/>
            <a:ext cx="4804980" cy="1843305"/>
            <a:chOff x="7060730" y="2911651"/>
            <a:chExt cx="4804980" cy="1843305"/>
          </a:xfrm>
        </p:grpSpPr>
        <p:pic>
          <p:nvPicPr>
            <p:cNvPr id="106" name="Google Shape;106;p7" descr="chart showing a single detectable value among results below detectable." title="virologic blip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18882" y="2947582"/>
              <a:ext cx="3246828" cy="180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7" descr="chart showing a single detectable HIV RNA level when test values before and after are undetectable" title="Virologic blip"/>
            <p:cNvSpPr txBox="1"/>
            <p:nvPr/>
          </p:nvSpPr>
          <p:spPr>
            <a:xfrm>
              <a:off x="7060730" y="2911651"/>
              <a:ext cx="1504012" cy="439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/>
                <a:t>Virologic blip</a:t>
              </a:r>
              <a:endParaRPr b="1" dirty="0"/>
            </a:p>
          </p:txBody>
        </p:sp>
      </p:grpSp>
      <p:grpSp>
        <p:nvGrpSpPr>
          <p:cNvPr id="4" name="Group 3" descr="chart showing low level viremia with low detectable levels" title="Low-level viremia"/>
          <p:cNvGrpSpPr/>
          <p:nvPr/>
        </p:nvGrpSpPr>
        <p:grpSpPr>
          <a:xfrm>
            <a:off x="6899408" y="4762738"/>
            <a:ext cx="5001535" cy="1841744"/>
            <a:chOff x="6899408" y="4762738"/>
            <a:chExt cx="5001535" cy="1841744"/>
          </a:xfrm>
        </p:grpSpPr>
        <p:pic>
          <p:nvPicPr>
            <p:cNvPr id="108" name="Google Shape;108;p7" descr="chart showing how viral load falls over time to levels less than 200 copies/mL but above &#10;50 copies/mL in multiple test over time" title="low-level viremia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49318" y="4762738"/>
              <a:ext cx="3251625" cy="18417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7"/>
            <p:cNvSpPr txBox="1"/>
            <p:nvPr/>
          </p:nvSpPr>
          <p:spPr>
            <a:xfrm>
              <a:off x="6899408" y="4788906"/>
              <a:ext cx="1940488" cy="375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/>
                <a:t>Low-level viremia</a:t>
              </a:r>
              <a:endParaRPr b="1" dirty="0"/>
            </a:p>
          </p:txBody>
        </p:sp>
      </p:grpSp>
      <p:sp>
        <p:nvSpPr>
          <p:cNvPr id="109" name="Google Shape;109;p7"/>
          <p:cNvSpPr txBox="1"/>
          <p:nvPr/>
        </p:nvSpPr>
        <p:spPr>
          <a:xfrm>
            <a:off x="9142844" y="6538912"/>
            <a:ext cx="4163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Graphics: National HIV Curriculum, hiv.uw.edu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909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Causes of Virologic Failure (VF) </a:t>
            </a:r>
            <a:r>
              <a:rPr lang="en-US" sz="1600" dirty="0"/>
              <a:t>(1)</a:t>
            </a:r>
            <a:endParaRPr lang="en-US" dirty="0"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sz="quarter" idx="11"/>
          </p:nvPr>
        </p:nvSpPr>
        <p:spPr>
          <a:xfrm>
            <a:off x="623889" y="2141307"/>
            <a:ext cx="10991762" cy="4144435"/>
          </a:xfrm>
        </p:spPr>
        <p:txBody>
          <a:bodyPr numCol="2"/>
          <a:lstStyle/>
          <a:p>
            <a:r>
              <a:rPr lang="en-US" dirty="0"/>
              <a:t>Most common: suboptimal adherence, ARV intolerance; also transmitted drug resistance</a:t>
            </a:r>
          </a:p>
          <a:p>
            <a:r>
              <a:rPr lang="en-US" dirty="0"/>
              <a:t>Patient/adherence-related factors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Comorbidities that affect adherence (e.g., substance abuse, psychiatric or neurocognitive issues)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Unstable housing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Missed clinic appointments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Interruptions in access to ART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Cost/affordability of ARVs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Adverse drug effects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 pill burden, dosing frequency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120" name="Google Shape;120;p8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Causes of Virologic Failure (VF) </a:t>
            </a:r>
            <a:r>
              <a:rPr lang="en-US" sz="1600" dirty="0"/>
              <a:t>(2)</a:t>
            </a:r>
            <a:endParaRPr lang="en-US" dirty="0"/>
          </a:p>
        </p:txBody>
      </p:sp>
      <p:sp>
        <p:nvSpPr>
          <p:cNvPr id="126" name="Google Shape;126;p9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HIV-related factors</a:t>
            </a:r>
          </a:p>
          <a:p>
            <a:r>
              <a:rPr lang="en-US" dirty="0"/>
              <a:t>Transmitted or acquired </a:t>
            </a:r>
            <a:br>
              <a:rPr lang="en-US" dirty="0"/>
            </a:br>
            <a:r>
              <a:rPr lang="en-US" dirty="0"/>
              <a:t>resistance mutations</a:t>
            </a:r>
          </a:p>
          <a:p>
            <a:r>
              <a:rPr lang="en-US" dirty="0"/>
              <a:t>Prior treatment failure</a:t>
            </a:r>
          </a:p>
          <a:p>
            <a:r>
              <a:rPr lang="en-US" dirty="0"/>
              <a:t>Higher pretreatment HIV RNA (depending on the ART regimen)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 indent="-228600">
              <a:lnSpc>
                <a:spcPct val="80000"/>
              </a:lnSpc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US" sz="24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ARV regimen-related factors</a:t>
            </a:r>
            <a:endParaRPr lang="en-US" dirty="0"/>
          </a:p>
          <a:p>
            <a:pPr lvl="0" indent="-228600">
              <a:lnSpc>
                <a:spcPct val="80000"/>
              </a:lnSpc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lang="en-US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640080" lvl="1" indent="-347472">
              <a:lnSpc>
                <a:spcPct val="80000"/>
              </a:lnSpc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Pharmacokinetic problems</a:t>
            </a:r>
            <a:endParaRPr lang="en-US" dirty="0"/>
          </a:p>
          <a:p>
            <a:pPr marL="640080" lvl="1" indent="-347472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Suboptimal ARV potency</a:t>
            </a:r>
            <a:endParaRPr lang="en-US" dirty="0"/>
          </a:p>
          <a:p>
            <a:pPr marL="640080" lvl="1" indent="-347472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Low genetic barrier to resistance</a:t>
            </a:r>
            <a:endParaRPr lang="en-US" dirty="0"/>
          </a:p>
          <a:p>
            <a:pPr marL="640080" lvl="1" indent="-347472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Prior exposure to </a:t>
            </a:r>
            <a:r>
              <a:rPr lang="en-US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nonsuppressive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b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regimens </a:t>
            </a:r>
            <a:endParaRPr lang="en-US" dirty="0"/>
          </a:p>
          <a:p>
            <a:pPr marL="640080" lvl="1" indent="-347472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Food requirements</a:t>
            </a:r>
            <a:endParaRPr lang="en-US" dirty="0"/>
          </a:p>
          <a:p>
            <a:pPr marL="640080" lvl="1" indent="-347472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Drug-drug interactions with </a:t>
            </a:r>
            <a:b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concomitant medications</a:t>
            </a:r>
            <a:endParaRPr lang="en-US" dirty="0"/>
          </a:p>
          <a:p>
            <a:pPr marL="640080" lvl="1" indent="-347472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Prescription errors</a:t>
            </a:r>
            <a:endParaRPr lang="en-US" dirty="0"/>
          </a:p>
          <a:p>
            <a:pPr lvl="0" indent="-11049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endParaRPr lang="en-US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n-US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128" name="Google Shape;128;p9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June 2021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itle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66D4F21C-4CC7-4B99-911F-1397D5DDA952}"/>
    </a:ext>
  </a:extLst>
</a:theme>
</file>

<file path=ppt/theme/theme2.xml><?xml version="1.0" encoding="utf-8"?>
<a:theme xmlns:a="http://schemas.openxmlformats.org/drawingml/2006/main" name="1_Content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AAEFD5DC-9035-4813-8A0E-EC38CB819052}"/>
    </a:ext>
  </a:extLst>
</a:theme>
</file>

<file path=ppt/theme/theme3.xml><?xml version="1.0" encoding="utf-8"?>
<a:theme xmlns:a="http://schemas.openxmlformats.org/drawingml/2006/main" name="4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F414B27C-141C-4C9D-957D-E30843F1F084}"/>
    </a:ext>
  </a:extLst>
</a:theme>
</file>

<file path=ppt/theme/theme4.xml><?xml version="1.0" encoding="utf-8"?>
<a:theme xmlns:a="http://schemas.openxmlformats.org/drawingml/2006/main" name="7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C2146559-8DBB-4E73-934E-71DC4F6D685C}"/>
    </a:ext>
  </a:extLst>
</a:theme>
</file>

<file path=ppt/theme/theme5.xml><?xml version="1.0" encoding="utf-8"?>
<a:theme xmlns:a="http://schemas.openxmlformats.org/drawingml/2006/main" name="8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403B1CFD-D852-4CF1-AF3B-548C7F26C80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E52367AE689248AFFD0091572BDB88" ma:contentTypeVersion="14" ma:contentTypeDescription="Create a new document." ma:contentTypeScope="" ma:versionID="2b9d0a2bdf6c986289793e05f2a5c1d1">
  <xsd:schema xmlns:xsd="http://www.w3.org/2001/XMLSchema" xmlns:xs="http://www.w3.org/2001/XMLSchema" xmlns:p="http://schemas.microsoft.com/office/2006/metadata/properties" xmlns:ns3="521c2605-8e35-4fbe-8dc2-4112a269f1c5" xmlns:ns4="c5d47b74-024e-4158-89e7-7860ce05c586" targetNamespace="http://schemas.microsoft.com/office/2006/metadata/properties" ma:root="true" ma:fieldsID="7a2757df3f0e17b5c15862fc5b726c58" ns3:_="" ns4:_="">
    <xsd:import namespace="521c2605-8e35-4fbe-8dc2-4112a269f1c5"/>
    <xsd:import namespace="c5d47b74-024e-4158-89e7-7860ce05c5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DateTaken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2605-8e35-4fbe-8dc2-4112a269f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47b74-024e-4158-89e7-7860ce05c58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20A74F-5553-4CBE-BADA-A4B4F3B1B3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c2605-8e35-4fbe-8dc2-4112a269f1c5"/>
    <ds:schemaRef ds:uri="c5d47b74-024e-4158-89e7-7860ce05c5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947837-C6A9-41A9-916B-0879D529DE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4B9FE7-C1CD-449F-A8D0-AF7FBB2CB709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21c2605-8e35-4fbe-8dc2-4112a269f1c5"/>
    <ds:schemaRef ds:uri="c5d47b74-024e-4158-89e7-7860ce05c58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2249</Words>
  <Application>Microsoft Office PowerPoint</Application>
  <PresentationFormat>Custom</PresentationFormat>
  <Paragraphs>243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Noto Sans Symbols</vt:lpstr>
      <vt:lpstr>STIXGeneral-Regular</vt:lpstr>
      <vt:lpstr>System Font Regular</vt:lpstr>
      <vt:lpstr>Wingdings</vt:lpstr>
      <vt:lpstr>Title slide master</vt:lpstr>
      <vt:lpstr>1_Content slide master</vt:lpstr>
      <vt:lpstr>4_Custom Design</vt:lpstr>
      <vt:lpstr>7_Custom Design</vt:lpstr>
      <vt:lpstr>8_Custom Design</vt:lpstr>
      <vt:lpstr>Management of  Treatment-Experienced Patients </vt:lpstr>
      <vt:lpstr>About This Presentation</vt:lpstr>
      <vt:lpstr>Guidelines for the Use of Antiretroviral Agents in  HIV-1-Infected Adults and Adolescents</vt:lpstr>
      <vt:lpstr>Outline</vt:lpstr>
      <vt:lpstr>Treatment-Experienced Patients</vt:lpstr>
      <vt:lpstr>Virologic Response, Definitions (1)</vt:lpstr>
      <vt:lpstr>Virologic Response, Definitions (2)</vt:lpstr>
      <vt:lpstr>Causes of Virologic Failure (VF) (1)</vt:lpstr>
      <vt:lpstr>Causes of Virologic Failure (VF) (2)</vt:lpstr>
      <vt:lpstr>Managing Patients with VF (1)</vt:lpstr>
      <vt:lpstr>Managing Patients with VF (2)</vt:lpstr>
      <vt:lpstr>Managing Patients with VF (2)</vt:lpstr>
      <vt:lpstr>Persons of Childbearing Potential: INSTIs Considerations</vt:lpstr>
      <vt:lpstr>Managing VF: Level of Viremia (1)</vt:lpstr>
      <vt:lpstr>Managing VF: Level of Viremia (2) </vt:lpstr>
      <vt:lpstr>Managing VF, Clinical Scenarios:  Failure of 1st ART Regimen - INSTI + 2 NRTIs</vt:lpstr>
      <vt:lpstr>Managing VF, Clinical Scenarios:  Failure of 1st ART Regimen (2) - NNRTI +  2 NRTIs</vt:lpstr>
      <vt:lpstr>Managing VF, Clinical Scenarios:  Failure of 1st ART Regimen (3) - Boosted PI + 2 NRTIs</vt:lpstr>
      <vt:lpstr>Managing VF, Clinical Scenarios:  Failure of 2nd (or subsequent) ART Regimen –  ARV resistance but active ARV options</vt:lpstr>
      <vt:lpstr>Managing VF, Clinical Scenarios:  Failure of 2nd (or subsequent) ART Regimen (2) –  Multiple or extensive resistance and few ARV options  </vt:lpstr>
      <vt:lpstr>Managing VF, Clinical Scenarios:  Suspected ARV Resistance but Limited/Incomplete  ARV and Resistance History - Unknown</vt:lpstr>
      <vt:lpstr>Discontinuation or Interruption of ART (1)</vt:lpstr>
      <vt:lpstr>Discontinuation or Interruption of ART (2)</vt:lpstr>
      <vt:lpstr>Discontinuation or Interruption of ART (3)</vt:lpstr>
      <vt:lpstr>Poor CD4 Recovery and Persistent Inflammation  Despite Viral Suppression</vt:lpstr>
      <vt:lpstr>Poor CD4 Recovery Despite VS</vt:lpstr>
      <vt:lpstr>Poor CD4 Recovery Despite VS: Management</vt:lpstr>
      <vt:lpstr>Persistent Immune Activation and Inflammation Despite VS (1)</vt:lpstr>
      <vt:lpstr>Persistent Immune Activation and Inflammation Despite VS (2)</vt:lpstr>
      <vt:lpstr>Websites to Access the Guidelines</vt:lpstr>
      <vt:lpstr>About This Slide 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 Treatment-Experienced Patients</dc:title>
  <dc:creator>scoffey@php.ucsf.edu</dc:creator>
  <cp:lastModifiedBy>Mandel, Nicole</cp:lastModifiedBy>
  <cp:revision>23</cp:revision>
  <dcterms:created xsi:type="dcterms:W3CDTF">2020-05-18T19:43:00Z</dcterms:created>
  <dcterms:modified xsi:type="dcterms:W3CDTF">2021-06-24T18:47:40Z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0x0101001BE52367AE689248AFFD0091572BDB88</vt:lpwstr>
  </property>
</Properties>
</file>