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5"/>
  </p:notesMasterIdLst>
  <p:sldIdLst>
    <p:sldId id="793" r:id="rId2"/>
    <p:sldId id="789" r:id="rId3"/>
    <p:sldId id="792"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794" r:id="rId24"/>
  </p:sldIdLst>
  <p:sldSz cx="12192000" cy="6858000"/>
  <p:notesSz cx="6858000" cy="9144000"/>
  <p:embeddedFontLst>
    <p:embeddedFont>
      <p:font typeface="Barlow"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tamaran" panose="020B0604020202020204" charset="0"/>
      <p:regular r:id="rId34"/>
      <p:bold r:id="rId35"/>
    </p:embeddedFont>
    <p:embeddedFont>
      <p:font typeface="Open Sans" panose="020B0604020202020204"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n45ptOQUFfkfHTMEbil1VwWV59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echtman, Barbara Ann" initials="SBA" lastIdx="13" clrIdx="0">
    <p:extLst>
      <p:ext uri="{19B8F6BF-5375-455C-9EA6-DF929625EA0E}">
        <p15:presenceInfo xmlns:p15="http://schemas.microsoft.com/office/powerpoint/2012/main" userId="S::barbs@uic.edu::5cf412e7-fdfe-4c1e-bff0-7a08e38bd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45" autoAdjust="0"/>
  </p:normalViewPr>
  <p:slideViewPr>
    <p:cSldViewPr snapToGrid="0">
      <p:cViewPr varScale="1">
        <p:scale>
          <a:sx n="64" d="100"/>
          <a:sy n="64" d="100"/>
        </p:scale>
        <p:origin x="11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bodypro.com/article/study-shows-bmsm-demonstrate-high-prep-adherenc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hebodypro.com/article/confronting-implicit-bias-to-transform-sexual-hea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intomore.com/impact/watch-this-top-hiv-researcher-break-down-how-medical-racism-and-bias-hurt-black-gay-m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endParaRPr lang="en-US" i="1" dirty="0">
              <a:solidFill>
                <a:srgbClr val="26252B"/>
              </a:solidFill>
              <a:latin typeface="Calibri" panose="020F0502020204030204" pitchFamily="34" charset="0"/>
              <a:cs typeface="Calibri" panose="020F0502020204030204" pitchFamily="34"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97DAE6-01DE-4961-837B-F32098138A92}" type="slidenum">
              <a:rPr lang="en-US" altLang="en-US" smtClean="0"/>
              <a:pPr/>
              <a:t>3</a:t>
            </a:fld>
            <a:endParaRPr lang="en-US" altLang="en-US"/>
          </a:p>
        </p:txBody>
      </p:sp>
    </p:spTree>
    <p:extLst>
      <p:ext uri="{BB962C8B-B14F-4D97-AF65-F5344CB8AC3E}">
        <p14:creationId xmlns:p14="http://schemas.microsoft.com/office/powerpoint/2010/main" val="293061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b1f97a1a6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b1f97a1a6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gdb1f97a1a6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c39c0f6a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c39c0f6a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Fitzsimons, T. (2019, March 8). </a:t>
            </a:r>
            <a:r>
              <a:rPr lang="en-US" sz="1100" i="0" dirty="0" err="1">
                <a:latin typeface="Arial"/>
                <a:ea typeface="Arial"/>
                <a:cs typeface="Arial"/>
                <a:sym typeface="Arial"/>
              </a:rPr>
              <a:t>PrEP</a:t>
            </a:r>
            <a:r>
              <a:rPr lang="en-US" sz="1100" i="0" dirty="0">
                <a:latin typeface="Arial"/>
                <a:ea typeface="Arial"/>
                <a:cs typeface="Arial"/>
                <a:sym typeface="Arial"/>
              </a:rPr>
              <a:t> use jumps to 35 percent among gay and bi men at risk of HIV. NBC News. Retrieved from  https://www.</a:t>
            </a:r>
            <a:r>
              <a:rPr lang="en-US" sz="1100" dirty="0">
                <a:latin typeface="Arial"/>
                <a:ea typeface="Arial"/>
                <a:cs typeface="Arial"/>
                <a:sym typeface="Arial"/>
              </a:rPr>
              <a:t>nbcnews.com/feature/nbc-out/prep-use-jumps-35-percent-among-gay-bi-men-risk-n980516?icid=related</a:t>
            </a:r>
            <a:endParaRPr sz="1100" dirty="0">
              <a:latin typeface="Arial"/>
              <a:ea typeface="Arial"/>
              <a:cs typeface="Arial"/>
              <a:sym typeface="Arial"/>
            </a:endParaRPr>
          </a:p>
          <a:p>
            <a:pPr marL="0" lvl="0" indent="0" algn="l" rtl="0">
              <a:spcBef>
                <a:spcPts val="1200"/>
              </a:spcBef>
              <a:spcAft>
                <a:spcPts val="0"/>
              </a:spcAft>
              <a:buNone/>
            </a:pPr>
            <a:endParaRPr dirty="0"/>
          </a:p>
        </p:txBody>
      </p:sp>
      <p:sp>
        <p:nvSpPr>
          <p:cNvPr id="198" name="Google Shape;198;gdc39c0f6a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b1f97a1a6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b1f97a1a6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err="1">
                <a:solidFill>
                  <a:srgbClr val="222222"/>
                </a:solidFill>
                <a:effectLst/>
                <a:latin typeface="Arial" panose="020B0604020202020204" pitchFamily="34" charset="0"/>
              </a:rPr>
              <a:t>Kanny</a:t>
            </a:r>
            <a:r>
              <a:rPr lang="en-US" b="0" i="0" dirty="0">
                <a:solidFill>
                  <a:srgbClr val="222222"/>
                </a:solidFill>
                <a:effectLst/>
                <a:latin typeface="Arial" panose="020B0604020202020204" pitchFamily="34" charset="0"/>
              </a:rPr>
              <a:t>, D., Jeffries IV, W. L., Chapin-</a:t>
            </a:r>
            <a:r>
              <a:rPr lang="en-US" b="0" i="0" dirty="0" err="1">
                <a:solidFill>
                  <a:srgbClr val="222222"/>
                </a:solidFill>
                <a:effectLst/>
                <a:latin typeface="Arial" panose="020B0604020202020204" pitchFamily="34" charset="0"/>
              </a:rPr>
              <a:t>Bardales</a:t>
            </a:r>
            <a:r>
              <a:rPr lang="en-US" b="0" i="0" dirty="0">
                <a:solidFill>
                  <a:srgbClr val="222222"/>
                </a:solidFill>
                <a:effectLst/>
                <a:latin typeface="Arial" panose="020B0604020202020204" pitchFamily="34" charset="0"/>
              </a:rPr>
              <a:t>, J., Denning, P., Cha, S., Finlayson, T., ... &amp; National HIV Behavioral Surveillance Study Group. (2019). Racial/ethnic disparities in HIV preexposure prophylaxis among men who have sex with men—23 urban areas, 2017. </a:t>
            </a:r>
            <a:r>
              <a:rPr lang="en-US" b="0" i="1" dirty="0">
                <a:solidFill>
                  <a:srgbClr val="222222"/>
                </a:solidFill>
                <a:effectLst/>
                <a:latin typeface="Arial" panose="020B0604020202020204" pitchFamily="34" charset="0"/>
              </a:rPr>
              <a:t>Morbidity and Mortality Weekly Report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68</a:t>
            </a:r>
            <a:r>
              <a:rPr lang="en-US" b="0" i="0" dirty="0">
                <a:solidFill>
                  <a:srgbClr val="222222"/>
                </a:solidFill>
                <a:effectLst/>
                <a:latin typeface="Arial" panose="020B0604020202020204" pitchFamily="34" charset="0"/>
              </a:rPr>
              <a:t>(37), 801.</a:t>
            </a:r>
            <a:endParaRPr dirty="0"/>
          </a:p>
        </p:txBody>
      </p:sp>
      <p:sp>
        <p:nvSpPr>
          <p:cNvPr id="205" name="Google Shape;205;gdb1f97a1a6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Reuters. (2019, Sept 26). Unequal HIV prevention pill use puts minority men at higher risk. NBC News. Retrieved from https://www.nbcnews.com/feature/nbc-out/unequal-hiv-prevention-pill-use-puts-minority-men-higher-risk-n1059016</a:t>
            </a:r>
            <a:endParaRPr dirty="0"/>
          </a:p>
        </p:txBody>
      </p:sp>
      <p:sp>
        <p:nvSpPr>
          <p:cNvPr id="212" name="Google Shape;2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c39c0f6a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c39c0f6a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endParaRPr dirty="0"/>
          </a:p>
          <a:p>
            <a:pPr marL="35560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Kirby, T. (2020). </a:t>
            </a:r>
            <a:r>
              <a:rPr lang="en-US" sz="1100" dirty="0" err="1">
                <a:latin typeface="Arial"/>
                <a:ea typeface="Arial"/>
                <a:cs typeface="Arial"/>
                <a:sym typeface="Arial"/>
              </a:rPr>
              <a:t>PrEP</a:t>
            </a:r>
            <a:r>
              <a:rPr lang="en-US" sz="1100" dirty="0">
                <a:latin typeface="Arial"/>
                <a:ea typeface="Arial"/>
                <a:cs typeface="Arial"/>
                <a:sym typeface="Arial"/>
              </a:rPr>
              <a:t> use falling short in African American and Hispanic MSM. </a:t>
            </a:r>
            <a:r>
              <a:rPr lang="en-US" sz="1100" i="1" dirty="0">
                <a:latin typeface="Arial"/>
                <a:ea typeface="Arial"/>
                <a:cs typeface="Arial"/>
                <a:sym typeface="Arial"/>
              </a:rPr>
              <a:t>The Lancet HIV</a:t>
            </a:r>
            <a:r>
              <a:rPr lang="en-US" sz="1100" dirty="0">
                <a:latin typeface="Arial"/>
                <a:ea typeface="Arial"/>
                <a:cs typeface="Arial"/>
                <a:sym typeface="Arial"/>
              </a:rPr>
              <a:t>, </a:t>
            </a:r>
            <a:r>
              <a:rPr lang="en-US" sz="1100" i="1" dirty="0">
                <a:latin typeface="Arial"/>
                <a:ea typeface="Arial"/>
                <a:cs typeface="Arial"/>
                <a:sym typeface="Arial"/>
              </a:rPr>
              <a:t>7</a:t>
            </a:r>
            <a:r>
              <a:rPr lang="en-US" sz="1100" dirty="0">
                <a:latin typeface="Arial"/>
                <a:ea typeface="Arial"/>
                <a:cs typeface="Arial"/>
                <a:sym typeface="Arial"/>
              </a:rPr>
              <a:t>(2). https://doi.org/10.1016/s2352-3018(20)30005-9 </a:t>
            </a:r>
            <a:endParaRPr sz="1100" dirty="0">
              <a:latin typeface="Arial"/>
              <a:ea typeface="Arial"/>
              <a:cs typeface="Arial"/>
              <a:sym typeface="Arial"/>
            </a:endParaRPr>
          </a:p>
          <a:p>
            <a:pPr marL="0" lvl="0" indent="0" algn="l" rtl="0">
              <a:spcBef>
                <a:spcPts val="1200"/>
              </a:spcBef>
              <a:spcAft>
                <a:spcPts val="0"/>
              </a:spcAft>
              <a:buNone/>
            </a:pPr>
            <a:endParaRPr dirty="0"/>
          </a:p>
        </p:txBody>
      </p:sp>
      <p:sp>
        <p:nvSpPr>
          <p:cNvPr id="220" name="Google Shape;220;gdc39c0f6a4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a7b2d6dd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da7b2d6dd2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Griffiths, D. (2019, Feb 25). Gay Men, Substance Use, and Harm Reduction: It's Time to Act. The Body Pro. Retrieved from </a:t>
            </a:r>
            <a:r>
              <a:rPr lang="en-US" u="sng" dirty="0">
                <a:solidFill>
                  <a:schemeClr val="hlink"/>
                </a:solidFill>
                <a:hlinkClick r:id="rId3"/>
              </a:rPr>
              <a:t>https://www.thebodypro.com/article/study-shows-bmsm-demonstrate-high-prep-adherence</a:t>
            </a:r>
            <a:r>
              <a:rPr lang="en-US" dirty="0"/>
              <a:t> </a:t>
            </a:r>
          </a:p>
          <a:p>
            <a:pPr marL="0" lvl="0" indent="0" algn="l" rtl="0">
              <a:spcBef>
                <a:spcPts val="0"/>
              </a:spcBef>
              <a:spcAft>
                <a:spcPts val="0"/>
              </a:spcAft>
              <a:buNone/>
            </a:pPr>
            <a:endParaRPr dirty="0"/>
          </a:p>
          <a:p>
            <a:pPr marL="0" lvl="0" indent="0" algn="l" rtl="0">
              <a:spcBef>
                <a:spcPts val="0"/>
              </a:spcBef>
              <a:spcAft>
                <a:spcPts val="0"/>
              </a:spcAft>
              <a:buNone/>
            </a:pPr>
            <a:r>
              <a:rPr lang="en-US" b="0" i="0" dirty="0">
                <a:solidFill>
                  <a:srgbClr val="222222"/>
                </a:solidFill>
                <a:effectLst/>
                <a:latin typeface="Arial" panose="020B0604020202020204" pitchFamily="34" charset="0"/>
              </a:rPr>
              <a:t>Wheeler, D. P., Fields, S. D., Beauchamp, G., Chen, Y. Q., </a:t>
            </a:r>
            <a:r>
              <a:rPr lang="en-US" b="0" i="0" dirty="0" err="1">
                <a:solidFill>
                  <a:srgbClr val="222222"/>
                </a:solidFill>
                <a:effectLst/>
                <a:latin typeface="Arial" panose="020B0604020202020204" pitchFamily="34" charset="0"/>
              </a:rPr>
              <a:t>Emel</a:t>
            </a:r>
            <a:r>
              <a:rPr lang="en-US" b="0" i="0" dirty="0">
                <a:solidFill>
                  <a:srgbClr val="222222"/>
                </a:solidFill>
                <a:effectLst/>
                <a:latin typeface="Arial" panose="020B0604020202020204" pitchFamily="34" charset="0"/>
              </a:rPr>
              <a:t>, L. M., </a:t>
            </a:r>
            <a:r>
              <a:rPr lang="en-US" b="0" i="0" dirty="0" err="1">
                <a:solidFill>
                  <a:srgbClr val="222222"/>
                </a:solidFill>
                <a:effectLst/>
                <a:latin typeface="Arial" panose="020B0604020202020204" pitchFamily="34" charset="0"/>
              </a:rPr>
              <a:t>Hightow</a:t>
            </a:r>
            <a:r>
              <a:rPr lang="en-US" b="0" i="0" dirty="0">
                <a:solidFill>
                  <a:srgbClr val="222222"/>
                </a:solidFill>
                <a:effectLst/>
                <a:latin typeface="Arial" panose="020B0604020202020204" pitchFamily="34" charset="0"/>
              </a:rPr>
              <a:t>‐Weidman, L., ... &amp; Wilton, L. (2019). Pre‐exposure prophylaxis initiation and adherence among Black men who have sex with men (MSM) in three US cities: results from the HPTN 073 study. </a:t>
            </a:r>
            <a:r>
              <a:rPr lang="en-US" b="0" i="1" dirty="0">
                <a:solidFill>
                  <a:srgbClr val="222222"/>
                </a:solidFill>
                <a:effectLst/>
                <a:latin typeface="Arial" panose="020B0604020202020204" pitchFamily="34" charset="0"/>
              </a:rPr>
              <a:t>Journal of the International AIDS Society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22</a:t>
            </a:r>
            <a:r>
              <a:rPr lang="en-US" b="0" i="0" dirty="0">
                <a:solidFill>
                  <a:srgbClr val="222222"/>
                </a:solidFill>
                <a:effectLst/>
                <a:latin typeface="Arial" panose="020B0604020202020204" pitchFamily="34" charset="0"/>
              </a:rPr>
              <a:t>(2), e25223.</a:t>
            </a:r>
            <a:endParaRPr dirty="0"/>
          </a:p>
        </p:txBody>
      </p:sp>
      <p:sp>
        <p:nvSpPr>
          <p:cNvPr id="227" name="Google Shape;227;gda7b2d6dd2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a7b2d6dd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a7b2d6dd2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The Body Pro. (2019, Feb 27). </a:t>
            </a:r>
            <a:r>
              <a:rPr lang="en-US" sz="1100" i="0" dirty="0">
                <a:latin typeface="Arial"/>
                <a:ea typeface="Arial"/>
                <a:cs typeface="Arial"/>
                <a:sym typeface="Arial"/>
              </a:rPr>
              <a:t>Black Gay and Bisexual Men Demonstrate High </a:t>
            </a:r>
            <a:r>
              <a:rPr lang="en-US" sz="1100" i="0" dirty="0" err="1">
                <a:latin typeface="Arial"/>
                <a:ea typeface="Arial"/>
                <a:cs typeface="Arial"/>
                <a:sym typeface="Arial"/>
              </a:rPr>
              <a:t>PrEP</a:t>
            </a:r>
            <a:r>
              <a:rPr lang="en-US" sz="1100" i="0" dirty="0">
                <a:latin typeface="Arial"/>
                <a:ea typeface="Arial"/>
                <a:cs typeface="Arial"/>
                <a:sym typeface="Arial"/>
              </a:rPr>
              <a:t> Adherence in Hotly Anticipated Study</a:t>
            </a:r>
            <a:r>
              <a:rPr lang="en-US" sz="1100" dirty="0">
                <a:latin typeface="Arial"/>
                <a:ea typeface="Arial"/>
                <a:cs typeface="Arial"/>
                <a:sym typeface="Arial"/>
              </a:rPr>
              <a:t>. Retrieved from https://www.thebodypro.com/article/study-shows-bmsm-demonstrate-high-prep-adherence. </a:t>
            </a:r>
            <a:endParaRPr sz="1100" dirty="0">
              <a:latin typeface="Arial"/>
              <a:ea typeface="Arial"/>
              <a:cs typeface="Arial"/>
              <a:sym typeface="Arial"/>
            </a:endParaRPr>
          </a:p>
          <a:p>
            <a:pPr marL="0" lvl="0" indent="0" algn="l" rtl="0">
              <a:spcBef>
                <a:spcPts val="1200"/>
              </a:spcBef>
              <a:spcAft>
                <a:spcPts val="0"/>
              </a:spcAft>
              <a:buNone/>
            </a:pPr>
            <a:endParaRPr dirty="0"/>
          </a:p>
        </p:txBody>
      </p:sp>
      <p:sp>
        <p:nvSpPr>
          <p:cNvPr id="234" name="Google Shape;234;gda7b2d6dd2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a7b2d6dd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da7b2d6dd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da7b2d6dd2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7d1324c8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d7d1324c8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d7d1324c8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7d1324c80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d7d1324c80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Boerner, H. (2016, Dec 30). Confronting Implicit Bias to Transform Sexual Health and Medical Care. The Body Pro. Retrieved from </a:t>
            </a:r>
            <a:r>
              <a:rPr lang="en-US" u="sng" dirty="0">
                <a:solidFill>
                  <a:schemeClr val="hlink"/>
                </a:solidFill>
                <a:hlinkClick r:id="rId3"/>
              </a:rPr>
              <a:t>https://www.thebodypro.com/article/confronting-implicit-bias-to-transform-sexual-heal</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Rodriguez, M. (2018, Jul 27). Watch This Top HIV Researcher Break Down How Medical Racism and Bias Hurt Black Gay Men. Into More. Retrieved from </a:t>
            </a:r>
            <a:r>
              <a:rPr lang="en-US" u="sng" dirty="0">
                <a:solidFill>
                  <a:schemeClr val="hlink"/>
                </a:solidFill>
                <a:hlinkClick r:id="rId4"/>
              </a:rPr>
              <a:t>https://www.intomore.com/impact/watch-this-top-hiv-researcher-break-down-how-medical-racism-and-bias-hurt-black-gay-men/</a:t>
            </a:r>
            <a:r>
              <a:rPr lang="en-US" dirty="0"/>
              <a:t> </a:t>
            </a:r>
            <a:endParaRPr dirty="0"/>
          </a:p>
        </p:txBody>
      </p:sp>
      <p:sp>
        <p:nvSpPr>
          <p:cNvPr id="270" name="Google Shape;270;gd7d1324c80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b1f97a1a6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db1f97a1a6_0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db1f97a1a6_0_1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b1f97a1a6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b1f97a1a6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db1f97a1a6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600" b="0" i="0" dirty="0">
                <a:solidFill>
                  <a:srgbClr val="222222"/>
                </a:solidFill>
                <a:effectLst/>
                <a:latin typeface="Arial" panose="020B0604020202020204" pitchFamily="34" charset="0"/>
              </a:rPr>
              <a:t>Gant, Z., Johnson, S. D., Li, J., Wang, S., Hawkins, D., Chong, M., ... &amp; Hernandez, A. (2020). Diagnoses of HIV infection in the United States and dependent areas (updated), 2018.</a:t>
            </a:r>
            <a:endParaRPr dirty="0"/>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b1f97a1a6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b1f97a1a6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db1f97a1a6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b1f97a1a6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b1f97a1a6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l"/>
            <a:r>
              <a:rPr lang="en-US" dirty="0"/>
              <a:t>HVCS. (2016, Feb 29). </a:t>
            </a:r>
            <a:r>
              <a:rPr lang="en-US" b="0" i="0" u="none" strike="noStrike" dirty="0">
                <a:solidFill>
                  <a:srgbClr val="333333"/>
                </a:solidFill>
                <a:effectLst/>
                <a:latin typeface="Trebuchet MS" panose="020B0603020202020204" pitchFamily="34" charset="0"/>
              </a:rPr>
              <a:t>CDC Releases Report on Lifetime Risk of HIV Diagnosis. Retrieved from </a:t>
            </a:r>
            <a:r>
              <a:rPr lang="en-US" dirty="0"/>
              <a:t>https://www.hudsonvalleycs.org/cdc-releases-report-on-lifetime-risk-of-hiv-diagnosis/</a:t>
            </a:r>
            <a:endParaRPr dirty="0"/>
          </a:p>
        </p:txBody>
      </p:sp>
      <p:sp>
        <p:nvSpPr>
          <p:cNvPr id="126" name="Google Shape;126;gdb1f97a1a6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b1f97a1a6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b1f97a1a6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Compared to their white counterparts, Black MSM have fewer sexual partners and less condomless </a:t>
            </a:r>
            <a:r>
              <a:rPr lang="en-US" dirty="0" err="1"/>
              <a:t>aex</a:t>
            </a:r>
            <a:r>
              <a:rPr lang="en-US" dirty="0"/>
              <a:t> we well as lesser/equal drug use.  Yet high rates of HIV.</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3" name="Google Shape;133;gdb1f97a1a6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db1f97a1a6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db1f97a1a6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db1f97a1a6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CDC. (</a:t>
            </a:r>
            <a:r>
              <a:rPr lang="en-US" b="0" i="0" dirty="0">
                <a:solidFill>
                  <a:srgbClr val="333333"/>
                </a:solidFill>
                <a:effectLst/>
                <a:latin typeface="Open Sans" panose="020B0606030504020204" pitchFamily="34" charset="0"/>
                <a:ea typeface="Arial"/>
                <a:cs typeface="Arial"/>
                <a:sym typeface="Arial"/>
              </a:rPr>
              <a:t>2020, May 13). Pre-Exposure Prophylaxis (</a:t>
            </a:r>
            <a:r>
              <a:rPr lang="en-US" b="0" i="0" dirty="0" err="1">
                <a:solidFill>
                  <a:srgbClr val="333333"/>
                </a:solidFill>
                <a:effectLst/>
                <a:latin typeface="Open Sans" panose="020B0606030504020204" pitchFamily="34" charset="0"/>
                <a:ea typeface="Arial"/>
                <a:cs typeface="Arial"/>
                <a:sym typeface="Arial"/>
              </a:rPr>
              <a:t>PrEP</a:t>
            </a:r>
            <a:r>
              <a:rPr lang="en-US" b="0" i="0" dirty="0">
                <a:solidFill>
                  <a:srgbClr val="333333"/>
                </a:solidFill>
                <a:effectLst/>
                <a:latin typeface="Open Sans" panose="020B0606030504020204" pitchFamily="34" charset="0"/>
                <a:ea typeface="Arial"/>
                <a:cs typeface="Arial"/>
                <a:sym typeface="Arial"/>
              </a:rPr>
              <a:t>). Retrieved from https://www.cdc.gov/hiv/risk/prep/index.html</a:t>
            </a:r>
            <a:endParaRPr dirty="0"/>
          </a:p>
        </p:txBody>
      </p:sp>
      <p:sp>
        <p:nvSpPr>
          <p:cNvPr id="183" name="Google Shape;18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025522"/>
            <a:ext cx="10363199" cy="2546478"/>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681684"/>
            <a:ext cx="10363197" cy="10668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5" name="Picture Placeholder 4"/>
          <p:cNvSpPr>
            <a:spLocks noGrp="1"/>
          </p:cNvSpPr>
          <p:nvPr>
            <p:ph type="pic" sz="quarter" idx="13"/>
          </p:nvPr>
        </p:nvSpPr>
        <p:spPr>
          <a:xfrm>
            <a:off x="203200" y="228600"/>
            <a:ext cx="8026400" cy="914400"/>
          </a:xfrm>
        </p:spPr>
        <p:txBody>
          <a:bodyPr/>
          <a:lstStyle/>
          <a:p>
            <a:r>
              <a:rPr lang="en-US"/>
              <a:t>Click icon to add picture</a:t>
            </a:r>
          </a:p>
        </p:txBody>
      </p:sp>
      <p:sp>
        <p:nvSpPr>
          <p:cNvPr id="8" name="Date Placeholder 3"/>
          <p:cNvSpPr>
            <a:spLocks noGrp="1"/>
          </p:cNvSpPr>
          <p:nvPr>
            <p:ph type="dt" sz="half" idx="11"/>
          </p:nvPr>
        </p:nvSpPr>
        <p:spPr>
          <a:xfrm>
            <a:off x="10293009" y="6352706"/>
            <a:ext cx="984591" cy="365760"/>
          </a:xfrm>
        </p:spPr>
        <p:txBody>
          <a:bodyPr/>
          <a:lstStyle/>
          <a:p>
            <a:endParaRPr lang="en-US"/>
          </a:p>
        </p:txBody>
      </p:sp>
      <p:sp>
        <p:nvSpPr>
          <p:cNvPr id="9" name="Footer Placeholder 4"/>
          <p:cNvSpPr>
            <a:spLocks noGrp="1"/>
          </p:cNvSpPr>
          <p:nvPr>
            <p:ph type="ftr" sz="quarter" idx="14"/>
          </p:nvPr>
        </p:nvSpPr>
        <p:spPr>
          <a:xfrm>
            <a:off x="4469945" y="6352706"/>
            <a:ext cx="5823064" cy="365760"/>
          </a:xfrm>
        </p:spPr>
        <p:txBody>
          <a:bodyPr/>
          <a:lstStyle/>
          <a:p>
            <a:endParaRPr lang="en-US"/>
          </a:p>
        </p:txBody>
      </p:sp>
    </p:spTree>
    <p:extLst>
      <p:ext uri="{BB962C8B-B14F-4D97-AF65-F5344CB8AC3E}">
        <p14:creationId xmlns:p14="http://schemas.microsoft.com/office/powerpoint/2010/main" val="23895977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9"/>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92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5607551"/>
            <a:ext cx="11450997"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0" name="Date Placeholder 3"/>
          <p:cNvSpPr>
            <a:spLocks noGrp="1"/>
          </p:cNvSpPr>
          <p:nvPr>
            <p:ph type="dt" sz="half" idx="12"/>
          </p:nvPr>
        </p:nvSpPr>
        <p:spPr>
          <a:xfrm>
            <a:off x="10293009" y="6352706"/>
            <a:ext cx="984591" cy="365760"/>
          </a:xfrm>
          <a:prstGeom prst="rect">
            <a:avLst/>
          </a:prstGeom>
        </p:spPr>
        <p:txBody>
          <a:bodyPr anchor="ctr"/>
          <a:lstStyle>
            <a:lvl1pPr>
              <a:defRPr sz="1200">
                <a:solidFill>
                  <a:srgbClr val="88A7DF"/>
                </a:solidFill>
              </a:defRPr>
            </a:lvl1pPr>
          </a:lstStyle>
          <a:p>
            <a:endParaRPr lang="en-US"/>
          </a:p>
        </p:txBody>
      </p:sp>
      <p:sp>
        <p:nvSpPr>
          <p:cNvPr id="11"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25940172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562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endParaRPr lang="en-US"/>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268505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318717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1553633"/>
            <a:ext cx="8180916"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endParaRPr lang="en-US"/>
          </a:p>
        </p:txBody>
      </p:sp>
      <p:sp>
        <p:nvSpPr>
          <p:cNvPr id="9"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389934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799" y="1536192"/>
            <a:ext cx="53847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9" name="Date Placeholder 3"/>
          <p:cNvSpPr>
            <a:spLocks noGrp="1"/>
          </p:cNvSpPr>
          <p:nvPr>
            <p:ph type="dt" sz="half" idx="13"/>
          </p:nvPr>
        </p:nvSpPr>
        <p:spPr>
          <a:xfrm>
            <a:off x="10293009" y="6352706"/>
            <a:ext cx="984591" cy="365760"/>
          </a:xfrm>
          <a:prstGeom prst="rect">
            <a:avLst/>
          </a:prstGeom>
        </p:spPr>
        <p:txBody>
          <a:bodyPr anchor="ctr"/>
          <a:lstStyle>
            <a:lvl1pPr>
              <a:defRPr sz="1200">
                <a:solidFill>
                  <a:srgbClr val="88A7DF"/>
                </a:solidFill>
              </a:defRPr>
            </a:lvl1pPr>
          </a:lstStyle>
          <a:p>
            <a:endParaRPr lang="en-US"/>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38231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3"/>
            <a:ext cx="5186811"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17"/>
            <a:ext cx="5186811"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0" y="1644603"/>
            <a:ext cx="53847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0" y="2408717"/>
            <a:ext cx="53847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1" name="Date Placeholder 3"/>
          <p:cNvSpPr>
            <a:spLocks noGrp="1"/>
          </p:cNvSpPr>
          <p:nvPr>
            <p:ph type="dt" sz="half" idx="13"/>
          </p:nvPr>
        </p:nvSpPr>
        <p:spPr>
          <a:xfrm>
            <a:off x="10293009" y="6352706"/>
            <a:ext cx="984591" cy="365760"/>
          </a:xfrm>
          <a:prstGeom prst="rect">
            <a:avLst/>
          </a:prstGeom>
        </p:spPr>
        <p:txBody>
          <a:bodyPr anchor="ctr"/>
          <a:lstStyle>
            <a:lvl1pPr>
              <a:defRPr sz="1200">
                <a:solidFill>
                  <a:srgbClr val="88A7DF"/>
                </a:solidFill>
              </a:defRPr>
            </a:lvl1pPr>
          </a:lstStyle>
          <a:p>
            <a:endParaRPr lang="en-US"/>
          </a:p>
        </p:txBody>
      </p:sp>
      <p:sp>
        <p:nvSpPr>
          <p:cNvPr id="12" name="Footer Placeholder 4"/>
          <p:cNvSpPr>
            <a:spLocks noGrp="1"/>
          </p:cNvSpPr>
          <p:nvPr>
            <p:ph type="ftr" sz="quarter" idx="14"/>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349629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7"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endParaRPr lang="en-US"/>
          </a:p>
        </p:txBody>
      </p:sp>
      <p:sp>
        <p:nvSpPr>
          <p:cNvPr id="8"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609600" y="1524000"/>
            <a:ext cx="11074400" cy="4495800"/>
          </a:xfrm>
        </p:spPr>
        <p:txBody>
          <a:bodyPr/>
          <a:lstStyle/>
          <a:p>
            <a:r>
              <a:rPr lang="en-US"/>
              <a:t>Click icon to add SmartArt graphic</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40735559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endParaRPr lang="en-US"/>
          </a:p>
        </p:txBody>
      </p:sp>
      <p:sp>
        <p:nvSpPr>
          <p:cNvPr id="7"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609600" y="1524000"/>
            <a:ext cx="11074400" cy="4495800"/>
          </a:xfrm>
        </p:spPr>
        <p:txBody>
          <a:bodyPr/>
          <a:lstStyle/>
          <a:p>
            <a:r>
              <a:rPr lang="en-US"/>
              <a:t>Click icon to add table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2798401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4" name="Date Placeholder 3"/>
          <p:cNvSpPr>
            <a:spLocks noGrp="1"/>
          </p:cNvSpPr>
          <p:nvPr>
            <p:ph type="dt" sz="half" idx="11"/>
          </p:nvPr>
        </p:nvSpPr>
        <p:spPr/>
        <p:txBody>
          <a:bodyPr/>
          <a:lstStyle/>
          <a:p>
            <a:endParaRPr lang="en-US"/>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609600" y="1447800"/>
            <a:ext cx="110744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22800346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9" name="Content Placeholder 8"/>
          <p:cNvSpPr>
            <a:spLocks noGrp="1"/>
          </p:cNvSpPr>
          <p:nvPr>
            <p:ph sz="quarter" idx="13"/>
          </p:nvPr>
        </p:nvSpPr>
        <p:spPr>
          <a:xfrm>
            <a:off x="406400" y="381000"/>
            <a:ext cx="11355753"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endParaRPr lang="en-US"/>
          </a:p>
        </p:txBody>
      </p:sp>
      <p:sp>
        <p:nvSpPr>
          <p:cNvPr id="10"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49" y="6292284"/>
            <a:ext cx="1920252" cy="489516"/>
          </a:xfrm>
          <a:prstGeom prst="rect">
            <a:avLst/>
          </a:prstGeom>
        </p:spPr>
      </p:pic>
    </p:spTree>
    <p:extLst>
      <p:ext uri="{BB962C8B-B14F-4D97-AF65-F5344CB8AC3E}">
        <p14:creationId xmlns:p14="http://schemas.microsoft.com/office/powerpoint/2010/main" val="40894715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3" cstate="print">
            <a:alphaModFix amt="5000"/>
            <a:extLst>
              <a:ext uri="{28A0092B-C50C-407E-A947-70E740481C1C}">
                <a14:useLocalDpi xmlns:a14="http://schemas.microsoft.com/office/drawing/2010/main" val="0"/>
              </a:ext>
            </a:extLst>
          </a:blip>
          <a:srcRect l="35150" t="21563" r="9715" b="1014"/>
          <a:stretch/>
        </p:blipFill>
        <p:spPr>
          <a:xfrm>
            <a:off x="1" y="1"/>
            <a:ext cx="12192000" cy="6858000"/>
          </a:xfrm>
          <a:prstGeom prst="rect">
            <a:avLst/>
          </a:prstGeom>
          <a:effectLst/>
        </p:spPr>
      </p:pic>
      <p:sp>
        <p:nvSpPr>
          <p:cNvPr id="7" name="Rectangle 6"/>
          <p:cNvSpPr/>
          <p:nvPr/>
        </p:nvSpPr>
        <p:spPr>
          <a:xfrm>
            <a:off x="2"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u="none"/>
          </a:p>
        </p:txBody>
      </p:sp>
      <p:sp>
        <p:nvSpPr>
          <p:cNvPr id="2" name="Title Placeholder 1"/>
          <p:cNvSpPr>
            <a:spLocks noGrp="1"/>
          </p:cNvSpPr>
          <p:nvPr>
            <p:ph type="title"/>
          </p:nvPr>
        </p:nvSpPr>
        <p:spPr>
          <a:xfrm>
            <a:off x="609599" y="274638"/>
            <a:ext cx="110874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599" y="1600201"/>
            <a:ext cx="11087425"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6"/>
              </a:solidFill>
            </a:endParaRPr>
          </a:p>
        </p:txBody>
      </p:sp>
      <p:sp>
        <p:nvSpPr>
          <p:cNvPr id="6" name="Slide Number Placeholder 5"/>
          <p:cNvSpPr>
            <a:spLocks noGrp="1"/>
          </p:cNvSpPr>
          <p:nvPr>
            <p:ph type="sldNum" sz="quarter" idx="4"/>
          </p:nvPr>
        </p:nvSpPr>
        <p:spPr>
          <a:xfrm>
            <a:off x="11375717" y="6305883"/>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15" name="Date Placeholder 3"/>
          <p:cNvSpPr>
            <a:spLocks noGrp="1"/>
          </p:cNvSpPr>
          <p:nvPr>
            <p:ph type="dt" sz="half" idx="2"/>
          </p:nvPr>
        </p:nvSpPr>
        <p:spPr>
          <a:xfrm>
            <a:off x="10293009" y="6352706"/>
            <a:ext cx="984591" cy="365760"/>
          </a:xfrm>
          <a:prstGeom prst="rect">
            <a:avLst/>
          </a:prstGeom>
        </p:spPr>
        <p:txBody>
          <a:bodyPr anchor="ctr"/>
          <a:lstStyle>
            <a:lvl1pPr>
              <a:defRPr sz="1200">
                <a:solidFill>
                  <a:srgbClr val="88A7DF"/>
                </a:solidFill>
              </a:defRPr>
            </a:lvl1pPr>
          </a:lstStyle>
          <a:p>
            <a:endParaRPr lang="en-US"/>
          </a:p>
        </p:txBody>
      </p:sp>
      <p:sp>
        <p:nvSpPr>
          <p:cNvPr id="16" name="Footer Placeholder 4"/>
          <p:cNvSpPr>
            <a:spLocks noGrp="1"/>
          </p:cNvSpPr>
          <p:nvPr>
            <p:ph type="ftr" sz="quarter" idx="3"/>
          </p:nvPr>
        </p:nvSpPr>
        <p:spPr>
          <a:xfrm>
            <a:off x="4469945" y="6352706"/>
            <a:ext cx="5823064" cy="365760"/>
          </a:xfrm>
          <a:prstGeom prst="rect">
            <a:avLst/>
          </a:prstGeom>
        </p:spPr>
        <p:txBody>
          <a:bodyPr anchor="ctr"/>
          <a:lstStyle>
            <a:lvl1pPr>
              <a:defRPr sz="1200">
                <a:solidFill>
                  <a:schemeClr val="tx2">
                    <a:lumMod val="40000"/>
                    <a:lumOff val="60000"/>
                  </a:schemeClr>
                </a:solidFill>
              </a:defRPr>
            </a:lvl1pPr>
          </a:lstStyle>
          <a:p>
            <a:endParaRPr lang="en-US"/>
          </a:p>
        </p:txBody>
      </p:sp>
    </p:spTree>
    <p:extLst>
      <p:ext uri="{BB962C8B-B14F-4D97-AF65-F5344CB8AC3E}">
        <p14:creationId xmlns:p14="http://schemas.microsoft.com/office/powerpoint/2010/main" val="2211892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Lst>
  <p:hf sldNum="0" hdr="0" ftr="0" dt="0"/>
  <p:txStyles>
    <p:titleStyle>
      <a:lvl1pPr algn="l" defTabSz="914400" rtl="0" eaLnBrk="1" latinLnBrk="0" hangingPunct="1">
        <a:spcBef>
          <a:spcPct val="0"/>
        </a:spcBef>
        <a:buNone/>
        <a:defRPr sz="4000" b="0" i="0" u="none"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oZxRt0SUHG0"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18" Type="http://schemas.openxmlformats.org/officeDocument/2006/relationships/image" Target="../media/image32.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jpg"/><Relationship Id="rId17" Type="http://schemas.openxmlformats.org/officeDocument/2006/relationships/image" Target="../media/image31.jpg"/><Relationship Id="rId2" Type="http://schemas.openxmlformats.org/officeDocument/2006/relationships/notesSlide" Target="../notesSlides/notesSlide18.xml"/><Relationship Id="rId16" Type="http://schemas.openxmlformats.org/officeDocument/2006/relationships/image" Target="../media/image30.jpg"/><Relationship Id="rId1" Type="http://schemas.openxmlformats.org/officeDocument/2006/relationships/slideLayout" Target="../slideLayouts/slideLayout11.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png"/><Relationship Id="rId15" Type="http://schemas.openxmlformats.org/officeDocument/2006/relationships/image" Target="../media/image2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 Id="rId14" Type="http://schemas.openxmlformats.org/officeDocument/2006/relationships/image" Target="../media/image2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ebodypro.com/article/confronting-implicit-bias-to-transform-sexual-heal" TargetMode="External"/><Relationship Id="rId2" Type="http://schemas.openxmlformats.org/officeDocument/2006/relationships/hyperlink" Target="https://www.thebodypro.com/article/study-shows-bmsm-demonstrate-high-prep-adherence" TargetMode="External"/><Relationship Id="rId1" Type="http://schemas.openxmlformats.org/officeDocument/2006/relationships/slideLayout" Target="../slideLayouts/slideLayout11.xml"/><Relationship Id="rId6" Type="http://schemas.openxmlformats.org/officeDocument/2006/relationships/hyperlink" Target="https://www.nbcnews.com/feature/nbc-out/unequal-hiv-prevention-pill-use-puts-minority-men-higher-risk-n1059016" TargetMode="External"/><Relationship Id="rId5" Type="http://schemas.openxmlformats.org/officeDocument/2006/relationships/hyperlink" Target="https://doi.org/10.1016/s2352-3018(20)30005-9" TargetMode="External"/><Relationship Id="rId4" Type="http://schemas.openxmlformats.org/officeDocument/2006/relationships/hyperlink" Target="https://www.hudsonvalleycs.org/cdc-releases-report-on-lifetime-risk-of-hiv-diagnos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8;p1">
            <a:extLst>
              <a:ext uri="{FF2B5EF4-FFF2-40B4-BE49-F238E27FC236}">
                <a16:creationId xmlns:a16="http://schemas.microsoft.com/office/drawing/2014/main" id="{BFE064C5-0848-40DC-A281-14FA8E774019}"/>
              </a:ext>
            </a:extLst>
          </p:cNvPr>
          <p:cNvSpPr txBox="1">
            <a:spLocks/>
          </p:cNvSpPr>
          <p:nvPr/>
        </p:nvSpPr>
        <p:spPr>
          <a:xfrm>
            <a:off x="1524000" y="1122363"/>
            <a:ext cx="9144000" cy="2387600"/>
          </a:xfrm>
          <a:prstGeom prst="rect">
            <a:avLst/>
          </a:prstGeom>
          <a:noFill/>
          <a:ln>
            <a:noFill/>
          </a:ln>
        </p:spPr>
        <p:txBody>
          <a:bodyPr spcFirstLastPara="1" vert="horz" wrap="square" lIns="91425" tIns="45700" rIns="91425" bIns="45700" rtlCol="0" anchor="b" anchorCtr="0">
            <a:normAutofit/>
          </a:bodyPr>
          <a:lstStyle>
            <a:lvl1pPr algn="l" defTabSz="914400" rtl="0" eaLnBrk="1" latinLnBrk="0" hangingPunct="1">
              <a:spcBef>
                <a:spcPct val="0"/>
              </a:spcBef>
              <a:buNone/>
              <a:defRPr sz="4000" b="0" i="0" u="none" kern="1200" cap="none" spc="-100" baseline="0">
                <a:ln>
                  <a:noFill/>
                </a:ln>
                <a:solidFill>
                  <a:schemeClr val="accent6"/>
                </a:solidFill>
                <a:effectLst/>
                <a:latin typeface="+mj-lt"/>
                <a:ea typeface="+mj-ea"/>
                <a:cs typeface="ITC Avant Garde Std Md"/>
              </a:defRPr>
            </a:lvl1pPr>
          </a:lstStyle>
          <a:p>
            <a:pPr algn="ctr">
              <a:lnSpc>
                <a:spcPct val="90000"/>
              </a:lnSpc>
              <a:spcBef>
                <a:spcPts val="0"/>
              </a:spcBef>
              <a:buClr>
                <a:srgbClr val="8DA9DB"/>
              </a:buClr>
              <a:buSzPts val="6000"/>
              <a:buFont typeface="Calibri"/>
              <a:buNone/>
            </a:pPr>
            <a:r>
              <a:rPr lang="en-US" sz="6000" i="1" dirty="0" err="1">
                <a:solidFill>
                  <a:schemeClr val="tx2"/>
                </a:solidFill>
                <a:latin typeface="Calibri"/>
                <a:ea typeface="Calibri"/>
                <a:cs typeface="Calibri"/>
                <a:sym typeface="Calibri"/>
              </a:rPr>
              <a:t>PrEP</a:t>
            </a:r>
            <a:r>
              <a:rPr lang="en-US" sz="6000" i="1" dirty="0">
                <a:solidFill>
                  <a:srgbClr val="000000"/>
                </a:solidFill>
                <a:latin typeface="Calibri"/>
                <a:ea typeface="Calibri"/>
                <a:cs typeface="Calibri"/>
                <a:sym typeface="Calibri"/>
              </a:rPr>
              <a:t>: A Hard Pill to Swallow</a:t>
            </a:r>
            <a:endParaRPr lang="en-US" sz="6000" dirty="0"/>
          </a:p>
        </p:txBody>
      </p:sp>
      <p:sp>
        <p:nvSpPr>
          <p:cNvPr id="5" name="Google Shape;89;p1">
            <a:extLst>
              <a:ext uri="{FF2B5EF4-FFF2-40B4-BE49-F238E27FC236}">
                <a16:creationId xmlns:a16="http://schemas.microsoft.com/office/drawing/2014/main" id="{A89DC48F-C7D6-43E8-B04C-ED4F8EEAFB1C}"/>
              </a:ext>
            </a:extLst>
          </p:cNvPr>
          <p:cNvSpPr txBox="1">
            <a:spLocks/>
          </p:cNvSpPr>
          <p:nvPr/>
        </p:nvSpPr>
        <p:spPr>
          <a:xfrm>
            <a:off x="1524000" y="3602038"/>
            <a:ext cx="9144000" cy="1655762"/>
          </a:xfrm>
          <a:prstGeom prst="rect">
            <a:avLst/>
          </a:prstGeom>
          <a:noFill/>
          <a:ln>
            <a:noFill/>
          </a:ln>
        </p:spPr>
        <p:txBody>
          <a:bodyPr spcFirstLastPara="1" vert="horz" wrap="square" lIns="91425" tIns="45700" rIns="91425" bIns="45700" rtlCol="0" anchor="t" anchorCtr="0">
            <a:norm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lnSpc>
                <a:spcPct val="90000"/>
              </a:lnSpc>
              <a:spcBef>
                <a:spcPts val="0"/>
              </a:spcBef>
              <a:buClr>
                <a:schemeClr val="dk1"/>
              </a:buClr>
              <a:buSzPts val="2400"/>
              <a:buFont typeface="Wingdings" charset="2"/>
              <a:buNone/>
            </a:pPr>
            <a:r>
              <a:rPr lang="en-US" sz="3600" dirty="0"/>
              <a:t>Understanding Black MSM and their relationship to </a:t>
            </a:r>
            <a:r>
              <a:rPr lang="en-US" sz="3600" dirty="0" err="1"/>
              <a:t>PrEP</a:t>
            </a:r>
            <a:endParaRPr lang="en-US" sz="3600" dirty="0"/>
          </a:p>
        </p:txBody>
      </p:sp>
    </p:spTree>
    <p:extLst>
      <p:ext uri="{BB962C8B-B14F-4D97-AF65-F5344CB8AC3E}">
        <p14:creationId xmlns:p14="http://schemas.microsoft.com/office/powerpoint/2010/main" val="73557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db1f97a1a6_0_26"/>
          <p:cNvSpPr txBox="1"/>
          <p:nvPr/>
        </p:nvSpPr>
        <p:spPr>
          <a:xfrm>
            <a:off x="1183496" y="2622987"/>
            <a:ext cx="3584446" cy="15388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dirty="0">
                <a:solidFill>
                  <a:schemeClr val="accent6"/>
                </a:solidFill>
                <a:latin typeface="Calibri"/>
                <a:ea typeface="Calibri"/>
                <a:cs typeface="Calibri"/>
                <a:sym typeface="Calibri"/>
              </a:rPr>
              <a:t>What about </a:t>
            </a:r>
            <a:r>
              <a:rPr lang="en-US" sz="4400" dirty="0" err="1">
                <a:solidFill>
                  <a:schemeClr val="accent6"/>
                </a:solidFill>
                <a:latin typeface="Calibri"/>
                <a:ea typeface="Calibri"/>
                <a:cs typeface="Calibri"/>
                <a:sym typeface="Calibri"/>
              </a:rPr>
              <a:t>PrEP</a:t>
            </a:r>
            <a:r>
              <a:rPr lang="en-US" sz="4400" dirty="0">
                <a:solidFill>
                  <a:schemeClr val="accent6"/>
                </a:solidFill>
                <a:latin typeface="Calibri"/>
                <a:ea typeface="Calibri"/>
                <a:cs typeface="Calibri"/>
                <a:sym typeface="Calibri"/>
              </a:rPr>
              <a:t>? </a:t>
            </a:r>
            <a:endParaRPr sz="4400" dirty="0">
              <a:solidFill>
                <a:schemeClr val="accent6"/>
              </a:solidFill>
              <a:latin typeface="Calibri"/>
              <a:ea typeface="Calibri"/>
              <a:cs typeface="Calibri"/>
              <a:sym typeface="Calibri"/>
            </a:endParaRPr>
          </a:p>
        </p:txBody>
      </p:sp>
      <p:pic>
        <p:nvPicPr>
          <p:cNvPr id="179" name="Google Shape;179;gdb1f97a1a6_0_26"/>
          <p:cNvPicPr preferRelativeResize="0"/>
          <p:nvPr/>
        </p:nvPicPr>
        <p:blipFill>
          <a:blip r:embed="rId3">
            <a:alphaModFix/>
          </a:blip>
          <a:stretch>
            <a:fillRect/>
          </a:stretch>
        </p:blipFill>
        <p:spPr>
          <a:xfrm>
            <a:off x="5347375" y="1681700"/>
            <a:ext cx="4659475" cy="34946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
          <p:cNvSpPr txBox="1">
            <a:spLocks noGrp="1"/>
          </p:cNvSpPr>
          <p:nvPr>
            <p:ph type="title"/>
          </p:nvPr>
        </p:nvSpPr>
        <p:spPr>
          <a:xfrm>
            <a:off x="461151" y="3185413"/>
            <a:ext cx="3643732" cy="24526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DA9DB"/>
              </a:buClr>
              <a:buSzPts val="3600"/>
              <a:buFont typeface="Calibri"/>
              <a:buNone/>
            </a:pPr>
            <a:r>
              <a:rPr lang="en-US" sz="3600" dirty="0" err="1">
                <a:solidFill>
                  <a:srgbClr val="8DA9DB"/>
                </a:solidFill>
              </a:rPr>
              <a:t>PrEP</a:t>
            </a:r>
            <a:r>
              <a:rPr lang="en-US" sz="3600" dirty="0"/>
              <a:t>: A Quick Recap</a:t>
            </a:r>
            <a:endParaRPr dirty="0"/>
          </a:p>
        </p:txBody>
      </p:sp>
      <p:sp>
        <p:nvSpPr>
          <p:cNvPr id="187" name="Google Shape;187;p3"/>
          <p:cNvSpPr txBox="1">
            <a:spLocks noGrp="1"/>
          </p:cNvSpPr>
          <p:nvPr>
            <p:ph type="body" idx="1"/>
          </p:nvPr>
        </p:nvSpPr>
        <p:spPr>
          <a:xfrm>
            <a:off x="4195276" y="3227650"/>
            <a:ext cx="7968018" cy="3042520"/>
          </a:xfrm>
          <a:prstGeom prst="rect">
            <a:avLst/>
          </a:prstGeom>
          <a:noFill/>
          <a:ln>
            <a:noFill/>
          </a:ln>
        </p:spPr>
        <p:txBody>
          <a:bodyPr spcFirstLastPara="1" wrap="square" lIns="91425" tIns="45700" rIns="91425" bIns="45700" anchor="ctr" anchorCtr="0">
            <a:normAutofit/>
          </a:bodyPr>
          <a:lstStyle/>
          <a:p>
            <a:pPr marL="285750" lvl="0" indent="-285750" algn="l" rtl="0">
              <a:lnSpc>
                <a:spcPct val="90000"/>
              </a:lnSpc>
              <a:spcBef>
                <a:spcPts val="0"/>
              </a:spcBef>
              <a:spcAft>
                <a:spcPts val="0"/>
              </a:spcAft>
              <a:buClr>
                <a:schemeClr val="dk1"/>
              </a:buClr>
              <a:buSzPts val="1800"/>
              <a:buFont typeface="Arial" panose="020B0604020202020204" pitchFamily="34" charset="0"/>
              <a:buChar char="•"/>
            </a:pPr>
            <a:r>
              <a:rPr lang="en-US" sz="1800" dirty="0"/>
              <a:t>Pre-exposure prophylaxis (</a:t>
            </a:r>
            <a:r>
              <a:rPr lang="en-US" sz="1800" dirty="0" err="1"/>
              <a:t>PrEP</a:t>
            </a:r>
            <a:r>
              <a:rPr lang="en-US" sz="1800" dirty="0"/>
              <a:t>) is an HIV biomedical prevention tool</a:t>
            </a:r>
            <a:endParaRPr dirty="0"/>
          </a:p>
          <a:p>
            <a:pPr marL="285750" lvl="0" indent="-285750" algn="l" rtl="0">
              <a:lnSpc>
                <a:spcPct val="90000"/>
              </a:lnSpc>
              <a:spcBef>
                <a:spcPts val="1000"/>
              </a:spcBef>
              <a:spcAft>
                <a:spcPts val="0"/>
              </a:spcAft>
              <a:buClr>
                <a:schemeClr val="dk1"/>
              </a:buClr>
              <a:buSzPts val="1800"/>
              <a:buFont typeface="Arial" panose="020B0604020202020204" pitchFamily="34" charset="0"/>
              <a:buChar char="•"/>
            </a:pPr>
            <a:r>
              <a:rPr lang="en-US" sz="1800" dirty="0"/>
              <a:t>Approved in 2012 by the FDA (Truvada)</a:t>
            </a:r>
            <a:endParaRPr sz="1800" dirty="0"/>
          </a:p>
          <a:p>
            <a:pPr marL="285750" lvl="0" indent="-285750" algn="l" rtl="0">
              <a:lnSpc>
                <a:spcPct val="90000"/>
              </a:lnSpc>
              <a:spcBef>
                <a:spcPts val="1000"/>
              </a:spcBef>
              <a:spcAft>
                <a:spcPts val="0"/>
              </a:spcAft>
              <a:buSzPts val="1800"/>
              <a:buFont typeface="Arial" panose="020B0604020202020204" pitchFamily="34" charset="0"/>
              <a:buChar char="•"/>
            </a:pPr>
            <a:r>
              <a:rPr lang="en-US" sz="1800" dirty="0"/>
              <a:t>Approved in 2019 (</a:t>
            </a:r>
            <a:r>
              <a:rPr lang="en-US" sz="1800" dirty="0" err="1"/>
              <a:t>Descovy</a:t>
            </a:r>
            <a:r>
              <a:rPr lang="en-US" sz="1800" dirty="0"/>
              <a:t>) </a:t>
            </a:r>
            <a:endParaRPr sz="1800" dirty="0"/>
          </a:p>
          <a:p>
            <a:pPr marL="285750" lvl="0" indent="-285750" algn="l" rtl="0">
              <a:lnSpc>
                <a:spcPct val="90000"/>
              </a:lnSpc>
              <a:spcBef>
                <a:spcPts val="1000"/>
              </a:spcBef>
              <a:spcAft>
                <a:spcPts val="0"/>
              </a:spcAft>
              <a:buClr>
                <a:schemeClr val="dk1"/>
              </a:buClr>
              <a:buSzPts val="1800"/>
              <a:buFont typeface="Arial" panose="020B0604020202020204" pitchFamily="34" charset="0"/>
              <a:buChar char="•"/>
            </a:pPr>
            <a:r>
              <a:rPr lang="en-US" sz="1800" dirty="0"/>
              <a:t>Taken by HIV-negative individuals once daily to help them maintain their negative status</a:t>
            </a:r>
            <a:endParaRPr dirty="0"/>
          </a:p>
          <a:p>
            <a:pPr marL="285750" lvl="0" indent="-285750" algn="l" rtl="0">
              <a:lnSpc>
                <a:spcPct val="90000"/>
              </a:lnSpc>
              <a:spcBef>
                <a:spcPts val="1000"/>
              </a:spcBef>
              <a:spcAft>
                <a:spcPts val="0"/>
              </a:spcAft>
              <a:buClr>
                <a:schemeClr val="dk1"/>
              </a:buClr>
              <a:buSzPts val="1800"/>
              <a:buFont typeface="Arial" panose="020B0604020202020204" pitchFamily="34" charset="0"/>
              <a:buChar char="•"/>
            </a:pPr>
            <a:r>
              <a:rPr lang="en-US" sz="1800" dirty="0" err="1"/>
              <a:t>PrEP</a:t>
            </a:r>
            <a:r>
              <a:rPr lang="en-US" sz="1800" dirty="0"/>
              <a:t> is 99% effective when used daily (sexual transmission) </a:t>
            </a:r>
            <a:endParaRPr dirty="0"/>
          </a:p>
          <a:p>
            <a:pPr marL="285750" lvl="0" indent="-285750" algn="l" rtl="0">
              <a:lnSpc>
                <a:spcPct val="90000"/>
              </a:lnSpc>
              <a:spcBef>
                <a:spcPts val="1000"/>
              </a:spcBef>
              <a:spcAft>
                <a:spcPts val="0"/>
              </a:spcAft>
              <a:buClr>
                <a:schemeClr val="dk1"/>
              </a:buClr>
              <a:buSzPts val="1800"/>
              <a:buFont typeface="Arial" panose="020B0604020202020204" pitchFamily="34" charset="0"/>
              <a:buChar char="•"/>
            </a:pPr>
            <a:r>
              <a:rPr lang="en-US" sz="1800" dirty="0" err="1"/>
              <a:t>PrEP</a:t>
            </a:r>
            <a:r>
              <a:rPr lang="en-US" sz="1800" dirty="0"/>
              <a:t> is 74% effective when used daily (IDU transmission)</a:t>
            </a:r>
            <a:endParaRPr dirty="0"/>
          </a:p>
          <a:p>
            <a:pPr>
              <a:buFont typeface="Arial" panose="020B0604020202020204" pitchFamily="34" charset="0"/>
              <a:buChar char="•"/>
            </a:pPr>
            <a:endParaRPr sz="1800" dirty="0"/>
          </a:p>
          <a:p>
            <a:pPr>
              <a:buFont typeface="Arial" panose="020B0604020202020204" pitchFamily="34" charset="0"/>
              <a:buChar char="•"/>
            </a:pPr>
            <a:endParaRPr sz="1800" dirty="0"/>
          </a:p>
        </p:txBody>
      </p:sp>
      <p:pic>
        <p:nvPicPr>
          <p:cNvPr id="186" name="Google Shape;186;p3" descr="A picture containing green, lined, close&#10;&#10;Description automatically generated"/>
          <p:cNvPicPr preferRelativeResize="0"/>
          <p:nvPr/>
        </p:nvPicPr>
        <p:blipFill rotWithShape="1">
          <a:blip r:embed="rId3">
            <a:alphaModFix/>
          </a:blip>
          <a:srcRect t="23283" b="18745"/>
          <a:stretch/>
        </p:blipFill>
        <p:spPr>
          <a:xfrm>
            <a:off x="20" y="-87076"/>
            <a:ext cx="12191980" cy="2960905"/>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5" name="TextBox 4">
            <a:extLst>
              <a:ext uri="{FF2B5EF4-FFF2-40B4-BE49-F238E27FC236}">
                <a16:creationId xmlns:a16="http://schemas.microsoft.com/office/drawing/2014/main" id="{A711678E-83B1-4638-85EB-908F20ABF2D0}"/>
              </a:ext>
            </a:extLst>
          </p:cNvPr>
          <p:cNvSpPr txBox="1"/>
          <p:nvPr/>
        </p:nvSpPr>
        <p:spPr>
          <a:xfrm>
            <a:off x="3049003" y="6390184"/>
            <a:ext cx="6093994"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rPr>
              <a:t>(CDC, 2020)</a:t>
            </a:r>
            <a:endParaRPr lang="en-US" sz="10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db1f97a1a6_0_48"/>
          <p:cNvSpPr txBox="1">
            <a:spLocks noGrp="1"/>
          </p:cNvSpPr>
          <p:nvPr>
            <p:ph type="title"/>
          </p:nvPr>
        </p:nvSpPr>
        <p:spPr>
          <a:xfrm>
            <a:off x="263275" y="23349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BMSM’s Relationship with </a:t>
            </a:r>
            <a:r>
              <a:rPr lang="en-US" dirty="0" err="1"/>
              <a:t>PrEP</a:t>
            </a:r>
            <a:r>
              <a:rPr lang="en-US" dirty="0"/>
              <a:t> </a:t>
            </a:r>
            <a:endParaRPr dirty="0"/>
          </a:p>
        </p:txBody>
      </p:sp>
      <p:pic>
        <p:nvPicPr>
          <p:cNvPr id="194" name="Google Shape;194;gdb1f97a1a6_0_48"/>
          <p:cNvPicPr preferRelativeResize="0"/>
          <p:nvPr/>
        </p:nvPicPr>
        <p:blipFill>
          <a:blip r:embed="rId3">
            <a:alphaModFix/>
          </a:blip>
          <a:stretch>
            <a:fillRect/>
          </a:stretch>
        </p:blipFill>
        <p:spPr>
          <a:xfrm>
            <a:off x="7780400" y="1410725"/>
            <a:ext cx="4122367" cy="3091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dc39c0f6a4_0_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CDC Data Reports...</a:t>
            </a:r>
            <a:endParaRPr dirty="0"/>
          </a:p>
        </p:txBody>
      </p:sp>
      <p:sp>
        <p:nvSpPr>
          <p:cNvPr id="201" name="Google Shape;201;gdc39c0f6a4_0_0"/>
          <p:cNvSpPr txBox="1">
            <a:spLocks noGrp="1"/>
          </p:cNvSpPr>
          <p:nvPr>
            <p:ph type="body" idx="1"/>
          </p:nvPr>
        </p:nvSpPr>
        <p:spPr>
          <a:xfrm>
            <a:off x="838200" y="1769314"/>
            <a:ext cx="10958100" cy="3024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100" dirty="0"/>
              <a:t>“40 percent of white gay and bisexual men used </a:t>
            </a:r>
            <a:r>
              <a:rPr lang="en-US" sz="2100" dirty="0" err="1"/>
              <a:t>PrEP</a:t>
            </a:r>
            <a:r>
              <a:rPr lang="en-US" sz="2100" dirty="0"/>
              <a:t> in 2017, while only 30 percent of their Latino counterparts and 26 percent of their African-American counterparts did so…”  Fitzsimons, T. (2019, March 8)</a:t>
            </a:r>
            <a:endParaRPr sz="2100" dirty="0"/>
          </a:p>
          <a:p>
            <a:pPr marL="0" lvl="0" indent="0" algn="l" rtl="0">
              <a:spcBef>
                <a:spcPts val="1000"/>
              </a:spcBef>
              <a:spcAft>
                <a:spcPts val="0"/>
              </a:spcAft>
              <a:buNone/>
            </a:pPr>
            <a:endParaRPr sz="2100" dirty="0"/>
          </a:p>
          <a:p>
            <a:pPr marL="0" lvl="0" indent="0" algn="l" rtl="0">
              <a:spcBef>
                <a:spcPts val="1000"/>
              </a:spcBef>
              <a:spcAft>
                <a:spcPts val="0"/>
              </a:spcAft>
              <a:buNone/>
            </a:pPr>
            <a:r>
              <a:rPr lang="en-US" sz="2100" dirty="0"/>
              <a:t>“Eighty-six percent of African-Americans know about it, as do 87 percent of Latinos and 95 percent of whites.” Fitzsimons, T. (2019, March 8)</a:t>
            </a:r>
            <a:endParaRPr sz="2100" dirty="0"/>
          </a:p>
          <a:p>
            <a:pPr marL="0" lvl="0" indent="0" algn="l" rtl="0">
              <a:spcBef>
                <a:spcPts val="1000"/>
              </a:spcBef>
              <a:spcAft>
                <a:spcPts val="0"/>
              </a:spcAft>
              <a:buNone/>
            </a:pPr>
            <a:endParaRPr sz="2100" dirty="0"/>
          </a:p>
          <a:p>
            <a:pPr marL="0" lvl="0" indent="0" algn="l" rtl="0">
              <a:spcBef>
                <a:spcPts val="1000"/>
              </a:spcBef>
              <a:spcAft>
                <a:spcPts val="0"/>
              </a:spcAft>
              <a:buNone/>
            </a:pPr>
            <a:endParaRPr sz="2100" dirty="0"/>
          </a:p>
          <a:p>
            <a:pPr marL="0" lvl="0" indent="0" algn="l" rtl="0">
              <a:spcBef>
                <a:spcPts val="1000"/>
              </a:spcBef>
              <a:spcAft>
                <a:spcPts val="0"/>
              </a:spcAft>
              <a:buNone/>
            </a:pPr>
            <a:endParaRPr sz="2100" dirty="0"/>
          </a:p>
        </p:txBody>
      </p:sp>
      <p:sp>
        <p:nvSpPr>
          <p:cNvPr id="4" name="TextBox 3">
            <a:extLst>
              <a:ext uri="{FF2B5EF4-FFF2-40B4-BE49-F238E27FC236}">
                <a16:creationId xmlns:a16="http://schemas.microsoft.com/office/drawing/2014/main" id="{62134806-8857-4137-BFF2-CD823D18A02E}"/>
              </a:ext>
            </a:extLst>
          </p:cNvPr>
          <p:cNvSpPr txBox="1"/>
          <p:nvPr/>
        </p:nvSpPr>
        <p:spPr>
          <a:xfrm>
            <a:off x="3049003" y="6390184"/>
            <a:ext cx="6093994"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rPr>
              <a:t>(Fitzsimons, 2019)</a:t>
            </a:r>
            <a:endParaRPr lang="en-US" sz="1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8" name="Google Shape;208;gdb1f97a1a6_0_32"/>
          <p:cNvPicPr preferRelativeResize="0"/>
          <p:nvPr/>
        </p:nvPicPr>
        <p:blipFill>
          <a:blip r:embed="rId3">
            <a:alphaModFix/>
          </a:blip>
          <a:stretch>
            <a:fillRect/>
          </a:stretch>
        </p:blipFill>
        <p:spPr>
          <a:xfrm>
            <a:off x="481817" y="1327466"/>
            <a:ext cx="11303376" cy="4717675"/>
          </a:xfrm>
          <a:prstGeom prst="rect">
            <a:avLst/>
          </a:prstGeom>
          <a:noFill/>
          <a:ln>
            <a:noFill/>
          </a:ln>
        </p:spPr>
      </p:pic>
      <p:sp>
        <p:nvSpPr>
          <p:cNvPr id="209" name="Google Shape;209;gdb1f97a1a6_0_32"/>
          <p:cNvSpPr txBox="1"/>
          <p:nvPr/>
        </p:nvSpPr>
        <p:spPr>
          <a:xfrm>
            <a:off x="1408592" y="482291"/>
            <a:ext cx="101331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FIGURE. Pre-exposure prophylaxis (</a:t>
            </a:r>
            <a:r>
              <a:rPr lang="en-US" dirty="0" err="1">
                <a:latin typeface="Calibri"/>
                <a:ea typeface="Calibri"/>
                <a:cs typeface="Calibri"/>
                <a:sym typeface="Calibri"/>
              </a:rPr>
              <a:t>PrEP</a:t>
            </a:r>
            <a:r>
              <a:rPr lang="en-US" dirty="0">
                <a:latin typeface="Calibri"/>
                <a:ea typeface="Calibri"/>
                <a:cs typeface="Calibri"/>
                <a:sym typeface="Calibri"/>
              </a:rPr>
              <a:t>) awareness,* discussion,† and use,§ by race/ethnicity, among men who have sex with men (MSM) with a likely indication for </a:t>
            </a:r>
            <a:r>
              <a:rPr lang="en-US" dirty="0" err="1">
                <a:latin typeface="Calibri"/>
                <a:ea typeface="Calibri"/>
                <a:cs typeface="Calibri"/>
                <a:sym typeface="Calibri"/>
              </a:rPr>
              <a:t>PrEP</a:t>
            </a:r>
            <a:r>
              <a:rPr lang="en-US" dirty="0">
                <a:latin typeface="Calibri"/>
                <a:ea typeface="Calibri"/>
                <a:cs typeface="Calibri"/>
                <a:sym typeface="Calibri"/>
              </a:rPr>
              <a:t> use (N = 4,056) — 23 urban areas, 2017</a:t>
            </a:r>
            <a:endParaRPr dirty="0">
              <a:latin typeface="Calibri"/>
              <a:ea typeface="Calibri"/>
              <a:cs typeface="Calibri"/>
              <a:sym typeface="Calibri"/>
            </a:endParaRPr>
          </a:p>
        </p:txBody>
      </p:sp>
      <p:sp>
        <p:nvSpPr>
          <p:cNvPr id="4" name="TextBox 3">
            <a:extLst>
              <a:ext uri="{FF2B5EF4-FFF2-40B4-BE49-F238E27FC236}">
                <a16:creationId xmlns:a16="http://schemas.microsoft.com/office/drawing/2014/main" id="{8256202B-1C85-4F91-B67C-525BB54F22BA}"/>
              </a:ext>
            </a:extLst>
          </p:cNvPr>
          <p:cNvSpPr txBox="1"/>
          <p:nvPr/>
        </p:nvSpPr>
        <p:spPr>
          <a:xfrm>
            <a:off x="3049003" y="6390184"/>
            <a:ext cx="6093994"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rPr>
              <a:t>(</a:t>
            </a:r>
            <a:r>
              <a:rPr lang="en-US" sz="1000" dirty="0" err="1">
                <a:solidFill>
                  <a:schemeClr val="bg1"/>
                </a:solidFill>
                <a:latin typeface="Arial" panose="020B0604020202020204" pitchFamily="34" charset="0"/>
              </a:rPr>
              <a:t>Kanny</a:t>
            </a:r>
            <a:r>
              <a:rPr lang="en-US" sz="1000" dirty="0">
                <a:solidFill>
                  <a:schemeClr val="bg1"/>
                </a:solidFill>
                <a:latin typeface="Arial" panose="020B0604020202020204" pitchFamily="34" charset="0"/>
              </a:rPr>
              <a:t>, et al., 2019)</a:t>
            </a:r>
            <a:endParaRPr lang="en-US" sz="10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txBox="1">
            <a:spLocks noGrp="1"/>
          </p:cNvSpPr>
          <p:nvPr>
            <p:ph type="title"/>
          </p:nvPr>
        </p:nvSpPr>
        <p:spPr>
          <a:xfrm>
            <a:off x="532161" y="29934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Why aren't BMSM taking </a:t>
            </a:r>
            <a:r>
              <a:rPr lang="en-US" dirty="0" err="1"/>
              <a:t>PrEP</a:t>
            </a:r>
            <a:r>
              <a:rPr lang="en-US" dirty="0"/>
              <a:t>? </a:t>
            </a:r>
            <a:endParaRPr dirty="0"/>
          </a:p>
        </p:txBody>
      </p:sp>
      <p:sp>
        <p:nvSpPr>
          <p:cNvPr id="215" name="Google Shape;215;p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a:spcBef>
                <a:spcPts val="0"/>
              </a:spcBef>
              <a:buFont typeface="Arial" panose="020B0604020202020204" pitchFamily="34" charset="0"/>
              <a:buChar char="•"/>
            </a:pPr>
            <a:r>
              <a:rPr lang="en-US" dirty="0"/>
              <a:t>Stigma/Shame</a:t>
            </a:r>
            <a:endParaRPr dirty="0"/>
          </a:p>
          <a:p>
            <a:pPr>
              <a:spcBef>
                <a:spcPts val="0"/>
              </a:spcBef>
              <a:buFont typeface="Arial" panose="020B0604020202020204" pitchFamily="34" charset="0"/>
              <a:buChar char="•"/>
            </a:pPr>
            <a:r>
              <a:rPr lang="en-US" dirty="0"/>
              <a:t>Bias</a:t>
            </a:r>
            <a:endParaRPr dirty="0"/>
          </a:p>
          <a:p>
            <a:pPr>
              <a:spcBef>
                <a:spcPts val="0"/>
              </a:spcBef>
              <a:buFont typeface="Arial" panose="020B0604020202020204" pitchFamily="34" charset="0"/>
              <a:buChar char="•"/>
            </a:pPr>
            <a:r>
              <a:rPr lang="en-US" dirty="0"/>
              <a:t>Medical mistrust/mishandling</a:t>
            </a:r>
            <a:endParaRPr dirty="0"/>
          </a:p>
          <a:p>
            <a:pPr>
              <a:spcBef>
                <a:spcPts val="0"/>
              </a:spcBef>
              <a:buFont typeface="Arial" panose="020B0604020202020204" pitchFamily="34" charset="0"/>
              <a:buChar char="•"/>
            </a:pPr>
            <a:r>
              <a:rPr lang="en-US" dirty="0"/>
              <a:t>Lack of </a:t>
            </a:r>
            <a:r>
              <a:rPr lang="en-US" dirty="0" err="1"/>
              <a:t>PrEP</a:t>
            </a:r>
            <a:r>
              <a:rPr lang="en-US" dirty="0"/>
              <a:t> savvy/sex-positive providers</a:t>
            </a:r>
            <a:endParaRPr dirty="0"/>
          </a:p>
          <a:p>
            <a:pPr>
              <a:spcBef>
                <a:spcPts val="0"/>
              </a:spcBef>
              <a:buFont typeface="Arial" panose="020B0604020202020204" pitchFamily="34" charset="0"/>
              <a:buChar char="•"/>
            </a:pPr>
            <a:r>
              <a:rPr lang="en-US" dirty="0"/>
              <a:t>Low income</a:t>
            </a:r>
            <a:endParaRPr dirty="0"/>
          </a:p>
          <a:p>
            <a:pPr>
              <a:spcBef>
                <a:spcPts val="0"/>
              </a:spcBef>
              <a:buFont typeface="Arial" panose="020B0604020202020204" pitchFamily="34" charset="0"/>
              <a:buChar char="•"/>
            </a:pPr>
            <a:r>
              <a:rPr lang="en-US" dirty="0"/>
              <a:t>Un/Under-Insured</a:t>
            </a:r>
            <a:endParaRPr dirty="0"/>
          </a:p>
          <a:p>
            <a:pPr>
              <a:spcBef>
                <a:spcPts val="0"/>
              </a:spcBef>
              <a:buFont typeface="Arial" panose="020B0604020202020204" pitchFamily="34" charset="0"/>
              <a:buChar char="•"/>
            </a:pPr>
            <a:r>
              <a:rPr lang="en-US" dirty="0"/>
              <a:t>Socioeconomic challenges</a:t>
            </a:r>
            <a:endParaRPr dirty="0"/>
          </a:p>
          <a:p>
            <a:pPr>
              <a:spcBef>
                <a:spcPts val="0"/>
              </a:spcBef>
              <a:buFont typeface="Arial" panose="020B0604020202020204" pitchFamily="34" charset="0"/>
              <a:buChar char="•"/>
            </a:pPr>
            <a:r>
              <a:rPr lang="en-US" dirty="0"/>
              <a:t>They Don't want to</a:t>
            </a:r>
            <a:endParaRPr dirty="0"/>
          </a:p>
          <a:p>
            <a:pPr marL="520700">
              <a:spcBef>
                <a:spcPts val="0"/>
              </a:spcBef>
              <a:buSzPts val="2800"/>
              <a:buFont typeface="Arial" panose="020B0604020202020204" pitchFamily="34" charset="0"/>
              <a:buChar char="•"/>
            </a:pPr>
            <a:endParaRPr dirty="0"/>
          </a:p>
        </p:txBody>
      </p:sp>
      <p:sp>
        <p:nvSpPr>
          <p:cNvPr id="5" name="TextBox 4">
            <a:extLst>
              <a:ext uri="{FF2B5EF4-FFF2-40B4-BE49-F238E27FC236}">
                <a16:creationId xmlns:a16="http://schemas.microsoft.com/office/drawing/2014/main" id="{4D797DB9-4F9A-4E47-97BA-246BB03C0302}"/>
              </a:ext>
            </a:extLst>
          </p:cNvPr>
          <p:cNvSpPr txBox="1"/>
          <p:nvPr/>
        </p:nvSpPr>
        <p:spPr>
          <a:xfrm>
            <a:off x="3049003" y="6390184"/>
            <a:ext cx="6093994"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rPr>
              <a:t>(Reuters, 2019)</a:t>
            </a:r>
            <a:endParaRPr lang="en-US" sz="10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dc39c0f6a4_0_8"/>
          <p:cNvSpPr txBox="1">
            <a:spLocks noGrp="1"/>
          </p:cNvSpPr>
          <p:nvPr>
            <p:ph type="body" idx="1"/>
          </p:nvPr>
        </p:nvSpPr>
        <p:spPr>
          <a:xfrm>
            <a:off x="2846700" y="1814721"/>
            <a:ext cx="6498600" cy="2866200"/>
          </a:xfrm>
          <a:prstGeom prst="rect">
            <a:avLst/>
          </a:prstGeom>
        </p:spPr>
        <p:txBody>
          <a:bodyPr spcFirstLastPara="1" wrap="square" lIns="91425" tIns="45700" rIns="91425" bIns="45700" anchor="t" anchorCtr="0">
            <a:normAutofit fontScale="92500" lnSpcReduction="10000"/>
          </a:bodyPr>
          <a:lstStyle/>
          <a:p>
            <a:pPr marL="0" lvl="0" indent="0" algn="ctr" rtl="0">
              <a:spcBef>
                <a:spcPts val="1000"/>
              </a:spcBef>
              <a:spcAft>
                <a:spcPts val="0"/>
              </a:spcAft>
              <a:buNone/>
            </a:pPr>
            <a:r>
              <a:rPr lang="en-US" dirty="0"/>
              <a:t>“It’s important to note that the</a:t>
            </a:r>
            <a:endParaRPr dirty="0"/>
          </a:p>
          <a:p>
            <a:pPr marL="0" lvl="0" indent="0" algn="ctr" rtl="0">
              <a:spcBef>
                <a:spcPts val="1000"/>
              </a:spcBef>
              <a:spcAft>
                <a:spcPts val="0"/>
              </a:spcAft>
              <a:buNone/>
            </a:pPr>
            <a:r>
              <a:rPr lang="en-US" dirty="0"/>
              <a:t>goal shouldn’t be to make </a:t>
            </a:r>
            <a:r>
              <a:rPr lang="en-US" dirty="0" err="1"/>
              <a:t>PrEP</a:t>
            </a:r>
            <a:r>
              <a:rPr lang="en-US" dirty="0"/>
              <a:t> use</a:t>
            </a:r>
            <a:endParaRPr dirty="0"/>
          </a:p>
          <a:p>
            <a:pPr marL="0" lvl="0" indent="0" algn="ctr" rtl="0">
              <a:spcBef>
                <a:spcPts val="1000"/>
              </a:spcBef>
              <a:spcAft>
                <a:spcPts val="0"/>
              </a:spcAft>
              <a:buNone/>
            </a:pPr>
            <a:r>
              <a:rPr lang="en-US" dirty="0"/>
              <a:t>equal for African American, Hispanic,</a:t>
            </a:r>
            <a:endParaRPr dirty="0"/>
          </a:p>
          <a:p>
            <a:pPr marL="0" lvl="0" indent="0" algn="ctr" rtl="0">
              <a:spcBef>
                <a:spcPts val="1000"/>
              </a:spcBef>
              <a:spcAft>
                <a:spcPts val="0"/>
              </a:spcAft>
              <a:buNone/>
            </a:pPr>
            <a:r>
              <a:rPr lang="en-US" dirty="0"/>
              <a:t>and white MSM”, Kirby, T. (2020)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ctr" rtl="0">
              <a:spcBef>
                <a:spcPts val="1000"/>
              </a:spcBef>
              <a:spcAft>
                <a:spcPts val="0"/>
              </a:spcAft>
              <a:buNone/>
            </a:pPr>
            <a:r>
              <a:rPr lang="en-US" dirty="0"/>
              <a:t>Prioritize Equity!</a:t>
            </a:r>
            <a:endParaRPr dirty="0"/>
          </a:p>
        </p:txBody>
      </p:sp>
      <p:sp>
        <p:nvSpPr>
          <p:cNvPr id="4" name="TextBox 3">
            <a:extLst>
              <a:ext uri="{FF2B5EF4-FFF2-40B4-BE49-F238E27FC236}">
                <a16:creationId xmlns:a16="http://schemas.microsoft.com/office/drawing/2014/main" id="{060E1854-5986-4A48-B4BD-369744037537}"/>
              </a:ext>
            </a:extLst>
          </p:cNvPr>
          <p:cNvSpPr txBox="1"/>
          <p:nvPr/>
        </p:nvSpPr>
        <p:spPr>
          <a:xfrm>
            <a:off x="3049003" y="6390184"/>
            <a:ext cx="6093994"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rPr>
              <a:t>(Kirby, 2020)</a:t>
            </a:r>
            <a:endParaRPr lang="en-US" sz="10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da7b2d6dd2_0_18"/>
          <p:cNvSpPr txBox="1">
            <a:spLocks noGrp="1"/>
          </p:cNvSpPr>
          <p:nvPr>
            <p:ph type="title"/>
          </p:nvPr>
        </p:nvSpPr>
        <p:spPr>
          <a:xfrm>
            <a:off x="-75525" y="4687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dirty="0"/>
              <a:t> HIV Prevention Trials Network Study 073 (2019)</a:t>
            </a:r>
            <a:endParaRPr sz="3900" dirty="0"/>
          </a:p>
        </p:txBody>
      </p:sp>
      <p:pic>
        <p:nvPicPr>
          <p:cNvPr id="230" name="Google Shape;230;gda7b2d6dd2_0_18" descr="HPTN 073 explores Pre-Exposure Prophylaxis (PrEP) and adherence among Black Men who have Sex with Men (BMSM) in the U.S. Learn more about this work and its significance in the prevention of HIV/AIDS." title="Introduction to HPTN 073: PrEP among Black MSM">
            <a:hlinkClick r:id="rId3"/>
          </p:cNvPr>
          <p:cNvPicPr preferRelativeResize="0"/>
          <p:nvPr/>
        </p:nvPicPr>
        <p:blipFill>
          <a:blip r:embed="rId4">
            <a:alphaModFix/>
          </a:blip>
          <a:stretch>
            <a:fillRect/>
          </a:stretch>
        </p:blipFill>
        <p:spPr>
          <a:xfrm>
            <a:off x="2696312" y="1038039"/>
            <a:ext cx="6799375" cy="5099525"/>
          </a:xfrm>
          <a:prstGeom prst="rect">
            <a:avLst/>
          </a:prstGeom>
          <a:noFill/>
          <a:ln>
            <a:noFill/>
          </a:ln>
        </p:spPr>
      </p:pic>
      <p:sp>
        <p:nvSpPr>
          <p:cNvPr id="4" name="TextBox 3">
            <a:extLst>
              <a:ext uri="{FF2B5EF4-FFF2-40B4-BE49-F238E27FC236}">
                <a16:creationId xmlns:a16="http://schemas.microsoft.com/office/drawing/2014/main" id="{E3C96ECC-09D7-464B-9636-264AA025F0D6}"/>
              </a:ext>
            </a:extLst>
          </p:cNvPr>
          <p:cNvSpPr txBox="1"/>
          <p:nvPr/>
        </p:nvSpPr>
        <p:spPr>
          <a:xfrm>
            <a:off x="3049003" y="6390184"/>
            <a:ext cx="6093994"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rPr>
              <a:t>(Griffiths, 2019; Wheeler, et al., 2019)</a:t>
            </a:r>
            <a:endParaRPr lang="en-US" sz="1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da7b2d6dd2_0_12"/>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Culturally Competent Supportive Services  </a:t>
            </a:r>
            <a:endParaRPr dirty="0"/>
          </a:p>
        </p:txBody>
      </p:sp>
      <p:sp>
        <p:nvSpPr>
          <p:cNvPr id="237" name="Google Shape;237;gda7b2d6dd2_0_12"/>
          <p:cNvSpPr txBox="1"/>
          <p:nvPr/>
        </p:nvSpPr>
        <p:spPr>
          <a:xfrm>
            <a:off x="650700" y="2597850"/>
            <a:ext cx="107031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rgbClr val="242526"/>
                </a:solidFill>
                <a:latin typeface="Calibri"/>
                <a:ea typeface="Calibri"/>
                <a:cs typeface="Calibri"/>
                <a:sym typeface="Calibri"/>
              </a:rPr>
              <a:t> "When you present folks with choice, information, and opportunity, they are able to synthesize that information and to make choices that reflect their needs, wants, desires, and health in the way they have the autonomy to do unlike other places,"  Lisa </a:t>
            </a:r>
            <a:r>
              <a:rPr lang="en-US" sz="2400" dirty="0" err="1">
                <a:solidFill>
                  <a:srgbClr val="242526"/>
                </a:solidFill>
                <a:latin typeface="Calibri"/>
                <a:ea typeface="Calibri"/>
                <a:cs typeface="Calibri"/>
                <a:sym typeface="Calibri"/>
              </a:rPr>
              <a:t>Hightow</a:t>
            </a:r>
            <a:r>
              <a:rPr lang="en-US" sz="2400" dirty="0">
                <a:solidFill>
                  <a:srgbClr val="242526"/>
                </a:solidFill>
                <a:latin typeface="Calibri"/>
                <a:ea typeface="Calibri"/>
                <a:cs typeface="Calibri"/>
                <a:sym typeface="Calibri"/>
              </a:rPr>
              <a:t>-Weidman, M.D., M.P.H.</a:t>
            </a:r>
            <a:endParaRPr sz="2400" dirty="0">
              <a:latin typeface="Calibri"/>
              <a:ea typeface="Calibri"/>
              <a:cs typeface="Calibri"/>
              <a:sym typeface="Calibri"/>
            </a:endParaRPr>
          </a:p>
        </p:txBody>
      </p:sp>
      <p:sp>
        <p:nvSpPr>
          <p:cNvPr id="4" name="TextBox 3">
            <a:extLst>
              <a:ext uri="{FF2B5EF4-FFF2-40B4-BE49-F238E27FC236}">
                <a16:creationId xmlns:a16="http://schemas.microsoft.com/office/drawing/2014/main" id="{BDA79D30-F119-40BE-BF43-6FFF375DEF52}"/>
              </a:ext>
            </a:extLst>
          </p:cNvPr>
          <p:cNvSpPr txBox="1"/>
          <p:nvPr/>
        </p:nvSpPr>
        <p:spPr>
          <a:xfrm>
            <a:off x="3049003" y="6390184"/>
            <a:ext cx="6093994"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rPr>
              <a:t>(The Body Pro, 2019)</a:t>
            </a:r>
            <a:endParaRPr lang="en-US" sz="10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da7b2d6dd2_0_6"/>
          <p:cNvSpPr txBox="1">
            <a:spLocks noGrp="1"/>
          </p:cNvSpPr>
          <p:nvPr>
            <p:ph type="title"/>
          </p:nvPr>
        </p:nvSpPr>
        <p:spPr>
          <a:xfrm>
            <a:off x="838200" y="365125"/>
            <a:ext cx="10515600" cy="1325563"/>
          </a:xfrm>
        </p:spPr>
        <p:txBody>
          <a:bodyPr spcFirstLastPara="1" wrap="square" lIns="91425" tIns="45700" rIns="91425" bIns="45700" anchor="ctr" anchorCtr="0">
            <a:normAutofit/>
          </a:bodyPr>
          <a:lstStyle/>
          <a:p>
            <a:pPr lvl="0"/>
            <a:r>
              <a:rPr lang="en-US" dirty="0"/>
              <a:t>Equity-Based </a:t>
            </a:r>
            <a:r>
              <a:rPr lang="en-US" dirty="0" err="1"/>
              <a:t>PrEP</a:t>
            </a:r>
            <a:r>
              <a:rPr lang="en-US" dirty="0"/>
              <a:t> Promotion</a:t>
            </a:r>
          </a:p>
        </p:txBody>
      </p:sp>
      <p:sp>
        <p:nvSpPr>
          <p:cNvPr id="5" name="Text Placeholder 4">
            <a:extLst>
              <a:ext uri="{FF2B5EF4-FFF2-40B4-BE49-F238E27FC236}">
                <a16:creationId xmlns:a16="http://schemas.microsoft.com/office/drawing/2014/main" id="{9705B43F-F3F1-412D-B252-920EEC61119E}"/>
              </a:ext>
            </a:extLst>
          </p:cNvPr>
          <p:cNvSpPr>
            <a:spLocks noGrp="1"/>
          </p:cNvSpPr>
          <p:nvPr>
            <p:ph type="body" idx="1"/>
          </p:nvPr>
        </p:nvSpPr>
        <p:spPr>
          <a:xfrm>
            <a:off x="838200" y="1690688"/>
            <a:ext cx="6596743" cy="4351338"/>
          </a:xfrm>
        </p:spPr>
        <p:txBody>
          <a:bodyPr/>
          <a:lstStyle/>
          <a:p>
            <a:pPr lvl="0">
              <a:buFont typeface="Arial" panose="020B0604020202020204" pitchFamily="34" charset="0"/>
              <a:buChar char="•"/>
            </a:pPr>
            <a:r>
              <a:rPr lang="en-US" dirty="0">
                <a:sym typeface="Calibri"/>
              </a:rPr>
              <a:t>Who’s in the images that are hanging in your clinic? </a:t>
            </a:r>
          </a:p>
          <a:p>
            <a:pPr lvl="0">
              <a:buFont typeface="Arial" panose="020B0604020202020204" pitchFamily="34" charset="0"/>
              <a:buChar char="•"/>
            </a:pPr>
            <a:r>
              <a:rPr lang="en-US" dirty="0">
                <a:sym typeface="Calibri"/>
              </a:rPr>
              <a:t>Who is featured in your pamphlets and brochures? </a:t>
            </a:r>
          </a:p>
          <a:p>
            <a:pPr lvl="0">
              <a:buFont typeface="Arial" panose="020B0604020202020204" pitchFamily="34" charset="0"/>
              <a:buChar char="•"/>
            </a:pPr>
            <a:r>
              <a:rPr lang="en-US" dirty="0">
                <a:sym typeface="Calibri"/>
              </a:rPr>
              <a:t>How are you approaching conversations about </a:t>
            </a:r>
            <a:r>
              <a:rPr lang="en-US" dirty="0" err="1">
                <a:sym typeface="Calibri"/>
              </a:rPr>
              <a:t>PrEP</a:t>
            </a:r>
            <a:r>
              <a:rPr lang="en-US" dirty="0">
                <a:sym typeface="Calibri"/>
              </a:rPr>
              <a:t>? </a:t>
            </a:r>
          </a:p>
          <a:p>
            <a:pPr lvl="0">
              <a:buFont typeface="Arial" panose="020B0604020202020204" pitchFamily="34" charset="0"/>
              <a:buChar char="•"/>
            </a:pPr>
            <a:r>
              <a:rPr lang="en-US" dirty="0">
                <a:sym typeface="Calibri"/>
              </a:rPr>
              <a:t>Who are you using to promote?</a:t>
            </a:r>
          </a:p>
          <a:p>
            <a:pPr lvl="0">
              <a:buFont typeface="Arial" panose="020B0604020202020204" pitchFamily="34" charset="0"/>
              <a:buChar char="•"/>
            </a:pPr>
            <a:r>
              <a:rPr lang="en-US" dirty="0">
                <a:sym typeface="Calibri"/>
              </a:rPr>
              <a:t>Are you compensating them? </a:t>
            </a:r>
          </a:p>
          <a:p>
            <a:pPr lvl="0">
              <a:buFont typeface="Arial" panose="020B0604020202020204" pitchFamily="34" charset="0"/>
              <a:buChar char="•"/>
            </a:pPr>
            <a:r>
              <a:rPr lang="en-US" dirty="0">
                <a:sym typeface="Calibri"/>
              </a:rPr>
              <a:t>Who is leading planning and strategizing around reaching </a:t>
            </a:r>
            <a:r>
              <a:rPr lang="en-US">
                <a:sym typeface="Calibri"/>
              </a:rPr>
              <a:t>BMSM?</a:t>
            </a:r>
            <a:endParaRPr lang="en-US" dirty="0">
              <a:sym typeface="Calibri"/>
            </a:endParaRPr>
          </a:p>
        </p:txBody>
      </p:sp>
      <p:pic>
        <p:nvPicPr>
          <p:cNvPr id="244" name="Google Shape;244;gda7b2d6dd2_0_6"/>
          <p:cNvPicPr preferRelativeResize="0"/>
          <p:nvPr/>
        </p:nvPicPr>
        <p:blipFill>
          <a:blip r:embed="rId3">
            <a:alphaModFix/>
          </a:blip>
          <a:stretch>
            <a:fillRect/>
          </a:stretch>
        </p:blipFill>
        <p:spPr>
          <a:xfrm>
            <a:off x="7785672" y="1690688"/>
            <a:ext cx="3897249" cy="3897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a:latin typeface="Catamaran" panose="00000500000000000000" pitchFamily="2" charset="0"/>
                <a:cs typeface="Catamaran" panose="00000500000000000000" pitchFamily="2" charset="0"/>
              </a:rPr>
              <a:t>Disclaimer</a:t>
            </a:r>
            <a:endParaRPr lang="en-US" dirty="0">
              <a:latin typeface="Catamaran" panose="00000500000000000000" pitchFamily="2" charset="0"/>
              <a:cs typeface="Catamaran" panose="00000500000000000000" pitchFamily="2" charset="0"/>
            </a:endParaRPr>
          </a:p>
        </p:txBody>
      </p:sp>
      <p:sp>
        <p:nvSpPr>
          <p:cNvPr id="15363" name="Content Placeholder 2"/>
          <p:cNvSpPr>
            <a:spLocks noGrp="1"/>
          </p:cNvSpPr>
          <p:nvPr>
            <p:ph idx="1"/>
          </p:nvPr>
        </p:nvSpPr>
        <p:spPr/>
        <p:txBody>
          <a:bodyPr/>
          <a:lstStyle/>
          <a:p>
            <a:pPr marL="64294" indent="0">
              <a:buNone/>
            </a:pPr>
            <a:r>
              <a:rPr lang="en-US" altLang="en-US" i="1" dirty="0">
                <a:latin typeface="Barlow" panose="00000500000000000000" pitchFamily="2" charset="0"/>
              </a:rPr>
              <a:t>This presentation was supported by the Health Resources and Services Administration (HRSA) of the U.S. Department of Health and Human Services (HHS) as part of an award totaling </a:t>
            </a:r>
            <a:r>
              <a:rPr lang="en-US" i="1" dirty="0">
                <a:latin typeface="Barlow" panose="00000500000000000000" pitchFamily="2" charset="0"/>
              </a:rPr>
              <a:t>$3,994,961 </a:t>
            </a:r>
            <a:r>
              <a:rPr lang="en-US" altLang="en-US" i="1" dirty="0">
                <a:latin typeface="Barlow" panose="00000500000000000000" pitchFamily="2" charset="0"/>
              </a:rPr>
              <a:t>with no percentage financed with nongovernmental sources. The contents are those of the author and do not necessarily represent the official views of, nor an endorsement, by HRSA, HHS or the U.S. Government.</a:t>
            </a:r>
            <a:endParaRPr lang="en-US" altLang="en-US" dirty="0">
              <a:latin typeface="Barlow" panose="00000500000000000000" pitchFamily="2" charset="0"/>
            </a:endParaRPr>
          </a:p>
        </p:txBody>
      </p:sp>
    </p:spTree>
    <p:extLst>
      <p:ext uri="{BB962C8B-B14F-4D97-AF65-F5344CB8AC3E}">
        <p14:creationId xmlns:p14="http://schemas.microsoft.com/office/powerpoint/2010/main" val="362673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gd7d1324c80_0_1"/>
          <p:cNvPicPr preferRelativeResize="0"/>
          <p:nvPr/>
        </p:nvPicPr>
        <p:blipFill>
          <a:blip r:embed="rId3">
            <a:alphaModFix/>
          </a:blip>
          <a:stretch>
            <a:fillRect/>
          </a:stretch>
        </p:blipFill>
        <p:spPr>
          <a:xfrm>
            <a:off x="9944100" y="0"/>
            <a:ext cx="2247900" cy="2990850"/>
          </a:xfrm>
          <a:prstGeom prst="rect">
            <a:avLst/>
          </a:prstGeom>
          <a:noFill/>
          <a:ln>
            <a:noFill/>
          </a:ln>
        </p:spPr>
      </p:pic>
      <p:pic>
        <p:nvPicPr>
          <p:cNvPr id="252" name="Google Shape;252;gd7d1324c80_0_1"/>
          <p:cNvPicPr preferRelativeResize="0"/>
          <p:nvPr/>
        </p:nvPicPr>
        <p:blipFill>
          <a:blip r:embed="rId4">
            <a:alphaModFix/>
          </a:blip>
          <a:stretch>
            <a:fillRect/>
          </a:stretch>
        </p:blipFill>
        <p:spPr>
          <a:xfrm>
            <a:off x="6518125" y="0"/>
            <a:ext cx="3425975" cy="2726495"/>
          </a:xfrm>
          <a:prstGeom prst="rect">
            <a:avLst/>
          </a:prstGeom>
          <a:noFill/>
          <a:ln>
            <a:noFill/>
          </a:ln>
        </p:spPr>
      </p:pic>
      <p:pic>
        <p:nvPicPr>
          <p:cNvPr id="253" name="Google Shape;253;gd7d1324c80_0_1"/>
          <p:cNvPicPr preferRelativeResize="0"/>
          <p:nvPr/>
        </p:nvPicPr>
        <p:blipFill>
          <a:blip r:embed="rId5">
            <a:alphaModFix/>
          </a:blip>
          <a:stretch>
            <a:fillRect/>
          </a:stretch>
        </p:blipFill>
        <p:spPr>
          <a:xfrm>
            <a:off x="8344725" y="2726512"/>
            <a:ext cx="1826600" cy="2679612"/>
          </a:xfrm>
          <a:prstGeom prst="rect">
            <a:avLst/>
          </a:prstGeom>
          <a:noFill/>
          <a:ln>
            <a:noFill/>
          </a:ln>
        </p:spPr>
      </p:pic>
      <p:pic>
        <p:nvPicPr>
          <p:cNvPr id="254" name="Google Shape;254;gd7d1324c80_0_1"/>
          <p:cNvPicPr preferRelativeResize="0"/>
          <p:nvPr/>
        </p:nvPicPr>
        <p:blipFill>
          <a:blip r:embed="rId6">
            <a:alphaModFix/>
          </a:blip>
          <a:stretch>
            <a:fillRect/>
          </a:stretch>
        </p:blipFill>
        <p:spPr>
          <a:xfrm>
            <a:off x="10128650" y="2990850"/>
            <a:ext cx="2063350" cy="2967515"/>
          </a:xfrm>
          <a:prstGeom prst="rect">
            <a:avLst/>
          </a:prstGeom>
          <a:noFill/>
          <a:ln>
            <a:noFill/>
          </a:ln>
        </p:spPr>
      </p:pic>
      <p:pic>
        <p:nvPicPr>
          <p:cNvPr id="255" name="Google Shape;255;gd7d1324c80_0_1"/>
          <p:cNvPicPr preferRelativeResize="0"/>
          <p:nvPr/>
        </p:nvPicPr>
        <p:blipFill>
          <a:blip r:embed="rId7">
            <a:alphaModFix/>
          </a:blip>
          <a:stretch>
            <a:fillRect/>
          </a:stretch>
        </p:blipFill>
        <p:spPr>
          <a:xfrm>
            <a:off x="6285888" y="5131100"/>
            <a:ext cx="5944275" cy="1726900"/>
          </a:xfrm>
          <a:prstGeom prst="rect">
            <a:avLst/>
          </a:prstGeom>
          <a:noFill/>
          <a:ln>
            <a:noFill/>
          </a:ln>
        </p:spPr>
      </p:pic>
      <p:pic>
        <p:nvPicPr>
          <p:cNvPr id="256" name="Google Shape;256;gd7d1324c80_0_1"/>
          <p:cNvPicPr preferRelativeResize="0"/>
          <p:nvPr/>
        </p:nvPicPr>
        <p:blipFill>
          <a:blip r:embed="rId8">
            <a:alphaModFix/>
          </a:blip>
          <a:stretch>
            <a:fillRect/>
          </a:stretch>
        </p:blipFill>
        <p:spPr>
          <a:xfrm>
            <a:off x="6518125" y="2726500"/>
            <a:ext cx="1858105" cy="2404599"/>
          </a:xfrm>
          <a:prstGeom prst="rect">
            <a:avLst/>
          </a:prstGeom>
          <a:noFill/>
          <a:ln>
            <a:noFill/>
          </a:ln>
        </p:spPr>
      </p:pic>
      <p:pic>
        <p:nvPicPr>
          <p:cNvPr id="257" name="Google Shape;257;gd7d1324c80_0_1"/>
          <p:cNvPicPr preferRelativeResize="0"/>
          <p:nvPr/>
        </p:nvPicPr>
        <p:blipFill>
          <a:blip r:embed="rId9">
            <a:alphaModFix/>
          </a:blip>
          <a:stretch>
            <a:fillRect/>
          </a:stretch>
        </p:blipFill>
        <p:spPr>
          <a:xfrm>
            <a:off x="3891996" y="0"/>
            <a:ext cx="2626125" cy="3408476"/>
          </a:xfrm>
          <a:prstGeom prst="rect">
            <a:avLst/>
          </a:prstGeom>
          <a:noFill/>
          <a:ln>
            <a:noFill/>
          </a:ln>
        </p:spPr>
      </p:pic>
      <p:pic>
        <p:nvPicPr>
          <p:cNvPr id="258" name="Google Shape;258;gd7d1324c80_0_1"/>
          <p:cNvPicPr preferRelativeResize="0"/>
          <p:nvPr/>
        </p:nvPicPr>
        <p:blipFill>
          <a:blip r:embed="rId10">
            <a:alphaModFix/>
          </a:blip>
          <a:stretch>
            <a:fillRect/>
          </a:stretch>
        </p:blipFill>
        <p:spPr>
          <a:xfrm>
            <a:off x="0" y="4665850"/>
            <a:ext cx="3507435" cy="2192151"/>
          </a:xfrm>
          <a:prstGeom prst="rect">
            <a:avLst/>
          </a:prstGeom>
          <a:noFill/>
          <a:ln>
            <a:noFill/>
          </a:ln>
        </p:spPr>
      </p:pic>
      <p:pic>
        <p:nvPicPr>
          <p:cNvPr id="259" name="Google Shape;259;gd7d1324c80_0_1"/>
          <p:cNvPicPr preferRelativeResize="0"/>
          <p:nvPr/>
        </p:nvPicPr>
        <p:blipFill>
          <a:blip r:embed="rId11">
            <a:alphaModFix/>
          </a:blip>
          <a:stretch>
            <a:fillRect/>
          </a:stretch>
        </p:blipFill>
        <p:spPr>
          <a:xfrm>
            <a:off x="0" y="-3"/>
            <a:ext cx="2192152" cy="2192152"/>
          </a:xfrm>
          <a:prstGeom prst="rect">
            <a:avLst/>
          </a:prstGeom>
          <a:noFill/>
          <a:ln>
            <a:noFill/>
          </a:ln>
        </p:spPr>
      </p:pic>
      <p:pic>
        <p:nvPicPr>
          <p:cNvPr id="260" name="Google Shape;260;gd7d1324c80_0_1"/>
          <p:cNvPicPr preferRelativeResize="0"/>
          <p:nvPr/>
        </p:nvPicPr>
        <p:blipFill rotWithShape="1">
          <a:blip r:embed="rId12">
            <a:alphaModFix/>
          </a:blip>
          <a:srcRect/>
          <a:stretch/>
        </p:blipFill>
        <p:spPr>
          <a:xfrm>
            <a:off x="0" y="2192150"/>
            <a:ext cx="2539405" cy="1907375"/>
          </a:xfrm>
          <a:prstGeom prst="rect">
            <a:avLst/>
          </a:prstGeom>
          <a:noFill/>
          <a:ln>
            <a:noFill/>
          </a:ln>
        </p:spPr>
      </p:pic>
      <p:pic>
        <p:nvPicPr>
          <p:cNvPr id="261" name="Google Shape;261;gd7d1324c80_0_1"/>
          <p:cNvPicPr preferRelativeResize="0"/>
          <p:nvPr/>
        </p:nvPicPr>
        <p:blipFill>
          <a:blip r:embed="rId13">
            <a:alphaModFix/>
          </a:blip>
          <a:stretch>
            <a:fillRect/>
          </a:stretch>
        </p:blipFill>
        <p:spPr>
          <a:xfrm>
            <a:off x="2141125" y="-2"/>
            <a:ext cx="1916600" cy="2495300"/>
          </a:xfrm>
          <a:prstGeom prst="rect">
            <a:avLst/>
          </a:prstGeom>
          <a:noFill/>
          <a:ln>
            <a:noFill/>
          </a:ln>
        </p:spPr>
      </p:pic>
      <p:pic>
        <p:nvPicPr>
          <p:cNvPr id="262" name="Google Shape;262;gd7d1324c80_0_1"/>
          <p:cNvPicPr preferRelativeResize="0"/>
          <p:nvPr/>
        </p:nvPicPr>
        <p:blipFill>
          <a:blip r:embed="rId14">
            <a:alphaModFix/>
          </a:blip>
          <a:stretch>
            <a:fillRect/>
          </a:stretch>
        </p:blipFill>
        <p:spPr>
          <a:xfrm>
            <a:off x="4573948" y="2401551"/>
            <a:ext cx="1944188" cy="3144724"/>
          </a:xfrm>
          <a:prstGeom prst="rect">
            <a:avLst/>
          </a:prstGeom>
          <a:noFill/>
          <a:ln>
            <a:noFill/>
          </a:ln>
        </p:spPr>
      </p:pic>
      <p:pic>
        <p:nvPicPr>
          <p:cNvPr id="263" name="Google Shape;263;gd7d1324c80_0_1"/>
          <p:cNvPicPr preferRelativeResize="0"/>
          <p:nvPr/>
        </p:nvPicPr>
        <p:blipFill>
          <a:blip r:embed="rId15">
            <a:alphaModFix/>
          </a:blip>
          <a:stretch>
            <a:fillRect/>
          </a:stretch>
        </p:blipFill>
        <p:spPr>
          <a:xfrm>
            <a:off x="2539400" y="2426400"/>
            <a:ext cx="2063350" cy="3095025"/>
          </a:xfrm>
          <a:prstGeom prst="rect">
            <a:avLst/>
          </a:prstGeom>
          <a:noFill/>
          <a:ln>
            <a:noFill/>
          </a:ln>
        </p:spPr>
      </p:pic>
      <p:pic>
        <p:nvPicPr>
          <p:cNvPr id="264" name="Google Shape;264;gd7d1324c80_0_1"/>
          <p:cNvPicPr preferRelativeResize="0"/>
          <p:nvPr/>
        </p:nvPicPr>
        <p:blipFill>
          <a:blip r:embed="rId16">
            <a:alphaModFix/>
          </a:blip>
          <a:stretch>
            <a:fillRect/>
          </a:stretch>
        </p:blipFill>
        <p:spPr>
          <a:xfrm>
            <a:off x="2225275" y="5451499"/>
            <a:ext cx="4060625" cy="1406500"/>
          </a:xfrm>
          <a:prstGeom prst="rect">
            <a:avLst/>
          </a:prstGeom>
          <a:noFill/>
          <a:ln>
            <a:noFill/>
          </a:ln>
        </p:spPr>
      </p:pic>
      <p:pic>
        <p:nvPicPr>
          <p:cNvPr id="265" name="Google Shape;265;gd7d1324c80_0_1"/>
          <p:cNvPicPr preferRelativeResize="0"/>
          <p:nvPr/>
        </p:nvPicPr>
        <p:blipFill>
          <a:blip r:embed="rId17">
            <a:alphaModFix/>
          </a:blip>
          <a:stretch>
            <a:fillRect/>
          </a:stretch>
        </p:blipFill>
        <p:spPr>
          <a:xfrm>
            <a:off x="1314100" y="3583000"/>
            <a:ext cx="1340284" cy="1406499"/>
          </a:xfrm>
          <a:prstGeom prst="rect">
            <a:avLst/>
          </a:prstGeom>
          <a:noFill/>
          <a:ln>
            <a:noFill/>
          </a:ln>
        </p:spPr>
      </p:pic>
      <p:pic>
        <p:nvPicPr>
          <p:cNvPr id="266" name="Google Shape;266;gd7d1324c80_0_1"/>
          <p:cNvPicPr preferRelativeResize="0"/>
          <p:nvPr/>
        </p:nvPicPr>
        <p:blipFill>
          <a:blip r:embed="rId18">
            <a:alphaModFix/>
          </a:blip>
          <a:stretch>
            <a:fillRect/>
          </a:stretch>
        </p:blipFill>
        <p:spPr>
          <a:xfrm>
            <a:off x="-82126" y="3935274"/>
            <a:ext cx="1517877" cy="966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d7d1324c80_0_35"/>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Examine</a:t>
            </a:r>
            <a:endParaRPr dirty="0"/>
          </a:p>
        </p:txBody>
      </p:sp>
      <p:sp>
        <p:nvSpPr>
          <p:cNvPr id="273" name="Google Shape;273;gd7d1324c80_0_35"/>
          <p:cNvSpPr txBox="1">
            <a:spLocks noGrp="1"/>
          </p:cNvSpPr>
          <p:nvPr>
            <p:ph type="body" idx="1"/>
          </p:nvPr>
        </p:nvSpPr>
        <p:spPr>
          <a:prstGeom prst="rect">
            <a:avLst/>
          </a:prstGeom>
        </p:spPr>
        <p:txBody>
          <a:bodyPr spcFirstLastPara="1" wrap="square" lIns="91425" tIns="45700" rIns="91425" bIns="45700" anchor="t" anchorCtr="0">
            <a:normAutofit/>
          </a:bodyPr>
          <a:lstStyle/>
          <a:p>
            <a:pPr lvl="0" algn="l" rtl="0">
              <a:spcBef>
                <a:spcPts val="1000"/>
              </a:spcBef>
              <a:spcAft>
                <a:spcPts val="0"/>
              </a:spcAft>
              <a:buSzPts val="1800"/>
              <a:buFont typeface="Arial" panose="020B0604020202020204" pitchFamily="34" charset="0"/>
              <a:buChar char="•"/>
            </a:pPr>
            <a:r>
              <a:rPr lang="en-US" dirty="0"/>
              <a:t>Assumptions</a:t>
            </a:r>
            <a:endParaRPr dirty="0"/>
          </a:p>
          <a:p>
            <a:pPr lvl="0" algn="l" rtl="0">
              <a:spcBef>
                <a:spcPts val="0"/>
              </a:spcBef>
              <a:spcAft>
                <a:spcPts val="0"/>
              </a:spcAft>
              <a:buSzPts val="1800"/>
              <a:buFont typeface="Arial" panose="020B0604020202020204" pitchFamily="34" charset="0"/>
              <a:buChar char="•"/>
            </a:pPr>
            <a:r>
              <a:rPr lang="en-US" dirty="0"/>
              <a:t>Bias</a:t>
            </a:r>
            <a:endParaRPr dirty="0"/>
          </a:p>
          <a:p>
            <a:pPr lvl="0" algn="l" rtl="0">
              <a:spcBef>
                <a:spcPts val="0"/>
              </a:spcBef>
              <a:spcAft>
                <a:spcPts val="0"/>
              </a:spcAft>
              <a:buSzPts val="1800"/>
              <a:buFont typeface="Arial" panose="020B0604020202020204" pitchFamily="34" charset="0"/>
              <a:buChar char="•"/>
            </a:pPr>
            <a:r>
              <a:rPr lang="en-US" dirty="0"/>
              <a:t>Stigma</a:t>
            </a:r>
            <a:endParaRPr dirty="0"/>
          </a:p>
          <a:p>
            <a:pPr lvl="0" algn="l" rtl="0">
              <a:spcBef>
                <a:spcPts val="0"/>
              </a:spcBef>
              <a:spcAft>
                <a:spcPts val="0"/>
              </a:spcAft>
              <a:buSzPts val="1800"/>
              <a:buFont typeface="Arial" panose="020B0604020202020204" pitchFamily="34" charset="0"/>
              <a:buChar char="•"/>
            </a:pPr>
            <a:r>
              <a:rPr lang="en-US" dirty="0"/>
              <a:t>Language</a:t>
            </a:r>
            <a:endParaRPr dirty="0"/>
          </a:p>
          <a:p>
            <a:pPr lvl="0" algn="l" rtl="0">
              <a:spcBef>
                <a:spcPts val="0"/>
              </a:spcBef>
              <a:spcAft>
                <a:spcPts val="0"/>
              </a:spcAft>
              <a:buSzPts val="1800"/>
              <a:buFont typeface="Arial" panose="020B0604020202020204" pitchFamily="34" charset="0"/>
              <a:buChar char="•"/>
            </a:pPr>
            <a:r>
              <a:rPr lang="en-US" dirty="0"/>
              <a:t>Expectations </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sz="2000" dirty="0">
                <a:ea typeface="Roboto"/>
                <a:cs typeface="Roboto"/>
                <a:sym typeface="Roboto"/>
              </a:rPr>
              <a:t>“We are much more than a hard-to-reach population, walking risk factors for HIV or vectors of disease transmission,” he said. “We are proud black men.” </a:t>
            </a:r>
            <a:r>
              <a:rPr lang="en-US" sz="2000" b="1" dirty="0">
                <a:ea typeface="Roboto"/>
                <a:cs typeface="Roboto"/>
                <a:sym typeface="Roboto"/>
              </a:rPr>
              <a:t>- Dr. David Malebranche</a:t>
            </a:r>
            <a:endParaRPr sz="4000" b="1" dirty="0"/>
          </a:p>
        </p:txBody>
      </p:sp>
      <p:sp>
        <p:nvSpPr>
          <p:cNvPr id="4" name="TextBox 3">
            <a:extLst>
              <a:ext uri="{FF2B5EF4-FFF2-40B4-BE49-F238E27FC236}">
                <a16:creationId xmlns:a16="http://schemas.microsoft.com/office/drawing/2014/main" id="{4DCF366A-1C9E-4265-9EA2-B9B6212D44CA}"/>
              </a:ext>
            </a:extLst>
          </p:cNvPr>
          <p:cNvSpPr txBox="1"/>
          <p:nvPr/>
        </p:nvSpPr>
        <p:spPr>
          <a:xfrm>
            <a:off x="3049003" y="6390184"/>
            <a:ext cx="6093994"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rPr>
              <a:t>(Boerner, 2016; Rodriguez, 2018)</a:t>
            </a:r>
            <a:endParaRPr lang="en-US" sz="10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db1f97a1a6_0_116"/>
          <p:cNvSpPr txBox="1">
            <a:spLocks noGrp="1"/>
          </p:cNvSpPr>
          <p:nvPr>
            <p:ph type="title"/>
          </p:nvPr>
        </p:nvSpPr>
        <p:spPr>
          <a:xfrm>
            <a:off x="4554250" y="2531325"/>
            <a:ext cx="2837100" cy="1185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Questions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3ABF-A3CC-4253-9062-227256859CBE}"/>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700A9937-742E-41D2-9C02-AF284B4954FD}"/>
              </a:ext>
            </a:extLst>
          </p:cNvPr>
          <p:cNvSpPr>
            <a:spLocks noGrp="1"/>
          </p:cNvSpPr>
          <p:nvPr>
            <p:ph type="body" idx="1"/>
          </p:nvPr>
        </p:nvSpPr>
        <p:spPr>
          <a:xfrm>
            <a:off x="838200" y="1464677"/>
            <a:ext cx="10515600" cy="4351338"/>
          </a:xfrm>
        </p:spPr>
        <p:txBody>
          <a:bodyPr>
            <a:noAutofit/>
          </a:bodyPr>
          <a:lstStyle/>
          <a:p>
            <a:pPr marL="914400" marR="0" indent="-91440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The Body Pro. (2019, Feb 27). Black Gay and Bisexual Men Demonstrate High </a:t>
            </a:r>
            <a:r>
              <a:rPr lang="en-US" sz="1200" dirty="0" err="1">
                <a:effectLst/>
                <a:latin typeface="Calibri" panose="020F0502020204030204" pitchFamily="34" charset="0"/>
                <a:ea typeface="Calibri" panose="020F0502020204030204" pitchFamily="34" charset="0"/>
                <a:cs typeface="Calibri" panose="020F0502020204030204" pitchFamily="34" charset="0"/>
              </a:rPr>
              <a:t>PrEP</a:t>
            </a:r>
            <a:r>
              <a:rPr lang="en-US" sz="1200" dirty="0">
                <a:effectLst/>
                <a:latin typeface="Calibri" panose="020F0502020204030204" pitchFamily="34" charset="0"/>
                <a:ea typeface="Calibri" panose="020F0502020204030204" pitchFamily="34" charset="0"/>
                <a:cs typeface="Calibri" panose="020F0502020204030204" pitchFamily="34" charset="0"/>
              </a:rPr>
              <a:t> Adherence in Hotly Anticipated Study. Retrieved from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https://www.thebodypro.com/article/study-shows-bmsm-demonstrate-high-prep-adherence</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914400" marR="0" indent="-91440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Boerner, H. (2016, Dec 30). Confronting Implicit Bias to Transform Sexual Health and Medical Care. The Body Pro. Retrieved from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https://www.thebodypro.com/article/confronting-implicit-bias-to-transform-sexual-heal</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914400" marR="0" indent="-91440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Fitzsimons, T. (2019, March 8). </a:t>
            </a:r>
            <a:r>
              <a:rPr lang="en-US" sz="1200" dirty="0" err="1">
                <a:effectLst/>
                <a:latin typeface="Calibri" panose="020F0502020204030204" pitchFamily="34" charset="0"/>
                <a:ea typeface="Calibri" panose="020F0502020204030204" pitchFamily="34" charset="0"/>
                <a:cs typeface="Calibri" panose="020F0502020204030204" pitchFamily="34" charset="0"/>
              </a:rPr>
              <a:t>PrEP</a:t>
            </a:r>
            <a:r>
              <a:rPr lang="en-US" sz="1200" dirty="0">
                <a:effectLst/>
                <a:latin typeface="Calibri" panose="020F0502020204030204" pitchFamily="34" charset="0"/>
                <a:ea typeface="Calibri" panose="020F0502020204030204" pitchFamily="34" charset="0"/>
                <a:cs typeface="Calibri" panose="020F0502020204030204" pitchFamily="34" charset="0"/>
              </a:rPr>
              <a:t> use jumps to 35 percent among gay and bi men at risk of HIV. NBC News. Retrieved from  https://www.nbcnews.com/feature/nbc-out/prep-use-jumps-35-percent-among-gay-bi-men-risk-n980516?icid=related</a:t>
            </a:r>
          </a:p>
          <a:p>
            <a:pPr marL="914400" marR="0" indent="-91440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Gant, Z., Johnson, S. D., Li, J., Wang, S., Hawkins, D., Chong, M., ... &amp; Hernandez, A. (2020). Diagnoses of HIV infection in the United States and dependent areas (updated), 2018.</a:t>
            </a:r>
          </a:p>
          <a:p>
            <a:pPr marL="914400" marR="0" indent="-91440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HVCS. (2016, Feb 29). CDC Releases Report on Lifetime Risk of HIV Diagnosis. Retrieved from </a:t>
            </a:r>
            <a:r>
              <a:rPr lang="en-US" sz="1200" dirty="0">
                <a:effectLst/>
                <a:latin typeface="Calibri" panose="020F0502020204030204" pitchFamily="34" charset="0"/>
                <a:ea typeface="Calibri" panose="020F0502020204030204" pitchFamily="34" charset="0"/>
                <a:cs typeface="Calibri" panose="020F0502020204030204" pitchFamily="34" charset="0"/>
                <a:hlinkClick r:id="rId4"/>
              </a:rPr>
              <a:t>https://www.hudsonvalleycs.org/cdc-releases-report-on-lifetime-risk-of-hiv-diagnosis/</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914400" marR="0" indent="-914400">
              <a:lnSpc>
                <a:spcPct val="107000"/>
              </a:lnSpc>
              <a:spcBef>
                <a:spcPts val="0"/>
              </a:spcBef>
              <a:spcAft>
                <a:spcPts val="800"/>
              </a:spcAft>
              <a:buNone/>
            </a:pPr>
            <a:r>
              <a:rPr lang="en-US" sz="12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Kanny</a:t>
            </a:r>
            <a:r>
              <a:rPr lang="en-US" sz="1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D., Jeffries IV, W. L., Chapin-</a:t>
            </a:r>
            <a:r>
              <a:rPr lang="en-US" sz="12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Bardales</a:t>
            </a:r>
            <a:r>
              <a:rPr lang="en-US" sz="1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J., Denning, P., Cha, S., Finlayson, T., ... &amp; National HIV Behavioral Surveillance Study Group. (2019). Racial/ethnic disparities in HIV preexposure prophylaxis among men who have sex with men—23 urban areas, 2017. </a:t>
            </a:r>
            <a:r>
              <a:rPr lang="en-US" sz="1200" i="1" dirty="0">
                <a:effectLst/>
                <a:latin typeface="Calibri" panose="020F0502020204030204" pitchFamily="34" charset="0"/>
                <a:ea typeface="Calibri" panose="020F0502020204030204" pitchFamily="34" charset="0"/>
                <a:cs typeface="Calibri" panose="020F0502020204030204" pitchFamily="34" charset="0"/>
              </a:rPr>
              <a:t>Morbidity and Mortality Weekly Report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68</a:t>
            </a:r>
            <a:r>
              <a:rPr lang="en-US" sz="1200" dirty="0">
                <a:effectLst/>
                <a:latin typeface="Calibri" panose="020F0502020204030204" pitchFamily="34" charset="0"/>
                <a:ea typeface="Calibri" panose="020F0502020204030204" pitchFamily="34" charset="0"/>
                <a:cs typeface="Calibri" panose="020F0502020204030204" pitchFamily="34" charset="0"/>
              </a:rPr>
              <a:t>(37), 801.</a:t>
            </a:r>
          </a:p>
          <a:p>
            <a:pPr marL="914400" marR="0" indent="-91440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Kirby, T. (2020). </a:t>
            </a:r>
            <a:r>
              <a:rPr lang="en-US" sz="1200" dirty="0" err="1">
                <a:effectLst/>
                <a:latin typeface="Calibri" panose="020F0502020204030204" pitchFamily="34" charset="0"/>
                <a:ea typeface="Calibri" panose="020F0502020204030204" pitchFamily="34" charset="0"/>
                <a:cs typeface="Calibri" panose="020F0502020204030204" pitchFamily="34" charset="0"/>
              </a:rPr>
              <a:t>PrEP</a:t>
            </a:r>
            <a:r>
              <a:rPr lang="en-US" sz="1200" dirty="0">
                <a:effectLst/>
                <a:latin typeface="Calibri" panose="020F0502020204030204" pitchFamily="34" charset="0"/>
                <a:ea typeface="Calibri" panose="020F0502020204030204" pitchFamily="34" charset="0"/>
                <a:cs typeface="Calibri" panose="020F0502020204030204" pitchFamily="34" charset="0"/>
              </a:rPr>
              <a:t> use falling short in African American and Hispanic MSM. </a:t>
            </a:r>
            <a:r>
              <a:rPr lang="en-US" sz="1200" i="1" dirty="0">
                <a:effectLst/>
                <a:latin typeface="Calibri" panose="020F0502020204030204" pitchFamily="34" charset="0"/>
                <a:ea typeface="Calibri" panose="020F0502020204030204" pitchFamily="34" charset="0"/>
                <a:cs typeface="Calibri" panose="020F0502020204030204" pitchFamily="34" charset="0"/>
              </a:rPr>
              <a:t>The Lancet HIV</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7</a:t>
            </a:r>
            <a:r>
              <a:rPr lang="en-US" sz="1200" dirty="0">
                <a:effectLst/>
                <a:latin typeface="Calibri" panose="020F0502020204030204" pitchFamily="34" charset="0"/>
                <a:ea typeface="Calibri" panose="020F0502020204030204" pitchFamily="34" charset="0"/>
                <a:cs typeface="Calibri" panose="020F0502020204030204" pitchFamily="34" charset="0"/>
              </a:rPr>
              <a:t>(2). </a:t>
            </a:r>
            <a:r>
              <a:rPr lang="en-US" sz="1200" dirty="0">
                <a:effectLst/>
                <a:latin typeface="Calibri" panose="020F0502020204030204" pitchFamily="34" charset="0"/>
                <a:ea typeface="Calibri" panose="020F0502020204030204" pitchFamily="34" charset="0"/>
                <a:cs typeface="Calibri" panose="020F0502020204030204" pitchFamily="34" charset="0"/>
                <a:hlinkClick r:id="rId5"/>
              </a:rPr>
              <a:t>https://doi.org/10.1016/s2352-3018(20)30005-9</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914400" marR="0" indent="-91440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Reuters. (2019, Sept 26). Unequal HIV prevention pill use puts minority men at higher risk. NBC News. Retrieved from </a:t>
            </a:r>
            <a:r>
              <a:rPr lang="en-US" sz="1200" dirty="0">
                <a:effectLst/>
                <a:latin typeface="Calibri" panose="020F0502020204030204" pitchFamily="34" charset="0"/>
                <a:ea typeface="Calibri" panose="020F0502020204030204" pitchFamily="34" charset="0"/>
                <a:cs typeface="Calibri" panose="020F0502020204030204" pitchFamily="34" charset="0"/>
                <a:hlinkClick r:id="rId6"/>
              </a:rPr>
              <a:t>https://www.nbcnews.com/feature/nbc-out/unequal-hiv-prevention-pill-use-puts-minority-men-higher-risk-n1059016</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914400" marR="0" indent="-914400">
              <a:lnSpc>
                <a:spcPct val="107000"/>
              </a:lnSpc>
              <a:spcBef>
                <a:spcPts val="0"/>
              </a:spcBef>
              <a:spcAft>
                <a:spcPts val="800"/>
              </a:spcAft>
              <a:buNone/>
            </a:pPr>
            <a:r>
              <a:rPr lang="en-US" sz="1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Wheeler, D. P., Fields, S. D., Beauchamp, G., Chen, Y. Q., </a:t>
            </a:r>
            <a:r>
              <a:rPr lang="en-US" sz="12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Emel</a:t>
            </a:r>
            <a:r>
              <a:rPr lang="en-US" sz="1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 M., </a:t>
            </a:r>
            <a:r>
              <a:rPr lang="en-US" sz="12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Hightow</a:t>
            </a:r>
            <a:r>
              <a:rPr lang="en-US" sz="12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‐Weidman, L., ... &amp; Wilton, L. (2019). Pre‐exposure prophylaxis initiation and adherence among Black men who have sex with men (MSM) in three US cities: results from the HPTN 073 study. </a:t>
            </a:r>
            <a:r>
              <a:rPr lang="en-US" sz="1200" i="1" dirty="0">
                <a:effectLst/>
                <a:latin typeface="Calibri" panose="020F0502020204030204" pitchFamily="34" charset="0"/>
                <a:ea typeface="Calibri" panose="020F0502020204030204" pitchFamily="34" charset="0"/>
                <a:cs typeface="Calibri" panose="020F0502020204030204" pitchFamily="34" charset="0"/>
              </a:rPr>
              <a:t>Journal of the International AIDS Society</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22</a:t>
            </a:r>
            <a:r>
              <a:rPr lang="en-US" sz="1200" dirty="0">
                <a:effectLst/>
                <a:latin typeface="Calibri" panose="020F0502020204030204" pitchFamily="34" charset="0"/>
                <a:ea typeface="Calibri" panose="020F0502020204030204" pitchFamily="34" charset="0"/>
                <a:cs typeface="Calibri" panose="020F0502020204030204" pitchFamily="34" charset="0"/>
              </a:rPr>
              <a:t>(2), e25223.</a:t>
            </a:r>
          </a:p>
          <a:p>
            <a:pPr marL="914400" indent="-914400">
              <a:buNone/>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5161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eaLnBrk="1" hangingPunct="1">
              <a:defRPr/>
            </a:pPr>
            <a:r>
              <a:rPr lang="en-US" dirty="0">
                <a:latin typeface="Catamaran" panose="00000500000000000000" pitchFamily="2" charset="0"/>
                <a:cs typeface="Catamaran" panose="00000500000000000000" pitchFamily="2" charset="0"/>
              </a:rPr>
              <a:t>Presenters</a:t>
            </a:r>
          </a:p>
        </p:txBody>
      </p:sp>
      <p:sp>
        <p:nvSpPr>
          <p:cNvPr id="11" name="TextBox 10">
            <a:extLst>
              <a:ext uri="{FF2B5EF4-FFF2-40B4-BE49-F238E27FC236}">
                <a16:creationId xmlns:a16="http://schemas.microsoft.com/office/drawing/2014/main" id="{194A20C8-CD89-4403-8B91-648D1277333A}"/>
              </a:ext>
            </a:extLst>
          </p:cNvPr>
          <p:cNvSpPr txBox="1"/>
          <p:nvPr/>
        </p:nvSpPr>
        <p:spPr>
          <a:xfrm>
            <a:off x="2131107" y="4554545"/>
            <a:ext cx="3277975" cy="148502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b="1" dirty="0">
                <a:latin typeface="Barlow" panose="00000500000000000000" pitchFamily="2" charset="0"/>
              </a:rPr>
              <a:t>Tyrell Manning</a:t>
            </a:r>
          </a:p>
          <a:p>
            <a:r>
              <a:rPr lang="en-US" i="1" dirty="0">
                <a:latin typeface="Barlow" panose="00000500000000000000" pitchFamily="2" charset="0"/>
              </a:rPr>
              <a:t>He/Him/His</a:t>
            </a:r>
          </a:p>
          <a:p>
            <a:r>
              <a:rPr lang="en-US" i="1" dirty="0">
                <a:latin typeface="Barlow" panose="00000500000000000000" pitchFamily="2" charset="0"/>
              </a:rPr>
              <a:t>Early Intervention Outreach Services Specialist </a:t>
            </a:r>
          </a:p>
          <a:p>
            <a:r>
              <a:rPr lang="en-US" i="1" dirty="0">
                <a:latin typeface="Barlow" panose="00000500000000000000" pitchFamily="2" charset="0"/>
              </a:rPr>
              <a:t>Williams &amp; Associates, Inc. </a:t>
            </a:r>
          </a:p>
        </p:txBody>
      </p:sp>
      <p:pic>
        <p:nvPicPr>
          <p:cNvPr id="1026" name="Picture 2">
            <a:extLst>
              <a:ext uri="{FF2B5EF4-FFF2-40B4-BE49-F238E27FC236}">
                <a16:creationId xmlns:a16="http://schemas.microsoft.com/office/drawing/2014/main" id="{B8781380-1C7A-4087-AF1E-9AECD42B2D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03" b="14194"/>
          <a:stretch/>
        </p:blipFill>
        <p:spPr bwMode="auto">
          <a:xfrm>
            <a:off x="6752027" y="1340187"/>
            <a:ext cx="2839772" cy="311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wearing glasses and a suit&#10;&#10;Description automatically generated with medium confidence">
            <a:extLst>
              <a:ext uri="{FF2B5EF4-FFF2-40B4-BE49-F238E27FC236}">
                <a16:creationId xmlns:a16="http://schemas.microsoft.com/office/drawing/2014/main" id="{4EEBAC1D-EE38-4D8E-8C6F-97B5DB89C5B5}"/>
              </a:ext>
            </a:extLst>
          </p:cNvPr>
          <p:cNvPicPr>
            <a:picLocks noChangeAspect="1"/>
          </p:cNvPicPr>
          <p:nvPr/>
        </p:nvPicPr>
        <p:blipFill>
          <a:blip r:embed="rId4"/>
          <a:stretch>
            <a:fillRect/>
          </a:stretch>
        </p:blipFill>
        <p:spPr>
          <a:xfrm>
            <a:off x="2131107" y="1511864"/>
            <a:ext cx="2941638" cy="2941638"/>
          </a:xfrm>
          <a:prstGeom prst="rect">
            <a:avLst/>
          </a:prstGeom>
        </p:spPr>
      </p:pic>
      <p:sp>
        <p:nvSpPr>
          <p:cNvPr id="7" name="TextBox 6">
            <a:extLst>
              <a:ext uri="{FF2B5EF4-FFF2-40B4-BE49-F238E27FC236}">
                <a16:creationId xmlns:a16="http://schemas.microsoft.com/office/drawing/2014/main" id="{9260FB37-48D0-4AC7-B1C2-3DD9C613A2B0}"/>
              </a:ext>
            </a:extLst>
          </p:cNvPr>
          <p:cNvSpPr txBox="1"/>
          <p:nvPr/>
        </p:nvSpPr>
        <p:spPr>
          <a:xfrm>
            <a:off x="6752027" y="4554545"/>
            <a:ext cx="3239937" cy="120802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b="1" dirty="0">
                <a:latin typeface="Barlow" panose="00000500000000000000" pitchFamily="2" charset="0"/>
              </a:rPr>
              <a:t>D. Rashaan Gilmore</a:t>
            </a:r>
          </a:p>
          <a:p>
            <a:r>
              <a:rPr lang="en-US" i="1" dirty="0">
                <a:latin typeface="Barlow" panose="00000500000000000000" pitchFamily="2" charset="0"/>
              </a:rPr>
              <a:t>He/Him/His</a:t>
            </a:r>
          </a:p>
          <a:p>
            <a:r>
              <a:rPr lang="en-US" i="1" dirty="0">
                <a:latin typeface="Barlow" panose="00000500000000000000" pitchFamily="2" charset="0"/>
              </a:rPr>
              <a:t>Founder + President</a:t>
            </a:r>
          </a:p>
          <a:p>
            <a:r>
              <a:rPr lang="en-US" i="1" dirty="0" err="1">
                <a:latin typeface="Barlow" panose="00000500000000000000" pitchFamily="2" charset="0"/>
              </a:rPr>
              <a:t>BlaqOut</a:t>
            </a:r>
            <a:endParaRPr lang="en-US" i="1" dirty="0">
              <a:latin typeface="Barlow" panose="00000500000000000000" pitchFamily="2" charset="0"/>
            </a:endParaRPr>
          </a:p>
        </p:txBody>
      </p:sp>
    </p:spTree>
    <p:extLst>
      <p:ext uri="{BB962C8B-B14F-4D97-AF65-F5344CB8AC3E}">
        <p14:creationId xmlns:p14="http://schemas.microsoft.com/office/powerpoint/2010/main" val="338292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noFill/>
          <a:ln>
            <a:noFill/>
          </a:ln>
        </p:spPr>
        <p:txBody>
          <a:bodyPr spcFirstLastPara="1" wrap="square" lIns="91425" tIns="45700" rIns="91425" bIns="45700" anchor="ctr" anchorCtr="0">
            <a:normAutofit/>
          </a:bodyPr>
          <a:lstStyle/>
          <a:p>
            <a:pPr lvl="0"/>
            <a:r>
              <a:rPr lang="en-US"/>
              <a:t>Learning Objectives</a:t>
            </a:r>
          </a:p>
        </p:txBody>
      </p:sp>
      <p:sp>
        <p:nvSpPr>
          <p:cNvPr id="95" name="Google Shape;95;p2"/>
          <p:cNvSpPr txBox="1">
            <a:spLocks noGrp="1"/>
          </p:cNvSpPr>
          <p:nvPr>
            <p:ph type="body" idx="1"/>
          </p:nvPr>
        </p:nvSpPr>
        <p:spPr>
          <a:xfrm>
            <a:off x="838200" y="1825625"/>
            <a:ext cx="10515600" cy="4351338"/>
          </a:xfrm>
          <a:noFill/>
          <a:ln>
            <a:noFill/>
          </a:ln>
        </p:spPr>
        <p:txBody>
          <a:bodyPr spcFirstLastPara="1" wrap="square" lIns="91425" tIns="45700" rIns="91425" bIns="45700" anchor="t" anchorCtr="0">
            <a:normAutofit/>
          </a:bodyPr>
          <a:lstStyle/>
          <a:p>
            <a:pPr marL="571500" lvl="0" indent="-457200">
              <a:buFont typeface="+mj-lt"/>
              <a:buAutoNum type="arabicPeriod"/>
            </a:pPr>
            <a:r>
              <a:rPr lang="en-US" dirty="0"/>
              <a:t>Understand the impact of HIV amongst Black men who have sex with men (BMSM)</a:t>
            </a:r>
          </a:p>
          <a:p>
            <a:pPr marL="571500" lvl="0" indent="-457200">
              <a:buFont typeface="+mj-lt"/>
              <a:buAutoNum type="arabicPeriod"/>
            </a:pPr>
            <a:r>
              <a:rPr lang="en-US" dirty="0">
                <a:sym typeface="Calibri"/>
              </a:rPr>
              <a:t>Identify strategies and best practices for recruiting and engaging </a:t>
            </a:r>
            <a:r>
              <a:rPr lang="en-US" dirty="0"/>
              <a:t>BMSM</a:t>
            </a:r>
            <a:r>
              <a:rPr lang="en-US" dirty="0">
                <a:sym typeface="Calibri"/>
              </a:rPr>
              <a:t> with pre-exposure prophylaxis (</a:t>
            </a:r>
            <a:r>
              <a:rPr lang="en-US" dirty="0" err="1">
                <a:sym typeface="Calibri"/>
              </a:rPr>
              <a:t>PrEP</a:t>
            </a:r>
            <a:r>
              <a:rPr lang="en-US" dirty="0">
                <a:sym typeface="Calibri"/>
              </a:rPr>
              <a:t>)</a:t>
            </a:r>
            <a:endParaRPr lang="en-US" dirty="0"/>
          </a:p>
          <a:p>
            <a:pPr marL="571500" lvl="0" indent="-457200">
              <a:buFont typeface="+mj-lt"/>
              <a:buAutoNum type="arabicPeriod"/>
            </a:pPr>
            <a:r>
              <a:rPr lang="en-US" dirty="0">
                <a:sym typeface="Calibri"/>
              </a:rPr>
              <a:t>Discuss perceived ideas about </a:t>
            </a:r>
            <a:r>
              <a:rPr lang="en-US" dirty="0"/>
              <a:t>Black </a:t>
            </a:r>
            <a:r>
              <a:rPr lang="en-US" dirty="0">
                <a:sym typeface="Calibri"/>
              </a:rPr>
              <a:t>MSM and </a:t>
            </a:r>
            <a:r>
              <a:rPr lang="en-US" dirty="0" err="1">
                <a:sym typeface="Calibri"/>
              </a:rPr>
              <a:t>PrEP</a:t>
            </a:r>
            <a:r>
              <a:rPr lang="en-US" dirty="0">
                <a:sym typeface="Calibri"/>
              </a:rPr>
              <a:t> uptake</a:t>
            </a:r>
            <a:endParaRPr lang="en-US" dirty="0"/>
          </a:p>
          <a:p>
            <a:pPr marL="571500" lvl="0" indent="-457200">
              <a:buFont typeface="+mj-lt"/>
              <a:buAutoNum type="arabicPeriod"/>
            </a:pPr>
            <a:r>
              <a:rPr lang="en-US" dirty="0">
                <a:sym typeface="Calibri"/>
              </a:rPr>
              <a:t>Understand </a:t>
            </a:r>
            <a:r>
              <a:rPr lang="en-US" dirty="0" err="1">
                <a:sym typeface="Calibri"/>
              </a:rPr>
              <a:t>PrEP</a:t>
            </a:r>
            <a:r>
              <a:rPr lang="en-US" dirty="0">
                <a:sym typeface="Calibri"/>
              </a:rPr>
              <a:t> messaging to Black MSM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db1f97a1a6_0_20"/>
          <p:cNvSpPr txBox="1">
            <a:spLocks noGrp="1"/>
          </p:cNvSpPr>
          <p:nvPr>
            <p:ph type="title"/>
          </p:nvPr>
        </p:nvSpPr>
        <p:spPr>
          <a:xfrm>
            <a:off x="459825" y="26826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600" dirty="0"/>
              <a:t>HIV &amp; BMSM</a:t>
            </a:r>
            <a:endParaRPr sz="4600" dirty="0"/>
          </a:p>
        </p:txBody>
      </p:sp>
      <p:pic>
        <p:nvPicPr>
          <p:cNvPr id="109" name="Google Shape;109;gdb1f97a1a6_0_20"/>
          <p:cNvPicPr preferRelativeResize="0"/>
          <p:nvPr/>
        </p:nvPicPr>
        <p:blipFill>
          <a:blip r:embed="rId3">
            <a:alphaModFix/>
          </a:blip>
          <a:stretch>
            <a:fillRect/>
          </a:stretch>
        </p:blipFill>
        <p:spPr>
          <a:xfrm>
            <a:off x="5357500" y="1614675"/>
            <a:ext cx="4901750" cy="326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330200" algn="l" rtl="0">
              <a:lnSpc>
                <a:spcPct val="90000"/>
              </a:lnSpc>
              <a:spcBef>
                <a:spcPts val="0"/>
              </a:spcBef>
              <a:spcAft>
                <a:spcPts val="0"/>
              </a:spcAft>
              <a:buSzPts val="1600"/>
              <a:buChar char="•"/>
            </a:pPr>
            <a:r>
              <a:rPr lang="en-US" sz="2600"/>
              <a:t> </a:t>
            </a:r>
            <a:endParaRPr sz="2600"/>
          </a:p>
          <a:p>
            <a:pPr marL="0" lvl="0" indent="0" algn="l" rtl="0">
              <a:lnSpc>
                <a:spcPct val="90000"/>
              </a:lnSpc>
              <a:spcBef>
                <a:spcPts val="0"/>
              </a:spcBef>
              <a:spcAft>
                <a:spcPts val="0"/>
              </a:spcAft>
              <a:buNone/>
            </a:pPr>
            <a:endParaRPr sz="2600"/>
          </a:p>
        </p:txBody>
      </p:sp>
      <p:pic>
        <p:nvPicPr>
          <p:cNvPr id="115" name="Google Shape;115;p4"/>
          <p:cNvPicPr preferRelativeResize="0"/>
          <p:nvPr/>
        </p:nvPicPr>
        <p:blipFill>
          <a:blip r:embed="rId3">
            <a:alphaModFix/>
          </a:blip>
          <a:stretch>
            <a:fillRect/>
          </a:stretch>
        </p:blipFill>
        <p:spPr>
          <a:xfrm>
            <a:off x="0" y="0"/>
            <a:ext cx="12192000" cy="6259286"/>
          </a:xfrm>
          <a:prstGeom prst="rect">
            <a:avLst/>
          </a:prstGeom>
          <a:noFill/>
          <a:ln>
            <a:noFill/>
          </a:ln>
        </p:spPr>
      </p:pic>
      <p:sp>
        <p:nvSpPr>
          <p:cNvPr id="5" name="TextBox 4">
            <a:extLst>
              <a:ext uri="{FF2B5EF4-FFF2-40B4-BE49-F238E27FC236}">
                <a16:creationId xmlns:a16="http://schemas.microsoft.com/office/drawing/2014/main" id="{D6C805CC-EBCD-4EA5-B220-C7391D56C40B}"/>
              </a:ext>
            </a:extLst>
          </p:cNvPr>
          <p:cNvSpPr txBox="1"/>
          <p:nvPr/>
        </p:nvSpPr>
        <p:spPr>
          <a:xfrm>
            <a:off x="3049003" y="6390184"/>
            <a:ext cx="6093994"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rPr>
              <a:t>(Gant, et al., 2020)</a:t>
            </a:r>
            <a:endParaRPr lang="en-US" sz="1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db1f97a1a6_0_11"/>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22" name="Google Shape;122;gdb1f97a1a6_0_11"/>
          <p:cNvPicPr preferRelativeResize="0"/>
          <p:nvPr/>
        </p:nvPicPr>
        <p:blipFill>
          <a:blip r:embed="rId3">
            <a:alphaModFix/>
          </a:blip>
          <a:stretch>
            <a:fillRect/>
          </a:stretch>
        </p:blipFill>
        <p:spPr>
          <a:xfrm>
            <a:off x="1" y="-1"/>
            <a:ext cx="12192000" cy="6176963"/>
          </a:xfrm>
          <a:prstGeom prst="rect">
            <a:avLst/>
          </a:prstGeom>
          <a:noFill/>
          <a:ln>
            <a:noFill/>
          </a:ln>
        </p:spPr>
      </p:pic>
      <p:sp>
        <p:nvSpPr>
          <p:cNvPr id="4" name="TextBox 3">
            <a:extLst>
              <a:ext uri="{FF2B5EF4-FFF2-40B4-BE49-F238E27FC236}">
                <a16:creationId xmlns:a16="http://schemas.microsoft.com/office/drawing/2014/main" id="{596872F6-6ECE-4735-BFED-6AC8323433F5}"/>
              </a:ext>
            </a:extLst>
          </p:cNvPr>
          <p:cNvSpPr txBox="1"/>
          <p:nvPr/>
        </p:nvSpPr>
        <p:spPr>
          <a:xfrm>
            <a:off x="3049003" y="6390184"/>
            <a:ext cx="6093994"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rPr>
              <a:t>(Gant, et al., 2020)</a:t>
            </a:r>
            <a:endParaRPr lang="en-US" sz="10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70" name="Content Placeholder 2">
            <a:extLst>
              <a:ext uri="{FF2B5EF4-FFF2-40B4-BE49-F238E27FC236}">
                <a16:creationId xmlns:a16="http://schemas.microsoft.com/office/drawing/2014/main" id="{129593FA-E936-4C7F-8C84-17BB1732D446}"/>
              </a:ext>
            </a:extLst>
          </p:cNvPr>
          <p:cNvSpPr>
            <a:spLocks noGrp="1"/>
          </p:cNvSpPr>
          <p:nvPr>
            <p:ph sz="half" idx="1"/>
          </p:nvPr>
        </p:nvSpPr>
        <p:spPr>
          <a:xfrm>
            <a:off x="609600" y="1536192"/>
            <a:ext cx="4876800" cy="4431307"/>
          </a:xfrm>
        </p:spPr>
        <p:txBody>
          <a:bodyPr>
            <a:normAutofit/>
          </a:bodyPr>
          <a:lstStyle/>
          <a:p>
            <a:pPr marL="114300" indent="0">
              <a:buNone/>
            </a:pPr>
            <a:r>
              <a:rPr lang="en-US" sz="4000" dirty="0">
                <a:solidFill>
                  <a:schemeClr val="accent6"/>
                </a:solidFill>
              </a:rPr>
              <a:t>BMSM still bear a disproportionate burden of new HIV infections.</a:t>
            </a:r>
          </a:p>
        </p:txBody>
      </p:sp>
      <p:pic>
        <p:nvPicPr>
          <p:cNvPr id="129" name="Google Shape;129;gdb1f97a1a6_0_54"/>
          <p:cNvPicPr preferRelativeResize="0"/>
          <p:nvPr/>
        </p:nvPicPr>
        <p:blipFill>
          <a:blip r:embed="rId3"/>
          <a:stretch>
            <a:fillRect/>
          </a:stretch>
        </p:blipFill>
        <p:spPr>
          <a:xfrm>
            <a:off x="6117772" y="566058"/>
            <a:ext cx="4976995" cy="5096642"/>
          </a:xfrm>
          <a:prstGeom prst="rect">
            <a:avLst/>
          </a:prstGeom>
          <a:noFill/>
          <a:ln>
            <a:noFill/>
          </a:ln>
        </p:spPr>
      </p:pic>
      <p:sp>
        <p:nvSpPr>
          <p:cNvPr id="4" name="TextBox 3">
            <a:extLst>
              <a:ext uri="{FF2B5EF4-FFF2-40B4-BE49-F238E27FC236}">
                <a16:creationId xmlns:a16="http://schemas.microsoft.com/office/drawing/2014/main" id="{FDF9F2E5-C444-4154-98E6-4BBD5125DCCB}"/>
              </a:ext>
            </a:extLst>
          </p:cNvPr>
          <p:cNvSpPr txBox="1"/>
          <p:nvPr/>
        </p:nvSpPr>
        <p:spPr>
          <a:xfrm>
            <a:off x="3049003" y="6390184"/>
            <a:ext cx="6093994"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rPr>
              <a:t>(HVCS, 2016)</a:t>
            </a:r>
            <a:endParaRPr lang="en-US" sz="10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db1f97a1a6_0_60"/>
          <p:cNvSpPr txBox="1">
            <a:spLocks noGrp="1"/>
          </p:cNvSpPr>
          <p:nvPr>
            <p:ph type="title"/>
          </p:nvPr>
        </p:nvSpPr>
        <p:spPr>
          <a:xfrm>
            <a:off x="533850" y="484257"/>
            <a:ext cx="11519100" cy="407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Why are BSM disproportionately impacted by HIV?   </a:t>
            </a:r>
            <a:endParaRPr dirty="0"/>
          </a:p>
        </p:txBody>
      </p:sp>
      <p:grpSp>
        <p:nvGrpSpPr>
          <p:cNvPr id="136" name="Google Shape;136;gdb1f97a1a6_0_60"/>
          <p:cNvGrpSpPr/>
          <p:nvPr/>
        </p:nvGrpSpPr>
        <p:grpSpPr>
          <a:xfrm>
            <a:off x="718650" y="1002762"/>
            <a:ext cx="10482366" cy="5091929"/>
            <a:chOff x="-2" y="0"/>
            <a:chExt cx="17136450" cy="9576696"/>
          </a:xfrm>
        </p:grpSpPr>
        <p:pic>
          <p:nvPicPr>
            <p:cNvPr id="137" name="Google Shape;137;gdb1f97a1a6_0_60" descr="pasted-image.pdf"/>
            <p:cNvPicPr preferRelativeResize="0"/>
            <p:nvPr/>
          </p:nvPicPr>
          <p:blipFill rotWithShape="1">
            <a:blip r:embed="rId3">
              <a:alphaModFix/>
            </a:blip>
            <a:srcRect/>
            <a:stretch/>
          </p:blipFill>
          <p:spPr>
            <a:xfrm>
              <a:off x="-2" y="0"/>
              <a:ext cx="17136450" cy="9576696"/>
            </a:xfrm>
            <a:prstGeom prst="rect">
              <a:avLst/>
            </a:prstGeom>
            <a:noFill/>
            <a:ln>
              <a:noFill/>
            </a:ln>
          </p:spPr>
        </p:pic>
        <p:cxnSp>
          <p:nvCxnSpPr>
            <p:cNvPr id="138" name="Google Shape;138;gdb1f97a1a6_0_60"/>
            <p:cNvCxnSpPr/>
            <p:nvPr/>
          </p:nvCxnSpPr>
          <p:spPr>
            <a:xfrm rot="10800000" flipH="1">
              <a:off x="7472423" y="6084281"/>
              <a:ext cx="2586600" cy="1164300"/>
            </a:xfrm>
            <a:prstGeom prst="straightConnector1">
              <a:avLst/>
            </a:prstGeom>
            <a:noFill/>
            <a:ln w="38100" cap="flat" cmpd="sng">
              <a:solidFill>
                <a:srgbClr val="129096"/>
              </a:solidFill>
              <a:prstDash val="solid"/>
              <a:miter lim="400000"/>
              <a:headEnd type="none" w="sm" len="sm"/>
              <a:tailEnd type="none" w="sm" len="sm"/>
            </a:ln>
          </p:spPr>
        </p:cxnSp>
        <p:cxnSp>
          <p:nvCxnSpPr>
            <p:cNvPr id="139" name="Google Shape;139;gdb1f97a1a6_0_60"/>
            <p:cNvCxnSpPr/>
            <p:nvPr/>
          </p:nvCxnSpPr>
          <p:spPr>
            <a:xfrm rot="10800000" flipH="1">
              <a:off x="5570477" y="4545820"/>
              <a:ext cx="1248000" cy="1635300"/>
            </a:xfrm>
            <a:prstGeom prst="straightConnector1">
              <a:avLst/>
            </a:prstGeom>
            <a:noFill/>
            <a:ln w="38100" cap="flat" cmpd="sng">
              <a:solidFill>
                <a:srgbClr val="129096"/>
              </a:solidFill>
              <a:prstDash val="solid"/>
              <a:miter lim="400000"/>
              <a:headEnd type="none" w="sm" len="sm"/>
              <a:tailEnd type="none" w="sm" len="sm"/>
            </a:ln>
          </p:spPr>
        </p:cxnSp>
        <p:cxnSp>
          <p:nvCxnSpPr>
            <p:cNvPr id="140" name="Google Shape;140;gdb1f97a1a6_0_60"/>
            <p:cNvCxnSpPr/>
            <p:nvPr/>
          </p:nvCxnSpPr>
          <p:spPr>
            <a:xfrm rot="10800000" flipH="1">
              <a:off x="6914804" y="7699891"/>
              <a:ext cx="5601900" cy="1269600"/>
            </a:xfrm>
            <a:prstGeom prst="straightConnector1">
              <a:avLst/>
            </a:prstGeom>
            <a:noFill/>
            <a:ln w="38100" cap="flat" cmpd="sng">
              <a:solidFill>
                <a:srgbClr val="129096"/>
              </a:solidFill>
              <a:prstDash val="solid"/>
              <a:miter lim="400000"/>
              <a:headEnd type="none" w="sm" len="sm"/>
              <a:tailEnd type="none" w="sm" len="sm"/>
            </a:ln>
          </p:spPr>
        </p:cxnSp>
        <p:cxnSp>
          <p:nvCxnSpPr>
            <p:cNvPr id="141" name="Google Shape;141;gdb1f97a1a6_0_60"/>
            <p:cNvCxnSpPr/>
            <p:nvPr/>
          </p:nvCxnSpPr>
          <p:spPr>
            <a:xfrm rot="10800000" flipH="1">
              <a:off x="13130531" y="3935070"/>
              <a:ext cx="577800" cy="2532000"/>
            </a:xfrm>
            <a:prstGeom prst="straightConnector1">
              <a:avLst/>
            </a:prstGeom>
            <a:noFill/>
            <a:ln w="38100" cap="flat" cmpd="sng">
              <a:solidFill>
                <a:srgbClr val="129096"/>
              </a:solidFill>
              <a:prstDash val="solid"/>
              <a:miter lim="400000"/>
              <a:headEnd type="none" w="sm" len="sm"/>
              <a:tailEnd type="none" w="sm" len="sm"/>
            </a:ln>
          </p:spPr>
        </p:cxnSp>
        <p:cxnSp>
          <p:nvCxnSpPr>
            <p:cNvPr id="142" name="Google Shape;142;gdb1f97a1a6_0_60"/>
            <p:cNvCxnSpPr/>
            <p:nvPr/>
          </p:nvCxnSpPr>
          <p:spPr>
            <a:xfrm rot="10800000" flipH="1">
              <a:off x="13373886" y="4945129"/>
              <a:ext cx="1307700" cy="2090100"/>
            </a:xfrm>
            <a:prstGeom prst="straightConnector1">
              <a:avLst/>
            </a:prstGeom>
            <a:noFill/>
            <a:ln w="38100" cap="flat" cmpd="sng">
              <a:solidFill>
                <a:srgbClr val="129096"/>
              </a:solidFill>
              <a:prstDash val="solid"/>
              <a:miter lim="400000"/>
              <a:headEnd type="none" w="sm" len="sm"/>
              <a:tailEnd type="none" w="sm" len="sm"/>
            </a:ln>
          </p:spPr>
        </p:cxnSp>
        <p:cxnSp>
          <p:nvCxnSpPr>
            <p:cNvPr id="143" name="Google Shape;143;gdb1f97a1a6_0_60"/>
            <p:cNvCxnSpPr/>
            <p:nvPr/>
          </p:nvCxnSpPr>
          <p:spPr>
            <a:xfrm rot="10800000" flipH="1">
              <a:off x="13364511" y="6846481"/>
              <a:ext cx="1962300" cy="656100"/>
            </a:xfrm>
            <a:prstGeom prst="straightConnector1">
              <a:avLst/>
            </a:prstGeom>
            <a:noFill/>
            <a:ln w="38100" cap="flat" cmpd="sng">
              <a:solidFill>
                <a:srgbClr val="129096"/>
              </a:solidFill>
              <a:prstDash val="solid"/>
              <a:miter lim="400000"/>
              <a:headEnd type="none" w="sm" len="sm"/>
              <a:tailEnd type="none" w="sm" len="sm"/>
            </a:ln>
          </p:spPr>
        </p:cxnSp>
        <p:cxnSp>
          <p:nvCxnSpPr>
            <p:cNvPr id="144" name="Google Shape;144;gdb1f97a1a6_0_60"/>
            <p:cNvCxnSpPr/>
            <p:nvPr/>
          </p:nvCxnSpPr>
          <p:spPr>
            <a:xfrm rot="10800000">
              <a:off x="12282265" y="5251478"/>
              <a:ext cx="548100" cy="1477500"/>
            </a:xfrm>
            <a:prstGeom prst="straightConnector1">
              <a:avLst/>
            </a:prstGeom>
            <a:noFill/>
            <a:ln w="38100" cap="flat" cmpd="sng">
              <a:solidFill>
                <a:srgbClr val="129096"/>
              </a:solidFill>
              <a:prstDash val="solid"/>
              <a:miter lim="400000"/>
              <a:headEnd type="none" w="sm" len="sm"/>
              <a:tailEnd type="none" w="sm" len="sm"/>
            </a:ln>
          </p:spPr>
        </p:cxnSp>
        <p:cxnSp>
          <p:nvCxnSpPr>
            <p:cNvPr id="145" name="Google Shape;145;gdb1f97a1a6_0_60"/>
            <p:cNvCxnSpPr/>
            <p:nvPr/>
          </p:nvCxnSpPr>
          <p:spPr>
            <a:xfrm rot="10800000" flipH="1">
              <a:off x="10685713" y="4803550"/>
              <a:ext cx="1057500" cy="795300"/>
            </a:xfrm>
            <a:prstGeom prst="straightConnector1">
              <a:avLst/>
            </a:prstGeom>
            <a:noFill/>
            <a:ln w="38100" cap="flat" cmpd="sng">
              <a:solidFill>
                <a:srgbClr val="129096"/>
              </a:solidFill>
              <a:prstDash val="solid"/>
              <a:miter lim="400000"/>
              <a:headEnd type="none" w="sm" len="sm"/>
              <a:tailEnd type="none" w="sm" len="sm"/>
            </a:ln>
          </p:spPr>
        </p:cxnSp>
        <p:cxnSp>
          <p:nvCxnSpPr>
            <p:cNvPr id="146" name="Google Shape;146;gdb1f97a1a6_0_60"/>
            <p:cNvCxnSpPr/>
            <p:nvPr/>
          </p:nvCxnSpPr>
          <p:spPr>
            <a:xfrm rot="10800000">
              <a:off x="11968744" y="2291423"/>
              <a:ext cx="0" cy="1658700"/>
            </a:xfrm>
            <a:prstGeom prst="straightConnector1">
              <a:avLst/>
            </a:prstGeom>
            <a:noFill/>
            <a:ln w="38100" cap="flat" cmpd="sng">
              <a:solidFill>
                <a:srgbClr val="129096"/>
              </a:solidFill>
              <a:prstDash val="solid"/>
              <a:miter lim="400000"/>
              <a:headEnd type="none" w="sm" len="sm"/>
              <a:tailEnd type="none" w="sm" len="sm"/>
            </a:ln>
          </p:spPr>
        </p:cxnSp>
        <p:cxnSp>
          <p:nvCxnSpPr>
            <p:cNvPr id="147" name="Google Shape;147;gdb1f97a1a6_0_60"/>
            <p:cNvCxnSpPr/>
            <p:nvPr/>
          </p:nvCxnSpPr>
          <p:spPr>
            <a:xfrm rot="10800000" flipH="1">
              <a:off x="7472422" y="2826103"/>
              <a:ext cx="1699200" cy="1065300"/>
            </a:xfrm>
            <a:prstGeom prst="straightConnector1">
              <a:avLst/>
            </a:prstGeom>
            <a:noFill/>
            <a:ln w="38100" cap="flat" cmpd="sng">
              <a:solidFill>
                <a:srgbClr val="129096"/>
              </a:solidFill>
              <a:prstDash val="solid"/>
              <a:miter lim="400000"/>
              <a:headEnd type="none" w="sm" len="sm"/>
              <a:tailEnd type="none" w="sm" len="sm"/>
            </a:ln>
          </p:spPr>
        </p:cxnSp>
        <p:cxnSp>
          <p:nvCxnSpPr>
            <p:cNvPr id="148" name="Google Shape;148;gdb1f97a1a6_0_60"/>
            <p:cNvCxnSpPr/>
            <p:nvPr/>
          </p:nvCxnSpPr>
          <p:spPr>
            <a:xfrm rot="10800000" flipH="1">
              <a:off x="9861252" y="1578161"/>
              <a:ext cx="1777500" cy="888000"/>
            </a:xfrm>
            <a:prstGeom prst="straightConnector1">
              <a:avLst/>
            </a:prstGeom>
            <a:noFill/>
            <a:ln w="38100" cap="flat" cmpd="sng">
              <a:solidFill>
                <a:srgbClr val="129096"/>
              </a:solidFill>
              <a:prstDash val="solid"/>
              <a:miter lim="400000"/>
              <a:headEnd type="none" w="sm" len="sm"/>
              <a:tailEnd type="none" w="sm" len="sm"/>
            </a:ln>
          </p:spPr>
        </p:cxnSp>
        <p:cxnSp>
          <p:nvCxnSpPr>
            <p:cNvPr id="149" name="Google Shape;149;gdb1f97a1a6_0_60"/>
            <p:cNvCxnSpPr/>
            <p:nvPr/>
          </p:nvCxnSpPr>
          <p:spPr>
            <a:xfrm rot="10800000" flipH="1">
              <a:off x="12301696" y="3396104"/>
              <a:ext cx="1212900" cy="887700"/>
            </a:xfrm>
            <a:prstGeom prst="straightConnector1">
              <a:avLst/>
            </a:prstGeom>
            <a:noFill/>
            <a:ln w="38100" cap="flat" cmpd="sng">
              <a:solidFill>
                <a:srgbClr val="129096"/>
              </a:solidFill>
              <a:prstDash val="solid"/>
              <a:miter lim="400000"/>
              <a:headEnd type="none" w="sm" len="sm"/>
              <a:tailEnd type="none" w="sm" len="sm"/>
            </a:ln>
          </p:spPr>
        </p:cxnSp>
        <p:cxnSp>
          <p:nvCxnSpPr>
            <p:cNvPr id="150" name="Google Shape;150;gdb1f97a1a6_0_60"/>
            <p:cNvCxnSpPr/>
            <p:nvPr/>
          </p:nvCxnSpPr>
          <p:spPr>
            <a:xfrm>
              <a:off x="3231829" y="1763900"/>
              <a:ext cx="1525200" cy="280800"/>
            </a:xfrm>
            <a:prstGeom prst="straightConnector1">
              <a:avLst/>
            </a:prstGeom>
            <a:noFill/>
            <a:ln w="38100" cap="flat" cmpd="sng">
              <a:solidFill>
                <a:srgbClr val="129096"/>
              </a:solidFill>
              <a:prstDash val="solid"/>
              <a:miter lim="400000"/>
              <a:headEnd type="none" w="sm" len="sm"/>
              <a:tailEnd type="none" w="sm" len="sm"/>
            </a:ln>
          </p:spPr>
        </p:cxnSp>
        <p:cxnSp>
          <p:nvCxnSpPr>
            <p:cNvPr id="151" name="Google Shape;151;gdb1f97a1a6_0_60"/>
            <p:cNvCxnSpPr/>
            <p:nvPr/>
          </p:nvCxnSpPr>
          <p:spPr>
            <a:xfrm rot="10800000">
              <a:off x="3068451" y="4374704"/>
              <a:ext cx="301500" cy="1977300"/>
            </a:xfrm>
            <a:prstGeom prst="straightConnector1">
              <a:avLst/>
            </a:prstGeom>
            <a:noFill/>
            <a:ln w="38100" cap="flat" cmpd="sng">
              <a:solidFill>
                <a:srgbClr val="129096"/>
              </a:solidFill>
              <a:prstDash val="solid"/>
              <a:miter lim="400000"/>
              <a:headEnd type="none" w="sm" len="sm"/>
              <a:tailEnd type="none" w="sm" len="sm"/>
            </a:ln>
          </p:spPr>
        </p:cxnSp>
        <p:cxnSp>
          <p:nvCxnSpPr>
            <p:cNvPr id="152" name="Google Shape;152;gdb1f97a1a6_0_60"/>
            <p:cNvCxnSpPr/>
            <p:nvPr/>
          </p:nvCxnSpPr>
          <p:spPr>
            <a:xfrm rot="10800000">
              <a:off x="3807442" y="7517077"/>
              <a:ext cx="1936200" cy="1165200"/>
            </a:xfrm>
            <a:prstGeom prst="straightConnector1">
              <a:avLst/>
            </a:prstGeom>
            <a:noFill/>
            <a:ln w="38100" cap="flat" cmpd="sng">
              <a:solidFill>
                <a:srgbClr val="129096"/>
              </a:solidFill>
              <a:prstDash val="solid"/>
              <a:miter lim="400000"/>
              <a:headEnd type="none" w="sm" len="sm"/>
              <a:tailEnd type="none" w="sm" len="sm"/>
            </a:ln>
          </p:spPr>
        </p:cxnSp>
        <p:cxnSp>
          <p:nvCxnSpPr>
            <p:cNvPr id="153" name="Google Shape;153;gdb1f97a1a6_0_60"/>
            <p:cNvCxnSpPr/>
            <p:nvPr/>
          </p:nvCxnSpPr>
          <p:spPr>
            <a:xfrm rot="10800000" flipH="1">
              <a:off x="3846350" y="6756359"/>
              <a:ext cx="975900" cy="333900"/>
            </a:xfrm>
            <a:prstGeom prst="straightConnector1">
              <a:avLst/>
            </a:prstGeom>
            <a:noFill/>
            <a:ln w="38100" cap="flat" cmpd="sng">
              <a:solidFill>
                <a:srgbClr val="129096"/>
              </a:solidFill>
              <a:prstDash val="solid"/>
              <a:miter lim="400000"/>
              <a:headEnd type="none" w="sm" len="sm"/>
              <a:tailEnd type="none" w="sm" len="sm"/>
            </a:ln>
          </p:spPr>
        </p:cxnSp>
        <p:cxnSp>
          <p:nvCxnSpPr>
            <p:cNvPr id="154" name="Google Shape;154;gdb1f97a1a6_0_60"/>
            <p:cNvCxnSpPr/>
            <p:nvPr/>
          </p:nvCxnSpPr>
          <p:spPr>
            <a:xfrm rot="10800000" flipH="1">
              <a:off x="3579190" y="4221197"/>
              <a:ext cx="575700" cy="2284500"/>
            </a:xfrm>
            <a:prstGeom prst="straightConnector1">
              <a:avLst/>
            </a:prstGeom>
            <a:noFill/>
            <a:ln w="38100" cap="flat" cmpd="sng">
              <a:solidFill>
                <a:srgbClr val="129096"/>
              </a:solidFill>
              <a:prstDash val="solid"/>
              <a:miter lim="400000"/>
              <a:headEnd type="none" w="sm" len="sm"/>
              <a:tailEnd type="none" w="sm" len="sm"/>
            </a:ln>
          </p:spPr>
        </p:cxnSp>
        <p:cxnSp>
          <p:nvCxnSpPr>
            <p:cNvPr id="155" name="Google Shape;155;gdb1f97a1a6_0_60"/>
            <p:cNvCxnSpPr/>
            <p:nvPr/>
          </p:nvCxnSpPr>
          <p:spPr>
            <a:xfrm>
              <a:off x="4922040" y="3970649"/>
              <a:ext cx="1720200" cy="0"/>
            </a:xfrm>
            <a:prstGeom prst="straightConnector1">
              <a:avLst/>
            </a:prstGeom>
            <a:noFill/>
            <a:ln w="38100" cap="flat" cmpd="sng">
              <a:solidFill>
                <a:srgbClr val="129096"/>
              </a:solidFill>
              <a:prstDash val="solid"/>
              <a:miter lim="400000"/>
              <a:headEnd type="none" w="sm" len="sm"/>
              <a:tailEnd type="none" w="sm" len="sm"/>
            </a:ln>
          </p:spPr>
        </p:cxnSp>
        <p:cxnSp>
          <p:nvCxnSpPr>
            <p:cNvPr id="156" name="Google Shape;156;gdb1f97a1a6_0_60"/>
            <p:cNvCxnSpPr/>
            <p:nvPr/>
          </p:nvCxnSpPr>
          <p:spPr>
            <a:xfrm>
              <a:off x="7149101" y="5034285"/>
              <a:ext cx="0" cy="1456200"/>
            </a:xfrm>
            <a:prstGeom prst="straightConnector1">
              <a:avLst/>
            </a:prstGeom>
            <a:noFill/>
            <a:ln w="38100" cap="flat" cmpd="sng">
              <a:solidFill>
                <a:srgbClr val="129096"/>
              </a:solidFill>
              <a:prstDash val="solid"/>
              <a:miter lim="400000"/>
              <a:headEnd type="none" w="sm" len="sm"/>
              <a:tailEnd type="none" w="sm" len="sm"/>
            </a:ln>
          </p:spPr>
        </p:cxnSp>
        <p:cxnSp>
          <p:nvCxnSpPr>
            <p:cNvPr id="157" name="Google Shape;157;gdb1f97a1a6_0_60"/>
            <p:cNvCxnSpPr/>
            <p:nvPr/>
          </p:nvCxnSpPr>
          <p:spPr>
            <a:xfrm>
              <a:off x="5454646" y="2219553"/>
              <a:ext cx="1234200" cy="1507200"/>
            </a:xfrm>
            <a:prstGeom prst="straightConnector1">
              <a:avLst/>
            </a:prstGeom>
            <a:noFill/>
            <a:ln w="38100" cap="flat" cmpd="sng">
              <a:solidFill>
                <a:srgbClr val="129096"/>
              </a:solidFill>
              <a:prstDash val="solid"/>
              <a:miter lim="400000"/>
              <a:headEnd type="none" w="sm" len="sm"/>
              <a:tailEnd type="none" w="sm" len="sm"/>
            </a:ln>
          </p:spPr>
        </p:cxnSp>
        <p:cxnSp>
          <p:nvCxnSpPr>
            <p:cNvPr id="158" name="Google Shape;158;gdb1f97a1a6_0_60"/>
            <p:cNvCxnSpPr/>
            <p:nvPr/>
          </p:nvCxnSpPr>
          <p:spPr>
            <a:xfrm>
              <a:off x="3109506" y="2144900"/>
              <a:ext cx="1110000" cy="1227900"/>
            </a:xfrm>
            <a:prstGeom prst="straightConnector1">
              <a:avLst/>
            </a:prstGeom>
            <a:noFill/>
            <a:ln w="38100" cap="flat" cmpd="sng">
              <a:solidFill>
                <a:srgbClr val="129096"/>
              </a:solidFill>
              <a:prstDash val="solid"/>
              <a:miter lim="400000"/>
              <a:headEnd type="none" w="sm" len="sm"/>
              <a:tailEnd type="none" w="sm" len="sm"/>
            </a:ln>
          </p:spPr>
        </p:cxnSp>
        <p:cxnSp>
          <p:nvCxnSpPr>
            <p:cNvPr id="159" name="Google Shape;159;gdb1f97a1a6_0_60"/>
            <p:cNvCxnSpPr/>
            <p:nvPr/>
          </p:nvCxnSpPr>
          <p:spPr>
            <a:xfrm rot="10800000" flipH="1">
              <a:off x="3034498" y="592540"/>
              <a:ext cx="695100" cy="695100"/>
            </a:xfrm>
            <a:prstGeom prst="straightConnector1">
              <a:avLst/>
            </a:prstGeom>
            <a:noFill/>
            <a:ln w="38100" cap="flat" cmpd="sng">
              <a:solidFill>
                <a:srgbClr val="129096"/>
              </a:solidFill>
              <a:prstDash val="solid"/>
              <a:miter lim="400000"/>
              <a:headEnd type="none" w="sm" len="sm"/>
              <a:tailEnd type="none" w="sm" len="sm"/>
            </a:ln>
          </p:spPr>
        </p:cxnSp>
        <p:cxnSp>
          <p:nvCxnSpPr>
            <p:cNvPr id="160" name="Google Shape;160;gdb1f97a1a6_0_60"/>
            <p:cNvCxnSpPr/>
            <p:nvPr/>
          </p:nvCxnSpPr>
          <p:spPr>
            <a:xfrm>
              <a:off x="1975472" y="867009"/>
              <a:ext cx="597900" cy="397200"/>
            </a:xfrm>
            <a:prstGeom prst="straightConnector1">
              <a:avLst/>
            </a:prstGeom>
            <a:noFill/>
            <a:ln w="38100" cap="flat" cmpd="sng">
              <a:solidFill>
                <a:srgbClr val="129096"/>
              </a:solidFill>
              <a:prstDash val="solid"/>
              <a:miter lim="400000"/>
              <a:headEnd type="none" w="sm" len="sm"/>
              <a:tailEnd type="none" w="sm" len="sm"/>
            </a:ln>
          </p:spPr>
        </p:cxnSp>
        <p:cxnSp>
          <p:nvCxnSpPr>
            <p:cNvPr id="161" name="Google Shape;161;gdb1f97a1a6_0_60"/>
            <p:cNvCxnSpPr/>
            <p:nvPr/>
          </p:nvCxnSpPr>
          <p:spPr>
            <a:xfrm rot="10800000" flipH="1">
              <a:off x="1759020" y="1790802"/>
              <a:ext cx="782700" cy="989100"/>
            </a:xfrm>
            <a:prstGeom prst="straightConnector1">
              <a:avLst/>
            </a:prstGeom>
            <a:noFill/>
            <a:ln w="38100" cap="flat" cmpd="sng">
              <a:solidFill>
                <a:srgbClr val="129096"/>
              </a:solidFill>
              <a:prstDash val="solid"/>
              <a:miter lim="400000"/>
              <a:headEnd type="none" w="sm" len="sm"/>
              <a:tailEnd type="none" w="sm" len="sm"/>
            </a:ln>
          </p:spPr>
        </p:cxnSp>
        <p:cxnSp>
          <p:nvCxnSpPr>
            <p:cNvPr id="162" name="Google Shape;162;gdb1f97a1a6_0_60"/>
            <p:cNvCxnSpPr/>
            <p:nvPr/>
          </p:nvCxnSpPr>
          <p:spPr>
            <a:xfrm rot="10800000" flipH="1">
              <a:off x="7009612" y="2507086"/>
              <a:ext cx="146700" cy="932100"/>
            </a:xfrm>
            <a:prstGeom prst="straightConnector1">
              <a:avLst/>
            </a:prstGeom>
            <a:noFill/>
            <a:ln w="38100" cap="flat" cmpd="sng">
              <a:solidFill>
                <a:srgbClr val="129096"/>
              </a:solidFill>
              <a:prstDash val="solid"/>
              <a:miter lim="400000"/>
              <a:headEnd type="none" w="sm" len="sm"/>
              <a:tailEnd type="none" w="sm" len="sm"/>
            </a:ln>
          </p:spPr>
        </p:cxnSp>
        <p:cxnSp>
          <p:nvCxnSpPr>
            <p:cNvPr id="163" name="Google Shape;163;gdb1f97a1a6_0_60"/>
            <p:cNvCxnSpPr/>
            <p:nvPr/>
          </p:nvCxnSpPr>
          <p:spPr>
            <a:xfrm>
              <a:off x="9837503" y="2903572"/>
              <a:ext cx="1698000" cy="1235700"/>
            </a:xfrm>
            <a:prstGeom prst="straightConnector1">
              <a:avLst/>
            </a:prstGeom>
            <a:noFill/>
            <a:ln w="38100" cap="flat" cmpd="sng">
              <a:solidFill>
                <a:srgbClr val="129096"/>
              </a:solidFill>
              <a:prstDash val="solid"/>
              <a:miter lim="400000"/>
              <a:headEnd type="none" w="sm" len="sm"/>
              <a:tailEnd type="none" w="sm" len="sm"/>
            </a:ln>
          </p:spPr>
        </p:cxnSp>
        <p:cxnSp>
          <p:nvCxnSpPr>
            <p:cNvPr id="164" name="Google Shape;164;gdb1f97a1a6_0_60"/>
            <p:cNvCxnSpPr/>
            <p:nvPr/>
          </p:nvCxnSpPr>
          <p:spPr>
            <a:xfrm rot="10800000">
              <a:off x="15824534" y="3526760"/>
              <a:ext cx="901800" cy="1401000"/>
            </a:xfrm>
            <a:prstGeom prst="straightConnector1">
              <a:avLst/>
            </a:prstGeom>
            <a:noFill/>
            <a:ln w="38100" cap="flat" cmpd="sng">
              <a:solidFill>
                <a:srgbClr val="129096"/>
              </a:solidFill>
              <a:prstDash val="solid"/>
              <a:miter lim="400000"/>
              <a:headEnd type="none" w="sm" len="sm"/>
              <a:tailEnd type="none" w="sm" len="sm"/>
            </a:ln>
          </p:spPr>
        </p:cxnSp>
        <p:cxnSp>
          <p:nvCxnSpPr>
            <p:cNvPr id="165" name="Google Shape;165;gdb1f97a1a6_0_60"/>
            <p:cNvCxnSpPr/>
            <p:nvPr/>
          </p:nvCxnSpPr>
          <p:spPr>
            <a:xfrm>
              <a:off x="14282145" y="3273106"/>
              <a:ext cx="2175900" cy="1908300"/>
            </a:xfrm>
            <a:prstGeom prst="straightConnector1">
              <a:avLst/>
            </a:prstGeom>
            <a:noFill/>
            <a:ln w="38100" cap="flat" cmpd="sng">
              <a:solidFill>
                <a:srgbClr val="129096"/>
              </a:solidFill>
              <a:prstDash val="solid"/>
              <a:miter lim="400000"/>
              <a:headEnd type="none" w="sm" len="sm"/>
              <a:tailEnd type="none" w="sm" len="sm"/>
            </a:ln>
          </p:spPr>
        </p:cxnSp>
        <p:cxnSp>
          <p:nvCxnSpPr>
            <p:cNvPr id="166" name="Google Shape;166;gdb1f97a1a6_0_60"/>
            <p:cNvCxnSpPr/>
            <p:nvPr/>
          </p:nvCxnSpPr>
          <p:spPr>
            <a:xfrm>
              <a:off x="15296194" y="5297034"/>
              <a:ext cx="1243800" cy="132900"/>
            </a:xfrm>
            <a:prstGeom prst="straightConnector1">
              <a:avLst/>
            </a:prstGeom>
            <a:noFill/>
            <a:ln w="38100" cap="flat" cmpd="sng">
              <a:solidFill>
                <a:srgbClr val="129096"/>
              </a:solidFill>
              <a:prstDash val="solid"/>
              <a:miter lim="400000"/>
              <a:headEnd type="none" w="sm" len="sm"/>
              <a:tailEnd type="none" w="sm" len="sm"/>
            </a:ln>
          </p:spPr>
        </p:cxnSp>
        <p:cxnSp>
          <p:nvCxnSpPr>
            <p:cNvPr id="167" name="Google Shape;167;gdb1f97a1a6_0_60"/>
            <p:cNvCxnSpPr/>
            <p:nvPr/>
          </p:nvCxnSpPr>
          <p:spPr>
            <a:xfrm rot="10800000" flipH="1">
              <a:off x="16032794" y="5760303"/>
              <a:ext cx="485100" cy="459600"/>
            </a:xfrm>
            <a:prstGeom prst="straightConnector1">
              <a:avLst/>
            </a:prstGeom>
            <a:noFill/>
            <a:ln w="38100" cap="flat" cmpd="sng">
              <a:solidFill>
                <a:srgbClr val="129096"/>
              </a:solidFill>
              <a:prstDash val="solid"/>
              <a:miter lim="400000"/>
              <a:headEnd type="none" w="sm" len="sm"/>
              <a:tailEnd type="none" w="sm" len="sm"/>
            </a:ln>
          </p:spPr>
        </p:cxnSp>
        <p:cxnSp>
          <p:nvCxnSpPr>
            <p:cNvPr id="168" name="Google Shape;168;gdb1f97a1a6_0_60"/>
            <p:cNvCxnSpPr/>
            <p:nvPr/>
          </p:nvCxnSpPr>
          <p:spPr>
            <a:xfrm>
              <a:off x="7398082" y="4350084"/>
              <a:ext cx="2489100" cy="1464300"/>
            </a:xfrm>
            <a:prstGeom prst="straightConnector1">
              <a:avLst/>
            </a:prstGeom>
            <a:noFill/>
            <a:ln w="38100" cap="flat" cmpd="sng">
              <a:solidFill>
                <a:srgbClr val="129096"/>
              </a:solidFill>
              <a:prstDash val="solid"/>
              <a:miter lim="400000"/>
              <a:headEnd type="none" w="sm" len="sm"/>
              <a:tailEnd type="none" w="sm" len="sm"/>
            </a:ln>
          </p:spPr>
        </p:cxnSp>
        <p:cxnSp>
          <p:nvCxnSpPr>
            <p:cNvPr id="169" name="Google Shape;169;gdb1f97a1a6_0_60"/>
            <p:cNvCxnSpPr/>
            <p:nvPr/>
          </p:nvCxnSpPr>
          <p:spPr>
            <a:xfrm rot="10800000">
              <a:off x="5354497" y="6999146"/>
              <a:ext cx="855300" cy="1234500"/>
            </a:xfrm>
            <a:prstGeom prst="straightConnector1">
              <a:avLst/>
            </a:prstGeom>
            <a:noFill/>
            <a:ln w="38100" cap="flat" cmpd="sng">
              <a:solidFill>
                <a:srgbClr val="129096"/>
              </a:solidFill>
              <a:prstDash val="solid"/>
              <a:miter lim="400000"/>
              <a:headEnd type="none" w="sm" len="sm"/>
              <a:tailEnd type="none" w="sm" len="sm"/>
            </a:ln>
          </p:spPr>
        </p:cxnSp>
        <p:cxnSp>
          <p:nvCxnSpPr>
            <p:cNvPr id="170" name="Google Shape;170;gdb1f97a1a6_0_60"/>
            <p:cNvCxnSpPr/>
            <p:nvPr/>
          </p:nvCxnSpPr>
          <p:spPr>
            <a:xfrm>
              <a:off x="10860281" y="6029816"/>
              <a:ext cx="1698000" cy="1235700"/>
            </a:xfrm>
            <a:prstGeom prst="straightConnector1">
              <a:avLst/>
            </a:prstGeom>
            <a:noFill/>
            <a:ln w="38100" cap="flat" cmpd="sng">
              <a:solidFill>
                <a:srgbClr val="129096"/>
              </a:solidFill>
              <a:prstDash val="solid"/>
              <a:miter lim="400000"/>
              <a:headEnd type="none" w="sm" len="sm"/>
              <a:tailEnd type="none" w="sm" len="sm"/>
            </a:ln>
          </p:spPr>
        </p:cxnSp>
        <p:cxnSp>
          <p:nvCxnSpPr>
            <p:cNvPr id="171" name="Google Shape;171;gdb1f97a1a6_0_60"/>
            <p:cNvCxnSpPr/>
            <p:nvPr/>
          </p:nvCxnSpPr>
          <p:spPr>
            <a:xfrm>
              <a:off x="12298451" y="1315006"/>
              <a:ext cx="2754900" cy="1414200"/>
            </a:xfrm>
            <a:prstGeom prst="straightConnector1">
              <a:avLst/>
            </a:prstGeom>
            <a:noFill/>
            <a:ln w="38100" cap="flat" cmpd="sng">
              <a:solidFill>
                <a:srgbClr val="129096"/>
              </a:solidFill>
              <a:prstDash val="solid"/>
              <a:miter lim="400000"/>
              <a:headEnd type="none" w="sm" len="sm"/>
              <a:tailEnd type="none" w="sm" len="sm"/>
            </a:ln>
          </p:spPr>
        </p:cxnSp>
        <p:cxnSp>
          <p:nvCxnSpPr>
            <p:cNvPr id="172" name="Google Shape;172;gdb1f97a1a6_0_60"/>
            <p:cNvCxnSpPr/>
            <p:nvPr/>
          </p:nvCxnSpPr>
          <p:spPr>
            <a:xfrm>
              <a:off x="4404659" y="563404"/>
              <a:ext cx="2754900" cy="1414200"/>
            </a:xfrm>
            <a:prstGeom prst="straightConnector1">
              <a:avLst/>
            </a:prstGeom>
            <a:noFill/>
            <a:ln w="38100" cap="flat" cmpd="sng">
              <a:solidFill>
                <a:srgbClr val="129096"/>
              </a:solidFill>
              <a:prstDash val="solid"/>
              <a:miter lim="400000"/>
              <a:headEnd type="none" w="sm" len="sm"/>
              <a:tailEnd type="none" w="sm" len="sm"/>
            </a:ln>
          </p:spPr>
        </p:cxn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293&quot;&gt;&lt;object type=&quot;3&quot; unique_id=&quot;10295&quot;&gt;&lt;property id=&quot;20148&quot; value=&quot;5&quot;/&gt;&lt;property id=&quot;20300&quot; value=&quot;Slide 4 - &amp;quot;Learning Objectives&amp;quot;&quot;/&gt;&lt;property id=&quot;20307&quot; value=&quot;257&quot;/&gt;&lt;/object&gt;&lt;object type=&quot;3&quot; unique_id=&quot;10297&quot;&gt;&lt;property id=&quot;20148&quot; value=&quot;5&quot;/&gt;&lt;property id=&quot;20300&quot; value=&quot;Slide 5 - &amp;quot;HIV &amp;amp; BMSM&amp;quot;&quot;/&gt;&lt;property id=&quot;20307&quot; value=&quot;259&quot;/&gt;&lt;/object&gt;&lt;object type=&quot;3&quot; unique_id=&quot;10298&quot;&gt;&lt;property id=&quot;20148&quot; value=&quot;5&quot;/&gt;&lt;property id=&quot;20300&quot; value=&quot;Slide 6&quot;/&gt;&lt;property id=&quot;20307&quot; value=&quot;260&quot;/&gt;&lt;/object&gt;&lt;object type=&quot;3&quot; unique_id=&quot;10299&quot;&gt;&lt;property id=&quot;20148&quot; value=&quot;5&quot;/&gt;&lt;property id=&quot;20300&quot; value=&quot;Slide 7&quot;/&gt;&lt;property id=&quot;20307&quot; value=&quot;261&quot;/&gt;&lt;/object&gt;&lt;object type=&quot;3&quot; unique_id=&quot;10300&quot;&gt;&lt;property id=&quot;20148&quot; value=&quot;5&quot;/&gt;&lt;property id=&quot;20300&quot; value=&quot;Slide 8&quot;/&gt;&lt;property id=&quot;20307&quot; value=&quot;262&quot;/&gt;&lt;/object&gt;&lt;object type=&quot;3&quot; unique_id=&quot;10301&quot;&gt;&lt;property id=&quot;20148&quot; value=&quot;5&quot;/&gt;&lt;property id=&quot;20300&quot; value=&quot;Slide 9 - &amp;quot;Why are BSM disproportionately impacted by HIV?   &amp;quot;&quot;/&gt;&lt;property id=&quot;20307&quot; value=&quot;263&quot;/&gt;&lt;/object&gt;&lt;object type=&quot;3&quot; unique_id=&quot;10302&quot;&gt;&lt;property id=&quot;20148&quot; value=&quot;5&quot;/&gt;&lt;property id=&quot;20300&quot; value=&quot;Slide 10&quot;/&gt;&lt;property id=&quot;20307&quot; value=&quot;264&quot;/&gt;&lt;/object&gt;&lt;object type=&quot;3&quot; unique_id=&quot;10303&quot;&gt;&lt;property id=&quot;20148&quot; value=&quot;5&quot;/&gt;&lt;property id=&quot;20300&quot; value=&quot;Slide 11 - &amp;quot;PrEP: A Quick Recap&amp;quot;&quot;/&gt;&lt;property id=&quot;20307&quot; value=&quot;265&quot;/&gt;&lt;/object&gt;&lt;object type=&quot;3&quot; unique_id=&quot;10304&quot;&gt;&lt;property id=&quot;20148&quot; value=&quot;5&quot;/&gt;&lt;property id=&quot;20300&quot; value=&quot;Slide 12 - &amp;quot;BMSM’s Relationship with PrEP &amp;quot;&quot;/&gt;&lt;property id=&quot;20307&quot; value=&quot;266&quot;/&gt;&lt;/object&gt;&lt;object type=&quot;3&quot; unique_id=&quot;10305&quot;&gt;&lt;property id=&quot;20148&quot; value=&quot;5&quot;/&gt;&lt;property id=&quot;20300&quot; value=&quot;Slide 13 - &amp;quot;CDC Data Reports...&amp;quot;&quot;/&gt;&lt;property id=&quot;20307&quot; value=&quot;267&quot;/&gt;&lt;/object&gt;&lt;object type=&quot;3&quot; unique_id=&quot;10306&quot;&gt;&lt;property id=&quot;20148&quot; value=&quot;5&quot;/&gt;&lt;property id=&quot;20300&quot; value=&quot;Slide 14&quot;/&gt;&lt;property id=&quot;20307&quot; value=&quot;268&quot;/&gt;&lt;/object&gt;&lt;object type=&quot;3&quot; unique_id=&quot;10307&quot;&gt;&lt;property id=&quot;20148&quot; value=&quot;5&quot;/&gt;&lt;property id=&quot;20300&quot; value=&quot;Slide 15 - &amp;quot;Why aren't BMSM taking PrEP? &amp;quot;&quot;/&gt;&lt;property id=&quot;20307&quot; value=&quot;269&quot;/&gt;&lt;/object&gt;&lt;object type=&quot;3&quot; unique_id=&quot;10308&quot;&gt;&lt;property id=&quot;20148&quot; value=&quot;5&quot;/&gt;&lt;property id=&quot;20300&quot; value=&quot;Slide 16&quot;/&gt;&lt;property id=&quot;20307&quot; value=&quot;270&quot;/&gt;&lt;/object&gt;&lt;object type=&quot;3&quot; unique_id=&quot;10309&quot;&gt;&lt;property id=&quot;20148&quot; value=&quot;5&quot;/&gt;&lt;property id=&quot;20300&quot; value=&quot;Slide 17 - &amp;quot; HIV Prevention Trials Network Study 073 (2019)&amp;quot;&quot;/&gt;&lt;property id=&quot;20307&quot; value=&quot;271&quot;/&gt;&lt;/object&gt;&lt;object type=&quot;3&quot; unique_id=&quot;10310&quot;&gt;&lt;property id=&quot;20148&quot; value=&quot;5&quot;/&gt;&lt;property id=&quot;20300&quot; value=&quot;Slide 18 - &amp;quot;Culturally Competent Supportive Services  &amp;quot;&quot;/&gt;&lt;property id=&quot;20307&quot; value=&quot;272&quot;/&gt;&lt;/object&gt;&lt;object type=&quot;3&quot; unique_id=&quot;10311&quot;&gt;&lt;property id=&quot;20148&quot; value=&quot;5&quot;/&gt;&lt;property id=&quot;20300&quot; value=&quot;Slide 19 - &amp;quot;Equity-Based PrEP Promotion&amp;quot;&quot;/&gt;&lt;property id=&quot;20307&quot; value=&quot;273&quot;/&gt;&lt;/object&gt;&lt;object type=&quot;3&quot; unique_id=&quot;10312&quot;&gt;&lt;property id=&quot;20148&quot; value=&quot;5&quot;/&gt;&lt;property id=&quot;20300&quot; value=&quot;Slide 20&quot;/&gt;&lt;property id=&quot;20307&quot; value=&quot;274&quot;/&gt;&lt;/object&gt;&lt;object type=&quot;3&quot; unique_id=&quot;10313&quot;&gt;&lt;property id=&quot;20148&quot; value=&quot;5&quot;/&gt;&lt;property id=&quot;20300&quot; value=&quot;Slide 21 - &amp;quot;Examine&amp;quot;&quot;/&gt;&lt;property id=&quot;20307&quot; value=&quot;275&quot;/&gt;&lt;/object&gt;&lt;object type=&quot;3&quot; unique_id=&quot;10314&quot;&gt;&lt;property id=&quot;20148&quot; value=&quot;5&quot;/&gt;&lt;property id=&quot;20300&quot; value=&quot;Slide 22 - &amp;quot;Questions &amp;quot;&quot;/&gt;&lt;property id=&quot;20307&quot; value=&quot;276&quot;/&gt;&lt;/object&gt;&lt;object type=&quot;3&quot; unique_id=&quot;528807&quot;&gt;&lt;property id=&quot;20148&quot; value=&quot;5&quot;/&gt;&lt;property id=&quot;20300&quot; value=&quot;Slide 2 - &amp;quot;Disclaimer&amp;quot;&quot;/&gt;&lt;property id=&quot;20307&quot; value=&quot;789&quot;/&gt;&lt;/object&gt;&lt;object type=&quot;3&quot; unique_id=&quot;528808&quot;&gt;&lt;property id=&quot;20148&quot; value=&quot;5&quot;/&gt;&lt;property id=&quot;20300&quot; value=&quot;Slide 3 - &amp;quot;Presenters&amp;quot;&quot;/&gt;&lt;property id=&quot;20307&quot; value=&quot;792&quot;/&gt;&lt;/object&gt;&lt;object type=&quot;3&quot; unique_id=&quot;528935&quot;&gt;&lt;property id=&quot;20148&quot; value=&quot;5&quot;/&gt;&lt;property id=&quot;20300&quot; value=&quot;Slide 1&quot;/&gt;&lt;property id=&quot;20307&quot; value=&quot;793&quot;/&gt;&lt;/object&gt;&lt;object type=&quot;3&quot; unique_id=&quot;528936&quot;&gt;&lt;property id=&quot;20148&quot; value=&quot;5&quot;/&gt;&lt;property id=&quot;20300&quot; value=&quot;Slide 23 - &amp;quot;References&amp;quot;&quot;/&gt;&lt;property id=&quot;20307&quot; value=&quot;794&quot;/&gt;&lt;/object&gt;&lt;/object&gt;&lt;object type=&quot;8&quot; unique_id=&quot;10337&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Them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ETC Theme" id="{DBA93667-0077-4010-8B42-8801AE954607}" vid="{0C6892CD-DFDB-4DFC-8967-26D7510A020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AETC Theme</Template>
  <TotalTime>81</TotalTime>
  <Words>1743</Words>
  <Application>Microsoft Office PowerPoint</Application>
  <PresentationFormat>Widescreen</PresentationFormat>
  <Paragraphs>128</Paragraphs>
  <Slides>23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ITC Avant Garde Std Bk</vt:lpstr>
      <vt:lpstr>Trebuchet MS</vt:lpstr>
      <vt:lpstr>Catamaran</vt:lpstr>
      <vt:lpstr>Wingdings</vt:lpstr>
      <vt:lpstr>Barlow</vt:lpstr>
      <vt:lpstr>Open Sans</vt:lpstr>
      <vt:lpstr>Calibri</vt:lpstr>
      <vt:lpstr>AETC Theme</vt:lpstr>
      <vt:lpstr>PowerPoint Presentation</vt:lpstr>
      <vt:lpstr>Disclaimer</vt:lpstr>
      <vt:lpstr>Presenters</vt:lpstr>
      <vt:lpstr>Learning Objectives</vt:lpstr>
      <vt:lpstr>HIV &amp; BMSM</vt:lpstr>
      <vt:lpstr>PowerPoint Presentation</vt:lpstr>
      <vt:lpstr>PowerPoint Presentation</vt:lpstr>
      <vt:lpstr>PowerPoint Presentation</vt:lpstr>
      <vt:lpstr>Why are BSM disproportionately impacted by HIV?   </vt:lpstr>
      <vt:lpstr>PowerPoint Presentation</vt:lpstr>
      <vt:lpstr>PrEP: A Quick Recap</vt:lpstr>
      <vt:lpstr>BMSM’s Relationship with PrEP </vt:lpstr>
      <vt:lpstr>CDC Data Reports...</vt:lpstr>
      <vt:lpstr>PowerPoint Presentation</vt:lpstr>
      <vt:lpstr>Why aren't BMSM taking PrEP? </vt:lpstr>
      <vt:lpstr>PowerPoint Presentation</vt:lpstr>
      <vt:lpstr> HIV Prevention Trials Network Study 073 (2019)</vt:lpstr>
      <vt:lpstr>Culturally Competent Supportive Services  </vt:lpstr>
      <vt:lpstr>Equity-Based PrEP Promotion</vt:lpstr>
      <vt:lpstr>PowerPoint Presentation</vt:lpstr>
      <vt:lpstr>Examine</vt:lpstr>
      <vt:lpstr>Questions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A Hard Pill to Swallow</dc:title>
  <dc:creator>Tyrell Manning</dc:creator>
  <cp:lastModifiedBy>Judith Collins</cp:lastModifiedBy>
  <cp:revision>14</cp:revision>
  <dcterms:created xsi:type="dcterms:W3CDTF">2021-05-17T14:51:18Z</dcterms:created>
  <dcterms:modified xsi:type="dcterms:W3CDTF">2021-07-08T23:53:52Z</dcterms:modified>
</cp:coreProperties>
</file>