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80" r:id="rId5"/>
    <p:sldMasterId id="2147483688" r:id="rId6"/>
    <p:sldMasterId id="2147483693" r:id="rId7"/>
    <p:sldMasterId id="2147483704" r:id="rId8"/>
    <p:sldMasterId id="2147483710" r:id="rId9"/>
    <p:sldMasterId id="2147483717" r:id="rId10"/>
    <p:sldMasterId id="2147483730" r:id="rId11"/>
    <p:sldMasterId id="2147483672" r:id="rId12"/>
    <p:sldMasterId id="2147483660" r:id="rId13"/>
  </p:sldMasterIdLst>
  <p:notesMasterIdLst>
    <p:notesMasterId r:id="rId35"/>
  </p:notesMasterIdLst>
  <p:handoutMasterIdLst>
    <p:handoutMasterId r:id="rId36"/>
  </p:handoutMasterIdLst>
  <p:sldIdLst>
    <p:sldId id="272" r:id="rId14"/>
    <p:sldId id="261" r:id="rId15"/>
    <p:sldId id="266" r:id="rId16"/>
    <p:sldId id="270" r:id="rId17"/>
    <p:sldId id="283" r:id="rId18"/>
    <p:sldId id="1060" r:id="rId19"/>
    <p:sldId id="1061" r:id="rId20"/>
    <p:sldId id="1062" r:id="rId21"/>
    <p:sldId id="1063" r:id="rId22"/>
    <p:sldId id="1064" r:id="rId23"/>
    <p:sldId id="1065" r:id="rId24"/>
    <p:sldId id="1066" r:id="rId25"/>
    <p:sldId id="1067" r:id="rId26"/>
    <p:sldId id="1068" r:id="rId27"/>
    <p:sldId id="1069" r:id="rId28"/>
    <p:sldId id="1070" r:id="rId29"/>
    <p:sldId id="1071" r:id="rId30"/>
    <p:sldId id="1072" r:id="rId31"/>
    <p:sldId id="1058" r:id="rId32"/>
    <p:sldId id="1059" r:id="rId33"/>
    <p:sldId id="28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5AB"/>
    <a:srgbClr val="008C99"/>
    <a:srgbClr val="EDEDED"/>
    <a:srgbClr val="1C3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9A9C6-A2F8-4B5F-8151-E70C7CF306E3}" v="4" dt="2021-09-13T15:24:05.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80365" autoAdjust="0"/>
  </p:normalViewPr>
  <p:slideViewPr>
    <p:cSldViewPr snapToGrid="0">
      <p:cViewPr varScale="1">
        <p:scale>
          <a:sx n="61" d="100"/>
          <a:sy n="61" d="100"/>
        </p:scale>
        <p:origin x="1914" y="6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a:t>Patients with </a:t>
            </a:r>
            <a:r>
              <a:rPr lang="en-US" sz="1600" b="1" i="0" u="none" strike="noStrike" baseline="0" dirty="0">
                <a:effectLst/>
              </a:rPr>
              <a:t>HCV GT3 Treated with </a:t>
            </a:r>
            <a:r>
              <a:rPr lang="en-US" sz="1600" b="1" i="0" u="none" strike="noStrike" baseline="0" dirty="0" err="1">
                <a:effectLst/>
              </a:rPr>
              <a:t>Glecaprevir-Pibrentasvir</a:t>
            </a:r>
            <a:r>
              <a:rPr lang="en-US" sz="1600" b="1" i="0" u="none" strike="noStrike" baseline="0" dirty="0"/>
              <a:t> </a:t>
            </a:r>
            <a:r>
              <a:rPr lang="en-US" sz="1600" dirty="0"/>
              <a:t> </a:t>
            </a:r>
          </a:p>
        </c:rich>
      </c:tx>
      <c:layout>
        <c:manualLayout>
          <c:xMode val="edge"/>
          <c:yMode val="edge"/>
          <c:x val="0.173932188304216"/>
          <c:y val="0"/>
        </c:manualLayout>
      </c:layout>
      <c:overlay val="0"/>
    </c:title>
    <c:autoTitleDeleted val="0"/>
    <c:plotArea>
      <c:layout>
        <c:manualLayout>
          <c:layoutTarget val="inner"/>
          <c:xMode val="edge"/>
          <c:yMode val="edge"/>
          <c:x val="0.12707396802672399"/>
          <c:y val="8.2946947205369798E-2"/>
          <c:w val="0.85515270818420397"/>
          <c:h val="0.73655909814551901"/>
        </c:manualLayout>
      </c:layout>
      <c:barChart>
        <c:barDir val="col"/>
        <c:grouping val="clustered"/>
        <c:varyColors val="0"/>
        <c:ser>
          <c:idx val="0"/>
          <c:order val="0"/>
          <c:tx>
            <c:strRef>
              <c:f>Sheet1!$B$1</c:f>
              <c:strCache>
                <c:ptCount val="1"/>
              </c:strCache>
            </c:strRef>
          </c:tx>
          <c:spPr>
            <a:solidFill>
              <a:srgbClr val="B59452">
                <a:lumMod val="75000"/>
              </a:srgbClr>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7457-7C4D-A54F-2FE52B611E28}"/>
              </c:ext>
            </c:extLst>
          </c:dPt>
          <c:dPt>
            <c:idx val="1"/>
            <c:invertIfNegative val="0"/>
            <c:bubble3D val="0"/>
            <c:spPr>
              <a:solidFill>
                <a:srgbClr val="29537E"/>
              </a:solidFill>
              <a:ln w="12700">
                <a:noFill/>
              </a:ln>
              <a:effectLst/>
              <a:scene3d>
                <a:camera prst="orthographicFront"/>
                <a:lightRig rig="threePt" dir="t"/>
              </a:scene3d>
              <a:sp3d>
                <a:bevelT/>
              </a:sp3d>
            </c:spPr>
            <c:extLst>
              <c:ext xmlns:c16="http://schemas.microsoft.com/office/drawing/2014/chart" uri="{C3380CC4-5D6E-409C-BE32-E72D297353CC}">
                <c16:uniqueId val="{00000002-7457-7C4D-A54F-2FE52B611E28}"/>
              </c:ext>
            </c:extLst>
          </c:dPt>
          <c:dPt>
            <c:idx val="2"/>
            <c:invertIfNegative val="0"/>
            <c:bubble3D val="0"/>
            <c:spPr>
              <a:solidFill>
                <a:srgbClr val="5D751F"/>
              </a:solidFill>
              <a:ln w="12700">
                <a:noFill/>
              </a:ln>
              <a:effectLst/>
              <a:scene3d>
                <a:camera prst="orthographicFront"/>
                <a:lightRig rig="threePt" dir="t"/>
              </a:scene3d>
              <a:sp3d>
                <a:bevelT/>
              </a:sp3d>
            </c:spPr>
            <c:extLst>
              <c:ext xmlns:c16="http://schemas.microsoft.com/office/drawing/2014/chart" uri="{C3380CC4-5D6E-409C-BE32-E72D297353CC}">
                <c16:uniqueId val="{00000004-7457-7C4D-A54F-2FE52B611E28}"/>
              </c:ext>
            </c:extLst>
          </c:dPt>
          <c:dPt>
            <c:idx val="3"/>
            <c:invertIfNegative val="0"/>
            <c:bubble3D val="0"/>
            <c:spPr>
              <a:solidFill>
                <a:srgbClr val="692424"/>
              </a:solidFill>
              <a:ln w="12700">
                <a:noFill/>
              </a:ln>
              <a:effectLst/>
              <a:scene3d>
                <a:camera prst="orthographicFront"/>
                <a:lightRig rig="threePt" dir="t"/>
              </a:scene3d>
              <a:sp3d>
                <a:bevelT/>
              </a:sp3d>
            </c:spPr>
            <c:extLst>
              <c:ext xmlns:c16="http://schemas.microsoft.com/office/drawing/2014/chart" uri="{C3380CC4-5D6E-409C-BE32-E72D297353CC}">
                <c16:uniqueId val="{00000006-7457-7C4D-A54F-2FE52B611E28}"/>
              </c:ext>
            </c:extLst>
          </c:dPt>
          <c:dPt>
            <c:idx val="4"/>
            <c:invertIfNegative val="0"/>
            <c:bubble3D val="0"/>
            <c:extLst>
              <c:ext xmlns:c16="http://schemas.microsoft.com/office/drawing/2014/chart" uri="{C3380CC4-5D6E-409C-BE32-E72D297353CC}">
                <c16:uniqueId val="{00000007-7457-7C4D-A54F-2FE52B611E28}"/>
              </c:ext>
            </c:extLst>
          </c:dPt>
          <c:dPt>
            <c:idx val="5"/>
            <c:invertIfNegative val="0"/>
            <c:bubble3D val="0"/>
            <c:extLst>
              <c:ext xmlns:c16="http://schemas.microsoft.com/office/drawing/2014/chart" uri="{C3380CC4-5D6E-409C-BE32-E72D297353CC}">
                <c16:uniqueId val="{00000008-7457-7C4D-A54F-2FE52B611E28}"/>
              </c:ext>
            </c:extLst>
          </c:dPt>
          <c:dPt>
            <c:idx val="6"/>
            <c:invertIfNegative val="0"/>
            <c:bubble3D val="0"/>
            <c:extLst>
              <c:ext xmlns:c16="http://schemas.microsoft.com/office/drawing/2014/chart" uri="{C3380CC4-5D6E-409C-BE32-E72D297353CC}">
                <c16:uniqueId val="{00000009-7457-7C4D-A54F-2FE52B611E28}"/>
              </c:ext>
            </c:extLst>
          </c:dPt>
          <c:dLbls>
            <c:numFmt formatCode="0" sourceLinked="0"/>
            <c:spPr>
              <a:solidFill>
                <a:schemeClr val="bg1">
                  <a:alpha val="50000"/>
                </a:scheme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TN, 12 Week_x000d_(+) Cirrhosis</c:v>
                </c:pt>
                <c:pt idx="1">
                  <c:v>TE, 12 Weeks_x000d_(-) Cirrhosis</c:v>
                </c:pt>
                <c:pt idx="2">
                  <c:v>TE, 16 Weeks_x000d_(-) Cirrhosis</c:v>
                </c:pt>
                <c:pt idx="3">
                  <c:v>TE, 16 Weeks_x000d_(+) Cirrhosis</c:v>
                </c:pt>
              </c:strCache>
            </c:strRef>
          </c:cat>
          <c:val>
            <c:numRef>
              <c:f>Sheet1!$B$2:$B$5</c:f>
              <c:numCache>
                <c:formatCode>0</c:formatCode>
                <c:ptCount val="4"/>
                <c:pt idx="0">
                  <c:v>98</c:v>
                </c:pt>
                <c:pt idx="1">
                  <c:v>91</c:v>
                </c:pt>
                <c:pt idx="2">
                  <c:v>95</c:v>
                </c:pt>
                <c:pt idx="3">
                  <c:v>96</c:v>
                </c:pt>
              </c:numCache>
            </c:numRef>
          </c:val>
          <c:extLst>
            <c:ext xmlns:c16="http://schemas.microsoft.com/office/drawing/2014/chart" uri="{C3380CC4-5D6E-409C-BE32-E72D297353CC}">
              <c16:uniqueId val="{0000000A-7457-7C4D-A54F-2FE52B611E28}"/>
            </c:ext>
          </c:extLst>
        </c:ser>
        <c:dLbls>
          <c:showLegendKey val="0"/>
          <c:showVal val="1"/>
          <c:showCatName val="0"/>
          <c:showSerName val="0"/>
          <c:showPercent val="0"/>
          <c:showBubbleSize val="0"/>
        </c:dLbls>
        <c:gapWidth val="75"/>
        <c:axId val="-2140205352"/>
        <c:axId val="-2066148808"/>
      </c:barChart>
      <c:catAx>
        <c:axId val="-2140205352"/>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066148808"/>
        <c:crosses val="autoZero"/>
        <c:auto val="1"/>
        <c:lblAlgn val="ctr"/>
        <c:lblOffset val="1"/>
        <c:tickLblSkip val="1"/>
        <c:tickMarkSkip val="1"/>
        <c:noMultiLvlLbl val="0"/>
      </c:catAx>
      <c:valAx>
        <c:axId val="-2066148808"/>
        <c:scaling>
          <c:orientation val="minMax"/>
          <c:max val="100"/>
          <c:min val="0"/>
        </c:scaling>
        <c:delete val="0"/>
        <c:axPos val="l"/>
        <c:title>
          <c:tx>
            <c:rich>
              <a:bodyPr/>
              <a:lstStyle/>
              <a:p>
                <a:pPr>
                  <a:defRPr sz="1800">
                    <a:latin typeface="Arial"/>
                    <a:cs typeface="Arial"/>
                  </a:defRPr>
                </a:pPr>
                <a:r>
                  <a:rPr lang="en-US" sz="1800" dirty="0">
                    <a:latin typeface="Arial"/>
                    <a:cs typeface="Arial"/>
                  </a:rPr>
                  <a:t>Patients with SVR12 (%)</a:t>
                </a:r>
              </a:p>
            </c:rich>
          </c:tx>
          <c:layout>
            <c:manualLayout>
              <c:xMode val="edge"/>
              <c:yMode val="edge"/>
              <c:x val="6.7947983774755399E-3"/>
              <c:y val="0.109971264367816"/>
            </c:manualLayout>
          </c:layout>
          <c:overlay val="0"/>
        </c:title>
        <c:numFmt formatCode="0" sourceLinked="0"/>
        <c:majorTickMark val="out"/>
        <c:minorTickMark val="none"/>
        <c:tickLblPos val="nextTo"/>
        <c:spPr>
          <a:ln w="12700" cmpd="sng">
            <a:solidFill>
              <a:srgbClr val="000000"/>
            </a:solidFill>
          </a:ln>
        </c:spPr>
        <c:txPr>
          <a:bodyPr/>
          <a:lstStyle/>
          <a:p>
            <a:pPr>
              <a:defRPr sz="1800"/>
            </a:pPr>
            <a:endParaRPr lang="en-US"/>
          </a:p>
        </c:txPr>
        <c:crossAx val="-214020535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9045803405067"/>
        </c:manualLayout>
      </c:layout>
      <c:barChart>
        <c:barDir val="col"/>
        <c:grouping val="clustered"/>
        <c:varyColors val="0"/>
        <c:ser>
          <c:idx val="0"/>
          <c:order val="0"/>
          <c:tx>
            <c:strRef>
              <c:f>Sheet1!$B$1</c:f>
              <c:strCache>
                <c:ptCount val="1"/>
                <c:pt idx="0">
                  <c:v>SVR12 (ITT)</c:v>
                </c:pt>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rgbClr val="3A4B4B"/>
              </a:solidFill>
              <a:ln w="12700">
                <a:noFill/>
              </a:ln>
              <a:effectLst/>
              <a:scene3d>
                <a:camera prst="orthographicFront"/>
                <a:lightRig rig="threePt" dir="t"/>
              </a:scene3d>
              <a:sp3d>
                <a:bevelT/>
              </a:sp3d>
            </c:spPr>
            <c:extLst>
              <c:ext xmlns:c16="http://schemas.microsoft.com/office/drawing/2014/chart" uri="{C3380CC4-5D6E-409C-BE32-E72D297353CC}">
                <c16:uniqueId val="{00000001-DB38-D54D-A3F9-304B016C1016}"/>
              </c:ext>
            </c:extLst>
          </c:dPt>
          <c:dPt>
            <c:idx val="1"/>
            <c:invertIfNegative val="0"/>
            <c:bubble3D val="0"/>
            <c:spPr>
              <a:solidFill>
                <a:srgbClr val="657F21"/>
              </a:solidFill>
              <a:ln w="12700">
                <a:noFill/>
              </a:ln>
              <a:effectLst/>
              <a:scene3d>
                <a:camera prst="orthographicFront"/>
                <a:lightRig rig="threePt" dir="t"/>
              </a:scene3d>
              <a:sp3d>
                <a:bevelT/>
              </a:sp3d>
            </c:spPr>
            <c:extLst>
              <c:ext xmlns:c16="http://schemas.microsoft.com/office/drawing/2014/chart" uri="{C3380CC4-5D6E-409C-BE32-E72D297353CC}">
                <c16:uniqueId val="{00000003-DB38-D54D-A3F9-304B016C1016}"/>
              </c:ext>
            </c:extLst>
          </c:dPt>
          <c:dPt>
            <c:idx val="2"/>
            <c:invertIfNegative val="0"/>
            <c:bubble3D val="0"/>
            <c:spPr>
              <a:solidFill>
                <a:srgbClr val="80693B"/>
              </a:solidFill>
              <a:ln w="12700">
                <a:noFill/>
              </a:ln>
              <a:effectLst/>
              <a:scene3d>
                <a:camera prst="orthographicFront"/>
                <a:lightRig rig="threePt" dir="t"/>
              </a:scene3d>
              <a:sp3d>
                <a:bevelT/>
              </a:sp3d>
            </c:spPr>
            <c:extLst>
              <c:ext xmlns:c16="http://schemas.microsoft.com/office/drawing/2014/chart" uri="{C3380CC4-5D6E-409C-BE32-E72D297353CC}">
                <c16:uniqueId val="{00000005-DB38-D54D-A3F9-304B016C1016}"/>
              </c:ext>
            </c:extLst>
          </c:dPt>
          <c:dPt>
            <c:idx val="3"/>
            <c:invertIfNegative val="0"/>
            <c:bubble3D val="0"/>
            <c:spPr>
              <a:solidFill>
                <a:srgbClr val="6F4C7F"/>
              </a:solidFill>
              <a:ln w="12700">
                <a:noFill/>
              </a:ln>
              <a:effectLst/>
              <a:scene3d>
                <a:camera prst="orthographicFront"/>
                <a:lightRig rig="threePt" dir="t"/>
              </a:scene3d>
              <a:sp3d>
                <a:bevelT/>
              </a:sp3d>
            </c:spPr>
            <c:extLst>
              <c:ext xmlns:c16="http://schemas.microsoft.com/office/drawing/2014/chart" uri="{C3380CC4-5D6E-409C-BE32-E72D297353CC}">
                <c16:uniqueId val="{00000007-DB38-D54D-A3F9-304B016C1016}"/>
              </c:ext>
            </c:extLst>
          </c:dPt>
          <c:dPt>
            <c:idx val="4"/>
            <c:invertIfNegative val="0"/>
            <c:bubble3D val="0"/>
            <c:spPr>
              <a:solidFill>
                <a:srgbClr val="2A5581"/>
              </a:solidFill>
              <a:ln w="12700">
                <a:noFill/>
              </a:ln>
              <a:effectLst/>
              <a:scene3d>
                <a:camera prst="orthographicFront"/>
                <a:lightRig rig="threePt" dir="t"/>
              </a:scene3d>
              <a:sp3d>
                <a:bevelT/>
              </a:sp3d>
            </c:spPr>
            <c:extLst>
              <c:ext xmlns:c16="http://schemas.microsoft.com/office/drawing/2014/chart" uri="{C3380CC4-5D6E-409C-BE32-E72D297353CC}">
                <c16:uniqueId val="{00000009-DB38-D54D-A3F9-304B016C1016}"/>
              </c:ext>
            </c:extLst>
          </c:dPt>
          <c:dPt>
            <c:idx val="5"/>
            <c:invertIfNegative val="0"/>
            <c:bubble3D val="0"/>
            <c:spPr>
              <a:solidFill>
                <a:srgbClr val="802B2B"/>
              </a:solidFill>
              <a:ln w="12700">
                <a:noFill/>
              </a:ln>
              <a:effectLst/>
              <a:scene3d>
                <a:camera prst="orthographicFront"/>
                <a:lightRig rig="threePt" dir="t"/>
              </a:scene3d>
              <a:sp3d>
                <a:bevelT/>
              </a:sp3d>
            </c:spPr>
            <c:extLst>
              <c:ext xmlns:c16="http://schemas.microsoft.com/office/drawing/2014/chart" uri="{C3380CC4-5D6E-409C-BE32-E72D297353CC}">
                <c16:uniqueId val="{0000000B-DB38-D54D-A3F9-304B016C1016}"/>
              </c:ext>
            </c:extLst>
          </c:dPt>
          <c:dPt>
            <c:idx val="6"/>
            <c:invertIfNegative val="0"/>
            <c:bubble3D val="0"/>
            <c:spPr>
              <a:solidFill>
                <a:srgbClr val="828E65"/>
              </a:solidFill>
              <a:ln w="12700">
                <a:noFill/>
              </a:ln>
              <a:effectLst/>
              <a:scene3d>
                <a:camera prst="orthographicFront"/>
                <a:lightRig rig="threePt" dir="t"/>
              </a:scene3d>
              <a:sp3d>
                <a:bevelT/>
              </a:sp3d>
            </c:spPr>
            <c:extLst>
              <c:ext xmlns:c16="http://schemas.microsoft.com/office/drawing/2014/chart" uri="{C3380CC4-5D6E-409C-BE32-E72D297353CC}">
                <c16:uniqueId val="{0000000D-DB38-D54D-A3F9-304B016C1016}"/>
              </c:ext>
            </c:extLst>
          </c:dPt>
          <c:dLbls>
            <c:spPr>
              <a:solidFill>
                <a:schemeClr val="bg1">
                  <a:alpha val="50000"/>
                </a:schemeClr>
              </a:solidFill>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Overall</c:v>
                </c:pt>
                <c:pt idx="1">
                  <c:v>GT1</c:v>
                </c:pt>
                <c:pt idx="2">
                  <c:v>GT2</c:v>
                </c:pt>
                <c:pt idx="3">
                  <c:v>GT3</c:v>
                </c:pt>
                <c:pt idx="4">
                  <c:v>GT4</c:v>
                </c:pt>
                <c:pt idx="5">
                  <c:v>GT5</c:v>
                </c:pt>
                <c:pt idx="6">
                  <c:v>GT6</c:v>
                </c:pt>
              </c:strCache>
            </c:strRef>
          </c:cat>
          <c:val>
            <c:numRef>
              <c:f>Sheet1!$B$2:$B$8</c:f>
              <c:numCache>
                <c:formatCode>0.0</c:formatCode>
                <c:ptCount val="7"/>
                <c:pt idx="0">
                  <c:v>97.7</c:v>
                </c:pt>
                <c:pt idx="1">
                  <c:v>97.8</c:v>
                </c:pt>
                <c:pt idx="2">
                  <c:v>100</c:v>
                </c:pt>
                <c:pt idx="3">
                  <c:v>95.2</c:v>
                </c:pt>
                <c:pt idx="4">
                  <c:v>100</c:v>
                </c:pt>
                <c:pt idx="5">
                  <c:v>100</c:v>
                </c:pt>
                <c:pt idx="6">
                  <c:v>100</c:v>
                </c:pt>
              </c:numCache>
            </c:numRef>
          </c:val>
          <c:extLst>
            <c:ext xmlns:c16="http://schemas.microsoft.com/office/drawing/2014/chart" uri="{C3380CC4-5D6E-409C-BE32-E72D297353CC}">
              <c16:uniqueId val="{0000000E-DB38-D54D-A3F9-304B016C1016}"/>
            </c:ext>
          </c:extLst>
        </c:ser>
        <c:dLbls>
          <c:showLegendKey val="0"/>
          <c:showVal val="1"/>
          <c:showCatName val="0"/>
          <c:showSerName val="0"/>
          <c:showPercent val="0"/>
          <c:showBubbleSize val="0"/>
        </c:dLbls>
        <c:gapWidth val="50"/>
        <c:axId val="-2028968584"/>
        <c:axId val="-2026201752"/>
      </c:barChart>
      <c:catAx>
        <c:axId val="-2028968584"/>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800" b="0" i="0">
                <a:latin typeface="Arial"/>
                <a:cs typeface="Arial"/>
              </a:defRPr>
            </a:pPr>
            <a:endParaRPr lang="en-US"/>
          </a:p>
        </c:txPr>
        <c:crossAx val="-2026201752"/>
        <c:crosses val="autoZero"/>
        <c:auto val="1"/>
        <c:lblAlgn val="ctr"/>
        <c:lblOffset val="1"/>
        <c:tickLblSkip val="1"/>
        <c:tickMarkSkip val="1"/>
        <c:noMultiLvlLbl val="0"/>
      </c:catAx>
      <c:valAx>
        <c:axId val="-2026201752"/>
        <c:scaling>
          <c:orientation val="minMax"/>
          <c:max val="100"/>
          <c:min val="0"/>
        </c:scaling>
        <c:delete val="0"/>
        <c:axPos val="l"/>
        <c:title>
          <c:tx>
            <c:rich>
              <a:bodyPr/>
              <a:lstStyle/>
              <a:p>
                <a:pPr>
                  <a:defRPr sz="1800">
                    <a:latin typeface="Arial"/>
                    <a:cs typeface="Arial"/>
                  </a:defRPr>
                </a:pPr>
                <a:r>
                  <a:rPr lang="en-US" sz="1800" dirty="0">
                    <a:latin typeface="Arial"/>
                    <a:cs typeface="Arial"/>
                  </a:rPr>
                  <a:t>Patients with SVR12 (%)</a:t>
                </a:r>
              </a:p>
            </c:rich>
          </c:tx>
          <c:layout>
            <c:manualLayout>
              <c:xMode val="edge"/>
              <c:yMode val="edge"/>
              <c:x val="6.7947983774755399E-3"/>
              <c:y val="0.12831251937341001"/>
            </c:manualLayout>
          </c:layout>
          <c:overlay val="0"/>
        </c:title>
        <c:numFmt formatCode="0" sourceLinked="0"/>
        <c:majorTickMark val="out"/>
        <c:minorTickMark val="none"/>
        <c:tickLblPos val="nextTo"/>
        <c:spPr>
          <a:ln w="12700" cmpd="sng">
            <a:solidFill>
              <a:srgbClr val="000000"/>
            </a:solidFill>
          </a:ln>
        </c:spPr>
        <c:txPr>
          <a:bodyPr/>
          <a:lstStyle/>
          <a:p>
            <a:pPr>
              <a:defRPr sz="1600"/>
            </a:pPr>
            <a:endParaRPr lang="en-US"/>
          </a:p>
        </c:txPr>
        <c:crossAx val="-202896858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9.465929116898375E-2"/>
          <c:w val="0.88154949381327297"/>
          <c:h val="0.72273280371478921"/>
        </c:manualLayout>
      </c:layout>
      <c:barChart>
        <c:barDir val="col"/>
        <c:grouping val="clustered"/>
        <c:varyColors val="0"/>
        <c:ser>
          <c:idx val="0"/>
          <c:order val="0"/>
          <c:tx>
            <c:strRef>
              <c:f>Sheet1!$B$1</c:f>
              <c:strCache>
                <c:ptCount val="1"/>
                <c:pt idx="0">
                  <c:v>Sofosbuvir-Velpatasvir</c:v>
                </c:pt>
              </c:strCache>
            </c:strRef>
          </c:tx>
          <c:spPr>
            <a:solidFill>
              <a:srgbClr val="6E4B7D"/>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CF57-8B49-91E0-9DD79D30E39A}"/>
              </c:ext>
            </c:extLst>
          </c:dPt>
          <c:dPt>
            <c:idx val="1"/>
            <c:invertIfNegative val="0"/>
            <c:bubble3D val="0"/>
            <c:extLst>
              <c:ext xmlns:c16="http://schemas.microsoft.com/office/drawing/2014/chart" uri="{C3380CC4-5D6E-409C-BE32-E72D297353CC}">
                <c16:uniqueId val="{00000002-CF57-8B49-91E0-9DD79D30E39A}"/>
              </c:ext>
            </c:extLst>
          </c:dPt>
          <c:dPt>
            <c:idx val="2"/>
            <c:invertIfNegative val="0"/>
            <c:bubble3D val="0"/>
            <c:extLst>
              <c:ext xmlns:c16="http://schemas.microsoft.com/office/drawing/2014/chart" uri="{C3380CC4-5D6E-409C-BE32-E72D297353CC}">
                <c16:uniqueId val="{00000003-CF57-8B49-91E0-9DD79D30E39A}"/>
              </c:ext>
            </c:extLst>
          </c:dPt>
          <c:dLbls>
            <c:numFmt formatCode="0" sourceLinked="0"/>
            <c:spPr>
              <a:solidFill>
                <a:sysClr val="window" lastClr="FFFFFF">
                  <a:alpha val="50000"/>
                </a:sysClr>
              </a:solidFill>
              <a:ln>
                <a:noFill/>
              </a:ln>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Non-Cirrhotic</c:v>
                </c:pt>
                <c:pt idx="1">
                  <c:v>Cirrhotic</c:v>
                </c:pt>
                <c:pt idx="2">
                  <c:v>Non-Cirrhotic</c:v>
                </c:pt>
                <c:pt idx="3">
                  <c:v>Cirrhotic</c:v>
                </c:pt>
              </c:strCache>
            </c:strRef>
          </c:cat>
          <c:val>
            <c:numRef>
              <c:f>Sheet1!$B$2:$B$5</c:f>
              <c:numCache>
                <c:formatCode>0</c:formatCode>
                <c:ptCount val="4"/>
                <c:pt idx="0">
                  <c:v>98</c:v>
                </c:pt>
                <c:pt idx="1">
                  <c:v>93</c:v>
                </c:pt>
                <c:pt idx="2">
                  <c:v>91</c:v>
                </c:pt>
                <c:pt idx="3">
                  <c:v>89</c:v>
                </c:pt>
              </c:numCache>
            </c:numRef>
          </c:val>
          <c:extLst>
            <c:ext xmlns:c16="http://schemas.microsoft.com/office/drawing/2014/chart" uri="{C3380CC4-5D6E-409C-BE32-E72D297353CC}">
              <c16:uniqueId val="{00000004-CF57-8B49-91E0-9DD79D30E39A}"/>
            </c:ext>
          </c:extLst>
        </c:ser>
        <c:ser>
          <c:idx val="1"/>
          <c:order val="1"/>
          <c:tx>
            <c:v>Sofosbuvir + Ribavirin</c:v>
          </c:tx>
          <c:spPr>
            <a:solidFill>
              <a:srgbClr val="326496"/>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Non-Cirrhotic</c:v>
                </c:pt>
                <c:pt idx="1">
                  <c:v>Cirrhotic</c:v>
                </c:pt>
                <c:pt idx="2">
                  <c:v>Non-Cirrhotic</c:v>
                </c:pt>
                <c:pt idx="3">
                  <c:v>Cirrhotic</c:v>
                </c:pt>
              </c:strCache>
            </c:strRef>
          </c:cat>
          <c:val>
            <c:numRef>
              <c:f>Sheet1!$C$2:$C$5</c:f>
              <c:numCache>
                <c:formatCode>0</c:formatCode>
                <c:ptCount val="4"/>
                <c:pt idx="0">
                  <c:v>90</c:v>
                </c:pt>
                <c:pt idx="1">
                  <c:v>73</c:v>
                </c:pt>
                <c:pt idx="2">
                  <c:v>71</c:v>
                </c:pt>
                <c:pt idx="3">
                  <c:v>58</c:v>
                </c:pt>
              </c:numCache>
            </c:numRef>
          </c:val>
          <c:extLst>
            <c:ext xmlns:c16="http://schemas.microsoft.com/office/drawing/2014/chart" uri="{C3380CC4-5D6E-409C-BE32-E72D297353CC}">
              <c16:uniqueId val="{00000005-CF57-8B49-91E0-9DD79D30E39A}"/>
            </c:ext>
          </c:extLst>
        </c:ser>
        <c:dLbls>
          <c:showLegendKey val="0"/>
          <c:showVal val="1"/>
          <c:showCatName val="0"/>
          <c:showSerName val="0"/>
          <c:showPercent val="0"/>
          <c:showBubbleSize val="0"/>
        </c:dLbls>
        <c:gapWidth val="75"/>
        <c:axId val="-2123754616"/>
        <c:axId val="-2060242472"/>
      </c:barChart>
      <c:catAx>
        <c:axId val="-2123754616"/>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a:effectLst/>
        </c:spPr>
        <c:txPr>
          <a:bodyPr/>
          <a:lstStyle/>
          <a:p>
            <a:pPr>
              <a:defRPr sz="1600" b="0" i="0">
                <a:latin typeface="Arial"/>
                <a:cs typeface="Arial"/>
              </a:defRPr>
            </a:pPr>
            <a:endParaRPr lang="en-US"/>
          </a:p>
        </c:txPr>
        <c:crossAx val="-2060242472"/>
        <c:crosses val="autoZero"/>
        <c:auto val="1"/>
        <c:lblAlgn val="ctr"/>
        <c:lblOffset val="10"/>
        <c:tickLblSkip val="1"/>
        <c:tickMarkSkip val="1"/>
        <c:noMultiLvlLbl val="0"/>
      </c:catAx>
      <c:valAx>
        <c:axId val="-2060242472"/>
        <c:scaling>
          <c:orientation val="minMax"/>
          <c:max val="100"/>
          <c:min val="0"/>
        </c:scaling>
        <c:delete val="0"/>
        <c:axPos val="l"/>
        <c:title>
          <c:tx>
            <c:rich>
              <a:bodyPr/>
              <a:lstStyle/>
              <a:p>
                <a:pPr>
                  <a:defRPr sz="1600">
                    <a:latin typeface="Arial"/>
                    <a:cs typeface="Arial"/>
                  </a:defRPr>
                </a:pPr>
                <a:r>
                  <a:rPr lang="en-US" sz="1600" b="1" i="0" baseline="0" dirty="0">
                    <a:effectLst/>
                  </a:rPr>
                  <a:t>Patients (%) with SVR 12</a:t>
                </a:r>
                <a:endParaRPr lang="en-US" sz="1600" dirty="0">
                  <a:effectLst/>
                </a:endParaRPr>
              </a:p>
            </c:rich>
          </c:tx>
          <c:layout>
            <c:manualLayout>
              <c:xMode val="edge"/>
              <c:yMode val="edge"/>
              <c:x val="3.6809851893513301E-3"/>
              <c:y val="0.17952542453277701"/>
            </c:manualLayout>
          </c:layout>
          <c:overlay val="0"/>
        </c:title>
        <c:numFmt formatCode="0" sourceLinked="0"/>
        <c:majorTickMark val="out"/>
        <c:minorTickMark val="none"/>
        <c:tickLblPos val="nextTo"/>
        <c:spPr>
          <a:ln w="12700">
            <a:solidFill>
              <a:srgbClr val="000000"/>
            </a:solidFill>
          </a:ln>
        </c:spPr>
        <c:txPr>
          <a:bodyPr/>
          <a:lstStyle/>
          <a:p>
            <a:pPr>
              <a:defRPr sz="1600"/>
            </a:pPr>
            <a:endParaRPr lang="en-US"/>
          </a:p>
        </c:txPr>
        <c:crossAx val="-212375461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37558906551775401"/>
          <c:y val="1.44676387400988E-2"/>
          <c:w val="0.61206519585995101"/>
          <c:h val="8.0726462290953996E-2"/>
        </c:manualLayout>
      </c:layout>
      <c:overlay val="0"/>
      <c:spPr>
        <a:noFill/>
        <a:ln>
          <a:noFill/>
        </a:ln>
      </c:spPr>
      <c:txPr>
        <a:bodyPr/>
        <a:lstStyle/>
        <a:p>
          <a:pPr>
            <a:defRPr sz="16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75"/>
      <c:rotY val="121"/>
      <c:rAngAx val="0"/>
    </c:view3D>
    <c:floor>
      <c:thickness val="0"/>
    </c:floor>
    <c:sideWall>
      <c:thickness val="0"/>
      <c:spPr>
        <a:noFill/>
        <a:ln w="19284">
          <a:noFill/>
        </a:ln>
      </c:spPr>
    </c:sideWall>
    <c:backWall>
      <c:thickness val="0"/>
      <c:spPr>
        <a:noFill/>
        <a:ln w="19284">
          <a:noFill/>
        </a:ln>
      </c:spPr>
    </c:backWall>
    <c:plotArea>
      <c:layout>
        <c:manualLayout>
          <c:layoutTarget val="inner"/>
          <c:xMode val="edge"/>
          <c:yMode val="edge"/>
          <c:x val="3.1120331950207469E-2"/>
          <c:y val="0.13977788729113447"/>
          <c:w val="0.88456536992281909"/>
          <c:h val="0.8350593124388862"/>
        </c:manualLayout>
      </c:layout>
      <c:pie3DChart>
        <c:varyColors val="1"/>
        <c:ser>
          <c:idx val="0"/>
          <c:order val="0"/>
          <c:tx>
            <c:strRef>
              <c:f>Sheet1!$B$1</c:f>
              <c:strCache>
                <c:ptCount val="1"/>
                <c:pt idx="0">
                  <c:v>Percent</c:v>
                </c:pt>
              </c:strCache>
            </c:strRef>
          </c:tx>
          <c:spPr>
            <a:solidFill>
              <a:srgbClr val="0070C0"/>
            </a:solidFill>
            <a:ln w="12700">
              <a:noFill/>
            </a:ln>
          </c:spPr>
          <c:dPt>
            <c:idx val="0"/>
            <c:bubble3D val="0"/>
            <c:spPr>
              <a:gradFill>
                <a:gsLst>
                  <a:gs pos="100000">
                    <a:srgbClr val="0070C0"/>
                  </a:gs>
                  <a:gs pos="6000">
                    <a:schemeClr val="accent1">
                      <a:lumMod val="40000"/>
                      <a:lumOff val="60000"/>
                    </a:schemeClr>
                  </a:gs>
                </a:gsLst>
                <a:lin ang="0" scaled="1"/>
              </a:gradFill>
              <a:ln w="12700">
                <a:noFill/>
              </a:ln>
            </c:spPr>
            <c:extLst>
              <c:ext xmlns:c16="http://schemas.microsoft.com/office/drawing/2014/chart" uri="{C3380CC4-5D6E-409C-BE32-E72D297353CC}">
                <c16:uniqueId val="{00000001-0516-1047-A8CF-19A36A35EDB3}"/>
              </c:ext>
            </c:extLst>
          </c:dPt>
          <c:dPt>
            <c:idx val="1"/>
            <c:bubble3D val="0"/>
            <c:spPr>
              <a:gradFill>
                <a:gsLst>
                  <a:gs pos="100000">
                    <a:schemeClr val="accent5">
                      <a:lumMod val="60000"/>
                      <a:lumOff val="40000"/>
                    </a:schemeClr>
                  </a:gs>
                  <a:gs pos="0">
                    <a:schemeClr val="accent5"/>
                  </a:gs>
                </a:gsLst>
                <a:lin ang="0" scaled="1"/>
              </a:gradFill>
              <a:ln w="12700">
                <a:noFill/>
              </a:ln>
            </c:spPr>
            <c:extLst>
              <c:ext xmlns:c16="http://schemas.microsoft.com/office/drawing/2014/chart" uri="{C3380CC4-5D6E-409C-BE32-E72D297353CC}">
                <c16:uniqueId val="{00000003-0516-1047-A8CF-19A36A35EDB3}"/>
              </c:ext>
            </c:extLst>
          </c:dPt>
          <c:dPt>
            <c:idx val="2"/>
            <c:bubble3D val="0"/>
            <c:extLst>
              <c:ext xmlns:c16="http://schemas.microsoft.com/office/drawing/2014/chart" uri="{C3380CC4-5D6E-409C-BE32-E72D297353CC}">
                <c16:uniqueId val="{00000004-0516-1047-A8CF-19A36A35EDB3}"/>
              </c:ext>
            </c:extLst>
          </c:dPt>
          <c:dLbls>
            <c:dLbl>
              <c:idx val="0"/>
              <c:layout>
                <c:manualLayout>
                  <c:x val="0.18030742444323172"/>
                  <c:y val="9.8135710977296825E-4"/>
                </c:manualLayout>
              </c:layout>
              <c:numFmt formatCode="0%" sourceLinked="0"/>
              <c:spPr>
                <a:noFill/>
                <a:ln>
                  <a:noFill/>
                </a:ln>
                <a:effectLst/>
              </c:spPr>
              <c:txPr>
                <a:bodyPr wrap="square" lIns="38100" tIns="19050" rIns="38100" bIns="19050" anchor="ctr">
                  <a:spAutoFit/>
                </a:bodyPr>
                <a:lstStyle/>
                <a:p>
                  <a:pPr>
                    <a:defRPr sz="1600" b="1"/>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16-1047-A8CF-19A36A35EDB3}"/>
                </c:ext>
              </c:extLst>
            </c:dLbl>
            <c:dLbl>
              <c:idx val="1"/>
              <c:layout>
                <c:manualLayout>
                  <c:x val="-0.17032613497570229"/>
                  <c:y val="-5.4252225824713091E-2"/>
                </c:manualLayout>
              </c:layout>
              <c:numFmt formatCode="0%" sourceLinked="0"/>
              <c:spPr>
                <a:noFill/>
                <a:ln>
                  <a:noFill/>
                </a:ln>
                <a:effectLst/>
              </c:spPr>
              <c:txPr>
                <a:bodyPr wrap="square" lIns="38100" tIns="19050" rIns="38100" bIns="19050" anchor="ctr">
                  <a:spAutoFit/>
                </a:bodyPr>
                <a:lstStyle/>
                <a:p>
                  <a:pPr>
                    <a:defRPr sz="1600" b="1"/>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16-1047-A8CF-19A36A35EDB3}"/>
                </c:ext>
              </c:extLst>
            </c:dLbl>
            <c:numFmt formatCode="0%" sourceLinked="0"/>
            <c:spPr>
              <a:noFill/>
              <a:ln>
                <a:noFill/>
              </a:ln>
              <a:effectLst/>
            </c:spPr>
            <c:txPr>
              <a:bodyPr wrap="square" lIns="38100" tIns="19050" rIns="38100" bIns="19050" anchor="ctr">
                <a:spAutoFit/>
              </a:bodyPr>
              <a:lstStyle/>
              <a:p>
                <a:pPr>
                  <a:defRPr sz="1600"/>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No NS5A  RAVs</c:v>
                </c:pt>
                <c:pt idx="1">
                  <c:v>NS5A RAVs</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5-0516-1047-A8CF-19A36A35EDB3}"/>
            </c:ext>
          </c:extLst>
        </c:ser>
        <c:dLbls>
          <c:showLegendKey val="0"/>
          <c:showVal val="0"/>
          <c:showCatName val="0"/>
          <c:showSerName val="0"/>
          <c:showPercent val="0"/>
          <c:showBubbleSize val="0"/>
          <c:showLeaderLines val="1"/>
        </c:dLbls>
      </c:pie3DChart>
      <c:spPr>
        <a:effectLst/>
      </c:spPr>
    </c:plotArea>
    <c:legend>
      <c:legendPos val="t"/>
      <c:layout>
        <c:manualLayout>
          <c:xMode val="edge"/>
          <c:yMode val="edge"/>
          <c:x val="1.0396039603960398E-2"/>
          <c:y val="2.042483660130719E-2"/>
          <c:w val="0.93803596127247568"/>
          <c:h val="9.6778022232515054E-2"/>
        </c:manualLayout>
      </c:layout>
      <c:overlay val="0"/>
      <c:txPr>
        <a:bodyPr/>
        <a:lstStyle/>
        <a:p>
          <a:pPr>
            <a:defRPr sz="1600"/>
          </a:pPr>
          <a:endParaRPr lang="en-US"/>
        </a:p>
      </c:txPr>
    </c:legend>
    <c:plotVisOnly val="1"/>
    <c:dispBlanksAs val="gap"/>
    <c:showDLblsOverMax val="0"/>
  </c:chart>
  <c:txPr>
    <a:bodyPr/>
    <a:lstStyle/>
    <a:p>
      <a:pPr>
        <a:defRPr sz="2363"/>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58273036819677"/>
          <c:y val="2.77778663809897E-2"/>
          <c:w val="0.82317500288817436"/>
          <c:h val="0.87920581402520503"/>
        </c:manualLayout>
      </c:layout>
      <c:barChart>
        <c:barDir val="col"/>
        <c:grouping val="clustered"/>
        <c:varyColors val="0"/>
        <c:ser>
          <c:idx val="0"/>
          <c:order val="0"/>
          <c:tx>
            <c:strRef>
              <c:f>Sheet1!$B$1</c:f>
              <c:strCache>
                <c:ptCount val="1"/>
              </c:strCache>
            </c:strRef>
          </c:tx>
          <c:spPr>
            <a:solidFill>
              <a:srgbClr val="9DB7F0"/>
            </a:solidFill>
            <a:ln w="12700">
              <a:noFill/>
            </a:ln>
            <a:effectLst/>
            <a:scene3d>
              <a:camera prst="orthographicFront"/>
              <a:lightRig rig="threePt" dir="t"/>
            </a:scene3d>
            <a:sp3d>
              <a:bevelT/>
            </a:sp3d>
          </c:spPr>
          <c:invertIfNegative val="0"/>
          <c:dPt>
            <c:idx val="0"/>
            <c:invertIfNegative val="0"/>
            <c:bubble3D val="0"/>
            <c:spPr>
              <a:solidFill>
                <a:srgbClr val="3D80C0"/>
              </a:solidFill>
              <a:ln w="12700">
                <a:noFill/>
              </a:ln>
              <a:effectLst/>
              <a:scene3d>
                <a:camera prst="orthographicFront"/>
                <a:lightRig rig="threePt" dir="t"/>
              </a:scene3d>
              <a:sp3d>
                <a:bevelT/>
              </a:sp3d>
            </c:spPr>
            <c:extLst>
              <c:ext xmlns:c16="http://schemas.microsoft.com/office/drawing/2014/chart" uri="{C3380CC4-5D6E-409C-BE32-E72D297353CC}">
                <c16:uniqueId val="{00000001-F079-9040-8DE6-C8C1FEB73B22}"/>
              </c:ext>
            </c:extLst>
          </c:dPt>
          <c:dPt>
            <c:idx val="1"/>
            <c:invertIfNegative val="0"/>
            <c:bubble3D val="0"/>
            <c:spPr>
              <a:solidFill>
                <a:srgbClr val="B59452"/>
              </a:solidFill>
              <a:ln w="12700">
                <a:noFill/>
              </a:ln>
              <a:effectLst/>
              <a:scene3d>
                <a:camera prst="orthographicFront"/>
                <a:lightRig rig="threePt" dir="t"/>
              </a:scene3d>
              <a:sp3d>
                <a:bevelT/>
              </a:sp3d>
            </c:spPr>
            <c:extLst>
              <c:ext xmlns:c16="http://schemas.microsoft.com/office/drawing/2014/chart" uri="{C3380CC4-5D6E-409C-BE32-E72D297353CC}">
                <c16:uniqueId val="{00000003-F079-9040-8DE6-C8C1FEB73B22}"/>
              </c:ext>
            </c:extLst>
          </c:dPt>
          <c:dPt>
            <c:idx val="2"/>
            <c:invertIfNegative val="0"/>
            <c:bubble3D val="0"/>
            <c:extLst>
              <c:ext xmlns:c16="http://schemas.microsoft.com/office/drawing/2014/chart" uri="{C3380CC4-5D6E-409C-BE32-E72D297353CC}">
                <c16:uniqueId val="{00000004-F079-9040-8DE6-C8C1FEB73B22}"/>
              </c:ext>
            </c:extLst>
          </c:dPt>
          <c:dPt>
            <c:idx val="3"/>
            <c:invertIfNegative val="0"/>
            <c:bubble3D val="0"/>
            <c:extLst>
              <c:ext xmlns:c16="http://schemas.microsoft.com/office/drawing/2014/chart" uri="{C3380CC4-5D6E-409C-BE32-E72D297353CC}">
                <c16:uniqueId val="{00000005-F079-9040-8DE6-C8C1FEB73B22}"/>
              </c:ext>
            </c:extLst>
          </c:dPt>
          <c:dPt>
            <c:idx val="4"/>
            <c:invertIfNegative val="0"/>
            <c:bubble3D val="0"/>
            <c:extLst>
              <c:ext xmlns:c16="http://schemas.microsoft.com/office/drawing/2014/chart" uri="{C3380CC4-5D6E-409C-BE32-E72D297353CC}">
                <c16:uniqueId val="{00000006-F079-9040-8DE6-C8C1FEB73B22}"/>
              </c:ext>
            </c:extLst>
          </c:dPt>
          <c:dPt>
            <c:idx val="5"/>
            <c:invertIfNegative val="0"/>
            <c:bubble3D val="0"/>
            <c:extLst>
              <c:ext xmlns:c16="http://schemas.microsoft.com/office/drawing/2014/chart" uri="{C3380CC4-5D6E-409C-BE32-E72D297353CC}">
                <c16:uniqueId val="{00000007-F079-9040-8DE6-C8C1FEB73B22}"/>
              </c:ext>
            </c:extLst>
          </c:dPt>
          <c:dPt>
            <c:idx val="6"/>
            <c:invertIfNegative val="0"/>
            <c:bubble3D val="0"/>
            <c:extLst>
              <c:ext xmlns:c16="http://schemas.microsoft.com/office/drawing/2014/chart" uri="{C3380CC4-5D6E-409C-BE32-E72D297353CC}">
                <c16:uniqueId val="{00000008-F079-9040-8DE6-C8C1FEB73B22}"/>
              </c:ext>
            </c:extLst>
          </c:dPt>
          <c:dLbls>
            <c:spPr>
              <a:solidFill>
                <a:schemeClr val="bg1">
                  <a:alpha val="50000"/>
                </a:scheme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 NS5A RAVs</c:v>
                </c:pt>
                <c:pt idx="1">
                  <c:v>NS5A RAVs</c:v>
                </c:pt>
              </c:strCache>
            </c:strRef>
          </c:cat>
          <c:val>
            <c:numRef>
              <c:f>Sheet1!$B$2:$B$3</c:f>
              <c:numCache>
                <c:formatCode>0</c:formatCode>
                <c:ptCount val="2"/>
                <c:pt idx="0">
                  <c:v>97</c:v>
                </c:pt>
                <c:pt idx="1">
                  <c:v>88</c:v>
                </c:pt>
              </c:numCache>
            </c:numRef>
          </c:val>
          <c:extLst>
            <c:ext xmlns:c16="http://schemas.microsoft.com/office/drawing/2014/chart" uri="{C3380CC4-5D6E-409C-BE32-E72D297353CC}">
              <c16:uniqueId val="{00000009-F079-9040-8DE6-C8C1FEB73B22}"/>
            </c:ext>
          </c:extLst>
        </c:ser>
        <c:dLbls>
          <c:showLegendKey val="0"/>
          <c:showVal val="1"/>
          <c:showCatName val="0"/>
          <c:showSerName val="0"/>
          <c:showPercent val="0"/>
          <c:showBubbleSize val="0"/>
        </c:dLbls>
        <c:gapWidth val="125"/>
        <c:overlap val="9"/>
        <c:axId val="-2068885288"/>
        <c:axId val="-2063783192"/>
      </c:barChart>
      <c:catAx>
        <c:axId val="-2068885288"/>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600" b="0" i="0" baseline="0">
                <a:latin typeface="Arial"/>
                <a:cs typeface="Arial"/>
              </a:defRPr>
            </a:pPr>
            <a:endParaRPr lang="en-US"/>
          </a:p>
        </c:txPr>
        <c:crossAx val="-2063783192"/>
        <c:crosses val="autoZero"/>
        <c:auto val="1"/>
        <c:lblAlgn val="ctr"/>
        <c:lblOffset val="1"/>
        <c:tickLblSkip val="1"/>
        <c:tickMarkSkip val="1"/>
        <c:noMultiLvlLbl val="0"/>
      </c:catAx>
      <c:valAx>
        <c:axId val="-2063783192"/>
        <c:scaling>
          <c:orientation val="minMax"/>
          <c:max val="100"/>
          <c:min val="0"/>
        </c:scaling>
        <c:delete val="0"/>
        <c:axPos val="l"/>
        <c:title>
          <c:tx>
            <c:rich>
              <a:bodyPr/>
              <a:lstStyle/>
              <a:p>
                <a:pPr>
                  <a:defRPr sz="1400" b="0">
                    <a:latin typeface="Arial"/>
                    <a:cs typeface="Arial"/>
                  </a:defRPr>
                </a:pPr>
                <a:r>
                  <a:rPr lang="en-US" sz="1400" b="0" dirty="0">
                    <a:latin typeface="Arial"/>
                    <a:cs typeface="Arial"/>
                  </a:rPr>
                  <a:t>Patients with SVR12 (%)</a:t>
                </a:r>
              </a:p>
            </c:rich>
          </c:tx>
          <c:layout>
            <c:manualLayout>
              <c:xMode val="edge"/>
              <c:yMode val="edge"/>
              <c:x val="0"/>
              <c:y val="0.13019811818561844"/>
            </c:manualLayout>
          </c:layout>
          <c:overlay val="0"/>
        </c:title>
        <c:numFmt formatCode="0" sourceLinked="0"/>
        <c:majorTickMark val="out"/>
        <c:minorTickMark val="none"/>
        <c:tickLblPos val="nextTo"/>
        <c:spPr>
          <a:ln w="12700">
            <a:solidFill>
              <a:srgbClr val="000000"/>
            </a:solidFill>
          </a:ln>
        </c:spPr>
        <c:txPr>
          <a:bodyPr/>
          <a:lstStyle/>
          <a:p>
            <a:pPr>
              <a:defRPr sz="1200"/>
            </a:pPr>
            <a:endParaRPr lang="en-US"/>
          </a:p>
        </c:txPr>
        <c:crossAx val="-2068885288"/>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68E72-8AEE-4776-8EC2-8F14C1583EEA}" type="datetimeFigureOut">
              <a:rPr lang="en-US" smtClean="0"/>
              <a:t>9/22/2021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35FF8-FB14-4879-9BC3-604A38BAED07}" type="slidenum">
              <a:rPr lang="en-US" smtClean="0"/>
              <a:t>‹#›</a:t>
            </a:fld>
            <a:endParaRPr lang="en-US"/>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E51A-2061-4AC9-BA02-AAC57C58C28B}" type="datetimeFigureOut">
              <a:rPr lang="en-US" smtClean="0"/>
              <a:t>9/22/2021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579D2-C235-4ED6-AECE-F4AE1A05BE8B}" type="slidenum">
              <a:rPr lang="en-US" smtClean="0"/>
              <a:t>‹#›</a:t>
            </a:fld>
            <a:endParaRPr lang="en-US"/>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 Id="rId4" Type="http://schemas.openxmlformats.org/officeDocument/2006/relationships/hyperlink" Target="https://www.hcvguidelines.or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Version_ MM YYYY</a:t>
            </a:r>
          </a:p>
        </p:txBody>
      </p:sp>
      <p:sp>
        <p:nvSpPr>
          <p:cNvPr id="4" name="Slide Number Placeholder 3"/>
          <p:cNvSpPr>
            <a:spLocks noGrp="1"/>
          </p:cNvSpPr>
          <p:nvPr>
            <p:ph type="sldNum" sz="quarter" idx="10"/>
          </p:nvPr>
        </p:nvSpPr>
        <p:spPr/>
        <p:txBody>
          <a:bodyPr/>
          <a:lstStyle/>
          <a:p>
            <a:fld id="{0E0579D2-C235-4ED6-AECE-F4AE1A05BE8B}" type="slidenum">
              <a:rPr lang="en-US" smtClean="0"/>
              <a:t>1</a:t>
            </a:fld>
            <a:endParaRPr lang="en-US"/>
          </a:p>
        </p:txBody>
      </p:sp>
    </p:spTree>
    <p:extLst>
      <p:ext uri="{BB962C8B-B14F-4D97-AF65-F5344CB8AC3E}">
        <p14:creationId xmlns:p14="http://schemas.microsoft.com/office/powerpoint/2010/main" val="291722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2</a:t>
            </a:fld>
            <a:endParaRPr lang="en-US"/>
          </a:p>
        </p:txBody>
      </p:sp>
    </p:spTree>
    <p:extLst>
      <p:ext uri="{BB962C8B-B14F-4D97-AF65-F5344CB8AC3E}">
        <p14:creationId xmlns:p14="http://schemas.microsoft.com/office/powerpoint/2010/main" val="30973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hlinkClick r:id="rId4">
                  <a:extLst>
                    <a:ext uri="{A12FA001-AC4F-418D-AE19-62706E023703}">
                      <ahyp:hlinkClr xmlns:ahyp="http://schemas.microsoft.com/office/drawing/2018/hyperlinkcolor" val="tx"/>
                    </a:ext>
                  </a:extLst>
                </a:hlinkClick>
              </a:rPr>
              <a:t>https://www.hcvguidelines.org/</a:t>
            </a: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3</a:t>
            </a:fld>
            <a:endParaRPr lang="en-US"/>
          </a:p>
        </p:txBody>
      </p:sp>
    </p:spTree>
    <p:extLst>
      <p:ext uri="{BB962C8B-B14F-4D97-AF65-F5344CB8AC3E}">
        <p14:creationId xmlns:p14="http://schemas.microsoft.com/office/powerpoint/2010/main" val="127815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Abstract</a:t>
            </a:r>
          </a:p>
          <a:p>
            <a:r>
              <a:rPr lang="en-US" dirty="0"/>
              <a:t>Data show that viral genotype 1 may increase the risk of cirrhosis and hepatocellular carcinoma (HCC) compared to genotype 2 in patients with chronic hepatitis C virus (HCV) infection. However, the effect of HCV genotype 3 on cirrhosis and HCC risk is uncertain. We identified patients with active HCV infection, confirmed by positive polymerase chain reaction (PCR) and a known HCV genotype, from the VA HCV Clinical Case Registry between 2000 and 2009. We examined the effect of HCV genotype on the risk of cirrhosis and HCC in a Cox proportional hazards model adjusting for patients' age, period of service (World War I/II, Vietnam era, post-Vietnam era), race, gender, human immunodeficiency virus (HIV) infection, alcohol use, diabetes, body mass index, and antiviral treatment receipt. Of the 110,484 patients with active HCV viremia, 88,348 (79.9%) had genotype 1, 13,077 (11.8%) genotype 2, 8,337 (7.5%) genotype 3, and 1,082 (0.9%) patients had genotype 4 infection. Despite being younger, patients with genotype 3 had a higher risk of developing cirrhosis (unadjusted hazard ratio [HR] = 1.40, 95% confidence interval [CI] = 1.32-1.50) and HCC (unadjusted HR = 1.66, 95% CI = 1.48-1.85) than HCV genotype 1 patients. After adjustment for prespecified demographic, clinical, and antiviral treatment factors, the risk of cirrhosis and HCC was 31% (adjusted HR = 1.31, 95% CI = 1.22-1.39) and 80% (adjusted HR = 1.80, 95% CI = 1.61-2.03) higher in patients with genotype 3 compared to genotype 1 infected patients.</a:t>
            </a:r>
          </a:p>
          <a:p>
            <a:endParaRPr lang="en-US" dirty="0"/>
          </a:p>
          <a:p>
            <a:r>
              <a:rPr lang="en-US" dirty="0"/>
              <a:t>Conclusion: HCV genotype 3 is associated with a significantly increased risk of developing cirrhosis and HCC compared to HCV genotype 1. This association is independent of patients' age, diabetes, body mass index, or antiviral treatment</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4</a:t>
            </a:fld>
            <a:endParaRPr lang="en-US"/>
          </a:p>
        </p:txBody>
      </p:sp>
    </p:spTree>
    <p:extLst>
      <p:ext uri="{BB962C8B-B14F-4D97-AF65-F5344CB8AC3E}">
        <p14:creationId xmlns:p14="http://schemas.microsoft.com/office/powerpoint/2010/main" val="119612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a:t>
            </a:fld>
            <a:endParaRPr lang="en-US" dirty="0"/>
          </a:p>
        </p:txBody>
      </p:sp>
    </p:spTree>
    <p:extLst>
      <p:ext uri="{BB962C8B-B14F-4D97-AF65-F5344CB8AC3E}">
        <p14:creationId xmlns:p14="http://schemas.microsoft.com/office/powerpoint/2010/main" val="2950506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048787-E73A-F24F-A294-0EF32128AD5F}" type="slidenum">
              <a:rPr kumimoji="0" lang="en-US" sz="2400" b="0" i="0" u="none" strike="noStrike" kern="1200" cap="none" spc="0" normalizeH="0" baseline="0" noProof="0" smtClean="0">
                <a:ln>
                  <a:noFill/>
                </a:ln>
                <a:solidFill>
                  <a:srgbClr val="000000"/>
                </a:solidFill>
                <a:effectLst/>
                <a:uLnTx/>
                <a:uFillTx/>
                <a:latin typeface="Geneva" pitchFamily="31"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en-US" sz="2400" b="0" i="0" u="none" strike="noStrike" kern="1200" cap="none" spc="0" normalizeH="0" baseline="0" noProof="0" dirty="0">
              <a:ln>
                <a:noFill/>
              </a:ln>
              <a:solidFill>
                <a:srgbClr val="000000"/>
              </a:solidFill>
              <a:effectLst/>
              <a:uLnTx/>
              <a:uFillTx/>
              <a:latin typeface="Geneva" pitchFamily="31" charset="0"/>
              <a:ea typeface="+mn-ea"/>
              <a:cs typeface="+mn-cs"/>
            </a:endParaRPr>
          </a:p>
        </p:txBody>
      </p:sp>
    </p:spTree>
    <p:extLst>
      <p:ext uri="{BB962C8B-B14F-4D97-AF65-F5344CB8AC3E}">
        <p14:creationId xmlns:p14="http://schemas.microsoft.com/office/powerpoint/2010/main" val="163731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048787-E73A-F24F-A294-0EF32128AD5F}" type="slidenum">
              <a:rPr kumimoji="0" lang="en-US" sz="2400" b="0" i="0" u="none" strike="noStrike" kern="1200" cap="none" spc="0" normalizeH="0" baseline="0" noProof="0" smtClean="0">
                <a:ln>
                  <a:noFill/>
                </a:ln>
                <a:solidFill>
                  <a:srgbClr val="000000"/>
                </a:solidFill>
                <a:effectLst/>
                <a:uLnTx/>
                <a:uFillTx/>
                <a:latin typeface="Geneva" pitchFamily="31"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18</a:t>
            </a:fld>
            <a:endParaRPr kumimoji="0" lang="en-US" sz="2400" b="0" i="0" u="none" strike="noStrike" kern="1200" cap="none" spc="0" normalizeH="0" baseline="0" noProof="0">
              <a:ln>
                <a:noFill/>
              </a:ln>
              <a:solidFill>
                <a:srgbClr val="000000"/>
              </a:solidFill>
              <a:effectLst/>
              <a:uLnTx/>
              <a:uFillTx/>
              <a:latin typeface="Geneva" pitchFamily="31" charset="0"/>
              <a:ea typeface="+mn-ea"/>
              <a:cs typeface="+mn-cs"/>
            </a:endParaRPr>
          </a:p>
        </p:txBody>
      </p:sp>
    </p:spTree>
    <p:extLst>
      <p:ext uri="{BB962C8B-B14F-4D97-AF65-F5344CB8AC3E}">
        <p14:creationId xmlns:p14="http://schemas.microsoft.com/office/powerpoint/2010/main" val="500969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19</a:t>
            </a:fld>
            <a:endParaRPr lang="en-US"/>
          </a:p>
        </p:txBody>
      </p:sp>
    </p:spTree>
    <p:extLst>
      <p:ext uri="{BB962C8B-B14F-4D97-AF65-F5344CB8AC3E}">
        <p14:creationId xmlns:p14="http://schemas.microsoft.com/office/powerpoint/2010/main" val="1127878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a:t>
            </a:r>
            <a:r>
              <a:rPr lang="en-US" dirty="0" err="1"/>
              <a:t>TeleECHO</a:t>
            </a:r>
            <a:r>
              <a:rPr lang="en-US" dirty="0"/>
              <a:t>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a:t>
            </a:r>
          </a:p>
          <a:p>
            <a:r>
              <a:rPr lang="en-US" sz="1200" dirty="0"/>
              <a:t>Hepatitis B Online Curriculum: https://www.hepatitisb.uw.edu/</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21</a:t>
            </a:fld>
            <a:endParaRPr lang="en-US"/>
          </a:p>
        </p:txBody>
      </p:sp>
    </p:spTree>
    <p:extLst>
      <p:ext uri="{BB962C8B-B14F-4D97-AF65-F5344CB8AC3E}">
        <p14:creationId xmlns:p14="http://schemas.microsoft.com/office/powerpoint/2010/main" val="2232710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7.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8.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04649" y="1233377"/>
            <a:ext cx="8334704" cy="4467207"/>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36550"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userDrawn="1"/>
        </p:nvSpPr>
        <p:spPr bwMode="auto">
          <a:xfrm>
            <a:off x="3157538" y="1673225"/>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a:off x="5976938"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a:off x="336550"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userDrawn="1"/>
        </p:nvSpPr>
        <p:spPr bwMode="auto">
          <a:xfrm>
            <a:off x="3157538" y="3662363"/>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userDrawn="1"/>
        </p:nvSpPr>
        <p:spPr bwMode="auto">
          <a:xfrm>
            <a:off x="5976938"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352917"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352917"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3157538"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3157538"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5995253"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5995253"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3529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3529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3172317" y="3660754"/>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3172317" y="4066802"/>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59917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59917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7760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845534" y="5312547"/>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5308600" y="5339906"/>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3077066" y="3561704"/>
            <a:ext cx="2989867" cy="1249583"/>
          </a:xfrm>
          <a:prstGeom prst="rect">
            <a:avLst/>
          </a:prstGeom>
        </p:spPr>
        <p:txBody>
          <a:bodyPr/>
          <a:lstStyle>
            <a:lvl1pPr marL="0" indent="0" algn="ctr">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3075971" y="3055719"/>
            <a:ext cx="2989867"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194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476518"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476518"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2547870"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2547870"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4619222"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4619222"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6690574"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6690574"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1099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3432175" y="1795463"/>
            <a:ext cx="2279650"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4" name="Group 273"/>
          <p:cNvGrpSpPr/>
          <p:nvPr userDrawn="1"/>
        </p:nvGrpSpPr>
        <p:grpSpPr>
          <a:xfrm>
            <a:off x="715963" y="1795463"/>
            <a:ext cx="2281238"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2" name="Group 271"/>
          <p:cNvGrpSpPr/>
          <p:nvPr userDrawn="1"/>
        </p:nvGrpSpPr>
        <p:grpSpPr>
          <a:xfrm>
            <a:off x="6146800" y="1795463"/>
            <a:ext cx="2281238"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6" name="Text Placeholder 5"/>
          <p:cNvSpPr>
            <a:spLocks noGrp="1"/>
          </p:cNvSpPr>
          <p:nvPr>
            <p:ph type="body" sz="quarter" idx="11"/>
          </p:nvPr>
        </p:nvSpPr>
        <p:spPr>
          <a:xfrm>
            <a:off x="832655"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844987"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3540493"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3539946"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6247237"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6246690"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715963" y="1795461"/>
            <a:ext cx="2281237"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3432175" y="1795462"/>
            <a:ext cx="2279650" cy="409575"/>
          </a:xfrm>
          <a:prstGeom prst="rect">
            <a:avLst/>
          </a:prstGeom>
        </p:spPr>
        <p:txBody>
          <a:bodyPr/>
          <a:lstStyle>
            <a:lvl1pPr marL="0" indent="0" algn="ctr">
              <a:buNone/>
              <a:defRPr>
                <a:solidFill>
                  <a:schemeClr val="bg1"/>
                </a:solidFill>
                <a:latin typeface="Gill Sans MT" panose="020B0502020104020203" pitchFamily="34" charset="0"/>
              </a:defRPr>
            </a:lvl1pPr>
            <a:lvl2pPr marL="4572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6146800" y="1795463"/>
            <a:ext cx="2281238" cy="406400"/>
          </a:xfrm>
          <a:prstGeom prst="rect">
            <a:avLst/>
          </a:prstGeom>
        </p:spPr>
        <p:txBody>
          <a:bodyPr/>
          <a:lstStyle>
            <a:lvl1pPr marL="0" indent="0" algn="ctr">
              <a:buNone/>
              <a:defRPr>
                <a:solidFill>
                  <a:schemeClr val="bg1"/>
                </a:solidFill>
              </a:defRPr>
            </a:lvl1pPr>
            <a:lvl2pPr marL="457200" indent="0">
              <a:buNone/>
              <a:defRPr/>
            </a:lvl2pPr>
          </a:lstStyle>
          <a:p>
            <a:pPr lvl="0"/>
            <a:r>
              <a:rPr lang="en-US" dirty="0"/>
              <a:t>Edit Master text styles</a:t>
            </a:r>
          </a:p>
        </p:txBody>
      </p:sp>
      <p:sp>
        <p:nvSpPr>
          <p:cNvPr id="28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8950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845534" y="1624840"/>
            <a:ext cx="2077971"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userDrawn="1"/>
        </p:nvGrpSpPr>
        <p:grpSpPr>
          <a:xfrm>
            <a:off x="3558349" y="1624840"/>
            <a:ext cx="2077971"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userDrawn="1"/>
        </p:nvGrpSpPr>
        <p:grpSpPr>
          <a:xfrm>
            <a:off x="6271164" y="1624840"/>
            <a:ext cx="2077971"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Text Placeholder 5"/>
          <p:cNvSpPr>
            <a:spLocks noGrp="1"/>
          </p:cNvSpPr>
          <p:nvPr>
            <p:ph type="body" sz="quarter" idx="11"/>
          </p:nvPr>
        </p:nvSpPr>
        <p:spPr>
          <a:xfrm>
            <a:off x="845534" y="3894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844987" y="4279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3558349" y="3882656"/>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3557802" y="4267976"/>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6273057" y="3855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6272510" y="4240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3619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626590" y="1706116"/>
            <a:ext cx="3031008"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a:spLocks noGrp="1"/>
          </p:cNvSpPr>
          <p:nvPr>
            <p:ph type="body" sz="quarter" idx="10"/>
          </p:nvPr>
        </p:nvSpPr>
        <p:spPr>
          <a:xfrm>
            <a:off x="3775337" y="2629677"/>
            <a:ext cx="5149719" cy="63569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3775337" y="3265375"/>
            <a:ext cx="5149719"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0408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15"/>
          </p:nvPr>
        </p:nvSpPr>
        <p:spPr>
          <a:xfrm>
            <a:off x="7228098" y="1772811"/>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16"/>
          </p:nvPr>
        </p:nvSpPr>
        <p:spPr>
          <a:xfrm>
            <a:off x="7227551" y="2158131"/>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17"/>
          </p:nvPr>
        </p:nvSpPr>
        <p:spPr>
          <a:xfrm>
            <a:off x="7227551" y="3299986"/>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18"/>
          </p:nvPr>
        </p:nvSpPr>
        <p:spPr>
          <a:xfrm>
            <a:off x="7227004" y="3685306"/>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7" name="Text Placeholder 5"/>
          <p:cNvSpPr>
            <a:spLocks noGrp="1"/>
          </p:cNvSpPr>
          <p:nvPr>
            <p:ph type="body" sz="quarter" idx="19"/>
          </p:nvPr>
        </p:nvSpPr>
        <p:spPr>
          <a:xfrm>
            <a:off x="7226457" y="4777949"/>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8" name="Text Placeholder 5"/>
          <p:cNvSpPr>
            <a:spLocks noGrp="1"/>
          </p:cNvSpPr>
          <p:nvPr>
            <p:ph type="body" sz="quarter" idx="20"/>
          </p:nvPr>
        </p:nvSpPr>
        <p:spPr>
          <a:xfrm>
            <a:off x="7225910" y="5163269"/>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9" name="Text Placeholder 5"/>
          <p:cNvSpPr>
            <a:spLocks noGrp="1"/>
          </p:cNvSpPr>
          <p:nvPr>
            <p:ph type="body" sz="quarter" idx="21"/>
          </p:nvPr>
        </p:nvSpPr>
        <p:spPr>
          <a:xfrm>
            <a:off x="7225910" y="266364"/>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20" name="Text Placeholder 5"/>
          <p:cNvSpPr>
            <a:spLocks noGrp="1"/>
          </p:cNvSpPr>
          <p:nvPr>
            <p:ph type="body" sz="quarter" idx="22"/>
          </p:nvPr>
        </p:nvSpPr>
        <p:spPr>
          <a:xfrm>
            <a:off x="7225363" y="651684"/>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2572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 name="Text Placeholder 5"/>
          <p:cNvSpPr>
            <a:spLocks noGrp="1"/>
          </p:cNvSpPr>
          <p:nvPr>
            <p:ph type="body" sz="quarter" idx="21"/>
          </p:nvPr>
        </p:nvSpPr>
        <p:spPr>
          <a:xfrm>
            <a:off x="51606" y="3914804"/>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22"/>
          </p:nvPr>
        </p:nvSpPr>
        <p:spPr>
          <a:xfrm>
            <a:off x="51059" y="4300124"/>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5" name="Text Placeholder 5"/>
          <p:cNvSpPr>
            <a:spLocks noGrp="1"/>
          </p:cNvSpPr>
          <p:nvPr>
            <p:ph type="body" sz="quarter" idx="23"/>
          </p:nvPr>
        </p:nvSpPr>
        <p:spPr>
          <a:xfrm>
            <a:off x="7377661" y="3911451"/>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926" name="Text Placeholder 5"/>
          <p:cNvSpPr>
            <a:spLocks noGrp="1"/>
          </p:cNvSpPr>
          <p:nvPr>
            <p:ph type="body" sz="quarter" idx="24"/>
          </p:nvPr>
        </p:nvSpPr>
        <p:spPr>
          <a:xfrm>
            <a:off x="7377114" y="4296771"/>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7" name="Text Placeholder 5"/>
          <p:cNvSpPr>
            <a:spLocks noGrp="1"/>
          </p:cNvSpPr>
          <p:nvPr>
            <p:ph type="body" sz="quarter" idx="25"/>
          </p:nvPr>
        </p:nvSpPr>
        <p:spPr>
          <a:xfrm>
            <a:off x="350794" y="1264793"/>
            <a:ext cx="8471233"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1472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04" name="Text Placeholder 5"/>
          <p:cNvSpPr>
            <a:spLocks noGrp="1"/>
          </p:cNvSpPr>
          <p:nvPr>
            <p:ph type="body" sz="quarter" idx="21"/>
          </p:nvPr>
        </p:nvSpPr>
        <p:spPr>
          <a:xfrm>
            <a:off x="1258798"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5" name="Text Placeholder 5"/>
          <p:cNvSpPr>
            <a:spLocks noGrp="1"/>
          </p:cNvSpPr>
          <p:nvPr>
            <p:ph type="body" sz="quarter" idx="22"/>
          </p:nvPr>
        </p:nvSpPr>
        <p:spPr>
          <a:xfrm>
            <a:off x="1258251"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6" name="Text Placeholder 5"/>
          <p:cNvSpPr>
            <a:spLocks noGrp="1"/>
          </p:cNvSpPr>
          <p:nvPr>
            <p:ph type="body" sz="quarter" idx="23"/>
          </p:nvPr>
        </p:nvSpPr>
        <p:spPr>
          <a:xfrm>
            <a:off x="4202526"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7" name="Text Placeholder 5"/>
          <p:cNvSpPr>
            <a:spLocks noGrp="1"/>
          </p:cNvSpPr>
          <p:nvPr>
            <p:ph type="body" sz="quarter" idx="24"/>
          </p:nvPr>
        </p:nvSpPr>
        <p:spPr>
          <a:xfrm>
            <a:off x="4201979"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8" name="Text Placeholder 5"/>
          <p:cNvSpPr>
            <a:spLocks noGrp="1"/>
          </p:cNvSpPr>
          <p:nvPr>
            <p:ph type="body" sz="quarter" idx="25"/>
          </p:nvPr>
        </p:nvSpPr>
        <p:spPr>
          <a:xfrm>
            <a:off x="7061074"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9" name="Text Placeholder 5"/>
          <p:cNvSpPr>
            <a:spLocks noGrp="1"/>
          </p:cNvSpPr>
          <p:nvPr>
            <p:ph type="body" sz="quarter" idx="26"/>
          </p:nvPr>
        </p:nvSpPr>
        <p:spPr>
          <a:xfrm>
            <a:off x="7060527"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0" name="Text Placeholder 5"/>
          <p:cNvSpPr>
            <a:spLocks noGrp="1"/>
          </p:cNvSpPr>
          <p:nvPr>
            <p:ph type="body" sz="quarter" idx="27"/>
          </p:nvPr>
        </p:nvSpPr>
        <p:spPr>
          <a:xfrm>
            <a:off x="1258798"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1" name="Text Placeholder 5"/>
          <p:cNvSpPr>
            <a:spLocks noGrp="1"/>
          </p:cNvSpPr>
          <p:nvPr>
            <p:ph type="body" sz="quarter" idx="28"/>
          </p:nvPr>
        </p:nvSpPr>
        <p:spPr>
          <a:xfrm>
            <a:off x="1258251"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2" name="Text Placeholder 5"/>
          <p:cNvSpPr>
            <a:spLocks noGrp="1"/>
          </p:cNvSpPr>
          <p:nvPr>
            <p:ph type="body" sz="quarter" idx="29"/>
          </p:nvPr>
        </p:nvSpPr>
        <p:spPr>
          <a:xfrm>
            <a:off x="4202526"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30"/>
          </p:nvPr>
        </p:nvSpPr>
        <p:spPr>
          <a:xfrm>
            <a:off x="4201979"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31"/>
          </p:nvPr>
        </p:nvSpPr>
        <p:spPr>
          <a:xfrm>
            <a:off x="7061074"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32"/>
          </p:nvPr>
        </p:nvSpPr>
        <p:spPr>
          <a:xfrm>
            <a:off x="7060527"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33"/>
          </p:nvPr>
        </p:nvSpPr>
        <p:spPr>
          <a:xfrm>
            <a:off x="347730" y="1217655"/>
            <a:ext cx="8414312"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67842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5" name="Text Placeholder 5"/>
          <p:cNvSpPr>
            <a:spLocks noGrp="1"/>
          </p:cNvSpPr>
          <p:nvPr>
            <p:ph type="body" sz="quarter" idx="21"/>
          </p:nvPr>
        </p:nvSpPr>
        <p:spPr>
          <a:xfrm>
            <a:off x="447429" y="3461172"/>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6" name="Text Placeholder 5"/>
          <p:cNvSpPr>
            <a:spLocks noGrp="1"/>
          </p:cNvSpPr>
          <p:nvPr>
            <p:ph type="body" sz="quarter" idx="22"/>
          </p:nvPr>
        </p:nvSpPr>
        <p:spPr>
          <a:xfrm>
            <a:off x="446882" y="3846492"/>
            <a:ext cx="1701515" cy="219370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7" name="Text Placeholder 5"/>
          <p:cNvSpPr>
            <a:spLocks noGrp="1"/>
          </p:cNvSpPr>
          <p:nvPr>
            <p:ph type="body" sz="quarter" idx="34"/>
          </p:nvPr>
        </p:nvSpPr>
        <p:spPr>
          <a:xfrm>
            <a:off x="3649230" y="345963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8" name="Text Placeholder 5"/>
          <p:cNvSpPr>
            <a:spLocks noGrp="1"/>
          </p:cNvSpPr>
          <p:nvPr>
            <p:ph type="body" sz="quarter" idx="35"/>
          </p:nvPr>
        </p:nvSpPr>
        <p:spPr>
          <a:xfrm>
            <a:off x="3648683" y="3844955"/>
            <a:ext cx="1701515" cy="219523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9" name="Text Placeholder 5"/>
          <p:cNvSpPr>
            <a:spLocks noGrp="1"/>
          </p:cNvSpPr>
          <p:nvPr>
            <p:ph type="body" sz="quarter" idx="36"/>
          </p:nvPr>
        </p:nvSpPr>
        <p:spPr>
          <a:xfrm>
            <a:off x="6905438" y="348779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0" name="Text Placeholder 5"/>
          <p:cNvSpPr>
            <a:spLocks noGrp="1"/>
          </p:cNvSpPr>
          <p:nvPr>
            <p:ph type="body" sz="quarter" idx="37"/>
          </p:nvPr>
        </p:nvSpPr>
        <p:spPr>
          <a:xfrm>
            <a:off x="6904891" y="3873115"/>
            <a:ext cx="1701515" cy="216707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2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endParaRPr lang="en-US" dirty="0"/>
          </a:p>
        </p:txBody>
      </p:sp>
    </p:spTree>
    <p:extLst>
      <p:ext uri="{BB962C8B-B14F-4D97-AF65-F5344CB8AC3E}">
        <p14:creationId xmlns:p14="http://schemas.microsoft.com/office/powerpoint/2010/main" val="137834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829918"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5538211"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7235391"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5033797"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623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47730"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2056023"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3753203"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1551609"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337909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59" name="Text Placeholder 5"/>
          <p:cNvSpPr>
            <a:spLocks noGrp="1"/>
          </p:cNvSpPr>
          <p:nvPr>
            <p:ph type="body" sz="quarter" idx="22"/>
          </p:nvPr>
        </p:nvSpPr>
        <p:spPr>
          <a:xfrm>
            <a:off x="508679" y="2303070"/>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1" name="Text Placeholder 5"/>
          <p:cNvSpPr>
            <a:spLocks noGrp="1"/>
          </p:cNvSpPr>
          <p:nvPr>
            <p:ph type="body" sz="quarter" idx="23"/>
          </p:nvPr>
        </p:nvSpPr>
        <p:spPr>
          <a:xfrm>
            <a:off x="506021" y="3224731"/>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3" name="Text Placeholder 5"/>
          <p:cNvSpPr>
            <a:spLocks noGrp="1"/>
          </p:cNvSpPr>
          <p:nvPr>
            <p:ph type="body" sz="quarter" idx="24"/>
          </p:nvPr>
        </p:nvSpPr>
        <p:spPr>
          <a:xfrm>
            <a:off x="505606" y="4149135"/>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5" name="Text Placeholder 5"/>
          <p:cNvSpPr>
            <a:spLocks noGrp="1"/>
          </p:cNvSpPr>
          <p:nvPr>
            <p:ph type="body" sz="quarter" idx="25"/>
          </p:nvPr>
        </p:nvSpPr>
        <p:spPr>
          <a:xfrm>
            <a:off x="6965074" y="2301014"/>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7" name="Text Placeholder 5"/>
          <p:cNvSpPr>
            <a:spLocks noGrp="1"/>
          </p:cNvSpPr>
          <p:nvPr>
            <p:ph type="body" sz="quarter" idx="26"/>
          </p:nvPr>
        </p:nvSpPr>
        <p:spPr>
          <a:xfrm>
            <a:off x="6962416" y="3222675"/>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9" name="Text Placeholder 5"/>
          <p:cNvSpPr>
            <a:spLocks noGrp="1"/>
          </p:cNvSpPr>
          <p:nvPr>
            <p:ph type="body" sz="quarter" idx="27"/>
          </p:nvPr>
        </p:nvSpPr>
        <p:spPr>
          <a:xfrm>
            <a:off x="6962001" y="4147079"/>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24636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Freeform 7"/>
          <p:cNvSpPr>
            <a:spLocks/>
          </p:cNvSpPr>
          <p:nvPr userDrawn="1"/>
        </p:nvSpPr>
        <p:spPr bwMode="auto">
          <a:xfrm>
            <a:off x="5748338" y="4763"/>
            <a:ext cx="3394075" cy="6318250"/>
          </a:xfrm>
          <a:custGeom>
            <a:avLst/>
            <a:gdLst>
              <a:gd name="T0" fmla="*/ 2138 w 2138"/>
              <a:gd name="T1" fmla="*/ 0 h 3980"/>
              <a:gd name="T2" fmla="*/ 2138 w 2138"/>
              <a:gd name="T3" fmla="*/ 3980 h 3980"/>
              <a:gd name="T4" fmla="*/ 0 w 2138"/>
              <a:gd name="T5" fmla="*/ 3980 h 3980"/>
              <a:gd name="T6" fmla="*/ 2138 w 2138"/>
              <a:gd name="T7" fmla="*/ 0 h 3980"/>
            </a:gdLst>
            <a:ahLst/>
            <a:cxnLst>
              <a:cxn ang="0">
                <a:pos x="T0" y="T1"/>
              </a:cxn>
              <a:cxn ang="0">
                <a:pos x="T2" y="T3"/>
              </a:cxn>
              <a:cxn ang="0">
                <a:pos x="T4" y="T5"/>
              </a:cxn>
              <a:cxn ang="0">
                <a:pos x="T6" y="T7"/>
              </a:cxn>
            </a:cxnLst>
            <a:rect l="0" t="0" r="r" b="b"/>
            <a:pathLst>
              <a:path w="2138" h="3980">
                <a:moveTo>
                  <a:pt x="2138" y="0"/>
                </a:moveTo>
                <a:lnTo>
                  <a:pt x="2138" y="3980"/>
                </a:lnTo>
                <a:lnTo>
                  <a:pt x="0" y="3980"/>
                </a:lnTo>
                <a:lnTo>
                  <a:pt x="2138"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6862763" y="2082800"/>
            <a:ext cx="2279650" cy="4240213"/>
          </a:xfrm>
          <a:custGeom>
            <a:avLst/>
            <a:gdLst>
              <a:gd name="T0" fmla="*/ 1436 w 1436"/>
              <a:gd name="T1" fmla="*/ 0 h 2671"/>
              <a:gd name="T2" fmla="*/ 1436 w 1436"/>
              <a:gd name="T3" fmla="*/ 2671 h 2671"/>
              <a:gd name="T4" fmla="*/ 0 w 1436"/>
              <a:gd name="T5" fmla="*/ 2671 h 2671"/>
              <a:gd name="T6" fmla="*/ 1436 w 1436"/>
              <a:gd name="T7" fmla="*/ 0 h 2671"/>
            </a:gdLst>
            <a:ahLst/>
            <a:cxnLst>
              <a:cxn ang="0">
                <a:pos x="T0" y="T1"/>
              </a:cxn>
              <a:cxn ang="0">
                <a:pos x="T2" y="T3"/>
              </a:cxn>
              <a:cxn ang="0">
                <a:pos x="T4" y="T5"/>
              </a:cxn>
              <a:cxn ang="0">
                <a:pos x="T6" y="T7"/>
              </a:cxn>
            </a:cxnLst>
            <a:rect l="0" t="0" r="r" b="b"/>
            <a:pathLst>
              <a:path w="1436" h="2671">
                <a:moveTo>
                  <a:pt x="1436" y="0"/>
                </a:moveTo>
                <a:lnTo>
                  <a:pt x="1436" y="2671"/>
                </a:lnTo>
                <a:lnTo>
                  <a:pt x="0" y="2671"/>
                </a:lnTo>
                <a:lnTo>
                  <a:pt x="1436" y="0"/>
                </a:lnTo>
                <a:close/>
              </a:path>
            </a:pathLst>
          </a:custGeom>
          <a:solidFill>
            <a:srgbClr val="BCF1F1"/>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748338" y="4067175"/>
            <a:ext cx="3394075" cy="2255838"/>
          </a:xfrm>
          <a:custGeom>
            <a:avLst/>
            <a:gdLst>
              <a:gd name="T0" fmla="*/ 2138 w 2138"/>
              <a:gd name="T1" fmla="*/ 1421 h 1421"/>
              <a:gd name="T2" fmla="*/ 0 w 2138"/>
              <a:gd name="T3" fmla="*/ 1421 h 1421"/>
              <a:gd name="T4" fmla="*/ 764 w 2138"/>
              <a:gd name="T5" fmla="*/ 0 h 1421"/>
              <a:gd name="T6" fmla="*/ 2138 w 2138"/>
              <a:gd name="T7" fmla="*/ 670 h 1421"/>
              <a:gd name="T8" fmla="*/ 2138 w 2138"/>
              <a:gd name="T9" fmla="*/ 1421 h 1421"/>
            </a:gdLst>
            <a:ahLst/>
            <a:cxnLst>
              <a:cxn ang="0">
                <a:pos x="T0" y="T1"/>
              </a:cxn>
              <a:cxn ang="0">
                <a:pos x="T2" y="T3"/>
              </a:cxn>
              <a:cxn ang="0">
                <a:pos x="T4" y="T5"/>
              </a:cxn>
              <a:cxn ang="0">
                <a:pos x="T6" y="T7"/>
              </a:cxn>
              <a:cxn ang="0">
                <a:pos x="T8" y="T9"/>
              </a:cxn>
            </a:cxnLst>
            <a:rect l="0" t="0" r="r" b="b"/>
            <a:pathLst>
              <a:path w="2138" h="1421">
                <a:moveTo>
                  <a:pt x="2138" y="1421"/>
                </a:moveTo>
                <a:lnTo>
                  <a:pt x="0" y="1421"/>
                </a:lnTo>
                <a:lnTo>
                  <a:pt x="764" y="0"/>
                </a:lnTo>
                <a:lnTo>
                  <a:pt x="2138" y="670"/>
                </a:lnTo>
                <a:lnTo>
                  <a:pt x="2138" y="1421"/>
                </a:lnTo>
                <a:close/>
              </a:path>
            </a:pathLst>
          </a:custGeom>
          <a:solidFill>
            <a:srgbClr val="1C344D"/>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260975" y="0"/>
            <a:ext cx="3881438" cy="6323013"/>
          </a:xfrm>
          <a:custGeom>
            <a:avLst/>
            <a:gdLst>
              <a:gd name="T0" fmla="*/ 307 w 2445"/>
              <a:gd name="T1" fmla="*/ 3966 h 3966"/>
              <a:gd name="T2" fmla="*/ 2445 w 2445"/>
              <a:gd name="T3" fmla="*/ 0 h 3966"/>
              <a:gd name="T4" fmla="*/ 2151 w 2445"/>
              <a:gd name="T5" fmla="*/ 0 h 3966"/>
              <a:gd name="T6" fmla="*/ 0 w 2445"/>
              <a:gd name="T7" fmla="*/ 3966 h 3966"/>
              <a:gd name="T8" fmla="*/ 307 w 2445"/>
              <a:gd name="T9" fmla="*/ 3966 h 3966"/>
            </a:gdLst>
            <a:ahLst/>
            <a:cxnLst>
              <a:cxn ang="0">
                <a:pos x="T0" y="T1"/>
              </a:cxn>
              <a:cxn ang="0">
                <a:pos x="T2" y="T3"/>
              </a:cxn>
              <a:cxn ang="0">
                <a:pos x="T4" y="T5"/>
              </a:cxn>
              <a:cxn ang="0">
                <a:pos x="T6" y="T7"/>
              </a:cxn>
              <a:cxn ang="0">
                <a:pos x="T8" y="T9"/>
              </a:cxn>
            </a:cxnLst>
            <a:rect l="0" t="0" r="r" b="b"/>
            <a:pathLst>
              <a:path w="2445" h="3966">
                <a:moveTo>
                  <a:pt x="307" y="3966"/>
                </a:moveTo>
                <a:lnTo>
                  <a:pt x="2445" y="0"/>
                </a:lnTo>
                <a:lnTo>
                  <a:pt x="2151" y="0"/>
                </a:lnTo>
                <a:lnTo>
                  <a:pt x="0" y="3966"/>
                </a:lnTo>
                <a:lnTo>
                  <a:pt x="307" y="3966"/>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75985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2767941" y="5260976"/>
            <a:ext cx="2736715"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25056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236906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3788569" y="5260976"/>
            <a:ext cx="2736715"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72828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Text Placeholder 5"/>
          <p:cNvSpPr>
            <a:spLocks noGrp="1"/>
          </p:cNvSpPr>
          <p:nvPr>
            <p:ph type="body" sz="quarter" idx="25"/>
          </p:nvPr>
        </p:nvSpPr>
        <p:spPr>
          <a:xfrm>
            <a:off x="66970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6"/>
          </p:nvPr>
        </p:nvSpPr>
        <p:spPr>
          <a:xfrm>
            <a:off x="523782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7"/>
          </p:nvPr>
        </p:nvSpPr>
        <p:spPr>
          <a:xfrm>
            <a:off x="2078038" y="5413376"/>
            <a:ext cx="2275021"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8"/>
          </p:nvPr>
        </p:nvSpPr>
        <p:spPr>
          <a:xfrm>
            <a:off x="4943341" y="5413376"/>
            <a:ext cx="2275021"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044546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7" name="Rectangle 9"/>
          <p:cNvSpPr>
            <a:spLocks noChangeArrowheads="1"/>
          </p:cNvSpPr>
          <p:nvPr userDrawn="1"/>
        </p:nvSpPr>
        <p:spPr bwMode="auto">
          <a:xfrm>
            <a:off x="280988"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0"/>
          <p:cNvSpPr>
            <a:spLocks noChangeArrowheads="1"/>
          </p:cNvSpPr>
          <p:nvPr userDrawn="1"/>
        </p:nvSpPr>
        <p:spPr bwMode="auto">
          <a:xfrm>
            <a:off x="3152775"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userDrawn="1"/>
        </p:nvSpPr>
        <p:spPr bwMode="auto">
          <a:xfrm>
            <a:off x="6024563" y="287338"/>
            <a:ext cx="2716213"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5"/>
          </p:nvPr>
        </p:nvSpPr>
        <p:spPr>
          <a:xfrm>
            <a:off x="425003"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6"/>
          </p:nvPr>
        </p:nvSpPr>
        <p:spPr>
          <a:xfrm>
            <a:off x="3307500"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7"/>
          </p:nvPr>
        </p:nvSpPr>
        <p:spPr>
          <a:xfrm>
            <a:off x="6178494"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8"/>
          </p:nvPr>
        </p:nvSpPr>
        <p:spPr>
          <a:xfrm>
            <a:off x="435713" y="5245100"/>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9"/>
          </p:nvPr>
        </p:nvSpPr>
        <p:spPr>
          <a:xfrm>
            <a:off x="3307500" y="5245099"/>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0"/>
          </p:nvPr>
        </p:nvSpPr>
        <p:spPr>
          <a:xfrm>
            <a:off x="6178494" y="5245098"/>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6307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0" name="Rectangle 9"/>
          <p:cNvSpPr>
            <a:spLocks noChangeArrowheads="1"/>
          </p:cNvSpPr>
          <p:nvPr userDrawn="1"/>
        </p:nvSpPr>
        <p:spPr bwMode="auto">
          <a:xfrm flipV="1">
            <a:off x="515155" y="3773507"/>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9"/>
          <p:cNvSpPr>
            <a:spLocks noChangeArrowheads="1"/>
          </p:cNvSpPr>
          <p:nvPr userDrawn="1"/>
        </p:nvSpPr>
        <p:spPr bwMode="auto">
          <a:xfrm flipV="1">
            <a:off x="3424193"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9"/>
          <p:cNvSpPr>
            <a:spLocks noChangeArrowheads="1"/>
          </p:cNvSpPr>
          <p:nvPr userDrawn="1"/>
        </p:nvSpPr>
        <p:spPr bwMode="auto">
          <a:xfrm flipV="1">
            <a:off x="6335667"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Text Placeholder 5"/>
          <p:cNvSpPr>
            <a:spLocks noGrp="1"/>
          </p:cNvSpPr>
          <p:nvPr>
            <p:ph type="body" sz="quarter" idx="27"/>
          </p:nvPr>
        </p:nvSpPr>
        <p:spPr>
          <a:xfrm>
            <a:off x="731839" y="4189882"/>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8"/>
          </p:nvPr>
        </p:nvSpPr>
        <p:spPr>
          <a:xfrm>
            <a:off x="3643313"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9"/>
          </p:nvPr>
        </p:nvSpPr>
        <p:spPr>
          <a:xfrm>
            <a:off x="6554787"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69138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8" name="Rectangle 9"/>
          <p:cNvSpPr>
            <a:spLocks noChangeArrowheads="1"/>
          </p:cNvSpPr>
          <p:nvPr userDrawn="1"/>
        </p:nvSpPr>
        <p:spPr bwMode="auto">
          <a:xfrm flipV="1">
            <a:off x="446087"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2600233"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9"/>
          <p:cNvSpPr>
            <a:spLocks noChangeArrowheads="1"/>
          </p:cNvSpPr>
          <p:nvPr userDrawn="1"/>
        </p:nvSpPr>
        <p:spPr bwMode="auto">
          <a:xfrm flipV="1">
            <a:off x="4745037"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9"/>
          <p:cNvSpPr>
            <a:spLocks noChangeArrowheads="1"/>
          </p:cNvSpPr>
          <p:nvPr userDrawn="1"/>
        </p:nvSpPr>
        <p:spPr bwMode="auto">
          <a:xfrm flipV="1">
            <a:off x="6859050"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446087" y="4073978"/>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8"/>
          </p:nvPr>
        </p:nvSpPr>
        <p:spPr>
          <a:xfrm>
            <a:off x="2592387"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9"/>
          </p:nvPr>
        </p:nvSpPr>
        <p:spPr>
          <a:xfrm>
            <a:off x="4741862"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0"/>
          </p:nvPr>
        </p:nvSpPr>
        <p:spPr>
          <a:xfrm>
            <a:off x="6855875"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3728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Rectangle 9"/>
          <p:cNvSpPr>
            <a:spLocks noChangeArrowheads="1"/>
          </p:cNvSpPr>
          <p:nvPr userDrawn="1"/>
        </p:nvSpPr>
        <p:spPr bwMode="auto">
          <a:xfrm flipV="1">
            <a:off x="2573338"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9"/>
          <p:cNvSpPr>
            <a:spLocks noChangeArrowheads="1"/>
          </p:cNvSpPr>
          <p:nvPr userDrawn="1"/>
        </p:nvSpPr>
        <p:spPr bwMode="auto">
          <a:xfrm flipV="1">
            <a:off x="4689296"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2570163"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7" name="Rectangle 9"/>
          <p:cNvSpPr>
            <a:spLocks noChangeArrowheads="1"/>
          </p:cNvSpPr>
          <p:nvPr userDrawn="1"/>
        </p:nvSpPr>
        <p:spPr bwMode="auto">
          <a:xfrm flipV="1">
            <a:off x="1500187" y="4683428"/>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8" name="Rectangle 9"/>
          <p:cNvSpPr>
            <a:spLocks noChangeArrowheads="1"/>
          </p:cNvSpPr>
          <p:nvPr userDrawn="1"/>
        </p:nvSpPr>
        <p:spPr bwMode="auto">
          <a:xfrm flipV="1">
            <a:off x="3631641" y="4679000"/>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5776353" y="4678999"/>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8"/>
          </p:nvPr>
        </p:nvSpPr>
        <p:spPr>
          <a:xfrm>
            <a:off x="4697412"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9"/>
          </p:nvPr>
        </p:nvSpPr>
        <p:spPr>
          <a:xfrm>
            <a:off x="1497012" y="5346498"/>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30"/>
          </p:nvPr>
        </p:nvSpPr>
        <p:spPr>
          <a:xfrm>
            <a:off x="3644900"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31"/>
          </p:nvPr>
        </p:nvSpPr>
        <p:spPr>
          <a:xfrm>
            <a:off x="5792787"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20716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4655496"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789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5194440"/>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7" name="Text Placeholder 3"/>
          <p:cNvSpPr>
            <a:spLocks noGrp="1"/>
          </p:cNvSpPr>
          <p:nvPr>
            <p:ph type="body" sz="quarter" idx="10"/>
          </p:nvPr>
        </p:nvSpPr>
        <p:spPr>
          <a:xfrm>
            <a:off x="347730" y="4311491"/>
            <a:ext cx="8474298"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21857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1180923"/>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8353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Text Placeholder 5"/>
          <p:cNvSpPr>
            <a:spLocks noGrp="1"/>
          </p:cNvSpPr>
          <p:nvPr>
            <p:ph type="body" sz="quarter" idx="27"/>
          </p:nvPr>
        </p:nvSpPr>
        <p:spPr>
          <a:xfrm>
            <a:off x="3702790"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8"/>
          </p:nvPr>
        </p:nvSpPr>
        <p:spPr>
          <a:xfrm>
            <a:off x="5370065"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9"/>
          </p:nvPr>
        </p:nvSpPr>
        <p:spPr>
          <a:xfrm>
            <a:off x="7050644"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723165" y="1527246"/>
            <a:ext cx="5008058" cy="218933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29946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9" name="Text Placeholder 3"/>
          <p:cNvSpPr>
            <a:spLocks noGrp="1"/>
          </p:cNvSpPr>
          <p:nvPr>
            <p:ph type="body" sz="quarter" idx="10"/>
          </p:nvPr>
        </p:nvSpPr>
        <p:spPr>
          <a:xfrm>
            <a:off x="347731" y="395397"/>
            <a:ext cx="3959952"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47731" y="1622738"/>
            <a:ext cx="2085907" cy="4552638"/>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70736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Text Placeholder 5"/>
          <p:cNvSpPr>
            <a:spLocks noGrp="1"/>
          </p:cNvSpPr>
          <p:nvPr>
            <p:ph type="body" sz="quarter" idx="30"/>
          </p:nvPr>
        </p:nvSpPr>
        <p:spPr>
          <a:xfrm>
            <a:off x="347731" y="1311966"/>
            <a:ext cx="2762355" cy="232562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919221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ext Placeholder 5"/>
          <p:cNvSpPr>
            <a:spLocks noGrp="1"/>
          </p:cNvSpPr>
          <p:nvPr>
            <p:ph type="body" sz="quarter" idx="27"/>
          </p:nvPr>
        </p:nvSpPr>
        <p:spPr>
          <a:xfrm>
            <a:off x="347731" y="395815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1770153"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9"/>
          </p:nvPr>
        </p:nvSpPr>
        <p:spPr>
          <a:xfrm>
            <a:off x="3177770"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30"/>
          </p:nvPr>
        </p:nvSpPr>
        <p:spPr>
          <a:xfrm>
            <a:off x="347731" y="5448302"/>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1"/>
          </p:nvPr>
        </p:nvSpPr>
        <p:spPr>
          <a:xfrm>
            <a:off x="1770153"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32"/>
          </p:nvPr>
        </p:nvSpPr>
        <p:spPr>
          <a:xfrm>
            <a:off x="3177770"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3"/>
          </p:nvPr>
        </p:nvSpPr>
        <p:spPr>
          <a:xfrm>
            <a:off x="347730" y="1180923"/>
            <a:ext cx="4220958" cy="144162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0871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88" y="3738562"/>
            <a:ext cx="9140825" cy="2586037"/>
          </a:xfrm>
          <a:prstGeom prst="rect">
            <a:avLst/>
          </a:prstGeom>
          <a:solidFill>
            <a:srgbClr val="008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7"/>
          </p:nvPr>
        </p:nvSpPr>
        <p:spPr>
          <a:xfrm>
            <a:off x="270167" y="2206626"/>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7153567" y="2256632"/>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560566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flipV="1">
            <a:off x="347730" y="1094664"/>
            <a:ext cx="848717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30"/>
          </p:nvPr>
        </p:nvSpPr>
        <p:spPr>
          <a:xfrm>
            <a:off x="347730" y="1094663"/>
            <a:ext cx="8487177"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51436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flipV="1">
            <a:off x="347731" y="1094660"/>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6" name="Text Placeholder 5"/>
          <p:cNvSpPr>
            <a:spLocks noGrp="1"/>
          </p:cNvSpPr>
          <p:nvPr>
            <p:ph type="body" sz="quarter" idx="30"/>
          </p:nvPr>
        </p:nvSpPr>
        <p:spPr>
          <a:xfrm>
            <a:off x="347730" y="1094663"/>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Rectangle 9"/>
          <p:cNvSpPr>
            <a:spLocks noChangeArrowheads="1"/>
          </p:cNvSpPr>
          <p:nvPr userDrawn="1"/>
        </p:nvSpPr>
        <p:spPr bwMode="auto">
          <a:xfrm flipV="1">
            <a:off x="4736414" y="1094659"/>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5"/>
          <p:cNvSpPr>
            <a:spLocks noGrp="1"/>
          </p:cNvSpPr>
          <p:nvPr>
            <p:ph type="body" sz="quarter" idx="31"/>
          </p:nvPr>
        </p:nvSpPr>
        <p:spPr>
          <a:xfrm>
            <a:off x="4736413" y="1094659"/>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82909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flipV="1">
            <a:off x="34773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flipV="1">
            <a:off x="323260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flipV="1">
            <a:off x="6104592" y="1094657"/>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30"/>
          </p:nvPr>
        </p:nvSpPr>
        <p:spPr>
          <a:xfrm>
            <a:off x="347731" y="1094663"/>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31"/>
          </p:nvPr>
        </p:nvSpPr>
        <p:spPr>
          <a:xfrm>
            <a:off x="3232600" y="1094657"/>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32"/>
          </p:nvPr>
        </p:nvSpPr>
        <p:spPr>
          <a:xfrm>
            <a:off x="6117469" y="1094656"/>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0748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720855" y="1233377"/>
            <a:ext cx="4284885"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28804" y="1233376"/>
            <a:ext cx="4476271" cy="5072173"/>
          </a:xfrm>
          <a:prstGeom prst="rect">
            <a:avLst/>
          </a:prstGeom>
        </p:spPr>
        <p:txBody>
          <a:bodyPr/>
          <a:lstStyle>
            <a:lvl1pPr>
              <a:defRPr>
                <a:ln>
                  <a:noFill/>
                </a:ln>
                <a:solidFill>
                  <a:srgbClr val="50A5AB"/>
                </a:solidFill>
              </a:defRPr>
            </a:lvl1pPr>
          </a:lstStyle>
          <a:p>
            <a:endParaRPr lang="en-US"/>
          </a:p>
        </p:txBody>
      </p:sp>
      <p:cxnSp>
        <p:nvCxnSpPr>
          <p:cNvPr id="5" name="Straight Connector 4"/>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64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347730" y="1114987"/>
            <a:ext cx="5647523"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347731" y="1541357"/>
            <a:ext cx="5647522"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4142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ext Placeholder 3"/>
          <p:cNvSpPr>
            <a:spLocks noGrp="1"/>
          </p:cNvSpPr>
          <p:nvPr>
            <p:ph type="body" sz="quarter" idx="10"/>
          </p:nvPr>
        </p:nvSpPr>
        <p:spPr>
          <a:xfrm>
            <a:off x="1648496" y="395397"/>
            <a:ext cx="7096259"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1"/>
          </p:nvPr>
        </p:nvSpPr>
        <p:spPr>
          <a:xfrm>
            <a:off x="1648496" y="1114987"/>
            <a:ext cx="7096259"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2"/>
          </p:nvPr>
        </p:nvSpPr>
        <p:spPr>
          <a:xfrm>
            <a:off x="1648497" y="1541357"/>
            <a:ext cx="7096258"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48831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47730" y="395397"/>
            <a:ext cx="8384146"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1"/>
          </p:nvPr>
        </p:nvSpPr>
        <p:spPr>
          <a:xfrm>
            <a:off x="347730" y="1114987"/>
            <a:ext cx="8384146"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2"/>
          </p:nvPr>
        </p:nvSpPr>
        <p:spPr>
          <a:xfrm>
            <a:off x="347730" y="1541357"/>
            <a:ext cx="8384145"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94381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68655" y="2301470"/>
            <a:ext cx="3147277"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68656" y="3000738"/>
            <a:ext cx="4151829" cy="330991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145235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Rectangle 1"/>
          <p:cNvSpPr/>
          <p:nvPr userDrawn="1"/>
        </p:nvSpPr>
        <p:spPr>
          <a:xfrm>
            <a:off x="0" y="0"/>
            <a:ext cx="9144000" cy="6858000"/>
          </a:xfrm>
          <a:prstGeom prst="rect">
            <a:avLst/>
          </a:prstGeom>
          <a:blipFill dpi="0" rotWithShape="1">
            <a:blip r:embed="rId2">
              <a:alphaModFix amt="25000"/>
              <a:extLst>
                <a:ext uri="{BEBA8EAE-BF5A-486C-A8C5-ECC9F3942E4B}">
                  <a14:imgProps xmlns:a14="http://schemas.microsoft.com/office/drawing/2010/main">
                    <a14:imgLayer r:embed="rId3">
                      <a14:imgEffect>
                        <a14:saturation sat="17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11105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381856" y="362216"/>
            <a:ext cx="1853392" cy="462031"/>
            <a:chOff x="556043" y="709946"/>
            <a:chExt cx="6419056" cy="1600203"/>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9" name="Rectangle 8"/>
          <p:cNvSpPr/>
          <p:nvPr userDrawn="1"/>
        </p:nvSpPr>
        <p:spPr>
          <a:xfrm>
            <a:off x="0" y="0"/>
            <a:ext cx="9144000" cy="6858000"/>
          </a:xfrm>
          <a:prstGeom prst="rect">
            <a:avLst/>
          </a:prstGeom>
          <a:blipFill dpi="0" rotWithShape="1">
            <a:blip r:embed="rId4">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8"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7263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4533362" y="2456274"/>
            <a:ext cx="4198513" cy="632940"/>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3" name="Text Placeholder 5"/>
          <p:cNvSpPr>
            <a:spLocks noGrp="1"/>
          </p:cNvSpPr>
          <p:nvPr>
            <p:ph type="body" sz="quarter" idx="22"/>
          </p:nvPr>
        </p:nvSpPr>
        <p:spPr>
          <a:xfrm>
            <a:off x="4533363" y="3181082"/>
            <a:ext cx="4198512" cy="1815921"/>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Tree>
    <p:extLst>
      <p:ext uri="{BB962C8B-B14F-4D97-AF65-F5344CB8AC3E}">
        <p14:creationId xmlns:p14="http://schemas.microsoft.com/office/powerpoint/2010/main" val="3184672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9" name="Rectangle 18"/>
          <p:cNvSpPr/>
          <p:nvPr userDrawn="1"/>
        </p:nvSpPr>
        <p:spPr>
          <a:xfrm>
            <a:off x="-1" y="4033523"/>
            <a:ext cx="9144000" cy="2839792"/>
          </a:xfrm>
          <a:prstGeom prst="rect">
            <a:avLst/>
          </a:prstGeom>
          <a:solidFill>
            <a:srgbClr val="008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p:cNvSpPr>
          <p:nvPr userDrawn="1"/>
        </p:nvSpPr>
        <p:spPr>
          <a:xfrm>
            <a:off x="12879" y="4036742"/>
            <a:ext cx="9144000" cy="2839792"/>
          </a:xfrm>
          <a:prstGeom prst="rect">
            <a:avLst/>
          </a:prstGeom>
          <a:blipFill dpi="0" rotWithShape="1">
            <a:blip r:embed="rId2">
              <a:alphaModFix amt="26000"/>
              <a:extLst>
                <a:ext uri="{BEBA8EAE-BF5A-486C-A8C5-ECC9F3942E4B}">
                  <a14:imgProps xmlns:a14="http://schemas.microsoft.com/office/drawing/2010/main">
                    <a14:imgLayer r:embed="rId3">
                      <a14:imgEffect>
                        <a14:saturation sat="98000"/>
                      </a14:imgEffect>
                    </a14:imgLayer>
                  </a14:imgProps>
                </a:ext>
                <a:ext uri="{28A0092B-C50C-407E-A947-70E740481C1C}">
                  <a14:useLocalDpi xmlns:a14="http://schemas.microsoft.com/office/drawing/2010/main" val="0"/>
                </a:ext>
              </a:extLst>
            </a:blip>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p:cNvSpPr>
            <a:spLocks noGrp="1"/>
          </p:cNvSpPr>
          <p:nvPr>
            <p:ph type="body" sz="quarter" idx="22"/>
          </p:nvPr>
        </p:nvSpPr>
        <p:spPr>
          <a:xfrm>
            <a:off x="489398" y="1178417"/>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6" name="Text Placeholder 5"/>
          <p:cNvSpPr>
            <a:spLocks noGrp="1"/>
          </p:cNvSpPr>
          <p:nvPr>
            <p:ph type="body" sz="quarter" idx="23"/>
          </p:nvPr>
        </p:nvSpPr>
        <p:spPr>
          <a:xfrm>
            <a:off x="3219719" y="1178416"/>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7" name="Text Placeholder 5"/>
          <p:cNvSpPr>
            <a:spLocks noGrp="1"/>
          </p:cNvSpPr>
          <p:nvPr>
            <p:ph type="body" sz="quarter" idx="24"/>
          </p:nvPr>
        </p:nvSpPr>
        <p:spPr>
          <a:xfrm>
            <a:off x="5950040" y="1178415"/>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8" name="Text Placeholder 3"/>
          <p:cNvSpPr>
            <a:spLocks noGrp="1"/>
          </p:cNvSpPr>
          <p:nvPr>
            <p:ph type="body" sz="quarter" idx="10" hasCustomPrompt="1"/>
          </p:nvPr>
        </p:nvSpPr>
        <p:spPr>
          <a:xfrm>
            <a:off x="3676868" y="3374265"/>
            <a:ext cx="1816021" cy="1107583"/>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Tree>
    <p:extLst>
      <p:ext uri="{BB962C8B-B14F-4D97-AF65-F5344CB8AC3E}">
        <p14:creationId xmlns:p14="http://schemas.microsoft.com/office/powerpoint/2010/main" val="144143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Rectangle 5"/>
          <p:cNvSpPr/>
          <p:nvPr userDrawn="1"/>
        </p:nvSpPr>
        <p:spPr>
          <a:xfrm>
            <a:off x="2743200" y="0"/>
            <a:ext cx="6400800" cy="6858000"/>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p:cNvSpPr>
          <p:nvPr userDrawn="1"/>
        </p:nvSpPr>
        <p:spPr>
          <a:xfrm>
            <a:off x="2743200" y="0"/>
            <a:ext cx="6400800" cy="6858000"/>
          </a:xfrm>
          <a:prstGeom prst="rect">
            <a:avLst/>
          </a:prstGeom>
          <a:blipFill dpi="0" rotWithShape="1">
            <a:blip r:embed="rId2">
              <a:alphaModFix amt="25000"/>
              <a:extLst>
                <a:ext uri="{28A0092B-C50C-407E-A947-70E740481C1C}">
                  <a14:useLocalDpi xmlns:a14="http://schemas.microsoft.com/office/drawing/2010/main" val="0"/>
                </a:ext>
              </a:extLst>
            </a:blip>
            <a:srcRect/>
            <a:tile tx="0" ty="0" sx="35000" sy="3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0" hasCustomPrompt="1"/>
          </p:nvPr>
        </p:nvSpPr>
        <p:spPr>
          <a:xfrm>
            <a:off x="347730" y="2163651"/>
            <a:ext cx="2125013" cy="925563"/>
          </a:xfrm>
          <a:prstGeom prst="rect">
            <a:avLst/>
          </a:prstGeom>
        </p:spPr>
        <p:txBody>
          <a:bodyPr/>
          <a:lstStyle>
            <a:lvl1pPr marL="0" indent="0" algn="r">
              <a:buNone/>
              <a:defRPr sz="3600" b="1">
                <a:solidFill>
                  <a:srgbClr val="1C344D"/>
                </a:solidFill>
                <a:latin typeface="Gill Sans MT" panose="020B0502020104020203" pitchFamily="34" charset="0"/>
              </a:defRPr>
            </a:lvl1pPr>
          </a:lstStyle>
          <a:p>
            <a:pPr lvl="0"/>
            <a:r>
              <a:rPr lang="en-US" dirty="0"/>
              <a:t>Thank You</a:t>
            </a:r>
          </a:p>
        </p:txBody>
      </p:sp>
      <p:sp>
        <p:nvSpPr>
          <p:cNvPr id="10" name="Text Placeholder 5"/>
          <p:cNvSpPr>
            <a:spLocks noGrp="1"/>
          </p:cNvSpPr>
          <p:nvPr>
            <p:ph type="body" sz="quarter" idx="22"/>
          </p:nvPr>
        </p:nvSpPr>
        <p:spPr>
          <a:xfrm>
            <a:off x="347731" y="3089214"/>
            <a:ext cx="2125013" cy="3388859"/>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77602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0" y="3103811"/>
            <a:ext cx="7328079" cy="631064"/>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11"/>
          </p:nvPr>
        </p:nvSpPr>
        <p:spPr>
          <a:xfrm>
            <a:off x="0" y="3734875"/>
            <a:ext cx="7328079" cy="540912"/>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7596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6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fld id="{0BAF8CA4-54B6-4D8E-952E-E68D33F7EB9C}" type="datetimeFigureOut">
              <a:rPr lang="en-US" smtClean="0"/>
              <a:t>9/22/2021</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850655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410381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AF8CA4-54B6-4D8E-952E-E68D33F7EB9C}"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577113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F8CA4-54B6-4D8E-952E-E68D33F7EB9C}"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71411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AF8CA4-54B6-4D8E-952E-E68D33F7EB9C}" type="datetimeFigureOut">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094603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AF8CA4-54B6-4D8E-952E-E68D33F7EB9C}"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159300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F8CA4-54B6-4D8E-952E-E68D33F7EB9C}" type="datetimeFigureOut">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915049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15377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419347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930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721218" y="3232499"/>
            <a:ext cx="7187887" cy="25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userDrawn="1"/>
        </p:nvSpPr>
        <p:spPr bwMode="auto">
          <a:xfrm>
            <a:off x="2675641" y="3232596"/>
            <a:ext cx="1748304"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6588524" y="3232596"/>
            <a:ext cx="1748304"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auto">
          <a:xfrm>
            <a:off x="4632756" y="3232596"/>
            <a:ext cx="1749552"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721218" y="3232596"/>
            <a:ext cx="1748304"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721219"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721217"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2702051"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2702049"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4633538"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4633536"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6561085"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6561083"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721216" y="1378040"/>
            <a:ext cx="7615611" cy="16742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89657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224877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4529470" y="1233376"/>
            <a:ext cx="4476271" cy="5072173"/>
          </a:xfrm>
          <a:prstGeom prst="rect">
            <a:avLst/>
          </a:prstGeom>
        </p:spPr>
        <p:txBody>
          <a:bodyPr/>
          <a:lstStyle>
            <a:lvl1pPr>
              <a:defRPr>
                <a:ln>
                  <a:noFill/>
                </a:ln>
                <a:solidFill>
                  <a:srgbClr val="50A5AB"/>
                </a:solidFill>
              </a:defRPr>
            </a:lvl1pPr>
          </a:lstStyle>
          <a:p>
            <a:endParaRPr lang="en-US"/>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108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6270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3788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1941" y="5892990"/>
            <a:ext cx="2574684" cy="860902"/>
          </a:xfrm>
          <a:prstGeom prst="rect">
            <a:avLst/>
          </a:prstGeom>
        </p:spPr>
      </p:pic>
      <p:grpSp>
        <p:nvGrpSpPr>
          <p:cNvPr id="9" name="Group 8"/>
          <p:cNvGrpSpPr/>
          <p:nvPr userDrawn="1"/>
        </p:nvGrpSpPr>
        <p:grpSpPr>
          <a:xfrm>
            <a:off x="72117" y="75858"/>
            <a:ext cx="2217799" cy="595647"/>
            <a:chOff x="-982551" y="478559"/>
            <a:chExt cx="7681145" cy="2062970"/>
          </a:xfrm>
        </p:grpSpPr>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2551" y="478559"/>
              <a:ext cx="5191944" cy="2062970"/>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93" y="709946"/>
              <a:ext cx="2489201" cy="1600203"/>
            </a:xfrm>
            <a:prstGeom prst="rect">
              <a:avLst/>
            </a:prstGeom>
          </p:spPr>
        </p:pic>
      </p:grpSp>
    </p:spTree>
    <p:extLst>
      <p:ext uri="{BB962C8B-B14F-4D97-AF65-F5344CB8AC3E}">
        <p14:creationId xmlns:p14="http://schemas.microsoft.com/office/powerpoint/2010/main" val="39095492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Graphic C">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2" name="Title 1"/>
          <p:cNvSpPr>
            <a:spLocks noGrp="1"/>
          </p:cNvSpPr>
          <p:nvPr>
            <p:ph type="title" hasCustomPrompt="1"/>
          </p:nvPr>
        </p:nvSpPr>
        <p:spPr>
          <a:xfrm>
            <a:off x="323850" y="228600"/>
            <a:ext cx="8515350" cy="990600"/>
          </a:xfrm>
          <a:prstGeom prst="rect">
            <a:avLst/>
          </a:prstGeom>
        </p:spPr>
        <p:txBody>
          <a:bodyPr anchor="ctr" anchorCtr="0">
            <a:normAutofit/>
          </a:bodyPr>
          <a:lstStyle>
            <a:lvl1pPr algn="l">
              <a:defRPr sz="2800">
                <a:solidFill>
                  <a:schemeClr val="bg1"/>
                </a:solidFill>
              </a:defRPr>
            </a:lvl1pPr>
          </a:lstStyle>
          <a:p>
            <a:r>
              <a:rPr lang="en-US" dirty="0"/>
              <a:t>Data Slide: click to add title</a:t>
            </a:r>
          </a:p>
        </p:txBody>
      </p:sp>
      <p:sp>
        <p:nvSpPr>
          <p:cNvPr id="8" name="Rectangle 3"/>
          <p:cNvSpPr>
            <a:spLocks noChangeArrowheads="1"/>
          </p:cNvSpPr>
          <p:nvPr userDrawn="1"/>
        </p:nvSpPr>
        <p:spPr bwMode="invGray">
          <a:xfrm>
            <a:off x="-4917" y="1306940"/>
            <a:ext cx="9162288" cy="50292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marL="0" marR="0" lvl="0" indent="0" algn="ctr" defTabSz="457200" rtl="0" eaLnBrk="0" fontAlgn="base" latinLnBrk="0" hangingPunct="0">
              <a:lnSpc>
                <a:spcPct val="85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itchFamily="-110" charset="0"/>
              <a:ea typeface="ＭＳ Ｐゴシック" pitchFamily="-110" charset="-128"/>
              <a:cs typeface="ＭＳ Ｐゴシック" pitchFamily="-110" charset="-128"/>
            </a:endParaRPr>
          </a:p>
        </p:txBody>
      </p:sp>
      <p:sp>
        <p:nvSpPr>
          <p:cNvPr id="13"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a:t>Click to Add Source</a:t>
            </a: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1306940"/>
            <a:ext cx="8503920" cy="457200"/>
          </a:xfrm>
          <a:prstGeom prst="rect">
            <a:avLst/>
          </a:prstGeom>
        </p:spPr>
        <p:txBody>
          <a:bodyPr anchor="b">
            <a:noAutofit/>
          </a:bodyPr>
          <a:lstStyle>
            <a:lvl1pPr marL="0" indent="0" algn="l">
              <a:buNone/>
              <a:defRPr sz="20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cxnSp>
        <p:nvCxnSpPr>
          <p:cNvPr id="11" name="Straight Connector 10"/>
          <p:cNvCxnSpPr/>
          <p:nvPr userDrawn="1"/>
        </p:nvCxnSpPr>
        <p:spPr>
          <a:xfrm>
            <a:off x="-4917" y="129116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8845636"/>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a:t>Click to Add Source</a:t>
            </a:r>
          </a:p>
        </p:txBody>
      </p:sp>
      <p:sp>
        <p:nvSpPr>
          <p:cNvPr id="2" name="Title 1"/>
          <p:cNvSpPr>
            <a:spLocks noGrp="1"/>
          </p:cNvSpPr>
          <p:nvPr>
            <p:ph type="title" hasCustomPrompt="1"/>
          </p:nvPr>
        </p:nvSpPr>
        <p:spPr>
          <a:xfrm>
            <a:off x="323850" y="228600"/>
            <a:ext cx="8515350" cy="990600"/>
          </a:xfrm>
          <a:prstGeom prst="rect">
            <a:avLst/>
          </a:prstGeom>
        </p:spPr>
        <p:txBody>
          <a:bodyPr anchor="ctr" anchorCtr="0">
            <a:normAutofit/>
          </a:bodyPr>
          <a:lstStyle>
            <a:lvl1pPr algn="l">
              <a:defRPr sz="2800">
                <a:solidFill>
                  <a:schemeClr val="bg1"/>
                </a:solidFill>
              </a:defRPr>
            </a:lvl1pPr>
          </a:lstStyle>
          <a:p>
            <a:r>
              <a:rPr lang="en-US" dirty="0"/>
              <a:t>Data/Image Slide One Line Title: click to add title</a:t>
            </a:r>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8677779"/>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ECE7DB"/>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001D48"/>
              </a:solidFill>
              <a:effectLst/>
              <a:uLnTx/>
              <a:uFillTx/>
              <a:latin typeface="Arial"/>
              <a:ea typeface="+mn-ea"/>
              <a:cs typeface="+mn-cs"/>
            </a:endParaRPr>
          </a:p>
        </p:txBody>
      </p:sp>
      <p:sp>
        <p:nvSpPr>
          <p:cNvPr id="2" name="Title 1"/>
          <p:cNvSpPr>
            <a:spLocks noGrp="1"/>
          </p:cNvSpPr>
          <p:nvPr>
            <p:ph type="title" hasCustomPrompt="1"/>
          </p:nvPr>
        </p:nvSpPr>
        <p:spPr>
          <a:xfrm>
            <a:off x="241301" y="2806700"/>
            <a:ext cx="8686800" cy="1274826"/>
          </a:xfrm>
          <a:prstGeom prst="rect">
            <a:avLst/>
          </a:prstGeom>
        </p:spPr>
        <p:txBody>
          <a:bodyPr tIns="0" anchor="ctr">
            <a:normAutofit/>
          </a:bodyPr>
          <a:lstStyle>
            <a:lvl1pPr algn="ctr">
              <a:defRPr sz="3200" b="0" cap="none">
                <a:solidFill>
                  <a:schemeClr val="tx2"/>
                </a:solidFill>
              </a:defRPr>
            </a:lvl1pPr>
          </a:lstStyle>
          <a:p>
            <a:r>
              <a:rPr lang="en-US" dirty="0"/>
              <a:t>Click To Edit Title</a:t>
            </a:r>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5F37A8B8-24F0-E548-A396-23A42DD793B2}"/>
              </a:ext>
            </a:extLst>
          </p:cNvPr>
          <p:cNvPicPr>
            <a:picLocks noChangeAspect="1"/>
          </p:cNvPicPr>
          <p:nvPr userDrawn="1"/>
        </p:nvPicPr>
        <p:blipFill>
          <a:blip r:embed="rId3"/>
          <a:stretch>
            <a:fillRect/>
          </a:stretch>
        </p:blipFill>
        <p:spPr>
          <a:xfrm>
            <a:off x="7753928" y="6426390"/>
            <a:ext cx="1280160" cy="376438"/>
          </a:xfrm>
          <a:prstGeom prst="rect">
            <a:avLst/>
          </a:prstGeom>
        </p:spPr>
      </p:pic>
      <p:sp>
        <p:nvSpPr>
          <p:cNvPr id="9" name="Text Placeholder 2">
            <a:extLst>
              <a:ext uri="{FF2B5EF4-FFF2-40B4-BE49-F238E27FC236}">
                <a16:creationId xmlns:a16="http://schemas.microsoft.com/office/drawing/2014/main" id="{C9703864-797F-A348-907B-699C1C9152D6}"/>
              </a:ext>
            </a:extLst>
          </p:cNvPr>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SECTION TOPIC (OPTIONAL)</a:t>
            </a:r>
          </a:p>
        </p:txBody>
      </p:sp>
    </p:spTree>
    <p:extLst>
      <p:ext uri="{BB962C8B-B14F-4D97-AF65-F5344CB8AC3E}">
        <p14:creationId xmlns:p14="http://schemas.microsoft.com/office/powerpoint/2010/main" val="4259049530"/>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Graphic C">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2" name="Title 1"/>
          <p:cNvSpPr>
            <a:spLocks noGrp="1"/>
          </p:cNvSpPr>
          <p:nvPr>
            <p:ph type="title" hasCustomPrompt="1"/>
          </p:nvPr>
        </p:nvSpPr>
        <p:spPr>
          <a:xfrm>
            <a:off x="323850" y="228600"/>
            <a:ext cx="8515350" cy="990600"/>
          </a:xfrm>
          <a:prstGeom prst="rect">
            <a:avLst/>
          </a:prstGeom>
        </p:spPr>
        <p:txBody>
          <a:bodyPr anchor="ctr" anchorCtr="0">
            <a:normAutofit/>
          </a:bodyPr>
          <a:lstStyle>
            <a:lvl1pPr algn="l">
              <a:defRPr sz="2800">
                <a:solidFill>
                  <a:schemeClr val="bg1"/>
                </a:solidFill>
              </a:defRPr>
            </a:lvl1pPr>
          </a:lstStyle>
          <a:p>
            <a:r>
              <a:rPr lang="en-US" dirty="0"/>
              <a:t>Data Slide: click to add title</a:t>
            </a:r>
          </a:p>
        </p:txBody>
      </p:sp>
      <p:sp>
        <p:nvSpPr>
          <p:cNvPr id="8" name="Rectangle 3"/>
          <p:cNvSpPr>
            <a:spLocks noChangeArrowheads="1"/>
          </p:cNvSpPr>
          <p:nvPr userDrawn="1"/>
        </p:nvSpPr>
        <p:spPr bwMode="invGray">
          <a:xfrm>
            <a:off x="-4917" y="1306940"/>
            <a:ext cx="9162288" cy="50292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marL="0" marR="0" lvl="0" indent="0" algn="ctr" defTabSz="457200" rtl="0" eaLnBrk="0" fontAlgn="base" latinLnBrk="0" hangingPunct="0">
              <a:lnSpc>
                <a:spcPct val="85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itchFamily="-110" charset="0"/>
              <a:ea typeface="ＭＳ Ｐゴシック" pitchFamily="-110" charset="-128"/>
              <a:cs typeface="ＭＳ Ｐゴシック" pitchFamily="-110" charset="-128"/>
            </a:endParaRPr>
          </a:p>
        </p:txBody>
      </p:sp>
      <p:sp>
        <p:nvSpPr>
          <p:cNvPr id="13"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a:t>Click to Add Source</a:t>
            </a: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1306940"/>
            <a:ext cx="8503920" cy="457200"/>
          </a:xfrm>
          <a:prstGeom prst="rect">
            <a:avLst/>
          </a:prstGeom>
        </p:spPr>
        <p:txBody>
          <a:bodyPr anchor="b">
            <a:noAutofit/>
          </a:bodyPr>
          <a:lstStyle>
            <a:lvl1pPr marL="0" indent="0" algn="l">
              <a:buNone/>
              <a:defRPr sz="20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cxnSp>
        <p:nvCxnSpPr>
          <p:cNvPr id="11" name="Straight Connector 10"/>
          <p:cNvCxnSpPr/>
          <p:nvPr userDrawn="1"/>
        </p:nvCxnSpPr>
        <p:spPr>
          <a:xfrm>
            <a:off x="-4917" y="129116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7288690"/>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a:t>Click to Add Source</a:t>
            </a:r>
          </a:p>
        </p:txBody>
      </p:sp>
      <p:sp>
        <p:nvSpPr>
          <p:cNvPr id="2" name="Title 1"/>
          <p:cNvSpPr>
            <a:spLocks noGrp="1"/>
          </p:cNvSpPr>
          <p:nvPr>
            <p:ph type="title" hasCustomPrompt="1"/>
          </p:nvPr>
        </p:nvSpPr>
        <p:spPr>
          <a:xfrm>
            <a:off x="323850" y="228600"/>
            <a:ext cx="8515350" cy="990600"/>
          </a:xfrm>
          <a:prstGeom prst="rect">
            <a:avLst/>
          </a:prstGeom>
        </p:spPr>
        <p:txBody>
          <a:bodyPr anchor="ctr" anchorCtr="0">
            <a:normAutofit/>
          </a:bodyPr>
          <a:lstStyle>
            <a:lvl1pPr algn="l">
              <a:defRPr sz="2800">
                <a:solidFill>
                  <a:schemeClr val="bg1"/>
                </a:solidFill>
              </a:defRPr>
            </a:lvl1pPr>
          </a:lstStyle>
          <a:p>
            <a:r>
              <a:rPr lang="en-US" dirty="0"/>
              <a:t>Data/Image Slide One Line Title: click to add title</a:t>
            </a:r>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684918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930275"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431506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ECE7DB"/>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001D48"/>
              </a:solidFill>
              <a:effectLst/>
              <a:uLnTx/>
              <a:uFillTx/>
              <a:latin typeface="Arial"/>
              <a:ea typeface="+mn-ea"/>
              <a:cs typeface="+mn-cs"/>
            </a:endParaRPr>
          </a:p>
        </p:txBody>
      </p:sp>
      <p:sp>
        <p:nvSpPr>
          <p:cNvPr id="2" name="Title 1"/>
          <p:cNvSpPr>
            <a:spLocks noGrp="1"/>
          </p:cNvSpPr>
          <p:nvPr>
            <p:ph type="title" hasCustomPrompt="1"/>
          </p:nvPr>
        </p:nvSpPr>
        <p:spPr>
          <a:xfrm>
            <a:off x="241301" y="2806700"/>
            <a:ext cx="8686800" cy="1274826"/>
          </a:xfrm>
          <a:prstGeom prst="rect">
            <a:avLst/>
          </a:prstGeom>
        </p:spPr>
        <p:txBody>
          <a:bodyPr tIns="0" anchor="ctr">
            <a:normAutofit/>
          </a:bodyPr>
          <a:lstStyle>
            <a:lvl1pPr algn="ctr">
              <a:defRPr sz="3200" b="0" cap="none">
                <a:solidFill>
                  <a:schemeClr val="tx2"/>
                </a:solidFill>
              </a:defRPr>
            </a:lvl1pPr>
          </a:lstStyle>
          <a:p>
            <a:r>
              <a:rPr lang="en-US" dirty="0"/>
              <a:t>Click To Edit Title</a:t>
            </a:r>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5F37A8B8-24F0-E548-A396-23A42DD793B2}"/>
              </a:ext>
            </a:extLst>
          </p:cNvPr>
          <p:cNvPicPr>
            <a:picLocks noChangeAspect="1"/>
          </p:cNvPicPr>
          <p:nvPr userDrawn="1"/>
        </p:nvPicPr>
        <p:blipFill>
          <a:blip r:embed="rId3"/>
          <a:stretch>
            <a:fillRect/>
          </a:stretch>
        </p:blipFill>
        <p:spPr>
          <a:xfrm>
            <a:off x="7753928" y="6426390"/>
            <a:ext cx="1280160" cy="376438"/>
          </a:xfrm>
          <a:prstGeom prst="rect">
            <a:avLst/>
          </a:prstGeom>
        </p:spPr>
      </p:pic>
      <p:sp>
        <p:nvSpPr>
          <p:cNvPr id="9" name="Text Placeholder 2">
            <a:extLst>
              <a:ext uri="{FF2B5EF4-FFF2-40B4-BE49-F238E27FC236}">
                <a16:creationId xmlns:a16="http://schemas.microsoft.com/office/drawing/2014/main" id="{C9703864-797F-A348-907B-699C1C9152D6}"/>
              </a:ext>
            </a:extLst>
          </p:cNvPr>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SECTION TOPIC (OPTIONAL)</a:t>
            </a:r>
          </a:p>
        </p:txBody>
      </p:sp>
    </p:spTree>
    <p:extLst>
      <p:ext uri="{BB962C8B-B14F-4D97-AF65-F5344CB8AC3E}">
        <p14:creationId xmlns:p14="http://schemas.microsoft.com/office/powerpoint/2010/main" val="261633795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0"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86624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3675063" y="1616075"/>
            <a:ext cx="1982788"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070350" y="3863975"/>
            <a:ext cx="1193800"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1414463"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1811338" y="3863975"/>
            <a:ext cx="1192213"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5932488"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auto">
          <a:xfrm>
            <a:off x="6330950" y="3863975"/>
            <a:ext cx="1190625"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41446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41446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3671888"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3671888"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592931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592931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3560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1.png"/><Relationship Id="rId4" Type="http://schemas.openxmlformats.org/officeDocument/2006/relationships/slideLayout" Target="../slideLayouts/slideLayout19.xml"/><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image" Target="../media/image10.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4.xml"/><Relationship Id="rId7" Type="http://schemas.openxmlformats.org/officeDocument/2006/relationships/image" Target="../media/image10.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9.xml"/><Relationship Id="rId7"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13.png"/><Relationship Id="rId4" Type="http://schemas.openxmlformats.org/officeDocument/2006/relationships/slideLayout" Target="../slideLayouts/slideLayout46.xml"/><Relationship Id="rId9"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theme" Target="../theme/theme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5" Type="http://schemas.openxmlformats.org/officeDocument/2006/relationships/image" Target="../media/image24.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99"/>
              </a:solidFill>
            </a:endParaRPr>
          </a:p>
        </p:txBody>
      </p:sp>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0"/>
            <a:ext cx="9144000" cy="6445612"/>
          </a:xfrm>
          <a:prstGeom prst="rect">
            <a:avLst/>
          </a:prstGeom>
        </p:spPr>
      </p:pic>
      <p:sp>
        <p:nvSpPr>
          <p:cNvPr id="12" name="Footer Placeholder 4"/>
          <p:cNvSpPr>
            <a:spLocks noGrp="1"/>
          </p:cNvSpPr>
          <p:nvPr>
            <p:ph type="ftr" sz="quarter" idx="3"/>
          </p:nvPr>
        </p:nvSpPr>
        <p:spPr>
          <a:xfrm>
            <a:off x="567390" y="5952658"/>
            <a:ext cx="7886700" cy="365126"/>
          </a:xfrm>
          <a:prstGeom prst="rect">
            <a:avLst/>
          </a:prstGeom>
        </p:spPr>
        <p:txBody>
          <a:bodyPr/>
          <a:lstStyle>
            <a:lvl1pPr>
              <a:defRPr sz="900"/>
            </a:lvl1pPr>
          </a:lstStyle>
          <a:p>
            <a:r>
              <a:rPr lang="en-US" dirty="0"/>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p>
        </p:txBody>
      </p:sp>
      <p:grpSp>
        <p:nvGrpSpPr>
          <p:cNvPr id="11" name="Group 10"/>
          <p:cNvGrpSpPr/>
          <p:nvPr userDrawn="1"/>
        </p:nvGrpSpPr>
        <p:grpSpPr>
          <a:xfrm>
            <a:off x="0" y="6504700"/>
            <a:ext cx="1076585" cy="294212"/>
            <a:chOff x="-1274035" y="420659"/>
            <a:chExt cx="7972628" cy="2178777"/>
          </a:xfrm>
        </p:grpSpPr>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274035" y="420659"/>
              <a:ext cx="5483424" cy="2178777"/>
            </a:xfrm>
            <a:prstGeom prst="rect">
              <a:avLst/>
            </a:prstGeom>
          </p:spPr>
        </p:pic>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209389" y="709946"/>
              <a:ext cx="2489204" cy="1600203"/>
            </a:xfrm>
            <a:prstGeom prst="rect">
              <a:avLst/>
            </a:prstGeom>
          </p:spPr>
        </p:pic>
      </p:grpSp>
      <p:pic>
        <p:nvPicPr>
          <p:cNvPr id="9" name="Picture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065231" y="6493411"/>
            <a:ext cx="1044902" cy="355896"/>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752" r:id="rId1"/>
    <p:sldLayoutId id="2147483746" r:id="rId2"/>
    <p:sldLayoutId id="2147483728" r:id="rId3"/>
    <p:sldLayoutId id="2147483729" r:id="rId4"/>
    <p:sldLayoutId id="2147483727" r:id="rId5"/>
    <p:sldLayoutId id="2147483668" r:id="rId6"/>
    <p:sldLayoutId id="2147483669" r:id="rId7"/>
    <p:sldLayoutId id="2147483670" r:id="rId8"/>
    <p:sldLayoutId id="2147483671" r:id="rId9"/>
    <p:sldLayoutId id="2147483750" r:id="rId10"/>
    <p:sldLayoutId id="2147483751" r:id="rId11"/>
    <p:sldLayoutId id="2147483753" r:id="rId12"/>
    <p:sldLayoutId id="2147483754" r:id="rId13"/>
    <p:sldLayoutId id="2147483755" r:id="rId14"/>
    <p:sldLayoutId id="21474836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D60C9-BAD0-4769-8B66-F403F1E63EE1}" type="datetimeFigureOut">
              <a:rPr lang="en-US" smtClean="0"/>
              <a:t>9/22/2021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D61E8-A60E-4D70-A087-1DC86D47B25E}" type="slidenum">
              <a:rPr lang="en-US" smtClean="0"/>
              <a:t>‹#›</a:t>
            </a:fld>
            <a:endParaRPr lang="en-US"/>
          </a:p>
        </p:txBody>
      </p:sp>
    </p:spTree>
    <p:extLst>
      <p:ext uri="{BB962C8B-B14F-4D97-AF65-F5344CB8AC3E}">
        <p14:creationId xmlns:p14="http://schemas.microsoft.com/office/powerpoint/2010/main" val="3513731527"/>
      </p:ext>
    </p:extLst>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7" name="Rectangle 6"/>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111397" y="6445612"/>
            <a:ext cx="1215124" cy="302918"/>
            <a:chOff x="556043" y="709946"/>
            <a:chExt cx="6419056" cy="1600203"/>
          </a:xfrm>
        </p:grpSpPr>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874457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4803912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091039758"/>
      </p:ext>
    </p:extLst>
  </p:cSld>
  <p:clrMap bg1="lt1" tx1="dk1" bg2="lt2" tx2="dk2" accent1="accent1" accent2="accent2" accent3="accent3" accent4="accent4" accent5="accent5" accent6="accent6" hlink="hlink" folHlink="folHlink"/>
  <p:sldLayoutIdLst>
    <p:sldLayoutId id="2147483699" r:id="rId1"/>
    <p:sldLayoutId id="2147483697" r:id="rId2"/>
    <p:sldLayoutId id="2147483701" r:id="rId3"/>
    <p:sldLayoutId id="2147483702" r:id="rId4"/>
    <p:sldLayoutId id="21474837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26011934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856168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7412399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F8CA4-54B6-4D8E-952E-E68D33F7EB9C}" type="datetimeFigureOut">
              <a:rPr lang="en-US" smtClean="0"/>
              <a:t>9/22/2021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7D68C-C797-4DD9-AEED-830D0EAD7454}" type="slidenum">
              <a:rPr lang="en-US" smtClean="0"/>
              <a:t>‹#›</a:t>
            </a:fld>
            <a:endParaRPr lang="en-US"/>
          </a:p>
        </p:txBody>
      </p:sp>
    </p:spTree>
    <p:extLst>
      <p:ext uri="{BB962C8B-B14F-4D97-AF65-F5344CB8AC3E}">
        <p14:creationId xmlns:p14="http://schemas.microsoft.com/office/powerpoint/2010/main" val="7407476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BB7F4-C77C-C040-9392-0BC4DAAEF760}"/>
              </a:ext>
            </a:extLst>
          </p:cNvPr>
          <p:cNvPicPr>
            <a:picLocks noChangeAspect="1"/>
          </p:cNvPicPr>
          <p:nvPr userDrawn="1"/>
        </p:nvPicPr>
        <p:blipFill>
          <a:blip r:embed="rId5"/>
          <a:stretch>
            <a:fillRect/>
          </a:stretch>
        </p:blipFill>
        <p:spPr>
          <a:xfrm>
            <a:off x="7747684" y="6428312"/>
            <a:ext cx="1280160" cy="375459"/>
          </a:xfrm>
          <a:prstGeom prst="rect">
            <a:avLst/>
          </a:prstGeom>
        </p:spPr>
      </p:pic>
    </p:spTree>
    <p:extLst>
      <p:ext uri="{BB962C8B-B14F-4D97-AF65-F5344CB8AC3E}">
        <p14:creationId xmlns:p14="http://schemas.microsoft.com/office/powerpoint/2010/main" val="1886364494"/>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Lst>
  <p:transitio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69.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hepatitisc.uw.edu/" TargetMode="External"/><Relationship Id="rId2" Type="http://schemas.openxmlformats.org/officeDocument/2006/relationships/hyperlink" Target="https://www.hcvguidelines.org/"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http://www.scaet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601249" y="925116"/>
            <a:ext cx="6982082" cy="12540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dirty="0">
                <a:solidFill>
                  <a:srgbClr val="008C99"/>
                </a:solidFill>
              </a:rPr>
              <a:t>Project ECHO</a:t>
            </a:r>
            <a:r>
              <a:rPr lang="en-US" sz="3200" baseline="30000" dirty="0">
                <a:solidFill>
                  <a:srgbClr val="008C99"/>
                </a:solidFill>
              </a:rPr>
              <a:t>®</a:t>
            </a:r>
            <a:r>
              <a:rPr lang="en-US" dirty="0">
                <a:solidFill>
                  <a:srgbClr val="008C99"/>
                </a:solidFill>
              </a:rPr>
              <a:t> - UNM</a:t>
            </a:r>
          </a:p>
          <a:p>
            <a:pPr lvl="0">
              <a:lnSpc>
                <a:spcPct val="100000"/>
              </a:lnSpc>
              <a:spcBef>
                <a:spcPts val="0"/>
              </a:spcBef>
              <a:defRPr/>
            </a:pPr>
            <a:r>
              <a:rPr lang="en-US" dirty="0">
                <a:solidFill>
                  <a:srgbClr val="008C99"/>
                </a:solidFill>
              </a:rPr>
              <a:t>HIV </a:t>
            </a:r>
            <a:r>
              <a:rPr lang="en-US" dirty="0" err="1">
                <a:solidFill>
                  <a:srgbClr val="008C99"/>
                </a:solidFill>
              </a:rPr>
              <a:t>TeleECHO</a:t>
            </a:r>
            <a:r>
              <a:rPr lang="en-US" dirty="0">
                <a:solidFill>
                  <a:srgbClr val="008C99"/>
                </a:solidFill>
              </a:rPr>
              <a:t> Clinic</a:t>
            </a:r>
          </a:p>
        </p:txBody>
      </p:sp>
      <p:sp>
        <p:nvSpPr>
          <p:cNvPr id="3" name="Text Placeholder 2"/>
          <p:cNvSpPr txBox="1">
            <a:spLocks/>
          </p:cNvSpPr>
          <p:nvPr/>
        </p:nvSpPr>
        <p:spPr>
          <a:xfrm>
            <a:off x="209550" y="2607337"/>
            <a:ext cx="7924799" cy="81880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sz="4000" dirty="0">
                <a:solidFill>
                  <a:schemeClr val="tx1"/>
                </a:solidFill>
              </a:rPr>
              <a:t>Treatment of HCV Genotype 3 in Patients with Cirrhosis</a:t>
            </a:r>
            <a:endParaRPr kumimoji="0" lang="en-US" sz="40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endParaRPr>
          </a:p>
        </p:txBody>
      </p:sp>
      <p:sp>
        <p:nvSpPr>
          <p:cNvPr id="4" name="Text Placeholder 2"/>
          <p:cNvSpPr txBox="1">
            <a:spLocks/>
          </p:cNvSpPr>
          <p:nvPr/>
        </p:nvSpPr>
        <p:spPr>
          <a:xfrm>
            <a:off x="2317316" y="3693101"/>
            <a:ext cx="3408218"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008C99"/>
                </a:solidFill>
              </a:rPr>
              <a:t>September 14, 2021</a:t>
            </a:r>
            <a:endPar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5" name="Text Placeholder 2"/>
          <p:cNvSpPr txBox="1">
            <a:spLocks/>
          </p:cNvSpPr>
          <p:nvPr/>
        </p:nvSpPr>
        <p:spPr>
          <a:xfrm>
            <a:off x="438251" y="5136747"/>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defRPr/>
            </a:pPr>
            <a:r>
              <a:rPr lang="en-US" sz="2200" dirty="0">
                <a:solidFill>
                  <a:srgbClr val="008C99"/>
                </a:solidFill>
              </a:rPr>
              <a:t>Professor, Division of Infectious Diseases</a:t>
            </a:r>
          </a:p>
          <a:p>
            <a:pPr lvl="0">
              <a:spcBef>
                <a:spcPts val="0"/>
              </a:spcBef>
              <a:defRPr/>
            </a:pPr>
            <a:r>
              <a:rPr lang="en-US" sz="2200" dirty="0">
                <a:solidFill>
                  <a:srgbClr val="008C99"/>
                </a:solidFill>
              </a:rPr>
              <a:t>University of New Mexico Health Sciences Center</a:t>
            </a:r>
          </a:p>
          <a:p>
            <a:pPr lvl="0">
              <a:spcBef>
                <a:spcPts val="0"/>
              </a:spcBef>
              <a:defRPr/>
            </a:pPr>
            <a:r>
              <a:rPr lang="en-US" sz="2200" dirty="0">
                <a:solidFill>
                  <a:srgbClr val="008C99"/>
                </a:solidFill>
              </a:rPr>
              <a:t>Senior Associate Director</a:t>
            </a:r>
          </a:p>
          <a:p>
            <a:pPr lvl="0">
              <a:spcBef>
                <a:spcPts val="0"/>
              </a:spcBef>
              <a:defRPr/>
            </a:pPr>
            <a:r>
              <a:rPr lang="en-US" sz="2200" dirty="0">
                <a:solidFill>
                  <a:srgbClr val="008C99"/>
                </a:solidFill>
              </a:rPr>
              <a:t>Project ECHO</a:t>
            </a:r>
            <a:endParaRPr kumimoji="0" lang="en-US" sz="22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6" name="Text Placeholder 2"/>
          <p:cNvSpPr txBox="1">
            <a:spLocks/>
          </p:cNvSpPr>
          <p:nvPr/>
        </p:nvSpPr>
        <p:spPr>
          <a:xfrm>
            <a:off x="438251" y="4301061"/>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Karla Thornton, MD, MPH</a:t>
            </a:r>
          </a:p>
        </p:txBody>
      </p:sp>
    </p:spTree>
    <p:extLst>
      <p:ext uri="{BB962C8B-B14F-4D97-AF65-F5344CB8AC3E}">
        <p14:creationId xmlns:p14="http://schemas.microsoft.com/office/powerpoint/2010/main" val="60130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a:t>
            </a:r>
            <a:r>
              <a:rPr lang="en-US" dirty="0" err="1"/>
              <a:t>Wyles</a:t>
            </a:r>
            <a:r>
              <a:rPr lang="en-US" dirty="0"/>
              <a:t> D, et al.  Hepatology. 2018;67:514-23.</a:t>
            </a:r>
          </a:p>
        </p:txBody>
      </p:sp>
      <p:sp>
        <p:nvSpPr>
          <p:cNvPr id="3" name="Title 2"/>
          <p:cNvSpPr>
            <a:spLocks noGrp="1"/>
          </p:cNvSpPr>
          <p:nvPr>
            <p:ph type="title"/>
          </p:nvPr>
        </p:nvSpPr>
        <p:spPr/>
        <p:txBody>
          <a:bodyPr>
            <a:normAutofit fontScale="90000"/>
          </a:bodyPr>
          <a:lstStyle/>
          <a:p>
            <a:r>
              <a:rPr lang="en-US" sz="2200" dirty="0" err="1"/>
              <a:t>Glecaprevir-Pibrentasvir</a:t>
            </a:r>
            <a:r>
              <a:rPr lang="en-US" sz="2200" dirty="0"/>
              <a:t> in HCV GT 3, with Cirrhosis and Prior Treatment</a:t>
            </a:r>
            <a:br>
              <a:rPr lang="en-US" sz="2200" dirty="0"/>
            </a:br>
            <a:r>
              <a:rPr lang="en-US" sz="2700" dirty="0"/>
              <a:t>SURVEYOR-II (Part 3): Results</a:t>
            </a:r>
          </a:p>
        </p:txBody>
      </p:sp>
      <p:graphicFrame>
        <p:nvGraphicFramePr>
          <p:cNvPr id="11" name="Chart 10"/>
          <p:cNvGraphicFramePr>
            <a:graphicFrameLocks/>
          </p:cNvGraphicFramePr>
          <p:nvPr/>
        </p:nvGraphicFramePr>
        <p:xfrm>
          <a:off x="379413" y="1395960"/>
          <a:ext cx="8307387"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1880640" y="4815594"/>
            <a:ext cx="9125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39/40</a:t>
            </a:r>
          </a:p>
        </p:txBody>
      </p:sp>
      <p:sp>
        <p:nvSpPr>
          <p:cNvPr id="13" name="Rectangle 12"/>
          <p:cNvSpPr/>
          <p:nvPr/>
        </p:nvSpPr>
        <p:spPr>
          <a:xfrm>
            <a:off x="3633580" y="4815594"/>
            <a:ext cx="9125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20/22</a:t>
            </a:r>
          </a:p>
        </p:txBody>
      </p:sp>
      <p:sp>
        <p:nvSpPr>
          <p:cNvPr id="15" name="Rectangle 14"/>
          <p:cNvSpPr/>
          <p:nvPr/>
        </p:nvSpPr>
        <p:spPr>
          <a:xfrm>
            <a:off x="7211520" y="4815594"/>
            <a:ext cx="9125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45/47</a:t>
            </a:r>
          </a:p>
        </p:txBody>
      </p:sp>
      <p:sp>
        <p:nvSpPr>
          <p:cNvPr id="16" name="Rectangle 15"/>
          <p:cNvSpPr/>
          <p:nvPr/>
        </p:nvSpPr>
        <p:spPr>
          <a:xfrm>
            <a:off x="5425920" y="4815594"/>
            <a:ext cx="9125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rPr>
              <a:t>21/22</a:t>
            </a:r>
          </a:p>
        </p:txBody>
      </p:sp>
      <p:sp>
        <p:nvSpPr>
          <p:cNvPr id="18" name="Rectangle 25"/>
          <p:cNvSpPr>
            <a:spLocks noChangeArrowheads="1"/>
          </p:cNvSpPr>
          <p:nvPr/>
        </p:nvSpPr>
        <p:spPr bwMode="auto">
          <a:xfrm>
            <a:off x="-3690" y="6009139"/>
            <a:ext cx="9162288" cy="365741"/>
          </a:xfrm>
          <a:prstGeom prst="rect">
            <a:avLst/>
          </a:prstGeom>
          <a:solidFill>
            <a:schemeClr val="bg1">
              <a:lumMod val="95000"/>
            </a:schemeClr>
          </a:solidFill>
          <a:ln w="9525" cap="flat" cmpd="sng" algn="ctr">
            <a:solidFill>
              <a:srgbClr val="BFBFBF"/>
            </a:solidFill>
            <a:prstDash val="solid"/>
            <a:miter lim="800000"/>
            <a:headEnd type="none" w="med" len="med"/>
            <a:tailEnd type="none" w="med" len="med"/>
          </a:ln>
          <a:effectLst/>
        </p:spPr>
        <p:txBody>
          <a:bodyPr lIns="365760" tIns="45431" rIns="92486" bIns="45431" anchor="ctr">
            <a:prstTxWarp prst="textNoShape">
              <a:avLst/>
            </a:prstTxWarp>
          </a:bodyPr>
          <a:lstStyle/>
          <a:p>
            <a:pPr defTabSz="935038">
              <a:lnSpc>
                <a:spcPts val="1800"/>
              </a:lnSpc>
              <a:spcBef>
                <a:spcPts val="0"/>
              </a:spcBef>
            </a:pPr>
            <a:r>
              <a:rPr lang="en-US" sz="1400" b="1" dirty="0">
                <a:solidFill>
                  <a:srgbClr val="000000"/>
                </a:solidFill>
                <a:latin typeface="Arial" pitchFamily="22" charset="0"/>
              </a:rPr>
              <a:t> Abbreviations</a:t>
            </a:r>
            <a:r>
              <a:rPr lang="en-US" sz="1400" dirty="0">
                <a:solidFill>
                  <a:srgbClr val="000000"/>
                </a:solidFill>
                <a:latin typeface="Arial" pitchFamily="22" charset="0"/>
              </a:rPr>
              <a:t>: TN = Treatment Naïve; TE = Treatment Experienced</a:t>
            </a:r>
          </a:p>
        </p:txBody>
      </p:sp>
    </p:spTree>
    <p:extLst>
      <p:ext uri="{BB962C8B-B14F-4D97-AF65-F5344CB8AC3E}">
        <p14:creationId xmlns:p14="http://schemas.microsoft.com/office/powerpoint/2010/main" val="74649496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500"/>
              </a:lnSpc>
              <a:spcBef>
                <a:spcPts val="600"/>
              </a:spcBef>
            </a:pPr>
            <a:r>
              <a:rPr lang="en-US" sz="2400" dirty="0" err="1">
                <a:solidFill>
                  <a:srgbClr val="001D48"/>
                </a:solidFill>
              </a:rPr>
              <a:t>Glecaprevir-Pibrentasvir</a:t>
            </a:r>
            <a:r>
              <a:rPr lang="en-US" sz="2400" dirty="0">
                <a:solidFill>
                  <a:srgbClr val="001D48"/>
                </a:solidFill>
              </a:rPr>
              <a:t> in GT 1-6 and Compensated Cirrhosis</a:t>
            </a:r>
            <a:br>
              <a:rPr lang="en-US" sz="2400" dirty="0">
                <a:solidFill>
                  <a:srgbClr val="001D48"/>
                </a:solidFill>
              </a:rPr>
            </a:br>
            <a:r>
              <a:rPr lang="en-US" dirty="0">
                <a:solidFill>
                  <a:srgbClr val="001D48"/>
                </a:solidFill>
              </a:rPr>
              <a:t>EXPEDITION-8</a:t>
            </a:r>
            <a:endParaRPr lang="en-US" sz="2000" dirty="0">
              <a:solidFill>
                <a:srgbClr val="001D48"/>
              </a:solidFill>
            </a:endParaRPr>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 </a:t>
            </a: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Treatment-Naïve and Treatment-Experienced</a:t>
            </a: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Source: Brown RS, et al. J </a:t>
            </a:r>
            <a:r>
              <a:rPr kumimoji="0" lang="en-US" sz="1400" b="0" i="0" u="none" strike="noStrike" kern="1200" cap="none" spc="0" normalizeH="0" baseline="0" noProof="0" dirty="0" err="1">
                <a:ln>
                  <a:noFill/>
                </a:ln>
                <a:solidFill>
                  <a:prstClr val="white"/>
                </a:solidFill>
                <a:effectLst/>
                <a:uLnTx/>
                <a:uFillTx/>
                <a:latin typeface="Arial"/>
                <a:ea typeface="+mn-ea"/>
                <a:cs typeface="Arial"/>
              </a:rPr>
              <a:t>Hepatol</a:t>
            </a:r>
            <a:r>
              <a:rPr kumimoji="0" lang="en-US" sz="1400" b="0" i="0" u="none" strike="noStrike" kern="1200" cap="none" spc="0" normalizeH="0" baseline="0" noProof="0" dirty="0">
                <a:ln>
                  <a:noFill/>
                </a:ln>
                <a:solidFill>
                  <a:prstClr val="white"/>
                </a:solidFill>
                <a:effectLst/>
                <a:uLnTx/>
                <a:uFillTx/>
                <a:latin typeface="Arial"/>
                <a:ea typeface="+mn-ea"/>
                <a:cs typeface="Arial"/>
              </a:rPr>
              <a:t>. 2020;72:441-8.</a:t>
            </a:r>
          </a:p>
        </p:txBody>
      </p:sp>
      <p:sp>
        <p:nvSpPr>
          <p:cNvPr id="8" name="Rectangle 7"/>
          <p:cNvSpPr/>
          <p:nvPr/>
        </p:nvSpPr>
        <p:spPr>
          <a:xfrm>
            <a:off x="7543800" y="1828800"/>
            <a:ext cx="1615438" cy="36271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Cirrhosis</a:t>
            </a:r>
          </a:p>
        </p:txBody>
      </p:sp>
    </p:spTree>
    <p:extLst>
      <p:ext uri="{BB962C8B-B14F-4D97-AF65-F5344CB8AC3E}">
        <p14:creationId xmlns:p14="http://schemas.microsoft.com/office/powerpoint/2010/main" val="54692339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Brown RS, et al. J </a:t>
            </a:r>
            <a:r>
              <a:rPr lang="en-US" dirty="0" err="1"/>
              <a:t>Hepatol</a:t>
            </a:r>
            <a:r>
              <a:rPr lang="en-US" dirty="0"/>
              <a:t>. 2020;72:441-8.</a:t>
            </a:r>
          </a:p>
        </p:txBody>
      </p:sp>
      <p:sp>
        <p:nvSpPr>
          <p:cNvPr id="2" name="Title 1"/>
          <p:cNvSpPr>
            <a:spLocks noGrp="1"/>
          </p:cNvSpPr>
          <p:nvPr>
            <p:ph type="title"/>
          </p:nvPr>
        </p:nvSpPr>
        <p:spPr/>
        <p:txBody>
          <a:bodyPr>
            <a:normAutofit/>
          </a:bodyPr>
          <a:lstStyle/>
          <a:p>
            <a:r>
              <a:rPr lang="en-US" sz="2400" dirty="0" err="1"/>
              <a:t>Glecaprevir-Pibrentasvir</a:t>
            </a:r>
            <a:r>
              <a:rPr lang="en-US" sz="2400" dirty="0"/>
              <a:t> in GT 1-6 &amp; Compensated Cirrhosis</a:t>
            </a:r>
            <a:br>
              <a:rPr lang="en-US" sz="2000" dirty="0"/>
            </a:br>
            <a:r>
              <a:rPr lang="en-US" dirty="0"/>
              <a:t>EXPEDITION-8: Treatment Protocol</a:t>
            </a:r>
          </a:p>
        </p:txBody>
      </p:sp>
      <p:sp>
        <p:nvSpPr>
          <p:cNvPr id="7" name="Rectangle 25"/>
          <p:cNvSpPr>
            <a:spLocks noChangeArrowheads="1"/>
          </p:cNvSpPr>
          <p:nvPr/>
        </p:nvSpPr>
        <p:spPr bwMode="auto">
          <a:xfrm>
            <a:off x="-12330" y="5029218"/>
            <a:ext cx="9180577" cy="685782"/>
          </a:xfrm>
          <a:prstGeom prst="rect">
            <a:avLst/>
          </a:prstGeom>
          <a:solidFill>
            <a:schemeClr val="bg1">
              <a:lumMod val="95000"/>
            </a:schemeClr>
          </a:solidFill>
          <a:ln w="9525" cap="flat" cmpd="sng" algn="ctr">
            <a:solidFill>
              <a:schemeClr val="bg1">
                <a:lumMod val="75000"/>
              </a:schemeClr>
            </a:solidFill>
            <a:prstDash val="solid"/>
            <a:miter lim="800000"/>
            <a:headEnd type="none" w="med" len="med"/>
            <a:tailEnd type="none" w="med" len="med"/>
          </a:ln>
          <a:effectLst/>
        </p:spPr>
        <p:txBody>
          <a:bodyPr lIns="457200" tIns="45431" rIns="92486" bIns="45431" anchor="ctr">
            <a:prstTxWarp prst="textNoShape">
              <a:avLst/>
            </a:prstTxWarp>
          </a:bodyPr>
          <a:lstStyle/>
          <a:p>
            <a:pPr defTabSz="935038">
              <a:lnSpc>
                <a:spcPts val="1800"/>
              </a:lnSpc>
              <a:spcBef>
                <a:spcPts val="0"/>
              </a:spcBef>
            </a:pPr>
            <a:r>
              <a:rPr lang="en-US" sz="1600" dirty="0">
                <a:solidFill>
                  <a:srgbClr val="000000"/>
                </a:solidFill>
                <a:latin typeface="Arial" pitchFamily="22" charset="0"/>
              </a:rPr>
              <a:t>*</a:t>
            </a:r>
            <a:r>
              <a:rPr lang="en-US" sz="1600" b="1" dirty="0">
                <a:solidFill>
                  <a:srgbClr val="000000"/>
                </a:solidFill>
                <a:latin typeface="Arial" pitchFamily="22" charset="0"/>
              </a:rPr>
              <a:t>Drug Dosing</a:t>
            </a:r>
            <a:r>
              <a:rPr lang="en-US" sz="1600" dirty="0">
                <a:solidFill>
                  <a:srgbClr val="000000"/>
                </a:solidFill>
                <a:latin typeface="Arial" pitchFamily="22" charset="0"/>
              </a:rPr>
              <a:t>: </a:t>
            </a:r>
            <a:r>
              <a:rPr lang="en-US" sz="1600" dirty="0" err="1">
                <a:solidFill>
                  <a:srgbClr val="000000"/>
                </a:solidFill>
                <a:latin typeface="Arial" pitchFamily="22" charset="0"/>
              </a:rPr>
              <a:t>Glecaprevir-pibrentasvir</a:t>
            </a:r>
            <a:r>
              <a:rPr lang="en-US" sz="1600" dirty="0">
                <a:solidFill>
                  <a:srgbClr val="000000"/>
                </a:solidFill>
                <a:latin typeface="Arial" pitchFamily="22" charset="0"/>
              </a:rPr>
              <a:t> (100/40 mg) fixed-dose combination; 3 pills once daily</a:t>
            </a:r>
          </a:p>
        </p:txBody>
      </p:sp>
      <p:cxnSp>
        <p:nvCxnSpPr>
          <p:cNvPr id="8" name="Straight Connector 7"/>
          <p:cNvCxnSpPr>
            <a:cxnSpLocks/>
            <a:stCxn id="9" idx="3"/>
          </p:cNvCxnSpPr>
          <p:nvPr/>
        </p:nvCxnSpPr>
        <p:spPr>
          <a:xfrm>
            <a:off x="3733801" y="3581365"/>
            <a:ext cx="3428999" cy="3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Rectangle 5"/>
          <p:cNvSpPr>
            <a:spLocks noChangeArrowheads="1"/>
          </p:cNvSpPr>
          <p:nvPr/>
        </p:nvSpPr>
        <p:spPr bwMode="auto">
          <a:xfrm>
            <a:off x="1838937" y="3126955"/>
            <a:ext cx="1894864" cy="908820"/>
          </a:xfrm>
          <a:prstGeom prst="rect">
            <a:avLst/>
          </a:prstGeom>
          <a:solidFill>
            <a:schemeClr val="accent1">
              <a:lumMod val="40000"/>
              <a:lumOff val="60000"/>
              <a:alpha val="50000"/>
            </a:schemeClr>
          </a:solidFill>
          <a:ln w="19050" cmpd="sng">
            <a:solidFill>
              <a:srgbClr val="000000"/>
            </a:solidFill>
            <a:miter lim="800000"/>
            <a:headEnd/>
            <a:tailEnd/>
          </a:ln>
          <a:effectLst/>
        </p:spPr>
        <p:txBody>
          <a:bodyPr wrap="none" anchor="ctr"/>
          <a:lstStyle/>
          <a:p>
            <a:pPr algn="ctr"/>
            <a:r>
              <a:rPr lang="en-US" sz="1800" b="1" dirty="0">
                <a:solidFill>
                  <a:srgbClr val="000000"/>
                </a:solidFill>
                <a:latin typeface="Arial"/>
                <a:cs typeface="Arial"/>
              </a:rPr>
              <a:t>*</a:t>
            </a:r>
            <a:r>
              <a:rPr lang="en-US" sz="1800" b="1" dirty="0" err="1">
                <a:solidFill>
                  <a:srgbClr val="000000"/>
                </a:solidFill>
                <a:latin typeface="Arial"/>
                <a:cs typeface="Arial"/>
              </a:rPr>
              <a:t>Glecaprevir</a:t>
            </a:r>
            <a:r>
              <a:rPr lang="en-US" sz="1800" b="1" dirty="0">
                <a:solidFill>
                  <a:srgbClr val="000000"/>
                </a:solidFill>
                <a:latin typeface="Arial"/>
                <a:cs typeface="Arial"/>
              </a:rPr>
              <a:t>-</a:t>
            </a:r>
            <a:br>
              <a:rPr lang="en-US" sz="1800" b="1" dirty="0">
                <a:solidFill>
                  <a:srgbClr val="000000"/>
                </a:solidFill>
                <a:latin typeface="Arial"/>
                <a:cs typeface="Arial"/>
              </a:rPr>
            </a:br>
            <a:r>
              <a:rPr lang="en-US" sz="1800" b="1" dirty="0" err="1">
                <a:solidFill>
                  <a:srgbClr val="000000"/>
                </a:solidFill>
                <a:latin typeface="Arial"/>
                <a:cs typeface="Arial"/>
              </a:rPr>
              <a:t>Pibrentasvir</a:t>
            </a:r>
            <a:r>
              <a:rPr lang="en-US" sz="1800" b="1" dirty="0">
                <a:solidFill>
                  <a:srgbClr val="000000"/>
                </a:solidFill>
                <a:latin typeface="Arial"/>
                <a:cs typeface="Arial"/>
              </a:rPr>
              <a:t> </a:t>
            </a:r>
            <a:br>
              <a:rPr lang="en-US" sz="1800" b="1" dirty="0">
                <a:solidFill>
                  <a:srgbClr val="000000"/>
                </a:solidFill>
                <a:latin typeface="Arial"/>
                <a:cs typeface="Arial"/>
              </a:rPr>
            </a:br>
            <a:r>
              <a:rPr lang="en-US" sz="1400" b="1" dirty="0">
                <a:solidFill>
                  <a:srgbClr val="000000"/>
                </a:solidFill>
                <a:latin typeface="Arial"/>
                <a:cs typeface="Arial"/>
              </a:rPr>
              <a:t>(n = 343)</a:t>
            </a:r>
            <a:endParaRPr lang="en-US" sz="1400" dirty="0">
              <a:solidFill>
                <a:srgbClr val="000000"/>
              </a:solidFill>
              <a:latin typeface="Arial"/>
              <a:cs typeface="Arial"/>
            </a:endParaRPr>
          </a:p>
        </p:txBody>
      </p:sp>
      <p:sp>
        <p:nvSpPr>
          <p:cNvPr id="10" name="Rectangle 9"/>
          <p:cNvSpPr/>
          <p:nvPr/>
        </p:nvSpPr>
        <p:spPr>
          <a:xfrm>
            <a:off x="0" y="3124193"/>
            <a:ext cx="1777992" cy="914407"/>
          </a:xfrm>
          <a:prstGeom prst="rect">
            <a:avLst/>
          </a:prstGeom>
          <a:solidFill>
            <a:srgbClr val="454545"/>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r>
              <a:rPr lang="en-US" sz="1600" b="1" dirty="0">
                <a:latin typeface="Arial"/>
                <a:cs typeface="Arial"/>
              </a:rPr>
              <a:t>GT 1-6</a:t>
            </a:r>
          </a:p>
          <a:p>
            <a:pPr algn="ctr"/>
            <a:r>
              <a:rPr lang="en-US" sz="1600" b="1" dirty="0">
                <a:latin typeface="Arial"/>
                <a:cs typeface="Arial"/>
              </a:rPr>
              <a:t>Compensated Cirrhosis</a:t>
            </a:r>
            <a:endParaRPr lang="en-US" sz="1400" b="1" dirty="0">
              <a:latin typeface="Arial"/>
              <a:cs typeface="Arial"/>
            </a:endParaRPr>
          </a:p>
        </p:txBody>
      </p:sp>
      <p:grpSp>
        <p:nvGrpSpPr>
          <p:cNvPr id="11" name="Group 10"/>
          <p:cNvGrpSpPr/>
          <p:nvPr/>
        </p:nvGrpSpPr>
        <p:grpSpPr>
          <a:xfrm>
            <a:off x="-18813" y="1371600"/>
            <a:ext cx="9174991" cy="515104"/>
            <a:chOff x="-18813" y="1371600"/>
            <a:chExt cx="9174991" cy="515104"/>
          </a:xfrm>
        </p:grpSpPr>
        <p:sp>
          <p:nvSpPr>
            <p:cNvPr id="12" name="Rectangle 11"/>
            <p:cNvSpPr/>
            <p:nvPr/>
          </p:nvSpPr>
          <p:spPr>
            <a:xfrm>
              <a:off x="-6113" y="14569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13" name="Rectangle 12"/>
            <p:cNvSpPr/>
            <p:nvPr/>
          </p:nvSpPr>
          <p:spPr>
            <a:xfrm>
              <a:off x="155919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0</a:t>
              </a:r>
            </a:p>
          </p:txBody>
        </p:sp>
        <p:cxnSp>
          <p:nvCxnSpPr>
            <p:cNvPr id="14" name="Straight Connector 13"/>
            <p:cNvCxnSpPr/>
            <p:nvPr/>
          </p:nvCxnSpPr>
          <p:spPr>
            <a:xfrm flipV="1">
              <a:off x="-18813" y="18592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830459" y="17800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V="1">
              <a:off x="860103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09600" y="14576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Week</a:t>
              </a:r>
            </a:p>
          </p:txBody>
        </p:sp>
        <p:sp>
          <p:nvSpPr>
            <p:cNvPr id="19" name="Rectangle 18"/>
            <p:cNvSpPr/>
            <p:nvPr/>
          </p:nvSpPr>
          <p:spPr>
            <a:xfrm>
              <a:off x="448360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12</a:t>
              </a:r>
            </a:p>
          </p:txBody>
        </p:sp>
        <p:cxnSp>
          <p:nvCxnSpPr>
            <p:cNvPr id="20" name="Straight Connector 19"/>
            <p:cNvCxnSpPr/>
            <p:nvPr/>
          </p:nvCxnSpPr>
          <p:spPr>
            <a:xfrm flipV="1">
              <a:off x="476563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3E2C64A-935E-6B45-A140-B42B3101C1A6}"/>
                </a:ext>
              </a:extLst>
            </p:cNvPr>
            <p:cNvSpPr/>
            <p:nvPr/>
          </p:nvSpPr>
          <p:spPr>
            <a:xfrm>
              <a:off x="350570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8</a:t>
              </a:r>
            </a:p>
          </p:txBody>
        </p:sp>
        <p:cxnSp>
          <p:nvCxnSpPr>
            <p:cNvPr id="24" name="Straight Connector 23">
              <a:extLst>
                <a:ext uri="{FF2B5EF4-FFF2-40B4-BE49-F238E27FC236}">
                  <a16:creationId xmlns:a16="http://schemas.microsoft.com/office/drawing/2014/main" id="{034E9872-75E7-C64D-868D-24FDD6026F1A}"/>
                </a:ext>
              </a:extLst>
            </p:cNvPr>
            <p:cNvCxnSpPr/>
            <p:nvPr/>
          </p:nvCxnSpPr>
          <p:spPr>
            <a:xfrm flipV="1">
              <a:off x="378773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D2DB8EE-F16D-B241-9C0B-0FF9A9BFDBE2}"/>
                </a:ext>
              </a:extLst>
            </p:cNvPr>
            <p:cNvSpPr/>
            <p:nvPr/>
          </p:nvSpPr>
          <p:spPr>
            <a:xfrm>
              <a:off x="252780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4</a:t>
              </a:r>
            </a:p>
          </p:txBody>
        </p:sp>
        <p:cxnSp>
          <p:nvCxnSpPr>
            <p:cNvPr id="26" name="Straight Connector 25">
              <a:extLst>
                <a:ext uri="{FF2B5EF4-FFF2-40B4-BE49-F238E27FC236}">
                  <a16:creationId xmlns:a16="http://schemas.microsoft.com/office/drawing/2014/main" id="{E99A142E-C0D1-AD44-BD91-61DBFE79DEFA}"/>
                </a:ext>
              </a:extLst>
            </p:cNvPr>
            <p:cNvCxnSpPr/>
            <p:nvPr/>
          </p:nvCxnSpPr>
          <p:spPr>
            <a:xfrm flipV="1">
              <a:off x="280983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A56AF6F-53E4-EB47-A401-06EC27EC8B86}"/>
                </a:ext>
              </a:extLst>
            </p:cNvPr>
            <p:cNvSpPr/>
            <p:nvPr/>
          </p:nvSpPr>
          <p:spPr>
            <a:xfrm>
              <a:off x="8331200"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32</a:t>
              </a:r>
            </a:p>
          </p:txBody>
        </p:sp>
        <p:cxnSp>
          <p:nvCxnSpPr>
            <p:cNvPr id="31" name="Straight Connector 30">
              <a:extLst>
                <a:ext uri="{FF2B5EF4-FFF2-40B4-BE49-F238E27FC236}">
                  <a16:creationId xmlns:a16="http://schemas.microsoft.com/office/drawing/2014/main" id="{D4062680-5120-CC4F-8DC3-4AFF1BBFE737}"/>
                </a:ext>
              </a:extLst>
            </p:cNvPr>
            <p:cNvCxnSpPr>
              <a:cxnSpLocks/>
            </p:cNvCxnSpPr>
            <p:nvPr/>
          </p:nvCxnSpPr>
          <p:spPr>
            <a:xfrm flipV="1">
              <a:off x="753423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7E09D2E-954D-AD49-B524-1BC2ABDA23CC}"/>
                </a:ext>
              </a:extLst>
            </p:cNvPr>
            <p:cNvSpPr/>
            <p:nvPr/>
          </p:nvSpPr>
          <p:spPr>
            <a:xfrm>
              <a:off x="7264400"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24</a:t>
              </a:r>
            </a:p>
          </p:txBody>
        </p:sp>
        <p:cxnSp>
          <p:nvCxnSpPr>
            <p:cNvPr id="36" name="Straight Connector 35">
              <a:extLst>
                <a:ext uri="{FF2B5EF4-FFF2-40B4-BE49-F238E27FC236}">
                  <a16:creationId xmlns:a16="http://schemas.microsoft.com/office/drawing/2014/main" id="{54A09ECB-B0DE-8D4C-B635-DB5AA3FF4DCF}"/>
                </a:ext>
              </a:extLst>
            </p:cNvPr>
            <p:cNvCxnSpPr>
              <a:cxnSpLocks/>
            </p:cNvCxnSpPr>
            <p:nvPr/>
          </p:nvCxnSpPr>
          <p:spPr>
            <a:xfrm flipV="1">
              <a:off x="670873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796794D-B23A-A648-B39E-A1D5E34C023A}"/>
                </a:ext>
              </a:extLst>
            </p:cNvPr>
            <p:cNvSpPr/>
            <p:nvPr/>
          </p:nvSpPr>
          <p:spPr>
            <a:xfrm>
              <a:off x="6438900"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20</a:t>
              </a:r>
            </a:p>
          </p:txBody>
        </p:sp>
      </p:grpSp>
      <p:sp>
        <p:nvSpPr>
          <p:cNvPr id="21" name="Rectangle 20"/>
          <p:cNvSpPr/>
          <p:nvPr/>
        </p:nvSpPr>
        <p:spPr>
          <a:xfrm>
            <a:off x="6300100" y="3352800"/>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latin typeface="Arial"/>
                <a:cs typeface="Arial"/>
              </a:rPr>
              <a:t>SVR12</a:t>
            </a:r>
          </a:p>
        </p:txBody>
      </p:sp>
      <p:sp>
        <p:nvSpPr>
          <p:cNvPr id="27" name="Rectangle 26">
            <a:extLst>
              <a:ext uri="{FF2B5EF4-FFF2-40B4-BE49-F238E27FC236}">
                <a16:creationId xmlns:a16="http://schemas.microsoft.com/office/drawing/2014/main" id="{C8A7AF53-F399-EA4D-BB01-DE39A3607AAA}"/>
              </a:ext>
            </a:extLst>
          </p:cNvPr>
          <p:cNvSpPr/>
          <p:nvPr/>
        </p:nvSpPr>
        <p:spPr>
          <a:xfrm>
            <a:off x="215900" y="2057400"/>
            <a:ext cx="11430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C00000"/>
                </a:solidFill>
                <a:latin typeface="Arial"/>
                <a:cs typeface="Arial"/>
              </a:rPr>
              <a:t>HCV RNA</a:t>
            </a:r>
          </a:p>
        </p:txBody>
      </p:sp>
      <p:sp>
        <p:nvSpPr>
          <p:cNvPr id="3" name="Oval 2">
            <a:extLst>
              <a:ext uri="{FF2B5EF4-FFF2-40B4-BE49-F238E27FC236}">
                <a16:creationId xmlns:a16="http://schemas.microsoft.com/office/drawing/2014/main" id="{4E2C4C1E-AA9E-D747-94EA-8DC87661CF18}"/>
              </a:ext>
            </a:extLst>
          </p:cNvPr>
          <p:cNvSpPr/>
          <p:nvPr/>
        </p:nvSpPr>
        <p:spPr>
          <a:xfrm>
            <a:off x="1358900" y="2146300"/>
            <a:ext cx="22860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D5D6E9B-49E9-BD4F-B2ED-86138A487A94}"/>
              </a:ext>
            </a:extLst>
          </p:cNvPr>
          <p:cNvSpPr/>
          <p:nvPr/>
        </p:nvSpPr>
        <p:spPr>
          <a:xfrm>
            <a:off x="4648200" y="2146300"/>
            <a:ext cx="22860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468455D-C4BF-D647-B559-1849561449BB}"/>
              </a:ext>
            </a:extLst>
          </p:cNvPr>
          <p:cNvSpPr/>
          <p:nvPr/>
        </p:nvSpPr>
        <p:spPr>
          <a:xfrm>
            <a:off x="6604000" y="2146300"/>
            <a:ext cx="228600" cy="228600"/>
          </a:xfrm>
          <a:prstGeom prst="ellipse">
            <a:avLst/>
          </a:prstGeom>
          <a:solidFill>
            <a:srgbClr val="C00000"/>
          </a:solidFill>
          <a:ln>
            <a:no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03D13284-4A04-F441-B1DC-38AFFF6949CB}"/>
              </a:ext>
            </a:extLst>
          </p:cNvPr>
          <p:cNvCxnSpPr>
            <a:cxnSpLocks/>
          </p:cNvCxnSpPr>
          <p:nvPr/>
        </p:nvCxnSpPr>
        <p:spPr>
          <a:xfrm flipV="1">
            <a:off x="8089900" y="1397000"/>
            <a:ext cx="228600" cy="57150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8CC19F9-1B7C-694B-94C0-0FFAB506E692}"/>
              </a:ext>
            </a:extLst>
          </p:cNvPr>
          <p:cNvCxnSpPr>
            <a:cxnSpLocks/>
          </p:cNvCxnSpPr>
          <p:nvPr/>
        </p:nvCxnSpPr>
        <p:spPr>
          <a:xfrm flipV="1">
            <a:off x="8026400" y="1371600"/>
            <a:ext cx="228600" cy="57150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D8B3ADAF-9B6C-AA41-B602-677BC3F5CF2F}"/>
              </a:ext>
            </a:extLst>
          </p:cNvPr>
          <p:cNvSpPr/>
          <p:nvPr/>
        </p:nvSpPr>
        <p:spPr>
          <a:xfrm>
            <a:off x="8470900" y="2146300"/>
            <a:ext cx="22860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25093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Brown RS, et al. J </a:t>
            </a:r>
            <a:r>
              <a:rPr lang="en-US" dirty="0" err="1"/>
              <a:t>Hepatol</a:t>
            </a:r>
            <a:r>
              <a:rPr lang="en-US" dirty="0"/>
              <a:t>. 2020;72:441-8.</a:t>
            </a:r>
          </a:p>
        </p:txBody>
      </p:sp>
      <p:sp>
        <p:nvSpPr>
          <p:cNvPr id="3" name="Title 2"/>
          <p:cNvSpPr>
            <a:spLocks noGrp="1"/>
          </p:cNvSpPr>
          <p:nvPr>
            <p:ph type="title"/>
          </p:nvPr>
        </p:nvSpPr>
        <p:spPr/>
        <p:txBody>
          <a:bodyPr>
            <a:normAutofit/>
          </a:bodyPr>
          <a:lstStyle/>
          <a:p>
            <a:r>
              <a:rPr lang="en-US" sz="2400" dirty="0" err="1"/>
              <a:t>Glecaprevir-Pibrentasvir</a:t>
            </a:r>
            <a:r>
              <a:rPr lang="en-US" sz="2400" dirty="0"/>
              <a:t> in GT 1-6 &amp; Compensated Cirrhosis</a:t>
            </a:r>
            <a:br>
              <a:rPr lang="en-US" sz="2000" dirty="0"/>
            </a:br>
            <a:r>
              <a:rPr lang="en-US" sz="2400" dirty="0"/>
              <a:t>EXPEDITION-8: Method to Determine Cirrhosis Eligibility</a:t>
            </a:r>
          </a:p>
        </p:txBody>
      </p:sp>
      <p:graphicFrame>
        <p:nvGraphicFramePr>
          <p:cNvPr id="6" name="Content Placeholder 5"/>
          <p:cNvGraphicFramePr>
            <a:graphicFrameLocks/>
          </p:cNvGraphicFramePr>
          <p:nvPr/>
        </p:nvGraphicFramePr>
        <p:xfrm>
          <a:off x="393700" y="1587967"/>
          <a:ext cx="8318500" cy="3855214"/>
        </p:xfrm>
        <a:graphic>
          <a:graphicData uri="http://schemas.openxmlformats.org/drawingml/2006/table">
            <a:tbl>
              <a:tblPr firstRow="1" bandRow="1">
                <a:tableStyleId>{5C22544A-7EE6-4342-B048-85BDC9FD1C3A}</a:tableStyleId>
              </a:tblPr>
              <a:tblGrid>
                <a:gridCol w="5384800">
                  <a:extLst>
                    <a:ext uri="{9D8B030D-6E8A-4147-A177-3AD203B41FA5}">
                      <a16:colId xmlns:a16="http://schemas.microsoft.com/office/drawing/2014/main" val="20000"/>
                    </a:ext>
                  </a:extLst>
                </a:gridCol>
                <a:gridCol w="2933700">
                  <a:extLst>
                    <a:ext uri="{9D8B030D-6E8A-4147-A177-3AD203B41FA5}">
                      <a16:colId xmlns:a16="http://schemas.microsoft.com/office/drawing/2014/main" val="20001"/>
                    </a:ext>
                  </a:extLst>
                </a:gridCol>
              </a:tblGrid>
              <a:tr h="897781">
                <a:tc>
                  <a:txBody>
                    <a:bodyPr/>
                    <a:lstStyle/>
                    <a:p>
                      <a:pPr marL="91440"/>
                      <a:r>
                        <a:rPr lang="en-US" sz="1800" dirty="0"/>
                        <a:t>Method Used to Determine Cirrhosis Eligibility</a:t>
                      </a:r>
                    </a:p>
                  </a:txBody>
                  <a:tcPr anchor="ctr">
                    <a:lnL w="12700" cap="flat" cmpd="sng" algn="ctr">
                      <a:solidFill>
                        <a:srgbClr val="BFBFBF"/>
                      </a:solidFill>
                      <a:prstDash val="solid"/>
                      <a:round/>
                      <a:headEnd type="none" w="med" len="med"/>
                      <a:tailEnd type="none" w="med" len="med"/>
                    </a:lnL>
                    <a:lnT w="12700" cap="flat" cmpd="sng" algn="ctr">
                      <a:solidFill>
                        <a:srgbClr val="BFBFBF"/>
                      </a:solidFill>
                      <a:prstDash val="solid"/>
                      <a:round/>
                      <a:headEnd type="none" w="med" len="med"/>
                      <a:tailEnd type="none" w="med" len="med"/>
                    </a:lnT>
                    <a:solidFill>
                      <a:srgbClr val="303030"/>
                    </a:solidFill>
                  </a:tcPr>
                </a:tc>
                <a:tc>
                  <a:txBody>
                    <a:bodyPr/>
                    <a:lstStyle/>
                    <a:p>
                      <a:pPr algn="ctr">
                        <a:lnSpc>
                          <a:spcPts val="2000"/>
                        </a:lnSpc>
                      </a:pPr>
                      <a:r>
                        <a:rPr lang="en-US" sz="1800" baseline="0" dirty="0"/>
                        <a:t>Patients (%) </a:t>
                      </a:r>
                      <a:br>
                        <a:rPr lang="en-US" sz="1800" baseline="0" dirty="0"/>
                      </a:br>
                      <a:r>
                        <a:rPr lang="en-US" sz="1600" b="0" baseline="0" dirty="0"/>
                        <a:t>(n = 343)</a:t>
                      </a:r>
                      <a:endParaRPr lang="en-US" sz="1600" b="0" dirty="0"/>
                    </a:p>
                  </a:txBody>
                  <a:tcPr anchor="ctr">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solidFill>
                      <a:srgbClr val="0B3F5A"/>
                    </a:solidFill>
                  </a:tcPr>
                </a:tc>
                <a:extLst>
                  <a:ext uri="{0D108BD9-81ED-4DB2-BD59-A6C34878D82A}">
                    <a16:rowId xmlns:a16="http://schemas.microsoft.com/office/drawing/2014/main" val="10000"/>
                  </a:ext>
                </a:extLst>
              </a:tr>
              <a:tr h="985811">
                <a:tc>
                  <a:txBody>
                    <a:bodyPr/>
                    <a:lstStyle/>
                    <a:p>
                      <a:pPr marL="91440">
                        <a:lnSpc>
                          <a:spcPts val="2400"/>
                        </a:lnSpc>
                      </a:pPr>
                      <a:r>
                        <a:rPr lang="en-US" sz="1800" b="1" dirty="0"/>
                        <a:t>Histology</a:t>
                      </a:r>
                      <a:r>
                        <a:rPr lang="en-US" sz="1800" dirty="0"/>
                        <a:t> (</a:t>
                      </a:r>
                      <a:r>
                        <a:rPr lang="en-US" sz="1800" dirty="0" err="1"/>
                        <a:t>Metavir</a:t>
                      </a:r>
                      <a:r>
                        <a:rPr lang="en-US" sz="1800" dirty="0"/>
                        <a:t> F4 or equivalent</a:t>
                      </a:r>
                      <a:endParaRPr lang="en-US" sz="1800" baseline="30000" dirty="0"/>
                    </a:p>
                  </a:txBody>
                  <a:tcPr anchor="ctr">
                    <a:lnL w="12700" cap="flat" cmpd="sng" algn="ctr">
                      <a:solidFill>
                        <a:srgbClr val="BFBFBF"/>
                      </a:solidFill>
                      <a:prstDash val="solid"/>
                      <a:round/>
                      <a:headEnd type="none" w="med" len="med"/>
                      <a:tailEnd type="none" w="med" len="med"/>
                    </a:lnL>
                    <a:solidFill>
                      <a:srgbClr val="E8EAEF"/>
                    </a:solidFill>
                  </a:tcPr>
                </a:tc>
                <a:tc>
                  <a:txBody>
                    <a:bodyPr/>
                    <a:lstStyle/>
                    <a:p>
                      <a:pPr algn="ctr">
                        <a:lnSpc>
                          <a:spcPts val="2400"/>
                        </a:lnSpc>
                      </a:pPr>
                      <a:r>
                        <a:rPr lang="en-US" sz="1800" dirty="0"/>
                        <a:t>32 (9.3)</a:t>
                      </a:r>
                    </a:p>
                  </a:txBody>
                  <a:tcPr anchor="ctr">
                    <a:lnR w="12700" cap="flat" cmpd="sng" algn="ctr">
                      <a:solidFill>
                        <a:srgbClr val="BFBFBF"/>
                      </a:solidFill>
                      <a:prstDash val="solid"/>
                      <a:round/>
                      <a:headEnd type="none" w="med" len="med"/>
                      <a:tailEnd type="none" w="med" len="med"/>
                    </a:lnR>
                    <a:solidFill>
                      <a:srgbClr val="E8EAEF"/>
                    </a:solidFill>
                  </a:tcPr>
                </a:tc>
                <a:extLst>
                  <a:ext uri="{0D108BD9-81ED-4DB2-BD59-A6C34878D82A}">
                    <a16:rowId xmlns:a16="http://schemas.microsoft.com/office/drawing/2014/main" val="10001"/>
                  </a:ext>
                </a:extLst>
              </a:tr>
              <a:tr h="985811">
                <a:tc>
                  <a:txBody>
                    <a:bodyPr/>
                    <a:lstStyle/>
                    <a:p>
                      <a:pPr marL="91440">
                        <a:lnSpc>
                          <a:spcPts val="2400"/>
                        </a:lnSpc>
                      </a:pPr>
                      <a:r>
                        <a:rPr lang="en-US" sz="1800" b="1" dirty="0" err="1"/>
                        <a:t>Fibroscan</a:t>
                      </a:r>
                      <a:r>
                        <a:rPr lang="en-US" sz="1800" b="1" dirty="0"/>
                        <a:t> ≥14.6 kPa </a:t>
                      </a:r>
                      <a:r>
                        <a:rPr lang="en-US" sz="1800" dirty="0"/>
                        <a:t>(no histology data available)</a:t>
                      </a:r>
                    </a:p>
                  </a:txBody>
                  <a:tcPr anchor="ctr">
                    <a:lnL w="12700" cap="flat" cmpd="sng" algn="ctr">
                      <a:solidFill>
                        <a:srgbClr val="BFBFBF"/>
                      </a:solidFill>
                      <a:prstDash val="solid"/>
                      <a:round/>
                      <a:headEnd type="none" w="med" len="med"/>
                      <a:tailEnd type="none" w="med" len="med"/>
                    </a:lnL>
                    <a:solidFill>
                      <a:srgbClr val="CDD3DD"/>
                    </a:solidFill>
                  </a:tcPr>
                </a:tc>
                <a:tc>
                  <a:txBody>
                    <a:bodyPr/>
                    <a:lstStyle/>
                    <a:p>
                      <a:pPr algn="ctr">
                        <a:lnSpc>
                          <a:spcPts val="2400"/>
                        </a:lnSpc>
                      </a:pPr>
                      <a:r>
                        <a:rPr lang="en-US" sz="1800" dirty="0"/>
                        <a:t>285 (83.1)</a:t>
                      </a:r>
                    </a:p>
                  </a:txBody>
                  <a:tcPr anchor="ctr">
                    <a:lnR w="12700" cap="flat" cmpd="sng" algn="ctr">
                      <a:solidFill>
                        <a:srgbClr val="BFBFBF"/>
                      </a:solidFill>
                      <a:prstDash val="solid"/>
                      <a:round/>
                      <a:headEnd type="none" w="med" len="med"/>
                      <a:tailEnd type="none" w="med" len="med"/>
                    </a:lnR>
                    <a:solidFill>
                      <a:srgbClr val="CDD3DD"/>
                    </a:solidFill>
                  </a:tcPr>
                </a:tc>
                <a:extLst>
                  <a:ext uri="{0D108BD9-81ED-4DB2-BD59-A6C34878D82A}">
                    <a16:rowId xmlns:a16="http://schemas.microsoft.com/office/drawing/2014/main" val="10002"/>
                  </a:ext>
                </a:extLst>
              </a:tr>
              <a:tr h="985811">
                <a:tc>
                  <a:txBody>
                    <a:bodyPr/>
                    <a:lstStyle/>
                    <a:p>
                      <a:pPr marL="91440">
                        <a:lnSpc>
                          <a:spcPts val="2400"/>
                        </a:lnSpc>
                      </a:pPr>
                      <a:r>
                        <a:rPr lang="en-US" sz="1800" b="1" dirty="0" err="1"/>
                        <a:t>FibroTest</a:t>
                      </a:r>
                      <a:r>
                        <a:rPr lang="en-US" sz="1800" b="1" dirty="0"/>
                        <a:t> ≥0.75 and APRI &gt;2 </a:t>
                      </a:r>
                      <a:br>
                        <a:rPr lang="en-US" sz="1800" b="1" dirty="0"/>
                      </a:br>
                      <a:r>
                        <a:rPr lang="en-US" sz="1800" dirty="0"/>
                        <a:t>(no histology or </a:t>
                      </a:r>
                      <a:r>
                        <a:rPr lang="en-US" sz="1800" dirty="0" err="1"/>
                        <a:t>FibroScan</a:t>
                      </a:r>
                      <a:r>
                        <a:rPr lang="en-US" sz="1800" dirty="0"/>
                        <a:t> data available)</a:t>
                      </a:r>
                    </a:p>
                  </a:txBody>
                  <a:tcPr anchor="ctr">
                    <a:lnL w="12700" cap="flat" cmpd="sng" algn="ctr">
                      <a:solidFill>
                        <a:srgbClr val="BFBFBF"/>
                      </a:solidFill>
                      <a:prstDash val="solid"/>
                      <a:round/>
                      <a:headEnd type="none" w="med" len="med"/>
                      <a:tailEnd type="none" w="med" len="med"/>
                    </a:lnL>
                    <a:lnB w="12700" cap="flat" cmpd="sng" algn="ctr">
                      <a:solidFill>
                        <a:srgbClr val="BFBFBF"/>
                      </a:solidFill>
                      <a:prstDash val="solid"/>
                      <a:round/>
                      <a:headEnd type="none" w="med" len="med"/>
                      <a:tailEnd type="none" w="med" len="med"/>
                    </a:lnB>
                    <a:solidFill>
                      <a:srgbClr val="E8EAEF"/>
                    </a:solidFill>
                  </a:tcPr>
                </a:tc>
                <a:tc>
                  <a:txBody>
                    <a:bodyPr/>
                    <a:lstStyle/>
                    <a:p>
                      <a:pPr algn="ctr">
                        <a:lnSpc>
                          <a:spcPts val="2400"/>
                        </a:lnSpc>
                      </a:pPr>
                      <a:r>
                        <a:rPr lang="en-US" sz="1800" dirty="0"/>
                        <a:t>26 (7.6)</a:t>
                      </a:r>
                    </a:p>
                  </a:txBody>
                  <a:tcPr anchor="ctr">
                    <a:lnR w="12700" cap="flat" cmpd="sng" algn="ctr">
                      <a:solidFill>
                        <a:srgbClr val="BFBFBF"/>
                      </a:solidFill>
                      <a:prstDash val="solid"/>
                      <a:round/>
                      <a:headEnd type="none" w="med" len="med"/>
                      <a:tailEnd type="none" w="med" len="med"/>
                    </a:lnR>
                    <a:lnB w="12700" cap="flat" cmpd="sng" algn="ctr">
                      <a:solidFill>
                        <a:srgbClr val="BFBFBF"/>
                      </a:solidFill>
                      <a:prstDash val="solid"/>
                      <a:round/>
                      <a:headEnd type="none" w="med" len="med"/>
                      <a:tailEnd type="none" w="med" len="med"/>
                    </a:lnB>
                    <a:solidFill>
                      <a:srgbClr val="E8EAE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1749602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err="1"/>
              <a:t>Glecaprevir-Pibrentasvir</a:t>
            </a:r>
            <a:r>
              <a:rPr lang="en-US" sz="2400" dirty="0"/>
              <a:t> in GT 1-6 &amp; Compensated Cirrhosis</a:t>
            </a:r>
            <a:br>
              <a:rPr lang="en-US" sz="2000" dirty="0"/>
            </a:br>
            <a:r>
              <a:rPr lang="en-US" dirty="0"/>
              <a:t>EXPEDITION-8: Results (Intent-to-Treat)</a:t>
            </a:r>
          </a:p>
        </p:txBody>
      </p:sp>
      <p:sp>
        <p:nvSpPr>
          <p:cNvPr id="2" name="Content Placeholder 1"/>
          <p:cNvSpPr>
            <a:spLocks noGrp="1"/>
          </p:cNvSpPr>
          <p:nvPr>
            <p:ph sz="quarter" idx="13"/>
          </p:nvPr>
        </p:nvSpPr>
        <p:spPr/>
        <p:txBody>
          <a:bodyPr/>
          <a:lstStyle/>
          <a:p>
            <a:r>
              <a:rPr lang="en-US" dirty="0"/>
              <a:t>Source: Brown RS, et al. J </a:t>
            </a:r>
            <a:r>
              <a:rPr lang="en-US" dirty="0" err="1"/>
              <a:t>Hepatol</a:t>
            </a:r>
            <a:r>
              <a:rPr lang="en-US" dirty="0"/>
              <a:t>. 2020;72:441-8.</a:t>
            </a:r>
          </a:p>
        </p:txBody>
      </p:sp>
      <p:sp>
        <p:nvSpPr>
          <p:cNvPr id="4" name="Text Placeholder 3"/>
          <p:cNvSpPr>
            <a:spLocks noGrp="1"/>
          </p:cNvSpPr>
          <p:nvPr>
            <p:ph type="body" idx="10"/>
          </p:nvPr>
        </p:nvSpPr>
        <p:spPr>
          <a:prstGeom prst="rect">
            <a:avLst/>
          </a:prstGeom>
        </p:spPr>
        <p:txBody>
          <a:bodyPr/>
          <a:lstStyle/>
          <a:p>
            <a:r>
              <a:rPr lang="en-US" sz="1800" dirty="0"/>
              <a:t>Sustained Virologic Response Rates (SVR): ITT Analysis</a:t>
            </a:r>
          </a:p>
        </p:txBody>
      </p:sp>
      <p:graphicFrame>
        <p:nvGraphicFramePr>
          <p:cNvPr id="12" name="Chart 11">
            <a:extLst>
              <a:ext uri="{FF2B5EF4-FFF2-40B4-BE49-F238E27FC236}">
                <a16:creationId xmlns:a16="http://schemas.microsoft.com/office/drawing/2014/main" id="{BC781BF5-0EEC-A14F-B828-BAFB6896204E}"/>
              </a:ext>
            </a:extLst>
          </p:cNvPr>
          <p:cNvGraphicFramePr>
            <a:graphicFrameLocks/>
          </p:cNvGraphicFramePr>
          <p:nvPr/>
        </p:nvGraphicFramePr>
        <p:xfrm>
          <a:off x="320040" y="1870601"/>
          <a:ext cx="8503920" cy="429768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D17F312A-4712-4942-B06F-83BCE2F1CEF3}"/>
              </a:ext>
            </a:extLst>
          </p:cNvPr>
          <p:cNvSpPr/>
          <p:nvPr/>
        </p:nvSpPr>
        <p:spPr>
          <a:xfrm>
            <a:off x="1433218" y="5480248"/>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325/343</a:t>
            </a:r>
          </a:p>
        </p:txBody>
      </p:sp>
      <p:sp>
        <p:nvSpPr>
          <p:cNvPr id="14" name="Rectangle 13">
            <a:extLst>
              <a:ext uri="{FF2B5EF4-FFF2-40B4-BE49-F238E27FC236}">
                <a16:creationId xmlns:a16="http://schemas.microsoft.com/office/drawing/2014/main" id="{FB140521-B91A-9C4A-A9CA-3771F3C53102}"/>
              </a:ext>
            </a:extLst>
          </p:cNvPr>
          <p:cNvSpPr/>
          <p:nvPr/>
        </p:nvSpPr>
        <p:spPr>
          <a:xfrm>
            <a:off x="2374900" y="5480248"/>
            <a:ext cx="1011199"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226/231</a:t>
            </a:r>
          </a:p>
        </p:txBody>
      </p:sp>
      <p:sp>
        <p:nvSpPr>
          <p:cNvPr id="15" name="Rectangle 14">
            <a:extLst>
              <a:ext uri="{FF2B5EF4-FFF2-40B4-BE49-F238E27FC236}">
                <a16:creationId xmlns:a16="http://schemas.microsoft.com/office/drawing/2014/main" id="{1F064948-81CA-0846-AA1C-AB77B50DA779}"/>
              </a:ext>
            </a:extLst>
          </p:cNvPr>
          <p:cNvSpPr/>
          <p:nvPr/>
        </p:nvSpPr>
        <p:spPr>
          <a:xfrm>
            <a:off x="3543300" y="5480248"/>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26/26</a:t>
            </a:r>
          </a:p>
        </p:txBody>
      </p:sp>
      <p:sp>
        <p:nvSpPr>
          <p:cNvPr id="16" name="Rectangle 15">
            <a:extLst>
              <a:ext uri="{FF2B5EF4-FFF2-40B4-BE49-F238E27FC236}">
                <a16:creationId xmlns:a16="http://schemas.microsoft.com/office/drawing/2014/main" id="{95388EBA-FA27-1E4B-A59C-315A72EACD4B}"/>
              </a:ext>
            </a:extLst>
          </p:cNvPr>
          <p:cNvSpPr/>
          <p:nvPr/>
        </p:nvSpPr>
        <p:spPr>
          <a:xfrm>
            <a:off x="4603513" y="5480248"/>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60/63</a:t>
            </a:r>
          </a:p>
        </p:txBody>
      </p:sp>
      <p:sp>
        <p:nvSpPr>
          <p:cNvPr id="17" name="Rectangle 16">
            <a:extLst>
              <a:ext uri="{FF2B5EF4-FFF2-40B4-BE49-F238E27FC236}">
                <a16:creationId xmlns:a16="http://schemas.microsoft.com/office/drawing/2014/main" id="{C67B173C-7DFC-9340-96D0-74D374A7E10E}"/>
              </a:ext>
            </a:extLst>
          </p:cNvPr>
          <p:cNvSpPr/>
          <p:nvPr/>
        </p:nvSpPr>
        <p:spPr>
          <a:xfrm>
            <a:off x="6704659" y="5480248"/>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1/1</a:t>
            </a:r>
          </a:p>
        </p:txBody>
      </p:sp>
      <p:sp>
        <p:nvSpPr>
          <p:cNvPr id="18" name="Rectangle 17">
            <a:extLst>
              <a:ext uri="{FF2B5EF4-FFF2-40B4-BE49-F238E27FC236}">
                <a16:creationId xmlns:a16="http://schemas.microsoft.com/office/drawing/2014/main" id="{3C0D82C3-29C9-1B45-8E81-CF882F0AE70E}"/>
              </a:ext>
            </a:extLst>
          </p:cNvPr>
          <p:cNvSpPr/>
          <p:nvPr/>
        </p:nvSpPr>
        <p:spPr>
          <a:xfrm>
            <a:off x="7742295" y="5480248"/>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9/9</a:t>
            </a:r>
          </a:p>
        </p:txBody>
      </p:sp>
      <p:sp>
        <p:nvSpPr>
          <p:cNvPr id="19" name="Rectangle 18">
            <a:extLst>
              <a:ext uri="{FF2B5EF4-FFF2-40B4-BE49-F238E27FC236}">
                <a16:creationId xmlns:a16="http://schemas.microsoft.com/office/drawing/2014/main" id="{780369EF-8443-C94D-BAC5-D224C8227177}"/>
              </a:ext>
            </a:extLst>
          </p:cNvPr>
          <p:cNvSpPr/>
          <p:nvPr/>
        </p:nvSpPr>
        <p:spPr>
          <a:xfrm>
            <a:off x="5651500" y="5480248"/>
            <a:ext cx="80423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13/13</a:t>
            </a:r>
          </a:p>
        </p:txBody>
      </p:sp>
    </p:spTree>
    <p:extLst>
      <p:ext uri="{BB962C8B-B14F-4D97-AF65-F5344CB8AC3E}">
        <p14:creationId xmlns:p14="http://schemas.microsoft.com/office/powerpoint/2010/main" val="401385420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500"/>
              </a:lnSpc>
              <a:spcBef>
                <a:spcPts val="600"/>
              </a:spcBef>
            </a:pPr>
            <a:r>
              <a:rPr lang="en-US" sz="2400" dirty="0">
                <a:solidFill>
                  <a:srgbClr val="001D48"/>
                </a:solidFill>
              </a:rPr>
              <a:t>Sofosbuvir-</a:t>
            </a:r>
            <a:r>
              <a:rPr lang="en-US" sz="2400" dirty="0" err="1">
                <a:solidFill>
                  <a:srgbClr val="001D48"/>
                </a:solidFill>
              </a:rPr>
              <a:t>Velpatasvir</a:t>
            </a:r>
            <a:r>
              <a:rPr lang="en-US" sz="2400" dirty="0">
                <a:solidFill>
                  <a:srgbClr val="001D48"/>
                </a:solidFill>
              </a:rPr>
              <a:t> in Genotype 3</a:t>
            </a:r>
            <a:br>
              <a:rPr lang="en-US" dirty="0">
                <a:solidFill>
                  <a:srgbClr val="001D48"/>
                </a:solidFill>
              </a:rPr>
            </a:br>
            <a:r>
              <a:rPr lang="en-US" dirty="0">
                <a:solidFill>
                  <a:srgbClr val="001D48"/>
                </a:solidFill>
              </a:rPr>
              <a:t>ASTRAL-3*</a:t>
            </a:r>
            <a:endParaRPr lang="en-US" sz="2000" dirty="0">
              <a:solidFill>
                <a:srgbClr val="001D48"/>
              </a:solidFill>
            </a:endParaRPr>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 </a:t>
            </a:r>
          </a:p>
        </p:txBody>
      </p:sp>
      <p:sp>
        <p:nvSpPr>
          <p:cNvPr id="7" name="Rectangle 6"/>
          <p:cNvSpPr/>
          <p:nvPr/>
        </p:nvSpPr>
        <p:spPr>
          <a:xfrm>
            <a:off x="-13512" y="1828801"/>
            <a:ext cx="9180577" cy="371855"/>
          </a:xfrm>
          <a:prstGeom prst="rect">
            <a:avLst/>
          </a:prstGeom>
          <a:solidFill>
            <a:srgbClr val="718E25"/>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Treatment Naïve &amp; Experienced</a:t>
            </a:r>
          </a:p>
        </p:txBody>
      </p:sp>
      <p:sp>
        <p:nvSpPr>
          <p:cNvPr id="9" name="Rectangle 8"/>
          <p:cNvSpPr/>
          <p:nvPr/>
        </p:nvSpPr>
        <p:spPr>
          <a:xfrm>
            <a:off x="-13512" y="4659540"/>
            <a:ext cx="9180577" cy="371855"/>
          </a:xfrm>
          <a:prstGeom prst="rect">
            <a:avLst/>
          </a:prstGeom>
          <a:solidFill>
            <a:srgbClr val="718E25"/>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Source: Foster GR, et al. N </a:t>
            </a:r>
            <a:r>
              <a:rPr kumimoji="0" lang="en-US" sz="1400" b="0" i="0" u="none" strike="noStrike" kern="1200" cap="none" spc="0" normalizeH="0" baseline="0" noProof="0" dirty="0" err="1">
                <a:ln>
                  <a:noFill/>
                </a:ln>
                <a:solidFill>
                  <a:prstClr val="white"/>
                </a:solidFill>
                <a:effectLst/>
                <a:uLnTx/>
                <a:uFillTx/>
                <a:latin typeface="Arial"/>
                <a:ea typeface="+mn-ea"/>
                <a:cs typeface="Arial"/>
              </a:rPr>
              <a:t>Engl</a:t>
            </a:r>
            <a:r>
              <a:rPr kumimoji="0" lang="en-US" sz="1400" b="0" i="0" u="none" strike="noStrike" kern="1200" cap="none" spc="0" normalizeH="0" baseline="0" noProof="0" dirty="0">
                <a:ln>
                  <a:noFill/>
                </a:ln>
                <a:solidFill>
                  <a:prstClr val="white"/>
                </a:solidFill>
                <a:effectLst/>
                <a:uLnTx/>
                <a:uFillTx/>
                <a:latin typeface="Arial"/>
                <a:ea typeface="+mn-ea"/>
                <a:cs typeface="Arial"/>
              </a:rPr>
              <a:t> J Med. </a:t>
            </a:r>
            <a:r>
              <a:rPr kumimoji="0" lang="is-IS" sz="1400" b="0" i="0" u="none" strike="noStrike" kern="1200" cap="none" spc="0" normalizeH="0" baseline="0" noProof="0" dirty="0">
                <a:ln>
                  <a:noFill/>
                </a:ln>
                <a:solidFill>
                  <a:prstClr val="white"/>
                </a:solidFill>
                <a:effectLst/>
                <a:uLnTx/>
                <a:uFillTx/>
                <a:latin typeface="Arial"/>
                <a:ea typeface="+mn-ea"/>
                <a:cs typeface="Arial"/>
              </a:rPr>
              <a:t>2015</a:t>
            </a:r>
            <a:r>
              <a:rPr kumimoji="0" lang="en-US" sz="1400" b="0" i="0" u="none" strike="noStrike" kern="1200" cap="none" spc="0" normalizeH="0" baseline="0" noProof="0" dirty="0">
                <a:ln>
                  <a:noFill/>
                </a:ln>
                <a:solidFill>
                  <a:prstClr val="white"/>
                </a:solidFill>
                <a:effectLst/>
                <a:uLnTx/>
                <a:uFillTx/>
                <a:latin typeface="Arial"/>
                <a:ea typeface="+mn-ea"/>
                <a:cs typeface="Arial"/>
              </a:rPr>
              <a:t>;373:2608-17.</a:t>
            </a:r>
          </a:p>
        </p:txBody>
      </p:sp>
      <p:sp>
        <p:nvSpPr>
          <p:cNvPr id="8" name="TextBox 7"/>
          <p:cNvSpPr txBox="1"/>
          <p:nvPr/>
        </p:nvSpPr>
        <p:spPr>
          <a:xfrm>
            <a:off x="94675" y="4309646"/>
            <a:ext cx="63246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*Published in tandem with ASTRAL-2 Trial</a:t>
            </a:r>
          </a:p>
        </p:txBody>
      </p:sp>
    </p:spTree>
    <p:extLst>
      <p:ext uri="{BB962C8B-B14F-4D97-AF65-F5344CB8AC3E}">
        <p14:creationId xmlns:p14="http://schemas.microsoft.com/office/powerpoint/2010/main" val="360329815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4852212" y="2750415"/>
            <a:ext cx="18288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3"/>
          </p:nvPr>
        </p:nvSpPr>
        <p:spPr/>
        <p:txBody>
          <a:bodyPr/>
          <a:lstStyle/>
          <a:p>
            <a:r>
              <a:rPr lang="en-US" dirty="0"/>
              <a:t>Source: Foster GR, et al. N </a:t>
            </a:r>
            <a:r>
              <a:rPr lang="en-US" dirty="0" err="1"/>
              <a:t>Engl</a:t>
            </a:r>
            <a:r>
              <a:rPr lang="en-US" dirty="0"/>
              <a:t> J Med. </a:t>
            </a:r>
            <a:r>
              <a:rPr lang="is-IS" dirty="0"/>
              <a:t>2015</a:t>
            </a:r>
            <a:r>
              <a:rPr lang="en-US" dirty="0"/>
              <a:t>;373:2608-17.</a:t>
            </a:r>
          </a:p>
        </p:txBody>
      </p:sp>
      <p:sp>
        <p:nvSpPr>
          <p:cNvPr id="5" name="Title 4">
            <a:extLst>
              <a:ext uri="{FF2B5EF4-FFF2-40B4-BE49-F238E27FC236}">
                <a16:creationId xmlns:a16="http://schemas.microsoft.com/office/drawing/2014/main" id="{D9C7F61C-267C-5F4A-A436-852897391704}"/>
              </a:ext>
            </a:extLst>
          </p:cNvPr>
          <p:cNvSpPr>
            <a:spLocks noGrp="1"/>
          </p:cNvSpPr>
          <p:nvPr>
            <p:ph type="title"/>
          </p:nvPr>
        </p:nvSpPr>
        <p:spPr/>
        <p:txBody>
          <a:bodyPr>
            <a:normAutofit/>
          </a:bodyPr>
          <a:lstStyle/>
          <a:p>
            <a:r>
              <a:rPr lang="en-US" dirty="0"/>
              <a:t>Sofosbuvir-</a:t>
            </a:r>
            <a:r>
              <a:rPr lang="en-US" dirty="0" err="1"/>
              <a:t>Velpatasvir</a:t>
            </a:r>
            <a:r>
              <a:rPr lang="en-US" dirty="0"/>
              <a:t> in HCV Genotype 3</a:t>
            </a:r>
            <a:br>
              <a:rPr lang="en-US" dirty="0"/>
            </a:br>
            <a:r>
              <a:rPr lang="en-US" sz="3200" dirty="0"/>
              <a:t>ASTRAL-3: Study Design</a:t>
            </a:r>
            <a:endParaRPr lang="en-US" dirty="0"/>
          </a:p>
        </p:txBody>
      </p:sp>
      <p:sp>
        <p:nvSpPr>
          <p:cNvPr id="8" name="Title 1"/>
          <p:cNvSpPr txBox="1">
            <a:spLocks/>
          </p:cNvSpPr>
          <p:nvPr/>
        </p:nvSpPr>
        <p:spPr>
          <a:xfrm>
            <a:off x="195943" y="-1121229"/>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j-ea"/>
              <a:cs typeface="+mj-cs"/>
            </a:endParaRPr>
          </a:p>
        </p:txBody>
      </p:sp>
      <p:sp>
        <p:nvSpPr>
          <p:cNvPr id="26" name="Rectangle 5"/>
          <p:cNvSpPr>
            <a:spLocks noChangeArrowheads="1"/>
          </p:cNvSpPr>
          <p:nvPr/>
        </p:nvSpPr>
        <p:spPr bwMode="auto">
          <a:xfrm>
            <a:off x="3023412" y="2438400"/>
            <a:ext cx="1828800" cy="631880"/>
          </a:xfrm>
          <a:prstGeom prst="rect">
            <a:avLst/>
          </a:prstGeom>
          <a:solidFill>
            <a:schemeClr val="accent4">
              <a:lumMod val="40000"/>
              <a:lumOff val="60000"/>
              <a:alpha val="60000"/>
            </a:schemeClr>
          </a:solidFill>
          <a:ln w="12700" cmpd="sng">
            <a:solidFill>
              <a:srgbClr val="000000"/>
            </a:solidFill>
            <a:miter lim="800000"/>
            <a:headEnd/>
            <a:tailEnd/>
          </a:ln>
          <a:effectLst/>
        </p:spPr>
        <p:txBody>
          <a:bodyPr wrap="none" lIns="0" rIns="0" anchor="ctr"/>
          <a:lstStyle/>
          <a:p>
            <a:pPr marL="4572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SOF-VEL</a:t>
            </a:r>
          </a:p>
        </p:txBody>
      </p:sp>
      <p:sp>
        <p:nvSpPr>
          <p:cNvPr id="27" name="Rectangle 26"/>
          <p:cNvSpPr/>
          <p:nvPr/>
        </p:nvSpPr>
        <p:spPr>
          <a:xfrm>
            <a:off x="6300012" y="2559148"/>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SVR12</a:t>
            </a:r>
          </a:p>
        </p:txBody>
      </p:sp>
      <p:sp>
        <p:nvSpPr>
          <p:cNvPr id="37" name="Rectangle 36"/>
          <p:cNvSpPr/>
          <p:nvPr/>
        </p:nvSpPr>
        <p:spPr>
          <a:xfrm>
            <a:off x="19840" y="2438400"/>
            <a:ext cx="2189959" cy="1679445"/>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ts val="2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Arial"/>
              </a:rPr>
              <a:t>Treatment-naïve or Treatment-experienced </a:t>
            </a:r>
            <a:br>
              <a:rPr kumimoji="0" lang="en-US" sz="1400" b="1" i="0" u="none" strike="noStrike" kern="1200" cap="none" spc="0" normalizeH="0" baseline="0" noProof="0" dirty="0">
                <a:ln>
                  <a:noFill/>
                </a:ln>
                <a:solidFill>
                  <a:srgbClr val="FFFFFF"/>
                </a:solidFill>
                <a:effectLst/>
                <a:uLnTx/>
                <a:uFillTx/>
                <a:latin typeface="Arial"/>
                <a:ea typeface="+mn-ea"/>
                <a:cs typeface="Arial"/>
              </a:rPr>
            </a:br>
            <a:r>
              <a:rPr kumimoji="0" lang="en-US" sz="1400" b="1" i="0" u="none" strike="noStrike" kern="1200" cap="none" spc="0" normalizeH="0" baseline="0" noProof="0" dirty="0">
                <a:ln>
                  <a:noFill/>
                </a:ln>
                <a:solidFill>
                  <a:srgbClr val="FFFFFF"/>
                </a:solidFill>
                <a:effectLst/>
                <a:uLnTx/>
                <a:uFillTx/>
                <a:latin typeface="Arial"/>
                <a:ea typeface="+mn-ea"/>
                <a:cs typeface="Arial"/>
              </a:rPr>
              <a:t>GT 3</a:t>
            </a:r>
            <a:endParaRPr kumimoji="0" lang="en-US" sz="1400" b="1" i="1"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0" fontAlgn="base" latinLnBrk="0" hangingPunct="0">
              <a:lnSpc>
                <a:spcPts val="2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a:rPr>
              <a:t>(n = 552)</a:t>
            </a:r>
          </a:p>
        </p:txBody>
      </p:sp>
      <p:sp>
        <p:nvSpPr>
          <p:cNvPr id="39" name="Rectangle 38"/>
          <p:cNvSpPr/>
          <p:nvPr/>
        </p:nvSpPr>
        <p:spPr>
          <a:xfrm>
            <a:off x="2155384" y="2557212"/>
            <a:ext cx="903512"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n = 277</a:t>
            </a:r>
          </a:p>
        </p:txBody>
      </p:sp>
      <p:cxnSp>
        <p:nvCxnSpPr>
          <p:cNvPr id="70" name="Straight Connector 69"/>
          <p:cNvCxnSpPr/>
          <p:nvPr/>
        </p:nvCxnSpPr>
        <p:spPr>
          <a:xfrm>
            <a:off x="6681012" y="3778494"/>
            <a:ext cx="18288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ectangle 5"/>
          <p:cNvSpPr>
            <a:spLocks noChangeArrowheads="1"/>
          </p:cNvSpPr>
          <p:nvPr/>
        </p:nvSpPr>
        <p:spPr bwMode="auto">
          <a:xfrm>
            <a:off x="3023411" y="3464502"/>
            <a:ext cx="3651759" cy="631880"/>
          </a:xfrm>
          <a:prstGeom prst="rect">
            <a:avLst/>
          </a:prstGeom>
          <a:solidFill>
            <a:schemeClr val="accent1">
              <a:lumMod val="40000"/>
              <a:lumOff val="60000"/>
              <a:alpha val="60000"/>
            </a:schemeClr>
          </a:solidFill>
          <a:ln w="12700" cmpd="sng">
            <a:solidFill>
              <a:srgbClr val="000000"/>
            </a:solidFill>
            <a:miter lim="800000"/>
            <a:headEnd/>
            <a:tailEnd/>
          </a:ln>
          <a:effectLst/>
        </p:spPr>
        <p:txBody>
          <a:bodyPr wrap="none" lIns="0" rIns="0" anchor="ctr"/>
          <a:lstStyle/>
          <a:p>
            <a:pPr marL="4572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SOF + RBV</a:t>
            </a:r>
          </a:p>
        </p:txBody>
      </p:sp>
      <p:sp>
        <p:nvSpPr>
          <p:cNvPr id="73" name="Rectangle 72"/>
          <p:cNvSpPr/>
          <p:nvPr/>
        </p:nvSpPr>
        <p:spPr>
          <a:xfrm>
            <a:off x="8128812" y="3575887"/>
            <a:ext cx="775716"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SVR12</a:t>
            </a:r>
          </a:p>
        </p:txBody>
      </p:sp>
      <p:sp>
        <p:nvSpPr>
          <p:cNvPr id="45" name="Rectangle 44"/>
          <p:cNvSpPr/>
          <p:nvPr/>
        </p:nvSpPr>
        <p:spPr>
          <a:xfrm>
            <a:off x="2155384" y="3573880"/>
            <a:ext cx="903512"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n = 275</a:t>
            </a:r>
          </a:p>
        </p:txBody>
      </p:sp>
      <p:sp>
        <p:nvSpPr>
          <p:cNvPr id="32" name="Rectangle 25"/>
          <p:cNvSpPr>
            <a:spLocks noChangeArrowheads="1"/>
          </p:cNvSpPr>
          <p:nvPr/>
        </p:nvSpPr>
        <p:spPr bwMode="auto">
          <a:xfrm>
            <a:off x="-9144" y="4453713"/>
            <a:ext cx="9162288" cy="38233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457200" tIns="45431" rIns="92486" bIns="91440" anchor="ctr">
            <a:prstTxWarp prst="textNoShape">
              <a:avLst/>
            </a:prstTxWarp>
          </a:bodyPr>
          <a:lstStyle/>
          <a:p>
            <a:pPr marL="0" marR="0" lvl="0" indent="0" algn="l" defTabSz="935038" rtl="0" eaLnBrk="0" fontAlgn="base" latinLnBrk="0" hangingPunct="0">
              <a:lnSpc>
                <a:spcPts val="1800"/>
              </a:lnSpc>
              <a:spcBef>
                <a:spcPts val="8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22" charset="0"/>
                <a:ea typeface="+mn-ea"/>
                <a:cs typeface="+mn-cs"/>
              </a:rPr>
              <a:t>*Randomization stratified by treatment experience </a:t>
            </a:r>
            <a:r>
              <a:rPr kumimoji="0" lang="en-US" sz="1400" b="0" i="0" u="none" strike="noStrike" kern="1200" cap="none" spc="0" normalizeH="0" baseline="0" noProof="0">
                <a:ln>
                  <a:noFill/>
                </a:ln>
                <a:solidFill>
                  <a:srgbClr val="000000"/>
                </a:solidFill>
                <a:effectLst/>
                <a:uLnTx/>
                <a:uFillTx/>
                <a:latin typeface="Arial" pitchFamily="22" charset="0"/>
                <a:ea typeface="+mn-ea"/>
                <a:cs typeface="+mn-cs"/>
              </a:rPr>
              <a:t>and cirrhosis status.</a:t>
            </a:r>
            <a:endParaRPr kumimoji="0" lang="en-US" sz="1400" b="0" i="0" u="none" strike="noStrike" kern="1200" cap="none" spc="0" normalizeH="0" baseline="0" noProof="0" dirty="0">
              <a:ln>
                <a:noFill/>
              </a:ln>
              <a:solidFill>
                <a:srgbClr val="000000"/>
              </a:solidFill>
              <a:effectLst/>
              <a:uLnTx/>
              <a:uFillTx/>
              <a:latin typeface="Arial" pitchFamily="22" charset="0"/>
              <a:ea typeface="+mn-ea"/>
              <a:cs typeface="+mn-cs"/>
            </a:endParaRPr>
          </a:p>
        </p:txBody>
      </p:sp>
      <p:grpSp>
        <p:nvGrpSpPr>
          <p:cNvPr id="2" name="Group 1">
            <a:extLst>
              <a:ext uri="{FF2B5EF4-FFF2-40B4-BE49-F238E27FC236}">
                <a16:creationId xmlns:a16="http://schemas.microsoft.com/office/drawing/2014/main" id="{E065315E-B037-964A-B348-85B64201EC03}"/>
              </a:ext>
            </a:extLst>
          </p:cNvPr>
          <p:cNvGrpSpPr/>
          <p:nvPr/>
        </p:nvGrpSpPr>
        <p:grpSpPr>
          <a:xfrm>
            <a:off x="-6113" y="1362488"/>
            <a:ext cx="9162291" cy="524216"/>
            <a:chOff x="-6113" y="1362488"/>
            <a:chExt cx="9162291" cy="524216"/>
          </a:xfrm>
        </p:grpSpPr>
        <p:sp>
          <p:nvSpPr>
            <p:cNvPr id="40" name="Rectangle 39"/>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p:txBody>
        </p:sp>
        <p:sp>
          <p:nvSpPr>
            <p:cNvPr id="47" name="Rectangle 46"/>
            <p:cNvSpPr/>
            <p:nvPr/>
          </p:nvSpPr>
          <p:spPr>
            <a:xfrm>
              <a:off x="807360" y="1443914"/>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Week</a:t>
              </a:r>
            </a:p>
          </p:txBody>
        </p:sp>
        <p:sp>
          <p:nvSpPr>
            <p:cNvPr id="49" name="Rectangle 48"/>
            <p:cNvSpPr/>
            <p:nvPr/>
          </p:nvSpPr>
          <p:spPr>
            <a:xfrm>
              <a:off x="2765496"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0</a:t>
              </a:r>
            </a:p>
          </p:txBody>
        </p:sp>
        <p:sp>
          <p:nvSpPr>
            <p:cNvPr id="51" name="Rectangle 50"/>
            <p:cNvSpPr/>
            <p:nvPr/>
          </p:nvSpPr>
          <p:spPr>
            <a:xfrm>
              <a:off x="4571616"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12</a:t>
              </a:r>
            </a:p>
          </p:txBody>
        </p:sp>
        <p:cxnSp>
          <p:nvCxnSpPr>
            <p:cNvPr id="53" name="Straight Connector 52"/>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036757"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853638"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8130336"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36</a:t>
              </a:r>
            </a:p>
          </p:txBody>
        </p:sp>
        <p:cxnSp>
          <p:nvCxnSpPr>
            <p:cNvPr id="29" name="Straight Connector 28"/>
            <p:cNvCxnSpPr/>
            <p:nvPr/>
          </p:nvCxnSpPr>
          <p:spPr>
            <a:xfrm flipH="1" flipV="1">
              <a:off x="8415578" y="1758950"/>
              <a:ext cx="228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38992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24</a:t>
              </a:r>
            </a:p>
          </p:txBody>
        </p:sp>
        <p:cxnSp>
          <p:nvCxnSpPr>
            <p:cNvPr id="36" name="Straight Connector 35"/>
            <p:cNvCxnSpPr/>
            <p:nvPr/>
          </p:nvCxnSpPr>
          <p:spPr>
            <a:xfrm flipH="1" flipV="1">
              <a:off x="6675170" y="1758950"/>
              <a:ext cx="228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5"/>
          <p:cNvSpPr>
            <a:spLocks noChangeArrowheads="1"/>
          </p:cNvSpPr>
          <p:nvPr/>
        </p:nvSpPr>
        <p:spPr bwMode="auto">
          <a:xfrm>
            <a:off x="-6949" y="5000138"/>
            <a:ext cx="9162288" cy="1391384"/>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457200" tIns="45431" rIns="92486" bIns="91440" anchor="ctr">
            <a:prstTxWarp prst="textNoShape">
              <a:avLst/>
            </a:prstTxWarp>
          </a:bodyPr>
          <a:lstStyle/>
          <a:p>
            <a:pPr marL="0" marR="0" lvl="0" indent="0" algn="l" defTabSz="935038" rtl="0" eaLnBrk="0" fontAlgn="base" latinLnBrk="0" hangingPunct="0">
              <a:lnSpc>
                <a:spcPts val="1800"/>
              </a:lnSpc>
              <a:spcBef>
                <a:spcPts val="8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22" charset="0"/>
                <a:ea typeface="+mn-ea"/>
                <a:cs typeface="+mn-cs"/>
              </a:rPr>
              <a:t>Abbreviations</a:t>
            </a:r>
            <a:r>
              <a:rPr kumimoji="0" lang="en-US" sz="1400" b="0" i="0" u="none" strike="noStrike" kern="1200" cap="none" spc="0" normalizeH="0" baseline="0" noProof="0" dirty="0">
                <a:ln>
                  <a:noFill/>
                </a:ln>
                <a:solidFill>
                  <a:srgbClr val="000000"/>
                </a:solidFill>
                <a:effectLst/>
                <a:uLnTx/>
                <a:uFillTx/>
                <a:latin typeface="Arial" pitchFamily="22" charset="0"/>
                <a:ea typeface="+mn-ea"/>
                <a:cs typeface="+mn-cs"/>
              </a:rPr>
              <a:t>: </a:t>
            </a:r>
            <a:r>
              <a:rPr kumimoji="0" lang="en-US" sz="1400" b="0" i="0" u="none" strike="noStrike" kern="1200" cap="none" spc="0" normalizeH="0" baseline="0" noProof="0" dirty="0">
                <a:ln>
                  <a:noFill/>
                </a:ln>
                <a:solidFill>
                  <a:srgbClr val="000000"/>
                </a:solidFill>
                <a:effectLst/>
                <a:uLnTx/>
                <a:uFillTx/>
                <a:latin typeface="Arial"/>
                <a:ea typeface="+mn-ea"/>
                <a:cs typeface="Arial"/>
              </a:rPr>
              <a:t>SOF-VEL = </a:t>
            </a:r>
            <a:r>
              <a:rPr kumimoji="0" lang="en-US" sz="1400" b="0" i="0" u="none" strike="noStrike" kern="1200" cap="none" spc="0" normalizeH="0" baseline="0" noProof="0" dirty="0" err="1">
                <a:ln>
                  <a:noFill/>
                </a:ln>
                <a:solidFill>
                  <a:srgbClr val="000000"/>
                </a:solidFill>
                <a:effectLst/>
                <a:uLnTx/>
                <a:uFillTx/>
                <a:latin typeface="Arial"/>
                <a:ea typeface="+mn-ea"/>
                <a:cs typeface="Arial"/>
              </a:rPr>
              <a:t>sofosbuvir-velpatasvir</a:t>
            </a:r>
            <a:r>
              <a:rPr kumimoji="0" lang="en-US" sz="1400" b="0" i="0" u="none" strike="noStrike" kern="1200" cap="none" spc="0" normalizeH="0" baseline="0" noProof="0" dirty="0">
                <a:ln>
                  <a:noFill/>
                </a:ln>
                <a:solidFill>
                  <a:srgbClr val="000000"/>
                </a:solidFill>
                <a:effectLst/>
                <a:uLnTx/>
                <a:uFillTx/>
                <a:latin typeface="Arial"/>
                <a:ea typeface="+mn-ea"/>
                <a:cs typeface="Arial"/>
              </a:rPr>
              <a:t>; RBV = ribavirin</a:t>
            </a:r>
            <a:endParaRPr kumimoji="0" lang="en-US" sz="1400" b="0" i="0" u="none" strike="noStrike" kern="1200" cap="none" spc="0" normalizeH="0" baseline="0" noProof="0" dirty="0">
              <a:ln>
                <a:noFill/>
              </a:ln>
              <a:solidFill>
                <a:srgbClr val="000000"/>
              </a:solidFill>
              <a:effectLst/>
              <a:uLnTx/>
              <a:uFillTx/>
              <a:latin typeface="Arial" pitchFamily="22" charset="0"/>
              <a:ea typeface="+mn-ea"/>
              <a:cs typeface="+mn-cs"/>
            </a:endParaRPr>
          </a:p>
          <a:p>
            <a:pPr marL="0" marR="0" lvl="0" indent="0" algn="l" defTabSz="935038" rtl="0" eaLnBrk="0" fontAlgn="base" latinLnBrk="0" hangingPunct="0">
              <a:lnSpc>
                <a:spcPts val="1800"/>
              </a:lnSpc>
              <a:spcBef>
                <a:spcPts val="8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22" charset="0"/>
                <a:ea typeface="+mn-ea"/>
                <a:cs typeface="+mn-cs"/>
              </a:rPr>
              <a:t>Drug Dosing</a:t>
            </a:r>
            <a:br>
              <a:rPr kumimoji="0" lang="en-US" sz="1400" b="0" i="0" u="none" strike="noStrike" kern="1200" cap="none" spc="0" normalizeH="0" baseline="0" noProof="0" dirty="0">
                <a:ln>
                  <a:noFill/>
                </a:ln>
                <a:solidFill>
                  <a:srgbClr val="000000"/>
                </a:solidFill>
                <a:effectLst/>
                <a:uLnTx/>
                <a:uFillTx/>
                <a:latin typeface="Arial" pitchFamily="22" charset="0"/>
                <a:ea typeface="+mn-ea"/>
                <a:cs typeface="+mn-cs"/>
              </a:rPr>
            </a:br>
            <a:r>
              <a:rPr kumimoji="0" lang="en-US" sz="1400" b="0" i="0" u="none" strike="noStrike" kern="1200" cap="none" spc="0" normalizeH="0" baseline="0" noProof="0" dirty="0">
                <a:ln>
                  <a:noFill/>
                </a:ln>
                <a:solidFill>
                  <a:srgbClr val="000000"/>
                </a:solidFill>
                <a:effectLst/>
                <a:uLnTx/>
                <a:uFillTx/>
                <a:latin typeface="Arial"/>
                <a:ea typeface="+mn-ea"/>
                <a:cs typeface="Arial"/>
              </a:rPr>
              <a:t>Sofosbuvir-</a:t>
            </a:r>
            <a:r>
              <a:rPr kumimoji="0" lang="en-US" sz="1400" b="0" i="0" u="none" strike="noStrike" kern="1200" cap="none" spc="0" normalizeH="0" baseline="0" noProof="0" dirty="0" err="1">
                <a:ln>
                  <a:noFill/>
                </a:ln>
                <a:solidFill>
                  <a:srgbClr val="000000"/>
                </a:solidFill>
                <a:effectLst/>
                <a:uLnTx/>
                <a:uFillTx/>
                <a:latin typeface="Arial"/>
                <a:ea typeface="+mn-ea"/>
                <a:cs typeface="Arial"/>
              </a:rPr>
              <a:t>velpatasvir</a:t>
            </a:r>
            <a:r>
              <a:rPr kumimoji="0" lang="en-US" sz="1400" b="0" i="0" u="none" strike="noStrike" kern="1200" cap="none" spc="0" normalizeH="0" baseline="0" noProof="0" dirty="0">
                <a:ln>
                  <a:noFill/>
                </a:ln>
                <a:solidFill>
                  <a:srgbClr val="000000"/>
                </a:solidFill>
                <a:effectLst/>
                <a:uLnTx/>
                <a:uFillTx/>
                <a:latin typeface="Arial" pitchFamily="22" charset="0"/>
                <a:ea typeface="+mn-ea"/>
                <a:cs typeface="+mn-cs"/>
              </a:rPr>
              <a:t> (400/100 mg): fixed-dose combination; one pill once daily</a:t>
            </a:r>
            <a:br>
              <a:rPr kumimoji="0" lang="en-US" sz="1400" b="0" i="0" u="none" strike="noStrike" kern="1200" cap="none" spc="0" normalizeH="0" baseline="0" noProof="0" dirty="0">
                <a:ln>
                  <a:noFill/>
                </a:ln>
                <a:solidFill>
                  <a:srgbClr val="000000"/>
                </a:solidFill>
                <a:effectLst/>
                <a:uLnTx/>
                <a:uFillTx/>
                <a:latin typeface="Arial" pitchFamily="22" charset="0"/>
                <a:ea typeface="+mn-ea"/>
                <a:cs typeface="+mn-cs"/>
              </a:rPr>
            </a:br>
            <a:r>
              <a:rPr kumimoji="0" lang="en-US" sz="1400" b="0" i="0" u="none" strike="noStrike" kern="1200" cap="none" spc="0" normalizeH="0" baseline="0" noProof="0" dirty="0">
                <a:ln>
                  <a:noFill/>
                </a:ln>
                <a:solidFill>
                  <a:srgbClr val="000000"/>
                </a:solidFill>
                <a:effectLst/>
                <a:uLnTx/>
                <a:uFillTx/>
                <a:latin typeface="Arial" pitchFamily="22" charset="0"/>
                <a:ea typeface="+mn-ea"/>
                <a:cs typeface="+mn-cs"/>
              </a:rPr>
              <a:t>Sofosbuvir: 400 mg once daily</a:t>
            </a:r>
            <a:br>
              <a:rPr kumimoji="0" lang="en-US" sz="1400" b="0" i="0" u="none" strike="noStrike" kern="1200" cap="none" spc="0" normalizeH="0" baseline="0" noProof="0" dirty="0">
                <a:ln>
                  <a:noFill/>
                </a:ln>
                <a:solidFill>
                  <a:srgbClr val="000000"/>
                </a:solidFill>
                <a:effectLst/>
                <a:uLnTx/>
                <a:uFillTx/>
                <a:latin typeface="Arial" pitchFamily="22" charset="0"/>
                <a:ea typeface="+mn-ea"/>
                <a:cs typeface="+mn-cs"/>
              </a:rPr>
            </a:br>
            <a:r>
              <a:rPr kumimoji="0" lang="en-US" sz="1400" b="0" i="0" u="none" strike="noStrike" kern="1200" cap="none" spc="0" normalizeH="0" baseline="0" noProof="0" dirty="0">
                <a:ln>
                  <a:noFill/>
                </a:ln>
                <a:solidFill>
                  <a:srgbClr val="000000"/>
                </a:solidFill>
                <a:effectLst/>
                <a:uLnTx/>
                <a:uFillTx/>
                <a:latin typeface="Arial" pitchFamily="22" charset="0"/>
                <a:ea typeface="+mn-ea"/>
                <a:cs typeface="+mn-cs"/>
              </a:rPr>
              <a:t>Ribavirin (weight-based and divided bid): 1000 mg/day if &lt;75 kg or 1200 mg/day if ≥75 kg</a:t>
            </a:r>
          </a:p>
        </p:txBody>
      </p:sp>
    </p:spTree>
    <p:extLst>
      <p:ext uri="{BB962C8B-B14F-4D97-AF65-F5344CB8AC3E}">
        <p14:creationId xmlns:p14="http://schemas.microsoft.com/office/powerpoint/2010/main" val="408155283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err="1"/>
              <a:t>Sofosbuvir-Velpatasvir</a:t>
            </a:r>
            <a:r>
              <a:rPr lang="en-US" sz="2400" dirty="0"/>
              <a:t> in HCV Genotype 3</a:t>
            </a:r>
            <a:br>
              <a:rPr lang="en-US" sz="2400" dirty="0"/>
            </a:br>
            <a:r>
              <a:rPr lang="en-US" sz="2400" dirty="0"/>
              <a:t>ASTRAL-3: Results</a:t>
            </a:r>
          </a:p>
        </p:txBody>
      </p:sp>
      <p:sp>
        <p:nvSpPr>
          <p:cNvPr id="2" name="Text Placeholder 1"/>
          <p:cNvSpPr>
            <a:spLocks noGrp="1"/>
          </p:cNvSpPr>
          <p:nvPr>
            <p:ph type="body" idx="10"/>
          </p:nvPr>
        </p:nvSpPr>
        <p:spPr/>
        <p:txBody>
          <a:bodyPr/>
          <a:lstStyle/>
          <a:p>
            <a:r>
              <a:rPr lang="en-US" dirty="0"/>
              <a:t>SVR12 Results by Treatment Experience and Cirrhosis Status</a:t>
            </a:r>
          </a:p>
        </p:txBody>
      </p:sp>
      <p:sp>
        <p:nvSpPr>
          <p:cNvPr id="7" name="Content Placeholder 6"/>
          <p:cNvSpPr>
            <a:spLocks noGrp="1"/>
          </p:cNvSpPr>
          <p:nvPr>
            <p:ph sz="quarter" idx="13"/>
          </p:nvPr>
        </p:nvSpPr>
        <p:spPr/>
        <p:txBody>
          <a:bodyPr/>
          <a:lstStyle/>
          <a:p>
            <a:r>
              <a:rPr lang="en-US" dirty="0"/>
              <a:t>Source: Foster GR, et al. N </a:t>
            </a:r>
            <a:r>
              <a:rPr lang="en-US" dirty="0" err="1"/>
              <a:t>Engl</a:t>
            </a:r>
            <a:r>
              <a:rPr lang="en-US" dirty="0"/>
              <a:t> J Med. </a:t>
            </a:r>
            <a:r>
              <a:rPr lang="is-IS" dirty="0"/>
              <a:t>2015</a:t>
            </a:r>
            <a:r>
              <a:rPr lang="en-US" dirty="0"/>
              <a:t>;373:2608-17.</a:t>
            </a:r>
          </a:p>
        </p:txBody>
      </p:sp>
      <p:graphicFrame>
        <p:nvGraphicFramePr>
          <p:cNvPr id="25" name="Chart 24"/>
          <p:cNvGraphicFramePr>
            <a:graphicFrameLocks/>
          </p:cNvGraphicFramePr>
          <p:nvPr/>
        </p:nvGraphicFramePr>
        <p:xfrm>
          <a:off x="505695" y="1828800"/>
          <a:ext cx="8077200" cy="4289880"/>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p:cNvSpPr txBox="1"/>
          <p:nvPr/>
        </p:nvSpPr>
        <p:spPr>
          <a:xfrm>
            <a:off x="1607130" y="5033911"/>
            <a:ext cx="636078" cy="276999"/>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160/163</a:t>
            </a:r>
          </a:p>
        </p:txBody>
      </p:sp>
      <p:sp>
        <p:nvSpPr>
          <p:cNvPr id="27" name="TextBox 1"/>
          <p:cNvSpPr txBox="1"/>
          <p:nvPr/>
        </p:nvSpPr>
        <p:spPr>
          <a:xfrm>
            <a:off x="3393770" y="5033911"/>
            <a:ext cx="612842" cy="276999"/>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40/43</a:t>
            </a:r>
          </a:p>
        </p:txBody>
      </p:sp>
      <p:sp>
        <p:nvSpPr>
          <p:cNvPr id="28" name="TextBox 1"/>
          <p:cNvSpPr txBox="1"/>
          <p:nvPr/>
        </p:nvSpPr>
        <p:spPr>
          <a:xfrm>
            <a:off x="5188331" y="5033911"/>
            <a:ext cx="622570" cy="276999"/>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31/34</a:t>
            </a:r>
          </a:p>
        </p:txBody>
      </p:sp>
      <p:sp>
        <p:nvSpPr>
          <p:cNvPr id="29" name="TextBox 1"/>
          <p:cNvSpPr txBox="1"/>
          <p:nvPr/>
        </p:nvSpPr>
        <p:spPr>
          <a:xfrm>
            <a:off x="6959605" y="5033911"/>
            <a:ext cx="617706" cy="276999"/>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33/37</a:t>
            </a:r>
          </a:p>
        </p:txBody>
      </p:sp>
      <p:sp>
        <p:nvSpPr>
          <p:cNvPr id="30" name="TextBox 1"/>
          <p:cNvSpPr txBox="1"/>
          <p:nvPr/>
        </p:nvSpPr>
        <p:spPr>
          <a:xfrm>
            <a:off x="2250292" y="5033911"/>
            <a:ext cx="636078" cy="276999"/>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141/156</a:t>
            </a:r>
          </a:p>
        </p:txBody>
      </p:sp>
      <p:sp>
        <p:nvSpPr>
          <p:cNvPr id="31" name="TextBox 1"/>
          <p:cNvSpPr txBox="1"/>
          <p:nvPr/>
        </p:nvSpPr>
        <p:spPr>
          <a:xfrm>
            <a:off x="4068620" y="5033911"/>
            <a:ext cx="612843" cy="276999"/>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33/45</a:t>
            </a:r>
          </a:p>
        </p:txBody>
      </p:sp>
      <p:sp>
        <p:nvSpPr>
          <p:cNvPr id="32" name="TextBox 1"/>
          <p:cNvSpPr txBox="1"/>
          <p:nvPr/>
        </p:nvSpPr>
        <p:spPr>
          <a:xfrm>
            <a:off x="5851041" y="5033911"/>
            <a:ext cx="609799" cy="276999"/>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22/31</a:t>
            </a:r>
          </a:p>
        </p:txBody>
      </p:sp>
      <p:sp>
        <p:nvSpPr>
          <p:cNvPr id="33" name="TextBox 1"/>
          <p:cNvSpPr txBox="1"/>
          <p:nvPr/>
        </p:nvSpPr>
        <p:spPr>
          <a:xfrm>
            <a:off x="7593916" y="5033911"/>
            <a:ext cx="607979" cy="276999"/>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22/38</a:t>
            </a:r>
          </a:p>
        </p:txBody>
      </p:sp>
      <p:sp>
        <p:nvSpPr>
          <p:cNvPr id="40" name="Rectangle 25"/>
          <p:cNvSpPr>
            <a:spLocks noChangeArrowheads="1"/>
          </p:cNvSpPr>
          <p:nvPr/>
        </p:nvSpPr>
        <p:spPr bwMode="auto">
          <a:xfrm>
            <a:off x="1707240" y="5844720"/>
            <a:ext cx="2740774" cy="381000"/>
          </a:xfrm>
          <a:prstGeom prst="rect">
            <a:avLst/>
          </a:prstGeom>
          <a:noFill/>
          <a:ln w="12700">
            <a:noFill/>
            <a:miter lim="800000"/>
            <a:headEnd/>
            <a:tailEnd/>
          </a:ln>
        </p:spPr>
        <p:txBody>
          <a:bodyPr lIns="0" tIns="45431" rIns="0" bIns="45431"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Arial" charset="0"/>
                <a:cs typeface="Arial" charset="0"/>
              </a:rPr>
              <a:t>Treatment Naïve </a:t>
            </a:r>
          </a:p>
        </p:txBody>
      </p:sp>
      <p:cxnSp>
        <p:nvCxnSpPr>
          <p:cNvPr id="41" name="Straight Connector 40"/>
          <p:cNvCxnSpPr/>
          <p:nvPr/>
        </p:nvCxnSpPr>
        <p:spPr>
          <a:xfrm>
            <a:off x="4997290" y="5779860"/>
            <a:ext cx="3520387" cy="0"/>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376215" y="5779860"/>
            <a:ext cx="3520387" cy="0"/>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3" name="Rectangle 25"/>
          <p:cNvSpPr>
            <a:spLocks noChangeArrowheads="1"/>
          </p:cNvSpPr>
          <p:nvPr/>
        </p:nvSpPr>
        <p:spPr bwMode="auto">
          <a:xfrm>
            <a:off x="5483220" y="5844720"/>
            <a:ext cx="2743200" cy="381000"/>
          </a:xfrm>
          <a:prstGeom prst="rect">
            <a:avLst/>
          </a:prstGeom>
          <a:noFill/>
          <a:ln w="12700">
            <a:noFill/>
            <a:miter lim="800000"/>
            <a:headEnd/>
            <a:tailEnd/>
          </a:ln>
        </p:spPr>
        <p:txBody>
          <a:bodyPr lIns="0" tIns="45431" rIns="0" bIns="45431" anchor="ctr">
            <a:prstTxWarp prst="textNoShape">
              <a:avLst/>
            </a:prstTxWarp>
          </a:bodyPr>
          <a:lstStyle/>
          <a:p>
            <a:pPr marL="0" marR="0" lvl="0" indent="0" algn="ctr" defTabSz="935038"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itchFamily="22" charset="0"/>
                <a:ea typeface="+mn-ea"/>
                <a:cs typeface="+mn-cs"/>
              </a:rPr>
              <a:t>Treatment-Experienced</a:t>
            </a:r>
          </a:p>
        </p:txBody>
      </p:sp>
    </p:spTree>
    <p:extLst>
      <p:ext uri="{BB962C8B-B14F-4D97-AF65-F5344CB8AC3E}">
        <p14:creationId xmlns:p14="http://schemas.microsoft.com/office/powerpoint/2010/main" val="210327090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Foster GR, et al. N </a:t>
            </a:r>
            <a:r>
              <a:rPr lang="en-US" dirty="0" err="1"/>
              <a:t>Engl</a:t>
            </a:r>
            <a:r>
              <a:rPr lang="en-US" dirty="0"/>
              <a:t> J Med. </a:t>
            </a:r>
            <a:r>
              <a:rPr lang="is-IS" dirty="0"/>
              <a:t>2015</a:t>
            </a:r>
            <a:r>
              <a:rPr lang="en-US" dirty="0"/>
              <a:t>;373:2608-17.</a:t>
            </a:r>
          </a:p>
        </p:txBody>
      </p:sp>
      <p:sp>
        <p:nvSpPr>
          <p:cNvPr id="2" name="Title 1"/>
          <p:cNvSpPr>
            <a:spLocks noGrp="1"/>
          </p:cNvSpPr>
          <p:nvPr>
            <p:ph type="title"/>
          </p:nvPr>
        </p:nvSpPr>
        <p:spPr/>
        <p:txBody>
          <a:bodyPr>
            <a:noAutofit/>
          </a:bodyPr>
          <a:lstStyle/>
          <a:p>
            <a:r>
              <a:rPr lang="en-US" sz="2400" dirty="0" err="1"/>
              <a:t>Sofosbuvir-Velpatasvir</a:t>
            </a:r>
            <a:r>
              <a:rPr lang="en-US" sz="2400" dirty="0"/>
              <a:t> in HCV Genotype 3</a:t>
            </a:r>
            <a:br>
              <a:rPr lang="en-US" sz="2400" dirty="0"/>
            </a:br>
            <a:r>
              <a:rPr lang="en-US" sz="2400" dirty="0"/>
              <a:t>ASTRAL-3: Resistance</a:t>
            </a:r>
          </a:p>
        </p:txBody>
      </p:sp>
      <p:sp>
        <p:nvSpPr>
          <p:cNvPr id="71" name="Content Placeholder 4"/>
          <p:cNvSpPr txBox="1">
            <a:spLocks/>
          </p:cNvSpPr>
          <p:nvPr/>
        </p:nvSpPr>
        <p:spPr>
          <a:xfrm>
            <a:off x="4865914" y="5540176"/>
            <a:ext cx="4201887" cy="365324"/>
          </a:xfrm>
          <a:prstGeom prst="rect">
            <a:avLst/>
          </a:prstGeom>
          <a:solidFill>
            <a:schemeClr val="bg1">
              <a:lumMod val="95000"/>
            </a:schemeClr>
          </a:solidFill>
        </p:spPr>
        <p:txBody>
          <a:bodyPr anchor="ct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200"/>
              </a:spcBef>
              <a:spcAft>
                <a:spcPct val="0"/>
              </a:spcAft>
              <a:buClr>
                <a:srgbClr val="E2E2E2">
                  <a:lumMod val="75000"/>
                </a:srgbClr>
              </a:buClr>
              <a:buSzPct val="90000"/>
              <a:buFont typeface="Wingdings" panose="05000000000000000000" pitchFamily="2" charset="2"/>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     *SVR12 in 84% (21/25) of patients with Y93H</a:t>
            </a:r>
          </a:p>
        </p:txBody>
      </p:sp>
      <p:graphicFrame>
        <p:nvGraphicFramePr>
          <p:cNvPr id="35" name="Chart 3">
            <a:extLst>
              <a:ext uri="{FF2B5EF4-FFF2-40B4-BE49-F238E27FC236}">
                <a16:creationId xmlns:a16="http://schemas.microsoft.com/office/drawing/2014/main" id="{2D8F6986-C4AC-FF49-AD24-B9065216D4B3}"/>
              </a:ext>
            </a:extLst>
          </p:cNvPr>
          <p:cNvGraphicFramePr>
            <a:graphicFrameLocks/>
          </p:cNvGraphicFramePr>
          <p:nvPr/>
        </p:nvGraphicFramePr>
        <p:xfrm>
          <a:off x="175260" y="1943100"/>
          <a:ext cx="3848100" cy="3108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a:extLst>
              <a:ext uri="{FF2B5EF4-FFF2-40B4-BE49-F238E27FC236}">
                <a16:creationId xmlns:a16="http://schemas.microsoft.com/office/drawing/2014/main" id="{02C515FD-BEB5-2F46-9AA6-10AECC149C9D}"/>
              </a:ext>
            </a:extLst>
          </p:cNvPr>
          <p:cNvGraphicFramePr>
            <a:graphicFrameLocks/>
          </p:cNvGraphicFramePr>
          <p:nvPr/>
        </p:nvGraphicFramePr>
        <p:xfrm>
          <a:off x="4861560" y="2011680"/>
          <a:ext cx="4085721" cy="3299460"/>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1">
            <a:extLst>
              <a:ext uri="{FF2B5EF4-FFF2-40B4-BE49-F238E27FC236}">
                <a16:creationId xmlns:a16="http://schemas.microsoft.com/office/drawing/2014/main" id="{027EE2EE-5795-1246-A6C5-3A23EBE634AB}"/>
              </a:ext>
            </a:extLst>
          </p:cNvPr>
          <p:cNvSpPr txBox="1"/>
          <p:nvPr/>
        </p:nvSpPr>
        <p:spPr>
          <a:xfrm>
            <a:off x="5935980" y="4668083"/>
            <a:ext cx="932688" cy="307777"/>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mn-cs"/>
              </a:rPr>
              <a:t>225/231</a:t>
            </a:r>
          </a:p>
        </p:txBody>
      </p:sp>
      <p:sp>
        <p:nvSpPr>
          <p:cNvPr id="38" name="TextBox 1">
            <a:extLst>
              <a:ext uri="{FF2B5EF4-FFF2-40B4-BE49-F238E27FC236}">
                <a16:creationId xmlns:a16="http://schemas.microsoft.com/office/drawing/2014/main" id="{EE667194-6024-E24D-802A-196C0013C242}"/>
              </a:ext>
            </a:extLst>
          </p:cNvPr>
          <p:cNvSpPr txBox="1"/>
          <p:nvPr/>
        </p:nvSpPr>
        <p:spPr>
          <a:xfrm>
            <a:off x="7620000" y="4668083"/>
            <a:ext cx="932688" cy="307777"/>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ea typeface="+mn-ea"/>
                <a:cs typeface="+mn-cs"/>
              </a:rPr>
              <a:t>38/43*</a:t>
            </a:r>
          </a:p>
        </p:txBody>
      </p:sp>
      <p:sp>
        <p:nvSpPr>
          <p:cNvPr id="39" name="TextBox 1">
            <a:extLst>
              <a:ext uri="{FF2B5EF4-FFF2-40B4-BE49-F238E27FC236}">
                <a16:creationId xmlns:a16="http://schemas.microsoft.com/office/drawing/2014/main" id="{C9B91473-5C5A-1B4F-961D-35E8D23836AC}"/>
              </a:ext>
            </a:extLst>
          </p:cNvPr>
          <p:cNvSpPr txBox="1"/>
          <p:nvPr/>
        </p:nvSpPr>
        <p:spPr>
          <a:xfrm>
            <a:off x="640080" y="3677632"/>
            <a:ext cx="932688" cy="276999"/>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(n = 231)</a:t>
            </a:r>
          </a:p>
        </p:txBody>
      </p:sp>
      <p:sp>
        <p:nvSpPr>
          <p:cNvPr id="40" name="TextBox 1">
            <a:extLst>
              <a:ext uri="{FF2B5EF4-FFF2-40B4-BE49-F238E27FC236}">
                <a16:creationId xmlns:a16="http://schemas.microsoft.com/office/drawing/2014/main" id="{EF7E3487-FD6F-D14D-B356-887DEBCBB7D4}"/>
              </a:ext>
            </a:extLst>
          </p:cNvPr>
          <p:cNvSpPr txBox="1"/>
          <p:nvPr/>
        </p:nvSpPr>
        <p:spPr>
          <a:xfrm>
            <a:off x="2377440" y="3654772"/>
            <a:ext cx="932688" cy="276999"/>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(n = 43)</a:t>
            </a:r>
          </a:p>
        </p:txBody>
      </p:sp>
      <p:sp>
        <p:nvSpPr>
          <p:cNvPr id="41" name="Striped Right Arrow 40">
            <a:extLst>
              <a:ext uri="{FF2B5EF4-FFF2-40B4-BE49-F238E27FC236}">
                <a16:creationId xmlns:a16="http://schemas.microsoft.com/office/drawing/2014/main" id="{EB40DB06-7ECD-4441-8B64-8327FB0A5FA6}"/>
              </a:ext>
            </a:extLst>
          </p:cNvPr>
          <p:cNvSpPr/>
          <p:nvPr/>
        </p:nvSpPr>
        <p:spPr>
          <a:xfrm>
            <a:off x="3505200" y="3398520"/>
            <a:ext cx="1303020" cy="449580"/>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CEC7FAC7-2A70-7F42-AD7A-18686F431C3D}"/>
              </a:ext>
            </a:extLst>
          </p:cNvPr>
          <p:cNvSpPr/>
          <p:nvPr/>
        </p:nvSpPr>
        <p:spPr>
          <a:xfrm>
            <a:off x="0" y="1420779"/>
            <a:ext cx="4572000" cy="365760"/>
          </a:xfrm>
          <a:prstGeom prst="rect">
            <a:avLst/>
          </a:prstGeom>
          <a:solidFill>
            <a:schemeClr val="tx1">
              <a:lumMod val="75000"/>
              <a:lumOff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Baseline Resistance-Associated Variants (RAVs)</a:t>
            </a:r>
          </a:p>
        </p:txBody>
      </p:sp>
      <p:sp>
        <p:nvSpPr>
          <p:cNvPr id="43" name="Rectangle 42">
            <a:extLst>
              <a:ext uri="{FF2B5EF4-FFF2-40B4-BE49-F238E27FC236}">
                <a16:creationId xmlns:a16="http://schemas.microsoft.com/office/drawing/2014/main" id="{A96F67FF-4747-BD41-BB60-134A86E1A7FC}"/>
              </a:ext>
            </a:extLst>
          </p:cNvPr>
          <p:cNvSpPr/>
          <p:nvPr/>
        </p:nvSpPr>
        <p:spPr>
          <a:xfrm>
            <a:off x="4648200" y="1420779"/>
            <a:ext cx="4495799" cy="360596"/>
          </a:xfrm>
          <a:prstGeom prst="rect">
            <a:avLst/>
          </a:prstGeom>
          <a:solidFill>
            <a:schemeClr val="tx1">
              <a:lumMod val="75000"/>
              <a:lumOff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a:ea typeface="+mn-ea"/>
                <a:cs typeface="+mn-cs"/>
              </a:rPr>
              <a:t>Response to Treatment (SVR12)</a:t>
            </a:r>
          </a:p>
        </p:txBody>
      </p:sp>
    </p:spTree>
    <p:extLst>
      <p:ext uri="{BB962C8B-B14F-4D97-AF65-F5344CB8AC3E}">
        <p14:creationId xmlns:p14="http://schemas.microsoft.com/office/powerpoint/2010/main" val="84694385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8D667B-F55A-9245-B453-17FE521D7B00}"/>
              </a:ext>
            </a:extLst>
          </p:cNvPr>
          <p:cNvSpPr>
            <a:spLocks noGrp="1"/>
          </p:cNvSpPr>
          <p:nvPr>
            <p:ph type="body" sz="quarter" idx="10"/>
          </p:nvPr>
        </p:nvSpPr>
        <p:spPr/>
        <p:txBody>
          <a:bodyPr/>
          <a:lstStyle/>
          <a:p>
            <a:r>
              <a:rPr lang="en-US" dirty="0"/>
              <a:t>Summary</a:t>
            </a:r>
          </a:p>
        </p:txBody>
      </p:sp>
      <p:sp>
        <p:nvSpPr>
          <p:cNvPr id="3" name="Text Placeholder 2">
            <a:extLst>
              <a:ext uri="{FF2B5EF4-FFF2-40B4-BE49-F238E27FC236}">
                <a16:creationId xmlns:a16="http://schemas.microsoft.com/office/drawing/2014/main" id="{29B126ED-B2EE-0B42-9535-B3F34D3E8349}"/>
              </a:ext>
            </a:extLst>
          </p:cNvPr>
          <p:cNvSpPr>
            <a:spLocks noGrp="1"/>
          </p:cNvSpPr>
          <p:nvPr>
            <p:ph type="body" sz="quarter" idx="20"/>
          </p:nvPr>
        </p:nvSpPr>
        <p:spPr>
          <a:xfrm>
            <a:off x="404648" y="1233377"/>
            <a:ext cx="8445437" cy="4467207"/>
          </a:xfrm>
        </p:spPr>
        <p:txBody>
          <a:bodyPr/>
          <a:lstStyle/>
          <a:p>
            <a:r>
              <a:rPr lang="en-US" dirty="0">
                <a:solidFill>
                  <a:schemeClr val="tx1"/>
                </a:solidFill>
              </a:rPr>
              <a:t>Infection with HCV GT 3 is an independent risk factor for cirrhosis, hepatocellular carcinoma (HCC) and liver related death</a:t>
            </a:r>
          </a:p>
          <a:p>
            <a:r>
              <a:rPr lang="en-US" dirty="0">
                <a:solidFill>
                  <a:schemeClr val="tx1"/>
                </a:solidFill>
              </a:rPr>
              <a:t>Patients with GT3 and cirrhosis are the most difficult to cure</a:t>
            </a:r>
          </a:p>
          <a:p>
            <a:r>
              <a:rPr lang="en-US" dirty="0">
                <a:solidFill>
                  <a:schemeClr val="tx1"/>
                </a:solidFill>
              </a:rPr>
              <a:t>The two preferred regimens from AASLD/IDSA for GT3 patient with cirrhosis are:</a:t>
            </a:r>
          </a:p>
          <a:p>
            <a:pPr lvl="1"/>
            <a:r>
              <a:rPr lang="en-US" dirty="0" err="1">
                <a:solidFill>
                  <a:schemeClr val="tx1"/>
                </a:solidFill>
              </a:rPr>
              <a:t>glecaprevir-pibrentasvir</a:t>
            </a:r>
            <a:r>
              <a:rPr lang="en-US" dirty="0">
                <a:solidFill>
                  <a:schemeClr val="tx1"/>
                </a:solidFill>
              </a:rPr>
              <a:t> for 8 weeks (in persons without HIV)</a:t>
            </a:r>
          </a:p>
          <a:p>
            <a:pPr lvl="1"/>
            <a:r>
              <a:rPr lang="en-US" dirty="0">
                <a:solidFill>
                  <a:schemeClr val="tx1"/>
                </a:solidFill>
              </a:rPr>
              <a:t>sofosbuvir-</a:t>
            </a:r>
            <a:r>
              <a:rPr lang="en-US" dirty="0" err="1">
                <a:solidFill>
                  <a:schemeClr val="tx1"/>
                </a:solidFill>
              </a:rPr>
              <a:t>velpatasvir</a:t>
            </a:r>
            <a:r>
              <a:rPr lang="en-US" dirty="0">
                <a:solidFill>
                  <a:schemeClr val="tx1"/>
                </a:solidFill>
              </a:rPr>
              <a:t> for 12 weeks (in persons without a baseline Y93H RAS)</a:t>
            </a:r>
          </a:p>
        </p:txBody>
      </p:sp>
      <p:sp>
        <p:nvSpPr>
          <p:cNvPr id="4" name="TextBox 3">
            <a:extLst>
              <a:ext uri="{FF2B5EF4-FFF2-40B4-BE49-F238E27FC236}">
                <a16:creationId xmlns:a16="http://schemas.microsoft.com/office/drawing/2014/main" id="{E5E7C60B-8DE5-4314-BD93-3AEC5E1B224E}"/>
              </a:ext>
            </a:extLst>
          </p:cNvPr>
          <p:cNvSpPr txBox="1"/>
          <p:nvPr/>
        </p:nvSpPr>
        <p:spPr>
          <a:xfrm>
            <a:off x="903512" y="6460661"/>
            <a:ext cx="7398025" cy="307777"/>
          </a:xfrm>
          <a:prstGeom prst="rect">
            <a:avLst/>
          </a:prstGeom>
          <a:noFill/>
        </p:spPr>
        <p:txBody>
          <a:bodyPr wrap="square" rtlCol="0">
            <a:spAutoFit/>
          </a:bodyPr>
          <a:lstStyle/>
          <a:p>
            <a:pPr algn="ctr"/>
            <a:r>
              <a:rPr lang="en-US" sz="1400" dirty="0">
                <a:solidFill>
                  <a:schemeClr val="bg1"/>
                </a:solidFill>
              </a:rPr>
              <a:t>https://www.hcvguidelines.org/treatment-naive/gt3/compensated-cirrhosis</a:t>
            </a:r>
          </a:p>
        </p:txBody>
      </p:sp>
    </p:spTree>
    <p:extLst>
      <p:ext uri="{BB962C8B-B14F-4D97-AF65-F5344CB8AC3E}">
        <p14:creationId xmlns:p14="http://schemas.microsoft.com/office/powerpoint/2010/main" val="264244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Conflict of Interest Disclosure Statement</a:t>
            </a:r>
          </a:p>
        </p:txBody>
      </p:sp>
      <p:sp>
        <p:nvSpPr>
          <p:cNvPr id="3" name="Text Placeholder 2"/>
          <p:cNvSpPr>
            <a:spLocks noGrp="1"/>
          </p:cNvSpPr>
          <p:nvPr>
            <p:ph type="body" sz="quarter" idx="20"/>
          </p:nvPr>
        </p:nvSpPr>
        <p:spPr/>
        <p:txBody>
          <a:bodyPr/>
          <a:lstStyle/>
          <a:p>
            <a:r>
              <a:rPr lang="en-US" dirty="0">
                <a:solidFill>
                  <a:schemeClr val="tx1"/>
                </a:solidFill>
              </a:rPr>
              <a:t>Speaker has nothing to disclose.</a:t>
            </a:r>
          </a:p>
          <a:p>
            <a:endParaRPr lang="en-US" sz="2400" dirty="0">
              <a:solidFill>
                <a:schemeClr val="tx1"/>
              </a:solidFill>
            </a:endParaRPr>
          </a:p>
          <a:p>
            <a:r>
              <a:rPr lang="en-US" dirty="0">
                <a:solidFill>
                  <a:schemeClr val="tx1"/>
                </a:solidFill>
              </a:rPr>
              <a:t>This presentation was reviewed by UNMHSC and SCAETC faculty to ensure it meets Continuing Education guidelines.</a:t>
            </a:r>
          </a:p>
          <a:p>
            <a:endParaRPr lang="en-US" sz="2400" dirty="0">
              <a:solidFill>
                <a:schemeClr val="tx1"/>
              </a:solidFill>
            </a:endParaRPr>
          </a:p>
        </p:txBody>
      </p:sp>
      <p:sp>
        <p:nvSpPr>
          <p:cNvPr id="5" name="TextBox 4"/>
          <p:cNvSpPr txBox="1"/>
          <p:nvPr/>
        </p:nvSpPr>
        <p:spPr>
          <a:xfrm>
            <a:off x="451821" y="5334169"/>
            <a:ext cx="8315661" cy="1015663"/>
          </a:xfrm>
          <a:prstGeom prst="rect">
            <a:avLst/>
          </a:prstGeom>
          <a:noFill/>
        </p:spPr>
        <p:txBody>
          <a:bodyPr wrap="square" rtlCol="0">
            <a:spAutoFit/>
          </a:bodyPr>
          <a:lstStyle/>
          <a:p>
            <a:r>
              <a:rPr lang="en-US" sz="12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project is supported by the Health Resources and Services Administration (HRSA) of the U.S. Department of Health and Human Services (HHS). Under grant number U1OHA33225 (South Central AIDS Education and Training Center). It was awarded to the University of New Mexico.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p>
        </p:txBody>
      </p:sp>
    </p:spTree>
    <p:extLst>
      <p:ext uri="{BB962C8B-B14F-4D97-AF65-F5344CB8AC3E}">
        <p14:creationId xmlns:p14="http://schemas.microsoft.com/office/powerpoint/2010/main" val="745320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640A45-DBF4-2841-B862-D40FF0D85C02}"/>
              </a:ext>
            </a:extLst>
          </p:cNvPr>
          <p:cNvSpPr>
            <a:spLocks noGrp="1"/>
          </p:cNvSpPr>
          <p:nvPr>
            <p:ph type="body" sz="quarter" idx="10"/>
          </p:nvPr>
        </p:nvSpPr>
        <p:spPr/>
        <p:txBody>
          <a:bodyPr/>
          <a:lstStyle/>
          <a:p>
            <a:r>
              <a:rPr lang="en-US" dirty="0"/>
              <a:t>References</a:t>
            </a:r>
          </a:p>
        </p:txBody>
      </p:sp>
      <p:sp>
        <p:nvSpPr>
          <p:cNvPr id="3" name="Text Placeholder 2">
            <a:extLst>
              <a:ext uri="{FF2B5EF4-FFF2-40B4-BE49-F238E27FC236}">
                <a16:creationId xmlns:a16="http://schemas.microsoft.com/office/drawing/2014/main" id="{41520F68-37C9-4C42-A334-8EAB4B626E2F}"/>
              </a:ext>
            </a:extLst>
          </p:cNvPr>
          <p:cNvSpPr>
            <a:spLocks noGrp="1"/>
          </p:cNvSpPr>
          <p:nvPr>
            <p:ph type="body" sz="quarter" idx="20"/>
          </p:nvPr>
        </p:nvSpPr>
        <p:spPr/>
        <p:txBody>
          <a:bodyPr/>
          <a:lstStyle/>
          <a:p>
            <a:r>
              <a:rPr lang="en-US" sz="2000" dirty="0">
                <a:solidFill>
                  <a:schemeClr val="tx1"/>
                </a:solidFill>
              </a:rPr>
              <a:t>Gordon SC, et al; </a:t>
            </a:r>
            <a:r>
              <a:rPr lang="en-US" sz="2000" dirty="0" err="1">
                <a:solidFill>
                  <a:schemeClr val="tx1"/>
                </a:solidFill>
              </a:rPr>
              <a:t>CHeCS</a:t>
            </a:r>
            <a:r>
              <a:rPr lang="en-US" sz="2000" dirty="0">
                <a:solidFill>
                  <a:schemeClr val="tx1"/>
                </a:solidFill>
              </a:rPr>
              <a:t> investigators. Race, Age, and Geography Impact Hepatitis C Genotype Distribution in the United States. J Clin Gastroenterol. 2019 Jan;53(1):40-50</a:t>
            </a:r>
          </a:p>
          <a:p>
            <a:r>
              <a:rPr lang="en-US" sz="2000" dirty="0">
                <a:solidFill>
                  <a:schemeClr val="tx1"/>
                </a:solidFill>
              </a:rPr>
              <a:t>McMahon BJ, et al. Infection With Hepatitis C Virus Genotype 3 Is an Independent Risk Factor for End-Stage Liver Disease, Hepatocellular Carcinoma, and Liver-Related Death. Clin Gastroenterol Hepatol. 2017 Mar;15(3):431-437.</a:t>
            </a:r>
          </a:p>
          <a:p>
            <a:r>
              <a:rPr lang="en-US" sz="2000" dirty="0">
                <a:solidFill>
                  <a:schemeClr val="tx1"/>
                </a:solidFill>
              </a:rPr>
              <a:t>Kanwal F, et al.. HCV genotype 3 is associated with an increased risk of cirrhosis and hepatocellular cancer in a national sample of U.S. Veterans with HCV. Hepatology. 2014 Jul;60(1):98-105. </a:t>
            </a:r>
            <a:r>
              <a:rPr lang="en-US" sz="2000" dirty="0" err="1">
                <a:solidFill>
                  <a:schemeClr val="tx1"/>
                </a:solidFill>
              </a:rPr>
              <a:t>doi</a:t>
            </a:r>
            <a:r>
              <a:rPr lang="en-US" sz="2000" dirty="0">
                <a:solidFill>
                  <a:schemeClr val="tx1"/>
                </a:solidFill>
              </a:rPr>
              <a:t>: 10.1002/hep.27095. </a:t>
            </a:r>
            <a:r>
              <a:rPr lang="en-US" sz="2000" dirty="0" err="1">
                <a:solidFill>
                  <a:schemeClr val="tx1"/>
                </a:solidFill>
              </a:rPr>
              <a:t>Epub</a:t>
            </a:r>
            <a:r>
              <a:rPr lang="en-US" sz="2000" dirty="0">
                <a:solidFill>
                  <a:schemeClr val="tx1"/>
                </a:solidFill>
              </a:rPr>
              <a:t> 2014 May 27. </a:t>
            </a:r>
          </a:p>
          <a:p>
            <a:r>
              <a:rPr lang="en-US" sz="2000" dirty="0" err="1">
                <a:solidFill>
                  <a:schemeClr val="tx1"/>
                </a:solidFill>
              </a:rPr>
              <a:t>Bochud</a:t>
            </a:r>
            <a:r>
              <a:rPr lang="en-US" sz="2000" dirty="0">
                <a:solidFill>
                  <a:schemeClr val="tx1"/>
                </a:solidFill>
              </a:rPr>
              <a:t> PY; Swiss Hepatitis C Cohort Study Group. Genotype 3 is associated with accelerated fibrosis progression in chronic hepatitis C. J Hepatol. 2009 Oct;51(4):655-66. </a:t>
            </a:r>
          </a:p>
          <a:p>
            <a:r>
              <a:rPr lang="en-US" sz="2000" dirty="0">
                <a:solidFill>
                  <a:schemeClr val="tx1"/>
                </a:solidFill>
              </a:rPr>
              <a:t>AASLD/IDSA HCV Guidance: </a:t>
            </a:r>
            <a:r>
              <a:rPr lang="en-US" sz="2000" dirty="0">
                <a:solidFill>
                  <a:schemeClr val="tx1"/>
                </a:solidFill>
                <a:hlinkClick r:id="rId2">
                  <a:extLst>
                    <a:ext uri="{A12FA001-AC4F-418D-AE19-62706E023703}">
                      <ahyp:hlinkClr xmlns:ahyp="http://schemas.microsoft.com/office/drawing/2018/hyperlinkcolor" val="tx"/>
                    </a:ext>
                  </a:extLst>
                </a:hlinkClick>
              </a:rPr>
              <a:t>https://www.hcvguidelines.org/</a:t>
            </a:r>
            <a:endParaRPr lang="en-US" sz="2000" dirty="0">
              <a:solidFill>
                <a:schemeClr val="tx1"/>
              </a:solidFill>
            </a:endParaRPr>
          </a:p>
          <a:p>
            <a:r>
              <a:rPr lang="en-US" sz="2000" dirty="0">
                <a:solidFill>
                  <a:schemeClr val="tx1"/>
                </a:solidFill>
              </a:rPr>
              <a:t>HCV Online: </a:t>
            </a:r>
            <a:r>
              <a:rPr lang="en-US" sz="2000" dirty="0">
                <a:solidFill>
                  <a:schemeClr val="tx1"/>
                </a:solidFill>
                <a:hlinkClick r:id="rId3">
                  <a:extLst>
                    <a:ext uri="{A12FA001-AC4F-418D-AE19-62706E023703}">
                      <ahyp:hlinkClr xmlns:ahyp="http://schemas.microsoft.com/office/drawing/2018/hyperlinkcolor" val="tx"/>
                    </a:ext>
                  </a:extLst>
                </a:hlinkClick>
              </a:rPr>
              <a:t>https://www.hepatitisc.uw.edu/</a:t>
            </a:r>
            <a:endParaRPr lang="en-US" sz="2000" dirty="0">
              <a:solidFill>
                <a:schemeClr val="tx1"/>
              </a:solidFill>
            </a:endParaRPr>
          </a:p>
          <a:p>
            <a:endParaRPr lang="en-US" sz="2000" dirty="0">
              <a:solidFill>
                <a:schemeClr val="tx1"/>
              </a:solidFill>
            </a:endParaRPr>
          </a:p>
          <a:p>
            <a:endParaRPr lang="en-US" dirty="0"/>
          </a:p>
        </p:txBody>
      </p:sp>
    </p:spTree>
    <p:extLst>
      <p:ext uri="{BB962C8B-B14F-4D97-AF65-F5344CB8AC3E}">
        <p14:creationId xmlns:p14="http://schemas.microsoft.com/office/powerpoint/2010/main" val="47772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3" name="Text Placeholder 2"/>
          <p:cNvSpPr>
            <a:spLocks noGrp="1"/>
          </p:cNvSpPr>
          <p:nvPr>
            <p:ph type="body" sz="quarter" idx="20"/>
          </p:nvPr>
        </p:nvSpPr>
        <p:spPr/>
        <p:txBody>
          <a:bodyPr/>
          <a:lstStyle/>
          <a:p>
            <a:r>
              <a:rPr lang="en-US" dirty="0">
                <a:solidFill>
                  <a:schemeClr val="tx1"/>
                </a:solidFill>
              </a:rPr>
              <a:t>National Clinician  Consultation Center </a:t>
            </a:r>
            <a:r>
              <a:rPr lang="en-US" sz="1800" dirty="0">
                <a:hlinkClick r:id="rId3"/>
              </a:rPr>
              <a:t>http://nccc.ucsf.edu/</a:t>
            </a:r>
            <a:endParaRPr lang="en-US" sz="1950" dirty="0"/>
          </a:p>
          <a:p>
            <a:pPr lvl="1"/>
            <a:r>
              <a:rPr lang="en-US" dirty="0">
                <a:solidFill>
                  <a:schemeClr val="tx1"/>
                </a:solidFill>
              </a:rPr>
              <a:t>HIV Management</a:t>
            </a:r>
          </a:p>
          <a:p>
            <a:pPr lvl="1"/>
            <a:r>
              <a:rPr lang="en-US" dirty="0">
                <a:solidFill>
                  <a:schemeClr val="tx1"/>
                </a:solidFill>
              </a:rPr>
              <a:t>Perinatal HIV </a:t>
            </a:r>
          </a:p>
          <a:p>
            <a:pPr lvl="1"/>
            <a:r>
              <a:rPr lang="en-US" dirty="0">
                <a:solidFill>
                  <a:schemeClr val="tx1"/>
                </a:solidFill>
              </a:rPr>
              <a:t>HIV </a:t>
            </a:r>
            <a:r>
              <a:rPr lang="en-US" dirty="0" err="1">
                <a:solidFill>
                  <a:schemeClr val="tx1"/>
                </a:solidFill>
              </a:rPr>
              <a:t>PrEP</a:t>
            </a:r>
            <a:r>
              <a:rPr lang="en-US" dirty="0">
                <a:solidFill>
                  <a:schemeClr val="tx1"/>
                </a:solidFill>
              </a:rPr>
              <a:t> </a:t>
            </a:r>
          </a:p>
          <a:p>
            <a:pPr lvl="1"/>
            <a:r>
              <a:rPr lang="en-US" dirty="0">
                <a:solidFill>
                  <a:schemeClr val="tx1"/>
                </a:solidFill>
              </a:rPr>
              <a:t>HIV PEP line</a:t>
            </a:r>
          </a:p>
          <a:p>
            <a:pPr lvl="1"/>
            <a:r>
              <a:rPr lang="en-US" dirty="0">
                <a:solidFill>
                  <a:schemeClr val="tx1"/>
                </a:solidFill>
              </a:rPr>
              <a:t>HCV Management</a:t>
            </a:r>
          </a:p>
          <a:p>
            <a:pPr lvl="1"/>
            <a:r>
              <a:rPr lang="en-US" dirty="0">
                <a:solidFill>
                  <a:schemeClr val="tx1"/>
                </a:solidFill>
              </a:rPr>
              <a:t>Substance Use Management</a:t>
            </a:r>
          </a:p>
          <a:p>
            <a:pPr lvl="1"/>
            <a:endParaRPr lang="en-US" sz="600" dirty="0">
              <a:solidFill>
                <a:schemeClr val="tx1"/>
              </a:solidFill>
            </a:endParaRPr>
          </a:p>
          <a:p>
            <a:r>
              <a:rPr lang="en-US" dirty="0">
                <a:solidFill>
                  <a:schemeClr val="tx1"/>
                </a:solidFill>
              </a:rPr>
              <a:t>Present case on ECHO   </a:t>
            </a:r>
            <a:r>
              <a:rPr lang="en-US" sz="2200" dirty="0">
                <a:hlinkClick r:id="rId4"/>
              </a:rPr>
              <a:t>http://echo.unm.edu</a:t>
            </a:r>
            <a:r>
              <a:rPr lang="en-US" sz="2200" dirty="0"/>
              <a:t>        </a:t>
            </a:r>
            <a:r>
              <a:rPr lang="en-US" sz="2200" dirty="0">
                <a:hlinkClick r:id="rId5"/>
              </a:rPr>
              <a:t>hivecho@salud.unm.edu</a:t>
            </a:r>
            <a:r>
              <a:rPr lang="en-US" sz="2200" dirty="0"/>
              <a:t> </a:t>
            </a:r>
          </a:p>
        </p:txBody>
      </p:sp>
      <p:sp>
        <p:nvSpPr>
          <p:cNvPr id="4" name="Text Placeholder 3"/>
          <p:cNvSpPr>
            <a:spLocks noGrp="1"/>
          </p:cNvSpPr>
          <p:nvPr>
            <p:ph type="body" sz="quarter" idx="21"/>
          </p:nvPr>
        </p:nvSpPr>
        <p:spPr>
          <a:xfrm>
            <a:off x="4215740" y="1233377"/>
            <a:ext cx="4723464" cy="5071730"/>
          </a:xfrm>
        </p:spPr>
        <p:txBody>
          <a:bodyPr/>
          <a:lstStyle/>
          <a:p>
            <a:r>
              <a:rPr lang="en-US" dirty="0">
                <a:solidFill>
                  <a:schemeClr val="tx1"/>
                </a:solidFill>
              </a:rPr>
              <a:t>AETC National HIV Curriculum </a:t>
            </a:r>
            <a:r>
              <a:rPr lang="en-US" dirty="0">
                <a:hlinkClick r:id="rId6"/>
              </a:rPr>
              <a:t>https://aidsetc.org/nhc</a:t>
            </a:r>
            <a:endParaRPr lang="en-US" dirty="0"/>
          </a:p>
          <a:p>
            <a:endParaRPr lang="en-US" sz="900" dirty="0"/>
          </a:p>
          <a:p>
            <a:r>
              <a:rPr lang="en-US" dirty="0">
                <a:solidFill>
                  <a:schemeClr val="tx1"/>
                </a:solidFill>
              </a:rPr>
              <a:t>AETC National Coordinating Resource Center </a:t>
            </a:r>
            <a:r>
              <a:rPr lang="en-US" dirty="0">
                <a:hlinkClick r:id="rId7"/>
              </a:rPr>
              <a:t>https://targethiv.org/library/aetc-national-coordinating-resource-center-0</a:t>
            </a:r>
            <a:endParaRPr lang="en-US" dirty="0"/>
          </a:p>
          <a:p>
            <a:endParaRPr lang="en-US" sz="800" dirty="0"/>
          </a:p>
          <a:p>
            <a:r>
              <a:rPr lang="en-US" dirty="0">
                <a:solidFill>
                  <a:schemeClr val="tx1"/>
                </a:solidFill>
              </a:rPr>
              <a:t>Additional trainings </a:t>
            </a:r>
            <a:r>
              <a:rPr lang="en-US" dirty="0">
                <a:hlinkClick r:id="rId8"/>
              </a:rPr>
              <a:t>scaetcecho@salud.unm.edu</a:t>
            </a:r>
            <a:endParaRPr lang="en-US" dirty="0"/>
          </a:p>
          <a:p>
            <a:r>
              <a:rPr lang="en-US" dirty="0">
                <a:hlinkClick r:id="rId9"/>
              </a:rPr>
              <a:t>www.scaetc.org</a:t>
            </a:r>
            <a:endParaRPr lang="en-US" dirty="0"/>
          </a:p>
        </p:txBody>
      </p:sp>
    </p:spTree>
    <p:extLst>
      <p:ext uri="{BB962C8B-B14F-4D97-AF65-F5344CB8AC3E}">
        <p14:creationId xmlns:p14="http://schemas.microsoft.com/office/powerpoint/2010/main" val="370596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Learning Objectives</a:t>
            </a:r>
          </a:p>
        </p:txBody>
      </p:sp>
      <p:sp>
        <p:nvSpPr>
          <p:cNvPr id="3" name="Text Placeholder 2"/>
          <p:cNvSpPr>
            <a:spLocks noGrp="1"/>
          </p:cNvSpPr>
          <p:nvPr>
            <p:ph type="body" sz="quarter" idx="20"/>
          </p:nvPr>
        </p:nvSpPr>
        <p:spPr>
          <a:xfrm>
            <a:off x="404649" y="1578279"/>
            <a:ext cx="8334704" cy="4122305"/>
          </a:xfrm>
        </p:spPr>
        <p:txBody>
          <a:bodyPr/>
          <a:lstStyle/>
          <a:p>
            <a:pPr marL="514350" indent="-514350">
              <a:buFont typeface="+mj-lt"/>
              <a:buAutoNum type="arabicPeriod"/>
            </a:pPr>
            <a:r>
              <a:rPr lang="en-US" dirty="0">
                <a:solidFill>
                  <a:schemeClr val="tx1"/>
                </a:solidFill>
              </a:rPr>
              <a:t>Recognize the difference between HCV genotype 3 and other genotypes</a:t>
            </a:r>
          </a:p>
          <a:p>
            <a:pPr marL="514350" indent="-514350">
              <a:buFont typeface="+mj-lt"/>
              <a:buAutoNum type="arabicPeriod"/>
            </a:pPr>
            <a:endParaRPr lang="en-US" dirty="0">
              <a:solidFill>
                <a:schemeClr val="tx1"/>
              </a:solidFill>
            </a:endParaRPr>
          </a:p>
          <a:p>
            <a:pPr marL="514350" indent="-514350">
              <a:buFont typeface="+mj-lt"/>
              <a:buAutoNum type="arabicPeriod"/>
            </a:pPr>
            <a:r>
              <a:rPr lang="en-US" dirty="0">
                <a:solidFill>
                  <a:schemeClr val="tx1"/>
                </a:solidFill>
              </a:rPr>
              <a:t>Identify appropriate treatment options for patients with HCV genotype 3 and cirrhosis</a:t>
            </a:r>
          </a:p>
          <a:p>
            <a:pPr marL="514350" indent="-514350">
              <a:buFont typeface="+mj-lt"/>
              <a:buAutoNum type="arabicPeriod"/>
            </a:pPr>
            <a:endParaRPr lang="en-US" dirty="0">
              <a:solidFill>
                <a:schemeClr val="tx1"/>
              </a:solidFill>
            </a:endParaRPr>
          </a:p>
        </p:txBody>
      </p:sp>
    </p:spTree>
    <p:extLst>
      <p:ext uri="{BB962C8B-B14F-4D97-AF65-F5344CB8AC3E}">
        <p14:creationId xmlns:p14="http://schemas.microsoft.com/office/powerpoint/2010/main" val="110852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HCV Genotype 3 (GT3)</a:t>
            </a:r>
          </a:p>
        </p:txBody>
      </p:sp>
      <p:sp>
        <p:nvSpPr>
          <p:cNvPr id="6" name="Text Placeholder 5"/>
          <p:cNvSpPr>
            <a:spLocks noGrp="1"/>
          </p:cNvSpPr>
          <p:nvPr>
            <p:ph type="body" sz="quarter" idx="20"/>
          </p:nvPr>
        </p:nvSpPr>
        <p:spPr>
          <a:xfrm>
            <a:off x="404649" y="1271237"/>
            <a:ext cx="8334704" cy="4222513"/>
          </a:xfrm>
        </p:spPr>
        <p:txBody>
          <a:bodyPr/>
          <a:lstStyle/>
          <a:p>
            <a:r>
              <a:rPr lang="en-US" dirty="0">
                <a:solidFill>
                  <a:schemeClr val="tx1"/>
                </a:solidFill>
              </a:rPr>
              <a:t>In U.S., prevalence of GT3 approximately 10% </a:t>
            </a:r>
          </a:p>
          <a:p>
            <a:r>
              <a:rPr lang="en-US" dirty="0">
                <a:solidFill>
                  <a:schemeClr val="tx1"/>
                </a:solidFill>
              </a:rPr>
              <a:t>GT3 infection more common in younger patients (4% in patients born before 1946 - 18% in those born after 1976)</a:t>
            </a:r>
          </a:p>
          <a:p>
            <a:r>
              <a:rPr lang="en-US" dirty="0">
                <a:solidFill>
                  <a:schemeClr val="tx1"/>
                </a:solidFill>
              </a:rPr>
              <a:t>Higher proportion of GT3 among people who inject drugs (PWID) </a:t>
            </a:r>
          </a:p>
          <a:p>
            <a:r>
              <a:rPr lang="en-US" dirty="0">
                <a:solidFill>
                  <a:schemeClr val="tx1"/>
                </a:solidFill>
              </a:rPr>
              <a:t>Faster rates of fibrosis progression </a:t>
            </a:r>
          </a:p>
          <a:p>
            <a:r>
              <a:rPr lang="en-US" dirty="0">
                <a:solidFill>
                  <a:schemeClr val="tx1"/>
                </a:solidFill>
              </a:rPr>
              <a:t>Increased risk of cirrhosis</a:t>
            </a:r>
          </a:p>
          <a:p>
            <a:r>
              <a:rPr lang="en-US" dirty="0">
                <a:solidFill>
                  <a:schemeClr val="tx1"/>
                </a:solidFill>
              </a:rPr>
              <a:t>Higher prevalence of severe steatosis</a:t>
            </a:r>
          </a:p>
          <a:p>
            <a:r>
              <a:rPr lang="en-US" dirty="0">
                <a:solidFill>
                  <a:schemeClr val="tx1"/>
                </a:solidFill>
              </a:rPr>
              <a:t>Higher incidence of hepatocellular carcinoma</a:t>
            </a:r>
          </a:p>
          <a:p>
            <a:endParaRPr lang="en-US" dirty="0">
              <a:solidFill>
                <a:schemeClr val="tx1"/>
              </a:solidFill>
            </a:endParaRPr>
          </a:p>
          <a:p>
            <a:pPr lvl="1"/>
            <a:endParaRPr lang="en-US" dirty="0">
              <a:solidFill>
                <a:schemeClr val="tx1"/>
              </a:solidFill>
            </a:endParaRPr>
          </a:p>
        </p:txBody>
      </p:sp>
      <p:sp>
        <p:nvSpPr>
          <p:cNvPr id="4" name="TextBox 3">
            <a:extLst>
              <a:ext uri="{FF2B5EF4-FFF2-40B4-BE49-F238E27FC236}">
                <a16:creationId xmlns:a16="http://schemas.microsoft.com/office/drawing/2014/main" id="{DC68D5C8-0EE2-43B7-AF46-9EE28FF0B42E}"/>
              </a:ext>
            </a:extLst>
          </p:cNvPr>
          <p:cNvSpPr txBox="1"/>
          <p:nvPr/>
        </p:nvSpPr>
        <p:spPr>
          <a:xfrm>
            <a:off x="903512" y="6460661"/>
            <a:ext cx="7398025" cy="307777"/>
          </a:xfrm>
          <a:prstGeom prst="rect">
            <a:avLst/>
          </a:prstGeom>
          <a:noFill/>
        </p:spPr>
        <p:txBody>
          <a:bodyPr wrap="square" rtlCol="0">
            <a:spAutoFit/>
          </a:bodyPr>
          <a:lstStyle/>
          <a:p>
            <a:pPr algn="ctr"/>
            <a:r>
              <a:rPr lang="en-US" sz="1400" dirty="0">
                <a:solidFill>
                  <a:schemeClr val="bg1"/>
                </a:solidFill>
              </a:rPr>
              <a:t>https://www.hepatitisc.uw.edu/go/treatment-infection/treatment-genotype-3/core-concept/all</a:t>
            </a:r>
          </a:p>
        </p:txBody>
      </p:sp>
    </p:spTree>
    <p:extLst>
      <p:ext uri="{BB962C8B-B14F-4D97-AF65-F5344CB8AC3E}">
        <p14:creationId xmlns:p14="http://schemas.microsoft.com/office/powerpoint/2010/main" val="186258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768EFF-1470-8D47-82E0-1E8918C0A157}"/>
              </a:ext>
            </a:extLst>
          </p:cNvPr>
          <p:cNvSpPr>
            <a:spLocks noGrp="1"/>
          </p:cNvSpPr>
          <p:nvPr>
            <p:ph type="body" sz="quarter" idx="10"/>
          </p:nvPr>
        </p:nvSpPr>
        <p:spPr/>
        <p:txBody>
          <a:bodyPr/>
          <a:lstStyle/>
          <a:p>
            <a:r>
              <a:rPr lang="en-US" dirty="0"/>
              <a:t>HCV GT3 Treatment</a:t>
            </a:r>
          </a:p>
        </p:txBody>
      </p:sp>
      <p:sp>
        <p:nvSpPr>
          <p:cNvPr id="3" name="Text Placeholder 2">
            <a:extLst>
              <a:ext uri="{FF2B5EF4-FFF2-40B4-BE49-F238E27FC236}">
                <a16:creationId xmlns:a16="http://schemas.microsoft.com/office/drawing/2014/main" id="{723A4207-2D55-F04B-8B80-AD753CCCD954}"/>
              </a:ext>
            </a:extLst>
          </p:cNvPr>
          <p:cNvSpPr>
            <a:spLocks noGrp="1"/>
          </p:cNvSpPr>
          <p:nvPr>
            <p:ph type="body" sz="quarter" idx="20"/>
          </p:nvPr>
        </p:nvSpPr>
        <p:spPr>
          <a:xfrm>
            <a:off x="404648" y="1233377"/>
            <a:ext cx="8423665" cy="4467207"/>
          </a:xfrm>
        </p:spPr>
        <p:txBody>
          <a:bodyPr/>
          <a:lstStyle/>
          <a:p>
            <a:r>
              <a:rPr lang="en-US" dirty="0">
                <a:solidFill>
                  <a:schemeClr val="tx1"/>
                </a:solidFill>
              </a:rPr>
              <a:t>In direct-acting antiviral (DAA) era, GT3 relatively difficult to cure compared with other genotypes in patients with cirrhosis</a:t>
            </a:r>
          </a:p>
          <a:p>
            <a:r>
              <a:rPr lang="en-US" dirty="0">
                <a:solidFill>
                  <a:schemeClr val="tx1"/>
                </a:solidFill>
              </a:rPr>
              <a:t>For treatment-naïve adults with compensated cirrhosis, two regimens recommended: </a:t>
            </a:r>
          </a:p>
          <a:p>
            <a:pPr lvl="1"/>
            <a:r>
              <a:rPr lang="en-US" dirty="0" err="1">
                <a:solidFill>
                  <a:schemeClr val="tx1"/>
                </a:solidFill>
              </a:rPr>
              <a:t>glecaprevir-pibrentasvir</a:t>
            </a:r>
            <a:r>
              <a:rPr lang="en-US" dirty="0">
                <a:solidFill>
                  <a:schemeClr val="tx1"/>
                </a:solidFill>
              </a:rPr>
              <a:t> for 8 weeks (in persons without HIV)</a:t>
            </a:r>
          </a:p>
          <a:p>
            <a:pPr lvl="1"/>
            <a:r>
              <a:rPr lang="en-US" dirty="0">
                <a:solidFill>
                  <a:schemeClr val="tx1"/>
                </a:solidFill>
              </a:rPr>
              <a:t>sofosbuvir-</a:t>
            </a:r>
            <a:r>
              <a:rPr lang="en-US" dirty="0" err="1">
                <a:solidFill>
                  <a:schemeClr val="tx1"/>
                </a:solidFill>
              </a:rPr>
              <a:t>velpatasvir</a:t>
            </a:r>
            <a:r>
              <a:rPr lang="en-US" dirty="0">
                <a:solidFill>
                  <a:schemeClr val="tx1"/>
                </a:solidFill>
              </a:rPr>
              <a:t> for 12 weeks </a:t>
            </a:r>
          </a:p>
          <a:p>
            <a:r>
              <a:rPr lang="en-US" dirty="0">
                <a:solidFill>
                  <a:schemeClr val="tx1"/>
                </a:solidFill>
              </a:rPr>
              <a:t>If considering sofosbuvir-</a:t>
            </a:r>
            <a:r>
              <a:rPr lang="en-US" dirty="0" err="1">
                <a:solidFill>
                  <a:schemeClr val="tx1"/>
                </a:solidFill>
              </a:rPr>
              <a:t>velpatasvir</a:t>
            </a:r>
            <a:r>
              <a:rPr lang="en-US" dirty="0">
                <a:solidFill>
                  <a:schemeClr val="tx1"/>
                </a:solidFill>
              </a:rPr>
              <a:t>: </a:t>
            </a:r>
          </a:p>
          <a:p>
            <a:pPr lvl="1"/>
            <a:r>
              <a:rPr lang="en-US" dirty="0">
                <a:solidFill>
                  <a:schemeClr val="tx1"/>
                </a:solidFill>
              </a:rPr>
              <a:t>Baseline NS5A genotype 3 resistance testing required</a:t>
            </a:r>
          </a:p>
          <a:p>
            <a:pPr lvl="1"/>
            <a:r>
              <a:rPr lang="en-US" dirty="0">
                <a:solidFill>
                  <a:schemeClr val="tx1"/>
                </a:solidFill>
              </a:rPr>
              <a:t>Ribavirin should be added if the Y93H resistance-associated substitution (RAS) is detected</a:t>
            </a:r>
          </a:p>
        </p:txBody>
      </p:sp>
      <p:sp>
        <p:nvSpPr>
          <p:cNvPr id="4" name="TextBox 3">
            <a:extLst>
              <a:ext uri="{FF2B5EF4-FFF2-40B4-BE49-F238E27FC236}">
                <a16:creationId xmlns:a16="http://schemas.microsoft.com/office/drawing/2014/main" id="{C7989CB6-E34A-43AB-8E57-66C4CF0A9CD5}"/>
              </a:ext>
            </a:extLst>
          </p:cNvPr>
          <p:cNvSpPr txBox="1"/>
          <p:nvPr/>
        </p:nvSpPr>
        <p:spPr>
          <a:xfrm>
            <a:off x="903512" y="6460661"/>
            <a:ext cx="7398025" cy="307777"/>
          </a:xfrm>
          <a:prstGeom prst="rect">
            <a:avLst/>
          </a:prstGeom>
          <a:noFill/>
        </p:spPr>
        <p:txBody>
          <a:bodyPr wrap="square" rtlCol="0">
            <a:spAutoFit/>
          </a:bodyPr>
          <a:lstStyle/>
          <a:p>
            <a:pPr algn="ctr"/>
            <a:r>
              <a:rPr lang="en-US" sz="1400">
                <a:solidFill>
                  <a:schemeClr val="bg1"/>
                </a:solidFill>
              </a:rPr>
              <a:t>https://www.hepatitisc.uw.edu/go/treatment-infection/treatment-genotype-3/core-concept/all</a:t>
            </a:r>
            <a:endParaRPr lang="en-US" sz="1400" dirty="0">
              <a:solidFill>
                <a:schemeClr val="bg1"/>
              </a:solidFill>
            </a:endParaRPr>
          </a:p>
        </p:txBody>
      </p:sp>
    </p:spTree>
    <p:extLst>
      <p:ext uri="{BB962C8B-B14F-4D97-AF65-F5344CB8AC3E}">
        <p14:creationId xmlns:p14="http://schemas.microsoft.com/office/powerpoint/2010/main" val="4094977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8E20-3ED6-A44E-8DF0-A8F0B2C84C4B}"/>
              </a:ext>
            </a:extLst>
          </p:cNvPr>
          <p:cNvSpPr>
            <a:spLocks noGrp="1"/>
          </p:cNvSpPr>
          <p:nvPr>
            <p:ph type="title"/>
          </p:nvPr>
        </p:nvSpPr>
        <p:spPr/>
        <p:txBody>
          <a:bodyPr/>
          <a:lstStyle/>
          <a:p>
            <a:r>
              <a:rPr lang="en-US" sz="3200" dirty="0"/>
              <a:t>AASLD/IDSA HCV Guidelines:</a:t>
            </a:r>
            <a:br>
              <a:rPr lang="en-US" sz="3200" dirty="0"/>
            </a:br>
            <a:r>
              <a:rPr lang="en-US" sz="3200" dirty="0"/>
              <a:t>Treatment Naive Genotype 3 With Compensated Cirrhosis</a:t>
            </a:r>
            <a:br>
              <a:rPr lang="en-US" sz="3200" dirty="0"/>
            </a:br>
            <a:endParaRPr lang="en-US" sz="3200" dirty="0"/>
          </a:p>
        </p:txBody>
      </p:sp>
      <p:pic>
        <p:nvPicPr>
          <p:cNvPr id="3" name="Content Placeholder 3">
            <a:extLst>
              <a:ext uri="{FF2B5EF4-FFF2-40B4-BE49-F238E27FC236}">
                <a16:creationId xmlns:a16="http://schemas.microsoft.com/office/drawing/2014/main" id="{2B24F733-467E-FD40-B593-3F02DBFDB066}"/>
              </a:ext>
            </a:extLst>
          </p:cNvPr>
          <p:cNvPicPr>
            <a:picLocks noChangeAspect="1"/>
          </p:cNvPicPr>
          <p:nvPr/>
        </p:nvPicPr>
        <p:blipFill>
          <a:blip r:embed="rId2"/>
          <a:stretch>
            <a:fillRect/>
          </a:stretch>
        </p:blipFill>
        <p:spPr>
          <a:xfrm>
            <a:off x="772870" y="1690689"/>
            <a:ext cx="7742480" cy="4422562"/>
          </a:xfrm>
          <a:prstGeom prst="rect">
            <a:avLst/>
          </a:prstGeom>
        </p:spPr>
      </p:pic>
      <p:sp>
        <p:nvSpPr>
          <p:cNvPr id="4" name="TextBox 3">
            <a:extLst>
              <a:ext uri="{FF2B5EF4-FFF2-40B4-BE49-F238E27FC236}">
                <a16:creationId xmlns:a16="http://schemas.microsoft.com/office/drawing/2014/main" id="{1BEC36A1-D9B5-FD49-94C5-571329E2CC5F}"/>
              </a:ext>
            </a:extLst>
          </p:cNvPr>
          <p:cNvSpPr txBox="1"/>
          <p:nvPr/>
        </p:nvSpPr>
        <p:spPr>
          <a:xfrm>
            <a:off x="1013014" y="6492875"/>
            <a:ext cx="7262191" cy="307777"/>
          </a:xfrm>
          <a:prstGeom prst="rect">
            <a:avLst/>
          </a:prstGeom>
          <a:noFill/>
        </p:spPr>
        <p:txBody>
          <a:bodyPr wrap="square" rtlCol="0">
            <a:spAutoFit/>
          </a:bodyPr>
          <a:lstStyle/>
          <a:p>
            <a:pPr algn="ctr"/>
            <a:r>
              <a:rPr lang="en-US" sz="1400" dirty="0">
                <a:solidFill>
                  <a:schemeClr val="bg1"/>
                </a:solidFill>
              </a:rPr>
              <a:t>https://www.hcvguidelines.org/treatment-naive/gt3/compensated-cirrhosis</a:t>
            </a:r>
          </a:p>
        </p:txBody>
      </p:sp>
    </p:spTree>
    <p:extLst>
      <p:ext uri="{BB962C8B-B14F-4D97-AF65-F5344CB8AC3E}">
        <p14:creationId xmlns:p14="http://schemas.microsoft.com/office/powerpoint/2010/main" val="407217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97EC8-FCAB-804B-B3AE-7942519C23E3}"/>
              </a:ext>
            </a:extLst>
          </p:cNvPr>
          <p:cNvSpPr>
            <a:spLocks noGrp="1"/>
          </p:cNvSpPr>
          <p:nvPr>
            <p:ph type="title"/>
          </p:nvPr>
        </p:nvSpPr>
        <p:spPr/>
        <p:txBody>
          <a:bodyPr/>
          <a:lstStyle/>
          <a:p>
            <a:r>
              <a:rPr lang="en-US" sz="3200" dirty="0"/>
              <a:t>Rating System Used to Rate Level of Evidence and Strength of Recommendation</a:t>
            </a:r>
            <a:br>
              <a:rPr lang="en-US" sz="3200" dirty="0"/>
            </a:br>
            <a:endParaRPr lang="en-US" sz="3200" dirty="0"/>
          </a:p>
        </p:txBody>
      </p:sp>
      <p:pic>
        <p:nvPicPr>
          <p:cNvPr id="3" name="Content Placeholder 3">
            <a:extLst>
              <a:ext uri="{FF2B5EF4-FFF2-40B4-BE49-F238E27FC236}">
                <a16:creationId xmlns:a16="http://schemas.microsoft.com/office/drawing/2014/main" id="{607A0958-5226-C040-931B-5ED97DC6C708}"/>
              </a:ext>
            </a:extLst>
          </p:cNvPr>
          <p:cNvPicPr>
            <a:picLocks noChangeAspect="1"/>
          </p:cNvPicPr>
          <p:nvPr/>
        </p:nvPicPr>
        <p:blipFill>
          <a:blip r:embed="rId2"/>
          <a:stretch>
            <a:fillRect/>
          </a:stretch>
        </p:blipFill>
        <p:spPr>
          <a:xfrm>
            <a:off x="854765" y="1417554"/>
            <a:ext cx="7434469" cy="4698405"/>
          </a:xfrm>
          <a:prstGeom prst="rect">
            <a:avLst/>
          </a:prstGeom>
        </p:spPr>
      </p:pic>
      <p:sp>
        <p:nvSpPr>
          <p:cNvPr id="4" name="TextBox 3">
            <a:extLst>
              <a:ext uri="{FF2B5EF4-FFF2-40B4-BE49-F238E27FC236}">
                <a16:creationId xmlns:a16="http://schemas.microsoft.com/office/drawing/2014/main" id="{7282E4A6-58C0-7246-86E4-33F829A25FAA}"/>
              </a:ext>
            </a:extLst>
          </p:cNvPr>
          <p:cNvSpPr txBox="1"/>
          <p:nvPr/>
        </p:nvSpPr>
        <p:spPr>
          <a:xfrm>
            <a:off x="742122" y="6460661"/>
            <a:ext cx="7951303" cy="307777"/>
          </a:xfrm>
          <a:prstGeom prst="rect">
            <a:avLst/>
          </a:prstGeom>
          <a:noFill/>
        </p:spPr>
        <p:txBody>
          <a:bodyPr wrap="square" rtlCol="0">
            <a:spAutoFit/>
          </a:bodyPr>
          <a:lstStyle/>
          <a:p>
            <a:pPr algn="ctr"/>
            <a:r>
              <a:rPr lang="en-US" sz="1400" dirty="0">
                <a:solidFill>
                  <a:schemeClr val="bg1"/>
                </a:solidFill>
              </a:rPr>
              <a:t>https://</a:t>
            </a:r>
            <a:r>
              <a:rPr lang="en-US" sz="1400" dirty="0" err="1">
                <a:solidFill>
                  <a:schemeClr val="bg1"/>
                </a:solidFill>
              </a:rPr>
              <a:t>www.hcvguidelines.org</a:t>
            </a:r>
            <a:r>
              <a:rPr lang="en-US" sz="1400" dirty="0">
                <a:solidFill>
                  <a:schemeClr val="bg1"/>
                </a:solidFill>
              </a:rPr>
              <a:t>/contents/methods/table-2</a:t>
            </a:r>
          </a:p>
        </p:txBody>
      </p:sp>
    </p:spTree>
    <p:extLst>
      <p:ext uri="{BB962C8B-B14F-4D97-AF65-F5344CB8AC3E}">
        <p14:creationId xmlns:p14="http://schemas.microsoft.com/office/powerpoint/2010/main" val="1487071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500"/>
              </a:lnSpc>
              <a:spcBef>
                <a:spcPts val="600"/>
              </a:spcBef>
            </a:pPr>
            <a:r>
              <a:rPr lang="en-US" sz="2400" dirty="0" err="1">
                <a:solidFill>
                  <a:srgbClr val="001D48"/>
                </a:solidFill>
              </a:rPr>
              <a:t>Glecaprevir-Pibrentasvir</a:t>
            </a:r>
            <a:r>
              <a:rPr lang="en-US" sz="2400" dirty="0">
                <a:solidFill>
                  <a:srgbClr val="001D48"/>
                </a:solidFill>
              </a:rPr>
              <a:t> in HCV GT 3, +/- Cirrhosis </a:t>
            </a:r>
            <a:br>
              <a:rPr lang="en-US" sz="2400" dirty="0">
                <a:solidFill>
                  <a:srgbClr val="001D48"/>
                </a:solidFill>
              </a:rPr>
            </a:br>
            <a:r>
              <a:rPr lang="en-US" dirty="0">
                <a:solidFill>
                  <a:srgbClr val="001D48"/>
                </a:solidFill>
              </a:rPr>
              <a:t>SURVEYOR-II (Part 3)</a:t>
            </a:r>
            <a:endParaRPr lang="en-US" sz="2000" dirty="0">
              <a:solidFill>
                <a:srgbClr val="001D48"/>
              </a:solidFill>
            </a:endParaRPr>
          </a:p>
        </p:txBody>
      </p:sp>
      <p:sp>
        <p:nvSpPr>
          <p:cNvPr id="3" name="Text Placeholder 2"/>
          <p:cNvSpPr>
            <a:spLocks noGrp="1"/>
          </p:cNvSpPr>
          <p:nvPr>
            <p:ph type="body" idx="1"/>
          </p:nvPr>
        </p:nvSpPr>
        <p:spPr/>
        <p:txBody>
          <a:bodyPr/>
          <a:lstStyle/>
          <a:p>
            <a:r>
              <a:rPr lang="en-US" b="1" dirty="0">
                <a:solidFill>
                  <a:schemeClr val="accent5">
                    <a:lumMod val="20000"/>
                    <a:lumOff val="80000"/>
                  </a:schemeClr>
                </a:solidFill>
              </a:rPr>
              <a:t>Phase 3 </a:t>
            </a:r>
          </a:p>
        </p:txBody>
      </p:sp>
      <p:sp>
        <p:nvSpPr>
          <p:cNvPr id="7" name="Rectangle 6"/>
          <p:cNvSpPr/>
          <p:nvPr/>
        </p:nvSpPr>
        <p:spPr>
          <a:xfrm>
            <a:off x="-13512" y="1828801"/>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a:solidFill>
                  <a:schemeClr val="bg1"/>
                </a:solidFill>
                <a:cs typeface="Arial"/>
              </a:rPr>
              <a:t>Treatment-Naïve and Treatment-Experienced</a:t>
            </a:r>
            <a:endParaRPr lang="en-US" sz="1400" dirty="0">
              <a:solidFill>
                <a:schemeClr val="bg1"/>
              </a:solidFill>
              <a:cs typeface="Arial"/>
            </a:endParaRPr>
          </a:p>
        </p:txBody>
      </p:sp>
      <p:sp>
        <p:nvSpPr>
          <p:cNvPr id="9" name="Rectangle 8"/>
          <p:cNvSpPr/>
          <p:nvPr/>
        </p:nvSpPr>
        <p:spPr>
          <a:xfrm>
            <a:off x="-13512" y="4659540"/>
            <a:ext cx="9180577" cy="371855"/>
          </a:xfrm>
          <a:prstGeom prst="rect">
            <a:avLst/>
          </a:prstGeom>
          <a:solidFill>
            <a:srgbClr val="8B8E5E"/>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a:t>Source: Wyles D, et al. Hepatology. 2018;67:514-23.</a:t>
            </a:r>
            <a:endParaRPr lang="en-US" sz="1200" dirty="0"/>
          </a:p>
        </p:txBody>
      </p:sp>
    </p:spTree>
    <p:extLst>
      <p:ext uri="{BB962C8B-B14F-4D97-AF65-F5344CB8AC3E}">
        <p14:creationId xmlns:p14="http://schemas.microsoft.com/office/powerpoint/2010/main" val="170498204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a:t>
            </a:r>
            <a:r>
              <a:rPr lang="en-US" dirty="0" err="1"/>
              <a:t>Wyles</a:t>
            </a:r>
            <a:r>
              <a:rPr lang="en-US" dirty="0"/>
              <a:t> D, et al.  Hepatology. 2018;67:514-23.</a:t>
            </a:r>
          </a:p>
        </p:txBody>
      </p:sp>
      <p:sp>
        <p:nvSpPr>
          <p:cNvPr id="3" name="Title 2"/>
          <p:cNvSpPr>
            <a:spLocks noGrp="1"/>
          </p:cNvSpPr>
          <p:nvPr>
            <p:ph type="title"/>
          </p:nvPr>
        </p:nvSpPr>
        <p:spPr/>
        <p:txBody>
          <a:bodyPr>
            <a:normAutofit fontScale="90000"/>
          </a:bodyPr>
          <a:lstStyle/>
          <a:p>
            <a:r>
              <a:rPr lang="en-US" sz="2200" dirty="0" err="1"/>
              <a:t>Glecaprevir-Pibrentasvir</a:t>
            </a:r>
            <a:r>
              <a:rPr lang="en-US" sz="2200" dirty="0"/>
              <a:t> in HCV GT 3, with Cirrhosis and Prior Treatment</a:t>
            </a:r>
            <a:br>
              <a:rPr lang="en-US" sz="2200" dirty="0"/>
            </a:br>
            <a:r>
              <a:rPr lang="en-US" sz="2400" dirty="0"/>
              <a:t>SURVEYOR-II (Part 3): Study Design</a:t>
            </a:r>
          </a:p>
        </p:txBody>
      </p:sp>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18" name="Rectangle 25"/>
          <p:cNvSpPr>
            <a:spLocks noChangeArrowheads="1"/>
          </p:cNvSpPr>
          <p:nvPr/>
        </p:nvSpPr>
        <p:spPr bwMode="auto">
          <a:xfrm>
            <a:off x="-3690" y="5602242"/>
            <a:ext cx="9162288" cy="493758"/>
          </a:xfrm>
          <a:prstGeom prst="rect">
            <a:avLst/>
          </a:prstGeom>
          <a:solidFill>
            <a:schemeClr val="bg1">
              <a:lumMod val="95000"/>
            </a:schemeClr>
          </a:solidFill>
          <a:ln w="9525" cap="flat" cmpd="sng" algn="ctr">
            <a:solidFill>
              <a:srgbClr val="BFBFBF"/>
            </a:solidFill>
            <a:prstDash val="solid"/>
            <a:miter lim="800000"/>
            <a:headEnd type="none" w="med" len="med"/>
            <a:tailEnd type="none" w="med" len="med"/>
          </a:ln>
          <a:effectLst/>
        </p:spPr>
        <p:txBody>
          <a:bodyPr lIns="182880" tIns="45431" rIns="92486" bIns="45431" anchor="ctr">
            <a:prstTxWarp prst="textNoShape">
              <a:avLst/>
            </a:prstTxWarp>
          </a:bodyPr>
          <a:lstStyle/>
          <a:p>
            <a:pPr defTabSz="935038">
              <a:lnSpc>
                <a:spcPts val="1800"/>
              </a:lnSpc>
              <a:spcBef>
                <a:spcPct val="50000"/>
              </a:spcBef>
            </a:pPr>
            <a:r>
              <a:rPr lang="en-US" sz="1600" b="1" dirty="0">
                <a:solidFill>
                  <a:srgbClr val="000000"/>
                </a:solidFill>
                <a:latin typeface="Arial" pitchFamily="22" charset="0"/>
              </a:rPr>
              <a:t>Drug Dosing</a:t>
            </a:r>
            <a:r>
              <a:rPr lang="en-US" sz="1600" dirty="0">
                <a:solidFill>
                  <a:srgbClr val="000000"/>
                </a:solidFill>
                <a:latin typeface="Arial" pitchFamily="22" charset="0"/>
              </a:rPr>
              <a:t>: </a:t>
            </a:r>
            <a:r>
              <a:rPr lang="en-US" sz="1600" dirty="0" err="1">
                <a:solidFill>
                  <a:srgbClr val="000000"/>
                </a:solidFill>
                <a:latin typeface="Arial" pitchFamily="22" charset="0"/>
              </a:rPr>
              <a:t>Glecaprevir-pibrentasvir</a:t>
            </a:r>
            <a:r>
              <a:rPr lang="en-US" sz="1600" dirty="0">
                <a:solidFill>
                  <a:srgbClr val="000000"/>
                </a:solidFill>
                <a:latin typeface="Arial" pitchFamily="22" charset="0"/>
              </a:rPr>
              <a:t> (100/40 mg) fixed dose combination; three pills once daily</a:t>
            </a:r>
          </a:p>
        </p:txBody>
      </p:sp>
      <p:grpSp>
        <p:nvGrpSpPr>
          <p:cNvPr id="53" name="Group 52"/>
          <p:cNvGrpSpPr/>
          <p:nvPr/>
        </p:nvGrpSpPr>
        <p:grpSpPr>
          <a:xfrm>
            <a:off x="-6113" y="1319760"/>
            <a:ext cx="9162291" cy="515104"/>
            <a:chOff x="-6113" y="1371600"/>
            <a:chExt cx="9162291" cy="515104"/>
          </a:xfrm>
        </p:grpSpPr>
        <p:sp>
          <p:nvSpPr>
            <p:cNvPr id="54" name="Rectangle 53"/>
            <p:cNvSpPr/>
            <p:nvPr/>
          </p:nvSpPr>
          <p:spPr>
            <a:xfrm>
              <a:off x="-6113" y="1456980"/>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55" name="Rectangle 54"/>
            <p:cNvSpPr/>
            <p:nvPr/>
          </p:nvSpPr>
          <p:spPr>
            <a:xfrm>
              <a:off x="155919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0</a:t>
              </a:r>
            </a:p>
          </p:txBody>
        </p:sp>
        <p:cxnSp>
          <p:nvCxnSpPr>
            <p:cNvPr id="56" name="Straight Connector 55"/>
            <p:cNvCxnSpPr/>
            <p:nvPr/>
          </p:nvCxnSpPr>
          <p:spPr>
            <a:xfrm flipV="1">
              <a:off x="-6113" y="1859296"/>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1830459" y="1780052"/>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8229600"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20</a:t>
              </a:r>
            </a:p>
          </p:txBody>
        </p:sp>
        <p:cxnSp>
          <p:nvCxnSpPr>
            <p:cNvPr id="59" name="Straight Connector 58"/>
            <p:cNvCxnSpPr/>
            <p:nvPr/>
          </p:nvCxnSpPr>
          <p:spPr>
            <a:xfrm flipV="1">
              <a:off x="8511622"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09600" y="1457643"/>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Week</a:t>
              </a:r>
            </a:p>
          </p:txBody>
        </p:sp>
        <p:sp>
          <p:nvSpPr>
            <p:cNvPr id="61" name="Rectangle 60"/>
            <p:cNvSpPr/>
            <p:nvPr/>
          </p:nvSpPr>
          <p:spPr>
            <a:xfrm>
              <a:off x="435400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8</a:t>
              </a:r>
            </a:p>
          </p:txBody>
        </p:sp>
        <p:cxnSp>
          <p:nvCxnSpPr>
            <p:cNvPr id="62" name="Straight Connector 61"/>
            <p:cNvCxnSpPr/>
            <p:nvPr/>
          </p:nvCxnSpPr>
          <p:spPr>
            <a:xfrm flipV="1">
              <a:off x="4636030" y="1780052"/>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6113" y="139602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23" name="Rectangle 22"/>
          <p:cNvSpPr/>
          <p:nvPr/>
        </p:nvSpPr>
        <p:spPr>
          <a:xfrm>
            <a:off x="1905000" y="141611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Week</a:t>
            </a:r>
          </a:p>
        </p:txBody>
      </p:sp>
      <p:sp>
        <p:nvSpPr>
          <p:cNvPr id="24" name="Rectangle 23"/>
          <p:cNvSpPr/>
          <p:nvPr/>
        </p:nvSpPr>
        <p:spPr>
          <a:xfrm>
            <a:off x="2865048" y="131064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0</a:t>
            </a:r>
          </a:p>
        </p:txBody>
      </p:sp>
      <p:sp>
        <p:nvSpPr>
          <p:cNvPr id="25" name="Rectangle 24"/>
          <p:cNvSpPr/>
          <p:nvPr/>
        </p:nvSpPr>
        <p:spPr>
          <a:xfrm>
            <a:off x="8337780" y="131064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28</a:t>
            </a:r>
          </a:p>
        </p:txBody>
      </p:sp>
      <p:sp>
        <p:nvSpPr>
          <p:cNvPr id="26" name="Rectangle 25"/>
          <p:cNvSpPr/>
          <p:nvPr/>
        </p:nvSpPr>
        <p:spPr>
          <a:xfrm>
            <a:off x="4671168" y="131064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12</a:t>
            </a:r>
          </a:p>
        </p:txBody>
      </p:sp>
      <p:cxnSp>
        <p:nvCxnSpPr>
          <p:cNvPr id="27" name="Straight Connector 26"/>
          <p:cNvCxnSpPr/>
          <p:nvPr/>
        </p:nvCxnSpPr>
        <p:spPr>
          <a:xfrm flipV="1">
            <a:off x="-6113" y="179834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136309" y="171910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953190" y="171910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610576" y="171910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02740" y="131064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16</a:t>
            </a:r>
          </a:p>
        </p:txBody>
      </p:sp>
      <p:cxnSp>
        <p:nvCxnSpPr>
          <p:cNvPr id="32" name="Straight Connector 31"/>
          <p:cNvCxnSpPr/>
          <p:nvPr/>
        </p:nvCxnSpPr>
        <p:spPr>
          <a:xfrm flipV="1">
            <a:off x="5884762" y="171910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445208" y="131064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24</a:t>
            </a:r>
          </a:p>
        </p:txBody>
      </p:sp>
      <p:cxnSp>
        <p:nvCxnSpPr>
          <p:cNvPr id="34" name="Straight Connector 33"/>
          <p:cNvCxnSpPr/>
          <p:nvPr/>
        </p:nvCxnSpPr>
        <p:spPr>
          <a:xfrm flipH="1" flipV="1">
            <a:off x="7715435" y="1719100"/>
            <a:ext cx="228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51764" y="2574196"/>
            <a:ext cx="27432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Rectangle 5"/>
          <p:cNvSpPr>
            <a:spLocks noChangeArrowheads="1"/>
          </p:cNvSpPr>
          <p:nvPr/>
        </p:nvSpPr>
        <p:spPr bwMode="auto">
          <a:xfrm>
            <a:off x="3122964" y="2216880"/>
            <a:ext cx="1828800" cy="685800"/>
          </a:xfrm>
          <a:prstGeom prst="rect">
            <a:avLst/>
          </a:prstGeom>
          <a:solidFill>
            <a:schemeClr val="accent5">
              <a:lumMod val="40000"/>
              <a:lumOff val="60000"/>
            </a:schemeClr>
          </a:solidFill>
          <a:ln w="12700" cmpd="sng">
            <a:solidFill>
              <a:srgbClr val="000000"/>
            </a:solidFill>
            <a:miter lim="800000"/>
            <a:headEnd/>
            <a:tailEnd/>
          </a:ln>
          <a:effectLst/>
        </p:spPr>
        <p:txBody>
          <a:bodyPr wrap="none" anchor="ctr"/>
          <a:lstStyle/>
          <a:p>
            <a:r>
              <a:rPr lang="en-US" sz="1800" b="1" dirty="0">
                <a:latin typeface="Arial"/>
                <a:cs typeface="Arial"/>
              </a:rPr>
              <a:t>GLE-PIB</a:t>
            </a:r>
            <a:br>
              <a:rPr lang="en-US" sz="1800" b="1" dirty="0">
                <a:latin typeface="Arial"/>
                <a:cs typeface="Arial"/>
              </a:rPr>
            </a:br>
            <a:r>
              <a:rPr lang="en-US" sz="1400" dirty="0">
                <a:latin typeface="Arial"/>
                <a:cs typeface="Arial"/>
              </a:rPr>
              <a:t>(n = 40)</a:t>
            </a:r>
          </a:p>
        </p:txBody>
      </p:sp>
      <p:sp>
        <p:nvSpPr>
          <p:cNvPr id="37" name="Rectangle 36"/>
          <p:cNvSpPr/>
          <p:nvPr/>
        </p:nvSpPr>
        <p:spPr>
          <a:xfrm>
            <a:off x="7327680" y="2371589"/>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SVR12</a:t>
            </a:r>
          </a:p>
        </p:txBody>
      </p:sp>
      <p:cxnSp>
        <p:nvCxnSpPr>
          <p:cNvPr id="39" name="Straight Connector 38"/>
          <p:cNvCxnSpPr/>
          <p:nvPr/>
        </p:nvCxnSpPr>
        <p:spPr>
          <a:xfrm>
            <a:off x="5862600" y="4138467"/>
            <a:ext cx="27432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Rectangle 5"/>
          <p:cNvSpPr>
            <a:spLocks noChangeArrowheads="1"/>
          </p:cNvSpPr>
          <p:nvPr/>
        </p:nvSpPr>
        <p:spPr bwMode="auto">
          <a:xfrm>
            <a:off x="3122963" y="3798480"/>
            <a:ext cx="2741677" cy="685800"/>
          </a:xfrm>
          <a:prstGeom prst="rect">
            <a:avLst/>
          </a:prstGeom>
          <a:solidFill>
            <a:schemeClr val="accent2">
              <a:lumMod val="20000"/>
              <a:lumOff val="80000"/>
            </a:schemeClr>
          </a:solidFill>
          <a:ln w="12700" cmpd="sng">
            <a:solidFill>
              <a:srgbClr val="000000"/>
            </a:solidFill>
            <a:miter lim="800000"/>
            <a:headEnd/>
            <a:tailEnd/>
          </a:ln>
          <a:effectLst/>
        </p:spPr>
        <p:txBody>
          <a:bodyPr wrap="none" anchor="ctr"/>
          <a:lstStyle/>
          <a:p>
            <a:r>
              <a:rPr lang="en-US" sz="1800" b="1" dirty="0">
                <a:latin typeface="Arial"/>
                <a:cs typeface="Arial"/>
              </a:rPr>
              <a:t>GLE-PIB</a:t>
            </a:r>
            <a:br>
              <a:rPr lang="en-US" sz="1800" b="1" dirty="0">
                <a:latin typeface="Arial"/>
                <a:cs typeface="Arial"/>
              </a:rPr>
            </a:br>
            <a:r>
              <a:rPr lang="en-US" sz="1400" dirty="0">
                <a:latin typeface="Arial"/>
                <a:cs typeface="Arial"/>
              </a:rPr>
              <a:t>(n = 22)</a:t>
            </a:r>
          </a:p>
        </p:txBody>
      </p:sp>
      <p:sp>
        <p:nvSpPr>
          <p:cNvPr id="41" name="Rectangle 40"/>
          <p:cNvSpPr/>
          <p:nvPr/>
        </p:nvSpPr>
        <p:spPr>
          <a:xfrm>
            <a:off x="8217024" y="3935860"/>
            <a:ext cx="775716"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SVR12</a:t>
            </a:r>
          </a:p>
        </p:txBody>
      </p:sp>
      <p:cxnSp>
        <p:nvCxnSpPr>
          <p:cNvPr id="44" name="Straight Connector 43"/>
          <p:cNvCxnSpPr/>
          <p:nvPr/>
        </p:nvCxnSpPr>
        <p:spPr>
          <a:xfrm>
            <a:off x="4951764" y="3327556"/>
            <a:ext cx="27432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Rectangle 5"/>
          <p:cNvSpPr>
            <a:spLocks noChangeArrowheads="1"/>
          </p:cNvSpPr>
          <p:nvPr/>
        </p:nvSpPr>
        <p:spPr bwMode="auto">
          <a:xfrm>
            <a:off x="3122964" y="3007680"/>
            <a:ext cx="1828800" cy="685800"/>
          </a:xfrm>
          <a:prstGeom prst="rect">
            <a:avLst/>
          </a:prstGeom>
          <a:solidFill>
            <a:schemeClr val="accent1">
              <a:lumMod val="20000"/>
              <a:lumOff val="80000"/>
            </a:schemeClr>
          </a:solidFill>
          <a:ln w="12700" cmpd="sng">
            <a:solidFill>
              <a:srgbClr val="000000"/>
            </a:solidFill>
            <a:miter lim="800000"/>
            <a:headEnd/>
            <a:tailEnd/>
          </a:ln>
          <a:effectLst/>
        </p:spPr>
        <p:txBody>
          <a:bodyPr wrap="none" anchor="ctr"/>
          <a:lstStyle/>
          <a:p>
            <a:r>
              <a:rPr lang="en-US" sz="1800" b="1" dirty="0">
                <a:latin typeface="Arial"/>
                <a:cs typeface="Arial"/>
              </a:rPr>
              <a:t>GLE-PIB</a:t>
            </a:r>
            <a:br>
              <a:rPr lang="en-US" sz="1800" b="1" dirty="0">
                <a:latin typeface="Arial"/>
                <a:cs typeface="Arial"/>
              </a:rPr>
            </a:br>
            <a:r>
              <a:rPr lang="en-US" sz="1400" dirty="0">
                <a:latin typeface="Arial"/>
                <a:cs typeface="Arial"/>
              </a:rPr>
              <a:t>(n = 22)</a:t>
            </a:r>
          </a:p>
        </p:txBody>
      </p:sp>
      <p:sp>
        <p:nvSpPr>
          <p:cNvPr id="46" name="Rectangle 45"/>
          <p:cNvSpPr/>
          <p:nvPr/>
        </p:nvSpPr>
        <p:spPr>
          <a:xfrm>
            <a:off x="7327680" y="3124949"/>
            <a:ext cx="775716" cy="405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SVR12</a:t>
            </a:r>
          </a:p>
        </p:txBody>
      </p:sp>
      <p:cxnSp>
        <p:nvCxnSpPr>
          <p:cNvPr id="48" name="Straight Connector 47"/>
          <p:cNvCxnSpPr/>
          <p:nvPr/>
        </p:nvCxnSpPr>
        <p:spPr>
          <a:xfrm>
            <a:off x="5862600" y="4886801"/>
            <a:ext cx="27432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Rectangle 5"/>
          <p:cNvSpPr>
            <a:spLocks noChangeArrowheads="1"/>
          </p:cNvSpPr>
          <p:nvPr/>
        </p:nvSpPr>
        <p:spPr bwMode="auto">
          <a:xfrm>
            <a:off x="3122963" y="4589280"/>
            <a:ext cx="2741677" cy="685800"/>
          </a:xfrm>
          <a:prstGeom prst="rect">
            <a:avLst/>
          </a:prstGeom>
          <a:solidFill>
            <a:srgbClr val="EFD5DD"/>
          </a:solidFill>
          <a:ln w="12700" cmpd="sng">
            <a:solidFill>
              <a:srgbClr val="000000"/>
            </a:solidFill>
            <a:miter lim="800000"/>
            <a:headEnd/>
            <a:tailEnd/>
          </a:ln>
          <a:effectLst/>
        </p:spPr>
        <p:txBody>
          <a:bodyPr wrap="none" anchor="ctr"/>
          <a:lstStyle/>
          <a:p>
            <a:r>
              <a:rPr lang="en-US" sz="1800" b="1" dirty="0">
                <a:latin typeface="Arial"/>
                <a:cs typeface="Arial"/>
              </a:rPr>
              <a:t>GLE-PIB</a:t>
            </a:r>
            <a:br>
              <a:rPr lang="en-US" sz="1800" b="1" dirty="0">
                <a:latin typeface="Arial"/>
                <a:cs typeface="Arial"/>
              </a:rPr>
            </a:br>
            <a:r>
              <a:rPr lang="en-US" sz="1400" dirty="0">
                <a:latin typeface="Arial"/>
                <a:cs typeface="Arial"/>
              </a:rPr>
              <a:t>(n = 47)</a:t>
            </a:r>
          </a:p>
        </p:txBody>
      </p:sp>
      <p:sp>
        <p:nvSpPr>
          <p:cNvPr id="64" name="Rectangle 63"/>
          <p:cNvSpPr/>
          <p:nvPr/>
        </p:nvSpPr>
        <p:spPr>
          <a:xfrm>
            <a:off x="8217024" y="4684194"/>
            <a:ext cx="775716"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a:cs typeface="Arial"/>
              </a:rPr>
              <a:t>SVR12</a:t>
            </a:r>
          </a:p>
        </p:txBody>
      </p:sp>
      <p:sp>
        <p:nvSpPr>
          <p:cNvPr id="66" name="Rectangle 65"/>
          <p:cNvSpPr/>
          <p:nvPr/>
        </p:nvSpPr>
        <p:spPr>
          <a:xfrm>
            <a:off x="152400" y="2216880"/>
            <a:ext cx="2889504" cy="679905"/>
          </a:xfrm>
          <a:prstGeom prst="rect">
            <a:avLst/>
          </a:prstGeom>
          <a:solidFill>
            <a:schemeClr val="accent5">
              <a:lumMod val="50000"/>
            </a:schemeClr>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rIns="0" rtlCol="0" anchor="ctr"/>
          <a:lstStyle/>
          <a:p>
            <a:r>
              <a:rPr lang="en-US" sz="1600" dirty="0">
                <a:latin typeface="Arial"/>
                <a:cs typeface="Arial"/>
              </a:rPr>
              <a:t>GT 3, Treatment-Naive</a:t>
            </a:r>
          </a:p>
          <a:p>
            <a:r>
              <a:rPr lang="en-US" sz="1600" dirty="0">
                <a:latin typeface="Arial"/>
                <a:cs typeface="Arial"/>
              </a:rPr>
              <a:t>With cirrhosis </a:t>
            </a:r>
            <a:endParaRPr lang="en-US" sz="1400" dirty="0">
              <a:latin typeface="Arial"/>
              <a:cs typeface="Arial"/>
            </a:endParaRPr>
          </a:p>
        </p:txBody>
      </p:sp>
      <p:sp>
        <p:nvSpPr>
          <p:cNvPr id="67" name="Rectangle 66"/>
          <p:cNvSpPr/>
          <p:nvPr/>
        </p:nvSpPr>
        <p:spPr>
          <a:xfrm>
            <a:off x="152400" y="3004800"/>
            <a:ext cx="2889504" cy="679905"/>
          </a:xfrm>
          <a:prstGeom prst="rect">
            <a:avLst/>
          </a:prstGeom>
          <a:solidFill>
            <a:schemeClr val="accent1"/>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rIns="0" rtlCol="0" anchor="ctr"/>
          <a:lstStyle/>
          <a:p>
            <a:r>
              <a:rPr lang="en-US" sz="1600" dirty="0">
                <a:latin typeface="Arial"/>
                <a:cs typeface="Arial"/>
              </a:rPr>
              <a:t>GT3, </a:t>
            </a:r>
            <a:r>
              <a:rPr lang="en-US" sz="1600" dirty="0">
                <a:cs typeface="Arial"/>
              </a:rPr>
              <a:t>Treatment-Experienced</a:t>
            </a:r>
          </a:p>
          <a:p>
            <a:r>
              <a:rPr lang="en-US" sz="1600" dirty="0">
                <a:latin typeface="Arial"/>
                <a:cs typeface="Arial"/>
              </a:rPr>
              <a:t>Without cirrhosis </a:t>
            </a:r>
            <a:endParaRPr lang="en-US" sz="1400" dirty="0">
              <a:latin typeface="Arial"/>
              <a:cs typeface="Arial"/>
            </a:endParaRPr>
          </a:p>
        </p:txBody>
      </p:sp>
      <p:sp>
        <p:nvSpPr>
          <p:cNvPr id="68" name="Rectangle 67"/>
          <p:cNvSpPr/>
          <p:nvPr/>
        </p:nvSpPr>
        <p:spPr>
          <a:xfrm>
            <a:off x="152400" y="3797746"/>
            <a:ext cx="2889504" cy="679905"/>
          </a:xfrm>
          <a:prstGeom prst="rect">
            <a:avLst/>
          </a:prstGeom>
          <a:solidFill>
            <a:schemeClr val="accent2">
              <a:lumMod val="75000"/>
            </a:schemeClr>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rIns="0" rtlCol="0" anchor="ctr"/>
          <a:lstStyle/>
          <a:p>
            <a:r>
              <a:rPr lang="en-US" sz="1600" dirty="0">
                <a:latin typeface="Arial"/>
                <a:cs typeface="Arial"/>
              </a:rPr>
              <a:t>GT 3, </a:t>
            </a:r>
            <a:r>
              <a:rPr lang="en-US" sz="1600" dirty="0">
                <a:cs typeface="Arial"/>
              </a:rPr>
              <a:t>Treatment-Experienced</a:t>
            </a:r>
          </a:p>
          <a:p>
            <a:r>
              <a:rPr lang="en-US" sz="1600" dirty="0">
                <a:latin typeface="Arial"/>
                <a:cs typeface="Arial"/>
              </a:rPr>
              <a:t>Without cirrhosis </a:t>
            </a:r>
            <a:endParaRPr lang="en-US" sz="1400" dirty="0">
              <a:latin typeface="Arial"/>
              <a:cs typeface="Arial"/>
            </a:endParaRPr>
          </a:p>
        </p:txBody>
      </p:sp>
      <p:sp>
        <p:nvSpPr>
          <p:cNvPr id="69" name="Rectangle 68"/>
          <p:cNvSpPr/>
          <p:nvPr/>
        </p:nvSpPr>
        <p:spPr>
          <a:xfrm>
            <a:off x="152400" y="4589280"/>
            <a:ext cx="2889504" cy="679905"/>
          </a:xfrm>
          <a:prstGeom prst="rect">
            <a:avLst/>
          </a:prstGeom>
          <a:solidFill>
            <a:schemeClr val="accent4">
              <a:lumMod val="50000"/>
            </a:schemeClr>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rIns="0" rtlCol="0" anchor="ctr"/>
          <a:lstStyle/>
          <a:p>
            <a:r>
              <a:rPr lang="en-US" sz="1600" dirty="0">
                <a:latin typeface="Arial"/>
                <a:cs typeface="Arial"/>
              </a:rPr>
              <a:t>GT 3, </a:t>
            </a:r>
            <a:r>
              <a:rPr lang="en-US" sz="1600" dirty="0">
                <a:cs typeface="Arial"/>
              </a:rPr>
              <a:t>Treatment-Experienced</a:t>
            </a:r>
          </a:p>
          <a:p>
            <a:r>
              <a:rPr lang="en-US" sz="1600" dirty="0">
                <a:latin typeface="Arial"/>
                <a:cs typeface="Arial"/>
              </a:rPr>
              <a:t>With cirrhosis </a:t>
            </a:r>
            <a:endParaRPr lang="en-US" sz="1400" dirty="0">
              <a:latin typeface="Arial"/>
              <a:cs typeface="Arial"/>
            </a:endParaRPr>
          </a:p>
        </p:txBody>
      </p:sp>
    </p:spTree>
    <p:extLst>
      <p:ext uri="{BB962C8B-B14F-4D97-AF65-F5344CB8AC3E}">
        <p14:creationId xmlns:p14="http://schemas.microsoft.com/office/powerpoint/2010/main" val="3632670086"/>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p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am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chnology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ic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losing">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E347053D512A4B990B481798FAA53D" ma:contentTypeVersion="9" ma:contentTypeDescription="Create a new document." ma:contentTypeScope="" ma:versionID="a7986e0be95369b605ea9b9e232d5508">
  <xsd:schema xmlns:xsd="http://www.w3.org/2001/XMLSchema" xmlns:xs="http://www.w3.org/2001/XMLSchema" xmlns:p="http://schemas.microsoft.com/office/2006/metadata/properties" xmlns:ns2="61107614-1b85-4d63-bfbe-29fcdc4d3c98" targetNamespace="http://schemas.microsoft.com/office/2006/metadata/properties" ma:root="true" ma:fieldsID="0df794d620e1639b8f80144e0a1bff91" ns2:_="">
    <xsd:import namespace="61107614-1b85-4d63-bfbe-29fcdc4d3c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07614-1b85-4d63-bfbe-29fcdc4d3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04977-1468-4787-9A79-2180ACBFC7F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651A11E-7F17-4382-A2DD-0F04C72C68BB}">
  <ds:schemaRefs>
    <ds:schemaRef ds:uri="http://schemas.microsoft.com/sharepoint/v3/contenttype/forms"/>
  </ds:schemaRefs>
</ds:datastoreItem>
</file>

<file path=customXml/itemProps3.xml><?xml version="1.0" encoding="utf-8"?>
<ds:datastoreItem xmlns:ds="http://schemas.openxmlformats.org/officeDocument/2006/customXml" ds:itemID="{1D5D8757-0092-487D-A4F0-ECD73278DA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07614-1b85-4d63-bfbe-29fcdc4d3c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1885</TotalTime>
  <Words>1991</Words>
  <Application>Microsoft Office PowerPoint</Application>
  <PresentationFormat>On-screen Show (4:3)</PresentationFormat>
  <Paragraphs>223</Paragraphs>
  <Slides>21</Slides>
  <Notes>9</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21</vt:i4>
      </vt:variant>
    </vt:vector>
  </HeadingPairs>
  <TitlesOfParts>
    <vt:vector size="37" baseType="lpstr">
      <vt:lpstr>Arial</vt:lpstr>
      <vt:lpstr>Calibri</vt:lpstr>
      <vt:lpstr>Calibri Light</vt:lpstr>
      <vt:lpstr>Geneva</vt:lpstr>
      <vt:lpstr>Gill Sans MT</vt:lpstr>
      <vt:lpstr>Wingdings</vt:lpstr>
      <vt:lpstr>Multipurpose Slides</vt:lpstr>
      <vt:lpstr>Map Slides</vt:lpstr>
      <vt:lpstr>Quote Slides</vt:lpstr>
      <vt:lpstr>Team Slides</vt:lpstr>
      <vt:lpstr>Technology Slides</vt:lpstr>
      <vt:lpstr>Basic Slides</vt:lpstr>
      <vt:lpstr>Closing</vt:lpstr>
      <vt:lpstr>Office Theme</vt:lpstr>
      <vt:lpstr>AETC_Master_Template_061510</vt:lpstr>
      <vt:lpstr>Office Theme</vt:lpstr>
      <vt:lpstr>PowerPoint Presentation</vt:lpstr>
      <vt:lpstr>PowerPoint Presentation</vt:lpstr>
      <vt:lpstr>PowerPoint Presentation</vt:lpstr>
      <vt:lpstr>PowerPoint Presentation</vt:lpstr>
      <vt:lpstr>PowerPoint Presentation</vt:lpstr>
      <vt:lpstr>AASLD/IDSA HCV Guidelines: Treatment Naive Genotype 3 With Compensated Cirrhosis </vt:lpstr>
      <vt:lpstr>Rating System Used to Rate Level of Evidence and Strength of Recommendation </vt:lpstr>
      <vt:lpstr>Glecaprevir-Pibrentasvir in HCV GT 3, +/- Cirrhosis  SURVEYOR-II (Part 3)</vt:lpstr>
      <vt:lpstr>Glecaprevir-Pibrentasvir in HCV GT 3, with Cirrhosis and Prior Treatment SURVEYOR-II (Part 3): Study Design</vt:lpstr>
      <vt:lpstr>Glecaprevir-Pibrentasvir in HCV GT 3, with Cirrhosis and Prior Treatment SURVEYOR-II (Part 3): Results</vt:lpstr>
      <vt:lpstr>Glecaprevir-Pibrentasvir in GT 1-6 and Compensated Cirrhosis EXPEDITION-8</vt:lpstr>
      <vt:lpstr>Glecaprevir-Pibrentasvir in GT 1-6 &amp; Compensated Cirrhosis EXPEDITION-8: Treatment Protocol</vt:lpstr>
      <vt:lpstr>Glecaprevir-Pibrentasvir in GT 1-6 &amp; Compensated Cirrhosis EXPEDITION-8: Method to Determine Cirrhosis Eligibility</vt:lpstr>
      <vt:lpstr>Glecaprevir-Pibrentasvir in GT 1-6 &amp; Compensated Cirrhosis EXPEDITION-8: Results (Intent-to-Treat)</vt:lpstr>
      <vt:lpstr>Sofosbuvir-Velpatasvir in Genotype 3 ASTRAL-3*</vt:lpstr>
      <vt:lpstr>Sofosbuvir-Velpatasvir in HCV Genotype 3 ASTRAL-3: Study Design</vt:lpstr>
      <vt:lpstr>Sofosbuvir-Velpatasvir in HCV Genotype 3 ASTRAL-3: Results</vt:lpstr>
      <vt:lpstr>Sofosbuvir-Velpatasvir in HCV Genotype 3 ASTRAL-3: Resistance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Borunda</dc:creator>
  <cp:lastModifiedBy>Judith Collins</cp:lastModifiedBy>
  <cp:revision>199</cp:revision>
  <dcterms:created xsi:type="dcterms:W3CDTF">2016-02-17T19:33:40Z</dcterms:created>
  <dcterms:modified xsi:type="dcterms:W3CDTF">2021-09-22T16:43:25Z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0x01010055E347053D512A4B990B481798FAA53D</vt:lpwstr>
  </property>
</Properties>
</file>