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8.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9.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6.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7.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theme/themeOverride4.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4"/>
    <p:sldMasterId id="2147483680" r:id="rId5"/>
    <p:sldMasterId id="2147483688" r:id="rId6"/>
    <p:sldMasterId id="2147483693" r:id="rId7"/>
    <p:sldMasterId id="2147483704" r:id="rId8"/>
    <p:sldMasterId id="2147483710" r:id="rId9"/>
    <p:sldMasterId id="2147483717" r:id="rId10"/>
    <p:sldMasterId id="2147483730" r:id="rId11"/>
    <p:sldMasterId id="2147483672" r:id="rId12"/>
    <p:sldMasterId id="2147483660" r:id="rId13"/>
  </p:sldMasterIdLst>
  <p:notesMasterIdLst>
    <p:notesMasterId r:id="rId35"/>
  </p:notesMasterIdLst>
  <p:handoutMasterIdLst>
    <p:handoutMasterId r:id="rId36"/>
  </p:handoutMasterIdLst>
  <p:sldIdLst>
    <p:sldId id="272" r:id="rId14"/>
    <p:sldId id="261" r:id="rId15"/>
    <p:sldId id="266" r:id="rId16"/>
    <p:sldId id="270" r:id="rId17"/>
    <p:sldId id="283" r:id="rId18"/>
    <p:sldId id="1060" r:id="rId19"/>
    <p:sldId id="1061" r:id="rId20"/>
    <p:sldId id="1062" r:id="rId21"/>
    <p:sldId id="1063" r:id="rId22"/>
    <p:sldId id="1064" r:id="rId23"/>
    <p:sldId id="1065" r:id="rId24"/>
    <p:sldId id="1066" r:id="rId25"/>
    <p:sldId id="1067" r:id="rId26"/>
    <p:sldId id="1068" r:id="rId27"/>
    <p:sldId id="1069" r:id="rId28"/>
    <p:sldId id="1070" r:id="rId29"/>
    <p:sldId id="1071" r:id="rId30"/>
    <p:sldId id="1072" r:id="rId31"/>
    <p:sldId id="1058" r:id="rId32"/>
    <p:sldId id="1059" r:id="rId33"/>
    <p:sldId id="280"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A5AB"/>
    <a:srgbClr val="008C99"/>
    <a:srgbClr val="EDEDED"/>
    <a:srgbClr val="1C34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59A9C6-A2F8-4B5F-8151-E70C7CF306E3}" v="4" dt="2021-09-13T15:24:05.7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24" autoAdjust="0"/>
    <p:restoredTop sz="80365" autoAdjust="0"/>
  </p:normalViewPr>
  <p:slideViewPr>
    <p:cSldViewPr snapToGrid="0">
      <p:cViewPr varScale="1">
        <p:scale>
          <a:sx n="61" d="100"/>
          <a:sy n="61" d="100"/>
        </p:scale>
        <p:origin x="1914" y="66"/>
      </p:cViewPr>
      <p:guideLst/>
    </p:cSldViewPr>
  </p:slideViewPr>
  <p:notesTextViewPr>
    <p:cViewPr>
      <p:scale>
        <a:sx n="1" d="1"/>
        <a:sy n="1" d="1"/>
      </p:scale>
      <p:origin x="0" y="0"/>
    </p:cViewPr>
  </p:notesText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theme" Target="theme/theme1.xml"/><Relationship Id="rId21" Type="http://schemas.openxmlformats.org/officeDocument/2006/relationships/slide" Target="slides/slide8.xml"/><Relationship Id="rId34" Type="http://schemas.openxmlformats.org/officeDocument/2006/relationships/slide" Target="slides/slide2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handoutMaster" Target="handoutMasters/handoutMaster1.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slide" Target="slides/slide1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notesMaster" Target="notesMasters/notesMaster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defRPr sz="1600"/>
            </a:pPr>
            <a:r>
              <a:rPr lang="en-US" sz="1600" dirty="0"/>
              <a:t>Patients with </a:t>
            </a:r>
            <a:r>
              <a:rPr lang="en-US" sz="1600" b="1" i="0" u="none" strike="noStrike" baseline="0" dirty="0">
                <a:effectLst/>
              </a:rPr>
              <a:t>HCV GT3 Treated with </a:t>
            </a:r>
            <a:r>
              <a:rPr lang="en-US" sz="1600" b="1" i="0" u="none" strike="noStrike" baseline="0" dirty="0" err="1">
                <a:effectLst/>
              </a:rPr>
              <a:t>Glecaprevir-Pibrentasvir</a:t>
            </a:r>
            <a:r>
              <a:rPr lang="en-US" sz="1600" b="1" i="0" u="none" strike="noStrike" baseline="0" dirty="0"/>
              <a:t> </a:t>
            </a:r>
            <a:r>
              <a:rPr lang="en-US" sz="1600" dirty="0"/>
              <a:t> </a:t>
            </a:r>
          </a:p>
        </c:rich>
      </c:tx>
      <c:layout>
        <c:manualLayout>
          <c:xMode val="edge"/>
          <c:yMode val="edge"/>
          <c:x val="0.173932188304216"/>
          <c:y val="0"/>
        </c:manualLayout>
      </c:layout>
      <c:overlay val="0"/>
    </c:title>
    <c:autoTitleDeleted val="0"/>
    <c:plotArea>
      <c:layout>
        <c:manualLayout>
          <c:layoutTarget val="inner"/>
          <c:xMode val="edge"/>
          <c:yMode val="edge"/>
          <c:x val="0.12707396802672399"/>
          <c:y val="8.2946947205369798E-2"/>
          <c:w val="0.85515270818420397"/>
          <c:h val="0.73655909814551901"/>
        </c:manualLayout>
      </c:layout>
      <c:barChart>
        <c:barDir val="col"/>
        <c:grouping val="clustered"/>
        <c:varyColors val="0"/>
        <c:ser>
          <c:idx val="0"/>
          <c:order val="0"/>
          <c:tx>
            <c:strRef>
              <c:f>Sheet1!$B$1</c:f>
              <c:strCache>
                <c:ptCount val="1"/>
              </c:strCache>
            </c:strRef>
          </c:tx>
          <c:spPr>
            <a:solidFill>
              <a:srgbClr val="B59452">
                <a:lumMod val="75000"/>
              </a:srgbClr>
            </a:solidFill>
            <a:ln w="12700">
              <a:noFill/>
            </a:ln>
            <a:effectLst/>
            <a:scene3d>
              <a:camera prst="orthographicFront"/>
              <a:lightRig rig="threePt" dir="t"/>
            </a:scene3d>
            <a:sp3d>
              <a:bevelT/>
            </a:sp3d>
          </c:spPr>
          <c:invertIfNegative val="0"/>
          <c:dPt>
            <c:idx val="0"/>
            <c:invertIfNegative val="0"/>
            <c:bubble3D val="0"/>
            <c:extLst>
              <c:ext xmlns:c16="http://schemas.microsoft.com/office/drawing/2014/chart" uri="{C3380CC4-5D6E-409C-BE32-E72D297353CC}">
                <c16:uniqueId val="{00000000-7457-7C4D-A54F-2FE52B611E28}"/>
              </c:ext>
            </c:extLst>
          </c:dPt>
          <c:dPt>
            <c:idx val="1"/>
            <c:invertIfNegative val="0"/>
            <c:bubble3D val="0"/>
            <c:spPr>
              <a:solidFill>
                <a:srgbClr val="29537E"/>
              </a:solidFill>
              <a:ln w="12700">
                <a:noFill/>
              </a:ln>
              <a:effectLst/>
              <a:scene3d>
                <a:camera prst="orthographicFront"/>
                <a:lightRig rig="threePt" dir="t"/>
              </a:scene3d>
              <a:sp3d>
                <a:bevelT/>
              </a:sp3d>
            </c:spPr>
            <c:extLst>
              <c:ext xmlns:c16="http://schemas.microsoft.com/office/drawing/2014/chart" uri="{C3380CC4-5D6E-409C-BE32-E72D297353CC}">
                <c16:uniqueId val="{00000002-7457-7C4D-A54F-2FE52B611E28}"/>
              </c:ext>
            </c:extLst>
          </c:dPt>
          <c:dPt>
            <c:idx val="2"/>
            <c:invertIfNegative val="0"/>
            <c:bubble3D val="0"/>
            <c:spPr>
              <a:solidFill>
                <a:srgbClr val="5D751F"/>
              </a:solidFill>
              <a:ln w="12700">
                <a:noFill/>
              </a:ln>
              <a:effectLst/>
              <a:scene3d>
                <a:camera prst="orthographicFront"/>
                <a:lightRig rig="threePt" dir="t"/>
              </a:scene3d>
              <a:sp3d>
                <a:bevelT/>
              </a:sp3d>
            </c:spPr>
            <c:extLst>
              <c:ext xmlns:c16="http://schemas.microsoft.com/office/drawing/2014/chart" uri="{C3380CC4-5D6E-409C-BE32-E72D297353CC}">
                <c16:uniqueId val="{00000004-7457-7C4D-A54F-2FE52B611E28}"/>
              </c:ext>
            </c:extLst>
          </c:dPt>
          <c:dPt>
            <c:idx val="3"/>
            <c:invertIfNegative val="0"/>
            <c:bubble3D val="0"/>
            <c:spPr>
              <a:solidFill>
                <a:srgbClr val="692424"/>
              </a:solidFill>
              <a:ln w="12700">
                <a:noFill/>
              </a:ln>
              <a:effectLst/>
              <a:scene3d>
                <a:camera prst="orthographicFront"/>
                <a:lightRig rig="threePt" dir="t"/>
              </a:scene3d>
              <a:sp3d>
                <a:bevelT/>
              </a:sp3d>
            </c:spPr>
            <c:extLst>
              <c:ext xmlns:c16="http://schemas.microsoft.com/office/drawing/2014/chart" uri="{C3380CC4-5D6E-409C-BE32-E72D297353CC}">
                <c16:uniqueId val="{00000006-7457-7C4D-A54F-2FE52B611E28}"/>
              </c:ext>
            </c:extLst>
          </c:dPt>
          <c:dPt>
            <c:idx val="4"/>
            <c:invertIfNegative val="0"/>
            <c:bubble3D val="0"/>
            <c:extLst>
              <c:ext xmlns:c16="http://schemas.microsoft.com/office/drawing/2014/chart" uri="{C3380CC4-5D6E-409C-BE32-E72D297353CC}">
                <c16:uniqueId val="{00000007-7457-7C4D-A54F-2FE52B611E28}"/>
              </c:ext>
            </c:extLst>
          </c:dPt>
          <c:dPt>
            <c:idx val="5"/>
            <c:invertIfNegative val="0"/>
            <c:bubble3D val="0"/>
            <c:extLst>
              <c:ext xmlns:c16="http://schemas.microsoft.com/office/drawing/2014/chart" uri="{C3380CC4-5D6E-409C-BE32-E72D297353CC}">
                <c16:uniqueId val="{00000008-7457-7C4D-A54F-2FE52B611E28}"/>
              </c:ext>
            </c:extLst>
          </c:dPt>
          <c:dPt>
            <c:idx val="6"/>
            <c:invertIfNegative val="0"/>
            <c:bubble3D val="0"/>
            <c:extLst>
              <c:ext xmlns:c16="http://schemas.microsoft.com/office/drawing/2014/chart" uri="{C3380CC4-5D6E-409C-BE32-E72D297353CC}">
                <c16:uniqueId val="{00000009-7457-7C4D-A54F-2FE52B611E28}"/>
              </c:ext>
            </c:extLst>
          </c:dPt>
          <c:dLbls>
            <c:numFmt formatCode="0" sourceLinked="0"/>
            <c:spPr>
              <a:solidFill>
                <a:schemeClr val="bg1">
                  <a:alpha val="50000"/>
                </a:schemeClr>
              </a:solidFill>
            </c:spPr>
            <c:txPr>
              <a:bodyPr/>
              <a:lstStyle/>
              <a:p>
                <a:pPr>
                  <a:defRPr sz="1600"/>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TN, 12 Week_x000d_(+) Cirrhosis</c:v>
                </c:pt>
                <c:pt idx="1">
                  <c:v>TE, 12 Weeks_x000d_(-) Cirrhosis</c:v>
                </c:pt>
                <c:pt idx="2">
                  <c:v>TE, 16 Weeks_x000d_(-) Cirrhosis</c:v>
                </c:pt>
                <c:pt idx="3">
                  <c:v>TE, 16 Weeks_x000d_(+) Cirrhosis</c:v>
                </c:pt>
              </c:strCache>
            </c:strRef>
          </c:cat>
          <c:val>
            <c:numRef>
              <c:f>Sheet1!$B$2:$B$5</c:f>
              <c:numCache>
                <c:formatCode>0</c:formatCode>
                <c:ptCount val="4"/>
                <c:pt idx="0">
                  <c:v>98</c:v>
                </c:pt>
                <c:pt idx="1">
                  <c:v>91</c:v>
                </c:pt>
                <c:pt idx="2">
                  <c:v>95</c:v>
                </c:pt>
                <c:pt idx="3">
                  <c:v>96</c:v>
                </c:pt>
              </c:numCache>
            </c:numRef>
          </c:val>
          <c:extLst>
            <c:ext xmlns:c16="http://schemas.microsoft.com/office/drawing/2014/chart" uri="{C3380CC4-5D6E-409C-BE32-E72D297353CC}">
              <c16:uniqueId val="{0000000A-7457-7C4D-A54F-2FE52B611E28}"/>
            </c:ext>
          </c:extLst>
        </c:ser>
        <c:dLbls>
          <c:showLegendKey val="0"/>
          <c:showVal val="1"/>
          <c:showCatName val="0"/>
          <c:showSerName val="0"/>
          <c:showPercent val="0"/>
          <c:showBubbleSize val="0"/>
        </c:dLbls>
        <c:gapWidth val="75"/>
        <c:axId val="-2140205352"/>
        <c:axId val="-2066148808"/>
      </c:barChart>
      <c:catAx>
        <c:axId val="-2140205352"/>
        <c:scaling>
          <c:orientation val="minMax"/>
        </c:scaling>
        <c:delete val="0"/>
        <c:axPos val="b"/>
        <c:numFmt formatCode="General" sourceLinked="0"/>
        <c:majorTickMark val="out"/>
        <c:minorTickMark val="none"/>
        <c:tickLblPos val="nextTo"/>
        <c:spPr>
          <a:ln w="12700" cap="flat" cmpd="sng" algn="ctr">
            <a:solidFill>
              <a:prstClr val="black"/>
            </a:solidFill>
            <a:prstDash val="solid"/>
            <a:round/>
            <a:headEnd type="none" w="med" len="med"/>
            <a:tailEnd type="none" w="med" len="med"/>
          </a:ln>
        </c:spPr>
        <c:txPr>
          <a:bodyPr/>
          <a:lstStyle/>
          <a:p>
            <a:pPr>
              <a:defRPr sz="1600" b="0" i="0">
                <a:latin typeface="Arial"/>
                <a:cs typeface="Arial"/>
              </a:defRPr>
            </a:pPr>
            <a:endParaRPr lang="en-US"/>
          </a:p>
        </c:txPr>
        <c:crossAx val="-2066148808"/>
        <c:crosses val="autoZero"/>
        <c:auto val="1"/>
        <c:lblAlgn val="ctr"/>
        <c:lblOffset val="1"/>
        <c:tickLblSkip val="1"/>
        <c:tickMarkSkip val="1"/>
        <c:noMultiLvlLbl val="0"/>
      </c:catAx>
      <c:valAx>
        <c:axId val="-2066148808"/>
        <c:scaling>
          <c:orientation val="minMax"/>
          <c:max val="100"/>
          <c:min val="0"/>
        </c:scaling>
        <c:delete val="0"/>
        <c:axPos val="l"/>
        <c:title>
          <c:tx>
            <c:rich>
              <a:bodyPr/>
              <a:lstStyle/>
              <a:p>
                <a:pPr>
                  <a:defRPr sz="1800">
                    <a:latin typeface="Arial"/>
                    <a:cs typeface="Arial"/>
                  </a:defRPr>
                </a:pPr>
                <a:r>
                  <a:rPr lang="en-US" sz="1800" dirty="0">
                    <a:latin typeface="Arial"/>
                    <a:cs typeface="Arial"/>
                  </a:rPr>
                  <a:t>Patients with SVR12 (%)</a:t>
                </a:r>
              </a:p>
            </c:rich>
          </c:tx>
          <c:layout>
            <c:manualLayout>
              <c:xMode val="edge"/>
              <c:yMode val="edge"/>
              <c:x val="6.7947983774755399E-3"/>
              <c:y val="0.109971264367816"/>
            </c:manualLayout>
          </c:layout>
          <c:overlay val="0"/>
        </c:title>
        <c:numFmt formatCode="0" sourceLinked="0"/>
        <c:majorTickMark val="out"/>
        <c:minorTickMark val="none"/>
        <c:tickLblPos val="nextTo"/>
        <c:spPr>
          <a:ln w="12700" cmpd="sng">
            <a:solidFill>
              <a:srgbClr val="000000"/>
            </a:solidFill>
          </a:ln>
        </c:spPr>
        <c:txPr>
          <a:bodyPr/>
          <a:lstStyle/>
          <a:p>
            <a:pPr>
              <a:defRPr sz="1800"/>
            </a:pPr>
            <a:endParaRPr lang="en-US"/>
          </a:p>
        </c:txPr>
        <c:crossAx val="-2140205352"/>
        <c:crosses val="autoZero"/>
        <c:crossBetween val="between"/>
        <c:majorUnit val="20"/>
        <c:minorUnit val="20"/>
      </c:valAx>
      <c:spPr>
        <a:solidFill>
          <a:srgbClr val="E6EBF2"/>
        </a:solidFill>
        <a:ln w="12700" cap="flat" cmpd="sng" algn="ctr">
          <a:solidFill>
            <a:srgbClr val="000000"/>
          </a:solidFill>
          <a:prstDash val="solid"/>
          <a:round/>
          <a:headEnd type="none" w="med" len="med"/>
          <a:tailEnd type="none" w="med" len="med"/>
        </a:ln>
        <a:effectLst/>
      </c:spPr>
    </c:plotArea>
    <c:plotVisOnly val="1"/>
    <c:dispBlanksAs val="gap"/>
    <c:showDLblsOverMax val="0"/>
  </c:chart>
  <c:spPr>
    <a:solidFill>
      <a:srgbClr val="FFFFFF"/>
    </a:solidFill>
    <a:ln w="25400" cap="flat" cmpd="sng" algn="ctr">
      <a:noFill/>
      <a:prstDash val="solid"/>
      <a:round/>
      <a:headEnd type="none" w="med" len="med"/>
      <a:tailEnd type="none" w="med" len="med"/>
    </a:ln>
    <a:effectLst/>
  </c:spPr>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495270122484701"/>
          <c:y val="2.77778663809897E-2"/>
          <c:w val="0.86727392030541595"/>
          <c:h val="0.9045803405067"/>
        </c:manualLayout>
      </c:layout>
      <c:barChart>
        <c:barDir val="col"/>
        <c:grouping val="clustered"/>
        <c:varyColors val="0"/>
        <c:ser>
          <c:idx val="0"/>
          <c:order val="0"/>
          <c:tx>
            <c:strRef>
              <c:f>Sheet1!$B$1</c:f>
              <c:strCache>
                <c:ptCount val="1"/>
                <c:pt idx="0">
                  <c:v>SVR12 (ITT)</c:v>
                </c:pt>
              </c:strCache>
            </c:strRef>
          </c:tx>
          <c:spPr>
            <a:solidFill>
              <a:schemeClr val="accent2"/>
            </a:solidFill>
            <a:ln w="12700">
              <a:noFill/>
            </a:ln>
            <a:effectLst/>
            <a:scene3d>
              <a:camera prst="orthographicFront"/>
              <a:lightRig rig="threePt" dir="t"/>
            </a:scene3d>
            <a:sp3d>
              <a:bevelT/>
            </a:sp3d>
          </c:spPr>
          <c:invertIfNegative val="0"/>
          <c:dPt>
            <c:idx val="0"/>
            <c:invertIfNegative val="0"/>
            <c:bubble3D val="0"/>
            <c:spPr>
              <a:solidFill>
                <a:srgbClr val="3A4B4B"/>
              </a:solidFill>
              <a:ln w="12700">
                <a:noFill/>
              </a:ln>
              <a:effectLst/>
              <a:scene3d>
                <a:camera prst="orthographicFront"/>
                <a:lightRig rig="threePt" dir="t"/>
              </a:scene3d>
              <a:sp3d>
                <a:bevelT/>
              </a:sp3d>
            </c:spPr>
            <c:extLst>
              <c:ext xmlns:c16="http://schemas.microsoft.com/office/drawing/2014/chart" uri="{C3380CC4-5D6E-409C-BE32-E72D297353CC}">
                <c16:uniqueId val="{00000001-DB38-D54D-A3F9-304B016C1016}"/>
              </c:ext>
            </c:extLst>
          </c:dPt>
          <c:dPt>
            <c:idx val="1"/>
            <c:invertIfNegative val="0"/>
            <c:bubble3D val="0"/>
            <c:spPr>
              <a:solidFill>
                <a:srgbClr val="657F21"/>
              </a:solidFill>
              <a:ln w="12700">
                <a:noFill/>
              </a:ln>
              <a:effectLst/>
              <a:scene3d>
                <a:camera prst="orthographicFront"/>
                <a:lightRig rig="threePt" dir="t"/>
              </a:scene3d>
              <a:sp3d>
                <a:bevelT/>
              </a:sp3d>
            </c:spPr>
            <c:extLst>
              <c:ext xmlns:c16="http://schemas.microsoft.com/office/drawing/2014/chart" uri="{C3380CC4-5D6E-409C-BE32-E72D297353CC}">
                <c16:uniqueId val="{00000003-DB38-D54D-A3F9-304B016C1016}"/>
              </c:ext>
            </c:extLst>
          </c:dPt>
          <c:dPt>
            <c:idx val="2"/>
            <c:invertIfNegative val="0"/>
            <c:bubble3D val="0"/>
            <c:spPr>
              <a:solidFill>
                <a:srgbClr val="80693B"/>
              </a:solidFill>
              <a:ln w="12700">
                <a:noFill/>
              </a:ln>
              <a:effectLst/>
              <a:scene3d>
                <a:camera prst="orthographicFront"/>
                <a:lightRig rig="threePt" dir="t"/>
              </a:scene3d>
              <a:sp3d>
                <a:bevelT/>
              </a:sp3d>
            </c:spPr>
            <c:extLst>
              <c:ext xmlns:c16="http://schemas.microsoft.com/office/drawing/2014/chart" uri="{C3380CC4-5D6E-409C-BE32-E72D297353CC}">
                <c16:uniqueId val="{00000005-DB38-D54D-A3F9-304B016C1016}"/>
              </c:ext>
            </c:extLst>
          </c:dPt>
          <c:dPt>
            <c:idx val="3"/>
            <c:invertIfNegative val="0"/>
            <c:bubble3D val="0"/>
            <c:spPr>
              <a:solidFill>
                <a:srgbClr val="6F4C7F"/>
              </a:solidFill>
              <a:ln w="12700">
                <a:noFill/>
              </a:ln>
              <a:effectLst/>
              <a:scene3d>
                <a:camera prst="orthographicFront"/>
                <a:lightRig rig="threePt" dir="t"/>
              </a:scene3d>
              <a:sp3d>
                <a:bevelT/>
              </a:sp3d>
            </c:spPr>
            <c:extLst>
              <c:ext xmlns:c16="http://schemas.microsoft.com/office/drawing/2014/chart" uri="{C3380CC4-5D6E-409C-BE32-E72D297353CC}">
                <c16:uniqueId val="{00000007-DB38-D54D-A3F9-304B016C1016}"/>
              </c:ext>
            </c:extLst>
          </c:dPt>
          <c:dPt>
            <c:idx val="4"/>
            <c:invertIfNegative val="0"/>
            <c:bubble3D val="0"/>
            <c:spPr>
              <a:solidFill>
                <a:srgbClr val="2A5581"/>
              </a:solidFill>
              <a:ln w="12700">
                <a:noFill/>
              </a:ln>
              <a:effectLst/>
              <a:scene3d>
                <a:camera prst="orthographicFront"/>
                <a:lightRig rig="threePt" dir="t"/>
              </a:scene3d>
              <a:sp3d>
                <a:bevelT/>
              </a:sp3d>
            </c:spPr>
            <c:extLst>
              <c:ext xmlns:c16="http://schemas.microsoft.com/office/drawing/2014/chart" uri="{C3380CC4-5D6E-409C-BE32-E72D297353CC}">
                <c16:uniqueId val="{00000009-DB38-D54D-A3F9-304B016C1016}"/>
              </c:ext>
            </c:extLst>
          </c:dPt>
          <c:dPt>
            <c:idx val="5"/>
            <c:invertIfNegative val="0"/>
            <c:bubble3D val="0"/>
            <c:spPr>
              <a:solidFill>
                <a:srgbClr val="802B2B"/>
              </a:solidFill>
              <a:ln w="12700">
                <a:noFill/>
              </a:ln>
              <a:effectLst/>
              <a:scene3d>
                <a:camera prst="orthographicFront"/>
                <a:lightRig rig="threePt" dir="t"/>
              </a:scene3d>
              <a:sp3d>
                <a:bevelT/>
              </a:sp3d>
            </c:spPr>
            <c:extLst>
              <c:ext xmlns:c16="http://schemas.microsoft.com/office/drawing/2014/chart" uri="{C3380CC4-5D6E-409C-BE32-E72D297353CC}">
                <c16:uniqueId val="{0000000B-DB38-D54D-A3F9-304B016C1016}"/>
              </c:ext>
            </c:extLst>
          </c:dPt>
          <c:dPt>
            <c:idx val="6"/>
            <c:invertIfNegative val="0"/>
            <c:bubble3D val="0"/>
            <c:spPr>
              <a:solidFill>
                <a:srgbClr val="828E65"/>
              </a:solidFill>
              <a:ln w="12700">
                <a:noFill/>
              </a:ln>
              <a:effectLst/>
              <a:scene3d>
                <a:camera prst="orthographicFront"/>
                <a:lightRig rig="threePt" dir="t"/>
              </a:scene3d>
              <a:sp3d>
                <a:bevelT/>
              </a:sp3d>
            </c:spPr>
            <c:extLst>
              <c:ext xmlns:c16="http://schemas.microsoft.com/office/drawing/2014/chart" uri="{C3380CC4-5D6E-409C-BE32-E72D297353CC}">
                <c16:uniqueId val="{0000000D-DB38-D54D-A3F9-304B016C1016}"/>
              </c:ext>
            </c:extLst>
          </c:dPt>
          <c:dLbls>
            <c:spPr>
              <a:solidFill>
                <a:schemeClr val="bg1">
                  <a:alpha val="50000"/>
                </a:schemeClr>
              </a:solidFill>
            </c:spPr>
            <c:txPr>
              <a:bodyPr/>
              <a:lstStyle/>
              <a:p>
                <a:pPr>
                  <a:defRPr sz="1400"/>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Overall</c:v>
                </c:pt>
                <c:pt idx="1">
                  <c:v>GT1</c:v>
                </c:pt>
                <c:pt idx="2">
                  <c:v>GT2</c:v>
                </c:pt>
                <c:pt idx="3">
                  <c:v>GT3</c:v>
                </c:pt>
                <c:pt idx="4">
                  <c:v>GT4</c:v>
                </c:pt>
                <c:pt idx="5">
                  <c:v>GT5</c:v>
                </c:pt>
                <c:pt idx="6">
                  <c:v>GT6</c:v>
                </c:pt>
              </c:strCache>
            </c:strRef>
          </c:cat>
          <c:val>
            <c:numRef>
              <c:f>Sheet1!$B$2:$B$8</c:f>
              <c:numCache>
                <c:formatCode>0.0</c:formatCode>
                <c:ptCount val="7"/>
                <c:pt idx="0">
                  <c:v>97.7</c:v>
                </c:pt>
                <c:pt idx="1">
                  <c:v>97.8</c:v>
                </c:pt>
                <c:pt idx="2">
                  <c:v>100</c:v>
                </c:pt>
                <c:pt idx="3">
                  <c:v>95.2</c:v>
                </c:pt>
                <c:pt idx="4">
                  <c:v>100</c:v>
                </c:pt>
                <c:pt idx="5">
                  <c:v>100</c:v>
                </c:pt>
                <c:pt idx="6">
                  <c:v>100</c:v>
                </c:pt>
              </c:numCache>
            </c:numRef>
          </c:val>
          <c:extLst>
            <c:ext xmlns:c16="http://schemas.microsoft.com/office/drawing/2014/chart" uri="{C3380CC4-5D6E-409C-BE32-E72D297353CC}">
              <c16:uniqueId val="{0000000E-DB38-D54D-A3F9-304B016C1016}"/>
            </c:ext>
          </c:extLst>
        </c:ser>
        <c:dLbls>
          <c:showLegendKey val="0"/>
          <c:showVal val="1"/>
          <c:showCatName val="0"/>
          <c:showSerName val="0"/>
          <c:showPercent val="0"/>
          <c:showBubbleSize val="0"/>
        </c:dLbls>
        <c:gapWidth val="50"/>
        <c:axId val="-2028968584"/>
        <c:axId val="-2026201752"/>
      </c:barChart>
      <c:catAx>
        <c:axId val="-2028968584"/>
        <c:scaling>
          <c:orientation val="minMax"/>
        </c:scaling>
        <c:delete val="0"/>
        <c:axPos val="b"/>
        <c:numFmt formatCode="General" sourceLinked="0"/>
        <c:majorTickMark val="out"/>
        <c:minorTickMark val="none"/>
        <c:tickLblPos val="nextTo"/>
        <c:spPr>
          <a:ln w="12700" cap="flat" cmpd="sng" algn="ctr">
            <a:solidFill>
              <a:prstClr val="black"/>
            </a:solidFill>
            <a:prstDash val="solid"/>
            <a:round/>
            <a:headEnd type="none" w="med" len="med"/>
            <a:tailEnd type="none" w="med" len="med"/>
          </a:ln>
        </c:spPr>
        <c:txPr>
          <a:bodyPr/>
          <a:lstStyle/>
          <a:p>
            <a:pPr>
              <a:defRPr sz="1800" b="0" i="0">
                <a:latin typeface="Arial"/>
                <a:cs typeface="Arial"/>
              </a:defRPr>
            </a:pPr>
            <a:endParaRPr lang="en-US"/>
          </a:p>
        </c:txPr>
        <c:crossAx val="-2026201752"/>
        <c:crosses val="autoZero"/>
        <c:auto val="1"/>
        <c:lblAlgn val="ctr"/>
        <c:lblOffset val="1"/>
        <c:tickLblSkip val="1"/>
        <c:tickMarkSkip val="1"/>
        <c:noMultiLvlLbl val="0"/>
      </c:catAx>
      <c:valAx>
        <c:axId val="-2026201752"/>
        <c:scaling>
          <c:orientation val="minMax"/>
          <c:max val="100"/>
          <c:min val="0"/>
        </c:scaling>
        <c:delete val="0"/>
        <c:axPos val="l"/>
        <c:title>
          <c:tx>
            <c:rich>
              <a:bodyPr/>
              <a:lstStyle/>
              <a:p>
                <a:pPr>
                  <a:defRPr sz="1800">
                    <a:latin typeface="Arial"/>
                    <a:cs typeface="Arial"/>
                  </a:defRPr>
                </a:pPr>
                <a:r>
                  <a:rPr lang="en-US" sz="1800" dirty="0">
                    <a:latin typeface="Arial"/>
                    <a:cs typeface="Arial"/>
                  </a:rPr>
                  <a:t>Patients with SVR12 (%)</a:t>
                </a:r>
              </a:p>
            </c:rich>
          </c:tx>
          <c:layout>
            <c:manualLayout>
              <c:xMode val="edge"/>
              <c:yMode val="edge"/>
              <c:x val="6.7947983774755399E-3"/>
              <c:y val="0.12831251937341001"/>
            </c:manualLayout>
          </c:layout>
          <c:overlay val="0"/>
        </c:title>
        <c:numFmt formatCode="0" sourceLinked="0"/>
        <c:majorTickMark val="out"/>
        <c:minorTickMark val="none"/>
        <c:tickLblPos val="nextTo"/>
        <c:spPr>
          <a:ln w="12700" cmpd="sng">
            <a:solidFill>
              <a:srgbClr val="000000"/>
            </a:solidFill>
          </a:ln>
        </c:spPr>
        <c:txPr>
          <a:bodyPr/>
          <a:lstStyle/>
          <a:p>
            <a:pPr>
              <a:defRPr sz="1600"/>
            </a:pPr>
            <a:endParaRPr lang="en-US"/>
          </a:p>
        </c:txPr>
        <c:crossAx val="-2028968584"/>
        <c:crosses val="autoZero"/>
        <c:crossBetween val="between"/>
        <c:majorUnit val="20"/>
        <c:minorUnit val="20"/>
      </c:valAx>
      <c:spPr>
        <a:solidFill>
          <a:srgbClr val="E6EBF2"/>
        </a:solidFill>
        <a:ln w="12700" cap="flat" cmpd="sng" algn="ctr">
          <a:solidFill>
            <a:srgbClr val="000000"/>
          </a:solidFill>
          <a:prstDash val="solid"/>
          <a:round/>
          <a:headEnd type="none" w="med" len="med"/>
          <a:tailEnd type="none" w="med" len="med"/>
        </a:ln>
        <a:effectLst/>
      </c:spPr>
    </c:plotArea>
    <c:plotVisOnly val="1"/>
    <c:dispBlanksAs val="gap"/>
    <c:showDLblsOverMax val="0"/>
  </c:chart>
  <c:spPr>
    <a:solidFill>
      <a:srgbClr val="FFFFFF"/>
    </a:solidFill>
    <a:ln w="25400" cap="flat" cmpd="sng" algn="ctr">
      <a:noFill/>
      <a:prstDash val="solid"/>
      <a:round/>
      <a:headEnd type="none" w="med" len="med"/>
      <a:tailEnd type="none" w="med" len="med"/>
    </a:ln>
    <a:effectLst/>
  </c:spPr>
  <c:txPr>
    <a:bodyPr/>
    <a:lstStyle/>
    <a:p>
      <a:pPr>
        <a:defRPr sz="18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6681664791901"/>
          <c:y val="9.465929116898375E-2"/>
          <c:w val="0.88154949381327297"/>
          <c:h val="0.72273280371478921"/>
        </c:manualLayout>
      </c:layout>
      <c:barChart>
        <c:barDir val="col"/>
        <c:grouping val="clustered"/>
        <c:varyColors val="0"/>
        <c:ser>
          <c:idx val="0"/>
          <c:order val="0"/>
          <c:tx>
            <c:strRef>
              <c:f>Sheet1!$B$1</c:f>
              <c:strCache>
                <c:ptCount val="1"/>
                <c:pt idx="0">
                  <c:v>Sofosbuvir-Velpatasvir</c:v>
                </c:pt>
              </c:strCache>
            </c:strRef>
          </c:tx>
          <c:spPr>
            <a:solidFill>
              <a:srgbClr val="6E4B7D"/>
            </a:solidFill>
            <a:ln w="12700">
              <a:noFill/>
            </a:ln>
            <a:effectLst/>
            <a:scene3d>
              <a:camera prst="orthographicFront"/>
              <a:lightRig rig="threePt" dir="t"/>
            </a:scene3d>
            <a:sp3d>
              <a:bevelT/>
            </a:sp3d>
          </c:spPr>
          <c:invertIfNegative val="0"/>
          <c:dPt>
            <c:idx val="0"/>
            <c:invertIfNegative val="0"/>
            <c:bubble3D val="0"/>
            <c:extLst>
              <c:ext xmlns:c16="http://schemas.microsoft.com/office/drawing/2014/chart" uri="{C3380CC4-5D6E-409C-BE32-E72D297353CC}">
                <c16:uniqueId val="{00000001-CF57-8B49-91E0-9DD79D30E39A}"/>
              </c:ext>
            </c:extLst>
          </c:dPt>
          <c:dPt>
            <c:idx val="1"/>
            <c:invertIfNegative val="0"/>
            <c:bubble3D val="0"/>
            <c:extLst>
              <c:ext xmlns:c16="http://schemas.microsoft.com/office/drawing/2014/chart" uri="{C3380CC4-5D6E-409C-BE32-E72D297353CC}">
                <c16:uniqueId val="{00000002-CF57-8B49-91E0-9DD79D30E39A}"/>
              </c:ext>
            </c:extLst>
          </c:dPt>
          <c:dPt>
            <c:idx val="2"/>
            <c:invertIfNegative val="0"/>
            <c:bubble3D val="0"/>
            <c:extLst>
              <c:ext xmlns:c16="http://schemas.microsoft.com/office/drawing/2014/chart" uri="{C3380CC4-5D6E-409C-BE32-E72D297353CC}">
                <c16:uniqueId val="{00000003-CF57-8B49-91E0-9DD79D30E39A}"/>
              </c:ext>
            </c:extLst>
          </c:dPt>
          <c:dLbls>
            <c:numFmt formatCode="0" sourceLinked="0"/>
            <c:spPr>
              <a:solidFill>
                <a:sysClr val="window" lastClr="FFFFFF">
                  <a:alpha val="50000"/>
                </a:sysClr>
              </a:solidFill>
              <a:ln>
                <a:noFill/>
              </a:ln>
            </c:spPr>
            <c:txPr>
              <a:bodyPr/>
              <a:lstStyle/>
              <a:p>
                <a:pPr>
                  <a:defRPr sz="1400"/>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Non-Cirrhotic</c:v>
                </c:pt>
                <c:pt idx="1">
                  <c:v>Cirrhotic</c:v>
                </c:pt>
                <c:pt idx="2">
                  <c:v>Non-Cirrhotic</c:v>
                </c:pt>
                <c:pt idx="3">
                  <c:v>Cirrhotic</c:v>
                </c:pt>
              </c:strCache>
            </c:strRef>
          </c:cat>
          <c:val>
            <c:numRef>
              <c:f>Sheet1!$B$2:$B$5</c:f>
              <c:numCache>
                <c:formatCode>0</c:formatCode>
                <c:ptCount val="4"/>
                <c:pt idx="0">
                  <c:v>98</c:v>
                </c:pt>
                <c:pt idx="1">
                  <c:v>93</c:v>
                </c:pt>
                <c:pt idx="2">
                  <c:v>91</c:v>
                </c:pt>
                <c:pt idx="3">
                  <c:v>89</c:v>
                </c:pt>
              </c:numCache>
            </c:numRef>
          </c:val>
          <c:extLst>
            <c:ext xmlns:c16="http://schemas.microsoft.com/office/drawing/2014/chart" uri="{C3380CC4-5D6E-409C-BE32-E72D297353CC}">
              <c16:uniqueId val="{00000004-CF57-8B49-91E0-9DD79D30E39A}"/>
            </c:ext>
          </c:extLst>
        </c:ser>
        <c:ser>
          <c:idx val="1"/>
          <c:order val="1"/>
          <c:tx>
            <c:v>Sofosbuvir + Ribavirin</c:v>
          </c:tx>
          <c:spPr>
            <a:solidFill>
              <a:srgbClr val="326496"/>
            </a:solidFill>
            <a:ln w="12700">
              <a:noFill/>
            </a:ln>
            <a:effectLst/>
            <a:scene3d>
              <a:camera prst="orthographicFront"/>
              <a:lightRig rig="threePt" dir="t"/>
            </a:scene3d>
            <a:sp3d>
              <a:bevelT/>
            </a:sp3d>
          </c:spPr>
          <c:invertIfNegative val="0"/>
          <c:dLbls>
            <c:numFmt formatCode="0" sourceLinked="0"/>
            <c:spPr>
              <a:solidFill>
                <a:sysClr val="window" lastClr="FFFFFF">
                  <a:alpha val="50000"/>
                </a:sysClr>
              </a:solidFill>
              <a:ln>
                <a:noFill/>
              </a:ln>
            </c:spPr>
            <c:txPr>
              <a:bodyPr/>
              <a:lstStyle/>
              <a:p>
                <a:pPr>
                  <a:defRPr sz="1400"/>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Non-Cirrhotic</c:v>
                </c:pt>
                <c:pt idx="1">
                  <c:v>Cirrhotic</c:v>
                </c:pt>
                <c:pt idx="2">
                  <c:v>Non-Cirrhotic</c:v>
                </c:pt>
                <c:pt idx="3">
                  <c:v>Cirrhotic</c:v>
                </c:pt>
              </c:strCache>
            </c:strRef>
          </c:cat>
          <c:val>
            <c:numRef>
              <c:f>Sheet1!$C$2:$C$5</c:f>
              <c:numCache>
                <c:formatCode>0</c:formatCode>
                <c:ptCount val="4"/>
                <c:pt idx="0">
                  <c:v>90</c:v>
                </c:pt>
                <c:pt idx="1">
                  <c:v>73</c:v>
                </c:pt>
                <c:pt idx="2">
                  <c:v>71</c:v>
                </c:pt>
                <c:pt idx="3">
                  <c:v>58</c:v>
                </c:pt>
              </c:numCache>
            </c:numRef>
          </c:val>
          <c:extLst>
            <c:ext xmlns:c16="http://schemas.microsoft.com/office/drawing/2014/chart" uri="{C3380CC4-5D6E-409C-BE32-E72D297353CC}">
              <c16:uniqueId val="{00000005-CF57-8B49-91E0-9DD79D30E39A}"/>
            </c:ext>
          </c:extLst>
        </c:ser>
        <c:dLbls>
          <c:showLegendKey val="0"/>
          <c:showVal val="1"/>
          <c:showCatName val="0"/>
          <c:showSerName val="0"/>
          <c:showPercent val="0"/>
          <c:showBubbleSize val="0"/>
        </c:dLbls>
        <c:gapWidth val="75"/>
        <c:axId val="-2123754616"/>
        <c:axId val="-2060242472"/>
      </c:barChart>
      <c:catAx>
        <c:axId val="-2123754616"/>
        <c:scaling>
          <c:orientation val="minMax"/>
        </c:scaling>
        <c:delete val="0"/>
        <c:axPos val="b"/>
        <c:numFmt formatCode="General" sourceLinked="0"/>
        <c:majorTickMark val="out"/>
        <c:minorTickMark val="none"/>
        <c:tickLblPos val="nextTo"/>
        <c:spPr>
          <a:ln w="12700" cap="flat" cmpd="sng" algn="ctr">
            <a:solidFill>
              <a:prstClr val="black"/>
            </a:solidFill>
            <a:prstDash val="solid"/>
            <a:round/>
            <a:headEnd type="none" w="med" len="med"/>
            <a:tailEnd type="none" w="med" len="med"/>
          </a:ln>
          <a:effectLst/>
        </c:spPr>
        <c:txPr>
          <a:bodyPr/>
          <a:lstStyle/>
          <a:p>
            <a:pPr>
              <a:defRPr sz="1600" b="0" i="0">
                <a:latin typeface="Arial"/>
                <a:cs typeface="Arial"/>
              </a:defRPr>
            </a:pPr>
            <a:endParaRPr lang="en-US"/>
          </a:p>
        </c:txPr>
        <c:crossAx val="-2060242472"/>
        <c:crosses val="autoZero"/>
        <c:auto val="1"/>
        <c:lblAlgn val="ctr"/>
        <c:lblOffset val="10"/>
        <c:tickLblSkip val="1"/>
        <c:tickMarkSkip val="1"/>
        <c:noMultiLvlLbl val="0"/>
      </c:catAx>
      <c:valAx>
        <c:axId val="-2060242472"/>
        <c:scaling>
          <c:orientation val="minMax"/>
          <c:max val="100"/>
          <c:min val="0"/>
        </c:scaling>
        <c:delete val="0"/>
        <c:axPos val="l"/>
        <c:title>
          <c:tx>
            <c:rich>
              <a:bodyPr/>
              <a:lstStyle/>
              <a:p>
                <a:pPr>
                  <a:defRPr sz="1600">
                    <a:latin typeface="Arial"/>
                    <a:cs typeface="Arial"/>
                  </a:defRPr>
                </a:pPr>
                <a:r>
                  <a:rPr lang="en-US" sz="1600" b="1" i="0" baseline="0" dirty="0">
                    <a:effectLst/>
                  </a:rPr>
                  <a:t>Patients (%) with SVR 12</a:t>
                </a:r>
                <a:endParaRPr lang="en-US" sz="1600" dirty="0">
                  <a:effectLst/>
                </a:endParaRPr>
              </a:p>
            </c:rich>
          </c:tx>
          <c:layout>
            <c:manualLayout>
              <c:xMode val="edge"/>
              <c:yMode val="edge"/>
              <c:x val="3.6809851893513301E-3"/>
              <c:y val="0.17952542453277701"/>
            </c:manualLayout>
          </c:layout>
          <c:overlay val="0"/>
        </c:title>
        <c:numFmt formatCode="0" sourceLinked="0"/>
        <c:majorTickMark val="out"/>
        <c:minorTickMark val="none"/>
        <c:tickLblPos val="nextTo"/>
        <c:spPr>
          <a:ln w="12700">
            <a:solidFill>
              <a:srgbClr val="000000"/>
            </a:solidFill>
          </a:ln>
        </c:spPr>
        <c:txPr>
          <a:bodyPr/>
          <a:lstStyle/>
          <a:p>
            <a:pPr>
              <a:defRPr sz="1600"/>
            </a:pPr>
            <a:endParaRPr lang="en-US"/>
          </a:p>
        </c:txPr>
        <c:crossAx val="-2123754616"/>
        <c:crosses val="autoZero"/>
        <c:crossBetween val="between"/>
        <c:majorUnit val="20"/>
        <c:minorUnit val="20"/>
      </c:valAx>
      <c:spPr>
        <a:solidFill>
          <a:srgbClr val="E6EBF2"/>
        </a:solidFill>
        <a:ln w="12700" cap="flat" cmpd="sng" algn="ctr">
          <a:solidFill>
            <a:srgbClr val="000000"/>
          </a:solidFill>
          <a:prstDash val="solid"/>
          <a:round/>
          <a:headEnd type="none" w="med" len="med"/>
          <a:tailEnd type="none" w="med" len="med"/>
        </a:ln>
        <a:effectLst/>
      </c:spPr>
    </c:plotArea>
    <c:legend>
      <c:legendPos val="t"/>
      <c:layout>
        <c:manualLayout>
          <c:xMode val="edge"/>
          <c:yMode val="edge"/>
          <c:x val="0.37558906551775401"/>
          <c:y val="1.44676387400988E-2"/>
          <c:w val="0.61206519585995101"/>
          <c:h val="8.0726462290953996E-2"/>
        </c:manualLayout>
      </c:layout>
      <c:overlay val="0"/>
      <c:spPr>
        <a:noFill/>
        <a:ln>
          <a:noFill/>
        </a:ln>
      </c:spPr>
      <c:txPr>
        <a:bodyPr/>
        <a:lstStyle/>
        <a:p>
          <a:pPr>
            <a:defRPr sz="1600"/>
          </a:pPr>
          <a:endParaRPr lang="en-US"/>
        </a:p>
      </c:txPr>
    </c:legend>
    <c:plotVisOnly val="1"/>
    <c:dispBlanksAs val="gap"/>
    <c:showDLblsOverMax val="0"/>
  </c:chart>
  <c:spPr>
    <a:solidFill>
      <a:srgbClr val="FFFFFF"/>
    </a:solidFill>
    <a:ln w="25400" cap="flat" cmpd="sng" algn="ctr">
      <a:noFill/>
      <a:prstDash val="solid"/>
      <a:round/>
      <a:headEnd type="none" w="med" len="med"/>
      <a:tailEnd type="none" w="med" len="med"/>
    </a:ln>
    <a:effectLst/>
  </c:spPr>
  <c:txPr>
    <a:bodyPr/>
    <a:lstStyle/>
    <a:p>
      <a:pPr>
        <a:defRPr sz="1800"/>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75"/>
      <c:rotY val="121"/>
      <c:rAngAx val="0"/>
    </c:view3D>
    <c:floor>
      <c:thickness val="0"/>
    </c:floor>
    <c:sideWall>
      <c:thickness val="0"/>
      <c:spPr>
        <a:noFill/>
        <a:ln w="19284">
          <a:noFill/>
        </a:ln>
      </c:spPr>
    </c:sideWall>
    <c:backWall>
      <c:thickness val="0"/>
      <c:spPr>
        <a:noFill/>
        <a:ln w="19284">
          <a:noFill/>
        </a:ln>
      </c:spPr>
    </c:backWall>
    <c:plotArea>
      <c:layout>
        <c:manualLayout>
          <c:layoutTarget val="inner"/>
          <c:xMode val="edge"/>
          <c:yMode val="edge"/>
          <c:x val="3.1120331950207469E-2"/>
          <c:y val="0.13977788729113447"/>
          <c:w val="0.88456536992281909"/>
          <c:h val="0.8350593124388862"/>
        </c:manualLayout>
      </c:layout>
      <c:pie3DChart>
        <c:varyColors val="1"/>
        <c:ser>
          <c:idx val="0"/>
          <c:order val="0"/>
          <c:tx>
            <c:strRef>
              <c:f>Sheet1!$B$1</c:f>
              <c:strCache>
                <c:ptCount val="1"/>
                <c:pt idx="0">
                  <c:v>Percent</c:v>
                </c:pt>
              </c:strCache>
            </c:strRef>
          </c:tx>
          <c:spPr>
            <a:solidFill>
              <a:srgbClr val="0070C0"/>
            </a:solidFill>
            <a:ln w="12700">
              <a:noFill/>
            </a:ln>
          </c:spPr>
          <c:dPt>
            <c:idx val="0"/>
            <c:bubble3D val="0"/>
            <c:spPr>
              <a:gradFill>
                <a:gsLst>
                  <a:gs pos="100000">
                    <a:srgbClr val="0070C0"/>
                  </a:gs>
                  <a:gs pos="6000">
                    <a:schemeClr val="accent1">
                      <a:lumMod val="40000"/>
                      <a:lumOff val="60000"/>
                    </a:schemeClr>
                  </a:gs>
                </a:gsLst>
                <a:lin ang="0" scaled="1"/>
              </a:gradFill>
              <a:ln w="12700">
                <a:noFill/>
              </a:ln>
            </c:spPr>
            <c:extLst>
              <c:ext xmlns:c16="http://schemas.microsoft.com/office/drawing/2014/chart" uri="{C3380CC4-5D6E-409C-BE32-E72D297353CC}">
                <c16:uniqueId val="{00000001-0516-1047-A8CF-19A36A35EDB3}"/>
              </c:ext>
            </c:extLst>
          </c:dPt>
          <c:dPt>
            <c:idx val="1"/>
            <c:bubble3D val="0"/>
            <c:spPr>
              <a:gradFill>
                <a:gsLst>
                  <a:gs pos="100000">
                    <a:schemeClr val="accent5">
                      <a:lumMod val="60000"/>
                      <a:lumOff val="40000"/>
                    </a:schemeClr>
                  </a:gs>
                  <a:gs pos="0">
                    <a:schemeClr val="accent5"/>
                  </a:gs>
                </a:gsLst>
                <a:lin ang="0" scaled="1"/>
              </a:gradFill>
              <a:ln w="12700">
                <a:noFill/>
              </a:ln>
            </c:spPr>
            <c:extLst>
              <c:ext xmlns:c16="http://schemas.microsoft.com/office/drawing/2014/chart" uri="{C3380CC4-5D6E-409C-BE32-E72D297353CC}">
                <c16:uniqueId val="{00000003-0516-1047-A8CF-19A36A35EDB3}"/>
              </c:ext>
            </c:extLst>
          </c:dPt>
          <c:dPt>
            <c:idx val="2"/>
            <c:bubble3D val="0"/>
            <c:extLst>
              <c:ext xmlns:c16="http://schemas.microsoft.com/office/drawing/2014/chart" uri="{C3380CC4-5D6E-409C-BE32-E72D297353CC}">
                <c16:uniqueId val="{00000004-0516-1047-A8CF-19A36A35EDB3}"/>
              </c:ext>
            </c:extLst>
          </c:dPt>
          <c:dLbls>
            <c:dLbl>
              <c:idx val="0"/>
              <c:layout>
                <c:manualLayout>
                  <c:x val="0.18030742444323172"/>
                  <c:y val="9.8135710977296825E-4"/>
                </c:manualLayout>
              </c:layout>
              <c:numFmt formatCode="0%" sourceLinked="0"/>
              <c:spPr>
                <a:noFill/>
                <a:ln>
                  <a:noFill/>
                </a:ln>
                <a:effectLst/>
              </c:spPr>
              <c:txPr>
                <a:bodyPr wrap="square" lIns="38100" tIns="19050" rIns="38100" bIns="19050" anchor="ctr">
                  <a:spAutoFit/>
                </a:bodyPr>
                <a:lstStyle/>
                <a:p>
                  <a:pPr>
                    <a:defRPr sz="1600" b="1"/>
                  </a:pPr>
                  <a:endParaRPr lang="en-US"/>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516-1047-A8CF-19A36A35EDB3}"/>
                </c:ext>
              </c:extLst>
            </c:dLbl>
            <c:dLbl>
              <c:idx val="1"/>
              <c:layout>
                <c:manualLayout>
                  <c:x val="-0.17032613497570229"/>
                  <c:y val="-5.4252225824713091E-2"/>
                </c:manualLayout>
              </c:layout>
              <c:numFmt formatCode="0%" sourceLinked="0"/>
              <c:spPr>
                <a:noFill/>
                <a:ln>
                  <a:noFill/>
                </a:ln>
                <a:effectLst/>
              </c:spPr>
              <c:txPr>
                <a:bodyPr wrap="square" lIns="38100" tIns="19050" rIns="38100" bIns="19050" anchor="ctr">
                  <a:spAutoFit/>
                </a:bodyPr>
                <a:lstStyle/>
                <a:p>
                  <a:pPr>
                    <a:defRPr sz="1600" b="1"/>
                  </a:pPr>
                  <a:endParaRPr lang="en-US"/>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516-1047-A8CF-19A36A35EDB3}"/>
                </c:ext>
              </c:extLst>
            </c:dLbl>
            <c:numFmt formatCode="0%" sourceLinked="0"/>
            <c:spPr>
              <a:noFill/>
              <a:ln>
                <a:noFill/>
              </a:ln>
              <a:effectLst/>
            </c:spPr>
            <c:txPr>
              <a:bodyPr wrap="square" lIns="38100" tIns="19050" rIns="38100" bIns="19050" anchor="ctr">
                <a:spAutoFit/>
              </a:bodyPr>
              <a:lstStyle/>
              <a:p>
                <a:pPr>
                  <a:defRPr sz="1600"/>
                </a:pPr>
                <a:endParaRPr lang="en-US"/>
              </a:p>
            </c:txPr>
            <c:dLblPos val="inEnd"/>
            <c:showLegendKey val="0"/>
            <c:showVal val="1"/>
            <c:showCatName val="0"/>
            <c:showSerName val="0"/>
            <c:showPercent val="0"/>
            <c:showBubbleSize val="0"/>
            <c:showLeaderLines val="1"/>
            <c:extLst>
              <c:ext xmlns:c15="http://schemas.microsoft.com/office/drawing/2012/chart" uri="{CE6537A1-D6FC-4f65-9D91-7224C49458BB}"/>
            </c:extLst>
          </c:dLbls>
          <c:cat>
            <c:strRef>
              <c:f>Sheet1!$A$2:$A$3</c:f>
              <c:strCache>
                <c:ptCount val="2"/>
                <c:pt idx="0">
                  <c:v>No NS5A  RAVs</c:v>
                </c:pt>
                <c:pt idx="1">
                  <c:v>NS5A RAVs</c:v>
                </c:pt>
              </c:strCache>
            </c:strRef>
          </c:cat>
          <c:val>
            <c:numRef>
              <c:f>Sheet1!$B$2:$B$3</c:f>
              <c:numCache>
                <c:formatCode>0%</c:formatCode>
                <c:ptCount val="2"/>
                <c:pt idx="0">
                  <c:v>0.84</c:v>
                </c:pt>
                <c:pt idx="1">
                  <c:v>0.16</c:v>
                </c:pt>
              </c:numCache>
            </c:numRef>
          </c:val>
          <c:extLst>
            <c:ext xmlns:c16="http://schemas.microsoft.com/office/drawing/2014/chart" uri="{C3380CC4-5D6E-409C-BE32-E72D297353CC}">
              <c16:uniqueId val="{00000005-0516-1047-A8CF-19A36A35EDB3}"/>
            </c:ext>
          </c:extLst>
        </c:ser>
        <c:dLbls>
          <c:showLegendKey val="0"/>
          <c:showVal val="0"/>
          <c:showCatName val="0"/>
          <c:showSerName val="0"/>
          <c:showPercent val="0"/>
          <c:showBubbleSize val="0"/>
          <c:showLeaderLines val="1"/>
        </c:dLbls>
      </c:pie3DChart>
      <c:spPr>
        <a:effectLst/>
      </c:spPr>
    </c:plotArea>
    <c:legend>
      <c:legendPos val="t"/>
      <c:layout>
        <c:manualLayout>
          <c:xMode val="edge"/>
          <c:yMode val="edge"/>
          <c:x val="1.0396039603960398E-2"/>
          <c:y val="2.042483660130719E-2"/>
          <c:w val="0.93803596127247568"/>
          <c:h val="9.6778022232515054E-2"/>
        </c:manualLayout>
      </c:layout>
      <c:overlay val="0"/>
      <c:txPr>
        <a:bodyPr/>
        <a:lstStyle/>
        <a:p>
          <a:pPr>
            <a:defRPr sz="1600"/>
          </a:pPr>
          <a:endParaRPr lang="en-US"/>
        </a:p>
      </c:txPr>
    </c:legend>
    <c:plotVisOnly val="1"/>
    <c:dispBlanksAs val="gap"/>
    <c:showDLblsOverMax val="0"/>
  </c:chart>
  <c:txPr>
    <a:bodyPr/>
    <a:lstStyle/>
    <a:p>
      <a:pPr>
        <a:defRPr sz="2363"/>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958273036819677"/>
          <c:y val="2.77778663809897E-2"/>
          <c:w val="0.82317500288817436"/>
          <c:h val="0.87920581402520503"/>
        </c:manualLayout>
      </c:layout>
      <c:barChart>
        <c:barDir val="col"/>
        <c:grouping val="clustered"/>
        <c:varyColors val="0"/>
        <c:ser>
          <c:idx val="0"/>
          <c:order val="0"/>
          <c:tx>
            <c:strRef>
              <c:f>Sheet1!$B$1</c:f>
              <c:strCache>
                <c:ptCount val="1"/>
              </c:strCache>
            </c:strRef>
          </c:tx>
          <c:spPr>
            <a:solidFill>
              <a:srgbClr val="9DB7F0"/>
            </a:solidFill>
            <a:ln w="12700">
              <a:noFill/>
            </a:ln>
            <a:effectLst/>
            <a:scene3d>
              <a:camera prst="orthographicFront"/>
              <a:lightRig rig="threePt" dir="t"/>
            </a:scene3d>
            <a:sp3d>
              <a:bevelT/>
            </a:sp3d>
          </c:spPr>
          <c:invertIfNegative val="0"/>
          <c:dPt>
            <c:idx val="0"/>
            <c:invertIfNegative val="0"/>
            <c:bubble3D val="0"/>
            <c:spPr>
              <a:solidFill>
                <a:srgbClr val="3D80C0"/>
              </a:solidFill>
              <a:ln w="12700">
                <a:noFill/>
              </a:ln>
              <a:effectLst/>
              <a:scene3d>
                <a:camera prst="orthographicFront"/>
                <a:lightRig rig="threePt" dir="t"/>
              </a:scene3d>
              <a:sp3d>
                <a:bevelT/>
              </a:sp3d>
            </c:spPr>
            <c:extLst>
              <c:ext xmlns:c16="http://schemas.microsoft.com/office/drawing/2014/chart" uri="{C3380CC4-5D6E-409C-BE32-E72D297353CC}">
                <c16:uniqueId val="{00000001-F079-9040-8DE6-C8C1FEB73B22}"/>
              </c:ext>
            </c:extLst>
          </c:dPt>
          <c:dPt>
            <c:idx val="1"/>
            <c:invertIfNegative val="0"/>
            <c:bubble3D val="0"/>
            <c:spPr>
              <a:solidFill>
                <a:srgbClr val="B59452"/>
              </a:solidFill>
              <a:ln w="12700">
                <a:noFill/>
              </a:ln>
              <a:effectLst/>
              <a:scene3d>
                <a:camera prst="orthographicFront"/>
                <a:lightRig rig="threePt" dir="t"/>
              </a:scene3d>
              <a:sp3d>
                <a:bevelT/>
              </a:sp3d>
            </c:spPr>
            <c:extLst>
              <c:ext xmlns:c16="http://schemas.microsoft.com/office/drawing/2014/chart" uri="{C3380CC4-5D6E-409C-BE32-E72D297353CC}">
                <c16:uniqueId val="{00000003-F079-9040-8DE6-C8C1FEB73B22}"/>
              </c:ext>
            </c:extLst>
          </c:dPt>
          <c:dPt>
            <c:idx val="2"/>
            <c:invertIfNegative val="0"/>
            <c:bubble3D val="0"/>
            <c:extLst>
              <c:ext xmlns:c16="http://schemas.microsoft.com/office/drawing/2014/chart" uri="{C3380CC4-5D6E-409C-BE32-E72D297353CC}">
                <c16:uniqueId val="{00000004-F079-9040-8DE6-C8C1FEB73B22}"/>
              </c:ext>
            </c:extLst>
          </c:dPt>
          <c:dPt>
            <c:idx val="3"/>
            <c:invertIfNegative val="0"/>
            <c:bubble3D val="0"/>
            <c:extLst>
              <c:ext xmlns:c16="http://schemas.microsoft.com/office/drawing/2014/chart" uri="{C3380CC4-5D6E-409C-BE32-E72D297353CC}">
                <c16:uniqueId val="{00000005-F079-9040-8DE6-C8C1FEB73B22}"/>
              </c:ext>
            </c:extLst>
          </c:dPt>
          <c:dPt>
            <c:idx val="4"/>
            <c:invertIfNegative val="0"/>
            <c:bubble3D val="0"/>
            <c:extLst>
              <c:ext xmlns:c16="http://schemas.microsoft.com/office/drawing/2014/chart" uri="{C3380CC4-5D6E-409C-BE32-E72D297353CC}">
                <c16:uniqueId val="{00000006-F079-9040-8DE6-C8C1FEB73B22}"/>
              </c:ext>
            </c:extLst>
          </c:dPt>
          <c:dPt>
            <c:idx val="5"/>
            <c:invertIfNegative val="0"/>
            <c:bubble3D val="0"/>
            <c:extLst>
              <c:ext xmlns:c16="http://schemas.microsoft.com/office/drawing/2014/chart" uri="{C3380CC4-5D6E-409C-BE32-E72D297353CC}">
                <c16:uniqueId val="{00000007-F079-9040-8DE6-C8C1FEB73B22}"/>
              </c:ext>
            </c:extLst>
          </c:dPt>
          <c:dPt>
            <c:idx val="6"/>
            <c:invertIfNegative val="0"/>
            <c:bubble3D val="0"/>
            <c:extLst>
              <c:ext xmlns:c16="http://schemas.microsoft.com/office/drawing/2014/chart" uri="{C3380CC4-5D6E-409C-BE32-E72D297353CC}">
                <c16:uniqueId val="{00000008-F079-9040-8DE6-C8C1FEB73B22}"/>
              </c:ext>
            </c:extLst>
          </c:dPt>
          <c:dLbls>
            <c:spPr>
              <a:solidFill>
                <a:schemeClr val="bg1">
                  <a:alpha val="50000"/>
                </a:schemeClr>
              </a:solidFill>
            </c:spPr>
            <c:txPr>
              <a:bodyPr/>
              <a:lstStyle/>
              <a:p>
                <a:pPr>
                  <a:defRPr sz="1600"/>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No NS5A RAVs</c:v>
                </c:pt>
                <c:pt idx="1">
                  <c:v>NS5A RAVs</c:v>
                </c:pt>
              </c:strCache>
            </c:strRef>
          </c:cat>
          <c:val>
            <c:numRef>
              <c:f>Sheet1!$B$2:$B$3</c:f>
              <c:numCache>
                <c:formatCode>0</c:formatCode>
                <c:ptCount val="2"/>
                <c:pt idx="0">
                  <c:v>97</c:v>
                </c:pt>
                <c:pt idx="1">
                  <c:v>88</c:v>
                </c:pt>
              </c:numCache>
            </c:numRef>
          </c:val>
          <c:extLst>
            <c:ext xmlns:c16="http://schemas.microsoft.com/office/drawing/2014/chart" uri="{C3380CC4-5D6E-409C-BE32-E72D297353CC}">
              <c16:uniqueId val="{00000009-F079-9040-8DE6-C8C1FEB73B22}"/>
            </c:ext>
          </c:extLst>
        </c:ser>
        <c:dLbls>
          <c:showLegendKey val="0"/>
          <c:showVal val="1"/>
          <c:showCatName val="0"/>
          <c:showSerName val="0"/>
          <c:showPercent val="0"/>
          <c:showBubbleSize val="0"/>
        </c:dLbls>
        <c:gapWidth val="125"/>
        <c:overlap val="9"/>
        <c:axId val="-2068885288"/>
        <c:axId val="-2063783192"/>
      </c:barChart>
      <c:catAx>
        <c:axId val="-2068885288"/>
        <c:scaling>
          <c:orientation val="minMax"/>
        </c:scaling>
        <c:delete val="0"/>
        <c:axPos val="b"/>
        <c:numFmt formatCode="General" sourceLinked="0"/>
        <c:majorTickMark val="out"/>
        <c:minorTickMark val="none"/>
        <c:tickLblPos val="nextTo"/>
        <c:spPr>
          <a:ln w="12700" cap="flat" cmpd="sng" algn="ctr">
            <a:solidFill>
              <a:prstClr val="black"/>
            </a:solidFill>
            <a:prstDash val="solid"/>
            <a:round/>
            <a:headEnd type="none" w="med" len="med"/>
            <a:tailEnd type="none" w="med" len="med"/>
          </a:ln>
        </c:spPr>
        <c:txPr>
          <a:bodyPr/>
          <a:lstStyle/>
          <a:p>
            <a:pPr>
              <a:defRPr sz="1600" b="0" i="0" baseline="0">
                <a:latin typeface="Arial"/>
                <a:cs typeface="Arial"/>
              </a:defRPr>
            </a:pPr>
            <a:endParaRPr lang="en-US"/>
          </a:p>
        </c:txPr>
        <c:crossAx val="-2063783192"/>
        <c:crosses val="autoZero"/>
        <c:auto val="1"/>
        <c:lblAlgn val="ctr"/>
        <c:lblOffset val="1"/>
        <c:tickLblSkip val="1"/>
        <c:tickMarkSkip val="1"/>
        <c:noMultiLvlLbl val="0"/>
      </c:catAx>
      <c:valAx>
        <c:axId val="-2063783192"/>
        <c:scaling>
          <c:orientation val="minMax"/>
          <c:max val="100"/>
          <c:min val="0"/>
        </c:scaling>
        <c:delete val="0"/>
        <c:axPos val="l"/>
        <c:title>
          <c:tx>
            <c:rich>
              <a:bodyPr/>
              <a:lstStyle/>
              <a:p>
                <a:pPr>
                  <a:defRPr sz="1400" b="0">
                    <a:latin typeface="Arial"/>
                    <a:cs typeface="Arial"/>
                  </a:defRPr>
                </a:pPr>
                <a:r>
                  <a:rPr lang="en-US" sz="1400" b="0" dirty="0">
                    <a:latin typeface="Arial"/>
                    <a:cs typeface="Arial"/>
                  </a:rPr>
                  <a:t>Patients with SVR12 (%)</a:t>
                </a:r>
              </a:p>
            </c:rich>
          </c:tx>
          <c:layout>
            <c:manualLayout>
              <c:xMode val="edge"/>
              <c:yMode val="edge"/>
              <c:x val="0"/>
              <c:y val="0.13019811818561844"/>
            </c:manualLayout>
          </c:layout>
          <c:overlay val="0"/>
        </c:title>
        <c:numFmt formatCode="0" sourceLinked="0"/>
        <c:majorTickMark val="out"/>
        <c:minorTickMark val="none"/>
        <c:tickLblPos val="nextTo"/>
        <c:spPr>
          <a:ln w="12700">
            <a:solidFill>
              <a:srgbClr val="000000"/>
            </a:solidFill>
          </a:ln>
        </c:spPr>
        <c:txPr>
          <a:bodyPr/>
          <a:lstStyle/>
          <a:p>
            <a:pPr>
              <a:defRPr sz="1200"/>
            </a:pPr>
            <a:endParaRPr lang="en-US"/>
          </a:p>
        </c:txPr>
        <c:crossAx val="-2068885288"/>
        <c:crosses val="autoZero"/>
        <c:crossBetween val="between"/>
        <c:majorUnit val="20"/>
        <c:minorUnit val="20"/>
      </c:valAx>
      <c:spPr>
        <a:solidFill>
          <a:srgbClr val="E6EBF2"/>
        </a:solidFill>
        <a:ln w="12700" cap="flat" cmpd="sng" algn="ctr">
          <a:solidFill>
            <a:srgbClr val="000000"/>
          </a:solidFill>
          <a:prstDash val="solid"/>
          <a:round/>
          <a:headEnd type="none" w="med" len="med"/>
          <a:tailEnd type="none" w="med" len="med"/>
        </a:ln>
        <a:effectLst/>
      </c:spPr>
    </c:plotArea>
    <c:plotVisOnly val="1"/>
    <c:dispBlanksAs val="gap"/>
    <c:showDLblsOverMax val="0"/>
  </c:chart>
  <c:spPr>
    <a:solidFill>
      <a:srgbClr val="FFFFFF"/>
    </a:solidFill>
    <a:ln w="25400" cap="flat" cmpd="sng" algn="ctr">
      <a:noFill/>
      <a:prstDash val="solid"/>
      <a:round/>
      <a:headEnd type="none" w="med" len="med"/>
      <a:tailEnd type="none" w="med" len="med"/>
    </a:ln>
    <a:effectLst/>
  </c:spPr>
  <c:txPr>
    <a:bodyPr/>
    <a:lstStyle/>
    <a:p>
      <a:pPr>
        <a:defRPr sz="1800"/>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7468E72-8AEE-4776-8EC2-8F14C1583EEA}" type="datetimeFigureOut">
              <a:rPr lang="en-US" smtClean="0"/>
              <a:t>9/22/2021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E35FF8-FB14-4879-9BC3-604A38BAED07}" type="slidenum">
              <a:rPr lang="en-US" smtClean="0"/>
              <a:t>‹#›</a:t>
            </a:fld>
            <a:endParaRPr lang="en-US"/>
          </a:p>
        </p:txBody>
      </p:sp>
    </p:spTree>
    <p:extLst>
      <p:ext uri="{BB962C8B-B14F-4D97-AF65-F5344CB8AC3E}">
        <p14:creationId xmlns:p14="http://schemas.microsoft.com/office/powerpoint/2010/main" val="2631643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D2E51A-2061-4AC9-BA02-AAC57C58C28B}" type="datetimeFigureOut">
              <a:rPr lang="en-US" smtClean="0"/>
              <a:t>9/22/2021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0579D2-C235-4ED6-AECE-F4AE1A05BE8B}" type="slidenum">
              <a:rPr lang="en-US" smtClean="0"/>
              <a:t>‹#›</a:t>
            </a:fld>
            <a:endParaRPr lang="en-US"/>
          </a:p>
        </p:txBody>
      </p:sp>
    </p:spTree>
    <p:extLst>
      <p:ext uri="{BB962C8B-B14F-4D97-AF65-F5344CB8AC3E}">
        <p14:creationId xmlns:p14="http://schemas.microsoft.com/office/powerpoint/2010/main" val="1108917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3.xml"/><Relationship Id="rId4" Type="http://schemas.openxmlformats.org/officeDocument/2006/relationships/hyperlink" Target="https://www.hcvguidelines.org/" TargetMode="Externa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Version_ MM YYYY</a:t>
            </a:r>
          </a:p>
        </p:txBody>
      </p:sp>
      <p:sp>
        <p:nvSpPr>
          <p:cNvPr id="4" name="Slide Number Placeholder 3"/>
          <p:cNvSpPr>
            <a:spLocks noGrp="1"/>
          </p:cNvSpPr>
          <p:nvPr>
            <p:ph type="sldNum" sz="quarter" idx="10"/>
          </p:nvPr>
        </p:nvSpPr>
        <p:spPr/>
        <p:txBody>
          <a:bodyPr/>
          <a:lstStyle/>
          <a:p>
            <a:fld id="{0E0579D2-C235-4ED6-AECE-F4AE1A05BE8B}" type="slidenum">
              <a:rPr lang="en-US" smtClean="0"/>
              <a:t>1</a:t>
            </a:fld>
            <a:endParaRPr lang="en-US"/>
          </a:p>
        </p:txBody>
      </p:sp>
    </p:spTree>
    <p:extLst>
      <p:ext uri="{BB962C8B-B14F-4D97-AF65-F5344CB8AC3E}">
        <p14:creationId xmlns:p14="http://schemas.microsoft.com/office/powerpoint/2010/main" val="2917226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2</a:t>
            </a:fld>
            <a:endParaRPr lang="en-US"/>
          </a:p>
        </p:txBody>
      </p:sp>
    </p:spTree>
    <p:extLst>
      <p:ext uri="{BB962C8B-B14F-4D97-AF65-F5344CB8AC3E}">
        <p14:creationId xmlns:p14="http://schemas.microsoft.com/office/powerpoint/2010/main" val="309730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hlinkClick r:id="rId4">
                  <a:extLst>
                    <a:ext uri="{A12FA001-AC4F-418D-AE19-62706E023703}">
                      <ahyp:hlinkClr xmlns:ahyp="http://schemas.microsoft.com/office/drawing/2018/hyperlinkcolor" val="tx"/>
                    </a:ext>
                  </a:extLst>
                </a:hlinkClick>
              </a:rPr>
              <a:t>https://www.hcvguidelines.org/</a:t>
            </a:r>
            <a:endParaRPr lang="en-US" sz="12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3</a:t>
            </a:fld>
            <a:endParaRPr lang="en-US"/>
          </a:p>
        </p:txBody>
      </p:sp>
    </p:spTree>
    <p:extLst>
      <p:ext uri="{BB962C8B-B14F-4D97-AF65-F5344CB8AC3E}">
        <p14:creationId xmlns:p14="http://schemas.microsoft.com/office/powerpoint/2010/main" val="1278159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Abstract</a:t>
            </a:r>
          </a:p>
          <a:p>
            <a:r>
              <a:rPr lang="en-US" dirty="0"/>
              <a:t>Data show that viral genotype 1 may increase the risk of cirrhosis and hepatocellular carcinoma (HCC) compared to genotype 2 in patients with chronic hepatitis C virus (HCV) infection. However, the effect of HCV genotype 3 on cirrhosis and HCC risk is uncertain. We identified patients with active HCV infection, confirmed by positive polymerase chain reaction (PCR) and a known HCV genotype, from the VA HCV Clinical Case Registry between 2000 and 2009. We examined the effect of HCV genotype on the risk of cirrhosis and HCC in a Cox proportional hazards model adjusting for patients' age, period of service (World War I/II, Vietnam era, post-Vietnam era), race, gender, human immunodeficiency virus (HIV) infection, alcohol use, diabetes, body mass index, and antiviral treatment receipt. Of the 110,484 patients with active HCV viremia, 88,348 (79.9%) had genotype 1, 13,077 (11.8%) genotype 2, 8,337 (7.5%) genotype 3, and 1,082 (0.9%) patients had genotype 4 infection. Despite being younger, patients with genotype 3 had a higher risk of developing cirrhosis (unadjusted hazard ratio [HR] = 1.40, 95% confidence interval [CI] = 1.32-1.50) and HCC (unadjusted HR = 1.66, 95% CI = 1.48-1.85) than HCV genotype 1 patients. After adjustment for prespecified demographic, clinical, and antiviral treatment factors, the risk of cirrhosis and HCC was 31% (adjusted HR = 1.31, 95% CI = 1.22-1.39) and 80% (adjusted HR = 1.80, 95% CI = 1.61-2.03) higher in patients with genotype 3 compared to genotype 1 infected patients.</a:t>
            </a:r>
          </a:p>
          <a:p>
            <a:endParaRPr lang="en-US" dirty="0"/>
          </a:p>
          <a:p>
            <a:r>
              <a:rPr lang="en-US" dirty="0"/>
              <a:t>Conclusion: HCV genotype 3 is associated with a significantly increased risk of developing cirrhosis and HCC compared to HCV genotype 1. This association is independent of patients' age, diabetes, body mass index, or antiviral treatment</a:t>
            </a:r>
          </a:p>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4</a:t>
            </a:fld>
            <a:endParaRPr lang="en-US"/>
          </a:p>
        </p:txBody>
      </p:sp>
    </p:spTree>
    <p:extLst>
      <p:ext uri="{BB962C8B-B14F-4D97-AF65-F5344CB8AC3E}">
        <p14:creationId xmlns:p14="http://schemas.microsoft.com/office/powerpoint/2010/main" val="1196127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a:xfrm>
            <a:off x="3884613" y="9770865"/>
            <a:ext cx="2971800" cy="514350"/>
          </a:xfrm>
          <a:prstGeom prst="rect">
            <a:avLst/>
          </a:prstGeom>
        </p:spPr>
        <p:txBody>
          <a:bodyPr/>
          <a:lstStyle/>
          <a:p>
            <a:fld id="{68048787-E73A-F24F-A294-0EF32128AD5F}" type="slidenum">
              <a:rPr lang="en-US" smtClean="0"/>
              <a:pPr/>
              <a:t>9</a:t>
            </a:fld>
            <a:endParaRPr lang="en-US" dirty="0"/>
          </a:p>
        </p:txBody>
      </p:sp>
    </p:spTree>
    <p:extLst>
      <p:ext uri="{BB962C8B-B14F-4D97-AF65-F5344CB8AC3E}">
        <p14:creationId xmlns:p14="http://schemas.microsoft.com/office/powerpoint/2010/main" val="2950506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a:xfrm>
            <a:off x="3884613" y="9770865"/>
            <a:ext cx="2971800" cy="51435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68048787-E73A-F24F-A294-0EF32128AD5F}" type="slidenum">
              <a:rPr kumimoji="0" lang="en-US" sz="2400" b="0" i="0" u="none" strike="noStrike" kern="1200" cap="none" spc="0" normalizeH="0" baseline="0" noProof="0" smtClean="0">
                <a:ln>
                  <a:noFill/>
                </a:ln>
                <a:solidFill>
                  <a:srgbClr val="000000"/>
                </a:solidFill>
                <a:effectLst/>
                <a:uLnTx/>
                <a:uFillTx/>
                <a:latin typeface="Geneva" pitchFamily="31"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16</a:t>
            </a:fld>
            <a:endParaRPr kumimoji="0" lang="en-US" sz="2400" b="0" i="0" u="none" strike="noStrike" kern="1200" cap="none" spc="0" normalizeH="0" baseline="0" noProof="0" dirty="0">
              <a:ln>
                <a:noFill/>
              </a:ln>
              <a:solidFill>
                <a:srgbClr val="000000"/>
              </a:solidFill>
              <a:effectLst/>
              <a:uLnTx/>
              <a:uFillTx/>
              <a:latin typeface="Geneva" pitchFamily="31" charset="0"/>
              <a:ea typeface="+mn-ea"/>
              <a:cs typeface="+mn-cs"/>
            </a:endParaRPr>
          </a:p>
        </p:txBody>
      </p:sp>
    </p:spTree>
    <p:extLst>
      <p:ext uri="{BB962C8B-B14F-4D97-AF65-F5344CB8AC3E}">
        <p14:creationId xmlns:p14="http://schemas.microsoft.com/office/powerpoint/2010/main" val="1637318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a:xfrm>
            <a:off x="3884613" y="9770865"/>
            <a:ext cx="2971800" cy="51435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68048787-E73A-F24F-A294-0EF32128AD5F}" type="slidenum">
              <a:rPr kumimoji="0" lang="en-US" sz="2400" b="0" i="0" u="none" strike="noStrike" kern="1200" cap="none" spc="0" normalizeH="0" baseline="0" noProof="0" smtClean="0">
                <a:ln>
                  <a:noFill/>
                </a:ln>
                <a:solidFill>
                  <a:srgbClr val="000000"/>
                </a:solidFill>
                <a:effectLst/>
                <a:uLnTx/>
                <a:uFillTx/>
                <a:latin typeface="Geneva" pitchFamily="31"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18</a:t>
            </a:fld>
            <a:endParaRPr kumimoji="0" lang="en-US" sz="2400" b="0" i="0" u="none" strike="noStrike" kern="1200" cap="none" spc="0" normalizeH="0" baseline="0" noProof="0">
              <a:ln>
                <a:noFill/>
              </a:ln>
              <a:solidFill>
                <a:srgbClr val="000000"/>
              </a:solidFill>
              <a:effectLst/>
              <a:uLnTx/>
              <a:uFillTx/>
              <a:latin typeface="Geneva" pitchFamily="31" charset="0"/>
              <a:ea typeface="+mn-ea"/>
              <a:cs typeface="+mn-cs"/>
            </a:endParaRPr>
          </a:p>
        </p:txBody>
      </p:sp>
    </p:spTree>
    <p:extLst>
      <p:ext uri="{BB962C8B-B14F-4D97-AF65-F5344CB8AC3E}">
        <p14:creationId xmlns:p14="http://schemas.microsoft.com/office/powerpoint/2010/main" val="500969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19</a:t>
            </a:fld>
            <a:endParaRPr lang="en-US"/>
          </a:p>
        </p:txBody>
      </p:sp>
    </p:spTree>
    <p:extLst>
      <p:ext uri="{BB962C8B-B14F-4D97-AF65-F5344CB8AC3E}">
        <p14:creationId xmlns:p14="http://schemas.microsoft.com/office/powerpoint/2010/main" val="11278780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additional </a:t>
            </a:r>
            <a:r>
              <a:rPr lang="en-US" dirty="0" err="1"/>
              <a:t>TeleECHO</a:t>
            </a:r>
            <a:r>
              <a:rPr lang="en-US" dirty="0"/>
              <a:t> sessions in your area: </a:t>
            </a:r>
            <a:r>
              <a:rPr lang="en-US" dirty="0">
                <a:hlinkClick r:id="rId3"/>
              </a:rPr>
              <a:t>https://echo.unm.edu/locations-2/echo-hubs-superhubs-united-states/</a:t>
            </a:r>
            <a:endParaRPr lang="en-US" dirty="0"/>
          </a:p>
          <a:p>
            <a:pPr defTabSz="912937">
              <a:defRPr/>
            </a:pPr>
            <a:r>
              <a:rPr lang="en-US" dirty="0"/>
              <a:t>https://hsc.unm.edu/echo/get-involved/join-an-echo/</a:t>
            </a:r>
          </a:p>
          <a:p>
            <a:r>
              <a:rPr lang="en-US" sz="1200" dirty="0"/>
              <a:t>IDEA Platform: Infectious Diseases Education &amp; Assessment. https://idea.medicine.uw.edu/</a:t>
            </a:r>
          </a:p>
          <a:p>
            <a:r>
              <a:rPr lang="en-US" sz="1200" dirty="0"/>
              <a:t>AETC National HIV Curriculum: 6 core modules for self study; regularly updated; CME, CNE</a:t>
            </a:r>
          </a:p>
          <a:p>
            <a:r>
              <a:rPr lang="en-US" sz="1200" dirty="0"/>
              <a:t>Hepatitis C Online Curriculum: https://www.hepatitisc.uw.edu/</a:t>
            </a:r>
          </a:p>
          <a:p>
            <a:r>
              <a:rPr lang="en-US" sz="1200" dirty="0"/>
              <a:t>Hepatitis B Online Curriculum: https://www.hepatitisb.uw.edu/</a:t>
            </a:r>
          </a:p>
          <a:p>
            <a:r>
              <a:rPr lang="en-US" sz="1200" dirty="0"/>
              <a:t>National STD Curriculum: https://www.std.uw.edu/</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21</a:t>
            </a:fld>
            <a:endParaRPr lang="en-US"/>
          </a:p>
        </p:txBody>
      </p:sp>
    </p:spTree>
    <p:extLst>
      <p:ext uri="{BB962C8B-B14F-4D97-AF65-F5344CB8AC3E}">
        <p14:creationId xmlns:p14="http://schemas.microsoft.com/office/powerpoint/2010/main" val="22327109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Master" Target="../slideMasters/slideMaster7.xml"/><Relationship Id="rId4" Type="http://schemas.openxmlformats.org/officeDocument/2006/relationships/image" Target="../media/image13.png"/></Relationships>
</file>

<file path=ppt/slideLayouts/_rels/slideLayout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Master" Target="../slideMasters/slideMaster7.xml"/><Relationship Id="rId5" Type="http://schemas.openxmlformats.org/officeDocument/2006/relationships/image" Target="../media/image13.png"/><Relationship Id="rId4" Type="http://schemas.openxmlformats.org/officeDocument/2006/relationships/image" Target="../media/image16.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Master" Target="../slideMasters/slideMaster7.xml"/><Relationship Id="rId4" Type="http://schemas.openxmlformats.org/officeDocument/2006/relationships/image" Target="../media/image17.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jpeg"/><Relationship Id="rId1" Type="http://schemas.openxmlformats.org/officeDocument/2006/relationships/slideMaster" Target="../slideMasters/slideMaster7.xml"/><Relationship Id="rId4"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8.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8.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8.xml"/><Relationship Id="rId5" Type="http://schemas.openxmlformats.org/officeDocument/2006/relationships/image" Target="../media/image23.png"/><Relationship Id="rId4" Type="http://schemas.openxmlformats.org/officeDocument/2006/relationships/image" Target="../media/image22.png"/></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404649" y="1233377"/>
            <a:ext cx="8334704" cy="4467207"/>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3976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5">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336550" y="1673225"/>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Rectangle 8"/>
          <p:cNvSpPr>
            <a:spLocks noChangeArrowheads="1"/>
          </p:cNvSpPr>
          <p:nvPr userDrawn="1"/>
        </p:nvSpPr>
        <p:spPr bwMode="auto">
          <a:xfrm>
            <a:off x="3157538" y="1673225"/>
            <a:ext cx="2736850"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p:cNvSpPr>
            <a:spLocks noChangeArrowheads="1"/>
          </p:cNvSpPr>
          <p:nvPr userDrawn="1"/>
        </p:nvSpPr>
        <p:spPr bwMode="auto">
          <a:xfrm>
            <a:off x="5976938" y="1673225"/>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10"/>
          <p:cNvSpPr>
            <a:spLocks noChangeArrowheads="1"/>
          </p:cNvSpPr>
          <p:nvPr userDrawn="1"/>
        </p:nvSpPr>
        <p:spPr bwMode="auto">
          <a:xfrm>
            <a:off x="336550" y="3662363"/>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Rectangle 11"/>
          <p:cNvSpPr>
            <a:spLocks noChangeArrowheads="1"/>
          </p:cNvSpPr>
          <p:nvPr userDrawn="1"/>
        </p:nvSpPr>
        <p:spPr bwMode="auto">
          <a:xfrm>
            <a:off x="3157538" y="3662363"/>
            <a:ext cx="2736850"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12"/>
          <p:cNvSpPr>
            <a:spLocks noChangeArrowheads="1"/>
          </p:cNvSpPr>
          <p:nvPr userDrawn="1"/>
        </p:nvSpPr>
        <p:spPr bwMode="auto">
          <a:xfrm>
            <a:off x="5976938" y="3662363"/>
            <a:ext cx="2738438"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11"/>
          </p:nvPr>
        </p:nvSpPr>
        <p:spPr>
          <a:xfrm>
            <a:off x="352917"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14"/>
          </p:nvPr>
        </p:nvSpPr>
        <p:spPr>
          <a:xfrm>
            <a:off x="352917"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15"/>
          </p:nvPr>
        </p:nvSpPr>
        <p:spPr>
          <a:xfrm>
            <a:off x="3157538"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16"/>
          </p:nvPr>
        </p:nvSpPr>
        <p:spPr>
          <a:xfrm>
            <a:off x="3157538"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17"/>
          </p:nvPr>
        </p:nvSpPr>
        <p:spPr>
          <a:xfrm>
            <a:off x="5995253" y="167322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18"/>
          </p:nvPr>
        </p:nvSpPr>
        <p:spPr>
          <a:xfrm>
            <a:off x="5995253" y="207927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19"/>
          </p:nvPr>
        </p:nvSpPr>
        <p:spPr>
          <a:xfrm>
            <a:off x="352917" y="364787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0"/>
          </p:nvPr>
        </p:nvSpPr>
        <p:spPr>
          <a:xfrm>
            <a:off x="352917" y="405392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21"/>
          </p:nvPr>
        </p:nvSpPr>
        <p:spPr>
          <a:xfrm>
            <a:off x="3172317" y="3660754"/>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2"/>
          </p:nvPr>
        </p:nvSpPr>
        <p:spPr>
          <a:xfrm>
            <a:off x="3172317" y="4066802"/>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1" name="Text Placeholder 5"/>
          <p:cNvSpPr>
            <a:spLocks noGrp="1"/>
          </p:cNvSpPr>
          <p:nvPr>
            <p:ph type="body" sz="quarter" idx="23"/>
          </p:nvPr>
        </p:nvSpPr>
        <p:spPr>
          <a:xfrm>
            <a:off x="5991717" y="3647875"/>
            <a:ext cx="272207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32" name="Text Placeholder 5"/>
          <p:cNvSpPr>
            <a:spLocks noGrp="1"/>
          </p:cNvSpPr>
          <p:nvPr>
            <p:ph type="body" sz="quarter" idx="24"/>
          </p:nvPr>
        </p:nvSpPr>
        <p:spPr>
          <a:xfrm>
            <a:off x="5991717" y="4053923"/>
            <a:ext cx="2722071"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77603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11" name="Text Placeholder 5"/>
          <p:cNvSpPr>
            <a:spLocks noGrp="1"/>
          </p:cNvSpPr>
          <p:nvPr>
            <p:ph type="body" sz="quarter" idx="14"/>
          </p:nvPr>
        </p:nvSpPr>
        <p:spPr>
          <a:xfrm>
            <a:off x="845534" y="5312547"/>
            <a:ext cx="2989867" cy="748271"/>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15"/>
          </p:nvPr>
        </p:nvSpPr>
        <p:spPr>
          <a:xfrm>
            <a:off x="5308600" y="5339906"/>
            <a:ext cx="2989867" cy="748271"/>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16"/>
          </p:nvPr>
        </p:nvSpPr>
        <p:spPr>
          <a:xfrm>
            <a:off x="3077066" y="3561704"/>
            <a:ext cx="2989867" cy="1249583"/>
          </a:xfrm>
          <a:prstGeom prst="rect">
            <a:avLst/>
          </a:prstGeom>
        </p:spPr>
        <p:txBody>
          <a:bodyPr/>
          <a:lstStyle>
            <a:lvl1pPr marL="0" indent="0" algn="ctr">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
        <p:nvSpPr>
          <p:cNvPr id="1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11"/>
          </p:nvPr>
        </p:nvSpPr>
        <p:spPr>
          <a:xfrm>
            <a:off x="3075971" y="3055719"/>
            <a:ext cx="2989867" cy="486889"/>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031941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4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41" name="Text Placeholder 5"/>
          <p:cNvSpPr>
            <a:spLocks noGrp="1"/>
          </p:cNvSpPr>
          <p:nvPr>
            <p:ph type="body" sz="quarter" idx="11"/>
          </p:nvPr>
        </p:nvSpPr>
        <p:spPr>
          <a:xfrm>
            <a:off x="476518"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2" name="Text Placeholder 5"/>
          <p:cNvSpPr>
            <a:spLocks noGrp="1"/>
          </p:cNvSpPr>
          <p:nvPr>
            <p:ph type="body" sz="quarter" idx="14"/>
          </p:nvPr>
        </p:nvSpPr>
        <p:spPr>
          <a:xfrm>
            <a:off x="476518"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3" name="Text Placeholder 5"/>
          <p:cNvSpPr>
            <a:spLocks noGrp="1"/>
          </p:cNvSpPr>
          <p:nvPr>
            <p:ph type="body" sz="quarter" idx="15"/>
          </p:nvPr>
        </p:nvSpPr>
        <p:spPr>
          <a:xfrm>
            <a:off x="2547870"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4" name="Text Placeholder 5"/>
          <p:cNvSpPr>
            <a:spLocks noGrp="1"/>
          </p:cNvSpPr>
          <p:nvPr>
            <p:ph type="body" sz="quarter" idx="16"/>
          </p:nvPr>
        </p:nvSpPr>
        <p:spPr>
          <a:xfrm>
            <a:off x="2547870"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5" name="Text Placeholder 5"/>
          <p:cNvSpPr>
            <a:spLocks noGrp="1"/>
          </p:cNvSpPr>
          <p:nvPr>
            <p:ph type="body" sz="quarter" idx="17"/>
          </p:nvPr>
        </p:nvSpPr>
        <p:spPr>
          <a:xfrm>
            <a:off x="4619222"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6" name="Text Placeholder 5"/>
          <p:cNvSpPr>
            <a:spLocks noGrp="1"/>
          </p:cNvSpPr>
          <p:nvPr>
            <p:ph type="body" sz="quarter" idx="18"/>
          </p:nvPr>
        </p:nvSpPr>
        <p:spPr>
          <a:xfrm>
            <a:off x="4619222"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7" name="Text Placeholder 5"/>
          <p:cNvSpPr>
            <a:spLocks noGrp="1"/>
          </p:cNvSpPr>
          <p:nvPr>
            <p:ph type="body" sz="quarter" idx="19"/>
          </p:nvPr>
        </p:nvSpPr>
        <p:spPr>
          <a:xfrm>
            <a:off x="6690574" y="3894522"/>
            <a:ext cx="195758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8" name="Text Placeholder 5"/>
          <p:cNvSpPr>
            <a:spLocks noGrp="1"/>
          </p:cNvSpPr>
          <p:nvPr>
            <p:ph type="body" sz="quarter" idx="20"/>
          </p:nvPr>
        </p:nvSpPr>
        <p:spPr>
          <a:xfrm>
            <a:off x="6690574" y="4300570"/>
            <a:ext cx="195758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5109971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grpSp>
        <p:nvGrpSpPr>
          <p:cNvPr id="273" name="Group 272"/>
          <p:cNvGrpSpPr/>
          <p:nvPr userDrawn="1"/>
        </p:nvGrpSpPr>
        <p:grpSpPr>
          <a:xfrm>
            <a:off x="3432175" y="1795463"/>
            <a:ext cx="2279650" cy="2551113"/>
            <a:chOff x="3432175" y="1795463"/>
            <a:chExt cx="2279650" cy="2551113"/>
          </a:xfrm>
        </p:grpSpPr>
        <p:sp>
          <p:nvSpPr>
            <p:cNvPr id="137" name="Freeform 136"/>
            <p:cNvSpPr>
              <a:spLocks/>
            </p:cNvSpPr>
            <p:nvPr userDrawn="1"/>
          </p:nvSpPr>
          <p:spPr bwMode="auto">
            <a:xfrm>
              <a:off x="3432175" y="1795463"/>
              <a:ext cx="2279650"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9"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3"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137"/>
            <p:cNvSpPr>
              <a:spLocks/>
            </p:cNvSpPr>
            <p:nvPr userDrawn="1"/>
          </p:nvSpPr>
          <p:spPr bwMode="auto">
            <a:xfrm>
              <a:off x="3432175" y="1795463"/>
              <a:ext cx="2279650"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9" y="0"/>
                    <a:pt x="176" y="0"/>
                  </a:cubicBezTo>
                  <a:cubicBezTo>
                    <a:pt x="846" y="0"/>
                    <a:pt x="846" y="0"/>
                    <a:pt x="846" y="0"/>
                  </a:cubicBezTo>
                  <a:cubicBezTo>
                    <a:pt x="943"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38"/>
            <p:cNvSpPr>
              <a:spLocks/>
            </p:cNvSpPr>
            <p:nvPr userDrawn="1"/>
          </p:nvSpPr>
          <p:spPr bwMode="auto">
            <a:xfrm>
              <a:off x="3643313" y="2293938"/>
              <a:ext cx="42863" cy="74613"/>
            </a:xfrm>
            <a:custGeom>
              <a:avLst/>
              <a:gdLst>
                <a:gd name="T0" fmla="*/ 10 w 19"/>
                <a:gd name="T1" fmla="*/ 20 h 34"/>
                <a:gd name="T2" fmla="*/ 7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10 w 19"/>
                <a:gd name="T25" fmla="*/ 14 h 34"/>
                <a:gd name="T26" fmla="*/ 13 w 19"/>
                <a:gd name="T27" fmla="*/ 16 h 34"/>
                <a:gd name="T28" fmla="*/ 19 w 19"/>
                <a:gd name="T29" fmla="*/ 25 h 34"/>
                <a:gd name="T30" fmla="*/ 17 w 19"/>
                <a:gd name="T31" fmla="*/ 32 h 34"/>
                <a:gd name="T32" fmla="*/ 10 w 19"/>
                <a:gd name="T33" fmla="*/ 34 h 34"/>
                <a:gd name="T34" fmla="*/ 1 w 19"/>
                <a:gd name="T35" fmla="*/ 31 h 34"/>
                <a:gd name="T36" fmla="*/ 1 w 19"/>
                <a:gd name="T37" fmla="*/ 25 h 34"/>
                <a:gd name="T38" fmla="*/ 10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7" y="18"/>
                    <a:pt x="7" y="18"/>
                    <a:pt x="7" y="18"/>
                  </a:cubicBezTo>
                  <a:cubicBezTo>
                    <a:pt x="4" y="16"/>
                    <a:pt x="3" y="15"/>
                    <a:pt x="2" y="14"/>
                  </a:cubicBezTo>
                  <a:cubicBezTo>
                    <a:pt x="1" y="12"/>
                    <a:pt x="0" y="11"/>
                    <a:pt x="0" y="9"/>
                  </a:cubicBezTo>
                  <a:cubicBezTo>
                    <a:pt x="0" y="6"/>
                    <a:pt x="1" y="4"/>
                    <a:pt x="3" y="3"/>
                  </a:cubicBezTo>
                  <a:cubicBezTo>
                    <a:pt x="5" y="1"/>
                    <a:pt x="7" y="0"/>
                    <a:pt x="10" y="0"/>
                  </a:cubicBezTo>
                  <a:cubicBezTo>
                    <a:pt x="13" y="0"/>
                    <a:pt x="16" y="1"/>
                    <a:pt x="18" y="2"/>
                  </a:cubicBezTo>
                  <a:cubicBezTo>
                    <a:pt x="18" y="8"/>
                    <a:pt x="18" y="8"/>
                    <a:pt x="18" y="8"/>
                  </a:cubicBezTo>
                  <a:cubicBezTo>
                    <a:pt x="16" y="6"/>
                    <a:pt x="13" y="4"/>
                    <a:pt x="10" y="4"/>
                  </a:cubicBezTo>
                  <a:cubicBezTo>
                    <a:pt x="9" y="4"/>
                    <a:pt x="7" y="5"/>
                    <a:pt x="6" y="5"/>
                  </a:cubicBezTo>
                  <a:cubicBezTo>
                    <a:pt x="5" y="6"/>
                    <a:pt x="5" y="7"/>
                    <a:pt x="5" y="8"/>
                  </a:cubicBezTo>
                  <a:cubicBezTo>
                    <a:pt x="5" y="9"/>
                    <a:pt x="5" y="10"/>
                    <a:pt x="6" y="11"/>
                  </a:cubicBezTo>
                  <a:cubicBezTo>
                    <a:pt x="7" y="12"/>
                    <a:pt x="8" y="13"/>
                    <a:pt x="10" y="14"/>
                  </a:cubicBezTo>
                  <a:cubicBezTo>
                    <a:pt x="13" y="16"/>
                    <a:pt x="13" y="16"/>
                    <a:pt x="13" y="16"/>
                  </a:cubicBezTo>
                  <a:cubicBezTo>
                    <a:pt x="17" y="18"/>
                    <a:pt x="19" y="22"/>
                    <a:pt x="19" y="25"/>
                  </a:cubicBezTo>
                  <a:cubicBezTo>
                    <a:pt x="19" y="28"/>
                    <a:pt x="18" y="30"/>
                    <a:pt x="17" y="32"/>
                  </a:cubicBezTo>
                  <a:cubicBezTo>
                    <a:pt x="15" y="34"/>
                    <a:pt x="12" y="34"/>
                    <a:pt x="10" y="34"/>
                  </a:cubicBezTo>
                  <a:cubicBezTo>
                    <a:pt x="6" y="34"/>
                    <a:pt x="3" y="33"/>
                    <a:pt x="1" y="31"/>
                  </a:cubicBezTo>
                  <a:cubicBezTo>
                    <a:pt x="1" y="25"/>
                    <a:pt x="1" y="25"/>
                    <a:pt x="1" y="25"/>
                  </a:cubicBezTo>
                  <a:cubicBezTo>
                    <a:pt x="3" y="29"/>
                    <a:pt x="6" y="30"/>
                    <a:pt x="10"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39"/>
            <p:cNvSpPr>
              <a:spLocks/>
            </p:cNvSpPr>
            <p:nvPr userDrawn="1"/>
          </p:nvSpPr>
          <p:spPr bwMode="auto">
            <a:xfrm>
              <a:off x="3933825" y="2295525"/>
              <a:ext cx="69850" cy="73025"/>
            </a:xfrm>
            <a:custGeom>
              <a:avLst/>
              <a:gdLst>
                <a:gd name="T0" fmla="*/ 38 w 44"/>
                <a:gd name="T1" fmla="*/ 0 h 46"/>
                <a:gd name="T2" fmla="*/ 44 w 44"/>
                <a:gd name="T3" fmla="*/ 0 h 46"/>
                <a:gd name="T4" fmla="*/ 44 w 44"/>
                <a:gd name="T5" fmla="*/ 46 h 46"/>
                <a:gd name="T6" fmla="*/ 38 w 44"/>
                <a:gd name="T7" fmla="*/ 46 h 46"/>
                <a:gd name="T8" fmla="*/ 38 w 44"/>
                <a:gd name="T9" fmla="*/ 10 h 46"/>
                <a:gd name="T10" fmla="*/ 22 w 44"/>
                <a:gd name="T11" fmla="*/ 28 h 46"/>
                <a:gd name="T12" fmla="*/ 21 w 44"/>
                <a:gd name="T13" fmla="*/ 28 h 46"/>
                <a:gd name="T14" fmla="*/ 7 w 44"/>
                <a:gd name="T15" fmla="*/ 10 h 46"/>
                <a:gd name="T16" fmla="*/ 7 w 44"/>
                <a:gd name="T17" fmla="*/ 46 h 46"/>
                <a:gd name="T18" fmla="*/ 0 w 44"/>
                <a:gd name="T19" fmla="*/ 46 h 46"/>
                <a:gd name="T20" fmla="*/ 0 w 44"/>
                <a:gd name="T21" fmla="*/ 0 h 46"/>
                <a:gd name="T22" fmla="*/ 7 w 44"/>
                <a:gd name="T23" fmla="*/ 0 h 46"/>
                <a:gd name="T24" fmla="*/ 22 w 44"/>
                <a:gd name="T25" fmla="*/ 18 h 46"/>
                <a:gd name="T26" fmla="*/ 38 w 44"/>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46">
                  <a:moveTo>
                    <a:pt x="38" y="0"/>
                  </a:moveTo>
                  <a:lnTo>
                    <a:pt x="44" y="0"/>
                  </a:lnTo>
                  <a:lnTo>
                    <a:pt x="44" y="46"/>
                  </a:lnTo>
                  <a:lnTo>
                    <a:pt x="38" y="46"/>
                  </a:lnTo>
                  <a:lnTo>
                    <a:pt x="38" y="10"/>
                  </a:lnTo>
                  <a:lnTo>
                    <a:pt x="22" y="28"/>
                  </a:lnTo>
                  <a:lnTo>
                    <a:pt x="21" y="28"/>
                  </a:lnTo>
                  <a:lnTo>
                    <a:pt x="7" y="10"/>
                  </a:lnTo>
                  <a:lnTo>
                    <a:pt x="7" y="46"/>
                  </a:lnTo>
                  <a:lnTo>
                    <a:pt x="0" y="46"/>
                  </a:lnTo>
                  <a:lnTo>
                    <a:pt x="0" y="0"/>
                  </a:lnTo>
                  <a:lnTo>
                    <a:pt x="7" y="0"/>
                  </a:lnTo>
                  <a:lnTo>
                    <a:pt x="22" y="18"/>
                  </a:lnTo>
                  <a:lnTo>
                    <a:pt x="38"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40"/>
            <p:cNvSpPr>
              <a:spLocks/>
            </p:cNvSpPr>
            <p:nvPr userDrawn="1"/>
          </p:nvSpPr>
          <p:spPr bwMode="auto">
            <a:xfrm>
              <a:off x="4235450" y="2293938"/>
              <a:ext cx="61913" cy="74613"/>
            </a:xfrm>
            <a:custGeom>
              <a:avLst/>
              <a:gdLst>
                <a:gd name="T0" fmla="*/ 0 w 39"/>
                <a:gd name="T1" fmla="*/ 0 h 47"/>
                <a:gd name="T2" fmla="*/ 39 w 39"/>
                <a:gd name="T3" fmla="*/ 0 h 47"/>
                <a:gd name="T4" fmla="*/ 39 w 39"/>
                <a:gd name="T5" fmla="*/ 7 h 47"/>
                <a:gd name="T6" fmla="*/ 22 w 39"/>
                <a:gd name="T7" fmla="*/ 7 h 47"/>
                <a:gd name="T8" fmla="*/ 22 w 39"/>
                <a:gd name="T9" fmla="*/ 47 h 47"/>
                <a:gd name="T10" fmla="*/ 17 w 39"/>
                <a:gd name="T11" fmla="*/ 47 h 47"/>
                <a:gd name="T12" fmla="*/ 17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2" y="7"/>
                  </a:lnTo>
                  <a:lnTo>
                    <a:pt x="22"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41"/>
            <p:cNvSpPr>
              <a:spLocks/>
            </p:cNvSpPr>
            <p:nvPr userDrawn="1"/>
          </p:nvSpPr>
          <p:spPr bwMode="auto">
            <a:xfrm>
              <a:off x="4521200" y="2295525"/>
              <a:ext cx="115888" cy="73025"/>
            </a:xfrm>
            <a:custGeom>
              <a:avLst/>
              <a:gdLst>
                <a:gd name="T0" fmla="*/ 66 w 73"/>
                <a:gd name="T1" fmla="*/ 0 h 46"/>
                <a:gd name="T2" fmla="*/ 73 w 73"/>
                <a:gd name="T3" fmla="*/ 0 h 46"/>
                <a:gd name="T4" fmla="*/ 53 w 73"/>
                <a:gd name="T5" fmla="*/ 46 h 46"/>
                <a:gd name="T6" fmla="*/ 52 w 73"/>
                <a:gd name="T7" fmla="*/ 46 h 46"/>
                <a:gd name="T8" fmla="*/ 36 w 73"/>
                <a:gd name="T9" fmla="*/ 9 h 46"/>
                <a:gd name="T10" fmla="*/ 21 w 73"/>
                <a:gd name="T11" fmla="*/ 46 h 46"/>
                <a:gd name="T12" fmla="*/ 19 w 73"/>
                <a:gd name="T13" fmla="*/ 46 h 46"/>
                <a:gd name="T14" fmla="*/ 0 w 73"/>
                <a:gd name="T15" fmla="*/ 0 h 46"/>
                <a:gd name="T16" fmla="*/ 7 w 73"/>
                <a:gd name="T17" fmla="*/ 0 h 46"/>
                <a:gd name="T18" fmla="*/ 21 w 73"/>
                <a:gd name="T19" fmla="*/ 32 h 46"/>
                <a:gd name="T20" fmla="*/ 33 w 73"/>
                <a:gd name="T21" fmla="*/ 0 h 46"/>
                <a:gd name="T22" fmla="*/ 39 w 73"/>
                <a:gd name="T23" fmla="*/ 0 h 46"/>
                <a:gd name="T24" fmla="*/ 53 w 73"/>
                <a:gd name="T25" fmla="*/ 32 h 46"/>
                <a:gd name="T26" fmla="*/ 66 w 73"/>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6">
                  <a:moveTo>
                    <a:pt x="66" y="0"/>
                  </a:moveTo>
                  <a:lnTo>
                    <a:pt x="73" y="0"/>
                  </a:lnTo>
                  <a:lnTo>
                    <a:pt x="53" y="46"/>
                  </a:lnTo>
                  <a:lnTo>
                    <a:pt x="52" y="46"/>
                  </a:lnTo>
                  <a:lnTo>
                    <a:pt x="36" y="9"/>
                  </a:lnTo>
                  <a:lnTo>
                    <a:pt x="21" y="46"/>
                  </a:lnTo>
                  <a:lnTo>
                    <a:pt x="19" y="46"/>
                  </a:lnTo>
                  <a:lnTo>
                    <a:pt x="0" y="0"/>
                  </a:lnTo>
                  <a:lnTo>
                    <a:pt x="7" y="0"/>
                  </a:lnTo>
                  <a:lnTo>
                    <a:pt x="21" y="32"/>
                  </a:lnTo>
                  <a:lnTo>
                    <a:pt x="33" y="0"/>
                  </a:lnTo>
                  <a:lnTo>
                    <a:pt x="39" y="0"/>
                  </a:lnTo>
                  <a:lnTo>
                    <a:pt x="53" y="32"/>
                  </a:lnTo>
                  <a:lnTo>
                    <a:pt x="66"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42"/>
            <p:cNvSpPr>
              <a:spLocks/>
            </p:cNvSpPr>
            <p:nvPr userDrawn="1"/>
          </p:nvSpPr>
          <p:spPr bwMode="auto">
            <a:xfrm>
              <a:off x="4859338" y="2293938"/>
              <a:ext cx="63500" cy="74613"/>
            </a:xfrm>
            <a:custGeom>
              <a:avLst/>
              <a:gdLst>
                <a:gd name="T0" fmla="*/ 0 w 40"/>
                <a:gd name="T1" fmla="*/ 0 h 47"/>
                <a:gd name="T2" fmla="*/ 40 w 40"/>
                <a:gd name="T3" fmla="*/ 0 h 47"/>
                <a:gd name="T4" fmla="*/ 40 w 40"/>
                <a:gd name="T5" fmla="*/ 7 h 47"/>
                <a:gd name="T6" fmla="*/ 23 w 40"/>
                <a:gd name="T7" fmla="*/ 7 h 47"/>
                <a:gd name="T8" fmla="*/ 23 w 40"/>
                <a:gd name="T9" fmla="*/ 47 h 47"/>
                <a:gd name="T10" fmla="*/ 16 w 40"/>
                <a:gd name="T11" fmla="*/ 47 h 47"/>
                <a:gd name="T12" fmla="*/ 16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3" y="7"/>
                  </a:lnTo>
                  <a:lnTo>
                    <a:pt x="23" y="47"/>
                  </a:lnTo>
                  <a:lnTo>
                    <a:pt x="16" y="47"/>
                  </a:lnTo>
                  <a:lnTo>
                    <a:pt x="16"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43"/>
            <p:cNvSpPr>
              <a:spLocks/>
            </p:cNvSpPr>
            <p:nvPr userDrawn="1"/>
          </p:nvSpPr>
          <p:spPr bwMode="auto">
            <a:xfrm>
              <a:off x="5167313" y="2295525"/>
              <a:ext cx="41275" cy="73025"/>
            </a:xfrm>
            <a:custGeom>
              <a:avLst/>
              <a:gdLst>
                <a:gd name="T0" fmla="*/ 0 w 26"/>
                <a:gd name="T1" fmla="*/ 0 h 46"/>
                <a:gd name="T2" fmla="*/ 26 w 26"/>
                <a:gd name="T3" fmla="*/ 0 h 46"/>
                <a:gd name="T4" fmla="*/ 26 w 26"/>
                <a:gd name="T5" fmla="*/ 6 h 46"/>
                <a:gd name="T6" fmla="*/ 7 w 26"/>
                <a:gd name="T7" fmla="*/ 6 h 46"/>
                <a:gd name="T8" fmla="*/ 7 w 26"/>
                <a:gd name="T9" fmla="*/ 18 h 46"/>
                <a:gd name="T10" fmla="*/ 26 w 26"/>
                <a:gd name="T11" fmla="*/ 18 h 46"/>
                <a:gd name="T12" fmla="*/ 26 w 26"/>
                <a:gd name="T13" fmla="*/ 24 h 46"/>
                <a:gd name="T14" fmla="*/ 7 w 26"/>
                <a:gd name="T15" fmla="*/ 24 h 46"/>
                <a:gd name="T16" fmla="*/ 7 w 26"/>
                <a:gd name="T17" fmla="*/ 46 h 46"/>
                <a:gd name="T18" fmla="*/ 0 w 26"/>
                <a:gd name="T19" fmla="*/ 46 h 46"/>
                <a:gd name="T20" fmla="*/ 0 w 26"/>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46">
                  <a:moveTo>
                    <a:pt x="0" y="0"/>
                  </a:moveTo>
                  <a:lnTo>
                    <a:pt x="26" y="0"/>
                  </a:lnTo>
                  <a:lnTo>
                    <a:pt x="26" y="6"/>
                  </a:lnTo>
                  <a:lnTo>
                    <a:pt x="7" y="6"/>
                  </a:lnTo>
                  <a:lnTo>
                    <a:pt x="7" y="18"/>
                  </a:lnTo>
                  <a:lnTo>
                    <a:pt x="26" y="18"/>
                  </a:lnTo>
                  <a:lnTo>
                    <a:pt x="26"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44"/>
            <p:cNvSpPr>
              <a:spLocks/>
            </p:cNvSpPr>
            <p:nvPr userDrawn="1"/>
          </p:nvSpPr>
          <p:spPr bwMode="auto">
            <a:xfrm>
              <a:off x="5451475" y="2293938"/>
              <a:ext cx="41275" cy="74613"/>
            </a:xfrm>
            <a:custGeom>
              <a:avLst/>
              <a:gdLst>
                <a:gd name="T0" fmla="*/ 10 w 19"/>
                <a:gd name="T1" fmla="*/ 20 h 34"/>
                <a:gd name="T2" fmla="*/ 6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4 w 19"/>
                <a:gd name="T21" fmla="*/ 8 h 34"/>
                <a:gd name="T22" fmla="*/ 6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2" y="14"/>
                  </a:cubicBezTo>
                  <a:cubicBezTo>
                    <a:pt x="1" y="12"/>
                    <a:pt x="0" y="11"/>
                    <a:pt x="0" y="9"/>
                  </a:cubicBezTo>
                  <a:cubicBezTo>
                    <a:pt x="0" y="6"/>
                    <a:pt x="1" y="4"/>
                    <a:pt x="3" y="3"/>
                  </a:cubicBezTo>
                  <a:cubicBezTo>
                    <a:pt x="5" y="1"/>
                    <a:pt x="7" y="0"/>
                    <a:pt x="10" y="0"/>
                  </a:cubicBezTo>
                  <a:cubicBezTo>
                    <a:pt x="13" y="0"/>
                    <a:pt x="15" y="1"/>
                    <a:pt x="18" y="2"/>
                  </a:cubicBezTo>
                  <a:cubicBezTo>
                    <a:pt x="18" y="8"/>
                    <a:pt x="18" y="8"/>
                    <a:pt x="18" y="8"/>
                  </a:cubicBezTo>
                  <a:cubicBezTo>
                    <a:pt x="15" y="6"/>
                    <a:pt x="13" y="4"/>
                    <a:pt x="10" y="4"/>
                  </a:cubicBezTo>
                  <a:cubicBezTo>
                    <a:pt x="8" y="4"/>
                    <a:pt x="7" y="5"/>
                    <a:pt x="6" y="5"/>
                  </a:cubicBezTo>
                  <a:cubicBezTo>
                    <a:pt x="5" y="6"/>
                    <a:pt x="4" y="7"/>
                    <a:pt x="4" y="8"/>
                  </a:cubicBezTo>
                  <a:cubicBezTo>
                    <a:pt x="4" y="9"/>
                    <a:pt x="5" y="10"/>
                    <a:pt x="6" y="11"/>
                  </a:cubicBezTo>
                  <a:cubicBezTo>
                    <a:pt x="6" y="12"/>
                    <a:pt x="8" y="13"/>
                    <a:pt x="9" y="14"/>
                  </a:cubicBezTo>
                  <a:cubicBezTo>
                    <a:pt x="13" y="16"/>
                    <a:pt x="13" y="16"/>
                    <a:pt x="13" y="16"/>
                  </a:cubicBezTo>
                  <a:cubicBezTo>
                    <a:pt x="17" y="18"/>
                    <a:pt x="19" y="22"/>
                    <a:pt x="19" y="25"/>
                  </a:cubicBezTo>
                  <a:cubicBezTo>
                    <a:pt x="19" y="28"/>
                    <a:pt x="18" y="30"/>
                    <a:pt x="16" y="32"/>
                  </a:cubicBezTo>
                  <a:cubicBezTo>
                    <a:pt x="14" y="34"/>
                    <a:pt x="12" y="34"/>
                    <a:pt x="9" y="34"/>
                  </a:cubicBezTo>
                  <a:cubicBezTo>
                    <a:pt x="6" y="34"/>
                    <a:pt x="3" y="33"/>
                    <a:pt x="0" y="31"/>
                  </a:cubicBezTo>
                  <a:cubicBezTo>
                    <a:pt x="0" y="25"/>
                    <a:pt x="0" y="25"/>
                    <a:pt x="0" y="25"/>
                  </a:cubicBezTo>
                  <a:cubicBezTo>
                    <a:pt x="3" y="29"/>
                    <a:pt x="6" y="30"/>
                    <a:pt x="9" y="30"/>
                  </a:cubicBezTo>
                  <a:cubicBezTo>
                    <a:pt x="11"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Line 145"/>
            <p:cNvSpPr>
              <a:spLocks noChangeShapeType="1"/>
            </p:cNvSpPr>
            <p:nvPr userDrawn="1"/>
          </p:nvSpPr>
          <p:spPr bwMode="auto">
            <a:xfrm>
              <a:off x="355282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7" name="Line 146"/>
            <p:cNvSpPr>
              <a:spLocks noChangeShapeType="1"/>
            </p:cNvSpPr>
            <p:nvPr userDrawn="1"/>
          </p:nvSpPr>
          <p:spPr bwMode="auto">
            <a:xfrm>
              <a:off x="3856038"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8" name="Line 147"/>
            <p:cNvSpPr>
              <a:spLocks noChangeShapeType="1"/>
            </p:cNvSpPr>
            <p:nvPr userDrawn="1"/>
          </p:nvSpPr>
          <p:spPr bwMode="auto">
            <a:xfrm>
              <a:off x="4159250"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9" name="Line 148"/>
            <p:cNvSpPr>
              <a:spLocks noChangeShapeType="1"/>
            </p:cNvSpPr>
            <p:nvPr userDrawn="1"/>
          </p:nvSpPr>
          <p:spPr bwMode="auto">
            <a:xfrm>
              <a:off x="446246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0" name="Line 149"/>
            <p:cNvSpPr>
              <a:spLocks noChangeShapeType="1"/>
            </p:cNvSpPr>
            <p:nvPr userDrawn="1"/>
          </p:nvSpPr>
          <p:spPr bwMode="auto">
            <a:xfrm>
              <a:off x="4765675"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1" name="Line 150"/>
            <p:cNvSpPr>
              <a:spLocks noChangeShapeType="1"/>
            </p:cNvSpPr>
            <p:nvPr userDrawn="1"/>
          </p:nvSpPr>
          <p:spPr bwMode="auto">
            <a:xfrm>
              <a:off x="5068888"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2" name="Line 151"/>
            <p:cNvSpPr>
              <a:spLocks noChangeShapeType="1"/>
            </p:cNvSpPr>
            <p:nvPr userDrawn="1"/>
          </p:nvSpPr>
          <p:spPr bwMode="auto">
            <a:xfrm>
              <a:off x="5373688" y="27828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3" name="Line 152"/>
            <p:cNvSpPr>
              <a:spLocks noChangeShapeType="1"/>
            </p:cNvSpPr>
            <p:nvPr userDrawn="1"/>
          </p:nvSpPr>
          <p:spPr bwMode="auto">
            <a:xfrm>
              <a:off x="3552825" y="2427288"/>
              <a:ext cx="20335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4" name="Line 153"/>
            <p:cNvSpPr>
              <a:spLocks noChangeShapeType="1"/>
            </p:cNvSpPr>
            <p:nvPr userDrawn="1"/>
          </p:nvSpPr>
          <p:spPr bwMode="auto">
            <a:xfrm>
              <a:off x="355282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5" name="Line 154"/>
            <p:cNvSpPr>
              <a:spLocks noChangeShapeType="1"/>
            </p:cNvSpPr>
            <p:nvPr userDrawn="1"/>
          </p:nvSpPr>
          <p:spPr bwMode="auto">
            <a:xfrm>
              <a:off x="3856038"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6" name="Line 155"/>
            <p:cNvSpPr>
              <a:spLocks noChangeShapeType="1"/>
            </p:cNvSpPr>
            <p:nvPr userDrawn="1"/>
          </p:nvSpPr>
          <p:spPr bwMode="auto">
            <a:xfrm>
              <a:off x="4159250"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7" name="Line 156"/>
            <p:cNvSpPr>
              <a:spLocks noChangeShapeType="1"/>
            </p:cNvSpPr>
            <p:nvPr userDrawn="1"/>
          </p:nvSpPr>
          <p:spPr bwMode="auto">
            <a:xfrm>
              <a:off x="446246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8" name="Line 157"/>
            <p:cNvSpPr>
              <a:spLocks noChangeShapeType="1"/>
            </p:cNvSpPr>
            <p:nvPr userDrawn="1"/>
          </p:nvSpPr>
          <p:spPr bwMode="auto">
            <a:xfrm>
              <a:off x="4765675"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9" name="Line 158"/>
            <p:cNvSpPr>
              <a:spLocks noChangeShapeType="1"/>
            </p:cNvSpPr>
            <p:nvPr userDrawn="1"/>
          </p:nvSpPr>
          <p:spPr bwMode="auto">
            <a:xfrm>
              <a:off x="5068888"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0" name="Line 159"/>
            <p:cNvSpPr>
              <a:spLocks noChangeShapeType="1"/>
            </p:cNvSpPr>
            <p:nvPr userDrawn="1"/>
          </p:nvSpPr>
          <p:spPr bwMode="auto">
            <a:xfrm>
              <a:off x="5373688" y="31384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1" name="Line 160"/>
            <p:cNvSpPr>
              <a:spLocks noChangeShapeType="1"/>
            </p:cNvSpPr>
            <p:nvPr userDrawn="1"/>
          </p:nvSpPr>
          <p:spPr bwMode="auto">
            <a:xfrm>
              <a:off x="355282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2" name="Line 161"/>
            <p:cNvSpPr>
              <a:spLocks noChangeShapeType="1"/>
            </p:cNvSpPr>
            <p:nvPr userDrawn="1"/>
          </p:nvSpPr>
          <p:spPr bwMode="auto">
            <a:xfrm>
              <a:off x="3856038"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3" name="Line 162"/>
            <p:cNvSpPr>
              <a:spLocks noChangeShapeType="1"/>
            </p:cNvSpPr>
            <p:nvPr userDrawn="1"/>
          </p:nvSpPr>
          <p:spPr bwMode="auto">
            <a:xfrm>
              <a:off x="4159250"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4" name="Line 163"/>
            <p:cNvSpPr>
              <a:spLocks noChangeShapeType="1"/>
            </p:cNvSpPr>
            <p:nvPr userDrawn="1"/>
          </p:nvSpPr>
          <p:spPr bwMode="auto">
            <a:xfrm>
              <a:off x="446246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5" name="Line 164"/>
            <p:cNvSpPr>
              <a:spLocks noChangeShapeType="1"/>
            </p:cNvSpPr>
            <p:nvPr userDrawn="1"/>
          </p:nvSpPr>
          <p:spPr bwMode="auto">
            <a:xfrm>
              <a:off x="4765675"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6" name="Line 165"/>
            <p:cNvSpPr>
              <a:spLocks noChangeShapeType="1"/>
            </p:cNvSpPr>
            <p:nvPr userDrawn="1"/>
          </p:nvSpPr>
          <p:spPr bwMode="auto">
            <a:xfrm>
              <a:off x="5068888"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7" name="Line 166"/>
            <p:cNvSpPr>
              <a:spLocks noChangeShapeType="1"/>
            </p:cNvSpPr>
            <p:nvPr userDrawn="1"/>
          </p:nvSpPr>
          <p:spPr bwMode="auto">
            <a:xfrm>
              <a:off x="5373688" y="34940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8" name="Line 167"/>
            <p:cNvSpPr>
              <a:spLocks noChangeShapeType="1"/>
            </p:cNvSpPr>
            <p:nvPr userDrawn="1"/>
          </p:nvSpPr>
          <p:spPr bwMode="auto">
            <a:xfrm>
              <a:off x="355282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9" name="Line 168"/>
            <p:cNvSpPr>
              <a:spLocks noChangeShapeType="1"/>
            </p:cNvSpPr>
            <p:nvPr userDrawn="1"/>
          </p:nvSpPr>
          <p:spPr bwMode="auto">
            <a:xfrm>
              <a:off x="3856038"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0" name="Line 169"/>
            <p:cNvSpPr>
              <a:spLocks noChangeShapeType="1"/>
            </p:cNvSpPr>
            <p:nvPr userDrawn="1"/>
          </p:nvSpPr>
          <p:spPr bwMode="auto">
            <a:xfrm>
              <a:off x="4159250"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1" name="Line 170"/>
            <p:cNvSpPr>
              <a:spLocks noChangeShapeType="1"/>
            </p:cNvSpPr>
            <p:nvPr userDrawn="1"/>
          </p:nvSpPr>
          <p:spPr bwMode="auto">
            <a:xfrm>
              <a:off x="446246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2" name="Line 171"/>
            <p:cNvSpPr>
              <a:spLocks noChangeShapeType="1"/>
            </p:cNvSpPr>
            <p:nvPr userDrawn="1"/>
          </p:nvSpPr>
          <p:spPr bwMode="auto">
            <a:xfrm>
              <a:off x="4765675"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3" name="Line 172"/>
            <p:cNvSpPr>
              <a:spLocks noChangeShapeType="1"/>
            </p:cNvSpPr>
            <p:nvPr userDrawn="1"/>
          </p:nvSpPr>
          <p:spPr bwMode="auto">
            <a:xfrm>
              <a:off x="5068888"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4" name="Line 173"/>
            <p:cNvSpPr>
              <a:spLocks noChangeShapeType="1"/>
            </p:cNvSpPr>
            <p:nvPr userDrawn="1"/>
          </p:nvSpPr>
          <p:spPr bwMode="auto">
            <a:xfrm>
              <a:off x="5373688" y="3851275"/>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5" name="Line 174"/>
            <p:cNvSpPr>
              <a:spLocks noChangeShapeType="1"/>
            </p:cNvSpPr>
            <p:nvPr userDrawn="1"/>
          </p:nvSpPr>
          <p:spPr bwMode="auto">
            <a:xfrm>
              <a:off x="355282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6" name="Line 175"/>
            <p:cNvSpPr>
              <a:spLocks noChangeShapeType="1"/>
            </p:cNvSpPr>
            <p:nvPr userDrawn="1"/>
          </p:nvSpPr>
          <p:spPr bwMode="auto">
            <a:xfrm>
              <a:off x="3856038"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7" name="Line 176"/>
            <p:cNvSpPr>
              <a:spLocks noChangeShapeType="1"/>
            </p:cNvSpPr>
            <p:nvPr userDrawn="1"/>
          </p:nvSpPr>
          <p:spPr bwMode="auto">
            <a:xfrm>
              <a:off x="4159250"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8" name="Line 177"/>
            <p:cNvSpPr>
              <a:spLocks noChangeShapeType="1"/>
            </p:cNvSpPr>
            <p:nvPr userDrawn="1"/>
          </p:nvSpPr>
          <p:spPr bwMode="auto">
            <a:xfrm>
              <a:off x="446246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9" name="Line 178"/>
            <p:cNvSpPr>
              <a:spLocks noChangeShapeType="1"/>
            </p:cNvSpPr>
            <p:nvPr userDrawn="1"/>
          </p:nvSpPr>
          <p:spPr bwMode="auto">
            <a:xfrm>
              <a:off x="4765675"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0" name="Line 179"/>
            <p:cNvSpPr>
              <a:spLocks noChangeShapeType="1"/>
            </p:cNvSpPr>
            <p:nvPr userDrawn="1"/>
          </p:nvSpPr>
          <p:spPr bwMode="auto">
            <a:xfrm>
              <a:off x="5068888"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1" name="Line 180"/>
            <p:cNvSpPr>
              <a:spLocks noChangeShapeType="1"/>
            </p:cNvSpPr>
            <p:nvPr userDrawn="1"/>
          </p:nvSpPr>
          <p:spPr bwMode="auto">
            <a:xfrm>
              <a:off x="5373688" y="4206875"/>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74" name="Group 273"/>
          <p:cNvGrpSpPr/>
          <p:nvPr userDrawn="1"/>
        </p:nvGrpSpPr>
        <p:grpSpPr>
          <a:xfrm>
            <a:off x="715963" y="1795463"/>
            <a:ext cx="2281238" cy="2551113"/>
            <a:chOff x="715963" y="1795463"/>
            <a:chExt cx="2281238" cy="2551113"/>
          </a:xfrm>
        </p:grpSpPr>
        <p:sp>
          <p:nvSpPr>
            <p:cNvPr id="182" name="Freeform 181"/>
            <p:cNvSpPr>
              <a:spLocks/>
            </p:cNvSpPr>
            <p:nvPr userDrawn="1"/>
          </p:nvSpPr>
          <p:spPr bwMode="auto">
            <a:xfrm>
              <a:off x="715963" y="1795463"/>
              <a:ext cx="2281238"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9"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4"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3" name="Freeform 182"/>
            <p:cNvSpPr>
              <a:spLocks/>
            </p:cNvSpPr>
            <p:nvPr userDrawn="1"/>
          </p:nvSpPr>
          <p:spPr bwMode="auto">
            <a:xfrm>
              <a:off x="930275" y="2293938"/>
              <a:ext cx="42863" cy="74613"/>
            </a:xfrm>
            <a:custGeom>
              <a:avLst/>
              <a:gdLst>
                <a:gd name="T0" fmla="*/ 10 w 19"/>
                <a:gd name="T1" fmla="*/ 20 h 34"/>
                <a:gd name="T2" fmla="*/ 6 w 19"/>
                <a:gd name="T3" fmla="*/ 18 h 34"/>
                <a:gd name="T4" fmla="*/ 1 w 19"/>
                <a:gd name="T5" fmla="*/ 14 h 34"/>
                <a:gd name="T6" fmla="*/ 0 w 19"/>
                <a:gd name="T7" fmla="*/ 9 h 34"/>
                <a:gd name="T8" fmla="*/ 2 w 19"/>
                <a:gd name="T9" fmla="*/ 3 h 34"/>
                <a:gd name="T10" fmla="*/ 10 w 19"/>
                <a:gd name="T11" fmla="*/ 0 h 34"/>
                <a:gd name="T12" fmla="*/ 17 w 19"/>
                <a:gd name="T13" fmla="*/ 2 h 34"/>
                <a:gd name="T14" fmla="*/ 17 w 19"/>
                <a:gd name="T15" fmla="*/ 8 h 34"/>
                <a:gd name="T16" fmla="*/ 9 w 19"/>
                <a:gd name="T17" fmla="*/ 4 h 34"/>
                <a:gd name="T18" fmla="*/ 6 w 19"/>
                <a:gd name="T19" fmla="*/ 5 h 34"/>
                <a:gd name="T20" fmla="*/ 4 w 19"/>
                <a:gd name="T21" fmla="*/ 8 h 34"/>
                <a:gd name="T22" fmla="*/ 5 w 19"/>
                <a:gd name="T23" fmla="*/ 11 h 34"/>
                <a:gd name="T24" fmla="*/ 9 w 19"/>
                <a:gd name="T25" fmla="*/ 14 h 34"/>
                <a:gd name="T26" fmla="*/ 12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1" y="14"/>
                  </a:cubicBezTo>
                  <a:cubicBezTo>
                    <a:pt x="0" y="12"/>
                    <a:pt x="0" y="11"/>
                    <a:pt x="0" y="9"/>
                  </a:cubicBezTo>
                  <a:cubicBezTo>
                    <a:pt x="0" y="6"/>
                    <a:pt x="1" y="4"/>
                    <a:pt x="2" y="3"/>
                  </a:cubicBezTo>
                  <a:cubicBezTo>
                    <a:pt x="4" y="1"/>
                    <a:pt x="7" y="0"/>
                    <a:pt x="10" y="0"/>
                  </a:cubicBezTo>
                  <a:cubicBezTo>
                    <a:pt x="12" y="0"/>
                    <a:pt x="15" y="1"/>
                    <a:pt x="17" y="2"/>
                  </a:cubicBezTo>
                  <a:cubicBezTo>
                    <a:pt x="17" y="8"/>
                    <a:pt x="17" y="8"/>
                    <a:pt x="17" y="8"/>
                  </a:cubicBezTo>
                  <a:cubicBezTo>
                    <a:pt x="15" y="6"/>
                    <a:pt x="12" y="4"/>
                    <a:pt x="9" y="4"/>
                  </a:cubicBezTo>
                  <a:cubicBezTo>
                    <a:pt x="8" y="4"/>
                    <a:pt x="7" y="5"/>
                    <a:pt x="6" y="5"/>
                  </a:cubicBezTo>
                  <a:cubicBezTo>
                    <a:pt x="5" y="6"/>
                    <a:pt x="4" y="7"/>
                    <a:pt x="4" y="8"/>
                  </a:cubicBezTo>
                  <a:cubicBezTo>
                    <a:pt x="4" y="9"/>
                    <a:pt x="4" y="10"/>
                    <a:pt x="5" y="11"/>
                  </a:cubicBezTo>
                  <a:cubicBezTo>
                    <a:pt x="6" y="12"/>
                    <a:pt x="7" y="13"/>
                    <a:pt x="9" y="14"/>
                  </a:cubicBezTo>
                  <a:cubicBezTo>
                    <a:pt x="12" y="16"/>
                    <a:pt x="12" y="16"/>
                    <a:pt x="12" y="16"/>
                  </a:cubicBezTo>
                  <a:cubicBezTo>
                    <a:pt x="17" y="18"/>
                    <a:pt x="19" y="22"/>
                    <a:pt x="19" y="25"/>
                  </a:cubicBezTo>
                  <a:cubicBezTo>
                    <a:pt x="19" y="28"/>
                    <a:pt x="18" y="30"/>
                    <a:pt x="16" y="32"/>
                  </a:cubicBezTo>
                  <a:cubicBezTo>
                    <a:pt x="14" y="34"/>
                    <a:pt x="12" y="34"/>
                    <a:pt x="9" y="34"/>
                  </a:cubicBezTo>
                  <a:cubicBezTo>
                    <a:pt x="5" y="34"/>
                    <a:pt x="2" y="33"/>
                    <a:pt x="0" y="31"/>
                  </a:cubicBezTo>
                  <a:cubicBezTo>
                    <a:pt x="0" y="25"/>
                    <a:pt x="0" y="25"/>
                    <a:pt x="0" y="25"/>
                  </a:cubicBezTo>
                  <a:cubicBezTo>
                    <a:pt x="2" y="29"/>
                    <a:pt x="5" y="30"/>
                    <a:pt x="9" y="30"/>
                  </a:cubicBezTo>
                  <a:cubicBezTo>
                    <a:pt x="10"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183"/>
            <p:cNvSpPr>
              <a:spLocks/>
            </p:cNvSpPr>
            <p:nvPr userDrawn="1"/>
          </p:nvSpPr>
          <p:spPr bwMode="auto">
            <a:xfrm>
              <a:off x="1217613" y="2295525"/>
              <a:ext cx="71438" cy="73025"/>
            </a:xfrm>
            <a:custGeom>
              <a:avLst/>
              <a:gdLst>
                <a:gd name="T0" fmla="*/ 38 w 45"/>
                <a:gd name="T1" fmla="*/ 0 h 46"/>
                <a:gd name="T2" fmla="*/ 45 w 45"/>
                <a:gd name="T3" fmla="*/ 0 h 46"/>
                <a:gd name="T4" fmla="*/ 45 w 45"/>
                <a:gd name="T5" fmla="*/ 46 h 46"/>
                <a:gd name="T6" fmla="*/ 38 w 45"/>
                <a:gd name="T7" fmla="*/ 46 h 46"/>
                <a:gd name="T8" fmla="*/ 38 w 45"/>
                <a:gd name="T9" fmla="*/ 10 h 46"/>
                <a:gd name="T10" fmla="*/ 23 w 45"/>
                <a:gd name="T11" fmla="*/ 28 h 46"/>
                <a:gd name="T12" fmla="*/ 23 w 45"/>
                <a:gd name="T13" fmla="*/ 28 h 46"/>
                <a:gd name="T14" fmla="*/ 7 w 45"/>
                <a:gd name="T15" fmla="*/ 10 h 46"/>
                <a:gd name="T16" fmla="*/ 7 w 45"/>
                <a:gd name="T17" fmla="*/ 46 h 46"/>
                <a:gd name="T18" fmla="*/ 0 w 45"/>
                <a:gd name="T19" fmla="*/ 46 h 46"/>
                <a:gd name="T20" fmla="*/ 0 w 45"/>
                <a:gd name="T21" fmla="*/ 0 h 46"/>
                <a:gd name="T22" fmla="*/ 7 w 45"/>
                <a:gd name="T23" fmla="*/ 0 h 46"/>
                <a:gd name="T24" fmla="*/ 23 w 45"/>
                <a:gd name="T25" fmla="*/ 18 h 46"/>
                <a:gd name="T26" fmla="*/ 38 w 45"/>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46">
                  <a:moveTo>
                    <a:pt x="38" y="0"/>
                  </a:moveTo>
                  <a:lnTo>
                    <a:pt x="45" y="0"/>
                  </a:lnTo>
                  <a:lnTo>
                    <a:pt x="45" y="46"/>
                  </a:lnTo>
                  <a:lnTo>
                    <a:pt x="38" y="46"/>
                  </a:lnTo>
                  <a:lnTo>
                    <a:pt x="38" y="10"/>
                  </a:lnTo>
                  <a:lnTo>
                    <a:pt x="23" y="28"/>
                  </a:lnTo>
                  <a:lnTo>
                    <a:pt x="23" y="28"/>
                  </a:lnTo>
                  <a:lnTo>
                    <a:pt x="7" y="10"/>
                  </a:lnTo>
                  <a:lnTo>
                    <a:pt x="7" y="46"/>
                  </a:lnTo>
                  <a:lnTo>
                    <a:pt x="0" y="46"/>
                  </a:lnTo>
                  <a:lnTo>
                    <a:pt x="0" y="0"/>
                  </a:lnTo>
                  <a:lnTo>
                    <a:pt x="7" y="0"/>
                  </a:lnTo>
                  <a:lnTo>
                    <a:pt x="23" y="18"/>
                  </a:lnTo>
                  <a:lnTo>
                    <a:pt x="38"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184"/>
            <p:cNvSpPr>
              <a:spLocks/>
            </p:cNvSpPr>
            <p:nvPr userDrawn="1"/>
          </p:nvSpPr>
          <p:spPr bwMode="auto">
            <a:xfrm>
              <a:off x="1519238" y="2293938"/>
              <a:ext cx="63500" cy="74613"/>
            </a:xfrm>
            <a:custGeom>
              <a:avLst/>
              <a:gdLst>
                <a:gd name="T0" fmla="*/ 0 w 40"/>
                <a:gd name="T1" fmla="*/ 0 h 47"/>
                <a:gd name="T2" fmla="*/ 40 w 40"/>
                <a:gd name="T3" fmla="*/ 0 h 47"/>
                <a:gd name="T4" fmla="*/ 40 w 40"/>
                <a:gd name="T5" fmla="*/ 7 h 47"/>
                <a:gd name="T6" fmla="*/ 24 w 40"/>
                <a:gd name="T7" fmla="*/ 7 h 47"/>
                <a:gd name="T8" fmla="*/ 24 w 40"/>
                <a:gd name="T9" fmla="*/ 47 h 47"/>
                <a:gd name="T10" fmla="*/ 17 w 40"/>
                <a:gd name="T11" fmla="*/ 47 h 47"/>
                <a:gd name="T12" fmla="*/ 17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4" y="7"/>
                  </a:lnTo>
                  <a:lnTo>
                    <a:pt x="24"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185"/>
            <p:cNvSpPr>
              <a:spLocks/>
            </p:cNvSpPr>
            <p:nvPr userDrawn="1"/>
          </p:nvSpPr>
          <p:spPr bwMode="auto">
            <a:xfrm>
              <a:off x="1808163" y="2295525"/>
              <a:ext cx="112713" cy="73025"/>
            </a:xfrm>
            <a:custGeom>
              <a:avLst/>
              <a:gdLst>
                <a:gd name="T0" fmla="*/ 64 w 71"/>
                <a:gd name="T1" fmla="*/ 0 h 46"/>
                <a:gd name="T2" fmla="*/ 71 w 71"/>
                <a:gd name="T3" fmla="*/ 0 h 46"/>
                <a:gd name="T4" fmla="*/ 52 w 71"/>
                <a:gd name="T5" fmla="*/ 46 h 46"/>
                <a:gd name="T6" fmla="*/ 50 w 71"/>
                <a:gd name="T7" fmla="*/ 46 h 46"/>
                <a:gd name="T8" fmla="*/ 35 w 71"/>
                <a:gd name="T9" fmla="*/ 9 h 46"/>
                <a:gd name="T10" fmla="*/ 19 w 71"/>
                <a:gd name="T11" fmla="*/ 46 h 46"/>
                <a:gd name="T12" fmla="*/ 18 w 71"/>
                <a:gd name="T13" fmla="*/ 46 h 46"/>
                <a:gd name="T14" fmla="*/ 0 w 71"/>
                <a:gd name="T15" fmla="*/ 0 h 46"/>
                <a:gd name="T16" fmla="*/ 5 w 71"/>
                <a:gd name="T17" fmla="*/ 0 h 46"/>
                <a:gd name="T18" fmla="*/ 19 w 71"/>
                <a:gd name="T19" fmla="*/ 32 h 46"/>
                <a:gd name="T20" fmla="*/ 32 w 71"/>
                <a:gd name="T21" fmla="*/ 0 h 46"/>
                <a:gd name="T22" fmla="*/ 39 w 71"/>
                <a:gd name="T23" fmla="*/ 0 h 46"/>
                <a:gd name="T24" fmla="*/ 52 w 71"/>
                <a:gd name="T25" fmla="*/ 32 h 46"/>
                <a:gd name="T26" fmla="*/ 64 w 71"/>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 h="46">
                  <a:moveTo>
                    <a:pt x="64" y="0"/>
                  </a:moveTo>
                  <a:lnTo>
                    <a:pt x="71" y="0"/>
                  </a:lnTo>
                  <a:lnTo>
                    <a:pt x="52" y="46"/>
                  </a:lnTo>
                  <a:lnTo>
                    <a:pt x="50" y="46"/>
                  </a:lnTo>
                  <a:lnTo>
                    <a:pt x="35" y="9"/>
                  </a:lnTo>
                  <a:lnTo>
                    <a:pt x="19" y="46"/>
                  </a:lnTo>
                  <a:lnTo>
                    <a:pt x="18" y="46"/>
                  </a:lnTo>
                  <a:lnTo>
                    <a:pt x="0" y="0"/>
                  </a:lnTo>
                  <a:lnTo>
                    <a:pt x="5" y="0"/>
                  </a:lnTo>
                  <a:lnTo>
                    <a:pt x="19" y="32"/>
                  </a:lnTo>
                  <a:lnTo>
                    <a:pt x="32" y="0"/>
                  </a:lnTo>
                  <a:lnTo>
                    <a:pt x="39" y="0"/>
                  </a:lnTo>
                  <a:lnTo>
                    <a:pt x="52" y="32"/>
                  </a:lnTo>
                  <a:lnTo>
                    <a:pt x="64"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186"/>
            <p:cNvSpPr>
              <a:spLocks/>
            </p:cNvSpPr>
            <p:nvPr userDrawn="1"/>
          </p:nvSpPr>
          <p:spPr bwMode="auto">
            <a:xfrm>
              <a:off x="2144713" y="2293938"/>
              <a:ext cx="61913" cy="74613"/>
            </a:xfrm>
            <a:custGeom>
              <a:avLst/>
              <a:gdLst>
                <a:gd name="T0" fmla="*/ 0 w 39"/>
                <a:gd name="T1" fmla="*/ 0 h 47"/>
                <a:gd name="T2" fmla="*/ 39 w 39"/>
                <a:gd name="T3" fmla="*/ 0 h 47"/>
                <a:gd name="T4" fmla="*/ 39 w 39"/>
                <a:gd name="T5" fmla="*/ 7 h 47"/>
                <a:gd name="T6" fmla="*/ 24 w 39"/>
                <a:gd name="T7" fmla="*/ 7 h 47"/>
                <a:gd name="T8" fmla="*/ 24 w 39"/>
                <a:gd name="T9" fmla="*/ 47 h 47"/>
                <a:gd name="T10" fmla="*/ 17 w 39"/>
                <a:gd name="T11" fmla="*/ 47 h 47"/>
                <a:gd name="T12" fmla="*/ 17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4" y="7"/>
                  </a:lnTo>
                  <a:lnTo>
                    <a:pt x="24"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187"/>
            <p:cNvSpPr>
              <a:spLocks/>
            </p:cNvSpPr>
            <p:nvPr userDrawn="1"/>
          </p:nvSpPr>
          <p:spPr bwMode="auto">
            <a:xfrm>
              <a:off x="2452688" y="2295525"/>
              <a:ext cx="39688" cy="73025"/>
            </a:xfrm>
            <a:custGeom>
              <a:avLst/>
              <a:gdLst>
                <a:gd name="T0" fmla="*/ 0 w 25"/>
                <a:gd name="T1" fmla="*/ 0 h 46"/>
                <a:gd name="T2" fmla="*/ 25 w 25"/>
                <a:gd name="T3" fmla="*/ 0 h 46"/>
                <a:gd name="T4" fmla="*/ 25 w 25"/>
                <a:gd name="T5" fmla="*/ 6 h 46"/>
                <a:gd name="T6" fmla="*/ 7 w 25"/>
                <a:gd name="T7" fmla="*/ 6 h 46"/>
                <a:gd name="T8" fmla="*/ 7 w 25"/>
                <a:gd name="T9" fmla="*/ 18 h 46"/>
                <a:gd name="T10" fmla="*/ 25 w 25"/>
                <a:gd name="T11" fmla="*/ 18 h 46"/>
                <a:gd name="T12" fmla="*/ 25 w 25"/>
                <a:gd name="T13" fmla="*/ 24 h 46"/>
                <a:gd name="T14" fmla="*/ 7 w 25"/>
                <a:gd name="T15" fmla="*/ 24 h 46"/>
                <a:gd name="T16" fmla="*/ 7 w 25"/>
                <a:gd name="T17" fmla="*/ 46 h 46"/>
                <a:gd name="T18" fmla="*/ 0 w 25"/>
                <a:gd name="T19" fmla="*/ 46 h 46"/>
                <a:gd name="T20" fmla="*/ 0 w 25"/>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6">
                  <a:moveTo>
                    <a:pt x="0" y="0"/>
                  </a:moveTo>
                  <a:lnTo>
                    <a:pt x="25" y="0"/>
                  </a:lnTo>
                  <a:lnTo>
                    <a:pt x="25" y="6"/>
                  </a:lnTo>
                  <a:lnTo>
                    <a:pt x="7" y="6"/>
                  </a:lnTo>
                  <a:lnTo>
                    <a:pt x="7" y="18"/>
                  </a:lnTo>
                  <a:lnTo>
                    <a:pt x="25" y="18"/>
                  </a:lnTo>
                  <a:lnTo>
                    <a:pt x="25"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188"/>
            <p:cNvSpPr>
              <a:spLocks/>
            </p:cNvSpPr>
            <p:nvPr userDrawn="1"/>
          </p:nvSpPr>
          <p:spPr bwMode="auto">
            <a:xfrm>
              <a:off x="2735263" y="2293938"/>
              <a:ext cx="42863" cy="74613"/>
            </a:xfrm>
            <a:custGeom>
              <a:avLst/>
              <a:gdLst>
                <a:gd name="T0" fmla="*/ 10 w 19"/>
                <a:gd name="T1" fmla="*/ 20 h 34"/>
                <a:gd name="T2" fmla="*/ 7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9 w 19"/>
                <a:gd name="T25" fmla="*/ 14 h 34"/>
                <a:gd name="T26" fmla="*/ 13 w 19"/>
                <a:gd name="T27" fmla="*/ 16 h 34"/>
                <a:gd name="T28" fmla="*/ 19 w 19"/>
                <a:gd name="T29" fmla="*/ 25 h 34"/>
                <a:gd name="T30" fmla="*/ 17 w 19"/>
                <a:gd name="T31" fmla="*/ 32 h 34"/>
                <a:gd name="T32" fmla="*/ 10 w 19"/>
                <a:gd name="T33" fmla="*/ 34 h 34"/>
                <a:gd name="T34" fmla="*/ 0 w 19"/>
                <a:gd name="T35" fmla="*/ 31 h 34"/>
                <a:gd name="T36" fmla="*/ 0 w 19"/>
                <a:gd name="T37" fmla="*/ 25 h 34"/>
                <a:gd name="T38" fmla="*/ 9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7" y="18"/>
                    <a:pt x="7" y="18"/>
                    <a:pt x="7" y="18"/>
                  </a:cubicBezTo>
                  <a:cubicBezTo>
                    <a:pt x="4" y="16"/>
                    <a:pt x="3" y="15"/>
                    <a:pt x="2" y="14"/>
                  </a:cubicBezTo>
                  <a:cubicBezTo>
                    <a:pt x="1" y="12"/>
                    <a:pt x="0" y="11"/>
                    <a:pt x="0" y="9"/>
                  </a:cubicBezTo>
                  <a:cubicBezTo>
                    <a:pt x="0" y="6"/>
                    <a:pt x="1" y="4"/>
                    <a:pt x="3" y="3"/>
                  </a:cubicBezTo>
                  <a:cubicBezTo>
                    <a:pt x="5" y="1"/>
                    <a:pt x="7" y="0"/>
                    <a:pt x="10" y="0"/>
                  </a:cubicBezTo>
                  <a:cubicBezTo>
                    <a:pt x="13" y="0"/>
                    <a:pt x="16" y="1"/>
                    <a:pt x="18" y="2"/>
                  </a:cubicBezTo>
                  <a:cubicBezTo>
                    <a:pt x="18" y="8"/>
                    <a:pt x="18" y="8"/>
                    <a:pt x="18" y="8"/>
                  </a:cubicBezTo>
                  <a:cubicBezTo>
                    <a:pt x="15" y="6"/>
                    <a:pt x="13" y="4"/>
                    <a:pt x="10" y="4"/>
                  </a:cubicBezTo>
                  <a:cubicBezTo>
                    <a:pt x="9" y="4"/>
                    <a:pt x="7" y="5"/>
                    <a:pt x="6" y="5"/>
                  </a:cubicBezTo>
                  <a:cubicBezTo>
                    <a:pt x="5" y="6"/>
                    <a:pt x="5" y="7"/>
                    <a:pt x="5" y="8"/>
                  </a:cubicBezTo>
                  <a:cubicBezTo>
                    <a:pt x="5" y="9"/>
                    <a:pt x="5" y="10"/>
                    <a:pt x="6" y="11"/>
                  </a:cubicBezTo>
                  <a:cubicBezTo>
                    <a:pt x="7" y="12"/>
                    <a:pt x="8" y="13"/>
                    <a:pt x="9" y="14"/>
                  </a:cubicBezTo>
                  <a:cubicBezTo>
                    <a:pt x="13" y="16"/>
                    <a:pt x="13" y="16"/>
                    <a:pt x="13" y="16"/>
                  </a:cubicBezTo>
                  <a:cubicBezTo>
                    <a:pt x="17" y="18"/>
                    <a:pt x="19" y="22"/>
                    <a:pt x="19" y="25"/>
                  </a:cubicBezTo>
                  <a:cubicBezTo>
                    <a:pt x="19" y="28"/>
                    <a:pt x="18" y="30"/>
                    <a:pt x="17" y="32"/>
                  </a:cubicBezTo>
                  <a:cubicBezTo>
                    <a:pt x="15" y="34"/>
                    <a:pt x="12" y="34"/>
                    <a:pt x="10" y="34"/>
                  </a:cubicBezTo>
                  <a:cubicBezTo>
                    <a:pt x="6" y="34"/>
                    <a:pt x="3" y="33"/>
                    <a:pt x="0" y="31"/>
                  </a:cubicBezTo>
                  <a:cubicBezTo>
                    <a:pt x="0" y="25"/>
                    <a:pt x="0" y="25"/>
                    <a:pt x="0" y="25"/>
                  </a:cubicBezTo>
                  <a:cubicBezTo>
                    <a:pt x="3" y="29"/>
                    <a:pt x="6" y="30"/>
                    <a:pt x="9"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Line 189"/>
            <p:cNvSpPr>
              <a:spLocks noChangeShapeType="1"/>
            </p:cNvSpPr>
            <p:nvPr userDrawn="1"/>
          </p:nvSpPr>
          <p:spPr bwMode="auto">
            <a:xfrm>
              <a:off x="83661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1" name="Line 190"/>
            <p:cNvSpPr>
              <a:spLocks noChangeShapeType="1"/>
            </p:cNvSpPr>
            <p:nvPr userDrawn="1"/>
          </p:nvSpPr>
          <p:spPr bwMode="auto">
            <a:xfrm>
              <a:off x="1139825"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2" name="Line 191"/>
            <p:cNvSpPr>
              <a:spLocks noChangeShapeType="1"/>
            </p:cNvSpPr>
            <p:nvPr userDrawn="1"/>
          </p:nvSpPr>
          <p:spPr bwMode="auto">
            <a:xfrm>
              <a:off x="1443038"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3" name="Line 192"/>
            <p:cNvSpPr>
              <a:spLocks noChangeShapeType="1"/>
            </p:cNvSpPr>
            <p:nvPr userDrawn="1"/>
          </p:nvSpPr>
          <p:spPr bwMode="auto">
            <a:xfrm>
              <a:off x="1747838"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4" name="Line 193"/>
            <p:cNvSpPr>
              <a:spLocks noChangeShapeType="1"/>
            </p:cNvSpPr>
            <p:nvPr userDrawn="1"/>
          </p:nvSpPr>
          <p:spPr bwMode="auto">
            <a:xfrm>
              <a:off x="2051050"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5" name="Line 194"/>
            <p:cNvSpPr>
              <a:spLocks noChangeShapeType="1"/>
            </p:cNvSpPr>
            <p:nvPr userDrawn="1"/>
          </p:nvSpPr>
          <p:spPr bwMode="auto">
            <a:xfrm>
              <a:off x="235426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6" name="Line 195"/>
            <p:cNvSpPr>
              <a:spLocks noChangeShapeType="1"/>
            </p:cNvSpPr>
            <p:nvPr userDrawn="1"/>
          </p:nvSpPr>
          <p:spPr bwMode="auto">
            <a:xfrm>
              <a:off x="265747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 name="Line 196"/>
            <p:cNvSpPr>
              <a:spLocks noChangeShapeType="1"/>
            </p:cNvSpPr>
            <p:nvPr userDrawn="1"/>
          </p:nvSpPr>
          <p:spPr bwMode="auto">
            <a:xfrm>
              <a:off x="836613" y="2427288"/>
              <a:ext cx="203676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8" name="Line 197"/>
            <p:cNvSpPr>
              <a:spLocks noChangeShapeType="1"/>
            </p:cNvSpPr>
            <p:nvPr userDrawn="1"/>
          </p:nvSpPr>
          <p:spPr bwMode="auto">
            <a:xfrm>
              <a:off x="83661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9" name="Line 198"/>
            <p:cNvSpPr>
              <a:spLocks noChangeShapeType="1"/>
            </p:cNvSpPr>
            <p:nvPr userDrawn="1"/>
          </p:nvSpPr>
          <p:spPr bwMode="auto">
            <a:xfrm>
              <a:off x="1139825"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0" name="Line 199"/>
            <p:cNvSpPr>
              <a:spLocks noChangeShapeType="1"/>
            </p:cNvSpPr>
            <p:nvPr userDrawn="1"/>
          </p:nvSpPr>
          <p:spPr bwMode="auto">
            <a:xfrm>
              <a:off x="1443038"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1" name="Line 200"/>
            <p:cNvSpPr>
              <a:spLocks noChangeShapeType="1"/>
            </p:cNvSpPr>
            <p:nvPr userDrawn="1"/>
          </p:nvSpPr>
          <p:spPr bwMode="auto">
            <a:xfrm>
              <a:off x="1747838"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2" name="Line 201"/>
            <p:cNvSpPr>
              <a:spLocks noChangeShapeType="1"/>
            </p:cNvSpPr>
            <p:nvPr userDrawn="1"/>
          </p:nvSpPr>
          <p:spPr bwMode="auto">
            <a:xfrm>
              <a:off x="2051050"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3" name="Line 202"/>
            <p:cNvSpPr>
              <a:spLocks noChangeShapeType="1"/>
            </p:cNvSpPr>
            <p:nvPr userDrawn="1"/>
          </p:nvSpPr>
          <p:spPr bwMode="auto">
            <a:xfrm>
              <a:off x="235426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4" name="Line 203"/>
            <p:cNvSpPr>
              <a:spLocks noChangeShapeType="1"/>
            </p:cNvSpPr>
            <p:nvPr userDrawn="1"/>
          </p:nvSpPr>
          <p:spPr bwMode="auto">
            <a:xfrm>
              <a:off x="265747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5" name="Line 204"/>
            <p:cNvSpPr>
              <a:spLocks noChangeShapeType="1"/>
            </p:cNvSpPr>
            <p:nvPr userDrawn="1"/>
          </p:nvSpPr>
          <p:spPr bwMode="auto">
            <a:xfrm>
              <a:off x="83661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 name="Line 205"/>
            <p:cNvSpPr>
              <a:spLocks noChangeShapeType="1"/>
            </p:cNvSpPr>
            <p:nvPr userDrawn="1"/>
          </p:nvSpPr>
          <p:spPr bwMode="auto">
            <a:xfrm>
              <a:off x="1139825"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 name="Line 206"/>
            <p:cNvSpPr>
              <a:spLocks noChangeShapeType="1"/>
            </p:cNvSpPr>
            <p:nvPr userDrawn="1"/>
          </p:nvSpPr>
          <p:spPr bwMode="auto">
            <a:xfrm>
              <a:off x="1443038"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8" name="Line 207"/>
            <p:cNvSpPr>
              <a:spLocks noChangeShapeType="1"/>
            </p:cNvSpPr>
            <p:nvPr userDrawn="1"/>
          </p:nvSpPr>
          <p:spPr bwMode="auto">
            <a:xfrm>
              <a:off x="1747838"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9" name="Line 208"/>
            <p:cNvSpPr>
              <a:spLocks noChangeShapeType="1"/>
            </p:cNvSpPr>
            <p:nvPr userDrawn="1"/>
          </p:nvSpPr>
          <p:spPr bwMode="auto">
            <a:xfrm>
              <a:off x="2051050"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0" name="Line 209"/>
            <p:cNvSpPr>
              <a:spLocks noChangeShapeType="1"/>
            </p:cNvSpPr>
            <p:nvPr userDrawn="1"/>
          </p:nvSpPr>
          <p:spPr bwMode="auto">
            <a:xfrm>
              <a:off x="235426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1" name="Line 210"/>
            <p:cNvSpPr>
              <a:spLocks noChangeShapeType="1"/>
            </p:cNvSpPr>
            <p:nvPr userDrawn="1"/>
          </p:nvSpPr>
          <p:spPr bwMode="auto">
            <a:xfrm>
              <a:off x="265747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2" name="Line 211"/>
            <p:cNvSpPr>
              <a:spLocks noChangeShapeType="1"/>
            </p:cNvSpPr>
            <p:nvPr userDrawn="1"/>
          </p:nvSpPr>
          <p:spPr bwMode="auto">
            <a:xfrm>
              <a:off x="83661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3" name="Line 212"/>
            <p:cNvSpPr>
              <a:spLocks noChangeShapeType="1"/>
            </p:cNvSpPr>
            <p:nvPr userDrawn="1"/>
          </p:nvSpPr>
          <p:spPr bwMode="auto">
            <a:xfrm>
              <a:off x="1139825"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4" name="Line 213"/>
            <p:cNvSpPr>
              <a:spLocks noChangeShapeType="1"/>
            </p:cNvSpPr>
            <p:nvPr userDrawn="1"/>
          </p:nvSpPr>
          <p:spPr bwMode="auto">
            <a:xfrm>
              <a:off x="1443038"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5" name="Line 214"/>
            <p:cNvSpPr>
              <a:spLocks noChangeShapeType="1"/>
            </p:cNvSpPr>
            <p:nvPr userDrawn="1"/>
          </p:nvSpPr>
          <p:spPr bwMode="auto">
            <a:xfrm>
              <a:off x="1747838"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6" name="Line 215"/>
            <p:cNvSpPr>
              <a:spLocks noChangeShapeType="1"/>
            </p:cNvSpPr>
            <p:nvPr userDrawn="1"/>
          </p:nvSpPr>
          <p:spPr bwMode="auto">
            <a:xfrm>
              <a:off x="2051050"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7" name="Line 216"/>
            <p:cNvSpPr>
              <a:spLocks noChangeShapeType="1"/>
            </p:cNvSpPr>
            <p:nvPr userDrawn="1"/>
          </p:nvSpPr>
          <p:spPr bwMode="auto">
            <a:xfrm>
              <a:off x="235426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8" name="Line 217"/>
            <p:cNvSpPr>
              <a:spLocks noChangeShapeType="1"/>
            </p:cNvSpPr>
            <p:nvPr userDrawn="1"/>
          </p:nvSpPr>
          <p:spPr bwMode="auto">
            <a:xfrm>
              <a:off x="265747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9" name="Line 218"/>
            <p:cNvSpPr>
              <a:spLocks noChangeShapeType="1"/>
            </p:cNvSpPr>
            <p:nvPr userDrawn="1"/>
          </p:nvSpPr>
          <p:spPr bwMode="auto">
            <a:xfrm>
              <a:off x="83661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 name="Line 219"/>
            <p:cNvSpPr>
              <a:spLocks noChangeShapeType="1"/>
            </p:cNvSpPr>
            <p:nvPr userDrawn="1"/>
          </p:nvSpPr>
          <p:spPr bwMode="auto">
            <a:xfrm>
              <a:off x="1139825"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1" name="Line 220"/>
            <p:cNvSpPr>
              <a:spLocks noChangeShapeType="1"/>
            </p:cNvSpPr>
            <p:nvPr userDrawn="1"/>
          </p:nvSpPr>
          <p:spPr bwMode="auto">
            <a:xfrm>
              <a:off x="1443038"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2" name="Line 221"/>
            <p:cNvSpPr>
              <a:spLocks noChangeShapeType="1"/>
            </p:cNvSpPr>
            <p:nvPr userDrawn="1"/>
          </p:nvSpPr>
          <p:spPr bwMode="auto">
            <a:xfrm>
              <a:off x="1747838"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 name="Line 222"/>
            <p:cNvSpPr>
              <a:spLocks noChangeShapeType="1"/>
            </p:cNvSpPr>
            <p:nvPr userDrawn="1"/>
          </p:nvSpPr>
          <p:spPr bwMode="auto">
            <a:xfrm>
              <a:off x="2051050"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 name="Line 223"/>
            <p:cNvSpPr>
              <a:spLocks noChangeShapeType="1"/>
            </p:cNvSpPr>
            <p:nvPr userDrawn="1"/>
          </p:nvSpPr>
          <p:spPr bwMode="auto">
            <a:xfrm>
              <a:off x="235426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 name="Line 224"/>
            <p:cNvSpPr>
              <a:spLocks noChangeShapeType="1"/>
            </p:cNvSpPr>
            <p:nvPr userDrawn="1"/>
          </p:nvSpPr>
          <p:spPr bwMode="auto">
            <a:xfrm>
              <a:off x="265747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 name="Freeform 225"/>
            <p:cNvSpPr>
              <a:spLocks/>
            </p:cNvSpPr>
            <p:nvPr userDrawn="1"/>
          </p:nvSpPr>
          <p:spPr bwMode="auto">
            <a:xfrm>
              <a:off x="715963" y="1795463"/>
              <a:ext cx="2281238"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9" y="0"/>
                    <a:pt x="176" y="0"/>
                  </a:cubicBezTo>
                  <a:cubicBezTo>
                    <a:pt x="846" y="0"/>
                    <a:pt x="846" y="0"/>
                    <a:pt x="846" y="0"/>
                  </a:cubicBezTo>
                  <a:cubicBezTo>
                    <a:pt x="944"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72" name="Group 271"/>
          <p:cNvGrpSpPr/>
          <p:nvPr userDrawn="1"/>
        </p:nvGrpSpPr>
        <p:grpSpPr>
          <a:xfrm>
            <a:off x="6146800" y="1795463"/>
            <a:ext cx="2281238" cy="2551113"/>
            <a:chOff x="6146800" y="1795463"/>
            <a:chExt cx="2281238" cy="2551113"/>
          </a:xfrm>
        </p:grpSpPr>
        <p:sp>
          <p:nvSpPr>
            <p:cNvPr id="227" name="Freeform 226"/>
            <p:cNvSpPr>
              <a:spLocks/>
            </p:cNvSpPr>
            <p:nvPr userDrawn="1"/>
          </p:nvSpPr>
          <p:spPr bwMode="auto">
            <a:xfrm>
              <a:off x="6146800" y="1795463"/>
              <a:ext cx="2281238"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8"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3"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8" name="Freeform 227"/>
            <p:cNvSpPr>
              <a:spLocks/>
            </p:cNvSpPr>
            <p:nvPr userDrawn="1"/>
          </p:nvSpPr>
          <p:spPr bwMode="auto">
            <a:xfrm>
              <a:off x="6146800" y="1795463"/>
              <a:ext cx="2281238"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8" y="0"/>
                    <a:pt x="176" y="0"/>
                  </a:cubicBezTo>
                  <a:cubicBezTo>
                    <a:pt x="846" y="0"/>
                    <a:pt x="846" y="0"/>
                    <a:pt x="846" y="0"/>
                  </a:cubicBezTo>
                  <a:cubicBezTo>
                    <a:pt x="943"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228"/>
            <p:cNvSpPr>
              <a:spLocks/>
            </p:cNvSpPr>
            <p:nvPr userDrawn="1"/>
          </p:nvSpPr>
          <p:spPr bwMode="auto">
            <a:xfrm>
              <a:off x="6359525" y="2293938"/>
              <a:ext cx="42863" cy="74613"/>
            </a:xfrm>
            <a:custGeom>
              <a:avLst/>
              <a:gdLst>
                <a:gd name="T0" fmla="*/ 10 w 19"/>
                <a:gd name="T1" fmla="*/ 20 h 34"/>
                <a:gd name="T2" fmla="*/ 6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3" y="15"/>
                    <a:pt x="2" y="14"/>
                  </a:cubicBezTo>
                  <a:cubicBezTo>
                    <a:pt x="1" y="12"/>
                    <a:pt x="0" y="11"/>
                    <a:pt x="0" y="9"/>
                  </a:cubicBezTo>
                  <a:cubicBezTo>
                    <a:pt x="0" y="6"/>
                    <a:pt x="1" y="4"/>
                    <a:pt x="3" y="3"/>
                  </a:cubicBezTo>
                  <a:cubicBezTo>
                    <a:pt x="5" y="1"/>
                    <a:pt x="7" y="0"/>
                    <a:pt x="10" y="0"/>
                  </a:cubicBezTo>
                  <a:cubicBezTo>
                    <a:pt x="13" y="0"/>
                    <a:pt x="15" y="1"/>
                    <a:pt x="18" y="2"/>
                  </a:cubicBezTo>
                  <a:cubicBezTo>
                    <a:pt x="18" y="8"/>
                    <a:pt x="18" y="8"/>
                    <a:pt x="18" y="8"/>
                  </a:cubicBezTo>
                  <a:cubicBezTo>
                    <a:pt x="15" y="6"/>
                    <a:pt x="13" y="4"/>
                    <a:pt x="10" y="4"/>
                  </a:cubicBezTo>
                  <a:cubicBezTo>
                    <a:pt x="8" y="4"/>
                    <a:pt x="7" y="5"/>
                    <a:pt x="6" y="5"/>
                  </a:cubicBezTo>
                  <a:cubicBezTo>
                    <a:pt x="5" y="6"/>
                    <a:pt x="5" y="7"/>
                    <a:pt x="5" y="8"/>
                  </a:cubicBezTo>
                  <a:cubicBezTo>
                    <a:pt x="5" y="9"/>
                    <a:pt x="5" y="10"/>
                    <a:pt x="6" y="11"/>
                  </a:cubicBezTo>
                  <a:cubicBezTo>
                    <a:pt x="6" y="12"/>
                    <a:pt x="8" y="13"/>
                    <a:pt x="9" y="14"/>
                  </a:cubicBezTo>
                  <a:cubicBezTo>
                    <a:pt x="13" y="16"/>
                    <a:pt x="13" y="16"/>
                    <a:pt x="13" y="16"/>
                  </a:cubicBezTo>
                  <a:cubicBezTo>
                    <a:pt x="17" y="18"/>
                    <a:pt x="19" y="22"/>
                    <a:pt x="19" y="25"/>
                  </a:cubicBezTo>
                  <a:cubicBezTo>
                    <a:pt x="19" y="28"/>
                    <a:pt x="18" y="30"/>
                    <a:pt x="16" y="32"/>
                  </a:cubicBezTo>
                  <a:cubicBezTo>
                    <a:pt x="15" y="34"/>
                    <a:pt x="12" y="34"/>
                    <a:pt x="9" y="34"/>
                  </a:cubicBezTo>
                  <a:cubicBezTo>
                    <a:pt x="6" y="34"/>
                    <a:pt x="3" y="33"/>
                    <a:pt x="0" y="31"/>
                  </a:cubicBezTo>
                  <a:cubicBezTo>
                    <a:pt x="0" y="25"/>
                    <a:pt x="0" y="25"/>
                    <a:pt x="0" y="25"/>
                  </a:cubicBezTo>
                  <a:cubicBezTo>
                    <a:pt x="3" y="29"/>
                    <a:pt x="6" y="30"/>
                    <a:pt x="9"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229"/>
            <p:cNvSpPr>
              <a:spLocks/>
            </p:cNvSpPr>
            <p:nvPr userDrawn="1"/>
          </p:nvSpPr>
          <p:spPr bwMode="auto">
            <a:xfrm>
              <a:off x="6650038" y="2295525"/>
              <a:ext cx="68263" cy="73025"/>
            </a:xfrm>
            <a:custGeom>
              <a:avLst/>
              <a:gdLst>
                <a:gd name="T0" fmla="*/ 37 w 43"/>
                <a:gd name="T1" fmla="*/ 0 h 46"/>
                <a:gd name="T2" fmla="*/ 43 w 43"/>
                <a:gd name="T3" fmla="*/ 0 h 46"/>
                <a:gd name="T4" fmla="*/ 43 w 43"/>
                <a:gd name="T5" fmla="*/ 46 h 46"/>
                <a:gd name="T6" fmla="*/ 36 w 43"/>
                <a:gd name="T7" fmla="*/ 46 h 46"/>
                <a:gd name="T8" fmla="*/ 36 w 43"/>
                <a:gd name="T9" fmla="*/ 10 h 46"/>
                <a:gd name="T10" fmla="*/ 22 w 43"/>
                <a:gd name="T11" fmla="*/ 28 h 46"/>
                <a:gd name="T12" fmla="*/ 21 w 43"/>
                <a:gd name="T13" fmla="*/ 28 h 46"/>
                <a:gd name="T14" fmla="*/ 7 w 43"/>
                <a:gd name="T15" fmla="*/ 10 h 46"/>
                <a:gd name="T16" fmla="*/ 7 w 43"/>
                <a:gd name="T17" fmla="*/ 46 h 46"/>
                <a:gd name="T18" fmla="*/ 0 w 43"/>
                <a:gd name="T19" fmla="*/ 46 h 46"/>
                <a:gd name="T20" fmla="*/ 0 w 43"/>
                <a:gd name="T21" fmla="*/ 0 h 46"/>
                <a:gd name="T22" fmla="*/ 5 w 43"/>
                <a:gd name="T23" fmla="*/ 0 h 46"/>
                <a:gd name="T24" fmla="*/ 22 w 43"/>
                <a:gd name="T25" fmla="*/ 18 h 46"/>
                <a:gd name="T26" fmla="*/ 37 w 43"/>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46">
                  <a:moveTo>
                    <a:pt x="37" y="0"/>
                  </a:moveTo>
                  <a:lnTo>
                    <a:pt x="43" y="0"/>
                  </a:lnTo>
                  <a:lnTo>
                    <a:pt x="43" y="46"/>
                  </a:lnTo>
                  <a:lnTo>
                    <a:pt x="36" y="46"/>
                  </a:lnTo>
                  <a:lnTo>
                    <a:pt x="36" y="10"/>
                  </a:lnTo>
                  <a:lnTo>
                    <a:pt x="22" y="28"/>
                  </a:lnTo>
                  <a:lnTo>
                    <a:pt x="21" y="28"/>
                  </a:lnTo>
                  <a:lnTo>
                    <a:pt x="7" y="10"/>
                  </a:lnTo>
                  <a:lnTo>
                    <a:pt x="7" y="46"/>
                  </a:lnTo>
                  <a:lnTo>
                    <a:pt x="0" y="46"/>
                  </a:lnTo>
                  <a:lnTo>
                    <a:pt x="0" y="0"/>
                  </a:lnTo>
                  <a:lnTo>
                    <a:pt x="5" y="0"/>
                  </a:lnTo>
                  <a:lnTo>
                    <a:pt x="22" y="18"/>
                  </a:lnTo>
                  <a:lnTo>
                    <a:pt x="37"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230"/>
            <p:cNvSpPr>
              <a:spLocks/>
            </p:cNvSpPr>
            <p:nvPr userDrawn="1"/>
          </p:nvSpPr>
          <p:spPr bwMode="auto">
            <a:xfrm>
              <a:off x="6950075" y="2293938"/>
              <a:ext cx="63500" cy="74613"/>
            </a:xfrm>
            <a:custGeom>
              <a:avLst/>
              <a:gdLst>
                <a:gd name="T0" fmla="*/ 0 w 40"/>
                <a:gd name="T1" fmla="*/ 0 h 47"/>
                <a:gd name="T2" fmla="*/ 40 w 40"/>
                <a:gd name="T3" fmla="*/ 0 h 47"/>
                <a:gd name="T4" fmla="*/ 40 w 40"/>
                <a:gd name="T5" fmla="*/ 7 h 47"/>
                <a:gd name="T6" fmla="*/ 23 w 40"/>
                <a:gd name="T7" fmla="*/ 7 h 47"/>
                <a:gd name="T8" fmla="*/ 23 w 40"/>
                <a:gd name="T9" fmla="*/ 47 h 47"/>
                <a:gd name="T10" fmla="*/ 16 w 40"/>
                <a:gd name="T11" fmla="*/ 47 h 47"/>
                <a:gd name="T12" fmla="*/ 16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3" y="7"/>
                  </a:lnTo>
                  <a:lnTo>
                    <a:pt x="23" y="47"/>
                  </a:lnTo>
                  <a:lnTo>
                    <a:pt x="16" y="47"/>
                  </a:lnTo>
                  <a:lnTo>
                    <a:pt x="16"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231"/>
            <p:cNvSpPr>
              <a:spLocks/>
            </p:cNvSpPr>
            <p:nvPr userDrawn="1"/>
          </p:nvSpPr>
          <p:spPr bwMode="auto">
            <a:xfrm>
              <a:off x="7235825" y="2295525"/>
              <a:ext cx="114300" cy="73025"/>
            </a:xfrm>
            <a:custGeom>
              <a:avLst/>
              <a:gdLst>
                <a:gd name="T0" fmla="*/ 66 w 72"/>
                <a:gd name="T1" fmla="*/ 0 h 46"/>
                <a:gd name="T2" fmla="*/ 72 w 72"/>
                <a:gd name="T3" fmla="*/ 0 h 46"/>
                <a:gd name="T4" fmla="*/ 54 w 72"/>
                <a:gd name="T5" fmla="*/ 46 h 46"/>
                <a:gd name="T6" fmla="*/ 52 w 72"/>
                <a:gd name="T7" fmla="*/ 46 h 46"/>
                <a:gd name="T8" fmla="*/ 37 w 72"/>
                <a:gd name="T9" fmla="*/ 9 h 46"/>
                <a:gd name="T10" fmla="*/ 21 w 72"/>
                <a:gd name="T11" fmla="*/ 46 h 46"/>
                <a:gd name="T12" fmla="*/ 20 w 72"/>
                <a:gd name="T13" fmla="*/ 46 h 46"/>
                <a:gd name="T14" fmla="*/ 0 w 72"/>
                <a:gd name="T15" fmla="*/ 0 h 46"/>
                <a:gd name="T16" fmla="*/ 7 w 72"/>
                <a:gd name="T17" fmla="*/ 0 h 46"/>
                <a:gd name="T18" fmla="*/ 20 w 72"/>
                <a:gd name="T19" fmla="*/ 32 h 46"/>
                <a:gd name="T20" fmla="*/ 34 w 72"/>
                <a:gd name="T21" fmla="*/ 0 h 46"/>
                <a:gd name="T22" fmla="*/ 40 w 72"/>
                <a:gd name="T23" fmla="*/ 0 h 46"/>
                <a:gd name="T24" fmla="*/ 54 w 72"/>
                <a:gd name="T25" fmla="*/ 32 h 46"/>
                <a:gd name="T26" fmla="*/ 66 w 72"/>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6">
                  <a:moveTo>
                    <a:pt x="66" y="0"/>
                  </a:moveTo>
                  <a:lnTo>
                    <a:pt x="72" y="0"/>
                  </a:lnTo>
                  <a:lnTo>
                    <a:pt x="54" y="46"/>
                  </a:lnTo>
                  <a:lnTo>
                    <a:pt x="52" y="46"/>
                  </a:lnTo>
                  <a:lnTo>
                    <a:pt x="37" y="9"/>
                  </a:lnTo>
                  <a:lnTo>
                    <a:pt x="21" y="46"/>
                  </a:lnTo>
                  <a:lnTo>
                    <a:pt x="20" y="46"/>
                  </a:lnTo>
                  <a:lnTo>
                    <a:pt x="0" y="0"/>
                  </a:lnTo>
                  <a:lnTo>
                    <a:pt x="7" y="0"/>
                  </a:lnTo>
                  <a:lnTo>
                    <a:pt x="20" y="32"/>
                  </a:lnTo>
                  <a:lnTo>
                    <a:pt x="34" y="0"/>
                  </a:lnTo>
                  <a:lnTo>
                    <a:pt x="40" y="0"/>
                  </a:lnTo>
                  <a:lnTo>
                    <a:pt x="54" y="32"/>
                  </a:lnTo>
                  <a:lnTo>
                    <a:pt x="66"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232"/>
            <p:cNvSpPr>
              <a:spLocks/>
            </p:cNvSpPr>
            <p:nvPr userDrawn="1"/>
          </p:nvSpPr>
          <p:spPr bwMode="auto">
            <a:xfrm>
              <a:off x="7575550" y="2293938"/>
              <a:ext cx="61913" cy="74613"/>
            </a:xfrm>
            <a:custGeom>
              <a:avLst/>
              <a:gdLst>
                <a:gd name="T0" fmla="*/ 0 w 39"/>
                <a:gd name="T1" fmla="*/ 0 h 47"/>
                <a:gd name="T2" fmla="*/ 39 w 39"/>
                <a:gd name="T3" fmla="*/ 0 h 47"/>
                <a:gd name="T4" fmla="*/ 39 w 39"/>
                <a:gd name="T5" fmla="*/ 7 h 47"/>
                <a:gd name="T6" fmla="*/ 22 w 39"/>
                <a:gd name="T7" fmla="*/ 7 h 47"/>
                <a:gd name="T8" fmla="*/ 22 w 39"/>
                <a:gd name="T9" fmla="*/ 47 h 47"/>
                <a:gd name="T10" fmla="*/ 15 w 39"/>
                <a:gd name="T11" fmla="*/ 47 h 47"/>
                <a:gd name="T12" fmla="*/ 15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2" y="7"/>
                  </a:lnTo>
                  <a:lnTo>
                    <a:pt x="22" y="47"/>
                  </a:lnTo>
                  <a:lnTo>
                    <a:pt x="15" y="47"/>
                  </a:lnTo>
                  <a:lnTo>
                    <a:pt x="15"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233"/>
            <p:cNvSpPr>
              <a:spLocks/>
            </p:cNvSpPr>
            <p:nvPr userDrawn="1"/>
          </p:nvSpPr>
          <p:spPr bwMode="auto">
            <a:xfrm>
              <a:off x="7883525" y="2295525"/>
              <a:ext cx="39688" cy="73025"/>
            </a:xfrm>
            <a:custGeom>
              <a:avLst/>
              <a:gdLst>
                <a:gd name="T0" fmla="*/ 0 w 25"/>
                <a:gd name="T1" fmla="*/ 0 h 46"/>
                <a:gd name="T2" fmla="*/ 25 w 25"/>
                <a:gd name="T3" fmla="*/ 0 h 46"/>
                <a:gd name="T4" fmla="*/ 25 w 25"/>
                <a:gd name="T5" fmla="*/ 6 h 46"/>
                <a:gd name="T6" fmla="*/ 7 w 25"/>
                <a:gd name="T7" fmla="*/ 6 h 46"/>
                <a:gd name="T8" fmla="*/ 7 w 25"/>
                <a:gd name="T9" fmla="*/ 18 h 46"/>
                <a:gd name="T10" fmla="*/ 25 w 25"/>
                <a:gd name="T11" fmla="*/ 18 h 46"/>
                <a:gd name="T12" fmla="*/ 25 w 25"/>
                <a:gd name="T13" fmla="*/ 24 h 46"/>
                <a:gd name="T14" fmla="*/ 7 w 25"/>
                <a:gd name="T15" fmla="*/ 24 h 46"/>
                <a:gd name="T16" fmla="*/ 7 w 25"/>
                <a:gd name="T17" fmla="*/ 46 h 46"/>
                <a:gd name="T18" fmla="*/ 0 w 25"/>
                <a:gd name="T19" fmla="*/ 46 h 46"/>
                <a:gd name="T20" fmla="*/ 0 w 25"/>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6">
                  <a:moveTo>
                    <a:pt x="0" y="0"/>
                  </a:moveTo>
                  <a:lnTo>
                    <a:pt x="25" y="0"/>
                  </a:lnTo>
                  <a:lnTo>
                    <a:pt x="25" y="6"/>
                  </a:lnTo>
                  <a:lnTo>
                    <a:pt x="7" y="6"/>
                  </a:lnTo>
                  <a:lnTo>
                    <a:pt x="7" y="18"/>
                  </a:lnTo>
                  <a:lnTo>
                    <a:pt x="25" y="18"/>
                  </a:lnTo>
                  <a:lnTo>
                    <a:pt x="25"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234"/>
            <p:cNvSpPr>
              <a:spLocks/>
            </p:cNvSpPr>
            <p:nvPr userDrawn="1"/>
          </p:nvSpPr>
          <p:spPr bwMode="auto">
            <a:xfrm>
              <a:off x="8166100" y="2293938"/>
              <a:ext cx="42863" cy="74613"/>
            </a:xfrm>
            <a:custGeom>
              <a:avLst/>
              <a:gdLst>
                <a:gd name="T0" fmla="*/ 10 w 19"/>
                <a:gd name="T1" fmla="*/ 20 h 34"/>
                <a:gd name="T2" fmla="*/ 6 w 19"/>
                <a:gd name="T3" fmla="*/ 18 h 34"/>
                <a:gd name="T4" fmla="*/ 1 w 19"/>
                <a:gd name="T5" fmla="*/ 14 h 34"/>
                <a:gd name="T6" fmla="*/ 0 w 19"/>
                <a:gd name="T7" fmla="*/ 9 h 34"/>
                <a:gd name="T8" fmla="*/ 3 w 19"/>
                <a:gd name="T9" fmla="*/ 3 h 34"/>
                <a:gd name="T10" fmla="*/ 10 w 19"/>
                <a:gd name="T11" fmla="*/ 0 h 34"/>
                <a:gd name="T12" fmla="*/ 17 w 19"/>
                <a:gd name="T13" fmla="*/ 2 h 34"/>
                <a:gd name="T14" fmla="*/ 17 w 19"/>
                <a:gd name="T15" fmla="*/ 8 h 34"/>
                <a:gd name="T16" fmla="*/ 10 w 19"/>
                <a:gd name="T17" fmla="*/ 4 h 34"/>
                <a:gd name="T18" fmla="*/ 6 w 19"/>
                <a:gd name="T19" fmla="*/ 5 h 34"/>
                <a:gd name="T20" fmla="*/ 4 w 19"/>
                <a:gd name="T21" fmla="*/ 8 h 34"/>
                <a:gd name="T22" fmla="*/ 5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1" y="14"/>
                  </a:cubicBezTo>
                  <a:cubicBezTo>
                    <a:pt x="0" y="12"/>
                    <a:pt x="0" y="11"/>
                    <a:pt x="0" y="9"/>
                  </a:cubicBezTo>
                  <a:cubicBezTo>
                    <a:pt x="0" y="6"/>
                    <a:pt x="1" y="4"/>
                    <a:pt x="3" y="3"/>
                  </a:cubicBezTo>
                  <a:cubicBezTo>
                    <a:pt x="4" y="1"/>
                    <a:pt x="7" y="0"/>
                    <a:pt x="10" y="0"/>
                  </a:cubicBezTo>
                  <a:cubicBezTo>
                    <a:pt x="13" y="0"/>
                    <a:pt x="15" y="1"/>
                    <a:pt x="17" y="2"/>
                  </a:cubicBezTo>
                  <a:cubicBezTo>
                    <a:pt x="17" y="8"/>
                    <a:pt x="17" y="8"/>
                    <a:pt x="17" y="8"/>
                  </a:cubicBezTo>
                  <a:cubicBezTo>
                    <a:pt x="15" y="6"/>
                    <a:pt x="12" y="4"/>
                    <a:pt x="10" y="4"/>
                  </a:cubicBezTo>
                  <a:cubicBezTo>
                    <a:pt x="8" y="4"/>
                    <a:pt x="7" y="5"/>
                    <a:pt x="6" y="5"/>
                  </a:cubicBezTo>
                  <a:cubicBezTo>
                    <a:pt x="5" y="6"/>
                    <a:pt x="4" y="7"/>
                    <a:pt x="4" y="8"/>
                  </a:cubicBezTo>
                  <a:cubicBezTo>
                    <a:pt x="4" y="9"/>
                    <a:pt x="5" y="10"/>
                    <a:pt x="5" y="11"/>
                  </a:cubicBezTo>
                  <a:cubicBezTo>
                    <a:pt x="6" y="12"/>
                    <a:pt x="7" y="13"/>
                    <a:pt x="9" y="14"/>
                  </a:cubicBezTo>
                  <a:cubicBezTo>
                    <a:pt x="13" y="16"/>
                    <a:pt x="13" y="16"/>
                    <a:pt x="13" y="16"/>
                  </a:cubicBezTo>
                  <a:cubicBezTo>
                    <a:pt x="17" y="18"/>
                    <a:pt x="19" y="22"/>
                    <a:pt x="19" y="25"/>
                  </a:cubicBezTo>
                  <a:cubicBezTo>
                    <a:pt x="19" y="28"/>
                    <a:pt x="18" y="30"/>
                    <a:pt x="16" y="32"/>
                  </a:cubicBezTo>
                  <a:cubicBezTo>
                    <a:pt x="14" y="34"/>
                    <a:pt x="12" y="34"/>
                    <a:pt x="9" y="34"/>
                  </a:cubicBezTo>
                  <a:cubicBezTo>
                    <a:pt x="6" y="34"/>
                    <a:pt x="3" y="33"/>
                    <a:pt x="0" y="31"/>
                  </a:cubicBezTo>
                  <a:cubicBezTo>
                    <a:pt x="0" y="25"/>
                    <a:pt x="0" y="25"/>
                    <a:pt x="0" y="25"/>
                  </a:cubicBezTo>
                  <a:cubicBezTo>
                    <a:pt x="3" y="29"/>
                    <a:pt x="6" y="30"/>
                    <a:pt x="9" y="30"/>
                  </a:cubicBezTo>
                  <a:cubicBezTo>
                    <a:pt x="10"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Line 235"/>
            <p:cNvSpPr>
              <a:spLocks noChangeShapeType="1"/>
            </p:cNvSpPr>
            <p:nvPr userDrawn="1"/>
          </p:nvSpPr>
          <p:spPr bwMode="auto">
            <a:xfrm>
              <a:off x="6267450"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 name="Line 236"/>
            <p:cNvSpPr>
              <a:spLocks noChangeShapeType="1"/>
            </p:cNvSpPr>
            <p:nvPr userDrawn="1"/>
          </p:nvSpPr>
          <p:spPr bwMode="auto">
            <a:xfrm>
              <a:off x="6570663"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 name="Line 237"/>
            <p:cNvSpPr>
              <a:spLocks noChangeShapeType="1"/>
            </p:cNvSpPr>
            <p:nvPr userDrawn="1"/>
          </p:nvSpPr>
          <p:spPr bwMode="auto">
            <a:xfrm>
              <a:off x="6873875"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9" name="Line 238"/>
            <p:cNvSpPr>
              <a:spLocks noChangeShapeType="1"/>
            </p:cNvSpPr>
            <p:nvPr userDrawn="1"/>
          </p:nvSpPr>
          <p:spPr bwMode="auto">
            <a:xfrm>
              <a:off x="7178675"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0" name="Line 239"/>
            <p:cNvSpPr>
              <a:spLocks noChangeShapeType="1"/>
            </p:cNvSpPr>
            <p:nvPr userDrawn="1"/>
          </p:nvSpPr>
          <p:spPr bwMode="auto">
            <a:xfrm>
              <a:off x="7478713"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1" name="Line 240"/>
            <p:cNvSpPr>
              <a:spLocks noChangeShapeType="1"/>
            </p:cNvSpPr>
            <p:nvPr userDrawn="1"/>
          </p:nvSpPr>
          <p:spPr bwMode="auto">
            <a:xfrm>
              <a:off x="778351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2" name="Line 241"/>
            <p:cNvSpPr>
              <a:spLocks noChangeShapeType="1"/>
            </p:cNvSpPr>
            <p:nvPr userDrawn="1"/>
          </p:nvSpPr>
          <p:spPr bwMode="auto">
            <a:xfrm>
              <a:off x="808672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3" name="Line 242"/>
            <p:cNvSpPr>
              <a:spLocks noChangeShapeType="1"/>
            </p:cNvSpPr>
            <p:nvPr userDrawn="1"/>
          </p:nvSpPr>
          <p:spPr bwMode="auto">
            <a:xfrm>
              <a:off x="6267450" y="2427288"/>
              <a:ext cx="203517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4" name="Line 243"/>
            <p:cNvSpPr>
              <a:spLocks noChangeShapeType="1"/>
            </p:cNvSpPr>
            <p:nvPr userDrawn="1"/>
          </p:nvSpPr>
          <p:spPr bwMode="auto">
            <a:xfrm>
              <a:off x="6267450"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5" name="Line 244"/>
            <p:cNvSpPr>
              <a:spLocks noChangeShapeType="1"/>
            </p:cNvSpPr>
            <p:nvPr userDrawn="1"/>
          </p:nvSpPr>
          <p:spPr bwMode="auto">
            <a:xfrm>
              <a:off x="6570663"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6" name="Line 245"/>
            <p:cNvSpPr>
              <a:spLocks noChangeShapeType="1"/>
            </p:cNvSpPr>
            <p:nvPr userDrawn="1"/>
          </p:nvSpPr>
          <p:spPr bwMode="auto">
            <a:xfrm>
              <a:off x="6873875"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 name="Line 246"/>
            <p:cNvSpPr>
              <a:spLocks noChangeShapeType="1"/>
            </p:cNvSpPr>
            <p:nvPr userDrawn="1"/>
          </p:nvSpPr>
          <p:spPr bwMode="auto">
            <a:xfrm>
              <a:off x="7178675"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8" name="Line 247"/>
            <p:cNvSpPr>
              <a:spLocks noChangeShapeType="1"/>
            </p:cNvSpPr>
            <p:nvPr userDrawn="1"/>
          </p:nvSpPr>
          <p:spPr bwMode="auto">
            <a:xfrm>
              <a:off x="7478713"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 name="Line 248"/>
            <p:cNvSpPr>
              <a:spLocks noChangeShapeType="1"/>
            </p:cNvSpPr>
            <p:nvPr userDrawn="1"/>
          </p:nvSpPr>
          <p:spPr bwMode="auto">
            <a:xfrm>
              <a:off x="778351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 name="Line 249"/>
            <p:cNvSpPr>
              <a:spLocks noChangeShapeType="1"/>
            </p:cNvSpPr>
            <p:nvPr userDrawn="1"/>
          </p:nvSpPr>
          <p:spPr bwMode="auto">
            <a:xfrm>
              <a:off x="808672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1" name="Line 250"/>
            <p:cNvSpPr>
              <a:spLocks noChangeShapeType="1"/>
            </p:cNvSpPr>
            <p:nvPr userDrawn="1"/>
          </p:nvSpPr>
          <p:spPr bwMode="auto">
            <a:xfrm>
              <a:off x="6267450"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 name="Line 251"/>
            <p:cNvSpPr>
              <a:spLocks noChangeShapeType="1"/>
            </p:cNvSpPr>
            <p:nvPr userDrawn="1"/>
          </p:nvSpPr>
          <p:spPr bwMode="auto">
            <a:xfrm>
              <a:off x="6570663"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3" name="Line 252"/>
            <p:cNvSpPr>
              <a:spLocks noChangeShapeType="1"/>
            </p:cNvSpPr>
            <p:nvPr userDrawn="1"/>
          </p:nvSpPr>
          <p:spPr bwMode="auto">
            <a:xfrm>
              <a:off x="6873875"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4" name="Line 253"/>
            <p:cNvSpPr>
              <a:spLocks noChangeShapeType="1"/>
            </p:cNvSpPr>
            <p:nvPr userDrawn="1"/>
          </p:nvSpPr>
          <p:spPr bwMode="auto">
            <a:xfrm>
              <a:off x="7178675"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5" name="Line 254"/>
            <p:cNvSpPr>
              <a:spLocks noChangeShapeType="1"/>
            </p:cNvSpPr>
            <p:nvPr userDrawn="1"/>
          </p:nvSpPr>
          <p:spPr bwMode="auto">
            <a:xfrm>
              <a:off x="7478713"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6" name="Line 255"/>
            <p:cNvSpPr>
              <a:spLocks noChangeShapeType="1"/>
            </p:cNvSpPr>
            <p:nvPr userDrawn="1"/>
          </p:nvSpPr>
          <p:spPr bwMode="auto">
            <a:xfrm>
              <a:off x="778351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7" name="Line 256"/>
            <p:cNvSpPr>
              <a:spLocks noChangeShapeType="1"/>
            </p:cNvSpPr>
            <p:nvPr userDrawn="1"/>
          </p:nvSpPr>
          <p:spPr bwMode="auto">
            <a:xfrm>
              <a:off x="808672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 name="Line 257"/>
            <p:cNvSpPr>
              <a:spLocks noChangeShapeType="1"/>
            </p:cNvSpPr>
            <p:nvPr userDrawn="1"/>
          </p:nvSpPr>
          <p:spPr bwMode="auto">
            <a:xfrm>
              <a:off x="6267450"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 name="Line 258"/>
            <p:cNvSpPr>
              <a:spLocks noChangeShapeType="1"/>
            </p:cNvSpPr>
            <p:nvPr userDrawn="1"/>
          </p:nvSpPr>
          <p:spPr bwMode="auto">
            <a:xfrm>
              <a:off x="6570663"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 name="Line 259"/>
            <p:cNvSpPr>
              <a:spLocks noChangeShapeType="1"/>
            </p:cNvSpPr>
            <p:nvPr userDrawn="1"/>
          </p:nvSpPr>
          <p:spPr bwMode="auto">
            <a:xfrm>
              <a:off x="6873875"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 name="Line 260"/>
            <p:cNvSpPr>
              <a:spLocks noChangeShapeType="1"/>
            </p:cNvSpPr>
            <p:nvPr userDrawn="1"/>
          </p:nvSpPr>
          <p:spPr bwMode="auto">
            <a:xfrm>
              <a:off x="7178675"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 name="Line 261"/>
            <p:cNvSpPr>
              <a:spLocks noChangeShapeType="1"/>
            </p:cNvSpPr>
            <p:nvPr userDrawn="1"/>
          </p:nvSpPr>
          <p:spPr bwMode="auto">
            <a:xfrm>
              <a:off x="7478713"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 name="Line 262"/>
            <p:cNvSpPr>
              <a:spLocks noChangeShapeType="1"/>
            </p:cNvSpPr>
            <p:nvPr userDrawn="1"/>
          </p:nvSpPr>
          <p:spPr bwMode="auto">
            <a:xfrm>
              <a:off x="778351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4" name="Line 263"/>
            <p:cNvSpPr>
              <a:spLocks noChangeShapeType="1"/>
            </p:cNvSpPr>
            <p:nvPr userDrawn="1"/>
          </p:nvSpPr>
          <p:spPr bwMode="auto">
            <a:xfrm>
              <a:off x="808672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 name="Line 264"/>
            <p:cNvSpPr>
              <a:spLocks noChangeShapeType="1"/>
            </p:cNvSpPr>
            <p:nvPr userDrawn="1"/>
          </p:nvSpPr>
          <p:spPr bwMode="auto">
            <a:xfrm>
              <a:off x="6267450"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6" name="Line 265"/>
            <p:cNvSpPr>
              <a:spLocks noChangeShapeType="1"/>
            </p:cNvSpPr>
            <p:nvPr userDrawn="1"/>
          </p:nvSpPr>
          <p:spPr bwMode="auto">
            <a:xfrm>
              <a:off x="6570663"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 name="Line 266"/>
            <p:cNvSpPr>
              <a:spLocks noChangeShapeType="1"/>
            </p:cNvSpPr>
            <p:nvPr userDrawn="1"/>
          </p:nvSpPr>
          <p:spPr bwMode="auto">
            <a:xfrm>
              <a:off x="6873875"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 name="Line 267"/>
            <p:cNvSpPr>
              <a:spLocks noChangeShapeType="1"/>
            </p:cNvSpPr>
            <p:nvPr userDrawn="1"/>
          </p:nvSpPr>
          <p:spPr bwMode="auto">
            <a:xfrm>
              <a:off x="7178675"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 name="Line 268"/>
            <p:cNvSpPr>
              <a:spLocks noChangeShapeType="1"/>
            </p:cNvSpPr>
            <p:nvPr userDrawn="1"/>
          </p:nvSpPr>
          <p:spPr bwMode="auto">
            <a:xfrm>
              <a:off x="7478713"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 name="Line 269"/>
            <p:cNvSpPr>
              <a:spLocks noChangeShapeType="1"/>
            </p:cNvSpPr>
            <p:nvPr userDrawn="1"/>
          </p:nvSpPr>
          <p:spPr bwMode="auto">
            <a:xfrm>
              <a:off x="778351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 name="Line 270"/>
            <p:cNvSpPr>
              <a:spLocks noChangeShapeType="1"/>
            </p:cNvSpPr>
            <p:nvPr userDrawn="1"/>
          </p:nvSpPr>
          <p:spPr bwMode="auto">
            <a:xfrm>
              <a:off x="808672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76" name="Text Placeholder 5"/>
          <p:cNvSpPr>
            <a:spLocks noGrp="1"/>
          </p:cNvSpPr>
          <p:nvPr>
            <p:ph type="body" sz="quarter" idx="11"/>
          </p:nvPr>
        </p:nvSpPr>
        <p:spPr>
          <a:xfrm>
            <a:off x="832655"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77" name="Text Placeholder 5"/>
          <p:cNvSpPr>
            <a:spLocks noGrp="1"/>
          </p:cNvSpPr>
          <p:nvPr>
            <p:ph type="body" sz="quarter" idx="14"/>
          </p:nvPr>
        </p:nvSpPr>
        <p:spPr>
          <a:xfrm>
            <a:off x="844987"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8" name="Text Placeholder 5"/>
          <p:cNvSpPr>
            <a:spLocks noGrp="1"/>
          </p:cNvSpPr>
          <p:nvPr>
            <p:ph type="body" sz="quarter" idx="15"/>
          </p:nvPr>
        </p:nvSpPr>
        <p:spPr>
          <a:xfrm>
            <a:off x="3540493"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79" name="Text Placeholder 5"/>
          <p:cNvSpPr>
            <a:spLocks noGrp="1"/>
          </p:cNvSpPr>
          <p:nvPr>
            <p:ph type="body" sz="quarter" idx="16"/>
          </p:nvPr>
        </p:nvSpPr>
        <p:spPr>
          <a:xfrm>
            <a:off x="3539946"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0" name="Text Placeholder 5"/>
          <p:cNvSpPr>
            <a:spLocks noGrp="1"/>
          </p:cNvSpPr>
          <p:nvPr>
            <p:ph type="body" sz="quarter" idx="17"/>
          </p:nvPr>
        </p:nvSpPr>
        <p:spPr>
          <a:xfrm>
            <a:off x="6247237" y="4440888"/>
            <a:ext cx="2077972"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81" name="Text Placeholder 5"/>
          <p:cNvSpPr>
            <a:spLocks noGrp="1"/>
          </p:cNvSpPr>
          <p:nvPr>
            <p:ph type="body" sz="quarter" idx="18"/>
          </p:nvPr>
        </p:nvSpPr>
        <p:spPr>
          <a:xfrm>
            <a:off x="6246690" y="4887542"/>
            <a:ext cx="2077972"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2" name="Text Placeholder 5"/>
          <p:cNvSpPr>
            <a:spLocks noGrp="1"/>
          </p:cNvSpPr>
          <p:nvPr>
            <p:ph type="body" sz="quarter" idx="19"/>
          </p:nvPr>
        </p:nvSpPr>
        <p:spPr>
          <a:xfrm>
            <a:off x="715963" y="1795461"/>
            <a:ext cx="2281237" cy="406401"/>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
        <p:nvSpPr>
          <p:cNvPr id="284" name="Text Placeholder 283"/>
          <p:cNvSpPr>
            <a:spLocks noGrp="1"/>
          </p:cNvSpPr>
          <p:nvPr>
            <p:ph type="body" sz="quarter" idx="20"/>
          </p:nvPr>
        </p:nvSpPr>
        <p:spPr>
          <a:xfrm>
            <a:off x="3432175" y="1795462"/>
            <a:ext cx="2279650" cy="409575"/>
          </a:xfrm>
          <a:prstGeom prst="rect">
            <a:avLst/>
          </a:prstGeom>
        </p:spPr>
        <p:txBody>
          <a:bodyPr/>
          <a:lstStyle>
            <a:lvl1pPr marL="0" indent="0" algn="ctr">
              <a:buNone/>
              <a:defRPr>
                <a:solidFill>
                  <a:schemeClr val="bg1"/>
                </a:solidFill>
                <a:latin typeface="Gill Sans MT" panose="020B0502020104020203" pitchFamily="34" charset="0"/>
              </a:defRPr>
            </a:lvl1pPr>
            <a:lvl2pPr marL="457200" indent="0">
              <a:buNone/>
              <a:defRPr/>
            </a:lvl2pPr>
          </a:lstStyle>
          <a:p>
            <a:pPr lvl="0"/>
            <a:r>
              <a:rPr lang="en-US" dirty="0"/>
              <a:t>Edit Master text styles</a:t>
            </a:r>
          </a:p>
        </p:txBody>
      </p:sp>
      <p:sp>
        <p:nvSpPr>
          <p:cNvPr id="286" name="Text Placeholder 285"/>
          <p:cNvSpPr>
            <a:spLocks noGrp="1"/>
          </p:cNvSpPr>
          <p:nvPr>
            <p:ph type="body" sz="quarter" idx="21"/>
          </p:nvPr>
        </p:nvSpPr>
        <p:spPr>
          <a:xfrm>
            <a:off x="6146800" y="1795463"/>
            <a:ext cx="2281238" cy="406400"/>
          </a:xfrm>
          <a:prstGeom prst="rect">
            <a:avLst/>
          </a:prstGeom>
        </p:spPr>
        <p:txBody>
          <a:bodyPr/>
          <a:lstStyle>
            <a:lvl1pPr marL="0" indent="0" algn="ctr">
              <a:buNone/>
              <a:defRPr>
                <a:solidFill>
                  <a:schemeClr val="bg1"/>
                </a:solidFill>
              </a:defRPr>
            </a:lvl1pPr>
            <a:lvl2pPr marL="457200" indent="0">
              <a:buNone/>
              <a:defRPr/>
            </a:lvl2pPr>
          </a:lstStyle>
          <a:p>
            <a:pPr lvl="0"/>
            <a:r>
              <a:rPr lang="en-US" dirty="0"/>
              <a:t>Edit Master text styles</a:t>
            </a:r>
          </a:p>
        </p:txBody>
      </p:sp>
      <p:sp>
        <p:nvSpPr>
          <p:cNvPr id="28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8950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grpSp>
        <p:nvGrpSpPr>
          <p:cNvPr id="35" name="Group 34"/>
          <p:cNvGrpSpPr/>
          <p:nvPr userDrawn="1"/>
        </p:nvGrpSpPr>
        <p:grpSpPr>
          <a:xfrm>
            <a:off x="845534" y="1624840"/>
            <a:ext cx="2077971" cy="2069245"/>
            <a:chOff x="3060700" y="1908175"/>
            <a:chExt cx="3024188" cy="3011488"/>
          </a:xfrm>
        </p:grpSpPr>
        <p:sp>
          <p:nvSpPr>
            <p:cNvPr id="8"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6" name="Group 35"/>
          <p:cNvGrpSpPr/>
          <p:nvPr userDrawn="1"/>
        </p:nvGrpSpPr>
        <p:grpSpPr>
          <a:xfrm>
            <a:off x="3558349" y="1624840"/>
            <a:ext cx="2077971" cy="2069245"/>
            <a:chOff x="3060700" y="1908175"/>
            <a:chExt cx="3024188" cy="3011488"/>
          </a:xfrm>
        </p:grpSpPr>
        <p:sp>
          <p:nvSpPr>
            <p:cNvPr id="37"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4" name="Group 63"/>
          <p:cNvGrpSpPr/>
          <p:nvPr userDrawn="1"/>
        </p:nvGrpSpPr>
        <p:grpSpPr>
          <a:xfrm>
            <a:off x="6271164" y="1624840"/>
            <a:ext cx="2077971" cy="2069245"/>
            <a:chOff x="3060700" y="1908175"/>
            <a:chExt cx="3024188" cy="3011488"/>
          </a:xfrm>
        </p:grpSpPr>
        <p:sp>
          <p:nvSpPr>
            <p:cNvPr id="65"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4" name="Text Placeholder 5"/>
          <p:cNvSpPr>
            <a:spLocks noGrp="1"/>
          </p:cNvSpPr>
          <p:nvPr>
            <p:ph type="body" sz="quarter" idx="11"/>
          </p:nvPr>
        </p:nvSpPr>
        <p:spPr>
          <a:xfrm>
            <a:off x="845534" y="3894522"/>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7" name="Text Placeholder 5"/>
          <p:cNvSpPr>
            <a:spLocks noGrp="1"/>
          </p:cNvSpPr>
          <p:nvPr>
            <p:ph type="body" sz="quarter" idx="14"/>
          </p:nvPr>
        </p:nvSpPr>
        <p:spPr>
          <a:xfrm>
            <a:off x="844987" y="4279842"/>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98" name="Text Placeholder 5"/>
          <p:cNvSpPr>
            <a:spLocks noGrp="1"/>
          </p:cNvSpPr>
          <p:nvPr>
            <p:ph type="body" sz="quarter" idx="15"/>
          </p:nvPr>
        </p:nvSpPr>
        <p:spPr>
          <a:xfrm>
            <a:off x="3558349" y="3882656"/>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9" name="Text Placeholder 5"/>
          <p:cNvSpPr>
            <a:spLocks noGrp="1"/>
          </p:cNvSpPr>
          <p:nvPr>
            <p:ph type="body" sz="quarter" idx="16"/>
          </p:nvPr>
        </p:nvSpPr>
        <p:spPr>
          <a:xfrm>
            <a:off x="3557802" y="4267976"/>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0" name="Text Placeholder 5"/>
          <p:cNvSpPr>
            <a:spLocks noGrp="1"/>
          </p:cNvSpPr>
          <p:nvPr>
            <p:ph type="body" sz="quarter" idx="17"/>
          </p:nvPr>
        </p:nvSpPr>
        <p:spPr>
          <a:xfrm>
            <a:off x="6273057" y="3855522"/>
            <a:ext cx="2077972"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1" name="Text Placeholder 5"/>
          <p:cNvSpPr>
            <a:spLocks noGrp="1"/>
          </p:cNvSpPr>
          <p:nvPr>
            <p:ph type="body" sz="quarter" idx="18"/>
          </p:nvPr>
        </p:nvSpPr>
        <p:spPr>
          <a:xfrm>
            <a:off x="6272510" y="4240842"/>
            <a:ext cx="2077972"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2"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361936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
    <p:spTree>
      <p:nvGrpSpPr>
        <p:cNvPr id="1" name=""/>
        <p:cNvGrpSpPr/>
        <p:nvPr/>
      </p:nvGrpSpPr>
      <p:grpSpPr>
        <a:xfrm>
          <a:off x="0" y="0"/>
          <a:ext cx="0" cy="0"/>
          <a:chOff x="0" y="0"/>
          <a:chExt cx="0" cy="0"/>
        </a:xfrm>
      </p:grpSpPr>
      <p:grpSp>
        <p:nvGrpSpPr>
          <p:cNvPr id="3" name="Group 2"/>
          <p:cNvGrpSpPr/>
          <p:nvPr userDrawn="1"/>
        </p:nvGrpSpPr>
        <p:grpSpPr>
          <a:xfrm>
            <a:off x="626590" y="1706116"/>
            <a:ext cx="3031008" cy="3018279"/>
            <a:chOff x="3060700" y="1908175"/>
            <a:chExt cx="3024188" cy="3011488"/>
          </a:xfrm>
        </p:grpSpPr>
        <p:sp>
          <p:nvSpPr>
            <p:cNvPr id="4"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1" name="Text Placeholder 3"/>
          <p:cNvSpPr>
            <a:spLocks noGrp="1"/>
          </p:cNvSpPr>
          <p:nvPr>
            <p:ph type="body" sz="quarter" idx="10"/>
          </p:nvPr>
        </p:nvSpPr>
        <p:spPr>
          <a:xfrm>
            <a:off x="3775337" y="2629677"/>
            <a:ext cx="5149719" cy="63569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32" name="Text Placeholder 5"/>
          <p:cNvSpPr>
            <a:spLocks noGrp="1"/>
          </p:cNvSpPr>
          <p:nvPr>
            <p:ph type="body" sz="quarter" idx="11"/>
          </p:nvPr>
        </p:nvSpPr>
        <p:spPr>
          <a:xfrm>
            <a:off x="3775337" y="3265375"/>
            <a:ext cx="5149719" cy="714197"/>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504087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112"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13" name="Text Placeholder 5"/>
          <p:cNvSpPr>
            <a:spLocks noGrp="1"/>
          </p:cNvSpPr>
          <p:nvPr>
            <p:ph type="body" sz="quarter" idx="15"/>
          </p:nvPr>
        </p:nvSpPr>
        <p:spPr>
          <a:xfrm>
            <a:off x="7228098" y="1772811"/>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4" name="Text Placeholder 5"/>
          <p:cNvSpPr>
            <a:spLocks noGrp="1"/>
          </p:cNvSpPr>
          <p:nvPr>
            <p:ph type="body" sz="quarter" idx="16"/>
          </p:nvPr>
        </p:nvSpPr>
        <p:spPr>
          <a:xfrm>
            <a:off x="7227551" y="2158131"/>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5" name="Text Placeholder 5"/>
          <p:cNvSpPr>
            <a:spLocks noGrp="1"/>
          </p:cNvSpPr>
          <p:nvPr>
            <p:ph type="body" sz="quarter" idx="17"/>
          </p:nvPr>
        </p:nvSpPr>
        <p:spPr>
          <a:xfrm>
            <a:off x="7227551" y="3299986"/>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6" name="Text Placeholder 5"/>
          <p:cNvSpPr>
            <a:spLocks noGrp="1"/>
          </p:cNvSpPr>
          <p:nvPr>
            <p:ph type="body" sz="quarter" idx="18"/>
          </p:nvPr>
        </p:nvSpPr>
        <p:spPr>
          <a:xfrm>
            <a:off x="7227004" y="3685306"/>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7" name="Text Placeholder 5"/>
          <p:cNvSpPr>
            <a:spLocks noGrp="1"/>
          </p:cNvSpPr>
          <p:nvPr>
            <p:ph type="body" sz="quarter" idx="19"/>
          </p:nvPr>
        </p:nvSpPr>
        <p:spPr>
          <a:xfrm>
            <a:off x="7226457" y="4777949"/>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8" name="Text Placeholder 5"/>
          <p:cNvSpPr>
            <a:spLocks noGrp="1"/>
          </p:cNvSpPr>
          <p:nvPr>
            <p:ph type="body" sz="quarter" idx="20"/>
          </p:nvPr>
        </p:nvSpPr>
        <p:spPr>
          <a:xfrm>
            <a:off x="7225910" y="5163269"/>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9" name="Text Placeholder 5"/>
          <p:cNvSpPr>
            <a:spLocks noGrp="1"/>
          </p:cNvSpPr>
          <p:nvPr>
            <p:ph type="body" sz="quarter" idx="21"/>
          </p:nvPr>
        </p:nvSpPr>
        <p:spPr>
          <a:xfrm>
            <a:off x="7225910" y="266364"/>
            <a:ext cx="184991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20" name="Text Placeholder 5"/>
          <p:cNvSpPr>
            <a:spLocks noGrp="1"/>
          </p:cNvSpPr>
          <p:nvPr>
            <p:ph type="body" sz="quarter" idx="22"/>
          </p:nvPr>
        </p:nvSpPr>
        <p:spPr>
          <a:xfrm>
            <a:off x="7225363" y="651684"/>
            <a:ext cx="1849919"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9257265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4" name="Text Placeholder 5"/>
          <p:cNvSpPr>
            <a:spLocks noGrp="1"/>
          </p:cNvSpPr>
          <p:nvPr>
            <p:ph type="body" sz="quarter" idx="21"/>
          </p:nvPr>
        </p:nvSpPr>
        <p:spPr>
          <a:xfrm>
            <a:off x="51606" y="3914804"/>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5" name="Text Placeholder 5"/>
          <p:cNvSpPr>
            <a:spLocks noGrp="1"/>
          </p:cNvSpPr>
          <p:nvPr>
            <p:ph type="body" sz="quarter" idx="22"/>
          </p:nvPr>
        </p:nvSpPr>
        <p:spPr>
          <a:xfrm>
            <a:off x="51059" y="4300124"/>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25" name="Text Placeholder 5"/>
          <p:cNvSpPr>
            <a:spLocks noGrp="1"/>
          </p:cNvSpPr>
          <p:nvPr>
            <p:ph type="body" sz="quarter" idx="23"/>
          </p:nvPr>
        </p:nvSpPr>
        <p:spPr>
          <a:xfrm>
            <a:off x="7377661" y="3911451"/>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926" name="Text Placeholder 5"/>
          <p:cNvSpPr>
            <a:spLocks noGrp="1"/>
          </p:cNvSpPr>
          <p:nvPr>
            <p:ph type="body" sz="quarter" idx="24"/>
          </p:nvPr>
        </p:nvSpPr>
        <p:spPr>
          <a:xfrm>
            <a:off x="7377114" y="4296771"/>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27" name="Text Placeholder 5"/>
          <p:cNvSpPr>
            <a:spLocks noGrp="1"/>
          </p:cNvSpPr>
          <p:nvPr>
            <p:ph type="body" sz="quarter" idx="25"/>
          </p:nvPr>
        </p:nvSpPr>
        <p:spPr>
          <a:xfrm>
            <a:off x="350794" y="1264793"/>
            <a:ext cx="8471233"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147257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04" name="Text Placeholder 5"/>
          <p:cNvSpPr>
            <a:spLocks noGrp="1"/>
          </p:cNvSpPr>
          <p:nvPr>
            <p:ph type="body" sz="quarter" idx="21"/>
          </p:nvPr>
        </p:nvSpPr>
        <p:spPr>
          <a:xfrm>
            <a:off x="1258798"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5" name="Text Placeholder 5"/>
          <p:cNvSpPr>
            <a:spLocks noGrp="1"/>
          </p:cNvSpPr>
          <p:nvPr>
            <p:ph type="body" sz="quarter" idx="22"/>
          </p:nvPr>
        </p:nvSpPr>
        <p:spPr>
          <a:xfrm>
            <a:off x="1258251"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6" name="Text Placeholder 5"/>
          <p:cNvSpPr>
            <a:spLocks noGrp="1"/>
          </p:cNvSpPr>
          <p:nvPr>
            <p:ph type="body" sz="quarter" idx="23"/>
          </p:nvPr>
        </p:nvSpPr>
        <p:spPr>
          <a:xfrm>
            <a:off x="4202526"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7" name="Text Placeholder 5"/>
          <p:cNvSpPr>
            <a:spLocks noGrp="1"/>
          </p:cNvSpPr>
          <p:nvPr>
            <p:ph type="body" sz="quarter" idx="24"/>
          </p:nvPr>
        </p:nvSpPr>
        <p:spPr>
          <a:xfrm>
            <a:off x="4201979"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8" name="Text Placeholder 5"/>
          <p:cNvSpPr>
            <a:spLocks noGrp="1"/>
          </p:cNvSpPr>
          <p:nvPr>
            <p:ph type="body" sz="quarter" idx="25"/>
          </p:nvPr>
        </p:nvSpPr>
        <p:spPr>
          <a:xfrm>
            <a:off x="7061074" y="251882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9" name="Text Placeholder 5"/>
          <p:cNvSpPr>
            <a:spLocks noGrp="1"/>
          </p:cNvSpPr>
          <p:nvPr>
            <p:ph type="body" sz="quarter" idx="26"/>
          </p:nvPr>
        </p:nvSpPr>
        <p:spPr>
          <a:xfrm>
            <a:off x="7060527" y="290414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0" name="Text Placeholder 5"/>
          <p:cNvSpPr>
            <a:spLocks noGrp="1"/>
          </p:cNvSpPr>
          <p:nvPr>
            <p:ph type="body" sz="quarter" idx="27"/>
          </p:nvPr>
        </p:nvSpPr>
        <p:spPr>
          <a:xfrm>
            <a:off x="1258798"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1" name="Text Placeholder 5"/>
          <p:cNvSpPr>
            <a:spLocks noGrp="1"/>
          </p:cNvSpPr>
          <p:nvPr>
            <p:ph type="body" sz="quarter" idx="28"/>
          </p:nvPr>
        </p:nvSpPr>
        <p:spPr>
          <a:xfrm>
            <a:off x="1258251"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2" name="Text Placeholder 5"/>
          <p:cNvSpPr>
            <a:spLocks noGrp="1"/>
          </p:cNvSpPr>
          <p:nvPr>
            <p:ph type="body" sz="quarter" idx="29"/>
          </p:nvPr>
        </p:nvSpPr>
        <p:spPr>
          <a:xfrm>
            <a:off x="4202526"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3" name="Text Placeholder 5"/>
          <p:cNvSpPr>
            <a:spLocks noGrp="1"/>
          </p:cNvSpPr>
          <p:nvPr>
            <p:ph type="body" sz="quarter" idx="30"/>
          </p:nvPr>
        </p:nvSpPr>
        <p:spPr>
          <a:xfrm>
            <a:off x="4201979"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4" name="Text Placeholder 5"/>
          <p:cNvSpPr>
            <a:spLocks noGrp="1"/>
          </p:cNvSpPr>
          <p:nvPr>
            <p:ph type="body" sz="quarter" idx="31"/>
          </p:nvPr>
        </p:nvSpPr>
        <p:spPr>
          <a:xfrm>
            <a:off x="7061074" y="4603803"/>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15" name="Text Placeholder 5"/>
          <p:cNvSpPr>
            <a:spLocks noGrp="1"/>
          </p:cNvSpPr>
          <p:nvPr>
            <p:ph type="body" sz="quarter" idx="32"/>
          </p:nvPr>
        </p:nvSpPr>
        <p:spPr>
          <a:xfrm>
            <a:off x="7060527" y="4989123"/>
            <a:ext cx="1701515"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6" name="Text Placeholder 5"/>
          <p:cNvSpPr>
            <a:spLocks noGrp="1"/>
          </p:cNvSpPr>
          <p:nvPr>
            <p:ph type="body" sz="quarter" idx="33"/>
          </p:nvPr>
        </p:nvSpPr>
        <p:spPr>
          <a:xfrm>
            <a:off x="347730" y="1217655"/>
            <a:ext cx="8414312" cy="11180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3678425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3"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85" name="Text Placeholder 5"/>
          <p:cNvSpPr>
            <a:spLocks noGrp="1"/>
          </p:cNvSpPr>
          <p:nvPr>
            <p:ph type="body" sz="quarter" idx="21"/>
          </p:nvPr>
        </p:nvSpPr>
        <p:spPr>
          <a:xfrm>
            <a:off x="447429" y="3461172"/>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86" name="Text Placeholder 5"/>
          <p:cNvSpPr>
            <a:spLocks noGrp="1"/>
          </p:cNvSpPr>
          <p:nvPr>
            <p:ph type="body" sz="quarter" idx="22"/>
          </p:nvPr>
        </p:nvSpPr>
        <p:spPr>
          <a:xfrm>
            <a:off x="446882" y="3846492"/>
            <a:ext cx="1701515" cy="219370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7" name="Text Placeholder 5"/>
          <p:cNvSpPr>
            <a:spLocks noGrp="1"/>
          </p:cNvSpPr>
          <p:nvPr>
            <p:ph type="body" sz="quarter" idx="34"/>
          </p:nvPr>
        </p:nvSpPr>
        <p:spPr>
          <a:xfrm>
            <a:off x="3649230" y="3459635"/>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88" name="Text Placeholder 5"/>
          <p:cNvSpPr>
            <a:spLocks noGrp="1"/>
          </p:cNvSpPr>
          <p:nvPr>
            <p:ph type="body" sz="quarter" idx="35"/>
          </p:nvPr>
        </p:nvSpPr>
        <p:spPr>
          <a:xfrm>
            <a:off x="3648683" y="3844955"/>
            <a:ext cx="1701515" cy="2195237"/>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9" name="Text Placeholder 5"/>
          <p:cNvSpPr>
            <a:spLocks noGrp="1"/>
          </p:cNvSpPr>
          <p:nvPr>
            <p:ph type="body" sz="quarter" idx="36"/>
          </p:nvPr>
        </p:nvSpPr>
        <p:spPr>
          <a:xfrm>
            <a:off x="6905438" y="3487795"/>
            <a:ext cx="1701515"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0" name="Text Placeholder 5"/>
          <p:cNvSpPr>
            <a:spLocks noGrp="1"/>
          </p:cNvSpPr>
          <p:nvPr>
            <p:ph type="body" sz="quarter" idx="37"/>
          </p:nvPr>
        </p:nvSpPr>
        <p:spPr>
          <a:xfrm>
            <a:off x="6904891" y="3873115"/>
            <a:ext cx="1701515" cy="2167077"/>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032102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t>This project is supported by the Health Resources and Services Administration (HRSA) of the U.S. Department of Health and Human Services (HHS) under grant number U1OHA29290 for the AIDS Education and Training Centers. This information or content and conclusions are those of the author and should not be construed as the official position or policy of, nor should any endorsements be inferred by HRSA, HHS or the U.S. Government.</a:t>
            </a:r>
            <a:endParaRPr lang="en-US" dirty="0"/>
          </a:p>
        </p:txBody>
      </p:sp>
    </p:spTree>
    <p:extLst>
      <p:ext uri="{BB962C8B-B14F-4D97-AF65-F5344CB8AC3E}">
        <p14:creationId xmlns:p14="http://schemas.microsoft.com/office/powerpoint/2010/main" val="13783432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02" name="Text Placeholder 5"/>
          <p:cNvSpPr>
            <a:spLocks noGrp="1"/>
          </p:cNvSpPr>
          <p:nvPr>
            <p:ph type="body" sz="quarter" idx="22"/>
          </p:nvPr>
        </p:nvSpPr>
        <p:spPr>
          <a:xfrm>
            <a:off x="3829918" y="5031648"/>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4" name="Text Placeholder 5"/>
          <p:cNvSpPr>
            <a:spLocks noGrp="1"/>
          </p:cNvSpPr>
          <p:nvPr>
            <p:ph type="body" sz="quarter" idx="23"/>
          </p:nvPr>
        </p:nvSpPr>
        <p:spPr>
          <a:xfrm>
            <a:off x="5538211" y="5027443"/>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6" name="Text Placeholder 5"/>
          <p:cNvSpPr>
            <a:spLocks noGrp="1"/>
          </p:cNvSpPr>
          <p:nvPr>
            <p:ph type="body" sz="quarter" idx="24"/>
          </p:nvPr>
        </p:nvSpPr>
        <p:spPr>
          <a:xfrm>
            <a:off x="7235391" y="5038614"/>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8" name="Text Placeholder 5"/>
          <p:cNvSpPr>
            <a:spLocks noGrp="1"/>
          </p:cNvSpPr>
          <p:nvPr>
            <p:ph type="body" sz="quarter" idx="25"/>
          </p:nvPr>
        </p:nvSpPr>
        <p:spPr>
          <a:xfrm>
            <a:off x="5033797" y="1392510"/>
            <a:ext cx="2696751" cy="246253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9"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662332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602" name="Text Placeholder 5"/>
          <p:cNvSpPr>
            <a:spLocks noGrp="1"/>
          </p:cNvSpPr>
          <p:nvPr>
            <p:ph type="body" sz="quarter" idx="22"/>
          </p:nvPr>
        </p:nvSpPr>
        <p:spPr>
          <a:xfrm>
            <a:off x="347730" y="5031648"/>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4" name="Text Placeholder 5"/>
          <p:cNvSpPr>
            <a:spLocks noGrp="1"/>
          </p:cNvSpPr>
          <p:nvPr>
            <p:ph type="body" sz="quarter" idx="23"/>
          </p:nvPr>
        </p:nvSpPr>
        <p:spPr>
          <a:xfrm>
            <a:off x="2056023" y="5027443"/>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6" name="Text Placeholder 5"/>
          <p:cNvSpPr>
            <a:spLocks noGrp="1"/>
          </p:cNvSpPr>
          <p:nvPr>
            <p:ph type="body" sz="quarter" idx="24"/>
          </p:nvPr>
        </p:nvSpPr>
        <p:spPr>
          <a:xfrm>
            <a:off x="3753203" y="5038614"/>
            <a:ext cx="1701515" cy="11180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8" name="Text Placeholder 5"/>
          <p:cNvSpPr>
            <a:spLocks noGrp="1"/>
          </p:cNvSpPr>
          <p:nvPr>
            <p:ph type="body" sz="quarter" idx="25"/>
          </p:nvPr>
        </p:nvSpPr>
        <p:spPr>
          <a:xfrm>
            <a:off x="1551609" y="1392510"/>
            <a:ext cx="2696751" cy="246253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609"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3379091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sp>
        <p:nvSpPr>
          <p:cNvPr id="159" name="Text Placeholder 5"/>
          <p:cNvSpPr>
            <a:spLocks noGrp="1"/>
          </p:cNvSpPr>
          <p:nvPr>
            <p:ph type="body" sz="quarter" idx="22"/>
          </p:nvPr>
        </p:nvSpPr>
        <p:spPr>
          <a:xfrm>
            <a:off x="508679" y="2303070"/>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1" name="Text Placeholder 5"/>
          <p:cNvSpPr>
            <a:spLocks noGrp="1"/>
          </p:cNvSpPr>
          <p:nvPr>
            <p:ph type="body" sz="quarter" idx="23"/>
          </p:nvPr>
        </p:nvSpPr>
        <p:spPr>
          <a:xfrm>
            <a:off x="506021" y="3224731"/>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3" name="Text Placeholder 5"/>
          <p:cNvSpPr>
            <a:spLocks noGrp="1"/>
          </p:cNvSpPr>
          <p:nvPr>
            <p:ph type="body" sz="quarter" idx="24"/>
          </p:nvPr>
        </p:nvSpPr>
        <p:spPr>
          <a:xfrm>
            <a:off x="505606" y="4149135"/>
            <a:ext cx="1671193" cy="408782"/>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5" name="Text Placeholder 5"/>
          <p:cNvSpPr>
            <a:spLocks noGrp="1"/>
          </p:cNvSpPr>
          <p:nvPr>
            <p:ph type="body" sz="quarter" idx="25"/>
          </p:nvPr>
        </p:nvSpPr>
        <p:spPr>
          <a:xfrm>
            <a:off x="6965074" y="2301014"/>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7" name="Text Placeholder 5"/>
          <p:cNvSpPr>
            <a:spLocks noGrp="1"/>
          </p:cNvSpPr>
          <p:nvPr>
            <p:ph type="body" sz="quarter" idx="26"/>
          </p:nvPr>
        </p:nvSpPr>
        <p:spPr>
          <a:xfrm>
            <a:off x="6962416" y="3222675"/>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9" name="Text Placeholder 5"/>
          <p:cNvSpPr>
            <a:spLocks noGrp="1"/>
          </p:cNvSpPr>
          <p:nvPr>
            <p:ph type="body" sz="quarter" idx="27"/>
          </p:nvPr>
        </p:nvSpPr>
        <p:spPr>
          <a:xfrm>
            <a:off x="6962001" y="4147079"/>
            <a:ext cx="1671193" cy="4087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71"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246368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8" name="Freeform 7"/>
          <p:cNvSpPr>
            <a:spLocks/>
          </p:cNvSpPr>
          <p:nvPr userDrawn="1"/>
        </p:nvSpPr>
        <p:spPr bwMode="auto">
          <a:xfrm>
            <a:off x="5748338" y="4763"/>
            <a:ext cx="3394075" cy="6318250"/>
          </a:xfrm>
          <a:custGeom>
            <a:avLst/>
            <a:gdLst>
              <a:gd name="T0" fmla="*/ 2138 w 2138"/>
              <a:gd name="T1" fmla="*/ 0 h 3980"/>
              <a:gd name="T2" fmla="*/ 2138 w 2138"/>
              <a:gd name="T3" fmla="*/ 3980 h 3980"/>
              <a:gd name="T4" fmla="*/ 0 w 2138"/>
              <a:gd name="T5" fmla="*/ 3980 h 3980"/>
              <a:gd name="T6" fmla="*/ 2138 w 2138"/>
              <a:gd name="T7" fmla="*/ 0 h 3980"/>
            </a:gdLst>
            <a:ahLst/>
            <a:cxnLst>
              <a:cxn ang="0">
                <a:pos x="T0" y="T1"/>
              </a:cxn>
              <a:cxn ang="0">
                <a:pos x="T2" y="T3"/>
              </a:cxn>
              <a:cxn ang="0">
                <a:pos x="T4" y="T5"/>
              </a:cxn>
              <a:cxn ang="0">
                <a:pos x="T6" y="T7"/>
              </a:cxn>
            </a:cxnLst>
            <a:rect l="0" t="0" r="r" b="b"/>
            <a:pathLst>
              <a:path w="2138" h="3980">
                <a:moveTo>
                  <a:pt x="2138" y="0"/>
                </a:moveTo>
                <a:lnTo>
                  <a:pt x="2138" y="3980"/>
                </a:lnTo>
                <a:lnTo>
                  <a:pt x="0" y="3980"/>
                </a:lnTo>
                <a:lnTo>
                  <a:pt x="2138"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6862763" y="2082800"/>
            <a:ext cx="2279650" cy="4240213"/>
          </a:xfrm>
          <a:custGeom>
            <a:avLst/>
            <a:gdLst>
              <a:gd name="T0" fmla="*/ 1436 w 1436"/>
              <a:gd name="T1" fmla="*/ 0 h 2671"/>
              <a:gd name="T2" fmla="*/ 1436 w 1436"/>
              <a:gd name="T3" fmla="*/ 2671 h 2671"/>
              <a:gd name="T4" fmla="*/ 0 w 1436"/>
              <a:gd name="T5" fmla="*/ 2671 h 2671"/>
              <a:gd name="T6" fmla="*/ 1436 w 1436"/>
              <a:gd name="T7" fmla="*/ 0 h 2671"/>
            </a:gdLst>
            <a:ahLst/>
            <a:cxnLst>
              <a:cxn ang="0">
                <a:pos x="T0" y="T1"/>
              </a:cxn>
              <a:cxn ang="0">
                <a:pos x="T2" y="T3"/>
              </a:cxn>
              <a:cxn ang="0">
                <a:pos x="T4" y="T5"/>
              </a:cxn>
              <a:cxn ang="0">
                <a:pos x="T6" y="T7"/>
              </a:cxn>
            </a:cxnLst>
            <a:rect l="0" t="0" r="r" b="b"/>
            <a:pathLst>
              <a:path w="1436" h="2671">
                <a:moveTo>
                  <a:pt x="1436" y="0"/>
                </a:moveTo>
                <a:lnTo>
                  <a:pt x="1436" y="2671"/>
                </a:lnTo>
                <a:lnTo>
                  <a:pt x="0" y="2671"/>
                </a:lnTo>
                <a:lnTo>
                  <a:pt x="1436" y="0"/>
                </a:lnTo>
                <a:close/>
              </a:path>
            </a:pathLst>
          </a:custGeom>
          <a:solidFill>
            <a:srgbClr val="BCF1F1"/>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5748338" y="4067175"/>
            <a:ext cx="3394075" cy="2255838"/>
          </a:xfrm>
          <a:custGeom>
            <a:avLst/>
            <a:gdLst>
              <a:gd name="T0" fmla="*/ 2138 w 2138"/>
              <a:gd name="T1" fmla="*/ 1421 h 1421"/>
              <a:gd name="T2" fmla="*/ 0 w 2138"/>
              <a:gd name="T3" fmla="*/ 1421 h 1421"/>
              <a:gd name="T4" fmla="*/ 764 w 2138"/>
              <a:gd name="T5" fmla="*/ 0 h 1421"/>
              <a:gd name="T6" fmla="*/ 2138 w 2138"/>
              <a:gd name="T7" fmla="*/ 670 h 1421"/>
              <a:gd name="T8" fmla="*/ 2138 w 2138"/>
              <a:gd name="T9" fmla="*/ 1421 h 1421"/>
            </a:gdLst>
            <a:ahLst/>
            <a:cxnLst>
              <a:cxn ang="0">
                <a:pos x="T0" y="T1"/>
              </a:cxn>
              <a:cxn ang="0">
                <a:pos x="T2" y="T3"/>
              </a:cxn>
              <a:cxn ang="0">
                <a:pos x="T4" y="T5"/>
              </a:cxn>
              <a:cxn ang="0">
                <a:pos x="T6" y="T7"/>
              </a:cxn>
              <a:cxn ang="0">
                <a:pos x="T8" y="T9"/>
              </a:cxn>
            </a:cxnLst>
            <a:rect l="0" t="0" r="r" b="b"/>
            <a:pathLst>
              <a:path w="2138" h="1421">
                <a:moveTo>
                  <a:pt x="2138" y="1421"/>
                </a:moveTo>
                <a:lnTo>
                  <a:pt x="0" y="1421"/>
                </a:lnTo>
                <a:lnTo>
                  <a:pt x="764" y="0"/>
                </a:lnTo>
                <a:lnTo>
                  <a:pt x="2138" y="670"/>
                </a:lnTo>
                <a:lnTo>
                  <a:pt x="2138" y="1421"/>
                </a:lnTo>
                <a:close/>
              </a:path>
            </a:pathLst>
          </a:custGeom>
          <a:solidFill>
            <a:srgbClr val="1C344D"/>
          </a:solidFill>
          <a:ln>
            <a:noFill/>
          </a:ln>
          <a:effectLst>
            <a:outerShdw blurRad="50800" dist="38100" dir="18900000" algn="b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userDrawn="1"/>
        </p:nvSpPr>
        <p:spPr bwMode="auto">
          <a:xfrm>
            <a:off x="5260975" y="0"/>
            <a:ext cx="3881438" cy="6323013"/>
          </a:xfrm>
          <a:custGeom>
            <a:avLst/>
            <a:gdLst>
              <a:gd name="T0" fmla="*/ 307 w 2445"/>
              <a:gd name="T1" fmla="*/ 3966 h 3966"/>
              <a:gd name="T2" fmla="*/ 2445 w 2445"/>
              <a:gd name="T3" fmla="*/ 0 h 3966"/>
              <a:gd name="T4" fmla="*/ 2151 w 2445"/>
              <a:gd name="T5" fmla="*/ 0 h 3966"/>
              <a:gd name="T6" fmla="*/ 0 w 2445"/>
              <a:gd name="T7" fmla="*/ 3966 h 3966"/>
              <a:gd name="T8" fmla="*/ 307 w 2445"/>
              <a:gd name="T9" fmla="*/ 3966 h 3966"/>
            </a:gdLst>
            <a:ahLst/>
            <a:cxnLst>
              <a:cxn ang="0">
                <a:pos x="T0" y="T1"/>
              </a:cxn>
              <a:cxn ang="0">
                <a:pos x="T2" y="T3"/>
              </a:cxn>
              <a:cxn ang="0">
                <a:pos x="T4" y="T5"/>
              </a:cxn>
              <a:cxn ang="0">
                <a:pos x="T6" y="T7"/>
              </a:cxn>
              <a:cxn ang="0">
                <a:pos x="T8" y="T9"/>
              </a:cxn>
            </a:cxnLst>
            <a:rect l="0" t="0" r="r" b="b"/>
            <a:pathLst>
              <a:path w="2445" h="3966">
                <a:moveTo>
                  <a:pt x="307" y="3966"/>
                </a:moveTo>
                <a:lnTo>
                  <a:pt x="2445" y="0"/>
                </a:lnTo>
                <a:lnTo>
                  <a:pt x="2151" y="0"/>
                </a:lnTo>
                <a:lnTo>
                  <a:pt x="0" y="3966"/>
                </a:lnTo>
                <a:lnTo>
                  <a:pt x="307" y="3966"/>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Text Placeholder 5"/>
          <p:cNvSpPr>
            <a:spLocks noGrp="1"/>
          </p:cNvSpPr>
          <p:nvPr>
            <p:ph type="body" sz="quarter" idx="25"/>
          </p:nvPr>
        </p:nvSpPr>
        <p:spPr>
          <a:xfrm>
            <a:off x="759855" y="708338"/>
            <a:ext cx="6102908" cy="239547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2767941" y="5260976"/>
            <a:ext cx="2736715" cy="840143"/>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0250566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6" name="Freeform 6"/>
          <p:cNvSpPr>
            <a:spLocks/>
          </p:cNvSpPr>
          <p:nvPr userDrawn="1"/>
        </p:nvSpPr>
        <p:spPr bwMode="auto">
          <a:xfrm>
            <a:off x="1588" y="4763"/>
            <a:ext cx="3394075" cy="6318250"/>
          </a:xfrm>
          <a:custGeom>
            <a:avLst/>
            <a:gdLst>
              <a:gd name="T0" fmla="*/ 0 w 2138"/>
              <a:gd name="T1" fmla="*/ 0 h 3980"/>
              <a:gd name="T2" fmla="*/ 0 w 2138"/>
              <a:gd name="T3" fmla="*/ 3980 h 3980"/>
              <a:gd name="T4" fmla="*/ 2138 w 2138"/>
              <a:gd name="T5" fmla="*/ 3980 h 3980"/>
              <a:gd name="T6" fmla="*/ 0 w 2138"/>
              <a:gd name="T7" fmla="*/ 0 h 3980"/>
            </a:gdLst>
            <a:ahLst/>
            <a:cxnLst>
              <a:cxn ang="0">
                <a:pos x="T0" y="T1"/>
              </a:cxn>
              <a:cxn ang="0">
                <a:pos x="T2" y="T3"/>
              </a:cxn>
              <a:cxn ang="0">
                <a:pos x="T4" y="T5"/>
              </a:cxn>
              <a:cxn ang="0">
                <a:pos x="T6" y="T7"/>
              </a:cxn>
            </a:cxnLst>
            <a:rect l="0" t="0" r="r" b="b"/>
            <a:pathLst>
              <a:path w="2138" h="3980">
                <a:moveTo>
                  <a:pt x="0" y="0"/>
                </a:moveTo>
                <a:lnTo>
                  <a:pt x="0" y="3980"/>
                </a:lnTo>
                <a:lnTo>
                  <a:pt x="2138" y="3980"/>
                </a:lnTo>
                <a:lnTo>
                  <a:pt x="0"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userDrawn="1"/>
        </p:nvSpPr>
        <p:spPr bwMode="auto">
          <a:xfrm>
            <a:off x="1588" y="2082800"/>
            <a:ext cx="2278063" cy="4240213"/>
          </a:xfrm>
          <a:custGeom>
            <a:avLst/>
            <a:gdLst>
              <a:gd name="T0" fmla="*/ 0 w 1435"/>
              <a:gd name="T1" fmla="*/ 0 h 2671"/>
              <a:gd name="T2" fmla="*/ 0 w 1435"/>
              <a:gd name="T3" fmla="*/ 2671 h 2671"/>
              <a:gd name="T4" fmla="*/ 1435 w 1435"/>
              <a:gd name="T5" fmla="*/ 2671 h 2671"/>
              <a:gd name="T6" fmla="*/ 0 w 1435"/>
              <a:gd name="T7" fmla="*/ 0 h 2671"/>
            </a:gdLst>
            <a:ahLst/>
            <a:cxnLst>
              <a:cxn ang="0">
                <a:pos x="T0" y="T1"/>
              </a:cxn>
              <a:cxn ang="0">
                <a:pos x="T2" y="T3"/>
              </a:cxn>
              <a:cxn ang="0">
                <a:pos x="T4" y="T5"/>
              </a:cxn>
              <a:cxn ang="0">
                <a:pos x="T6" y="T7"/>
              </a:cxn>
            </a:cxnLst>
            <a:rect l="0" t="0" r="r" b="b"/>
            <a:pathLst>
              <a:path w="1435" h="2671">
                <a:moveTo>
                  <a:pt x="0" y="0"/>
                </a:moveTo>
                <a:lnTo>
                  <a:pt x="0" y="2671"/>
                </a:lnTo>
                <a:lnTo>
                  <a:pt x="1435" y="2671"/>
                </a:lnTo>
                <a:lnTo>
                  <a:pt x="0" y="0"/>
                </a:lnTo>
                <a:close/>
              </a:path>
            </a:pathLst>
          </a:custGeom>
          <a:solidFill>
            <a:srgbClr val="BCF1F1"/>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p:cNvSpPr>
            <a:spLocks/>
          </p:cNvSpPr>
          <p:nvPr userDrawn="1"/>
        </p:nvSpPr>
        <p:spPr bwMode="auto">
          <a:xfrm>
            <a:off x="1588" y="4067175"/>
            <a:ext cx="3394075" cy="2255838"/>
          </a:xfrm>
          <a:custGeom>
            <a:avLst/>
            <a:gdLst>
              <a:gd name="T0" fmla="*/ 0 w 2138"/>
              <a:gd name="T1" fmla="*/ 1421 h 1421"/>
              <a:gd name="T2" fmla="*/ 2138 w 2138"/>
              <a:gd name="T3" fmla="*/ 1421 h 1421"/>
              <a:gd name="T4" fmla="*/ 1374 w 2138"/>
              <a:gd name="T5" fmla="*/ 0 h 1421"/>
              <a:gd name="T6" fmla="*/ 0 w 2138"/>
              <a:gd name="T7" fmla="*/ 670 h 1421"/>
              <a:gd name="T8" fmla="*/ 0 w 2138"/>
              <a:gd name="T9" fmla="*/ 1421 h 1421"/>
            </a:gdLst>
            <a:ahLst/>
            <a:cxnLst>
              <a:cxn ang="0">
                <a:pos x="T0" y="T1"/>
              </a:cxn>
              <a:cxn ang="0">
                <a:pos x="T2" y="T3"/>
              </a:cxn>
              <a:cxn ang="0">
                <a:pos x="T4" y="T5"/>
              </a:cxn>
              <a:cxn ang="0">
                <a:pos x="T6" y="T7"/>
              </a:cxn>
              <a:cxn ang="0">
                <a:pos x="T8" y="T9"/>
              </a:cxn>
            </a:cxnLst>
            <a:rect l="0" t="0" r="r" b="b"/>
            <a:pathLst>
              <a:path w="2138" h="1421">
                <a:moveTo>
                  <a:pt x="0" y="1421"/>
                </a:moveTo>
                <a:lnTo>
                  <a:pt x="2138" y="1421"/>
                </a:lnTo>
                <a:lnTo>
                  <a:pt x="1374" y="0"/>
                </a:lnTo>
                <a:lnTo>
                  <a:pt x="0" y="670"/>
                </a:lnTo>
                <a:lnTo>
                  <a:pt x="0" y="1421"/>
                </a:lnTo>
                <a:close/>
              </a:path>
            </a:pathLst>
          </a:custGeom>
          <a:solidFill>
            <a:srgbClr val="1C344D"/>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9"/>
          <p:cNvSpPr>
            <a:spLocks/>
          </p:cNvSpPr>
          <p:nvPr userDrawn="1"/>
        </p:nvSpPr>
        <p:spPr bwMode="auto">
          <a:xfrm>
            <a:off x="1588" y="26988"/>
            <a:ext cx="3881438" cy="6296025"/>
          </a:xfrm>
          <a:custGeom>
            <a:avLst/>
            <a:gdLst>
              <a:gd name="T0" fmla="*/ 2138 w 2445"/>
              <a:gd name="T1" fmla="*/ 3966 h 3966"/>
              <a:gd name="T2" fmla="*/ 0 w 2445"/>
              <a:gd name="T3" fmla="*/ 0 h 3966"/>
              <a:gd name="T4" fmla="*/ 294 w 2445"/>
              <a:gd name="T5" fmla="*/ 0 h 3966"/>
              <a:gd name="T6" fmla="*/ 2445 w 2445"/>
              <a:gd name="T7" fmla="*/ 3966 h 3966"/>
              <a:gd name="T8" fmla="*/ 2138 w 2445"/>
              <a:gd name="T9" fmla="*/ 3966 h 3966"/>
            </a:gdLst>
            <a:ahLst/>
            <a:cxnLst>
              <a:cxn ang="0">
                <a:pos x="T0" y="T1"/>
              </a:cxn>
              <a:cxn ang="0">
                <a:pos x="T2" y="T3"/>
              </a:cxn>
              <a:cxn ang="0">
                <a:pos x="T4" y="T5"/>
              </a:cxn>
              <a:cxn ang="0">
                <a:pos x="T6" y="T7"/>
              </a:cxn>
              <a:cxn ang="0">
                <a:pos x="T8" y="T9"/>
              </a:cxn>
            </a:cxnLst>
            <a:rect l="0" t="0" r="r" b="b"/>
            <a:pathLst>
              <a:path w="2445" h="3966">
                <a:moveTo>
                  <a:pt x="2138" y="3966"/>
                </a:moveTo>
                <a:lnTo>
                  <a:pt x="0" y="0"/>
                </a:lnTo>
                <a:lnTo>
                  <a:pt x="294" y="0"/>
                </a:lnTo>
                <a:lnTo>
                  <a:pt x="2445" y="3966"/>
                </a:lnTo>
                <a:lnTo>
                  <a:pt x="2138" y="3966"/>
                </a:lnTo>
                <a:close/>
              </a:path>
            </a:pathLst>
          </a:custGeom>
          <a:solidFill>
            <a:srgbClr val="EDEDED"/>
          </a:solidFill>
          <a:ln>
            <a:noFill/>
          </a:ln>
          <a:effectLst>
            <a:outerShdw blurRad="50800" dist="38100" dir="10800000" algn="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Text Placeholder 5"/>
          <p:cNvSpPr>
            <a:spLocks noGrp="1"/>
          </p:cNvSpPr>
          <p:nvPr>
            <p:ph type="body" sz="quarter" idx="25"/>
          </p:nvPr>
        </p:nvSpPr>
        <p:spPr>
          <a:xfrm>
            <a:off x="2369065" y="708338"/>
            <a:ext cx="6102908" cy="239547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3788569" y="5260976"/>
            <a:ext cx="2736715"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728280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11" name="Text Placeholder 5"/>
          <p:cNvSpPr>
            <a:spLocks noGrp="1"/>
          </p:cNvSpPr>
          <p:nvPr>
            <p:ph type="body" sz="quarter" idx="25"/>
          </p:nvPr>
        </p:nvSpPr>
        <p:spPr>
          <a:xfrm>
            <a:off x="669701" y="708338"/>
            <a:ext cx="3219719" cy="301365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6"/>
          </p:nvPr>
        </p:nvSpPr>
        <p:spPr>
          <a:xfrm>
            <a:off x="5237821" y="708338"/>
            <a:ext cx="3219719" cy="301365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7"/>
          </p:nvPr>
        </p:nvSpPr>
        <p:spPr>
          <a:xfrm>
            <a:off x="2078038" y="5413376"/>
            <a:ext cx="2275021"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8"/>
          </p:nvPr>
        </p:nvSpPr>
        <p:spPr>
          <a:xfrm>
            <a:off x="4943341" y="5413376"/>
            <a:ext cx="2275021" cy="840143"/>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0445464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17" name="Rectangle 9"/>
          <p:cNvSpPr>
            <a:spLocks noChangeArrowheads="1"/>
          </p:cNvSpPr>
          <p:nvPr userDrawn="1"/>
        </p:nvSpPr>
        <p:spPr bwMode="auto">
          <a:xfrm>
            <a:off x="280988" y="287338"/>
            <a:ext cx="2717800"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Rectangle 10"/>
          <p:cNvSpPr>
            <a:spLocks noChangeArrowheads="1"/>
          </p:cNvSpPr>
          <p:nvPr userDrawn="1"/>
        </p:nvSpPr>
        <p:spPr bwMode="auto">
          <a:xfrm>
            <a:off x="3152775" y="287338"/>
            <a:ext cx="2717800"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11"/>
          <p:cNvSpPr>
            <a:spLocks noChangeArrowheads="1"/>
          </p:cNvSpPr>
          <p:nvPr userDrawn="1"/>
        </p:nvSpPr>
        <p:spPr bwMode="auto">
          <a:xfrm>
            <a:off x="6024563" y="287338"/>
            <a:ext cx="2716213" cy="384968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Text Placeholder 5"/>
          <p:cNvSpPr>
            <a:spLocks noGrp="1"/>
          </p:cNvSpPr>
          <p:nvPr>
            <p:ph type="body" sz="quarter" idx="25"/>
          </p:nvPr>
        </p:nvSpPr>
        <p:spPr>
          <a:xfrm>
            <a:off x="425003"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6"/>
          </p:nvPr>
        </p:nvSpPr>
        <p:spPr>
          <a:xfrm>
            <a:off x="3307500"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7"/>
          </p:nvPr>
        </p:nvSpPr>
        <p:spPr>
          <a:xfrm>
            <a:off x="6178494" y="476518"/>
            <a:ext cx="2408349" cy="316838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8"/>
          </p:nvPr>
        </p:nvSpPr>
        <p:spPr>
          <a:xfrm>
            <a:off x="435713" y="5245100"/>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9"/>
          </p:nvPr>
        </p:nvSpPr>
        <p:spPr>
          <a:xfrm>
            <a:off x="3307500" y="5245099"/>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30"/>
          </p:nvPr>
        </p:nvSpPr>
        <p:spPr>
          <a:xfrm>
            <a:off x="6178494" y="5245098"/>
            <a:ext cx="2408349" cy="90288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5630751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20" name="Rectangle 9"/>
          <p:cNvSpPr>
            <a:spLocks noChangeArrowheads="1"/>
          </p:cNvSpPr>
          <p:nvPr userDrawn="1"/>
        </p:nvSpPr>
        <p:spPr bwMode="auto">
          <a:xfrm flipV="1">
            <a:off x="515155" y="3773507"/>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9"/>
          <p:cNvSpPr>
            <a:spLocks noChangeArrowheads="1"/>
          </p:cNvSpPr>
          <p:nvPr userDrawn="1"/>
        </p:nvSpPr>
        <p:spPr bwMode="auto">
          <a:xfrm flipV="1">
            <a:off x="3424193" y="3773506"/>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9"/>
          <p:cNvSpPr>
            <a:spLocks noChangeArrowheads="1"/>
          </p:cNvSpPr>
          <p:nvPr userDrawn="1"/>
        </p:nvSpPr>
        <p:spPr bwMode="auto">
          <a:xfrm flipV="1">
            <a:off x="6335667" y="3773506"/>
            <a:ext cx="2292439" cy="1455313"/>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Text Placeholder 5"/>
          <p:cNvSpPr>
            <a:spLocks noGrp="1"/>
          </p:cNvSpPr>
          <p:nvPr>
            <p:ph type="body" sz="quarter" idx="27"/>
          </p:nvPr>
        </p:nvSpPr>
        <p:spPr>
          <a:xfrm>
            <a:off x="731839" y="4189882"/>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8"/>
          </p:nvPr>
        </p:nvSpPr>
        <p:spPr>
          <a:xfrm>
            <a:off x="3643313" y="429076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9"/>
          </p:nvPr>
        </p:nvSpPr>
        <p:spPr>
          <a:xfrm>
            <a:off x="6554787" y="429076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2691388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8" name="Rectangle 9"/>
          <p:cNvSpPr>
            <a:spLocks noChangeArrowheads="1"/>
          </p:cNvSpPr>
          <p:nvPr userDrawn="1"/>
        </p:nvSpPr>
        <p:spPr bwMode="auto">
          <a:xfrm flipV="1">
            <a:off x="446087" y="3412900"/>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9"/>
          <p:cNvSpPr>
            <a:spLocks noChangeArrowheads="1"/>
          </p:cNvSpPr>
          <p:nvPr userDrawn="1"/>
        </p:nvSpPr>
        <p:spPr bwMode="auto">
          <a:xfrm flipV="1">
            <a:off x="2600233" y="3412900"/>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9"/>
          <p:cNvSpPr>
            <a:spLocks noChangeArrowheads="1"/>
          </p:cNvSpPr>
          <p:nvPr userDrawn="1"/>
        </p:nvSpPr>
        <p:spPr bwMode="auto">
          <a:xfrm flipV="1">
            <a:off x="4745037" y="3406106"/>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9"/>
          <p:cNvSpPr>
            <a:spLocks noChangeArrowheads="1"/>
          </p:cNvSpPr>
          <p:nvPr userDrawn="1"/>
        </p:nvSpPr>
        <p:spPr bwMode="auto">
          <a:xfrm flipV="1">
            <a:off x="6859050" y="3406106"/>
            <a:ext cx="1851025" cy="1693262"/>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Text Placeholder 5"/>
          <p:cNvSpPr>
            <a:spLocks noGrp="1"/>
          </p:cNvSpPr>
          <p:nvPr>
            <p:ph type="body" sz="quarter" idx="27"/>
          </p:nvPr>
        </p:nvSpPr>
        <p:spPr>
          <a:xfrm>
            <a:off x="446087" y="4073978"/>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8"/>
          </p:nvPr>
        </p:nvSpPr>
        <p:spPr>
          <a:xfrm>
            <a:off x="2592387"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9"/>
          </p:nvPr>
        </p:nvSpPr>
        <p:spPr>
          <a:xfrm>
            <a:off x="4741862"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30"/>
          </p:nvPr>
        </p:nvSpPr>
        <p:spPr>
          <a:xfrm>
            <a:off x="6855875" y="4073977"/>
            <a:ext cx="1854200"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372858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5" name="Rectangle 9"/>
          <p:cNvSpPr>
            <a:spLocks noChangeArrowheads="1"/>
          </p:cNvSpPr>
          <p:nvPr userDrawn="1"/>
        </p:nvSpPr>
        <p:spPr bwMode="auto">
          <a:xfrm flipV="1">
            <a:off x="2573338" y="2296676"/>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9"/>
          <p:cNvSpPr>
            <a:spLocks noChangeArrowheads="1"/>
          </p:cNvSpPr>
          <p:nvPr userDrawn="1"/>
        </p:nvSpPr>
        <p:spPr bwMode="auto">
          <a:xfrm flipV="1">
            <a:off x="4689296" y="2296676"/>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Text Placeholder 5"/>
          <p:cNvSpPr>
            <a:spLocks noGrp="1"/>
          </p:cNvSpPr>
          <p:nvPr>
            <p:ph type="body" sz="quarter" idx="27"/>
          </p:nvPr>
        </p:nvSpPr>
        <p:spPr>
          <a:xfrm>
            <a:off x="2570163" y="2972625"/>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7" name="Rectangle 9"/>
          <p:cNvSpPr>
            <a:spLocks noChangeArrowheads="1"/>
          </p:cNvSpPr>
          <p:nvPr userDrawn="1"/>
        </p:nvSpPr>
        <p:spPr bwMode="auto">
          <a:xfrm flipV="1">
            <a:off x="1500187" y="4683428"/>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38" name="Rectangle 9"/>
          <p:cNvSpPr>
            <a:spLocks noChangeArrowheads="1"/>
          </p:cNvSpPr>
          <p:nvPr userDrawn="1"/>
        </p:nvSpPr>
        <p:spPr bwMode="auto">
          <a:xfrm flipV="1">
            <a:off x="3631641" y="4679000"/>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9"/>
          <p:cNvSpPr>
            <a:spLocks noChangeArrowheads="1"/>
          </p:cNvSpPr>
          <p:nvPr userDrawn="1"/>
        </p:nvSpPr>
        <p:spPr bwMode="auto">
          <a:xfrm flipV="1">
            <a:off x="5776353" y="4678999"/>
            <a:ext cx="1851025" cy="1541227"/>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Text Placeholder 5"/>
          <p:cNvSpPr>
            <a:spLocks noGrp="1"/>
          </p:cNvSpPr>
          <p:nvPr>
            <p:ph type="body" sz="quarter" idx="28"/>
          </p:nvPr>
        </p:nvSpPr>
        <p:spPr>
          <a:xfrm>
            <a:off x="4697412" y="2972625"/>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9"/>
          </p:nvPr>
        </p:nvSpPr>
        <p:spPr>
          <a:xfrm>
            <a:off x="1497012" y="5346498"/>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30"/>
          </p:nvPr>
        </p:nvSpPr>
        <p:spPr>
          <a:xfrm>
            <a:off x="3644900" y="5359377"/>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31"/>
          </p:nvPr>
        </p:nvSpPr>
        <p:spPr>
          <a:xfrm>
            <a:off x="5792787" y="5359377"/>
            <a:ext cx="1854200" cy="865278"/>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207165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21"/>
          </p:nvPr>
        </p:nvSpPr>
        <p:spPr>
          <a:xfrm>
            <a:off x="4655496"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917893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6" name="Text Placeholder 5"/>
          <p:cNvSpPr>
            <a:spLocks noGrp="1"/>
          </p:cNvSpPr>
          <p:nvPr>
            <p:ph type="body" sz="quarter" idx="27"/>
          </p:nvPr>
        </p:nvSpPr>
        <p:spPr>
          <a:xfrm>
            <a:off x="347730" y="5194440"/>
            <a:ext cx="8474298"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7" name="Text Placeholder 3"/>
          <p:cNvSpPr>
            <a:spLocks noGrp="1"/>
          </p:cNvSpPr>
          <p:nvPr>
            <p:ph type="body" sz="quarter" idx="10"/>
          </p:nvPr>
        </p:nvSpPr>
        <p:spPr>
          <a:xfrm>
            <a:off x="347730" y="4311491"/>
            <a:ext cx="8474298"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218571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 name="Text Placeholder 5"/>
          <p:cNvSpPr>
            <a:spLocks noGrp="1"/>
          </p:cNvSpPr>
          <p:nvPr>
            <p:ph type="body" sz="quarter" idx="27"/>
          </p:nvPr>
        </p:nvSpPr>
        <p:spPr>
          <a:xfrm>
            <a:off x="347730" y="1180923"/>
            <a:ext cx="8474298" cy="8401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983531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15" name="Text Placeholder 5"/>
          <p:cNvSpPr>
            <a:spLocks noGrp="1"/>
          </p:cNvSpPr>
          <p:nvPr>
            <p:ph type="body" sz="quarter" idx="27"/>
          </p:nvPr>
        </p:nvSpPr>
        <p:spPr>
          <a:xfrm>
            <a:off x="3702790"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8"/>
          </p:nvPr>
        </p:nvSpPr>
        <p:spPr>
          <a:xfrm>
            <a:off x="5370065"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29"/>
          </p:nvPr>
        </p:nvSpPr>
        <p:spPr>
          <a:xfrm>
            <a:off x="7050644" y="4898420"/>
            <a:ext cx="1680579" cy="840143"/>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30"/>
          </p:nvPr>
        </p:nvSpPr>
        <p:spPr>
          <a:xfrm>
            <a:off x="3723165" y="1527246"/>
            <a:ext cx="5008058" cy="2189336"/>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9299464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19" name="Text Placeholder 3"/>
          <p:cNvSpPr>
            <a:spLocks noGrp="1"/>
          </p:cNvSpPr>
          <p:nvPr>
            <p:ph type="body" sz="quarter" idx="10"/>
          </p:nvPr>
        </p:nvSpPr>
        <p:spPr>
          <a:xfrm>
            <a:off x="347731" y="395397"/>
            <a:ext cx="3959952"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30"/>
          </p:nvPr>
        </p:nvSpPr>
        <p:spPr>
          <a:xfrm>
            <a:off x="347731" y="1622738"/>
            <a:ext cx="2085907" cy="4552638"/>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6707364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35" name="Text Placeholder 5"/>
          <p:cNvSpPr>
            <a:spLocks noGrp="1"/>
          </p:cNvSpPr>
          <p:nvPr>
            <p:ph type="body" sz="quarter" idx="30"/>
          </p:nvPr>
        </p:nvSpPr>
        <p:spPr>
          <a:xfrm>
            <a:off x="347731" y="1311966"/>
            <a:ext cx="2762355" cy="232562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9192218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7" name="Freeform 6"/>
          <p:cNvSpPr>
            <a:spLocks/>
          </p:cNvSpPr>
          <p:nvPr userDrawn="1"/>
        </p:nvSpPr>
        <p:spPr bwMode="auto">
          <a:xfrm>
            <a:off x="5210175" y="14288"/>
            <a:ext cx="3932238" cy="6294438"/>
          </a:xfrm>
          <a:custGeom>
            <a:avLst/>
            <a:gdLst>
              <a:gd name="T0" fmla="*/ 2477 w 2477"/>
              <a:gd name="T1" fmla="*/ 0 h 3965"/>
              <a:gd name="T2" fmla="*/ 2477 w 2477"/>
              <a:gd name="T3" fmla="*/ 3965 h 3965"/>
              <a:gd name="T4" fmla="*/ 0 w 2477"/>
              <a:gd name="T5" fmla="*/ 3965 h 3965"/>
              <a:gd name="T6" fmla="*/ 2187 w 2477"/>
              <a:gd name="T7" fmla="*/ 0 h 3965"/>
              <a:gd name="T8" fmla="*/ 2477 w 2477"/>
              <a:gd name="T9" fmla="*/ 0 h 3965"/>
            </a:gdLst>
            <a:ahLst/>
            <a:cxnLst>
              <a:cxn ang="0">
                <a:pos x="T0" y="T1"/>
              </a:cxn>
              <a:cxn ang="0">
                <a:pos x="T2" y="T3"/>
              </a:cxn>
              <a:cxn ang="0">
                <a:pos x="T4" y="T5"/>
              </a:cxn>
              <a:cxn ang="0">
                <a:pos x="T6" y="T7"/>
              </a:cxn>
              <a:cxn ang="0">
                <a:pos x="T8" y="T9"/>
              </a:cxn>
            </a:cxnLst>
            <a:rect l="0" t="0" r="r" b="b"/>
            <a:pathLst>
              <a:path w="2477" h="3965">
                <a:moveTo>
                  <a:pt x="2477" y="0"/>
                </a:moveTo>
                <a:lnTo>
                  <a:pt x="2477" y="3965"/>
                </a:lnTo>
                <a:lnTo>
                  <a:pt x="0" y="3965"/>
                </a:lnTo>
                <a:lnTo>
                  <a:pt x="2187" y="0"/>
                </a:lnTo>
                <a:lnTo>
                  <a:pt x="2477" y="0"/>
                </a:lnTo>
                <a:close/>
              </a:path>
            </a:pathLst>
          </a:custGeom>
          <a:solidFill>
            <a:srgbClr val="BC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a:off x="6780213" y="14288"/>
            <a:ext cx="2362200" cy="5434013"/>
          </a:xfrm>
          <a:custGeom>
            <a:avLst/>
            <a:gdLst>
              <a:gd name="T0" fmla="*/ 1488 w 1488"/>
              <a:gd name="T1" fmla="*/ 3423 h 3423"/>
              <a:gd name="T2" fmla="*/ 1488 w 1488"/>
              <a:gd name="T3" fmla="*/ 0 h 3423"/>
              <a:gd name="T4" fmla="*/ 958 w 1488"/>
              <a:gd name="T5" fmla="*/ 0 h 3423"/>
              <a:gd name="T6" fmla="*/ 0 w 1488"/>
              <a:gd name="T7" fmla="*/ 1780 h 3423"/>
              <a:gd name="T8" fmla="*/ 1488 w 1488"/>
              <a:gd name="T9" fmla="*/ 3423 h 3423"/>
            </a:gdLst>
            <a:ahLst/>
            <a:cxnLst>
              <a:cxn ang="0">
                <a:pos x="T0" y="T1"/>
              </a:cxn>
              <a:cxn ang="0">
                <a:pos x="T2" y="T3"/>
              </a:cxn>
              <a:cxn ang="0">
                <a:pos x="T4" y="T5"/>
              </a:cxn>
              <a:cxn ang="0">
                <a:pos x="T6" y="T7"/>
              </a:cxn>
              <a:cxn ang="0">
                <a:pos x="T8" y="T9"/>
              </a:cxn>
            </a:cxnLst>
            <a:rect l="0" t="0" r="r" b="b"/>
            <a:pathLst>
              <a:path w="1488" h="3423">
                <a:moveTo>
                  <a:pt x="1488" y="3423"/>
                </a:moveTo>
                <a:lnTo>
                  <a:pt x="1488" y="0"/>
                </a:lnTo>
                <a:lnTo>
                  <a:pt x="958" y="0"/>
                </a:lnTo>
                <a:lnTo>
                  <a:pt x="0" y="1780"/>
                </a:lnTo>
                <a:lnTo>
                  <a:pt x="1488" y="3423"/>
                </a:lnTo>
                <a:close/>
              </a:path>
            </a:pathLst>
          </a:custGeom>
          <a:solidFill>
            <a:srgbClr val="008C99"/>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4835525" y="14288"/>
            <a:ext cx="4306888" cy="6294438"/>
          </a:xfrm>
          <a:custGeom>
            <a:avLst/>
            <a:gdLst>
              <a:gd name="T0" fmla="*/ 2136 w 2713"/>
              <a:gd name="T1" fmla="*/ 0 h 3965"/>
              <a:gd name="T2" fmla="*/ 2713 w 2713"/>
              <a:gd name="T3" fmla="*/ 0 h 3965"/>
              <a:gd name="T4" fmla="*/ 582 w 2713"/>
              <a:gd name="T5" fmla="*/ 3965 h 3965"/>
              <a:gd name="T6" fmla="*/ 0 w 2713"/>
              <a:gd name="T7" fmla="*/ 3965 h 3965"/>
              <a:gd name="T8" fmla="*/ 2136 w 2713"/>
              <a:gd name="T9" fmla="*/ 0 h 3965"/>
            </a:gdLst>
            <a:ahLst/>
            <a:cxnLst>
              <a:cxn ang="0">
                <a:pos x="T0" y="T1"/>
              </a:cxn>
              <a:cxn ang="0">
                <a:pos x="T2" y="T3"/>
              </a:cxn>
              <a:cxn ang="0">
                <a:pos x="T4" y="T5"/>
              </a:cxn>
              <a:cxn ang="0">
                <a:pos x="T6" y="T7"/>
              </a:cxn>
              <a:cxn ang="0">
                <a:pos x="T8" y="T9"/>
              </a:cxn>
            </a:cxnLst>
            <a:rect l="0" t="0" r="r" b="b"/>
            <a:pathLst>
              <a:path w="2713" h="3965">
                <a:moveTo>
                  <a:pt x="2136" y="0"/>
                </a:moveTo>
                <a:lnTo>
                  <a:pt x="2713" y="0"/>
                </a:lnTo>
                <a:lnTo>
                  <a:pt x="582" y="3965"/>
                </a:lnTo>
                <a:lnTo>
                  <a:pt x="0" y="3965"/>
                </a:lnTo>
                <a:lnTo>
                  <a:pt x="2136" y="0"/>
                </a:lnTo>
                <a:close/>
              </a:path>
            </a:pathLst>
          </a:custGeom>
          <a:solidFill>
            <a:srgbClr val="50A5AB"/>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4643438" y="14288"/>
            <a:ext cx="3770313" cy="6294438"/>
          </a:xfrm>
          <a:custGeom>
            <a:avLst/>
            <a:gdLst>
              <a:gd name="T0" fmla="*/ 2136 w 2375"/>
              <a:gd name="T1" fmla="*/ 0 h 3965"/>
              <a:gd name="T2" fmla="*/ 2375 w 2375"/>
              <a:gd name="T3" fmla="*/ 0 h 3965"/>
              <a:gd name="T4" fmla="*/ 245 w 2375"/>
              <a:gd name="T5" fmla="*/ 3965 h 3965"/>
              <a:gd name="T6" fmla="*/ 0 w 2375"/>
              <a:gd name="T7" fmla="*/ 3965 h 3965"/>
              <a:gd name="T8" fmla="*/ 2136 w 2375"/>
              <a:gd name="T9" fmla="*/ 0 h 3965"/>
            </a:gdLst>
            <a:ahLst/>
            <a:cxnLst>
              <a:cxn ang="0">
                <a:pos x="T0" y="T1"/>
              </a:cxn>
              <a:cxn ang="0">
                <a:pos x="T2" y="T3"/>
              </a:cxn>
              <a:cxn ang="0">
                <a:pos x="T4" y="T5"/>
              </a:cxn>
              <a:cxn ang="0">
                <a:pos x="T6" y="T7"/>
              </a:cxn>
              <a:cxn ang="0">
                <a:pos x="T8" y="T9"/>
              </a:cxn>
            </a:cxnLst>
            <a:rect l="0" t="0" r="r" b="b"/>
            <a:pathLst>
              <a:path w="2375" h="3965">
                <a:moveTo>
                  <a:pt x="2136" y="0"/>
                </a:moveTo>
                <a:lnTo>
                  <a:pt x="2375" y="0"/>
                </a:lnTo>
                <a:lnTo>
                  <a:pt x="245" y="3965"/>
                </a:lnTo>
                <a:lnTo>
                  <a:pt x="0" y="3965"/>
                </a:lnTo>
                <a:lnTo>
                  <a:pt x="2136" y="0"/>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Text Placeholder 5"/>
          <p:cNvSpPr>
            <a:spLocks noGrp="1"/>
          </p:cNvSpPr>
          <p:nvPr>
            <p:ph type="body" sz="quarter" idx="27"/>
          </p:nvPr>
        </p:nvSpPr>
        <p:spPr>
          <a:xfrm>
            <a:off x="347731" y="395815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8"/>
          </p:nvPr>
        </p:nvSpPr>
        <p:spPr>
          <a:xfrm>
            <a:off x="1770153" y="3958150"/>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9"/>
          </p:nvPr>
        </p:nvSpPr>
        <p:spPr>
          <a:xfrm>
            <a:off x="3177770" y="3958150"/>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30"/>
          </p:nvPr>
        </p:nvSpPr>
        <p:spPr>
          <a:xfrm>
            <a:off x="347731" y="5448302"/>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31"/>
          </p:nvPr>
        </p:nvSpPr>
        <p:spPr>
          <a:xfrm>
            <a:off x="1770153" y="544830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32"/>
          </p:nvPr>
        </p:nvSpPr>
        <p:spPr>
          <a:xfrm>
            <a:off x="3177770" y="5448301"/>
            <a:ext cx="1390918" cy="479940"/>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33"/>
          </p:nvPr>
        </p:nvSpPr>
        <p:spPr>
          <a:xfrm>
            <a:off x="347730" y="1180923"/>
            <a:ext cx="4220958" cy="144162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3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7708719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1588" y="3738562"/>
            <a:ext cx="9140825" cy="2586037"/>
          </a:xfrm>
          <a:prstGeom prst="rect">
            <a:avLst/>
          </a:prstGeom>
          <a:solidFill>
            <a:srgbClr val="008C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Text Placeholder 5"/>
          <p:cNvSpPr>
            <a:spLocks noGrp="1"/>
          </p:cNvSpPr>
          <p:nvPr>
            <p:ph type="body" sz="quarter" idx="27"/>
          </p:nvPr>
        </p:nvSpPr>
        <p:spPr>
          <a:xfrm>
            <a:off x="270167" y="2206626"/>
            <a:ext cx="1680579" cy="143192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1"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8"/>
          </p:nvPr>
        </p:nvSpPr>
        <p:spPr>
          <a:xfrm>
            <a:off x="7153567" y="2256632"/>
            <a:ext cx="1680579" cy="1431924"/>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25605664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9" name="Rectangle 9"/>
          <p:cNvSpPr>
            <a:spLocks noChangeArrowheads="1"/>
          </p:cNvSpPr>
          <p:nvPr userDrawn="1"/>
        </p:nvSpPr>
        <p:spPr bwMode="auto">
          <a:xfrm flipV="1">
            <a:off x="347730" y="1094664"/>
            <a:ext cx="848717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1" name="Text Placeholder 5"/>
          <p:cNvSpPr>
            <a:spLocks noGrp="1"/>
          </p:cNvSpPr>
          <p:nvPr>
            <p:ph type="body" sz="quarter" idx="30"/>
          </p:nvPr>
        </p:nvSpPr>
        <p:spPr>
          <a:xfrm>
            <a:off x="347730" y="1094663"/>
            <a:ext cx="8487177"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514368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flipV="1">
            <a:off x="347731" y="1094660"/>
            <a:ext cx="4082600"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6" name="Text Placeholder 5"/>
          <p:cNvSpPr>
            <a:spLocks noGrp="1"/>
          </p:cNvSpPr>
          <p:nvPr>
            <p:ph type="body" sz="quarter" idx="30"/>
          </p:nvPr>
        </p:nvSpPr>
        <p:spPr>
          <a:xfrm>
            <a:off x="347730" y="1094663"/>
            <a:ext cx="4082601"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8" name="Rectangle 9"/>
          <p:cNvSpPr>
            <a:spLocks noChangeArrowheads="1"/>
          </p:cNvSpPr>
          <p:nvPr userDrawn="1"/>
        </p:nvSpPr>
        <p:spPr bwMode="auto">
          <a:xfrm flipV="1">
            <a:off x="4736414" y="1094659"/>
            <a:ext cx="4082600"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Text Placeholder 5"/>
          <p:cNvSpPr>
            <a:spLocks noGrp="1"/>
          </p:cNvSpPr>
          <p:nvPr>
            <p:ph type="body" sz="quarter" idx="31"/>
          </p:nvPr>
        </p:nvSpPr>
        <p:spPr>
          <a:xfrm>
            <a:off x="4736413" y="1094659"/>
            <a:ext cx="4082601"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6829099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6" name="Rectangle 9"/>
          <p:cNvSpPr>
            <a:spLocks noChangeArrowheads="1"/>
          </p:cNvSpPr>
          <p:nvPr userDrawn="1"/>
        </p:nvSpPr>
        <p:spPr bwMode="auto">
          <a:xfrm flipV="1">
            <a:off x="347731" y="1094660"/>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Rectangle 9"/>
          <p:cNvSpPr>
            <a:spLocks noChangeArrowheads="1"/>
          </p:cNvSpPr>
          <p:nvPr userDrawn="1"/>
        </p:nvSpPr>
        <p:spPr bwMode="auto">
          <a:xfrm flipV="1">
            <a:off x="3232601" y="1094660"/>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10"/>
          <p:cNvSpPr>
            <a:spLocks noChangeArrowheads="1"/>
          </p:cNvSpPr>
          <p:nvPr userDrawn="1"/>
        </p:nvSpPr>
        <p:spPr bwMode="auto">
          <a:xfrm flipV="1">
            <a:off x="6104592" y="1094657"/>
            <a:ext cx="2601527" cy="4868251"/>
          </a:xfrm>
          <a:prstGeom prst="rect">
            <a:avLst/>
          </a:prstGeom>
          <a:solidFill>
            <a:srgbClr val="E6E6E6"/>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5" name="Text Placeholder 5"/>
          <p:cNvSpPr>
            <a:spLocks noGrp="1"/>
          </p:cNvSpPr>
          <p:nvPr>
            <p:ph type="body" sz="quarter" idx="30"/>
          </p:nvPr>
        </p:nvSpPr>
        <p:spPr>
          <a:xfrm>
            <a:off x="347731" y="1094663"/>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31"/>
          </p:nvPr>
        </p:nvSpPr>
        <p:spPr>
          <a:xfrm>
            <a:off x="3232600" y="1094657"/>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32"/>
          </p:nvPr>
        </p:nvSpPr>
        <p:spPr>
          <a:xfrm>
            <a:off x="6117469" y="1094656"/>
            <a:ext cx="2601528" cy="4868252"/>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807488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4720855" y="1233377"/>
            <a:ext cx="4284885"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p:cNvSpPr>
            <a:spLocks noGrp="1"/>
          </p:cNvSpPr>
          <p:nvPr>
            <p:ph type="pic" sz="quarter" idx="21"/>
          </p:nvPr>
        </p:nvSpPr>
        <p:spPr>
          <a:xfrm>
            <a:off x="128804" y="1233376"/>
            <a:ext cx="4476271" cy="5072173"/>
          </a:xfrm>
          <a:prstGeom prst="rect">
            <a:avLst/>
          </a:prstGeom>
        </p:spPr>
        <p:txBody>
          <a:bodyPr/>
          <a:lstStyle>
            <a:lvl1pPr>
              <a:defRPr>
                <a:ln>
                  <a:noFill/>
                </a:ln>
                <a:solidFill>
                  <a:srgbClr val="50A5AB"/>
                </a:solidFill>
              </a:defRPr>
            </a:lvl1pPr>
          </a:lstStyle>
          <a:p>
            <a:endParaRPr lang="en-US"/>
          </a:p>
        </p:txBody>
      </p:sp>
      <p:cxnSp>
        <p:nvCxnSpPr>
          <p:cNvPr id="5" name="Straight Connector 4"/>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5648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7" name="Freeform 6"/>
          <p:cNvSpPr>
            <a:spLocks/>
          </p:cNvSpPr>
          <p:nvPr userDrawn="1"/>
        </p:nvSpPr>
        <p:spPr bwMode="auto">
          <a:xfrm>
            <a:off x="5210175" y="14288"/>
            <a:ext cx="3932238" cy="6294438"/>
          </a:xfrm>
          <a:custGeom>
            <a:avLst/>
            <a:gdLst>
              <a:gd name="T0" fmla="*/ 2477 w 2477"/>
              <a:gd name="T1" fmla="*/ 0 h 3965"/>
              <a:gd name="T2" fmla="*/ 2477 w 2477"/>
              <a:gd name="T3" fmla="*/ 3965 h 3965"/>
              <a:gd name="T4" fmla="*/ 0 w 2477"/>
              <a:gd name="T5" fmla="*/ 3965 h 3965"/>
              <a:gd name="T6" fmla="*/ 2187 w 2477"/>
              <a:gd name="T7" fmla="*/ 0 h 3965"/>
              <a:gd name="T8" fmla="*/ 2477 w 2477"/>
              <a:gd name="T9" fmla="*/ 0 h 3965"/>
            </a:gdLst>
            <a:ahLst/>
            <a:cxnLst>
              <a:cxn ang="0">
                <a:pos x="T0" y="T1"/>
              </a:cxn>
              <a:cxn ang="0">
                <a:pos x="T2" y="T3"/>
              </a:cxn>
              <a:cxn ang="0">
                <a:pos x="T4" y="T5"/>
              </a:cxn>
              <a:cxn ang="0">
                <a:pos x="T6" y="T7"/>
              </a:cxn>
              <a:cxn ang="0">
                <a:pos x="T8" y="T9"/>
              </a:cxn>
            </a:cxnLst>
            <a:rect l="0" t="0" r="r" b="b"/>
            <a:pathLst>
              <a:path w="2477" h="3965">
                <a:moveTo>
                  <a:pt x="2477" y="0"/>
                </a:moveTo>
                <a:lnTo>
                  <a:pt x="2477" y="3965"/>
                </a:lnTo>
                <a:lnTo>
                  <a:pt x="0" y="3965"/>
                </a:lnTo>
                <a:lnTo>
                  <a:pt x="2187" y="0"/>
                </a:lnTo>
                <a:lnTo>
                  <a:pt x="2477" y="0"/>
                </a:lnTo>
                <a:close/>
              </a:path>
            </a:pathLst>
          </a:custGeom>
          <a:solidFill>
            <a:srgbClr val="BC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a:off x="6780213" y="14288"/>
            <a:ext cx="2362200" cy="5434013"/>
          </a:xfrm>
          <a:custGeom>
            <a:avLst/>
            <a:gdLst>
              <a:gd name="T0" fmla="*/ 1488 w 1488"/>
              <a:gd name="T1" fmla="*/ 3423 h 3423"/>
              <a:gd name="T2" fmla="*/ 1488 w 1488"/>
              <a:gd name="T3" fmla="*/ 0 h 3423"/>
              <a:gd name="T4" fmla="*/ 958 w 1488"/>
              <a:gd name="T5" fmla="*/ 0 h 3423"/>
              <a:gd name="T6" fmla="*/ 0 w 1488"/>
              <a:gd name="T7" fmla="*/ 1780 h 3423"/>
              <a:gd name="T8" fmla="*/ 1488 w 1488"/>
              <a:gd name="T9" fmla="*/ 3423 h 3423"/>
            </a:gdLst>
            <a:ahLst/>
            <a:cxnLst>
              <a:cxn ang="0">
                <a:pos x="T0" y="T1"/>
              </a:cxn>
              <a:cxn ang="0">
                <a:pos x="T2" y="T3"/>
              </a:cxn>
              <a:cxn ang="0">
                <a:pos x="T4" y="T5"/>
              </a:cxn>
              <a:cxn ang="0">
                <a:pos x="T6" y="T7"/>
              </a:cxn>
              <a:cxn ang="0">
                <a:pos x="T8" y="T9"/>
              </a:cxn>
            </a:cxnLst>
            <a:rect l="0" t="0" r="r" b="b"/>
            <a:pathLst>
              <a:path w="1488" h="3423">
                <a:moveTo>
                  <a:pt x="1488" y="3423"/>
                </a:moveTo>
                <a:lnTo>
                  <a:pt x="1488" y="0"/>
                </a:lnTo>
                <a:lnTo>
                  <a:pt x="958" y="0"/>
                </a:lnTo>
                <a:lnTo>
                  <a:pt x="0" y="1780"/>
                </a:lnTo>
                <a:lnTo>
                  <a:pt x="1488" y="3423"/>
                </a:lnTo>
                <a:close/>
              </a:path>
            </a:pathLst>
          </a:custGeom>
          <a:solidFill>
            <a:srgbClr val="008C99"/>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4835525" y="14288"/>
            <a:ext cx="4306888" cy="6294438"/>
          </a:xfrm>
          <a:custGeom>
            <a:avLst/>
            <a:gdLst>
              <a:gd name="T0" fmla="*/ 2136 w 2713"/>
              <a:gd name="T1" fmla="*/ 0 h 3965"/>
              <a:gd name="T2" fmla="*/ 2713 w 2713"/>
              <a:gd name="T3" fmla="*/ 0 h 3965"/>
              <a:gd name="T4" fmla="*/ 582 w 2713"/>
              <a:gd name="T5" fmla="*/ 3965 h 3965"/>
              <a:gd name="T6" fmla="*/ 0 w 2713"/>
              <a:gd name="T7" fmla="*/ 3965 h 3965"/>
              <a:gd name="T8" fmla="*/ 2136 w 2713"/>
              <a:gd name="T9" fmla="*/ 0 h 3965"/>
            </a:gdLst>
            <a:ahLst/>
            <a:cxnLst>
              <a:cxn ang="0">
                <a:pos x="T0" y="T1"/>
              </a:cxn>
              <a:cxn ang="0">
                <a:pos x="T2" y="T3"/>
              </a:cxn>
              <a:cxn ang="0">
                <a:pos x="T4" y="T5"/>
              </a:cxn>
              <a:cxn ang="0">
                <a:pos x="T6" y="T7"/>
              </a:cxn>
              <a:cxn ang="0">
                <a:pos x="T8" y="T9"/>
              </a:cxn>
            </a:cxnLst>
            <a:rect l="0" t="0" r="r" b="b"/>
            <a:pathLst>
              <a:path w="2713" h="3965">
                <a:moveTo>
                  <a:pt x="2136" y="0"/>
                </a:moveTo>
                <a:lnTo>
                  <a:pt x="2713" y="0"/>
                </a:lnTo>
                <a:lnTo>
                  <a:pt x="582" y="3965"/>
                </a:lnTo>
                <a:lnTo>
                  <a:pt x="0" y="3965"/>
                </a:lnTo>
                <a:lnTo>
                  <a:pt x="2136" y="0"/>
                </a:lnTo>
                <a:close/>
              </a:path>
            </a:pathLst>
          </a:custGeom>
          <a:solidFill>
            <a:srgbClr val="50A5AB"/>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4643438" y="14288"/>
            <a:ext cx="3770313" cy="6294438"/>
          </a:xfrm>
          <a:custGeom>
            <a:avLst/>
            <a:gdLst>
              <a:gd name="T0" fmla="*/ 2136 w 2375"/>
              <a:gd name="T1" fmla="*/ 0 h 3965"/>
              <a:gd name="T2" fmla="*/ 2375 w 2375"/>
              <a:gd name="T3" fmla="*/ 0 h 3965"/>
              <a:gd name="T4" fmla="*/ 245 w 2375"/>
              <a:gd name="T5" fmla="*/ 3965 h 3965"/>
              <a:gd name="T6" fmla="*/ 0 w 2375"/>
              <a:gd name="T7" fmla="*/ 3965 h 3965"/>
              <a:gd name="T8" fmla="*/ 2136 w 2375"/>
              <a:gd name="T9" fmla="*/ 0 h 3965"/>
            </a:gdLst>
            <a:ahLst/>
            <a:cxnLst>
              <a:cxn ang="0">
                <a:pos x="T0" y="T1"/>
              </a:cxn>
              <a:cxn ang="0">
                <a:pos x="T2" y="T3"/>
              </a:cxn>
              <a:cxn ang="0">
                <a:pos x="T4" y="T5"/>
              </a:cxn>
              <a:cxn ang="0">
                <a:pos x="T6" y="T7"/>
              </a:cxn>
              <a:cxn ang="0">
                <a:pos x="T8" y="T9"/>
              </a:cxn>
            </a:cxnLst>
            <a:rect l="0" t="0" r="r" b="b"/>
            <a:pathLst>
              <a:path w="2375" h="3965">
                <a:moveTo>
                  <a:pt x="2136" y="0"/>
                </a:moveTo>
                <a:lnTo>
                  <a:pt x="2375" y="0"/>
                </a:lnTo>
                <a:lnTo>
                  <a:pt x="245" y="3965"/>
                </a:lnTo>
                <a:lnTo>
                  <a:pt x="0" y="3965"/>
                </a:lnTo>
                <a:lnTo>
                  <a:pt x="2136" y="0"/>
                </a:lnTo>
                <a:close/>
              </a:path>
            </a:pathLst>
          </a:custGeom>
          <a:solidFill>
            <a:srgbClr val="EDEDED"/>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1"/>
          </p:nvPr>
        </p:nvSpPr>
        <p:spPr>
          <a:xfrm>
            <a:off x="347730" y="1114987"/>
            <a:ext cx="5647523"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2"/>
          </p:nvPr>
        </p:nvSpPr>
        <p:spPr>
          <a:xfrm>
            <a:off x="347731" y="1541357"/>
            <a:ext cx="5647522"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7741426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6" name="Freeform 6"/>
          <p:cNvSpPr>
            <a:spLocks/>
          </p:cNvSpPr>
          <p:nvPr userDrawn="1"/>
        </p:nvSpPr>
        <p:spPr bwMode="auto">
          <a:xfrm>
            <a:off x="1588" y="4763"/>
            <a:ext cx="3394075" cy="6318250"/>
          </a:xfrm>
          <a:custGeom>
            <a:avLst/>
            <a:gdLst>
              <a:gd name="T0" fmla="*/ 0 w 2138"/>
              <a:gd name="T1" fmla="*/ 0 h 3980"/>
              <a:gd name="T2" fmla="*/ 0 w 2138"/>
              <a:gd name="T3" fmla="*/ 3980 h 3980"/>
              <a:gd name="T4" fmla="*/ 2138 w 2138"/>
              <a:gd name="T5" fmla="*/ 3980 h 3980"/>
              <a:gd name="T6" fmla="*/ 0 w 2138"/>
              <a:gd name="T7" fmla="*/ 0 h 3980"/>
            </a:gdLst>
            <a:ahLst/>
            <a:cxnLst>
              <a:cxn ang="0">
                <a:pos x="T0" y="T1"/>
              </a:cxn>
              <a:cxn ang="0">
                <a:pos x="T2" y="T3"/>
              </a:cxn>
              <a:cxn ang="0">
                <a:pos x="T4" y="T5"/>
              </a:cxn>
              <a:cxn ang="0">
                <a:pos x="T6" y="T7"/>
              </a:cxn>
            </a:cxnLst>
            <a:rect l="0" t="0" r="r" b="b"/>
            <a:pathLst>
              <a:path w="2138" h="3980">
                <a:moveTo>
                  <a:pt x="0" y="0"/>
                </a:moveTo>
                <a:lnTo>
                  <a:pt x="0" y="3980"/>
                </a:lnTo>
                <a:lnTo>
                  <a:pt x="2138" y="3980"/>
                </a:lnTo>
                <a:lnTo>
                  <a:pt x="0" y="0"/>
                </a:lnTo>
                <a:close/>
              </a:path>
            </a:pathLst>
          </a:custGeom>
          <a:solidFill>
            <a:srgbClr val="50A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a:off x="1588" y="2082800"/>
            <a:ext cx="2278063" cy="4240213"/>
          </a:xfrm>
          <a:custGeom>
            <a:avLst/>
            <a:gdLst>
              <a:gd name="T0" fmla="*/ 0 w 1435"/>
              <a:gd name="T1" fmla="*/ 0 h 2671"/>
              <a:gd name="T2" fmla="*/ 0 w 1435"/>
              <a:gd name="T3" fmla="*/ 2671 h 2671"/>
              <a:gd name="T4" fmla="*/ 1435 w 1435"/>
              <a:gd name="T5" fmla="*/ 2671 h 2671"/>
              <a:gd name="T6" fmla="*/ 0 w 1435"/>
              <a:gd name="T7" fmla="*/ 0 h 2671"/>
            </a:gdLst>
            <a:ahLst/>
            <a:cxnLst>
              <a:cxn ang="0">
                <a:pos x="T0" y="T1"/>
              </a:cxn>
              <a:cxn ang="0">
                <a:pos x="T2" y="T3"/>
              </a:cxn>
              <a:cxn ang="0">
                <a:pos x="T4" y="T5"/>
              </a:cxn>
              <a:cxn ang="0">
                <a:pos x="T6" y="T7"/>
              </a:cxn>
            </a:cxnLst>
            <a:rect l="0" t="0" r="r" b="b"/>
            <a:pathLst>
              <a:path w="1435" h="2671">
                <a:moveTo>
                  <a:pt x="0" y="0"/>
                </a:moveTo>
                <a:lnTo>
                  <a:pt x="0" y="2671"/>
                </a:lnTo>
                <a:lnTo>
                  <a:pt x="1435" y="2671"/>
                </a:lnTo>
                <a:lnTo>
                  <a:pt x="0" y="0"/>
                </a:lnTo>
                <a:close/>
              </a:path>
            </a:pathLst>
          </a:custGeom>
          <a:solidFill>
            <a:srgbClr val="BCF1F1"/>
          </a:solidFill>
          <a:ln>
            <a:noFill/>
          </a:ln>
          <a:effectLst>
            <a:outerShdw blurRad="50800" dist="38100" algn="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1588" y="4067175"/>
            <a:ext cx="3394075" cy="2255838"/>
          </a:xfrm>
          <a:custGeom>
            <a:avLst/>
            <a:gdLst>
              <a:gd name="T0" fmla="*/ 0 w 2138"/>
              <a:gd name="T1" fmla="*/ 1421 h 1421"/>
              <a:gd name="T2" fmla="*/ 2138 w 2138"/>
              <a:gd name="T3" fmla="*/ 1421 h 1421"/>
              <a:gd name="T4" fmla="*/ 1374 w 2138"/>
              <a:gd name="T5" fmla="*/ 0 h 1421"/>
              <a:gd name="T6" fmla="*/ 0 w 2138"/>
              <a:gd name="T7" fmla="*/ 670 h 1421"/>
              <a:gd name="T8" fmla="*/ 0 w 2138"/>
              <a:gd name="T9" fmla="*/ 1421 h 1421"/>
            </a:gdLst>
            <a:ahLst/>
            <a:cxnLst>
              <a:cxn ang="0">
                <a:pos x="T0" y="T1"/>
              </a:cxn>
              <a:cxn ang="0">
                <a:pos x="T2" y="T3"/>
              </a:cxn>
              <a:cxn ang="0">
                <a:pos x="T4" y="T5"/>
              </a:cxn>
              <a:cxn ang="0">
                <a:pos x="T6" y="T7"/>
              </a:cxn>
              <a:cxn ang="0">
                <a:pos x="T8" y="T9"/>
              </a:cxn>
            </a:cxnLst>
            <a:rect l="0" t="0" r="r" b="b"/>
            <a:pathLst>
              <a:path w="2138" h="1421">
                <a:moveTo>
                  <a:pt x="0" y="1421"/>
                </a:moveTo>
                <a:lnTo>
                  <a:pt x="2138" y="1421"/>
                </a:lnTo>
                <a:lnTo>
                  <a:pt x="1374" y="0"/>
                </a:lnTo>
                <a:lnTo>
                  <a:pt x="0" y="670"/>
                </a:lnTo>
                <a:lnTo>
                  <a:pt x="0" y="1421"/>
                </a:lnTo>
                <a:close/>
              </a:path>
            </a:pathLst>
          </a:custGeom>
          <a:solidFill>
            <a:srgbClr val="1C344D"/>
          </a:solidFill>
          <a:ln>
            <a:noFill/>
          </a:ln>
          <a:effectLst>
            <a:outerShdw blurRad="50800" dist="38100" dir="13500000" algn="b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9"/>
          <p:cNvSpPr>
            <a:spLocks/>
          </p:cNvSpPr>
          <p:nvPr userDrawn="1"/>
        </p:nvSpPr>
        <p:spPr bwMode="auto">
          <a:xfrm>
            <a:off x="1588" y="26988"/>
            <a:ext cx="3881438" cy="6296025"/>
          </a:xfrm>
          <a:custGeom>
            <a:avLst/>
            <a:gdLst>
              <a:gd name="T0" fmla="*/ 2138 w 2445"/>
              <a:gd name="T1" fmla="*/ 3966 h 3966"/>
              <a:gd name="T2" fmla="*/ 0 w 2445"/>
              <a:gd name="T3" fmla="*/ 0 h 3966"/>
              <a:gd name="T4" fmla="*/ 294 w 2445"/>
              <a:gd name="T5" fmla="*/ 0 h 3966"/>
              <a:gd name="T6" fmla="*/ 2445 w 2445"/>
              <a:gd name="T7" fmla="*/ 3966 h 3966"/>
              <a:gd name="T8" fmla="*/ 2138 w 2445"/>
              <a:gd name="T9" fmla="*/ 3966 h 3966"/>
            </a:gdLst>
            <a:ahLst/>
            <a:cxnLst>
              <a:cxn ang="0">
                <a:pos x="T0" y="T1"/>
              </a:cxn>
              <a:cxn ang="0">
                <a:pos x="T2" y="T3"/>
              </a:cxn>
              <a:cxn ang="0">
                <a:pos x="T4" y="T5"/>
              </a:cxn>
              <a:cxn ang="0">
                <a:pos x="T6" y="T7"/>
              </a:cxn>
              <a:cxn ang="0">
                <a:pos x="T8" y="T9"/>
              </a:cxn>
            </a:cxnLst>
            <a:rect l="0" t="0" r="r" b="b"/>
            <a:pathLst>
              <a:path w="2445" h="3966">
                <a:moveTo>
                  <a:pt x="2138" y="3966"/>
                </a:moveTo>
                <a:lnTo>
                  <a:pt x="0" y="0"/>
                </a:lnTo>
                <a:lnTo>
                  <a:pt x="294" y="0"/>
                </a:lnTo>
                <a:lnTo>
                  <a:pt x="2445" y="3966"/>
                </a:lnTo>
                <a:lnTo>
                  <a:pt x="2138" y="3966"/>
                </a:lnTo>
                <a:close/>
              </a:path>
            </a:pathLst>
          </a:custGeom>
          <a:solidFill>
            <a:srgbClr val="EDEDED"/>
          </a:solidFill>
          <a:ln>
            <a:noFill/>
          </a:ln>
          <a:effectLst>
            <a:outerShdw blurRad="50800" dist="38100" dir="10800000" algn="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Text Placeholder 3"/>
          <p:cNvSpPr>
            <a:spLocks noGrp="1"/>
          </p:cNvSpPr>
          <p:nvPr>
            <p:ph type="body" sz="quarter" idx="10"/>
          </p:nvPr>
        </p:nvSpPr>
        <p:spPr>
          <a:xfrm>
            <a:off x="1648496" y="395397"/>
            <a:ext cx="7096259"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1"/>
          </p:nvPr>
        </p:nvSpPr>
        <p:spPr>
          <a:xfrm>
            <a:off x="1648496" y="1114987"/>
            <a:ext cx="7096259"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2"/>
          </p:nvPr>
        </p:nvSpPr>
        <p:spPr>
          <a:xfrm>
            <a:off x="1648497" y="1541357"/>
            <a:ext cx="7096258"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488313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9" name="Text Placeholder 3"/>
          <p:cNvSpPr>
            <a:spLocks noGrp="1"/>
          </p:cNvSpPr>
          <p:nvPr>
            <p:ph type="body" sz="quarter" idx="10"/>
          </p:nvPr>
        </p:nvSpPr>
        <p:spPr>
          <a:xfrm>
            <a:off x="347730" y="395397"/>
            <a:ext cx="8384146"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1"/>
          </p:nvPr>
        </p:nvSpPr>
        <p:spPr>
          <a:xfrm>
            <a:off x="347730" y="1114987"/>
            <a:ext cx="8384146" cy="406049"/>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2"/>
          </p:nvPr>
        </p:nvSpPr>
        <p:spPr>
          <a:xfrm>
            <a:off x="347730" y="1541357"/>
            <a:ext cx="8384145" cy="248082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943816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4000" cy="6857464"/>
          </a:xfrm>
          <a:prstGeom prst="rect">
            <a:avLst/>
          </a:prstGeom>
        </p:spPr>
      </p:pic>
      <p:grpSp>
        <p:nvGrpSpPr>
          <p:cNvPr id="6" name="Group 5"/>
          <p:cNvGrpSpPr/>
          <p:nvPr userDrawn="1"/>
        </p:nvGrpSpPr>
        <p:grpSpPr>
          <a:xfrm>
            <a:off x="368655" y="362216"/>
            <a:ext cx="1866593" cy="462031"/>
            <a:chOff x="510323" y="709946"/>
            <a:chExt cx="6464776" cy="1600203"/>
          </a:xfrm>
        </p:grpSpPr>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0323" y="709946"/>
              <a:ext cx="2971806" cy="1600203"/>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368655" y="2301470"/>
            <a:ext cx="3147277"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22"/>
          </p:nvPr>
        </p:nvSpPr>
        <p:spPr>
          <a:xfrm>
            <a:off x="368656" y="3000738"/>
            <a:ext cx="4151829" cy="3309910"/>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1452351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 name="Rectangle 1"/>
          <p:cNvSpPr/>
          <p:nvPr userDrawn="1"/>
        </p:nvSpPr>
        <p:spPr>
          <a:xfrm>
            <a:off x="0" y="0"/>
            <a:ext cx="9144000" cy="6858000"/>
          </a:xfrm>
          <a:prstGeom prst="rect">
            <a:avLst/>
          </a:prstGeom>
          <a:blipFill dpi="0" rotWithShape="1">
            <a:blip r:embed="rId2">
              <a:alphaModFix amt="25000"/>
              <a:extLst>
                <a:ext uri="{BEBA8EAE-BF5A-486C-A8C5-ECC9F3942E4B}">
                  <a14:imgProps xmlns:a14="http://schemas.microsoft.com/office/drawing/2010/main">
                    <a14:imgLayer r:embed="rId3">
                      <a14:imgEffect>
                        <a14:saturation sat="17000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p:cNvGrpSpPr/>
          <p:nvPr userDrawn="1"/>
        </p:nvGrpSpPr>
        <p:grpSpPr>
          <a:xfrm>
            <a:off x="381856" y="362216"/>
            <a:ext cx="1853392" cy="462031"/>
            <a:chOff x="556043" y="709946"/>
            <a:chExt cx="6419056" cy="1600203"/>
          </a:xfrm>
        </p:grpSpPr>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347730" y="2389946"/>
            <a:ext cx="8384146" cy="699268"/>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22"/>
          </p:nvPr>
        </p:nvSpPr>
        <p:spPr>
          <a:xfrm>
            <a:off x="347730" y="3110902"/>
            <a:ext cx="8384145" cy="739881"/>
          </a:xfrm>
          <a:prstGeom prst="rect">
            <a:avLst/>
          </a:prstGeom>
        </p:spPr>
        <p:txBody>
          <a:bodyPr/>
          <a:lstStyle>
            <a:lvl1pPr marL="0" indent="0" algn="l">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5111051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2" name="Rectangle 1"/>
          <p:cNvSpPr/>
          <p:nvPr userDrawn="1"/>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userDrawn="1"/>
        </p:nvGrpSpPr>
        <p:grpSpPr>
          <a:xfrm>
            <a:off x="381856" y="362216"/>
            <a:ext cx="1853392" cy="462031"/>
            <a:chOff x="556043" y="709946"/>
            <a:chExt cx="6419056" cy="1600203"/>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9" name="Rectangle 8"/>
          <p:cNvSpPr/>
          <p:nvPr userDrawn="1"/>
        </p:nvSpPr>
        <p:spPr>
          <a:xfrm>
            <a:off x="0" y="0"/>
            <a:ext cx="9144000" cy="6858000"/>
          </a:xfrm>
          <a:prstGeom prst="rect">
            <a:avLst/>
          </a:prstGeom>
          <a:blipFill dpi="0" rotWithShape="1">
            <a:blip r:embed="rId4">
              <a:alphaModFix amt="25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3"/>
          <p:cNvSpPr>
            <a:spLocks noGrp="1"/>
          </p:cNvSpPr>
          <p:nvPr>
            <p:ph type="body" sz="quarter" idx="10" hasCustomPrompt="1"/>
          </p:nvPr>
        </p:nvSpPr>
        <p:spPr>
          <a:xfrm>
            <a:off x="347730" y="2389946"/>
            <a:ext cx="8384146" cy="699268"/>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8" name="Text Placeholder 5"/>
          <p:cNvSpPr>
            <a:spLocks noGrp="1"/>
          </p:cNvSpPr>
          <p:nvPr>
            <p:ph type="body" sz="quarter" idx="22"/>
          </p:nvPr>
        </p:nvSpPr>
        <p:spPr>
          <a:xfrm>
            <a:off x="347730" y="3110902"/>
            <a:ext cx="8384145" cy="739881"/>
          </a:xfrm>
          <a:prstGeom prst="rect">
            <a:avLst/>
          </a:prstGeom>
        </p:spPr>
        <p:txBody>
          <a:bodyPr/>
          <a:lstStyle>
            <a:lvl1pPr marL="0" indent="0" algn="l">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9726333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12" name="Text Placeholder 3"/>
          <p:cNvSpPr>
            <a:spLocks noGrp="1"/>
          </p:cNvSpPr>
          <p:nvPr>
            <p:ph type="body" sz="quarter" idx="10" hasCustomPrompt="1"/>
          </p:nvPr>
        </p:nvSpPr>
        <p:spPr>
          <a:xfrm>
            <a:off x="4533362" y="2456274"/>
            <a:ext cx="4198513" cy="632940"/>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Thank You</a:t>
            </a:r>
          </a:p>
        </p:txBody>
      </p:sp>
      <p:sp>
        <p:nvSpPr>
          <p:cNvPr id="13" name="Text Placeholder 5"/>
          <p:cNvSpPr>
            <a:spLocks noGrp="1"/>
          </p:cNvSpPr>
          <p:nvPr>
            <p:ph type="body" sz="quarter" idx="22"/>
          </p:nvPr>
        </p:nvSpPr>
        <p:spPr>
          <a:xfrm>
            <a:off x="4533363" y="3181082"/>
            <a:ext cx="4198512" cy="1815921"/>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Tree>
    <p:extLst>
      <p:ext uri="{BB962C8B-B14F-4D97-AF65-F5344CB8AC3E}">
        <p14:creationId xmlns:p14="http://schemas.microsoft.com/office/powerpoint/2010/main" val="31846721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
    <p:spTree>
      <p:nvGrpSpPr>
        <p:cNvPr id="1" name=""/>
        <p:cNvGrpSpPr/>
        <p:nvPr/>
      </p:nvGrpSpPr>
      <p:grpSpPr>
        <a:xfrm>
          <a:off x="0" y="0"/>
          <a:ext cx="0" cy="0"/>
          <a:chOff x="0" y="0"/>
          <a:chExt cx="0" cy="0"/>
        </a:xfrm>
      </p:grpSpPr>
      <p:sp>
        <p:nvSpPr>
          <p:cNvPr id="19" name="Rectangle 18"/>
          <p:cNvSpPr/>
          <p:nvPr userDrawn="1"/>
        </p:nvSpPr>
        <p:spPr>
          <a:xfrm>
            <a:off x="-1" y="4033523"/>
            <a:ext cx="9144000" cy="2839792"/>
          </a:xfrm>
          <a:prstGeom prst="rect">
            <a:avLst/>
          </a:prstGeom>
          <a:solidFill>
            <a:srgbClr val="008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a:spLocks/>
          </p:cNvSpPr>
          <p:nvPr userDrawn="1"/>
        </p:nvSpPr>
        <p:spPr>
          <a:xfrm>
            <a:off x="12879" y="4036742"/>
            <a:ext cx="9144000" cy="2839792"/>
          </a:xfrm>
          <a:prstGeom prst="rect">
            <a:avLst/>
          </a:prstGeom>
          <a:blipFill dpi="0" rotWithShape="1">
            <a:blip r:embed="rId2">
              <a:alphaModFix amt="26000"/>
              <a:extLst>
                <a:ext uri="{BEBA8EAE-BF5A-486C-A8C5-ECC9F3942E4B}">
                  <a14:imgProps xmlns:a14="http://schemas.microsoft.com/office/drawing/2010/main">
                    <a14:imgLayer r:embed="rId3">
                      <a14:imgEffect>
                        <a14:saturation sat="98000"/>
                      </a14:imgEffect>
                    </a14:imgLayer>
                  </a14:imgProps>
                </a:ext>
                <a:ext uri="{28A0092B-C50C-407E-A947-70E740481C1C}">
                  <a14:useLocalDpi xmlns:a14="http://schemas.microsoft.com/office/drawing/2010/main" val="0"/>
                </a:ext>
              </a:extLst>
            </a:blip>
            <a:srcRect/>
            <a:tile tx="0" ty="0" sx="90000" sy="90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5"/>
          <p:cNvSpPr>
            <a:spLocks noGrp="1"/>
          </p:cNvSpPr>
          <p:nvPr>
            <p:ph type="body" sz="quarter" idx="22"/>
          </p:nvPr>
        </p:nvSpPr>
        <p:spPr>
          <a:xfrm>
            <a:off x="489398" y="1178417"/>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6" name="Text Placeholder 5"/>
          <p:cNvSpPr>
            <a:spLocks noGrp="1"/>
          </p:cNvSpPr>
          <p:nvPr>
            <p:ph type="body" sz="quarter" idx="23"/>
          </p:nvPr>
        </p:nvSpPr>
        <p:spPr>
          <a:xfrm>
            <a:off x="3219719" y="1178416"/>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7" name="Text Placeholder 5"/>
          <p:cNvSpPr>
            <a:spLocks noGrp="1"/>
          </p:cNvSpPr>
          <p:nvPr>
            <p:ph type="body" sz="quarter" idx="24"/>
          </p:nvPr>
        </p:nvSpPr>
        <p:spPr>
          <a:xfrm>
            <a:off x="5950040" y="1178415"/>
            <a:ext cx="2730321" cy="14617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endParaRPr lang="en-US" dirty="0"/>
          </a:p>
        </p:txBody>
      </p:sp>
      <p:sp>
        <p:nvSpPr>
          <p:cNvPr id="18" name="Text Placeholder 3"/>
          <p:cNvSpPr>
            <a:spLocks noGrp="1"/>
          </p:cNvSpPr>
          <p:nvPr>
            <p:ph type="body" sz="quarter" idx="10" hasCustomPrompt="1"/>
          </p:nvPr>
        </p:nvSpPr>
        <p:spPr>
          <a:xfrm>
            <a:off x="3676868" y="3374265"/>
            <a:ext cx="1816021" cy="1107583"/>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Tree>
    <p:extLst>
      <p:ext uri="{BB962C8B-B14F-4D97-AF65-F5344CB8AC3E}">
        <p14:creationId xmlns:p14="http://schemas.microsoft.com/office/powerpoint/2010/main" val="14414338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6" name="Rectangle 5"/>
          <p:cNvSpPr/>
          <p:nvPr userDrawn="1"/>
        </p:nvSpPr>
        <p:spPr>
          <a:xfrm>
            <a:off x="2743200" y="0"/>
            <a:ext cx="6400800" cy="6858000"/>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a:spLocks/>
          </p:cNvSpPr>
          <p:nvPr userDrawn="1"/>
        </p:nvSpPr>
        <p:spPr>
          <a:xfrm>
            <a:off x="2743200" y="0"/>
            <a:ext cx="6400800" cy="6858000"/>
          </a:xfrm>
          <a:prstGeom prst="rect">
            <a:avLst/>
          </a:prstGeom>
          <a:blipFill dpi="0" rotWithShape="1">
            <a:blip r:embed="rId2">
              <a:alphaModFix amt="25000"/>
              <a:extLst>
                <a:ext uri="{28A0092B-C50C-407E-A947-70E740481C1C}">
                  <a14:useLocalDpi xmlns:a14="http://schemas.microsoft.com/office/drawing/2010/main" val="0"/>
                </a:ext>
              </a:extLst>
            </a:blip>
            <a:srcRect/>
            <a:tile tx="0" ty="0" sx="35000" sy="35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p:cNvSpPr>
            <a:spLocks noGrp="1"/>
          </p:cNvSpPr>
          <p:nvPr>
            <p:ph type="body" sz="quarter" idx="10" hasCustomPrompt="1"/>
          </p:nvPr>
        </p:nvSpPr>
        <p:spPr>
          <a:xfrm>
            <a:off x="347730" y="2163651"/>
            <a:ext cx="2125013" cy="925563"/>
          </a:xfrm>
          <a:prstGeom prst="rect">
            <a:avLst/>
          </a:prstGeom>
        </p:spPr>
        <p:txBody>
          <a:bodyPr/>
          <a:lstStyle>
            <a:lvl1pPr marL="0" indent="0" algn="r">
              <a:buNone/>
              <a:defRPr sz="3600" b="1">
                <a:solidFill>
                  <a:srgbClr val="1C344D"/>
                </a:solidFill>
                <a:latin typeface="Gill Sans MT" panose="020B0502020104020203" pitchFamily="34" charset="0"/>
              </a:defRPr>
            </a:lvl1pPr>
          </a:lstStyle>
          <a:p>
            <a:pPr lvl="0"/>
            <a:r>
              <a:rPr lang="en-US" dirty="0"/>
              <a:t>Thank You</a:t>
            </a:r>
          </a:p>
        </p:txBody>
      </p:sp>
      <p:sp>
        <p:nvSpPr>
          <p:cNvPr id="10" name="Text Placeholder 5"/>
          <p:cNvSpPr>
            <a:spLocks noGrp="1"/>
          </p:cNvSpPr>
          <p:nvPr>
            <p:ph type="body" sz="quarter" idx="22"/>
          </p:nvPr>
        </p:nvSpPr>
        <p:spPr>
          <a:xfrm>
            <a:off x="347731" y="3089214"/>
            <a:ext cx="2125013" cy="3388859"/>
          </a:xfrm>
          <a:prstGeom prst="rect">
            <a:avLst/>
          </a:prstGeom>
        </p:spPr>
        <p:txBody>
          <a:bodyPr/>
          <a:lstStyle>
            <a:lvl1pPr marL="0" indent="0" algn="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2776023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3">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3999" cy="6857463"/>
          </a:xfrm>
          <a:prstGeom prst="rect">
            <a:avLst/>
          </a:prstGeom>
        </p:spPr>
      </p:pic>
      <p:grpSp>
        <p:nvGrpSpPr>
          <p:cNvPr id="11" name="Group 10"/>
          <p:cNvGrpSpPr/>
          <p:nvPr userDrawn="1"/>
        </p:nvGrpSpPr>
        <p:grpSpPr>
          <a:xfrm>
            <a:off x="381856" y="362216"/>
            <a:ext cx="1853392" cy="462031"/>
            <a:chOff x="556043" y="709946"/>
            <a:chExt cx="6419056" cy="1600203"/>
          </a:xfrm>
        </p:grpSpPr>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
        <p:nvSpPr>
          <p:cNvPr id="14" name="Text Placeholder 3"/>
          <p:cNvSpPr>
            <a:spLocks noGrp="1"/>
          </p:cNvSpPr>
          <p:nvPr>
            <p:ph type="body" sz="quarter" idx="10" hasCustomPrompt="1"/>
          </p:nvPr>
        </p:nvSpPr>
        <p:spPr>
          <a:xfrm>
            <a:off x="0" y="3103811"/>
            <a:ext cx="7328079" cy="631064"/>
          </a:xfrm>
          <a:prstGeom prst="rect">
            <a:avLst/>
          </a:prstGeom>
        </p:spPr>
        <p:txBody>
          <a:bodyPr/>
          <a:lstStyle>
            <a:lvl1pPr marL="0" indent="0" algn="ctr">
              <a:buNone/>
              <a:defRPr sz="3600" b="1">
                <a:solidFill>
                  <a:schemeClr val="bg1"/>
                </a:solidFill>
                <a:latin typeface="Gill Sans MT" panose="020B0502020104020203" pitchFamily="34" charset="0"/>
              </a:defRPr>
            </a:lvl1pPr>
          </a:lstStyle>
          <a:p>
            <a:pPr lvl="0"/>
            <a:r>
              <a:rPr lang="en-US" dirty="0"/>
              <a:t>Thank You</a:t>
            </a:r>
          </a:p>
        </p:txBody>
      </p:sp>
      <p:sp>
        <p:nvSpPr>
          <p:cNvPr id="15" name="Text Placeholder 5"/>
          <p:cNvSpPr>
            <a:spLocks noGrp="1"/>
          </p:cNvSpPr>
          <p:nvPr>
            <p:ph type="body" sz="quarter" idx="11"/>
          </p:nvPr>
        </p:nvSpPr>
        <p:spPr>
          <a:xfrm>
            <a:off x="0" y="3734875"/>
            <a:ext cx="7328079" cy="540912"/>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475965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59" y="2"/>
            <a:ext cx="9388552" cy="6464594"/>
          </a:xfrm>
          <a:prstGeom prst="rect">
            <a:avLst/>
          </a:prstGeom>
        </p:spPr>
      </p:pic>
      <p:sp>
        <p:nvSpPr>
          <p:cNvPr id="8" name="Text Placeholder 3"/>
          <p:cNvSpPr>
            <a:spLocks noGrp="1"/>
          </p:cNvSpPr>
          <p:nvPr>
            <p:ph type="body" sz="quarter" idx="10"/>
          </p:nvPr>
        </p:nvSpPr>
        <p:spPr>
          <a:xfrm>
            <a:off x="0" y="1"/>
            <a:ext cx="9144000" cy="1073887"/>
          </a:xfrm>
          <a:prstGeom prst="rect">
            <a:avLst/>
          </a:prstGeom>
        </p:spPr>
        <p:txBody>
          <a:bodyPr anchor="ctr"/>
          <a:lstStyle>
            <a:lvl1pPr marL="0" indent="0" algn="l">
              <a:buNone/>
              <a:defRPr sz="3600" b="1">
                <a:solidFill>
                  <a:srgbClr val="008C99"/>
                </a:solidFill>
                <a:latin typeface="Gill Sans MT" panose="020B0502020104020203" pitchFamily="34" charset="0"/>
              </a:defRPr>
            </a:lvl1pPr>
          </a:lstStyle>
          <a:p>
            <a:pPr lvl="0"/>
            <a:r>
              <a:rPr lang="en-US" dirty="0"/>
              <a:t>Edit Master text styles</a:t>
            </a:r>
          </a:p>
        </p:txBody>
      </p:sp>
      <p:sp>
        <p:nvSpPr>
          <p:cNvPr id="9" name="Text Placeholder 5"/>
          <p:cNvSpPr>
            <a:spLocks noGrp="1"/>
          </p:cNvSpPr>
          <p:nvPr>
            <p:ph type="body" sz="quarter" idx="16"/>
          </p:nvPr>
        </p:nvSpPr>
        <p:spPr>
          <a:xfrm>
            <a:off x="128337"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19"/>
          </p:nvPr>
        </p:nvSpPr>
        <p:spPr>
          <a:xfrm>
            <a:off x="5550941"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1" name="Text Placeholder 3"/>
          <p:cNvSpPr>
            <a:spLocks noGrp="1"/>
          </p:cNvSpPr>
          <p:nvPr>
            <p:ph type="body" sz="quarter" idx="20"/>
          </p:nvPr>
        </p:nvSpPr>
        <p:spPr>
          <a:xfrm>
            <a:off x="128805"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3"/>
          <p:cNvSpPr>
            <a:spLocks noGrp="1"/>
          </p:cNvSpPr>
          <p:nvPr>
            <p:ph type="body" sz="quarter" idx="21"/>
          </p:nvPr>
        </p:nvSpPr>
        <p:spPr>
          <a:xfrm>
            <a:off x="5550941"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p:cNvCxnSpPr/>
          <p:nvPr userDrawn="1"/>
        </p:nvCxnSpPr>
        <p:spPr>
          <a:xfrm>
            <a:off x="0" y="1073888"/>
            <a:ext cx="5241851"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07161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Title 6"/>
          <p:cNvSpPr>
            <a:spLocks noGrp="1"/>
          </p:cNvSpPr>
          <p:nvPr>
            <p:ph type="title"/>
          </p:nvPr>
        </p:nvSpPr>
        <p:spPr/>
        <p:txBody>
          <a:bodyPr/>
          <a:lstStyle/>
          <a:p>
            <a:r>
              <a:rPr lang="en-US"/>
              <a:t>Click to edit Master title style</a:t>
            </a:r>
          </a:p>
        </p:txBody>
      </p:sp>
      <p:sp>
        <p:nvSpPr>
          <p:cNvPr id="9" name="Date Placeholder 8"/>
          <p:cNvSpPr>
            <a:spLocks noGrp="1"/>
          </p:cNvSpPr>
          <p:nvPr>
            <p:ph type="dt" sz="half" idx="10"/>
          </p:nvPr>
        </p:nvSpPr>
        <p:spPr/>
        <p:txBody>
          <a:bodyPr/>
          <a:lstStyle/>
          <a:p>
            <a:fld id="{0BAF8CA4-54B6-4D8E-952E-E68D33F7EB9C}" type="datetimeFigureOut">
              <a:rPr lang="en-US" smtClean="0"/>
              <a:t>9/22/2021</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8506559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F8CA4-54B6-4D8E-952E-E68D33F7EB9C}" type="datetimeFigureOut">
              <a:rPr lang="en-US" smtClean="0"/>
              <a:t>9/22/2021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4103816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BAF8CA4-54B6-4D8E-952E-E68D33F7EB9C}" type="datetimeFigureOut">
              <a:rPr lang="en-US" smtClean="0"/>
              <a:t>9/22/2021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5771131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BAF8CA4-54B6-4D8E-952E-E68D33F7EB9C}" type="datetimeFigureOut">
              <a:rPr lang="en-US" smtClean="0"/>
              <a:t>9/22/2021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714112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BAF8CA4-54B6-4D8E-952E-E68D33F7EB9C}" type="datetimeFigureOut">
              <a:rPr lang="en-US" smtClean="0"/>
              <a:t>9/22/2021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09460303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BAF8CA4-54B6-4D8E-952E-E68D33F7EB9C}" type="datetimeFigureOut">
              <a:rPr lang="en-US" smtClean="0"/>
              <a:t>9/22/2021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31593004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AF8CA4-54B6-4D8E-952E-E68D33F7EB9C}" type="datetimeFigureOut">
              <a:rPr lang="en-US" smtClean="0"/>
              <a:t>9/22/2021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19150490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BAF8CA4-54B6-4D8E-952E-E68D33F7EB9C}" type="datetimeFigureOut">
              <a:rPr lang="en-US" smtClean="0"/>
              <a:t>9/22/2021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1153776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BAF8CA4-54B6-4D8E-952E-E68D33F7EB9C}" type="datetimeFigureOut">
              <a:rPr lang="en-US" smtClean="0"/>
              <a:t>9/22/2021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14193477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F8CA4-54B6-4D8E-952E-E68D33F7EB9C}" type="datetimeFigureOut">
              <a:rPr lang="en-US" smtClean="0"/>
              <a:t>9/22/2021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930531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0">
    <p:spTree>
      <p:nvGrpSpPr>
        <p:cNvPr id="1" name=""/>
        <p:cNvGrpSpPr/>
        <p:nvPr/>
      </p:nvGrpSpPr>
      <p:grpSpPr>
        <a:xfrm>
          <a:off x="0" y="0"/>
          <a:ext cx="0" cy="0"/>
          <a:chOff x="0" y="0"/>
          <a:chExt cx="0" cy="0"/>
        </a:xfrm>
      </p:grpSpPr>
      <p:sp>
        <p:nvSpPr>
          <p:cNvPr id="10" name="AutoShape 3"/>
          <p:cNvSpPr>
            <a:spLocks noChangeAspect="1" noChangeArrowheads="1" noTextEdit="1"/>
          </p:cNvSpPr>
          <p:nvPr userDrawn="1"/>
        </p:nvSpPr>
        <p:spPr bwMode="auto">
          <a:xfrm>
            <a:off x="721218" y="3232499"/>
            <a:ext cx="7187887" cy="25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5"/>
          <p:cNvSpPr>
            <a:spLocks/>
          </p:cNvSpPr>
          <p:nvPr userDrawn="1"/>
        </p:nvSpPr>
        <p:spPr bwMode="auto">
          <a:xfrm>
            <a:off x="2675641" y="3232596"/>
            <a:ext cx="1748304" cy="2594380"/>
          </a:xfrm>
          <a:custGeom>
            <a:avLst/>
            <a:gdLst>
              <a:gd name="T0" fmla="*/ 0 w 1401"/>
              <a:gd name="T1" fmla="*/ 0 h 2079"/>
              <a:gd name="T2" fmla="*/ 0 w 1401"/>
              <a:gd name="T3" fmla="*/ 1677 h 2079"/>
              <a:gd name="T4" fmla="*/ 702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2"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2" name="Freeform 6"/>
          <p:cNvSpPr>
            <a:spLocks/>
          </p:cNvSpPr>
          <p:nvPr userDrawn="1"/>
        </p:nvSpPr>
        <p:spPr bwMode="auto">
          <a:xfrm>
            <a:off x="6588524" y="3232596"/>
            <a:ext cx="1748304" cy="2594380"/>
          </a:xfrm>
          <a:custGeom>
            <a:avLst/>
            <a:gdLst>
              <a:gd name="T0" fmla="*/ 0 w 1401"/>
              <a:gd name="T1" fmla="*/ 0 h 2079"/>
              <a:gd name="T2" fmla="*/ 0 w 1401"/>
              <a:gd name="T3" fmla="*/ 1677 h 2079"/>
              <a:gd name="T4" fmla="*/ 700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0"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Freeform 7"/>
          <p:cNvSpPr>
            <a:spLocks/>
          </p:cNvSpPr>
          <p:nvPr userDrawn="1"/>
        </p:nvSpPr>
        <p:spPr bwMode="auto">
          <a:xfrm>
            <a:off x="4632756" y="3232596"/>
            <a:ext cx="1749552" cy="2594380"/>
          </a:xfrm>
          <a:custGeom>
            <a:avLst/>
            <a:gdLst>
              <a:gd name="T0" fmla="*/ 0 w 1402"/>
              <a:gd name="T1" fmla="*/ 0 h 2079"/>
              <a:gd name="T2" fmla="*/ 0 w 1402"/>
              <a:gd name="T3" fmla="*/ 1677 h 2079"/>
              <a:gd name="T4" fmla="*/ 700 w 1402"/>
              <a:gd name="T5" fmla="*/ 2079 h 2079"/>
              <a:gd name="T6" fmla="*/ 1402 w 1402"/>
              <a:gd name="T7" fmla="*/ 1677 h 2079"/>
              <a:gd name="T8" fmla="*/ 1402 w 1402"/>
              <a:gd name="T9" fmla="*/ 0 h 2079"/>
              <a:gd name="T10" fmla="*/ 0 w 1402"/>
              <a:gd name="T11" fmla="*/ 0 h 2079"/>
            </a:gdLst>
            <a:ahLst/>
            <a:cxnLst>
              <a:cxn ang="0">
                <a:pos x="T0" y="T1"/>
              </a:cxn>
              <a:cxn ang="0">
                <a:pos x="T2" y="T3"/>
              </a:cxn>
              <a:cxn ang="0">
                <a:pos x="T4" y="T5"/>
              </a:cxn>
              <a:cxn ang="0">
                <a:pos x="T6" y="T7"/>
              </a:cxn>
              <a:cxn ang="0">
                <a:pos x="T8" y="T9"/>
              </a:cxn>
              <a:cxn ang="0">
                <a:pos x="T10" y="T11"/>
              </a:cxn>
            </a:cxnLst>
            <a:rect l="0" t="0" r="r" b="b"/>
            <a:pathLst>
              <a:path w="1402" h="2079">
                <a:moveTo>
                  <a:pt x="0" y="0"/>
                </a:moveTo>
                <a:lnTo>
                  <a:pt x="0" y="1677"/>
                </a:lnTo>
                <a:lnTo>
                  <a:pt x="700" y="2079"/>
                </a:lnTo>
                <a:lnTo>
                  <a:pt x="1402" y="1677"/>
                </a:lnTo>
                <a:lnTo>
                  <a:pt x="1402"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4" name="Freeform 8"/>
          <p:cNvSpPr>
            <a:spLocks/>
          </p:cNvSpPr>
          <p:nvPr userDrawn="1"/>
        </p:nvSpPr>
        <p:spPr bwMode="auto">
          <a:xfrm>
            <a:off x="721218" y="3232596"/>
            <a:ext cx="1748304" cy="2594380"/>
          </a:xfrm>
          <a:custGeom>
            <a:avLst/>
            <a:gdLst>
              <a:gd name="T0" fmla="*/ 0 w 1401"/>
              <a:gd name="T1" fmla="*/ 0 h 2079"/>
              <a:gd name="T2" fmla="*/ 0 w 1401"/>
              <a:gd name="T3" fmla="*/ 1677 h 2079"/>
              <a:gd name="T4" fmla="*/ 701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1"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5"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1"/>
          </p:nvPr>
        </p:nvSpPr>
        <p:spPr>
          <a:xfrm>
            <a:off x="721219"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7" name="Text Placeholder 5"/>
          <p:cNvSpPr>
            <a:spLocks noGrp="1"/>
          </p:cNvSpPr>
          <p:nvPr>
            <p:ph type="body" sz="quarter" idx="22"/>
          </p:nvPr>
        </p:nvSpPr>
        <p:spPr>
          <a:xfrm>
            <a:off x="721217"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3"/>
          </p:nvPr>
        </p:nvSpPr>
        <p:spPr>
          <a:xfrm>
            <a:off x="2702051"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4"/>
          </p:nvPr>
        </p:nvSpPr>
        <p:spPr>
          <a:xfrm>
            <a:off x="2702049"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5"/>
          </p:nvPr>
        </p:nvSpPr>
        <p:spPr>
          <a:xfrm>
            <a:off x="4633538"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26"/>
          </p:nvPr>
        </p:nvSpPr>
        <p:spPr>
          <a:xfrm>
            <a:off x="4633536"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0" name="Text Placeholder 5"/>
          <p:cNvSpPr>
            <a:spLocks noGrp="1"/>
          </p:cNvSpPr>
          <p:nvPr>
            <p:ph type="body" sz="quarter" idx="27"/>
          </p:nvPr>
        </p:nvSpPr>
        <p:spPr>
          <a:xfrm>
            <a:off x="6561085" y="3231153"/>
            <a:ext cx="1745612"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31" name="Text Placeholder 5"/>
          <p:cNvSpPr>
            <a:spLocks noGrp="1"/>
          </p:cNvSpPr>
          <p:nvPr>
            <p:ph type="body" sz="quarter" idx="28"/>
          </p:nvPr>
        </p:nvSpPr>
        <p:spPr>
          <a:xfrm>
            <a:off x="6561083" y="3637201"/>
            <a:ext cx="1751930"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3" name="Text Placeholder 5"/>
          <p:cNvSpPr>
            <a:spLocks noGrp="1"/>
          </p:cNvSpPr>
          <p:nvPr>
            <p:ph type="body" sz="quarter" idx="30"/>
          </p:nvPr>
        </p:nvSpPr>
        <p:spPr>
          <a:xfrm>
            <a:off x="721216" y="1378040"/>
            <a:ext cx="7615611" cy="16742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0896575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F8CA4-54B6-4D8E-952E-E68D33F7EB9C}" type="datetimeFigureOut">
              <a:rPr lang="en-US" smtClean="0"/>
              <a:t>9/22/2021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7D68C-C797-4DD9-AEED-830D0EAD7454}" type="slidenum">
              <a:rPr lang="en-US" smtClean="0"/>
              <a:t>‹#›</a:t>
            </a:fld>
            <a:endParaRPr lang="en-US"/>
          </a:p>
        </p:txBody>
      </p:sp>
    </p:spTree>
    <p:extLst>
      <p:ext uri="{BB962C8B-B14F-4D97-AF65-F5344CB8AC3E}">
        <p14:creationId xmlns:p14="http://schemas.microsoft.com/office/powerpoint/2010/main" val="12248776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2">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4283708"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p:cNvSpPr>
            <a:spLocks noGrp="1"/>
          </p:cNvSpPr>
          <p:nvPr>
            <p:ph type="pic" sz="quarter" idx="21"/>
          </p:nvPr>
        </p:nvSpPr>
        <p:spPr>
          <a:xfrm>
            <a:off x="4529470" y="1233376"/>
            <a:ext cx="4476271" cy="5072173"/>
          </a:xfrm>
          <a:prstGeom prst="rect">
            <a:avLst/>
          </a:prstGeom>
        </p:spPr>
        <p:txBody>
          <a:bodyPr/>
          <a:lstStyle>
            <a:lvl1pPr>
              <a:defRPr>
                <a:ln>
                  <a:noFill/>
                </a:ln>
                <a:solidFill>
                  <a:srgbClr val="50A5AB"/>
                </a:solidFill>
              </a:defRPr>
            </a:lvl1pPr>
          </a:lstStyle>
          <a:p>
            <a:endParaRPr lang="en-US"/>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81081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4">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59" y="2"/>
            <a:ext cx="9388552" cy="6464594"/>
          </a:xfrm>
          <a:prstGeom prst="rect">
            <a:avLst/>
          </a:prstGeom>
        </p:spPr>
      </p:pic>
      <p:sp>
        <p:nvSpPr>
          <p:cNvPr id="8" name="Text Placeholder 3"/>
          <p:cNvSpPr>
            <a:spLocks noGrp="1"/>
          </p:cNvSpPr>
          <p:nvPr>
            <p:ph type="body" sz="quarter" idx="10"/>
          </p:nvPr>
        </p:nvSpPr>
        <p:spPr>
          <a:xfrm>
            <a:off x="0" y="1"/>
            <a:ext cx="9144000" cy="1073887"/>
          </a:xfrm>
          <a:prstGeom prst="rect">
            <a:avLst/>
          </a:prstGeom>
        </p:spPr>
        <p:txBody>
          <a:bodyPr anchor="ctr"/>
          <a:lstStyle>
            <a:lvl1pPr marL="0" indent="0" algn="l">
              <a:buNone/>
              <a:defRPr sz="3600" b="1">
                <a:solidFill>
                  <a:srgbClr val="008C99"/>
                </a:solidFill>
                <a:latin typeface="Gill Sans MT" panose="020B0502020104020203" pitchFamily="34" charset="0"/>
              </a:defRPr>
            </a:lvl1pPr>
          </a:lstStyle>
          <a:p>
            <a:pPr lvl="0"/>
            <a:r>
              <a:rPr lang="en-US" dirty="0"/>
              <a:t>Edit Master text styles</a:t>
            </a:r>
          </a:p>
        </p:txBody>
      </p:sp>
      <p:sp>
        <p:nvSpPr>
          <p:cNvPr id="9" name="Text Placeholder 5"/>
          <p:cNvSpPr>
            <a:spLocks noGrp="1"/>
          </p:cNvSpPr>
          <p:nvPr>
            <p:ph type="body" sz="quarter" idx="16"/>
          </p:nvPr>
        </p:nvSpPr>
        <p:spPr>
          <a:xfrm>
            <a:off x="128337"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19"/>
          </p:nvPr>
        </p:nvSpPr>
        <p:spPr>
          <a:xfrm>
            <a:off x="5550941" y="1197461"/>
            <a:ext cx="3454832"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1" name="Text Placeholder 3"/>
          <p:cNvSpPr>
            <a:spLocks noGrp="1"/>
          </p:cNvSpPr>
          <p:nvPr>
            <p:ph type="body" sz="quarter" idx="20"/>
          </p:nvPr>
        </p:nvSpPr>
        <p:spPr>
          <a:xfrm>
            <a:off x="128805"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3"/>
          <p:cNvSpPr>
            <a:spLocks noGrp="1"/>
          </p:cNvSpPr>
          <p:nvPr>
            <p:ph type="body" sz="quarter" idx="21"/>
          </p:nvPr>
        </p:nvSpPr>
        <p:spPr>
          <a:xfrm>
            <a:off x="5550941" y="1767688"/>
            <a:ext cx="3454400"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p:cNvCxnSpPr/>
          <p:nvPr userDrawn="1"/>
        </p:nvCxnSpPr>
        <p:spPr>
          <a:xfrm>
            <a:off x="0" y="1073888"/>
            <a:ext cx="5241851"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26270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1"/>
            <a:ext cx="9144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28804" y="1233377"/>
            <a:ext cx="8866339"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93788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68"/>
            <a:ext cx="9143999" cy="6857463"/>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71941" y="5892990"/>
            <a:ext cx="2574684" cy="860902"/>
          </a:xfrm>
          <a:prstGeom prst="rect">
            <a:avLst/>
          </a:prstGeom>
        </p:spPr>
      </p:pic>
      <p:grpSp>
        <p:nvGrpSpPr>
          <p:cNvPr id="9" name="Group 8"/>
          <p:cNvGrpSpPr/>
          <p:nvPr userDrawn="1"/>
        </p:nvGrpSpPr>
        <p:grpSpPr>
          <a:xfrm>
            <a:off x="72117" y="75858"/>
            <a:ext cx="2217799" cy="595647"/>
            <a:chOff x="-982551" y="478559"/>
            <a:chExt cx="7681145" cy="2062970"/>
          </a:xfrm>
        </p:grpSpPr>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82551" y="478559"/>
              <a:ext cx="5191944" cy="2062970"/>
            </a:xfrm>
            <a:prstGeom prst="rect">
              <a:avLst/>
            </a:prstGeom>
          </p:spPr>
        </p:pic>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09393" y="709946"/>
              <a:ext cx="2489201" cy="1600203"/>
            </a:xfrm>
            <a:prstGeom prst="rect">
              <a:avLst/>
            </a:prstGeom>
          </p:spPr>
        </p:pic>
      </p:grpSp>
    </p:spTree>
    <p:extLst>
      <p:ext uri="{BB962C8B-B14F-4D97-AF65-F5344CB8AC3E}">
        <p14:creationId xmlns:p14="http://schemas.microsoft.com/office/powerpoint/2010/main" val="390954924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Graphic C">
    <p:spTree>
      <p:nvGrpSpPr>
        <p:cNvPr id="1" name=""/>
        <p:cNvGrpSpPr/>
        <p:nvPr/>
      </p:nvGrpSpPr>
      <p:grpSpPr>
        <a:xfrm>
          <a:off x="0" y="0"/>
          <a:ext cx="0" cy="0"/>
          <a:chOff x="0" y="0"/>
          <a:chExt cx="0" cy="0"/>
        </a:xfrm>
      </p:grpSpPr>
      <p:pic>
        <p:nvPicPr>
          <p:cNvPr id="15" name="Picture 14"/>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57371" cy="1280160"/>
          </a:xfrm>
          <a:prstGeom prst="rect">
            <a:avLst/>
          </a:prstGeom>
        </p:spPr>
      </p:pic>
      <p:sp>
        <p:nvSpPr>
          <p:cNvPr id="2" name="Title 1"/>
          <p:cNvSpPr>
            <a:spLocks noGrp="1"/>
          </p:cNvSpPr>
          <p:nvPr>
            <p:ph type="title" hasCustomPrompt="1"/>
          </p:nvPr>
        </p:nvSpPr>
        <p:spPr>
          <a:xfrm>
            <a:off x="323850" y="228600"/>
            <a:ext cx="8515350" cy="990600"/>
          </a:xfrm>
          <a:prstGeom prst="rect">
            <a:avLst/>
          </a:prstGeom>
        </p:spPr>
        <p:txBody>
          <a:bodyPr anchor="ctr" anchorCtr="0">
            <a:normAutofit/>
          </a:bodyPr>
          <a:lstStyle>
            <a:lvl1pPr algn="l">
              <a:defRPr sz="2800">
                <a:solidFill>
                  <a:schemeClr val="bg1"/>
                </a:solidFill>
              </a:defRPr>
            </a:lvl1pPr>
          </a:lstStyle>
          <a:p>
            <a:r>
              <a:rPr lang="en-US" dirty="0"/>
              <a:t>Data Slide: click to add title</a:t>
            </a:r>
          </a:p>
        </p:txBody>
      </p:sp>
      <p:sp>
        <p:nvSpPr>
          <p:cNvPr id="8" name="Rectangle 3"/>
          <p:cNvSpPr>
            <a:spLocks noChangeArrowheads="1"/>
          </p:cNvSpPr>
          <p:nvPr userDrawn="1"/>
        </p:nvSpPr>
        <p:spPr bwMode="invGray">
          <a:xfrm>
            <a:off x="-4917" y="1306940"/>
            <a:ext cx="9162288" cy="502920"/>
          </a:xfrm>
          <a:prstGeom prst="rect">
            <a:avLst/>
          </a:prstGeom>
          <a:solidFill>
            <a:srgbClr val="5A646E"/>
          </a:solidFill>
          <a:ln>
            <a:noFill/>
            <a:headEnd/>
            <a:tailEnd/>
          </a:ln>
          <a:effectLst/>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marL="0" marR="0" lvl="0" indent="0" algn="ctr" defTabSz="457200" rtl="0" eaLnBrk="0" fontAlgn="base" latinLnBrk="0" hangingPunct="0">
              <a:lnSpc>
                <a:spcPct val="85000"/>
              </a:lnSpc>
              <a:spcBef>
                <a:spcPct val="0"/>
              </a:spcBef>
              <a:spcAft>
                <a:spcPct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pitchFamily="-110" charset="0"/>
              <a:ea typeface="ＭＳ Ｐゴシック" pitchFamily="-110" charset="-128"/>
              <a:cs typeface="ＭＳ Ｐゴシック" pitchFamily="-110" charset="-128"/>
            </a:endParaRPr>
          </a:p>
        </p:txBody>
      </p:sp>
      <p:sp>
        <p:nvSpPr>
          <p:cNvPr id="13" name="Content Placeholder 4"/>
          <p:cNvSpPr>
            <a:spLocks noGrp="1"/>
          </p:cNvSpPr>
          <p:nvPr>
            <p:ph sz="quarter" idx="13" hasCustomPrompt="1"/>
          </p:nvPr>
        </p:nvSpPr>
        <p:spPr>
          <a:xfrm>
            <a:off x="304818" y="6461760"/>
            <a:ext cx="7388319" cy="320040"/>
          </a:xfrm>
          <a:prstGeom prst="rect">
            <a:avLst/>
          </a:prstGeom>
        </p:spPr>
        <p:txBody>
          <a:bodyPr vert="horz" anchor="ctr"/>
          <a:lstStyle>
            <a:lvl1pPr marL="0" indent="0">
              <a:buNone/>
              <a:defRPr sz="1400" b="1">
                <a:solidFill>
                  <a:srgbClr val="285078"/>
                </a:solidFill>
                <a:latin typeface="Arial"/>
                <a:cs typeface="Arial"/>
              </a:defRPr>
            </a:lvl1pPr>
          </a:lstStyle>
          <a:p>
            <a:pPr lvl="0"/>
            <a:r>
              <a:rPr lang="en-US" dirty="0"/>
              <a:t>Click to Add Source</a:t>
            </a:r>
          </a:p>
        </p:txBody>
      </p:sp>
      <p:sp>
        <p:nvSpPr>
          <p:cNvPr id="10" name="Text Placeholder 2">
            <a:extLst>
              <a:ext uri="{FF2B5EF4-FFF2-40B4-BE49-F238E27FC236}">
                <a16:creationId xmlns:a16="http://schemas.microsoft.com/office/drawing/2014/main" id="{85436345-40BB-5242-A91F-64B15D2D0A4B}"/>
              </a:ext>
            </a:extLst>
          </p:cNvPr>
          <p:cNvSpPr>
            <a:spLocks noGrp="1"/>
          </p:cNvSpPr>
          <p:nvPr>
            <p:ph type="body" idx="10" hasCustomPrompt="1"/>
          </p:nvPr>
        </p:nvSpPr>
        <p:spPr>
          <a:xfrm>
            <a:off x="323850" y="1306940"/>
            <a:ext cx="8503920" cy="457200"/>
          </a:xfrm>
          <a:prstGeom prst="rect">
            <a:avLst/>
          </a:prstGeom>
        </p:spPr>
        <p:txBody>
          <a:bodyPr anchor="b">
            <a:noAutofit/>
          </a:bodyPr>
          <a:lstStyle>
            <a:lvl1pPr marL="0" indent="0" algn="l">
              <a:buNone/>
              <a:defRPr sz="2000" b="0">
                <a:solidFill>
                  <a:srgbClr val="FFFFF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cxnSp>
        <p:nvCxnSpPr>
          <p:cNvPr id="11" name="Straight Connector 10"/>
          <p:cNvCxnSpPr/>
          <p:nvPr userDrawn="1"/>
        </p:nvCxnSpPr>
        <p:spPr>
          <a:xfrm>
            <a:off x="-4917" y="1291168"/>
            <a:ext cx="9158733" cy="1588"/>
          </a:xfrm>
          <a:prstGeom prst="line">
            <a:avLst/>
          </a:prstGeom>
          <a:ln w="25400" cap="flat" cmpd="sng" algn="ctr">
            <a:solidFill>
              <a:srgbClr val="C0504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8845636"/>
      </p:ext>
    </p:extLst>
  </p:cSld>
  <p:clrMapOvr>
    <a:masterClrMapping/>
  </p:clrMapOvr>
  <p:transition spd="slow"/>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Graphic 1 Line Title">
    <p:spTree>
      <p:nvGrpSpPr>
        <p:cNvPr id="1" name=""/>
        <p:cNvGrpSpPr/>
        <p:nvPr/>
      </p:nvGrpSpPr>
      <p:grpSpPr>
        <a:xfrm>
          <a:off x="0" y="0"/>
          <a:ext cx="0" cy="0"/>
          <a:chOff x="0" y="0"/>
          <a:chExt cx="0" cy="0"/>
        </a:xfrm>
      </p:grpSpPr>
      <p:pic>
        <p:nvPicPr>
          <p:cNvPr id="8" name="Picture 7"/>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57371" cy="1280160"/>
          </a:xfrm>
          <a:prstGeom prst="rect">
            <a:avLst/>
          </a:prstGeom>
        </p:spPr>
      </p:pic>
      <p:sp>
        <p:nvSpPr>
          <p:cNvPr id="5" name="Content Placeholder 4"/>
          <p:cNvSpPr>
            <a:spLocks noGrp="1"/>
          </p:cNvSpPr>
          <p:nvPr>
            <p:ph sz="quarter" idx="13" hasCustomPrompt="1"/>
          </p:nvPr>
        </p:nvSpPr>
        <p:spPr>
          <a:xfrm>
            <a:off x="304801" y="6461760"/>
            <a:ext cx="7382254" cy="320040"/>
          </a:xfrm>
          <a:prstGeom prst="rect">
            <a:avLst/>
          </a:prstGeom>
        </p:spPr>
        <p:txBody>
          <a:bodyPr vert="horz" anchor="ctr"/>
          <a:lstStyle>
            <a:lvl1pPr marL="0" indent="0">
              <a:buNone/>
              <a:defRPr sz="1400" b="1">
                <a:solidFill>
                  <a:srgbClr val="285078"/>
                </a:solidFill>
                <a:latin typeface="Arial"/>
                <a:cs typeface="Arial"/>
              </a:defRPr>
            </a:lvl1pPr>
          </a:lstStyle>
          <a:p>
            <a:pPr lvl="0"/>
            <a:r>
              <a:rPr lang="en-US" dirty="0"/>
              <a:t>Click to Add Source</a:t>
            </a:r>
          </a:p>
        </p:txBody>
      </p:sp>
      <p:sp>
        <p:nvSpPr>
          <p:cNvPr id="2" name="Title 1"/>
          <p:cNvSpPr>
            <a:spLocks noGrp="1"/>
          </p:cNvSpPr>
          <p:nvPr>
            <p:ph type="title" hasCustomPrompt="1"/>
          </p:nvPr>
        </p:nvSpPr>
        <p:spPr>
          <a:xfrm>
            <a:off x="323850" y="228600"/>
            <a:ext cx="8515350" cy="990600"/>
          </a:xfrm>
          <a:prstGeom prst="rect">
            <a:avLst/>
          </a:prstGeom>
        </p:spPr>
        <p:txBody>
          <a:bodyPr anchor="ctr" anchorCtr="0">
            <a:normAutofit/>
          </a:bodyPr>
          <a:lstStyle>
            <a:lvl1pPr algn="l">
              <a:defRPr sz="2800">
                <a:solidFill>
                  <a:schemeClr val="bg1"/>
                </a:solidFill>
              </a:defRPr>
            </a:lvl1pPr>
          </a:lstStyle>
          <a:p>
            <a:r>
              <a:rPr lang="en-US" dirty="0"/>
              <a:t>Data/Image Slide One Line Title: click to add title</a:t>
            </a:r>
          </a:p>
        </p:txBody>
      </p:sp>
      <p:cxnSp>
        <p:nvCxnSpPr>
          <p:cNvPr id="10" name="Straight Connector 9"/>
          <p:cNvCxnSpPr/>
          <p:nvPr userDrawn="1"/>
        </p:nvCxnSpPr>
        <p:spPr>
          <a:xfrm>
            <a:off x="1" y="1282700"/>
            <a:ext cx="9158733" cy="1588"/>
          </a:xfrm>
          <a:prstGeom prst="line">
            <a:avLst/>
          </a:prstGeom>
          <a:ln w="25400" cap="flat" cmpd="sng" algn="ctr">
            <a:solidFill>
              <a:srgbClr val="C0504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8677779"/>
      </p:ext>
    </p:extLst>
  </p:cSld>
  <p:clrMapOvr>
    <a:masterClrMapping/>
  </p:clrMapOvr>
  <p:transition spd="slow"/>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Section Divider D">
    <p:spTree>
      <p:nvGrpSpPr>
        <p:cNvPr id="1" name=""/>
        <p:cNvGrpSpPr/>
        <p:nvPr/>
      </p:nvGrpSpPr>
      <p:grpSpPr>
        <a:xfrm>
          <a:off x="0" y="0"/>
          <a:ext cx="0" cy="0"/>
          <a:chOff x="0" y="0"/>
          <a:chExt cx="0" cy="0"/>
        </a:xfrm>
      </p:grpSpPr>
      <p:pic>
        <p:nvPicPr>
          <p:cNvPr id="13" name="Picture 12"/>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57371" cy="1828798"/>
          </a:xfrm>
          <a:prstGeom prst="rect">
            <a:avLst/>
          </a:prstGeom>
        </p:spPr>
      </p:pic>
      <p:pic>
        <p:nvPicPr>
          <p:cNvPr id="14" name="Picture 13"/>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flipH="1">
            <a:off x="0" y="5029202"/>
            <a:ext cx="9157371" cy="1828798"/>
          </a:xfrm>
          <a:prstGeom prst="rect">
            <a:avLst/>
          </a:prstGeom>
        </p:spPr>
      </p:pic>
      <p:sp>
        <p:nvSpPr>
          <p:cNvPr id="12" name="Title 4"/>
          <p:cNvSpPr txBox="1">
            <a:spLocks/>
          </p:cNvSpPr>
          <p:nvPr userDrawn="1"/>
        </p:nvSpPr>
        <p:spPr>
          <a:xfrm>
            <a:off x="0" y="1828800"/>
            <a:ext cx="9143999" cy="3200400"/>
          </a:xfrm>
          <a:prstGeom prst="rect">
            <a:avLst/>
          </a:prstGeom>
          <a:solidFill>
            <a:srgbClr val="ECE7DB"/>
          </a:solidFill>
        </p:spPr>
        <p:txBody>
          <a:bodyPr tIns="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001D48"/>
              </a:solidFill>
              <a:effectLst/>
              <a:uLnTx/>
              <a:uFillTx/>
              <a:latin typeface="Arial"/>
              <a:ea typeface="+mn-ea"/>
              <a:cs typeface="+mn-cs"/>
            </a:endParaRPr>
          </a:p>
        </p:txBody>
      </p:sp>
      <p:sp>
        <p:nvSpPr>
          <p:cNvPr id="2" name="Title 1"/>
          <p:cNvSpPr>
            <a:spLocks noGrp="1"/>
          </p:cNvSpPr>
          <p:nvPr>
            <p:ph type="title" hasCustomPrompt="1"/>
          </p:nvPr>
        </p:nvSpPr>
        <p:spPr>
          <a:xfrm>
            <a:off x="241301" y="2806700"/>
            <a:ext cx="8686800" cy="1274826"/>
          </a:xfrm>
          <a:prstGeom prst="rect">
            <a:avLst/>
          </a:prstGeom>
        </p:spPr>
        <p:txBody>
          <a:bodyPr tIns="0" anchor="ctr">
            <a:normAutofit/>
          </a:bodyPr>
          <a:lstStyle>
            <a:lvl1pPr algn="ctr">
              <a:defRPr sz="3200" b="0" cap="none">
                <a:solidFill>
                  <a:schemeClr val="tx2"/>
                </a:solidFill>
              </a:defRPr>
            </a:lvl1pPr>
          </a:lstStyle>
          <a:p>
            <a:r>
              <a:rPr lang="en-US" dirty="0"/>
              <a:t>Click To Edit Title</a:t>
            </a:r>
          </a:p>
        </p:txBody>
      </p:sp>
      <p:cxnSp>
        <p:nvCxnSpPr>
          <p:cNvPr id="15" name="Straight Connector 14"/>
          <p:cNvCxnSpPr/>
          <p:nvPr userDrawn="1"/>
        </p:nvCxnSpPr>
        <p:spPr>
          <a:xfrm>
            <a:off x="1" y="5040312"/>
            <a:ext cx="9158733" cy="1588"/>
          </a:xfrm>
          <a:prstGeom prst="line">
            <a:avLst/>
          </a:prstGeom>
          <a:ln w="25400" cap="flat" cmpd="sng" algn="ctr">
            <a:solidFill>
              <a:srgbClr val="C0504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a:off x="1" y="1822978"/>
            <a:ext cx="9158733" cy="1588"/>
          </a:xfrm>
          <a:prstGeom prst="line">
            <a:avLst/>
          </a:prstGeom>
          <a:ln w="25400" cap="flat" cmpd="sng" algn="ctr">
            <a:solidFill>
              <a:srgbClr val="C0504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5F37A8B8-24F0-E548-A396-23A42DD793B2}"/>
              </a:ext>
            </a:extLst>
          </p:cNvPr>
          <p:cNvPicPr>
            <a:picLocks noChangeAspect="1"/>
          </p:cNvPicPr>
          <p:nvPr userDrawn="1"/>
        </p:nvPicPr>
        <p:blipFill>
          <a:blip r:embed="rId3"/>
          <a:stretch>
            <a:fillRect/>
          </a:stretch>
        </p:blipFill>
        <p:spPr>
          <a:xfrm>
            <a:off x="7753928" y="6426390"/>
            <a:ext cx="1280160" cy="376438"/>
          </a:xfrm>
          <a:prstGeom prst="rect">
            <a:avLst/>
          </a:prstGeom>
        </p:spPr>
      </p:pic>
      <p:sp>
        <p:nvSpPr>
          <p:cNvPr id="9" name="Text Placeholder 2">
            <a:extLst>
              <a:ext uri="{FF2B5EF4-FFF2-40B4-BE49-F238E27FC236}">
                <a16:creationId xmlns:a16="http://schemas.microsoft.com/office/drawing/2014/main" id="{C9703864-797F-A348-907B-699C1C9152D6}"/>
              </a:ext>
            </a:extLst>
          </p:cNvPr>
          <p:cNvSpPr>
            <a:spLocks noGrp="1"/>
          </p:cNvSpPr>
          <p:nvPr>
            <p:ph type="body" idx="1" hasCustomPrompt="1"/>
          </p:nvPr>
        </p:nvSpPr>
        <p:spPr>
          <a:xfrm>
            <a:off x="0" y="-9525"/>
            <a:ext cx="8839200" cy="304800"/>
          </a:xfrm>
          <a:prstGeom prst="rect">
            <a:avLst/>
          </a:prstGeom>
        </p:spPr>
        <p:txBody>
          <a:bodyPr lIns="274320" anchor="b">
            <a:normAutofit/>
          </a:bodyPr>
          <a:lstStyle>
            <a:lvl1pPr marL="0" indent="0">
              <a:buNone/>
              <a:defRPr sz="1200" b="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SECTION TOPIC (OPTIONAL)</a:t>
            </a:r>
          </a:p>
        </p:txBody>
      </p:sp>
    </p:spTree>
    <p:extLst>
      <p:ext uri="{BB962C8B-B14F-4D97-AF65-F5344CB8AC3E}">
        <p14:creationId xmlns:p14="http://schemas.microsoft.com/office/powerpoint/2010/main" val="4259049530"/>
      </p:ext>
    </p:extLst>
  </p:cSld>
  <p:clrMapOvr>
    <a:masterClrMapping/>
  </p:clrMapOvr>
  <p:transition spd="slow"/>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Graphic C">
    <p:spTree>
      <p:nvGrpSpPr>
        <p:cNvPr id="1" name=""/>
        <p:cNvGrpSpPr/>
        <p:nvPr/>
      </p:nvGrpSpPr>
      <p:grpSpPr>
        <a:xfrm>
          <a:off x="0" y="0"/>
          <a:ext cx="0" cy="0"/>
          <a:chOff x="0" y="0"/>
          <a:chExt cx="0" cy="0"/>
        </a:xfrm>
      </p:grpSpPr>
      <p:pic>
        <p:nvPicPr>
          <p:cNvPr id="15" name="Picture 14"/>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57371" cy="1280160"/>
          </a:xfrm>
          <a:prstGeom prst="rect">
            <a:avLst/>
          </a:prstGeom>
        </p:spPr>
      </p:pic>
      <p:sp>
        <p:nvSpPr>
          <p:cNvPr id="2" name="Title 1"/>
          <p:cNvSpPr>
            <a:spLocks noGrp="1"/>
          </p:cNvSpPr>
          <p:nvPr>
            <p:ph type="title" hasCustomPrompt="1"/>
          </p:nvPr>
        </p:nvSpPr>
        <p:spPr>
          <a:xfrm>
            <a:off x="323850" y="228600"/>
            <a:ext cx="8515350" cy="990600"/>
          </a:xfrm>
          <a:prstGeom prst="rect">
            <a:avLst/>
          </a:prstGeom>
        </p:spPr>
        <p:txBody>
          <a:bodyPr anchor="ctr" anchorCtr="0">
            <a:normAutofit/>
          </a:bodyPr>
          <a:lstStyle>
            <a:lvl1pPr algn="l">
              <a:defRPr sz="2800">
                <a:solidFill>
                  <a:schemeClr val="bg1"/>
                </a:solidFill>
              </a:defRPr>
            </a:lvl1pPr>
          </a:lstStyle>
          <a:p>
            <a:r>
              <a:rPr lang="en-US" dirty="0"/>
              <a:t>Data Slide: click to add title</a:t>
            </a:r>
          </a:p>
        </p:txBody>
      </p:sp>
      <p:sp>
        <p:nvSpPr>
          <p:cNvPr id="8" name="Rectangle 3"/>
          <p:cNvSpPr>
            <a:spLocks noChangeArrowheads="1"/>
          </p:cNvSpPr>
          <p:nvPr userDrawn="1"/>
        </p:nvSpPr>
        <p:spPr bwMode="invGray">
          <a:xfrm>
            <a:off x="-4917" y="1306940"/>
            <a:ext cx="9162288" cy="502920"/>
          </a:xfrm>
          <a:prstGeom prst="rect">
            <a:avLst/>
          </a:prstGeom>
          <a:solidFill>
            <a:srgbClr val="5A646E"/>
          </a:solidFill>
          <a:ln>
            <a:noFill/>
            <a:headEnd/>
            <a:tailEnd/>
          </a:ln>
          <a:effectLst/>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marL="0" marR="0" lvl="0" indent="0" algn="ctr" defTabSz="457200" rtl="0" eaLnBrk="0" fontAlgn="base" latinLnBrk="0" hangingPunct="0">
              <a:lnSpc>
                <a:spcPct val="85000"/>
              </a:lnSpc>
              <a:spcBef>
                <a:spcPct val="0"/>
              </a:spcBef>
              <a:spcAft>
                <a:spcPct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pitchFamily="-110" charset="0"/>
              <a:ea typeface="ＭＳ Ｐゴシック" pitchFamily="-110" charset="-128"/>
              <a:cs typeface="ＭＳ Ｐゴシック" pitchFamily="-110" charset="-128"/>
            </a:endParaRPr>
          </a:p>
        </p:txBody>
      </p:sp>
      <p:sp>
        <p:nvSpPr>
          <p:cNvPr id="13" name="Content Placeholder 4"/>
          <p:cNvSpPr>
            <a:spLocks noGrp="1"/>
          </p:cNvSpPr>
          <p:nvPr>
            <p:ph sz="quarter" idx="13" hasCustomPrompt="1"/>
          </p:nvPr>
        </p:nvSpPr>
        <p:spPr>
          <a:xfrm>
            <a:off x="304818" y="6461760"/>
            <a:ext cx="7388319" cy="320040"/>
          </a:xfrm>
          <a:prstGeom prst="rect">
            <a:avLst/>
          </a:prstGeom>
        </p:spPr>
        <p:txBody>
          <a:bodyPr vert="horz" anchor="ctr"/>
          <a:lstStyle>
            <a:lvl1pPr marL="0" indent="0">
              <a:buNone/>
              <a:defRPr sz="1400" b="1">
                <a:solidFill>
                  <a:srgbClr val="285078"/>
                </a:solidFill>
                <a:latin typeface="Arial"/>
                <a:cs typeface="Arial"/>
              </a:defRPr>
            </a:lvl1pPr>
          </a:lstStyle>
          <a:p>
            <a:pPr lvl="0"/>
            <a:r>
              <a:rPr lang="en-US" dirty="0"/>
              <a:t>Click to Add Source</a:t>
            </a:r>
          </a:p>
        </p:txBody>
      </p:sp>
      <p:sp>
        <p:nvSpPr>
          <p:cNvPr id="10" name="Text Placeholder 2">
            <a:extLst>
              <a:ext uri="{FF2B5EF4-FFF2-40B4-BE49-F238E27FC236}">
                <a16:creationId xmlns:a16="http://schemas.microsoft.com/office/drawing/2014/main" id="{85436345-40BB-5242-A91F-64B15D2D0A4B}"/>
              </a:ext>
            </a:extLst>
          </p:cNvPr>
          <p:cNvSpPr>
            <a:spLocks noGrp="1"/>
          </p:cNvSpPr>
          <p:nvPr>
            <p:ph type="body" idx="10" hasCustomPrompt="1"/>
          </p:nvPr>
        </p:nvSpPr>
        <p:spPr>
          <a:xfrm>
            <a:off x="323850" y="1306940"/>
            <a:ext cx="8503920" cy="457200"/>
          </a:xfrm>
          <a:prstGeom prst="rect">
            <a:avLst/>
          </a:prstGeom>
        </p:spPr>
        <p:txBody>
          <a:bodyPr anchor="b">
            <a:noAutofit/>
          </a:bodyPr>
          <a:lstStyle>
            <a:lvl1pPr marL="0" indent="0" algn="l">
              <a:buNone/>
              <a:defRPr sz="2000" b="0">
                <a:solidFill>
                  <a:srgbClr val="FFFFF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cxnSp>
        <p:nvCxnSpPr>
          <p:cNvPr id="11" name="Straight Connector 10"/>
          <p:cNvCxnSpPr/>
          <p:nvPr userDrawn="1"/>
        </p:nvCxnSpPr>
        <p:spPr>
          <a:xfrm>
            <a:off x="-4917" y="1291168"/>
            <a:ext cx="9158733" cy="1588"/>
          </a:xfrm>
          <a:prstGeom prst="line">
            <a:avLst/>
          </a:prstGeom>
          <a:ln w="25400" cap="flat" cmpd="sng" algn="ctr">
            <a:solidFill>
              <a:srgbClr val="C0504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7288690"/>
      </p:ext>
    </p:extLst>
  </p:cSld>
  <p:clrMapOvr>
    <a:masterClrMapping/>
  </p:clrMapOvr>
  <p:transition spd="slow"/>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Graphic 1 Line Title">
    <p:spTree>
      <p:nvGrpSpPr>
        <p:cNvPr id="1" name=""/>
        <p:cNvGrpSpPr/>
        <p:nvPr/>
      </p:nvGrpSpPr>
      <p:grpSpPr>
        <a:xfrm>
          <a:off x="0" y="0"/>
          <a:ext cx="0" cy="0"/>
          <a:chOff x="0" y="0"/>
          <a:chExt cx="0" cy="0"/>
        </a:xfrm>
      </p:grpSpPr>
      <p:pic>
        <p:nvPicPr>
          <p:cNvPr id="8" name="Picture 7"/>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57371" cy="1280160"/>
          </a:xfrm>
          <a:prstGeom prst="rect">
            <a:avLst/>
          </a:prstGeom>
        </p:spPr>
      </p:pic>
      <p:sp>
        <p:nvSpPr>
          <p:cNvPr id="5" name="Content Placeholder 4"/>
          <p:cNvSpPr>
            <a:spLocks noGrp="1"/>
          </p:cNvSpPr>
          <p:nvPr>
            <p:ph sz="quarter" idx="13" hasCustomPrompt="1"/>
          </p:nvPr>
        </p:nvSpPr>
        <p:spPr>
          <a:xfrm>
            <a:off x="304801" y="6461760"/>
            <a:ext cx="7382254" cy="320040"/>
          </a:xfrm>
          <a:prstGeom prst="rect">
            <a:avLst/>
          </a:prstGeom>
        </p:spPr>
        <p:txBody>
          <a:bodyPr vert="horz" anchor="ctr"/>
          <a:lstStyle>
            <a:lvl1pPr marL="0" indent="0">
              <a:buNone/>
              <a:defRPr sz="1400" b="1">
                <a:solidFill>
                  <a:srgbClr val="285078"/>
                </a:solidFill>
                <a:latin typeface="Arial"/>
                <a:cs typeface="Arial"/>
              </a:defRPr>
            </a:lvl1pPr>
          </a:lstStyle>
          <a:p>
            <a:pPr lvl="0"/>
            <a:r>
              <a:rPr lang="en-US" dirty="0"/>
              <a:t>Click to Add Source</a:t>
            </a:r>
          </a:p>
        </p:txBody>
      </p:sp>
      <p:sp>
        <p:nvSpPr>
          <p:cNvPr id="2" name="Title 1"/>
          <p:cNvSpPr>
            <a:spLocks noGrp="1"/>
          </p:cNvSpPr>
          <p:nvPr>
            <p:ph type="title" hasCustomPrompt="1"/>
          </p:nvPr>
        </p:nvSpPr>
        <p:spPr>
          <a:xfrm>
            <a:off x="323850" y="228600"/>
            <a:ext cx="8515350" cy="990600"/>
          </a:xfrm>
          <a:prstGeom prst="rect">
            <a:avLst/>
          </a:prstGeom>
        </p:spPr>
        <p:txBody>
          <a:bodyPr anchor="ctr" anchorCtr="0">
            <a:normAutofit/>
          </a:bodyPr>
          <a:lstStyle>
            <a:lvl1pPr algn="l">
              <a:defRPr sz="2800">
                <a:solidFill>
                  <a:schemeClr val="bg1"/>
                </a:solidFill>
              </a:defRPr>
            </a:lvl1pPr>
          </a:lstStyle>
          <a:p>
            <a:r>
              <a:rPr lang="en-US" dirty="0"/>
              <a:t>Data/Image Slide One Line Title: click to add title</a:t>
            </a:r>
          </a:p>
        </p:txBody>
      </p:sp>
      <p:cxnSp>
        <p:nvCxnSpPr>
          <p:cNvPr id="10" name="Straight Connector 9"/>
          <p:cNvCxnSpPr/>
          <p:nvPr userDrawn="1"/>
        </p:nvCxnSpPr>
        <p:spPr>
          <a:xfrm>
            <a:off x="1" y="1282700"/>
            <a:ext cx="9158733" cy="1588"/>
          </a:xfrm>
          <a:prstGeom prst="line">
            <a:avLst/>
          </a:prstGeom>
          <a:ln w="25400" cap="flat" cmpd="sng" algn="ctr">
            <a:solidFill>
              <a:srgbClr val="C0504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96849188"/>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1">
    <p:spTree>
      <p:nvGrpSpPr>
        <p:cNvPr id="1" name=""/>
        <p:cNvGrpSpPr/>
        <p:nvPr/>
      </p:nvGrpSpPr>
      <p:grpSpPr>
        <a:xfrm>
          <a:off x="0" y="0"/>
          <a:ext cx="0" cy="0"/>
          <a:chOff x="0" y="0"/>
          <a:chExt cx="0" cy="0"/>
        </a:xfrm>
      </p:grpSpPr>
      <p:cxnSp>
        <p:nvCxnSpPr>
          <p:cNvPr id="19" name="Straight Connector 18"/>
          <p:cNvCxnSpPr/>
          <p:nvPr userDrawn="1"/>
        </p:nvCxnSpPr>
        <p:spPr>
          <a:xfrm>
            <a:off x="930275" y="2137795"/>
            <a:ext cx="8213725" cy="0"/>
          </a:xfrm>
          <a:prstGeom prst="line">
            <a:avLst/>
          </a:prstGeom>
          <a:ln w="28575">
            <a:solidFill>
              <a:srgbClr val="1C344D"/>
            </a:solidFill>
          </a:ln>
        </p:spPr>
        <p:style>
          <a:lnRef idx="1">
            <a:schemeClr val="dk1"/>
          </a:lnRef>
          <a:fillRef idx="0">
            <a:schemeClr val="dk1"/>
          </a:fillRef>
          <a:effectRef idx="0">
            <a:schemeClr val="dk1"/>
          </a:effectRef>
          <a:fontRef idx="minor">
            <a:schemeClr val="tx1"/>
          </a:fontRef>
        </p:style>
      </p:cxnSp>
      <p:sp>
        <p:nvSpPr>
          <p:cNvPr id="20"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1"/>
          </p:nvPr>
        </p:nvSpPr>
        <p:spPr>
          <a:xfrm>
            <a:off x="487184"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2"/>
          </p:nvPr>
        </p:nvSpPr>
        <p:spPr>
          <a:xfrm>
            <a:off x="487184"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3"/>
          </p:nvPr>
        </p:nvSpPr>
        <p:spPr>
          <a:xfrm>
            <a:off x="2545656"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4"/>
          </p:nvPr>
        </p:nvSpPr>
        <p:spPr>
          <a:xfrm>
            <a:off x="2545656"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25"/>
          </p:nvPr>
        </p:nvSpPr>
        <p:spPr>
          <a:xfrm>
            <a:off x="4604128"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6"/>
          </p:nvPr>
        </p:nvSpPr>
        <p:spPr>
          <a:xfrm>
            <a:off x="4604128"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7"/>
          </p:nvPr>
        </p:nvSpPr>
        <p:spPr>
          <a:xfrm>
            <a:off x="6662600"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8"/>
          </p:nvPr>
        </p:nvSpPr>
        <p:spPr>
          <a:xfrm>
            <a:off x="6662600"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3431506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Section Divider D">
    <p:spTree>
      <p:nvGrpSpPr>
        <p:cNvPr id="1" name=""/>
        <p:cNvGrpSpPr/>
        <p:nvPr/>
      </p:nvGrpSpPr>
      <p:grpSpPr>
        <a:xfrm>
          <a:off x="0" y="0"/>
          <a:ext cx="0" cy="0"/>
          <a:chOff x="0" y="0"/>
          <a:chExt cx="0" cy="0"/>
        </a:xfrm>
      </p:grpSpPr>
      <p:pic>
        <p:nvPicPr>
          <p:cNvPr id="13" name="Picture 12"/>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57371" cy="1828798"/>
          </a:xfrm>
          <a:prstGeom prst="rect">
            <a:avLst/>
          </a:prstGeom>
        </p:spPr>
      </p:pic>
      <p:pic>
        <p:nvPicPr>
          <p:cNvPr id="14" name="Picture 13"/>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flipH="1">
            <a:off x="0" y="5029202"/>
            <a:ext cx="9157371" cy="1828798"/>
          </a:xfrm>
          <a:prstGeom prst="rect">
            <a:avLst/>
          </a:prstGeom>
        </p:spPr>
      </p:pic>
      <p:sp>
        <p:nvSpPr>
          <p:cNvPr id="12" name="Title 4"/>
          <p:cNvSpPr txBox="1">
            <a:spLocks/>
          </p:cNvSpPr>
          <p:nvPr userDrawn="1"/>
        </p:nvSpPr>
        <p:spPr>
          <a:xfrm>
            <a:off x="0" y="1828800"/>
            <a:ext cx="9143999" cy="3200400"/>
          </a:xfrm>
          <a:prstGeom prst="rect">
            <a:avLst/>
          </a:prstGeom>
          <a:solidFill>
            <a:srgbClr val="ECE7DB"/>
          </a:solidFill>
        </p:spPr>
        <p:txBody>
          <a:bodyPr tIns="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001D48"/>
              </a:solidFill>
              <a:effectLst/>
              <a:uLnTx/>
              <a:uFillTx/>
              <a:latin typeface="Arial"/>
              <a:ea typeface="+mn-ea"/>
              <a:cs typeface="+mn-cs"/>
            </a:endParaRPr>
          </a:p>
        </p:txBody>
      </p:sp>
      <p:sp>
        <p:nvSpPr>
          <p:cNvPr id="2" name="Title 1"/>
          <p:cNvSpPr>
            <a:spLocks noGrp="1"/>
          </p:cNvSpPr>
          <p:nvPr>
            <p:ph type="title" hasCustomPrompt="1"/>
          </p:nvPr>
        </p:nvSpPr>
        <p:spPr>
          <a:xfrm>
            <a:off x="241301" y="2806700"/>
            <a:ext cx="8686800" cy="1274826"/>
          </a:xfrm>
          <a:prstGeom prst="rect">
            <a:avLst/>
          </a:prstGeom>
        </p:spPr>
        <p:txBody>
          <a:bodyPr tIns="0" anchor="ctr">
            <a:normAutofit/>
          </a:bodyPr>
          <a:lstStyle>
            <a:lvl1pPr algn="ctr">
              <a:defRPr sz="3200" b="0" cap="none">
                <a:solidFill>
                  <a:schemeClr val="tx2"/>
                </a:solidFill>
              </a:defRPr>
            </a:lvl1pPr>
          </a:lstStyle>
          <a:p>
            <a:r>
              <a:rPr lang="en-US" dirty="0"/>
              <a:t>Click To Edit Title</a:t>
            </a:r>
          </a:p>
        </p:txBody>
      </p:sp>
      <p:cxnSp>
        <p:nvCxnSpPr>
          <p:cNvPr id="15" name="Straight Connector 14"/>
          <p:cNvCxnSpPr/>
          <p:nvPr userDrawn="1"/>
        </p:nvCxnSpPr>
        <p:spPr>
          <a:xfrm>
            <a:off x="1" y="5040312"/>
            <a:ext cx="9158733" cy="1588"/>
          </a:xfrm>
          <a:prstGeom prst="line">
            <a:avLst/>
          </a:prstGeom>
          <a:ln w="25400" cap="flat" cmpd="sng" algn="ctr">
            <a:solidFill>
              <a:srgbClr val="C0504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a:off x="1" y="1822978"/>
            <a:ext cx="9158733" cy="1588"/>
          </a:xfrm>
          <a:prstGeom prst="line">
            <a:avLst/>
          </a:prstGeom>
          <a:ln w="25400" cap="flat" cmpd="sng" algn="ctr">
            <a:solidFill>
              <a:srgbClr val="C0504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5F37A8B8-24F0-E548-A396-23A42DD793B2}"/>
              </a:ext>
            </a:extLst>
          </p:cNvPr>
          <p:cNvPicPr>
            <a:picLocks noChangeAspect="1"/>
          </p:cNvPicPr>
          <p:nvPr userDrawn="1"/>
        </p:nvPicPr>
        <p:blipFill>
          <a:blip r:embed="rId3"/>
          <a:stretch>
            <a:fillRect/>
          </a:stretch>
        </p:blipFill>
        <p:spPr>
          <a:xfrm>
            <a:off x="7753928" y="6426390"/>
            <a:ext cx="1280160" cy="376438"/>
          </a:xfrm>
          <a:prstGeom prst="rect">
            <a:avLst/>
          </a:prstGeom>
        </p:spPr>
      </p:pic>
      <p:sp>
        <p:nvSpPr>
          <p:cNvPr id="9" name="Text Placeholder 2">
            <a:extLst>
              <a:ext uri="{FF2B5EF4-FFF2-40B4-BE49-F238E27FC236}">
                <a16:creationId xmlns:a16="http://schemas.microsoft.com/office/drawing/2014/main" id="{C9703864-797F-A348-907B-699C1C9152D6}"/>
              </a:ext>
            </a:extLst>
          </p:cNvPr>
          <p:cNvSpPr>
            <a:spLocks noGrp="1"/>
          </p:cNvSpPr>
          <p:nvPr>
            <p:ph type="body" idx="1" hasCustomPrompt="1"/>
          </p:nvPr>
        </p:nvSpPr>
        <p:spPr>
          <a:xfrm>
            <a:off x="0" y="-9525"/>
            <a:ext cx="8839200" cy="304800"/>
          </a:xfrm>
          <a:prstGeom prst="rect">
            <a:avLst/>
          </a:prstGeom>
        </p:spPr>
        <p:txBody>
          <a:bodyPr lIns="274320" anchor="b">
            <a:normAutofit/>
          </a:bodyPr>
          <a:lstStyle>
            <a:lvl1pPr marL="0" indent="0">
              <a:buNone/>
              <a:defRPr sz="1200" b="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SECTION TOPIC (OPTIONAL)</a:t>
            </a:r>
          </a:p>
        </p:txBody>
      </p:sp>
    </p:spTree>
    <p:extLst>
      <p:ext uri="{BB962C8B-B14F-4D97-AF65-F5344CB8AC3E}">
        <p14:creationId xmlns:p14="http://schemas.microsoft.com/office/powerpoint/2010/main" val="2616337955"/>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3">
    <p:spTree>
      <p:nvGrpSpPr>
        <p:cNvPr id="1" name=""/>
        <p:cNvGrpSpPr/>
        <p:nvPr/>
      </p:nvGrpSpPr>
      <p:grpSpPr>
        <a:xfrm>
          <a:off x="0" y="0"/>
          <a:ext cx="0" cy="0"/>
          <a:chOff x="0" y="0"/>
          <a:chExt cx="0" cy="0"/>
        </a:xfrm>
      </p:grpSpPr>
      <p:cxnSp>
        <p:nvCxnSpPr>
          <p:cNvPr id="19" name="Straight Connector 18"/>
          <p:cNvCxnSpPr/>
          <p:nvPr userDrawn="1"/>
        </p:nvCxnSpPr>
        <p:spPr>
          <a:xfrm>
            <a:off x="0" y="2137795"/>
            <a:ext cx="8213725" cy="0"/>
          </a:xfrm>
          <a:prstGeom prst="line">
            <a:avLst/>
          </a:prstGeom>
          <a:ln w="28575">
            <a:solidFill>
              <a:srgbClr val="1C344D"/>
            </a:solidFill>
          </a:ln>
        </p:spPr>
        <p:style>
          <a:lnRef idx="1">
            <a:schemeClr val="dk1"/>
          </a:lnRef>
          <a:fillRef idx="0">
            <a:schemeClr val="dk1"/>
          </a:fillRef>
          <a:effectRef idx="0">
            <a:schemeClr val="dk1"/>
          </a:effectRef>
          <a:fontRef idx="minor">
            <a:schemeClr val="tx1"/>
          </a:fontRef>
        </p:style>
      </p:cxnSp>
      <p:sp>
        <p:nvSpPr>
          <p:cNvPr id="7"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8" name="Text Placeholder 5"/>
          <p:cNvSpPr>
            <a:spLocks noGrp="1"/>
          </p:cNvSpPr>
          <p:nvPr>
            <p:ph type="body" sz="quarter" idx="21"/>
          </p:nvPr>
        </p:nvSpPr>
        <p:spPr>
          <a:xfrm>
            <a:off x="487184"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22"/>
          </p:nvPr>
        </p:nvSpPr>
        <p:spPr>
          <a:xfrm>
            <a:off x="487184"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 name="Text Placeholder 5"/>
          <p:cNvSpPr>
            <a:spLocks noGrp="1"/>
          </p:cNvSpPr>
          <p:nvPr>
            <p:ph type="body" sz="quarter" idx="23"/>
          </p:nvPr>
        </p:nvSpPr>
        <p:spPr>
          <a:xfrm>
            <a:off x="2545656"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4"/>
          </p:nvPr>
        </p:nvSpPr>
        <p:spPr>
          <a:xfrm>
            <a:off x="2545656"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5"/>
          </p:nvPr>
        </p:nvSpPr>
        <p:spPr>
          <a:xfrm>
            <a:off x="4604128"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6"/>
          </p:nvPr>
        </p:nvSpPr>
        <p:spPr>
          <a:xfrm>
            <a:off x="4604128"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7"/>
          </p:nvPr>
        </p:nvSpPr>
        <p:spPr>
          <a:xfrm>
            <a:off x="6662600" y="3104935"/>
            <a:ext cx="1985963"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8"/>
          </p:nvPr>
        </p:nvSpPr>
        <p:spPr>
          <a:xfrm>
            <a:off x="6662600" y="3510983"/>
            <a:ext cx="1985963"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866246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4">
    <p:spTree>
      <p:nvGrpSpPr>
        <p:cNvPr id="1" name=""/>
        <p:cNvGrpSpPr/>
        <p:nvPr/>
      </p:nvGrpSpPr>
      <p:grpSpPr>
        <a:xfrm>
          <a:off x="0" y="0"/>
          <a:ext cx="0" cy="0"/>
          <a:chOff x="0" y="0"/>
          <a:chExt cx="0" cy="0"/>
        </a:xfrm>
      </p:grpSpPr>
      <p:sp>
        <p:nvSpPr>
          <p:cNvPr id="8" name="Freeform 7"/>
          <p:cNvSpPr>
            <a:spLocks/>
          </p:cNvSpPr>
          <p:nvPr userDrawn="1"/>
        </p:nvSpPr>
        <p:spPr bwMode="auto">
          <a:xfrm>
            <a:off x="3675063" y="1616075"/>
            <a:ext cx="1982788" cy="2935288"/>
          </a:xfrm>
          <a:custGeom>
            <a:avLst/>
            <a:gdLst>
              <a:gd name="T0" fmla="*/ 0 w 1249"/>
              <a:gd name="T1" fmla="*/ 0 h 1849"/>
              <a:gd name="T2" fmla="*/ 0 w 1249"/>
              <a:gd name="T3" fmla="*/ 1492 h 1849"/>
              <a:gd name="T4" fmla="*/ 625 w 1249"/>
              <a:gd name="T5" fmla="*/ 1849 h 1849"/>
              <a:gd name="T6" fmla="*/ 1249 w 1249"/>
              <a:gd name="T7" fmla="*/ 1492 h 1849"/>
              <a:gd name="T8" fmla="*/ 1249 w 1249"/>
              <a:gd name="T9" fmla="*/ 0 h 1849"/>
              <a:gd name="T10" fmla="*/ 0 w 1249"/>
              <a:gd name="T11" fmla="*/ 0 h 1849"/>
              <a:gd name="T12" fmla="*/ 0 w 1249"/>
              <a:gd name="T13" fmla="*/ 0 h 1849"/>
              <a:gd name="T14" fmla="*/ 0 w 1249"/>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9" h="1849">
                <a:moveTo>
                  <a:pt x="0" y="0"/>
                </a:moveTo>
                <a:lnTo>
                  <a:pt x="0" y="1492"/>
                </a:lnTo>
                <a:lnTo>
                  <a:pt x="625" y="1849"/>
                </a:lnTo>
                <a:lnTo>
                  <a:pt x="1249" y="1492"/>
                </a:lnTo>
                <a:lnTo>
                  <a:pt x="1249"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a:off x="4070350" y="3863975"/>
            <a:ext cx="1193800" cy="1373188"/>
          </a:xfrm>
          <a:custGeom>
            <a:avLst/>
            <a:gdLst>
              <a:gd name="T0" fmla="*/ 376 w 752"/>
              <a:gd name="T1" fmla="*/ 0 h 865"/>
              <a:gd name="T2" fmla="*/ 0 w 752"/>
              <a:gd name="T3" fmla="*/ 217 h 865"/>
              <a:gd name="T4" fmla="*/ 0 w 752"/>
              <a:gd name="T5" fmla="*/ 648 h 865"/>
              <a:gd name="T6" fmla="*/ 376 w 752"/>
              <a:gd name="T7" fmla="*/ 865 h 865"/>
              <a:gd name="T8" fmla="*/ 752 w 752"/>
              <a:gd name="T9" fmla="*/ 648 h 865"/>
              <a:gd name="T10" fmla="*/ 752 w 752"/>
              <a:gd name="T11" fmla="*/ 217 h 865"/>
              <a:gd name="T12" fmla="*/ 376 w 752"/>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2" h="865">
                <a:moveTo>
                  <a:pt x="376" y="0"/>
                </a:moveTo>
                <a:lnTo>
                  <a:pt x="0" y="217"/>
                </a:lnTo>
                <a:lnTo>
                  <a:pt x="0" y="648"/>
                </a:lnTo>
                <a:lnTo>
                  <a:pt x="376" y="865"/>
                </a:lnTo>
                <a:lnTo>
                  <a:pt x="752" y="648"/>
                </a:lnTo>
                <a:lnTo>
                  <a:pt x="752" y="217"/>
                </a:lnTo>
                <a:lnTo>
                  <a:pt x="376"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a:off x="1414463" y="1616075"/>
            <a:ext cx="1985963" cy="2935288"/>
          </a:xfrm>
          <a:custGeom>
            <a:avLst/>
            <a:gdLst>
              <a:gd name="T0" fmla="*/ 0 w 1251"/>
              <a:gd name="T1" fmla="*/ 0 h 1849"/>
              <a:gd name="T2" fmla="*/ 0 w 1251"/>
              <a:gd name="T3" fmla="*/ 1492 h 1849"/>
              <a:gd name="T4" fmla="*/ 626 w 1251"/>
              <a:gd name="T5" fmla="*/ 1849 h 1849"/>
              <a:gd name="T6" fmla="*/ 1251 w 1251"/>
              <a:gd name="T7" fmla="*/ 1492 h 1849"/>
              <a:gd name="T8" fmla="*/ 1251 w 1251"/>
              <a:gd name="T9" fmla="*/ 0 h 1849"/>
              <a:gd name="T10" fmla="*/ 0 w 1251"/>
              <a:gd name="T11" fmla="*/ 0 h 1849"/>
              <a:gd name="T12" fmla="*/ 0 w 1251"/>
              <a:gd name="T13" fmla="*/ 0 h 1849"/>
              <a:gd name="T14" fmla="*/ 0 w 1251"/>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1" h="1849">
                <a:moveTo>
                  <a:pt x="0" y="0"/>
                </a:moveTo>
                <a:lnTo>
                  <a:pt x="0" y="1492"/>
                </a:lnTo>
                <a:lnTo>
                  <a:pt x="626" y="1849"/>
                </a:lnTo>
                <a:lnTo>
                  <a:pt x="1251" y="1492"/>
                </a:lnTo>
                <a:lnTo>
                  <a:pt x="1251"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userDrawn="1"/>
        </p:nvSpPr>
        <p:spPr bwMode="auto">
          <a:xfrm>
            <a:off x="1811338" y="3863975"/>
            <a:ext cx="1192213" cy="1373188"/>
          </a:xfrm>
          <a:custGeom>
            <a:avLst/>
            <a:gdLst>
              <a:gd name="T0" fmla="*/ 376 w 751"/>
              <a:gd name="T1" fmla="*/ 0 h 865"/>
              <a:gd name="T2" fmla="*/ 0 w 751"/>
              <a:gd name="T3" fmla="*/ 217 h 865"/>
              <a:gd name="T4" fmla="*/ 0 w 751"/>
              <a:gd name="T5" fmla="*/ 648 h 865"/>
              <a:gd name="T6" fmla="*/ 376 w 751"/>
              <a:gd name="T7" fmla="*/ 865 h 865"/>
              <a:gd name="T8" fmla="*/ 751 w 751"/>
              <a:gd name="T9" fmla="*/ 648 h 865"/>
              <a:gd name="T10" fmla="*/ 751 w 751"/>
              <a:gd name="T11" fmla="*/ 217 h 865"/>
              <a:gd name="T12" fmla="*/ 376 w 751"/>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1" h="865">
                <a:moveTo>
                  <a:pt x="376" y="0"/>
                </a:moveTo>
                <a:lnTo>
                  <a:pt x="0" y="217"/>
                </a:lnTo>
                <a:lnTo>
                  <a:pt x="0" y="648"/>
                </a:lnTo>
                <a:lnTo>
                  <a:pt x="376" y="865"/>
                </a:lnTo>
                <a:lnTo>
                  <a:pt x="751" y="648"/>
                </a:lnTo>
                <a:lnTo>
                  <a:pt x="751" y="217"/>
                </a:lnTo>
                <a:lnTo>
                  <a:pt x="376"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userDrawn="1"/>
        </p:nvSpPr>
        <p:spPr bwMode="auto">
          <a:xfrm>
            <a:off x="5932488" y="1616075"/>
            <a:ext cx="1985963" cy="2935288"/>
          </a:xfrm>
          <a:custGeom>
            <a:avLst/>
            <a:gdLst>
              <a:gd name="T0" fmla="*/ 0 w 1251"/>
              <a:gd name="T1" fmla="*/ 0 h 1849"/>
              <a:gd name="T2" fmla="*/ 0 w 1251"/>
              <a:gd name="T3" fmla="*/ 1492 h 1849"/>
              <a:gd name="T4" fmla="*/ 626 w 1251"/>
              <a:gd name="T5" fmla="*/ 1849 h 1849"/>
              <a:gd name="T6" fmla="*/ 1251 w 1251"/>
              <a:gd name="T7" fmla="*/ 1492 h 1849"/>
              <a:gd name="T8" fmla="*/ 1251 w 1251"/>
              <a:gd name="T9" fmla="*/ 0 h 1849"/>
              <a:gd name="T10" fmla="*/ 0 w 1251"/>
              <a:gd name="T11" fmla="*/ 0 h 1849"/>
              <a:gd name="T12" fmla="*/ 0 w 1251"/>
              <a:gd name="T13" fmla="*/ 0 h 1849"/>
              <a:gd name="T14" fmla="*/ 0 w 1251"/>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1" h="1849">
                <a:moveTo>
                  <a:pt x="0" y="0"/>
                </a:moveTo>
                <a:lnTo>
                  <a:pt x="0" y="1492"/>
                </a:lnTo>
                <a:lnTo>
                  <a:pt x="626" y="1849"/>
                </a:lnTo>
                <a:lnTo>
                  <a:pt x="1251" y="1492"/>
                </a:lnTo>
                <a:lnTo>
                  <a:pt x="1251"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userDrawn="1"/>
        </p:nvSpPr>
        <p:spPr bwMode="auto">
          <a:xfrm>
            <a:off x="6330950" y="3863975"/>
            <a:ext cx="1190625" cy="1373188"/>
          </a:xfrm>
          <a:custGeom>
            <a:avLst/>
            <a:gdLst>
              <a:gd name="T0" fmla="*/ 375 w 750"/>
              <a:gd name="T1" fmla="*/ 0 h 865"/>
              <a:gd name="T2" fmla="*/ 0 w 750"/>
              <a:gd name="T3" fmla="*/ 217 h 865"/>
              <a:gd name="T4" fmla="*/ 0 w 750"/>
              <a:gd name="T5" fmla="*/ 648 h 865"/>
              <a:gd name="T6" fmla="*/ 375 w 750"/>
              <a:gd name="T7" fmla="*/ 865 h 865"/>
              <a:gd name="T8" fmla="*/ 750 w 750"/>
              <a:gd name="T9" fmla="*/ 648 h 865"/>
              <a:gd name="T10" fmla="*/ 750 w 750"/>
              <a:gd name="T11" fmla="*/ 217 h 865"/>
              <a:gd name="T12" fmla="*/ 375 w 750"/>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0" h="865">
                <a:moveTo>
                  <a:pt x="375" y="0"/>
                </a:moveTo>
                <a:lnTo>
                  <a:pt x="0" y="217"/>
                </a:lnTo>
                <a:lnTo>
                  <a:pt x="0" y="648"/>
                </a:lnTo>
                <a:lnTo>
                  <a:pt x="375" y="865"/>
                </a:lnTo>
                <a:lnTo>
                  <a:pt x="750" y="648"/>
                </a:lnTo>
                <a:lnTo>
                  <a:pt x="750" y="217"/>
                </a:lnTo>
                <a:lnTo>
                  <a:pt x="375"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ext Placeholder 3"/>
          <p:cNvSpPr>
            <a:spLocks noGrp="1"/>
          </p:cNvSpPr>
          <p:nvPr>
            <p:ph type="body" sz="quarter" idx="10"/>
          </p:nvPr>
        </p:nvSpPr>
        <p:spPr>
          <a:xfrm>
            <a:off x="347730" y="395397"/>
            <a:ext cx="5647523"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1"/>
          </p:nvPr>
        </p:nvSpPr>
        <p:spPr>
          <a:xfrm>
            <a:off x="1414463"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2"/>
          </p:nvPr>
        </p:nvSpPr>
        <p:spPr>
          <a:xfrm>
            <a:off x="1414463"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
        <p:nvSpPr>
          <p:cNvPr id="17" name="Text Placeholder 5"/>
          <p:cNvSpPr>
            <a:spLocks noGrp="1"/>
          </p:cNvSpPr>
          <p:nvPr>
            <p:ph type="body" sz="quarter" idx="23"/>
          </p:nvPr>
        </p:nvSpPr>
        <p:spPr>
          <a:xfrm>
            <a:off x="3671888"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4"/>
          </p:nvPr>
        </p:nvSpPr>
        <p:spPr>
          <a:xfrm>
            <a:off x="3671888"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25"/>
          </p:nvPr>
        </p:nvSpPr>
        <p:spPr>
          <a:xfrm>
            <a:off x="5929313" y="1616075"/>
            <a:ext cx="1985963"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5929313" y="2022123"/>
            <a:ext cx="1985963"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835605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70.xml"/><Relationship Id="rId2" Type="http://schemas.openxmlformats.org/officeDocument/2006/relationships/slideLayout" Target="../slideLayouts/slideLayout69.xml"/><Relationship Id="rId1" Type="http://schemas.openxmlformats.org/officeDocument/2006/relationships/slideLayout" Target="../slideLayouts/slideLayout68.xml"/><Relationship Id="rId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10" Type="http://schemas.openxmlformats.org/officeDocument/2006/relationships/image" Target="../media/image11.png"/><Relationship Id="rId4" Type="http://schemas.openxmlformats.org/officeDocument/2006/relationships/slideLayout" Target="../slideLayouts/slideLayout19.xml"/><Relationship Id="rId9" Type="http://schemas.openxmlformats.org/officeDocument/2006/relationships/image" Target="../media/image10.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11.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image" Target="../media/image10.png"/><Relationship Id="rId5" Type="http://schemas.openxmlformats.org/officeDocument/2006/relationships/theme" Target="../theme/theme3.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9.xml"/><Relationship Id="rId7" Type="http://schemas.openxmlformats.org/officeDocument/2006/relationships/image" Target="../media/image10.pn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4.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34.xml"/><Relationship Id="rId7" Type="http://schemas.openxmlformats.org/officeDocument/2006/relationships/image" Target="../media/image10.pn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theme" Target="../theme/theme5.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39.xml"/><Relationship Id="rId7" Type="http://schemas.openxmlformats.org/officeDocument/2006/relationships/theme" Target="../theme/theme6.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9" Type="http://schemas.openxmlformats.org/officeDocument/2006/relationships/image" Target="../media/image11.png"/></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45.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10" Type="http://schemas.openxmlformats.org/officeDocument/2006/relationships/image" Target="../media/image13.png"/><Relationship Id="rId4" Type="http://schemas.openxmlformats.org/officeDocument/2006/relationships/slideLayout" Target="../slideLayouts/slideLayout46.xml"/><Relationship Id="rId9" Type="http://schemas.openxmlformats.org/officeDocument/2006/relationships/image" Target="../media/image1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6" Type="http://schemas.openxmlformats.org/officeDocument/2006/relationships/theme" Target="../theme/theme8.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67.xml"/><Relationship Id="rId2" Type="http://schemas.openxmlformats.org/officeDocument/2006/relationships/slideLayout" Target="../slideLayouts/slideLayout66.xml"/><Relationship Id="rId1" Type="http://schemas.openxmlformats.org/officeDocument/2006/relationships/slideLayout" Target="../slideLayouts/slideLayout65.xml"/><Relationship Id="rId5" Type="http://schemas.openxmlformats.org/officeDocument/2006/relationships/image" Target="../media/image24.pn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6445612"/>
            <a:ext cx="9144000" cy="412388"/>
          </a:xfrm>
          <a:prstGeom prst="rect">
            <a:avLst/>
          </a:prstGeom>
          <a:solidFill>
            <a:srgbClr val="50A5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C99"/>
              </a:solidFill>
            </a:endParaRPr>
          </a:p>
        </p:txBody>
      </p:sp>
      <p:pic>
        <p:nvPicPr>
          <p:cNvPr id="2" name="Picture 1"/>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 y="0"/>
            <a:ext cx="9144000" cy="6445612"/>
          </a:xfrm>
          <a:prstGeom prst="rect">
            <a:avLst/>
          </a:prstGeom>
        </p:spPr>
      </p:pic>
      <p:sp>
        <p:nvSpPr>
          <p:cNvPr id="12" name="Footer Placeholder 4"/>
          <p:cNvSpPr>
            <a:spLocks noGrp="1"/>
          </p:cNvSpPr>
          <p:nvPr>
            <p:ph type="ftr" sz="quarter" idx="3"/>
          </p:nvPr>
        </p:nvSpPr>
        <p:spPr>
          <a:xfrm>
            <a:off x="567390" y="5952658"/>
            <a:ext cx="7886700" cy="365126"/>
          </a:xfrm>
          <a:prstGeom prst="rect">
            <a:avLst/>
          </a:prstGeom>
        </p:spPr>
        <p:txBody>
          <a:bodyPr/>
          <a:lstStyle>
            <a:lvl1pPr>
              <a:defRPr sz="900"/>
            </a:lvl1pPr>
          </a:lstStyle>
          <a:p>
            <a:r>
              <a:rPr lang="en-US" dirty="0"/>
              <a:t>This project is supported by the Health Resources and Services Administration (HRSA) of the U.S. Department of Health and Human Services (HHS) under grant number U1OHA29290 for the AIDS Education and Training Centers. This information or content and conclusions are those of the author and should not be construed as the official position or policy of, nor should any endorsements be inferred by HRSA, HHS or the U.S. Government.</a:t>
            </a:r>
          </a:p>
        </p:txBody>
      </p:sp>
      <p:grpSp>
        <p:nvGrpSpPr>
          <p:cNvPr id="11" name="Group 10"/>
          <p:cNvGrpSpPr/>
          <p:nvPr userDrawn="1"/>
        </p:nvGrpSpPr>
        <p:grpSpPr>
          <a:xfrm>
            <a:off x="0" y="6504700"/>
            <a:ext cx="1076585" cy="294212"/>
            <a:chOff x="-1274035" y="420659"/>
            <a:chExt cx="7972628" cy="2178777"/>
          </a:xfrm>
        </p:grpSpPr>
        <p:pic>
          <p:nvPicPr>
            <p:cNvPr id="13" name="Picture 12"/>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274035" y="420659"/>
              <a:ext cx="5483424" cy="2178777"/>
            </a:xfrm>
            <a:prstGeom prst="rect">
              <a:avLst/>
            </a:prstGeom>
          </p:spPr>
        </p:pic>
        <p:pic>
          <p:nvPicPr>
            <p:cNvPr id="14" name="Picture 13"/>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209389" y="709946"/>
              <a:ext cx="2489204" cy="1600203"/>
            </a:xfrm>
            <a:prstGeom prst="rect">
              <a:avLst/>
            </a:prstGeom>
          </p:spPr>
        </p:pic>
      </p:grpSp>
      <p:pic>
        <p:nvPicPr>
          <p:cNvPr id="9" name="Picture 8"/>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8065231" y="6493411"/>
            <a:ext cx="1044902" cy="355896"/>
          </a:xfrm>
          <a:prstGeom prst="rect">
            <a:avLst/>
          </a:prstGeom>
        </p:spPr>
      </p:pic>
    </p:spTree>
    <p:extLst>
      <p:ext uri="{BB962C8B-B14F-4D97-AF65-F5344CB8AC3E}">
        <p14:creationId xmlns:p14="http://schemas.microsoft.com/office/powerpoint/2010/main" val="2289949794"/>
      </p:ext>
    </p:extLst>
  </p:cSld>
  <p:clrMap bg1="lt1" tx1="dk1" bg2="lt2" tx2="dk2" accent1="accent1" accent2="accent2" accent3="accent3" accent4="accent4" accent5="accent5" accent6="accent6" hlink="hlink" folHlink="folHlink"/>
  <p:sldLayoutIdLst>
    <p:sldLayoutId id="2147483752" r:id="rId1"/>
    <p:sldLayoutId id="2147483746" r:id="rId2"/>
    <p:sldLayoutId id="2147483728" r:id="rId3"/>
    <p:sldLayoutId id="2147483729" r:id="rId4"/>
    <p:sldLayoutId id="2147483727" r:id="rId5"/>
    <p:sldLayoutId id="2147483668" r:id="rId6"/>
    <p:sldLayoutId id="2147483669" r:id="rId7"/>
    <p:sldLayoutId id="2147483670" r:id="rId8"/>
    <p:sldLayoutId id="2147483671" r:id="rId9"/>
    <p:sldLayoutId id="2147483750" r:id="rId10"/>
    <p:sldLayoutId id="2147483751" r:id="rId11"/>
    <p:sldLayoutId id="2147483753" r:id="rId12"/>
    <p:sldLayoutId id="2147483754" r:id="rId13"/>
    <p:sldLayoutId id="2147483755" r:id="rId14"/>
    <p:sldLayoutId id="214748367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1D60C9-BAD0-4769-8B66-F403F1E63EE1}" type="datetimeFigureOut">
              <a:rPr lang="en-US" smtClean="0"/>
              <a:t>9/22/2021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6D61E8-A60E-4D70-A087-1DC86D47B25E}" type="slidenum">
              <a:rPr lang="en-US" smtClean="0"/>
              <a:t>‹#›</a:t>
            </a:fld>
            <a:endParaRPr lang="en-US"/>
          </a:p>
        </p:txBody>
      </p:sp>
    </p:spTree>
    <p:extLst>
      <p:ext uri="{BB962C8B-B14F-4D97-AF65-F5344CB8AC3E}">
        <p14:creationId xmlns:p14="http://schemas.microsoft.com/office/powerpoint/2010/main" val="3513731527"/>
      </p:ext>
    </p:extLst>
  </p:cSld>
  <p:clrMap bg1="lt1" tx1="dk1" bg2="lt2" tx2="dk2" accent1="accent1" accent2="accent2" accent3="accent3" accent4="accent4" accent5="accent5" accent6="accent6" hlink="hlink" folHlink="folHlink"/>
  <p:sldLayoutIdLst>
    <p:sldLayoutId id="2147483678" r:id="rId1"/>
    <p:sldLayoutId id="2147483677" r:id="rId2"/>
    <p:sldLayoutId id="2147483676"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7" name="Rectangle 6"/>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userDrawn="1"/>
        </p:nvGrpSpPr>
        <p:grpSpPr>
          <a:xfrm>
            <a:off x="111397" y="6445612"/>
            <a:ext cx="1215124" cy="302918"/>
            <a:chOff x="556043" y="709946"/>
            <a:chExt cx="6419056" cy="1600203"/>
          </a:xfrm>
        </p:grpSpPr>
        <p:pic>
          <p:nvPicPr>
            <p:cNvPr id="9" name="Picture 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0" name="Picture 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28744571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348039122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3091039758"/>
      </p:ext>
    </p:extLst>
  </p:cSld>
  <p:clrMap bg1="lt1" tx1="dk1" bg2="lt2" tx2="dk2" accent1="accent1" accent2="accent2" accent3="accent3" accent4="accent4" accent5="accent5" accent6="accent6" hlink="hlink" folHlink="folHlink"/>
  <p:sldLayoutIdLst>
    <p:sldLayoutId id="2147483699" r:id="rId1"/>
    <p:sldLayoutId id="2147483697" r:id="rId2"/>
    <p:sldLayoutId id="2147483701" r:id="rId3"/>
    <p:sldLayoutId id="2147483702" r:id="rId4"/>
    <p:sldLayoutId id="214748370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2601193460"/>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10" name="Rectangle 9"/>
          <p:cNvSpPr/>
          <p:nvPr userDrawn="1"/>
        </p:nvSpPr>
        <p:spPr>
          <a:xfrm>
            <a:off x="0" y="6323527"/>
            <a:ext cx="9144000" cy="534473"/>
          </a:xfrm>
          <a:prstGeom prst="rect">
            <a:avLst/>
          </a:prstGeom>
          <a:solidFill>
            <a:srgbClr val="1C3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111397" y="6445612"/>
            <a:ext cx="1215124" cy="302918"/>
            <a:chOff x="556043" y="709946"/>
            <a:chExt cx="6419056" cy="1600203"/>
          </a:xfrm>
        </p:grpSpPr>
        <p:pic>
          <p:nvPicPr>
            <p:cNvPr id="12" name="Picture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56043" y="709946"/>
              <a:ext cx="2880362" cy="1600203"/>
            </a:xfrm>
            <a:prstGeom prst="rect">
              <a:avLst/>
            </a:prstGeom>
          </p:spPr>
        </p:pic>
        <p:pic>
          <p:nvPicPr>
            <p:cNvPr id="13" name="Picture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8561689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grpSp>
        <p:nvGrpSpPr>
          <p:cNvPr id="6" name="Group 5"/>
          <p:cNvGrpSpPr/>
          <p:nvPr userDrawn="1"/>
        </p:nvGrpSpPr>
        <p:grpSpPr>
          <a:xfrm>
            <a:off x="368655" y="362216"/>
            <a:ext cx="1866593" cy="462031"/>
            <a:chOff x="510323" y="709946"/>
            <a:chExt cx="6464776" cy="1600203"/>
          </a:xfrm>
        </p:grpSpPr>
        <p:pic>
          <p:nvPicPr>
            <p:cNvPr id="7" name="Picture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10323" y="709946"/>
              <a:ext cx="2971806" cy="1600203"/>
            </a:xfrm>
            <a:prstGeom prst="rect">
              <a:avLst/>
            </a:prstGeom>
          </p:spPr>
        </p:pic>
        <p:pic>
          <p:nvPicPr>
            <p:cNvPr id="8" name="Picture 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932888" y="709946"/>
              <a:ext cx="3042211" cy="1600203"/>
            </a:xfrm>
            <a:prstGeom prst="rect">
              <a:avLst/>
            </a:prstGeom>
          </p:spPr>
        </p:pic>
      </p:grpSp>
    </p:spTree>
    <p:extLst>
      <p:ext uri="{BB962C8B-B14F-4D97-AF65-F5344CB8AC3E}">
        <p14:creationId xmlns:p14="http://schemas.microsoft.com/office/powerpoint/2010/main" val="1274123996"/>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AF8CA4-54B6-4D8E-952E-E68D33F7EB9C}" type="datetimeFigureOut">
              <a:rPr lang="en-US" smtClean="0"/>
              <a:t>9/22/2021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7D68C-C797-4DD9-AEED-830D0EAD7454}" type="slidenum">
              <a:rPr lang="en-US" smtClean="0"/>
              <a:t>‹#›</a:t>
            </a:fld>
            <a:endParaRPr lang="en-US"/>
          </a:p>
        </p:txBody>
      </p:sp>
    </p:spTree>
    <p:extLst>
      <p:ext uri="{BB962C8B-B14F-4D97-AF65-F5344CB8AC3E}">
        <p14:creationId xmlns:p14="http://schemas.microsoft.com/office/powerpoint/2010/main" val="740747677"/>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1BB7F4-C77C-C040-9392-0BC4DAAEF760}"/>
              </a:ext>
            </a:extLst>
          </p:cNvPr>
          <p:cNvPicPr>
            <a:picLocks noChangeAspect="1"/>
          </p:cNvPicPr>
          <p:nvPr userDrawn="1"/>
        </p:nvPicPr>
        <p:blipFill>
          <a:blip r:embed="rId5"/>
          <a:stretch>
            <a:fillRect/>
          </a:stretch>
        </p:blipFill>
        <p:spPr>
          <a:xfrm>
            <a:off x="7747684" y="6428312"/>
            <a:ext cx="1280160" cy="375459"/>
          </a:xfrm>
          <a:prstGeom prst="rect">
            <a:avLst/>
          </a:prstGeom>
        </p:spPr>
      </p:pic>
    </p:spTree>
    <p:extLst>
      <p:ext uri="{BB962C8B-B14F-4D97-AF65-F5344CB8AC3E}">
        <p14:creationId xmlns:p14="http://schemas.microsoft.com/office/powerpoint/2010/main" val="1886364494"/>
      </p:ext>
    </p:extLst>
  </p:cSld>
  <p:clrMap bg1="lt1" tx1="dk1" bg2="lt2" tx2="dk2" accent1="accent1" accent2="accent2" accent3="accent3" accent4="accent4" accent5="accent5" accent6="accent6" hlink="hlink" folHlink="folHlink"/>
  <p:sldLayoutIdLst>
    <p:sldLayoutId id="2147483675" r:id="rId1"/>
    <p:sldLayoutId id="2147483674" r:id="rId2"/>
    <p:sldLayoutId id="2147483673" r:id="rId3"/>
  </p:sldLayoutIdLst>
  <p:transition spd="slow"/>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4.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9.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8.xml"/></Relationships>
</file>

<file path=ppt/slides/_rels/slide1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69.xml"/><Relationship Id="rId4" Type="http://schemas.openxmlformats.org/officeDocument/2006/relationships/chart" Target="../charts/char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hepatitisc.uw.edu/" TargetMode="External"/><Relationship Id="rId2" Type="http://schemas.openxmlformats.org/officeDocument/2006/relationships/hyperlink" Target="https://www.hcvguidelines.org/" TargetMode="Externa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targethiv.org/library/aetc-national-coordinating-resource-center-0"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aidsetc.org/nhc" TargetMode="External"/><Relationship Id="rId5" Type="http://schemas.openxmlformats.org/officeDocument/2006/relationships/hyperlink" Target="mailto:hivecho@salud.unm.edu" TargetMode="External"/><Relationship Id="rId4" Type="http://schemas.openxmlformats.org/officeDocument/2006/relationships/hyperlink" Target="http://echo.unm.edu/" TargetMode="External"/><Relationship Id="rId9" Type="http://schemas.openxmlformats.org/officeDocument/2006/relationships/hyperlink" Target="http://www.scaetc.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p:cNvSpPr>
          <p:nvPr/>
        </p:nvSpPr>
        <p:spPr>
          <a:xfrm>
            <a:off x="601249" y="925116"/>
            <a:ext cx="6982082" cy="1254033"/>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0000"/>
              </a:lnSpc>
              <a:spcBef>
                <a:spcPts val="0"/>
              </a:spcBef>
              <a:defRPr/>
            </a:pPr>
            <a:r>
              <a:rPr lang="en-US" dirty="0">
                <a:solidFill>
                  <a:srgbClr val="008C99"/>
                </a:solidFill>
              </a:rPr>
              <a:t>Project ECHO</a:t>
            </a:r>
            <a:r>
              <a:rPr lang="en-US" sz="3200" baseline="30000" dirty="0">
                <a:solidFill>
                  <a:srgbClr val="008C99"/>
                </a:solidFill>
              </a:rPr>
              <a:t>®</a:t>
            </a:r>
            <a:r>
              <a:rPr lang="en-US" dirty="0">
                <a:solidFill>
                  <a:srgbClr val="008C99"/>
                </a:solidFill>
              </a:rPr>
              <a:t> - UNM</a:t>
            </a:r>
          </a:p>
          <a:p>
            <a:pPr lvl="0">
              <a:lnSpc>
                <a:spcPct val="100000"/>
              </a:lnSpc>
              <a:spcBef>
                <a:spcPts val="0"/>
              </a:spcBef>
              <a:defRPr/>
            </a:pPr>
            <a:r>
              <a:rPr lang="en-US" dirty="0">
                <a:solidFill>
                  <a:srgbClr val="008C99"/>
                </a:solidFill>
              </a:rPr>
              <a:t>HIV </a:t>
            </a:r>
            <a:r>
              <a:rPr lang="en-US" dirty="0" err="1">
                <a:solidFill>
                  <a:srgbClr val="008C99"/>
                </a:solidFill>
              </a:rPr>
              <a:t>TeleECHO</a:t>
            </a:r>
            <a:r>
              <a:rPr lang="en-US" dirty="0">
                <a:solidFill>
                  <a:srgbClr val="008C99"/>
                </a:solidFill>
              </a:rPr>
              <a:t> Clinic</a:t>
            </a:r>
          </a:p>
        </p:txBody>
      </p:sp>
      <p:sp>
        <p:nvSpPr>
          <p:cNvPr id="3" name="Text Placeholder 2"/>
          <p:cNvSpPr txBox="1">
            <a:spLocks/>
          </p:cNvSpPr>
          <p:nvPr/>
        </p:nvSpPr>
        <p:spPr>
          <a:xfrm>
            <a:off x="209550" y="2607337"/>
            <a:ext cx="7924799" cy="818801"/>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0000"/>
              </a:lnSpc>
              <a:spcBef>
                <a:spcPts val="0"/>
              </a:spcBef>
              <a:defRPr/>
            </a:pPr>
            <a:r>
              <a:rPr lang="en-US" sz="4000" dirty="0">
                <a:solidFill>
                  <a:schemeClr val="tx1"/>
                </a:solidFill>
              </a:rPr>
              <a:t>Treatment of HCV Genotype 3 in Patients with Cirrhosis</a:t>
            </a:r>
            <a:endParaRPr kumimoji="0" lang="en-US" sz="4000" b="0" i="0" u="none" strike="noStrike" kern="1200" cap="none" spc="0" normalizeH="0" baseline="0" noProof="0" dirty="0">
              <a:ln>
                <a:noFill/>
              </a:ln>
              <a:solidFill>
                <a:schemeClr val="tx1"/>
              </a:solidFill>
              <a:effectLst/>
              <a:uLnTx/>
              <a:uFillTx/>
              <a:latin typeface="Gill Sans MT" panose="020B0502020104020203" pitchFamily="34" charset="0"/>
              <a:ea typeface="+mn-ea"/>
              <a:cs typeface="+mn-cs"/>
            </a:endParaRPr>
          </a:p>
        </p:txBody>
      </p:sp>
      <p:sp>
        <p:nvSpPr>
          <p:cNvPr id="4" name="Text Placeholder 2"/>
          <p:cNvSpPr txBox="1">
            <a:spLocks/>
          </p:cNvSpPr>
          <p:nvPr/>
        </p:nvSpPr>
        <p:spPr>
          <a:xfrm>
            <a:off x="2317316" y="3693101"/>
            <a:ext cx="3408218"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solidFill>
                  <a:srgbClr val="008C99"/>
                </a:solidFill>
              </a:rPr>
              <a:t>September 14, 2021</a:t>
            </a:r>
            <a:endParaRPr kumimoji="0" lang="en-US" sz="2800" b="0"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endParaRPr>
          </a:p>
        </p:txBody>
      </p:sp>
      <p:sp>
        <p:nvSpPr>
          <p:cNvPr id="5" name="Text Placeholder 2"/>
          <p:cNvSpPr txBox="1">
            <a:spLocks/>
          </p:cNvSpPr>
          <p:nvPr/>
        </p:nvSpPr>
        <p:spPr>
          <a:xfrm>
            <a:off x="438251" y="5136747"/>
            <a:ext cx="7375711"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spcBef>
                <a:spcPts val="0"/>
              </a:spcBef>
              <a:defRPr/>
            </a:pPr>
            <a:r>
              <a:rPr lang="en-US" sz="2200" dirty="0">
                <a:solidFill>
                  <a:srgbClr val="008C99"/>
                </a:solidFill>
              </a:rPr>
              <a:t>Professor, Division of Infectious Diseases</a:t>
            </a:r>
          </a:p>
          <a:p>
            <a:pPr lvl="0">
              <a:spcBef>
                <a:spcPts val="0"/>
              </a:spcBef>
              <a:defRPr/>
            </a:pPr>
            <a:r>
              <a:rPr lang="en-US" sz="2200" dirty="0">
                <a:solidFill>
                  <a:srgbClr val="008C99"/>
                </a:solidFill>
              </a:rPr>
              <a:t>University of New Mexico Health Sciences Center</a:t>
            </a:r>
          </a:p>
          <a:p>
            <a:pPr lvl="0">
              <a:spcBef>
                <a:spcPts val="0"/>
              </a:spcBef>
              <a:defRPr/>
            </a:pPr>
            <a:r>
              <a:rPr lang="en-US" sz="2200" dirty="0">
                <a:solidFill>
                  <a:srgbClr val="008C99"/>
                </a:solidFill>
              </a:rPr>
              <a:t>Senior Associate Director</a:t>
            </a:r>
          </a:p>
          <a:p>
            <a:pPr lvl="0">
              <a:spcBef>
                <a:spcPts val="0"/>
              </a:spcBef>
              <a:defRPr/>
            </a:pPr>
            <a:r>
              <a:rPr lang="en-US" sz="2200" dirty="0">
                <a:solidFill>
                  <a:srgbClr val="008C99"/>
                </a:solidFill>
              </a:rPr>
              <a:t>Project ECHO</a:t>
            </a:r>
            <a:endParaRPr kumimoji="0" lang="en-US" sz="2200" b="0"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endParaRPr>
          </a:p>
        </p:txBody>
      </p:sp>
      <p:sp>
        <p:nvSpPr>
          <p:cNvPr id="6" name="Text Placeholder 2"/>
          <p:cNvSpPr txBox="1">
            <a:spLocks/>
          </p:cNvSpPr>
          <p:nvPr/>
        </p:nvSpPr>
        <p:spPr>
          <a:xfrm>
            <a:off x="438251" y="4301061"/>
            <a:ext cx="7375711"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8C99"/>
                </a:solidFill>
                <a:effectLst/>
                <a:uLnTx/>
                <a:uFillTx/>
                <a:latin typeface="Gill Sans MT" panose="020B0502020104020203" pitchFamily="34" charset="0"/>
                <a:ea typeface="+mn-ea"/>
                <a:cs typeface="+mn-cs"/>
              </a:rPr>
              <a:t>Karla Thornton, MD, MPH</a:t>
            </a:r>
          </a:p>
        </p:txBody>
      </p:sp>
    </p:spTree>
    <p:extLst>
      <p:ext uri="{BB962C8B-B14F-4D97-AF65-F5344CB8AC3E}">
        <p14:creationId xmlns:p14="http://schemas.microsoft.com/office/powerpoint/2010/main" val="601304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a:t>Source: </a:t>
            </a:r>
            <a:r>
              <a:rPr lang="en-US" dirty="0" err="1"/>
              <a:t>Wyles</a:t>
            </a:r>
            <a:r>
              <a:rPr lang="en-US" dirty="0"/>
              <a:t> D, et al.  Hepatology. 2018;67:514-23.</a:t>
            </a:r>
          </a:p>
        </p:txBody>
      </p:sp>
      <p:sp>
        <p:nvSpPr>
          <p:cNvPr id="3" name="Title 2"/>
          <p:cNvSpPr>
            <a:spLocks noGrp="1"/>
          </p:cNvSpPr>
          <p:nvPr>
            <p:ph type="title"/>
          </p:nvPr>
        </p:nvSpPr>
        <p:spPr/>
        <p:txBody>
          <a:bodyPr>
            <a:normAutofit fontScale="90000"/>
          </a:bodyPr>
          <a:lstStyle/>
          <a:p>
            <a:r>
              <a:rPr lang="en-US" sz="2200" dirty="0" err="1"/>
              <a:t>Glecaprevir-Pibrentasvir</a:t>
            </a:r>
            <a:r>
              <a:rPr lang="en-US" sz="2200" dirty="0"/>
              <a:t> in HCV GT 3, with Cirrhosis and Prior Treatment</a:t>
            </a:r>
            <a:br>
              <a:rPr lang="en-US" sz="2200" dirty="0"/>
            </a:br>
            <a:r>
              <a:rPr lang="en-US" sz="2700" dirty="0"/>
              <a:t>SURVEYOR-II (Part 3): Results</a:t>
            </a:r>
          </a:p>
        </p:txBody>
      </p:sp>
      <p:graphicFrame>
        <p:nvGraphicFramePr>
          <p:cNvPr id="11" name="Chart 10"/>
          <p:cNvGraphicFramePr>
            <a:graphicFrameLocks/>
          </p:cNvGraphicFramePr>
          <p:nvPr/>
        </p:nvGraphicFramePr>
        <p:xfrm>
          <a:off x="379413" y="1395960"/>
          <a:ext cx="8307387" cy="4648200"/>
        </p:xfrm>
        <a:graphic>
          <a:graphicData uri="http://schemas.openxmlformats.org/drawingml/2006/chart">
            <c:chart xmlns:c="http://schemas.openxmlformats.org/drawingml/2006/chart" xmlns:r="http://schemas.openxmlformats.org/officeDocument/2006/relationships" r:id="rId2"/>
          </a:graphicData>
        </a:graphic>
      </p:graphicFrame>
      <p:sp>
        <p:nvSpPr>
          <p:cNvPr id="12" name="Rectangle 11"/>
          <p:cNvSpPr/>
          <p:nvPr/>
        </p:nvSpPr>
        <p:spPr>
          <a:xfrm>
            <a:off x="1880640" y="4815594"/>
            <a:ext cx="912500" cy="3810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dirty="0">
                <a:solidFill>
                  <a:srgbClr val="FFFFFF"/>
                </a:solidFill>
              </a:rPr>
              <a:t>39/40</a:t>
            </a:r>
          </a:p>
        </p:txBody>
      </p:sp>
      <p:sp>
        <p:nvSpPr>
          <p:cNvPr id="13" name="Rectangle 12"/>
          <p:cNvSpPr/>
          <p:nvPr/>
        </p:nvSpPr>
        <p:spPr>
          <a:xfrm>
            <a:off x="3633580" y="4815594"/>
            <a:ext cx="912500" cy="3810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dirty="0">
                <a:solidFill>
                  <a:srgbClr val="FFFFFF"/>
                </a:solidFill>
              </a:rPr>
              <a:t>20/22</a:t>
            </a:r>
          </a:p>
        </p:txBody>
      </p:sp>
      <p:sp>
        <p:nvSpPr>
          <p:cNvPr id="15" name="Rectangle 14"/>
          <p:cNvSpPr/>
          <p:nvPr/>
        </p:nvSpPr>
        <p:spPr>
          <a:xfrm>
            <a:off x="7211520" y="4815594"/>
            <a:ext cx="912500" cy="3810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dirty="0">
                <a:solidFill>
                  <a:srgbClr val="FFFFFF"/>
                </a:solidFill>
              </a:rPr>
              <a:t>45/47</a:t>
            </a:r>
          </a:p>
        </p:txBody>
      </p:sp>
      <p:sp>
        <p:nvSpPr>
          <p:cNvPr id="16" name="Rectangle 15"/>
          <p:cNvSpPr/>
          <p:nvPr/>
        </p:nvSpPr>
        <p:spPr>
          <a:xfrm>
            <a:off x="5425920" y="4815594"/>
            <a:ext cx="912500" cy="3810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dirty="0">
                <a:solidFill>
                  <a:srgbClr val="FFFFFF"/>
                </a:solidFill>
              </a:rPr>
              <a:t>21/22</a:t>
            </a:r>
          </a:p>
        </p:txBody>
      </p:sp>
      <p:sp>
        <p:nvSpPr>
          <p:cNvPr id="18" name="Rectangle 25"/>
          <p:cNvSpPr>
            <a:spLocks noChangeArrowheads="1"/>
          </p:cNvSpPr>
          <p:nvPr/>
        </p:nvSpPr>
        <p:spPr bwMode="auto">
          <a:xfrm>
            <a:off x="-3690" y="6009139"/>
            <a:ext cx="9162288" cy="365741"/>
          </a:xfrm>
          <a:prstGeom prst="rect">
            <a:avLst/>
          </a:prstGeom>
          <a:solidFill>
            <a:schemeClr val="bg1">
              <a:lumMod val="95000"/>
            </a:schemeClr>
          </a:solidFill>
          <a:ln w="9525" cap="flat" cmpd="sng" algn="ctr">
            <a:solidFill>
              <a:srgbClr val="BFBFBF"/>
            </a:solidFill>
            <a:prstDash val="solid"/>
            <a:miter lim="800000"/>
            <a:headEnd type="none" w="med" len="med"/>
            <a:tailEnd type="none" w="med" len="med"/>
          </a:ln>
          <a:effectLst/>
        </p:spPr>
        <p:txBody>
          <a:bodyPr lIns="365760" tIns="45431" rIns="92486" bIns="45431" anchor="ctr">
            <a:prstTxWarp prst="textNoShape">
              <a:avLst/>
            </a:prstTxWarp>
          </a:bodyPr>
          <a:lstStyle/>
          <a:p>
            <a:pPr defTabSz="935038">
              <a:lnSpc>
                <a:spcPts val="1800"/>
              </a:lnSpc>
              <a:spcBef>
                <a:spcPts val="0"/>
              </a:spcBef>
            </a:pPr>
            <a:r>
              <a:rPr lang="en-US" sz="1400" b="1" dirty="0">
                <a:solidFill>
                  <a:srgbClr val="000000"/>
                </a:solidFill>
                <a:latin typeface="Arial" pitchFamily="22" charset="0"/>
              </a:rPr>
              <a:t> Abbreviations</a:t>
            </a:r>
            <a:r>
              <a:rPr lang="en-US" sz="1400" dirty="0">
                <a:solidFill>
                  <a:srgbClr val="000000"/>
                </a:solidFill>
                <a:latin typeface="Arial" pitchFamily="22" charset="0"/>
              </a:rPr>
              <a:t>: TN = Treatment Naïve; TE = Treatment Experienced</a:t>
            </a:r>
          </a:p>
        </p:txBody>
      </p:sp>
    </p:spTree>
    <p:extLst>
      <p:ext uri="{BB962C8B-B14F-4D97-AF65-F5344CB8AC3E}">
        <p14:creationId xmlns:p14="http://schemas.microsoft.com/office/powerpoint/2010/main" val="746494965"/>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nSpc>
                <a:spcPts val="3500"/>
              </a:lnSpc>
              <a:spcBef>
                <a:spcPts val="600"/>
              </a:spcBef>
            </a:pPr>
            <a:r>
              <a:rPr lang="en-US" sz="2400" dirty="0" err="1">
                <a:solidFill>
                  <a:srgbClr val="001D48"/>
                </a:solidFill>
              </a:rPr>
              <a:t>Glecaprevir-Pibrentasvir</a:t>
            </a:r>
            <a:r>
              <a:rPr lang="en-US" sz="2400" dirty="0">
                <a:solidFill>
                  <a:srgbClr val="001D48"/>
                </a:solidFill>
              </a:rPr>
              <a:t> in GT 1-6 and Compensated Cirrhosis</a:t>
            </a:r>
            <a:br>
              <a:rPr lang="en-US" sz="2400" dirty="0">
                <a:solidFill>
                  <a:srgbClr val="001D48"/>
                </a:solidFill>
              </a:rPr>
            </a:br>
            <a:r>
              <a:rPr lang="en-US" dirty="0">
                <a:solidFill>
                  <a:srgbClr val="001D48"/>
                </a:solidFill>
              </a:rPr>
              <a:t>EXPEDITION-8</a:t>
            </a:r>
            <a:endParaRPr lang="en-US" sz="2000" dirty="0">
              <a:solidFill>
                <a:srgbClr val="001D48"/>
              </a:solidFill>
            </a:endParaRPr>
          </a:p>
        </p:txBody>
      </p:sp>
      <p:sp>
        <p:nvSpPr>
          <p:cNvPr id="3" name="Text Placeholder 2"/>
          <p:cNvSpPr>
            <a:spLocks noGrp="1"/>
          </p:cNvSpPr>
          <p:nvPr>
            <p:ph type="body" idx="1"/>
          </p:nvPr>
        </p:nvSpPr>
        <p:spPr/>
        <p:txBody>
          <a:bodyPr/>
          <a:lstStyle/>
          <a:p>
            <a:r>
              <a:rPr lang="en-US" b="1" dirty="0">
                <a:solidFill>
                  <a:schemeClr val="accent5">
                    <a:lumMod val="20000"/>
                    <a:lumOff val="80000"/>
                  </a:schemeClr>
                </a:solidFill>
              </a:rPr>
              <a:t>Phase 3 </a:t>
            </a:r>
          </a:p>
        </p:txBody>
      </p:sp>
      <p:sp>
        <p:nvSpPr>
          <p:cNvPr id="7" name="Rectangle 6"/>
          <p:cNvSpPr/>
          <p:nvPr/>
        </p:nvSpPr>
        <p:spPr>
          <a:xfrm>
            <a:off x="-13512" y="1828801"/>
            <a:ext cx="9180577" cy="371855"/>
          </a:xfrm>
          <a:prstGeom prst="rect">
            <a:avLst/>
          </a:prstGeom>
          <a:solidFill>
            <a:srgbClr val="8B8E5E"/>
          </a:solidFill>
          <a:ln w="6350">
            <a:noFill/>
          </a:ln>
          <a:effectLst/>
        </p:spPr>
        <p:style>
          <a:lnRef idx="1">
            <a:schemeClr val="accent1"/>
          </a:lnRef>
          <a:fillRef idx="3">
            <a:schemeClr val="accent1"/>
          </a:fillRef>
          <a:effectRef idx="2">
            <a:schemeClr val="accent1"/>
          </a:effectRef>
          <a:fontRef idx="minor">
            <a:schemeClr val="lt1"/>
          </a:fontRef>
        </p:style>
        <p:txBody>
          <a:bodyPr lIns="274320"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Arial"/>
              </a:rPr>
              <a:t>Treatment-Naïve and Treatment-Experienced</a:t>
            </a:r>
          </a:p>
        </p:txBody>
      </p:sp>
      <p:sp>
        <p:nvSpPr>
          <p:cNvPr id="9" name="Rectangle 8"/>
          <p:cNvSpPr/>
          <p:nvPr/>
        </p:nvSpPr>
        <p:spPr>
          <a:xfrm>
            <a:off x="-13512" y="4659540"/>
            <a:ext cx="9180577" cy="371855"/>
          </a:xfrm>
          <a:prstGeom prst="rect">
            <a:avLst/>
          </a:prstGeom>
          <a:solidFill>
            <a:srgbClr val="8B8E5E"/>
          </a:solidFill>
          <a:ln w="6350">
            <a:noFill/>
          </a:ln>
          <a:effectLst/>
        </p:spPr>
        <p:style>
          <a:lnRef idx="1">
            <a:schemeClr val="accent1"/>
          </a:lnRef>
          <a:fillRef idx="3">
            <a:schemeClr val="accent1"/>
          </a:fillRef>
          <a:effectRef idx="2">
            <a:schemeClr val="accent1"/>
          </a:effectRef>
          <a:fontRef idx="minor">
            <a:schemeClr val="lt1"/>
          </a:fontRef>
        </p:style>
        <p:txBody>
          <a:bodyPr lIns="274320"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Arial"/>
              </a:rPr>
              <a:t>Source: Brown RS, et al. J </a:t>
            </a:r>
            <a:r>
              <a:rPr kumimoji="0" lang="en-US" sz="1400" b="0" i="0" u="none" strike="noStrike" kern="1200" cap="none" spc="0" normalizeH="0" baseline="0" noProof="0" dirty="0" err="1">
                <a:ln>
                  <a:noFill/>
                </a:ln>
                <a:solidFill>
                  <a:prstClr val="white"/>
                </a:solidFill>
                <a:effectLst/>
                <a:uLnTx/>
                <a:uFillTx/>
                <a:latin typeface="Arial"/>
                <a:ea typeface="+mn-ea"/>
                <a:cs typeface="Arial"/>
              </a:rPr>
              <a:t>Hepatol</a:t>
            </a:r>
            <a:r>
              <a:rPr kumimoji="0" lang="en-US" sz="1400" b="0" i="0" u="none" strike="noStrike" kern="1200" cap="none" spc="0" normalizeH="0" baseline="0" noProof="0" dirty="0">
                <a:ln>
                  <a:noFill/>
                </a:ln>
                <a:solidFill>
                  <a:prstClr val="white"/>
                </a:solidFill>
                <a:effectLst/>
                <a:uLnTx/>
                <a:uFillTx/>
                <a:latin typeface="Arial"/>
                <a:ea typeface="+mn-ea"/>
                <a:cs typeface="Arial"/>
              </a:rPr>
              <a:t>. 2020;72:441-8.</a:t>
            </a:r>
          </a:p>
        </p:txBody>
      </p:sp>
      <p:sp>
        <p:nvSpPr>
          <p:cNvPr id="8" name="Rectangle 7"/>
          <p:cNvSpPr/>
          <p:nvPr/>
        </p:nvSpPr>
        <p:spPr>
          <a:xfrm>
            <a:off x="7543800" y="1828800"/>
            <a:ext cx="1615438" cy="36271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Cirrhosis</a:t>
            </a:r>
          </a:p>
        </p:txBody>
      </p:sp>
    </p:spTree>
    <p:extLst>
      <p:ext uri="{BB962C8B-B14F-4D97-AF65-F5344CB8AC3E}">
        <p14:creationId xmlns:p14="http://schemas.microsoft.com/office/powerpoint/2010/main" val="546923398"/>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3"/>
          </p:nvPr>
        </p:nvSpPr>
        <p:spPr/>
        <p:txBody>
          <a:bodyPr/>
          <a:lstStyle/>
          <a:p>
            <a:r>
              <a:rPr lang="en-US" dirty="0"/>
              <a:t>Source: Brown RS, et al. J </a:t>
            </a:r>
            <a:r>
              <a:rPr lang="en-US" dirty="0" err="1"/>
              <a:t>Hepatol</a:t>
            </a:r>
            <a:r>
              <a:rPr lang="en-US" dirty="0"/>
              <a:t>. 2020;72:441-8.</a:t>
            </a:r>
          </a:p>
        </p:txBody>
      </p:sp>
      <p:sp>
        <p:nvSpPr>
          <p:cNvPr id="2" name="Title 1"/>
          <p:cNvSpPr>
            <a:spLocks noGrp="1"/>
          </p:cNvSpPr>
          <p:nvPr>
            <p:ph type="title"/>
          </p:nvPr>
        </p:nvSpPr>
        <p:spPr/>
        <p:txBody>
          <a:bodyPr>
            <a:normAutofit/>
          </a:bodyPr>
          <a:lstStyle/>
          <a:p>
            <a:r>
              <a:rPr lang="en-US" sz="2400" dirty="0" err="1"/>
              <a:t>Glecaprevir-Pibrentasvir</a:t>
            </a:r>
            <a:r>
              <a:rPr lang="en-US" sz="2400" dirty="0"/>
              <a:t> in GT 1-6 &amp; Compensated Cirrhosis</a:t>
            </a:r>
            <a:br>
              <a:rPr lang="en-US" sz="2000" dirty="0"/>
            </a:br>
            <a:r>
              <a:rPr lang="en-US" dirty="0"/>
              <a:t>EXPEDITION-8: Treatment Protocol</a:t>
            </a:r>
          </a:p>
        </p:txBody>
      </p:sp>
      <p:sp>
        <p:nvSpPr>
          <p:cNvPr id="7" name="Rectangle 25"/>
          <p:cNvSpPr>
            <a:spLocks noChangeArrowheads="1"/>
          </p:cNvSpPr>
          <p:nvPr/>
        </p:nvSpPr>
        <p:spPr bwMode="auto">
          <a:xfrm>
            <a:off x="-12330" y="5029218"/>
            <a:ext cx="9180577" cy="685782"/>
          </a:xfrm>
          <a:prstGeom prst="rect">
            <a:avLst/>
          </a:prstGeom>
          <a:solidFill>
            <a:schemeClr val="bg1">
              <a:lumMod val="95000"/>
            </a:schemeClr>
          </a:solidFill>
          <a:ln w="9525" cap="flat" cmpd="sng" algn="ctr">
            <a:solidFill>
              <a:schemeClr val="bg1">
                <a:lumMod val="75000"/>
              </a:schemeClr>
            </a:solidFill>
            <a:prstDash val="solid"/>
            <a:miter lim="800000"/>
            <a:headEnd type="none" w="med" len="med"/>
            <a:tailEnd type="none" w="med" len="med"/>
          </a:ln>
          <a:effectLst/>
        </p:spPr>
        <p:txBody>
          <a:bodyPr lIns="457200" tIns="45431" rIns="92486" bIns="45431" anchor="ctr">
            <a:prstTxWarp prst="textNoShape">
              <a:avLst/>
            </a:prstTxWarp>
          </a:bodyPr>
          <a:lstStyle/>
          <a:p>
            <a:pPr defTabSz="935038">
              <a:lnSpc>
                <a:spcPts val="1800"/>
              </a:lnSpc>
              <a:spcBef>
                <a:spcPts val="0"/>
              </a:spcBef>
            </a:pPr>
            <a:r>
              <a:rPr lang="en-US" sz="1600" dirty="0">
                <a:solidFill>
                  <a:srgbClr val="000000"/>
                </a:solidFill>
                <a:latin typeface="Arial" pitchFamily="22" charset="0"/>
              </a:rPr>
              <a:t>*</a:t>
            </a:r>
            <a:r>
              <a:rPr lang="en-US" sz="1600" b="1" dirty="0">
                <a:solidFill>
                  <a:srgbClr val="000000"/>
                </a:solidFill>
                <a:latin typeface="Arial" pitchFamily="22" charset="0"/>
              </a:rPr>
              <a:t>Drug Dosing</a:t>
            </a:r>
            <a:r>
              <a:rPr lang="en-US" sz="1600" dirty="0">
                <a:solidFill>
                  <a:srgbClr val="000000"/>
                </a:solidFill>
                <a:latin typeface="Arial" pitchFamily="22" charset="0"/>
              </a:rPr>
              <a:t>: </a:t>
            </a:r>
            <a:r>
              <a:rPr lang="en-US" sz="1600" dirty="0" err="1">
                <a:solidFill>
                  <a:srgbClr val="000000"/>
                </a:solidFill>
                <a:latin typeface="Arial" pitchFamily="22" charset="0"/>
              </a:rPr>
              <a:t>Glecaprevir-pibrentasvir</a:t>
            </a:r>
            <a:r>
              <a:rPr lang="en-US" sz="1600" dirty="0">
                <a:solidFill>
                  <a:srgbClr val="000000"/>
                </a:solidFill>
                <a:latin typeface="Arial" pitchFamily="22" charset="0"/>
              </a:rPr>
              <a:t> (100/40 mg) fixed-dose combination; 3 pills once daily</a:t>
            </a:r>
          </a:p>
        </p:txBody>
      </p:sp>
      <p:cxnSp>
        <p:nvCxnSpPr>
          <p:cNvPr id="8" name="Straight Connector 7"/>
          <p:cNvCxnSpPr>
            <a:cxnSpLocks/>
            <a:stCxn id="9" idx="3"/>
          </p:cNvCxnSpPr>
          <p:nvPr/>
        </p:nvCxnSpPr>
        <p:spPr>
          <a:xfrm>
            <a:off x="3733801" y="3581365"/>
            <a:ext cx="3428999" cy="35"/>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9" name="Rectangle 5"/>
          <p:cNvSpPr>
            <a:spLocks noChangeArrowheads="1"/>
          </p:cNvSpPr>
          <p:nvPr/>
        </p:nvSpPr>
        <p:spPr bwMode="auto">
          <a:xfrm>
            <a:off x="1838937" y="3126955"/>
            <a:ext cx="1894864" cy="908820"/>
          </a:xfrm>
          <a:prstGeom prst="rect">
            <a:avLst/>
          </a:prstGeom>
          <a:solidFill>
            <a:schemeClr val="accent1">
              <a:lumMod val="40000"/>
              <a:lumOff val="60000"/>
              <a:alpha val="50000"/>
            </a:schemeClr>
          </a:solidFill>
          <a:ln w="19050" cmpd="sng">
            <a:solidFill>
              <a:srgbClr val="000000"/>
            </a:solidFill>
            <a:miter lim="800000"/>
            <a:headEnd/>
            <a:tailEnd/>
          </a:ln>
          <a:effectLst/>
        </p:spPr>
        <p:txBody>
          <a:bodyPr wrap="none" anchor="ctr"/>
          <a:lstStyle/>
          <a:p>
            <a:pPr algn="ctr"/>
            <a:r>
              <a:rPr lang="en-US" sz="1800" b="1" dirty="0">
                <a:solidFill>
                  <a:srgbClr val="000000"/>
                </a:solidFill>
                <a:latin typeface="Arial"/>
                <a:cs typeface="Arial"/>
              </a:rPr>
              <a:t>*</a:t>
            </a:r>
            <a:r>
              <a:rPr lang="en-US" sz="1800" b="1" dirty="0" err="1">
                <a:solidFill>
                  <a:srgbClr val="000000"/>
                </a:solidFill>
                <a:latin typeface="Arial"/>
                <a:cs typeface="Arial"/>
              </a:rPr>
              <a:t>Glecaprevir</a:t>
            </a:r>
            <a:r>
              <a:rPr lang="en-US" sz="1800" b="1" dirty="0">
                <a:solidFill>
                  <a:srgbClr val="000000"/>
                </a:solidFill>
                <a:latin typeface="Arial"/>
                <a:cs typeface="Arial"/>
              </a:rPr>
              <a:t>-</a:t>
            </a:r>
            <a:br>
              <a:rPr lang="en-US" sz="1800" b="1" dirty="0">
                <a:solidFill>
                  <a:srgbClr val="000000"/>
                </a:solidFill>
                <a:latin typeface="Arial"/>
                <a:cs typeface="Arial"/>
              </a:rPr>
            </a:br>
            <a:r>
              <a:rPr lang="en-US" sz="1800" b="1" dirty="0" err="1">
                <a:solidFill>
                  <a:srgbClr val="000000"/>
                </a:solidFill>
                <a:latin typeface="Arial"/>
                <a:cs typeface="Arial"/>
              </a:rPr>
              <a:t>Pibrentasvir</a:t>
            </a:r>
            <a:r>
              <a:rPr lang="en-US" sz="1800" b="1" dirty="0">
                <a:solidFill>
                  <a:srgbClr val="000000"/>
                </a:solidFill>
                <a:latin typeface="Arial"/>
                <a:cs typeface="Arial"/>
              </a:rPr>
              <a:t> </a:t>
            </a:r>
            <a:br>
              <a:rPr lang="en-US" sz="1800" b="1" dirty="0">
                <a:solidFill>
                  <a:srgbClr val="000000"/>
                </a:solidFill>
                <a:latin typeface="Arial"/>
                <a:cs typeface="Arial"/>
              </a:rPr>
            </a:br>
            <a:r>
              <a:rPr lang="en-US" sz="1400" b="1" dirty="0">
                <a:solidFill>
                  <a:srgbClr val="000000"/>
                </a:solidFill>
                <a:latin typeface="Arial"/>
                <a:cs typeface="Arial"/>
              </a:rPr>
              <a:t>(n = 343)</a:t>
            </a:r>
            <a:endParaRPr lang="en-US" sz="1400" dirty="0">
              <a:solidFill>
                <a:srgbClr val="000000"/>
              </a:solidFill>
              <a:latin typeface="Arial"/>
              <a:cs typeface="Arial"/>
            </a:endParaRPr>
          </a:p>
        </p:txBody>
      </p:sp>
      <p:sp>
        <p:nvSpPr>
          <p:cNvPr id="10" name="Rectangle 9"/>
          <p:cNvSpPr/>
          <p:nvPr/>
        </p:nvSpPr>
        <p:spPr>
          <a:xfrm>
            <a:off x="0" y="3124193"/>
            <a:ext cx="1777992" cy="914407"/>
          </a:xfrm>
          <a:prstGeom prst="rect">
            <a:avLst/>
          </a:prstGeom>
          <a:solidFill>
            <a:srgbClr val="454545"/>
          </a:solidFill>
          <a:ln w="19050" cmpd="sng">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lIns="182880" rtlCol="0" anchor="ctr"/>
          <a:lstStyle/>
          <a:p>
            <a:pPr algn="ctr"/>
            <a:r>
              <a:rPr lang="en-US" sz="1600" b="1" dirty="0">
                <a:latin typeface="Arial"/>
                <a:cs typeface="Arial"/>
              </a:rPr>
              <a:t>GT 1-6</a:t>
            </a:r>
          </a:p>
          <a:p>
            <a:pPr algn="ctr"/>
            <a:r>
              <a:rPr lang="en-US" sz="1600" b="1" dirty="0">
                <a:latin typeface="Arial"/>
                <a:cs typeface="Arial"/>
              </a:rPr>
              <a:t>Compensated Cirrhosis</a:t>
            </a:r>
            <a:endParaRPr lang="en-US" sz="1400" b="1" dirty="0">
              <a:latin typeface="Arial"/>
              <a:cs typeface="Arial"/>
            </a:endParaRPr>
          </a:p>
        </p:txBody>
      </p:sp>
      <p:grpSp>
        <p:nvGrpSpPr>
          <p:cNvPr id="11" name="Group 10"/>
          <p:cNvGrpSpPr/>
          <p:nvPr/>
        </p:nvGrpSpPr>
        <p:grpSpPr>
          <a:xfrm>
            <a:off x="-18813" y="1371600"/>
            <a:ext cx="9174991" cy="515104"/>
            <a:chOff x="-18813" y="1371600"/>
            <a:chExt cx="9174991" cy="515104"/>
          </a:xfrm>
        </p:grpSpPr>
        <p:sp>
          <p:nvSpPr>
            <p:cNvPr id="12" name="Rectangle 11"/>
            <p:cNvSpPr/>
            <p:nvPr/>
          </p:nvSpPr>
          <p:spPr>
            <a:xfrm>
              <a:off x="-6113" y="1456980"/>
              <a:ext cx="9162291" cy="41071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600" dirty="0">
                <a:solidFill>
                  <a:srgbClr val="000000"/>
                </a:solidFill>
                <a:latin typeface="Arial"/>
                <a:cs typeface="Arial"/>
              </a:endParaRPr>
            </a:p>
          </p:txBody>
        </p:sp>
        <p:sp>
          <p:nvSpPr>
            <p:cNvPr id="13" name="Rectangle 12"/>
            <p:cNvSpPr/>
            <p:nvPr/>
          </p:nvSpPr>
          <p:spPr>
            <a:xfrm>
              <a:off x="1559198" y="1371600"/>
              <a:ext cx="545592" cy="5151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latin typeface="Arial"/>
                  <a:cs typeface="Arial"/>
                </a:rPr>
                <a:t>0</a:t>
              </a:r>
            </a:p>
          </p:txBody>
        </p:sp>
        <p:cxnSp>
          <p:nvCxnSpPr>
            <p:cNvPr id="14" name="Straight Connector 13"/>
            <p:cNvCxnSpPr/>
            <p:nvPr/>
          </p:nvCxnSpPr>
          <p:spPr>
            <a:xfrm flipV="1">
              <a:off x="-18813" y="1859296"/>
              <a:ext cx="9162291" cy="11472"/>
            </a:xfrm>
            <a:prstGeom prst="line">
              <a:avLst/>
            </a:prstGeom>
            <a:ln w="9525"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1830459" y="1780052"/>
              <a:ext cx="0" cy="87630"/>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cxnSpLocks/>
            </p:cNvCxnSpPr>
            <p:nvPr/>
          </p:nvCxnSpPr>
          <p:spPr>
            <a:xfrm flipV="1">
              <a:off x="8601030" y="1780052"/>
              <a:ext cx="0" cy="81894"/>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609600" y="1457643"/>
              <a:ext cx="838200" cy="36272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rgbClr val="000000"/>
                  </a:solidFill>
                </a:rPr>
                <a:t>Week</a:t>
              </a:r>
            </a:p>
          </p:txBody>
        </p:sp>
        <p:sp>
          <p:nvSpPr>
            <p:cNvPr id="19" name="Rectangle 18"/>
            <p:cNvSpPr/>
            <p:nvPr/>
          </p:nvSpPr>
          <p:spPr>
            <a:xfrm>
              <a:off x="4483608" y="1371600"/>
              <a:ext cx="545592" cy="5151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latin typeface="Arial"/>
                  <a:cs typeface="Arial"/>
                </a:rPr>
                <a:t>12</a:t>
              </a:r>
            </a:p>
          </p:txBody>
        </p:sp>
        <p:cxnSp>
          <p:nvCxnSpPr>
            <p:cNvPr id="20" name="Straight Connector 19"/>
            <p:cNvCxnSpPr/>
            <p:nvPr/>
          </p:nvCxnSpPr>
          <p:spPr>
            <a:xfrm flipV="1">
              <a:off x="4765630" y="1780052"/>
              <a:ext cx="0" cy="81894"/>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63E2C64A-935E-6B45-A140-B42B3101C1A6}"/>
                </a:ext>
              </a:extLst>
            </p:cNvPr>
            <p:cNvSpPr/>
            <p:nvPr/>
          </p:nvSpPr>
          <p:spPr>
            <a:xfrm>
              <a:off x="3505708" y="1371600"/>
              <a:ext cx="545592" cy="5151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latin typeface="Arial"/>
                  <a:cs typeface="Arial"/>
                </a:rPr>
                <a:t>8</a:t>
              </a:r>
            </a:p>
          </p:txBody>
        </p:sp>
        <p:cxnSp>
          <p:nvCxnSpPr>
            <p:cNvPr id="24" name="Straight Connector 23">
              <a:extLst>
                <a:ext uri="{FF2B5EF4-FFF2-40B4-BE49-F238E27FC236}">
                  <a16:creationId xmlns:a16="http://schemas.microsoft.com/office/drawing/2014/main" id="{034E9872-75E7-C64D-868D-24FDD6026F1A}"/>
                </a:ext>
              </a:extLst>
            </p:cNvPr>
            <p:cNvCxnSpPr/>
            <p:nvPr/>
          </p:nvCxnSpPr>
          <p:spPr>
            <a:xfrm flipV="1">
              <a:off x="3787730" y="1780052"/>
              <a:ext cx="0" cy="81894"/>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BD2DB8EE-F16D-B241-9C0B-0FF9A9BFDBE2}"/>
                </a:ext>
              </a:extLst>
            </p:cNvPr>
            <p:cNvSpPr/>
            <p:nvPr/>
          </p:nvSpPr>
          <p:spPr>
            <a:xfrm>
              <a:off x="2527808" y="1371600"/>
              <a:ext cx="545592" cy="5151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latin typeface="Arial"/>
                  <a:cs typeface="Arial"/>
                </a:rPr>
                <a:t>4</a:t>
              </a:r>
            </a:p>
          </p:txBody>
        </p:sp>
        <p:cxnSp>
          <p:nvCxnSpPr>
            <p:cNvPr id="26" name="Straight Connector 25">
              <a:extLst>
                <a:ext uri="{FF2B5EF4-FFF2-40B4-BE49-F238E27FC236}">
                  <a16:creationId xmlns:a16="http://schemas.microsoft.com/office/drawing/2014/main" id="{E99A142E-C0D1-AD44-BD91-61DBFE79DEFA}"/>
                </a:ext>
              </a:extLst>
            </p:cNvPr>
            <p:cNvCxnSpPr/>
            <p:nvPr/>
          </p:nvCxnSpPr>
          <p:spPr>
            <a:xfrm flipV="1">
              <a:off x="2809830" y="1780052"/>
              <a:ext cx="0" cy="81894"/>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AA56AF6F-53E4-EB47-A401-06EC27EC8B86}"/>
                </a:ext>
              </a:extLst>
            </p:cNvPr>
            <p:cNvSpPr/>
            <p:nvPr/>
          </p:nvSpPr>
          <p:spPr>
            <a:xfrm>
              <a:off x="8331200" y="1371600"/>
              <a:ext cx="545592" cy="5151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latin typeface="Arial"/>
                  <a:cs typeface="Arial"/>
                </a:rPr>
                <a:t>32</a:t>
              </a:r>
            </a:p>
          </p:txBody>
        </p:sp>
        <p:cxnSp>
          <p:nvCxnSpPr>
            <p:cNvPr id="31" name="Straight Connector 30">
              <a:extLst>
                <a:ext uri="{FF2B5EF4-FFF2-40B4-BE49-F238E27FC236}">
                  <a16:creationId xmlns:a16="http://schemas.microsoft.com/office/drawing/2014/main" id="{D4062680-5120-CC4F-8DC3-4AFF1BBFE737}"/>
                </a:ext>
              </a:extLst>
            </p:cNvPr>
            <p:cNvCxnSpPr>
              <a:cxnSpLocks/>
            </p:cNvCxnSpPr>
            <p:nvPr/>
          </p:nvCxnSpPr>
          <p:spPr>
            <a:xfrm flipV="1">
              <a:off x="7534230" y="1780052"/>
              <a:ext cx="0" cy="81894"/>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67E09D2E-954D-AD49-B524-1BC2ABDA23CC}"/>
                </a:ext>
              </a:extLst>
            </p:cNvPr>
            <p:cNvSpPr/>
            <p:nvPr/>
          </p:nvSpPr>
          <p:spPr>
            <a:xfrm>
              <a:off x="7264400" y="1371600"/>
              <a:ext cx="545592" cy="5151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latin typeface="Arial"/>
                  <a:cs typeface="Arial"/>
                </a:rPr>
                <a:t>24</a:t>
              </a:r>
            </a:p>
          </p:txBody>
        </p:sp>
        <p:cxnSp>
          <p:nvCxnSpPr>
            <p:cNvPr id="36" name="Straight Connector 35">
              <a:extLst>
                <a:ext uri="{FF2B5EF4-FFF2-40B4-BE49-F238E27FC236}">
                  <a16:creationId xmlns:a16="http://schemas.microsoft.com/office/drawing/2014/main" id="{54A09ECB-B0DE-8D4C-B635-DB5AA3FF4DCF}"/>
                </a:ext>
              </a:extLst>
            </p:cNvPr>
            <p:cNvCxnSpPr>
              <a:cxnSpLocks/>
            </p:cNvCxnSpPr>
            <p:nvPr/>
          </p:nvCxnSpPr>
          <p:spPr>
            <a:xfrm flipV="1">
              <a:off x="6708730" y="1780052"/>
              <a:ext cx="0" cy="81894"/>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F796794D-B23A-A648-B39E-A1D5E34C023A}"/>
                </a:ext>
              </a:extLst>
            </p:cNvPr>
            <p:cNvSpPr/>
            <p:nvPr/>
          </p:nvSpPr>
          <p:spPr>
            <a:xfrm>
              <a:off x="6438900" y="1371600"/>
              <a:ext cx="545592" cy="5151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latin typeface="Arial"/>
                  <a:cs typeface="Arial"/>
                </a:rPr>
                <a:t>20</a:t>
              </a:r>
            </a:p>
          </p:txBody>
        </p:sp>
      </p:grpSp>
      <p:sp>
        <p:nvSpPr>
          <p:cNvPr id="21" name="Rectangle 20"/>
          <p:cNvSpPr/>
          <p:nvPr/>
        </p:nvSpPr>
        <p:spPr>
          <a:xfrm>
            <a:off x="6300100" y="3352800"/>
            <a:ext cx="876300" cy="40538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rgbClr val="000000"/>
                </a:solidFill>
                <a:latin typeface="Arial"/>
                <a:cs typeface="Arial"/>
              </a:rPr>
              <a:t>SVR12</a:t>
            </a:r>
          </a:p>
        </p:txBody>
      </p:sp>
      <p:sp>
        <p:nvSpPr>
          <p:cNvPr id="27" name="Rectangle 26">
            <a:extLst>
              <a:ext uri="{FF2B5EF4-FFF2-40B4-BE49-F238E27FC236}">
                <a16:creationId xmlns:a16="http://schemas.microsoft.com/office/drawing/2014/main" id="{C8A7AF53-F399-EA4D-BB01-DE39A3607AAA}"/>
              </a:ext>
            </a:extLst>
          </p:cNvPr>
          <p:cNvSpPr/>
          <p:nvPr/>
        </p:nvSpPr>
        <p:spPr>
          <a:xfrm>
            <a:off x="215900" y="2057400"/>
            <a:ext cx="1143000" cy="40538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dirty="0">
                <a:solidFill>
                  <a:srgbClr val="C00000"/>
                </a:solidFill>
                <a:latin typeface="Arial"/>
                <a:cs typeface="Arial"/>
              </a:rPr>
              <a:t>HCV RNA</a:t>
            </a:r>
          </a:p>
        </p:txBody>
      </p:sp>
      <p:sp>
        <p:nvSpPr>
          <p:cNvPr id="3" name="Oval 2">
            <a:extLst>
              <a:ext uri="{FF2B5EF4-FFF2-40B4-BE49-F238E27FC236}">
                <a16:creationId xmlns:a16="http://schemas.microsoft.com/office/drawing/2014/main" id="{4E2C4C1E-AA9E-D747-94EA-8DC87661CF18}"/>
              </a:ext>
            </a:extLst>
          </p:cNvPr>
          <p:cNvSpPr/>
          <p:nvPr/>
        </p:nvSpPr>
        <p:spPr>
          <a:xfrm>
            <a:off x="1358900" y="2146300"/>
            <a:ext cx="228600" cy="2286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DD5D6E9B-49E9-BD4F-B2ED-86138A487A94}"/>
              </a:ext>
            </a:extLst>
          </p:cNvPr>
          <p:cNvSpPr/>
          <p:nvPr/>
        </p:nvSpPr>
        <p:spPr>
          <a:xfrm>
            <a:off x="4648200" y="2146300"/>
            <a:ext cx="228600" cy="2286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4468455D-C4BF-D647-B559-1849561449BB}"/>
              </a:ext>
            </a:extLst>
          </p:cNvPr>
          <p:cNvSpPr/>
          <p:nvPr/>
        </p:nvSpPr>
        <p:spPr>
          <a:xfrm>
            <a:off x="6604000" y="2146300"/>
            <a:ext cx="228600" cy="228600"/>
          </a:xfrm>
          <a:prstGeom prst="ellipse">
            <a:avLst/>
          </a:prstGeom>
          <a:solidFill>
            <a:srgbClr val="C00000"/>
          </a:solidFill>
          <a:ln>
            <a:noFill/>
          </a:ln>
          <a:effectLst>
            <a:glow rad="127000">
              <a:srgbClr val="FFFF00"/>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03D13284-4A04-F441-B1DC-38AFFF6949CB}"/>
              </a:ext>
            </a:extLst>
          </p:cNvPr>
          <p:cNvCxnSpPr>
            <a:cxnSpLocks/>
          </p:cNvCxnSpPr>
          <p:nvPr/>
        </p:nvCxnSpPr>
        <p:spPr>
          <a:xfrm flipV="1">
            <a:off x="8089900" y="1397000"/>
            <a:ext cx="228600" cy="57150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C8CC19F9-1B7C-694B-94C0-0FFAB506E692}"/>
              </a:ext>
            </a:extLst>
          </p:cNvPr>
          <p:cNvCxnSpPr>
            <a:cxnSpLocks/>
          </p:cNvCxnSpPr>
          <p:nvPr/>
        </p:nvCxnSpPr>
        <p:spPr>
          <a:xfrm flipV="1">
            <a:off x="8026400" y="1371600"/>
            <a:ext cx="228600" cy="57150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0" name="Oval 39">
            <a:extLst>
              <a:ext uri="{FF2B5EF4-FFF2-40B4-BE49-F238E27FC236}">
                <a16:creationId xmlns:a16="http://schemas.microsoft.com/office/drawing/2014/main" id="{D8B3ADAF-9B6C-AA41-B602-677BC3F5CF2F}"/>
              </a:ext>
            </a:extLst>
          </p:cNvPr>
          <p:cNvSpPr/>
          <p:nvPr/>
        </p:nvSpPr>
        <p:spPr>
          <a:xfrm>
            <a:off x="8470900" y="2146300"/>
            <a:ext cx="228600" cy="2286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5250938"/>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a:t>Source: Brown RS, et al. J </a:t>
            </a:r>
            <a:r>
              <a:rPr lang="en-US" dirty="0" err="1"/>
              <a:t>Hepatol</a:t>
            </a:r>
            <a:r>
              <a:rPr lang="en-US" dirty="0"/>
              <a:t>. 2020;72:441-8.</a:t>
            </a:r>
          </a:p>
        </p:txBody>
      </p:sp>
      <p:sp>
        <p:nvSpPr>
          <p:cNvPr id="3" name="Title 2"/>
          <p:cNvSpPr>
            <a:spLocks noGrp="1"/>
          </p:cNvSpPr>
          <p:nvPr>
            <p:ph type="title"/>
          </p:nvPr>
        </p:nvSpPr>
        <p:spPr/>
        <p:txBody>
          <a:bodyPr>
            <a:normAutofit/>
          </a:bodyPr>
          <a:lstStyle/>
          <a:p>
            <a:r>
              <a:rPr lang="en-US" sz="2400" dirty="0" err="1"/>
              <a:t>Glecaprevir-Pibrentasvir</a:t>
            </a:r>
            <a:r>
              <a:rPr lang="en-US" sz="2400" dirty="0"/>
              <a:t> in GT 1-6 &amp; Compensated Cirrhosis</a:t>
            </a:r>
            <a:br>
              <a:rPr lang="en-US" sz="2000" dirty="0"/>
            </a:br>
            <a:r>
              <a:rPr lang="en-US" sz="2400" dirty="0"/>
              <a:t>EXPEDITION-8: Method to Determine Cirrhosis Eligibility</a:t>
            </a:r>
          </a:p>
        </p:txBody>
      </p:sp>
      <p:graphicFrame>
        <p:nvGraphicFramePr>
          <p:cNvPr id="6" name="Content Placeholder 5"/>
          <p:cNvGraphicFramePr>
            <a:graphicFrameLocks/>
          </p:cNvGraphicFramePr>
          <p:nvPr/>
        </p:nvGraphicFramePr>
        <p:xfrm>
          <a:off x="393700" y="1587967"/>
          <a:ext cx="8318500" cy="3855214"/>
        </p:xfrm>
        <a:graphic>
          <a:graphicData uri="http://schemas.openxmlformats.org/drawingml/2006/table">
            <a:tbl>
              <a:tblPr firstRow="1" bandRow="1">
                <a:tableStyleId>{5C22544A-7EE6-4342-B048-85BDC9FD1C3A}</a:tableStyleId>
              </a:tblPr>
              <a:tblGrid>
                <a:gridCol w="5384800">
                  <a:extLst>
                    <a:ext uri="{9D8B030D-6E8A-4147-A177-3AD203B41FA5}">
                      <a16:colId xmlns:a16="http://schemas.microsoft.com/office/drawing/2014/main" val="20000"/>
                    </a:ext>
                  </a:extLst>
                </a:gridCol>
                <a:gridCol w="2933700">
                  <a:extLst>
                    <a:ext uri="{9D8B030D-6E8A-4147-A177-3AD203B41FA5}">
                      <a16:colId xmlns:a16="http://schemas.microsoft.com/office/drawing/2014/main" val="20001"/>
                    </a:ext>
                  </a:extLst>
                </a:gridCol>
              </a:tblGrid>
              <a:tr h="897781">
                <a:tc>
                  <a:txBody>
                    <a:bodyPr/>
                    <a:lstStyle/>
                    <a:p>
                      <a:pPr marL="91440"/>
                      <a:r>
                        <a:rPr lang="en-US" sz="1800" dirty="0"/>
                        <a:t>Method Used to Determine Cirrhosis Eligibility</a:t>
                      </a:r>
                    </a:p>
                  </a:txBody>
                  <a:tcPr anchor="ctr">
                    <a:lnL w="12700" cap="flat" cmpd="sng" algn="ctr">
                      <a:solidFill>
                        <a:srgbClr val="BFBFBF"/>
                      </a:solidFill>
                      <a:prstDash val="solid"/>
                      <a:round/>
                      <a:headEnd type="none" w="med" len="med"/>
                      <a:tailEnd type="none" w="med" len="med"/>
                    </a:lnL>
                    <a:lnT w="12700" cap="flat" cmpd="sng" algn="ctr">
                      <a:solidFill>
                        <a:srgbClr val="BFBFBF"/>
                      </a:solidFill>
                      <a:prstDash val="solid"/>
                      <a:round/>
                      <a:headEnd type="none" w="med" len="med"/>
                      <a:tailEnd type="none" w="med" len="med"/>
                    </a:lnT>
                    <a:solidFill>
                      <a:srgbClr val="303030"/>
                    </a:solidFill>
                  </a:tcPr>
                </a:tc>
                <a:tc>
                  <a:txBody>
                    <a:bodyPr/>
                    <a:lstStyle/>
                    <a:p>
                      <a:pPr algn="ctr">
                        <a:lnSpc>
                          <a:spcPts val="2000"/>
                        </a:lnSpc>
                      </a:pPr>
                      <a:r>
                        <a:rPr lang="en-US" sz="1800" baseline="0" dirty="0"/>
                        <a:t>Patients (%) </a:t>
                      </a:r>
                      <a:br>
                        <a:rPr lang="en-US" sz="1800" baseline="0" dirty="0"/>
                      </a:br>
                      <a:r>
                        <a:rPr lang="en-US" sz="1600" b="0" baseline="0" dirty="0"/>
                        <a:t>(n = 343)</a:t>
                      </a:r>
                      <a:endParaRPr lang="en-US" sz="1600" b="0" dirty="0"/>
                    </a:p>
                  </a:txBody>
                  <a:tcPr anchor="ctr">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solidFill>
                      <a:srgbClr val="0B3F5A"/>
                    </a:solidFill>
                  </a:tcPr>
                </a:tc>
                <a:extLst>
                  <a:ext uri="{0D108BD9-81ED-4DB2-BD59-A6C34878D82A}">
                    <a16:rowId xmlns:a16="http://schemas.microsoft.com/office/drawing/2014/main" val="10000"/>
                  </a:ext>
                </a:extLst>
              </a:tr>
              <a:tr h="985811">
                <a:tc>
                  <a:txBody>
                    <a:bodyPr/>
                    <a:lstStyle/>
                    <a:p>
                      <a:pPr marL="91440">
                        <a:lnSpc>
                          <a:spcPts val="2400"/>
                        </a:lnSpc>
                      </a:pPr>
                      <a:r>
                        <a:rPr lang="en-US" sz="1800" b="1" dirty="0"/>
                        <a:t>Histology</a:t>
                      </a:r>
                      <a:r>
                        <a:rPr lang="en-US" sz="1800" dirty="0"/>
                        <a:t> (</a:t>
                      </a:r>
                      <a:r>
                        <a:rPr lang="en-US" sz="1800" dirty="0" err="1"/>
                        <a:t>Metavir</a:t>
                      </a:r>
                      <a:r>
                        <a:rPr lang="en-US" sz="1800" dirty="0"/>
                        <a:t> F4 or equivalent</a:t>
                      </a:r>
                      <a:endParaRPr lang="en-US" sz="1800" baseline="30000" dirty="0"/>
                    </a:p>
                  </a:txBody>
                  <a:tcPr anchor="ctr">
                    <a:lnL w="12700" cap="flat" cmpd="sng" algn="ctr">
                      <a:solidFill>
                        <a:srgbClr val="BFBFBF"/>
                      </a:solidFill>
                      <a:prstDash val="solid"/>
                      <a:round/>
                      <a:headEnd type="none" w="med" len="med"/>
                      <a:tailEnd type="none" w="med" len="med"/>
                    </a:lnL>
                    <a:solidFill>
                      <a:srgbClr val="E8EAEF"/>
                    </a:solidFill>
                  </a:tcPr>
                </a:tc>
                <a:tc>
                  <a:txBody>
                    <a:bodyPr/>
                    <a:lstStyle/>
                    <a:p>
                      <a:pPr algn="ctr">
                        <a:lnSpc>
                          <a:spcPts val="2400"/>
                        </a:lnSpc>
                      </a:pPr>
                      <a:r>
                        <a:rPr lang="en-US" sz="1800" dirty="0"/>
                        <a:t>32 (9.3)</a:t>
                      </a:r>
                    </a:p>
                  </a:txBody>
                  <a:tcPr anchor="ctr">
                    <a:lnR w="12700" cap="flat" cmpd="sng" algn="ctr">
                      <a:solidFill>
                        <a:srgbClr val="BFBFBF"/>
                      </a:solidFill>
                      <a:prstDash val="solid"/>
                      <a:round/>
                      <a:headEnd type="none" w="med" len="med"/>
                      <a:tailEnd type="none" w="med" len="med"/>
                    </a:lnR>
                    <a:solidFill>
                      <a:srgbClr val="E8EAEF"/>
                    </a:solidFill>
                  </a:tcPr>
                </a:tc>
                <a:extLst>
                  <a:ext uri="{0D108BD9-81ED-4DB2-BD59-A6C34878D82A}">
                    <a16:rowId xmlns:a16="http://schemas.microsoft.com/office/drawing/2014/main" val="10001"/>
                  </a:ext>
                </a:extLst>
              </a:tr>
              <a:tr h="985811">
                <a:tc>
                  <a:txBody>
                    <a:bodyPr/>
                    <a:lstStyle/>
                    <a:p>
                      <a:pPr marL="91440">
                        <a:lnSpc>
                          <a:spcPts val="2400"/>
                        </a:lnSpc>
                      </a:pPr>
                      <a:r>
                        <a:rPr lang="en-US" sz="1800" b="1" dirty="0" err="1"/>
                        <a:t>Fibroscan</a:t>
                      </a:r>
                      <a:r>
                        <a:rPr lang="en-US" sz="1800" b="1" dirty="0"/>
                        <a:t> ≥14.6 kPa </a:t>
                      </a:r>
                      <a:r>
                        <a:rPr lang="en-US" sz="1800" dirty="0"/>
                        <a:t>(no histology data available)</a:t>
                      </a:r>
                    </a:p>
                  </a:txBody>
                  <a:tcPr anchor="ctr">
                    <a:lnL w="12700" cap="flat" cmpd="sng" algn="ctr">
                      <a:solidFill>
                        <a:srgbClr val="BFBFBF"/>
                      </a:solidFill>
                      <a:prstDash val="solid"/>
                      <a:round/>
                      <a:headEnd type="none" w="med" len="med"/>
                      <a:tailEnd type="none" w="med" len="med"/>
                    </a:lnL>
                    <a:solidFill>
                      <a:srgbClr val="CDD3DD"/>
                    </a:solidFill>
                  </a:tcPr>
                </a:tc>
                <a:tc>
                  <a:txBody>
                    <a:bodyPr/>
                    <a:lstStyle/>
                    <a:p>
                      <a:pPr algn="ctr">
                        <a:lnSpc>
                          <a:spcPts val="2400"/>
                        </a:lnSpc>
                      </a:pPr>
                      <a:r>
                        <a:rPr lang="en-US" sz="1800" dirty="0"/>
                        <a:t>285 (83.1)</a:t>
                      </a:r>
                    </a:p>
                  </a:txBody>
                  <a:tcPr anchor="ctr">
                    <a:lnR w="12700" cap="flat" cmpd="sng" algn="ctr">
                      <a:solidFill>
                        <a:srgbClr val="BFBFBF"/>
                      </a:solidFill>
                      <a:prstDash val="solid"/>
                      <a:round/>
                      <a:headEnd type="none" w="med" len="med"/>
                      <a:tailEnd type="none" w="med" len="med"/>
                    </a:lnR>
                    <a:solidFill>
                      <a:srgbClr val="CDD3DD"/>
                    </a:solidFill>
                  </a:tcPr>
                </a:tc>
                <a:extLst>
                  <a:ext uri="{0D108BD9-81ED-4DB2-BD59-A6C34878D82A}">
                    <a16:rowId xmlns:a16="http://schemas.microsoft.com/office/drawing/2014/main" val="10002"/>
                  </a:ext>
                </a:extLst>
              </a:tr>
              <a:tr h="985811">
                <a:tc>
                  <a:txBody>
                    <a:bodyPr/>
                    <a:lstStyle/>
                    <a:p>
                      <a:pPr marL="91440">
                        <a:lnSpc>
                          <a:spcPts val="2400"/>
                        </a:lnSpc>
                      </a:pPr>
                      <a:r>
                        <a:rPr lang="en-US" sz="1800" b="1" dirty="0" err="1"/>
                        <a:t>FibroTest</a:t>
                      </a:r>
                      <a:r>
                        <a:rPr lang="en-US" sz="1800" b="1" dirty="0"/>
                        <a:t> ≥0.75 and APRI &gt;2 </a:t>
                      </a:r>
                      <a:br>
                        <a:rPr lang="en-US" sz="1800" b="1" dirty="0"/>
                      </a:br>
                      <a:r>
                        <a:rPr lang="en-US" sz="1800" dirty="0"/>
                        <a:t>(no histology or </a:t>
                      </a:r>
                      <a:r>
                        <a:rPr lang="en-US" sz="1800" dirty="0" err="1"/>
                        <a:t>FibroScan</a:t>
                      </a:r>
                      <a:r>
                        <a:rPr lang="en-US" sz="1800" dirty="0"/>
                        <a:t> data available)</a:t>
                      </a:r>
                    </a:p>
                  </a:txBody>
                  <a:tcPr anchor="ctr">
                    <a:lnL w="12700" cap="flat" cmpd="sng" algn="ctr">
                      <a:solidFill>
                        <a:srgbClr val="BFBFBF"/>
                      </a:solidFill>
                      <a:prstDash val="solid"/>
                      <a:round/>
                      <a:headEnd type="none" w="med" len="med"/>
                      <a:tailEnd type="none" w="med" len="med"/>
                    </a:lnL>
                    <a:lnB w="12700" cap="flat" cmpd="sng" algn="ctr">
                      <a:solidFill>
                        <a:srgbClr val="BFBFBF"/>
                      </a:solidFill>
                      <a:prstDash val="solid"/>
                      <a:round/>
                      <a:headEnd type="none" w="med" len="med"/>
                      <a:tailEnd type="none" w="med" len="med"/>
                    </a:lnB>
                    <a:solidFill>
                      <a:srgbClr val="E8EAEF"/>
                    </a:solidFill>
                  </a:tcPr>
                </a:tc>
                <a:tc>
                  <a:txBody>
                    <a:bodyPr/>
                    <a:lstStyle/>
                    <a:p>
                      <a:pPr algn="ctr">
                        <a:lnSpc>
                          <a:spcPts val="2400"/>
                        </a:lnSpc>
                      </a:pPr>
                      <a:r>
                        <a:rPr lang="en-US" sz="1800" dirty="0"/>
                        <a:t>26 (7.6)</a:t>
                      </a:r>
                    </a:p>
                  </a:txBody>
                  <a:tcPr anchor="ctr">
                    <a:lnR w="12700" cap="flat" cmpd="sng" algn="ctr">
                      <a:solidFill>
                        <a:srgbClr val="BFBFBF"/>
                      </a:solidFill>
                      <a:prstDash val="solid"/>
                      <a:round/>
                      <a:headEnd type="none" w="med" len="med"/>
                      <a:tailEnd type="none" w="med" len="med"/>
                    </a:lnR>
                    <a:lnB w="12700" cap="flat" cmpd="sng" algn="ctr">
                      <a:solidFill>
                        <a:srgbClr val="BFBFBF"/>
                      </a:solidFill>
                      <a:prstDash val="solid"/>
                      <a:round/>
                      <a:headEnd type="none" w="med" len="med"/>
                      <a:tailEnd type="none" w="med" len="med"/>
                    </a:lnB>
                    <a:solidFill>
                      <a:srgbClr val="E8EAEF"/>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817496024"/>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err="1"/>
              <a:t>Glecaprevir-Pibrentasvir</a:t>
            </a:r>
            <a:r>
              <a:rPr lang="en-US" sz="2400" dirty="0"/>
              <a:t> in GT 1-6 &amp; Compensated Cirrhosis</a:t>
            </a:r>
            <a:br>
              <a:rPr lang="en-US" sz="2000" dirty="0"/>
            </a:br>
            <a:r>
              <a:rPr lang="en-US" dirty="0"/>
              <a:t>EXPEDITION-8: Results (Intent-to-Treat)</a:t>
            </a:r>
          </a:p>
        </p:txBody>
      </p:sp>
      <p:sp>
        <p:nvSpPr>
          <p:cNvPr id="2" name="Content Placeholder 1"/>
          <p:cNvSpPr>
            <a:spLocks noGrp="1"/>
          </p:cNvSpPr>
          <p:nvPr>
            <p:ph sz="quarter" idx="13"/>
          </p:nvPr>
        </p:nvSpPr>
        <p:spPr/>
        <p:txBody>
          <a:bodyPr/>
          <a:lstStyle/>
          <a:p>
            <a:r>
              <a:rPr lang="en-US" dirty="0"/>
              <a:t>Source: Brown RS, et al. J </a:t>
            </a:r>
            <a:r>
              <a:rPr lang="en-US" dirty="0" err="1"/>
              <a:t>Hepatol</a:t>
            </a:r>
            <a:r>
              <a:rPr lang="en-US" dirty="0"/>
              <a:t>. 2020;72:441-8.</a:t>
            </a:r>
          </a:p>
        </p:txBody>
      </p:sp>
      <p:sp>
        <p:nvSpPr>
          <p:cNvPr id="4" name="Text Placeholder 3"/>
          <p:cNvSpPr>
            <a:spLocks noGrp="1"/>
          </p:cNvSpPr>
          <p:nvPr>
            <p:ph type="body" idx="10"/>
          </p:nvPr>
        </p:nvSpPr>
        <p:spPr>
          <a:prstGeom prst="rect">
            <a:avLst/>
          </a:prstGeom>
        </p:spPr>
        <p:txBody>
          <a:bodyPr/>
          <a:lstStyle/>
          <a:p>
            <a:r>
              <a:rPr lang="en-US" sz="1800" dirty="0"/>
              <a:t>Sustained Virologic Response Rates (SVR): ITT Analysis</a:t>
            </a:r>
          </a:p>
        </p:txBody>
      </p:sp>
      <p:graphicFrame>
        <p:nvGraphicFramePr>
          <p:cNvPr id="12" name="Chart 11">
            <a:extLst>
              <a:ext uri="{FF2B5EF4-FFF2-40B4-BE49-F238E27FC236}">
                <a16:creationId xmlns:a16="http://schemas.microsoft.com/office/drawing/2014/main" id="{BC781BF5-0EEC-A14F-B828-BAFB6896204E}"/>
              </a:ext>
            </a:extLst>
          </p:cNvPr>
          <p:cNvGraphicFramePr>
            <a:graphicFrameLocks/>
          </p:cNvGraphicFramePr>
          <p:nvPr/>
        </p:nvGraphicFramePr>
        <p:xfrm>
          <a:off x="320040" y="1870601"/>
          <a:ext cx="8503920" cy="4297680"/>
        </p:xfrm>
        <a:graphic>
          <a:graphicData uri="http://schemas.openxmlformats.org/drawingml/2006/chart">
            <c:chart xmlns:c="http://schemas.openxmlformats.org/drawingml/2006/chart" xmlns:r="http://schemas.openxmlformats.org/officeDocument/2006/relationships" r:id="rId2"/>
          </a:graphicData>
        </a:graphic>
      </p:graphicFrame>
      <p:sp>
        <p:nvSpPr>
          <p:cNvPr id="13" name="Rectangle 12">
            <a:extLst>
              <a:ext uri="{FF2B5EF4-FFF2-40B4-BE49-F238E27FC236}">
                <a16:creationId xmlns:a16="http://schemas.microsoft.com/office/drawing/2014/main" id="{D17F312A-4712-4942-B06F-83BCE2F1CEF3}"/>
              </a:ext>
            </a:extLst>
          </p:cNvPr>
          <p:cNvSpPr/>
          <p:nvPr/>
        </p:nvSpPr>
        <p:spPr>
          <a:xfrm>
            <a:off x="1433218" y="5480248"/>
            <a:ext cx="804235" cy="381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300" dirty="0">
                <a:solidFill>
                  <a:schemeClr val="bg1"/>
                </a:solidFill>
              </a:rPr>
              <a:t>325/343</a:t>
            </a:r>
          </a:p>
        </p:txBody>
      </p:sp>
      <p:sp>
        <p:nvSpPr>
          <p:cNvPr id="14" name="Rectangle 13">
            <a:extLst>
              <a:ext uri="{FF2B5EF4-FFF2-40B4-BE49-F238E27FC236}">
                <a16:creationId xmlns:a16="http://schemas.microsoft.com/office/drawing/2014/main" id="{FB140521-B91A-9C4A-A9CA-3771F3C53102}"/>
              </a:ext>
            </a:extLst>
          </p:cNvPr>
          <p:cNvSpPr/>
          <p:nvPr/>
        </p:nvSpPr>
        <p:spPr>
          <a:xfrm>
            <a:off x="2374900" y="5480248"/>
            <a:ext cx="1011199" cy="381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dirty="0">
                <a:solidFill>
                  <a:schemeClr val="bg1"/>
                </a:solidFill>
              </a:rPr>
              <a:t>226/231</a:t>
            </a:r>
          </a:p>
        </p:txBody>
      </p:sp>
      <p:sp>
        <p:nvSpPr>
          <p:cNvPr id="15" name="Rectangle 14">
            <a:extLst>
              <a:ext uri="{FF2B5EF4-FFF2-40B4-BE49-F238E27FC236}">
                <a16:creationId xmlns:a16="http://schemas.microsoft.com/office/drawing/2014/main" id="{1F064948-81CA-0846-AA1C-AB77B50DA779}"/>
              </a:ext>
            </a:extLst>
          </p:cNvPr>
          <p:cNvSpPr/>
          <p:nvPr/>
        </p:nvSpPr>
        <p:spPr>
          <a:xfrm>
            <a:off x="3543300" y="5480248"/>
            <a:ext cx="804235" cy="381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dirty="0">
                <a:solidFill>
                  <a:schemeClr val="bg1"/>
                </a:solidFill>
              </a:rPr>
              <a:t>26/26</a:t>
            </a:r>
          </a:p>
        </p:txBody>
      </p:sp>
      <p:sp>
        <p:nvSpPr>
          <p:cNvPr id="16" name="Rectangle 15">
            <a:extLst>
              <a:ext uri="{FF2B5EF4-FFF2-40B4-BE49-F238E27FC236}">
                <a16:creationId xmlns:a16="http://schemas.microsoft.com/office/drawing/2014/main" id="{95388EBA-FA27-1E4B-A59C-315A72EACD4B}"/>
              </a:ext>
            </a:extLst>
          </p:cNvPr>
          <p:cNvSpPr/>
          <p:nvPr/>
        </p:nvSpPr>
        <p:spPr>
          <a:xfrm>
            <a:off x="4603513" y="5480248"/>
            <a:ext cx="804235" cy="381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dirty="0">
                <a:solidFill>
                  <a:schemeClr val="bg1"/>
                </a:solidFill>
              </a:rPr>
              <a:t>60/63</a:t>
            </a:r>
          </a:p>
        </p:txBody>
      </p:sp>
      <p:sp>
        <p:nvSpPr>
          <p:cNvPr id="17" name="Rectangle 16">
            <a:extLst>
              <a:ext uri="{FF2B5EF4-FFF2-40B4-BE49-F238E27FC236}">
                <a16:creationId xmlns:a16="http://schemas.microsoft.com/office/drawing/2014/main" id="{C67B173C-7DFC-9340-96D0-74D374A7E10E}"/>
              </a:ext>
            </a:extLst>
          </p:cNvPr>
          <p:cNvSpPr/>
          <p:nvPr/>
        </p:nvSpPr>
        <p:spPr>
          <a:xfrm>
            <a:off x="6704659" y="5480248"/>
            <a:ext cx="804235" cy="381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dirty="0">
                <a:solidFill>
                  <a:schemeClr val="bg1"/>
                </a:solidFill>
              </a:rPr>
              <a:t>1/1</a:t>
            </a:r>
          </a:p>
        </p:txBody>
      </p:sp>
      <p:sp>
        <p:nvSpPr>
          <p:cNvPr id="18" name="Rectangle 17">
            <a:extLst>
              <a:ext uri="{FF2B5EF4-FFF2-40B4-BE49-F238E27FC236}">
                <a16:creationId xmlns:a16="http://schemas.microsoft.com/office/drawing/2014/main" id="{3C0D82C3-29C9-1B45-8E81-CF882F0AE70E}"/>
              </a:ext>
            </a:extLst>
          </p:cNvPr>
          <p:cNvSpPr/>
          <p:nvPr/>
        </p:nvSpPr>
        <p:spPr>
          <a:xfrm>
            <a:off x="7742295" y="5480248"/>
            <a:ext cx="804235" cy="381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dirty="0">
                <a:solidFill>
                  <a:schemeClr val="bg1"/>
                </a:solidFill>
              </a:rPr>
              <a:t>9/9</a:t>
            </a:r>
          </a:p>
        </p:txBody>
      </p:sp>
      <p:sp>
        <p:nvSpPr>
          <p:cNvPr id="19" name="Rectangle 18">
            <a:extLst>
              <a:ext uri="{FF2B5EF4-FFF2-40B4-BE49-F238E27FC236}">
                <a16:creationId xmlns:a16="http://schemas.microsoft.com/office/drawing/2014/main" id="{780369EF-8443-C94D-BAC5-D224C8227177}"/>
              </a:ext>
            </a:extLst>
          </p:cNvPr>
          <p:cNvSpPr/>
          <p:nvPr/>
        </p:nvSpPr>
        <p:spPr>
          <a:xfrm>
            <a:off x="5651500" y="5480248"/>
            <a:ext cx="804235" cy="381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400" dirty="0">
                <a:solidFill>
                  <a:schemeClr val="bg1"/>
                </a:solidFill>
              </a:rPr>
              <a:t>13/13</a:t>
            </a:r>
          </a:p>
        </p:txBody>
      </p:sp>
    </p:spTree>
    <p:extLst>
      <p:ext uri="{BB962C8B-B14F-4D97-AF65-F5344CB8AC3E}">
        <p14:creationId xmlns:p14="http://schemas.microsoft.com/office/powerpoint/2010/main" val="4013854201"/>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nSpc>
                <a:spcPts val="3500"/>
              </a:lnSpc>
              <a:spcBef>
                <a:spcPts val="600"/>
              </a:spcBef>
            </a:pPr>
            <a:r>
              <a:rPr lang="en-US" sz="2400" dirty="0">
                <a:solidFill>
                  <a:srgbClr val="001D48"/>
                </a:solidFill>
              </a:rPr>
              <a:t>Sofosbuvir-</a:t>
            </a:r>
            <a:r>
              <a:rPr lang="en-US" sz="2400" dirty="0" err="1">
                <a:solidFill>
                  <a:srgbClr val="001D48"/>
                </a:solidFill>
              </a:rPr>
              <a:t>Velpatasvir</a:t>
            </a:r>
            <a:r>
              <a:rPr lang="en-US" sz="2400" dirty="0">
                <a:solidFill>
                  <a:srgbClr val="001D48"/>
                </a:solidFill>
              </a:rPr>
              <a:t> in Genotype 3</a:t>
            </a:r>
            <a:br>
              <a:rPr lang="en-US" dirty="0">
                <a:solidFill>
                  <a:srgbClr val="001D48"/>
                </a:solidFill>
              </a:rPr>
            </a:br>
            <a:r>
              <a:rPr lang="en-US" dirty="0">
                <a:solidFill>
                  <a:srgbClr val="001D48"/>
                </a:solidFill>
              </a:rPr>
              <a:t>ASTRAL-3*</a:t>
            </a:r>
            <a:endParaRPr lang="en-US" sz="2000" dirty="0">
              <a:solidFill>
                <a:srgbClr val="001D48"/>
              </a:solidFill>
            </a:endParaRPr>
          </a:p>
        </p:txBody>
      </p:sp>
      <p:sp>
        <p:nvSpPr>
          <p:cNvPr id="3" name="Text Placeholder 2"/>
          <p:cNvSpPr>
            <a:spLocks noGrp="1"/>
          </p:cNvSpPr>
          <p:nvPr>
            <p:ph type="body" idx="1"/>
          </p:nvPr>
        </p:nvSpPr>
        <p:spPr/>
        <p:txBody>
          <a:bodyPr/>
          <a:lstStyle/>
          <a:p>
            <a:r>
              <a:rPr lang="en-US" b="1" dirty="0">
                <a:solidFill>
                  <a:schemeClr val="accent5">
                    <a:lumMod val="20000"/>
                    <a:lumOff val="80000"/>
                  </a:schemeClr>
                </a:solidFill>
              </a:rPr>
              <a:t>Phase 3 </a:t>
            </a:r>
          </a:p>
        </p:txBody>
      </p:sp>
      <p:sp>
        <p:nvSpPr>
          <p:cNvPr id="7" name="Rectangle 6"/>
          <p:cNvSpPr/>
          <p:nvPr/>
        </p:nvSpPr>
        <p:spPr>
          <a:xfrm>
            <a:off x="-13512" y="1828801"/>
            <a:ext cx="9180577" cy="371855"/>
          </a:xfrm>
          <a:prstGeom prst="rect">
            <a:avLst/>
          </a:prstGeom>
          <a:solidFill>
            <a:srgbClr val="718E25"/>
          </a:solidFill>
          <a:ln w="6350">
            <a:noFill/>
          </a:ln>
          <a:effectLst/>
        </p:spPr>
        <p:style>
          <a:lnRef idx="1">
            <a:schemeClr val="accent1"/>
          </a:lnRef>
          <a:fillRef idx="3">
            <a:schemeClr val="accent1"/>
          </a:fillRef>
          <a:effectRef idx="2">
            <a:schemeClr val="accent1"/>
          </a:effectRef>
          <a:fontRef idx="minor">
            <a:schemeClr val="lt1"/>
          </a:fontRef>
        </p:style>
        <p:txBody>
          <a:bodyPr lIns="274320"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Arial"/>
              </a:rPr>
              <a:t>Treatment Naïve &amp; Experienced</a:t>
            </a:r>
          </a:p>
        </p:txBody>
      </p:sp>
      <p:sp>
        <p:nvSpPr>
          <p:cNvPr id="9" name="Rectangle 8"/>
          <p:cNvSpPr/>
          <p:nvPr/>
        </p:nvSpPr>
        <p:spPr>
          <a:xfrm>
            <a:off x="-13512" y="4659540"/>
            <a:ext cx="9180577" cy="371855"/>
          </a:xfrm>
          <a:prstGeom prst="rect">
            <a:avLst/>
          </a:prstGeom>
          <a:solidFill>
            <a:srgbClr val="718E25"/>
          </a:solidFill>
          <a:ln w="6350">
            <a:noFill/>
          </a:ln>
          <a:effectLst/>
        </p:spPr>
        <p:style>
          <a:lnRef idx="1">
            <a:schemeClr val="accent1"/>
          </a:lnRef>
          <a:fillRef idx="3">
            <a:schemeClr val="accent1"/>
          </a:fillRef>
          <a:effectRef idx="2">
            <a:schemeClr val="accent1"/>
          </a:effectRef>
          <a:fontRef idx="minor">
            <a:schemeClr val="lt1"/>
          </a:fontRef>
        </p:style>
        <p:txBody>
          <a:bodyPr lIns="274320"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Arial"/>
              </a:rPr>
              <a:t>Source: Foster GR, et al. N </a:t>
            </a:r>
            <a:r>
              <a:rPr kumimoji="0" lang="en-US" sz="1400" b="0" i="0" u="none" strike="noStrike" kern="1200" cap="none" spc="0" normalizeH="0" baseline="0" noProof="0" dirty="0" err="1">
                <a:ln>
                  <a:noFill/>
                </a:ln>
                <a:solidFill>
                  <a:prstClr val="white"/>
                </a:solidFill>
                <a:effectLst/>
                <a:uLnTx/>
                <a:uFillTx/>
                <a:latin typeface="Arial"/>
                <a:ea typeface="+mn-ea"/>
                <a:cs typeface="Arial"/>
              </a:rPr>
              <a:t>Engl</a:t>
            </a:r>
            <a:r>
              <a:rPr kumimoji="0" lang="en-US" sz="1400" b="0" i="0" u="none" strike="noStrike" kern="1200" cap="none" spc="0" normalizeH="0" baseline="0" noProof="0" dirty="0">
                <a:ln>
                  <a:noFill/>
                </a:ln>
                <a:solidFill>
                  <a:prstClr val="white"/>
                </a:solidFill>
                <a:effectLst/>
                <a:uLnTx/>
                <a:uFillTx/>
                <a:latin typeface="Arial"/>
                <a:ea typeface="+mn-ea"/>
                <a:cs typeface="Arial"/>
              </a:rPr>
              <a:t> J Med. </a:t>
            </a:r>
            <a:r>
              <a:rPr kumimoji="0" lang="is-IS" sz="1400" b="0" i="0" u="none" strike="noStrike" kern="1200" cap="none" spc="0" normalizeH="0" baseline="0" noProof="0" dirty="0">
                <a:ln>
                  <a:noFill/>
                </a:ln>
                <a:solidFill>
                  <a:prstClr val="white"/>
                </a:solidFill>
                <a:effectLst/>
                <a:uLnTx/>
                <a:uFillTx/>
                <a:latin typeface="Arial"/>
                <a:ea typeface="+mn-ea"/>
                <a:cs typeface="Arial"/>
              </a:rPr>
              <a:t>2015</a:t>
            </a:r>
            <a:r>
              <a:rPr kumimoji="0" lang="en-US" sz="1400" b="0" i="0" u="none" strike="noStrike" kern="1200" cap="none" spc="0" normalizeH="0" baseline="0" noProof="0" dirty="0">
                <a:ln>
                  <a:noFill/>
                </a:ln>
                <a:solidFill>
                  <a:prstClr val="white"/>
                </a:solidFill>
                <a:effectLst/>
                <a:uLnTx/>
                <a:uFillTx/>
                <a:latin typeface="Arial"/>
                <a:ea typeface="+mn-ea"/>
                <a:cs typeface="Arial"/>
              </a:rPr>
              <a:t>;373:2608-17.</a:t>
            </a:r>
          </a:p>
        </p:txBody>
      </p:sp>
      <p:sp>
        <p:nvSpPr>
          <p:cNvPr id="8" name="TextBox 7"/>
          <p:cNvSpPr txBox="1"/>
          <p:nvPr/>
        </p:nvSpPr>
        <p:spPr>
          <a:xfrm>
            <a:off x="94675" y="4309646"/>
            <a:ext cx="6324600" cy="338554"/>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*Published in tandem with ASTRAL-2 Trial</a:t>
            </a:r>
          </a:p>
        </p:txBody>
      </p:sp>
    </p:spTree>
    <p:extLst>
      <p:ext uri="{BB962C8B-B14F-4D97-AF65-F5344CB8AC3E}">
        <p14:creationId xmlns:p14="http://schemas.microsoft.com/office/powerpoint/2010/main" val="3603298150"/>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Connector 24"/>
          <p:cNvCxnSpPr/>
          <p:nvPr/>
        </p:nvCxnSpPr>
        <p:spPr>
          <a:xfrm>
            <a:off x="4852212" y="2750415"/>
            <a:ext cx="18288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 name="Content Placeholder 6"/>
          <p:cNvSpPr>
            <a:spLocks noGrp="1"/>
          </p:cNvSpPr>
          <p:nvPr>
            <p:ph sz="quarter" idx="13"/>
          </p:nvPr>
        </p:nvSpPr>
        <p:spPr/>
        <p:txBody>
          <a:bodyPr/>
          <a:lstStyle/>
          <a:p>
            <a:r>
              <a:rPr lang="en-US" dirty="0"/>
              <a:t>Source: Foster GR, et al. N </a:t>
            </a:r>
            <a:r>
              <a:rPr lang="en-US" dirty="0" err="1"/>
              <a:t>Engl</a:t>
            </a:r>
            <a:r>
              <a:rPr lang="en-US" dirty="0"/>
              <a:t> J Med. </a:t>
            </a:r>
            <a:r>
              <a:rPr lang="is-IS" dirty="0"/>
              <a:t>2015</a:t>
            </a:r>
            <a:r>
              <a:rPr lang="en-US" dirty="0"/>
              <a:t>;373:2608-17.</a:t>
            </a:r>
          </a:p>
        </p:txBody>
      </p:sp>
      <p:sp>
        <p:nvSpPr>
          <p:cNvPr id="5" name="Title 4">
            <a:extLst>
              <a:ext uri="{FF2B5EF4-FFF2-40B4-BE49-F238E27FC236}">
                <a16:creationId xmlns:a16="http://schemas.microsoft.com/office/drawing/2014/main" id="{D9C7F61C-267C-5F4A-A436-852897391704}"/>
              </a:ext>
            </a:extLst>
          </p:cNvPr>
          <p:cNvSpPr>
            <a:spLocks noGrp="1"/>
          </p:cNvSpPr>
          <p:nvPr>
            <p:ph type="title"/>
          </p:nvPr>
        </p:nvSpPr>
        <p:spPr/>
        <p:txBody>
          <a:bodyPr>
            <a:normAutofit/>
          </a:bodyPr>
          <a:lstStyle/>
          <a:p>
            <a:r>
              <a:rPr lang="en-US" dirty="0"/>
              <a:t>Sofosbuvir-</a:t>
            </a:r>
            <a:r>
              <a:rPr lang="en-US" dirty="0" err="1"/>
              <a:t>Velpatasvir</a:t>
            </a:r>
            <a:r>
              <a:rPr lang="en-US" dirty="0"/>
              <a:t> in HCV Genotype 3</a:t>
            </a:r>
            <a:br>
              <a:rPr lang="en-US" dirty="0"/>
            </a:br>
            <a:r>
              <a:rPr lang="en-US" sz="3200" dirty="0"/>
              <a:t>ASTRAL-3: Study Design</a:t>
            </a:r>
            <a:endParaRPr lang="en-US" dirty="0"/>
          </a:p>
        </p:txBody>
      </p:sp>
      <p:sp>
        <p:nvSpPr>
          <p:cNvPr id="8" name="Title 1"/>
          <p:cNvSpPr txBox="1">
            <a:spLocks/>
          </p:cNvSpPr>
          <p:nvPr/>
        </p:nvSpPr>
        <p:spPr>
          <a:xfrm>
            <a:off x="195943" y="-1121229"/>
            <a:ext cx="8515350" cy="990600"/>
          </a:xfrm>
          <a:prstGeom prst="rect">
            <a:avLst/>
          </a:prstGeom>
        </p:spPr>
        <p:txBody>
          <a:bodyPr anchor="ctr" anchorCtr="0">
            <a:normAutofit/>
          </a:bodyPr>
          <a:lstStyle>
            <a:lvl1pPr algn="ctr" defTabSz="914400" rtl="0" eaLnBrk="1" latinLnBrk="0" hangingPunct="1">
              <a:spcBef>
                <a:spcPct val="0"/>
              </a:spcBef>
              <a:buNone/>
              <a:defRPr sz="2800" kern="1200">
                <a:solidFill>
                  <a:schemeClr val="bg1"/>
                </a:solidFill>
                <a:latin typeface="+mj-lt"/>
                <a:ea typeface="+mj-ea"/>
                <a:cs typeface="+mj-cs"/>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j-ea"/>
              <a:cs typeface="+mj-cs"/>
            </a:endParaRPr>
          </a:p>
        </p:txBody>
      </p:sp>
      <p:sp>
        <p:nvSpPr>
          <p:cNvPr id="26" name="Rectangle 5"/>
          <p:cNvSpPr>
            <a:spLocks noChangeArrowheads="1"/>
          </p:cNvSpPr>
          <p:nvPr/>
        </p:nvSpPr>
        <p:spPr bwMode="auto">
          <a:xfrm>
            <a:off x="3023412" y="2438400"/>
            <a:ext cx="1828800" cy="631880"/>
          </a:xfrm>
          <a:prstGeom prst="rect">
            <a:avLst/>
          </a:prstGeom>
          <a:solidFill>
            <a:schemeClr val="accent4">
              <a:lumMod val="40000"/>
              <a:lumOff val="60000"/>
              <a:alpha val="60000"/>
            </a:schemeClr>
          </a:solidFill>
          <a:ln w="12700" cmpd="sng">
            <a:solidFill>
              <a:srgbClr val="000000"/>
            </a:solidFill>
            <a:miter lim="800000"/>
            <a:headEnd/>
            <a:tailEnd/>
          </a:ln>
          <a:effectLst/>
        </p:spPr>
        <p:txBody>
          <a:bodyPr wrap="none" lIns="0" rIns="0" anchor="ctr"/>
          <a:lstStyle/>
          <a:p>
            <a:pPr marL="4572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a:ea typeface="+mn-ea"/>
                <a:cs typeface="Arial"/>
              </a:rPr>
              <a:t>SOF-VEL</a:t>
            </a:r>
          </a:p>
        </p:txBody>
      </p:sp>
      <p:sp>
        <p:nvSpPr>
          <p:cNvPr id="27" name="Rectangle 26"/>
          <p:cNvSpPr/>
          <p:nvPr/>
        </p:nvSpPr>
        <p:spPr>
          <a:xfrm>
            <a:off x="6300012" y="2559148"/>
            <a:ext cx="775716" cy="4053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a:ea typeface="+mn-ea"/>
                <a:cs typeface="Arial"/>
              </a:rPr>
              <a:t>SVR12</a:t>
            </a:r>
          </a:p>
        </p:txBody>
      </p:sp>
      <p:sp>
        <p:nvSpPr>
          <p:cNvPr id="37" name="Rectangle 36"/>
          <p:cNvSpPr/>
          <p:nvPr/>
        </p:nvSpPr>
        <p:spPr>
          <a:xfrm>
            <a:off x="19840" y="2438400"/>
            <a:ext cx="2189959" cy="1679445"/>
          </a:xfrm>
          <a:prstGeom prst="rect">
            <a:avLst/>
          </a:prstGeom>
          <a:solidFill>
            <a:srgbClr val="59574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ts val="2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a:ea typeface="+mn-ea"/>
                <a:cs typeface="Arial"/>
              </a:rPr>
              <a:t>Treatment-naïve or Treatment-experienced </a:t>
            </a:r>
            <a:br>
              <a:rPr kumimoji="0" lang="en-US" sz="1400" b="1" i="0" u="none" strike="noStrike" kern="1200" cap="none" spc="0" normalizeH="0" baseline="0" noProof="0" dirty="0">
                <a:ln>
                  <a:noFill/>
                </a:ln>
                <a:solidFill>
                  <a:srgbClr val="FFFFFF"/>
                </a:solidFill>
                <a:effectLst/>
                <a:uLnTx/>
                <a:uFillTx/>
                <a:latin typeface="Arial"/>
                <a:ea typeface="+mn-ea"/>
                <a:cs typeface="Arial"/>
              </a:rPr>
            </a:br>
            <a:r>
              <a:rPr kumimoji="0" lang="en-US" sz="1400" b="1" i="0" u="none" strike="noStrike" kern="1200" cap="none" spc="0" normalizeH="0" baseline="0" noProof="0" dirty="0">
                <a:ln>
                  <a:noFill/>
                </a:ln>
                <a:solidFill>
                  <a:srgbClr val="FFFFFF"/>
                </a:solidFill>
                <a:effectLst/>
                <a:uLnTx/>
                <a:uFillTx/>
                <a:latin typeface="Arial"/>
                <a:ea typeface="+mn-ea"/>
                <a:cs typeface="Arial"/>
              </a:rPr>
              <a:t>GT 3</a:t>
            </a:r>
            <a:endParaRPr kumimoji="0" lang="en-US" sz="1400" b="1" i="1"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0" fontAlgn="base" latinLnBrk="0" hangingPunct="0">
              <a:lnSpc>
                <a:spcPts val="2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Arial"/>
              </a:rPr>
              <a:t>(n = 552)</a:t>
            </a:r>
          </a:p>
        </p:txBody>
      </p:sp>
      <p:sp>
        <p:nvSpPr>
          <p:cNvPr id="39" name="Rectangle 38"/>
          <p:cNvSpPr/>
          <p:nvPr/>
        </p:nvSpPr>
        <p:spPr>
          <a:xfrm>
            <a:off x="2155384" y="2557212"/>
            <a:ext cx="903512" cy="40538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n = 277</a:t>
            </a:r>
          </a:p>
        </p:txBody>
      </p:sp>
      <p:cxnSp>
        <p:nvCxnSpPr>
          <p:cNvPr id="70" name="Straight Connector 69"/>
          <p:cNvCxnSpPr/>
          <p:nvPr/>
        </p:nvCxnSpPr>
        <p:spPr>
          <a:xfrm>
            <a:off x="6681012" y="3778494"/>
            <a:ext cx="18288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2" name="Rectangle 5"/>
          <p:cNvSpPr>
            <a:spLocks noChangeArrowheads="1"/>
          </p:cNvSpPr>
          <p:nvPr/>
        </p:nvSpPr>
        <p:spPr bwMode="auto">
          <a:xfrm>
            <a:off x="3023411" y="3464502"/>
            <a:ext cx="3651759" cy="631880"/>
          </a:xfrm>
          <a:prstGeom prst="rect">
            <a:avLst/>
          </a:prstGeom>
          <a:solidFill>
            <a:schemeClr val="accent1">
              <a:lumMod val="40000"/>
              <a:lumOff val="60000"/>
              <a:alpha val="60000"/>
            </a:schemeClr>
          </a:solidFill>
          <a:ln w="12700" cmpd="sng">
            <a:solidFill>
              <a:srgbClr val="000000"/>
            </a:solidFill>
            <a:miter lim="800000"/>
            <a:headEnd/>
            <a:tailEnd/>
          </a:ln>
          <a:effectLst/>
        </p:spPr>
        <p:txBody>
          <a:bodyPr wrap="none" lIns="0" rIns="0" anchor="ctr"/>
          <a:lstStyle/>
          <a:p>
            <a:pPr marL="4572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a:ea typeface="+mn-ea"/>
                <a:cs typeface="Arial"/>
              </a:rPr>
              <a:t>SOF + RBV</a:t>
            </a:r>
          </a:p>
        </p:txBody>
      </p:sp>
      <p:sp>
        <p:nvSpPr>
          <p:cNvPr id="73" name="Rectangle 72"/>
          <p:cNvSpPr/>
          <p:nvPr/>
        </p:nvSpPr>
        <p:spPr>
          <a:xfrm>
            <a:off x="8128812" y="3575887"/>
            <a:ext cx="775716" cy="40538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a:ea typeface="+mn-ea"/>
                <a:cs typeface="Arial"/>
              </a:rPr>
              <a:t>SVR12</a:t>
            </a:r>
          </a:p>
        </p:txBody>
      </p:sp>
      <p:sp>
        <p:nvSpPr>
          <p:cNvPr id="45" name="Rectangle 44"/>
          <p:cNvSpPr/>
          <p:nvPr/>
        </p:nvSpPr>
        <p:spPr>
          <a:xfrm>
            <a:off x="2155384" y="3573880"/>
            <a:ext cx="903512" cy="40538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n = 275</a:t>
            </a:r>
          </a:p>
        </p:txBody>
      </p:sp>
      <p:sp>
        <p:nvSpPr>
          <p:cNvPr id="32" name="Rectangle 25"/>
          <p:cNvSpPr>
            <a:spLocks noChangeArrowheads="1"/>
          </p:cNvSpPr>
          <p:nvPr/>
        </p:nvSpPr>
        <p:spPr bwMode="auto">
          <a:xfrm>
            <a:off x="-9144" y="4453713"/>
            <a:ext cx="9162288" cy="382330"/>
          </a:xfrm>
          <a:prstGeom prst="rect">
            <a:avLst/>
          </a:prstGeom>
          <a:solidFill>
            <a:schemeClr val="bg1">
              <a:lumMod val="95000"/>
            </a:schemeClr>
          </a:solidFill>
          <a:ln w="9525" cap="flat" cmpd="sng" algn="ctr">
            <a:noFill/>
            <a:prstDash val="solid"/>
            <a:miter lim="800000"/>
            <a:headEnd type="none" w="med" len="med"/>
            <a:tailEnd type="none" w="med" len="med"/>
          </a:ln>
          <a:effectLst/>
        </p:spPr>
        <p:txBody>
          <a:bodyPr lIns="457200" tIns="45431" rIns="92486" bIns="91440" anchor="ctr">
            <a:prstTxWarp prst="textNoShape">
              <a:avLst/>
            </a:prstTxWarp>
          </a:bodyPr>
          <a:lstStyle/>
          <a:p>
            <a:pPr marL="0" marR="0" lvl="0" indent="0" algn="l" defTabSz="935038" rtl="0" eaLnBrk="0" fontAlgn="base" latinLnBrk="0" hangingPunct="0">
              <a:lnSpc>
                <a:spcPts val="1800"/>
              </a:lnSpc>
              <a:spcBef>
                <a:spcPts val="80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itchFamily="22" charset="0"/>
                <a:ea typeface="+mn-ea"/>
                <a:cs typeface="+mn-cs"/>
              </a:rPr>
              <a:t>*Randomization stratified by treatment experience </a:t>
            </a:r>
            <a:r>
              <a:rPr kumimoji="0" lang="en-US" sz="1400" b="0" i="0" u="none" strike="noStrike" kern="1200" cap="none" spc="0" normalizeH="0" baseline="0" noProof="0">
                <a:ln>
                  <a:noFill/>
                </a:ln>
                <a:solidFill>
                  <a:srgbClr val="000000"/>
                </a:solidFill>
                <a:effectLst/>
                <a:uLnTx/>
                <a:uFillTx/>
                <a:latin typeface="Arial" pitchFamily="22" charset="0"/>
                <a:ea typeface="+mn-ea"/>
                <a:cs typeface="+mn-cs"/>
              </a:rPr>
              <a:t>and cirrhosis status.</a:t>
            </a:r>
            <a:endParaRPr kumimoji="0" lang="en-US" sz="1400" b="0" i="0" u="none" strike="noStrike" kern="1200" cap="none" spc="0" normalizeH="0" baseline="0" noProof="0" dirty="0">
              <a:ln>
                <a:noFill/>
              </a:ln>
              <a:solidFill>
                <a:srgbClr val="000000"/>
              </a:solidFill>
              <a:effectLst/>
              <a:uLnTx/>
              <a:uFillTx/>
              <a:latin typeface="Arial" pitchFamily="22" charset="0"/>
              <a:ea typeface="+mn-ea"/>
              <a:cs typeface="+mn-cs"/>
            </a:endParaRPr>
          </a:p>
        </p:txBody>
      </p:sp>
      <p:grpSp>
        <p:nvGrpSpPr>
          <p:cNvPr id="2" name="Group 1">
            <a:extLst>
              <a:ext uri="{FF2B5EF4-FFF2-40B4-BE49-F238E27FC236}">
                <a16:creationId xmlns:a16="http://schemas.microsoft.com/office/drawing/2014/main" id="{E065315E-B037-964A-B348-85B64201EC03}"/>
              </a:ext>
            </a:extLst>
          </p:cNvPr>
          <p:cNvGrpSpPr/>
          <p:nvPr/>
        </p:nvGrpSpPr>
        <p:grpSpPr>
          <a:xfrm>
            <a:off x="-6113" y="1362488"/>
            <a:ext cx="9162291" cy="524216"/>
            <a:chOff x="-6113" y="1362488"/>
            <a:chExt cx="9162291" cy="524216"/>
          </a:xfrm>
        </p:grpSpPr>
        <p:sp>
          <p:nvSpPr>
            <p:cNvPr id="40" name="Rectangle 39"/>
            <p:cNvSpPr/>
            <p:nvPr/>
          </p:nvSpPr>
          <p:spPr>
            <a:xfrm>
              <a:off x="-6113" y="1447868"/>
              <a:ext cx="9162291" cy="41071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a:ea typeface="+mn-ea"/>
                <a:cs typeface="Arial"/>
              </a:endParaRPr>
            </a:p>
          </p:txBody>
        </p:sp>
        <p:sp>
          <p:nvSpPr>
            <p:cNvPr id="47" name="Rectangle 46"/>
            <p:cNvSpPr/>
            <p:nvPr/>
          </p:nvSpPr>
          <p:spPr>
            <a:xfrm>
              <a:off x="807360" y="1443914"/>
              <a:ext cx="838200" cy="39929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Week</a:t>
              </a:r>
            </a:p>
          </p:txBody>
        </p:sp>
        <p:sp>
          <p:nvSpPr>
            <p:cNvPr id="49" name="Rectangle 48"/>
            <p:cNvSpPr/>
            <p:nvPr/>
          </p:nvSpPr>
          <p:spPr>
            <a:xfrm>
              <a:off x="2765496" y="1362488"/>
              <a:ext cx="545592" cy="5151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a:ea typeface="+mn-ea"/>
                  <a:cs typeface="Arial"/>
                </a:rPr>
                <a:t>0</a:t>
              </a:r>
            </a:p>
          </p:txBody>
        </p:sp>
        <p:sp>
          <p:nvSpPr>
            <p:cNvPr id="51" name="Rectangle 50"/>
            <p:cNvSpPr/>
            <p:nvPr/>
          </p:nvSpPr>
          <p:spPr>
            <a:xfrm>
              <a:off x="4571616" y="1362488"/>
              <a:ext cx="545592" cy="5151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a:ea typeface="+mn-ea"/>
                  <a:cs typeface="Arial"/>
                </a:rPr>
                <a:t>12</a:t>
              </a:r>
            </a:p>
          </p:txBody>
        </p:sp>
        <p:cxnSp>
          <p:nvCxnSpPr>
            <p:cNvPr id="53" name="Straight Connector 52"/>
            <p:cNvCxnSpPr/>
            <p:nvPr/>
          </p:nvCxnSpPr>
          <p:spPr>
            <a:xfrm flipV="1">
              <a:off x="-6113" y="1850184"/>
              <a:ext cx="9162291" cy="11472"/>
            </a:xfrm>
            <a:prstGeom prst="line">
              <a:avLst/>
            </a:prstGeom>
            <a:ln w="9525"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V="1">
              <a:off x="3036757" y="1770940"/>
              <a:ext cx="0" cy="87630"/>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4853638" y="1770940"/>
              <a:ext cx="0" cy="81894"/>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8130336" y="1371600"/>
              <a:ext cx="545592" cy="5151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a:ea typeface="+mn-ea"/>
                  <a:cs typeface="Arial"/>
                </a:rPr>
                <a:t>36</a:t>
              </a:r>
            </a:p>
          </p:txBody>
        </p:sp>
        <p:cxnSp>
          <p:nvCxnSpPr>
            <p:cNvPr id="29" name="Straight Connector 28"/>
            <p:cNvCxnSpPr/>
            <p:nvPr/>
          </p:nvCxnSpPr>
          <p:spPr>
            <a:xfrm flipH="1" flipV="1">
              <a:off x="8415578" y="1758950"/>
              <a:ext cx="2280" cy="81894"/>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6389928" y="1371600"/>
              <a:ext cx="545592" cy="5151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a:ea typeface="+mn-ea"/>
                  <a:cs typeface="Arial"/>
                </a:rPr>
                <a:t>24</a:t>
              </a:r>
            </a:p>
          </p:txBody>
        </p:sp>
        <p:cxnSp>
          <p:nvCxnSpPr>
            <p:cNvPr id="36" name="Straight Connector 35"/>
            <p:cNvCxnSpPr/>
            <p:nvPr/>
          </p:nvCxnSpPr>
          <p:spPr>
            <a:xfrm flipH="1" flipV="1">
              <a:off x="6675170" y="1758950"/>
              <a:ext cx="2280" cy="81894"/>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Rectangle 25"/>
          <p:cNvSpPr>
            <a:spLocks noChangeArrowheads="1"/>
          </p:cNvSpPr>
          <p:nvPr/>
        </p:nvSpPr>
        <p:spPr bwMode="auto">
          <a:xfrm>
            <a:off x="-6949" y="5000138"/>
            <a:ext cx="9162288" cy="1391384"/>
          </a:xfrm>
          <a:prstGeom prst="rect">
            <a:avLst/>
          </a:prstGeom>
          <a:solidFill>
            <a:schemeClr val="bg1">
              <a:lumMod val="95000"/>
            </a:schemeClr>
          </a:solidFill>
          <a:ln w="9525" cap="flat" cmpd="sng" algn="ctr">
            <a:solidFill>
              <a:schemeClr val="bg1">
                <a:lumMod val="65000"/>
              </a:schemeClr>
            </a:solidFill>
            <a:prstDash val="solid"/>
            <a:miter lim="800000"/>
            <a:headEnd type="none" w="med" len="med"/>
            <a:tailEnd type="none" w="med" len="med"/>
          </a:ln>
          <a:effectLst/>
        </p:spPr>
        <p:txBody>
          <a:bodyPr lIns="457200" tIns="45431" rIns="92486" bIns="91440" anchor="ctr">
            <a:prstTxWarp prst="textNoShape">
              <a:avLst/>
            </a:prstTxWarp>
          </a:bodyPr>
          <a:lstStyle/>
          <a:p>
            <a:pPr marL="0" marR="0" lvl="0" indent="0" algn="l" defTabSz="935038" rtl="0" eaLnBrk="0" fontAlgn="base" latinLnBrk="0" hangingPunct="0">
              <a:lnSpc>
                <a:spcPts val="1800"/>
              </a:lnSpc>
              <a:spcBef>
                <a:spcPts val="80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itchFamily="22" charset="0"/>
                <a:ea typeface="+mn-ea"/>
                <a:cs typeface="+mn-cs"/>
              </a:rPr>
              <a:t>Abbreviations</a:t>
            </a:r>
            <a:r>
              <a:rPr kumimoji="0" lang="en-US" sz="1400" b="0" i="0" u="none" strike="noStrike" kern="1200" cap="none" spc="0" normalizeH="0" baseline="0" noProof="0" dirty="0">
                <a:ln>
                  <a:noFill/>
                </a:ln>
                <a:solidFill>
                  <a:srgbClr val="000000"/>
                </a:solidFill>
                <a:effectLst/>
                <a:uLnTx/>
                <a:uFillTx/>
                <a:latin typeface="Arial" pitchFamily="22" charset="0"/>
                <a:ea typeface="+mn-ea"/>
                <a:cs typeface="+mn-cs"/>
              </a:rPr>
              <a:t>: </a:t>
            </a:r>
            <a:r>
              <a:rPr kumimoji="0" lang="en-US" sz="1400" b="0" i="0" u="none" strike="noStrike" kern="1200" cap="none" spc="0" normalizeH="0" baseline="0" noProof="0" dirty="0">
                <a:ln>
                  <a:noFill/>
                </a:ln>
                <a:solidFill>
                  <a:srgbClr val="000000"/>
                </a:solidFill>
                <a:effectLst/>
                <a:uLnTx/>
                <a:uFillTx/>
                <a:latin typeface="Arial"/>
                <a:ea typeface="+mn-ea"/>
                <a:cs typeface="Arial"/>
              </a:rPr>
              <a:t>SOF-VEL = </a:t>
            </a:r>
            <a:r>
              <a:rPr kumimoji="0" lang="en-US" sz="1400" b="0" i="0" u="none" strike="noStrike" kern="1200" cap="none" spc="0" normalizeH="0" baseline="0" noProof="0" dirty="0" err="1">
                <a:ln>
                  <a:noFill/>
                </a:ln>
                <a:solidFill>
                  <a:srgbClr val="000000"/>
                </a:solidFill>
                <a:effectLst/>
                <a:uLnTx/>
                <a:uFillTx/>
                <a:latin typeface="Arial"/>
                <a:ea typeface="+mn-ea"/>
                <a:cs typeface="Arial"/>
              </a:rPr>
              <a:t>sofosbuvir-velpatasvir</a:t>
            </a:r>
            <a:r>
              <a:rPr kumimoji="0" lang="en-US" sz="1400" b="0" i="0" u="none" strike="noStrike" kern="1200" cap="none" spc="0" normalizeH="0" baseline="0" noProof="0" dirty="0">
                <a:ln>
                  <a:noFill/>
                </a:ln>
                <a:solidFill>
                  <a:srgbClr val="000000"/>
                </a:solidFill>
                <a:effectLst/>
                <a:uLnTx/>
                <a:uFillTx/>
                <a:latin typeface="Arial"/>
                <a:ea typeface="+mn-ea"/>
                <a:cs typeface="Arial"/>
              </a:rPr>
              <a:t>; RBV = ribavirin</a:t>
            </a:r>
            <a:endParaRPr kumimoji="0" lang="en-US" sz="1400" b="0" i="0" u="none" strike="noStrike" kern="1200" cap="none" spc="0" normalizeH="0" baseline="0" noProof="0" dirty="0">
              <a:ln>
                <a:noFill/>
              </a:ln>
              <a:solidFill>
                <a:srgbClr val="000000"/>
              </a:solidFill>
              <a:effectLst/>
              <a:uLnTx/>
              <a:uFillTx/>
              <a:latin typeface="Arial" pitchFamily="22" charset="0"/>
              <a:ea typeface="+mn-ea"/>
              <a:cs typeface="+mn-cs"/>
            </a:endParaRPr>
          </a:p>
          <a:p>
            <a:pPr marL="0" marR="0" lvl="0" indent="0" algn="l" defTabSz="935038" rtl="0" eaLnBrk="0" fontAlgn="base" latinLnBrk="0" hangingPunct="0">
              <a:lnSpc>
                <a:spcPts val="1800"/>
              </a:lnSpc>
              <a:spcBef>
                <a:spcPts val="80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itchFamily="22" charset="0"/>
                <a:ea typeface="+mn-ea"/>
                <a:cs typeface="+mn-cs"/>
              </a:rPr>
              <a:t>Drug Dosing</a:t>
            </a:r>
            <a:br>
              <a:rPr kumimoji="0" lang="en-US" sz="1400" b="0" i="0" u="none" strike="noStrike" kern="1200" cap="none" spc="0" normalizeH="0" baseline="0" noProof="0" dirty="0">
                <a:ln>
                  <a:noFill/>
                </a:ln>
                <a:solidFill>
                  <a:srgbClr val="000000"/>
                </a:solidFill>
                <a:effectLst/>
                <a:uLnTx/>
                <a:uFillTx/>
                <a:latin typeface="Arial" pitchFamily="22" charset="0"/>
                <a:ea typeface="+mn-ea"/>
                <a:cs typeface="+mn-cs"/>
              </a:rPr>
            </a:br>
            <a:r>
              <a:rPr kumimoji="0" lang="en-US" sz="1400" b="0" i="0" u="none" strike="noStrike" kern="1200" cap="none" spc="0" normalizeH="0" baseline="0" noProof="0" dirty="0">
                <a:ln>
                  <a:noFill/>
                </a:ln>
                <a:solidFill>
                  <a:srgbClr val="000000"/>
                </a:solidFill>
                <a:effectLst/>
                <a:uLnTx/>
                <a:uFillTx/>
                <a:latin typeface="Arial"/>
                <a:ea typeface="+mn-ea"/>
                <a:cs typeface="Arial"/>
              </a:rPr>
              <a:t>Sofosbuvir-</a:t>
            </a:r>
            <a:r>
              <a:rPr kumimoji="0" lang="en-US" sz="1400" b="0" i="0" u="none" strike="noStrike" kern="1200" cap="none" spc="0" normalizeH="0" baseline="0" noProof="0" dirty="0" err="1">
                <a:ln>
                  <a:noFill/>
                </a:ln>
                <a:solidFill>
                  <a:srgbClr val="000000"/>
                </a:solidFill>
                <a:effectLst/>
                <a:uLnTx/>
                <a:uFillTx/>
                <a:latin typeface="Arial"/>
                <a:ea typeface="+mn-ea"/>
                <a:cs typeface="Arial"/>
              </a:rPr>
              <a:t>velpatasvir</a:t>
            </a:r>
            <a:r>
              <a:rPr kumimoji="0" lang="en-US" sz="1400" b="0" i="0" u="none" strike="noStrike" kern="1200" cap="none" spc="0" normalizeH="0" baseline="0" noProof="0" dirty="0">
                <a:ln>
                  <a:noFill/>
                </a:ln>
                <a:solidFill>
                  <a:srgbClr val="000000"/>
                </a:solidFill>
                <a:effectLst/>
                <a:uLnTx/>
                <a:uFillTx/>
                <a:latin typeface="Arial" pitchFamily="22" charset="0"/>
                <a:ea typeface="+mn-ea"/>
                <a:cs typeface="+mn-cs"/>
              </a:rPr>
              <a:t> (400/100 mg): fixed-dose combination; one pill once daily</a:t>
            </a:r>
            <a:br>
              <a:rPr kumimoji="0" lang="en-US" sz="1400" b="0" i="0" u="none" strike="noStrike" kern="1200" cap="none" spc="0" normalizeH="0" baseline="0" noProof="0" dirty="0">
                <a:ln>
                  <a:noFill/>
                </a:ln>
                <a:solidFill>
                  <a:srgbClr val="000000"/>
                </a:solidFill>
                <a:effectLst/>
                <a:uLnTx/>
                <a:uFillTx/>
                <a:latin typeface="Arial" pitchFamily="22" charset="0"/>
                <a:ea typeface="+mn-ea"/>
                <a:cs typeface="+mn-cs"/>
              </a:rPr>
            </a:br>
            <a:r>
              <a:rPr kumimoji="0" lang="en-US" sz="1400" b="0" i="0" u="none" strike="noStrike" kern="1200" cap="none" spc="0" normalizeH="0" baseline="0" noProof="0" dirty="0">
                <a:ln>
                  <a:noFill/>
                </a:ln>
                <a:solidFill>
                  <a:srgbClr val="000000"/>
                </a:solidFill>
                <a:effectLst/>
                <a:uLnTx/>
                <a:uFillTx/>
                <a:latin typeface="Arial" pitchFamily="22" charset="0"/>
                <a:ea typeface="+mn-ea"/>
                <a:cs typeface="+mn-cs"/>
              </a:rPr>
              <a:t>Sofosbuvir: 400 mg once daily</a:t>
            </a:r>
            <a:br>
              <a:rPr kumimoji="0" lang="en-US" sz="1400" b="0" i="0" u="none" strike="noStrike" kern="1200" cap="none" spc="0" normalizeH="0" baseline="0" noProof="0" dirty="0">
                <a:ln>
                  <a:noFill/>
                </a:ln>
                <a:solidFill>
                  <a:srgbClr val="000000"/>
                </a:solidFill>
                <a:effectLst/>
                <a:uLnTx/>
                <a:uFillTx/>
                <a:latin typeface="Arial" pitchFamily="22" charset="0"/>
                <a:ea typeface="+mn-ea"/>
                <a:cs typeface="+mn-cs"/>
              </a:rPr>
            </a:br>
            <a:r>
              <a:rPr kumimoji="0" lang="en-US" sz="1400" b="0" i="0" u="none" strike="noStrike" kern="1200" cap="none" spc="0" normalizeH="0" baseline="0" noProof="0" dirty="0">
                <a:ln>
                  <a:noFill/>
                </a:ln>
                <a:solidFill>
                  <a:srgbClr val="000000"/>
                </a:solidFill>
                <a:effectLst/>
                <a:uLnTx/>
                <a:uFillTx/>
                <a:latin typeface="Arial" pitchFamily="22" charset="0"/>
                <a:ea typeface="+mn-ea"/>
                <a:cs typeface="+mn-cs"/>
              </a:rPr>
              <a:t>Ribavirin (weight-based and divided bid): 1000 mg/day if &lt;75 kg or 1200 mg/day if ≥75 kg</a:t>
            </a:r>
          </a:p>
        </p:txBody>
      </p:sp>
    </p:spTree>
    <p:extLst>
      <p:ext uri="{BB962C8B-B14F-4D97-AF65-F5344CB8AC3E}">
        <p14:creationId xmlns:p14="http://schemas.microsoft.com/office/powerpoint/2010/main" val="4081552836"/>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err="1"/>
              <a:t>Sofosbuvir-Velpatasvir</a:t>
            </a:r>
            <a:r>
              <a:rPr lang="en-US" sz="2400" dirty="0"/>
              <a:t> in HCV Genotype 3</a:t>
            </a:r>
            <a:br>
              <a:rPr lang="en-US" sz="2400" dirty="0"/>
            </a:br>
            <a:r>
              <a:rPr lang="en-US" sz="2400" dirty="0"/>
              <a:t>ASTRAL-3: Results</a:t>
            </a:r>
          </a:p>
        </p:txBody>
      </p:sp>
      <p:sp>
        <p:nvSpPr>
          <p:cNvPr id="2" name="Text Placeholder 1"/>
          <p:cNvSpPr>
            <a:spLocks noGrp="1"/>
          </p:cNvSpPr>
          <p:nvPr>
            <p:ph type="body" idx="10"/>
          </p:nvPr>
        </p:nvSpPr>
        <p:spPr/>
        <p:txBody>
          <a:bodyPr/>
          <a:lstStyle/>
          <a:p>
            <a:r>
              <a:rPr lang="en-US" dirty="0"/>
              <a:t>SVR12 Results by Treatment Experience and Cirrhosis Status</a:t>
            </a:r>
          </a:p>
        </p:txBody>
      </p:sp>
      <p:sp>
        <p:nvSpPr>
          <p:cNvPr id="7" name="Content Placeholder 6"/>
          <p:cNvSpPr>
            <a:spLocks noGrp="1"/>
          </p:cNvSpPr>
          <p:nvPr>
            <p:ph sz="quarter" idx="13"/>
          </p:nvPr>
        </p:nvSpPr>
        <p:spPr/>
        <p:txBody>
          <a:bodyPr/>
          <a:lstStyle/>
          <a:p>
            <a:r>
              <a:rPr lang="en-US" dirty="0"/>
              <a:t>Source: Foster GR, et al. N </a:t>
            </a:r>
            <a:r>
              <a:rPr lang="en-US" dirty="0" err="1"/>
              <a:t>Engl</a:t>
            </a:r>
            <a:r>
              <a:rPr lang="en-US" dirty="0"/>
              <a:t> J Med. </a:t>
            </a:r>
            <a:r>
              <a:rPr lang="is-IS" dirty="0"/>
              <a:t>2015</a:t>
            </a:r>
            <a:r>
              <a:rPr lang="en-US" dirty="0"/>
              <a:t>;373:2608-17.</a:t>
            </a:r>
          </a:p>
        </p:txBody>
      </p:sp>
      <p:graphicFrame>
        <p:nvGraphicFramePr>
          <p:cNvPr id="25" name="Chart 24"/>
          <p:cNvGraphicFramePr>
            <a:graphicFrameLocks/>
          </p:cNvGraphicFramePr>
          <p:nvPr/>
        </p:nvGraphicFramePr>
        <p:xfrm>
          <a:off x="505695" y="1828800"/>
          <a:ext cx="8077200" cy="4289880"/>
        </p:xfrm>
        <a:graphic>
          <a:graphicData uri="http://schemas.openxmlformats.org/drawingml/2006/chart">
            <c:chart xmlns:c="http://schemas.openxmlformats.org/drawingml/2006/chart" xmlns:r="http://schemas.openxmlformats.org/officeDocument/2006/relationships" r:id="rId2"/>
          </a:graphicData>
        </a:graphic>
      </p:graphicFrame>
      <p:sp>
        <p:nvSpPr>
          <p:cNvPr id="26" name="TextBox 25"/>
          <p:cNvSpPr txBox="1"/>
          <p:nvPr/>
        </p:nvSpPr>
        <p:spPr>
          <a:xfrm>
            <a:off x="1607130" y="5033911"/>
            <a:ext cx="636078" cy="276999"/>
          </a:xfrm>
          <a:prstGeom prst="rect">
            <a:avLst/>
          </a:prstGeom>
        </p:spPr>
        <p:txBody>
          <a:bodyPr wrap="square" lIns="0" rIns="0" rtlCol="0" anchor="ctr" anchorCtr="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160/163</a:t>
            </a:r>
          </a:p>
        </p:txBody>
      </p:sp>
      <p:sp>
        <p:nvSpPr>
          <p:cNvPr id="27" name="TextBox 1"/>
          <p:cNvSpPr txBox="1"/>
          <p:nvPr/>
        </p:nvSpPr>
        <p:spPr>
          <a:xfrm>
            <a:off x="3393770" y="5033911"/>
            <a:ext cx="612842" cy="276999"/>
          </a:xfrm>
          <a:prstGeom prst="rect">
            <a:avLst/>
          </a:prstGeom>
        </p:spPr>
        <p:txBody>
          <a:bodyPr wrap="square" lIns="0" rIns="0" rtlCol="0" anchor="ctr" anchorCtr="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40/43</a:t>
            </a:r>
          </a:p>
        </p:txBody>
      </p:sp>
      <p:sp>
        <p:nvSpPr>
          <p:cNvPr id="28" name="TextBox 1"/>
          <p:cNvSpPr txBox="1"/>
          <p:nvPr/>
        </p:nvSpPr>
        <p:spPr>
          <a:xfrm>
            <a:off x="5188331" y="5033911"/>
            <a:ext cx="622570" cy="276999"/>
          </a:xfrm>
          <a:prstGeom prst="rect">
            <a:avLst/>
          </a:prstGeom>
        </p:spPr>
        <p:txBody>
          <a:bodyPr wrap="square" lIns="0" rIns="0" rtlCol="0" anchor="ctr" anchorCtr="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31/34</a:t>
            </a:r>
          </a:p>
        </p:txBody>
      </p:sp>
      <p:sp>
        <p:nvSpPr>
          <p:cNvPr id="29" name="TextBox 1"/>
          <p:cNvSpPr txBox="1"/>
          <p:nvPr/>
        </p:nvSpPr>
        <p:spPr>
          <a:xfrm>
            <a:off x="6959605" y="5033911"/>
            <a:ext cx="617706" cy="276999"/>
          </a:xfrm>
          <a:prstGeom prst="rect">
            <a:avLst/>
          </a:prstGeom>
        </p:spPr>
        <p:txBody>
          <a:bodyPr wrap="square" lIns="0" rIns="0" rtlCol="0" anchor="ctr" anchorCtr="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33/37</a:t>
            </a:r>
          </a:p>
        </p:txBody>
      </p:sp>
      <p:sp>
        <p:nvSpPr>
          <p:cNvPr id="30" name="TextBox 1"/>
          <p:cNvSpPr txBox="1"/>
          <p:nvPr/>
        </p:nvSpPr>
        <p:spPr>
          <a:xfrm>
            <a:off x="2250292" y="5033911"/>
            <a:ext cx="636078" cy="276999"/>
          </a:xfrm>
          <a:prstGeom prst="rect">
            <a:avLst/>
          </a:prstGeom>
        </p:spPr>
        <p:txBody>
          <a:bodyPr wrap="square" lIns="0" rIns="0" rtlCol="0" anchor="ctr" anchorCtr="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141/156</a:t>
            </a:r>
          </a:p>
        </p:txBody>
      </p:sp>
      <p:sp>
        <p:nvSpPr>
          <p:cNvPr id="31" name="TextBox 1"/>
          <p:cNvSpPr txBox="1"/>
          <p:nvPr/>
        </p:nvSpPr>
        <p:spPr>
          <a:xfrm>
            <a:off x="4068620" y="5033911"/>
            <a:ext cx="612843" cy="276999"/>
          </a:xfrm>
          <a:prstGeom prst="rect">
            <a:avLst/>
          </a:prstGeom>
        </p:spPr>
        <p:txBody>
          <a:bodyPr wrap="square" lIns="0" rIns="0" rtlCol="0" anchor="ctr" anchorCtr="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33/45</a:t>
            </a:r>
          </a:p>
        </p:txBody>
      </p:sp>
      <p:sp>
        <p:nvSpPr>
          <p:cNvPr id="32" name="TextBox 1"/>
          <p:cNvSpPr txBox="1"/>
          <p:nvPr/>
        </p:nvSpPr>
        <p:spPr>
          <a:xfrm>
            <a:off x="5851041" y="5033911"/>
            <a:ext cx="609799" cy="276999"/>
          </a:xfrm>
          <a:prstGeom prst="rect">
            <a:avLst/>
          </a:prstGeom>
        </p:spPr>
        <p:txBody>
          <a:bodyPr wrap="square" lIns="0" rIns="0" rtlCol="0" anchor="ctr" anchorCtr="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22/31</a:t>
            </a:r>
          </a:p>
        </p:txBody>
      </p:sp>
      <p:sp>
        <p:nvSpPr>
          <p:cNvPr id="33" name="TextBox 1"/>
          <p:cNvSpPr txBox="1"/>
          <p:nvPr/>
        </p:nvSpPr>
        <p:spPr>
          <a:xfrm>
            <a:off x="7593916" y="5033911"/>
            <a:ext cx="607979" cy="276999"/>
          </a:xfrm>
          <a:prstGeom prst="rect">
            <a:avLst/>
          </a:prstGeom>
        </p:spPr>
        <p:txBody>
          <a:bodyPr wrap="square" lIns="0" rIns="0" rtlCol="0" anchor="ctr" anchorCtr="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22/38</a:t>
            </a:r>
          </a:p>
        </p:txBody>
      </p:sp>
      <p:sp>
        <p:nvSpPr>
          <p:cNvPr id="40" name="Rectangle 25"/>
          <p:cNvSpPr>
            <a:spLocks noChangeArrowheads="1"/>
          </p:cNvSpPr>
          <p:nvPr/>
        </p:nvSpPr>
        <p:spPr bwMode="auto">
          <a:xfrm>
            <a:off x="1707240" y="5844720"/>
            <a:ext cx="2740774" cy="381000"/>
          </a:xfrm>
          <a:prstGeom prst="rect">
            <a:avLst/>
          </a:prstGeom>
          <a:noFill/>
          <a:ln w="12700">
            <a:noFill/>
            <a:miter lim="800000"/>
            <a:headEnd/>
            <a:tailEnd/>
          </a:ln>
        </p:spPr>
        <p:txBody>
          <a:bodyPr lIns="0" tIns="45431" rIns="0" bIns="45431" anchor="ctr">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charset="0"/>
                <a:ea typeface="Arial" charset="0"/>
                <a:cs typeface="Arial" charset="0"/>
              </a:rPr>
              <a:t>Treatment Naïve </a:t>
            </a:r>
          </a:p>
        </p:txBody>
      </p:sp>
      <p:cxnSp>
        <p:nvCxnSpPr>
          <p:cNvPr id="41" name="Straight Connector 40"/>
          <p:cNvCxnSpPr/>
          <p:nvPr/>
        </p:nvCxnSpPr>
        <p:spPr>
          <a:xfrm>
            <a:off x="4997290" y="5779860"/>
            <a:ext cx="3520387" cy="0"/>
          </a:xfrm>
          <a:prstGeom prst="line">
            <a:avLst/>
          </a:prstGeom>
          <a:ln w="12700" cmpd="sng">
            <a:solidFill>
              <a:srgbClr val="000000"/>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1376215" y="5779860"/>
            <a:ext cx="3520387" cy="0"/>
          </a:xfrm>
          <a:prstGeom prst="line">
            <a:avLst/>
          </a:prstGeom>
          <a:ln w="12700" cmpd="sng">
            <a:solidFill>
              <a:srgbClr val="000000"/>
            </a:solidFill>
            <a:prstDash val="sysDash"/>
          </a:ln>
          <a:effectLst/>
        </p:spPr>
        <p:style>
          <a:lnRef idx="2">
            <a:schemeClr val="accent1"/>
          </a:lnRef>
          <a:fillRef idx="0">
            <a:schemeClr val="accent1"/>
          </a:fillRef>
          <a:effectRef idx="1">
            <a:schemeClr val="accent1"/>
          </a:effectRef>
          <a:fontRef idx="minor">
            <a:schemeClr val="tx1"/>
          </a:fontRef>
        </p:style>
      </p:cxnSp>
      <p:sp>
        <p:nvSpPr>
          <p:cNvPr id="43" name="Rectangle 25"/>
          <p:cNvSpPr>
            <a:spLocks noChangeArrowheads="1"/>
          </p:cNvSpPr>
          <p:nvPr/>
        </p:nvSpPr>
        <p:spPr bwMode="auto">
          <a:xfrm>
            <a:off x="5483220" y="5844720"/>
            <a:ext cx="2743200" cy="381000"/>
          </a:xfrm>
          <a:prstGeom prst="rect">
            <a:avLst/>
          </a:prstGeom>
          <a:noFill/>
          <a:ln w="12700">
            <a:noFill/>
            <a:miter lim="800000"/>
            <a:headEnd/>
            <a:tailEnd/>
          </a:ln>
        </p:spPr>
        <p:txBody>
          <a:bodyPr lIns="0" tIns="45431" rIns="0" bIns="45431" anchor="ctr">
            <a:prstTxWarp prst="textNoShape">
              <a:avLst/>
            </a:prstTxWarp>
          </a:bodyPr>
          <a:lstStyle/>
          <a:p>
            <a:pPr marL="0" marR="0" lvl="0" indent="0" algn="ctr" defTabSz="935038" rtl="0" eaLnBrk="0" fontAlgn="base" latinLnBrk="0" hangingPunct="0">
              <a:lnSpc>
                <a:spcPct val="100000"/>
              </a:lnSpc>
              <a:spcBef>
                <a:spcPct val="5000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22" charset="0"/>
                <a:ea typeface="+mn-ea"/>
                <a:cs typeface="+mn-cs"/>
              </a:rPr>
              <a:t>Treatment-Experienced</a:t>
            </a:r>
          </a:p>
        </p:txBody>
      </p:sp>
    </p:spTree>
    <p:extLst>
      <p:ext uri="{BB962C8B-B14F-4D97-AF65-F5344CB8AC3E}">
        <p14:creationId xmlns:p14="http://schemas.microsoft.com/office/powerpoint/2010/main" val="2103270906"/>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p:txBody>
          <a:bodyPr/>
          <a:lstStyle/>
          <a:p>
            <a:r>
              <a:rPr lang="en-US" dirty="0"/>
              <a:t>Source: Foster GR, et al. N </a:t>
            </a:r>
            <a:r>
              <a:rPr lang="en-US" dirty="0" err="1"/>
              <a:t>Engl</a:t>
            </a:r>
            <a:r>
              <a:rPr lang="en-US" dirty="0"/>
              <a:t> J Med. </a:t>
            </a:r>
            <a:r>
              <a:rPr lang="is-IS" dirty="0"/>
              <a:t>2015</a:t>
            </a:r>
            <a:r>
              <a:rPr lang="en-US" dirty="0"/>
              <a:t>;373:2608-17.</a:t>
            </a:r>
          </a:p>
        </p:txBody>
      </p:sp>
      <p:sp>
        <p:nvSpPr>
          <p:cNvPr id="2" name="Title 1"/>
          <p:cNvSpPr>
            <a:spLocks noGrp="1"/>
          </p:cNvSpPr>
          <p:nvPr>
            <p:ph type="title"/>
          </p:nvPr>
        </p:nvSpPr>
        <p:spPr/>
        <p:txBody>
          <a:bodyPr>
            <a:noAutofit/>
          </a:bodyPr>
          <a:lstStyle/>
          <a:p>
            <a:r>
              <a:rPr lang="en-US" sz="2400" dirty="0" err="1"/>
              <a:t>Sofosbuvir-Velpatasvir</a:t>
            </a:r>
            <a:r>
              <a:rPr lang="en-US" sz="2400" dirty="0"/>
              <a:t> in HCV Genotype 3</a:t>
            </a:r>
            <a:br>
              <a:rPr lang="en-US" sz="2400" dirty="0"/>
            </a:br>
            <a:r>
              <a:rPr lang="en-US" sz="2400" dirty="0"/>
              <a:t>ASTRAL-3: Resistance</a:t>
            </a:r>
          </a:p>
        </p:txBody>
      </p:sp>
      <p:sp>
        <p:nvSpPr>
          <p:cNvPr id="71" name="Content Placeholder 4"/>
          <p:cNvSpPr txBox="1">
            <a:spLocks/>
          </p:cNvSpPr>
          <p:nvPr/>
        </p:nvSpPr>
        <p:spPr>
          <a:xfrm>
            <a:off x="4865914" y="5540176"/>
            <a:ext cx="4201887" cy="365324"/>
          </a:xfrm>
          <a:prstGeom prst="rect">
            <a:avLst/>
          </a:prstGeom>
          <a:solidFill>
            <a:schemeClr val="bg1">
              <a:lumMod val="95000"/>
            </a:schemeClr>
          </a:solidFill>
        </p:spPr>
        <p:txBody>
          <a:bodyPr anchor="ctr"/>
          <a:lstStyle>
            <a:lvl1pPr marL="228600" indent="-228600" algn="l" defTabSz="914400" rtl="0" eaLnBrk="1" latinLnBrk="0" hangingPunct="1">
              <a:lnSpc>
                <a:spcPct val="90000"/>
              </a:lnSpc>
              <a:spcBef>
                <a:spcPts val="1200"/>
              </a:spcBef>
              <a:buClr>
                <a:schemeClr val="bg2">
                  <a:lumMod val="75000"/>
                </a:schemeClr>
              </a:buClr>
              <a:buSzPct val="90000"/>
              <a:buFont typeface="Wingdings" panose="05000000000000000000" pitchFamily="2" charset="2"/>
              <a:buChar char="§"/>
              <a:defRPr sz="2000" kern="1200">
                <a:solidFill>
                  <a:schemeClr val="tx1"/>
                </a:solidFill>
                <a:latin typeface="+mn-lt"/>
                <a:ea typeface="+mn-ea"/>
                <a:cs typeface="+mn-cs"/>
              </a:defRPr>
            </a:lvl1pPr>
            <a:lvl2pPr marL="502920" indent="-228600" algn="l" defTabSz="914400" rtl="0" eaLnBrk="1" latinLnBrk="0" hangingPunct="1">
              <a:lnSpc>
                <a:spcPct val="90000"/>
              </a:lnSpc>
              <a:spcBef>
                <a:spcPts val="800"/>
              </a:spcBef>
              <a:buClr>
                <a:schemeClr val="bg2">
                  <a:lumMod val="75000"/>
                </a:schemeClr>
              </a:buClr>
              <a:buSzPct val="90000"/>
              <a:buFont typeface="Arial" panose="020B0604020202020204" pitchFamily="34" charset="0"/>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4pPr>
            <a:lvl5pPr marL="11887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5pPr>
            <a:lvl6pPr marL="14173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6pPr>
            <a:lvl7pPr marL="16459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7pPr>
            <a:lvl8pPr marL="1874520" indent="-182880" algn="l" defTabSz="914400" rtl="0" eaLnBrk="1" latinLnBrk="0" hangingPunct="1">
              <a:lnSpc>
                <a:spcPct val="90000"/>
              </a:lnSpc>
              <a:spcBef>
                <a:spcPts val="600"/>
              </a:spcBef>
              <a:buClr>
                <a:schemeClr val="bg2">
                  <a:lumMod val="75000"/>
                </a:schemeClr>
              </a:buClr>
              <a:buSzPct val="90000"/>
              <a:buFont typeface="Arial" panose="020B0604020202020204" pitchFamily="34" charset="0"/>
              <a:buChar char="–"/>
              <a:defRPr sz="1400" kern="1200">
                <a:solidFill>
                  <a:schemeClr val="tx1"/>
                </a:solidFill>
                <a:latin typeface="+mn-lt"/>
                <a:ea typeface="+mn-ea"/>
                <a:cs typeface="+mn-cs"/>
              </a:defRPr>
            </a:lvl8pPr>
            <a:lvl9pPr marL="2103120" indent="-182880" algn="l" defTabSz="914400" rtl="0" eaLnBrk="1" latinLnBrk="0" hangingPunct="1">
              <a:lnSpc>
                <a:spcPct val="90000"/>
              </a:lnSpc>
              <a:spcBef>
                <a:spcPts val="600"/>
              </a:spcBef>
              <a:buClr>
                <a:schemeClr val="bg2">
                  <a:lumMod val="75000"/>
                </a:schemeClr>
              </a:buClr>
              <a:buSzPct val="90000"/>
              <a:buFont typeface="Wingdings" panose="05000000000000000000" pitchFamily="2" charset="2"/>
              <a:buChar char="§"/>
              <a:defRPr sz="14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200"/>
              </a:spcBef>
              <a:spcAft>
                <a:spcPct val="0"/>
              </a:spcAft>
              <a:buClr>
                <a:srgbClr val="E2E2E2">
                  <a:lumMod val="75000"/>
                </a:srgbClr>
              </a:buClr>
              <a:buSzPct val="90000"/>
              <a:buFont typeface="Wingdings" panose="05000000000000000000" pitchFamily="2" charset="2"/>
              <a:buNone/>
              <a:tabLst/>
              <a:defRPr/>
            </a:pPr>
            <a:r>
              <a:rPr kumimoji="0" lang="en-US" sz="1400" b="0" i="0" u="none" strike="noStrike" kern="1200" cap="none" spc="0" normalizeH="0" baseline="0" noProof="0" dirty="0">
                <a:ln>
                  <a:noFill/>
                </a:ln>
                <a:solidFill>
                  <a:prstClr val="black"/>
                </a:solidFill>
                <a:effectLst/>
                <a:uLnTx/>
                <a:uFillTx/>
                <a:latin typeface="Arial"/>
                <a:ea typeface="+mn-ea"/>
                <a:cs typeface="+mn-cs"/>
              </a:rPr>
              <a:t>     *SVR12 in 84% (21/25) of patients with Y93H</a:t>
            </a:r>
          </a:p>
        </p:txBody>
      </p:sp>
      <p:graphicFrame>
        <p:nvGraphicFramePr>
          <p:cNvPr id="35" name="Chart 3">
            <a:extLst>
              <a:ext uri="{FF2B5EF4-FFF2-40B4-BE49-F238E27FC236}">
                <a16:creationId xmlns:a16="http://schemas.microsoft.com/office/drawing/2014/main" id="{2D8F6986-C4AC-FF49-AD24-B9065216D4B3}"/>
              </a:ext>
            </a:extLst>
          </p:cNvPr>
          <p:cNvGraphicFramePr>
            <a:graphicFrameLocks/>
          </p:cNvGraphicFramePr>
          <p:nvPr/>
        </p:nvGraphicFramePr>
        <p:xfrm>
          <a:off x="175260" y="1943100"/>
          <a:ext cx="3848100" cy="31089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6" name="Chart 35">
            <a:extLst>
              <a:ext uri="{FF2B5EF4-FFF2-40B4-BE49-F238E27FC236}">
                <a16:creationId xmlns:a16="http://schemas.microsoft.com/office/drawing/2014/main" id="{02C515FD-BEB5-2F46-9AA6-10AECC149C9D}"/>
              </a:ext>
            </a:extLst>
          </p:cNvPr>
          <p:cNvGraphicFramePr>
            <a:graphicFrameLocks/>
          </p:cNvGraphicFramePr>
          <p:nvPr/>
        </p:nvGraphicFramePr>
        <p:xfrm>
          <a:off x="4861560" y="2011680"/>
          <a:ext cx="4085721" cy="3299460"/>
        </p:xfrm>
        <a:graphic>
          <a:graphicData uri="http://schemas.openxmlformats.org/drawingml/2006/chart">
            <c:chart xmlns:c="http://schemas.openxmlformats.org/drawingml/2006/chart" xmlns:r="http://schemas.openxmlformats.org/officeDocument/2006/relationships" r:id="rId4"/>
          </a:graphicData>
        </a:graphic>
      </p:graphicFrame>
      <p:sp>
        <p:nvSpPr>
          <p:cNvPr id="37" name="TextBox 1">
            <a:extLst>
              <a:ext uri="{FF2B5EF4-FFF2-40B4-BE49-F238E27FC236}">
                <a16:creationId xmlns:a16="http://schemas.microsoft.com/office/drawing/2014/main" id="{027EE2EE-5795-1246-A6C5-3A23EBE634AB}"/>
              </a:ext>
            </a:extLst>
          </p:cNvPr>
          <p:cNvSpPr txBox="1"/>
          <p:nvPr/>
        </p:nvSpPr>
        <p:spPr>
          <a:xfrm>
            <a:off x="5935980" y="4668083"/>
            <a:ext cx="932688" cy="307777"/>
          </a:xfrm>
          <a:prstGeom prst="rect">
            <a:avLst/>
          </a:prstGeom>
        </p:spPr>
        <p:txBody>
          <a:bodyPr wrap="square" rtlCol="0" anchor="ctr" anchorCtr="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a:ea typeface="+mn-ea"/>
                <a:cs typeface="+mn-cs"/>
              </a:rPr>
              <a:t>225/231</a:t>
            </a:r>
          </a:p>
        </p:txBody>
      </p:sp>
      <p:sp>
        <p:nvSpPr>
          <p:cNvPr id="38" name="TextBox 1">
            <a:extLst>
              <a:ext uri="{FF2B5EF4-FFF2-40B4-BE49-F238E27FC236}">
                <a16:creationId xmlns:a16="http://schemas.microsoft.com/office/drawing/2014/main" id="{EE667194-6024-E24D-802A-196C0013C242}"/>
              </a:ext>
            </a:extLst>
          </p:cNvPr>
          <p:cNvSpPr txBox="1"/>
          <p:nvPr/>
        </p:nvSpPr>
        <p:spPr>
          <a:xfrm>
            <a:off x="7620000" y="4668083"/>
            <a:ext cx="932688" cy="307777"/>
          </a:xfrm>
          <a:prstGeom prst="rect">
            <a:avLst/>
          </a:prstGeom>
        </p:spPr>
        <p:txBody>
          <a:bodyPr wrap="square" rtlCol="0" anchor="ctr" anchorCtr="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a:ea typeface="+mn-ea"/>
                <a:cs typeface="+mn-cs"/>
              </a:rPr>
              <a:t>38/43*</a:t>
            </a:r>
          </a:p>
        </p:txBody>
      </p:sp>
      <p:sp>
        <p:nvSpPr>
          <p:cNvPr id="39" name="TextBox 1">
            <a:extLst>
              <a:ext uri="{FF2B5EF4-FFF2-40B4-BE49-F238E27FC236}">
                <a16:creationId xmlns:a16="http://schemas.microsoft.com/office/drawing/2014/main" id="{C9B91473-5C5A-1B4F-961D-35E8D23836AC}"/>
              </a:ext>
            </a:extLst>
          </p:cNvPr>
          <p:cNvSpPr txBox="1"/>
          <p:nvPr/>
        </p:nvSpPr>
        <p:spPr>
          <a:xfrm>
            <a:off x="640080" y="3677632"/>
            <a:ext cx="932688" cy="276999"/>
          </a:xfrm>
          <a:prstGeom prst="rect">
            <a:avLst/>
          </a:prstGeom>
        </p:spPr>
        <p:txBody>
          <a:bodyPr wrap="square" rtlCol="0" anchor="ctr" anchorCtr="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(n = 231)</a:t>
            </a:r>
          </a:p>
        </p:txBody>
      </p:sp>
      <p:sp>
        <p:nvSpPr>
          <p:cNvPr id="40" name="TextBox 1">
            <a:extLst>
              <a:ext uri="{FF2B5EF4-FFF2-40B4-BE49-F238E27FC236}">
                <a16:creationId xmlns:a16="http://schemas.microsoft.com/office/drawing/2014/main" id="{EF7E3487-FD6F-D14D-B356-887DEBCBB7D4}"/>
              </a:ext>
            </a:extLst>
          </p:cNvPr>
          <p:cNvSpPr txBox="1"/>
          <p:nvPr/>
        </p:nvSpPr>
        <p:spPr>
          <a:xfrm>
            <a:off x="2377440" y="3654772"/>
            <a:ext cx="932688" cy="276999"/>
          </a:xfrm>
          <a:prstGeom prst="rect">
            <a:avLst/>
          </a:prstGeom>
        </p:spPr>
        <p:txBody>
          <a:bodyPr wrap="square" rtlCol="0" anchor="ctr" anchorCtr="1">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(n = 43)</a:t>
            </a:r>
          </a:p>
        </p:txBody>
      </p:sp>
      <p:sp>
        <p:nvSpPr>
          <p:cNvPr id="41" name="Striped Right Arrow 40">
            <a:extLst>
              <a:ext uri="{FF2B5EF4-FFF2-40B4-BE49-F238E27FC236}">
                <a16:creationId xmlns:a16="http://schemas.microsoft.com/office/drawing/2014/main" id="{EB40DB06-7ECD-4441-8B64-8327FB0A5FA6}"/>
              </a:ext>
            </a:extLst>
          </p:cNvPr>
          <p:cNvSpPr/>
          <p:nvPr/>
        </p:nvSpPr>
        <p:spPr>
          <a:xfrm>
            <a:off x="3505200" y="3398520"/>
            <a:ext cx="1303020" cy="449580"/>
          </a:xfrm>
          <a:prstGeom prst="striped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a:ea typeface="+mn-ea"/>
              <a:cs typeface="+mn-cs"/>
            </a:endParaRPr>
          </a:p>
        </p:txBody>
      </p:sp>
      <p:sp>
        <p:nvSpPr>
          <p:cNvPr id="42" name="Rectangle 41">
            <a:extLst>
              <a:ext uri="{FF2B5EF4-FFF2-40B4-BE49-F238E27FC236}">
                <a16:creationId xmlns:a16="http://schemas.microsoft.com/office/drawing/2014/main" id="{CEC7FAC7-2A70-7F42-AD7A-18686F431C3D}"/>
              </a:ext>
            </a:extLst>
          </p:cNvPr>
          <p:cNvSpPr/>
          <p:nvPr/>
        </p:nvSpPr>
        <p:spPr>
          <a:xfrm>
            <a:off x="0" y="1420779"/>
            <a:ext cx="4572000" cy="365760"/>
          </a:xfrm>
          <a:prstGeom prst="rect">
            <a:avLst/>
          </a:prstGeom>
          <a:solidFill>
            <a:schemeClr val="tx1">
              <a:lumMod val="75000"/>
              <a:lumOff val="2500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Arial"/>
                <a:ea typeface="+mn-ea"/>
                <a:cs typeface="+mn-cs"/>
              </a:rPr>
              <a:t>Baseline Resistance-Associated Variants (RAVs)</a:t>
            </a:r>
          </a:p>
        </p:txBody>
      </p:sp>
      <p:sp>
        <p:nvSpPr>
          <p:cNvPr id="43" name="Rectangle 42">
            <a:extLst>
              <a:ext uri="{FF2B5EF4-FFF2-40B4-BE49-F238E27FC236}">
                <a16:creationId xmlns:a16="http://schemas.microsoft.com/office/drawing/2014/main" id="{A96F67FF-4747-BD41-BB60-134A86E1A7FC}"/>
              </a:ext>
            </a:extLst>
          </p:cNvPr>
          <p:cNvSpPr/>
          <p:nvPr/>
        </p:nvSpPr>
        <p:spPr>
          <a:xfrm>
            <a:off x="4648200" y="1420779"/>
            <a:ext cx="4495799" cy="360596"/>
          </a:xfrm>
          <a:prstGeom prst="rect">
            <a:avLst/>
          </a:prstGeom>
          <a:solidFill>
            <a:schemeClr val="tx1">
              <a:lumMod val="75000"/>
              <a:lumOff val="2500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Arial"/>
                <a:ea typeface="+mn-ea"/>
                <a:cs typeface="+mn-cs"/>
              </a:rPr>
              <a:t>Response to Treatment (SVR12)</a:t>
            </a:r>
          </a:p>
        </p:txBody>
      </p:sp>
    </p:spTree>
    <p:extLst>
      <p:ext uri="{BB962C8B-B14F-4D97-AF65-F5344CB8AC3E}">
        <p14:creationId xmlns:p14="http://schemas.microsoft.com/office/powerpoint/2010/main" val="846943850"/>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8D667B-F55A-9245-B453-17FE521D7B00}"/>
              </a:ext>
            </a:extLst>
          </p:cNvPr>
          <p:cNvSpPr>
            <a:spLocks noGrp="1"/>
          </p:cNvSpPr>
          <p:nvPr>
            <p:ph type="body" sz="quarter" idx="10"/>
          </p:nvPr>
        </p:nvSpPr>
        <p:spPr/>
        <p:txBody>
          <a:bodyPr/>
          <a:lstStyle/>
          <a:p>
            <a:r>
              <a:rPr lang="en-US" dirty="0"/>
              <a:t>Summary</a:t>
            </a:r>
          </a:p>
        </p:txBody>
      </p:sp>
      <p:sp>
        <p:nvSpPr>
          <p:cNvPr id="3" name="Text Placeholder 2">
            <a:extLst>
              <a:ext uri="{FF2B5EF4-FFF2-40B4-BE49-F238E27FC236}">
                <a16:creationId xmlns:a16="http://schemas.microsoft.com/office/drawing/2014/main" id="{29B126ED-B2EE-0B42-9535-B3F34D3E8349}"/>
              </a:ext>
            </a:extLst>
          </p:cNvPr>
          <p:cNvSpPr>
            <a:spLocks noGrp="1"/>
          </p:cNvSpPr>
          <p:nvPr>
            <p:ph type="body" sz="quarter" idx="20"/>
          </p:nvPr>
        </p:nvSpPr>
        <p:spPr>
          <a:xfrm>
            <a:off x="404648" y="1233377"/>
            <a:ext cx="8445437" cy="4467207"/>
          </a:xfrm>
        </p:spPr>
        <p:txBody>
          <a:bodyPr/>
          <a:lstStyle/>
          <a:p>
            <a:r>
              <a:rPr lang="en-US" dirty="0">
                <a:solidFill>
                  <a:schemeClr val="tx1"/>
                </a:solidFill>
              </a:rPr>
              <a:t>Infection with HCV GT 3 is an independent risk factor for cirrhosis, hepatocellular carcinoma (HCC) and liver related death</a:t>
            </a:r>
          </a:p>
          <a:p>
            <a:r>
              <a:rPr lang="en-US" dirty="0">
                <a:solidFill>
                  <a:schemeClr val="tx1"/>
                </a:solidFill>
              </a:rPr>
              <a:t>Patients with GT3 and cirrhosis are the most difficult to cure</a:t>
            </a:r>
          </a:p>
          <a:p>
            <a:r>
              <a:rPr lang="en-US" dirty="0">
                <a:solidFill>
                  <a:schemeClr val="tx1"/>
                </a:solidFill>
              </a:rPr>
              <a:t>The two preferred regimens from AASLD/IDSA for GT3 patient with cirrhosis are:</a:t>
            </a:r>
          </a:p>
          <a:p>
            <a:pPr lvl="1"/>
            <a:r>
              <a:rPr lang="en-US" dirty="0" err="1">
                <a:solidFill>
                  <a:schemeClr val="tx1"/>
                </a:solidFill>
              </a:rPr>
              <a:t>glecaprevir-pibrentasvir</a:t>
            </a:r>
            <a:r>
              <a:rPr lang="en-US" dirty="0">
                <a:solidFill>
                  <a:schemeClr val="tx1"/>
                </a:solidFill>
              </a:rPr>
              <a:t> for 8 weeks (in persons without HIV)</a:t>
            </a:r>
          </a:p>
          <a:p>
            <a:pPr lvl="1"/>
            <a:r>
              <a:rPr lang="en-US" dirty="0">
                <a:solidFill>
                  <a:schemeClr val="tx1"/>
                </a:solidFill>
              </a:rPr>
              <a:t>sofosbuvir-</a:t>
            </a:r>
            <a:r>
              <a:rPr lang="en-US" dirty="0" err="1">
                <a:solidFill>
                  <a:schemeClr val="tx1"/>
                </a:solidFill>
              </a:rPr>
              <a:t>velpatasvir</a:t>
            </a:r>
            <a:r>
              <a:rPr lang="en-US" dirty="0">
                <a:solidFill>
                  <a:schemeClr val="tx1"/>
                </a:solidFill>
              </a:rPr>
              <a:t> for 12 weeks (in persons without a baseline Y93H RAS)</a:t>
            </a:r>
          </a:p>
        </p:txBody>
      </p:sp>
      <p:sp>
        <p:nvSpPr>
          <p:cNvPr id="4" name="TextBox 3">
            <a:extLst>
              <a:ext uri="{FF2B5EF4-FFF2-40B4-BE49-F238E27FC236}">
                <a16:creationId xmlns:a16="http://schemas.microsoft.com/office/drawing/2014/main" id="{E5E7C60B-8DE5-4314-BD93-3AEC5E1B224E}"/>
              </a:ext>
            </a:extLst>
          </p:cNvPr>
          <p:cNvSpPr txBox="1"/>
          <p:nvPr/>
        </p:nvSpPr>
        <p:spPr>
          <a:xfrm>
            <a:off x="903512" y="6460661"/>
            <a:ext cx="7398025" cy="307777"/>
          </a:xfrm>
          <a:prstGeom prst="rect">
            <a:avLst/>
          </a:prstGeom>
          <a:noFill/>
        </p:spPr>
        <p:txBody>
          <a:bodyPr wrap="square" rtlCol="0">
            <a:spAutoFit/>
          </a:bodyPr>
          <a:lstStyle/>
          <a:p>
            <a:pPr algn="ctr"/>
            <a:r>
              <a:rPr lang="en-US" sz="1400" dirty="0">
                <a:solidFill>
                  <a:schemeClr val="bg1"/>
                </a:solidFill>
              </a:rPr>
              <a:t>https://www.hcvguidelines.org/treatment-naive/gt3/compensated-cirrhosis</a:t>
            </a:r>
          </a:p>
        </p:txBody>
      </p:sp>
    </p:spTree>
    <p:extLst>
      <p:ext uri="{BB962C8B-B14F-4D97-AF65-F5344CB8AC3E}">
        <p14:creationId xmlns:p14="http://schemas.microsoft.com/office/powerpoint/2010/main" val="2642449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Conflict of Interest Disclosure Statement</a:t>
            </a:r>
          </a:p>
        </p:txBody>
      </p:sp>
      <p:sp>
        <p:nvSpPr>
          <p:cNvPr id="3" name="Text Placeholder 2"/>
          <p:cNvSpPr>
            <a:spLocks noGrp="1"/>
          </p:cNvSpPr>
          <p:nvPr>
            <p:ph type="body" sz="quarter" idx="20"/>
          </p:nvPr>
        </p:nvSpPr>
        <p:spPr/>
        <p:txBody>
          <a:bodyPr/>
          <a:lstStyle/>
          <a:p>
            <a:r>
              <a:rPr lang="en-US" dirty="0">
                <a:solidFill>
                  <a:schemeClr val="tx1"/>
                </a:solidFill>
              </a:rPr>
              <a:t>Speaker has nothing to disclose.</a:t>
            </a:r>
          </a:p>
          <a:p>
            <a:endParaRPr lang="en-US" sz="2400" dirty="0">
              <a:solidFill>
                <a:schemeClr val="tx1"/>
              </a:solidFill>
            </a:endParaRPr>
          </a:p>
          <a:p>
            <a:r>
              <a:rPr lang="en-US" dirty="0">
                <a:solidFill>
                  <a:schemeClr val="tx1"/>
                </a:solidFill>
              </a:rPr>
              <a:t>This presentation was reviewed by UNMHSC and SCAETC faculty to ensure it meets Continuing Education guidelines.</a:t>
            </a:r>
          </a:p>
          <a:p>
            <a:endParaRPr lang="en-US" sz="2400" dirty="0">
              <a:solidFill>
                <a:schemeClr val="tx1"/>
              </a:solidFill>
            </a:endParaRPr>
          </a:p>
        </p:txBody>
      </p:sp>
      <p:sp>
        <p:nvSpPr>
          <p:cNvPr id="5" name="TextBox 4"/>
          <p:cNvSpPr txBox="1"/>
          <p:nvPr/>
        </p:nvSpPr>
        <p:spPr>
          <a:xfrm>
            <a:off x="451821" y="5334169"/>
            <a:ext cx="8315661" cy="1015663"/>
          </a:xfrm>
          <a:prstGeom prst="rect">
            <a:avLst/>
          </a:prstGeom>
          <a:noFill/>
        </p:spPr>
        <p:txBody>
          <a:bodyPr wrap="square" rtlCol="0">
            <a:spAutoFit/>
          </a:bodyPr>
          <a:lstStyle/>
          <a:p>
            <a:r>
              <a:rPr lang="en-US" sz="1200" dirty="0">
                <a:solidFill>
                  <a:srgbClr val="222222"/>
                </a:solidFill>
                <a:latin typeface="Calibri" panose="020F0502020204030204" pitchFamily="34" charset="0"/>
                <a:ea typeface="Calibri" panose="020F0502020204030204" pitchFamily="34" charset="0"/>
                <a:cs typeface="Times New Roman" panose="02020603050405020304" pitchFamily="18" charset="0"/>
              </a:rPr>
              <a:t>This project is supported by the Health Resources and Services Administration (HRSA) of the U.S. Department of Health and Human Services (HHS). Under grant number U1OHA33225 (South Central AIDS Education and Training Center). It was awarded to the University of New Mexico. No percentage of this project was financed with non-governmental sources. This information or content and conclusions are those of the authors and should not be construed as the official position or policy of, nor should any endorsements be inferred by HRSA, HHS, or the U.S. Government.</a:t>
            </a:r>
          </a:p>
        </p:txBody>
      </p:sp>
    </p:spTree>
    <p:extLst>
      <p:ext uri="{BB962C8B-B14F-4D97-AF65-F5344CB8AC3E}">
        <p14:creationId xmlns:p14="http://schemas.microsoft.com/office/powerpoint/2010/main" val="745320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640A45-DBF4-2841-B862-D40FF0D85C02}"/>
              </a:ext>
            </a:extLst>
          </p:cNvPr>
          <p:cNvSpPr>
            <a:spLocks noGrp="1"/>
          </p:cNvSpPr>
          <p:nvPr>
            <p:ph type="body" sz="quarter" idx="10"/>
          </p:nvPr>
        </p:nvSpPr>
        <p:spPr/>
        <p:txBody>
          <a:bodyPr/>
          <a:lstStyle/>
          <a:p>
            <a:r>
              <a:rPr lang="en-US" dirty="0"/>
              <a:t>References</a:t>
            </a:r>
          </a:p>
        </p:txBody>
      </p:sp>
      <p:sp>
        <p:nvSpPr>
          <p:cNvPr id="3" name="Text Placeholder 2">
            <a:extLst>
              <a:ext uri="{FF2B5EF4-FFF2-40B4-BE49-F238E27FC236}">
                <a16:creationId xmlns:a16="http://schemas.microsoft.com/office/drawing/2014/main" id="{41520F68-37C9-4C42-A334-8EAB4B626E2F}"/>
              </a:ext>
            </a:extLst>
          </p:cNvPr>
          <p:cNvSpPr>
            <a:spLocks noGrp="1"/>
          </p:cNvSpPr>
          <p:nvPr>
            <p:ph type="body" sz="quarter" idx="20"/>
          </p:nvPr>
        </p:nvSpPr>
        <p:spPr/>
        <p:txBody>
          <a:bodyPr/>
          <a:lstStyle/>
          <a:p>
            <a:r>
              <a:rPr lang="en-US" sz="2000" dirty="0">
                <a:solidFill>
                  <a:schemeClr val="tx1"/>
                </a:solidFill>
              </a:rPr>
              <a:t>Gordon SC, et al; </a:t>
            </a:r>
            <a:r>
              <a:rPr lang="en-US" sz="2000" dirty="0" err="1">
                <a:solidFill>
                  <a:schemeClr val="tx1"/>
                </a:solidFill>
              </a:rPr>
              <a:t>CHeCS</a:t>
            </a:r>
            <a:r>
              <a:rPr lang="en-US" sz="2000" dirty="0">
                <a:solidFill>
                  <a:schemeClr val="tx1"/>
                </a:solidFill>
              </a:rPr>
              <a:t> investigators. Race, Age, and Geography Impact Hepatitis C Genotype Distribution in the United States. J Clin Gastroenterol. 2019 Jan;53(1):40-50</a:t>
            </a:r>
          </a:p>
          <a:p>
            <a:r>
              <a:rPr lang="en-US" sz="2000" dirty="0">
                <a:solidFill>
                  <a:schemeClr val="tx1"/>
                </a:solidFill>
              </a:rPr>
              <a:t>McMahon BJ, et al. Infection With Hepatitis C Virus Genotype 3 Is an Independent Risk Factor for End-Stage Liver Disease, Hepatocellular Carcinoma, and Liver-Related Death. Clin Gastroenterol Hepatol. 2017 Mar;15(3):431-437.</a:t>
            </a:r>
          </a:p>
          <a:p>
            <a:r>
              <a:rPr lang="en-US" sz="2000" dirty="0">
                <a:solidFill>
                  <a:schemeClr val="tx1"/>
                </a:solidFill>
              </a:rPr>
              <a:t>Kanwal F, et al.. HCV genotype 3 is associated with an increased risk of cirrhosis and hepatocellular cancer in a national sample of U.S. Veterans with HCV. Hepatology. 2014 Jul;60(1):98-105. </a:t>
            </a:r>
            <a:r>
              <a:rPr lang="en-US" sz="2000" dirty="0" err="1">
                <a:solidFill>
                  <a:schemeClr val="tx1"/>
                </a:solidFill>
              </a:rPr>
              <a:t>doi</a:t>
            </a:r>
            <a:r>
              <a:rPr lang="en-US" sz="2000" dirty="0">
                <a:solidFill>
                  <a:schemeClr val="tx1"/>
                </a:solidFill>
              </a:rPr>
              <a:t>: 10.1002/hep.27095. </a:t>
            </a:r>
            <a:r>
              <a:rPr lang="en-US" sz="2000" dirty="0" err="1">
                <a:solidFill>
                  <a:schemeClr val="tx1"/>
                </a:solidFill>
              </a:rPr>
              <a:t>Epub</a:t>
            </a:r>
            <a:r>
              <a:rPr lang="en-US" sz="2000" dirty="0">
                <a:solidFill>
                  <a:schemeClr val="tx1"/>
                </a:solidFill>
              </a:rPr>
              <a:t> 2014 May 27. </a:t>
            </a:r>
          </a:p>
          <a:p>
            <a:r>
              <a:rPr lang="en-US" sz="2000" dirty="0" err="1">
                <a:solidFill>
                  <a:schemeClr val="tx1"/>
                </a:solidFill>
              </a:rPr>
              <a:t>Bochud</a:t>
            </a:r>
            <a:r>
              <a:rPr lang="en-US" sz="2000" dirty="0">
                <a:solidFill>
                  <a:schemeClr val="tx1"/>
                </a:solidFill>
              </a:rPr>
              <a:t> PY; Swiss Hepatitis C Cohort Study Group. Genotype 3 is associated with accelerated fibrosis progression in chronic hepatitis C. J Hepatol. 2009 Oct;51(4):655-66. </a:t>
            </a:r>
          </a:p>
          <a:p>
            <a:r>
              <a:rPr lang="en-US" sz="2000" dirty="0">
                <a:solidFill>
                  <a:schemeClr val="tx1"/>
                </a:solidFill>
              </a:rPr>
              <a:t>AASLD/IDSA HCV Guidance: </a:t>
            </a:r>
            <a:r>
              <a:rPr lang="en-US" sz="2000" dirty="0">
                <a:solidFill>
                  <a:schemeClr val="tx1"/>
                </a:solidFill>
                <a:hlinkClick r:id="rId2">
                  <a:extLst>
                    <a:ext uri="{A12FA001-AC4F-418D-AE19-62706E023703}">
                      <ahyp:hlinkClr xmlns:ahyp="http://schemas.microsoft.com/office/drawing/2018/hyperlinkcolor" val="tx"/>
                    </a:ext>
                  </a:extLst>
                </a:hlinkClick>
              </a:rPr>
              <a:t>https://www.hcvguidelines.org/</a:t>
            </a:r>
            <a:endParaRPr lang="en-US" sz="2000" dirty="0">
              <a:solidFill>
                <a:schemeClr val="tx1"/>
              </a:solidFill>
            </a:endParaRPr>
          </a:p>
          <a:p>
            <a:r>
              <a:rPr lang="en-US" sz="2000" dirty="0">
                <a:solidFill>
                  <a:schemeClr val="tx1"/>
                </a:solidFill>
              </a:rPr>
              <a:t>HCV Online: </a:t>
            </a:r>
            <a:r>
              <a:rPr lang="en-US" sz="2000" dirty="0">
                <a:solidFill>
                  <a:schemeClr val="tx1"/>
                </a:solidFill>
                <a:hlinkClick r:id="rId3">
                  <a:extLst>
                    <a:ext uri="{A12FA001-AC4F-418D-AE19-62706E023703}">
                      <ahyp:hlinkClr xmlns:ahyp="http://schemas.microsoft.com/office/drawing/2018/hyperlinkcolor" val="tx"/>
                    </a:ext>
                  </a:extLst>
                </a:hlinkClick>
              </a:rPr>
              <a:t>https://www.hepatitisc.uw.edu/</a:t>
            </a:r>
            <a:endParaRPr lang="en-US" sz="2000" dirty="0">
              <a:solidFill>
                <a:schemeClr val="tx1"/>
              </a:solidFill>
            </a:endParaRPr>
          </a:p>
          <a:p>
            <a:endParaRPr lang="en-US" sz="2000" dirty="0">
              <a:solidFill>
                <a:schemeClr val="tx1"/>
              </a:solidFill>
            </a:endParaRPr>
          </a:p>
          <a:p>
            <a:endParaRPr lang="en-US" dirty="0"/>
          </a:p>
        </p:txBody>
      </p:sp>
    </p:spTree>
    <p:extLst>
      <p:ext uri="{BB962C8B-B14F-4D97-AF65-F5344CB8AC3E}">
        <p14:creationId xmlns:p14="http://schemas.microsoft.com/office/powerpoint/2010/main" val="47772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Resources</a:t>
            </a:r>
          </a:p>
        </p:txBody>
      </p:sp>
      <p:sp>
        <p:nvSpPr>
          <p:cNvPr id="3" name="Text Placeholder 2"/>
          <p:cNvSpPr>
            <a:spLocks noGrp="1"/>
          </p:cNvSpPr>
          <p:nvPr>
            <p:ph type="body" sz="quarter" idx="20"/>
          </p:nvPr>
        </p:nvSpPr>
        <p:spPr/>
        <p:txBody>
          <a:bodyPr/>
          <a:lstStyle/>
          <a:p>
            <a:r>
              <a:rPr lang="en-US" dirty="0">
                <a:solidFill>
                  <a:schemeClr val="tx1"/>
                </a:solidFill>
              </a:rPr>
              <a:t>National Clinician  Consultation Center </a:t>
            </a:r>
            <a:r>
              <a:rPr lang="en-US" sz="1800" dirty="0">
                <a:hlinkClick r:id="rId3"/>
              </a:rPr>
              <a:t>http://nccc.ucsf.edu/</a:t>
            </a:r>
            <a:endParaRPr lang="en-US" sz="1950" dirty="0"/>
          </a:p>
          <a:p>
            <a:pPr lvl="1"/>
            <a:r>
              <a:rPr lang="en-US" dirty="0">
                <a:solidFill>
                  <a:schemeClr val="tx1"/>
                </a:solidFill>
              </a:rPr>
              <a:t>HIV Management</a:t>
            </a:r>
          </a:p>
          <a:p>
            <a:pPr lvl="1"/>
            <a:r>
              <a:rPr lang="en-US" dirty="0">
                <a:solidFill>
                  <a:schemeClr val="tx1"/>
                </a:solidFill>
              </a:rPr>
              <a:t>Perinatal HIV </a:t>
            </a:r>
          </a:p>
          <a:p>
            <a:pPr lvl="1"/>
            <a:r>
              <a:rPr lang="en-US" dirty="0">
                <a:solidFill>
                  <a:schemeClr val="tx1"/>
                </a:solidFill>
              </a:rPr>
              <a:t>HIV </a:t>
            </a:r>
            <a:r>
              <a:rPr lang="en-US" dirty="0" err="1">
                <a:solidFill>
                  <a:schemeClr val="tx1"/>
                </a:solidFill>
              </a:rPr>
              <a:t>PrEP</a:t>
            </a:r>
            <a:r>
              <a:rPr lang="en-US" dirty="0">
                <a:solidFill>
                  <a:schemeClr val="tx1"/>
                </a:solidFill>
              </a:rPr>
              <a:t> </a:t>
            </a:r>
          </a:p>
          <a:p>
            <a:pPr lvl="1"/>
            <a:r>
              <a:rPr lang="en-US" dirty="0">
                <a:solidFill>
                  <a:schemeClr val="tx1"/>
                </a:solidFill>
              </a:rPr>
              <a:t>HIV PEP line</a:t>
            </a:r>
          </a:p>
          <a:p>
            <a:pPr lvl="1"/>
            <a:r>
              <a:rPr lang="en-US" dirty="0">
                <a:solidFill>
                  <a:schemeClr val="tx1"/>
                </a:solidFill>
              </a:rPr>
              <a:t>HCV Management</a:t>
            </a:r>
          </a:p>
          <a:p>
            <a:pPr lvl="1"/>
            <a:r>
              <a:rPr lang="en-US" dirty="0">
                <a:solidFill>
                  <a:schemeClr val="tx1"/>
                </a:solidFill>
              </a:rPr>
              <a:t>Substance Use Management</a:t>
            </a:r>
          </a:p>
          <a:p>
            <a:pPr lvl="1"/>
            <a:endParaRPr lang="en-US" sz="600" dirty="0">
              <a:solidFill>
                <a:schemeClr val="tx1"/>
              </a:solidFill>
            </a:endParaRPr>
          </a:p>
          <a:p>
            <a:r>
              <a:rPr lang="en-US" dirty="0">
                <a:solidFill>
                  <a:schemeClr val="tx1"/>
                </a:solidFill>
              </a:rPr>
              <a:t>Present case on ECHO   </a:t>
            </a:r>
            <a:r>
              <a:rPr lang="en-US" sz="2200" dirty="0">
                <a:hlinkClick r:id="rId4"/>
              </a:rPr>
              <a:t>http://echo.unm.edu</a:t>
            </a:r>
            <a:r>
              <a:rPr lang="en-US" sz="2200" dirty="0"/>
              <a:t>        </a:t>
            </a:r>
            <a:r>
              <a:rPr lang="en-US" sz="2200" dirty="0">
                <a:hlinkClick r:id="rId5"/>
              </a:rPr>
              <a:t>hivecho@salud.unm.edu</a:t>
            </a:r>
            <a:r>
              <a:rPr lang="en-US" sz="2200" dirty="0"/>
              <a:t> </a:t>
            </a:r>
          </a:p>
        </p:txBody>
      </p:sp>
      <p:sp>
        <p:nvSpPr>
          <p:cNvPr id="4" name="Text Placeholder 3"/>
          <p:cNvSpPr>
            <a:spLocks noGrp="1"/>
          </p:cNvSpPr>
          <p:nvPr>
            <p:ph type="body" sz="quarter" idx="21"/>
          </p:nvPr>
        </p:nvSpPr>
        <p:spPr>
          <a:xfrm>
            <a:off x="4215740" y="1233377"/>
            <a:ext cx="4723464" cy="5071730"/>
          </a:xfrm>
        </p:spPr>
        <p:txBody>
          <a:bodyPr/>
          <a:lstStyle/>
          <a:p>
            <a:r>
              <a:rPr lang="en-US" dirty="0">
                <a:solidFill>
                  <a:schemeClr val="tx1"/>
                </a:solidFill>
              </a:rPr>
              <a:t>AETC National HIV Curriculum </a:t>
            </a:r>
            <a:r>
              <a:rPr lang="en-US" dirty="0">
                <a:hlinkClick r:id="rId6"/>
              </a:rPr>
              <a:t>https://aidsetc.org/nhc</a:t>
            </a:r>
            <a:endParaRPr lang="en-US" dirty="0"/>
          </a:p>
          <a:p>
            <a:endParaRPr lang="en-US" sz="900" dirty="0"/>
          </a:p>
          <a:p>
            <a:r>
              <a:rPr lang="en-US" dirty="0">
                <a:solidFill>
                  <a:schemeClr val="tx1"/>
                </a:solidFill>
              </a:rPr>
              <a:t>AETC National Coordinating Resource Center </a:t>
            </a:r>
            <a:r>
              <a:rPr lang="en-US" dirty="0">
                <a:hlinkClick r:id="rId7"/>
              </a:rPr>
              <a:t>https://targethiv.org/library/aetc-national-coordinating-resource-center-0</a:t>
            </a:r>
            <a:endParaRPr lang="en-US" dirty="0"/>
          </a:p>
          <a:p>
            <a:endParaRPr lang="en-US" sz="800" dirty="0"/>
          </a:p>
          <a:p>
            <a:r>
              <a:rPr lang="en-US" dirty="0">
                <a:solidFill>
                  <a:schemeClr val="tx1"/>
                </a:solidFill>
              </a:rPr>
              <a:t>Additional trainings </a:t>
            </a:r>
            <a:r>
              <a:rPr lang="en-US" dirty="0">
                <a:hlinkClick r:id="rId8"/>
              </a:rPr>
              <a:t>scaetcecho@salud.unm.edu</a:t>
            </a:r>
            <a:endParaRPr lang="en-US" dirty="0"/>
          </a:p>
          <a:p>
            <a:r>
              <a:rPr lang="en-US" dirty="0">
                <a:hlinkClick r:id="rId9"/>
              </a:rPr>
              <a:t>www.scaetc.org</a:t>
            </a:r>
            <a:endParaRPr lang="en-US" dirty="0"/>
          </a:p>
        </p:txBody>
      </p:sp>
    </p:spTree>
    <p:extLst>
      <p:ext uri="{BB962C8B-B14F-4D97-AF65-F5344CB8AC3E}">
        <p14:creationId xmlns:p14="http://schemas.microsoft.com/office/powerpoint/2010/main" val="3705962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Learning Objectives</a:t>
            </a:r>
          </a:p>
        </p:txBody>
      </p:sp>
      <p:sp>
        <p:nvSpPr>
          <p:cNvPr id="3" name="Text Placeholder 2"/>
          <p:cNvSpPr>
            <a:spLocks noGrp="1"/>
          </p:cNvSpPr>
          <p:nvPr>
            <p:ph type="body" sz="quarter" idx="20"/>
          </p:nvPr>
        </p:nvSpPr>
        <p:spPr>
          <a:xfrm>
            <a:off x="404649" y="1578279"/>
            <a:ext cx="8334704" cy="4122305"/>
          </a:xfrm>
        </p:spPr>
        <p:txBody>
          <a:bodyPr/>
          <a:lstStyle/>
          <a:p>
            <a:pPr marL="514350" indent="-514350">
              <a:buFont typeface="+mj-lt"/>
              <a:buAutoNum type="arabicPeriod"/>
            </a:pPr>
            <a:r>
              <a:rPr lang="en-US" dirty="0">
                <a:solidFill>
                  <a:schemeClr val="tx1"/>
                </a:solidFill>
              </a:rPr>
              <a:t>Recognize the difference between HCV genotype 3 and other genotypes</a:t>
            </a:r>
          </a:p>
          <a:p>
            <a:pPr marL="514350" indent="-514350">
              <a:buFont typeface="+mj-lt"/>
              <a:buAutoNum type="arabicPeriod"/>
            </a:pPr>
            <a:endParaRPr lang="en-US" dirty="0">
              <a:solidFill>
                <a:schemeClr val="tx1"/>
              </a:solidFill>
            </a:endParaRPr>
          </a:p>
          <a:p>
            <a:pPr marL="514350" indent="-514350">
              <a:buFont typeface="+mj-lt"/>
              <a:buAutoNum type="arabicPeriod"/>
            </a:pPr>
            <a:r>
              <a:rPr lang="en-US" dirty="0">
                <a:solidFill>
                  <a:schemeClr val="tx1"/>
                </a:solidFill>
              </a:rPr>
              <a:t>Identify appropriate treatment options for patients with HCV genotype 3 and cirrhosis</a:t>
            </a:r>
          </a:p>
          <a:p>
            <a:pPr marL="514350" indent="-514350">
              <a:buFont typeface="+mj-lt"/>
              <a:buAutoNum type="arabicPeriod"/>
            </a:pPr>
            <a:endParaRPr lang="en-US" dirty="0">
              <a:solidFill>
                <a:schemeClr val="tx1"/>
              </a:solidFill>
            </a:endParaRPr>
          </a:p>
        </p:txBody>
      </p:sp>
    </p:spTree>
    <p:extLst>
      <p:ext uri="{BB962C8B-B14F-4D97-AF65-F5344CB8AC3E}">
        <p14:creationId xmlns:p14="http://schemas.microsoft.com/office/powerpoint/2010/main" val="1108529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HCV Genotype 3 (GT3)</a:t>
            </a:r>
          </a:p>
        </p:txBody>
      </p:sp>
      <p:sp>
        <p:nvSpPr>
          <p:cNvPr id="6" name="Text Placeholder 5"/>
          <p:cNvSpPr>
            <a:spLocks noGrp="1"/>
          </p:cNvSpPr>
          <p:nvPr>
            <p:ph type="body" sz="quarter" idx="20"/>
          </p:nvPr>
        </p:nvSpPr>
        <p:spPr>
          <a:xfrm>
            <a:off x="404649" y="1271237"/>
            <a:ext cx="8334704" cy="4222513"/>
          </a:xfrm>
        </p:spPr>
        <p:txBody>
          <a:bodyPr/>
          <a:lstStyle/>
          <a:p>
            <a:r>
              <a:rPr lang="en-US" dirty="0">
                <a:solidFill>
                  <a:schemeClr val="tx1"/>
                </a:solidFill>
              </a:rPr>
              <a:t>In U.S., prevalence of GT3 approximately 10% </a:t>
            </a:r>
          </a:p>
          <a:p>
            <a:r>
              <a:rPr lang="en-US" dirty="0">
                <a:solidFill>
                  <a:schemeClr val="tx1"/>
                </a:solidFill>
              </a:rPr>
              <a:t>GT3 infection more common in younger patients (4% in patients born before 1946 - 18% in those born after 1976)</a:t>
            </a:r>
          </a:p>
          <a:p>
            <a:r>
              <a:rPr lang="en-US" dirty="0">
                <a:solidFill>
                  <a:schemeClr val="tx1"/>
                </a:solidFill>
              </a:rPr>
              <a:t>Higher proportion of GT3 among people who inject drugs (PWID) </a:t>
            </a:r>
          </a:p>
          <a:p>
            <a:r>
              <a:rPr lang="en-US" dirty="0">
                <a:solidFill>
                  <a:schemeClr val="tx1"/>
                </a:solidFill>
              </a:rPr>
              <a:t>Faster rates of fibrosis progression </a:t>
            </a:r>
          </a:p>
          <a:p>
            <a:r>
              <a:rPr lang="en-US" dirty="0">
                <a:solidFill>
                  <a:schemeClr val="tx1"/>
                </a:solidFill>
              </a:rPr>
              <a:t>Increased risk of cirrhosis</a:t>
            </a:r>
          </a:p>
          <a:p>
            <a:r>
              <a:rPr lang="en-US" dirty="0">
                <a:solidFill>
                  <a:schemeClr val="tx1"/>
                </a:solidFill>
              </a:rPr>
              <a:t>Higher prevalence of severe steatosis</a:t>
            </a:r>
          </a:p>
          <a:p>
            <a:r>
              <a:rPr lang="en-US" dirty="0">
                <a:solidFill>
                  <a:schemeClr val="tx1"/>
                </a:solidFill>
              </a:rPr>
              <a:t>Higher incidence of hepatocellular carcinoma</a:t>
            </a:r>
          </a:p>
          <a:p>
            <a:endParaRPr lang="en-US" dirty="0">
              <a:solidFill>
                <a:schemeClr val="tx1"/>
              </a:solidFill>
            </a:endParaRPr>
          </a:p>
          <a:p>
            <a:pPr lvl="1"/>
            <a:endParaRPr lang="en-US" dirty="0">
              <a:solidFill>
                <a:schemeClr val="tx1"/>
              </a:solidFill>
            </a:endParaRPr>
          </a:p>
        </p:txBody>
      </p:sp>
      <p:sp>
        <p:nvSpPr>
          <p:cNvPr id="4" name="TextBox 3">
            <a:extLst>
              <a:ext uri="{FF2B5EF4-FFF2-40B4-BE49-F238E27FC236}">
                <a16:creationId xmlns:a16="http://schemas.microsoft.com/office/drawing/2014/main" id="{DC68D5C8-0EE2-43B7-AF46-9EE28FF0B42E}"/>
              </a:ext>
            </a:extLst>
          </p:cNvPr>
          <p:cNvSpPr txBox="1"/>
          <p:nvPr/>
        </p:nvSpPr>
        <p:spPr>
          <a:xfrm>
            <a:off x="903512" y="6460661"/>
            <a:ext cx="7398025" cy="307777"/>
          </a:xfrm>
          <a:prstGeom prst="rect">
            <a:avLst/>
          </a:prstGeom>
          <a:noFill/>
        </p:spPr>
        <p:txBody>
          <a:bodyPr wrap="square" rtlCol="0">
            <a:spAutoFit/>
          </a:bodyPr>
          <a:lstStyle/>
          <a:p>
            <a:pPr algn="ctr"/>
            <a:r>
              <a:rPr lang="en-US" sz="1400" dirty="0">
                <a:solidFill>
                  <a:schemeClr val="bg1"/>
                </a:solidFill>
              </a:rPr>
              <a:t>https://www.hepatitisc.uw.edu/go/treatment-infection/treatment-genotype-3/core-concept/all</a:t>
            </a:r>
          </a:p>
        </p:txBody>
      </p:sp>
    </p:spTree>
    <p:extLst>
      <p:ext uri="{BB962C8B-B14F-4D97-AF65-F5344CB8AC3E}">
        <p14:creationId xmlns:p14="http://schemas.microsoft.com/office/powerpoint/2010/main" val="1862589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768EFF-1470-8D47-82E0-1E8918C0A157}"/>
              </a:ext>
            </a:extLst>
          </p:cNvPr>
          <p:cNvSpPr>
            <a:spLocks noGrp="1"/>
          </p:cNvSpPr>
          <p:nvPr>
            <p:ph type="body" sz="quarter" idx="10"/>
          </p:nvPr>
        </p:nvSpPr>
        <p:spPr/>
        <p:txBody>
          <a:bodyPr/>
          <a:lstStyle/>
          <a:p>
            <a:r>
              <a:rPr lang="en-US" dirty="0"/>
              <a:t>HCV GT3 Treatment</a:t>
            </a:r>
          </a:p>
        </p:txBody>
      </p:sp>
      <p:sp>
        <p:nvSpPr>
          <p:cNvPr id="3" name="Text Placeholder 2">
            <a:extLst>
              <a:ext uri="{FF2B5EF4-FFF2-40B4-BE49-F238E27FC236}">
                <a16:creationId xmlns:a16="http://schemas.microsoft.com/office/drawing/2014/main" id="{723A4207-2D55-F04B-8B80-AD753CCCD954}"/>
              </a:ext>
            </a:extLst>
          </p:cNvPr>
          <p:cNvSpPr>
            <a:spLocks noGrp="1"/>
          </p:cNvSpPr>
          <p:nvPr>
            <p:ph type="body" sz="quarter" idx="20"/>
          </p:nvPr>
        </p:nvSpPr>
        <p:spPr>
          <a:xfrm>
            <a:off x="404648" y="1233377"/>
            <a:ext cx="8423665" cy="4467207"/>
          </a:xfrm>
        </p:spPr>
        <p:txBody>
          <a:bodyPr/>
          <a:lstStyle/>
          <a:p>
            <a:r>
              <a:rPr lang="en-US" dirty="0">
                <a:solidFill>
                  <a:schemeClr val="tx1"/>
                </a:solidFill>
              </a:rPr>
              <a:t>In direct-acting antiviral (DAA) era, GT3 relatively difficult to cure compared with other genotypes in patients with cirrhosis</a:t>
            </a:r>
          </a:p>
          <a:p>
            <a:r>
              <a:rPr lang="en-US" dirty="0">
                <a:solidFill>
                  <a:schemeClr val="tx1"/>
                </a:solidFill>
              </a:rPr>
              <a:t>For treatment-naïve adults with compensated cirrhosis, two regimens recommended: </a:t>
            </a:r>
          </a:p>
          <a:p>
            <a:pPr lvl="1"/>
            <a:r>
              <a:rPr lang="en-US" dirty="0" err="1">
                <a:solidFill>
                  <a:schemeClr val="tx1"/>
                </a:solidFill>
              </a:rPr>
              <a:t>glecaprevir-pibrentasvir</a:t>
            </a:r>
            <a:r>
              <a:rPr lang="en-US" dirty="0">
                <a:solidFill>
                  <a:schemeClr val="tx1"/>
                </a:solidFill>
              </a:rPr>
              <a:t> for 8 weeks (in persons without HIV)</a:t>
            </a:r>
          </a:p>
          <a:p>
            <a:pPr lvl="1"/>
            <a:r>
              <a:rPr lang="en-US" dirty="0">
                <a:solidFill>
                  <a:schemeClr val="tx1"/>
                </a:solidFill>
              </a:rPr>
              <a:t>sofosbuvir-</a:t>
            </a:r>
            <a:r>
              <a:rPr lang="en-US" dirty="0" err="1">
                <a:solidFill>
                  <a:schemeClr val="tx1"/>
                </a:solidFill>
              </a:rPr>
              <a:t>velpatasvir</a:t>
            </a:r>
            <a:r>
              <a:rPr lang="en-US" dirty="0">
                <a:solidFill>
                  <a:schemeClr val="tx1"/>
                </a:solidFill>
              </a:rPr>
              <a:t> for 12 weeks </a:t>
            </a:r>
          </a:p>
          <a:p>
            <a:r>
              <a:rPr lang="en-US" dirty="0">
                <a:solidFill>
                  <a:schemeClr val="tx1"/>
                </a:solidFill>
              </a:rPr>
              <a:t>If considering sofosbuvir-</a:t>
            </a:r>
            <a:r>
              <a:rPr lang="en-US" dirty="0" err="1">
                <a:solidFill>
                  <a:schemeClr val="tx1"/>
                </a:solidFill>
              </a:rPr>
              <a:t>velpatasvir</a:t>
            </a:r>
            <a:r>
              <a:rPr lang="en-US" dirty="0">
                <a:solidFill>
                  <a:schemeClr val="tx1"/>
                </a:solidFill>
              </a:rPr>
              <a:t>: </a:t>
            </a:r>
          </a:p>
          <a:p>
            <a:pPr lvl="1"/>
            <a:r>
              <a:rPr lang="en-US" dirty="0">
                <a:solidFill>
                  <a:schemeClr val="tx1"/>
                </a:solidFill>
              </a:rPr>
              <a:t>Baseline NS5A genotype 3 resistance testing required</a:t>
            </a:r>
          </a:p>
          <a:p>
            <a:pPr lvl="1"/>
            <a:r>
              <a:rPr lang="en-US" dirty="0">
                <a:solidFill>
                  <a:schemeClr val="tx1"/>
                </a:solidFill>
              </a:rPr>
              <a:t>Ribavirin should be added if the Y93H resistance-associated substitution (RAS) is detected</a:t>
            </a:r>
          </a:p>
        </p:txBody>
      </p:sp>
      <p:sp>
        <p:nvSpPr>
          <p:cNvPr id="4" name="TextBox 3">
            <a:extLst>
              <a:ext uri="{FF2B5EF4-FFF2-40B4-BE49-F238E27FC236}">
                <a16:creationId xmlns:a16="http://schemas.microsoft.com/office/drawing/2014/main" id="{C7989CB6-E34A-43AB-8E57-66C4CF0A9CD5}"/>
              </a:ext>
            </a:extLst>
          </p:cNvPr>
          <p:cNvSpPr txBox="1"/>
          <p:nvPr/>
        </p:nvSpPr>
        <p:spPr>
          <a:xfrm>
            <a:off x="903512" y="6460661"/>
            <a:ext cx="7398025" cy="307777"/>
          </a:xfrm>
          <a:prstGeom prst="rect">
            <a:avLst/>
          </a:prstGeom>
          <a:noFill/>
        </p:spPr>
        <p:txBody>
          <a:bodyPr wrap="square" rtlCol="0">
            <a:spAutoFit/>
          </a:bodyPr>
          <a:lstStyle/>
          <a:p>
            <a:pPr algn="ctr"/>
            <a:r>
              <a:rPr lang="en-US" sz="1400">
                <a:solidFill>
                  <a:schemeClr val="bg1"/>
                </a:solidFill>
              </a:rPr>
              <a:t>https://www.hepatitisc.uw.edu/go/treatment-infection/treatment-genotype-3/core-concept/all</a:t>
            </a:r>
            <a:endParaRPr lang="en-US" sz="1400" dirty="0">
              <a:solidFill>
                <a:schemeClr val="bg1"/>
              </a:solidFill>
            </a:endParaRPr>
          </a:p>
        </p:txBody>
      </p:sp>
    </p:spTree>
    <p:extLst>
      <p:ext uri="{BB962C8B-B14F-4D97-AF65-F5344CB8AC3E}">
        <p14:creationId xmlns:p14="http://schemas.microsoft.com/office/powerpoint/2010/main" val="4094977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F8E20-3ED6-A44E-8DF0-A8F0B2C84C4B}"/>
              </a:ext>
            </a:extLst>
          </p:cNvPr>
          <p:cNvSpPr>
            <a:spLocks noGrp="1"/>
          </p:cNvSpPr>
          <p:nvPr>
            <p:ph type="title"/>
          </p:nvPr>
        </p:nvSpPr>
        <p:spPr/>
        <p:txBody>
          <a:bodyPr/>
          <a:lstStyle/>
          <a:p>
            <a:r>
              <a:rPr lang="en-US" sz="3200" dirty="0"/>
              <a:t>AASLD/IDSA HCV Guidelines:</a:t>
            </a:r>
            <a:br>
              <a:rPr lang="en-US" sz="3200" dirty="0"/>
            </a:br>
            <a:r>
              <a:rPr lang="en-US" sz="3200" dirty="0"/>
              <a:t>Treatment Naive Genotype 3 With Compensated Cirrhosis</a:t>
            </a:r>
            <a:br>
              <a:rPr lang="en-US" sz="3200" dirty="0"/>
            </a:br>
            <a:endParaRPr lang="en-US" sz="3200" dirty="0"/>
          </a:p>
        </p:txBody>
      </p:sp>
      <p:pic>
        <p:nvPicPr>
          <p:cNvPr id="3" name="Content Placeholder 3">
            <a:extLst>
              <a:ext uri="{FF2B5EF4-FFF2-40B4-BE49-F238E27FC236}">
                <a16:creationId xmlns:a16="http://schemas.microsoft.com/office/drawing/2014/main" id="{2B24F733-467E-FD40-B593-3F02DBFDB066}"/>
              </a:ext>
            </a:extLst>
          </p:cNvPr>
          <p:cNvPicPr>
            <a:picLocks noChangeAspect="1"/>
          </p:cNvPicPr>
          <p:nvPr/>
        </p:nvPicPr>
        <p:blipFill>
          <a:blip r:embed="rId2"/>
          <a:stretch>
            <a:fillRect/>
          </a:stretch>
        </p:blipFill>
        <p:spPr>
          <a:xfrm>
            <a:off x="772870" y="1690689"/>
            <a:ext cx="7742480" cy="4422562"/>
          </a:xfrm>
          <a:prstGeom prst="rect">
            <a:avLst/>
          </a:prstGeom>
        </p:spPr>
      </p:pic>
      <p:sp>
        <p:nvSpPr>
          <p:cNvPr id="4" name="TextBox 3">
            <a:extLst>
              <a:ext uri="{FF2B5EF4-FFF2-40B4-BE49-F238E27FC236}">
                <a16:creationId xmlns:a16="http://schemas.microsoft.com/office/drawing/2014/main" id="{1BEC36A1-D9B5-FD49-94C5-571329E2CC5F}"/>
              </a:ext>
            </a:extLst>
          </p:cNvPr>
          <p:cNvSpPr txBox="1"/>
          <p:nvPr/>
        </p:nvSpPr>
        <p:spPr>
          <a:xfrm>
            <a:off x="1013014" y="6492875"/>
            <a:ext cx="7262191" cy="307777"/>
          </a:xfrm>
          <a:prstGeom prst="rect">
            <a:avLst/>
          </a:prstGeom>
          <a:noFill/>
        </p:spPr>
        <p:txBody>
          <a:bodyPr wrap="square" rtlCol="0">
            <a:spAutoFit/>
          </a:bodyPr>
          <a:lstStyle/>
          <a:p>
            <a:pPr algn="ctr"/>
            <a:r>
              <a:rPr lang="en-US" sz="1400" dirty="0">
                <a:solidFill>
                  <a:schemeClr val="bg1"/>
                </a:solidFill>
              </a:rPr>
              <a:t>https://www.hcvguidelines.org/treatment-naive/gt3/compensated-cirrhosis</a:t>
            </a:r>
          </a:p>
        </p:txBody>
      </p:sp>
    </p:spTree>
    <p:extLst>
      <p:ext uri="{BB962C8B-B14F-4D97-AF65-F5344CB8AC3E}">
        <p14:creationId xmlns:p14="http://schemas.microsoft.com/office/powerpoint/2010/main" val="4072174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97EC8-FCAB-804B-B3AE-7942519C23E3}"/>
              </a:ext>
            </a:extLst>
          </p:cNvPr>
          <p:cNvSpPr>
            <a:spLocks noGrp="1"/>
          </p:cNvSpPr>
          <p:nvPr>
            <p:ph type="title"/>
          </p:nvPr>
        </p:nvSpPr>
        <p:spPr/>
        <p:txBody>
          <a:bodyPr/>
          <a:lstStyle/>
          <a:p>
            <a:r>
              <a:rPr lang="en-US" sz="3200" dirty="0"/>
              <a:t>Rating System Used to Rate Level of Evidence and Strength of Recommendation</a:t>
            </a:r>
            <a:br>
              <a:rPr lang="en-US" sz="3200" dirty="0"/>
            </a:br>
            <a:endParaRPr lang="en-US" sz="3200" dirty="0"/>
          </a:p>
        </p:txBody>
      </p:sp>
      <p:pic>
        <p:nvPicPr>
          <p:cNvPr id="3" name="Content Placeholder 3">
            <a:extLst>
              <a:ext uri="{FF2B5EF4-FFF2-40B4-BE49-F238E27FC236}">
                <a16:creationId xmlns:a16="http://schemas.microsoft.com/office/drawing/2014/main" id="{607A0958-5226-C040-931B-5ED97DC6C708}"/>
              </a:ext>
            </a:extLst>
          </p:cNvPr>
          <p:cNvPicPr>
            <a:picLocks noChangeAspect="1"/>
          </p:cNvPicPr>
          <p:nvPr/>
        </p:nvPicPr>
        <p:blipFill>
          <a:blip r:embed="rId2"/>
          <a:stretch>
            <a:fillRect/>
          </a:stretch>
        </p:blipFill>
        <p:spPr>
          <a:xfrm>
            <a:off x="854765" y="1417554"/>
            <a:ext cx="7434469" cy="4698405"/>
          </a:xfrm>
          <a:prstGeom prst="rect">
            <a:avLst/>
          </a:prstGeom>
        </p:spPr>
      </p:pic>
      <p:sp>
        <p:nvSpPr>
          <p:cNvPr id="4" name="TextBox 3">
            <a:extLst>
              <a:ext uri="{FF2B5EF4-FFF2-40B4-BE49-F238E27FC236}">
                <a16:creationId xmlns:a16="http://schemas.microsoft.com/office/drawing/2014/main" id="{7282E4A6-58C0-7246-86E4-33F829A25FAA}"/>
              </a:ext>
            </a:extLst>
          </p:cNvPr>
          <p:cNvSpPr txBox="1"/>
          <p:nvPr/>
        </p:nvSpPr>
        <p:spPr>
          <a:xfrm>
            <a:off x="742122" y="6460661"/>
            <a:ext cx="7951303" cy="307777"/>
          </a:xfrm>
          <a:prstGeom prst="rect">
            <a:avLst/>
          </a:prstGeom>
          <a:noFill/>
        </p:spPr>
        <p:txBody>
          <a:bodyPr wrap="square" rtlCol="0">
            <a:spAutoFit/>
          </a:bodyPr>
          <a:lstStyle/>
          <a:p>
            <a:pPr algn="ctr"/>
            <a:r>
              <a:rPr lang="en-US" sz="1400" dirty="0">
                <a:solidFill>
                  <a:schemeClr val="bg1"/>
                </a:solidFill>
              </a:rPr>
              <a:t>https://</a:t>
            </a:r>
            <a:r>
              <a:rPr lang="en-US" sz="1400" dirty="0" err="1">
                <a:solidFill>
                  <a:schemeClr val="bg1"/>
                </a:solidFill>
              </a:rPr>
              <a:t>www.hcvguidelines.org</a:t>
            </a:r>
            <a:r>
              <a:rPr lang="en-US" sz="1400" dirty="0">
                <a:solidFill>
                  <a:schemeClr val="bg1"/>
                </a:solidFill>
              </a:rPr>
              <a:t>/contents/methods/table-2</a:t>
            </a:r>
          </a:p>
        </p:txBody>
      </p:sp>
    </p:spTree>
    <p:extLst>
      <p:ext uri="{BB962C8B-B14F-4D97-AF65-F5344CB8AC3E}">
        <p14:creationId xmlns:p14="http://schemas.microsoft.com/office/powerpoint/2010/main" val="1487071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nSpc>
                <a:spcPts val="3500"/>
              </a:lnSpc>
              <a:spcBef>
                <a:spcPts val="600"/>
              </a:spcBef>
            </a:pPr>
            <a:r>
              <a:rPr lang="en-US" sz="2400" dirty="0" err="1">
                <a:solidFill>
                  <a:srgbClr val="001D48"/>
                </a:solidFill>
              </a:rPr>
              <a:t>Glecaprevir-Pibrentasvir</a:t>
            </a:r>
            <a:r>
              <a:rPr lang="en-US" sz="2400" dirty="0">
                <a:solidFill>
                  <a:srgbClr val="001D48"/>
                </a:solidFill>
              </a:rPr>
              <a:t> in HCV GT 3, +/- Cirrhosis </a:t>
            </a:r>
            <a:br>
              <a:rPr lang="en-US" sz="2400" dirty="0">
                <a:solidFill>
                  <a:srgbClr val="001D48"/>
                </a:solidFill>
              </a:rPr>
            </a:br>
            <a:r>
              <a:rPr lang="en-US" dirty="0">
                <a:solidFill>
                  <a:srgbClr val="001D48"/>
                </a:solidFill>
              </a:rPr>
              <a:t>SURVEYOR-II (Part 3)</a:t>
            </a:r>
            <a:endParaRPr lang="en-US" sz="2000" dirty="0">
              <a:solidFill>
                <a:srgbClr val="001D48"/>
              </a:solidFill>
            </a:endParaRPr>
          </a:p>
        </p:txBody>
      </p:sp>
      <p:sp>
        <p:nvSpPr>
          <p:cNvPr id="3" name="Text Placeholder 2"/>
          <p:cNvSpPr>
            <a:spLocks noGrp="1"/>
          </p:cNvSpPr>
          <p:nvPr>
            <p:ph type="body" idx="1"/>
          </p:nvPr>
        </p:nvSpPr>
        <p:spPr/>
        <p:txBody>
          <a:bodyPr/>
          <a:lstStyle/>
          <a:p>
            <a:r>
              <a:rPr lang="en-US" b="1" dirty="0">
                <a:solidFill>
                  <a:schemeClr val="accent5">
                    <a:lumMod val="20000"/>
                    <a:lumOff val="80000"/>
                  </a:schemeClr>
                </a:solidFill>
              </a:rPr>
              <a:t>Phase 3 </a:t>
            </a:r>
          </a:p>
        </p:txBody>
      </p:sp>
      <p:sp>
        <p:nvSpPr>
          <p:cNvPr id="7" name="Rectangle 6"/>
          <p:cNvSpPr/>
          <p:nvPr/>
        </p:nvSpPr>
        <p:spPr>
          <a:xfrm>
            <a:off x="-13512" y="1828801"/>
            <a:ext cx="9180577" cy="371855"/>
          </a:xfrm>
          <a:prstGeom prst="rect">
            <a:avLst/>
          </a:prstGeom>
          <a:solidFill>
            <a:srgbClr val="8B8E5E"/>
          </a:solidFill>
          <a:ln w="6350">
            <a:noFill/>
          </a:ln>
          <a:effectLst/>
        </p:spPr>
        <p:style>
          <a:lnRef idx="1">
            <a:schemeClr val="accent1"/>
          </a:lnRef>
          <a:fillRef idx="3">
            <a:schemeClr val="accent1"/>
          </a:fillRef>
          <a:effectRef idx="2">
            <a:schemeClr val="accent1"/>
          </a:effectRef>
          <a:fontRef idx="minor">
            <a:schemeClr val="lt1"/>
          </a:fontRef>
        </p:style>
        <p:txBody>
          <a:bodyPr lIns="274320" rtlCol="0" anchor="ctr"/>
          <a:lstStyle/>
          <a:p>
            <a:r>
              <a:rPr lang="en-US" sz="1400">
                <a:solidFill>
                  <a:schemeClr val="bg1"/>
                </a:solidFill>
                <a:cs typeface="Arial"/>
              </a:rPr>
              <a:t>Treatment-Naïve and Treatment-Experienced</a:t>
            </a:r>
            <a:endParaRPr lang="en-US" sz="1400" dirty="0">
              <a:solidFill>
                <a:schemeClr val="bg1"/>
              </a:solidFill>
              <a:cs typeface="Arial"/>
            </a:endParaRPr>
          </a:p>
        </p:txBody>
      </p:sp>
      <p:sp>
        <p:nvSpPr>
          <p:cNvPr id="9" name="Rectangle 8"/>
          <p:cNvSpPr/>
          <p:nvPr/>
        </p:nvSpPr>
        <p:spPr>
          <a:xfrm>
            <a:off x="-13512" y="4659540"/>
            <a:ext cx="9180577" cy="371855"/>
          </a:xfrm>
          <a:prstGeom prst="rect">
            <a:avLst/>
          </a:prstGeom>
          <a:solidFill>
            <a:srgbClr val="8B8E5E"/>
          </a:solidFill>
          <a:ln w="6350">
            <a:noFill/>
          </a:ln>
          <a:effectLst/>
        </p:spPr>
        <p:style>
          <a:lnRef idx="1">
            <a:schemeClr val="accent1"/>
          </a:lnRef>
          <a:fillRef idx="3">
            <a:schemeClr val="accent1"/>
          </a:fillRef>
          <a:effectRef idx="2">
            <a:schemeClr val="accent1"/>
          </a:effectRef>
          <a:fontRef idx="minor">
            <a:schemeClr val="lt1"/>
          </a:fontRef>
        </p:style>
        <p:txBody>
          <a:bodyPr lIns="274320" rtlCol="0" anchor="ctr"/>
          <a:lstStyle/>
          <a:p>
            <a:r>
              <a:rPr lang="en-US" sz="1400" dirty="0"/>
              <a:t>Source: Wyles D, et al. Hepatology. 2018;67:514-23.</a:t>
            </a:r>
            <a:endParaRPr lang="en-US" sz="1200" dirty="0"/>
          </a:p>
        </p:txBody>
      </p:sp>
    </p:spTree>
    <p:extLst>
      <p:ext uri="{BB962C8B-B14F-4D97-AF65-F5344CB8AC3E}">
        <p14:creationId xmlns:p14="http://schemas.microsoft.com/office/powerpoint/2010/main" val="1704982047"/>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p:txBody>
          <a:bodyPr/>
          <a:lstStyle/>
          <a:p>
            <a:r>
              <a:rPr lang="en-US" dirty="0"/>
              <a:t>Source: </a:t>
            </a:r>
            <a:r>
              <a:rPr lang="en-US" dirty="0" err="1"/>
              <a:t>Wyles</a:t>
            </a:r>
            <a:r>
              <a:rPr lang="en-US" dirty="0"/>
              <a:t> D, et al.  Hepatology. 2018;67:514-23.</a:t>
            </a:r>
          </a:p>
        </p:txBody>
      </p:sp>
      <p:sp>
        <p:nvSpPr>
          <p:cNvPr id="3" name="Title 2"/>
          <p:cNvSpPr>
            <a:spLocks noGrp="1"/>
          </p:cNvSpPr>
          <p:nvPr>
            <p:ph type="title"/>
          </p:nvPr>
        </p:nvSpPr>
        <p:spPr/>
        <p:txBody>
          <a:bodyPr>
            <a:normAutofit fontScale="90000"/>
          </a:bodyPr>
          <a:lstStyle/>
          <a:p>
            <a:r>
              <a:rPr lang="en-US" sz="2200" dirty="0" err="1"/>
              <a:t>Glecaprevir-Pibrentasvir</a:t>
            </a:r>
            <a:r>
              <a:rPr lang="en-US" sz="2200" dirty="0"/>
              <a:t> in HCV GT 3, with Cirrhosis and Prior Treatment</a:t>
            </a:r>
            <a:br>
              <a:rPr lang="en-US" sz="2200" dirty="0"/>
            </a:br>
            <a:r>
              <a:rPr lang="en-US" sz="2400" dirty="0"/>
              <a:t>SURVEYOR-II (Part 3): Study Design</a:t>
            </a:r>
          </a:p>
        </p:txBody>
      </p:sp>
      <p:sp>
        <p:nvSpPr>
          <p:cNvPr id="8" name="Title 1"/>
          <p:cNvSpPr txBox="1">
            <a:spLocks/>
          </p:cNvSpPr>
          <p:nvPr/>
        </p:nvSpPr>
        <p:spPr>
          <a:xfrm>
            <a:off x="304800" y="304800"/>
            <a:ext cx="8515350" cy="990600"/>
          </a:xfrm>
          <a:prstGeom prst="rect">
            <a:avLst/>
          </a:prstGeom>
        </p:spPr>
        <p:txBody>
          <a:bodyPr anchor="ctr" anchorCtr="0">
            <a:normAutofit/>
          </a:bodyPr>
          <a:lstStyle>
            <a:lvl1pPr algn="ctr" defTabSz="914400" rtl="0" eaLnBrk="1" latinLnBrk="0" hangingPunct="1">
              <a:spcBef>
                <a:spcPct val="0"/>
              </a:spcBef>
              <a:buNone/>
              <a:defRPr sz="2800" kern="1200">
                <a:solidFill>
                  <a:schemeClr val="bg1"/>
                </a:solidFill>
                <a:latin typeface="+mj-lt"/>
                <a:ea typeface="+mj-ea"/>
                <a:cs typeface="+mj-cs"/>
              </a:defRPr>
            </a:lvl1pPr>
          </a:lstStyle>
          <a:p>
            <a:endParaRPr lang="en-US" sz="2400" dirty="0"/>
          </a:p>
        </p:txBody>
      </p:sp>
      <p:sp>
        <p:nvSpPr>
          <p:cNvPr id="18" name="Rectangle 25"/>
          <p:cNvSpPr>
            <a:spLocks noChangeArrowheads="1"/>
          </p:cNvSpPr>
          <p:nvPr/>
        </p:nvSpPr>
        <p:spPr bwMode="auto">
          <a:xfrm>
            <a:off x="-3690" y="5602242"/>
            <a:ext cx="9162288" cy="493758"/>
          </a:xfrm>
          <a:prstGeom prst="rect">
            <a:avLst/>
          </a:prstGeom>
          <a:solidFill>
            <a:schemeClr val="bg1">
              <a:lumMod val="95000"/>
            </a:schemeClr>
          </a:solidFill>
          <a:ln w="9525" cap="flat" cmpd="sng" algn="ctr">
            <a:solidFill>
              <a:srgbClr val="BFBFBF"/>
            </a:solidFill>
            <a:prstDash val="solid"/>
            <a:miter lim="800000"/>
            <a:headEnd type="none" w="med" len="med"/>
            <a:tailEnd type="none" w="med" len="med"/>
          </a:ln>
          <a:effectLst/>
        </p:spPr>
        <p:txBody>
          <a:bodyPr lIns="182880" tIns="45431" rIns="92486" bIns="45431" anchor="ctr">
            <a:prstTxWarp prst="textNoShape">
              <a:avLst/>
            </a:prstTxWarp>
          </a:bodyPr>
          <a:lstStyle/>
          <a:p>
            <a:pPr defTabSz="935038">
              <a:lnSpc>
                <a:spcPts val="1800"/>
              </a:lnSpc>
              <a:spcBef>
                <a:spcPct val="50000"/>
              </a:spcBef>
            </a:pPr>
            <a:r>
              <a:rPr lang="en-US" sz="1600" b="1" dirty="0">
                <a:solidFill>
                  <a:srgbClr val="000000"/>
                </a:solidFill>
                <a:latin typeface="Arial" pitchFamily="22" charset="0"/>
              </a:rPr>
              <a:t>Drug Dosing</a:t>
            </a:r>
            <a:r>
              <a:rPr lang="en-US" sz="1600" dirty="0">
                <a:solidFill>
                  <a:srgbClr val="000000"/>
                </a:solidFill>
                <a:latin typeface="Arial" pitchFamily="22" charset="0"/>
              </a:rPr>
              <a:t>: </a:t>
            </a:r>
            <a:r>
              <a:rPr lang="en-US" sz="1600" dirty="0" err="1">
                <a:solidFill>
                  <a:srgbClr val="000000"/>
                </a:solidFill>
                <a:latin typeface="Arial" pitchFamily="22" charset="0"/>
              </a:rPr>
              <a:t>Glecaprevir-pibrentasvir</a:t>
            </a:r>
            <a:r>
              <a:rPr lang="en-US" sz="1600" dirty="0">
                <a:solidFill>
                  <a:srgbClr val="000000"/>
                </a:solidFill>
                <a:latin typeface="Arial" pitchFamily="22" charset="0"/>
              </a:rPr>
              <a:t> (100/40 mg) fixed dose combination; three pills once daily</a:t>
            </a:r>
          </a:p>
        </p:txBody>
      </p:sp>
      <p:grpSp>
        <p:nvGrpSpPr>
          <p:cNvPr id="53" name="Group 52"/>
          <p:cNvGrpSpPr/>
          <p:nvPr/>
        </p:nvGrpSpPr>
        <p:grpSpPr>
          <a:xfrm>
            <a:off x="-6113" y="1319760"/>
            <a:ext cx="9162291" cy="515104"/>
            <a:chOff x="-6113" y="1371600"/>
            <a:chExt cx="9162291" cy="515104"/>
          </a:xfrm>
        </p:grpSpPr>
        <p:sp>
          <p:nvSpPr>
            <p:cNvPr id="54" name="Rectangle 53"/>
            <p:cNvSpPr/>
            <p:nvPr/>
          </p:nvSpPr>
          <p:spPr>
            <a:xfrm>
              <a:off x="-6113" y="1456980"/>
              <a:ext cx="9162291" cy="41071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600" dirty="0">
                <a:solidFill>
                  <a:srgbClr val="000000"/>
                </a:solidFill>
                <a:latin typeface="Arial"/>
                <a:cs typeface="Arial"/>
              </a:endParaRPr>
            </a:p>
          </p:txBody>
        </p:sp>
        <p:sp>
          <p:nvSpPr>
            <p:cNvPr id="55" name="Rectangle 54"/>
            <p:cNvSpPr/>
            <p:nvPr/>
          </p:nvSpPr>
          <p:spPr>
            <a:xfrm>
              <a:off x="1559198" y="1371600"/>
              <a:ext cx="545592" cy="5151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latin typeface="Arial"/>
                  <a:cs typeface="Arial"/>
                </a:rPr>
                <a:t>0</a:t>
              </a:r>
            </a:p>
          </p:txBody>
        </p:sp>
        <p:cxnSp>
          <p:nvCxnSpPr>
            <p:cNvPr id="56" name="Straight Connector 55"/>
            <p:cNvCxnSpPr/>
            <p:nvPr/>
          </p:nvCxnSpPr>
          <p:spPr>
            <a:xfrm flipV="1">
              <a:off x="-6113" y="1859296"/>
              <a:ext cx="9162291" cy="11472"/>
            </a:xfrm>
            <a:prstGeom prst="line">
              <a:avLst/>
            </a:prstGeom>
            <a:ln w="9525"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1830459" y="1780052"/>
              <a:ext cx="0" cy="87630"/>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Rectangle 57"/>
            <p:cNvSpPr/>
            <p:nvPr/>
          </p:nvSpPr>
          <p:spPr>
            <a:xfrm>
              <a:off x="8229600" y="1371600"/>
              <a:ext cx="545592" cy="5151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latin typeface="Arial"/>
                  <a:cs typeface="Arial"/>
                </a:rPr>
                <a:t>20</a:t>
              </a:r>
            </a:p>
          </p:txBody>
        </p:sp>
        <p:cxnSp>
          <p:nvCxnSpPr>
            <p:cNvPr id="59" name="Straight Connector 58"/>
            <p:cNvCxnSpPr/>
            <p:nvPr/>
          </p:nvCxnSpPr>
          <p:spPr>
            <a:xfrm flipV="1">
              <a:off x="8511622" y="1780052"/>
              <a:ext cx="0" cy="81894"/>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Rectangle 59"/>
            <p:cNvSpPr/>
            <p:nvPr/>
          </p:nvSpPr>
          <p:spPr>
            <a:xfrm>
              <a:off x="609600" y="1457643"/>
              <a:ext cx="838200" cy="36272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rPr>
                <a:t>Week</a:t>
              </a:r>
            </a:p>
          </p:txBody>
        </p:sp>
        <p:sp>
          <p:nvSpPr>
            <p:cNvPr id="61" name="Rectangle 60"/>
            <p:cNvSpPr/>
            <p:nvPr/>
          </p:nvSpPr>
          <p:spPr>
            <a:xfrm>
              <a:off x="4354008" y="1371600"/>
              <a:ext cx="545592" cy="5151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latin typeface="Arial"/>
                  <a:cs typeface="Arial"/>
                </a:rPr>
                <a:t>8</a:t>
              </a:r>
            </a:p>
          </p:txBody>
        </p:sp>
        <p:cxnSp>
          <p:nvCxnSpPr>
            <p:cNvPr id="62" name="Straight Connector 61"/>
            <p:cNvCxnSpPr/>
            <p:nvPr/>
          </p:nvCxnSpPr>
          <p:spPr>
            <a:xfrm flipV="1">
              <a:off x="4636030" y="1780052"/>
              <a:ext cx="0" cy="81894"/>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2" name="Rectangle 21"/>
          <p:cNvSpPr/>
          <p:nvPr/>
        </p:nvSpPr>
        <p:spPr>
          <a:xfrm>
            <a:off x="-6113" y="1396028"/>
            <a:ext cx="9162291" cy="41071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1600" dirty="0">
              <a:solidFill>
                <a:srgbClr val="000000"/>
              </a:solidFill>
              <a:latin typeface="Arial"/>
              <a:cs typeface="Arial"/>
            </a:endParaRPr>
          </a:p>
        </p:txBody>
      </p:sp>
      <p:sp>
        <p:nvSpPr>
          <p:cNvPr id="23" name="Rectangle 22"/>
          <p:cNvSpPr/>
          <p:nvPr/>
        </p:nvSpPr>
        <p:spPr>
          <a:xfrm>
            <a:off x="1905000" y="1416116"/>
            <a:ext cx="838200" cy="39929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rPr>
              <a:t>Week</a:t>
            </a:r>
          </a:p>
        </p:txBody>
      </p:sp>
      <p:sp>
        <p:nvSpPr>
          <p:cNvPr id="24" name="Rectangle 23"/>
          <p:cNvSpPr/>
          <p:nvPr/>
        </p:nvSpPr>
        <p:spPr>
          <a:xfrm>
            <a:off x="2865048" y="1310648"/>
            <a:ext cx="545592" cy="5151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latin typeface="Arial"/>
                <a:cs typeface="Arial"/>
              </a:rPr>
              <a:t>0</a:t>
            </a:r>
          </a:p>
        </p:txBody>
      </p:sp>
      <p:sp>
        <p:nvSpPr>
          <p:cNvPr id="25" name="Rectangle 24"/>
          <p:cNvSpPr/>
          <p:nvPr/>
        </p:nvSpPr>
        <p:spPr>
          <a:xfrm>
            <a:off x="8337780" y="1310648"/>
            <a:ext cx="545592" cy="5151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latin typeface="Arial"/>
                <a:cs typeface="Arial"/>
              </a:rPr>
              <a:t>28</a:t>
            </a:r>
          </a:p>
        </p:txBody>
      </p:sp>
      <p:sp>
        <p:nvSpPr>
          <p:cNvPr id="26" name="Rectangle 25"/>
          <p:cNvSpPr/>
          <p:nvPr/>
        </p:nvSpPr>
        <p:spPr>
          <a:xfrm>
            <a:off x="4671168" y="1310648"/>
            <a:ext cx="545592" cy="5151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latin typeface="Arial"/>
                <a:cs typeface="Arial"/>
              </a:rPr>
              <a:t>12</a:t>
            </a:r>
          </a:p>
        </p:txBody>
      </p:sp>
      <p:cxnSp>
        <p:nvCxnSpPr>
          <p:cNvPr id="27" name="Straight Connector 26"/>
          <p:cNvCxnSpPr/>
          <p:nvPr/>
        </p:nvCxnSpPr>
        <p:spPr>
          <a:xfrm flipV="1">
            <a:off x="-6113" y="1798344"/>
            <a:ext cx="9162291" cy="11472"/>
          </a:xfrm>
          <a:prstGeom prst="line">
            <a:avLst/>
          </a:prstGeom>
          <a:ln w="9525"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3136309" y="1719100"/>
            <a:ext cx="0" cy="87630"/>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4953190" y="1719100"/>
            <a:ext cx="0" cy="81894"/>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8610576" y="1719100"/>
            <a:ext cx="0" cy="81894"/>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5602740" y="1310648"/>
            <a:ext cx="545592" cy="5151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latin typeface="Arial"/>
                <a:cs typeface="Arial"/>
              </a:rPr>
              <a:t>16</a:t>
            </a:r>
          </a:p>
        </p:txBody>
      </p:sp>
      <p:cxnSp>
        <p:nvCxnSpPr>
          <p:cNvPr id="32" name="Straight Connector 31"/>
          <p:cNvCxnSpPr/>
          <p:nvPr/>
        </p:nvCxnSpPr>
        <p:spPr>
          <a:xfrm flipV="1">
            <a:off x="5884762" y="1719100"/>
            <a:ext cx="0" cy="81894"/>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7445208" y="1310648"/>
            <a:ext cx="545592" cy="5151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latin typeface="Arial"/>
                <a:cs typeface="Arial"/>
              </a:rPr>
              <a:t>24</a:t>
            </a:r>
          </a:p>
        </p:txBody>
      </p:sp>
      <p:cxnSp>
        <p:nvCxnSpPr>
          <p:cNvPr id="34" name="Straight Connector 33"/>
          <p:cNvCxnSpPr/>
          <p:nvPr/>
        </p:nvCxnSpPr>
        <p:spPr>
          <a:xfrm flipH="1" flipV="1">
            <a:off x="7715435" y="1719100"/>
            <a:ext cx="2280" cy="81894"/>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4951764" y="2574196"/>
            <a:ext cx="27432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6" name="Rectangle 5"/>
          <p:cNvSpPr>
            <a:spLocks noChangeArrowheads="1"/>
          </p:cNvSpPr>
          <p:nvPr/>
        </p:nvSpPr>
        <p:spPr bwMode="auto">
          <a:xfrm>
            <a:off x="3122964" y="2216880"/>
            <a:ext cx="1828800" cy="685800"/>
          </a:xfrm>
          <a:prstGeom prst="rect">
            <a:avLst/>
          </a:prstGeom>
          <a:solidFill>
            <a:schemeClr val="accent5">
              <a:lumMod val="40000"/>
              <a:lumOff val="60000"/>
            </a:schemeClr>
          </a:solidFill>
          <a:ln w="12700" cmpd="sng">
            <a:solidFill>
              <a:srgbClr val="000000"/>
            </a:solidFill>
            <a:miter lim="800000"/>
            <a:headEnd/>
            <a:tailEnd/>
          </a:ln>
          <a:effectLst/>
        </p:spPr>
        <p:txBody>
          <a:bodyPr wrap="none" anchor="ctr"/>
          <a:lstStyle/>
          <a:p>
            <a:r>
              <a:rPr lang="en-US" sz="1800" b="1" dirty="0">
                <a:latin typeface="Arial"/>
                <a:cs typeface="Arial"/>
              </a:rPr>
              <a:t>GLE-PIB</a:t>
            </a:r>
            <a:br>
              <a:rPr lang="en-US" sz="1800" b="1" dirty="0">
                <a:latin typeface="Arial"/>
                <a:cs typeface="Arial"/>
              </a:rPr>
            </a:br>
            <a:r>
              <a:rPr lang="en-US" sz="1400" dirty="0">
                <a:latin typeface="Arial"/>
                <a:cs typeface="Arial"/>
              </a:rPr>
              <a:t>(n = 40)</a:t>
            </a:r>
          </a:p>
        </p:txBody>
      </p:sp>
      <p:sp>
        <p:nvSpPr>
          <p:cNvPr id="37" name="Rectangle 36"/>
          <p:cNvSpPr/>
          <p:nvPr/>
        </p:nvSpPr>
        <p:spPr>
          <a:xfrm>
            <a:off x="7327680" y="2371589"/>
            <a:ext cx="775716" cy="4053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latin typeface="Arial"/>
                <a:cs typeface="Arial"/>
              </a:rPr>
              <a:t>SVR12</a:t>
            </a:r>
          </a:p>
        </p:txBody>
      </p:sp>
      <p:cxnSp>
        <p:nvCxnSpPr>
          <p:cNvPr id="39" name="Straight Connector 38"/>
          <p:cNvCxnSpPr/>
          <p:nvPr/>
        </p:nvCxnSpPr>
        <p:spPr>
          <a:xfrm>
            <a:off x="5862600" y="4138467"/>
            <a:ext cx="27432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0" name="Rectangle 5"/>
          <p:cNvSpPr>
            <a:spLocks noChangeArrowheads="1"/>
          </p:cNvSpPr>
          <p:nvPr/>
        </p:nvSpPr>
        <p:spPr bwMode="auto">
          <a:xfrm>
            <a:off x="3122963" y="3798480"/>
            <a:ext cx="2741677" cy="685800"/>
          </a:xfrm>
          <a:prstGeom prst="rect">
            <a:avLst/>
          </a:prstGeom>
          <a:solidFill>
            <a:schemeClr val="accent2">
              <a:lumMod val="20000"/>
              <a:lumOff val="80000"/>
            </a:schemeClr>
          </a:solidFill>
          <a:ln w="12700" cmpd="sng">
            <a:solidFill>
              <a:srgbClr val="000000"/>
            </a:solidFill>
            <a:miter lim="800000"/>
            <a:headEnd/>
            <a:tailEnd/>
          </a:ln>
          <a:effectLst/>
        </p:spPr>
        <p:txBody>
          <a:bodyPr wrap="none" anchor="ctr"/>
          <a:lstStyle/>
          <a:p>
            <a:r>
              <a:rPr lang="en-US" sz="1800" b="1" dirty="0">
                <a:latin typeface="Arial"/>
                <a:cs typeface="Arial"/>
              </a:rPr>
              <a:t>GLE-PIB</a:t>
            </a:r>
            <a:br>
              <a:rPr lang="en-US" sz="1800" b="1" dirty="0">
                <a:latin typeface="Arial"/>
                <a:cs typeface="Arial"/>
              </a:rPr>
            </a:br>
            <a:r>
              <a:rPr lang="en-US" sz="1400" dirty="0">
                <a:latin typeface="Arial"/>
                <a:cs typeface="Arial"/>
              </a:rPr>
              <a:t>(n = 22)</a:t>
            </a:r>
          </a:p>
        </p:txBody>
      </p:sp>
      <p:sp>
        <p:nvSpPr>
          <p:cNvPr id="41" name="Rectangle 40"/>
          <p:cNvSpPr/>
          <p:nvPr/>
        </p:nvSpPr>
        <p:spPr>
          <a:xfrm>
            <a:off x="8217024" y="3935860"/>
            <a:ext cx="775716" cy="40538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latin typeface="Arial"/>
                <a:cs typeface="Arial"/>
              </a:rPr>
              <a:t>SVR12</a:t>
            </a:r>
          </a:p>
        </p:txBody>
      </p:sp>
      <p:cxnSp>
        <p:nvCxnSpPr>
          <p:cNvPr id="44" name="Straight Connector 43"/>
          <p:cNvCxnSpPr/>
          <p:nvPr/>
        </p:nvCxnSpPr>
        <p:spPr>
          <a:xfrm>
            <a:off x="4951764" y="3327556"/>
            <a:ext cx="27432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5" name="Rectangle 5"/>
          <p:cNvSpPr>
            <a:spLocks noChangeArrowheads="1"/>
          </p:cNvSpPr>
          <p:nvPr/>
        </p:nvSpPr>
        <p:spPr bwMode="auto">
          <a:xfrm>
            <a:off x="3122964" y="3007680"/>
            <a:ext cx="1828800" cy="685800"/>
          </a:xfrm>
          <a:prstGeom prst="rect">
            <a:avLst/>
          </a:prstGeom>
          <a:solidFill>
            <a:schemeClr val="accent1">
              <a:lumMod val="20000"/>
              <a:lumOff val="80000"/>
            </a:schemeClr>
          </a:solidFill>
          <a:ln w="12700" cmpd="sng">
            <a:solidFill>
              <a:srgbClr val="000000"/>
            </a:solidFill>
            <a:miter lim="800000"/>
            <a:headEnd/>
            <a:tailEnd/>
          </a:ln>
          <a:effectLst/>
        </p:spPr>
        <p:txBody>
          <a:bodyPr wrap="none" anchor="ctr"/>
          <a:lstStyle/>
          <a:p>
            <a:r>
              <a:rPr lang="en-US" sz="1800" b="1" dirty="0">
                <a:latin typeface="Arial"/>
                <a:cs typeface="Arial"/>
              </a:rPr>
              <a:t>GLE-PIB</a:t>
            </a:r>
            <a:br>
              <a:rPr lang="en-US" sz="1800" b="1" dirty="0">
                <a:latin typeface="Arial"/>
                <a:cs typeface="Arial"/>
              </a:rPr>
            </a:br>
            <a:r>
              <a:rPr lang="en-US" sz="1400" dirty="0">
                <a:latin typeface="Arial"/>
                <a:cs typeface="Arial"/>
              </a:rPr>
              <a:t>(n = 22)</a:t>
            </a:r>
          </a:p>
        </p:txBody>
      </p:sp>
      <p:sp>
        <p:nvSpPr>
          <p:cNvPr id="46" name="Rectangle 45"/>
          <p:cNvSpPr/>
          <p:nvPr/>
        </p:nvSpPr>
        <p:spPr>
          <a:xfrm>
            <a:off x="7327680" y="3124949"/>
            <a:ext cx="775716" cy="4053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latin typeface="Arial"/>
                <a:cs typeface="Arial"/>
              </a:rPr>
              <a:t>SVR12</a:t>
            </a:r>
          </a:p>
        </p:txBody>
      </p:sp>
      <p:cxnSp>
        <p:nvCxnSpPr>
          <p:cNvPr id="48" name="Straight Connector 47"/>
          <p:cNvCxnSpPr/>
          <p:nvPr/>
        </p:nvCxnSpPr>
        <p:spPr>
          <a:xfrm>
            <a:off x="5862600" y="4886801"/>
            <a:ext cx="274320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9" name="Rectangle 5"/>
          <p:cNvSpPr>
            <a:spLocks noChangeArrowheads="1"/>
          </p:cNvSpPr>
          <p:nvPr/>
        </p:nvSpPr>
        <p:spPr bwMode="auto">
          <a:xfrm>
            <a:off x="3122963" y="4589280"/>
            <a:ext cx="2741677" cy="685800"/>
          </a:xfrm>
          <a:prstGeom prst="rect">
            <a:avLst/>
          </a:prstGeom>
          <a:solidFill>
            <a:srgbClr val="EFD5DD"/>
          </a:solidFill>
          <a:ln w="12700" cmpd="sng">
            <a:solidFill>
              <a:srgbClr val="000000"/>
            </a:solidFill>
            <a:miter lim="800000"/>
            <a:headEnd/>
            <a:tailEnd/>
          </a:ln>
          <a:effectLst/>
        </p:spPr>
        <p:txBody>
          <a:bodyPr wrap="none" anchor="ctr"/>
          <a:lstStyle/>
          <a:p>
            <a:r>
              <a:rPr lang="en-US" sz="1800" b="1" dirty="0">
                <a:latin typeface="Arial"/>
                <a:cs typeface="Arial"/>
              </a:rPr>
              <a:t>GLE-PIB</a:t>
            </a:r>
            <a:br>
              <a:rPr lang="en-US" sz="1800" b="1" dirty="0">
                <a:latin typeface="Arial"/>
                <a:cs typeface="Arial"/>
              </a:rPr>
            </a:br>
            <a:r>
              <a:rPr lang="en-US" sz="1400" dirty="0">
                <a:latin typeface="Arial"/>
                <a:cs typeface="Arial"/>
              </a:rPr>
              <a:t>(n = 47)</a:t>
            </a:r>
          </a:p>
        </p:txBody>
      </p:sp>
      <p:sp>
        <p:nvSpPr>
          <p:cNvPr id="64" name="Rectangle 63"/>
          <p:cNvSpPr/>
          <p:nvPr/>
        </p:nvSpPr>
        <p:spPr>
          <a:xfrm>
            <a:off x="8217024" y="4684194"/>
            <a:ext cx="775716" cy="40538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000000"/>
                </a:solidFill>
                <a:latin typeface="Arial"/>
                <a:cs typeface="Arial"/>
              </a:rPr>
              <a:t>SVR12</a:t>
            </a:r>
          </a:p>
        </p:txBody>
      </p:sp>
      <p:sp>
        <p:nvSpPr>
          <p:cNvPr id="66" name="Rectangle 65"/>
          <p:cNvSpPr/>
          <p:nvPr/>
        </p:nvSpPr>
        <p:spPr>
          <a:xfrm>
            <a:off x="152400" y="2216880"/>
            <a:ext cx="2889504" cy="679905"/>
          </a:xfrm>
          <a:prstGeom prst="rect">
            <a:avLst/>
          </a:prstGeom>
          <a:solidFill>
            <a:schemeClr val="accent5">
              <a:lumMod val="50000"/>
            </a:schemeClr>
          </a:solidFill>
          <a:ln w="95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91440" rIns="0" rtlCol="0" anchor="ctr"/>
          <a:lstStyle/>
          <a:p>
            <a:r>
              <a:rPr lang="en-US" sz="1600" dirty="0">
                <a:latin typeface="Arial"/>
                <a:cs typeface="Arial"/>
              </a:rPr>
              <a:t>GT 3, Treatment-Naive</a:t>
            </a:r>
          </a:p>
          <a:p>
            <a:r>
              <a:rPr lang="en-US" sz="1600" dirty="0">
                <a:latin typeface="Arial"/>
                <a:cs typeface="Arial"/>
              </a:rPr>
              <a:t>With cirrhosis </a:t>
            </a:r>
            <a:endParaRPr lang="en-US" sz="1400" dirty="0">
              <a:latin typeface="Arial"/>
              <a:cs typeface="Arial"/>
            </a:endParaRPr>
          </a:p>
        </p:txBody>
      </p:sp>
      <p:sp>
        <p:nvSpPr>
          <p:cNvPr id="67" name="Rectangle 66"/>
          <p:cNvSpPr/>
          <p:nvPr/>
        </p:nvSpPr>
        <p:spPr>
          <a:xfrm>
            <a:off x="152400" y="3004800"/>
            <a:ext cx="2889504" cy="679905"/>
          </a:xfrm>
          <a:prstGeom prst="rect">
            <a:avLst/>
          </a:prstGeom>
          <a:solidFill>
            <a:schemeClr val="accent1"/>
          </a:solidFill>
          <a:ln w="95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91440" rIns="0" rtlCol="0" anchor="ctr"/>
          <a:lstStyle/>
          <a:p>
            <a:r>
              <a:rPr lang="en-US" sz="1600" dirty="0">
                <a:latin typeface="Arial"/>
                <a:cs typeface="Arial"/>
              </a:rPr>
              <a:t>GT3, </a:t>
            </a:r>
            <a:r>
              <a:rPr lang="en-US" sz="1600" dirty="0">
                <a:cs typeface="Arial"/>
              </a:rPr>
              <a:t>Treatment-Experienced</a:t>
            </a:r>
          </a:p>
          <a:p>
            <a:r>
              <a:rPr lang="en-US" sz="1600" dirty="0">
                <a:latin typeface="Arial"/>
                <a:cs typeface="Arial"/>
              </a:rPr>
              <a:t>Without cirrhosis </a:t>
            </a:r>
            <a:endParaRPr lang="en-US" sz="1400" dirty="0">
              <a:latin typeface="Arial"/>
              <a:cs typeface="Arial"/>
            </a:endParaRPr>
          </a:p>
        </p:txBody>
      </p:sp>
      <p:sp>
        <p:nvSpPr>
          <p:cNvPr id="68" name="Rectangle 67"/>
          <p:cNvSpPr/>
          <p:nvPr/>
        </p:nvSpPr>
        <p:spPr>
          <a:xfrm>
            <a:off x="152400" y="3797746"/>
            <a:ext cx="2889504" cy="679905"/>
          </a:xfrm>
          <a:prstGeom prst="rect">
            <a:avLst/>
          </a:prstGeom>
          <a:solidFill>
            <a:schemeClr val="accent2">
              <a:lumMod val="75000"/>
            </a:schemeClr>
          </a:solidFill>
          <a:ln w="95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91440" rIns="0" rtlCol="0" anchor="ctr"/>
          <a:lstStyle/>
          <a:p>
            <a:r>
              <a:rPr lang="en-US" sz="1600" dirty="0">
                <a:latin typeface="Arial"/>
                <a:cs typeface="Arial"/>
              </a:rPr>
              <a:t>GT 3, </a:t>
            </a:r>
            <a:r>
              <a:rPr lang="en-US" sz="1600" dirty="0">
                <a:cs typeface="Arial"/>
              </a:rPr>
              <a:t>Treatment-Experienced</a:t>
            </a:r>
          </a:p>
          <a:p>
            <a:r>
              <a:rPr lang="en-US" sz="1600" dirty="0">
                <a:latin typeface="Arial"/>
                <a:cs typeface="Arial"/>
              </a:rPr>
              <a:t>Without cirrhosis </a:t>
            </a:r>
            <a:endParaRPr lang="en-US" sz="1400" dirty="0">
              <a:latin typeface="Arial"/>
              <a:cs typeface="Arial"/>
            </a:endParaRPr>
          </a:p>
        </p:txBody>
      </p:sp>
      <p:sp>
        <p:nvSpPr>
          <p:cNvPr id="69" name="Rectangle 68"/>
          <p:cNvSpPr/>
          <p:nvPr/>
        </p:nvSpPr>
        <p:spPr>
          <a:xfrm>
            <a:off x="152400" y="4589280"/>
            <a:ext cx="2889504" cy="679905"/>
          </a:xfrm>
          <a:prstGeom prst="rect">
            <a:avLst/>
          </a:prstGeom>
          <a:solidFill>
            <a:schemeClr val="accent4">
              <a:lumMod val="50000"/>
            </a:schemeClr>
          </a:solidFill>
          <a:ln w="952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91440" rIns="0" rtlCol="0" anchor="ctr"/>
          <a:lstStyle/>
          <a:p>
            <a:r>
              <a:rPr lang="en-US" sz="1600" dirty="0">
                <a:latin typeface="Arial"/>
                <a:cs typeface="Arial"/>
              </a:rPr>
              <a:t>GT 3, </a:t>
            </a:r>
            <a:r>
              <a:rPr lang="en-US" sz="1600" dirty="0">
                <a:cs typeface="Arial"/>
              </a:rPr>
              <a:t>Treatment-Experienced</a:t>
            </a:r>
          </a:p>
          <a:p>
            <a:r>
              <a:rPr lang="en-US" sz="1600" dirty="0">
                <a:latin typeface="Arial"/>
                <a:cs typeface="Arial"/>
              </a:rPr>
              <a:t>With cirrhosis </a:t>
            </a:r>
            <a:endParaRPr lang="en-US" sz="1400" dirty="0">
              <a:latin typeface="Arial"/>
              <a:cs typeface="Arial"/>
            </a:endParaRPr>
          </a:p>
        </p:txBody>
      </p:sp>
    </p:spTree>
    <p:extLst>
      <p:ext uri="{BB962C8B-B14F-4D97-AF65-F5344CB8AC3E}">
        <p14:creationId xmlns:p14="http://schemas.microsoft.com/office/powerpoint/2010/main" val="3632670086"/>
      </p:ext>
    </p:extLst>
  </p:cSld>
  <p:clrMapOvr>
    <a:masterClrMapping/>
  </p:clrMapOvr>
  <p:transition spd="slow"/>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Multipurpose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p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Quote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am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chnology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Basic Slides">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losing">
  <a:themeElements>
    <a:clrScheme name="Project ECHO Colors">
      <a:dk1>
        <a:srgbClr val="1C344D"/>
      </a:dk1>
      <a:lt1>
        <a:sysClr val="window" lastClr="FFFFFF"/>
      </a:lt1>
      <a:dk2>
        <a:srgbClr val="008C99"/>
      </a:dk2>
      <a:lt2>
        <a:srgbClr val="D8D8D8"/>
      </a:lt2>
      <a:accent1>
        <a:srgbClr val="1C344D"/>
      </a:accent1>
      <a:accent2>
        <a:srgbClr val="008C99"/>
      </a:accent2>
      <a:accent3>
        <a:srgbClr val="50A5AB"/>
      </a:accent3>
      <a:accent4>
        <a:srgbClr val="BCF1F1"/>
      </a:accent4>
      <a:accent5>
        <a:srgbClr val="999999"/>
      </a:accent5>
      <a:accent6>
        <a:srgbClr val="666666"/>
      </a:accent6>
      <a:hlink>
        <a:srgbClr val="C72045"/>
      </a:hlink>
      <a:folHlink>
        <a:srgbClr val="9117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AETC_Master_Template_061510">
  <a:themeElements>
    <a:clrScheme name="NWAETC Final">
      <a:dk1>
        <a:srgbClr val="000000"/>
      </a:dk1>
      <a:lt1>
        <a:sysClr val="window" lastClr="FFFFFF"/>
      </a:lt1>
      <a:dk2>
        <a:srgbClr val="001D48"/>
      </a:dk2>
      <a:lt2>
        <a:srgbClr val="003A78"/>
      </a:lt2>
      <a:accent1>
        <a:srgbClr val="326496"/>
      </a:accent1>
      <a:accent2>
        <a:srgbClr val="718E25"/>
      </a:accent2>
      <a:accent3>
        <a:srgbClr val="D8D8D8"/>
      </a:accent3>
      <a:accent4>
        <a:srgbClr val="6E4B7D"/>
      </a:accent4>
      <a:accent5>
        <a:srgbClr val="B59452"/>
      </a:accent5>
      <a:accent6>
        <a:srgbClr val="963232"/>
      </a:accent6>
      <a:hlink>
        <a:srgbClr val="3973AD"/>
      </a:hlink>
      <a:folHlink>
        <a:srgbClr val="81AE2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NWAETC Final">
    <a:dk1>
      <a:srgbClr val="000000"/>
    </a:dk1>
    <a:lt1>
      <a:sysClr val="window" lastClr="FFFFFF"/>
    </a:lt1>
    <a:dk2>
      <a:srgbClr val="001D48"/>
    </a:dk2>
    <a:lt2>
      <a:srgbClr val="003A78"/>
    </a:lt2>
    <a:accent1>
      <a:srgbClr val="326496"/>
    </a:accent1>
    <a:accent2>
      <a:srgbClr val="718E25"/>
    </a:accent2>
    <a:accent3>
      <a:srgbClr val="D8D8D8"/>
    </a:accent3>
    <a:accent4>
      <a:srgbClr val="6E4B7D"/>
    </a:accent4>
    <a:accent5>
      <a:srgbClr val="B59452"/>
    </a:accent5>
    <a:accent6>
      <a:srgbClr val="963232"/>
    </a:accent6>
    <a:hlink>
      <a:srgbClr val="3973AD"/>
    </a:hlink>
    <a:folHlink>
      <a:srgbClr val="81AE2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NWAETC Final">
    <a:dk1>
      <a:srgbClr val="000000"/>
    </a:dk1>
    <a:lt1>
      <a:sysClr val="window" lastClr="FFFFFF"/>
    </a:lt1>
    <a:dk2>
      <a:srgbClr val="001D48"/>
    </a:dk2>
    <a:lt2>
      <a:srgbClr val="003A78"/>
    </a:lt2>
    <a:accent1>
      <a:srgbClr val="326496"/>
    </a:accent1>
    <a:accent2>
      <a:srgbClr val="718E25"/>
    </a:accent2>
    <a:accent3>
      <a:srgbClr val="D8D8D8"/>
    </a:accent3>
    <a:accent4>
      <a:srgbClr val="6E4B7D"/>
    </a:accent4>
    <a:accent5>
      <a:srgbClr val="B59452"/>
    </a:accent5>
    <a:accent6>
      <a:srgbClr val="963232"/>
    </a:accent6>
    <a:hlink>
      <a:srgbClr val="3973AD"/>
    </a:hlink>
    <a:folHlink>
      <a:srgbClr val="81AE2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NWAETC Final">
    <a:dk1>
      <a:srgbClr val="000000"/>
    </a:dk1>
    <a:lt1>
      <a:sysClr val="window" lastClr="FFFFFF"/>
    </a:lt1>
    <a:dk2>
      <a:srgbClr val="001D48"/>
    </a:dk2>
    <a:lt2>
      <a:srgbClr val="003A78"/>
    </a:lt2>
    <a:accent1>
      <a:srgbClr val="326496"/>
    </a:accent1>
    <a:accent2>
      <a:srgbClr val="718E25"/>
    </a:accent2>
    <a:accent3>
      <a:srgbClr val="D8D8D8"/>
    </a:accent3>
    <a:accent4>
      <a:srgbClr val="6E4B7D"/>
    </a:accent4>
    <a:accent5>
      <a:srgbClr val="B59452"/>
    </a:accent5>
    <a:accent6>
      <a:srgbClr val="963232"/>
    </a:accent6>
    <a:hlink>
      <a:srgbClr val="3973AD"/>
    </a:hlink>
    <a:folHlink>
      <a:srgbClr val="81AE2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NWAETC Final">
    <a:dk1>
      <a:srgbClr val="000000"/>
    </a:dk1>
    <a:lt1>
      <a:sysClr val="window" lastClr="FFFFFF"/>
    </a:lt1>
    <a:dk2>
      <a:srgbClr val="001D48"/>
    </a:dk2>
    <a:lt2>
      <a:srgbClr val="003A78"/>
    </a:lt2>
    <a:accent1>
      <a:srgbClr val="326496"/>
    </a:accent1>
    <a:accent2>
      <a:srgbClr val="718E25"/>
    </a:accent2>
    <a:accent3>
      <a:srgbClr val="D8D8D8"/>
    </a:accent3>
    <a:accent4>
      <a:srgbClr val="6E4B7D"/>
    </a:accent4>
    <a:accent5>
      <a:srgbClr val="B59452"/>
    </a:accent5>
    <a:accent6>
      <a:srgbClr val="963232"/>
    </a:accent6>
    <a:hlink>
      <a:srgbClr val="3973AD"/>
    </a:hlink>
    <a:folHlink>
      <a:srgbClr val="81AE2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5E347053D512A4B990B481798FAA53D" ma:contentTypeVersion="9" ma:contentTypeDescription="Create a new document." ma:contentTypeScope="" ma:versionID="a7986e0be95369b605ea9b9e232d5508">
  <xsd:schema xmlns:xsd="http://www.w3.org/2001/XMLSchema" xmlns:xs="http://www.w3.org/2001/XMLSchema" xmlns:p="http://schemas.microsoft.com/office/2006/metadata/properties" xmlns:ns2="61107614-1b85-4d63-bfbe-29fcdc4d3c98" targetNamespace="http://schemas.microsoft.com/office/2006/metadata/properties" ma:root="true" ma:fieldsID="0df794d620e1639b8f80144e0a1bff91" ns2:_="">
    <xsd:import namespace="61107614-1b85-4d63-bfbe-29fcdc4d3c9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107614-1b85-4d63-bfbe-29fcdc4d3c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3204977-1468-4787-9A79-2180ACBFC7F1}">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651A11E-7F17-4382-A2DD-0F04C72C68BB}">
  <ds:schemaRefs>
    <ds:schemaRef ds:uri="http://schemas.microsoft.com/sharepoint/v3/contenttype/forms"/>
  </ds:schemaRefs>
</ds:datastoreItem>
</file>

<file path=customXml/itemProps3.xml><?xml version="1.0" encoding="utf-8"?>
<ds:datastoreItem xmlns:ds="http://schemas.openxmlformats.org/officeDocument/2006/customXml" ds:itemID="{1D5D8757-0092-487D-A4F0-ECD73278DA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107614-1b85-4d63-bfbe-29fcdc4d3c9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1885</TotalTime>
  <Words>1991</Words>
  <Application>Microsoft Office PowerPoint</Application>
  <PresentationFormat>On-screen Show (4:3)</PresentationFormat>
  <Paragraphs>223</Paragraphs>
  <Slides>21</Slides>
  <Notes>9</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21</vt:i4>
      </vt:variant>
    </vt:vector>
  </HeadingPairs>
  <TitlesOfParts>
    <vt:vector size="37" baseType="lpstr">
      <vt:lpstr>Arial</vt:lpstr>
      <vt:lpstr>Calibri</vt:lpstr>
      <vt:lpstr>Calibri Light</vt:lpstr>
      <vt:lpstr>Geneva</vt:lpstr>
      <vt:lpstr>Gill Sans MT</vt:lpstr>
      <vt:lpstr>Wingdings</vt:lpstr>
      <vt:lpstr>Multipurpose Slides</vt:lpstr>
      <vt:lpstr>Map Slides</vt:lpstr>
      <vt:lpstr>Quote Slides</vt:lpstr>
      <vt:lpstr>Team Slides</vt:lpstr>
      <vt:lpstr>Technology Slides</vt:lpstr>
      <vt:lpstr>Basic Slides</vt:lpstr>
      <vt:lpstr>Closing</vt:lpstr>
      <vt:lpstr>Office Theme</vt:lpstr>
      <vt:lpstr>AETC_Master_Template_061510</vt:lpstr>
      <vt:lpstr>Office Theme</vt:lpstr>
      <vt:lpstr>PowerPoint Presentation</vt:lpstr>
      <vt:lpstr>PowerPoint Presentation</vt:lpstr>
      <vt:lpstr>PowerPoint Presentation</vt:lpstr>
      <vt:lpstr>PowerPoint Presentation</vt:lpstr>
      <vt:lpstr>PowerPoint Presentation</vt:lpstr>
      <vt:lpstr>AASLD/IDSA HCV Guidelines: Treatment Naive Genotype 3 With Compensated Cirrhosis </vt:lpstr>
      <vt:lpstr>Rating System Used to Rate Level of Evidence and Strength of Recommendation </vt:lpstr>
      <vt:lpstr>Glecaprevir-Pibrentasvir in HCV GT 3, +/- Cirrhosis  SURVEYOR-II (Part 3)</vt:lpstr>
      <vt:lpstr>Glecaprevir-Pibrentasvir in HCV GT 3, with Cirrhosis and Prior Treatment SURVEYOR-II (Part 3): Study Design</vt:lpstr>
      <vt:lpstr>Glecaprevir-Pibrentasvir in HCV GT 3, with Cirrhosis and Prior Treatment SURVEYOR-II (Part 3): Results</vt:lpstr>
      <vt:lpstr>Glecaprevir-Pibrentasvir in GT 1-6 and Compensated Cirrhosis EXPEDITION-8</vt:lpstr>
      <vt:lpstr>Glecaprevir-Pibrentasvir in GT 1-6 &amp; Compensated Cirrhosis EXPEDITION-8: Treatment Protocol</vt:lpstr>
      <vt:lpstr>Glecaprevir-Pibrentasvir in GT 1-6 &amp; Compensated Cirrhosis EXPEDITION-8: Method to Determine Cirrhosis Eligibility</vt:lpstr>
      <vt:lpstr>Glecaprevir-Pibrentasvir in GT 1-6 &amp; Compensated Cirrhosis EXPEDITION-8: Results (Intent-to-Treat)</vt:lpstr>
      <vt:lpstr>Sofosbuvir-Velpatasvir in Genotype 3 ASTRAL-3*</vt:lpstr>
      <vt:lpstr>Sofosbuvir-Velpatasvir in HCV Genotype 3 ASTRAL-3: Study Design</vt:lpstr>
      <vt:lpstr>Sofosbuvir-Velpatasvir in HCV Genotype 3 ASTRAL-3: Results</vt:lpstr>
      <vt:lpstr>Sofosbuvir-Velpatasvir in HCV Genotype 3 ASTRAL-3: Resistance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Jerry Borunda</dc:creator>
  <cp:lastModifiedBy>Judith Collins</cp:lastModifiedBy>
  <cp:revision>199</cp:revision>
  <dcterms:created xsi:type="dcterms:W3CDTF">2016-02-17T19:33:40Z</dcterms:created>
  <dcterms:modified xsi:type="dcterms:W3CDTF">2021-09-22T16:43:25Z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0x01010055E347053D512A4B990B481798FAA53D</vt:lpwstr>
  </property>
</Properties>
</file>