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56"/>
  </p:notesMasterIdLst>
  <p:handoutMasterIdLst>
    <p:handoutMasterId r:id="rId57"/>
  </p:handoutMasterIdLst>
  <p:sldIdLst>
    <p:sldId id="316" r:id="rId2"/>
    <p:sldId id="260"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 id="306" r:id="rId45"/>
    <p:sldId id="307" r:id="rId46"/>
    <p:sldId id="308" r:id="rId47"/>
    <p:sldId id="309" r:id="rId48"/>
    <p:sldId id="310" r:id="rId49"/>
    <p:sldId id="311" r:id="rId50"/>
    <p:sldId id="312" r:id="rId51"/>
    <p:sldId id="313" r:id="rId52"/>
    <p:sldId id="314" r:id="rId53"/>
    <p:sldId id="315" r:id="rId54"/>
    <p:sldId id="263" r:id="rId55"/>
  </p:sldIdLst>
  <p:sldSz cx="9144000" cy="6858000" type="screen4x3"/>
  <p:notesSz cx="6858000" cy="9144000"/>
  <p:defaultTextStyle>
    <a:defPPr>
      <a:defRPr lang="en-US"/>
    </a:defPPr>
    <a:lvl1pPr marL="0" algn="l" defTabSz="456449" rtl="0" eaLnBrk="1" latinLnBrk="0" hangingPunct="1">
      <a:defRPr sz="1800" kern="1200">
        <a:solidFill>
          <a:schemeClr val="tx1"/>
        </a:solidFill>
        <a:latin typeface="+mn-lt"/>
        <a:ea typeface="+mn-ea"/>
        <a:cs typeface="+mn-cs"/>
      </a:defRPr>
    </a:lvl1pPr>
    <a:lvl2pPr marL="456449" algn="l" defTabSz="456449" rtl="0" eaLnBrk="1" latinLnBrk="0" hangingPunct="1">
      <a:defRPr sz="1800" kern="1200">
        <a:solidFill>
          <a:schemeClr val="tx1"/>
        </a:solidFill>
        <a:latin typeface="+mn-lt"/>
        <a:ea typeface="+mn-ea"/>
        <a:cs typeface="+mn-cs"/>
      </a:defRPr>
    </a:lvl2pPr>
    <a:lvl3pPr marL="912899" algn="l" defTabSz="456449" rtl="0" eaLnBrk="1" latinLnBrk="0" hangingPunct="1">
      <a:defRPr sz="1800" kern="1200">
        <a:solidFill>
          <a:schemeClr val="tx1"/>
        </a:solidFill>
        <a:latin typeface="+mn-lt"/>
        <a:ea typeface="+mn-ea"/>
        <a:cs typeface="+mn-cs"/>
      </a:defRPr>
    </a:lvl3pPr>
    <a:lvl4pPr marL="1369349" algn="l" defTabSz="456449" rtl="0" eaLnBrk="1" latinLnBrk="0" hangingPunct="1">
      <a:defRPr sz="1800" kern="1200">
        <a:solidFill>
          <a:schemeClr val="tx1"/>
        </a:solidFill>
        <a:latin typeface="+mn-lt"/>
        <a:ea typeface="+mn-ea"/>
        <a:cs typeface="+mn-cs"/>
      </a:defRPr>
    </a:lvl4pPr>
    <a:lvl5pPr marL="1825798" algn="l" defTabSz="456449" rtl="0" eaLnBrk="1" latinLnBrk="0" hangingPunct="1">
      <a:defRPr sz="1800" kern="1200">
        <a:solidFill>
          <a:schemeClr val="tx1"/>
        </a:solidFill>
        <a:latin typeface="+mn-lt"/>
        <a:ea typeface="+mn-ea"/>
        <a:cs typeface="+mn-cs"/>
      </a:defRPr>
    </a:lvl5pPr>
    <a:lvl6pPr marL="2282248" algn="l" defTabSz="456449" rtl="0" eaLnBrk="1" latinLnBrk="0" hangingPunct="1">
      <a:defRPr sz="1800" kern="1200">
        <a:solidFill>
          <a:schemeClr val="tx1"/>
        </a:solidFill>
        <a:latin typeface="+mn-lt"/>
        <a:ea typeface="+mn-ea"/>
        <a:cs typeface="+mn-cs"/>
      </a:defRPr>
    </a:lvl6pPr>
    <a:lvl7pPr marL="2738697" algn="l" defTabSz="456449" rtl="0" eaLnBrk="1" latinLnBrk="0" hangingPunct="1">
      <a:defRPr sz="1800" kern="1200">
        <a:solidFill>
          <a:schemeClr val="tx1"/>
        </a:solidFill>
        <a:latin typeface="+mn-lt"/>
        <a:ea typeface="+mn-ea"/>
        <a:cs typeface="+mn-cs"/>
      </a:defRPr>
    </a:lvl7pPr>
    <a:lvl8pPr marL="3195147" algn="l" defTabSz="456449" rtl="0" eaLnBrk="1" latinLnBrk="0" hangingPunct="1">
      <a:defRPr sz="1800" kern="1200">
        <a:solidFill>
          <a:schemeClr val="tx1"/>
        </a:solidFill>
        <a:latin typeface="+mn-lt"/>
        <a:ea typeface="+mn-ea"/>
        <a:cs typeface="+mn-cs"/>
      </a:defRPr>
    </a:lvl8pPr>
    <a:lvl9pPr marL="3651597" algn="l" defTabSz="4564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7" autoAdjust="0"/>
    <p:restoredTop sz="94708" autoAdjust="0"/>
  </p:normalViewPr>
  <p:slideViewPr>
    <p:cSldViewPr snapToGrid="0" snapToObjects="1">
      <p:cViewPr varScale="1">
        <p:scale>
          <a:sx n="92" d="100"/>
          <a:sy n="92" d="100"/>
        </p:scale>
        <p:origin x="822" y="90"/>
      </p:cViewPr>
      <p:guideLst>
        <p:guide orient="horz" pos="2208"/>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95" d="100"/>
          <a:sy n="95" d="100"/>
        </p:scale>
        <p:origin x="-393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B355C59-C1FD-6442-AEB5-D92696AF80D8}" type="datetimeFigureOut">
              <a:rPr lang="en-US" smtClean="0"/>
              <a:t>10/4/2021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F7E4F94-7953-2847-870B-5C6DE618401D}" type="slidenum">
              <a:rPr lang="en-US" smtClean="0"/>
              <a:t>‹#›</a:t>
            </a:fld>
            <a:endParaRPr lang="en-US"/>
          </a:p>
        </p:txBody>
      </p:sp>
    </p:spTree>
    <p:extLst>
      <p:ext uri="{BB962C8B-B14F-4D97-AF65-F5344CB8AC3E}">
        <p14:creationId xmlns:p14="http://schemas.microsoft.com/office/powerpoint/2010/main" val="3793806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09A58B-C66D-0E4D-9CF4-D0A97D2815BD}" type="datetimeFigureOut">
              <a:rPr lang="en-US" smtClean="0"/>
              <a:t>10/4/2021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AF3D7C-E79C-464D-870B-78CB3C2428AA}" type="slidenum">
              <a:rPr lang="en-US" smtClean="0"/>
              <a:t>‹#›</a:t>
            </a:fld>
            <a:endParaRPr lang="en-US"/>
          </a:p>
        </p:txBody>
      </p:sp>
    </p:spTree>
    <p:extLst>
      <p:ext uri="{BB962C8B-B14F-4D97-AF65-F5344CB8AC3E}">
        <p14:creationId xmlns:p14="http://schemas.microsoft.com/office/powerpoint/2010/main" val="990912024"/>
      </p:ext>
    </p:extLst>
  </p:cSld>
  <p:clrMap bg1="lt1" tx1="dk1" bg2="lt2" tx2="dk2" accent1="accent1" accent2="accent2" accent3="accent3" accent4="accent4" accent5="accent5" accent6="accent6" hlink="hlink" folHlink="folHlink"/>
  <p:notesStyle>
    <a:lvl1pPr marL="0" algn="l" defTabSz="456449" rtl="0" eaLnBrk="1" latinLnBrk="0" hangingPunct="1">
      <a:defRPr sz="1200" kern="1200">
        <a:solidFill>
          <a:schemeClr val="tx1"/>
        </a:solidFill>
        <a:latin typeface="+mn-lt"/>
        <a:ea typeface="+mn-ea"/>
        <a:cs typeface="+mn-cs"/>
      </a:defRPr>
    </a:lvl1pPr>
    <a:lvl2pPr marL="456449" algn="l" defTabSz="456449" rtl="0" eaLnBrk="1" latinLnBrk="0" hangingPunct="1">
      <a:defRPr sz="1200" kern="1200">
        <a:solidFill>
          <a:schemeClr val="tx1"/>
        </a:solidFill>
        <a:latin typeface="+mn-lt"/>
        <a:ea typeface="+mn-ea"/>
        <a:cs typeface="+mn-cs"/>
      </a:defRPr>
    </a:lvl2pPr>
    <a:lvl3pPr marL="912899" algn="l" defTabSz="456449" rtl="0" eaLnBrk="1" latinLnBrk="0" hangingPunct="1">
      <a:defRPr sz="1200" kern="1200">
        <a:solidFill>
          <a:schemeClr val="tx1"/>
        </a:solidFill>
        <a:latin typeface="+mn-lt"/>
        <a:ea typeface="+mn-ea"/>
        <a:cs typeface="+mn-cs"/>
      </a:defRPr>
    </a:lvl3pPr>
    <a:lvl4pPr marL="1369349" algn="l" defTabSz="456449" rtl="0" eaLnBrk="1" latinLnBrk="0" hangingPunct="1">
      <a:defRPr sz="1200" kern="1200">
        <a:solidFill>
          <a:schemeClr val="tx1"/>
        </a:solidFill>
        <a:latin typeface="+mn-lt"/>
        <a:ea typeface="+mn-ea"/>
        <a:cs typeface="+mn-cs"/>
      </a:defRPr>
    </a:lvl4pPr>
    <a:lvl5pPr marL="1825798" algn="l" defTabSz="456449" rtl="0" eaLnBrk="1" latinLnBrk="0" hangingPunct="1">
      <a:defRPr sz="1200" kern="1200">
        <a:solidFill>
          <a:schemeClr val="tx1"/>
        </a:solidFill>
        <a:latin typeface="+mn-lt"/>
        <a:ea typeface="+mn-ea"/>
        <a:cs typeface="+mn-cs"/>
      </a:defRPr>
    </a:lvl5pPr>
    <a:lvl6pPr marL="2282248" algn="l" defTabSz="456449" rtl="0" eaLnBrk="1" latinLnBrk="0" hangingPunct="1">
      <a:defRPr sz="1200" kern="1200">
        <a:solidFill>
          <a:schemeClr val="tx1"/>
        </a:solidFill>
        <a:latin typeface="+mn-lt"/>
        <a:ea typeface="+mn-ea"/>
        <a:cs typeface="+mn-cs"/>
      </a:defRPr>
    </a:lvl6pPr>
    <a:lvl7pPr marL="2738697" algn="l" defTabSz="456449" rtl="0" eaLnBrk="1" latinLnBrk="0" hangingPunct="1">
      <a:defRPr sz="1200" kern="1200">
        <a:solidFill>
          <a:schemeClr val="tx1"/>
        </a:solidFill>
        <a:latin typeface="+mn-lt"/>
        <a:ea typeface="+mn-ea"/>
        <a:cs typeface="+mn-cs"/>
      </a:defRPr>
    </a:lvl7pPr>
    <a:lvl8pPr marL="3195147" algn="l" defTabSz="456449" rtl="0" eaLnBrk="1" latinLnBrk="0" hangingPunct="1">
      <a:defRPr sz="1200" kern="1200">
        <a:solidFill>
          <a:schemeClr val="tx1"/>
        </a:solidFill>
        <a:latin typeface="+mn-lt"/>
        <a:ea typeface="+mn-ea"/>
        <a:cs typeface="+mn-cs"/>
      </a:defRPr>
    </a:lvl8pPr>
    <a:lvl9pPr marL="3651597" algn="l" defTabSz="4564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55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MS PGothic" pitchFamily="34" charset="-128"/>
              </a:defRPr>
            </a:lvl1pPr>
            <a:lvl2pPr marL="751494" indent="-289036" eaLnBrk="0" hangingPunct="0">
              <a:defRPr sz="2400">
                <a:solidFill>
                  <a:schemeClr val="tx1"/>
                </a:solidFill>
                <a:latin typeface="Arial" pitchFamily="34" charset="0"/>
                <a:ea typeface="MS PGothic" pitchFamily="34" charset="-128"/>
              </a:defRPr>
            </a:lvl2pPr>
            <a:lvl3pPr marL="1156145" indent="-231229" eaLnBrk="0" hangingPunct="0">
              <a:defRPr sz="2400">
                <a:solidFill>
                  <a:schemeClr val="tx1"/>
                </a:solidFill>
                <a:latin typeface="Arial" pitchFamily="34" charset="0"/>
                <a:ea typeface="MS PGothic" pitchFamily="34" charset="-128"/>
              </a:defRPr>
            </a:lvl3pPr>
            <a:lvl4pPr marL="1618602" indent="-231229" eaLnBrk="0" hangingPunct="0">
              <a:defRPr sz="2400">
                <a:solidFill>
                  <a:schemeClr val="tx1"/>
                </a:solidFill>
                <a:latin typeface="Arial" pitchFamily="34" charset="0"/>
                <a:ea typeface="MS PGothic" pitchFamily="34" charset="-128"/>
              </a:defRPr>
            </a:lvl4pPr>
            <a:lvl5pPr marL="2081060" indent="-231229" eaLnBrk="0" hangingPunct="0">
              <a:defRPr sz="2400">
                <a:solidFill>
                  <a:schemeClr val="tx1"/>
                </a:solidFill>
                <a:latin typeface="Arial" pitchFamily="34" charset="0"/>
                <a:ea typeface="MS PGothic" pitchFamily="34" charset="-128"/>
              </a:defRPr>
            </a:lvl5pPr>
            <a:lvl6pPr marL="2543518" indent="-231229" eaLnBrk="0" fontAlgn="base" hangingPunct="0">
              <a:spcBef>
                <a:spcPct val="0"/>
              </a:spcBef>
              <a:spcAft>
                <a:spcPct val="0"/>
              </a:spcAft>
              <a:defRPr sz="2400">
                <a:solidFill>
                  <a:schemeClr val="tx1"/>
                </a:solidFill>
                <a:latin typeface="Arial" pitchFamily="34" charset="0"/>
                <a:ea typeface="MS PGothic" pitchFamily="34" charset="-128"/>
              </a:defRPr>
            </a:lvl6pPr>
            <a:lvl7pPr marL="3005976" indent="-231229" eaLnBrk="0" fontAlgn="base" hangingPunct="0">
              <a:spcBef>
                <a:spcPct val="0"/>
              </a:spcBef>
              <a:spcAft>
                <a:spcPct val="0"/>
              </a:spcAft>
              <a:defRPr sz="2400">
                <a:solidFill>
                  <a:schemeClr val="tx1"/>
                </a:solidFill>
                <a:latin typeface="Arial" pitchFamily="34" charset="0"/>
                <a:ea typeface="MS PGothic" pitchFamily="34" charset="-128"/>
              </a:defRPr>
            </a:lvl7pPr>
            <a:lvl8pPr marL="3468434" indent="-231229" eaLnBrk="0" fontAlgn="base" hangingPunct="0">
              <a:spcBef>
                <a:spcPct val="0"/>
              </a:spcBef>
              <a:spcAft>
                <a:spcPct val="0"/>
              </a:spcAft>
              <a:defRPr sz="2400">
                <a:solidFill>
                  <a:schemeClr val="tx1"/>
                </a:solidFill>
                <a:latin typeface="Arial" pitchFamily="34" charset="0"/>
                <a:ea typeface="MS PGothic" pitchFamily="34" charset="-128"/>
              </a:defRPr>
            </a:lvl8pPr>
            <a:lvl9pPr marL="3930891" indent="-231229"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882B0856-A24F-4D38-AED9-E44F21010999}" type="slidenum">
              <a:rPr lang="en-US" altLang="en-US" sz="1200">
                <a:latin typeface="Calibri" pitchFamily="34" charset="0"/>
              </a:rPr>
              <a:pPr eaLnBrk="1" hangingPunct="1"/>
              <a:t>32</a:t>
            </a:fld>
            <a:endParaRPr lang="en-US" altLang="en-US"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MS PGothic" pitchFamily="34" charset="-128"/>
              </a:defRPr>
            </a:lvl1pPr>
            <a:lvl2pPr marL="751494" indent="-289036" eaLnBrk="0" hangingPunct="0">
              <a:defRPr sz="2400">
                <a:solidFill>
                  <a:schemeClr val="tx1"/>
                </a:solidFill>
                <a:latin typeface="Arial" pitchFamily="34" charset="0"/>
                <a:ea typeface="MS PGothic" pitchFamily="34" charset="-128"/>
              </a:defRPr>
            </a:lvl2pPr>
            <a:lvl3pPr marL="1156145" indent="-231229" eaLnBrk="0" hangingPunct="0">
              <a:defRPr sz="2400">
                <a:solidFill>
                  <a:schemeClr val="tx1"/>
                </a:solidFill>
                <a:latin typeface="Arial" pitchFamily="34" charset="0"/>
                <a:ea typeface="MS PGothic" pitchFamily="34" charset="-128"/>
              </a:defRPr>
            </a:lvl3pPr>
            <a:lvl4pPr marL="1618602" indent="-231229" eaLnBrk="0" hangingPunct="0">
              <a:defRPr sz="2400">
                <a:solidFill>
                  <a:schemeClr val="tx1"/>
                </a:solidFill>
                <a:latin typeface="Arial" pitchFamily="34" charset="0"/>
                <a:ea typeface="MS PGothic" pitchFamily="34" charset="-128"/>
              </a:defRPr>
            </a:lvl4pPr>
            <a:lvl5pPr marL="2081060" indent="-231229" eaLnBrk="0" hangingPunct="0">
              <a:defRPr sz="2400">
                <a:solidFill>
                  <a:schemeClr val="tx1"/>
                </a:solidFill>
                <a:latin typeface="Arial" pitchFamily="34" charset="0"/>
                <a:ea typeface="MS PGothic" pitchFamily="34" charset="-128"/>
              </a:defRPr>
            </a:lvl5pPr>
            <a:lvl6pPr marL="2543518" indent="-231229" eaLnBrk="0" fontAlgn="base" hangingPunct="0">
              <a:spcBef>
                <a:spcPct val="0"/>
              </a:spcBef>
              <a:spcAft>
                <a:spcPct val="0"/>
              </a:spcAft>
              <a:defRPr sz="2400">
                <a:solidFill>
                  <a:schemeClr val="tx1"/>
                </a:solidFill>
                <a:latin typeface="Arial" pitchFamily="34" charset="0"/>
                <a:ea typeface="MS PGothic" pitchFamily="34" charset="-128"/>
              </a:defRPr>
            </a:lvl6pPr>
            <a:lvl7pPr marL="3005976" indent="-231229" eaLnBrk="0" fontAlgn="base" hangingPunct="0">
              <a:spcBef>
                <a:spcPct val="0"/>
              </a:spcBef>
              <a:spcAft>
                <a:spcPct val="0"/>
              </a:spcAft>
              <a:defRPr sz="2400">
                <a:solidFill>
                  <a:schemeClr val="tx1"/>
                </a:solidFill>
                <a:latin typeface="Arial" pitchFamily="34" charset="0"/>
                <a:ea typeface="MS PGothic" pitchFamily="34" charset="-128"/>
              </a:defRPr>
            </a:lvl7pPr>
            <a:lvl8pPr marL="3468434" indent="-231229" eaLnBrk="0" fontAlgn="base" hangingPunct="0">
              <a:spcBef>
                <a:spcPct val="0"/>
              </a:spcBef>
              <a:spcAft>
                <a:spcPct val="0"/>
              </a:spcAft>
              <a:defRPr sz="2400">
                <a:solidFill>
                  <a:schemeClr val="tx1"/>
                </a:solidFill>
                <a:latin typeface="Arial" pitchFamily="34" charset="0"/>
                <a:ea typeface="MS PGothic" pitchFamily="34" charset="-128"/>
              </a:defRPr>
            </a:lvl8pPr>
            <a:lvl9pPr marL="3930891" indent="-231229" eaLnBrk="0" fontAlgn="base" hangingPunct="0">
              <a:spcBef>
                <a:spcPct val="0"/>
              </a:spcBef>
              <a:spcAft>
                <a:spcPct val="0"/>
              </a:spcAft>
              <a:defRPr sz="2400">
                <a:solidFill>
                  <a:schemeClr val="tx1"/>
                </a:solidFill>
                <a:latin typeface="Arial" pitchFamily="34" charset="0"/>
                <a:ea typeface="MS PGothic" pitchFamily="34" charset="-128"/>
              </a:defRPr>
            </a:lvl9pPr>
          </a:lstStyle>
          <a:p>
            <a:pPr eaLnBrk="1" hangingPunct="1"/>
            <a:fld id="{F717F607-A686-4487-B708-D1B515D4D18B}" type="slidenum">
              <a:rPr lang="en-US" altLang="en-US" sz="1200">
                <a:latin typeface="Calibri" pitchFamily="34" charset="0"/>
              </a:rPr>
              <a:pPr eaLnBrk="1" hangingPunct="1"/>
              <a:t>33</a:t>
            </a:fld>
            <a:endParaRPr lang="en-US" altLang="en-US"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3" y="2025526"/>
            <a:ext cx="7772399" cy="2474409"/>
          </a:xfrm>
        </p:spPr>
        <p:txBody>
          <a:bodyPr anchor="t"/>
          <a:lstStyle>
            <a:lvl1pPr>
              <a:defRPr sz="54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1" y="4681685"/>
            <a:ext cx="7772398" cy="1066800"/>
          </a:xfrm>
        </p:spPr>
        <p:txBody>
          <a:bodyPr anchor="t">
            <a:normAutofit/>
          </a:bodyPr>
          <a:lstStyle>
            <a:lvl1pPr marL="0" indent="0" algn="l">
              <a:buNone/>
              <a:defRPr sz="2800">
                <a:solidFill>
                  <a:srgbClr val="222222"/>
                </a:solidFill>
              </a:defRPr>
            </a:lvl1pPr>
            <a:lvl2pPr marL="456449" indent="0" algn="ctr">
              <a:buNone/>
              <a:defRPr>
                <a:solidFill>
                  <a:schemeClr val="tx1">
                    <a:tint val="75000"/>
                  </a:schemeClr>
                </a:solidFill>
              </a:defRPr>
            </a:lvl2pPr>
            <a:lvl3pPr marL="912899" indent="0" algn="ctr">
              <a:buNone/>
              <a:defRPr>
                <a:solidFill>
                  <a:schemeClr val="tx1">
                    <a:tint val="75000"/>
                  </a:schemeClr>
                </a:solidFill>
              </a:defRPr>
            </a:lvl3pPr>
            <a:lvl4pPr marL="1369349" indent="0" algn="ctr">
              <a:buNone/>
              <a:defRPr>
                <a:solidFill>
                  <a:schemeClr val="tx1">
                    <a:tint val="75000"/>
                  </a:schemeClr>
                </a:solidFill>
              </a:defRPr>
            </a:lvl4pPr>
            <a:lvl5pPr marL="1825798" indent="0" algn="ctr">
              <a:buNone/>
              <a:defRPr>
                <a:solidFill>
                  <a:schemeClr val="tx1">
                    <a:tint val="75000"/>
                  </a:schemeClr>
                </a:solidFill>
              </a:defRPr>
            </a:lvl5pPr>
            <a:lvl6pPr marL="2282248" indent="0" algn="ctr">
              <a:buNone/>
              <a:defRPr>
                <a:solidFill>
                  <a:schemeClr val="tx1">
                    <a:tint val="75000"/>
                  </a:schemeClr>
                </a:solidFill>
              </a:defRPr>
            </a:lvl6pPr>
            <a:lvl7pPr marL="2738697" indent="0" algn="ctr">
              <a:buNone/>
              <a:defRPr>
                <a:solidFill>
                  <a:schemeClr val="tx1">
                    <a:tint val="75000"/>
                  </a:schemeClr>
                </a:solidFill>
              </a:defRPr>
            </a:lvl7pPr>
            <a:lvl8pPr marL="3195147" indent="0" algn="ctr">
              <a:buNone/>
              <a:defRPr>
                <a:solidFill>
                  <a:schemeClr val="tx1">
                    <a:tint val="75000"/>
                  </a:schemeClr>
                </a:solidFill>
              </a:defRPr>
            </a:lvl8pPr>
            <a:lvl9pPr marL="3651597"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p:txBody>
          <a:bodyPr/>
          <a:lstStyle>
            <a:lvl1pPr>
              <a:defRPr b="0" i="0">
                <a:latin typeface="ITC Avant Garde Std Bk"/>
                <a:cs typeface="ITC Avant Garde Std Bk"/>
              </a:defRPr>
            </a:lvl1pPr>
          </a:lstStyle>
          <a:p>
            <a:fld id="{1D2EA5EF-C699-AF4C-BA42-C0A1CAAB713C}" type="slidenum">
              <a:rPr lang="en-US" smtClean="0"/>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055" y="316504"/>
            <a:ext cx="3096774" cy="963170"/>
          </a:xfrm>
          <a:prstGeom prst="rect">
            <a:avLst/>
          </a:prstGeom>
        </p:spPr>
      </p:pic>
      <p:sp>
        <p:nvSpPr>
          <p:cNvPr id="11" name="Date Placeholder 3"/>
          <p:cNvSpPr>
            <a:spLocks noGrp="1"/>
          </p:cNvSpPr>
          <p:nvPr>
            <p:ph type="dt" sz="half" idx="10"/>
          </p:nvPr>
        </p:nvSpPr>
        <p:spPr>
          <a:xfrm>
            <a:off x="7719760" y="6352708"/>
            <a:ext cx="738443" cy="365760"/>
          </a:xfrm>
          <a:prstGeom prst="rect">
            <a:avLst/>
          </a:prstGeom>
        </p:spPr>
        <p:txBody>
          <a:bodyPr anchor="ctr"/>
          <a:lstStyle>
            <a:lvl1pPr>
              <a:defRPr sz="1200" b="0" i="0">
                <a:solidFill>
                  <a:srgbClr val="88A7DF"/>
                </a:solidFill>
                <a:latin typeface="+mn-lt"/>
                <a:cs typeface="ITC Avant Garde Std Bk Cn"/>
              </a:defRPr>
            </a:lvl1pPr>
          </a:lstStyle>
          <a:p>
            <a:fld id="{B3434901-20FC-42F3-96D1-134DE51A8C72}" type="datetime1">
              <a:rPr lang="en-US" smtClean="0"/>
              <a:t>10/4/2021</a:t>
            </a:fld>
            <a:endParaRPr lang="en-US" dirty="0"/>
          </a:p>
        </p:txBody>
      </p:sp>
      <p:sp>
        <p:nvSpPr>
          <p:cNvPr id="12" name="Footer Placeholder 4"/>
          <p:cNvSpPr>
            <a:spLocks noGrp="1"/>
          </p:cNvSpPr>
          <p:nvPr>
            <p:ph type="ftr" sz="quarter" idx="11"/>
          </p:nvPr>
        </p:nvSpPr>
        <p:spPr>
          <a:xfrm>
            <a:off x="3352459" y="6352708"/>
            <a:ext cx="4367298" cy="365760"/>
          </a:xfrm>
          <a:prstGeom prst="rect">
            <a:avLst/>
          </a:prstGeom>
        </p:spPr>
        <p:txBody>
          <a:bodyPr anchor="ctr"/>
          <a:lstStyle>
            <a:lvl1pPr>
              <a:defRPr sz="1200" b="0" i="0">
                <a:solidFill>
                  <a:schemeClr val="tx2">
                    <a:lumMod val="40000"/>
                    <a:lumOff val="60000"/>
                  </a:schemeClr>
                </a:solidFill>
                <a:latin typeface="+mn-lt"/>
                <a:cs typeface="ITC Avant Garde Std Bk Cn"/>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C3FC170D-0C5B-4932-9FEB-234E8ADF4011}" type="datetime1">
              <a:rPr lang="en-US" smtClean="0"/>
              <a:t>10/4/2021</a:t>
            </a:fld>
            <a:endParaRPr lang="en-US"/>
          </a:p>
        </p:txBody>
      </p:sp>
      <p:sp>
        <p:nvSpPr>
          <p:cNvPr id="10"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dirty="0"/>
          </a:p>
        </p:txBody>
      </p:sp>
      <p:pic>
        <p:nvPicPr>
          <p:cNvPr id="11" name="Picture 10"/>
          <p:cNvPicPr>
            <a:picLocks/>
          </p:cNvPicPr>
          <p:nvPr/>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6" y="3187172"/>
            <a:ext cx="7659687" cy="1168401"/>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7" y="1553633"/>
            <a:ext cx="6135687" cy="1633538"/>
          </a:xfrm>
        </p:spPr>
        <p:txBody>
          <a:bodyPr anchor="b"/>
          <a:lstStyle>
            <a:lvl1pPr marL="0" indent="0">
              <a:buNone/>
              <a:defRPr sz="2000">
                <a:solidFill>
                  <a:srgbClr val="222222"/>
                </a:solidFill>
              </a:defRPr>
            </a:lvl1pPr>
            <a:lvl2pPr marL="456449" indent="0">
              <a:buNone/>
              <a:defRPr sz="1800">
                <a:solidFill>
                  <a:schemeClr val="tx1">
                    <a:tint val="75000"/>
                  </a:schemeClr>
                </a:solidFill>
              </a:defRPr>
            </a:lvl2pPr>
            <a:lvl3pPr marL="912899" indent="0">
              <a:buNone/>
              <a:defRPr sz="1600">
                <a:solidFill>
                  <a:schemeClr val="tx1">
                    <a:tint val="75000"/>
                  </a:schemeClr>
                </a:solidFill>
              </a:defRPr>
            </a:lvl3pPr>
            <a:lvl4pPr marL="1369349" indent="0">
              <a:buNone/>
              <a:defRPr sz="1400">
                <a:solidFill>
                  <a:schemeClr val="tx1">
                    <a:tint val="75000"/>
                  </a:schemeClr>
                </a:solidFill>
              </a:defRPr>
            </a:lvl4pPr>
            <a:lvl5pPr marL="1825798" indent="0">
              <a:buNone/>
              <a:defRPr sz="1400">
                <a:solidFill>
                  <a:schemeClr val="tx1">
                    <a:tint val="75000"/>
                  </a:schemeClr>
                </a:solidFill>
              </a:defRPr>
            </a:lvl5pPr>
            <a:lvl6pPr marL="2282248" indent="0">
              <a:buNone/>
              <a:defRPr sz="1400">
                <a:solidFill>
                  <a:schemeClr val="tx1">
                    <a:tint val="75000"/>
                  </a:schemeClr>
                </a:solidFill>
              </a:defRPr>
            </a:lvl6pPr>
            <a:lvl7pPr marL="2738697" indent="0">
              <a:buNone/>
              <a:defRPr sz="1400">
                <a:solidFill>
                  <a:schemeClr val="tx1">
                    <a:tint val="75000"/>
                  </a:schemeClr>
                </a:solidFill>
              </a:defRPr>
            </a:lvl7pPr>
            <a:lvl8pPr marL="3195147" indent="0">
              <a:buNone/>
              <a:defRPr sz="1400">
                <a:solidFill>
                  <a:schemeClr val="tx1">
                    <a:tint val="75000"/>
                  </a:schemeClr>
                </a:solidFill>
              </a:defRPr>
            </a:lvl8pPr>
            <a:lvl9pPr marL="3651597"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D2EA5EF-C699-AF4C-BA42-C0A1CAAB713C}" type="slidenum">
              <a:rPr lang="en-US" smtClean="0"/>
              <a:t>‹#›</a:t>
            </a:fld>
            <a:endParaRPr lang="en-US"/>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C12358D4-2236-41BE-BB60-4AE13DED5B2D}" type="datetime1">
              <a:rPr lang="en-US" smtClean="0"/>
              <a:t>10/4/2021</a:t>
            </a:fld>
            <a:endParaRPr lang="en-US"/>
          </a:p>
        </p:txBody>
      </p:sp>
      <p:sp>
        <p:nvSpPr>
          <p:cNvPr id="9"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1" name="Picture 10"/>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536192"/>
            <a:ext cx="3657600"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2" y="1536192"/>
            <a:ext cx="4038599" cy="44313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Date Placeholder 3"/>
          <p:cNvSpPr>
            <a:spLocks noGrp="1"/>
          </p:cNvSpPr>
          <p:nvPr>
            <p:ph type="dt" sz="half" idx="13"/>
          </p:nvPr>
        </p:nvSpPr>
        <p:spPr>
          <a:xfrm>
            <a:off x="7719760" y="6352708"/>
            <a:ext cx="738443" cy="365760"/>
          </a:xfrm>
          <a:prstGeom prst="rect">
            <a:avLst/>
          </a:prstGeom>
        </p:spPr>
        <p:txBody>
          <a:bodyPr anchor="ctr"/>
          <a:lstStyle>
            <a:lvl1pPr>
              <a:defRPr sz="1200">
                <a:solidFill>
                  <a:srgbClr val="88A7DF"/>
                </a:solidFill>
              </a:defRPr>
            </a:lvl1pPr>
          </a:lstStyle>
          <a:p>
            <a:fld id="{7AA29867-1201-42CB-9E0E-80B2F6735D05}" type="datetime1">
              <a:rPr lang="en-US" smtClean="0"/>
              <a:t>10/4/2021</a:t>
            </a:fld>
            <a:endParaRPr lang="en-US"/>
          </a:p>
        </p:txBody>
      </p:sp>
      <p:sp>
        <p:nvSpPr>
          <p:cNvPr id="10"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2" name="Picture 11"/>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44605"/>
            <a:ext cx="3890108"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08721"/>
            <a:ext cx="3890108"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2210" y="1644605"/>
            <a:ext cx="4038599" cy="639763"/>
          </a:xfrm>
        </p:spPr>
        <p:txBody>
          <a:bodyPr anchor="b">
            <a:noAutofit/>
          </a:bodyPr>
          <a:lstStyle>
            <a:lvl1pPr marL="0" indent="0" algn="l">
              <a:buNone/>
              <a:defRPr sz="2800" b="0">
                <a:solidFill>
                  <a:schemeClr val="tx2"/>
                </a:solidFill>
              </a:defRPr>
            </a:lvl1pPr>
            <a:lvl2pPr marL="456449" indent="0">
              <a:buNone/>
              <a:defRPr sz="2000" b="1"/>
            </a:lvl2pPr>
            <a:lvl3pPr marL="912899" indent="0">
              <a:buNone/>
              <a:defRPr sz="1800" b="1"/>
            </a:lvl3pPr>
            <a:lvl4pPr marL="1369349" indent="0">
              <a:buNone/>
              <a:defRPr sz="1600" b="1"/>
            </a:lvl4pPr>
            <a:lvl5pPr marL="1825798" indent="0">
              <a:buNone/>
              <a:defRPr sz="1600" b="1"/>
            </a:lvl5pPr>
            <a:lvl6pPr marL="2282248" indent="0">
              <a:buNone/>
              <a:defRPr sz="1600" b="1"/>
            </a:lvl6pPr>
            <a:lvl7pPr marL="2738697" indent="0">
              <a:buNone/>
              <a:defRPr sz="1600" b="1"/>
            </a:lvl7pPr>
            <a:lvl8pPr marL="3195147" indent="0">
              <a:buNone/>
              <a:defRPr sz="1600" b="1"/>
            </a:lvl8pPr>
            <a:lvl9pPr marL="365159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32210" y="2408721"/>
            <a:ext cx="4038599" cy="355878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D2EA5EF-C699-AF4C-BA42-C0A1CAAB713C}" type="slidenum">
              <a:rPr lang="en-US" smtClean="0"/>
              <a:t>‹#›</a:t>
            </a:fld>
            <a:endParaRPr lang="en-US"/>
          </a:p>
        </p:txBody>
      </p:sp>
      <p:sp>
        <p:nvSpPr>
          <p:cNvPr id="11" name="Date Placeholder 3"/>
          <p:cNvSpPr>
            <a:spLocks noGrp="1"/>
          </p:cNvSpPr>
          <p:nvPr>
            <p:ph type="dt" sz="half" idx="13"/>
          </p:nvPr>
        </p:nvSpPr>
        <p:spPr>
          <a:xfrm>
            <a:off x="7719760" y="6352708"/>
            <a:ext cx="738443" cy="365760"/>
          </a:xfrm>
          <a:prstGeom prst="rect">
            <a:avLst/>
          </a:prstGeom>
        </p:spPr>
        <p:txBody>
          <a:bodyPr anchor="ctr"/>
          <a:lstStyle>
            <a:lvl1pPr>
              <a:defRPr sz="1200">
                <a:solidFill>
                  <a:srgbClr val="88A7DF"/>
                </a:solidFill>
              </a:defRPr>
            </a:lvl1pPr>
          </a:lstStyle>
          <a:p>
            <a:fld id="{1D45151C-5CA7-4288-8AA3-640BC3D7AA76}" type="datetime1">
              <a:rPr lang="en-US" smtClean="0"/>
              <a:t>10/4/2021</a:t>
            </a:fld>
            <a:endParaRPr lang="en-US"/>
          </a:p>
        </p:txBody>
      </p:sp>
      <p:sp>
        <p:nvSpPr>
          <p:cNvPr id="12" name="Footer Placeholder 4"/>
          <p:cNvSpPr>
            <a:spLocks noGrp="1"/>
          </p:cNvSpPr>
          <p:nvPr>
            <p:ph type="ftr" sz="quarter" idx="14"/>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4" name="Picture 13"/>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D2EA5EF-C699-AF4C-BA42-C0A1CAAB713C}" type="slidenum">
              <a:rPr lang="en-US" smtClean="0"/>
              <a:t>‹#›</a:t>
            </a:fld>
            <a:endParaRPr lang="en-US"/>
          </a:p>
        </p:txBody>
      </p:sp>
      <p:sp>
        <p:nvSpPr>
          <p:cNvPr id="7"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D0C87027-05C5-4F5A-9637-FA4D839512DE}" type="datetime1">
              <a:rPr lang="en-US" smtClean="0"/>
              <a:t>10/4/2021</a:t>
            </a:fld>
            <a:endParaRPr lang="en-US"/>
          </a:p>
        </p:txBody>
      </p:sp>
      <p:sp>
        <p:nvSpPr>
          <p:cNvPr id="8"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0" name="Picture 9"/>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D2EA5EF-C699-AF4C-BA42-C0A1CAAB713C}" type="slidenum">
              <a:rPr lang="en-US" smtClean="0"/>
              <a:t>‹#›</a:t>
            </a:fld>
            <a:endParaRPr lang="en-US"/>
          </a:p>
        </p:txBody>
      </p:sp>
      <p:sp>
        <p:nvSpPr>
          <p:cNvPr id="6"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72B8CF2F-4BFF-4239-8CCD-47901F8FB629}" type="datetime1">
              <a:rPr lang="en-US" smtClean="0"/>
              <a:t>10/4/2021</a:t>
            </a:fld>
            <a:endParaRPr lang="en-US"/>
          </a:p>
        </p:txBody>
      </p:sp>
      <p:sp>
        <p:nvSpPr>
          <p:cNvPr id="7"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9" name="Picture 8"/>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3" y="5495544"/>
            <a:ext cx="8516815" cy="594360"/>
          </a:xfrm>
        </p:spPr>
        <p:txBody>
          <a:bodyPr anchor="b"/>
          <a:lstStyle>
            <a:lvl1pPr algn="ctr">
              <a:defRPr sz="2200" b="0"/>
            </a:lvl1pPr>
          </a:lstStyle>
          <a:p>
            <a:r>
              <a:rPr lang="en-US"/>
              <a:t>Click to edit Master title style</a:t>
            </a:r>
            <a:endParaRPr lang="en-US" dirty="0"/>
          </a:p>
        </p:txBody>
      </p:sp>
      <p:sp>
        <p:nvSpPr>
          <p:cNvPr id="7" name="Slide Number Placeholder 6"/>
          <p:cNvSpPr>
            <a:spLocks noGrp="1"/>
          </p:cNvSpPr>
          <p:nvPr>
            <p:ph type="sldNum" sz="quarter" idx="12"/>
          </p:nvPr>
        </p:nvSpPr>
        <p:spPr/>
        <p:txBody>
          <a:bodyPr/>
          <a:lstStyle/>
          <a:p>
            <a:fld id="{1D2EA5EF-C699-AF4C-BA42-C0A1CAAB713C}" type="slidenum">
              <a:rPr lang="en-US" smtClean="0"/>
              <a:t>‹#›</a:t>
            </a:fld>
            <a:endParaRPr lang="en-US"/>
          </a:p>
        </p:txBody>
      </p:sp>
      <p:sp>
        <p:nvSpPr>
          <p:cNvPr id="9" name="Content Placeholder 8"/>
          <p:cNvSpPr>
            <a:spLocks noGrp="1"/>
          </p:cNvSpPr>
          <p:nvPr>
            <p:ph sz="quarter" idx="13"/>
          </p:nvPr>
        </p:nvSpPr>
        <p:spPr>
          <a:xfrm>
            <a:off x="304803" y="381001"/>
            <a:ext cx="8516815" cy="49428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p:cNvSpPr>
            <a:spLocks noGrp="1"/>
          </p:cNvSpPr>
          <p:nvPr>
            <p:ph type="dt" sz="half" idx="2"/>
          </p:nvPr>
        </p:nvSpPr>
        <p:spPr>
          <a:xfrm>
            <a:off x="7719760" y="6352708"/>
            <a:ext cx="738443" cy="365760"/>
          </a:xfrm>
          <a:prstGeom prst="rect">
            <a:avLst/>
          </a:prstGeom>
        </p:spPr>
        <p:txBody>
          <a:bodyPr anchor="ctr"/>
          <a:lstStyle>
            <a:lvl1pPr>
              <a:defRPr sz="1200">
                <a:solidFill>
                  <a:srgbClr val="88A7DF"/>
                </a:solidFill>
              </a:defRPr>
            </a:lvl1pPr>
          </a:lstStyle>
          <a:p>
            <a:fld id="{CAA84373-B186-476F-AD68-8BBC040FA238}" type="datetime1">
              <a:rPr lang="en-US" smtClean="0"/>
              <a:t>10/4/2021</a:t>
            </a:fld>
            <a:endParaRPr lang="en-US"/>
          </a:p>
        </p:txBody>
      </p:sp>
      <p:sp>
        <p:nvSpPr>
          <p:cNvPr id="10"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2" name="Picture 11"/>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006831"/>
            <a:ext cx="8588248" cy="522557"/>
          </a:xfrm>
        </p:spPr>
        <p:txBody>
          <a:bodyPr anchor="b"/>
          <a:lstStyle>
            <a:lvl1pPr algn="ctr">
              <a:defRPr sz="2200" b="0">
                <a:ln>
                  <a:noFill/>
                </a:ln>
                <a:solidFill>
                  <a:schemeClr val="accent6"/>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10327"/>
            <a:ext cx="9144000" cy="4913922"/>
          </a:xfrm>
        </p:spPr>
        <p:txBody>
          <a:bodyPr/>
          <a:lstStyle>
            <a:lvl1pPr marL="0" indent="0">
              <a:buNone/>
              <a:defRPr sz="3200"/>
            </a:lvl1pPr>
            <a:lvl2pPr marL="456449" indent="0">
              <a:buNone/>
              <a:defRPr sz="2800"/>
            </a:lvl2pPr>
            <a:lvl3pPr marL="912899" indent="0">
              <a:buNone/>
              <a:defRPr sz="2400"/>
            </a:lvl3pPr>
            <a:lvl4pPr marL="1369349" indent="0">
              <a:buNone/>
              <a:defRPr sz="2000"/>
            </a:lvl4pPr>
            <a:lvl5pPr marL="1825798" indent="0">
              <a:buNone/>
              <a:defRPr sz="2000"/>
            </a:lvl5pPr>
            <a:lvl6pPr marL="2282248" indent="0">
              <a:buNone/>
              <a:defRPr sz="2000"/>
            </a:lvl6pPr>
            <a:lvl7pPr marL="2738697" indent="0">
              <a:buNone/>
              <a:defRPr sz="2000"/>
            </a:lvl7pPr>
            <a:lvl8pPr marL="3195147" indent="0">
              <a:buNone/>
              <a:defRPr sz="2000"/>
            </a:lvl8pPr>
            <a:lvl9pPr marL="3651597"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5607552"/>
            <a:ext cx="8588248" cy="538394"/>
          </a:xfrm>
        </p:spPr>
        <p:txBody>
          <a:bodyPr>
            <a:normAutofit/>
          </a:bodyPr>
          <a:lstStyle>
            <a:lvl1pPr marL="0" indent="0" algn="ctr">
              <a:buNone/>
              <a:defRPr sz="1600"/>
            </a:lvl1pPr>
            <a:lvl2pPr marL="456449" indent="0">
              <a:buNone/>
              <a:defRPr sz="1200"/>
            </a:lvl2pPr>
            <a:lvl3pPr marL="912899" indent="0">
              <a:buNone/>
              <a:defRPr sz="1000"/>
            </a:lvl3pPr>
            <a:lvl4pPr marL="1369349" indent="0">
              <a:buNone/>
              <a:defRPr sz="900"/>
            </a:lvl4pPr>
            <a:lvl5pPr marL="1825798" indent="0">
              <a:buNone/>
              <a:defRPr sz="900"/>
            </a:lvl5pPr>
            <a:lvl6pPr marL="2282248" indent="0">
              <a:buNone/>
              <a:defRPr sz="900"/>
            </a:lvl6pPr>
            <a:lvl7pPr marL="2738697" indent="0">
              <a:buNone/>
              <a:defRPr sz="900"/>
            </a:lvl7pPr>
            <a:lvl8pPr marL="3195147" indent="0">
              <a:buNone/>
              <a:defRPr sz="900"/>
            </a:lvl8pPr>
            <a:lvl9pPr marL="3651597"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fld id="{1D2EA5EF-C699-AF4C-BA42-C0A1CAAB713C}" type="slidenum">
              <a:rPr lang="en-US" smtClean="0"/>
              <a:t>‹#›</a:t>
            </a:fld>
            <a:endParaRPr lang="en-US"/>
          </a:p>
        </p:txBody>
      </p:sp>
      <p:sp>
        <p:nvSpPr>
          <p:cNvPr id="10" name="Date Placeholder 3"/>
          <p:cNvSpPr>
            <a:spLocks noGrp="1"/>
          </p:cNvSpPr>
          <p:nvPr>
            <p:ph type="dt" sz="half" idx="12"/>
          </p:nvPr>
        </p:nvSpPr>
        <p:spPr>
          <a:xfrm>
            <a:off x="7719760" y="6352708"/>
            <a:ext cx="738443" cy="365760"/>
          </a:xfrm>
          <a:prstGeom prst="rect">
            <a:avLst/>
          </a:prstGeom>
        </p:spPr>
        <p:txBody>
          <a:bodyPr anchor="ctr"/>
          <a:lstStyle>
            <a:lvl1pPr>
              <a:defRPr sz="1200">
                <a:solidFill>
                  <a:srgbClr val="88A7DF"/>
                </a:solidFill>
              </a:defRPr>
            </a:lvl1pPr>
          </a:lstStyle>
          <a:p>
            <a:fld id="{CD50239A-1088-4D46-8E6B-DE7E419B004E}" type="datetime1">
              <a:rPr lang="en-US" smtClean="0"/>
              <a:t>10/4/2021</a:t>
            </a:fld>
            <a:endParaRPr lang="en-US"/>
          </a:p>
        </p:txBody>
      </p:sp>
      <p:sp>
        <p:nvSpPr>
          <p:cNvPr id="11" name="Footer Placeholder 4"/>
          <p:cNvSpPr>
            <a:spLocks noGrp="1"/>
          </p:cNvSpPr>
          <p:nvPr>
            <p:ph type="ftr" sz="quarter" idx="3"/>
          </p:nvPr>
        </p:nvSpPr>
        <p:spPr>
          <a:xfrm>
            <a:off x="3352459" y="6352708"/>
            <a:ext cx="4367298" cy="365760"/>
          </a:xfrm>
          <a:prstGeom prst="rect">
            <a:avLst/>
          </a:prstGeom>
        </p:spPr>
        <p:txBody>
          <a:bodyPr anchor="ctr"/>
          <a:lstStyle>
            <a:lvl1pPr>
              <a:defRPr sz="1200">
                <a:solidFill>
                  <a:schemeClr val="tx2">
                    <a:lumMod val="40000"/>
                    <a:lumOff val="60000"/>
                  </a:schemeClr>
                </a:solidFill>
              </a:defRPr>
            </a:lvl1pPr>
          </a:lstStyle>
          <a:p>
            <a:endParaRPr lang="en-US"/>
          </a:p>
        </p:txBody>
      </p:sp>
      <p:pic>
        <p:nvPicPr>
          <p:cNvPr id="13" name="Picture 12"/>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660460" y="6368289"/>
            <a:ext cx="1074376" cy="33382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10000"/>
            <a:lumOff val="90000"/>
            <a:alpha val="11000"/>
          </a:schemeClr>
        </a:solidFill>
        <a:effectLst/>
      </p:bgPr>
    </p:bg>
    <p:spTree>
      <p:nvGrpSpPr>
        <p:cNvPr id="1" name=""/>
        <p:cNvGrpSpPr/>
        <p:nvPr/>
      </p:nvGrpSpPr>
      <p:grpSpPr>
        <a:xfrm>
          <a:off x="0" y="0"/>
          <a:ext cx="0" cy="0"/>
          <a:chOff x="0" y="0"/>
          <a:chExt cx="0" cy="0"/>
        </a:xfrm>
      </p:grpSpPr>
      <p:pic>
        <p:nvPicPr>
          <p:cNvPr id="4" name="Picture 3" descr="large-ribbon_ghost.png"/>
          <p:cNvPicPr>
            <a:picLocks noChangeAspect="1"/>
          </p:cNvPicPr>
          <p:nvPr/>
        </p:nvPicPr>
        <p:blipFill rotWithShape="1">
          <a:blip r:embed="rId11">
            <a:extLst>
              <a:ext uri="{28A0092B-C50C-407E-A947-70E740481C1C}">
                <a14:useLocalDpi xmlns:a14="http://schemas.microsoft.com/office/drawing/2010/main" val="0"/>
              </a:ext>
            </a:extLst>
          </a:blip>
          <a:srcRect l="22457" t="32317" r="11115"/>
          <a:stretch/>
        </p:blipFill>
        <p:spPr>
          <a:xfrm>
            <a:off x="4" y="4"/>
            <a:ext cx="9143999" cy="6197487"/>
          </a:xfrm>
          <a:prstGeom prst="rect">
            <a:avLst/>
          </a:prstGeom>
        </p:spPr>
      </p:pic>
      <p:sp>
        <p:nvSpPr>
          <p:cNvPr id="7" name="Rectangle 6"/>
          <p:cNvSpPr/>
          <p:nvPr/>
        </p:nvSpPr>
        <p:spPr>
          <a:xfrm>
            <a:off x="4" y="6223069"/>
            <a:ext cx="9143999" cy="6400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a:p>
        </p:txBody>
      </p:sp>
      <p:sp>
        <p:nvSpPr>
          <p:cNvPr id="2" name="Title Placeholder 1"/>
          <p:cNvSpPr>
            <a:spLocks noGrp="1"/>
          </p:cNvSpPr>
          <p:nvPr>
            <p:ph type="title"/>
          </p:nvPr>
        </p:nvSpPr>
        <p:spPr>
          <a:xfrm>
            <a:off x="457202" y="274639"/>
            <a:ext cx="8315569" cy="1143000"/>
          </a:xfrm>
          <a:prstGeom prst="rect">
            <a:avLst/>
          </a:prstGeom>
        </p:spPr>
        <p:txBody>
          <a:bodyPr vert="horz" lIns="91290" tIns="45645" rIns="91290" bIns="45645"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2" y="1600203"/>
            <a:ext cx="8315569" cy="4367299"/>
          </a:xfrm>
          <a:prstGeom prst="rect">
            <a:avLst/>
          </a:prstGeom>
        </p:spPr>
        <p:txBody>
          <a:bodyPr vert="horz" lIns="91290" tIns="45645" rIns="91290" bIns="4564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8458200" y="6223069"/>
            <a:ext cx="685800" cy="64008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1290" tIns="45645" rIns="91290" bIns="45645" rtlCol="0" anchor="ctr"/>
          <a:lstStyle/>
          <a:p>
            <a:pPr algn="ctr"/>
            <a:endParaRPr lang="en-US">
              <a:solidFill>
                <a:schemeClr val="accent6"/>
              </a:solidFill>
            </a:endParaRPr>
          </a:p>
        </p:txBody>
      </p:sp>
      <p:sp>
        <p:nvSpPr>
          <p:cNvPr id="6" name="Slide Number Placeholder 5"/>
          <p:cNvSpPr>
            <a:spLocks noGrp="1"/>
          </p:cNvSpPr>
          <p:nvPr>
            <p:ph type="sldNum" sz="quarter" idx="4"/>
          </p:nvPr>
        </p:nvSpPr>
        <p:spPr>
          <a:xfrm>
            <a:off x="8531788" y="6305882"/>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chemeClr val="bg1"/>
                </a:solidFill>
              </a:defRPr>
            </a:lvl1pPr>
          </a:lstStyle>
          <a:p>
            <a:fld id="{1D2EA5EF-C699-AF4C-BA42-C0A1CAAB713C}" type="slidenum">
              <a:rPr lang="en-US" smtClean="0"/>
              <a:t>‹#›</a:t>
            </a:fld>
            <a:endParaRPr lang="en-US"/>
          </a:p>
        </p:txBody>
      </p:sp>
      <p:sp>
        <p:nvSpPr>
          <p:cNvPr id="15" name="Date Placeholder 3"/>
          <p:cNvSpPr>
            <a:spLocks noGrp="1"/>
          </p:cNvSpPr>
          <p:nvPr>
            <p:ph type="dt" sz="half" idx="2"/>
          </p:nvPr>
        </p:nvSpPr>
        <p:spPr>
          <a:xfrm>
            <a:off x="7719760" y="6352708"/>
            <a:ext cx="738443" cy="365760"/>
          </a:xfrm>
          <a:prstGeom prst="rect">
            <a:avLst/>
          </a:prstGeom>
        </p:spPr>
        <p:txBody>
          <a:bodyPr lIns="91290" tIns="45645" rIns="91290" bIns="45645" anchor="ctr"/>
          <a:lstStyle>
            <a:lvl1pPr>
              <a:defRPr sz="1200">
                <a:solidFill>
                  <a:srgbClr val="88A7DF"/>
                </a:solidFill>
              </a:defRPr>
            </a:lvl1pPr>
          </a:lstStyle>
          <a:p>
            <a:fld id="{248AECEC-7A09-4F27-A925-157AA5A9FFEE}" type="datetime1">
              <a:rPr lang="en-US" smtClean="0"/>
              <a:t>10/4/2021</a:t>
            </a:fld>
            <a:endParaRPr lang="en-US"/>
          </a:p>
        </p:txBody>
      </p:sp>
      <p:sp>
        <p:nvSpPr>
          <p:cNvPr id="16" name="Footer Placeholder 4"/>
          <p:cNvSpPr>
            <a:spLocks noGrp="1"/>
          </p:cNvSpPr>
          <p:nvPr>
            <p:ph type="ftr" sz="quarter" idx="3"/>
          </p:nvPr>
        </p:nvSpPr>
        <p:spPr>
          <a:xfrm>
            <a:off x="3352459" y="6352708"/>
            <a:ext cx="4367298" cy="365760"/>
          </a:xfrm>
          <a:prstGeom prst="rect">
            <a:avLst/>
          </a:prstGeom>
        </p:spPr>
        <p:txBody>
          <a:bodyPr lIns="91290" tIns="45645" rIns="91290" bIns="45645" anchor="ctr"/>
          <a:lstStyle>
            <a:lvl1pPr>
              <a:defRPr sz="1200">
                <a:solidFill>
                  <a:schemeClr val="tx2">
                    <a:lumMod val="40000"/>
                    <a:lumOff val="60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912899" rtl="0" eaLnBrk="1" latinLnBrk="0" hangingPunct="1">
        <a:spcBef>
          <a:spcPct val="0"/>
        </a:spcBef>
        <a:buNone/>
        <a:defRPr sz="4000" b="0" i="0" kern="1200" cap="none" spc="-100" baseline="0">
          <a:ln>
            <a:noFill/>
          </a:ln>
          <a:solidFill>
            <a:schemeClr val="accent6"/>
          </a:solidFill>
          <a:effectLst/>
          <a:latin typeface="+mj-lt"/>
          <a:ea typeface="+mj-ea"/>
          <a:cs typeface="ITC Avant Garde Std Md"/>
        </a:defRPr>
      </a:lvl1pPr>
    </p:titleStyle>
    <p:bodyStyle>
      <a:lvl1pPr marL="342337" indent="-228225" algn="l" defTabSz="912899" rtl="0" eaLnBrk="1" latinLnBrk="0" hangingPunct="1">
        <a:spcBef>
          <a:spcPct val="20000"/>
        </a:spcBef>
        <a:buClr>
          <a:schemeClr val="accent6"/>
        </a:buClr>
        <a:buFont typeface="Wingdings" charset="2"/>
        <a:buChar char="§"/>
        <a:defRPr sz="2400" b="0" i="0" kern="1200">
          <a:solidFill>
            <a:schemeClr val="tx1"/>
          </a:solidFill>
          <a:latin typeface="+mn-lt"/>
          <a:ea typeface="+mn-ea"/>
          <a:cs typeface="ITC Avant Garde Std Md"/>
        </a:defRPr>
      </a:lvl1pPr>
      <a:lvl2pPr marL="639030" indent="-228225" algn="l" defTabSz="912899" rtl="0" eaLnBrk="1" latinLnBrk="0" hangingPunct="1">
        <a:spcBef>
          <a:spcPct val="20000"/>
        </a:spcBef>
        <a:buClr>
          <a:schemeClr val="accent6"/>
        </a:buClr>
        <a:buFont typeface="Wingdings" charset="2"/>
        <a:buChar char="§"/>
        <a:defRPr sz="2200" b="0" i="0" kern="1200">
          <a:solidFill>
            <a:schemeClr val="tx1"/>
          </a:solidFill>
          <a:latin typeface="+mn-lt"/>
          <a:ea typeface="+mn-ea"/>
          <a:cs typeface="ITC Avant Garde Std Md"/>
        </a:defRPr>
      </a:lvl2pPr>
      <a:lvl3pPr marL="1004189" indent="-228225" algn="l" defTabSz="912899" rtl="0" eaLnBrk="1" latinLnBrk="0" hangingPunct="1">
        <a:spcBef>
          <a:spcPct val="20000"/>
        </a:spcBef>
        <a:buClr>
          <a:schemeClr val="accent6"/>
        </a:buClr>
        <a:buFont typeface="Wingdings" charset="2"/>
        <a:buChar char="§"/>
        <a:defRPr sz="2000" b="0" i="0" kern="1200">
          <a:solidFill>
            <a:schemeClr val="tx1"/>
          </a:solidFill>
          <a:latin typeface="+mn-lt"/>
          <a:ea typeface="+mn-ea"/>
          <a:cs typeface="ITC Avant Garde Std Md"/>
        </a:defRPr>
      </a:lvl3pPr>
      <a:lvl4pPr marL="1278059" indent="-228225" algn="l" defTabSz="912899" rtl="0" eaLnBrk="1" latinLnBrk="0" hangingPunct="1">
        <a:spcBef>
          <a:spcPct val="20000"/>
        </a:spcBef>
        <a:buClr>
          <a:schemeClr val="accent6"/>
        </a:buClr>
        <a:buFont typeface="Wingdings" charset="2"/>
        <a:buChar char="§"/>
        <a:defRPr sz="1800" b="0" i="0" kern="1200">
          <a:solidFill>
            <a:schemeClr val="tx1"/>
          </a:solidFill>
          <a:latin typeface="+mn-lt"/>
          <a:ea typeface="+mn-ea"/>
          <a:cs typeface="ITC Avant Garde Std Md"/>
        </a:defRPr>
      </a:lvl4pPr>
      <a:lvl5pPr marL="1551928" indent="-228225" algn="l" defTabSz="912899" rtl="0" eaLnBrk="1" latinLnBrk="0" hangingPunct="1">
        <a:spcBef>
          <a:spcPct val="20000"/>
        </a:spcBef>
        <a:buClr>
          <a:schemeClr val="accent6"/>
        </a:buClr>
        <a:buFont typeface="Wingdings" charset="2"/>
        <a:buChar char="§"/>
        <a:defRPr sz="1600" b="0" i="0" kern="1200" baseline="0">
          <a:solidFill>
            <a:schemeClr val="tx1"/>
          </a:solidFill>
          <a:latin typeface="+mn-lt"/>
          <a:ea typeface="+mn-ea"/>
          <a:cs typeface="ITC Avant Garde Std Md"/>
        </a:defRPr>
      </a:lvl5pPr>
      <a:lvl6pPr marL="1734509" indent="-182580" algn="l" defTabSz="912899"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17088" indent="-182580" algn="l" defTabSz="912899"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099668" indent="-182580" algn="l" defTabSz="912899"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2248" indent="-182580" algn="l" defTabSz="912899"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2899" rtl="0" eaLnBrk="1" latinLnBrk="0" hangingPunct="1">
        <a:defRPr sz="1800" kern="1200">
          <a:solidFill>
            <a:schemeClr val="tx1"/>
          </a:solidFill>
          <a:latin typeface="+mn-lt"/>
          <a:ea typeface="+mn-ea"/>
          <a:cs typeface="+mn-cs"/>
        </a:defRPr>
      </a:lvl1pPr>
      <a:lvl2pPr marL="456449" algn="l" defTabSz="912899" rtl="0" eaLnBrk="1" latinLnBrk="0" hangingPunct="1">
        <a:defRPr sz="1800" kern="1200">
          <a:solidFill>
            <a:schemeClr val="tx1"/>
          </a:solidFill>
          <a:latin typeface="+mn-lt"/>
          <a:ea typeface="+mn-ea"/>
          <a:cs typeface="+mn-cs"/>
        </a:defRPr>
      </a:lvl2pPr>
      <a:lvl3pPr marL="912899" algn="l" defTabSz="912899" rtl="0" eaLnBrk="1" latinLnBrk="0" hangingPunct="1">
        <a:defRPr sz="1800" kern="1200">
          <a:solidFill>
            <a:schemeClr val="tx1"/>
          </a:solidFill>
          <a:latin typeface="+mn-lt"/>
          <a:ea typeface="+mn-ea"/>
          <a:cs typeface="+mn-cs"/>
        </a:defRPr>
      </a:lvl3pPr>
      <a:lvl4pPr marL="1369349" algn="l" defTabSz="912899" rtl="0" eaLnBrk="1" latinLnBrk="0" hangingPunct="1">
        <a:defRPr sz="1800" kern="1200">
          <a:solidFill>
            <a:schemeClr val="tx1"/>
          </a:solidFill>
          <a:latin typeface="+mn-lt"/>
          <a:ea typeface="+mn-ea"/>
          <a:cs typeface="+mn-cs"/>
        </a:defRPr>
      </a:lvl4pPr>
      <a:lvl5pPr marL="1825798" algn="l" defTabSz="912899" rtl="0" eaLnBrk="1" latinLnBrk="0" hangingPunct="1">
        <a:defRPr sz="1800" kern="1200">
          <a:solidFill>
            <a:schemeClr val="tx1"/>
          </a:solidFill>
          <a:latin typeface="+mn-lt"/>
          <a:ea typeface="+mn-ea"/>
          <a:cs typeface="+mn-cs"/>
        </a:defRPr>
      </a:lvl5pPr>
      <a:lvl6pPr marL="2282248" algn="l" defTabSz="912899" rtl="0" eaLnBrk="1" latinLnBrk="0" hangingPunct="1">
        <a:defRPr sz="1800" kern="1200">
          <a:solidFill>
            <a:schemeClr val="tx1"/>
          </a:solidFill>
          <a:latin typeface="+mn-lt"/>
          <a:ea typeface="+mn-ea"/>
          <a:cs typeface="+mn-cs"/>
        </a:defRPr>
      </a:lvl6pPr>
      <a:lvl7pPr marL="2738697" algn="l" defTabSz="912899" rtl="0" eaLnBrk="1" latinLnBrk="0" hangingPunct="1">
        <a:defRPr sz="1800" kern="1200">
          <a:solidFill>
            <a:schemeClr val="tx1"/>
          </a:solidFill>
          <a:latin typeface="+mn-lt"/>
          <a:ea typeface="+mn-ea"/>
          <a:cs typeface="+mn-cs"/>
        </a:defRPr>
      </a:lvl7pPr>
      <a:lvl8pPr marL="3195147" algn="l" defTabSz="912899" rtl="0" eaLnBrk="1" latinLnBrk="0" hangingPunct="1">
        <a:defRPr sz="1800" kern="1200">
          <a:solidFill>
            <a:schemeClr val="tx1"/>
          </a:solidFill>
          <a:latin typeface="+mn-lt"/>
          <a:ea typeface="+mn-ea"/>
          <a:cs typeface="+mn-cs"/>
        </a:defRPr>
      </a:lvl8pPr>
      <a:lvl9pPr marL="3651597" algn="l" defTabSz="91289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1516" y="1539816"/>
            <a:ext cx="7772399" cy="2474409"/>
          </a:xfrm>
        </p:spPr>
        <p:txBody>
          <a:bodyPr/>
          <a:lstStyle/>
          <a:p>
            <a:pPr>
              <a:lnSpc>
                <a:spcPts val="4400"/>
              </a:lnSpc>
            </a:pPr>
            <a:r>
              <a:rPr lang="en-US" altLang="en-US" sz="4000" b="1" dirty="0"/>
              <a:t>Identification and Management of Personality Disorders</a:t>
            </a:r>
            <a:br>
              <a:rPr lang="en-US" altLang="en-US" sz="4000" b="1" dirty="0"/>
            </a:br>
            <a:r>
              <a:rPr lang="en-US" altLang="en-US" sz="4000" b="1" dirty="0"/>
              <a:t>and How They Can Affect</a:t>
            </a:r>
            <a:br>
              <a:rPr lang="en-US" altLang="en-US" sz="4000" b="1" dirty="0"/>
            </a:br>
            <a:r>
              <a:rPr lang="en-US" altLang="en-US" sz="4000" b="1" dirty="0"/>
              <a:t>HIV Caregiving</a:t>
            </a:r>
            <a:endParaRPr lang="en-US" sz="4000" b="1" dirty="0"/>
          </a:p>
        </p:txBody>
      </p:sp>
      <p:sp>
        <p:nvSpPr>
          <p:cNvPr id="3" name="Subtitle 2"/>
          <p:cNvSpPr>
            <a:spLocks noGrp="1"/>
          </p:cNvSpPr>
          <p:nvPr>
            <p:ph type="subTitle" idx="1"/>
          </p:nvPr>
        </p:nvSpPr>
        <p:spPr>
          <a:xfrm>
            <a:off x="547782" y="4071667"/>
            <a:ext cx="7686133" cy="1984076"/>
          </a:xfrm>
        </p:spPr>
        <p:txBody>
          <a:bodyPr>
            <a:normAutofit/>
          </a:bodyPr>
          <a:lstStyle/>
          <a:p>
            <a:pPr>
              <a:spcBef>
                <a:spcPts val="0"/>
              </a:spcBef>
            </a:pPr>
            <a:r>
              <a:rPr lang="en-US" altLang="en-US" sz="3200" b="1">
                <a:solidFill>
                  <a:schemeClr val="tx2"/>
                </a:solidFill>
                <a:latin typeface="+mj-lt"/>
                <a:ea typeface="+mj-ea"/>
                <a:cs typeface="+mj-cs"/>
              </a:rPr>
              <a:t>James </a:t>
            </a:r>
            <a:r>
              <a:rPr lang="en-US" altLang="en-US" sz="3200" b="1" dirty="0">
                <a:solidFill>
                  <a:schemeClr val="tx2"/>
                </a:solidFill>
                <a:latin typeface="+mj-lt"/>
                <a:ea typeface="+mj-ea"/>
                <a:cs typeface="+mj-cs"/>
              </a:rPr>
              <a:t>Satriano, Ph.D.</a:t>
            </a:r>
          </a:p>
          <a:p>
            <a:pPr>
              <a:lnSpc>
                <a:spcPts val="2600"/>
              </a:lnSpc>
              <a:spcBef>
                <a:spcPts val="0"/>
              </a:spcBef>
            </a:pPr>
            <a:r>
              <a:rPr lang="en-US" altLang="en-US" sz="2400" dirty="0">
                <a:solidFill>
                  <a:schemeClr val="tx2"/>
                </a:solidFill>
                <a:latin typeface="+mj-lt"/>
                <a:ea typeface="+mj-ea"/>
                <a:cs typeface="+mj-cs"/>
              </a:rPr>
              <a:t>AIDS Education and Training Center    </a:t>
            </a:r>
          </a:p>
          <a:p>
            <a:pPr>
              <a:lnSpc>
                <a:spcPts val="2600"/>
              </a:lnSpc>
              <a:spcBef>
                <a:spcPts val="0"/>
              </a:spcBef>
            </a:pPr>
            <a:r>
              <a:rPr lang="en-US" altLang="en-US" sz="2400" dirty="0">
                <a:solidFill>
                  <a:schemeClr val="tx2"/>
                </a:solidFill>
                <a:latin typeface="+mj-lt"/>
                <a:ea typeface="+mj-ea"/>
                <a:cs typeface="+mj-cs"/>
              </a:rPr>
              <a:t>Columbia University Department of Psychiatry  </a:t>
            </a:r>
            <a:endParaRPr lang="en-US" altLang="en-US" sz="2400" dirty="0">
              <a:solidFill>
                <a:schemeClr val="tx2"/>
              </a:solidFill>
            </a:endParaRPr>
          </a:p>
        </p:txBody>
      </p:sp>
    </p:spTree>
    <p:extLst>
      <p:ext uri="{BB962C8B-B14F-4D97-AF65-F5344CB8AC3E}">
        <p14:creationId xmlns:p14="http://schemas.microsoft.com/office/powerpoint/2010/main" val="13060133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583487" cy="1044388"/>
          </a:xfrm>
        </p:spPr>
        <p:txBody>
          <a:bodyPr/>
          <a:lstStyle/>
          <a:p>
            <a:r>
              <a:rPr lang="en-US" sz="3600" dirty="0"/>
              <a:t>DSM-5 Alternative Model for PDs</a:t>
            </a:r>
          </a:p>
        </p:txBody>
      </p:sp>
      <p:sp>
        <p:nvSpPr>
          <p:cNvPr id="3" name="Content Placeholder 2"/>
          <p:cNvSpPr>
            <a:spLocks noGrp="1"/>
          </p:cNvSpPr>
          <p:nvPr>
            <p:ph idx="1"/>
          </p:nvPr>
        </p:nvSpPr>
        <p:spPr>
          <a:xfrm>
            <a:off x="762000" y="1219200"/>
            <a:ext cx="7583487" cy="4742330"/>
          </a:xfrm>
        </p:spPr>
        <p:txBody>
          <a:bodyPr>
            <a:normAutofit lnSpcReduction="10000"/>
          </a:bodyPr>
          <a:lstStyle/>
          <a:p>
            <a:r>
              <a:rPr lang="en-US" dirty="0">
                <a:latin typeface="Constantia" panose="02030602050306030303" pitchFamily="18" charset="0"/>
              </a:rPr>
              <a:t>Personality Disorders characterized by impairments in personality functioning and pathological personality traits which are often maladaptive variants of non-pathological personality traits. </a:t>
            </a:r>
          </a:p>
          <a:p>
            <a:r>
              <a:rPr lang="en-US" dirty="0">
                <a:latin typeface="Constantia" panose="02030602050306030303" pitchFamily="18" charset="0"/>
              </a:rPr>
              <a:t>Includes Antisocial, Avoidant, Borderline, Obsessive-Compulsive, Narcissistic and Schizotypal PDs and a Personality Disorder – Trait Specified.</a:t>
            </a:r>
          </a:p>
          <a:p>
            <a:r>
              <a:rPr lang="en-US" dirty="0">
                <a:latin typeface="Constantia" panose="02030602050306030303" pitchFamily="18" charset="0"/>
              </a:rPr>
              <a:t>All Personality Disorders look at disturbances in self (identity &amp; self-direction) &amp; interpersonal (empathy &amp; intimacy) functioning.</a:t>
            </a:r>
          </a:p>
          <a:p>
            <a:r>
              <a:rPr lang="en-US" dirty="0">
                <a:latin typeface="Constantia" panose="02030602050306030303" pitchFamily="18" charset="0"/>
              </a:rPr>
              <a:t>25 specific traits in 5 domains – negative affectivity, detachment, antagonism, disinhibition, psychoticism.</a:t>
            </a:r>
          </a:p>
          <a:p>
            <a:pPr marL="0" indent="0">
              <a:buNone/>
            </a:pPr>
            <a:endParaRPr lang="en-US" dirty="0">
              <a:latin typeface="Constantia" panose="02030602050306030303" pitchFamily="18" charset="0"/>
            </a:endParaRPr>
          </a:p>
        </p:txBody>
      </p:sp>
    </p:spTree>
    <p:extLst>
      <p:ext uri="{BB962C8B-B14F-4D97-AF65-F5344CB8AC3E}">
        <p14:creationId xmlns:p14="http://schemas.microsoft.com/office/powerpoint/2010/main" val="1352812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914400"/>
          </a:xfrm>
        </p:spPr>
        <p:txBody>
          <a:bodyPr/>
          <a:lstStyle/>
          <a:p>
            <a:r>
              <a:rPr lang="en-US" altLang="en-US" sz="4000" dirty="0"/>
              <a:t>DSM-5 definition of  PD</a:t>
            </a:r>
            <a:endParaRPr lang="en-US" sz="4000" dirty="0"/>
          </a:p>
        </p:txBody>
      </p:sp>
      <p:sp>
        <p:nvSpPr>
          <p:cNvPr id="3" name="Content Placeholder 2"/>
          <p:cNvSpPr>
            <a:spLocks noGrp="1"/>
          </p:cNvSpPr>
          <p:nvPr>
            <p:ph idx="1"/>
          </p:nvPr>
        </p:nvSpPr>
        <p:spPr>
          <a:xfrm>
            <a:off x="762000" y="1524000"/>
            <a:ext cx="7583487" cy="4208930"/>
          </a:xfrm>
        </p:spPr>
        <p:txBody>
          <a:bodyPr>
            <a:normAutofit lnSpcReduction="10000"/>
          </a:bodyPr>
          <a:lstStyle/>
          <a:p>
            <a:r>
              <a:rPr lang="en-US" altLang="en-US" sz="2400" dirty="0">
                <a:latin typeface="Constantia" pitchFamily="18" charset="0"/>
              </a:rPr>
              <a:t>An enduring pattern of inner experience and behavior that deviates markedly from the expectations of the individual’s culture manifested in at least two areas (cognition, affect, interpersonal functioning, impulse control).</a:t>
            </a:r>
          </a:p>
          <a:p>
            <a:r>
              <a:rPr lang="en-US" altLang="en-US" sz="2400" dirty="0">
                <a:latin typeface="Constantia" pitchFamily="18" charset="0"/>
              </a:rPr>
              <a:t>The pattern is inflexible and pervasive.</a:t>
            </a:r>
          </a:p>
          <a:p>
            <a:r>
              <a:rPr lang="en-US" altLang="en-US" sz="2400" dirty="0">
                <a:latin typeface="Constantia" pitchFamily="18" charset="0"/>
              </a:rPr>
              <a:t>The pattern leads to significant distress.</a:t>
            </a:r>
          </a:p>
          <a:p>
            <a:r>
              <a:rPr lang="en-US" altLang="en-US" sz="2400" dirty="0">
                <a:latin typeface="Constantia" pitchFamily="18" charset="0"/>
              </a:rPr>
              <a:t>Is stable and of long duration.</a:t>
            </a:r>
          </a:p>
          <a:p>
            <a:r>
              <a:rPr lang="en-US" altLang="en-US" sz="2400" dirty="0">
                <a:latin typeface="Constantia" pitchFamily="18" charset="0"/>
              </a:rPr>
              <a:t>Not better explained by another mental disorder or attributable to substance abuse or a medical condition. </a:t>
            </a:r>
          </a:p>
          <a:p>
            <a:pPr marL="0" indent="0">
              <a:buNone/>
            </a:pPr>
            <a:endParaRPr lang="en-US" dirty="0"/>
          </a:p>
        </p:txBody>
      </p:sp>
    </p:spTree>
    <p:extLst>
      <p:ext uri="{BB962C8B-B14F-4D97-AF65-F5344CB8AC3E}">
        <p14:creationId xmlns:p14="http://schemas.microsoft.com/office/powerpoint/2010/main" val="1372293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DSM-5 definition of PD </a:t>
            </a:r>
            <a:r>
              <a:rPr lang="en-US" i="1" dirty="0"/>
              <a:t>continued</a:t>
            </a:r>
          </a:p>
        </p:txBody>
      </p:sp>
      <p:sp>
        <p:nvSpPr>
          <p:cNvPr id="3" name="Content Placeholder 2"/>
          <p:cNvSpPr>
            <a:spLocks noGrp="1"/>
          </p:cNvSpPr>
          <p:nvPr>
            <p:ph idx="1"/>
          </p:nvPr>
        </p:nvSpPr>
        <p:spPr/>
        <p:txBody>
          <a:bodyPr/>
          <a:lstStyle/>
          <a:p>
            <a:r>
              <a:rPr lang="en-US" dirty="0">
                <a:latin typeface="Constantia" panose="02030602050306030303" pitchFamily="18" charset="0"/>
              </a:rPr>
              <a:t>Enduring aspect – in theory Personality Disorders are evident since adolescence or young adulthood and are relatively chronic and stable throughout adulthood – most other disorders generally more episodic</a:t>
            </a:r>
          </a:p>
          <a:p>
            <a:r>
              <a:rPr lang="en-US" dirty="0">
                <a:latin typeface="Constantia" panose="02030602050306030303" pitchFamily="18" charset="0"/>
              </a:rPr>
              <a:t>Requirement of impairment or subjective distress – an important point for almost all psychiatric disorders</a:t>
            </a:r>
          </a:p>
          <a:p>
            <a:r>
              <a:rPr lang="en-US" dirty="0">
                <a:latin typeface="Constantia" panose="02030602050306030303" pitchFamily="18" charset="0"/>
              </a:rPr>
              <a:t>Ruling out another psychiatric disorder – particularly important when there is a seeming change in personality later in adulthood</a:t>
            </a:r>
          </a:p>
          <a:p>
            <a:endParaRPr lang="en-US" dirty="0"/>
          </a:p>
        </p:txBody>
      </p:sp>
    </p:spTree>
    <p:extLst>
      <p:ext uri="{BB962C8B-B14F-4D97-AF65-F5344CB8AC3E}">
        <p14:creationId xmlns:p14="http://schemas.microsoft.com/office/powerpoint/2010/main" val="4117639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838200"/>
          </a:xfrm>
        </p:spPr>
        <p:txBody>
          <a:bodyPr/>
          <a:lstStyle/>
          <a:p>
            <a:r>
              <a:rPr lang="en-US" dirty="0"/>
              <a:t>Diagnosis of Personality Disorder</a:t>
            </a:r>
          </a:p>
        </p:txBody>
      </p:sp>
      <p:sp>
        <p:nvSpPr>
          <p:cNvPr id="3" name="Content Placeholder 2"/>
          <p:cNvSpPr>
            <a:spLocks noGrp="1"/>
          </p:cNvSpPr>
          <p:nvPr>
            <p:ph idx="1"/>
          </p:nvPr>
        </p:nvSpPr>
        <p:spPr>
          <a:xfrm>
            <a:off x="762000" y="1524000"/>
            <a:ext cx="7583487" cy="4208930"/>
          </a:xfrm>
        </p:spPr>
        <p:txBody>
          <a:bodyPr>
            <a:normAutofit lnSpcReduction="10000"/>
          </a:bodyPr>
          <a:lstStyle/>
          <a:p>
            <a:r>
              <a:rPr lang="en-US" dirty="0">
                <a:latin typeface="Constantia" panose="02030602050306030303" pitchFamily="18" charset="0"/>
              </a:rPr>
              <a:t>Several semi-structured interviews available to ensure a systematic assessment and increase reliability.</a:t>
            </a:r>
          </a:p>
          <a:p>
            <a:r>
              <a:rPr lang="en-US" dirty="0">
                <a:latin typeface="Constantia" panose="02030602050306030303" pitchFamily="18" charset="0"/>
              </a:rPr>
              <a:t>Subjective assessments much more susceptible to bias (e.g., gender or culturally based) as well as incomplete assessment.</a:t>
            </a:r>
          </a:p>
          <a:p>
            <a:r>
              <a:rPr lang="en-US" dirty="0">
                <a:latin typeface="Constantia" panose="02030602050306030303" pitchFamily="18" charset="0"/>
              </a:rPr>
              <a:t>Length of time for assessment can make semi-structured interviews impractical but there are self-report questionnaires that can be used as well. </a:t>
            </a:r>
          </a:p>
          <a:p>
            <a:r>
              <a:rPr lang="en-US" dirty="0">
                <a:latin typeface="Constantia" panose="02030602050306030303" pitchFamily="18" charset="0"/>
              </a:rPr>
              <a:t>Patients with PDs tend to have poorer treatment outcomes, greater recurrence of other psychiatric disorders, and higher risk for suicidal behaviors.</a:t>
            </a:r>
          </a:p>
        </p:txBody>
      </p:sp>
    </p:spTree>
    <p:extLst>
      <p:ext uri="{BB962C8B-B14F-4D97-AF65-F5344CB8AC3E}">
        <p14:creationId xmlns:p14="http://schemas.microsoft.com/office/powerpoint/2010/main" val="1823171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945" y="381000"/>
            <a:ext cx="7583487" cy="685800"/>
          </a:xfrm>
        </p:spPr>
        <p:txBody>
          <a:bodyPr/>
          <a:lstStyle/>
          <a:p>
            <a:r>
              <a:rPr lang="en-US" altLang="en-US" sz="3600" dirty="0"/>
              <a:t>PDs among People with HIV/AIDS</a:t>
            </a:r>
            <a:endParaRPr lang="en-US" dirty="0"/>
          </a:p>
        </p:txBody>
      </p:sp>
      <p:sp>
        <p:nvSpPr>
          <p:cNvPr id="3" name="Content Placeholder 2"/>
          <p:cNvSpPr>
            <a:spLocks noGrp="1"/>
          </p:cNvSpPr>
          <p:nvPr>
            <p:ph idx="1"/>
          </p:nvPr>
        </p:nvSpPr>
        <p:spPr>
          <a:xfrm>
            <a:off x="685800" y="1219199"/>
            <a:ext cx="7677150" cy="4871049"/>
          </a:xfrm>
        </p:spPr>
        <p:txBody>
          <a:bodyPr>
            <a:noAutofit/>
          </a:bodyPr>
          <a:lstStyle/>
          <a:p>
            <a:pPr marL="342900" indent="-342900">
              <a:buFont typeface="Wingdings" panose="05000000000000000000" pitchFamily="2" charset="2"/>
              <a:buChar char="§"/>
            </a:pPr>
            <a:r>
              <a:rPr lang="en-US" altLang="en-US" dirty="0">
                <a:latin typeface="Constantia" panose="02030602050306030303" pitchFamily="18" charset="0"/>
              </a:rPr>
              <a:t>The National Comorbidity Study (</a:t>
            </a:r>
            <a:r>
              <a:rPr lang="en-US" altLang="en-US" i="1" dirty="0">
                <a:latin typeface="Constantia" panose="02030602050306030303" pitchFamily="18" charset="0"/>
              </a:rPr>
              <a:t>Kessler et al., 1996</a:t>
            </a:r>
            <a:r>
              <a:rPr lang="en-US" altLang="en-US" dirty="0">
                <a:latin typeface="Constantia" panose="02030602050306030303" pitchFamily="18" charset="0"/>
              </a:rPr>
              <a:t>) showed that substance use disorders are highly co-morbid with other psychiatric disorders including borderline personality disorder.</a:t>
            </a:r>
          </a:p>
          <a:p>
            <a:pPr marL="342900" indent="-342900">
              <a:buFont typeface="Wingdings" panose="05000000000000000000" pitchFamily="2" charset="2"/>
              <a:buChar char="§"/>
            </a:pPr>
            <a:r>
              <a:rPr lang="en-US" altLang="en-US" dirty="0">
                <a:latin typeface="Constantia" panose="02030602050306030303" pitchFamily="18" charset="0"/>
              </a:rPr>
              <a:t>Substance use disorders are very common among people living with HIV/AIDS.</a:t>
            </a:r>
          </a:p>
          <a:p>
            <a:pPr marL="342900" indent="-342900">
              <a:buFont typeface="Wingdings" panose="05000000000000000000" pitchFamily="2" charset="2"/>
              <a:buChar char="§"/>
            </a:pPr>
            <a:r>
              <a:rPr lang="en-US" altLang="en-US" dirty="0">
                <a:latin typeface="Constantia" panose="02030602050306030303" pitchFamily="18" charset="0"/>
              </a:rPr>
              <a:t>Study of incarcerated men in NC with BPD – symptoms associated with multiple partners, drug use with sex partners, having sex while high, and crack/cocaine and ecstasy use.</a:t>
            </a:r>
          </a:p>
          <a:p>
            <a:pPr marL="365760" indent="0">
              <a:buNone/>
            </a:pPr>
            <a:r>
              <a:rPr lang="en-US" altLang="en-US" sz="2000" i="1" dirty="0">
                <a:latin typeface="Constantia" panose="02030602050306030303" pitchFamily="18" charset="0"/>
              </a:rPr>
              <a:t>Borderline Personality Disorder Symptoms &amp; HIV Risk Behaviors among African-American Incarcerated Men, </a:t>
            </a:r>
            <a:r>
              <a:rPr lang="en-US" altLang="en-US" sz="2000" i="1" dirty="0" err="1">
                <a:latin typeface="Constantia" panose="02030602050306030303" pitchFamily="18" charset="0"/>
              </a:rPr>
              <a:t>Scheidell</a:t>
            </a:r>
            <a:r>
              <a:rPr lang="en-US" altLang="en-US" sz="2000" i="1" dirty="0">
                <a:latin typeface="Constantia" panose="02030602050306030303" pitchFamily="18" charset="0"/>
              </a:rPr>
              <a:t>, </a:t>
            </a:r>
            <a:r>
              <a:rPr lang="en-US" altLang="en-US" sz="2000" i="1" dirty="0" err="1">
                <a:latin typeface="Constantia" panose="02030602050306030303" pitchFamily="18" charset="0"/>
              </a:rPr>
              <a:t>Lujuez</a:t>
            </a:r>
            <a:r>
              <a:rPr lang="en-US" altLang="en-US" sz="2000" i="1" dirty="0">
                <a:latin typeface="Constantia" panose="02030602050306030303" pitchFamily="18" charset="0"/>
              </a:rPr>
              <a:t>, etc. (2014).</a:t>
            </a:r>
          </a:p>
          <a:p>
            <a:pPr marL="342900" indent="-342900">
              <a:buFont typeface="Wingdings" panose="05000000000000000000" pitchFamily="2" charset="2"/>
              <a:buChar char="§"/>
            </a:pPr>
            <a:endParaRPr lang="en-US" altLang="en-US" sz="2000" dirty="0">
              <a:latin typeface="Constantia" panose="02030602050306030303" pitchFamily="18" charset="0"/>
            </a:endParaRPr>
          </a:p>
          <a:p>
            <a:pPr marL="273050" indent="-273050">
              <a:buClr>
                <a:srgbClr val="AAADCA"/>
              </a:buClr>
              <a:buFont typeface="Arial" pitchFamily="34" charset="0"/>
              <a:buChar char="•"/>
            </a:pPr>
            <a:endParaRPr lang="en-US" altLang="en-US" sz="2000" i="1" dirty="0">
              <a:latin typeface="Constantia" panose="02030602050306030303" pitchFamily="18" charset="0"/>
            </a:endParaRPr>
          </a:p>
          <a:p>
            <a:pPr marL="0" indent="0">
              <a:buNone/>
            </a:pPr>
            <a:endParaRPr lang="en-US" dirty="0">
              <a:latin typeface="Constantia" panose="02030602050306030303" pitchFamily="18" charset="0"/>
            </a:endParaRPr>
          </a:p>
        </p:txBody>
      </p:sp>
    </p:spTree>
    <p:extLst>
      <p:ext uri="{BB962C8B-B14F-4D97-AF65-F5344CB8AC3E}">
        <p14:creationId xmlns:p14="http://schemas.microsoft.com/office/powerpoint/2010/main" val="3579160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583487" cy="1044388"/>
          </a:xfrm>
        </p:spPr>
        <p:txBody>
          <a:bodyPr/>
          <a:lstStyle/>
          <a:p>
            <a:r>
              <a:rPr lang="en-US" dirty="0"/>
              <a:t>PDs among People with SUDs</a:t>
            </a:r>
          </a:p>
        </p:txBody>
      </p:sp>
      <p:sp>
        <p:nvSpPr>
          <p:cNvPr id="3" name="Content Placeholder 2"/>
          <p:cNvSpPr>
            <a:spLocks noGrp="1"/>
          </p:cNvSpPr>
          <p:nvPr>
            <p:ph idx="1"/>
          </p:nvPr>
        </p:nvSpPr>
        <p:spPr>
          <a:xfrm>
            <a:off x="552092" y="1196788"/>
            <a:ext cx="8091576" cy="4669174"/>
          </a:xfrm>
        </p:spPr>
        <p:txBody>
          <a:bodyPr>
            <a:normAutofit lnSpcReduction="10000"/>
          </a:bodyPr>
          <a:lstStyle/>
          <a:p>
            <a:pPr>
              <a:lnSpc>
                <a:spcPct val="110000"/>
              </a:lnSpc>
              <a:spcBef>
                <a:spcPts val="0"/>
              </a:spcBef>
            </a:pPr>
            <a:r>
              <a:rPr lang="en-US" dirty="0">
                <a:latin typeface="Constantia" panose="02030602050306030303" pitchFamily="18" charset="0"/>
              </a:rPr>
              <a:t>40-50% of individuals with a SUD meet the criteria for ASPD and about 90% of individuals with ASPD also have a co-occurring SUD</a:t>
            </a:r>
          </a:p>
          <a:p>
            <a:pPr marL="365760" indent="0">
              <a:lnSpc>
                <a:spcPct val="110000"/>
              </a:lnSpc>
              <a:spcBef>
                <a:spcPts val="0"/>
              </a:spcBef>
              <a:spcAft>
                <a:spcPts val="600"/>
              </a:spcAft>
              <a:buNone/>
            </a:pPr>
            <a:r>
              <a:rPr lang="en-US" i="1" dirty="0">
                <a:latin typeface="Constantia" panose="02030602050306030303" pitchFamily="18" charset="0"/>
              </a:rPr>
              <a:t>Messina, N., Wish, E., &amp; </a:t>
            </a:r>
            <a:r>
              <a:rPr lang="en-US" i="1" dirty="0" err="1">
                <a:latin typeface="Constantia" panose="02030602050306030303" pitchFamily="18" charset="0"/>
              </a:rPr>
              <a:t>Nemes</a:t>
            </a:r>
            <a:r>
              <a:rPr lang="en-US" i="1" dirty="0">
                <a:latin typeface="Constantia" panose="02030602050306030303" pitchFamily="18" charset="0"/>
              </a:rPr>
              <a:t>, S. (1999). </a:t>
            </a:r>
          </a:p>
          <a:p>
            <a:pPr>
              <a:lnSpc>
                <a:spcPct val="110000"/>
              </a:lnSpc>
              <a:spcBef>
                <a:spcPts val="0"/>
              </a:spcBef>
            </a:pPr>
            <a:r>
              <a:rPr lang="en-US" dirty="0">
                <a:latin typeface="Constantia" panose="02030602050306030303" pitchFamily="18" charset="0"/>
              </a:rPr>
              <a:t>Over 50% of individuals with a lifetime diagnosis of BPD also had a SUD diagnosis in the previous 12 months</a:t>
            </a:r>
          </a:p>
          <a:p>
            <a:pPr marL="365760" indent="0">
              <a:lnSpc>
                <a:spcPct val="110000"/>
              </a:lnSpc>
              <a:spcBef>
                <a:spcPts val="0"/>
              </a:spcBef>
              <a:spcAft>
                <a:spcPts val="600"/>
              </a:spcAft>
              <a:buNone/>
            </a:pPr>
            <a:r>
              <a:rPr lang="en-US" i="1" dirty="0">
                <a:latin typeface="Constantia" panose="02030602050306030303" pitchFamily="18" charset="0"/>
              </a:rPr>
              <a:t>Grant, B.F., Chou, S.P., Goldstein, R.B., Stinson, F.S., Saha, T.D., et al. (2008).</a:t>
            </a:r>
          </a:p>
          <a:p>
            <a:pPr>
              <a:lnSpc>
                <a:spcPct val="110000"/>
              </a:lnSpc>
              <a:spcBef>
                <a:spcPts val="0"/>
              </a:spcBef>
            </a:pPr>
            <a:r>
              <a:rPr lang="en-US" dirty="0">
                <a:latin typeface="Constantia" panose="02030602050306030303" pitchFamily="18" charset="0"/>
              </a:rPr>
              <a:t>60% of patients with a SUD had a Personality Disorder -  BPD more associated with current and ASPD with lifetime disorders</a:t>
            </a:r>
          </a:p>
          <a:p>
            <a:pPr marL="365760" indent="0">
              <a:lnSpc>
                <a:spcPct val="110000"/>
              </a:lnSpc>
              <a:spcBef>
                <a:spcPts val="0"/>
              </a:spcBef>
              <a:buNone/>
            </a:pPr>
            <a:r>
              <a:rPr lang="en-US" i="1" dirty="0" err="1">
                <a:latin typeface="Constantia" panose="02030602050306030303" pitchFamily="18" charset="0"/>
              </a:rPr>
              <a:t>Skodol</a:t>
            </a:r>
            <a:r>
              <a:rPr lang="en-US" i="1" dirty="0">
                <a:latin typeface="Constantia" panose="02030602050306030303" pitchFamily="18" charset="0"/>
              </a:rPr>
              <a:t>, A.E., Oldham, J.M., Gallaher, P.E. (1999).</a:t>
            </a:r>
          </a:p>
        </p:txBody>
      </p:sp>
    </p:spTree>
    <p:extLst>
      <p:ext uri="{BB962C8B-B14F-4D97-AF65-F5344CB8AC3E}">
        <p14:creationId xmlns:p14="http://schemas.microsoft.com/office/powerpoint/2010/main" val="2609678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838200"/>
          </a:xfrm>
        </p:spPr>
        <p:txBody>
          <a:bodyPr/>
          <a:lstStyle/>
          <a:p>
            <a:r>
              <a:rPr lang="en-US" altLang="en-US" dirty="0"/>
              <a:t>Personality Disorders among IDUs</a:t>
            </a:r>
            <a:endParaRPr lang="en-US" dirty="0"/>
          </a:p>
        </p:txBody>
      </p:sp>
      <p:sp>
        <p:nvSpPr>
          <p:cNvPr id="3" name="Content Placeholder 2"/>
          <p:cNvSpPr>
            <a:spLocks noGrp="1"/>
          </p:cNvSpPr>
          <p:nvPr>
            <p:ph idx="1"/>
          </p:nvPr>
        </p:nvSpPr>
        <p:spPr>
          <a:xfrm>
            <a:off x="672861" y="1524000"/>
            <a:ext cx="8091578" cy="4513730"/>
          </a:xfrm>
        </p:spPr>
        <p:txBody>
          <a:bodyPr>
            <a:normAutofit fontScale="62500" lnSpcReduction="20000"/>
          </a:bodyPr>
          <a:lstStyle/>
          <a:p>
            <a:pPr>
              <a:lnSpc>
                <a:spcPct val="120000"/>
              </a:lnSpc>
              <a:defRPr/>
            </a:pPr>
            <a:r>
              <a:rPr lang="en-US" sz="4200" dirty="0">
                <a:latin typeface="Constantia" pitchFamily="18" charset="0"/>
              </a:rPr>
              <a:t>Injection drug users are more likely than the general population to have Personality Disorders.</a:t>
            </a:r>
          </a:p>
          <a:p>
            <a:pPr>
              <a:lnSpc>
                <a:spcPct val="120000"/>
              </a:lnSpc>
              <a:defRPr/>
            </a:pPr>
            <a:r>
              <a:rPr lang="en-US" sz="4200" dirty="0">
                <a:latin typeface="Constantia" pitchFamily="18" charset="0"/>
              </a:rPr>
              <a:t>Antisocial and Borderline Personality Disorders most common</a:t>
            </a:r>
          </a:p>
          <a:p>
            <a:pPr>
              <a:lnSpc>
                <a:spcPct val="120000"/>
              </a:lnSpc>
              <a:defRPr/>
            </a:pPr>
            <a:r>
              <a:rPr lang="en-US" sz="4200" dirty="0">
                <a:latin typeface="Constantia" pitchFamily="18" charset="0"/>
              </a:rPr>
              <a:t>22% of IDUs reported to have Antisocial Personality Disorder.</a:t>
            </a:r>
          </a:p>
          <a:p>
            <a:pPr>
              <a:lnSpc>
                <a:spcPct val="120000"/>
              </a:lnSpc>
              <a:defRPr/>
            </a:pPr>
            <a:r>
              <a:rPr lang="en-US" sz="4200" dirty="0">
                <a:latin typeface="Constantia" pitchFamily="18" charset="0"/>
              </a:rPr>
              <a:t>18% of IDUs reported to have Borderline Personality Disorder.</a:t>
            </a:r>
          </a:p>
          <a:p>
            <a:pPr marL="365760">
              <a:lnSpc>
                <a:spcPct val="120000"/>
              </a:lnSpc>
              <a:spcBef>
                <a:spcPts val="0"/>
              </a:spcBef>
              <a:buNone/>
              <a:defRPr/>
            </a:pPr>
            <a:r>
              <a:rPr lang="en-US" sz="4200" dirty="0">
                <a:latin typeface="Constantia" pitchFamily="18" charset="0"/>
              </a:rPr>
              <a:t>   </a:t>
            </a:r>
            <a:r>
              <a:rPr lang="en-US" sz="2900" dirty="0" err="1">
                <a:latin typeface="Constantia" pitchFamily="18" charset="0"/>
              </a:rPr>
              <a:t>Verhuel</a:t>
            </a:r>
            <a:r>
              <a:rPr lang="en-US" sz="2900" dirty="0">
                <a:latin typeface="Constantia" pitchFamily="18" charset="0"/>
              </a:rPr>
              <a:t>, R. et al. Substance use.  In Oldham, J. </a:t>
            </a:r>
            <a:r>
              <a:rPr lang="en-US" sz="2900" dirty="0" err="1">
                <a:latin typeface="Constantia" pitchFamily="18" charset="0"/>
              </a:rPr>
              <a:t>Skodol</a:t>
            </a:r>
            <a:r>
              <a:rPr lang="en-US" sz="2900" dirty="0">
                <a:latin typeface="Constantia" pitchFamily="18" charset="0"/>
              </a:rPr>
              <a:t>, A., Bender,  D.</a:t>
            </a:r>
          </a:p>
          <a:p>
            <a:pPr marL="365760">
              <a:lnSpc>
                <a:spcPct val="120000"/>
              </a:lnSpc>
              <a:spcBef>
                <a:spcPts val="0"/>
              </a:spcBef>
              <a:buNone/>
              <a:defRPr/>
            </a:pPr>
            <a:r>
              <a:rPr lang="en-US" sz="2900" i="1" dirty="0">
                <a:latin typeface="Constantia" pitchFamily="18" charset="0"/>
              </a:rPr>
              <a:t>	The American Psychiatric  Publishing Textbook of Personality Disorders.  </a:t>
            </a:r>
            <a:r>
              <a:rPr lang="en-US" sz="2900" dirty="0">
                <a:latin typeface="Constantia" pitchFamily="18" charset="0"/>
              </a:rPr>
              <a:t>Washington D.C. The American Psychiatric Publishing Inc.; 2005: 463-75.</a:t>
            </a:r>
          </a:p>
          <a:p>
            <a:endParaRPr lang="en-US" dirty="0"/>
          </a:p>
        </p:txBody>
      </p:sp>
    </p:spTree>
    <p:extLst>
      <p:ext uri="{BB962C8B-B14F-4D97-AF65-F5344CB8AC3E}">
        <p14:creationId xmlns:p14="http://schemas.microsoft.com/office/powerpoint/2010/main" val="2632854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2" y="171121"/>
            <a:ext cx="8315569" cy="1143000"/>
          </a:xfrm>
        </p:spPr>
        <p:txBody>
          <a:bodyPr/>
          <a:lstStyle/>
          <a:p>
            <a:r>
              <a:rPr lang="en-US" altLang="en-US" dirty="0"/>
              <a:t>HIV + Psych ER Visits</a:t>
            </a:r>
            <a:endParaRPr lang="en-US" dirty="0"/>
          </a:p>
        </p:txBody>
      </p:sp>
      <p:sp>
        <p:nvSpPr>
          <p:cNvPr id="3" name="Content Placeholder 2"/>
          <p:cNvSpPr>
            <a:spLocks noGrp="1"/>
          </p:cNvSpPr>
          <p:nvPr>
            <p:ph idx="1"/>
          </p:nvPr>
        </p:nvSpPr>
        <p:spPr>
          <a:xfrm>
            <a:off x="457202" y="1293963"/>
            <a:ext cx="8315569" cy="4796286"/>
          </a:xfrm>
        </p:spPr>
        <p:txBody>
          <a:bodyPr>
            <a:normAutofit lnSpcReduction="10000"/>
          </a:bodyPr>
          <a:lstStyle/>
          <a:p>
            <a:r>
              <a:rPr lang="en-US" altLang="en-US" dirty="0">
                <a:latin typeface="Constantia" pitchFamily="18" charset="0"/>
              </a:rPr>
              <a:t>58,000 consecutive ER visits</a:t>
            </a:r>
          </a:p>
          <a:p>
            <a:r>
              <a:rPr lang="en-US" altLang="en-US" dirty="0">
                <a:latin typeface="Constantia" pitchFamily="18" charset="0"/>
              </a:rPr>
              <a:t>2.0% known HIV +</a:t>
            </a:r>
          </a:p>
          <a:p>
            <a:r>
              <a:rPr lang="en-US" altLang="en-US" dirty="0">
                <a:latin typeface="Constantia" pitchFamily="18" charset="0"/>
              </a:rPr>
              <a:t>HIV + patients more likely to be:</a:t>
            </a:r>
          </a:p>
          <a:p>
            <a:pPr lvl="1"/>
            <a:r>
              <a:rPr lang="en-US" altLang="en-US" dirty="0">
                <a:latin typeface="Constantia" pitchFamily="18" charset="0"/>
              </a:rPr>
              <a:t>Male</a:t>
            </a:r>
          </a:p>
          <a:p>
            <a:pPr lvl="1"/>
            <a:r>
              <a:rPr lang="en-US" altLang="en-US" dirty="0">
                <a:latin typeface="Constantia" pitchFamily="18" charset="0"/>
              </a:rPr>
              <a:t>Homeless</a:t>
            </a:r>
          </a:p>
          <a:p>
            <a:pPr lvl="1"/>
            <a:r>
              <a:rPr lang="en-US" altLang="en-US" dirty="0">
                <a:latin typeface="Constantia" pitchFamily="18" charset="0"/>
              </a:rPr>
              <a:t>African American</a:t>
            </a:r>
          </a:p>
          <a:p>
            <a:pPr lvl="1"/>
            <a:r>
              <a:rPr lang="en-US" altLang="en-US" dirty="0">
                <a:latin typeface="Constantia" pitchFamily="18" charset="0"/>
              </a:rPr>
              <a:t>Living with dementia</a:t>
            </a:r>
          </a:p>
          <a:p>
            <a:pPr lvl="1"/>
            <a:r>
              <a:rPr lang="en-US" altLang="en-US" dirty="0">
                <a:latin typeface="Constantia" pitchFamily="18" charset="0"/>
              </a:rPr>
              <a:t>Substance abusing</a:t>
            </a:r>
          </a:p>
          <a:p>
            <a:pPr lvl="1"/>
            <a:r>
              <a:rPr lang="en-US" altLang="en-US" dirty="0">
                <a:latin typeface="Constantia" pitchFamily="18" charset="0"/>
              </a:rPr>
              <a:t>Suicidal</a:t>
            </a:r>
          </a:p>
          <a:p>
            <a:pPr lvl="1"/>
            <a:r>
              <a:rPr lang="en-US" altLang="en-US" dirty="0">
                <a:latin typeface="Constantia" pitchFamily="18" charset="0"/>
              </a:rPr>
              <a:t>Diagnosed with a borderline personality disorder</a:t>
            </a:r>
          </a:p>
          <a:p>
            <a:pPr lvl="1">
              <a:buNone/>
            </a:pPr>
            <a:endParaRPr lang="en-US" altLang="en-US" dirty="0">
              <a:latin typeface="Constantia" pitchFamily="18" charset="0"/>
            </a:endParaRPr>
          </a:p>
          <a:p>
            <a:pPr lvl="1">
              <a:buNone/>
            </a:pPr>
            <a:r>
              <a:rPr lang="en-US" altLang="en-US" i="1" dirty="0">
                <a:latin typeface="Constantia" pitchFamily="18" charset="0"/>
              </a:rPr>
              <a:t>Murray Bennett, </a:t>
            </a:r>
            <a:r>
              <a:rPr lang="en-US" altLang="en-US" i="1" dirty="0" err="1">
                <a:latin typeface="Constantia" pitchFamily="18" charset="0"/>
              </a:rPr>
              <a:t>Joesch</a:t>
            </a:r>
            <a:r>
              <a:rPr lang="en-US" altLang="en-US" i="1" dirty="0">
                <a:latin typeface="Constantia" pitchFamily="18" charset="0"/>
              </a:rPr>
              <a:t>, Mazur &amp; Roy-Byrne (2009)</a:t>
            </a:r>
          </a:p>
        </p:txBody>
      </p:sp>
    </p:spTree>
    <p:extLst>
      <p:ext uri="{BB962C8B-B14F-4D97-AF65-F5344CB8AC3E}">
        <p14:creationId xmlns:p14="http://schemas.microsoft.com/office/powerpoint/2010/main" val="3335029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583487" cy="1044388"/>
          </a:xfrm>
        </p:spPr>
        <p:txBody>
          <a:bodyPr/>
          <a:lstStyle/>
          <a:p>
            <a:r>
              <a:rPr lang="en-US" dirty="0"/>
              <a:t>Narcissistic Personality Features</a:t>
            </a:r>
          </a:p>
        </p:txBody>
      </p:sp>
      <p:sp>
        <p:nvSpPr>
          <p:cNvPr id="3" name="Content Placeholder 2"/>
          <p:cNvSpPr>
            <a:spLocks noGrp="1"/>
          </p:cNvSpPr>
          <p:nvPr>
            <p:ph idx="1"/>
          </p:nvPr>
        </p:nvSpPr>
        <p:spPr>
          <a:xfrm>
            <a:off x="779463" y="1447800"/>
            <a:ext cx="7583487" cy="4589930"/>
          </a:xfrm>
        </p:spPr>
        <p:txBody>
          <a:bodyPr>
            <a:normAutofit fontScale="92500"/>
          </a:bodyPr>
          <a:lstStyle/>
          <a:p>
            <a:r>
              <a:rPr lang="en-US" dirty="0">
                <a:latin typeface="Constantia" panose="02030602050306030303" pitchFamily="18" charset="0"/>
              </a:rPr>
              <a:t>300 individuals with HIV/AIDS recruited from infectious disease clinic – investigators looked at narcissistic characteristics, substance use, and sexual risk behaviors.</a:t>
            </a:r>
          </a:p>
          <a:p>
            <a:r>
              <a:rPr lang="en-US" dirty="0">
                <a:latin typeface="Constantia" panose="02030602050306030303" pitchFamily="18" charset="0"/>
              </a:rPr>
              <a:t>Majority of participants (85%) reported no unprotected intercourse in previous 3 months with an HIV negative partner or partner with unknown status.</a:t>
            </a:r>
          </a:p>
          <a:p>
            <a:r>
              <a:rPr lang="en-US" dirty="0">
                <a:latin typeface="Constantia" panose="02030602050306030303" pitchFamily="18" charset="0"/>
              </a:rPr>
              <a:t>Narcissistic traits strongly predicted sexual activity following substance use, more partners, more unprotected sex acts, and low intentions to use condoms in the future. </a:t>
            </a:r>
          </a:p>
          <a:p>
            <a:pPr marL="0" indent="0">
              <a:buNone/>
            </a:pPr>
            <a:r>
              <a:rPr lang="en-US" i="1" dirty="0">
                <a:latin typeface="Constantia" panose="02030602050306030303" pitchFamily="18" charset="0"/>
              </a:rPr>
              <a:t>Transmission Risk Behaviors in a Subset of HIV-positive Individuals: The Role of Narcissistic Personality Features, Martin, </a:t>
            </a:r>
            <a:r>
              <a:rPr lang="en-US" i="1" dirty="0" err="1">
                <a:latin typeface="Constantia" panose="02030602050306030303" pitchFamily="18" charset="0"/>
              </a:rPr>
              <a:t>Benotsch</a:t>
            </a:r>
            <a:r>
              <a:rPr lang="en-US" i="1" dirty="0">
                <a:latin typeface="Constantia" panose="02030602050306030303" pitchFamily="18" charset="0"/>
              </a:rPr>
              <a:t>, Lance &amp; Green (2012)</a:t>
            </a:r>
          </a:p>
          <a:p>
            <a:pPr marL="0" indent="0">
              <a:buNone/>
            </a:pPr>
            <a:endParaRPr lang="en-US" dirty="0">
              <a:latin typeface="Constantia" panose="02030602050306030303" pitchFamily="18" charset="0"/>
            </a:endParaRPr>
          </a:p>
        </p:txBody>
      </p:sp>
    </p:spTree>
    <p:extLst>
      <p:ext uri="{BB962C8B-B14F-4D97-AF65-F5344CB8AC3E}">
        <p14:creationId xmlns:p14="http://schemas.microsoft.com/office/powerpoint/2010/main" val="2437945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Personality Disorder Clusters </a:t>
            </a:r>
            <a:endParaRPr lang="en-US" dirty="0"/>
          </a:p>
        </p:txBody>
      </p:sp>
      <p:sp>
        <p:nvSpPr>
          <p:cNvPr id="3" name="Content Placeholder 2"/>
          <p:cNvSpPr>
            <a:spLocks noGrp="1"/>
          </p:cNvSpPr>
          <p:nvPr>
            <p:ph idx="1"/>
          </p:nvPr>
        </p:nvSpPr>
        <p:spPr/>
        <p:txBody>
          <a:bodyPr/>
          <a:lstStyle/>
          <a:p>
            <a:r>
              <a:rPr lang="en-US" altLang="en-US" dirty="0">
                <a:latin typeface="Constantia" pitchFamily="18" charset="0"/>
              </a:rPr>
              <a:t>Cluster A: Odd, Eccentric</a:t>
            </a:r>
          </a:p>
          <a:p>
            <a:r>
              <a:rPr lang="en-US" altLang="en-US" dirty="0">
                <a:latin typeface="Constantia" pitchFamily="18" charset="0"/>
              </a:rPr>
              <a:t>Cluster B: Dramatic, Emotional, Erratic</a:t>
            </a:r>
          </a:p>
          <a:p>
            <a:r>
              <a:rPr lang="en-US" altLang="en-US" dirty="0">
                <a:latin typeface="Constantia" pitchFamily="18" charset="0"/>
              </a:rPr>
              <a:t>Cluster C: Anxious, Fearful</a:t>
            </a:r>
          </a:p>
          <a:p>
            <a:endParaRPr lang="en-US" dirty="0"/>
          </a:p>
        </p:txBody>
      </p:sp>
    </p:spTree>
    <p:extLst>
      <p:ext uri="{BB962C8B-B14F-4D97-AF65-F5344CB8AC3E}">
        <p14:creationId xmlns:p14="http://schemas.microsoft.com/office/powerpoint/2010/main" val="2417787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pPr marL="114112" indent="0">
              <a:buNone/>
            </a:pPr>
            <a:r>
              <a:rPr lang="en-US" dirty="0"/>
              <a:t>“This program is supported by the Health Resources and Services Administration (HRSA) of the U.S. Department of Health and Human Services (HHS) as part of an award totaling $3,845,677 with zero percent financed with nongovernmental sources. The contents are those of the author(s) and do not necessarily represent the official views of, nor an endorsement, by HRSA, HHS or the U.S. Government.”</a:t>
            </a:r>
          </a:p>
          <a:p>
            <a:pPr marL="114112" indent="0">
              <a:buNone/>
            </a:pPr>
            <a:endParaRPr lang="en-US" dirty="0"/>
          </a:p>
        </p:txBody>
      </p:sp>
      <p:sp>
        <p:nvSpPr>
          <p:cNvPr id="4" name="Slide Number Placeholder 3"/>
          <p:cNvSpPr>
            <a:spLocks noGrp="1"/>
          </p:cNvSpPr>
          <p:nvPr>
            <p:ph type="sldNum" sz="quarter" idx="12"/>
          </p:nvPr>
        </p:nvSpPr>
        <p:spPr/>
        <p:txBody>
          <a:bodyPr/>
          <a:lstStyle/>
          <a:p>
            <a:fld id="{1D2EA5EF-C699-AF4C-BA42-C0A1CAAB713C}" type="slidenum">
              <a:rPr lang="en-US" smtClean="0"/>
              <a:t>2</a:t>
            </a:fld>
            <a:endParaRPr lang="en-US"/>
          </a:p>
        </p:txBody>
      </p:sp>
    </p:spTree>
    <p:extLst>
      <p:ext uri="{BB962C8B-B14F-4D97-AF65-F5344CB8AC3E}">
        <p14:creationId xmlns:p14="http://schemas.microsoft.com/office/powerpoint/2010/main" val="21401309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583487" cy="1044388"/>
          </a:xfrm>
        </p:spPr>
        <p:txBody>
          <a:bodyPr/>
          <a:lstStyle/>
          <a:p>
            <a:r>
              <a:rPr lang="en-US" altLang="en-US" dirty="0"/>
              <a:t>Cluster A – Odd, Eccentric</a:t>
            </a:r>
            <a:endParaRPr lang="en-US" dirty="0"/>
          </a:p>
        </p:txBody>
      </p:sp>
      <p:sp>
        <p:nvSpPr>
          <p:cNvPr id="3" name="Content Placeholder 2"/>
          <p:cNvSpPr>
            <a:spLocks noGrp="1"/>
          </p:cNvSpPr>
          <p:nvPr>
            <p:ph idx="1"/>
          </p:nvPr>
        </p:nvSpPr>
        <p:spPr>
          <a:xfrm>
            <a:off x="762000" y="1447800"/>
            <a:ext cx="7583487" cy="4208930"/>
          </a:xfrm>
        </p:spPr>
        <p:txBody>
          <a:bodyPr>
            <a:normAutofit lnSpcReduction="10000"/>
          </a:bodyPr>
          <a:lstStyle/>
          <a:p>
            <a:r>
              <a:rPr lang="en-US" altLang="en-US" dirty="0">
                <a:latin typeface="Constantia" pitchFamily="18" charset="0"/>
              </a:rPr>
              <a:t>Paranoid PD – “pattern of pervasive distrust and suspiciousness of others such that their motives are interpreted as malevolent . . .” (Captain </a:t>
            </a:r>
            <a:r>
              <a:rPr lang="en-US" altLang="en-US" dirty="0" err="1">
                <a:latin typeface="Constantia" pitchFamily="18" charset="0"/>
              </a:rPr>
              <a:t>Queeg</a:t>
            </a:r>
            <a:r>
              <a:rPr lang="en-US" altLang="en-US" dirty="0">
                <a:latin typeface="Constantia" pitchFamily="18" charset="0"/>
              </a:rPr>
              <a:t>)</a:t>
            </a:r>
          </a:p>
          <a:p>
            <a:r>
              <a:rPr lang="en-US" altLang="en-US" dirty="0">
                <a:latin typeface="Constantia" pitchFamily="18" charset="0"/>
              </a:rPr>
              <a:t>Schizoid PD – “pervasive pattern of detachment from social relationships and a restricted range of expression of emotions in interpersonal settings . . .”</a:t>
            </a:r>
          </a:p>
          <a:p>
            <a:r>
              <a:rPr lang="en-US" altLang="en-US" dirty="0">
                <a:latin typeface="Constantia" pitchFamily="18" charset="0"/>
              </a:rPr>
              <a:t>Schizotypal PD – “pervasive pattern of social and interpersonal deficits marked by acute discomfort with, and reduced capacity for, close relationships as well as by cognitive or perceptual distortions and eccentricities of behavior . . .” (Travis Bickel)</a:t>
            </a:r>
          </a:p>
          <a:p>
            <a:endParaRPr lang="en-US" dirty="0"/>
          </a:p>
        </p:txBody>
      </p:sp>
    </p:spTree>
    <p:extLst>
      <p:ext uri="{BB962C8B-B14F-4D97-AF65-F5344CB8AC3E}">
        <p14:creationId xmlns:p14="http://schemas.microsoft.com/office/powerpoint/2010/main" val="3049109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28600"/>
            <a:ext cx="7583487" cy="1196788"/>
          </a:xfrm>
        </p:spPr>
        <p:txBody>
          <a:bodyPr/>
          <a:lstStyle/>
          <a:p>
            <a:r>
              <a:rPr lang="en-US" altLang="en-US" dirty="0"/>
              <a:t>Cluster C – Anxious, Fearful</a:t>
            </a:r>
            <a:endParaRPr lang="en-US" dirty="0"/>
          </a:p>
        </p:txBody>
      </p:sp>
      <p:sp>
        <p:nvSpPr>
          <p:cNvPr id="3" name="Content Placeholder 2"/>
          <p:cNvSpPr>
            <a:spLocks noGrp="1"/>
          </p:cNvSpPr>
          <p:nvPr>
            <p:ph idx="1"/>
          </p:nvPr>
        </p:nvSpPr>
        <p:spPr>
          <a:xfrm>
            <a:off x="762000" y="1524000"/>
            <a:ext cx="7583487" cy="4208930"/>
          </a:xfrm>
        </p:spPr>
        <p:txBody>
          <a:bodyPr>
            <a:normAutofit lnSpcReduction="10000"/>
          </a:bodyPr>
          <a:lstStyle/>
          <a:p>
            <a:r>
              <a:rPr lang="en-US" altLang="en-US" dirty="0">
                <a:latin typeface="Constantia" pitchFamily="18" charset="0"/>
              </a:rPr>
              <a:t>Avoidant PD – “pervasive pattern of social inhibitions, feelings of inadequacy, and hypersensitivity to negative evaluation . . .” </a:t>
            </a:r>
          </a:p>
          <a:p>
            <a:r>
              <a:rPr lang="en-US" altLang="en-US" dirty="0">
                <a:latin typeface="Constantia" pitchFamily="18" charset="0"/>
              </a:rPr>
              <a:t>Dependent PD – “pervasive and excessive need to be taken care of that leads to submissive and clinging behavior and fear of separation . . . “</a:t>
            </a:r>
          </a:p>
          <a:p>
            <a:r>
              <a:rPr lang="en-US" altLang="en-US" dirty="0">
                <a:latin typeface="Constantia" pitchFamily="18" charset="0"/>
              </a:rPr>
              <a:t>Obsessive-Compulsive PD – “a pervasive pattern of preoccupation with orderliness, perfectionism, and mental and interpersonal control, at the expense of flexibility, openness, and efficiency . . .” (Melvin Udall)</a:t>
            </a:r>
          </a:p>
          <a:p>
            <a:endParaRPr lang="en-US" dirty="0"/>
          </a:p>
        </p:txBody>
      </p:sp>
    </p:spTree>
    <p:extLst>
      <p:ext uri="{BB962C8B-B14F-4D97-AF65-F5344CB8AC3E}">
        <p14:creationId xmlns:p14="http://schemas.microsoft.com/office/powerpoint/2010/main" val="40052642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762999" cy="1044388"/>
          </a:xfrm>
        </p:spPr>
        <p:txBody>
          <a:bodyPr/>
          <a:lstStyle/>
          <a:p>
            <a:r>
              <a:rPr lang="en-US" altLang="en-US" sz="4000" dirty="0"/>
              <a:t>Cluster B – Dramatic, Emotional, Erratic</a:t>
            </a:r>
            <a:endParaRPr lang="en-US" dirty="0"/>
          </a:p>
        </p:txBody>
      </p:sp>
      <p:sp>
        <p:nvSpPr>
          <p:cNvPr id="3" name="Content Placeholder 2"/>
          <p:cNvSpPr>
            <a:spLocks noGrp="1"/>
          </p:cNvSpPr>
          <p:nvPr>
            <p:ph idx="1"/>
          </p:nvPr>
        </p:nvSpPr>
        <p:spPr>
          <a:xfrm>
            <a:off x="838200" y="1524000"/>
            <a:ext cx="7583487" cy="4208930"/>
          </a:xfrm>
        </p:spPr>
        <p:txBody>
          <a:bodyPr>
            <a:normAutofit/>
          </a:bodyPr>
          <a:lstStyle/>
          <a:p>
            <a:pPr>
              <a:lnSpc>
                <a:spcPct val="80000"/>
              </a:lnSpc>
            </a:pPr>
            <a:r>
              <a:rPr lang="en-US" altLang="en-US" sz="2400" dirty="0">
                <a:latin typeface="Constantia" pitchFamily="18" charset="0"/>
              </a:rPr>
              <a:t>Antisocial PD – “pervasive pattern of disregard for and violation of the rights of others . . .” (Hannibal Lecter).</a:t>
            </a:r>
          </a:p>
          <a:p>
            <a:pPr>
              <a:lnSpc>
                <a:spcPct val="80000"/>
              </a:lnSpc>
            </a:pPr>
            <a:r>
              <a:rPr lang="en-US" altLang="en-US" sz="2400" dirty="0">
                <a:latin typeface="Constantia" pitchFamily="18" charset="0"/>
              </a:rPr>
              <a:t>Borderline PD – “pervasive pattern of instability of interpersonal relationships, self-image, and affects, and marked impulsivity . . .” (Alex Forrest,  Tommy DeVito).</a:t>
            </a:r>
          </a:p>
          <a:p>
            <a:pPr>
              <a:lnSpc>
                <a:spcPct val="80000"/>
              </a:lnSpc>
            </a:pPr>
            <a:r>
              <a:rPr lang="en-US" altLang="en-US" sz="2400" dirty="0">
                <a:latin typeface="Constantia" pitchFamily="18" charset="0"/>
              </a:rPr>
              <a:t>Histrionic PD – “pervasive pattern of excessive emotionality and attention seeking . . .” (Scarlett O’Hara, Derek Zoolander).</a:t>
            </a:r>
          </a:p>
          <a:p>
            <a:pPr>
              <a:lnSpc>
                <a:spcPct val="80000"/>
              </a:lnSpc>
            </a:pPr>
            <a:r>
              <a:rPr lang="en-US" altLang="en-US" sz="2400" dirty="0">
                <a:latin typeface="Constantia" pitchFamily="18" charset="0"/>
              </a:rPr>
              <a:t>Narcissistic PD – “pervasive pattern of grandiosity (in fantasy or behavior), need for admiration, and lack of empathy . . .” (Walter White, Frank Underwood).</a:t>
            </a:r>
          </a:p>
          <a:p>
            <a:endParaRPr lang="en-US" dirty="0"/>
          </a:p>
        </p:txBody>
      </p:sp>
    </p:spTree>
    <p:extLst>
      <p:ext uri="{BB962C8B-B14F-4D97-AF65-F5344CB8AC3E}">
        <p14:creationId xmlns:p14="http://schemas.microsoft.com/office/powerpoint/2010/main" val="11464644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05800" cy="1044388"/>
          </a:xfrm>
        </p:spPr>
        <p:txBody>
          <a:bodyPr/>
          <a:lstStyle/>
          <a:p>
            <a:r>
              <a:rPr lang="en-US" altLang="en-US" sz="3600" dirty="0"/>
              <a:t>Antisocial Personality Disorder</a:t>
            </a:r>
            <a:endParaRPr lang="en-US" sz="3600" dirty="0"/>
          </a:p>
        </p:txBody>
      </p:sp>
      <p:sp>
        <p:nvSpPr>
          <p:cNvPr id="3" name="Content Placeholder 2"/>
          <p:cNvSpPr>
            <a:spLocks noGrp="1"/>
          </p:cNvSpPr>
          <p:nvPr>
            <p:ph idx="1"/>
          </p:nvPr>
        </p:nvSpPr>
        <p:spPr>
          <a:xfrm>
            <a:off x="762000" y="1524000"/>
            <a:ext cx="7831137" cy="4724400"/>
          </a:xfrm>
        </p:spPr>
        <p:txBody>
          <a:bodyPr>
            <a:normAutofit fontScale="32500" lnSpcReduction="20000"/>
          </a:bodyPr>
          <a:lstStyle/>
          <a:p>
            <a:pPr>
              <a:lnSpc>
                <a:spcPct val="120000"/>
              </a:lnSpc>
              <a:spcBef>
                <a:spcPts val="0"/>
              </a:spcBef>
            </a:pPr>
            <a:r>
              <a:rPr lang="en-US" altLang="en-US" sz="7200" dirty="0">
                <a:latin typeface="Constantia" pitchFamily="18" charset="0"/>
              </a:rPr>
              <a:t>Failure to comply with social norms regarding lawful behaviors</a:t>
            </a:r>
          </a:p>
          <a:p>
            <a:pPr>
              <a:lnSpc>
                <a:spcPct val="120000"/>
              </a:lnSpc>
              <a:spcBef>
                <a:spcPts val="0"/>
              </a:spcBef>
            </a:pPr>
            <a:r>
              <a:rPr lang="en-US" altLang="en-US" sz="7200" dirty="0">
                <a:latin typeface="Constantia" pitchFamily="18" charset="0"/>
              </a:rPr>
              <a:t>Deceitfulness, as indicated by repeated lying for profit or pleasure</a:t>
            </a:r>
          </a:p>
          <a:p>
            <a:pPr>
              <a:lnSpc>
                <a:spcPct val="120000"/>
              </a:lnSpc>
              <a:spcBef>
                <a:spcPts val="0"/>
              </a:spcBef>
            </a:pPr>
            <a:r>
              <a:rPr lang="en-US" altLang="en-US" sz="7200" dirty="0">
                <a:latin typeface="Constantia" pitchFamily="18" charset="0"/>
              </a:rPr>
              <a:t>Impulsivity or failure to plan ahead</a:t>
            </a:r>
          </a:p>
          <a:p>
            <a:pPr>
              <a:lnSpc>
                <a:spcPct val="120000"/>
              </a:lnSpc>
              <a:spcBef>
                <a:spcPts val="0"/>
              </a:spcBef>
            </a:pPr>
            <a:r>
              <a:rPr lang="en-US" altLang="en-US" sz="7200" dirty="0">
                <a:latin typeface="Constantia" pitchFamily="18" charset="0"/>
              </a:rPr>
              <a:t>Irritability and aggressiveness, as indicated by physical fights/assaults</a:t>
            </a:r>
          </a:p>
          <a:p>
            <a:pPr>
              <a:lnSpc>
                <a:spcPct val="120000"/>
              </a:lnSpc>
              <a:spcBef>
                <a:spcPts val="0"/>
              </a:spcBef>
            </a:pPr>
            <a:r>
              <a:rPr lang="en-US" altLang="en-US" sz="7200" dirty="0">
                <a:latin typeface="Constantia" pitchFamily="18" charset="0"/>
              </a:rPr>
              <a:t>Reckless disregard for the safety of self or others</a:t>
            </a:r>
          </a:p>
          <a:p>
            <a:pPr>
              <a:lnSpc>
                <a:spcPct val="120000"/>
              </a:lnSpc>
              <a:spcBef>
                <a:spcPts val="0"/>
              </a:spcBef>
            </a:pPr>
            <a:r>
              <a:rPr lang="en-US" altLang="en-US" sz="7200" dirty="0">
                <a:latin typeface="Constantia" pitchFamily="18" charset="0"/>
              </a:rPr>
              <a:t>Consistent irresponsibility, as indicated by lack of consistent work, paying debts, etc.</a:t>
            </a:r>
          </a:p>
          <a:p>
            <a:pPr>
              <a:lnSpc>
                <a:spcPct val="120000"/>
              </a:lnSpc>
              <a:spcBef>
                <a:spcPts val="0"/>
              </a:spcBef>
            </a:pPr>
            <a:r>
              <a:rPr lang="en-US" altLang="en-US" sz="7200" dirty="0">
                <a:latin typeface="Constantia" pitchFamily="18" charset="0"/>
              </a:rPr>
              <a:t>Lack of remorse, as indicated by being indifferent or rationalizing hurting, mistreating, stealing from others</a:t>
            </a:r>
          </a:p>
          <a:p>
            <a:endParaRPr lang="en-US" dirty="0"/>
          </a:p>
        </p:txBody>
      </p:sp>
    </p:spTree>
    <p:extLst>
      <p:ext uri="{BB962C8B-B14F-4D97-AF65-F5344CB8AC3E}">
        <p14:creationId xmlns:p14="http://schemas.microsoft.com/office/powerpoint/2010/main" val="238656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cs typeface="Calibri" panose="020F0502020204030204" pitchFamily="34" charset="0"/>
              </a:rPr>
              <a:t>Antisocial Personality Disorder </a:t>
            </a:r>
            <a:r>
              <a:rPr lang="en-US" sz="3600" i="1" dirty="0">
                <a:cs typeface="Calibri" panose="020F0502020204030204" pitchFamily="34" charset="0"/>
              </a:rPr>
              <a:t>continued</a:t>
            </a:r>
            <a:endParaRPr lang="en-US" sz="3600" i="1" dirty="0"/>
          </a:p>
        </p:txBody>
      </p:sp>
      <p:sp>
        <p:nvSpPr>
          <p:cNvPr id="3" name="Content Placeholder 2"/>
          <p:cNvSpPr>
            <a:spLocks noGrp="1"/>
          </p:cNvSpPr>
          <p:nvPr>
            <p:ph idx="1"/>
          </p:nvPr>
        </p:nvSpPr>
        <p:spPr/>
        <p:txBody>
          <a:bodyPr/>
          <a:lstStyle/>
          <a:p>
            <a:r>
              <a:rPr lang="en-US" dirty="0">
                <a:latin typeface="Constantia" panose="02030602050306030303" pitchFamily="18" charset="0"/>
              </a:rPr>
              <a:t>Evidence of a conduct disorder before age 15 a criterion</a:t>
            </a:r>
          </a:p>
          <a:p>
            <a:r>
              <a:rPr lang="en-US" dirty="0">
                <a:latin typeface="Constantia" panose="02030602050306030303" pitchFamily="18" charset="0"/>
              </a:rPr>
              <a:t>Because of the nature of the Disorder (deceit and manipulation), collateral history especially important</a:t>
            </a:r>
          </a:p>
          <a:p>
            <a:r>
              <a:rPr lang="en-US" dirty="0">
                <a:latin typeface="Constantia" panose="02030602050306030303" pitchFamily="18" charset="0"/>
              </a:rPr>
              <a:t>DSM criticized for focusing too much on behaviors rather than character traits </a:t>
            </a:r>
          </a:p>
          <a:p>
            <a:r>
              <a:rPr lang="en-US" dirty="0">
                <a:latin typeface="Constantia" panose="02030602050306030303" pitchFamily="18" charset="0"/>
              </a:rPr>
              <a:t>Concept of psychopathy focusing on lack of empathy, inflated self-appraisal, superficial charm, etc.; often used in correctional and forensic settings</a:t>
            </a:r>
          </a:p>
        </p:txBody>
      </p:sp>
    </p:spTree>
    <p:extLst>
      <p:ext uri="{BB962C8B-B14F-4D97-AF65-F5344CB8AC3E}">
        <p14:creationId xmlns:p14="http://schemas.microsoft.com/office/powerpoint/2010/main" val="555035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Clinicians Reactions to ASPD</a:t>
            </a:r>
          </a:p>
        </p:txBody>
      </p:sp>
      <p:sp>
        <p:nvSpPr>
          <p:cNvPr id="3" name="Content Placeholder 2"/>
          <p:cNvSpPr>
            <a:spLocks noGrp="1"/>
          </p:cNvSpPr>
          <p:nvPr>
            <p:ph idx="1"/>
          </p:nvPr>
        </p:nvSpPr>
        <p:spPr/>
        <p:txBody>
          <a:bodyPr/>
          <a:lstStyle/>
          <a:p>
            <a:r>
              <a:rPr lang="en-US" dirty="0">
                <a:latin typeface="Constantia" panose="02030602050306030303" pitchFamily="18" charset="0"/>
              </a:rPr>
              <a:t>Therapeutic nihilism </a:t>
            </a:r>
          </a:p>
          <a:p>
            <a:r>
              <a:rPr lang="en-US" dirty="0">
                <a:latin typeface="Constantia" panose="02030602050306030303" pitchFamily="18" charset="0"/>
              </a:rPr>
              <a:t>Illusory alliance – clinician being manipulated</a:t>
            </a:r>
          </a:p>
          <a:p>
            <a:r>
              <a:rPr lang="en-US" dirty="0">
                <a:latin typeface="Constantia" panose="02030602050306030303" pitchFamily="18" charset="0"/>
              </a:rPr>
              <a:t>Fear of assault/harm – can be warranted</a:t>
            </a:r>
          </a:p>
          <a:p>
            <a:r>
              <a:rPr lang="en-US" dirty="0">
                <a:latin typeface="Constantia" panose="02030602050306030303" pitchFamily="18" charset="0"/>
              </a:rPr>
              <a:t>Denial – in response to real danger</a:t>
            </a:r>
          </a:p>
          <a:p>
            <a:r>
              <a:rPr lang="en-US" dirty="0">
                <a:latin typeface="Constantia" panose="02030602050306030303" pitchFamily="18" charset="0"/>
              </a:rPr>
              <a:t>Helplessness/guilt – in response to lack of response</a:t>
            </a:r>
          </a:p>
          <a:p>
            <a:r>
              <a:rPr lang="en-US" dirty="0">
                <a:latin typeface="Constantia" panose="02030602050306030303" pitchFamily="18" charset="0"/>
              </a:rPr>
              <a:t>Hatred and rage</a:t>
            </a:r>
          </a:p>
        </p:txBody>
      </p:sp>
    </p:spTree>
    <p:extLst>
      <p:ext uri="{BB962C8B-B14F-4D97-AF65-F5344CB8AC3E}">
        <p14:creationId xmlns:p14="http://schemas.microsoft.com/office/powerpoint/2010/main" val="3846140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of Mr. J</a:t>
            </a:r>
            <a:endParaRPr lang="en-US" dirty="0"/>
          </a:p>
        </p:txBody>
      </p:sp>
      <p:sp>
        <p:nvSpPr>
          <p:cNvPr id="3" name="Content Placeholder 2"/>
          <p:cNvSpPr>
            <a:spLocks noGrp="1"/>
          </p:cNvSpPr>
          <p:nvPr>
            <p:ph idx="1"/>
          </p:nvPr>
        </p:nvSpPr>
        <p:spPr/>
        <p:txBody>
          <a:bodyPr/>
          <a:lstStyle/>
          <a:p>
            <a:r>
              <a:rPr lang="en-US" altLang="en-US" sz="2400" dirty="0">
                <a:latin typeface="Constantia" pitchFamily="18" charset="0"/>
              </a:rPr>
              <a:t>Mr. J was a 19 year old African American man diagnosed </a:t>
            </a:r>
            <a:r>
              <a:rPr lang="en-US" altLang="en-US" dirty="0">
                <a:latin typeface="Constantia" pitchFamily="18" charset="0"/>
              </a:rPr>
              <a:t>with</a:t>
            </a:r>
            <a:r>
              <a:rPr lang="en-US" altLang="en-US" sz="2400" dirty="0">
                <a:latin typeface="Constantia" pitchFamily="18" charset="0"/>
              </a:rPr>
              <a:t> HIV in September of 1996.  Over the course of the next year, Mr. J . had unprotected sex with many young women in a small industrial town in a mostly rural community not known for high rates of HIV.  The emergence of a cluster of new cases began an investigation.  Epidemiological interviewing of the first six cases led public health officials to identify Mr. J as the source of </a:t>
            </a:r>
            <a:r>
              <a:rPr lang="en-US" altLang="en-US" dirty="0">
                <a:latin typeface="Constantia" pitchFamily="18" charset="0"/>
              </a:rPr>
              <a:t>the cluster</a:t>
            </a:r>
            <a:r>
              <a:rPr lang="en-US" altLang="en-US" sz="2400" dirty="0">
                <a:latin typeface="Constantia" pitchFamily="18" charset="0"/>
              </a:rPr>
              <a:t>. </a:t>
            </a:r>
          </a:p>
          <a:p>
            <a:endParaRPr lang="en-US" dirty="0"/>
          </a:p>
        </p:txBody>
      </p:sp>
    </p:spTree>
    <p:extLst>
      <p:ext uri="{BB962C8B-B14F-4D97-AF65-F5344CB8AC3E}">
        <p14:creationId xmlns:p14="http://schemas.microsoft.com/office/powerpoint/2010/main" val="2596183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of Mr. J </a:t>
            </a:r>
            <a:r>
              <a:rPr lang="en-US" altLang="en-US" i="1" dirty="0"/>
              <a:t>continued</a:t>
            </a:r>
            <a:endParaRPr lang="en-US" i="1" dirty="0"/>
          </a:p>
        </p:txBody>
      </p:sp>
      <p:sp>
        <p:nvSpPr>
          <p:cNvPr id="3" name="Content Placeholder 2"/>
          <p:cNvSpPr>
            <a:spLocks noGrp="1"/>
          </p:cNvSpPr>
          <p:nvPr>
            <p:ph idx="1"/>
          </p:nvPr>
        </p:nvSpPr>
        <p:spPr/>
        <p:txBody>
          <a:bodyPr>
            <a:normAutofit/>
          </a:bodyPr>
          <a:lstStyle/>
          <a:p>
            <a:pPr>
              <a:buNone/>
            </a:pPr>
            <a:r>
              <a:rPr lang="en-US" altLang="en-US" sz="2400" dirty="0">
                <a:latin typeface="Constantia" pitchFamily="18" charset="0"/>
              </a:rPr>
              <a:t> </a:t>
            </a:r>
            <a:r>
              <a:rPr lang="en-US" altLang="en-US" sz="2000" dirty="0">
                <a:latin typeface="Constantia" pitchFamily="18" charset="0"/>
              </a:rPr>
              <a:t>Investigators identified more than three dozen young women who admitted to having sex with Mr. J.  Of this group, 16 of the women have confirmed cases of HIV.  The youngest of this group was 13 years old at the time of diagnosis.  </a:t>
            </a:r>
          </a:p>
          <a:p>
            <a:r>
              <a:rPr lang="en-US" altLang="en-US" sz="2000" dirty="0">
                <a:latin typeface="Constantia" pitchFamily="18" charset="0"/>
              </a:rPr>
              <a:t>Relentless and charming </a:t>
            </a:r>
          </a:p>
          <a:p>
            <a:r>
              <a:rPr lang="en-US" altLang="en-US" sz="2000" dirty="0">
                <a:latin typeface="Constantia" pitchFamily="18" charset="0"/>
              </a:rPr>
              <a:t>Menacing ; became physically abusive when threatened</a:t>
            </a:r>
          </a:p>
          <a:p>
            <a:r>
              <a:rPr lang="en-US" altLang="en-US" sz="2000" dirty="0">
                <a:latin typeface="Constantia" pitchFamily="18" charset="0"/>
              </a:rPr>
              <a:t>Sold crack and said he was a member of the Bloods; </a:t>
            </a:r>
            <a:r>
              <a:rPr lang="en-US" altLang="en-US" sz="2000" dirty="0" err="1">
                <a:latin typeface="Constantia" pitchFamily="18" charset="0"/>
              </a:rPr>
              <a:t>Hx</a:t>
            </a:r>
            <a:r>
              <a:rPr lang="en-US" altLang="en-US" sz="2000" dirty="0">
                <a:latin typeface="Constantia" pitchFamily="18" charset="0"/>
              </a:rPr>
              <a:t> incarceration</a:t>
            </a:r>
          </a:p>
          <a:p>
            <a:r>
              <a:rPr lang="en-US" altLang="en-US" sz="2000" dirty="0">
                <a:latin typeface="Constantia" pitchFamily="18" charset="0"/>
              </a:rPr>
              <a:t>Showered girls with gifts</a:t>
            </a:r>
          </a:p>
          <a:p>
            <a:r>
              <a:rPr lang="en-US" altLang="en-US" sz="2000" dirty="0">
                <a:latin typeface="Constantia" pitchFamily="18" charset="0"/>
              </a:rPr>
              <a:t>Never used condoms</a:t>
            </a:r>
          </a:p>
          <a:p>
            <a:r>
              <a:rPr lang="en-US" altLang="en-US" sz="2000" dirty="0">
                <a:latin typeface="Constantia" pitchFamily="18" charset="0"/>
              </a:rPr>
              <a:t>Claims to have had sex with over 300 women</a:t>
            </a:r>
          </a:p>
          <a:p>
            <a:endParaRPr lang="en-US" dirty="0"/>
          </a:p>
        </p:txBody>
      </p:sp>
    </p:spTree>
    <p:extLst>
      <p:ext uri="{BB962C8B-B14F-4D97-AF65-F5344CB8AC3E}">
        <p14:creationId xmlns:p14="http://schemas.microsoft.com/office/powerpoint/2010/main" val="4384399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Borderline Personality Disorder</a:t>
            </a:r>
          </a:p>
        </p:txBody>
      </p:sp>
      <p:sp>
        <p:nvSpPr>
          <p:cNvPr id="3" name="Content Placeholder 2"/>
          <p:cNvSpPr>
            <a:spLocks noGrp="1"/>
          </p:cNvSpPr>
          <p:nvPr>
            <p:ph idx="1"/>
          </p:nvPr>
        </p:nvSpPr>
        <p:spPr>
          <a:xfrm>
            <a:off x="457203" y="1600200"/>
            <a:ext cx="7905748" cy="4437530"/>
          </a:xfrm>
        </p:spPr>
        <p:txBody>
          <a:bodyPr/>
          <a:lstStyle/>
          <a:p>
            <a:r>
              <a:rPr lang="en-US" dirty="0">
                <a:latin typeface="Constantia" panose="02030602050306030303" pitchFamily="18" charset="0"/>
              </a:rPr>
              <a:t>Frantic efforts to avoid real or imagined abandonment</a:t>
            </a:r>
          </a:p>
          <a:p>
            <a:r>
              <a:rPr lang="en-US" dirty="0">
                <a:latin typeface="Constantia" panose="02030602050306030303" pitchFamily="18" charset="0"/>
              </a:rPr>
              <a:t>Unstable and intense interpersonal relationships</a:t>
            </a:r>
          </a:p>
          <a:p>
            <a:r>
              <a:rPr lang="en-US" dirty="0">
                <a:latin typeface="Constantia" panose="02030602050306030303" pitchFamily="18" charset="0"/>
              </a:rPr>
              <a:t>Chronic feelings of emptiness</a:t>
            </a:r>
          </a:p>
          <a:p>
            <a:r>
              <a:rPr lang="en-US" dirty="0">
                <a:latin typeface="Constantia" panose="02030602050306030303" pitchFamily="18" charset="0"/>
              </a:rPr>
              <a:t>Markedly and persistently unstable sense of self</a:t>
            </a:r>
          </a:p>
          <a:p>
            <a:r>
              <a:rPr lang="en-US" dirty="0">
                <a:latin typeface="Constantia" panose="02030602050306030303" pitchFamily="18" charset="0"/>
              </a:rPr>
              <a:t>Impulsivity in 2 areas that are potentially self-damaging – spending, sex, substance abuse, binge eating, etc.</a:t>
            </a:r>
          </a:p>
          <a:p>
            <a:r>
              <a:rPr lang="en-US" dirty="0">
                <a:latin typeface="Constantia" panose="02030602050306030303" pitchFamily="18" charset="0"/>
              </a:rPr>
              <a:t>Recurrent suicidal behavior/threats or self-mutilating behavior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2263923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070" y="0"/>
            <a:ext cx="8315864" cy="1196788"/>
          </a:xfrm>
        </p:spPr>
        <p:txBody>
          <a:bodyPr/>
          <a:lstStyle/>
          <a:p>
            <a:r>
              <a:rPr lang="en-US" sz="3600" dirty="0"/>
              <a:t>Borderline Personality Disorder </a:t>
            </a:r>
            <a:r>
              <a:rPr lang="en-US" sz="3600" i="1" dirty="0"/>
              <a:t>continued</a:t>
            </a:r>
          </a:p>
        </p:txBody>
      </p:sp>
      <p:sp>
        <p:nvSpPr>
          <p:cNvPr id="3" name="Content Placeholder 2"/>
          <p:cNvSpPr>
            <a:spLocks noGrp="1"/>
          </p:cNvSpPr>
          <p:nvPr>
            <p:ph idx="1"/>
          </p:nvPr>
        </p:nvSpPr>
        <p:spPr>
          <a:xfrm>
            <a:off x="414070" y="1447800"/>
            <a:ext cx="7855217" cy="4208930"/>
          </a:xfrm>
        </p:spPr>
        <p:txBody>
          <a:bodyPr>
            <a:normAutofit/>
          </a:bodyPr>
          <a:lstStyle/>
          <a:p>
            <a:r>
              <a:rPr lang="en-US" dirty="0">
                <a:latin typeface="Constantia" panose="02030602050306030303" pitchFamily="18" charset="0"/>
              </a:rPr>
              <a:t>Affective instability due to a marked reactivity of mood (intense episodic dysphoria, irritability or anxiety usually lasting a few hours &amp; no more than a few days)</a:t>
            </a:r>
          </a:p>
          <a:p>
            <a:r>
              <a:rPr lang="en-US" dirty="0">
                <a:latin typeface="Constantia" panose="02030602050306030303" pitchFamily="18" charset="0"/>
              </a:rPr>
              <a:t>Inappropriate anger or difficulty controlling anger</a:t>
            </a:r>
          </a:p>
          <a:p>
            <a:r>
              <a:rPr lang="en-US" dirty="0">
                <a:latin typeface="Constantia" panose="02030602050306030303" pitchFamily="18" charset="0"/>
              </a:rPr>
              <a:t>Transient stress-related paranoid ideation or severe dissociative symptoms</a:t>
            </a:r>
          </a:p>
          <a:p>
            <a:r>
              <a:rPr lang="en-US" dirty="0">
                <a:latin typeface="Constantia" panose="02030602050306030303" pitchFamily="18" charset="0"/>
              </a:rPr>
              <a:t>Frequent comorbidity – other Personality Disorders, eating, substance use* and mood disorders, PTSD</a:t>
            </a:r>
          </a:p>
          <a:p>
            <a:r>
              <a:rPr lang="en-US" dirty="0">
                <a:latin typeface="Constantia" panose="02030602050306030303" pitchFamily="18" charset="0"/>
              </a:rPr>
              <a:t>Natural course predicts eventual remission</a:t>
            </a:r>
          </a:p>
        </p:txBody>
      </p:sp>
    </p:spTree>
    <p:extLst>
      <p:ext uri="{BB962C8B-B14F-4D97-AF65-F5344CB8AC3E}">
        <p14:creationId xmlns:p14="http://schemas.microsoft.com/office/powerpoint/2010/main" val="1470642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381000"/>
            <a:ext cx="7905750" cy="1044388"/>
          </a:xfrm>
        </p:spPr>
        <p:txBody>
          <a:bodyPr/>
          <a:lstStyle/>
          <a:p>
            <a:r>
              <a:rPr lang="en-US" altLang="en-US" dirty="0"/>
              <a:t>Personality Disorders and HIV Care Learning Objectives</a:t>
            </a:r>
            <a:endParaRPr lang="en-US" dirty="0"/>
          </a:p>
        </p:txBody>
      </p:sp>
      <p:sp>
        <p:nvSpPr>
          <p:cNvPr id="3" name="Content Placeholder 2"/>
          <p:cNvSpPr>
            <a:spLocks noGrp="1"/>
          </p:cNvSpPr>
          <p:nvPr>
            <p:ph idx="1"/>
          </p:nvPr>
        </p:nvSpPr>
        <p:spPr>
          <a:xfrm>
            <a:off x="457202" y="1828800"/>
            <a:ext cx="7964486" cy="4208930"/>
          </a:xfrm>
        </p:spPr>
        <p:txBody>
          <a:bodyPr>
            <a:normAutofit/>
          </a:bodyPr>
          <a:lstStyle/>
          <a:p>
            <a:pPr lvl="1">
              <a:buFont typeface="Wingdings" panose="05000000000000000000" pitchFamily="2" charset="2"/>
              <a:buChar char="§"/>
              <a:defRPr/>
            </a:pPr>
            <a:r>
              <a:rPr lang="en-US" sz="2400" dirty="0">
                <a:latin typeface="Constantia" panose="02030602050306030303" pitchFamily="18" charset="0"/>
                <a:ea typeface="ＭＳ Ｐゴシック" charset="0"/>
              </a:rPr>
              <a:t>Understand the prevalence of Personality Disorders among those in HIV care</a:t>
            </a:r>
          </a:p>
          <a:p>
            <a:pPr lvl="1">
              <a:buFont typeface="Wingdings" panose="05000000000000000000" pitchFamily="2" charset="2"/>
              <a:buChar char="§"/>
              <a:defRPr/>
            </a:pPr>
            <a:r>
              <a:rPr lang="en-US" sz="2400" dirty="0">
                <a:latin typeface="Constantia" panose="02030602050306030303" pitchFamily="18" charset="0"/>
                <a:ea typeface="ＭＳ Ｐゴシック" charset="0"/>
              </a:rPr>
              <a:t>Describe the hallmarks of Personality Disorders in HIV patients and best practices for treatment </a:t>
            </a:r>
          </a:p>
          <a:p>
            <a:pPr lvl="1">
              <a:buFont typeface="Wingdings" panose="05000000000000000000" pitchFamily="2" charset="2"/>
              <a:buChar char="§"/>
              <a:defRPr/>
            </a:pPr>
            <a:r>
              <a:rPr lang="en-US" sz="2400" dirty="0">
                <a:latin typeface="Constantia" panose="02030602050306030303" pitchFamily="18" charset="0"/>
                <a:ea typeface="ＭＳ Ｐゴシック" charset="0"/>
              </a:rPr>
              <a:t>Appreciate how Personality Disorders can affect HIV care (engagement, adherence, retention)</a:t>
            </a:r>
          </a:p>
          <a:p>
            <a:pPr lvl="1">
              <a:buFont typeface="Wingdings" panose="05000000000000000000" pitchFamily="2" charset="2"/>
              <a:buChar char="§"/>
              <a:defRPr/>
            </a:pPr>
            <a:r>
              <a:rPr lang="en-US" sz="2400" dirty="0">
                <a:latin typeface="Constantia" panose="02030602050306030303" pitchFamily="18" charset="0"/>
                <a:ea typeface="ＭＳ Ｐゴシック" charset="0"/>
              </a:rPr>
              <a:t>Review approaches to working with clients with Personality Disorders</a:t>
            </a:r>
          </a:p>
          <a:p>
            <a:pPr lvl="1">
              <a:buFont typeface="Wingdings" panose="05000000000000000000" pitchFamily="2" charset="2"/>
              <a:buChar char="§"/>
              <a:defRPr/>
            </a:pPr>
            <a:r>
              <a:rPr lang="en-US" sz="2400" dirty="0">
                <a:latin typeface="Constantia" panose="02030602050306030303" pitchFamily="18" charset="0"/>
                <a:ea typeface="ＭＳ Ｐゴシック" charset="0"/>
              </a:rPr>
              <a:t>Understand conditions to rule out Personality Disorders </a:t>
            </a:r>
          </a:p>
        </p:txBody>
      </p:sp>
    </p:spTree>
    <p:extLst>
      <p:ext uri="{BB962C8B-B14F-4D97-AF65-F5344CB8AC3E}">
        <p14:creationId xmlns:p14="http://schemas.microsoft.com/office/powerpoint/2010/main" val="36229751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976" y="381000"/>
            <a:ext cx="7583487" cy="1044388"/>
          </a:xfrm>
        </p:spPr>
        <p:txBody>
          <a:bodyPr/>
          <a:lstStyle/>
          <a:p>
            <a:r>
              <a:rPr lang="en-US" altLang="en-US" dirty="0"/>
              <a:t>Case of Ms. R</a:t>
            </a:r>
            <a:endParaRPr lang="en-US" dirty="0"/>
          </a:p>
        </p:txBody>
      </p:sp>
      <p:sp>
        <p:nvSpPr>
          <p:cNvPr id="3" name="Content Placeholder 2"/>
          <p:cNvSpPr>
            <a:spLocks noGrp="1"/>
          </p:cNvSpPr>
          <p:nvPr>
            <p:ph idx="1"/>
          </p:nvPr>
        </p:nvSpPr>
        <p:spPr/>
        <p:txBody>
          <a:bodyPr/>
          <a:lstStyle/>
          <a:p>
            <a:r>
              <a:rPr lang="en-US" altLang="en-US" sz="2400" dirty="0">
                <a:latin typeface="Constantia" pitchFamily="18" charset="0"/>
              </a:rPr>
              <a:t>Ms. R was a 29 year old Caucasian woman referred for HIV care to a hospital-based outpatient clinic after testing positive.  She was assigned to be seen by Dr. B, an ID physician on the team at the clinic.  After routine intake and a follow-up visit with Dr. B she stated that he was the </a:t>
            </a:r>
            <a:r>
              <a:rPr lang="ja-JP" altLang="en-US" sz="2400" dirty="0">
                <a:latin typeface="Constantia" pitchFamily="18" charset="0"/>
              </a:rPr>
              <a:t>“</a:t>
            </a:r>
            <a:r>
              <a:rPr lang="en-US" altLang="ja-JP" sz="2400" dirty="0">
                <a:latin typeface="Constantia" pitchFamily="18" charset="0"/>
              </a:rPr>
              <a:t>best doctor I have ever seen.</a:t>
            </a:r>
            <a:r>
              <a:rPr lang="ja-JP" altLang="en-US" sz="2400" dirty="0">
                <a:latin typeface="Constantia" pitchFamily="18" charset="0"/>
              </a:rPr>
              <a:t>”</a:t>
            </a:r>
            <a:r>
              <a:rPr lang="en-US" altLang="ja-JP" sz="2400" dirty="0">
                <a:latin typeface="Constantia" pitchFamily="18" charset="0"/>
              </a:rPr>
              <a:t> The relationship between Ms. R and Dr. B seemed to be working very well for the first few months.  She reported taking her medication as prescribed and her labs showed a rise in CD4 cells and a drop in viral load.  </a:t>
            </a:r>
            <a:endParaRPr lang="en-US" altLang="en-US" sz="2400" dirty="0">
              <a:latin typeface="Constantia" pitchFamily="18" charset="0"/>
            </a:endParaRPr>
          </a:p>
          <a:p>
            <a:endParaRPr lang="en-US" dirty="0"/>
          </a:p>
        </p:txBody>
      </p:sp>
    </p:spTree>
    <p:extLst>
      <p:ext uri="{BB962C8B-B14F-4D97-AF65-F5344CB8AC3E}">
        <p14:creationId xmlns:p14="http://schemas.microsoft.com/office/powerpoint/2010/main" val="14443937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Case of Ms. R </a:t>
            </a:r>
            <a:r>
              <a:rPr lang="en-US" altLang="en-US" i="1" dirty="0"/>
              <a:t>continued</a:t>
            </a:r>
            <a:endParaRPr lang="en-US" i="1" dirty="0"/>
          </a:p>
        </p:txBody>
      </p:sp>
      <p:sp>
        <p:nvSpPr>
          <p:cNvPr id="3" name="Content Placeholder 2"/>
          <p:cNvSpPr>
            <a:spLocks noGrp="1"/>
          </p:cNvSpPr>
          <p:nvPr>
            <p:ph idx="1"/>
          </p:nvPr>
        </p:nvSpPr>
        <p:spPr/>
        <p:txBody>
          <a:bodyPr/>
          <a:lstStyle/>
          <a:p>
            <a:r>
              <a:rPr lang="en-US" altLang="en-US" sz="2400" dirty="0">
                <a:latin typeface="Constantia" pitchFamily="18" charset="0"/>
              </a:rPr>
              <a:t>Encouraged by the good results, Dr. B decided to decrease the frequency of Ms. R’</a:t>
            </a:r>
            <a:r>
              <a:rPr lang="en-US" altLang="ja-JP" sz="2400" dirty="0">
                <a:latin typeface="Constantia" pitchFamily="18" charset="0"/>
              </a:rPr>
              <a:t>s follow-up appointments.  With the onset of less frequent appointments, </a:t>
            </a:r>
            <a:r>
              <a:rPr lang="en-US" altLang="ja-JP" sz="2400" dirty="0" err="1">
                <a:latin typeface="Constantia" pitchFamily="18" charset="0"/>
              </a:rPr>
              <a:t>Ms</a:t>
            </a:r>
            <a:r>
              <a:rPr lang="en-US" altLang="ja-JP" sz="2400" dirty="0">
                <a:latin typeface="Constantia" pitchFamily="18" charset="0"/>
              </a:rPr>
              <a:t> R began making many phone calls to Dr. B, complaining of odd symptoms and medication side effects.  She stated that she would experience these side effects as soon as she put the pills in her mouth.  Also at this time </a:t>
            </a:r>
            <a:r>
              <a:rPr lang="en-US" altLang="ja-JP" sz="2400" dirty="0" err="1">
                <a:latin typeface="Constantia" pitchFamily="18" charset="0"/>
              </a:rPr>
              <a:t>Ms</a:t>
            </a:r>
            <a:r>
              <a:rPr lang="en-US" altLang="ja-JP" sz="2400" dirty="0">
                <a:latin typeface="Constantia" pitchFamily="18" charset="0"/>
              </a:rPr>
              <a:t> R began missing scheduled appointments and showing up at the clinic at non-scheduled times demanding to be seen.  </a:t>
            </a:r>
            <a:endParaRPr lang="en-US" altLang="en-US" sz="2400" dirty="0">
              <a:latin typeface="Constantia" pitchFamily="18" charset="0"/>
            </a:endParaRPr>
          </a:p>
          <a:p>
            <a:endParaRPr lang="en-US" dirty="0"/>
          </a:p>
        </p:txBody>
      </p:sp>
    </p:spTree>
    <p:extLst>
      <p:ext uri="{BB962C8B-B14F-4D97-AF65-F5344CB8AC3E}">
        <p14:creationId xmlns:p14="http://schemas.microsoft.com/office/powerpoint/2010/main" val="40037853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p:cNvSpPr>
          <p:nvPr>
            <p:ph type="title"/>
          </p:nvPr>
        </p:nvSpPr>
        <p:spPr>
          <a:xfrm>
            <a:off x="457200" y="33338"/>
            <a:ext cx="8229600" cy="1143000"/>
          </a:xfrm>
        </p:spPr>
        <p:txBody>
          <a:bodyPr/>
          <a:lstStyle/>
          <a:p>
            <a:pPr eaLnBrk="1" hangingPunct="1"/>
            <a:r>
              <a:rPr lang="en-US" altLang="en-US" dirty="0"/>
              <a:t>Case of Ms. R </a:t>
            </a:r>
            <a:r>
              <a:rPr lang="en-US" altLang="en-US" i="1" dirty="0"/>
              <a:t>continued</a:t>
            </a:r>
          </a:p>
        </p:txBody>
      </p:sp>
      <p:sp>
        <p:nvSpPr>
          <p:cNvPr id="70659" name="Rectangle 3"/>
          <p:cNvSpPr>
            <a:spLocks noGrp="1"/>
          </p:cNvSpPr>
          <p:nvPr>
            <p:ph idx="1"/>
          </p:nvPr>
        </p:nvSpPr>
        <p:spPr>
          <a:xfrm>
            <a:off x="457200" y="1219200"/>
            <a:ext cx="8686800" cy="4906963"/>
          </a:xfrm>
        </p:spPr>
        <p:txBody>
          <a:bodyPr/>
          <a:lstStyle/>
          <a:p>
            <a:pPr eaLnBrk="1" hangingPunct="1"/>
            <a:r>
              <a:rPr lang="en-US" altLang="en-US" sz="2800">
                <a:latin typeface="Constantia" pitchFamily="18" charset="0"/>
              </a:rPr>
              <a:t>Ms. R began to behave erratically in the clinic, throwing a tantrum when told that Dr. B was running behind and would be a half-hour late.  The nursing staff and support staff did not want to interact with her because she seemed so volatile.  During one unscheduled visit, when the receptionist told her that she could not be seen that day and to please schedule an appointment, Ms. R threatened to hurt herself and raised the sleeve on her blouse to show the receptionist several dozen razor cuts up and down her forearm</a:t>
            </a:r>
            <a:r>
              <a:rPr lang="en-US" altLang="en-US">
                <a:latin typeface="Constantia" pitchFamily="18" charset="0"/>
              </a:rPr>
              <a:t>.  </a:t>
            </a:r>
          </a:p>
        </p:txBody>
      </p:sp>
    </p:spTree>
    <p:extLst>
      <p:ext uri="{BB962C8B-B14F-4D97-AF65-F5344CB8AC3E}">
        <p14:creationId xmlns:p14="http://schemas.microsoft.com/office/powerpoint/2010/main" val="14742688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p:cNvSpPr>
          <p:nvPr>
            <p:ph type="title"/>
          </p:nvPr>
        </p:nvSpPr>
        <p:spPr/>
        <p:txBody>
          <a:bodyPr/>
          <a:lstStyle/>
          <a:p>
            <a:pPr eaLnBrk="1" hangingPunct="1"/>
            <a:r>
              <a:rPr lang="en-US" altLang="en-US" dirty="0"/>
              <a:t>Case of Ms. R </a:t>
            </a:r>
            <a:r>
              <a:rPr lang="en-US" altLang="en-US" i="1" dirty="0"/>
              <a:t>continued</a:t>
            </a:r>
          </a:p>
        </p:txBody>
      </p:sp>
      <p:sp>
        <p:nvSpPr>
          <p:cNvPr id="71683" name="Rectangle 3"/>
          <p:cNvSpPr>
            <a:spLocks noGrp="1"/>
          </p:cNvSpPr>
          <p:nvPr>
            <p:ph idx="1"/>
          </p:nvPr>
        </p:nvSpPr>
        <p:spPr/>
        <p:txBody>
          <a:bodyPr/>
          <a:lstStyle/>
          <a:p>
            <a:pPr eaLnBrk="1" hangingPunct="1"/>
            <a:r>
              <a:rPr lang="en-US" altLang="en-US" dirty="0">
                <a:latin typeface="Constantia" pitchFamily="18" charset="0"/>
              </a:rPr>
              <a:t>The receptionist became upset by this and reported it to the nursing staff who admonished Ms. R for her behavior.  Feeling affronted and not supported by the clinic staff, Ms. R wrote a letter of complaint to the hospital administrator in her own blood.</a:t>
            </a:r>
          </a:p>
        </p:txBody>
      </p:sp>
    </p:spTree>
    <p:extLst>
      <p:ext uri="{BB962C8B-B14F-4D97-AF65-F5344CB8AC3E}">
        <p14:creationId xmlns:p14="http://schemas.microsoft.com/office/powerpoint/2010/main" val="7282413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Differential Diagnosis of PD </a:t>
            </a:r>
            <a:endParaRPr lang="en-US" dirty="0"/>
          </a:p>
        </p:txBody>
      </p:sp>
      <p:sp>
        <p:nvSpPr>
          <p:cNvPr id="3" name="Content Placeholder 2"/>
          <p:cNvSpPr>
            <a:spLocks noGrp="1"/>
          </p:cNvSpPr>
          <p:nvPr>
            <p:ph idx="1"/>
          </p:nvPr>
        </p:nvSpPr>
        <p:spPr/>
        <p:txBody>
          <a:bodyPr/>
          <a:lstStyle/>
          <a:p>
            <a:r>
              <a:rPr lang="en-US" altLang="en-US" sz="2400" dirty="0">
                <a:latin typeface="Constantia" pitchFamily="18" charset="0"/>
              </a:rPr>
              <a:t>Unlike other mental health disorders where clinicians rely on the patient’s</a:t>
            </a:r>
            <a:r>
              <a:rPr lang="en-US" altLang="ja-JP" sz="2400" dirty="0">
                <a:latin typeface="Constantia" pitchFamily="18" charset="0"/>
              </a:rPr>
              <a:t> description of symptoms to assist in diagnosis, the clinical diagnosis of a Personality Disorder must often be derived by observation of the patient’s behavior and style of interacting with others as well as the reports of others over time.</a:t>
            </a:r>
          </a:p>
          <a:p>
            <a:r>
              <a:rPr lang="en-US" altLang="en-US" sz="2400" dirty="0">
                <a:latin typeface="Constantia" pitchFamily="18" charset="0"/>
              </a:rPr>
              <a:t>Dysfunctional patterns are  generally ego-syntonic </a:t>
            </a:r>
            <a:r>
              <a:rPr lang="ja-JP" altLang="en-US" sz="2400" dirty="0">
                <a:latin typeface="Constantia" pitchFamily="18" charset="0"/>
              </a:rPr>
              <a:t> </a:t>
            </a:r>
            <a:r>
              <a:rPr lang="en-US" altLang="ja-JP" sz="2400" dirty="0">
                <a:latin typeface="Constantia" pitchFamily="18" charset="0"/>
              </a:rPr>
              <a:t>(“there is nothing wrong with me”).</a:t>
            </a:r>
            <a:endParaRPr lang="en-US" altLang="en-US" sz="2400" dirty="0">
              <a:latin typeface="Constantia" pitchFamily="18" charset="0"/>
            </a:endParaRPr>
          </a:p>
          <a:p>
            <a:endParaRPr lang="en-US" dirty="0"/>
          </a:p>
        </p:txBody>
      </p:sp>
    </p:spTree>
    <p:extLst>
      <p:ext uri="{BB962C8B-B14F-4D97-AF65-F5344CB8AC3E}">
        <p14:creationId xmlns:p14="http://schemas.microsoft.com/office/powerpoint/2010/main" val="306330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39937"/>
          <p:cNvSpPr>
            <a:spLocks noGrp="1" noChangeArrowheads="1"/>
          </p:cNvSpPr>
          <p:nvPr>
            <p:ph type="title"/>
          </p:nvPr>
        </p:nvSpPr>
        <p:spPr>
          <a:xfrm>
            <a:off x="762000" y="152400"/>
            <a:ext cx="7583487" cy="1044388"/>
          </a:xfrm>
        </p:spPr>
        <p:txBody>
          <a:bodyPr/>
          <a:lstStyle/>
          <a:p>
            <a:pPr eaLnBrk="1" hangingPunct="1"/>
            <a:r>
              <a:rPr lang="en-US" altLang="en-US" dirty="0"/>
              <a:t>Rule Outs for PD Diagnosis</a:t>
            </a:r>
          </a:p>
        </p:txBody>
      </p:sp>
      <p:sp>
        <p:nvSpPr>
          <p:cNvPr id="5" name="Text Placeholder 39938"/>
          <p:cNvSpPr>
            <a:spLocks noGrp="1" noChangeArrowheads="1"/>
          </p:cNvSpPr>
          <p:nvPr>
            <p:ph idx="1"/>
          </p:nvPr>
        </p:nvSpPr>
        <p:spPr>
          <a:xfrm>
            <a:off x="621102" y="1219200"/>
            <a:ext cx="7919049" cy="4208930"/>
          </a:xfrm>
        </p:spPr>
        <p:txBody>
          <a:bodyPr>
            <a:noAutofit/>
          </a:bodyPr>
          <a:lstStyle/>
          <a:p>
            <a:pPr>
              <a:lnSpc>
                <a:spcPct val="80000"/>
              </a:lnSpc>
            </a:pPr>
            <a:r>
              <a:rPr lang="en-US" altLang="en-US" dirty="0">
                <a:latin typeface="Constantia" panose="02030602050306030303" pitchFamily="18" charset="0"/>
              </a:rPr>
              <a:t>Dementia (HAD) or other CNS Disorder</a:t>
            </a:r>
          </a:p>
          <a:p>
            <a:pPr>
              <a:lnSpc>
                <a:spcPct val="80000"/>
              </a:lnSpc>
            </a:pPr>
            <a:r>
              <a:rPr lang="en-US" altLang="en-US" dirty="0">
                <a:latin typeface="Constantia" panose="02030602050306030303" pitchFamily="18" charset="0"/>
              </a:rPr>
              <a:t>Psychotic Disorder (Paranoid, Schizoid, Schizotypal PD)</a:t>
            </a:r>
          </a:p>
          <a:p>
            <a:pPr>
              <a:lnSpc>
                <a:spcPct val="80000"/>
              </a:lnSpc>
            </a:pPr>
            <a:r>
              <a:rPr lang="en-US" altLang="en-US" dirty="0">
                <a:latin typeface="Constantia" panose="02030602050306030303" pitchFamily="18" charset="0"/>
              </a:rPr>
              <a:t>Substance abuse (Antisocial PD)</a:t>
            </a:r>
          </a:p>
          <a:p>
            <a:pPr>
              <a:lnSpc>
                <a:spcPct val="80000"/>
              </a:lnSpc>
            </a:pPr>
            <a:r>
              <a:rPr lang="en-US" altLang="en-US" dirty="0">
                <a:latin typeface="Constantia" panose="02030602050306030303" pitchFamily="18" charset="0"/>
              </a:rPr>
              <a:t>Mood disorder (Borderline, Narcissistic PD)		</a:t>
            </a:r>
          </a:p>
          <a:p>
            <a:pPr>
              <a:lnSpc>
                <a:spcPct val="80000"/>
              </a:lnSpc>
            </a:pPr>
            <a:r>
              <a:rPr lang="en-US" altLang="en-US" dirty="0">
                <a:latin typeface="Constantia" panose="02030602050306030303" pitchFamily="18" charset="0"/>
              </a:rPr>
              <a:t>Anxiety disorder (Avoidant, Obsessive-Compulsive PD)</a:t>
            </a:r>
          </a:p>
          <a:p>
            <a:pPr>
              <a:lnSpc>
                <a:spcPct val="80000"/>
              </a:lnSpc>
            </a:pPr>
            <a:r>
              <a:rPr lang="en-US" altLang="en-US" dirty="0">
                <a:latin typeface="Constantia" panose="02030602050306030303" pitchFamily="18" charset="0"/>
              </a:rPr>
              <a:t>Metabolic disorder	</a:t>
            </a:r>
          </a:p>
          <a:p>
            <a:pPr>
              <a:lnSpc>
                <a:spcPct val="80000"/>
              </a:lnSpc>
            </a:pPr>
            <a:r>
              <a:rPr lang="en-US" altLang="en-US" dirty="0">
                <a:latin typeface="Constantia" panose="02030602050306030303" pitchFamily="18" charset="0"/>
              </a:rPr>
              <a:t>Malingering</a:t>
            </a:r>
          </a:p>
          <a:p>
            <a:pPr>
              <a:lnSpc>
                <a:spcPct val="80000"/>
              </a:lnSpc>
            </a:pPr>
            <a:r>
              <a:rPr lang="en-US" altLang="en-US" dirty="0">
                <a:latin typeface="Constantia" panose="02030602050306030303" pitchFamily="18" charset="0"/>
              </a:rPr>
              <a:t>PTSD</a:t>
            </a:r>
          </a:p>
          <a:p>
            <a:pPr>
              <a:lnSpc>
                <a:spcPct val="80000"/>
              </a:lnSpc>
            </a:pPr>
            <a:r>
              <a:rPr lang="en-US" altLang="en-US" dirty="0">
                <a:latin typeface="Constantia" panose="02030602050306030303" pitchFamily="18" charset="0"/>
              </a:rPr>
              <a:t>Autistic Spectrum Disorder (Schizoid, Schizotypal PD)</a:t>
            </a:r>
          </a:p>
          <a:p>
            <a:pPr marL="0" indent="0" eaLnBrk="1" hangingPunct="1">
              <a:lnSpc>
                <a:spcPct val="80000"/>
              </a:lnSpc>
              <a:buClr>
                <a:srgbClr val="AAADCA"/>
              </a:buClr>
              <a:buNone/>
            </a:pPr>
            <a:r>
              <a:rPr lang="en-US" altLang="en-US" sz="2000" dirty="0">
                <a:latin typeface="Constantia" panose="02030602050306030303" pitchFamily="18" charset="0"/>
              </a:rPr>
              <a:t>			</a:t>
            </a:r>
          </a:p>
        </p:txBody>
      </p:sp>
    </p:spTree>
    <p:extLst>
      <p:ext uri="{BB962C8B-B14F-4D97-AF65-F5344CB8AC3E}">
        <p14:creationId xmlns:p14="http://schemas.microsoft.com/office/powerpoint/2010/main" val="1078377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41986"/>
          <p:cNvSpPr>
            <a:spLocks noGrp="1" noChangeArrowheads="1"/>
          </p:cNvSpPr>
          <p:nvPr>
            <p:ph idx="1"/>
          </p:nvPr>
        </p:nvSpPr>
        <p:spPr/>
        <p:txBody>
          <a:bodyPr/>
          <a:lstStyle/>
          <a:p>
            <a:pPr eaLnBrk="1" hangingPunct="1">
              <a:lnSpc>
                <a:spcPct val="90000"/>
              </a:lnSpc>
            </a:pPr>
            <a:r>
              <a:rPr lang="en-US" altLang="en-US" dirty="0">
                <a:latin typeface="Constantia" pitchFamily="18" charset="0"/>
              </a:rPr>
              <a:t>HIV dementia subcortical, more associated with white matter, and similar to dementias associated with Huntington’s Disease and Parkinson’s dementia.</a:t>
            </a:r>
          </a:p>
          <a:p>
            <a:pPr eaLnBrk="1" hangingPunct="1">
              <a:lnSpc>
                <a:spcPct val="90000"/>
              </a:lnSpc>
            </a:pPr>
            <a:r>
              <a:rPr lang="en-US" altLang="en-US" dirty="0">
                <a:latin typeface="Constantia" pitchFamily="18" charset="0"/>
              </a:rPr>
              <a:t>Early symptoms:  affect attention, motivation, and emotionality; can show early symptoms of depression, irritability, apathy and motor weakness/ataxia; more likely to see early personality changes than with cortical dementias like AD</a:t>
            </a:r>
          </a:p>
          <a:p>
            <a:pPr eaLnBrk="1" hangingPunct="1">
              <a:lnSpc>
                <a:spcPct val="90000"/>
              </a:lnSpc>
            </a:pPr>
            <a:r>
              <a:rPr lang="en-US" altLang="en-US" dirty="0">
                <a:latin typeface="Constantia" pitchFamily="18" charset="0"/>
              </a:rPr>
              <a:t>Late symptoms: global cognitive dysfunction (e.g., memory, judgement), mutism, organic hallucinations and Parkinson-like symptoms.</a:t>
            </a:r>
          </a:p>
        </p:txBody>
      </p:sp>
      <p:sp>
        <p:nvSpPr>
          <p:cNvPr id="5" name="Shape 41985"/>
          <p:cNvSpPr>
            <a:spLocks noGrp="1" noChangeArrowheads="1"/>
          </p:cNvSpPr>
          <p:nvPr>
            <p:ph type="title"/>
          </p:nvPr>
        </p:nvSpPr>
        <p:spPr/>
        <p:txBody>
          <a:bodyPr/>
          <a:lstStyle/>
          <a:p>
            <a:pPr eaLnBrk="1" hangingPunct="1"/>
            <a:r>
              <a:rPr lang="en-US" altLang="en-US" dirty="0"/>
              <a:t>HIV-Associated Dementia</a:t>
            </a:r>
          </a:p>
        </p:txBody>
      </p:sp>
    </p:spTree>
    <p:extLst>
      <p:ext uri="{BB962C8B-B14F-4D97-AF65-F5344CB8AC3E}">
        <p14:creationId xmlns:p14="http://schemas.microsoft.com/office/powerpoint/2010/main" val="41290739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40961"/>
          <p:cNvSpPr>
            <a:spLocks noGrp="1" noChangeArrowheads="1"/>
          </p:cNvSpPr>
          <p:nvPr>
            <p:ph type="title"/>
          </p:nvPr>
        </p:nvSpPr>
        <p:spPr/>
        <p:txBody>
          <a:bodyPr/>
          <a:lstStyle/>
          <a:p>
            <a:pPr eaLnBrk="1" hangingPunct="1"/>
            <a:r>
              <a:rPr lang="en-US" altLang="en-US" dirty="0"/>
              <a:t>HIV-Associated Dementia </a:t>
            </a:r>
            <a:r>
              <a:rPr lang="en-US" altLang="en-US" i="1" dirty="0"/>
              <a:t>continued</a:t>
            </a:r>
          </a:p>
        </p:txBody>
      </p:sp>
      <p:sp>
        <p:nvSpPr>
          <p:cNvPr id="5" name="Shape 40962"/>
          <p:cNvSpPr>
            <a:spLocks noGrp="1" noChangeArrowheads="1"/>
          </p:cNvSpPr>
          <p:nvPr>
            <p:ph idx="1"/>
          </p:nvPr>
        </p:nvSpPr>
        <p:spPr/>
        <p:txBody>
          <a:bodyPr>
            <a:normAutofit lnSpcReduction="10000"/>
          </a:bodyPr>
          <a:lstStyle/>
          <a:p>
            <a:pPr eaLnBrk="1" hangingPunct="1">
              <a:defRPr/>
            </a:pPr>
            <a:r>
              <a:rPr lang="en-US" dirty="0">
                <a:latin typeface="Constantia" pitchFamily="18" charset="0"/>
                <a:cs typeface="+mn-cs"/>
              </a:rPr>
              <a:t>An international meta-analysis of HAD among 35,000 participants in 32 countries reported:</a:t>
            </a:r>
          </a:p>
          <a:p>
            <a:pPr lvl="1">
              <a:defRPr/>
            </a:pPr>
            <a:r>
              <a:rPr lang="en-US" dirty="0">
                <a:latin typeface="Constantia" pitchFamily="18" charset="0"/>
                <a:cs typeface="+mn-cs"/>
              </a:rPr>
              <a:t> an overall prevalence of 42.9% </a:t>
            </a:r>
          </a:p>
          <a:p>
            <a:pPr lvl="2">
              <a:defRPr/>
            </a:pPr>
            <a:r>
              <a:rPr lang="en-US" dirty="0">
                <a:latin typeface="Constantia" pitchFamily="18" charset="0"/>
                <a:ea typeface="+mn-ea"/>
                <a:cs typeface="+mn-cs"/>
              </a:rPr>
              <a:t>23.5% asymptomatic n</a:t>
            </a:r>
            <a:r>
              <a:rPr lang="en-US" dirty="0">
                <a:latin typeface="Constantia" pitchFamily="18" charset="0"/>
                <a:cs typeface="+mn-cs"/>
              </a:rPr>
              <a:t>eurocognitive impairment</a:t>
            </a:r>
          </a:p>
          <a:p>
            <a:pPr lvl="2">
              <a:defRPr/>
            </a:pPr>
            <a:r>
              <a:rPr lang="en-US" dirty="0">
                <a:latin typeface="Constantia" pitchFamily="18" charset="0"/>
                <a:ea typeface="+mn-ea"/>
                <a:cs typeface="+mn-cs"/>
              </a:rPr>
              <a:t>13.3% mild neurocognitive impairment</a:t>
            </a:r>
          </a:p>
          <a:p>
            <a:pPr lvl="2">
              <a:defRPr/>
            </a:pPr>
            <a:r>
              <a:rPr lang="en-US" dirty="0">
                <a:latin typeface="Constantia" pitchFamily="18" charset="0"/>
                <a:cs typeface="+mn-cs"/>
              </a:rPr>
              <a:t>5.0% HAD</a:t>
            </a:r>
            <a:endParaRPr lang="en-US" dirty="0">
              <a:latin typeface="Constantia" pitchFamily="18" charset="0"/>
              <a:ea typeface="+mn-ea"/>
              <a:cs typeface="+mn-cs"/>
            </a:endParaRPr>
          </a:p>
          <a:p>
            <a:pPr eaLnBrk="1" hangingPunct="1">
              <a:buFont typeface="Arial" charset="0"/>
              <a:buNone/>
              <a:defRPr/>
            </a:pPr>
            <a:endParaRPr lang="en-US" dirty="0">
              <a:latin typeface="Constantia" pitchFamily="18" charset="0"/>
              <a:ea typeface="+mn-ea"/>
              <a:cs typeface="+mn-cs"/>
            </a:endParaRPr>
          </a:p>
          <a:p>
            <a:pPr eaLnBrk="1" hangingPunct="1">
              <a:defRPr/>
            </a:pPr>
            <a:r>
              <a:rPr lang="en-US" dirty="0">
                <a:latin typeface="Constantia" pitchFamily="18" charset="0"/>
                <a:ea typeface="+mn-ea"/>
                <a:cs typeface="+mn-cs"/>
              </a:rPr>
              <a:t>Disruptive behaviors may be symptoms of HAD and may mimic symptoms of personality disorders or psychosis.</a:t>
            </a:r>
          </a:p>
          <a:p>
            <a:pPr eaLnBrk="1" hangingPunct="1">
              <a:buFont typeface="Wingdings" pitchFamily="2" charset="2"/>
              <a:buNone/>
              <a:defRPr/>
            </a:pPr>
            <a:endParaRPr lang="en-US" dirty="0">
              <a:latin typeface="Constantia" pitchFamily="18" charset="0"/>
              <a:ea typeface="+mn-ea"/>
              <a:cs typeface="+mn-cs"/>
            </a:endParaRPr>
          </a:p>
          <a:p>
            <a:pPr eaLnBrk="1" hangingPunct="1">
              <a:buFont typeface="Wingdings" pitchFamily="2" charset="2"/>
              <a:buNone/>
              <a:defRPr/>
            </a:pPr>
            <a:r>
              <a:rPr lang="en-US" i="1" dirty="0">
                <a:latin typeface="Constantia" pitchFamily="18" charset="0"/>
                <a:ea typeface="+mn-ea"/>
                <a:cs typeface="+mn-cs"/>
              </a:rPr>
              <a:t>Wang, Lui, Lu et al. (2020) Neurology 95 (10) 2610-2621</a:t>
            </a:r>
          </a:p>
        </p:txBody>
      </p:sp>
    </p:spTree>
    <p:extLst>
      <p:ext uri="{BB962C8B-B14F-4D97-AF65-F5344CB8AC3E}">
        <p14:creationId xmlns:p14="http://schemas.microsoft.com/office/powerpoint/2010/main" val="1268165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43009"/>
          <p:cNvSpPr>
            <a:spLocks noGrp="1" noChangeArrowheads="1"/>
          </p:cNvSpPr>
          <p:nvPr>
            <p:ph type="title"/>
          </p:nvPr>
        </p:nvSpPr>
        <p:spPr/>
        <p:txBody>
          <a:bodyPr/>
          <a:lstStyle/>
          <a:p>
            <a:pPr eaLnBrk="1" hangingPunct="1"/>
            <a:r>
              <a:rPr lang="en-US" altLang="en-US" dirty="0"/>
              <a:t>CNS Infections and HIV</a:t>
            </a:r>
          </a:p>
        </p:txBody>
      </p:sp>
      <p:sp>
        <p:nvSpPr>
          <p:cNvPr id="5" name="Shape 43010"/>
          <p:cNvSpPr>
            <a:spLocks noGrp="1" noChangeArrowheads="1"/>
          </p:cNvSpPr>
          <p:nvPr>
            <p:ph idx="1"/>
          </p:nvPr>
        </p:nvSpPr>
        <p:spPr/>
        <p:txBody>
          <a:bodyPr/>
          <a:lstStyle/>
          <a:p>
            <a:pPr eaLnBrk="1" hangingPunct="1">
              <a:lnSpc>
                <a:spcPct val="90000"/>
              </a:lnSpc>
            </a:pPr>
            <a:r>
              <a:rPr lang="en-US" altLang="en-US" dirty="0">
                <a:latin typeface="Constantia" pitchFamily="18" charset="0"/>
              </a:rPr>
              <a:t>Maladaptive personality traits may be caused by underlying CNS infections.</a:t>
            </a:r>
          </a:p>
          <a:p>
            <a:pPr eaLnBrk="1" hangingPunct="1">
              <a:lnSpc>
                <a:spcPct val="90000"/>
              </a:lnSpc>
            </a:pPr>
            <a:r>
              <a:rPr lang="en-US" altLang="en-US" dirty="0">
                <a:latin typeface="Constantia" pitchFamily="18" charset="0"/>
              </a:rPr>
              <a:t>CNS infections common to AIDS are:</a:t>
            </a:r>
          </a:p>
          <a:p>
            <a:pPr lvl="1" eaLnBrk="1" hangingPunct="1">
              <a:lnSpc>
                <a:spcPct val="90000"/>
              </a:lnSpc>
              <a:buFont typeface="Wingdings" pitchFamily="2" charset="2"/>
              <a:buChar char="Ø"/>
            </a:pPr>
            <a:r>
              <a:rPr lang="en-US" altLang="en-US" dirty="0">
                <a:latin typeface="Constantia" pitchFamily="18" charset="0"/>
              </a:rPr>
              <a:t>HIV encephalopathy</a:t>
            </a:r>
          </a:p>
          <a:p>
            <a:pPr lvl="1" eaLnBrk="1" hangingPunct="1">
              <a:lnSpc>
                <a:spcPct val="90000"/>
              </a:lnSpc>
              <a:buFont typeface="Wingdings" pitchFamily="2" charset="2"/>
              <a:buChar char="Ø"/>
            </a:pPr>
            <a:r>
              <a:rPr lang="en-US" altLang="en-US" dirty="0">
                <a:latin typeface="Constantia" pitchFamily="18" charset="0"/>
              </a:rPr>
              <a:t>Lymphoma in brain</a:t>
            </a:r>
          </a:p>
          <a:p>
            <a:pPr lvl="1" eaLnBrk="1" hangingPunct="1">
              <a:lnSpc>
                <a:spcPct val="90000"/>
              </a:lnSpc>
              <a:buFont typeface="Wingdings" pitchFamily="2" charset="2"/>
              <a:buChar char="Ø"/>
            </a:pPr>
            <a:r>
              <a:rPr lang="en-US" altLang="en-US" dirty="0">
                <a:latin typeface="Constantia" pitchFamily="18" charset="0"/>
              </a:rPr>
              <a:t>Progressive multi-focal leukoencephalopathy</a:t>
            </a:r>
          </a:p>
          <a:p>
            <a:pPr lvl="1" eaLnBrk="1" hangingPunct="1">
              <a:lnSpc>
                <a:spcPct val="90000"/>
              </a:lnSpc>
              <a:buFont typeface="Wingdings" pitchFamily="2" charset="2"/>
              <a:buChar char="Ø"/>
            </a:pPr>
            <a:r>
              <a:rPr lang="en-US" altLang="en-US" dirty="0">
                <a:latin typeface="Constantia" pitchFamily="18" charset="0"/>
              </a:rPr>
              <a:t>Toxoplasmosis of brain</a:t>
            </a:r>
          </a:p>
        </p:txBody>
      </p:sp>
    </p:spTree>
    <p:extLst>
      <p:ext uri="{BB962C8B-B14F-4D97-AF65-F5344CB8AC3E}">
        <p14:creationId xmlns:p14="http://schemas.microsoft.com/office/powerpoint/2010/main" val="3425165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583487" cy="1272988"/>
          </a:xfrm>
        </p:spPr>
        <p:txBody>
          <a:bodyPr/>
          <a:lstStyle/>
          <a:p>
            <a:r>
              <a:rPr lang="en-US" dirty="0"/>
              <a:t>Be on the look out . . .</a:t>
            </a:r>
          </a:p>
        </p:txBody>
      </p:sp>
      <p:sp>
        <p:nvSpPr>
          <p:cNvPr id="3" name="Content Placeholder 2"/>
          <p:cNvSpPr>
            <a:spLocks noGrp="1"/>
          </p:cNvSpPr>
          <p:nvPr>
            <p:ph idx="1"/>
          </p:nvPr>
        </p:nvSpPr>
        <p:spPr>
          <a:xfrm>
            <a:off x="762000" y="1371600"/>
            <a:ext cx="7583487" cy="4437530"/>
          </a:xfrm>
        </p:spPr>
        <p:txBody>
          <a:bodyPr>
            <a:normAutofit/>
          </a:bodyPr>
          <a:lstStyle/>
          <a:p>
            <a:r>
              <a:rPr lang="en-US" dirty="0">
                <a:latin typeface="Constantia" panose="02030602050306030303" pitchFamily="18" charset="0"/>
              </a:rPr>
              <a:t>Frequent threats of suicidality, especially tied to interpersonal interactions</a:t>
            </a:r>
          </a:p>
          <a:p>
            <a:r>
              <a:rPr lang="en-US" dirty="0">
                <a:latin typeface="Constantia" panose="02030602050306030303" pitchFamily="18" charset="0"/>
              </a:rPr>
              <a:t>Cutting or other forms of self-harm</a:t>
            </a:r>
          </a:p>
          <a:p>
            <a:r>
              <a:rPr lang="en-US" dirty="0">
                <a:latin typeface="Constantia" panose="02030602050306030303" pitchFamily="18" charset="0"/>
              </a:rPr>
              <a:t>Repeated episodes of what appears like lying, especially accompanied by an apparent lack of concern when confronted with a lie</a:t>
            </a:r>
          </a:p>
          <a:p>
            <a:r>
              <a:rPr lang="en-US" dirty="0">
                <a:latin typeface="Constantia" panose="02030602050306030303" pitchFamily="18" charset="0"/>
              </a:rPr>
              <a:t>Excessive compliments (“you are the best . . .,” “you are the only . . .”), at times followed by complete devaluation when you have disappointed the individual</a:t>
            </a:r>
          </a:p>
          <a:p>
            <a:r>
              <a:rPr lang="en-US" dirty="0">
                <a:latin typeface="Constantia" panose="02030602050306030303" pitchFamily="18" charset="0"/>
              </a:rPr>
              <a:t>Excessive Promiscuity</a:t>
            </a:r>
          </a:p>
        </p:txBody>
      </p:sp>
    </p:spTree>
    <p:extLst>
      <p:ext uri="{BB962C8B-B14F-4D97-AF65-F5344CB8AC3E}">
        <p14:creationId xmlns:p14="http://schemas.microsoft.com/office/powerpoint/2010/main" val="59937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229600" cy="1143000"/>
          </a:xfrm>
        </p:spPr>
        <p:txBody>
          <a:bodyPr/>
          <a:lstStyle/>
          <a:p>
            <a:r>
              <a:rPr lang="en-US" altLang="en-US" sz="3200" dirty="0"/>
              <a:t>Why is PD Identification Important in HIV Care?</a:t>
            </a:r>
            <a:endParaRPr lang="en-US" sz="3200" dirty="0"/>
          </a:p>
        </p:txBody>
      </p:sp>
      <p:sp>
        <p:nvSpPr>
          <p:cNvPr id="3" name="Content Placeholder 2"/>
          <p:cNvSpPr>
            <a:spLocks noGrp="1"/>
          </p:cNvSpPr>
          <p:nvPr>
            <p:ph idx="1"/>
          </p:nvPr>
        </p:nvSpPr>
        <p:spPr>
          <a:xfrm>
            <a:off x="762000" y="1371600"/>
            <a:ext cx="7583487" cy="4208930"/>
          </a:xfrm>
        </p:spPr>
        <p:txBody>
          <a:bodyPr>
            <a:normAutofit fontScale="92500" lnSpcReduction="10000"/>
          </a:bodyPr>
          <a:lstStyle/>
          <a:p>
            <a:pPr>
              <a:lnSpc>
                <a:spcPct val="90000"/>
              </a:lnSpc>
            </a:pPr>
            <a:r>
              <a:rPr lang="en-US" altLang="en-US" sz="2400" dirty="0">
                <a:latin typeface="Constantia" pitchFamily="18" charset="0"/>
              </a:rPr>
              <a:t>20 – 40% of individuals with HIV have a Personality Disorder (and many others have traits associated with Personality Disorders that may be impairing) versus 9-15% in the general population.</a:t>
            </a:r>
          </a:p>
          <a:p>
            <a:pPr>
              <a:lnSpc>
                <a:spcPct val="90000"/>
              </a:lnSpc>
            </a:pPr>
            <a:r>
              <a:rPr lang="en-US" altLang="en-US" sz="2400" dirty="0">
                <a:latin typeface="Constantia" pitchFamily="18" charset="0"/>
              </a:rPr>
              <a:t>Risk factors for HIV associated Personality Disorders – adverse childhood events (especially sexual traumas), impulsivity and addictions – factors that could promote high risk behaviors.</a:t>
            </a:r>
          </a:p>
          <a:p>
            <a:pPr>
              <a:lnSpc>
                <a:spcPct val="90000"/>
              </a:lnSpc>
            </a:pPr>
            <a:r>
              <a:rPr lang="en-US" altLang="en-US" sz="2400" dirty="0">
                <a:latin typeface="Constantia" pitchFamily="18" charset="0"/>
              </a:rPr>
              <a:t>Management of HIV disease requires positive alliance with treatment team (engagement/retention) and adherence to treatment regimen – challenging tasks for many with Personality Disorders.</a:t>
            </a:r>
          </a:p>
          <a:p>
            <a:pPr marL="114112" indent="0">
              <a:buNone/>
            </a:pPr>
            <a:r>
              <a:rPr lang="en-US" i="1" dirty="0"/>
              <a:t>Perkins, Davidson et al. (1993) A J of Psychiatry</a:t>
            </a:r>
          </a:p>
          <a:p>
            <a:pPr marL="114112" indent="0">
              <a:buNone/>
            </a:pPr>
            <a:r>
              <a:rPr lang="en-US" i="1" dirty="0"/>
              <a:t>Golding &amp; Perkins (1996) Int Rev of Psychiatry</a:t>
            </a:r>
          </a:p>
        </p:txBody>
      </p:sp>
    </p:spTree>
    <p:extLst>
      <p:ext uri="{BB962C8B-B14F-4D97-AF65-F5344CB8AC3E}">
        <p14:creationId xmlns:p14="http://schemas.microsoft.com/office/powerpoint/2010/main" val="23051613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152400"/>
            <a:ext cx="7583487" cy="1143000"/>
          </a:xfrm>
        </p:spPr>
        <p:txBody>
          <a:bodyPr/>
          <a:lstStyle/>
          <a:p>
            <a:r>
              <a:rPr lang="en-US" dirty="0"/>
              <a:t>Be on the look out . . . </a:t>
            </a:r>
            <a:r>
              <a:rPr lang="en-US" i="1" dirty="0"/>
              <a:t>continued</a:t>
            </a:r>
          </a:p>
        </p:txBody>
      </p:sp>
      <p:sp>
        <p:nvSpPr>
          <p:cNvPr id="3" name="Content Placeholder 2"/>
          <p:cNvSpPr>
            <a:spLocks noGrp="1"/>
          </p:cNvSpPr>
          <p:nvPr>
            <p:ph idx="1"/>
          </p:nvPr>
        </p:nvSpPr>
        <p:spPr>
          <a:xfrm>
            <a:off x="779463" y="1524000"/>
            <a:ext cx="7583487" cy="4513730"/>
          </a:xfrm>
        </p:spPr>
        <p:txBody>
          <a:bodyPr/>
          <a:lstStyle/>
          <a:p>
            <a:r>
              <a:rPr lang="en-US" dirty="0">
                <a:latin typeface="Constantia" panose="02030602050306030303" pitchFamily="18" charset="0"/>
              </a:rPr>
              <a:t>Apparent lack of remorse when having done something hurtful to someone else</a:t>
            </a:r>
          </a:p>
          <a:p>
            <a:r>
              <a:rPr lang="en-US" dirty="0">
                <a:latin typeface="Constantia" panose="02030602050306030303" pitchFamily="18" charset="0"/>
              </a:rPr>
              <a:t>Extreme self-centeredness and lack of concern for the welfare of others </a:t>
            </a:r>
          </a:p>
          <a:p>
            <a:r>
              <a:rPr lang="en-US" dirty="0">
                <a:latin typeface="Constantia" panose="02030602050306030303" pitchFamily="18" charset="0"/>
              </a:rPr>
              <a:t>Lack of personal connections that seem unrelated to understandable circumstances or inability to identify important people in one’s life</a:t>
            </a:r>
          </a:p>
          <a:p>
            <a:r>
              <a:rPr lang="en-US" dirty="0">
                <a:latin typeface="Constantia" panose="02030602050306030303" pitchFamily="18" charset="0"/>
              </a:rPr>
              <a:t>Consistent suspiciousness of other people’s motives</a:t>
            </a:r>
          </a:p>
          <a:p>
            <a:r>
              <a:rPr lang="en-US" dirty="0">
                <a:latin typeface="Constantia" panose="02030602050306030303" pitchFamily="18" charset="0"/>
              </a:rPr>
              <a:t>Strong emotional reactions on your part to your patient</a:t>
            </a:r>
          </a:p>
        </p:txBody>
      </p:sp>
    </p:spTree>
    <p:extLst>
      <p:ext uri="{BB962C8B-B14F-4D97-AF65-F5344CB8AC3E}">
        <p14:creationId xmlns:p14="http://schemas.microsoft.com/office/powerpoint/2010/main" val="107010246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48129"/>
          <p:cNvSpPr>
            <a:spLocks noGrp="1" noChangeArrowheads="1"/>
          </p:cNvSpPr>
          <p:nvPr>
            <p:ph type="title"/>
          </p:nvPr>
        </p:nvSpPr>
        <p:spPr>
          <a:xfrm>
            <a:off x="586596" y="381000"/>
            <a:ext cx="7835091" cy="1044388"/>
          </a:xfrm>
        </p:spPr>
        <p:txBody>
          <a:bodyPr/>
          <a:lstStyle/>
          <a:p>
            <a:pPr eaLnBrk="1" hangingPunct="1"/>
            <a:r>
              <a:rPr lang="en-US" altLang="en-US" dirty="0"/>
              <a:t>Approach to Patients with PD</a:t>
            </a:r>
          </a:p>
        </p:txBody>
      </p:sp>
      <p:sp>
        <p:nvSpPr>
          <p:cNvPr id="5" name="Shape 48130"/>
          <p:cNvSpPr>
            <a:spLocks noGrp="1" noChangeArrowheads="1"/>
          </p:cNvSpPr>
          <p:nvPr>
            <p:ph idx="1"/>
          </p:nvPr>
        </p:nvSpPr>
        <p:spPr/>
        <p:txBody>
          <a:bodyPr/>
          <a:lstStyle/>
          <a:p>
            <a:pPr eaLnBrk="1" hangingPunct="1">
              <a:defRPr/>
            </a:pPr>
            <a:r>
              <a:rPr lang="en-US" sz="2800" dirty="0">
                <a:latin typeface="Constantia" pitchFamily="18" charset="0"/>
                <a:ea typeface="+mn-ea"/>
                <a:cs typeface="+mn-cs"/>
              </a:rPr>
              <a:t>Effective communication</a:t>
            </a:r>
          </a:p>
          <a:p>
            <a:pPr eaLnBrk="1" hangingPunct="1">
              <a:buFont typeface="Arial" charset="0"/>
              <a:buNone/>
              <a:defRPr/>
            </a:pPr>
            <a:endParaRPr lang="en-US" sz="2800" dirty="0">
              <a:latin typeface="Constantia" pitchFamily="18" charset="0"/>
              <a:ea typeface="+mn-ea"/>
              <a:cs typeface="+mn-cs"/>
            </a:endParaRPr>
          </a:p>
          <a:p>
            <a:pPr eaLnBrk="1" hangingPunct="1">
              <a:defRPr/>
            </a:pPr>
            <a:r>
              <a:rPr lang="en-US" sz="2800" dirty="0">
                <a:latin typeface="Constantia" pitchFamily="18" charset="0"/>
                <a:ea typeface="+mn-ea"/>
                <a:cs typeface="+mn-cs"/>
              </a:rPr>
              <a:t>Interdisciplinary integrated team approach</a:t>
            </a:r>
          </a:p>
          <a:p>
            <a:pPr eaLnBrk="1" hangingPunct="1">
              <a:buFont typeface="Wingdings" pitchFamily="2" charset="2"/>
              <a:buNone/>
              <a:defRPr/>
            </a:pPr>
            <a:endParaRPr lang="en-US" sz="2800" dirty="0">
              <a:latin typeface="Constantia" pitchFamily="18" charset="0"/>
              <a:ea typeface="+mn-ea"/>
              <a:cs typeface="+mn-cs"/>
            </a:endParaRPr>
          </a:p>
          <a:p>
            <a:pPr eaLnBrk="1" hangingPunct="1">
              <a:defRPr/>
            </a:pPr>
            <a:r>
              <a:rPr lang="en-US" sz="2800" dirty="0">
                <a:latin typeface="Constantia" pitchFamily="18" charset="0"/>
                <a:ea typeface="+mn-ea"/>
                <a:cs typeface="+mn-cs"/>
              </a:rPr>
              <a:t>Effective treatment plan</a:t>
            </a:r>
          </a:p>
          <a:p>
            <a:pPr eaLnBrk="1" hangingPunct="1">
              <a:defRPr/>
            </a:pPr>
            <a:endParaRPr lang="en-US" sz="2800" dirty="0">
              <a:latin typeface="Constantia" pitchFamily="18" charset="0"/>
              <a:ea typeface="+mn-ea"/>
              <a:cs typeface="+mn-cs"/>
            </a:endParaRPr>
          </a:p>
          <a:p>
            <a:pPr eaLnBrk="1" hangingPunct="1">
              <a:defRPr/>
            </a:pPr>
            <a:r>
              <a:rPr lang="en-US" sz="2800" dirty="0">
                <a:latin typeface="Constantia" pitchFamily="18" charset="0"/>
                <a:ea typeface="+mn-ea"/>
                <a:cs typeface="+mn-cs"/>
              </a:rPr>
              <a:t>Mental health management</a:t>
            </a:r>
          </a:p>
          <a:p>
            <a:pPr eaLnBrk="1" hangingPunct="1">
              <a:buFont typeface="Arial" charset="0"/>
              <a:buNone/>
              <a:defRPr/>
            </a:pPr>
            <a:endParaRPr lang="en-US" dirty="0">
              <a:latin typeface="Constantia" pitchFamily="18" charset="0"/>
              <a:ea typeface="+mn-ea"/>
              <a:cs typeface="+mn-cs"/>
            </a:endParaRPr>
          </a:p>
        </p:txBody>
      </p:sp>
    </p:spTree>
    <p:extLst>
      <p:ext uri="{BB962C8B-B14F-4D97-AF65-F5344CB8AC3E}">
        <p14:creationId xmlns:p14="http://schemas.microsoft.com/office/powerpoint/2010/main" val="1041782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49154"/>
          <p:cNvSpPr>
            <a:spLocks noGrp="1" noChangeArrowheads="1"/>
          </p:cNvSpPr>
          <p:nvPr>
            <p:ph idx="1"/>
          </p:nvPr>
        </p:nvSpPr>
        <p:spPr>
          <a:xfrm>
            <a:off x="685800" y="1447800"/>
            <a:ext cx="7583487" cy="4208930"/>
          </a:xfrm>
        </p:spPr>
        <p:txBody>
          <a:bodyPr>
            <a:normAutofit lnSpcReduction="10000"/>
          </a:bodyPr>
          <a:lstStyle/>
          <a:p>
            <a:pPr eaLnBrk="1" hangingPunct="1">
              <a:lnSpc>
                <a:spcPct val="90000"/>
              </a:lnSpc>
            </a:pPr>
            <a:r>
              <a:rPr lang="en-US" altLang="en-US" sz="2800" dirty="0">
                <a:latin typeface="Constantia" pitchFamily="18" charset="0"/>
              </a:rPr>
              <a:t>Listen carefully to identify the patient’s goals</a:t>
            </a:r>
          </a:p>
          <a:p>
            <a:pPr eaLnBrk="1" hangingPunct="1">
              <a:lnSpc>
                <a:spcPct val="90000"/>
              </a:lnSpc>
            </a:pPr>
            <a:r>
              <a:rPr lang="en-US" altLang="en-US" sz="2800" dirty="0">
                <a:latin typeface="Constantia" pitchFamily="18" charset="0"/>
              </a:rPr>
              <a:t>Use body language that conveys support and respect</a:t>
            </a:r>
          </a:p>
          <a:p>
            <a:pPr eaLnBrk="1" hangingPunct="1">
              <a:lnSpc>
                <a:spcPct val="90000"/>
              </a:lnSpc>
            </a:pPr>
            <a:r>
              <a:rPr lang="en-US" altLang="en-US" sz="2800" dirty="0">
                <a:latin typeface="Constantia" pitchFamily="18" charset="0"/>
              </a:rPr>
              <a:t>Offer choices and options whenever possible to involve the patient – shared decision making</a:t>
            </a:r>
          </a:p>
          <a:p>
            <a:pPr eaLnBrk="1" hangingPunct="1">
              <a:lnSpc>
                <a:spcPct val="90000"/>
              </a:lnSpc>
            </a:pPr>
            <a:r>
              <a:rPr lang="en-US" altLang="en-US" sz="2800" dirty="0">
                <a:latin typeface="Constantia" pitchFamily="18" charset="0"/>
              </a:rPr>
              <a:t>Establish clear, consistent and rational strategy about when to support and when to confront</a:t>
            </a:r>
          </a:p>
          <a:p>
            <a:pPr eaLnBrk="1" hangingPunct="1">
              <a:lnSpc>
                <a:spcPct val="90000"/>
              </a:lnSpc>
            </a:pPr>
            <a:r>
              <a:rPr lang="en-US" altLang="en-US" sz="2800" dirty="0">
                <a:latin typeface="Constantia" pitchFamily="18" charset="0"/>
              </a:rPr>
              <a:t>Need to avoid total responsibility as well as therapeutic nihilism</a:t>
            </a:r>
          </a:p>
        </p:txBody>
      </p:sp>
      <p:sp>
        <p:nvSpPr>
          <p:cNvPr id="5" name="Shape 49153"/>
          <p:cNvSpPr>
            <a:spLocks noGrp="1" noChangeArrowheads="1"/>
          </p:cNvSpPr>
          <p:nvPr>
            <p:ph type="title"/>
          </p:nvPr>
        </p:nvSpPr>
        <p:spPr>
          <a:xfrm>
            <a:off x="762000" y="76200"/>
            <a:ext cx="7583487" cy="1044388"/>
          </a:xfrm>
        </p:spPr>
        <p:txBody>
          <a:bodyPr/>
          <a:lstStyle/>
          <a:p>
            <a:pPr eaLnBrk="1" hangingPunct="1"/>
            <a:r>
              <a:rPr lang="en-US" altLang="en-US" dirty="0"/>
              <a:t>Effective Communication</a:t>
            </a:r>
          </a:p>
        </p:txBody>
      </p:sp>
    </p:spTree>
    <p:extLst>
      <p:ext uri="{BB962C8B-B14F-4D97-AF65-F5344CB8AC3E}">
        <p14:creationId xmlns:p14="http://schemas.microsoft.com/office/powerpoint/2010/main" val="37591039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50178"/>
          <p:cNvSpPr>
            <a:spLocks noGrp="1" noChangeArrowheads="1"/>
          </p:cNvSpPr>
          <p:nvPr>
            <p:ph idx="1"/>
          </p:nvPr>
        </p:nvSpPr>
        <p:spPr/>
        <p:txBody>
          <a:bodyPr/>
          <a:lstStyle/>
          <a:p>
            <a:pPr eaLnBrk="1" hangingPunct="1"/>
            <a:r>
              <a:rPr lang="en-US" altLang="en-US" dirty="0">
                <a:latin typeface="Constantia" pitchFamily="18" charset="0"/>
              </a:rPr>
              <a:t>Adopt team approach that focuses on clear communication among everyone involved in the patient’s</a:t>
            </a:r>
            <a:r>
              <a:rPr lang="en-US" altLang="ja-JP" dirty="0">
                <a:latin typeface="Constantia" pitchFamily="18" charset="0"/>
              </a:rPr>
              <a:t> care -  need for frequent staff conferencing</a:t>
            </a:r>
          </a:p>
          <a:p>
            <a:pPr eaLnBrk="1" hangingPunct="1"/>
            <a:r>
              <a:rPr lang="en-US" altLang="en-US" dirty="0">
                <a:latin typeface="Constantia" pitchFamily="18" charset="0"/>
              </a:rPr>
              <a:t>Minimize patient’s </a:t>
            </a:r>
            <a:r>
              <a:rPr lang="en-US" altLang="ja-JP" dirty="0">
                <a:latin typeface="Constantia" pitchFamily="18" charset="0"/>
              </a:rPr>
              <a:t>attempts at staff- splitting and projection (e.g. staff meetings to clarify treatment goals, reach consensus, set limits, etc.)</a:t>
            </a:r>
          </a:p>
          <a:p>
            <a:pPr eaLnBrk="1" hangingPunct="1"/>
            <a:r>
              <a:rPr lang="en-US" altLang="ja-JP" dirty="0">
                <a:latin typeface="Constantia" pitchFamily="18" charset="0"/>
              </a:rPr>
              <a:t>Diffuse sense of responsibility among members of the treatment team as well as support for team members </a:t>
            </a:r>
            <a:endParaRPr lang="en-US" altLang="en-US" dirty="0">
              <a:latin typeface="Constantia" pitchFamily="18" charset="0"/>
            </a:endParaRPr>
          </a:p>
        </p:txBody>
      </p:sp>
      <p:sp>
        <p:nvSpPr>
          <p:cNvPr id="5" name="Shape 50177"/>
          <p:cNvSpPr>
            <a:spLocks noGrp="1" noChangeArrowheads="1"/>
          </p:cNvSpPr>
          <p:nvPr>
            <p:ph type="title"/>
          </p:nvPr>
        </p:nvSpPr>
        <p:spPr/>
        <p:txBody>
          <a:bodyPr/>
          <a:lstStyle/>
          <a:p>
            <a:pPr eaLnBrk="1" hangingPunct="1"/>
            <a:r>
              <a:rPr lang="en-US" altLang="en-US" dirty="0"/>
              <a:t>Interdisciplinary Team</a:t>
            </a:r>
          </a:p>
        </p:txBody>
      </p:sp>
    </p:spTree>
    <p:extLst>
      <p:ext uri="{BB962C8B-B14F-4D97-AF65-F5344CB8AC3E}">
        <p14:creationId xmlns:p14="http://schemas.microsoft.com/office/powerpoint/2010/main" val="28342276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51201"/>
          <p:cNvSpPr>
            <a:spLocks noGrp="1" noChangeArrowheads="1"/>
          </p:cNvSpPr>
          <p:nvPr>
            <p:ph type="title"/>
          </p:nvPr>
        </p:nvSpPr>
        <p:spPr/>
        <p:txBody>
          <a:bodyPr/>
          <a:lstStyle/>
          <a:p>
            <a:pPr eaLnBrk="1" hangingPunct="1"/>
            <a:r>
              <a:rPr lang="en-US" altLang="en-US" dirty="0"/>
              <a:t>Effective Treatment Plan</a:t>
            </a:r>
          </a:p>
        </p:txBody>
      </p:sp>
      <p:sp>
        <p:nvSpPr>
          <p:cNvPr id="5" name="Shape 51202"/>
          <p:cNvSpPr>
            <a:spLocks noGrp="1" noChangeArrowheads="1"/>
          </p:cNvSpPr>
          <p:nvPr>
            <p:ph idx="1"/>
          </p:nvPr>
        </p:nvSpPr>
        <p:spPr/>
        <p:txBody>
          <a:bodyPr/>
          <a:lstStyle/>
          <a:p>
            <a:pPr eaLnBrk="1" hangingPunct="1">
              <a:lnSpc>
                <a:spcPct val="90000"/>
              </a:lnSpc>
            </a:pPr>
            <a:r>
              <a:rPr lang="en-US" altLang="en-US" dirty="0">
                <a:latin typeface="Constantia" pitchFamily="18" charset="0"/>
              </a:rPr>
              <a:t>Shared decision making</a:t>
            </a:r>
          </a:p>
          <a:p>
            <a:pPr eaLnBrk="1" hangingPunct="1">
              <a:lnSpc>
                <a:spcPct val="90000"/>
              </a:lnSpc>
            </a:pPr>
            <a:r>
              <a:rPr lang="en-US" altLang="en-US" dirty="0">
                <a:latin typeface="Constantia" pitchFamily="18" charset="0"/>
              </a:rPr>
              <a:t>Setting limits when necessary, behavioral contracts</a:t>
            </a:r>
          </a:p>
          <a:p>
            <a:pPr eaLnBrk="1" hangingPunct="1">
              <a:lnSpc>
                <a:spcPct val="90000"/>
              </a:lnSpc>
            </a:pPr>
            <a:r>
              <a:rPr lang="en-US" altLang="en-US" dirty="0">
                <a:latin typeface="Constantia" pitchFamily="18" charset="0"/>
              </a:rPr>
              <a:t>Make all staff (including support staff) aware of any behavioral contracts – help to avoid splitting</a:t>
            </a:r>
          </a:p>
          <a:p>
            <a:pPr eaLnBrk="1" hangingPunct="1">
              <a:lnSpc>
                <a:spcPct val="90000"/>
              </a:lnSpc>
            </a:pPr>
            <a:r>
              <a:rPr lang="en-US" altLang="en-US" dirty="0">
                <a:latin typeface="Constantia" pitchFamily="18" charset="0"/>
              </a:rPr>
              <a:t>Use a healthcare network to provide care – primary and mental health care must be INTEGRATED!!!!</a:t>
            </a:r>
          </a:p>
          <a:p>
            <a:pPr eaLnBrk="1" hangingPunct="1">
              <a:lnSpc>
                <a:spcPct val="90000"/>
              </a:lnSpc>
            </a:pPr>
            <a:r>
              <a:rPr lang="en-US" altLang="en-US" dirty="0">
                <a:latin typeface="Constantia" pitchFamily="18" charset="0"/>
              </a:rPr>
              <a:t>Focus on long term goals, not immediate rewards</a:t>
            </a:r>
          </a:p>
        </p:txBody>
      </p:sp>
    </p:spTree>
    <p:extLst>
      <p:ext uri="{BB962C8B-B14F-4D97-AF65-F5344CB8AC3E}">
        <p14:creationId xmlns:p14="http://schemas.microsoft.com/office/powerpoint/2010/main" val="120237645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583487" cy="1044388"/>
          </a:xfrm>
        </p:spPr>
        <p:txBody>
          <a:bodyPr/>
          <a:lstStyle/>
          <a:p>
            <a:r>
              <a:rPr lang="en-US" sz="3600" dirty="0"/>
              <a:t>Principles of Effective Therapies</a:t>
            </a:r>
          </a:p>
        </p:txBody>
      </p:sp>
      <p:sp>
        <p:nvSpPr>
          <p:cNvPr id="3" name="Content Placeholder 2"/>
          <p:cNvSpPr>
            <a:spLocks noGrp="1"/>
          </p:cNvSpPr>
          <p:nvPr>
            <p:ph idx="1"/>
          </p:nvPr>
        </p:nvSpPr>
        <p:spPr>
          <a:xfrm>
            <a:off x="762000" y="1524000"/>
            <a:ext cx="7583487" cy="4208930"/>
          </a:xfrm>
        </p:spPr>
        <p:txBody>
          <a:bodyPr/>
          <a:lstStyle/>
          <a:p>
            <a:r>
              <a:rPr lang="en-US" dirty="0">
                <a:latin typeface="Constantia" panose="02030602050306030303" pitchFamily="18" charset="0"/>
              </a:rPr>
              <a:t>Stable and clear treatment framework – primary clinician, with specific short and long-term goals and roles in team settings</a:t>
            </a:r>
          </a:p>
          <a:p>
            <a:r>
              <a:rPr lang="en-US" dirty="0">
                <a:latin typeface="Constantia" panose="02030602050306030303" pitchFamily="18" charset="0"/>
              </a:rPr>
              <a:t>Therapist needs to be clear about what can and cannot be expected from them, especially regarding self-harm and other dangerous behaviors</a:t>
            </a:r>
          </a:p>
          <a:p>
            <a:r>
              <a:rPr lang="en-US" dirty="0">
                <a:latin typeface="Constantia" panose="02030602050306030303" pitchFamily="18" charset="0"/>
              </a:rPr>
              <a:t>Support essential – validating patient’s distress, etc. but not necessarily validating perceptions of others; need also to convey therapeutic optimism and encouragement</a:t>
            </a:r>
          </a:p>
          <a:p>
            <a:endParaRPr lang="en-US" dirty="0"/>
          </a:p>
          <a:p>
            <a:endParaRPr lang="en-US" dirty="0"/>
          </a:p>
        </p:txBody>
      </p:sp>
    </p:spTree>
    <p:extLst>
      <p:ext uri="{BB962C8B-B14F-4D97-AF65-F5344CB8AC3E}">
        <p14:creationId xmlns:p14="http://schemas.microsoft.com/office/powerpoint/2010/main" val="2948673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696" y="274639"/>
            <a:ext cx="8315569" cy="1143000"/>
          </a:xfrm>
        </p:spPr>
        <p:txBody>
          <a:bodyPr/>
          <a:lstStyle/>
          <a:p>
            <a:r>
              <a:rPr lang="en-US" sz="3600" dirty="0"/>
              <a:t>Principles of Effective Therapies </a:t>
            </a:r>
            <a:r>
              <a:rPr lang="en-US" sz="3600" i="1" dirty="0"/>
              <a:t>continued</a:t>
            </a:r>
          </a:p>
        </p:txBody>
      </p:sp>
      <p:sp>
        <p:nvSpPr>
          <p:cNvPr id="3" name="Content Placeholder 2"/>
          <p:cNvSpPr>
            <a:spLocks noGrp="1"/>
          </p:cNvSpPr>
          <p:nvPr>
            <p:ph idx="1"/>
          </p:nvPr>
        </p:nvSpPr>
        <p:spPr/>
        <p:txBody>
          <a:bodyPr/>
          <a:lstStyle/>
          <a:p>
            <a:r>
              <a:rPr lang="en-US" dirty="0">
                <a:latin typeface="Constantia" panose="02030602050306030303" pitchFamily="18" charset="0"/>
              </a:rPr>
              <a:t>Clinicians need to be active but nonreactive, contained and measured, as many patients extremely sensitive to signs of rejection</a:t>
            </a:r>
          </a:p>
          <a:p>
            <a:r>
              <a:rPr lang="en-US" dirty="0">
                <a:latin typeface="Constantia" panose="02030602050306030303" pitchFamily="18" charset="0"/>
              </a:rPr>
              <a:t>Limit self-disclosure to certain patients</a:t>
            </a:r>
          </a:p>
          <a:p>
            <a:r>
              <a:rPr lang="en-US" dirty="0">
                <a:latin typeface="Constantia" panose="02030602050306030303" pitchFamily="18" charset="0"/>
              </a:rPr>
              <a:t>Need to connect patients’ feelings to events, including rejection, lost supports, other social stressors, in the here and now</a:t>
            </a:r>
          </a:p>
          <a:p>
            <a:r>
              <a:rPr lang="en-US" dirty="0">
                <a:latin typeface="Constantia" panose="02030602050306030303" pitchFamily="18" charset="0"/>
              </a:rPr>
              <a:t>Monitoring and discussion of countertransference is key</a:t>
            </a:r>
          </a:p>
        </p:txBody>
      </p:sp>
    </p:spTree>
    <p:extLst>
      <p:ext uri="{BB962C8B-B14F-4D97-AF65-F5344CB8AC3E}">
        <p14:creationId xmlns:p14="http://schemas.microsoft.com/office/powerpoint/2010/main" val="20680002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79463" y="0"/>
            <a:ext cx="7583487" cy="1425388"/>
          </a:xfrm>
        </p:spPr>
        <p:txBody>
          <a:bodyPr/>
          <a:lstStyle/>
          <a:p>
            <a:pPr eaLnBrk="1" hangingPunct="1"/>
            <a:r>
              <a:rPr lang="en-US" altLang="en-US" dirty="0"/>
              <a:t>Cognitive Behavioral Therapies</a:t>
            </a:r>
          </a:p>
        </p:txBody>
      </p:sp>
      <p:sp>
        <p:nvSpPr>
          <p:cNvPr id="5" name="Text Placeholder 2"/>
          <p:cNvSpPr>
            <a:spLocks noGrp="1"/>
          </p:cNvSpPr>
          <p:nvPr>
            <p:ph idx="1"/>
          </p:nvPr>
        </p:nvSpPr>
        <p:spPr>
          <a:xfrm>
            <a:off x="779463" y="1600200"/>
            <a:ext cx="7583487" cy="4437530"/>
          </a:xfrm>
        </p:spPr>
        <p:txBody>
          <a:bodyPr>
            <a:normAutofit/>
          </a:bodyPr>
          <a:lstStyle/>
          <a:p>
            <a:pPr eaLnBrk="1" hangingPunct="1"/>
            <a:r>
              <a:rPr lang="en-US" altLang="en-US" dirty="0">
                <a:latin typeface="Constantia" pitchFamily="18" charset="0"/>
              </a:rPr>
              <a:t>Time limited therapies some of which focus on distortions in information processing and maladaptive ways of thinking about oneself, the world and the future.</a:t>
            </a:r>
          </a:p>
          <a:p>
            <a:pPr eaLnBrk="1" hangingPunct="1"/>
            <a:r>
              <a:rPr lang="en-US" altLang="en-US" dirty="0">
                <a:latin typeface="Constantia" pitchFamily="18" charset="0"/>
              </a:rPr>
              <a:t>Initially developed for depression but now used for many conditions including Personality Disorders.</a:t>
            </a:r>
          </a:p>
          <a:p>
            <a:pPr eaLnBrk="1" hangingPunct="1"/>
            <a:r>
              <a:rPr lang="en-US" altLang="en-US" dirty="0">
                <a:latin typeface="Constantia" pitchFamily="18" charset="0"/>
              </a:rPr>
              <a:t>Education emphasized (e.g., pointing out dysfunctional distortions), homework often used, treatment very structured with an active therapist. </a:t>
            </a:r>
          </a:p>
          <a:p>
            <a:pPr eaLnBrk="1" hangingPunct="1"/>
            <a:r>
              <a:rPr lang="en-US" altLang="en-US" dirty="0">
                <a:latin typeface="Constantia" pitchFamily="18" charset="0"/>
              </a:rPr>
              <a:t>Ability to recognize shifts in mood, identify negative thoughts, consider alternative behaviors. </a:t>
            </a:r>
          </a:p>
        </p:txBody>
      </p:sp>
    </p:spTree>
    <p:extLst>
      <p:ext uri="{BB962C8B-B14F-4D97-AF65-F5344CB8AC3E}">
        <p14:creationId xmlns:p14="http://schemas.microsoft.com/office/powerpoint/2010/main" val="4486483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79463" y="356559"/>
            <a:ext cx="7760688" cy="1295400"/>
          </a:xfrm>
        </p:spPr>
        <p:txBody>
          <a:bodyPr/>
          <a:lstStyle/>
          <a:p>
            <a:pPr eaLnBrk="1" hangingPunct="1"/>
            <a:r>
              <a:rPr lang="en-US" altLang="en-US" sz="3600" dirty="0"/>
              <a:t>Dialectical Behavioral Therapy for BPD</a:t>
            </a:r>
            <a:br>
              <a:rPr lang="en-US" altLang="en-US" sz="3600" dirty="0">
                <a:latin typeface="Calibri" pitchFamily="34" charset="0"/>
              </a:rPr>
            </a:br>
            <a:endParaRPr lang="en-US" altLang="en-US" sz="3600" dirty="0">
              <a:latin typeface="Calibri" pitchFamily="34" charset="0"/>
            </a:endParaRPr>
          </a:p>
        </p:txBody>
      </p:sp>
      <p:sp>
        <p:nvSpPr>
          <p:cNvPr id="5" name="Text Placeholder 2"/>
          <p:cNvSpPr>
            <a:spLocks noGrp="1"/>
          </p:cNvSpPr>
          <p:nvPr>
            <p:ph idx="1"/>
          </p:nvPr>
        </p:nvSpPr>
        <p:spPr>
          <a:xfrm>
            <a:off x="779463" y="1315530"/>
            <a:ext cx="7583487" cy="4894730"/>
          </a:xfrm>
        </p:spPr>
        <p:txBody>
          <a:bodyPr>
            <a:normAutofit lnSpcReduction="10000"/>
          </a:bodyPr>
          <a:lstStyle/>
          <a:p>
            <a:pPr eaLnBrk="1" hangingPunct="1">
              <a:spcBef>
                <a:spcPts val="0"/>
              </a:spcBef>
            </a:pPr>
            <a:r>
              <a:rPr lang="en-US" altLang="en-US" sz="2400" dirty="0">
                <a:latin typeface="Constantia" pitchFamily="18" charset="0"/>
              </a:rPr>
              <a:t>Major dynamic seen as a dysregulation of emotion (individual feeling mistreated &amp; misunderstood) interacting with an invalidating environment</a:t>
            </a:r>
          </a:p>
          <a:p>
            <a:pPr eaLnBrk="1" hangingPunct="1">
              <a:spcBef>
                <a:spcPts val="0"/>
              </a:spcBef>
            </a:pPr>
            <a:r>
              <a:rPr lang="en-US" altLang="en-US" sz="2400" dirty="0">
                <a:latin typeface="Constantia" pitchFamily="18" charset="0"/>
              </a:rPr>
              <a:t>Includes 1 hour of individual and 2 hours  of manualized group therapy focusing on coaching patients to attain certain goals &amp; teaching behavioral coping skills </a:t>
            </a:r>
          </a:p>
          <a:p>
            <a:pPr eaLnBrk="1" hangingPunct="1">
              <a:spcBef>
                <a:spcPts val="0"/>
              </a:spcBef>
            </a:pPr>
            <a:r>
              <a:rPr lang="en-US" altLang="en-US" sz="2400" dirty="0">
                <a:latin typeface="Constantia" pitchFamily="18" charset="0"/>
              </a:rPr>
              <a:t>6 hierarchical goals for change – suicidal behaviors, therapy-interfering behaviors, behaviors interfering with quality of life, behavioral skill acquisition, post- traumatic stress behavior, &amp; self-respect behaviors</a:t>
            </a:r>
          </a:p>
          <a:p>
            <a:pPr eaLnBrk="1" hangingPunct="1">
              <a:spcBef>
                <a:spcPts val="0"/>
              </a:spcBef>
            </a:pPr>
            <a:r>
              <a:rPr lang="en-US" altLang="ja-JP" sz="2400" dirty="0">
                <a:latin typeface="Constantia" pitchFamily="18" charset="0"/>
              </a:rPr>
              <a:t>Individual therapists on call 24/7; use of consultation groups for treatment &amp; clinician support; validation,  empathy and alliance with patient all key elements</a:t>
            </a:r>
          </a:p>
          <a:p>
            <a:pPr eaLnBrk="1" hangingPunct="1">
              <a:lnSpc>
                <a:spcPct val="80000"/>
              </a:lnSpc>
            </a:pPr>
            <a:endParaRPr lang="en-US" altLang="en-US" sz="2400" dirty="0">
              <a:latin typeface="Constantia" pitchFamily="18" charset="0"/>
            </a:endParaRPr>
          </a:p>
        </p:txBody>
      </p:sp>
    </p:spTree>
    <p:extLst>
      <p:ext uri="{BB962C8B-B14F-4D97-AF65-F5344CB8AC3E}">
        <p14:creationId xmlns:p14="http://schemas.microsoft.com/office/powerpoint/2010/main" val="37169718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583487" cy="1044388"/>
          </a:xfrm>
        </p:spPr>
        <p:txBody>
          <a:bodyPr/>
          <a:lstStyle/>
          <a:p>
            <a:r>
              <a:rPr lang="en-US" dirty="0" err="1"/>
              <a:t>Mentalization</a:t>
            </a:r>
            <a:r>
              <a:rPr lang="en-US" dirty="0"/>
              <a:t>-Based Treatment</a:t>
            </a:r>
          </a:p>
        </p:txBody>
      </p:sp>
      <p:sp>
        <p:nvSpPr>
          <p:cNvPr id="3" name="Content Placeholder 2"/>
          <p:cNvSpPr>
            <a:spLocks noGrp="1"/>
          </p:cNvSpPr>
          <p:nvPr>
            <p:ph idx="1"/>
          </p:nvPr>
        </p:nvSpPr>
        <p:spPr>
          <a:xfrm>
            <a:off x="685800" y="1524000"/>
            <a:ext cx="7583487" cy="4208930"/>
          </a:xfrm>
        </p:spPr>
        <p:txBody>
          <a:bodyPr>
            <a:normAutofit lnSpcReduction="10000"/>
          </a:bodyPr>
          <a:lstStyle/>
          <a:p>
            <a:r>
              <a:rPr lang="en-US" dirty="0" err="1">
                <a:latin typeface="Constantia" panose="02030602050306030303" pitchFamily="18" charset="0"/>
              </a:rPr>
              <a:t>Mentalization</a:t>
            </a:r>
            <a:r>
              <a:rPr lang="en-US" dirty="0">
                <a:latin typeface="Constantia" panose="02030602050306030303" pitchFamily="18" charset="0"/>
              </a:rPr>
              <a:t> is the capacity to understand the mental activity that underlies social interactions – leads to understanding and managing the many evolving thoughts, feelings, desires, and intentions that two individuals have in an interaction.</a:t>
            </a:r>
          </a:p>
          <a:p>
            <a:r>
              <a:rPr lang="en-US" dirty="0">
                <a:latin typeface="Constantia" panose="02030602050306030303" pitchFamily="18" charset="0"/>
              </a:rPr>
              <a:t>Inability to </a:t>
            </a:r>
            <a:r>
              <a:rPr lang="en-US" dirty="0" err="1">
                <a:latin typeface="Constantia" panose="02030602050306030303" pitchFamily="18" charset="0"/>
              </a:rPr>
              <a:t>mentalize</a:t>
            </a:r>
            <a:r>
              <a:rPr lang="en-US" dirty="0">
                <a:latin typeface="Constantia" panose="02030602050306030303" pitchFamily="18" charset="0"/>
              </a:rPr>
              <a:t> leads to social-cognitive vulnerabilities (e.g., attachment insecurity).</a:t>
            </a:r>
          </a:p>
          <a:p>
            <a:r>
              <a:rPr lang="en-US" dirty="0">
                <a:latin typeface="Constantia" panose="02030602050306030303" pitchFamily="18" charset="0"/>
              </a:rPr>
              <a:t>Treatment consists of individual and group therapy with therapist taking a curious rather than knowing stance.</a:t>
            </a:r>
          </a:p>
          <a:p>
            <a:r>
              <a:rPr lang="en-US" dirty="0">
                <a:latin typeface="Constantia" panose="02030602050306030303" pitchFamily="18" charset="0"/>
              </a:rPr>
              <a:t>Much less training needed than with DBT.</a:t>
            </a:r>
          </a:p>
        </p:txBody>
      </p:sp>
    </p:spTree>
    <p:extLst>
      <p:ext uri="{BB962C8B-B14F-4D97-AF65-F5344CB8AC3E}">
        <p14:creationId xmlns:p14="http://schemas.microsoft.com/office/powerpoint/2010/main" val="89743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583487" cy="1044388"/>
          </a:xfrm>
        </p:spPr>
        <p:txBody>
          <a:bodyPr/>
          <a:lstStyle/>
          <a:p>
            <a:r>
              <a:rPr lang="en-US" altLang="en-US" dirty="0"/>
              <a:t>Personality </a:t>
            </a:r>
            <a:endParaRPr lang="en-US" dirty="0"/>
          </a:p>
        </p:txBody>
      </p:sp>
      <p:sp>
        <p:nvSpPr>
          <p:cNvPr id="3" name="Content Placeholder 2"/>
          <p:cNvSpPr>
            <a:spLocks noGrp="1"/>
          </p:cNvSpPr>
          <p:nvPr>
            <p:ph idx="1"/>
          </p:nvPr>
        </p:nvSpPr>
        <p:spPr>
          <a:xfrm>
            <a:off x="762000" y="1600200"/>
            <a:ext cx="7583487" cy="4208930"/>
          </a:xfrm>
        </p:spPr>
        <p:txBody>
          <a:bodyPr>
            <a:normAutofit lnSpcReduction="10000"/>
          </a:bodyPr>
          <a:lstStyle/>
          <a:p>
            <a:r>
              <a:rPr lang="en-US" altLang="en-US" dirty="0">
                <a:latin typeface="Constantia" pitchFamily="18" charset="0"/>
              </a:rPr>
              <a:t>“Personality traits are enduring patterns of perceiving, relating to, and thinking about the environment and oneself that are exhibited in a wide range of social and personal contexts.”  DSM-5 </a:t>
            </a:r>
          </a:p>
          <a:p>
            <a:r>
              <a:rPr lang="en-US" altLang="en-US" dirty="0">
                <a:latin typeface="Constantia" pitchFamily="18" charset="0"/>
              </a:rPr>
              <a:t>Personality is the combination of behaviors, emotions, motivations, and thought patterns that define an individual.</a:t>
            </a:r>
          </a:p>
          <a:p>
            <a:r>
              <a:rPr lang="en-US" altLang="ja-JP" dirty="0">
                <a:latin typeface="Constantia" pitchFamily="18" charset="0"/>
              </a:rPr>
              <a:t>Personality traits have been the subject of much scientific research in terms, among other things, of heritability, childhood antecedents, stability over time, and functional relevance to work, well-being, and physical health.</a:t>
            </a:r>
          </a:p>
        </p:txBody>
      </p:sp>
    </p:spTree>
    <p:extLst>
      <p:ext uri="{BB962C8B-B14F-4D97-AF65-F5344CB8AC3E}">
        <p14:creationId xmlns:p14="http://schemas.microsoft.com/office/powerpoint/2010/main" val="37842629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7583487" cy="1044388"/>
          </a:xfrm>
        </p:spPr>
        <p:txBody>
          <a:bodyPr/>
          <a:lstStyle/>
          <a:p>
            <a:r>
              <a:rPr lang="en-US" sz="3600" dirty="0"/>
              <a:t>Interpersonal Therapy for BPD</a:t>
            </a:r>
          </a:p>
        </p:txBody>
      </p:sp>
      <p:sp>
        <p:nvSpPr>
          <p:cNvPr id="3" name="Content Placeholder 2"/>
          <p:cNvSpPr>
            <a:spLocks noGrp="1"/>
          </p:cNvSpPr>
          <p:nvPr>
            <p:ph idx="1"/>
          </p:nvPr>
        </p:nvSpPr>
        <p:spPr>
          <a:xfrm>
            <a:off x="762000" y="1447800"/>
            <a:ext cx="7583487" cy="4208930"/>
          </a:xfrm>
        </p:spPr>
        <p:txBody>
          <a:bodyPr>
            <a:normAutofit lnSpcReduction="10000"/>
          </a:bodyPr>
          <a:lstStyle/>
          <a:p>
            <a:r>
              <a:rPr lang="en-US" dirty="0">
                <a:latin typeface="Constantia" panose="02030602050306030303" pitchFamily="18" charset="0"/>
              </a:rPr>
              <a:t>Developed for treatment of depression focuses on examining in detail and improving relationships with significant others.</a:t>
            </a:r>
          </a:p>
          <a:p>
            <a:r>
              <a:rPr lang="en-US" dirty="0">
                <a:latin typeface="Constantia" panose="02030602050306030303" pitchFamily="18" charset="0"/>
              </a:rPr>
              <a:t>Manualized and time limited; treatment alliance key as is monitoring moods states to help stabilize social supports and important personal relationships; some aspects of treatment need to be modified.</a:t>
            </a:r>
          </a:p>
          <a:p>
            <a:r>
              <a:rPr lang="en-US" dirty="0">
                <a:latin typeface="Constantia" panose="02030602050306030303" pitchFamily="18" charset="0"/>
              </a:rPr>
              <a:t>Borderline pathology seems intimately tied to problems with attachment, dependency and fear of abandonment, resulting in unstable emotions and relationships.</a:t>
            </a:r>
          </a:p>
          <a:p>
            <a:pPr marL="0" indent="0">
              <a:buNone/>
            </a:pPr>
            <a:endParaRPr lang="en-US" dirty="0"/>
          </a:p>
          <a:p>
            <a:endParaRPr lang="en-US" dirty="0"/>
          </a:p>
        </p:txBody>
      </p:sp>
    </p:spTree>
    <p:extLst>
      <p:ext uri="{BB962C8B-B14F-4D97-AF65-F5344CB8AC3E}">
        <p14:creationId xmlns:p14="http://schemas.microsoft.com/office/powerpoint/2010/main" val="1099350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Treatments for PDs</a:t>
            </a:r>
          </a:p>
        </p:txBody>
      </p:sp>
      <p:sp>
        <p:nvSpPr>
          <p:cNvPr id="3" name="Content Placeholder 2"/>
          <p:cNvSpPr>
            <a:spLocks noGrp="1"/>
          </p:cNvSpPr>
          <p:nvPr>
            <p:ph idx="1"/>
          </p:nvPr>
        </p:nvSpPr>
        <p:spPr/>
        <p:txBody>
          <a:bodyPr/>
          <a:lstStyle/>
          <a:p>
            <a:r>
              <a:rPr lang="en-US" dirty="0">
                <a:latin typeface="Constantia" panose="02030602050306030303" pitchFamily="18" charset="0"/>
              </a:rPr>
              <a:t>Supportive therapy (General Psychiatric Management)</a:t>
            </a:r>
          </a:p>
          <a:p>
            <a:r>
              <a:rPr lang="en-US" dirty="0">
                <a:latin typeface="Constantia" panose="02030602050306030303" pitchFamily="18" charset="0"/>
              </a:rPr>
              <a:t>Transference-focused Psychotherapy</a:t>
            </a:r>
          </a:p>
          <a:p>
            <a:r>
              <a:rPr lang="en-US" dirty="0">
                <a:latin typeface="Constantia" panose="02030602050306030303" pitchFamily="18" charset="0"/>
              </a:rPr>
              <a:t>Group therapy</a:t>
            </a:r>
          </a:p>
          <a:p>
            <a:r>
              <a:rPr lang="en-US" dirty="0">
                <a:latin typeface="Constantia" panose="02030602050306030303" pitchFamily="18" charset="0"/>
              </a:rPr>
              <a:t>Family therapy</a:t>
            </a:r>
          </a:p>
          <a:p>
            <a:r>
              <a:rPr lang="en-US" dirty="0">
                <a:latin typeface="Constantia" panose="02030602050306030303" pitchFamily="18" charset="0"/>
              </a:rPr>
              <a:t>Keep in mind that for several PDs there is little evidence for the benefit of pharmacotherapies  (Dependent, Avoidant, Obsessive-Compulsive, Schizoid), though comorbidity may warrant medications </a:t>
            </a:r>
          </a:p>
        </p:txBody>
      </p:sp>
    </p:spTree>
    <p:extLst>
      <p:ext uri="{BB962C8B-B14F-4D97-AF65-F5344CB8AC3E}">
        <p14:creationId xmlns:p14="http://schemas.microsoft.com/office/powerpoint/2010/main" val="17995485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95865" y="0"/>
            <a:ext cx="7583487" cy="1044388"/>
          </a:xfrm>
        </p:spPr>
        <p:txBody>
          <a:bodyPr/>
          <a:lstStyle/>
          <a:p>
            <a:pPr eaLnBrk="1" hangingPunct="1"/>
            <a:r>
              <a:rPr lang="en-US" altLang="en-US" dirty="0"/>
              <a:t>Pharmacotherapy</a:t>
            </a:r>
          </a:p>
        </p:txBody>
      </p:sp>
      <p:sp>
        <p:nvSpPr>
          <p:cNvPr id="5" name="Text Placeholder 2"/>
          <p:cNvSpPr>
            <a:spLocks noGrp="1"/>
          </p:cNvSpPr>
          <p:nvPr>
            <p:ph idx="1"/>
          </p:nvPr>
        </p:nvSpPr>
        <p:spPr>
          <a:xfrm>
            <a:off x="609600" y="1219200"/>
            <a:ext cx="7735887" cy="4513730"/>
          </a:xfrm>
        </p:spPr>
        <p:txBody>
          <a:bodyPr>
            <a:noAutofit/>
          </a:bodyPr>
          <a:lstStyle/>
          <a:p>
            <a:pPr eaLnBrk="1" hangingPunct="1"/>
            <a:r>
              <a:rPr lang="en-US" altLang="en-US" dirty="0">
                <a:latin typeface="Constantia" pitchFamily="18" charset="0"/>
              </a:rPr>
              <a:t>More evidence for manualized psychotherapies for some Personality Disorders than for medication.</a:t>
            </a:r>
          </a:p>
          <a:p>
            <a:pPr eaLnBrk="1" hangingPunct="1"/>
            <a:r>
              <a:rPr lang="en-US" altLang="en-US" dirty="0">
                <a:latin typeface="Constantia" pitchFamily="18" charset="0"/>
              </a:rPr>
              <a:t>Mood stabilizers for mood lability, anger, impulsivity – e.g. Lithium, anticonvulsants e.g. </a:t>
            </a:r>
            <a:r>
              <a:rPr lang="en-US" altLang="en-US" dirty="0" err="1">
                <a:latin typeface="Constantia" pitchFamily="18" charset="0"/>
              </a:rPr>
              <a:t>Topiramate</a:t>
            </a:r>
            <a:r>
              <a:rPr lang="en-US" altLang="en-US" dirty="0">
                <a:latin typeface="Constantia" pitchFamily="18" charset="0"/>
              </a:rPr>
              <a:t>, Gabapentin.</a:t>
            </a:r>
          </a:p>
          <a:p>
            <a:pPr eaLnBrk="1" hangingPunct="1"/>
            <a:r>
              <a:rPr lang="en-US" altLang="en-US" dirty="0">
                <a:latin typeface="Constantia" pitchFamily="18" charset="0"/>
              </a:rPr>
              <a:t>SSRIs for depressed mood, anxiety, impulsivity – e.g. Fluoxetine, Sertraline, Paroxetine.</a:t>
            </a:r>
          </a:p>
          <a:p>
            <a:pPr eaLnBrk="1" hangingPunct="1"/>
            <a:r>
              <a:rPr lang="en-US" altLang="en-US" dirty="0">
                <a:latin typeface="Constantia" pitchFamily="18" charset="0"/>
              </a:rPr>
              <a:t>Antipsychotics for distorted cognition/perception, mood </a:t>
            </a:r>
            <a:r>
              <a:rPr lang="en-US" altLang="en-US" dirty="0" err="1">
                <a:latin typeface="Constantia" pitchFamily="18" charset="0"/>
              </a:rPr>
              <a:t>lability</a:t>
            </a:r>
            <a:r>
              <a:rPr lang="en-US" altLang="en-US" dirty="0">
                <a:latin typeface="Constantia" pitchFamily="18" charset="0"/>
              </a:rPr>
              <a:t>, impulsivity– </a:t>
            </a:r>
            <a:r>
              <a:rPr lang="en-US" altLang="en-US" dirty="0" err="1">
                <a:latin typeface="Constantia" pitchFamily="18" charset="0"/>
              </a:rPr>
              <a:t>Risperidone</a:t>
            </a:r>
            <a:r>
              <a:rPr lang="en-US" altLang="en-US" dirty="0">
                <a:latin typeface="Constantia" pitchFamily="18" charset="0"/>
              </a:rPr>
              <a:t>, Ziprasidone, </a:t>
            </a:r>
            <a:r>
              <a:rPr lang="en-US" altLang="en-US" dirty="0" err="1">
                <a:latin typeface="Constantia" pitchFamily="18" charset="0"/>
              </a:rPr>
              <a:t>Aripiprazole</a:t>
            </a:r>
            <a:r>
              <a:rPr lang="en-US" altLang="en-US" dirty="0">
                <a:latin typeface="Constantia" pitchFamily="18" charset="0"/>
              </a:rPr>
              <a:t>.</a:t>
            </a:r>
          </a:p>
          <a:p>
            <a:pPr eaLnBrk="1" hangingPunct="1"/>
            <a:r>
              <a:rPr lang="en-US" altLang="en-US" dirty="0">
                <a:latin typeface="Constantia" pitchFamily="18" charset="0"/>
              </a:rPr>
              <a:t>Be cautious with BZD’s:  co-morbidity with SUDs </a:t>
            </a:r>
          </a:p>
        </p:txBody>
      </p:sp>
    </p:spTree>
    <p:extLst>
      <p:ext uri="{BB962C8B-B14F-4D97-AF65-F5344CB8AC3E}">
        <p14:creationId xmlns:p14="http://schemas.microsoft.com/office/powerpoint/2010/main" val="31247586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26214" y="188374"/>
            <a:ext cx="8315569" cy="1143000"/>
          </a:xfrm>
        </p:spPr>
        <p:txBody>
          <a:bodyPr/>
          <a:lstStyle/>
          <a:p>
            <a:r>
              <a:rPr lang="en-US" altLang="en-US" dirty="0"/>
              <a:t>Conclusions</a:t>
            </a:r>
          </a:p>
        </p:txBody>
      </p:sp>
      <p:sp>
        <p:nvSpPr>
          <p:cNvPr id="5" name="Text Placeholder 2"/>
          <p:cNvSpPr>
            <a:spLocks noGrp="1"/>
          </p:cNvSpPr>
          <p:nvPr>
            <p:ph idx="1"/>
          </p:nvPr>
        </p:nvSpPr>
        <p:spPr/>
        <p:txBody>
          <a:bodyPr>
            <a:normAutofit/>
          </a:bodyPr>
          <a:lstStyle/>
          <a:p>
            <a:r>
              <a:rPr lang="en-US" altLang="en-US" sz="2600" dirty="0">
                <a:latin typeface="Constantia" panose="02030602050306030303" pitchFamily="18" charset="0"/>
              </a:rPr>
              <a:t>ASPD and BPD most challenging, especially when complicated by active substance abuse</a:t>
            </a:r>
          </a:p>
          <a:p>
            <a:r>
              <a:rPr lang="en-US" altLang="en-US" sz="2600" dirty="0">
                <a:latin typeface="Constantia" panose="02030602050306030303" pitchFamily="18" charset="0"/>
              </a:rPr>
              <a:t>Cohesive treatment team is key as is supervision and consultation – multimodal treatment approach</a:t>
            </a:r>
          </a:p>
          <a:p>
            <a:r>
              <a:rPr lang="en-US" altLang="en-US" sz="2600" dirty="0">
                <a:latin typeface="Constantia" panose="02030602050306030303" pitchFamily="18" charset="0"/>
              </a:rPr>
              <a:t>Management of countertransference essential</a:t>
            </a:r>
          </a:p>
          <a:p>
            <a:r>
              <a:rPr lang="en-US" altLang="en-US" sz="2600" dirty="0">
                <a:latin typeface="Constantia" panose="02030602050306030303" pitchFamily="18" charset="0"/>
              </a:rPr>
              <a:t>Focus on suicidal and other dangerous behaviors</a:t>
            </a:r>
          </a:p>
          <a:p>
            <a:r>
              <a:rPr lang="en-US" altLang="en-US" sz="2600" dirty="0">
                <a:latin typeface="Constantia" panose="02030602050306030303" pitchFamily="18" charset="0"/>
              </a:rPr>
              <a:t>Need to consider higher levels of care when necessary</a:t>
            </a:r>
          </a:p>
        </p:txBody>
      </p:sp>
    </p:spTree>
    <p:extLst>
      <p:ext uri="{BB962C8B-B14F-4D97-AF65-F5344CB8AC3E}">
        <p14:creationId xmlns:p14="http://schemas.microsoft.com/office/powerpoint/2010/main" val="39902198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0518" y="410134"/>
            <a:ext cx="8913482" cy="1938992"/>
          </a:xfrm>
          <a:prstGeom prst="rect">
            <a:avLst/>
          </a:prstGeom>
        </p:spPr>
        <p:txBody>
          <a:bodyPr wrap="square">
            <a:spAutoFit/>
          </a:bodyPr>
          <a:lstStyle/>
          <a:p>
            <a:pPr defTabSz="456438"/>
            <a:r>
              <a:rPr lang="en-US" sz="4000" b="1" dirty="0">
                <a:solidFill>
                  <a:srgbClr val="0054A6"/>
                </a:solidFill>
                <a:latin typeface="Arial"/>
              </a:rPr>
              <a:t>HIV - HCV - PrEP - PEP</a:t>
            </a:r>
          </a:p>
          <a:p>
            <a:pPr defTabSz="456438"/>
            <a:r>
              <a:rPr lang="en-US" sz="4000" b="1" dirty="0">
                <a:solidFill>
                  <a:srgbClr val="0054A6"/>
                </a:solidFill>
                <a:latin typeface="Arial"/>
              </a:rPr>
              <a:t>Clinical Consultations</a:t>
            </a:r>
          </a:p>
          <a:p>
            <a:pPr defTabSz="456438"/>
            <a:r>
              <a:rPr lang="en-US" sz="4000" b="1" dirty="0">
                <a:solidFill>
                  <a:srgbClr val="0054A6"/>
                </a:solidFill>
                <a:latin typeface="Arial"/>
              </a:rPr>
              <a:t>For Providers in Upstate NY</a:t>
            </a:r>
          </a:p>
        </p:txBody>
      </p:sp>
      <p:sp>
        <p:nvSpPr>
          <p:cNvPr id="7" name="Rectangle 6"/>
          <p:cNvSpPr/>
          <p:nvPr/>
        </p:nvSpPr>
        <p:spPr>
          <a:xfrm>
            <a:off x="230518" y="2648924"/>
            <a:ext cx="8539015" cy="1692771"/>
          </a:xfrm>
          <a:prstGeom prst="rect">
            <a:avLst/>
          </a:prstGeom>
          <a:ln>
            <a:solidFill>
              <a:schemeClr val="bg1"/>
            </a:solidFill>
          </a:ln>
        </p:spPr>
        <p:txBody>
          <a:bodyPr wrap="square">
            <a:spAutoFit/>
          </a:bodyPr>
          <a:lstStyle/>
          <a:p>
            <a:pPr defTabSz="456438"/>
            <a:r>
              <a:rPr lang="en-US" sz="2800" dirty="0">
                <a:solidFill>
                  <a:srgbClr val="C00000"/>
                </a:solidFill>
                <a:latin typeface="+mj-lt"/>
              </a:rPr>
              <a:t>Call or E-mail for a consultation</a:t>
            </a:r>
          </a:p>
          <a:p>
            <a:pPr defTabSz="456438"/>
            <a:r>
              <a:rPr lang="en-US" sz="2800" dirty="0">
                <a:solidFill>
                  <a:srgbClr val="C00000"/>
                </a:solidFill>
                <a:latin typeface="+mj-lt"/>
              </a:rPr>
              <a:t>Monday – Friday 8:00 am – 4:30 pm* </a:t>
            </a:r>
            <a:endParaRPr lang="en-US" sz="2800" b="1" dirty="0">
              <a:solidFill>
                <a:srgbClr val="C00000"/>
              </a:solidFill>
              <a:latin typeface="+mj-lt"/>
            </a:endParaRPr>
          </a:p>
          <a:p>
            <a:pPr defTabSz="456438"/>
            <a:endParaRPr lang="en-US" sz="2400" b="1" dirty="0">
              <a:solidFill>
                <a:srgbClr val="C00000"/>
              </a:solidFill>
              <a:latin typeface="Arial"/>
            </a:endParaRPr>
          </a:p>
          <a:p>
            <a:pPr defTabSz="456438"/>
            <a:r>
              <a:rPr lang="en-US" sz="2400" b="1" dirty="0">
                <a:solidFill>
                  <a:srgbClr val="0054A6"/>
                </a:solidFill>
                <a:latin typeface="Arial"/>
              </a:rPr>
              <a:t>518-262-6864 or prokopw@amc.edu</a:t>
            </a:r>
            <a:r>
              <a:rPr lang="en-US" sz="2400" b="1" dirty="0">
                <a:solidFill>
                  <a:srgbClr val="C00000"/>
                </a:solidFill>
                <a:latin typeface="Arial"/>
              </a:rPr>
              <a:t> </a:t>
            </a:r>
          </a:p>
        </p:txBody>
      </p:sp>
      <p:sp>
        <p:nvSpPr>
          <p:cNvPr id="9" name="Rectangle 8"/>
          <p:cNvSpPr/>
          <p:nvPr/>
        </p:nvSpPr>
        <p:spPr>
          <a:xfrm>
            <a:off x="230518" y="4528418"/>
            <a:ext cx="8539015" cy="923330"/>
          </a:xfrm>
          <a:prstGeom prst="rect">
            <a:avLst/>
          </a:prstGeom>
          <a:ln>
            <a:noFill/>
          </a:ln>
        </p:spPr>
        <p:txBody>
          <a:bodyPr wrap="square">
            <a:spAutoFit/>
          </a:bodyPr>
          <a:lstStyle/>
          <a:p>
            <a:pPr defTabSz="456438"/>
            <a:r>
              <a:rPr lang="en-US" dirty="0">
                <a:solidFill>
                  <a:srgbClr val="D62027"/>
                </a:solidFill>
                <a:latin typeface="Arial"/>
              </a:rPr>
              <a:t>*If you have experienced an occupational exposure such as a needle stick,</a:t>
            </a:r>
          </a:p>
          <a:p>
            <a:pPr defTabSz="456438"/>
            <a:r>
              <a:rPr lang="en-US" dirty="0">
                <a:solidFill>
                  <a:srgbClr val="D62027"/>
                </a:solidFill>
                <a:latin typeface="Arial"/>
              </a:rPr>
              <a:t>please call </a:t>
            </a:r>
            <a:r>
              <a:rPr lang="en-US" b="1" dirty="0">
                <a:solidFill>
                  <a:srgbClr val="D62027"/>
                </a:solidFill>
                <a:latin typeface="Arial"/>
              </a:rPr>
              <a:t>518-262-4043</a:t>
            </a:r>
            <a:r>
              <a:rPr lang="en-US" dirty="0">
                <a:solidFill>
                  <a:srgbClr val="D62027"/>
                </a:solidFill>
                <a:latin typeface="Arial"/>
              </a:rPr>
              <a:t>. You will be given an opportunity on the telephone menu to speak to a physician 24 hours a day. </a:t>
            </a:r>
          </a:p>
        </p:txBody>
      </p:sp>
      <p:sp>
        <p:nvSpPr>
          <p:cNvPr id="2" name="TextBox 1"/>
          <p:cNvSpPr txBox="1"/>
          <p:nvPr/>
        </p:nvSpPr>
        <p:spPr>
          <a:xfrm>
            <a:off x="1571321" y="5628436"/>
            <a:ext cx="2044214" cy="369332"/>
          </a:xfrm>
          <a:prstGeom prst="rect">
            <a:avLst/>
          </a:prstGeom>
          <a:noFill/>
        </p:spPr>
        <p:txBody>
          <a:bodyPr wrap="none" rtlCol="0">
            <a:spAutoFit/>
          </a:bodyPr>
          <a:lstStyle/>
          <a:p>
            <a:pPr defTabSz="456438"/>
            <a:r>
              <a:rPr lang="en-US" dirty="0">
                <a:solidFill>
                  <a:srgbClr val="FFFFFF"/>
                </a:solidFill>
                <a:latin typeface="Arial"/>
              </a:rPr>
              <a:t>www.amc.edu/hiv </a:t>
            </a:r>
          </a:p>
        </p:txBody>
      </p:sp>
    </p:spTree>
    <p:extLst>
      <p:ext uri="{BB962C8B-B14F-4D97-AF65-F5344CB8AC3E}">
        <p14:creationId xmlns:p14="http://schemas.microsoft.com/office/powerpoint/2010/main" val="1933742496"/>
      </p:ext>
    </p:extLst>
  </p:cSld>
  <p:clrMapOvr>
    <a:masterClrMapping/>
  </p:clrMapOvr>
  <mc:AlternateContent xmlns:mc="http://schemas.openxmlformats.org/markup-compatibility/2006" xmlns:p14="http://schemas.microsoft.com/office/powerpoint/2010/main">
    <mc:Choice Requires="p14">
      <p:transition spd="slow" p14:dur="30000" advClick="0" advTm="15000"/>
    </mc:Choice>
    <mc:Fallback xmlns="">
      <p:transition spd="slow" advClick="0" advTm="1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583487" cy="1371600"/>
          </a:xfrm>
        </p:spPr>
        <p:txBody>
          <a:bodyPr/>
          <a:lstStyle/>
          <a:p>
            <a:br>
              <a:rPr lang="en-US" altLang="en-US" sz="3600" dirty="0"/>
            </a:br>
            <a:r>
              <a:rPr lang="en-US" altLang="en-US" sz="3600" dirty="0"/>
              <a:t>Theories of Personality Formation</a:t>
            </a:r>
            <a:endParaRPr lang="en-US" sz="3600" dirty="0"/>
          </a:p>
        </p:txBody>
      </p:sp>
      <p:sp>
        <p:nvSpPr>
          <p:cNvPr id="3" name="Content Placeholder 2"/>
          <p:cNvSpPr>
            <a:spLocks noGrp="1"/>
          </p:cNvSpPr>
          <p:nvPr>
            <p:ph idx="1"/>
          </p:nvPr>
        </p:nvSpPr>
        <p:spPr>
          <a:xfrm>
            <a:off x="685800" y="1295400"/>
            <a:ext cx="7583487" cy="4208930"/>
          </a:xfrm>
        </p:spPr>
        <p:txBody>
          <a:bodyPr>
            <a:normAutofit fontScale="92500" lnSpcReduction="20000"/>
          </a:bodyPr>
          <a:lstStyle/>
          <a:p>
            <a:r>
              <a:rPr lang="en-US" altLang="en-US" sz="2400" dirty="0">
                <a:latin typeface="Constantia" pitchFamily="18" charset="0"/>
              </a:rPr>
              <a:t>Psychodynamic theories – symptoms reflect maladaptive “compromises” outside of awareness (i.e., unconscious). </a:t>
            </a:r>
          </a:p>
          <a:p>
            <a:r>
              <a:rPr lang="en-US" altLang="en-US" sz="2400" dirty="0">
                <a:latin typeface="Constantia" pitchFamily="18" charset="0"/>
              </a:rPr>
              <a:t>Behavioral theories – focus on the interaction between the individual and the environment, and what is observable and measurable (versus internal psychic processes).</a:t>
            </a:r>
            <a:endParaRPr lang="en-US" altLang="ja-JP" sz="2400" dirty="0">
              <a:latin typeface="Constantia" pitchFamily="18" charset="0"/>
            </a:endParaRPr>
          </a:p>
          <a:p>
            <a:r>
              <a:rPr lang="en-US" altLang="ja-JP" sz="2400" dirty="0">
                <a:latin typeface="Constantia" pitchFamily="18" charset="0"/>
              </a:rPr>
              <a:t>Trait theories – personality make up of many traits – a relatively stable characteristic that causes an individual to behave in certain ways; e.g., five factor theory of personality.</a:t>
            </a:r>
          </a:p>
          <a:p>
            <a:r>
              <a:rPr lang="en-US" altLang="en-US" sz="2400" dirty="0">
                <a:latin typeface="Constantia" pitchFamily="18" charset="0"/>
              </a:rPr>
              <a:t>Humanist theories – focus on free will and individual experience, emphasizing self-actualization (innate need for human growth that motivates behavior); optimistic about human nature. </a:t>
            </a:r>
          </a:p>
          <a:p>
            <a:pPr marL="0" indent="0">
              <a:buNone/>
            </a:pPr>
            <a:endParaRPr lang="en-US" dirty="0"/>
          </a:p>
        </p:txBody>
      </p:sp>
    </p:spTree>
    <p:extLst>
      <p:ext uri="{BB962C8B-B14F-4D97-AF65-F5344CB8AC3E}">
        <p14:creationId xmlns:p14="http://schemas.microsoft.com/office/powerpoint/2010/main" val="4204266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
            <a:ext cx="7583487" cy="1044388"/>
          </a:xfrm>
        </p:spPr>
        <p:txBody>
          <a:bodyPr/>
          <a:lstStyle/>
          <a:p>
            <a:r>
              <a:rPr lang="en-US" dirty="0"/>
              <a:t>Five Factor Model – Trait Theory</a:t>
            </a:r>
          </a:p>
        </p:txBody>
      </p:sp>
      <p:sp>
        <p:nvSpPr>
          <p:cNvPr id="3" name="Content Placeholder 2"/>
          <p:cNvSpPr>
            <a:spLocks noGrp="1"/>
          </p:cNvSpPr>
          <p:nvPr>
            <p:ph idx="1"/>
          </p:nvPr>
        </p:nvSpPr>
        <p:spPr>
          <a:xfrm>
            <a:off x="762000" y="1295400"/>
            <a:ext cx="7583487" cy="4208930"/>
          </a:xfrm>
        </p:spPr>
        <p:txBody>
          <a:bodyPr>
            <a:normAutofit fontScale="92500"/>
          </a:bodyPr>
          <a:lstStyle/>
          <a:p>
            <a:r>
              <a:rPr lang="en-US" dirty="0">
                <a:latin typeface="Constantia" panose="02030602050306030303" pitchFamily="18" charset="0"/>
              </a:rPr>
              <a:t>Openness vs close-mindedness – curious, imaginative, independent vs conventional, practical, conforming </a:t>
            </a:r>
          </a:p>
          <a:p>
            <a:r>
              <a:rPr lang="en-US" dirty="0">
                <a:latin typeface="Constantia" panose="02030602050306030303" pitchFamily="18" charset="0"/>
              </a:rPr>
              <a:t>Conscientiousness vs undependable – organized, hardworking, dependable vs impulsive, careless, disorganized </a:t>
            </a:r>
          </a:p>
          <a:p>
            <a:r>
              <a:rPr lang="en-US" dirty="0">
                <a:latin typeface="Constantia" panose="02030602050306030303" pitchFamily="18" charset="0"/>
              </a:rPr>
              <a:t>Extraversion vs introversion – sociable, adventure-seeking, affectionate vs quiet, withdrawn, reserved </a:t>
            </a:r>
          </a:p>
          <a:p>
            <a:r>
              <a:rPr lang="en-US" dirty="0">
                <a:latin typeface="Constantia" panose="02030602050306030303" pitchFamily="18" charset="0"/>
              </a:rPr>
              <a:t>Agreeableness vs disagreeableness – helpful, trusting, empathic vs critical, suspicious, uncooperative</a:t>
            </a:r>
          </a:p>
          <a:p>
            <a:r>
              <a:rPr lang="en-US" dirty="0">
                <a:latin typeface="Constantia" panose="02030602050306030303" pitchFamily="18" charset="0"/>
              </a:rPr>
              <a:t>Emotional stability vs neuroticism – calm, secure, self-satisfied vs anxious, unhappy, self-pitying </a:t>
            </a:r>
          </a:p>
        </p:txBody>
      </p:sp>
    </p:spTree>
    <p:extLst>
      <p:ext uri="{BB962C8B-B14F-4D97-AF65-F5344CB8AC3E}">
        <p14:creationId xmlns:p14="http://schemas.microsoft.com/office/powerpoint/2010/main" val="34647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74639"/>
            <a:ext cx="7993308" cy="1143000"/>
          </a:xfrm>
        </p:spPr>
        <p:txBody>
          <a:bodyPr/>
          <a:lstStyle/>
          <a:p>
            <a:r>
              <a:rPr lang="en-US" dirty="0"/>
              <a:t>Personality Disorders - DSM</a:t>
            </a:r>
          </a:p>
        </p:txBody>
      </p:sp>
      <p:sp>
        <p:nvSpPr>
          <p:cNvPr id="3" name="Content Placeholder 2"/>
          <p:cNvSpPr>
            <a:spLocks noGrp="1"/>
          </p:cNvSpPr>
          <p:nvPr>
            <p:ph idx="1"/>
          </p:nvPr>
        </p:nvSpPr>
        <p:spPr>
          <a:xfrm>
            <a:off x="779463" y="1600200"/>
            <a:ext cx="7583487" cy="4437530"/>
          </a:xfrm>
        </p:spPr>
        <p:txBody>
          <a:bodyPr>
            <a:normAutofit/>
          </a:bodyPr>
          <a:lstStyle/>
          <a:p>
            <a:r>
              <a:rPr lang="en-US" dirty="0">
                <a:latin typeface="Constantia" panose="02030602050306030303" pitchFamily="18" charset="0"/>
              </a:rPr>
              <a:t>Categorical versus Dimensional Models</a:t>
            </a:r>
          </a:p>
          <a:p>
            <a:r>
              <a:rPr lang="en-US" dirty="0">
                <a:latin typeface="Constantia" panose="02030602050306030303" pitchFamily="18" charset="0"/>
              </a:rPr>
              <a:t>Categorical approach used for other psychiatric disorders – assessment of signs/symptoms (DSM criteria); one has the disorder or one does not</a:t>
            </a:r>
          </a:p>
          <a:p>
            <a:r>
              <a:rPr lang="en-US" dirty="0">
                <a:latin typeface="Constantia" panose="02030602050306030303" pitchFamily="18" charset="0"/>
              </a:rPr>
              <a:t>DSM-5 criteria versus “Alternative DSM 5 Model for Personality Disorders” contained in the DSM Appendix</a:t>
            </a:r>
          </a:p>
          <a:p>
            <a:r>
              <a:rPr lang="en-US" dirty="0">
                <a:latin typeface="Constantia" panose="02030602050306030303" pitchFamily="18" charset="0"/>
              </a:rPr>
              <a:t>Conditions that exist on a continuum, such as personality and personality traits might better be assessed on  a dimensional model</a:t>
            </a:r>
          </a:p>
        </p:txBody>
      </p:sp>
    </p:spTree>
    <p:extLst>
      <p:ext uri="{BB962C8B-B14F-4D97-AF65-F5344CB8AC3E}">
        <p14:creationId xmlns:p14="http://schemas.microsoft.com/office/powerpoint/2010/main" val="397966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914400"/>
          </a:xfrm>
        </p:spPr>
        <p:txBody>
          <a:bodyPr/>
          <a:lstStyle/>
          <a:p>
            <a:r>
              <a:rPr lang="en-US" dirty="0"/>
              <a:t>Categorical Approach - Problems</a:t>
            </a:r>
          </a:p>
        </p:txBody>
      </p:sp>
      <p:sp>
        <p:nvSpPr>
          <p:cNvPr id="3" name="Content Placeholder 2"/>
          <p:cNvSpPr>
            <a:spLocks noGrp="1"/>
          </p:cNvSpPr>
          <p:nvPr>
            <p:ph idx="1"/>
          </p:nvPr>
        </p:nvSpPr>
        <p:spPr>
          <a:xfrm>
            <a:off x="685800" y="1600200"/>
            <a:ext cx="7583487" cy="4208930"/>
          </a:xfrm>
        </p:spPr>
        <p:txBody>
          <a:bodyPr>
            <a:noAutofit/>
          </a:bodyPr>
          <a:lstStyle/>
          <a:p>
            <a:r>
              <a:rPr lang="en-US" sz="2800" dirty="0">
                <a:latin typeface="Constantia" panose="02030602050306030303" pitchFamily="18" charset="0"/>
              </a:rPr>
              <a:t>Excessive diagnostic comorbidity among Personality Disorders.</a:t>
            </a:r>
          </a:p>
          <a:p>
            <a:r>
              <a:rPr lang="en-US" sz="2800" dirty="0">
                <a:latin typeface="Constantia" panose="02030602050306030303" pitchFamily="18" charset="0"/>
              </a:rPr>
              <a:t>Heterogeneity among individuals with the same disorder.</a:t>
            </a:r>
          </a:p>
          <a:p>
            <a:r>
              <a:rPr lang="en-US" sz="2800" dirty="0">
                <a:latin typeface="Constantia" panose="02030602050306030303" pitchFamily="18" charset="0"/>
              </a:rPr>
              <a:t>Inconsistent, unstable, arbitrary diagnostic boundaries.</a:t>
            </a:r>
          </a:p>
          <a:p>
            <a:r>
              <a:rPr lang="en-US" sz="2800" dirty="0">
                <a:latin typeface="Constantia" panose="02030602050306030303" pitchFamily="18" charset="0"/>
              </a:rPr>
              <a:t>Inadequate coverage (Personality Disorder NOS the most frequent diagnosis).</a:t>
            </a:r>
          </a:p>
        </p:txBody>
      </p:sp>
    </p:spTree>
    <p:extLst>
      <p:ext uri="{BB962C8B-B14F-4D97-AF65-F5344CB8AC3E}">
        <p14:creationId xmlns:p14="http://schemas.microsoft.com/office/powerpoint/2010/main" val="23398596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ETC-NCRC master -16x9-template">
  <a:themeElements>
    <a:clrScheme name="Custom 8">
      <a:dk1>
        <a:srgbClr val="222222"/>
      </a:dk1>
      <a:lt1>
        <a:srgbClr val="FFFFFF"/>
      </a:lt1>
      <a:dk2>
        <a:srgbClr val="1C3768"/>
      </a:dk2>
      <a:lt2>
        <a:srgbClr val="D6D6D6"/>
      </a:lt2>
      <a:accent1>
        <a:srgbClr val="F1A21F"/>
      </a:accent1>
      <a:accent2>
        <a:srgbClr val="8F3E97"/>
      </a:accent2>
      <a:accent3>
        <a:srgbClr val="1EB24B"/>
      </a:accent3>
      <a:accent4>
        <a:srgbClr val="0054A6"/>
      </a:accent4>
      <a:accent5>
        <a:srgbClr val="F37520"/>
      </a:accent5>
      <a:accent6>
        <a:srgbClr val="D6201A"/>
      </a:accent6>
      <a:hlink>
        <a:srgbClr val="478FCC"/>
      </a:hlink>
      <a:folHlink>
        <a:srgbClr val="67798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AETC-NCRC master -16x9-template</Template>
  <TotalTime>174</TotalTime>
  <Words>4149</Words>
  <Application>Microsoft Office PowerPoint</Application>
  <PresentationFormat>On-screen Show (4:3)</PresentationFormat>
  <Paragraphs>299</Paragraphs>
  <Slides>54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Constantia</vt:lpstr>
      <vt:lpstr>ITC Avant Garde Std Bk</vt:lpstr>
      <vt:lpstr>Wingdings</vt:lpstr>
      <vt:lpstr>AETC-NCRC master -16x9-template</vt:lpstr>
      <vt:lpstr>Identification and Management of Personality Disorders and How They Can Affect HIV Caregiving</vt:lpstr>
      <vt:lpstr>Disclosures</vt:lpstr>
      <vt:lpstr>Personality Disorders and HIV Care Learning Objectives</vt:lpstr>
      <vt:lpstr>Why is PD Identification Important in HIV Care?</vt:lpstr>
      <vt:lpstr>Personality </vt:lpstr>
      <vt:lpstr> Theories of Personality Formation</vt:lpstr>
      <vt:lpstr>Five Factor Model – Trait Theory</vt:lpstr>
      <vt:lpstr>Personality Disorders - DSM</vt:lpstr>
      <vt:lpstr>Categorical Approach - Problems</vt:lpstr>
      <vt:lpstr>DSM-5 Alternative Model for PDs</vt:lpstr>
      <vt:lpstr>DSM-5 definition of  PD</vt:lpstr>
      <vt:lpstr>DSM-5 definition of PD continued</vt:lpstr>
      <vt:lpstr>Diagnosis of Personality Disorder</vt:lpstr>
      <vt:lpstr>PDs among People with HIV/AIDS</vt:lpstr>
      <vt:lpstr>PDs among People with SUDs</vt:lpstr>
      <vt:lpstr>Personality Disorders among IDUs</vt:lpstr>
      <vt:lpstr>HIV + Psych ER Visits</vt:lpstr>
      <vt:lpstr>Narcissistic Personality Features</vt:lpstr>
      <vt:lpstr>Personality Disorder Clusters </vt:lpstr>
      <vt:lpstr>Cluster A – Odd, Eccentric</vt:lpstr>
      <vt:lpstr>Cluster C – Anxious, Fearful</vt:lpstr>
      <vt:lpstr>Cluster B – Dramatic, Emotional, Erratic</vt:lpstr>
      <vt:lpstr>Antisocial Personality Disorder</vt:lpstr>
      <vt:lpstr>Antisocial Personality Disorder continued</vt:lpstr>
      <vt:lpstr>Clinicians Reactions to ASPD</vt:lpstr>
      <vt:lpstr>Case of Mr. J</vt:lpstr>
      <vt:lpstr>Case of Mr. J continued</vt:lpstr>
      <vt:lpstr>Borderline Personality Disorder</vt:lpstr>
      <vt:lpstr>Borderline Personality Disorder continued</vt:lpstr>
      <vt:lpstr>Case of Ms. R</vt:lpstr>
      <vt:lpstr>Case of Ms. R continued</vt:lpstr>
      <vt:lpstr>Case of Ms. R continued</vt:lpstr>
      <vt:lpstr>Case of Ms. R continued</vt:lpstr>
      <vt:lpstr>Differential Diagnosis of PD </vt:lpstr>
      <vt:lpstr>Rule Outs for PD Diagnosis</vt:lpstr>
      <vt:lpstr>HIV-Associated Dementia</vt:lpstr>
      <vt:lpstr>HIV-Associated Dementia continued</vt:lpstr>
      <vt:lpstr>CNS Infections and HIV</vt:lpstr>
      <vt:lpstr>Be on the look out . . .</vt:lpstr>
      <vt:lpstr>Be on the look out . . . continued</vt:lpstr>
      <vt:lpstr>Approach to Patients with PD</vt:lpstr>
      <vt:lpstr>Effective Communication</vt:lpstr>
      <vt:lpstr>Interdisciplinary Team</vt:lpstr>
      <vt:lpstr>Effective Treatment Plan</vt:lpstr>
      <vt:lpstr>Principles of Effective Therapies</vt:lpstr>
      <vt:lpstr>Principles of Effective Therapies continued</vt:lpstr>
      <vt:lpstr>Cognitive Behavioral Therapies</vt:lpstr>
      <vt:lpstr>Dialectical Behavioral Therapy for BPD </vt:lpstr>
      <vt:lpstr>Mentalization-Based Treatment</vt:lpstr>
      <vt:lpstr>Interpersonal Therapy for BPD</vt:lpstr>
      <vt:lpstr>Other Treatments for PDs</vt:lpstr>
      <vt:lpstr>Pharmacotherapy</vt:lpstr>
      <vt:lpstr>Conclusions</vt:lpstr>
      <vt:lpstr>PowerPoint Presentation</vt:lpstr>
    </vt:vector>
  </TitlesOfParts>
  <Company>UMDNJ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UMDNJ</dc:creator>
  <cp:lastModifiedBy>Judith Collins</cp:lastModifiedBy>
  <cp:revision>104</cp:revision>
  <dcterms:created xsi:type="dcterms:W3CDTF">2016-05-10T21:03:54Z</dcterms:created>
  <dcterms:modified xsi:type="dcterms:W3CDTF">2021-10-05T01:07:53Z</dcterms:modified>
</cp:coreProperties>
</file>