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 id="2147483764" r:id="rId2"/>
  </p:sldMasterIdLst>
  <p:notesMasterIdLst>
    <p:notesMasterId r:id="rId33"/>
  </p:notesMasterIdLst>
  <p:sldIdLst>
    <p:sldId id="297" r:id="rId3"/>
    <p:sldId id="298" r:id="rId4"/>
    <p:sldId id="263" r:id="rId5"/>
    <p:sldId id="266" r:id="rId6"/>
    <p:sldId id="267" r:id="rId7"/>
    <p:sldId id="302" r:id="rId8"/>
    <p:sldId id="303" r:id="rId9"/>
    <p:sldId id="304" r:id="rId10"/>
    <p:sldId id="261" r:id="rId11"/>
    <p:sldId id="306" r:id="rId12"/>
    <p:sldId id="270" r:id="rId13"/>
    <p:sldId id="271" r:id="rId14"/>
    <p:sldId id="272" r:id="rId15"/>
    <p:sldId id="285" r:id="rId16"/>
    <p:sldId id="284" r:id="rId17"/>
    <p:sldId id="273" r:id="rId18"/>
    <p:sldId id="274" r:id="rId19"/>
    <p:sldId id="275" r:id="rId20"/>
    <p:sldId id="269" r:id="rId21"/>
    <p:sldId id="276" r:id="rId22"/>
    <p:sldId id="289" r:id="rId23"/>
    <p:sldId id="277" r:id="rId24"/>
    <p:sldId id="307" r:id="rId25"/>
    <p:sldId id="287" r:id="rId26"/>
    <p:sldId id="283" r:id="rId27"/>
    <p:sldId id="286" r:id="rId28"/>
    <p:sldId id="288" r:id="rId29"/>
    <p:sldId id="290" r:id="rId30"/>
    <p:sldId id="280"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662"/>
    <a:srgbClr val="CE8360"/>
    <a:srgbClr val="D38561"/>
    <a:srgbClr val="C57E5B"/>
    <a:srgbClr val="C56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3" autoAdjust="0"/>
    <p:restoredTop sz="86418" autoAdjust="0"/>
  </p:normalViewPr>
  <p:slideViewPr>
    <p:cSldViewPr snapToGrid="0" snapToObjects="1">
      <p:cViewPr varScale="1">
        <p:scale>
          <a:sx n="94" d="100"/>
          <a:sy n="94" d="100"/>
        </p:scale>
        <p:origin x="232" y="304"/>
      </p:cViewPr>
      <p:guideLst/>
    </p:cSldViewPr>
  </p:slideViewPr>
  <p:outlineViewPr>
    <p:cViewPr>
      <p:scale>
        <a:sx n="33" d="100"/>
        <a:sy n="33" d="100"/>
      </p:scale>
      <p:origin x="0" y="-1958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5301F-FDCB-D34A-9223-65B8AC919C1E}"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F9AA5-68DD-214D-A40A-F76A7505B2D9}" type="slidenum">
              <a:rPr lang="en-US" smtClean="0"/>
              <a:t>‹#›</a:t>
            </a:fld>
            <a:endParaRPr lang="en-US"/>
          </a:p>
        </p:txBody>
      </p:sp>
    </p:spTree>
    <p:extLst>
      <p:ext uri="{BB962C8B-B14F-4D97-AF65-F5344CB8AC3E}">
        <p14:creationId xmlns:p14="http://schemas.microsoft.com/office/powerpoint/2010/main" val="43911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F9AA5-68DD-214D-A40A-F76A7505B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82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F9AA5-68DD-214D-A40A-F76A7505B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F9AA5-68DD-214D-A40A-F76A7505B2D9}" type="slidenum">
              <a:rPr lang="en-US" smtClean="0"/>
              <a:t>20</a:t>
            </a:fld>
            <a:endParaRPr lang="en-US"/>
          </a:p>
        </p:txBody>
      </p:sp>
    </p:spTree>
    <p:extLst>
      <p:ext uri="{BB962C8B-B14F-4D97-AF65-F5344CB8AC3E}">
        <p14:creationId xmlns:p14="http://schemas.microsoft.com/office/powerpoint/2010/main" val="176347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F9AA5-68DD-214D-A40A-F76A7505B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91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3B16-478F-544D-9BAA-A474B65B1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F94D06-378D-0340-BA44-8424C9F40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7F31F2-B1F5-E641-B02C-796A7752C23B}"/>
              </a:ext>
            </a:extLst>
          </p:cNvPr>
          <p:cNvSpPr>
            <a:spLocks noGrp="1"/>
          </p:cNvSpPr>
          <p:nvPr>
            <p:ph type="dt" sz="half" idx="10"/>
          </p:nvPr>
        </p:nvSpPr>
        <p:spPr/>
        <p:txBody>
          <a:bodyPr/>
          <a:lstStyle/>
          <a:p>
            <a:fld id="{403CB87E-4591-47A1-9046-CF63F17215EF}" type="datetime2">
              <a:rPr lang="en-US" smtClean="0"/>
              <a:t>Friday, January 22, 2021</a:t>
            </a:fld>
            <a:endParaRPr lang="en-US" dirty="0"/>
          </a:p>
        </p:txBody>
      </p:sp>
      <p:sp>
        <p:nvSpPr>
          <p:cNvPr id="5" name="Footer Placeholder 4">
            <a:extLst>
              <a:ext uri="{FF2B5EF4-FFF2-40B4-BE49-F238E27FC236}">
                <a16:creationId xmlns:a16="http://schemas.microsoft.com/office/drawing/2014/main" id="{197DEE4B-962C-9647-823B-E1F35F97ED15}"/>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3125733-3D92-394E-8473-0947D7D5C9B0}"/>
              </a:ext>
            </a:extLst>
          </p:cNvPr>
          <p:cNvSpPr>
            <a:spLocks noGrp="1"/>
          </p:cNvSpPr>
          <p:nvPr>
            <p:ph type="sldNum" sz="quarter" idx="12"/>
          </p:nvPr>
        </p:nvSpPr>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159630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83EE-D80E-BB44-A383-EADA531CDD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ED5C6A-129E-BD43-A96F-DAD9E19FD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9EB06-5752-5C44-A3A7-FEC54C3A64D8}"/>
              </a:ext>
            </a:extLst>
          </p:cNvPr>
          <p:cNvSpPr>
            <a:spLocks noGrp="1"/>
          </p:cNvSpPr>
          <p:nvPr>
            <p:ph type="dt" sz="half" idx="10"/>
          </p:nvPr>
        </p:nvSpPr>
        <p:spPr/>
        <p:txBody>
          <a:bodyPr/>
          <a:lstStyle/>
          <a:p>
            <a:fld id="{2FA17F0E-8070-4DFE-A821-9A699EDBAD7E}" type="datetime2">
              <a:rPr lang="en-US" smtClean="0"/>
              <a:t>Friday, January 22, 2021</a:t>
            </a:fld>
            <a:endParaRPr lang="en-US"/>
          </a:p>
        </p:txBody>
      </p:sp>
      <p:sp>
        <p:nvSpPr>
          <p:cNvPr id="5" name="Footer Placeholder 4">
            <a:extLst>
              <a:ext uri="{FF2B5EF4-FFF2-40B4-BE49-F238E27FC236}">
                <a16:creationId xmlns:a16="http://schemas.microsoft.com/office/drawing/2014/main" id="{151CDFBE-501E-C343-AB6A-0331254D3F1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D71DA00-FD96-BD42-81D2-08708963B748}"/>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6468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F7CD6-D13E-EC40-9FC7-D8EFBD085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27D49A-9C50-D64C-8D8D-8CF4E71A66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165C1-B501-D440-8FBB-C255C74371EE}"/>
              </a:ext>
            </a:extLst>
          </p:cNvPr>
          <p:cNvSpPr>
            <a:spLocks noGrp="1"/>
          </p:cNvSpPr>
          <p:nvPr>
            <p:ph type="dt" sz="half" idx="10"/>
          </p:nvPr>
        </p:nvSpPr>
        <p:spPr/>
        <p:txBody>
          <a:bodyPr/>
          <a:lstStyle/>
          <a:p>
            <a:fld id="{D88D34AE-C7BF-46E5-A968-01C6641F6476}" type="datetime2">
              <a:rPr lang="en-US" smtClean="0"/>
              <a:t>Friday, January 22, 2021</a:t>
            </a:fld>
            <a:endParaRPr lang="en-US"/>
          </a:p>
        </p:txBody>
      </p:sp>
      <p:sp>
        <p:nvSpPr>
          <p:cNvPr id="5" name="Footer Placeholder 4">
            <a:extLst>
              <a:ext uri="{FF2B5EF4-FFF2-40B4-BE49-F238E27FC236}">
                <a16:creationId xmlns:a16="http://schemas.microsoft.com/office/drawing/2014/main" id="{475B8E7E-3D35-A14E-BAAE-72FD7531666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8219A51-03A6-694C-A1D7-ACBCE770E59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8531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41" y="207221"/>
            <a:ext cx="4015240" cy="1155194"/>
          </a:xfrm>
          <a:prstGeom prst="rect">
            <a:avLst/>
          </a:prstGeom>
        </p:spPr>
      </p:pic>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1/22/21</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aidsetc.org</a:t>
            </a:r>
            <a:endParaRPr lang="en-US" dirty="0"/>
          </a:p>
        </p:txBody>
      </p:sp>
    </p:spTree>
    <p:extLst>
      <p:ext uri="{BB962C8B-B14F-4D97-AF65-F5344CB8AC3E}">
        <p14:creationId xmlns:p14="http://schemas.microsoft.com/office/powerpoint/2010/main" val="345324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1/22/21</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endParaRPr lang="en-US" dirty="0"/>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413953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1/22/21</a:t>
            </a:fld>
            <a:endParaRPr lang="en-US"/>
          </a:p>
        </p:txBody>
      </p:sp>
      <p:sp>
        <p:nvSpPr>
          <p:cNvPr id="9"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153331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1/22/21</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18223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1/22/21</a:t>
            </a:fld>
            <a:endParaRPr lang="en-US"/>
          </a:p>
        </p:txBody>
      </p:sp>
      <p:sp>
        <p:nvSpPr>
          <p:cNvPr id="12" name="Footer Placeholder 4"/>
          <p:cNvSpPr>
            <a:spLocks noGrp="1"/>
          </p:cNvSpPr>
          <p:nvPr>
            <p:ph type="ftr" sz="quarter" idx="14"/>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59154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1/22/21</a:t>
            </a:fld>
            <a:endParaRPr lang="en-US"/>
          </a:p>
        </p:txBody>
      </p:sp>
      <p:sp>
        <p:nvSpPr>
          <p:cNvPr id="8"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54768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1/22/21</a:t>
            </a:fld>
            <a:endParaRPr lang="en-US"/>
          </a:p>
        </p:txBody>
      </p:sp>
      <p:sp>
        <p:nvSpPr>
          <p:cNvPr id="7"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3210141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1/22/21</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426967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2D25-74C9-4E4D-BF93-6CC308E90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7BF8A-8313-1B40-88D3-7DDB89ACA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EEEEF-F488-AD49-9130-570B096AFA67}"/>
              </a:ext>
            </a:extLst>
          </p:cNvPr>
          <p:cNvSpPr>
            <a:spLocks noGrp="1"/>
          </p:cNvSpPr>
          <p:nvPr>
            <p:ph type="dt" sz="half" idx="10"/>
          </p:nvPr>
        </p:nvSpPr>
        <p:spPr/>
        <p:txBody>
          <a:bodyPr/>
          <a:lstStyle/>
          <a:p>
            <a:fld id="{F33DE70B-B772-416E-A790-995760B1742E}" type="datetime2">
              <a:rPr lang="en-US" smtClean="0"/>
              <a:t>Friday, January 22, 2021</a:t>
            </a:fld>
            <a:endParaRPr lang="en-US" dirty="0"/>
          </a:p>
        </p:txBody>
      </p:sp>
      <p:sp>
        <p:nvSpPr>
          <p:cNvPr id="5" name="Footer Placeholder 4">
            <a:extLst>
              <a:ext uri="{FF2B5EF4-FFF2-40B4-BE49-F238E27FC236}">
                <a16:creationId xmlns:a16="http://schemas.microsoft.com/office/drawing/2014/main" id="{734AF993-2EE9-554C-8679-E7EC2E86C1A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D17C126-0820-BD4D-828F-4D423D5315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631521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1/22/21</a:t>
            </a:fld>
            <a:endParaRPr lang="en-US"/>
          </a:p>
        </p:txBody>
      </p:sp>
      <p:sp>
        <p:nvSpPr>
          <p:cNvPr id="11" name="Footer Placeholder 4"/>
          <p:cNvSpPr>
            <a:spLocks noGrp="1"/>
          </p:cNvSpPr>
          <p:nvPr>
            <p:ph type="ftr" sz="quarter" idx="3"/>
          </p:nvPr>
        </p:nvSpPr>
        <p:spPr>
          <a:xfrm>
            <a:off x="4469945" y="6352708"/>
            <a:ext cx="5823064"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12" y="6329136"/>
            <a:ext cx="1606096" cy="462078"/>
          </a:xfrm>
          <a:prstGeom prst="rect">
            <a:avLst/>
          </a:prstGeom>
        </p:spPr>
      </p:pic>
    </p:spTree>
    <p:extLst>
      <p:ext uri="{BB962C8B-B14F-4D97-AF65-F5344CB8AC3E}">
        <p14:creationId xmlns:p14="http://schemas.microsoft.com/office/powerpoint/2010/main" val="234086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913721" y="1"/>
            <a:ext cx="10363200" cy="1103313"/>
          </a:xfrm>
        </p:spPr>
        <p:txBody>
          <a:bodyPr/>
          <a:lstStyle>
            <a:lvl1pPr>
              <a:defRPr sz="2000" baseline="0">
                <a:solidFill>
                  <a:srgbClr val="FFFFFF"/>
                </a:solidFill>
              </a:defRPr>
            </a:lvl1pPr>
          </a:lstStyle>
          <a:p>
            <a:r>
              <a:rPr lang="en-US" dirty="0"/>
              <a:t>SAMPLE HEADER</a:t>
            </a:r>
          </a:p>
        </p:txBody>
      </p:sp>
      <p:sp>
        <p:nvSpPr>
          <p:cNvPr id="8" name="Text Placeholder 2"/>
          <p:cNvSpPr>
            <a:spLocks noGrp="1"/>
          </p:cNvSpPr>
          <p:nvPr>
            <p:ph idx="1"/>
          </p:nvPr>
        </p:nvSpPr>
        <p:spPr>
          <a:xfrm>
            <a:off x="1020590"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6297695"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100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CE78E5D-6450-4637-84FA-9209667EC604}" type="slidenum">
              <a:rPr lang="en-US"/>
              <a:pPr>
                <a:defRPr/>
              </a:pPr>
              <a:t>‹#›</a:t>
            </a:fld>
            <a:endParaRPr lang="en-US"/>
          </a:p>
        </p:txBody>
      </p:sp>
    </p:spTree>
    <p:extLst>
      <p:ext uri="{BB962C8B-B14F-4D97-AF65-F5344CB8AC3E}">
        <p14:creationId xmlns:p14="http://schemas.microsoft.com/office/powerpoint/2010/main" val="3660240057"/>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175-3229-2140-8017-62B8A405E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4B3DCC-C791-E442-BA90-230BCBAE8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E7187-CE3D-F640-BCF3-31E14312537F}"/>
              </a:ext>
            </a:extLst>
          </p:cNvPr>
          <p:cNvSpPr>
            <a:spLocks noGrp="1"/>
          </p:cNvSpPr>
          <p:nvPr>
            <p:ph type="dt" sz="half" idx="10"/>
          </p:nvPr>
        </p:nvSpPr>
        <p:spPr/>
        <p:txBody>
          <a:bodyPr/>
          <a:lstStyle/>
          <a:p>
            <a:fld id="{76760CDE-A6F1-4138-AF12-ED09E8E5FB6B}" type="datetime2">
              <a:rPr lang="en-US" smtClean="0"/>
              <a:t>Friday, January 22, 2021</a:t>
            </a:fld>
            <a:endParaRPr lang="en-US"/>
          </a:p>
        </p:txBody>
      </p:sp>
      <p:sp>
        <p:nvSpPr>
          <p:cNvPr id="5" name="Footer Placeholder 4">
            <a:extLst>
              <a:ext uri="{FF2B5EF4-FFF2-40B4-BE49-F238E27FC236}">
                <a16:creationId xmlns:a16="http://schemas.microsoft.com/office/drawing/2014/main" id="{EABB77B5-5C2D-9F42-8579-9AB6D4F37F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8F94AB7-65FB-A140-816B-F96320541C6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0052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903C-2564-F946-9EED-0462E7BB8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0819B-13ED-6D4F-A7D7-1FB177A6A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972BC-F2D7-F541-B052-9829A0594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3E6A40-1BC8-D74F-9BC0-BE148E9CEE90}"/>
              </a:ext>
            </a:extLst>
          </p:cNvPr>
          <p:cNvSpPr>
            <a:spLocks noGrp="1"/>
          </p:cNvSpPr>
          <p:nvPr>
            <p:ph type="dt" sz="half" idx="10"/>
          </p:nvPr>
        </p:nvSpPr>
        <p:spPr/>
        <p:txBody>
          <a:bodyPr/>
          <a:lstStyle/>
          <a:p>
            <a:fld id="{DB15F8B1-DB7B-4D28-A97D-40FB2DD1EF78}" type="datetime2">
              <a:rPr lang="en-US" smtClean="0"/>
              <a:t>Friday, January 22, 2021</a:t>
            </a:fld>
            <a:endParaRPr lang="en-US"/>
          </a:p>
        </p:txBody>
      </p:sp>
      <p:sp>
        <p:nvSpPr>
          <p:cNvPr id="6" name="Footer Placeholder 5">
            <a:extLst>
              <a:ext uri="{FF2B5EF4-FFF2-40B4-BE49-F238E27FC236}">
                <a16:creationId xmlns:a16="http://schemas.microsoft.com/office/drawing/2014/main" id="{C8665470-BF69-084D-9A33-0AE4389FC4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7F9A627-CDAB-4242-98A9-E1EF477BE422}"/>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7076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50E8-E035-6440-9DC7-0034D7EE96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60975-F979-004E-B9A1-7C55D6166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161C4-643C-CA46-941A-ED5A6EACA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42882-97D5-E042-8147-F5B27F264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1B4A4-4B27-B444-B8FA-73E5129FE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ECDED0-9180-D141-BDBA-79A4C393B43D}"/>
              </a:ext>
            </a:extLst>
          </p:cNvPr>
          <p:cNvSpPr>
            <a:spLocks noGrp="1"/>
          </p:cNvSpPr>
          <p:nvPr>
            <p:ph type="dt" sz="half" idx="10"/>
          </p:nvPr>
        </p:nvSpPr>
        <p:spPr/>
        <p:txBody>
          <a:bodyPr/>
          <a:lstStyle/>
          <a:p>
            <a:fld id="{14039161-23B8-4738-9069-73EBE8884FDD}" type="datetime2">
              <a:rPr lang="en-US" smtClean="0"/>
              <a:t>Friday, January 22, 2021</a:t>
            </a:fld>
            <a:endParaRPr lang="en-US"/>
          </a:p>
        </p:txBody>
      </p:sp>
      <p:sp>
        <p:nvSpPr>
          <p:cNvPr id="8" name="Footer Placeholder 7">
            <a:extLst>
              <a:ext uri="{FF2B5EF4-FFF2-40B4-BE49-F238E27FC236}">
                <a16:creationId xmlns:a16="http://schemas.microsoft.com/office/drawing/2014/main" id="{E646EEE8-9F63-A943-B018-196FD429395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1A1F45FD-CE9B-A845-A959-9DC2E64BFC8E}"/>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7658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5127-972D-F046-BEE2-4D96BDB46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75752C-2DDD-1942-8CC2-21482A5EC491}"/>
              </a:ext>
            </a:extLst>
          </p:cNvPr>
          <p:cNvSpPr>
            <a:spLocks noGrp="1"/>
          </p:cNvSpPr>
          <p:nvPr>
            <p:ph type="dt" sz="half" idx="10"/>
          </p:nvPr>
        </p:nvSpPr>
        <p:spPr/>
        <p:txBody>
          <a:bodyPr/>
          <a:lstStyle/>
          <a:p>
            <a:fld id="{FA994D44-7693-499F-AC6C-11696134FE3F}" type="datetime2">
              <a:rPr lang="en-US" smtClean="0"/>
              <a:t>Friday, January 22, 2021</a:t>
            </a:fld>
            <a:endParaRPr lang="en-US"/>
          </a:p>
        </p:txBody>
      </p:sp>
      <p:sp>
        <p:nvSpPr>
          <p:cNvPr id="4" name="Footer Placeholder 3">
            <a:extLst>
              <a:ext uri="{FF2B5EF4-FFF2-40B4-BE49-F238E27FC236}">
                <a16:creationId xmlns:a16="http://schemas.microsoft.com/office/drawing/2014/main" id="{A2D143E3-604D-9E4D-A334-FED6CC4C587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B0B6080-93B0-104F-A193-5DD02EDAFD9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87185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F5FF4-EE43-E84B-97B5-553B7A72FC08}"/>
              </a:ext>
            </a:extLst>
          </p:cNvPr>
          <p:cNvSpPr>
            <a:spLocks noGrp="1"/>
          </p:cNvSpPr>
          <p:nvPr>
            <p:ph type="dt" sz="half" idx="10"/>
          </p:nvPr>
        </p:nvSpPr>
        <p:spPr/>
        <p:txBody>
          <a:bodyPr/>
          <a:lstStyle/>
          <a:p>
            <a:fld id="{363AF2AE-472C-4EF3-ABB2-24BAA9AE3CF7}" type="datetime2">
              <a:rPr lang="en-US" smtClean="0"/>
              <a:t>Friday, January 22, 2021</a:t>
            </a:fld>
            <a:endParaRPr lang="en-US"/>
          </a:p>
        </p:txBody>
      </p:sp>
      <p:sp>
        <p:nvSpPr>
          <p:cNvPr id="3" name="Footer Placeholder 2">
            <a:extLst>
              <a:ext uri="{FF2B5EF4-FFF2-40B4-BE49-F238E27FC236}">
                <a16:creationId xmlns:a16="http://schemas.microsoft.com/office/drawing/2014/main" id="{211C2FC8-D247-4A47-B844-D25B3A259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A64CCEEE-3753-3346-9272-832704963700}"/>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80341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7ED3-043A-EB45-8766-EFB827DF4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29512-E1C3-EA49-B498-431F31525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5F7BE5-B9F9-3F43-81BE-4A5957FFA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BF04A-F48D-074F-845C-7A6EECE6627B}"/>
              </a:ext>
            </a:extLst>
          </p:cNvPr>
          <p:cNvSpPr>
            <a:spLocks noGrp="1"/>
          </p:cNvSpPr>
          <p:nvPr>
            <p:ph type="dt" sz="half" idx="10"/>
          </p:nvPr>
        </p:nvSpPr>
        <p:spPr/>
        <p:txBody>
          <a:bodyPr/>
          <a:lstStyle/>
          <a:p>
            <a:fld id="{EAEA162C-A7C1-4263-9453-1BAFF8C39559}" type="datetime2">
              <a:rPr lang="en-US" smtClean="0"/>
              <a:t>Friday, January 22, 2021</a:t>
            </a:fld>
            <a:endParaRPr lang="en-US"/>
          </a:p>
        </p:txBody>
      </p:sp>
      <p:sp>
        <p:nvSpPr>
          <p:cNvPr id="6" name="Footer Placeholder 5">
            <a:extLst>
              <a:ext uri="{FF2B5EF4-FFF2-40B4-BE49-F238E27FC236}">
                <a16:creationId xmlns:a16="http://schemas.microsoft.com/office/drawing/2014/main" id="{C70461F9-3E63-5C47-974D-1333593DE95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77F10FE-54E8-1643-B95A-CBD5A670A3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9661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88D0-56F0-554D-AAB1-ED65780DE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CC4E6-4391-2648-8213-B53590FBA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12C61-07FA-374C-A21B-B1AE729B1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F5387-B5A6-7B41-96B2-E8B8DAEFECDE}"/>
              </a:ext>
            </a:extLst>
          </p:cNvPr>
          <p:cNvSpPr>
            <a:spLocks noGrp="1"/>
          </p:cNvSpPr>
          <p:nvPr>
            <p:ph type="dt" sz="half" idx="10"/>
          </p:nvPr>
        </p:nvSpPr>
        <p:spPr/>
        <p:txBody>
          <a:bodyPr/>
          <a:lstStyle/>
          <a:p>
            <a:fld id="{64DF6793-3458-4587-8168-65F0C37A92D2}" type="datetime2">
              <a:rPr lang="en-US" smtClean="0"/>
              <a:t>Friday, January 22, 2021</a:t>
            </a:fld>
            <a:endParaRPr lang="en-US"/>
          </a:p>
        </p:txBody>
      </p:sp>
      <p:sp>
        <p:nvSpPr>
          <p:cNvPr id="6" name="Footer Placeholder 5">
            <a:extLst>
              <a:ext uri="{FF2B5EF4-FFF2-40B4-BE49-F238E27FC236}">
                <a16:creationId xmlns:a16="http://schemas.microsoft.com/office/drawing/2014/main" id="{CD0AD2F0-F9B1-4C47-8A18-37EB67DCAF8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8349C85-7DB4-E44E-A888-75ED0299B9D6}"/>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05665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D96AD-0EC6-D140-B0DD-72193D2E6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E09A77-512E-DD44-93A0-0556B99E2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7E077-EB9F-264A-B280-8676CD0AF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2ED3-3C46-4C9A-9738-67B2D875E7E2}" type="datetime2">
              <a:rPr lang="en-US" smtClean="0"/>
              <a:pPr/>
              <a:t>Friday, January 22, 2021</a:t>
            </a:fld>
            <a:endParaRPr lang="en-US" dirty="0"/>
          </a:p>
        </p:txBody>
      </p:sp>
      <p:sp>
        <p:nvSpPr>
          <p:cNvPr id="5" name="Footer Placeholder 4">
            <a:extLst>
              <a:ext uri="{FF2B5EF4-FFF2-40B4-BE49-F238E27FC236}">
                <a16:creationId xmlns:a16="http://schemas.microsoft.com/office/drawing/2014/main" id="{9261F58A-79A9-F14D-9F30-D50AFE14E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0B9A6125-5D88-944F-852C-7D319BCB2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49676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3" cstate="print">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1/22/21</a:t>
            </a:fld>
            <a:endParaRPr lang="en-US"/>
          </a:p>
        </p:txBody>
      </p:sp>
      <p:sp>
        <p:nvSpPr>
          <p:cNvPr id="16" name="Footer Placeholder 4"/>
          <p:cNvSpPr>
            <a:spLocks noGrp="1"/>
          </p:cNvSpPr>
          <p:nvPr>
            <p:ph type="ftr" sz="quarter" idx="3"/>
          </p:nvPr>
        </p:nvSpPr>
        <p:spPr>
          <a:xfrm>
            <a:off x="4469945" y="6352708"/>
            <a:ext cx="5823064" cy="365760"/>
          </a:xfrm>
          <a:prstGeom prst="rect">
            <a:avLst/>
          </a:prstGeom>
        </p:spPr>
        <p:txBody>
          <a:bodyPr lIns="91290" tIns="45645" rIns="91290" bIns="45645" anchor="ctr"/>
          <a:lstStyle>
            <a:lvl1pPr>
              <a:defRPr sz="1200">
                <a:solidFill>
                  <a:schemeClr val="tx2">
                    <a:lumMod val="40000"/>
                    <a:lumOff val="60000"/>
                  </a:schemeClr>
                </a:solidFill>
              </a:defRPr>
            </a:lvl1pPr>
          </a:lstStyle>
          <a:p>
            <a:r>
              <a:rPr lang="en-US"/>
              <a:t>aidsetc.org</a:t>
            </a:r>
            <a:endParaRPr lang="en-US" dirty="0"/>
          </a:p>
        </p:txBody>
      </p:sp>
    </p:spTree>
    <p:extLst>
      <p:ext uri="{BB962C8B-B14F-4D97-AF65-F5344CB8AC3E}">
        <p14:creationId xmlns:p14="http://schemas.microsoft.com/office/powerpoint/2010/main" val="251302219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telemedicine.arizona.edu/webinars/previ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mage of a long road leading to a mountain pass through the desert. ">
            <a:extLst>
              <a:ext uri="{FF2B5EF4-FFF2-40B4-BE49-F238E27FC236}">
                <a16:creationId xmlns:a16="http://schemas.microsoft.com/office/drawing/2014/main" id="{C0AD4037-D97D-644F-B094-2141B74128A5}"/>
              </a:ext>
            </a:extLst>
          </p:cNvPr>
          <p:cNvPicPr>
            <a:picLocks noChangeAspect="1"/>
          </p:cNvPicPr>
          <p:nvPr/>
        </p:nvPicPr>
        <p:blipFill rotWithShape="1">
          <a:blip r:embed="rId3"/>
          <a:srcRect t="2205" b="22208"/>
          <a:stretch/>
        </p:blipFill>
        <p:spPr>
          <a:xfrm>
            <a:off x="-4572" y="5620"/>
            <a:ext cx="12191979" cy="6151340"/>
          </a:xfrm>
          <a:prstGeom prst="rect">
            <a:avLst/>
          </a:prstGeom>
        </p:spPr>
      </p:pic>
      <p:sp>
        <p:nvSpPr>
          <p:cNvPr id="2" name="Title 1">
            <a:extLst>
              <a:ext uri="{FF2B5EF4-FFF2-40B4-BE49-F238E27FC236}">
                <a16:creationId xmlns:a16="http://schemas.microsoft.com/office/drawing/2014/main" id="{ABC75A65-078E-284D-A9DB-C23BE1FC0938}"/>
              </a:ext>
            </a:extLst>
          </p:cNvPr>
          <p:cNvSpPr>
            <a:spLocks noGrp="1"/>
          </p:cNvSpPr>
          <p:nvPr>
            <p:ph type="title"/>
          </p:nvPr>
        </p:nvSpPr>
        <p:spPr>
          <a:xfrm>
            <a:off x="547694" y="-2141989"/>
            <a:ext cx="11087425" cy="1143000"/>
          </a:xfrm>
        </p:spPr>
        <p:txBody>
          <a:bodyPr/>
          <a:lstStyle/>
          <a:p>
            <a:r>
              <a:rPr lang="en-US" dirty="0"/>
              <a:t>How</a:t>
            </a:r>
            <a:r>
              <a:rPr lang="en-US" baseline="0" dirty="0"/>
              <a:t> to make an efficient and highly effective HIV telemedicine clinic</a:t>
            </a:r>
            <a:endParaRPr lang="en-US" dirty="0"/>
          </a:p>
        </p:txBody>
      </p:sp>
      <p:sp>
        <p:nvSpPr>
          <p:cNvPr id="10" name="Rectangle 9">
            <a:extLst>
              <a:ext uri="{FF2B5EF4-FFF2-40B4-BE49-F238E27FC236}">
                <a16:creationId xmlns:a16="http://schemas.microsoft.com/office/drawing/2014/main" id="{FA9EF501-3FB2-1A4F-9A80-7B0C7147B557}"/>
              </a:ext>
              <a:ext uri="{C183D7F6-B498-43B3-948B-1728B52AA6E4}">
                <adec:decorative xmlns:adec="http://schemas.microsoft.com/office/drawing/2017/decorative" val="1"/>
              </a:ext>
            </a:extLst>
          </p:cNvPr>
          <p:cNvSpPr/>
          <p:nvPr/>
        </p:nvSpPr>
        <p:spPr>
          <a:xfrm>
            <a:off x="-4593" y="2536226"/>
            <a:ext cx="12192000" cy="2354507"/>
          </a:xfrm>
          <a:prstGeom prst="rect">
            <a:avLst/>
          </a:prstGeom>
          <a:solidFill>
            <a:schemeClr val="bg1">
              <a:lumMod val="65000"/>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itle 1">
            <a:extLst>
              <a:ext uri="{FF2B5EF4-FFF2-40B4-BE49-F238E27FC236}">
                <a16:creationId xmlns:a16="http://schemas.microsoft.com/office/drawing/2014/main" id="{CAD9B177-877D-434E-98F7-9C39ED13C145}"/>
              </a:ext>
            </a:extLst>
          </p:cNvPr>
          <p:cNvSpPr txBox="1">
            <a:spLocks/>
          </p:cNvSpPr>
          <p:nvPr/>
        </p:nvSpPr>
        <p:spPr>
          <a:xfrm>
            <a:off x="1552359" y="2523189"/>
            <a:ext cx="9201913" cy="18116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rPr>
              <a:t>Desert Expertise: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rPr>
              <a:t>DIY; How to make an Efficient and Highly Effective HIV Telemedicine Clinic </a:t>
            </a:r>
            <a:br>
              <a:rPr kumimoji="0" lang="en-US" sz="4800" b="1" i="0" u="none" strike="noStrike" kern="1200" cap="none" spc="0" normalizeH="0" baseline="0" noProof="0" dirty="0">
                <a:ln>
                  <a:noFill/>
                </a:ln>
                <a:solidFill>
                  <a:srgbClr val="FFFFFF"/>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13" name="Subtitle 2">
            <a:extLst>
              <a:ext uri="{FF2B5EF4-FFF2-40B4-BE49-F238E27FC236}">
                <a16:creationId xmlns:a16="http://schemas.microsoft.com/office/drawing/2014/main" id="{AB5C3C1A-836F-9344-B9E4-0FF3DF7BD70E}"/>
              </a:ext>
            </a:extLst>
          </p:cNvPr>
          <p:cNvSpPr txBox="1">
            <a:spLocks/>
          </p:cNvSpPr>
          <p:nvPr/>
        </p:nvSpPr>
        <p:spPr>
          <a:xfrm>
            <a:off x="1132909" y="4026030"/>
            <a:ext cx="9916996" cy="80702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Stephen A. Klotz, Cesar </a:t>
            </a:r>
            <a:r>
              <a:rPr kumimoji="0" lang="en-US" sz="2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Egurrola</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and Lawrence York</a:t>
            </a:r>
          </a:p>
        </p:txBody>
      </p:sp>
      <p:sp>
        <p:nvSpPr>
          <p:cNvPr id="5" name="Slide Number Placeholder 4">
            <a:extLst>
              <a:ext uri="{FF2B5EF4-FFF2-40B4-BE49-F238E27FC236}">
                <a16:creationId xmlns:a16="http://schemas.microsoft.com/office/drawing/2014/main" id="{50B548B2-0B25-F84E-9E3A-04D146C897E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3A58C34D-6F23-234B-B515-BBC4275997E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3768">
                    <a:lumMod val="40000"/>
                    <a:lumOff val="60000"/>
                  </a:srgbClr>
                </a:solidFill>
                <a:effectLst/>
                <a:uLnTx/>
                <a:uFillTx/>
                <a:latin typeface="Arial"/>
                <a:ea typeface="+mn-ea"/>
                <a:cs typeface="+mn-cs"/>
              </a:rPr>
              <a:t>aidsetc.org</a:t>
            </a:r>
          </a:p>
        </p:txBody>
      </p:sp>
    </p:spTree>
    <p:extLst>
      <p:ext uri="{BB962C8B-B14F-4D97-AF65-F5344CB8AC3E}">
        <p14:creationId xmlns:p14="http://schemas.microsoft.com/office/powerpoint/2010/main" val="71499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5D4-4768-3B42-BDB3-EFDA79374170}"/>
              </a:ext>
            </a:extLst>
          </p:cNvPr>
          <p:cNvSpPr>
            <a:spLocks noGrp="1"/>
          </p:cNvSpPr>
          <p:nvPr>
            <p:ph type="title"/>
          </p:nvPr>
        </p:nvSpPr>
        <p:spPr>
          <a:xfrm>
            <a:off x="599211" y="3020236"/>
            <a:ext cx="4291444" cy="1325563"/>
          </a:xfrm>
        </p:spPr>
        <p:txBody>
          <a:bodyPr>
            <a:normAutofit/>
          </a:bodyPr>
          <a:lstStyle/>
          <a:p>
            <a:r>
              <a:rPr lang="en-US" dirty="0"/>
              <a:t>Pharmacist’s role</a:t>
            </a:r>
          </a:p>
        </p:txBody>
      </p:sp>
      <p:sp>
        <p:nvSpPr>
          <p:cNvPr id="4" name="Rounded Rectangle 3">
            <a:extLst>
              <a:ext uri="{FF2B5EF4-FFF2-40B4-BE49-F238E27FC236}">
                <a16:creationId xmlns:a16="http://schemas.microsoft.com/office/drawing/2014/main" id="{BCC53C64-9D28-4946-AFAD-9E0CAFCA8ECD}"/>
              </a:ext>
              <a:ext uri="{C183D7F6-B498-43B3-948B-1728B52AA6E4}">
                <adec:decorative xmlns:adec="http://schemas.microsoft.com/office/drawing/2017/decorative" val="1"/>
              </a:ext>
            </a:extLst>
          </p:cNvPr>
          <p:cNvSpPr/>
          <p:nvPr/>
        </p:nvSpPr>
        <p:spPr>
          <a:xfrm>
            <a:off x="4890655" y="466527"/>
            <a:ext cx="7065818" cy="768239"/>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1CC6BA-900F-3C48-913D-392C7FFA9840}"/>
              </a:ext>
            </a:extLst>
          </p:cNvPr>
          <p:cNvSpPr>
            <a:spLocks noGrp="1"/>
          </p:cNvSpPr>
          <p:nvPr>
            <p:ph idx="1"/>
          </p:nvPr>
        </p:nvSpPr>
        <p:spPr>
          <a:xfrm>
            <a:off x="5029200" y="609135"/>
            <a:ext cx="5410200" cy="625631"/>
          </a:xfrm>
        </p:spPr>
        <p:txBody>
          <a:bodyPr>
            <a:noAutofit/>
          </a:bodyPr>
          <a:lstStyle/>
          <a:p>
            <a:pPr marL="0" indent="0">
              <a:buNone/>
            </a:pPr>
            <a:r>
              <a:rPr lang="en-US" sz="3400" dirty="0">
                <a:solidFill>
                  <a:schemeClr val="bg1"/>
                </a:solidFill>
              </a:rPr>
              <a:t>Prior to Telemedicine Visit:</a:t>
            </a:r>
          </a:p>
        </p:txBody>
      </p:sp>
      <p:sp>
        <p:nvSpPr>
          <p:cNvPr id="5" name="TextBox 4">
            <a:extLst>
              <a:ext uri="{FF2B5EF4-FFF2-40B4-BE49-F238E27FC236}">
                <a16:creationId xmlns:a16="http://schemas.microsoft.com/office/drawing/2014/main" id="{D60E4638-97DE-5747-8FEF-87E7EAC7096B}"/>
              </a:ext>
            </a:extLst>
          </p:cNvPr>
          <p:cNvSpPr txBox="1"/>
          <p:nvPr/>
        </p:nvSpPr>
        <p:spPr>
          <a:xfrm>
            <a:off x="5029199" y="1336924"/>
            <a:ext cx="7065818"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Returning patient: update medication list</a:t>
            </a:r>
          </a:p>
          <a:p>
            <a:pPr marL="285750" indent="-285750">
              <a:buFont typeface="Arial" panose="020B0604020202020204" pitchFamily="34" charset="0"/>
              <a:buChar char="•"/>
            </a:pPr>
            <a:r>
              <a:rPr lang="en-US" sz="2200" dirty="0"/>
              <a:t>New patient: Review any documents available for a new patient, update medications/vaccines</a:t>
            </a:r>
          </a:p>
        </p:txBody>
      </p:sp>
      <p:sp>
        <p:nvSpPr>
          <p:cNvPr id="18" name="Rounded Rectangle 17">
            <a:extLst>
              <a:ext uri="{FF2B5EF4-FFF2-40B4-BE49-F238E27FC236}">
                <a16:creationId xmlns:a16="http://schemas.microsoft.com/office/drawing/2014/main" id="{74520136-4C18-FC4C-A471-C52E79A0B884}"/>
              </a:ext>
              <a:ext uri="{C183D7F6-B498-43B3-948B-1728B52AA6E4}">
                <adec:decorative xmlns:adec="http://schemas.microsoft.com/office/drawing/2017/decorative" val="1"/>
              </a:ext>
            </a:extLst>
          </p:cNvPr>
          <p:cNvSpPr/>
          <p:nvPr/>
        </p:nvSpPr>
        <p:spPr>
          <a:xfrm>
            <a:off x="4890655" y="2561376"/>
            <a:ext cx="7065818" cy="768240"/>
          </a:xfrm>
          <a:prstGeom prst="roundRect">
            <a:avLst/>
          </a:prstGeom>
          <a:solidFill>
            <a:srgbClr val="CE766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49907384-8B6D-A84C-87A6-E651ECFB419B}"/>
              </a:ext>
            </a:extLst>
          </p:cNvPr>
          <p:cNvSpPr txBox="1">
            <a:spLocks/>
          </p:cNvSpPr>
          <p:nvPr/>
        </p:nvSpPr>
        <p:spPr>
          <a:xfrm>
            <a:off x="5029200" y="2687584"/>
            <a:ext cx="5351319" cy="829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schemeClr val="bg1"/>
                </a:solidFill>
              </a:rPr>
              <a:t>During Telemedicine Visit:</a:t>
            </a:r>
          </a:p>
        </p:txBody>
      </p:sp>
      <p:sp>
        <p:nvSpPr>
          <p:cNvPr id="21" name="TextBox 20">
            <a:extLst>
              <a:ext uri="{FF2B5EF4-FFF2-40B4-BE49-F238E27FC236}">
                <a16:creationId xmlns:a16="http://schemas.microsoft.com/office/drawing/2014/main" id="{7D14A08E-8BB4-C542-9977-830D8C3E3A99}"/>
              </a:ext>
            </a:extLst>
          </p:cNvPr>
          <p:cNvSpPr txBox="1"/>
          <p:nvPr/>
        </p:nvSpPr>
        <p:spPr>
          <a:xfrm>
            <a:off x="4890655" y="3414458"/>
            <a:ext cx="7065818"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If returning patient: assess adherence and risk of drug/drug interactions, identify vaccination needs</a:t>
            </a:r>
          </a:p>
          <a:p>
            <a:pPr marL="285750" indent="-285750">
              <a:buFont typeface="Arial" panose="020B0604020202020204" pitchFamily="34" charset="0"/>
              <a:buChar char="•"/>
            </a:pPr>
            <a:r>
              <a:rPr lang="en-US" sz="2200" dirty="0"/>
              <a:t>If new patient: additional time spent reviewing all relevant labs, answering all questions, setting up medication pick-up</a:t>
            </a:r>
          </a:p>
        </p:txBody>
      </p:sp>
      <p:sp>
        <p:nvSpPr>
          <p:cNvPr id="19" name="Rounded Rectangle 18">
            <a:extLst>
              <a:ext uri="{FF2B5EF4-FFF2-40B4-BE49-F238E27FC236}">
                <a16:creationId xmlns:a16="http://schemas.microsoft.com/office/drawing/2014/main" id="{56114C40-950E-FD4B-8F46-12D0B4714429}"/>
              </a:ext>
              <a:ext uri="{C183D7F6-B498-43B3-948B-1728B52AA6E4}">
                <adec:decorative xmlns:adec="http://schemas.microsoft.com/office/drawing/2017/decorative" val="1"/>
              </a:ext>
            </a:extLst>
          </p:cNvPr>
          <p:cNvSpPr/>
          <p:nvPr/>
        </p:nvSpPr>
        <p:spPr>
          <a:xfrm>
            <a:off x="4890655" y="5648294"/>
            <a:ext cx="7065818" cy="73436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0E4ED28-E889-C747-A95C-AFCA3B281209}"/>
              </a:ext>
            </a:extLst>
          </p:cNvPr>
          <p:cNvSpPr txBox="1">
            <a:spLocks/>
          </p:cNvSpPr>
          <p:nvPr/>
        </p:nvSpPr>
        <p:spPr>
          <a:xfrm>
            <a:off x="5029200" y="5765764"/>
            <a:ext cx="5181601" cy="73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schemeClr val="bg1"/>
                </a:solidFill>
              </a:rPr>
              <a:t>Last Item: Order Review</a:t>
            </a:r>
          </a:p>
        </p:txBody>
      </p:sp>
    </p:spTree>
    <p:extLst>
      <p:ext uri="{BB962C8B-B14F-4D97-AF65-F5344CB8AC3E}">
        <p14:creationId xmlns:p14="http://schemas.microsoft.com/office/powerpoint/2010/main" val="224230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1DCA2-AD14-4EDB-B10C-A6D6021CE619}"/>
              </a:ext>
            </a:extLst>
          </p:cNvPr>
          <p:cNvSpPr>
            <a:spLocks noGrp="1"/>
          </p:cNvSpPr>
          <p:nvPr>
            <p:ph type="title"/>
          </p:nvPr>
        </p:nvSpPr>
        <p:spPr>
          <a:xfrm>
            <a:off x="686834" y="1153572"/>
            <a:ext cx="3200400" cy="4461163"/>
          </a:xfrm>
        </p:spPr>
        <p:txBody>
          <a:bodyPr>
            <a:normAutofit/>
          </a:bodyPr>
          <a:lstStyle/>
          <a:p>
            <a:r>
              <a:rPr lang="en-US">
                <a:solidFill>
                  <a:srgbClr val="FFFFFF"/>
                </a:solidFill>
              </a:rPr>
              <a:t>Prior to Visit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62CF0A-54B2-4C82-8A4B-2FA2BAD9CB32}"/>
              </a:ext>
            </a:extLst>
          </p:cNvPr>
          <p:cNvSpPr>
            <a:spLocks noGrp="1"/>
          </p:cNvSpPr>
          <p:nvPr>
            <p:ph idx="1"/>
          </p:nvPr>
        </p:nvSpPr>
        <p:spPr>
          <a:xfrm>
            <a:off x="4447308" y="591344"/>
            <a:ext cx="6906491" cy="5585619"/>
          </a:xfrm>
        </p:spPr>
        <p:txBody>
          <a:bodyPr anchor="ctr">
            <a:normAutofit/>
          </a:bodyPr>
          <a:lstStyle/>
          <a:p>
            <a:r>
              <a:rPr lang="en-US" dirty="0"/>
              <a:t>Complete medication and lab review</a:t>
            </a:r>
          </a:p>
          <a:p>
            <a:r>
              <a:rPr lang="en-US" dirty="0"/>
              <a:t>Anticipate vaccination needs</a:t>
            </a:r>
          </a:p>
          <a:p>
            <a:r>
              <a:rPr lang="en-US" dirty="0"/>
              <a:t>If timely or possible, check with pharmacy to assess fill history</a:t>
            </a:r>
          </a:p>
          <a:p>
            <a:endParaRPr lang="en-US" dirty="0"/>
          </a:p>
          <a:p>
            <a:r>
              <a:rPr lang="en-US" dirty="0"/>
              <a:t>Ultimate Goals:</a:t>
            </a:r>
          </a:p>
          <a:p>
            <a:pPr lvl="1"/>
            <a:r>
              <a:rPr lang="en-US" dirty="0"/>
              <a:t>Optimize visit</a:t>
            </a:r>
          </a:p>
          <a:p>
            <a:pPr lvl="1"/>
            <a:r>
              <a:rPr lang="en-US" dirty="0"/>
              <a:t>Support diagnostic stewardship</a:t>
            </a:r>
          </a:p>
        </p:txBody>
      </p:sp>
    </p:spTree>
    <p:extLst>
      <p:ext uri="{BB962C8B-B14F-4D97-AF65-F5344CB8AC3E}">
        <p14:creationId xmlns:p14="http://schemas.microsoft.com/office/powerpoint/2010/main" val="389621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D0B9C-598C-43DC-9BAF-F9F411E35CB9}"/>
              </a:ext>
            </a:extLst>
          </p:cNvPr>
          <p:cNvSpPr>
            <a:spLocks noGrp="1"/>
          </p:cNvSpPr>
          <p:nvPr>
            <p:ph type="title"/>
          </p:nvPr>
        </p:nvSpPr>
        <p:spPr>
          <a:xfrm>
            <a:off x="686834" y="591344"/>
            <a:ext cx="3200400" cy="5585619"/>
          </a:xfrm>
        </p:spPr>
        <p:txBody>
          <a:bodyPr>
            <a:normAutofit/>
          </a:bodyPr>
          <a:lstStyle/>
          <a:p>
            <a:r>
              <a:rPr lang="en-US">
                <a:solidFill>
                  <a:srgbClr val="FFFFFF"/>
                </a:solidFill>
              </a:rPr>
              <a:t>Prior to Visit – Medication 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79D0BA-C4A9-4A88-8B3F-B2D35B50907F}"/>
              </a:ext>
            </a:extLst>
          </p:cNvPr>
          <p:cNvSpPr>
            <a:spLocks noGrp="1"/>
          </p:cNvSpPr>
          <p:nvPr>
            <p:ph idx="1"/>
          </p:nvPr>
        </p:nvSpPr>
        <p:spPr>
          <a:xfrm>
            <a:off x="4447308" y="591344"/>
            <a:ext cx="6906491" cy="5585619"/>
          </a:xfrm>
        </p:spPr>
        <p:txBody>
          <a:bodyPr anchor="ctr">
            <a:normAutofit/>
          </a:bodyPr>
          <a:lstStyle/>
          <a:p>
            <a:r>
              <a:rPr lang="en-US" dirty="0"/>
              <a:t>Compare medication to potential lab changes</a:t>
            </a:r>
          </a:p>
          <a:p>
            <a:pPr lvl="1"/>
            <a:r>
              <a:rPr lang="en-US" dirty="0"/>
              <a:t>Focus on SCr, LFTs</a:t>
            </a:r>
          </a:p>
          <a:p>
            <a:pPr lvl="1"/>
            <a:r>
              <a:rPr lang="en-US" dirty="0"/>
              <a:t>May also consider lipid panel, weight, CBC depending on medications</a:t>
            </a:r>
          </a:p>
          <a:p>
            <a:endParaRPr lang="en-US" dirty="0"/>
          </a:p>
          <a:p>
            <a:r>
              <a:rPr lang="en-US" dirty="0"/>
              <a:t>Assess need for opportunistic infection prophylaxis</a:t>
            </a:r>
          </a:p>
          <a:p>
            <a:pPr lvl="1"/>
            <a:r>
              <a:rPr lang="en-US" dirty="0"/>
              <a:t>CD4 absolute count and percentage, HIV RNA</a:t>
            </a:r>
          </a:p>
          <a:p>
            <a:endParaRPr lang="en-US" dirty="0"/>
          </a:p>
          <a:p>
            <a:r>
              <a:rPr lang="en-US" dirty="0"/>
              <a:t>Evaluate need for chronic HBV coverage</a:t>
            </a:r>
          </a:p>
          <a:p>
            <a:pPr lvl="1"/>
            <a:r>
              <a:rPr lang="en-US" dirty="0"/>
              <a:t>DHHS guidelines recommend dual coverage for those coinfected with HIV/HBV</a:t>
            </a:r>
          </a:p>
          <a:p>
            <a:endParaRPr lang="en-US" dirty="0"/>
          </a:p>
          <a:p>
            <a:endParaRPr lang="en-US" dirty="0"/>
          </a:p>
        </p:txBody>
      </p:sp>
    </p:spTree>
    <p:extLst>
      <p:ext uri="{BB962C8B-B14F-4D97-AF65-F5344CB8AC3E}">
        <p14:creationId xmlns:p14="http://schemas.microsoft.com/office/powerpoint/2010/main" val="3971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A70F08-A78C-417F-ACD1-8E1AA4684196}"/>
              </a:ext>
            </a:extLst>
          </p:cNvPr>
          <p:cNvSpPr>
            <a:spLocks noGrp="1"/>
          </p:cNvSpPr>
          <p:nvPr>
            <p:ph type="title"/>
          </p:nvPr>
        </p:nvSpPr>
        <p:spPr>
          <a:xfrm>
            <a:off x="838200" y="365125"/>
            <a:ext cx="10515600" cy="1325563"/>
          </a:xfrm>
        </p:spPr>
        <p:txBody>
          <a:bodyPr>
            <a:normAutofit/>
          </a:bodyPr>
          <a:lstStyle/>
          <a:p>
            <a:r>
              <a:rPr lang="en-US" dirty="0"/>
              <a:t>During Visit – Medication 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879EC6-F39C-49D6-A1CA-791C081F0ECA}"/>
              </a:ext>
            </a:extLst>
          </p:cNvPr>
          <p:cNvSpPr>
            <a:spLocks noGrp="1"/>
          </p:cNvSpPr>
          <p:nvPr>
            <p:ph idx="1"/>
          </p:nvPr>
        </p:nvSpPr>
        <p:spPr>
          <a:xfrm>
            <a:off x="838200" y="1825625"/>
            <a:ext cx="10515600" cy="4351338"/>
          </a:xfrm>
        </p:spPr>
        <p:txBody>
          <a:bodyPr>
            <a:normAutofit/>
          </a:bodyPr>
          <a:lstStyle/>
          <a:p>
            <a:r>
              <a:rPr lang="en-US" dirty="0"/>
              <a:t>Evaluate adherence</a:t>
            </a:r>
          </a:p>
          <a:p>
            <a:pPr lvl="1"/>
            <a:r>
              <a:rPr lang="en-US" dirty="0"/>
              <a:t>If &lt; 95%, identify strategies to improve adherence</a:t>
            </a:r>
          </a:p>
          <a:p>
            <a:pPr lvl="1"/>
            <a:r>
              <a:rPr lang="en-US" dirty="0"/>
              <a:t>May refer to pharmacy-run adherence clinic for additional counseling as needed</a:t>
            </a:r>
          </a:p>
          <a:p>
            <a:endParaRPr lang="en-US" dirty="0"/>
          </a:p>
          <a:p>
            <a:r>
              <a:rPr lang="en-US" dirty="0"/>
              <a:t>Identify new medications and OTC/herbal supplements</a:t>
            </a:r>
          </a:p>
          <a:p>
            <a:pPr lvl="1"/>
            <a:r>
              <a:rPr lang="en-US" dirty="0"/>
              <a:t>Some supplements including multivitamins may affect commonly used ARV regimens</a:t>
            </a:r>
          </a:p>
          <a:p>
            <a:endParaRPr lang="en-US" dirty="0"/>
          </a:p>
          <a:p>
            <a:endParaRPr lang="en-US" dirty="0"/>
          </a:p>
        </p:txBody>
      </p:sp>
    </p:spTree>
    <p:extLst>
      <p:ext uri="{BB962C8B-B14F-4D97-AF65-F5344CB8AC3E}">
        <p14:creationId xmlns:p14="http://schemas.microsoft.com/office/powerpoint/2010/main" val="427075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7F60E-0D20-4C1B-B958-626123150C9D}"/>
              </a:ext>
            </a:extLst>
          </p:cNvPr>
          <p:cNvSpPr>
            <a:spLocks noGrp="1"/>
          </p:cNvSpPr>
          <p:nvPr>
            <p:ph type="title"/>
          </p:nvPr>
        </p:nvSpPr>
        <p:spPr>
          <a:xfrm>
            <a:off x="686834" y="1153572"/>
            <a:ext cx="3200400" cy="4461163"/>
          </a:xfrm>
        </p:spPr>
        <p:txBody>
          <a:bodyPr>
            <a:normAutofit/>
          </a:bodyPr>
          <a:lstStyle/>
          <a:p>
            <a:r>
              <a:rPr lang="en-US">
                <a:solidFill>
                  <a:srgbClr val="FFFFFF"/>
                </a:solidFill>
              </a:rPr>
              <a:t>During Visit – Common Drug Interactions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B54173-6BB9-44B9-9C68-AB9998E6E84F}"/>
              </a:ext>
            </a:extLst>
          </p:cNvPr>
          <p:cNvSpPr>
            <a:spLocks noGrp="1"/>
          </p:cNvSpPr>
          <p:nvPr>
            <p:ph idx="1"/>
          </p:nvPr>
        </p:nvSpPr>
        <p:spPr>
          <a:xfrm>
            <a:off x="4447308" y="591344"/>
            <a:ext cx="6906491" cy="5585619"/>
          </a:xfrm>
        </p:spPr>
        <p:txBody>
          <a:bodyPr anchor="ctr">
            <a:normAutofit/>
          </a:bodyPr>
          <a:lstStyle/>
          <a:p>
            <a:r>
              <a:rPr lang="en-US" sz="1500"/>
              <a:t>PPIs/H2RAs/antacids</a:t>
            </a:r>
          </a:p>
          <a:p>
            <a:pPr lvl="1"/>
            <a:r>
              <a:rPr lang="en-US" sz="1500"/>
              <a:t>Major interactions/contraindications with </a:t>
            </a:r>
            <a:r>
              <a:rPr lang="en-US" sz="1500" err="1"/>
              <a:t>rilpivirine</a:t>
            </a:r>
            <a:r>
              <a:rPr lang="en-US" sz="1500"/>
              <a:t> regimens</a:t>
            </a:r>
          </a:p>
          <a:p>
            <a:pPr lvl="2"/>
            <a:r>
              <a:rPr lang="en-US" sz="1500"/>
              <a:t>Odefsey, </a:t>
            </a:r>
            <a:r>
              <a:rPr lang="en-US" sz="1500" err="1"/>
              <a:t>Juluca</a:t>
            </a:r>
            <a:endParaRPr lang="en-US" sz="1500"/>
          </a:p>
          <a:p>
            <a:endParaRPr lang="en-US" sz="1500"/>
          </a:p>
          <a:p>
            <a:r>
              <a:rPr lang="en-US" sz="1500"/>
              <a:t>Steroids including inhaled and intranasal</a:t>
            </a:r>
          </a:p>
          <a:p>
            <a:pPr lvl="1"/>
            <a:r>
              <a:rPr lang="en-US" sz="1500"/>
              <a:t>Major interaction with boosted regimens (ritonavir, cobicistat)</a:t>
            </a:r>
          </a:p>
          <a:p>
            <a:pPr lvl="2"/>
            <a:r>
              <a:rPr lang="en-US" sz="1500"/>
              <a:t>Recommend beclomethasone or flunisolide</a:t>
            </a:r>
          </a:p>
          <a:p>
            <a:endParaRPr lang="en-US" sz="1500"/>
          </a:p>
          <a:p>
            <a:r>
              <a:rPr lang="en-US" sz="1500"/>
              <a:t>Birth control/gender-affirming therapies</a:t>
            </a:r>
          </a:p>
          <a:p>
            <a:pPr lvl="1"/>
            <a:r>
              <a:rPr lang="en-US" sz="1500"/>
              <a:t>Often have major interactions with boosted regimens (ritonavir, cobicistat)</a:t>
            </a:r>
          </a:p>
          <a:p>
            <a:pPr lvl="2"/>
            <a:r>
              <a:rPr lang="en-US" sz="1500"/>
              <a:t>IUDs, injectable agents generally fine with common first line regimens</a:t>
            </a:r>
          </a:p>
        </p:txBody>
      </p:sp>
    </p:spTree>
    <p:extLst>
      <p:ext uri="{BB962C8B-B14F-4D97-AF65-F5344CB8AC3E}">
        <p14:creationId xmlns:p14="http://schemas.microsoft.com/office/powerpoint/2010/main" val="266606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F7170-A966-4263-BE4F-AAD4A49EBB23}"/>
              </a:ext>
            </a:extLst>
          </p:cNvPr>
          <p:cNvSpPr>
            <a:spLocks noGrp="1"/>
          </p:cNvSpPr>
          <p:nvPr>
            <p:ph type="title"/>
          </p:nvPr>
        </p:nvSpPr>
        <p:spPr>
          <a:xfrm>
            <a:off x="956826" y="1112969"/>
            <a:ext cx="3937298" cy="4166010"/>
          </a:xfrm>
        </p:spPr>
        <p:txBody>
          <a:bodyPr>
            <a:normAutofit/>
          </a:bodyPr>
          <a:lstStyle/>
          <a:p>
            <a:r>
              <a:rPr lang="en-US">
                <a:solidFill>
                  <a:srgbClr val="FFFFFF"/>
                </a:solidFill>
              </a:rPr>
              <a:t>During Visit - Adherence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90AFDB-C591-4A43-BD04-586C974FB1B5}"/>
              </a:ext>
            </a:extLst>
          </p:cNvPr>
          <p:cNvSpPr>
            <a:spLocks noGrp="1"/>
          </p:cNvSpPr>
          <p:nvPr>
            <p:ph idx="1"/>
          </p:nvPr>
        </p:nvSpPr>
        <p:spPr>
          <a:xfrm>
            <a:off x="6096000" y="820880"/>
            <a:ext cx="5257799" cy="4889350"/>
          </a:xfrm>
        </p:spPr>
        <p:txBody>
          <a:bodyPr anchor="t">
            <a:normAutofit/>
          </a:bodyPr>
          <a:lstStyle/>
          <a:p>
            <a:r>
              <a:rPr lang="en-US" dirty="0"/>
              <a:t>Generally recommend use of a phone alarm or app</a:t>
            </a:r>
          </a:p>
          <a:p>
            <a:endParaRPr lang="en-US" dirty="0"/>
          </a:p>
          <a:p>
            <a:r>
              <a:rPr lang="en-US" dirty="0"/>
              <a:t>Offer free pillboxes, keychain pill holders</a:t>
            </a:r>
          </a:p>
          <a:p>
            <a:endParaRPr lang="en-US" dirty="0"/>
          </a:p>
          <a:p>
            <a:r>
              <a:rPr lang="en-US" dirty="0"/>
              <a:t>Pharmacy-managed treatment adherence clinics offered</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282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4F300-68B8-4142-BF89-3030C93BD3B5}"/>
              </a:ext>
            </a:extLst>
          </p:cNvPr>
          <p:cNvSpPr>
            <a:spLocks noGrp="1"/>
          </p:cNvSpPr>
          <p:nvPr>
            <p:ph type="title"/>
          </p:nvPr>
        </p:nvSpPr>
        <p:spPr>
          <a:xfrm>
            <a:off x="686834" y="1153572"/>
            <a:ext cx="3200400" cy="4461163"/>
          </a:xfrm>
        </p:spPr>
        <p:txBody>
          <a:bodyPr>
            <a:normAutofit/>
          </a:bodyPr>
          <a:lstStyle/>
          <a:p>
            <a:r>
              <a:rPr lang="en-US">
                <a:solidFill>
                  <a:srgbClr val="FFFFFF"/>
                </a:solidFill>
              </a:rPr>
              <a:t>During Visit – Vaccination 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DBB1A2-25C4-4262-B07B-EFB1ADA08270}"/>
              </a:ext>
            </a:extLst>
          </p:cNvPr>
          <p:cNvSpPr>
            <a:spLocks noGrp="1"/>
          </p:cNvSpPr>
          <p:nvPr>
            <p:ph idx="1"/>
          </p:nvPr>
        </p:nvSpPr>
        <p:spPr>
          <a:xfrm>
            <a:off x="4447308" y="591344"/>
            <a:ext cx="6906491" cy="5585619"/>
          </a:xfrm>
        </p:spPr>
        <p:txBody>
          <a:bodyPr anchor="ctr">
            <a:normAutofit/>
          </a:bodyPr>
          <a:lstStyle/>
          <a:p>
            <a:r>
              <a:rPr lang="en-US" dirty="0"/>
              <a:t>Pneumococcal, tetanus/diphtheria/pertussis, meningococcal</a:t>
            </a:r>
          </a:p>
          <a:p>
            <a:pPr lvl="1"/>
            <a:r>
              <a:rPr lang="en-US" dirty="0"/>
              <a:t>Easy to overlook later doses/boosters due to lengthy timing</a:t>
            </a:r>
          </a:p>
          <a:p>
            <a:endParaRPr lang="en-US" dirty="0"/>
          </a:p>
          <a:p>
            <a:r>
              <a:rPr lang="en-US" dirty="0"/>
              <a:t>Check hepatitis A and B serologies</a:t>
            </a:r>
          </a:p>
          <a:p>
            <a:pPr lvl="1"/>
            <a:r>
              <a:rPr lang="en-US" dirty="0"/>
              <a:t>DHHS guidelines recommend confirming immunity after at least HBV vaccine</a:t>
            </a:r>
          </a:p>
          <a:p>
            <a:endParaRPr lang="en-US" dirty="0"/>
          </a:p>
          <a:p>
            <a:r>
              <a:rPr lang="en-US" dirty="0"/>
              <a:t>HPV, shingles, seasonal influenza as needed</a:t>
            </a:r>
          </a:p>
        </p:txBody>
      </p:sp>
    </p:spTree>
    <p:extLst>
      <p:ext uri="{BB962C8B-B14F-4D97-AF65-F5344CB8AC3E}">
        <p14:creationId xmlns:p14="http://schemas.microsoft.com/office/powerpoint/2010/main" val="314456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401E1-3723-4C0B-B50F-8158B2B3920E}"/>
              </a:ext>
            </a:extLst>
          </p:cNvPr>
          <p:cNvSpPr>
            <a:spLocks noGrp="1"/>
          </p:cNvSpPr>
          <p:nvPr>
            <p:ph type="title"/>
          </p:nvPr>
        </p:nvSpPr>
        <p:spPr>
          <a:xfrm>
            <a:off x="838200" y="365125"/>
            <a:ext cx="5558489" cy="1325563"/>
          </a:xfrm>
        </p:spPr>
        <p:txBody>
          <a:bodyPr>
            <a:normAutofit/>
          </a:bodyPr>
          <a:lstStyle/>
          <a:p>
            <a:r>
              <a:rPr lang="en-US" dirty="0"/>
              <a:t>During Visit – Rapid ART</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A5ACC7-B075-4290-80ED-E93D36E9FB2B}"/>
              </a:ext>
            </a:extLst>
          </p:cNvPr>
          <p:cNvSpPr>
            <a:spLocks noGrp="1"/>
          </p:cNvSpPr>
          <p:nvPr>
            <p:ph idx="1"/>
          </p:nvPr>
        </p:nvSpPr>
        <p:spPr>
          <a:xfrm>
            <a:off x="838200" y="1825625"/>
            <a:ext cx="5558489" cy="4351338"/>
          </a:xfrm>
        </p:spPr>
        <p:txBody>
          <a:bodyPr>
            <a:normAutofit/>
          </a:bodyPr>
          <a:lstStyle/>
          <a:p>
            <a:r>
              <a:rPr lang="en-US" dirty="0"/>
              <a:t>Obtain medication or arrange for drop off prior to visit</a:t>
            </a:r>
          </a:p>
          <a:p>
            <a:pPr lvl="1"/>
            <a:r>
              <a:rPr lang="en-US" dirty="0"/>
              <a:t>Hand deliver to patient for first dose</a:t>
            </a:r>
          </a:p>
          <a:p>
            <a:endParaRPr lang="en-US" dirty="0"/>
          </a:p>
          <a:p>
            <a:r>
              <a:rPr lang="en-US" dirty="0"/>
              <a:t>Once physician visit has concluded, answer all remaining questions</a:t>
            </a:r>
          </a:p>
          <a:p>
            <a:pPr lvl="1"/>
            <a:r>
              <a:rPr lang="en-US" dirty="0"/>
              <a:t>Often in-depth discussion about HIV, expectations, next steps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12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CA98C-27BF-4D42-9B0D-39C272CECDD0}"/>
              </a:ext>
            </a:extLst>
          </p:cNvPr>
          <p:cNvSpPr>
            <a:spLocks noGrp="1"/>
          </p:cNvSpPr>
          <p:nvPr>
            <p:ph type="title"/>
          </p:nvPr>
        </p:nvSpPr>
        <p:spPr>
          <a:xfrm>
            <a:off x="686834" y="591344"/>
            <a:ext cx="3200400" cy="5585619"/>
          </a:xfrm>
        </p:spPr>
        <p:txBody>
          <a:bodyPr>
            <a:normAutofit/>
          </a:bodyPr>
          <a:lstStyle/>
          <a:p>
            <a:r>
              <a:rPr lang="en-US">
                <a:solidFill>
                  <a:srgbClr val="FFFFFF"/>
                </a:solidFill>
              </a:rPr>
              <a:t>After Visit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EC7FF9-8B70-4C18-8849-0D39CF7AE1F4}"/>
              </a:ext>
            </a:extLst>
          </p:cNvPr>
          <p:cNvSpPr>
            <a:spLocks noGrp="1"/>
          </p:cNvSpPr>
          <p:nvPr>
            <p:ph idx="1"/>
          </p:nvPr>
        </p:nvSpPr>
        <p:spPr>
          <a:xfrm>
            <a:off x="4447308" y="591344"/>
            <a:ext cx="6906491" cy="5585619"/>
          </a:xfrm>
        </p:spPr>
        <p:txBody>
          <a:bodyPr anchor="ctr">
            <a:normAutofit/>
          </a:bodyPr>
          <a:lstStyle/>
          <a:p>
            <a:r>
              <a:rPr lang="en-US" dirty="0"/>
              <a:t>Obtain prior authorizations as needed for medications</a:t>
            </a:r>
          </a:p>
          <a:p>
            <a:endParaRPr lang="en-US" dirty="0"/>
          </a:p>
          <a:p>
            <a:r>
              <a:rPr lang="en-US" dirty="0"/>
              <a:t>Follow up in 2-3 days with rapid ART patients to review results, answer questions</a:t>
            </a:r>
          </a:p>
          <a:p>
            <a:endParaRPr lang="en-US" dirty="0"/>
          </a:p>
          <a:p>
            <a:endParaRPr lang="en-US" dirty="0"/>
          </a:p>
        </p:txBody>
      </p:sp>
    </p:spTree>
    <p:extLst>
      <p:ext uri="{BB962C8B-B14F-4D97-AF65-F5344CB8AC3E}">
        <p14:creationId xmlns:p14="http://schemas.microsoft.com/office/powerpoint/2010/main" val="24627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464B-9BE7-6440-AE09-BAF774756A84}"/>
              </a:ext>
            </a:extLst>
          </p:cNvPr>
          <p:cNvSpPr>
            <a:spLocks noGrp="1"/>
          </p:cNvSpPr>
          <p:nvPr>
            <p:ph type="title"/>
          </p:nvPr>
        </p:nvSpPr>
        <p:spPr/>
        <p:txBody>
          <a:bodyPr/>
          <a:lstStyle/>
          <a:p>
            <a:r>
              <a:rPr lang="en-US" dirty="0"/>
              <a:t>Pharmacist’s Goals</a:t>
            </a:r>
          </a:p>
        </p:txBody>
      </p:sp>
      <p:sp>
        <p:nvSpPr>
          <p:cNvPr id="3" name="Content Placeholder 2">
            <a:extLst>
              <a:ext uri="{FF2B5EF4-FFF2-40B4-BE49-F238E27FC236}">
                <a16:creationId xmlns:a16="http://schemas.microsoft.com/office/drawing/2014/main" id="{25BD4D80-D65F-ED4A-9AEB-43EA7D63950B}"/>
              </a:ext>
            </a:extLst>
          </p:cNvPr>
          <p:cNvSpPr>
            <a:spLocks noGrp="1"/>
          </p:cNvSpPr>
          <p:nvPr>
            <p:ph idx="1"/>
          </p:nvPr>
        </p:nvSpPr>
        <p:spPr/>
        <p:txBody>
          <a:bodyPr>
            <a:normAutofit/>
          </a:bodyPr>
          <a:lstStyle/>
          <a:p>
            <a:r>
              <a:rPr lang="en-US" dirty="0"/>
              <a:t>Ensure all patients can easily access medication</a:t>
            </a:r>
          </a:p>
          <a:p>
            <a:r>
              <a:rPr lang="en-US" dirty="0"/>
              <a:t>Ensure medication is appropriate in regard to comorbidities and past resistance</a:t>
            </a:r>
          </a:p>
          <a:p>
            <a:r>
              <a:rPr lang="en-US" dirty="0"/>
              <a:t>Address barriers to adherence</a:t>
            </a:r>
          </a:p>
          <a:p>
            <a:r>
              <a:rPr lang="en-US" dirty="0"/>
              <a:t>Identify and mitigate any possible drug/drug interactions</a:t>
            </a:r>
          </a:p>
          <a:p>
            <a:r>
              <a:rPr lang="en-US" dirty="0"/>
              <a:t>Administer necessary vaccinations</a:t>
            </a:r>
          </a:p>
          <a:p>
            <a:r>
              <a:rPr lang="en-US" dirty="0"/>
              <a:t>Review orders to ensure accuracy</a:t>
            </a:r>
          </a:p>
        </p:txBody>
      </p:sp>
    </p:spTree>
    <p:extLst>
      <p:ext uri="{BB962C8B-B14F-4D97-AF65-F5344CB8AC3E}">
        <p14:creationId xmlns:p14="http://schemas.microsoft.com/office/powerpoint/2010/main" val="3914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ED1B64-667C-1040-A49E-B99D3503873B}"/>
              </a:ext>
            </a:extLst>
          </p:cNvPr>
          <p:cNvSpPr>
            <a:spLocks noGrp="1"/>
          </p:cNvSpPr>
          <p:nvPr>
            <p:ph type="title"/>
          </p:nvPr>
        </p:nvSpPr>
        <p:spPr/>
        <p:txBody>
          <a:bodyPr anchor="b">
            <a:normAutofit/>
          </a:bodyPr>
          <a:lstStyle/>
          <a:p>
            <a:pPr algn="l"/>
            <a:r>
              <a:rPr lang="en-US" sz="4800" b="1" dirty="0"/>
              <a:t>Disclaimer</a:t>
            </a:r>
            <a:endParaRPr lang="en-US" sz="4800" dirty="0"/>
          </a:p>
        </p:txBody>
      </p:sp>
      <p:sp>
        <p:nvSpPr>
          <p:cNvPr id="11" name="Content Placeholder 2">
            <a:extLst>
              <a:ext uri="{FF2B5EF4-FFF2-40B4-BE49-F238E27FC236}">
                <a16:creationId xmlns:a16="http://schemas.microsoft.com/office/drawing/2014/main" id="{BDFB13D7-44CE-A744-BB6D-E365FE7ADB53}"/>
              </a:ext>
            </a:extLst>
          </p:cNvPr>
          <p:cNvSpPr>
            <a:spLocks noGrp="1"/>
          </p:cNvSpPr>
          <p:nvPr>
            <p:ph idx="1"/>
          </p:nvPr>
        </p:nvSpPr>
        <p:spPr>
          <a:xfrm>
            <a:off x="793660" y="1969485"/>
            <a:ext cx="10143668" cy="3435531"/>
          </a:xfrm>
        </p:spPr>
        <p:txBody>
          <a:bodyPr anchor="ctr">
            <a:normAutofit fontScale="92500" lnSpcReduction="20000"/>
          </a:bodyPr>
          <a:lstStyle/>
          <a:p>
            <a:pPr marL="0" indent="0">
              <a:buNone/>
            </a:pPr>
            <a:r>
              <a:rPr lang="en-US" sz="1900" dirty="0"/>
              <a:t>This project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0" indent="0">
              <a:buNone/>
            </a:pPr>
            <a:endParaRPr lang="en-US" sz="1900" dirty="0"/>
          </a:p>
          <a:p>
            <a:pPr marL="0" indent="0">
              <a:buNone/>
            </a:pPr>
            <a:r>
              <a:rPr lang="en-US" sz="1900"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a:t>
            </a:r>
          </a:p>
        </p:txBody>
      </p:sp>
      <p:pic>
        <p:nvPicPr>
          <p:cNvPr id="10" name="Picture 9" descr="Pacific AIDS Education and Training Center Logo&#10;">
            <a:extLst>
              <a:ext uri="{FF2B5EF4-FFF2-40B4-BE49-F238E27FC236}">
                <a16:creationId xmlns:a16="http://schemas.microsoft.com/office/drawing/2014/main" id="{75DC4530-62C2-4A44-9C67-796DB57B2A04}"/>
              </a:ext>
            </a:extLst>
          </p:cNvPr>
          <p:cNvPicPr>
            <a:picLocks noChangeAspect="1"/>
          </p:cNvPicPr>
          <p:nvPr/>
        </p:nvPicPr>
        <p:blipFill>
          <a:blip r:embed="rId3"/>
          <a:stretch>
            <a:fillRect/>
          </a:stretch>
        </p:blipFill>
        <p:spPr>
          <a:xfrm>
            <a:off x="8901953" y="642424"/>
            <a:ext cx="2793128" cy="1124234"/>
          </a:xfrm>
          <a:prstGeom prst="rect">
            <a:avLst/>
          </a:prstGeom>
        </p:spPr>
      </p:pic>
      <p:sp>
        <p:nvSpPr>
          <p:cNvPr id="5" name="Slide Number Placeholder 4">
            <a:extLst>
              <a:ext uri="{FF2B5EF4-FFF2-40B4-BE49-F238E27FC236}">
                <a16:creationId xmlns:a16="http://schemas.microsoft.com/office/drawing/2014/main" id="{2D4FC2F8-4736-E44D-9ECE-5325FC0F5DB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BD70D4CD-D83C-874A-88B3-7B4B6741EC7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3768">
                    <a:lumMod val="40000"/>
                    <a:lumOff val="60000"/>
                  </a:srgbClr>
                </a:solidFill>
                <a:effectLst/>
                <a:uLnTx/>
                <a:uFillTx/>
                <a:latin typeface="Arial"/>
                <a:ea typeface="+mn-ea"/>
                <a:cs typeface="+mn-cs"/>
              </a:rPr>
              <a:t>aidsetc.org</a:t>
            </a:r>
          </a:p>
        </p:txBody>
      </p:sp>
    </p:spTree>
    <p:extLst>
      <p:ext uri="{BB962C8B-B14F-4D97-AF65-F5344CB8AC3E}">
        <p14:creationId xmlns:p14="http://schemas.microsoft.com/office/powerpoint/2010/main" val="210779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68DC328-BB8B-D84B-8C36-878AA53F93A0}"/>
              </a:ext>
            </a:extLst>
          </p:cNvPr>
          <p:cNvSpPr>
            <a:spLocks noGrp="1"/>
          </p:cNvSpPr>
          <p:nvPr>
            <p:ph type="title"/>
          </p:nvPr>
        </p:nvSpPr>
        <p:spPr>
          <a:xfrm>
            <a:off x="1000126" y="365125"/>
            <a:ext cx="5696216"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Telemedicine </a:t>
            </a:r>
            <a:br>
              <a:rPr lang="en-US" kern="1200" dirty="0">
                <a:solidFill>
                  <a:schemeClr val="tx1"/>
                </a:solidFill>
                <a:latin typeface="+mj-lt"/>
                <a:ea typeface="+mj-ea"/>
                <a:cs typeface="+mj-cs"/>
              </a:rPr>
            </a:br>
            <a:r>
              <a:rPr lang="en-US" kern="1200" dirty="0">
                <a:solidFill>
                  <a:schemeClr val="tx1"/>
                </a:solidFill>
                <a:latin typeface="+mj-lt"/>
                <a:ea typeface="+mj-ea"/>
                <a:cs typeface="+mj-cs"/>
              </a:rPr>
              <a:t>Clinic Director</a:t>
            </a:r>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1BE45AFC-869B-A444-8157-BF30B21F624B}"/>
              </a:ext>
            </a:extLst>
          </p:cNvPr>
          <p:cNvSpPr txBox="1"/>
          <p:nvPr/>
        </p:nvSpPr>
        <p:spPr>
          <a:xfrm>
            <a:off x="1000125" y="1987004"/>
            <a:ext cx="5957881" cy="4756695"/>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3200" dirty="0"/>
              <a:t>Background- 14 years in the making</a:t>
            </a:r>
          </a:p>
          <a:p>
            <a:pPr>
              <a:lnSpc>
                <a:spcPct val="90000"/>
              </a:lnSpc>
              <a:spcAft>
                <a:spcPts val="600"/>
              </a:spcAft>
            </a:pPr>
            <a:r>
              <a:rPr lang="en-US" sz="3200" dirty="0"/>
              <a:t>  </a:t>
            </a:r>
          </a:p>
          <a:p>
            <a:pPr marL="57150" indent="-228600">
              <a:lnSpc>
                <a:spcPct val="90000"/>
              </a:lnSpc>
              <a:spcAft>
                <a:spcPts val="600"/>
              </a:spcAft>
              <a:buFont typeface="Arial" panose="020B0604020202020204" pitchFamily="34" charset="0"/>
              <a:buChar char="•"/>
            </a:pPr>
            <a:r>
              <a:rPr lang="en-US" sz="3200" dirty="0"/>
              <a:t>HIPAA compliant virtual consult platform</a:t>
            </a:r>
          </a:p>
          <a:p>
            <a:pPr>
              <a:lnSpc>
                <a:spcPct val="90000"/>
              </a:lnSpc>
              <a:spcAft>
                <a:spcPts val="600"/>
              </a:spcAft>
            </a:pPr>
            <a:endParaRPr lang="en-US" sz="3200" dirty="0"/>
          </a:p>
          <a:p>
            <a:pPr marL="57150" indent="-228600">
              <a:lnSpc>
                <a:spcPct val="90000"/>
              </a:lnSpc>
              <a:spcAft>
                <a:spcPts val="600"/>
              </a:spcAft>
              <a:buFont typeface="Arial" panose="020B0604020202020204" pitchFamily="34" charset="0"/>
              <a:buChar char="•"/>
            </a:pPr>
            <a:r>
              <a:rPr lang="en-US" sz="3200" dirty="0"/>
              <a:t>Research other Telehealth programs- “Frankenstein” approach</a:t>
            </a:r>
          </a:p>
          <a:p>
            <a:pPr>
              <a:lnSpc>
                <a:spcPct val="90000"/>
              </a:lnSpc>
              <a:spcAft>
                <a:spcPts val="600"/>
              </a:spcAft>
            </a:pPr>
            <a:r>
              <a:rPr lang="en-US" sz="3200" dirty="0"/>
              <a:t> </a:t>
            </a:r>
          </a:p>
          <a:p>
            <a:pPr marL="57150" indent="-228600">
              <a:lnSpc>
                <a:spcPct val="90000"/>
              </a:lnSpc>
              <a:spcAft>
                <a:spcPts val="600"/>
              </a:spcAft>
              <a:buFont typeface="Arial" panose="020B0604020202020204" pitchFamily="34" charset="0"/>
              <a:buChar char="•"/>
            </a:pPr>
            <a:r>
              <a:rPr lang="en-US" sz="3200" dirty="0"/>
              <a:t>Clinic Buy-in</a:t>
            </a:r>
          </a:p>
          <a:p>
            <a:pPr>
              <a:lnSpc>
                <a:spcPct val="90000"/>
              </a:lnSpc>
              <a:spcAft>
                <a:spcPts val="600"/>
              </a:spcAft>
            </a:pPr>
            <a:endParaRPr lang="en-US" sz="3200" dirty="0"/>
          </a:p>
          <a:p>
            <a:pPr marL="57150" indent="-228600">
              <a:lnSpc>
                <a:spcPct val="90000"/>
              </a:lnSpc>
              <a:spcAft>
                <a:spcPts val="600"/>
              </a:spcAft>
              <a:buFont typeface="Arial" panose="020B0604020202020204" pitchFamily="34" charset="0"/>
              <a:buChar char="•"/>
            </a:pPr>
            <a:r>
              <a:rPr lang="en-US" sz="3200" dirty="0"/>
              <a:t>Patient Buy-In</a:t>
            </a:r>
          </a:p>
          <a:p>
            <a:pPr marL="285750" indent="-228600">
              <a:lnSpc>
                <a:spcPct val="90000"/>
              </a:lnSpc>
              <a:spcAft>
                <a:spcPts val="600"/>
              </a:spcAft>
              <a:buFont typeface="Arial" panose="020B0604020202020204" pitchFamily="34" charset="0"/>
              <a:buChar char="•"/>
            </a:pPr>
            <a:endParaRPr lang="en-US" dirty="0"/>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 name="Oval 5">
            <a:extLst>
              <a:ext uri="{FF2B5EF4-FFF2-40B4-BE49-F238E27FC236}">
                <a16:creationId xmlns:a16="http://schemas.microsoft.com/office/drawing/2014/main" id="{1A107D8F-1FEB-CA41-8C74-99163E45B181}"/>
              </a:ext>
              <a:ext uri="{C183D7F6-B498-43B3-948B-1728B52AA6E4}">
                <adec:decorative xmlns:adec="http://schemas.microsoft.com/office/drawing/2017/decorative" val="1"/>
              </a:ext>
            </a:extLst>
          </p:cNvPr>
          <p:cNvSpPr/>
          <p:nvPr/>
        </p:nvSpPr>
        <p:spPr>
          <a:xfrm>
            <a:off x="310974" y="800825"/>
            <a:ext cx="1098000" cy="109800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Tree>
    <p:extLst>
      <p:ext uri="{BB962C8B-B14F-4D97-AF65-F5344CB8AC3E}">
        <p14:creationId xmlns:p14="http://schemas.microsoft.com/office/powerpoint/2010/main" val="242884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CA98C-27BF-4D42-9B0D-39C272CECDD0}"/>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Successful Telemedicine Components </a:t>
            </a:r>
          </a:p>
        </p:txBody>
      </p:sp>
      <p:pic>
        <p:nvPicPr>
          <p:cNvPr id="4" name="Picture 3" descr="Video Platform and Remote EMR, virtual HIV care, patient buy-in, and admin/TA support.">
            <a:extLst>
              <a:ext uri="{FF2B5EF4-FFF2-40B4-BE49-F238E27FC236}">
                <a16:creationId xmlns:a16="http://schemas.microsoft.com/office/drawing/2014/main" id="{13BA7DED-D094-4868-933D-209013C95EEF}"/>
              </a:ext>
            </a:extLst>
          </p:cNvPr>
          <p:cNvPicPr>
            <a:picLocks noChangeAspect="1"/>
          </p:cNvPicPr>
          <p:nvPr/>
        </p:nvPicPr>
        <p:blipFill rotWithShape="1">
          <a:blip r:embed="rId2"/>
          <a:srcRect t="1706" b="1781"/>
          <a:stretch/>
        </p:blipFill>
        <p:spPr>
          <a:xfrm>
            <a:off x="4271600" y="-4"/>
            <a:ext cx="7407643" cy="6862297"/>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0194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1BE45AFC-869B-A444-8157-BF30B21F624B}"/>
              </a:ext>
            </a:extLst>
          </p:cNvPr>
          <p:cNvSpPr txBox="1"/>
          <p:nvPr/>
        </p:nvSpPr>
        <p:spPr>
          <a:xfrm>
            <a:off x="773762" y="1027906"/>
            <a:ext cx="5572687" cy="5408767"/>
          </a:xfrm>
          <a:prstGeom prst="rect">
            <a:avLst/>
          </a:prstGeom>
        </p:spPr>
        <p:txBody>
          <a:bodyPr vert="horz" lIns="91440" tIns="45720" rIns="91440" bIns="45720" rtlCol="0">
            <a:normAutofit fontScale="92500" lnSpcReduction="20000"/>
          </a:bodyPr>
          <a:lstStyle/>
          <a:p>
            <a:pPr>
              <a:lnSpc>
                <a:spcPct val="90000"/>
              </a:lnSpc>
              <a:spcAft>
                <a:spcPts val="600"/>
              </a:spcAft>
            </a:pPr>
            <a:endParaRPr lang="en-US" sz="3200" dirty="0"/>
          </a:p>
          <a:p>
            <a:pPr marL="457200" indent="-457200">
              <a:lnSpc>
                <a:spcPct val="90000"/>
              </a:lnSpc>
              <a:spcAft>
                <a:spcPts val="600"/>
              </a:spcAft>
              <a:buFont typeface="Arial" panose="020B0604020202020204" pitchFamily="34" charset="0"/>
              <a:buChar char="•"/>
            </a:pPr>
            <a:r>
              <a:rPr lang="en-US" sz="3200" dirty="0"/>
              <a:t>Patients are scheduled for virtual consult </a:t>
            </a:r>
          </a:p>
          <a:p>
            <a:pPr marL="457200" indent="-457200">
              <a:lnSpc>
                <a:spcPct val="90000"/>
              </a:lnSpc>
              <a:spcAft>
                <a:spcPts val="600"/>
              </a:spcAft>
              <a:buFont typeface="Arial" panose="020B0604020202020204" pitchFamily="34" charset="0"/>
              <a:buChar char="•"/>
            </a:pPr>
            <a:endParaRPr lang="en-US" sz="3200" dirty="0"/>
          </a:p>
          <a:p>
            <a:pPr marL="457200" indent="-457200">
              <a:lnSpc>
                <a:spcPct val="90000"/>
              </a:lnSpc>
              <a:spcAft>
                <a:spcPts val="600"/>
              </a:spcAft>
              <a:buFont typeface="Arial" panose="020B0604020202020204" pitchFamily="34" charset="0"/>
              <a:buChar char="•"/>
            </a:pPr>
            <a:r>
              <a:rPr lang="en-US" sz="3200" dirty="0"/>
              <a:t>Link to phone number or to Zoom provided to patients a week prior to appointment </a:t>
            </a:r>
          </a:p>
          <a:p>
            <a:pPr marL="457200" indent="-457200">
              <a:lnSpc>
                <a:spcPct val="90000"/>
              </a:lnSpc>
              <a:spcAft>
                <a:spcPts val="600"/>
              </a:spcAft>
              <a:buFont typeface="Arial" panose="020B0604020202020204" pitchFamily="34" charset="0"/>
              <a:buChar char="•"/>
            </a:pPr>
            <a:endParaRPr lang="en-US" sz="3200" dirty="0"/>
          </a:p>
          <a:p>
            <a:pPr marL="457200" indent="-457200">
              <a:lnSpc>
                <a:spcPct val="90000"/>
              </a:lnSpc>
              <a:spcAft>
                <a:spcPts val="600"/>
              </a:spcAft>
              <a:buFont typeface="Arial" panose="020B0604020202020204" pitchFamily="34" charset="0"/>
              <a:buChar char="•"/>
            </a:pPr>
            <a:r>
              <a:rPr lang="en-US" sz="3200" dirty="0"/>
              <a:t>Reminder call day of (or before) appointment </a:t>
            </a:r>
          </a:p>
          <a:p>
            <a:pPr marL="457200" indent="-457200">
              <a:lnSpc>
                <a:spcPct val="90000"/>
              </a:lnSpc>
              <a:spcAft>
                <a:spcPts val="600"/>
              </a:spcAft>
              <a:buFont typeface="Arial" panose="020B0604020202020204" pitchFamily="34" charset="0"/>
              <a:buChar char="•"/>
            </a:pPr>
            <a:endParaRPr lang="en-US" sz="3200" dirty="0"/>
          </a:p>
          <a:p>
            <a:pPr marL="457200" indent="-457200">
              <a:lnSpc>
                <a:spcPct val="90000"/>
              </a:lnSpc>
              <a:spcAft>
                <a:spcPts val="600"/>
              </a:spcAft>
              <a:buFont typeface="Arial" panose="020B0604020202020204" pitchFamily="34" charset="0"/>
              <a:buChar char="•"/>
            </a:pPr>
            <a:r>
              <a:rPr lang="en-US" sz="3200" dirty="0"/>
              <a:t>Follow up appointment and care plan determined during consult</a:t>
            </a:r>
          </a:p>
        </p:txBody>
      </p:sp>
      <p:sp>
        <p:nvSpPr>
          <p:cNvPr id="31" name="Oval 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E55794E-952D-4F44-BEF9-616CDED85898}"/>
              </a:ext>
            </a:extLst>
          </p:cNvPr>
          <p:cNvSpPr>
            <a:spLocks noGrp="1"/>
          </p:cNvSpPr>
          <p:nvPr>
            <p:ph type="title"/>
          </p:nvPr>
        </p:nvSpPr>
        <p:spPr>
          <a:xfrm>
            <a:off x="790801" y="421327"/>
            <a:ext cx="5905547" cy="1325563"/>
          </a:xfrm>
        </p:spPr>
        <p:txBody>
          <a:bodyPr>
            <a:normAutofit/>
          </a:bodyPr>
          <a:lstStyle/>
          <a:p>
            <a:r>
              <a:rPr lang="en-US" sz="3800" dirty="0">
                <a:latin typeface="+mn-lt"/>
              </a:rPr>
              <a:t>Telemedicine Clinic Structure</a:t>
            </a:r>
          </a:p>
        </p:txBody>
      </p:sp>
    </p:spTree>
    <p:extLst>
      <p:ext uri="{BB962C8B-B14F-4D97-AF65-F5344CB8AC3E}">
        <p14:creationId xmlns:p14="http://schemas.microsoft.com/office/powerpoint/2010/main" val="49281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5D4-4768-3B42-BDB3-EFDA79374170}"/>
              </a:ext>
            </a:extLst>
          </p:cNvPr>
          <p:cNvSpPr>
            <a:spLocks noGrp="1"/>
          </p:cNvSpPr>
          <p:nvPr>
            <p:ph type="title"/>
          </p:nvPr>
        </p:nvSpPr>
        <p:spPr>
          <a:xfrm>
            <a:off x="405248" y="2853978"/>
            <a:ext cx="4291444" cy="1325563"/>
          </a:xfrm>
        </p:spPr>
        <p:txBody>
          <a:bodyPr>
            <a:normAutofit/>
          </a:bodyPr>
          <a:lstStyle/>
          <a:p>
            <a:r>
              <a:rPr lang="en-US" dirty="0"/>
              <a:t>Clinical Coordinator’s role</a:t>
            </a:r>
          </a:p>
        </p:txBody>
      </p:sp>
      <p:sp>
        <p:nvSpPr>
          <p:cNvPr id="4" name="Rounded Rectangle 3">
            <a:extLst>
              <a:ext uri="{FF2B5EF4-FFF2-40B4-BE49-F238E27FC236}">
                <a16:creationId xmlns:a16="http://schemas.microsoft.com/office/drawing/2014/main" id="{BCC53C64-9D28-4946-AFAD-9E0CAFCA8ECD}"/>
              </a:ext>
              <a:ext uri="{C183D7F6-B498-43B3-948B-1728B52AA6E4}">
                <adec:decorative xmlns:adec="http://schemas.microsoft.com/office/drawing/2017/decorative" val="1"/>
              </a:ext>
            </a:extLst>
          </p:cNvPr>
          <p:cNvSpPr/>
          <p:nvPr/>
        </p:nvSpPr>
        <p:spPr>
          <a:xfrm>
            <a:off x="4890655" y="466527"/>
            <a:ext cx="7065818" cy="768239"/>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1CC6BA-900F-3C48-913D-392C7FFA9840}"/>
              </a:ext>
            </a:extLst>
          </p:cNvPr>
          <p:cNvSpPr>
            <a:spLocks noGrp="1"/>
          </p:cNvSpPr>
          <p:nvPr>
            <p:ph idx="1"/>
          </p:nvPr>
        </p:nvSpPr>
        <p:spPr>
          <a:xfrm>
            <a:off x="5029200" y="609135"/>
            <a:ext cx="5410200" cy="625631"/>
          </a:xfrm>
        </p:spPr>
        <p:txBody>
          <a:bodyPr>
            <a:noAutofit/>
          </a:bodyPr>
          <a:lstStyle/>
          <a:p>
            <a:pPr marL="0" indent="0">
              <a:buNone/>
            </a:pPr>
            <a:r>
              <a:rPr lang="en-US" sz="3400" dirty="0">
                <a:solidFill>
                  <a:schemeClr val="bg1"/>
                </a:solidFill>
              </a:rPr>
              <a:t>Prior to Telemedicine Visit:</a:t>
            </a:r>
          </a:p>
        </p:txBody>
      </p:sp>
      <p:sp>
        <p:nvSpPr>
          <p:cNvPr id="5" name="TextBox 4">
            <a:extLst>
              <a:ext uri="{FF2B5EF4-FFF2-40B4-BE49-F238E27FC236}">
                <a16:creationId xmlns:a16="http://schemas.microsoft.com/office/drawing/2014/main" id="{D60E4638-97DE-5747-8FEF-87E7EAC7096B}"/>
              </a:ext>
            </a:extLst>
          </p:cNvPr>
          <p:cNvSpPr txBox="1"/>
          <p:nvPr/>
        </p:nvSpPr>
        <p:spPr>
          <a:xfrm>
            <a:off x="5029199" y="1170664"/>
            <a:ext cx="7065818"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Determine visit type</a:t>
            </a:r>
          </a:p>
          <a:p>
            <a:pPr marL="285750" indent="-285750">
              <a:buFont typeface="Arial" panose="020B0604020202020204" pitchFamily="34" charset="0"/>
              <a:buChar char="•"/>
            </a:pPr>
            <a:r>
              <a:rPr lang="en-US" sz="2200" dirty="0"/>
              <a:t>Provide instructions for access to virtual consult</a:t>
            </a:r>
          </a:p>
          <a:p>
            <a:pPr marL="285750" indent="-285750">
              <a:buFont typeface="Arial" panose="020B0604020202020204" pitchFamily="34" charset="0"/>
              <a:buChar char="•"/>
            </a:pPr>
            <a:r>
              <a:rPr lang="en-US" sz="2200" dirty="0"/>
              <a:t>Assure patient’s necessary clinical data is available</a:t>
            </a:r>
          </a:p>
        </p:txBody>
      </p:sp>
      <p:sp>
        <p:nvSpPr>
          <p:cNvPr id="18" name="Rounded Rectangle 17">
            <a:extLst>
              <a:ext uri="{FF2B5EF4-FFF2-40B4-BE49-F238E27FC236}">
                <a16:creationId xmlns:a16="http://schemas.microsoft.com/office/drawing/2014/main" id="{74520136-4C18-FC4C-A471-C52E79A0B884}"/>
              </a:ext>
              <a:ext uri="{C183D7F6-B498-43B3-948B-1728B52AA6E4}">
                <adec:decorative xmlns:adec="http://schemas.microsoft.com/office/drawing/2017/decorative" val="1"/>
              </a:ext>
            </a:extLst>
          </p:cNvPr>
          <p:cNvSpPr/>
          <p:nvPr/>
        </p:nvSpPr>
        <p:spPr>
          <a:xfrm>
            <a:off x="4890655" y="2350010"/>
            <a:ext cx="7065818" cy="768240"/>
          </a:xfrm>
          <a:prstGeom prst="roundRect">
            <a:avLst/>
          </a:prstGeom>
          <a:solidFill>
            <a:srgbClr val="CE766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49907384-8B6D-A84C-87A6-E651ECFB419B}"/>
              </a:ext>
            </a:extLst>
          </p:cNvPr>
          <p:cNvSpPr txBox="1">
            <a:spLocks/>
          </p:cNvSpPr>
          <p:nvPr/>
        </p:nvSpPr>
        <p:spPr>
          <a:xfrm>
            <a:off x="5029199" y="2499017"/>
            <a:ext cx="5351319" cy="829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schemeClr val="bg1"/>
                </a:solidFill>
              </a:rPr>
              <a:t>During Telemedicine Visit:</a:t>
            </a:r>
          </a:p>
        </p:txBody>
      </p:sp>
      <p:sp>
        <p:nvSpPr>
          <p:cNvPr id="21" name="TextBox 20">
            <a:extLst>
              <a:ext uri="{FF2B5EF4-FFF2-40B4-BE49-F238E27FC236}">
                <a16:creationId xmlns:a16="http://schemas.microsoft.com/office/drawing/2014/main" id="{7D14A08E-8BB4-C542-9977-830D8C3E3A99}"/>
              </a:ext>
            </a:extLst>
          </p:cNvPr>
          <p:cNvSpPr txBox="1"/>
          <p:nvPr/>
        </p:nvSpPr>
        <p:spPr>
          <a:xfrm>
            <a:off x="4890655" y="3040379"/>
            <a:ext cx="7065818"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Complete Ryan White healthcare access assessment</a:t>
            </a:r>
          </a:p>
          <a:p>
            <a:pPr marL="285750" indent="-285750">
              <a:buFont typeface="Arial" panose="020B0604020202020204" pitchFamily="34" charset="0"/>
              <a:buChar char="•"/>
            </a:pPr>
            <a:r>
              <a:rPr lang="en-US" sz="2200" dirty="0"/>
              <a:t>Order follow-up lab work as directed by physician or pharmacists</a:t>
            </a:r>
          </a:p>
          <a:p>
            <a:pPr marL="285750" indent="-285750">
              <a:buFont typeface="Arial" panose="020B0604020202020204" pitchFamily="34" charset="0"/>
              <a:buChar char="•"/>
            </a:pPr>
            <a:r>
              <a:rPr lang="en-US" sz="2200" dirty="0"/>
              <a:t>Summarize follow-up care plan</a:t>
            </a:r>
          </a:p>
        </p:txBody>
      </p:sp>
      <p:sp>
        <p:nvSpPr>
          <p:cNvPr id="19" name="Rounded Rectangle 18">
            <a:extLst>
              <a:ext uri="{FF2B5EF4-FFF2-40B4-BE49-F238E27FC236}">
                <a16:creationId xmlns:a16="http://schemas.microsoft.com/office/drawing/2014/main" id="{56114C40-950E-FD4B-8F46-12D0B4714429}"/>
              </a:ext>
              <a:ext uri="{C183D7F6-B498-43B3-948B-1728B52AA6E4}">
                <adec:decorative xmlns:adec="http://schemas.microsoft.com/office/drawing/2017/decorative" val="1"/>
              </a:ext>
            </a:extLst>
          </p:cNvPr>
          <p:cNvSpPr/>
          <p:nvPr/>
        </p:nvSpPr>
        <p:spPr>
          <a:xfrm>
            <a:off x="4890655" y="4486929"/>
            <a:ext cx="7065818" cy="73436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0E4ED28-E889-C747-A95C-AFCA3B281209}"/>
              </a:ext>
            </a:extLst>
          </p:cNvPr>
          <p:cNvSpPr txBox="1">
            <a:spLocks/>
          </p:cNvSpPr>
          <p:nvPr/>
        </p:nvSpPr>
        <p:spPr>
          <a:xfrm>
            <a:off x="5029199" y="4661109"/>
            <a:ext cx="5181601" cy="73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schemeClr val="bg1"/>
                </a:solidFill>
              </a:rPr>
              <a:t>After Telemedicine Visit</a:t>
            </a:r>
          </a:p>
        </p:txBody>
      </p:sp>
      <p:sp>
        <p:nvSpPr>
          <p:cNvPr id="11" name="TextBox 10">
            <a:extLst>
              <a:ext uri="{FF2B5EF4-FFF2-40B4-BE49-F238E27FC236}">
                <a16:creationId xmlns:a16="http://schemas.microsoft.com/office/drawing/2014/main" id="{7FC16F67-5D5E-5D43-B5F1-D7782262E12D}"/>
              </a:ext>
            </a:extLst>
          </p:cNvPr>
          <p:cNvSpPr txBox="1"/>
          <p:nvPr/>
        </p:nvSpPr>
        <p:spPr>
          <a:xfrm>
            <a:off x="4973778" y="5213490"/>
            <a:ext cx="7065818"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Emails patient follow-up plan</a:t>
            </a:r>
          </a:p>
          <a:p>
            <a:pPr marL="285750" indent="-285750">
              <a:buFont typeface="Arial" panose="020B0604020202020204" pitchFamily="34" charset="0"/>
              <a:buChar char="•"/>
            </a:pPr>
            <a:r>
              <a:rPr lang="en-US" sz="2200" dirty="0"/>
              <a:t>Assures patients are linked to any referral services determined during clinical assessment</a:t>
            </a:r>
          </a:p>
          <a:p>
            <a:pPr marL="285750" indent="-285750">
              <a:buFont typeface="Arial" panose="020B0604020202020204" pitchFamily="34" charset="0"/>
              <a:buChar char="•"/>
            </a:pPr>
            <a:r>
              <a:rPr lang="en-US" sz="2200" dirty="0"/>
              <a:t>Serve as point of contact between appointments</a:t>
            </a:r>
          </a:p>
        </p:txBody>
      </p:sp>
    </p:spTree>
    <p:extLst>
      <p:ext uri="{BB962C8B-B14F-4D97-AF65-F5344CB8AC3E}">
        <p14:creationId xmlns:p14="http://schemas.microsoft.com/office/powerpoint/2010/main" val="5614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F7170-A966-4263-BE4F-AAD4A49EBB23}"/>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Prior to Visit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90AFDB-C591-4A43-BD04-586C974FB1B5}"/>
              </a:ext>
            </a:extLst>
          </p:cNvPr>
          <p:cNvSpPr>
            <a:spLocks noGrp="1"/>
          </p:cNvSpPr>
          <p:nvPr>
            <p:ph idx="1"/>
          </p:nvPr>
        </p:nvSpPr>
        <p:spPr>
          <a:xfrm>
            <a:off x="6096000" y="820880"/>
            <a:ext cx="5257799" cy="5590678"/>
          </a:xfrm>
        </p:spPr>
        <p:txBody>
          <a:bodyPr anchor="t">
            <a:normAutofit fontScale="92500"/>
          </a:bodyPr>
          <a:lstStyle/>
          <a:p>
            <a:pPr lvl="0"/>
            <a:r>
              <a:rPr lang="en-US" dirty="0"/>
              <a:t>Determine visit type (Video/Phone call) and provide instructions for access to virtual consult</a:t>
            </a:r>
          </a:p>
          <a:p>
            <a:pPr lvl="1"/>
            <a:r>
              <a:rPr lang="en-US" dirty="0"/>
              <a:t> Provide TA to patients, as needed</a:t>
            </a:r>
          </a:p>
          <a:p>
            <a:pPr lvl="0"/>
            <a:r>
              <a:rPr lang="en-US" dirty="0"/>
              <a:t>Assure patient has lab orders to complete prior to visit; remind patients as needed </a:t>
            </a:r>
          </a:p>
          <a:p>
            <a:pPr lvl="0"/>
            <a:r>
              <a:rPr lang="en-US" dirty="0"/>
              <a:t>Collect clinical data from outside sources; provide to care team for review prior to appointment </a:t>
            </a:r>
          </a:p>
          <a:p>
            <a:pPr lvl="0"/>
            <a:r>
              <a:rPr lang="en-US" dirty="0"/>
              <a:t>For high-acuity patients: coordinate care with other entities </a:t>
            </a:r>
          </a:p>
          <a:p>
            <a:pPr lvl="1"/>
            <a:r>
              <a:rPr lang="en-US" dirty="0"/>
              <a:t>ASO Case Managers</a:t>
            </a:r>
          </a:p>
          <a:p>
            <a:pPr lvl="1"/>
            <a:r>
              <a:rPr lang="en-US" dirty="0"/>
              <a:t>BH Care Managers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1387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FA4AE-1D6C-FF46-8C19-B07030030A2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During Visit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71DB6D-118F-3447-BE7F-36E6655860A9}"/>
              </a:ext>
            </a:extLst>
          </p:cNvPr>
          <p:cNvSpPr>
            <a:spLocks noGrp="1"/>
          </p:cNvSpPr>
          <p:nvPr>
            <p:ph idx="1"/>
          </p:nvPr>
        </p:nvSpPr>
        <p:spPr>
          <a:xfrm>
            <a:off x="4458066" y="860285"/>
            <a:ext cx="6906491" cy="5585619"/>
          </a:xfrm>
        </p:spPr>
        <p:txBody>
          <a:bodyPr anchor="ctr">
            <a:normAutofit fontScale="92500" lnSpcReduction="20000"/>
          </a:bodyPr>
          <a:lstStyle/>
          <a:p>
            <a:pPr lvl="0"/>
            <a:r>
              <a:rPr lang="en-US" dirty="0"/>
              <a:t>”Check-in” patients once they connect to consult; check patients out</a:t>
            </a:r>
          </a:p>
          <a:p>
            <a:pPr lvl="1"/>
            <a:r>
              <a:rPr lang="en-US" dirty="0"/>
              <a:t>Call patients who do not connect</a:t>
            </a:r>
          </a:p>
          <a:p>
            <a:pPr lvl="0"/>
            <a:r>
              <a:rPr lang="en-US" dirty="0"/>
              <a:t>Make sure clinic flow is running smoothly </a:t>
            </a:r>
          </a:p>
          <a:p>
            <a:pPr lvl="1"/>
            <a:r>
              <a:rPr lang="en-US" dirty="0"/>
              <a:t>Keep track of time</a:t>
            </a:r>
          </a:p>
          <a:p>
            <a:pPr lvl="1"/>
            <a:r>
              <a:rPr lang="en-US" dirty="0"/>
              <a:t>Inform other patients if consult is running late </a:t>
            </a:r>
          </a:p>
          <a:p>
            <a:pPr lvl="0"/>
            <a:r>
              <a:rPr lang="en-US" dirty="0"/>
              <a:t>Complete HRSA required patient assessments focusing on Behavioral Health, Sexual Health and access to social services needed to supplement HIV care</a:t>
            </a:r>
          </a:p>
          <a:p>
            <a:pPr lvl="0"/>
            <a:r>
              <a:rPr lang="en-US" dirty="0"/>
              <a:t>Order follow up lab work as directed by Physician or Pharmacists </a:t>
            </a:r>
          </a:p>
          <a:p>
            <a:pPr lvl="0"/>
            <a:r>
              <a:rPr lang="en-US" dirty="0"/>
              <a:t>Summarize follow up care plan for care team and patient; assure patient has a clear understanding of next steps</a:t>
            </a:r>
          </a:p>
          <a:p>
            <a:pPr lvl="1"/>
            <a:r>
              <a:rPr lang="en-US" dirty="0"/>
              <a:t>Determine date of next appointment if possible</a:t>
            </a:r>
          </a:p>
          <a:p>
            <a:endParaRPr lang="en-US" dirty="0"/>
          </a:p>
        </p:txBody>
      </p:sp>
    </p:spTree>
    <p:extLst>
      <p:ext uri="{BB962C8B-B14F-4D97-AF65-F5344CB8AC3E}">
        <p14:creationId xmlns:p14="http://schemas.microsoft.com/office/powerpoint/2010/main" val="389188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D0B9C-598C-43DC-9BAF-F9F411E35CB9}"/>
              </a:ext>
            </a:extLst>
          </p:cNvPr>
          <p:cNvSpPr>
            <a:spLocks noGrp="1"/>
          </p:cNvSpPr>
          <p:nvPr>
            <p:ph type="title"/>
          </p:nvPr>
        </p:nvSpPr>
        <p:spPr>
          <a:xfrm>
            <a:off x="268941" y="591344"/>
            <a:ext cx="3618293" cy="5585619"/>
          </a:xfrm>
        </p:spPr>
        <p:txBody>
          <a:bodyPr>
            <a:normAutofit/>
          </a:bodyPr>
          <a:lstStyle/>
          <a:p>
            <a:r>
              <a:rPr lang="en-US" dirty="0">
                <a:solidFill>
                  <a:srgbClr val="FFFFFF"/>
                </a:solidFill>
              </a:rPr>
              <a:t>After Visit – Follow Up Plan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79D0BA-C4A9-4A88-8B3F-B2D35B50907F}"/>
              </a:ext>
            </a:extLst>
          </p:cNvPr>
          <p:cNvSpPr>
            <a:spLocks noGrp="1"/>
          </p:cNvSpPr>
          <p:nvPr>
            <p:ph idx="1"/>
          </p:nvPr>
        </p:nvSpPr>
        <p:spPr>
          <a:xfrm>
            <a:off x="4447308" y="1043169"/>
            <a:ext cx="6906491" cy="5585619"/>
          </a:xfrm>
        </p:spPr>
        <p:txBody>
          <a:bodyPr anchor="ctr">
            <a:normAutofit/>
          </a:bodyPr>
          <a:lstStyle/>
          <a:p>
            <a:pPr lvl="0"/>
            <a:r>
              <a:rPr lang="en-US" dirty="0"/>
              <a:t>Email patient’s follow up plan, lab orders and next appointment information</a:t>
            </a:r>
          </a:p>
          <a:p>
            <a:pPr lvl="1"/>
            <a:r>
              <a:rPr lang="en-US" dirty="0"/>
              <a:t>Including STI Swab Kits when necessary </a:t>
            </a:r>
          </a:p>
          <a:p>
            <a:pPr lvl="0"/>
            <a:r>
              <a:rPr lang="en-US" dirty="0"/>
              <a:t>Ensures patients are linked to any referral services determined during clinical assessment </a:t>
            </a:r>
          </a:p>
          <a:p>
            <a:pPr lvl="0"/>
            <a:r>
              <a:rPr lang="en-US" dirty="0"/>
              <a:t>Ensure  follow up lab work or orders are completed in accordance to patient’s care plan</a:t>
            </a:r>
          </a:p>
          <a:p>
            <a:pPr lvl="1"/>
            <a:r>
              <a:rPr lang="en-US" dirty="0"/>
              <a:t>For patients seen yearly, collects lab results 6mo after appointment </a:t>
            </a:r>
          </a:p>
          <a:p>
            <a:pPr lvl="1"/>
            <a:r>
              <a:rPr lang="en-US" dirty="0"/>
              <a:t>Schedule follow up appointment if not already scheduled </a:t>
            </a:r>
          </a:p>
          <a:p>
            <a:endParaRPr lang="en-US" dirty="0"/>
          </a:p>
          <a:p>
            <a:endParaRPr lang="en-US" dirty="0"/>
          </a:p>
        </p:txBody>
      </p:sp>
    </p:spTree>
    <p:extLst>
      <p:ext uri="{BB962C8B-B14F-4D97-AF65-F5344CB8AC3E}">
        <p14:creationId xmlns:p14="http://schemas.microsoft.com/office/powerpoint/2010/main" val="384082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401E1-3723-4C0B-B50F-8158B2B3920E}"/>
              </a:ext>
            </a:extLst>
          </p:cNvPr>
          <p:cNvSpPr>
            <a:spLocks noGrp="1"/>
          </p:cNvSpPr>
          <p:nvPr>
            <p:ph type="title"/>
          </p:nvPr>
        </p:nvSpPr>
        <p:spPr>
          <a:xfrm>
            <a:off x="467362" y="365125"/>
            <a:ext cx="6170106" cy="1325563"/>
          </a:xfrm>
        </p:spPr>
        <p:txBody>
          <a:bodyPr>
            <a:normAutofit/>
          </a:bodyPr>
          <a:lstStyle/>
          <a:p>
            <a:pPr algn="ctr"/>
            <a:r>
              <a:rPr lang="en-US" dirty="0"/>
              <a:t>Ongoing </a:t>
            </a:r>
            <a:br>
              <a:rPr lang="en-US" dirty="0"/>
            </a:br>
            <a:r>
              <a:rPr lang="en-US" dirty="0"/>
              <a:t>Clinical Coordination </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A5ACC7-B075-4290-80ED-E93D36E9FB2B}"/>
              </a:ext>
            </a:extLst>
          </p:cNvPr>
          <p:cNvSpPr>
            <a:spLocks noGrp="1"/>
          </p:cNvSpPr>
          <p:nvPr>
            <p:ph idx="1"/>
          </p:nvPr>
        </p:nvSpPr>
        <p:spPr>
          <a:xfrm>
            <a:off x="838200" y="1825625"/>
            <a:ext cx="5558489" cy="4351338"/>
          </a:xfrm>
        </p:spPr>
        <p:txBody>
          <a:bodyPr>
            <a:normAutofit/>
          </a:bodyPr>
          <a:lstStyle/>
          <a:p>
            <a:r>
              <a:rPr lang="en-US" dirty="0"/>
              <a:t>Serve as point of contact between appointments </a:t>
            </a:r>
          </a:p>
          <a:p>
            <a:r>
              <a:rPr lang="en-US" dirty="0"/>
              <a:t>Order HIV related lab work and schedule patient appointments, as needed</a:t>
            </a:r>
          </a:p>
          <a:p>
            <a:r>
              <a:rPr lang="en-US" dirty="0"/>
              <a:t>Works closely with care team to assure patient’s HIV care needs are being met</a:t>
            </a:r>
          </a:p>
          <a:p>
            <a:r>
              <a:rPr lang="en-US" dirty="0"/>
              <a:t>Coordinate care with outside entities and providers as needed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64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464B-9BE7-6440-AE09-BAF774756A84}"/>
              </a:ext>
            </a:extLst>
          </p:cNvPr>
          <p:cNvSpPr>
            <a:spLocks noGrp="1"/>
          </p:cNvSpPr>
          <p:nvPr>
            <p:ph type="title"/>
          </p:nvPr>
        </p:nvSpPr>
        <p:spPr/>
        <p:txBody>
          <a:bodyPr/>
          <a:lstStyle/>
          <a:p>
            <a:r>
              <a:rPr lang="en-US" dirty="0"/>
              <a:t>Clinical Coordinator’s Goals</a:t>
            </a:r>
          </a:p>
        </p:txBody>
      </p:sp>
      <p:sp>
        <p:nvSpPr>
          <p:cNvPr id="3" name="Content Placeholder 2">
            <a:extLst>
              <a:ext uri="{FF2B5EF4-FFF2-40B4-BE49-F238E27FC236}">
                <a16:creationId xmlns:a16="http://schemas.microsoft.com/office/drawing/2014/main" id="{25BD4D80-D65F-ED4A-9AEB-43EA7D63950B}"/>
              </a:ext>
            </a:extLst>
          </p:cNvPr>
          <p:cNvSpPr>
            <a:spLocks noGrp="1"/>
          </p:cNvSpPr>
          <p:nvPr>
            <p:ph idx="1"/>
          </p:nvPr>
        </p:nvSpPr>
        <p:spPr/>
        <p:txBody>
          <a:bodyPr>
            <a:normAutofit/>
          </a:bodyPr>
          <a:lstStyle/>
          <a:p>
            <a:r>
              <a:rPr lang="en-US" dirty="0"/>
              <a:t>Ensure all patients can easily access HIV medical care </a:t>
            </a:r>
          </a:p>
          <a:p>
            <a:r>
              <a:rPr lang="en-US" dirty="0"/>
              <a:t>Ensure patients in need of behavioral health, substance use, or social services are connected to resources they need </a:t>
            </a:r>
          </a:p>
          <a:p>
            <a:r>
              <a:rPr lang="en-US" dirty="0"/>
              <a:t>Link collaborating agencies and providers to assure patient’s needs are being met</a:t>
            </a:r>
          </a:p>
          <a:p>
            <a:r>
              <a:rPr lang="en-US" dirty="0"/>
              <a:t>Ensure patients have a clear understanding of their care plan</a:t>
            </a:r>
          </a:p>
          <a:p>
            <a:r>
              <a:rPr lang="en-US" dirty="0"/>
              <a:t>Serve as a patient advocate, as needed to successfully navigate their medical care </a:t>
            </a:r>
          </a:p>
          <a:p>
            <a:pPr marL="0" indent="0">
              <a:buNone/>
            </a:pPr>
            <a:endParaRPr lang="en-US" dirty="0"/>
          </a:p>
        </p:txBody>
      </p:sp>
    </p:spTree>
    <p:extLst>
      <p:ext uri="{BB962C8B-B14F-4D97-AF65-F5344CB8AC3E}">
        <p14:creationId xmlns:p14="http://schemas.microsoft.com/office/powerpoint/2010/main" val="49290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B2E05-E20E-E444-82E7-5B1E81FE2557}"/>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Describe the principal participants in the Telemedicine Clinic</a:t>
            </a:r>
            <a:br>
              <a:rPr lang="en-US" dirty="0">
                <a:solidFill>
                  <a:srgbClr val="FFFFFF"/>
                </a:solidFill>
              </a:rPr>
            </a:br>
            <a:endParaRPr lang="en-US"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9977EA-4052-FF42-90C0-FD74D46D97AB}"/>
              </a:ext>
            </a:extLst>
          </p:cNvPr>
          <p:cNvSpPr>
            <a:spLocks noGrp="1"/>
          </p:cNvSpPr>
          <p:nvPr>
            <p:ph idx="1"/>
          </p:nvPr>
        </p:nvSpPr>
        <p:spPr>
          <a:xfrm>
            <a:off x="4447308" y="591344"/>
            <a:ext cx="6906491" cy="5585619"/>
          </a:xfrm>
        </p:spPr>
        <p:txBody>
          <a:bodyPr anchor="ctr">
            <a:normAutofit/>
          </a:bodyPr>
          <a:lstStyle/>
          <a:p>
            <a:pPr marL="0" indent="0">
              <a:buNone/>
            </a:pPr>
            <a:r>
              <a:rPr lang="en-US" dirty="0"/>
              <a:t>In our experience, a successful and efficient HIV Telemedicine Clinic needs to have 3  different clinical participants:</a:t>
            </a:r>
          </a:p>
          <a:p>
            <a:pPr marL="0" indent="0">
              <a:buNone/>
            </a:pPr>
            <a:endParaRPr lang="en-US" dirty="0"/>
          </a:p>
          <a:p>
            <a:pPr marL="514350" indent="-514350">
              <a:buFont typeface="+mj-lt"/>
              <a:buAutoNum type="arabicPeriod"/>
            </a:pPr>
            <a:r>
              <a:rPr lang="en-US" b="1" dirty="0"/>
              <a:t>Clinical Coordinator </a:t>
            </a:r>
            <a:r>
              <a:rPr lang="en-US" dirty="0"/>
              <a:t>to get patients to their consult</a:t>
            </a:r>
          </a:p>
          <a:p>
            <a:pPr marL="514350" indent="-514350">
              <a:buFont typeface="+mj-lt"/>
              <a:buAutoNum type="arabicPeriod"/>
            </a:pPr>
            <a:r>
              <a:rPr lang="en-US" b="1" dirty="0"/>
              <a:t>Clinical Pharmacist</a:t>
            </a:r>
            <a:r>
              <a:rPr lang="en-US" dirty="0"/>
              <a:t> to maximize adherence and understanding around ARV</a:t>
            </a:r>
          </a:p>
          <a:p>
            <a:pPr marL="514350" indent="-514350">
              <a:buFont typeface="+mj-lt"/>
              <a:buAutoNum type="arabicPeriod"/>
            </a:pPr>
            <a:r>
              <a:rPr lang="en-US" b="1" dirty="0"/>
              <a:t>Physician</a:t>
            </a:r>
            <a:r>
              <a:rPr lang="en-US" dirty="0"/>
              <a:t> to oversee and lead patient’s care</a:t>
            </a:r>
          </a:p>
          <a:p>
            <a:pPr marL="514350" indent="-514350">
              <a:buFont typeface="+mj-lt"/>
              <a:buAutoNum type="arabicPeriod"/>
            </a:pPr>
            <a:endParaRPr lang="en-US" dirty="0"/>
          </a:p>
        </p:txBody>
      </p:sp>
    </p:spTree>
    <p:extLst>
      <p:ext uri="{BB962C8B-B14F-4D97-AF65-F5344CB8AC3E}">
        <p14:creationId xmlns:p14="http://schemas.microsoft.com/office/powerpoint/2010/main" val="60518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898" y="576263"/>
            <a:ext cx="5469901" cy="2967606"/>
          </a:xfrm>
        </p:spPr>
        <p:txBody>
          <a:bodyPr anchor="b">
            <a:normAutofit/>
          </a:bodyPr>
          <a:lstStyle/>
          <a:p>
            <a:pPr algn="l"/>
            <a:r>
              <a:rPr lang="en-US" sz="4800" b="1" dirty="0"/>
              <a:t>Improving Access to Quality Medical Care Webinar Series</a:t>
            </a:r>
            <a:endParaRPr lang="en-US" sz="4800" dirty="0"/>
          </a:p>
        </p:txBody>
      </p:sp>
      <p:sp>
        <p:nvSpPr>
          <p:cNvPr id="6" name="Subtitle 5"/>
          <p:cNvSpPr>
            <a:spLocks noGrp="1"/>
          </p:cNvSpPr>
          <p:nvPr>
            <p:ph type="subTitle" idx="1"/>
          </p:nvPr>
        </p:nvSpPr>
        <p:spPr>
          <a:xfrm>
            <a:off x="422898" y="3764975"/>
            <a:ext cx="5469901" cy="2192683"/>
          </a:xfrm>
        </p:spPr>
        <p:txBody>
          <a:bodyPr>
            <a:normAutofit/>
          </a:bodyPr>
          <a:lstStyle/>
          <a:p>
            <a:pPr algn="l"/>
            <a:r>
              <a:rPr lang="en-US" i="1" dirty="0"/>
              <a:t>Presented by</a:t>
            </a:r>
            <a:br>
              <a:rPr lang="en-US" dirty="0"/>
            </a:br>
            <a:r>
              <a:rPr lang="en-US" dirty="0"/>
              <a:t>Southwest Telehealth Resource Center, Arizona Telemedicine Program &amp; Pacific AIDS Education &amp; Training Arizona and Petersen Clinics, Tucson, AZ</a:t>
            </a:r>
          </a:p>
        </p:txBody>
      </p:sp>
      <p:pic>
        <p:nvPicPr>
          <p:cNvPr id="8" name="Picture 7" descr="Stethoscope on a table">
            <a:extLst>
              <a:ext uri="{FF2B5EF4-FFF2-40B4-BE49-F238E27FC236}">
                <a16:creationId xmlns:a16="http://schemas.microsoft.com/office/drawing/2014/main" id="{25FC517E-A022-40B1-9084-DDEDD5A48940}"/>
              </a:ext>
            </a:extLst>
          </p:cNvPr>
          <p:cNvPicPr>
            <a:picLocks noChangeAspect="1"/>
          </p:cNvPicPr>
          <p:nvPr/>
        </p:nvPicPr>
        <p:blipFill rotWithShape="1">
          <a:blip r:embed="rId2"/>
          <a:srcRect l="25619" r="8517" b="-2"/>
          <a:stretch/>
        </p:blipFill>
        <p:spPr>
          <a:xfrm>
            <a:off x="6438030" y="685800"/>
            <a:ext cx="5413517" cy="5486400"/>
          </a:xfrm>
          <a:prstGeom prst="rect">
            <a:avLst/>
          </a:prstGeom>
        </p:spPr>
      </p:pic>
    </p:spTree>
    <p:extLst>
      <p:ext uri="{BB962C8B-B14F-4D97-AF65-F5344CB8AC3E}">
        <p14:creationId xmlns:p14="http://schemas.microsoft.com/office/powerpoint/2010/main" val="259179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5628490-B71F-0D48-B6AC-E101B755742A}"/>
              </a:ext>
            </a:extLst>
          </p:cNvPr>
          <p:cNvSpPr>
            <a:spLocks noGrp="1"/>
          </p:cNvSpPr>
          <p:nvPr>
            <p:ph type="title"/>
          </p:nvPr>
        </p:nvSpPr>
        <p:spPr>
          <a:xfrm>
            <a:off x="654052" y="-1641375"/>
            <a:ext cx="11087425" cy="1143000"/>
          </a:xfrm>
        </p:spPr>
        <p:txBody>
          <a:bodyPr/>
          <a:lstStyle/>
          <a:p>
            <a:r>
              <a:rPr lang="en-US" dirty="0"/>
              <a:t>Q &amp;A</a:t>
            </a:r>
          </a:p>
        </p:txBody>
      </p:sp>
      <p:sp>
        <p:nvSpPr>
          <p:cNvPr id="4" name="Content Placeholder 3">
            <a:extLst>
              <a:ext uri="{FF2B5EF4-FFF2-40B4-BE49-F238E27FC236}">
                <a16:creationId xmlns:a16="http://schemas.microsoft.com/office/drawing/2014/main" id="{07FFE053-563A-8547-8D06-379D7B2CADD3}"/>
              </a:ext>
            </a:extLst>
          </p:cNvPr>
          <p:cNvSpPr>
            <a:spLocks noGrp="1"/>
          </p:cNvSpPr>
          <p:nvPr>
            <p:ph sz="half" idx="1"/>
          </p:nvPr>
        </p:nvSpPr>
        <p:spPr>
          <a:xfrm>
            <a:off x="3519163" y="1874574"/>
            <a:ext cx="4876800" cy="4431308"/>
          </a:xfrm>
        </p:spPr>
        <p:txBody>
          <a:bodyPr>
            <a:normAutofit/>
          </a:bodyPr>
          <a:lstStyle/>
          <a:p>
            <a:pPr marL="114112" indent="0" algn="ctr">
              <a:buNone/>
            </a:pPr>
            <a:r>
              <a:rPr lang="en-US" sz="9000" b="1" spc="-100" dirty="0">
                <a:solidFill>
                  <a:srgbClr val="D6201A"/>
                </a:solidFill>
                <a:ea typeface="+mj-ea"/>
              </a:rPr>
              <a:t>Q &amp; A</a:t>
            </a:r>
            <a:endParaRPr lang="en-US" sz="9000" dirty="0"/>
          </a:p>
        </p:txBody>
      </p:sp>
      <p:sp>
        <p:nvSpPr>
          <p:cNvPr id="11" name="Content Placeholder 10">
            <a:extLst>
              <a:ext uri="{FF2B5EF4-FFF2-40B4-BE49-F238E27FC236}">
                <a16:creationId xmlns:a16="http://schemas.microsoft.com/office/drawing/2014/main" id="{6C90B8D5-7E10-A74A-B8E6-0122DC6804E2}"/>
              </a:ext>
            </a:extLst>
          </p:cNvPr>
          <p:cNvSpPr>
            <a:spLocks noGrp="1"/>
          </p:cNvSpPr>
          <p:nvPr>
            <p:ph sz="half" idx="2"/>
          </p:nvPr>
        </p:nvSpPr>
        <p:spPr>
          <a:xfrm>
            <a:off x="7707031" y="5477473"/>
            <a:ext cx="4400206" cy="521208"/>
          </a:xfrm>
        </p:spPr>
        <p:txBody>
          <a:bodyPr/>
          <a:lstStyle/>
          <a:p>
            <a:pPr marL="114112" indent="0" algn="r">
              <a:buNone/>
            </a:pPr>
            <a:r>
              <a:rPr lang="en-US" dirty="0"/>
              <a:t>Thank you!</a:t>
            </a:r>
          </a:p>
          <a:p>
            <a:pPr marL="114112" indent="0" algn="r">
              <a:buNone/>
            </a:pPr>
            <a:endParaRPr lang="en-US" dirty="0"/>
          </a:p>
        </p:txBody>
      </p:sp>
      <p:sp>
        <p:nvSpPr>
          <p:cNvPr id="5" name="Slide Number Placeholder 4">
            <a:extLst>
              <a:ext uri="{FF2B5EF4-FFF2-40B4-BE49-F238E27FC236}">
                <a16:creationId xmlns:a16="http://schemas.microsoft.com/office/drawing/2014/main" id="{2D4FC2F8-4736-E44D-9ECE-5325FC0F5DB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BD70D4CD-D83C-874A-88B3-7B4B6741EC7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3768">
                    <a:lumMod val="40000"/>
                    <a:lumOff val="60000"/>
                  </a:srgbClr>
                </a:solidFill>
                <a:effectLst/>
                <a:uLnTx/>
                <a:uFillTx/>
                <a:latin typeface="Arial"/>
                <a:ea typeface="+mn-ea"/>
                <a:cs typeface="+mn-cs"/>
              </a:rPr>
              <a:t>aidsetc.org</a:t>
            </a:r>
          </a:p>
        </p:txBody>
      </p:sp>
    </p:spTree>
    <p:extLst>
      <p:ext uri="{BB962C8B-B14F-4D97-AF65-F5344CB8AC3E}">
        <p14:creationId xmlns:p14="http://schemas.microsoft.com/office/powerpoint/2010/main" val="252009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Tips &amp; Notes</a:t>
            </a:r>
          </a:p>
        </p:txBody>
      </p:sp>
      <p:sp>
        <p:nvSpPr>
          <p:cNvPr id="3" name="Content Placeholder 2"/>
          <p:cNvSpPr>
            <a:spLocks noGrp="1"/>
          </p:cNvSpPr>
          <p:nvPr>
            <p:ph idx="1"/>
          </p:nvPr>
        </p:nvSpPr>
        <p:spPr>
          <a:xfrm>
            <a:off x="838200" y="1825625"/>
            <a:ext cx="8583386" cy="4351338"/>
          </a:xfrm>
        </p:spPr>
        <p:txBody>
          <a:bodyPr>
            <a:normAutofit/>
          </a:bodyPr>
          <a:lstStyle/>
          <a:p>
            <a:r>
              <a:rPr lang="en-US" dirty="0"/>
              <a:t>When you joined the webinar your phone &amp;/or computer microphone was muted</a:t>
            </a:r>
          </a:p>
          <a:p>
            <a:r>
              <a:rPr lang="en-US" dirty="0"/>
              <a:t>Time is reserved at the end for Q&amp;A, please use the </a:t>
            </a:r>
            <a:r>
              <a:rPr lang="en-US" b="1" dirty="0"/>
              <a:t>Chat function </a:t>
            </a:r>
            <a:r>
              <a:rPr lang="en-US" dirty="0"/>
              <a:t>to ask questions. Questions will be answered at the end of the presentation</a:t>
            </a:r>
          </a:p>
          <a:p>
            <a:r>
              <a:rPr lang="en-US" dirty="0"/>
              <a:t>Please fill out the post-webinar survey</a:t>
            </a:r>
          </a:p>
          <a:p>
            <a:r>
              <a:rPr lang="en-US" dirty="0"/>
              <a:t>Webinar is being recorded</a:t>
            </a:r>
          </a:p>
          <a:p>
            <a:r>
              <a:rPr lang="en-US" dirty="0"/>
              <a:t>Recordings will be posted on the ATP website</a:t>
            </a:r>
          </a:p>
          <a:p>
            <a:pPr lvl="2"/>
            <a:r>
              <a:rPr lang="en-US" dirty="0">
                <a:hlinkClick r:id="rId2"/>
              </a:rPr>
              <a:t>Link to ATP website to view webinar recordings</a:t>
            </a:r>
            <a:endParaRPr lang="en-US" dirty="0"/>
          </a:p>
        </p:txBody>
      </p:sp>
      <p:pic>
        <p:nvPicPr>
          <p:cNvPr id="3074" name="Picture 2" descr="Image of a microphone turned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673" y="1825625"/>
            <a:ext cx="2319454" cy="231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3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82" y="203615"/>
            <a:ext cx="11388918" cy="2147400"/>
          </a:xfrm>
        </p:spPr>
        <p:txBody>
          <a:bodyPr>
            <a:normAutofit fontScale="90000"/>
          </a:bodyPr>
          <a:lstStyle/>
          <a:p>
            <a:br>
              <a:rPr lang="en-US" sz="4800" dirty="0"/>
            </a:br>
            <a:r>
              <a:rPr lang="en-US" sz="4900" b="1" dirty="0"/>
              <a:t>Desert Expertise: </a:t>
            </a:r>
            <a:r>
              <a:rPr lang="en-US" sz="4800" dirty="0">
                <a:solidFill>
                  <a:schemeClr val="tx1"/>
                </a:solidFill>
              </a:rPr>
              <a:t>DIY; How to make an Efficient and Highly Effective HIV Telemedicine Clinic </a:t>
            </a:r>
            <a:br>
              <a:rPr lang="en-US" sz="4800" b="1" dirty="0">
                <a:solidFill>
                  <a:schemeClr val="tx1"/>
                </a:solidFill>
              </a:rPr>
            </a:br>
            <a:endParaRPr lang="en-US" sz="4900" b="1" dirty="0">
              <a:solidFill>
                <a:schemeClr val="tx1"/>
              </a:solidFill>
            </a:endParaRPr>
          </a:p>
        </p:txBody>
      </p:sp>
      <p:sp>
        <p:nvSpPr>
          <p:cNvPr id="10" name="TextBox 9">
            <a:extLst>
              <a:ext uri="{FF2B5EF4-FFF2-40B4-BE49-F238E27FC236}">
                <a16:creationId xmlns:a16="http://schemas.microsoft.com/office/drawing/2014/main" id="{A2235043-C746-4B65-8379-69BF6E2FADB8}"/>
              </a:ext>
            </a:extLst>
          </p:cNvPr>
          <p:cNvSpPr txBox="1"/>
          <p:nvPr/>
        </p:nvSpPr>
        <p:spPr>
          <a:xfrm>
            <a:off x="1491880" y="4894840"/>
            <a:ext cx="2973788" cy="1200329"/>
          </a:xfrm>
          <a:prstGeom prst="rect">
            <a:avLst/>
          </a:prstGeom>
          <a:noFill/>
        </p:spPr>
        <p:txBody>
          <a:bodyPr wrap="square" rtlCol="0">
            <a:spAutoFit/>
          </a:bodyPr>
          <a:lstStyle/>
          <a:p>
            <a:r>
              <a:rPr lang="en-US" b="1" dirty="0"/>
              <a:t>Stephen Klotz, MD</a:t>
            </a:r>
          </a:p>
          <a:p>
            <a:r>
              <a:rPr lang="en-US" dirty="0"/>
              <a:t>Professor of Medicine and Community and Family Medicine</a:t>
            </a:r>
          </a:p>
        </p:txBody>
      </p:sp>
      <p:pic>
        <p:nvPicPr>
          <p:cNvPr id="12" name="Picture 11" descr="Dr. Stephen Klotz wearing a white coat. ">
            <a:extLst>
              <a:ext uri="{FF2B5EF4-FFF2-40B4-BE49-F238E27FC236}">
                <a16:creationId xmlns:a16="http://schemas.microsoft.com/office/drawing/2014/main" id="{95FECF64-250F-439E-AFD4-BA3CE09C5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964" y="2393347"/>
            <a:ext cx="1639441" cy="2459161"/>
          </a:xfrm>
          <a:prstGeom prst="rect">
            <a:avLst/>
          </a:prstGeom>
        </p:spPr>
      </p:pic>
      <p:sp>
        <p:nvSpPr>
          <p:cNvPr id="13" name="TextBox 12">
            <a:extLst>
              <a:ext uri="{FF2B5EF4-FFF2-40B4-BE49-F238E27FC236}">
                <a16:creationId xmlns:a16="http://schemas.microsoft.com/office/drawing/2014/main" id="{7DF93E1F-A6F2-4FE4-8110-41DDE0E18C33}"/>
              </a:ext>
            </a:extLst>
          </p:cNvPr>
          <p:cNvSpPr txBox="1"/>
          <p:nvPr/>
        </p:nvSpPr>
        <p:spPr>
          <a:xfrm>
            <a:off x="5152080" y="4852508"/>
            <a:ext cx="2973788" cy="646331"/>
          </a:xfrm>
          <a:prstGeom prst="rect">
            <a:avLst/>
          </a:prstGeom>
          <a:noFill/>
        </p:spPr>
        <p:txBody>
          <a:bodyPr wrap="square" rtlCol="0">
            <a:spAutoFit/>
          </a:bodyPr>
          <a:lstStyle/>
          <a:p>
            <a:r>
              <a:rPr lang="en-US" b="1" dirty="0"/>
              <a:t>Cesar </a:t>
            </a:r>
            <a:r>
              <a:rPr lang="en-US" b="1" dirty="0" err="1"/>
              <a:t>Egurrola</a:t>
            </a:r>
            <a:endParaRPr lang="en-US" b="1" dirty="0"/>
          </a:p>
          <a:p>
            <a:r>
              <a:rPr lang="en-US" dirty="0"/>
              <a:t>Program Coordinator</a:t>
            </a:r>
          </a:p>
        </p:txBody>
      </p:sp>
      <p:pic>
        <p:nvPicPr>
          <p:cNvPr id="5" name="Picture 4" descr="Cesar Egurrola wearing a black jacket, red shirt, and blue tie.">
            <a:extLst>
              <a:ext uri="{FF2B5EF4-FFF2-40B4-BE49-F238E27FC236}">
                <a16:creationId xmlns:a16="http://schemas.microsoft.com/office/drawing/2014/main" id="{8B7D1633-034F-4A27-A7B0-AE74C55832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05"/>
          <a:stretch/>
        </p:blipFill>
        <p:spPr>
          <a:xfrm>
            <a:off x="5246511" y="2385117"/>
            <a:ext cx="1698977" cy="2459160"/>
          </a:xfrm>
          <a:prstGeom prst="rect">
            <a:avLst/>
          </a:prstGeom>
        </p:spPr>
      </p:pic>
      <p:sp>
        <p:nvSpPr>
          <p:cNvPr id="14" name="TextBox 13">
            <a:extLst>
              <a:ext uri="{FF2B5EF4-FFF2-40B4-BE49-F238E27FC236}">
                <a16:creationId xmlns:a16="http://schemas.microsoft.com/office/drawing/2014/main" id="{1A7036CE-3AE2-4133-AC75-C64032B404C7}"/>
              </a:ext>
            </a:extLst>
          </p:cNvPr>
          <p:cNvSpPr txBox="1"/>
          <p:nvPr/>
        </p:nvSpPr>
        <p:spPr>
          <a:xfrm>
            <a:off x="8656978" y="4894840"/>
            <a:ext cx="2973788" cy="923330"/>
          </a:xfrm>
          <a:prstGeom prst="rect">
            <a:avLst/>
          </a:prstGeom>
          <a:noFill/>
        </p:spPr>
        <p:txBody>
          <a:bodyPr wrap="square" rtlCol="0">
            <a:spAutoFit/>
          </a:bodyPr>
          <a:lstStyle/>
          <a:p>
            <a:r>
              <a:rPr lang="en-US" b="1" dirty="0"/>
              <a:t>Larry York, PharmD</a:t>
            </a:r>
          </a:p>
          <a:p>
            <a:r>
              <a:rPr lang="en-US" dirty="0"/>
              <a:t>Clinical Infectious Diseases Pharmacist</a:t>
            </a:r>
          </a:p>
        </p:txBody>
      </p:sp>
      <p:pic>
        <p:nvPicPr>
          <p:cNvPr id="8" name="Picture 7" descr="Larry York wearing a black vest, black tie, and red shirt.">
            <a:extLst>
              <a:ext uri="{FF2B5EF4-FFF2-40B4-BE49-F238E27FC236}">
                <a16:creationId xmlns:a16="http://schemas.microsoft.com/office/drawing/2014/main" id="{20F30B82-5E03-46C5-9162-31F16FC0E886}"/>
              </a:ext>
            </a:extLst>
          </p:cNvPr>
          <p:cNvPicPr>
            <a:picLocks noChangeAspect="1"/>
          </p:cNvPicPr>
          <p:nvPr/>
        </p:nvPicPr>
        <p:blipFill>
          <a:blip r:embed="rId4"/>
          <a:stretch>
            <a:fillRect/>
          </a:stretch>
        </p:blipFill>
        <p:spPr>
          <a:xfrm>
            <a:off x="8732230" y="2435680"/>
            <a:ext cx="1748250" cy="2459160"/>
          </a:xfrm>
          <a:prstGeom prst="rect">
            <a:avLst/>
          </a:prstGeom>
        </p:spPr>
      </p:pic>
    </p:spTree>
    <p:extLst>
      <p:ext uri="{BB962C8B-B14F-4D97-AF65-F5344CB8AC3E}">
        <p14:creationId xmlns:p14="http://schemas.microsoft.com/office/powerpoint/2010/main" val="426033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F73E-B1E8-0A40-8FD1-77F8ACFE0714}"/>
              </a:ext>
            </a:extLst>
          </p:cNvPr>
          <p:cNvSpPr>
            <a:spLocks noGrp="1"/>
          </p:cNvSpPr>
          <p:nvPr>
            <p:ph type="title"/>
          </p:nvPr>
        </p:nvSpPr>
        <p:spPr/>
        <p:txBody>
          <a:bodyPr/>
          <a:lstStyle/>
          <a:p>
            <a:r>
              <a:rPr lang="en-US" dirty="0"/>
              <a:t>Objectives of Webinar</a:t>
            </a:r>
          </a:p>
        </p:txBody>
      </p:sp>
      <p:sp>
        <p:nvSpPr>
          <p:cNvPr id="14" name="Content Placeholder 2">
            <a:extLst>
              <a:ext uri="{FF2B5EF4-FFF2-40B4-BE49-F238E27FC236}">
                <a16:creationId xmlns:a16="http://schemas.microsoft.com/office/drawing/2014/main" id="{5CA1050E-8D8A-A443-8E56-1377D8740C2F}"/>
              </a:ext>
            </a:extLst>
          </p:cNvPr>
          <p:cNvSpPr txBox="1">
            <a:spLocks/>
          </p:cNvSpPr>
          <p:nvPr/>
        </p:nvSpPr>
        <p:spPr>
          <a:xfrm>
            <a:off x="1209128" y="3961683"/>
            <a:ext cx="2184802" cy="9144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t>1 DESCRIBE A SUCCESSFUL HIV TELEMEDICINE  CLINIC 14 YEARS IN THE MAKING</a:t>
            </a:r>
          </a:p>
          <a:p>
            <a:pPr algn="ctr"/>
            <a:endParaRPr lang="en-US" dirty="0"/>
          </a:p>
        </p:txBody>
      </p:sp>
      <p:sp>
        <p:nvSpPr>
          <p:cNvPr id="8" name="Round Diagonal Corner Rectangle 7">
            <a:extLst>
              <a:ext uri="{FF2B5EF4-FFF2-40B4-BE49-F238E27FC236}">
                <a16:creationId xmlns:a16="http://schemas.microsoft.com/office/drawing/2014/main" id="{E77BA974-199B-6C43-9346-CEF0D807DEA4}"/>
              </a:ext>
              <a:ext uri="{C183D7F6-B498-43B3-948B-1728B52AA6E4}">
                <adec:decorative xmlns:adec="http://schemas.microsoft.com/office/drawing/2017/decorative" val="1"/>
              </a:ext>
            </a:extLst>
          </p:cNvPr>
          <p:cNvSpPr/>
          <p:nvPr/>
        </p:nvSpPr>
        <p:spPr>
          <a:xfrm>
            <a:off x="1654169" y="2292924"/>
            <a:ext cx="1340641" cy="1309693"/>
          </a:xfrm>
          <a:prstGeom prst="round2Diag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Graphic 4" descr="Stethoscope">
            <a:extLst>
              <a:ext uri="{FF2B5EF4-FFF2-40B4-BE49-F238E27FC236}">
                <a16:creationId xmlns:a16="http://schemas.microsoft.com/office/drawing/2014/main" id="{A2FC577A-E68D-444C-AD6B-4BB5E6F8C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4329" y="2490570"/>
            <a:ext cx="914400" cy="914400"/>
          </a:xfrm>
          <a:prstGeom prst="rect">
            <a:avLst/>
          </a:prstGeom>
        </p:spPr>
      </p:pic>
      <p:sp>
        <p:nvSpPr>
          <p:cNvPr id="9" name="Round Diagonal Corner Rectangle 8">
            <a:extLst>
              <a:ext uri="{FF2B5EF4-FFF2-40B4-BE49-F238E27FC236}">
                <a16:creationId xmlns:a16="http://schemas.microsoft.com/office/drawing/2014/main" id="{9767C85C-807F-2D44-9B79-5073181813E2}"/>
              </a:ext>
              <a:ext uri="{C183D7F6-B498-43B3-948B-1728B52AA6E4}">
                <adec:decorative xmlns:adec="http://schemas.microsoft.com/office/drawing/2017/decorative" val="1"/>
              </a:ext>
            </a:extLst>
          </p:cNvPr>
          <p:cNvSpPr/>
          <p:nvPr/>
        </p:nvSpPr>
        <p:spPr>
          <a:xfrm>
            <a:off x="4107358" y="2300285"/>
            <a:ext cx="1340641" cy="1316830"/>
          </a:xfrm>
          <a:prstGeom prst="round2Diag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6" name="Graphic 15" descr="Users">
            <a:extLst>
              <a:ext uri="{FF2B5EF4-FFF2-40B4-BE49-F238E27FC236}">
                <a16:creationId xmlns:a16="http://schemas.microsoft.com/office/drawing/2014/main" id="{2DCCE909-2556-6048-A922-8BE2F3E6F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0478" y="2514600"/>
            <a:ext cx="914400" cy="914400"/>
          </a:xfrm>
          <a:prstGeom prst="rect">
            <a:avLst/>
          </a:prstGeom>
        </p:spPr>
      </p:pic>
      <p:sp>
        <p:nvSpPr>
          <p:cNvPr id="13" name="Content Placeholder 2">
            <a:extLst>
              <a:ext uri="{FF2B5EF4-FFF2-40B4-BE49-F238E27FC236}">
                <a16:creationId xmlns:a16="http://schemas.microsoft.com/office/drawing/2014/main" id="{51B2DAC8-A6B6-1F41-8FE8-66078EA67308}"/>
              </a:ext>
            </a:extLst>
          </p:cNvPr>
          <p:cNvSpPr txBox="1">
            <a:spLocks/>
          </p:cNvSpPr>
          <p:nvPr/>
        </p:nvSpPr>
        <p:spPr>
          <a:xfrm>
            <a:off x="3685277" y="3969431"/>
            <a:ext cx="2184802" cy="70104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2 DESCRIBE THE PRINCIPAL PARTICIPANTS IN THE TELEMEDICINE CLINIC</a:t>
            </a:r>
          </a:p>
          <a:p>
            <a:pPr marL="0" indent="0" algn="ctr">
              <a:buNone/>
            </a:pPr>
            <a:endParaRPr lang="en-US" dirty="0"/>
          </a:p>
        </p:txBody>
      </p:sp>
      <p:sp>
        <p:nvSpPr>
          <p:cNvPr id="12" name="Content Placeholder 2">
            <a:extLst>
              <a:ext uri="{FF2B5EF4-FFF2-40B4-BE49-F238E27FC236}">
                <a16:creationId xmlns:a16="http://schemas.microsoft.com/office/drawing/2014/main" id="{ABB04DD7-5678-A74F-ADCD-F9E9D8E04D51}"/>
              </a:ext>
            </a:extLst>
          </p:cNvPr>
          <p:cNvSpPr txBox="1">
            <a:spLocks/>
          </p:cNvSpPr>
          <p:nvPr/>
        </p:nvSpPr>
        <p:spPr>
          <a:xfrm>
            <a:off x="6119516" y="3956293"/>
            <a:ext cx="2589612" cy="7141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3 DESCRIBE HOW PATIENTS GET MEDICATIONS REFILLED AND LABORATORY TESTS PERFORMED</a:t>
            </a:r>
          </a:p>
          <a:p>
            <a:pPr marL="0" indent="0" algn="ctr">
              <a:buNone/>
            </a:pPr>
            <a:endParaRPr lang="en-US" dirty="0"/>
          </a:p>
        </p:txBody>
      </p:sp>
      <p:sp>
        <p:nvSpPr>
          <p:cNvPr id="10" name="Round Diagonal Corner Rectangle 9">
            <a:extLst>
              <a:ext uri="{FF2B5EF4-FFF2-40B4-BE49-F238E27FC236}">
                <a16:creationId xmlns:a16="http://schemas.microsoft.com/office/drawing/2014/main" id="{01D6A69E-6165-A148-8287-2F1CC3966B3E}"/>
              </a:ext>
              <a:ext uri="{C183D7F6-B498-43B3-948B-1728B52AA6E4}">
                <adec:decorative xmlns:adec="http://schemas.microsoft.com/office/drawing/2017/decorative" val="1"/>
              </a:ext>
            </a:extLst>
          </p:cNvPr>
          <p:cNvSpPr/>
          <p:nvPr/>
        </p:nvSpPr>
        <p:spPr>
          <a:xfrm>
            <a:off x="6744002" y="2243292"/>
            <a:ext cx="1340640" cy="1316830"/>
          </a:xfrm>
          <a:prstGeom prst="round2Diag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8" name="Graphic 17" descr="Medicine">
            <a:extLst>
              <a:ext uri="{FF2B5EF4-FFF2-40B4-BE49-F238E27FC236}">
                <a16:creationId xmlns:a16="http://schemas.microsoft.com/office/drawing/2014/main" id="{60CE5ACF-5512-3747-A01A-2A69C6460D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7122" y="2444507"/>
            <a:ext cx="914400" cy="914400"/>
          </a:xfrm>
          <a:prstGeom prst="rect">
            <a:avLst/>
          </a:prstGeom>
        </p:spPr>
      </p:pic>
      <p:sp>
        <p:nvSpPr>
          <p:cNvPr id="3" name="Content Placeholder 2">
            <a:extLst>
              <a:ext uri="{FF2B5EF4-FFF2-40B4-BE49-F238E27FC236}">
                <a16:creationId xmlns:a16="http://schemas.microsoft.com/office/drawing/2014/main" id="{99F4C873-1D78-B546-AF79-3330CA75A0FA}"/>
              </a:ext>
            </a:extLst>
          </p:cNvPr>
          <p:cNvSpPr>
            <a:spLocks noGrp="1"/>
          </p:cNvSpPr>
          <p:nvPr>
            <p:ph idx="1"/>
          </p:nvPr>
        </p:nvSpPr>
        <p:spPr>
          <a:xfrm>
            <a:off x="8667526" y="3956293"/>
            <a:ext cx="2402536" cy="596414"/>
          </a:xfrm>
        </p:spPr>
        <p:txBody>
          <a:bodyPr>
            <a:normAutofit fontScale="85000" lnSpcReduction="20000"/>
          </a:bodyPr>
          <a:lstStyle/>
          <a:p>
            <a:pPr marL="0" indent="0" algn="ctr">
              <a:buNone/>
            </a:pPr>
            <a:r>
              <a:rPr lang="en-US" sz="1600" dirty="0"/>
              <a:t>4 DESCRIBE PATIENT REACTION TO A TELEMEDICINE CLINIC</a:t>
            </a:r>
          </a:p>
          <a:p>
            <a:pPr algn="ctr"/>
            <a:endParaRPr lang="en-US" sz="1600" dirty="0"/>
          </a:p>
        </p:txBody>
      </p:sp>
      <p:sp>
        <p:nvSpPr>
          <p:cNvPr id="7" name="Round Diagonal Corner Rectangle 6">
            <a:extLst>
              <a:ext uri="{FF2B5EF4-FFF2-40B4-BE49-F238E27FC236}">
                <a16:creationId xmlns:a16="http://schemas.microsoft.com/office/drawing/2014/main" id="{874B497A-59CA-E444-8132-474B0440FFD9}"/>
              </a:ext>
              <a:ext uri="{C183D7F6-B498-43B3-948B-1728B52AA6E4}">
                <adec:decorative xmlns:adec="http://schemas.microsoft.com/office/drawing/2017/decorative" val="1"/>
              </a:ext>
            </a:extLst>
          </p:cNvPr>
          <p:cNvSpPr/>
          <p:nvPr/>
        </p:nvSpPr>
        <p:spPr>
          <a:xfrm>
            <a:off x="9198474" y="2205155"/>
            <a:ext cx="1340641" cy="1316829"/>
          </a:xfrm>
          <a:prstGeom prst="round2Diag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0" name="Graphic 19" descr="Medical">
            <a:extLst>
              <a:ext uri="{FF2B5EF4-FFF2-40B4-BE49-F238E27FC236}">
                <a16:creationId xmlns:a16="http://schemas.microsoft.com/office/drawing/2014/main" id="{86EDBCC1-B9A9-1A4A-BFF2-ACFEB3154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1594" y="2367539"/>
            <a:ext cx="914400" cy="914400"/>
          </a:xfrm>
          <a:prstGeom prst="rect">
            <a:avLst/>
          </a:prstGeom>
        </p:spPr>
      </p:pic>
    </p:spTree>
    <p:extLst>
      <p:ext uri="{BB962C8B-B14F-4D97-AF65-F5344CB8AC3E}">
        <p14:creationId xmlns:p14="http://schemas.microsoft.com/office/powerpoint/2010/main" val="26672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39B0-DB2B-EA4E-A5A4-292ED1FC85BF}"/>
              </a:ext>
            </a:extLst>
          </p:cNvPr>
          <p:cNvSpPr>
            <a:spLocks noGrp="1"/>
          </p:cNvSpPr>
          <p:nvPr>
            <p:ph type="title"/>
          </p:nvPr>
        </p:nvSpPr>
        <p:spPr>
          <a:xfrm>
            <a:off x="749300" y="2766218"/>
            <a:ext cx="4381500" cy="1325563"/>
          </a:xfrm>
        </p:spPr>
        <p:txBody>
          <a:bodyPr/>
          <a:lstStyle/>
          <a:p>
            <a:r>
              <a:rPr lang="en-US" dirty="0"/>
              <a:t>Quick-start Menu</a:t>
            </a:r>
          </a:p>
        </p:txBody>
      </p:sp>
      <p:sp>
        <p:nvSpPr>
          <p:cNvPr id="3" name="Content Placeholder 2">
            <a:extLst>
              <a:ext uri="{FF2B5EF4-FFF2-40B4-BE49-F238E27FC236}">
                <a16:creationId xmlns:a16="http://schemas.microsoft.com/office/drawing/2014/main" id="{86914BF8-0F8C-CC49-8E9E-2CE23E6C9C87}"/>
              </a:ext>
            </a:extLst>
          </p:cNvPr>
          <p:cNvSpPr>
            <a:spLocks noGrp="1"/>
          </p:cNvSpPr>
          <p:nvPr>
            <p:ph idx="1"/>
          </p:nvPr>
        </p:nvSpPr>
        <p:spPr>
          <a:xfrm>
            <a:off x="5337255" y="2397120"/>
            <a:ext cx="1517489" cy="427038"/>
          </a:xfrm>
        </p:spPr>
        <p:txBody>
          <a:bodyPr>
            <a:normAutofit fontScale="55000" lnSpcReduction="20000"/>
          </a:bodyPr>
          <a:lstStyle/>
          <a:p>
            <a:pPr marL="0" indent="0" algn="ctr">
              <a:buNone/>
            </a:pPr>
            <a:r>
              <a:rPr lang="en-US" dirty="0"/>
              <a:t>HIV PHYSICIAN</a:t>
            </a:r>
          </a:p>
          <a:p>
            <a:pPr marL="0" indent="0">
              <a:buNone/>
            </a:pPr>
            <a:endParaRPr lang="en-US" dirty="0"/>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6FD59EB5-491E-3F40-98B2-01694825044E}"/>
              </a:ext>
              <a:ext uri="{C183D7F6-B498-43B3-948B-1728B52AA6E4}">
                <adec:decorative xmlns:adec="http://schemas.microsoft.com/office/drawing/2017/decorative" val="1"/>
              </a:ext>
            </a:extLst>
          </p:cNvPr>
          <p:cNvSpPr/>
          <p:nvPr/>
        </p:nvSpPr>
        <p:spPr>
          <a:xfrm>
            <a:off x="5455920" y="845979"/>
            <a:ext cx="1280160" cy="128016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0" name="Graphic 19" descr="Stethoscope">
            <a:extLst>
              <a:ext uri="{FF2B5EF4-FFF2-40B4-BE49-F238E27FC236}">
                <a16:creationId xmlns:a16="http://schemas.microsoft.com/office/drawing/2014/main" id="{890BF5F7-8958-AD45-817C-2F318C5376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76900" y="1049342"/>
            <a:ext cx="914400" cy="914400"/>
          </a:xfrm>
          <a:prstGeom prst="rect">
            <a:avLst/>
          </a:prstGeom>
        </p:spPr>
      </p:pic>
      <p:sp>
        <p:nvSpPr>
          <p:cNvPr id="14" name="Content Placeholder 2">
            <a:extLst>
              <a:ext uri="{FF2B5EF4-FFF2-40B4-BE49-F238E27FC236}">
                <a16:creationId xmlns:a16="http://schemas.microsoft.com/office/drawing/2014/main" id="{D90C3B9A-4152-D549-B48F-583E8F75F938}"/>
              </a:ext>
            </a:extLst>
          </p:cNvPr>
          <p:cNvSpPr txBox="1">
            <a:spLocks/>
          </p:cNvSpPr>
          <p:nvPr/>
        </p:nvSpPr>
        <p:spPr>
          <a:xfrm>
            <a:off x="7441208" y="2354260"/>
            <a:ext cx="1852214" cy="4270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HIV CLINICAL COORDINATOR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0" name="Oval 9">
            <a:extLst>
              <a:ext uri="{FF2B5EF4-FFF2-40B4-BE49-F238E27FC236}">
                <a16:creationId xmlns:a16="http://schemas.microsoft.com/office/drawing/2014/main" id="{ADDE5CBC-AE2D-724D-B69E-2B271D0118BA}"/>
              </a:ext>
              <a:ext uri="{C183D7F6-B498-43B3-948B-1728B52AA6E4}">
                <adec:decorative xmlns:adec="http://schemas.microsoft.com/office/drawing/2017/decorative" val="1"/>
              </a:ext>
            </a:extLst>
          </p:cNvPr>
          <p:cNvSpPr/>
          <p:nvPr/>
        </p:nvSpPr>
        <p:spPr>
          <a:xfrm>
            <a:off x="7727235" y="845979"/>
            <a:ext cx="1280160" cy="12801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2" name="Graphic 21" descr="User">
            <a:extLst>
              <a:ext uri="{FF2B5EF4-FFF2-40B4-BE49-F238E27FC236}">
                <a16:creationId xmlns:a16="http://schemas.microsoft.com/office/drawing/2014/main" id="{DF50362F-B941-FE46-B15C-0DB5636CA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0115" y="1028859"/>
            <a:ext cx="914400" cy="914400"/>
          </a:xfrm>
          <a:prstGeom prst="rect">
            <a:avLst/>
          </a:prstGeom>
        </p:spPr>
      </p:pic>
      <p:sp>
        <p:nvSpPr>
          <p:cNvPr id="15" name="Content Placeholder 2">
            <a:extLst>
              <a:ext uri="{FF2B5EF4-FFF2-40B4-BE49-F238E27FC236}">
                <a16:creationId xmlns:a16="http://schemas.microsoft.com/office/drawing/2014/main" id="{6B9E6805-0F46-5149-A57A-77142755BF91}"/>
              </a:ext>
            </a:extLst>
          </p:cNvPr>
          <p:cNvSpPr txBox="1">
            <a:spLocks/>
          </p:cNvSpPr>
          <p:nvPr/>
        </p:nvSpPr>
        <p:spPr>
          <a:xfrm>
            <a:off x="9770229" y="2354260"/>
            <a:ext cx="1736803" cy="4270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HIV PHARMACIST</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11" name="Oval 10">
            <a:extLst>
              <a:ext uri="{FF2B5EF4-FFF2-40B4-BE49-F238E27FC236}">
                <a16:creationId xmlns:a16="http://schemas.microsoft.com/office/drawing/2014/main" id="{A875B850-2285-1D4A-B0E3-B4B8EAB8FC28}"/>
              </a:ext>
              <a:ext uri="{C183D7F6-B498-43B3-948B-1728B52AA6E4}">
                <adec:decorative xmlns:adec="http://schemas.microsoft.com/office/drawing/2017/decorative" val="1"/>
              </a:ext>
            </a:extLst>
          </p:cNvPr>
          <p:cNvSpPr/>
          <p:nvPr/>
        </p:nvSpPr>
        <p:spPr>
          <a:xfrm>
            <a:off x="9998551" y="845979"/>
            <a:ext cx="1280160" cy="128016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4" name="Graphic 23" descr="Medicine">
            <a:extLst>
              <a:ext uri="{FF2B5EF4-FFF2-40B4-BE49-F238E27FC236}">
                <a16:creationId xmlns:a16="http://schemas.microsoft.com/office/drawing/2014/main" id="{6E5541DE-D3A7-0641-AD4E-CD475E9F4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81430" y="1028859"/>
            <a:ext cx="914400" cy="914400"/>
          </a:xfrm>
          <a:prstGeom prst="rect">
            <a:avLst/>
          </a:prstGeom>
        </p:spPr>
      </p:pic>
      <p:sp>
        <p:nvSpPr>
          <p:cNvPr id="13" name="Oval 12">
            <a:extLst>
              <a:ext uri="{FF2B5EF4-FFF2-40B4-BE49-F238E27FC236}">
                <a16:creationId xmlns:a16="http://schemas.microsoft.com/office/drawing/2014/main" id="{2CD47A17-2429-3648-8AC8-AC929607B477}"/>
              </a:ext>
              <a:ext uri="{C183D7F6-B498-43B3-948B-1728B52AA6E4}">
                <adec:decorative xmlns:adec="http://schemas.microsoft.com/office/drawing/2017/decorative" val="1"/>
              </a:ext>
            </a:extLst>
          </p:cNvPr>
          <p:cNvSpPr/>
          <p:nvPr/>
        </p:nvSpPr>
        <p:spPr>
          <a:xfrm>
            <a:off x="5455920" y="3866912"/>
            <a:ext cx="1280160" cy="128016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6" name="Graphic 25" descr="Heartbeat">
            <a:extLst>
              <a:ext uri="{FF2B5EF4-FFF2-40B4-BE49-F238E27FC236}">
                <a16:creationId xmlns:a16="http://schemas.microsoft.com/office/drawing/2014/main" id="{E4B1BFF8-12B7-164F-8584-C1E3B77B8B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4049792"/>
            <a:ext cx="914400" cy="914400"/>
          </a:xfrm>
          <a:prstGeom prst="rect">
            <a:avLst/>
          </a:prstGeom>
        </p:spPr>
      </p:pic>
      <p:sp>
        <p:nvSpPr>
          <p:cNvPr id="16" name="Content Placeholder 2">
            <a:extLst>
              <a:ext uri="{FF2B5EF4-FFF2-40B4-BE49-F238E27FC236}">
                <a16:creationId xmlns:a16="http://schemas.microsoft.com/office/drawing/2014/main" id="{E8BE8605-57E7-5448-9F6A-616231E55B3C}"/>
              </a:ext>
            </a:extLst>
          </p:cNvPr>
          <p:cNvSpPr txBox="1">
            <a:spLocks/>
          </p:cNvSpPr>
          <p:nvPr/>
        </p:nvSpPr>
        <p:spPr>
          <a:xfrm>
            <a:off x="5337254" y="5330820"/>
            <a:ext cx="1517489" cy="4270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EMR OPEN AND READY TO GO</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2" name="Oval 11">
            <a:extLst>
              <a:ext uri="{FF2B5EF4-FFF2-40B4-BE49-F238E27FC236}">
                <a16:creationId xmlns:a16="http://schemas.microsoft.com/office/drawing/2014/main" id="{6602065C-278B-E646-8491-0505CC55FBE9}"/>
              </a:ext>
              <a:ext uri="{C183D7F6-B498-43B3-948B-1728B52AA6E4}">
                <adec:decorative xmlns:adec="http://schemas.microsoft.com/office/drawing/2017/decorative" val="1"/>
              </a:ext>
            </a:extLst>
          </p:cNvPr>
          <p:cNvSpPr/>
          <p:nvPr/>
        </p:nvSpPr>
        <p:spPr>
          <a:xfrm>
            <a:off x="7727235" y="3866912"/>
            <a:ext cx="1280160" cy="128016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6A6B524-648A-5F4A-88FD-E9318D0386D5}"/>
              </a:ext>
            </a:extLst>
          </p:cNvPr>
          <p:cNvSpPr txBox="1">
            <a:spLocks/>
          </p:cNvSpPr>
          <p:nvPr/>
        </p:nvSpPr>
        <p:spPr>
          <a:xfrm>
            <a:off x="7180649" y="5374037"/>
            <a:ext cx="2229982" cy="76763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HIPAA COMPLIANT ZOOM OR SIMILAR CONNECTION HANDLED BY CLINICAL COORDINATOR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28" name="Graphic 27" descr="Checkmark">
            <a:extLst>
              <a:ext uri="{FF2B5EF4-FFF2-40B4-BE49-F238E27FC236}">
                <a16:creationId xmlns:a16="http://schemas.microsoft.com/office/drawing/2014/main" id="{6A0FFB26-7F4A-524D-8743-A46976A7F6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10115" y="4077492"/>
            <a:ext cx="914400" cy="914400"/>
          </a:xfrm>
          <a:prstGeom prst="rect">
            <a:avLst/>
          </a:prstGeom>
        </p:spPr>
      </p:pic>
      <p:sp>
        <p:nvSpPr>
          <p:cNvPr id="18" name="Content Placeholder 2">
            <a:extLst>
              <a:ext uri="{FF2B5EF4-FFF2-40B4-BE49-F238E27FC236}">
                <a16:creationId xmlns:a16="http://schemas.microsoft.com/office/drawing/2014/main" id="{EE3A537D-D9E7-5848-BA89-E91940E51A46}"/>
              </a:ext>
            </a:extLst>
          </p:cNvPr>
          <p:cNvSpPr txBox="1">
            <a:spLocks/>
          </p:cNvSpPr>
          <p:nvPr/>
        </p:nvSpPr>
        <p:spPr>
          <a:xfrm>
            <a:off x="9770229" y="5417257"/>
            <a:ext cx="1736803" cy="59476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LINK PATIENT BY PHONE OR VIDEO CONFERENCE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9" name="Oval 8">
            <a:extLst>
              <a:ext uri="{FF2B5EF4-FFF2-40B4-BE49-F238E27FC236}">
                <a16:creationId xmlns:a16="http://schemas.microsoft.com/office/drawing/2014/main" id="{FD898547-1020-EF4A-9D44-FED3C66297BD}"/>
              </a:ext>
              <a:ext uri="{C183D7F6-B498-43B3-948B-1728B52AA6E4}">
                <adec:decorative xmlns:adec="http://schemas.microsoft.com/office/drawing/2017/decorative" val="1"/>
              </a:ext>
            </a:extLst>
          </p:cNvPr>
          <p:cNvSpPr/>
          <p:nvPr/>
        </p:nvSpPr>
        <p:spPr>
          <a:xfrm>
            <a:off x="9998551" y="3866912"/>
            <a:ext cx="1280160" cy="128016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 name="Graphic 29" descr="Link">
            <a:extLst>
              <a:ext uri="{FF2B5EF4-FFF2-40B4-BE49-F238E27FC236}">
                <a16:creationId xmlns:a16="http://schemas.microsoft.com/office/drawing/2014/main" id="{E35AB24E-AAEA-B644-8F1E-9DAA46DF14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81430" y="4049792"/>
            <a:ext cx="914400" cy="914400"/>
          </a:xfrm>
          <a:prstGeom prst="rect">
            <a:avLst/>
          </a:prstGeom>
        </p:spPr>
      </p:pic>
    </p:spTree>
    <p:extLst>
      <p:ext uri="{BB962C8B-B14F-4D97-AF65-F5344CB8AC3E}">
        <p14:creationId xmlns:p14="http://schemas.microsoft.com/office/powerpoint/2010/main" val="268346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5D4-4768-3B42-BDB3-EFDA79374170}"/>
              </a:ext>
            </a:extLst>
          </p:cNvPr>
          <p:cNvSpPr>
            <a:spLocks noGrp="1"/>
          </p:cNvSpPr>
          <p:nvPr>
            <p:ph type="title"/>
          </p:nvPr>
        </p:nvSpPr>
        <p:spPr>
          <a:xfrm>
            <a:off x="599211" y="3020236"/>
            <a:ext cx="4291444" cy="1325563"/>
          </a:xfrm>
        </p:spPr>
        <p:txBody>
          <a:bodyPr>
            <a:normAutofit fontScale="90000"/>
          </a:bodyPr>
          <a:lstStyle/>
          <a:p>
            <a:r>
              <a:rPr lang="en-US" dirty="0"/>
              <a:t>Conduct of Clinic for Returning Patients</a:t>
            </a:r>
          </a:p>
        </p:txBody>
      </p:sp>
      <p:sp>
        <p:nvSpPr>
          <p:cNvPr id="4" name="Rounded Rectangle 3">
            <a:extLst>
              <a:ext uri="{FF2B5EF4-FFF2-40B4-BE49-F238E27FC236}">
                <a16:creationId xmlns:a16="http://schemas.microsoft.com/office/drawing/2014/main" id="{BCC53C64-9D28-4946-AFAD-9E0CAFCA8ECD}"/>
              </a:ext>
              <a:ext uri="{C183D7F6-B498-43B3-948B-1728B52AA6E4}">
                <adec:decorative xmlns:adec="http://schemas.microsoft.com/office/drawing/2017/decorative" val="1"/>
              </a:ext>
            </a:extLst>
          </p:cNvPr>
          <p:cNvSpPr/>
          <p:nvPr/>
        </p:nvSpPr>
        <p:spPr>
          <a:xfrm>
            <a:off x="4890655" y="466527"/>
            <a:ext cx="7065818" cy="125531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Graphic 5" descr="Receiver">
            <a:extLst>
              <a:ext uri="{FF2B5EF4-FFF2-40B4-BE49-F238E27FC236}">
                <a16:creationId xmlns:a16="http://schemas.microsoft.com/office/drawing/2014/main" id="{E0794A4A-2795-304F-BB93-088C6715A1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9167" y="781369"/>
            <a:ext cx="831272" cy="831272"/>
          </a:xfrm>
          <a:prstGeom prst="rect">
            <a:avLst/>
          </a:prstGeom>
        </p:spPr>
      </p:pic>
      <p:sp>
        <p:nvSpPr>
          <p:cNvPr id="3" name="Content Placeholder 2">
            <a:extLst>
              <a:ext uri="{FF2B5EF4-FFF2-40B4-BE49-F238E27FC236}">
                <a16:creationId xmlns:a16="http://schemas.microsoft.com/office/drawing/2014/main" id="{0E1CC6BA-900F-3C48-913D-392C7FFA9840}"/>
              </a:ext>
            </a:extLst>
          </p:cNvPr>
          <p:cNvSpPr>
            <a:spLocks noGrp="1"/>
          </p:cNvSpPr>
          <p:nvPr>
            <p:ph idx="1"/>
          </p:nvPr>
        </p:nvSpPr>
        <p:spPr>
          <a:xfrm>
            <a:off x="6622473" y="781369"/>
            <a:ext cx="5410200" cy="625631"/>
          </a:xfrm>
        </p:spPr>
        <p:txBody>
          <a:bodyPr>
            <a:normAutofit/>
          </a:bodyPr>
          <a:lstStyle/>
          <a:p>
            <a:pPr marL="0" indent="0">
              <a:buNone/>
            </a:pPr>
            <a:r>
              <a:rPr lang="en-US" sz="1800" dirty="0">
                <a:solidFill>
                  <a:schemeClr val="bg1"/>
                </a:solidFill>
              </a:rPr>
              <a:t>Clinic coordinator controls all connections and brings the patient on the screen or telephone</a:t>
            </a:r>
          </a:p>
        </p:txBody>
      </p:sp>
      <p:sp>
        <p:nvSpPr>
          <p:cNvPr id="18" name="Rounded Rectangle 17">
            <a:extLst>
              <a:ext uri="{FF2B5EF4-FFF2-40B4-BE49-F238E27FC236}">
                <a16:creationId xmlns:a16="http://schemas.microsoft.com/office/drawing/2014/main" id="{74520136-4C18-FC4C-A471-C52E79A0B884}"/>
              </a:ext>
              <a:ext uri="{C183D7F6-B498-43B3-948B-1728B52AA6E4}">
                <adec:decorative xmlns:adec="http://schemas.microsoft.com/office/drawing/2017/decorative" val="1"/>
              </a:ext>
            </a:extLst>
          </p:cNvPr>
          <p:cNvSpPr/>
          <p:nvPr/>
        </p:nvSpPr>
        <p:spPr>
          <a:xfrm>
            <a:off x="4907974" y="2089075"/>
            <a:ext cx="7065818" cy="1255317"/>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49907384-8B6D-A84C-87A6-E651ECFB419B}"/>
              </a:ext>
            </a:extLst>
          </p:cNvPr>
          <p:cNvSpPr txBox="1">
            <a:spLocks/>
          </p:cNvSpPr>
          <p:nvPr/>
        </p:nvSpPr>
        <p:spPr>
          <a:xfrm>
            <a:off x="6622472" y="2302145"/>
            <a:ext cx="5351319" cy="8291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Physician greets patient and asks general health questions followed by a review of any recent labs or x-rays and when the next visit is to occur (5 minutes)</a:t>
            </a:r>
          </a:p>
        </p:txBody>
      </p:sp>
      <p:pic>
        <p:nvPicPr>
          <p:cNvPr id="9" name="Graphic 8" descr="Stethoscope">
            <a:extLst>
              <a:ext uri="{FF2B5EF4-FFF2-40B4-BE49-F238E27FC236}">
                <a16:creationId xmlns:a16="http://schemas.microsoft.com/office/drawing/2014/main" id="{89339B9E-645D-AB4E-8D07-A409A0F687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9167" y="2312938"/>
            <a:ext cx="775771" cy="775771"/>
          </a:xfrm>
          <a:prstGeom prst="rect">
            <a:avLst/>
          </a:prstGeom>
        </p:spPr>
      </p:pic>
      <p:sp>
        <p:nvSpPr>
          <p:cNvPr id="19" name="Rounded Rectangle 18">
            <a:extLst>
              <a:ext uri="{FF2B5EF4-FFF2-40B4-BE49-F238E27FC236}">
                <a16:creationId xmlns:a16="http://schemas.microsoft.com/office/drawing/2014/main" id="{56114C40-950E-FD4B-8F46-12D0B4714429}"/>
              </a:ext>
              <a:ext uri="{C183D7F6-B498-43B3-948B-1728B52AA6E4}">
                <adec:decorative xmlns:adec="http://schemas.microsoft.com/office/drawing/2017/decorative" val="1"/>
              </a:ext>
            </a:extLst>
          </p:cNvPr>
          <p:cNvSpPr/>
          <p:nvPr/>
        </p:nvSpPr>
        <p:spPr>
          <a:xfrm>
            <a:off x="4890655" y="3634929"/>
            <a:ext cx="7065818" cy="1255317"/>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2" name="Graphic 21" descr="Needle">
            <a:extLst>
              <a:ext uri="{FF2B5EF4-FFF2-40B4-BE49-F238E27FC236}">
                <a16:creationId xmlns:a16="http://schemas.microsoft.com/office/drawing/2014/main" id="{53C0069F-EE12-914D-AFEC-6E1805FCBB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9168" y="3895405"/>
            <a:ext cx="831271" cy="831271"/>
          </a:xfrm>
          <a:prstGeom prst="rect">
            <a:avLst/>
          </a:prstGeom>
        </p:spPr>
      </p:pic>
      <p:sp>
        <p:nvSpPr>
          <p:cNvPr id="17" name="Content Placeholder 2">
            <a:extLst>
              <a:ext uri="{FF2B5EF4-FFF2-40B4-BE49-F238E27FC236}">
                <a16:creationId xmlns:a16="http://schemas.microsoft.com/office/drawing/2014/main" id="{70E4ED28-E889-C747-A95C-AFCA3B281209}"/>
              </a:ext>
            </a:extLst>
          </p:cNvPr>
          <p:cNvSpPr txBox="1">
            <a:spLocks/>
          </p:cNvSpPr>
          <p:nvPr/>
        </p:nvSpPr>
        <p:spPr>
          <a:xfrm>
            <a:off x="6622472" y="3895405"/>
            <a:ext cx="5181601" cy="73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Pharmacist goes over medication list; renews ART and determines compliance and explains how to take ART; orders vaccines if needed (5 minutes)</a:t>
            </a:r>
          </a:p>
        </p:txBody>
      </p:sp>
      <p:sp>
        <p:nvSpPr>
          <p:cNvPr id="20" name="Rounded Rectangle 19">
            <a:extLst>
              <a:ext uri="{FF2B5EF4-FFF2-40B4-BE49-F238E27FC236}">
                <a16:creationId xmlns:a16="http://schemas.microsoft.com/office/drawing/2014/main" id="{3D159A62-6274-084B-87BB-CE05F5499A23}"/>
              </a:ext>
              <a:ext uri="{C183D7F6-B498-43B3-948B-1728B52AA6E4}">
                <adec:decorative xmlns:adec="http://schemas.microsoft.com/office/drawing/2017/decorative" val="1"/>
              </a:ext>
            </a:extLst>
          </p:cNvPr>
          <p:cNvSpPr/>
          <p:nvPr/>
        </p:nvSpPr>
        <p:spPr>
          <a:xfrm>
            <a:off x="4907974" y="5289339"/>
            <a:ext cx="7065818" cy="1255317"/>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B9FAA4C8-D679-2249-B113-49B6D5AF8D3C}"/>
              </a:ext>
            </a:extLst>
          </p:cNvPr>
          <p:cNvSpPr txBox="1">
            <a:spLocks/>
          </p:cNvSpPr>
          <p:nvPr/>
        </p:nvSpPr>
        <p:spPr>
          <a:xfrm>
            <a:off x="6622472" y="5504939"/>
            <a:ext cx="5084618" cy="889631"/>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Clinic coordinator asks questions about mental health and sexual practices; orders labs as needed; reviews patient’s contact information; makes next appointment (5 minutes)</a:t>
            </a:r>
          </a:p>
        </p:txBody>
      </p:sp>
      <p:pic>
        <p:nvPicPr>
          <p:cNvPr id="24" name="Graphic 23" descr="Doctor">
            <a:extLst>
              <a:ext uri="{FF2B5EF4-FFF2-40B4-BE49-F238E27FC236}">
                <a16:creationId xmlns:a16="http://schemas.microsoft.com/office/drawing/2014/main" id="{72CD8329-3D09-5041-B79E-94F2420135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6335" y="5504939"/>
            <a:ext cx="788603" cy="788603"/>
          </a:xfrm>
          <a:prstGeom prst="rect">
            <a:avLst/>
          </a:prstGeom>
        </p:spPr>
      </p:pic>
    </p:spTree>
    <p:extLst>
      <p:ext uri="{BB962C8B-B14F-4D97-AF65-F5344CB8AC3E}">
        <p14:creationId xmlns:p14="http://schemas.microsoft.com/office/powerpoint/2010/main" val="40135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464B-9BE7-6440-AE09-BAF774756A84}"/>
              </a:ext>
            </a:extLst>
          </p:cNvPr>
          <p:cNvSpPr>
            <a:spLocks noGrp="1"/>
          </p:cNvSpPr>
          <p:nvPr>
            <p:ph type="title"/>
          </p:nvPr>
        </p:nvSpPr>
        <p:spPr/>
        <p:txBody>
          <a:bodyPr/>
          <a:lstStyle/>
          <a:p>
            <a:r>
              <a:rPr lang="en-US" dirty="0"/>
              <a:t>Physician’s Goals</a:t>
            </a:r>
          </a:p>
        </p:txBody>
      </p:sp>
      <p:sp>
        <p:nvSpPr>
          <p:cNvPr id="3" name="Content Placeholder 2">
            <a:extLst>
              <a:ext uri="{FF2B5EF4-FFF2-40B4-BE49-F238E27FC236}">
                <a16:creationId xmlns:a16="http://schemas.microsoft.com/office/drawing/2014/main" id="{25BD4D80-D65F-ED4A-9AEB-43EA7D63950B}"/>
              </a:ext>
            </a:extLst>
          </p:cNvPr>
          <p:cNvSpPr>
            <a:spLocks noGrp="1"/>
          </p:cNvSpPr>
          <p:nvPr>
            <p:ph idx="1"/>
          </p:nvPr>
        </p:nvSpPr>
        <p:spPr/>
        <p:txBody>
          <a:bodyPr/>
          <a:lstStyle/>
          <a:p>
            <a:r>
              <a:rPr lang="en-US" dirty="0"/>
              <a:t>Determine if stable living conditions exist for the patient</a:t>
            </a:r>
          </a:p>
          <a:p>
            <a:r>
              <a:rPr lang="en-US" dirty="0"/>
              <a:t>Every patient on ART</a:t>
            </a:r>
          </a:p>
          <a:p>
            <a:r>
              <a:rPr lang="en-US" dirty="0"/>
              <a:t>Every patient undetectable for HIV-1 RNA</a:t>
            </a:r>
          </a:p>
          <a:p>
            <a:r>
              <a:rPr lang="en-US" dirty="0"/>
              <a:t>Depending upon patient’s age, preventive health measures are suggested</a:t>
            </a:r>
          </a:p>
          <a:p>
            <a:r>
              <a:rPr lang="en-US" dirty="0"/>
              <a:t>Schedule follow-up appointment with telemedicine as needed (usual visit time for compliant patient, 1/year)</a:t>
            </a:r>
          </a:p>
          <a:p>
            <a:endParaRPr lang="en-US" dirty="0"/>
          </a:p>
          <a:p>
            <a:endParaRPr lang="en-US" dirty="0"/>
          </a:p>
        </p:txBody>
      </p:sp>
    </p:spTree>
    <p:extLst>
      <p:ext uri="{BB962C8B-B14F-4D97-AF65-F5344CB8AC3E}">
        <p14:creationId xmlns:p14="http://schemas.microsoft.com/office/powerpoint/2010/main" val="26984701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1672</Words>
  <Application>Microsoft Macintosh PowerPoint</Application>
  <PresentationFormat>Widescreen</PresentationFormat>
  <Paragraphs>217</Paragraphs>
  <Slides>30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ITC Avant Garde Std Bk</vt:lpstr>
      <vt:lpstr>Wingdings</vt:lpstr>
      <vt:lpstr>Office Theme</vt:lpstr>
      <vt:lpstr>AETC-NCRC master -16x9-template</vt:lpstr>
      <vt:lpstr>How to make an efficient and highly effective HIV telemedicine clinic</vt:lpstr>
      <vt:lpstr>Disclaimer</vt:lpstr>
      <vt:lpstr>Improving Access to Quality Medical Care Webinar Series</vt:lpstr>
      <vt:lpstr>Webinar Tips &amp; Notes</vt:lpstr>
      <vt:lpstr> Desert Expertise: DIY; How to make an Efficient and Highly Effective HIV Telemedicine Clinic  </vt:lpstr>
      <vt:lpstr>Objectives of Webinar</vt:lpstr>
      <vt:lpstr>Quick-start Menu</vt:lpstr>
      <vt:lpstr>Conduct of Clinic for Returning Patients</vt:lpstr>
      <vt:lpstr>Physician’s Goals</vt:lpstr>
      <vt:lpstr>Pharmacist’s role</vt:lpstr>
      <vt:lpstr>Prior to Visit</vt:lpstr>
      <vt:lpstr>Prior to Visit – Medication Review</vt:lpstr>
      <vt:lpstr>During Visit – Medication Review</vt:lpstr>
      <vt:lpstr>During Visit – Common Drug Interactions</vt:lpstr>
      <vt:lpstr>During Visit - Adherence</vt:lpstr>
      <vt:lpstr>During Visit – Vaccination Review</vt:lpstr>
      <vt:lpstr>During Visit – Rapid ART</vt:lpstr>
      <vt:lpstr>After Visit</vt:lpstr>
      <vt:lpstr>Pharmacist’s Goals</vt:lpstr>
      <vt:lpstr>Telemedicine  Clinic Director</vt:lpstr>
      <vt:lpstr>Successful Telemedicine Components </vt:lpstr>
      <vt:lpstr>Telemedicine Clinic Structure</vt:lpstr>
      <vt:lpstr>Clinical Coordinator’s role</vt:lpstr>
      <vt:lpstr>Prior to Visit </vt:lpstr>
      <vt:lpstr>During Visit  </vt:lpstr>
      <vt:lpstr>After Visit – Follow Up Plan </vt:lpstr>
      <vt:lpstr>Ongoing  Clinical Coordination </vt:lpstr>
      <vt:lpstr>Clinical Coordinator’s Goals</vt:lpstr>
      <vt:lpstr>Describe the principal participants in the Telemedicine Clinic </vt:lpstr>
      <vt:lpstr>Q &amp;A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Expertise: DIY; How to make an Efficient and Highly Effective HIV Telemedicine Clinic</dc:title>
  <dc:creator>Guido, Alyssa Ann - (alyssa1)</dc:creator>
  <cp:lastModifiedBy>Guido, Alyssa Ann - (alyssa1)</cp:lastModifiedBy>
  <cp:revision>31</cp:revision>
  <dcterms:created xsi:type="dcterms:W3CDTF">2020-10-12T23:29:54Z</dcterms:created>
  <dcterms:modified xsi:type="dcterms:W3CDTF">2021-01-22T21:55:57Z</dcterms:modified>
</cp:coreProperties>
</file>